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39"/>
  </p:notesMasterIdLst>
  <p:handoutMasterIdLst>
    <p:handoutMasterId r:id="rId40"/>
  </p:handoutMasterIdLst>
  <p:sldIdLst>
    <p:sldId id="695" r:id="rId5"/>
    <p:sldId id="809" r:id="rId6"/>
    <p:sldId id="810" r:id="rId7"/>
    <p:sldId id="794" r:id="rId8"/>
    <p:sldId id="795" r:id="rId9"/>
    <p:sldId id="798" r:id="rId10"/>
    <p:sldId id="800" r:id="rId11"/>
    <p:sldId id="811" r:id="rId12"/>
    <p:sldId id="814" r:id="rId13"/>
    <p:sldId id="910" r:id="rId14"/>
    <p:sldId id="815" r:id="rId15"/>
    <p:sldId id="823" r:id="rId16"/>
    <p:sldId id="824" r:id="rId17"/>
    <p:sldId id="888" r:id="rId18"/>
    <p:sldId id="911" r:id="rId19"/>
    <p:sldId id="837" r:id="rId20"/>
    <p:sldId id="838" r:id="rId21"/>
    <p:sldId id="889" r:id="rId22"/>
    <p:sldId id="912" r:id="rId23"/>
    <p:sldId id="819" r:id="rId24"/>
    <p:sldId id="914" r:id="rId25"/>
    <p:sldId id="894" r:id="rId26"/>
    <p:sldId id="913" r:id="rId27"/>
    <p:sldId id="825" r:id="rId28"/>
    <p:sldId id="826" r:id="rId29"/>
    <p:sldId id="893" r:id="rId30"/>
    <p:sldId id="789" r:id="rId31"/>
    <p:sldId id="843" r:id="rId32"/>
    <p:sldId id="908" r:id="rId33"/>
    <p:sldId id="803" r:id="rId34"/>
    <p:sldId id="805" r:id="rId35"/>
    <p:sldId id="917" r:id="rId36"/>
    <p:sldId id="909" r:id="rId37"/>
    <p:sldId id="916" r:id="rId38"/>
  </p:sldIdLst>
  <p:sldSz cx="9144000" cy="5143500" type="screen16x9"/>
  <p:notesSz cx="7077075" cy="9004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E8E8"/>
    <a:srgbClr val="FFFFFF"/>
    <a:srgbClr val="C00000"/>
    <a:srgbClr val="FFC000"/>
    <a:srgbClr val="000000"/>
    <a:srgbClr val="B9B8BB"/>
    <a:srgbClr val="E5E8E8"/>
    <a:srgbClr val="822980"/>
    <a:srgbClr val="B9B9BB"/>
    <a:srgbClr val="B6B8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7765" autoAdjust="0"/>
  </p:normalViewPr>
  <p:slideViewPr>
    <p:cSldViewPr snapToGrid="0" snapToObjects="1">
      <p:cViewPr varScale="1">
        <p:scale>
          <a:sx n="92" d="100"/>
          <a:sy n="92" d="100"/>
        </p:scale>
        <p:origin x="-114" y="-114"/>
      </p:cViewPr>
      <p:guideLst>
        <p:guide orient="horz" pos="704"/>
        <p:guide orient="horz" pos="373"/>
        <p:guide orient="horz" pos="618"/>
        <p:guide orient="horz" pos="2734"/>
        <p:guide pos="222"/>
        <p:guide pos="5534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-1482" y="822"/>
      </p:cViewPr>
      <p:guideLst>
        <p:guide orient="horz" pos="283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P Simplified"/>
                <a:cs typeface="HP Simplified"/>
              </a:rPr>
              <a:pPr/>
              <a:t>6/10/2013</a:t>
            </a:fld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P Simplified"/>
                <a:cs typeface="HP Simplified"/>
              </a:rPr>
              <a:pPr/>
              <a:t>‹#›</a:t>
            </a:fld>
            <a:endParaRPr lang="en-GB" dirty="0"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D9CAF8C-0805-8440-B43D-DCCAAA4D80CE}" type="datetimeFigureOut">
              <a:rPr lang="en-US" smtClean="0"/>
              <a:pPr/>
              <a:t>6/10/2013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74688"/>
            <a:ext cx="6003925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674688"/>
            <a:ext cx="6003925" cy="3376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250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6670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100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8222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0265" y="4277043"/>
            <a:ext cx="6256545" cy="4051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2823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1004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04547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593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100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171" y="675322"/>
            <a:ext cx="6290733" cy="337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40F990-1807-4FC0-8CC4-42C743ABD408}" type="datetime1">
              <a:rPr lang="en-US" smtClean="0">
                <a:solidFill>
                  <a:prstClr val="black"/>
                </a:solidFill>
              </a:rPr>
              <a:pPr/>
              <a:t>6/10/2013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George Kadifa Discover Presentation 12.1.12_16x9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725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1004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1004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1004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72421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0265" y="4277043"/>
            <a:ext cx="6256545" cy="4051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69837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sym typeface="HP Simplified"/>
              </a:rPr>
              <a:pPr/>
              <a:t>27</a:t>
            </a:fld>
            <a:endParaRPr lang="en-GB" dirty="0">
              <a:solidFill>
                <a:prstClr val="black"/>
              </a:solidFill>
              <a:sym typeface="HP Simplifi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81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2066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206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674688"/>
            <a:ext cx="6003925" cy="3376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465887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3525662-7CED-4490-876A-DA7AFE36E463}" type="datetime1">
              <a:rPr lang="en-US" smtClean="0">
                <a:solidFill>
                  <a:prstClr val="black"/>
                </a:solidFill>
              </a:rPr>
              <a:pPr/>
              <a:t>6/10/2013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George Kadifa Discover Presentation 12.1.12_16x9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0265" y="4277043"/>
            <a:ext cx="6256545" cy="4051935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sym typeface="HP Simplified"/>
              </a:rPr>
              <a:pPr/>
              <a:t>33</a:t>
            </a:fld>
            <a:endParaRPr lang="en-GB" dirty="0">
              <a:solidFill>
                <a:prstClr val="black"/>
              </a:solidFill>
              <a:sym typeface="HP Simplifi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81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2182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2182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2182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6266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674688"/>
            <a:ext cx="6003925" cy="3376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sym typeface="HP Simplified"/>
              </a:rPr>
              <a:pPr/>
              <a:t>8</a:t>
            </a:fld>
            <a:endParaRPr lang="en-GB" dirty="0">
              <a:solidFill>
                <a:prstClr val="black"/>
              </a:solidFill>
              <a:sym typeface="HP Simplifie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959AEC-D7D0-49A8-895E-C653C0DFBEF0}" type="datetime1">
              <a:rPr lang="en-US" smtClean="0">
                <a:solidFill>
                  <a:prstClr val="black"/>
                </a:solidFill>
              </a:rPr>
              <a:pPr/>
              <a:t>6/10/2013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George Kadifa Discover Presentation 12.1.12_16x9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8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674688"/>
            <a:ext cx="6003925" cy="3376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sym typeface="HP Simplified"/>
              </a:rPr>
              <a:pPr/>
              <a:t>9</a:t>
            </a:fld>
            <a:endParaRPr lang="en-GB" dirty="0">
              <a:solidFill>
                <a:prstClr val="black"/>
              </a:solidFill>
              <a:sym typeface="HP Simplifie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959AEC-D7D0-49A8-895E-C653C0DFBEF0}" type="datetime1">
              <a:rPr lang="en-US" smtClean="0">
                <a:solidFill>
                  <a:prstClr val="black"/>
                </a:solidFill>
              </a:rPr>
              <a:pPr/>
              <a:t>6/10/2013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George Kadifa Discover Presentation 12.1.12_16x9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8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="" xmlns:p14="http://schemas.microsoft.com/office/powerpoint/2010/main" val="227675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661874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8735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661874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051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, 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356361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613" y="890588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8613" y="2134617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8613" y="3378646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266776" y="890588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66776" y="2134617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66776" y="3378646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04939" y="890588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204939" y="2134617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204939" y="3378646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43103" y="890588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43103" y="2134617"/>
            <a:ext cx="1762186" cy="109696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43103" y="3378646"/>
            <a:ext cx="1762186" cy="1096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1850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47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15884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252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93844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661874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094050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661874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2847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661874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051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2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876562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</a:t>
            </a:r>
            <a:r>
              <a:rPr lang="en-US" sz="700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906244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700" b="0" i="0" kern="1200" smtClean="0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pPr marL="0" algn="l" defTabSz="914400" rtl="0" eaLnBrk="1" latinLnBrk="0" hangingPunct="1"/>
              <a:t>‹#›</a:t>
            </a:fld>
            <a:endParaRPr lang="en-US" sz="700" b="0" i="0" kern="1200" dirty="0" smtClean="0">
              <a:solidFill>
                <a:srgbClr val="B9B8BB"/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4" r:id="rId2"/>
    <p:sldLayoutId id="2147483833" r:id="rId3"/>
    <p:sldLayoutId id="2147483837" r:id="rId4"/>
    <p:sldLayoutId id="2147483809" r:id="rId5"/>
    <p:sldLayoutId id="2147483843" r:id="rId6"/>
    <p:sldLayoutId id="2147483823" r:id="rId7"/>
    <p:sldLayoutId id="2147483824" r:id="rId8"/>
    <p:sldLayoutId id="2147483838" r:id="rId9"/>
    <p:sldLayoutId id="2147483825" r:id="rId10"/>
    <p:sldLayoutId id="2147483841" r:id="rId11"/>
    <p:sldLayoutId id="2147483849" r:id="rId12"/>
    <p:sldLayoutId id="2147483858" r:id="rId13"/>
    <p:sldLayoutId id="21474838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oleObject" Target="../embeddings/oleObject4.bin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17.xml"/><Relationship Id="rId16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7.jpeg"/><Relationship Id="rId18" Type="http://schemas.openxmlformats.org/officeDocument/2006/relationships/slide" Target="slide33.xml"/><Relationship Id="rId26" Type="http://schemas.openxmlformats.org/officeDocument/2006/relationships/slide" Target="slide25.xm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image" Target="../media/image19.jpeg"/><Relationship Id="rId25" Type="http://schemas.openxmlformats.org/officeDocument/2006/relationships/slide" Target="slide17.xml"/><Relationship Id="rId2" Type="http://schemas.openxmlformats.org/officeDocument/2006/relationships/notesSlide" Target="../notesSlides/notesSlide11.xml"/><Relationship Id="rId16" Type="http://schemas.openxmlformats.org/officeDocument/2006/relationships/slide" Target="slide26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2.xml"/><Relationship Id="rId11" Type="http://schemas.openxmlformats.org/officeDocument/2006/relationships/image" Target="../media/image16.jpeg"/><Relationship Id="rId24" Type="http://schemas.openxmlformats.org/officeDocument/2006/relationships/slide" Target="slide34.xml"/><Relationship Id="rId5" Type="http://schemas.openxmlformats.org/officeDocument/2006/relationships/image" Target="../media/image13.png"/><Relationship Id="rId15" Type="http://schemas.openxmlformats.org/officeDocument/2006/relationships/image" Target="../media/image18.jpeg"/><Relationship Id="rId23" Type="http://schemas.openxmlformats.org/officeDocument/2006/relationships/image" Target="../media/image23.jpeg"/><Relationship Id="rId10" Type="http://schemas.openxmlformats.org/officeDocument/2006/relationships/slide" Target="slide13.xml"/><Relationship Id="rId19" Type="http://schemas.openxmlformats.org/officeDocument/2006/relationships/image" Target="../media/image20.jpeg"/><Relationship Id="rId4" Type="http://schemas.openxmlformats.org/officeDocument/2006/relationships/slide" Target="slide22.xml"/><Relationship Id="rId9" Type="http://schemas.openxmlformats.org/officeDocument/2006/relationships/image" Target="../media/image15.jpeg"/><Relationship Id="rId14" Type="http://schemas.openxmlformats.org/officeDocument/2006/relationships/slide" Target="slide21.xml"/><Relationship Id="rId2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7.jpeg"/><Relationship Id="rId18" Type="http://schemas.openxmlformats.org/officeDocument/2006/relationships/slide" Target="slide33.xml"/><Relationship Id="rId26" Type="http://schemas.openxmlformats.org/officeDocument/2006/relationships/slide" Target="slide25.xm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image" Target="../media/image19.jpeg"/><Relationship Id="rId25" Type="http://schemas.openxmlformats.org/officeDocument/2006/relationships/slide" Target="slide17.xml"/><Relationship Id="rId2" Type="http://schemas.openxmlformats.org/officeDocument/2006/relationships/notesSlide" Target="../notesSlides/notesSlide15.xml"/><Relationship Id="rId16" Type="http://schemas.openxmlformats.org/officeDocument/2006/relationships/slide" Target="slide26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2.xml"/><Relationship Id="rId11" Type="http://schemas.openxmlformats.org/officeDocument/2006/relationships/image" Target="../media/image16.jpeg"/><Relationship Id="rId24" Type="http://schemas.openxmlformats.org/officeDocument/2006/relationships/slide" Target="slide34.xml"/><Relationship Id="rId5" Type="http://schemas.openxmlformats.org/officeDocument/2006/relationships/image" Target="../media/image13.png"/><Relationship Id="rId15" Type="http://schemas.openxmlformats.org/officeDocument/2006/relationships/image" Target="../media/image18.jpeg"/><Relationship Id="rId23" Type="http://schemas.openxmlformats.org/officeDocument/2006/relationships/image" Target="../media/image23.jpeg"/><Relationship Id="rId10" Type="http://schemas.openxmlformats.org/officeDocument/2006/relationships/slide" Target="slide13.xml"/><Relationship Id="rId19" Type="http://schemas.openxmlformats.org/officeDocument/2006/relationships/image" Target="../media/image20.jpeg"/><Relationship Id="rId4" Type="http://schemas.openxmlformats.org/officeDocument/2006/relationships/slide" Target="slide22.xml"/><Relationship Id="rId9" Type="http://schemas.openxmlformats.org/officeDocument/2006/relationships/image" Target="../media/image15.jpeg"/><Relationship Id="rId14" Type="http://schemas.openxmlformats.org/officeDocument/2006/relationships/slide" Target="slide21.xml"/><Relationship Id="rId2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slide" Target="slide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7.jpeg"/><Relationship Id="rId18" Type="http://schemas.openxmlformats.org/officeDocument/2006/relationships/slide" Target="slide33.xml"/><Relationship Id="rId26" Type="http://schemas.openxmlformats.org/officeDocument/2006/relationships/slide" Target="slide25.xm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image" Target="../media/image19.jpeg"/><Relationship Id="rId25" Type="http://schemas.openxmlformats.org/officeDocument/2006/relationships/slide" Target="slide17.xml"/><Relationship Id="rId2" Type="http://schemas.openxmlformats.org/officeDocument/2006/relationships/notesSlide" Target="../notesSlides/notesSlide19.xml"/><Relationship Id="rId16" Type="http://schemas.openxmlformats.org/officeDocument/2006/relationships/slide" Target="slide26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2.xml"/><Relationship Id="rId11" Type="http://schemas.openxmlformats.org/officeDocument/2006/relationships/image" Target="../media/image16.jpeg"/><Relationship Id="rId24" Type="http://schemas.openxmlformats.org/officeDocument/2006/relationships/slide" Target="slide34.xml"/><Relationship Id="rId5" Type="http://schemas.openxmlformats.org/officeDocument/2006/relationships/image" Target="../media/image13.png"/><Relationship Id="rId15" Type="http://schemas.openxmlformats.org/officeDocument/2006/relationships/image" Target="../media/image18.jpeg"/><Relationship Id="rId23" Type="http://schemas.openxmlformats.org/officeDocument/2006/relationships/image" Target="../media/image23.jpeg"/><Relationship Id="rId10" Type="http://schemas.openxmlformats.org/officeDocument/2006/relationships/slide" Target="slide13.xml"/><Relationship Id="rId19" Type="http://schemas.openxmlformats.org/officeDocument/2006/relationships/image" Target="../media/image20.jpeg"/><Relationship Id="rId4" Type="http://schemas.openxmlformats.org/officeDocument/2006/relationships/slide" Target="slide22.xml"/><Relationship Id="rId9" Type="http://schemas.openxmlformats.org/officeDocument/2006/relationships/image" Target="../media/image15.jpeg"/><Relationship Id="rId14" Type="http://schemas.openxmlformats.org/officeDocument/2006/relationships/slide" Target="slide21.xml"/><Relationship Id="rId2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5" Type="http://schemas.openxmlformats.org/officeDocument/2006/relationships/image" Target="../media/image29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7.jpeg"/><Relationship Id="rId18" Type="http://schemas.openxmlformats.org/officeDocument/2006/relationships/slide" Target="slide33.xml"/><Relationship Id="rId26" Type="http://schemas.openxmlformats.org/officeDocument/2006/relationships/slide" Target="slide25.xm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4.png"/><Relationship Id="rId12" Type="http://schemas.openxmlformats.org/officeDocument/2006/relationships/slide" Target="slide11.xml"/><Relationship Id="rId17" Type="http://schemas.openxmlformats.org/officeDocument/2006/relationships/image" Target="../media/image19.jpeg"/><Relationship Id="rId25" Type="http://schemas.openxmlformats.org/officeDocument/2006/relationships/slide" Target="slide17.xml"/><Relationship Id="rId2" Type="http://schemas.openxmlformats.org/officeDocument/2006/relationships/notesSlide" Target="../notesSlides/notesSlide23.xml"/><Relationship Id="rId16" Type="http://schemas.openxmlformats.org/officeDocument/2006/relationships/slide" Target="slide26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2.xml"/><Relationship Id="rId11" Type="http://schemas.openxmlformats.org/officeDocument/2006/relationships/image" Target="../media/image16.jpeg"/><Relationship Id="rId24" Type="http://schemas.openxmlformats.org/officeDocument/2006/relationships/slide" Target="slide34.xml"/><Relationship Id="rId5" Type="http://schemas.openxmlformats.org/officeDocument/2006/relationships/image" Target="../media/image13.png"/><Relationship Id="rId15" Type="http://schemas.openxmlformats.org/officeDocument/2006/relationships/image" Target="../media/image18.jpeg"/><Relationship Id="rId23" Type="http://schemas.openxmlformats.org/officeDocument/2006/relationships/image" Target="../media/image23.jpeg"/><Relationship Id="rId10" Type="http://schemas.openxmlformats.org/officeDocument/2006/relationships/slide" Target="slide13.xml"/><Relationship Id="rId19" Type="http://schemas.openxmlformats.org/officeDocument/2006/relationships/image" Target="../media/image20.jpeg"/><Relationship Id="rId4" Type="http://schemas.openxmlformats.org/officeDocument/2006/relationships/slide" Target="slide22.xml"/><Relationship Id="rId9" Type="http://schemas.openxmlformats.org/officeDocument/2006/relationships/image" Target="../media/image15.jpeg"/><Relationship Id="rId14" Type="http://schemas.openxmlformats.org/officeDocument/2006/relationships/slide" Target="slide21.xml"/><Relationship Id="rId2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slideLayout" Target="../slideLayouts/slideLayout4.xml"/><Relationship Id="rId26" Type="http://schemas.openxmlformats.org/officeDocument/2006/relationships/slide" Target="slide34.xml"/><Relationship Id="rId3" Type="http://schemas.openxmlformats.org/officeDocument/2006/relationships/tags" Target="../tags/tag36.xml"/><Relationship Id="rId21" Type="http://schemas.openxmlformats.org/officeDocument/2006/relationships/slide" Target="slide11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12.jpe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15.jpe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slide" Target="slide18.xml"/><Relationship Id="rId28" Type="http://schemas.openxmlformats.org/officeDocument/2006/relationships/image" Target="../media/image21.jpeg"/><Relationship Id="rId10" Type="http://schemas.openxmlformats.org/officeDocument/2006/relationships/tags" Target="../tags/tag43.xml"/><Relationship Id="rId19" Type="http://schemas.openxmlformats.org/officeDocument/2006/relationships/notesSlide" Target="../notesSlides/notesSlide27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7.jpeg"/><Relationship Id="rId27" Type="http://schemas.openxmlformats.org/officeDocument/2006/relationships/slide" Target="slide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oleObject" Target="../embeddings/oleObject1.bin"/><Relationship Id="rId4" Type="http://schemas.openxmlformats.org/officeDocument/2006/relationships/tags" Target="../tags/tag7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tags" Target="../tags/tag52.xml"/><Relationship Id="rId7" Type="http://schemas.openxmlformats.org/officeDocument/2006/relationships/slide" Target="slide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slide" Target="slide6.xml"/><Relationship Id="rId5" Type="http://schemas.openxmlformats.org/officeDocument/2006/relationships/notesSlide" Target="../notesSlides/notesSlide33.xml"/><Relationship Id="rId10" Type="http://schemas.openxmlformats.org/officeDocument/2006/relationships/slide" Target="slide7.xml"/><Relationship Id="rId4" Type="http://schemas.openxmlformats.org/officeDocument/2006/relationships/slideLayout" Target="../slideLayouts/slideLayout4.xml"/><Relationship Id="rId9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.xm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Briefing</a:t>
            </a:r>
            <a:br>
              <a:rPr lang="en-US" dirty="0" smtClean="0"/>
            </a:br>
            <a:r>
              <a:rPr lang="en-US" dirty="0" smtClean="0"/>
              <a:t>HP Software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 </a:t>
            </a:r>
            <a:r>
              <a:rPr lang="en-US" dirty="0" err="1" smtClean="0"/>
              <a:t>Hipps</a:t>
            </a:r>
            <a:r>
              <a:rPr lang="en-US" dirty="0" smtClean="0"/>
              <a:t>, Director, Mobility &amp; Solutions</a:t>
            </a:r>
          </a:p>
          <a:p>
            <a:r>
              <a:rPr lang="en-US" dirty="0" smtClean="0"/>
              <a:t>May 15, 2013</a:t>
            </a:r>
            <a:endParaRPr lang="en-US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ct 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8635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0105" name="think-cell Slide" r:id="rId18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Optimize your value</a:t>
            </a:r>
            <a:endParaRPr lang="en-US" dirty="0"/>
          </a:p>
        </p:txBody>
      </p:sp>
      <p:sp>
        <p:nvSpPr>
          <p:cNvPr id="73" name="Subtitl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31470" y="751390"/>
            <a:ext cx="8117206" cy="276999"/>
          </a:xfrm>
        </p:spPr>
        <p:txBody>
          <a:bodyPr/>
          <a:lstStyle/>
          <a:p>
            <a:r>
              <a:rPr lang="en-US" dirty="0" smtClean="0"/>
              <a:t>Driving value throughout the IT lifecycle</a:t>
            </a:r>
            <a:endParaRPr lang="en-US" dirty="0"/>
          </a:p>
        </p:txBody>
      </p:sp>
      <p:sp>
        <p:nvSpPr>
          <p:cNvPr id="133" name="Freeform 132"/>
          <p:cNvSpPr/>
          <p:nvPr/>
        </p:nvSpPr>
        <p:spPr>
          <a:xfrm flipH="1">
            <a:off x="2557754" y="2097734"/>
            <a:ext cx="2011680" cy="690508"/>
          </a:xfrm>
          <a:custGeom>
            <a:avLst/>
            <a:gdLst>
              <a:gd name="connsiteX0" fmla="*/ 4200040 w 4200040"/>
              <a:gd name="connsiteY0" fmla="*/ 0 h 1061634"/>
              <a:gd name="connsiteX1" fmla="*/ 0 w 4200040"/>
              <a:gd name="connsiteY1" fmla="*/ 1053885 h 1061634"/>
              <a:gd name="connsiteX2" fmla="*/ 2727701 w 4200040"/>
              <a:gd name="connsiteY2" fmla="*/ 1061634 h 1061634"/>
              <a:gd name="connsiteX3" fmla="*/ 4200040 w 4200040"/>
              <a:gd name="connsiteY3" fmla="*/ 0 h 1061634"/>
              <a:gd name="connsiteX0" fmla="*/ 4200040 w 4200040"/>
              <a:gd name="connsiteY0" fmla="*/ 0 h 1060929"/>
              <a:gd name="connsiteX1" fmla="*/ 0 w 4200040"/>
              <a:gd name="connsiteY1" fmla="*/ 1053885 h 1060929"/>
              <a:gd name="connsiteX2" fmla="*/ 2024780 w 4200040"/>
              <a:gd name="connsiteY2" fmla="*/ 1060929 h 1060929"/>
              <a:gd name="connsiteX3" fmla="*/ 4200040 w 4200040"/>
              <a:gd name="connsiteY3" fmla="*/ 0 h 1060929"/>
              <a:gd name="connsiteX0" fmla="*/ 3722769 w 3722769"/>
              <a:gd name="connsiteY0" fmla="*/ 0 h 864288"/>
              <a:gd name="connsiteX1" fmla="*/ 0 w 3722769"/>
              <a:gd name="connsiteY1" fmla="*/ 857244 h 864288"/>
              <a:gd name="connsiteX2" fmla="*/ 2024780 w 3722769"/>
              <a:gd name="connsiteY2" fmla="*/ 864288 h 864288"/>
              <a:gd name="connsiteX3" fmla="*/ 3722769 w 3722769"/>
              <a:gd name="connsiteY3" fmla="*/ 0 h 864288"/>
              <a:gd name="connsiteX0" fmla="*/ 3722769 w 3722769"/>
              <a:gd name="connsiteY0" fmla="*/ 0 h 864288"/>
              <a:gd name="connsiteX1" fmla="*/ 0 w 3722769"/>
              <a:gd name="connsiteY1" fmla="*/ 857244 h 864288"/>
              <a:gd name="connsiteX2" fmla="*/ 3722769 w 3722769"/>
              <a:gd name="connsiteY2" fmla="*/ 864288 h 864288"/>
              <a:gd name="connsiteX3" fmla="*/ 3722769 w 3722769"/>
              <a:gd name="connsiteY3" fmla="*/ 0 h 864288"/>
              <a:gd name="connsiteX0" fmla="*/ 2011680 w 2011680"/>
              <a:gd name="connsiteY0" fmla="*/ 0 h 864288"/>
              <a:gd name="connsiteX1" fmla="*/ 0 w 2011680"/>
              <a:gd name="connsiteY1" fmla="*/ 864288 h 864288"/>
              <a:gd name="connsiteX2" fmla="*/ 2011680 w 2011680"/>
              <a:gd name="connsiteY2" fmla="*/ 864288 h 864288"/>
              <a:gd name="connsiteX3" fmla="*/ 2011680 w 2011680"/>
              <a:gd name="connsiteY3" fmla="*/ 0 h 864288"/>
              <a:gd name="connsiteX0" fmla="*/ 153657 w 2011680"/>
              <a:gd name="connsiteY0" fmla="*/ 0 h 754964"/>
              <a:gd name="connsiteX1" fmla="*/ 0 w 2011680"/>
              <a:gd name="connsiteY1" fmla="*/ 754964 h 754964"/>
              <a:gd name="connsiteX2" fmla="*/ 2011680 w 2011680"/>
              <a:gd name="connsiteY2" fmla="*/ 754964 h 754964"/>
              <a:gd name="connsiteX3" fmla="*/ 153657 w 2011680"/>
              <a:gd name="connsiteY3" fmla="*/ 0 h 754964"/>
              <a:gd name="connsiteX0" fmla="*/ 23022 w 2011680"/>
              <a:gd name="connsiteY0" fmla="*/ 0 h 754964"/>
              <a:gd name="connsiteX1" fmla="*/ 0 w 2011680"/>
              <a:gd name="connsiteY1" fmla="*/ 754964 h 754964"/>
              <a:gd name="connsiteX2" fmla="*/ 2011680 w 2011680"/>
              <a:gd name="connsiteY2" fmla="*/ 754964 h 754964"/>
              <a:gd name="connsiteX3" fmla="*/ 23022 w 2011680"/>
              <a:gd name="connsiteY3" fmla="*/ 0 h 754964"/>
              <a:gd name="connsiteX0" fmla="*/ 0 w 2011680"/>
              <a:gd name="connsiteY0" fmla="*/ 0 h 754964"/>
              <a:gd name="connsiteX1" fmla="*/ 0 w 2011680"/>
              <a:gd name="connsiteY1" fmla="*/ 754964 h 754964"/>
              <a:gd name="connsiteX2" fmla="*/ 2011680 w 2011680"/>
              <a:gd name="connsiteY2" fmla="*/ 754964 h 754964"/>
              <a:gd name="connsiteX3" fmla="*/ 0 w 2011680"/>
              <a:gd name="connsiteY3" fmla="*/ 0 h 75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80" h="754964">
                <a:moveTo>
                  <a:pt x="0" y="0"/>
                </a:moveTo>
                <a:lnTo>
                  <a:pt x="0" y="754964"/>
                </a:lnTo>
                <a:lnTo>
                  <a:pt x="2011680" y="7549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Freeform 133"/>
          <p:cNvSpPr/>
          <p:nvPr/>
        </p:nvSpPr>
        <p:spPr>
          <a:xfrm flipH="1">
            <a:off x="4618068" y="1997745"/>
            <a:ext cx="2011680" cy="790498"/>
          </a:xfrm>
          <a:custGeom>
            <a:avLst/>
            <a:gdLst>
              <a:gd name="connsiteX0" fmla="*/ 4200040 w 4200040"/>
              <a:gd name="connsiteY0" fmla="*/ 0 h 1061634"/>
              <a:gd name="connsiteX1" fmla="*/ 0 w 4200040"/>
              <a:gd name="connsiteY1" fmla="*/ 1053885 h 1061634"/>
              <a:gd name="connsiteX2" fmla="*/ 2727701 w 4200040"/>
              <a:gd name="connsiteY2" fmla="*/ 1061634 h 1061634"/>
              <a:gd name="connsiteX3" fmla="*/ 4200040 w 4200040"/>
              <a:gd name="connsiteY3" fmla="*/ 0 h 1061634"/>
              <a:gd name="connsiteX0" fmla="*/ 4200040 w 4200040"/>
              <a:gd name="connsiteY0" fmla="*/ 0 h 1060929"/>
              <a:gd name="connsiteX1" fmla="*/ 0 w 4200040"/>
              <a:gd name="connsiteY1" fmla="*/ 1053885 h 1060929"/>
              <a:gd name="connsiteX2" fmla="*/ 2024780 w 4200040"/>
              <a:gd name="connsiteY2" fmla="*/ 1060929 h 1060929"/>
              <a:gd name="connsiteX3" fmla="*/ 4200040 w 4200040"/>
              <a:gd name="connsiteY3" fmla="*/ 0 h 1060929"/>
              <a:gd name="connsiteX0" fmla="*/ 3722769 w 3722769"/>
              <a:gd name="connsiteY0" fmla="*/ 0 h 864288"/>
              <a:gd name="connsiteX1" fmla="*/ 0 w 3722769"/>
              <a:gd name="connsiteY1" fmla="*/ 857244 h 864288"/>
              <a:gd name="connsiteX2" fmla="*/ 2024780 w 3722769"/>
              <a:gd name="connsiteY2" fmla="*/ 864288 h 864288"/>
              <a:gd name="connsiteX3" fmla="*/ 3722769 w 3722769"/>
              <a:gd name="connsiteY3" fmla="*/ 0 h 864288"/>
              <a:gd name="connsiteX0" fmla="*/ 3722769 w 3722769"/>
              <a:gd name="connsiteY0" fmla="*/ 0 h 864288"/>
              <a:gd name="connsiteX1" fmla="*/ 0 w 3722769"/>
              <a:gd name="connsiteY1" fmla="*/ 857244 h 864288"/>
              <a:gd name="connsiteX2" fmla="*/ 3722769 w 3722769"/>
              <a:gd name="connsiteY2" fmla="*/ 864288 h 864288"/>
              <a:gd name="connsiteX3" fmla="*/ 3722769 w 3722769"/>
              <a:gd name="connsiteY3" fmla="*/ 0 h 864288"/>
              <a:gd name="connsiteX0" fmla="*/ 2011680 w 2011680"/>
              <a:gd name="connsiteY0" fmla="*/ 0 h 864288"/>
              <a:gd name="connsiteX1" fmla="*/ 0 w 2011680"/>
              <a:gd name="connsiteY1" fmla="*/ 864288 h 864288"/>
              <a:gd name="connsiteX2" fmla="*/ 2011680 w 2011680"/>
              <a:gd name="connsiteY2" fmla="*/ 864288 h 864288"/>
              <a:gd name="connsiteX3" fmla="*/ 2011680 w 2011680"/>
              <a:gd name="connsiteY3" fmla="*/ 0 h 86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680" h="864288">
                <a:moveTo>
                  <a:pt x="2011680" y="0"/>
                </a:moveTo>
                <a:lnTo>
                  <a:pt x="0" y="864288"/>
                </a:lnTo>
                <a:lnTo>
                  <a:pt x="2011680" y="864288"/>
                </a:lnTo>
                <a:lnTo>
                  <a:pt x="201168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Down Arrow 4"/>
          <p:cNvSpPr/>
          <p:nvPr/>
        </p:nvSpPr>
        <p:spPr>
          <a:xfrm>
            <a:off x="3792249" y="2037205"/>
            <a:ext cx="830523" cy="697279"/>
          </a:xfrm>
          <a:custGeom>
            <a:avLst/>
            <a:gdLst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791326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690587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98342 h 581186"/>
              <a:gd name="connsiteX1" fmla="*/ 263775 w 1055101"/>
              <a:gd name="connsiteY1" fmla="*/ 298342 h 581186"/>
              <a:gd name="connsiteX2" fmla="*/ 364514 w 1055101"/>
              <a:gd name="connsiteY2" fmla="*/ 0 h 581186"/>
              <a:gd name="connsiteX3" fmla="*/ 690587 w 1055101"/>
              <a:gd name="connsiteY3" fmla="*/ 15498 h 581186"/>
              <a:gd name="connsiteX4" fmla="*/ 791326 w 1055101"/>
              <a:gd name="connsiteY4" fmla="*/ 298342 h 581186"/>
              <a:gd name="connsiteX5" fmla="*/ 1055101 w 1055101"/>
              <a:gd name="connsiteY5" fmla="*/ 298342 h 581186"/>
              <a:gd name="connsiteX6" fmla="*/ 527551 w 1055101"/>
              <a:gd name="connsiteY6" fmla="*/ 581186 h 581186"/>
              <a:gd name="connsiteX7" fmla="*/ 0 w 1055101"/>
              <a:gd name="connsiteY7" fmla="*/ 298342 h 581186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364514 w 1055101"/>
              <a:gd name="connsiteY2" fmla="*/ 0 h 681433"/>
              <a:gd name="connsiteX3" fmla="*/ 690587 w 1055101"/>
              <a:gd name="connsiteY3" fmla="*/ 15498 h 681433"/>
              <a:gd name="connsiteX4" fmla="*/ 791326 w 1055101"/>
              <a:gd name="connsiteY4" fmla="*/ 298342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445918 w 1055101"/>
              <a:gd name="connsiteY2" fmla="*/ 0 h 681433"/>
              <a:gd name="connsiteX3" fmla="*/ 690587 w 1055101"/>
              <a:gd name="connsiteY3" fmla="*/ 15498 h 681433"/>
              <a:gd name="connsiteX4" fmla="*/ 791326 w 1055101"/>
              <a:gd name="connsiteY4" fmla="*/ 298342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445918 w 1055101"/>
              <a:gd name="connsiteY2" fmla="*/ 0 h 681433"/>
              <a:gd name="connsiteX3" fmla="*/ 704240 w 1055101"/>
              <a:gd name="connsiteY3" fmla="*/ 0 h 681433"/>
              <a:gd name="connsiteX4" fmla="*/ 791326 w 1055101"/>
              <a:gd name="connsiteY4" fmla="*/ 298342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445918 w 1055101"/>
              <a:gd name="connsiteY2" fmla="*/ 0 h 681433"/>
              <a:gd name="connsiteX3" fmla="*/ 704240 w 1055101"/>
              <a:gd name="connsiteY3" fmla="*/ 0 h 681433"/>
              <a:gd name="connsiteX4" fmla="*/ 576554 w 1055101"/>
              <a:gd name="connsiteY4" fmla="*/ 281680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704240"/>
              <a:gd name="connsiteY0" fmla="*/ 298342 h 681433"/>
              <a:gd name="connsiteX1" fmla="*/ 263775 w 704240"/>
              <a:gd name="connsiteY1" fmla="*/ 298342 h 681433"/>
              <a:gd name="connsiteX2" fmla="*/ 445918 w 704240"/>
              <a:gd name="connsiteY2" fmla="*/ 0 h 681433"/>
              <a:gd name="connsiteX3" fmla="*/ 704240 w 704240"/>
              <a:gd name="connsiteY3" fmla="*/ 0 h 681433"/>
              <a:gd name="connsiteX4" fmla="*/ 576554 w 704240"/>
              <a:gd name="connsiteY4" fmla="*/ 281680 h 681433"/>
              <a:gd name="connsiteX5" fmla="*/ 576554 w 704240"/>
              <a:gd name="connsiteY5" fmla="*/ 381655 h 681433"/>
              <a:gd name="connsiteX6" fmla="*/ 106751 w 704240"/>
              <a:gd name="connsiteY6" fmla="*/ 681433 h 681433"/>
              <a:gd name="connsiteX7" fmla="*/ 0 w 704240"/>
              <a:gd name="connsiteY7" fmla="*/ 298342 h 681433"/>
              <a:gd name="connsiteX0" fmla="*/ 0 w 704240"/>
              <a:gd name="connsiteY0" fmla="*/ 298342 h 681433"/>
              <a:gd name="connsiteX1" fmla="*/ 106751 w 704240"/>
              <a:gd name="connsiteY1" fmla="*/ 306674 h 681433"/>
              <a:gd name="connsiteX2" fmla="*/ 445918 w 704240"/>
              <a:gd name="connsiteY2" fmla="*/ 0 h 681433"/>
              <a:gd name="connsiteX3" fmla="*/ 704240 w 704240"/>
              <a:gd name="connsiteY3" fmla="*/ 0 h 681433"/>
              <a:gd name="connsiteX4" fmla="*/ 576554 w 704240"/>
              <a:gd name="connsiteY4" fmla="*/ 281680 h 681433"/>
              <a:gd name="connsiteX5" fmla="*/ 576554 w 704240"/>
              <a:gd name="connsiteY5" fmla="*/ 381655 h 681433"/>
              <a:gd name="connsiteX6" fmla="*/ 106751 w 704240"/>
              <a:gd name="connsiteY6" fmla="*/ 681433 h 681433"/>
              <a:gd name="connsiteX7" fmla="*/ 0 w 704240"/>
              <a:gd name="connsiteY7" fmla="*/ 298342 h 681433"/>
              <a:gd name="connsiteX0" fmla="*/ 0 w 704240"/>
              <a:gd name="connsiteY0" fmla="*/ 298342 h 681433"/>
              <a:gd name="connsiteX1" fmla="*/ 106751 w 704240"/>
              <a:gd name="connsiteY1" fmla="*/ 306674 h 681433"/>
              <a:gd name="connsiteX2" fmla="*/ 445918 w 704240"/>
              <a:gd name="connsiteY2" fmla="*/ 0 h 681433"/>
              <a:gd name="connsiteX3" fmla="*/ 704240 w 704240"/>
              <a:gd name="connsiteY3" fmla="*/ 0 h 681433"/>
              <a:gd name="connsiteX4" fmla="*/ 445918 w 704240"/>
              <a:gd name="connsiteY4" fmla="*/ 331667 h 681433"/>
              <a:gd name="connsiteX5" fmla="*/ 576554 w 704240"/>
              <a:gd name="connsiteY5" fmla="*/ 381655 h 681433"/>
              <a:gd name="connsiteX6" fmla="*/ 106751 w 704240"/>
              <a:gd name="connsiteY6" fmla="*/ 681433 h 681433"/>
              <a:gd name="connsiteX7" fmla="*/ 0 w 704240"/>
              <a:gd name="connsiteY7" fmla="*/ 298342 h 681433"/>
              <a:gd name="connsiteX0" fmla="*/ 175099 w 879339"/>
              <a:gd name="connsiteY0" fmla="*/ 298342 h 681433"/>
              <a:gd name="connsiteX1" fmla="*/ 281850 w 879339"/>
              <a:gd name="connsiteY1" fmla="*/ 306674 h 681433"/>
              <a:gd name="connsiteX2" fmla="*/ 621017 w 879339"/>
              <a:gd name="connsiteY2" fmla="*/ 0 h 681433"/>
              <a:gd name="connsiteX3" fmla="*/ 879339 w 879339"/>
              <a:gd name="connsiteY3" fmla="*/ 0 h 681433"/>
              <a:gd name="connsiteX4" fmla="*/ 621017 w 879339"/>
              <a:gd name="connsiteY4" fmla="*/ 331667 h 681433"/>
              <a:gd name="connsiteX5" fmla="*/ 751653 w 879339"/>
              <a:gd name="connsiteY5" fmla="*/ 381655 h 681433"/>
              <a:gd name="connsiteX6" fmla="*/ 0 w 879339"/>
              <a:gd name="connsiteY6" fmla="*/ 681433 h 681433"/>
              <a:gd name="connsiteX7" fmla="*/ 175099 w 879339"/>
              <a:gd name="connsiteY7" fmla="*/ 298342 h 681433"/>
              <a:gd name="connsiteX0" fmla="*/ 175099 w 879339"/>
              <a:gd name="connsiteY0" fmla="*/ 298342 h 681433"/>
              <a:gd name="connsiteX1" fmla="*/ 422238 w 879339"/>
              <a:gd name="connsiteY1" fmla="*/ 273348 h 681433"/>
              <a:gd name="connsiteX2" fmla="*/ 621017 w 879339"/>
              <a:gd name="connsiteY2" fmla="*/ 0 h 681433"/>
              <a:gd name="connsiteX3" fmla="*/ 879339 w 879339"/>
              <a:gd name="connsiteY3" fmla="*/ 0 h 681433"/>
              <a:gd name="connsiteX4" fmla="*/ 621017 w 879339"/>
              <a:gd name="connsiteY4" fmla="*/ 331667 h 681433"/>
              <a:gd name="connsiteX5" fmla="*/ 751653 w 879339"/>
              <a:gd name="connsiteY5" fmla="*/ 381655 h 681433"/>
              <a:gd name="connsiteX6" fmla="*/ 0 w 879339"/>
              <a:gd name="connsiteY6" fmla="*/ 681433 h 681433"/>
              <a:gd name="connsiteX7" fmla="*/ 175099 w 879339"/>
              <a:gd name="connsiteY7" fmla="*/ 298342 h 681433"/>
              <a:gd name="connsiteX0" fmla="*/ 175099 w 879339"/>
              <a:gd name="connsiteY0" fmla="*/ 379276 h 762367"/>
              <a:gd name="connsiteX1" fmla="*/ 422238 w 879339"/>
              <a:gd name="connsiteY1" fmla="*/ 354282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621017 w 879339"/>
              <a:gd name="connsiteY4" fmla="*/ 412601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175099 w 879339"/>
              <a:gd name="connsiteY0" fmla="*/ 379276 h 762367"/>
              <a:gd name="connsiteX1" fmla="*/ 422238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621017 w 879339"/>
              <a:gd name="connsiteY4" fmla="*/ 412601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175099 w 879339"/>
              <a:gd name="connsiteY0" fmla="*/ 379276 h 762367"/>
              <a:gd name="connsiteX1" fmla="*/ 422238 w 879339"/>
              <a:gd name="connsiteY1" fmla="*/ 404270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621017 w 879339"/>
              <a:gd name="connsiteY4" fmla="*/ 412601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175099 w 879339"/>
              <a:gd name="connsiteY0" fmla="*/ 379276 h 762367"/>
              <a:gd name="connsiteX1" fmla="*/ 422238 w 879339"/>
              <a:gd name="connsiteY1" fmla="*/ 404270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0 w 879339"/>
              <a:gd name="connsiteY0" fmla="*/ 404270 h 762367"/>
              <a:gd name="connsiteX1" fmla="*/ 422238 w 879339"/>
              <a:gd name="connsiteY1" fmla="*/ 404270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167641 w 879339"/>
              <a:gd name="connsiteY1" fmla="*/ 487583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281851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281851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29264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281851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29264 h 762367"/>
              <a:gd name="connsiteX5" fmla="*/ 751654 w 879339"/>
              <a:gd name="connsiteY5" fmla="*/ 404270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12774"/>
              <a:gd name="connsiteY0" fmla="*/ 404270 h 762367"/>
              <a:gd name="connsiteX1" fmla="*/ 281851 w 812774"/>
              <a:gd name="connsiteY1" fmla="*/ 412601 h 762367"/>
              <a:gd name="connsiteX2" fmla="*/ 812774 w 812774"/>
              <a:gd name="connsiteY2" fmla="*/ 0 h 762367"/>
              <a:gd name="connsiteX3" fmla="*/ 812774 w 812774"/>
              <a:gd name="connsiteY3" fmla="*/ 0 h 762367"/>
              <a:gd name="connsiteX4" fmla="*/ 422238 w 812774"/>
              <a:gd name="connsiteY4" fmla="*/ 429264 h 762367"/>
              <a:gd name="connsiteX5" fmla="*/ 751654 w 812774"/>
              <a:gd name="connsiteY5" fmla="*/ 404270 h 762367"/>
              <a:gd name="connsiteX6" fmla="*/ 0 w 812774"/>
              <a:gd name="connsiteY6" fmla="*/ 762367 h 762367"/>
              <a:gd name="connsiteX7" fmla="*/ 0 w 812774"/>
              <a:gd name="connsiteY7" fmla="*/ 404270 h 762367"/>
              <a:gd name="connsiteX0" fmla="*/ 0 w 812774"/>
              <a:gd name="connsiteY0" fmla="*/ 404270 h 762367"/>
              <a:gd name="connsiteX1" fmla="*/ 281851 w 812774"/>
              <a:gd name="connsiteY1" fmla="*/ 412601 h 762367"/>
              <a:gd name="connsiteX2" fmla="*/ 812774 w 812774"/>
              <a:gd name="connsiteY2" fmla="*/ 0 h 762367"/>
              <a:gd name="connsiteX3" fmla="*/ 812774 w 812774"/>
              <a:gd name="connsiteY3" fmla="*/ 0 h 762367"/>
              <a:gd name="connsiteX4" fmla="*/ 422238 w 812774"/>
              <a:gd name="connsiteY4" fmla="*/ 429264 h 762367"/>
              <a:gd name="connsiteX5" fmla="*/ 751654 w 812774"/>
              <a:gd name="connsiteY5" fmla="*/ 404270 h 762367"/>
              <a:gd name="connsiteX6" fmla="*/ 0 w 812774"/>
              <a:gd name="connsiteY6" fmla="*/ 762367 h 762367"/>
              <a:gd name="connsiteX7" fmla="*/ 0 w 812774"/>
              <a:gd name="connsiteY7" fmla="*/ 404270 h 762367"/>
              <a:gd name="connsiteX0" fmla="*/ 17749 w 830523"/>
              <a:gd name="connsiteY0" fmla="*/ 404270 h 762367"/>
              <a:gd name="connsiteX1" fmla="*/ 200630 w 830523"/>
              <a:gd name="connsiteY1" fmla="*/ 429264 h 762367"/>
              <a:gd name="connsiteX2" fmla="*/ 830523 w 830523"/>
              <a:gd name="connsiteY2" fmla="*/ 0 h 762367"/>
              <a:gd name="connsiteX3" fmla="*/ 830523 w 830523"/>
              <a:gd name="connsiteY3" fmla="*/ 0 h 762367"/>
              <a:gd name="connsiteX4" fmla="*/ 439987 w 830523"/>
              <a:gd name="connsiteY4" fmla="*/ 429264 h 762367"/>
              <a:gd name="connsiteX5" fmla="*/ 769403 w 830523"/>
              <a:gd name="connsiteY5" fmla="*/ 404270 h 762367"/>
              <a:gd name="connsiteX6" fmla="*/ 17749 w 830523"/>
              <a:gd name="connsiteY6" fmla="*/ 762367 h 762367"/>
              <a:gd name="connsiteX7" fmla="*/ 17749 w 830523"/>
              <a:gd name="connsiteY7" fmla="*/ 404270 h 762367"/>
              <a:gd name="connsiteX0" fmla="*/ 0 w 830523"/>
              <a:gd name="connsiteY0" fmla="*/ 429264 h 762367"/>
              <a:gd name="connsiteX1" fmla="*/ 200630 w 830523"/>
              <a:gd name="connsiteY1" fmla="*/ 429264 h 762367"/>
              <a:gd name="connsiteX2" fmla="*/ 830523 w 830523"/>
              <a:gd name="connsiteY2" fmla="*/ 0 h 762367"/>
              <a:gd name="connsiteX3" fmla="*/ 830523 w 830523"/>
              <a:gd name="connsiteY3" fmla="*/ 0 h 762367"/>
              <a:gd name="connsiteX4" fmla="*/ 439987 w 830523"/>
              <a:gd name="connsiteY4" fmla="*/ 429264 h 762367"/>
              <a:gd name="connsiteX5" fmla="*/ 769403 w 830523"/>
              <a:gd name="connsiteY5" fmla="*/ 404270 h 762367"/>
              <a:gd name="connsiteX6" fmla="*/ 17749 w 830523"/>
              <a:gd name="connsiteY6" fmla="*/ 762367 h 762367"/>
              <a:gd name="connsiteX7" fmla="*/ 0 w 830523"/>
              <a:gd name="connsiteY7" fmla="*/ 429264 h 762367"/>
              <a:gd name="connsiteX0" fmla="*/ 0 w 830523"/>
              <a:gd name="connsiteY0" fmla="*/ 429264 h 762367"/>
              <a:gd name="connsiteX1" fmla="*/ 200630 w 830523"/>
              <a:gd name="connsiteY1" fmla="*/ 429264 h 762367"/>
              <a:gd name="connsiteX2" fmla="*/ 830523 w 830523"/>
              <a:gd name="connsiteY2" fmla="*/ 0 h 762367"/>
              <a:gd name="connsiteX3" fmla="*/ 830523 w 830523"/>
              <a:gd name="connsiteY3" fmla="*/ 0 h 762367"/>
              <a:gd name="connsiteX4" fmla="*/ 439987 w 830523"/>
              <a:gd name="connsiteY4" fmla="*/ 429264 h 762367"/>
              <a:gd name="connsiteX5" fmla="*/ 638768 w 830523"/>
              <a:gd name="connsiteY5" fmla="*/ 445927 h 762367"/>
              <a:gd name="connsiteX6" fmla="*/ 17749 w 830523"/>
              <a:gd name="connsiteY6" fmla="*/ 762367 h 762367"/>
              <a:gd name="connsiteX7" fmla="*/ 0 w 830523"/>
              <a:gd name="connsiteY7" fmla="*/ 429264 h 76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523" h="762367">
                <a:moveTo>
                  <a:pt x="0" y="429264"/>
                </a:moveTo>
                <a:cubicBezTo>
                  <a:pt x="93950" y="432041"/>
                  <a:pt x="0" y="434819"/>
                  <a:pt x="200630" y="429264"/>
                </a:cubicBezTo>
                <a:lnTo>
                  <a:pt x="830523" y="0"/>
                </a:lnTo>
                <a:lnTo>
                  <a:pt x="830523" y="0"/>
                </a:lnTo>
                <a:lnTo>
                  <a:pt x="439987" y="429264"/>
                </a:lnTo>
                <a:lnTo>
                  <a:pt x="638768" y="445927"/>
                </a:lnTo>
                <a:lnTo>
                  <a:pt x="17749" y="762367"/>
                </a:lnTo>
                <a:lnTo>
                  <a:pt x="0" y="429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25558" y="1997744"/>
            <a:ext cx="4268710" cy="794121"/>
          </a:xfrm>
          <a:custGeom>
            <a:avLst/>
            <a:gdLst>
              <a:gd name="connsiteX0" fmla="*/ 4200040 w 4200040"/>
              <a:gd name="connsiteY0" fmla="*/ 0 h 1061634"/>
              <a:gd name="connsiteX1" fmla="*/ 0 w 4200040"/>
              <a:gd name="connsiteY1" fmla="*/ 1053885 h 1061634"/>
              <a:gd name="connsiteX2" fmla="*/ 2727701 w 4200040"/>
              <a:gd name="connsiteY2" fmla="*/ 1061634 h 1061634"/>
              <a:gd name="connsiteX3" fmla="*/ 4200040 w 4200040"/>
              <a:gd name="connsiteY3" fmla="*/ 0 h 1061634"/>
              <a:gd name="connsiteX0" fmla="*/ 4200040 w 4200040"/>
              <a:gd name="connsiteY0" fmla="*/ 0 h 1061634"/>
              <a:gd name="connsiteX1" fmla="*/ 0 w 4200040"/>
              <a:gd name="connsiteY1" fmla="*/ 1053885 h 1061634"/>
              <a:gd name="connsiteX2" fmla="*/ 2007362 w 4200040"/>
              <a:gd name="connsiteY2" fmla="*/ 1061634 h 1061634"/>
              <a:gd name="connsiteX3" fmla="*/ 4200040 w 4200040"/>
              <a:gd name="connsiteY3" fmla="*/ 0 h 1061634"/>
              <a:gd name="connsiteX0" fmla="*/ 4268710 w 4268710"/>
              <a:gd name="connsiteY0" fmla="*/ 0 h 868249"/>
              <a:gd name="connsiteX1" fmla="*/ 0 w 4268710"/>
              <a:gd name="connsiteY1" fmla="*/ 860500 h 868249"/>
              <a:gd name="connsiteX2" fmla="*/ 2007362 w 4268710"/>
              <a:gd name="connsiteY2" fmla="*/ 868249 h 868249"/>
              <a:gd name="connsiteX3" fmla="*/ 4268710 w 4268710"/>
              <a:gd name="connsiteY3" fmla="*/ 0 h 86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10" h="868249">
                <a:moveTo>
                  <a:pt x="4268710" y="0"/>
                </a:moveTo>
                <a:lnTo>
                  <a:pt x="0" y="860500"/>
                </a:lnTo>
                <a:lnTo>
                  <a:pt x="2007362" y="868249"/>
                </a:lnTo>
                <a:lnTo>
                  <a:pt x="42687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>
            <p:custDataLst>
              <p:tags r:id="rId4"/>
            </p:custDataLst>
          </p:nvPr>
        </p:nvSpPr>
        <p:spPr>
          <a:xfrm>
            <a:off x="421240" y="2815397"/>
            <a:ext cx="2057400" cy="54864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 defTabSz="430213"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Strategy to Portfolio</a:t>
            </a:r>
          </a:p>
        </p:txBody>
      </p:sp>
      <p:sp>
        <p:nvSpPr>
          <p:cNvPr id="138" name="Freeform 137"/>
          <p:cNvSpPr/>
          <p:nvPr/>
        </p:nvSpPr>
        <p:spPr>
          <a:xfrm flipH="1">
            <a:off x="4569433" y="1934656"/>
            <a:ext cx="4209929" cy="856563"/>
          </a:xfrm>
          <a:custGeom>
            <a:avLst/>
            <a:gdLst>
              <a:gd name="connsiteX0" fmla="*/ 4200040 w 4200040"/>
              <a:gd name="connsiteY0" fmla="*/ 0 h 1061634"/>
              <a:gd name="connsiteX1" fmla="*/ 0 w 4200040"/>
              <a:gd name="connsiteY1" fmla="*/ 1053885 h 1061634"/>
              <a:gd name="connsiteX2" fmla="*/ 2727701 w 4200040"/>
              <a:gd name="connsiteY2" fmla="*/ 1061634 h 1061634"/>
              <a:gd name="connsiteX3" fmla="*/ 4200040 w 4200040"/>
              <a:gd name="connsiteY3" fmla="*/ 0 h 1061634"/>
              <a:gd name="connsiteX0" fmla="*/ 4200040 w 4200040"/>
              <a:gd name="connsiteY0" fmla="*/ 0 h 1060929"/>
              <a:gd name="connsiteX1" fmla="*/ 0 w 4200040"/>
              <a:gd name="connsiteY1" fmla="*/ 1053885 h 1060929"/>
              <a:gd name="connsiteX2" fmla="*/ 2024780 w 4200040"/>
              <a:gd name="connsiteY2" fmla="*/ 1060929 h 1060929"/>
              <a:gd name="connsiteX3" fmla="*/ 4200040 w 4200040"/>
              <a:gd name="connsiteY3" fmla="*/ 0 h 1060929"/>
              <a:gd name="connsiteX0" fmla="*/ 4209929 w 4209929"/>
              <a:gd name="connsiteY0" fmla="*/ 0 h 936519"/>
              <a:gd name="connsiteX1" fmla="*/ 0 w 4209929"/>
              <a:gd name="connsiteY1" fmla="*/ 929475 h 936519"/>
              <a:gd name="connsiteX2" fmla="*/ 2024780 w 4209929"/>
              <a:gd name="connsiteY2" fmla="*/ 936519 h 936519"/>
              <a:gd name="connsiteX3" fmla="*/ 4209929 w 4209929"/>
              <a:gd name="connsiteY3" fmla="*/ 0 h 93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9929" h="936519">
                <a:moveTo>
                  <a:pt x="4209929" y="0"/>
                </a:moveTo>
                <a:lnTo>
                  <a:pt x="0" y="929475"/>
                </a:lnTo>
                <a:lnTo>
                  <a:pt x="2024780" y="936519"/>
                </a:lnTo>
                <a:lnTo>
                  <a:pt x="42099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Down Arrow 4"/>
          <p:cNvSpPr/>
          <p:nvPr/>
        </p:nvSpPr>
        <p:spPr>
          <a:xfrm flipH="1">
            <a:off x="4508313" y="1924970"/>
            <a:ext cx="2799268" cy="815069"/>
          </a:xfrm>
          <a:custGeom>
            <a:avLst/>
            <a:gdLst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791326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690587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98342 h 581186"/>
              <a:gd name="connsiteX1" fmla="*/ 263775 w 1055101"/>
              <a:gd name="connsiteY1" fmla="*/ 298342 h 581186"/>
              <a:gd name="connsiteX2" fmla="*/ 364514 w 1055101"/>
              <a:gd name="connsiteY2" fmla="*/ 0 h 581186"/>
              <a:gd name="connsiteX3" fmla="*/ 690587 w 1055101"/>
              <a:gd name="connsiteY3" fmla="*/ 15498 h 581186"/>
              <a:gd name="connsiteX4" fmla="*/ 791326 w 1055101"/>
              <a:gd name="connsiteY4" fmla="*/ 298342 h 581186"/>
              <a:gd name="connsiteX5" fmla="*/ 1055101 w 1055101"/>
              <a:gd name="connsiteY5" fmla="*/ 298342 h 581186"/>
              <a:gd name="connsiteX6" fmla="*/ 527551 w 1055101"/>
              <a:gd name="connsiteY6" fmla="*/ 581186 h 581186"/>
              <a:gd name="connsiteX7" fmla="*/ 0 w 1055101"/>
              <a:gd name="connsiteY7" fmla="*/ 298342 h 581186"/>
              <a:gd name="connsiteX0" fmla="*/ 0 w 2449645"/>
              <a:gd name="connsiteY0" fmla="*/ 616058 h 898902"/>
              <a:gd name="connsiteX1" fmla="*/ 263775 w 2449645"/>
              <a:gd name="connsiteY1" fmla="*/ 616058 h 898902"/>
              <a:gd name="connsiteX2" fmla="*/ 364514 w 2449645"/>
              <a:gd name="connsiteY2" fmla="*/ 317716 h 898902"/>
              <a:gd name="connsiteX3" fmla="*/ 2449645 w 2449645"/>
              <a:gd name="connsiteY3" fmla="*/ 0 h 898902"/>
              <a:gd name="connsiteX4" fmla="*/ 791326 w 2449645"/>
              <a:gd name="connsiteY4" fmla="*/ 616058 h 898902"/>
              <a:gd name="connsiteX5" fmla="*/ 1055101 w 2449645"/>
              <a:gd name="connsiteY5" fmla="*/ 616058 h 898902"/>
              <a:gd name="connsiteX6" fmla="*/ 527551 w 2449645"/>
              <a:gd name="connsiteY6" fmla="*/ 898902 h 898902"/>
              <a:gd name="connsiteX7" fmla="*/ 0 w 2449645"/>
              <a:gd name="connsiteY7" fmla="*/ 616058 h 898902"/>
              <a:gd name="connsiteX0" fmla="*/ 0 w 2456786"/>
              <a:gd name="connsiteY0" fmla="*/ 616058 h 898902"/>
              <a:gd name="connsiteX1" fmla="*/ 263775 w 2456786"/>
              <a:gd name="connsiteY1" fmla="*/ 616058 h 898902"/>
              <a:gd name="connsiteX2" fmla="*/ 2456786 w 2456786"/>
              <a:gd name="connsiteY2" fmla="*/ 15499 h 898902"/>
              <a:gd name="connsiteX3" fmla="*/ 2449645 w 2456786"/>
              <a:gd name="connsiteY3" fmla="*/ 0 h 898902"/>
              <a:gd name="connsiteX4" fmla="*/ 791326 w 2456786"/>
              <a:gd name="connsiteY4" fmla="*/ 616058 h 898902"/>
              <a:gd name="connsiteX5" fmla="*/ 1055101 w 2456786"/>
              <a:gd name="connsiteY5" fmla="*/ 616058 h 898902"/>
              <a:gd name="connsiteX6" fmla="*/ 527551 w 2456786"/>
              <a:gd name="connsiteY6" fmla="*/ 898902 h 898902"/>
              <a:gd name="connsiteX7" fmla="*/ 0 w 2456786"/>
              <a:gd name="connsiteY7" fmla="*/ 616058 h 898902"/>
              <a:gd name="connsiteX0" fmla="*/ 123377 w 2580163"/>
              <a:gd name="connsiteY0" fmla="*/ 616058 h 906651"/>
              <a:gd name="connsiteX1" fmla="*/ 387152 w 2580163"/>
              <a:gd name="connsiteY1" fmla="*/ 616058 h 906651"/>
              <a:gd name="connsiteX2" fmla="*/ 2580163 w 2580163"/>
              <a:gd name="connsiteY2" fmla="*/ 15499 h 906651"/>
              <a:gd name="connsiteX3" fmla="*/ 2573022 w 2580163"/>
              <a:gd name="connsiteY3" fmla="*/ 0 h 906651"/>
              <a:gd name="connsiteX4" fmla="*/ 914703 w 2580163"/>
              <a:gd name="connsiteY4" fmla="*/ 616058 h 906651"/>
              <a:gd name="connsiteX5" fmla="*/ 1178478 w 2580163"/>
              <a:gd name="connsiteY5" fmla="*/ 616058 h 906651"/>
              <a:gd name="connsiteX6" fmla="*/ 0 w 2580163"/>
              <a:gd name="connsiteY6" fmla="*/ 906651 h 906651"/>
              <a:gd name="connsiteX7" fmla="*/ 123377 w 2580163"/>
              <a:gd name="connsiteY7" fmla="*/ 616058 h 906651"/>
              <a:gd name="connsiteX0" fmla="*/ 123377 w 2580163"/>
              <a:gd name="connsiteY0" fmla="*/ 600559 h 891152"/>
              <a:gd name="connsiteX1" fmla="*/ 387152 w 2580163"/>
              <a:gd name="connsiteY1" fmla="*/ 600559 h 891152"/>
              <a:gd name="connsiteX2" fmla="*/ 2580163 w 2580163"/>
              <a:gd name="connsiteY2" fmla="*/ 0 h 891152"/>
              <a:gd name="connsiteX3" fmla="*/ 2580163 w 2580163"/>
              <a:gd name="connsiteY3" fmla="*/ 31419 h 891152"/>
              <a:gd name="connsiteX4" fmla="*/ 914703 w 2580163"/>
              <a:gd name="connsiteY4" fmla="*/ 600559 h 891152"/>
              <a:gd name="connsiteX5" fmla="*/ 1178478 w 2580163"/>
              <a:gd name="connsiteY5" fmla="*/ 600559 h 891152"/>
              <a:gd name="connsiteX6" fmla="*/ 0 w 2580163"/>
              <a:gd name="connsiteY6" fmla="*/ 891152 h 891152"/>
              <a:gd name="connsiteX7" fmla="*/ 123377 w 2580163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133808 w 2799268"/>
              <a:gd name="connsiteY4" fmla="*/ 600559 h 891152"/>
              <a:gd name="connsiteX5" fmla="*/ 1397583 w 2799268"/>
              <a:gd name="connsiteY5" fmla="*/ 600559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981408 w 2799268"/>
              <a:gd name="connsiteY4" fmla="*/ 575565 h 891152"/>
              <a:gd name="connsiteX5" fmla="*/ 1397583 w 2799268"/>
              <a:gd name="connsiteY5" fmla="*/ 600559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042368 w 2799268"/>
              <a:gd name="connsiteY4" fmla="*/ 600559 h 891152"/>
              <a:gd name="connsiteX5" fmla="*/ 1397583 w 2799268"/>
              <a:gd name="connsiteY5" fmla="*/ 600559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042368 w 2799268"/>
              <a:gd name="connsiteY4" fmla="*/ 600559 h 891152"/>
              <a:gd name="connsiteX5" fmla="*/ 1290903 w 2799268"/>
              <a:gd name="connsiteY5" fmla="*/ 583897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552998 w 2799268"/>
              <a:gd name="connsiteY1" fmla="*/ 608891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042368 w 2799268"/>
              <a:gd name="connsiteY4" fmla="*/ 600559 h 891152"/>
              <a:gd name="connsiteX5" fmla="*/ 1290903 w 2799268"/>
              <a:gd name="connsiteY5" fmla="*/ 583897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552998 w 2799268"/>
              <a:gd name="connsiteY1" fmla="*/ 608891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973788 w 2799268"/>
              <a:gd name="connsiteY4" fmla="*/ 592228 h 891152"/>
              <a:gd name="connsiteX5" fmla="*/ 1290903 w 2799268"/>
              <a:gd name="connsiteY5" fmla="*/ 583897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9268" h="891152">
                <a:moveTo>
                  <a:pt x="342482" y="600559"/>
                </a:moveTo>
                <a:lnTo>
                  <a:pt x="552998" y="608891"/>
                </a:lnTo>
                <a:lnTo>
                  <a:pt x="2799268" y="0"/>
                </a:lnTo>
                <a:lnTo>
                  <a:pt x="2799268" y="31419"/>
                </a:lnTo>
                <a:lnTo>
                  <a:pt x="973788" y="592228"/>
                </a:lnTo>
                <a:lnTo>
                  <a:pt x="1290903" y="583897"/>
                </a:lnTo>
                <a:lnTo>
                  <a:pt x="0" y="891152"/>
                </a:lnTo>
                <a:lnTo>
                  <a:pt x="342482" y="6005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>
            <p:custDataLst>
              <p:tags r:id="rId5"/>
            </p:custDataLst>
          </p:nvPr>
        </p:nvSpPr>
        <p:spPr>
          <a:xfrm>
            <a:off x="2550134" y="2815397"/>
            <a:ext cx="2011680" cy="54864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 defTabSz="430213"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Requirements to Deployment</a:t>
            </a:r>
          </a:p>
        </p:txBody>
      </p:sp>
      <p:sp>
        <p:nvSpPr>
          <p:cNvPr id="141" name="TextBox 140"/>
          <p:cNvSpPr txBox="1"/>
          <p:nvPr>
            <p:custDataLst>
              <p:tags r:id="rId6"/>
            </p:custDataLst>
          </p:nvPr>
        </p:nvSpPr>
        <p:spPr>
          <a:xfrm>
            <a:off x="4625688" y="2815397"/>
            <a:ext cx="2011680" cy="54864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 defTabSz="430213"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Request to Fulfillment</a:t>
            </a:r>
          </a:p>
        </p:txBody>
      </p:sp>
      <p:sp>
        <p:nvSpPr>
          <p:cNvPr id="142" name="TextBox 141"/>
          <p:cNvSpPr txBox="1"/>
          <p:nvPr>
            <p:custDataLst>
              <p:tags r:id="rId7"/>
            </p:custDataLst>
          </p:nvPr>
        </p:nvSpPr>
        <p:spPr>
          <a:xfrm>
            <a:off x="6716483" y="2815397"/>
            <a:ext cx="2057400" cy="54864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 defTabSz="430213"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Detection to Correction</a:t>
            </a:r>
          </a:p>
        </p:txBody>
      </p:sp>
      <p:sp>
        <p:nvSpPr>
          <p:cNvPr id="143" name="Down Arrow 4"/>
          <p:cNvSpPr/>
          <p:nvPr/>
        </p:nvSpPr>
        <p:spPr>
          <a:xfrm>
            <a:off x="2004371" y="1924970"/>
            <a:ext cx="2834540" cy="815069"/>
          </a:xfrm>
          <a:custGeom>
            <a:avLst/>
            <a:gdLst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791326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690587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98342 h 581186"/>
              <a:gd name="connsiteX1" fmla="*/ 263775 w 1055101"/>
              <a:gd name="connsiteY1" fmla="*/ 298342 h 581186"/>
              <a:gd name="connsiteX2" fmla="*/ 364514 w 1055101"/>
              <a:gd name="connsiteY2" fmla="*/ 0 h 581186"/>
              <a:gd name="connsiteX3" fmla="*/ 690587 w 1055101"/>
              <a:gd name="connsiteY3" fmla="*/ 15498 h 581186"/>
              <a:gd name="connsiteX4" fmla="*/ 791326 w 1055101"/>
              <a:gd name="connsiteY4" fmla="*/ 298342 h 581186"/>
              <a:gd name="connsiteX5" fmla="*/ 1055101 w 1055101"/>
              <a:gd name="connsiteY5" fmla="*/ 298342 h 581186"/>
              <a:gd name="connsiteX6" fmla="*/ 527551 w 1055101"/>
              <a:gd name="connsiteY6" fmla="*/ 581186 h 581186"/>
              <a:gd name="connsiteX7" fmla="*/ 0 w 1055101"/>
              <a:gd name="connsiteY7" fmla="*/ 298342 h 581186"/>
              <a:gd name="connsiteX0" fmla="*/ 0 w 2449645"/>
              <a:gd name="connsiteY0" fmla="*/ 616058 h 898902"/>
              <a:gd name="connsiteX1" fmla="*/ 263775 w 2449645"/>
              <a:gd name="connsiteY1" fmla="*/ 616058 h 898902"/>
              <a:gd name="connsiteX2" fmla="*/ 364514 w 2449645"/>
              <a:gd name="connsiteY2" fmla="*/ 317716 h 898902"/>
              <a:gd name="connsiteX3" fmla="*/ 2449645 w 2449645"/>
              <a:gd name="connsiteY3" fmla="*/ 0 h 898902"/>
              <a:gd name="connsiteX4" fmla="*/ 791326 w 2449645"/>
              <a:gd name="connsiteY4" fmla="*/ 616058 h 898902"/>
              <a:gd name="connsiteX5" fmla="*/ 1055101 w 2449645"/>
              <a:gd name="connsiteY5" fmla="*/ 616058 h 898902"/>
              <a:gd name="connsiteX6" fmla="*/ 527551 w 2449645"/>
              <a:gd name="connsiteY6" fmla="*/ 898902 h 898902"/>
              <a:gd name="connsiteX7" fmla="*/ 0 w 2449645"/>
              <a:gd name="connsiteY7" fmla="*/ 616058 h 898902"/>
              <a:gd name="connsiteX0" fmla="*/ 0 w 2456786"/>
              <a:gd name="connsiteY0" fmla="*/ 616058 h 898902"/>
              <a:gd name="connsiteX1" fmla="*/ 263775 w 2456786"/>
              <a:gd name="connsiteY1" fmla="*/ 616058 h 898902"/>
              <a:gd name="connsiteX2" fmla="*/ 2456786 w 2456786"/>
              <a:gd name="connsiteY2" fmla="*/ 15499 h 898902"/>
              <a:gd name="connsiteX3" fmla="*/ 2449645 w 2456786"/>
              <a:gd name="connsiteY3" fmla="*/ 0 h 898902"/>
              <a:gd name="connsiteX4" fmla="*/ 791326 w 2456786"/>
              <a:gd name="connsiteY4" fmla="*/ 616058 h 898902"/>
              <a:gd name="connsiteX5" fmla="*/ 1055101 w 2456786"/>
              <a:gd name="connsiteY5" fmla="*/ 616058 h 898902"/>
              <a:gd name="connsiteX6" fmla="*/ 527551 w 2456786"/>
              <a:gd name="connsiteY6" fmla="*/ 898902 h 898902"/>
              <a:gd name="connsiteX7" fmla="*/ 0 w 2456786"/>
              <a:gd name="connsiteY7" fmla="*/ 616058 h 898902"/>
              <a:gd name="connsiteX0" fmla="*/ 123377 w 2580163"/>
              <a:gd name="connsiteY0" fmla="*/ 616058 h 906651"/>
              <a:gd name="connsiteX1" fmla="*/ 387152 w 2580163"/>
              <a:gd name="connsiteY1" fmla="*/ 616058 h 906651"/>
              <a:gd name="connsiteX2" fmla="*/ 2580163 w 2580163"/>
              <a:gd name="connsiteY2" fmla="*/ 15499 h 906651"/>
              <a:gd name="connsiteX3" fmla="*/ 2573022 w 2580163"/>
              <a:gd name="connsiteY3" fmla="*/ 0 h 906651"/>
              <a:gd name="connsiteX4" fmla="*/ 914703 w 2580163"/>
              <a:gd name="connsiteY4" fmla="*/ 616058 h 906651"/>
              <a:gd name="connsiteX5" fmla="*/ 1178478 w 2580163"/>
              <a:gd name="connsiteY5" fmla="*/ 616058 h 906651"/>
              <a:gd name="connsiteX6" fmla="*/ 0 w 2580163"/>
              <a:gd name="connsiteY6" fmla="*/ 906651 h 906651"/>
              <a:gd name="connsiteX7" fmla="*/ 123377 w 2580163"/>
              <a:gd name="connsiteY7" fmla="*/ 616058 h 906651"/>
              <a:gd name="connsiteX0" fmla="*/ 123377 w 2580163"/>
              <a:gd name="connsiteY0" fmla="*/ 600559 h 891152"/>
              <a:gd name="connsiteX1" fmla="*/ 387152 w 2580163"/>
              <a:gd name="connsiteY1" fmla="*/ 600559 h 891152"/>
              <a:gd name="connsiteX2" fmla="*/ 2580163 w 2580163"/>
              <a:gd name="connsiteY2" fmla="*/ 0 h 891152"/>
              <a:gd name="connsiteX3" fmla="*/ 2580163 w 2580163"/>
              <a:gd name="connsiteY3" fmla="*/ 31419 h 891152"/>
              <a:gd name="connsiteX4" fmla="*/ 914703 w 2580163"/>
              <a:gd name="connsiteY4" fmla="*/ 600559 h 891152"/>
              <a:gd name="connsiteX5" fmla="*/ 1178478 w 2580163"/>
              <a:gd name="connsiteY5" fmla="*/ 600559 h 891152"/>
              <a:gd name="connsiteX6" fmla="*/ 0 w 2580163"/>
              <a:gd name="connsiteY6" fmla="*/ 891152 h 891152"/>
              <a:gd name="connsiteX7" fmla="*/ 123377 w 2580163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133808 w 2799268"/>
              <a:gd name="connsiteY4" fmla="*/ 600559 h 891152"/>
              <a:gd name="connsiteX5" fmla="*/ 1397583 w 2799268"/>
              <a:gd name="connsiteY5" fmla="*/ 600559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981408 w 2799268"/>
              <a:gd name="connsiteY4" fmla="*/ 575565 h 891152"/>
              <a:gd name="connsiteX5" fmla="*/ 1397583 w 2799268"/>
              <a:gd name="connsiteY5" fmla="*/ 600559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042368 w 2799268"/>
              <a:gd name="connsiteY4" fmla="*/ 600559 h 891152"/>
              <a:gd name="connsiteX5" fmla="*/ 1397583 w 2799268"/>
              <a:gd name="connsiteY5" fmla="*/ 600559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606257 w 2799268"/>
              <a:gd name="connsiteY1" fmla="*/ 600559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042368 w 2799268"/>
              <a:gd name="connsiteY4" fmla="*/ 600559 h 891152"/>
              <a:gd name="connsiteX5" fmla="*/ 1290903 w 2799268"/>
              <a:gd name="connsiteY5" fmla="*/ 583897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552998 w 2799268"/>
              <a:gd name="connsiteY1" fmla="*/ 608891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1042368 w 2799268"/>
              <a:gd name="connsiteY4" fmla="*/ 600559 h 891152"/>
              <a:gd name="connsiteX5" fmla="*/ 1290903 w 2799268"/>
              <a:gd name="connsiteY5" fmla="*/ 583897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799268"/>
              <a:gd name="connsiteY0" fmla="*/ 600559 h 891152"/>
              <a:gd name="connsiteX1" fmla="*/ 552998 w 2799268"/>
              <a:gd name="connsiteY1" fmla="*/ 608891 h 891152"/>
              <a:gd name="connsiteX2" fmla="*/ 2799268 w 2799268"/>
              <a:gd name="connsiteY2" fmla="*/ 0 h 891152"/>
              <a:gd name="connsiteX3" fmla="*/ 2799268 w 2799268"/>
              <a:gd name="connsiteY3" fmla="*/ 31419 h 891152"/>
              <a:gd name="connsiteX4" fmla="*/ 973788 w 2799268"/>
              <a:gd name="connsiteY4" fmla="*/ 592228 h 891152"/>
              <a:gd name="connsiteX5" fmla="*/ 1290903 w 2799268"/>
              <a:gd name="connsiteY5" fmla="*/ 583897 h 891152"/>
              <a:gd name="connsiteX6" fmla="*/ 0 w 2799268"/>
              <a:gd name="connsiteY6" fmla="*/ 891152 h 891152"/>
              <a:gd name="connsiteX7" fmla="*/ 342482 w 2799268"/>
              <a:gd name="connsiteY7" fmla="*/ 600559 h 891152"/>
              <a:gd name="connsiteX0" fmla="*/ 342482 w 2834540"/>
              <a:gd name="connsiteY0" fmla="*/ 600559 h 891152"/>
              <a:gd name="connsiteX1" fmla="*/ 552998 w 2834540"/>
              <a:gd name="connsiteY1" fmla="*/ 608891 h 891152"/>
              <a:gd name="connsiteX2" fmla="*/ 2799268 w 2834540"/>
              <a:gd name="connsiteY2" fmla="*/ 0 h 891152"/>
              <a:gd name="connsiteX3" fmla="*/ 2834540 w 2834540"/>
              <a:gd name="connsiteY3" fmla="*/ 31418 h 891152"/>
              <a:gd name="connsiteX4" fmla="*/ 973788 w 2834540"/>
              <a:gd name="connsiteY4" fmla="*/ 592228 h 891152"/>
              <a:gd name="connsiteX5" fmla="*/ 1290903 w 2834540"/>
              <a:gd name="connsiteY5" fmla="*/ 583897 h 891152"/>
              <a:gd name="connsiteX6" fmla="*/ 0 w 2834540"/>
              <a:gd name="connsiteY6" fmla="*/ 891152 h 891152"/>
              <a:gd name="connsiteX7" fmla="*/ 342482 w 2834540"/>
              <a:gd name="connsiteY7" fmla="*/ 600559 h 891152"/>
              <a:gd name="connsiteX0" fmla="*/ 342482 w 2834540"/>
              <a:gd name="connsiteY0" fmla="*/ 600559 h 891152"/>
              <a:gd name="connsiteX1" fmla="*/ 552998 w 2834540"/>
              <a:gd name="connsiteY1" fmla="*/ 608891 h 891152"/>
              <a:gd name="connsiteX2" fmla="*/ 2834540 w 2834540"/>
              <a:gd name="connsiteY2" fmla="*/ 0 h 891152"/>
              <a:gd name="connsiteX3" fmla="*/ 2834540 w 2834540"/>
              <a:gd name="connsiteY3" fmla="*/ 31418 h 891152"/>
              <a:gd name="connsiteX4" fmla="*/ 973788 w 2834540"/>
              <a:gd name="connsiteY4" fmla="*/ 592228 h 891152"/>
              <a:gd name="connsiteX5" fmla="*/ 1290903 w 2834540"/>
              <a:gd name="connsiteY5" fmla="*/ 583897 h 891152"/>
              <a:gd name="connsiteX6" fmla="*/ 0 w 2834540"/>
              <a:gd name="connsiteY6" fmla="*/ 891152 h 891152"/>
              <a:gd name="connsiteX7" fmla="*/ 342482 w 2834540"/>
              <a:gd name="connsiteY7" fmla="*/ 600559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4540" h="891152">
                <a:moveTo>
                  <a:pt x="342482" y="600559"/>
                </a:moveTo>
                <a:lnTo>
                  <a:pt x="552998" y="608891"/>
                </a:lnTo>
                <a:lnTo>
                  <a:pt x="2834540" y="0"/>
                </a:lnTo>
                <a:lnTo>
                  <a:pt x="2834540" y="31418"/>
                </a:lnTo>
                <a:lnTo>
                  <a:pt x="973788" y="592228"/>
                </a:lnTo>
                <a:lnTo>
                  <a:pt x="1290903" y="583897"/>
                </a:lnTo>
                <a:lnTo>
                  <a:pt x="0" y="891152"/>
                </a:lnTo>
                <a:lnTo>
                  <a:pt x="342482" y="6005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Down Arrow 4"/>
          <p:cNvSpPr/>
          <p:nvPr/>
        </p:nvSpPr>
        <p:spPr>
          <a:xfrm flipH="1">
            <a:off x="4569433" y="2037205"/>
            <a:ext cx="830523" cy="697279"/>
          </a:xfrm>
          <a:custGeom>
            <a:avLst/>
            <a:gdLst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791326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82844 h 565688"/>
              <a:gd name="connsiteX1" fmla="*/ 263775 w 1055101"/>
              <a:gd name="connsiteY1" fmla="*/ 282844 h 565688"/>
              <a:gd name="connsiteX2" fmla="*/ 263775 w 1055101"/>
              <a:gd name="connsiteY2" fmla="*/ 0 h 565688"/>
              <a:gd name="connsiteX3" fmla="*/ 690587 w 1055101"/>
              <a:gd name="connsiteY3" fmla="*/ 0 h 565688"/>
              <a:gd name="connsiteX4" fmla="*/ 791326 w 1055101"/>
              <a:gd name="connsiteY4" fmla="*/ 282844 h 565688"/>
              <a:gd name="connsiteX5" fmla="*/ 1055101 w 1055101"/>
              <a:gd name="connsiteY5" fmla="*/ 282844 h 565688"/>
              <a:gd name="connsiteX6" fmla="*/ 527551 w 1055101"/>
              <a:gd name="connsiteY6" fmla="*/ 565688 h 565688"/>
              <a:gd name="connsiteX7" fmla="*/ 0 w 1055101"/>
              <a:gd name="connsiteY7" fmla="*/ 282844 h 565688"/>
              <a:gd name="connsiteX0" fmla="*/ 0 w 1055101"/>
              <a:gd name="connsiteY0" fmla="*/ 298342 h 581186"/>
              <a:gd name="connsiteX1" fmla="*/ 263775 w 1055101"/>
              <a:gd name="connsiteY1" fmla="*/ 298342 h 581186"/>
              <a:gd name="connsiteX2" fmla="*/ 364514 w 1055101"/>
              <a:gd name="connsiteY2" fmla="*/ 0 h 581186"/>
              <a:gd name="connsiteX3" fmla="*/ 690587 w 1055101"/>
              <a:gd name="connsiteY3" fmla="*/ 15498 h 581186"/>
              <a:gd name="connsiteX4" fmla="*/ 791326 w 1055101"/>
              <a:gd name="connsiteY4" fmla="*/ 298342 h 581186"/>
              <a:gd name="connsiteX5" fmla="*/ 1055101 w 1055101"/>
              <a:gd name="connsiteY5" fmla="*/ 298342 h 581186"/>
              <a:gd name="connsiteX6" fmla="*/ 527551 w 1055101"/>
              <a:gd name="connsiteY6" fmla="*/ 581186 h 581186"/>
              <a:gd name="connsiteX7" fmla="*/ 0 w 1055101"/>
              <a:gd name="connsiteY7" fmla="*/ 298342 h 581186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364514 w 1055101"/>
              <a:gd name="connsiteY2" fmla="*/ 0 h 681433"/>
              <a:gd name="connsiteX3" fmla="*/ 690587 w 1055101"/>
              <a:gd name="connsiteY3" fmla="*/ 15498 h 681433"/>
              <a:gd name="connsiteX4" fmla="*/ 791326 w 1055101"/>
              <a:gd name="connsiteY4" fmla="*/ 298342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445918 w 1055101"/>
              <a:gd name="connsiteY2" fmla="*/ 0 h 681433"/>
              <a:gd name="connsiteX3" fmla="*/ 690587 w 1055101"/>
              <a:gd name="connsiteY3" fmla="*/ 15498 h 681433"/>
              <a:gd name="connsiteX4" fmla="*/ 791326 w 1055101"/>
              <a:gd name="connsiteY4" fmla="*/ 298342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445918 w 1055101"/>
              <a:gd name="connsiteY2" fmla="*/ 0 h 681433"/>
              <a:gd name="connsiteX3" fmla="*/ 704240 w 1055101"/>
              <a:gd name="connsiteY3" fmla="*/ 0 h 681433"/>
              <a:gd name="connsiteX4" fmla="*/ 791326 w 1055101"/>
              <a:gd name="connsiteY4" fmla="*/ 298342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1055101"/>
              <a:gd name="connsiteY0" fmla="*/ 298342 h 681433"/>
              <a:gd name="connsiteX1" fmla="*/ 263775 w 1055101"/>
              <a:gd name="connsiteY1" fmla="*/ 298342 h 681433"/>
              <a:gd name="connsiteX2" fmla="*/ 445918 w 1055101"/>
              <a:gd name="connsiteY2" fmla="*/ 0 h 681433"/>
              <a:gd name="connsiteX3" fmla="*/ 704240 w 1055101"/>
              <a:gd name="connsiteY3" fmla="*/ 0 h 681433"/>
              <a:gd name="connsiteX4" fmla="*/ 576554 w 1055101"/>
              <a:gd name="connsiteY4" fmla="*/ 281680 h 681433"/>
              <a:gd name="connsiteX5" fmla="*/ 1055101 w 1055101"/>
              <a:gd name="connsiteY5" fmla="*/ 298342 h 681433"/>
              <a:gd name="connsiteX6" fmla="*/ 106751 w 1055101"/>
              <a:gd name="connsiteY6" fmla="*/ 681433 h 681433"/>
              <a:gd name="connsiteX7" fmla="*/ 0 w 1055101"/>
              <a:gd name="connsiteY7" fmla="*/ 298342 h 681433"/>
              <a:gd name="connsiteX0" fmla="*/ 0 w 704240"/>
              <a:gd name="connsiteY0" fmla="*/ 298342 h 681433"/>
              <a:gd name="connsiteX1" fmla="*/ 263775 w 704240"/>
              <a:gd name="connsiteY1" fmla="*/ 298342 h 681433"/>
              <a:gd name="connsiteX2" fmla="*/ 445918 w 704240"/>
              <a:gd name="connsiteY2" fmla="*/ 0 h 681433"/>
              <a:gd name="connsiteX3" fmla="*/ 704240 w 704240"/>
              <a:gd name="connsiteY3" fmla="*/ 0 h 681433"/>
              <a:gd name="connsiteX4" fmla="*/ 576554 w 704240"/>
              <a:gd name="connsiteY4" fmla="*/ 281680 h 681433"/>
              <a:gd name="connsiteX5" fmla="*/ 576554 w 704240"/>
              <a:gd name="connsiteY5" fmla="*/ 381655 h 681433"/>
              <a:gd name="connsiteX6" fmla="*/ 106751 w 704240"/>
              <a:gd name="connsiteY6" fmla="*/ 681433 h 681433"/>
              <a:gd name="connsiteX7" fmla="*/ 0 w 704240"/>
              <a:gd name="connsiteY7" fmla="*/ 298342 h 681433"/>
              <a:gd name="connsiteX0" fmla="*/ 0 w 704240"/>
              <a:gd name="connsiteY0" fmla="*/ 298342 h 681433"/>
              <a:gd name="connsiteX1" fmla="*/ 106751 w 704240"/>
              <a:gd name="connsiteY1" fmla="*/ 306674 h 681433"/>
              <a:gd name="connsiteX2" fmla="*/ 445918 w 704240"/>
              <a:gd name="connsiteY2" fmla="*/ 0 h 681433"/>
              <a:gd name="connsiteX3" fmla="*/ 704240 w 704240"/>
              <a:gd name="connsiteY3" fmla="*/ 0 h 681433"/>
              <a:gd name="connsiteX4" fmla="*/ 576554 w 704240"/>
              <a:gd name="connsiteY4" fmla="*/ 281680 h 681433"/>
              <a:gd name="connsiteX5" fmla="*/ 576554 w 704240"/>
              <a:gd name="connsiteY5" fmla="*/ 381655 h 681433"/>
              <a:gd name="connsiteX6" fmla="*/ 106751 w 704240"/>
              <a:gd name="connsiteY6" fmla="*/ 681433 h 681433"/>
              <a:gd name="connsiteX7" fmla="*/ 0 w 704240"/>
              <a:gd name="connsiteY7" fmla="*/ 298342 h 681433"/>
              <a:gd name="connsiteX0" fmla="*/ 0 w 704240"/>
              <a:gd name="connsiteY0" fmla="*/ 298342 h 681433"/>
              <a:gd name="connsiteX1" fmla="*/ 106751 w 704240"/>
              <a:gd name="connsiteY1" fmla="*/ 306674 h 681433"/>
              <a:gd name="connsiteX2" fmla="*/ 445918 w 704240"/>
              <a:gd name="connsiteY2" fmla="*/ 0 h 681433"/>
              <a:gd name="connsiteX3" fmla="*/ 704240 w 704240"/>
              <a:gd name="connsiteY3" fmla="*/ 0 h 681433"/>
              <a:gd name="connsiteX4" fmla="*/ 445918 w 704240"/>
              <a:gd name="connsiteY4" fmla="*/ 331667 h 681433"/>
              <a:gd name="connsiteX5" fmla="*/ 576554 w 704240"/>
              <a:gd name="connsiteY5" fmla="*/ 381655 h 681433"/>
              <a:gd name="connsiteX6" fmla="*/ 106751 w 704240"/>
              <a:gd name="connsiteY6" fmla="*/ 681433 h 681433"/>
              <a:gd name="connsiteX7" fmla="*/ 0 w 704240"/>
              <a:gd name="connsiteY7" fmla="*/ 298342 h 681433"/>
              <a:gd name="connsiteX0" fmla="*/ 175099 w 879339"/>
              <a:gd name="connsiteY0" fmla="*/ 298342 h 681433"/>
              <a:gd name="connsiteX1" fmla="*/ 281850 w 879339"/>
              <a:gd name="connsiteY1" fmla="*/ 306674 h 681433"/>
              <a:gd name="connsiteX2" fmla="*/ 621017 w 879339"/>
              <a:gd name="connsiteY2" fmla="*/ 0 h 681433"/>
              <a:gd name="connsiteX3" fmla="*/ 879339 w 879339"/>
              <a:gd name="connsiteY3" fmla="*/ 0 h 681433"/>
              <a:gd name="connsiteX4" fmla="*/ 621017 w 879339"/>
              <a:gd name="connsiteY4" fmla="*/ 331667 h 681433"/>
              <a:gd name="connsiteX5" fmla="*/ 751653 w 879339"/>
              <a:gd name="connsiteY5" fmla="*/ 381655 h 681433"/>
              <a:gd name="connsiteX6" fmla="*/ 0 w 879339"/>
              <a:gd name="connsiteY6" fmla="*/ 681433 h 681433"/>
              <a:gd name="connsiteX7" fmla="*/ 175099 w 879339"/>
              <a:gd name="connsiteY7" fmla="*/ 298342 h 681433"/>
              <a:gd name="connsiteX0" fmla="*/ 175099 w 879339"/>
              <a:gd name="connsiteY0" fmla="*/ 298342 h 681433"/>
              <a:gd name="connsiteX1" fmla="*/ 422238 w 879339"/>
              <a:gd name="connsiteY1" fmla="*/ 273348 h 681433"/>
              <a:gd name="connsiteX2" fmla="*/ 621017 w 879339"/>
              <a:gd name="connsiteY2" fmla="*/ 0 h 681433"/>
              <a:gd name="connsiteX3" fmla="*/ 879339 w 879339"/>
              <a:gd name="connsiteY3" fmla="*/ 0 h 681433"/>
              <a:gd name="connsiteX4" fmla="*/ 621017 w 879339"/>
              <a:gd name="connsiteY4" fmla="*/ 331667 h 681433"/>
              <a:gd name="connsiteX5" fmla="*/ 751653 w 879339"/>
              <a:gd name="connsiteY5" fmla="*/ 381655 h 681433"/>
              <a:gd name="connsiteX6" fmla="*/ 0 w 879339"/>
              <a:gd name="connsiteY6" fmla="*/ 681433 h 681433"/>
              <a:gd name="connsiteX7" fmla="*/ 175099 w 879339"/>
              <a:gd name="connsiteY7" fmla="*/ 298342 h 681433"/>
              <a:gd name="connsiteX0" fmla="*/ 175099 w 879339"/>
              <a:gd name="connsiteY0" fmla="*/ 379276 h 762367"/>
              <a:gd name="connsiteX1" fmla="*/ 422238 w 879339"/>
              <a:gd name="connsiteY1" fmla="*/ 354282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621017 w 879339"/>
              <a:gd name="connsiteY4" fmla="*/ 412601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175099 w 879339"/>
              <a:gd name="connsiteY0" fmla="*/ 379276 h 762367"/>
              <a:gd name="connsiteX1" fmla="*/ 422238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621017 w 879339"/>
              <a:gd name="connsiteY4" fmla="*/ 412601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175099 w 879339"/>
              <a:gd name="connsiteY0" fmla="*/ 379276 h 762367"/>
              <a:gd name="connsiteX1" fmla="*/ 422238 w 879339"/>
              <a:gd name="connsiteY1" fmla="*/ 404270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621017 w 879339"/>
              <a:gd name="connsiteY4" fmla="*/ 412601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175099 w 879339"/>
              <a:gd name="connsiteY0" fmla="*/ 379276 h 762367"/>
              <a:gd name="connsiteX1" fmla="*/ 422238 w 879339"/>
              <a:gd name="connsiteY1" fmla="*/ 404270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175099 w 879339"/>
              <a:gd name="connsiteY7" fmla="*/ 379276 h 762367"/>
              <a:gd name="connsiteX0" fmla="*/ 0 w 879339"/>
              <a:gd name="connsiteY0" fmla="*/ 404270 h 762367"/>
              <a:gd name="connsiteX1" fmla="*/ 422238 w 879339"/>
              <a:gd name="connsiteY1" fmla="*/ 404270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167641 w 879339"/>
              <a:gd name="connsiteY1" fmla="*/ 487583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281851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79252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281851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29264 h 762367"/>
              <a:gd name="connsiteX5" fmla="*/ 751653 w 879339"/>
              <a:gd name="connsiteY5" fmla="*/ 462589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79339"/>
              <a:gd name="connsiteY0" fmla="*/ 404270 h 762367"/>
              <a:gd name="connsiteX1" fmla="*/ 281851 w 879339"/>
              <a:gd name="connsiteY1" fmla="*/ 412601 h 762367"/>
              <a:gd name="connsiteX2" fmla="*/ 812774 w 879339"/>
              <a:gd name="connsiteY2" fmla="*/ 0 h 762367"/>
              <a:gd name="connsiteX3" fmla="*/ 879339 w 879339"/>
              <a:gd name="connsiteY3" fmla="*/ 80934 h 762367"/>
              <a:gd name="connsiteX4" fmla="*/ 422238 w 879339"/>
              <a:gd name="connsiteY4" fmla="*/ 429264 h 762367"/>
              <a:gd name="connsiteX5" fmla="*/ 751654 w 879339"/>
              <a:gd name="connsiteY5" fmla="*/ 404270 h 762367"/>
              <a:gd name="connsiteX6" fmla="*/ 0 w 879339"/>
              <a:gd name="connsiteY6" fmla="*/ 762367 h 762367"/>
              <a:gd name="connsiteX7" fmla="*/ 0 w 879339"/>
              <a:gd name="connsiteY7" fmla="*/ 404270 h 762367"/>
              <a:gd name="connsiteX0" fmla="*/ 0 w 812774"/>
              <a:gd name="connsiteY0" fmla="*/ 404270 h 762367"/>
              <a:gd name="connsiteX1" fmla="*/ 281851 w 812774"/>
              <a:gd name="connsiteY1" fmla="*/ 412601 h 762367"/>
              <a:gd name="connsiteX2" fmla="*/ 812774 w 812774"/>
              <a:gd name="connsiteY2" fmla="*/ 0 h 762367"/>
              <a:gd name="connsiteX3" fmla="*/ 812774 w 812774"/>
              <a:gd name="connsiteY3" fmla="*/ 0 h 762367"/>
              <a:gd name="connsiteX4" fmla="*/ 422238 w 812774"/>
              <a:gd name="connsiteY4" fmla="*/ 429264 h 762367"/>
              <a:gd name="connsiteX5" fmla="*/ 751654 w 812774"/>
              <a:gd name="connsiteY5" fmla="*/ 404270 h 762367"/>
              <a:gd name="connsiteX6" fmla="*/ 0 w 812774"/>
              <a:gd name="connsiteY6" fmla="*/ 762367 h 762367"/>
              <a:gd name="connsiteX7" fmla="*/ 0 w 812774"/>
              <a:gd name="connsiteY7" fmla="*/ 404270 h 762367"/>
              <a:gd name="connsiteX0" fmla="*/ 0 w 812774"/>
              <a:gd name="connsiteY0" fmla="*/ 404270 h 762367"/>
              <a:gd name="connsiteX1" fmla="*/ 281851 w 812774"/>
              <a:gd name="connsiteY1" fmla="*/ 412601 h 762367"/>
              <a:gd name="connsiteX2" fmla="*/ 812774 w 812774"/>
              <a:gd name="connsiteY2" fmla="*/ 0 h 762367"/>
              <a:gd name="connsiteX3" fmla="*/ 812774 w 812774"/>
              <a:gd name="connsiteY3" fmla="*/ 0 h 762367"/>
              <a:gd name="connsiteX4" fmla="*/ 422238 w 812774"/>
              <a:gd name="connsiteY4" fmla="*/ 429264 h 762367"/>
              <a:gd name="connsiteX5" fmla="*/ 751654 w 812774"/>
              <a:gd name="connsiteY5" fmla="*/ 404270 h 762367"/>
              <a:gd name="connsiteX6" fmla="*/ 0 w 812774"/>
              <a:gd name="connsiteY6" fmla="*/ 762367 h 762367"/>
              <a:gd name="connsiteX7" fmla="*/ 0 w 812774"/>
              <a:gd name="connsiteY7" fmla="*/ 404270 h 762367"/>
              <a:gd name="connsiteX0" fmla="*/ 17749 w 830523"/>
              <a:gd name="connsiteY0" fmla="*/ 404270 h 762367"/>
              <a:gd name="connsiteX1" fmla="*/ 200630 w 830523"/>
              <a:gd name="connsiteY1" fmla="*/ 429264 h 762367"/>
              <a:gd name="connsiteX2" fmla="*/ 830523 w 830523"/>
              <a:gd name="connsiteY2" fmla="*/ 0 h 762367"/>
              <a:gd name="connsiteX3" fmla="*/ 830523 w 830523"/>
              <a:gd name="connsiteY3" fmla="*/ 0 h 762367"/>
              <a:gd name="connsiteX4" fmla="*/ 439987 w 830523"/>
              <a:gd name="connsiteY4" fmla="*/ 429264 h 762367"/>
              <a:gd name="connsiteX5" fmla="*/ 769403 w 830523"/>
              <a:gd name="connsiteY5" fmla="*/ 404270 h 762367"/>
              <a:gd name="connsiteX6" fmla="*/ 17749 w 830523"/>
              <a:gd name="connsiteY6" fmla="*/ 762367 h 762367"/>
              <a:gd name="connsiteX7" fmla="*/ 17749 w 830523"/>
              <a:gd name="connsiteY7" fmla="*/ 404270 h 762367"/>
              <a:gd name="connsiteX0" fmla="*/ 0 w 830523"/>
              <a:gd name="connsiteY0" fmla="*/ 429264 h 762367"/>
              <a:gd name="connsiteX1" fmla="*/ 200630 w 830523"/>
              <a:gd name="connsiteY1" fmla="*/ 429264 h 762367"/>
              <a:gd name="connsiteX2" fmla="*/ 830523 w 830523"/>
              <a:gd name="connsiteY2" fmla="*/ 0 h 762367"/>
              <a:gd name="connsiteX3" fmla="*/ 830523 w 830523"/>
              <a:gd name="connsiteY3" fmla="*/ 0 h 762367"/>
              <a:gd name="connsiteX4" fmla="*/ 439987 w 830523"/>
              <a:gd name="connsiteY4" fmla="*/ 429264 h 762367"/>
              <a:gd name="connsiteX5" fmla="*/ 769403 w 830523"/>
              <a:gd name="connsiteY5" fmla="*/ 404270 h 762367"/>
              <a:gd name="connsiteX6" fmla="*/ 17749 w 830523"/>
              <a:gd name="connsiteY6" fmla="*/ 762367 h 762367"/>
              <a:gd name="connsiteX7" fmla="*/ 0 w 830523"/>
              <a:gd name="connsiteY7" fmla="*/ 429264 h 762367"/>
              <a:gd name="connsiteX0" fmla="*/ 0 w 830523"/>
              <a:gd name="connsiteY0" fmla="*/ 429264 h 762367"/>
              <a:gd name="connsiteX1" fmla="*/ 200630 w 830523"/>
              <a:gd name="connsiteY1" fmla="*/ 429264 h 762367"/>
              <a:gd name="connsiteX2" fmla="*/ 830523 w 830523"/>
              <a:gd name="connsiteY2" fmla="*/ 0 h 762367"/>
              <a:gd name="connsiteX3" fmla="*/ 830523 w 830523"/>
              <a:gd name="connsiteY3" fmla="*/ 0 h 762367"/>
              <a:gd name="connsiteX4" fmla="*/ 439987 w 830523"/>
              <a:gd name="connsiteY4" fmla="*/ 429264 h 762367"/>
              <a:gd name="connsiteX5" fmla="*/ 638768 w 830523"/>
              <a:gd name="connsiteY5" fmla="*/ 445927 h 762367"/>
              <a:gd name="connsiteX6" fmla="*/ 17749 w 830523"/>
              <a:gd name="connsiteY6" fmla="*/ 762367 h 762367"/>
              <a:gd name="connsiteX7" fmla="*/ 0 w 830523"/>
              <a:gd name="connsiteY7" fmla="*/ 429264 h 76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523" h="762367">
                <a:moveTo>
                  <a:pt x="0" y="429264"/>
                </a:moveTo>
                <a:cubicBezTo>
                  <a:pt x="93950" y="432041"/>
                  <a:pt x="0" y="434819"/>
                  <a:pt x="200630" y="429264"/>
                </a:cubicBezTo>
                <a:lnTo>
                  <a:pt x="830523" y="0"/>
                </a:lnTo>
                <a:lnTo>
                  <a:pt x="830523" y="0"/>
                </a:lnTo>
                <a:lnTo>
                  <a:pt x="439987" y="429264"/>
                </a:lnTo>
                <a:lnTo>
                  <a:pt x="638768" y="445927"/>
                </a:lnTo>
                <a:lnTo>
                  <a:pt x="17749" y="762367"/>
                </a:lnTo>
                <a:lnTo>
                  <a:pt x="0" y="429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3914114" y="947291"/>
            <a:ext cx="1371600" cy="1371600"/>
            <a:chOff x="5497504" y="801458"/>
            <a:chExt cx="1143000" cy="1143000"/>
          </a:xfrm>
        </p:grpSpPr>
        <p:sp>
          <p:nvSpPr>
            <p:cNvPr id="146" name="Oval 145"/>
            <p:cNvSpPr/>
            <p:nvPr/>
          </p:nvSpPr>
          <p:spPr>
            <a:xfrm>
              <a:off x="5497504" y="801458"/>
              <a:ext cx="1143000" cy="11430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ubtitle 1"/>
            <p:cNvSpPr txBox="1">
              <a:spLocks/>
            </p:cNvSpPr>
            <p:nvPr>
              <p:custDataLst>
                <p:tags r:id="rId15"/>
              </p:custDataLst>
            </p:nvPr>
          </p:nvSpPr>
          <p:spPr bwMode="black">
            <a:xfrm>
              <a:off x="5637891" y="1089020"/>
              <a:ext cx="929313" cy="25009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Font typeface="Arial"/>
                <a:buNone/>
                <a:defRPr sz="1800" b="0" i="0" kern="1200">
                  <a:solidFill>
                    <a:srgbClr val="000000"/>
                  </a:solidFill>
                  <a:latin typeface="HP Simplified" pitchFamily="34" charset="0"/>
                  <a:ea typeface="+mn-ea"/>
                  <a:cs typeface="HP Simplified" pitchFamily="34" charset="0"/>
                </a:defRPr>
              </a:lvl1pPr>
              <a:lvl2pPr marL="457200" indent="0" algn="ctr" defTabSz="43021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Font typeface="Lucida Grande"/>
                <a:buNone/>
                <a:defRPr sz="1600" b="0" i="0" kern="1200">
                  <a:solidFill>
                    <a:schemeClr val="tx1">
                      <a:tint val="75000"/>
                    </a:schemeClr>
                  </a:solidFill>
                  <a:latin typeface="HP Simplified" pitchFamily="34" charset="0"/>
                  <a:ea typeface="+mn-ea"/>
                  <a:cs typeface="HP Simplified" pitchFamily="34" charset="0"/>
                </a:defRPr>
              </a:lvl2pPr>
              <a:lvl3pPr marL="91440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/>
                <a:buNone/>
                <a:defRPr sz="1400" b="0" i="0" kern="1200">
                  <a:solidFill>
                    <a:schemeClr val="tx1">
                      <a:tint val="75000"/>
                    </a:schemeClr>
                  </a:solidFill>
                  <a:latin typeface="HP Simplified" pitchFamily="34" charset="0"/>
                  <a:ea typeface="+mn-ea"/>
                  <a:cs typeface="HP Simplified" pitchFamily="34" charset="0"/>
                </a:defRPr>
              </a:lvl3pPr>
              <a:lvl4pPr marL="137160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SzPct val="80000"/>
                <a:buFont typeface="Lucida Grande"/>
                <a:buNone/>
                <a:defRPr lang="en-US" sz="1400" b="0" i="0" kern="1200">
                  <a:solidFill>
                    <a:schemeClr val="tx1">
                      <a:tint val="75000"/>
                    </a:schemeClr>
                  </a:solidFill>
                  <a:latin typeface="HP Simplified" pitchFamily="34" charset="0"/>
                  <a:ea typeface="+mn-ea"/>
                  <a:cs typeface="HP Simplified" pitchFamily="34" charset="0"/>
                </a:defRPr>
              </a:lvl4pPr>
              <a:lvl5pPr marL="182880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/>
                <a:buNone/>
                <a:tabLst/>
                <a:defRPr sz="1400" b="0" i="0" kern="1200">
                  <a:solidFill>
                    <a:schemeClr val="tx1">
                      <a:tint val="75000"/>
                    </a:schemeClr>
                  </a:solidFill>
                  <a:latin typeface="HP Simplified" pitchFamily="34" charset="0"/>
                  <a:ea typeface="+mn-ea"/>
                  <a:cs typeface="HP Simplified" pitchFamily="34" charset="0"/>
                </a:defRPr>
              </a:lvl5pPr>
              <a:lvl6pPr marL="2286000" indent="0" algn="ctr" defTabSz="457200" rtl="0" eaLnBrk="1" latinLnBrk="0" hangingPunct="1">
                <a:lnSpc>
                  <a:spcPts val="2500"/>
                </a:lnSpc>
                <a:spcBef>
                  <a:spcPct val="20000"/>
                </a:spcBef>
                <a:buFont typeface="Arial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300" b="1" dirty="0" smtClean="0">
                  <a:solidFill>
                    <a:schemeClr val="bg1"/>
                  </a:solidFill>
                </a:rPr>
                <a:t>IT Performance Suite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148" name="Group 96"/>
            <p:cNvGrpSpPr/>
            <p:nvPr/>
          </p:nvGrpSpPr>
          <p:grpSpPr>
            <a:xfrm>
              <a:off x="5836671" y="1323674"/>
              <a:ext cx="609183" cy="476880"/>
              <a:chOff x="5663208" y="1226409"/>
              <a:chExt cx="888568" cy="589582"/>
            </a:xfrm>
          </p:grpSpPr>
          <p:sp>
            <p:nvSpPr>
              <p:cNvPr id="149" name="AutoShape 1"/>
              <p:cNvSpPr>
                <a:spLocks/>
              </p:cNvSpPr>
              <p:nvPr/>
            </p:nvSpPr>
            <p:spPr bwMode="auto">
              <a:xfrm>
                <a:off x="5663208" y="1226409"/>
                <a:ext cx="888568" cy="467871"/>
              </a:xfrm>
              <a:custGeom>
                <a:avLst/>
                <a:gdLst/>
                <a:ahLst/>
                <a:cxnLst/>
                <a:rect l="0" t="0" r="r" b="b"/>
                <a:pathLst>
                  <a:path w="20845" h="20383">
                    <a:moveTo>
                      <a:pt x="19611" y="13011"/>
                    </a:moveTo>
                    <a:cubicBezTo>
                      <a:pt x="19292" y="12757"/>
                      <a:pt x="18960" y="12680"/>
                      <a:pt x="18637" y="12729"/>
                    </a:cubicBezTo>
                    <a:cubicBezTo>
                      <a:pt x="18510" y="10274"/>
                      <a:pt x="17690" y="8020"/>
                      <a:pt x="16384" y="6969"/>
                    </a:cubicBezTo>
                    <a:cubicBezTo>
                      <a:pt x="15370" y="6149"/>
                      <a:pt x="14266" y="6236"/>
                      <a:pt x="13332" y="7025"/>
                    </a:cubicBezTo>
                    <a:cubicBezTo>
                      <a:pt x="13017" y="4320"/>
                      <a:pt x="12032" y="1924"/>
                      <a:pt x="10560" y="735"/>
                    </a:cubicBezTo>
                    <a:cubicBezTo>
                      <a:pt x="8135" y="-1217"/>
                      <a:pt x="5315" y="851"/>
                      <a:pt x="4263" y="5357"/>
                    </a:cubicBezTo>
                    <a:cubicBezTo>
                      <a:pt x="4093" y="6084"/>
                      <a:pt x="3985" y="6828"/>
                      <a:pt x="3925" y="7581"/>
                    </a:cubicBezTo>
                    <a:cubicBezTo>
                      <a:pt x="2427" y="7207"/>
                      <a:pt x="919" y="8692"/>
                      <a:pt x="287" y="11391"/>
                    </a:cubicBezTo>
                    <a:cubicBezTo>
                      <a:pt x="-474" y="14649"/>
                      <a:pt x="332" y="18438"/>
                      <a:pt x="2086" y="19850"/>
                    </a:cubicBezTo>
                    <a:cubicBezTo>
                      <a:pt x="2536" y="20214"/>
                      <a:pt x="3004" y="20382"/>
                      <a:pt x="3466" y="20380"/>
                    </a:cubicBezTo>
                    <a:lnTo>
                      <a:pt x="18992" y="20383"/>
                    </a:lnTo>
                    <a:cubicBezTo>
                      <a:pt x="19710" y="20253"/>
                      <a:pt x="20367" y="19329"/>
                      <a:pt x="20675" y="18017"/>
                    </a:cubicBezTo>
                    <a:cubicBezTo>
                      <a:pt x="21126" y="16090"/>
                      <a:pt x="20648" y="13850"/>
                      <a:pt x="19611" y="13011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  <a:extLst/>
            </p:spPr>
            <p:txBody>
              <a:bodyPr lIns="0" tIns="0" rIns="0" bIns="0"/>
              <a:lstStyle/>
              <a:p>
                <a:pPr defTabSz="455947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0" name="Group 95"/>
              <p:cNvGrpSpPr/>
              <p:nvPr/>
            </p:nvGrpSpPr>
            <p:grpSpPr>
              <a:xfrm>
                <a:off x="6038422" y="1470012"/>
                <a:ext cx="297551" cy="345979"/>
                <a:chOff x="6038422" y="1470012"/>
                <a:chExt cx="297551" cy="345979"/>
              </a:xfrm>
            </p:grpSpPr>
            <p:sp>
              <p:nvSpPr>
                <p:cNvPr id="151" name="Can 150"/>
                <p:cNvSpPr/>
                <p:nvPr/>
              </p:nvSpPr>
              <p:spPr>
                <a:xfrm>
                  <a:off x="6038422" y="1692723"/>
                  <a:ext cx="297551" cy="123268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6040001" y="1692370"/>
                  <a:ext cx="295118" cy="32102"/>
                </a:xfrm>
                <a:prstGeom prst="ellipse">
                  <a:avLst/>
                </a:prstGeom>
                <a:solidFill>
                  <a:schemeClr val="accent1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Can 152"/>
                <p:cNvSpPr/>
                <p:nvPr/>
              </p:nvSpPr>
              <p:spPr>
                <a:xfrm>
                  <a:off x="6038422" y="1582066"/>
                  <a:ext cx="297551" cy="123268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6040001" y="1582270"/>
                  <a:ext cx="295118" cy="32102"/>
                </a:xfrm>
                <a:prstGeom prst="ellipse">
                  <a:avLst/>
                </a:prstGeom>
                <a:solidFill>
                  <a:schemeClr val="accent1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Can 154"/>
                <p:cNvSpPr/>
                <p:nvPr/>
              </p:nvSpPr>
              <p:spPr>
                <a:xfrm>
                  <a:off x="6038422" y="1471297"/>
                  <a:ext cx="297551" cy="123267"/>
                </a:xfrm>
                <a:prstGeom prst="can">
                  <a:avLst/>
                </a:prstGeom>
                <a:solidFill>
                  <a:schemeClr val="bg2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6040001" y="1470012"/>
                  <a:ext cx="295118" cy="32102"/>
                </a:xfrm>
                <a:prstGeom prst="ellipse">
                  <a:avLst/>
                </a:prstGeom>
                <a:solidFill>
                  <a:schemeClr val="accent1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158" name="Straight Connector 157"/>
          <p:cNvCxnSpPr/>
          <p:nvPr>
            <p:custDataLst>
              <p:tags r:id="rId8"/>
            </p:custDataLst>
          </p:nvPr>
        </p:nvCxnSpPr>
        <p:spPr>
          <a:xfrm>
            <a:off x="4595208" y="3402137"/>
            <a:ext cx="0" cy="54864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>
            <p:custDataLst>
              <p:tags r:id="rId9"/>
            </p:custDataLst>
          </p:nvPr>
        </p:nvCxnSpPr>
        <p:spPr>
          <a:xfrm>
            <a:off x="2512034" y="3402137"/>
            <a:ext cx="0" cy="54864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>
            <p:custDataLst>
              <p:tags r:id="rId10"/>
            </p:custDataLst>
          </p:nvPr>
        </p:nvCxnSpPr>
        <p:spPr>
          <a:xfrm>
            <a:off x="6678383" y="3402137"/>
            <a:ext cx="0" cy="54864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>
            <p:custDataLst>
              <p:tags r:id="rId11"/>
            </p:custDataLst>
          </p:nvPr>
        </p:nvSpPr>
        <p:spPr>
          <a:xfrm>
            <a:off x="417938" y="3402137"/>
            <a:ext cx="20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Drive IT portfolio to business innovation</a:t>
            </a:r>
            <a:endParaRPr lang="en-US" sz="1200" b="1" dirty="0" smtClean="0">
              <a:solidFill>
                <a:schemeClr val="accent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80" name="TextBox 179"/>
          <p:cNvSpPr txBox="1"/>
          <p:nvPr>
            <p:custDataLst>
              <p:tags r:id="rId12"/>
            </p:custDataLst>
          </p:nvPr>
        </p:nvSpPr>
        <p:spPr>
          <a:xfrm>
            <a:off x="2520719" y="3402137"/>
            <a:ext cx="20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Build what the business wants, when it wants it</a:t>
            </a:r>
            <a:endParaRPr lang="en-US" sz="1200" b="1" dirty="0" smtClean="0">
              <a:solidFill>
                <a:schemeClr val="accent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81" name="TextBox 180"/>
          <p:cNvSpPr txBox="1"/>
          <p:nvPr>
            <p:custDataLst>
              <p:tags r:id="rId13"/>
            </p:custDataLst>
          </p:nvPr>
        </p:nvSpPr>
        <p:spPr>
          <a:xfrm>
            <a:off x="4623500" y="3402137"/>
            <a:ext cx="20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Capture, fulfill &amp; monitor IT services</a:t>
            </a:r>
            <a:endParaRPr lang="en-US" sz="1200" b="1" dirty="0" smtClean="0">
              <a:solidFill>
                <a:schemeClr val="accent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82" name="TextBox 181"/>
          <p:cNvSpPr txBox="1"/>
          <p:nvPr>
            <p:custDataLst>
              <p:tags r:id="rId14"/>
            </p:custDataLst>
          </p:nvPr>
        </p:nvSpPr>
        <p:spPr>
          <a:xfrm>
            <a:off x="6726280" y="3402137"/>
            <a:ext cx="20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Anticipate &amp; resolve production issues</a:t>
            </a:r>
            <a:endParaRPr lang="en-US" sz="1200" b="1" dirty="0" smtClean="0">
              <a:solidFill>
                <a:schemeClr val="accent1"/>
              </a:solidFill>
              <a:latin typeface="HP Simplified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647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02333" y="909638"/>
            <a:ext cx="1764792" cy="10779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1" name="Picture 3">
            <a:hlinkClick r:id="rId4" action="ppaction://hlinksldjump"/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>
            <a:hlinkClick r:id="rId6" action="ppaction://hlinksldjump"/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Placeholder 29">
            <a:hlinkClick r:id="rId8" action="ppaction://hlinksldjump"/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867" y="890588"/>
            <a:ext cx="1732657" cy="109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  <p:sp>
        <p:nvSpPr>
          <p:cNvPr id="84" name="TextBox 83">
            <a:hlinkClick r:id="rId6" action="ppaction://hlinksldjump"/>
          </p:cNvPr>
          <p:cNvSpPr txBox="1"/>
          <p:nvPr/>
        </p:nvSpPr>
        <p:spPr>
          <a:xfrm>
            <a:off x="4209968" y="4139437"/>
            <a:ext cx="175178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Cardlytics</a:t>
            </a:r>
          </a:p>
        </p:txBody>
      </p:sp>
      <p:pic>
        <p:nvPicPr>
          <p:cNvPr id="5" name="Picture Placeholder 4">
            <a:hlinkClick r:id="rId10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5" name="TextBox 74">
            <a:hlinkClick r:id="rId10" action="ppaction://hlinksldjump"/>
          </p:cNvPr>
          <p:cNvSpPr txBox="1"/>
          <p:nvPr/>
        </p:nvSpPr>
        <p:spPr>
          <a:xfrm>
            <a:off x="2283467" y="1646332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Avis</a:t>
            </a:r>
          </a:p>
        </p:txBody>
      </p:sp>
      <p:pic>
        <p:nvPicPr>
          <p:cNvPr id="7" name="Picture Placeholder 6">
            <a:hlinkClick r:id="rId12" action="ppaction://hlinksldjump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hlinkClick r:id="rId14" action="ppaction://hlinksldjump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9" name="TextBox 78">
            <a:hlinkClick r:id="rId14" action="ppaction://hlinksldjump"/>
          </p:cNvPr>
          <p:cNvSpPr txBox="1"/>
          <p:nvPr/>
        </p:nvSpPr>
        <p:spPr>
          <a:xfrm>
            <a:off x="2271708" y="2904644"/>
            <a:ext cx="181837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Australian Red Cross</a:t>
            </a:r>
          </a:p>
        </p:txBody>
      </p:sp>
      <p:pic>
        <p:nvPicPr>
          <p:cNvPr id="18" name="Picture Placeholder 17">
            <a:hlinkClick r:id="rId16" action="ppaction://hlinksldjump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hlinkClick r:id="rId18" action="ppaction://hlinksldjump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5" name="TextBox 84">
            <a:hlinkClick r:id="rId18" action="ppaction://hlinksldjump"/>
          </p:cNvPr>
          <p:cNvSpPr txBox="1"/>
          <p:nvPr/>
        </p:nvSpPr>
        <p:spPr>
          <a:xfrm>
            <a:off x="6140379" y="4139437"/>
            <a:ext cx="178510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Guess</a:t>
            </a:r>
          </a:p>
        </p:txBody>
      </p:sp>
      <p:pic>
        <p:nvPicPr>
          <p:cNvPr id="24" name="Picture Placeholder 23">
            <a:hlinkClick r:id="rId20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4420" y="3378646"/>
            <a:ext cx="1646897" cy="1096962"/>
          </a:xfrm>
        </p:spPr>
      </p:pic>
      <p:sp>
        <p:nvSpPr>
          <p:cNvPr id="82" name="TextBox 81">
            <a:hlinkClick r:id="rId4" action="ppaction://hlinksldjump"/>
          </p:cNvPr>
          <p:cNvSpPr txBox="1"/>
          <p:nvPr/>
        </p:nvSpPr>
        <p:spPr>
          <a:xfrm>
            <a:off x="329537" y="4139437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Russian Railways</a:t>
            </a:r>
          </a:p>
        </p:txBody>
      </p:sp>
      <p:sp>
        <p:nvSpPr>
          <p:cNvPr id="83" name="TextBox 82">
            <a:hlinkClick r:id="rId20" action="ppaction://hlinksldjump"/>
          </p:cNvPr>
          <p:cNvSpPr txBox="1"/>
          <p:nvPr/>
        </p:nvSpPr>
        <p:spPr>
          <a:xfrm>
            <a:off x="2283467" y="4139437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Sky</a:t>
            </a:r>
          </a:p>
        </p:txBody>
      </p:sp>
      <p:sp>
        <p:nvSpPr>
          <p:cNvPr id="77" name="TextBox 76">
            <a:hlinkClick r:id="rId8" action="ppaction://hlinksldjump"/>
          </p:cNvPr>
          <p:cNvSpPr txBox="1"/>
          <p:nvPr/>
        </p:nvSpPr>
        <p:spPr>
          <a:xfrm>
            <a:off x="6140380" y="1646332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Vodafone</a:t>
            </a:r>
          </a:p>
        </p:txBody>
      </p:sp>
      <p:pic>
        <p:nvPicPr>
          <p:cNvPr id="34" name="Picture Placeholder 33">
            <a:hlinkClick r:id="rId14" action="ppaction://hlinksldjump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TextBox 77">
            <a:hlinkClick r:id="rId14" action="ppaction://hlinksldjump"/>
          </p:cNvPr>
          <p:cNvSpPr txBox="1"/>
          <p:nvPr/>
        </p:nvSpPr>
        <p:spPr>
          <a:xfrm>
            <a:off x="329537" y="2904644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Macy’s</a:t>
            </a:r>
          </a:p>
        </p:txBody>
      </p:sp>
      <p:pic>
        <p:nvPicPr>
          <p:cNvPr id="42" name="Picture Placeholder 41">
            <a:hlinkClick r:id="" action="ppaction://noaction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0" name="TextBox 79">
            <a:hlinkClick r:id="" action="ppaction://noaction"/>
          </p:cNvPr>
          <p:cNvSpPr txBox="1"/>
          <p:nvPr/>
        </p:nvSpPr>
        <p:spPr>
          <a:xfrm>
            <a:off x="4209968" y="2904644"/>
            <a:ext cx="17165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University of Leeds</a:t>
            </a:r>
            <a:endParaRPr lang="en-US" sz="1400" b="1" dirty="0">
              <a:solidFill>
                <a:schemeClr val="bg2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1" name="TextBox 80">
            <a:hlinkClick r:id="rId16" action="ppaction://hlinksldjump"/>
          </p:cNvPr>
          <p:cNvSpPr txBox="1"/>
          <p:nvPr/>
        </p:nvSpPr>
        <p:spPr>
          <a:xfrm>
            <a:off x="6140379" y="2904644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VW</a:t>
            </a:r>
          </a:p>
        </p:txBody>
      </p:sp>
      <p:sp>
        <p:nvSpPr>
          <p:cNvPr id="76" name="TextBox 75">
            <a:hlinkClick r:id="rId24" action="ppaction://hlinksldjump"/>
          </p:cNvPr>
          <p:cNvSpPr txBox="1"/>
          <p:nvPr/>
        </p:nvSpPr>
        <p:spPr>
          <a:xfrm>
            <a:off x="4209968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United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29537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2245481" y="912302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51160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8" action="ppaction://hlinksldjump"/>
          </p:cNvPr>
          <p:cNvSpPr/>
          <p:nvPr/>
        </p:nvSpPr>
        <p:spPr>
          <a:xfrm>
            <a:off x="329537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2245481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4186450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37248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32863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346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8" action="ppaction://hlinksldjump"/>
          </p:cNvPr>
          <p:cNvSpPr/>
          <p:nvPr/>
        </p:nvSpPr>
        <p:spPr>
          <a:xfrm>
            <a:off x="421584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>
          <a:xfrm>
            <a:off x="615018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01141" y="907540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12" action="ppaction://hlinksldjump"/>
          </p:cNvPr>
          <p:cNvSpPr txBox="1"/>
          <p:nvPr/>
        </p:nvSpPr>
        <p:spPr>
          <a:xfrm>
            <a:off x="329537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NNIT</a:t>
            </a:r>
          </a:p>
        </p:txBody>
      </p:sp>
    </p:spTree>
    <p:extLst>
      <p:ext uri="{BB962C8B-B14F-4D97-AF65-F5344CB8AC3E}">
        <p14:creationId xmlns="" xmlns:p14="http://schemas.microsoft.com/office/powerpoint/2010/main" val="66293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0" y="0"/>
            <a:ext cx="9139756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28" y="0"/>
            <a:ext cx="7722072" cy="5143500"/>
          </a:xfrm>
          <a:prstGeom prst="rect">
            <a:avLst/>
          </a:prstGeom>
        </p:spPr>
      </p:pic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201" y="3368884"/>
            <a:ext cx="15081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4201" y="1252236"/>
            <a:ext cx="339276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/>
              <a:t>United had a vision…</a:t>
            </a:r>
            <a:endParaRPr lang="en-US" sz="2000" b="1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to rationalize investments, consolidate assets and improve corporate-wide processes in a merger driven business.</a:t>
            </a:r>
            <a:endParaRPr lang="en-US" sz="2000" dirty="0"/>
          </a:p>
          <a:p>
            <a:r>
              <a:rPr lang="en-US" sz="2000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235064"/>
            <a:ext cx="4514850" cy="430887"/>
          </a:xfrm>
        </p:spPr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892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28" y="0"/>
            <a:ext cx="7722072" cy="5143500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44" y="0"/>
            <a:ext cx="49728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244" y="0"/>
            <a:ext cx="5847770" cy="51435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4174" y="1743323"/>
            <a:ext cx="3886743" cy="2634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dirty="0" smtClean="0"/>
              <a:t>Do the right things, and do things right</a:t>
            </a:r>
            <a:endParaRPr lang="en-US" sz="1400" dirty="0"/>
          </a:p>
        </p:txBody>
      </p:sp>
      <p:sp>
        <p:nvSpPr>
          <p:cNvPr id="10" name="Content Placeholder 1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1453" y="2218925"/>
            <a:ext cx="4066791" cy="246423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tabLst>
                <a:tab pos="1778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Powered by the HP IT Performance Suite</a:t>
            </a: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1400" b="0" dirty="0" smtClean="0">
                <a:solidFill>
                  <a:srgbClr val="000000"/>
                </a:solidFill>
              </a:rPr>
              <a:t>HP Project &amp; Portfolio Management + Executive Scorecard</a:t>
            </a:r>
          </a:p>
          <a:p>
            <a:pPr>
              <a:lnSpc>
                <a:spcPts val="1600"/>
              </a:lnSpc>
              <a:spcAft>
                <a:spcPts val="9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Ideas into outcomes</a:t>
            </a:r>
            <a:endParaRPr lang="en-US" sz="1600" dirty="0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1400" b="0" dirty="0" smtClean="0">
                <a:solidFill>
                  <a:srgbClr val="000000"/>
                </a:solidFill>
              </a:rPr>
              <a:t>Reduced time to develop by 52%</a:t>
            </a:r>
            <a:endParaRPr lang="en-US" sz="1400" b="0" dirty="0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1400" b="0" dirty="0" smtClean="0">
                <a:solidFill>
                  <a:srgbClr val="000000"/>
                </a:solidFill>
              </a:rPr>
              <a:t>Changed time to deploy from 6-8 weeks to a few hours</a:t>
            </a:r>
            <a:endParaRPr lang="en-US" sz="1400" b="0" dirty="0">
              <a:solidFill>
                <a:srgbClr val="000000"/>
              </a:solidFill>
            </a:endParaRP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sz="1400" b="0" dirty="0" smtClean="0">
                <a:solidFill>
                  <a:srgbClr val="000000"/>
                </a:solidFill>
              </a:rPr>
              <a:t>Moved strategic to tactical spend ratio from 1:24 to 1:2</a:t>
            </a:r>
            <a:endParaRPr lang="en-US" sz="1400" b="0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174" y="1209652"/>
            <a:ext cx="15081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1470" y="235064"/>
            <a:ext cx="4530090" cy="430887"/>
          </a:xfrm>
        </p:spPr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10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IT portfolio to business innovation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295594" y="855640"/>
            <a:ext cx="2339110" cy="3684496"/>
            <a:chOff x="6295594" y="1024603"/>
            <a:chExt cx="2339110" cy="3684496"/>
          </a:xfrm>
        </p:grpSpPr>
        <p:sp>
          <p:nvSpPr>
            <p:cNvPr id="38" name="Chevron 37"/>
            <p:cNvSpPr/>
            <p:nvPr/>
          </p:nvSpPr>
          <p:spPr>
            <a:xfrm>
              <a:off x="6295594" y="1051499"/>
              <a:ext cx="2339110" cy="3657600"/>
            </a:xfrm>
            <a:prstGeom prst="chevron">
              <a:avLst>
                <a:gd name="adj" fmla="val 16503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6854" y="1024603"/>
              <a:ext cx="16330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Monitor &amp; change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13198" y="1285141"/>
              <a:ext cx="1728216" cy="1877311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Optimize portfolios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Communicate value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Evaluate benefit realization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463795" y="855640"/>
            <a:ext cx="2276856" cy="3684496"/>
            <a:chOff x="2463795" y="1024603"/>
            <a:chExt cx="2276856" cy="3684496"/>
          </a:xfrm>
        </p:grpSpPr>
        <p:sp>
          <p:nvSpPr>
            <p:cNvPr id="43" name="Chevron 42"/>
            <p:cNvSpPr/>
            <p:nvPr/>
          </p:nvSpPr>
          <p:spPr>
            <a:xfrm>
              <a:off x="2463795" y="1051499"/>
              <a:ext cx="2276856" cy="3657600"/>
            </a:xfrm>
            <a:prstGeom prst="chevron">
              <a:avLst>
                <a:gd name="adj" fmla="val 15720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86214" y="1024603"/>
              <a:ext cx="8579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Demand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45614" y="1285141"/>
              <a:ext cx="1783080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Consolidate demand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Create business cases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Business value, risk, costs, benefits &amp; resources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0521" y="855640"/>
            <a:ext cx="2087056" cy="3684496"/>
            <a:chOff x="660521" y="1024603"/>
            <a:chExt cx="2087056" cy="3684496"/>
          </a:xfrm>
        </p:grpSpPr>
        <p:sp>
          <p:nvSpPr>
            <p:cNvPr id="49" name="Pentagon 48"/>
            <p:cNvSpPr/>
            <p:nvPr/>
          </p:nvSpPr>
          <p:spPr>
            <a:xfrm>
              <a:off x="660521" y="1051499"/>
              <a:ext cx="2087056" cy="3657600"/>
            </a:xfrm>
            <a:prstGeom prst="homePlate">
              <a:avLst>
                <a:gd name="adj" fmla="val 16634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3338" y="1024603"/>
              <a:ext cx="9024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Strategy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71950" y="1285141"/>
              <a:ext cx="1691845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Define objectives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Financial planning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Set up policies and guidelines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Enterprise architecture 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54871" y="855640"/>
            <a:ext cx="2139059" cy="3684496"/>
            <a:chOff x="4454871" y="1024603"/>
            <a:chExt cx="2139059" cy="3684496"/>
          </a:xfrm>
        </p:grpSpPr>
        <p:sp>
          <p:nvSpPr>
            <p:cNvPr id="53" name="Chevron 52"/>
            <p:cNvSpPr/>
            <p:nvPr/>
          </p:nvSpPr>
          <p:spPr>
            <a:xfrm>
              <a:off x="4454871" y="1051499"/>
              <a:ext cx="2139059" cy="3657600"/>
            </a:xfrm>
            <a:prstGeom prst="chevron">
              <a:avLst>
                <a:gd name="adj" fmla="val 16928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42853" y="1285141"/>
              <a:ext cx="1586537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What-if-analysis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Rationalize portfolio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Ensure governance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Allocate resources, fund and charter  projects</a:t>
              </a:r>
              <a:endParaRPr lang="en-US" sz="1300" dirty="0">
                <a:solidFill>
                  <a:schemeClr val="accent4"/>
                </a:solidFill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0808" y="1024603"/>
              <a:ext cx="95731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Selection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 rot="16200000">
            <a:off x="945727" y="3283894"/>
            <a:ext cx="0" cy="9144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 Diagonal Corner Rectangle 71"/>
          <p:cNvSpPr/>
          <p:nvPr/>
        </p:nvSpPr>
        <p:spPr>
          <a:xfrm flipH="1">
            <a:off x="985484" y="2729495"/>
            <a:ext cx="7315200" cy="274320"/>
          </a:xfrm>
          <a:prstGeom prst="round2Diag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Executive Scorecard</a:t>
            </a:r>
          </a:p>
        </p:txBody>
      </p:sp>
      <p:sp>
        <p:nvSpPr>
          <p:cNvPr id="73" name="Round Diagonal Corner Rectangle 72"/>
          <p:cNvSpPr/>
          <p:nvPr/>
        </p:nvSpPr>
        <p:spPr>
          <a:xfrm flipH="1">
            <a:off x="985484" y="3182194"/>
            <a:ext cx="7315200" cy="274320"/>
          </a:xfrm>
          <a:prstGeom prst="round2Diag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Project &amp; Portfolio Management</a:t>
            </a:r>
          </a:p>
        </p:txBody>
      </p:sp>
      <p:sp>
        <p:nvSpPr>
          <p:cNvPr id="74" name="Round Diagonal Corner Rectangle 73"/>
          <p:cNvSpPr/>
          <p:nvPr/>
        </p:nvSpPr>
        <p:spPr>
          <a:xfrm flipH="1">
            <a:off x="2808953" y="3634893"/>
            <a:ext cx="5491731" cy="274320"/>
          </a:xfrm>
          <a:prstGeom prst="round2Diag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Application Portfolio Management</a:t>
            </a:r>
          </a:p>
        </p:txBody>
      </p:sp>
      <p:cxnSp>
        <p:nvCxnSpPr>
          <p:cNvPr id="75" name="Elbow Connector 74"/>
          <p:cNvCxnSpPr>
            <a:stCxn id="72" idx="0"/>
            <a:endCxn id="74" idx="0"/>
          </p:cNvCxnSpPr>
          <p:nvPr/>
        </p:nvCxnSpPr>
        <p:spPr>
          <a:xfrm rot="10800000" flipH="1" flipV="1">
            <a:off x="985483" y="2866655"/>
            <a:ext cx="1823469" cy="905398"/>
          </a:xfrm>
          <a:prstGeom prst="bentConnector3">
            <a:avLst>
              <a:gd name="adj1" fmla="val -5996"/>
            </a:avLst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2494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02333" y="909638"/>
            <a:ext cx="1764792" cy="1077912"/>
          </a:xfrm>
          <a:prstGeom prst="rect">
            <a:avLst/>
          </a:prstGeom>
          <a:ln>
            <a:noFill/>
          </a:ln>
        </p:spPr>
      </p:pic>
      <p:pic>
        <p:nvPicPr>
          <p:cNvPr id="61" name="Picture 3">
            <a:hlinkClick r:id="rId4" action="ppaction://hlinksldjump"/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>
            <a:hlinkClick r:id="rId6" action="ppaction://hlinksldjump"/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Placeholder 29">
            <a:hlinkClick r:id="rId8" action="ppaction://hlinksldjump"/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867" y="890588"/>
            <a:ext cx="1732657" cy="109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  <p:sp>
        <p:nvSpPr>
          <p:cNvPr id="84" name="TextBox 83">
            <a:hlinkClick r:id="rId6" action="ppaction://hlinksldjump"/>
          </p:cNvPr>
          <p:cNvSpPr txBox="1"/>
          <p:nvPr/>
        </p:nvSpPr>
        <p:spPr>
          <a:xfrm>
            <a:off x="4209968" y="4139437"/>
            <a:ext cx="175178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Cardlytics</a:t>
            </a:r>
          </a:p>
        </p:txBody>
      </p:sp>
      <p:pic>
        <p:nvPicPr>
          <p:cNvPr id="5" name="Picture Placeholder 4">
            <a:hlinkClick r:id="rId10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5" name="TextBox 74">
            <a:hlinkClick r:id="rId10" action="ppaction://hlinksldjump"/>
          </p:cNvPr>
          <p:cNvSpPr txBox="1"/>
          <p:nvPr/>
        </p:nvSpPr>
        <p:spPr>
          <a:xfrm>
            <a:off x="2283467" y="1646332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Avis</a:t>
            </a:r>
          </a:p>
        </p:txBody>
      </p:sp>
      <p:pic>
        <p:nvPicPr>
          <p:cNvPr id="7" name="Picture Placeholder 6">
            <a:hlinkClick r:id="rId12" action="ppaction://hlinksldjump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hlinkClick r:id="rId14" action="ppaction://hlinksldjump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9" name="TextBox 78">
            <a:hlinkClick r:id="rId14" action="ppaction://hlinksldjump"/>
          </p:cNvPr>
          <p:cNvSpPr txBox="1"/>
          <p:nvPr/>
        </p:nvSpPr>
        <p:spPr>
          <a:xfrm>
            <a:off x="2271708" y="2904644"/>
            <a:ext cx="181837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Australian Red Cross</a:t>
            </a:r>
          </a:p>
        </p:txBody>
      </p:sp>
      <p:pic>
        <p:nvPicPr>
          <p:cNvPr id="18" name="Picture Placeholder 17">
            <a:hlinkClick r:id="rId16" action="ppaction://hlinksldjump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hlinkClick r:id="rId18" action="ppaction://hlinksldjump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5" name="TextBox 84">
            <a:hlinkClick r:id="rId18" action="ppaction://hlinksldjump"/>
          </p:cNvPr>
          <p:cNvSpPr txBox="1"/>
          <p:nvPr/>
        </p:nvSpPr>
        <p:spPr>
          <a:xfrm>
            <a:off x="6140379" y="4139437"/>
            <a:ext cx="178510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Guess</a:t>
            </a:r>
          </a:p>
        </p:txBody>
      </p:sp>
      <p:pic>
        <p:nvPicPr>
          <p:cNvPr id="24" name="Picture Placeholder 23">
            <a:hlinkClick r:id="rId20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4420" y="3378646"/>
            <a:ext cx="1646897" cy="1096962"/>
          </a:xfrm>
          <a:ln w="19050">
            <a:solidFill>
              <a:schemeClr val="accent1"/>
            </a:solidFill>
          </a:ln>
        </p:spPr>
      </p:pic>
      <p:sp>
        <p:nvSpPr>
          <p:cNvPr id="82" name="TextBox 81">
            <a:hlinkClick r:id="rId4" action="ppaction://hlinksldjump"/>
          </p:cNvPr>
          <p:cNvSpPr txBox="1"/>
          <p:nvPr/>
        </p:nvSpPr>
        <p:spPr>
          <a:xfrm>
            <a:off x="329537" y="4139437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Russian Railways</a:t>
            </a:r>
          </a:p>
        </p:txBody>
      </p:sp>
      <p:sp>
        <p:nvSpPr>
          <p:cNvPr id="83" name="TextBox 82">
            <a:hlinkClick r:id="rId20" action="ppaction://hlinksldjump"/>
          </p:cNvPr>
          <p:cNvSpPr txBox="1"/>
          <p:nvPr/>
        </p:nvSpPr>
        <p:spPr>
          <a:xfrm>
            <a:off x="2283467" y="4139437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Sky</a:t>
            </a:r>
          </a:p>
        </p:txBody>
      </p:sp>
      <p:sp>
        <p:nvSpPr>
          <p:cNvPr id="77" name="TextBox 76">
            <a:hlinkClick r:id="rId8" action="ppaction://hlinksldjump"/>
          </p:cNvPr>
          <p:cNvSpPr txBox="1"/>
          <p:nvPr/>
        </p:nvSpPr>
        <p:spPr>
          <a:xfrm>
            <a:off x="6140380" y="1646332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Vodafone</a:t>
            </a:r>
          </a:p>
        </p:txBody>
      </p:sp>
      <p:pic>
        <p:nvPicPr>
          <p:cNvPr id="34" name="Picture Placeholder 33">
            <a:hlinkClick r:id="rId14" action="ppaction://hlinksldjump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TextBox 77">
            <a:hlinkClick r:id="rId14" action="ppaction://hlinksldjump"/>
          </p:cNvPr>
          <p:cNvSpPr txBox="1"/>
          <p:nvPr/>
        </p:nvSpPr>
        <p:spPr>
          <a:xfrm>
            <a:off x="329537" y="2904644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Macy’s</a:t>
            </a:r>
          </a:p>
        </p:txBody>
      </p:sp>
      <p:pic>
        <p:nvPicPr>
          <p:cNvPr id="42" name="Picture Placeholder 41">
            <a:hlinkClick r:id="" action="ppaction://noaction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0" name="TextBox 79">
            <a:hlinkClick r:id="" action="ppaction://noaction"/>
          </p:cNvPr>
          <p:cNvSpPr txBox="1"/>
          <p:nvPr/>
        </p:nvSpPr>
        <p:spPr>
          <a:xfrm>
            <a:off x="4209968" y="2904644"/>
            <a:ext cx="17165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University of Leeds</a:t>
            </a:r>
            <a:endParaRPr lang="en-US" sz="1400" b="1" dirty="0">
              <a:solidFill>
                <a:schemeClr val="bg2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1" name="TextBox 80">
            <a:hlinkClick r:id="rId16" action="ppaction://hlinksldjump"/>
          </p:cNvPr>
          <p:cNvSpPr txBox="1"/>
          <p:nvPr/>
        </p:nvSpPr>
        <p:spPr>
          <a:xfrm>
            <a:off x="6140379" y="2904644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VW</a:t>
            </a:r>
          </a:p>
        </p:txBody>
      </p:sp>
      <p:sp>
        <p:nvSpPr>
          <p:cNvPr id="76" name="TextBox 75">
            <a:hlinkClick r:id="rId24" action="ppaction://hlinksldjump"/>
          </p:cNvPr>
          <p:cNvSpPr txBox="1"/>
          <p:nvPr/>
        </p:nvSpPr>
        <p:spPr>
          <a:xfrm>
            <a:off x="4209968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United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29537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2245481" y="912302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51160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8" action="ppaction://hlinksldjump"/>
          </p:cNvPr>
          <p:cNvSpPr/>
          <p:nvPr/>
        </p:nvSpPr>
        <p:spPr>
          <a:xfrm>
            <a:off x="329537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2245481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4186450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37248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32863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346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8" action="ppaction://hlinksldjump"/>
          </p:cNvPr>
          <p:cNvSpPr/>
          <p:nvPr/>
        </p:nvSpPr>
        <p:spPr>
          <a:xfrm>
            <a:off x="421584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>
          <a:xfrm>
            <a:off x="615018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01141" y="907540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12" action="ppaction://hlinksldjump"/>
          </p:cNvPr>
          <p:cNvSpPr txBox="1"/>
          <p:nvPr/>
        </p:nvSpPr>
        <p:spPr>
          <a:xfrm>
            <a:off x="329537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NNIT</a:t>
            </a:r>
          </a:p>
        </p:txBody>
      </p:sp>
    </p:spTree>
    <p:extLst>
      <p:ext uri="{BB962C8B-B14F-4D97-AF65-F5344CB8AC3E}">
        <p14:creationId xmlns="" xmlns:p14="http://schemas.microsoft.com/office/powerpoint/2010/main" val="66293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2111" y="0"/>
            <a:ext cx="7730302" cy="5148982"/>
          </a:xfrm>
          <a:prstGeom prst="rect">
            <a:avLst/>
          </a:prstGeom>
        </p:spPr>
      </p:pic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54200" y="1272332"/>
            <a:ext cx="45861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/>
              <a:t>Sky was inspired</a:t>
            </a:r>
            <a:r>
              <a:rPr lang="en-US" sz="2000" b="1" dirty="0"/>
              <a:t>…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to help customers get the most from their subscription with innovative new media and </a:t>
            </a:r>
            <a:br>
              <a:rPr lang="en-US" sz="2000" dirty="0"/>
            </a:br>
            <a:r>
              <a:rPr lang="en-US" sz="2000" dirty="0"/>
              <a:t>mobile </a:t>
            </a:r>
            <a:r>
              <a:rPr lang="en-US" sz="2000" dirty="0" smtClean="0"/>
              <a:t>products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8" descr="Sky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5300"/>
            <a:ext cx="1185874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-1587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235064"/>
            <a:ext cx="6290310" cy="430887"/>
          </a:xfrm>
        </p:spPr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6311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2111" y="0"/>
            <a:ext cx="7730302" cy="5148982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ky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117290"/>
            <a:ext cx="838437" cy="5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9">
            <a:hlinkClick r:id="" action="ppaction://noaction"/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4919" y="2230964"/>
            <a:ext cx="4541257" cy="231034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Powered by the HP IT Performance Suite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</a:rPr>
              <a:t>HP Application Lifecycle </a:t>
            </a:r>
            <a:r>
              <a:rPr lang="en-US" sz="1400" b="0" dirty="0" smtClean="0">
                <a:solidFill>
                  <a:srgbClr val="000000"/>
                </a:solidFill>
              </a:rPr>
              <a:t>Management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</a:rPr>
              <a:t>HP Business Service Management</a:t>
            </a:r>
            <a:endParaRPr lang="en-US" sz="1400" b="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Application speed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</a:rPr>
              <a:t>Rapid cycle time boosting throughput by 400%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</a:rPr>
              <a:t>Reduced risk of application down-time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</a:rPr>
              <a:t>Center of Excellence that supports growth and innovation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575" y="1796194"/>
            <a:ext cx="2987308" cy="2634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dirty="0"/>
              <a:t>Rapid access to new media products 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0" y="-1"/>
            <a:ext cx="9171579" cy="5143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235064"/>
            <a:ext cx="4945698" cy="430887"/>
          </a:xfrm>
        </p:spPr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1845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what the business wants, when it wants it</a:t>
            </a:r>
            <a:endParaRPr lang="en-US" dirty="0"/>
          </a:p>
        </p:txBody>
      </p:sp>
      <p:grpSp>
        <p:nvGrpSpPr>
          <p:cNvPr id="3" name="Group 65"/>
          <p:cNvGrpSpPr/>
          <p:nvPr/>
        </p:nvGrpSpPr>
        <p:grpSpPr>
          <a:xfrm>
            <a:off x="6295594" y="855640"/>
            <a:ext cx="2339110" cy="3684496"/>
            <a:chOff x="6295594" y="1024603"/>
            <a:chExt cx="2339110" cy="3684496"/>
          </a:xfrm>
        </p:grpSpPr>
        <p:sp>
          <p:nvSpPr>
            <p:cNvPr id="38" name="Chevron 37"/>
            <p:cNvSpPr/>
            <p:nvPr/>
          </p:nvSpPr>
          <p:spPr>
            <a:xfrm>
              <a:off x="6295594" y="1051499"/>
              <a:ext cx="2339110" cy="3657600"/>
            </a:xfrm>
            <a:prstGeom prst="chevron">
              <a:avLst>
                <a:gd name="adj" fmla="val 16503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13415" y="1024603"/>
              <a:ext cx="7610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Deploy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13198" y="1285141"/>
              <a:ext cx="1728216" cy="1877311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Release plan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Deployment assets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Change and configuration process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Knowledge management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App monitoring</a:t>
              </a:r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2463795" y="855640"/>
            <a:ext cx="2276856" cy="3684496"/>
            <a:chOff x="2463795" y="1024603"/>
            <a:chExt cx="2276856" cy="3684496"/>
          </a:xfrm>
        </p:grpSpPr>
        <p:sp>
          <p:nvSpPr>
            <p:cNvPr id="43" name="Chevron 42"/>
            <p:cNvSpPr/>
            <p:nvPr/>
          </p:nvSpPr>
          <p:spPr>
            <a:xfrm>
              <a:off x="2463795" y="1051499"/>
              <a:ext cx="2276856" cy="3657600"/>
            </a:xfrm>
            <a:prstGeom prst="chevron">
              <a:avLst>
                <a:gd name="adj" fmla="val 15720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87720" y="1024603"/>
              <a:ext cx="85491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Develop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45614" y="1285141"/>
              <a:ext cx="1783080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Technical policy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Development (Agile, iterative, waterfall…)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Source &amp; set up dev environment</a:t>
              </a: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60521" y="855640"/>
            <a:ext cx="2087056" cy="3684496"/>
            <a:chOff x="660521" y="1024603"/>
            <a:chExt cx="2087056" cy="3684496"/>
          </a:xfrm>
        </p:grpSpPr>
        <p:sp>
          <p:nvSpPr>
            <p:cNvPr id="49" name="Pentagon 48"/>
            <p:cNvSpPr/>
            <p:nvPr/>
          </p:nvSpPr>
          <p:spPr>
            <a:xfrm>
              <a:off x="660521" y="1051499"/>
              <a:ext cx="2087056" cy="3657600"/>
            </a:xfrm>
            <a:prstGeom prst="homePlate">
              <a:avLst>
                <a:gd name="adj" fmla="val 16634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5618" y="1024603"/>
              <a:ext cx="133786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Requirements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71950" y="1285141"/>
              <a:ext cx="1691845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Business process model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User experience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Functional &amp; technical </a:t>
              </a:r>
              <a:endParaRPr lang="en-US" sz="1300" dirty="0">
                <a:solidFill>
                  <a:schemeClr val="accent4"/>
                </a:solidFill>
                <a:cs typeface="Arial"/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454871" y="855640"/>
            <a:ext cx="2139059" cy="3684496"/>
            <a:chOff x="4454871" y="1024603"/>
            <a:chExt cx="2139059" cy="3684496"/>
          </a:xfrm>
        </p:grpSpPr>
        <p:sp>
          <p:nvSpPr>
            <p:cNvPr id="53" name="Chevron 52"/>
            <p:cNvSpPr/>
            <p:nvPr/>
          </p:nvSpPr>
          <p:spPr>
            <a:xfrm>
              <a:off x="4454871" y="1051499"/>
              <a:ext cx="2139059" cy="3657600"/>
            </a:xfrm>
            <a:prstGeom prst="chevron">
              <a:avLst>
                <a:gd name="adj" fmla="val 16928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42853" y="1285141"/>
              <a:ext cx="1586537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Functional: desktop, web, mobile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Performance: desktop, web, mobile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Security: static, dynamic</a:t>
              </a:r>
              <a:endParaRPr lang="en-US" sz="1300" dirty="0">
                <a:solidFill>
                  <a:schemeClr val="accent4"/>
                </a:solidFill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46344" y="1024603"/>
              <a:ext cx="54624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Test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477259" y="3054750"/>
            <a:ext cx="0" cy="73152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 Diagonal Corner Rectangle 21"/>
          <p:cNvSpPr/>
          <p:nvPr/>
        </p:nvSpPr>
        <p:spPr>
          <a:xfrm flipH="1">
            <a:off x="877142" y="2626679"/>
            <a:ext cx="5448269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Agile Manager</a:t>
            </a:r>
            <a:endParaRPr lang="en-US" sz="1200" b="1" dirty="0"/>
          </a:p>
        </p:txBody>
      </p:sp>
      <p:sp>
        <p:nvSpPr>
          <p:cNvPr id="23" name="Round Diagonal Corner Rectangle 22"/>
          <p:cNvSpPr/>
          <p:nvPr/>
        </p:nvSpPr>
        <p:spPr>
          <a:xfrm flipH="1">
            <a:off x="877142" y="2943794"/>
            <a:ext cx="5448269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Application Lifecycle Management</a:t>
            </a:r>
            <a:endParaRPr lang="en-US" sz="1200" b="1" dirty="0"/>
          </a:p>
        </p:txBody>
      </p:sp>
      <p:sp>
        <p:nvSpPr>
          <p:cNvPr id="24" name="Round Diagonal Corner Rectangle 23"/>
          <p:cNvSpPr/>
          <p:nvPr/>
        </p:nvSpPr>
        <p:spPr>
          <a:xfrm flipH="1">
            <a:off x="4679491" y="3260909"/>
            <a:ext cx="164592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Quality Center</a:t>
            </a:r>
            <a:endParaRPr lang="en-US" sz="1200" b="1" dirty="0"/>
          </a:p>
        </p:txBody>
      </p:sp>
      <p:sp>
        <p:nvSpPr>
          <p:cNvPr id="25" name="Round Diagonal Corner Rectangle 24"/>
          <p:cNvSpPr/>
          <p:nvPr/>
        </p:nvSpPr>
        <p:spPr>
          <a:xfrm flipH="1">
            <a:off x="4679491" y="3578024"/>
            <a:ext cx="164592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Performance Center</a:t>
            </a:r>
            <a:endParaRPr lang="en-US" sz="1200" b="1" dirty="0"/>
          </a:p>
        </p:txBody>
      </p:sp>
      <p:sp>
        <p:nvSpPr>
          <p:cNvPr id="26" name="Round Diagonal Corner Rectangle 25"/>
          <p:cNvSpPr/>
          <p:nvPr/>
        </p:nvSpPr>
        <p:spPr>
          <a:xfrm flipH="1">
            <a:off x="2808951" y="4212254"/>
            <a:ext cx="352044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 Virtualization</a:t>
            </a:r>
            <a:endParaRPr lang="en-US" sz="1200" b="1" dirty="0"/>
          </a:p>
        </p:txBody>
      </p:sp>
      <p:sp>
        <p:nvSpPr>
          <p:cNvPr id="27" name="Round Diagonal Corner Rectangle 26"/>
          <p:cNvSpPr/>
          <p:nvPr/>
        </p:nvSpPr>
        <p:spPr>
          <a:xfrm flipH="1">
            <a:off x="2808952" y="3260909"/>
            <a:ext cx="1645920" cy="27432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Dev integrations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 flipH="1">
            <a:off x="6428508" y="3578024"/>
            <a:ext cx="192024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Business Service Mgmt.</a:t>
            </a:r>
            <a:endParaRPr lang="en-US" sz="1100" b="1" dirty="0"/>
          </a:p>
        </p:txBody>
      </p:sp>
      <p:sp>
        <p:nvSpPr>
          <p:cNvPr id="29" name="Round Diagonal Corner Rectangle 28"/>
          <p:cNvSpPr/>
          <p:nvPr/>
        </p:nvSpPr>
        <p:spPr>
          <a:xfrm flipH="1">
            <a:off x="6428508" y="3260909"/>
            <a:ext cx="192024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 Mgmt.</a:t>
            </a:r>
            <a:endParaRPr lang="en-US" sz="12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69448" y="3071196"/>
            <a:ext cx="107694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2"/>
            <a:endCxn id="29" idx="0"/>
          </p:cNvCxnSpPr>
          <p:nvPr/>
        </p:nvCxnSpPr>
        <p:spPr>
          <a:xfrm>
            <a:off x="6325411" y="3398069"/>
            <a:ext cx="103097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 Diagonal Corner Rectangle 32"/>
          <p:cNvSpPr/>
          <p:nvPr/>
        </p:nvSpPr>
        <p:spPr>
          <a:xfrm flipH="1">
            <a:off x="2823376" y="3578024"/>
            <a:ext cx="164592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Anywhere</a:t>
            </a:r>
            <a:endParaRPr lang="en-US" sz="1200" b="1" dirty="0"/>
          </a:p>
        </p:txBody>
      </p:sp>
      <p:sp>
        <p:nvSpPr>
          <p:cNvPr id="35" name="Round Diagonal Corner Rectangle 34"/>
          <p:cNvSpPr/>
          <p:nvPr/>
        </p:nvSpPr>
        <p:spPr>
          <a:xfrm flipH="1">
            <a:off x="4679491" y="3895139"/>
            <a:ext cx="164592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Fortify</a:t>
            </a:r>
            <a:endParaRPr lang="en-US" sz="1200" b="1" dirty="0"/>
          </a:p>
        </p:txBody>
      </p:sp>
      <p:sp>
        <p:nvSpPr>
          <p:cNvPr id="36" name="Round Diagonal Corner Rectangle 35"/>
          <p:cNvSpPr/>
          <p:nvPr/>
        </p:nvSpPr>
        <p:spPr>
          <a:xfrm flipH="1">
            <a:off x="6428508" y="3895139"/>
            <a:ext cx="192024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Continuous Delivery Automation</a:t>
            </a:r>
            <a:endParaRPr lang="en-US" sz="900" b="1" dirty="0"/>
          </a:p>
        </p:txBody>
      </p:sp>
      <p:cxnSp>
        <p:nvCxnSpPr>
          <p:cNvPr id="37" name="Elbow Connector 36"/>
          <p:cNvCxnSpPr>
            <a:stCxn id="22" idx="0"/>
            <a:endCxn id="27" idx="0"/>
          </p:cNvCxnSpPr>
          <p:nvPr/>
        </p:nvCxnSpPr>
        <p:spPr>
          <a:xfrm rot="10800000" flipH="1" flipV="1">
            <a:off x="877142" y="2763839"/>
            <a:ext cx="1931810" cy="634230"/>
          </a:xfrm>
          <a:prstGeom prst="bentConnector3">
            <a:avLst>
              <a:gd name="adj1" fmla="val -6688"/>
            </a:avLst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5" idx="2"/>
            <a:endCxn id="28" idx="0"/>
          </p:cNvCxnSpPr>
          <p:nvPr/>
        </p:nvCxnSpPr>
        <p:spPr>
          <a:xfrm>
            <a:off x="6325411" y="3715184"/>
            <a:ext cx="103097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2494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02333" y="909638"/>
            <a:ext cx="1764792" cy="1077912"/>
          </a:xfrm>
          <a:prstGeom prst="rect">
            <a:avLst/>
          </a:prstGeom>
          <a:ln>
            <a:noFill/>
          </a:ln>
        </p:spPr>
      </p:pic>
      <p:pic>
        <p:nvPicPr>
          <p:cNvPr id="61" name="Picture 3">
            <a:hlinkClick r:id="rId4" action="ppaction://hlinksldjump"/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>
            <a:hlinkClick r:id="rId6" action="ppaction://hlinksldjump"/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Placeholder 29">
            <a:hlinkClick r:id="rId8" action="ppaction://hlinksldjump"/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867" y="890588"/>
            <a:ext cx="1732657" cy="109696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  <p:sp>
        <p:nvSpPr>
          <p:cNvPr id="84" name="TextBox 83">
            <a:hlinkClick r:id="rId6" action="ppaction://hlinksldjump"/>
          </p:cNvPr>
          <p:cNvSpPr txBox="1"/>
          <p:nvPr/>
        </p:nvSpPr>
        <p:spPr>
          <a:xfrm>
            <a:off x="4209968" y="4139437"/>
            <a:ext cx="175178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Cardlytics</a:t>
            </a:r>
          </a:p>
        </p:txBody>
      </p:sp>
      <p:pic>
        <p:nvPicPr>
          <p:cNvPr id="5" name="Picture Placeholder 4">
            <a:hlinkClick r:id="rId10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5" name="TextBox 74">
            <a:hlinkClick r:id="rId10" action="ppaction://hlinksldjump"/>
          </p:cNvPr>
          <p:cNvSpPr txBox="1"/>
          <p:nvPr/>
        </p:nvSpPr>
        <p:spPr>
          <a:xfrm>
            <a:off x="2283467" y="1646332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Avis</a:t>
            </a:r>
          </a:p>
        </p:txBody>
      </p:sp>
      <p:pic>
        <p:nvPicPr>
          <p:cNvPr id="7" name="Picture Placeholder 6">
            <a:hlinkClick r:id="rId12" action="ppaction://hlinksldjump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hlinkClick r:id="rId14" action="ppaction://hlinksldjump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9" name="TextBox 78">
            <a:hlinkClick r:id="rId14" action="ppaction://hlinksldjump"/>
          </p:cNvPr>
          <p:cNvSpPr txBox="1"/>
          <p:nvPr/>
        </p:nvSpPr>
        <p:spPr>
          <a:xfrm>
            <a:off x="2271708" y="2904644"/>
            <a:ext cx="181837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Australian Red Cross</a:t>
            </a:r>
          </a:p>
        </p:txBody>
      </p:sp>
      <p:pic>
        <p:nvPicPr>
          <p:cNvPr id="18" name="Picture Placeholder 17">
            <a:hlinkClick r:id="rId16" action="ppaction://hlinksldjump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hlinkClick r:id="rId18" action="ppaction://hlinksldjump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5" name="TextBox 84">
            <a:hlinkClick r:id="rId18" action="ppaction://hlinksldjump"/>
          </p:cNvPr>
          <p:cNvSpPr txBox="1"/>
          <p:nvPr/>
        </p:nvSpPr>
        <p:spPr>
          <a:xfrm>
            <a:off x="6140379" y="4139437"/>
            <a:ext cx="178510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Guess</a:t>
            </a:r>
          </a:p>
        </p:txBody>
      </p:sp>
      <p:pic>
        <p:nvPicPr>
          <p:cNvPr id="24" name="Picture Placeholder 23">
            <a:hlinkClick r:id="rId20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4420" y="3378646"/>
            <a:ext cx="1646897" cy="1096962"/>
          </a:xfrm>
        </p:spPr>
      </p:pic>
      <p:sp>
        <p:nvSpPr>
          <p:cNvPr id="82" name="TextBox 81">
            <a:hlinkClick r:id="rId4" action="ppaction://hlinksldjump"/>
          </p:cNvPr>
          <p:cNvSpPr txBox="1"/>
          <p:nvPr/>
        </p:nvSpPr>
        <p:spPr>
          <a:xfrm>
            <a:off x="329537" y="4139437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Russian Railways</a:t>
            </a:r>
          </a:p>
        </p:txBody>
      </p:sp>
      <p:sp>
        <p:nvSpPr>
          <p:cNvPr id="83" name="TextBox 82">
            <a:hlinkClick r:id="rId20" action="ppaction://hlinksldjump"/>
          </p:cNvPr>
          <p:cNvSpPr txBox="1"/>
          <p:nvPr/>
        </p:nvSpPr>
        <p:spPr>
          <a:xfrm>
            <a:off x="2283467" y="4139437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Sky</a:t>
            </a:r>
          </a:p>
        </p:txBody>
      </p:sp>
      <p:sp>
        <p:nvSpPr>
          <p:cNvPr id="77" name="TextBox 76">
            <a:hlinkClick r:id="rId8" action="ppaction://hlinksldjump"/>
          </p:cNvPr>
          <p:cNvSpPr txBox="1"/>
          <p:nvPr/>
        </p:nvSpPr>
        <p:spPr>
          <a:xfrm>
            <a:off x="6140380" y="1646332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Vodafone</a:t>
            </a:r>
          </a:p>
        </p:txBody>
      </p:sp>
      <p:pic>
        <p:nvPicPr>
          <p:cNvPr id="34" name="Picture Placeholder 33">
            <a:hlinkClick r:id="rId14" action="ppaction://hlinksldjump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TextBox 77">
            <a:hlinkClick r:id="rId14" action="ppaction://hlinksldjump"/>
          </p:cNvPr>
          <p:cNvSpPr txBox="1"/>
          <p:nvPr/>
        </p:nvSpPr>
        <p:spPr>
          <a:xfrm>
            <a:off x="329537" y="2904644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Macy’s</a:t>
            </a:r>
          </a:p>
        </p:txBody>
      </p:sp>
      <p:pic>
        <p:nvPicPr>
          <p:cNvPr id="42" name="Picture Placeholder 41">
            <a:hlinkClick r:id="" action="ppaction://noaction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0" name="TextBox 79">
            <a:hlinkClick r:id="" action="ppaction://noaction"/>
          </p:cNvPr>
          <p:cNvSpPr txBox="1"/>
          <p:nvPr/>
        </p:nvSpPr>
        <p:spPr>
          <a:xfrm>
            <a:off x="4209968" y="2904644"/>
            <a:ext cx="17165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University of Leeds</a:t>
            </a:r>
            <a:endParaRPr lang="en-US" sz="1400" b="1" dirty="0">
              <a:solidFill>
                <a:schemeClr val="bg2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1" name="TextBox 80">
            <a:hlinkClick r:id="rId16" action="ppaction://hlinksldjump"/>
          </p:cNvPr>
          <p:cNvSpPr txBox="1"/>
          <p:nvPr/>
        </p:nvSpPr>
        <p:spPr>
          <a:xfrm>
            <a:off x="6140379" y="2904644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VW</a:t>
            </a:r>
          </a:p>
        </p:txBody>
      </p:sp>
      <p:sp>
        <p:nvSpPr>
          <p:cNvPr id="76" name="TextBox 75">
            <a:hlinkClick r:id="rId24" action="ppaction://hlinksldjump"/>
          </p:cNvPr>
          <p:cNvSpPr txBox="1"/>
          <p:nvPr/>
        </p:nvSpPr>
        <p:spPr>
          <a:xfrm>
            <a:off x="4209968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United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29537" y="890588"/>
            <a:ext cx="1763544" cy="109429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2245481" y="912302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51160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8" action="ppaction://hlinksldjump"/>
          </p:cNvPr>
          <p:cNvSpPr/>
          <p:nvPr/>
        </p:nvSpPr>
        <p:spPr>
          <a:xfrm>
            <a:off x="329537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2245481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4186450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37248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32863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346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8" action="ppaction://hlinksldjump"/>
          </p:cNvPr>
          <p:cNvSpPr/>
          <p:nvPr/>
        </p:nvSpPr>
        <p:spPr>
          <a:xfrm>
            <a:off x="421584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>
          <a:xfrm>
            <a:off x="615018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01141" y="907540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12" action="ppaction://hlinksldjump"/>
          </p:cNvPr>
          <p:cNvSpPr txBox="1"/>
          <p:nvPr/>
        </p:nvSpPr>
        <p:spPr>
          <a:xfrm>
            <a:off x="329537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NNIT</a:t>
            </a:r>
          </a:p>
        </p:txBody>
      </p:sp>
    </p:spTree>
    <p:extLst>
      <p:ext uri="{BB962C8B-B14F-4D97-AF65-F5344CB8AC3E}">
        <p14:creationId xmlns="" xmlns:p14="http://schemas.microsoft.com/office/powerpoint/2010/main" val="66293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ack_on_white_world#76E3BA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1246" y="570415"/>
            <a:ext cx="5905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1470" y="235064"/>
            <a:ext cx="8117206" cy="430887"/>
          </a:xfrm>
        </p:spPr>
        <p:txBody>
          <a:bodyPr/>
          <a:lstStyle/>
          <a:p>
            <a:r>
              <a:rPr lang="en-US" dirty="0" smtClean="0"/>
              <a:t>Global scale and reach that only HP can deliver</a:t>
            </a:r>
            <a:endParaRPr lang="en-US" dirty="0"/>
          </a:p>
        </p:txBody>
      </p:sp>
      <p:pic>
        <p:nvPicPr>
          <p:cNvPr id="15" name="Picture 14" descr="HP_Blue_RGB_150_S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132635" y="2790357"/>
            <a:ext cx="8877279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algn="ctr" defTabSz="911903">
              <a:buClr>
                <a:srgbClr val="000000"/>
              </a:buClr>
              <a:buSzPct val="100000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more than </a:t>
            </a:r>
            <a:r>
              <a:rPr lang="en-US" sz="4400" b="1" kern="0" dirty="0">
                <a:solidFill>
                  <a:srgbClr val="0096D6"/>
                </a:solidFill>
              </a:rPr>
              <a:t>7,000 </a:t>
            </a:r>
            <a:r>
              <a:rPr lang="en-US" sz="2800" b="1" kern="0" dirty="0">
                <a:solidFill>
                  <a:srgbClr val="0096D6"/>
                </a:solidFill>
              </a:rPr>
              <a:t>engineers &amp; developers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who deliver innovative products</a:t>
            </a:r>
          </a:p>
        </p:txBody>
      </p:sp>
      <p:sp>
        <p:nvSpPr>
          <p:cNvPr id="19" name="Rectangle 18"/>
          <p:cNvSpPr/>
          <p:nvPr>
            <p:custDataLst>
              <p:tags r:id="rId2"/>
            </p:custDataLst>
          </p:nvPr>
        </p:nvSpPr>
        <p:spPr>
          <a:xfrm>
            <a:off x="132634" y="1045481"/>
            <a:ext cx="8877279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algn="ctr" defTabSz="911903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en-US" sz="4400" b="1" kern="0" dirty="0">
                <a:solidFill>
                  <a:srgbClr val="0096D6"/>
                </a:solidFill>
              </a:rPr>
              <a:t>16,000+ </a:t>
            </a:r>
            <a:r>
              <a:rPr lang="en-US" sz="2800" b="1" kern="0" dirty="0">
                <a:solidFill>
                  <a:srgbClr val="0096D6"/>
                </a:solidFill>
              </a:rPr>
              <a:t>employees</a:t>
            </a:r>
            <a:r>
              <a:rPr lang="en-US" sz="4000" b="1" kern="0" dirty="0">
                <a:solidFill>
                  <a:srgbClr val="0096D6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working for you</a:t>
            </a: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132633" y="1860769"/>
            <a:ext cx="8877279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algn="ctr" defTabSz="911903">
              <a:buClr>
                <a:srgbClr val="000000"/>
              </a:buClr>
              <a:buSzPct val="100000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on the ground in more than</a:t>
            </a:r>
            <a:r>
              <a:rPr lang="en-US" sz="4400" b="1" kern="0" dirty="0">
                <a:solidFill>
                  <a:srgbClr val="0096D6"/>
                </a:solidFill>
              </a:rPr>
              <a:t>70+ </a:t>
            </a:r>
            <a:r>
              <a:rPr lang="en-US" sz="2800" b="1" kern="0" dirty="0">
                <a:solidFill>
                  <a:srgbClr val="0096D6"/>
                </a:solidFill>
              </a:rPr>
              <a:t>countries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91440" y="3834245"/>
            <a:ext cx="8955010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algn="ctr" defTabSz="911903">
              <a:buClr>
                <a:srgbClr val="000000"/>
              </a:buClr>
              <a:buSzPct val="100000"/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One of the largest  </a:t>
            </a:r>
            <a:r>
              <a:rPr lang="en-US" sz="4400" b="1" kern="0" dirty="0" err="1">
                <a:solidFill>
                  <a:srgbClr val="0096D6"/>
                </a:solidFill>
              </a:rPr>
              <a:t>SaaS</a:t>
            </a:r>
            <a:r>
              <a:rPr lang="en-US" sz="4400" b="1" kern="0" dirty="0">
                <a:solidFill>
                  <a:srgbClr val="0096D6"/>
                </a:solidFill>
              </a:rPr>
              <a:t> </a:t>
            </a:r>
            <a:r>
              <a:rPr lang="en-US" sz="2800" b="1" kern="0" dirty="0">
                <a:solidFill>
                  <a:srgbClr val="0096D6"/>
                </a:solidFill>
              </a:rPr>
              <a:t>providers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025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65" descr="200398586-001.jpg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354201" y="1111564"/>
            <a:ext cx="3392762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/>
              <a:t>NNIT was </a:t>
            </a:r>
            <a:r>
              <a:rPr lang="en-US" sz="2000" b="1" dirty="0"/>
              <a:t>determined…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to reduce costs by automating processes while also creating a scalable infrastructure to power international growth.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39" y="3286889"/>
            <a:ext cx="9064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2016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/>
          </p:cNvPr>
          <p:cNvSpPr/>
          <p:nvPr/>
        </p:nvSpPr>
        <p:spPr>
          <a:xfrm>
            <a:off x="0" y="-2"/>
            <a:ext cx="9143999" cy="5143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65" descr="200398586-001.jpg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  <p:sp>
        <p:nvSpPr>
          <p:cNvPr id="11" name="Content Placeholder 19">
            <a:hlinkClick r:id="" action="ppaction://noaction"/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4998" y="2023628"/>
            <a:ext cx="3724396" cy="250884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</a:rPr>
              <a:t>Powered by the HP IT Performance Suite</a:t>
            </a:r>
          </a:p>
          <a:p>
            <a:pPr marL="114300" indent="-114300">
              <a:lnSpc>
                <a:spcPct val="9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HP Cloud Service Automation</a:t>
            </a:r>
          </a:p>
          <a:p>
            <a:pPr marL="114300" indent="-114300">
              <a:lnSpc>
                <a:spcPct val="9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HP Data Center Automation</a:t>
            </a:r>
          </a:p>
          <a:p>
            <a:pPr marL="114300" indent="-114300">
              <a:lnSpc>
                <a:spcPct val="9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HP Business Service Management</a:t>
            </a:r>
          </a:p>
          <a:p>
            <a:pPr marL="114300" indent="-114300">
              <a:lnSpc>
                <a:spcPct val="9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HP </a:t>
            </a:r>
            <a:r>
              <a:rPr lang="en-US" sz="1400" b="0" dirty="0" err="1" smtClean="0">
                <a:solidFill>
                  <a:schemeClr val="tx1"/>
                </a:solidFill>
              </a:rPr>
              <a:t>uCMDB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114300" indent="-114300">
              <a:lnSpc>
                <a:spcPct val="90000"/>
              </a:lnSpc>
              <a:spcAft>
                <a:spcPts val="9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Service automation and scalability</a:t>
            </a:r>
            <a:endParaRPr lang="en-US" sz="1600" dirty="0">
              <a:solidFill>
                <a:srgbClr val="000000"/>
              </a:solidFill>
            </a:endParaRPr>
          </a:p>
          <a:p>
            <a:pPr marL="114300" indent="-114300">
              <a:lnSpc>
                <a:spcPct val="9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80% </a:t>
            </a:r>
            <a:r>
              <a:rPr lang="en-US" sz="1400" b="0" dirty="0">
                <a:solidFill>
                  <a:schemeClr val="tx1"/>
                </a:solidFill>
              </a:rPr>
              <a:t>reduction in </a:t>
            </a:r>
            <a:r>
              <a:rPr lang="en-US" sz="1400" b="0" dirty="0" smtClean="0">
                <a:solidFill>
                  <a:schemeClr val="tx1"/>
                </a:solidFill>
              </a:rPr>
              <a:t>validation costs</a:t>
            </a:r>
            <a:endParaRPr lang="en-US" sz="1400" b="0" dirty="0">
              <a:solidFill>
                <a:schemeClr val="tx1"/>
              </a:solidFill>
            </a:endParaRPr>
          </a:p>
          <a:p>
            <a:pPr marL="114300" indent="-114300">
              <a:lnSpc>
                <a:spcPct val="90000"/>
              </a:lnSpc>
              <a:spcAft>
                <a:spcPts val="900"/>
              </a:spcAft>
              <a:buFont typeface="Arial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Virtual server deploys from 3 days to 1 hour; physical deploys from 5 days to 2 hours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248" y="1295756"/>
            <a:ext cx="3271352" cy="7057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dirty="0" smtClean="0">
                <a:latin typeface="HP Simplified" pitchFamily="34" charset="0"/>
                <a:cs typeface="HP Simplified" pitchFamily="34" charset="0"/>
              </a:rPr>
              <a:t>“Cloud is not the goal: the goal is more value.” </a:t>
            </a:r>
            <a:endParaRPr lang="en-US" sz="1400" dirty="0" smtClean="0"/>
          </a:p>
          <a:p>
            <a:pPr algn="r"/>
            <a:r>
              <a:rPr lang="en-US" sz="1200" dirty="0" smtClean="0"/>
              <a:t>– Jens </a:t>
            </a:r>
            <a:r>
              <a:rPr lang="en-US" sz="1200" dirty="0" err="1" smtClean="0"/>
              <a:t>Maagøe</a:t>
            </a:r>
            <a:r>
              <a:rPr lang="en-US" sz="1200" dirty="0" smtClean="0"/>
              <a:t>, senior architect, NNIT </a:t>
            </a:r>
            <a:r>
              <a:rPr lang="en-US" sz="1400" dirty="0" smtClean="0"/>
              <a:t> </a:t>
            </a:r>
            <a:endParaRPr lang="en-US" sz="1400" dirty="0"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248" y="928551"/>
            <a:ext cx="9064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1011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Capture, fulfill and monitor IT services</a:t>
            </a:r>
            <a:endParaRPr lang="en-US" dirty="0"/>
          </a:p>
        </p:txBody>
      </p:sp>
      <p:grpSp>
        <p:nvGrpSpPr>
          <p:cNvPr id="3" name="Group 65"/>
          <p:cNvGrpSpPr/>
          <p:nvPr/>
        </p:nvGrpSpPr>
        <p:grpSpPr>
          <a:xfrm>
            <a:off x="6295594" y="855640"/>
            <a:ext cx="2339110" cy="3684496"/>
            <a:chOff x="6295594" y="1024603"/>
            <a:chExt cx="2339110" cy="3684496"/>
          </a:xfrm>
        </p:grpSpPr>
        <p:sp>
          <p:nvSpPr>
            <p:cNvPr id="38" name="Chevron 37"/>
            <p:cNvSpPr/>
            <p:nvPr/>
          </p:nvSpPr>
          <p:spPr>
            <a:xfrm>
              <a:off x="6295594" y="1051499"/>
              <a:ext cx="2339110" cy="3657600"/>
            </a:xfrm>
            <a:prstGeom prst="chevron">
              <a:avLst>
                <a:gd name="adj" fmla="val 16503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89680" y="1024603"/>
              <a:ext cx="16444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Measure &amp; charge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13198" y="1285141"/>
              <a:ext cx="1597518" cy="1877311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Chargeback / </a:t>
              </a:r>
              <a:r>
                <a:rPr lang="en-US" sz="1300" dirty="0" err="1" smtClean="0">
                  <a:solidFill>
                    <a:schemeClr val="accent4"/>
                  </a:solidFill>
                  <a:cs typeface="Arial"/>
                </a:rPr>
                <a:t>showback</a:t>
              </a:r>
              <a:endParaRPr lang="en-US" sz="1300" dirty="0" smtClean="0">
                <a:solidFill>
                  <a:schemeClr val="accent4"/>
                </a:solidFill>
                <a:cs typeface="Arial"/>
              </a:endParaRP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Cost transparency 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Influence demand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Surveys and ratings</a:t>
              </a:r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2463795" y="855640"/>
            <a:ext cx="2276856" cy="3684496"/>
            <a:chOff x="2463795" y="1024603"/>
            <a:chExt cx="2276856" cy="3684496"/>
          </a:xfrm>
        </p:grpSpPr>
        <p:sp>
          <p:nvSpPr>
            <p:cNvPr id="43" name="Chevron 42"/>
            <p:cNvSpPr/>
            <p:nvPr/>
          </p:nvSpPr>
          <p:spPr>
            <a:xfrm>
              <a:off x="2463795" y="1051499"/>
              <a:ext cx="2276856" cy="3657600"/>
            </a:xfrm>
            <a:prstGeom prst="chevron">
              <a:avLst>
                <a:gd name="adj" fmla="val 15720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07937" y="1024603"/>
              <a:ext cx="14144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Order a service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45614" y="1285141"/>
              <a:ext cx="1783080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Portal / IT engagement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Personalized experience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Self-service</a:t>
              </a: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60521" y="855640"/>
            <a:ext cx="2087056" cy="3684496"/>
            <a:chOff x="660521" y="1024603"/>
            <a:chExt cx="2087056" cy="3684496"/>
          </a:xfrm>
        </p:grpSpPr>
        <p:sp>
          <p:nvSpPr>
            <p:cNvPr id="49" name="Pentagon 48"/>
            <p:cNvSpPr/>
            <p:nvPr/>
          </p:nvSpPr>
          <p:spPr>
            <a:xfrm>
              <a:off x="660521" y="1051499"/>
              <a:ext cx="2087056" cy="3657600"/>
            </a:xfrm>
            <a:prstGeom prst="homePlate">
              <a:avLst>
                <a:gd name="adj" fmla="val 16634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5435" y="1024603"/>
              <a:ext cx="15382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Define &amp; publish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71950" y="1285141"/>
              <a:ext cx="1691845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Repeatable service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Standardization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Alignment with business objectives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454871" y="855640"/>
            <a:ext cx="2139059" cy="3684496"/>
            <a:chOff x="4454871" y="1024603"/>
            <a:chExt cx="2139059" cy="3684496"/>
          </a:xfrm>
        </p:grpSpPr>
        <p:sp>
          <p:nvSpPr>
            <p:cNvPr id="53" name="Chevron 52"/>
            <p:cNvSpPr/>
            <p:nvPr/>
          </p:nvSpPr>
          <p:spPr>
            <a:xfrm>
              <a:off x="4454871" y="1051499"/>
              <a:ext cx="2139059" cy="3657600"/>
            </a:xfrm>
            <a:prstGeom prst="chevron">
              <a:avLst>
                <a:gd name="adj" fmla="val 16928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42853" y="1285141"/>
              <a:ext cx="1643199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Integrate with incident, change, asset &amp; demand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Automate provisioning &amp; status update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7617" y="1024603"/>
              <a:ext cx="13437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Route &amp; fulfill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5545394" y="2874622"/>
            <a:ext cx="0" cy="1334732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 Diagonal Corner Rectangle 56"/>
          <p:cNvSpPr/>
          <p:nvPr/>
        </p:nvSpPr>
        <p:spPr>
          <a:xfrm flipH="1">
            <a:off x="962048" y="2600302"/>
            <a:ext cx="5333545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 Request Catalog</a:t>
            </a:r>
            <a:endParaRPr lang="en-US" sz="1200" b="1" dirty="0"/>
          </a:p>
        </p:txBody>
      </p:sp>
      <p:sp>
        <p:nvSpPr>
          <p:cNvPr id="58" name="Round Diagonal Corner Rectangle 57"/>
          <p:cNvSpPr/>
          <p:nvPr/>
        </p:nvSpPr>
        <p:spPr>
          <a:xfrm flipH="1">
            <a:off x="2863019" y="3400302"/>
            <a:ext cx="5330952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 Asset Management</a:t>
            </a:r>
            <a:endParaRPr lang="en-US" sz="1200" b="1" dirty="0"/>
          </a:p>
        </p:txBody>
      </p:sp>
      <p:sp>
        <p:nvSpPr>
          <p:cNvPr id="73" name="Round Diagonal Corner Rectangle 72"/>
          <p:cNvSpPr/>
          <p:nvPr/>
        </p:nvSpPr>
        <p:spPr>
          <a:xfrm flipH="1">
            <a:off x="2863021" y="3000302"/>
            <a:ext cx="3432572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 Management</a:t>
            </a:r>
            <a:endParaRPr lang="en-US" sz="1200" b="1" dirty="0"/>
          </a:p>
        </p:txBody>
      </p:sp>
      <p:sp>
        <p:nvSpPr>
          <p:cNvPr id="77" name="Round Diagonal Corner Rectangle 76"/>
          <p:cNvSpPr/>
          <p:nvPr/>
        </p:nvSpPr>
        <p:spPr>
          <a:xfrm flipH="1">
            <a:off x="964641" y="3800302"/>
            <a:ext cx="5330952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Cloud Service Automation</a:t>
            </a:r>
            <a:endParaRPr lang="en-US" sz="1200" b="1" dirty="0"/>
          </a:p>
        </p:txBody>
      </p:sp>
      <p:sp>
        <p:nvSpPr>
          <p:cNvPr id="78" name="Round Diagonal Corner Rectangle 77"/>
          <p:cNvSpPr/>
          <p:nvPr/>
        </p:nvSpPr>
        <p:spPr>
          <a:xfrm flipH="1">
            <a:off x="4402047" y="4200300"/>
            <a:ext cx="2103120" cy="27432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Automation &amp; Orchestration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1662494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3" grpId="0" animBg="1"/>
      <p:bldP spid="77" grpId="0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02333" y="909638"/>
            <a:ext cx="1764792" cy="1077912"/>
          </a:xfrm>
          <a:prstGeom prst="rect">
            <a:avLst/>
          </a:prstGeom>
          <a:ln>
            <a:noFill/>
          </a:ln>
        </p:spPr>
      </p:pic>
      <p:pic>
        <p:nvPicPr>
          <p:cNvPr id="61" name="Picture 3">
            <a:hlinkClick r:id="rId4" action="ppaction://hlinksldjump"/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>
            <a:hlinkClick r:id="rId6" action="ppaction://hlinksldjump"/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Placeholder 29">
            <a:hlinkClick r:id="rId8" action="ppaction://hlinksldjump"/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867" y="890588"/>
            <a:ext cx="1732657" cy="10969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  <p:sp>
        <p:nvSpPr>
          <p:cNvPr id="84" name="TextBox 83">
            <a:hlinkClick r:id="rId6" action="ppaction://hlinksldjump"/>
          </p:cNvPr>
          <p:cNvSpPr txBox="1"/>
          <p:nvPr/>
        </p:nvSpPr>
        <p:spPr>
          <a:xfrm>
            <a:off x="4209968" y="4139437"/>
            <a:ext cx="1751785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Cardlytics</a:t>
            </a:r>
          </a:p>
        </p:txBody>
      </p:sp>
      <p:pic>
        <p:nvPicPr>
          <p:cNvPr id="5" name="Picture Placeholder 4">
            <a:hlinkClick r:id="rId10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5" name="TextBox 74">
            <a:hlinkClick r:id="rId10" action="ppaction://hlinksldjump"/>
          </p:cNvPr>
          <p:cNvSpPr txBox="1"/>
          <p:nvPr/>
        </p:nvSpPr>
        <p:spPr>
          <a:xfrm>
            <a:off x="2283467" y="1646332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Avis</a:t>
            </a:r>
          </a:p>
        </p:txBody>
      </p:sp>
      <p:pic>
        <p:nvPicPr>
          <p:cNvPr id="7" name="Picture Placeholder 6">
            <a:hlinkClick r:id="rId12" action="ppaction://hlinksldjump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hlinkClick r:id="rId14" action="ppaction://hlinksldjump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9" name="TextBox 78">
            <a:hlinkClick r:id="rId14" action="ppaction://hlinksldjump"/>
          </p:cNvPr>
          <p:cNvSpPr txBox="1"/>
          <p:nvPr/>
        </p:nvSpPr>
        <p:spPr>
          <a:xfrm>
            <a:off x="2271708" y="2904644"/>
            <a:ext cx="181837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Australian Red Cross</a:t>
            </a:r>
          </a:p>
        </p:txBody>
      </p:sp>
      <p:pic>
        <p:nvPicPr>
          <p:cNvPr id="18" name="Picture Placeholder 17">
            <a:hlinkClick r:id="rId16" action="ppaction://hlinksldjump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hlinkClick r:id="rId18" action="ppaction://hlinksldjump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5" name="TextBox 84">
            <a:hlinkClick r:id="rId18" action="ppaction://hlinksldjump"/>
          </p:cNvPr>
          <p:cNvSpPr txBox="1"/>
          <p:nvPr/>
        </p:nvSpPr>
        <p:spPr>
          <a:xfrm>
            <a:off x="6140379" y="4139437"/>
            <a:ext cx="178510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Guess</a:t>
            </a:r>
          </a:p>
        </p:txBody>
      </p:sp>
      <p:pic>
        <p:nvPicPr>
          <p:cNvPr id="24" name="Picture Placeholder 23">
            <a:hlinkClick r:id="rId20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4420" y="3378646"/>
            <a:ext cx="1646897" cy="1096962"/>
          </a:xfrm>
        </p:spPr>
      </p:pic>
      <p:sp>
        <p:nvSpPr>
          <p:cNvPr id="82" name="TextBox 81">
            <a:hlinkClick r:id="rId4" action="ppaction://hlinksldjump"/>
          </p:cNvPr>
          <p:cNvSpPr txBox="1"/>
          <p:nvPr/>
        </p:nvSpPr>
        <p:spPr>
          <a:xfrm>
            <a:off x="329537" y="4139437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Russian Railways</a:t>
            </a:r>
          </a:p>
        </p:txBody>
      </p:sp>
      <p:sp>
        <p:nvSpPr>
          <p:cNvPr id="83" name="TextBox 82">
            <a:hlinkClick r:id="rId20" action="ppaction://hlinksldjump"/>
          </p:cNvPr>
          <p:cNvSpPr txBox="1"/>
          <p:nvPr/>
        </p:nvSpPr>
        <p:spPr>
          <a:xfrm>
            <a:off x="2283467" y="4139437"/>
            <a:ext cx="17498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Sky</a:t>
            </a:r>
          </a:p>
        </p:txBody>
      </p:sp>
      <p:sp>
        <p:nvSpPr>
          <p:cNvPr id="77" name="TextBox 76">
            <a:hlinkClick r:id="rId8" action="ppaction://hlinksldjump"/>
          </p:cNvPr>
          <p:cNvSpPr txBox="1"/>
          <p:nvPr/>
        </p:nvSpPr>
        <p:spPr>
          <a:xfrm>
            <a:off x="6140380" y="1646332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latin typeface="HP Simplified" pitchFamily="34" charset="0"/>
                <a:cs typeface="HP Simplified" pitchFamily="34" charset="0"/>
              </a:rPr>
              <a:t>Vodafone</a:t>
            </a:r>
          </a:p>
        </p:txBody>
      </p:sp>
      <p:pic>
        <p:nvPicPr>
          <p:cNvPr id="34" name="Picture Placeholder 33">
            <a:hlinkClick r:id="rId14" action="ppaction://hlinksldjump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TextBox 77">
            <a:hlinkClick r:id="rId14" action="ppaction://hlinksldjump"/>
          </p:cNvPr>
          <p:cNvSpPr txBox="1"/>
          <p:nvPr/>
        </p:nvSpPr>
        <p:spPr>
          <a:xfrm>
            <a:off x="329537" y="2904644"/>
            <a:ext cx="176354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Macy’s</a:t>
            </a:r>
          </a:p>
        </p:txBody>
      </p:sp>
      <p:pic>
        <p:nvPicPr>
          <p:cNvPr id="42" name="Picture Placeholder 41">
            <a:hlinkClick r:id="" action="ppaction://noaction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0" name="TextBox 79">
            <a:hlinkClick r:id="" action="ppaction://noaction"/>
          </p:cNvPr>
          <p:cNvSpPr txBox="1"/>
          <p:nvPr/>
        </p:nvSpPr>
        <p:spPr>
          <a:xfrm>
            <a:off x="4209968" y="2904644"/>
            <a:ext cx="171650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University of Leeds</a:t>
            </a:r>
            <a:endParaRPr lang="en-US" sz="1400" b="1" dirty="0">
              <a:solidFill>
                <a:schemeClr val="bg2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1" name="TextBox 80">
            <a:hlinkClick r:id="rId16" action="ppaction://hlinksldjump"/>
          </p:cNvPr>
          <p:cNvSpPr txBox="1"/>
          <p:nvPr/>
        </p:nvSpPr>
        <p:spPr>
          <a:xfrm>
            <a:off x="6140379" y="2904644"/>
            <a:ext cx="177334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VW</a:t>
            </a:r>
          </a:p>
        </p:txBody>
      </p:sp>
      <p:sp>
        <p:nvSpPr>
          <p:cNvPr id="76" name="TextBox 75">
            <a:hlinkClick r:id="rId24" action="ppaction://hlinksldjump"/>
          </p:cNvPr>
          <p:cNvSpPr txBox="1"/>
          <p:nvPr/>
        </p:nvSpPr>
        <p:spPr>
          <a:xfrm>
            <a:off x="4209968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United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29537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2245481" y="912302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51160" y="909638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8" action="ppaction://hlinksldjump"/>
          </p:cNvPr>
          <p:cNvSpPr/>
          <p:nvPr/>
        </p:nvSpPr>
        <p:spPr>
          <a:xfrm>
            <a:off x="329537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2245481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4186450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37248" y="2124095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32863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346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8" action="ppaction://hlinksldjump"/>
          </p:cNvPr>
          <p:cNvSpPr/>
          <p:nvPr/>
        </p:nvSpPr>
        <p:spPr>
          <a:xfrm>
            <a:off x="4215847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>
          <a:xfrm>
            <a:off x="6150182" y="3402743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01141" y="907540"/>
            <a:ext cx="1763544" cy="10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12" action="ppaction://hlinksldjump"/>
          </p:cNvPr>
          <p:cNvSpPr txBox="1"/>
          <p:nvPr/>
        </p:nvSpPr>
        <p:spPr>
          <a:xfrm>
            <a:off x="329537" y="1646332"/>
            <a:ext cx="177530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NNIT</a:t>
            </a:r>
          </a:p>
        </p:txBody>
      </p:sp>
    </p:spTree>
    <p:extLst>
      <p:ext uri="{BB962C8B-B14F-4D97-AF65-F5344CB8AC3E}">
        <p14:creationId xmlns="" xmlns:p14="http://schemas.microsoft.com/office/powerpoint/2010/main" val="66293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41" y="0"/>
            <a:ext cx="7722072" cy="5143500"/>
          </a:xfrm>
          <a:prstGeom prst="rect">
            <a:avLst/>
          </a:prstGeom>
        </p:spPr>
      </p:pic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54200" y="1289364"/>
            <a:ext cx="4598799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/>
              <a:t>Vodafone Ireland had a vision…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to deliver first-class customer experience by ensuring its business services are accessible and serving customers 24x7.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10" descr="File:Vodafone logo.sv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3267075"/>
            <a:ext cx="992039" cy="673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69" y="235064"/>
            <a:ext cx="5571619" cy="430887"/>
          </a:xfrm>
        </p:spPr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72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41" y="0"/>
            <a:ext cx="7722072" cy="5143500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0" y="0"/>
            <a:ext cx="5847770" cy="51435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File:Vodafone logo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01" y="1217822"/>
            <a:ext cx="751740" cy="510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9">
            <a:hlinkClick r:id="" action="ppaction://noaction"/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5307" y="2398232"/>
            <a:ext cx="4554485" cy="21430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Powered by the HP IT Performance Suite</a:t>
            </a: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</a:rPr>
              <a:t>HP Business Service Management featuring the </a:t>
            </a:r>
            <a:br>
              <a:rPr lang="en-US" sz="1400" b="0" dirty="0" smtClean="0">
                <a:solidFill>
                  <a:srgbClr val="000000"/>
                </a:solidFill>
              </a:rPr>
            </a:br>
            <a:r>
              <a:rPr lang="en-US" sz="1400" b="0" dirty="0" smtClean="0">
                <a:solidFill>
                  <a:srgbClr val="000000"/>
                </a:solidFill>
              </a:rPr>
              <a:t>Run-time Service Model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</a:rPr>
              <a:t>Application performance</a:t>
            </a: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</a:rPr>
              <a:t>65% uplift in service quality ratings of “good/excellent” </a:t>
            </a: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</a:rPr>
              <a:t>77% reduction in cumulative monthly service downtime</a:t>
            </a:r>
          </a:p>
          <a:p>
            <a:pPr marL="177800" indent="-177800">
              <a:lnSpc>
                <a:spcPct val="90000"/>
              </a:lnSpc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</a:rPr>
              <a:t>Payback in less than 1 </a:t>
            </a:r>
            <a:r>
              <a:rPr lang="en-US" sz="1400" b="0" dirty="0" smtClean="0">
                <a:solidFill>
                  <a:srgbClr val="000000"/>
                </a:solidFill>
              </a:rPr>
              <a:t>year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666" y="1898635"/>
            <a:ext cx="2775435" cy="2717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lnSpc>
                <a:spcPct val="90000"/>
              </a:lnSpc>
              <a:spcAft>
                <a:spcPts val="9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First-class customer experience</a:t>
            </a:r>
            <a:endParaRPr lang="en-US" sz="14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13" name="Picture 12" descr="HP_Blue_RGB_150_LG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78" y="4541312"/>
            <a:ext cx="365760" cy="365760"/>
          </a:xfrm>
          <a:prstGeom prst="rect">
            <a:avLst/>
          </a:prstGeom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0" y="-2"/>
            <a:ext cx="9170642" cy="51435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235064"/>
            <a:ext cx="4530462" cy="430887"/>
          </a:xfrm>
        </p:spPr>
        <p:txBody>
          <a:bodyPr/>
          <a:lstStyle/>
          <a:p>
            <a:r>
              <a:rPr lang="en-US" dirty="0" smtClean="0"/>
              <a:t>Optimizing value with the IT Performance Suite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3718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 and resolve production issues</a:t>
            </a:r>
            <a:endParaRPr lang="en-US" dirty="0"/>
          </a:p>
        </p:txBody>
      </p:sp>
      <p:grpSp>
        <p:nvGrpSpPr>
          <p:cNvPr id="3" name="Group 65"/>
          <p:cNvGrpSpPr/>
          <p:nvPr/>
        </p:nvGrpSpPr>
        <p:grpSpPr>
          <a:xfrm>
            <a:off x="6295594" y="855640"/>
            <a:ext cx="2339110" cy="3684496"/>
            <a:chOff x="6295594" y="1024603"/>
            <a:chExt cx="2339110" cy="3684496"/>
          </a:xfrm>
        </p:grpSpPr>
        <p:sp>
          <p:nvSpPr>
            <p:cNvPr id="38" name="Chevron 37"/>
            <p:cNvSpPr/>
            <p:nvPr/>
          </p:nvSpPr>
          <p:spPr>
            <a:xfrm>
              <a:off x="6295594" y="1051499"/>
              <a:ext cx="2339110" cy="3657600"/>
            </a:xfrm>
            <a:prstGeom prst="chevron">
              <a:avLst>
                <a:gd name="adj" fmla="val 16503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78887" y="1024603"/>
              <a:ext cx="83010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Resolve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13198" y="1285141"/>
              <a:ext cx="1728216" cy="1877311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Implement change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Verify recovery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Close records</a:t>
              </a:r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2463795" y="855640"/>
            <a:ext cx="2276856" cy="3684496"/>
            <a:chOff x="2463795" y="1024603"/>
            <a:chExt cx="2276856" cy="3684496"/>
          </a:xfrm>
        </p:grpSpPr>
        <p:sp>
          <p:nvSpPr>
            <p:cNvPr id="43" name="Chevron 42"/>
            <p:cNvSpPr/>
            <p:nvPr/>
          </p:nvSpPr>
          <p:spPr>
            <a:xfrm>
              <a:off x="2463795" y="1051499"/>
              <a:ext cx="2276856" cy="3657600"/>
            </a:xfrm>
            <a:prstGeom prst="chevron">
              <a:avLst>
                <a:gd name="adj" fmla="val 15720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41330" y="1024603"/>
              <a:ext cx="94769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Diagnose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45614" y="1285141"/>
              <a:ext cx="1783080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Root cause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Severity &amp; business impact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Define escalation path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Auto-fix common issues</a:t>
              </a: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60521" y="855640"/>
            <a:ext cx="2087056" cy="3684496"/>
            <a:chOff x="660521" y="1024603"/>
            <a:chExt cx="2087056" cy="3684496"/>
          </a:xfrm>
        </p:grpSpPr>
        <p:sp>
          <p:nvSpPr>
            <p:cNvPr id="49" name="Pentagon 48"/>
            <p:cNvSpPr/>
            <p:nvPr/>
          </p:nvSpPr>
          <p:spPr>
            <a:xfrm>
              <a:off x="660521" y="1051499"/>
              <a:ext cx="2087056" cy="3657600"/>
            </a:xfrm>
            <a:prstGeom prst="homePlate">
              <a:avLst>
                <a:gd name="adj" fmla="val 16634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59709" y="1024603"/>
              <a:ext cx="72968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Detect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71950" y="1285141"/>
              <a:ext cx="1691845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Events, alarms &amp; metrics from everything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User issues</a:t>
              </a:r>
            </a:p>
            <a:p>
              <a:pPr marL="91440" lvl="1" indent="-91440" defTabSz="622300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accent4"/>
                  </a:solidFill>
                  <a:cs typeface="Arial"/>
                </a:rPr>
                <a:t>Relationship among events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454871" y="855640"/>
            <a:ext cx="2139059" cy="3684496"/>
            <a:chOff x="4454871" y="1024603"/>
            <a:chExt cx="2139059" cy="3684496"/>
          </a:xfrm>
        </p:grpSpPr>
        <p:sp>
          <p:nvSpPr>
            <p:cNvPr id="53" name="Chevron 52"/>
            <p:cNvSpPr/>
            <p:nvPr/>
          </p:nvSpPr>
          <p:spPr>
            <a:xfrm>
              <a:off x="4454871" y="1051499"/>
              <a:ext cx="2139059" cy="3657600"/>
            </a:xfrm>
            <a:prstGeom prst="chevron">
              <a:avLst>
                <a:gd name="adj" fmla="val 16928"/>
              </a:avLst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42853" y="1285141"/>
              <a:ext cx="1586537" cy="2651760"/>
            </a:xfrm>
            <a:custGeom>
              <a:avLst/>
              <a:gdLst>
                <a:gd name="connsiteX0" fmla="*/ 0 w 1409499"/>
                <a:gd name="connsiteY0" fmla="*/ 0 h 1405440"/>
                <a:gd name="connsiteX1" fmla="*/ 1409499 w 1409499"/>
                <a:gd name="connsiteY1" fmla="*/ 0 h 1405440"/>
                <a:gd name="connsiteX2" fmla="*/ 1409499 w 1409499"/>
                <a:gd name="connsiteY2" fmla="*/ 1405440 h 1405440"/>
                <a:gd name="connsiteX3" fmla="*/ 0 w 1409499"/>
                <a:gd name="connsiteY3" fmla="*/ 1405440 h 1405440"/>
                <a:gd name="connsiteX4" fmla="*/ 0 w 1409499"/>
                <a:gd name="connsiteY4" fmla="*/ 0 h 140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9" h="1405440">
                  <a:moveTo>
                    <a:pt x="0" y="0"/>
                  </a:moveTo>
                  <a:lnTo>
                    <a:pt x="1409499" y="0"/>
                  </a:lnTo>
                  <a:lnTo>
                    <a:pt x="1409499" y="1405440"/>
                  </a:lnTo>
                  <a:lnTo>
                    <a:pt x="0" y="140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4676" rIns="0" bIns="112014" numCol="1" spcCol="1270" anchor="t" anchorCtr="0">
              <a:noAutofit/>
            </a:bodyPr>
            <a:lstStyle/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Change request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Risk analysis</a:t>
              </a:r>
            </a:p>
            <a:p>
              <a:pPr marL="117475" lvl="1" indent="-117475" defTabSz="622300">
                <a:spcBef>
                  <a:spcPct val="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dirty="0" smtClean="0">
                  <a:solidFill>
                    <a:schemeClr val="bg2">
                      <a:lumMod val="50000"/>
                    </a:schemeClr>
                  </a:solidFill>
                  <a:cs typeface="Arial"/>
                </a:rPr>
                <a:t>Approvals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25767" y="1024603"/>
              <a:ext cx="78739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500" b="1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Change</a:t>
              </a:r>
            </a:p>
          </p:txBody>
        </p:sp>
      </p:grpSp>
      <p:sp>
        <p:nvSpPr>
          <p:cNvPr id="48" name="Round Diagonal Corner Rectangle 47"/>
          <p:cNvSpPr/>
          <p:nvPr/>
        </p:nvSpPr>
        <p:spPr>
          <a:xfrm flipH="1">
            <a:off x="1034643" y="2548835"/>
            <a:ext cx="3368042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Service Management</a:t>
            </a:r>
            <a:endParaRPr lang="en-US" sz="1200" b="1" dirty="0"/>
          </a:p>
        </p:txBody>
      </p:sp>
      <p:sp>
        <p:nvSpPr>
          <p:cNvPr id="56" name="Round Diagonal Corner Rectangle 55"/>
          <p:cNvSpPr/>
          <p:nvPr/>
        </p:nvSpPr>
        <p:spPr>
          <a:xfrm flipH="1">
            <a:off x="4528694" y="2548835"/>
            <a:ext cx="2060595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 Manager</a:t>
            </a:r>
            <a:endParaRPr lang="en-US" sz="1200" b="1" dirty="0"/>
          </a:p>
        </p:txBody>
      </p:sp>
      <p:sp>
        <p:nvSpPr>
          <p:cNvPr id="59" name="Round Diagonal Corner Rectangle 58"/>
          <p:cNvSpPr/>
          <p:nvPr/>
        </p:nvSpPr>
        <p:spPr>
          <a:xfrm flipH="1">
            <a:off x="1034643" y="2829610"/>
            <a:ext cx="3368042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Ops Analytics &amp; Intelligence</a:t>
            </a:r>
            <a:endParaRPr lang="en-US" sz="1200" b="1" dirty="0"/>
          </a:p>
        </p:txBody>
      </p:sp>
      <p:sp>
        <p:nvSpPr>
          <p:cNvPr id="62" name="Round Diagonal Corner Rectangle 61"/>
          <p:cNvSpPr/>
          <p:nvPr/>
        </p:nvSpPr>
        <p:spPr>
          <a:xfrm flipH="1">
            <a:off x="1202285" y="3671935"/>
            <a:ext cx="3200400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Storage Management</a:t>
            </a:r>
            <a:endParaRPr lang="en-US" sz="1200" b="1" dirty="0"/>
          </a:p>
        </p:txBody>
      </p:sp>
      <p:cxnSp>
        <p:nvCxnSpPr>
          <p:cNvPr id="64" name="Straight Connector 63"/>
          <p:cNvCxnSpPr>
            <a:stCxn id="56" idx="1"/>
          </p:cNvCxnSpPr>
          <p:nvPr/>
        </p:nvCxnSpPr>
        <p:spPr>
          <a:xfrm>
            <a:off x="5558991" y="2804867"/>
            <a:ext cx="0" cy="1428616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0" idx="1"/>
          </p:cNvCxnSpPr>
          <p:nvPr/>
        </p:nvCxnSpPr>
        <p:spPr>
          <a:xfrm>
            <a:off x="7699387" y="2804867"/>
            <a:ext cx="0" cy="1428616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8" idx="0"/>
            <a:endCxn id="66" idx="0"/>
          </p:cNvCxnSpPr>
          <p:nvPr/>
        </p:nvCxnSpPr>
        <p:spPr>
          <a:xfrm rot="10800000" flipH="1" flipV="1">
            <a:off x="1034643" y="2676850"/>
            <a:ext cx="167642" cy="1403875"/>
          </a:xfrm>
          <a:prstGeom prst="bentConnector3">
            <a:avLst>
              <a:gd name="adj1" fmla="val -41501"/>
            </a:avLst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86"/>
          <p:cNvCxnSpPr>
            <a:stCxn id="59" idx="2"/>
          </p:cNvCxnSpPr>
          <p:nvPr/>
        </p:nvCxnSpPr>
        <p:spPr>
          <a:xfrm>
            <a:off x="4402685" y="2957626"/>
            <a:ext cx="85836" cy="1385457"/>
          </a:xfrm>
          <a:prstGeom prst="bentConnector2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1018061" y="2909770"/>
            <a:ext cx="0" cy="9144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1099562" y="3109200"/>
            <a:ext cx="0" cy="27432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099562" y="3390131"/>
            <a:ext cx="0" cy="27432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1099562" y="3671063"/>
            <a:ext cx="0" cy="27432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4431380" y="3200640"/>
            <a:ext cx="0" cy="9144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4431380" y="3481571"/>
            <a:ext cx="0" cy="9144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4431380" y="3762503"/>
            <a:ext cx="0" cy="9144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4432749" y="4035006"/>
            <a:ext cx="0" cy="9144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4485843" y="2592784"/>
            <a:ext cx="0" cy="18288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6680729" y="2599798"/>
            <a:ext cx="0" cy="18288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 Diagonal Corner Rectangle 51"/>
          <p:cNvSpPr/>
          <p:nvPr/>
        </p:nvSpPr>
        <p:spPr>
          <a:xfrm flipH="1">
            <a:off x="1034642" y="4233483"/>
            <a:ext cx="7135322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Universal CMDB, Universal Discovery</a:t>
            </a:r>
            <a:endParaRPr lang="en-US" sz="1200" b="1" dirty="0"/>
          </a:p>
        </p:txBody>
      </p:sp>
      <p:sp>
        <p:nvSpPr>
          <p:cNvPr id="61" name="Round Diagonal Corner Rectangle 60"/>
          <p:cNvSpPr/>
          <p:nvPr/>
        </p:nvSpPr>
        <p:spPr>
          <a:xfrm flipH="1">
            <a:off x="1202285" y="3110385"/>
            <a:ext cx="3200400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App Performance Management</a:t>
            </a:r>
            <a:endParaRPr lang="en-US" sz="1200" b="1" dirty="0"/>
          </a:p>
        </p:txBody>
      </p:sp>
      <p:sp>
        <p:nvSpPr>
          <p:cNvPr id="66" name="Round Diagonal Corner Rectangle 65"/>
          <p:cNvSpPr/>
          <p:nvPr/>
        </p:nvSpPr>
        <p:spPr>
          <a:xfrm flipH="1">
            <a:off x="1202285" y="3952710"/>
            <a:ext cx="3200400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Network Management</a:t>
            </a:r>
            <a:endParaRPr lang="en-US" sz="1200" b="1" dirty="0"/>
          </a:p>
        </p:txBody>
      </p:sp>
      <p:sp>
        <p:nvSpPr>
          <p:cNvPr id="63" name="Round Diagonal Corner Rectangle 62"/>
          <p:cNvSpPr/>
          <p:nvPr/>
        </p:nvSpPr>
        <p:spPr>
          <a:xfrm flipH="1">
            <a:off x="1202285" y="3391160"/>
            <a:ext cx="3200400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Systems Management</a:t>
            </a:r>
            <a:endParaRPr lang="en-US" sz="1200" b="1" dirty="0"/>
          </a:p>
        </p:txBody>
      </p:sp>
      <p:sp>
        <p:nvSpPr>
          <p:cNvPr id="60" name="Round Diagonal Corner Rectangle 59"/>
          <p:cNvSpPr/>
          <p:nvPr/>
        </p:nvSpPr>
        <p:spPr>
          <a:xfrm flipH="1">
            <a:off x="6739267" y="2548835"/>
            <a:ext cx="1920240" cy="25603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Automation &amp; Orchestration</a:t>
            </a:r>
            <a:endParaRPr 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1662494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59" grpId="0" animBg="1"/>
      <p:bldP spid="62" grpId="0" animBg="1"/>
      <p:bldP spid="52" grpId="0" animBg="1"/>
      <p:bldP spid="61" grpId="0" animBg="1"/>
      <p:bldP spid="66" grpId="0" animBg="1"/>
      <p:bldP spid="63" grpId="0" animBg="1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3927" y="2797366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latin typeface="HP Simplified" pitchFamily="34" charset="0"/>
                <a:cs typeface="HP Simplified" pitchFamily="34" charset="0"/>
              </a:rPr>
              <a:t>Anticipate &amp; resolve production issues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1236" y="2797366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latin typeface="HP Simplified" pitchFamily="34" charset="0"/>
                <a:cs typeface="HP Simplified" pitchFamily="34" charset="0"/>
              </a:rPr>
              <a:t>Capture, fulfill &amp; monitor IT services</a:t>
            </a:r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29040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1" name="think-cell Slide" r:id="rId20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HP IT Performance Suite</a:t>
            </a:r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>
          <a:xfrm>
            <a:off x="545161" y="1098577"/>
            <a:ext cx="7972291" cy="1731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reeform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42648" y="755169"/>
            <a:ext cx="7972291" cy="320040"/>
          </a:xfrm>
          <a:custGeom>
            <a:avLst/>
            <a:gdLst>
              <a:gd name="T0" fmla="*/ 0 w 652"/>
              <a:gd name="T1" fmla="*/ 45 h 45"/>
              <a:gd name="T2" fmla="*/ 0 w 652"/>
              <a:gd name="T3" fmla="*/ 0 h 45"/>
              <a:gd name="T4" fmla="*/ 624 w 652"/>
              <a:gd name="T5" fmla="*/ 0 h 45"/>
              <a:gd name="T6" fmla="*/ 624 w 652"/>
              <a:gd name="T7" fmla="*/ 0 h 45"/>
              <a:gd name="T8" fmla="*/ 624 w 652"/>
              <a:gd name="T9" fmla="*/ 0 h 45"/>
              <a:gd name="T10" fmla="*/ 652 w 652"/>
              <a:gd name="T11" fmla="*/ 33 h 45"/>
              <a:gd name="T12" fmla="*/ 652 w 652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45">
                <a:moveTo>
                  <a:pt x="0" y="45"/>
                </a:moveTo>
                <a:cubicBezTo>
                  <a:pt x="0" y="0"/>
                  <a:pt x="0" y="0"/>
                  <a:pt x="0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42" y="0"/>
                  <a:pt x="652" y="11"/>
                  <a:pt x="652" y="33"/>
                </a:cubicBezTo>
                <a:cubicBezTo>
                  <a:pt x="652" y="45"/>
                  <a:pt x="652" y="45"/>
                  <a:pt x="652" y="45"/>
                </a:cubicBezTo>
              </a:path>
            </a:pathLst>
          </a:custGeom>
          <a:solidFill>
            <a:srgbClr val="0096D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Subtitle 1"/>
          <p:cNvSpPr txBox="1">
            <a:spLocks/>
          </p:cNvSpPr>
          <p:nvPr>
            <p:custDataLst>
              <p:tags r:id="rId5"/>
            </p:custDataLst>
          </p:nvPr>
        </p:nvSpPr>
        <p:spPr bwMode="black">
          <a:xfrm>
            <a:off x="742783" y="1432587"/>
            <a:ext cx="1584912" cy="39014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457200" indent="0" algn="ctr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None/>
              <a:defRPr lang="en-US"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0096D6"/>
                </a:solidFill>
              </a:rPr>
              <a:t>Service &amp; Portfolio Management</a:t>
            </a:r>
            <a:endParaRPr lang="en-US" sz="1400" dirty="0">
              <a:solidFill>
                <a:srgbClr val="0096D6"/>
              </a:solidFill>
            </a:endParaRPr>
          </a:p>
        </p:txBody>
      </p:sp>
      <p:sp>
        <p:nvSpPr>
          <p:cNvPr id="43" name="Subtitle 1"/>
          <p:cNvSpPr txBox="1">
            <a:spLocks/>
          </p:cNvSpPr>
          <p:nvPr>
            <p:custDataLst>
              <p:tags r:id="rId6"/>
            </p:custDataLst>
          </p:nvPr>
        </p:nvSpPr>
        <p:spPr bwMode="black">
          <a:xfrm>
            <a:off x="4716406" y="1432587"/>
            <a:ext cx="1621536" cy="84445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457200" indent="0" algn="ctr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None/>
              <a:defRPr lang="en-US"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Cloud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Automation</a:t>
            </a:r>
          </a:p>
        </p:txBody>
      </p:sp>
      <p:sp>
        <p:nvSpPr>
          <p:cNvPr id="44" name="Subtitle 1"/>
          <p:cNvSpPr txBox="1">
            <a:spLocks/>
          </p:cNvSpPr>
          <p:nvPr>
            <p:custDataLst>
              <p:tags r:id="rId7"/>
            </p:custDataLst>
          </p:nvPr>
        </p:nvSpPr>
        <p:spPr bwMode="black">
          <a:xfrm>
            <a:off x="2699606" y="1432587"/>
            <a:ext cx="1644889" cy="39014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457200" indent="0" algn="ctr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None/>
              <a:defRPr lang="en-US"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Application Lifecycle Management</a:t>
            </a:r>
          </a:p>
        </p:txBody>
      </p:sp>
      <p:sp>
        <p:nvSpPr>
          <p:cNvPr id="64" name="Subtitle 1"/>
          <p:cNvSpPr txBox="1">
            <a:spLocks/>
          </p:cNvSpPr>
          <p:nvPr>
            <p:custDataLst>
              <p:tags r:id="rId8"/>
            </p:custDataLst>
          </p:nvPr>
        </p:nvSpPr>
        <p:spPr bwMode="black">
          <a:xfrm>
            <a:off x="3141423" y="801685"/>
            <a:ext cx="2774741" cy="2775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457200" indent="0" algn="ctr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None/>
              <a:defRPr lang="en-US"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HP  IT Performance Suite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7" name="Freeform 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45161" y="2570440"/>
            <a:ext cx="7967265" cy="228600"/>
          </a:xfrm>
          <a:custGeom>
            <a:avLst/>
            <a:gdLst>
              <a:gd name="T0" fmla="*/ 125 w 137"/>
              <a:gd name="T1" fmla="*/ 0 h 191"/>
              <a:gd name="T2" fmla="*/ 0 w 137"/>
              <a:gd name="T3" fmla="*/ 0 h 191"/>
              <a:gd name="T4" fmla="*/ 0 w 137"/>
              <a:gd name="T5" fmla="*/ 178 h 191"/>
              <a:gd name="T6" fmla="*/ 13 w 137"/>
              <a:gd name="T7" fmla="*/ 191 h 191"/>
              <a:gd name="T8" fmla="*/ 137 w 137"/>
              <a:gd name="T9" fmla="*/ 191 h 191"/>
              <a:gd name="T10" fmla="*/ 137 w 137"/>
              <a:gd name="T11" fmla="*/ 14 h 191"/>
              <a:gd name="T12" fmla="*/ 125 w 137"/>
              <a:gd name="T13" fmla="*/ 0 h 191"/>
              <a:gd name="T14" fmla="*/ 125 w 137"/>
              <a:gd name="T1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91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7"/>
                  <a:pt x="4" y="191"/>
                  <a:pt x="13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5"/>
                  <a:pt x="133" y="0"/>
                  <a:pt x="125" y="0"/>
                </a:cubicBezTo>
                <a:cubicBezTo>
                  <a:pt x="125" y="0"/>
                  <a:pt x="125" y="0"/>
                  <a:pt x="1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10"/>
            </p:custDataLst>
          </p:nvPr>
        </p:nvSpPr>
        <p:spPr>
          <a:xfrm>
            <a:off x="2714997" y="2538546"/>
            <a:ext cx="34835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300" b="1" dirty="0" smtClean="0">
                <a:solidFill>
                  <a:srgbClr val="000000"/>
                </a:solidFill>
                <a:cs typeface="HP Simplified" pitchFamily="34" charset="0"/>
              </a:rPr>
              <a:t>HP Anywhere for mobile</a:t>
            </a:r>
          </a:p>
        </p:txBody>
      </p:sp>
      <p:cxnSp>
        <p:nvCxnSpPr>
          <p:cNvPr id="69" name="Straight Connector 68"/>
          <p:cNvCxnSpPr/>
          <p:nvPr>
            <p:custDataLst>
              <p:tags r:id="rId11"/>
            </p:custDataLst>
          </p:nvPr>
        </p:nvCxnSpPr>
        <p:spPr>
          <a:xfrm>
            <a:off x="2493215" y="1461221"/>
            <a:ext cx="0" cy="100584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4456240" y="1461221"/>
            <a:ext cx="0" cy="100584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3"/>
            </p:custDataLst>
          </p:nvPr>
        </p:nvCxnSpPr>
        <p:spPr>
          <a:xfrm>
            <a:off x="6503154" y="1461221"/>
            <a:ext cx="0" cy="100584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5856" y="2797366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latin typeface="HP Simplified" pitchFamily="34" charset="0"/>
                <a:cs typeface="HP Simplified" pitchFamily="34" charset="0"/>
              </a:rPr>
              <a:t>Drive IT portfolio to business innovation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98546" y="2797366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latin typeface="HP Simplified" pitchFamily="34" charset="0"/>
                <a:cs typeface="HP Simplified" pitchFamily="34" charset="0"/>
              </a:rPr>
              <a:t>Build what the business wants</a:t>
            </a:r>
          </a:p>
        </p:txBody>
      </p:sp>
      <p:sp>
        <p:nvSpPr>
          <p:cNvPr id="46" name="Freeform 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5161" y="1113817"/>
            <a:ext cx="7967265" cy="228600"/>
          </a:xfrm>
          <a:custGeom>
            <a:avLst/>
            <a:gdLst>
              <a:gd name="T0" fmla="*/ 125 w 137"/>
              <a:gd name="T1" fmla="*/ 0 h 191"/>
              <a:gd name="T2" fmla="*/ 0 w 137"/>
              <a:gd name="T3" fmla="*/ 0 h 191"/>
              <a:gd name="T4" fmla="*/ 0 w 137"/>
              <a:gd name="T5" fmla="*/ 178 h 191"/>
              <a:gd name="T6" fmla="*/ 13 w 137"/>
              <a:gd name="T7" fmla="*/ 191 h 191"/>
              <a:gd name="T8" fmla="*/ 137 w 137"/>
              <a:gd name="T9" fmla="*/ 191 h 191"/>
              <a:gd name="T10" fmla="*/ 137 w 137"/>
              <a:gd name="T11" fmla="*/ 14 h 191"/>
              <a:gd name="T12" fmla="*/ 125 w 137"/>
              <a:gd name="T13" fmla="*/ 0 h 191"/>
              <a:gd name="T14" fmla="*/ 125 w 137"/>
              <a:gd name="T1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91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7"/>
                  <a:pt x="4" y="191"/>
                  <a:pt x="13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5"/>
                  <a:pt x="133" y="0"/>
                  <a:pt x="125" y="0"/>
                </a:cubicBezTo>
                <a:cubicBezTo>
                  <a:pt x="125" y="0"/>
                  <a:pt x="125" y="0"/>
                  <a:pt x="1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>
            <p:custDataLst>
              <p:tags r:id="rId15"/>
            </p:custDataLst>
          </p:nvPr>
        </p:nvSpPr>
        <p:spPr>
          <a:xfrm>
            <a:off x="2723018" y="1081923"/>
            <a:ext cx="34835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300" b="1" dirty="0" smtClean="0">
                <a:solidFill>
                  <a:srgbClr val="000000"/>
                </a:solidFill>
                <a:cs typeface="HP Simplified" pitchFamily="34" charset="0"/>
              </a:rPr>
              <a:t>Executive Scorecard for instant insights</a:t>
            </a:r>
          </a:p>
        </p:txBody>
      </p:sp>
      <p:grpSp>
        <p:nvGrpSpPr>
          <p:cNvPr id="4" name="Group 48"/>
          <p:cNvGrpSpPr/>
          <p:nvPr/>
        </p:nvGrpSpPr>
        <p:grpSpPr>
          <a:xfrm>
            <a:off x="1077494" y="1845276"/>
            <a:ext cx="640080" cy="640080"/>
            <a:chOff x="1554121" y="1154113"/>
            <a:chExt cx="460375" cy="460375"/>
          </a:xfrm>
        </p:grpSpPr>
        <p:sp>
          <p:nvSpPr>
            <p:cNvPr id="51" name="Oval 50"/>
            <p:cNvSpPr/>
            <p:nvPr/>
          </p:nvSpPr>
          <p:spPr>
            <a:xfrm>
              <a:off x="1555708" y="1155700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1554121" y="1154113"/>
              <a:ext cx="460375" cy="460375"/>
              <a:chOff x="909638" y="1357313"/>
              <a:chExt cx="460375" cy="460375"/>
            </a:xfrm>
            <a:solidFill>
              <a:schemeClr val="accent1"/>
            </a:solidFill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909638" y="1357313"/>
                <a:ext cx="460375" cy="460375"/>
              </a:xfrm>
              <a:custGeom>
                <a:avLst/>
                <a:gdLst>
                  <a:gd name="T0" fmla="*/ 121 w 199"/>
                  <a:gd name="T1" fmla="*/ 152 h 199"/>
                  <a:gd name="T2" fmla="*/ 121 w 199"/>
                  <a:gd name="T3" fmla="*/ 150 h 199"/>
                  <a:gd name="T4" fmla="*/ 125 w 199"/>
                  <a:gd name="T5" fmla="*/ 147 h 199"/>
                  <a:gd name="T6" fmla="*/ 119 w 199"/>
                  <a:gd name="T7" fmla="*/ 141 h 199"/>
                  <a:gd name="T8" fmla="*/ 94 w 199"/>
                  <a:gd name="T9" fmla="*/ 147 h 199"/>
                  <a:gd name="T10" fmla="*/ 40 w 199"/>
                  <a:gd name="T11" fmla="*/ 92 h 199"/>
                  <a:gd name="T12" fmla="*/ 94 w 199"/>
                  <a:gd name="T13" fmla="*/ 38 h 199"/>
                  <a:gd name="T14" fmla="*/ 149 w 199"/>
                  <a:gd name="T15" fmla="*/ 92 h 199"/>
                  <a:gd name="T16" fmla="*/ 133 w 199"/>
                  <a:gd name="T17" fmla="*/ 130 h 199"/>
                  <a:gd name="T18" fmla="*/ 137 w 199"/>
                  <a:gd name="T19" fmla="*/ 136 h 199"/>
                  <a:gd name="T20" fmla="*/ 140 w 199"/>
                  <a:gd name="T21" fmla="*/ 133 h 199"/>
                  <a:gd name="T22" fmla="*/ 143 w 199"/>
                  <a:gd name="T23" fmla="*/ 133 h 199"/>
                  <a:gd name="T24" fmla="*/ 171 w 199"/>
                  <a:gd name="T25" fmla="*/ 170 h 199"/>
                  <a:gd name="T26" fmla="*/ 199 w 199"/>
                  <a:gd name="T27" fmla="*/ 100 h 199"/>
                  <a:gd name="T28" fmla="*/ 100 w 199"/>
                  <a:gd name="T29" fmla="*/ 0 h 199"/>
                  <a:gd name="T30" fmla="*/ 0 w 199"/>
                  <a:gd name="T31" fmla="*/ 100 h 199"/>
                  <a:gd name="T32" fmla="*/ 100 w 199"/>
                  <a:gd name="T33" fmla="*/ 199 h 199"/>
                  <a:gd name="T34" fmla="*/ 149 w 199"/>
                  <a:gd name="T35" fmla="*/ 186 h 199"/>
                  <a:gd name="T36" fmla="*/ 121 w 199"/>
                  <a:gd name="T37" fmla="*/ 15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9" h="199">
                    <a:moveTo>
                      <a:pt x="121" y="152"/>
                    </a:moveTo>
                    <a:cubicBezTo>
                      <a:pt x="121" y="150"/>
                      <a:pt x="121" y="150"/>
                      <a:pt x="121" y="150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2" y="144"/>
                      <a:pt x="103" y="147"/>
                      <a:pt x="94" y="147"/>
                    </a:cubicBezTo>
                    <a:cubicBezTo>
                      <a:pt x="65" y="147"/>
                      <a:pt x="40" y="122"/>
                      <a:pt x="40" y="92"/>
                    </a:cubicBezTo>
                    <a:cubicBezTo>
                      <a:pt x="40" y="62"/>
                      <a:pt x="65" y="38"/>
                      <a:pt x="94" y="38"/>
                    </a:cubicBezTo>
                    <a:cubicBezTo>
                      <a:pt x="124" y="38"/>
                      <a:pt x="149" y="62"/>
                      <a:pt x="149" y="92"/>
                    </a:cubicBezTo>
                    <a:cubicBezTo>
                      <a:pt x="149" y="107"/>
                      <a:pt x="143" y="121"/>
                      <a:pt x="133" y="130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43" y="133"/>
                      <a:pt x="143" y="133"/>
                      <a:pt x="143" y="133"/>
                    </a:cubicBezTo>
                    <a:cubicBezTo>
                      <a:pt x="171" y="170"/>
                      <a:pt x="171" y="170"/>
                      <a:pt x="171" y="170"/>
                    </a:cubicBezTo>
                    <a:cubicBezTo>
                      <a:pt x="188" y="152"/>
                      <a:pt x="199" y="127"/>
                      <a:pt x="199" y="100"/>
                    </a:cubicBezTo>
                    <a:cubicBezTo>
                      <a:pt x="199" y="45"/>
                      <a:pt x="155" y="0"/>
                      <a:pt x="100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55"/>
                      <a:pt x="44" y="199"/>
                      <a:pt x="100" y="199"/>
                    </a:cubicBezTo>
                    <a:cubicBezTo>
                      <a:pt x="118" y="199"/>
                      <a:pt x="134" y="195"/>
                      <a:pt x="149" y="186"/>
                    </a:cubicBezTo>
                    <a:cubicBezTo>
                      <a:pt x="137" y="171"/>
                      <a:pt x="121" y="152"/>
                      <a:pt x="121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1046163" y="1489076"/>
                <a:ext cx="165100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6"/>
          <p:cNvGrpSpPr/>
          <p:nvPr/>
        </p:nvGrpSpPr>
        <p:grpSpPr>
          <a:xfrm>
            <a:off x="3104235" y="1845276"/>
            <a:ext cx="640080" cy="640080"/>
            <a:chOff x="764848" y="2556624"/>
            <a:chExt cx="436680" cy="436680"/>
          </a:xfrm>
        </p:grpSpPr>
        <p:sp>
          <p:nvSpPr>
            <p:cNvPr id="73" name="Oval 72"/>
            <p:cNvSpPr/>
            <p:nvPr/>
          </p:nvSpPr>
          <p:spPr>
            <a:xfrm>
              <a:off x="764848" y="2556624"/>
              <a:ext cx="436680" cy="436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38"/>
            <p:cNvGrpSpPr/>
            <p:nvPr/>
          </p:nvGrpSpPr>
          <p:grpSpPr>
            <a:xfrm rot="3709310">
              <a:off x="796831" y="2588607"/>
              <a:ext cx="365760" cy="365760"/>
              <a:chOff x="5073415" y="1955126"/>
              <a:chExt cx="1550328" cy="149532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5300195" y="2181260"/>
                <a:ext cx="1316737" cy="831272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5333446" y="3030230"/>
                <a:ext cx="1270346" cy="264935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073416" y="2170679"/>
                <a:ext cx="231390" cy="533117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075753" y="2703558"/>
                <a:ext cx="258617" cy="593404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5327654" y="3296362"/>
                <a:ext cx="789061" cy="148174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6123080" y="3030230"/>
                <a:ext cx="494012" cy="411838"/>
              </a:xfrm>
              <a:prstGeom prst="line">
                <a:avLst/>
              </a:prstGeom>
              <a:ln w="12700">
                <a:solidFill>
                  <a:srgbClr val="FFFF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5303520" y="2184585"/>
                <a:ext cx="807997" cy="1256885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5333446" y="1962613"/>
                <a:ext cx="521454" cy="1329227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5288714" y="1968905"/>
                <a:ext cx="558625" cy="220824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5073415" y="1955126"/>
                <a:ext cx="790015" cy="753942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858810" y="1963738"/>
                <a:ext cx="257905" cy="1483757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863214" y="1962555"/>
                <a:ext cx="757832" cy="1049785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847339" y="1968905"/>
                <a:ext cx="696440" cy="355334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5090714" y="2320913"/>
                <a:ext cx="1443090" cy="379061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5087389" y="2699974"/>
                <a:ext cx="1536354" cy="323606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5087390" y="2699975"/>
                <a:ext cx="1032284" cy="750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 flipV="1">
                <a:off x="6537417" y="2318849"/>
                <a:ext cx="85310" cy="699744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6121492" y="2324239"/>
                <a:ext cx="425613" cy="111723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5303520" y="2181260"/>
                <a:ext cx="1246910" cy="146304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5330121" y="2330335"/>
                <a:ext cx="1199805" cy="96483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303520" y="2191235"/>
                <a:ext cx="29926" cy="1093955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103"/>
          <p:cNvGrpSpPr/>
          <p:nvPr/>
        </p:nvGrpSpPr>
        <p:grpSpPr>
          <a:xfrm>
            <a:off x="7157716" y="1845276"/>
            <a:ext cx="640080" cy="640080"/>
            <a:chOff x="5176248" y="922723"/>
            <a:chExt cx="457200" cy="457200"/>
          </a:xfrm>
        </p:grpSpPr>
        <p:sp>
          <p:nvSpPr>
            <p:cNvPr id="99" name="Oval 98"/>
            <p:cNvSpPr/>
            <p:nvPr/>
          </p:nvSpPr>
          <p:spPr>
            <a:xfrm>
              <a:off x="5176248" y="922723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99"/>
            <p:cNvGrpSpPr>
              <a:grpSpLocks noChangeAspect="1"/>
            </p:cNvGrpSpPr>
            <p:nvPr/>
          </p:nvGrpSpPr>
          <p:grpSpPr>
            <a:xfrm>
              <a:off x="5221968" y="1029983"/>
              <a:ext cx="365760" cy="242680"/>
              <a:chOff x="4197350" y="2338639"/>
              <a:chExt cx="746125" cy="495050"/>
            </a:xfrm>
          </p:grpSpPr>
          <p:sp>
            <p:nvSpPr>
              <p:cNvPr id="101" name="Freeform 61"/>
              <p:cNvSpPr>
                <a:spLocks/>
              </p:cNvSpPr>
              <p:nvPr/>
            </p:nvSpPr>
            <p:spPr bwMode="auto">
              <a:xfrm>
                <a:off x="4219575" y="2619376"/>
                <a:ext cx="679450" cy="214313"/>
              </a:xfrm>
              <a:custGeom>
                <a:avLst/>
                <a:gdLst>
                  <a:gd name="T0" fmla="*/ 169 w 181"/>
                  <a:gd name="T1" fmla="*/ 39 h 57"/>
                  <a:gd name="T2" fmla="*/ 163 w 181"/>
                  <a:gd name="T3" fmla="*/ 45 h 57"/>
                  <a:gd name="T4" fmla="*/ 18 w 181"/>
                  <a:gd name="T5" fmla="*/ 45 h 57"/>
                  <a:gd name="T6" fmla="*/ 12 w 181"/>
                  <a:gd name="T7" fmla="*/ 39 h 57"/>
                  <a:gd name="T8" fmla="*/ 12 w 181"/>
                  <a:gd name="T9" fmla="*/ 0 h 57"/>
                  <a:gd name="T10" fmla="*/ 0 w 181"/>
                  <a:gd name="T11" fmla="*/ 0 h 57"/>
                  <a:gd name="T12" fmla="*/ 0 w 181"/>
                  <a:gd name="T13" fmla="*/ 39 h 57"/>
                  <a:gd name="T14" fmla="*/ 18 w 181"/>
                  <a:gd name="T15" fmla="*/ 57 h 57"/>
                  <a:gd name="T16" fmla="*/ 163 w 181"/>
                  <a:gd name="T17" fmla="*/ 57 h 57"/>
                  <a:gd name="T18" fmla="*/ 181 w 181"/>
                  <a:gd name="T19" fmla="*/ 39 h 57"/>
                  <a:gd name="T20" fmla="*/ 181 w 181"/>
                  <a:gd name="T21" fmla="*/ 2 h 57"/>
                  <a:gd name="T22" fmla="*/ 169 w 181"/>
                  <a:gd name="T23" fmla="*/ 2 h 57"/>
                  <a:gd name="T24" fmla="*/ 169 w 181"/>
                  <a:gd name="T25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57">
                    <a:moveTo>
                      <a:pt x="169" y="39"/>
                    </a:moveTo>
                    <a:cubicBezTo>
                      <a:pt x="169" y="42"/>
                      <a:pt x="167" y="45"/>
                      <a:pt x="163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45"/>
                      <a:pt x="12" y="42"/>
                      <a:pt x="12" y="3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9"/>
                      <a:pt x="8" y="57"/>
                      <a:pt x="18" y="57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73" y="57"/>
                      <a:pt x="181" y="49"/>
                      <a:pt x="181" y="39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69" y="2"/>
                      <a:pt x="169" y="2"/>
                      <a:pt x="169" y="2"/>
                    </a:cubicBez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4197350" y="2436813"/>
                <a:ext cx="746125" cy="292100"/>
              </a:xfrm>
              <a:custGeom>
                <a:avLst/>
                <a:gdLst>
                  <a:gd name="T0" fmla="*/ 194 w 199"/>
                  <a:gd name="T1" fmla="*/ 38 h 78"/>
                  <a:gd name="T2" fmla="*/ 187 w 199"/>
                  <a:gd name="T3" fmla="*/ 38 h 78"/>
                  <a:gd name="T4" fmla="*/ 175 w 199"/>
                  <a:gd name="T5" fmla="*/ 38 h 78"/>
                  <a:gd name="T6" fmla="*/ 149 w 199"/>
                  <a:gd name="T7" fmla="*/ 38 h 78"/>
                  <a:gd name="T8" fmla="*/ 146 w 199"/>
                  <a:gd name="T9" fmla="*/ 39 h 78"/>
                  <a:gd name="T10" fmla="*/ 139 w 199"/>
                  <a:gd name="T11" fmla="*/ 47 h 78"/>
                  <a:gd name="T12" fmla="*/ 113 w 199"/>
                  <a:gd name="T13" fmla="*/ 26 h 78"/>
                  <a:gd name="T14" fmla="*/ 109 w 199"/>
                  <a:gd name="T15" fmla="*/ 25 h 78"/>
                  <a:gd name="T16" fmla="*/ 106 w 199"/>
                  <a:gd name="T17" fmla="*/ 27 h 78"/>
                  <a:gd name="T18" fmla="*/ 90 w 199"/>
                  <a:gd name="T19" fmla="*/ 62 h 78"/>
                  <a:gd name="T20" fmla="*/ 69 w 199"/>
                  <a:gd name="T21" fmla="*/ 3 h 78"/>
                  <a:gd name="T22" fmla="*/ 65 w 199"/>
                  <a:gd name="T23" fmla="*/ 0 h 78"/>
                  <a:gd name="T24" fmla="*/ 60 w 199"/>
                  <a:gd name="T25" fmla="*/ 2 h 78"/>
                  <a:gd name="T26" fmla="*/ 44 w 199"/>
                  <a:gd name="T27" fmla="*/ 36 h 78"/>
                  <a:gd name="T28" fmla="*/ 18 w 199"/>
                  <a:gd name="T29" fmla="*/ 36 h 78"/>
                  <a:gd name="T30" fmla="*/ 6 w 199"/>
                  <a:gd name="T31" fmla="*/ 36 h 78"/>
                  <a:gd name="T32" fmla="*/ 4 w 199"/>
                  <a:gd name="T33" fmla="*/ 36 h 78"/>
                  <a:gd name="T34" fmla="*/ 0 w 199"/>
                  <a:gd name="T35" fmla="*/ 39 h 78"/>
                  <a:gd name="T36" fmla="*/ 4 w 199"/>
                  <a:gd name="T37" fmla="*/ 43 h 78"/>
                  <a:gd name="T38" fmla="*/ 6 w 199"/>
                  <a:gd name="T39" fmla="*/ 43 h 78"/>
                  <a:gd name="T40" fmla="*/ 18 w 199"/>
                  <a:gd name="T41" fmla="*/ 43 h 78"/>
                  <a:gd name="T42" fmla="*/ 47 w 199"/>
                  <a:gd name="T43" fmla="*/ 43 h 78"/>
                  <a:gd name="T44" fmla="*/ 51 w 199"/>
                  <a:gd name="T45" fmla="*/ 41 h 78"/>
                  <a:gd name="T46" fmla="*/ 63 w 199"/>
                  <a:gd name="T47" fmla="*/ 14 h 78"/>
                  <a:gd name="T48" fmla="*/ 86 w 199"/>
                  <a:gd name="T49" fmla="*/ 76 h 78"/>
                  <a:gd name="T50" fmla="*/ 91 w 199"/>
                  <a:gd name="T51" fmla="*/ 78 h 78"/>
                  <a:gd name="T52" fmla="*/ 91 w 199"/>
                  <a:gd name="T53" fmla="*/ 78 h 78"/>
                  <a:gd name="T54" fmla="*/ 95 w 199"/>
                  <a:gd name="T55" fmla="*/ 76 h 78"/>
                  <a:gd name="T56" fmla="*/ 112 w 199"/>
                  <a:gd name="T57" fmla="*/ 35 h 78"/>
                  <a:gd name="T58" fmla="*/ 136 w 199"/>
                  <a:gd name="T59" fmla="*/ 55 h 78"/>
                  <a:gd name="T60" fmla="*/ 140 w 199"/>
                  <a:gd name="T61" fmla="*/ 57 h 78"/>
                  <a:gd name="T62" fmla="*/ 143 w 199"/>
                  <a:gd name="T63" fmla="*/ 55 h 78"/>
                  <a:gd name="T64" fmla="*/ 152 w 199"/>
                  <a:gd name="T65" fmla="*/ 45 h 78"/>
                  <a:gd name="T66" fmla="*/ 175 w 199"/>
                  <a:gd name="T67" fmla="*/ 45 h 78"/>
                  <a:gd name="T68" fmla="*/ 187 w 199"/>
                  <a:gd name="T69" fmla="*/ 45 h 78"/>
                  <a:gd name="T70" fmla="*/ 194 w 199"/>
                  <a:gd name="T71" fmla="*/ 45 h 78"/>
                  <a:gd name="T72" fmla="*/ 199 w 199"/>
                  <a:gd name="T73" fmla="*/ 42 h 78"/>
                  <a:gd name="T74" fmla="*/ 194 w 199"/>
                  <a:gd name="T75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9" h="78">
                    <a:moveTo>
                      <a:pt x="194" y="38"/>
                    </a:moveTo>
                    <a:cubicBezTo>
                      <a:pt x="187" y="38"/>
                      <a:pt x="187" y="38"/>
                      <a:pt x="187" y="38"/>
                    </a:cubicBezTo>
                    <a:cubicBezTo>
                      <a:pt x="175" y="38"/>
                      <a:pt x="175" y="38"/>
                      <a:pt x="175" y="38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8" y="38"/>
                      <a:pt x="147" y="38"/>
                      <a:pt x="146" y="39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2" y="25"/>
                      <a:pt x="111" y="24"/>
                      <a:pt x="109" y="25"/>
                    </a:cubicBezTo>
                    <a:cubicBezTo>
                      <a:pt x="108" y="25"/>
                      <a:pt x="106" y="26"/>
                      <a:pt x="106" y="27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1"/>
                      <a:pt x="66" y="0"/>
                      <a:pt x="65" y="0"/>
                    </a:cubicBezTo>
                    <a:cubicBezTo>
                      <a:pt x="63" y="0"/>
                      <a:pt x="61" y="1"/>
                      <a:pt x="60" y="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7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9" y="43"/>
                      <a:pt x="50" y="42"/>
                      <a:pt x="51" y="41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7" y="77"/>
                      <a:pt x="89" y="78"/>
                      <a:pt x="91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2" y="78"/>
                      <a:pt x="94" y="77"/>
                      <a:pt x="95" y="76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36" y="55"/>
                      <a:pt x="136" y="55"/>
                      <a:pt x="136" y="55"/>
                    </a:cubicBezTo>
                    <a:cubicBezTo>
                      <a:pt x="137" y="56"/>
                      <a:pt x="138" y="57"/>
                      <a:pt x="140" y="57"/>
                    </a:cubicBezTo>
                    <a:cubicBezTo>
                      <a:pt x="141" y="56"/>
                      <a:pt x="142" y="56"/>
                      <a:pt x="143" y="55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75" y="45"/>
                      <a:pt x="175" y="45"/>
                      <a:pt x="175" y="45"/>
                    </a:cubicBezTo>
                    <a:cubicBezTo>
                      <a:pt x="187" y="45"/>
                      <a:pt x="187" y="45"/>
                      <a:pt x="187" y="4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7" y="45"/>
                      <a:pt x="199" y="44"/>
                      <a:pt x="199" y="42"/>
                    </a:cubicBezTo>
                    <a:cubicBezTo>
                      <a:pt x="199" y="40"/>
                      <a:pt x="197" y="38"/>
                      <a:pt x="19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 flipV="1">
                <a:off x="4219575" y="2338639"/>
                <a:ext cx="679450" cy="214313"/>
              </a:xfrm>
              <a:custGeom>
                <a:avLst/>
                <a:gdLst>
                  <a:gd name="T0" fmla="*/ 169 w 181"/>
                  <a:gd name="T1" fmla="*/ 39 h 57"/>
                  <a:gd name="T2" fmla="*/ 163 w 181"/>
                  <a:gd name="T3" fmla="*/ 45 h 57"/>
                  <a:gd name="T4" fmla="*/ 18 w 181"/>
                  <a:gd name="T5" fmla="*/ 45 h 57"/>
                  <a:gd name="T6" fmla="*/ 12 w 181"/>
                  <a:gd name="T7" fmla="*/ 39 h 57"/>
                  <a:gd name="T8" fmla="*/ 12 w 181"/>
                  <a:gd name="T9" fmla="*/ 0 h 57"/>
                  <a:gd name="T10" fmla="*/ 0 w 181"/>
                  <a:gd name="T11" fmla="*/ 0 h 57"/>
                  <a:gd name="T12" fmla="*/ 0 w 181"/>
                  <a:gd name="T13" fmla="*/ 39 h 57"/>
                  <a:gd name="T14" fmla="*/ 18 w 181"/>
                  <a:gd name="T15" fmla="*/ 57 h 57"/>
                  <a:gd name="T16" fmla="*/ 163 w 181"/>
                  <a:gd name="T17" fmla="*/ 57 h 57"/>
                  <a:gd name="T18" fmla="*/ 181 w 181"/>
                  <a:gd name="T19" fmla="*/ 39 h 57"/>
                  <a:gd name="T20" fmla="*/ 181 w 181"/>
                  <a:gd name="T21" fmla="*/ 2 h 57"/>
                  <a:gd name="T22" fmla="*/ 169 w 181"/>
                  <a:gd name="T23" fmla="*/ 2 h 57"/>
                  <a:gd name="T24" fmla="*/ 169 w 181"/>
                  <a:gd name="T25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57">
                    <a:moveTo>
                      <a:pt x="169" y="39"/>
                    </a:moveTo>
                    <a:cubicBezTo>
                      <a:pt x="169" y="42"/>
                      <a:pt x="167" y="45"/>
                      <a:pt x="163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45"/>
                      <a:pt x="12" y="42"/>
                      <a:pt x="12" y="3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9"/>
                      <a:pt x="8" y="57"/>
                      <a:pt x="18" y="57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73" y="57"/>
                      <a:pt x="181" y="49"/>
                      <a:pt x="181" y="39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69" y="2"/>
                      <a:pt x="169" y="2"/>
                      <a:pt x="169" y="2"/>
                    </a:cubicBez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108"/>
          <p:cNvGrpSpPr/>
          <p:nvPr/>
        </p:nvGrpSpPr>
        <p:grpSpPr>
          <a:xfrm>
            <a:off x="5130976" y="1845276"/>
            <a:ext cx="640080" cy="640080"/>
            <a:chOff x="6972964" y="2550997"/>
            <a:chExt cx="640080" cy="640080"/>
          </a:xfrm>
        </p:grpSpPr>
        <p:sp>
          <p:nvSpPr>
            <p:cNvPr id="108" name="Oval 107"/>
            <p:cNvSpPr/>
            <p:nvPr/>
          </p:nvSpPr>
          <p:spPr>
            <a:xfrm>
              <a:off x="6972964" y="2550997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"/>
            <p:cNvSpPr>
              <a:spLocks noChangeAspect="1"/>
            </p:cNvSpPr>
            <p:nvPr/>
          </p:nvSpPr>
          <p:spPr bwMode="auto">
            <a:xfrm>
              <a:off x="7025108" y="2662490"/>
              <a:ext cx="535792" cy="336884"/>
            </a:xfrm>
            <a:custGeom>
              <a:avLst/>
              <a:gdLst>
                <a:gd name="T0" fmla="*/ 88 w 94"/>
                <a:gd name="T1" fmla="*/ 34 h 51"/>
                <a:gd name="T2" fmla="*/ 84 w 94"/>
                <a:gd name="T3" fmla="*/ 33 h 51"/>
                <a:gd name="T4" fmla="*/ 74 w 94"/>
                <a:gd name="T5" fmla="*/ 19 h 51"/>
                <a:gd name="T6" fmla="*/ 60 w 94"/>
                <a:gd name="T7" fmla="*/ 20 h 51"/>
                <a:gd name="T8" fmla="*/ 48 w 94"/>
                <a:gd name="T9" fmla="*/ 5 h 51"/>
                <a:gd name="T10" fmla="*/ 21 w 94"/>
                <a:gd name="T11" fmla="*/ 16 h 51"/>
                <a:gd name="T12" fmla="*/ 19 w 94"/>
                <a:gd name="T13" fmla="*/ 21 h 51"/>
                <a:gd name="T14" fmla="*/ 3 w 94"/>
                <a:gd name="T15" fmla="*/ 30 h 51"/>
                <a:gd name="T16" fmla="*/ 11 w 94"/>
                <a:gd name="T17" fmla="*/ 50 h 51"/>
                <a:gd name="T18" fmla="*/ 17 w 94"/>
                <a:gd name="T19" fmla="*/ 51 h 51"/>
                <a:gd name="T20" fmla="*/ 85 w 94"/>
                <a:gd name="T21" fmla="*/ 51 h 51"/>
                <a:gd name="T22" fmla="*/ 93 w 94"/>
                <a:gd name="T23" fmla="*/ 45 h 51"/>
                <a:gd name="T24" fmla="*/ 88 w 94"/>
                <a:gd name="T25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51">
                  <a:moveTo>
                    <a:pt x="88" y="34"/>
                  </a:moveTo>
                  <a:cubicBezTo>
                    <a:pt x="86" y="33"/>
                    <a:pt x="85" y="33"/>
                    <a:pt x="84" y="33"/>
                  </a:cubicBezTo>
                  <a:cubicBezTo>
                    <a:pt x="83" y="27"/>
                    <a:pt x="79" y="22"/>
                    <a:pt x="74" y="19"/>
                  </a:cubicBezTo>
                  <a:cubicBezTo>
                    <a:pt x="69" y="17"/>
                    <a:pt x="64" y="18"/>
                    <a:pt x="60" y="20"/>
                  </a:cubicBezTo>
                  <a:cubicBezTo>
                    <a:pt x="59" y="13"/>
                    <a:pt x="55" y="7"/>
                    <a:pt x="48" y="5"/>
                  </a:cubicBezTo>
                  <a:cubicBezTo>
                    <a:pt x="38" y="0"/>
                    <a:pt x="25" y="5"/>
                    <a:pt x="21" y="16"/>
                  </a:cubicBezTo>
                  <a:cubicBezTo>
                    <a:pt x="20" y="17"/>
                    <a:pt x="19" y="19"/>
                    <a:pt x="19" y="21"/>
                  </a:cubicBezTo>
                  <a:cubicBezTo>
                    <a:pt x="13" y="20"/>
                    <a:pt x="6" y="23"/>
                    <a:pt x="3" y="30"/>
                  </a:cubicBezTo>
                  <a:cubicBezTo>
                    <a:pt x="0" y="37"/>
                    <a:pt x="3" y="46"/>
                    <a:pt x="11" y="50"/>
                  </a:cubicBezTo>
                  <a:cubicBezTo>
                    <a:pt x="13" y="51"/>
                    <a:pt x="15" y="51"/>
                    <a:pt x="17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8" y="51"/>
                    <a:pt x="91" y="49"/>
                    <a:pt x="93" y="45"/>
                  </a:cubicBezTo>
                  <a:cubicBezTo>
                    <a:pt x="94" y="41"/>
                    <a:pt x="92" y="36"/>
                    <a:pt x="88" y="34"/>
                  </a:cubicBezTo>
                </a:path>
              </a:pathLst>
            </a:custGeom>
            <a:solidFill>
              <a:schemeClr val="bg2"/>
            </a:solidFill>
            <a:ln w="28575" cmpd="sng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3" name="Straight Connector 62"/>
          <p:cNvCxnSpPr/>
          <p:nvPr>
            <p:custDataLst>
              <p:tags r:id="rId16"/>
            </p:custDataLst>
          </p:nvPr>
        </p:nvCxnSpPr>
        <p:spPr>
          <a:xfrm rot="5400000">
            <a:off x="4537299" y="-580939"/>
            <a:ext cx="0" cy="795528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ubtitle 1"/>
          <p:cNvSpPr txBox="1">
            <a:spLocks/>
          </p:cNvSpPr>
          <p:nvPr>
            <p:custDataLst>
              <p:tags r:id="rId17"/>
            </p:custDataLst>
          </p:nvPr>
        </p:nvSpPr>
        <p:spPr bwMode="black">
          <a:xfrm>
            <a:off x="6709853" y="1432587"/>
            <a:ext cx="1727629" cy="39014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457200" indent="0" algn="ctr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None/>
              <a:defRPr lang="en-US"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Business Service Management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610552" y="3454892"/>
            <a:ext cx="1776227" cy="1096962"/>
            <a:chOff x="4715482" y="3766310"/>
            <a:chExt cx="1776227" cy="1096962"/>
          </a:xfrm>
        </p:grpSpPr>
        <p:pic>
          <p:nvPicPr>
            <p:cNvPr id="74" name="Picture Placeholder 6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15482" y="3766310"/>
              <a:ext cx="1762186" cy="1096962"/>
            </a:xfrm>
            <a:prstGeom prst="rect">
              <a:avLst/>
            </a:prstGeom>
          </p:spPr>
        </p:pic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4716406" y="3785360"/>
              <a:ext cx="1763544" cy="10752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hlinkClick r:id="rId21" action="ppaction://hlinksldjump"/>
            </p:cNvPr>
            <p:cNvSpPr txBox="1"/>
            <p:nvPr/>
          </p:nvSpPr>
          <p:spPr>
            <a:xfrm>
              <a:off x="4716406" y="4522054"/>
              <a:ext cx="1775303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b="1" dirty="0" smtClean="0">
                  <a:solidFill>
                    <a:schemeClr val="bg1"/>
                  </a:solidFill>
                  <a:latin typeface="HP Simplified" pitchFamily="34" charset="0"/>
                  <a:cs typeface="HP Simplified" pitchFamily="34" charset="0"/>
                </a:rPr>
                <a:t>NNIT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596906" y="3454892"/>
            <a:ext cx="1774324" cy="1096962"/>
            <a:chOff x="6596906" y="3736166"/>
            <a:chExt cx="1774324" cy="1096962"/>
          </a:xfrm>
        </p:grpSpPr>
        <p:pic>
          <p:nvPicPr>
            <p:cNvPr id="87" name="Picture Placeholder 29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393" y="3736166"/>
              <a:ext cx="1732657" cy="1096962"/>
            </a:xfrm>
            <a:prstGeom prst="rect">
              <a:avLst/>
            </a:prstGeom>
          </p:spPr>
        </p:pic>
        <p:sp>
          <p:nvSpPr>
            <p:cNvPr id="100" name="TextBox 99">
              <a:hlinkClick r:id="rId23" action="ppaction://hlinksldjump"/>
            </p:cNvPr>
            <p:cNvSpPr txBox="1"/>
            <p:nvPr/>
          </p:nvSpPr>
          <p:spPr>
            <a:xfrm>
              <a:off x="6596906" y="4491910"/>
              <a:ext cx="1773347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b="1" dirty="0" smtClean="0">
                  <a:latin typeface="HP Simplified" pitchFamily="34" charset="0"/>
                  <a:cs typeface="HP Simplified" pitchFamily="34" charset="0"/>
                </a:rPr>
                <a:t>Vodafone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607686" y="3755216"/>
              <a:ext cx="1763544" cy="10752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13269" y="3454892"/>
            <a:ext cx="1784130" cy="1080010"/>
            <a:chOff x="613269" y="3703924"/>
            <a:chExt cx="1784130" cy="1080010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461" y="3706022"/>
              <a:ext cx="1764792" cy="1077912"/>
            </a:xfrm>
            <a:prstGeom prst="rect">
              <a:avLst/>
            </a:prstGeom>
          </p:spPr>
        </p:pic>
        <p:sp>
          <p:nvSpPr>
            <p:cNvPr id="107" name="TextBox 106">
              <a:hlinkClick r:id="rId26" action="ppaction://hlinksldjump"/>
            </p:cNvPr>
            <p:cNvSpPr txBox="1"/>
            <p:nvPr/>
          </p:nvSpPr>
          <p:spPr>
            <a:xfrm>
              <a:off x="622096" y="4442716"/>
              <a:ext cx="1775303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b="1" dirty="0" smtClean="0">
                  <a:solidFill>
                    <a:schemeClr val="bg1"/>
                  </a:solidFill>
                  <a:latin typeface="HP Simplified" pitchFamily="34" charset="0"/>
                  <a:cs typeface="HP Simplified" pitchFamily="34" charset="0"/>
                </a:rPr>
                <a:t>United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13269" y="3703924"/>
              <a:ext cx="1763544" cy="10752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624100" y="3454892"/>
            <a:ext cx="1763544" cy="1099345"/>
            <a:chOff x="2624100" y="3715024"/>
            <a:chExt cx="1763544" cy="1099345"/>
          </a:xfrm>
        </p:grpSpPr>
        <p:pic>
          <p:nvPicPr>
            <p:cNvPr id="110" name="Picture Placeholder 23">
              <a:hlinkClick r:id="rId27" action="ppaction://hlinksldjump"/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665053" y="3715024"/>
              <a:ext cx="1646897" cy="1096962"/>
            </a:xfrm>
            <a:prstGeom prst="rect">
              <a:avLst/>
            </a:prstGeom>
          </p:spPr>
        </p:pic>
        <p:sp>
          <p:nvSpPr>
            <p:cNvPr id="111" name="TextBox 110">
              <a:hlinkClick r:id="rId27" action="ppaction://hlinksldjump"/>
            </p:cNvPr>
            <p:cNvSpPr txBox="1"/>
            <p:nvPr/>
          </p:nvSpPr>
          <p:spPr>
            <a:xfrm>
              <a:off x="2624100" y="4475815"/>
              <a:ext cx="1749829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b="1" dirty="0" smtClean="0">
                  <a:latin typeface="HP Simplified" pitchFamily="34" charset="0"/>
                  <a:cs typeface="HP Simplified" pitchFamily="34" charset="0"/>
                </a:rPr>
                <a:t>Sky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24100" y="3739121"/>
              <a:ext cx="1763544" cy="10752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00949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08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08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1916723" y="1405761"/>
            <a:ext cx="5726108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defTabSz="911903" eaLnBrk="0" hangingPunct="0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en-US" sz="4400" b="1" kern="0" dirty="0">
                <a:solidFill>
                  <a:srgbClr val="0096D6"/>
                </a:solidFill>
              </a:rPr>
              <a:t>94%  </a:t>
            </a:r>
            <a:r>
              <a:rPr lang="en-US" sz="1600" kern="0" dirty="0">
                <a:solidFill>
                  <a:sysClr val="windowText" lastClr="000000"/>
                </a:solidFill>
              </a:rPr>
              <a:t>of the </a:t>
            </a:r>
            <a:r>
              <a:rPr lang="en-US" sz="4400" b="1" kern="0" dirty="0">
                <a:solidFill>
                  <a:srgbClr val="0096D6"/>
                </a:solidFill>
              </a:rPr>
              <a:t>Fortune 100 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8758619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p:oleObj spid="_x0000_s85001" name="think-cell Slide" r:id="rId10" imgW="360" imgH="360" progId="">
              <p:embed/>
            </p:oleObj>
          </a:graphicData>
        </a:graphic>
      </p:graphicFrame>
      <p:sp>
        <p:nvSpPr>
          <p:cNvPr id="70" name="Subtitle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69570" y="670193"/>
            <a:ext cx="8117206" cy="276999"/>
          </a:xfrm>
        </p:spPr>
        <p:txBody>
          <a:bodyPr/>
          <a:lstStyle/>
          <a:p>
            <a:r>
              <a:rPr lang="en-US" sz="1600" dirty="0"/>
              <a:t>Market-leading software to make information and applications work for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9570" y="216014"/>
            <a:ext cx="8117206" cy="430887"/>
          </a:xfrm>
        </p:spPr>
        <p:txBody>
          <a:bodyPr/>
          <a:lstStyle/>
          <a:p>
            <a:r>
              <a:rPr lang="en-US" dirty="0" smtClean="0"/>
              <a:t>Powerful Enterprise Software Business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737313" y="3106217"/>
            <a:ext cx="8476256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defTabSz="911903" eaLnBrk="0" hangingPunct="0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en-US" sz="4400" b="1" kern="0" dirty="0">
                <a:solidFill>
                  <a:srgbClr val="0096D6"/>
                </a:solidFill>
              </a:rPr>
              <a:t>6th largest</a:t>
            </a:r>
            <a:r>
              <a:rPr lang="en-US" sz="3600" b="1" kern="0" dirty="0">
                <a:solidFill>
                  <a:srgbClr val="0096D6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software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company  </a:t>
            </a:r>
            <a:r>
              <a:rPr lang="en-US" sz="1600" kern="0" dirty="0">
                <a:solidFill>
                  <a:sysClr val="windowText" lastClr="000000"/>
                </a:solidFill>
              </a:rPr>
              <a:t>in the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world with </a:t>
            </a:r>
            <a:r>
              <a:rPr lang="en-US" sz="4400" b="1" kern="0" dirty="0" smtClean="0">
                <a:solidFill>
                  <a:srgbClr val="0096D6"/>
                </a:solidFill>
              </a:rPr>
              <a:t>$4B </a:t>
            </a:r>
            <a:r>
              <a:rPr lang="en-US" sz="1600" kern="0" dirty="0" smtClean="0"/>
              <a:t>in revenue</a:t>
            </a:r>
            <a:endParaRPr lang="en-US" sz="1600" kern="0" dirty="0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2371530" y="2210107"/>
            <a:ext cx="4816494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defTabSz="911903">
              <a:buClr>
                <a:srgbClr val="000000"/>
              </a:buClr>
              <a:buSzPct val="100000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More than </a:t>
            </a:r>
            <a:r>
              <a:rPr lang="en-US" sz="4400" b="1" kern="0" dirty="0">
                <a:solidFill>
                  <a:srgbClr val="0096D6"/>
                </a:solidFill>
              </a:rPr>
              <a:t>50,000</a:t>
            </a:r>
            <a:r>
              <a:rPr lang="en-US" sz="1600" kern="0" dirty="0">
                <a:solidFill>
                  <a:sysClr val="windowText" lastClr="000000"/>
                </a:solidFill>
              </a:rPr>
              <a:t> customers</a:t>
            </a: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2002783" y="3897309"/>
            <a:ext cx="4816494" cy="5486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585" rIns="0" bIns="45585" anchor="ctr"/>
          <a:lstStyle/>
          <a:p>
            <a:pPr defTabSz="911903">
              <a:buClr>
                <a:srgbClr val="000000"/>
              </a:buClr>
              <a:buSzPct val="100000"/>
              <a:defRPr/>
            </a:pPr>
            <a:r>
              <a:rPr lang="en-US" sz="4400" b="1" kern="0" dirty="0">
                <a:solidFill>
                  <a:srgbClr val="0096D6"/>
                </a:solidFill>
              </a:rPr>
              <a:t>#</a:t>
            </a:r>
            <a:r>
              <a:rPr lang="en-US" sz="4400" b="1" kern="0" dirty="0" smtClean="0">
                <a:solidFill>
                  <a:srgbClr val="0096D6"/>
                </a:solidFill>
              </a:rPr>
              <a:t>1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or  </a:t>
            </a:r>
            <a:r>
              <a:rPr lang="en-US" sz="4400" b="1" kern="0" dirty="0">
                <a:solidFill>
                  <a:srgbClr val="0096D6"/>
                </a:solidFill>
              </a:rPr>
              <a:t>#2 </a:t>
            </a:r>
            <a:r>
              <a:rPr lang="en-US" sz="1600" kern="0" dirty="0">
                <a:solidFill>
                  <a:sysClr val="windowText" lastClr="000000"/>
                </a:solidFill>
              </a:rPr>
              <a:t>in key enterprise software markets</a:t>
            </a:r>
          </a:p>
        </p:txBody>
      </p:sp>
    </p:spTree>
    <p:extLst>
      <p:ext uri="{BB962C8B-B14F-4D97-AF65-F5344CB8AC3E}">
        <p14:creationId xmlns="" xmlns:p14="http://schemas.microsoft.com/office/powerpoint/2010/main" val="4243284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radically different kind of user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629" y="1819728"/>
            <a:ext cx="1498990" cy="78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636234" y="2196598"/>
            <a:ext cx="1" cy="1124854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6884" y="1819728"/>
            <a:ext cx="1313863" cy="78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348073" y="1869380"/>
            <a:ext cx="0" cy="1373656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012" y="1819728"/>
            <a:ext cx="786439" cy="78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5535259" y="2563628"/>
            <a:ext cx="3440" cy="604666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9886" y="1819728"/>
            <a:ext cx="1154858" cy="78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7120435" y="1926192"/>
            <a:ext cx="0" cy="1270697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Left-Right Arrow 3"/>
          <p:cNvSpPr/>
          <p:nvPr/>
        </p:nvSpPr>
        <p:spPr>
          <a:xfrm flipH="1">
            <a:off x="776514" y="2933219"/>
            <a:ext cx="7194777" cy="671348"/>
          </a:xfrm>
          <a:prstGeom prst="leftRightArrow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988" y="1561374"/>
            <a:ext cx="900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latin typeface="HP Simplified" pitchFamily="34" charset="0"/>
                <a:cs typeface="HP Simplified" pitchFamily="34" charset="0"/>
              </a:rPr>
              <a:t>Mainframe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56560" y="1561374"/>
            <a:ext cx="106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latin typeface="HP Simplified" pitchFamily="34" charset="0"/>
                <a:cs typeface="HP Simplified" pitchFamily="34" charset="0"/>
              </a:rPr>
              <a:t>Client/Server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8680" y="1561374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latin typeface="HP Simplified" pitchFamily="34" charset="0"/>
                <a:cs typeface="HP Simplified" pitchFamily="34" charset="0"/>
              </a:rPr>
              <a:t>Web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96065" y="1561374"/>
            <a:ext cx="687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latin typeface="HP Simplified" pitchFamily="34" charset="0"/>
                <a:cs typeface="HP Simplified" pitchFamily="34" charset="0"/>
              </a:rPr>
              <a:t>Devices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19200" y="3130394"/>
            <a:ext cx="1184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System-centric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44640" y="3130394"/>
            <a:ext cx="992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User-centric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149703" y="2377077"/>
            <a:ext cx="121194" cy="2468880"/>
          </a:xfrm>
          <a:prstGeom prst="lef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968240" y="3764280"/>
            <a:ext cx="249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Users born after 1980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Wanted: constant access to feature-fresh apps running on the device of choice.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trends bend to the user</a:t>
            </a:r>
            <a:endParaRPr lang="en-US" dirty="0"/>
          </a:p>
        </p:txBody>
      </p:sp>
      <p:sp>
        <p:nvSpPr>
          <p:cNvPr id="63" name="Round Diagonal Corner Rectangle 62"/>
          <p:cNvSpPr/>
          <p:nvPr/>
        </p:nvSpPr>
        <p:spPr>
          <a:xfrm flipH="1">
            <a:off x="350520" y="1828800"/>
            <a:ext cx="2049780" cy="2354580"/>
          </a:xfrm>
          <a:prstGeom prst="round2DiagRect">
            <a:avLst>
              <a:gd name="adj1" fmla="val 886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-525781" y="963417"/>
            <a:ext cx="4661750" cy="3658075"/>
            <a:chOff x="1943099" y="910077"/>
            <a:chExt cx="4661750" cy="3658075"/>
          </a:xfrm>
        </p:grpSpPr>
        <p:sp>
          <p:nvSpPr>
            <p:cNvPr id="6" name="Content Placeholder 4"/>
            <p:cNvSpPr txBox="1">
              <a:spLocks/>
            </p:cNvSpPr>
            <p:nvPr/>
          </p:nvSpPr>
          <p:spPr>
            <a:xfrm>
              <a:off x="2956393" y="2127319"/>
              <a:ext cx="3648456" cy="24408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tx2"/>
                </a:buClr>
                <a:buSzPct val="80000"/>
                <a:defRPr/>
              </a:pPr>
              <a:endParaRPr lang="en-US" sz="1400" dirty="0" smtClean="0"/>
            </a:p>
          </p:txBody>
        </p:sp>
        <p:sp>
          <p:nvSpPr>
            <p:cNvPr id="8" name="Arc 7"/>
            <p:cNvSpPr>
              <a:spLocks noChangeAspect="1"/>
            </p:cNvSpPr>
            <p:nvPr/>
          </p:nvSpPr>
          <p:spPr>
            <a:xfrm rot="5400000">
              <a:off x="2144516" y="792481"/>
              <a:ext cx="2355608" cy="2590800"/>
            </a:xfrm>
            <a:prstGeom prst="arc">
              <a:avLst>
                <a:gd name="adj1" fmla="val 17832258"/>
                <a:gd name="adj2" fmla="val 98523"/>
              </a:avLst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1943099" y="2977372"/>
              <a:ext cx="2602259" cy="661916"/>
            </a:xfrm>
            <a:prstGeom prst="arc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0500" y="2381987"/>
              <a:ext cx="12344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1"/>
                  </a:solidFill>
                </a:rPr>
                <a:t>Mobile apps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08135" y="2693043"/>
              <a:ext cx="1435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</a:rPr>
                <a:t>Native PC apps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92212" y="2049324"/>
              <a:ext cx="0" cy="1835624"/>
            </a:xfrm>
            <a:prstGeom prst="line">
              <a:avLst/>
            </a:prstGeom>
            <a:ln w="9525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952877" y="3010865"/>
              <a:ext cx="0" cy="1737360"/>
            </a:xfrm>
            <a:prstGeom prst="line">
              <a:avLst/>
            </a:prstGeom>
            <a:ln w="9525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81925" y="1392904"/>
              <a:ext cx="2431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Mobility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2504" y="3905830"/>
              <a:ext cx="627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87898B"/>
                  </a:solidFill>
                </a:rPr>
                <a:t>Time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8992" y="1774102"/>
              <a:ext cx="7047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4"/>
                  </a:solidFill>
                </a:rPr>
                <a:t>Volume</a:t>
              </a:r>
            </a:p>
          </p:txBody>
        </p:sp>
      </p:grpSp>
      <p:sp>
        <p:nvSpPr>
          <p:cNvPr id="64" name="Round Diagonal Corner Rectangle 63"/>
          <p:cNvSpPr/>
          <p:nvPr/>
        </p:nvSpPr>
        <p:spPr>
          <a:xfrm flipH="1">
            <a:off x="2508674" y="1828800"/>
            <a:ext cx="2049780" cy="2354580"/>
          </a:xfrm>
          <a:prstGeom prst="round2DiagRect">
            <a:avLst>
              <a:gd name="adj1" fmla="val 12206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61"/>
          <p:cNvGrpSpPr/>
          <p:nvPr/>
        </p:nvGrpSpPr>
        <p:grpSpPr>
          <a:xfrm>
            <a:off x="2319458" y="1446244"/>
            <a:ext cx="3923864" cy="3175248"/>
            <a:chOff x="2216165" y="1446244"/>
            <a:chExt cx="3923864" cy="3175248"/>
          </a:xfrm>
        </p:grpSpPr>
        <p:grpSp>
          <p:nvGrpSpPr>
            <p:cNvPr id="7" name="Group 20"/>
            <p:cNvGrpSpPr/>
            <p:nvPr/>
          </p:nvGrpSpPr>
          <p:grpSpPr>
            <a:xfrm>
              <a:off x="2216165" y="1446244"/>
              <a:ext cx="3923864" cy="3175248"/>
              <a:chOff x="2680985" y="1392904"/>
              <a:chExt cx="3923864" cy="3175248"/>
            </a:xfrm>
          </p:grpSpPr>
          <p:sp>
            <p:nvSpPr>
              <p:cNvPr id="22" name="Content Placeholder 4"/>
              <p:cNvSpPr txBox="1">
                <a:spLocks/>
              </p:cNvSpPr>
              <p:nvPr/>
            </p:nvSpPr>
            <p:spPr>
              <a:xfrm>
                <a:off x="2956393" y="2127319"/>
                <a:ext cx="3648456" cy="24408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2"/>
                  </a:buClr>
                  <a:buSzPct val="80000"/>
                  <a:defRPr/>
                </a:pPr>
                <a:endParaRPr lang="en-US" sz="1400" dirty="0" smtClean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092212" y="2049324"/>
                <a:ext cx="0" cy="1835624"/>
              </a:xfrm>
              <a:prstGeom prst="line">
                <a:avLst/>
              </a:prstGeom>
              <a:ln w="9525" cmpd="sng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952877" y="3010865"/>
                <a:ext cx="0" cy="1737360"/>
              </a:xfrm>
              <a:prstGeom prst="line">
                <a:avLst/>
              </a:prstGeom>
              <a:ln w="9525" cmpd="sng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680985" y="1392904"/>
                <a:ext cx="2431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/>
                    </a:solidFill>
                  </a:rPr>
                  <a:t>Velocity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72504" y="3905830"/>
                <a:ext cx="6278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7898B"/>
                    </a:solidFill>
                  </a:rPr>
                  <a:t>Time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344652" y="1850302"/>
              <a:ext cx="7047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4"/>
                  </a:solidFill>
                </a:rPr>
                <a:t>Volume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18757" y="2451021"/>
              <a:ext cx="1307407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dirty="0" smtClean="0">
                  <a:solidFill>
                    <a:srgbClr val="0096D6"/>
                  </a:solidFill>
                </a:rPr>
                <a:t>Rate of release per app per month</a:t>
              </a:r>
              <a:endParaRPr lang="en-US" sz="1000" dirty="0">
                <a:solidFill>
                  <a:srgbClr val="0096D6"/>
                </a:solidFill>
              </a:endParaRPr>
            </a:p>
          </p:txBody>
        </p:sp>
      </p:grpSp>
      <p:sp>
        <p:nvSpPr>
          <p:cNvPr id="69" name="Arc 68"/>
          <p:cNvSpPr>
            <a:spLocks noChangeAspect="1"/>
          </p:cNvSpPr>
          <p:nvPr/>
        </p:nvSpPr>
        <p:spPr>
          <a:xfrm rot="5400000">
            <a:off x="1892210" y="853441"/>
            <a:ext cx="2355608" cy="2590800"/>
          </a:xfrm>
          <a:prstGeom prst="arc">
            <a:avLst>
              <a:gd name="adj1" fmla="val 17832258"/>
              <a:gd name="adj2" fmla="val 98523"/>
            </a:avLst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 flipH="1">
            <a:off x="4641427" y="1828800"/>
            <a:ext cx="2049780" cy="2354580"/>
          </a:xfrm>
          <a:prstGeom prst="round2DiagRect">
            <a:avLst>
              <a:gd name="adj1" fmla="val 9976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1"/>
          <p:cNvGrpSpPr/>
          <p:nvPr/>
        </p:nvGrpSpPr>
        <p:grpSpPr>
          <a:xfrm>
            <a:off x="4439511" y="1446244"/>
            <a:ext cx="3946724" cy="3175248"/>
            <a:chOff x="2658125" y="1392904"/>
            <a:chExt cx="3946724" cy="3175248"/>
          </a:xfrm>
        </p:grpSpPr>
        <p:sp>
          <p:nvSpPr>
            <p:cNvPr id="33" name="Content Placeholder 4"/>
            <p:cNvSpPr txBox="1">
              <a:spLocks/>
            </p:cNvSpPr>
            <p:nvPr/>
          </p:nvSpPr>
          <p:spPr>
            <a:xfrm>
              <a:off x="2956393" y="2127319"/>
              <a:ext cx="3648456" cy="24408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tx2"/>
                </a:buClr>
                <a:buSzPct val="80000"/>
                <a:defRPr/>
              </a:pPr>
              <a:endParaRPr lang="en-US" sz="1400" dirty="0" smtClean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10940" y="2381987"/>
              <a:ext cx="1524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1"/>
                  </a:solidFill>
                </a:rPr>
                <a:t>Hybrid environments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08135" y="2814963"/>
              <a:ext cx="1435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</a:rPr>
                <a:t>On premise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092212" y="2049324"/>
              <a:ext cx="0" cy="1835624"/>
            </a:xfrm>
            <a:prstGeom prst="line">
              <a:avLst/>
            </a:prstGeom>
            <a:ln w="9525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952877" y="3010865"/>
              <a:ext cx="0" cy="1737360"/>
            </a:xfrm>
            <a:prstGeom prst="line">
              <a:avLst/>
            </a:prstGeom>
            <a:ln w="9525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658125" y="1392904"/>
              <a:ext cx="2431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Cloud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72504" y="3905830"/>
              <a:ext cx="627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87898B"/>
                  </a:solidFill>
                </a:rPr>
                <a:t>Time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88319" y="1857922"/>
            <a:ext cx="704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4"/>
                </a:solidFill>
              </a:rPr>
              <a:t>Volume</a:t>
            </a:r>
          </a:p>
        </p:txBody>
      </p:sp>
      <p:sp>
        <p:nvSpPr>
          <p:cNvPr id="70" name="Arc 69"/>
          <p:cNvSpPr>
            <a:spLocks noChangeAspect="1"/>
          </p:cNvSpPr>
          <p:nvPr/>
        </p:nvSpPr>
        <p:spPr>
          <a:xfrm rot="5400000">
            <a:off x="3999563" y="883921"/>
            <a:ext cx="2355608" cy="2590800"/>
          </a:xfrm>
          <a:prstGeom prst="arc">
            <a:avLst>
              <a:gd name="adj1" fmla="val 17832258"/>
              <a:gd name="adj2" fmla="val 98523"/>
            </a:avLst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070687" y="3131820"/>
            <a:ext cx="13716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 Diagonal Corner Rectangle 65"/>
          <p:cNvSpPr/>
          <p:nvPr/>
        </p:nvSpPr>
        <p:spPr>
          <a:xfrm flipH="1">
            <a:off x="6802120" y="1828800"/>
            <a:ext cx="2049780" cy="2354580"/>
          </a:xfrm>
          <a:prstGeom prst="round2DiagRect">
            <a:avLst>
              <a:gd name="adj1" fmla="val 10719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1"/>
          <p:cNvGrpSpPr/>
          <p:nvPr/>
        </p:nvGrpSpPr>
        <p:grpSpPr>
          <a:xfrm>
            <a:off x="6607824" y="1438624"/>
            <a:ext cx="3923864" cy="3175248"/>
            <a:chOff x="2216165" y="1446244"/>
            <a:chExt cx="3923864" cy="3175248"/>
          </a:xfrm>
        </p:grpSpPr>
        <p:grpSp>
          <p:nvGrpSpPr>
            <p:cNvPr id="19" name="Group 20"/>
            <p:cNvGrpSpPr/>
            <p:nvPr/>
          </p:nvGrpSpPr>
          <p:grpSpPr>
            <a:xfrm>
              <a:off x="2216165" y="1446244"/>
              <a:ext cx="3923864" cy="3175248"/>
              <a:chOff x="2680985" y="1392904"/>
              <a:chExt cx="3923864" cy="3175248"/>
            </a:xfrm>
          </p:grpSpPr>
          <p:sp>
            <p:nvSpPr>
              <p:cNvPr id="77" name="Content Placeholder 4"/>
              <p:cNvSpPr txBox="1">
                <a:spLocks/>
              </p:cNvSpPr>
              <p:nvPr/>
            </p:nvSpPr>
            <p:spPr>
              <a:xfrm>
                <a:off x="2956393" y="2127319"/>
                <a:ext cx="3648456" cy="24408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2"/>
                  </a:buClr>
                  <a:buSzPct val="80000"/>
                  <a:defRPr/>
                </a:pPr>
                <a:endParaRPr lang="en-US" sz="1400" dirty="0" smtClean="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3092212" y="2049324"/>
                <a:ext cx="0" cy="1835624"/>
              </a:xfrm>
              <a:prstGeom prst="line">
                <a:avLst/>
              </a:prstGeom>
              <a:ln w="9525" cmpd="sng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3952877" y="3010865"/>
                <a:ext cx="0" cy="1737360"/>
              </a:xfrm>
              <a:prstGeom prst="line">
                <a:avLst/>
              </a:prstGeom>
              <a:ln w="9525" cmpd="sng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2680985" y="1392904"/>
                <a:ext cx="2431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/>
                    </a:solidFill>
                  </a:rPr>
                  <a:t>Transactions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972504" y="3905830"/>
                <a:ext cx="6278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7898B"/>
                    </a:solidFill>
                  </a:rPr>
                  <a:t>Time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2344652" y="1850302"/>
              <a:ext cx="7047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4"/>
                  </a:solidFill>
                </a:rPr>
                <a:t>Volume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37594" y="2542461"/>
              <a:ext cx="1307407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dirty="0" smtClean="0">
                  <a:solidFill>
                    <a:srgbClr val="0096D6"/>
                  </a:solidFill>
                </a:rPr>
                <a:t>Transactions per day</a:t>
              </a:r>
              <a:endParaRPr lang="en-US" sz="1000" dirty="0">
                <a:solidFill>
                  <a:srgbClr val="0096D6"/>
                </a:solidFill>
              </a:endParaRPr>
            </a:p>
          </p:txBody>
        </p:sp>
      </p:grpSp>
      <p:sp>
        <p:nvSpPr>
          <p:cNvPr id="82" name="Arc 81"/>
          <p:cNvSpPr>
            <a:spLocks noChangeAspect="1"/>
          </p:cNvSpPr>
          <p:nvPr/>
        </p:nvSpPr>
        <p:spPr>
          <a:xfrm rot="5400000">
            <a:off x="6142476" y="883921"/>
            <a:ext cx="2355608" cy="2590800"/>
          </a:xfrm>
          <a:prstGeom prst="arc">
            <a:avLst>
              <a:gd name="adj1" fmla="val 17832258"/>
              <a:gd name="adj2" fmla="val 98523"/>
            </a:avLst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bends to the user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pressures on IT fundamentals</a:t>
            </a:r>
            <a:endParaRPr lang="en-US" dirty="0"/>
          </a:p>
        </p:txBody>
      </p:sp>
      <p:sp>
        <p:nvSpPr>
          <p:cNvPr id="14" name="Subtitle 4"/>
          <p:cNvSpPr txBox="1">
            <a:spLocks/>
          </p:cNvSpPr>
          <p:nvPr/>
        </p:nvSpPr>
        <p:spPr bwMode="black">
          <a:xfrm>
            <a:off x="3156668" y="1148872"/>
            <a:ext cx="2027582" cy="2778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Common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5600" y="2234553"/>
            <a:ext cx="7649030" cy="0"/>
          </a:xfrm>
          <a:prstGeom prst="straightConnector1">
            <a:avLst/>
          </a:prstGeom>
          <a:ln w="12700" cmpd="sng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5600" y="3903769"/>
            <a:ext cx="7649030" cy="0"/>
          </a:xfrm>
          <a:prstGeom prst="straightConnector1">
            <a:avLst/>
          </a:prstGeom>
          <a:ln w="12700" cmpd="sng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5600" y="3069161"/>
            <a:ext cx="7649030" cy="0"/>
          </a:xfrm>
          <a:prstGeom prst="straightConnector1">
            <a:avLst/>
          </a:prstGeom>
          <a:ln w="12700" cmpd="sng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4"/>
          <p:cNvGrpSpPr/>
          <p:nvPr/>
        </p:nvGrpSpPr>
        <p:grpSpPr>
          <a:xfrm>
            <a:off x="357795" y="2338447"/>
            <a:ext cx="7683713" cy="640080"/>
            <a:chOff x="357795" y="2159105"/>
            <a:chExt cx="7683713" cy="640080"/>
          </a:xfrm>
        </p:grpSpPr>
        <p:sp>
          <p:nvSpPr>
            <p:cNvPr id="7" name="Round Diagonal Corner Rectangle 6"/>
            <p:cNvSpPr/>
            <p:nvPr/>
          </p:nvSpPr>
          <p:spPr>
            <a:xfrm flipH="1">
              <a:off x="5871030" y="2159105"/>
              <a:ext cx="2126343" cy="640080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H="1">
              <a:off x="3142344" y="2159105"/>
              <a:ext cx="2126343" cy="640080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black">
            <a:xfrm>
              <a:off x="357795" y="2263245"/>
              <a:ext cx="2701925" cy="4318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6D6"/>
                  </a:solidFill>
                  <a:effectLst/>
                  <a:uLnTx/>
                  <a:uFillTx/>
                  <a:latin typeface="HP Simplified" pitchFamily="34" charset="0"/>
                  <a:ea typeface="+mn-ea"/>
                  <a:cs typeface="HP Simplified" pitchFamily="34" charset="0"/>
                </a:rPr>
                <a:t>Deliver applications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508170" y="2171690"/>
              <a:ext cx="239486" cy="614911"/>
            </a:xfrm>
            <a:prstGeom prst="rightArrow">
              <a:avLst>
                <a:gd name="adj1" fmla="val 50000"/>
                <a:gd name="adj2" fmla="val 106944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49764" y="2313460"/>
              <a:ext cx="1318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30213">
                <a:spcAft>
                  <a:spcPts val="600"/>
                </a:spcAft>
                <a:buSzPct val="100000"/>
              </a:pPr>
              <a:r>
                <a:rPr lang="en-US" sz="1600" b="1" dirty="0" smtClean="0">
                  <a:solidFill>
                    <a:schemeClr val="bg2"/>
                  </a:solidFill>
                  <a:latin typeface="HP Simplified" pitchFamily="34" charset="0"/>
                  <a:cs typeface="HP Simplified" pitchFamily="34" charset="0"/>
                </a:rPr>
                <a:t>PC, months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86796" y="2305840"/>
              <a:ext cx="1554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30213">
                <a:spcAft>
                  <a:spcPts val="600"/>
                </a:spcAft>
                <a:buSzPct val="100000"/>
              </a:pPr>
              <a:r>
                <a:rPr lang="en-US" sz="1600" b="1" dirty="0" smtClean="0">
                  <a:solidFill>
                    <a:schemeClr val="bg2"/>
                  </a:solidFill>
                  <a:latin typeface="HP Simplified" pitchFamily="34" charset="0"/>
                  <a:cs typeface="HP Simplified" pitchFamily="34" charset="0"/>
                </a:rPr>
                <a:t>Mobile, days</a:t>
              </a:r>
            </a:p>
          </p:txBody>
        </p:sp>
      </p:grpSp>
      <p:sp>
        <p:nvSpPr>
          <p:cNvPr id="6" name="Round Diagonal Corner Rectangle 5"/>
          <p:cNvSpPr/>
          <p:nvPr/>
        </p:nvSpPr>
        <p:spPr>
          <a:xfrm flipH="1">
            <a:off x="5871030" y="3165342"/>
            <a:ext cx="2126343" cy="64008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3142344" y="3165342"/>
            <a:ext cx="2126343" cy="640080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black">
          <a:xfrm>
            <a:off x="357795" y="3252813"/>
            <a:ext cx="2701925" cy="46513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b="1" dirty="0" smtClean="0">
                <a:solidFill>
                  <a:srgbClr val="0096D6"/>
                </a:solidFill>
                <a:latin typeface="HP Simplified" pitchFamily="34" charset="0"/>
                <a:cs typeface="HP Simplified" pitchFamily="34" charset="0"/>
              </a:rPr>
              <a:t>Fulfill service requests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08170" y="3177927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49763" y="3310876"/>
            <a:ext cx="1511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6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Bureaucratic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6796" y="3310876"/>
            <a:ext cx="162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6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Self-serve</a:t>
            </a:r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5871030" y="3989111"/>
            <a:ext cx="2126343" cy="64008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 flipH="1">
            <a:off x="3142344" y="3989111"/>
            <a:ext cx="2126343" cy="640080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black">
          <a:xfrm>
            <a:off x="357795" y="4093251"/>
            <a:ext cx="2701925" cy="4318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Resolve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 problems in live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508170" y="4001696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67870" y="4156140"/>
            <a:ext cx="1668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6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Reactive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6796" y="4165193"/>
            <a:ext cx="161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P</a:t>
            </a:r>
            <a:r>
              <a:rPr lang="en-US" sz="16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redictive</a:t>
            </a:r>
          </a:p>
        </p:txBody>
      </p:sp>
      <p:pic>
        <p:nvPicPr>
          <p:cNvPr id="36" name="Picture 51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7850" y="4046962"/>
            <a:ext cx="438911" cy="5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Diagonal Corner Rectangle 7"/>
          <p:cNvSpPr/>
          <p:nvPr/>
        </p:nvSpPr>
        <p:spPr>
          <a:xfrm flipH="1">
            <a:off x="5871030" y="1511553"/>
            <a:ext cx="2126343" cy="64008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3142344" y="1511553"/>
            <a:ext cx="2126343" cy="640080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black">
          <a:xfrm>
            <a:off x="357795" y="1615693"/>
            <a:ext cx="2701925" cy="4318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Manage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the IT portfolio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508170" y="1524138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49764" y="1540247"/>
            <a:ext cx="153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6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Centrally planned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6796" y="1540247"/>
            <a:ext cx="142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6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Open economy</a:t>
            </a:r>
          </a:p>
        </p:txBody>
      </p:sp>
      <p:pic>
        <p:nvPicPr>
          <p:cNvPr id="35" name="Picture 50" descr="Search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8067" y="3326906"/>
            <a:ext cx="438912" cy="3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as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470" y="3209493"/>
            <a:ext cx="438912" cy="505561"/>
          </a:xfrm>
          <a:prstGeom prst="rect">
            <a:avLst/>
          </a:prstGeom>
        </p:spPr>
      </p:pic>
      <p:sp>
        <p:nvSpPr>
          <p:cNvPr id="42" name="Subtitle 4"/>
          <p:cNvSpPr txBox="1">
            <a:spLocks/>
          </p:cNvSpPr>
          <p:nvPr/>
        </p:nvSpPr>
        <p:spPr bwMode="black">
          <a:xfrm>
            <a:off x="5885291" y="1148872"/>
            <a:ext cx="2027582" cy="2778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Rising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5989319" y="4136421"/>
            <a:ext cx="455295" cy="359379"/>
          </a:xfrm>
          <a:custGeom>
            <a:avLst/>
            <a:gdLst>
              <a:gd name="connsiteX0" fmla="*/ 551887 w 551887"/>
              <a:gd name="connsiteY0" fmla="*/ 473432 h 473432"/>
              <a:gd name="connsiteX1" fmla="*/ 0 w 551887"/>
              <a:gd name="connsiteY1" fmla="*/ 473432 h 473432"/>
              <a:gd name="connsiteX2" fmla="*/ 51402 w 551887"/>
              <a:gd name="connsiteY2" fmla="*/ 0 h 473432"/>
              <a:gd name="connsiteX3" fmla="*/ 524833 w 551887"/>
              <a:gd name="connsiteY3" fmla="*/ 0 h 473432"/>
              <a:gd name="connsiteX4" fmla="*/ 551887 w 551887"/>
              <a:gd name="connsiteY4" fmla="*/ 473432 h 473432"/>
              <a:gd name="connsiteX0" fmla="*/ 721634 w 721634"/>
              <a:gd name="connsiteY0" fmla="*/ 473432 h 473432"/>
              <a:gd name="connsiteX1" fmla="*/ 169747 w 721634"/>
              <a:gd name="connsiteY1" fmla="*/ 473432 h 473432"/>
              <a:gd name="connsiteX2" fmla="*/ 221149 w 721634"/>
              <a:gd name="connsiteY2" fmla="*/ 0 h 473432"/>
              <a:gd name="connsiteX3" fmla="*/ 694580 w 721634"/>
              <a:gd name="connsiteY3" fmla="*/ 0 h 473432"/>
              <a:gd name="connsiteX4" fmla="*/ 721634 w 721634"/>
              <a:gd name="connsiteY4" fmla="*/ 473432 h 473432"/>
              <a:gd name="connsiteX0" fmla="*/ 761161 w 761161"/>
              <a:gd name="connsiteY0" fmla="*/ 474811 h 474811"/>
              <a:gd name="connsiteX1" fmla="*/ 209274 w 761161"/>
              <a:gd name="connsiteY1" fmla="*/ 474811 h 474811"/>
              <a:gd name="connsiteX2" fmla="*/ 260676 w 761161"/>
              <a:gd name="connsiteY2" fmla="*/ 1379 h 474811"/>
              <a:gd name="connsiteX3" fmla="*/ 734107 w 761161"/>
              <a:gd name="connsiteY3" fmla="*/ 1379 h 474811"/>
              <a:gd name="connsiteX4" fmla="*/ 761161 w 761161"/>
              <a:gd name="connsiteY4" fmla="*/ 474811 h 474811"/>
              <a:gd name="connsiteX0" fmla="*/ 680396 w 680396"/>
              <a:gd name="connsiteY0" fmla="*/ 474639 h 474639"/>
              <a:gd name="connsiteX1" fmla="*/ 128509 w 680396"/>
              <a:gd name="connsiteY1" fmla="*/ 474639 h 474639"/>
              <a:gd name="connsiteX2" fmla="*/ 179911 w 680396"/>
              <a:gd name="connsiteY2" fmla="*/ 1207 h 474639"/>
              <a:gd name="connsiteX3" fmla="*/ 653342 w 680396"/>
              <a:gd name="connsiteY3" fmla="*/ 1207 h 474639"/>
              <a:gd name="connsiteX4" fmla="*/ 680396 w 680396"/>
              <a:gd name="connsiteY4" fmla="*/ 474639 h 474639"/>
              <a:gd name="connsiteX0" fmla="*/ 737528 w 737528"/>
              <a:gd name="connsiteY0" fmla="*/ 474883 h 474883"/>
              <a:gd name="connsiteX1" fmla="*/ 185641 w 737528"/>
              <a:gd name="connsiteY1" fmla="*/ 474883 h 474883"/>
              <a:gd name="connsiteX2" fmla="*/ 237043 w 737528"/>
              <a:gd name="connsiteY2" fmla="*/ 1451 h 474883"/>
              <a:gd name="connsiteX3" fmla="*/ 710474 w 737528"/>
              <a:gd name="connsiteY3" fmla="*/ 1451 h 474883"/>
              <a:gd name="connsiteX4" fmla="*/ 737528 w 737528"/>
              <a:gd name="connsiteY4" fmla="*/ 474883 h 474883"/>
              <a:gd name="connsiteX0" fmla="*/ 737528 w 737528"/>
              <a:gd name="connsiteY0" fmla="*/ 580442 h 580442"/>
              <a:gd name="connsiteX1" fmla="*/ 185641 w 737528"/>
              <a:gd name="connsiteY1" fmla="*/ 580442 h 580442"/>
              <a:gd name="connsiteX2" fmla="*/ 237043 w 737528"/>
              <a:gd name="connsiteY2" fmla="*/ 107010 h 580442"/>
              <a:gd name="connsiteX3" fmla="*/ 710474 w 737528"/>
              <a:gd name="connsiteY3" fmla="*/ 107010 h 580442"/>
              <a:gd name="connsiteX4" fmla="*/ 737528 w 737528"/>
              <a:gd name="connsiteY4" fmla="*/ 580442 h 580442"/>
              <a:gd name="connsiteX0" fmla="*/ 737528 w 737528"/>
              <a:gd name="connsiteY0" fmla="*/ 698619 h 698619"/>
              <a:gd name="connsiteX1" fmla="*/ 185641 w 737528"/>
              <a:gd name="connsiteY1" fmla="*/ 698619 h 698619"/>
              <a:gd name="connsiteX2" fmla="*/ 237043 w 737528"/>
              <a:gd name="connsiteY2" fmla="*/ 225187 h 698619"/>
              <a:gd name="connsiteX3" fmla="*/ 710474 w 737528"/>
              <a:gd name="connsiteY3" fmla="*/ 225187 h 698619"/>
              <a:gd name="connsiteX4" fmla="*/ 737528 w 737528"/>
              <a:gd name="connsiteY4" fmla="*/ 698619 h 698619"/>
              <a:gd name="connsiteX0" fmla="*/ 737528 w 737528"/>
              <a:gd name="connsiteY0" fmla="*/ 713575 h 713575"/>
              <a:gd name="connsiteX1" fmla="*/ 185641 w 737528"/>
              <a:gd name="connsiteY1" fmla="*/ 713575 h 713575"/>
              <a:gd name="connsiteX2" fmla="*/ 237043 w 737528"/>
              <a:gd name="connsiteY2" fmla="*/ 240143 h 713575"/>
              <a:gd name="connsiteX3" fmla="*/ 710474 w 737528"/>
              <a:gd name="connsiteY3" fmla="*/ 240143 h 713575"/>
              <a:gd name="connsiteX4" fmla="*/ 737528 w 737528"/>
              <a:gd name="connsiteY4" fmla="*/ 713575 h 713575"/>
              <a:gd name="connsiteX0" fmla="*/ 737528 w 889793"/>
              <a:gd name="connsiteY0" fmla="*/ 713575 h 713575"/>
              <a:gd name="connsiteX1" fmla="*/ 185641 w 889793"/>
              <a:gd name="connsiteY1" fmla="*/ 713575 h 713575"/>
              <a:gd name="connsiteX2" fmla="*/ 237043 w 889793"/>
              <a:gd name="connsiteY2" fmla="*/ 240143 h 713575"/>
              <a:gd name="connsiteX3" fmla="*/ 710474 w 889793"/>
              <a:gd name="connsiteY3" fmla="*/ 240143 h 713575"/>
              <a:gd name="connsiteX4" fmla="*/ 737528 w 889793"/>
              <a:gd name="connsiteY4" fmla="*/ 713575 h 713575"/>
              <a:gd name="connsiteX0" fmla="*/ 737528 w 954007"/>
              <a:gd name="connsiteY0" fmla="*/ 713575 h 713575"/>
              <a:gd name="connsiteX1" fmla="*/ 185641 w 954007"/>
              <a:gd name="connsiteY1" fmla="*/ 713575 h 713575"/>
              <a:gd name="connsiteX2" fmla="*/ 237043 w 954007"/>
              <a:gd name="connsiteY2" fmla="*/ 240143 h 713575"/>
              <a:gd name="connsiteX3" fmla="*/ 710474 w 954007"/>
              <a:gd name="connsiteY3" fmla="*/ 240143 h 713575"/>
              <a:gd name="connsiteX4" fmla="*/ 737528 w 954007"/>
              <a:gd name="connsiteY4" fmla="*/ 713575 h 713575"/>
              <a:gd name="connsiteX0" fmla="*/ 737528 w 946164"/>
              <a:gd name="connsiteY0" fmla="*/ 713575 h 713575"/>
              <a:gd name="connsiteX1" fmla="*/ 185641 w 946164"/>
              <a:gd name="connsiteY1" fmla="*/ 713575 h 713575"/>
              <a:gd name="connsiteX2" fmla="*/ 237043 w 946164"/>
              <a:gd name="connsiteY2" fmla="*/ 240143 h 713575"/>
              <a:gd name="connsiteX3" fmla="*/ 710474 w 946164"/>
              <a:gd name="connsiteY3" fmla="*/ 240143 h 713575"/>
              <a:gd name="connsiteX4" fmla="*/ 737528 w 946164"/>
              <a:gd name="connsiteY4" fmla="*/ 713575 h 7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64" h="713575">
                <a:moveTo>
                  <a:pt x="737528" y="713575"/>
                </a:moveTo>
                <a:lnTo>
                  <a:pt x="185641" y="713575"/>
                </a:lnTo>
                <a:cubicBezTo>
                  <a:pt x="-162443" y="547647"/>
                  <a:pt x="52179" y="213992"/>
                  <a:pt x="237043" y="240143"/>
                </a:cubicBezTo>
                <a:cubicBezTo>
                  <a:pt x="267703" y="-114254"/>
                  <a:pt x="728511" y="-43916"/>
                  <a:pt x="710474" y="240143"/>
                </a:cubicBezTo>
                <a:cubicBezTo>
                  <a:pt x="960266" y="224813"/>
                  <a:pt x="1072086" y="634218"/>
                  <a:pt x="737528" y="713575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51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10463" y="1596394"/>
            <a:ext cx="438881" cy="4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1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74867" y="1636327"/>
            <a:ext cx="438912" cy="3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97"/>
          <p:cNvGrpSpPr/>
          <p:nvPr/>
        </p:nvGrpSpPr>
        <p:grpSpPr>
          <a:xfrm>
            <a:off x="6073140" y="2437648"/>
            <a:ext cx="326448" cy="381752"/>
            <a:chOff x="6073140" y="2397643"/>
            <a:chExt cx="326448" cy="381752"/>
          </a:xfrm>
        </p:grpSpPr>
        <p:sp>
          <p:nvSpPr>
            <p:cNvPr id="89" name="Oval 88"/>
            <p:cNvSpPr/>
            <p:nvPr/>
          </p:nvSpPr>
          <p:spPr>
            <a:xfrm>
              <a:off x="6073140" y="2505075"/>
              <a:ext cx="274320" cy="2743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 Diagonal Corner Rectangle 90"/>
            <p:cNvSpPr/>
            <p:nvPr/>
          </p:nvSpPr>
          <p:spPr>
            <a:xfrm rot="84688" flipH="1">
              <a:off x="6164580" y="2397643"/>
              <a:ext cx="91440" cy="4572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1594072">
              <a:off x="6187440" y="2427118"/>
              <a:ext cx="4572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187440" y="2619376"/>
              <a:ext cx="45720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1594072">
              <a:off x="6195044" y="2535719"/>
              <a:ext cx="2743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5394072">
              <a:off x="6282785" y="2619740"/>
              <a:ext cx="2743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3578109">
              <a:off x="6335168" y="2508115"/>
              <a:ext cx="18288" cy="70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19617815">
              <a:off x="6353868" y="2491134"/>
              <a:ext cx="45720" cy="70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ound Diagonal Corner Rectangle 98"/>
          <p:cNvSpPr/>
          <p:nvPr/>
        </p:nvSpPr>
        <p:spPr>
          <a:xfrm flipH="1">
            <a:off x="3299460" y="2491740"/>
            <a:ext cx="342900" cy="335280"/>
          </a:xfrm>
          <a:prstGeom prst="round2DiagRect">
            <a:avLst>
              <a:gd name="adj1" fmla="val 9849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331290" y="2566782"/>
            <a:ext cx="274320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331290" y="2638159"/>
            <a:ext cx="274320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331290" y="2707608"/>
            <a:ext cx="274320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31290" y="2774161"/>
            <a:ext cx="274320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109"/>
          <p:cNvGrpSpPr/>
          <p:nvPr/>
        </p:nvGrpSpPr>
        <p:grpSpPr>
          <a:xfrm rot="5400000">
            <a:off x="3336114" y="2594756"/>
            <a:ext cx="274320" cy="140826"/>
            <a:chOff x="3486584" y="2724970"/>
            <a:chExt cx="274320" cy="140826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3486584" y="2724970"/>
              <a:ext cx="274320" cy="0"/>
            </a:xfrm>
            <a:prstGeom prst="line">
              <a:avLst/>
            </a:prstGeom>
            <a:ln w="127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486584" y="2796347"/>
              <a:ext cx="274320" cy="0"/>
            </a:xfrm>
            <a:prstGeom prst="line">
              <a:avLst/>
            </a:prstGeom>
            <a:ln w="127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486584" y="2865796"/>
              <a:ext cx="274320" cy="0"/>
            </a:xfrm>
            <a:prstGeom prst="line">
              <a:avLst/>
            </a:prstGeom>
            <a:ln w="127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17467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8723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9081" name="think-cell Slide" r:id="rId6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Unique information &amp; application engines</a:t>
            </a:r>
            <a:endParaRPr lang="en-US" dirty="0"/>
          </a:p>
        </p:txBody>
      </p:sp>
      <p:sp>
        <p:nvSpPr>
          <p:cNvPr id="87" name="Subtit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550" y="439596"/>
            <a:ext cx="8117206" cy="27699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19" name="Straight Connector 418"/>
          <p:cNvCxnSpPr/>
          <p:nvPr/>
        </p:nvCxnSpPr>
        <p:spPr>
          <a:xfrm rot="16200000" flipH="1">
            <a:off x="4325063" y="-268859"/>
            <a:ext cx="0" cy="7148827"/>
          </a:xfrm>
          <a:prstGeom prst="line">
            <a:avLst/>
          </a:prstGeom>
          <a:ln w="762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25064" y="1379396"/>
            <a:ext cx="709" cy="3048448"/>
          </a:xfrm>
          <a:prstGeom prst="line">
            <a:avLst/>
          </a:prstGeom>
          <a:ln w="762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4"/>
          <p:cNvGrpSpPr/>
          <p:nvPr/>
        </p:nvGrpSpPr>
        <p:grpSpPr>
          <a:xfrm>
            <a:off x="1090505" y="1348808"/>
            <a:ext cx="2934165" cy="770355"/>
            <a:chOff x="1162161" y="1953647"/>
            <a:chExt cx="2934165" cy="770355"/>
          </a:xfrm>
        </p:grpSpPr>
        <p:sp>
          <p:nvSpPr>
            <p:cNvPr id="293" name="Rectangle 292"/>
            <p:cNvSpPr/>
            <p:nvPr/>
          </p:nvSpPr>
          <p:spPr>
            <a:xfrm>
              <a:off x="2095235" y="2204290"/>
              <a:ext cx="2001091" cy="27334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defTabSz="950839"/>
              <a:r>
                <a:rPr lang="en-US" sz="1400" dirty="0">
                  <a:solidFill>
                    <a:srgbClr val="000000"/>
                  </a:solidFill>
                </a:rPr>
                <a:t>H</a:t>
              </a:r>
              <a:r>
                <a:rPr lang="en-US" sz="1400" dirty="0" smtClean="0">
                  <a:solidFill>
                    <a:srgbClr val="000000"/>
                  </a:solidFill>
                </a:rPr>
                <a:t>uman information processing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419"/>
            <p:cNvGrpSpPr/>
            <p:nvPr/>
          </p:nvGrpSpPr>
          <p:grpSpPr>
            <a:xfrm>
              <a:off x="1319339" y="1953647"/>
              <a:ext cx="370672" cy="382327"/>
              <a:chOff x="3903785" y="3223182"/>
              <a:chExt cx="306340" cy="315975"/>
            </a:xfrm>
          </p:grpSpPr>
          <p:sp>
            <p:nvSpPr>
              <p:cNvPr id="421" name="Can 420"/>
              <p:cNvSpPr/>
              <p:nvPr/>
            </p:nvSpPr>
            <p:spPr>
              <a:xfrm>
                <a:off x="3903785" y="3426588"/>
                <a:ext cx="260684" cy="112569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3905169" y="3426271"/>
                <a:ext cx="258552" cy="29316"/>
              </a:xfrm>
              <a:prstGeom prst="ellipse">
                <a:avLst/>
              </a:prstGeom>
              <a:solidFill>
                <a:schemeClr val="bg2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3" name="Can 422"/>
              <p:cNvSpPr/>
              <p:nvPr/>
            </p:nvSpPr>
            <p:spPr>
              <a:xfrm>
                <a:off x="3949441" y="3325543"/>
                <a:ext cx="260684" cy="112569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3950822" y="3325721"/>
                <a:ext cx="258552" cy="29316"/>
              </a:xfrm>
              <a:prstGeom prst="ellipse">
                <a:avLst/>
              </a:prstGeom>
              <a:solidFill>
                <a:schemeClr val="bg2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5" name="Can 424"/>
              <p:cNvSpPr/>
              <p:nvPr/>
            </p:nvSpPr>
            <p:spPr>
              <a:xfrm>
                <a:off x="3903789" y="3224390"/>
                <a:ext cx="260684" cy="112568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3905172" y="3223182"/>
                <a:ext cx="258552" cy="29316"/>
              </a:xfrm>
              <a:prstGeom prst="ellipse">
                <a:avLst/>
              </a:prstGeom>
              <a:solidFill>
                <a:schemeClr val="bg2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7" name="TextBox 426">
              <a:hlinkClick r:id="" action="ppaction://noaction"/>
            </p:cNvPr>
            <p:cNvSpPr txBox="1"/>
            <p:nvPr/>
          </p:nvSpPr>
          <p:spPr>
            <a:xfrm>
              <a:off x="1162161" y="2354670"/>
              <a:ext cx="685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b="1" dirty="0" smtClean="0">
                  <a:solidFill>
                    <a:schemeClr val="accent1"/>
                  </a:solidFill>
                  <a:cs typeface="HP Simplified" pitchFamily="34" charset="0"/>
                </a:rPr>
                <a:t>IDOL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919844" y="2447324"/>
            <a:ext cx="2804322" cy="646144"/>
            <a:chOff x="4891985" y="1952472"/>
            <a:chExt cx="2804322" cy="646144"/>
          </a:xfrm>
        </p:grpSpPr>
        <p:sp>
          <p:nvSpPr>
            <p:cNvPr id="262" name="Rectangle 261"/>
            <p:cNvSpPr/>
            <p:nvPr/>
          </p:nvSpPr>
          <p:spPr>
            <a:xfrm>
              <a:off x="6011130" y="2077283"/>
              <a:ext cx="1685177" cy="228338"/>
            </a:xfrm>
            <a:prstGeom prst="rect">
              <a:avLst/>
            </a:prstGeom>
          </p:spPr>
          <p:txBody>
            <a:bodyPr wrap="square" lIns="0" tIns="0" rIns="91440" bIns="0" anchor="ctr">
              <a:noAutofit/>
            </a:bodyPr>
            <a:lstStyle/>
            <a:p>
              <a:pPr defTabSz="950839"/>
              <a:r>
                <a:rPr lang="en-US" sz="1400" dirty="0">
                  <a:solidFill>
                    <a:srgbClr val="000000"/>
                  </a:solidFill>
                </a:rPr>
                <a:t>Real-</a:t>
              </a:r>
              <a:r>
                <a:rPr lang="en-US" sz="1400" dirty="0" smtClean="0">
                  <a:solidFill>
                    <a:srgbClr val="000000"/>
                  </a:solidFill>
                </a:rPr>
                <a:t>time analytics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28" name="TextBox 427">
              <a:hlinkClick r:id="" action="ppaction://noaction"/>
            </p:cNvPr>
            <p:cNvSpPr txBox="1"/>
            <p:nvPr/>
          </p:nvSpPr>
          <p:spPr>
            <a:xfrm flipH="1">
              <a:off x="4891985" y="2291823"/>
              <a:ext cx="937844" cy="306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b="1" dirty="0" smtClean="0">
                  <a:solidFill>
                    <a:srgbClr val="0096D6"/>
                  </a:solidFill>
                  <a:cs typeface="HP Simplified" pitchFamily="34" charset="0"/>
                </a:rPr>
                <a:t>Vertica</a:t>
              </a:r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5217383" y="1952472"/>
              <a:ext cx="287048" cy="347546"/>
              <a:chOff x="3431922" y="2698639"/>
              <a:chExt cx="315752" cy="420532"/>
            </a:xfrm>
          </p:grpSpPr>
          <p:sp>
            <p:nvSpPr>
              <p:cNvPr id="430" name="Can 429"/>
              <p:cNvSpPr/>
              <p:nvPr/>
            </p:nvSpPr>
            <p:spPr>
              <a:xfrm>
                <a:off x="3432232" y="2969342"/>
                <a:ext cx="315429" cy="149829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3431922" y="2968915"/>
                <a:ext cx="312847" cy="39019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32" name="Can 431"/>
              <p:cNvSpPr/>
              <p:nvPr/>
            </p:nvSpPr>
            <p:spPr>
              <a:xfrm>
                <a:off x="3432235" y="2834849"/>
                <a:ext cx="315429" cy="149829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3431925" y="2835094"/>
                <a:ext cx="312848" cy="39019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34" name="Can 433"/>
              <p:cNvSpPr/>
              <p:nvPr/>
            </p:nvSpPr>
            <p:spPr>
              <a:xfrm>
                <a:off x="3432244" y="2700208"/>
                <a:ext cx="315430" cy="149828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3431928" y="2698639"/>
                <a:ext cx="312848" cy="39019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</p:grpSp>
      </p:grpSp>
      <p:grpSp>
        <p:nvGrpSpPr>
          <p:cNvPr id="7" name="Group 43"/>
          <p:cNvGrpSpPr/>
          <p:nvPr/>
        </p:nvGrpSpPr>
        <p:grpSpPr>
          <a:xfrm>
            <a:off x="873664" y="3462389"/>
            <a:ext cx="2762173" cy="680047"/>
            <a:chOff x="1030756" y="3142584"/>
            <a:chExt cx="2762173" cy="680047"/>
          </a:xfrm>
        </p:grpSpPr>
        <p:sp>
          <p:nvSpPr>
            <p:cNvPr id="275" name="Rectangle 274"/>
            <p:cNvSpPr/>
            <p:nvPr/>
          </p:nvSpPr>
          <p:spPr>
            <a:xfrm>
              <a:off x="2179940" y="3383066"/>
              <a:ext cx="1612989" cy="230755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defTabSz="950839"/>
              <a:r>
                <a:rPr lang="en-US" sz="1400" dirty="0">
                  <a:solidFill>
                    <a:srgbClr val="000000"/>
                  </a:solidFill>
                </a:rPr>
                <a:t>High volume </a:t>
              </a:r>
              <a:r>
                <a:rPr lang="en-US" sz="1400" dirty="0" smtClean="0">
                  <a:solidFill>
                    <a:srgbClr val="000000"/>
                  </a:solidFill>
                </a:rPr>
                <a:t/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en-US" sz="1400" dirty="0" smtClean="0">
                  <a:solidFill>
                    <a:srgbClr val="000000"/>
                  </a:solidFill>
                </a:rPr>
                <a:t>operational </a:t>
              </a:r>
              <a:r>
                <a:rPr lang="pl-PL" sz="1400" dirty="0">
                  <a:solidFill>
                    <a:srgbClr val="000000"/>
                  </a:solidFill>
                </a:rPr>
                <a:t>data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36" name="TextBox 435">
              <a:hlinkClick r:id="" action="ppaction://noaction"/>
            </p:cNvPr>
            <p:cNvSpPr txBox="1"/>
            <p:nvPr/>
          </p:nvSpPr>
          <p:spPr>
            <a:xfrm>
              <a:off x="1078847" y="3545632"/>
              <a:ext cx="8516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430213">
                <a:spcAft>
                  <a:spcPts val="400"/>
                </a:spcAft>
                <a:buSzPct val="100000"/>
                <a:defRPr sz="1600" b="1">
                  <a:solidFill>
                    <a:srgbClr val="0096D6"/>
                  </a:solidFill>
                  <a:cs typeface="HP Simplified" pitchFamily="34" charset="0"/>
                </a:defRPr>
              </a:lvl1pPr>
            </a:lstStyle>
            <a:p>
              <a:r>
                <a:rPr lang="en-US" sz="1800" dirty="0" smtClean="0"/>
                <a:t>Logger</a:t>
              </a:r>
              <a:endParaRPr lang="en-US" sz="1800" dirty="0"/>
            </a:p>
          </p:txBody>
        </p:sp>
        <p:grpSp>
          <p:nvGrpSpPr>
            <p:cNvPr id="8" name="Group 436"/>
            <p:cNvGrpSpPr/>
            <p:nvPr/>
          </p:nvGrpSpPr>
          <p:grpSpPr>
            <a:xfrm>
              <a:off x="1030756" y="3142584"/>
              <a:ext cx="947839" cy="360297"/>
              <a:chOff x="3484578" y="3060064"/>
              <a:chExt cx="947839" cy="360297"/>
            </a:xfrm>
          </p:grpSpPr>
          <p:sp>
            <p:nvSpPr>
              <p:cNvPr id="438" name="Can 437"/>
              <p:cNvSpPr/>
              <p:nvPr/>
            </p:nvSpPr>
            <p:spPr>
              <a:xfrm>
                <a:off x="4121191" y="3307794"/>
                <a:ext cx="236986" cy="112567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4109082" y="3306620"/>
                <a:ext cx="258552" cy="29316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40" name="Can 439"/>
              <p:cNvSpPr/>
              <p:nvPr/>
            </p:nvSpPr>
            <p:spPr>
              <a:xfrm>
                <a:off x="3871914" y="3164668"/>
                <a:ext cx="236986" cy="112567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3859805" y="3163495"/>
                <a:ext cx="258552" cy="29316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42" name="Can 441"/>
              <p:cNvSpPr/>
              <p:nvPr/>
            </p:nvSpPr>
            <p:spPr>
              <a:xfrm>
                <a:off x="3496687" y="3164668"/>
                <a:ext cx="236986" cy="112567"/>
              </a:xfrm>
              <a:prstGeom prst="can">
                <a:avLst/>
              </a:prstGeom>
              <a:solidFill>
                <a:srgbClr val="0096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3484578" y="3163495"/>
                <a:ext cx="258552" cy="29316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96D6"/>
                  </a:solidFill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3651360" y="3062330"/>
                <a:ext cx="137400" cy="13740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6D6"/>
                  </a:solidFill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4036507" y="3060064"/>
                <a:ext cx="137400" cy="13740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6D6"/>
                  </a:solidFill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4295017" y="3202866"/>
                <a:ext cx="137400" cy="13740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6D6"/>
                  </a:solidFill>
                </a:endParaRPr>
              </a:p>
            </p:txBody>
          </p:sp>
          <p:cxnSp>
            <p:nvCxnSpPr>
              <p:cNvPr id="447" name="Straight Connector 446"/>
              <p:cNvCxnSpPr>
                <a:stCxn id="444" idx="6"/>
                <a:endCxn id="445" idx="2"/>
              </p:cNvCxnSpPr>
              <p:nvPr/>
            </p:nvCxnSpPr>
            <p:spPr>
              <a:xfrm flipV="1">
                <a:off x="3788760" y="3128765"/>
                <a:ext cx="247747" cy="2266"/>
              </a:xfrm>
              <a:prstGeom prst="line">
                <a:avLst/>
              </a:prstGeom>
              <a:ln w="381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Elbow Connector 447"/>
              <p:cNvCxnSpPr>
                <a:stCxn id="445" idx="6"/>
                <a:endCxn id="446" idx="0"/>
              </p:cNvCxnSpPr>
              <p:nvPr/>
            </p:nvCxnSpPr>
            <p:spPr>
              <a:xfrm>
                <a:off x="4173907" y="3128765"/>
                <a:ext cx="189810" cy="74101"/>
              </a:xfrm>
              <a:prstGeom prst="bentConnector2">
                <a:avLst/>
              </a:prstGeom>
              <a:ln w="381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49"/>
          <p:cNvGrpSpPr/>
          <p:nvPr/>
        </p:nvGrpSpPr>
        <p:grpSpPr>
          <a:xfrm>
            <a:off x="4719772" y="3378608"/>
            <a:ext cx="3230827" cy="1129974"/>
            <a:chOff x="4591630" y="3018733"/>
            <a:chExt cx="3230827" cy="1129974"/>
          </a:xfrm>
        </p:grpSpPr>
        <p:sp>
          <p:nvSpPr>
            <p:cNvPr id="256" name="Rectangle 255"/>
            <p:cNvSpPr/>
            <p:nvPr/>
          </p:nvSpPr>
          <p:spPr>
            <a:xfrm>
              <a:off x="6057192" y="3184787"/>
              <a:ext cx="1765265" cy="577025"/>
            </a:xfrm>
            <a:prstGeom prst="rect">
              <a:avLst/>
            </a:prstGeom>
          </p:spPr>
          <p:txBody>
            <a:bodyPr wrap="square" lIns="0" tIns="0" rIns="91440" bIns="0" anchor="ctr">
              <a:noAutofit/>
            </a:bodyPr>
            <a:lstStyle/>
            <a:p>
              <a:pPr defTabSz="950839"/>
              <a:r>
                <a:rPr lang="en-AU" sz="1400" dirty="0" smtClean="0">
                  <a:solidFill>
                    <a:srgbClr val="000000"/>
                  </a:solidFill>
                </a:rPr>
                <a:t>Dynamic business-IT dependency map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9" name="TextBox 448">
              <a:hlinkClick r:id="" action="ppaction://noaction"/>
            </p:cNvPr>
            <p:cNvSpPr txBox="1"/>
            <p:nvPr/>
          </p:nvSpPr>
          <p:spPr>
            <a:xfrm>
              <a:off x="4591630" y="3563932"/>
              <a:ext cx="1630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1600" b="1" dirty="0" smtClean="0">
                  <a:solidFill>
                    <a:srgbClr val="0096D6"/>
                  </a:solidFill>
                  <a:cs typeface="HP Simplified" pitchFamily="34" charset="0"/>
                </a:rPr>
                <a:t>Run-time </a:t>
              </a:r>
              <a:br>
                <a:rPr lang="en-US" sz="1600" b="1" dirty="0" smtClean="0">
                  <a:solidFill>
                    <a:srgbClr val="0096D6"/>
                  </a:solidFill>
                  <a:cs typeface="HP Simplified" pitchFamily="34" charset="0"/>
                </a:rPr>
              </a:br>
              <a:r>
                <a:rPr lang="en-US" sz="1600" b="1" dirty="0" smtClean="0">
                  <a:solidFill>
                    <a:srgbClr val="0096D6"/>
                  </a:solidFill>
                  <a:cs typeface="HP Simplified" pitchFamily="34" charset="0"/>
                </a:rPr>
                <a:t>Service Model</a:t>
              </a:r>
            </a:p>
          </p:txBody>
        </p:sp>
        <p:grpSp>
          <p:nvGrpSpPr>
            <p:cNvPr id="11" name="Group 3"/>
            <p:cNvGrpSpPr/>
            <p:nvPr/>
          </p:nvGrpSpPr>
          <p:grpSpPr>
            <a:xfrm>
              <a:off x="5078795" y="3018733"/>
              <a:ext cx="564224" cy="458762"/>
              <a:chOff x="6522608" y="2698639"/>
              <a:chExt cx="620646" cy="504638"/>
            </a:xfrm>
          </p:grpSpPr>
          <p:sp>
            <p:nvSpPr>
              <p:cNvPr id="451" name="Oval 450"/>
              <p:cNvSpPr/>
              <p:nvPr/>
            </p:nvSpPr>
            <p:spPr>
              <a:xfrm>
                <a:off x="6790565" y="2698639"/>
                <a:ext cx="296035" cy="2960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6D6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6522608" y="2789849"/>
                <a:ext cx="620646" cy="413428"/>
                <a:chOff x="6522608" y="2789849"/>
                <a:chExt cx="620646" cy="413428"/>
              </a:xfrm>
            </p:grpSpPr>
            <p:sp>
              <p:nvSpPr>
                <p:cNvPr id="453" name="Rounded Rectangle 452"/>
                <p:cNvSpPr/>
                <p:nvPr/>
              </p:nvSpPr>
              <p:spPr>
                <a:xfrm rot="19800000">
                  <a:off x="6522608" y="3117955"/>
                  <a:ext cx="281871" cy="853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96D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smtClean="0">
                    <a:solidFill>
                      <a:srgbClr val="0096D6"/>
                    </a:solidFill>
                  </a:endParaRPr>
                </a:p>
              </p:txBody>
            </p:sp>
            <p:sp>
              <p:nvSpPr>
                <p:cNvPr id="454" name="Donut 453"/>
                <p:cNvSpPr/>
                <p:nvPr/>
              </p:nvSpPr>
              <p:spPr>
                <a:xfrm>
                  <a:off x="6734439" y="2789849"/>
                  <a:ext cx="408815" cy="408814"/>
                </a:xfrm>
                <a:prstGeom prst="donut">
                  <a:avLst>
                    <a:gd name="adj" fmla="val 17202"/>
                  </a:avLst>
                </a:prstGeom>
                <a:solidFill>
                  <a:srgbClr val="0096D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smtClean="0">
                    <a:solidFill>
                      <a:srgbClr val="0096D6"/>
                    </a:solidFill>
                  </a:endParaRPr>
                </a:p>
              </p:txBody>
            </p:sp>
          </p:grpSp>
        </p:grpSp>
      </p:grpSp>
      <p:cxnSp>
        <p:nvCxnSpPr>
          <p:cNvPr id="69" name="Straight Connector 68"/>
          <p:cNvCxnSpPr/>
          <p:nvPr/>
        </p:nvCxnSpPr>
        <p:spPr>
          <a:xfrm rot="16200000" flipH="1">
            <a:off x="4325773" y="-1352059"/>
            <a:ext cx="0" cy="7148827"/>
          </a:xfrm>
          <a:prstGeom prst="line">
            <a:avLst/>
          </a:prstGeom>
          <a:ln w="762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69"/>
          <p:cNvGrpSpPr/>
          <p:nvPr/>
        </p:nvGrpSpPr>
        <p:grpSpPr>
          <a:xfrm>
            <a:off x="5327090" y="2389764"/>
            <a:ext cx="436680" cy="436680"/>
            <a:chOff x="7265326" y="73746"/>
            <a:chExt cx="436680" cy="436680"/>
          </a:xfrm>
        </p:grpSpPr>
        <p:sp>
          <p:nvSpPr>
            <p:cNvPr id="71" name="Oval 70"/>
            <p:cNvSpPr/>
            <p:nvPr/>
          </p:nvSpPr>
          <p:spPr>
            <a:xfrm>
              <a:off x="7265326" y="73746"/>
              <a:ext cx="436680" cy="436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7363967" y="183149"/>
              <a:ext cx="250831" cy="50916"/>
            </a:xfrm>
            <a:prstGeom prst="roundRect">
              <a:avLst>
                <a:gd name="adj" fmla="val 30785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>
                <a:solidFill>
                  <a:srgbClr val="87898B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7351913" y="179619"/>
              <a:ext cx="262886" cy="235656"/>
            </a:xfrm>
            <a:prstGeom prst="roundRect">
              <a:avLst>
                <a:gd name="adj" fmla="val 11640"/>
              </a:avLst>
            </a:prstGeom>
            <a:noFill/>
            <a:ln w="158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>
                <a:solidFill>
                  <a:srgbClr val="87898B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7514262" y="317404"/>
              <a:ext cx="66929" cy="38692"/>
            </a:xfrm>
            <a:prstGeom prst="straightConnector1">
              <a:avLst/>
            </a:prstGeom>
            <a:ln w="12700" cmpd="sng">
              <a:solidFill>
                <a:schemeClr val="bg2"/>
              </a:solidFill>
              <a:headEnd w="sm" len="sm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7398307" y="266054"/>
              <a:ext cx="115955" cy="9004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421701" y="292086"/>
              <a:ext cx="72008" cy="0"/>
            </a:xfrm>
            <a:prstGeom prst="line">
              <a:avLst/>
            </a:prstGeom>
            <a:ln w="6350" cmpd="dbl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417747" y="308526"/>
              <a:ext cx="72008" cy="0"/>
            </a:xfrm>
            <a:prstGeom prst="line">
              <a:avLst/>
            </a:prstGeom>
            <a:ln w="6350" cmpd="dbl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hlinkClick r:id="" action="ppaction://noaction"/>
          </p:cNvPr>
          <p:cNvSpPr txBox="1"/>
          <p:nvPr/>
        </p:nvSpPr>
        <p:spPr>
          <a:xfrm>
            <a:off x="5000697" y="2877595"/>
            <a:ext cx="10606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430213">
              <a:spcAft>
                <a:spcPts val="400"/>
              </a:spcAft>
              <a:buSzPct val="100000"/>
              <a:defRPr sz="1600" b="1">
                <a:solidFill>
                  <a:srgbClr val="0096D6"/>
                </a:solidFill>
                <a:cs typeface="HP Simplified" pitchFamily="34" charset="0"/>
              </a:defRPr>
            </a:lvl1pPr>
          </a:lstStyle>
          <a:p>
            <a:r>
              <a:rPr lang="en-US" sz="1800" dirty="0" err="1" smtClean="0"/>
              <a:t>TruClient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>
          <a:xfrm>
            <a:off x="6096565" y="2587516"/>
            <a:ext cx="1886793" cy="365760"/>
          </a:xfrm>
          <a:prstGeom prst="rect">
            <a:avLst/>
          </a:prstGeom>
        </p:spPr>
        <p:txBody>
          <a:bodyPr wrap="square" lIns="91440" tIns="0" rIns="91440" bIns="0" anchor="ctr">
            <a:noAutofit/>
          </a:bodyPr>
          <a:lstStyle/>
          <a:p>
            <a:r>
              <a:rPr lang="en-AU" sz="1400" dirty="0" smtClean="0">
                <a:solidFill>
                  <a:prstClr val="black"/>
                </a:solidFill>
              </a:rPr>
              <a:t>Next-generation application testing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52159" y="1611600"/>
            <a:ext cx="135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b="1" dirty="0" smtClean="0">
                <a:solidFill>
                  <a:srgbClr val="0096D6"/>
                </a:solidFill>
                <a:cs typeface="HP Simplified" pitchFamily="34" charset="0"/>
              </a:rPr>
              <a:t>Executive Scorecard</a:t>
            </a:r>
          </a:p>
        </p:txBody>
      </p:sp>
      <p:grpSp>
        <p:nvGrpSpPr>
          <p:cNvPr id="14" name="Group 81"/>
          <p:cNvGrpSpPr/>
          <p:nvPr/>
        </p:nvGrpSpPr>
        <p:grpSpPr>
          <a:xfrm>
            <a:off x="5319476" y="1238246"/>
            <a:ext cx="433836" cy="452414"/>
            <a:chOff x="5176248" y="922723"/>
            <a:chExt cx="457200" cy="457200"/>
          </a:xfrm>
        </p:grpSpPr>
        <p:sp>
          <p:nvSpPr>
            <p:cNvPr id="83" name="Oval 82"/>
            <p:cNvSpPr/>
            <p:nvPr/>
          </p:nvSpPr>
          <p:spPr>
            <a:xfrm>
              <a:off x="5176248" y="922723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83"/>
            <p:cNvGrpSpPr>
              <a:grpSpLocks noChangeAspect="1"/>
            </p:cNvGrpSpPr>
            <p:nvPr/>
          </p:nvGrpSpPr>
          <p:grpSpPr>
            <a:xfrm>
              <a:off x="5221968" y="1029983"/>
              <a:ext cx="365760" cy="242680"/>
              <a:chOff x="4197350" y="2338639"/>
              <a:chExt cx="746125" cy="495050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19575" y="2619376"/>
                <a:ext cx="679450" cy="214313"/>
              </a:xfrm>
              <a:custGeom>
                <a:avLst/>
                <a:gdLst>
                  <a:gd name="T0" fmla="*/ 169 w 181"/>
                  <a:gd name="T1" fmla="*/ 39 h 57"/>
                  <a:gd name="T2" fmla="*/ 163 w 181"/>
                  <a:gd name="T3" fmla="*/ 45 h 57"/>
                  <a:gd name="T4" fmla="*/ 18 w 181"/>
                  <a:gd name="T5" fmla="*/ 45 h 57"/>
                  <a:gd name="T6" fmla="*/ 12 w 181"/>
                  <a:gd name="T7" fmla="*/ 39 h 57"/>
                  <a:gd name="T8" fmla="*/ 12 w 181"/>
                  <a:gd name="T9" fmla="*/ 0 h 57"/>
                  <a:gd name="T10" fmla="*/ 0 w 181"/>
                  <a:gd name="T11" fmla="*/ 0 h 57"/>
                  <a:gd name="T12" fmla="*/ 0 w 181"/>
                  <a:gd name="T13" fmla="*/ 39 h 57"/>
                  <a:gd name="T14" fmla="*/ 18 w 181"/>
                  <a:gd name="T15" fmla="*/ 57 h 57"/>
                  <a:gd name="T16" fmla="*/ 163 w 181"/>
                  <a:gd name="T17" fmla="*/ 57 h 57"/>
                  <a:gd name="T18" fmla="*/ 181 w 181"/>
                  <a:gd name="T19" fmla="*/ 39 h 57"/>
                  <a:gd name="T20" fmla="*/ 181 w 181"/>
                  <a:gd name="T21" fmla="*/ 2 h 57"/>
                  <a:gd name="T22" fmla="*/ 169 w 181"/>
                  <a:gd name="T23" fmla="*/ 2 h 57"/>
                  <a:gd name="T24" fmla="*/ 169 w 181"/>
                  <a:gd name="T25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57">
                    <a:moveTo>
                      <a:pt x="169" y="39"/>
                    </a:moveTo>
                    <a:cubicBezTo>
                      <a:pt x="169" y="42"/>
                      <a:pt x="167" y="45"/>
                      <a:pt x="163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45"/>
                      <a:pt x="12" y="42"/>
                      <a:pt x="12" y="3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9"/>
                      <a:pt x="8" y="57"/>
                      <a:pt x="18" y="57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73" y="57"/>
                      <a:pt x="181" y="49"/>
                      <a:pt x="181" y="39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69" y="2"/>
                      <a:pt x="169" y="2"/>
                      <a:pt x="169" y="2"/>
                    </a:cubicBez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197350" y="2436813"/>
                <a:ext cx="746125" cy="292100"/>
              </a:xfrm>
              <a:custGeom>
                <a:avLst/>
                <a:gdLst>
                  <a:gd name="T0" fmla="*/ 194 w 199"/>
                  <a:gd name="T1" fmla="*/ 38 h 78"/>
                  <a:gd name="T2" fmla="*/ 187 w 199"/>
                  <a:gd name="T3" fmla="*/ 38 h 78"/>
                  <a:gd name="T4" fmla="*/ 175 w 199"/>
                  <a:gd name="T5" fmla="*/ 38 h 78"/>
                  <a:gd name="T6" fmla="*/ 149 w 199"/>
                  <a:gd name="T7" fmla="*/ 38 h 78"/>
                  <a:gd name="T8" fmla="*/ 146 w 199"/>
                  <a:gd name="T9" fmla="*/ 39 h 78"/>
                  <a:gd name="T10" fmla="*/ 139 w 199"/>
                  <a:gd name="T11" fmla="*/ 47 h 78"/>
                  <a:gd name="T12" fmla="*/ 113 w 199"/>
                  <a:gd name="T13" fmla="*/ 26 h 78"/>
                  <a:gd name="T14" fmla="*/ 109 w 199"/>
                  <a:gd name="T15" fmla="*/ 25 h 78"/>
                  <a:gd name="T16" fmla="*/ 106 w 199"/>
                  <a:gd name="T17" fmla="*/ 27 h 78"/>
                  <a:gd name="T18" fmla="*/ 90 w 199"/>
                  <a:gd name="T19" fmla="*/ 62 h 78"/>
                  <a:gd name="T20" fmla="*/ 69 w 199"/>
                  <a:gd name="T21" fmla="*/ 3 h 78"/>
                  <a:gd name="T22" fmla="*/ 65 w 199"/>
                  <a:gd name="T23" fmla="*/ 0 h 78"/>
                  <a:gd name="T24" fmla="*/ 60 w 199"/>
                  <a:gd name="T25" fmla="*/ 2 h 78"/>
                  <a:gd name="T26" fmla="*/ 44 w 199"/>
                  <a:gd name="T27" fmla="*/ 36 h 78"/>
                  <a:gd name="T28" fmla="*/ 18 w 199"/>
                  <a:gd name="T29" fmla="*/ 36 h 78"/>
                  <a:gd name="T30" fmla="*/ 6 w 199"/>
                  <a:gd name="T31" fmla="*/ 36 h 78"/>
                  <a:gd name="T32" fmla="*/ 4 w 199"/>
                  <a:gd name="T33" fmla="*/ 36 h 78"/>
                  <a:gd name="T34" fmla="*/ 0 w 199"/>
                  <a:gd name="T35" fmla="*/ 39 h 78"/>
                  <a:gd name="T36" fmla="*/ 4 w 199"/>
                  <a:gd name="T37" fmla="*/ 43 h 78"/>
                  <a:gd name="T38" fmla="*/ 6 w 199"/>
                  <a:gd name="T39" fmla="*/ 43 h 78"/>
                  <a:gd name="T40" fmla="*/ 18 w 199"/>
                  <a:gd name="T41" fmla="*/ 43 h 78"/>
                  <a:gd name="T42" fmla="*/ 47 w 199"/>
                  <a:gd name="T43" fmla="*/ 43 h 78"/>
                  <a:gd name="T44" fmla="*/ 51 w 199"/>
                  <a:gd name="T45" fmla="*/ 41 h 78"/>
                  <a:gd name="T46" fmla="*/ 63 w 199"/>
                  <a:gd name="T47" fmla="*/ 14 h 78"/>
                  <a:gd name="T48" fmla="*/ 86 w 199"/>
                  <a:gd name="T49" fmla="*/ 76 h 78"/>
                  <a:gd name="T50" fmla="*/ 91 w 199"/>
                  <a:gd name="T51" fmla="*/ 78 h 78"/>
                  <a:gd name="T52" fmla="*/ 91 w 199"/>
                  <a:gd name="T53" fmla="*/ 78 h 78"/>
                  <a:gd name="T54" fmla="*/ 95 w 199"/>
                  <a:gd name="T55" fmla="*/ 76 h 78"/>
                  <a:gd name="T56" fmla="*/ 112 w 199"/>
                  <a:gd name="T57" fmla="*/ 35 h 78"/>
                  <a:gd name="T58" fmla="*/ 136 w 199"/>
                  <a:gd name="T59" fmla="*/ 55 h 78"/>
                  <a:gd name="T60" fmla="*/ 140 w 199"/>
                  <a:gd name="T61" fmla="*/ 57 h 78"/>
                  <a:gd name="T62" fmla="*/ 143 w 199"/>
                  <a:gd name="T63" fmla="*/ 55 h 78"/>
                  <a:gd name="T64" fmla="*/ 152 w 199"/>
                  <a:gd name="T65" fmla="*/ 45 h 78"/>
                  <a:gd name="T66" fmla="*/ 175 w 199"/>
                  <a:gd name="T67" fmla="*/ 45 h 78"/>
                  <a:gd name="T68" fmla="*/ 187 w 199"/>
                  <a:gd name="T69" fmla="*/ 45 h 78"/>
                  <a:gd name="T70" fmla="*/ 194 w 199"/>
                  <a:gd name="T71" fmla="*/ 45 h 78"/>
                  <a:gd name="T72" fmla="*/ 199 w 199"/>
                  <a:gd name="T73" fmla="*/ 42 h 78"/>
                  <a:gd name="T74" fmla="*/ 194 w 199"/>
                  <a:gd name="T75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9" h="78">
                    <a:moveTo>
                      <a:pt x="194" y="38"/>
                    </a:moveTo>
                    <a:cubicBezTo>
                      <a:pt x="187" y="38"/>
                      <a:pt x="187" y="38"/>
                      <a:pt x="187" y="38"/>
                    </a:cubicBezTo>
                    <a:cubicBezTo>
                      <a:pt x="175" y="38"/>
                      <a:pt x="175" y="38"/>
                      <a:pt x="175" y="38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8" y="38"/>
                      <a:pt x="147" y="38"/>
                      <a:pt x="146" y="39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2" y="25"/>
                      <a:pt x="111" y="24"/>
                      <a:pt x="109" y="25"/>
                    </a:cubicBezTo>
                    <a:cubicBezTo>
                      <a:pt x="108" y="25"/>
                      <a:pt x="106" y="26"/>
                      <a:pt x="106" y="27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1"/>
                      <a:pt x="66" y="0"/>
                      <a:pt x="65" y="0"/>
                    </a:cubicBezTo>
                    <a:cubicBezTo>
                      <a:pt x="63" y="0"/>
                      <a:pt x="61" y="1"/>
                      <a:pt x="60" y="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7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9" y="43"/>
                      <a:pt x="50" y="42"/>
                      <a:pt x="51" y="41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7" y="77"/>
                      <a:pt x="89" y="78"/>
                      <a:pt x="91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2" y="78"/>
                      <a:pt x="94" y="77"/>
                      <a:pt x="95" y="76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36" y="55"/>
                      <a:pt x="136" y="55"/>
                      <a:pt x="136" y="55"/>
                    </a:cubicBezTo>
                    <a:cubicBezTo>
                      <a:pt x="137" y="56"/>
                      <a:pt x="138" y="57"/>
                      <a:pt x="140" y="57"/>
                    </a:cubicBezTo>
                    <a:cubicBezTo>
                      <a:pt x="141" y="56"/>
                      <a:pt x="142" y="56"/>
                      <a:pt x="143" y="55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75" y="45"/>
                      <a:pt x="175" y="45"/>
                      <a:pt x="175" y="45"/>
                    </a:cubicBezTo>
                    <a:cubicBezTo>
                      <a:pt x="187" y="45"/>
                      <a:pt x="187" y="45"/>
                      <a:pt x="187" y="4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7" y="45"/>
                      <a:pt x="199" y="44"/>
                      <a:pt x="199" y="42"/>
                    </a:cubicBezTo>
                    <a:cubicBezTo>
                      <a:pt x="199" y="40"/>
                      <a:pt x="197" y="38"/>
                      <a:pt x="19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 flipV="1">
                <a:off x="4219575" y="2338639"/>
                <a:ext cx="679450" cy="214313"/>
              </a:xfrm>
              <a:custGeom>
                <a:avLst/>
                <a:gdLst>
                  <a:gd name="T0" fmla="*/ 169 w 181"/>
                  <a:gd name="T1" fmla="*/ 39 h 57"/>
                  <a:gd name="T2" fmla="*/ 163 w 181"/>
                  <a:gd name="T3" fmla="*/ 45 h 57"/>
                  <a:gd name="T4" fmla="*/ 18 w 181"/>
                  <a:gd name="T5" fmla="*/ 45 h 57"/>
                  <a:gd name="T6" fmla="*/ 12 w 181"/>
                  <a:gd name="T7" fmla="*/ 39 h 57"/>
                  <a:gd name="T8" fmla="*/ 12 w 181"/>
                  <a:gd name="T9" fmla="*/ 0 h 57"/>
                  <a:gd name="T10" fmla="*/ 0 w 181"/>
                  <a:gd name="T11" fmla="*/ 0 h 57"/>
                  <a:gd name="T12" fmla="*/ 0 w 181"/>
                  <a:gd name="T13" fmla="*/ 39 h 57"/>
                  <a:gd name="T14" fmla="*/ 18 w 181"/>
                  <a:gd name="T15" fmla="*/ 57 h 57"/>
                  <a:gd name="T16" fmla="*/ 163 w 181"/>
                  <a:gd name="T17" fmla="*/ 57 h 57"/>
                  <a:gd name="T18" fmla="*/ 181 w 181"/>
                  <a:gd name="T19" fmla="*/ 39 h 57"/>
                  <a:gd name="T20" fmla="*/ 181 w 181"/>
                  <a:gd name="T21" fmla="*/ 2 h 57"/>
                  <a:gd name="T22" fmla="*/ 169 w 181"/>
                  <a:gd name="T23" fmla="*/ 2 h 57"/>
                  <a:gd name="T24" fmla="*/ 169 w 181"/>
                  <a:gd name="T25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57">
                    <a:moveTo>
                      <a:pt x="169" y="39"/>
                    </a:moveTo>
                    <a:cubicBezTo>
                      <a:pt x="169" y="42"/>
                      <a:pt x="167" y="45"/>
                      <a:pt x="163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45"/>
                      <a:pt x="12" y="42"/>
                      <a:pt x="12" y="3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9"/>
                      <a:pt x="8" y="57"/>
                      <a:pt x="18" y="57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73" y="57"/>
                      <a:pt x="181" y="49"/>
                      <a:pt x="181" y="39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69" y="2"/>
                      <a:pt x="169" y="2"/>
                      <a:pt x="169" y="2"/>
                    </a:cubicBez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Group 111"/>
          <p:cNvGrpSpPr/>
          <p:nvPr/>
        </p:nvGrpSpPr>
        <p:grpSpPr>
          <a:xfrm>
            <a:off x="3577151" y="1999202"/>
            <a:ext cx="1465266" cy="1462324"/>
            <a:chOff x="3918857" y="2266789"/>
            <a:chExt cx="983556" cy="983556"/>
          </a:xfrm>
        </p:grpSpPr>
        <p:sp>
          <p:nvSpPr>
            <p:cNvPr id="304" name="Oval 303"/>
            <p:cNvSpPr/>
            <p:nvPr/>
          </p:nvSpPr>
          <p:spPr>
            <a:xfrm>
              <a:off x="3918857" y="2266789"/>
              <a:ext cx="983556" cy="9835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839"/>
              <a:endParaRPr lang="en-US" sz="1100">
                <a:solidFill>
                  <a:prstClr val="white"/>
                </a:solidFill>
              </a:endParaRPr>
            </a:p>
          </p:txBody>
        </p:sp>
        <p:grpSp>
          <p:nvGrpSpPr>
            <p:cNvPr id="17" name="Group 113"/>
            <p:cNvGrpSpPr/>
            <p:nvPr/>
          </p:nvGrpSpPr>
          <p:grpSpPr>
            <a:xfrm>
              <a:off x="4059079" y="2437276"/>
              <a:ext cx="705022" cy="650628"/>
              <a:chOff x="3959842" y="119485"/>
              <a:chExt cx="2333578" cy="2153538"/>
            </a:xfrm>
            <a:solidFill>
              <a:schemeClr val="accent1"/>
            </a:solidFill>
          </p:grpSpPr>
          <p:grpSp>
            <p:nvGrpSpPr>
              <p:cNvPr id="18" name="Group 32"/>
              <p:cNvGrpSpPr/>
              <p:nvPr/>
            </p:nvGrpSpPr>
            <p:grpSpPr>
              <a:xfrm>
                <a:off x="4676089" y="119485"/>
                <a:ext cx="899849" cy="2153538"/>
                <a:chOff x="3697605" y="581085"/>
                <a:chExt cx="1748790" cy="4185225"/>
              </a:xfrm>
              <a:grpFill/>
            </p:grpSpPr>
            <p:sp>
              <p:nvSpPr>
                <p:cNvPr id="313" name="Rounded Rectangle 312"/>
                <p:cNvSpPr/>
                <p:nvPr/>
              </p:nvSpPr>
              <p:spPr>
                <a:xfrm>
                  <a:off x="4202542" y="581085"/>
                  <a:ext cx="737329" cy="689304"/>
                </a:xfrm>
                <a:prstGeom prst="roundRect">
                  <a:avLst>
                    <a:gd name="adj" fmla="val 38323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0839"/>
                  <a:endParaRPr lang="en-US" sz="900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3697605" y="1491615"/>
                  <a:ext cx="1748790" cy="3274695"/>
                </a:xfrm>
                <a:custGeom>
                  <a:avLst/>
                  <a:gdLst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48790" h="3274695">
                      <a:moveTo>
                        <a:pt x="200025" y="0"/>
                      </a:moveTo>
                      <a:lnTo>
                        <a:pt x="1537335" y="0"/>
                      </a:lnTo>
                      <a:cubicBezTo>
                        <a:pt x="1716405" y="38100"/>
                        <a:pt x="1746885" y="127635"/>
                        <a:pt x="1748790" y="234315"/>
                      </a:cubicBezTo>
                      <a:lnTo>
                        <a:pt x="1743075" y="1571625"/>
                      </a:lnTo>
                      <a:cubicBezTo>
                        <a:pt x="1741170" y="1701165"/>
                        <a:pt x="1504950" y="1676400"/>
                        <a:pt x="1497330" y="1583055"/>
                      </a:cubicBezTo>
                      <a:lnTo>
                        <a:pt x="1508760" y="480060"/>
                      </a:lnTo>
                      <a:cubicBezTo>
                        <a:pt x="1514475" y="430530"/>
                        <a:pt x="1485900" y="392430"/>
                        <a:pt x="1388745" y="417195"/>
                      </a:cubicBezTo>
                      <a:lnTo>
                        <a:pt x="1383030" y="1703070"/>
                      </a:lnTo>
                      <a:lnTo>
                        <a:pt x="1217295" y="3188970"/>
                      </a:lnTo>
                      <a:cubicBezTo>
                        <a:pt x="1213485" y="3223260"/>
                        <a:pt x="1158240" y="3274695"/>
                        <a:pt x="1120140" y="3274695"/>
                      </a:cubicBezTo>
                      <a:lnTo>
                        <a:pt x="617220" y="3274695"/>
                      </a:lnTo>
                      <a:cubicBezTo>
                        <a:pt x="561975" y="3270885"/>
                        <a:pt x="523875" y="3198495"/>
                        <a:pt x="520065" y="3143250"/>
                      </a:cubicBezTo>
                      <a:lnTo>
                        <a:pt x="371475" y="1651635"/>
                      </a:lnTo>
                      <a:lnTo>
                        <a:pt x="365760" y="417195"/>
                      </a:lnTo>
                      <a:cubicBezTo>
                        <a:pt x="259080" y="401955"/>
                        <a:pt x="249555" y="455295"/>
                        <a:pt x="251460" y="491490"/>
                      </a:cubicBezTo>
                      <a:lnTo>
                        <a:pt x="251460" y="1571625"/>
                      </a:lnTo>
                      <a:cubicBezTo>
                        <a:pt x="241935" y="1693545"/>
                        <a:pt x="3810" y="1706880"/>
                        <a:pt x="0" y="1560195"/>
                      </a:cubicBezTo>
                      <a:lnTo>
                        <a:pt x="0" y="257175"/>
                      </a:lnTo>
                      <a:cubicBezTo>
                        <a:pt x="3810" y="85725"/>
                        <a:pt x="70485" y="5715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0839"/>
                  <a:endParaRPr lang="en-US" sz="900" dirty="0" smtClea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33"/>
              <p:cNvGrpSpPr/>
              <p:nvPr/>
            </p:nvGrpSpPr>
            <p:grpSpPr>
              <a:xfrm>
                <a:off x="5621448" y="397627"/>
                <a:ext cx="671972" cy="1600494"/>
                <a:chOff x="3816033" y="601068"/>
                <a:chExt cx="1748790" cy="4165242"/>
              </a:xfrm>
              <a:grpFill/>
            </p:grpSpPr>
            <p:sp>
              <p:nvSpPr>
                <p:cNvPr id="311" name="Rounded Rectangle 310"/>
                <p:cNvSpPr/>
                <p:nvPr/>
              </p:nvSpPr>
              <p:spPr>
                <a:xfrm>
                  <a:off x="4320967" y="601068"/>
                  <a:ext cx="737330" cy="689304"/>
                </a:xfrm>
                <a:prstGeom prst="roundRect">
                  <a:avLst>
                    <a:gd name="adj" fmla="val 38323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0839"/>
                  <a:endParaRPr lang="en-US" sz="900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Freeform 311"/>
                <p:cNvSpPr/>
                <p:nvPr/>
              </p:nvSpPr>
              <p:spPr>
                <a:xfrm>
                  <a:off x="3816033" y="1491616"/>
                  <a:ext cx="1748790" cy="3274694"/>
                </a:xfrm>
                <a:custGeom>
                  <a:avLst/>
                  <a:gdLst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48790" h="3274695">
                      <a:moveTo>
                        <a:pt x="200025" y="0"/>
                      </a:moveTo>
                      <a:lnTo>
                        <a:pt x="1537335" y="0"/>
                      </a:lnTo>
                      <a:cubicBezTo>
                        <a:pt x="1716405" y="38100"/>
                        <a:pt x="1746885" y="127635"/>
                        <a:pt x="1748790" y="234315"/>
                      </a:cubicBezTo>
                      <a:lnTo>
                        <a:pt x="1743075" y="1571625"/>
                      </a:lnTo>
                      <a:cubicBezTo>
                        <a:pt x="1741170" y="1701165"/>
                        <a:pt x="1504950" y="1676400"/>
                        <a:pt x="1497330" y="1583055"/>
                      </a:cubicBezTo>
                      <a:lnTo>
                        <a:pt x="1508760" y="480060"/>
                      </a:lnTo>
                      <a:cubicBezTo>
                        <a:pt x="1514475" y="430530"/>
                        <a:pt x="1485900" y="392430"/>
                        <a:pt x="1388745" y="417195"/>
                      </a:cubicBezTo>
                      <a:lnTo>
                        <a:pt x="1383030" y="1703070"/>
                      </a:lnTo>
                      <a:lnTo>
                        <a:pt x="1217295" y="3188970"/>
                      </a:lnTo>
                      <a:cubicBezTo>
                        <a:pt x="1213485" y="3223260"/>
                        <a:pt x="1158240" y="3274695"/>
                        <a:pt x="1120140" y="3274695"/>
                      </a:cubicBezTo>
                      <a:lnTo>
                        <a:pt x="617220" y="3274695"/>
                      </a:lnTo>
                      <a:cubicBezTo>
                        <a:pt x="561975" y="3270885"/>
                        <a:pt x="523875" y="3198495"/>
                        <a:pt x="520065" y="3143250"/>
                      </a:cubicBezTo>
                      <a:lnTo>
                        <a:pt x="371475" y="1651635"/>
                      </a:lnTo>
                      <a:lnTo>
                        <a:pt x="365760" y="417195"/>
                      </a:lnTo>
                      <a:cubicBezTo>
                        <a:pt x="259080" y="401955"/>
                        <a:pt x="249555" y="455295"/>
                        <a:pt x="251460" y="491490"/>
                      </a:cubicBezTo>
                      <a:lnTo>
                        <a:pt x="251460" y="1571625"/>
                      </a:lnTo>
                      <a:cubicBezTo>
                        <a:pt x="241935" y="1693545"/>
                        <a:pt x="3810" y="1706880"/>
                        <a:pt x="0" y="1560195"/>
                      </a:cubicBezTo>
                      <a:lnTo>
                        <a:pt x="0" y="257175"/>
                      </a:lnTo>
                      <a:cubicBezTo>
                        <a:pt x="3810" y="85725"/>
                        <a:pt x="70485" y="5715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0839"/>
                  <a:endParaRPr lang="en-US" sz="900" dirty="0" smtClea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34"/>
              <p:cNvGrpSpPr/>
              <p:nvPr/>
            </p:nvGrpSpPr>
            <p:grpSpPr>
              <a:xfrm>
                <a:off x="3959842" y="374872"/>
                <a:ext cx="671972" cy="1600494"/>
                <a:chOff x="3598915" y="541854"/>
                <a:chExt cx="1748790" cy="4165242"/>
              </a:xfrm>
              <a:grpFill/>
            </p:grpSpPr>
            <p:sp>
              <p:nvSpPr>
                <p:cNvPr id="309" name="Rounded Rectangle 308"/>
                <p:cNvSpPr/>
                <p:nvPr/>
              </p:nvSpPr>
              <p:spPr>
                <a:xfrm>
                  <a:off x="4103849" y="541854"/>
                  <a:ext cx="737330" cy="689304"/>
                </a:xfrm>
                <a:prstGeom prst="roundRect">
                  <a:avLst>
                    <a:gd name="adj" fmla="val 38323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0839"/>
                  <a:endParaRPr lang="en-US" sz="900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>
                <a:xfrm>
                  <a:off x="3598915" y="1432402"/>
                  <a:ext cx="1748790" cy="3274694"/>
                </a:xfrm>
                <a:custGeom>
                  <a:avLst/>
                  <a:gdLst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71475 w 1748790"/>
                    <a:gd name="connsiteY13" fmla="*/ 45148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  <a:gd name="connsiteX0" fmla="*/ 200025 w 1748790"/>
                    <a:gd name="connsiteY0" fmla="*/ 0 h 3274695"/>
                    <a:gd name="connsiteX1" fmla="*/ 1537335 w 1748790"/>
                    <a:gd name="connsiteY1" fmla="*/ 0 h 3274695"/>
                    <a:gd name="connsiteX2" fmla="*/ 1748790 w 1748790"/>
                    <a:gd name="connsiteY2" fmla="*/ 234315 h 3274695"/>
                    <a:gd name="connsiteX3" fmla="*/ 1743075 w 1748790"/>
                    <a:gd name="connsiteY3" fmla="*/ 1571625 h 3274695"/>
                    <a:gd name="connsiteX4" fmla="*/ 1497330 w 1748790"/>
                    <a:gd name="connsiteY4" fmla="*/ 1583055 h 3274695"/>
                    <a:gd name="connsiteX5" fmla="*/ 1508760 w 1748790"/>
                    <a:gd name="connsiteY5" fmla="*/ 480060 h 3274695"/>
                    <a:gd name="connsiteX6" fmla="*/ 1388745 w 1748790"/>
                    <a:gd name="connsiteY6" fmla="*/ 417195 h 3274695"/>
                    <a:gd name="connsiteX7" fmla="*/ 1383030 w 1748790"/>
                    <a:gd name="connsiteY7" fmla="*/ 1703070 h 3274695"/>
                    <a:gd name="connsiteX8" fmla="*/ 1217295 w 1748790"/>
                    <a:gd name="connsiteY8" fmla="*/ 3188970 h 3274695"/>
                    <a:gd name="connsiteX9" fmla="*/ 1120140 w 1748790"/>
                    <a:gd name="connsiteY9" fmla="*/ 3274695 h 3274695"/>
                    <a:gd name="connsiteX10" fmla="*/ 617220 w 1748790"/>
                    <a:gd name="connsiteY10" fmla="*/ 3274695 h 3274695"/>
                    <a:gd name="connsiteX11" fmla="*/ 520065 w 1748790"/>
                    <a:gd name="connsiteY11" fmla="*/ 3143250 h 3274695"/>
                    <a:gd name="connsiteX12" fmla="*/ 371475 w 1748790"/>
                    <a:gd name="connsiteY12" fmla="*/ 1651635 h 3274695"/>
                    <a:gd name="connsiteX13" fmla="*/ 365760 w 1748790"/>
                    <a:gd name="connsiteY13" fmla="*/ 417195 h 3274695"/>
                    <a:gd name="connsiteX14" fmla="*/ 251460 w 1748790"/>
                    <a:gd name="connsiteY14" fmla="*/ 491490 h 3274695"/>
                    <a:gd name="connsiteX15" fmla="*/ 251460 w 1748790"/>
                    <a:gd name="connsiteY15" fmla="*/ 1571625 h 3274695"/>
                    <a:gd name="connsiteX16" fmla="*/ 0 w 1748790"/>
                    <a:gd name="connsiteY16" fmla="*/ 1560195 h 3274695"/>
                    <a:gd name="connsiteX17" fmla="*/ 0 w 1748790"/>
                    <a:gd name="connsiteY17" fmla="*/ 257175 h 3274695"/>
                    <a:gd name="connsiteX18" fmla="*/ 200025 w 1748790"/>
                    <a:gd name="connsiteY18" fmla="*/ 0 h 327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48790" h="3274695">
                      <a:moveTo>
                        <a:pt x="200025" y="0"/>
                      </a:moveTo>
                      <a:lnTo>
                        <a:pt x="1537335" y="0"/>
                      </a:lnTo>
                      <a:cubicBezTo>
                        <a:pt x="1716405" y="38100"/>
                        <a:pt x="1746885" y="127635"/>
                        <a:pt x="1748790" y="234315"/>
                      </a:cubicBezTo>
                      <a:lnTo>
                        <a:pt x="1743075" y="1571625"/>
                      </a:lnTo>
                      <a:cubicBezTo>
                        <a:pt x="1741170" y="1701165"/>
                        <a:pt x="1504950" y="1676400"/>
                        <a:pt x="1497330" y="1583055"/>
                      </a:cubicBezTo>
                      <a:lnTo>
                        <a:pt x="1508760" y="480060"/>
                      </a:lnTo>
                      <a:cubicBezTo>
                        <a:pt x="1514475" y="430530"/>
                        <a:pt x="1485900" y="392430"/>
                        <a:pt x="1388745" y="417195"/>
                      </a:cubicBezTo>
                      <a:lnTo>
                        <a:pt x="1383030" y="1703070"/>
                      </a:lnTo>
                      <a:lnTo>
                        <a:pt x="1217295" y="3188970"/>
                      </a:lnTo>
                      <a:cubicBezTo>
                        <a:pt x="1213485" y="3223260"/>
                        <a:pt x="1158240" y="3274695"/>
                        <a:pt x="1120140" y="3274695"/>
                      </a:cubicBezTo>
                      <a:lnTo>
                        <a:pt x="617220" y="3274695"/>
                      </a:lnTo>
                      <a:cubicBezTo>
                        <a:pt x="561975" y="3270885"/>
                        <a:pt x="523875" y="3198495"/>
                        <a:pt x="520065" y="3143250"/>
                      </a:cubicBezTo>
                      <a:lnTo>
                        <a:pt x="371475" y="1651635"/>
                      </a:lnTo>
                      <a:lnTo>
                        <a:pt x="365760" y="417195"/>
                      </a:lnTo>
                      <a:cubicBezTo>
                        <a:pt x="259080" y="401955"/>
                        <a:pt x="249555" y="455295"/>
                        <a:pt x="251460" y="491490"/>
                      </a:cubicBezTo>
                      <a:lnTo>
                        <a:pt x="251460" y="1571625"/>
                      </a:lnTo>
                      <a:cubicBezTo>
                        <a:pt x="241935" y="1693545"/>
                        <a:pt x="3810" y="1706880"/>
                        <a:pt x="0" y="1560195"/>
                      </a:cubicBezTo>
                      <a:lnTo>
                        <a:pt x="0" y="257175"/>
                      </a:lnTo>
                      <a:cubicBezTo>
                        <a:pt x="3810" y="85725"/>
                        <a:pt x="70485" y="5715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0839"/>
                  <a:endParaRPr lang="en-US" sz="900" dirty="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750650" y="1238246"/>
            <a:ext cx="3120165" cy="880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hlinkClick r:id="rId8" action="ppaction://hlinksldjump"/>
          </p:cNvPr>
          <p:cNvSpPr/>
          <p:nvPr/>
        </p:nvSpPr>
        <p:spPr>
          <a:xfrm>
            <a:off x="750648" y="3439942"/>
            <a:ext cx="3120165" cy="7024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hlinkClick r:id="rId9" action="ppaction://hlinksldjump"/>
          </p:cNvPr>
          <p:cNvSpPr/>
          <p:nvPr/>
        </p:nvSpPr>
        <p:spPr>
          <a:xfrm>
            <a:off x="790033" y="2325804"/>
            <a:ext cx="3120165" cy="913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hlinkClick r:id="rId10" action="ppaction://hlinksldjump"/>
          </p:cNvPr>
          <p:cNvSpPr/>
          <p:nvPr/>
        </p:nvSpPr>
        <p:spPr>
          <a:xfrm>
            <a:off x="4718460" y="3378608"/>
            <a:ext cx="3421598" cy="11299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hlinkClick r:id="rId11" action="ppaction://hlinksldjump"/>
          </p:cNvPr>
          <p:cNvSpPr/>
          <p:nvPr/>
        </p:nvSpPr>
        <p:spPr>
          <a:xfrm>
            <a:off x="4639258" y="1043885"/>
            <a:ext cx="3421598" cy="11299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096565" y="1472664"/>
            <a:ext cx="2043493" cy="460087"/>
          </a:xfrm>
          <a:prstGeom prst="rect">
            <a:avLst/>
          </a:prstGeom>
        </p:spPr>
        <p:txBody>
          <a:bodyPr wrap="square" lIns="91440" tIns="0" rIns="91440" bIns="0" anchor="ctr">
            <a:no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KPI engine driving continuous improvement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730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monoliths to mosaics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nature of enterprise IT</a:t>
            </a: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5871030" y="4039124"/>
            <a:ext cx="2126343" cy="827316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871030" y="3127144"/>
            <a:ext cx="2126343" cy="827316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 flipH="1">
            <a:off x="5871030" y="2215162"/>
            <a:ext cx="2126343" cy="827316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 flipH="1">
            <a:off x="5871030" y="1303180"/>
            <a:ext cx="2126343" cy="827316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 flipH="1">
            <a:off x="3142344" y="4039124"/>
            <a:ext cx="2126343" cy="827316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3142344" y="3127144"/>
            <a:ext cx="2126343" cy="827316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flipH="1">
            <a:off x="3142344" y="2215162"/>
            <a:ext cx="2126343" cy="827316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3142344" y="1303180"/>
            <a:ext cx="2126343" cy="827316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black">
          <a:xfrm>
            <a:off x="357795" y="1470096"/>
            <a:ext cx="2701925" cy="431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Information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 bwMode="black">
          <a:xfrm>
            <a:off x="3156668" y="925366"/>
            <a:ext cx="2027582" cy="2778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System-centric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black">
          <a:xfrm>
            <a:off x="357795" y="2397196"/>
            <a:ext cx="2701925" cy="431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Teams &amp; plans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black">
          <a:xfrm>
            <a:off x="357795" y="3378271"/>
            <a:ext cx="2701925" cy="46513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Apps &amp; architectures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black">
          <a:xfrm>
            <a:off x="357795" y="4276796"/>
            <a:ext cx="2701925" cy="431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Infrastructure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  <p:grpSp>
        <p:nvGrpSpPr>
          <p:cNvPr id="18" name="Group 74"/>
          <p:cNvGrpSpPr/>
          <p:nvPr/>
        </p:nvGrpSpPr>
        <p:grpSpPr>
          <a:xfrm>
            <a:off x="355600" y="2172829"/>
            <a:ext cx="7649030" cy="1823964"/>
            <a:chOff x="355599" y="2009019"/>
            <a:chExt cx="7932057" cy="182396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55599" y="2009019"/>
              <a:ext cx="7932057" cy="0"/>
            </a:xfrm>
            <a:prstGeom prst="straightConnector1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5599" y="3832983"/>
              <a:ext cx="7932057" cy="0"/>
            </a:xfrm>
            <a:prstGeom prst="straightConnector1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55599" y="2921001"/>
              <a:ext cx="7932057" cy="0"/>
            </a:xfrm>
            <a:prstGeom prst="straightConnector1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Arrow 21"/>
          <p:cNvSpPr/>
          <p:nvPr/>
        </p:nvSpPr>
        <p:spPr>
          <a:xfrm>
            <a:off x="5508170" y="1378424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508170" y="2305809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508170" y="3243872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508170" y="4185485"/>
            <a:ext cx="239486" cy="614911"/>
          </a:xfrm>
          <a:prstGeom prst="rightArrow">
            <a:avLst>
              <a:gd name="adj1" fmla="val 50000"/>
              <a:gd name="adj2" fmla="val 10694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17405" y="1342385"/>
            <a:ext cx="12344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Business intelligence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Structured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31577" y="1342385"/>
            <a:ext cx="12344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Real-time analytics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Voice &amp; video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7405" y="2262513"/>
            <a:ext cx="12344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Single source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Gradual &amp; procedural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5857" y="2262513"/>
            <a:ext cx="14550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Collaborative ecosystems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Quick &amp; continuous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17405" y="3257103"/>
            <a:ext cx="12344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Feature bloat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Closed &amp; </a:t>
            </a:r>
            <a:r>
              <a:rPr lang="en-US" sz="1200" b="1" dirty="0" err="1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siloed</a:t>
            </a:r>
            <a:endParaRPr lang="en-US" sz="1200" b="1" dirty="0" smtClean="0">
              <a:solidFill>
                <a:schemeClr val="bg2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9196" y="3164770"/>
            <a:ext cx="132518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Targeted, precise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Open &amp; interconnected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7405" y="4080504"/>
            <a:ext cx="13487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Centrally planned &amp; procured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Dedicated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54437" y="4080504"/>
            <a:ext cx="12344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Instant &amp; elastic</a:t>
            </a:r>
          </a:p>
          <a:p>
            <a:pPr marL="0" defTabSz="430213">
              <a:spcAft>
                <a:spcPts val="600"/>
              </a:spcAft>
              <a:buSzPct val="100000"/>
            </a:pPr>
            <a:r>
              <a:rPr lang="en-US" sz="1200" b="1" dirty="0" smtClean="0">
                <a:solidFill>
                  <a:schemeClr val="bg2"/>
                </a:solidFill>
                <a:latin typeface="HP Simplified" pitchFamily="34" charset="0"/>
                <a:cs typeface="HP Simplified" pitchFamily="34" charset="0"/>
              </a:rPr>
              <a:t>Shared</a:t>
            </a:r>
          </a:p>
        </p:txBody>
      </p:sp>
      <p:pic>
        <p:nvPicPr>
          <p:cNvPr id="34" name="Picture 51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1670" y="3353518"/>
            <a:ext cx="438912" cy="31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0" descr="Search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01887" y="1549923"/>
            <a:ext cx="438912" cy="3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1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61670" y="4180087"/>
            <a:ext cx="438911" cy="5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1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361670" y="2457553"/>
            <a:ext cx="438912" cy="3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1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01887" y="2457326"/>
            <a:ext cx="438912" cy="3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1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101887" y="3322046"/>
            <a:ext cx="438912" cy="3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1" descr="Image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101903" y="4229187"/>
            <a:ext cx="438881" cy="4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asa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1670" y="1427490"/>
            <a:ext cx="438912" cy="505561"/>
          </a:xfrm>
          <a:prstGeom prst="rect">
            <a:avLst/>
          </a:prstGeom>
        </p:spPr>
      </p:pic>
      <p:sp>
        <p:nvSpPr>
          <p:cNvPr id="42" name="Subtitle 4"/>
          <p:cNvSpPr txBox="1">
            <a:spLocks/>
          </p:cNvSpPr>
          <p:nvPr/>
        </p:nvSpPr>
        <p:spPr bwMode="black">
          <a:xfrm>
            <a:off x="5885291" y="925366"/>
            <a:ext cx="2027582" cy="2778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P Simplified" pitchFamily="34" charset="0"/>
                <a:ea typeface="+mn-ea"/>
                <a:cs typeface="HP Simplified" pitchFamily="34" charset="0"/>
              </a:rPr>
              <a:t>User-centric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P Simplified" pitchFamily="34" charset="0"/>
              <a:ea typeface="+mn-ea"/>
              <a:cs typeface="HP Simplifie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21" y="235064"/>
            <a:ext cx="8117206" cy="430887"/>
          </a:xfrm>
        </p:spPr>
        <p:txBody>
          <a:bodyPr/>
          <a:lstStyle/>
          <a:p>
            <a:r>
              <a:rPr lang="en-US" dirty="0" smtClean="0"/>
              <a:t>Making your ideas a reality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5400000">
            <a:off x="2333795" y="2557100"/>
            <a:ext cx="268572" cy="158136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24367" y="1339868"/>
            <a:ext cx="1852369" cy="2622913"/>
            <a:chOff x="3424367" y="1339868"/>
            <a:chExt cx="1852369" cy="2622913"/>
          </a:xfrm>
        </p:grpSpPr>
        <p:cxnSp>
          <p:nvCxnSpPr>
            <p:cNvPr id="111" name="Straight Arrow Connector 110"/>
            <p:cNvCxnSpPr/>
            <p:nvPr/>
          </p:nvCxnSpPr>
          <p:spPr>
            <a:xfrm rot="10800000">
              <a:off x="4350552" y="1372504"/>
              <a:ext cx="0" cy="2583187"/>
            </a:xfrm>
            <a:prstGeom prst="straightConnector1">
              <a:avLst/>
            </a:prstGeom>
            <a:ln w="28575" cmpd="sng">
              <a:solidFill>
                <a:schemeClr val="accent4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611493" y="1339868"/>
              <a:ext cx="1478119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marL="0" algn="ctr" defTabSz="430213">
                <a:spcAft>
                  <a:spcPts val="200"/>
                </a:spcAft>
                <a:buSzPct val="100000"/>
              </a:pPr>
              <a:r>
                <a:rPr lang="en-US" sz="3200" b="1" dirty="0" smtClean="0">
                  <a:solidFill>
                    <a:schemeClr val="tx2"/>
                  </a:solidFill>
                  <a:latin typeface="HP Simplified" pitchFamily="34" charset="0"/>
                  <a:cs typeface="HP Simplified" pitchFamily="34" charset="0"/>
                </a:rPr>
                <a:t>Enhance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424367" y="2326560"/>
              <a:ext cx="1852369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ctr" defTabSz="430213">
                <a:spcAft>
                  <a:spcPts val="200"/>
                </a:spcAft>
                <a:buSzPct val="100000"/>
                <a:defRPr sz="1600" b="1">
                  <a:solidFill>
                    <a:schemeClr val="tx2"/>
                  </a:solidFill>
                  <a:latin typeface="HP Simplified" pitchFamily="34" charset="0"/>
                  <a:cs typeface="HP Simplified" pitchFamily="34" charset="0"/>
                </a:defRPr>
              </a:lvl1pPr>
            </a:lstStyle>
            <a:p>
              <a:r>
                <a:rPr lang="en-US" sz="3200" dirty="0" smtClean="0"/>
                <a:t>Transform</a:t>
              </a:r>
              <a:endParaRPr lang="en-US" sz="3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696849" y="3470338"/>
              <a:ext cx="1307405" cy="49244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ctr" defTabSz="430213">
                <a:spcAft>
                  <a:spcPts val="200"/>
                </a:spcAft>
                <a:buSzPct val="100000"/>
                <a:defRPr sz="1600" b="1">
                  <a:solidFill>
                    <a:schemeClr val="tx2"/>
                  </a:solidFill>
                  <a:latin typeface="HP Simplified" pitchFamily="34" charset="0"/>
                  <a:cs typeface="HP Simplified" pitchFamily="34" charset="0"/>
                </a:defRPr>
              </a:lvl1pPr>
            </a:lstStyle>
            <a:p>
              <a:r>
                <a:rPr lang="en-US" sz="3200" dirty="0"/>
                <a:t>Disrupt</a:t>
              </a:r>
            </a:p>
          </p:txBody>
        </p:sp>
      </p:grpSp>
      <p:sp>
        <p:nvSpPr>
          <p:cNvPr id="57" name="Isosceles Triangle 56"/>
          <p:cNvSpPr/>
          <p:nvPr/>
        </p:nvSpPr>
        <p:spPr>
          <a:xfrm rot="5400000">
            <a:off x="6085180" y="2557100"/>
            <a:ext cx="268572" cy="158136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698577" y="1021136"/>
            <a:ext cx="1991360" cy="2899185"/>
            <a:chOff x="6698577" y="1021136"/>
            <a:chExt cx="1991360" cy="2899185"/>
          </a:xfrm>
        </p:grpSpPr>
        <p:sp>
          <p:nvSpPr>
            <p:cNvPr id="33" name="TextBox 32"/>
            <p:cNvSpPr txBox="1"/>
            <p:nvPr/>
          </p:nvSpPr>
          <p:spPr>
            <a:xfrm>
              <a:off x="6698577" y="1021136"/>
              <a:ext cx="1991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600" b="1" dirty="0" smtClean="0">
                  <a:latin typeface="HP Simplified" pitchFamily="34" charset="0"/>
                  <a:cs typeface="HP Simplified" pitchFamily="34" charset="0"/>
                </a:rPr>
                <a:t>Delivered</a:t>
              </a:r>
              <a:endParaRPr lang="en-US" sz="1400" b="1" dirty="0" smtClean="0"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34" name="Freeform 70"/>
            <p:cNvSpPr>
              <a:spLocks noEditPoints="1"/>
            </p:cNvSpPr>
            <p:nvPr/>
          </p:nvSpPr>
          <p:spPr bwMode="auto">
            <a:xfrm>
              <a:off x="7321082" y="1940243"/>
              <a:ext cx="753135" cy="1980078"/>
            </a:xfrm>
            <a:custGeom>
              <a:avLst/>
              <a:gdLst>
                <a:gd name="T0" fmla="*/ 7 w 30"/>
                <a:gd name="T1" fmla="*/ 8 h 79"/>
                <a:gd name="T2" fmla="*/ 15 w 30"/>
                <a:gd name="T3" fmla="*/ 0 h 79"/>
                <a:gd name="T4" fmla="*/ 23 w 30"/>
                <a:gd name="T5" fmla="*/ 8 h 79"/>
                <a:gd name="T6" fmla="*/ 15 w 30"/>
                <a:gd name="T7" fmla="*/ 16 h 79"/>
                <a:gd name="T8" fmla="*/ 7 w 30"/>
                <a:gd name="T9" fmla="*/ 8 h 79"/>
                <a:gd name="T10" fmla="*/ 26 w 30"/>
                <a:gd name="T11" fmla="*/ 20 h 79"/>
                <a:gd name="T12" fmla="*/ 4 w 30"/>
                <a:gd name="T13" fmla="*/ 20 h 79"/>
                <a:gd name="T14" fmla="*/ 0 w 30"/>
                <a:gd name="T15" fmla="*/ 24 h 79"/>
                <a:gd name="T16" fmla="*/ 0 w 30"/>
                <a:gd name="T17" fmla="*/ 45 h 79"/>
                <a:gd name="T18" fmla="*/ 4 w 30"/>
                <a:gd name="T19" fmla="*/ 48 h 79"/>
                <a:gd name="T20" fmla="*/ 7 w 30"/>
                <a:gd name="T21" fmla="*/ 48 h 79"/>
                <a:gd name="T22" fmla="*/ 9 w 30"/>
                <a:gd name="T23" fmla="*/ 78 h 79"/>
                <a:gd name="T24" fmla="*/ 11 w 30"/>
                <a:gd name="T25" fmla="*/ 79 h 79"/>
                <a:gd name="T26" fmla="*/ 20 w 30"/>
                <a:gd name="T27" fmla="*/ 79 h 79"/>
                <a:gd name="T28" fmla="*/ 22 w 30"/>
                <a:gd name="T29" fmla="*/ 78 h 79"/>
                <a:gd name="T30" fmla="*/ 22 w 30"/>
                <a:gd name="T31" fmla="*/ 78 h 79"/>
                <a:gd name="T32" fmla="*/ 24 w 30"/>
                <a:gd name="T33" fmla="*/ 48 h 79"/>
                <a:gd name="T34" fmla="*/ 26 w 30"/>
                <a:gd name="T35" fmla="*/ 48 h 79"/>
                <a:gd name="T36" fmla="*/ 30 w 30"/>
                <a:gd name="T37" fmla="*/ 45 h 79"/>
                <a:gd name="T38" fmla="*/ 30 w 30"/>
                <a:gd name="T39" fmla="*/ 24 h 79"/>
                <a:gd name="T40" fmla="*/ 26 w 30"/>
                <a:gd name="T41" fmla="*/ 2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79">
                  <a:moveTo>
                    <a:pt x="7" y="8"/>
                  </a:moveTo>
                  <a:cubicBezTo>
                    <a:pt x="7" y="2"/>
                    <a:pt x="9" y="0"/>
                    <a:pt x="15" y="0"/>
                  </a:cubicBezTo>
                  <a:cubicBezTo>
                    <a:pt x="21" y="0"/>
                    <a:pt x="23" y="2"/>
                    <a:pt x="23" y="8"/>
                  </a:cubicBezTo>
                  <a:cubicBezTo>
                    <a:pt x="23" y="14"/>
                    <a:pt x="21" y="16"/>
                    <a:pt x="15" y="16"/>
                  </a:cubicBezTo>
                  <a:cubicBezTo>
                    <a:pt x="9" y="16"/>
                    <a:pt x="7" y="14"/>
                    <a:pt x="7" y="8"/>
                  </a:cubicBezTo>
                  <a:close/>
                  <a:moveTo>
                    <a:pt x="26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22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5"/>
                    <a:pt x="8" y="74"/>
                    <a:pt x="9" y="78"/>
                  </a:cubicBezTo>
                  <a:cubicBezTo>
                    <a:pt x="9" y="78"/>
                    <a:pt x="10" y="79"/>
                    <a:pt x="11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1" y="79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4"/>
                    <a:pt x="24" y="55"/>
                    <a:pt x="24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9" y="48"/>
                    <a:pt x="30" y="47"/>
                    <a:pt x="30" y="4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2"/>
                    <a:pt x="29" y="20"/>
                    <a:pt x="26" y="20"/>
                  </a:cubicBezTo>
                  <a:close/>
                </a:path>
              </a:pathLst>
            </a:custGeom>
            <a:solidFill>
              <a:srgbClr val="0096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273" y="1021136"/>
            <a:ext cx="2106031" cy="3178087"/>
            <a:chOff x="138273" y="1021136"/>
            <a:chExt cx="2106031" cy="3178087"/>
          </a:xfrm>
        </p:grpSpPr>
        <p:grpSp>
          <p:nvGrpSpPr>
            <p:cNvPr id="10" name="Group 80"/>
            <p:cNvGrpSpPr/>
            <p:nvPr/>
          </p:nvGrpSpPr>
          <p:grpSpPr>
            <a:xfrm>
              <a:off x="922437" y="3426025"/>
              <a:ext cx="537703" cy="454759"/>
              <a:chOff x="6054980" y="688905"/>
              <a:chExt cx="650620" cy="550259"/>
            </a:xfrm>
            <a:solidFill>
              <a:schemeClr val="accent1"/>
            </a:solidFill>
          </p:grpSpPr>
          <p:sp>
            <p:nvSpPr>
              <p:cNvPr id="82" name="Freeform 70"/>
              <p:cNvSpPr>
                <a:spLocks noEditPoints="1"/>
              </p:cNvSpPr>
              <p:nvPr/>
            </p:nvSpPr>
            <p:spPr bwMode="auto">
              <a:xfrm>
                <a:off x="6524880" y="717481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0"/>
              <p:cNvSpPr>
                <a:spLocks noEditPoints="1"/>
              </p:cNvSpPr>
              <p:nvPr/>
            </p:nvSpPr>
            <p:spPr bwMode="auto">
              <a:xfrm>
                <a:off x="6054980" y="720656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0"/>
              <p:cNvSpPr>
                <a:spLocks noEditPoints="1"/>
              </p:cNvSpPr>
              <p:nvPr/>
            </p:nvSpPr>
            <p:spPr bwMode="auto">
              <a:xfrm>
                <a:off x="6275643" y="688905"/>
                <a:ext cx="209295" cy="550259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2"/>
            <p:cNvGrpSpPr/>
            <p:nvPr/>
          </p:nvGrpSpPr>
          <p:grpSpPr>
            <a:xfrm>
              <a:off x="888272" y="1558710"/>
              <a:ext cx="522073" cy="498131"/>
              <a:chOff x="254000" y="355600"/>
              <a:chExt cx="4984750" cy="4756150"/>
            </a:xfrm>
          </p:grpSpPr>
          <p:sp>
            <p:nvSpPr>
              <p:cNvPr id="94" name="AutoShape 1"/>
              <p:cNvSpPr>
                <a:spLocks/>
              </p:cNvSpPr>
              <p:nvPr/>
            </p:nvSpPr>
            <p:spPr bwMode="auto">
              <a:xfrm>
                <a:off x="254000" y="355600"/>
                <a:ext cx="4984750" cy="388778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276"/>
                    </a:moveTo>
                    <a:lnTo>
                      <a:pt x="4112" y="3276"/>
                    </a:lnTo>
                    <a:lnTo>
                      <a:pt x="3434" y="845"/>
                    </a:lnTo>
                    <a:lnTo>
                      <a:pt x="439" y="0"/>
                    </a:lnTo>
                    <a:lnTo>
                      <a:pt x="0" y="1689"/>
                    </a:lnTo>
                    <a:lnTo>
                      <a:pt x="2356" y="2303"/>
                    </a:lnTo>
                    <a:lnTo>
                      <a:pt x="2635" y="3276"/>
                    </a:lnTo>
                    <a:lnTo>
                      <a:pt x="6309" y="16072"/>
                    </a:lnTo>
                    <a:lnTo>
                      <a:pt x="7945" y="21600"/>
                    </a:lnTo>
                    <a:lnTo>
                      <a:pt x="18446" y="21600"/>
                    </a:lnTo>
                    <a:lnTo>
                      <a:pt x="18446" y="19655"/>
                    </a:lnTo>
                    <a:lnTo>
                      <a:pt x="8824" y="19655"/>
                    </a:lnTo>
                    <a:lnTo>
                      <a:pt x="7786" y="16072"/>
                    </a:lnTo>
                    <a:lnTo>
                      <a:pt x="19204" y="16072"/>
                    </a:lnTo>
                    <a:close/>
                    <a:moveTo>
                      <a:pt x="21600" y="3276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AutoShape 2"/>
              <p:cNvSpPr>
                <a:spLocks/>
              </p:cNvSpPr>
              <p:nvPr/>
            </p:nvSpPr>
            <p:spPr bwMode="auto">
              <a:xfrm>
                <a:off x="2286000" y="4521200"/>
                <a:ext cx="590550" cy="5905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9"/>
                    </a:moveTo>
                    <a:cubicBezTo>
                      <a:pt x="21600" y="16767"/>
                      <a:pt x="16764" y="21600"/>
                      <a:pt x="10802" y="21600"/>
                    </a:cubicBezTo>
                    <a:cubicBezTo>
                      <a:pt x="4836" y="21600"/>
                      <a:pt x="0" y="16767"/>
                      <a:pt x="0" y="10799"/>
                    </a:cubicBezTo>
                    <a:cubicBezTo>
                      <a:pt x="0" y="4836"/>
                      <a:pt x="4836" y="0"/>
                      <a:pt x="10802" y="0"/>
                    </a:cubicBezTo>
                    <a:cubicBezTo>
                      <a:pt x="16765" y="0"/>
                      <a:pt x="21600" y="4836"/>
                      <a:pt x="21600" y="10799"/>
                    </a:cubicBezTo>
                    <a:close/>
                    <a:moveTo>
                      <a:pt x="21600" y="1079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AutoShape 3"/>
              <p:cNvSpPr>
                <a:spLocks/>
              </p:cNvSpPr>
              <p:nvPr/>
            </p:nvSpPr>
            <p:spPr bwMode="auto">
              <a:xfrm>
                <a:off x="3581400" y="4521200"/>
                <a:ext cx="590550" cy="5905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9"/>
                    </a:moveTo>
                    <a:cubicBezTo>
                      <a:pt x="21600" y="16767"/>
                      <a:pt x="16762" y="21600"/>
                      <a:pt x="10801" y="21600"/>
                    </a:cubicBezTo>
                    <a:cubicBezTo>
                      <a:pt x="4835" y="21600"/>
                      <a:pt x="0" y="16767"/>
                      <a:pt x="0" y="10799"/>
                    </a:cubicBezTo>
                    <a:cubicBezTo>
                      <a:pt x="0" y="4836"/>
                      <a:pt x="4835" y="0"/>
                      <a:pt x="10801" y="0"/>
                    </a:cubicBezTo>
                    <a:cubicBezTo>
                      <a:pt x="16762" y="0"/>
                      <a:pt x="21600" y="4836"/>
                      <a:pt x="21600" y="10799"/>
                    </a:cubicBezTo>
                    <a:close/>
                    <a:moveTo>
                      <a:pt x="21600" y="1079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38273" y="1021136"/>
              <a:ext cx="210603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600" b="1" dirty="0" smtClean="0">
                  <a:latin typeface="HP Simplified" pitchFamily="34" charset="0"/>
                  <a:cs typeface="HP Simplified" pitchFamily="34" charset="0"/>
                </a:rPr>
                <a:t>Your ideas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0050" y="2066482"/>
              <a:ext cx="8424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Products</a:t>
              </a:r>
              <a:endParaRPr lang="en-US" sz="1400" dirty="0">
                <a:solidFill>
                  <a:schemeClr val="accent4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29837" y="2991295"/>
              <a:ext cx="9229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Processes</a:t>
              </a:r>
              <a:endParaRPr lang="en-US" sz="1400" dirty="0">
                <a:solidFill>
                  <a:schemeClr val="accent4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2223" y="3891446"/>
              <a:ext cx="798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Services</a:t>
              </a:r>
              <a:endParaRPr lang="en-US" sz="1400" dirty="0">
                <a:solidFill>
                  <a:schemeClr val="accent4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625" y="2362683"/>
              <a:ext cx="798131" cy="617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67406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21" y="235064"/>
            <a:ext cx="8117206" cy="430887"/>
          </a:xfrm>
        </p:spPr>
        <p:txBody>
          <a:bodyPr/>
          <a:lstStyle/>
          <a:p>
            <a:r>
              <a:rPr lang="en-US" dirty="0" smtClean="0"/>
              <a:t>Making your ideas a reality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698577" y="1021136"/>
            <a:ext cx="199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b="1" dirty="0" smtClean="0">
                <a:latin typeface="HP Simplified" pitchFamily="34" charset="0"/>
                <a:cs typeface="HP Simplified" pitchFamily="34" charset="0"/>
              </a:rPr>
              <a:t>Delivered</a:t>
            </a:r>
            <a:endParaRPr lang="en-US" sz="1400" b="1" dirty="0" smtClean="0"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54" name="Round Diagonal Corner Rectangle 53"/>
          <p:cNvSpPr/>
          <p:nvPr/>
        </p:nvSpPr>
        <p:spPr>
          <a:xfrm>
            <a:off x="2471655" y="1072217"/>
            <a:ext cx="3646394" cy="3483454"/>
          </a:xfrm>
          <a:prstGeom prst="round2DiagRect">
            <a:avLst>
              <a:gd name="adj1" fmla="val 5833"/>
              <a:gd name="adj2" fmla="val 0"/>
            </a:avLst>
          </a:prstGeom>
          <a:noFill/>
          <a:ln w="19050" cmpd="sng">
            <a:solidFill>
              <a:srgbClr val="8789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04212" y="1860526"/>
            <a:ext cx="1192558" cy="3724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Information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73215" y="1150048"/>
            <a:ext cx="3654552" cy="37240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b="1" dirty="0" smtClean="0">
                <a:latin typeface="HP Simplified" pitchFamily="34" charset="0"/>
                <a:cs typeface="HP Simplified" pitchFamily="34" charset="0"/>
              </a:rPr>
              <a:t>Governance and strategy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23949" y="3343662"/>
            <a:ext cx="1553084" cy="37240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Infrastructure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35829" y="2602094"/>
            <a:ext cx="1329325" cy="3724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Applications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473215" y="4078849"/>
            <a:ext cx="3654552" cy="37240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1600" b="1" dirty="0" smtClean="0">
                <a:latin typeface="HP Simplified" pitchFamily="34" charset="0"/>
                <a:cs typeface="HP Simplified" pitchFamily="34" charset="0"/>
              </a:rPr>
              <a:t>Legal and compliance</a:t>
            </a:r>
          </a:p>
        </p:txBody>
      </p:sp>
      <p:sp>
        <p:nvSpPr>
          <p:cNvPr id="113" name="Freeform 70"/>
          <p:cNvSpPr>
            <a:spLocks noEditPoints="1"/>
          </p:cNvSpPr>
          <p:nvPr/>
        </p:nvSpPr>
        <p:spPr bwMode="auto">
          <a:xfrm>
            <a:off x="7321082" y="1940243"/>
            <a:ext cx="753135" cy="1980078"/>
          </a:xfrm>
          <a:custGeom>
            <a:avLst/>
            <a:gdLst>
              <a:gd name="T0" fmla="*/ 7 w 30"/>
              <a:gd name="T1" fmla="*/ 8 h 79"/>
              <a:gd name="T2" fmla="*/ 15 w 30"/>
              <a:gd name="T3" fmla="*/ 0 h 79"/>
              <a:gd name="T4" fmla="*/ 23 w 30"/>
              <a:gd name="T5" fmla="*/ 8 h 79"/>
              <a:gd name="T6" fmla="*/ 15 w 30"/>
              <a:gd name="T7" fmla="*/ 16 h 79"/>
              <a:gd name="T8" fmla="*/ 7 w 30"/>
              <a:gd name="T9" fmla="*/ 8 h 79"/>
              <a:gd name="T10" fmla="*/ 26 w 30"/>
              <a:gd name="T11" fmla="*/ 20 h 79"/>
              <a:gd name="T12" fmla="*/ 4 w 30"/>
              <a:gd name="T13" fmla="*/ 20 h 79"/>
              <a:gd name="T14" fmla="*/ 0 w 30"/>
              <a:gd name="T15" fmla="*/ 24 h 79"/>
              <a:gd name="T16" fmla="*/ 0 w 30"/>
              <a:gd name="T17" fmla="*/ 45 h 79"/>
              <a:gd name="T18" fmla="*/ 4 w 30"/>
              <a:gd name="T19" fmla="*/ 48 h 79"/>
              <a:gd name="T20" fmla="*/ 7 w 30"/>
              <a:gd name="T21" fmla="*/ 48 h 79"/>
              <a:gd name="T22" fmla="*/ 9 w 30"/>
              <a:gd name="T23" fmla="*/ 78 h 79"/>
              <a:gd name="T24" fmla="*/ 11 w 30"/>
              <a:gd name="T25" fmla="*/ 79 h 79"/>
              <a:gd name="T26" fmla="*/ 20 w 30"/>
              <a:gd name="T27" fmla="*/ 79 h 79"/>
              <a:gd name="T28" fmla="*/ 22 w 30"/>
              <a:gd name="T29" fmla="*/ 78 h 79"/>
              <a:gd name="T30" fmla="*/ 22 w 30"/>
              <a:gd name="T31" fmla="*/ 78 h 79"/>
              <a:gd name="T32" fmla="*/ 24 w 30"/>
              <a:gd name="T33" fmla="*/ 48 h 79"/>
              <a:gd name="T34" fmla="*/ 26 w 30"/>
              <a:gd name="T35" fmla="*/ 48 h 79"/>
              <a:gd name="T36" fmla="*/ 30 w 30"/>
              <a:gd name="T37" fmla="*/ 45 h 79"/>
              <a:gd name="T38" fmla="*/ 30 w 30"/>
              <a:gd name="T39" fmla="*/ 24 h 79"/>
              <a:gd name="T40" fmla="*/ 26 w 30"/>
              <a:gd name="T41" fmla="*/ 2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" h="79">
                <a:moveTo>
                  <a:pt x="7" y="8"/>
                </a:moveTo>
                <a:cubicBezTo>
                  <a:pt x="7" y="2"/>
                  <a:pt x="9" y="0"/>
                  <a:pt x="15" y="0"/>
                </a:cubicBezTo>
                <a:cubicBezTo>
                  <a:pt x="21" y="0"/>
                  <a:pt x="23" y="2"/>
                  <a:pt x="23" y="8"/>
                </a:cubicBezTo>
                <a:cubicBezTo>
                  <a:pt x="23" y="14"/>
                  <a:pt x="21" y="16"/>
                  <a:pt x="15" y="16"/>
                </a:cubicBezTo>
                <a:cubicBezTo>
                  <a:pt x="9" y="16"/>
                  <a:pt x="7" y="14"/>
                  <a:pt x="7" y="8"/>
                </a:cubicBezTo>
                <a:close/>
                <a:moveTo>
                  <a:pt x="26" y="20"/>
                </a:moveTo>
                <a:cubicBezTo>
                  <a:pt x="4" y="20"/>
                  <a:pt x="4" y="20"/>
                  <a:pt x="4" y="20"/>
                </a:cubicBezTo>
                <a:cubicBezTo>
                  <a:pt x="2" y="20"/>
                  <a:pt x="0" y="22"/>
                  <a:pt x="0" y="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2" y="48"/>
                  <a:pt x="4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55"/>
                  <a:pt x="8" y="74"/>
                  <a:pt x="9" y="78"/>
                </a:cubicBezTo>
                <a:cubicBezTo>
                  <a:pt x="9" y="78"/>
                  <a:pt x="10" y="79"/>
                  <a:pt x="11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1" y="79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3" y="74"/>
                  <a:pt x="24" y="55"/>
                  <a:pt x="24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9" y="48"/>
                  <a:pt x="30" y="47"/>
                  <a:pt x="30" y="45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2"/>
                  <a:pt x="29" y="20"/>
                  <a:pt x="26" y="20"/>
                </a:cubicBezTo>
                <a:close/>
              </a:path>
            </a:pathLst>
          </a:custGeom>
          <a:solidFill>
            <a:srgbClr val="0096D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 rot="5400000">
            <a:off x="1815635" y="2557100"/>
            <a:ext cx="268572" cy="158136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 rot="5400000">
            <a:off x="6379820" y="2557100"/>
            <a:ext cx="268572" cy="158136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04160" y="2357120"/>
            <a:ext cx="3119120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04160" y="3220720"/>
            <a:ext cx="3119120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Isosceles Triangle 96"/>
          <p:cNvSpPr/>
          <p:nvPr/>
        </p:nvSpPr>
        <p:spPr>
          <a:xfrm rot="10800000">
            <a:off x="2795947" y="2354164"/>
            <a:ext cx="183438" cy="108009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0800000">
            <a:off x="2795947" y="3216564"/>
            <a:ext cx="183438" cy="108009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/>
          <p:cNvSpPr/>
          <p:nvPr/>
        </p:nvSpPr>
        <p:spPr>
          <a:xfrm>
            <a:off x="5750700" y="2254272"/>
            <a:ext cx="183438" cy="108009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/>
          <p:cNvSpPr/>
          <p:nvPr/>
        </p:nvSpPr>
        <p:spPr>
          <a:xfrm>
            <a:off x="5750700" y="3117616"/>
            <a:ext cx="183438" cy="108009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8"/>
          <p:cNvGrpSpPr/>
          <p:nvPr/>
        </p:nvGrpSpPr>
        <p:grpSpPr>
          <a:xfrm>
            <a:off x="138273" y="1021136"/>
            <a:ext cx="2106031" cy="3178087"/>
            <a:chOff x="138273" y="1021136"/>
            <a:chExt cx="2106031" cy="3178087"/>
          </a:xfrm>
        </p:grpSpPr>
        <p:grpSp>
          <p:nvGrpSpPr>
            <p:cNvPr id="4" name="Group 39"/>
            <p:cNvGrpSpPr/>
            <p:nvPr/>
          </p:nvGrpSpPr>
          <p:grpSpPr>
            <a:xfrm>
              <a:off x="922437" y="3426025"/>
              <a:ext cx="537703" cy="454759"/>
              <a:chOff x="6054980" y="688905"/>
              <a:chExt cx="650620" cy="550259"/>
            </a:xfrm>
            <a:solidFill>
              <a:schemeClr val="accent1"/>
            </a:solidFill>
          </p:grpSpPr>
          <p:sp>
            <p:nvSpPr>
              <p:cNvPr id="50" name="Freeform 70"/>
              <p:cNvSpPr>
                <a:spLocks noEditPoints="1"/>
              </p:cNvSpPr>
              <p:nvPr/>
            </p:nvSpPr>
            <p:spPr bwMode="auto">
              <a:xfrm>
                <a:off x="6524880" y="717481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0"/>
              <p:cNvSpPr>
                <a:spLocks noEditPoints="1"/>
              </p:cNvSpPr>
              <p:nvPr/>
            </p:nvSpPr>
            <p:spPr bwMode="auto">
              <a:xfrm>
                <a:off x="6054980" y="720656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0"/>
              <p:cNvSpPr>
                <a:spLocks noEditPoints="1"/>
              </p:cNvSpPr>
              <p:nvPr/>
            </p:nvSpPr>
            <p:spPr bwMode="auto">
              <a:xfrm>
                <a:off x="6275643" y="688905"/>
                <a:ext cx="209295" cy="550259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0"/>
            <p:cNvGrpSpPr/>
            <p:nvPr/>
          </p:nvGrpSpPr>
          <p:grpSpPr>
            <a:xfrm>
              <a:off x="888272" y="1558710"/>
              <a:ext cx="522073" cy="498131"/>
              <a:chOff x="254000" y="355600"/>
              <a:chExt cx="4984750" cy="4756150"/>
            </a:xfrm>
          </p:grpSpPr>
          <p:sp>
            <p:nvSpPr>
              <p:cNvPr id="47" name="AutoShape 1"/>
              <p:cNvSpPr>
                <a:spLocks/>
              </p:cNvSpPr>
              <p:nvPr/>
            </p:nvSpPr>
            <p:spPr bwMode="auto">
              <a:xfrm>
                <a:off x="254000" y="355600"/>
                <a:ext cx="4984750" cy="388778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276"/>
                    </a:moveTo>
                    <a:lnTo>
                      <a:pt x="4112" y="3276"/>
                    </a:lnTo>
                    <a:lnTo>
                      <a:pt x="3434" y="845"/>
                    </a:lnTo>
                    <a:lnTo>
                      <a:pt x="439" y="0"/>
                    </a:lnTo>
                    <a:lnTo>
                      <a:pt x="0" y="1689"/>
                    </a:lnTo>
                    <a:lnTo>
                      <a:pt x="2356" y="2303"/>
                    </a:lnTo>
                    <a:lnTo>
                      <a:pt x="2635" y="3276"/>
                    </a:lnTo>
                    <a:lnTo>
                      <a:pt x="6309" y="16072"/>
                    </a:lnTo>
                    <a:lnTo>
                      <a:pt x="7945" y="21600"/>
                    </a:lnTo>
                    <a:lnTo>
                      <a:pt x="18446" y="21600"/>
                    </a:lnTo>
                    <a:lnTo>
                      <a:pt x="18446" y="19655"/>
                    </a:lnTo>
                    <a:lnTo>
                      <a:pt x="8824" y="19655"/>
                    </a:lnTo>
                    <a:lnTo>
                      <a:pt x="7786" y="16072"/>
                    </a:lnTo>
                    <a:lnTo>
                      <a:pt x="19204" y="16072"/>
                    </a:lnTo>
                    <a:close/>
                    <a:moveTo>
                      <a:pt x="21600" y="3276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AutoShape 2"/>
              <p:cNvSpPr>
                <a:spLocks/>
              </p:cNvSpPr>
              <p:nvPr/>
            </p:nvSpPr>
            <p:spPr bwMode="auto">
              <a:xfrm>
                <a:off x="2286000" y="4521200"/>
                <a:ext cx="590550" cy="5905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9"/>
                    </a:moveTo>
                    <a:cubicBezTo>
                      <a:pt x="21600" y="16767"/>
                      <a:pt x="16764" y="21600"/>
                      <a:pt x="10802" y="21600"/>
                    </a:cubicBezTo>
                    <a:cubicBezTo>
                      <a:pt x="4836" y="21600"/>
                      <a:pt x="0" y="16767"/>
                      <a:pt x="0" y="10799"/>
                    </a:cubicBezTo>
                    <a:cubicBezTo>
                      <a:pt x="0" y="4836"/>
                      <a:pt x="4836" y="0"/>
                      <a:pt x="10802" y="0"/>
                    </a:cubicBezTo>
                    <a:cubicBezTo>
                      <a:pt x="16765" y="0"/>
                      <a:pt x="21600" y="4836"/>
                      <a:pt x="21600" y="10799"/>
                    </a:cubicBezTo>
                    <a:close/>
                    <a:moveTo>
                      <a:pt x="21600" y="1079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AutoShape 3"/>
              <p:cNvSpPr>
                <a:spLocks/>
              </p:cNvSpPr>
              <p:nvPr/>
            </p:nvSpPr>
            <p:spPr bwMode="auto">
              <a:xfrm>
                <a:off x="3581400" y="4521200"/>
                <a:ext cx="590550" cy="5905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0799"/>
                    </a:moveTo>
                    <a:cubicBezTo>
                      <a:pt x="21600" y="16767"/>
                      <a:pt x="16762" y="21600"/>
                      <a:pt x="10801" y="21600"/>
                    </a:cubicBezTo>
                    <a:cubicBezTo>
                      <a:pt x="4835" y="21600"/>
                      <a:pt x="0" y="16767"/>
                      <a:pt x="0" y="10799"/>
                    </a:cubicBezTo>
                    <a:cubicBezTo>
                      <a:pt x="0" y="4836"/>
                      <a:pt x="4835" y="0"/>
                      <a:pt x="10801" y="0"/>
                    </a:cubicBezTo>
                    <a:cubicBezTo>
                      <a:pt x="16762" y="0"/>
                      <a:pt x="21600" y="4836"/>
                      <a:pt x="21600" y="10799"/>
                    </a:cubicBezTo>
                    <a:close/>
                    <a:moveTo>
                      <a:pt x="21600" y="1079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38273" y="1021136"/>
              <a:ext cx="210603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600" b="1" dirty="0" smtClean="0">
                  <a:latin typeface="HP Simplified" pitchFamily="34" charset="0"/>
                  <a:cs typeface="HP Simplified" pitchFamily="34" charset="0"/>
                </a:rPr>
                <a:t>Your ideas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0050" y="2066482"/>
              <a:ext cx="8424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Products</a:t>
              </a:r>
              <a:endParaRPr lang="en-US" sz="1400" dirty="0">
                <a:solidFill>
                  <a:schemeClr val="accent4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837" y="2991295"/>
              <a:ext cx="9229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Processes</a:t>
              </a:r>
              <a:endParaRPr lang="en-US" sz="1400" dirty="0">
                <a:solidFill>
                  <a:schemeClr val="accent4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2223" y="3891446"/>
              <a:ext cx="798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chemeClr val="accent4"/>
                  </a:solidFill>
                  <a:latin typeface="HP Simplified" pitchFamily="34" charset="0"/>
                  <a:cs typeface="HP Simplified" pitchFamily="34" charset="0"/>
                </a:rPr>
                <a:t>Services</a:t>
              </a:r>
              <a:endParaRPr lang="en-US" sz="1400" dirty="0">
                <a:solidFill>
                  <a:schemeClr val="accent4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625" y="2362683"/>
              <a:ext cx="798131" cy="617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6688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21" y="235064"/>
            <a:ext cx="8117206" cy="430887"/>
          </a:xfrm>
        </p:spPr>
        <p:txBody>
          <a:bodyPr/>
          <a:lstStyle/>
          <a:p>
            <a:r>
              <a:rPr lang="en-US" dirty="0" smtClean="0"/>
              <a:t>What stands in the way?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2279874" y="1947935"/>
            <a:ext cx="4488585" cy="679805"/>
            <a:chOff x="1045859" y="2096368"/>
            <a:chExt cx="5360075" cy="719587"/>
          </a:xfrm>
        </p:grpSpPr>
        <p:grpSp>
          <p:nvGrpSpPr>
            <p:cNvPr id="4" name="Group 5"/>
            <p:cNvGrpSpPr/>
            <p:nvPr/>
          </p:nvGrpSpPr>
          <p:grpSpPr>
            <a:xfrm>
              <a:off x="1045859" y="2096368"/>
              <a:ext cx="5360075" cy="719587"/>
              <a:chOff x="1045859" y="2096368"/>
              <a:chExt cx="5360075" cy="719587"/>
            </a:xfrm>
          </p:grpSpPr>
          <p:cxnSp>
            <p:nvCxnSpPr>
              <p:cNvPr id="172" name="Straight Connector 171"/>
              <p:cNvCxnSpPr>
                <a:stCxn id="198" idx="2"/>
              </p:cNvCxnSpPr>
              <p:nvPr/>
            </p:nvCxnSpPr>
            <p:spPr>
              <a:xfrm>
                <a:off x="1504461" y="2129771"/>
                <a:ext cx="572820" cy="686184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220" idx="1"/>
                <a:endCxn id="138" idx="0"/>
              </p:cNvCxnSpPr>
              <p:nvPr/>
            </p:nvCxnSpPr>
            <p:spPr>
              <a:xfrm flipH="1">
                <a:off x="1045859" y="2102196"/>
                <a:ext cx="947875" cy="689523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2077281" y="2149018"/>
                <a:ext cx="499992" cy="666937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577273" y="2149018"/>
                <a:ext cx="564124" cy="666937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endCxn id="138" idx="0"/>
              </p:cNvCxnSpPr>
              <p:nvPr/>
            </p:nvCxnSpPr>
            <p:spPr>
              <a:xfrm flipH="1">
                <a:off x="1045859" y="2192402"/>
                <a:ext cx="4436816" cy="599317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endCxn id="141" idx="0"/>
              </p:cNvCxnSpPr>
              <p:nvPr/>
            </p:nvCxnSpPr>
            <p:spPr>
              <a:xfrm>
                <a:off x="2577273" y="2149018"/>
                <a:ext cx="1717803" cy="655265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088713" y="2194584"/>
                <a:ext cx="52684" cy="621371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3141397" y="2221926"/>
                <a:ext cx="1779576" cy="594029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6131678" y="2158342"/>
                <a:ext cx="274256" cy="657613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272" idx="4"/>
                <a:endCxn id="141" idx="0"/>
              </p:cNvCxnSpPr>
              <p:nvPr/>
            </p:nvCxnSpPr>
            <p:spPr>
              <a:xfrm flipH="1">
                <a:off x="4295076" y="2096368"/>
                <a:ext cx="1682189" cy="707914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5126775" y="2110086"/>
                <a:ext cx="845894" cy="705869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endCxn id="138" idx="0"/>
              </p:cNvCxnSpPr>
              <p:nvPr/>
            </p:nvCxnSpPr>
            <p:spPr>
              <a:xfrm flipH="1">
                <a:off x="1045859" y="2182992"/>
                <a:ext cx="3289109" cy="608727"/>
              </a:xfrm>
              <a:prstGeom prst="line">
                <a:avLst/>
              </a:prstGeom>
              <a:ln w="12700" cmpd="sng">
                <a:solidFill>
                  <a:srgbClr val="B9B8B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Straight Connector 179"/>
            <p:cNvCxnSpPr/>
            <p:nvPr/>
          </p:nvCxnSpPr>
          <p:spPr>
            <a:xfrm flipH="1">
              <a:off x="3141397" y="2219674"/>
              <a:ext cx="519180" cy="596281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088713" y="2194584"/>
              <a:ext cx="3042965" cy="621371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"/>
          <p:cNvGrpSpPr/>
          <p:nvPr/>
        </p:nvGrpSpPr>
        <p:grpSpPr>
          <a:xfrm>
            <a:off x="2279874" y="2951430"/>
            <a:ext cx="4258920" cy="781318"/>
            <a:chOff x="1045859" y="3158585"/>
            <a:chExt cx="5085819" cy="827040"/>
          </a:xfrm>
        </p:grpSpPr>
        <p:cxnSp>
          <p:nvCxnSpPr>
            <p:cNvPr id="194" name="Straight Connector 193"/>
            <p:cNvCxnSpPr>
              <a:stCxn id="138" idx="2"/>
            </p:cNvCxnSpPr>
            <p:nvPr/>
          </p:nvCxnSpPr>
          <p:spPr>
            <a:xfrm>
              <a:off x="1045859" y="3158585"/>
              <a:ext cx="1411492" cy="661514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38" idx="2"/>
            </p:cNvCxnSpPr>
            <p:nvPr/>
          </p:nvCxnSpPr>
          <p:spPr>
            <a:xfrm>
              <a:off x="1045859" y="3158585"/>
              <a:ext cx="2427468" cy="723153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40" idx="2"/>
            </p:cNvCxnSpPr>
            <p:nvPr/>
          </p:nvCxnSpPr>
          <p:spPr>
            <a:xfrm>
              <a:off x="1944658" y="3171152"/>
              <a:ext cx="2425216" cy="705861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40" idx="2"/>
            </p:cNvCxnSpPr>
            <p:nvPr/>
          </p:nvCxnSpPr>
          <p:spPr>
            <a:xfrm>
              <a:off x="1944658" y="3171152"/>
              <a:ext cx="1667741" cy="686358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141" idx="2"/>
            </p:cNvCxnSpPr>
            <p:nvPr/>
          </p:nvCxnSpPr>
          <p:spPr>
            <a:xfrm flipH="1">
              <a:off x="3802599" y="3171152"/>
              <a:ext cx="492477" cy="814473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141" idx="2"/>
            </p:cNvCxnSpPr>
            <p:nvPr/>
          </p:nvCxnSpPr>
          <p:spPr>
            <a:xfrm flipH="1">
              <a:off x="2592008" y="3171152"/>
              <a:ext cx="1703068" cy="679115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147" idx="2"/>
            </p:cNvCxnSpPr>
            <p:nvPr/>
          </p:nvCxnSpPr>
          <p:spPr>
            <a:xfrm flipH="1">
              <a:off x="4545914" y="3171152"/>
              <a:ext cx="641985" cy="681203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147" idx="2"/>
            </p:cNvCxnSpPr>
            <p:nvPr/>
          </p:nvCxnSpPr>
          <p:spPr>
            <a:xfrm flipH="1">
              <a:off x="3802599" y="3171152"/>
              <a:ext cx="1385300" cy="814473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145" idx="2"/>
            </p:cNvCxnSpPr>
            <p:nvPr/>
          </p:nvCxnSpPr>
          <p:spPr>
            <a:xfrm flipH="1">
              <a:off x="3607980" y="3171152"/>
              <a:ext cx="2523698" cy="687917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145" idx="2"/>
            </p:cNvCxnSpPr>
            <p:nvPr/>
          </p:nvCxnSpPr>
          <p:spPr>
            <a:xfrm flipH="1">
              <a:off x="5124803" y="3171152"/>
              <a:ext cx="1006875" cy="733197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142" idx="2"/>
            </p:cNvCxnSpPr>
            <p:nvPr/>
          </p:nvCxnSpPr>
          <p:spPr>
            <a:xfrm flipH="1">
              <a:off x="2670161" y="3171152"/>
              <a:ext cx="523143" cy="752246"/>
            </a:xfrm>
            <a:prstGeom prst="line">
              <a:avLst/>
            </a:prstGeom>
            <a:ln w="12700" cmpd="sng">
              <a:solidFill>
                <a:srgbClr val="B9B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5"/>
          <p:cNvGrpSpPr/>
          <p:nvPr/>
        </p:nvGrpSpPr>
        <p:grpSpPr>
          <a:xfrm>
            <a:off x="1958289" y="1723856"/>
            <a:ext cx="410441" cy="445516"/>
            <a:chOff x="2794170" y="1804523"/>
            <a:chExt cx="405066" cy="428714"/>
          </a:xfrm>
        </p:grpSpPr>
        <p:grpSp>
          <p:nvGrpSpPr>
            <p:cNvPr id="7" name="Group 199"/>
            <p:cNvGrpSpPr/>
            <p:nvPr/>
          </p:nvGrpSpPr>
          <p:grpSpPr>
            <a:xfrm>
              <a:off x="2975599" y="1804523"/>
              <a:ext cx="223637" cy="223637"/>
              <a:chOff x="5474058" y="2897726"/>
              <a:chExt cx="479385" cy="479385"/>
            </a:xfrm>
          </p:grpSpPr>
          <p:sp>
            <p:nvSpPr>
              <p:cNvPr id="209" name="Arc 208"/>
              <p:cNvSpPr/>
              <p:nvPr/>
            </p:nvSpPr>
            <p:spPr>
              <a:xfrm rot="2700000">
                <a:off x="5474058" y="2897726"/>
                <a:ext cx="479385" cy="479385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0" name="Arc 209"/>
              <p:cNvSpPr/>
              <p:nvPr/>
            </p:nvSpPr>
            <p:spPr>
              <a:xfrm rot="2700000">
                <a:off x="5503700" y="2957332"/>
                <a:ext cx="360170" cy="360170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1" name="Arc 210"/>
              <p:cNvSpPr/>
              <p:nvPr/>
            </p:nvSpPr>
            <p:spPr>
              <a:xfrm rot="2700000">
                <a:off x="5530826" y="3014418"/>
                <a:ext cx="246001" cy="246001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8" name="Group 200"/>
            <p:cNvGrpSpPr/>
            <p:nvPr/>
          </p:nvGrpSpPr>
          <p:grpSpPr>
            <a:xfrm rot="10800000">
              <a:off x="2794170" y="1804525"/>
              <a:ext cx="223637" cy="223637"/>
              <a:chOff x="5474059" y="2897726"/>
              <a:chExt cx="479385" cy="479385"/>
            </a:xfrm>
          </p:grpSpPr>
          <p:sp>
            <p:nvSpPr>
              <p:cNvPr id="206" name="Arc 205"/>
              <p:cNvSpPr/>
              <p:nvPr/>
            </p:nvSpPr>
            <p:spPr>
              <a:xfrm rot="2700000">
                <a:off x="5474059" y="2897726"/>
                <a:ext cx="479385" cy="479385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7" name="Arc 206"/>
              <p:cNvSpPr/>
              <p:nvPr/>
            </p:nvSpPr>
            <p:spPr>
              <a:xfrm rot="2700000">
                <a:off x="5503698" y="2957330"/>
                <a:ext cx="360170" cy="360170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8" name="Arc 207"/>
              <p:cNvSpPr/>
              <p:nvPr/>
            </p:nvSpPr>
            <p:spPr>
              <a:xfrm rot="2700000">
                <a:off x="5530824" y="3014418"/>
                <a:ext cx="246001" cy="246001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9" name="Group 201"/>
            <p:cNvGrpSpPr/>
            <p:nvPr/>
          </p:nvGrpSpPr>
          <p:grpSpPr>
            <a:xfrm>
              <a:off x="2863913" y="1862136"/>
              <a:ext cx="255372" cy="371101"/>
              <a:chOff x="7699249" y="2703164"/>
              <a:chExt cx="662367" cy="875031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7901685" y="2703164"/>
                <a:ext cx="288120" cy="28812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757578" y="2937927"/>
                <a:ext cx="576335" cy="6402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699249" y="3238614"/>
                <a:ext cx="662367" cy="33418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0" name="Group 4"/>
          <p:cNvGrpSpPr/>
          <p:nvPr/>
        </p:nvGrpSpPr>
        <p:grpSpPr>
          <a:xfrm>
            <a:off x="5452307" y="1751562"/>
            <a:ext cx="240221" cy="336415"/>
            <a:chOff x="5255921" y="1727217"/>
            <a:chExt cx="237075" cy="294299"/>
          </a:xfrm>
        </p:grpSpPr>
        <p:sp>
          <p:nvSpPr>
            <p:cNvPr id="273" name="Snip Single Corner Rectangle 272"/>
            <p:cNvSpPr/>
            <p:nvPr/>
          </p:nvSpPr>
          <p:spPr>
            <a:xfrm>
              <a:off x="5255921" y="1727217"/>
              <a:ext cx="237075" cy="294299"/>
            </a:xfrm>
            <a:prstGeom prst="snip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5282896" y="1783420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5282896" y="1815757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5282896" y="1848094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5282906" y="1880431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5282904" y="1912768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5282901" y="1945105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5282896" y="1977444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49"/>
          <p:cNvGrpSpPr/>
          <p:nvPr/>
        </p:nvGrpSpPr>
        <p:grpSpPr>
          <a:xfrm>
            <a:off x="6317393" y="1784688"/>
            <a:ext cx="184190" cy="270165"/>
            <a:chOff x="5852584" y="1555750"/>
            <a:chExt cx="428625" cy="613011"/>
          </a:xfrm>
        </p:grpSpPr>
        <p:sp>
          <p:nvSpPr>
            <p:cNvPr id="269" name="Rounded Rectangle 268"/>
            <p:cNvSpPr/>
            <p:nvPr/>
          </p:nvSpPr>
          <p:spPr>
            <a:xfrm rot="3145107">
              <a:off x="5998588" y="1923929"/>
              <a:ext cx="405993" cy="8367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2" name="Group 269"/>
            <p:cNvGrpSpPr/>
            <p:nvPr/>
          </p:nvGrpSpPr>
          <p:grpSpPr>
            <a:xfrm>
              <a:off x="5852584" y="1555750"/>
              <a:ext cx="428625" cy="428625"/>
              <a:chOff x="5307545" y="1656294"/>
              <a:chExt cx="428625" cy="428626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5307545" y="1656294"/>
                <a:ext cx="428625" cy="4286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5365751" y="1714500"/>
                <a:ext cx="312208" cy="3122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3" name="Group 150"/>
          <p:cNvGrpSpPr/>
          <p:nvPr/>
        </p:nvGrpSpPr>
        <p:grpSpPr>
          <a:xfrm>
            <a:off x="4757715" y="1807669"/>
            <a:ext cx="541442" cy="310355"/>
            <a:chOff x="4641850" y="1705423"/>
            <a:chExt cx="485775" cy="271502"/>
          </a:xfrm>
        </p:grpSpPr>
        <p:sp>
          <p:nvSpPr>
            <p:cNvPr id="266" name="Rounded Rectangle 265"/>
            <p:cNvSpPr/>
            <p:nvPr/>
          </p:nvSpPr>
          <p:spPr>
            <a:xfrm>
              <a:off x="4750650" y="1705423"/>
              <a:ext cx="271107" cy="2104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641850" y="1746093"/>
              <a:ext cx="48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900" dirty="0" smtClean="0">
                  <a:solidFill>
                    <a:schemeClr val="bg1"/>
                  </a:solidFill>
                  <a:latin typeface="HP Simplified" pitchFamily="34" charset="0"/>
                  <a:cs typeface="HP Simplified" pitchFamily="34" charset="0"/>
                </a:rPr>
                <a:t>$ € ¥</a:t>
              </a:r>
            </a:p>
          </p:txBody>
        </p:sp>
        <p:cxnSp>
          <p:nvCxnSpPr>
            <p:cNvPr id="268" name="Straight Connector 267"/>
            <p:cNvCxnSpPr/>
            <p:nvPr/>
          </p:nvCxnSpPr>
          <p:spPr>
            <a:xfrm>
              <a:off x="4728838" y="1758011"/>
              <a:ext cx="324905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51"/>
          <p:cNvGrpSpPr/>
          <p:nvPr/>
        </p:nvGrpSpPr>
        <p:grpSpPr>
          <a:xfrm>
            <a:off x="6694874" y="1821463"/>
            <a:ext cx="242132" cy="196615"/>
            <a:chOff x="6321778" y="2868247"/>
            <a:chExt cx="465668" cy="368700"/>
          </a:xfrm>
        </p:grpSpPr>
        <p:sp>
          <p:nvSpPr>
            <p:cNvPr id="262" name="Rounded Rectangle 261"/>
            <p:cNvSpPr/>
            <p:nvPr/>
          </p:nvSpPr>
          <p:spPr>
            <a:xfrm>
              <a:off x="6321778" y="2898281"/>
              <a:ext cx="465668" cy="3386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3" name="Oval 262"/>
            <p:cNvSpPr/>
            <p:nvPr/>
          </p:nvSpPr>
          <p:spPr>
            <a:xfrm>
              <a:off x="6474504" y="3006561"/>
              <a:ext cx="160214" cy="160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620329" y="2868247"/>
              <a:ext cx="87589" cy="729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369338" y="2936610"/>
              <a:ext cx="8758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5" name="Group 152"/>
          <p:cNvGrpSpPr/>
          <p:nvPr/>
        </p:nvGrpSpPr>
        <p:grpSpPr>
          <a:xfrm>
            <a:off x="5841893" y="1769420"/>
            <a:ext cx="295421" cy="300701"/>
            <a:chOff x="6781232" y="1800680"/>
            <a:chExt cx="320707" cy="318298"/>
          </a:xfrm>
        </p:grpSpPr>
        <p:grpSp>
          <p:nvGrpSpPr>
            <p:cNvPr id="16" name="Group 225"/>
            <p:cNvGrpSpPr/>
            <p:nvPr/>
          </p:nvGrpSpPr>
          <p:grpSpPr>
            <a:xfrm>
              <a:off x="6781232" y="1948750"/>
              <a:ext cx="170034" cy="167341"/>
              <a:chOff x="3342835" y="4059236"/>
              <a:chExt cx="400931" cy="394580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3371361" y="4084590"/>
                <a:ext cx="343877" cy="3438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3455068" y="4168295"/>
                <a:ext cx="176464" cy="176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oup 252"/>
              <p:cNvGrpSpPr/>
              <p:nvPr/>
            </p:nvGrpSpPr>
            <p:grpSpPr>
              <a:xfrm>
                <a:off x="3483379" y="4059236"/>
                <a:ext cx="119841" cy="394580"/>
                <a:chOff x="3411942" y="4006410"/>
                <a:chExt cx="119840" cy="394580"/>
              </a:xfrm>
            </p:grpSpPr>
            <p:sp>
              <p:nvSpPr>
                <p:cNvPr id="260" name="Trapezoid 259"/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1" name="Trapezoid 260"/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18" name="Group 253"/>
              <p:cNvGrpSpPr/>
              <p:nvPr/>
            </p:nvGrpSpPr>
            <p:grpSpPr>
              <a:xfrm rot="1800000">
                <a:off x="3342835" y="4196616"/>
                <a:ext cx="400931" cy="119841"/>
                <a:chOff x="3266635" y="4142194"/>
                <a:chExt cx="400931" cy="119841"/>
              </a:xfrm>
            </p:grpSpPr>
            <p:sp>
              <p:nvSpPr>
                <p:cNvPr id="258" name="Trapezoid 257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9" name="Trapezoid 258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9" name="Group 254"/>
              <p:cNvGrpSpPr/>
              <p:nvPr/>
            </p:nvGrpSpPr>
            <p:grpSpPr>
              <a:xfrm rot="19800000" flipH="1">
                <a:off x="3342835" y="4196603"/>
                <a:ext cx="400931" cy="119841"/>
                <a:chOff x="3266635" y="4142194"/>
                <a:chExt cx="400931" cy="119841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7" name="Trapezoid 256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20" name="Group 226"/>
            <p:cNvGrpSpPr/>
            <p:nvPr/>
          </p:nvGrpSpPr>
          <p:grpSpPr>
            <a:xfrm>
              <a:off x="6897803" y="1800680"/>
              <a:ext cx="170034" cy="167341"/>
              <a:chOff x="3342835" y="4059236"/>
              <a:chExt cx="400931" cy="394580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3371361" y="4084590"/>
                <a:ext cx="343877" cy="3438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455068" y="4168295"/>
                <a:ext cx="176464" cy="176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21" name="Group 241"/>
              <p:cNvGrpSpPr/>
              <p:nvPr/>
            </p:nvGrpSpPr>
            <p:grpSpPr>
              <a:xfrm>
                <a:off x="3483379" y="4059236"/>
                <a:ext cx="119841" cy="394580"/>
                <a:chOff x="3411942" y="4006410"/>
                <a:chExt cx="119840" cy="394580"/>
              </a:xfrm>
            </p:grpSpPr>
            <p:sp>
              <p:nvSpPr>
                <p:cNvPr id="249" name="Trapezoid 248"/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0" name="Trapezoid 249"/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22" name="Group 242"/>
              <p:cNvGrpSpPr/>
              <p:nvPr/>
            </p:nvGrpSpPr>
            <p:grpSpPr>
              <a:xfrm rot="1800000">
                <a:off x="3342835" y="4196616"/>
                <a:ext cx="400931" cy="119841"/>
                <a:chOff x="3266635" y="4142194"/>
                <a:chExt cx="400931" cy="119841"/>
              </a:xfrm>
            </p:grpSpPr>
            <p:sp>
              <p:nvSpPr>
                <p:cNvPr id="247" name="Trapezoid 246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48" name="Trapezoid 247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23" name="Group 243"/>
              <p:cNvGrpSpPr/>
              <p:nvPr/>
            </p:nvGrpSpPr>
            <p:grpSpPr>
              <a:xfrm rot="19800000" flipH="1">
                <a:off x="3342835" y="4196603"/>
                <a:ext cx="400931" cy="119841"/>
                <a:chOff x="3266635" y="4142194"/>
                <a:chExt cx="400931" cy="119841"/>
              </a:xfrm>
            </p:grpSpPr>
            <p:sp>
              <p:nvSpPr>
                <p:cNvPr id="245" name="Trapezoid 244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46" name="Trapezoid 245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24" name="Group 227"/>
            <p:cNvGrpSpPr/>
            <p:nvPr/>
          </p:nvGrpSpPr>
          <p:grpSpPr>
            <a:xfrm>
              <a:off x="6974190" y="1993253"/>
              <a:ext cx="127749" cy="125725"/>
              <a:chOff x="3342835" y="4059200"/>
              <a:chExt cx="400931" cy="39457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3371364" y="4084550"/>
                <a:ext cx="343879" cy="3438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455068" y="4168253"/>
                <a:ext cx="176465" cy="1764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25" name="Group 230"/>
              <p:cNvGrpSpPr/>
              <p:nvPr/>
            </p:nvGrpSpPr>
            <p:grpSpPr>
              <a:xfrm>
                <a:off x="3483380" y="4059200"/>
                <a:ext cx="119842" cy="394576"/>
                <a:chOff x="3411942" y="4006410"/>
                <a:chExt cx="119840" cy="394580"/>
              </a:xfrm>
            </p:grpSpPr>
            <p:sp>
              <p:nvSpPr>
                <p:cNvPr id="238" name="Trapezoid 237"/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39" name="Trapezoid 238"/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26" name="Group 231"/>
              <p:cNvGrpSpPr/>
              <p:nvPr/>
            </p:nvGrpSpPr>
            <p:grpSpPr>
              <a:xfrm rot="1800000">
                <a:off x="3342835" y="4196586"/>
                <a:ext cx="400931" cy="119842"/>
                <a:chOff x="3266635" y="4142194"/>
                <a:chExt cx="400931" cy="119841"/>
              </a:xfrm>
            </p:grpSpPr>
            <p:sp>
              <p:nvSpPr>
                <p:cNvPr id="236" name="Trapezoid 235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37" name="Trapezoid 236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27" name="Group 232"/>
              <p:cNvGrpSpPr/>
              <p:nvPr/>
            </p:nvGrpSpPr>
            <p:grpSpPr>
              <a:xfrm rot="19800000" flipH="1">
                <a:off x="3342835" y="4196603"/>
                <a:ext cx="400931" cy="119842"/>
                <a:chOff x="3266635" y="4142194"/>
                <a:chExt cx="400931" cy="119841"/>
              </a:xfrm>
            </p:grpSpPr>
            <p:sp>
              <p:nvSpPr>
                <p:cNvPr id="234" name="Trapezoid 233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35" name="Trapezoid 234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grpSp>
        <p:nvGrpSpPr>
          <p:cNvPr id="28" name="Group 153"/>
          <p:cNvGrpSpPr/>
          <p:nvPr/>
        </p:nvGrpSpPr>
        <p:grpSpPr>
          <a:xfrm>
            <a:off x="4429956" y="1768789"/>
            <a:ext cx="173986" cy="301963"/>
            <a:chOff x="7713903" y="1670380"/>
            <a:chExt cx="207765" cy="351596"/>
          </a:xfrm>
        </p:grpSpPr>
        <p:sp>
          <p:nvSpPr>
            <p:cNvPr id="223" name="Rounded Rectangle 222"/>
            <p:cNvSpPr/>
            <p:nvPr/>
          </p:nvSpPr>
          <p:spPr>
            <a:xfrm>
              <a:off x="7713903" y="1670380"/>
              <a:ext cx="207765" cy="351596"/>
            </a:xfrm>
            <a:prstGeom prst="roundRect">
              <a:avLst>
                <a:gd name="adj" fmla="val 9910"/>
              </a:avLst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7779601" y="1730214"/>
              <a:ext cx="76370" cy="185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7739761" y="1700893"/>
              <a:ext cx="156096" cy="290575"/>
            </a:xfrm>
            <a:prstGeom prst="roundRect">
              <a:avLst>
                <a:gd name="adj" fmla="val 9910"/>
              </a:avLst>
            </a:prstGeom>
            <a:noFill/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9" name="Group 157"/>
          <p:cNvGrpSpPr/>
          <p:nvPr/>
        </p:nvGrpSpPr>
        <p:grpSpPr>
          <a:xfrm>
            <a:off x="3918680" y="1790336"/>
            <a:ext cx="322901" cy="258868"/>
            <a:chOff x="3974044" y="1666875"/>
            <a:chExt cx="751415" cy="587375"/>
          </a:xfrm>
        </p:grpSpPr>
        <p:sp>
          <p:nvSpPr>
            <p:cNvPr id="221" name="Oval Callout 220"/>
            <p:cNvSpPr/>
            <p:nvPr/>
          </p:nvSpPr>
          <p:spPr>
            <a:xfrm>
              <a:off x="3974044" y="1836208"/>
              <a:ext cx="555625" cy="418042"/>
            </a:xfrm>
            <a:prstGeom prst="wedgeEllipseCallou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2" name="Oval Callout 221"/>
            <p:cNvSpPr/>
            <p:nvPr/>
          </p:nvSpPr>
          <p:spPr>
            <a:xfrm flipH="1">
              <a:off x="4169834" y="1666875"/>
              <a:ext cx="555625" cy="418042"/>
            </a:xfrm>
            <a:prstGeom prst="wedgeEllipseCallout">
              <a:avLst/>
            </a:prstGeom>
            <a:solidFill>
              <a:schemeClr val="accent1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0" name="Group 160"/>
          <p:cNvGrpSpPr/>
          <p:nvPr/>
        </p:nvGrpSpPr>
        <p:grpSpPr>
          <a:xfrm>
            <a:off x="3009466" y="1791949"/>
            <a:ext cx="272234" cy="255642"/>
            <a:chOff x="5466470" y="2688779"/>
            <a:chExt cx="633508" cy="580058"/>
          </a:xfrm>
        </p:grpSpPr>
        <p:grpSp>
          <p:nvGrpSpPr>
            <p:cNvPr id="31" name="Group 213"/>
            <p:cNvGrpSpPr/>
            <p:nvPr/>
          </p:nvGrpSpPr>
          <p:grpSpPr>
            <a:xfrm>
              <a:off x="5466470" y="2799812"/>
              <a:ext cx="262849" cy="340534"/>
              <a:chOff x="5912343" y="2873352"/>
              <a:chExt cx="423324" cy="548436"/>
            </a:xfrm>
          </p:grpSpPr>
          <p:sp>
            <p:nvSpPr>
              <p:cNvPr id="219" name="Rounded Rectangle 218"/>
              <p:cNvSpPr/>
              <p:nvPr/>
            </p:nvSpPr>
            <p:spPr>
              <a:xfrm>
                <a:off x="5912343" y="2993626"/>
                <a:ext cx="159740" cy="30787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0" name="Extract 219"/>
              <p:cNvSpPr/>
              <p:nvPr/>
            </p:nvSpPr>
            <p:spPr>
              <a:xfrm rot="16200000">
                <a:off x="5878615" y="2964736"/>
                <a:ext cx="548436" cy="365668"/>
              </a:xfrm>
              <a:prstGeom prst="flowChartExtract">
                <a:avLst/>
              </a:prstGeom>
              <a:solidFill>
                <a:schemeClr val="accent1"/>
              </a:solidFill>
              <a:ln w="38100" cap="rnd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26" name="Group 214"/>
            <p:cNvGrpSpPr/>
            <p:nvPr/>
          </p:nvGrpSpPr>
          <p:grpSpPr>
            <a:xfrm>
              <a:off x="5519919" y="2688779"/>
              <a:ext cx="580059" cy="580058"/>
              <a:chOff x="7297777" y="4007065"/>
              <a:chExt cx="396185" cy="396187"/>
            </a:xfrm>
          </p:grpSpPr>
          <p:sp>
            <p:nvSpPr>
              <p:cNvPr id="216" name="Arc 215"/>
              <p:cNvSpPr/>
              <p:nvPr/>
            </p:nvSpPr>
            <p:spPr>
              <a:xfrm rot="2700000">
                <a:off x="7297776" y="4007066"/>
                <a:ext cx="396187" cy="396185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" name="Arc 216"/>
              <p:cNvSpPr/>
              <p:nvPr/>
            </p:nvSpPr>
            <p:spPr>
              <a:xfrm rot="2700000">
                <a:off x="7322270" y="4056323"/>
                <a:ext cx="297661" cy="297660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8" name="Arc 217"/>
              <p:cNvSpPr/>
              <p:nvPr/>
            </p:nvSpPr>
            <p:spPr>
              <a:xfrm rot="2700000">
                <a:off x="7344703" y="4103493"/>
                <a:ext cx="203307" cy="203306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7" name="Group 163"/>
          <p:cNvGrpSpPr/>
          <p:nvPr/>
        </p:nvGrpSpPr>
        <p:grpSpPr>
          <a:xfrm>
            <a:off x="3458871" y="1829471"/>
            <a:ext cx="243398" cy="180600"/>
            <a:chOff x="7356890" y="3016738"/>
            <a:chExt cx="468103" cy="338666"/>
          </a:xfrm>
        </p:grpSpPr>
        <p:sp>
          <p:nvSpPr>
            <p:cNvPr id="212" name="Rounded Rectangle 211"/>
            <p:cNvSpPr/>
            <p:nvPr/>
          </p:nvSpPr>
          <p:spPr>
            <a:xfrm>
              <a:off x="7359326" y="3016738"/>
              <a:ext cx="465667" cy="3386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3" name="Extract 212"/>
            <p:cNvSpPr/>
            <p:nvPr/>
          </p:nvSpPr>
          <p:spPr>
            <a:xfrm rot="10800000">
              <a:off x="7356890" y="3022980"/>
              <a:ext cx="465016" cy="200428"/>
            </a:xfrm>
            <a:prstGeom prst="flowChartExtract">
              <a:avLst/>
            </a:prstGeom>
            <a:solidFill>
              <a:schemeClr val="accent1"/>
            </a:solidFill>
            <a:ln w="19050" cap="rnd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28" name="Group 168"/>
          <p:cNvGrpSpPr/>
          <p:nvPr/>
        </p:nvGrpSpPr>
        <p:grpSpPr>
          <a:xfrm>
            <a:off x="2572952" y="1830237"/>
            <a:ext cx="218681" cy="149255"/>
            <a:chOff x="4755474" y="1687561"/>
            <a:chExt cx="508878" cy="307878"/>
          </a:xfrm>
        </p:grpSpPr>
        <p:sp>
          <p:nvSpPr>
            <p:cNvPr id="198" name="Rounded Rectangle 197"/>
            <p:cNvSpPr/>
            <p:nvPr/>
          </p:nvSpPr>
          <p:spPr>
            <a:xfrm>
              <a:off x="4755474" y="1687561"/>
              <a:ext cx="423335" cy="3078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9" name="Extract 198"/>
            <p:cNvSpPr/>
            <p:nvPr/>
          </p:nvSpPr>
          <p:spPr>
            <a:xfrm rot="16200000">
              <a:off x="5020733" y="1727227"/>
              <a:ext cx="266770" cy="220469"/>
            </a:xfrm>
            <a:prstGeom prst="flowChartExtract">
              <a:avLst/>
            </a:prstGeom>
            <a:solidFill>
              <a:schemeClr val="accent1"/>
            </a:solidFill>
            <a:ln w="28575" cap="rnd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1875720" y="1267580"/>
            <a:ext cx="1138413" cy="21793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dirty="0" smtClean="0">
                <a:latin typeface="HP Simplified" pitchFamily="34" charset="0"/>
                <a:cs typeface="HP Simplified" pitchFamily="34" charset="0"/>
              </a:rPr>
              <a:t>Information</a:t>
            </a:r>
          </a:p>
        </p:txBody>
      </p:sp>
      <p:sp>
        <p:nvSpPr>
          <p:cNvPr id="178" name="Round Diagonal Corner Rectangle 177"/>
          <p:cNvSpPr/>
          <p:nvPr/>
        </p:nvSpPr>
        <p:spPr>
          <a:xfrm>
            <a:off x="1802890" y="1295729"/>
            <a:ext cx="5327218" cy="867657"/>
          </a:xfrm>
          <a:prstGeom prst="round2DiagRect">
            <a:avLst>
              <a:gd name="adj1" fmla="val 13375"/>
              <a:gd name="adj2" fmla="val 0"/>
            </a:avLst>
          </a:prstGeom>
          <a:noFill/>
          <a:ln w="19050" cmpd="sng">
            <a:solidFill>
              <a:srgbClr val="8789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2090714" y="2604845"/>
            <a:ext cx="378319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App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566327" y="2616714"/>
            <a:ext cx="932421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Mobile app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657587" y="2616714"/>
            <a:ext cx="686434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Website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596042" y="2616714"/>
            <a:ext cx="964251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Legacy app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152905" y="2616714"/>
            <a:ext cx="771777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SaaS app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441315" y="2616714"/>
            <a:ext cx="614296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Service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1885217" y="2303153"/>
            <a:ext cx="1138413" cy="21794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latin typeface="HP Simplified" pitchFamily="34" charset="0"/>
                <a:cs typeface="HP Simplified" pitchFamily="34" charset="0"/>
              </a:rPr>
              <a:t>Applications</a:t>
            </a:r>
          </a:p>
        </p:txBody>
      </p:sp>
      <p:sp>
        <p:nvSpPr>
          <p:cNvPr id="186" name="Round Diagonal Corner Rectangle 185"/>
          <p:cNvSpPr/>
          <p:nvPr/>
        </p:nvSpPr>
        <p:spPr>
          <a:xfrm>
            <a:off x="1802890" y="2295349"/>
            <a:ext cx="5327218" cy="867657"/>
          </a:xfrm>
          <a:prstGeom prst="round2DiagRect">
            <a:avLst>
              <a:gd name="adj1" fmla="val 13375"/>
              <a:gd name="adj2" fmla="val 0"/>
            </a:avLst>
          </a:prstGeom>
          <a:noFill/>
          <a:ln w="19050" cmpd="sng">
            <a:solidFill>
              <a:srgbClr val="8789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Isosceles Triangle 291"/>
          <p:cNvSpPr/>
          <p:nvPr/>
        </p:nvSpPr>
        <p:spPr>
          <a:xfrm rot="10800000">
            <a:off x="2035738" y="2161817"/>
            <a:ext cx="168974" cy="11224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Isosceles Triangle 292"/>
          <p:cNvSpPr/>
          <p:nvPr/>
        </p:nvSpPr>
        <p:spPr>
          <a:xfrm rot="10800000">
            <a:off x="2035738" y="3160042"/>
            <a:ext cx="168974" cy="11224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Isosceles Triangle 293"/>
          <p:cNvSpPr/>
          <p:nvPr/>
        </p:nvSpPr>
        <p:spPr>
          <a:xfrm rot="10800000" flipV="1">
            <a:off x="6741090" y="2190612"/>
            <a:ext cx="168974" cy="11224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Isosceles Triangle 294"/>
          <p:cNvSpPr/>
          <p:nvPr/>
        </p:nvSpPr>
        <p:spPr>
          <a:xfrm rot="10800000" flipV="1">
            <a:off x="6741090" y="3188837"/>
            <a:ext cx="168974" cy="11224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15"/>
          <p:cNvGrpSpPr/>
          <p:nvPr/>
        </p:nvGrpSpPr>
        <p:grpSpPr>
          <a:xfrm>
            <a:off x="1812085" y="3292119"/>
            <a:ext cx="5327218" cy="867657"/>
            <a:chOff x="487246" y="3519209"/>
            <a:chExt cx="6361535" cy="918431"/>
          </a:xfrm>
        </p:grpSpPr>
        <p:grpSp>
          <p:nvGrpSpPr>
            <p:cNvPr id="232" name="Group 192"/>
            <p:cNvGrpSpPr/>
            <p:nvPr/>
          </p:nvGrpSpPr>
          <p:grpSpPr>
            <a:xfrm>
              <a:off x="487246" y="3519209"/>
              <a:ext cx="6361535" cy="918431"/>
              <a:chOff x="1031908" y="3412937"/>
              <a:chExt cx="6361535" cy="918431"/>
            </a:xfrm>
          </p:grpSpPr>
          <p:sp>
            <p:nvSpPr>
              <p:cNvPr id="288" name="TextBox 287"/>
              <p:cNvSpPr txBox="1"/>
              <p:nvPr/>
            </p:nvSpPr>
            <p:spPr>
              <a:xfrm>
                <a:off x="1152900" y="3413771"/>
                <a:ext cx="1359444" cy="230693"/>
              </a:xfrm>
              <a:prstGeom prst="rect">
                <a:avLst/>
              </a:prstGeom>
              <a:noFill/>
            </p:spPr>
            <p:txBody>
              <a:bodyPr wrap="square" lIns="0" rtlCol="0">
                <a:noAutofit/>
              </a:bodyPr>
              <a:lstStyle/>
              <a:p>
                <a:pPr defTabSz="430213">
                  <a:spcAft>
                    <a:spcPts val="400"/>
                  </a:spcAft>
                  <a:buSzPct val="100000"/>
                </a:pPr>
                <a:r>
                  <a:rPr lang="en-US" sz="1400" dirty="0">
                    <a:latin typeface="HP Simplified" pitchFamily="34" charset="0"/>
                    <a:cs typeface="HP Simplified" pitchFamily="34" charset="0"/>
                  </a:rPr>
                  <a:t>Infrastructure</a:t>
                </a:r>
              </a:p>
            </p:txBody>
          </p:sp>
          <p:grpSp>
            <p:nvGrpSpPr>
              <p:cNvPr id="233" name="Group 288"/>
              <p:cNvGrpSpPr/>
              <p:nvPr/>
            </p:nvGrpSpPr>
            <p:grpSpPr>
              <a:xfrm>
                <a:off x="2814985" y="3728058"/>
                <a:ext cx="769567" cy="438650"/>
                <a:chOff x="3467789" y="3225928"/>
                <a:chExt cx="699606" cy="398773"/>
              </a:xfrm>
            </p:grpSpPr>
            <p:grpSp>
              <p:nvGrpSpPr>
                <p:cNvPr id="242" name="Group 306"/>
                <p:cNvGrpSpPr/>
                <p:nvPr/>
              </p:nvGrpSpPr>
              <p:grpSpPr>
                <a:xfrm>
                  <a:off x="3710808" y="3225928"/>
                  <a:ext cx="456587" cy="102639"/>
                  <a:chOff x="3710808" y="3225928"/>
                  <a:chExt cx="456587" cy="102639"/>
                </a:xfrm>
              </p:grpSpPr>
              <p:sp>
                <p:nvSpPr>
                  <p:cNvPr id="317" name="Rounded Rectangle 316"/>
                  <p:cNvSpPr/>
                  <p:nvPr/>
                </p:nvSpPr>
                <p:spPr>
                  <a:xfrm>
                    <a:off x="3710808" y="3225928"/>
                    <a:ext cx="456587" cy="102639"/>
                  </a:xfrm>
                  <a:prstGeom prst="roundRect">
                    <a:avLst/>
                  </a:prstGeom>
                  <a:solidFill>
                    <a:srgbClr val="0096D6"/>
                  </a:solidFill>
                  <a:ln w="190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 smtClean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3749786" y="3253166"/>
                    <a:ext cx="51988" cy="5198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 smtClean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9" name="Rounded Rectangle 318"/>
                  <p:cNvSpPr/>
                  <p:nvPr/>
                </p:nvSpPr>
                <p:spPr>
                  <a:xfrm>
                    <a:off x="3841258" y="3256606"/>
                    <a:ext cx="288997" cy="47367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7432" tIns="0" bIns="9144" rtlCol="0" anchor="ctr"/>
                  <a:lstStyle/>
                  <a:p>
                    <a:r>
                      <a:rPr lang="en-US" sz="800" dirty="0" smtClean="0">
                        <a:solidFill>
                          <a:schemeClr val="accent1"/>
                        </a:solidFill>
                        <a:latin typeface="Arial"/>
                        <a:cs typeface="Arial"/>
                      </a:rPr>
                      <a:t>●●</a:t>
                    </a:r>
                    <a:endParaRPr lang="en-US" sz="800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43" name="Group 308"/>
                <p:cNvGrpSpPr/>
                <p:nvPr/>
              </p:nvGrpSpPr>
              <p:grpSpPr>
                <a:xfrm>
                  <a:off x="3467789" y="3229975"/>
                  <a:ext cx="212380" cy="336224"/>
                  <a:chOff x="4727366" y="2894787"/>
                  <a:chExt cx="256980" cy="336224"/>
                </a:xfrm>
              </p:grpSpPr>
              <p:sp>
                <p:nvSpPr>
                  <p:cNvPr id="314" name="Freeform 57"/>
                  <p:cNvSpPr>
                    <a:spLocks/>
                  </p:cNvSpPr>
                  <p:nvPr/>
                </p:nvSpPr>
                <p:spPr bwMode="auto">
                  <a:xfrm>
                    <a:off x="4742916" y="2894787"/>
                    <a:ext cx="241430" cy="336224"/>
                  </a:xfrm>
                  <a:custGeom>
                    <a:avLst/>
                    <a:gdLst>
                      <a:gd name="T0" fmla="*/ 37 w 46"/>
                      <a:gd name="T1" fmla="*/ 0 h 64"/>
                      <a:gd name="T2" fmla="*/ 37 w 46"/>
                      <a:gd name="T3" fmla="*/ 0 h 64"/>
                      <a:gd name="T4" fmla="*/ 46 w 46"/>
                      <a:gd name="T5" fmla="*/ 9 h 64"/>
                      <a:gd name="T6" fmla="*/ 46 w 46"/>
                      <a:gd name="T7" fmla="*/ 64 h 64"/>
                      <a:gd name="T8" fmla="*/ 8 w 46"/>
                      <a:gd name="T9" fmla="*/ 64 h 64"/>
                      <a:gd name="T10" fmla="*/ 0 w 46"/>
                      <a:gd name="T11" fmla="*/ 55 h 64"/>
                      <a:gd name="T12" fmla="*/ 0 w 46"/>
                      <a:gd name="T13" fmla="*/ 0 h 64"/>
                      <a:gd name="T14" fmla="*/ 37 w 46"/>
                      <a:gd name="T1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64">
                        <a:moveTo>
                          <a:pt x="37" y="0"/>
                        </a:move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43" y="0"/>
                          <a:pt x="46" y="3"/>
                          <a:pt x="46" y="9"/>
                        </a:cubicBezTo>
                        <a:cubicBezTo>
                          <a:pt x="46" y="64"/>
                          <a:pt x="46" y="64"/>
                          <a:pt x="46" y="64"/>
                        </a:cubicBezTo>
                        <a:cubicBezTo>
                          <a:pt x="8" y="64"/>
                          <a:pt x="8" y="64"/>
                          <a:pt x="8" y="64"/>
                        </a:cubicBezTo>
                        <a:cubicBezTo>
                          <a:pt x="2" y="64"/>
                          <a:pt x="0" y="61"/>
                          <a:pt x="0" y="5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5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7374" y="3031054"/>
                    <a:ext cx="199217" cy="0"/>
                  </a:xfrm>
                  <a:prstGeom prst="line">
                    <a:avLst/>
                  </a:prstGeom>
                  <a:noFill/>
                  <a:ln w="28575" cap="rnd" cmpd="sng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6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7366" y="2979213"/>
                    <a:ext cx="199217" cy="0"/>
                  </a:xfrm>
                  <a:prstGeom prst="line">
                    <a:avLst/>
                  </a:prstGeom>
                  <a:noFill/>
                  <a:ln w="28575" cap="rnd" cmpd="sng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44" name="Group 309"/>
                <p:cNvGrpSpPr/>
                <p:nvPr/>
              </p:nvGrpSpPr>
              <p:grpSpPr>
                <a:xfrm>
                  <a:off x="3739453" y="3366341"/>
                  <a:ext cx="258360" cy="258360"/>
                  <a:chOff x="5005753" y="2922952"/>
                  <a:chExt cx="343877" cy="343877"/>
                </a:xfrm>
              </p:grpSpPr>
              <p:sp>
                <p:nvSpPr>
                  <p:cNvPr id="312" name="Oval 311"/>
                  <p:cNvSpPr/>
                  <p:nvPr/>
                </p:nvSpPr>
                <p:spPr>
                  <a:xfrm>
                    <a:off x="5005753" y="2922952"/>
                    <a:ext cx="343877" cy="343877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5136531" y="3053730"/>
                    <a:ext cx="82321" cy="8232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</p:grpSp>
          <p:grpSp>
            <p:nvGrpSpPr>
              <p:cNvPr id="253" name="Group 289"/>
              <p:cNvGrpSpPr/>
              <p:nvPr/>
            </p:nvGrpSpPr>
            <p:grpSpPr>
              <a:xfrm>
                <a:off x="4910878" y="3728058"/>
                <a:ext cx="769567" cy="438650"/>
                <a:chOff x="3467789" y="3225928"/>
                <a:chExt cx="699606" cy="398773"/>
              </a:xfrm>
            </p:grpSpPr>
            <p:grpSp>
              <p:nvGrpSpPr>
                <p:cNvPr id="254" name="Group 295"/>
                <p:cNvGrpSpPr/>
                <p:nvPr/>
              </p:nvGrpSpPr>
              <p:grpSpPr>
                <a:xfrm>
                  <a:off x="3710808" y="3225928"/>
                  <a:ext cx="456587" cy="102639"/>
                  <a:chOff x="3710808" y="3225928"/>
                  <a:chExt cx="456587" cy="102639"/>
                </a:xfrm>
              </p:grpSpPr>
              <p:sp>
                <p:nvSpPr>
                  <p:cNvPr id="304" name="Rounded Rectangle 303"/>
                  <p:cNvSpPr/>
                  <p:nvPr/>
                </p:nvSpPr>
                <p:spPr>
                  <a:xfrm>
                    <a:off x="3710808" y="3225928"/>
                    <a:ext cx="456587" cy="102639"/>
                  </a:xfrm>
                  <a:prstGeom prst="roundRect">
                    <a:avLst/>
                  </a:prstGeom>
                  <a:solidFill>
                    <a:srgbClr val="0096D6"/>
                  </a:solidFill>
                  <a:ln w="190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 smtClean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3749786" y="3253166"/>
                    <a:ext cx="51988" cy="5198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 smtClean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06" name="Rounded Rectangle 305"/>
                  <p:cNvSpPr/>
                  <p:nvPr/>
                </p:nvSpPr>
                <p:spPr>
                  <a:xfrm>
                    <a:off x="3841258" y="3256606"/>
                    <a:ext cx="288997" cy="47367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7432" tIns="0" bIns="9144" rtlCol="0" anchor="ctr"/>
                  <a:lstStyle/>
                  <a:p>
                    <a:r>
                      <a:rPr lang="en-US" sz="800" dirty="0" smtClean="0">
                        <a:solidFill>
                          <a:schemeClr val="accent1"/>
                        </a:solidFill>
                        <a:latin typeface="Arial"/>
                        <a:cs typeface="Arial"/>
                      </a:rPr>
                      <a:t>●●</a:t>
                    </a:r>
                    <a:endParaRPr lang="en-US" sz="800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55" name="Group 296"/>
                <p:cNvGrpSpPr/>
                <p:nvPr/>
              </p:nvGrpSpPr>
              <p:grpSpPr>
                <a:xfrm>
                  <a:off x="3467789" y="3229975"/>
                  <a:ext cx="212380" cy="336224"/>
                  <a:chOff x="4727366" y="2894787"/>
                  <a:chExt cx="256980" cy="336224"/>
                </a:xfrm>
              </p:grpSpPr>
              <p:sp>
                <p:nvSpPr>
                  <p:cNvPr id="301" name="Freeform 57"/>
                  <p:cNvSpPr>
                    <a:spLocks/>
                  </p:cNvSpPr>
                  <p:nvPr/>
                </p:nvSpPr>
                <p:spPr bwMode="auto">
                  <a:xfrm>
                    <a:off x="4742916" y="2894787"/>
                    <a:ext cx="241430" cy="336224"/>
                  </a:xfrm>
                  <a:custGeom>
                    <a:avLst/>
                    <a:gdLst>
                      <a:gd name="T0" fmla="*/ 37 w 46"/>
                      <a:gd name="T1" fmla="*/ 0 h 64"/>
                      <a:gd name="T2" fmla="*/ 37 w 46"/>
                      <a:gd name="T3" fmla="*/ 0 h 64"/>
                      <a:gd name="T4" fmla="*/ 46 w 46"/>
                      <a:gd name="T5" fmla="*/ 9 h 64"/>
                      <a:gd name="T6" fmla="*/ 46 w 46"/>
                      <a:gd name="T7" fmla="*/ 64 h 64"/>
                      <a:gd name="T8" fmla="*/ 8 w 46"/>
                      <a:gd name="T9" fmla="*/ 64 h 64"/>
                      <a:gd name="T10" fmla="*/ 0 w 46"/>
                      <a:gd name="T11" fmla="*/ 55 h 64"/>
                      <a:gd name="T12" fmla="*/ 0 w 46"/>
                      <a:gd name="T13" fmla="*/ 0 h 64"/>
                      <a:gd name="T14" fmla="*/ 37 w 46"/>
                      <a:gd name="T1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64">
                        <a:moveTo>
                          <a:pt x="37" y="0"/>
                        </a:move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43" y="0"/>
                          <a:pt x="46" y="3"/>
                          <a:pt x="46" y="9"/>
                        </a:cubicBezTo>
                        <a:cubicBezTo>
                          <a:pt x="46" y="64"/>
                          <a:pt x="46" y="64"/>
                          <a:pt x="46" y="64"/>
                        </a:cubicBezTo>
                        <a:cubicBezTo>
                          <a:pt x="8" y="64"/>
                          <a:pt x="8" y="64"/>
                          <a:pt x="8" y="64"/>
                        </a:cubicBezTo>
                        <a:cubicBezTo>
                          <a:pt x="2" y="64"/>
                          <a:pt x="0" y="61"/>
                          <a:pt x="0" y="5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0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7374" y="3031054"/>
                    <a:ext cx="199217" cy="0"/>
                  </a:xfrm>
                  <a:prstGeom prst="line">
                    <a:avLst/>
                  </a:prstGeom>
                  <a:noFill/>
                  <a:ln w="28575" cap="rnd" cmpd="sng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0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7366" y="2979213"/>
                    <a:ext cx="199217" cy="0"/>
                  </a:xfrm>
                  <a:prstGeom prst="line">
                    <a:avLst/>
                  </a:prstGeom>
                  <a:noFill/>
                  <a:ln w="28575" cap="rnd" cmpd="sng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70" name="Group 297"/>
                <p:cNvGrpSpPr/>
                <p:nvPr/>
              </p:nvGrpSpPr>
              <p:grpSpPr>
                <a:xfrm>
                  <a:off x="3739453" y="3366341"/>
                  <a:ext cx="258360" cy="258360"/>
                  <a:chOff x="5005753" y="2922952"/>
                  <a:chExt cx="343877" cy="343877"/>
                </a:xfrm>
              </p:grpSpPr>
              <p:sp>
                <p:nvSpPr>
                  <p:cNvPr id="299" name="Oval 298"/>
                  <p:cNvSpPr/>
                  <p:nvPr/>
                </p:nvSpPr>
                <p:spPr>
                  <a:xfrm>
                    <a:off x="5005753" y="2922952"/>
                    <a:ext cx="343877" cy="343877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5136531" y="3053730"/>
                    <a:ext cx="82321" cy="8232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</p:grpSp>
          <p:sp>
            <p:nvSpPr>
              <p:cNvPr id="291" name="Round Diagonal Corner Rectangle 290"/>
              <p:cNvSpPr/>
              <p:nvPr/>
            </p:nvSpPr>
            <p:spPr>
              <a:xfrm>
                <a:off x="1031908" y="3412937"/>
                <a:ext cx="6361535" cy="918431"/>
              </a:xfrm>
              <a:prstGeom prst="round2DiagRect">
                <a:avLst>
                  <a:gd name="adj1" fmla="val 13375"/>
                  <a:gd name="adj2" fmla="val 0"/>
                </a:avLst>
              </a:prstGeom>
              <a:noFill/>
              <a:ln w="19050" cmpd="sng">
                <a:solidFill>
                  <a:srgbClr val="8789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AutoShape 1"/>
            <p:cNvSpPr>
              <a:spLocks/>
            </p:cNvSpPr>
            <p:nvPr/>
          </p:nvSpPr>
          <p:spPr bwMode="auto">
            <a:xfrm>
              <a:off x="3306481" y="3829389"/>
              <a:ext cx="780759" cy="411106"/>
            </a:xfrm>
            <a:custGeom>
              <a:avLst/>
              <a:gdLst/>
              <a:ahLst/>
              <a:cxnLst/>
              <a:rect l="0" t="0" r="r" b="b"/>
              <a:pathLst>
                <a:path w="20845" h="20383">
                  <a:moveTo>
                    <a:pt x="19611" y="13011"/>
                  </a:moveTo>
                  <a:cubicBezTo>
                    <a:pt x="19292" y="12757"/>
                    <a:pt x="18960" y="12680"/>
                    <a:pt x="18637" y="12729"/>
                  </a:cubicBezTo>
                  <a:cubicBezTo>
                    <a:pt x="18510" y="10274"/>
                    <a:pt x="17690" y="8020"/>
                    <a:pt x="16384" y="6969"/>
                  </a:cubicBezTo>
                  <a:cubicBezTo>
                    <a:pt x="15370" y="6149"/>
                    <a:pt x="14266" y="6236"/>
                    <a:pt x="13332" y="7025"/>
                  </a:cubicBezTo>
                  <a:cubicBezTo>
                    <a:pt x="13017" y="4320"/>
                    <a:pt x="12032" y="1924"/>
                    <a:pt x="10560" y="735"/>
                  </a:cubicBezTo>
                  <a:cubicBezTo>
                    <a:pt x="8135" y="-1217"/>
                    <a:pt x="5315" y="851"/>
                    <a:pt x="4263" y="5357"/>
                  </a:cubicBezTo>
                  <a:cubicBezTo>
                    <a:pt x="4093" y="6084"/>
                    <a:pt x="3985" y="6828"/>
                    <a:pt x="3925" y="7581"/>
                  </a:cubicBezTo>
                  <a:cubicBezTo>
                    <a:pt x="2427" y="7207"/>
                    <a:pt x="919" y="8692"/>
                    <a:pt x="287" y="11391"/>
                  </a:cubicBezTo>
                  <a:cubicBezTo>
                    <a:pt x="-474" y="14649"/>
                    <a:pt x="332" y="18438"/>
                    <a:pt x="2086" y="19850"/>
                  </a:cubicBezTo>
                  <a:cubicBezTo>
                    <a:pt x="2536" y="20214"/>
                    <a:pt x="3004" y="20382"/>
                    <a:pt x="3466" y="20380"/>
                  </a:cubicBezTo>
                  <a:lnTo>
                    <a:pt x="18992" y="20383"/>
                  </a:lnTo>
                  <a:cubicBezTo>
                    <a:pt x="19710" y="20253"/>
                    <a:pt x="20367" y="19329"/>
                    <a:pt x="20675" y="18017"/>
                  </a:cubicBezTo>
                  <a:cubicBezTo>
                    <a:pt x="21126" y="16090"/>
                    <a:pt x="20648" y="13850"/>
                    <a:pt x="19611" y="130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171" name="Straight Connector 170"/>
          <p:cNvCxnSpPr/>
          <p:nvPr/>
        </p:nvCxnSpPr>
        <p:spPr>
          <a:xfrm>
            <a:off x="2176889" y="2016952"/>
            <a:ext cx="966708" cy="610791"/>
          </a:xfrm>
          <a:prstGeom prst="line">
            <a:avLst/>
          </a:prstGeom>
          <a:ln w="12700" cmpd="sng">
            <a:solidFill>
              <a:srgbClr val="B9B8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7464402" y="2409470"/>
            <a:ext cx="1498382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Underperforming applications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464402" y="3256853"/>
            <a:ext cx="1257696" cy="73866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Manual, slow response to changing conditions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464403" y="1495948"/>
            <a:ext cx="963296" cy="35151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Silos of information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303217" y="2109993"/>
            <a:ext cx="1145127" cy="107721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Increasing security </a:t>
            </a:r>
            <a:b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attack surface </a:t>
            </a:r>
          </a:p>
        </p:txBody>
      </p:sp>
      <p:sp>
        <p:nvSpPr>
          <p:cNvPr id="321" name="Left Brace 320"/>
          <p:cNvSpPr/>
          <p:nvPr/>
        </p:nvSpPr>
        <p:spPr>
          <a:xfrm>
            <a:off x="1228251" y="1637652"/>
            <a:ext cx="251485" cy="2279810"/>
          </a:xfrm>
          <a:prstGeom prst="leftBrace">
            <a:avLst>
              <a:gd name="adj1" fmla="val 72382"/>
              <a:gd name="adj2" fmla="val 50000"/>
            </a:avLst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849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confidence, </a:t>
            </a:r>
            <a:r>
              <a:rPr lang="en-US" dirty="0" smtClean="0"/>
              <a:t>insight, </a:t>
            </a:r>
            <a:r>
              <a:rPr lang="en-US" dirty="0"/>
              <a:t>and agility to perform </a:t>
            </a:r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information and applications work for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63" name="Round Diagonal Corner Rectangle 62"/>
          <p:cNvSpPr/>
          <p:nvPr/>
        </p:nvSpPr>
        <p:spPr>
          <a:xfrm flipH="1">
            <a:off x="1527477" y="1348153"/>
            <a:ext cx="581699" cy="3249505"/>
          </a:xfrm>
          <a:prstGeom prst="round2DiagRect">
            <a:avLst>
              <a:gd name="adj1" fmla="val 15307"/>
              <a:gd name="adj2" fmla="val 0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b="1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Software for </a:t>
            </a:r>
            <a:r>
              <a:rPr lang="en-US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security</a:t>
            </a:r>
            <a:endParaRPr lang="en-US" b="1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grpSp>
        <p:nvGrpSpPr>
          <p:cNvPr id="4" name="Group 89"/>
          <p:cNvGrpSpPr/>
          <p:nvPr/>
        </p:nvGrpSpPr>
        <p:grpSpPr>
          <a:xfrm>
            <a:off x="3407313" y="4018051"/>
            <a:ext cx="644444" cy="414400"/>
            <a:chOff x="3467789" y="3225928"/>
            <a:chExt cx="699606" cy="398773"/>
          </a:xfrm>
        </p:grpSpPr>
        <p:grpSp>
          <p:nvGrpSpPr>
            <p:cNvPr id="5" name="Group 103"/>
            <p:cNvGrpSpPr/>
            <p:nvPr/>
          </p:nvGrpSpPr>
          <p:grpSpPr>
            <a:xfrm>
              <a:off x="3710808" y="3225928"/>
              <a:ext cx="456587" cy="102639"/>
              <a:chOff x="3710808" y="3225928"/>
              <a:chExt cx="456587" cy="102639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3710808" y="3225928"/>
                <a:ext cx="456587" cy="102639"/>
              </a:xfrm>
              <a:prstGeom prst="roundRect">
                <a:avLst/>
              </a:prstGeom>
              <a:solidFill>
                <a:srgbClr val="0096D6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49786" y="3253166"/>
                <a:ext cx="51988" cy="5198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3841258" y="3256606"/>
                <a:ext cx="288997" cy="473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" tIns="0" bIns="9144" rtlCol="0" anchor="ctr"/>
              <a:lstStyle/>
              <a:p>
                <a:r>
                  <a:rPr lang="en-US" sz="800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●●</a:t>
                </a:r>
                <a:endParaRPr lang="en-US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104"/>
            <p:cNvGrpSpPr/>
            <p:nvPr/>
          </p:nvGrpSpPr>
          <p:grpSpPr>
            <a:xfrm>
              <a:off x="3467789" y="3229975"/>
              <a:ext cx="212380" cy="336224"/>
              <a:chOff x="4727366" y="2894787"/>
              <a:chExt cx="256980" cy="336224"/>
            </a:xfrm>
          </p:grpSpPr>
          <p:sp>
            <p:nvSpPr>
              <p:cNvPr id="109" name="Freeform 57"/>
              <p:cNvSpPr>
                <a:spLocks/>
              </p:cNvSpPr>
              <p:nvPr/>
            </p:nvSpPr>
            <p:spPr bwMode="auto">
              <a:xfrm>
                <a:off x="4742916" y="2894787"/>
                <a:ext cx="241430" cy="336224"/>
              </a:xfrm>
              <a:custGeom>
                <a:avLst/>
                <a:gdLst>
                  <a:gd name="T0" fmla="*/ 37 w 46"/>
                  <a:gd name="T1" fmla="*/ 0 h 64"/>
                  <a:gd name="T2" fmla="*/ 37 w 46"/>
                  <a:gd name="T3" fmla="*/ 0 h 64"/>
                  <a:gd name="T4" fmla="*/ 46 w 46"/>
                  <a:gd name="T5" fmla="*/ 9 h 64"/>
                  <a:gd name="T6" fmla="*/ 46 w 46"/>
                  <a:gd name="T7" fmla="*/ 64 h 64"/>
                  <a:gd name="T8" fmla="*/ 8 w 46"/>
                  <a:gd name="T9" fmla="*/ 64 h 64"/>
                  <a:gd name="T10" fmla="*/ 0 w 46"/>
                  <a:gd name="T11" fmla="*/ 55 h 64"/>
                  <a:gd name="T12" fmla="*/ 0 w 46"/>
                  <a:gd name="T13" fmla="*/ 0 h 64"/>
                  <a:gd name="T14" fmla="*/ 37 w 46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4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3" y="0"/>
                      <a:pt x="46" y="3"/>
                      <a:pt x="46" y="9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2" y="64"/>
                      <a:pt x="0" y="61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" y="0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0" name="Line 58"/>
              <p:cNvSpPr>
                <a:spLocks noChangeShapeType="1"/>
              </p:cNvSpPr>
              <p:nvPr/>
            </p:nvSpPr>
            <p:spPr bwMode="auto">
              <a:xfrm flipH="1">
                <a:off x="4727374" y="3031054"/>
                <a:ext cx="199217" cy="0"/>
              </a:xfrm>
              <a:prstGeom prst="line">
                <a:avLst/>
              </a:prstGeom>
              <a:noFill/>
              <a:ln w="28575" cap="rnd" cmpd="sng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Line 59"/>
              <p:cNvSpPr>
                <a:spLocks noChangeShapeType="1"/>
              </p:cNvSpPr>
              <p:nvPr/>
            </p:nvSpPr>
            <p:spPr bwMode="auto">
              <a:xfrm flipH="1">
                <a:off x="4727366" y="2979213"/>
                <a:ext cx="199217" cy="0"/>
              </a:xfrm>
              <a:prstGeom prst="line">
                <a:avLst/>
              </a:prstGeom>
              <a:noFill/>
              <a:ln w="28575" cap="rnd" cmpd="sng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105"/>
            <p:cNvGrpSpPr/>
            <p:nvPr/>
          </p:nvGrpSpPr>
          <p:grpSpPr>
            <a:xfrm>
              <a:off x="3739453" y="3366341"/>
              <a:ext cx="258360" cy="258360"/>
              <a:chOff x="5005753" y="2922952"/>
              <a:chExt cx="343877" cy="34387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5005753" y="2922952"/>
                <a:ext cx="343877" cy="3438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36531" y="3053730"/>
                <a:ext cx="82321" cy="82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" name="Group 90"/>
          <p:cNvGrpSpPr/>
          <p:nvPr/>
        </p:nvGrpSpPr>
        <p:grpSpPr>
          <a:xfrm>
            <a:off x="5162436" y="4018051"/>
            <a:ext cx="644444" cy="414400"/>
            <a:chOff x="3467789" y="3225928"/>
            <a:chExt cx="699606" cy="398773"/>
          </a:xfrm>
        </p:grpSpPr>
        <p:grpSp>
          <p:nvGrpSpPr>
            <p:cNvPr id="9" name="Group 92"/>
            <p:cNvGrpSpPr/>
            <p:nvPr/>
          </p:nvGrpSpPr>
          <p:grpSpPr>
            <a:xfrm>
              <a:off x="3710808" y="3225928"/>
              <a:ext cx="456587" cy="102639"/>
              <a:chOff x="3710808" y="3225928"/>
              <a:chExt cx="456587" cy="102639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3710808" y="3225928"/>
                <a:ext cx="456587" cy="102639"/>
              </a:xfrm>
              <a:prstGeom prst="roundRect">
                <a:avLst/>
              </a:prstGeom>
              <a:solidFill>
                <a:srgbClr val="0096D6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749786" y="3253166"/>
                <a:ext cx="51988" cy="5198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841258" y="3256606"/>
                <a:ext cx="288997" cy="473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" tIns="0" bIns="9144" rtlCol="0" anchor="ctr"/>
              <a:lstStyle/>
              <a:p>
                <a:r>
                  <a:rPr lang="en-US" sz="800" dirty="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●●</a:t>
                </a:r>
                <a:endParaRPr lang="en-US" sz="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roup 93"/>
            <p:cNvGrpSpPr/>
            <p:nvPr/>
          </p:nvGrpSpPr>
          <p:grpSpPr>
            <a:xfrm>
              <a:off x="3467789" y="3229975"/>
              <a:ext cx="212380" cy="336224"/>
              <a:chOff x="4727366" y="2894787"/>
              <a:chExt cx="256980" cy="336224"/>
            </a:xfrm>
          </p:grpSpPr>
          <p:sp>
            <p:nvSpPr>
              <p:cNvPr id="98" name="Freeform 57"/>
              <p:cNvSpPr>
                <a:spLocks/>
              </p:cNvSpPr>
              <p:nvPr/>
            </p:nvSpPr>
            <p:spPr bwMode="auto">
              <a:xfrm>
                <a:off x="4742916" y="2894787"/>
                <a:ext cx="241430" cy="336224"/>
              </a:xfrm>
              <a:custGeom>
                <a:avLst/>
                <a:gdLst>
                  <a:gd name="T0" fmla="*/ 37 w 46"/>
                  <a:gd name="T1" fmla="*/ 0 h 64"/>
                  <a:gd name="T2" fmla="*/ 37 w 46"/>
                  <a:gd name="T3" fmla="*/ 0 h 64"/>
                  <a:gd name="T4" fmla="*/ 46 w 46"/>
                  <a:gd name="T5" fmla="*/ 9 h 64"/>
                  <a:gd name="T6" fmla="*/ 46 w 46"/>
                  <a:gd name="T7" fmla="*/ 64 h 64"/>
                  <a:gd name="T8" fmla="*/ 8 w 46"/>
                  <a:gd name="T9" fmla="*/ 64 h 64"/>
                  <a:gd name="T10" fmla="*/ 0 w 46"/>
                  <a:gd name="T11" fmla="*/ 55 h 64"/>
                  <a:gd name="T12" fmla="*/ 0 w 46"/>
                  <a:gd name="T13" fmla="*/ 0 h 64"/>
                  <a:gd name="T14" fmla="*/ 37 w 46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4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3" y="0"/>
                      <a:pt x="46" y="3"/>
                      <a:pt x="46" y="9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2" y="64"/>
                      <a:pt x="0" y="61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" y="0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Line 58"/>
              <p:cNvSpPr>
                <a:spLocks noChangeShapeType="1"/>
              </p:cNvSpPr>
              <p:nvPr/>
            </p:nvSpPr>
            <p:spPr bwMode="auto">
              <a:xfrm flipH="1">
                <a:off x="4727374" y="3031054"/>
                <a:ext cx="199217" cy="0"/>
              </a:xfrm>
              <a:prstGeom prst="line">
                <a:avLst/>
              </a:prstGeom>
              <a:noFill/>
              <a:ln w="28575" cap="rnd" cmpd="sng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Line 59"/>
              <p:cNvSpPr>
                <a:spLocks noChangeShapeType="1"/>
              </p:cNvSpPr>
              <p:nvPr/>
            </p:nvSpPr>
            <p:spPr bwMode="auto">
              <a:xfrm flipH="1">
                <a:off x="4727366" y="2979213"/>
                <a:ext cx="199217" cy="0"/>
              </a:xfrm>
              <a:prstGeom prst="line">
                <a:avLst/>
              </a:prstGeom>
              <a:noFill/>
              <a:ln w="28575" cap="rnd" cmpd="sng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Group 94"/>
            <p:cNvGrpSpPr/>
            <p:nvPr/>
          </p:nvGrpSpPr>
          <p:grpSpPr>
            <a:xfrm>
              <a:off x="3739453" y="3366341"/>
              <a:ext cx="258360" cy="258360"/>
              <a:chOff x="5005753" y="2922952"/>
              <a:chExt cx="343877" cy="343877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005753" y="2922952"/>
                <a:ext cx="343877" cy="3438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136531" y="3053730"/>
                <a:ext cx="82321" cy="82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8" name="AutoShape 1"/>
          <p:cNvSpPr>
            <a:spLocks/>
          </p:cNvSpPr>
          <p:nvPr/>
        </p:nvSpPr>
        <p:spPr bwMode="auto">
          <a:xfrm>
            <a:off x="4275003" y="4013383"/>
            <a:ext cx="653816" cy="388379"/>
          </a:xfrm>
          <a:custGeom>
            <a:avLst/>
            <a:gdLst/>
            <a:ahLst/>
            <a:cxnLst/>
            <a:rect l="0" t="0" r="r" b="b"/>
            <a:pathLst>
              <a:path w="20845" h="20383">
                <a:moveTo>
                  <a:pt x="19611" y="13011"/>
                </a:moveTo>
                <a:cubicBezTo>
                  <a:pt x="19292" y="12757"/>
                  <a:pt x="18960" y="12680"/>
                  <a:pt x="18637" y="12729"/>
                </a:cubicBezTo>
                <a:cubicBezTo>
                  <a:pt x="18510" y="10274"/>
                  <a:pt x="17690" y="8020"/>
                  <a:pt x="16384" y="6969"/>
                </a:cubicBezTo>
                <a:cubicBezTo>
                  <a:pt x="15370" y="6149"/>
                  <a:pt x="14266" y="6236"/>
                  <a:pt x="13332" y="7025"/>
                </a:cubicBezTo>
                <a:cubicBezTo>
                  <a:pt x="13017" y="4320"/>
                  <a:pt x="12032" y="1924"/>
                  <a:pt x="10560" y="735"/>
                </a:cubicBezTo>
                <a:cubicBezTo>
                  <a:pt x="8135" y="-1217"/>
                  <a:pt x="5315" y="851"/>
                  <a:pt x="4263" y="5357"/>
                </a:cubicBezTo>
                <a:cubicBezTo>
                  <a:pt x="4093" y="6084"/>
                  <a:pt x="3985" y="6828"/>
                  <a:pt x="3925" y="7581"/>
                </a:cubicBezTo>
                <a:cubicBezTo>
                  <a:pt x="2427" y="7207"/>
                  <a:pt x="919" y="8692"/>
                  <a:pt x="287" y="11391"/>
                </a:cubicBezTo>
                <a:cubicBezTo>
                  <a:pt x="-474" y="14649"/>
                  <a:pt x="332" y="18438"/>
                  <a:pt x="2086" y="19850"/>
                </a:cubicBezTo>
                <a:cubicBezTo>
                  <a:pt x="2536" y="20214"/>
                  <a:pt x="3004" y="20382"/>
                  <a:pt x="3466" y="20380"/>
                </a:cubicBezTo>
                <a:lnTo>
                  <a:pt x="18992" y="20383"/>
                </a:lnTo>
                <a:cubicBezTo>
                  <a:pt x="19710" y="20253"/>
                  <a:pt x="20367" y="19329"/>
                  <a:pt x="20675" y="18017"/>
                </a:cubicBezTo>
                <a:cubicBezTo>
                  <a:pt x="21126" y="16090"/>
                  <a:pt x="20648" y="13850"/>
                  <a:pt x="19611" y="1301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81" name="TextBox 280"/>
          <p:cNvSpPr txBox="1"/>
          <p:nvPr/>
        </p:nvSpPr>
        <p:spPr>
          <a:xfrm>
            <a:off x="7219250" y="2519100"/>
            <a:ext cx="1591648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Deliver applications that perform to </a:t>
            </a: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your </a:t>
            </a: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standards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7219250" y="3686700"/>
            <a:ext cx="1579712" cy="73866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Automate and accelerate your enterprise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303217" y="2442147"/>
            <a:ext cx="1145127" cy="107721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Proactively protect your digital assets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7219250" y="1495949"/>
            <a:ext cx="1679598" cy="31136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Get faster answers from all your information</a:t>
            </a:r>
          </a:p>
        </p:txBody>
      </p:sp>
      <p:grpSp>
        <p:nvGrpSpPr>
          <p:cNvPr id="12" name="Group 194"/>
          <p:cNvGrpSpPr/>
          <p:nvPr/>
        </p:nvGrpSpPr>
        <p:grpSpPr>
          <a:xfrm>
            <a:off x="2389916" y="1531476"/>
            <a:ext cx="357805" cy="388383"/>
            <a:chOff x="2794170" y="1804523"/>
            <a:chExt cx="405066" cy="428714"/>
          </a:xfrm>
        </p:grpSpPr>
        <p:grpSp>
          <p:nvGrpSpPr>
            <p:cNvPr id="13" name="Group 340"/>
            <p:cNvGrpSpPr/>
            <p:nvPr/>
          </p:nvGrpSpPr>
          <p:grpSpPr>
            <a:xfrm>
              <a:off x="2975599" y="1804523"/>
              <a:ext cx="223637" cy="223637"/>
              <a:chOff x="5474058" y="2897726"/>
              <a:chExt cx="479385" cy="479385"/>
            </a:xfrm>
          </p:grpSpPr>
          <p:sp>
            <p:nvSpPr>
              <p:cNvPr id="350" name="Arc 349"/>
              <p:cNvSpPr/>
              <p:nvPr/>
            </p:nvSpPr>
            <p:spPr>
              <a:xfrm rot="2700000">
                <a:off x="5474058" y="2897726"/>
                <a:ext cx="479385" cy="479385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1" name="Arc 350"/>
              <p:cNvSpPr/>
              <p:nvPr/>
            </p:nvSpPr>
            <p:spPr>
              <a:xfrm rot="2700000">
                <a:off x="5503700" y="2957332"/>
                <a:ext cx="360170" cy="360170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2" name="Arc 351"/>
              <p:cNvSpPr/>
              <p:nvPr/>
            </p:nvSpPr>
            <p:spPr>
              <a:xfrm rot="2700000">
                <a:off x="5530826" y="3014418"/>
                <a:ext cx="246001" cy="246001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4" name="Group 341"/>
            <p:cNvGrpSpPr/>
            <p:nvPr/>
          </p:nvGrpSpPr>
          <p:grpSpPr>
            <a:xfrm rot="10800000">
              <a:off x="2794170" y="1804525"/>
              <a:ext cx="223637" cy="223637"/>
              <a:chOff x="5474059" y="2897726"/>
              <a:chExt cx="479385" cy="479385"/>
            </a:xfrm>
          </p:grpSpPr>
          <p:sp>
            <p:nvSpPr>
              <p:cNvPr id="347" name="Arc 346"/>
              <p:cNvSpPr/>
              <p:nvPr/>
            </p:nvSpPr>
            <p:spPr>
              <a:xfrm rot="2700000">
                <a:off x="5474059" y="2897726"/>
                <a:ext cx="479385" cy="479385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8" name="Arc 347"/>
              <p:cNvSpPr/>
              <p:nvPr/>
            </p:nvSpPr>
            <p:spPr>
              <a:xfrm rot="2700000">
                <a:off x="5503698" y="2957330"/>
                <a:ext cx="360170" cy="360170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9" name="Arc 348"/>
              <p:cNvSpPr/>
              <p:nvPr/>
            </p:nvSpPr>
            <p:spPr>
              <a:xfrm rot="2700000">
                <a:off x="5530824" y="3014418"/>
                <a:ext cx="246001" cy="246001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5" name="Group 342"/>
            <p:cNvGrpSpPr/>
            <p:nvPr/>
          </p:nvGrpSpPr>
          <p:grpSpPr>
            <a:xfrm>
              <a:off x="2863913" y="1862136"/>
              <a:ext cx="255372" cy="371101"/>
              <a:chOff x="7699249" y="2703164"/>
              <a:chExt cx="662367" cy="875031"/>
            </a:xfrm>
          </p:grpSpPr>
          <p:sp>
            <p:nvSpPr>
              <p:cNvPr id="344" name="Oval 343"/>
              <p:cNvSpPr/>
              <p:nvPr/>
            </p:nvSpPr>
            <p:spPr>
              <a:xfrm>
                <a:off x="7901685" y="2703164"/>
                <a:ext cx="288120" cy="28812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7757578" y="2937927"/>
                <a:ext cx="576335" cy="6402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7699249" y="3238614"/>
                <a:ext cx="662367" cy="33418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6" name="Group 195"/>
          <p:cNvGrpSpPr/>
          <p:nvPr/>
        </p:nvGrpSpPr>
        <p:grpSpPr>
          <a:xfrm>
            <a:off x="5435849" y="1571087"/>
            <a:ext cx="209414" cy="266612"/>
            <a:chOff x="5255921" y="1727217"/>
            <a:chExt cx="237075" cy="294299"/>
          </a:xfrm>
        </p:grpSpPr>
        <p:sp>
          <p:nvSpPr>
            <p:cNvPr id="333" name="Snip Single Corner Rectangle 332"/>
            <p:cNvSpPr/>
            <p:nvPr/>
          </p:nvSpPr>
          <p:spPr>
            <a:xfrm>
              <a:off x="5255921" y="1727217"/>
              <a:ext cx="237075" cy="294299"/>
            </a:xfrm>
            <a:prstGeom prst="snip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34" name="Straight Connector 333"/>
            <p:cNvCxnSpPr/>
            <p:nvPr/>
          </p:nvCxnSpPr>
          <p:spPr>
            <a:xfrm>
              <a:off x="5282896" y="1783420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5282896" y="1815757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5282896" y="1848094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5282906" y="1880431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5282904" y="1912768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5282901" y="1945105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5282896" y="1977444"/>
              <a:ext cx="179039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96"/>
          <p:cNvGrpSpPr/>
          <p:nvPr/>
        </p:nvGrpSpPr>
        <p:grpSpPr>
          <a:xfrm>
            <a:off x="6189993" y="1586633"/>
            <a:ext cx="160569" cy="235519"/>
            <a:chOff x="5852584" y="1555750"/>
            <a:chExt cx="428625" cy="613011"/>
          </a:xfrm>
        </p:grpSpPr>
        <p:sp>
          <p:nvSpPr>
            <p:cNvPr id="329" name="Rounded Rectangle 328"/>
            <p:cNvSpPr/>
            <p:nvPr/>
          </p:nvSpPr>
          <p:spPr>
            <a:xfrm rot="3145107">
              <a:off x="5998588" y="1923929"/>
              <a:ext cx="405993" cy="8367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8" name="Group 329"/>
            <p:cNvGrpSpPr/>
            <p:nvPr/>
          </p:nvGrpSpPr>
          <p:grpSpPr>
            <a:xfrm>
              <a:off x="5852584" y="1555750"/>
              <a:ext cx="428625" cy="428625"/>
              <a:chOff x="5307545" y="1656294"/>
              <a:chExt cx="428625" cy="428626"/>
            </a:xfrm>
          </p:grpSpPr>
          <p:sp>
            <p:nvSpPr>
              <p:cNvPr id="331" name="Oval 330"/>
              <p:cNvSpPr/>
              <p:nvPr/>
            </p:nvSpPr>
            <p:spPr>
              <a:xfrm>
                <a:off x="5307545" y="1656294"/>
                <a:ext cx="428625" cy="4286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5365751" y="1714500"/>
                <a:ext cx="312208" cy="3122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9" name="Group 197"/>
          <p:cNvGrpSpPr/>
          <p:nvPr/>
        </p:nvGrpSpPr>
        <p:grpSpPr>
          <a:xfrm>
            <a:off x="4830334" y="1615571"/>
            <a:ext cx="472006" cy="220564"/>
            <a:chOff x="4641850" y="1705421"/>
            <a:chExt cx="485775" cy="243466"/>
          </a:xfrm>
        </p:grpSpPr>
        <p:sp>
          <p:nvSpPr>
            <p:cNvPr id="326" name="Rounded Rectangle 325"/>
            <p:cNvSpPr/>
            <p:nvPr/>
          </p:nvSpPr>
          <p:spPr>
            <a:xfrm>
              <a:off x="4750650" y="1705421"/>
              <a:ext cx="271107" cy="2104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641850" y="1718055"/>
              <a:ext cx="48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900" dirty="0" smtClean="0">
                  <a:solidFill>
                    <a:schemeClr val="bg1"/>
                  </a:solidFill>
                  <a:latin typeface="HP Simplified" pitchFamily="34" charset="0"/>
                  <a:cs typeface="HP Simplified" pitchFamily="34" charset="0"/>
                </a:rPr>
                <a:t>$ € ¥</a:t>
              </a:r>
            </a:p>
          </p:txBody>
        </p:sp>
        <p:cxnSp>
          <p:nvCxnSpPr>
            <p:cNvPr id="328" name="Straight Connector 327"/>
            <p:cNvCxnSpPr/>
            <p:nvPr/>
          </p:nvCxnSpPr>
          <p:spPr>
            <a:xfrm>
              <a:off x="4712592" y="1758012"/>
              <a:ext cx="35739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8"/>
          <p:cNvGrpSpPr/>
          <p:nvPr/>
        </p:nvGrpSpPr>
        <p:grpSpPr>
          <a:xfrm>
            <a:off x="6519065" y="1618694"/>
            <a:ext cx="211080" cy="171401"/>
            <a:chOff x="6321778" y="2868247"/>
            <a:chExt cx="465668" cy="368700"/>
          </a:xfrm>
        </p:grpSpPr>
        <p:sp>
          <p:nvSpPr>
            <p:cNvPr id="322" name="Rounded Rectangle 321"/>
            <p:cNvSpPr/>
            <p:nvPr/>
          </p:nvSpPr>
          <p:spPr>
            <a:xfrm>
              <a:off x="6321778" y="2898281"/>
              <a:ext cx="465668" cy="3386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3" name="Oval 322"/>
            <p:cNvSpPr/>
            <p:nvPr/>
          </p:nvSpPr>
          <p:spPr>
            <a:xfrm>
              <a:off x="6474504" y="3006561"/>
              <a:ext cx="160214" cy="160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620329" y="2868247"/>
              <a:ext cx="87589" cy="729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369338" y="2936610"/>
              <a:ext cx="8758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1" name="Group 199"/>
          <p:cNvGrpSpPr/>
          <p:nvPr/>
        </p:nvGrpSpPr>
        <p:grpSpPr>
          <a:xfrm>
            <a:off x="5775473" y="1573324"/>
            <a:ext cx="257535" cy="262139"/>
            <a:chOff x="6781232" y="1800680"/>
            <a:chExt cx="320707" cy="318298"/>
          </a:xfrm>
        </p:grpSpPr>
        <p:grpSp>
          <p:nvGrpSpPr>
            <p:cNvPr id="22" name="Group 221"/>
            <p:cNvGrpSpPr/>
            <p:nvPr/>
          </p:nvGrpSpPr>
          <p:grpSpPr>
            <a:xfrm>
              <a:off x="6781232" y="1948750"/>
              <a:ext cx="170034" cy="167341"/>
              <a:chOff x="3342835" y="4059236"/>
              <a:chExt cx="400931" cy="394580"/>
            </a:xfrm>
          </p:grpSpPr>
          <p:sp>
            <p:nvSpPr>
              <p:cNvPr id="311" name="Oval 310"/>
              <p:cNvSpPr/>
              <p:nvPr/>
            </p:nvSpPr>
            <p:spPr>
              <a:xfrm>
                <a:off x="3371361" y="4084590"/>
                <a:ext cx="343877" cy="3438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3455068" y="4168295"/>
                <a:ext cx="176464" cy="176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23" name="Group 312"/>
              <p:cNvGrpSpPr/>
              <p:nvPr/>
            </p:nvGrpSpPr>
            <p:grpSpPr>
              <a:xfrm>
                <a:off x="3483379" y="4059236"/>
                <a:ext cx="119841" cy="394580"/>
                <a:chOff x="3411942" y="4006410"/>
                <a:chExt cx="119840" cy="394580"/>
              </a:xfrm>
            </p:grpSpPr>
            <p:sp>
              <p:nvSpPr>
                <p:cNvPr id="320" name="Trapezoid 319"/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21" name="Trapezoid 320"/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24" name="Group 313"/>
              <p:cNvGrpSpPr/>
              <p:nvPr/>
            </p:nvGrpSpPr>
            <p:grpSpPr>
              <a:xfrm rot="1800000">
                <a:off x="3342835" y="4196616"/>
                <a:ext cx="400931" cy="119841"/>
                <a:chOff x="3266635" y="4142194"/>
                <a:chExt cx="400931" cy="119841"/>
              </a:xfrm>
            </p:grpSpPr>
            <p:sp>
              <p:nvSpPr>
                <p:cNvPr id="318" name="Trapezoid 317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9" name="Trapezoid 318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25" name="Group 314"/>
              <p:cNvGrpSpPr/>
              <p:nvPr/>
            </p:nvGrpSpPr>
            <p:grpSpPr>
              <a:xfrm rot="19800000" flipH="1">
                <a:off x="3342835" y="4196603"/>
                <a:ext cx="400931" cy="119841"/>
                <a:chOff x="3266635" y="4142194"/>
                <a:chExt cx="400931" cy="119841"/>
              </a:xfrm>
            </p:grpSpPr>
            <p:sp>
              <p:nvSpPr>
                <p:cNvPr id="316" name="Trapezoid 315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7" name="Trapezoid 316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26" name="Group 282"/>
            <p:cNvGrpSpPr/>
            <p:nvPr/>
          </p:nvGrpSpPr>
          <p:grpSpPr>
            <a:xfrm>
              <a:off x="6897803" y="1800680"/>
              <a:ext cx="170034" cy="167341"/>
              <a:chOff x="3342835" y="4059236"/>
              <a:chExt cx="400931" cy="394580"/>
            </a:xfrm>
          </p:grpSpPr>
          <p:sp>
            <p:nvSpPr>
              <p:cNvPr id="300" name="Oval 299"/>
              <p:cNvSpPr/>
              <p:nvPr/>
            </p:nvSpPr>
            <p:spPr>
              <a:xfrm>
                <a:off x="3371361" y="4084590"/>
                <a:ext cx="343877" cy="3438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3455068" y="4168295"/>
                <a:ext cx="176464" cy="176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27" name="Group 301"/>
              <p:cNvGrpSpPr/>
              <p:nvPr/>
            </p:nvGrpSpPr>
            <p:grpSpPr>
              <a:xfrm>
                <a:off x="3483379" y="4059236"/>
                <a:ext cx="119841" cy="394580"/>
                <a:chOff x="3411942" y="4006410"/>
                <a:chExt cx="119840" cy="394580"/>
              </a:xfrm>
            </p:grpSpPr>
            <p:sp>
              <p:nvSpPr>
                <p:cNvPr id="309" name="Trapezoid 308"/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0" name="Trapezoid 309"/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28" name="Group 302"/>
              <p:cNvGrpSpPr/>
              <p:nvPr/>
            </p:nvGrpSpPr>
            <p:grpSpPr>
              <a:xfrm rot="1800000">
                <a:off x="3342835" y="4196616"/>
                <a:ext cx="400931" cy="119841"/>
                <a:chOff x="3266635" y="4142194"/>
                <a:chExt cx="400931" cy="119841"/>
              </a:xfrm>
            </p:grpSpPr>
            <p:sp>
              <p:nvSpPr>
                <p:cNvPr id="307" name="Trapezoid 306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8" name="Trapezoid 307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29" name="Group 303"/>
              <p:cNvGrpSpPr/>
              <p:nvPr/>
            </p:nvGrpSpPr>
            <p:grpSpPr>
              <a:xfrm rot="19800000" flipH="1">
                <a:off x="3342835" y="4196603"/>
                <a:ext cx="400931" cy="119841"/>
                <a:chOff x="3266635" y="4142194"/>
                <a:chExt cx="400931" cy="119841"/>
              </a:xfrm>
            </p:grpSpPr>
            <p:sp>
              <p:nvSpPr>
                <p:cNvPr id="305" name="Trapezoid 304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6" name="Trapezoid 305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30" name="Group 287"/>
            <p:cNvGrpSpPr/>
            <p:nvPr/>
          </p:nvGrpSpPr>
          <p:grpSpPr>
            <a:xfrm>
              <a:off x="6974190" y="1993253"/>
              <a:ext cx="127749" cy="125725"/>
              <a:chOff x="3342835" y="4059200"/>
              <a:chExt cx="400931" cy="394576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3371364" y="4084550"/>
                <a:ext cx="343879" cy="3438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3455068" y="4168253"/>
                <a:ext cx="176465" cy="1764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31" name="Group 290"/>
              <p:cNvGrpSpPr/>
              <p:nvPr/>
            </p:nvGrpSpPr>
            <p:grpSpPr>
              <a:xfrm>
                <a:off x="3483380" y="4059200"/>
                <a:ext cx="119842" cy="394576"/>
                <a:chOff x="3411942" y="4006410"/>
                <a:chExt cx="119840" cy="394580"/>
              </a:xfrm>
            </p:grpSpPr>
            <p:sp>
              <p:nvSpPr>
                <p:cNvPr id="298" name="Trapezoid 297"/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99" name="Trapezoid 298"/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32" name="Group 291"/>
              <p:cNvGrpSpPr/>
              <p:nvPr/>
            </p:nvGrpSpPr>
            <p:grpSpPr>
              <a:xfrm rot="1800000">
                <a:off x="3342835" y="4196586"/>
                <a:ext cx="400931" cy="119842"/>
                <a:chOff x="3266635" y="4142194"/>
                <a:chExt cx="400931" cy="119841"/>
              </a:xfrm>
            </p:grpSpPr>
            <p:sp>
              <p:nvSpPr>
                <p:cNvPr id="296" name="Trapezoid 295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97" name="Trapezoid 296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33" name="Group 292"/>
              <p:cNvGrpSpPr/>
              <p:nvPr/>
            </p:nvGrpSpPr>
            <p:grpSpPr>
              <a:xfrm rot="19800000" flipH="1">
                <a:off x="3342835" y="4196603"/>
                <a:ext cx="400931" cy="119842"/>
                <a:chOff x="3266635" y="4142194"/>
                <a:chExt cx="400931" cy="119841"/>
              </a:xfrm>
            </p:grpSpPr>
            <p:sp>
              <p:nvSpPr>
                <p:cNvPr id="294" name="Trapezoid 293"/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95" name="Trapezoid 294"/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grpSp>
        <p:nvGrpSpPr>
          <p:cNvPr id="34" name="Group 200"/>
          <p:cNvGrpSpPr/>
          <p:nvPr/>
        </p:nvGrpSpPr>
        <p:grpSpPr>
          <a:xfrm>
            <a:off x="4544608" y="1572774"/>
            <a:ext cx="151673" cy="263239"/>
            <a:chOff x="7713903" y="1670380"/>
            <a:chExt cx="207765" cy="351596"/>
          </a:xfrm>
        </p:grpSpPr>
        <p:sp>
          <p:nvSpPr>
            <p:cNvPr id="219" name="Rounded Rectangle 218"/>
            <p:cNvSpPr/>
            <p:nvPr/>
          </p:nvSpPr>
          <p:spPr>
            <a:xfrm>
              <a:off x="7713903" y="1670380"/>
              <a:ext cx="207765" cy="351596"/>
            </a:xfrm>
            <a:prstGeom prst="roundRect">
              <a:avLst>
                <a:gd name="adj" fmla="val 9910"/>
              </a:avLst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7779601" y="1730214"/>
              <a:ext cx="76370" cy="185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7739761" y="1700893"/>
              <a:ext cx="156096" cy="290575"/>
            </a:xfrm>
            <a:prstGeom prst="roundRect">
              <a:avLst>
                <a:gd name="adj" fmla="val 9910"/>
              </a:avLst>
            </a:prstGeom>
            <a:noFill/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201"/>
          <p:cNvGrpSpPr/>
          <p:nvPr/>
        </p:nvGrpSpPr>
        <p:grpSpPr>
          <a:xfrm>
            <a:off x="4098900" y="1591558"/>
            <a:ext cx="281491" cy="225671"/>
            <a:chOff x="3974044" y="1666875"/>
            <a:chExt cx="751415" cy="587375"/>
          </a:xfrm>
        </p:grpSpPr>
        <p:sp>
          <p:nvSpPr>
            <p:cNvPr id="217" name="Oval Callout 216"/>
            <p:cNvSpPr/>
            <p:nvPr/>
          </p:nvSpPr>
          <p:spPr>
            <a:xfrm>
              <a:off x="3974044" y="1836208"/>
              <a:ext cx="555625" cy="418042"/>
            </a:xfrm>
            <a:prstGeom prst="wedgeEllipseCallou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8" name="Oval Callout 217"/>
            <p:cNvSpPr/>
            <p:nvPr/>
          </p:nvSpPr>
          <p:spPr>
            <a:xfrm flipH="1">
              <a:off x="4169834" y="1666875"/>
              <a:ext cx="555625" cy="418042"/>
            </a:xfrm>
            <a:prstGeom prst="wedgeEllipseCallout">
              <a:avLst/>
            </a:prstGeom>
            <a:solidFill>
              <a:schemeClr val="accent1"/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6" name="Group 202"/>
          <p:cNvGrpSpPr/>
          <p:nvPr/>
        </p:nvGrpSpPr>
        <p:grpSpPr>
          <a:xfrm>
            <a:off x="3294421" y="1581822"/>
            <a:ext cx="261054" cy="245144"/>
            <a:chOff x="5466470" y="2688779"/>
            <a:chExt cx="633508" cy="580058"/>
          </a:xfrm>
        </p:grpSpPr>
        <p:grpSp>
          <p:nvGrpSpPr>
            <p:cNvPr id="37" name="Group 209"/>
            <p:cNvGrpSpPr/>
            <p:nvPr/>
          </p:nvGrpSpPr>
          <p:grpSpPr>
            <a:xfrm>
              <a:off x="5466470" y="2799812"/>
              <a:ext cx="262849" cy="340534"/>
              <a:chOff x="5912343" y="2873352"/>
              <a:chExt cx="423324" cy="548436"/>
            </a:xfrm>
          </p:grpSpPr>
          <p:sp>
            <p:nvSpPr>
              <p:cNvPr id="215" name="Rounded Rectangle 214"/>
              <p:cNvSpPr/>
              <p:nvPr/>
            </p:nvSpPr>
            <p:spPr>
              <a:xfrm>
                <a:off x="5912343" y="2993626"/>
                <a:ext cx="159740" cy="30787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" name="Extract 215"/>
              <p:cNvSpPr/>
              <p:nvPr/>
            </p:nvSpPr>
            <p:spPr>
              <a:xfrm rot="16200000">
                <a:off x="5878615" y="2964736"/>
                <a:ext cx="548436" cy="365668"/>
              </a:xfrm>
              <a:prstGeom prst="flowChartExtract">
                <a:avLst/>
              </a:prstGeom>
              <a:solidFill>
                <a:schemeClr val="accent1"/>
              </a:solidFill>
              <a:ln w="38100" cap="rnd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8" name="Group 210"/>
            <p:cNvGrpSpPr/>
            <p:nvPr/>
          </p:nvGrpSpPr>
          <p:grpSpPr>
            <a:xfrm>
              <a:off x="5519919" y="2688779"/>
              <a:ext cx="580059" cy="580058"/>
              <a:chOff x="7297777" y="4007065"/>
              <a:chExt cx="396185" cy="396187"/>
            </a:xfrm>
          </p:grpSpPr>
          <p:sp>
            <p:nvSpPr>
              <p:cNvPr id="212" name="Arc 211"/>
              <p:cNvSpPr/>
              <p:nvPr/>
            </p:nvSpPr>
            <p:spPr>
              <a:xfrm rot="2700000">
                <a:off x="7297776" y="4007066"/>
                <a:ext cx="396187" cy="396185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3" name="Arc 212"/>
              <p:cNvSpPr/>
              <p:nvPr/>
            </p:nvSpPr>
            <p:spPr>
              <a:xfrm rot="2700000">
                <a:off x="7322270" y="4056323"/>
                <a:ext cx="297661" cy="297660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4" name="Arc 213"/>
              <p:cNvSpPr/>
              <p:nvPr/>
            </p:nvSpPr>
            <p:spPr>
              <a:xfrm rot="2700000">
                <a:off x="7344703" y="4103493"/>
                <a:ext cx="203307" cy="203306"/>
              </a:xfrm>
              <a:prstGeom prst="arc">
                <a:avLst/>
              </a:prstGeom>
              <a:ln w="1905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9" name="Group 203"/>
          <p:cNvGrpSpPr/>
          <p:nvPr/>
        </p:nvGrpSpPr>
        <p:grpSpPr>
          <a:xfrm>
            <a:off x="3722969" y="1625674"/>
            <a:ext cx="212184" cy="157440"/>
            <a:chOff x="7356890" y="3016738"/>
            <a:chExt cx="468103" cy="338666"/>
          </a:xfrm>
        </p:grpSpPr>
        <p:sp>
          <p:nvSpPr>
            <p:cNvPr id="208" name="Rounded Rectangle 207"/>
            <p:cNvSpPr/>
            <p:nvPr/>
          </p:nvSpPr>
          <p:spPr>
            <a:xfrm>
              <a:off x="7359326" y="3016738"/>
              <a:ext cx="465667" cy="3386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9" name="Extract 208"/>
            <p:cNvSpPr/>
            <p:nvPr/>
          </p:nvSpPr>
          <p:spPr>
            <a:xfrm rot="10800000">
              <a:off x="7356890" y="3022980"/>
              <a:ext cx="465016" cy="200428"/>
            </a:xfrm>
            <a:prstGeom prst="flowChartExtract">
              <a:avLst/>
            </a:prstGeom>
            <a:solidFill>
              <a:schemeClr val="accent1"/>
            </a:solidFill>
            <a:ln w="19050" cap="rnd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0" name="Group 204"/>
          <p:cNvGrpSpPr/>
          <p:nvPr/>
        </p:nvGrpSpPr>
        <p:grpSpPr>
          <a:xfrm>
            <a:off x="2916221" y="1627524"/>
            <a:ext cx="209700" cy="130115"/>
            <a:chOff x="4755474" y="1687561"/>
            <a:chExt cx="508878" cy="307878"/>
          </a:xfrm>
        </p:grpSpPr>
        <p:sp>
          <p:nvSpPr>
            <p:cNvPr id="206" name="Rounded Rectangle 205"/>
            <p:cNvSpPr/>
            <p:nvPr/>
          </p:nvSpPr>
          <p:spPr>
            <a:xfrm>
              <a:off x="4755474" y="1687561"/>
              <a:ext cx="423335" cy="3078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7" name="Extract 206"/>
            <p:cNvSpPr/>
            <p:nvPr/>
          </p:nvSpPr>
          <p:spPr>
            <a:xfrm rot="16200000">
              <a:off x="5020733" y="1727227"/>
              <a:ext cx="266770" cy="220469"/>
            </a:xfrm>
            <a:prstGeom prst="flowChartExtract">
              <a:avLst/>
            </a:prstGeom>
            <a:solidFill>
              <a:schemeClr val="accent1"/>
            </a:solidFill>
            <a:ln w="28575" cap="rnd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53" name="Round Diagonal Corner Rectangle 352"/>
          <p:cNvSpPr/>
          <p:nvPr/>
        </p:nvSpPr>
        <p:spPr>
          <a:xfrm rot="5400000">
            <a:off x="4283440" y="-273185"/>
            <a:ext cx="397308" cy="5026220"/>
          </a:xfrm>
          <a:prstGeom prst="round2DiagRect">
            <a:avLst>
              <a:gd name="adj1" fmla="val 0"/>
              <a:gd name="adj2" fmla="val 21725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b="1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Software for </a:t>
            </a:r>
            <a:r>
              <a:rPr lang="en-US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big data</a:t>
            </a:r>
            <a:endParaRPr lang="en-US" b="1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354" name="Round Diagonal Corner Rectangle 353"/>
          <p:cNvSpPr/>
          <p:nvPr/>
        </p:nvSpPr>
        <p:spPr>
          <a:xfrm rot="5400000">
            <a:off x="4283440" y="1014974"/>
            <a:ext cx="397308" cy="5026220"/>
          </a:xfrm>
          <a:prstGeom prst="round2DiagRect">
            <a:avLst>
              <a:gd name="adj1" fmla="val 0"/>
              <a:gd name="adj2" fmla="val 21725"/>
            </a:avLst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b="1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HP Software for IT </a:t>
            </a:r>
            <a:r>
              <a:rPr lang="en-US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management</a:t>
            </a:r>
            <a:endParaRPr lang="en-US" b="1" dirty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355" name="Round Diagonal Corner Rectangle 354"/>
          <p:cNvSpPr/>
          <p:nvPr/>
        </p:nvSpPr>
        <p:spPr>
          <a:xfrm flipH="1">
            <a:off x="1428796" y="1281270"/>
            <a:ext cx="5635800" cy="3390258"/>
          </a:xfrm>
          <a:prstGeom prst="round2DiagRect">
            <a:avLst>
              <a:gd name="adj1" fmla="val 4344"/>
              <a:gd name="adj2" fmla="val 0"/>
            </a:avLst>
          </a:prstGeom>
          <a:noFill/>
          <a:ln w="19050" cmpd="sng">
            <a:solidFill>
              <a:srgbClr val="8789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Rounded Rectangle 355"/>
          <p:cNvSpPr/>
          <p:nvPr/>
        </p:nvSpPr>
        <p:spPr>
          <a:xfrm>
            <a:off x="2218361" y="2761734"/>
            <a:ext cx="416151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App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2700142" y="2761734"/>
            <a:ext cx="932421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Mobile app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4728074" y="2761734"/>
            <a:ext cx="686434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Website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3698193" y="2761734"/>
            <a:ext cx="964251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Legacy app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6160065" y="2761734"/>
            <a:ext cx="771777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SaaS app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5480138" y="2761734"/>
            <a:ext cx="614296" cy="346588"/>
          </a:xfrm>
          <a:prstGeom prst="roundRect">
            <a:avLst>
              <a:gd name="adj" fmla="val 1239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50839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0167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251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03357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754196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705034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655873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606712" algn="l" defTabSz="950839" rtl="0" eaLnBrk="1" latinLnBrk="0" hangingPunct="1">
              <a:defRPr sz="3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Service</a:t>
            </a:r>
          </a:p>
        </p:txBody>
      </p:sp>
    </p:spTree>
    <p:extLst>
      <p:ext uri="{BB962C8B-B14F-4D97-AF65-F5344CB8AC3E}">
        <p14:creationId xmlns="" xmlns:p14="http://schemas.microsoft.com/office/powerpoint/2010/main" val="2285767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1168634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p:oleObj spid="_x0000_s86025" name="think-cell Slide" r:id="rId7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HP Performance Suites</a:t>
            </a:r>
            <a:endParaRPr lang="en-US" dirty="0"/>
          </a:p>
        </p:txBody>
      </p:sp>
      <p:sp>
        <p:nvSpPr>
          <p:cNvPr id="87" name="Subtit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550" y="439598"/>
            <a:ext cx="8117206" cy="276999"/>
          </a:xfrm>
          <a:prstGeom prst="rect">
            <a:avLst/>
          </a:prstGeom>
        </p:spPr>
        <p:txBody>
          <a:bodyPr lIns="91193" tIns="45595" rIns="91193" bIns="45595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445061" y="1095634"/>
            <a:ext cx="1947672" cy="3262071"/>
            <a:chOff x="445061" y="1095615"/>
            <a:chExt cx="1947672" cy="3262071"/>
          </a:xfrm>
        </p:grpSpPr>
        <p:sp>
          <p:nvSpPr>
            <p:cNvPr id="47" name="TextBox 46"/>
            <p:cNvSpPr txBox="1"/>
            <p:nvPr/>
          </p:nvSpPr>
          <p:spPr>
            <a:xfrm>
              <a:off x="445061" y="2405357"/>
              <a:ext cx="1947672" cy="195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9035">
                <a:spcAft>
                  <a:spcPts val="800"/>
                </a:spcAft>
                <a:buSzPct val="100000"/>
              </a:pPr>
              <a:r>
                <a:rPr lang="en-US" sz="1600" b="1" dirty="0">
                  <a:solidFill>
                    <a:srgbClr val="000000"/>
                  </a:solidFill>
                  <a:cs typeface="HP Simplified" pitchFamily="34" charset="0"/>
                </a:rPr>
                <a:t>Optimize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Service &amp; Portfolio</a:t>
              </a:r>
              <a:b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Management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Application Lifecycle Management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  <a:tabLst>
                  <a:tab pos="170975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Cloud Automation 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  <a:tabLst>
                  <a:tab pos="170975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Business Service Management</a:t>
              </a: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974614" y="1095615"/>
              <a:ext cx="888568" cy="637096"/>
              <a:chOff x="1351925" y="2817948"/>
              <a:chExt cx="873765" cy="626484"/>
            </a:xfrm>
          </p:grpSpPr>
          <p:sp>
            <p:nvSpPr>
              <p:cNvPr id="69" name="AutoShape 1"/>
              <p:cNvSpPr>
                <a:spLocks/>
              </p:cNvSpPr>
              <p:nvPr/>
            </p:nvSpPr>
            <p:spPr bwMode="auto">
              <a:xfrm>
                <a:off x="1351925" y="2817948"/>
                <a:ext cx="873765" cy="460078"/>
              </a:xfrm>
              <a:custGeom>
                <a:avLst/>
                <a:gdLst/>
                <a:ahLst/>
                <a:cxnLst/>
                <a:rect l="0" t="0" r="r" b="b"/>
                <a:pathLst>
                  <a:path w="20845" h="20383">
                    <a:moveTo>
                      <a:pt x="19611" y="13011"/>
                    </a:moveTo>
                    <a:cubicBezTo>
                      <a:pt x="19292" y="12757"/>
                      <a:pt x="18960" y="12680"/>
                      <a:pt x="18637" y="12729"/>
                    </a:cubicBezTo>
                    <a:cubicBezTo>
                      <a:pt x="18510" y="10274"/>
                      <a:pt x="17690" y="8020"/>
                      <a:pt x="16384" y="6969"/>
                    </a:cubicBezTo>
                    <a:cubicBezTo>
                      <a:pt x="15370" y="6149"/>
                      <a:pt x="14266" y="6236"/>
                      <a:pt x="13332" y="7025"/>
                    </a:cubicBezTo>
                    <a:cubicBezTo>
                      <a:pt x="13017" y="4320"/>
                      <a:pt x="12032" y="1924"/>
                      <a:pt x="10560" y="735"/>
                    </a:cubicBezTo>
                    <a:cubicBezTo>
                      <a:pt x="8135" y="-1217"/>
                      <a:pt x="5315" y="851"/>
                      <a:pt x="4263" y="5357"/>
                    </a:cubicBezTo>
                    <a:cubicBezTo>
                      <a:pt x="4093" y="6084"/>
                      <a:pt x="3985" y="6828"/>
                      <a:pt x="3925" y="7581"/>
                    </a:cubicBezTo>
                    <a:cubicBezTo>
                      <a:pt x="2427" y="7207"/>
                      <a:pt x="919" y="8692"/>
                      <a:pt x="287" y="11391"/>
                    </a:cubicBezTo>
                    <a:cubicBezTo>
                      <a:pt x="-474" y="14649"/>
                      <a:pt x="332" y="18438"/>
                      <a:pt x="2086" y="19850"/>
                    </a:cubicBezTo>
                    <a:cubicBezTo>
                      <a:pt x="2536" y="20214"/>
                      <a:pt x="3004" y="20382"/>
                      <a:pt x="3466" y="20380"/>
                    </a:cubicBezTo>
                    <a:lnTo>
                      <a:pt x="18992" y="20383"/>
                    </a:lnTo>
                    <a:cubicBezTo>
                      <a:pt x="19710" y="20253"/>
                      <a:pt x="20367" y="19329"/>
                      <a:pt x="20675" y="18017"/>
                    </a:cubicBezTo>
                    <a:cubicBezTo>
                      <a:pt x="21126" y="16090"/>
                      <a:pt x="20648" y="13850"/>
                      <a:pt x="19611" y="1301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5947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74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1753784" y="3104216"/>
                <a:ext cx="292594" cy="340216"/>
                <a:chOff x="4299376" y="2938556"/>
                <a:chExt cx="381668" cy="508837"/>
              </a:xfrm>
            </p:grpSpPr>
            <p:sp>
              <p:nvSpPr>
                <p:cNvPr id="71" name="Can 70"/>
                <p:cNvSpPr/>
                <p:nvPr/>
              </p:nvSpPr>
              <p:spPr>
                <a:xfrm>
                  <a:off x="4299376" y="3266101"/>
                  <a:ext cx="381668" cy="181292"/>
                </a:xfrm>
                <a:prstGeom prst="can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301402" y="3265581"/>
                  <a:ext cx="378547" cy="47213"/>
                </a:xfrm>
                <a:prstGeom prst="ellipse">
                  <a:avLst/>
                </a:prstGeom>
                <a:solidFill>
                  <a:schemeClr val="accent6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Can 78"/>
                <p:cNvSpPr/>
                <p:nvPr/>
              </p:nvSpPr>
              <p:spPr>
                <a:xfrm>
                  <a:off x="4299376" y="3103355"/>
                  <a:ext cx="381668" cy="181292"/>
                </a:xfrm>
                <a:prstGeom prst="can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01402" y="3103656"/>
                  <a:ext cx="378547" cy="47213"/>
                </a:xfrm>
                <a:prstGeom prst="ellipse">
                  <a:avLst/>
                </a:prstGeom>
                <a:solidFill>
                  <a:schemeClr val="accent6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Can 80"/>
                <p:cNvSpPr/>
                <p:nvPr/>
              </p:nvSpPr>
              <p:spPr>
                <a:xfrm>
                  <a:off x="4299376" y="2940446"/>
                  <a:ext cx="381668" cy="181291"/>
                </a:xfrm>
                <a:prstGeom prst="can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301402" y="2938556"/>
                  <a:ext cx="378547" cy="47213"/>
                </a:xfrm>
                <a:prstGeom prst="ellipse">
                  <a:avLst/>
                </a:prstGeom>
                <a:solidFill>
                  <a:schemeClr val="accent6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5" name="Round Diagonal Corner Rectangle 54"/>
            <p:cNvSpPr/>
            <p:nvPr/>
          </p:nvSpPr>
          <p:spPr>
            <a:xfrm flipH="1">
              <a:off x="446084" y="1858332"/>
              <a:ext cx="1945626" cy="530352"/>
            </a:xfrm>
            <a:prstGeom prst="round2DiagRect">
              <a:avLst/>
            </a:pr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 defTabSz="455947"/>
              <a:r>
                <a:rPr lang="en-US" b="1" dirty="0" smtClean="0">
                  <a:solidFill>
                    <a:srgbClr val="FFFFFF"/>
                  </a:solidFill>
                </a:rPr>
                <a:t>IT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92"/>
          <p:cNvGrpSpPr/>
          <p:nvPr/>
        </p:nvGrpSpPr>
        <p:grpSpPr>
          <a:xfrm>
            <a:off x="4351866" y="1164154"/>
            <a:ext cx="2153558" cy="3128448"/>
            <a:chOff x="4351866" y="1164154"/>
            <a:chExt cx="2153558" cy="3128448"/>
          </a:xfrm>
        </p:grpSpPr>
        <p:sp>
          <p:nvSpPr>
            <p:cNvPr id="100" name="TextBox 99"/>
            <p:cNvSpPr txBox="1"/>
            <p:nvPr/>
          </p:nvSpPr>
          <p:spPr>
            <a:xfrm>
              <a:off x="4370947" y="2405357"/>
              <a:ext cx="2134477" cy="1564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9035">
                <a:spcAft>
                  <a:spcPts val="800"/>
                </a:spcAft>
                <a:buSzPct val="100000"/>
              </a:pPr>
              <a:r>
                <a:rPr lang="en-US" sz="1600" b="1" dirty="0">
                  <a:solidFill>
                    <a:srgbClr val="000000"/>
                  </a:solidFill>
                  <a:cs typeface="HP Simplified" pitchFamily="34" charset="0"/>
                </a:rPr>
                <a:t>Govern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Archiving &amp; Compliance 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 err="1">
                  <a:solidFill>
                    <a:srgbClr val="000000"/>
                  </a:solidFill>
                  <a:cs typeface="HP Simplified" pitchFamily="34" charset="0"/>
                </a:rPr>
                <a:t>eDiscovery</a:t>
              </a:r>
              <a:endParaRPr lang="en-US" sz="1400" dirty="0">
                <a:solidFill>
                  <a:srgbClr val="000000"/>
                </a:solidFill>
                <a:cs typeface="HP Simplified" pitchFamily="34" charset="0"/>
              </a:endParaRP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Enterprise content Management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Data Protection</a:t>
              </a:r>
            </a:p>
          </p:txBody>
        </p:sp>
        <p:sp>
          <p:nvSpPr>
            <p:cNvPr id="101" name="AutoShape 1"/>
            <p:cNvSpPr>
              <a:spLocks/>
            </p:cNvSpPr>
            <p:nvPr/>
          </p:nvSpPr>
          <p:spPr bwMode="auto">
            <a:xfrm>
              <a:off x="5038821" y="1164154"/>
              <a:ext cx="798730" cy="5000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319" y="2613"/>
                  </a:moveTo>
                  <a:cubicBezTo>
                    <a:pt x="20137" y="2521"/>
                    <a:pt x="18903" y="1921"/>
                    <a:pt x="17709" y="1340"/>
                  </a:cubicBezTo>
                  <a:cubicBezTo>
                    <a:pt x="16357" y="682"/>
                    <a:pt x="14960" y="2"/>
                    <a:pt x="13568" y="2"/>
                  </a:cubicBezTo>
                  <a:cubicBezTo>
                    <a:pt x="12557" y="2"/>
                    <a:pt x="11651" y="356"/>
                    <a:pt x="10801" y="1084"/>
                  </a:cubicBezTo>
                  <a:cubicBezTo>
                    <a:pt x="9951" y="355"/>
                    <a:pt x="9044" y="0"/>
                    <a:pt x="8032" y="0"/>
                  </a:cubicBezTo>
                  <a:cubicBezTo>
                    <a:pt x="6640" y="0"/>
                    <a:pt x="5243" y="680"/>
                    <a:pt x="3891" y="1338"/>
                  </a:cubicBezTo>
                  <a:cubicBezTo>
                    <a:pt x="2697" y="1918"/>
                    <a:pt x="1463" y="2519"/>
                    <a:pt x="281" y="2611"/>
                  </a:cubicBezTo>
                  <a:lnTo>
                    <a:pt x="0" y="2633"/>
                  </a:lnTo>
                  <a:lnTo>
                    <a:pt x="0" y="21598"/>
                  </a:lnTo>
                  <a:lnTo>
                    <a:pt x="309" y="21574"/>
                  </a:lnTo>
                  <a:cubicBezTo>
                    <a:pt x="1565" y="21477"/>
                    <a:pt x="2835" y="20859"/>
                    <a:pt x="4063" y="20261"/>
                  </a:cubicBezTo>
                  <a:cubicBezTo>
                    <a:pt x="5373" y="19624"/>
                    <a:pt x="6728" y="18964"/>
                    <a:pt x="8032" y="18964"/>
                  </a:cubicBezTo>
                  <a:cubicBezTo>
                    <a:pt x="8996" y="18964"/>
                    <a:pt x="9853" y="19321"/>
                    <a:pt x="10653" y="20053"/>
                  </a:cubicBezTo>
                  <a:lnTo>
                    <a:pt x="10797" y="20184"/>
                  </a:lnTo>
                  <a:lnTo>
                    <a:pt x="10942" y="20058"/>
                  </a:lnTo>
                  <a:lnTo>
                    <a:pt x="11048" y="19965"/>
                  </a:lnTo>
                  <a:cubicBezTo>
                    <a:pt x="11837" y="19242"/>
                    <a:pt x="12675" y="18891"/>
                    <a:pt x="13611" y="18891"/>
                  </a:cubicBezTo>
                  <a:cubicBezTo>
                    <a:pt x="14900" y="18891"/>
                    <a:pt x="16235" y="19565"/>
                    <a:pt x="17526" y="20217"/>
                  </a:cubicBezTo>
                  <a:cubicBezTo>
                    <a:pt x="18753" y="20837"/>
                    <a:pt x="20022" y="21478"/>
                    <a:pt x="21291" y="21576"/>
                  </a:cubicBezTo>
                  <a:lnTo>
                    <a:pt x="21600" y="21600"/>
                  </a:lnTo>
                  <a:lnTo>
                    <a:pt x="21600" y="2635"/>
                  </a:lnTo>
                  <a:lnTo>
                    <a:pt x="21319" y="2613"/>
                  </a:lnTo>
                  <a:close/>
                  <a:moveTo>
                    <a:pt x="3891" y="19359"/>
                  </a:moveTo>
                  <a:cubicBezTo>
                    <a:pt x="2801" y="19890"/>
                    <a:pt x="1677" y="20437"/>
                    <a:pt x="590" y="20598"/>
                  </a:cubicBezTo>
                  <a:lnTo>
                    <a:pt x="590" y="3522"/>
                  </a:lnTo>
                  <a:cubicBezTo>
                    <a:pt x="1753" y="3363"/>
                    <a:pt x="2926" y="2793"/>
                    <a:pt x="4063" y="2239"/>
                  </a:cubicBezTo>
                  <a:cubicBezTo>
                    <a:pt x="5373" y="1602"/>
                    <a:pt x="6728" y="943"/>
                    <a:pt x="8032" y="943"/>
                  </a:cubicBezTo>
                  <a:cubicBezTo>
                    <a:pt x="8936" y="943"/>
                    <a:pt x="9747" y="1256"/>
                    <a:pt x="10505" y="1900"/>
                  </a:cubicBezTo>
                  <a:lnTo>
                    <a:pt x="10505" y="2438"/>
                  </a:lnTo>
                  <a:lnTo>
                    <a:pt x="10505" y="18870"/>
                  </a:lnTo>
                  <a:cubicBezTo>
                    <a:pt x="9740" y="18300"/>
                    <a:pt x="8927" y="18022"/>
                    <a:pt x="8032" y="18022"/>
                  </a:cubicBezTo>
                  <a:cubicBezTo>
                    <a:pt x="6640" y="18022"/>
                    <a:pt x="5243" y="18702"/>
                    <a:pt x="3891" y="19359"/>
                  </a:cubicBezTo>
                  <a:close/>
                  <a:moveTo>
                    <a:pt x="21010" y="20599"/>
                  </a:moveTo>
                  <a:cubicBezTo>
                    <a:pt x="19914" y="20435"/>
                    <a:pt x="18792" y="19868"/>
                    <a:pt x="17703" y="19319"/>
                  </a:cubicBezTo>
                  <a:cubicBezTo>
                    <a:pt x="16370" y="18645"/>
                    <a:pt x="14991" y="17949"/>
                    <a:pt x="13611" y="17949"/>
                  </a:cubicBezTo>
                  <a:cubicBezTo>
                    <a:pt x="12703" y="17949"/>
                    <a:pt x="11876" y="18248"/>
                    <a:pt x="11095" y="18859"/>
                  </a:cubicBezTo>
                  <a:lnTo>
                    <a:pt x="11095" y="1902"/>
                  </a:lnTo>
                  <a:cubicBezTo>
                    <a:pt x="11853" y="1258"/>
                    <a:pt x="12663" y="945"/>
                    <a:pt x="13568" y="945"/>
                  </a:cubicBezTo>
                  <a:cubicBezTo>
                    <a:pt x="14872" y="945"/>
                    <a:pt x="16227" y="1604"/>
                    <a:pt x="17537" y="2241"/>
                  </a:cubicBezTo>
                  <a:cubicBezTo>
                    <a:pt x="18674" y="2794"/>
                    <a:pt x="19847" y="3365"/>
                    <a:pt x="21010" y="3524"/>
                  </a:cubicBezTo>
                  <a:lnTo>
                    <a:pt x="21010" y="20599"/>
                  </a:lnTo>
                  <a:close/>
                  <a:moveTo>
                    <a:pt x="21010" y="20599"/>
                  </a:move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4559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Round Diagonal Corner Rectangle 101"/>
            <p:cNvSpPr/>
            <p:nvPr/>
          </p:nvSpPr>
          <p:spPr>
            <a:xfrm flipH="1">
              <a:off x="4371385" y="1858332"/>
              <a:ext cx="2133600" cy="530352"/>
            </a:xfrm>
            <a:prstGeom prst="round2DiagRect">
              <a:avLst/>
            </a:pr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 defTabSz="455947"/>
              <a:r>
                <a:rPr lang="en-US" b="1" dirty="0" smtClean="0">
                  <a:solidFill>
                    <a:srgbClr val="FFFFFF"/>
                  </a:solidFill>
                </a:rPr>
                <a:t>Legal &amp; Compliance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4351866" y="2482895"/>
              <a:ext cx="0" cy="1809707"/>
            </a:xfrm>
            <a:prstGeom prst="line">
              <a:avLst/>
            </a:prstGeom>
            <a:ln w="127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3"/>
          <p:cNvGrpSpPr/>
          <p:nvPr/>
        </p:nvGrpSpPr>
        <p:grpSpPr>
          <a:xfrm>
            <a:off x="2413018" y="1118346"/>
            <a:ext cx="1914695" cy="3174275"/>
            <a:chOff x="2412999" y="1118327"/>
            <a:chExt cx="1914695" cy="3174275"/>
          </a:xfrm>
        </p:grpSpPr>
        <p:sp>
          <p:nvSpPr>
            <p:cNvPr id="84" name="TextBox 83"/>
            <p:cNvSpPr txBox="1"/>
            <p:nvPr/>
          </p:nvSpPr>
          <p:spPr>
            <a:xfrm>
              <a:off x="2435986" y="2405357"/>
              <a:ext cx="1891708" cy="112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9035">
                <a:spcAft>
                  <a:spcPts val="800"/>
                </a:spcAft>
                <a:buSzPct val="100000"/>
              </a:pPr>
              <a:r>
                <a:rPr lang="en-US" sz="1600" b="1" dirty="0">
                  <a:solidFill>
                    <a:srgbClr val="000000"/>
                  </a:solidFill>
                  <a:cs typeface="HP Simplified" pitchFamily="34" charset="0"/>
                </a:rPr>
                <a:t>Secure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Application Security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Security Intelligence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Network Security</a:t>
              </a:r>
            </a:p>
          </p:txBody>
        </p:sp>
        <p:sp>
          <p:nvSpPr>
            <p:cNvPr id="86" name="Round Diagonal Corner Rectangle 85"/>
            <p:cNvSpPr/>
            <p:nvPr/>
          </p:nvSpPr>
          <p:spPr>
            <a:xfrm flipH="1">
              <a:off x="2438357" y="1858332"/>
              <a:ext cx="1886966" cy="530352"/>
            </a:xfrm>
            <a:prstGeom prst="round2DiagRect">
              <a:avLst/>
            </a:pr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 defTabSz="455947"/>
              <a:r>
                <a:rPr lang="en-US" b="1" dirty="0" smtClean="0">
                  <a:solidFill>
                    <a:srgbClr val="FFFFFF"/>
                  </a:solidFill>
                </a:rPr>
                <a:t>Security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2412999" y="2482895"/>
              <a:ext cx="0" cy="1809707"/>
            </a:xfrm>
            <a:prstGeom prst="line">
              <a:avLst/>
            </a:prstGeom>
            <a:ln w="127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152" y="1118327"/>
              <a:ext cx="551026" cy="655600"/>
            </a:xfrm>
            <a:prstGeom prst="rect">
              <a:avLst/>
            </a:prstGeom>
          </p:spPr>
        </p:pic>
      </p:grpSp>
      <p:grpSp>
        <p:nvGrpSpPr>
          <p:cNvPr id="9" name="Group 6"/>
          <p:cNvGrpSpPr/>
          <p:nvPr/>
        </p:nvGrpSpPr>
        <p:grpSpPr>
          <a:xfrm>
            <a:off x="6527799" y="912480"/>
            <a:ext cx="1980302" cy="3393910"/>
            <a:chOff x="6527799" y="912480"/>
            <a:chExt cx="1980302" cy="33939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036" y="912480"/>
              <a:ext cx="1229784" cy="936638"/>
            </a:xfrm>
            <a:prstGeom prst="rect">
              <a:avLst/>
            </a:prstGeom>
          </p:spPr>
        </p:pic>
        <p:grpSp>
          <p:nvGrpSpPr>
            <p:cNvPr id="11" name="Group 103"/>
            <p:cNvGrpSpPr/>
            <p:nvPr/>
          </p:nvGrpSpPr>
          <p:grpSpPr>
            <a:xfrm>
              <a:off x="6527799" y="1858332"/>
              <a:ext cx="1980302" cy="2448058"/>
              <a:chOff x="6527799" y="1858332"/>
              <a:chExt cx="1980302" cy="2448058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6549980" y="2405357"/>
                <a:ext cx="1956816" cy="1901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9035">
                  <a:spcAft>
                    <a:spcPts val="800"/>
                  </a:spcAft>
                  <a:buSzPct val="100000"/>
                </a:pPr>
                <a:r>
                  <a:rPr lang="en-US" sz="1600" b="1" dirty="0">
                    <a:solidFill>
                      <a:srgbClr val="000000"/>
                    </a:solidFill>
                    <a:cs typeface="HP Simplified" pitchFamily="34" charset="0"/>
                  </a:rPr>
                  <a:t>Monetize</a:t>
                </a:r>
              </a:p>
              <a:p>
                <a:pPr marL="113991" indent="-113991" defTabSz="429035">
                  <a:lnSpc>
                    <a:spcPct val="90000"/>
                  </a:lnSpc>
                  <a:spcAft>
                    <a:spcPts val="400"/>
                  </a:spcAft>
                  <a:buSzPct val="100000"/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  <a:cs typeface="HP Simplified" pitchFamily="34" charset="0"/>
                  </a:rPr>
                  <a:t>Web Content Management &amp; Optimization</a:t>
                </a:r>
              </a:p>
              <a:p>
                <a:pPr marL="113991" indent="-113991" defTabSz="429035">
                  <a:lnSpc>
                    <a:spcPct val="90000"/>
                  </a:lnSpc>
                  <a:spcAft>
                    <a:spcPts val="400"/>
                  </a:spcAft>
                  <a:buSzPct val="100000"/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  <a:cs typeface="HP Simplified" pitchFamily="34" charset="0"/>
                  </a:rPr>
                  <a:t>Intelligent Contact Center</a:t>
                </a:r>
              </a:p>
              <a:p>
                <a:pPr marL="113991" indent="-113991" defTabSz="429035">
                  <a:lnSpc>
                    <a:spcPct val="90000"/>
                  </a:lnSpc>
                  <a:spcAft>
                    <a:spcPts val="400"/>
                  </a:spcAft>
                  <a:buSzPct val="100000"/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  <a:cs typeface="HP Simplified" pitchFamily="34" charset="0"/>
                  </a:rPr>
                  <a:t>Customer Interaction Analytics</a:t>
                </a: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H="1">
                <a:off x="6548676" y="1858332"/>
                <a:ext cx="1959425" cy="530352"/>
              </a:xfrm>
              <a:prstGeom prst="round2DiagRect">
                <a:avLst/>
              </a:prstGeom>
              <a:solidFill>
                <a:schemeClr val="accent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rtlCol="0" anchor="ctr"/>
              <a:lstStyle/>
              <a:p>
                <a:pPr algn="ctr" defTabSz="455947"/>
                <a:r>
                  <a:rPr lang="en-US" b="1" dirty="0" smtClean="0">
                    <a:solidFill>
                      <a:srgbClr val="FFFFFF"/>
                    </a:solidFill>
                  </a:rPr>
                  <a:t>Marketing</a:t>
                </a: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6527799" y="2482895"/>
                <a:ext cx="0" cy="1809707"/>
              </a:xfrm>
              <a:prstGeom prst="line">
                <a:avLst/>
              </a:prstGeom>
              <a:ln w="12700" cmpd="sng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53366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1168634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p:oleObj spid="_x0000_s88073" name="think-cell Slide" r:id="rId7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HP Performance Suites</a:t>
            </a:r>
            <a:endParaRPr lang="en-US" dirty="0"/>
          </a:p>
        </p:txBody>
      </p:sp>
      <p:sp>
        <p:nvSpPr>
          <p:cNvPr id="87" name="Subtit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550" y="439598"/>
            <a:ext cx="8117206" cy="276999"/>
          </a:xfrm>
          <a:prstGeom prst="rect">
            <a:avLst/>
          </a:prstGeom>
        </p:spPr>
        <p:txBody>
          <a:bodyPr lIns="91193" tIns="45595" rIns="91193" bIns="45595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445061" y="1095634"/>
            <a:ext cx="1947672" cy="3262071"/>
            <a:chOff x="445061" y="1095615"/>
            <a:chExt cx="1947672" cy="3262071"/>
          </a:xfrm>
        </p:grpSpPr>
        <p:sp>
          <p:nvSpPr>
            <p:cNvPr id="47" name="TextBox 46"/>
            <p:cNvSpPr txBox="1"/>
            <p:nvPr/>
          </p:nvSpPr>
          <p:spPr>
            <a:xfrm>
              <a:off x="445061" y="2405357"/>
              <a:ext cx="1947672" cy="195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9035">
                <a:spcAft>
                  <a:spcPts val="800"/>
                </a:spcAft>
                <a:buSzPct val="100000"/>
              </a:pPr>
              <a:r>
                <a:rPr lang="en-US" sz="1600" b="1" dirty="0">
                  <a:solidFill>
                    <a:srgbClr val="000000"/>
                  </a:solidFill>
                  <a:cs typeface="HP Simplified" pitchFamily="34" charset="0"/>
                </a:rPr>
                <a:t>Optimize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Service &amp; Portfolio</a:t>
              </a:r>
              <a:b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Management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Application Lifecycle Management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  <a:tabLst>
                  <a:tab pos="170975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Cloud Automation 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  <a:tabLst>
                  <a:tab pos="170975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HP Simplified" pitchFamily="34" charset="0"/>
                </a:rPr>
                <a:t>Business Service Management</a:t>
              </a: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974614" y="1095615"/>
              <a:ext cx="888568" cy="637096"/>
              <a:chOff x="1351925" y="2817948"/>
              <a:chExt cx="873765" cy="626484"/>
            </a:xfrm>
          </p:grpSpPr>
          <p:sp>
            <p:nvSpPr>
              <p:cNvPr id="69" name="AutoShape 1"/>
              <p:cNvSpPr>
                <a:spLocks/>
              </p:cNvSpPr>
              <p:nvPr/>
            </p:nvSpPr>
            <p:spPr bwMode="auto">
              <a:xfrm>
                <a:off x="1351925" y="2817948"/>
                <a:ext cx="873765" cy="460078"/>
              </a:xfrm>
              <a:custGeom>
                <a:avLst/>
                <a:gdLst/>
                <a:ahLst/>
                <a:cxnLst/>
                <a:rect l="0" t="0" r="r" b="b"/>
                <a:pathLst>
                  <a:path w="20845" h="20383">
                    <a:moveTo>
                      <a:pt x="19611" y="13011"/>
                    </a:moveTo>
                    <a:cubicBezTo>
                      <a:pt x="19292" y="12757"/>
                      <a:pt x="18960" y="12680"/>
                      <a:pt x="18637" y="12729"/>
                    </a:cubicBezTo>
                    <a:cubicBezTo>
                      <a:pt x="18510" y="10274"/>
                      <a:pt x="17690" y="8020"/>
                      <a:pt x="16384" y="6969"/>
                    </a:cubicBezTo>
                    <a:cubicBezTo>
                      <a:pt x="15370" y="6149"/>
                      <a:pt x="14266" y="6236"/>
                      <a:pt x="13332" y="7025"/>
                    </a:cubicBezTo>
                    <a:cubicBezTo>
                      <a:pt x="13017" y="4320"/>
                      <a:pt x="12032" y="1924"/>
                      <a:pt x="10560" y="735"/>
                    </a:cubicBezTo>
                    <a:cubicBezTo>
                      <a:pt x="8135" y="-1217"/>
                      <a:pt x="5315" y="851"/>
                      <a:pt x="4263" y="5357"/>
                    </a:cubicBezTo>
                    <a:cubicBezTo>
                      <a:pt x="4093" y="6084"/>
                      <a:pt x="3985" y="6828"/>
                      <a:pt x="3925" y="7581"/>
                    </a:cubicBezTo>
                    <a:cubicBezTo>
                      <a:pt x="2427" y="7207"/>
                      <a:pt x="919" y="8692"/>
                      <a:pt x="287" y="11391"/>
                    </a:cubicBezTo>
                    <a:cubicBezTo>
                      <a:pt x="-474" y="14649"/>
                      <a:pt x="332" y="18438"/>
                      <a:pt x="2086" y="19850"/>
                    </a:cubicBezTo>
                    <a:cubicBezTo>
                      <a:pt x="2536" y="20214"/>
                      <a:pt x="3004" y="20382"/>
                      <a:pt x="3466" y="20380"/>
                    </a:cubicBezTo>
                    <a:lnTo>
                      <a:pt x="18992" y="20383"/>
                    </a:lnTo>
                    <a:cubicBezTo>
                      <a:pt x="19710" y="20253"/>
                      <a:pt x="20367" y="19329"/>
                      <a:pt x="20675" y="18017"/>
                    </a:cubicBezTo>
                    <a:cubicBezTo>
                      <a:pt x="21126" y="16090"/>
                      <a:pt x="20648" y="13850"/>
                      <a:pt x="19611" y="1301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5947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74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1753784" y="3104216"/>
                <a:ext cx="292594" cy="340216"/>
                <a:chOff x="4299376" y="2938556"/>
                <a:chExt cx="381668" cy="508837"/>
              </a:xfrm>
            </p:grpSpPr>
            <p:sp>
              <p:nvSpPr>
                <p:cNvPr id="71" name="Can 70"/>
                <p:cNvSpPr/>
                <p:nvPr/>
              </p:nvSpPr>
              <p:spPr>
                <a:xfrm>
                  <a:off x="4299376" y="3266101"/>
                  <a:ext cx="381668" cy="181292"/>
                </a:xfrm>
                <a:prstGeom prst="can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301402" y="3265581"/>
                  <a:ext cx="378547" cy="47213"/>
                </a:xfrm>
                <a:prstGeom prst="ellipse">
                  <a:avLst/>
                </a:prstGeom>
                <a:solidFill>
                  <a:schemeClr val="accent6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Can 78"/>
                <p:cNvSpPr/>
                <p:nvPr/>
              </p:nvSpPr>
              <p:spPr>
                <a:xfrm>
                  <a:off x="4299376" y="3103355"/>
                  <a:ext cx="381668" cy="181292"/>
                </a:xfrm>
                <a:prstGeom prst="can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01402" y="3103656"/>
                  <a:ext cx="378547" cy="47213"/>
                </a:xfrm>
                <a:prstGeom prst="ellipse">
                  <a:avLst/>
                </a:prstGeom>
                <a:solidFill>
                  <a:schemeClr val="accent6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Can 80"/>
                <p:cNvSpPr/>
                <p:nvPr/>
              </p:nvSpPr>
              <p:spPr>
                <a:xfrm>
                  <a:off x="4299376" y="2940446"/>
                  <a:ext cx="381668" cy="181291"/>
                </a:xfrm>
                <a:prstGeom prst="can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301402" y="2938556"/>
                  <a:ext cx="378547" cy="47213"/>
                </a:xfrm>
                <a:prstGeom prst="ellipse">
                  <a:avLst/>
                </a:prstGeom>
                <a:solidFill>
                  <a:schemeClr val="accent6"/>
                </a:solidFill>
                <a:ln w="6350" cmpd="sng"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594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5" name="Round Diagonal Corner Rectangle 54"/>
            <p:cNvSpPr/>
            <p:nvPr/>
          </p:nvSpPr>
          <p:spPr>
            <a:xfrm flipH="1">
              <a:off x="446084" y="1858332"/>
              <a:ext cx="1945626" cy="530352"/>
            </a:xfrm>
            <a:prstGeom prst="round2DiagRect">
              <a:avLst/>
            </a:pr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 defTabSz="455947"/>
              <a:r>
                <a:rPr lang="en-US" b="1" dirty="0" smtClean="0">
                  <a:solidFill>
                    <a:srgbClr val="FFFFFF"/>
                  </a:solidFill>
                </a:rPr>
                <a:t>IT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92"/>
          <p:cNvGrpSpPr/>
          <p:nvPr/>
        </p:nvGrpSpPr>
        <p:grpSpPr>
          <a:xfrm>
            <a:off x="4351866" y="1164154"/>
            <a:ext cx="2153558" cy="3128448"/>
            <a:chOff x="4351866" y="1164154"/>
            <a:chExt cx="2153558" cy="3128448"/>
          </a:xfrm>
        </p:grpSpPr>
        <p:sp>
          <p:nvSpPr>
            <p:cNvPr id="100" name="TextBox 99"/>
            <p:cNvSpPr txBox="1"/>
            <p:nvPr/>
          </p:nvSpPr>
          <p:spPr>
            <a:xfrm>
              <a:off x="4370947" y="2405357"/>
              <a:ext cx="2134477" cy="1564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9035">
                <a:spcAft>
                  <a:spcPts val="800"/>
                </a:spcAft>
                <a:buSzPct val="100000"/>
              </a:pPr>
              <a:r>
                <a:rPr lang="en-US" sz="1600" b="1" dirty="0">
                  <a:solidFill>
                    <a:schemeClr val="accent5"/>
                  </a:solidFill>
                  <a:cs typeface="HP Simplified" pitchFamily="34" charset="0"/>
                </a:rPr>
                <a:t>Govern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accent5"/>
                  </a:solidFill>
                  <a:cs typeface="HP Simplified" pitchFamily="34" charset="0"/>
                </a:rPr>
                <a:t>Archiving &amp; Compliance 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 err="1">
                  <a:solidFill>
                    <a:schemeClr val="accent5"/>
                  </a:solidFill>
                  <a:cs typeface="HP Simplified" pitchFamily="34" charset="0"/>
                </a:rPr>
                <a:t>eDiscovery</a:t>
              </a:r>
              <a:endParaRPr lang="en-US" sz="1400" dirty="0">
                <a:solidFill>
                  <a:schemeClr val="accent5"/>
                </a:solidFill>
                <a:cs typeface="HP Simplified" pitchFamily="34" charset="0"/>
              </a:endParaRP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accent5"/>
                  </a:solidFill>
                  <a:cs typeface="HP Simplified" pitchFamily="34" charset="0"/>
                </a:rPr>
                <a:t>Enterprise content Management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accent5"/>
                  </a:solidFill>
                  <a:cs typeface="HP Simplified" pitchFamily="34" charset="0"/>
                </a:rPr>
                <a:t>Data Protection</a:t>
              </a:r>
            </a:p>
          </p:txBody>
        </p:sp>
        <p:sp>
          <p:nvSpPr>
            <p:cNvPr id="101" name="AutoShape 1"/>
            <p:cNvSpPr>
              <a:spLocks/>
            </p:cNvSpPr>
            <p:nvPr/>
          </p:nvSpPr>
          <p:spPr bwMode="auto">
            <a:xfrm>
              <a:off x="5038821" y="1164154"/>
              <a:ext cx="798730" cy="5000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319" y="2613"/>
                  </a:moveTo>
                  <a:cubicBezTo>
                    <a:pt x="20137" y="2521"/>
                    <a:pt x="18903" y="1921"/>
                    <a:pt x="17709" y="1340"/>
                  </a:cubicBezTo>
                  <a:cubicBezTo>
                    <a:pt x="16357" y="682"/>
                    <a:pt x="14960" y="2"/>
                    <a:pt x="13568" y="2"/>
                  </a:cubicBezTo>
                  <a:cubicBezTo>
                    <a:pt x="12557" y="2"/>
                    <a:pt x="11651" y="356"/>
                    <a:pt x="10801" y="1084"/>
                  </a:cubicBezTo>
                  <a:cubicBezTo>
                    <a:pt x="9951" y="355"/>
                    <a:pt x="9044" y="0"/>
                    <a:pt x="8032" y="0"/>
                  </a:cubicBezTo>
                  <a:cubicBezTo>
                    <a:pt x="6640" y="0"/>
                    <a:pt x="5243" y="680"/>
                    <a:pt x="3891" y="1338"/>
                  </a:cubicBezTo>
                  <a:cubicBezTo>
                    <a:pt x="2697" y="1918"/>
                    <a:pt x="1463" y="2519"/>
                    <a:pt x="281" y="2611"/>
                  </a:cubicBezTo>
                  <a:lnTo>
                    <a:pt x="0" y="2633"/>
                  </a:lnTo>
                  <a:lnTo>
                    <a:pt x="0" y="21598"/>
                  </a:lnTo>
                  <a:lnTo>
                    <a:pt x="309" y="21574"/>
                  </a:lnTo>
                  <a:cubicBezTo>
                    <a:pt x="1565" y="21477"/>
                    <a:pt x="2835" y="20859"/>
                    <a:pt x="4063" y="20261"/>
                  </a:cubicBezTo>
                  <a:cubicBezTo>
                    <a:pt x="5373" y="19624"/>
                    <a:pt x="6728" y="18964"/>
                    <a:pt x="8032" y="18964"/>
                  </a:cubicBezTo>
                  <a:cubicBezTo>
                    <a:pt x="8996" y="18964"/>
                    <a:pt x="9853" y="19321"/>
                    <a:pt x="10653" y="20053"/>
                  </a:cubicBezTo>
                  <a:lnTo>
                    <a:pt x="10797" y="20184"/>
                  </a:lnTo>
                  <a:lnTo>
                    <a:pt x="10942" y="20058"/>
                  </a:lnTo>
                  <a:lnTo>
                    <a:pt x="11048" y="19965"/>
                  </a:lnTo>
                  <a:cubicBezTo>
                    <a:pt x="11837" y="19242"/>
                    <a:pt x="12675" y="18891"/>
                    <a:pt x="13611" y="18891"/>
                  </a:cubicBezTo>
                  <a:cubicBezTo>
                    <a:pt x="14900" y="18891"/>
                    <a:pt x="16235" y="19565"/>
                    <a:pt x="17526" y="20217"/>
                  </a:cubicBezTo>
                  <a:cubicBezTo>
                    <a:pt x="18753" y="20837"/>
                    <a:pt x="20022" y="21478"/>
                    <a:pt x="21291" y="21576"/>
                  </a:cubicBezTo>
                  <a:lnTo>
                    <a:pt x="21600" y="21600"/>
                  </a:lnTo>
                  <a:lnTo>
                    <a:pt x="21600" y="2635"/>
                  </a:lnTo>
                  <a:lnTo>
                    <a:pt x="21319" y="2613"/>
                  </a:lnTo>
                  <a:close/>
                  <a:moveTo>
                    <a:pt x="3891" y="19359"/>
                  </a:moveTo>
                  <a:cubicBezTo>
                    <a:pt x="2801" y="19890"/>
                    <a:pt x="1677" y="20437"/>
                    <a:pt x="590" y="20598"/>
                  </a:cubicBezTo>
                  <a:lnTo>
                    <a:pt x="590" y="3522"/>
                  </a:lnTo>
                  <a:cubicBezTo>
                    <a:pt x="1753" y="3363"/>
                    <a:pt x="2926" y="2793"/>
                    <a:pt x="4063" y="2239"/>
                  </a:cubicBezTo>
                  <a:cubicBezTo>
                    <a:pt x="5373" y="1602"/>
                    <a:pt x="6728" y="943"/>
                    <a:pt x="8032" y="943"/>
                  </a:cubicBezTo>
                  <a:cubicBezTo>
                    <a:pt x="8936" y="943"/>
                    <a:pt x="9747" y="1256"/>
                    <a:pt x="10505" y="1900"/>
                  </a:cubicBezTo>
                  <a:lnTo>
                    <a:pt x="10505" y="2438"/>
                  </a:lnTo>
                  <a:lnTo>
                    <a:pt x="10505" y="18870"/>
                  </a:lnTo>
                  <a:cubicBezTo>
                    <a:pt x="9740" y="18300"/>
                    <a:pt x="8927" y="18022"/>
                    <a:pt x="8032" y="18022"/>
                  </a:cubicBezTo>
                  <a:cubicBezTo>
                    <a:pt x="6640" y="18022"/>
                    <a:pt x="5243" y="18702"/>
                    <a:pt x="3891" y="19359"/>
                  </a:cubicBezTo>
                  <a:close/>
                  <a:moveTo>
                    <a:pt x="21010" y="20599"/>
                  </a:moveTo>
                  <a:cubicBezTo>
                    <a:pt x="19914" y="20435"/>
                    <a:pt x="18792" y="19868"/>
                    <a:pt x="17703" y="19319"/>
                  </a:cubicBezTo>
                  <a:cubicBezTo>
                    <a:pt x="16370" y="18645"/>
                    <a:pt x="14991" y="17949"/>
                    <a:pt x="13611" y="17949"/>
                  </a:cubicBezTo>
                  <a:cubicBezTo>
                    <a:pt x="12703" y="17949"/>
                    <a:pt x="11876" y="18248"/>
                    <a:pt x="11095" y="18859"/>
                  </a:cubicBezTo>
                  <a:lnTo>
                    <a:pt x="11095" y="1902"/>
                  </a:lnTo>
                  <a:cubicBezTo>
                    <a:pt x="11853" y="1258"/>
                    <a:pt x="12663" y="945"/>
                    <a:pt x="13568" y="945"/>
                  </a:cubicBezTo>
                  <a:cubicBezTo>
                    <a:pt x="14872" y="945"/>
                    <a:pt x="16227" y="1604"/>
                    <a:pt x="17537" y="2241"/>
                  </a:cubicBezTo>
                  <a:cubicBezTo>
                    <a:pt x="18674" y="2794"/>
                    <a:pt x="19847" y="3365"/>
                    <a:pt x="21010" y="3524"/>
                  </a:cubicBezTo>
                  <a:lnTo>
                    <a:pt x="21010" y="20599"/>
                  </a:lnTo>
                  <a:close/>
                  <a:moveTo>
                    <a:pt x="21010" y="20599"/>
                  </a:moveTo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5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4559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Round Diagonal Corner Rectangle 101"/>
            <p:cNvSpPr/>
            <p:nvPr/>
          </p:nvSpPr>
          <p:spPr>
            <a:xfrm flipH="1">
              <a:off x="4371385" y="1858332"/>
              <a:ext cx="2133600" cy="530352"/>
            </a:xfrm>
            <a:prstGeom prst="round2DiagRect">
              <a:avLst/>
            </a:prstGeom>
            <a:solidFill>
              <a:schemeClr val="accent5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 defTabSz="455947"/>
              <a:r>
                <a:rPr lang="en-US" b="1" dirty="0" smtClean="0">
                  <a:solidFill>
                    <a:srgbClr val="FFFFFF"/>
                  </a:solidFill>
                </a:rPr>
                <a:t>Legal &amp; Compliance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4351866" y="2482895"/>
              <a:ext cx="0" cy="1809707"/>
            </a:xfrm>
            <a:prstGeom prst="line">
              <a:avLst/>
            </a:prstGeom>
            <a:ln w="127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3"/>
          <p:cNvGrpSpPr/>
          <p:nvPr/>
        </p:nvGrpSpPr>
        <p:grpSpPr>
          <a:xfrm>
            <a:off x="2413018" y="1118346"/>
            <a:ext cx="1914695" cy="3174275"/>
            <a:chOff x="2412999" y="1118327"/>
            <a:chExt cx="1914695" cy="3174275"/>
          </a:xfrm>
        </p:grpSpPr>
        <p:sp>
          <p:nvSpPr>
            <p:cNvPr id="84" name="TextBox 83"/>
            <p:cNvSpPr txBox="1"/>
            <p:nvPr/>
          </p:nvSpPr>
          <p:spPr>
            <a:xfrm>
              <a:off x="2435986" y="2405357"/>
              <a:ext cx="1891708" cy="112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9035">
                <a:spcAft>
                  <a:spcPts val="800"/>
                </a:spcAft>
                <a:buSzPct val="100000"/>
              </a:pPr>
              <a:r>
                <a:rPr lang="en-US" sz="1600" b="1" dirty="0">
                  <a:solidFill>
                    <a:schemeClr val="accent5"/>
                  </a:solidFill>
                  <a:cs typeface="HP Simplified" pitchFamily="34" charset="0"/>
                </a:rPr>
                <a:t>Secure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accent5"/>
                  </a:solidFill>
                  <a:cs typeface="HP Simplified" pitchFamily="34" charset="0"/>
                </a:rPr>
                <a:t>Application Security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accent5"/>
                  </a:solidFill>
                  <a:cs typeface="HP Simplified" pitchFamily="34" charset="0"/>
                </a:rPr>
                <a:t>Security Intelligence</a:t>
              </a:r>
            </a:p>
            <a:p>
              <a:pPr marL="113991" indent="-113991" defTabSz="429035">
                <a:lnSpc>
                  <a:spcPct val="90000"/>
                </a:lnSpc>
                <a:spcAft>
                  <a:spcPts val="400"/>
                </a:spcAft>
                <a:buSzPct val="100000"/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accent5"/>
                  </a:solidFill>
                  <a:cs typeface="HP Simplified" pitchFamily="34" charset="0"/>
                </a:rPr>
                <a:t>Network Security</a:t>
              </a:r>
            </a:p>
          </p:txBody>
        </p:sp>
        <p:sp>
          <p:nvSpPr>
            <p:cNvPr id="86" name="Round Diagonal Corner Rectangle 85"/>
            <p:cNvSpPr/>
            <p:nvPr/>
          </p:nvSpPr>
          <p:spPr>
            <a:xfrm flipH="1">
              <a:off x="2438357" y="1858332"/>
              <a:ext cx="1886966" cy="530352"/>
            </a:xfrm>
            <a:prstGeom prst="round2DiagRect">
              <a:avLst/>
            </a:prstGeom>
            <a:solidFill>
              <a:schemeClr val="accent5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 defTabSz="455947"/>
              <a:r>
                <a:rPr lang="en-US" b="1" dirty="0" smtClean="0">
                  <a:solidFill>
                    <a:srgbClr val="FFFFFF"/>
                  </a:solidFill>
                </a:rPr>
                <a:t>Security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2412999" y="2482895"/>
              <a:ext cx="0" cy="1809707"/>
            </a:xfrm>
            <a:prstGeom prst="line">
              <a:avLst/>
            </a:prstGeom>
            <a:ln w="127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152" y="1118327"/>
              <a:ext cx="551026" cy="655600"/>
            </a:xfrm>
            <a:prstGeom prst="rect">
              <a:avLst/>
            </a:prstGeom>
          </p:spPr>
        </p:pic>
      </p:grpSp>
      <p:grpSp>
        <p:nvGrpSpPr>
          <p:cNvPr id="9" name="Group 6"/>
          <p:cNvGrpSpPr/>
          <p:nvPr/>
        </p:nvGrpSpPr>
        <p:grpSpPr>
          <a:xfrm>
            <a:off x="6527799" y="912480"/>
            <a:ext cx="1980302" cy="3393910"/>
            <a:chOff x="6527799" y="912480"/>
            <a:chExt cx="1980302" cy="33939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036" y="912480"/>
              <a:ext cx="1229784" cy="936638"/>
            </a:xfrm>
            <a:prstGeom prst="rect">
              <a:avLst/>
            </a:prstGeom>
          </p:spPr>
        </p:pic>
        <p:grpSp>
          <p:nvGrpSpPr>
            <p:cNvPr id="11" name="Group 103"/>
            <p:cNvGrpSpPr/>
            <p:nvPr/>
          </p:nvGrpSpPr>
          <p:grpSpPr>
            <a:xfrm>
              <a:off x="6527799" y="1858332"/>
              <a:ext cx="1980302" cy="2448058"/>
              <a:chOff x="6527799" y="1858332"/>
              <a:chExt cx="1980302" cy="2448058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6549980" y="2405357"/>
                <a:ext cx="1956816" cy="1901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9035">
                  <a:spcAft>
                    <a:spcPts val="800"/>
                  </a:spcAft>
                  <a:buSzPct val="100000"/>
                </a:pPr>
                <a:r>
                  <a:rPr lang="en-US" sz="1600" b="1" dirty="0">
                    <a:solidFill>
                      <a:schemeClr val="accent5"/>
                    </a:solidFill>
                    <a:cs typeface="HP Simplified" pitchFamily="34" charset="0"/>
                  </a:rPr>
                  <a:t>Monetize</a:t>
                </a:r>
              </a:p>
              <a:p>
                <a:pPr marL="113991" indent="-113991" defTabSz="429035">
                  <a:lnSpc>
                    <a:spcPct val="90000"/>
                  </a:lnSpc>
                  <a:spcAft>
                    <a:spcPts val="400"/>
                  </a:spcAft>
                  <a:buSzPct val="100000"/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accent5"/>
                    </a:solidFill>
                    <a:cs typeface="HP Simplified" pitchFamily="34" charset="0"/>
                  </a:rPr>
                  <a:t>Web Content Management &amp; Optimization</a:t>
                </a:r>
              </a:p>
              <a:p>
                <a:pPr marL="113991" indent="-113991" defTabSz="429035">
                  <a:lnSpc>
                    <a:spcPct val="90000"/>
                  </a:lnSpc>
                  <a:spcAft>
                    <a:spcPts val="400"/>
                  </a:spcAft>
                  <a:buSzPct val="100000"/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accent5"/>
                    </a:solidFill>
                    <a:cs typeface="HP Simplified" pitchFamily="34" charset="0"/>
                  </a:rPr>
                  <a:t>Intelligent Contact Center</a:t>
                </a:r>
              </a:p>
              <a:p>
                <a:pPr marL="113991" indent="-113991" defTabSz="429035">
                  <a:lnSpc>
                    <a:spcPct val="90000"/>
                  </a:lnSpc>
                  <a:spcAft>
                    <a:spcPts val="400"/>
                  </a:spcAft>
                  <a:buSzPct val="100000"/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accent5"/>
                    </a:solidFill>
                    <a:cs typeface="HP Simplified" pitchFamily="34" charset="0"/>
                  </a:rPr>
                  <a:t>Customer Interaction Analytics</a:t>
                </a:r>
              </a:p>
            </p:txBody>
          </p:sp>
          <p:sp>
            <p:nvSpPr>
              <p:cNvPr id="107" name="Round Diagonal Corner Rectangle 106"/>
              <p:cNvSpPr/>
              <p:nvPr/>
            </p:nvSpPr>
            <p:spPr>
              <a:xfrm flipH="1">
                <a:off x="6548676" y="1858332"/>
                <a:ext cx="1959425" cy="530352"/>
              </a:xfrm>
              <a:prstGeom prst="round2DiagRect">
                <a:avLst/>
              </a:prstGeom>
              <a:solidFill>
                <a:schemeClr val="accent5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rtlCol="0" anchor="ctr"/>
              <a:lstStyle/>
              <a:p>
                <a:pPr algn="ctr" defTabSz="455947"/>
                <a:r>
                  <a:rPr lang="en-US" b="1" dirty="0" smtClean="0">
                    <a:solidFill>
                      <a:srgbClr val="FFFFFF"/>
                    </a:solidFill>
                  </a:rPr>
                  <a:t>Marketing</a:t>
                </a:r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6527799" y="2482895"/>
                <a:ext cx="0" cy="1809707"/>
              </a:xfrm>
              <a:prstGeom prst="line">
                <a:avLst/>
              </a:prstGeom>
              <a:ln w="12700" cmpd="sng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53366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Qxf_hOJEijemwZhquz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KoewhgZUufqlaXafxi3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ev_u3SIkuB17hnETXS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_PNP32aU.s4vbtBUjH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4BSr2u4EiNQQ_XndY5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ev_u3SIkuB17hnETXS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_PNP32aU.s4vbtBUjH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4BSr2u4EiNQQ_XndY5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oD_gv6BESmp9KmpiqP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s14j4s6k2MG2A.AO1C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8707SRXE.C0.hP8Wu0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EGaMDotke9OpNqha.Xt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8707SRXE.C0.hP8Wu0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8707SRXE.C0.hP8Wu0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8707SRXE.C0.hP8Wu0K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2.A3DT.kyN1wpJ1PAYH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2.A3DT.kyN1wpJ1PAY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2.A3DT.kyN1wpJ1PAY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xEjYTjfEKe0iBWnQ7G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xEjYTjfEKe0iBWnQ7GF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xEjYTjfEKe0iBWnQ7G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xEjYTjfEKe0iBWnQ7G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KoewhgZUufqlaXafxi3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JEt4egMUyU3OzfxrKc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m4dPFQIkyKLff.re0N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m4dPFQIkyKLff.re0N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m4dPFQIkyKLff.re0N_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m4dPFQIkyKLff.re0N_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ev_u3SIkuB17hnETXS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vojKQFY0OKqWBeXJ3Kh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aM8CRJ_0iA1yIro7l2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JEt4egMUyU3OzfxrKcC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JIWUScnUKEG9Oef0bp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KoewhgZUufqlaXafxi3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_RDwnrw0yNXEawL1qk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9yJJjSi06uFbUatHkb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wfFME3wEmRCXx.Z9Tfh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ZGSGZh1U2684i5luIzh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HNBhc2y0GpXosFWL7Kv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hh_ivHa0WGJ2JvuzWmc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9IAHWqt0SD44XmY4iQM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wfFME3wEmRCXx.Z9Tf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ZGSGZh1U2684i5luIzh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hh_ivHa0WGJ2JvuzWm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Qxf_hOJEijemwZhquz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H2ZoLHTUSIw7APncxmB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ev_u3SIkuB17hnETXS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_PNP32aU.s4vbtBUjH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0JaAEKskucpWHlB3vZ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UAp2jAuECPzb3Jisib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EGaMDotke9OpNqha.X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KoewhgZUufqlaXafxi3w"/>
</p:tagLst>
</file>

<file path=ppt/theme/theme1.xml><?xml version="1.0" encoding="utf-8"?>
<a:theme xmlns:a="http://schemas.openxmlformats.org/drawingml/2006/main" name="Title with content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39CFA40BA0F478E3209F380DA6505" ma:contentTypeVersion="2" ma:contentTypeDescription="Create a new document." ma:contentTypeScope="" ma:versionID="ca5d28491874a8af25f20110f0d579b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966a8ea9fa1325b0b7ac168ffdea5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B7D5577-F509-47C0-B89D-742BF71FE4A1}">
  <ds:schemaRefs>
    <ds:schemaRef ds:uri="http://schemas.microsoft.com/sharepoint/v3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88E07D-477C-4647-AD80-82426446C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0BDF0-244A-4145-A87E-0E3413F03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58867</TotalTime>
  <Words>1409</Words>
  <Application>Microsoft Office PowerPoint</Application>
  <PresentationFormat>On-screen Show (16:9)</PresentationFormat>
  <Paragraphs>470</Paragraphs>
  <Slides>34</Slides>
  <Notes>34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Title with content</vt:lpstr>
      <vt:lpstr>think-cell Slide</vt:lpstr>
      <vt:lpstr>Executive Briefing HP Software</vt:lpstr>
      <vt:lpstr>Global scale and reach that only HP can deliver</vt:lpstr>
      <vt:lpstr>Powerful Enterprise Software Business</vt:lpstr>
      <vt:lpstr>Making your ideas a reality</vt:lpstr>
      <vt:lpstr>Making your ideas a reality</vt:lpstr>
      <vt:lpstr>What stands in the way?</vt:lpstr>
      <vt:lpstr>Making information and applications work for you</vt:lpstr>
      <vt:lpstr>HP Performance Suites</vt:lpstr>
      <vt:lpstr>HP Performance Suites</vt:lpstr>
      <vt:lpstr>Optimize your value</vt:lpstr>
      <vt:lpstr>Optimizing value with the IT Performance Suite</vt:lpstr>
      <vt:lpstr>Optimizing value with the IT Performance Suite</vt:lpstr>
      <vt:lpstr>Optimizing value with the IT Performance Suite</vt:lpstr>
      <vt:lpstr>Drive IT portfolio to business innovation</vt:lpstr>
      <vt:lpstr>Optimizing value with the IT Performance Suite</vt:lpstr>
      <vt:lpstr>Optimizing value with the IT Performance Suite</vt:lpstr>
      <vt:lpstr>Optimizing value with the IT Performance Suite</vt:lpstr>
      <vt:lpstr>Building what the business wants, when it wants it</vt:lpstr>
      <vt:lpstr>Optimizing value with the IT Performance Suite</vt:lpstr>
      <vt:lpstr>Optimizing value with the IT Performance Suite</vt:lpstr>
      <vt:lpstr>Optimizing value with the IT Performance Suite</vt:lpstr>
      <vt:lpstr>Capture, fulfill and monitor IT services</vt:lpstr>
      <vt:lpstr>Optimizing value with the IT Performance Suite</vt:lpstr>
      <vt:lpstr>Optimizing value with the IT Performance Suite</vt:lpstr>
      <vt:lpstr>Optimizing value with the IT Performance Suite</vt:lpstr>
      <vt:lpstr>Anticipate and resolve production issues</vt:lpstr>
      <vt:lpstr>The HP IT Performance Suite</vt:lpstr>
      <vt:lpstr>Thank you.</vt:lpstr>
      <vt:lpstr>Backup</vt:lpstr>
      <vt:lpstr>A radically different kind of user</vt:lpstr>
      <vt:lpstr>All trends bend to the user</vt:lpstr>
      <vt:lpstr>New pressures on IT fundamentals</vt:lpstr>
      <vt:lpstr>Unique information &amp; application engines</vt:lpstr>
      <vt:lpstr>The changing nature of enterprise IT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Greg (Brand Strategy)</dc:creator>
  <cp:lastModifiedBy>BethC</cp:lastModifiedBy>
  <cp:revision>1654</cp:revision>
  <cp:lastPrinted>2012-04-13T18:19:10Z</cp:lastPrinted>
  <dcterms:created xsi:type="dcterms:W3CDTF">2012-04-13T20:09:03Z</dcterms:created>
  <dcterms:modified xsi:type="dcterms:W3CDTF">2013-06-10T15:23:56Z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0x01010050039CFA40BA0F478E3209F380DA6505</vt:lpwstr>
  </property>
</Properties>
</file>