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74" r:id="rId2"/>
    <p:sldId id="260" r:id="rId3"/>
    <p:sldId id="268" r:id="rId4"/>
    <p:sldId id="259" r:id="rId5"/>
    <p:sldId id="273" r:id="rId6"/>
    <p:sldId id="279" r:id="rId7"/>
    <p:sldId id="263" r:id="rId8"/>
    <p:sldId id="264" r:id="rId9"/>
    <p:sldId id="266" r:id="rId10"/>
    <p:sldId id="267" r:id="rId11"/>
    <p:sldId id="269" r:id="rId12"/>
    <p:sldId id="278" r:id="rId13"/>
    <p:sldId id="262" r:id="rId14"/>
    <p:sldId id="272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63BFD-893B-4ED9-B7E7-C8B6C215D8F7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B8D06-6B67-4FCA-BF28-71878F841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http://www.techno-pulse.com/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Techno-Pulse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09FF8-DE68-4A04-AA50-00BD9939DE5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609600" cy="365125"/>
          </a:xfrm>
        </p:spPr>
        <p:txBody>
          <a:bodyPr/>
          <a:lstStyle/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1" y="6219826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edg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1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FEA824-1DA5-42D7-BD74-E242380A8FF8}" type="datetimeFigureOut">
              <a:rPr lang="en-US" smtClean="0"/>
              <a:pPr/>
              <a:t>03-Nov-12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1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1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516E7-4885-4892-9309-36468488C5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wedge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Computer_performance" TargetMode="External"/><Relationship Id="rId3" Type="http://schemas.openxmlformats.org/officeDocument/2006/relationships/hyperlink" Target="http://en.wikipedia.org/wiki/Application_programming_interface" TargetMode="External"/><Relationship Id="rId7" Type="http://schemas.openxmlformats.org/officeDocument/2006/relationships/hyperlink" Target="http://en.wikipedia.org/wiki/Computer_security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oftware_maintenance" TargetMode="External"/><Relationship Id="rId5" Type="http://schemas.openxmlformats.org/officeDocument/2006/relationships/hyperlink" Target="http://en.wikipedia.org/wiki/Reliability_(computer_networking)" TargetMode="External"/><Relationship Id="rId4" Type="http://schemas.openxmlformats.org/officeDocument/2006/relationships/hyperlink" Target="http://en.wikipedia.org/wiki/Virtualiza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ws.amazon.com/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0"/>
            <a:ext cx="7772400" cy="1524000"/>
          </a:xfrm>
        </p:spPr>
        <p:txBody>
          <a:bodyPr/>
          <a:lstStyle/>
          <a:p>
            <a:r>
              <a:rPr smtClean="0"/>
              <a:t>PRESENTATION ON </a:t>
            </a:r>
            <a:br>
              <a:rPr smtClean="0"/>
            </a:br>
            <a:r>
              <a:rPr smtClean="0"/>
              <a:t>         CLOUD COMPUTING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524000"/>
            <a:ext cx="91440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sz="4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PRESENTED BY– </a:t>
            </a:r>
          </a:p>
          <a:p>
            <a:endParaRPr lang="en-US" sz="4000" dirty="0" smtClean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IRAM KHAN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ISHITA TRIPATHI</a:t>
            </a:r>
            <a:endParaRPr lang="en-US" sz="35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GAURAV  AGRAWAL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GAURAV SINGH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HIMANSHU AWASTHI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JAISWAR VIJAY KUMAR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JITENDRA KUMAR VERMA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JITENDRA SINGH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KAMAL KUMAR SHARMA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KAUSAL PRATAP </a:t>
            </a:r>
            <a:endParaRPr lang="en-US" sz="3200" dirty="0"/>
          </a:p>
        </p:txBody>
      </p:sp>
      <p:pic>
        <p:nvPicPr>
          <p:cNvPr id="1026" name="Picture 2" descr="C:\Users\Monu\Downloads\images (3)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343400" y="1524000"/>
            <a:ext cx="4800600" cy="43434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990600"/>
          </a:xfrm>
        </p:spPr>
        <p:txBody>
          <a:bodyPr/>
          <a:lstStyle/>
          <a:p>
            <a:pPr algn="ctr"/>
            <a:r>
              <a:rPr lang="en-US" sz="3600" b="1" dirty="0" smtClean="0"/>
              <a:t>Software as a Service (</a:t>
            </a:r>
            <a:r>
              <a:rPr lang="en-US" sz="3600" b="1" dirty="0" err="1" smtClean="0"/>
              <a:t>SaaS</a:t>
            </a:r>
            <a:r>
              <a:rPr lang="en-US" sz="3600" b="1" dirty="0" smtClean="0"/>
              <a:t>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52400" y="762000"/>
            <a:ext cx="8763000" cy="54864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This is the Top most layer of the cloud computing stack - directly consumed by end user – i.e. </a:t>
            </a:r>
            <a:r>
              <a:rPr lang="en-US" sz="3200" b="1" dirty="0" err="1" smtClean="0">
                <a:solidFill>
                  <a:srgbClr val="FF0000"/>
                </a:solidFill>
                <a:latin typeface="+mj-lt"/>
              </a:rPr>
              <a:t>SaaS</a:t>
            </a:r>
            <a:r>
              <a:rPr lang="en-US" sz="3200" dirty="0" smtClean="0">
                <a:solidFill>
                  <a:srgbClr val="FF0000"/>
                </a:solidFill>
                <a:latin typeface="+mj-lt"/>
              </a:rPr>
              <a:t> (Software as a Service).</a:t>
            </a:r>
          </a:p>
          <a:p>
            <a:endParaRPr lang="en-US" sz="3200" dirty="0" smtClean="0">
              <a:solidFill>
                <a:srgbClr val="FF0000"/>
              </a:solidFill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Next generation </a:t>
            </a:r>
            <a:r>
              <a:rPr lang="en-US" sz="2800" dirty="0" err="1" smtClean="0"/>
              <a:t>SaaS</a:t>
            </a:r>
            <a:r>
              <a:rPr lang="en-US" sz="2800" dirty="0" smtClean="0"/>
              <a:t> promises everything as a service over the internet.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Cloud computing started with a similar premise.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A computing paradigm where there exists a flexible set of computing resources across the internet.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+mj-lt"/>
              </a:rPr>
              <a:t>		</a:t>
            </a:r>
            <a:endParaRPr lang="en-US" sz="1600" dirty="0" smtClean="0">
              <a:solidFill>
                <a:srgbClr val="002060"/>
              </a:solidFill>
              <a:latin typeface="+mj-lt"/>
            </a:endParaRPr>
          </a:p>
          <a:p>
            <a:endParaRPr lang="en-US" sz="1600" dirty="0">
              <a:latin typeface="+mj-lt"/>
            </a:endParaRPr>
          </a:p>
        </p:txBody>
      </p:sp>
    </p:spTree>
  </p:cSld>
  <p:clrMapOvr>
    <a:masterClrMapping/>
  </p:clrMapOvr>
  <p:transition>
    <p:zoom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ookman Old Style" pitchFamily="18" charset="0"/>
              </a:rPr>
              <a:t>BENEFITS OF CLOUD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Reduce spending on technology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Globalize your work </a:t>
            </a:r>
            <a:r>
              <a:rPr lang="en-US" sz="3200" dirty="0" smtClean="0">
                <a:solidFill>
                  <a:srgbClr val="FF0000"/>
                </a:solidFill>
              </a:rPr>
              <a:t>force</a:t>
            </a:r>
          </a:p>
          <a:p>
            <a:pPr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    on </a:t>
            </a:r>
            <a:r>
              <a:rPr lang="en-US" sz="3200" dirty="0" smtClean="0">
                <a:solidFill>
                  <a:srgbClr val="FF0000"/>
                </a:solidFill>
              </a:rPr>
              <a:t>the cheap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Reduce capital cost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Improve accessibility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Improve flexibility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Less personal training is needed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Monitor project more effectively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Achieve economic of scale</a:t>
            </a:r>
          </a:p>
          <a:p>
            <a:pPr>
              <a:buNone/>
            </a:pPr>
            <a:endParaRPr lang="en-US" sz="32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3200" dirty="0" smtClean="0"/>
              <a:t>          </a:t>
            </a:r>
            <a:endParaRPr lang="en-US" sz="3200" dirty="0"/>
          </a:p>
        </p:txBody>
      </p:sp>
      <p:pic>
        <p:nvPicPr>
          <p:cNvPr id="2050" name="Picture 2" descr="G: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1828800"/>
            <a:ext cx="3886200" cy="41910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           CLOUD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>
                <a:solidFill>
                  <a:srgbClr val="FF0000"/>
                </a:solidFill>
              </a:rPr>
              <a:t>SECURITY AND PRIVACY-</a:t>
            </a:r>
          </a:p>
          <a:p>
            <a:r>
              <a:rPr lang="en-US" sz="2800" dirty="0" smtClean="0"/>
              <a:t>Identify management</a:t>
            </a:r>
          </a:p>
          <a:p>
            <a:r>
              <a:rPr lang="en-US" sz="2800" dirty="0" smtClean="0"/>
              <a:t>Physical and personal </a:t>
            </a:r>
          </a:p>
          <a:p>
            <a:r>
              <a:rPr lang="en-US" sz="2800" dirty="0" smtClean="0"/>
              <a:t>security</a:t>
            </a:r>
          </a:p>
          <a:p>
            <a:r>
              <a:rPr lang="en-US" sz="2800" dirty="0" smtClean="0"/>
              <a:t>Availability</a:t>
            </a:r>
          </a:p>
          <a:p>
            <a:r>
              <a:rPr lang="en-US" sz="2800" dirty="0" smtClean="0"/>
              <a:t>Application security</a:t>
            </a:r>
          </a:p>
          <a:p>
            <a:r>
              <a:rPr lang="en-US" sz="2800" dirty="0" smtClean="0"/>
              <a:t>Privacy</a:t>
            </a:r>
          </a:p>
          <a:p>
            <a:r>
              <a:rPr lang="en-US" sz="2800" dirty="0" smtClean="0"/>
              <a:t>Legal issues</a:t>
            </a:r>
            <a:endParaRPr lang="en-US" sz="2800" dirty="0"/>
          </a:p>
        </p:txBody>
      </p:sp>
      <p:pic>
        <p:nvPicPr>
          <p:cNvPr id="3074" name="Picture 2" descr="C:\Users\Monu\Downloads\images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057400"/>
            <a:ext cx="4800600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Helps to use application without installation.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Access the personal files at any computer with internet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This technology allows much more efficient computation by centralizing storage memory, processing and bandwidth.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over dir="l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          CONCLUSION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• Cloud Computing holds some strong promises</a:t>
            </a:r>
          </a:p>
          <a:p>
            <a:pPr>
              <a:buNone/>
            </a:pPr>
            <a:r>
              <a:rPr lang="en-US" sz="2800" dirty="0" smtClean="0"/>
              <a:t>– Highly Available</a:t>
            </a:r>
          </a:p>
          <a:p>
            <a:pPr>
              <a:buNone/>
            </a:pPr>
            <a:r>
              <a:rPr lang="en-US" sz="2800" dirty="0" smtClean="0"/>
              <a:t>– Dynamically allocate resources</a:t>
            </a:r>
          </a:p>
          <a:p>
            <a:pPr>
              <a:buNone/>
            </a:pPr>
            <a:r>
              <a:rPr lang="en-US" sz="2800" dirty="0" smtClean="0"/>
              <a:t>– Pay only for resources that you use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• Cloud Computing is not yet well understood</a:t>
            </a:r>
          </a:p>
          <a:p>
            <a:pPr>
              <a:buNone/>
            </a:pP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96512"/>
          </a:xfrm>
        </p:spPr>
        <p:txBody>
          <a:bodyPr>
            <a:noAutofit/>
          </a:bodyPr>
          <a:lstStyle/>
          <a:p>
            <a:r>
              <a:rPr lang="en-US" sz="9600" dirty="0" smtClean="0">
                <a:latin typeface="Castellar" pitchFamily="18" charset="0"/>
              </a:rPr>
              <a:t>   THANK</a:t>
            </a:r>
            <a:br>
              <a:rPr lang="en-US" sz="9600" dirty="0" smtClean="0">
                <a:latin typeface="Castellar" pitchFamily="18" charset="0"/>
              </a:rPr>
            </a:br>
            <a:r>
              <a:rPr lang="en-US" sz="9600" dirty="0" smtClean="0">
                <a:latin typeface="Castellar" pitchFamily="18" charset="0"/>
              </a:rPr>
              <a:t>      YOU</a:t>
            </a:r>
            <a:endParaRPr lang="en-US" sz="9600" dirty="0">
              <a:latin typeface="Castellar" pitchFamily="18" charset="0"/>
            </a:endParaRPr>
          </a:p>
        </p:txBody>
      </p:sp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The actual term cloud borrows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dirty="0" smtClean="0">
                <a:solidFill>
                  <a:srgbClr val="FF0000"/>
                </a:solidFill>
              </a:rPr>
              <a:t>telephony in that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telecommunication </a:t>
            </a:r>
            <a:r>
              <a:rPr lang="en-US" dirty="0" smtClean="0">
                <a:solidFill>
                  <a:srgbClr val="FF0000"/>
                </a:solidFill>
              </a:rPr>
              <a:t>companies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who until the 1990 primarily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offered </a:t>
            </a:r>
            <a:r>
              <a:rPr lang="en-US" dirty="0" smtClean="0">
                <a:solidFill>
                  <a:srgbClr val="FF0000"/>
                </a:solidFill>
              </a:rPr>
              <a:t>dedicated point to </a:t>
            </a:r>
            <a:r>
              <a:rPr lang="en-US" dirty="0" smtClean="0">
                <a:solidFill>
                  <a:srgbClr val="FF0000"/>
                </a:solidFill>
              </a:rPr>
              <a:t>point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data circuits began offering </a:t>
            </a:r>
            <a:r>
              <a:rPr lang="en-US" dirty="0" smtClean="0">
                <a:solidFill>
                  <a:srgbClr val="002060"/>
                </a:solidFill>
              </a:rPr>
              <a:t>VIRTUAL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2060"/>
                </a:solidFill>
              </a:rPr>
              <a:t>PRIVATE </a:t>
            </a:r>
            <a:r>
              <a:rPr lang="en-US" dirty="0" smtClean="0">
                <a:solidFill>
                  <a:srgbClr val="002060"/>
                </a:solidFill>
              </a:rPr>
              <a:t>NETWORK(VPN) </a:t>
            </a:r>
            <a:r>
              <a:rPr lang="en-US" dirty="0" smtClean="0">
                <a:solidFill>
                  <a:srgbClr val="FF0000"/>
                </a:solidFill>
              </a:rPr>
              <a:t>services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with </a:t>
            </a:r>
            <a:r>
              <a:rPr lang="en-US" dirty="0" smtClean="0">
                <a:solidFill>
                  <a:srgbClr val="FF0000"/>
                </a:solidFill>
              </a:rPr>
              <a:t>comparable quality of service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endParaRPr lang="en-US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en-US" dirty="0" smtClean="0">
                <a:solidFill>
                  <a:srgbClr val="FF0000"/>
                </a:solidFill>
              </a:rPr>
              <a:t>at a much lower cost.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3074" name="Picture 2" descr="G:\images (4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0" y="1447800"/>
            <a:ext cx="3200400" cy="44196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Cloud Architecture</a:t>
            </a:r>
            <a:br>
              <a:rPr lang="en-US" b="1"/>
            </a:br>
            <a:endParaRPr lang="en-US" b="1"/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600200"/>
            <a:ext cx="9144000" cy="5257800"/>
          </a:xfrm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CLOUD COMPUTING IS AN EMERGING COMPUTING TECHNOLOGY  THAT USES THE INTERNET AND CENTRAL REMOTE SERVERS TO MAINTAIN DATA  AND APPLICATION.</a:t>
            </a:r>
          </a:p>
        </p:txBody>
      </p:sp>
    </p:spTree>
  </p:cSld>
  <p:clrMapOvr>
    <a:masterClrMapping/>
  </p:clrMapOvr>
  <p:transition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latin typeface="Algerian" pitchFamily="82" charset="0"/>
              </a:rPr>
              <a:t>CHARACTERISTICS OF CLOUD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6388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Monotype Corsiva" pitchFamily="66" charset="0"/>
                <a:hlinkClick r:id="rId3" tooltip="Application programming interface"/>
              </a:rPr>
              <a:t>Application programming interface</a:t>
            </a:r>
            <a:r>
              <a:rPr lang="en-US" b="1" dirty="0" smtClean="0">
                <a:solidFill>
                  <a:srgbClr val="FF0000"/>
                </a:solidFill>
                <a:latin typeface="Monotype Corsiva" pitchFamily="66" charset="0"/>
              </a:rPr>
              <a:t>.</a:t>
            </a:r>
            <a:endParaRPr lang="en-US" b="1" dirty="0" smtClean="0">
              <a:solidFill>
                <a:srgbClr val="FFC000"/>
              </a:solidFill>
              <a:latin typeface="Monotype Corsiva" pitchFamily="66" charset="0"/>
            </a:endParaRPr>
          </a:p>
          <a:p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  <a:hlinkClick r:id="rId4" tooltip="Virtualization"/>
              </a:rPr>
              <a:t>Device and location independence.</a:t>
            </a:r>
          </a:p>
          <a:p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  <a:hlinkClick r:id="rId4" tooltip="Virtualization"/>
              </a:rPr>
              <a:t>Virtualization</a:t>
            </a:r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</a:rPr>
              <a:t> .</a:t>
            </a:r>
          </a:p>
          <a:p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  <a:hlinkClick r:id="rId5" tooltip="Reliability (computer networking)"/>
              </a:rPr>
              <a:t>Reliability</a:t>
            </a:r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</a:rPr>
              <a:t>.</a:t>
            </a:r>
          </a:p>
          <a:p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  <a:hlinkClick r:id="rId6" tooltip="Software maintenance"/>
              </a:rPr>
              <a:t>Maintenance</a:t>
            </a:r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</a:rPr>
              <a:t> .</a:t>
            </a:r>
          </a:p>
          <a:p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  <a:hlinkClick r:id="rId7" tooltip="Computer security"/>
              </a:rPr>
              <a:t>Security</a:t>
            </a:r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</a:rPr>
              <a:t> .</a:t>
            </a:r>
          </a:p>
          <a:p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  <a:hlinkClick r:id="rId8" tooltip="Computer performance"/>
              </a:rPr>
              <a:t>Performance</a:t>
            </a:r>
            <a:r>
              <a:rPr lang="en-US" b="1" dirty="0" smtClean="0">
                <a:solidFill>
                  <a:srgbClr val="FFC000"/>
                </a:solidFill>
                <a:latin typeface="Monotype Corsiva" pitchFamily="66" charset="0"/>
              </a:rPr>
              <a:t>.</a:t>
            </a:r>
          </a:p>
          <a:p>
            <a:r>
              <a:rPr lang="en-US" b="1" u="sng" dirty="0" smtClean="0">
                <a:solidFill>
                  <a:srgbClr val="FFC000"/>
                </a:solidFill>
                <a:latin typeface="Monotype Corsiva" pitchFamily="66" charset="0"/>
              </a:rPr>
              <a:t>Agility.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75488"/>
            <a:ext cx="8229600" cy="1847088"/>
          </a:xfrm>
        </p:spPr>
        <p:txBody>
          <a:bodyPr/>
          <a:lstStyle/>
          <a:p>
            <a:r>
              <a:rPr lang="en-US" dirty="0" smtClean="0"/>
              <a:t>Types of cloud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Public </a:t>
            </a:r>
            <a:r>
              <a:rPr lang="en-US" sz="3200" dirty="0" smtClean="0">
                <a:solidFill>
                  <a:srgbClr val="FF0000"/>
                </a:solidFill>
              </a:rPr>
              <a:t>cloud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Private </a:t>
            </a:r>
            <a:r>
              <a:rPr lang="en-US" sz="3200" dirty="0" smtClean="0">
                <a:solidFill>
                  <a:srgbClr val="FF0000"/>
                </a:solidFill>
              </a:rPr>
              <a:t>cloud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 Community </a:t>
            </a:r>
            <a:r>
              <a:rPr lang="en-US" sz="3200" dirty="0" smtClean="0">
                <a:solidFill>
                  <a:srgbClr val="FF0000"/>
                </a:solidFill>
              </a:rPr>
              <a:t>cloud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  Hybrid </a:t>
            </a:r>
            <a:r>
              <a:rPr lang="en-US" sz="3200" dirty="0" smtClean="0">
                <a:solidFill>
                  <a:srgbClr val="FF0000"/>
                </a:solidFill>
              </a:rPr>
              <a:t>cloud                                                                                                          </a:t>
            </a:r>
            <a:endParaRPr lang="en-US" sz="3200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G:\images (1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8313" y="1600200"/>
            <a:ext cx="4865687" cy="4495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001000" cy="685800"/>
          </a:xfrm>
        </p:spPr>
        <p:txBody>
          <a:bodyPr/>
          <a:lstStyle/>
          <a:p>
            <a:pPr algn="ctr"/>
            <a:r>
              <a:rPr lang="en-US" sz="3600" b="1" dirty="0" smtClean="0"/>
              <a:t>What are Cloud Stacks?</a:t>
            </a:r>
            <a:endParaRPr lang="en-US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8001000" cy="4114800"/>
          </a:xfrm>
        </p:spPr>
        <p:txBody>
          <a:bodyPr>
            <a:normAutofit/>
          </a:bodyPr>
          <a:lstStyle/>
          <a:p>
            <a:r>
              <a:rPr lang="en-US" sz="1600" b="1" dirty="0" smtClean="0">
                <a:latin typeface="+mj-lt"/>
              </a:rPr>
              <a:t>	</a:t>
            </a:r>
          </a:p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Cloud Services can be dived into *3 stacks:</a:t>
            </a:r>
          </a:p>
          <a:p>
            <a:r>
              <a:rPr lang="en-US" sz="1600" b="1" dirty="0" smtClean="0">
                <a:latin typeface="+mj-lt"/>
              </a:rPr>
              <a:t>	</a:t>
            </a:r>
          </a:p>
          <a:p>
            <a:r>
              <a:rPr lang="en-US" sz="2800" dirty="0" smtClean="0">
                <a:latin typeface="+mj-lt"/>
              </a:rPr>
              <a:t>1. Infrastructure as a Service: </a:t>
            </a:r>
            <a:r>
              <a:rPr lang="en-US" sz="3200" b="1" dirty="0" err="1" smtClean="0">
                <a:solidFill>
                  <a:srgbClr val="0070C0"/>
                </a:solidFill>
                <a:latin typeface="+mj-lt"/>
              </a:rPr>
              <a:t>IaaS</a:t>
            </a:r>
            <a:endParaRPr lang="en-US" sz="32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en-US" sz="2800" dirty="0" smtClean="0">
                <a:latin typeface="+mj-lt"/>
              </a:rPr>
              <a:t>2. Platform as a Service: </a:t>
            </a:r>
            <a:r>
              <a:rPr lang="en-US" sz="3200" b="1" dirty="0" err="1" smtClean="0">
                <a:solidFill>
                  <a:srgbClr val="0070C0"/>
                </a:solidFill>
                <a:latin typeface="+mj-lt"/>
              </a:rPr>
              <a:t>PaaS</a:t>
            </a:r>
            <a:endParaRPr lang="en-US" sz="32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en-US" sz="2800" dirty="0" smtClean="0">
                <a:latin typeface="+mj-lt"/>
              </a:rPr>
              <a:t>3. Software as a Service: </a:t>
            </a:r>
            <a:r>
              <a:rPr lang="en-US" sz="3200" b="1" dirty="0" err="1" smtClean="0">
                <a:solidFill>
                  <a:srgbClr val="0070C0"/>
                </a:solidFill>
                <a:latin typeface="+mj-lt"/>
              </a:rPr>
              <a:t>SaaS</a:t>
            </a:r>
            <a:endParaRPr lang="en-US" sz="3200" b="1" dirty="0" smtClean="0">
              <a:solidFill>
                <a:srgbClr val="0070C0"/>
              </a:solidFill>
              <a:latin typeface="+mj-lt"/>
            </a:endParaRPr>
          </a:p>
          <a:p>
            <a:endParaRPr lang="en-US" sz="1600" b="1" dirty="0" smtClean="0"/>
          </a:p>
          <a:p>
            <a:endParaRPr lang="en-US" sz="1600" b="1" dirty="0" smtClean="0"/>
          </a:p>
          <a:p>
            <a:endParaRPr lang="en-US" sz="1600" b="1" dirty="0" smtClean="0"/>
          </a:p>
          <a:p>
            <a:endParaRPr lang="en-US" sz="16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Monu\Downloads\images (9)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715000" y="2362200"/>
            <a:ext cx="3314347" cy="4191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10668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Infrastructure as a Service (</a:t>
            </a:r>
            <a:r>
              <a:rPr lang="en-US" sz="3600" b="1" dirty="0" err="1" smtClean="0"/>
              <a:t>IaaS</a:t>
            </a:r>
            <a:r>
              <a:rPr lang="en-US" sz="3600" b="1" dirty="0" smtClean="0"/>
              <a:t>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1066800"/>
            <a:ext cx="8382000" cy="5181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FFC000"/>
                </a:solidFill>
                <a:latin typeface="+mj-lt"/>
              </a:rPr>
              <a:t>This is the base layer of the cloud stack. </a:t>
            </a:r>
          </a:p>
          <a:p>
            <a:endParaRPr lang="en-US" sz="1600" b="1" dirty="0" smtClean="0">
              <a:latin typeface="+mj-lt"/>
            </a:endParaRPr>
          </a:p>
          <a:p>
            <a:r>
              <a:rPr lang="en-US" sz="2000" b="1" dirty="0" smtClean="0">
                <a:solidFill>
                  <a:srgbClr val="FF0000"/>
                </a:solidFill>
                <a:latin typeface="+mj-lt"/>
              </a:rPr>
              <a:t>It serves as a foundation for the other two layers, for their execution. The keyword behind this stack is </a:t>
            </a:r>
            <a:r>
              <a:rPr lang="en-US" sz="2000" b="1" i="1" dirty="0" smtClean="0">
                <a:solidFill>
                  <a:srgbClr val="FF0000"/>
                </a:solidFill>
                <a:latin typeface="+mj-lt"/>
              </a:rPr>
              <a:t>Virtualization. </a:t>
            </a:r>
          </a:p>
          <a:p>
            <a:endParaRPr lang="en-US" sz="1600" b="1" i="1" dirty="0" smtClean="0">
              <a:latin typeface="+mj-lt"/>
            </a:endParaRPr>
          </a:p>
          <a:p>
            <a:pPr algn="just"/>
            <a:r>
              <a:rPr lang="en-US" sz="2400" dirty="0" smtClean="0">
                <a:latin typeface="+mj-lt"/>
              </a:rPr>
              <a:t>Let us try to understand this using Amazon EC2. In </a:t>
            </a:r>
            <a:r>
              <a:rPr lang="en-US" sz="2400" dirty="0" smtClean="0">
                <a:latin typeface="+mj-lt"/>
                <a:hlinkClick r:id="rId3"/>
              </a:rPr>
              <a:t>Amazon EC2</a:t>
            </a:r>
            <a:r>
              <a:rPr lang="en-US" sz="2400" dirty="0" smtClean="0">
                <a:latin typeface="+mj-lt"/>
              </a:rPr>
              <a:t> (Elastic Compute Cloud) your application will be executed on a virtual computer (instance). You have the choice of virtual computer, where you can select a configuration of CPU, memory &amp; storage that is optimal for your application. The whole cloud infrastructure viz. servers, routers, hardware based load-balancing, firewalls, storage &amp; other network equipments are provided by the </a:t>
            </a:r>
            <a:r>
              <a:rPr lang="en-US" sz="2400" dirty="0" err="1" smtClean="0">
                <a:latin typeface="+mj-lt"/>
              </a:rPr>
              <a:t>IaaS</a:t>
            </a:r>
            <a:r>
              <a:rPr lang="en-US" sz="2400" dirty="0" smtClean="0">
                <a:latin typeface="+mj-lt"/>
              </a:rPr>
              <a:t> provider. The customer buy these resources as a service on a need basis. 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ransition>
    <p:wipe dir="r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algn="ctr"/>
            <a:r>
              <a:rPr lang="en-US" sz="3600" b="1" dirty="0" smtClean="0"/>
              <a:t>Platform as a Service (</a:t>
            </a:r>
            <a:r>
              <a:rPr lang="en-US" sz="3600" b="1" dirty="0" err="1" smtClean="0"/>
              <a:t>PaaS</a:t>
            </a:r>
            <a:r>
              <a:rPr lang="en-US" sz="3600" b="1" dirty="0" smtClean="0"/>
              <a:t>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1143000"/>
            <a:ext cx="8382000" cy="5029200"/>
          </a:xfrm>
        </p:spPr>
        <p:txBody>
          <a:bodyPr>
            <a:normAutofit/>
          </a:bodyPr>
          <a:lstStyle/>
          <a:p>
            <a:pPr algn="just"/>
            <a:r>
              <a:rPr lang="en-US" sz="2000" dirty="0" smtClean="0">
                <a:latin typeface="+mj-lt"/>
              </a:rPr>
              <a:t>Now you don’t need to invest millions of $$$ to get that development foundation ready for your developers. The </a:t>
            </a:r>
            <a:r>
              <a:rPr lang="en-US" sz="2000" b="1" dirty="0" err="1" smtClean="0">
                <a:latin typeface="+mj-lt"/>
              </a:rPr>
              <a:t>PaaS</a:t>
            </a:r>
            <a:r>
              <a:rPr lang="en-US" sz="2000" b="1" dirty="0" smtClean="0"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provider will deliver the platform on the web, and in most of the cases you can consume the platform using your browser, i.e. no need to download any software. </a:t>
            </a:r>
          </a:p>
          <a:p>
            <a:r>
              <a:rPr lang="en-US" sz="1600" b="1" dirty="0" smtClean="0"/>
              <a:t>		</a:t>
            </a:r>
            <a:r>
              <a:rPr lang="en-US" sz="2000" b="1" dirty="0" smtClean="0">
                <a:latin typeface="+mj-lt"/>
              </a:rPr>
              <a:t>       </a:t>
            </a:r>
            <a:r>
              <a:rPr lang="en-US" sz="2000" b="1" dirty="0" err="1" smtClean="0">
                <a:latin typeface="+mj-lt"/>
              </a:rPr>
              <a:t>PaaS</a:t>
            </a:r>
            <a:r>
              <a:rPr lang="en-US" sz="2000" b="1" dirty="0" smtClean="0">
                <a:latin typeface="+mj-lt"/>
              </a:rPr>
              <a:t>  Layers </a:t>
            </a:r>
          </a:p>
          <a:p>
            <a:pPr lvl="8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Cloud OS </a:t>
            </a:r>
          </a:p>
          <a:p>
            <a:pPr lvl="8"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Cloud Middleware </a:t>
            </a:r>
          </a:p>
          <a:p>
            <a:r>
              <a:rPr lang="en-US" sz="2000" b="1" dirty="0" err="1" smtClean="0">
                <a:latin typeface="+mj-lt"/>
              </a:rPr>
              <a:t>PaaS</a:t>
            </a:r>
            <a:r>
              <a:rPr lang="en-US" sz="2000" b="1" dirty="0" smtClean="0">
                <a:latin typeface="+mj-lt"/>
              </a:rPr>
              <a:t> Examples</a:t>
            </a:r>
          </a:p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Google App </a:t>
            </a:r>
            <a:r>
              <a:rPr lang="en-US" sz="2000" dirty="0" smtClean="0">
                <a:latin typeface="+mj-lt"/>
              </a:rPr>
              <a:t>Engine and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Windows Azure</a:t>
            </a:r>
            <a:r>
              <a:rPr lang="en-US" sz="2000" dirty="0" smtClean="0">
                <a:latin typeface="+mj-lt"/>
              </a:rPr>
              <a:t> are examples of Cloud OS.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OrangesScape</a:t>
            </a:r>
            <a:r>
              <a:rPr lang="en-US" sz="2000" dirty="0" smtClean="0">
                <a:latin typeface="+mj-lt"/>
              </a:rPr>
              <a:t> &amp;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Wolf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PaaS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2000" dirty="0" smtClean="0">
                <a:latin typeface="+mj-lt"/>
              </a:rPr>
              <a:t>are cloud middleware.</a:t>
            </a:r>
          </a:p>
          <a:p>
            <a:endParaRPr lang="en-US" dirty="0"/>
          </a:p>
        </p:txBody>
      </p:sp>
    </p:spTree>
  </p:cSld>
  <p:clrMapOvr>
    <a:masterClrMapping/>
  </p:clrMapOvr>
  <p:transition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469</TotalTime>
  <Words>526</Words>
  <Application>Microsoft Office PowerPoint</Application>
  <PresentationFormat>On-screen Show (4:3)</PresentationFormat>
  <Paragraphs>110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PRESENTATION ON           CLOUD COMPUTING</vt:lpstr>
      <vt:lpstr>INTRODUCTION </vt:lpstr>
      <vt:lpstr>Cloud Architecture </vt:lpstr>
      <vt:lpstr>DEFINITION</vt:lpstr>
      <vt:lpstr>CHARACTERISTICS OF CLOUD COMPUTING</vt:lpstr>
      <vt:lpstr>Types of cloud</vt:lpstr>
      <vt:lpstr>What are Cloud Stacks?</vt:lpstr>
      <vt:lpstr>Infrastructure as a Service (IaaS)</vt:lpstr>
      <vt:lpstr>Platform as a Service (PaaS)</vt:lpstr>
      <vt:lpstr>Software as a Service (SaaS)</vt:lpstr>
      <vt:lpstr>BENEFITS OF CLOUD </vt:lpstr>
      <vt:lpstr>           CLOUD SECURITY</vt:lpstr>
      <vt:lpstr>USES</vt:lpstr>
      <vt:lpstr>          CONCLUSION</vt:lpstr>
      <vt:lpstr>   THANK      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COMPUTING</dc:title>
  <dc:creator>Anuj</dc:creator>
  <cp:lastModifiedBy>Monu</cp:lastModifiedBy>
  <cp:revision>51</cp:revision>
  <dcterms:created xsi:type="dcterms:W3CDTF">2012-10-17T17:18:04Z</dcterms:created>
  <dcterms:modified xsi:type="dcterms:W3CDTF">2012-11-03T07:59:56Z</dcterms:modified>
</cp:coreProperties>
</file>