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69.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notesSlides/notesSlide7.xml" ContentType="application/vnd.openxmlformats-officedocument.presentationml.notes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55.xml" ContentType="application/vnd.openxmlformats-officedocument.presentationml.slide+xml"/>
  <Override PartName="/ppt/theme/theme2.xml" ContentType="application/vnd.openxmlformats-officedocument.them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88.xml" ContentType="application/vnd.openxmlformats-officedocument.presentationml.slide+xml"/>
  <Override PartName="/ppt/slides/slide211.xml" ContentType="application/vnd.openxmlformats-officedocument.presentationml.slide+xml"/>
  <Override PartName="/ppt/notesSlides/notesSlide13.xml" ContentType="application/vnd.openxmlformats-officedocument.presentationml.notes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slides/slide191.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s/slide209.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s/slide2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notesSlides/notesSlide22.xml" ContentType="application/vnd.openxmlformats-officedocument.presentationml.notes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notesSlides/notesSlide11.xml" ContentType="application/vnd.openxmlformats-officedocument.presentationml.notes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notesSlides/notesSlide23.xml" ContentType="application/vnd.openxmlformats-officedocument.presentationml.notesSlide+xml"/>
  <Override PartName="/ppt/slides/slide129.xml" ContentType="application/vnd.openxmlformats-officedocument.presentationml.slide+xml"/>
  <Override PartName="/ppt/slides/slide176.xml" ContentType="application/vnd.openxmlformats-officedocument.presentationml.slide+xml"/>
  <Override PartName="/ppt/notesSlides/notesSlide12.xml" ContentType="application/vnd.openxmlformats-officedocument.presentationml.notes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slides/slide51.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6"/>
  </p:notesMasterIdLst>
  <p:handoutMasterIdLst>
    <p:handoutMasterId r:id="rId217"/>
  </p:handoutMasterIdLst>
  <p:sldIdLst>
    <p:sldId id="351" r:id="rId2"/>
    <p:sldId id="314" r:id="rId3"/>
    <p:sldId id="321" r:id="rId4"/>
    <p:sldId id="319" r:id="rId5"/>
    <p:sldId id="318" r:id="rId6"/>
    <p:sldId id="317" r:id="rId7"/>
    <p:sldId id="316" r:id="rId8"/>
    <p:sldId id="320" r:id="rId9"/>
    <p:sldId id="315" r:id="rId10"/>
    <p:sldId id="371" r:id="rId11"/>
    <p:sldId id="323" r:id="rId12"/>
    <p:sldId id="324" r:id="rId13"/>
    <p:sldId id="325" r:id="rId14"/>
    <p:sldId id="326" r:id="rId15"/>
    <p:sldId id="327" r:id="rId16"/>
    <p:sldId id="328" r:id="rId17"/>
    <p:sldId id="329" r:id="rId18"/>
    <p:sldId id="330" r:id="rId19"/>
    <p:sldId id="331" r:id="rId20"/>
    <p:sldId id="332" r:id="rId21"/>
    <p:sldId id="333" r:id="rId22"/>
    <p:sldId id="334" r:id="rId23"/>
    <p:sldId id="335" r:id="rId24"/>
    <p:sldId id="336" r:id="rId25"/>
    <p:sldId id="337" r:id="rId26"/>
    <p:sldId id="338" r:id="rId27"/>
    <p:sldId id="339" r:id="rId28"/>
    <p:sldId id="341" r:id="rId29"/>
    <p:sldId id="345" r:id="rId30"/>
    <p:sldId id="346" r:id="rId31"/>
    <p:sldId id="342" r:id="rId32"/>
    <p:sldId id="340" r:id="rId33"/>
    <p:sldId id="344" r:id="rId34"/>
    <p:sldId id="343" r:id="rId35"/>
    <p:sldId id="350" r:id="rId36"/>
    <p:sldId id="256" r:id="rId37"/>
    <p:sldId id="257" r:id="rId38"/>
    <p:sldId id="258" r:id="rId39"/>
    <p:sldId id="259" r:id="rId40"/>
    <p:sldId id="260" r:id="rId41"/>
    <p:sldId id="261" r:id="rId42"/>
    <p:sldId id="262" r:id="rId43"/>
    <p:sldId id="263" r:id="rId44"/>
    <p:sldId id="264" r:id="rId45"/>
    <p:sldId id="265" r:id="rId46"/>
    <p:sldId id="266" r:id="rId47"/>
    <p:sldId id="267" r:id="rId48"/>
    <p:sldId id="268" r:id="rId49"/>
    <p:sldId id="269" r:id="rId50"/>
    <p:sldId id="270" r:id="rId51"/>
    <p:sldId id="271" r:id="rId52"/>
    <p:sldId id="272" r:id="rId53"/>
    <p:sldId id="273" r:id="rId54"/>
    <p:sldId id="274" r:id="rId55"/>
    <p:sldId id="281" r:id="rId56"/>
    <p:sldId id="282" r:id="rId57"/>
    <p:sldId id="275" r:id="rId58"/>
    <p:sldId id="276" r:id="rId59"/>
    <p:sldId id="277" r:id="rId60"/>
    <p:sldId id="278" r:id="rId61"/>
    <p:sldId id="279" r:id="rId62"/>
    <p:sldId id="285" r:id="rId63"/>
    <p:sldId id="286" r:id="rId64"/>
    <p:sldId id="287" r:id="rId65"/>
    <p:sldId id="290" r:id="rId66"/>
    <p:sldId id="291" r:id="rId67"/>
    <p:sldId id="280" r:id="rId68"/>
    <p:sldId id="283" r:id="rId69"/>
    <p:sldId id="284" r:id="rId70"/>
    <p:sldId id="292" r:id="rId71"/>
    <p:sldId id="296" r:id="rId72"/>
    <p:sldId id="352" r:id="rId73"/>
    <p:sldId id="353" r:id="rId74"/>
    <p:sldId id="354" r:id="rId75"/>
    <p:sldId id="289" r:id="rId76"/>
    <p:sldId id="293" r:id="rId77"/>
    <p:sldId id="294" r:id="rId78"/>
    <p:sldId id="295" r:id="rId79"/>
    <p:sldId id="297" r:id="rId80"/>
    <p:sldId id="298" r:id="rId81"/>
    <p:sldId id="299" r:id="rId82"/>
    <p:sldId id="300" r:id="rId83"/>
    <p:sldId id="301" r:id="rId84"/>
    <p:sldId id="302" r:id="rId85"/>
    <p:sldId id="355" r:id="rId86"/>
    <p:sldId id="356" r:id="rId87"/>
    <p:sldId id="357" r:id="rId88"/>
    <p:sldId id="358" r:id="rId89"/>
    <p:sldId id="359" r:id="rId90"/>
    <p:sldId id="360" r:id="rId91"/>
    <p:sldId id="361" r:id="rId92"/>
    <p:sldId id="362" r:id="rId93"/>
    <p:sldId id="363" r:id="rId94"/>
    <p:sldId id="365" r:id="rId95"/>
    <p:sldId id="366" r:id="rId96"/>
    <p:sldId id="367" r:id="rId97"/>
    <p:sldId id="303" r:id="rId98"/>
    <p:sldId id="304" r:id="rId99"/>
    <p:sldId id="305" r:id="rId100"/>
    <p:sldId id="306" r:id="rId101"/>
    <p:sldId id="307" r:id="rId102"/>
    <p:sldId id="308" r:id="rId103"/>
    <p:sldId id="364" r:id="rId104"/>
    <p:sldId id="309" r:id="rId105"/>
    <p:sldId id="310" r:id="rId106"/>
    <p:sldId id="311" r:id="rId107"/>
    <p:sldId id="312" r:id="rId108"/>
    <p:sldId id="313" r:id="rId109"/>
    <p:sldId id="368" r:id="rId110"/>
    <p:sldId id="372" r:id="rId111"/>
    <p:sldId id="373" r:id="rId112"/>
    <p:sldId id="374" r:id="rId113"/>
    <p:sldId id="375" r:id="rId114"/>
    <p:sldId id="376" r:id="rId115"/>
    <p:sldId id="377" r:id="rId116"/>
    <p:sldId id="378" r:id="rId117"/>
    <p:sldId id="379" r:id="rId118"/>
    <p:sldId id="380" r:id="rId119"/>
    <p:sldId id="381" r:id="rId120"/>
    <p:sldId id="382" r:id="rId121"/>
    <p:sldId id="383" r:id="rId122"/>
    <p:sldId id="384" r:id="rId123"/>
    <p:sldId id="385" r:id="rId124"/>
    <p:sldId id="386" r:id="rId125"/>
    <p:sldId id="387" r:id="rId126"/>
    <p:sldId id="388" r:id="rId127"/>
    <p:sldId id="389" r:id="rId128"/>
    <p:sldId id="390" r:id="rId129"/>
    <p:sldId id="391" r:id="rId130"/>
    <p:sldId id="392" r:id="rId131"/>
    <p:sldId id="393" r:id="rId132"/>
    <p:sldId id="394" r:id="rId133"/>
    <p:sldId id="395" r:id="rId134"/>
    <p:sldId id="396" r:id="rId135"/>
    <p:sldId id="397" r:id="rId136"/>
    <p:sldId id="398" r:id="rId137"/>
    <p:sldId id="399" r:id="rId138"/>
    <p:sldId id="400" r:id="rId139"/>
    <p:sldId id="401" r:id="rId140"/>
    <p:sldId id="402" r:id="rId141"/>
    <p:sldId id="403" r:id="rId142"/>
    <p:sldId id="404" r:id="rId143"/>
    <p:sldId id="405" r:id="rId144"/>
    <p:sldId id="406" r:id="rId145"/>
    <p:sldId id="407" r:id="rId146"/>
    <p:sldId id="408" r:id="rId147"/>
    <p:sldId id="409" r:id="rId148"/>
    <p:sldId id="410" r:id="rId149"/>
    <p:sldId id="411" r:id="rId150"/>
    <p:sldId id="412" r:id="rId151"/>
    <p:sldId id="413" r:id="rId152"/>
    <p:sldId id="414" r:id="rId153"/>
    <p:sldId id="415" r:id="rId154"/>
    <p:sldId id="416" r:id="rId155"/>
    <p:sldId id="417" r:id="rId156"/>
    <p:sldId id="418" r:id="rId157"/>
    <p:sldId id="419" r:id="rId158"/>
    <p:sldId id="420" r:id="rId159"/>
    <p:sldId id="421" r:id="rId160"/>
    <p:sldId id="467" r:id="rId161"/>
    <p:sldId id="468" r:id="rId162"/>
    <p:sldId id="469" r:id="rId163"/>
    <p:sldId id="470" r:id="rId164"/>
    <p:sldId id="471" r:id="rId165"/>
    <p:sldId id="472" r:id="rId166"/>
    <p:sldId id="474" r:id="rId167"/>
    <p:sldId id="475" r:id="rId168"/>
    <p:sldId id="476" r:id="rId169"/>
    <p:sldId id="477" r:id="rId170"/>
    <p:sldId id="422" r:id="rId171"/>
    <p:sldId id="423" r:id="rId172"/>
    <p:sldId id="424" r:id="rId173"/>
    <p:sldId id="425" r:id="rId174"/>
    <p:sldId id="426" r:id="rId175"/>
    <p:sldId id="427" r:id="rId176"/>
    <p:sldId id="428" r:id="rId177"/>
    <p:sldId id="429" r:id="rId178"/>
    <p:sldId id="430" r:id="rId179"/>
    <p:sldId id="431" r:id="rId180"/>
    <p:sldId id="432" r:id="rId181"/>
    <p:sldId id="433" r:id="rId182"/>
    <p:sldId id="434" r:id="rId183"/>
    <p:sldId id="435" r:id="rId184"/>
    <p:sldId id="436" r:id="rId185"/>
    <p:sldId id="437" r:id="rId186"/>
    <p:sldId id="438" r:id="rId187"/>
    <p:sldId id="439" r:id="rId188"/>
    <p:sldId id="440" r:id="rId189"/>
    <p:sldId id="441" r:id="rId190"/>
    <p:sldId id="442" r:id="rId191"/>
    <p:sldId id="443" r:id="rId192"/>
    <p:sldId id="444" r:id="rId193"/>
    <p:sldId id="445" r:id="rId194"/>
    <p:sldId id="446" r:id="rId195"/>
    <p:sldId id="447" r:id="rId196"/>
    <p:sldId id="448" r:id="rId197"/>
    <p:sldId id="449" r:id="rId198"/>
    <p:sldId id="450" r:id="rId199"/>
    <p:sldId id="451" r:id="rId200"/>
    <p:sldId id="452" r:id="rId201"/>
    <p:sldId id="453" r:id="rId202"/>
    <p:sldId id="454" r:id="rId203"/>
    <p:sldId id="455" r:id="rId204"/>
    <p:sldId id="456" r:id="rId205"/>
    <p:sldId id="457" r:id="rId206"/>
    <p:sldId id="458" r:id="rId207"/>
    <p:sldId id="459" r:id="rId208"/>
    <p:sldId id="460" r:id="rId209"/>
    <p:sldId id="461" r:id="rId210"/>
    <p:sldId id="462" r:id="rId211"/>
    <p:sldId id="463" r:id="rId212"/>
    <p:sldId id="464" r:id="rId213"/>
    <p:sldId id="465" r:id="rId214"/>
    <p:sldId id="466" r:id="rId2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16" Type="http://schemas.openxmlformats.org/officeDocument/2006/relationships/notesMaster" Target="notesMasters/notesMaster1.xml"/><Relationship Id="rId211" Type="http://schemas.openxmlformats.org/officeDocument/2006/relationships/slide" Target="slides/slide210.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01" Type="http://schemas.openxmlformats.org/officeDocument/2006/relationships/slide" Target="slides/slide200.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viewProps" Target="viewProps.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tableStyles" Target="tableStyle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42752D4-B8F9-41CE-A15D-76A666D2485C}" type="datetimeFigureOut">
              <a:rPr lang="en-US" smtClean="0"/>
              <a:pPr/>
              <a:t>9/25/2010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F5CF4EC-2D72-4AFF-9CF2-766C632C58CA}"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19EDA3-08B5-4147-96E0-0C137B4835DF}" type="datetimeFigureOut">
              <a:rPr lang="en-US" smtClean="0"/>
              <a:pPr/>
              <a:t>9/25/2010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AFED0D-14B0-46E6-984E-B53B78F92B8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9AFED0D-14B0-46E6-984E-B53B78F92B8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EECDAF8-76D0-4CD4-918A-1B0E2D0D4271}" type="slidenum">
              <a:rPr lang="en-US" smtClean="0"/>
              <a:pPr/>
              <a:t>188</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EECDAF8-76D0-4CD4-918A-1B0E2D0D4271}" type="slidenum">
              <a:rPr lang="en-US" smtClean="0"/>
              <a:pPr/>
              <a:t>189</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EECDAF8-76D0-4CD4-918A-1B0E2D0D4271}" type="slidenum">
              <a:rPr lang="en-US" smtClean="0"/>
              <a:pPr/>
              <a:t>190</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EECDAF8-76D0-4CD4-918A-1B0E2D0D4271}" type="slidenum">
              <a:rPr lang="en-US" smtClean="0"/>
              <a:pPr/>
              <a:t>191</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EECDAF8-76D0-4CD4-918A-1B0E2D0D4271}" type="slidenum">
              <a:rPr lang="en-US" smtClean="0"/>
              <a:pPr/>
              <a:t>192</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EECDAF8-76D0-4CD4-918A-1B0E2D0D4271}" type="slidenum">
              <a:rPr lang="en-US" smtClean="0"/>
              <a:pPr/>
              <a:t>193</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EECDAF8-76D0-4CD4-918A-1B0E2D0D4271}" type="slidenum">
              <a:rPr lang="en-US" smtClean="0"/>
              <a:pPr/>
              <a:t>194</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EECDAF8-76D0-4CD4-918A-1B0E2D0D4271}" type="slidenum">
              <a:rPr lang="en-US" smtClean="0"/>
              <a:pPr/>
              <a:t>195</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EECDAF8-76D0-4CD4-918A-1B0E2D0D4271}" type="slidenum">
              <a:rPr lang="en-US" smtClean="0"/>
              <a:pPr/>
              <a:t>196</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EECDAF8-76D0-4CD4-918A-1B0E2D0D4271}" type="slidenum">
              <a:rPr lang="en-US" smtClean="0"/>
              <a:pPr/>
              <a:t>197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6537AEC-7AEA-4800-8795-C4E3EA68FA54}" type="slidenum">
              <a:rPr lang="en-US" smtClean="0"/>
              <a:pPr/>
              <a:t>133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EECDAF8-76D0-4CD4-918A-1B0E2D0D4271}" type="slidenum">
              <a:rPr lang="en-US" smtClean="0"/>
              <a:pPr/>
              <a:t>198</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EECDAF8-76D0-4CD4-918A-1B0E2D0D4271}" type="slidenum">
              <a:rPr lang="en-US" smtClean="0"/>
              <a:pPr/>
              <a:t>199</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EECDAF8-76D0-4CD4-918A-1B0E2D0D4271}" type="slidenum">
              <a:rPr lang="en-US" smtClean="0"/>
              <a:pPr/>
              <a:t>200</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EECDAF8-76D0-4CD4-918A-1B0E2D0D4271}" type="slidenum">
              <a:rPr lang="en-US" smtClean="0"/>
              <a:pPr/>
              <a:t>201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EECDAF8-76D0-4CD4-918A-1B0E2D0D4271}" type="slidenum">
              <a:rPr lang="en-US" smtClean="0"/>
              <a:pPr/>
              <a:t>181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EECDAF8-76D0-4CD4-918A-1B0E2D0D4271}" type="slidenum">
              <a:rPr lang="en-US" smtClean="0"/>
              <a:pPr/>
              <a:t>182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EECDAF8-76D0-4CD4-918A-1B0E2D0D4271}" type="slidenum">
              <a:rPr lang="en-US" smtClean="0"/>
              <a:pPr/>
              <a:t>183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EECDAF8-76D0-4CD4-918A-1B0E2D0D4271}" type="slidenum">
              <a:rPr lang="en-US" smtClean="0"/>
              <a:pPr/>
              <a:t>184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EECDAF8-76D0-4CD4-918A-1B0E2D0D4271}" type="slidenum">
              <a:rPr lang="en-US" smtClean="0"/>
              <a:pPr/>
              <a:t>185</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EECDAF8-76D0-4CD4-918A-1B0E2D0D4271}" type="slidenum">
              <a:rPr lang="en-US" smtClean="0"/>
              <a:pPr/>
              <a:t>186</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8EECDAF8-76D0-4CD4-918A-1B0E2D0D4271}" type="slidenum">
              <a:rPr lang="en-US" smtClean="0"/>
              <a:pPr/>
              <a:t>187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C0F7C5-AABD-4DD2-9097-3832560E2890}" type="datetime1">
              <a:rPr lang="en-US" smtClean="0"/>
              <a:pPr/>
              <a:t>9/25/2010</a:t>
            </a:fld>
            <a:endParaRPr lang="en-US"/>
          </a:p>
        </p:txBody>
      </p:sp>
      <p:sp>
        <p:nvSpPr>
          <p:cNvPr id="5" name="Footer Placeholder 4"/>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A90D42-8DC9-492F-AA10-1D0F08C49D41}" type="datetime1">
              <a:rPr lang="en-US" smtClean="0"/>
              <a:pPr/>
              <a:t>9/25/2010</a:t>
            </a:fld>
            <a:endParaRPr lang="en-US"/>
          </a:p>
        </p:txBody>
      </p:sp>
      <p:sp>
        <p:nvSpPr>
          <p:cNvPr id="5" name="Footer Placeholder 4"/>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2035FD-39ED-4145-932D-D7CF5BB37D4F}" type="datetime1">
              <a:rPr lang="en-US" smtClean="0"/>
              <a:pPr/>
              <a:t>9/25/2010</a:t>
            </a:fld>
            <a:endParaRPr lang="en-US"/>
          </a:p>
        </p:txBody>
      </p:sp>
      <p:sp>
        <p:nvSpPr>
          <p:cNvPr id="5" name="Footer Placeholder 4"/>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2A86FA-7E8D-4791-B274-39065476109E}" type="datetime1">
              <a:rPr lang="en-US" smtClean="0"/>
              <a:pPr/>
              <a:t>9/25/2010</a:t>
            </a:fld>
            <a:endParaRPr lang="en-US"/>
          </a:p>
        </p:txBody>
      </p:sp>
      <p:sp>
        <p:nvSpPr>
          <p:cNvPr id="5" name="Footer Placeholder 4"/>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FBF68B-8AE7-485F-A6D5-2A42FC682979}" type="datetime1">
              <a:rPr lang="en-US" smtClean="0"/>
              <a:pPr/>
              <a:t>9/25/2010</a:t>
            </a:fld>
            <a:endParaRPr lang="en-US"/>
          </a:p>
        </p:txBody>
      </p:sp>
      <p:sp>
        <p:nvSpPr>
          <p:cNvPr id="5" name="Footer Placeholder 4"/>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C267F7-FD55-4B4B-9506-E8C1F8C4DE95}" type="datetime1">
              <a:rPr lang="en-US" smtClean="0"/>
              <a:pPr/>
              <a:t>9/25/2010</a:t>
            </a:fld>
            <a:endParaRPr lang="en-US"/>
          </a:p>
        </p:txBody>
      </p:sp>
      <p:sp>
        <p:nvSpPr>
          <p:cNvPr id="6" name="Footer Placeholder 5"/>
          <p:cNvSpPr>
            <a:spLocks noGrp="1"/>
          </p:cNvSpPr>
          <p:nvPr>
            <p:ph type="ftr" sz="quarter" idx="11"/>
          </p:nvPr>
        </p:nvSpPr>
        <p:spPr/>
        <p:txBody>
          <a:bodyPr/>
          <a:lstStyle/>
          <a:p>
            <a:r>
              <a:rPr lang="en-US" smtClean="0"/>
              <a:t>Greena Dattani</a:t>
            </a:r>
            <a:endParaRPr lang="en-US"/>
          </a:p>
        </p:txBody>
      </p:sp>
      <p:sp>
        <p:nvSpPr>
          <p:cNvPr id="7" name="Slide Number Placeholder 6"/>
          <p:cNvSpPr>
            <a:spLocks noGrp="1"/>
          </p:cNvSpPr>
          <p:nvPr>
            <p:ph type="sldNum" sz="quarter" idx="12"/>
          </p:nvPr>
        </p:nvSpPr>
        <p:spPr/>
        <p:txBody>
          <a:bodyPr/>
          <a:lstStyle/>
          <a:p>
            <a:fld id="{6F094883-2B65-434D-BB95-EA2723E702E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0C074D-6F87-4278-85D1-FA3ED7B731BB}" type="datetime1">
              <a:rPr lang="en-US" smtClean="0"/>
              <a:pPr/>
              <a:t>9/25/2010</a:t>
            </a:fld>
            <a:endParaRPr lang="en-US"/>
          </a:p>
        </p:txBody>
      </p:sp>
      <p:sp>
        <p:nvSpPr>
          <p:cNvPr id="8" name="Footer Placeholder 7"/>
          <p:cNvSpPr>
            <a:spLocks noGrp="1"/>
          </p:cNvSpPr>
          <p:nvPr>
            <p:ph type="ftr" sz="quarter" idx="11"/>
          </p:nvPr>
        </p:nvSpPr>
        <p:spPr/>
        <p:txBody>
          <a:bodyPr/>
          <a:lstStyle/>
          <a:p>
            <a:r>
              <a:rPr lang="en-US" smtClean="0"/>
              <a:t>Greena Dattani</a:t>
            </a:r>
            <a:endParaRPr lang="en-US"/>
          </a:p>
        </p:txBody>
      </p:sp>
      <p:sp>
        <p:nvSpPr>
          <p:cNvPr id="9" name="Slide Number Placeholder 8"/>
          <p:cNvSpPr>
            <a:spLocks noGrp="1"/>
          </p:cNvSpPr>
          <p:nvPr>
            <p:ph type="sldNum" sz="quarter" idx="12"/>
          </p:nvPr>
        </p:nvSpPr>
        <p:spPr/>
        <p:txBody>
          <a:bodyPr/>
          <a:lstStyle/>
          <a:p>
            <a:fld id="{6F094883-2B65-434D-BB95-EA2723E702E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C24328-02C5-40A3-8BCF-78B791848BAB}" type="datetime1">
              <a:rPr lang="en-US" smtClean="0"/>
              <a:pPr/>
              <a:t>9/25/2010</a:t>
            </a:fld>
            <a:endParaRPr lang="en-US"/>
          </a:p>
        </p:txBody>
      </p:sp>
      <p:sp>
        <p:nvSpPr>
          <p:cNvPr id="4" name="Footer Placeholder 3"/>
          <p:cNvSpPr>
            <a:spLocks noGrp="1"/>
          </p:cNvSpPr>
          <p:nvPr>
            <p:ph type="ftr" sz="quarter" idx="11"/>
          </p:nvPr>
        </p:nvSpPr>
        <p:spPr/>
        <p:txBody>
          <a:bodyPr/>
          <a:lstStyle/>
          <a:p>
            <a:r>
              <a:rPr lang="en-US" smtClean="0"/>
              <a:t>Greena Dattani</a:t>
            </a:r>
            <a:endParaRPr lang="en-US"/>
          </a:p>
        </p:txBody>
      </p:sp>
      <p:sp>
        <p:nvSpPr>
          <p:cNvPr id="5" name="Slide Number Placeholder 4"/>
          <p:cNvSpPr>
            <a:spLocks noGrp="1"/>
          </p:cNvSpPr>
          <p:nvPr>
            <p:ph type="sldNum" sz="quarter" idx="12"/>
          </p:nvPr>
        </p:nvSpPr>
        <p:spPr/>
        <p:txBody>
          <a:bodyPr/>
          <a:lstStyle/>
          <a:p>
            <a:fld id="{6F094883-2B65-434D-BB95-EA2723E702E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B72607-01BD-4B2F-8691-E6D1632C1DAA}" type="datetime1">
              <a:rPr lang="en-US" smtClean="0"/>
              <a:pPr/>
              <a:t>9/25/2010</a:t>
            </a:fld>
            <a:endParaRPr lang="en-US"/>
          </a:p>
        </p:txBody>
      </p:sp>
      <p:sp>
        <p:nvSpPr>
          <p:cNvPr id="3" name="Footer Placeholder 2"/>
          <p:cNvSpPr>
            <a:spLocks noGrp="1"/>
          </p:cNvSpPr>
          <p:nvPr>
            <p:ph type="ftr" sz="quarter" idx="11"/>
          </p:nvPr>
        </p:nvSpPr>
        <p:spPr/>
        <p:txBody>
          <a:bodyPr/>
          <a:lstStyle/>
          <a:p>
            <a:r>
              <a:rPr lang="en-US" smtClean="0"/>
              <a:t>Greena Dattani</a:t>
            </a:r>
            <a:endParaRPr lang="en-US"/>
          </a:p>
        </p:txBody>
      </p:sp>
      <p:sp>
        <p:nvSpPr>
          <p:cNvPr id="4" name="Slide Number Placeholder 3"/>
          <p:cNvSpPr>
            <a:spLocks noGrp="1"/>
          </p:cNvSpPr>
          <p:nvPr>
            <p:ph type="sldNum" sz="quarter" idx="12"/>
          </p:nvPr>
        </p:nvSpPr>
        <p:spPr/>
        <p:txBody>
          <a:bodyPr/>
          <a:lstStyle/>
          <a:p>
            <a:fld id="{6F094883-2B65-434D-BB95-EA2723E702E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9B9948-ACD9-42AF-8F6E-11947404CB5C}" type="datetime1">
              <a:rPr lang="en-US" smtClean="0"/>
              <a:pPr/>
              <a:t>9/25/2010</a:t>
            </a:fld>
            <a:endParaRPr lang="en-US"/>
          </a:p>
        </p:txBody>
      </p:sp>
      <p:sp>
        <p:nvSpPr>
          <p:cNvPr id="6" name="Footer Placeholder 5"/>
          <p:cNvSpPr>
            <a:spLocks noGrp="1"/>
          </p:cNvSpPr>
          <p:nvPr>
            <p:ph type="ftr" sz="quarter" idx="11"/>
          </p:nvPr>
        </p:nvSpPr>
        <p:spPr/>
        <p:txBody>
          <a:bodyPr/>
          <a:lstStyle/>
          <a:p>
            <a:r>
              <a:rPr lang="en-US" smtClean="0"/>
              <a:t>Greena Dattani</a:t>
            </a:r>
            <a:endParaRPr lang="en-US"/>
          </a:p>
        </p:txBody>
      </p:sp>
      <p:sp>
        <p:nvSpPr>
          <p:cNvPr id="7" name="Slide Number Placeholder 6"/>
          <p:cNvSpPr>
            <a:spLocks noGrp="1"/>
          </p:cNvSpPr>
          <p:nvPr>
            <p:ph type="sldNum" sz="quarter" idx="12"/>
          </p:nvPr>
        </p:nvSpPr>
        <p:spPr/>
        <p:txBody>
          <a:bodyPr/>
          <a:lstStyle/>
          <a:p>
            <a:fld id="{6F094883-2B65-434D-BB95-EA2723E702E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5DC0C1-719A-458C-8BD9-4C9D25707E35}" type="datetime1">
              <a:rPr lang="en-US" smtClean="0"/>
              <a:pPr/>
              <a:t>9/25/2010</a:t>
            </a:fld>
            <a:endParaRPr lang="en-US"/>
          </a:p>
        </p:txBody>
      </p:sp>
      <p:sp>
        <p:nvSpPr>
          <p:cNvPr id="6" name="Footer Placeholder 5"/>
          <p:cNvSpPr>
            <a:spLocks noGrp="1"/>
          </p:cNvSpPr>
          <p:nvPr>
            <p:ph type="ftr" sz="quarter" idx="11"/>
          </p:nvPr>
        </p:nvSpPr>
        <p:spPr/>
        <p:txBody>
          <a:bodyPr/>
          <a:lstStyle/>
          <a:p>
            <a:r>
              <a:rPr lang="en-US" smtClean="0"/>
              <a:t>Greena Dattani</a:t>
            </a:r>
            <a:endParaRPr lang="en-US"/>
          </a:p>
        </p:txBody>
      </p:sp>
      <p:sp>
        <p:nvSpPr>
          <p:cNvPr id="7" name="Slide Number Placeholder 6"/>
          <p:cNvSpPr>
            <a:spLocks noGrp="1"/>
          </p:cNvSpPr>
          <p:nvPr>
            <p:ph type="sldNum" sz="quarter" idx="12"/>
          </p:nvPr>
        </p:nvSpPr>
        <p:spPr/>
        <p:txBody>
          <a:bodyPr/>
          <a:lstStyle/>
          <a:p>
            <a:fld id="{6F094883-2B65-434D-BB95-EA2723E702E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0DAECA-626C-4036-87F8-6E0BC4289597}" type="datetime1">
              <a:rPr lang="en-US" smtClean="0"/>
              <a:pPr/>
              <a:t>9/25/2010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Greena Dattani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094883-2B65-434D-BB95-EA2723E702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1</a:t>
            </a:fld>
            <a:endParaRPr lang="en-US"/>
          </a:p>
        </p:txBody>
      </p:sp>
      <p:sp>
        <p:nvSpPr>
          <p:cNvPr id="2" name="Title 1"/>
          <p:cNvSpPr>
            <a:spLocks noGrp="1"/>
          </p:cNvSpPr>
          <p:nvPr>
            <p:ph type="title" idx="4294967295"/>
          </p:nvPr>
        </p:nvSpPr>
        <p:spPr>
          <a:xfrm>
            <a:off x="0" y="274638"/>
            <a:ext cx="8229600" cy="1143000"/>
          </a:xfrm>
        </p:spPr>
        <p:txBody>
          <a:bodyPr/>
          <a:lstStyle/>
          <a:p>
            <a:r>
              <a:rPr lang="en-US" dirty="0" smtClean="0">
                <a:solidFill>
                  <a:srgbClr val="FF0000"/>
                </a:solidFill>
              </a:rPr>
              <a:t>CHAPTER 1</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Greena Dattani</a:t>
            </a:r>
            <a:endParaRPr lang="en-US"/>
          </a:p>
        </p:txBody>
      </p:sp>
      <p:sp>
        <p:nvSpPr>
          <p:cNvPr id="3" name="Slide Number Placeholder 2"/>
          <p:cNvSpPr>
            <a:spLocks noGrp="1"/>
          </p:cNvSpPr>
          <p:nvPr>
            <p:ph type="sldNum" sz="quarter" idx="12"/>
          </p:nvPr>
        </p:nvSpPr>
        <p:spPr/>
        <p:txBody>
          <a:bodyPr/>
          <a:lstStyle/>
          <a:p>
            <a:fld id="{6F094883-2B65-434D-BB95-EA2723E702EB}" type="slidenum">
              <a:rPr lang="en-US" smtClean="0"/>
              <a:pPr/>
              <a:t>10</a:t>
            </a:fld>
            <a:endParaRPr lang="en-US"/>
          </a:p>
        </p:txBody>
      </p:sp>
      <p:graphicFrame>
        <p:nvGraphicFramePr>
          <p:cNvPr id="4" name="Table 3"/>
          <p:cNvGraphicFramePr>
            <a:graphicFrameLocks noGrp="1"/>
          </p:cNvGraphicFramePr>
          <p:nvPr/>
        </p:nvGraphicFramePr>
        <p:xfrm>
          <a:off x="381001" y="533403"/>
          <a:ext cx="7619999" cy="5791196"/>
        </p:xfrm>
        <a:graphic>
          <a:graphicData uri="http://schemas.openxmlformats.org/drawingml/2006/table">
            <a:tbl>
              <a:tblPr/>
              <a:tblGrid>
                <a:gridCol w="914399"/>
                <a:gridCol w="982135"/>
                <a:gridCol w="948267"/>
                <a:gridCol w="948267"/>
                <a:gridCol w="948267"/>
                <a:gridCol w="948267"/>
                <a:gridCol w="948267"/>
                <a:gridCol w="948267"/>
                <a:gridCol w="33863"/>
              </a:tblGrid>
              <a:tr h="178440">
                <a:tc>
                  <a:txBody>
                    <a:bodyPr/>
                    <a:lstStyle/>
                    <a:p>
                      <a:pPr algn="l" fontAlgn="b"/>
                      <a:r>
                        <a:rPr lang="en-US" sz="700" b="0" i="0" u="none" strike="noStrike" dirty="0">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38191">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en-US" sz="1100" b="0" i="0" u="none" strike="noStrike" dirty="0">
                          <a:solidFill>
                            <a:srgbClr val="000000"/>
                          </a:solidFill>
                          <a:latin typeface="Times New Roman"/>
                        </a:rPr>
                        <a:t>START AND STOP</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78440">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78440">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78440">
                <a:tc>
                  <a:txBody>
                    <a:bodyPr/>
                    <a:lstStyle/>
                    <a:p>
                      <a:pPr algn="l" fontAlgn="b"/>
                      <a:r>
                        <a:rPr lang="en-US" sz="7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40895">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en-US" sz="1100" b="0" i="0" u="none" strike="noStrike">
                          <a:solidFill>
                            <a:srgbClr val="000000"/>
                          </a:solidFill>
                          <a:latin typeface="Times New Roman"/>
                        </a:rPr>
                        <a:t>COMPUATIONAL</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78440">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78440">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78440">
                <a:tc>
                  <a:txBody>
                    <a:bodyPr/>
                    <a:lstStyle/>
                    <a:p>
                      <a:pPr algn="l" fontAlgn="b"/>
                      <a:r>
                        <a:rPr lang="en-US" sz="7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476383">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5">
                  <a:txBody>
                    <a:bodyPr/>
                    <a:lstStyle/>
                    <a:p>
                      <a:pPr algn="l" fontAlgn="b"/>
                      <a:r>
                        <a:rPr lang="en-US" sz="1100" b="0" i="0" u="none" strike="noStrike">
                          <a:solidFill>
                            <a:srgbClr val="000000"/>
                          </a:solidFill>
                          <a:latin typeface="Times New Roman"/>
                        </a:rPr>
                        <a:t>INPUT AND OUTPUT STATEMENTS</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8440">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78440">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78440">
                <a:tc>
                  <a:txBody>
                    <a:bodyPr/>
                    <a:lstStyle/>
                    <a:p>
                      <a:pPr algn="l" fontAlgn="b"/>
                      <a:r>
                        <a:rPr lang="en-US" sz="7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78440">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240895">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4">
                  <a:txBody>
                    <a:bodyPr/>
                    <a:lstStyle/>
                    <a:p>
                      <a:pPr algn="l" fontAlgn="b"/>
                      <a:r>
                        <a:rPr lang="en-US" sz="1100" b="0" i="0" u="none" strike="noStrike" dirty="0">
                          <a:solidFill>
                            <a:srgbClr val="000000"/>
                          </a:solidFill>
                          <a:latin typeface="Times New Roman"/>
                        </a:rPr>
                        <a:t>DECESION MAKING</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78440">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78440">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78440">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78440">
                <a:tc>
                  <a:txBody>
                    <a:bodyPr/>
                    <a:lstStyle/>
                    <a:p>
                      <a:pPr algn="l" fontAlgn="b"/>
                      <a:r>
                        <a:rPr lang="en-US" sz="700" b="0" i="0" u="none" strike="noStrike">
                          <a:solidFill>
                            <a:srgbClr val="000000"/>
                          </a:solidFill>
                          <a:latin typeface="Calibri"/>
                        </a:rPr>
                        <a:t> </a:t>
                      </a:r>
                    </a:p>
                  </a:txBody>
                  <a:tcPr marL="0" marR="0" marT="0"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78440">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240895">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en-US" sz="1100" b="0" i="0" u="none" strike="noStrike" dirty="0">
                          <a:solidFill>
                            <a:srgbClr val="000000"/>
                          </a:solidFill>
                          <a:latin typeface="Times New Roman"/>
                        </a:rPr>
                        <a:t>CONNECTOR</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78440">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78440">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dirty="0">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78440">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78440">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r>
              <a:tr h="178440">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78440">
                <a:tc>
                  <a:txBody>
                    <a:bodyPr/>
                    <a:lstStyle/>
                    <a:p>
                      <a:pPr algn="l" fontAlgn="b"/>
                      <a:r>
                        <a:rPr lang="en-US" sz="700" b="0" i="0" u="none" strike="noStrike">
                          <a:solidFill>
                            <a:srgbClr val="000000"/>
                          </a:solidFill>
                          <a:latin typeface="Calibri"/>
                        </a:rPr>
                        <a:t> </a:t>
                      </a:r>
                    </a:p>
                  </a:txBody>
                  <a:tcPr marL="0" marR="0" marT="0" marB="0">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40895">
                <a:tc>
                  <a:txBody>
                    <a:bodyPr/>
                    <a:lstStyle/>
                    <a:p>
                      <a:pPr algn="l" fontAlgn="b"/>
                      <a:r>
                        <a:rPr lang="en-US" sz="7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endParaRPr lang="en-US" sz="700" b="0" i="0" u="none" strike="noStrike">
                        <a:solidFill>
                          <a:srgbClr val="000000"/>
                        </a:solidFill>
                        <a:latin typeface="Calibri"/>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en-US" sz="1100" b="0" i="0" u="none" strike="noStrike">
                          <a:solidFill>
                            <a:srgbClr val="000000"/>
                          </a:solidFill>
                          <a:latin typeface="Times New Roman"/>
                        </a:rPr>
                        <a:t>FLOW INDICATOR</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solidFill>
                          <a:srgbClr val="000000"/>
                        </a:solidFill>
                        <a:latin typeface="Calibri"/>
                      </a:endParaRPr>
                    </a:p>
                  </a:txBody>
                  <a:tcPr marL="0" marR="0" marT="0" marB="0" anchor="b">
                    <a:lnL>
                      <a:noFill/>
                    </a:lnL>
                    <a:lnR>
                      <a:noFill/>
                    </a:lnR>
                    <a:lnT>
                      <a:noFill/>
                    </a:lnT>
                    <a:lnB>
                      <a:noFill/>
                    </a:lnB>
                  </a:tcPr>
                </a:tc>
                <a:tc>
                  <a:txBody>
                    <a:bodyPr/>
                    <a:lstStyle/>
                    <a:p>
                      <a:pPr algn="l" fontAlgn="b"/>
                      <a:r>
                        <a:rPr lang="en-US" sz="700" b="0" i="0" u="none" strike="noStrike">
                          <a:solidFill>
                            <a:srgbClr val="000000"/>
                          </a:solidFill>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187362">
                <a:tc>
                  <a:txBody>
                    <a:bodyPr/>
                    <a:lstStyle/>
                    <a:p>
                      <a:pPr algn="l" fontAlgn="b"/>
                      <a:r>
                        <a:rPr lang="en-US" sz="7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solidFill>
                            <a:srgbClr val="000000"/>
                          </a:solidFill>
                          <a:latin typeface="Calibri"/>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a:solidFill>
                            <a:srgbClr val="000000"/>
                          </a:solidFill>
                          <a:latin typeface="Calibri"/>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0" i="0" u="none" strike="noStrike" dirty="0">
                          <a:solidFill>
                            <a:srgbClr val="000000"/>
                          </a:solidFill>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5" name="Oval 4"/>
          <p:cNvSpPr/>
          <p:nvPr/>
        </p:nvSpPr>
        <p:spPr>
          <a:xfrm>
            <a:off x="1143000" y="609600"/>
            <a:ext cx="1295400" cy="6000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
        <p:nvSpPr>
          <p:cNvPr id="6" name="Rectangle 5"/>
          <p:cNvSpPr/>
          <p:nvPr/>
        </p:nvSpPr>
        <p:spPr>
          <a:xfrm>
            <a:off x="990600" y="1447800"/>
            <a:ext cx="1600200" cy="5238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
        <p:nvSpPr>
          <p:cNvPr id="7" name="Flowchart: Data 6"/>
          <p:cNvSpPr/>
          <p:nvPr/>
        </p:nvSpPr>
        <p:spPr>
          <a:xfrm>
            <a:off x="838200" y="2286000"/>
            <a:ext cx="1828800" cy="552450"/>
          </a:xfrm>
          <a:prstGeom prst="flowChartInputOutpu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
        <p:nvSpPr>
          <p:cNvPr id="8" name="Flowchart: Decision 7"/>
          <p:cNvSpPr/>
          <p:nvPr/>
        </p:nvSpPr>
        <p:spPr>
          <a:xfrm>
            <a:off x="1143000" y="3200400"/>
            <a:ext cx="1219200" cy="981075"/>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
        <p:nvSpPr>
          <p:cNvPr id="9" name="Right Arrow 8"/>
          <p:cNvSpPr/>
          <p:nvPr/>
        </p:nvSpPr>
        <p:spPr>
          <a:xfrm>
            <a:off x="1238250" y="5791200"/>
            <a:ext cx="1428750" cy="4762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grpSp>
        <p:nvGrpSpPr>
          <p:cNvPr id="10" name="Group 9"/>
          <p:cNvGrpSpPr/>
          <p:nvPr/>
        </p:nvGrpSpPr>
        <p:grpSpPr>
          <a:xfrm>
            <a:off x="1219200" y="4343400"/>
            <a:ext cx="533400" cy="1276350"/>
            <a:chOff x="0" y="0"/>
            <a:chExt cx="533400" cy="1428750"/>
          </a:xfrm>
        </p:grpSpPr>
        <p:sp>
          <p:nvSpPr>
            <p:cNvPr id="11" name="Flowchart: Connector 10"/>
            <p:cNvSpPr/>
            <p:nvPr/>
          </p:nvSpPr>
          <p:spPr>
            <a:xfrm>
              <a:off x="0" y="742950"/>
              <a:ext cx="533400" cy="685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
          <p:nvSpPr>
            <p:cNvPr id="12" name="Up Arrow 11"/>
            <p:cNvSpPr/>
            <p:nvPr/>
          </p:nvSpPr>
          <p:spPr>
            <a:xfrm flipH="1">
              <a:off x="104775" y="0"/>
              <a:ext cx="323850" cy="74295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grpSp>
      <p:grpSp>
        <p:nvGrpSpPr>
          <p:cNvPr id="13" name="Group 12"/>
          <p:cNvGrpSpPr/>
          <p:nvPr/>
        </p:nvGrpSpPr>
        <p:grpSpPr>
          <a:xfrm>
            <a:off x="1905000" y="4343400"/>
            <a:ext cx="533400" cy="1230909"/>
            <a:chOff x="0" y="-179900"/>
            <a:chExt cx="533400" cy="1453028"/>
          </a:xfrm>
        </p:grpSpPr>
        <p:sp>
          <p:nvSpPr>
            <p:cNvPr id="14" name="Flowchart: Connector 13"/>
            <p:cNvSpPr/>
            <p:nvPr/>
          </p:nvSpPr>
          <p:spPr>
            <a:xfrm>
              <a:off x="0" y="-179900"/>
              <a:ext cx="533400" cy="752475"/>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sp>
          <p:nvSpPr>
            <p:cNvPr id="15" name="Down Arrow 14"/>
            <p:cNvSpPr/>
            <p:nvPr/>
          </p:nvSpPr>
          <p:spPr>
            <a:xfrm>
              <a:off x="85725" y="539703"/>
              <a:ext cx="352425" cy="7334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a:p>
          </p:txBody>
        </p:sp>
      </p:gr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100</a:t>
            </a:fld>
            <a:endParaRPr lang="en-US"/>
          </a:p>
        </p:txBody>
      </p:sp>
      <p:sp>
        <p:nvSpPr>
          <p:cNvPr id="3" name="Content Placeholder 2"/>
          <p:cNvSpPr>
            <a:spLocks noGrp="1"/>
          </p:cNvSpPr>
          <p:nvPr>
            <p:ph idx="4294967295"/>
          </p:nvPr>
        </p:nvSpPr>
        <p:spPr>
          <a:xfrm>
            <a:off x="0" y="304800"/>
            <a:ext cx="8229600" cy="5821363"/>
          </a:xfrm>
        </p:spPr>
        <p:txBody>
          <a:bodyPr>
            <a:normAutofit fontScale="62500" lnSpcReduction="20000"/>
          </a:bodyPr>
          <a:lstStyle/>
          <a:p>
            <a:pPr>
              <a:buNone/>
            </a:pPr>
            <a:r>
              <a:rPr lang="en-US" dirty="0" smtClean="0"/>
              <a:t>	If we assume the age variable to contain the value 24 and the </a:t>
            </a:r>
            <a:r>
              <a:rPr lang="en-US" dirty="0" err="1" smtClean="0"/>
              <a:t>zipcode</a:t>
            </a:r>
            <a:r>
              <a:rPr lang="en-US" dirty="0" smtClean="0"/>
              <a:t> variable to contain 90064 the output of the previous statement would be:</a:t>
            </a:r>
          </a:p>
          <a:p>
            <a:pPr>
              <a:buNone/>
            </a:pPr>
            <a:r>
              <a:rPr lang="en-US" dirty="0" smtClean="0"/>
              <a:t>	Hello, I am 24 years old and my </a:t>
            </a:r>
            <a:r>
              <a:rPr lang="en-US" dirty="0" err="1" smtClean="0"/>
              <a:t>zipcode</a:t>
            </a:r>
            <a:r>
              <a:rPr lang="en-US" dirty="0" smtClean="0"/>
              <a:t> is 90064</a:t>
            </a:r>
          </a:p>
          <a:p>
            <a:pPr>
              <a:buNone/>
            </a:pPr>
            <a:r>
              <a:rPr lang="en-US" dirty="0" smtClean="0"/>
              <a:t>	It is important to notice that </a:t>
            </a:r>
            <a:r>
              <a:rPr lang="en-US" dirty="0" err="1" smtClean="0"/>
              <a:t>cout</a:t>
            </a:r>
            <a:r>
              <a:rPr lang="en-US" dirty="0" smtClean="0"/>
              <a:t> does not add a line break after its output unless we explicitly indicate it, therefore, the following statements:</a:t>
            </a:r>
          </a:p>
          <a:p>
            <a:r>
              <a:rPr lang="en-US" dirty="0" err="1" smtClean="0"/>
              <a:t>cout</a:t>
            </a:r>
            <a:r>
              <a:rPr lang="en-US" dirty="0" smtClean="0"/>
              <a:t> &lt;&lt; "This is a sentence.";</a:t>
            </a:r>
          </a:p>
          <a:p>
            <a:r>
              <a:rPr lang="en-US" dirty="0" err="1" smtClean="0"/>
              <a:t>cout</a:t>
            </a:r>
            <a:r>
              <a:rPr lang="en-US" dirty="0" smtClean="0"/>
              <a:t> &lt;&lt; "This is another sentence.";</a:t>
            </a:r>
          </a:p>
          <a:p>
            <a:pPr>
              <a:buNone/>
            </a:pPr>
            <a:r>
              <a:rPr lang="en-US" dirty="0" smtClean="0"/>
              <a:t> </a:t>
            </a:r>
          </a:p>
          <a:p>
            <a:pPr>
              <a:buNone/>
            </a:pPr>
            <a:r>
              <a:rPr lang="en-US" dirty="0" smtClean="0"/>
              <a:t>	will be shown on the screen one following the other without any line break between them:</a:t>
            </a:r>
          </a:p>
          <a:p>
            <a:pPr>
              <a:buNone/>
            </a:pPr>
            <a:r>
              <a:rPr lang="en-US" dirty="0" smtClean="0"/>
              <a:t>	This is a </a:t>
            </a:r>
            <a:r>
              <a:rPr lang="en-US" dirty="0" err="1" smtClean="0"/>
              <a:t>sentence.This</a:t>
            </a:r>
            <a:r>
              <a:rPr lang="en-US" dirty="0" smtClean="0"/>
              <a:t> is another sentence even though we had written them in two different insertions into </a:t>
            </a:r>
            <a:r>
              <a:rPr lang="en-US" dirty="0" err="1" smtClean="0"/>
              <a:t>cout</a:t>
            </a:r>
            <a:r>
              <a:rPr lang="en-US" dirty="0" smtClean="0"/>
              <a:t>. In order to perform a line break on the output we must explicitly insert a new-line character into </a:t>
            </a:r>
            <a:r>
              <a:rPr lang="en-US" dirty="0" err="1" smtClean="0"/>
              <a:t>cout</a:t>
            </a:r>
            <a:r>
              <a:rPr lang="en-US" dirty="0" smtClean="0"/>
              <a:t>. In C++ a new-line character can be specified as \n (backslash, n):</a:t>
            </a:r>
          </a:p>
          <a:p>
            <a:pPr>
              <a:buNone/>
            </a:pPr>
            <a:r>
              <a:rPr lang="en-US" dirty="0" smtClean="0"/>
              <a:t>	</a:t>
            </a:r>
            <a:r>
              <a:rPr lang="en-US" dirty="0" err="1" smtClean="0"/>
              <a:t>cout</a:t>
            </a:r>
            <a:r>
              <a:rPr lang="en-US" dirty="0" smtClean="0"/>
              <a:t> &lt;&lt; "First sentence.\n ";</a:t>
            </a:r>
          </a:p>
          <a:p>
            <a:pPr>
              <a:buNone/>
            </a:pPr>
            <a:r>
              <a:rPr lang="en-US" dirty="0" smtClean="0"/>
              <a:t>	</a:t>
            </a:r>
            <a:r>
              <a:rPr lang="en-US" dirty="0" err="1" smtClean="0"/>
              <a:t>cout</a:t>
            </a:r>
            <a:r>
              <a:rPr lang="en-US" dirty="0" smtClean="0"/>
              <a:t> &lt;&lt; "Second sentence.\</a:t>
            </a:r>
            <a:r>
              <a:rPr lang="en-US" dirty="0" err="1" smtClean="0"/>
              <a:t>nThird</a:t>
            </a:r>
            <a:r>
              <a:rPr lang="en-US" dirty="0" smtClean="0"/>
              <a:t> sentence.";</a:t>
            </a:r>
          </a:p>
          <a:p>
            <a:pPr>
              <a:buNone/>
            </a:pPr>
            <a:r>
              <a:rPr lang="en-US" dirty="0" smtClean="0"/>
              <a:t>	This produces the following output:</a:t>
            </a:r>
          </a:p>
          <a:p>
            <a:pPr>
              <a:buNone/>
            </a:pPr>
            <a:r>
              <a:rPr lang="en-US" dirty="0" smtClean="0"/>
              <a:t>	First sentence.</a:t>
            </a:r>
          </a:p>
          <a:p>
            <a:pPr>
              <a:buNone/>
            </a:pPr>
            <a:r>
              <a:rPr lang="en-US" dirty="0" smtClean="0"/>
              <a:t>	Second sentence.</a:t>
            </a:r>
          </a:p>
          <a:p>
            <a:pPr>
              <a:buNone/>
            </a:pPr>
            <a:r>
              <a:rPr lang="en-US" dirty="0" smtClean="0"/>
              <a:t>	Third sentence.</a:t>
            </a:r>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101</a:t>
            </a:fld>
            <a:endParaRPr lang="en-US"/>
          </a:p>
        </p:txBody>
      </p:sp>
      <p:sp>
        <p:nvSpPr>
          <p:cNvPr id="3" name="Content Placeholder 2"/>
          <p:cNvSpPr>
            <a:spLocks noGrp="1"/>
          </p:cNvSpPr>
          <p:nvPr>
            <p:ph idx="4294967295"/>
          </p:nvPr>
        </p:nvSpPr>
        <p:spPr>
          <a:xfrm>
            <a:off x="0" y="304800"/>
            <a:ext cx="8229600" cy="5821363"/>
          </a:xfrm>
        </p:spPr>
        <p:txBody>
          <a:bodyPr>
            <a:normAutofit fontScale="85000" lnSpcReduction="20000"/>
          </a:bodyPr>
          <a:lstStyle/>
          <a:p>
            <a:pPr>
              <a:buNone/>
            </a:pPr>
            <a:r>
              <a:rPr lang="en-US" dirty="0" smtClean="0"/>
              <a:t>	Additionally, to add a new-line, you may also use the </a:t>
            </a:r>
            <a:r>
              <a:rPr lang="en-US" dirty="0" err="1" smtClean="0"/>
              <a:t>endl</a:t>
            </a:r>
            <a:r>
              <a:rPr lang="en-US" dirty="0" smtClean="0"/>
              <a:t> manipulator. For example:</a:t>
            </a:r>
          </a:p>
          <a:p>
            <a:pPr>
              <a:buNone/>
            </a:pPr>
            <a:r>
              <a:rPr lang="en-US" dirty="0" smtClean="0"/>
              <a:t>	</a:t>
            </a:r>
            <a:r>
              <a:rPr lang="en-US" dirty="0" err="1" smtClean="0"/>
              <a:t>cout</a:t>
            </a:r>
            <a:r>
              <a:rPr lang="en-US" dirty="0" smtClean="0"/>
              <a:t> &lt;&lt; "First sentence." &lt;&lt; </a:t>
            </a:r>
            <a:r>
              <a:rPr lang="en-US" dirty="0" err="1" smtClean="0"/>
              <a:t>endl</a:t>
            </a:r>
            <a:r>
              <a:rPr lang="en-US" dirty="0" smtClean="0"/>
              <a:t>;</a:t>
            </a:r>
          </a:p>
          <a:p>
            <a:pPr>
              <a:buNone/>
            </a:pPr>
            <a:r>
              <a:rPr lang="en-US" dirty="0" smtClean="0"/>
              <a:t>	</a:t>
            </a:r>
            <a:r>
              <a:rPr lang="en-US" dirty="0" err="1" smtClean="0"/>
              <a:t>cout</a:t>
            </a:r>
            <a:r>
              <a:rPr lang="en-US" dirty="0" smtClean="0"/>
              <a:t> &lt;&lt; "Second sentence." &lt;&lt; </a:t>
            </a:r>
            <a:r>
              <a:rPr lang="en-US" dirty="0" err="1" smtClean="0"/>
              <a:t>endl</a:t>
            </a:r>
            <a:r>
              <a:rPr lang="en-US" dirty="0" smtClean="0"/>
              <a:t>;</a:t>
            </a:r>
          </a:p>
          <a:p>
            <a:pPr>
              <a:buNone/>
            </a:pPr>
            <a:r>
              <a:rPr lang="en-US" dirty="0" smtClean="0"/>
              <a:t>	would print out:</a:t>
            </a:r>
          </a:p>
          <a:p>
            <a:pPr>
              <a:buNone/>
            </a:pPr>
            <a:r>
              <a:rPr lang="en-US" dirty="0" smtClean="0"/>
              <a:t>	First sentence.</a:t>
            </a:r>
          </a:p>
          <a:p>
            <a:pPr>
              <a:buNone/>
            </a:pPr>
            <a:r>
              <a:rPr lang="en-US" dirty="0" smtClean="0"/>
              <a:t>	Second sentence.</a:t>
            </a:r>
          </a:p>
          <a:p>
            <a:pPr>
              <a:buNone/>
            </a:pPr>
            <a:r>
              <a:rPr lang="en-US" dirty="0" smtClean="0"/>
              <a:t>	The </a:t>
            </a:r>
            <a:r>
              <a:rPr lang="en-US" dirty="0" err="1" smtClean="0"/>
              <a:t>endl</a:t>
            </a:r>
            <a:r>
              <a:rPr lang="en-US" dirty="0" smtClean="0"/>
              <a:t> manipulator produces a newline character, exactly as the insertion of '\n' does, but it also has an additional behavior when it is used with buffered streams: the buffer is flushed. Anyway, </a:t>
            </a:r>
            <a:r>
              <a:rPr lang="en-US" dirty="0" err="1" smtClean="0"/>
              <a:t>cout</a:t>
            </a:r>
            <a:r>
              <a:rPr lang="en-US" dirty="0" smtClean="0"/>
              <a:t> will be an </a:t>
            </a:r>
            <a:r>
              <a:rPr lang="en-US" dirty="0" err="1" smtClean="0"/>
              <a:t>unbuffered</a:t>
            </a:r>
            <a:r>
              <a:rPr lang="en-US" dirty="0" smtClean="0"/>
              <a:t> stream in most cases, so you can generally use both the \n escape character and the </a:t>
            </a:r>
            <a:r>
              <a:rPr lang="en-US" dirty="0" err="1" smtClean="0"/>
              <a:t>endl</a:t>
            </a:r>
            <a:r>
              <a:rPr lang="en-US" dirty="0" smtClean="0"/>
              <a:t> manipulator in order to specify a new line without any difference in its behavior.</a:t>
            </a:r>
          </a:p>
          <a:p>
            <a:pPr>
              <a:buNone/>
            </a:pPr>
            <a:endParaRPr lang="en-US"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102</a:t>
            </a:fld>
            <a:endParaRPr lang="en-US"/>
          </a:p>
        </p:txBody>
      </p:sp>
      <p:sp>
        <p:nvSpPr>
          <p:cNvPr id="3" name="Content Placeholder 2"/>
          <p:cNvSpPr>
            <a:spLocks noGrp="1"/>
          </p:cNvSpPr>
          <p:nvPr>
            <p:ph idx="4294967295"/>
          </p:nvPr>
        </p:nvSpPr>
        <p:spPr>
          <a:xfrm>
            <a:off x="0" y="228600"/>
            <a:ext cx="8229600" cy="5897563"/>
          </a:xfrm>
        </p:spPr>
        <p:txBody>
          <a:bodyPr>
            <a:normAutofit fontScale="62500" lnSpcReduction="20000"/>
          </a:bodyPr>
          <a:lstStyle/>
          <a:p>
            <a:r>
              <a:rPr lang="en-US" b="1" dirty="0" smtClean="0"/>
              <a:t>Standard Input (</a:t>
            </a:r>
            <a:r>
              <a:rPr lang="en-US" b="1" dirty="0" err="1" smtClean="0"/>
              <a:t>cin</a:t>
            </a:r>
            <a:r>
              <a:rPr lang="en-US" b="1" dirty="0" smtClean="0"/>
              <a:t>).</a:t>
            </a:r>
          </a:p>
          <a:p>
            <a:pPr>
              <a:buNone/>
            </a:pPr>
            <a:endParaRPr lang="en-US" dirty="0" smtClean="0"/>
          </a:p>
          <a:p>
            <a:pPr>
              <a:buNone/>
            </a:pPr>
            <a:r>
              <a:rPr lang="en-US" dirty="0" smtClean="0"/>
              <a:t>	The standard input device is usually the keyboard. Handling the standard input in C++ is done by applying the overloaded operator of extraction (&gt;&gt;) on the </a:t>
            </a:r>
            <a:r>
              <a:rPr lang="en-US" dirty="0" err="1" smtClean="0"/>
              <a:t>cin</a:t>
            </a:r>
            <a:r>
              <a:rPr lang="en-US" dirty="0" smtClean="0"/>
              <a:t> stream. The operator must be followed by the variable that will store the data that is going to be extracted from the stream.</a:t>
            </a:r>
          </a:p>
          <a:p>
            <a:pPr>
              <a:buNone/>
            </a:pPr>
            <a:r>
              <a:rPr lang="en-US" dirty="0" smtClean="0"/>
              <a:t>	For example:</a:t>
            </a:r>
          </a:p>
          <a:p>
            <a:r>
              <a:rPr lang="en-US" dirty="0" err="1" smtClean="0"/>
              <a:t>int</a:t>
            </a:r>
            <a:r>
              <a:rPr lang="en-US" dirty="0" smtClean="0"/>
              <a:t> age;</a:t>
            </a:r>
          </a:p>
          <a:p>
            <a:r>
              <a:rPr lang="en-US" dirty="0" err="1" smtClean="0"/>
              <a:t>cin</a:t>
            </a:r>
            <a:r>
              <a:rPr lang="en-US" dirty="0" smtClean="0"/>
              <a:t> &gt;&gt; age;</a:t>
            </a:r>
          </a:p>
          <a:p>
            <a:pPr>
              <a:buNone/>
            </a:pPr>
            <a:r>
              <a:rPr lang="en-US" dirty="0" smtClean="0"/>
              <a:t>	The first statement declares a variable of type </a:t>
            </a:r>
            <a:r>
              <a:rPr lang="en-US" dirty="0" err="1" smtClean="0"/>
              <a:t>int</a:t>
            </a:r>
            <a:r>
              <a:rPr lang="en-US" dirty="0" smtClean="0"/>
              <a:t> called age, and the second one waits for an input from </a:t>
            </a:r>
            <a:r>
              <a:rPr lang="en-US" dirty="0" err="1" smtClean="0"/>
              <a:t>cin</a:t>
            </a:r>
            <a:r>
              <a:rPr lang="en-US" dirty="0" smtClean="0"/>
              <a:t> (the keyboard) in order to store it in this integer variable.</a:t>
            </a:r>
          </a:p>
          <a:p>
            <a:pPr>
              <a:buNone/>
            </a:pPr>
            <a:r>
              <a:rPr lang="en-US" dirty="0" smtClean="0"/>
              <a:t>	</a:t>
            </a:r>
            <a:r>
              <a:rPr lang="en-US" dirty="0" err="1" smtClean="0"/>
              <a:t>cin</a:t>
            </a:r>
            <a:r>
              <a:rPr lang="en-US" dirty="0" smtClean="0"/>
              <a:t> can only process the input from the keyboard once the RETURN key has been pressed. Therefore, even if you request a single character, the extraction from </a:t>
            </a:r>
            <a:r>
              <a:rPr lang="en-US" dirty="0" err="1" smtClean="0"/>
              <a:t>cin</a:t>
            </a:r>
            <a:r>
              <a:rPr lang="en-US" dirty="0" smtClean="0"/>
              <a:t> will not process the input until the user presses RETURN after the character has been introduced.</a:t>
            </a:r>
          </a:p>
          <a:p>
            <a:pPr>
              <a:buNone/>
            </a:pPr>
            <a:r>
              <a:rPr lang="en-US" dirty="0" smtClean="0"/>
              <a:t>	You must always consider the type of the variable that you are using as a container with </a:t>
            </a:r>
            <a:r>
              <a:rPr lang="en-US" dirty="0" err="1" smtClean="0"/>
              <a:t>cin</a:t>
            </a:r>
            <a:r>
              <a:rPr lang="en-US" dirty="0" smtClean="0"/>
              <a:t> extractions. If you request an integer you will get an integer, if you request a character you will get a character and if you request a string of characters you will get a string of characters.</a:t>
            </a:r>
          </a:p>
          <a:p>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103</a:t>
            </a:fld>
            <a:endParaRPr lang="en-US"/>
          </a:p>
        </p:txBody>
      </p:sp>
      <p:sp>
        <p:nvSpPr>
          <p:cNvPr id="3" name="Content Placeholder 2"/>
          <p:cNvSpPr>
            <a:spLocks noGrp="1"/>
          </p:cNvSpPr>
          <p:nvPr>
            <p:ph idx="4294967295"/>
          </p:nvPr>
        </p:nvSpPr>
        <p:spPr>
          <a:xfrm>
            <a:off x="0" y="1600200"/>
            <a:ext cx="8229600" cy="4525963"/>
          </a:xfrm>
        </p:spPr>
        <p:txBody>
          <a:bodyPr/>
          <a:lstStyle/>
          <a:p>
            <a:r>
              <a:rPr lang="en-US" dirty="0" smtClean="0"/>
              <a:t>Comments in C++: Make comments in your code often. </a:t>
            </a:r>
            <a:r>
              <a:rPr lang="en-US" smtClean="0"/>
              <a:t>Not only </a:t>
            </a:r>
            <a:r>
              <a:rPr lang="en-US" dirty="0" smtClean="0"/>
              <a:t>does it help people who are trying to help you understand it more, when you come back later, you will  be able to pick up where you left off and edit much later.</a:t>
            </a:r>
            <a:endParaRPr lang="en-US"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104</a:t>
            </a:fld>
            <a:endParaRPr lang="en-US"/>
          </a:p>
        </p:txBody>
      </p:sp>
      <p:sp>
        <p:nvSpPr>
          <p:cNvPr id="3" name="Content Placeholder 2"/>
          <p:cNvSpPr>
            <a:spLocks noGrp="1"/>
          </p:cNvSpPr>
          <p:nvPr>
            <p:ph idx="4294967295"/>
          </p:nvPr>
        </p:nvSpPr>
        <p:spPr>
          <a:xfrm>
            <a:off x="0" y="228600"/>
            <a:ext cx="8229600" cy="5897563"/>
          </a:xfrm>
        </p:spPr>
        <p:txBody>
          <a:bodyPr>
            <a:normAutofit fontScale="62500" lnSpcReduction="20000"/>
          </a:bodyPr>
          <a:lstStyle/>
          <a:p>
            <a:pPr>
              <a:buNone/>
            </a:pPr>
            <a:r>
              <a:rPr lang="en-US" dirty="0" smtClean="0"/>
              <a:t>	// I/O example</a:t>
            </a:r>
          </a:p>
          <a:p>
            <a:pPr>
              <a:buNone/>
            </a:pPr>
            <a:r>
              <a:rPr lang="en-US" dirty="0" smtClean="0"/>
              <a:t>	#include &lt;</a:t>
            </a:r>
            <a:r>
              <a:rPr lang="en-US" dirty="0" err="1" smtClean="0"/>
              <a:t>iostream.h</a:t>
            </a:r>
            <a:r>
              <a:rPr lang="en-US" dirty="0" smtClean="0"/>
              <a:t>&gt;</a:t>
            </a:r>
          </a:p>
          <a:p>
            <a:pPr>
              <a:buNone/>
            </a:pPr>
            <a:r>
              <a:rPr lang="en-US" dirty="0" smtClean="0"/>
              <a:t>	</a:t>
            </a:r>
            <a:r>
              <a:rPr lang="en-US" dirty="0" err="1" smtClean="0"/>
              <a:t>int</a:t>
            </a:r>
            <a:r>
              <a:rPr lang="en-US" dirty="0" smtClean="0"/>
              <a:t> main ()</a:t>
            </a:r>
          </a:p>
          <a:p>
            <a:pPr>
              <a:buNone/>
            </a:pPr>
            <a:r>
              <a:rPr lang="en-US" dirty="0" smtClean="0"/>
              <a:t>	{</a:t>
            </a:r>
          </a:p>
          <a:p>
            <a:pPr>
              <a:buNone/>
            </a:pPr>
            <a:r>
              <a:rPr lang="en-US" dirty="0" smtClean="0"/>
              <a:t>	</a:t>
            </a:r>
            <a:r>
              <a:rPr lang="en-US" dirty="0" err="1" smtClean="0"/>
              <a:t>int</a:t>
            </a:r>
            <a:r>
              <a:rPr lang="en-US" dirty="0" smtClean="0"/>
              <a:t> </a:t>
            </a:r>
            <a:r>
              <a:rPr lang="en-US" dirty="0" err="1" smtClean="0"/>
              <a:t>i</a:t>
            </a:r>
            <a:r>
              <a:rPr lang="en-US" dirty="0" smtClean="0"/>
              <a:t>;</a:t>
            </a:r>
          </a:p>
          <a:p>
            <a:pPr>
              <a:buNone/>
            </a:pPr>
            <a:r>
              <a:rPr lang="en-US" dirty="0" smtClean="0"/>
              <a:t>	</a:t>
            </a:r>
            <a:r>
              <a:rPr lang="en-US" dirty="0" err="1" smtClean="0"/>
              <a:t>cout</a:t>
            </a:r>
            <a:r>
              <a:rPr lang="en-US" dirty="0" smtClean="0"/>
              <a:t> &lt;&lt; "Please enter an integer value: ";</a:t>
            </a:r>
          </a:p>
          <a:p>
            <a:pPr>
              <a:buNone/>
            </a:pPr>
            <a:r>
              <a:rPr lang="en-US" dirty="0" smtClean="0"/>
              <a:t>	</a:t>
            </a:r>
            <a:r>
              <a:rPr lang="en-US" dirty="0" err="1" smtClean="0"/>
              <a:t>cin</a:t>
            </a:r>
            <a:r>
              <a:rPr lang="en-US" dirty="0" smtClean="0"/>
              <a:t> &gt;&gt; </a:t>
            </a:r>
            <a:r>
              <a:rPr lang="en-US" dirty="0" err="1" smtClean="0"/>
              <a:t>i</a:t>
            </a:r>
            <a:r>
              <a:rPr lang="en-US" dirty="0" smtClean="0"/>
              <a:t>;</a:t>
            </a:r>
          </a:p>
          <a:p>
            <a:pPr>
              <a:buNone/>
            </a:pPr>
            <a:r>
              <a:rPr lang="en-US" dirty="0" smtClean="0"/>
              <a:t>	</a:t>
            </a:r>
            <a:r>
              <a:rPr lang="en-US" dirty="0" err="1" smtClean="0"/>
              <a:t>cout</a:t>
            </a:r>
            <a:r>
              <a:rPr lang="en-US" dirty="0" smtClean="0"/>
              <a:t> &lt;&lt; "The value you entered is " &lt;&lt; </a:t>
            </a:r>
            <a:r>
              <a:rPr lang="en-US" dirty="0" err="1" smtClean="0"/>
              <a:t>i</a:t>
            </a:r>
            <a:r>
              <a:rPr lang="en-US" dirty="0" smtClean="0"/>
              <a:t>;</a:t>
            </a:r>
          </a:p>
          <a:p>
            <a:pPr>
              <a:buNone/>
            </a:pPr>
            <a:r>
              <a:rPr lang="en-US" dirty="0" smtClean="0"/>
              <a:t>	</a:t>
            </a:r>
            <a:r>
              <a:rPr lang="en-US" dirty="0" err="1" smtClean="0"/>
              <a:t>cout</a:t>
            </a:r>
            <a:r>
              <a:rPr lang="en-US" dirty="0" smtClean="0"/>
              <a:t> &lt;&lt; " and its double is " &lt;&lt; </a:t>
            </a:r>
            <a:r>
              <a:rPr lang="en-US" dirty="0" err="1" smtClean="0"/>
              <a:t>i</a:t>
            </a:r>
            <a:r>
              <a:rPr lang="en-US" dirty="0" smtClean="0"/>
              <a:t>*2 &lt;&lt; ".\n";</a:t>
            </a:r>
          </a:p>
          <a:p>
            <a:pPr>
              <a:buNone/>
            </a:pPr>
            <a:r>
              <a:rPr lang="en-US" dirty="0" smtClean="0"/>
              <a:t>	return 0;</a:t>
            </a:r>
          </a:p>
          <a:p>
            <a:pPr>
              <a:buNone/>
            </a:pPr>
            <a:r>
              <a:rPr lang="en-US" dirty="0" smtClean="0"/>
              <a:t>	}</a:t>
            </a:r>
          </a:p>
          <a:p>
            <a:pPr>
              <a:buNone/>
            </a:pPr>
            <a:r>
              <a:rPr lang="en-US" dirty="0" smtClean="0"/>
              <a:t>	Please enter an integer value: 702</a:t>
            </a:r>
          </a:p>
          <a:p>
            <a:pPr>
              <a:buNone/>
            </a:pPr>
            <a:r>
              <a:rPr lang="en-US" dirty="0" smtClean="0"/>
              <a:t>	The value you entered is 702 and its double is 1404.</a:t>
            </a:r>
          </a:p>
          <a:p>
            <a:pPr>
              <a:buNone/>
            </a:pPr>
            <a:endParaRPr lang="en-US" dirty="0" smtClean="0"/>
          </a:p>
          <a:p>
            <a:pPr>
              <a:buNone/>
            </a:pPr>
            <a:r>
              <a:rPr lang="en-US" dirty="0" smtClean="0"/>
              <a:t>	The user of a program may be one of the factors that generate errors even in the simplest programs that use </a:t>
            </a:r>
            <a:r>
              <a:rPr lang="en-US" dirty="0" err="1" smtClean="0"/>
              <a:t>cin</a:t>
            </a:r>
            <a:r>
              <a:rPr lang="en-US" dirty="0" smtClean="0"/>
              <a:t> (like the one we have just seen). Since if you request an integer value and the user introduces a name (which generally is a string of characters), the result may cause your program to </a:t>
            </a:r>
            <a:r>
              <a:rPr lang="en-US" dirty="0" err="1" smtClean="0"/>
              <a:t>misoperate</a:t>
            </a:r>
            <a:r>
              <a:rPr lang="en-US" dirty="0" smtClean="0"/>
              <a:t> since it is not what we were expecting from the user.</a:t>
            </a:r>
            <a:endParaRPr lang="en-US"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105</a:t>
            </a:fld>
            <a:endParaRPr lang="en-US"/>
          </a:p>
        </p:txBody>
      </p:sp>
      <p:sp>
        <p:nvSpPr>
          <p:cNvPr id="3" name="Content Placeholder 2"/>
          <p:cNvSpPr>
            <a:spLocks noGrp="1"/>
          </p:cNvSpPr>
          <p:nvPr>
            <p:ph idx="4294967295"/>
          </p:nvPr>
        </p:nvSpPr>
        <p:spPr>
          <a:xfrm>
            <a:off x="0" y="304800"/>
            <a:ext cx="8229600" cy="5821363"/>
          </a:xfrm>
        </p:spPr>
        <p:txBody>
          <a:bodyPr>
            <a:normAutofit fontScale="70000" lnSpcReduction="20000"/>
          </a:bodyPr>
          <a:lstStyle/>
          <a:p>
            <a:pPr>
              <a:buNone/>
            </a:pPr>
            <a:r>
              <a:rPr lang="en-US" dirty="0" smtClean="0"/>
              <a:t>	So when you use the data input provided by </a:t>
            </a:r>
            <a:r>
              <a:rPr lang="en-US" dirty="0" err="1" smtClean="0"/>
              <a:t>cin</a:t>
            </a:r>
            <a:r>
              <a:rPr lang="en-US" dirty="0" smtClean="0"/>
              <a:t> extractions you will have to trust that the user of your program will be cooperative and that he/she will not introduce his/her name or something similar when an integer value is requested. A little ahead, when we see the string stream class we will see a possible solution for the errors that can be caused by this type of user input.</a:t>
            </a:r>
          </a:p>
          <a:p>
            <a:pPr>
              <a:buNone/>
            </a:pPr>
            <a:endParaRPr lang="en-US" dirty="0" smtClean="0"/>
          </a:p>
          <a:p>
            <a:pPr>
              <a:buNone/>
            </a:pPr>
            <a:r>
              <a:rPr lang="en-US" dirty="0" smtClean="0"/>
              <a:t>	You can also use </a:t>
            </a:r>
            <a:r>
              <a:rPr lang="en-US" dirty="0" err="1" smtClean="0"/>
              <a:t>cin</a:t>
            </a:r>
            <a:r>
              <a:rPr lang="en-US" dirty="0" smtClean="0"/>
              <a:t> to request more than one datum input from the user:</a:t>
            </a:r>
          </a:p>
          <a:p>
            <a:pPr>
              <a:buNone/>
            </a:pPr>
            <a:r>
              <a:rPr lang="en-US" dirty="0" smtClean="0"/>
              <a:t>	</a:t>
            </a:r>
            <a:r>
              <a:rPr lang="en-US" dirty="0" err="1" smtClean="0"/>
              <a:t>cin</a:t>
            </a:r>
            <a:r>
              <a:rPr lang="en-US" dirty="0" smtClean="0"/>
              <a:t> &gt;&gt; a &gt;&gt; b;</a:t>
            </a:r>
          </a:p>
          <a:p>
            <a:pPr>
              <a:buNone/>
            </a:pPr>
            <a:r>
              <a:rPr lang="en-US" dirty="0" smtClean="0"/>
              <a:t>	is equivalent to:</a:t>
            </a:r>
          </a:p>
          <a:p>
            <a:pPr>
              <a:buNone/>
            </a:pPr>
            <a:r>
              <a:rPr lang="en-US" dirty="0" smtClean="0"/>
              <a:t>	</a:t>
            </a:r>
            <a:r>
              <a:rPr lang="en-US" dirty="0" err="1" smtClean="0"/>
              <a:t>cin</a:t>
            </a:r>
            <a:r>
              <a:rPr lang="en-US" dirty="0" smtClean="0"/>
              <a:t> &gt;&gt; a;</a:t>
            </a:r>
          </a:p>
          <a:p>
            <a:pPr>
              <a:buNone/>
            </a:pPr>
            <a:r>
              <a:rPr lang="en-US" dirty="0" smtClean="0"/>
              <a:t>	</a:t>
            </a:r>
            <a:r>
              <a:rPr lang="en-US" dirty="0" err="1" smtClean="0"/>
              <a:t>cin</a:t>
            </a:r>
            <a:r>
              <a:rPr lang="en-US" dirty="0" smtClean="0"/>
              <a:t> &gt;&gt; b;</a:t>
            </a:r>
          </a:p>
          <a:p>
            <a:pPr>
              <a:buNone/>
            </a:pPr>
            <a:r>
              <a:rPr lang="en-US" dirty="0" smtClean="0"/>
              <a:t>	In both cases the user must give two data, one for variable a and another one for variable b that may be separated by any valid blank separator: a space, a tab character or a newline.</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106</a:t>
            </a:fld>
            <a:endParaRPr lang="en-US"/>
          </a:p>
        </p:txBody>
      </p:sp>
      <p:sp>
        <p:nvSpPr>
          <p:cNvPr id="3" name="Content Placeholder 2"/>
          <p:cNvSpPr>
            <a:spLocks noGrp="1"/>
          </p:cNvSpPr>
          <p:nvPr>
            <p:ph idx="4294967295"/>
          </p:nvPr>
        </p:nvSpPr>
        <p:spPr>
          <a:xfrm>
            <a:off x="0" y="304800"/>
            <a:ext cx="8229600" cy="5821363"/>
          </a:xfrm>
        </p:spPr>
        <p:txBody>
          <a:bodyPr>
            <a:normAutofit fontScale="92500" lnSpcReduction="10000"/>
          </a:bodyPr>
          <a:lstStyle/>
          <a:p>
            <a:pPr>
              <a:buNone/>
            </a:pPr>
            <a:r>
              <a:rPr lang="en-US" b="1" dirty="0" smtClean="0"/>
              <a:t>	</a:t>
            </a:r>
            <a:r>
              <a:rPr lang="en-US" b="1" dirty="0" err="1" smtClean="0"/>
              <a:t>cin</a:t>
            </a:r>
            <a:r>
              <a:rPr lang="en-US" b="1" dirty="0" smtClean="0"/>
              <a:t> and strings</a:t>
            </a:r>
            <a:endParaRPr lang="en-US" dirty="0" smtClean="0"/>
          </a:p>
          <a:p>
            <a:pPr>
              <a:buNone/>
            </a:pPr>
            <a:r>
              <a:rPr lang="en-US" b="1" dirty="0" smtClean="0"/>
              <a:t>	 </a:t>
            </a:r>
            <a:endParaRPr lang="en-US" dirty="0" smtClean="0"/>
          </a:p>
          <a:p>
            <a:pPr>
              <a:buNone/>
            </a:pPr>
            <a:r>
              <a:rPr lang="en-US" dirty="0" smtClean="0"/>
              <a:t>	We can use </a:t>
            </a:r>
            <a:r>
              <a:rPr lang="en-US" dirty="0" err="1" smtClean="0"/>
              <a:t>cin</a:t>
            </a:r>
            <a:r>
              <a:rPr lang="en-US" dirty="0" smtClean="0"/>
              <a:t> to get strings with the extraction operator (&gt;&gt;) as we do with fundamental data type variables:</a:t>
            </a:r>
          </a:p>
          <a:p>
            <a:pPr>
              <a:buNone/>
            </a:pPr>
            <a:r>
              <a:rPr lang="en-US" dirty="0" smtClean="0"/>
              <a:t>	</a:t>
            </a:r>
            <a:r>
              <a:rPr lang="en-US" dirty="0" err="1" smtClean="0"/>
              <a:t>cin</a:t>
            </a:r>
            <a:r>
              <a:rPr lang="en-US" dirty="0" smtClean="0"/>
              <a:t> &gt;&gt; </a:t>
            </a:r>
            <a:r>
              <a:rPr lang="en-US" dirty="0" err="1" smtClean="0"/>
              <a:t>mystring</a:t>
            </a:r>
            <a:r>
              <a:rPr lang="en-US" dirty="0" smtClean="0"/>
              <a:t>;</a:t>
            </a:r>
          </a:p>
          <a:p>
            <a:pPr>
              <a:buNone/>
            </a:pPr>
            <a:r>
              <a:rPr lang="en-US" dirty="0" smtClean="0"/>
              <a:t>	However, as it has been said, </a:t>
            </a:r>
            <a:r>
              <a:rPr lang="en-US" dirty="0" err="1" smtClean="0"/>
              <a:t>cin</a:t>
            </a:r>
            <a:r>
              <a:rPr lang="en-US" dirty="0" smtClean="0"/>
              <a:t> extraction stops reading as soon as if finds any blank space character, so in this case we will be able to get just one word for each extraction. This behavior may or may not be what we want; for example if we want to get a sentence from the user, this extraction operation would not be useful.</a:t>
            </a:r>
          </a:p>
          <a:p>
            <a:pPr>
              <a:buNone/>
            </a:pPr>
            <a:endParaRPr 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107</a:t>
            </a:fld>
            <a:endParaRPr lang="en-US"/>
          </a:p>
        </p:txBody>
      </p:sp>
      <p:sp>
        <p:nvSpPr>
          <p:cNvPr id="3" name="Content Placeholder 2"/>
          <p:cNvSpPr>
            <a:spLocks noGrp="1"/>
          </p:cNvSpPr>
          <p:nvPr>
            <p:ph idx="4294967295"/>
          </p:nvPr>
        </p:nvSpPr>
        <p:spPr>
          <a:xfrm>
            <a:off x="0" y="304800"/>
            <a:ext cx="8229600" cy="5821363"/>
          </a:xfrm>
        </p:spPr>
        <p:txBody>
          <a:bodyPr>
            <a:normAutofit fontScale="62500" lnSpcReduction="20000"/>
          </a:bodyPr>
          <a:lstStyle/>
          <a:p>
            <a:pPr>
              <a:buNone/>
            </a:pPr>
            <a:r>
              <a:rPr lang="en-US" dirty="0" smtClean="0"/>
              <a:t>	</a:t>
            </a:r>
          </a:p>
          <a:p>
            <a:pPr>
              <a:buNone/>
            </a:pPr>
            <a:r>
              <a:rPr lang="en-US" dirty="0" smtClean="0"/>
              <a:t>	 In order to get entire lines, we can use the function </a:t>
            </a:r>
            <a:r>
              <a:rPr lang="en-US" dirty="0" err="1" smtClean="0"/>
              <a:t>getline</a:t>
            </a:r>
            <a:r>
              <a:rPr lang="en-US" dirty="0" smtClean="0"/>
              <a:t>, which is the more recommendable way to get user input with </a:t>
            </a:r>
            <a:r>
              <a:rPr lang="en-US" dirty="0" err="1" smtClean="0"/>
              <a:t>cin</a:t>
            </a:r>
            <a:r>
              <a:rPr lang="en-US" dirty="0" smtClean="0"/>
              <a:t>:</a:t>
            </a:r>
          </a:p>
          <a:p>
            <a:pPr>
              <a:buNone/>
            </a:pPr>
            <a:r>
              <a:rPr lang="en-US" dirty="0" smtClean="0"/>
              <a:t>	</a:t>
            </a:r>
          </a:p>
          <a:p>
            <a:pPr>
              <a:buNone/>
            </a:pPr>
            <a:r>
              <a:rPr lang="en-US" dirty="0" smtClean="0"/>
              <a:t>// </a:t>
            </a:r>
            <a:r>
              <a:rPr lang="en-US" dirty="0" err="1" smtClean="0"/>
              <a:t>cin</a:t>
            </a:r>
            <a:r>
              <a:rPr lang="en-US" dirty="0" smtClean="0"/>
              <a:t> with strings</a:t>
            </a:r>
          </a:p>
          <a:p>
            <a:pPr>
              <a:buNone/>
            </a:pPr>
            <a:r>
              <a:rPr lang="en-US" dirty="0" smtClean="0"/>
              <a:t>	#include &lt;</a:t>
            </a:r>
            <a:r>
              <a:rPr lang="en-US" dirty="0" err="1" smtClean="0"/>
              <a:t>iostream.h</a:t>
            </a:r>
            <a:r>
              <a:rPr lang="en-US" dirty="0" smtClean="0"/>
              <a:t>&gt;</a:t>
            </a:r>
          </a:p>
          <a:p>
            <a:pPr>
              <a:buNone/>
            </a:pPr>
            <a:r>
              <a:rPr lang="en-US" dirty="0" smtClean="0"/>
              <a:t>	#include &lt;</a:t>
            </a:r>
            <a:r>
              <a:rPr lang="en-US" dirty="0" err="1" smtClean="0"/>
              <a:t>string.h</a:t>
            </a:r>
            <a:r>
              <a:rPr lang="en-US" dirty="0" smtClean="0"/>
              <a:t>&gt;</a:t>
            </a:r>
          </a:p>
          <a:p>
            <a:pPr>
              <a:buNone/>
            </a:pPr>
            <a:r>
              <a:rPr lang="en-US" dirty="0" smtClean="0"/>
              <a:t>	main ()</a:t>
            </a:r>
          </a:p>
          <a:p>
            <a:pPr>
              <a:buNone/>
            </a:pPr>
            <a:r>
              <a:rPr lang="en-US" dirty="0" smtClean="0"/>
              <a:t>	{</a:t>
            </a:r>
          </a:p>
          <a:p>
            <a:pPr>
              <a:buNone/>
            </a:pPr>
            <a:r>
              <a:rPr lang="en-US" dirty="0" smtClean="0"/>
              <a:t>	string </a:t>
            </a:r>
            <a:r>
              <a:rPr lang="en-US" dirty="0" err="1" smtClean="0"/>
              <a:t>mystr</a:t>
            </a:r>
            <a:r>
              <a:rPr lang="en-US" dirty="0" smtClean="0"/>
              <a:t>;</a:t>
            </a:r>
          </a:p>
          <a:p>
            <a:pPr>
              <a:buNone/>
            </a:pPr>
            <a:r>
              <a:rPr lang="en-US" dirty="0" smtClean="0"/>
              <a:t>	</a:t>
            </a:r>
            <a:r>
              <a:rPr lang="en-US" dirty="0" err="1" smtClean="0"/>
              <a:t>cout</a:t>
            </a:r>
            <a:r>
              <a:rPr lang="en-US" dirty="0" smtClean="0"/>
              <a:t> &lt;&lt; "What's your name? ";</a:t>
            </a:r>
          </a:p>
          <a:p>
            <a:pPr>
              <a:buNone/>
            </a:pPr>
            <a:r>
              <a:rPr lang="en-US" dirty="0" smtClean="0"/>
              <a:t>	</a:t>
            </a:r>
            <a:r>
              <a:rPr lang="en-US" dirty="0" err="1" smtClean="0"/>
              <a:t>getline</a:t>
            </a:r>
            <a:r>
              <a:rPr lang="en-US" dirty="0" smtClean="0"/>
              <a:t> (</a:t>
            </a:r>
            <a:r>
              <a:rPr lang="en-US" dirty="0" err="1" smtClean="0"/>
              <a:t>cin</a:t>
            </a:r>
            <a:r>
              <a:rPr lang="en-US" dirty="0" smtClean="0"/>
              <a:t>, </a:t>
            </a:r>
            <a:r>
              <a:rPr lang="en-US" dirty="0" err="1" smtClean="0"/>
              <a:t>mystr</a:t>
            </a:r>
            <a:r>
              <a:rPr lang="en-US" dirty="0" smtClean="0"/>
              <a:t>);</a:t>
            </a:r>
          </a:p>
          <a:p>
            <a:pPr>
              <a:buNone/>
            </a:pPr>
            <a:r>
              <a:rPr lang="en-US" dirty="0" smtClean="0"/>
              <a:t>	</a:t>
            </a:r>
            <a:r>
              <a:rPr lang="en-US" dirty="0" err="1" smtClean="0"/>
              <a:t>cout</a:t>
            </a:r>
            <a:r>
              <a:rPr lang="en-US" dirty="0" smtClean="0"/>
              <a:t> &lt;&lt; "Hello " &lt;&lt; </a:t>
            </a:r>
            <a:r>
              <a:rPr lang="en-US" dirty="0" err="1" smtClean="0"/>
              <a:t>mystr</a:t>
            </a:r>
            <a:r>
              <a:rPr lang="en-US" dirty="0" smtClean="0"/>
              <a:t> &lt;&lt; ".\n";</a:t>
            </a:r>
          </a:p>
          <a:p>
            <a:pPr>
              <a:buNone/>
            </a:pPr>
            <a:r>
              <a:rPr lang="en-US" dirty="0" smtClean="0"/>
              <a:t>	</a:t>
            </a:r>
            <a:r>
              <a:rPr lang="en-US" dirty="0" err="1" smtClean="0"/>
              <a:t>cout</a:t>
            </a:r>
            <a:r>
              <a:rPr lang="en-US" dirty="0" smtClean="0"/>
              <a:t> &lt;&lt; "What is your favorite team? ";</a:t>
            </a:r>
          </a:p>
          <a:p>
            <a:pPr>
              <a:buNone/>
            </a:pPr>
            <a:r>
              <a:rPr lang="en-US" dirty="0" smtClean="0"/>
              <a:t>	</a:t>
            </a:r>
            <a:r>
              <a:rPr lang="en-US" dirty="0" err="1" smtClean="0"/>
              <a:t>getline</a:t>
            </a:r>
            <a:r>
              <a:rPr lang="en-US" dirty="0" smtClean="0"/>
              <a:t> (</a:t>
            </a:r>
            <a:r>
              <a:rPr lang="en-US" dirty="0" err="1" smtClean="0"/>
              <a:t>cin</a:t>
            </a:r>
            <a:r>
              <a:rPr lang="en-US" dirty="0" smtClean="0"/>
              <a:t>, </a:t>
            </a:r>
            <a:r>
              <a:rPr lang="en-US" dirty="0" err="1" smtClean="0"/>
              <a:t>mystr</a:t>
            </a:r>
            <a:r>
              <a:rPr lang="en-US" dirty="0" smtClean="0"/>
              <a:t>);</a:t>
            </a:r>
          </a:p>
          <a:p>
            <a:pPr>
              <a:buNone/>
            </a:pPr>
            <a:r>
              <a:rPr lang="en-US" dirty="0" smtClean="0"/>
              <a:t>	</a:t>
            </a:r>
            <a:r>
              <a:rPr lang="en-US" dirty="0" err="1" smtClean="0"/>
              <a:t>cout</a:t>
            </a:r>
            <a:r>
              <a:rPr lang="en-US" dirty="0" smtClean="0"/>
              <a:t> &lt;&lt; "I like " &lt;&lt; </a:t>
            </a:r>
            <a:r>
              <a:rPr lang="en-US" dirty="0" err="1" smtClean="0"/>
              <a:t>mystr</a:t>
            </a:r>
            <a:r>
              <a:rPr lang="en-US" dirty="0" smtClean="0"/>
              <a:t> &lt;&lt; " too!\n";</a:t>
            </a:r>
          </a:p>
          <a:p>
            <a:pPr>
              <a:buNone/>
            </a:pPr>
            <a:r>
              <a:rPr lang="en-US" dirty="0" smtClean="0"/>
              <a:t>	return 0;</a:t>
            </a:r>
          </a:p>
          <a:p>
            <a:pPr>
              <a:buNone/>
            </a:pPr>
            <a:r>
              <a:rPr lang="en-US" dirty="0" smtClean="0"/>
              <a:t>	}</a:t>
            </a:r>
          </a:p>
          <a:p>
            <a:pPr>
              <a:buNone/>
            </a:pPr>
            <a:r>
              <a:rPr lang="en-US" dirty="0" smtClean="0"/>
              <a:t>	</a:t>
            </a:r>
          </a:p>
          <a:p>
            <a:pPr>
              <a:buNone/>
            </a:pPr>
            <a:endParaRPr lang="en-US"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108</a:t>
            </a:fld>
            <a:endParaRPr lang="en-US"/>
          </a:p>
        </p:txBody>
      </p:sp>
      <p:sp>
        <p:nvSpPr>
          <p:cNvPr id="3" name="Content Placeholder 2"/>
          <p:cNvSpPr>
            <a:spLocks noGrp="1"/>
          </p:cNvSpPr>
          <p:nvPr>
            <p:ph idx="4294967295"/>
          </p:nvPr>
        </p:nvSpPr>
        <p:spPr>
          <a:xfrm>
            <a:off x="0" y="838200"/>
            <a:ext cx="8229600" cy="5287963"/>
          </a:xfrm>
        </p:spPr>
        <p:txBody>
          <a:bodyPr>
            <a:normAutofit fontScale="92500" lnSpcReduction="10000"/>
          </a:bodyPr>
          <a:lstStyle/>
          <a:p>
            <a:pPr>
              <a:buNone/>
            </a:pPr>
            <a:r>
              <a:rPr lang="en-US" dirty="0" smtClean="0"/>
              <a:t>	Output:</a:t>
            </a:r>
          </a:p>
          <a:p>
            <a:pPr>
              <a:buNone/>
            </a:pPr>
            <a:endParaRPr lang="en-US" dirty="0" smtClean="0"/>
          </a:p>
          <a:p>
            <a:pPr>
              <a:buNone/>
            </a:pPr>
            <a:r>
              <a:rPr lang="en-US" dirty="0" smtClean="0"/>
              <a:t>	What's your name? Juan </a:t>
            </a:r>
            <a:r>
              <a:rPr lang="en-US" dirty="0" err="1" smtClean="0"/>
              <a:t>SouliA</a:t>
            </a:r>
            <a:r>
              <a:rPr lang="en-US" dirty="0" smtClean="0"/>
              <a:t> A.A.</a:t>
            </a:r>
          </a:p>
          <a:p>
            <a:pPr>
              <a:buNone/>
            </a:pPr>
            <a:r>
              <a:rPr lang="en-US" dirty="0" smtClean="0"/>
              <a:t>	Hello Juan </a:t>
            </a:r>
            <a:r>
              <a:rPr lang="en-US" dirty="0" err="1" smtClean="0"/>
              <a:t>SouliA‾A.A</a:t>
            </a:r>
            <a:r>
              <a:rPr lang="en-US" dirty="0" smtClean="0"/>
              <a:t>..</a:t>
            </a:r>
          </a:p>
          <a:p>
            <a:pPr>
              <a:buNone/>
            </a:pPr>
            <a:r>
              <a:rPr lang="en-US" dirty="0" smtClean="0"/>
              <a:t>	What is your favorite team? The Isotopes</a:t>
            </a:r>
          </a:p>
          <a:p>
            <a:pPr>
              <a:buNone/>
            </a:pPr>
            <a:r>
              <a:rPr lang="en-US" dirty="0" smtClean="0"/>
              <a:t>	I like The Isotopes too!</a:t>
            </a:r>
          </a:p>
          <a:p>
            <a:pPr>
              <a:buNone/>
            </a:pPr>
            <a:r>
              <a:rPr lang="en-US" dirty="0" smtClean="0"/>
              <a:t>	Notice how in both calls to </a:t>
            </a:r>
            <a:r>
              <a:rPr lang="en-US" dirty="0" err="1" smtClean="0"/>
              <a:t>getline</a:t>
            </a:r>
            <a:r>
              <a:rPr lang="en-US" dirty="0" smtClean="0"/>
              <a:t> we used the same string identifier (</a:t>
            </a:r>
            <a:r>
              <a:rPr lang="en-US" dirty="0" err="1" smtClean="0"/>
              <a:t>mystr</a:t>
            </a:r>
            <a:r>
              <a:rPr lang="en-US" dirty="0" smtClean="0"/>
              <a:t>). What the program does in the second call is simply to replace the previous content by the new one that is introduced.</a:t>
            </a:r>
            <a:endParaRPr lang="en-US"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Greena Dattani</a:t>
            </a:r>
            <a:endParaRPr lang="en-US"/>
          </a:p>
        </p:txBody>
      </p:sp>
      <p:sp>
        <p:nvSpPr>
          <p:cNvPr id="3" name="Slide Number Placeholder 2"/>
          <p:cNvSpPr>
            <a:spLocks noGrp="1"/>
          </p:cNvSpPr>
          <p:nvPr>
            <p:ph type="sldNum" sz="quarter" idx="12"/>
          </p:nvPr>
        </p:nvSpPr>
        <p:spPr/>
        <p:txBody>
          <a:bodyPr/>
          <a:lstStyle/>
          <a:p>
            <a:fld id="{6F094883-2B65-434D-BB95-EA2723E702EB}" type="slidenum">
              <a:rPr lang="en-US" smtClean="0"/>
              <a:pPr/>
              <a:t>109</a:t>
            </a:fld>
            <a:endParaRPr lang="en-US"/>
          </a:p>
        </p:txBody>
      </p:sp>
      <p:sp>
        <p:nvSpPr>
          <p:cNvPr id="4" name="Title 3"/>
          <p:cNvSpPr>
            <a:spLocks noGrp="1"/>
          </p:cNvSpPr>
          <p:nvPr>
            <p:ph type="title" idx="4294967295"/>
          </p:nvPr>
        </p:nvSpPr>
        <p:spPr>
          <a:xfrm>
            <a:off x="0" y="274638"/>
            <a:ext cx="8229600" cy="1143000"/>
          </a:xfrm>
        </p:spPr>
        <p:txBody>
          <a:bodyPr/>
          <a:lstStyle/>
          <a:p>
            <a:r>
              <a:rPr lang="en-US" dirty="0" smtClean="0"/>
              <a:t>Chapter 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11</a:t>
            </a:fld>
            <a:endParaRPr lang="en-US"/>
          </a:p>
        </p:txBody>
      </p:sp>
      <p:sp>
        <p:nvSpPr>
          <p:cNvPr id="3" name="Content Placeholder 2"/>
          <p:cNvSpPr>
            <a:spLocks noGrp="1"/>
          </p:cNvSpPr>
          <p:nvPr>
            <p:ph idx="4294967295"/>
          </p:nvPr>
        </p:nvSpPr>
        <p:spPr>
          <a:xfrm>
            <a:off x="381000" y="152400"/>
            <a:ext cx="8534400" cy="6172200"/>
          </a:xfrm>
        </p:spPr>
        <p:txBody>
          <a:bodyPr>
            <a:normAutofit fontScale="62500" lnSpcReduction="20000"/>
          </a:bodyPr>
          <a:lstStyle/>
          <a:p>
            <a:endParaRPr lang="en-US" b="1" dirty="0" smtClean="0"/>
          </a:p>
          <a:p>
            <a:r>
              <a:rPr lang="en-US" b="1" dirty="0" err="1" smtClean="0"/>
              <a:t>Pseudocode</a:t>
            </a:r>
            <a:r>
              <a:rPr lang="en-US" b="1" dirty="0" smtClean="0"/>
              <a:t>: </a:t>
            </a:r>
          </a:p>
          <a:p>
            <a:pPr lvl="1">
              <a:buNone/>
            </a:pPr>
            <a:r>
              <a:rPr lang="en-US" dirty="0" smtClean="0"/>
              <a:t>	</a:t>
            </a:r>
            <a:r>
              <a:rPr lang="en-US" dirty="0" err="1" smtClean="0"/>
              <a:t>Pseudocode</a:t>
            </a:r>
            <a:r>
              <a:rPr lang="en-US" dirty="0" smtClean="0"/>
              <a:t> is an artificial and informal language that helps the programmers to develop algorithm in the text format. It allows the programmer to focus on the logic of the algorithm without being distracted by details of the language syntax. It narrates steps of the algorithm more precisely.</a:t>
            </a:r>
          </a:p>
          <a:p>
            <a:r>
              <a:rPr lang="en-US" dirty="0" smtClean="0"/>
              <a:t>Following are the keywords used to indicate input, output and other operations.</a:t>
            </a:r>
          </a:p>
          <a:p>
            <a:r>
              <a:rPr lang="en-US" dirty="0" smtClean="0"/>
              <a:t>Input – READ, GET</a:t>
            </a:r>
          </a:p>
          <a:p>
            <a:r>
              <a:rPr lang="en-US" dirty="0" smtClean="0"/>
              <a:t>Output – PRINT, DISPLAY</a:t>
            </a:r>
          </a:p>
          <a:p>
            <a:r>
              <a:rPr lang="en-US" dirty="0" smtClean="0"/>
              <a:t>Compute – CALCULATE, DETERMINE</a:t>
            </a:r>
          </a:p>
          <a:p>
            <a:r>
              <a:rPr lang="en-US" dirty="0" smtClean="0"/>
              <a:t>Initialize SET, INT</a:t>
            </a:r>
          </a:p>
          <a:p>
            <a:r>
              <a:rPr lang="en-US" dirty="0" smtClean="0"/>
              <a:t>Add one – INCREMENTER</a:t>
            </a:r>
          </a:p>
          <a:p>
            <a:r>
              <a:rPr lang="en-US" dirty="0" smtClean="0"/>
              <a:t>Sub one- DECREMENTER </a:t>
            </a:r>
          </a:p>
          <a:p>
            <a:r>
              <a:rPr lang="en-US" dirty="0" smtClean="0"/>
              <a:t>Conditions and loops</a:t>
            </a:r>
          </a:p>
          <a:p>
            <a:pPr lvl="1"/>
            <a:r>
              <a:rPr lang="en-US" dirty="0" smtClean="0"/>
              <a:t>IF-THEN ELSE</a:t>
            </a:r>
          </a:p>
          <a:p>
            <a:pPr lvl="1"/>
            <a:r>
              <a:rPr lang="en-US" dirty="0" smtClean="0"/>
              <a:t>Repetitive execution</a:t>
            </a:r>
          </a:p>
          <a:p>
            <a:pPr lvl="1"/>
            <a:r>
              <a:rPr lang="en-US" dirty="0" smtClean="0"/>
              <a:t>WHILE</a:t>
            </a:r>
          </a:p>
          <a:p>
            <a:pPr lvl="1"/>
            <a:r>
              <a:rPr lang="en-US" dirty="0" smtClean="0"/>
              <a:t>CASE</a:t>
            </a:r>
          </a:p>
          <a:p>
            <a:pPr lvl="1"/>
            <a:r>
              <a:rPr lang="en-US" dirty="0" smtClean="0"/>
              <a:t>REPEAT UNTIL</a:t>
            </a:r>
          </a:p>
          <a:p>
            <a:pPr lvl="1"/>
            <a:r>
              <a:rPr lang="en-US" dirty="0" smtClean="0"/>
              <a:t>FOR</a:t>
            </a:r>
            <a:endParaRPr lang="en-US"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865187"/>
          </a:xfrm>
        </p:spPr>
        <p:txBody>
          <a:bodyPr/>
          <a:lstStyle/>
          <a:p>
            <a:pPr eaLnBrk="1" hangingPunct="1">
              <a:defRPr/>
            </a:pPr>
            <a:r>
              <a:rPr lang="en-US" dirty="0" smtClean="0"/>
              <a:t>Manipulators</a:t>
            </a:r>
          </a:p>
        </p:txBody>
      </p:sp>
      <p:sp>
        <p:nvSpPr>
          <p:cNvPr id="3" name="Content Placeholder 2"/>
          <p:cNvSpPr>
            <a:spLocks noGrp="1"/>
          </p:cNvSpPr>
          <p:nvPr>
            <p:ph idx="1"/>
          </p:nvPr>
        </p:nvSpPr>
        <p:spPr>
          <a:xfrm>
            <a:off x="457200" y="1143000"/>
            <a:ext cx="8229600" cy="4987925"/>
          </a:xfrm>
        </p:spPr>
        <p:txBody>
          <a:bodyPr/>
          <a:lstStyle/>
          <a:p>
            <a:pPr eaLnBrk="1" hangingPunct="1">
              <a:defRPr/>
            </a:pPr>
            <a:r>
              <a:rPr lang="en-US" dirty="0" smtClean="0"/>
              <a:t>Manipulators are the operators in C++ for formatting the output. </a:t>
            </a:r>
          </a:p>
          <a:p>
            <a:pPr eaLnBrk="1" hangingPunct="1">
              <a:defRPr/>
            </a:pPr>
            <a:r>
              <a:rPr lang="en-US" dirty="0" smtClean="0"/>
              <a:t>The data is manipulated according to the desired output. </a:t>
            </a:r>
          </a:p>
          <a:p>
            <a:pPr eaLnBrk="1" hangingPunct="1">
              <a:defRPr/>
            </a:pPr>
            <a:r>
              <a:rPr lang="en-US" dirty="0" smtClean="0"/>
              <a:t>To use manipulator functions in our program we need to include the header file &lt;</a:t>
            </a:r>
            <a:r>
              <a:rPr lang="en-US" dirty="0" err="1" smtClean="0"/>
              <a:t>iomanip.h</a:t>
            </a:r>
            <a:r>
              <a:rPr lang="en-US" dirty="0" smtClean="0"/>
              <a:t>&gt;</a:t>
            </a:r>
          </a:p>
          <a:p>
            <a:pPr eaLnBrk="1" hangingPunct="1">
              <a:defRPr/>
            </a:pPr>
            <a:r>
              <a:rPr lang="en-US" dirty="0" smtClean="0"/>
              <a:t>There are number of manipulators available in C++</a:t>
            </a: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638800"/>
          </a:xfrm>
        </p:spPr>
        <p:txBody>
          <a:bodyPr/>
          <a:lstStyle/>
          <a:p>
            <a:pPr eaLnBrk="1" hangingPunct="1">
              <a:defRPr/>
            </a:pPr>
            <a:r>
              <a:rPr lang="en-US" dirty="0" err="1" smtClean="0"/>
              <a:t>Endl</a:t>
            </a:r>
            <a:r>
              <a:rPr lang="en-US" dirty="0" smtClean="0"/>
              <a:t>: The </a:t>
            </a:r>
            <a:r>
              <a:rPr lang="en-US" dirty="0" err="1" smtClean="0"/>
              <a:t>endl</a:t>
            </a:r>
            <a:r>
              <a:rPr lang="en-US" dirty="0" smtClean="0"/>
              <a:t> is an output manipulator &amp; has the same functionality as the “\n” newline character.</a:t>
            </a:r>
          </a:p>
          <a:p>
            <a:pPr eaLnBrk="1" hangingPunct="1">
              <a:defRPr/>
            </a:pPr>
            <a:r>
              <a:rPr lang="en-US" dirty="0" smtClean="0"/>
              <a:t>For example:</a:t>
            </a:r>
            <a:br>
              <a:rPr lang="en-US" dirty="0" smtClean="0"/>
            </a:br>
            <a:r>
              <a:rPr lang="en-US" dirty="0" err="1" smtClean="0"/>
              <a:t>cout</a:t>
            </a:r>
            <a:r>
              <a:rPr lang="en-US" dirty="0" smtClean="0"/>
              <a:t> &lt;&lt; “Mumbai “ &lt;&lt; </a:t>
            </a:r>
            <a:r>
              <a:rPr lang="en-US" dirty="0" err="1" smtClean="0"/>
              <a:t>endl</a:t>
            </a:r>
            <a:r>
              <a:rPr lang="en-US" dirty="0" smtClean="0"/>
              <a:t>;</a:t>
            </a:r>
          </a:p>
          <a:p>
            <a:pPr eaLnBrk="1" hangingPunct="1">
              <a:buFont typeface="Wingdings" pitchFamily="2" charset="2"/>
              <a:buNone/>
              <a:defRPr/>
            </a:pPr>
            <a:r>
              <a:rPr lang="en-US" dirty="0" smtClean="0"/>
              <a:t>	</a:t>
            </a:r>
            <a:r>
              <a:rPr lang="en-US" dirty="0" err="1" smtClean="0"/>
              <a:t>cout</a:t>
            </a:r>
            <a:r>
              <a:rPr lang="en-US" dirty="0" smtClean="0"/>
              <a:t> &lt;&lt; “University”;</a:t>
            </a:r>
          </a:p>
          <a:p>
            <a:pPr eaLnBrk="1" hangingPunct="1">
              <a:buFont typeface="Wingdings" pitchFamily="2" charset="2"/>
              <a:buNone/>
              <a:defRPr/>
            </a:pPr>
            <a:r>
              <a:rPr lang="en-US" dirty="0" smtClean="0"/>
              <a:t>Output:</a:t>
            </a:r>
          </a:p>
          <a:p>
            <a:pPr eaLnBrk="1" hangingPunct="1">
              <a:buFont typeface="Wingdings" pitchFamily="2" charset="2"/>
              <a:buNone/>
              <a:defRPr/>
            </a:pPr>
            <a:r>
              <a:rPr lang="en-US" dirty="0" smtClean="0"/>
              <a:t>Mumbai</a:t>
            </a:r>
          </a:p>
          <a:p>
            <a:pPr eaLnBrk="1" hangingPunct="1">
              <a:buFont typeface="Wingdings" pitchFamily="2" charset="2"/>
              <a:buNone/>
              <a:defRPr/>
            </a:pPr>
            <a:r>
              <a:rPr lang="en-US" dirty="0" smtClean="0"/>
              <a:t>University.</a:t>
            </a:r>
          </a:p>
          <a:p>
            <a:pPr eaLnBrk="1" hangingPunct="1">
              <a:defRPr/>
            </a:pPr>
            <a:endParaRPr lang="en-US" dirty="0" smtClean="0"/>
          </a:p>
        </p:txBody>
      </p:sp>
    </p:spTree>
  </p:cSld>
  <p:clrMapOvr>
    <a:masterClrMapping/>
  </p:clrMapOvr>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73725"/>
          </a:xfrm>
        </p:spPr>
        <p:txBody>
          <a:bodyPr/>
          <a:lstStyle/>
          <a:p>
            <a:pPr eaLnBrk="1" hangingPunct="1">
              <a:defRPr/>
            </a:pPr>
            <a:r>
              <a:rPr lang="en-US" dirty="0" err="1" smtClean="0"/>
              <a:t>Setw</a:t>
            </a:r>
            <a:r>
              <a:rPr lang="en-US" dirty="0" smtClean="0"/>
              <a:t>: This manipulator </a:t>
            </a:r>
            <a:r>
              <a:rPr lang="en-US" dirty="0" err="1" smtClean="0"/>
              <a:t>stes</a:t>
            </a:r>
            <a:r>
              <a:rPr lang="en-US" dirty="0" smtClean="0"/>
              <a:t> the minimum </a:t>
            </a:r>
            <a:r>
              <a:rPr lang="en-US" dirty="0" err="1" smtClean="0"/>
              <a:t>fieldd</a:t>
            </a:r>
            <a:r>
              <a:rPr lang="en-US" dirty="0" smtClean="0"/>
              <a:t> width on output.</a:t>
            </a:r>
          </a:p>
          <a:p>
            <a:pPr eaLnBrk="1" hangingPunct="1">
              <a:defRPr/>
            </a:pPr>
            <a:r>
              <a:rPr lang="en-US" dirty="0" smtClean="0"/>
              <a:t>The syntax is:</a:t>
            </a:r>
          </a:p>
          <a:p>
            <a:pPr eaLnBrk="1" hangingPunct="1">
              <a:buFont typeface="Wingdings" pitchFamily="2" charset="2"/>
              <a:buNone/>
              <a:defRPr/>
            </a:pPr>
            <a:r>
              <a:rPr lang="en-US" dirty="0" smtClean="0"/>
              <a:t>		</a:t>
            </a:r>
            <a:r>
              <a:rPr lang="en-US" dirty="0" err="1" smtClean="0"/>
              <a:t>Setw</a:t>
            </a:r>
            <a:r>
              <a:rPr lang="en-US" dirty="0" smtClean="0"/>
              <a:t>(x)</a:t>
            </a:r>
          </a:p>
          <a:p>
            <a:pPr eaLnBrk="1" hangingPunct="1">
              <a:buFont typeface="Wingdings" pitchFamily="2" charset="2"/>
              <a:buNone/>
              <a:defRPr/>
            </a:pPr>
            <a:r>
              <a:rPr lang="en-US" dirty="0" err="1" smtClean="0"/>
              <a:t>Setw</a:t>
            </a:r>
            <a:r>
              <a:rPr lang="en-US" dirty="0" smtClean="0"/>
              <a:t> causes the number or string that follows it to be printed within a field of x  characters wide and x is the argument  set in </a:t>
            </a:r>
            <a:r>
              <a:rPr lang="en-US" dirty="0" err="1" smtClean="0"/>
              <a:t>setw</a:t>
            </a:r>
            <a:r>
              <a:rPr lang="en-US" dirty="0" smtClean="0"/>
              <a:t> manipulator.</a:t>
            </a:r>
          </a:p>
          <a:p>
            <a:pPr eaLnBrk="1" hangingPunct="1">
              <a:buFont typeface="Wingdings" pitchFamily="2" charset="2"/>
              <a:buNone/>
              <a:defRPr/>
            </a:pPr>
            <a:endParaRPr lang="en-US" dirty="0" smtClean="0"/>
          </a:p>
          <a:p>
            <a:pPr eaLnBrk="1" hangingPunct="1">
              <a:buFont typeface="Wingdings" pitchFamily="2" charset="2"/>
              <a:buNone/>
              <a:defRPr/>
            </a:pPr>
            <a:endParaRPr lang="en-US" dirty="0" smtClean="0"/>
          </a:p>
        </p:txBody>
      </p:sp>
    </p:spTree>
  </p:cSld>
  <p:clrMapOvr>
    <a:masterClrMapping/>
  </p:clrMapOvr>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6125"/>
          </a:xfrm>
        </p:spPr>
        <p:txBody>
          <a:bodyPr>
            <a:normAutofit fontScale="85000" lnSpcReduction="20000"/>
          </a:bodyPr>
          <a:lstStyle/>
          <a:p>
            <a:pPr eaLnBrk="1" hangingPunct="1">
              <a:defRPr/>
            </a:pPr>
            <a:r>
              <a:rPr lang="en-US" dirty="0" smtClean="0"/>
              <a:t>For example:</a:t>
            </a:r>
          </a:p>
          <a:p>
            <a:pPr eaLnBrk="1" hangingPunct="1">
              <a:buFont typeface="Wingdings" pitchFamily="2" charset="2"/>
              <a:buNone/>
              <a:defRPr/>
            </a:pPr>
            <a:r>
              <a:rPr lang="en-US" dirty="0" smtClean="0"/>
              <a:t>#include&lt;</a:t>
            </a:r>
            <a:r>
              <a:rPr lang="en-US" dirty="0" err="1" smtClean="0"/>
              <a:t>iostream.h</a:t>
            </a:r>
            <a:r>
              <a:rPr lang="en-US" dirty="0" smtClean="0"/>
              <a:t>&gt;</a:t>
            </a:r>
          </a:p>
          <a:p>
            <a:pPr eaLnBrk="1" hangingPunct="1">
              <a:buFont typeface="Wingdings" pitchFamily="2" charset="2"/>
              <a:buNone/>
              <a:defRPr/>
            </a:pPr>
            <a:r>
              <a:rPr lang="en-US" dirty="0" smtClean="0"/>
              <a:t>#include&lt;</a:t>
            </a:r>
            <a:r>
              <a:rPr lang="en-US" dirty="0" err="1" smtClean="0"/>
              <a:t>iomanip.h</a:t>
            </a:r>
            <a:r>
              <a:rPr lang="en-US" dirty="0" smtClean="0"/>
              <a:t>&gt;</a:t>
            </a:r>
          </a:p>
          <a:p>
            <a:pPr eaLnBrk="1" hangingPunct="1">
              <a:buFont typeface="Wingdings" pitchFamily="2" charset="2"/>
              <a:buNone/>
              <a:defRPr/>
            </a:pPr>
            <a:r>
              <a:rPr lang="en-US" dirty="0" smtClean="0"/>
              <a:t>void main()</a:t>
            </a:r>
          </a:p>
          <a:p>
            <a:pPr eaLnBrk="1" hangingPunct="1">
              <a:buFont typeface="Wingdings" pitchFamily="2" charset="2"/>
              <a:buNone/>
              <a:defRPr/>
            </a:pPr>
            <a:r>
              <a:rPr lang="en-US" dirty="0" smtClean="0"/>
              <a:t>{</a:t>
            </a:r>
          </a:p>
          <a:p>
            <a:pPr eaLnBrk="1" hangingPunct="1">
              <a:buFont typeface="Wingdings" pitchFamily="2" charset="2"/>
              <a:buNone/>
              <a:defRPr/>
            </a:pPr>
            <a:r>
              <a:rPr lang="en-US" dirty="0" smtClean="0"/>
              <a:t>	</a:t>
            </a:r>
            <a:r>
              <a:rPr lang="en-US" dirty="0" err="1" smtClean="0"/>
              <a:t>int</a:t>
            </a:r>
            <a:r>
              <a:rPr lang="en-US" dirty="0" smtClean="0"/>
              <a:t> x=12345;</a:t>
            </a:r>
          </a:p>
          <a:p>
            <a:pPr eaLnBrk="1" hangingPunct="1">
              <a:buFont typeface="Wingdings" pitchFamily="2" charset="2"/>
              <a:buNone/>
              <a:defRPr/>
            </a:pPr>
            <a:r>
              <a:rPr lang="en-US" dirty="0" smtClean="0"/>
              <a:t>	</a:t>
            </a:r>
            <a:r>
              <a:rPr lang="en-US" dirty="0" err="1" smtClean="0"/>
              <a:t>cout</a:t>
            </a:r>
            <a:r>
              <a:rPr lang="en-US" dirty="0" smtClean="0"/>
              <a:t> &lt;&lt; </a:t>
            </a:r>
            <a:r>
              <a:rPr lang="en-US" dirty="0" err="1" smtClean="0"/>
              <a:t>setw</a:t>
            </a:r>
            <a:r>
              <a:rPr lang="en-US" dirty="0" smtClean="0"/>
              <a:t>(5) &lt;&lt; x &lt;&lt; </a:t>
            </a:r>
            <a:r>
              <a:rPr lang="en-US" dirty="0" err="1" smtClean="0"/>
              <a:t>endl</a:t>
            </a:r>
            <a:r>
              <a:rPr lang="en-US" dirty="0" smtClean="0"/>
              <a:t>;</a:t>
            </a:r>
          </a:p>
          <a:p>
            <a:pPr eaLnBrk="1" hangingPunct="1">
              <a:buFont typeface="Wingdings" pitchFamily="2" charset="2"/>
              <a:buNone/>
              <a:defRPr/>
            </a:pPr>
            <a:r>
              <a:rPr lang="en-US" dirty="0" smtClean="0"/>
              <a:t>	</a:t>
            </a:r>
            <a:r>
              <a:rPr lang="en-US" dirty="0" err="1" smtClean="0"/>
              <a:t>cout</a:t>
            </a:r>
            <a:r>
              <a:rPr lang="en-US" dirty="0" smtClean="0"/>
              <a:t> &lt;&lt; </a:t>
            </a:r>
            <a:r>
              <a:rPr lang="en-US" dirty="0" err="1" smtClean="0"/>
              <a:t>setw</a:t>
            </a:r>
            <a:r>
              <a:rPr lang="en-US" dirty="0" smtClean="0"/>
              <a:t>(6) &lt;&lt; x &lt;&lt; </a:t>
            </a:r>
            <a:r>
              <a:rPr lang="en-US" dirty="0" err="1" smtClean="0"/>
              <a:t>endl</a:t>
            </a:r>
            <a:r>
              <a:rPr lang="en-US" dirty="0" smtClean="0"/>
              <a:t>;</a:t>
            </a:r>
          </a:p>
          <a:p>
            <a:pPr eaLnBrk="1" hangingPunct="1">
              <a:buFont typeface="Wingdings" pitchFamily="2" charset="2"/>
              <a:buNone/>
              <a:defRPr/>
            </a:pPr>
            <a:r>
              <a:rPr lang="en-US" dirty="0" smtClean="0"/>
              <a:t>	</a:t>
            </a:r>
            <a:r>
              <a:rPr lang="en-US" dirty="0" err="1" smtClean="0"/>
              <a:t>cout</a:t>
            </a:r>
            <a:r>
              <a:rPr lang="en-US" dirty="0" smtClean="0"/>
              <a:t> &lt;&lt; </a:t>
            </a:r>
            <a:r>
              <a:rPr lang="en-US" dirty="0" err="1" smtClean="0"/>
              <a:t>setw</a:t>
            </a:r>
            <a:r>
              <a:rPr lang="en-US" dirty="0" smtClean="0"/>
              <a:t>(7) &lt;&lt; x &lt;&lt; </a:t>
            </a:r>
            <a:r>
              <a:rPr lang="en-US" dirty="0" err="1" smtClean="0"/>
              <a:t>endl</a:t>
            </a:r>
            <a:r>
              <a:rPr lang="en-US" dirty="0" smtClean="0"/>
              <a:t>;</a:t>
            </a:r>
          </a:p>
          <a:p>
            <a:pPr eaLnBrk="1" hangingPunct="1">
              <a:buFont typeface="Wingdings" pitchFamily="2" charset="2"/>
              <a:buNone/>
              <a:defRPr/>
            </a:pPr>
            <a:r>
              <a:rPr lang="en-US" dirty="0" smtClean="0"/>
              <a:t>}</a:t>
            </a:r>
          </a:p>
          <a:p>
            <a:pPr eaLnBrk="1" hangingPunct="1">
              <a:buFont typeface="Wingdings" pitchFamily="2" charset="2"/>
              <a:buNone/>
              <a:defRPr/>
            </a:pPr>
            <a:endParaRPr lang="en-US" dirty="0" smtClean="0"/>
          </a:p>
          <a:p>
            <a:pPr eaLnBrk="1" hangingPunct="1">
              <a:buFont typeface="Wingdings" pitchFamily="2" charset="2"/>
              <a:buNone/>
              <a:defRPr/>
            </a:pPr>
            <a:endParaRPr lang="en-US" dirty="0" smtClean="0"/>
          </a:p>
          <a:p>
            <a:pPr eaLnBrk="1" hangingPunct="1">
              <a:buFont typeface="Wingdings" pitchFamily="2" charset="2"/>
              <a:buNone/>
              <a:defRPr/>
            </a:pPr>
            <a:r>
              <a:rPr lang="en-US" dirty="0" smtClean="0"/>
              <a:t>	</a:t>
            </a:r>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9925"/>
          </a:xfrm>
        </p:spPr>
        <p:txBody>
          <a:bodyPr/>
          <a:lstStyle/>
          <a:p>
            <a:pPr eaLnBrk="1" hangingPunct="1">
              <a:defRPr/>
            </a:pPr>
            <a:r>
              <a:rPr lang="en-US" dirty="0" smtClean="0"/>
              <a:t>Output:</a:t>
            </a:r>
          </a:p>
          <a:p>
            <a:pPr eaLnBrk="1" hangingPunct="1">
              <a:buFont typeface="Wingdings" pitchFamily="2" charset="2"/>
              <a:buNone/>
              <a:defRPr/>
            </a:pPr>
            <a:endParaRPr lang="en-US" dirty="0" smtClean="0"/>
          </a:p>
        </p:txBody>
      </p:sp>
      <p:graphicFrame>
        <p:nvGraphicFramePr>
          <p:cNvPr id="4" name="Table 3"/>
          <p:cNvGraphicFramePr>
            <a:graphicFrameLocks noGrp="1"/>
          </p:cNvGraphicFramePr>
          <p:nvPr/>
        </p:nvGraphicFramePr>
        <p:xfrm>
          <a:off x="1524000" y="1397000"/>
          <a:ext cx="6095999" cy="1112520"/>
        </p:xfrm>
        <a:graphic>
          <a:graphicData uri="http://schemas.openxmlformats.org/drawingml/2006/table">
            <a:tbl>
              <a:tblPr firstRow="1" bandRow="1">
                <a:tableStyleId>{5C22544A-7EE6-4342-B048-85BDC9FD1C3A}</a:tableStyleId>
              </a:tblPr>
              <a:tblGrid>
                <a:gridCol w="870857"/>
                <a:gridCol w="870857"/>
                <a:gridCol w="870857"/>
                <a:gridCol w="870857"/>
                <a:gridCol w="870857"/>
                <a:gridCol w="870857"/>
                <a:gridCol w="870857"/>
              </a:tblGrid>
              <a:tr h="370840">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c>
                  <a:txBody>
                    <a:bodyPr/>
                    <a:lstStyle/>
                    <a:p>
                      <a:r>
                        <a:rPr lang="en-US" dirty="0" smtClean="0"/>
                        <a:t>5</a:t>
                      </a:r>
                      <a:endParaRPr lang="en-US" dirty="0"/>
                    </a:p>
                  </a:txBody>
                  <a:tcPr/>
                </a:tc>
                <a:tc>
                  <a:txBody>
                    <a:bodyPr/>
                    <a:lstStyle/>
                    <a:p>
                      <a:endParaRPr lang="en-US" dirty="0"/>
                    </a:p>
                  </a:txBody>
                  <a:tcPr/>
                </a:tc>
                <a:tc>
                  <a:txBody>
                    <a:bodyPr/>
                    <a:lstStyle/>
                    <a:p>
                      <a:endParaRPr lang="en-US" dirty="0"/>
                    </a:p>
                  </a:txBody>
                  <a:tcPr/>
                </a:tc>
              </a:tr>
              <a:tr h="370840">
                <a:tc>
                  <a:txBody>
                    <a:bodyPr/>
                    <a:lstStyle/>
                    <a:p>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c>
                  <a:txBody>
                    <a:bodyPr/>
                    <a:lstStyle/>
                    <a:p>
                      <a:r>
                        <a:rPr lang="en-US" dirty="0" smtClean="0"/>
                        <a:t>5</a:t>
                      </a:r>
                      <a:endParaRPr lang="en-US" dirty="0"/>
                    </a:p>
                  </a:txBody>
                  <a:tcPr/>
                </a:tc>
                <a:tc>
                  <a:txBody>
                    <a:bodyPr/>
                    <a:lstStyle/>
                    <a:p>
                      <a:endParaRPr lang="en-US"/>
                    </a:p>
                  </a:txBody>
                  <a:tcPr/>
                </a:tc>
              </a:tr>
              <a:tr h="370840">
                <a:tc>
                  <a:txBody>
                    <a:bodyPr/>
                    <a:lstStyle/>
                    <a:p>
                      <a:endParaRPr lang="en-US"/>
                    </a:p>
                  </a:txBody>
                  <a:tcPr/>
                </a:tc>
                <a:tc>
                  <a:txBody>
                    <a:bodyPr/>
                    <a:lstStyle/>
                    <a:p>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c>
                  <a:txBody>
                    <a:bodyPr/>
                    <a:lstStyle/>
                    <a:p>
                      <a:r>
                        <a:rPr lang="en-US" dirty="0" smtClean="0"/>
                        <a:t>5</a:t>
                      </a:r>
                      <a:endParaRPr lang="en-US" dirty="0"/>
                    </a:p>
                  </a:txBody>
                  <a:tcPr/>
                </a:tc>
              </a:tr>
            </a:tbl>
          </a:graphicData>
        </a:graphic>
      </p:graphicFrame>
    </p:spTree>
  </p:cSld>
  <p:clrMapOvr>
    <a:masterClrMapping/>
  </p:clrMapOvr>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6125"/>
          </a:xfrm>
        </p:spPr>
        <p:txBody>
          <a:bodyPr>
            <a:normAutofit lnSpcReduction="10000"/>
          </a:bodyPr>
          <a:lstStyle/>
          <a:p>
            <a:pPr eaLnBrk="1" hangingPunct="1">
              <a:buFont typeface="Wingdings" pitchFamily="2" charset="2"/>
              <a:buNone/>
              <a:defRPr/>
            </a:pPr>
            <a:r>
              <a:rPr lang="en-US" dirty="0" smtClean="0"/>
              <a:t>	Control Statements: </a:t>
            </a:r>
          </a:p>
          <a:p>
            <a:pPr eaLnBrk="1" hangingPunct="1">
              <a:defRPr/>
            </a:pPr>
            <a:r>
              <a:rPr lang="en-US" dirty="0" smtClean="0"/>
              <a:t>Often in programming we come across situation where we need to decide which part of the code should  be  executed or coded should is executed only if a particular condition is satisfied.</a:t>
            </a:r>
          </a:p>
          <a:p>
            <a:pPr eaLnBrk="1" hangingPunct="1">
              <a:defRPr/>
            </a:pPr>
            <a:r>
              <a:rPr lang="en-US" dirty="0" smtClean="0"/>
              <a:t>In some programs it may be needed to repeat apart of code, jump from a particular instruction or execute code if the particular condition is fulfilled or take </a:t>
            </a:r>
            <a:r>
              <a:rPr lang="en-US" dirty="0" err="1" smtClean="0"/>
              <a:t>decesion</a:t>
            </a:r>
            <a:r>
              <a:rPr lang="en-US" dirty="0" smtClean="0"/>
              <a:t>. In all such cases  we can make use of control  structures provided by </a:t>
            </a:r>
            <a:r>
              <a:rPr lang="en-US" dirty="0" err="1" smtClean="0"/>
              <a:t>c++</a:t>
            </a:r>
            <a:r>
              <a:rPr lang="en-US" dirty="0" smtClean="0"/>
              <a:t>.</a:t>
            </a:r>
          </a:p>
          <a:p>
            <a:pPr eaLnBrk="1" hangingPunct="1">
              <a:defRPr/>
            </a:pPr>
            <a:endParaRPr lang="en-US" dirty="0" smtClean="0"/>
          </a:p>
        </p:txBody>
      </p:sp>
    </p:spTree>
  </p:cSld>
  <p:clrMapOvr>
    <a:masterClrMapping/>
  </p:clrMapOvr>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6125"/>
          </a:xfrm>
        </p:spPr>
        <p:txBody>
          <a:bodyPr/>
          <a:lstStyle/>
          <a:p>
            <a:pPr eaLnBrk="1" hangingPunct="1">
              <a:defRPr/>
            </a:pPr>
            <a:r>
              <a:rPr lang="en-US" dirty="0" smtClean="0"/>
              <a:t>While working with control structures we will be coming across compound statements also called as blocks. Let us understand what compound statements are.</a:t>
            </a:r>
          </a:p>
          <a:p>
            <a:pPr eaLnBrk="1" hangingPunct="1">
              <a:defRPr/>
            </a:pPr>
            <a:r>
              <a:rPr lang="en-US" dirty="0" smtClean="0"/>
              <a:t>A statement can be either be a simple statement(a simple instruction ending with a semicolon) or a compound statement (several instruction grouped in a block) like the one just describe.</a:t>
            </a:r>
          </a:p>
          <a:p>
            <a:pPr eaLnBrk="1" hangingPunct="1">
              <a:defRPr/>
            </a:pPr>
            <a:endParaRPr lang="en-US" dirty="0" smtClean="0"/>
          </a:p>
          <a:p>
            <a:pPr eaLnBrk="1" hangingPunct="1">
              <a:defRPr/>
            </a:pPr>
            <a:endParaRPr lang="en-US" dirty="0" smtClean="0"/>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902325"/>
          </a:xfrm>
        </p:spPr>
        <p:txBody>
          <a:bodyPr/>
          <a:lstStyle/>
          <a:p>
            <a:pPr eaLnBrk="1" hangingPunct="1">
              <a:defRPr/>
            </a:pPr>
            <a:r>
              <a:rPr lang="en-US" dirty="0" smtClean="0"/>
              <a:t>In the case that we want the statement to be a simple statement, we do not need to enclose it in the braces({})</a:t>
            </a:r>
          </a:p>
          <a:p>
            <a:pPr eaLnBrk="1" hangingPunct="1">
              <a:defRPr/>
            </a:pPr>
            <a:r>
              <a:rPr lang="en-US" dirty="0" smtClean="0"/>
              <a:t>But in the case that we want the statement to be a compound statement it must be enclosed between braces({}), forming a block.</a:t>
            </a:r>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902325"/>
          </a:xfrm>
        </p:spPr>
        <p:txBody>
          <a:bodyPr>
            <a:normAutofit lnSpcReduction="10000"/>
          </a:bodyPr>
          <a:lstStyle/>
          <a:p>
            <a:pPr eaLnBrk="1" hangingPunct="1">
              <a:defRPr/>
            </a:pPr>
            <a:r>
              <a:rPr lang="en-US" dirty="0" smtClean="0"/>
              <a:t>Conditional statements</a:t>
            </a:r>
          </a:p>
          <a:p>
            <a:pPr lvl="1" eaLnBrk="1" hangingPunct="1">
              <a:defRPr/>
            </a:pPr>
            <a:r>
              <a:rPr lang="en-US" dirty="0" smtClean="0"/>
              <a:t>If statement</a:t>
            </a:r>
          </a:p>
          <a:p>
            <a:pPr lvl="1" eaLnBrk="1" hangingPunct="1">
              <a:defRPr/>
            </a:pPr>
            <a:r>
              <a:rPr lang="en-US" dirty="0" smtClean="0"/>
              <a:t>If …. Else statement</a:t>
            </a:r>
          </a:p>
          <a:p>
            <a:pPr lvl="1" eaLnBrk="1" hangingPunct="1">
              <a:defRPr/>
            </a:pPr>
            <a:r>
              <a:rPr lang="en-US" dirty="0" smtClean="0"/>
              <a:t>Switch case statement</a:t>
            </a:r>
          </a:p>
          <a:p>
            <a:pPr lvl="1" eaLnBrk="1" hangingPunct="1">
              <a:buFont typeface="Wingdings" pitchFamily="2" charset="2"/>
              <a:buNone/>
              <a:defRPr/>
            </a:pPr>
            <a:endParaRPr lang="en-US" dirty="0" smtClean="0"/>
          </a:p>
          <a:p>
            <a:pPr lvl="1" eaLnBrk="1" hangingPunct="1">
              <a:buFont typeface="Wingdings" pitchFamily="2" charset="2"/>
              <a:buNone/>
              <a:defRPr/>
            </a:pPr>
            <a:r>
              <a:rPr lang="en-US" dirty="0" smtClean="0"/>
              <a:t>IF statement:</a:t>
            </a:r>
          </a:p>
          <a:p>
            <a:pPr lvl="1" eaLnBrk="1" hangingPunct="1">
              <a:buFont typeface="Wingdings" pitchFamily="2" charset="2"/>
              <a:buNone/>
              <a:defRPr/>
            </a:pPr>
            <a:r>
              <a:rPr lang="en-US" dirty="0" smtClean="0"/>
              <a:t>If statement is the decision making statement .</a:t>
            </a:r>
          </a:p>
          <a:p>
            <a:pPr lvl="1" eaLnBrk="1" hangingPunct="1">
              <a:buFont typeface="Wingdings" pitchFamily="2" charset="2"/>
              <a:buNone/>
              <a:defRPr/>
            </a:pPr>
            <a:r>
              <a:rPr lang="en-US" dirty="0" smtClean="0"/>
              <a:t>This statement controls flow of execution of statements.</a:t>
            </a:r>
          </a:p>
          <a:p>
            <a:pPr lvl="1" eaLnBrk="1" hangingPunct="1">
              <a:buFont typeface="Wingdings" pitchFamily="2" charset="2"/>
              <a:buNone/>
              <a:defRPr/>
            </a:pPr>
            <a:r>
              <a:rPr lang="en-US" dirty="0" smtClean="0"/>
              <a:t>This statement informs compiler of performing certain instructions only if the specified condition is met</a:t>
            </a: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6125"/>
          </a:xfrm>
        </p:spPr>
        <p:txBody>
          <a:bodyPr/>
          <a:lstStyle/>
          <a:p>
            <a:pPr marL="411163" eaLnBrk="1" hangingPunct="1">
              <a:lnSpc>
                <a:spcPct val="80000"/>
              </a:lnSpc>
              <a:buFont typeface="Wingdings" pitchFamily="2" charset="2"/>
              <a:buNone/>
              <a:defRPr/>
            </a:pPr>
            <a:r>
              <a:rPr lang="en-US" sz="2800" dirty="0" smtClean="0"/>
              <a:t>Syntax</a:t>
            </a:r>
          </a:p>
          <a:p>
            <a:pPr marL="411163" eaLnBrk="1" hangingPunct="1">
              <a:lnSpc>
                <a:spcPct val="80000"/>
              </a:lnSpc>
              <a:buFont typeface="Wingdings 2" pitchFamily="18" charset="2"/>
              <a:buNone/>
              <a:defRPr/>
            </a:pPr>
            <a:r>
              <a:rPr lang="en-US" sz="2800" dirty="0" smtClean="0"/>
              <a:t>		</a:t>
            </a:r>
            <a:r>
              <a:rPr lang="en-US" sz="2800" b="1" dirty="0" smtClean="0">
                <a:latin typeface="Courier New" pitchFamily="49" charset="0"/>
              </a:rPr>
              <a:t>if</a:t>
            </a:r>
            <a:r>
              <a:rPr lang="en-US" sz="2800" dirty="0" smtClean="0">
                <a:latin typeface="Courier"/>
              </a:rPr>
              <a:t> </a:t>
            </a:r>
            <a:r>
              <a:rPr lang="en-US" sz="2800" dirty="0" smtClean="0"/>
              <a:t>(Condition)</a:t>
            </a:r>
            <a:r>
              <a:rPr lang="en-US" sz="2800" dirty="0" smtClean="0">
                <a:latin typeface="Courier"/>
              </a:rPr>
              <a:t>    </a:t>
            </a:r>
          </a:p>
          <a:p>
            <a:pPr marL="411163" eaLnBrk="1" hangingPunct="1">
              <a:lnSpc>
                <a:spcPct val="80000"/>
              </a:lnSpc>
              <a:buFont typeface="Wingdings 2" pitchFamily="18" charset="2"/>
              <a:buNone/>
              <a:defRPr/>
            </a:pPr>
            <a:r>
              <a:rPr lang="en-US" sz="2800" dirty="0" smtClean="0">
                <a:latin typeface="Courier"/>
              </a:rPr>
              <a:t>         Single statement;</a:t>
            </a:r>
          </a:p>
          <a:p>
            <a:pPr marL="411163" eaLnBrk="1" hangingPunct="1">
              <a:lnSpc>
                <a:spcPct val="80000"/>
              </a:lnSpc>
              <a:buFont typeface="Wingdings 2" pitchFamily="18" charset="2"/>
              <a:buNone/>
              <a:defRPr/>
            </a:pPr>
            <a:endParaRPr lang="en-US" sz="2800" dirty="0" smtClean="0">
              <a:latin typeface="Courier"/>
            </a:endParaRPr>
          </a:p>
          <a:p>
            <a:pPr marL="411163" eaLnBrk="1" hangingPunct="1">
              <a:lnSpc>
                <a:spcPct val="80000"/>
              </a:lnSpc>
              <a:buFont typeface="Wingdings 2" pitchFamily="18" charset="2"/>
              <a:buNone/>
              <a:defRPr/>
            </a:pPr>
            <a:r>
              <a:rPr lang="en-US" sz="2800" dirty="0" smtClean="0">
                <a:latin typeface="Courier"/>
              </a:rPr>
              <a:t>			or </a:t>
            </a:r>
          </a:p>
          <a:p>
            <a:pPr marL="411163" eaLnBrk="1" hangingPunct="1">
              <a:lnSpc>
                <a:spcPct val="80000"/>
              </a:lnSpc>
              <a:buFont typeface="Wingdings 2" pitchFamily="18" charset="2"/>
              <a:buNone/>
              <a:defRPr/>
            </a:pPr>
            <a:endParaRPr lang="en-US" sz="2800" dirty="0" smtClean="0">
              <a:latin typeface="Courier"/>
            </a:endParaRPr>
          </a:p>
          <a:p>
            <a:pPr marL="411163" eaLnBrk="1" hangingPunct="1">
              <a:lnSpc>
                <a:spcPct val="80000"/>
              </a:lnSpc>
              <a:buFont typeface="Wingdings 2" pitchFamily="18" charset="2"/>
              <a:buNone/>
              <a:defRPr/>
            </a:pPr>
            <a:r>
              <a:rPr lang="en-US" sz="2800" dirty="0" smtClean="0">
                <a:latin typeface="Courier"/>
              </a:rPr>
              <a:t>		if (condition)</a:t>
            </a:r>
          </a:p>
          <a:p>
            <a:pPr marL="411163" eaLnBrk="1" hangingPunct="1">
              <a:lnSpc>
                <a:spcPct val="80000"/>
              </a:lnSpc>
              <a:buFont typeface="Wingdings 2" pitchFamily="18" charset="2"/>
              <a:buNone/>
              <a:defRPr/>
            </a:pPr>
            <a:r>
              <a:rPr lang="en-US" sz="2800" dirty="0" smtClean="0">
                <a:latin typeface="Courier"/>
              </a:rPr>
              <a:t>		{</a:t>
            </a:r>
          </a:p>
          <a:p>
            <a:pPr marL="411163" eaLnBrk="1" hangingPunct="1">
              <a:lnSpc>
                <a:spcPct val="80000"/>
              </a:lnSpc>
              <a:buFont typeface="Wingdings 2" pitchFamily="18" charset="2"/>
              <a:buNone/>
              <a:defRPr/>
            </a:pPr>
            <a:r>
              <a:rPr lang="en-US" sz="2800" dirty="0" smtClean="0">
                <a:latin typeface="Courier"/>
              </a:rPr>
              <a:t>			Multiple Statement</a:t>
            </a:r>
          </a:p>
          <a:p>
            <a:pPr marL="411163" eaLnBrk="1" hangingPunct="1">
              <a:lnSpc>
                <a:spcPct val="80000"/>
              </a:lnSpc>
              <a:buFont typeface="Wingdings 2" pitchFamily="18" charset="2"/>
              <a:buNone/>
              <a:defRPr/>
            </a:pPr>
            <a:r>
              <a:rPr lang="en-US" sz="2800" dirty="0" smtClean="0">
                <a:latin typeface="Courier"/>
              </a:rPr>
              <a:t>		}</a:t>
            </a:r>
          </a:p>
          <a:p>
            <a:pPr marL="411163" eaLnBrk="1" hangingPunct="1">
              <a:lnSpc>
                <a:spcPct val="80000"/>
              </a:lnSpc>
              <a:buFont typeface="Wingdings 2" pitchFamily="18" charset="2"/>
              <a:buNone/>
              <a:defRPr/>
            </a:pPr>
            <a:r>
              <a:rPr lang="en-US" sz="2800" dirty="0" smtClean="0">
                <a:latin typeface="Courier"/>
              </a:rPr>
              <a:t>	</a:t>
            </a:r>
            <a:endParaRPr lang="en-US" sz="2800" dirty="0" smtClean="0"/>
          </a:p>
          <a:p>
            <a:pPr eaLnBrk="1" hangingPunct="1">
              <a:buFont typeface="Wingdings" pitchFamily="2" charset="2"/>
              <a:buNone/>
              <a:defRPr/>
            </a:pPr>
            <a:endParaRPr lang="en-US"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12</a:t>
            </a:fld>
            <a:endParaRPr lang="en-US"/>
          </a:p>
        </p:txBody>
      </p:sp>
      <p:sp>
        <p:nvSpPr>
          <p:cNvPr id="3" name="Content Placeholder 2"/>
          <p:cNvSpPr>
            <a:spLocks noGrp="1"/>
          </p:cNvSpPr>
          <p:nvPr>
            <p:ph idx="4294967295"/>
          </p:nvPr>
        </p:nvSpPr>
        <p:spPr>
          <a:xfrm>
            <a:off x="0" y="304800"/>
            <a:ext cx="8229600" cy="5821363"/>
          </a:xfrm>
        </p:spPr>
        <p:txBody>
          <a:bodyPr>
            <a:normAutofit fontScale="77500" lnSpcReduction="20000"/>
          </a:bodyPr>
          <a:lstStyle/>
          <a:p>
            <a:r>
              <a:rPr lang="en-US" dirty="0" err="1" smtClean="0"/>
              <a:t>Pseudocode</a:t>
            </a:r>
            <a:r>
              <a:rPr lang="en-US" dirty="0" smtClean="0"/>
              <a:t> to obtain  sum of two numbers.</a:t>
            </a:r>
          </a:p>
          <a:p>
            <a:pPr>
              <a:buNone/>
            </a:pPr>
            <a:r>
              <a:rPr lang="en-US" dirty="0" smtClean="0"/>
              <a:t>	BEGIN </a:t>
            </a:r>
          </a:p>
          <a:p>
            <a:pPr>
              <a:buNone/>
            </a:pPr>
            <a:r>
              <a:rPr lang="en-US" dirty="0" smtClean="0"/>
              <a:t>	INPUT X,Y</a:t>
            </a:r>
          </a:p>
          <a:p>
            <a:pPr>
              <a:buNone/>
            </a:pPr>
            <a:r>
              <a:rPr lang="en-US" dirty="0" smtClean="0"/>
              <a:t>	DETERMINE  SUM = X+Y</a:t>
            </a:r>
          </a:p>
          <a:p>
            <a:pPr>
              <a:buNone/>
            </a:pPr>
            <a:r>
              <a:rPr lang="en-US" dirty="0" smtClean="0"/>
              <a:t>	PRINT SUM</a:t>
            </a:r>
          </a:p>
          <a:p>
            <a:pPr>
              <a:buNone/>
            </a:pPr>
            <a:r>
              <a:rPr lang="en-US" dirty="0" smtClean="0"/>
              <a:t>	END</a:t>
            </a:r>
          </a:p>
          <a:p>
            <a:pPr>
              <a:buNone/>
            </a:pPr>
            <a:endParaRPr lang="en-US" dirty="0" smtClean="0"/>
          </a:p>
          <a:p>
            <a:r>
              <a:rPr lang="en-US" dirty="0" err="1" smtClean="0"/>
              <a:t>Pseudocode</a:t>
            </a:r>
            <a:r>
              <a:rPr lang="en-US" dirty="0" smtClean="0"/>
              <a:t> to obtain  average of three numbers.</a:t>
            </a:r>
          </a:p>
          <a:p>
            <a:pPr>
              <a:buNone/>
            </a:pPr>
            <a:r>
              <a:rPr lang="en-US" dirty="0" smtClean="0"/>
              <a:t>	BEGIN </a:t>
            </a:r>
          </a:p>
          <a:p>
            <a:pPr>
              <a:buNone/>
            </a:pPr>
            <a:r>
              <a:rPr lang="en-US" dirty="0" smtClean="0"/>
              <a:t>	DISPLAY “INPUT 3 NOS”</a:t>
            </a:r>
          </a:p>
          <a:p>
            <a:pPr>
              <a:buNone/>
            </a:pPr>
            <a:r>
              <a:rPr lang="en-US" dirty="0" smtClean="0"/>
              <a:t>	INPUT X,Y,Z</a:t>
            </a:r>
          </a:p>
          <a:p>
            <a:pPr>
              <a:buNone/>
            </a:pPr>
            <a:r>
              <a:rPr lang="en-US" dirty="0" smtClean="0"/>
              <a:t>	DETERMINE  SUM = X+Y+Z</a:t>
            </a:r>
          </a:p>
          <a:p>
            <a:pPr>
              <a:buNone/>
            </a:pPr>
            <a:r>
              <a:rPr lang="en-US" dirty="0" smtClean="0"/>
              <a:t>	DETERMINE  AVG=SUM/3</a:t>
            </a:r>
          </a:p>
          <a:p>
            <a:pPr>
              <a:buNone/>
            </a:pPr>
            <a:r>
              <a:rPr lang="en-US" dirty="0" smtClean="0"/>
              <a:t>	PRINT AVG</a:t>
            </a:r>
          </a:p>
          <a:p>
            <a:pPr>
              <a:buNone/>
            </a:pPr>
            <a:r>
              <a:rPr lang="en-US" dirty="0" smtClean="0"/>
              <a:t>	END</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553200"/>
          </a:xfrm>
        </p:spPr>
        <p:txBody>
          <a:bodyPr/>
          <a:lstStyle/>
          <a:p>
            <a:pPr eaLnBrk="1" hangingPunct="1">
              <a:defRPr/>
            </a:pPr>
            <a:r>
              <a:rPr lang="en-US" dirty="0" smtClean="0"/>
              <a:t>For example: Sorting two numbers</a:t>
            </a:r>
          </a:p>
          <a:p>
            <a:pPr marL="411163" eaLnBrk="1" hangingPunct="1">
              <a:lnSpc>
                <a:spcPct val="80000"/>
              </a:lnSpc>
              <a:buFont typeface="Wingdings 2" pitchFamily="18" charset="2"/>
              <a:buNone/>
              <a:defRPr/>
            </a:pPr>
            <a:r>
              <a:rPr lang="en-US" b="1" dirty="0" err="1" smtClean="0">
                <a:latin typeface="Courier New" pitchFamily="49" charset="0"/>
              </a:rPr>
              <a:t>cout</a:t>
            </a:r>
            <a:r>
              <a:rPr lang="en-US" b="1" dirty="0" smtClean="0">
                <a:latin typeface="Courier New" pitchFamily="49" charset="0"/>
              </a:rPr>
              <a:t> &lt;&lt; "Enter two integers: ";</a:t>
            </a:r>
          </a:p>
          <a:p>
            <a:pPr marL="411163" eaLnBrk="1" hangingPunct="1">
              <a:lnSpc>
                <a:spcPct val="80000"/>
              </a:lnSpc>
              <a:buFont typeface="Wingdings 2" pitchFamily="18" charset="2"/>
              <a:buNone/>
              <a:defRPr/>
            </a:pPr>
            <a:r>
              <a:rPr lang="en-US" b="1" dirty="0" err="1" smtClean="0">
                <a:latin typeface="Courier New" pitchFamily="49" charset="0"/>
              </a:rPr>
              <a:t>int</a:t>
            </a:r>
            <a:r>
              <a:rPr lang="en-US" b="1" dirty="0" smtClean="0">
                <a:latin typeface="Courier New" pitchFamily="49" charset="0"/>
              </a:rPr>
              <a:t> Value1;</a:t>
            </a:r>
          </a:p>
          <a:p>
            <a:pPr marL="411163" eaLnBrk="1" hangingPunct="1">
              <a:lnSpc>
                <a:spcPct val="80000"/>
              </a:lnSpc>
              <a:buFont typeface="Wingdings 2" pitchFamily="18" charset="2"/>
              <a:buNone/>
              <a:defRPr/>
            </a:pPr>
            <a:r>
              <a:rPr lang="en-US" b="1" dirty="0" err="1" smtClean="0">
                <a:latin typeface="Courier New" pitchFamily="49" charset="0"/>
              </a:rPr>
              <a:t>int</a:t>
            </a:r>
            <a:r>
              <a:rPr lang="en-US" b="1" dirty="0" smtClean="0">
                <a:latin typeface="Courier New" pitchFamily="49" charset="0"/>
              </a:rPr>
              <a:t> Value2;</a:t>
            </a:r>
          </a:p>
          <a:p>
            <a:pPr marL="411163" eaLnBrk="1" hangingPunct="1">
              <a:lnSpc>
                <a:spcPct val="80000"/>
              </a:lnSpc>
              <a:buFont typeface="Wingdings 2" pitchFamily="18" charset="2"/>
              <a:buNone/>
              <a:defRPr/>
            </a:pPr>
            <a:r>
              <a:rPr lang="en-US" b="1" dirty="0" err="1" smtClean="0">
                <a:latin typeface="Courier New" pitchFamily="49" charset="0"/>
              </a:rPr>
              <a:t>cin</a:t>
            </a:r>
            <a:r>
              <a:rPr lang="en-US" b="1" dirty="0" smtClean="0">
                <a:latin typeface="Courier New" pitchFamily="49" charset="0"/>
              </a:rPr>
              <a:t> &gt;&gt; Value1 &gt;&gt; Value2;</a:t>
            </a:r>
          </a:p>
          <a:p>
            <a:pPr marL="411163" eaLnBrk="1" hangingPunct="1">
              <a:lnSpc>
                <a:spcPct val="80000"/>
              </a:lnSpc>
              <a:buFont typeface="Wingdings 2" pitchFamily="18" charset="2"/>
              <a:buNone/>
              <a:defRPr/>
            </a:pPr>
            <a:r>
              <a:rPr lang="en-US" b="1" dirty="0" smtClean="0">
                <a:latin typeface="Courier New" pitchFamily="49" charset="0"/>
              </a:rPr>
              <a:t>if (Value1 &gt; Value2) </a:t>
            </a:r>
          </a:p>
          <a:p>
            <a:pPr marL="411163" eaLnBrk="1" hangingPunct="1">
              <a:lnSpc>
                <a:spcPct val="80000"/>
              </a:lnSpc>
              <a:buFont typeface="Wingdings 2" pitchFamily="18" charset="2"/>
              <a:buNone/>
              <a:defRPr/>
            </a:pPr>
            <a:r>
              <a:rPr lang="en-US" b="1" dirty="0" smtClean="0">
                <a:latin typeface="Courier New" pitchFamily="49" charset="0"/>
              </a:rPr>
              <a:t>{</a:t>
            </a:r>
          </a:p>
          <a:p>
            <a:pPr marL="411163" eaLnBrk="1" hangingPunct="1">
              <a:lnSpc>
                <a:spcPct val="80000"/>
              </a:lnSpc>
              <a:buFont typeface="Wingdings 2" pitchFamily="18" charset="2"/>
              <a:buNone/>
              <a:defRPr/>
            </a:pPr>
            <a:r>
              <a:rPr lang="en-US" b="1" dirty="0" smtClean="0">
                <a:latin typeface="Courier New" pitchFamily="49" charset="0"/>
              </a:rPr>
              <a:t>	</a:t>
            </a:r>
            <a:r>
              <a:rPr lang="en-US" b="1" dirty="0" err="1" smtClean="0">
                <a:latin typeface="Courier New" pitchFamily="49" charset="0"/>
              </a:rPr>
              <a:t>int</a:t>
            </a:r>
            <a:r>
              <a:rPr lang="en-US" b="1" dirty="0" smtClean="0">
                <a:latin typeface="Courier New" pitchFamily="49" charset="0"/>
              </a:rPr>
              <a:t> RememberValue1 = Value1;</a:t>
            </a:r>
          </a:p>
          <a:p>
            <a:pPr marL="411163" eaLnBrk="1" hangingPunct="1">
              <a:lnSpc>
                <a:spcPct val="80000"/>
              </a:lnSpc>
              <a:buFont typeface="Wingdings 2" pitchFamily="18" charset="2"/>
              <a:buNone/>
              <a:defRPr/>
            </a:pPr>
            <a:r>
              <a:rPr lang="en-US" b="1" dirty="0" smtClean="0">
                <a:latin typeface="Courier New" pitchFamily="49" charset="0"/>
              </a:rPr>
              <a:t>	Value1 = Value2;</a:t>
            </a:r>
          </a:p>
          <a:p>
            <a:pPr marL="411163" eaLnBrk="1" hangingPunct="1">
              <a:lnSpc>
                <a:spcPct val="80000"/>
              </a:lnSpc>
              <a:buFont typeface="Wingdings 2" pitchFamily="18" charset="2"/>
              <a:buNone/>
              <a:defRPr/>
            </a:pPr>
            <a:r>
              <a:rPr lang="en-US" b="1" dirty="0" smtClean="0">
                <a:latin typeface="Courier New" pitchFamily="49" charset="0"/>
              </a:rPr>
              <a:t>	Value2 = RememberValue1;</a:t>
            </a:r>
          </a:p>
          <a:p>
            <a:pPr marL="411163" eaLnBrk="1" hangingPunct="1">
              <a:lnSpc>
                <a:spcPct val="80000"/>
              </a:lnSpc>
              <a:buFont typeface="Wingdings 2" pitchFamily="18" charset="2"/>
              <a:buNone/>
              <a:defRPr/>
            </a:pPr>
            <a:r>
              <a:rPr lang="en-US" b="1" dirty="0" smtClean="0">
                <a:latin typeface="Courier New" pitchFamily="49" charset="0"/>
              </a:rPr>
              <a:t>}</a:t>
            </a:r>
          </a:p>
          <a:p>
            <a:pPr eaLnBrk="1" hangingPunct="1">
              <a:buFont typeface="Wingdings" pitchFamily="2" charset="2"/>
              <a:buNone/>
              <a:defRPr/>
            </a:pPr>
            <a:endParaRPr lang="en-US" dirty="0" smtClean="0"/>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6125"/>
          </a:xfrm>
        </p:spPr>
        <p:txBody>
          <a:bodyPr/>
          <a:lstStyle/>
          <a:p>
            <a:pPr marL="411163" eaLnBrk="1" hangingPunct="1">
              <a:lnSpc>
                <a:spcPct val="80000"/>
              </a:lnSpc>
              <a:buFont typeface="Wingdings 2" pitchFamily="18" charset="2"/>
              <a:buNone/>
              <a:defRPr/>
            </a:pPr>
            <a:r>
              <a:rPr lang="en-US" b="1" dirty="0" smtClean="0">
                <a:latin typeface="Courier New" pitchFamily="49" charset="0"/>
              </a:rPr>
              <a:t> </a:t>
            </a:r>
            <a:r>
              <a:rPr lang="en-US" b="1" dirty="0" err="1" smtClean="0">
                <a:latin typeface="Courier New" pitchFamily="49" charset="0"/>
              </a:rPr>
              <a:t>cout</a:t>
            </a:r>
            <a:r>
              <a:rPr lang="en-US" b="1" dirty="0" smtClean="0">
                <a:latin typeface="Courier New" pitchFamily="49" charset="0"/>
              </a:rPr>
              <a:t> &lt;&lt; "The input in sorted order: "</a:t>
            </a:r>
          </a:p>
          <a:p>
            <a:pPr marL="411163" eaLnBrk="1" hangingPunct="1">
              <a:lnSpc>
                <a:spcPct val="80000"/>
              </a:lnSpc>
              <a:buFont typeface="Wingdings 2" pitchFamily="18" charset="2"/>
              <a:buNone/>
              <a:defRPr/>
            </a:pPr>
            <a:r>
              <a:rPr lang="en-US" b="1" dirty="0" smtClean="0">
                <a:latin typeface="Courier New" pitchFamily="49" charset="0"/>
              </a:rPr>
              <a:t> &lt;&lt; Value1 &lt;&lt; " " &lt;&lt; Value2 &lt;&lt; </a:t>
            </a:r>
            <a:r>
              <a:rPr lang="en-US" b="1" dirty="0" err="1" smtClean="0">
                <a:latin typeface="Courier New" pitchFamily="49" charset="0"/>
              </a:rPr>
              <a:t>endl</a:t>
            </a:r>
            <a:r>
              <a:rPr lang="en-US" b="1" dirty="0" smtClean="0">
                <a:latin typeface="Courier New" pitchFamily="49" charset="0"/>
              </a:rPr>
              <a:t>;</a:t>
            </a:r>
            <a:endParaRPr lang="en-US" dirty="0" smtClean="0"/>
          </a:p>
          <a:p>
            <a:pPr eaLnBrk="1" hangingPunct="1">
              <a:defRPr/>
            </a:pPr>
            <a:endParaRPr lang="en-US" dirty="0" smtClean="0"/>
          </a:p>
          <a:p>
            <a:pPr eaLnBrk="1" hangingPunct="1">
              <a:buFont typeface="Wingdings" pitchFamily="2" charset="2"/>
              <a:buNone/>
              <a:defRPr/>
            </a:pPr>
            <a:r>
              <a:rPr lang="en-US" dirty="0" smtClean="0"/>
              <a:t>Output:</a:t>
            </a:r>
          </a:p>
          <a:p>
            <a:pPr eaLnBrk="1" hangingPunct="1">
              <a:buFont typeface="Wingdings" pitchFamily="2" charset="2"/>
              <a:buNone/>
              <a:defRPr/>
            </a:pPr>
            <a:r>
              <a:rPr lang="en-US" dirty="0" smtClean="0"/>
              <a:t>65</a:t>
            </a:r>
          </a:p>
          <a:p>
            <a:pPr eaLnBrk="1" hangingPunct="1">
              <a:buFont typeface="Wingdings" pitchFamily="2" charset="2"/>
              <a:buNone/>
              <a:defRPr/>
            </a:pPr>
            <a:r>
              <a:rPr lang="en-US" dirty="0" smtClean="0"/>
              <a:t>50</a:t>
            </a:r>
          </a:p>
          <a:p>
            <a:pPr eaLnBrk="1" hangingPunct="1">
              <a:buFont typeface="Wingdings" pitchFamily="2" charset="2"/>
              <a:buNone/>
              <a:defRPr/>
            </a:pPr>
            <a:endParaRPr lang="en-US" dirty="0" smtClean="0"/>
          </a:p>
          <a:p>
            <a:pPr eaLnBrk="1" hangingPunct="1">
              <a:buFont typeface="Wingdings" pitchFamily="2" charset="2"/>
              <a:buNone/>
              <a:defRPr/>
            </a:pPr>
            <a:r>
              <a:rPr lang="en-US" dirty="0" smtClean="0"/>
              <a:t>50 65</a:t>
            </a:r>
          </a:p>
          <a:p>
            <a:pPr eaLnBrk="1" hangingPunct="1">
              <a:buFont typeface="Wingdings" pitchFamily="2" charset="2"/>
              <a:buNone/>
              <a:defRPr/>
            </a:pPr>
            <a:endParaRPr lang="en-US" dirty="0" smtClean="0"/>
          </a:p>
          <a:p>
            <a:pPr eaLnBrk="1" hangingPunct="1">
              <a:buFont typeface="Wingdings" pitchFamily="2" charset="2"/>
              <a:buNone/>
              <a:defRPr/>
            </a:pPr>
            <a:endParaRPr lang="en-US" dirty="0" smtClean="0"/>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8525"/>
          </a:xfrm>
        </p:spPr>
        <p:txBody>
          <a:bodyPr/>
          <a:lstStyle/>
          <a:p>
            <a:pPr eaLnBrk="1" hangingPunct="1">
              <a:defRPr/>
            </a:pPr>
            <a:r>
              <a:rPr lang="en-US" dirty="0" smtClean="0"/>
              <a:t>Else if statement: </a:t>
            </a:r>
          </a:p>
          <a:p>
            <a:pPr eaLnBrk="1" hangingPunct="1">
              <a:buFont typeface="Wingdings" pitchFamily="2" charset="2"/>
              <a:buNone/>
              <a:defRPr/>
            </a:pPr>
            <a:r>
              <a:rPr lang="en-US" dirty="0" smtClean="0"/>
              <a:t>If … else statement is also a decision making statement.</a:t>
            </a:r>
          </a:p>
          <a:p>
            <a:pPr eaLnBrk="1" hangingPunct="1">
              <a:buFont typeface="Wingdings" pitchFamily="2" charset="2"/>
              <a:buNone/>
              <a:defRPr/>
            </a:pPr>
            <a:r>
              <a:rPr lang="en-US" dirty="0" smtClean="0"/>
              <a:t>This statement controls the flow of execution of statements.</a:t>
            </a:r>
          </a:p>
          <a:p>
            <a:pPr eaLnBrk="1" hangingPunct="1">
              <a:buFont typeface="Wingdings" pitchFamily="2" charset="2"/>
              <a:buNone/>
              <a:defRPr/>
            </a:pPr>
            <a:r>
              <a:rPr lang="en-US" dirty="0" smtClean="0"/>
              <a:t>This statement informs the compiler of performing certain instructions if a specified condition is true or false.</a:t>
            </a:r>
          </a:p>
          <a:p>
            <a:pPr eaLnBrk="1" hangingPunct="1">
              <a:buFont typeface="Wingdings" pitchFamily="2" charset="2"/>
              <a:buNone/>
              <a:defRPr/>
            </a:pPr>
            <a:r>
              <a:rPr lang="en-US" dirty="0" smtClean="0"/>
              <a:t>Thus we need to provide statements which should be executed when condition is true as well as condition is false.</a:t>
            </a:r>
          </a:p>
          <a:p>
            <a:pPr eaLnBrk="1" hangingPunct="1">
              <a:buFont typeface="Wingdings" pitchFamily="2" charset="2"/>
              <a:buNone/>
              <a:defRPr/>
            </a:pPr>
            <a:endParaRPr lang="en-US" dirty="0" smtClean="0"/>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902325"/>
          </a:xfrm>
        </p:spPr>
        <p:txBody>
          <a:bodyPr/>
          <a:lstStyle/>
          <a:p>
            <a:pPr eaLnBrk="1" hangingPunct="1">
              <a:buFont typeface="Wingdings" pitchFamily="2" charset="2"/>
              <a:buNone/>
              <a:defRPr/>
            </a:pPr>
            <a:r>
              <a:rPr lang="en-US" dirty="0" smtClean="0"/>
              <a:t>If(condition)</a:t>
            </a:r>
          </a:p>
          <a:p>
            <a:pPr eaLnBrk="1" hangingPunct="1">
              <a:buFont typeface="Wingdings" pitchFamily="2" charset="2"/>
              <a:buNone/>
              <a:defRPr/>
            </a:pPr>
            <a:r>
              <a:rPr lang="en-US" dirty="0" smtClean="0"/>
              <a:t>	Statement1;</a:t>
            </a:r>
          </a:p>
          <a:p>
            <a:pPr eaLnBrk="1" hangingPunct="1">
              <a:buFont typeface="Wingdings" pitchFamily="2" charset="2"/>
              <a:buNone/>
              <a:defRPr/>
            </a:pPr>
            <a:r>
              <a:rPr lang="en-US" dirty="0" smtClean="0"/>
              <a:t>Else</a:t>
            </a:r>
          </a:p>
          <a:p>
            <a:pPr eaLnBrk="1" hangingPunct="1">
              <a:buFont typeface="Wingdings" pitchFamily="2" charset="2"/>
              <a:buNone/>
              <a:defRPr/>
            </a:pPr>
            <a:r>
              <a:rPr lang="en-US" dirty="0" smtClean="0"/>
              <a:t>	Statement2;</a:t>
            </a:r>
          </a:p>
          <a:p>
            <a:pPr eaLnBrk="1" hangingPunct="1">
              <a:buFont typeface="Wingdings" pitchFamily="2" charset="2"/>
              <a:buNone/>
              <a:defRPr/>
            </a:pPr>
            <a:r>
              <a:rPr lang="en-US" dirty="0" smtClean="0"/>
              <a:t>Braces are used to include multiple Statement</a:t>
            </a:r>
          </a:p>
          <a:p>
            <a:pPr eaLnBrk="1" hangingPunct="1">
              <a:buFont typeface="Wingdings" pitchFamily="2" charset="2"/>
              <a:buNone/>
              <a:defRPr/>
            </a:pPr>
            <a:r>
              <a:rPr lang="en-US" dirty="0" smtClean="0"/>
              <a:t>If(condition)</a:t>
            </a:r>
          </a:p>
          <a:p>
            <a:pPr eaLnBrk="1" hangingPunct="1">
              <a:buFont typeface="Wingdings" pitchFamily="2" charset="2"/>
              <a:buNone/>
              <a:defRPr/>
            </a:pPr>
            <a:r>
              <a:rPr lang="en-US" dirty="0" smtClean="0"/>
              <a:t>{	multiple statement; }</a:t>
            </a:r>
          </a:p>
          <a:p>
            <a:pPr eaLnBrk="1" hangingPunct="1">
              <a:buFont typeface="Wingdings" pitchFamily="2" charset="2"/>
              <a:buNone/>
              <a:defRPr/>
            </a:pPr>
            <a:r>
              <a:rPr lang="en-US" dirty="0" smtClean="0"/>
              <a:t>Else</a:t>
            </a:r>
          </a:p>
          <a:p>
            <a:pPr eaLnBrk="1" hangingPunct="1">
              <a:buFont typeface="Wingdings" pitchFamily="2" charset="2"/>
              <a:buNone/>
              <a:defRPr/>
            </a:pPr>
            <a:r>
              <a:rPr lang="en-US" dirty="0" smtClean="0"/>
              <a:t>{	 multiple statement; }</a:t>
            </a:r>
          </a:p>
          <a:p>
            <a:pPr eaLnBrk="1" hangingPunct="1">
              <a:buFont typeface="Wingdings" pitchFamily="2" charset="2"/>
              <a:buNone/>
              <a:defRPr/>
            </a:pPr>
            <a:endParaRPr lang="en-US" dirty="0" smtClean="0"/>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902325"/>
          </a:xfrm>
        </p:spPr>
        <p:txBody>
          <a:bodyPr/>
          <a:lstStyle/>
          <a:p>
            <a:pPr eaLnBrk="1" hangingPunct="1">
              <a:defRPr/>
            </a:pPr>
            <a:r>
              <a:rPr lang="en-US" dirty="0" smtClean="0"/>
              <a:t>The if .. Else statement is a two way branching statement. On execution the </a:t>
            </a:r>
            <a:r>
              <a:rPr lang="en-US" dirty="0" err="1" smtClean="0"/>
              <a:t>conition</a:t>
            </a:r>
            <a:r>
              <a:rPr lang="en-US" dirty="0" smtClean="0"/>
              <a:t> is evaluated and if the condition is true the set of statement before the else is executed and if the condition is false then the set of statements after the else part is executed.</a:t>
            </a:r>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6125"/>
          </a:xfrm>
        </p:spPr>
        <p:txBody>
          <a:bodyPr>
            <a:normAutofit lnSpcReduction="10000"/>
          </a:bodyPr>
          <a:lstStyle/>
          <a:p>
            <a:pPr eaLnBrk="1" hangingPunct="1">
              <a:defRPr/>
            </a:pPr>
            <a:r>
              <a:rPr lang="en-US" dirty="0" smtClean="0"/>
              <a:t>For example:</a:t>
            </a:r>
          </a:p>
          <a:p>
            <a:pPr marL="411163" eaLnBrk="1" hangingPunct="1">
              <a:lnSpc>
                <a:spcPct val="80000"/>
              </a:lnSpc>
              <a:buFont typeface="Wingdings 2" pitchFamily="18" charset="2"/>
              <a:buNone/>
              <a:defRPr/>
            </a:pPr>
            <a:r>
              <a:rPr lang="en-US" sz="2400" b="1" dirty="0" err="1" smtClean="0">
                <a:latin typeface="Courier New" pitchFamily="49" charset="0"/>
              </a:rPr>
              <a:t>cout</a:t>
            </a:r>
            <a:r>
              <a:rPr lang="en-US" sz="2400" b="1" dirty="0" smtClean="0">
                <a:latin typeface="Courier New" pitchFamily="49" charset="0"/>
              </a:rPr>
              <a:t> &lt;&lt; "Enter two integers: ";</a:t>
            </a:r>
          </a:p>
          <a:p>
            <a:pPr marL="411163" eaLnBrk="1" hangingPunct="1">
              <a:lnSpc>
                <a:spcPct val="80000"/>
              </a:lnSpc>
              <a:buFont typeface="Wingdings 2" pitchFamily="18" charset="2"/>
              <a:buNone/>
              <a:defRPr/>
            </a:pPr>
            <a:r>
              <a:rPr lang="en-US" sz="2400" b="1" dirty="0" err="1" smtClean="0">
                <a:latin typeface="Courier New" pitchFamily="49" charset="0"/>
              </a:rPr>
              <a:t>int</a:t>
            </a:r>
            <a:r>
              <a:rPr lang="en-US" sz="2400" b="1" dirty="0" smtClean="0">
                <a:latin typeface="Courier New" pitchFamily="49" charset="0"/>
              </a:rPr>
              <a:t> Value1;</a:t>
            </a:r>
          </a:p>
          <a:p>
            <a:pPr marL="411163" eaLnBrk="1" hangingPunct="1">
              <a:lnSpc>
                <a:spcPct val="80000"/>
              </a:lnSpc>
              <a:buFont typeface="Wingdings 2" pitchFamily="18" charset="2"/>
              <a:buNone/>
              <a:defRPr/>
            </a:pPr>
            <a:r>
              <a:rPr lang="en-US" sz="2400" b="1" dirty="0" err="1" smtClean="0">
                <a:latin typeface="Courier New" pitchFamily="49" charset="0"/>
              </a:rPr>
              <a:t>int</a:t>
            </a:r>
            <a:r>
              <a:rPr lang="en-US" sz="2400" b="1" dirty="0" smtClean="0">
                <a:latin typeface="Courier New" pitchFamily="49" charset="0"/>
              </a:rPr>
              <a:t> Value2;</a:t>
            </a:r>
          </a:p>
          <a:p>
            <a:pPr marL="411163" eaLnBrk="1" hangingPunct="1">
              <a:lnSpc>
                <a:spcPct val="80000"/>
              </a:lnSpc>
              <a:buFont typeface="Wingdings 2" pitchFamily="18" charset="2"/>
              <a:buNone/>
              <a:defRPr/>
            </a:pPr>
            <a:r>
              <a:rPr lang="en-US" sz="2400" b="1" dirty="0" err="1" smtClean="0">
                <a:latin typeface="Courier New" pitchFamily="49" charset="0"/>
              </a:rPr>
              <a:t>cin</a:t>
            </a:r>
            <a:r>
              <a:rPr lang="en-US" sz="2400" b="1" dirty="0" smtClean="0">
                <a:latin typeface="Courier New" pitchFamily="49" charset="0"/>
              </a:rPr>
              <a:t> &gt;&gt; Value1 &gt;&gt; Value2;</a:t>
            </a:r>
          </a:p>
          <a:p>
            <a:pPr marL="411163" eaLnBrk="1" hangingPunct="1">
              <a:lnSpc>
                <a:spcPct val="80000"/>
              </a:lnSpc>
              <a:buFont typeface="Wingdings 2" pitchFamily="18" charset="2"/>
              <a:buNone/>
              <a:defRPr/>
            </a:pPr>
            <a:r>
              <a:rPr lang="en-US" sz="2400" b="1" dirty="0" err="1" smtClean="0">
                <a:latin typeface="Courier New" pitchFamily="49" charset="0"/>
              </a:rPr>
              <a:t>int</a:t>
            </a:r>
            <a:r>
              <a:rPr lang="en-US" sz="2400" b="1" dirty="0" smtClean="0">
                <a:latin typeface="Courier New" pitchFamily="49" charset="0"/>
              </a:rPr>
              <a:t> Max;</a:t>
            </a:r>
          </a:p>
          <a:p>
            <a:pPr marL="411163" eaLnBrk="1" hangingPunct="1">
              <a:lnSpc>
                <a:spcPct val="80000"/>
              </a:lnSpc>
              <a:buFont typeface="Wingdings 2" pitchFamily="18" charset="2"/>
              <a:buNone/>
              <a:defRPr/>
            </a:pPr>
            <a:r>
              <a:rPr lang="en-US" sz="2400" b="1" dirty="0" smtClean="0">
                <a:latin typeface="Courier New" pitchFamily="49" charset="0"/>
              </a:rPr>
              <a:t>if (Value1 &lt; Value2)</a:t>
            </a:r>
          </a:p>
          <a:p>
            <a:pPr marL="411163" eaLnBrk="1" hangingPunct="1">
              <a:lnSpc>
                <a:spcPct val="80000"/>
              </a:lnSpc>
              <a:buFont typeface="Wingdings 2" pitchFamily="18" charset="2"/>
              <a:buNone/>
              <a:defRPr/>
            </a:pPr>
            <a:r>
              <a:rPr lang="en-US" sz="2400" b="1" dirty="0" smtClean="0">
                <a:latin typeface="Courier New" pitchFamily="49" charset="0"/>
              </a:rPr>
              <a:t>{</a:t>
            </a:r>
          </a:p>
          <a:p>
            <a:pPr marL="411163" eaLnBrk="1" hangingPunct="1">
              <a:lnSpc>
                <a:spcPct val="80000"/>
              </a:lnSpc>
              <a:buFont typeface="Wingdings 2" pitchFamily="18" charset="2"/>
              <a:buNone/>
              <a:defRPr/>
            </a:pPr>
            <a:r>
              <a:rPr lang="en-US" sz="2400" b="1" dirty="0" smtClean="0">
                <a:latin typeface="Courier New" pitchFamily="49" charset="0"/>
              </a:rPr>
              <a:t>	 Max = Value2;</a:t>
            </a:r>
          </a:p>
          <a:p>
            <a:pPr marL="411163" eaLnBrk="1" hangingPunct="1">
              <a:lnSpc>
                <a:spcPct val="80000"/>
              </a:lnSpc>
              <a:buFont typeface="Wingdings 2" pitchFamily="18" charset="2"/>
              <a:buNone/>
              <a:defRPr/>
            </a:pPr>
            <a:r>
              <a:rPr lang="en-US" sz="2400" b="1" dirty="0" smtClean="0">
                <a:latin typeface="Courier New" pitchFamily="49" charset="0"/>
              </a:rPr>
              <a:t>}</a:t>
            </a:r>
          </a:p>
          <a:p>
            <a:pPr marL="411163" eaLnBrk="1" hangingPunct="1">
              <a:lnSpc>
                <a:spcPct val="80000"/>
              </a:lnSpc>
              <a:buFont typeface="Wingdings 2" pitchFamily="18" charset="2"/>
              <a:buNone/>
              <a:defRPr/>
            </a:pPr>
            <a:r>
              <a:rPr lang="en-US" sz="2400" b="1" smtClean="0">
                <a:latin typeface="Courier New" pitchFamily="49" charset="0"/>
              </a:rPr>
              <a:t>else </a:t>
            </a:r>
          </a:p>
          <a:p>
            <a:pPr marL="411163" eaLnBrk="1" hangingPunct="1">
              <a:lnSpc>
                <a:spcPct val="80000"/>
              </a:lnSpc>
              <a:buFont typeface="Wingdings 2" pitchFamily="18" charset="2"/>
              <a:buNone/>
              <a:defRPr/>
            </a:pPr>
            <a:r>
              <a:rPr lang="en-US" sz="2400" b="1" smtClean="0">
                <a:latin typeface="Courier New" pitchFamily="49" charset="0"/>
              </a:rPr>
              <a:t>{</a:t>
            </a:r>
            <a:endParaRPr lang="en-US" sz="2400" b="1" dirty="0" smtClean="0">
              <a:latin typeface="Courier New" pitchFamily="49" charset="0"/>
            </a:endParaRPr>
          </a:p>
          <a:p>
            <a:pPr marL="411163" eaLnBrk="1" hangingPunct="1">
              <a:lnSpc>
                <a:spcPct val="80000"/>
              </a:lnSpc>
              <a:buFont typeface="Wingdings 2" pitchFamily="18" charset="2"/>
              <a:buNone/>
              <a:defRPr/>
            </a:pPr>
            <a:r>
              <a:rPr lang="en-US" sz="2400" b="1" dirty="0" smtClean="0">
                <a:latin typeface="Courier New" pitchFamily="49" charset="0"/>
              </a:rPr>
              <a:t>	 Max = Value1;</a:t>
            </a:r>
          </a:p>
          <a:p>
            <a:pPr marL="411163" eaLnBrk="1" hangingPunct="1">
              <a:lnSpc>
                <a:spcPct val="80000"/>
              </a:lnSpc>
              <a:buFont typeface="Wingdings 2" pitchFamily="18" charset="2"/>
              <a:buNone/>
              <a:defRPr/>
            </a:pPr>
            <a:r>
              <a:rPr lang="en-US" sz="2400" b="1" dirty="0" smtClean="0">
                <a:latin typeface="Courier New" pitchFamily="49" charset="0"/>
              </a:rPr>
              <a:t>}</a:t>
            </a:r>
          </a:p>
          <a:p>
            <a:pPr marL="411163" eaLnBrk="1" hangingPunct="1">
              <a:lnSpc>
                <a:spcPct val="80000"/>
              </a:lnSpc>
              <a:buFont typeface="Wingdings 2" pitchFamily="18" charset="2"/>
              <a:buNone/>
              <a:defRPr/>
            </a:pPr>
            <a:r>
              <a:rPr lang="en-US" sz="2400" b="1" dirty="0" err="1" smtClean="0">
                <a:latin typeface="Courier New" pitchFamily="49" charset="0"/>
              </a:rPr>
              <a:t>cout</a:t>
            </a:r>
            <a:r>
              <a:rPr lang="en-US" sz="2400" b="1" dirty="0" smtClean="0">
                <a:latin typeface="Courier New" pitchFamily="49" charset="0"/>
              </a:rPr>
              <a:t> &lt;&lt; "Maximum of inputs is: " &lt;&lt; Max &lt;&lt; </a:t>
            </a:r>
            <a:r>
              <a:rPr lang="en-US" sz="2400" b="1" dirty="0" err="1" smtClean="0">
                <a:latin typeface="Courier New" pitchFamily="49" charset="0"/>
              </a:rPr>
              <a:t>endl</a:t>
            </a:r>
            <a:r>
              <a:rPr lang="en-US" sz="2400" b="1" dirty="0" smtClean="0">
                <a:latin typeface="Courier New" pitchFamily="49" charset="0"/>
              </a:rPr>
              <a:t>;</a:t>
            </a:r>
            <a:endParaRPr lang="en-US" sz="2400"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40000" lnSpcReduction="20000"/>
          </a:bodyPr>
          <a:lstStyle/>
          <a:p>
            <a:pPr>
              <a:buNone/>
            </a:pPr>
            <a:r>
              <a:rPr lang="en-US" dirty="0" smtClean="0"/>
              <a:t>Nested of if …. Else statement : It is possible to insert an if…else statement inside another if….else statement this is called nested and is used in programs where we need to check multiple conditions.</a:t>
            </a:r>
          </a:p>
          <a:p>
            <a:pPr>
              <a:buNone/>
            </a:pPr>
            <a:endParaRPr lang="en-US" dirty="0" smtClean="0"/>
          </a:p>
          <a:p>
            <a:pPr>
              <a:buNone/>
            </a:pPr>
            <a:r>
              <a:rPr lang="en-US" dirty="0" smtClean="0"/>
              <a:t>For example:  </a:t>
            </a:r>
          </a:p>
          <a:p>
            <a:pPr>
              <a:buNone/>
            </a:pPr>
            <a:r>
              <a:rPr lang="en-US" dirty="0" smtClean="0"/>
              <a:t>#include&lt;</a:t>
            </a:r>
            <a:r>
              <a:rPr lang="en-US" dirty="0" err="1" smtClean="0"/>
              <a:t>iostream.h</a:t>
            </a:r>
            <a:r>
              <a:rPr lang="en-US" dirty="0" smtClean="0"/>
              <a:t>&gt;</a:t>
            </a:r>
          </a:p>
          <a:p>
            <a:pPr>
              <a:buNone/>
            </a:pPr>
            <a:r>
              <a:rPr lang="en-US" dirty="0" smtClean="0"/>
              <a:t>#include&lt;</a:t>
            </a:r>
            <a:r>
              <a:rPr lang="en-US" dirty="0" err="1" smtClean="0"/>
              <a:t>conio.h</a:t>
            </a:r>
            <a:r>
              <a:rPr lang="en-US" dirty="0" smtClean="0"/>
              <a:t>&gt;</a:t>
            </a:r>
          </a:p>
          <a:p>
            <a:pPr>
              <a:buNone/>
            </a:pPr>
            <a:r>
              <a:rPr lang="en-US" dirty="0" smtClean="0"/>
              <a:t>Void main()</a:t>
            </a:r>
          </a:p>
          <a:p>
            <a:pPr>
              <a:buNone/>
            </a:pPr>
            <a:r>
              <a:rPr lang="en-US" dirty="0" smtClean="0"/>
              <a:t>{</a:t>
            </a:r>
          </a:p>
          <a:p>
            <a:pPr>
              <a:buNone/>
            </a:pPr>
            <a:r>
              <a:rPr lang="en-US" dirty="0" smtClean="0"/>
              <a:t>	</a:t>
            </a:r>
            <a:r>
              <a:rPr lang="en-US" dirty="0" err="1" smtClean="0"/>
              <a:t>int</a:t>
            </a:r>
            <a:r>
              <a:rPr lang="en-US" dirty="0" smtClean="0"/>
              <a:t> result;</a:t>
            </a:r>
          </a:p>
          <a:p>
            <a:pPr>
              <a:buNone/>
            </a:pPr>
            <a:r>
              <a:rPr lang="en-US" dirty="0" err="1" smtClean="0"/>
              <a:t>Cout</a:t>
            </a:r>
            <a:r>
              <a:rPr lang="en-US" dirty="0" smtClean="0"/>
              <a:t> &lt;&lt; “Enter your marks”;</a:t>
            </a:r>
          </a:p>
          <a:p>
            <a:pPr>
              <a:buNone/>
            </a:pPr>
            <a:r>
              <a:rPr lang="en-US" dirty="0" err="1" smtClean="0"/>
              <a:t>Cin</a:t>
            </a:r>
            <a:r>
              <a:rPr lang="en-US" dirty="0" smtClean="0"/>
              <a:t> &gt;&gt;result;</a:t>
            </a:r>
          </a:p>
          <a:p>
            <a:pPr>
              <a:buNone/>
            </a:pPr>
            <a:r>
              <a:rPr lang="en-US" dirty="0" smtClean="0"/>
              <a:t>If (result&lt;35)</a:t>
            </a:r>
          </a:p>
          <a:p>
            <a:pPr>
              <a:buNone/>
            </a:pPr>
            <a:r>
              <a:rPr lang="en-US" dirty="0" smtClean="0"/>
              <a:t>{</a:t>
            </a:r>
          </a:p>
          <a:p>
            <a:pPr>
              <a:buNone/>
            </a:pPr>
            <a:r>
              <a:rPr lang="en-US" dirty="0" smtClean="0"/>
              <a:t>	</a:t>
            </a:r>
            <a:r>
              <a:rPr lang="en-US" dirty="0" err="1" smtClean="0"/>
              <a:t>cout</a:t>
            </a:r>
            <a:r>
              <a:rPr lang="en-US" dirty="0" smtClean="0"/>
              <a:t> &lt;&lt; “your result is fail”;</a:t>
            </a:r>
          </a:p>
          <a:p>
            <a:pPr>
              <a:buNone/>
            </a:pPr>
            <a:r>
              <a:rPr lang="en-US" dirty="0" smtClean="0"/>
              <a:t>}</a:t>
            </a:r>
          </a:p>
          <a:p>
            <a:pPr>
              <a:buNone/>
            </a:pPr>
            <a:r>
              <a:rPr lang="en-US" dirty="0" smtClean="0"/>
              <a:t>Else</a:t>
            </a:r>
          </a:p>
          <a:p>
            <a:pPr>
              <a:buNone/>
            </a:pPr>
            <a:r>
              <a:rPr lang="en-US" dirty="0" smtClean="0"/>
              <a:t>{</a:t>
            </a:r>
          </a:p>
          <a:p>
            <a:pPr>
              <a:buNone/>
            </a:pPr>
            <a:r>
              <a:rPr lang="en-US" dirty="0" smtClean="0"/>
              <a:t>	if (result&lt;50)</a:t>
            </a:r>
          </a:p>
          <a:p>
            <a:pPr>
              <a:buNone/>
            </a:pPr>
            <a:r>
              <a:rPr lang="en-US" dirty="0" smtClean="0"/>
              <a:t>	{</a:t>
            </a:r>
          </a:p>
          <a:p>
            <a:pPr>
              <a:buNone/>
            </a:pPr>
            <a:r>
              <a:rPr lang="en-US" dirty="0" smtClean="0"/>
              <a:t>		</a:t>
            </a:r>
            <a:r>
              <a:rPr lang="en-US" dirty="0" err="1" smtClean="0"/>
              <a:t>cout</a:t>
            </a:r>
            <a:r>
              <a:rPr lang="en-US" dirty="0" smtClean="0"/>
              <a:t> &lt;&lt;“You have passed”;</a:t>
            </a:r>
          </a:p>
          <a:p>
            <a:pPr>
              <a:buNone/>
            </a:pPr>
            <a:r>
              <a:rPr lang="en-US" dirty="0" smtClean="0"/>
              <a:t>	}</a:t>
            </a:r>
          </a:p>
          <a:p>
            <a:pPr>
              <a:buNone/>
            </a:pPr>
            <a:r>
              <a:rPr lang="en-US" dirty="0" smtClean="0"/>
              <a:t>	else</a:t>
            </a:r>
          </a:p>
          <a:p>
            <a:pPr>
              <a:buNone/>
            </a:pPr>
            <a:r>
              <a:rPr lang="en-US" dirty="0" smtClean="0"/>
              <a:t>	{</a:t>
            </a:r>
          </a:p>
          <a:p>
            <a:pPr>
              <a:buNone/>
            </a:pPr>
            <a:r>
              <a:rPr lang="en-US" dirty="0" smtClean="0"/>
              <a:t>		</a:t>
            </a:r>
            <a:r>
              <a:rPr lang="en-US" dirty="0" err="1" smtClean="0"/>
              <a:t>cout</a:t>
            </a:r>
            <a:r>
              <a:rPr lang="en-US" dirty="0" smtClean="0"/>
              <a:t> &lt;&lt;“you got an a grade”;</a:t>
            </a:r>
          </a:p>
          <a:p>
            <a:pPr>
              <a:buNone/>
            </a:pPr>
            <a:r>
              <a:rPr lang="en-US" dirty="0" smtClean="0"/>
              <a:t>	}</a:t>
            </a:r>
          </a:p>
          <a:p>
            <a:pPr>
              <a:buNone/>
            </a:pPr>
            <a:r>
              <a:rPr lang="en-US" dirty="0" smtClean="0"/>
              <a:t>}</a:t>
            </a:r>
          </a:p>
          <a:p>
            <a:pPr>
              <a:buNone/>
            </a:pPr>
            <a:r>
              <a:rPr lang="en-US" dirty="0" smtClean="0"/>
              <a:t>}</a:t>
            </a:r>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92500" lnSpcReduction="10000"/>
          </a:bodyPr>
          <a:lstStyle/>
          <a:p>
            <a:pPr>
              <a:buNone/>
            </a:pPr>
            <a:r>
              <a:rPr lang="en-US" dirty="0" smtClean="0"/>
              <a:t>Switch statement: </a:t>
            </a:r>
          </a:p>
          <a:p>
            <a:pPr>
              <a:buNone/>
            </a:pPr>
            <a:r>
              <a:rPr lang="en-US" dirty="0" smtClean="0"/>
              <a:t>This statement is used to take a </a:t>
            </a:r>
            <a:r>
              <a:rPr lang="en-US" dirty="0" err="1" smtClean="0"/>
              <a:t>multiway</a:t>
            </a:r>
            <a:r>
              <a:rPr lang="en-US" dirty="0" smtClean="0"/>
              <a:t> decisions.</a:t>
            </a:r>
          </a:p>
          <a:p>
            <a:pPr>
              <a:buNone/>
            </a:pPr>
            <a:r>
              <a:rPr lang="en-US" dirty="0" smtClean="0"/>
              <a:t>Switch statement allows several conditions to be evaluated within one statement </a:t>
            </a:r>
            <a:r>
              <a:rPr lang="en-US" dirty="0" err="1" smtClean="0"/>
              <a:t>ratherthan</a:t>
            </a:r>
            <a:r>
              <a:rPr lang="en-US" dirty="0" smtClean="0"/>
              <a:t> using series of if…else statement.</a:t>
            </a:r>
          </a:p>
          <a:p>
            <a:pPr>
              <a:buNone/>
            </a:pPr>
            <a:r>
              <a:rPr lang="en-US" dirty="0" smtClean="0"/>
              <a:t>Only one variable is tested &amp; branches depend on the value of that variable.</a:t>
            </a:r>
          </a:p>
          <a:p>
            <a:pPr>
              <a:buNone/>
            </a:pPr>
            <a:r>
              <a:rPr lang="en-US" dirty="0" smtClean="0"/>
              <a:t>The variable must be an integral type(</a:t>
            </a:r>
            <a:r>
              <a:rPr lang="en-US" dirty="0" err="1" smtClean="0"/>
              <a:t>int</a:t>
            </a:r>
            <a:r>
              <a:rPr lang="en-US" dirty="0" smtClean="0"/>
              <a:t> </a:t>
            </a:r>
            <a:r>
              <a:rPr lang="en-US" dirty="0" err="1" smtClean="0"/>
              <a:t>long,short</a:t>
            </a:r>
            <a:r>
              <a:rPr lang="en-US" dirty="0" smtClean="0"/>
              <a:t> or char)</a:t>
            </a:r>
          </a:p>
          <a:p>
            <a:pPr>
              <a:buNone/>
            </a:pPr>
            <a:r>
              <a:rPr lang="en-US" dirty="0" smtClean="0"/>
              <a:t>Default case is used to specify instructions to be carried out if variable doesn’t match with any branch.</a:t>
            </a:r>
            <a:endParaRPr lang="en-US"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55000" lnSpcReduction="20000"/>
          </a:bodyPr>
          <a:lstStyle/>
          <a:p>
            <a:pPr>
              <a:buNone/>
            </a:pPr>
            <a:r>
              <a:rPr lang="en-US" dirty="0" smtClean="0"/>
              <a:t>Syntax:</a:t>
            </a:r>
          </a:p>
          <a:p>
            <a:pPr>
              <a:buNone/>
            </a:pPr>
            <a:r>
              <a:rPr lang="en-US" dirty="0" smtClean="0"/>
              <a:t>Switch(expression)</a:t>
            </a:r>
          </a:p>
          <a:p>
            <a:pPr>
              <a:buNone/>
            </a:pPr>
            <a:r>
              <a:rPr lang="en-US" dirty="0" smtClean="0"/>
              <a:t>{</a:t>
            </a:r>
          </a:p>
          <a:p>
            <a:pPr>
              <a:buNone/>
            </a:pPr>
            <a:r>
              <a:rPr lang="en-US" dirty="0" smtClean="0"/>
              <a:t>	case lable1:</a:t>
            </a:r>
          </a:p>
          <a:p>
            <a:pPr>
              <a:buNone/>
            </a:pPr>
            <a:r>
              <a:rPr lang="en-US" dirty="0" smtClean="0"/>
              <a:t>		block of statements;</a:t>
            </a:r>
          </a:p>
          <a:p>
            <a:pPr>
              <a:buNone/>
            </a:pPr>
            <a:r>
              <a:rPr lang="en-US" dirty="0" smtClean="0"/>
              <a:t>		Break;</a:t>
            </a:r>
          </a:p>
          <a:p>
            <a:pPr>
              <a:buNone/>
            </a:pPr>
            <a:endParaRPr lang="en-US" dirty="0" smtClean="0"/>
          </a:p>
          <a:p>
            <a:pPr>
              <a:buNone/>
            </a:pPr>
            <a:r>
              <a:rPr lang="en-US" dirty="0" smtClean="0"/>
              <a:t>	case lable2:</a:t>
            </a:r>
          </a:p>
          <a:p>
            <a:pPr>
              <a:buNone/>
            </a:pPr>
            <a:r>
              <a:rPr lang="en-US" dirty="0" smtClean="0"/>
              <a:t>		block of statements;</a:t>
            </a:r>
          </a:p>
          <a:p>
            <a:pPr>
              <a:buNone/>
            </a:pPr>
            <a:r>
              <a:rPr lang="en-US" dirty="0" smtClean="0"/>
              <a:t>		Break;</a:t>
            </a:r>
          </a:p>
          <a:p>
            <a:pPr>
              <a:buNone/>
            </a:pPr>
            <a:endParaRPr lang="en-US" dirty="0" smtClean="0"/>
          </a:p>
          <a:p>
            <a:pPr>
              <a:buNone/>
            </a:pPr>
            <a:r>
              <a:rPr lang="en-US" dirty="0" smtClean="0"/>
              <a:t>	case lable3:</a:t>
            </a:r>
          </a:p>
          <a:p>
            <a:pPr>
              <a:buNone/>
            </a:pPr>
            <a:r>
              <a:rPr lang="en-US" dirty="0" smtClean="0"/>
              <a:t>		block of statements;</a:t>
            </a:r>
          </a:p>
          <a:p>
            <a:pPr>
              <a:buNone/>
            </a:pPr>
            <a:r>
              <a:rPr lang="en-US" dirty="0" smtClean="0"/>
              <a:t>		Break;</a:t>
            </a:r>
          </a:p>
          <a:p>
            <a:pPr>
              <a:buNone/>
            </a:pPr>
            <a:endParaRPr lang="en-US" dirty="0" smtClean="0"/>
          </a:p>
          <a:p>
            <a:pPr>
              <a:buNone/>
            </a:pPr>
            <a:r>
              <a:rPr lang="en-US" dirty="0" smtClean="0"/>
              <a:t>	default:</a:t>
            </a:r>
          </a:p>
          <a:p>
            <a:pPr>
              <a:buNone/>
            </a:pPr>
            <a:r>
              <a:rPr lang="en-US" dirty="0" smtClean="0"/>
              <a:t>		default statement</a:t>
            </a:r>
          </a:p>
          <a:p>
            <a:pPr>
              <a:buNone/>
            </a:pPr>
            <a:r>
              <a:rPr lang="en-US" dirty="0" smtClean="0"/>
              <a:t>		Break;</a:t>
            </a:r>
          </a:p>
          <a:p>
            <a:pPr>
              <a:buNone/>
            </a:pPr>
            <a:r>
              <a:rPr lang="en-US" dirty="0" smtClean="0"/>
              <a:t>}</a:t>
            </a:r>
          </a:p>
          <a:p>
            <a:pPr>
              <a:buNone/>
            </a:pPr>
            <a:r>
              <a:rPr lang="en-US" dirty="0" smtClean="0"/>
              <a:t>Break </a:t>
            </a:r>
            <a:r>
              <a:rPr lang="en-US" dirty="0" err="1" smtClean="0"/>
              <a:t>statementv</a:t>
            </a:r>
            <a:r>
              <a:rPr lang="en-US" dirty="0" smtClean="0"/>
              <a:t> is used to make an exit out of the block in which it is included.</a:t>
            </a:r>
          </a:p>
          <a:p>
            <a:pPr>
              <a:buNone/>
            </a:pP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r>
              <a:rPr lang="en-US" dirty="0" smtClean="0"/>
              <a:t>The case labels within switch statement must not be floating point numbers. </a:t>
            </a:r>
            <a:r>
              <a:rPr lang="en-US" dirty="0" err="1" smtClean="0"/>
              <a:t>E.g</a:t>
            </a:r>
            <a:r>
              <a:rPr lang="en-US" dirty="0" smtClean="0"/>
              <a:t> case 4.5 is not allowed.</a:t>
            </a:r>
          </a:p>
          <a:p>
            <a:r>
              <a:rPr lang="en-US" dirty="0" smtClean="0"/>
              <a:t>The case labels within switch statement must not be a string expression. For example case “</a:t>
            </a:r>
            <a:r>
              <a:rPr lang="en-US" dirty="0" err="1" smtClean="0"/>
              <a:t>mumbai</a:t>
            </a:r>
            <a:r>
              <a:rPr lang="en-US" dirty="0" smtClean="0"/>
              <a:t>” is not allowed.</a:t>
            </a:r>
          </a:p>
          <a:p>
            <a:r>
              <a:rPr lang="en-US" dirty="0" smtClean="0"/>
              <a:t>The case labels within switch statement must not be an expression. </a:t>
            </a:r>
            <a:r>
              <a:rPr lang="en-US" dirty="0" err="1" smtClean="0"/>
              <a:t>E.g</a:t>
            </a:r>
            <a:r>
              <a:rPr lang="en-US" dirty="0" smtClean="0"/>
              <a:t>  case ‘</a:t>
            </a:r>
            <a:r>
              <a:rPr lang="en-US" dirty="0" err="1" smtClean="0"/>
              <a:t>x+y</a:t>
            </a:r>
            <a:r>
              <a:rPr lang="en-US" dirty="0" smtClean="0"/>
              <a:t>’ is not allowed.</a:t>
            </a:r>
            <a:br>
              <a:rPr lang="en-US" dirty="0" smtClean="0"/>
            </a:b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13</a:t>
            </a:fld>
            <a:endParaRPr lang="en-US"/>
          </a:p>
        </p:txBody>
      </p:sp>
      <p:sp>
        <p:nvSpPr>
          <p:cNvPr id="3" name="Content Placeholder 2"/>
          <p:cNvSpPr>
            <a:spLocks noGrp="1"/>
          </p:cNvSpPr>
          <p:nvPr>
            <p:ph idx="4294967295"/>
          </p:nvPr>
        </p:nvSpPr>
        <p:spPr>
          <a:xfrm>
            <a:off x="0" y="228600"/>
            <a:ext cx="8229600" cy="5897563"/>
          </a:xfrm>
        </p:spPr>
        <p:txBody>
          <a:bodyPr>
            <a:normAutofit fontScale="85000" lnSpcReduction="20000"/>
          </a:bodyPr>
          <a:lstStyle/>
          <a:p>
            <a:r>
              <a:rPr lang="en-US" dirty="0" smtClean="0"/>
              <a:t>Designing a program</a:t>
            </a:r>
            <a:endParaRPr lang="en-US" dirty="0"/>
          </a:p>
          <a:p>
            <a:pPr>
              <a:buNone/>
            </a:pPr>
            <a:r>
              <a:rPr lang="en-US" dirty="0" smtClean="0"/>
              <a:t>	A program is a set of instructions that are grouped together to accomplish a task or tasks. The instructions consist of task like reading and writing memory, arithmetic operations, and comparisons.</a:t>
            </a:r>
          </a:p>
          <a:p>
            <a:pPr>
              <a:buNone/>
            </a:pPr>
            <a:r>
              <a:rPr lang="en-US" dirty="0" smtClean="0"/>
              <a:t>	Aim of a particular Program is to obtain solution to a given problem.</a:t>
            </a:r>
          </a:p>
          <a:p>
            <a:pPr>
              <a:buNone/>
            </a:pPr>
            <a:endParaRPr lang="en-US" dirty="0" smtClean="0"/>
          </a:p>
          <a:p>
            <a:pPr>
              <a:buNone/>
            </a:pPr>
            <a:r>
              <a:rPr lang="en-US" dirty="0" smtClean="0"/>
              <a:t>	We can design a program by going through the following first four major steps:</a:t>
            </a:r>
          </a:p>
          <a:p>
            <a:r>
              <a:rPr lang="en-US" dirty="0" smtClean="0"/>
              <a:t>	Analyze the program.</a:t>
            </a:r>
          </a:p>
          <a:p>
            <a:r>
              <a:rPr lang="en-US" dirty="0" smtClean="0"/>
              <a:t>	Design a solution/Program</a:t>
            </a:r>
          </a:p>
          <a:p>
            <a:r>
              <a:rPr lang="en-US" dirty="0" smtClean="0"/>
              <a:t>	Code/Enter the program </a:t>
            </a:r>
          </a:p>
          <a:p>
            <a:r>
              <a:rPr lang="en-US" dirty="0" smtClean="0"/>
              <a:t>	Test the program</a:t>
            </a:r>
          </a:p>
          <a:p>
            <a:r>
              <a:rPr lang="en-US" dirty="0" smtClean="0"/>
              <a:t>	Evaluate the solution.</a:t>
            </a:r>
          </a:p>
          <a:p>
            <a:pPr>
              <a:buNone/>
            </a:pP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fontScale="77500" lnSpcReduction="20000"/>
          </a:bodyPr>
          <a:lstStyle/>
          <a:p>
            <a:r>
              <a:rPr lang="en-US" dirty="0" smtClean="0"/>
              <a:t>Looping statements. Often in programming, it is necessary to repeat certain instructions number of times or until certain condition is met. It  is tedious to simply type a certain statement or group of statement a large number of times. </a:t>
            </a:r>
          </a:p>
          <a:p>
            <a:r>
              <a:rPr lang="en-US" dirty="0" smtClean="0"/>
              <a:t>The structures that enable computers to perform certain repetitive task are call loops.</a:t>
            </a:r>
          </a:p>
          <a:p>
            <a:r>
              <a:rPr lang="en-US" dirty="0" smtClean="0"/>
              <a:t>C++ gives you a choice of three types of loop, </a:t>
            </a:r>
            <a:r>
              <a:rPr lang="en-US" dirty="0" err="1" smtClean="0"/>
              <a:t>whilw</a:t>
            </a:r>
            <a:r>
              <a:rPr lang="en-US" dirty="0" smtClean="0"/>
              <a:t>, </a:t>
            </a:r>
            <a:r>
              <a:rPr lang="en-US" dirty="0" err="1" smtClean="0"/>
              <a:t>dowhile</a:t>
            </a:r>
            <a:r>
              <a:rPr lang="en-US" dirty="0" smtClean="0"/>
              <a:t> and for.</a:t>
            </a:r>
          </a:p>
          <a:p>
            <a:pPr>
              <a:buNone/>
            </a:pPr>
            <a:endParaRPr lang="en-US" dirty="0" smtClean="0"/>
          </a:p>
          <a:p>
            <a:pPr lvl="1"/>
            <a:r>
              <a:rPr lang="en-US" dirty="0" smtClean="0"/>
              <a:t>The while loop keeps repeating an action until an associated test return false. This is used where the programmer does not know in advanced how many times the loop will be traversed.</a:t>
            </a:r>
          </a:p>
          <a:p>
            <a:pPr lvl="1"/>
            <a:r>
              <a:rPr lang="en-US" dirty="0" smtClean="0"/>
              <a:t>The do while loop is similar, but test occur after the loop body is executed. This ensures that the loop body will run at least once.</a:t>
            </a:r>
          </a:p>
          <a:p>
            <a:pPr lvl="1"/>
            <a:r>
              <a:rPr lang="en-US" dirty="0" smtClean="0"/>
              <a:t>The for loop is frequently used, usually where the loop will be traversed a fixed number of times. It is very flexible and novice programmers should take care not to abuse the power  it offers.</a:t>
            </a:r>
          </a:p>
          <a:p>
            <a:endParaRPr lang="en-US"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705600"/>
          </a:xfrm>
        </p:spPr>
        <p:txBody>
          <a:bodyPr>
            <a:normAutofit lnSpcReduction="10000"/>
          </a:bodyPr>
          <a:lstStyle/>
          <a:p>
            <a:r>
              <a:rPr lang="en-US" dirty="0" smtClean="0"/>
              <a:t>For loop                                                                               Syntax: for(</a:t>
            </a:r>
            <a:r>
              <a:rPr lang="en-US" dirty="0" err="1" smtClean="0"/>
              <a:t>initialization;test;increment</a:t>
            </a:r>
            <a:r>
              <a:rPr lang="en-US" dirty="0" smtClean="0"/>
              <a:t>)                                   {     /* statement*/        } </a:t>
            </a:r>
          </a:p>
          <a:p>
            <a:pPr lvl="1"/>
            <a:r>
              <a:rPr lang="en-US" dirty="0" smtClean="0"/>
              <a:t>The initialization statement is executed exactly once before the first evaluation of the test condition.</a:t>
            </a:r>
          </a:p>
          <a:p>
            <a:pPr lvl="1"/>
            <a:r>
              <a:rPr lang="en-US" dirty="0" smtClean="0"/>
              <a:t>It is used to assign an </a:t>
            </a:r>
            <a:r>
              <a:rPr lang="en-US" dirty="0" err="1" smtClean="0"/>
              <a:t>initail</a:t>
            </a:r>
            <a:r>
              <a:rPr lang="en-US" dirty="0" smtClean="0"/>
              <a:t> value to some variable.</a:t>
            </a:r>
          </a:p>
          <a:p>
            <a:pPr lvl="1"/>
            <a:r>
              <a:rPr lang="en-US" dirty="0" smtClean="0"/>
              <a:t>The initialization statement can also be used to declare an initialize variables used in the loop.</a:t>
            </a:r>
          </a:p>
          <a:p>
            <a:pPr lvl="1"/>
            <a:r>
              <a:rPr lang="en-US" dirty="0" smtClean="0"/>
              <a:t>The test expression is evaluated each time before the statements in the for loop execution</a:t>
            </a:r>
          </a:p>
          <a:p>
            <a:pPr lvl="1"/>
            <a:r>
              <a:rPr lang="en-US" dirty="0" smtClean="0"/>
              <a:t>If the test expression is not true the loop is not executed and execution continues normally from the statements following the for loop.</a:t>
            </a: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fontScale="92500" lnSpcReduction="20000"/>
          </a:bodyPr>
          <a:lstStyle/>
          <a:p>
            <a:endParaRPr lang="en-US" dirty="0" smtClean="0"/>
          </a:p>
          <a:p>
            <a:pPr lvl="1"/>
            <a:r>
              <a:rPr lang="en-US" dirty="0" smtClean="0"/>
              <a:t>If the expression is not true then the statements within the braces of the loop is executed.</a:t>
            </a:r>
          </a:p>
          <a:p>
            <a:pPr lvl="1"/>
            <a:r>
              <a:rPr lang="en-US" dirty="0" smtClean="0"/>
              <a:t>After each iteration of the loop, the increment statement is executed.</a:t>
            </a:r>
          </a:p>
          <a:p>
            <a:pPr lvl="1"/>
            <a:r>
              <a:rPr lang="en-US" dirty="0" smtClean="0"/>
              <a:t>The increment action can do other things, such as decrement.</a:t>
            </a:r>
          </a:p>
          <a:p>
            <a:pPr lvl="1">
              <a:buNone/>
            </a:pPr>
            <a:endParaRPr lang="en-US" dirty="0" smtClean="0"/>
          </a:p>
          <a:p>
            <a:r>
              <a:rPr lang="en-US" dirty="0" smtClean="0"/>
              <a:t>Example of For loop:</a:t>
            </a:r>
          </a:p>
          <a:p>
            <a:pPr>
              <a:buNone/>
            </a:pPr>
            <a:r>
              <a:rPr lang="en-US" dirty="0" smtClean="0"/>
              <a:t>	for(</a:t>
            </a:r>
            <a:r>
              <a:rPr lang="en-US" dirty="0" err="1" smtClean="0"/>
              <a:t>i</a:t>
            </a:r>
            <a:r>
              <a:rPr lang="en-US" dirty="0" smtClean="0"/>
              <a:t>=1;i&lt;=10;i++)</a:t>
            </a:r>
          </a:p>
          <a:p>
            <a:pPr>
              <a:buNone/>
            </a:pPr>
            <a:r>
              <a:rPr lang="en-US" dirty="0" smtClean="0"/>
              <a:t>	{</a:t>
            </a:r>
          </a:p>
          <a:p>
            <a:pPr>
              <a:buNone/>
            </a:pPr>
            <a:r>
              <a:rPr lang="en-US" dirty="0" smtClean="0"/>
              <a:t>		</a:t>
            </a:r>
            <a:r>
              <a:rPr lang="en-US" dirty="0" err="1" smtClean="0"/>
              <a:t>cout</a:t>
            </a:r>
            <a:r>
              <a:rPr lang="en-US" dirty="0" smtClean="0"/>
              <a:t> &lt;&lt; </a:t>
            </a:r>
            <a:r>
              <a:rPr lang="en-US" dirty="0" err="1" smtClean="0"/>
              <a:t>i</a:t>
            </a:r>
            <a:r>
              <a:rPr lang="en-US" dirty="0" smtClean="0"/>
              <a:t>;</a:t>
            </a:r>
          </a:p>
          <a:p>
            <a:pPr>
              <a:buNone/>
            </a:pPr>
            <a:r>
              <a:rPr lang="en-US" dirty="0" smtClean="0"/>
              <a:t>	}</a:t>
            </a:r>
          </a:p>
          <a:p>
            <a:pPr>
              <a:buNone/>
            </a:pPr>
            <a:r>
              <a:rPr lang="en-US" dirty="0" smtClean="0"/>
              <a:t>O/P : 12345678910</a:t>
            </a:r>
          </a:p>
          <a:p>
            <a:pPr>
              <a:buNone/>
            </a:pP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00800"/>
          </a:xfrm>
        </p:spPr>
        <p:txBody>
          <a:bodyPr>
            <a:normAutofit fontScale="70000" lnSpcReduction="20000"/>
          </a:bodyPr>
          <a:lstStyle/>
          <a:p>
            <a:pPr>
              <a:buNone/>
            </a:pPr>
            <a:r>
              <a:rPr lang="en-US" dirty="0" smtClean="0"/>
              <a:t>Nesting of For loop:</a:t>
            </a:r>
          </a:p>
          <a:p>
            <a:pPr>
              <a:buNone/>
            </a:pPr>
            <a:r>
              <a:rPr lang="en-US" dirty="0" smtClean="0"/>
              <a:t>	It is possible to insert a for loop within another for loop. This is called as nesting of loops.</a:t>
            </a:r>
          </a:p>
          <a:p>
            <a:pPr>
              <a:buNone/>
            </a:pPr>
            <a:r>
              <a:rPr lang="en-US" dirty="0" smtClean="0"/>
              <a:t>The following program illustrates nesting of loops.</a:t>
            </a:r>
          </a:p>
          <a:p>
            <a:pPr>
              <a:buNone/>
            </a:pPr>
            <a:r>
              <a:rPr lang="en-US" dirty="0" smtClean="0"/>
              <a:t>Example: </a:t>
            </a:r>
          </a:p>
          <a:p>
            <a:pPr>
              <a:buNone/>
            </a:pPr>
            <a:r>
              <a:rPr lang="en-US" dirty="0" smtClean="0"/>
              <a:t>#include&lt;</a:t>
            </a:r>
            <a:r>
              <a:rPr lang="en-US" dirty="0" err="1" smtClean="0"/>
              <a:t>iosteam.h</a:t>
            </a:r>
            <a:r>
              <a:rPr lang="en-US" dirty="0" smtClean="0"/>
              <a:t>&gt;</a:t>
            </a:r>
          </a:p>
          <a:p>
            <a:pPr>
              <a:buNone/>
            </a:pPr>
            <a:r>
              <a:rPr lang="en-US" dirty="0" smtClean="0"/>
              <a:t>#include&lt;</a:t>
            </a:r>
            <a:r>
              <a:rPr lang="en-US" dirty="0" err="1" smtClean="0"/>
              <a:t>conio.h</a:t>
            </a:r>
            <a:r>
              <a:rPr lang="en-US" dirty="0" smtClean="0"/>
              <a:t>&gt;</a:t>
            </a:r>
          </a:p>
          <a:p>
            <a:pPr>
              <a:buNone/>
            </a:pPr>
            <a:r>
              <a:rPr lang="en-US" dirty="0" smtClean="0"/>
              <a:t>Void main()</a:t>
            </a:r>
          </a:p>
          <a:p>
            <a:pPr>
              <a:buNone/>
            </a:pPr>
            <a:r>
              <a:rPr lang="en-US" dirty="0" smtClean="0"/>
              <a:t>{</a:t>
            </a:r>
          </a:p>
          <a:p>
            <a:pPr>
              <a:buNone/>
            </a:pPr>
            <a:r>
              <a:rPr lang="en-US" dirty="0" smtClean="0"/>
              <a:t>	</a:t>
            </a:r>
            <a:r>
              <a:rPr lang="en-US" dirty="0" err="1" smtClean="0"/>
              <a:t>int</a:t>
            </a:r>
            <a:r>
              <a:rPr lang="en-US" dirty="0" smtClean="0"/>
              <a:t> k;</a:t>
            </a:r>
          </a:p>
          <a:p>
            <a:pPr>
              <a:buNone/>
            </a:pPr>
            <a:r>
              <a:rPr lang="en-US" dirty="0" smtClean="0"/>
              <a:t>	for(</a:t>
            </a:r>
            <a:r>
              <a:rPr lang="en-US" dirty="0" err="1" smtClean="0"/>
              <a:t>i</a:t>
            </a:r>
            <a:r>
              <a:rPr lang="en-US" dirty="0" smtClean="0"/>
              <a:t>=1;i&lt;=4;i++)</a:t>
            </a:r>
          </a:p>
          <a:p>
            <a:pPr>
              <a:buNone/>
            </a:pPr>
            <a:r>
              <a:rPr lang="en-US" dirty="0" smtClean="0"/>
              <a:t>	{</a:t>
            </a:r>
          </a:p>
          <a:p>
            <a:pPr>
              <a:buNone/>
            </a:pPr>
            <a:r>
              <a:rPr lang="en-US" dirty="0" smtClean="0"/>
              <a:t>		for(k=1;k&lt;=</a:t>
            </a:r>
            <a:r>
              <a:rPr lang="en-US" dirty="0" err="1" smtClean="0"/>
              <a:t>i;k</a:t>
            </a:r>
            <a:r>
              <a:rPr lang="en-US" dirty="0" smtClean="0"/>
              <a:t>++)</a:t>
            </a:r>
          </a:p>
          <a:p>
            <a:pPr>
              <a:buNone/>
            </a:pPr>
            <a:r>
              <a:rPr lang="en-US" dirty="0" smtClean="0"/>
              <a:t>		{</a:t>
            </a:r>
          </a:p>
          <a:p>
            <a:pPr>
              <a:buNone/>
            </a:pPr>
            <a:r>
              <a:rPr lang="en-US" dirty="0" smtClean="0"/>
              <a:t>			</a:t>
            </a:r>
            <a:r>
              <a:rPr lang="en-US" dirty="0" err="1" smtClean="0"/>
              <a:t>cout</a:t>
            </a:r>
            <a:r>
              <a:rPr lang="en-US" dirty="0" smtClean="0"/>
              <a:t> &lt;&lt; “*”;</a:t>
            </a:r>
          </a:p>
          <a:p>
            <a:pPr>
              <a:buNone/>
            </a:pPr>
            <a:r>
              <a:rPr lang="en-US" dirty="0" smtClean="0"/>
              <a:t>		}</a:t>
            </a:r>
          </a:p>
          <a:p>
            <a:pPr>
              <a:buNone/>
            </a:pPr>
            <a:r>
              <a:rPr lang="en-US" dirty="0" smtClean="0"/>
              <a:t>		</a:t>
            </a:r>
            <a:r>
              <a:rPr lang="en-US" dirty="0" err="1" smtClean="0"/>
              <a:t>cout</a:t>
            </a:r>
            <a:r>
              <a:rPr lang="en-US" dirty="0" smtClean="0"/>
              <a:t> &lt;&lt; </a:t>
            </a:r>
            <a:r>
              <a:rPr lang="en-US" dirty="0" err="1" smtClean="0"/>
              <a:t>endl</a:t>
            </a:r>
            <a:r>
              <a:rPr lang="en-US" dirty="0" smtClean="0"/>
              <a:t>;</a:t>
            </a:r>
          </a:p>
          <a:p>
            <a:pPr>
              <a:buNone/>
            </a:pPr>
            <a:r>
              <a:rPr lang="en-US" dirty="0" smtClean="0"/>
              <a:t>	}</a:t>
            </a:r>
          </a:p>
          <a:p>
            <a:pPr>
              <a:buNone/>
            </a:pPr>
            <a:r>
              <a:rPr lang="en-US" dirty="0" smtClean="0"/>
              <a:t>}</a:t>
            </a:r>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55000" lnSpcReduction="20000"/>
          </a:bodyPr>
          <a:lstStyle/>
          <a:p>
            <a:pPr>
              <a:buNone/>
            </a:pPr>
            <a:r>
              <a:rPr lang="en-US" dirty="0" smtClean="0"/>
              <a:t>While loop: A while loop is the most basic type of loop. This loop will run as long as the condition is true. While loop is used when we are not certain that the loop will be executed.</a:t>
            </a:r>
          </a:p>
          <a:p>
            <a:pPr>
              <a:buNone/>
            </a:pPr>
            <a:r>
              <a:rPr lang="en-US" dirty="0" smtClean="0"/>
              <a:t>Syntax:</a:t>
            </a:r>
          </a:p>
          <a:p>
            <a:pPr>
              <a:buNone/>
            </a:pPr>
            <a:r>
              <a:rPr lang="en-US" dirty="0" smtClean="0"/>
              <a:t>While(condition)</a:t>
            </a:r>
          </a:p>
          <a:p>
            <a:pPr>
              <a:buNone/>
            </a:pPr>
            <a:r>
              <a:rPr lang="en-US" dirty="0" smtClean="0"/>
              <a:t>{</a:t>
            </a:r>
          </a:p>
          <a:p>
            <a:pPr>
              <a:buNone/>
            </a:pPr>
            <a:r>
              <a:rPr lang="en-US" dirty="0" smtClean="0"/>
              <a:t>	statement;</a:t>
            </a:r>
          </a:p>
          <a:p>
            <a:pPr>
              <a:buNone/>
            </a:pPr>
            <a:r>
              <a:rPr lang="en-US" dirty="0" smtClean="0"/>
              <a:t>	change in the initial condition;</a:t>
            </a:r>
          </a:p>
          <a:p>
            <a:pPr>
              <a:buNone/>
            </a:pPr>
            <a:r>
              <a:rPr lang="en-US" dirty="0" smtClean="0"/>
              <a:t>}</a:t>
            </a:r>
          </a:p>
          <a:p>
            <a:pPr>
              <a:buNone/>
            </a:pPr>
            <a:r>
              <a:rPr lang="en-US" dirty="0" smtClean="0"/>
              <a:t>Here is an example of a while loop</a:t>
            </a:r>
          </a:p>
          <a:p>
            <a:pPr>
              <a:buNone/>
            </a:pPr>
            <a:r>
              <a:rPr lang="en-US" dirty="0" err="1" smtClean="0"/>
              <a:t>Int</a:t>
            </a:r>
            <a:r>
              <a:rPr lang="en-US" dirty="0" smtClean="0"/>
              <a:t> a=1;</a:t>
            </a:r>
          </a:p>
          <a:p>
            <a:pPr>
              <a:buNone/>
            </a:pPr>
            <a:r>
              <a:rPr lang="en-US" dirty="0" smtClean="0"/>
              <a:t>While(a&lt;5)</a:t>
            </a:r>
          </a:p>
          <a:p>
            <a:pPr>
              <a:buNone/>
            </a:pPr>
            <a:r>
              <a:rPr lang="en-US" dirty="0" smtClean="0"/>
              <a:t>{</a:t>
            </a:r>
          </a:p>
          <a:p>
            <a:pPr>
              <a:buNone/>
            </a:pPr>
            <a:r>
              <a:rPr lang="en-US" dirty="0" smtClean="0"/>
              <a:t>	</a:t>
            </a:r>
            <a:r>
              <a:rPr lang="en-US" dirty="0" err="1" smtClean="0"/>
              <a:t>cout</a:t>
            </a:r>
            <a:r>
              <a:rPr lang="en-US" dirty="0" smtClean="0"/>
              <a:t> &lt;&lt;“a is \n” &lt;&lt;a;</a:t>
            </a:r>
          </a:p>
          <a:p>
            <a:pPr>
              <a:buNone/>
            </a:pPr>
            <a:r>
              <a:rPr lang="en-US" dirty="0" smtClean="0"/>
              <a:t>	a=a+1;</a:t>
            </a:r>
          </a:p>
          <a:p>
            <a:pPr>
              <a:buNone/>
            </a:pPr>
            <a:r>
              <a:rPr lang="en-US" dirty="0" smtClean="0"/>
              <a:t>}</a:t>
            </a:r>
          </a:p>
          <a:p>
            <a:pPr>
              <a:buNone/>
            </a:pPr>
            <a:r>
              <a:rPr lang="en-US" dirty="0" smtClean="0"/>
              <a:t>Output : </a:t>
            </a:r>
          </a:p>
          <a:p>
            <a:pPr>
              <a:buNone/>
            </a:pPr>
            <a:r>
              <a:rPr lang="en-US" dirty="0" smtClean="0"/>
              <a:t>	a is 1</a:t>
            </a:r>
          </a:p>
          <a:p>
            <a:pPr>
              <a:buNone/>
            </a:pPr>
            <a:r>
              <a:rPr lang="en-US" dirty="0" smtClean="0"/>
              <a:t>	a is 2</a:t>
            </a:r>
          </a:p>
          <a:p>
            <a:pPr>
              <a:buNone/>
            </a:pPr>
            <a:r>
              <a:rPr lang="en-US" dirty="0" smtClean="0"/>
              <a:t>	a is 3</a:t>
            </a:r>
          </a:p>
          <a:p>
            <a:pPr>
              <a:buNone/>
            </a:pPr>
            <a:r>
              <a:rPr lang="en-US" dirty="0" smtClean="0"/>
              <a:t> 	a is 4</a:t>
            </a:r>
            <a:endParaRPr lang="en-US"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70000" lnSpcReduction="20000"/>
          </a:bodyPr>
          <a:lstStyle/>
          <a:p>
            <a:r>
              <a:rPr lang="en-US" dirty="0" smtClean="0"/>
              <a:t>Do…while loop : Do while loop checks the condition after each run. As a result, even if the condition is zero(false), it will run at least once. We can use the loop structure when we are certain about the test condition . Its functionality is exactly the same as the while loop, except that condition in the do-while loop is evaluated after the execution of statement instead before, granting at least one execution of statement even if condition is never fulfilled.</a:t>
            </a:r>
          </a:p>
          <a:p>
            <a:r>
              <a:rPr lang="en-US" dirty="0" smtClean="0"/>
              <a:t>Syntax:</a:t>
            </a:r>
          </a:p>
          <a:p>
            <a:pPr>
              <a:buNone/>
            </a:pPr>
            <a:r>
              <a:rPr lang="en-US" dirty="0" smtClean="0"/>
              <a:t>	do</a:t>
            </a:r>
          </a:p>
          <a:p>
            <a:pPr>
              <a:buNone/>
            </a:pPr>
            <a:r>
              <a:rPr lang="en-US" dirty="0" smtClean="0"/>
              <a:t>	{</a:t>
            </a:r>
          </a:p>
          <a:p>
            <a:pPr>
              <a:buNone/>
            </a:pPr>
            <a:r>
              <a:rPr lang="en-US" dirty="0" smtClean="0"/>
              <a:t>		statement/s;</a:t>
            </a:r>
          </a:p>
          <a:p>
            <a:pPr>
              <a:buNone/>
            </a:pPr>
            <a:r>
              <a:rPr lang="en-US" dirty="0" smtClean="0"/>
              <a:t>		Change in the initial condition;</a:t>
            </a:r>
          </a:p>
          <a:p>
            <a:pPr>
              <a:buNone/>
            </a:pPr>
            <a:r>
              <a:rPr lang="en-US" dirty="0" smtClean="0"/>
              <a:t>	}while(condition);</a:t>
            </a:r>
          </a:p>
          <a:p>
            <a:pPr>
              <a:buNone/>
            </a:pPr>
            <a:r>
              <a:rPr lang="en-US" dirty="0" smtClean="0"/>
              <a:t>Note: The loop is terminated by semicolon.</a:t>
            </a:r>
          </a:p>
          <a:p>
            <a:pPr>
              <a:buNone/>
            </a:pPr>
            <a:endParaRPr lang="en-US" dirty="0" smtClean="0"/>
          </a:p>
          <a:p>
            <a:pPr>
              <a:buNone/>
            </a:pPr>
            <a:r>
              <a:rPr lang="en-US" dirty="0" smtClean="0"/>
              <a:t>Do… while and while loop are functionally almost identical, with one important difference: o…while loop is always guaranteed to execute at least once, but while loop will not execute at all if their condition is false on the first execution.</a:t>
            </a:r>
          </a:p>
          <a:p>
            <a:pPr>
              <a:buNone/>
            </a:pPr>
            <a:endParaRPr lang="en-US"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lstStyle/>
          <a:p>
            <a:r>
              <a:rPr lang="en-US" sz="2400" dirty="0" smtClean="0">
                <a:latin typeface="Comic Sans MS" pitchFamily="66" charset="0"/>
              </a:rPr>
              <a:t>Comparison of for, while and do…..while</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endParaRPr lang="en-US" sz="2400" dirty="0">
              <a:latin typeface="Comic Sans MS" pitchFamily="66" charset="0"/>
            </a:endParaRPr>
          </a:p>
        </p:txBody>
      </p:sp>
      <p:graphicFrame>
        <p:nvGraphicFramePr>
          <p:cNvPr id="3" name="Table 2"/>
          <p:cNvGraphicFramePr>
            <a:graphicFrameLocks noGrp="1"/>
          </p:cNvGraphicFramePr>
          <p:nvPr/>
        </p:nvGraphicFramePr>
        <p:xfrm>
          <a:off x="381000" y="1143000"/>
          <a:ext cx="8458200" cy="3073400"/>
        </p:xfrm>
        <a:graphic>
          <a:graphicData uri="http://schemas.openxmlformats.org/drawingml/2006/table">
            <a:tbl>
              <a:tblPr firstRow="1" bandRow="1">
                <a:tableStyleId>{5C22544A-7EE6-4342-B048-85BDC9FD1C3A}</a:tableStyleId>
              </a:tblPr>
              <a:tblGrid>
                <a:gridCol w="4628071"/>
                <a:gridCol w="1835270"/>
                <a:gridCol w="1994859"/>
              </a:tblGrid>
              <a:tr h="370840">
                <a:tc>
                  <a:txBody>
                    <a:bodyPr/>
                    <a:lstStyle/>
                    <a:p>
                      <a:pPr algn="l" fontAlgn="b"/>
                      <a:r>
                        <a:rPr lang="en-US" sz="2000" b="0" i="0" u="none" strike="noStrike" dirty="0">
                          <a:latin typeface="Times New Roman"/>
                        </a:rPr>
                        <a:t>FOR</a:t>
                      </a:r>
                    </a:p>
                  </a:txBody>
                  <a:tcPr marL="0" marR="0" marT="0" marB="0" anchor="b"/>
                </a:tc>
                <a:tc>
                  <a:txBody>
                    <a:bodyPr/>
                    <a:lstStyle/>
                    <a:p>
                      <a:pPr algn="l" fontAlgn="b"/>
                      <a:r>
                        <a:rPr lang="en-US" sz="2000" b="0" i="0" u="none" strike="noStrike">
                          <a:latin typeface="Times New Roman"/>
                        </a:rPr>
                        <a:t>WHILE</a:t>
                      </a:r>
                    </a:p>
                  </a:txBody>
                  <a:tcPr marL="0" marR="0" marT="0" marB="0" anchor="b"/>
                </a:tc>
                <a:tc>
                  <a:txBody>
                    <a:bodyPr/>
                    <a:lstStyle/>
                    <a:p>
                      <a:pPr algn="l" fontAlgn="b"/>
                      <a:r>
                        <a:rPr lang="en-US" sz="2000" b="0" i="0" u="none" strike="noStrike" dirty="0">
                          <a:latin typeface="Times New Roman"/>
                        </a:rPr>
                        <a:t>DO……WHILE</a:t>
                      </a:r>
                    </a:p>
                  </a:txBody>
                  <a:tcPr marL="0" marR="0" marT="0" marB="0" anchor="b"/>
                </a:tc>
              </a:tr>
              <a:tr h="370840">
                <a:tc>
                  <a:txBody>
                    <a:bodyPr/>
                    <a:lstStyle/>
                    <a:p>
                      <a:pPr algn="l" fontAlgn="b"/>
                      <a:r>
                        <a:rPr lang="en-US" sz="2000" b="0" i="0" u="none" strike="noStrike" dirty="0">
                          <a:latin typeface="Times New Roman"/>
                        </a:rPr>
                        <a:t>for(</a:t>
                      </a:r>
                      <a:r>
                        <a:rPr lang="en-US" sz="2000" b="0" i="0" u="none" strike="noStrike" dirty="0" err="1">
                          <a:latin typeface="Times New Roman"/>
                        </a:rPr>
                        <a:t>initialization;test</a:t>
                      </a:r>
                      <a:r>
                        <a:rPr lang="en-US" sz="2000" b="0" i="0" u="none" strike="noStrike" dirty="0">
                          <a:latin typeface="Times New Roman"/>
                        </a:rPr>
                        <a:t> </a:t>
                      </a:r>
                      <a:r>
                        <a:rPr lang="en-US" sz="2000" b="0" i="0" u="none" strike="noStrike" dirty="0" smtClean="0">
                          <a:latin typeface="Times New Roman"/>
                        </a:rPr>
                        <a:t> </a:t>
                      </a:r>
                      <a:r>
                        <a:rPr lang="en-US" sz="2000" b="0" i="0" u="none" strike="noStrike" dirty="0" err="1" smtClean="0">
                          <a:latin typeface="Times New Roman"/>
                        </a:rPr>
                        <a:t>condition;increment</a:t>
                      </a:r>
                      <a:r>
                        <a:rPr lang="en-US" sz="2000" b="0" i="0" u="none" strike="noStrike" dirty="0">
                          <a:latin typeface="Times New Roman"/>
                        </a:rPr>
                        <a:t>)</a:t>
                      </a:r>
                    </a:p>
                  </a:txBody>
                  <a:tcPr marL="0" marR="0" marT="0" marB="0" anchor="b"/>
                </a:tc>
                <a:tc>
                  <a:txBody>
                    <a:bodyPr/>
                    <a:lstStyle/>
                    <a:p>
                      <a:pPr algn="l" fontAlgn="b"/>
                      <a:r>
                        <a:rPr lang="en-US" sz="2000" b="0" i="0" u="none" strike="noStrike" dirty="0">
                          <a:latin typeface="Times New Roman"/>
                        </a:rPr>
                        <a:t>Initialization </a:t>
                      </a:r>
                    </a:p>
                  </a:txBody>
                  <a:tcPr marL="0" marR="0" marT="0" marB="0" anchor="b"/>
                </a:tc>
                <a:tc>
                  <a:txBody>
                    <a:bodyPr/>
                    <a:lstStyle/>
                    <a:p>
                      <a:pPr algn="l" fontAlgn="b"/>
                      <a:r>
                        <a:rPr lang="en-US" sz="2000" b="0" i="0" u="none" strike="noStrike">
                          <a:latin typeface="Times New Roman"/>
                        </a:rPr>
                        <a:t>Initialization </a:t>
                      </a:r>
                    </a:p>
                  </a:txBody>
                  <a:tcPr marL="0" marR="0" marT="0" marB="0" anchor="b"/>
                </a:tc>
              </a:tr>
              <a:tr h="370840">
                <a:tc>
                  <a:txBody>
                    <a:bodyPr/>
                    <a:lstStyle/>
                    <a:p>
                      <a:pPr algn="l" fontAlgn="b"/>
                      <a:r>
                        <a:rPr lang="en-US" sz="2000" b="0" i="0" u="none" strike="noStrike">
                          <a:latin typeface="Times New Roman"/>
                        </a:rPr>
                        <a:t>{</a:t>
                      </a:r>
                    </a:p>
                  </a:txBody>
                  <a:tcPr marL="0" marR="0" marT="0" marB="0" anchor="b"/>
                </a:tc>
                <a:tc>
                  <a:txBody>
                    <a:bodyPr/>
                    <a:lstStyle/>
                    <a:p>
                      <a:pPr algn="l" fontAlgn="b"/>
                      <a:r>
                        <a:rPr lang="en-US" sz="2000" b="0" i="0" u="none" strike="noStrike">
                          <a:latin typeface="Times New Roman"/>
                        </a:rPr>
                        <a:t>while(test condition)</a:t>
                      </a:r>
                    </a:p>
                  </a:txBody>
                  <a:tcPr marL="0" marR="0" marT="0" marB="0" anchor="b"/>
                </a:tc>
                <a:tc>
                  <a:txBody>
                    <a:bodyPr/>
                    <a:lstStyle/>
                    <a:p>
                      <a:pPr algn="l" fontAlgn="b"/>
                      <a:r>
                        <a:rPr lang="en-US" sz="2000" b="0" i="0" u="none" strike="noStrike">
                          <a:latin typeface="Times New Roman"/>
                        </a:rPr>
                        <a:t>do</a:t>
                      </a:r>
                    </a:p>
                  </a:txBody>
                  <a:tcPr marL="0" marR="0" marT="0" marB="0" anchor="b"/>
                </a:tc>
              </a:tr>
              <a:tr h="370840">
                <a:tc>
                  <a:txBody>
                    <a:bodyPr/>
                    <a:lstStyle/>
                    <a:p>
                      <a:pPr algn="l" fontAlgn="b"/>
                      <a:r>
                        <a:rPr lang="en-US" sz="2000" b="0" i="0" u="none" strike="noStrike">
                          <a:latin typeface="Times New Roman"/>
                        </a:rPr>
                        <a:t>body of loop</a:t>
                      </a:r>
                    </a:p>
                  </a:txBody>
                  <a:tcPr marL="0" marR="0" marT="0" marB="0" anchor="b"/>
                </a:tc>
                <a:tc>
                  <a:txBody>
                    <a:bodyPr/>
                    <a:lstStyle/>
                    <a:p>
                      <a:pPr algn="l" fontAlgn="b"/>
                      <a:r>
                        <a:rPr lang="en-US" sz="2000" b="0" i="0" u="none" strike="noStrike">
                          <a:latin typeface="Times New Roman"/>
                        </a:rPr>
                        <a:t>{</a:t>
                      </a:r>
                    </a:p>
                  </a:txBody>
                  <a:tcPr marL="0" marR="0" marT="0" marB="0" anchor="b"/>
                </a:tc>
                <a:tc>
                  <a:txBody>
                    <a:bodyPr/>
                    <a:lstStyle/>
                    <a:p>
                      <a:pPr algn="l" fontAlgn="b"/>
                      <a:r>
                        <a:rPr lang="en-US" sz="2000" b="0" i="0" u="none" strike="noStrike">
                          <a:latin typeface="Times New Roman"/>
                        </a:rPr>
                        <a:t>{</a:t>
                      </a:r>
                    </a:p>
                  </a:txBody>
                  <a:tcPr marL="0" marR="0" marT="0" marB="0" anchor="b"/>
                </a:tc>
              </a:tr>
              <a:tr h="370840">
                <a:tc>
                  <a:txBody>
                    <a:bodyPr/>
                    <a:lstStyle/>
                    <a:p>
                      <a:pPr algn="l" fontAlgn="b"/>
                      <a:r>
                        <a:rPr lang="en-US" sz="2000" b="0" i="0" u="none" strike="noStrike">
                          <a:latin typeface="Times New Roman"/>
                        </a:rPr>
                        <a:t>}</a:t>
                      </a:r>
                    </a:p>
                  </a:txBody>
                  <a:tcPr marL="0" marR="0" marT="0" marB="0" anchor="b"/>
                </a:tc>
                <a:tc>
                  <a:txBody>
                    <a:bodyPr/>
                    <a:lstStyle/>
                    <a:p>
                      <a:pPr algn="l" fontAlgn="b"/>
                      <a:r>
                        <a:rPr lang="en-US" sz="2000" b="0" i="0" u="none" strike="noStrike">
                          <a:latin typeface="Times New Roman"/>
                        </a:rPr>
                        <a:t>body of loop</a:t>
                      </a:r>
                    </a:p>
                  </a:txBody>
                  <a:tcPr marL="0" marR="0" marT="0" marB="0" anchor="b"/>
                </a:tc>
                <a:tc>
                  <a:txBody>
                    <a:bodyPr/>
                    <a:lstStyle/>
                    <a:p>
                      <a:pPr algn="l" fontAlgn="b"/>
                      <a:r>
                        <a:rPr lang="en-US" sz="2000" b="0" i="0" u="none" strike="noStrike">
                          <a:latin typeface="Times New Roman"/>
                        </a:rPr>
                        <a:t>body of loop</a:t>
                      </a:r>
                    </a:p>
                  </a:txBody>
                  <a:tcPr marL="0" marR="0" marT="0" marB="0" anchor="b"/>
                </a:tc>
              </a:tr>
              <a:tr h="370840">
                <a:tc>
                  <a:txBody>
                    <a:bodyPr/>
                    <a:lstStyle/>
                    <a:p>
                      <a:pPr algn="l" fontAlgn="b"/>
                      <a:r>
                        <a:rPr lang="en-US" sz="2000" b="0" i="0" u="none" strike="noStrike">
                          <a:latin typeface="Times New Roman"/>
                        </a:rPr>
                        <a:t> </a:t>
                      </a:r>
                    </a:p>
                  </a:txBody>
                  <a:tcPr marL="0" marR="0" marT="0" marB="0" anchor="b"/>
                </a:tc>
                <a:tc>
                  <a:txBody>
                    <a:bodyPr/>
                    <a:lstStyle/>
                    <a:p>
                      <a:pPr algn="l" fontAlgn="b"/>
                      <a:r>
                        <a:rPr lang="en-US" sz="2000" b="0" i="0" u="none" strike="noStrike">
                          <a:latin typeface="Times New Roman"/>
                        </a:rPr>
                        <a:t>increment</a:t>
                      </a:r>
                    </a:p>
                  </a:txBody>
                  <a:tcPr marL="0" marR="0" marT="0" marB="0" anchor="b"/>
                </a:tc>
                <a:tc>
                  <a:txBody>
                    <a:bodyPr/>
                    <a:lstStyle/>
                    <a:p>
                      <a:pPr algn="l" fontAlgn="b"/>
                      <a:r>
                        <a:rPr lang="en-US" sz="2000" b="0" i="0" u="none" strike="noStrike">
                          <a:latin typeface="Times New Roman"/>
                        </a:rPr>
                        <a:t>increment</a:t>
                      </a:r>
                    </a:p>
                  </a:txBody>
                  <a:tcPr marL="0" marR="0" marT="0" marB="0" anchor="b"/>
                </a:tc>
              </a:tr>
              <a:tr h="370840">
                <a:tc>
                  <a:txBody>
                    <a:bodyPr/>
                    <a:lstStyle/>
                    <a:p>
                      <a:pPr algn="l" fontAlgn="b"/>
                      <a:r>
                        <a:rPr lang="en-US" sz="2000" b="0" i="0" u="none" strike="noStrike">
                          <a:latin typeface="Times New Roman"/>
                        </a:rPr>
                        <a:t> </a:t>
                      </a:r>
                    </a:p>
                  </a:txBody>
                  <a:tcPr marL="0" marR="0" marT="0" marB="0" anchor="b"/>
                </a:tc>
                <a:tc>
                  <a:txBody>
                    <a:bodyPr/>
                    <a:lstStyle/>
                    <a:p>
                      <a:pPr algn="l" fontAlgn="b"/>
                      <a:r>
                        <a:rPr lang="en-US" sz="2000" b="0" i="0" u="none" strike="noStrike">
                          <a:latin typeface="Times New Roman"/>
                        </a:rPr>
                        <a:t>}</a:t>
                      </a:r>
                    </a:p>
                  </a:txBody>
                  <a:tcPr marL="0" marR="0" marT="0" marB="0" anchor="b"/>
                </a:tc>
                <a:tc>
                  <a:txBody>
                    <a:bodyPr/>
                    <a:lstStyle/>
                    <a:p>
                      <a:pPr algn="l" fontAlgn="b"/>
                      <a:r>
                        <a:rPr lang="en-US" sz="2000" b="0" i="0" u="none" strike="noStrike" dirty="0">
                          <a:latin typeface="Times New Roman"/>
                        </a:rPr>
                        <a:t>}while(test condition);</a:t>
                      </a:r>
                    </a:p>
                  </a:txBody>
                  <a:tcPr marL="0" marR="0" marT="0" marB="0" anchor="b"/>
                </a:tc>
              </a:tr>
            </a:tbl>
          </a:graphicData>
        </a:graphic>
      </p:graphicFrame>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defRPr/>
            </a:pPr>
            <a:r>
              <a:rPr lang="en-US" sz="5400" smtClean="0">
                <a:latin typeface="Monotype Corsiva" pitchFamily="66" charset="0"/>
              </a:rPr>
              <a:t>Break  statement</a:t>
            </a:r>
          </a:p>
        </p:txBody>
      </p:sp>
      <p:sp>
        <p:nvSpPr>
          <p:cNvPr id="6147" name="Rectangle 3"/>
          <p:cNvSpPr>
            <a:spLocks noGrp="1" noChangeArrowheads="1"/>
          </p:cNvSpPr>
          <p:nvPr>
            <p:ph type="body" idx="1"/>
          </p:nvPr>
        </p:nvSpPr>
        <p:spPr/>
        <p:txBody>
          <a:bodyPr/>
          <a:lstStyle/>
          <a:p>
            <a:pPr eaLnBrk="1" hangingPunct="1">
              <a:lnSpc>
                <a:spcPct val="90000"/>
              </a:lnSpc>
              <a:buFont typeface="Wingdings" pitchFamily="2" charset="2"/>
              <a:buNone/>
              <a:defRPr/>
            </a:pPr>
            <a:r>
              <a:rPr lang="en-US" sz="4400" smtClean="0">
                <a:latin typeface="Arial" pitchFamily="34" charset="0"/>
              </a:rPr>
              <a:t>1. A break statement lets you an </a:t>
            </a:r>
          </a:p>
          <a:p>
            <a:pPr eaLnBrk="1" hangingPunct="1">
              <a:lnSpc>
                <a:spcPct val="90000"/>
              </a:lnSpc>
              <a:buFont typeface="Wingdings" pitchFamily="2" charset="2"/>
              <a:buNone/>
              <a:defRPr/>
            </a:pPr>
            <a:r>
              <a:rPr lang="en-US" sz="4400" smtClean="0">
                <a:latin typeface="Arial" pitchFamily="34" charset="0"/>
              </a:rPr>
              <a:t>  iterative (do, for, or while) stat-</a:t>
            </a:r>
          </a:p>
          <a:p>
            <a:pPr eaLnBrk="1" hangingPunct="1">
              <a:lnSpc>
                <a:spcPct val="90000"/>
              </a:lnSpc>
              <a:buFont typeface="Wingdings" pitchFamily="2" charset="2"/>
              <a:buNone/>
              <a:defRPr/>
            </a:pPr>
            <a:r>
              <a:rPr lang="en-US" sz="4400" smtClean="0">
                <a:latin typeface="Arial" pitchFamily="34" charset="0"/>
              </a:rPr>
              <a:t>  ement or a switch statement </a:t>
            </a:r>
          </a:p>
          <a:p>
            <a:pPr eaLnBrk="1" hangingPunct="1">
              <a:lnSpc>
                <a:spcPct val="90000"/>
              </a:lnSpc>
              <a:buFont typeface="Wingdings" pitchFamily="2" charset="2"/>
              <a:buNone/>
              <a:defRPr/>
            </a:pPr>
            <a:r>
              <a:rPr lang="en-US" sz="4400" smtClean="0">
                <a:latin typeface="Arial" pitchFamily="34" charset="0"/>
              </a:rPr>
              <a:t>  and exit from it at any point other than the logical end.</a:t>
            </a:r>
          </a:p>
          <a:p>
            <a:pPr eaLnBrk="1" hangingPunct="1">
              <a:lnSpc>
                <a:spcPct val="90000"/>
              </a:lnSpc>
              <a:buFont typeface="Wingdings" pitchFamily="2" charset="2"/>
              <a:buNone/>
              <a:defRPr/>
            </a:pPr>
            <a:r>
              <a:rPr lang="en-US" sz="4400" smtClean="0">
                <a:latin typeface="Arial" pitchFamily="34" charset="0"/>
              </a:rPr>
              <a:t>2. Keyword break allow to make</a:t>
            </a:r>
          </a:p>
          <a:p>
            <a:pPr eaLnBrk="1" hangingPunct="1">
              <a:lnSpc>
                <a:spcPct val="90000"/>
              </a:lnSpc>
              <a:buFont typeface="Wingdings" pitchFamily="2" charset="2"/>
              <a:buNone/>
              <a:defRPr/>
            </a:pPr>
            <a:endParaRPr lang="en-US" sz="4400" smtClean="0">
              <a:latin typeface="Arial" pitchFamily="34" charset="0"/>
            </a:endParaRPr>
          </a:p>
          <a:p>
            <a:pPr eaLnBrk="1" hangingPunct="1">
              <a:lnSpc>
                <a:spcPct val="90000"/>
              </a:lnSpc>
              <a:buFont typeface="Wingdings" pitchFamily="2" charset="2"/>
              <a:buNone/>
              <a:defRPr/>
            </a:pPr>
            <a:endParaRPr lang="en-US" sz="4400" smtClean="0">
              <a:latin typeface="Arial" pitchFamily="34" charset="0"/>
            </a:endParaRPr>
          </a:p>
          <a:p>
            <a:pPr eaLnBrk="1" hangingPunct="1">
              <a:lnSpc>
                <a:spcPct val="90000"/>
              </a:lnSpc>
              <a:buFont typeface="Wingdings" pitchFamily="2" charset="2"/>
              <a:buNone/>
              <a:defRPr/>
            </a:pPr>
            <a:endParaRPr lang="en-US" sz="4400" smtClean="0">
              <a:latin typeface="Arial" pitchFamily="34" charset="0"/>
            </a:endParaRPr>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a:xfrm>
            <a:off x="381000" y="381000"/>
            <a:ext cx="8534400" cy="6172200"/>
          </a:xfrm>
        </p:spPr>
        <p:txBody>
          <a:bodyPr/>
          <a:lstStyle/>
          <a:p>
            <a:pPr marL="609600" indent="-609600" eaLnBrk="1" hangingPunct="1">
              <a:lnSpc>
                <a:spcPct val="90000"/>
              </a:lnSpc>
              <a:buFont typeface="Wingdings" pitchFamily="2" charset="2"/>
              <a:buNone/>
              <a:defRPr/>
            </a:pPr>
            <a:r>
              <a:rPr lang="en-US" sz="4400" dirty="0" smtClean="0"/>
              <a:t>  an exit from a loop.</a:t>
            </a:r>
          </a:p>
          <a:p>
            <a:pPr marL="609600" indent="-609600" eaLnBrk="1" hangingPunct="1">
              <a:lnSpc>
                <a:spcPct val="90000"/>
              </a:lnSpc>
              <a:buFont typeface="Wingdings" pitchFamily="2" charset="2"/>
              <a:buAutoNum type="arabicPeriod" startAt="3"/>
              <a:defRPr/>
            </a:pPr>
            <a:r>
              <a:rPr lang="en-US" sz="4400" dirty="0" smtClean="0"/>
              <a:t>When break statement is en-</a:t>
            </a:r>
          </a:p>
          <a:p>
            <a:pPr marL="609600" indent="-609600" eaLnBrk="1" hangingPunct="1">
              <a:lnSpc>
                <a:spcPct val="90000"/>
              </a:lnSpc>
              <a:buFont typeface="Wingdings" pitchFamily="2" charset="2"/>
              <a:buNone/>
              <a:defRPr/>
            </a:pPr>
            <a:r>
              <a:rPr lang="en-US" sz="4400" dirty="0" smtClean="0"/>
              <a:t>   countered within a loop execution of the loop stop and </a:t>
            </a:r>
          </a:p>
          <a:p>
            <a:pPr marL="609600" indent="-609600" eaLnBrk="1" hangingPunct="1">
              <a:lnSpc>
                <a:spcPct val="90000"/>
              </a:lnSpc>
              <a:buFont typeface="Wingdings" pitchFamily="2" charset="2"/>
              <a:buNone/>
              <a:defRPr/>
            </a:pPr>
            <a:r>
              <a:rPr lang="en-US" sz="4400" dirty="0" smtClean="0"/>
              <a:t>   statement following the loop are executed. </a:t>
            </a:r>
          </a:p>
          <a:p>
            <a:pPr marL="609600" indent="-609600" eaLnBrk="1" hangingPunct="1">
              <a:lnSpc>
                <a:spcPct val="90000"/>
              </a:lnSpc>
              <a:buFont typeface="Wingdings" pitchFamily="2" charset="2"/>
              <a:buNone/>
              <a:defRPr/>
            </a:pPr>
            <a:r>
              <a:rPr lang="en-US" sz="4400" dirty="0" smtClean="0"/>
              <a:t>4.  It can be use to end an infinite loop or force it to end before its natural end.</a:t>
            </a:r>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277813"/>
            <a:ext cx="8229600" cy="865187"/>
          </a:xfrm>
        </p:spPr>
        <p:txBody>
          <a:bodyPr/>
          <a:lstStyle/>
          <a:p>
            <a:pPr eaLnBrk="1" hangingPunct="1">
              <a:defRPr/>
            </a:pPr>
            <a:r>
              <a:rPr lang="en-US" smtClean="0">
                <a:latin typeface="Arial Narrow" pitchFamily="34" charset="0"/>
              </a:rPr>
              <a:t>Syntax of the statement is:                                             </a:t>
            </a:r>
          </a:p>
        </p:txBody>
      </p:sp>
      <p:sp>
        <p:nvSpPr>
          <p:cNvPr id="37891" name="Rectangle 3"/>
          <p:cNvSpPr>
            <a:spLocks noGrp="1" noChangeArrowheads="1"/>
          </p:cNvSpPr>
          <p:nvPr>
            <p:ph type="body" idx="1"/>
          </p:nvPr>
        </p:nvSpPr>
        <p:spPr>
          <a:xfrm>
            <a:off x="0" y="1066800"/>
            <a:ext cx="9144000" cy="5791200"/>
          </a:xfrm>
        </p:spPr>
        <p:txBody>
          <a:bodyPr/>
          <a:lstStyle/>
          <a:p>
            <a:pPr eaLnBrk="1" hangingPunct="1">
              <a:lnSpc>
                <a:spcPct val="80000"/>
              </a:lnSpc>
              <a:buFont typeface="Wingdings" pitchFamily="2" charset="2"/>
              <a:buNone/>
              <a:defRPr/>
            </a:pPr>
            <a:r>
              <a:rPr lang="en-US" smtClean="0"/>
              <a:t>break</a:t>
            </a:r>
          </a:p>
          <a:p>
            <a:pPr eaLnBrk="1" hangingPunct="1">
              <a:lnSpc>
                <a:spcPct val="80000"/>
              </a:lnSpc>
              <a:buFont typeface="Wingdings" pitchFamily="2" charset="2"/>
              <a:buNone/>
              <a:defRPr/>
            </a:pPr>
            <a:r>
              <a:rPr lang="en-US" smtClean="0"/>
              <a:t>within a loop it takes a following form,</a:t>
            </a:r>
          </a:p>
          <a:p>
            <a:pPr eaLnBrk="1" hangingPunct="1">
              <a:lnSpc>
                <a:spcPct val="80000"/>
              </a:lnSpc>
              <a:buFont typeface="Wingdings" pitchFamily="2" charset="2"/>
              <a:buNone/>
              <a:defRPr/>
            </a:pPr>
            <a:r>
              <a:rPr lang="en-US" smtClean="0"/>
              <a:t>while(…….)</a:t>
            </a:r>
          </a:p>
          <a:p>
            <a:pPr eaLnBrk="1" hangingPunct="1">
              <a:lnSpc>
                <a:spcPct val="80000"/>
              </a:lnSpc>
              <a:buFont typeface="Wingdings" pitchFamily="2" charset="2"/>
              <a:buNone/>
              <a:defRPr/>
            </a:pPr>
            <a:r>
              <a:rPr lang="en-US" smtClean="0"/>
              <a:t>{………</a:t>
            </a:r>
          </a:p>
          <a:p>
            <a:pPr eaLnBrk="1" hangingPunct="1">
              <a:lnSpc>
                <a:spcPct val="80000"/>
              </a:lnSpc>
              <a:buFont typeface="Wingdings" pitchFamily="2" charset="2"/>
              <a:buNone/>
              <a:defRPr/>
            </a:pPr>
            <a:r>
              <a:rPr lang="en-US" smtClean="0"/>
              <a:t>……..</a:t>
            </a:r>
          </a:p>
          <a:p>
            <a:pPr eaLnBrk="1" hangingPunct="1">
              <a:lnSpc>
                <a:spcPct val="80000"/>
              </a:lnSpc>
              <a:buFont typeface="Wingdings" pitchFamily="2" charset="2"/>
              <a:buNone/>
              <a:defRPr/>
            </a:pPr>
            <a:r>
              <a:rPr lang="en-US" smtClean="0"/>
              <a:t>if (condition)</a:t>
            </a:r>
          </a:p>
          <a:p>
            <a:pPr eaLnBrk="1" hangingPunct="1">
              <a:lnSpc>
                <a:spcPct val="80000"/>
              </a:lnSpc>
              <a:buFont typeface="Wingdings" pitchFamily="2" charset="2"/>
              <a:buNone/>
              <a:defRPr/>
            </a:pPr>
            <a:r>
              <a:rPr lang="en-US" smtClean="0"/>
              <a:t>Break;</a:t>
            </a:r>
          </a:p>
          <a:p>
            <a:pPr eaLnBrk="1" hangingPunct="1">
              <a:lnSpc>
                <a:spcPct val="80000"/>
              </a:lnSpc>
              <a:buFont typeface="Wingdings" pitchFamily="2" charset="2"/>
              <a:buNone/>
              <a:defRPr/>
            </a:pPr>
            <a:r>
              <a:rPr lang="en-US" smtClean="0"/>
              <a:t>…….</a:t>
            </a:r>
          </a:p>
          <a:p>
            <a:pPr eaLnBrk="1" hangingPunct="1">
              <a:lnSpc>
                <a:spcPct val="80000"/>
              </a:lnSpc>
              <a:buFont typeface="Wingdings" pitchFamily="2" charset="2"/>
              <a:buNone/>
              <a:defRPr/>
            </a:pPr>
            <a:r>
              <a:rPr lang="en-US" smtClean="0"/>
              <a:t>……..}</a:t>
            </a:r>
          </a:p>
          <a:p>
            <a:pPr eaLnBrk="1" hangingPunct="1">
              <a:lnSpc>
                <a:spcPct val="80000"/>
              </a:lnSpc>
              <a:buFont typeface="Wingdings" pitchFamily="2" charset="2"/>
              <a:buNone/>
              <a:defRPr/>
            </a:pPr>
            <a:r>
              <a:rPr lang="en-US" smtClean="0"/>
              <a:t>exit from the loop, execution continues with statement following loop.</a:t>
            </a:r>
          </a:p>
          <a:p>
            <a:pPr eaLnBrk="1" hangingPunct="1">
              <a:lnSpc>
                <a:spcPct val="80000"/>
              </a:lnSpc>
              <a:buFont typeface="Wingdings" pitchFamily="2" charset="2"/>
              <a:buNone/>
              <a:defRPr/>
            </a:pPr>
            <a:endParaRPr lang="en-US" smtClean="0"/>
          </a:p>
          <a:p>
            <a:pPr eaLnBrk="1" hangingPunct="1">
              <a:lnSpc>
                <a:spcPct val="80000"/>
              </a:lnSpc>
              <a:buFont typeface="Wingdings" pitchFamily="2" charset="2"/>
              <a:buNone/>
              <a:defRPr/>
            </a:pPr>
            <a:endParaRPr lang="en-US"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14</a:t>
            </a:fld>
            <a:endParaRPr lang="en-US"/>
          </a:p>
        </p:txBody>
      </p:sp>
      <p:sp>
        <p:nvSpPr>
          <p:cNvPr id="3" name="Content Placeholder 2"/>
          <p:cNvSpPr>
            <a:spLocks noGrp="1"/>
          </p:cNvSpPr>
          <p:nvPr>
            <p:ph idx="4294967295"/>
          </p:nvPr>
        </p:nvSpPr>
        <p:spPr>
          <a:xfrm>
            <a:off x="457200" y="152400"/>
            <a:ext cx="8382000" cy="6172200"/>
          </a:xfrm>
        </p:spPr>
        <p:txBody>
          <a:bodyPr>
            <a:normAutofit fontScale="77500" lnSpcReduction="20000"/>
          </a:bodyPr>
          <a:lstStyle/>
          <a:p>
            <a:endParaRPr lang="en-US" dirty="0" smtClean="0"/>
          </a:p>
          <a:p>
            <a:r>
              <a:rPr lang="en-US" dirty="0" smtClean="0"/>
              <a:t>Analyze the program: When we analyze a problem, we think about the requirements of the  program and how the program can be solved.</a:t>
            </a:r>
          </a:p>
          <a:p>
            <a:r>
              <a:rPr lang="en-US" dirty="0" smtClean="0"/>
              <a:t>Design a solution/Program: This is the stage where we decide how our program will work to meet the decision made during analysis. Program design does not require the use of a computer. We can design program using pencil and paper. This  is the stage where algorithm are designed.</a:t>
            </a:r>
          </a:p>
          <a:p>
            <a:r>
              <a:rPr lang="en-US" dirty="0" smtClean="0"/>
              <a:t>Code/Enter the Program: Here we enter the program into the machine by making use of suitable programming language.</a:t>
            </a:r>
          </a:p>
          <a:p>
            <a:r>
              <a:rPr lang="en-US" dirty="0" smtClean="0"/>
              <a:t>Test the Program: This part deals with testing of programs for various inputs and making necessary changes if required. Testing cannot show that a program produces the correct output for all possible inputs, because there are typically an infinite number of possible inputs. But testing can reveal syntax errors, run-time problems and logical mistakes.</a:t>
            </a:r>
            <a:endParaRPr lang="en-US"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0" y="381000"/>
            <a:ext cx="9144000" cy="6477000"/>
          </a:xfrm>
        </p:spPr>
        <p:txBody>
          <a:bodyPr/>
          <a:lstStyle/>
          <a:p>
            <a:pPr eaLnBrk="1" hangingPunct="1">
              <a:buFont typeface="Wingdings" pitchFamily="2" charset="2"/>
              <a:buNone/>
              <a:defRPr/>
            </a:pPr>
            <a:r>
              <a:rPr lang="en-US" sz="4400" dirty="0" smtClean="0">
                <a:latin typeface="Arial" pitchFamily="34" charset="0"/>
              </a:rPr>
              <a:t>// break loop example</a:t>
            </a:r>
          </a:p>
          <a:p>
            <a:pPr eaLnBrk="1" hangingPunct="1">
              <a:buFont typeface="Wingdings" pitchFamily="2" charset="2"/>
              <a:buNone/>
              <a:defRPr/>
            </a:pPr>
            <a:r>
              <a:rPr lang="en-US" sz="4400" dirty="0" smtClean="0">
                <a:latin typeface="Arial" pitchFamily="34" charset="0"/>
              </a:rPr>
              <a:t>#include&lt;</a:t>
            </a:r>
            <a:r>
              <a:rPr lang="en-US" sz="4400" dirty="0" err="1" smtClean="0">
                <a:latin typeface="Arial" pitchFamily="34" charset="0"/>
              </a:rPr>
              <a:t>iostream.h</a:t>
            </a:r>
            <a:r>
              <a:rPr lang="en-US" sz="4400" dirty="0" smtClean="0">
                <a:latin typeface="Arial" pitchFamily="34" charset="0"/>
              </a:rPr>
              <a:t>&gt;</a:t>
            </a:r>
          </a:p>
          <a:p>
            <a:pPr eaLnBrk="1" hangingPunct="1">
              <a:buFont typeface="Wingdings" pitchFamily="2" charset="2"/>
              <a:buNone/>
              <a:defRPr/>
            </a:pPr>
            <a:r>
              <a:rPr lang="en-US" sz="4400" dirty="0" smtClean="0">
                <a:latin typeface="Arial" pitchFamily="34" charset="0"/>
              </a:rPr>
              <a:t>#include&lt;</a:t>
            </a:r>
            <a:r>
              <a:rPr lang="en-US" sz="4400" dirty="0" err="1" smtClean="0">
                <a:latin typeface="Arial" pitchFamily="34" charset="0"/>
              </a:rPr>
              <a:t>conio.h</a:t>
            </a:r>
            <a:r>
              <a:rPr lang="en-US" sz="4400" dirty="0" smtClean="0">
                <a:latin typeface="Arial" pitchFamily="34" charset="0"/>
              </a:rPr>
              <a:t>&gt;</a:t>
            </a:r>
          </a:p>
          <a:p>
            <a:pPr eaLnBrk="1" hangingPunct="1">
              <a:buFont typeface="Wingdings" pitchFamily="2" charset="2"/>
              <a:buNone/>
              <a:defRPr/>
            </a:pPr>
            <a:r>
              <a:rPr lang="en-US" sz="4400" dirty="0" smtClean="0">
                <a:latin typeface="Arial" pitchFamily="34" charset="0"/>
              </a:rPr>
              <a:t>Void main()</a:t>
            </a:r>
          </a:p>
          <a:p>
            <a:pPr eaLnBrk="1" hangingPunct="1">
              <a:buFont typeface="Wingdings" pitchFamily="2" charset="2"/>
              <a:buNone/>
              <a:defRPr/>
            </a:pPr>
            <a:r>
              <a:rPr lang="en-US" sz="4400" dirty="0" smtClean="0">
                <a:latin typeface="Arial" pitchFamily="34" charset="0"/>
              </a:rPr>
              <a:t>{</a:t>
            </a:r>
          </a:p>
          <a:p>
            <a:pPr eaLnBrk="1" hangingPunct="1">
              <a:buFont typeface="Wingdings" pitchFamily="2" charset="2"/>
              <a:buNone/>
              <a:defRPr/>
            </a:pPr>
            <a:r>
              <a:rPr lang="en-US" sz="4400" dirty="0" smtClean="0">
                <a:latin typeface="Arial" pitchFamily="34" charset="0"/>
              </a:rPr>
              <a:t>      </a:t>
            </a:r>
            <a:r>
              <a:rPr lang="en-US" sz="4400" dirty="0" err="1" smtClean="0">
                <a:latin typeface="Arial" pitchFamily="34" charset="0"/>
              </a:rPr>
              <a:t>int</a:t>
            </a:r>
            <a:r>
              <a:rPr lang="en-US" sz="4400" dirty="0" smtClean="0">
                <a:latin typeface="Arial" pitchFamily="34" charset="0"/>
              </a:rPr>
              <a:t> n;</a:t>
            </a:r>
          </a:p>
          <a:p>
            <a:pPr eaLnBrk="1" hangingPunct="1">
              <a:buFont typeface="Wingdings" pitchFamily="2" charset="2"/>
              <a:buNone/>
              <a:defRPr/>
            </a:pPr>
            <a:r>
              <a:rPr lang="en-US" sz="4400" dirty="0" smtClean="0">
                <a:latin typeface="Arial" pitchFamily="34" charset="0"/>
              </a:rPr>
              <a:t>      for (n=10; n&gt;0; n--)</a:t>
            </a:r>
          </a:p>
          <a:p>
            <a:pPr eaLnBrk="1" hangingPunct="1">
              <a:buFont typeface="Wingdings" pitchFamily="2" charset="2"/>
              <a:buNone/>
              <a:defRPr/>
            </a:pPr>
            <a:r>
              <a:rPr lang="en-US" sz="4400" dirty="0" smtClean="0">
                <a:latin typeface="Arial" pitchFamily="34" charset="0"/>
              </a:rPr>
              <a:t>      {</a:t>
            </a:r>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a:xfrm>
            <a:off x="0" y="0"/>
            <a:ext cx="9144000" cy="6858000"/>
          </a:xfrm>
        </p:spPr>
        <p:txBody>
          <a:bodyPr/>
          <a:lstStyle/>
          <a:p>
            <a:pPr eaLnBrk="1" hangingPunct="1">
              <a:lnSpc>
                <a:spcPct val="80000"/>
              </a:lnSpc>
              <a:buFont typeface="Wingdings" pitchFamily="2" charset="2"/>
              <a:buNone/>
              <a:defRPr/>
            </a:pPr>
            <a:r>
              <a:rPr lang="en-US" sz="4000" smtClean="0"/>
              <a:t>         cout &lt;&lt;n&lt;&lt;“,”;</a:t>
            </a:r>
          </a:p>
          <a:p>
            <a:pPr eaLnBrk="1" hangingPunct="1">
              <a:lnSpc>
                <a:spcPct val="80000"/>
              </a:lnSpc>
              <a:buFont typeface="Wingdings" pitchFamily="2" charset="2"/>
              <a:buNone/>
              <a:defRPr/>
            </a:pPr>
            <a:r>
              <a:rPr lang="en-US" sz="4000" smtClean="0"/>
              <a:t>         if (n = =3)</a:t>
            </a:r>
          </a:p>
          <a:p>
            <a:pPr eaLnBrk="1" hangingPunct="1">
              <a:lnSpc>
                <a:spcPct val="80000"/>
              </a:lnSpc>
              <a:buFont typeface="Wingdings" pitchFamily="2" charset="2"/>
              <a:buNone/>
              <a:defRPr/>
            </a:pPr>
            <a:r>
              <a:rPr lang="en-US" sz="4000" smtClean="0"/>
              <a:t>         { </a:t>
            </a:r>
          </a:p>
          <a:p>
            <a:pPr eaLnBrk="1" hangingPunct="1">
              <a:lnSpc>
                <a:spcPct val="80000"/>
              </a:lnSpc>
              <a:buFont typeface="Wingdings" pitchFamily="2" charset="2"/>
              <a:buNone/>
              <a:defRPr/>
            </a:pPr>
            <a:r>
              <a:rPr lang="en-US" sz="4000" smtClean="0"/>
              <a:t>             cout&lt;&lt;“countdown stop!”;</a:t>
            </a:r>
          </a:p>
          <a:p>
            <a:pPr eaLnBrk="1" hangingPunct="1">
              <a:lnSpc>
                <a:spcPct val="80000"/>
              </a:lnSpc>
              <a:buFont typeface="Wingdings" pitchFamily="2" charset="2"/>
              <a:buNone/>
              <a:defRPr/>
            </a:pPr>
            <a:r>
              <a:rPr lang="en-US" sz="4000" smtClean="0"/>
              <a:t>             break;</a:t>
            </a:r>
          </a:p>
          <a:p>
            <a:pPr eaLnBrk="1" hangingPunct="1">
              <a:lnSpc>
                <a:spcPct val="80000"/>
              </a:lnSpc>
              <a:buFont typeface="Wingdings" pitchFamily="2" charset="2"/>
              <a:buNone/>
              <a:defRPr/>
            </a:pPr>
            <a:r>
              <a:rPr lang="en-US" sz="4000" smtClean="0"/>
              <a:t>          }</a:t>
            </a:r>
          </a:p>
          <a:p>
            <a:pPr eaLnBrk="1" hangingPunct="1">
              <a:lnSpc>
                <a:spcPct val="80000"/>
              </a:lnSpc>
              <a:buFont typeface="Wingdings" pitchFamily="2" charset="2"/>
              <a:buNone/>
              <a:defRPr/>
            </a:pPr>
            <a:r>
              <a:rPr lang="en-US" sz="4000" smtClean="0"/>
              <a:t>      }</a:t>
            </a:r>
          </a:p>
          <a:p>
            <a:pPr eaLnBrk="1" hangingPunct="1">
              <a:lnSpc>
                <a:spcPct val="80000"/>
              </a:lnSpc>
              <a:buFont typeface="Wingdings" pitchFamily="2" charset="2"/>
              <a:buNone/>
              <a:defRPr/>
            </a:pPr>
            <a:r>
              <a:rPr lang="en-US" sz="4000" smtClean="0"/>
              <a:t>      return 0;</a:t>
            </a:r>
          </a:p>
          <a:p>
            <a:pPr eaLnBrk="1" hangingPunct="1">
              <a:lnSpc>
                <a:spcPct val="80000"/>
              </a:lnSpc>
              <a:buFont typeface="Wingdings" pitchFamily="2" charset="2"/>
              <a:buNone/>
              <a:defRPr/>
            </a:pPr>
            <a:r>
              <a:rPr lang="en-US" sz="4000" smtClean="0"/>
              <a:t>}</a:t>
            </a:r>
          </a:p>
          <a:p>
            <a:pPr eaLnBrk="1" hangingPunct="1">
              <a:lnSpc>
                <a:spcPct val="80000"/>
              </a:lnSpc>
              <a:buFont typeface="Wingdings" pitchFamily="2" charset="2"/>
              <a:buNone/>
              <a:defRPr/>
            </a:pPr>
            <a:r>
              <a:rPr lang="en-US" sz="4000" smtClean="0"/>
              <a:t>Output:</a:t>
            </a:r>
          </a:p>
          <a:p>
            <a:pPr eaLnBrk="1" hangingPunct="1">
              <a:lnSpc>
                <a:spcPct val="80000"/>
              </a:lnSpc>
              <a:buFont typeface="Wingdings" pitchFamily="2" charset="2"/>
              <a:buNone/>
              <a:defRPr/>
            </a:pPr>
            <a:r>
              <a:rPr lang="en-US" sz="4000" smtClean="0"/>
              <a:t>     10,9,8,7,6,5,4,3,countdown stop!</a:t>
            </a:r>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531813" y="409575"/>
            <a:ext cx="7959725" cy="720725"/>
          </a:xfrm>
        </p:spPr>
        <p:txBody>
          <a:bodyPr/>
          <a:lstStyle/>
          <a:p>
            <a:pPr eaLnBrk="1" hangingPunct="1">
              <a:defRPr/>
            </a:pPr>
            <a:r>
              <a:rPr lang="en-US" sz="4000" smtClean="0">
                <a:latin typeface="Monotype Corsiva" pitchFamily="66" charset="0"/>
              </a:rPr>
              <a:t>GOTO   STATEMENT</a:t>
            </a:r>
          </a:p>
        </p:txBody>
      </p:sp>
      <p:sp>
        <p:nvSpPr>
          <p:cNvPr id="40963" name="Rectangle 3"/>
          <p:cNvSpPr>
            <a:spLocks noGrp="1" noChangeArrowheads="1"/>
          </p:cNvSpPr>
          <p:nvPr>
            <p:ph type="body" idx="1"/>
          </p:nvPr>
        </p:nvSpPr>
        <p:spPr>
          <a:xfrm>
            <a:off x="0" y="1219200"/>
            <a:ext cx="9144000" cy="5638800"/>
          </a:xfrm>
        </p:spPr>
        <p:txBody>
          <a:bodyPr/>
          <a:lstStyle/>
          <a:p>
            <a:pPr eaLnBrk="1" hangingPunct="1">
              <a:lnSpc>
                <a:spcPct val="80000"/>
              </a:lnSpc>
              <a:defRPr/>
            </a:pPr>
            <a:r>
              <a:rPr lang="en-US" sz="4000" dirty="0" smtClean="0">
                <a:latin typeface="Arial" pitchFamily="34" charset="0"/>
              </a:rPr>
              <a:t>A </a:t>
            </a:r>
            <a:r>
              <a:rPr lang="en-US" sz="4000" dirty="0" err="1" smtClean="0">
                <a:latin typeface="Arial" pitchFamily="34" charset="0"/>
              </a:rPr>
              <a:t>goto</a:t>
            </a:r>
            <a:r>
              <a:rPr lang="en-US" sz="4000" dirty="0" smtClean="0">
                <a:latin typeface="Arial" pitchFamily="34" charset="0"/>
              </a:rPr>
              <a:t> statement is an unconditional control transfer control statement </a:t>
            </a:r>
            <a:r>
              <a:rPr lang="en-US" sz="4000" dirty="0" err="1" smtClean="0">
                <a:latin typeface="Arial" pitchFamily="34" charset="0"/>
              </a:rPr>
              <a:t>i.e</a:t>
            </a:r>
            <a:r>
              <a:rPr lang="en-US" sz="4000" dirty="0" smtClean="0">
                <a:latin typeface="Arial" pitchFamily="34" charset="0"/>
              </a:rPr>
              <a:t> control is transferred during the execution without any conditional check.</a:t>
            </a:r>
          </a:p>
          <a:p>
            <a:pPr eaLnBrk="1" hangingPunct="1">
              <a:lnSpc>
                <a:spcPct val="80000"/>
              </a:lnSpc>
              <a:defRPr/>
            </a:pPr>
            <a:r>
              <a:rPr lang="en-US" sz="4000" dirty="0" smtClean="0">
                <a:latin typeface="Monotype Corsiva" pitchFamily="66" charset="0"/>
              </a:rPr>
              <a:t>Syntax of the statement is:</a:t>
            </a:r>
          </a:p>
          <a:p>
            <a:pPr eaLnBrk="1" hangingPunct="1">
              <a:lnSpc>
                <a:spcPct val="80000"/>
              </a:lnSpc>
              <a:buFont typeface="Wingdings" pitchFamily="2" charset="2"/>
              <a:buNone/>
              <a:defRPr/>
            </a:pPr>
            <a:r>
              <a:rPr lang="en-US" sz="4000" dirty="0" err="1" smtClean="0">
                <a:latin typeface="Arial" pitchFamily="34" charset="0"/>
              </a:rPr>
              <a:t>Goto</a:t>
            </a:r>
            <a:r>
              <a:rPr lang="en-US" sz="4000" dirty="0" smtClean="0">
                <a:latin typeface="Arial" pitchFamily="34" charset="0"/>
              </a:rPr>
              <a:t> label;</a:t>
            </a:r>
          </a:p>
          <a:p>
            <a:pPr eaLnBrk="1" hangingPunct="1">
              <a:lnSpc>
                <a:spcPct val="80000"/>
              </a:lnSpc>
              <a:buFont typeface="Wingdings" pitchFamily="2" charset="2"/>
              <a:buNone/>
              <a:defRPr/>
            </a:pPr>
            <a:r>
              <a:rPr lang="en-US" sz="4000" dirty="0" smtClean="0">
                <a:latin typeface="Arial" pitchFamily="34" charset="0"/>
              </a:rPr>
              <a:t>……..</a:t>
            </a:r>
          </a:p>
          <a:p>
            <a:pPr eaLnBrk="1" hangingPunct="1">
              <a:lnSpc>
                <a:spcPct val="80000"/>
              </a:lnSpc>
              <a:buFont typeface="Wingdings" pitchFamily="2" charset="2"/>
              <a:buNone/>
              <a:defRPr/>
            </a:pPr>
            <a:r>
              <a:rPr lang="en-US" sz="4000" dirty="0" smtClean="0">
                <a:latin typeface="Arial" pitchFamily="34" charset="0"/>
              </a:rPr>
              <a:t>.......</a:t>
            </a:r>
          </a:p>
          <a:p>
            <a:pPr eaLnBrk="1" hangingPunct="1">
              <a:lnSpc>
                <a:spcPct val="80000"/>
              </a:lnSpc>
              <a:buFont typeface="Wingdings" pitchFamily="2" charset="2"/>
              <a:buNone/>
              <a:defRPr/>
            </a:pPr>
            <a:r>
              <a:rPr lang="en-US" sz="4000" dirty="0" smtClean="0">
                <a:latin typeface="Arial" pitchFamily="34" charset="0"/>
              </a:rPr>
              <a:t>Label;</a:t>
            </a:r>
          </a:p>
          <a:p>
            <a:pPr eaLnBrk="1" hangingPunct="1">
              <a:lnSpc>
                <a:spcPct val="80000"/>
              </a:lnSpc>
              <a:buFont typeface="Wingdings" pitchFamily="2" charset="2"/>
              <a:buNone/>
              <a:defRPr/>
            </a:pPr>
            <a:endParaRPr lang="en-US" sz="4000" dirty="0" smtClean="0">
              <a:latin typeface="Arial" pitchFamily="34" charset="0"/>
            </a:endParaRPr>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a:xfrm>
            <a:off x="0" y="0"/>
            <a:ext cx="9144000" cy="6858000"/>
          </a:xfrm>
        </p:spPr>
        <p:txBody>
          <a:bodyPr/>
          <a:lstStyle/>
          <a:p>
            <a:pPr eaLnBrk="1" hangingPunct="1">
              <a:defRPr/>
            </a:pPr>
            <a:r>
              <a:rPr lang="en-US" sz="4400" smtClean="0">
                <a:latin typeface="Arial" pitchFamily="34" charset="0"/>
              </a:rPr>
              <a:t>Execution control is transfer when goto label statement is encountered and is continue from label.</a:t>
            </a:r>
          </a:p>
          <a:p>
            <a:pPr eaLnBrk="1" hangingPunct="1">
              <a:defRPr/>
            </a:pPr>
            <a:r>
              <a:rPr lang="en-US" sz="4400" smtClean="0">
                <a:latin typeface="Arial" pitchFamily="34" charset="0"/>
              </a:rPr>
              <a:t>Statement between goto label and label are skipped.</a:t>
            </a:r>
          </a:p>
          <a:p>
            <a:pPr eaLnBrk="1" hangingPunct="1">
              <a:defRPr/>
            </a:pPr>
            <a:r>
              <a:rPr lang="en-US" sz="4400" smtClean="0">
                <a:latin typeface="Arial" pitchFamily="34" charset="0"/>
              </a:rPr>
              <a:t>Label can be defined by using same rule as used while defining variable names.</a:t>
            </a:r>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a:xfrm>
            <a:off x="0" y="0"/>
            <a:ext cx="9144000" cy="6858000"/>
          </a:xfrm>
        </p:spPr>
        <p:txBody>
          <a:bodyPr/>
          <a:lstStyle/>
          <a:p>
            <a:pPr eaLnBrk="1" hangingPunct="1">
              <a:lnSpc>
                <a:spcPct val="90000"/>
              </a:lnSpc>
              <a:defRPr/>
            </a:pPr>
            <a:r>
              <a:rPr lang="en-US" sz="4400" smtClean="0">
                <a:latin typeface="Arial" pitchFamily="34" charset="0"/>
              </a:rPr>
              <a:t>For example:</a:t>
            </a:r>
          </a:p>
          <a:p>
            <a:pPr eaLnBrk="1" hangingPunct="1">
              <a:lnSpc>
                <a:spcPct val="90000"/>
              </a:lnSpc>
              <a:buFont typeface="Wingdings" pitchFamily="2" charset="2"/>
              <a:buNone/>
              <a:defRPr/>
            </a:pPr>
            <a:r>
              <a:rPr lang="en-US" sz="4400" smtClean="0">
                <a:latin typeface="Arial" pitchFamily="34" charset="0"/>
              </a:rPr>
              <a:t>#include&lt;iostream.h&gt;</a:t>
            </a:r>
          </a:p>
          <a:p>
            <a:pPr eaLnBrk="1" hangingPunct="1">
              <a:lnSpc>
                <a:spcPct val="90000"/>
              </a:lnSpc>
              <a:buFont typeface="Wingdings" pitchFamily="2" charset="2"/>
              <a:buNone/>
              <a:defRPr/>
            </a:pPr>
            <a:r>
              <a:rPr lang="en-US" sz="4400" smtClean="0">
                <a:latin typeface="Arial" pitchFamily="34" charset="0"/>
              </a:rPr>
              <a:t>#include&lt;conio.h&gt;</a:t>
            </a:r>
          </a:p>
          <a:p>
            <a:pPr eaLnBrk="1" hangingPunct="1">
              <a:lnSpc>
                <a:spcPct val="90000"/>
              </a:lnSpc>
              <a:buFont typeface="Wingdings" pitchFamily="2" charset="2"/>
              <a:buNone/>
              <a:defRPr/>
            </a:pPr>
            <a:r>
              <a:rPr lang="en-US" sz="4400" smtClean="0">
                <a:latin typeface="Arial" pitchFamily="34" charset="0"/>
              </a:rPr>
              <a:t>Void main()</a:t>
            </a:r>
          </a:p>
          <a:p>
            <a:pPr eaLnBrk="1" hangingPunct="1">
              <a:lnSpc>
                <a:spcPct val="90000"/>
              </a:lnSpc>
              <a:buFont typeface="Wingdings" pitchFamily="2" charset="2"/>
              <a:buNone/>
              <a:defRPr/>
            </a:pPr>
            <a:r>
              <a:rPr lang="en-US" sz="4400" smtClean="0">
                <a:latin typeface="Arial" pitchFamily="34" charset="0"/>
              </a:rPr>
              <a:t>{</a:t>
            </a:r>
          </a:p>
          <a:p>
            <a:pPr eaLnBrk="1" hangingPunct="1">
              <a:lnSpc>
                <a:spcPct val="90000"/>
              </a:lnSpc>
              <a:buFont typeface="Wingdings" pitchFamily="2" charset="2"/>
              <a:buNone/>
              <a:defRPr/>
            </a:pPr>
            <a:r>
              <a:rPr lang="en-US" sz="4400" smtClean="0">
                <a:latin typeface="Arial" pitchFamily="34" charset="0"/>
              </a:rPr>
              <a:t>     int a, b, c;</a:t>
            </a:r>
          </a:p>
          <a:p>
            <a:pPr eaLnBrk="1" hangingPunct="1">
              <a:lnSpc>
                <a:spcPct val="90000"/>
              </a:lnSpc>
              <a:buFont typeface="Wingdings" pitchFamily="2" charset="2"/>
              <a:buNone/>
              <a:defRPr/>
            </a:pPr>
            <a:r>
              <a:rPr lang="en-US" sz="4400" smtClean="0">
                <a:latin typeface="Arial" pitchFamily="34" charset="0"/>
              </a:rPr>
              <a:t>     a=2;</a:t>
            </a:r>
          </a:p>
          <a:p>
            <a:pPr eaLnBrk="1" hangingPunct="1">
              <a:lnSpc>
                <a:spcPct val="90000"/>
              </a:lnSpc>
              <a:buFont typeface="Wingdings" pitchFamily="2" charset="2"/>
              <a:buNone/>
              <a:defRPr/>
            </a:pPr>
            <a:r>
              <a:rPr lang="en-US" sz="4400" smtClean="0">
                <a:latin typeface="Arial" pitchFamily="34" charset="0"/>
              </a:rPr>
              <a:t>     b=3;</a:t>
            </a:r>
          </a:p>
          <a:p>
            <a:pPr eaLnBrk="1" hangingPunct="1">
              <a:lnSpc>
                <a:spcPct val="90000"/>
              </a:lnSpc>
              <a:buFont typeface="Wingdings" pitchFamily="2" charset="2"/>
              <a:buNone/>
              <a:defRPr/>
            </a:pPr>
            <a:r>
              <a:rPr lang="en-US" sz="4400" smtClean="0">
                <a:latin typeface="Arial" pitchFamily="34" charset="0"/>
              </a:rPr>
              <a:t>     c=a+b;</a:t>
            </a:r>
          </a:p>
          <a:p>
            <a:pPr eaLnBrk="1" hangingPunct="1">
              <a:lnSpc>
                <a:spcPct val="90000"/>
              </a:lnSpc>
              <a:buFont typeface="Wingdings" pitchFamily="2" charset="2"/>
              <a:buNone/>
              <a:defRPr/>
            </a:pPr>
            <a:endParaRPr lang="en-US" sz="4400" smtClean="0">
              <a:latin typeface="Arial" pitchFamily="34" charset="0"/>
            </a:endParaRPr>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0" y="0"/>
            <a:ext cx="9144000" cy="6858000"/>
          </a:xfrm>
        </p:spPr>
        <p:txBody>
          <a:bodyPr/>
          <a:lstStyle/>
          <a:p>
            <a:pPr eaLnBrk="1" hangingPunct="1">
              <a:lnSpc>
                <a:spcPct val="90000"/>
              </a:lnSpc>
              <a:buFont typeface="Wingdings" pitchFamily="2" charset="2"/>
              <a:buNone/>
              <a:defRPr/>
            </a:pPr>
            <a:r>
              <a:rPr lang="en-US" sz="4400" smtClean="0">
                <a:latin typeface="Arial" pitchFamily="34" charset="0"/>
              </a:rPr>
              <a:t>cout &lt;&lt;“value of a is”&lt;&lt;a;</a:t>
            </a:r>
          </a:p>
          <a:p>
            <a:pPr eaLnBrk="1" hangingPunct="1">
              <a:lnSpc>
                <a:spcPct val="90000"/>
              </a:lnSpc>
              <a:buFont typeface="Wingdings" pitchFamily="2" charset="2"/>
              <a:buNone/>
              <a:defRPr/>
            </a:pPr>
            <a:r>
              <a:rPr lang="en-US" sz="4400" smtClean="0">
                <a:latin typeface="Arial" pitchFamily="34" charset="0"/>
              </a:rPr>
              <a:t>cout &lt;&lt;“value of b is”&lt;&lt;b;</a:t>
            </a:r>
          </a:p>
          <a:p>
            <a:pPr eaLnBrk="1" hangingPunct="1">
              <a:lnSpc>
                <a:spcPct val="90000"/>
              </a:lnSpc>
              <a:buFont typeface="Wingdings" pitchFamily="2" charset="2"/>
              <a:buNone/>
              <a:defRPr/>
            </a:pPr>
            <a:r>
              <a:rPr lang="en-US" sz="4400" smtClean="0">
                <a:latin typeface="Arial" pitchFamily="34" charset="0"/>
              </a:rPr>
              <a:t>sum;</a:t>
            </a:r>
          </a:p>
          <a:p>
            <a:pPr eaLnBrk="1" hangingPunct="1">
              <a:lnSpc>
                <a:spcPct val="90000"/>
              </a:lnSpc>
              <a:buFont typeface="Wingdings" pitchFamily="2" charset="2"/>
              <a:buNone/>
              <a:defRPr/>
            </a:pPr>
            <a:r>
              <a:rPr lang="en-US" sz="4400" smtClean="0">
                <a:latin typeface="Arial" pitchFamily="34" charset="0"/>
              </a:rPr>
              <a:t>cout &lt;&lt;“value of c is”&lt;&lt;c;</a:t>
            </a:r>
          </a:p>
          <a:p>
            <a:pPr eaLnBrk="1" hangingPunct="1">
              <a:lnSpc>
                <a:spcPct val="90000"/>
              </a:lnSpc>
              <a:buFont typeface="Wingdings" pitchFamily="2" charset="2"/>
              <a:buNone/>
              <a:defRPr/>
            </a:pPr>
            <a:r>
              <a:rPr lang="en-US" sz="4400" smtClean="0">
                <a:latin typeface="Arial" pitchFamily="34" charset="0"/>
              </a:rPr>
              <a:t>}</a:t>
            </a:r>
          </a:p>
          <a:p>
            <a:pPr eaLnBrk="1" hangingPunct="1">
              <a:lnSpc>
                <a:spcPct val="90000"/>
              </a:lnSpc>
              <a:buFont typeface="Wingdings" pitchFamily="2" charset="2"/>
              <a:buNone/>
              <a:defRPr/>
            </a:pPr>
            <a:r>
              <a:rPr lang="en-US" sz="4400" smtClean="0">
                <a:latin typeface="Arial" pitchFamily="34" charset="0"/>
              </a:rPr>
              <a:t>Output:</a:t>
            </a:r>
          </a:p>
          <a:p>
            <a:pPr eaLnBrk="1" hangingPunct="1">
              <a:lnSpc>
                <a:spcPct val="90000"/>
              </a:lnSpc>
              <a:buFont typeface="Wingdings" pitchFamily="2" charset="2"/>
              <a:buNone/>
              <a:defRPr/>
            </a:pPr>
            <a:r>
              <a:rPr lang="en-US" sz="4400" smtClean="0">
                <a:latin typeface="Arial" pitchFamily="34" charset="0"/>
              </a:rPr>
              <a:t>Value of c is 5</a:t>
            </a:r>
          </a:p>
          <a:p>
            <a:pPr eaLnBrk="1" hangingPunct="1">
              <a:lnSpc>
                <a:spcPct val="90000"/>
              </a:lnSpc>
              <a:buFont typeface="Wingdings" pitchFamily="2" charset="2"/>
              <a:buNone/>
              <a:defRPr/>
            </a:pPr>
            <a:r>
              <a:rPr lang="en-US" sz="4400" smtClean="0">
                <a:latin typeface="Arial" pitchFamily="34" charset="0"/>
              </a:rPr>
              <a:t>Generally goto statement is avioded</a:t>
            </a:r>
          </a:p>
          <a:p>
            <a:pPr eaLnBrk="1" hangingPunct="1">
              <a:lnSpc>
                <a:spcPct val="90000"/>
              </a:lnSpc>
              <a:buFont typeface="Wingdings" pitchFamily="2" charset="2"/>
              <a:buNone/>
              <a:defRPr/>
            </a:pPr>
            <a:r>
              <a:rPr lang="en-US" sz="4400" smtClean="0">
                <a:latin typeface="Arial" pitchFamily="34" charset="0"/>
              </a:rPr>
              <a:t>In program.</a:t>
            </a:r>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7813"/>
            <a:ext cx="8229600" cy="939800"/>
          </a:xfrm>
        </p:spPr>
        <p:txBody>
          <a:bodyPr/>
          <a:lstStyle/>
          <a:p>
            <a:pPr eaLnBrk="1" hangingPunct="1">
              <a:defRPr/>
            </a:pPr>
            <a:r>
              <a:rPr lang="en-US" sz="4400" smtClean="0">
                <a:latin typeface="Monotype Corsiva" pitchFamily="66" charset="0"/>
              </a:rPr>
              <a:t>CONTINUE STATEMENT</a:t>
            </a:r>
          </a:p>
        </p:txBody>
      </p:sp>
      <p:sp>
        <p:nvSpPr>
          <p:cNvPr id="45059" name="Rectangle 3"/>
          <p:cNvSpPr>
            <a:spLocks noGrp="1" noChangeArrowheads="1"/>
          </p:cNvSpPr>
          <p:nvPr>
            <p:ph type="body" idx="1"/>
          </p:nvPr>
        </p:nvSpPr>
        <p:spPr>
          <a:xfrm>
            <a:off x="0" y="1295400"/>
            <a:ext cx="9144000" cy="5562600"/>
          </a:xfrm>
        </p:spPr>
        <p:txBody>
          <a:bodyPr/>
          <a:lstStyle/>
          <a:p>
            <a:pPr eaLnBrk="1" hangingPunct="1">
              <a:lnSpc>
                <a:spcPct val="90000"/>
              </a:lnSpc>
              <a:defRPr/>
            </a:pPr>
            <a:r>
              <a:rPr lang="en-US" sz="4400" dirty="0" smtClean="0">
                <a:latin typeface="Arial" pitchFamily="34" charset="0"/>
              </a:rPr>
              <a:t>Keyword continue skips a particular iteration and continues with the next.</a:t>
            </a:r>
          </a:p>
          <a:p>
            <a:pPr eaLnBrk="1" hangingPunct="1">
              <a:lnSpc>
                <a:spcPct val="90000"/>
              </a:lnSpc>
              <a:defRPr/>
            </a:pPr>
            <a:r>
              <a:rPr lang="en-US" sz="4400" dirty="0" smtClean="0">
                <a:latin typeface="Arial" pitchFamily="34" charset="0"/>
              </a:rPr>
              <a:t>When continue statement is encountered within a loop execution of that iteration is skipped and loop continues with next iteration</a:t>
            </a:r>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0"/>
            <a:ext cx="8229600" cy="1295400"/>
          </a:xfrm>
        </p:spPr>
        <p:txBody>
          <a:bodyPr/>
          <a:lstStyle/>
          <a:p>
            <a:pPr eaLnBrk="1" hangingPunct="1">
              <a:defRPr/>
            </a:pPr>
            <a:r>
              <a:rPr lang="en-US" sz="4800" smtClean="0">
                <a:latin typeface="Monotype Corsiva" pitchFamily="66" charset="0"/>
              </a:rPr>
              <a:t>Syntax of statement is :</a:t>
            </a:r>
          </a:p>
        </p:txBody>
      </p:sp>
      <p:sp>
        <p:nvSpPr>
          <p:cNvPr id="46083" name="Rectangle 3"/>
          <p:cNvSpPr>
            <a:spLocks noGrp="1" noChangeArrowheads="1"/>
          </p:cNvSpPr>
          <p:nvPr>
            <p:ph type="body" idx="1"/>
          </p:nvPr>
        </p:nvSpPr>
        <p:spPr>
          <a:xfrm>
            <a:off x="0" y="1219200"/>
            <a:ext cx="9144000" cy="5638800"/>
          </a:xfrm>
        </p:spPr>
        <p:txBody>
          <a:bodyPr/>
          <a:lstStyle/>
          <a:p>
            <a:pPr eaLnBrk="1" hangingPunct="1">
              <a:lnSpc>
                <a:spcPct val="90000"/>
              </a:lnSpc>
              <a:buFont typeface="Wingdings" pitchFamily="2" charset="2"/>
              <a:buNone/>
              <a:defRPr/>
            </a:pPr>
            <a:r>
              <a:rPr lang="en-US" sz="3600" smtClean="0"/>
              <a:t>continue;</a:t>
            </a:r>
          </a:p>
          <a:p>
            <a:pPr eaLnBrk="1" hangingPunct="1">
              <a:lnSpc>
                <a:spcPct val="90000"/>
              </a:lnSpc>
              <a:buFont typeface="Wingdings" pitchFamily="2" charset="2"/>
              <a:buNone/>
              <a:defRPr/>
            </a:pPr>
            <a:r>
              <a:rPr lang="en-US" sz="3600" smtClean="0"/>
              <a:t>Within a loop it takes the following form,</a:t>
            </a:r>
          </a:p>
          <a:p>
            <a:pPr eaLnBrk="1" hangingPunct="1">
              <a:lnSpc>
                <a:spcPct val="90000"/>
              </a:lnSpc>
              <a:buFont typeface="Wingdings" pitchFamily="2" charset="2"/>
              <a:buNone/>
              <a:defRPr/>
            </a:pPr>
            <a:r>
              <a:rPr lang="en-US" sz="3600" smtClean="0"/>
              <a:t>While(……..)</a:t>
            </a:r>
          </a:p>
          <a:p>
            <a:pPr eaLnBrk="1" hangingPunct="1">
              <a:lnSpc>
                <a:spcPct val="90000"/>
              </a:lnSpc>
              <a:buFont typeface="Wingdings" pitchFamily="2" charset="2"/>
              <a:buNone/>
              <a:defRPr/>
            </a:pPr>
            <a:r>
              <a:rPr lang="en-US" sz="3600" smtClean="0"/>
              <a:t>{………..</a:t>
            </a:r>
          </a:p>
          <a:p>
            <a:pPr eaLnBrk="1" hangingPunct="1">
              <a:lnSpc>
                <a:spcPct val="90000"/>
              </a:lnSpc>
              <a:buFont typeface="Wingdings" pitchFamily="2" charset="2"/>
              <a:buNone/>
              <a:defRPr/>
            </a:pPr>
            <a:r>
              <a:rPr lang="en-US" sz="3600" smtClean="0"/>
              <a:t>…………</a:t>
            </a:r>
          </a:p>
          <a:p>
            <a:pPr eaLnBrk="1" hangingPunct="1">
              <a:lnSpc>
                <a:spcPct val="90000"/>
              </a:lnSpc>
              <a:buFont typeface="Wingdings" pitchFamily="2" charset="2"/>
              <a:buNone/>
              <a:defRPr/>
            </a:pPr>
            <a:r>
              <a:rPr lang="en-US" sz="3600" smtClean="0"/>
              <a:t>if condition</a:t>
            </a:r>
          </a:p>
          <a:p>
            <a:pPr eaLnBrk="1" hangingPunct="1">
              <a:lnSpc>
                <a:spcPct val="90000"/>
              </a:lnSpc>
              <a:buFont typeface="Wingdings" pitchFamily="2" charset="2"/>
              <a:buNone/>
              <a:defRPr/>
            </a:pPr>
            <a:r>
              <a:rPr lang="en-US" sz="3600" smtClean="0"/>
              <a:t>continue</a:t>
            </a:r>
          </a:p>
          <a:p>
            <a:pPr eaLnBrk="1" hangingPunct="1">
              <a:lnSpc>
                <a:spcPct val="90000"/>
              </a:lnSpc>
              <a:buFont typeface="Wingdings" pitchFamily="2" charset="2"/>
              <a:buNone/>
              <a:defRPr/>
            </a:pPr>
            <a:r>
              <a:rPr lang="en-US" sz="3600" smtClean="0"/>
              <a:t>………..</a:t>
            </a:r>
          </a:p>
          <a:p>
            <a:pPr eaLnBrk="1" hangingPunct="1">
              <a:lnSpc>
                <a:spcPct val="90000"/>
              </a:lnSpc>
              <a:buFont typeface="Wingdings" pitchFamily="2" charset="2"/>
              <a:buNone/>
              <a:defRPr/>
            </a:pPr>
            <a:r>
              <a:rPr lang="en-US" sz="3600" smtClean="0"/>
              <a:t>……….}</a:t>
            </a:r>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a:xfrm>
            <a:off x="0" y="0"/>
            <a:ext cx="9144000" cy="6858000"/>
          </a:xfrm>
        </p:spPr>
        <p:txBody>
          <a:bodyPr/>
          <a:lstStyle/>
          <a:p>
            <a:pPr eaLnBrk="1" hangingPunct="1">
              <a:lnSpc>
                <a:spcPct val="90000"/>
              </a:lnSpc>
              <a:buFont typeface="Wingdings" pitchFamily="2" charset="2"/>
              <a:buNone/>
              <a:defRPr/>
            </a:pPr>
            <a:r>
              <a:rPr lang="en-US" sz="4400" smtClean="0">
                <a:latin typeface="Arial" pitchFamily="34" charset="0"/>
              </a:rPr>
              <a:t>// for example:</a:t>
            </a:r>
          </a:p>
          <a:p>
            <a:pPr eaLnBrk="1" hangingPunct="1">
              <a:lnSpc>
                <a:spcPct val="90000"/>
              </a:lnSpc>
              <a:buFont typeface="Wingdings" pitchFamily="2" charset="2"/>
              <a:buNone/>
              <a:defRPr/>
            </a:pPr>
            <a:r>
              <a:rPr lang="en-US" sz="4400" smtClean="0">
                <a:latin typeface="Arial" pitchFamily="34" charset="0"/>
              </a:rPr>
              <a:t>#include&lt;iostream.h&gt;</a:t>
            </a:r>
          </a:p>
          <a:p>
            <a:pPr eaLnBrk="1" hangingPunct="1">
              <a:lnSpc>
                <a:spcPct val="90000"/>
              </a:lnSpc>
              <a:buFont typeface="Wingdings" pitchFamily="2" charset="2"/>
              <a:buNone/>
              <a:defRPr/>
            </a:pPr>
            <a:r>
              <a:rPr lang="en-US" sz="4400" smtClean="0">
                <a:latin typeface="Arial" pitchFamily="34" charset="0"/>
              </a:rPr>
              <a:t>#include&lt;conio.h&gt;</a:t>
            </a:r>
          </a:p>
          <a:p>
            <a:pPr eaLnBrk="1" hangingPunct="1">
              <a:lnSpc>
                <a:spcPct val="90000"/>
              </a:lnSpc>
              <a:buFont typeface="Wingdings" pitchFamily="2" charset="2"/>
              <a:buNone/>
              <a:defRPr/>
            </a:pPr>
            <a:r>
              <a:rPr lang="en-US" sz="4400" smtClean="0">
                <a:latin typeface="Arial" pitchFamily="34" charset="0"/>
              </a:rPr>
              <a:t>Void main()</a:t>
            </a:r>
          </a:p>
          <a:p>
            <a:pPr eaLnBrk="1" hangingPunct="1">
              <a:lnSpc>
                <a:spcPct val="90000"/>
              </a:lnSpc>
              <a:buFont typeface="Wingdings" pitchFamily="2" charset="2"/>
              <a:buNone/>
              <a:defRPr/>
            </a:pPr>
            <a:r>
              <a:rPr lang="en-US" sz="4400" smtClean="0">
                <a:latin typeface="Arial" pitchFamily="34" charset="0"/>
              </a:rPr>
              <a:t>{</a:t>
            </a:r>
          </a:p>
          <a:p>
            <a:pPr eaLnBrk="1" hangingPunct="1">
              <a:lnSpc>
                <a:spcPct val="90000"/>
              </a:lnSpc>
              <a:buFont typeface="Wingdings" pitchFamily="2" charset="2"/>
              <a:buNone/>
              <a:defRPr/>
            </a:pPr>
            <a:r>
              <a:rPr lang="en-US" sz="4400" smtClean="0">
                <a:latin typeface="Arial" pitchFamily="34" charset="0"/>
              </a:rPr>
              <a:t>       for (int n=10; n&gt;0; n--)</a:t>
            </a:r>
          </a:p>
          <a:p>
            <a:pPr eaLnBrk="1" hangingPunct="1">
              <a:lnSpc>
                <a:spcPct val="90000"/>
              </a:lnSpc>
              <a:buFont typeface="Wingdings" pitchFamily="2" charset="2"/>
              <a:buNone/>
              <a:defRPr/>
            </a:pPr>
            <a:r>
              <a:rPr lang="en-US" sz="4400" smtClean="0">
                <a:latin typeface="Arial" pitchFamily="34" charset="0"/>
              </a:rPr>
              <a:t>       {</a:t>
            </a:r>
          </a:p>
          <a:p>
            <a:pPr eaLnBrk="1" hangingPunct="1">
              <a:lnSpc>
                <a:spcPct val="90000"/>
              </a:lnSpc>
              <a:buFont typeface="Wingdings" pitchFamily="2" charset="2"/>
              <a:buNone/>
              <a:defRPr/>
            </a:pPr>
            <a:r>
              <a:rPr lang="en-US" sz="4400" smtClean="0">
                <a:latin typeface="Arial" pitchFamily="34" charset="0"/>
              </a:rPr>
              <a:t>         if (n= = 5)</a:t>
            </a:r>
          </a:p>
          <a:p>
            <a:pPr eaLnBrk="1" hangingPunct="1">
              <a:lnSpc>
                <a:spcPct val="90000"/>
              </a:lnSpc>
              <a:buFont typeface="Wingdings" pitchFamily="2" charset="2"/>
              <a:buNone/>
              <a:defRPr/>
            </a:pPr>
            <a:r>
              <a:rPr lang="en-US" sz="4400" smtClean="0">
                <a:latin typeface="Arial" pitchFamily="34" charset="0"/>
              </a:rPr>
              <a:t>         continue;</a:t>
            </a:r>
          </a:p>
          <a:p>
            <a:pPr eaLnBrk="1" hangingPunct="1">
              <a:lnSpc>
                <a:spcPct val="90000"/>
              </a:lnSpc>
              <a:buFont typeface="Wingdings" pitchFamily="2" charset="2"/>
              <a:buNone/>
              <a:defRPr/>
            </a:pPr>
            <a:endParaRPr lang="en-US" sz="4400" smtClean="0">
              <a:latin typeface="Arial" pitchFamily="34" charset="0"/>
            </a:endParaRPr>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type="body" idx="1"/>
          </p:nvPr>
        </p:nvSpPr>
        <p:spPr>
          <a:xfrm>
            <a:off x="0" y="0"/>
            <a:ext cx="9144000" cy="6858000"/>
          </a:xfrm>
        </p:spPr>
        <p:txBody>
          <a:bodyPr/>
          <a:lstStyle/>
          <a:p>
            <a:pPr eaLnBrk="1" hangingPunct="1">
              <a:buFont typeface="Wingdings" pitchFamily="2" charset="2"/>
              <a:buNone/>
              <a:defRPr/>
            </a:pPr>
            <a:r>
              <a:rPr lang="en-US" sz="4400" smtClean="0">
                <a:latin typeface="Arial" pitchFamily="34" charset="0"/>
              </a:rPr>
              <a:t>           cout &lt;&lt;n&lt;&lt;“,”;</a:t>
            </a:r>
          </a:p>
          <a:p>
            <a:pPr eaLnBrk="1" hangingPunct="1">
              <a:buFont typeface="Wingdings" pitchFamily="2" charset="2"/>
              <a:buNone/>
              <a:defRPr/>
            </a:pPr>
            <a:r>
              <a:rPr lang="en-US" sz="4400" smtClean="0">
                <a:latin typeface="Arial" pitchFamily="34" charset="0"/>
              </a:rPr>
              <a:t>          }</a:t>
            </a:r>
          </a:p>
          <a:p>
            <a:pPr eaLnBrk="1" hangingPunct="1">
              <a:buFont typeface="Wingdings" pitchFamily="2" charset="2"/>
              <a:buNone/>
              <a:defRPr/>
            </a:pPr>
            <a:r>
              <a:rPr lang="en-US" sz="4400" smtClean="0">
                <a:latin typeface="Arial" pitchFamily="34" charset="0"/>
              </a:rPr>
              <a:t>          return 0;</a:t>
            </a:r>
          </a:p>
          <a:p>
            <a:pPr eaLnBrk="1" hangingPunct="1">
              <a:buFont typeface="Wingdings" pitchFamily="2" charset="2"/>
              <a:buNone/>
              <a:defRPr/>
            </a:pPr>
            <a:r>
              <a:rPr lang="en-US" sz="4400" smtClean="0">
                <a:latin typeface="Arial" pitchFamily="34" charset="0"/>
              </a:rPr>
              <a:t>}</a:t>
            </a:r>
          </a:p>
          <a:p>
            <a:pPr eaLnBrk="1" hangingPunct="1">
              <a:buFont typeface="Wingdings" pitchFamily="2" charset="2"/>
              <a:buNone/>
              <a:defRPr/>
            </a:pPr>
            <a:endParaRPr lang="en-US" sz="4400" smtClean="0">
              <a:latin typeface="Arial" pitchFamily="34" charset="0"/>
            </a:endParaRPr>
          </a:p>
          <a:p>
            <a:pPr eaLnBrk="1" hangingPunct="1">
              <a:buFont typeface="Wingdings" pitchFamily="2" charset="2"/>
              <a:buNone/>
              <a:defRPr/>
            </a:pPr>
            <a:r>
              <a:rPr lang="en-US" sz="4400" smtClean="0">
                <a:latin typeface="Arial" pitchFamily="34" charset="0"/>
              </a:rPr>
              <a:t>Output:</a:t>
            </a:r>
          </a:p>
          <a:p>
            <a:pPr eaLnBrk="1" hangingPunct="1">
              <a:buFont typeface="Wingdings" pitchFamily="2" charset="2"/>
              <a:buNone/>
              <a:defRPr/>
            </a:pPr>
            <a:r>
              <a:rPr lang="en-US" sz="4400" smtClean="0">
                <a:latin typeface="Arial" pitchFamily="34" charset="0"/>
              </a:rPr>
              <a:t>10,9,8,7,6,4,3,2,1</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15</a:t>
            </a:fld>
            <a:endParaRPr lang="en-US"/>
          </a:p>
        </p:txBody>
      </p:sp>
      <p:sp>
        <p:nvSpPr>
          <p:cNvPr id="3" name="Content Placeholder 2"/>
          <p:cNvSpPr>
            <a:spLocks noGrp="1"/>
          </p:cNvSpPr>
          <p:nvPr>
            <p:ph idx="4294967295"/>
          </p:nvPr>
        </p:nvSpPr>
        <p:spPr>
          <a:xfrm>
            <a:off x="533400" y="152400"/>
            <a:ext cx="8305800" cy="6172200"/>
          </a:xfrm>
        </p:spPr>
        <p:txBody>
          <a:bodyPr>
            <a:normAutofit fontScale="92500" lnSpcReduction="20000"/>
          </a:bodyPr>
          <a:lstStyle/>
          <a:p>
            <a:r>
              <a:rPr lang="en-US" dirty="0" smtClean="0"/>
              <a:t>Evaluate The solution: Thus, finally program can be implementing to obtain desired results. Here are some more points to be considered while designing a program.</a:t>
            </a:r>
          </a:p>
          <a:p>
            <a:pPr lvl="1"/>
            <a:r>
              <a:rPr lang="en-US" dirty="0" smtClean="0"/>
              <a:t>Use of procedures.</a:t>
            </a:r>
          </a:p>
          <a:p>
            <a:pPr lvl="1"/>
            <a:r>
              <a:rPr lang="en-US" dirty="0" smtClean="0"/>
              <a:t>Choice of variable names.</a:t>
            </a:r>
          </a:p>
          <a:p>
            <a:pPr lvl="1"/>
            <a:r>
              <a:rPr lang="en-US" dirty="0" smtClean="0"/>
              <a:t>Documentation of program</a:t>
            </a:r>
          </a:p>
          <a:p>
            <a:pPr lvl="1"/>
            <a:r>
              <a:rPr lang="en-US" dirty="0" smtClean="0"/>
              <a:t>Debugging program</a:t>
            </a:r>
          </a:p>
          <a:p>
            <a:pPr lvl="1"/>
            <a:r>
              <a:rPr lang="en-US" dirty="0" smtClean="0"/>
              <a:t>Testing.</a:t>
            </a:r>
            <a:endParaRPr lang="en-US" dirty="0"/>
          </a:p>
          <a:p>
            <a:pPr lvl="1">
              <a:buNone/>
            </a:pPr>
            <a:r>
              <a:rPr lang="en-US" dirty="0" smtClean="0"/>
              <a:t>Use of procedures:</a:t>
            </a:r>
          </a:p>
          <a:p>
            <a:pPr lvl="1">
              <a:buNone/>
            </a:pPr>
            <a:r>
              <a:rPr lang="en-US" dirty="0" smtClean="0"/>
              <a:t>Procedures is a part of code used to carry out independent  task. Separate procedures could be written to carry out different task and then can be combined and linked with the main procedure. This will help in making the algorithm and eventually programs readable and modular.</a:t>
            </a:r>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normAutofit fontScale="90000"/>
          </a:bodyPr>
          <a:lstStyle/>
          <a:p>
            <a:pPr algn="l"/>
            <a:r>
              <a:rPr lang="en-US" sz="2400" b="1" dirty="0" smtClean="0">
                <a:latin typeface="Comic Sans MS" pitchFamily="66" charset="0"/>
              </a:rPr>
              <a:t>Functions :</a:t>
            </a:r>
            <a:r>
              <a:rPr lang="en-US" sz="2400" dirty="0" smtClean="0">
                <a:latin typeface="Comic Sans MS" pitchFamily="66" charset="0"/>
              </a:rPr>
              <a:t>A function is a block of code that has a name and it has a property that it is reusable. .</a:t>
            </a:r>
            <a:r>
              <a:rPr lang="en-US" sz="2400" dirty="0" err="1" smtClean="0">
                <a:latin typeface="Comic Sans MS" pitchFamily="66" charset="0"/>
              </a:rPr>
              <a:t>ie</a:t>
            </a:r>
            <a:r>
              <a:rPr lang="en-US" sz="2400" dirty="0" smtClean="0">
                <a:latin typeface="Comic Sans MS" pitchFamily="66" charset="0"/>
              </a:rPr>
              <a:t>. It can be executed from as many different points in a </a:t>
            </a:r>
            <a:r>
              <a:rPr lang="en-US" sz="2400" dirty="0" err="1" smtClean="0">
                <a:latin typeface="Comic Sans MS" pitchFamily="66" charset="0"/>
              </a:rPr>
              <a:t>c++</a:t>
            </a:r>
            <a:r>
              <a:rPr lang="en-US" sz="2400" dirty="0" smtClean="0">
                <a:latin typeface="Comic Sans MS" pitchFamily="66" charset="0"/>
              </a:rPr>
              <a:t> program as required.</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Function groups a number of program statements into a unit and gives it a name. This unit can be invoked from other parts of a program. When function is called from the program all the instructions within the function would be executed and function may optionally return value. The value returned by the function then can be used in the program.</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A function is a self contained block of statements that perform a coherent task of the same kind.</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The name of the function is unique in a </a:t>
            </a:r>
            <a:r>
              <a:rPr lang="en-US" sz="2400" dirty="0" err="1" smtClean="0">
                <a:latin typeface="Comic Sans MS" pitchFamily="66" charset="0"/>
              </a:rPr>
              <a:t>c++</a:t>
            </a:r>
            <a:r>
              <a:rPr lang="en-US" sz="2400" dirty="0" smtClean="0">
                <a:latin typeface="Comic Sans MS" pitchFamily="66" charset="0"/>
              </a:rPr>
              <a:t> program and is global. It means that a function can be accessed from any location within a C++ program. We pass information to the function called arguments specified when the function is called.</a:t>
            </a:r>
            <a:endParaRPr lang="en-US" dirty="0"/>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normAutofit fontScale="90000"/>
          </a:bodyPr>
          <a:lstStyle/>
          <a:p>
            <a:pPr algn="l"/>
            <a:r>
              <a:rPr lang="en-US" sz="2400" dirty="0" smtClean="0">
                <a:latin typeface="Comic Sans MS" pitchFamily="66" charset="0"/>
              </a:rPr>
              <a:t>And the function either returns some value to the point it was called from or returns nothing.</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We can divide a long C++ program into small blocks which can perform a certain </a:t>
            </a:r>
            <a:r>
              <a:rPr lang="en-US" sz="2400" dirty="0" err="1" smtClean="0">
                <a:latin typeface="Comic Sans MS" pitchFamily="66" charset="0"/>
              </a:rPr>
              <a:t>task.A</a:t>
            </a:r>
            <a:r>
              <a:rPr lang="en-US" sz="2400" dirty="0" smtClean="0">
                <a:latin typeface="Comic Sans MS" pitchFamily="66" charset="0"/>
              </a:rPr>
              <a:t> function is a self contained block of statements that perform a coherent task of same kind.</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b="1" dirty="0" smtClean="0">
                <a:latin typeface="Comic Sans MS" pitchFamily="66" charset="0"/>
              </a:rPr>
              <a:t>Why we use functions?</a:t>
            </a: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The most important reason to use functions is to aid in the conceptual organization of a program.</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Another reason to use functions is to reduce program </a:t>
            </a:r>
            <a:r>
              <a:rPr lang="en-US" sz="2400" dirty="0" err="1" smtClean="0">
                <a:latin typeface="Comic Sans MS" pitchFamily="66" charset="0"/>
              </a:rPr>
              <a:t>size.Any</a:t>
            </a:r>
            <a:r>
              <a:rPr lang="en-US" sz="2400" dirty="0" smtClean="0">
                <a:latin typeface="Comic Sans MS" pitchFamily="66" charset="0"/>
              </a:rPr>
              <a:t> sequence of instructions that </a:t>
            </a:r>
            <a:r>
              <a:rPr lang="en-US" sz="2400" dirty="0" err="1" smtClean="0">
                <a:latin typeface="Comic Sans MS" pitchFamily="66" charset="0"/>
              </a:rPr>
              <a:t>appers</a:t>
            </a:r>
            <a:r>
              <a:rPr lang="en-US" sz="2400" dirty="0" smtClean="0">
                <a:latin typeface="Comic Sans MS" pitchFamily="66" charset="0"/>
              </a:rPr>
              <a:t> in program more than once is a candidate for being made into a function. The function’s code is stored in only one place in memory, even though the function is executed many times in the course of the program.</a:t>
            </a:r>
            <a:br>
              <a:rPr lang="en-US" sz="2400" dirty="0" smtClean="0">
                <a:latin typeface="Comic Sans MS" pitchFamily="66" charset="0"/>
              </a:rPr>
            </a:b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354762"/>
          </a:xfrm>
        </p:spPr>
        <p:txBody>
          <a:bodyPr>
            <a:normAutofit fontScale="90000"/>
          </a:bodyPr>
          <a:lstStyle/>
          <a:p>
            <a:pPr algn="l"/>
            <a:r>
              <a:rPr lang="en-US" sz="2400" dirty="0" smtClean="0">
                <a:latin typeface="Comic Sans MS" pitchFamily="66" charset="0"/>
              </a:rPr>
              <a:t>Advantages of functions:</a:t>
            </a:r>
            <a:br>
              <a:rPr lang="en-US" sz="2400" dirty="0" smtClean="0">
                <a:latin typeface="Comic Sans MS" pitchFamily="66" charset="0"/>
              </a:rPr>
            </a:br>
            <a:r>
              <a:rPr lang="en-US" sz="2400" dirty="0" smtClean="0">
                <a:latin typeface="Comic Sans MS" pitchFamily="66" charset="0"/>
              </a:rPr>
              <a:t>1. Writing functions avoids rewriting the same code over and over. Suppose that there is a section of code  in a program that calculates are of a triangle. If, later in the program we want to calculate the area of a different triangle we won’t like to write the same instruction all over again. Instead we would prefer to jump to a section of code that calculates area and then jump back to the place from where you left off. This section of code is nothing but a function.</a:t>
            </a:r>
            <a:br>
              <a:rPr lang="en-US" sz="2400" dirty="0" smtClean="0">
                <a:latin typeface="Comic Sans MS" pitchFamily="66" charset="0"/>
              </a:rPr>
            </a:br>
            <a:r>
              <a:rPr lang="en-US" sz="2400" dirty="0" smtClean="0">
                <a:latin typeface="Comic Sans MS" pitchFamily="66" charset="0"/>
              </a:rPr>
              <a:t>2.</a:t>
            </a:r>
            <a:br>
              <a:rPr lang="en-US" sz="2400" dirty="0" smtClean="0">
                <a:latin typeface="Comic Sans MS" pitchFamily="66" charset="0"/>
              </a:rPr>
            </a:br>
            <a:r>
              <a:rPr lang="en-US" sz="2400" dirty="0" smtClean="0">
                <a:latin typeface="Comic Sans MS" pitchFamily="66" charset="0"/>
              </a:rPr>
              <a:t>Using functions it becomes easier to write programs and keep track of what they are doing. If the </a:t>
            </a:r>
            <a:r>
              <a:rPr lang="en-US" sz="2400" dirty="0" err="1" smtClean="0">
                <a:latin typeface="Comic Sans MS" pitchFamily="66" charset="0"/>
              </a:rPr>
              <a:t>operatoion</a:t>
            </a:r>
            <a:r>
              <a:rPr lang="en-US" sz="2400" dirty="0" smtClean="0">
                <a:latin typeface="Comic Sans MS" pitchFamily="66" charset="0"/>
              </a:rPr>
              <a:t> of a program can be divided in to a separate activities, and each activity placed in a different function, then each could be written &amp; checked more or less independently. Separating the code into modular function also makes the program easier to design and understand.</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354762"/>
          </a:xfrm>
        </p:spPr>
        <p:txBody>
          <a:bodyPr/>
          <a:lstStyle/>
          <a:p>
            <a:pPr algn="l"/>
            <a:r>
              <a:rPr lang="en-US" sz="2400" b="1" dirty="0" smtClean="0">
                <a:latin typeface="Comic Sans MS" pitchFamily="66" charset="0"/>
              </a:rPr>
              <a:t>Library Functions:</a:t>
            </a:r>
            <a:br>
              <a:rPr lang="en-US" sz="2400" b="1" dirty="0" smtClean="0">
                <a:latin typeface="Comic Sans MS" pitchFamily="66" charset="0"/>
              </a:rPr>
            </a:br>
            <a:r>
              <a:rPr lang="en-US" sz="2400" dirty="0" smtClean="0">
                <a:latin typeface="Comic Sans MS" pitchFamily="66" charset="0"/>
              </a:rPr>
              <a:t>C++ provides many built-in functions that can be used in program. However, the header files containing the function must be included before </a:t>
            </a:r>
            <a:r>
              <a:rPr lang="en-US" sz="2400" dirty="0" err="1" smtClean="0">
                <a:latin typeface="Comic Sans MS" pitchFamily="66" charset="0"/>
              </a:rPr>
              <a:t>int</a:t>
            </a:r>
            <a:r>
              <a:rPr lang="en-US" sz="2400" dirty="0" smtClean="0">
                <a:latin typeface="Comic Sans MS" pitchFamily="66" charset="0"/>
              </a:rPr>
              <a:t> main () using # include directive.</a:t>
            </a:r>
            <a:br>
              <a:rPr lang="en-US" sz="2400" dirty="0" smtClean="0">
                <a:latin typeface="Comic Sans MS" pitchFamily="66" charset="0"/>
              </a:rPr>
            </a:br>
            <a:r>
              <a:rPr lang="en-US" sz="2400" dirty="0" smtClean="0">
                <a:latin typeface="Comic Sans MS" pitchFamily="66" charset="0"/>
              </a:rPr>
              <a:t>For </a:t>
            </a:r>
            <a:r>
              <a:rPr lang="en-US" sz="2400" dirty="0" err="1" smtClean="0">
                <a:latin typeface="Comic Sans MS" pitchFamily="66" charset="0"/>
              </a:rPr>
              <a:t>Eg</a:t>
            </a: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We must write statement # include &lt;</a:t>
            </a:r>
            <a:r>
              <a:rPr lang="en-US" sz="2400" dirty="0" err="1" smtClean="0">
                <a:latin typeface="Comic Sans MS" pitchFamily="66" charset="0"/>
              </a:rPr>
              <a:t>iostream.h</a:t>
            </a:r>
            <a:r>
              <a:rPr lang="en-US" sz="2400" dirty="0" smtClean="0">
                <a:latin typeface="Comic Sans MS" pitchFamily="66" charset="0"/>
              </a:rPr>
              <a:t>&gt; for using </a:t>
            </a:r>
            <a:r>
              <a:rPr lang="en-US" sz="2400" dirty="0" err="1" smtClean="0">
                <a:latin typeface="Comic Sans MS" pitchFamily="66" charset="0"/>
              </a:rPr>
              <a:t>cin</a:t>
            </a:r>
            <a:r>
              <a:rPr lang="en-US" sz="2400" dirty="0" smtClean="0">
                <a:latin typeface="Comic Sans MS" pitchFamily="66" charset="0"/>
              </a:rPr>
              <a:t> &amp; </a:t>
            </a:r>
            <a:r>
              <a:rPr lang="en-US" sz="2400" dirty="0" err="1" smtClean="0">
                <a:latin typeface="Comic Sans MS" pitchFamily="66" charset="0"/>
              </a:rPr>
              <a:t>cout</a:t>
            </a:r>
            <a:r>
              <a:rPr lang="en-US" sz="2400" dirty="0" smtClean="0">
                <a:latin typeface="Comic Sans MS" pitchFamily="66" charset="0"/>
              </a:rPr>
              <a:t> statements in the program.</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Following are the different library functions:</a:t>
            </a:r>
            <a:br>
              <a:rPr lang="en-US" sz="2400" dirty="0" smtClean="0">
                <a:latin typeface="Comic Sans MS" pitchFamily="66" charset="0"/>
              </a:rPr>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354762"/>
          </a:xfrm>
        </p:spPr>
        <p:txBody>
          <a:bodyPr>
            <a:normAutofit fontScale="90000"/>
          </a:bodyPr>
          <a:lstStyle/>
          <a:p>
            <a:pPr algn="l"/>
            <a:r>
              <a:rPr lang="en-US" dirty="0" smtClean="0"/>
              <a:t>Mathematical Functions</a:t>
            </a:r>
            <a:br>
              <a:rPr lang="en-US" dirty="0" smtClean="0"/>
            </a:br>
            <a:r>
              <a:rPr lang="en-US" dirty="0" smtClean="0"/>
              <a:t/>
            </a:r>
            <a:br>
              <a:rPr lang="en-US" dirty="0" smtClean="0"/>
            </a:br>
            <a:r>
              <a:rPr lang="en-US" sz="2700" dirty="0" smtClean="0"/>
              <a:t>Mathematical functions like sin, </a:t>
            </a:r>
            <a:r>
              <a:rPr lang="en-US" sz="2700" dirty="0" err="1" smtClean="0"/>
              <a:t>cos</a:t>
            </a:r>
            <a:r>
              <a:rPr lang="en-US" sz="2700" dirty="0" smtClean="0"/>
              <a:t> etc. are defined in the header file </a:t>
            </a:r>
            <a:r>
              <a:rPr lang="en-US" sz="2700" dirty="0" err="1" smtClean="0"/>
              <a:t>math.h</a:t>
            </a:r>
            <a:r>
              <a:rPr lang="en-US" sz="2700" dirty="0" smtClean="0"/>
              <a:t>.</a:t>
            </a:r>
            <a:br>
              <a:rPr lang="en-US" sz="2700"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pic>
        <p:nvPicPr>
          <p:cNvPr id="1026" name="Picture 2"/>
          <p:cNvPicPr>
            <a:picLocks noChangeAspect="1" noChangeArrowheads="1"/>
          </p:cNvPicPr>
          <p:nvPr/>
        </p:nvPicPr>
        <p:blipFill>
          <a:blip r:embed="rId2"/>
          <a:srcRect/>
          <a:stretch>
            <a:fillRect/>
          </a:stretch>
        </p:blipFill>
        <p:spPr bwMode="auto">
          <a:xfrm>
            <a:off x="1828800" y="2286000"/>
            <a:ext cx="5662141" cy="44291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354762"/>
          </a:xfrm>
        </p:spPr>
        <p:txBody>
          <a:bodyPr>
            <a:normAutofit/>
          </a:bodyPr>
          <a:lstStyle/>
          <a:p>
            <a:pPr algn="l"/>
            <a:r>
              <a:rPr lang="en-US" sz="2400" dirty="0" smtClean="0">
                <a:latin typeface="Comic Sans MS" pitchFamily="66" charset="0"/>
              </a:rPr>
              <a:t>Character functions</a:t>
            </a:r>
            <a:br>
              <a:rPr lang="en-US" sz="2400" dirty="0" smtClean="0">
                <a:latin typeface="Comic Sans MS" pitchFamily="66" charset="0"/>
              </a:rPr>
            </a:br>
            <a:r>
              <a:rPr lang="en-US" sz="2400" dirty="0" smtClean="0">
                <a:latin typeface="Comic Sans MS" pitchFamily="66" charset="0"/>
              </a:rPr>
              <a:t>All the charter functions require </a:t>
            </a:r>
            <a:r>
              <a:rPr lang="en-US" sz="2400" dirty="0" err="1" smtClean="0">
                <a:latin typeface="Comic Sans MS" pitchFamily="66" charset="0"/>
              </a:rPr>
              <a:t>ctype.h</a:t>
            </a: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t>
            </a:r>
            <a:endParaRPr lang="en-US" sz="2400" dirty="0">
              <a:latin typeface="Comic Sans MS" pitchFamily="66" charset="0"/>
            </a:endParaRPr>
          </a:p>
        </p:txBody>
      </p:sp>
      <p:pic>
        <p:nvPicPr>
          <p:cNvPr id="2050" name="Picture 2"/>
          <p:cNvPicPr>
            <a:picLocks noChangeAspect="1" noChangeArrowheads="1"/>
          </p:cNvPicPr>
          <p:nvPr/>
        </p:nvPicPr>
        <p:blipFill>
          <a:blip r:embed="rId2"/>
          <a:srcRect/>
          <a:stretch>
            <a:fillRect/>
          </a:stretch>
        </p:blipFill>
        <p:spPr bwMode="auto">
          <a:xfrm>
            <a:off x="533400" y="1295400"/>
            <a:ext cx="8328194" cy="5257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354762"/>
          </a:xfrm>
        </p:spPr>
        <p:txBody>
          <a:bodyPr>
            <a:normAutofit/>
          </a:bodyPr>
          <a:lstStyle/>
          <a:p>
            <a:pPr algn="l"/>
            <a:r>
              <a:rPr lang="en-US" sz="2400" dirty="0" smtClean="0">
                <a:latin typeface="Comic Sans MS" pitchFamily="66" charset="0"/>
              </a:rPr>
              <a:t>String Functions:</a:t>
            </a:r>
            <a:br>
              <a:rPr lang="en-US" sz="2400" dirty="0" smtClean="0">
                <a:latin typeface="Comic Sans MS" pitchFamily="66" charset="0"/>
              </a:rPr>
            </a:br>
            <a:r>
              <a:rPr lang="en-US" sz="2400" dirty="0" smtClean="0">
                <a:latin typeface="Comic Sans MS" pitchFamily="66" charset="0"/>
              </a:rPr>
              <a:t>The sting function are present in the </a:t>
            </a:r>
            <a:r>
              <a:rPr lang="en-US" sz="2400" dirty="0" err="1" smtClean="0">
                <a:latin typeface="Comic Sans MS" pitchFamily="66" charset="0"/>
              </a:rPr>
              <a:t>string.h</a:t>
            </a:r>
            <a:r>
              <a:rPr lang="en-US" sz="2400" dirty="0" smtClean="0">
                <a:latin typeface="Comic Sans MS" pitchFamily="66" charset="0"/>
              </a:rPr>
              <a:t> library.</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endParaRPr lang="en-US" sz="2400" dirty="0">
              <a:latin typeface="Comic Sans MS" pitchFamily="66" charset="0"/>
            </a:endParaRPr>
          </a:p>
        </p:txBody>
      </p:sp>
      <p:pic>
        <p:nvPicPr>
          <p:cNvPr id="3074" name="Picture 2"/>
          <p:cNvPicPr>
            <a:picLocks noChangeAspect="1" noChangeArrowheads="1"/>
          </p:cNvPicPr>
          <p:nvPr/>
        </p:nvPicPr>
        <p:blipFill>
          <a:blip r:embed="rId2"/>
          <a:srcRect/>
          <a:stretch>
            <a:fillRect/>
          </a:stretch>
        </p:blipFill>
        <p:spPr bwMode="auto">
          <a:xfrm>
            <a:off x="304800" y="1524000"/>
            <a:ext cx="8364346" cy="352901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354762"/>
          </a:xfrm>
        </p:spPr>
        <p:txBody>
          <a:bodyPr>
            <a:normAutofit fontScale="90000"/>
          </a:bodyPr>
          <a:lstStyle/>
          <a:p>
            <a:pPr algn="l"/>
            <a:r>
              <a:rPr lang="en-US" sz="2400" dirty="0" smtClean="0">
                <a:latin typeface="Comic Sans MS" pitchFamily="66" charset="0"/>
              </a:rPr>
              <a:t>Console I/O functions</a:t>
            </a:r>
            <a:br>
              <a:rPr lang="en-US" sz="2400" dirty="0" smtClean="0">
                <a:latin typeface="Comic Sans MS" pitchFamily="66" charset="0"/>
              </a:rPr>
            </a:br>
            <a:r>
              <a:rPr lang="en-US" sz="2400" dirty="0" smtClean="0">
                <a:latin typeface="Comic Sans MS" pitchFamily="66" charset="0"/>
              </a:rPr>
              <a:t>The following are the list of the functions:</a:t>
            </a:r>
            <a:br>
              <a:rPr lang="en-US" sz="2400" dirty="0" smtClean="0">
                <a:latin typeface="Comic Sans MS" pitchFamily="66" charset="0"/>
              </a:rPr>
            </a:br>
            <a:r>
              <a:rPr lang="en-US" sz="2400" dirty="0" smtClean="0">
                <a:latin typeface="Comic Sans MS" pitchFamily="66" charset="0"/>
              </a:rPr>
              <a:t>1. </a:t>
            </a:r>
            <a:r>
              <a:rPr lang="en-US" sz="2400" dirty="0" err="1" smtClean="0">
                <a:latin typeface="Comic Sans MS" pitchFamily="66" charset="0"/>
              </a:rPr>
              <a:t>getchar</a:t>
            </a: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2. </a:t>
            </a:r>
            <a:r>
              <a:rPr lang="en-US" sz="2400" dirty="0" err="1" smtClean="0">
                <a:latin typeface="Comic Sans MS" pitchFamily="66" charset="0"/>
              </a:rPr>
              <a:t>putchar</a:t>
            </a: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3. gets()</a:t>
            </a:r>
            <a:br>
              <a:rPr lang="en-US" sz="2400" dirty="0" smtClean="0">
                <a:latin typeface="Comic Sans MS" pitchFamily="66" charset="0"/>
              </a:rPr>
            </a:br>
            <a:r>
              <a:rPr lang="en-US" sz="2400" dirty="0" smtClean="0">
                <a:latin typeface="Comic Sans MS" pitchFamily="66" charset="0"/>
              </a:rPr>
              <a:t>4. puts()</a:t>
            </a:r>
            <a:br>
              <a:rPr lang="en-US" sz="2400" dirty="0" smtClean="0">
                <a:latin typeface="Comic Sans MS" pitchFamily="66" charset="0"/>
              </a:rPr>
            </a:br>
            <a:r>
              <a:rPr lang="en-US" sz="2400" dirty="0" smtClean="0">
                <a:latin typeface="Comic Sans MS" pitchFamily="66" charset="0"/>
              </a:rPr>
              <a:t>The header file for above functions is </a:t>
            </a:r>
            <a:r>
              <a:rPr lang="en-US" sz="2400" dirty="0" err="1" smtClean="0">
                <a:latin typeface="Comic Sans MS" pitchFamily="66" charset="0"/>
              </a:rPr>
              <a:t>stdio.h</a:t>
            </a:r>
            <a:r>
              <a:rPr lang="en-US" sz="2400" dirty="0" smtClean="0">
                <a:latin typeface="Comic Sans MS" pitchFamily="66" charset="0"/>
              </a:rPr>
              <a:t>. The first two functions deal with the single character and last two functions deal with sting(group of characters)</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1. </a:t>
            </a:r>
            <a:r>
              <a:rPr lang="en-US" sz="2400" dirty="0" err="1" smtClean="0">
                <a:latin typeface="Comic Sans MS" pitchFamily="66" charset="0"/>
              </a:rPr>
              <a:t>getchar</a:t>
            </a:r>
            <a:r>
              <a:rPr lang="en-US" sz="2400" dirty="0" smtClean="0">
                <a:latin typeface="Comic Sans MS" pitchFamily="66" charset="0"/>
              </a:rPr>
              <a:t> () function: The </a:t>
            </a:r>
            <a:r>
              <a:rPr lang="en-US" sz="2400" dirty="0" err="1" smtClean="0">
                <a:latin typeface="Comic Sans MS" pitchFamily="66" charset="0"/>
              </a:rPr>
              <a:t>getchar</a:t>
            </a:r>
            <a:r>
              <a:rPr lang="en-US" sz="2400" dirty="0" smtClean="0">
                <a:latin typeface="Comic Sans MS" pitchFamily="66" charset="0"/>
              </a:rPr>
              <a:t> ( ) function returns a single character from a </a:t>
            </a:r>
            <a:r>
              <a:rPr lang="en-US" sz="2400" dirty="0" err="1" smtClean="0">
                <a:latin typeface="Comic Sans MS" pitchFamily="66" charset="0"/>
              </a:rPr>
              <a:t>standrad</a:t>
            </a:r>
            <a:r>
              <a:rPr lang="en-US" sz="2400" dirty="0" smtClean="0">
                <a:latin typeface="Comic Sans MS" pitchFamily="66" charset="0"/>
              </a:rPr>
              <a:t> input device(keyboard). It takes no parameter and the returned value is the input character. The general format of the </a:t>
            </a:r>
            <a:r>
              <a:rPr lang="en-US" sz="2400" dirty="0" err="1" smtClean="0">
                <a:latin typeface="Comic Sans MS" pitchFamily="66" charset="0"/>
              </a:rPr>
              <a:t>getchatr</a:t>
            </a:r>
            <a:r>
              <a:rPr lang="en-US" sz="2400" dirty="0" smtClean="0">
                <a:latin typeface="Comic Sans MS" pitchFamily="66" charset="0"/>
              </a:rPr>
              <a:t>() function is : </a:t>
            </a:r>
            <a:br>
              <a:rPr lang="en-US" sz="2400" dirty="0" smtClean="0">
                <a:latin typeface="Comic Sans MS" pitchFamily="66" charset="0"/>
              </a:rPr>
            </a:br>
            <a:r>
              <a:rPr lang="en-US" sz="2400" dirty="0" smtClean="0">
                <a:latin typeface="Comic Sans MS" pitchFamily="66" charset="0"/>
              </a:rPr>
              <a:t>A = </a:t>
            </a:r>
            <a:r>
              <a:rPr lang="en-US" sz="2400" dirty="0" err="1" smtClean="0">
                <a:latin typeface="Comic Sans MS" pitchFamily="66" charset="0"/>
              </a:rPr>
              <a:t>getchar</a:t>
            </a:r>
            <a:r>
              <a:rPr lang="en-US" sz="2400" dirty="0" smtClean="0">
                <a:latin typeface="Comic Sans MS" pitchFamily="66" charset="0"/>
              </a:rPr>
              <a:t> ();</a:t>
            </a:r>
            <a:br>
              <a:rPr lang="en-US" sz="2400" dirty="0" smtClean="0">
                <a:latin typeface="Comic Sans MS" pitchFamily="66" charset="0"/>
              </a:rPr>
            </a:br>
            <a:r>
              <a:rPr lang="en-US" sz="2400" dirty="0" smtClean="0">
                <a:latin typeface="Comic Sans MS" pitchFamily="66" charset="0"/>
              </a:rPr>
              <a:t>The variable a is of the type character. It inputs character from the keyboard and assign it to variable A.</a:t>
            </a:r>
            <a:br>
              <a:rPr lang="en-US" sz="2400" dirty="0" smtClean="0">
                <a:latin typeface="Comic Sans MS" pitchFamily="66" charset="0"/>
              </a:rPr>
            </a:b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354762"/>
          </a:xfrm>
        </p:spPr>
        <p:txBody>
          <a:bodyPr>
            <a:normAutofit fontScale="90000"/>
          </a:bodyPr>
          <a:lstStyle/>
          <a:p>
            <a:pPr algn="l"/>
            <a:r>
              <a:rPr lang="en-US" sz="2400" dirty="0" err="1" smtClean="0">
                <a:latin typeface="Comic Sans MS" pitchFamily="66" charset="0"/>
              </a:rPr>
              <a:t>Putchar</a:t>
            </a:r>
            <a:r>
              <a:rPr lang="en-US" sz="2400" dirty="0" smtClean="0">
                <a:latin typeface="Comic Sans MS" pitchFamily="66" charset="0"/>
              </a:rPr>
              <a:t> ( ) function : The </a:t>
            </a:r>
            <a:r>
              <a:rPr lang="en-US" sz="2400" dirty="0" err="1" smtClean="0">
                <a:latin typeface="Comic Sans MS" pitchFamily="66" charset="0"/>
              </a:rPr>
              <a:t>putchar</a:t>
            </a:r>
            <a:r>
              <a:rPr lang="en-US" sz="2400" dirty="0" smtClean="0">
                <a:latin typeface="Comic Sans MS" pitchFamily="66" charset="0"/>
              </a:rPr>
              <a:t> () function takes one argument, which is the character to be sent to output device. It also returns this charter as a result. The general form of the </a:t>
            </a:r>
            <a:r>
              <a:rPr lang="en-US" sz="2400" dirty="0" err="1" smtClean="0">
                <a:latin typeface="Comic Sans MS" pitchFamily="66" charset="0"/>
              </a:rPr>
              <a:t>putchar</a:t>
            </a:r>
            <a:r>
              <a:rPr lang="en-US" sz="2400" dirty="0" smtClean="0">
                <a:latin typeface="Comic Sans MS" pitchFamily="66" charset="0"/>
              </a:rPr>
              <a:t>() function is: </a:t>
            </a:r>
            <a:br>
              <a:rPr lang="en-US" sz="2400" dirty="0" smtClean="0">
                <a:latin typeface="Comic Sans MS" pitchFamily="66" charset="0"/>
              </a:rPr>
            </a:br>
            <a:r>
              <a:rPr lang="en-US" sz="2400" dirty="0" err="1" smtClean="0">
                <a:latin typeface="Comic Sans MS" pitchFamily="66" charset="0"/>
              </a:rPr>
              <a:t>putchar</a:t>
            </a:r>
            <a:r>
              <a:rPr lang="en-US" sz="2400" dirty="0" smtClean="0">
                <a:latin typeface="Comic Sans MS" pitchFamily="66" charset="0"/>
              </a:rPr>
              <a:t> (</a:t>
            </a:r>
            <a:r>
              <a:rPr lang="en-US" sz="2400" dirty="0" err="1" smtClean="0">
                <a:latin typeface="Comic Sans MS" pitchFamily="66" charset="0"/>
              </a:rPr>
              <a:t>ch</a:t>
            </a: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where </a:t>
            </a:r>
            <a:r>
              <a:rPr lang="en-US" sz="2400" dirty="0" err="1" smtClean="0">
                <a:latin typeface="Comic Sans MS" pitchFamily="66" charset="0"/>
              </a:rPr>
              <a:t>ch</a:t>
            </a:r>
            <a:r>
              <a:rPr lang="en-US" sz="2400" dirty="0" smtClean="0">
                <a:latin typeface="Comic Sans MS" pitchFamily="66" charset="0"/>
              </a:rPr>
              <a:t> is  a variable of type character.</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Example:</a:t>
            </a:r>
            <a:br>
              <a:rPr lang="en-US" sz="2400" dirty="0" smtClean="0">
                <a:latin typeface="Comic Sans MS" pitchFamily="66" charset="0"/>
              </a:rPr>
            </a:br>
            <a:r>
              <a:rPr lang="en-US" sz="2400" dirty="0" smtClean="0">
                <a:latin typeface="Comic Sans MS" pitchFamily="66" charset="0"/>
              </a:rPr>
              <a:t>#include&lt;</a:t>
            </a:r>
            <a:r>
              <a:rPr lang="en-US" sz="2400" dirty="0" err="1" smtClean="0">
                <a:latin typeface="Comic Sans MS" pitchFamily="66" charset="0"/>
              </a:rPr>
              <a:t>iostream.h</a:t>
            </a:r>
            <a:r>
              <a:rPr lang="en-US" sz="2400" dirty="0" smtClean="0">
                <a:latin typeface="Comic Sans MS" pitchFamily="66" charset="0"/>
              </a:rPr>
              <a:t>&gt;</a:t>
            </a:r>
            <a:br>
              <a:rPr lang="en-US" sz="2400" dirty="0" smtClean="0">
                <a:latin typeface="Comic Sans MS" pitchFamily="66" charset="0"/>
              </a:rPr>
            </a:br>
            <a:r>
              <a:rPr lang="en-US" sz="2400" dirty="0" smtClean="0">
                <a:latin typeface="Comic Sans MS" pitchFamily="66" charset="0"/>
              </a:rPr>
              <a:t>#include&lt;</a:t>
            </a:r>
            <a:r>
              <a:rPr lang="en-US" sz="2400" dirty="0" err="1" smtClean="0">
                <a:latin typeface="Comic Sans MS" pitchFamily="66" charset="0"/>
              </a:rPr>
              <a:t>stdio.h</a:t>
            </a:r>
            <a:r>
              <a:rPr lang="en-US" sz="2400" dirty="0" smtClean="0">
                <a:latin typeface="Comic Sans MS" pitchFamily="66" charset="0"/>
              </a:rPr>
              <a:t>&gt;</a:t>
            </a:r>
            <a:br>
              <a:rPr lang="en-US" sz="2400" dirty="0" smtClean="0">
                <a:latin typeface="Comic Sans MS" pitchFamily="66" charset="0"/>
              </a:rPr>
            </a:br>
            <a:r>
              <a:rPr lang="en-US" sz="2400" dirty="0" err="1" smtClean="0">
                <a:latin typeface="Comic Sans MS" pitchFamily="66" charset="0"/>
              </a:rPr>
              <a:t>int</a:t>
            </a:r>
            <a:r>
              <a:rPr lang="en-US" sz="2400" dirty="0" smtClean="0">
                <a:latin typeface="Comic Sans MS" pitchFamily="66" charset="0"/>
              </a:rPr>
              <a:t> main ()</a:t>
            </a:r>
            <a:br>
              <a:rPr lang="en-US" sz="2400" dirty="0" smtClean="0">
                <a:latin typeface="Comic Sans MS" pitchFamily="66" charset="0"/>
              </a:rPr>
            </a:b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	char </a:t>
            </a:r>
            <a:r>
              <a:rPr lang="en-US" sz="2400" dirty="0" err="1" smtClean="0">
                <a:latin typeface="Comic Sans MS" pitchFamily="66" charset="0"/>
              </a:rPr>
              <a:t>ch</a:t>
            </a: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ch</a:t>
            </a:r>
            <a:r>
              <a:rPr lang="en-US" sz="2400" dirty="0" smtClean="0">
                <a:latin typeface="Comic Sans MS" pitchFamily="66" charset="0"/>
              </a:rPr>
              <a:t> = </a:t>
            </a:r>
            <a:r>
              <a:rPr lang="en-US" sz="2400" dirty="0" err="1" smtClean="0">
                <a:latin typeface="Comic Sans MS" pitchFamily="66" charset="0"/>
              </a:rPr>
              <a:t>getchar</a:t>
            </a:r>
            <a:r>
              <a:rPr lang="en-US" sz="2400" dirty="0" smtClean="0">
                <a:latin typeface="Comic Sans MS" pitchFamily="66" charset="0"/>
              </a:rPr>
              <a:t> ();</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putchar</a:t>
            </a:r>
            <a:r>
              <a:rPr lang="en-US" sz="2400" dirty="0" smtClean="0">
                <a:latin typeface="Comic Sans MS" pitchFamily="66" charset="0"/>
              </a:rPr>
              <a:t> ( </a:t>
            </a:r>
            <a:r>
              <a:rPr lang="en-US" sz="2400" dirty="0" err="1" smtClean="0">
                <a:latin typeface="Comic Sans MS" pitchFamily="66" charset="0"/>
              </a:rPr>
              <a:t>ch</a:t>
            </a: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	return 0;</a:t>
            </a:r>
            <a:br>
              <a:rPr lang="en-US" sz="2400" dirty="0" smtClean="0">
                <a:latin typeface="Comic Sans MS" pitchFamily="66" charset="0"/>
              </a:rPr>
            </a:b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The above example takes a character from the keyboard and prints it on the screen.</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354762"/>
          </a:xfrm>
        </p:spPr>
        <p:txBody>
          <a:bodyPr>
            <a:normAutofit fontScale="90000"/>
          </a:bodyPr>
          <a:lstStyle/>
          <a:p>
            <a:pPr algn="l"/>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gets ( )function:</a:t>
            </a:r>
            <a:br>
              <a:rPr lang="en-US" sz="2400" dirty="0" smtClean="0">
                <a:latin typeface="Comic Sans MS" pitchFamily="66" charset="0"/>
              </a:rPr>
            </a:br>
            <a:r>
              <a:rPr lang="en-US" sz="2400" dirty="0" smtClean="0">
                <a:latin typeface="Comic Sans MS" pitchFamily="66" charset="0"/>
              </a:rPr>
              <a:t>	The gets () function gets a string terminated by a newline </a:t>
            </a:r>
            <a:r>
              <a:rPr lang="en-US" sz="2400" dirty="0" err="1" smtClean="0">
                <a:latin typeface="Comic Sans MS" pitchFamily="66" charset="0"/>
              </a:rPr>
              <a:t>charater</a:t>
            </a:r>
            <a:r>
              <a:rPr lang="en-US" sz="2400" dirty="0" smtClean="0">
                <a:latin typeface="Comic Sans MS" pitchFamily="66" charset="0"/>
              </a:rPr>
              <a:t> from the </a:t>
            </a:r>
            <a:r>
              <a:rPr lang="en-US" sz="2400" dirty="0" err="1" smtClean="0">
                <a:latin typeface="Comic Sans MS" pitchFamily="66" charset="0"/>
              </a:rPr>
              <a:t>standars</a:t>
            </a:r>
            <a:r>
              <a:rPr lang="en-US" sz="2400" dirty="0" smtClean="0">
                <a:latin typeface="Comic Sans MS" pitchFamily="66" charset="0"/>
              </a:rPr>
              <a:t> input stream.  The gets() replaces the newline by a null character (\0). It also allows input string to contain white space character(spaces, tabs) gets() return it encounters a </a:t>
            </a:r>
            <a:r>
              <a:rPr lang="en-US" sz="2400" dirty="0" err="1" smtClean="0">
                <a:latin typeface="Comic Sans MS" pitchFamily="66" charset="0"/>
              </a:rPr>
              <a:t>newline;everything</a:t>
            </a:r>
            <a:r>
              <a:rPr lang="en-US" sz="2400" dirty="0" smtClean="0">
                <a:latin typeface="Comic Sans MS" pitchFamily="66" charset="0"/>
              </a:rPr>
              <a:t> up to the newline is copied into A.</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err="1" smtClean="0">
                <a:latin typeface="Comic Sans MS" pitchFamily="66" charset="0"/>
              </a:rPr>
              <a:t>e.g</a:t>
            </a:r>
            <a:r>
              <a:rPr lang="en-US" sz="2400" dirty="0" smtClean="0">
                <a:latin typeface="Comic Sans MS" pitchFamily="66" charset="0"/>
              </a:rPr>
              <a:t> gets(A);</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puts() function: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The puts () function puts a string which is accepted by the gets function in the output screen.</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err="1" smtClean="0">
                <a:latin typeface="Comic Sans MS" pitchFamily="66" charset="0"/>
              </a:rPr>
              <a:t>e.g</a:t>
            </a:r>
            <a:r>
              <a:rPr lang="en-US" sz="2400" dirty="0" smtClean="0">
                <a:latin typeface="Comic Sans MS" pitchFamily="66" charset="0"/>
              </a:rPr>
              <a:t> puts(A);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16</a:t>
            </a:fld>
            <a:endParaRPr lang="en-US"/>
          </a:p>
        </p:txBody>
      </p:sp>
      <p:sp>
        <p:nvSpPr>
          <p:cNvPr id="3" name="Content Placeholder 2"/>
          <p:cNvSpPr>
            <a:spLocks noGrp="1"/>
          </p:cNvSpPr>
          <p:nvPr>
            <p:ph idx="4294967295"/>
          </p:nvPr>
        </p:nvSpPr>
        <p:spPr>
          <a:xfrm>
            <a:off x="381000" y="228600"/>
            <a:ext cx="8382000" cy="6019800"/>
          </a:xfrm>
        </p:spPr>
        <p:txBody>
          <a:bodyPr>
            <a:normAutofit fontScale="85000" lnSpcReduction="10000"/>
          </a:bodyPr>
          <a:lstStyle/>
          <a:p>
            <a:r>
              <a:rPr lang="en-US" dirty="0" smtClean="0"/>
              <a:t>Choice of variable: We can make programs more meaningful and easier to understand by choosing appropriate variable and constant names. For example: if wish to store age of two different people we can define variable age1,age2 to store their ages. The main advantage of choosing correct variable is that the program becomes self explanatory.</a:t>
            </a:r>
          </a:p>
          <a:p>
            <a:pPr>
              <a:buNone/>
            </a:pPr>
            <a:endParaRPr lang="en-US" dirty="0" smtClean="0"/>
          </a:p>
          <a:p>
            <a:r>
              <a:rPr lang="en-US" dirty="0" smtClean="0"/>
              <a:t>Documentation of Program: Brief and accurate comments can be included at the beginning of each procedure/</a:t>
            </a:r>
            <a:r>
              <a:rPr lang="en-US" dirty="0" err="1" smtClean="0"/>
              <a:t>function.Program</a:t>
            </a:r>
            <a:r>
              <a:rPr lang="en-US" dirty="0" smtClean="0"/>
              <a:t> should be documented so that it can be used easily by the other people unfamiliar with the working and input requirements of the </a:t>
            </a:r>
            <a:r>
              <a:rPr lang="en-US" dirty="0" err="1" smtClean="0"/>
              <a:t>program.Thus</a:t>
            </a:r>
            <a:r>
              <a:rPr lang="en-US" dirty="0" smtClean="0"/>
              <a:t> documentation will specify what response it requires from the user during execution.</a:t>
            </a:r>
            <a:endParaRPr lang="en-US" dirty="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354762"/>
          </a:xfrm>
        </p:spPr>
        <p:txBody>
          <a:bodyPr>
            <a:normAutofit/>
          </a:bodyPr>
          <a:lstStyle/>
          <a:p>
            <a:pPr algn="l"/>
            <a:r>
              <a:rPr lang="en-US" sz="2400" dirty="0" smtClean="0">
                <a:latin typeface="Comic Sans MS" pitchFamily="66" charset="0"/>
              </a:rPr>
              <a:t>#include&lt;</a:t>
            </a:r>
            <a:r>
              <a:rPr lang="en-US" sz="2400" dirty="0" err="1" smtClean="0">
                <a:latin typeface="Comic Sans MS" pitchFamily="66" charset="0"/>
              </a:rPr>
              <a:t>stdio.h</a:t>
            </a:r>
            <a:r>
              <a:rPr lang="en-US" sz="2400" dirty="0" smtClean="0">
                <a:latin typeface="Comic Sans MS" pitchFamily="66" charset="0"/>
              </a:rPr>
              <a:t>&gt;</a:t>
            </a:r>
            <a:br>
              <a:rPr lang="en-US" sz="2400" dirty="0" smtClean="0">
                <a:latin typeface="Comic Sans MS" pitchFamily="66" charset="0"/>
              </a:rPr>
            </a:br>
            <a:r>
              <a:rPr lang="en-US" sz="2400" dirty="0" smtClean="0">
                <a:latin typeface="Comic Sans MS" pitchFamily="66" charset="0"/>
              </a:rPr>
              <a:t>#include&lt;</a:t>
            </a:r>
            <a:r>
              <a:rPr lang="en-US" sz="2400" dirty="0" err="1" smtClean="0">
                <a:latin typeface="Comic Sans MS" pitchFamily="66" charset="0"/>
              </a:rPr>
              <a:t>iostream.h</a:t>
            </a:r>
            <a:r>
              <a:rPr lang="en-US" sz="2400" dirty="0" smtClean="0">
                <a:latin typeface="Comic Sans MS" pitchFamily="66" charset="0"/>
              </a:rPr>
              <a:t>&gt;</a:t>
            </a:r>
            <a:br>
              <a:rPr lang="en-US" sz="2400" dirty="0" smtClean="0">
                <a:latin typeface="Comic Sans MS" pitchFamily="66" charset="0"/>
              </a:rPr>
            </a:br>
            <a:r>
              <a:rPr lang="en-US" sz="2400" dirty="0" smtClean="0">
                <a:latin typeface="Comic Sans MS" pitchFamily="66" charset="0"/>
              </a:rPr>
              <a:t>void main()</a:t>
            </a:r>
            <a:br>
              <a:rPr lang="en-US" sz="2400" dirty="0" smtClean="0">
                <a:latin typeface="Comic Sans MS" pitchFamily="66" charset="0"/>
              </a:rPr>
            </a:b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	char a[100];</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cout</a:t>
            </a:r>
            <a:r>
              <a:rPr lang="en-US" sz="2400" dirty="0" smtClean="0">
                <a:latin typeface="Comic Sans MS" pitchFamily="66" charset="0"/>
              </a:rPr>
              <a:t> &lt;&lt; “Input a string”;</a:t>
            </a:r>
            <a:br>
              <a:rPr lang="en-US" sz="2400" dirty="0" smtClean="0">
                <a:latin typeface="Comic Sans MS" pitchFamily="66" charset="0"/>
              </a:rPr>
            </a:br>
            <a:r>
              <a:rPr lang="en-US" sz="2400" dirty="0" smtClean="0">
                <a:latin typeface="Comic Sans MS" pitchFamily="66" charset="0"/>
              </a:rPr>
              <a:t>	gets(a);</a:t>
            </a:r>
            <a:br>
              <a:rPr lang="en-US" sz="2400" dirty="0" smtClean="0">
                <a:latin typeface="Comic Sans MS" pitchFamily="66" charset="0"/>
              </a:rPr>
            </a:br>
            <a:r>
              <a:rPr lang="en-US" sz="2400" dirty="0" smtClean="0">
                <a:latin typeface="Comic Sans MS" pitchFamily="66" charset="0"/>
              </a:rPr>
              <a:t>	puts(a);</a:t>
            </a:r>
            <a:br>
              <a:rPr lang="en-US" sz="2400" dirty="0" smtClean="0">
                <a:latin typeface="Comic Sans MS" pitchFamily="66" charset="0"/>
              </a:rPr>
            </a:b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b="1" dirty="0" smtClean="0">
                <a:latin typeface="Comic Sans MS" pitchFamily="66" charset="0"/>
              </a:rPr>
              <a:t>The </a:t>
            </a:r>
            <a:r>
              <a:rPr lang="en-US" sz="2400" b="1" dirty="0" err="1" smtClean="0">
                <a:latin typeface="Comic Sans MS" pitchFamily="66" charset="0"/>
              </a:rPr>
              <a:t>getch</a:t>
            </a:r>
            <a:r>
              <a:rPr lang="en-US" sz="2400" b="1" dirty="0" smtClean="0">
                <a:latin typeface="Comic Sans MS" pitchFamily="66" charset="0"/>
              </a:rPr>
              <a:t>() and </a:t>
            </a:r>
            <a:r>
              <a:rPr lang="en-US" sz="2400" b="1" dirty="0" err="1" smtClean="0">
                <a:latin typeface="Comic Sans MS" pitchFamily="66" charset="0"/>
              </a:rPr>
              <a:t>getche</a:t>
            </a:r>
            <a:r>
              <a:rPr lang="en-US" sz="2400" b="1" dirty="0" smtClean="0">
                <a:latin typeface="Comic Sans MS" pitchFamily="66" charset="0"/>
              </a:rPr>
              <a:t>() functions : </a:t>
            </a:r>
            <a:br>
              <a:rPr lang="en-US" sz="2400" b="1" dirty="0" smtClean="0">
                <a:latin typeface="Comic Sans MS" pitchFamily="66" charset="0"/>
              </a:rPr>
            </a:br>
            <a:r>
              <a:rPr lang="en-US" sz="2400" b="1" dirty="0" smtClean="0">
                <a:latin typeface="Comic Sans MS" pitchFamily="66" charset="0"/>
              </a:rPr>
              <a:t/>
            </a:r>
            <a:br>
              <a:rPr lang="en-US" sz="2400" b="1" dirty="0" smtClean="0">
                <a:latin typeface="Comic Sans MS" pitchFamily="66" charset="0"/>
              </a:rPr>
            </a:br>
            <a:r>
              <a:rPr lang="en-US" sz="2400" dirty="0" smtClean="0">
                <a:latin typeface="Comic Sans MS" pitchFamily="66" charset="0"/>
              </a:rPr>
              <a:t>The general form of </a:t>
            </a:r>
            <a:r>
              <a:rPr lang="en-US" sz="2400" dirty="0" err="1" smtClean="0">
                <a:latin typeface="Comic Sans MS" pitchFamily="66" charset="0"/>
              </a:rPr>
              <a:t>getch</a:t>
            </a:r>
            <a:r>
              <a:rPr lang="en-US" sz="2400" dirty="0" smtClean="0">
                <a:latin typeface="Comic Sans MS" pitchFamily="66" charset="0"/>
              </a:rPr>
              <a:t>()  and </a:t>
            </a:r>
            <a:r>
              <a:rPr lang="en-US" sz="2400" dirty="0" err="1" smtClean="0">
                <a:latin typeface="Comic Sans MS" pitchFamily="66" charset="0"/>
              </a:rPr>
              <a:t>getche</a:t>
            </a:r>
            <a:r>
              <a:rPr lang="en-US" sz="2400" dirty="0" smtClean="0">
                <a:latin typeface="Comic Sans MS" pitchFamily="66" charset="0"/>
              </a:rPr>
              <a:t>() is </a:t>
            </a:r>
            <a:br>
              <a:rPr lang="en-US" sz="2400" dirty="0" smtClean="0">
                <a:latin typeface="Comic Sans MS" pitchFamily="66" charset="0"/>
              </a:rPr>
            </a:br>
            <a:r>
              <a:rPr lang="en-US" sz="2400" dirty="0" err="1" smtClean="0">
                <a:latin typeface="Comic Sans MS" pitchFamily="66" charset="0"/>
              </a:rPr>
              <a:t>ch</a:t>
            </a:r>
            <a:r>
              <a:rPr lang="en-US" sz="2400" dirty="0" smtClean="0">
                <a:latin typeface="Comic Sans MS" pitchFamily="66" charset="0"/>
              </a:rPr>
              <a:t> =</a:t>
            </a:r>
            <a:r>
              <a:rPr lang="en-US" sz="2400" dirty="0" err="1" smtClean="0">
                <a:latin typeface="Comic Sans MS" pitchFamily="66" charset="0"/>
              </a:rPr>
              <a:t>getche</a:t>
            </a: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ch1=</a:t>
            </a:r>
            <a:r>
              <a:rPr lang="en-US" sz="2400" dirty="0" err="1" smtClean="0">
                <a:latin typeface="Comic Sans MS" pitchFamily="66" charset="0"/>
              </a:rPr>
              <a:t>getche</a:t>
            </a:r>
            <a:r>
              <a:rPr lang="en-US" sz="2400" dirty="0" smtClean="0">
                <a:latin typeface="Comic Sans MS" pitchFamily="66" charset="0"/>
              </a:rPr>
              <a:t>();</a:t>
            </a:r>
            <a:endParaRPr lang="en-US" sz="2400" dirty="0"/>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354762"/>
          </a:xfrm>
        </p:spPr>
        <p:txBody>
          <a:bodyPr>
            <a:normAutofit fontScale="90000"/>
          </a:bodyPr>
          <a:lstStyle/>
          <a:p>
            <a:pPr algn="l"/>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Ch and ch1 are the variables of type character. They take no argument to require the </a:t>
            </a:r>
            <a:r>
              <a:rPr lang="en-US" sz="2400" dirty="0" err="1" smtClean="0">
                <a:latin typeface="Comic Sans MS" pitchFamily="66" charset="0"/>
              </a:rPr>
              <a:t>conio.h</a:t>
            </a:r>
            <a:r>
              <a:rPr lang="en-US" sz="2400" dirty="0" smtClean="0">
                <a:latin typeface="Comic Sans MS" pitchFamily="66" charset="0"/>
              </a:rPr>
              <a:t> </a:t>
            </a:r>
            <a:r>
              <a:rPr lang="en-US" sz="2400" dirty="0" err="1" smtClean="0">
                <a:latin typeface="Comic Sans MS" pitchFamily="66" charset="0"/>
              </a:rPr>
              <a:t>haeder</a:t>
            </a:r>
            <a:r>
              <a:rPr lang="en-US" sz="2400" dirty="0" smtClean="0">
                <a:latin typeface="Comic Sans MS" pitchFamily="66" charset="0"/>
              </a:rPr>
              <a:t> file. On execution, the cursor blinks, the user must type a character. The value of the character returned from </a:t>
            </a:r>
            <a:r>
              <a:rPr lang="en-US" sz="2400" dirty="0" err="1" smtClean="0">
                <a:latin typeface="Comic Sans MS" pitchFamily="66" charset="0"/>
              </a:rPr>
              <a:t>getche</a:t>
            </a:r>
            <a:r>
              <a:rPr lang="en-US" sz="2400" dirty="0" smtClean="0">
                <a:latin typeface="Comic Sans MS" pitchFamily="66" charset="0"/>
              </a:rPr>
              <a:t>() is assigned to </a:t>
            </a:r>
            <a:r>
              <a:rPr lang="en-US" sz="2400" dirty="0" err="1" smtClean="0">
                <a:latin typeface="Comic Sans MS" pitchFamily="66" charset="0"/>
              </a:rPr>
              <a:t>ch</a:t>
            </a: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The  </a:t>
            </a:r>
            <a:r>
              <a:rPr lang="en-US" sz="2400" dirty="0" err="1" smtClean="0">
                <a:latin typeface="Comic Sans MS" pitchFamily="66" charset="0"/>
              </a:rPr>
              <a:t>getche</a:t>
            </a:r>
            <a:r>
              <a:rPr lang="en-US" sz="2400" dirty="0" smtClean="0">
                <a:latin typeface="Comic Sans MS" pitchFamily="66" charset="0"/>
              </a:rPr>
              <a:t>() function echoes the character to the screen. That’s why there’s an e in </a:t>
            </a:r>
            <a:r>
              <a:rPr lang="en-US" sz="2400" dirty="0" err="1" smtClean="0">
                <a:latin typeface="Comic Sans MS" pitchFamily="66" charset="0"/>
              </a:rPr>
              <a:t>getch</a:t>
            </a:r>
            <a:r>
              <a:rPr lang="en-US" sz="2400" dirty="0" smtClean="0">
                <a:latin typeface="Comic Sans MS" pitchFamily="66" charset="0"/>
              </a:rPr>
              <a:t> () . Another function, </a:t>
            </a:r>
            <a:r>
              <a:rPr lang="en-US" sz="2400" dirty="0" err="1" smtClean="0">
                <a:latin typeface="Comic Sans MS" pitchFamily="66" charset="0"/>
              </a:rPr>
              <a:t>getch</a:t>
            </a:r>
            <a:r>
              <a:rPr lang="en-US" sz="2400" dirty="0" smtClean="0">
                <a:latin typeface="Comic Sans MS" pitchFamily="66" charset="0"/>
              </a:rPr>
              <a:t>(), is similar to </a:t>
            </a:r>
            <a:r>
              <a:rPr lang="en-US" sz="2400" dirty="0" err="1" smtClean="0">
                <a:latin typeface="Comic Sans MS" pitchFamily="66" charset="0"/>
              </a:rPr>
              <a:t>getche</a:t>
            </a:r>
            <a:r>
              <a:rPr lang="en-US" sz="2400" dirty="0" smtClean="0">
                <a:latin typeface="Comic Sans MS" pitchFamily="66" charset="0"/>
              </a:rPr>
              <a:t>() but does not echo the character to the screen.</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Example: </a:t>
            </a:r>
            <a:br>
              <a:rPr lang="en-US" sz="2400" dirty="0" smtClean="0">
                <a:latin typeface="Comic Sans MS" pitchFamily="66" charset="0"/>
              </a:rPr>
            </a:br>
            <a:r>
              <a:rPr lang="en-US" sz="2400" dirty="0" smtClean="0">
                <a:latin typeface="Comic Sans MS" pitchFamily="66" charset="0"/>
              </a:rPr>
              <a:t>#include&lt;</a:t>
            </a:r>
            <a:r>
              <a:rPr lang="en-US" sz="2400" dirty="0" err="1" smtClean="0">
                <a:latin typeface="Comic Sans MS" pitchFamily="66" charset="0"/>
              </a:rPr>
              <a:t>iostream.h</a:t>
            </a:r>
            <a:r>
              <a:rPr lang="en-US" sz="2400" dirty="0" smtClean="0">
                <a:latin typeface="Comic Sans MS" pitchFamily="66" charset="0"/>
              </a:rPr>
              <a:t>&gt;</a:t>
            </a:r>
            <a:br>
              <a:rPr lang="en-US" sz="2400" dirty="0" smtClean="0">
                <a:latin typeface="Comic Sans MS" pitchFamily="66" charset="0"/>
              </a:rPr>
            </a:br>
            <a:r>
              <a:rPr lang="en-US" sz="2400" dirty="0" smtClean="0">
                <a:latin typeface="Comic Sans MS" pitchFamily="66" charset="0"/>
              </a:rPr>
              <a:t>#include&lt;</a:t>
            </a:r>
            <a:r>
              <a:rPr lang="en-US" sz="2400" dirty="0" err="1" smtClean="0">
                <a:latin typeface="Comic Sans MS" pitchFamily="66" charset="0"/>
              </a:rPr>
              <a:t>conio.h</a:t>
            </a:r>
            <a:r>
              <a:rPr lang="en-US" sz="2400" dirty="0" smtClean="0">
                <a:latin typeface="Comic Sans MS" pitchFamily="66" charset="0"/>
              </a:rPr>
              <a:t>&gt;</a:t>
            </a:r>
            <a:br>
              <a:rPr lang="en-US" sz="2400" dirty="0" smtClean="0">
                <a:latin typeface="Comic Sans MS" pitchFamily="66" charset="0"/>
              </a:rPr>
            </a:br>
            <a:r>
              <a:rPr lang="en-US" sz="2400" dirty="0" smtClean="0">
                <a:latin typeface="Comic Sans MS" pitchFamily="66" charset="0"/>
              </a:rPr>
              <a:t>void main()</a:t>
            </a:r>
            <a:br>
              <a:rPr lang="en-US" sz="2400" dirty="0" smtClean="0">
                <a:latin typeface="Comic Sans MS" pitchFamily="66" charset="0"/>
              </a:rPr>
            </a:b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char </a:t>
            </a:r>
            <a:r>
              <a:rPr lang="en-US" sz="2400" dirty="0" err="1" smtClean="0">
                <a:latin typeface="Comic Sans MS" pitchFamily="66" charset="0"/>
              </a:rPr>
              <a:t>ch</a:t>
            </a:r>
            <a:r>
              <a:rPr lang="en-US" sz="2400" dirty="0" smtClean="0">
                <a:latin typeface="Comic Sans MS" pitchFamily="66" charset="0"/>
              </a:rPr>
              <a:t>;</a:t>
            </a:r>
            <a:br>
              <a:rPr lang="en-US" sz="2400" dirty="0" smtClean="0">
                <a:latin typeface="Comic Sans MS" pitchFamily="66" charset="0"/>
              </a:rPr>
            </a:br>
            <a:r>
              <a:rPr lang="en-US" sz="2400" dirty="0" err="1" smtClean="0">
                <a:latin typeface="Comic Sans MS" pitchFamily="66" charset="0"/>
              </a:rPr>
              <a:t>int</a:t>
            </a:r>
            <a:r>
              <a:rPr lang="en-US" sz="2400" dirty="0" smtClean="0">
                <a:latin typeface="Comic Sans MS" pitchFamily="66" charset="0"/>
              </a:rPr>
              <a:t> </a:t>
            </a:r>
            <a:r>
              <a:rPr lang="en-US" sz="2400" dirty="0" err="1" smtClean="0">
                <a:latin typeface="Comic Sans MS" pitchFamily="66" charset="0"/>
              </a:rPr>
              <a:t>chcnt</a:t>
            </a:r>
            <a:r>
              <a:rPr lang="en-US" sz="2400" dirty="0" smtClean="0">
                <a:latin typeface="Comic Sans MS" pitchFamily="66" charset="0"/>
              </a:rPr>
              <a:t> = 0;,wdcnt = 1;</a:t>
            </a:r>
            <a:br>
              <a:rPr lang="en-US" sz="2400" dirty="0" smtClean="0">
                <a:latin typeface="Comic Sans MS" pitchFamily="66" charset="0"/>
              </a:rPr>
            </a:br>
            <a:r>
              <a:rPr lang="en-US" sz="2400" dirty="0" smtClean="0">
                <a:latin typeface="Comic Sans MS" pitchFamily="66" charset="0"/>
              </a:rPr>
              <a:t>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354762"/>
          </a:xfrm>
        </p:spPr>
        <p:txBody>
          <a:bodyPr>
            <a:normAutofit fontScale="90000"/>
          </a:bodyPr>
          <a:lstStyle/>
          <a:p>
            <a:pPr algn="l"/>
            <a:r>
              <a:rPr lang="en-US" sz="2400" dirty="0" smtClean="0">
                <a:latin typeface="Comic Sans MS" pitchFamily="66" charset="0"/>
              </a:rPr>
              <a:t>while (( </a:t>
            </a:r>
            <a:r>
              <a:rPr lang="en-US" sz="2400" dirty="0" err="1" smtClean="0">
                <a:latin typeface="Comic Sans MS" pitchFamily="66" charset="0"/>
              </a:rPr>
              <a:t>ch</a:t>
            </a:r>
            <a:r>
              <a:rPr lang="en-US" sz="2400" dirty="0" smtClean="0">
                <a:latin typeface="Comic Sans MS" pitchFamily="66" charset="0"/>
              </a:rPr>
              <a:t> =</a:t>
            </a:r>
            <a:r>
              <a:rPr lang="en-US" sz="2400" dirty="0" err="1" smtClean="0">
                <a:latin typeface="Comic Sans MS" pitchFamily="66" charset="0"/>
              </a:rPr>
              <a:t>getche</a:t>
            </a:r>
            <a:r>
              <a:rPr lang="en-US" sz="2400" dirty="0" smtClean="0">
                <a:latin typeface="Comic Sans MS" pitchFamily="66" charset="0"/>
              </a:rPr>
              <a:t>())!=‘\r’)</a:t>
            </a:r>
            <a:br>
              <a:rPr lang="en-US" sz="2400" dirty="0" smtClean="0">
                <a:latin typeface="Comic Sans MS" pitchFamily="66" charset="0"/>
              </a:rPr>
            </a:b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	if (</a:t>
            </a:r>
            <a:r>
              <a:rPr lang="en-US" sz="2400" dirty="0" err="1" smtClean="0">
                <a:latin typeface="Comic Sans MS" pitchFamily="66" charset="0"/>
              </a:rPr>
              <a:t>ch</a:t>
            </a:r>
            <a:r>
              <a:rPr lang="en-US" sz="2400" dirty="0" smtClean="0">
                <a:latin typeface="Comic Sans MS" pitchFamily="66" charset="0"/>
              </a:rPr>
              <a:t> == ‘ ‘)</a:t>
            </a:r>
            <a:br>
              <a:rPr lang="en-US" sz="2400" dirty="0" smtClean="0">
                <a:latin typeface="Comic Sans MS" pitchFamily="66" charset="0"/>
              </a:rPr>
            </a:br>
            <a:r>
              <a:rPr lang="en-US" sz="2400" dirty="0" smtClean="0">
                <a:latin typeface="Comic Sans MS" pitchFamily="66" charset="0"/>
              </a:rPr>
              <a:t>	{	</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wdcnt</a:t>
            </a:r>
            <a:r>
              <a:rPr lang="en-US" sz="2400" dirty="0" smtClean="0">
                <a:latin typeface="Comic Sans MS" pitchFamily="66" charset="0"/>
              </a:rPr>
              <a:t> ++;</a:t>
            </a:r>
            <a:br>
              <a:rPr lang="en-US" sz="2400" dirty="0" smtClean="0">
                <a:latin typeface="Comic Sans MS" pitchFamily="66" charset="0"/>
              </a:rPr>
            </a:br>
            <a:r>
              <a:rPr lang="en-US" sz="2400" dirty="0" smtClean="0">
                <a:latin typeface="Comic Sans MS" pitchFamily="66" charset="0"/>
              </a:rPr>
              <a:t>	}</a:t>
            </a:r>
            <a:br>
              <a:rPr lang="en-US" sz="2400" dirty="0" smtClean="0">
                <a:latin typeface="Comic Sans MS" pitchFamily="66" charset="0"/>
              </a:rPr>
            </a:br>
            <a:r>
              <a:rPr lang="en-US" sz="2400" dirty="0" smtClean="0">
                <a:latin typeface="Comic Sans MS" pitchFamily="66" charset="0"/>
              </a:rPr>
              <a:t>	else</a:t>
            </a:r>
            <a:br>
              <a:rPr lang="en-US" sz="2400" dirty="0" smtClean="0">
                <a:latin typeface="Comic Sans MS" pitchFamily="66" charset="0"/>
              </a:rPr>
            </a:br>
            <a:r>
              <a:rPr lang="en-US" sz="2400" dirty="0" smtClean="0">
                <a:latin typeface="Comic Sans MS" pitchFamily="66" charset="0"/>
              </a:rPr>
              <a:t>	{</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chcnt</a:t>
            </a:r>
            <a:r>
              <a:rPr lang="en-US" sz="2400" dirty="0" smtClean="0">
                <a:latin typeface="Comic Sans MS" pitchFamily="66" charset="0"/>
              </a:rPr>
              <a:t> ++;</a:t>
            </a:r>
            <a:br>
              <a:rPr lang="en-US" sz="2400" dirty="0" smtClean="0">
                <a:latin typeface="Comic Sans MS" pitchFamily="66" charset="0"/>
              </a:rPr>
            </a:br>
            <a:r>
              <a:rPr lang="en-US" sz="2400" dirty="0" smtClean="0">
                <a:latin typeface="Comic Sans MS" pitchFamily="66" charset="0"/>
              </a:rPr>
              <a:t>	}</a:t>
            </a:r>
            <a:br>
              <a:rPr lang="en-US" sz="2400" dirty="0" smtClean="0">
                <a:latin typeface="Comic Sans MS" pitchFamily="66" charset="0"/>
              </a:rPr>
            </a:br>
            <a:r>
              <a:rPr lang="en-US" sz="2400" dirty="0" smtClean="0">
                <a:latin typeface="Comic Sans MS" pitchFamily="66" charset="0"/>
              </a:rPr>
              <a:t>}</a:t>
            </a:r>
            <a:br>
              <a:rPr lang="en-US" sz="2400" dirty="0" smtClean="0">
                <a:latin typeface="Comic Sans MS" pitchFamily="66" charset="0"/>
              </a:rPr>
            </a:br>
            <a:r>
              <a:rPr lang="en-US" sz="2400" dirty="0" err="1" smtClean="0">
                <a:latin typeface="Comic Sans MS" pitchFamily="66" charset="0"/>
              </a:rPr>
              <a:t>cout</a:t>
            </a:r>
            <a:r>
              <a:rPr lang="en-US" sz="2400" dirty="0" smtClean="0">
                <a:latin typeface="Comic Sans MS" pitchFamily="66" charset="0"/>
              </a:rPr>
              <a:t> &lt;&lt; “No. of character” &lt;&lt;</a:t>
            </a:r>
            <a:r>
              <a:rPr lang="en-US" sz="2400" dirty="0" err="1" smtClean="0">
                <a:latin typeface="Comic Sans MS" pitchFamily="66" charset="0"/>
              </a:rPr>
              <a:t>chcnt</a:t>
            </a:r>
            <a:r>
              <a:rPr lang="en-US" sz="2400" dirty="0" smtClean="0">
                <a:latin typeface="Comic Sans MS" pitchFamily="66" charset="0"/>
              </a:rPr>
              <a:t> &lt;&lt; “\n”;</a:t>
            </a:r>
            <a:br>
              <a:rPr lang="en-US" sz="2400" dirty="0" smtClean="0">
                <a:latin typeface="Comic Sans MS" pitchFamily="66" charset="0"/>
              </a:rPr>
            </a:br>
            <a:r>
              <a:rPr lang="en-US" sz="2400" dirty="0" err="1" smtClean="0">
                <a:latin typeface="Comic Sans MS" pitchFamily="66" charset="0"/>
              </a:rPr>
              <a:t>cout</a:t>
            </a:r>
            <a:r>
              <a:rPr lang="en-US" sz="2400" dirty="0" smtClean="0">
                <a:latin typeface="Comic Sans MS" pitchFamily="66" charset="0"/>
              </a:rPr>
              <a:t> &lt;&lt; “No of words” &lt;&lt; </a:t>
            </a:r>
            <a:r>
              <a:rPr lang="en-US" sz="2400" dirty="0" err="1" smtClean="0">
                <a:latin typeface="Comic Sans MS" pitchFamily="66" charset="0"/>
              </a:rPr>
              <a:t>wdcnt</a:t>
            </a: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The above program counts the no. of character and no of words in a sentence terminated by return key. The \r reads the return key character.</a:t>
            </a:r>
            <a:br>
              <a:rPr lang="en-US" sz="2400" dirty="0" smtClean="0">
                <a:latin typeface="Comic Sans MS" pitchFamily="66" charset="0"/>
              </a:rPr>
            </a:br>
            <a:endParaRPr lang="en-US" sz="2400" dirty="0"/>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354762"/>
          </a:xfrm>
        </p:spPr>
        <p:txBody>
          <a:bodyPr>
            <a:normAutofit fontScale="90000"/>
          </a:bodyPr>
          <a:lstStyle/>
          <a:p>
            <a:pPr algn="l"/>
            <a:r>
              <a:rPr lang="en-US" sz="2400" dirty="0" smtClean="0">
                <a:latin typeface="Comic Sans MS" pitchFamily="66" charset="0"/>
              </a:rPr>
              <a:t>Structure of a function</a:t>
            </a:r>
            <a:br>
              <a:rPr lang="en-US" sz="2400" dirty="0" smtClean="0">
                <a:latin typeface="Comic Sans MS" pitchFamily="66" charset="0"/>
              </a:rPr>
            </a:br>
            <a:r>
              <a:rPr lang="en-US" sz="2400" dirty="0" smtClean="0">
                <a:latin typeface="Comic Sans MS" pitchFamily="66" charset="0"/>
              </a:rPr>
              <a:t>There are two main parts of the function . The function header and the function body. Consider the following function sum().</a:t>
            </a:r>
            <a:br>
              <a:rPr lang="en-US" sz="2400" dirty="0" smtClean="0">
                <a:latin typeface="Comic Sans MS" pitchFamily="66" charset="0"/>
              </a:rPr>
            </a:br>
            <a:r>
              <a:rPr lang="en-US" sz="2400" dirty="0" err="1" smtClean="0">
                <a:latin typeface="Comic Sans MS" pitchFamily="66" charset="0"/>
              </a:rPr>
              <a:t>Int</a:t>
            </a:r>
            <a:r>
              <a:rPr lang="en-US" sz="2400" dirty="0" smtClean="0">
                <a:latin typeface="Comic Sans MS" pitchFamily="66" charset="0"/>
              </a:rPr>
              <a:t> sum(</a:t>
            </a:r>
            <a:r>
              <a:rPr lang="en-US" sz="2400" dirty="0" err="1" smtClean="0">
                <a:latin typeface="Comic Sans MS" pitchFamily="66" charset="0"/>
              </a:rPr>
              <a:t>int</a:t>
            </a:r>
            <a:r>
              <a:rPr lang="en-US" sz="2400" dirty="0" smtClean="0">
                <a:latin typeface="Comic Sans MS" pitchFamily="66" charset="0"/>
              </a:rPr>
              <a:t> x, </a:t>
            </a:r>
            <a:r>
              <a:rPr lang="en-US" sz="2400" dirty="0" err="1" smtClean="0">
                <a:latin typeface="Comic Sans MS" pitchFamily="66" charset="0"/>
              </a:rPr>
              <a:t>int</a:t>
            </a:r>
            <a:r>
              <a:rPr lang="en-US" sz="2400" dirty="0" smtClean="0">
                <a:latin typeface="Comic Sans MS" pitchFamily="66" charset="0"/>
              </a:rPr>
              <a:t> y)</a:t>
            </a:r>
            <a:br>
              <a:rPr lang="en-US" sz="2400" dirty="0" smtClean="0">
                <a:latin typeface="Comic Sans MS" pitchFamily="66" charset="0"/>
              </a:rPr>
            </a:b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int</a:t>
            </a:r>
            <a:r>
              <a:rPr lang="en-US" sz="2400" dirty="0" smtClean="0">
                <a:latin typeface="Comic Sans MS" pitchFamily="66" charset="0"/>
              </a:rPr>
              <a:t> </a:t>
            </a:r>
            <a:r>
              <a:rPr lang="en-US" sz="2400" dirty="0" err="1" smtClean="0">
                <a:latin typeface="Comic Sans MS" pitchFamily="66" charset="0"/>
              </a:rPr>
              <a:t>ans</a:t>
            </a:r>
            <a:r>
              <a:rPr lang="en-US" sz="2400" dirty="0" smtClean="0">
                <a:latin typeface="Comic Sans MS" pitchFamily="66" charset="0"/>
              </a:rPr>
              <a:t> = 0;</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ans</a:t>
            </a:r>
            <a:r>
              <a:rPr lang="en-US" sz="2400" dirty="0" smtClean="0">
                <a:latin typeface="Comic Sans MS" pitchFamily="66" charset="0"/>
              </a:rPr>
              <a:t> = </a:t>
            </a:r>
            <a:r>
              <a:rPr lang="en-US" sz="2400" dirty="0" err="1" smtClean="0">
                <a:latin typeface="Comic Sans MS" pitchFamily="66" charset="0"/>
              </a:rPr>
              <a:t>x+y</a:t>
            </a: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	return </a:t>
            </a:r>
            <a:r>
              <a:rPr lang="en-US" sz="2400" dirty="0" err="1" smtClean="0">
                <a:latin typeface="Comic Sans MS" pitchFamily="66" charset="0"/>
              </a:rPr>
              <a:t>ans</a:t>
            </a: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Function Header:</a:t>
            </a:r>
            <a:br>
              <a:rPr lang="en-US" sz="2400" dirty="0" smtClean="0">
                <a:latin typeface="Comic Sans MS" pitchFamily="66" charset="0"/>
              </a:rPr>
            </a:br>
            <a:r>
              <a:rPr lang="en-US" sz="2400" dirty="0" smtClean="0">
                <a:latin typeface="Comic Sans MS" pitchFamily="66" charset="0"/>
              </a:rPr>
              <a:t>	In the first line of the above code</a:t>
            </a:r>
            <a:br>
              <a:rPr lang="en-US" sz="2400" dirty="0" smtClean="0">
                <a:latin typeface="Comic Sans MS" pitchFamily="66" charset="0"/>
              </a:rPr>
            </a:br>
            <a:r>
              <a:rPr lang="en-US" sz="2400" dirty="0" err="1" smtClean="0">
                <a:latin typeface="Comic Sans MS" pitchFamily="66" charset="0"/>
              </a:rPr>
              <a:t>int</a:t>
            </a:r>
            <a:r>
              <a:rPr lang="en-US" sz="2400" dirty="0" smtClean="0">
                <a:latin typeface="Comic Sans MS" pitchFamily="66" charset="0"/>
              </a:rPr>
              <a:t> sum (</a:t>
            </a:r>
            <a:r>
              <a:rPr lang="en-US" sz="2400" dirty="0" err="1" smtClean="0">
                <a:latin typeface="Comic Sans MS" pitchFamily="66" charset="0"/>
              </a:rPr>
              <a:t>int</a:t>
            </a:r>
            <a:r>
              <a:rPr lang="en-US" sz="2400" dirty="0" smtClean="0">
                <a:latin typeface="Comic Sans MS" pitchFamily="66" charset="0"/>
              </a:rPr>
              <a:t> x, </a:t>
            </a:r>
            <a:r>
              <a:rPr lang="en-US" sz="2400" dirty="0" err="1" smtClean="0">
                <a:latin typeface="Comic Sans MS" pitchFamily="66" charset="0"/>
              </a:rPr>
              <a:t>int</a:t>
            </a:r>
            <a:r>
              <a:rPr lang="en-US" sz="2400" dirty="0" smtClean="0">
                <a:latin typeface="Comic Sans MS" pitchFamily="66" charset="0"/>
              </a:rPr>
              <a:t> y) has a three parts</a:t>
            </a:r>
            <a:br>
              <a:rPr lang="en-US" sz="2400" dirty="0" smtClean="0">
                <a:latin typeface="Comic Sans MS" pitchFamily="66" charset="0"/>
              </a:rPr>
            </a:br>
            <a:r>
              <a:rPr lang="en-US" sz="2400" dirty="0" smtClean="0">
                <a:latin typeface="Comic Sans MS" pitchFamily="66" charset="0"/>
              </a:rPr>
              <a:t>1. The name of the function </a:t>
            </a:r>
            <a:r>
              <a:rPr lang="en-US" sz="2400" dirty="0" err="1" smtClean="0">
                <a:latin typeface="Comic Sans MS" pitchFamily="66" charset="0"/>
              </a:rPr>
              <a:t>i,.e</a:t>
            </a:r>
            <a:r>
              <a:rPr lang="en-US" sz="2400" dirty="0" smtClean="0">
                <a:latin typeface="Comic Sans MS" pitchFamily="66" charset="0"/>
              </a:rPr>
              <a:t> sum</a:t>
            </a:r>
            <a:br>
              <a:rPr lang="en-US" sz="2400" dirty="0" smtClean="0">
                <a:latin typeface="Comic Sans MS" pitchFamily="66" charset="0"/>
              </a:rPr>
            </a:br>
            <a:r>
              <a:rPr lang="en-US" sz="2400" dirty="0" smtClean="0">
                <a:latin typeface="Comic Sans MS" pitchFamily="66" charset="0"/>
              </a:rPr>
              <a:t>2. The </a:t>
            </a:r>
            <a:r>
              <a:rPr lang="en-US" sz="2400" dirty="0" err="1" smtClean="0">
                <a:latin typeface="Comic Sans MS" pitchFamily="66" charset="0"/>
              </a:rPr>
              <a:t>paramenters</a:t>
            </a:r>
            <a:r>
              <a:rPr lang="en-US" sz="2400" dirty="0" smtClean="0">
                <a:latin typeface="Comic Sans MS" pitchFamily="66" charset="0"/>
              </a:rPr>
              <a:t> of the function enclosed in </a:t>
            </a:r>
            <a:r>
              <a:rPr lang="en-US" sz="2400" dirty="0" err="1" smtClean="0">
                <a:latin typeface="Comic Sans MS" pitchFamily="66" charset="0"/>
              </a:rPr>
              <a:t>paranthesis</a:t>
            </a: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3.Return value type. i.e. </a:t>
            </a:r>
            <a:r>
              <a:rPr lang="en-US" sz="2400" dirty="0" err="1" smtClean="0">
                <a:latin typeface="Comic Sans MS" pitchFamily="66" charset="0"/>
              </a:rPr>
              <a:t>int</a:t>
            </a: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Function body:</a:t>
            </a:r>
            <a:br>
              <a:rPr lang="en-US" sz="2400" dirty="0" smtClean="0">
                <a:latin typeface="Comic Sans MS" pitchFamily="66" charset="0"/>
              </a:rPr>
            </a:br>
            <a:r>
              <a:rPr lang="en-US" sz="2400" dirty="0" smtClean="0">
                <a:latin typeface="Comic Sans MS" pitchFamily="66" charset="0"/>
              </a:rPr>
              <a:t>	The statement{s} within the pair of braces{} in the above example is the body of the function.</a:t>
            </a:r>
            <a:br>
              <a:rPr lang="en-US" sz="2400" dirty="0" smtClean="0">
                <a:latin typeface="Comic Sans MS" pitchFamily="66" charset="0"/>
              </a:rPr>
            </a:b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354762"/>
          </a:xfrm>
        </p:spPr>
        <p:txBody>
          <a:bodyPr>
            <a:normAutofit/>
          </a:bodyPr>
          <a:lstStyle/>
          <a:p>
            <a:pPr algn="l"/>
            <a:r>
              <a:rPr lang="en-US" sz="2400" dirty="0" smtClean="0">
                <a:latin typeface="Comic Sans MS" pitchFamily="66" charset="0"/>
              </a:rPr>
              <a:t>Function prototypes</a:t>
            </a:r>
            <a:br>
              <a:rPr lang="en-US" sz="2400" dirty="0" smtClean="0">
                <a:latin typeface="Comic Sans MS" pitchFamily="66" charset="0"/>
              </a:rPr>
            </a:br>
            <a:r>
              <a:rPr lang="en-US" sz="2400" dirty="0" smtClean="0">
                <a:latin typeface="Comic Sans MS" pitchFamily="66" charset="0"/>
              </a:rPr>
              <a:t>The prototype of a function provides the basic information about a function which tells the compiler that the function is used correctly or not. It contains the same information as the function header contains. The prototype of the function in the above example would be like</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err="1" smtClean="0">
                <a:latin typeface="Comic Sans MS" pitchFamily="66" charset="0"/>
              </a:rPr>
              <a:t>int</a:t>
            </a:r>
            <a:r>
              <a:rPr lang="en-US" sz="2400" dirty="0" smtClean="0">
                <a:latin typeface="Comic Sans MS" pitchFamily="66" charset="0"/>
              </a:rPr>
              <a:t> sum(</a:t>
            </a:r>
            <a:r>
              <a:rPr lang="en-US" sz="2400" dirty="0" err="1" smtClean="0">
                <a:latin typeface="Comic Sans MS" pitchFamily="66" charset="0"/>
              </a:rPr>
              <a:t>int</a:t>
            </a:r>
            <a:r>
              <a:rPr lang="en-US" sz="2400" dirty="0" smtClean="0">
                <a:latin typeface="Comic Sans MS" pitchFamily="66" charset="0"/>
              </a:rPr>
              <a:t> x, </a:t>
            </a:r>
            <a:r>
              <a:rPr lang="en-US" sz="2400" dirty="0" err="1" smtClean="0">
                <a:latin typeface="Comic Sans MS" pitchFamily="66" charset="0"/>
              </a:rPr>
              <a:t>int</a:t>
            </a:r>
            <a:r>
              <a:rPr lang="en-US" sz="2400" dirty="0" smtClean="0">
                <a:latin typeface="Comic Sans MS" pitchFamily="66" charset="0"/>
              </a:rPr>
              <a:t> y);</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The only difference </a:t>
            </a:r>
            <a:r>
              <a:rPr lang="en-US" sz="2400" dirty="0" err="1" smtClean="0">
                <a:latin typeface="Comic Sans MS" pitchFamily="66" charset="0"/>
              </a:rPr>
              <a:t>betwwen</a:t>
            </a:r>
            <a:r>
              <a:rPr lang="en-US" sz="2400" dirty="0" smtClean="0">
                <a:latin typeface="Comic Sans MS" pitchFamily="66" charset="0"/>
              </a:rPr>
              <a:t> the header and the prototype is the semicolon; there must be a semicolon at the end of the prototype.</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354762"/>
          </a:xfrm>
        </p:spPr>
        <p:txBody>
          <a:bodyPr/>
          <a:lstStyle/>
          <a:p>
            <a:r>
              <a:rPr lang="en-US" dirty="0" smtClean="0"/>
              <a:t>Call by value</a:t>
            </a:r>
            <a:endParaRPr lang="en-US" dirty="0"/>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354762"/>
          </a:xfrm>
        </p:spPr>
        <p:txBody>
          <a:bodyPr/>
          <a:lstStyle/>
          <a:p>
            <a:r>
              <a:rPr lang="en-US" dirty="0" smtClean="0"/>
              <a:t>Call by reference</a:t>
            </a:r>
            <a:endParaRPr lang="en-US" dirty="0"/>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354762"/>
          </a:xfrm>
        </p:spPr>
        <p:txBody>
          <a:bodyPr/>
          <a:lstStyle/>
          <a:p>
            <a:r>
              <a:rPr lang="en-US" dirty="0" smtClean="0"/>
              <a:t>Function Overloading</a:t>
            </a:r>
            <a:endParaRPr lang="en-US" dirty="0"/>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354762"/>
          </a:xfrm>
        </p:spPr>
        <p:txBody>
          <a:bodyPr/>
          <a:lstStyle/>
          <a:p>
            <a:r>
              <a:rPr lang="en-US" dirty="0" smtClean="0"/>
              <a:t>Inline function</a:t>
            </a:r>
            <a:endParaRPr lang="en-US" dirty="0"/>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6354762"/>
          </a:xfrm>
        </p:spPr>
        <p:txBody>
          <a:bodyPr/>
          <a:lstStyle/>
          <a:p>
            <a:r>
              <a:rPr lang="en-US" dirty="0" smtClean="0"/>
              <a:t>Recursive function</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17</a:t>
            </a:fld>
            <a:endParaRPr lang="en-US"/>
          </a:p>
        </p:txBody>
      </p:sp>
      <p:sp>
        <p:nvSpPr>
          <p:cNvPr id="3" name="Content Placeholder 2"/>
          <p:cNvSpPr>
            <a:spLocks noGrp="1"/>
          </p:cNvSpPr>
          <p:nvPr>
            <p:ph idx="4294967295"/>
          </p:nvPr>
        </p:nvSpPr>
        <p:spPr>
          <a:xfrm>
            <a:off x="304800" y="228600"/>
            <a:ext cx="8534400" cy="6096000"/>
          </a:xfrm>
        </p:spPr>
        <p:txBody>
          <a:bodyPr>
            <a:normAutofit/>
          </a:bodyPr>
          <a:lstStyle/>
          <a:p>
            <a:r>
              <a:rPr lang="en-US" dirty="0" smtClean="0"/>
              <a:t>Debugging the Program: It is expected that one should carry out number of tests during implementation of algorithm, to ensure that the program is behaving correctly according to its specifications. The program may have some logical errors,  which may not be detected during compilation. To detect such type of errors we may print computed values at various steps involved in algorithm. We should always manually execute the program by hand before ever attempting to execution it on machine.</a:t>
            </a:r>
            <a:endParaRPr lang="en-US" dirty="0"/>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normAutofit/>
          </a:bodyPr>
          <a:lstStyle/>
          <a:p>
            <a:pPr algn="l"/>
            <a:r>
              <a:rPr lang="en-US" sz="2400" dirty="0" smtClean="0">
                <a:latin typeface="Comic Sans MS" pitchFamily="66" charset="0"/>
              </a:rPr>
              <a:t>			Array</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Till now, we have seen how to store single data item in a memory using variables. But very often, we need to store large amount of data where we process collections of related data items such as addition of fifty integers, </a:t>
            </a:r>
            <a:r>
              <a:rPr lang="en-US" sz="2400" dirty="0" err="1" smtClean="0">
                <a:latin typeface="Comic Sans MS" pitchFamily="66" charset="0"/>
              </a:rPr>
              <a:t>maks</a:t>
            </a:r>
            <a:r>
              <a:rPr lang="en-US" sz="2400" dirty="0" smtClean="0">
                <a:latin typeface="Comic Sans MS" pitchFamily="66" charset="0"/>
              </a:rPr>
              <a:t> of students in a university, etc. In such cases, we have to declare and use a large number of variables, which is very inconvenient. C++ language provides a solution called array to such problems . This enables the user to access any number of elements of relative data type using a single name and different subscript.</a:t>
            </a:r>
            <a:br>
              <a:rPr lang="en-US" sz="2400" dirty="0" smtClean="0">
                <a:latin typeface="Comic Sans MS" pitchFamily="66" charset="0"/>
              </a:rPr>
            </a:b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normAutofit fontScale="90000"/>
          </a:bodyPr>
          <a:lstStyle/>
          <a:p>
            <a:pPr algn="l"/>
            <a:r>
              <a:rPr lang="en-US" sz="2400" dirty="0" smtClean="0">
                <a:latin typeface="Comic Sans MS" pitchFamily="66" charset="0"/>
              </a:rPr>
              <a:t>Array concept</a:t>
            </a:r>
            <a:br>
              <a:rPr lang="en-US" sz="2400" dirty="0" smtClean="0">
                <a:latin typeface="Comic Sans MS" pitchFamily="66" charset="0"/>
              </a:rPr>
            </a:br>
            <a:r>
              <a:rPr lang="en-US" sz="2400" dirty="0" smtClean="0">
                <a:latin typeface="Comic Sans MS" pitchFamily="66" charset="0"/>
              </a:rPr>
              <a:t>1. An array is a group of data items of same data type that share a common name.</a:t>
            </a:r>
            <a:br>
              <a:rPr lang="en-US" sz="2400" dirty="0" smtClean="0">
                <a:latin typeface="Comic Sans MS" pitchFamily="66" charset="0"/>
              </a:rPr>
            </a:br>
            <a:r>
              <a:rPr lang="en-US" sz="2400" dirty="0" smtClean="0">
                <a:latin typeface="Comic Sans MS" pitchFamily="66" charset="0"/>
              </a:rPr>
              <a:t>2.An array should be of a single type, comprising of integers or string and so on.</a:t>
            </a:r>
            <a:br>
              <a:rPr lang="en-US" sz="2400" dirty="0" smtClean="0">
                <a:latin typeface="Comic Sans MS" pitchFamily="66" charset="0"/>
              </a:rPr>
            </a:br>
            <a:r>
              <a:rPr lang="en-US" sz="2400" dirty="0" smtClean="0">
                <a:latin typeface="Comic Sans MS" pitchFamily="66" charset="0"/>
              </a:rPr>
              <a:t>3.An array is a linear and homogeneous data structure. Linear data structure stores it individual data elements in a sequential order in the </a:t>
            </a:r>
            <a:r>
              <a:rPr lang="en-US" sz="2400" dirty="0" err="1" smtClean="0">
                <a:latin typeface="Comic Sans MS" pitchFamily="66" charset="0"/>
              </a:rPr>
              <a:t>memmory</a:t>
            </a:r>
            <a:r>
              <a:rPr lang="en-US" sz="2400" dirty="0" smtClean="0">
                <a:latin typeface="Comic Sans MS" pitchFamily="66" charset="0"/>
              </a:rPr>
              <a:t>&gt; Homogeneous means all individual data elements are of the same data type.</a:t>
            </a:r>
            <a:br>
              <a:rPr lang="en-US" sz="2400" dirty="0" smtClean="0">
                <a:latin typeface="Comic Sans MS" pitchFamily="66" charset="0"/>
              </a:rPr>
            </a:br>
            <a:r>
              <a:rPr lang="en-US" sz="2400" dirty="0" smtClean="0">
                <a:latin typeface="Comic Sans MS" pitchFamily="66" charset="0"/>
              </a:rPr>
              <a:t>4.Only one name is assigned to array and individual elements are referenced by specifying a subscript. A subscript is also called as index. In </a:t>
            </a:r>
            <a:r>
              <a:rPr lang="en-US" sz="2400" dirty="0" err="1" smtClean="0">
                <a:latin typeface="Comic Sans MS" pitchFamily="66" charset="0"/>
              </a:rPr>
              <a:t>c++</a:t>
            </a:r>
            <a:r>
              <a:rPr lang="en-US" sz="2400" dirty="0" smtClean="0">
                <a:latin typeface="Comic Sans MS" pitchFamily="66" charset="0"/>
              </a:rPr>
              <a:t> subscript start from zero and cannot be negative.</a:t>
            </a:r>
            <a:br>
              <a:rPr lang="en-US" sz="2400" dirty="0" smtClean="0">
                <a:latin typeface="Comic Sans MS" pitchFamily="66" charset="0"/>
              </a:rPr>
            </a:br>
            <a:r>
              <a:rPr lang="en-US" sz="2400" dirty="0" smtClean="0">
                <a:latin typeface="Comic Sans MS" pitchFamily="66" charset="0"/>
              </a:rPr>
              <a:t>For example:</a:t>
            </a:r>
            <a:br>
              <a:rPr lang="en-US" sz="2400" dirty="0" smtClean="0">
                <a:latin typeface="Comic Sans MS" pitchFamily="66" charset="0"/>
              </a:rPr>
            </a:br>
            <a:r>
              <a:rPr lang="en-US" sz="2400" dirty="0" smtClean="0">
                <a:latin typeface="Comic Sans MS" pitchFamily="66" charset="0"/>
              </a:rPr>
              <a:t>If marks of ten students are stored in an array named mark, then mark[0] refers to the first marks of first student, mark[1] refers to the first marks of second student, and mark[9] refers to the first marks of ten student, </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6477000"/>
          </a:xfrm>
        </p:spPr>
        <p:txBody>
          <a:bodyPr>
            <a:normAutofit fontScale="90000"/>
          </a:bodyPr>
          <a:lstStyle/>
          <a:p>
            <a:pPr algn="l"/>
            <a:r>
              <a:rPr lang="en-US" sz="2400" dirty="0" smtClean="0">
                <a:latin typeface="Comic Sans MS" pitchFamily="66" charset="0"/>
              </a:rPr>
              <a:t>5.There are two types of arrays:</a:t>
            </a:r>
            <a:br>
              <a:rPr lang="en-US" sz="2400" dirty="0" smtClean="0">
                <a:latin typeface="Comic Sans MS" pitchFamily="66" charset="0"/>
              </a:rPr>
            </a:br>
            <a:r>
              <a:rPr lang="en-US" sz="2400" dirty="0" smtClean="0">
                <a:latin typeface="Comic Sans MS" pitchFamily="66" charset="0"/>
              </a:rPr>
              <a:t>a. One-dimensional array(vector)</a:t>
            </a:r>
            <a:br>
              <a:rPr lang="en-US" sz="2400" dirty="0" smtClean="0">
                <a:latin typeface="Comic Sans MS" pitchFamily="66" charset="0"/>
              </a:rPr>
            </a:br>
            <a:r>
              <a:rPr lang="en-US" sz="2400" dirty="0" smtClean="0">
                <a:latin typeface="Comic Sans MS" pitchFamily="66" charset="0"/>
              </a:rPr>
              <a:t>b. Two-dimensional array(matrix)</a:t>
            </a:r>
            <a:br>
              <a:rPr lang="en-US" sz="2400" dirty="0" smtClean="0">
                <a:latin typeface="Comic Sans MS" pitchFamily="66" charset="0"/>
              </a:rPr>
            </a:br>
            <a:r>
              <a:rPr lang="en-US" sz="2400" dirty="0" smtClean="0">
                <a:latin typeface="Comic Sans MS" pitchFamily="66" charset="0"/>
              </a:rPr>
              <a:t>6.An array has the following properties:</a:t>
            </a:r>
            <a:br>
              <a:rPr lang="en-US" sz="2400" dirty="0" smtClean="0">
                <a:latin typeface="Comic Sans MS" pitchFamily="66" charset="0"/>
              </a:rPr>
            </a:br>
            <a:r>
              <a:rPr lang="en-US" sz="2400" dirty="0" smtClean="0">
                <a:latin typeface="Comic Sans MS" pitchFamily="66" charset="0"/>
              </a:rPr>
              <a:t>a. The type of an array is the data type of its elements.</a:t>
            </a:r>
            <a:br>
              <a:rPr lang="en-US" sz="2400" dirty="0" smtClean="0">
                <a:latin typeface="Comic Sans MS" pitchFamily="66" charset="0"/>
              </a:rPr>
            </a:br>
            <a:r>
              <a:rPr lang="en-US" sz="2400" dirty="0" err="1" smtClean="0">
                <a:latin typeface="Comic Sans MS" pitchFamily="66" charset="0"/>
              </a:rPr>
              <a:t>b.The</a:t>
            </a:r>
            <a:r>
              <a:rPr lang="en-US" sz="2400" dirty="0" smtClean="0">
                <a:latin typeface="Comic Sans MS" pitchFamily="66" charset="0"/>
              </a:rPr>
              <a:t> name of an array.</a:t>
            </a:r>
            <a:br>
              <a:rPr lang="en-US" sz="2400" dirty="0" smtClean="0">
                <a:latin typeface="Comic Sans MS" pitchFamily="66" charset="0"/>
              </a:rPr>
            </a:br>
            <a:r>
              <a:rPr lang="en-US" sz="2400" dirty="0" smtClean="0">
                <a:latin typeface="Comic Sans MS" pitchFamily="66" charset="0"/>
              </a:rPr>
              <a:t>C. The number of dimensions.</a:t>
            </a:r>
            <a:br>
              <a:rPr lang="en-US" sz="2400" dirty="0" smtClean="0">
                <a:latin typeface="Comic Sans MS" pitchFamily="66" charset="0"/>
              </a:rPr>
            </a:br>
            <a:r>
              <a:rPr lang="en-US" sz="2400" dirty="0" smtClean="0">
                <a:latin typeface="Comic Sans MS" pitchFamily="66" charset="0"/>
              </a:rPr>
              <a:t>D. The size of an array is the number of elements in each dimensions.</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Declaration of one-dimensional array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Syntax: </a:t>
            </a:r>
            <a:r>
              <a:rPr lang="en-US" sz="2400" dirty="0" err="1" smtClean="0">
                <a:latin typeface="Comic Sans MS" pitchFamily="66" charset="0"/>
              </a:rPr>
              <a:t>datatype</a:t>
            </a:r>
            <a:r>
              <a:rPr lang="en-US" sz="2400" dirty="0" smtClean="0">
                <a:latin typeface="Comic Sans MS" pitchFamily="66" charset="0"/>
              </a:rPr>
              <a:t> </a:t>
            </a:r>
            <a:r>
              <a:rPr lang="en-US" sz="2400" dirty="0" err="1" smtClean="0">
                <a:latin typeface="Comic Sans MS" pitchFamily="66" charset="0"/>
              </a:rPr>
              <a:t>arrayname</a:t>
            </a:r>
            <a:r>
              <a:rPr lang="en-US" sz="2400" dirty="0" smtClean="0">
                <a:latin typeface="Comic Sans MS" pitchFamily="66" charset="0"/>
              </a:rPr>
              <a:t>[size]</a:t>
            </a:r>
            <a:br>
              <a:rPr lang="en-US" sz="2400" dirty="0" smtClean="0">
                <a:latin typeface="Comic Sans MS" pitchFamily="66" charset="0"/>
              </a:rPr>
            </a:br>
            <a:r>
              <a:rPr lang="en-US" sz="2400" dirty="0" smtClean="0">
                <a:latin typeface="Comic Sans MS" pitchFamily="66" charset="0"/>
              </a:rPr>
              <a:t>where, </a:t>
            </a:r>
            <a:r>
              <a:rPr lang="en-US" sz="2400" dirty="0" err="1" smtClean="0">
                <a:latin typeface="Comic Sans MS" pitchFamily="66" charset="0"/>
              </a:rPr>
              <a:t>datatype</a:t>
            </a:r>
            <a:r>
              <a:rPr lang="en-US" sz="2400" dirty="0" smtClean="0">
                <a:latin typeface="Comic Sans MS" pitchFamily="66" charset="0"/>
              </a:rPr>
              <a:t> : the type of the data stored in the array.</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Arrayname</a:t>
            </a:r>
            <a:r>
              <a:rPr lang="en-US" sz="2400" dirty="0" smtClean="0">
                <a:latin typeface="Comic Sans MS" pitchFamily="66" charset="0"/>
              </a:rPr>
              <a:t> : name of the array</a:t>
            </a:r>
            <a:br>
              <a:rPr lang="en-US" sz="2400" dirty="0" smtClean="0">
                <a:latin typeface="Comic Sans MS" pitchFamily="66" charset="0"/>
              </a:rPr>
            </a:br>
            <a:r>
              <a:rPr lang="en-US" sz="2400" dirty="0" smtClean="0">
                <a:latin typeface="Comic Sans MS" pitchFamily="66" charset="0"/>
              </a:rPr>
              <a:t>	size: maximum number of elements that an array can hold.</a:t>
            </a:r>
            <a:br>
              <a:rPr lang="en-US" sz="2400" dirty="0" smtClean="0">
                <a:latin typeface="Comic Sans MS" pitchFamily="66" charset="0"/>
              </a:rPr>
            </a:b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normAutofit fontScale="90000"/>
          </a:bodyPr>
          <a:lstStyle/>
          <a:p>
            <a:pPr algn="l"/>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Example: </a:t>
            </a:r>
            <a:r>
              <a:rPr lang="en-US" sz="2400" dirty="0" err="1" smtClean="0">
                <a:latin typeface="Comic Sans MS" pitchFamily="66" charset="0"/>
              </a:rPr>
              <a:t>int</a:t>
            </a:r>
            <a:r>
              <a:rPr lang="en-US" sz="2400" dirty="0" smtClean="0">
                <a:latin typeface="Comic Sans MS" pitchFamily="66" charset="0"/>
              </a:rPr>
              <a:t> marks[10] </a:t>
            </a:r>
            <a:br>
              <a:rPr lang="en-US" sz="2400" dirty="0" smtClean="0">
                <a:latin typeface="Comic Sans MS" pitchFamily="66" charset="0"/>
              </a:rPr>
            </a:br>
            <a:r>
              <a:rPr lang="en-US" sz="2400" dirty="0" smtClean="0">
                <a:latin typeface="Comic Sans MS" pitchFamily="66" charset="0"/>
              </a:rPr>
              <a:t>This example represents the marks of the 10 students.</a:t>
            </a:r>
            <a:br>
              <a:rPr lang="en-US" sz="2400" dirty="0" smtClean="0">
                <a:latin typeface="Comic Sans MS" pitchFamily="66" charset="0"/>
              </a:rPr>
            </a:br>
            <a:r>
              <a:rPr lang="en-US" sz="2400" dirty="0" smtClean="0">
                <a:latin typeface="Comic Sans MS" pitchFamily="66" charset="0"/>
              </a:rPr>
              <a:t>In this example we are representing a set of 10 student marks and the computer allocates 10 storage locations as shown below:</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mark[0]   mark[1] ………………………………………   mark[9]</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t>
            </a:r>
            <a:r>
              <a:rPr lang="en-US" sz="2400" b="1" dirty="0" smtClean="0">
                <a:latin typeface="Comic Sans MS" pitchFamily="66" charset="0"/>
              </a:rPr>
              <a:t>Initialization of one-dimensional array: - </a:t>
            </a:r>
            <a:r>
              <a:rPr lang="en-US" sz="2400" dirty="0" smtClean="0">
                <a:latin typeface="Comic Sans MS" pitchFamily="66" charset="0"/>
              </a:rPr>
              <a:t>You can initialize the array elements one by one.</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Syntax:  </a:t>
            </a:r>
            <a:r>
              <a:rPr lang="en-US" sz="2400" dirty="0" err="1" smtClean="0">
                <a:latin typeface="Comic Sans MS" pitchFamily="66" charset="0"/>
              </a:rPr>
              <a:t>arrayname</a:t>
            </a:r>
            <a:r>
              <a:rPr lang="en-US" sz="2400" dirty="0" smtClean="0">
                <a:latin typeface="Comic Sans MS" pitchFamily="66" charset="0"/>
              </a:rPr>
              <a:t>[index] = value.</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Example: mark[0] = 35;</a:t>
            </a:r>
            <a:br>
              <a:rPr lang="en-US" sz="2400" dirty="0" smtClean="0">
                <a:latin typeface="Comic Sans MS" pitchFamily="66" charset="0"/>
              </a:rPr>
            </a:br>
            <a:r>
              <a:rPr lang="en-US" sz="2400" dirty="0" smtClean="0">
                <a:latin typeface="Comic Sans MS" pitchFamily="66" charset="0"/>
              </a:rPr>
              <a:t>	    mark[1] = 70;</a:t>
            </a:r>
            <a:br>
              <a:rPr lang="en-US" sz="2400" dirty="0" smtClean="0">
                <a:latin typeface="Comic Sans MS" pitchFamily="66" charset="0"/>
              </a:rPr>
            </a:br>
            <a:r>
              <a:rPr lang="en-US" sz="2400" dirty="0" smtClean="0">
                <a:latin typeface="Comic Sans MS" pitchFamily="66" charset="0"/>
              </a:rPr>
              <a:t>	    …………………</a:t>
            </a:r>
            <a:br>
              <a:rPr lang="en-US" sz="2400" dirty="0" smtClean="0">
                <a:latin typeface="Comic Sans MS" pitchFamily="66" charset="0"/>
              </a:rPr>
            </a:br>
            <a:r>
              <a:rPr lang="en-US" sz="2400" dirty="0" smtClean="0">
                <a:latin typeface="Comic Sans MS" pitchFamily="66" charset="0"/>
              </a:rPr>
              <a:t>	    mark[9] = 86;</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endParaRPr lang="en-US" sz="2400" dirty="0">
              <a:latin typeface="Comic Sans MS" pitchFamily="66" charset="0"/>
            </a:endParaRPr>
          </a:p>
        </p:txBody>
      </p:sp>
      <p:graphicFrame>
        <p:nvGraphicFramePr>
          <p:cNvPr id="4" name="Table 3"/>
          <p:cNvGraphicFramePr>
            <a:graphicFrameLocks noGrp="1"/>
          </p:cNvGraphicFramePr>
          <p:nvPr/>
        </p:nvGraphicFramePr>
        <p:xfrm>
          <a:off x="457200" y="2286000"/>
          <a:ext cx="7239000" cy="381000"/>
        </p:xfrm>
        <a:graphic>
          <a:graphicData uri="http://schemas.openxmlformats.org/drawingml/2006/table">
            <a:tbl>
              <a:tblPr firstRow="1" bandRow="1">
                <a:tableStyleId>{5C22544A-7EE6-4342-B048-85BDC9FD1C3A}</a:tableStyleId>
              </a:tblPr>
              <a:tblGrid>
                <a:gridCol w="1143000"/>
                <a:gridCol w="1447800"/>
                <a:gridCol w="3200400"/>
                <a:gridCol w="1447800"/>
              </a:tblGrid>
              <a:tr h="381000">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normAutofit fontScale="90000"/>
          </a:bodyPr>
          <a:lstStyle/>
          <a:p>
            <a:pPr algn="l"/>
            <a:r>
              <a:rPr lang="en-US" sz="2400" b="1" dirty="0" smtClean="0">
                <a:latin typeface="Comic Sans MS" pitchFamily="66" charset="0"/>
              </a:rPr>
              <a:t/>
            </a:r>
            <a:br>
              <a:rPr lang="en-US" sz="2400" b="1" dirty="0" smtClean="0">
                <a:latin typeface="Comic Sans MS" pitchFamily="66" charset="0"/>
              </a:rPr>
            </a:br>
            <a:r>
              <a:rPr lang="en-US" sz="2400" b="1" dirty="0" smtClean="0">
                <a:latin typeface="Comic Sans MS" pitchFamily="66" charset="0"/>
              </a:rPr>
              <a:t/>
            </a:r>
            <a:br>
              <a:rPr lang="en-US" sz="2400" b="1" dirty="0" smtClean="0">
                <a:latin typeface="Comic Sans MS" pitchFamily="66" charset="0"/>
              </a:rPr>
            </a:br>
            <a:r>
              <a:rPr lang="en-US" sz="2400" b="1" dirty="0" smtClean="0">
                <a:latin typeface="Comic Sans MS" pitchFamily="66" charset="0"/>
              </a:rPr>
              <a:t/>
            </a:r>
            <a:br>
              <a:rPr lang="en-US" sz="2400" b="1" dirty="0" smtClean="0">
                <a:latin typeface="Comic Sans MS" pitchFamily="66" charset="0"/>
              </a:rPr>
            </a:br>
            <a:r>
              <a:rPr lang="en-US" sz="2400" b="1" dirty="0" smtClean="0">
                <a:latin typeface="Comic Sans MS" pitchFamily="66" charset="0"/>
              </a:rPr>
              <a:t/>
            </a:r>
            <a:br>
              <a:rPr lang="en-US" sz="2400" b="1" dirty="0" smtClean="0">
                <a:latin typeface="Comic Sans MS" pitchFamily="66" charset="0"/>
              </a:rPr>
            </a:br>
            <a:r>
              <a:rPr lang="en-US" sz="2400" b="1" dirty="0" smtClean="0">
                <a:latin typeface="Comic Sans MS" pitchFamily="66" charset="0"/>
              </a:rPr>
              <a:t/>
            </a:r>
            <a:br>
              <a:rPr lang="en-US" sz="2400" b="1" dirty="0" smtClean="0">
                <a:latin typeface="Comic Sans MS" pitchFamily="66" charset="0"/>
              </a:rPr>
            </a:br>
            <a:r>
              <a:rPr lang="en-US" sz="2400" b="1" dirty="0" smtClean="0">
                <a:latin typeface="Comic Sans MS" pitchFamily="66" charset="0"/>
              </a:rPr>
              <a:t/>
            </a:r>
            <a:br>
              <a:rPr lang="en-US" sz="2400" b="1" dirty="0" smtClean="0">
                <a:latin typeface="Comic Sans MS" pitchFamily="66" charset="0"/>
              </a:rPr>
            </a:br>
            <a:r>
              <a:rPr lang="en-US" sz="2400" b="1" dirty="0" smtClean="0">
                <a:latin typeface="Comic Sans MS" pitchFamily="66" charset="0"/>
              </a:rPr>
              <a:t/>
            </a:r>
            <a:br>
              <a:rPr lang="en-US" sz="2400" b="1" dirty="0" smtClean="0">
                <a:latin typeface="Comic Sans MS" pitchFamily="66" charset="0"/>
              </a:rPr>
            </a:br>
            <a:r>
              <a:rPr lang="en-US" sz="2400" b="1" dirty="0" smtClean="0">
                <a:latin typeface="Comic Sans MS" pitchFamily="66" charset="0"/>
              </a:rPr>
              <a:t/>
            </a:r>
            <a:br>
              <a:rPr lang="en-US" sz="2400" b="1" dirty="0" smtClean="0">
                <a:latin typeface="Comic Sans MS" pitchFamily="66" charset="0"/>
              </a:rPr>
            </a:br>
            <a:r>
              <a:rPr lang="en-US" sz="2400" b="1" dirty="0" smtClean="0">
                <a:latin typeface="Comic Sans MS" pitchFamily="66" charset="0"/>
              </a:rPr>
              <a:t/>
            </a:r>
            <a:br>
              <a:rPr lang="en-US" sz="2400" b="1" dirty="0" smtClean="0">
                <a:latin typeface="Comic Sans MS" pitchFamily="66" charset="0"/>
              </a:rPr>
            </a:br>
            <a:r>
              <a:rPr lang="en-US" sz="2400" b="1" dirty="0" smtClean="0">
                <a:latin typeface="Comic Sans MS" pitchFamily="66" charset="0"/>
              </a:rPr>
              <a:t/>
            </a:r>
            <a:br>
              <a:rPr lang="en-US" sz="2400" b="1" dirty="0" smtClean="0">
                <a:latin typeface="Comic Sans MS" pitchFamily="66" charset="0"/>
              </a:rPr>
            </a:br>
            <a:r>
              <a:rPr lang="en-US" sz="2400" b="1" dirty="0" smtClean="0">
                <a:latin typeface="Comic Sans MS" pitchFamily="66" charset="0"/>
              </a:rPr>
              <a:t/>
            </a:r>
            <a:br>
              <a:rPr lang="en-US" sz="2400" b="1" dirty="0" smtClean="0">
                <a:latin typeface="Comic Sans MS" pitchFamily="66" charset="0"/>
              </a:rPr>
            </a:br>
            <a:r>
              <a:rPr lang="en-US" sz="2400" b="1" dirty="0" smtClean="0">
                <a:latin typeface="Comic Sans MS" pitchFamily="66" charset="0"/>
              </a:rPr>
              <a:t> * You can also initialize the complete array directly:</a:t>
            </a: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Syntax: </a:t>
            </a:r>
            <a:r>
              <a:rPr lang="en-US" sz="2400" dirty="0" err="1" smtClean="0">
                <a:latin typeface="Comic Sans MS" pitchFamily="66" charset="0"/>
              </a:rPr>
              <a:t>datatype</a:t>
            </a:r>
            <a:r>
              <a:rPr lang="en-US" sz="2400" dirty="0" smtClean="0">
                <a:latin typeface="Comic Sans MS" pitchFamily="66" charset="0"/>
              </a:rPr>
              <a:t> </a:t>
            </a:r>
            <a:r>
              <a:rPr lang="en-US" sz="2400" dirty="0" err="1" smtClean="0">
                <a:latin typeface="Comic Sans MS" pitchFamily="66" charset="0"/>
              </a:rPr>
              <a:t>arrayname</a:t>
            </a:r>
            <a:r>
              <a:rPr lang="en-US" sz="2400" dirty="0" smtClean="0">
                <a:latin typeface="Comic Sans MS" pitchFamily="66" charset="0"/>
              </a:rPr>
              <a:t> [] = { list of values};</a:t>
            </a:r>
            <a:br>
              <a:rPr lang="en-US" sz="2400" dirty="0" smtClean="0">
                <a:latin typeface="Comic Sans MS" pitchFamily="66" charset="0"/>
              </a:rPr>
            </a:br>
            <a:r>
              <a:rPr lang="en-US" sz="2400" dirty="0" smtClean="0">
                <a:latin typeface="Comic Sans MS" pitchFamily="66" charset="0"/>
              </a:rPr>
              <a:t>Example:  </a:t>
            </a:r>
            <a:br>
              <a:rPr lang="en-US" sz="2400" dirty="0" smtClean="0">
                <a:latin typeface="Comic Sans MS" pitchFamily="66" charset="0"/>
              </a:rPr>
            </a:br>
            <a:r>
              <a:rPr lang="en-US" sz="2400" dirty="0" err="1" smtClean="0">
                <a:latin typeface="Comic Sans MS" pitchFamily="66" charset="0"/>
              </a:rPr>
              <a:t>int</a:t>
            </a:r>
            <a:r>
              <a:rPr lang="en-US" sz="2400" dirty="0" smtClean="0">
                <a:latin typeface="Comic Sans MS" pitchFamily="66" charset="0"/>
              </a:rPr>
              <a:t> mark[10] = {35,70,40,55,26,43,56,82,78,86};</a:t>
            </a:r>
            <a:br>
              <a:rPr lang="en-US" sz="2400" dirty="0" smtClean="0">
                <a:latin typeface="Comic Sans MS" pitchFamily="66" charset="0"/>
              </a:rPr>
            </a:br>
            <a:r>
              <a:rPr lang="en-US" sz="2400" dirty="0" smtClean="0">
                <a:latin typeface="Comic Sans MS" pitchFamily="66" charset="0"/>
              </a:rPr>
              <a:t>This array is stored in the memory as follows:</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t>
            </a:r>
            <a:r>
              <a:rPr lang="en-US" sz="2400" b="1" dirty="0" smtClean="0">
                <a:latin typeface="Comic Sans MS" pitchFamily="66" charset="0"/>
              </a:rPr>
              <a:t>The declaration and initialization of character array.</a:t>
            </a:r>
            <a:br>
              <a:rPr lang="en-US" sz="2400" b="1" dirty="0" smtClean="0">
                <a:latin typeface="Comic Sans MS" pitchFamily="66" charset="0"/>
              </a:rPr>
            </a:br>
            <a:r>
              <a:rPr lang="en-US" sz="2400" dirty="0" smtClean="0">
                <a:latin typeface="Comic Sans MS" pitchFamily="66" charset="0"/>
              </a:rPr>
              <a:t>Example: char a[5] = {‘A’,’L’,’O’,’K’};</a:t>
            </a:r>
            <a:br>
              <a:rPr lang="en-US" sz="2400" dirty="0" smtClean="0">
                <a:latin typeface="Comic Sans MS" pitchFamily="66" charset="0"/>
              </a:rPr>
            </a:br>
            <a:r>
              <a:rPr lang="en-US" sz="2400" dirty="0" smtClean="0">
                <a:latin typeface="Comic Sans MS" pitchFamily="66" charset="0"/>
              </a:rPr>
              <a:t>This array is stored in the memory as follows;</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endParaRPr lang="en-US" sz="2400" dirty="0">
              <a:latin typeface="Comic Sans MS" pitchFamily="66" charset="0"/>
            </a:endParaRPr>
          </a:p>
        </p:txBody>
      </p:sp>
      <p:graphicFrame>
        <p:nvGraphicFramePr>
          <p:cNvPr id="3" name="Table 2"/>
          <p:cNvGraphicFramePr>
            <a:graphicFrameLocks noGrp="1"/>
          </p:cNvGraphicFramePr>
          <p:nvPr/>
        </p:nvGraphicFramePr>
        <p:xfrm>
          <a:off x="154548" y="2362200"/>
          <a:ext cx="8839200" cy="741680"/>
        </p:xfrm>
        <a:graphic>
          <a:graphicData uri="http://schemas.openxmlformats.org/drawingml/2006/table">
            <a:tbl>
              <a:tblPr firstRow="1" bandRow="1">
                <a:tableStyleId>{5C22544A-7EE6-4342-B048-85BDC9FD1C3A}</a:tableStyleId>
              </a:tblPr>
              <a:tblGrid>
                <a:gridCol w="883920"/>
                <a:gridCol w="883920"/>
                <a:gridCol w="883920"/>
                <a:gridCol w="883920"/>
                <a:gridCol w="883920"/>
                <a:gridCol w="883920"/>
                <a:gridCol w="883920"/>
                <a:gridCol w="883920"/>
                <a:gridCol w="883920"/>
                <a:gridCol w="883920"/>
              </a:tblGrid>
              <a:tr h="370840">
                <a:tc>
                  <a:txBody>
                    <a:bodyPr/>
                    <a:lstStyle/>
                    <a:p>
                      <a:r>
                        <a:rPr lang="en-US" dirty="0" smtClean="0"/>
                        <a:t>35</a:t>
                      </a:r>
                      <a:endParaRPr lang="en-US" dirty="0"/>
                    </a:p>
                  </a:txBody>
                  <a:tcPr/>
                </a:tc>
                <a:tc>
                  <a:txBody>
                    <a:bodyPr/>
                    <a:lstStyle/>
                    <a:p>
                      <a:r>
                        <a:rPr lang="en-US" dirty="0" smtClean="0"/>
                        <a:t>70</a:t>
                      </a:r>
                      <a:endParaRPr lang="en-US" dirty="0"/>
                    </a:p>
                  </a:txBody>
                  <a:tcPr/>
                </a:tc>
                <a:tc>
                  <a:txBody>
                    <a:bodyPr/>
                    <a:lstStyle/>
                    <a:p>
                      <a:r>
                        <a:rPr lang="en-US" dirty="0" smtClean="0"/>
                        <a:t>40</a:t>
                      </a:r>
                      <a:endParaRPr lang="en-US" dirty="0"/>
                    </a:p>
                  </a:txBody>
                  <a:tcPr/>
                </a:tc>
                <a:tc>
                  <a:txBody>
                    <a:bodyPr/>
                    <a:lstStyle/>
                    <a:p>
                      <a:r>
                        <a:rPr lang="en-US" dirty="0" smtClean="0"/>
                        <a:t>55</a:t>
                      </a:r>
                      <a:endParaRPr lang="en-US" dirty="0"/>
                    </a:p>
                  </a:txBody>
                  <a:tcPr/>
                </a:tc>
                <a:tc>
                  <a:txBody>
                    <a:bodyPr/>
                    <a:lstStyle/>
                    <a:p>
                      <a:r>
                        <a:rPr lang="en-US" dirty="0" smtClean="0"/>
                        <a:t>26</a:t>
                      </a:r>
                      <a:endParaRPr lang="en-US" dirty="0"/>
                    </a:p>
                  </a:txBody>
                  <a:tcPr/>
                </a:tc>
                <a:tc>
                  <a:txBody>
                    <a:bodyPr/>
                    <a:lstStyle/>
                    <a:p>
                      <a:r>
                        <a:rPr lang="en-US" dirty="0" smtClean="0"/>
                        <a:t>43</a:t>
                      </a:r>
                      <a:endParaRPr lang="en-US" dirty="0"/>
                    </a:p>
                  </a:txBody>
                  <a:tcPr/>
                </a:tc>
                <a:tc>
                  <a:txBody>
                    <a:bodyPr/>
                    <a:lstStyle/>
                    <a:p>
                      <a:r>
                        <a:rPr lang="en-US" dirty="0" smtClean="0"/>
                        <a:t>56</a:t>
                      </a:r>
                      <a:endParaRPr lang="en-US" dirty="0"/>
                    </a:p>
                  </a:txBody>
                  <a:tcPr/>
                </a:tc>
                <a:tc>
                  <a:txBody>
                    <a:bodyPr/>
                    <a:lstStyle/>
                    <a:p>
                      <a:r>
                        <a:rPr lang="en-US" dirty="0" smtClean="0"/>
                        <a:t>82</a:t>
                      </a:r>
                      <a:endParaRPr lang="en-US" dirty="0"/>
                    </a:p>
                  </a:txBody>
                  <a:tcPr/>
                </a:tc>
                <a:tc>
                  <a:txBody>
                    <a:bodyPr/>
                    <a:lstStyle/>
                    <a:p>
                      <a:r>
                        <a:rPr lang="en-US" dirty="0" smtClean="0"/>
                        <a:t>78</a:t>
                      </a:r>
                      <a:endParaRPr lang="en-US" dirty="0"/>
                    </a:p>
                  </a:txBody>
                  <a:tcPr/>
                </a:tc>
                <a:tc>
                  <a:txBody>
                    <a:bodyPr/>
                    <a:lstStyle/>
                    <a:p>
                      <a:r>
                        <a:rPr lang="en-US" dirty="0" smtClean="0"/>
                        <a:t>86</a:t>
                      </a:r>
                      <a:endParaRPr lang="en-US" dirty="0"/>
                    </a:p>
                  </a:txBody>
                  <a:tcPr/>
                </a:tc>
              </a:tr>
              <a:tr h="370840">
                <a:tc>
                  <a:txBody>
                    <a:bodyPr/>
                    <a:lstStyle/>
                    <a:p>
                      <a:r>
                        <a:rPr lang="en-US" sz="1600" dirty="0" smtClean="0"/>
                        <a:t>Mark[0]</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Mark[1]</a:t>
                      </a:r>
                    </a:p>
                  </a:txBody>
                  <a:tcPr/>
                </a:tc>
                <a:tc>
                  <a:txBody>
                    <a:bodyPr/>
                    <a:lstStyle/>
                    <a:p>
                      <a:r>
                        <a:rPr lang="en-US" sz="1600" dirty="0" smtClean="0"/>
                        <a:t>Mark[2]</a:t>
                      </a:r>
                      <a:endParaRPr lang="en-US" sz="1600" dirty="0"/>
                    </a:p>
                  </a:txBody>
                  <a:tcPr/>
                </a:tc>
                <a:tc>
                  <a:txBody>
                    <a:bodyPr/>
                    <a:lstStyle/>
                    <a:p>
                      <a:r>
                        <a:rPr lang="en-US" sz="1600" dirty="0" smtClean="0"/>
                        <a:t>Mark[3]</a:t>
                      </a:r>
                      <a:endParaRPr lang="en-US" sz="1600" dirty="0"/>
                    </a:p>
                  </a:txBody>
                  <a:tcPr/>
                </a:tc>
                <a:tc>
                  <a:txBody>
                    <a:bodyPr/>
                    <a:lstStyle/>
                    <a:p>
                      <a:r>
                        <a:rPr lang="en-US" sz="1600" dirty="0" smtClean="0"/>
                        <a:t>Mark[4]</a:t>
                      </a:r>
                      <a:endParaRPr lang="en-US" sz="1600" dirty="0"/>
                    </a:p>
                  </a:txBody>
                  <a:tcPr/>
                </a:tc>
                <a:tc>
                  <a:txBody>
                    <a:bodyPr/>
                    <a:lstStyle/>
                    <a:p>
                      <a:r>
                        <a:rPr lang="en-US" sz="1600" dirty="0" smtClean="0"/>
                        <a:t>Mark[5]</a:t>
                      </a:r>
                      <a:endParaRPr lang="en-US" sz="1600" dirty="0"/>
                    </a:p>
                  </a:txBody>
                  <a:tcPr/>
                </a:tc>
                <a:tc>
                  <a:txBody>
                    <a:bodyPr/>
                    <a:lstStyle/>
                    <a:p>
                      <a:r>
                        <a:rPr lang="en-US" sz="1600" dirty="0" smtClean="0"/>
                        <a:t>Mark[6]</a:t>
                      </a:r>
                      <a:endParaRPr lang="en-US" sz="1600" dirty="0"/>
                    </a:p>
                  </a:txBody>
                  <a:tcPr/>
                </a:tc>
                <a:tc>
                  <a:txBody>
                    <a:bodyPr/>
                    <a:lstStyle/>
                    <a:p>
                      <a:r>
                        <a:rPr lang="en-US" sz="1600" dirty="0" smtClean="0"/>
                        <a:t>Mark[7]</a:t>
                      </a:r>
                      <a:endParaRPr lang="en-US" sz="1600" dirty="0"/>
                    </a:p>
                  </a:txBody>
                  <a:tcPr/>
                </a:tc>
                <a:tc>
                  <a:txBody>
                    <a:bodyPr/>
                    <a:lstStyle/>
                    <a:p>
                      <a:r>
                        <a:rPr lang="en-US" sz="1600" dirty="0" smtClean="0"/>
                        <a:t>Mark[8]</a:t>
                      </a:r>
                      <a:endParaRPr lang="en-US" sz="1600" dirty="0"/>
                    </a:p>
                  </a:txBody>
                  <a:tcPr/>
                </a:tc>
                <a:tc>
                  <a:txBody>
                    <a:bodyPr/>
                    <a:lstStyle/>
                    <a:p>
                      <a:r>
                        <a:rPr lang="en-US" sz="1600" dirty="0" smtClean="0"/>
                        <a:t>Mark[9]</a:t>
                      </a:r>
                      <a:endParaRPr lang="en-US" sz="1600" dirty="0"/>
                    </a:p>
                  </a:txBody>
                  <a:tcPr/>
                </a:tc>
              </a:tr>
            </a:tbl>
          </a:graphicData>
        </a:graphic>
      </p:graphicFrame>
      <p:graphicFrame>
        <p:nvGraphicFramePr>
          <p:cNvPr id="5" name="Table 4"/>
          <p:cNvGraphicFramePr>
            <a:graphicFrameLocks noGrp="1"/>
          </p:cNvGraphicFramePr>
          <p:nvPr/>
        </p:nvGraphicFramePr>
        <p:xfrm>
          <a:off x="1143000" y="5029200"/>
          <a:ext cx="6096000" cy="74168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en-US" dirty="0" smtClean="0"/>
                        <a:t>‘A’</a:t>
                      </a:r>
                      <a:endParaRPr lang="en-US" dirty="0"/>
                    </a:p>
                  </a:txBody>
                  <a:tcPr/>
                </a:tc>
                <a:tc>
                  <a:txBody>
                    <a:bodyPr/>
                    <a:lstStyle/>
                    <a:p>
                      <a:r>
                        <a:rPr lang="en-US" dirty="0" smtClean="0"/>
                        <a:t>‘L’</a:t>
                      </a:r>
                      <a:endParaRPr lang="en-US" dirty="0"/>
                    </a:p>
                  </a:txBody>
                  <a:tcPr/>
                </a:tc>
                <a:tc>
                  <a:txBody>
                    <a:bodyPr/>
                    <a:lstStyle/>
                    <a:p>
                      <a:r>
                        <a:rPr lang="en-US" dirty="0" smtClean="0"/>
                        <a:t>‘O’</a:t>
                      </a:r>
                      <a:endParaRPr lang="en-US" dirty="0"/>
                    </a:p>
                  </a:txBody>
                  <a:tcPr/>
                </a:tc>
                <a:tc>
                  <a:txBody>
                    <a:bodyPr/>
                    <a:lstStyle/>
                    <a:p>
                      <a:r>
                        <a:rPr lang="en-US" dirty="0" smtClean="0"/>
                        <a:t>‘K’</a:t>
                      </a:r>
                      <a:endParaRPr lang="en-US" dirty="0"/>
                    </a:p>
                  </a:txBody>
                  <a:tcPr/>
                </a:tc>
                <a:tc>
                  <a:txBody>
                    <a:bodyPr/>
                    <a:lstStyle/>
                    <a:p>
                      <a:r>
                        <a:rPr lang="en-US" dirty="0" smtClean="0"/>
                        <a:t>‘0’</a:t>
                      </a:r>
                      <a:endParaRPr lang="en-US" dirty="0"/>
                    </a:p>
                  </a:txBody>
                  <a:tcPr/>
                </a:tc>
              </a:tr>
              <a:tr h="370840">
                <a:tc>
                  <a:txBody>
                    <a:bodyPr/>
                    <a:lstStyle/>
                    <a:p>
                      <a:r>
                        <a:rPr lang="en-US" dirty="0" smtClean="0"/>
                        <a:t>a[0]</a:t>
                      </a:r>
                      <a:endParaRPr lang="en-US" dirty="0"/>
                    </a:p>
                  </a:txBody>
                  <a:tcPr/>
                </a:tc>
                <a:tc>
                  <a:txBody>
                    <a:bodyPr/>
                    <a:lstStyle/>
                    <a:p>
                      <a:r>
                        <a:rPr lang="en-US" dirty="0" smtClean="0"/>
                        <a:t>a[1]</a:t>
                      </a:r>
                      <a:endParaRPr lang="en-US" dirty="0"/>
                    </a:p>
                  </a:txBody>
                  <a:tcPr/>
                </a:tc>
                <a:tc>
                  <a:txBody>
                    <a:bodyPr/>
                    <a:lstStyle/>
                    <a:p>
                      <a:r>
                        <a:rPr lang="en-US" dirty="0" smtClean="0"/>
                        <a:t>a[2]</a:t>
                      </a:r>
                      <a:endParaRPr lang="en-US" dirty="0"/>
                    </a:p>
                  </a:txBody>
                  <a:tcPr/>
                </a:tc>
                <a:tc>
                  <a:txBody>
                    <a:bodyPr/>
                    <a:lstStyle/>
                    <a:p>
                      <a:r>
                        <a:rPr lang="en-US" dirty="0" smtClean="0"/>
                        <a:t>a[3]</a:t>
                      </a:r>
                      <a:endParaRPr lang="en-US" dirty="0"/>
                    </a:p>
                  </a:txBody>
                  <a:tcPr/>
                </a:tc>
                <a:tc>
                  <a:txBody>
                    <a:bodyPr/>
                    <a:lstStyle/>
                    <a:p>
                      <a:r>
                        <a:rPr lang="en-US" dirty="0" smtClean="0"/>
                        <a:t>a[4]</a:t>
                      </a:r>
                      <a:endParaRPr lang="en-US" dirty="0"/>
                    </a:p>
                  </a:txBody>
                  <a:tcPr/>
                </a:tc>
              </a:tr>
            </a:tbl>
          </a:graphicData>
        </a:graphic>
      </p:graphicFrame>
    </p:spTree>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normAutofit fontScale="90000"/>
          </a:bodyPr>
          <a:lstStyle/>
          <a:p>
            <a:pPr algn="l"/>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When the compiler sees a character array, it terminates it with an additional null character. Thus, when declaring character array, we must always allow one extra element space for the null terminator.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t>
            </a:r>
            <a:r>
              <a:rPr lang="en-US" sz="2400" b="1" dirty="0" smtClean="0">
                <a:latin typeface="Comic Sans MS" pitchFamily="66" charset="0"/>
              </a:rPr>
              <a:t>The declaration and initialization of the float array.</a:t>
            </a:r>
            <a:br>
              <a:rPr lang="en-US" sz="2400" b="1" dirty="0" smtClean="0">
                <a:latin typeface="Comic Sans MS" pitchFamily="66" charset="0"/>
              </a:rPr>
            </a:br>
            <a:r>
              <a:rPr lang="en-US" sz="2400" dirty="0" smtClean="0">
                <a:latin typeface="Comic Sans MS" pitchFamily="66" charset="0"/>
              </a:rPr>
              <a:t>Example: float price[4] = {1.25,0.75,3.5,10.2};</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This array is stored in the memory as follows:</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t>
            </a:r>
            <a:r>
              <a:rPr lang="en-US" sz="2400" b="1" dirty="0" smtClean="0">
                <a:latin typeface="Comic Sans MS" pitchFamily="66" charset="0"/>
              </a:rPr>
              <a:t>Symbolic constant may also appear in array declarations: </a:t>
            </a:r>
            <a:br>
              <a:rPr lang="en-US" sz="2400" b="1" dirty="0" smtClean="0">
                <a:latin typeface="Comic Sans MS" pitchFamily="66" charset="0"/>
              </a:rPr>
            </a:br>
            <a:r>
              <a:rPr lang="en-US" sz="2400" dirty="0" smtClean="0">
                <a:latin typeface="Comic Sans MS" pitchFamily="66" charset="0"/>
              </a:rPr>
              <a:t>Example: #define qty 15</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int</a:t>
            </a:r>
            <a:r>
              <a:rPr lang="en-US" sz="2400" dirty="0" smtClean="0">
                <a:latin typeface="Comic Sans MS" pitchFamily="66" charset="0"/>
              </a:rPr>
              <a:t> item[qty]; //declares item as an array of 15 elements</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endParaRPr lang="en-US" sz="2400" dirty="0">
              <a:latin typeface="Comic Sans MS" pitchFamily="66" charset="0"/>
            </a:endParaRPr>
          </a:p>
        </p:txBody>
      </p:sp>
      <p:graphicFrame>
        <p:nvGraphicFramePr>
          <p:cNvPr id="3" name="Table 2"/>
          <p:cNvGraphicFramePr>
            <a:graphicFrameLocks noGrp="1"/>
          </p:cNvGraphicFramePr>
          <p:nvPr/>
        </p:nvGraphicFramePr>
        <p:xfrm>
          <a:off x="533400" y="3581400"/>
          <a:ext cx="6096000" cy="74168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r>
                        <a:rPr lang="en-US" dirty="0" smtClean="0"/>
                        <a:t>1.25</a:t>
                      </a:r>
                      <a:endParaRPr lang="en-US" dirty="0"/>
                    </a:p>
                  </a:txBody>
                  <a:tcPr/>
                </a:tc>
                <a:tc>
                  <a:txBody>
                    <a:bodyPr/>
                    <a:lstStyle/>
                    <a:p>
                      <a:r>
                        <a:rPr lang="en-US" dirty="0" smtClean="0"/>
                        <a:t>0.75</a:t>
                      </a:r>
                      <a:endParaRPr lang="en-US" dirty="0"/>
                    </a:p>
                  </a:txBody>
                  <a:tcPr/>
                </a:tc>
                <a:tc>
                  <a:txBody>
                    <a:bodyPr/>
                    <a:lstStyle/>
                    <a:p>
                      <a:r>
                        <a:rPr lang="en-US" dirty="0" smtClean="0"/>
                        <a:t>3.5</a:t>
                      </a:r>
                      <a:endParaRPr lang="en-US" dirty="0"/>
                    </a:p>
                  </a:txBody>
                  <a:tcPr/>
                </a:tc>
                <a:tc>
                  <a:txBody>
                    <a:bodyPr/>
                    <a:lstStyle/>
                    <a:p>
                      <a:r>
                        <a:rPr lang="en-US" dirty="0" smtClean="0"/>
                        <a:t>10.2</a:t>
                      </a:r>
                      <a:endParaRPr lang="en-US" dirty="0"/>
                    </a:p>
                  </a:txBody>
                  <a:tcPr/>
                </a:tc>
              </a:tr>
              <a:tr h="370840">
                <a:tc>
                  <a:txBody>
                    <a:bodyPr/>
                    <a:lstStyle/>
                    <a:p>
                      <a:r>
                        <a:rPr lang="en-US" dirty="0" smtClean="0"/>
                        <a:t>Price[0]</a:t>
                      </a:r>
                      <a:endParaRPr lang="en-US" dirty="0"/>
                    </a:p>
                  </a:txBody>
                  <a:tcPr/>
                </a:tc>
                <a:tc>
                  <a:txBody>
                    <a:bodyPr/>
                    <a:lstStyle/>
                    <a:p>
                      <a:r>
                        <a:rPr lang="en-US" dirty="0" smtClean="0"/>
                        <a:t>Price[1]</a:t>
                      </a:r>
                      <a:endParaRPr lang="en-US" dirty="0"/>
                    </a:p>
                  </a:txBody>
                  <a:tcPr/>
                </a:tc>
                <a:tc>
                  <a:txBody>
                    <a:bodyPr/>
                    <a:lstStyle/>
                    <a:p>
                      <a:r>
                        <a:rPr lang="en-US" dirty="0" smtClean="0"/>
                        <a:t>Price[2]</a:t>
                      </a:r>
                      <a:endParaRPr lang="en-US" dirty="0"/>
                    </a:p>
                  </a:txBody>
                  <a:tcPr/>
                </a:tc>
                <a:tc>
                  <a:txBody>
                    <a:bodyPr/>
                    <a:lstStyle/>
                    <a:p>
                      <a:r>
                        <a:rPr lang="en-US" dirty="0" smtClean="0"/>
                        <a:t>Price[3]</a:t>
                      </a:r>
                      <a:endParaRPr lang="en-US" dirty="0"/>
                    </a:p>
                  </a:txBody>
                  <a:tcPr/>
                </a:tc>
              </a:tr>
            </a:tbl>
          </a:graphicData>
        </a:graphic>
      </p:graphicFrame>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normAutofit/>
          </a:bodyPr>
          <a:lstStyle/>
          <a:p>
            <a:pPr algn="l"/>
            <a:r>
              <a:rPr lang="en-US" sz="2400" dirty="0" smtClean="0">
                <a:latin typeface="Comic Sans MS" pitchFamily="66" charset="0"/>
              </a:rPr>
              <a:t>Note:</a:t>
            </a:r>
            <a:br>
              <a:rPr lang="en-US" sz="2400" dirty="0" smtClean="0">
                <a:latin typeface="Comic Sans MS" pitchFamily="66" charset="0"/>
              </a:rPr>
            </a:br>
            <a:r>
              <a:rPr lang="en-US" sz="2400" dirty="0" smtClean="0">
                <a:latin typeface="Comic Sans MS" pitchFamily="66" charset="0"/>
              </a:rPr>
              <a:t>* The array size may be omitted during declaration.</a:t>
            </a:r>
            <a:br>
              <a:rPr lang="en-US" sz="2400" dirty="0" smtClean="0">
                <a:latin typeface="Comic Sans MS" pitchFamily="66" charset="0"/>
              </a:rPr>
            </a:br>
            <a:r>
              <a:rPr lang="en-US" sz="2400" dirty="0" smtClean="0">
                <a:latin typeface="Comic Sans MS" pitchFamily="66" charset="0"/>
              </a:rPr>
              <a:t>Example: </a:t>
            </a:r>
            <a:r>
              <a:rPr lang="en-US" sz="2400" dirty="0" err="1" smtClean="0">
                <a:latin typeface="Comic Sans MS" pitchFamily="66" charset="0"/>
              </a:rPr>
              <a:t>int</a:t>
            </a:r>
            <a:r>
              <a:rPr lang="en-US" sz="2400" dirty="0" smtClean="0">
                <a:latin typeface="Comic Sans MS" pitchFamily="66" charset="0"/>
              </a:rPr>
              <a:t> mark[] = {45,66,84};</a:t>
            </a:r>
            <a:br>
              <a:rPr lang="en-US" sz="2400" dirty="0" smtClean="0">
                <a:latin typeface="Comic Sans MS" pitchFamily="66" charset="0"/>
              </a:rPr>
            </a:br>
            <a:r>
              <a:rPr lang="en-US" sz="2400" dirty="0" smtClean="0">
                <a:latin typeface="Comic Sans MS" pitchFamily="66" charset="0"/>
              </a:rPr>
              <a:t>is equivalent to </a:t>
            </a:r>
            <a:r>
              <a:rPr lang="en-US" sz="2400" dirty="0" err="1" smtClean="0">
                <a:latin typeface="Comic Sans MS" pitchFamily="66" charset="0"/>
              </a:rPr>
              <a:t>int</a:t>
            </a:r>
            <a:r>
              <a:rPr lang="en-US" sz="2400" dirty="0" smtClean="0">
                <a:latin typeface="Comic Sans MS" pitchFamily="66" charset="0"/>
              </a:rPr>
              <a:t> mark[3] = {45,66,84};</a:t>
            </a:r>
            <a:br>
              <a:rPr lang="en-US" sz="2400" dirty="0" smtClean="0">
                <a:latin typeface="Comic Sans MS" pitchFamily="66" charset="0"/>
              </a:rPr>
            </a:br>
            <a:r>
              <a:rPr lang="en-US" sz="2400" dirty="0" smtClean="0">
                <a:latin typeface="Comic Sans MS" pitchFamily="66" charset="0"/>
              </a:rPr>
              <a:t>In such cases the subscript is assumed to be equal to the number of elements in array.</a:t>
            </a:r>
            <a:br>
              <a:rPr lang="en-US" sz="2400" dirty="0" smtClean="0">
                <a:latin typeface="Comic Sans MS" pitchFamily="66" charset="0"/>
              </a:rPr>
            </a:br>
            <a:r>
              <a:rPr lang="en-US" sz="2400" dirty="0" smtClean="0">
                <a:latin typeface="Comic Sans MS" pitchFamily="66" charset="0"/>
              </a:rPr>
              <a:t>* The elements which are not explicitly </a:t>
            </a:r>
            <a:r>
              <a:rPr lang="en-US" sz="2400" dirty="0" err="1" smtClean="0">
                <a:latin typeface="Comic Sans MS" pitchFamily="66" charset="0"/>
              </a:rPr>
              <a:t>initializeed</a:t>
            </a:r>
            <a:r>
              <a:rPr lang="en-US" sz="2400" dirty="0" smtClean="0">
                <a:latin typeface="Comic Sans MS" pitchFamily="66" charset="0"/>
              </a:rPr>
              <a:t> are automatically set to zero.</a:t>
            </a:r>
            <a:br>
              <a:rPr lang="en-US" sz="2400" dirty="0" smtClean="0">
                <a:latin typeface="Comic Sans MS" pitchFamily="66" charset="0"/>
              </a:rPr>
            </a:br>
            <a:r>
              <a:rPr lang="en-US" sz="2400" dirty="0" smtClean="0">
                <a:latin typeface="Comic Sans MS" pitchFamily="66" charset="0"/>
              </a:rPr>
              <a:t>Example:  </a:t>
            </a:r>
            <a:r>
              <a:rPr lang="en-US" sz="2400" dirty="0" err="1" smtClean="0">
                <a:latin typeface="Comic Sans MS" pitchFamily="66" charset="0"/>
              </a:rPr>
              <a:t>int</a:t>
            </a:r>
            <a:r>
              <a:rPr lang="en-US" sz="2400" dirty="0" smtClean="0">
                <a:latin typeface="Comic Sans MS" pitchFamily="66" charset="0"/>
              </a:rPr>
              <a:t> x[5] = {2,5};</a:t>
            </a:r>
            <a:br>
              <a:rPr lang="en-US" sz="2400" dirty="0" smtClean="0">
                <a:latin typeface="Comic Sans MS" pitchFamily="66" charset="0"/>
              </a:rPr>
            </a:br>
            <a:r>
              <a:rPr lang="en-US" sz="2400" dirty="0" smtClean="0">
                <a:latin typeface="Comic Sans MS" pitchFamily="66" charset="0"/>
              </a:rPr>
              <a:t>implies  x[0] = 2;</a:t>
            </a:r>
            <a:br>
              <a:rPr lang="en-US" sz="2400" dirty="0" smtClean="0">
                <a:latin typeface="Comic Sans MS" pitchFamily="66" charset="0"/>
              </a:rPr>
            </a:br>
            <a:r>
              <a:rPr lang="en-US" sz="2400" dirty="0" smtClean="0">
                <a:latin typeface="Comic Sans MS" pitchFamily="66" charset="0"/>
              </a:rPr>
              <a:t>	   x[1] = 5;</a:t>
            </a:r>
            <a:br>
              <a:rPr lang="en-US" sz="2400" dirty="0" smtClean="0">
                <a:latin typeface="Comic Sans MS" pitchFamily="66" charset="0"/>
              </a:rPr>
            </a:br>
            <a:r>
              <a:rPr lang="en-US" sz="2400" dirty="0" smtClean="0">
                <a:latin typeface="Comic Sans MS" pitchFamily="66" charset="0"/>
              </a:rPr>
              <a:t>             x[2] = 0;</a:t>
            </a:r>
            <a:br>
              <a:rPr lang="en-US" sz="2400" dirty="0" smtClean="0">
                <a:latin typeface="Comic Sans MS" pitchFamily="66" charset="0"/>
              </a:rPr>
            </a:br>
            <a:r>
              <a:rPr lang="en-US" sz="2400" dirty="0" smtClean="0">
                <a:latin typeface="Comic Sans MS" pitchFamily="66" charset="0"/>
              </a:rPr>
              <a:t>             x[3] = 0;</a:t>
            </a:r>
            <a:br>
              <a:rPr lang="en-US" sz="2400" dirty="0" smtClean="0">
                <a:latin typeface="Comic Sans MS" pitchFamily="66" charset="0"/>
              </a:rPr>
            </a:br>
            <a:r>
              <a:rPr lang="en-US" sz="2400" dirty="0" smtClean="0">
                <a:latin typeface="Comic Sans MS" pitchFamily="66" charset="0"/>
              </a:rPr>
              <a:t>             x[4] = 0;</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lstStyle/>
          <a:p>
            <a:r>
              <a:rPr lang="en-US" dirty="0" smtClean="0"/>
              <a:t>Example</a:t>
            </a:r>
            <a:endParaRPr lang="en-US" dirty="0"/>
          </a:p>
        </p:txBody>
      </p:sp>
    </p:spTree>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6705600"/>
          </a:xfrm>
        </p:spPr>
        <p:txBody>
          <a:bodyPr>
            <a:normAutofit fontScale="90000"/>
          </a:bodyPr>
          <a:lstStyle/>
          <a:p>
            <a:pPr algn="l"/>
            <a:r>
              <a:rPr lang="en-US" sz="2400" dirty="0" smtClean="0">
                <a:latin typeface="Comic Sans MS" pitchFamily="66" charset="0"/>
              </a:rPr>
              <a:t>Multi-dimensional array:</a:t>
            </a:r>
            <a:br>
              <a:rPr lang="en-US" sz="2400" dirty="0" smtClean="0">
                <a:latin typeface="Comic Sans MS" pitchFamily="66" charset="0"/>
              </a:rPr>
            </a:br>
            <a:r>
              <a:rPr lang="en-US" sz="2400" dirty="0" smtClean="0">
                <a:latin typeface="Comic Sans MS" pitchFamily="66" charset="0"/>
              </a:rPr>
              <a:t>Arrays in </a:t>
            </a:r>
            <a:r>
              <a:rPr lang="en-US" sz="2400" dirty="0" err="1" smtClean="0">
                <a:latin typeface="Comic Sans MS" pitchFamily="66" charset="0"/>
              </a:rPr>
              <a:t>c++</a:t>
            </a:r>
            <a:r>
              <a:rPr lang="en-US" sz="2400" dirty="0" smtClean="0">
                <a:latin typeface="Comic Sans MS" pitchFamily="66" charset="0"/>
              </a:rPr>
              <a:t> may have more than one dimension. Such array are called as multi-dimensional array.</a:t>
            </a:r>
            <a:br>
              <a:rPr lang="en-US" sz="2400" dirty="0" smtClean="0">
                <a:latin typeface="Comic Sans MS" pitchFamily="66" charset="0"/>
              </a:rPr>
            </a:br>
            <a:r>
              <a:rPr lang="en-US" sz="2400" dirty="0" smtClean="0">
                <a:latin typeface="Comic Sans MS" pitchFamily="66" charset="0"/>
              </a:rPr>
              <a:t>Two-dimensional array have two subscripts, three-dimensional array have three subscripts. And so on.</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2-D array.</a:t>
            </a:r>
            <a:br>
              <a:rPr lang="en-US" sz="2400" dirty="0" smtClean="0">
                <a:latin typeface="Comic Sans MS" pitchFamily="66" charset="0"/>
              </a:rPr>
            </a:br>
            <a:r>
              <a:rPr lang="en-US" sz="2400" dirty="0" smtClean="0">
                <a:latin typeface="Comic Sans MS" pitchFamily="66" charset="0"/>
              </a:rPr>
              <a:t>You need two-dimensional arrays to store a table of values. Thus it is referred to as a Matrix or a table.</a:t>
            </a:r>
            <a:br>
              <a:rPr lang="en-US" sz="2400" dirty="0" smtClean="0">
                <a:latin typeface="Comic Sans MS" pitchFamily="66" charset="0"/>
              </a:rPr>
            </a:br>
            <a:r>
              <a:rPr lang="en-US" sz="2400" dirty="0" smtClean="0">
                <a:latin typeface="Comic Sans MS" pitchFamily="66" charset="0"/>
              </a:rPr>
              <a:t>A matrix have two subscripts– The first subscript denotes the number of rows and the second subscript denotes the number of columns.</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Declaration Syntax:</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datatype</a:t>
            </a:r>
            <a:r>
              <a:rPr lang="en-US" sz="2400" dirty="0" smtClean="0">
                <a:latin typeface="Comic Sans MS" pitchFamily="66" charset="0"/>
              </a:rPr>
              <a:t> </a:t>
            </a:r>
            <a:r>
              <a:rPr lang="en-US" sz="2400" dirty="0" err="1" smtClean="0">
                <a:latin typeface="Comic Sans MS" pitchFamily="66" charset="0"/>
              </a:rPr>
              <a:t>arrayname</a:t>
            </a:r>
            <a:r>
              <a:rPr lang="en-US" sz="2400" dirty="0" smtClean="0">
                <a:latin typeface="Comic Sans MS" pitchFamily="66" charset="0"/>
              </a:rPr>
              <a:t>[rows][columns]</a:t>
            </a:r>
            <a:br>
              <a:rPr lang="en-US" sz="2400" dirty="0" smtClean="0">
                <a:latin typeface="Comic Sans MS" pitchFamily="66" charset="0"/>
              </a:rPr>
            </a:br>
            <a:r>
              <a:rPr lang="en-US" sz="2400" dirty="0" smtClean="0">
                <a:latin typeface="Comic Sans MS" pitchFamily="66" charset="0"/>
              </a:rPr>
              <a:t>where </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datatype</a:t>
            </a:r>
            <a:r>
              <a:rPr lang="en-US" sz="2400" dirty="0" smtClean="0">
                <a:latin typeface="Comic Sans MS" pitchFamily="66" charset="0"/>
              </a:rPr>
              <a:t> : the type of the data stored in the array</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arrayname</a:t>
            </a:r>
            <a:r>
              <a:rPr lang="en-US" sz="2400" dirty="0" smtClean="0">
                <a:latin typeface="Comic Sans MS" pitchFamily="66" charset="0"/>
              </a:rPr>
              <a:t> : Name of the array</a:t>
            </a:r>
            <a:br>
              <a:rPr lang="en-US" sz="2400" dirty="0" smtClean="0">
                <a:latin typeface="Comic Sans MS" pitchFamily="66" charset="0"/>
              </a:rPr>
            </a:br>
            <a:r>
              <a:rPr lang="en-US" sz="2400" dirty="0" smtClean="0">
                <a:latin typeface="Comic Sans MS" pitchFamily="66" charset="0"/>
              </a:rPr>
              <a:t>	rows: 	Maximum number of rows in the array</a:t>
            </a:r>
            <a:br>
              <a:rPr lang="en-US" sz="2400" dirty="0" smtClean="0">
                <a:latin typeface="Comic Sans MS" pitchFamily="66" charset="0"/>
              </a:rPr>
            </a:br>
            <a:r>
              <a:rPr lang="en-US" sz="2400" dirty="0" smtClean="0">
                <a:latin typeface="Comic Sans MS" pitchFamily="66" charset="0"/>
              </a:rPr>
              <a:t>	columns: Maximum number of columns in the array </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normAutofit/>
          </a:bodyPr>
          <a:lstStyle/>
          <a:p>
            <a:pPr algn="l"/>
            <a:r>
              <a:rPr lang="en-US" sz="2400" dirty="0" smtClean="0">
                <a:latin typeface="Comic Sans MS" pitchFamily="66" charset="0"/>
              </a:rPr>
              <a:t>Example: </a:t>
            </a:r>
            <a:br>
              <a:rPr lang="en-US" sz="2400" dirty="0" smtClean="0">
                <a:latin typeface="Comic Sans MS" pitchFamily="66" charset="0"/>
              </a:rPr>
            </a:br>
            <a:r>
              <a:rPr lang="en-US" sz="2400" dirty="0" err="1" smtClean="0">
                <a:latin typeface="Comic Sans MS" pitchFamily="66" charset="0"/>
              </a:rPr>
              <a:t>int</a:t>
            </a:r>
            <a:r>
              <a:rPr lang="en-US" sz="2400" dirty="0" smtClean="0">
                <a:latin typeface="Comic Sans MS" pitchFamily="66" charset="0"/>
              </a:rPr>
              <a:t> value[2][3]; //implies 2 rows and 2 columns</a:t>
            </a:r>
            <a:br>
              <a:rPr lang="en-US" sz="2400" dirty="0" smtClean="0">
                <a:latin typeface="Comic Sans MS" pitchFamily="66" charset="0"/>
              </a:rPr>
            </a:br>
            <a:r>
              <a:rPr lang="en-US" sz="2400" dirty="0" smtClean="0">
                <a:latin typeface="Comic Sans MS" pitchFamily="66" charset="0"/>
              </a:rPr>
              <a:t>Initialization: </a:t>
            </a:r>
            <a:r>
              <a:rPr lang="en-US" sz="2400" dirty="0" err="1" smtClean="0">
                <a:latin typeface="Comic Sans MS" pitchFamily="66" charset="0"/>
              </a:rPr>
              <a:t>int</a:t>
            </a:r>
            <a:r>
              <a:rPr lang="en-US" sz="2400" dirty="0" smtClean="0">
                <a:latin typeface="Comic Sans MS" pitchFamily="66" charset="0"/>
              </a:rPr>
              <a:t> table[2][3] = {2,11,3,5,1,10};</a:t>
            </a:r>
            <a:br>
              <a:rPr lang="en-US" sz="2400" dirty="0" smtClean="0">
                <a:latin typeface="Comic Sans MS" pitchFamily="66" charset="0"/>
              </a:rPr>
            </a:br>
            <a:r>
              <a:rPr lang="en-US" sz="2400" dirty="0" smtClean="0">
                <a:latin typeface="Comic Sans MS" pitchFamily="66" charset="0"/>
              </a:rPr>
              <a:t>This initialized 2-D array can be stored in the memory in any of the three forms mentioned below:</a:t>
            </a:r>
            <a:br>
              <a:rPr lang="en-US" sz="2400" dirty="0" smtClean="0">
                <a:latin typeface="Comic Sans MS" pitchFamily="66" charset="0"/>
              </a:rPr>
            </a:br>
            <a:r>
              <a:rPr lang="en-US" sz="2400" dirty="0" smtClean="0">
                <a:latin typeface="Comic Sans MS" pitchFamily="66" charset="0"/>
              </a:rPr>
              <a:t>1. Two-dimensional form as follows:</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endParaRPr lang="en-US" sz="2400" dirty="0">
              <a:latin typeface="Comic Sans MS" pitchFamily="66" charset="0"/>
            </a:endParaRPr>
          </a:p>
        </p:txBody>
      </p:sp>
      <p:graphicFrame>
        <p:nvGraphicFramePr>
          <p:cNvPr id="3" name="Table 2"/>
          <p:cNvGraphicFramePr>
            <a:graphicFrameLocks noGrp="1"/>
          </p:cNvGraphicFramePr>
          <p:nvPr/>
        </p:nvGraphicFramePr>
        <p:xfrm>
          <a:off x="990600" y="3657600"/>
          <a:ext cx="6096000" cy="111252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lang="en-US" dirty="0"/>
                    </a:p>
                  </a:txBody>
                  <a:tcPr/>
                </a:tc>
                <a:tc>
                  <a:txBody>
                    <a:bodyPr/>
                    <a:lstStyle/>
                    <a:p>
                      <a:r>
                        <a:rPr lang="en-US" dirty="0" smtClean="0"/>
                        <a:t>Col 0</a:t>
                      </a:r>
                      <a:endParaRPr lang="en-US" dirty="0"/>
                    </a:p>
                  </a:txBody>
                  <a:tcPr/>
                </a:tc>
                <a:tc>
                  <a:txBody>
                    <a:bodyPr/>
                    <a:lstStyle/>
                    <a:p>
                      <a:r>
                        <a:rPr lang="en-US" dirty="0" smtClean="0"/>
                        <a:t>Col  1</a:t>
                      </a:r>
                      <a:endParaRPr lang="en-US" dirty="0"/>
                    </a:p>
                  </a:txBody>
                  <a:tcPr/>
                </a:tc>
                <a:tc>
                  <a:txBody>
                    <a:bodyPr/>
                    <a:lstStyle/>
                    <a:p>
                      <a:r>
                        <a:rPr lang="en-US" dirty="0" smtClean="0"/>
                        <a:t>Col</a:t>
                      </a:r>
                      <a:r>
                        <a:rPr lang="en-US" baseline="0" dirty="0" smtClean="0"/>
                        <a:t> 2</a:t>
                      </a:r>
                      <a:endParaRPr lang="en-US" dirty="0"/>
                    </a:p>
                  </a:txBody>
                  <a:tcPr/>
                </a:tc>
              </a:tr>
              <a:tr h="370840">
                <a:tc>
                  <a:txBody>
                    <a:bodyPr/>
                    <a:lstStyle/>
                    <a:p>
                      <a:r>
                        <a:rPr lang="en-US" dirty="0" smtClean="0"/>
                        <a:t>Row 0</a:t>
                      </a:r>
                      <a:endParaRPr lang="en-US" dirty="0"/>
                    </a:p>
                  </a:txBody>
                  <a:tcPr/>
                </a:tc>
                <a:tc>
                  <a:txBody>
                    <a:bodyPr/>
                    <a:lstStyle/>
                    <a:p>
                      <a:r>
                        <a:rPr lang="en-US" dirty="0" smtClean="0"/>
                        <a:t>2</a:t>
                      </a:r>
                      <a:endParaRPr lang="en-US" dirty="0"/>
                    </a:p>
                  </a:txBody>
                  <a:tcPr/>
                </a:tc>
                <a:tc>
                  <a:txBody>
                    <a:bodyPr/>
                    <a:lstStyle/>
                    <a:p>
                      <a:r>
                        <a:rPr lang="en-US" dirty="0" smtClean="0"/>
                        <a:t>11</a:t>
                      </a:r>
                      <a:endParaRPr lang="en-US" dirty="0"/>
                    </a:p>
                  </a:txBody>
                  <a:tcPr/>
                </a:tc>
                <a:tc>
                  <a:txBody>
                    <a:bodyPr/>
                    <a:lstStyle/>
                    <a:p>
                      <a:r>
                        <a:rPr lang="en-US" dirty="0" smtClean="0"/>
                        <a:t>3</a:t>
                      </a:r>
                      <a:endParaRPr lang="en-US" dirty="0"/>
                    </a:p>
                  </a:txBody>
                  <a:tcPr/>
                </a:tc>
              </a:tr>
              <a:tr h="370840">
                <a:tc>
                  <a:txBody>
                    <a:bodyPr/>
                    <a:lstStyle/>
                    <a:p>
                      <a:r>
                        <a:rPr lang="en-US" dirty="0" smtClean="0"/>
                        <a:t>Row</a:t>
                      </a:r>
                      <a:r>
                        <a:rPr lang="en-US" baseline="0" dirty="0" smtClean="0"/>
                        <a:t> 1</a:t>
                      </a:r>
                      <a:endParaRPr lang="en-US" dirty="0"/>
                    </a:p>
                  </a:txBody>
                  <a:tcPr/>
                </a:tc>
                <a:tc>
                  <a:txBody>
                    <a:bodyPr/>
                    <a:lstStyle/>
                    <a:p>
                      <a:r>
                        <a:rPr lang="en-US" dirty="0" smtClean="0"/>
                        <a:t>5</a:t>
                      </a:r>
                      <a:endParaRPr lang="en-US" dirty="0"/>
                    </a:p>
                  </a:txBody>
                  <a:tcPr/>
                </a:tc>
                <a:tc>
                  <a:txBody>
                    <a:bodyPr/>
                    <a:lstStyle/>
                    <a:p>
                      <a:r>
                        <a:rPr lang="en-US" dirty="0" smtClean="0"/>
                        <a:t>1</a:t>
                      </a:r>
                      <a:endParaRPr lang="en-US" dirty="0"/>
                    </a:p>
                  </a:txBody>
                  <a:tcPr/>
                </a:tc>
                <a:tc>
                  <a:txBody>
                    <a:bodyPr/>
                    <a:lstStyle/>
                    <a:p>
                      <a:r>
                        <a:rPr lang="en-US" dirty="0" smtClean="0"/>
                        <a:t>10</a:t>
                      </a:r>
                      <a:endParaRPr lang="en-US" dirty="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18</a:t>
            </a:fld>
            <a:endParaRPr lang="en-US"/>
          </a:p>
        </p:txBody>
      </p:sp>
      <p:sp>
        <p:nvSpPr>
          <p:cNvPr id="3" name="Content Placeholder 2"/>
          <p:cNvSpPr>
            <a:spLocks noGrp="1"/>
          </p:cNvSpPr>
          <p:nvPr>
            <p:ph idx="4294967295"/>
          </p:nvPr>
        </p:nvSpPr>
        <p:spPr>
          <a:xfrm>
            <a:off x="381000" y="228600"/>
            <a:ext cx="8458200" cy="6172200"/>
          </a:xfrm>
        </p:spPr>
        <p:txBody>
          <a:bodyPr>
            <a:normAutofit fontScale="77500" lnSpcReduction="20000"/>
          </a:bodyPr>
          <a:lstStyle/>
          <a:p>
            <a:r>
              <a:rPr lang="en-US" dirty="0" smtClean="0"/>
              <a:t>Program Testing:</a:t>
            </a:r>
            <a:r>
              <a:rPr lang="en-US" dirty="0"/>
              <a:t> </a:t>
            </a:r>
            <a:r>
              <a:rPr lang="en-US" dirty="0" smtClean="0"/>
              <a:t>The program should be tested against many possible </a:t>
            </a:r>
            <a:r>
              <a:rPr lang="en-US" dirty="0" err="1" smtClean="0"/>
              <a:t>inputs.Some</a:t>
            </a:r>
            <a:r>
              <a:rPr lang="en-US" dirty="0" smtClean="0"/>
              <a:t> of the things we might check are whether the program solves the smallest possible problem, whether it may not be possible or necessary to write programs that handle all input conditions, all the time. Whenever possible, programs should be accomplished by input and output section. </a:t>
            </a:r>
          </a:p>
          <a:p>
            <a:r>
              <a:rPr lang="en-US" dirty="0" smtClean="0"/>
              <a:t>Here are some desirable characteristics  of program</a:t>
            </a:r>
          </a:p>
          <a:p>
            <a:pPr lvl="1"/>
            <a:r>
              <a:rPr lang="en-US" dirty="0" smtClean="0"/>
              <a:t>Integrity:R3fer to the accuracy of the program.</a:t>
            </a:r>
          </a:p>
          <a:p>
            <a:pPr lvl="1"/>
            <a:r>
              <a:rPr lang="en-US" dirty="0" smtClean="0"/>
              <a:t>Clarity: Refer to the overall readability of the program, with emphasis on its underlying logic.</a:t>
            </a:r>
          </a:p>
          <a:p>
            <a:pPr lvl="1"/>
            <a:r>
              <a:rPr lang="en-US" dirty="0" smtClean="0"/>
              <a:t>Simplicity: The clarity and accuracy of the program are usually enhanced by keeping the  things as simple as possible, consistent with the overall program objectives.</a:t>
            </a:r>
          </a:p>
          <a:p>
            <a:pPr lvl="1"/>
            <a:r>
              <a:rPr lang="en-US" dirty="0" smtClean="0"/>
              <a:t>Efficiency: It is concerned with the execution speed and efficient memory utilization.</a:t>
            </a:r>
          </a:p>
          <a:p>
            <a:pPr lvl="1"/>
            <a:r>
              <a:rPr lang="en-US" dirty="0" err="1" smtClean="0"/>
              <a:t>Modularity:Many</a:t>
            </a:r>
            <a:r>
              <a:rPr lang="en-US" dirty="0" smtClean="0"/>
              <a:t> program can be decomposed into a independent procedures or modules.</a:t>
            </a:r>
          </a:p>
          <a:p>
            <a:pPr lvl="1"/>
            <a:r>
              <a:rPr lang="en-US" dirty="0" smtClean="0"/>
              <a:t>Generality: Program must be as general as possible.</a:t>
            </a:r>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lstStyle/>
          <a:p>
            <a:r>
              <a:rPr lang="en-US" dirty="0" smtClean="0"/>
              <a:t>Example</a:t>
            </a:r>
            <a:endParaRPr lang="en-US" dirty="0"/>
          </a:p>
        </p:txBody>
      </p:sp>
    </p:spTree>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534400" cy="6400800"/>
          </a:xfrm>
        </p:spPr>
        <p:txBody>
          <a:bodyPr>
            <a:noAutofit/>
          </a:bodyPr>
          <a:lstStyle/>
          <a:p>
            <a:pPr algn="l"/>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POINTERS</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Pointer is a derived data type in </a:t>
            </a:r>
            <a:r>
              <a:rPr lang="en-US" sz="2400" dirty="0">
                <a:latin typeface="Comic Sans MS" pitchFamily="66" charset="0"/>
                <a:cs typeface="Times New Roman" pitchFamily="18" charset="0"/>
              </a:rPr>
              <a:t>C</a:t>
            </a:r>
            <a:r>
              <a:rPr lang="en-US" sz="2400" dirty="0" smtClean="0">
                <a:latin typeface="Comic Sans MS" pitchFamily="66" charset="0"/>
                <a:cs typeface="Times New Roman" pitchFamily="18" charset="0"/>
              </a:rPr>
              <a:t>++ . Pointers contain memory addresses as their values. Since these memory addresses are the locations in the computer memory where program instructions and data stored in the memory. That’s why pointers are also called as indirect way of accessing values.</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Pointers offer a number of benefits to  the programmers. They include:</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1. Pointers are more effective in handling arrays and data tables.</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2. Pointers can be used to return multiple values from function via function arguments.</a:t>
            </a:r>
            <a:br>
              <a:rPr lang="en-US" sz="2400" dirty="0" smtClean="0">
                <a:latin typeface="Comic Sans MS" pitchFamily="66" charset="0"/>
                <a:cs typeface="Times New Roman" pitchFamily="18" charset="0"/>
              </a:rPr>
            </a:br>
            <a:r>
              <a:rPr lang="en-US" sz="2400" dirty="0">
                <a:latin typeface="Comic Sans MS" pitchFamily="66" charset="0"/>
                <a:cs typeface="Times New Roman" pitchFamily="18" charset="0"/>
              </a:rPr>
              <a:t/>
            </a:r>
            <a:br>
              <a:rPr lang="en-US" sz="2400" dirty="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a:latin typeface="Comic Sans MS" pitchFamily="66" charset="0"/>
                <a:cs typeface="Times New Roman" pitchFamily="18" charset="0"/>
              </a:rPr>
              <a:t/>
            </a:r>
            <a:br>
              <a:rPr lang="en-US" sz="2400" dirty="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a:latin typeface="Comic Sans MS" pitchFamily="66" charset="0"/>
                <a:cs typeface="Times New Roman" pitchFamily="18" charset="0"/>
              </a:rPr>
              <a:t/>
            </a:r>
            <a:br>
              <a:rPr lang="en-US" sz="2400" dirty="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a:latin typeface="Comic Sans MS" pitchFamily="66" charset="0"/>
                <a:cs typeface="Times New Roman" pitchFamily="18" charset="0"/>
              </a:rPr>
              <a:t/>
            </a:r>
            <a:br>
              <a:rPr lang="en-US" sz="2400" dirty="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endParaRPr lang="en-US" sz="2400" dirty="0">
              <a:latin typeface="Comic Sans MS" pitchFamily="66" charset="0"/>
              <a:cs typeface="Times New Roman" pitchFamily="18" charset="0"/>
            </a:endParaRPr>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534400" cy="6400800"/>
          </a:xfrm>
        </p:spPr>
        <p:txBody>
          <a:bodyPr>
            <a:normAutofit/>
          </a:bodyPr>
          <a:lstStyle/>
          <a:p>
            <a:pPr algn="l"/>
            <a:r>
              <a:rPr lang="en-US" sz="2400" dirty="0" smtClean="0">
                <a:latin typeface="Comic Sans MS" pitchFamily="66" charset="0"/>
                <a:cs typeface="Times New Roman" pitchFamily="18" charset="0"/>
              </a:rPr>
              <a:t>3. Pointers permit references to functions and thereby facilitating passing of functions as arguments to other functions.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4.The use of pointer array to character string results save data storage space in memory.</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5.Pointers allow to support dynamic memory management.</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6. Pointer reduces the length and complexity of program.</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7.They increases the execution speed and thus reduce the program execution time.</a:t>
            </a:r>
            <a:br>
              <a:rPr lang="en-US" sz="2400" dirty="0" smtClean="0">
                <a:latin typeface="Comic Sans MS" pitchFamily="66" charset="0"/>
                <a:cs typeface="Times New Roman" pitchFamily="18" charset="0"/>
              </a:rPr>
            </a:br>
            <a:r>
              <a:rPr lang="en-US" sz="2400" b="1" dirty="0" smtClean="0">
                <a:latin typeface="Comic Sans MS" pitchFamily="66" charset="0"/>
                <a:cs typeface="Times New Roman" pitchFamily="18" charset="0"/>
              </a:rPr>
              <a:t>Understanding pointers:</a:t>
            </a:r>
            <a:br>
              <a:rPr lang="en-US" sz="2400" b="1"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The computer’s memory is sequential collection of cells as shown below:</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endParaRPr lang="en-US" sz="2400" dirty="0">
              <a:latin typeface="Comic Sans MS" pitchFamily="66" charset="0"/>
              <a:cs typeface="Times New Roman" pitchFamily="18" charset="0"/>
            </a:endParaRPr>
          </a:p>
        </p:txBody>
      </p:sp>
      <p:graphicFrame>
        <p:nvGraphicFramePr>
          <p:cNvPr id="3" name="Table 2"/>
          <p:cNvGraphicFramePr>
            <a:graphicFrameLocks noGrp="1"/>
          </p:cNvGraphicFramePr>
          <p:nvPr/>
        </p:nvGraphicFramePr>
        <p:xfrm>
          <a:off x="1066800" y="5181600"/>
          <a:ext cx="5569268" cy="741680"/>
        </p:xfrm>
        <a:graphic>
          <a:graphicData uri="http://schemas.openxmlformats.org/drawingml/2006/table">
            <a:tbl>
              <a:tblPr firstRow="1" bandRow="1">
                <a:tableStyleId>{5C22544A-7EE6-4342-B048-85BDC9FD1C3A}</a:tableStyleId>
              </a:tblPr>
              <a:tblGrid>
                <a:gridCol w="762000"/>
                <a:gridCol w="762000"/>
                <a:gridCol w="762000"/>
                <a:gridCol w="235268"/>
                <a:gridCol w="762000"/>
                <a:gridCol w="762000"/>
                <a:gridCol w="762000"/>
                <a:gridCol w="762000"/>
              </a:tblGrid>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534400" cy="6400800"/>
          </a:xfrm>
        </p:spPr>
        <p:txBody>
          <a:bodyPr>
            <a:normAutofit fontScale="90000"/>
          </a:bodyPr>
          <a:lstStyle/>
          <a:p>
            <a:pPr algn="l"/>
            <a:r>
              <a:rPr lang="en-US" sz="2400" dirty="0" smtClean="0">
                <a:latin typeface="Comic Sans MS" pitchFamily="66" charset="0"/>
                <a:cs typeface="Times New Roman" pitchFamily="18" charset="0"/>
              </a:rPr>
              <a:t>Each cell, commonly known as a byte, has unique address, associated with it. Typically, the </a:t>
            </a:r>
            <a:r>
              <a:rPr lang="en-US" sz="2400" dirty="0" err="1" smtClean="0">
                <a:latin typeface="Comic Sans MS" pitchFamily="66" charset="0"/>
                <a:cs typeface="Times New Roman" pitchFamily="18" charset="0"/>
              </a:rPr>
              <a:t>addresess</a:t>
            </a:r>
            <a:r>
              <a:rPr lang="en-US" sz="2400" dirty="0" smtClean="0">
                <a:latin typeface="Comic Sans MS" pitchFamily="66" charset="0"/>
                <a:cs typeface="Times New Roman" pitchFamily="18" charset="0"/>
              </a:rPr>
              <a:t> are numbered consecutively, starting from </a:t>
            </a:r>
            <a:r>
              <a:rPr lang="en-US" sz="2400" dirty="0" err="1" smtClean="0">
                <a:latin typeface="Comic Sans MS" pitchFamily="66" charset="0"/>
                <a:cs typeface="Times New Roman" pitchFamily="18" charset="0"/>
              </a:rPr>
              <a:t>zero.The</a:t>
            </a:r>
            <a:r>
              <a:rPr lang="en-US" sz="2400" dirty="0" smtClean="0">
                <a:latin typeface="Comic Sans MS" pitchFamily="66" charset="0"/>
                <a:cs typeface="Times New Roman" pitchFamily="18" charset="0"/>
              </a:rPr>
              <a:t> last address depend on the memory size. Whenever we declare a variable, the system allocates, somewhere in the memory, an appropriate location to hold the value of the variable. Since, every cell has a unique address, this location will have its own address.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For example:</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int</a:t>
            </a:r>
            <a:r>
              <a:rPr lang="en-US" sz="2400" dirty="0" smtClean="0">
                <a:latin typeface="Comic Sans MS" pitchFamily="66" charset="0"/>
                <a:cs typeface="Times New Roman" pitchFamily="18" charset="0"/>
              </a:rPr>
              <a:t> n = 123;</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This statement instruct the system to find a location for the integer variable ‘n’ and puts the value 123 in that location.</a:t>
            </a:r>
            <a:br>
              <a:rPr lang="en-US" sz="2400" dirty="0" smtClean="0">
                <a:latin typeface="Comic Sans MS" pitchFamily="66" charset="0"/>
                <a:cs typeface="Times New Roman" pitchFamily="18" charset="0"/>
              </a:rPr>
            </a:br>
            <a:r>
              <a:rPr lang="en-US" sz="2400" dirty="0">
                <a:latin typeface="Comic Sans MS" pitchFamily="66" charset="0"/>
                <a:cs typeface="Times New Roman" pitchFamily="18" charset="0"/>
              </a:rPr>
              <a:t/>
            </a:r>
            <a:br>
              <a:rPr lang="en-US" sz="2400" dirty="0">
                <a:latin typeface="Comic Sans MS" pitchFamily="66" charset="0"/>
                <a:cs typeface="Times New Roman" pitchFamily="18" charset="0"/>
              </a:rPr>
            </a:br>
            <a:r>
              <a:rPr lang="en-US" sz="2400" dirty="0" smtClean="0">
                <a:latin typeface="Comic Sans MS" pitchFamily="66" charset="0"/>
                <a:cs typeface="Times New Roman" pitchFamily="18" charset="0"/>
              </a:rPr>
              <a:t>Representing a variable:</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endParaRPr lang="en-US" sz="2400" dirty="0">
              <a:latin typeface="Comic Sans MS" pitchFamily="66" charset="0"/>
              <a:cs typeface="Times New Roman" pitchFamily="18" charset="0"/>
            </a:endParaRPr>
          </a:p>
        </p:txBody>
      </p:sp>
      <p:graphicFrame>
        <p:nvGraphicFramePr>
          <p:cNvPr id="6" name="Table 5"/>
          <p:cNvGraphicFramePr>
            <a:graphicFrameLocks noGrp="1"/>
          </p:cNvGraphicFramePr>
          <p:nvPr/>
        </p:nvGraphicFramePr>
        <p:xfrm>
          <a:off x="1066800" y="5105400"/>
          <a:ext cx="2362200" cy="1219200"/>
        </p:xfrm>
        <a:graphic>
          <a:graphicData uri="http://schemas.openxmlformats.org/drawingml/2006/table">
            <a:tbl>
              <a:tblPr firstRow="1" bandRow="1">
                <a:tableStyleId>{5C22544A-7EE6-4342-B048-85BDC9FD1C3A}</a:tableStyleId>
              </a:tblPr>
              <a:tblGrid>
                <a:gridCol w="2362200"/>
              </a:tblGrid>
              <a:tr h="406400">
                <a:tc>
                  <a:txBody>
                    <a:bodyPr/>
                    <a:lstStyle/>
                    <a:p>
                      <a:r>
                        <a:rPr lang="en-US" dirty="0" smtClean="0"/>
                        <a:t>N </a:t>
                      </a:r>
                      <a:r>
                        <a:rPr lang="en-US" dirty="0" smtClean="0">
                          <a:sym typeface="Wingdings" pitchFamily="2" charset="2"/>
                        </a:rPr>
                        <a:t> VARIABLE </a:t>
                      </a:r>
                      <a:endParaRPr lang="en-US" dirty="0"/>
                    </a:p>
                  </a:txBody>
                  <a:tcPr/>
                </a:tc>
              </a:tr>
              <a:tr h="406400">
                <a:tc>
                  <a:txBody>
                    <a:bodyPr/>
                    <a:lstStyle/>
                    <a:p>
                      <a:r>
                        <a:rPr lang="en-US" dirty="0" smtClean="0"/>
                        <a:t>123 </a:t>
                      </a:r>
                      <a:r>
                        <a:rPr lang="en-US" dirty="0" smtClean="0">
                          <a:sym typeface="Wingdings" pitchFamily="2" charset="2"/>
                        </a:rPr>
                        <a:t> VALUE </a:t>
                      </a:r>
                      <a:endParaRPr lang="en-US" dirty="0"/>
                    </a:p>
                  </a:txBody>
                  <a:tcPr/>
                </a:tc>
              </a:tr>
              <a:tr h="406400">
                <a:tc>
                  <a:txBody>
                    <a:bodyPr/>
                    <a:lstStyle/>
                    <a:p>
                      <a:r>
                        <a:rPr lang="en-US" dirty="0" smtClean="0"/>
                        <a:t>1000 </a:t>
                      </a:r>
                      <a:r>
                        <a:rPr lang="en-US" dirty="0" smtClean="0">
                          <a:sym typeface="Wingdings" pitchFamily="2" charset="2"/>
                        </a:rPr>
                        <a:t> ADDRESS</a:t>
                      </a:r>
                      <a:endParaRPr lang="en-US" dirty="0"/>
                    </a:p>
                  </a:txBody>
                  <a:tcPr/>
                </a:tc>
              </a:tr>
            </a:tbl>
          </a:graphicData>
        </a:graphic>
      </p:graphicFrame>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534400" cy="6400800"/>
          </a:xfrm>
        </p:spPr>
        <p:txBody>
          <a:bodyPr>
            <a:noAutofit/>
          </a:bodyPr>
          <a:lstStyle/>
          <a:p>
            <a:pPr algn="l"/>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Accessing the address of the variable: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The actual location of a variable in the memory is system dependent and therefore, the address of a variable is not known to us immediately. We can determine the address of a variable of a variable with the help of the operator ‘&amp;’. The operator ‘&amp;’ immediately preceding a variable returns the address of the variable associated with it.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For example:</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 &amp; n;</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would assign the address 1000(</a:t>
            </a:r>
            <a:r>
              <a:rPr lang="en-US" sz="2400" dirty="0" err="1" smtClean="0">
                <a:latin typeface="Comic Sans MS" pitchFamily="66" charset="0"/>
                <a:cs typeface="Times New Roman" pitchFamily="18" charset="0"/>
              </a:rPr>
              <a:t>i.e</a:t>
            </a:r>
            <a:r>
              <a:rPr lang="en-US" sz="2400" dirty="0" smtClean="0">
                <a:latin typeface="Comic Sans MS" pitchFamily="66" charset="0"/>
                <a:cs typeface="Times New Roman" pitchFamily="18" charset="0"/>
              </a:rPr>
              <a:t> the location of n) to the variable </a:t>
            </a: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The &amp; operator can be remembered as ‘address of’.</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t>
            </a:r>
            <a:br>
              <a:rPr lang="en-US" sz="2400" dirty="0" smtClean="0">
                <a:latin typeface="Comic Sans MS" pitchFamily="66" charset="0"/>
                <a:cs typeface="Times New Roman" pitchFamily="18" charset="0"/>
              </a:rPr>
            </a:br>
            <a:r>
              <a:rPr lang="en-US" sz="2400" dirty="0">
                <a:latin typeface="Comic Sans MS" pitchFamily="66" charset="0"/>
                <a:cs typeface="Times New Roman" pitchFamily="18" charset="0"/>
              </a:rPr>
              <a:t/>
            </a:r>
            <a:br>
              <a:rPr lang="en-US" sz="2400" dirty="0">
                <a:latin typeface="Comic Sans MS" pitchFamily="66" charset="0"/>
                <a:cs typeface="Times New Roman" pitchFamily="18" charset="0"/>
              </a:rPr>
            </a:br>
            <a:endParaRPr lang="en-US" sz="2400" dirty="0">
              <a:latin typeface="Comic Sans MS" pitchFamily="66" charset="0"/>
              <a:cs typeface="Times New Roman" pitchFamily="18" charset="0"/>
            </a:endParaRPr>
          </a:p>
        </p:txBody>
      </p:sp>
    </p:spTree>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534400" cy="6400800"/>
          </a:xfrm>
        </p:spPr>
        <p:txBody>
          <a:bodyPr>
            <a:noAutofit/>
          </a:bodyPr>
          <a:lstStyle/>
          <a:p>
            <a:pPr algn="l"/>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Declaring Pointer variable:</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In </a:t>
            </a:r>
            <a:r>
              <a:rPr lang="en-US" sz="2400" dirty="0" err="1" smtClean="0">
                <a:latin typeface="Comic Sans MS" pitchFamily="66" charset="0"/>
                <a:cs typeface="Times New Roman" pitchFamily="18" charset="0"/>
              </a:rPr>
              <a:t>c++</a:t>
            </a:r>
            <a:r>
              <a:rPr lang="en-US" sz="2400" dirty="0" smtClean="0">
                <a:latin typeface="Comic Sans MS" pitchFamily="66" charset="0"/>
                <a:cs typeface="Times New Roman" pitchFamily="18" charset="0"/>
              </a:rPr>
              <a:t>, every variable must be </a:t>
            </a:r>
            <a:r>
              <a:rPr lang="en-US" sz="2400" dirty="0" err="1" smtClean="0">
                <a:latin typeface="Comic Sans MS" pitchFamily="66" charset="0"/>
                <a:cs typeface="Times New Roman" pitchFamily="18" charset="0"/>
              </a:rPr>
              <a:t>decalred</a:t>
            </a:r>
            <a:r>
              <a:rPr lang="en-US" sz="2400" dirty="0" smtClean="0">
                <a:latin typeface="Comic Sans MS" pitchFamily="66" charset="0"/>
                <a:cs typeface="Times New Roman" pitchFamily="18" charset="0"/>
              </a:rPr>
              <a:t> for its type. Since the pointer variable contain address  that belongs to  a separate data type, they must be declared as pointers  variable  takes the following  form:</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datatype</a:t>
            </a:r>
            <a:r>
              <a:rPr lang="en-US" sz="2400" dirty="0" smtClean="0">
                <a:latin typeface="Comic Sans MS" pitchFamily="66" charset="0"/>
                <a:cs typeface="Times New Roman" pitchFamily="18" charset="0"/>
              </a:rPr>
              <a:t> *pointer name ;</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int</a:t>
            </a:r>
            <a:r>
              <a:rPr lang="en-US" sz="2400" dirty="0" smtClean="0">
                <a:latin typeface="Comic Sans MS" pitchFamily="66" charset="0"/>
                <a:cs typeface="Times New Roman" pitchFamily="18" charset="0"/>
              </a:rPr>
              <a:t> * </a:t>
            </a: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These tells the compiler three things about the pointer variables.</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1. The asterisk(*) tells that the variable </a:t>
            </a: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is a pointer.</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2. </a:t>
            </a: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needs a memory location.</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3. </a:t>
            </a: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points to a variable of type int.</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For example:</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int</a:t>
            </a:r>
            <a:r>
              <a:rPr lang="en-US" sz="2400" dirty="0" smtClean="0">
                <a:latin typeface="Comic Sans MS" pitchFamily="66" charset="0"/>
                <a:cs typeface="Times New Roman" pitchFamily="18" charset="0"/>
              </a:rPr>
              <a:t> n =10;</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int</a:t>
            </a:r>
            <a:r>
              <a:rPr lang="en-US" sz="2400" dirty="0" smtClean="0">
                <a:latin typeface="Comic Sans MS" pitchFamily="66" charset="0"/>
                <a:cs typeface="Times New Roman" pitchFamily="18" charset="0"/>
              </a:rPr>
              <a:t> * </a:t>
            </a: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 &amp;n ;</a:t>
            </a:r>
            <a:br>
              <a:rPr lang="en-US" sz="2400" dirty="0" smtClean="0">
                <a:latin typeface="Comic Sans MS" pitchFamily="66" charset="0"/>
                <a:cs typeface="Times New Roman" pitchFamily="18" charset="0"/>
              </a:rPr>
            </a:br>
            <a:endParaRPr lang="en-US" sz="2400" dirty="0">
              <a:latin typeface="Comic Sans MS" pitchFamily="66" charset="0"/>
              <a:cs typeface="Times New Roman" pitchFamily="18" charset="0"/>
            </a:endParaRPr>
          </a:p>
        </p:txBody>
      </p:sp>
    </p:spTree>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534400" cy="6400800"/>
          </a:xfrm>
        </p:spPr>
        <p:txBody>
          <a:bodyPr>
            <a:normAutofit/>
          </a:bodyPr>
          <a:lstStyle/>
          <a:p>
            <a:pPr algn="l"/>
            <a:r>
              <a:rPr lang="en-US" sz="2400" dirty="0" smtClean="0">
                <a:latin typeface="Comic Sans MS" pitchFamily="66" charset="0"/>
                <a:cs typeface="Times New Roman" pitchFamily="18" charset="0"/>
              </a:rPr>
              <a:t>Accessing a variable through its pointer: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Once the pointer has been assigned the address of a variable,</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then how to access the value of the variable using pointer? This is done by using operator * (asterisk) usually known as indirect operator or dereferencing operator.</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For example:</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int</a:t>
            </a:r>
            <a:r>
              <a:rPr lang="en-US" sz="2400" dirty="0" smtClean="0">
                <a:latin typeface="Comic Sans MS" pitchFamily="66" charset="0"/>
                <a:cs typeface="Times New Roman" pitchFamily="18" charset="0"/>
              </a:rPr>
              <a:t> n =10;</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int</a:t>
            </a:r>
            <a:r>
              <a:rPr lang="en-US" sz="2400" dirty="0" smtClean="0">
                <a:latin typeface="Comic Sans MS" pitchFamily="66" charset="0"/>
                <a:cs typeface="Times New Roman" pitchFamily="18" charset="0"/>
              </a:rPr>
              <a:t> * </a:t>
            </a: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 *n ; //</a:t>
            </a: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stores address of n.</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int</a:t>
            </a:r>
            <a:r>
              <a:rPr lang="en-US" sz="2400" dirty="0" smtClean="0">
                <a:latin typeface="Comic Sans MS" pitchFamily="66" charset="0"/>
                <a:cs typeface="Times New Roman" pitchFamily="18" charset="0"/>
              </a:rPr>
              <a:t> m = *</a:t>
            </a: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#include&lt;</a:t>
            </a:r>
            <a:r>
              <a:rPr lang="en-US" sz="2400" dirty="0" err="1" smtClean="0">
                <a:latin typeface="Comic Sans MS" pitchFamily="66" charset="0"/>
                <a:cs typeface="Times New Roman" pitchFamily="18" charset="0"/>
              </a:rPr>
              <a:t>iostream.h</a:t>
            </a:r>
            <a:r>
              <a:rPr lang="en-US" sz="2400" dirty="0" smtClean="0">
                <a:latin typeface="Comic Sans MS" pitchFamily="66" charset="0"/>
                <a:cs typeface="Times New Roman" pitchFamily="18" charset="0"/>
              </a:rPr>
              <a:t>&gt;</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#include&lt;</a:t>
            </a:r>
            <a:r>
              <a:rPr lang="en-US" sz="2400" dirty="0" err="1" smtClean="0">
                <a:latin typeface="Comic Sans MS" pitchFamily="66" charset="0"/>
                <a:cs typeface="Times New Roman" pitchFamily="18" charset="0"/>
              </a:rPr>
              <a:t>conio.h</a:t>
            </a:r>
            <a:r>
              <a:rPr lang="en-US" sz="2400" dirty="0" smtClean="0">
                <a:latin typeface="Comic Sans MS" pitchFamily="66" charset="0"/>
                <a:cs typeface="Times New Roman" pitchFamily="18" charset="0"/>
              </a:rPr>
              <a:t>&gt;</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void main()</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clrscr</a:t>
            </a:r>
            <a:r>
              <a:rPr lang="en-US" sz="2400" dirty="0" smtClean="0">
                <a:latin typeface="Comic Sans MS" pitchFamily="66" charset="0"/>
                <a:cs typeface="Times New Roman" pitchFamily="18" charset="0"/>
              </a:rPr>
              <a:t>();</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int</a:t>
            </a:r>
            <a:r>
              <a:rPr lang="en-US" sz="2400" dirty="0" smtClean="0">
                <a:latin typeface="Comic Sans MS" pitchFamily="66" charset="0"/>
                <a:cs typeface="Times New Roman" pitchFamily="18" charset="0"/>
              </a:rPr>
              <a:t> n, *p;</a:t>
            </a:r>
            <a:endParaRPr lang="en-US" sz="2400" dirty="0">
              <a:latin typeface="Comic Sans MS" pitchFamily="66" charset="0"/>
              <a:cs typeface="Times New Roman" pitchFamily="18" charset="0"/>
            </a:endParaRPr>
          </a:p>
        </p:txBody>
      </p:sp>
    </p:spTree>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534400" cy="6400800"/>
          </a:xfrm>
        </p:spPr>
        <p:txBody>
          <a:bodyPr>
            <a:normAutofit/>
          </a:bodyPr>
          <a:lstStyle/>
          <a:p>
            <a:pPr algn="l"/>
            <a:r>
              <a:rPr lang="en-US" sz="2400" dirty="0" err="1" smtClean="0">
                <a:latin typeface="Comic Sans MS" pitchFamily="66" charset="0"/>
                <a:cs typeface="Times New Roman" pitchFamily="18" charset="0"/>
              </a:rPr>
              <a:t>cout</a:t>
            </a:r>
            <a:r>
              <a:rPr lang="en-US" sz="2400" dirty="0" smtClean="0">
                <a:latin typeface="Comic Sans MS" pitchFamily="66" charset="0"/>
                <a:cs typeface="Times New Roman" pitchFamily="18" charset="0"/>
              </a:rPr>
              <a:t> &lt;&lt; “Enter </a:t>
            </a:r>
            <a:r>
              <a:rPr lang="en-US" sz="2400" dirty="0" err="1" smtClean="0">
                <a:latin typeface="Comic Sans MS" pitchFamily="66" charset="0"/>
                <a:cs typeface="Times New Roman" pitchFamily="18" charset="0"/>
              </a:rPr>
              <a:t>anumber</a:t>
            </a:r>
            <a:r>
              <a:rPr lang="en-US" sz="2400" dirty="0" smtClean="0">
                <a:latin typeface="Comic Sans MS" pitchFamily="66" charset="0"/>
                <a:cs typeface="Times New Roman" pitchFamily="18" charset="0"/>
              </a:rPr>
              <a:t>”;</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cin</a:t>
            </a:r>
            <a:r>
              <a:rPr lang="en-US" sz="2400" dirty="0" smtClean="0">
                <a:latin typeface="Comic Sans MS" pitchFamily="66" charset="0"/>
                <a:cs typeface="Times New Roman" pitchFamily="18" charset="0"/>
              </a:rPr>
              <a:t> &gt;&gt; n;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p=&amp;n;</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cout</a:t>
            </a:r>
            <a:r>
              <a:rPr lang="en-US" sz="2400" dirty="0" smtClean="0">
                <a:latin typeface="Comic Sans MS" pitchFamily="66" charset="0"/>
                <a:cs typeface="Times New Roman" pitchFamily="18" charset="0"/>
              </a:rPr>
              <a:t> &lt;&lt; “Address of n : “&lt;&lt; p;</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cout</a:t>
            </a:r>
            <a:r>
              <a:rPr lang="en-US" sz="2400" dirty="0" smtClean="0">
                <a:latin typeface="Comic Sans MS" pitchFamily="66" charset="0"/>
                <a:cs typeface="Times New Roman" pitchFamily="18" charset="0"/>
              </a:rPr>
              <a:t> &lt;&lt; “The value of n accessed through pointer” &lt;&lt; *p;</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getch</a:t>
            </a:r>
            <a:r>
              <a:rPr lang="en-US" sz="2400" dirty="0" smtClean="0">
                <a:latin typeface="Comic Sans MS" pitchFamily="66" charset="0"/>
                <a:cs typeface="Times New Roman" pitchFamily="18" charset="0"/>
              </a:rPr>
              <a:t>();</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Output :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Enter a number : 5</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Address of n : 0x8fd4fff4</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value of n accessed through pointer: 5</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534400" cy="6400800"/>
          </a:xfrm>
        </p:spPr>
        <p:txBody>
          <a:bodyPr>
            <a:normAutofit fontScale="90000"/>
          </a:bodyPr>
          <a:lstStyle/>
          <a:p>
            <a:pPr algn="l"/>
            <a:r>
              <a:rPr lang="en-US" sz="2400" dirty="0" smtClean="0">
                <a:latin typeface="Comic Sans MS" pitchFamily="66" charset="0"/>
                <a:cs typeface="Times New Roman" pitchFamily="18" charset="0"/>
              </a:rPr>
              <a:t>Pointer Arithmetic:</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pointer can be incremented as:</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 </a:t>
            </a: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+2;</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 </a:t>
            </a: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+1;</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However, an expression like, </a:t>
            </a: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 will cause the pointer </a:t>
            </a: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to point to the next value of its type. For example, if </a:t>
            </a: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is an integer pointer with an initial value of </a:t>
            </a: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will be 1002, and not 1001. That is, when we increment a pointer, its value is increased by the length of the data type that it points to. This length is called the scale factor.</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The length of the various data type as follows:</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character 		1 byte</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integers 		2 bytes</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floats 			4 bytes</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long integer		4 bytes</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doubles		8 bytes</a:t>
            </a:r>
            <a:endParaRPr lang="en-US" sz="2400" dirty="0">
              <a:latin typeface="Comic Sans MS" pitchFamily="66" charset="0"/>
              <a:cs typeface="Times New Roman" pitchFamily="18" charset="0"/>
            </a:endParaRPr>
          </a:p>
        </p:txBody>
      </p:sp>
    </p:spTree>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534400" cy="6400800"/>
          </a:xfrm>
        </p:spPr>
        <p:txBody>
          <a:bodyPr>
            <a:normAutofit/>
          </a:bodyPr>
          <a:lstStyle/>
          <a:p>
            <a:pPr algn="l"/>
            <a:r>
              <a:rPr lang="en-US" sz="2400" dirty="0" smtClean="0">
                <a:latin typeface="Comic Sans MS" pitchFamily="66" charset="0"/>
                <a:cs typeface="Times New Roman" pitchFamily="18" charset="0"/>
              </a:rPr>
              <a:t>Pointers and arrays:</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When a array is declared, the compiler allocates a base address and sufficient amount of storage to contain all the elements of the array in memory location. The base address is the location of the first element of the array, the base address is always with the array itself.</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Int</a:t>
            </a:r>
            <a:r>
              <a:rPr lang="en-US" sz="2400" dirty="0" smtClean="0">
                <a:latin typeface="Comic Sans MS" pitchFamily="66" charset="0"/>
                <a:cs typeface="Times New Roman" pitchFamily="18" charset="0"/>
              </a:rPr>
              <a:t> a[5] = { 1,2,3,4,5};</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if we declare </a:t>
            </a: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is an integer pointer, then we can make the pointer </a:t>
            </a: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to point to the array a by the following statement.</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 a;</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This is equivalent to :</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 &amp;a[0];</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endParaRPr lang="en-US" sz="2400" dirty="0">
              <a:latin typeface="Comic Sans MS" pitchFamily="66"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Greena Dattani</a:t>
            </a:r>
            <a:endParaRPr lang="en-US"/>
          </a:p>
        </p:txBody>
      </p:sp>
      <p:sp>
        <p:nvSpPr>
          <p:cNvPr id="5" name="Slide Number Placeholder 4"/>
          <p:cNvSpPr>
            <a:spLocks noGrp="1"/>
          </p:cNvSpPr>
          <p:nvPr>
            <p:ph type="sldNum" sz="quarter" idx="12"/>
          </p:nvPr>
        </p:nvSpPr>
        <p:spPr/>
        <p:txBody>
          <a:bodyPr/>
          <a:lstStyle/>
          <a:p>
            <a:fld id="{6F094883-2B65-434D-BB95-EA2723E702EB}" type="slidenum">
              <a:rPr lang="en-US" smtClean="0"/>
              <a:pPr/>
              <a:t>19</a:t>
            </a:fld>
            <a:endParaRPr lang="en-US"/>
          </a:p>
        </p:txBody>
      </p:sp>
      <p:sp>
        <p:nvSpPr>
          <p:cNvPr id="2" name="Title 1"/>
          <p:cNvSpPr>
            <a:spLocks noGrp="1"/>
          </p:cNvSpPr>
          <p:nvPr>
            <p:ph type="title" idx="4294967295"/>
          </p:nvPr>
        </p:nvSpPr>
        <p:spPr>
          <a:xfrm>
            <a:off x="0" y="274638"/>
            <a:ext cx="8229600" cy="1143000"/>
          </a:xfrm>
        </p:spPr>
        <p:txBody>
          <a:bodyPr/>
          <a:lstStyle/>
          <a:p>
            <a:r>
              <a:rPr lang="en-US" dirty="0" smtClean="0">
                <a:solidFill>
                  <a:srgbClr val="FF0000"/>
                </a:solidFill>
              </a:rPr>
              <a:t>CHAPTER 2</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534400" cy="6400800"/>
          </a:xfrm>
        </p:spPr>
        <p:txBody>
          <a:bodyPr>
            <a:noAutofit/>
          </a:bodyPr>
          <a:lstStyle/>
          <a:p>
            <a:pPr algn="l"/>
            <a:r>
              <a:rPr lang="en-US" sz="1800" dirty="0" smtClean="0">
                <a:latin typeface="Comic Sans MS" pitchFamily="66" charset="0"/>
                <a:cs typeface="Times New Roman" pitchFamily="18" charset="0"/>
              </a:rPr>
              <a:t/>
            </a:r>
            <a:br>
              <a:rPr lang="en-US" sz="1800" dirty="0" smtClean="0">
                <a:latin typeface="Comic Sans MS" pitchFamily="66" charset="0"/>
                <a:cs typeface="Times New Roman" pitchFamily="18" charset="0"/>
              </a:rPr>
            </a:br>
            <a:r>
              <a:rPr lang="en-US" sz="1800" dirty="0">
                <a:latin typeface="Comic Sans MS" pitchFamily="66" charset="0"/>
                <a:cs typeface="Times New Roman" pitchFamily="18" charset="0"/>
              </a:rPr>
              <a:t/>
            </a:r>
            <a:br>
              <a:rPr lang="en-US" sz="1800" dirty="0">
                <a:latin typeface="Comic Sans MS" pitchFamily="66" charset="0"/>
                <a:cs typeface="Times New Roman" pitchFamily="18" charset="0"/>
              </a:rPr>
            </a:br>
            <a:r>
              <a:rPr lang="en-US" sz="1800" dirty="0" smtClean="0">
                <a:latin typeface="Comic Sans MS" pitchFamily="66" charset="0"/>
                <a:cs typeface="Times New Roman" pitchFamily="18" charset="0"/>
              </a:rPr>
              <a:t>#include&lt;</a:t>
            </a:r>
            <a:r>
              <a:rPr lang="en-US" sz="1800" dirty="0" err="1" smtClean="0">
                <a:latin typeface="Comic Sans MS" pitchFamily="66" charset="0"/>
                <a:cs typeface="Times New Roman" pitchFamily="18" charset="0"/>
              </a:rPr>
              <a:t>iostream.h</a:t>
            </a:r>
            <a:r>
              <a:rPr lang="en-US" sz="1800" dirty="0" smtClean="0">
                <a:latin typeface="Comic Sans MS" pitchFamily="66" charset="0"/>
                <a:cs typeface="Times New Roman" pitchFamily="18" charset="0"/>
              </a:rPr>
              <a:t>&gt;</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#include&lt;</a:t>
            </a:r>
            <a:r>
              <a:rPr lang="en-US" sz="1800" dirty="0" err="1" smtClean="0">
                <a:latin typeface="Comic Sans MS" pitchFamily="66" charset="0"/>
                <a:cs typeface="Times New Roman" pitchFamily="18" charset="0"/>
              </a:rPr>
              <a:t>conio.h</a:t>
            </a:r>
            <a:r>
              <a:rPr lang="en-US" sz="1800" dirty="0" smtClean="0">
                <a:latin typeface="Comic Sans MS" pitchFamily="66" charset="0"/>
                <a:cs typeface="Times New Roman" pitchFamily="18" charset="0"/>
              </a:rPr>
              <a:t>&gt;</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void main()</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a:t>
            </a:r>
            <a:br>
              <a:rPr lang="en-US" sz="1800" dirty="0" smtClean="0">
                <a:latin typeface="Comic Sans MS" pitchFamily="66" charset="0"/>
                <a:cs typeface="Times New Roman" pitchFamily="18" charset="0"/>
              </a:rPr>
            </a:br>
            <a:r>
              <a:rPr lang="en-US" sz="1800" dirty="0" err="1" smtClean="0">
                <a:latin typeface="Comic Sans MS" pitchFamily="66" charset="0"/>
                <a:cs typeface="Times New Roman" pitchFamily="18" charset="0"/>
              </a:rPr>
              <a:t>clrscr</a:t>
            </a:r>
            <a:r>
              <a:rPr lang="en-US" sz="1800" dirty="0" smtClean="0">
                <a:latin typeface="Comic Sans MS" pitchFamily="66" charset="0"/>
                <a:cs typeface="Times New Roman" pitchFamily="18" charset="0"/>
              </a:rPr>
              <a:t>();</a:t>
            </a:r>
            <a:br>
              <a:rPr lang="en-US" sz="1800" dirty="0" smtClean="0">
                <a:latin typeface="Comic Sans MS" pitchFamily="66" charset="0"/>
                <a:cs typeface="Times New Roman" pitchFamily="18" charset="0"/>
              </a:rPr>
            </a:br>
            <a:r>
              <a:rPr lang="en-US" sz="1800" dirty="0" err="1" smtClean="0">
                <a:latin typeface="Comic Sans MS" pitchFamily="66" charset="0"/>
                <a:cs typeface="Times New Roman" pitchFamily="18" charset="0"/>
              </a:rPr>
              <a:t>int</a:t>
            </a:r>
            <a:r>
              <a:rPr lang="en-US" sz="1800" dirty="0" smtClean="0">
                <a:latin typeface="Comic Sans MS" pitchFamily="66" charset="0"/>
                <a:cs typeface="Times New Roman" pitchFamily="18" charset="0"/>
              </a:rPr>
              <a:t> a[10],I,*p;</a:t>
            </a:r>
            <a:br>
              <a:rPr lang="en-US" sz="1800" dirty="0" smtClean="0">
                <a:latin typeface="Comic Sans MS" pitchFamily="66" charset="0"/>
                <a:cs typeface="Times New Roman" pitchFamily="18" charset="0"/>
              </a:rPr>
            </a:br>
            <a:r>
              <a:rPr lang="en-US" sz="1800" dirty="0" err="1" smtClean="0">
                <a:latin typeface="Comic Sans MS" pitchFamily="66" charset="0"/>
                <a:cs typeface="Times New Roman" pitchFamily="18" charset="0"/>
              </a:rPr>
              <a:t>cout</a:t>
            </a:r>
            <a:r>
              <a:rPr lang="en-US" sz="1800" dirty="0" smtClean="0">
                <a:latin typeface="Comic Sans MS" pitchFamily="66" charset="0"/>
                <a:cs typeface="Times New Roman" pitchFamily="18" charset="0"/>
              </a:rPr>
              <a:t> &lt;&lt;“Enter ten number”;</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for (</a:t>
            </a:r>
            <a:r>
              <a:rPr lang="en-US" sz="1800" dirty="0" err="1" smtClean="0">
                <a:latin typeface="Comic Sans MS" pitchFamily="66" charset="0"/>
                <a:cs typeface="Times New Roman" pitchFamily="18" charset="0"/>
              </a:rPr>
              <a:t>i</a:t>
            </a:r>
            <a:r>
              <a:rPr lang="en-US" sz="1800" dirty="0" smtClean="0">
                <a:latin typeface="Comic Sans MS" pitchFamily="66" charset="0"/>
                <a:cs typeface="Times New Roman" pitchFamily="18" charset="0"/>
              </a:rPr>
              <a:t>=0;i&lt;10;i++)</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a:t>
            </a:r>
            <a:br>
              <a:rPr lang="en-US" sz="1800" dirty="0" smtClean="0">
                <a:latin typeface="Comic Sans MS" pitchFamily="66" charset="0"/>
                <a:cs typeface="Times New Roman" pitchFamily="18" charset="0"/>
              </a:rPr>
            </a:br>
            <a:r>
              <a:rPr lang="en-US" sz="1800" dirty="0" err="1" smtClean="0">
                <a:latin typeface="Comic Sans MS" pitchFamily="66" charset="0"/>
                <a:cs typeface="Times New Roman" pitchFamily="18" charset="0"/>
              </a:rPr>
              <a:t>cin</a:t>
            </a:r>
            <a:r>
              <a:rPr lang="en-US" sz="1800" dirty="0" smtClean="0">
                <a:latin typeface="Comic Sans MS" pitchFamily="66" charset="0"/>
                <a:cs typeface="Times New Roman" pitchFamily="18" charset="0"/>
              </a:rPr>
              <a:t> &gt;&gt; a[</a:t>
            </a:r>
            <a:r>
              <a:rPr lang="en-US" sz="1800" dirty="0" err="1" smtClean="0">
                <a:latin typeface="Comic Sans MS" pitchFamily="66" charset="0"/>
                <a:cs typeface="Times New Roman" pitchFamily="18" charset="0"/>
              </a:rPr>
              <a:t>i</a:t>
            </a:r>
            <a:r>
              <a:rPr lang="en-US" sz="1800" dirty="0" smtClean="0">
                <a:latin typeface="Comic Sans MS" pitchFamily="66" charset="0"/>
                <a:cs typeface="Times New Roman" pitchFamily="18" charset="0"/>
              </a:rPr>
              <a:t>];</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p=a;</a:t>
            </a:r>
            <a:br>
              <a:rPr lang="en-US" sz="1800" dirty="0" smtClean="0">
                <a:latin typeface="Comic Sans MS" pitchFamily="66" charset="0"/>
                <a:cs typeface="Times New Roman" pitchFamily="18" charset="0"/>
              </a:rPr>
            </a:br>
            <a:r>
              <a:rPr lang="en-US" sz="1800" dirty="0" err="1" smtClean="0">
                <a:latin typeface="Comic Sans MS" pitchFamily="66" charset="0"/>
                <a:cs typeface="Times New Roman" pitchFamily="18" charset="0"/>
              </a:rPr>
              <a:t>cout</a:t>
            </a:r>
            <a:r>
              <a:rPr lang="en-US" sz="1800" dirty="0" smtClean="0">
                <a:latin typeface="Comic Sans MS" pitchFamily="66" charset="0"/>
                <a:cs typeface="Times New Roman" pitchFamily="18" charset="0"/>
              </a:rPr>
              <a:t> &lt;&lt; “</a:t>
            </a:r>
            <a:r>
              <a:rPr lang="en-US" sz="1800" dirty="0" err="1" smtClean="0">
                <a:latin typeface="Comic Sans MS" pitchFamily="66" charset="0"/>
                <a:cs typeface="Times New Roman" pitchFamily="18" charset="0"/>
              </a:rPr>
              <a:t>Arrary</a:t>
            </a:r>
            <a:r>
              <a:rPr lang="en-US" sz="1800" dirty="0" smtClean="0">
                <a:latin typeface="Comic Sans MS" pitchFamily="66" charset="0"/>
                <a:cs typeface="Times New Roman" pitchFamily="18" charset="0"/>
              </a:rPr>
              <a:t> elements accessed through pointer”;</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for (</a:t>
            </a:r>
            <a:r>
              <a:rPr lang="en-US" sz="1800" dirty="0" err="1" smtClean="0">
                <a:latin typeface="Comic Sans MS" pitchFamily="66" charset="0"/>
                <a:cs typeface="Times New Roman" pitchFamily="18" charset="0"/>
              </a:rPr>
              <a:t>i</a:t>
            </a:r>
            <a:r>
              <a:rPr lang="en-US" sz="1800" dirty="0" smtClean="0">
                <a:latin typeface="Comic Sans MS" pitchFamily="66" charset="0"/>
                <a:cs typeface="Times New Roman" pitchFamily="18" charset="0"/>
              </a:rPr>
              <a:t>=0;i&lt;10;i++) </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a:t>
            </a:r>
            <a:r>
              <a:rPr lang="en-US" sz="1800" dirty="0" err="1" smtClean="0">
                <a:latin typeface="Comic Sans MS" pitchFamily="66" charset="0"/>
                <a:cs typeface="Times New Roman" pitchFamily="18" charset="0"/>
              </a:rPr>
              <a:t>cout</a:t>
            </a:r>
            <a:r>
              <a:rPr lang="en-US" sz="1800" dirty="0" smtClean="0">
                <a:latin typeface="Comic Sans MS" pitchFamily="66" charset="0"/>
                <a:cs typeface="Times New Roman" pitchFamily="18" charset="0"/>
              </a:rPr>
              <a:t> &lt;&lt; “a[“ &lt;&lt; </a:t>
            </a:r>
            <a:r>
              <a:rPr lang="en-US" sz="1800" dirty="0" err="1" smtClean="0">
                <a:latin typeface="Comic Sans MS" pitchFamily="66" charset="0"/>
                <a:cs typeface="Times New Roman" pitchFamily="18" charset="0"/>
              </a:rPr>
              <a:t>i</a:t>
            </a:r>
            <a:r>
              <a:rPr lang="en-US" sz="1800" dirty="0" smtClean="0">
                <a:latin typeface="Comic Sans MS" pitchFamily="66" charset="0"/>
                <a:cs typeface="Times New Roman" pitchFamily="18" charset="0"/>
              </a:rPr>
              <a:t>&lt;&lt; “]\t”;}</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for (</a:t>
            </a:r>
            <a:r>
              <a:rPr lang="en-US" sz="1800" dirty="0" err="1" smtClean="0">
                <a:latin typeface="Comic Sans MS" pitchFamily="66" charset="0"/>
                <a:cs typeface="Times New Roman" pitchFamily="18" charset="0"/>
              </a:rPr>
              <a:t>i</a:t>
            </a:r>
            <a:r>
              <a:rPr lang="en-US" sz="1800" dirty="0" smtClean="0">
                <a:latin typeface="Comic Sans MS" pitchFamily="66" charset="0"/>
                <a:cs typeface="Times New Roman" pitchFamily="18" charset="0"/>
              </a:rPr>
              <a:t>=0;i&lt;10;i++) </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a:t>
            </a:r>
            <a:br>
              <a:rPr lang="en-US" sz="1800" dirty="0" smtClean="0">
                <a:latin typeface="Comic Sans MS" pitchFamily="66" charset="0"/>
                <a:cs typeface="Times New Roman" pitchFamily="18" charset="0"/>
              </a:rPr>
            </a:br>
            <a:r>
              <a:rPr lang="en-US" sz="1800" dirty="0">
                <a:latin typeface="Comic Sans MS" pitchFamily="66" charset="0"/>
                <a:cs typeface="Times New Roman" pitchFamily="18" charset="0"/>
              </a:rPr>
              <a:t>	</a:t>
            </a:r>
            <a:r>
              <a:rPr lang="en-US" sz="1800" dirty="0" err="1" smtClean="0">
                <a:latin typeface="Comic Sans MS" pitchFamily="66" charset="0"/>
                <a:cs typeface="Times New Roman" pitchFamily="18" charset="0"/>
              </a:rPr>
              <a:t>cout</a:t>
            </a:r>
            <a:r>
              <a:rPr lang="en-US" sz="1800" dirty="0" smtClean="0">
                <a:latin typeface="Comic Sans MS" pitchFamily="66" charset="0"/>
                <a:cs typeface="Times New Roman" pitchFamily="18" charset="0"/>
              </a:rPr>
              <a:t> &lt;&lt; “” &lt;&lt; *p&lt;&lt; “\t”;</a:t>
            </a:r>
            <a:br>
              <a:rPr lang="en-US" sz="1800" dirty="0" smtClean="0">
                <a:latin typeface="Comic Sans MS" pitchFamily="66" charset="0"/>
                <a:cs typeface="Times New Roman" pitchFamily="18" charset="0"/>
              </a:rPr>
            </a:br>
            <a:r>
              <a:rPr lang="en-US" sz="1800" dirty="0">
                <a:latin typeface="Comic Sans MS" pitchFamily="66" charset="0"/>
                <a:cs typeface="Times New Roman" pitchFamily="18" charset="0"/>
              </a:rPr>
              <a:t>	</a:t>
            </a:r>
            <a:r>
              <a:rPr lang="en-US" sz="1800" dirty="0" smtClean="0">
                <a:latin typeface="Comic Sans MS" pitchFamily="66" charset="0"/>
                <a:cs typeface="Times New Roman" pitchFamily="18" charset="0"/>
              </a:rPr>
              <a:t>p++;</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a:t>
            </a:r>
            <a:br>
              <a:rPr lang="en-US" sz="1800" dirty="0" smtClean="0">
                <a:latin typeface="Comic Sans MS" pitchFamily="66" charset="0"/>
                <a:cs typeface="Times New Roman" pitchFamily="18" charset="0"/>
              </a:rPr>
            </a:br>
            <a:r>
              <a:rPr lang="en-US" sz="1800" dirty="0" err="1" smtClean="0">
                <a:latin typeface="Comic Sans MS" pitchFamily="66" charset="0"/>
                <a:cs typeface="Times New Roman" pitchFamily="18" charset="0"/>
              </a:rPr>
              <a:t>getch</a:t>
            </a:r>
            <a:r>
              <a:rPr lang="en-US" sz="1800" dirty="0" smtClean="0">
                <a:latin typeface="Comic Sans MS" pitchFamily="66" charset="0"/>
                <a:cs typeface="Times New Roman" pitchFamily="18" charset="0"/>
              </a:rPr>
              <a:t>();</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a:r>
            <a:br>
              <a:rPr lang="en-US" sz="1800" dirty="0" smtClean="0">
                <a:latin typeface="Comic Sans MS" pitchFamily="66" charset="0"/>
                <a:cs typeface="Times New Roman" pitchFamily="18" charset="0"/>
              </a:rPr>
            </a:br>
            <a:endParaRPr lang="en-US" sz="1800" dirty="0">
              <a:latin typeface="Comic Sans MS" pitchFamily="66" charset="0"/>
              <a:cs typeface="Times New Roman" pitchFamily="18" charset="0"/>
            </a:endParaRPr>
          </a:p>
        </p:txBody>
      </p:sp>
    </p:spTree>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52400"/>
            <a:ext cx="9144000" cy="6400800"/>
          </a:xfrm>
        </p:spPr>
        <p:txBody>
          <a:bodyPr>
            <a:normAutofit/>
          </a:bodyPr>
          <a:lstStyle/>
          <a:p>
            <a:pPr algn="l"/>
            <a:r>
              <a:rPr lang="en-US" sz="2000" dirty="0">
                <a:latin typeface="Comic Sans MS" pitchFamily="66" charset="0"/>
              </a:rPr>
              <a:t>O</a:t>
            </a:r>
            <a:r>
              <a:rPr lang="en-US" sz="2000" dirty="0" smtClean="0">
                <a:latin typeface="Comic Sans MS" pitchFamily="66" charset="0"/>
              </a:rPr>
              <a:t>utput : </a:t>
            </a:r>
            <a:br>
              <a:rPr lang="en-US" sz="2000" dirty="0" smtClean="0">
                <a:latin typeface="Comic Sans MS" pitchFamily="66" charset="0"/>
              </a:rPr>
            </a:br>
            <a:r>
              <a:rPr lang="en-US" sz="2000" dirty="0" smtClean="0">
                <a:latin typeface="Comic Sans MS" pitchFamily="66" charset="0"/>
              </a:rPr>
              <a:t>12</a:t>
            </a:r>
            <a:br>
              <a:rPr lang="en-US" sz="2000" dirty="0" smtClean="0">
                <a:latin typeface="Comic Sans MS" pitchFamily="66" charset="0"/>
              </a:rPr>
            </a:br>
            <a:r>
              <a:rPr lang="en-US" sz="2000" dirty="0" smtClean="0">
                <a:latin typeface="Comic Sans MS" pitchFamily="66" charset="0"/>
              </a:rPr>
              <a:t>23</a:t>
            </a:r>
            <a:br>
              <a:rPr lang="en-US" sz="2000" dirty="0" smtClean="0">
                <a:latin typeface="Comic Sans MS" pitchFamily="66" charset="0"/>
              </a:rPr>
            </a:br>
            <a:r>
              <a:rPr lang="en-US" sz="2000" dirty="0" smtClean="0">
                <a:latin typeface="Comic Sans MS" pitchFamily="66" charset="0"/>
              </a:rPr>
              <a:t>34</a:t>
            </a:r>
            <a:br>
              <a:rPr lang="en-US" sz="2000" dirty="0" smtClean="0">
                <a:latin typeface="Comic Sans MS" pitchFamily="66" charset="0"/>
              </a:rPr>
            </a:br>
            <a:r>
              <a:rPr lang="en-US" sz="2000" dirty="0" smtClean="0">
                <a:latin typeface="Comic Sans MS" pitchFamily="66" charset="0"/>
              </a:rPr>
              <a:t>45</a:t>
            </a:r>
            <a:br>
              <a:rPr lang="en-US" sz="2000" dirty="0" smtClean="0">
                <a:latin typeface="Comic Sans MS" pitchFamily="66" charset="0"/>
              </a:rPr>
            </a:br>
            <a:r>
              <a:rPr lang="en-US" sz="2000" dirty="0" smtClean="0">
                <a:latin typeface="Comic Sans MS" pitchFamily="66" charset="0"/>
              </a:rPr>
              <a:t>56</a:t>
            </a:r>
            <a:br>
              <a:rPr lang="en-US" sz="2000" dirty="0" smtClean="0">
                <a:latin typeface="Comic Sans MS" pitchFamily="66" charset="0"/>
              </a:rPr>
            </a:br>
            <a:r>
              <a:rPr lang="en-US" sz="2000" dirty="0" smtClean="0">
                <a:latin typeface="Comic Sans MS" pitchFamily="66" charset="0"/>
              </a:rPr>
              <a:t>67</a:t>
            </a:r>
            <a:br>
              <a:rPr lang="en-US" sz="2000" dirty="0" smtClean="0">
                <a:latin typeface="Comic Sans MS" pitchFamily="66" charset="0"/>
              </a:rPr>
            </a:br>
            <a:r>
              <a:rPr lang="en-US" sz="2000" dirty="0" smtClean="0">
                <a:latin typeface="Comic Sans MS" pitchFamily="66" charset="0"/>
              </a:rPr>
              <a:t>78</a:t>
            </a:r>
            <a:br>
              <a:rPr lang="en-US" sz="2000" dirty="0" smtClean="0">
                <a:latin typeface="Comic Sans MS" pitchFamily="66" charset="0"/>
              </a:rPr>
            </a:br>
            <a:r>
              <a:rPr lang="en-US" sz="2000" dirty="0" smtClean="0">
                <a:latin typeface="Comic Sans MS" pitchFamily="66" charset="0"/>
              </a:rPr>
              <a:t>89</a:t>
            </a:r>
            <a:br>
              <a:rPr lang="en-US" sz="2000" dirty="0" smtClean="0">
                <a:latin typeface="Comic Sans MS" pitchFamily="66" charset="0"/>
              </a:rPr>
            </a:br>
            <a:r>
              <a:rPr lang="en-US" sz="2000" dirty="0" smtClean="0">
                <a:latin typeface="Comic Sans MS" pitchFamily="66" charset="0"/>
              </a:rPr>
              <a:t>90</a:t>
            </a:r>
            <a:br>
              <a:rPr lang="en-US" sz="2000" dirty="0" smtClean="0">
                <a:latin typeface="Comic Sans MS" pitchFamily="66" charset="0"/>
              </a:rPr>
            </a:br>
            <a:r>
              <a:rPr lang="en-US" sz="2000" dirty="0" smtClean="0">
                <a:latin typeface="Comic Sans MS" pitchFamily="66" charset="0"/>
              </a:rPr>
              <a:t>99</a:t>
            </a:r>
            <a:br>
              <a:rPr lang="en-US" sz="2000" dirty="0" smtClean="0">
                <a:latin typeface="Comic Sans MS" pitchFamily="66" charset="0"/>
              </a:rPr>
            </a:br>
            <a:r>
              <a:rPr lang="en-US" sz="2000" dirty="0" smtClean="0">
                <a:latin typeface="Comic Sans MS" pitchFamily="66" charset="0"/>
              </a:rPr>
              <a:t>Array elements accessed through pointer</a:t>
            </a:r>
            <a:br>
              <a:rPr lang="en-US" sz="2000" dirty="0" smtClean="0">
                <a:latin typeface="Comic Sans MS" pitchFamily="66" charset="0"/>
              </a:rPr>
            </a:br>
            <a:r>
              <a:rPr lang="en-US" sz="2000" dirty="0" smtClean="0">
                <a:latin typeface="Comic Sans MS" pitchFamily="66" charset="0"/>
              </a:rPr>
              <a:t>a[0]	a[1]	a[2]	a[3]	a[4]	a[5]	a[6]	a[7]	a[8]	a[9]</a:t>
            </a:r>
            <a:br>
              <a:rPr lang="en-US" sz="2000" dirty="0" smtClean="0">
                <a:latin typeface="Comic Sans MS" pitchFamily="66" charset="0"/>
              </a:rPr>
            </a:br>
            <a:r>
              <a:rPr lang="en-US" sz="2000" dirty="0" smtClean="0">
                <a:latin typeface="Comic Sans MS" pitchFamily="66" charset="0"/>
              </a:rPr>
              <a:t>12	23	34	45	56	67	78	89	90	99</a:t>
            </a:r>
            <a:br>
              <a:rPr lang="en-US" sz="2000" dirty="0" smtClean="0">
                <a:latin typeface="Comic Sans MS" pitchFamily="66" charset="0"/>
              </a:rPr>
            </a:br>
            <a:r>
              <a:rPr lang="en-US" sz="2000" dirty="0" smtClean="0">
                <a:latin typeface="Comic Sans MS" pitchFamily="66" charset="0"/>
              </a:rPr>
              <a:t/>
            </a:r>
            <a:br>
              <a:rPr lang="en-US" sz="2000" dirty="0" smtClean="0">
                <a:latin typeface="Comic Sans MS" pitchFamily="66" charset="0"/>
              </a:rPr>
            </a:br>
            <a:r>
              <a:rPr lang="en-US" sz="2000" dirty="0" smtClean="0">
                <a:latin typeface="Comic Sans MS" pitchFamily="66" charset="0"/>
              </a:rPr>
              <a:t/>
            </a:r>
            <a:br>
              <a:rPr lang="en-US" sz="2000" dirty="0" smtClean="0">
                <a:latin typeface="Comic Sans MS" pitchFamily="66" charset="0"/>
              </a:rPr>
            </a:br>
            <a:r>
              <a:rPr lang="en-US" sz="2000" dirty="0" smtClean="0">
                <a:latin typeface="Comic Sans MS" pitchFamily="66" charset="0"/>
              </a:rPr>
              <a:t/>
            </a:r>
            <a:br>
              <a:rPr lang="en-US" sz="2000" dirty="0" smtClean="0">
                <a:latin typeface="Comic Sans MS" pitchFamily="66" charset="0"/>
              </a:rPr>
            </a:br>
            <a:r>
              <a:rPr lang="en-US" sz="2000" dirty="0" smtClean="0">
                <a:latin typeface="Comic Sans MS" pitchFamily="66" charset="0"/>
              </a:rPr>
              <a:t/>
            </a:r>
            <a:br>
              <a:rPr lang="en-US" sz="2000" dirty="0" smtClean="0">
                <a:latin typeface="Comic Sans MS" pitchFamily="66" charset="0"/>
              </a:rPr>
            </a:br>
            <a:endParaRPr lang="en-US" sz="2000" dirty="0">
              <a:latin typeface="Comic Sans MS" pitchFamily="66" charset="0"/>
            </a:endParaRPr>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0"/>
            <a:ext cx="8534400" cy="6705600"/>
          </a:xfrm>
        </p:spPr>
        <p:txBody>
          <a:bodyPr>
            <a:noAutofit/>
          </a:bodyPr>
          <a:lstStyle/>
          <a:p>
            <a:pPr algn="l"/>
            <a:r>
              <a:rPr lang="en-US" sz="1800" dirty="0" smtClean="0">
                <a:latin typeface="Comic Sans MS" pitchFamily="66" charset="0"/>
                <a:cs typeface="Times New Roman" pitchFamily="18" charset="0"/>
              </a:rPr>
              <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Pointers as function arguments:</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When we pass addresses to a function, the parameters receiving the addresses should be a pointer The process of call the function using a pointers to pass the addresses of a variable is sometime called as a “call by addresses”. The function which is called by “ address” can change the value of the variable used in the call.</a:t>
            </a:r>
            <a:br>
              <a:rPr lang="en-US" sz="1800" dirty="0" smtClean="0">
                <a:latin typeface="Comic Sans MS" pitchFamily="66" charset="0"/>
                <a:cs typeface="Times New Roman" pitchFamily="18" charset="0"/>
              </a:rPr>
            </a:br>
            <a:r>
              <a:rPr lang="en-US" sz="1800" dirty="0">
                <a:latin typeface="Comic Sans MS" pitchFamily="66" charset="0"/>
                <a:cs typeface="Times New Roman" pitchFamily="18" charset="0"/>
              </a:rPr>
              <a:t/>
            </a:r>
            <a:br>
              <a:rPr lang="en-US" sz="1800" dirty="0">
                <a:latin typeface="Comic Sans MS" pitchFamily="66" charset="0"/>
                <a:cs typeface="Times New Roman" pitchFamily="18" charset="0"/>
              </a:rPr>
            </a:br>
            <a:r>
              <a:rPr lang="en-US" sz="1800" dirty="0" smtClean="0">
                <a:latin typeface="Comic Sans MS" pitchFamily="66" charset="0"/>
                <a:cs typeface="Times New Roman" pitchFamily="18" charset="0"/>
              </a:rPr>
              <a:t>#include&lt;</a:t>
            </a:r>
            <a:r>
              <a:rPr lang="en-US" sz="1800" dirty="0" err="1" smtClean="0">
                <a:latin typeface="Comic Sans MS" pitchFamily="66" charset="0"/>
                <a:cs typeface="Times New Roman" pitchFamily="18" charset="0"/>
              </a:rPr>
              <a:t>iostream.h</a:t>
            </a:r>
            <a:r>
              <a:rPr lang="en-US" sz="1800" dirty="0" smtClean="0">
                <a:latin typeface="Comic Sans MS" pitchFamily="66" charset="0"/>
                <a:cs typeface="Times New Roman" pitchFamily="18" charset="0"/>
              </a:rPr>
              <a:t>&gt;</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#include&lt;</a:t>
            </a:r>
            <a:r>
              <a:rPr lang="en-US" sz="1800" dirty="0" err="1" smtClean="0">
                <a:latin typeface="Comic Sans MS" pitchFamily="66" charset="0"/>
                <a:cs typeface="Times New Roman" pitchFamily="18" charset="0"/>
              </a:rPr>
              <a:t>conio.h</a:t>
            </a:r>
            <a:r>
              <a:rPr lang="en-US" sz="1800" dirty="0" smtClean="0">
                <a:latin typeface="Comic Sans MS" pitchFamily="66" charset="0"/>
                <a:cs typeface="Times New Roman" pitchFamily="18" charset="0"/>
              </a:rPr>
              <a:t>&gt;</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void sort (</a:t>
            </a:r>
            <a:r>
              <a:rPr lang="en-US" sz="1800" dirty="0" err="1" smtClean="0">
                <a:latin typeface="Comic Sans MS" pitchFamily="66" charset="0"/>
                <a:cs typeface="Times New Roman" pitchFamily="18" charset="0"/>
              </a:rPr>
              <a:t>int</a:t>
            </a:r>
            <a:r>
              <a:rPr lang="en-US" sz="1800" dirty="0" smtClean="0">
                <a:latin typeface="Comic Sans MS" pitchFamily="66" charset="0"/>
                <a:cs typeface="Times New Roman" pitchFamily="18" charset="0"/>
              </a:rPr>
              <a:t> * , </a:t>
            </a:r>
            <a:r>
              <a:rPr lang="en-US" sz="1800" dirty="0" err="1" smtClean="0">
                <a:latin typeface="Comic Sans MS" pitchFamily="66" charset="0"/>
                <a:cs typeface="Times New Roman" pitchFamily="18" charset="0"/>
              </a:rPr>
              <a:t>int</a:t>
            </a:r>
            <a:r>
              <a:rPr lang="en-US" sz="1800" dirty="0" smtClean="0">
                <a:latin typeface="Comic Sans MS" pitchFamily="66" charset="0"/>
                <a:cs typeface="Times New Roman" pitchFamily="18" charset="0"/>
              </a:rPr>
              <a:t>)</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void main()</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a:t>
            </a:r>
            <a:r>
              <a:rPr lang="en-US" sz="1800" dirty="0">
                <a:latin typeface="Comic Sans MS" pitchFamily="66" charset="0"/>
                <a:cs typeface="Times New Roman" pitchFamily="18" charset="0"/>
              </a:rPr>
              <a:t>	</a:t>
            </a:r>
            <a:r>
              <a:rPr lang="en-US" sz="1800" dirty="0" err="1" smtClean="0">
                <a:latin typeface="Comic Sans MS" pitchFamily="66" charset="0"/>
                <a:cs typeface="Times New Roman" pitchFamily="18" charset="0"/>
              </a:rPr>
              <a:t>clrscr</a:t>
            </a:r>
            <a:r>
              <a:rPr lang="en-US" sz="1800" dirty="0" smtClean="0">
                <a:latin typeface="Comic Sans MS" pitchFamily="66" charset="0"/>
                <a:cs typeface="Times New Roman" pitchFamily="18" charset="0"/>
              </a:rPr>
              <a:t>();</a:t>
            </a:r>
            <a:br>
              <a:rPr lang="en-US" sz="1800" dirty="0" smtClean="0">
                <a:latin typeface="Comic Sans MS" pitchFamily="66" charset="0"/>
                <a:cs typeface="Times New Roman" pitchFamily="18" charset="0"/>
              </a:rPr>
            </a:br>
            <a:r>
              <a:rPr lang="en-US" sz="1800" dirty="0">
                <a:latin typeface="Comic Sans MS" pitchFamily="66" charset="0"/>
                <a:cs typeface="Times New Roman" pitchFamily="18" charset="0"/>
              </a:rPr>
              <a:t>	</a:t>
            </a:r>
            <a:r>
              <a:rPr lang="en-US" sz="1800" dirty="0" err="1" smtClean="0">
                <a:latin typeface="Comic Sans MS" pitchFamily="66" charset="0"/>
                <a:cs typeface="Times New Roman" pitchFamily="18" charset="0"/>
              </a:rPr>
              <a:t>int</a:t>
            </a:r>
            <a:r>
              <a:rPr lang="en-US" sz="1800" dirty="0" smtClean="0">
                <a:latin typeface="Comic Sans MS" pitchFamily="66" charset="0"/>
                <a:cs typeface="Times New Roman" pitchFamily="18" charset="0"/>
              </a:rPr>
              <a:t> a[10], I, *p;</a:t>
            </a:r>
            <a:br>
              <a:rPr lang="en-US" sz="1800" dirty="0" smtClean="0">
                <a:latin typeface="Comic Sans MS" pitchFamily="66" charset="0"/>
                <a:cs typeface="Times New Roman" pitchFamily="18" charset="0"/>
              </a:rPr>
            </a:br>
            <a:r>
              <a:rPr lang="en-US" sz="1800" dirty="0">
                <a:latin typeface="Comic Sans MS" pitchFamily="66" charset="0"/>
                <a:cs typeface="Times New Roman" pitchFamily="18" charset="0"/>
              </a:rPr>
              <a:t>	</a:t>
            </a:r>
            <a:r>
              <a:rPr lang="en-US" sz="1800" dirty="0" err="1" smtClean="0">
                <a:latin typeface="Comic Sans MS" pitchFamily="66" charset="0"/>
                <a:cs typeface="Times New Roman" pitchFamily="18" charset="0"/>
              </a:rPr>
              <a:t>cout</a:t>
            </a:r>
            <a:r>
              <a:rPr lang="en-US" sz="1800" dirty="0" smtClean="0">
                <a:latin typeface="Comic Sans MS" pitchFamily="66" charset="0"/>
                <a:cs typeface="Times New Roman" pitchFamily="18" charset="0"/>
              </a:rPr>
              <a:t> &lt;&lt; “Enter ten number”;</a:t>
            </a:r>
            <a:br>
              <a:rPr lang="en-US" sz="1800" dirty="0" smtClean="0">
                <a:latin typeface="Comic Sans MS" pitchFamily="66" charset="0"/>
                <a:cs typeface="Times New Roman" pitchFamily="18" charset="0"/>
              </a:rPr>
            </a:br>
            <a:r>
              <a:rPr lang="en-US" sz="1800" dirty="0">
                <a:latin typeface="Comic Sans MS" pitchFamily="66" charset="0"/>
                <a:cs typeface="Times New Roman" pitchFamily="18" charset="0"/>
              </a:rPr>
              <a:t>	</a:t>
            </a:r>
            <a:r>
              <a:rPr lang="en-US" sz="1800" dirty="0" smtClean="0">
                <a:latin typeface="Comic Sans MS" pitchFamily="66" charset="0"/>
                <a:cs typeface="Times New Roman" pitchFamily="18" charset="0"/>
              </a:rPr>
              <a:t>for (</a:t>
            </a:r>
            <a:r>
              <a:rPr lang="en-US" sz="1800" dirty="0" err="1" smtClean="0">
                <a:latin typeface="Comic Sans MS" pitchFamily="66" charset="0"/>
                <a:cs typeface="Times New Roman" pitchFamily="18" charset="0"/>
              </a:rPr>
              <a:t>i</a:t>
            </a:r>
            <a:r>
              <a:rPr lang="en-US" sz="1800" dirty="0" smtClean="0">
                <a:latin typeface="Comic Sans MS" pitchFamily="66" charset="0"/>
                <a:cs typeface="Times New Roman" pitchFamily="18" charset="0"/>
              </a:rPr>
              <a:t>=0;i&lt;10;i++)</a:t>
            </a:r>
            <a:br>
              <a:rPr lang="en-US" sz="1800" dirty="0" smtClean="0">
                <a:latin typeface="Comic Sans MS" pitchFamily="66" charset="0"/>
                <a:cs typeface="Times New Roman" pitchFamily="18" charset="0"/>
              </a:rPr>
            </a:br>
            <a:r>
              <a:rPr lang="en-US" sz="1800" dirty="0">
                <a:latin typeface="Comic Sans MS" pitchFamily="66" charset="0"/>
                <a:cs typeface="Times New Roman" pitchFamily="18" charset="0"/>
              </a:rPr>
              <a:t>	</a:t>
            </a:r>
            <a:r>
              <a:rPr lang="en-US" sz="1800" dirty="0" err="1" smtClean="0">
                <a:latin typeface="Comic Sans MS" pitchFamily="66" charset="0"/>
                <a:cs typeface="Times New Roman" pitchFamily="18" charset="0"/>
              </a:rPr>
              <a:t>cin</a:t>
            </a:r>
            <a:r>
              <a:rPr lang="en-US" sz="1800" dirty="0" smtClean="0">
                <a:latin typeface="Comic Sans MS" pitchFamily="66" charset="0"/>
                <a:cs typeface="Times New Roman" pitchFamily="18" charset="0"/>
              </a:rPr>
              <a:t> &gt;&gt;a[</a:t>
            </a:r>
            <a:r>
              <a:rPr lang="en-US" sz="1800" dirty="0" err="1" smtClean="0">
                <a:latin typeface="Comic Sans MS" pitchFamily="66" charset="0"/>
                <a:cs typeface="Times New Roman" pitchFamily="18" charset="0"/>
              </a:rPr>
              <a:t>i</a:t>
            </a:r>
            <a:r>
              <a:rPr lang="en-US" sz="1800" dirty="0" smtClean="0">
                <a:latin typeface="Comic Sans MS" pitchFamily="66" charset="0"/>
                <a:cs typeface="Times New Roman" pitchFamily="18" charset="0"/>
              </a:rPr>
              <a:t>];</a:t>
            </a:r>
            <a:br>
              <a:rPr lang="en-US" sz="1800" dirty="0" smtClean="0">
                <a:latin typeface="Comic Sans MS" pitchFamily="66" charset="0"/>
                <a:cs typeface="Times New Roman" pitchFamily="18" charset="0"/>
              </a:rPr>
            </a:br>
            <a:r>
              <a:rPr lang="en-US" sz="1800" dirty="0">
                <a:latin typeface="Comic Sans MS" pitchFamily="66" charset="0"/>
                <a:cs typeface="Times New Roman" pitchFamily="18" charset="0"/>
              </a:rPr>
              <a:t>	</a:t>
            </a:r>
            <a:r>
              <a:rPr lang="en-US" sz="1800" dirty="0" smtClean="0">
                <a:latin typeface="Comic Sans MS" pitchFamily="66" charset="0"/>
                <a:cs typeface="Times New Roman" pitchFamily="18" charset="0"/>
              </a:rPr>
              <a:t>p=a;</a:t>
            </a:r>
            <a:br>
              <a:rPr lang="en-US" sz="1800" dirty="0" smtClean="0">
                <a:latin typeface="Comic Sans MS" pitchFamily="66" charset="0"/>
                <a:cs typeface="Times New Roman" pitchFamily="18" charset="0"/>
              </a:rPr>
            </a:br>
            <a:r>
              <a:rPr lang="en-US" sz="1800" dirty="0">
                <a:latin typeface="Comic Sans MS" pitchFamily="66" charset="0"/>
                <a:cs typeface="Times New Roman" pitchFamily="18" charset="0"/>
              </a:rPr>
              <a:t>	</a:t>
            </a:r>
            <a:r>
              <a:rPr lang="en-US" sz="1800" dirty="0" err="1" smtClean="0">
                <a:latin typeface="Comic Sans MS" pitchFamily="66" charset="0"/>
                <a:cs typeface="Times New Roman" pitchFamily="18" charset="0"/>
              </a:rPr>
              <a:t>cout</a:t>
            </a:r>
            <a:r>
              <a:rPr lang="en-US" sz="1800" dirty="0" smtClean="0">
                <a:latin typeface="Comic Sans MS" pitchFamily="66" charset="0"/>
                <a:cs typeface="Times New Roman" pitchFamily="18" charset="0"/>
              </a:rPr>
              <a:t> &lt;&lt; “</a:t>
            </a:r>
            <a:r>
              <a:rPr lang="en-US" sz="1800" dirty="0" err="1" smtClean="0">
                <a:latin typeface="Comic Sans MS" pitchFamily="66" charset="0"/>
                <a:cs typeface="Times New Roman" pitchFamily="18" charset="0"/>
              </a:rPr>
              <a:t>Arrary</a:t>
            </a:r>
            <a:r>
              <a:rPr lang="en-US" sz="1800" dirty="0" smtClean="0">
                <a:latin typeface="Comic Sans MS" pitchFamily="66" charset="0"/>
                <a:cs typeface="Times New Roman" pitchFamily="18" charset="0"/>
              </a:rPr>
              <a:t> element before sorting “;</a:t>
            </a:r>
            <a:br>
              <a:rPr lang="en-US" sz="1800" dirty="0" smtClean="0">
                <a:latin typeface="Comic Sans MS" pitchFamily="66" charset="0"/>
                <a:cs typeface="Times New Roman" pitchFamily="18" charset="0"/>
              </a:rPr>
            </a:br>
            <a:r>
              <a:rPr lang="en-US" sz="1800" dirty="0">
                <a:latin typeface="Comic Sans MS" pitchFamily="66" charset="0"/>
                <a:cs typeface="Times New Roman" pitchFamily="18" charset="0"/>
              </a:rPr>
              <a:t>	</a:t>
            </a:r>
            <a:r>
              <a:rPr lang="en-US" sz="1800" dirty="0" smtClean="0">
                <a:latin typeface="Comic Sans MS" pitchFamily="66" charset="0"/>
                <a:cs typeface="Times New Roman" pitchFamily="18" charset="0"/>
              </a:rPr>
              <a:t> for (</a:t>
            </a:r>
            <a:r>
              <a:rPr lang="en-US" sz="1800" dirty="0" err="1" smtClean="0">
                <a:latin typeface="Comic Sans MS" pitchFamily="66" charset="0"/>
                <a:cs typeface="Times New Roman" pitchFamily="18" charset="0"/>
              </a:rPr>
              <a:t>i</a:t>
            </a:r>
            <a:r>
              <a:rPr lang="en-US" sz="1800" dirty="0" smtClean="0">
                <a:latin typeface="Comic Sans MS" pitchFamily="66" charset="0"/>
                <a:cs typeface="Times New Roman" pitchFamily="18" charset="0"/>
              </a:rPr>
              <a:t>=0;i&lt;10;i++)</a:t>
            </a:r>
            <a:br>
              <a:rPr lang="en-US" sz="1800" dirty="0" smtClean="0">
                <a:latin typeface="Comic Sans MS" pitchFamily="66" charset="0"/>
                <a:cs typeface="Times New Roman" pitchFamily="18" charset="0"/>
              </a:rPr>
            </a:br>
            <a:r>
              <a:rPr lang="en-US" sz="1800" dirty="0">
                <a:latin typeface="Comic Sans MS" pitchFamily="66" charset="0"/>
                <a:cs typeface="Times New Roman" pitchFamily="18" charset="0"/>
              </a:rPr>
              <a:t>	</a:t>
            </a:r>
            <a:r>
              <a:rPr lang="en-US" sz="1800" dirty="0" err="1" smtClean="0">
                <a:latin typeface="Comic Sans MS" pitchFamily="66" charset="0"/>
                <a:cs typeface="Times New Roman" pitchFamily="18" charset="0"/>
              </a:rPr>
              <a:t>cout</a:t>
            </a:r>
            <a:r>
              <a:rPr lang="en-US" sz="1800" dirty="0" smtClean="0">
                <a:latin typeface="Comic Sans MS" pitchFamily="66" charset="0"/>
                <a:cs typeface="Times New Roman" pitchFamily="18" charset="0"/>
              </a:rPr>
              <a:t> &lt;&lt; “ a[“ &lt;&lt; I &lt;&lt; “]\t”;</a:t>
            </a:r>
            <a:br>
              <a:rPr lang="en-US" sz="1800" dirty="0" smtClean="0">
                <a:latin typeface="Comic Sans MS" pitchFamily="66" charset="0"/>
                <a:cs typeface="Times New Roman" pitchFamily="18" charset="0"/>
              </a:rPr>
            </a:br>
            <a:r>
              <a:rPr lang="en-US" sz="1800" dirty="0">
                <a:latin typeface="Comic Sans MS" pitchFamily="66" charset="0"/>
                <a:cs typeface="Times New Roman" pitchFamily="18" charset="0"/>
              </a:rPr>
              <a:t>	</a:t>
            </a:r>
            <a:r>
              <a:rPr lang="en-US" sz="1800" dirty="0" smtClean="0">
                <a:latin typeface="Comic Sans MS" pitchFamily="66" charset="0"/>
                <a:cs typeface="Times New Roman" pitchFamily="18" charset="0"/>
              </a:rPr>
              <a:t>for (</a:t>
            </a:r>
            <a:r>
              <a:rPr lang="en-US" sz="1800" dirty="0" err="1" smtClean="0">
                <a:latin typeface="Comic Sans MS" pitchFamily="66" charset="0"/>
                <a:cs typeface="Times New Roman" pitchFamily="18" charset="0"/>
              </a:rPr>
              <a:t>i</a:t>
            </a:r>
            <a:r>
              <a:rPr lang="en-US" sz="1800" dirty="0" smtClean="0">
                <a:latin typeface="Comic Sans MS" pitchFamily="66" charset="0"/>
                <a:cs typeface="Times New Roman" pitchFamily="18" charset="0"/>
              </a:rPr>
              <a:t>=0;i&lt;10;i++)</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a:t>
            </a:r>
            <a:r>
              <a:rPr lang="en-US" sz="1800" dirty="0" err="1" smtClean="0">
                <a:latin typeface="Comic Sans MS" pitchFamily="66" charset="0"/>
                <a:cs typeface="Times New Roman" pitchFamily="18" charset="0"/>
              </a:rPr>
              <a:t>cout</a:t>
            </a:r>
            <a:r>
              <a:rPr lang="en-US" sz="1800" dirty="0" smtClean="0">
                <a:latin typeface="Comic Sans MS" pitchFamily="66" charset="0"/>
                <a:cs typeface="Times New Roman" pitchFamily="18" charset="0"/>
              </a:rPr>
              <a:t> &lt;&lt; “ “ &lt;&lt; a[</a:t>
            </a:r>
            <a:r>
              <a:rPr lang="en-US" sz="1800" dirty="0" err="1" smtClean="0">
                <a:latin typeface="Comic Sans MS" pitchFamily="66" charset="0"/>
                <a:cs typeface="Times New Roman" pitchFamily="18" charset="0"/>
              </a:rPr>
              <a:t>i</a:t>
            </a:r>
            <a:r>
              <a:rPr lang="en-US" sz="1800" dirty="0" smtClean="0">
                <a:latin typeface="Comic Sans MS" pitchFamily="66" charset="0"/>
                <a:cs typeface="Times New Roman" pitchFamily="18" charset="0"/>
              </a:rPr>
              <a:t>] &lt;&lt; “\t”;</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sort &lt;&lt;(p,10);</a:t>
            </a:r>
            <a:br>
              <a:rPr lang="en-US" sz="1800" dirty="0" smtClean="0">
                <a:latin typeface="Comic Sans MS" pitchFamily="66" charset="0"/>
                <a:cs typeface="Times New Roman" pitchFamily="18" charset="0"/>
              </a:rPr>
            </a:br>
            <a:r>
              <a:rPr lang="en-US" sz="1800" dirty="0">
                <a:latin typeface="Comic Sans MS" pitchFamily="66" charset="0"/>
                <a:cs typeface="Times New Roman" pitchFamily="18" charset="0"/>
              </a:rPr>
              <a:t>	</a:t>
            </a:r>
            <a:r>
              <a:rPr lang="en-US" sz="1800" dirty="0" smtClean="0">
                <a:latin typeface="Comic Sans MS" pitchFamily="66" charset="0"/>
                <a:cs typeface="Times New Roman" pitchFamily="18" charset="0"/>
              </a:rPr>
              <a:t> </a:t>
            </a:r>
            <a:br>
              <a:rPr lang="en-US" sz="1800" dirty="0" smtClean="0">
                <a:latin typeface="Comic Sans MS" pitchFamily="66" charset="0"/>
                <a:cs typeface="Times New Roman" pitchFamily="18" charset="0"/>
              </a:rPr>
            </a:br>
            <a:r>
              <a:rPr lang="en-US" sz="1800" dirty="0">
                <a:latin typeface="Comic Sans MS" pitchFamily="66" charset="0"/>
                <a:cs typeface="Times New Roman" pitchFamily="18" charset="0"/>
              </a:rPr>
              <a:t>	</a:t>
            </a:r>
          </a:p>
        </p:txBody>
      </p:sp>
    </p:spTree>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534400" cy="6705600"/>
          </a:xfrm>
        </p:spPr>
        <p:txBody>
          <a:bodyPr>
            <a:noAutofit/>
          </a:bodyPr>
          <a:lstStyle/>
          <a:p>
            <a:pPr algn="l"/>
            <a:r>
              <a:rPr lang="en-US" sz="1800" dirty="0" smtClean="0">
                <a:latin typeface="Comic Sans MS" pitchFamily="66" charset="0"/>
                <a:cs typeface="Times New Roman" pitchFamily="18" charset="0"/>
              </a:rPr>
              <a:t/>
            </a:r>
            <a:br>
              <a:rPr lang="en-US" sz="1800" dirty="0" smtClean="0">
                <a:latin typeface="Comic Sans MS" pitchFamily="66" charset="0"/>
                <a:cs typeface="Times New Roman" pitchFamily="18" charset="0"/>
              </a:rPr>
            </a:br>
            <a:r>
              <a:rPr lang="en-US" sz="1800" dirty="0" err="1" smtClean="0">
                <a:latin typeface="Comic Sans MS" pitchFamily="66" charset="0"/>
                <a:cs typeface="Times New Roman" pitchFamily="18" charset="0"/>
              </a:rPr>
              <a:t>cout</a:t>
            </a:r>
            <a:r>
              <a:rPr lang="en-US" sz="1800" dirty="0" smtClean="0">
                <a:latin typeface="Comic Sans MS" pitchFamily="66" charset="0"/>
                <a:cs typeface="Times New Roman" pitchFamily="18" charset="0"/>
              </a:rPr>
              <a:t> &lt;&lt; “ Array elements after sorting”; </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for (</a:t>
            </a:r>
            <a:r>
              <a:rPr lang="en-US" sz="1800" dirty="0" err="1" smtClean="0">
                <a:latin typeface="Comic Sans MS" pitchFamily="66" charset="0"/>
                <a:cs typeface="Times New Roman" pitchFamily="18" charset="0"/>
              </a:rPr>
              <a:t>i</a:t>
            </a:r>
            <a:r>
              <a:rPr lang="en-US" sz="1800" dirty="0" smtClean="0">
                <a:latin typeface="Comic Sans MS" pitchFamily="66" charset="0"/>
                <a:cs typeface="Times New Roman" pitchFamily="18" charset="0"/>
              </a:rPr>
              <a:t>=0;i&lt;10;i++)</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a:t>
            </a:r>
            <a:r>
              <a:rPr lang="en-US" sz="1800" dirty="0" err="1" smtClean="0">
                <a:latin typeface="Comic Sans MS" pitchFamily="66" charset="0"/>
                <a:cs typeface="Times New Roman" pitchFamily="18" charset="0"/>
              </a:rPr>
              <a:t>cout</a:t>
            </a:r>
            <a:r>
              <a:rPr lang="en-US" sz="1800" dirty="0" smtClean="0">
                <a:latin typeface="Comic Sans MS" pitchFamily="66" charset="0"/>
                <a:cs typeface="Times New Roman" pitchFamily="18" charset="0"/>
              </a:rPr>
              <a:t> &lt;&lt; “a[“ &lt;&lt; I &lt;&lt; ]\t”;</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for (</a:t>
            </a:r>
            <a:r>
              <a:rPr lang="en-US" sz="1800" dirty="0" err="1" smtClean="0">
                <a:latin typeface="Comic Sans MS" pitchFamily="66" charset="0"/>
                <a:cs typeface="Times New Roman" pitchFamily="18" charset="0"/>
              </a:rPr>
              <a:t>i</a:t>
            </a:r>
            <a:r>
              <a:rPr lang="en-US" sz="1800" dirty="0" smtClean="0">
                <a:latin typeface="Comic Sans MS" pitchFamily="66" charset="0"/>
                <a:cs typeface="Times New Roman" pitchFamily="18" charset="0"/>
              </a:rPr>
              <a:t>=0;i&lt;10;i++)</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a:t>
            </a:r>
            <a:r>
              <a:rPr lang="en-US" sz="1800" dirty="0" err="1" smtClean="0">
                <a:latin typeface="Comic Sans MS" pitchFamily="66" charset="0"/>
                <a:cs typeface="Times New Roman" pitchFamily="18" charset="0"/>
              </a:rPr>
              <a:t>cout</a:t>
            </a:r>
            <a:r>
              <a:rPr lang="en-US" sz="1800" dirty="0" smtClean="0">
                <a:latin typeface="Comic Sans MS" pitchFamily="66" charset="0"/>
                <a:cs typeface="Times New Roman" pitchFamily="18" charset="0"/>
              </a:rPr>
              <a:t> &lt;&lt; “ “ &lt;&lt; p[</a:t>
            </a:r>
            <a:r>
              <a:rPr lang="en-US" sz="1800" dirty="0" err="1" smtClean="0">
                <a:latin typeface="Comic Sans MS" pitchFamily="66" charset="0"/>
                <a:cs typeface="Times New Roman" pitchFamily="18" charset="0"/>
              </a:rPr>
              <a:t>i</a:t>
            </a:r>
            <a:r>
              <a:rPr lang="en-US" sz="1800" dirty="0" smtClean="0">
                <a:latin typeface="Comic Sans MS" pitchFamily="66" charset="0"/>
                <a:cs typeface="Times New Roman" pitchFamily="18" charset="0"/>
              </a:rPr>
              <a:t>] &lt;&lt; “\t”;</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a:t>
            </a:r>
            <a:r>
              <a:rPr lang="en-US" sz="1800" dirty="0" err="1" smtClean="0">
                <a:latin typeface="Comic Sans MS" pitchFamily="66" charset="0"/>
                <a:cs typeface="Times New Roman" pitchFamily="18" charset="0"/>
              </a:rPr>
              <a:t>getch</a:t>
            </a:r>
            <a:r>
              <a:rPr lang="en-US" sz="1800" dirty="0" smtClean="0">
                <a:latin typeface="Comic Sans MS" pitchFamily="66" charset="0"/>
                <a:cs typeface="Times New Roman" pitchFamily="18" charset="0"/>
              </a:rPr>
              <a:t>();</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void sort (</a:t>
            </a:r>
            <a:r>
              <a:rPr lang="en-US" sz="1800" dirty="0" err="1" smtClean="0">
                <a:latin typeface="Comic Sans MS" pitchFamily="66" charset="0"/>
                <a:cs typeface="Times New Roman" pitchFamily="18" charset="0"/>
              </a:rPr>
              <a:t>int</a:t>
            </a:r>
            <a:r>
              <a:rPr lang="en-US" sz="1800" dirty="0" smtClean="0">
                <a:latin typeface="Comic Sans MS" pitchFamily="66" charset="0"/>
                <a:cs typeface="Times New Roman" pitchFamily="18" charset="0"/>
              </a:rPr>
              <a:t> * a, </a:t>
            </a:r>
            <a:r>
              <a:rPr lang="en-US" sz="1800" dirty="0" err="1" smtClean="0">
                <a:latin typeface="Comic Sans MS" pitchFamily="66" charset="0"/>
                <a:cs typeface="Times New Roman" pitchFamily="18" charset="0"/>
              </a:rPr>
              <a:t>int</a:t>
            </a:r>
            <a:r>
              <a:rPr lang="en-US" sz="1800" dirty="0" smtClean="0">
                <a:latin typeface="Comic Sans MS" pitchFamily="66" charset="0"/>
                <a:cs typeface="Times New Roman" pitchFamily="18" charset="0"/>
              </a:rPr>
              <a:t> n)</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a:t>
            </a:r>
            <a:r>
              <a:rPr lang="en-US" sz="1800" dirty="0" err="1" smtClean="0">
                <a:latin typeface="Comic Sans MS" pitchFamily="66" charset="0"/>
                <a:cs typeface="Times New Roman" pitchFamily="18" charset="0"/>
              </a:rPr>
              <a:t>int</a:t>
            </a:r>
            <a:r>
              <a:rPr lang="en-US" sz="1800" dirty="0" smtClean="0">
                <a:latin typeface="Comic Sans MS" pitchFamily="66" charset="0"/>
                <a:cs typeface="Times New Roman" pitchFamily="18" charset="0"/>
              </a:rPr>
              <a:t> I, j, t;</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for (</a:t>
            </a:r>
            <a:r>
              <a:rPr lang="en-US" sz="1800" dirty="0" err="1" smtClean="0">
                <a:latin typeface="Comic Sans MS" pitchFamily="66" charset="0"/>
                <a:cs typeface="Times New Roman" pitchFamily="18" charset="0"/>
              </a:rPr>
              <a:t>i</a:t>
            </a:r>
            <a:r>
              <a:rPr lang="en-US" sz="1800" dirty="0" smtClean="0">
                <a:latin typeface="Comic Sans MS" pitchFamily="66" charset="0"/>
                <a:cs typeface="Times New Roman" pitchFamily="18" charset="0"/>
              </a:rPr>
              <a:t>=0;i&lt;n-1;i++)</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for (j=i+1;j&lt;</a:t>
            </a:r>
            <a:r>
              <a:rPr lang="en-US" sz="1800" dirty="0" err="1" smtClean="0">
                <a:latin typeface="Comic Sans MS" pitchFamily="66" charset="0"/>
                <a:cs typeface="Times New Roman" pitchFamily="18" charset="0"/>
              </a:rPr>
              <a:t>n;j</a:t>
            </a:r>
            <a:r>
              <a:rPr lang="en-US" sz="1800" dirty="0" smtClean="0">
                <a:latin typeface="Comic Sans MS" pitchFamily="66" charset="0"/>
                <a:cs typeface="Times New Roman" pitchFamily="18" charset="0"/>
              </a:rPr>
              <a:t>++)</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if(a[</a:t>
            </a:r>
            <a:r>
              <a:rPr lang="en-US" sz="1800" dirty="0" err="1" smtClean="0">
                <a:latin typeface="Comic Sans MS" pitchFamily="66" charset="0"/>
                <a:cs typeface="Times New Roman" pitchFamily="18" charset="0"/>
              </a:rPr>
              <a:t>i</a:t>
            </a:r>
            <a:r>
              <a:rPr lang="en-US" sz="1800" dirty="0" smtClean="0">
                <a:latin typeface="Comic Sans MS" pitchFamily="66" charset="0"/>
                <a:cs typeface="Times New Roman" pitchFamily="18" charset="0"/>
              </a:rPr>
              <a:t>]&gt;a[j]}</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t= a[</a:t>
            </a:r>
            <a:r>
              <a:rPr lang="en-US" sz="1800" dirty="0" err="1" smtClean="0">
                <a:latin typeface="Comic Sans MS" pitchFamily="66" charset="0"/>
                <a:cs typeface="Times New Roman" pitchFamily="18" charset="0"/>
              </a:rPr>
              <a:t>i</a:t>
            </a:r>
            <a:r>
              <a:rPr lang="en-US" sz="1800" dirty="0" smtClean="0">
                <a:latin typeface="Comic Sans MS" pitchFamily="66" charset="0"/>
                <a:cs typeface="Times New Roman" pitchFamily="18" charset="0"/>
              </a:rPr>
              <a:t>];</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a[</a:t>
            </a:r>
            <a:r>
              <a:rPr lang="en-US" sz="1800" dirty="0" err="1" smtClean="0">
                <a:latin typeface="Comic Sans MS" pitchFamily="66" charset="0"/>
                <a:cs typeface="Times New Roman" pitchFamily="18" charset="0"/>
              </a:rPr>
              <a:t>i</a:t>
            </a:r>
            <a:r>
              <a:rPr lang="en-US" sz="1800" dirty="0" smtClean="0">
                <a:latin typeface="Comic Sans MS" pitchFamily="66" charset="0"/>
                <a:cs typeface="Times New Roman" pitchFamily="18" charset="0"/>
              </a:rPr>
              <a:t>] = a[j];</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a[j]=t;</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	}</a:t>
            </a:r>
            <a:br>
              <a:rPr lang="en-US" sz="1800" dirty="0" smtClean="0">
                <a:latin typeface="Comic Sans MS" pitchFamily="66" charset="0"/>
                <a:cs typeface="Times New Roman" pitchFamily="18" charset="0"/>
              </a:rPr>
            </a:br>
            <a:r>
              <a:rPr lang="en-US" sz="1800" dirty="0" smtClean="0">
                <a:latin typeface="Comic Sans MS" pitchFamily="66" charset="0"/>
                <a:cs typeface="Times New Roman" pitchFamily="18" charset="0"/>
              </a:rPr>
              <a:t>}</a:t>
            </a:r>
            <a:endParaRPr lang="en-US" sz="1800" dirty="0">
              <a:latin typeface="Comic Sans MS" pitchFamily="66" charset="0"/>
              <a:cs typeface="Times New Roman" pitchFamily="18" charset="0"/>
            </a:endParaRPr>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52400"/>
            <a:ext cx="8991600" cy="6400800"/>
          </a:xfrm>
        </p:spPr>
        <p:txBody>
          <a:bodyPr>
            <a:normAutofit/>
          </a:bodyPr>
          <a:lstStyle/>
          <a:p>
            <a:pPr algn="l"/>
            <a:r>
              <a:rPr lang="en-US" sz="2000" dirty="0" smtClean="0">
                <a:latin typeface="Comic Sans MS" pitchFamily="66" charset="0"/>
              </a:rPr>
              <a:t>Output :</a:t>
            </a:r>
            <a:br>
              <a:rPr lang="en-US" sz="2000" dirty="0" smtClean="0">
                <a:latin typeface="Comic Sans MS" pitchFamily="66" charset="0"/>
              </a:rPr>
            </a:br>
            <a:r>
              <a:rPr lang="en-US" sz="2000" dirty="0" smtClean="0">
                <a:latin typeface="Comic Sans MS" pitchFamily="66" charset="0"/>
              </a:rPr>
              <a:t>Enter ten numbers:</a:t>
            </a:r>
            <a:br>
              <a:rPr lang="en-US" sz="2000" dirty="0" smtClean="0">
                <a:latin typeface="Comic Sans MS" pitchFamily="66" charset="0"/>
              </a:rPr>
            </a:br>
            <a:r>
              <a:rPr lang="en-US" sz="2000" dirty="0" smtClean="0">
                <a:latin typeface="Comic Sans MS" pitchFamily="66" charset="0"/>
              </a:rPr>
              <a:t>56</a:t>
            </a:r>
            <a:br>
              <a:rPr lang="en-US" sz="2000" dirty="0" smtClean="0">
                <a:latin typeface="Comic Sans MS" pitchFamily="66" charset="0"/>
              </a:rPr>
            </a:br>
            <a:r>
              <a:rPr lang="en-US" sz="2000" dirty="0" smtClean="0">
                <a:latin typeface="Comic Sans MS" pitchFamily="66" charset="0"/>
              </a:rPr>
              <a:t>55</a:t>
            </a:r>
            <a:br>
              <a:rPr lang="en-US" sz="2000" dirty="0" smtClean="0">
                <a:latin typeface="Comic Sans MS" pitchFamily="66" charset="0"/>
              </a:rPr>
            </a:br>
            <a:r>
              <a:rPr lang="en-US" sz="2000" dirty="0" smtClean="0">
                <a:latin typeface="Comic Sans MS" pitchFamily="66" charset="0"/>
              </a:rPr>
              <a:t>43</a:t>
            </a:r>
            <a:br>
              <a:rPr lang="en-US" sz="2000" dirty="0" smtClean="0">
                <a:latin typeface="Comic Sans MS" pitchFamily="66" charset="0"/>
              </a:rPr>
            </a:br>
            <a:r>
              <a:rPr lang="en-US" sz="2000" dirty="0" smtClean="0">
                <a:latin typeface="Comic Sans MS" pitchFamily="66" charset="0"/>
              </a:rPr>
              <a:t>32</a:t>
            </a:r>
            <a:br>
              <a:rPr lang="en-US" sz="2000" dirty="0" smtClean="0">
                <a:latin typeface="Comic Sans MS" pitchFamily="66" charset="0"/>
              </a:rPr>
            </a:br>
            <a:r>
              <a:rPr lang="en-US" sz="2000" dirty="0" smtClean="0">
                <a:latin typeface="Comic Sans MS" pitchFamily="66" charset="0"/>
              </a:rPr>
              <a:t>89</a:t>
            </a:r>
            <a:br>
              <a:rPr lang="en-US" sz="2000" dirty="0" smtClean="0">
                <a:latin typeface="Comic Sans MS" pitchFamily="66" charset="0"/>
              </a:rPr>
            </a:br>
            <a:r>
              <a:rPr lang="en-US" sz="2000" dirty="0" smtClean="0">
                <a:latin typeface="Comic Sans MS" pitchFamily="66" charset="0"/>
              </a:rPr>
              <a:t>77</a:t>
            </a:r>
            <a:br>
              <a:rPr lang="en-US" sz="2000" dirty="0" smtClean="0">
                <a:latin typeface="Comic Sans MS" pitchFamily="66" charset="0"/>
              </a:rPr>
            </a:br>
            <a:r>
              <a:rPr lang="en-US" sz="2000" dirty="0" smtClean="0">
                <a:latin typeface="Comic Sans MS" pitchFamily="66" charset="0"/>
              </a:rPr>
              <a:t>66</a:t>
            </a:r>
            <a:br>
              <a:rPr lang="en-US" sz="2000" dirty="0" smtClean="0">
                <a:latin typeface="Comic Sans MS" pitchFamily="66" charset="0"/>
              </a:rPr>
            </a:br>
            <a:r>
              <a:rPr lang="en-US" sz="2000" dirty="0" smtClean="0">
                <a:latin typeface="Comic Sans MS" pitchFamily="66" charset="0"/>
              </a:rPr>
              <a:t>62</a:t>
            </a:r>
            <a:br>
              <a:rPr lang="en-US" sz="2000" dirty="0" smtClean="0">
                <a:latin typeface="Comic Sans MS" pitchFamily="66" charset="0"/>
              </a:rPr>
            </a:br>
            <a:r>
              <a:rPr lang="en-US" sz="2000" dirty="0" smtClean="0">
                <a:latin typeface="Comic Sans MS" pitchFamily="66" charset="0"/>
              </a:rPr>
              <a:t>31</a:t>
            </a:r>
            <a:br>
              <a:rPr lang="en-US" sz="2000" dirty="0" smtClean="0">
                <a:latin typeface="Comic Sans MS" pitchFamily="66" charset="0"/>
              </a:rPr>
            </a:br>
            <a:r>
              <a:rPr lang="en-US" sz="2000" dirty="0" smtClean="0">
                <a:latin typeface="Comic Sans MS" pitchFamily="66" charset="0"/>
              </a:rPr>
              <a:t>21</a:t>
            </a:r>
            <a:br>
              <a:rPr lang="en-US" sz="2000" dirty="0" smtClean="0">
                <a:latin typeface="Comic Sans MS" pitchFamily="66" charset="0"/>
              </a:rPr>
            </a:br>
            <a:r>
              <a:rPr lang="en-US" sz="2000" dirty="0" smtClean="0">
                <a:latin typeface="Comic Sans MS" pitchFamily="66" charset="0"/>
              </a:rPr>
              <a:t>Array elements before sorting :</a:t>
            </a:r>
            <a:br>
              <a:rPr lang="en-US" sz="2000" dirty="0" smtClean="0">
                <a:latin typeface="Comic Sans MS" pitchFamily="66" charset="0"/>
              </a:rPr>
            </a:br>
            <a:r>
              <a:rPr lang="en-US" sz="2000" dirty="0" smtClean="0">
                <a:latin typeface="Comic Sans MS" pitchFamily="66" charset="0"/>
              </a:rPr>
              <a:t>a[0]	a[1]	a[2]	a[3]	a[4]	a[5]	a[6]	a[7]	a[8]	a[9]</a:t>
            </a:r>
            <a:br>
              <a:rPr lang="en-US" sz="2000" dirty="0" smtClean="0">
                <a:latin typeface="Comic Sans MS" pitchFamily="66" charset="0"/>
              </a:rPr>
            </a:br>
            <a:r>
              <a:rPr lang="en-US" sz="2000" dirty="0" smtClean="0">
                <a:latin typeface="Comic Sans MS" pitchFamily="66" charset="0"/>
              </a:rPr>
              <a:t>56	55	43	32	89	77	66	62	31	21</a:t>
            </a:r>
            <a:br>
              <a:rPr lang="en-US" sz="2000" dirty="0" smtClean="0">
                <a:latin typeface="Comic Sans MS" pitchFamily="66" charset="0"/>
              </a:rPr>
            </a:br>
            <a:r>
              <a:rPr lang="en-US" sz="2000" dirty="0" smtClean="0">
                <a:latin typeface="Comic Sans MS" pitchFamily="66" charset="0"/>
              </a:rPr>
              <a:t/>
            </a:r>
            <a:br>
              <a:rPr lang="en-US" sz="2000" dirty="0" smtClean="0">
                <a:latin typeface="Comic Sans MS" pitchFamily="66" charset="0"/>
              </a:rPr>
            </a:br>
            <a:r>
              <a:rPr lang="en-US" sz="2000" dirty="0" smtClean="0">
                <a:latin typeface="Comic Sans MS" pitchFamily="66" charset="0"/>
              </a:rPr>
              <a:t>Array elements after sorting :</a:t>
            </a:r>
            <a:br>
              <a:rPr lang="en-US" sz="2000" dirty="0" smtClean="0">
                <a:latin typeface="Comic Sans MS" pitchFamily="66" charset="0"/>
              </a:rPr>
            </a:br>
            <a:r>
              <a:rPr lang="en-US" sz="2000" dirty="0" smtClean="0">
                <a:latin typeface="Comic Sans MS" pitchFamily="66" charset="0"/>
              </a:rPr>
              <a:t>a[0]	a[1]	a[2]	a[3]	a[4]	a[5]	a[6]	a[7]	a[8]	a[9]</a:t>
            </a:r>
            <a:br>
              <a:rPr lang="en-US" sz="2000" dirty="0" smtClean="0">
                <a:latin typeface="Comic Sans MS" pitchFamily="66" charset="0"/>
              </a:rPr>
            </a:br>
            <a:r>
              <a:rPr lang="en-US" sz="2000" dirty="0" smtClean="0">
                <a:latin typeface="Comic Sans MS" pitchFamily="66" charset="0"/>
              </a:rPr>
              <a:t>21	31	32	43	55	56	62	66	77	89</a:t>
            </a:r>
            <a:br>
              <a:rPr lang="en-US" sz="2000" dirty="0" smtClean="0">
                <a:latin typeface="Comic Sans MS" pitchFamily="66" charset="0"/>
              </a:rPr>
            </a:br>
            <a:endParaRPr lang="en-US" sz="2000" dirty="0">
              <a:latin typeface="Comic Sans MS" pitchFamily="66" charset="0"/>
            </a:endParaRPr>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534400" cy="6400800"/>
          </a:xfrm>
        </p:spPr>
        <p:txBody>
          <a:bodyPr>
            <a:noAutofit/>
          </a:bodyPr>
          <a:lstStyle/>
          <a:p>
            <a:pPr algn="l"/>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Void pointer: Also known as generic pointer. A generic pointer can be assigned a pointer value of any basic data type. But it cannot be dereference. A void pointer cannot be directly assigned to other type pointer. We need to use a cost Operator.</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#include&lt;</a:t>
            </a:r>
            <a:r>
              <a:rPr lang="en-US" sz="2400" dirty="0" err="1" smtClean="0">
                <a:latin typeface="Comic Sans MS" pitchFamily="66" charset="0"/>
                <a:cs typeface="Times New Roman" pitchFamily="18" charset="0"/>
              </a:rPr>
              <a:t>iostream.h</a:t>
            </a:r>
            <a:r>
              <a:rPr lang="en-US" sz="2400" dirty="0" smtClean="0">
                <a:latin typeface="Comic Sans MS" pitchFamily="66" charset="0"/>
                <a:cs typeface="Times New Roman" pitchFamily="18" charset="0"/>
              </a:rPr>
              <a:t>&gt;</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#include&lt;</a:t>
            </a:r>
            <a:r>
              <a:rPr lang="en-US" sz="2400" dirty="0" err="1" smtClean="0">
                <a:latin typeface="Comic Sans MS" pitchFamily="66" charset="0"/>
                <a:cs typeface="Times New Roman" pitchFamily="18" charset="0"/>
              </a:rPr>
              <a:t>conio.h</a:t>
            </a:r>
            <a:r>
              <a:rPr lang="en-US" sz="2400" dirty="0" smtClean="0">
                <a:latin typeface="Comic Sans MS" pitchFamily="66" charset="0"/>
                <a:cs typeface="Times New Roman" pitchFamily="18" charset="0"/>
              </a:rPr>
              <a:t>&gt;</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void main()</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a:t>
            </a:r>
            <a:r>
              <a:rPr lang="en-US" sz="2400" dirty="0" err="1" smtClean="0">
                <a:latin typeface="Comic Sans MS" pitchFamily="66" charset="0"/>
                <a:cs typeface="Times New Roman" pitchFamily="18" charset="0"/>
              </a:rPr>
              <a:t>clrscr</a:t>
            </a:r>
            <a:r>
              <a:rPr lang="en-US" sz="2400" dirty="0" smtClean="0">
                <a:latin typeface="Comic Sans MS" pitchFamily="66" charset="0"/>
                <a:cs typeface="Times New Roman" pitchFamily="18" charset="0"/>
              </a:rPr>
              <a:t>();</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int</a:t>
            </a:r>
            <a:r>
              <a:rPr lang="en-US" sz="2400" dirty="0" smtClean="0">
                <a:latin typeface="Comic Sans MS" pitchFamily="66" charset="0"/>
                <a:cs typeface="Times New Roman" pitchFamily="18" charset="0"/>
              </a:rPr>
              <a:t> n;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char c;</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void *</a:t>
            </a: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cout</a:t>
            </a:r>
            <a:r>
              <a:rPr lang="en-US" sz="2400" dirty="0" smtClean="0">
                <a:latin typeface="Comic Sans MS" pitchFamily="66" charset="0"/>
                <a:cs typeface="Times New Roman" pitchFamily="18" charset="0"/>
              </a:rPr>
              <a:t> &lt;&lt; “Enter a number”</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cin</a:t>
            </a:r>
            <a:r>
              <a:rPr lang="en-US" sz="2400" dirty="0" smtClean="0">
                <a:latin typeface="Comic Sans MS" pitchFamily="66" charset="0"/>
                <a:cs typeface="Times New Roman" pitchFamily="18" charset="0"/>
              </a:rPr>
              <a:t> &gt;&gt; n;</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cout</a:t>
            </a:r>
            <a:r>
              <a:rPr lang="en-US" sz="2400" dirty="0" smtClean="0">
                <a:latin typeface="Comic Sans MS" pitchFamily="66" charset="0"/>
                <a:cs typeface="Times New Roman" pitchFamily="18" charset="0"/>
              </a:rPr>
              <a:t> &lt;&lt; “Enter a character”;</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cin</a:t>
            </a:r>
            <a:r>
              <a:rPr lang="en-US" sz="2400" dirty="0" smtClean="0">
                <a:latin typeface="Comic Sans MS" pitchFamily="66" charset="0"/>
                <a:cs typeface="Times New Roman" pitchFamily="18" charset="0"/>
              </a:rPr>
              <a:t> &gt;&gt; c;</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 &amp;n;</a:t>
            </a:r>
            <a:br>
              <a:rPr lang="en-US" sz="2400" dirty="0" smtClean="0">
                <a:latin typeface="Comic Sans MS" pitchFamily="66" charset="0"/>
                <a:cs typeface="Times New Roman" pitchFamily="18" charset="0"/>
              </a:rPr>
            </a:br>
            <a:endParaRPr lang="en-US" sz="2400" dirty="0">
              <a:latin typeface="Comic Sans MS" pitchFamily="66" charset="0"/>
              <a:cs typeface="Times New Roman" pitchFamily="18" charset="0"/>
            </a:endParaRPr>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534400" cy="6400800"/>
          </a:xfrm>
        </p:spPr>
        <p:txBody>
          <a:bodyPr>
            <a:noAutofit/>
          </a:bodyPr>
          <a:lstStyle/>
          <a:p>
            <a:pPr algn="l"/>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cs typeface="Times New Roman" pitchFamily="18" charset="0"/>
              </a:rPr>
              <a:t>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cout</a:t>
            </a:r>
            <a:r>
              <a:rPr lang="en-US" sz="2400" dirty="0" smtClean="0">
                <a:latin typeface="Comic Sans MS" pitchFamily="66" charset="0"/>
                <a:cs typeface="Times New Roman" pitchFamily="18" charset="0"/>
              </a:rPr>
              <a:t> &lt;&lt; value of n accessed through a void pointer” &lt;&lt; *((</a:t>
            </a:r>
            <a:r>
              <a:rPr lang="en-US" sz="2400" dirty="0" err="1" smtClean="0">
                <a:latin typeface="Comic Sans MS" pitchFamily="66" charset="0"/>
                <a:cs typeface="Times New Roman" pitchFamily="18" charset="0"/>
              </a:rPr>
              <a:t>int</a:t>
            </a:r>
            <a:r>
              <a:rPr lang="en-US" sz="2400" dirty="0" smtClean="0">
                <a:latin typeface="Comic Sans MS" pitchFamily="66" charset="0"/>
                <a:cs typeface="Times New Roman" pitchFamily="18" charset="0"/>
              </a:rPr>
              <a:t> *) </a:t>
            </a: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 = &amp;c;</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cout</a:t>
            </a:r>
            <a:r>
              <a:rPr lang="en-US" sz="2400" dirty="0" smtClean="0">
                <a:latin typeface="Comic Sans MS" pitchFamily="66" charset="0"/>
                <a:cs typeface="Times New Roman" pitchFamily="18" charset="0"/>
              </a:rPr>
              <a:t> &lt;&lt; value of c accessed through a void pointer” &lt;&lt; *((char *) </a:t>
            </a:r>
            <a:r>
              <a:rPr lang="en-US" sz="2400" dirty="0" err="1" smtClean="0">
                <a:latin typeface="Comic Sans MS" pitchFamily="66" charset="0"/>
                <a:cs typeface="Times New Roman" pitchFamily="18" charset="0"/>
              </a:rPr>
              <a:t>ptr</a:t>
            </a:r>
            <a:r>
              <a:rPr lang="en-US" sz="2400" dirty="0" smtClean="0">
                <a:latin typeface="Comic Sans MS" pitchFamily="66" charset="0"/>
                <a:cs typeface="Times New Roman" pitchFamily="18" charset="0"/>
              </a:rPr>
              <a:t>);</a:t>
            </a:r>
            <a:br>
              <a:rPr lang="en-US" sz="2400" dirty="0" smtClean="0">
                <a:latin typeface="Comic Sans MS" pitchFamily="66" charset="0"/>
                <a:cs typeface="Times New Roman" pitchFamily="18" charset="0"/>
              </a:rPr>
            </a:br>
            <a:r>
              <a:rPr lang="en-US" sz="2400" dirty="0" err="1" smtClean="0">
                <a:latin typeface="Comic Sans MS" pitchFamily="66" charset="0"/>
                <a:cs typeface="Times New Roman" pitchFamily="18" charset="0"/>
              </a:rPr>
              <a:t>getch</a:t>
            </a:r>
            <a:r>
              <a:rPr lang="en-US" sz="2400" dirty="0" smtClean="0">
                <a:latin typeface="Comic Sans MS" pitchFamily="66" charset="0"/>
                <a:cs typeface="Times New Roman" pitchFamily="18" charset="0"/>
              </a:rPr>
              <a:t>();</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cs typeface="Times New Roman" pitchFamily="18" charset="0"/>
              </a:rPr>
              <a:t/>
            </a:r>
            <a:br>
              <a:rPr lang="en-US" sz="2400" dirty="0" smtClean="0">
                <a:latin typeface="Comic Sans MS" pitchFamily="66" charset="0"/>
                <a:cs typeface="Times New Roman" pitchFamily="18" charset="0"/>
              </a:rPr>
            </a:br>
            <a:r>
              <a:rPr lang="en-US" sz="2400" dirty="0" smtClean="0">
                <a:latin typeface="Comic Sans MS" pitchFamily="66" charset="0"/>
              </a:rPr>
              <a:t>Output :</a:t>
            </a:r>
            <a:br>
              <a:rPr lang="en-US" sz="2400" dirty="0" smtClean="0">
                <a:latin typeface="Comic Sans MS" pitchFamily="66" charset="0"/>
              </a:rPr>
            </a:br>
            <a:r>
              <a:rPr lang="en-US" sz="2400" dirty="0" smtClean="0">
                <a:latin typeface="Comic Sans MS" pitchFamily="66" charset="0"/>
              </a:rPr>
              <a:t>Enter a number : 5</a:t>
            </a:r>
            <a:br>
              <a:rPr lang="en-US" sz="2400" dirty="0" smtClean="0">
                <a:latin typeface="Comic Sans MS" pitchFamily="66" charset="0"/>
              </a:rPr>
            </a:br>
            <a:r>
              <a:rPr lang="en-US" sz="2400" dirty="0" smtClean="0">
                <a:latin typeface="Comic Sans MS" pitchFamily="66" charset="0"/>
              </a:rPr>
              <a:t>Enter a character: s</a:t>
            </a:r>
            <a:br>
              <a:rPr lang="en-US" sz="2400" dirty="0" smtClean="0">
                <a:latin typeface="Comic Sans MS" pitchFamily="66" charset="0"/>
              </a:rPr>
            </a:br>
            <a:r>
              <a:rPr lang="en-US" sz="2400" dirty="0" smtClean="0">
                <a:latin typeface="Comic Sans MS" pitchFamily="66" charset="0"/>
              </a:rPr>
              <a:t>value of n accessed through void pointer : 5</a:t>
            </a:r>
            <a:br>
              <a:rPr lang="en-US" sz="2400" dirty="0" smtClean="0">
                <a:latin typeface="Comic Sans MS" pitchFamily="66" charset="0"/>
              </a:rPr>
            </a:br>
            <a:r>
              <a:rPr lang="en-US" sz="2400" dirty="0" smtClean="0">
                <a:latin typeface="Comic Sans MS" pitchFamily="66" charset="0"/>
              </a:rPr>
              <a:t>value of c accessed through same void pointer : s</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534400" cy="6400800"/>
          </a:xfrm>
        </p:spPr>
        <p:txBody>
          <a:bodyPr>
            <a:normAutofit fontScale="90000"/>
          </a:bodyPr>
          <a:lstStyle/>
          <a:p>
            <a:pPr algn="l"/>
            <a:r>
              <a:rPr lang="en-US" sz="2400" dirty="0" smtClean="0">
                <a:latin typeface="Times New Roman" pitchFamily="18" charset="0"/>
                <a:cs typeface="Times New Roman" pitchFamily="18" charset="0"/>
              </a:rPr>
              <a:t>Pointer to a constant:</a:t>
            </a:r>
            <a:br>
              <a:rPr lang="en-US" sz="2400" dirty="0" smtClean="0">
                <a:latin typeface="Times New Roman" pitchFamily="18" charset="0"/>
                <a:cs typeface="Times New Roman" pitchFamily="18" charset="0"/>
              </a:rPr>
            </a:b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If a pointer is pointed to a constant, then it can point to any variable of correct type, but the contents of what it points cannot be changed.</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#include&lt;</a:t>
            </a:r>
            <a:r>
              <a:rPr lang="en-US" sz="2400" dirty="0" err="1" smtClean="0">
                <a:latin typeface="Times New Roman" pitchFamily="18" charset="0"/>
                <a:cs typeface="Times New Roman" pitchFamily="18" charset="0"/>
              </a:rPr>
              <a:t>iostream.h</a:t>
            </a:r>
            <a:r>
              <a:rPr lang="en-US" sz="2400" dirty="0" smtClean="0">
                <a:latin typeface="Times New Roman" pitchFamily="18" charset="0"/>
                <a:cs typeface="Times New Roman" pitchFamily="18" charset="0"/>
              </a:rPr>
              <a:t>&gt;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#include&lt;</a:t>
            </a:r>
            <a:r>
              <a:rPr lang="en-US" sz="2400" dirty="0" err="1" smtClean="0">
                <a:latin typeface="Times New Roman" pitchFamily="18" charset="0"/>
                <a:cs typeface="Times New Roman" pitchFamily="18" charset="0"/>
              </a:rPr>
              <a:t>conio.h</a:t>
            </a:r>
            <a:r>
              <a:rPr lang="en-US" sz="2400" dirty="0" smtClean="0">
                <a:latin typeface="Times New Roman" pitchFamily="18" charset="0"/>
                <a:cs typeface="Times New Roman" pitchFamily="18" charset="0"/>
              </a:rPr>
              <a:t>&gt;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void main()</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err="1" smtClean="0">
                <a:latin typeface="Times New Roman" pitchFamily="18" charset="0"/>
                <a:cs typeface="Times New Roman" pitchFamily="18" charset="0"/>
              </a:rPr>
              <a:t>clrscr</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const </a:t>
            </a:r>
            <a:r>
              <a:rPr lang="en-US" sz="2400" dirty="0" err="1" smtClean="0">
                <a:latin typeface="Times New Roman" pitchFamily="18" charset="0"/>
                <a:cs typeface="Times New Roman" pitchFamily="18" charset="0"/>
              </a:rPr>
              <a:t>int</a:t>
            </a:r>
            <a:r>
              <a:rPr lang="en-US" sz="2400" dirty="0" smtClean="0">
                <a:latin typeface="Times New Roman" pitchFamily="18" charset="0"/>
                <a:cs typeface="Times New Roman" pitchFamily="18" charset="0"/>
              </a:rPr>
              <a:t> n=10;</a:t>
            </a:r>
            <a:br>
              <a:rPr lang="en-US" sz="2400" dirty="0" smtClean="0">
                <a:latin typeface="Times New Roman" pitchFamily="18" charset="0"/>
                <a:cs typeface="Times New Roman" pitchFamily="18" charset="0"/>
              </a:rPr>
            </a:br>
            <a:r>
              <a:rPr lang="en-US" sz="2400" dirty="0" err="1" smtClean="0">
                <a:latin typeface="Times New Roman" pitchFamily="18" charset="0"/>
                <a:cs typeface="Times New Roman" pitchFamily="18" charset="0"/>
              </a:rPr>
              <a:t>int</a:t>
            </a:r>
            <a:r>
              <a:rPr lang="en-US" sz="2400" dirty="0" smtClean="0">
                <a:latin typeface="Times New Roman" pitchFamily="18" charset="0"/>
                <a:cs typeface="Times New Roman" pitchFamily="18" charset="0"/>
              </a:rPr>
              <a:t> const *p=&amp;n;</a:t>
            </a:r>
            <a:br>
              <a:rPr lang="en-US" sz="2400" dirty="0" smtClean="0">
                <a:latin typeface="Times New Roman" pitchFamily="18" charset="0"/>
                <a:cs typeface="Times New Roman" pitchFamily="18" charset="0"/>
              </a:rPr>
            </a:br>
            <a:r>
              <a:rPr lang="en-US" sz="2400" dirty="0" err="1" smtClean="0">
                <a:latin typeface="Times New Roman" pitchFamily="18" charset="0"/>
                <a:cs typeface="Times New Roman" pitchFamily="18" charset="0"/>
              </a:rPr>
              <a:t>int</a:t>
            </a:r>
            <a:r>
              <a:rPr lang="en-US" sz="2400" dirty="0" smtClean="0">
                <a:latin typeface="Times New Roman" pitchFamily="18" charset="0"/>
                <a:cs typeface="Times New Roman" pitchFamily="18" charset="0"/>
              </a:rPr>
              <a:t> m=20;</a:t>
            </a:r>
            <a:br>
              <a:rPr lang="en-US" sz="2400" dirty="0" smtClean="0">
                <a:latin typeface="Times New Roman" pitchFamily="18" charset="0"/>
                <a:cs typeface="Times New Roman" pitchFamily="18" charset="0"/>
              </a:rPr>
            </a:br>
            <a:r>
              <a:rPr lang="en-US" sz="2400" dirty="0" err="1" smtClean="0">
                <a:latin typeface="Times New Roman" pitchFamily="18" charset="0"/>
                <a:cs typeface="Times New Roman" pitchFamily="18" charset="0"/>
              </a:rPr>
              <a:t>cout</a:t>
            </a:r>
            <a:r>
              <a:rPr lang="en-US" sz="2400" dirty="0" smtClean="0">
                <a:latin typeface="Times New Roman" pitchFamily="18" charset="0"/>
                <a:cs typeface="Times New Roman" pitchFamily="18" charset="0"/>
              </a:rPr>
              <a:t> &lt;&lt; “Value of n accessed through pointer”&lt;&lt; *p;</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p =&amp;m;</a:t>
            </a:r>
            <a:br>
              <a:rPr lang="en-US" sz="2400" dirty="0" smtClean="0">
                <a:latin typeface="Times New Roman" pitchFamily="18" charset="0"/>
                <a:cs typeface="Times New Roman" pitchFamily="18" charset="0"/>
              </a:rPr>
            </a:br>
            <a:r>
              <a:rPr lang="en-US" sz="2400" dirty="0" err="1" smtClean="0">
                <a:latin typeface="Times New Roman" pitchFamily="18" charset="0"/>
                <a:cs typeface="Times New Roman" pitchFamily="18" charset="0"/>
              </a:rPr>
              <a:t>cout</a:t>
            </a:r>
            <a:r>
              <a:rPr lang="en-US" sz="2400" dirty="0" smtClean="0">
                <a:latin typeface="Times New Roman" pitchFamily="18" charset="0"/>
                <a:cs typeface="Times New Roman" pitchFamily="18" charset="0"/>
              </a:rPr>
              <a:t> &lt;&lt; “Value of m is accessed through pointer” &lt;&lt; *p;</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//*p=*p+10;gives error</a:t>
            </a:r>
            <a:br>
              <a:rPr lang="en-US" sz="2400" dirty="0" smtClean="0">
                <a:latin typeface="Times New Roman" pitchFamily="18" charset="0"/>
                <a:cs typeface="Times New Roman" pitchFamily="18" charset="0"/>
              </a:rPr>
            </a:br>
            <a:r>
              <a:rPr lang="en-US" sz="2400" dirty="0" err="1" smtClean="0">
                <a:latin typeface="Times New Roman" pitchFamily="18" charset="0"/>
                <a:cs typeface="Times New Roman" pitchFamily="18" charset="0"/>
              </a:rPr>
              <a:t>getch</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534400" cy="6400800"/>
          </a:xfrm>
        </p:spPr>
        <p:txBody>
          <a:bodyPr>
            <a:normAutofit/>
          </a:bodyPr>
          <a:lstStyle/>
          <a:p>
            <a:pPr algn="l"/>
            <a:r>
              <a:rPr lang="en-US" sz="2400" dirty="0" smtClean="0">
                <a:latin typeface="Comic Sans MS" pitchFamily="66" charset="0"/>
              </a:rPr>
              <a:t>Output </a:t>
            </a:r>
            <a:br>
              <a:rPr lang="en-US" sz="2400" dirty="0" smtClean="0">
                <a:latin typeface="Comic Sans MS" pitchFamily="66" charset="0"/>
              </a:rPr>
            </a:br>
            <a:r>
              <a:rPr lang="en-US" sz="2400" dirty="0" smtClean="0">
                <a:latin typeface="Comic Sans MS" pitchFamily="66" charset="0"/>
              </a:rPr>
              <a:t>Value of n accessed through pointer :10</a:t>
            </a:r>
            <a:br>
              <a:rPr lang="en-US" sz="2400" dirty="0" smtClean="0">
                <a:latin typeface="Comic Sans MS" pitchFamily="66" charset="0"/>
              </a:rPr>
            </a:br>
            <a:r>
              <a:rPr lang="en-US" sz="2400" dirty="0" smtClean="0">
                <a:latin typeface="Comic Sans MS" pitchFamily="66" charset="0"/>
              </a:rPr>
              <a:t>Value of m accessed through pointer : 20</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534400" cy="6400800"/>
          </a:xfrm>
        </p:spPr>
        <p:txBody>
          <a:bodyPr>
            <a:normAutofit/>
          </a:bodyPr>
          <a:lstStyle/>
          <a:p>
            <a:pPr algn="l"/>
            <a:r>
              <a:rPr lang="en-US" sz="2400" dirty="0" smtClean="0">
                <a:latin typeface="Times New Roman" pitchFamily="18" charset="0"/>
                <a:cs typeface="Times New Roman" pitchFamily="18" charset="0"/>
              </a:rPr>
              <a:t>Constant Pointer:</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If a pointer is declared as constant, then we cannot modify the address of that pointer, it is initialized to.</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#include&lt;</a:t>
            </a:r>
            <a:r>
              <a:rPr lang="en-US" sz="2400" dirty="0" err="1" smtClean="0">
                <a:latin typeface="Times New Roman" pitchFamily="18" charset="0"/>
                <a:cs typeface="Times New Roman" pitchFamily="18" charset="0"/>
              </a:rPr>
              <a:t>iostream.h</a:t>
            </a:r>
            <a:r>
              <a:rPr lang="en-US" sz="2400" dirty="0" smtClean="0">
                <a:latin typeface="Times New Roman" pitchFamily="18" charset="0"/>
                <a:cs typeface="Times New Roman" pitchFamily="18" charset="0"/>
              </a:rPr>
              <a:t>&gt;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#include&lt;</a:t>
            </a:r>
            <a:r>
              <a:rPr lang="en-US" sz="2400" dirty="0" err="1" smtClean="0">
                <a:latin typeface="Times New Roman" pitchFamily="18" charset="0"/>
                <a:cs typeface="Times New Roman" pitchFamily="18" charset="0"/>
              </a:rPr>
              <a:t>conio.h</a:t>
            </a:r>
            <a:r>
              <a:rPr lang="en-US" sz="2400" dirty="0" smtClean="0">
                <a:latin typeface="Times New Roman" pitchFamily="18" charset="0"/>
                <a:cs typeface="Times New Roman" pitchFamily="18" charset="0"/>
              </a:rPr>
              <a:t>&gt;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void main()</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err="1" smtClean="0">
                <a:latin typeface="Times New Roman" pitchFamily="18" charset="0"/>
                <a:cs typeface="Times New Roman" pitchFamily="18" charset="0"/>
              </a:rPr>
              <a:t>clrscr</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const </a:t>
            </a:r>
            <a:r>
              <a:rPr lang="en-US" sz="2400" dirty="0" err="1" smtClean="0">
                <a:latin typeface="Times New Roman" pitchFamily="18" charset="0"/>
                <a:cs typeface="Times New Roman" pitchFamily="18" charset="0"/>
              </a:rPr>
              <a:t>int</a:t>
            </a:r>
            <a:r>
              <a:rPr lang="en-US" sz="2400" dirty="0" smtClean="0">
                <a:latin typeface="Times New Roman" pitchFamily="18" charset="0"/>
                <a:cs typeface="Times New Roman" pitchFamily="18" charset="0"/>
              </a:rPr>
              <a:t> n=10;</a:t>
            </a:r>
            <a:br>
              <a:rPr lang="en-US" sz="2400" dirty="0" smtClean="0">
                <a:latin typeface="Times New Roman" pitchFamily="18" charset="0"/>
                <a:cs typeface="Times New Roman" pitchFamily="18" charset="0"/>
              </a:rPr>
            </a:br>
            <a:r>
              <a:rPr lang="en-US" sz="2400" dirty="0" err="1" smtClean="0">
                <a:latin typeface="Times New Roman" pitchFamily="18" charset="0"/>
                <a:cs typeface="Times New Roman" pitchFamily="18" charset="0"/>
              </a:rPr>
              <a:t>int</a:t>
            </a:r>
            <a:r>
              <a:rPr lang="en-US" sz="2400" dirty="0" smtClean="0">
                <a:latin typeface="Times New Roman" pitchFamily="18" charset="0"/>
                <a:cs typeface="Times New Roman" pitchFamily="18" charset="0"/>
              </a:rPr>
              <a:t>  *const p=&amp;n;</a:t>
            </a:r>
            <a:br>
              <a:rPr lang="en-US" sz="2400" dirty="0" smtClean="0">
                <a:latin typeface="Times New Roman" pitchFamily="18" charset="0"/>
                <a:cs typeface="Times New Roman" pitchFamily="18" charset="0"/>
              </a:rPr>
            </a:br>
            <a:r>
              <a:rPr lang="en-US" sz="2400" dirty="0" err="1" smtClean="0">
                <a:latin typeface="Times New Roman" pitchFamily="18" charset="0"/>
                <a:cs typeface="Times New Roman" pitchFamily="18" charset="0"/>
              </a:rPr>
              <a:t>int</a:t>
            </a:r>
            <a:r>
              <a:rPr lang="en-US" sz="2400" dirty="0" smtClean="0">
                <a:latin typeface="Times New Roman" pitchFamily="18" charset="0"/>
                <a:cs typeface="Times New Roman" pitchFamily="18" charset="0"/>
              </a:rPr>
              <a:t> m=20;</a:t>
            </a:r>
            <a:br>
              <a:rPr lang="en-US" sz="2400" dirty="0" smtClean="0">
                <a:latin typeface="Times New Roman" pitchFamily="18" charset="0"/>
                <a:cs typeface="Times New Roman" pitchFamily="18" charset="0"/>
              </a:rPr>
            </a:br>
            <a:r>
              <a:rPr lang="en-US" sz="2400" dirty="0" err="1" smtClean="0">
                <a:latin typeface="Times New Roman" pitchFamily="18" charset="0"/>
                <a:cs typeface="Times New Roman" pitchFamily="18" charset="0"/>
              </a:rPr>
              <a:t>cout</a:t>
            </a:r>
            <a:r>
              <a:rPr lang="en-US" sz="2400" dirty="0" smtClean="0">
                <a:latin typeface="Times New Roman" pitchFamily="18" charset="0"/>
                <a:cs typeface="Times New Roman" pitchFamily="18" charset="0"/>
              </a:rPr>
              <a:t> &lt;&lt; “Value of n accessed through pointer”&lt;&lt; *p;</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//p =&amp;m; gives error.</a:t>
            </a:r>
            <a:br>
              <a:rPr lang="en-US" sz="2400" dirty="0" smtClean="0">
                <a:latin typeface="Times New Roman" pitchFamily="18" charset="0"/>
                <a:cs typeface="Times New Roman" pitchFamily="18" charset="0"/>
              </a:rPr>
            </a:br>
            <a:r>
              <a:rPr lang="en-US" sz="2400" dirty="0" err="1" smtClean="0">
                <a:latin typeface="Times New Roman" pitchFamily="18" charset="0"/>
                <a:cs typeface="Times New Roman" pitchFamily="18" charset="0"/>
              </a:rPr>
              <a:t>getch</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2</a:t>
            </a:fld>
            <a:endParaRPr lang="en-US"/>
          </a:p>
        </p:txBody>
      </p:sp>
      <p:sp>
        <p:nvSpPr>
          <p:cNvPr id="3" name="Content Placeholder 2"/>
          <p:cNvSpPr>
            <a:spLocks noGrp="1"/>
          </p:cNvSpPr>
          <p:nvPr>
            <p:ph idx="4294967295"/>
          </p:nvPr>
        </p:nvSpPr>
        <p:spPr>
          <a:xfrm>
            <a:off x="304800" y="304800"/>
            <a:ext cx="8458200" cy="6019800"/>
          </a:xfrm>
        </p:spPr>
        <p:txBody>
          <a:bodyPr>
            <a:normAutofit fontScale="92500"/>
          </a:bodyPr>
          <a:lstStyle/>
          <a:p>
            <a:r>
              <a:rPr lang="en-US" b="1" dirty="0" smtClean="0"/>
              <a:t>What is algorithm</a:t>
            </a:r>
          </a:p>
          <a:p>
            <a:pPr>
              <a:buNone/>
            </a:pPr>
            <a:r>
              <a:rPr lang="en-US" dirty="0" smtClean="0"/>
              <a:t>	Algorithm is the effective method to obtain step by step solution of problems. Knowledge of algorithm forms the foundation of study programming languages. Before starting with programming let us understand algorithm. </a:t>
            </a:r>
            <a:r>
              <a:rPr lang="en-US" dirty="0" err="1" smtClean="0"/>
              <a:t>i.e</a:t>
            </a:r>
            <a:r>
              <a:rPr lang="en-US" dirty="0" smtClean="0"/>
              <a:t> how to write algorithm, characteristic of algorithm, algorithm designing tool and conversion of algorithm to programs.</a:t>
            </a:r>
          </a:p>
          <a:p>
            <a:pPr>
              <a:buNone/>
            </a:pPr>
            <a:endParaRPr lang="en-US" dirty="0" smtClean="0"/>
          </a:p>
          <a:p>
            <a:pPr>
              <a:buNone/>
            </a:pPr>
            <a:r>
              <a:rPr lang="en-US" dirty="0" smtClean="0"/>
              <a:t>	</a:t>
            </a:r>
            <a:r>
              <a:rPr lang="en-US" b="1" dirty="0" smtClean="0"/>
              <a:t>Definition:</a:t>
            </a:r>
          </a:p>
          <a:p>
            <a:pPr>
              <a:buNone/>
            </a:pPr>
            <a:r>
              <a:rPr lang="en-US" dirty="0" smtClean="0"/>
              <a:t>	An algorithm is defined as the finite steps followed in order to solve the given problem.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20</a:t>
            </a:fld>
            <a:endParaRPr lang="en-US"/>
          </a:p>
        </p:txBody>
      </p:sp>
      <p:sp>
        <p:nvSpPr>
          <p:cNvPr id="3" name="Content Placeholder 2"/>
          <p:cNvSpPr>
            <a:spLocks noGrp="1"/>
          </p:cNvSpPr>
          <p:nvPr>
            <p:ph idx="4294967295"/>
          </p:nvPr>
        </p:nvSpPr>
        <p:spPr>
          <a:xfrm>
            <a:off x="457200" y="304800"/>
            <a:ext cx="8382000" cy="5867400"/>
          </a:xfrm>
        </p:spPr>
        <p:txBody>
          <a:bodyPr>
            <a:normAutofit fontScale="70000" lnSpcReduction="20000"/>
          </a:bodyPr>
          <a:lstStyle/>
          <a:p>
            <a:r>
              <a:rPr lang="en-US" dirty="0" smtClean="0"/>
              <a:t>Programming is the process of writing instructions in any computer programming language, to get the task done by a computer. C++ is a very common programming language, and a good language to start learning basic concepts with, but you need to figure out what you find most useful. To do that you will have to try different programming languages over the time see which ones fits best to </a:t>
            </a:r>
            <a:r>
              <a:rPr lang="en-US" dirty="0" err="1" smtClean="0"/>
              <a:t>you,which</a:t>
            </a:r>
            <a:r>
              <a:rPr lang="en-US" dirty="0" smtClean="0"/>
              <a:t> language structure makes sense, which one seem to be able to accomplish the goals you want etc.</a:t>
            </a:r>
            <a:r>
              <a:rPr lang="en-US" dirty="0"/>
              <a:t> </a:t>
            </a:r>
            <a:r>
              <a:rPr lang="en-US" dirty="0" smtClean="0"/>
              <a:t>Writing the program is the process of breaking out your instructions step  by step and instructing the compiler or interpreter to those things in the proper programming languages.</a:t>
            </a:r>
          </a:p>
          <a:p>
            <a:pPr>
              <a:buNone/>
            </a:pPr>
            <a:r>
              <a:rPr lang="en-US" dirty="0" smtClean="0"/>
              <a:t>	Your first step is to figure out exactly what you want your program to do, step by step. It is helpful to write this out on paper(Algorithm). Once you gain more experience you will start to see the value in doing this.</a:t>
            </a:r>
          </a:p>
          <a:p>
            <a:pPr>
              <a:buNone/>
            </a:pPr>
            <a:r>
              <a:rPr lang="en-US" dirty="0" smtClean="0"/>
              <a:t>	Once you have your steps figured </a:t>
            </a:r>
            <a:r>
              <a:rPr lang="en-US" dirty="0" err="1" smtClean="0"/>
              <a:t>out,you</a:t>
            </a:r>
            <a:r>
              <a:rPr lang="en-US" dirty="0" smtClean="0"/>
              <a:t> will want to write a program in the language you have </a:t>
            </a:r>
            <a:r>
              <a:rPr lang="en-US" dirty="0" err="1" smtClean="0"/>
              <a:t>choosen</a:t>
            </a:r>
            <a:r>
              <a:rPr lang="en-US" dirty="0" smtClean="0"/>
              <a:t>. Whatever [programming language you choose, it will have specific word and styles to do different things. Much like we use words and punctuation every day, so do programs.</a:t>
            </a:r>
          </a:p>
        </p:txBody>
      </p:sp>
    </p:spTree>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534400" cy="6400800"/>
          </a:xfrm>
        </p:spPr>
        <p:txBody>
          <a:bodyPr>
            <a:normAutofit/>
          </a:bodyPr>
          <a:lstStyle/>
          <a:p>
            <a:pPr algn="l"/>
            <a:r>
              <a:rPr lang="en-US" sz="2400" dirty="0" smtClean="0">
                <a:latin typeface="Comic Sans MS" pitchFamily="66" charset="0"/>
              </a:rPr>
              <a:t>Output </a:t>
            </a:r>
            <a:br>
              <a:rPr lang="en-US" sz="2400" dirty="0" smtClean="0">
                <a:latin typeface="Comic Sans MS" pitchFamily="66" charset="0"/>
              </a:rPr>
            </a:br>
            <a:r>
              <a:rPr lang="en-US" sz="2400" dirty="0" smtClean="0">
                <a:latin typeface="Comic Sans MS" pitchFamily="66" charset="0"/>
              </a:rPr>
              <a:t>Value of n accessed through pointer :10</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534400" cy="6400800"/>
          </a:xfrm>
        </p:spPr>
        <p:txBody>
          <a:bodyPr>
            <a:normAutofit/>
          </a:bodyPr>
          <a:lstStyle/>
          <a:p>
            <a:pPr algn="l"/>
            <a:r>
              <a:rPr lang="en-US" sz="2400" dirty="0" smtClean="0">
                <a:latin typeface="Comic Sans MS" pitchFamily="66" charset="0"/>
              </a:rPr>
              <a:t>			Structures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Till now we have seen how to store values in variables and arrays. Variables hold only one value at a time and array can hold together large amount of data item but they are all  of same type. But in real life, there is a situations, where we need to store data items that are logically related, but contain dissimilar type of information.</a:t>
            </a:r>
            <a:br>
              <a:rPr lang="en-US" sz="2400" dirty="0" smtClean="0">
                <a:latin typeface="Comic Sans MS" pitchFamily="66" charset="0"/>
              </a:rPr>
            </a:br>
            <a:r>
              <a:rPr lang="en-US" sz="2400" dirty="0" smtClean="0">
                <a:latin typeface="Comic Sans MS" pitchFamily="66" charset="0"/>
              </a:rPr>
              <a:t>Example: </a:t>
            </a:r>
            <a:br>
              <a:rPr lang="en-US" sz="2400" dirty="0" smtClean="0">
                <a:latin typeface="Comic Sans MS" pitchFamily="66" charset="0"/>
              </a:rPr>
            </a:br>
            <a:r>
              <a:rPr lang="en-US" sz="2400" dirty="0" smtClean="0">
                <a:latin typeface="Comic Sans MS" pitchFamily="66" charset="0"/>
              </a:rPr>
              <a:t> 1. Employee record is a collection of data items such as employee name , code, salary, address and etc. All this data is of dissimilar type.</a:t>
            </a:r>
            <a:br>
              <a:rPr lang="en-US" sz="2400" dirty="0" smtClean="0">
                <a:latin typeface="Comic Sans MS" pitchFamily="66" charset="0"/>
              </a:rPr>
            </a:br>
            <a:r>
              <a:rPr lang="en-US" sz="2400" dirty="0" smtClean="0">
                <a:latin typeface="Comic Sans MS" pitchFamily="66" charset="0"/>
              </a:rPr>
              <a:t>2. Book is a collection of data items such as title, author, No of pages, price, date of publication and etc. All this data is of dissimilar type.</a:t>
            </a:r>
            <a:br>
              <a:rPr lang="en-US" sz="2400" dirty="0" smtClean="0">
                <a:latin typeface="Comic Sans MS" pitchFamily="66" charset="0"/>
              </a:rPr>
            </a:br>
            <a:r>
              <a:rPr lang="en-US" sz="2400" dirty="0" smtClean="0">
                <a:latin typeface="Comic Sans MS" pitchFamily="66" charset="0"/>
              </a:rPr>
              <a:t>In order to handle such situations, C++ provides a data type, called structures.</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normAutofit/>
          </a:bodyPr>
          <a:lstStyle/>
          <a:p>
            <a:pPr algn="l"/>
            <a:r>
              <a:rPr lang="en-US" sz="2400" dirty="0" smtClean="0">
                <a:latin typeface="Comic Sans MS" pitchFamily="66" charset="0"/>
              </a:rPr>
              <a:t>Concept </a:t>
            </a:r>
            <a:br>
              <a:rPr lang="en-US" sz="2400" dirty="0" smtClean="0">
                <a:latin typeface="Comic Sans MS" pitchFamily="66" charset="0"/>
              </a:rPr>
            </a:br>
            <a:r>
              <a:rPr lang="en-US" sz="2400" dirty="0" smtClean="0">
                <a:latin typeface="Comic Sans MS" pitchFamily="66" charset="0"/>
              </a:rPr>
              <a:t>Structure is a collection of logically related data items of different data type grouped together under a single name. Structure is analogous to records. As the records contain different fields, the data items that make up a structure are called its members or fields.</a:t>
            </a:r>
            <a:br>
              <a:rPr lang="en-US" sz="2400" dirty="0" smtClean="0">
                <a:latin typeface="Comic Sans MS" pitchFamily="66" charset="0"/>
              </a:rPr>
            </a:br>
            <a:r>
              <a:rPr lang="en-US" sz="2400" dirty="0" smtClean="0">
                <a:latin typeface="Comic Sans MS" pitchFamily="66" charset="0"/>
              </a:rPr>
              <a:t>Structure Definition: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err="1" smtClean="0">
                <a:latin typeface="Comic Sans MS" pitchFamily="66" charset="0"/>
              </a:rPr>
              <a:t>struct</a:t>
            </a:r>
            <a:r>
              <a:rPr lang="en-US" sz="2400" dirty="0" smtClean="0">
                <a:latin typeface="Comic Sans MS" pitchFamily="66" charset="0"/>
              </a:rPr>
              <a:t> </a:t>
            </a:r>
            <a:r>
              <a:rPr lang="en-US" sz="2400" dirty="0" err="1" smtClean="0">
                <a:latin typeface="Comic Sans MS" pitchFamily="66" charset="0"/>
              </a:rPr>
              <a:t>struct_name</a:t>
            </a: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data_type</a:t>
            </a:r>
            <a:r>
              <a:rPr lang="en-US" sz="2400" dirty="0" smtClean="0">
                <a:latin typeface="Comic Sans MS" pitchFamily="66" charset="0"/>
              </a:rPr>
              <a:t> 	member1;</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data_type</a:t>
            </a:r>
            <a:r>
              <a:rPr lang="en-US" sz="2400" dirty="0" smtClean="0">
                <a:latin typeface="Comic Sans MS" pitchFamily="66" charset="0"/>
              </a:rPr>
              <a:t> 	member2;</a:t>
            </a:r>
            <a:br>
              <a:rPr lang="en-US" sz="2400" dirty="0" smtClean="0">
                <a:latin typeface="Comic Sans MS" pitchFamily="66" charset="0"/>
              </a:rPr>
            </a:br>
            <a:r>
              <a:rPr lang="en-US" sz="2400" dirty="0" smtClean="0">
                <a:latin typeface="Comic Sans MS" pitchFamily="66" charset="0"/>
              </a:rPr>
              <a:t>	…………………………….</a:t>
            </a:r>
            <a:br>
              <a:rPr lang="en-US" sz="2400" dirty="0" smtClean="0">
                <a:latin typeface="Comic Sans MS" pitchFamily="66" charset="0"/>
              </a:rPr>
            </a:br>
            <a:r>
              <a:rPr lang="en-US" sz="2400" dirty="0" smtClean="0">
                <a:latin typeface="Comic Sans MS" pitchFamily="66" charset="0"/>
              </a:rPr>
              <a:t>};</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normAutofit fontScale="90000"/>
          </a:bodyPr>
          <a:lstStyle/>
          <a:p>
            <a:pPr algn="l"/>
            <a:r>
              <a:rPr lang="en-US" sz="2400" dirty="0" smtClean="0">
                <a:latin typeface="Comic Sans MS" pitchFamily="66" charset="0"/>
              </a:rPr>
              <a:t>Remember the below points while defining a structure</a:t>
            </a:r>
            <a:br>
              <a:rPr lang="en-US" sz="2400" dirty="0" smtClean="0">
                <a:latin typeface="Comic Sans MS" pitchFamily="66" charset="0"/>
              </a:rPr>
            </a:br>
            <a:r>
              <a:rPr lang="en-US" sz="2400" dirty="0" smtClean="0">
                <a:latin typeface="Comic Sans MS" pitchFamily="66" charset="0"/>
              </a:rPr>
              <a:t>1. The structure definition template is terminated with a semicolon.</a:t>
            </a:r>
            <a:br>
              <a:rPr lang="en-US" sz="2400" dirty="0" smtClean="0">
                <a:latin typeface="Comic Sans MS" pitchFamily="66" charset="0"/>
              </a:rPr>
            </a:br>
            <a:r>
              <a:rPr lang="en-US" sz="2400" dirty="0" smtClean="0">
                <a:latin typeface="Comic Sans MS" pitchFamily="66" charset="0"/>
              </a:rPr>
              <a:t>2. Member of the structure are enclosed in {}.</a:t>
            </a:r>
            <a:br>
              <a:rPr lang="en-US" sz="2400" dirty="0" smtClean="0">
                <a:latin typeface="Comic Sans MS" pitchFamily="66" charset="0"/>
              </a:rPr>
            </a:br>
            <a:r>
              <a:rPr lang="en-US" sz="2400" dirty="0" smtClean="0">
                <a:latin typeface="Comic Sans MS" pitchFamily="66" charset="0"/>
              </a:rPr>
              <a:t>3. Each data member in the structure is declared independently with its name and type in a separate statement.</a:t>
            </a:r>
            <a:br>
              <a:rPr lang="en-US" sz="2400" dirty="0" smtClean="0">
                <a:latin typeface="Comic Sans MS" pitchFamily="66" charset="0"/>
              </a:rPr>
            </a:br>
            <a:r>
              <a:rPr lang="en-US" sz="2400" dirty="0" smtClean="0">
                <a:latin typeface="Comic Sans MS" pitchFamily="66" charset="0"/>
              </a:rPr>
              <a:t>4.The </a:t>
            </a:r>
            <a:r>
              <a:rPr lang="en-US" sz="2400" dirty="0" err="1" smtClean="0">
                <a:latin typeface="Comic Sans MS" pitchFamily="66" charset="0"/>
              </a:rPr>
              <a:t>structure_name</a:t>
            </a:r>
            <a:r>
              <a:rPr lang="en-US" sz="2400" dirty="0" smtClean="0">
                <a:latin typeface="Comic Sans MS" pitchFamily="66" charset="0"/>
              </a:rPr>
              <a:t> can be later on used in the program to declare structure.</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Example: </a:t>
            </a:r>
            <a:br>
              <a:rPr lang="en-US" sz="2400" dirty="0" smtClean="0">
                <a:latin typeface="Comic Sans MS" pitchFamily="66" charset="0"/>
              </a:rPr>
            </a:br>
            <a:r>
              <a:rPr lang="en-US" sz="2400" dirty="0" err="1" smtClean="0">
                <a:latin typeface="Comic Sans MS" pitchFamily="66" charset="0"/>
              </a:rPr>
              <a:t>struct</a:t>
            </a:r>
            <a:r>
              <a:rPr lang="en-US" sz="2400" dirty="0" smtClean="0">
                <a:latin typeface="Comic Sans MS" pitchFamily="66" charset="0"/>
              </a:rPr>
              <a:t> book</a:t>
            </a:r>
            <a:br>
              <a:rPr lang="en-US" sz="2400" dirty="0" smtClean="0">
                <a:latin typeface="Comic Sans MS" pitchFamily="66" charset="0"/>
              </a:rPr>
            </a:b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	char title [15];</a:t>
            </a:r>
            <a:br>
              <a:rPr lang="en-US" sz="2400" dirty="0" smtClean="0">
                <a:latin typeface="Comic Sans MS" pitchFamily="66" charset="0"/>
              </a:rPr>
            </a:br>
            <a:r>
              <a:rPr lang="en-US" sz="2400" dirty="0" smtClean="0">
                <a:latin typeface="Comic Sans MS" pitchFamily="66" charset="0"/>
              </a:rPr>
              <a:t>	char author[10];</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int</a:t>
            </a:r>
            <a:r>
              <a:rPr lang="en-US" sz="2400" dirty="0" smtClean="0">
                <a:latin typeface="Comic Sans MS" pitchFamily="66" charset="0"/>
              </a:rPr>
              <a:t> pages;</a:t>
            </a:r>
            <a:br>
              <a:rPr lang="en-US" sz="2400" dirty="0" smtClean="0">
                <a:latin typeface="Comic Sans MS" pitchFamily="66" charset="0"/>
              </a:rPr>
            </a:br>
            <a:r>
              <a:rPr lang="en-US" sz="2400" dirty="0" smtClean="0">
                <a:latin typeface="Comic Sans MS" pitchFamily="66" charset="0"/>
              </a:rPr>
              <a:t>	float price;</a:t>
            </a:r>
            <a:br>
              <a:rPr lang="en-US" sz="2400" dirty="0" smtClean="0">
                <a:latin typeface="Comic Sans MS" pitchFamily="66" charset="0"/>
              </a:rPr>
            </a:br>
            <a:r>
              <a:rPr lang="en-US" sz="2400" dirty="0" smtClean="0">
                <a:latin typeface="Comic Sans MS" pitchFamily="66" charset="0"/>
              </a:rPr>
              <a:t>};</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normAutofit/>
          </a:bodyPr>
          <a:lstStyle/>
          <a:p>
            <a:pPr algn="l"/>
            <a:r>
              <a:rPr lang="en-US" sz="2400" dirty="0" smtClean="0">
                <a:latin typeface="Comic Sans MS" pitchFamily="66" charset="0"/>
              </a:rPr>
              <a:t>Note that the above definition does not declare any variable. It does not reserve any storage. It only describe the format of the structure called </a:t>
            </a:r>
            <a:r>
              <a:rPr lang="en-US" sz="2400" dirty="0" err="1" smtClean="0">
                <a:latin typeface="Comic Sans MS" pitchFamily="66" charset="0"/>
              </a:rPr>
              <a:t>templete</a:t>
            </a:r>
            <a:r>
              <a:rPr lang="en-US" sz="2400" dirty="0" smtClean="0">
                <a:latin typeface="Comic Sans MS" pitchFamily="66" charset="0"/>
              </a:rPr>
              <a:t> which represents the below information:</a:t>
            </a:r>
            <a:br>
              <a:rPr lang="en-US" sz="2400" dirty="0" smtClean="0">
                <a:latin typeface="Comic Sans MS" pitchFamily="66" charset="0"/>
              </a:rPr>
            </a:br>
            <a:r>
              <a:rPr lang="en-US" sz="2400" dirty="0" smtClean="0">
                <a:latin typeface="Comic Sans MS" pitchFamily="66" charset="0"/>
              </a:rPr>
              <a:t>title : array of 15 character</a:t>
            </a:r>
            <a:br>
              <a:rPr lang="en-US" sz="2400" dirty="0" smtClean="0">
                <a:latin typeface="Comic Sans MS" pitchFamily="66" charset="0"/>
              </a:rPr>
            </a:br>
            <a:r>
              <a:rPr lang="en-US" sz="2400" dirty="0" smtClean="0">
                <a:latin typeface="Comic Sans MS" pitchFamily="66" charset="0"/>
              </a:rPr>
              <a:t>author : array of 10 character</a:t>
            </a:r>
            <a:br>
              <a:rPr lang="en-US" sz="2400" dirty="0" smtClean="0">
                <a:latin typeface="Comic Sans MS" pitchFamily="66" charset="0"/>
              </a:rPr>
            </a:br>
            <a:r>
              <a:rPr lang="en-US" sz="2400" dirty="0" smtClean="0">
                <a:latin typeface="Comic Sans MS" pitchFamily="66" charset="0"/>
              </a:rPr>
              <a:t>pages : integer</a:t>
            </a:r>
            <a:br>
              <a:rPr lang="en-US" sz="2400" dirty="0" smtClean="0">
                <a:latin typeface="Comic Sans MS" pitchFamily="66" charset="0"/>
              </a:rPr>
            </a:br>
            <a:r>
              <a:rPr lang="en-US" sz="2400" dirty="0" smtClean="0">
                <a:latin typeface="Comic Sans MS" pitchFamily="66" charset="0"/>
              </a:rPr>
              <a:t>price : float</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Structure Declaration :</a:t>
            </a:r>
            <a:br>
              <a:rPr lang="en-US" sz="2400" dirty="0" smtClean="0">
                <a:latin typeface="Comic Sans MS" pitchFamily="66" charset="0"/>
              </a:rPr>
            </a:br>
            <a:r>
              <a:rPr lang="en-US" sz="2400" dirty="0" smtClean="0">
                <a:latin typeface="Comic Sans MS" pitchFamily="66" charset="0"/>
              </a:rPr>
              <a:t>Now, we have only created the format of a structure, but we still did not declare any variable which can store values. Thus, there is a need to declare structure variables so that we can use the structure member in the program.</a:t>
            </a:r>
            <a:br>
              <a:rPr lang="en-US" sz="2400" dirty="0" smtClean="0">
                <a:latin typeface="Comic Sans MS" pitchFamily="66" charset="0"/>
              </a:rPr>
            </a:b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normAutofit fontScale="90000"/>
          </a:bodyPr>
          <a:lstStyle/>
          <a:p>
            <a:pPr algn="l"/>
            <a:r>
              <a:rPr lang="en-US" sz="2400" dirty="0" smtClean="0">
                <a:latin typeface="Comic Sans MS" pitchFamily="66" charset="0"/>
              </a:rPr>
              <a:t>The three ways to declare structure variables:</a:t>
            </a:r>
            <a:br>
              <a:rPr lang="en-US" sz="2400" dirty="0" smtClean="0">
                <a:latin typeface="Comic Sans MS" pitchFamily="66" charset="0"/>
              </a:rPr>
            </a:br>
            <a:r>
              <a:rPr lang="en-US" sz="2400" dirty="0" smtClean="0">
                <a:latin typeface="Comic Sans MS" pitchFamily="66" charset="0"/>
              </a:rPr>
              <a:t>1.Structure-variable declaration in structure template.</a:t>
            </a:r>
            <a:br>
              <a:rPr lang="en-US" sz="2400" dirty="0" smtClean="0">
                <a:latin typeface="Comic Sans MS" pitchFamily="66" charset="0"/>
              </a:rPr>
            </a:br>
            <a:r>
              <a:rPr lang="en-US" sz="2400" dirty="0" smtClean="0">
                <a:latin typeface="Comic Sans MS" pitchFamily="66" charset="0"/>
              </a:rPr>
              <a:t>2. Structure-variable declaration any where in the program.</a:t>
            </a:r>
            <a:br>
              <a:rPr lang="en-US" sz="2400" dirty="0" smtClean="0">
                <a:latin typeface="Comic Sans MS" pitchFamily="66" charset="0"/>
              </a:rPr>
            </a:br>
            <a:r>
              <a:rPr lang="en-US" sz="2400" dirty="0" smtClean="0">
                <a:latin typeface="Comic Sans MS" pitchFamily="66" charset="0"/>
              </a:rPr>
              <a:t>3. Array of structure-variable.</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Structure-variable declaration in structure template.</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Syntax:</a:t>
            </a:r>
            <a:br>
              <a:rPr lang="en-US" sz="2400" dirty="0" smtClean="0">
                <a:latin typeface="Comic Sans MS" pitchFamily="66" charset="0"/>
              </a:rPr>
            </a:br>
            <a:r>
              <a:rPr lang="en-US" sz="2400" dirty="0" err="1" smtClean="0">
                <a:latin typeface="Comic Sans MS" pitchFamily="66" charset="0"/>
              </a:rPr>
              <a:t>struct</a:t>
            </a:r>
            <a:r>
              <a:rPr lang="en-US" sz="2400" dirty="0" smtClean="0">
                <a:latin typeface="Comic Sans MS" pitchFamily="66" charset="0"/>
              </a:rPr>
              <a:t> </a:t>
            </a:r>
            <a:r>
              <a:rPr lang="en-US" sz="2400" dirty="0" err="1" smtClean="0">
                <a:latin typeface="Comic Sans MS" pitchFamily="66" charset="0"/>
              </a:rPr>
              <a:t>structure_name</a:t>
            </a: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datatype</a:t>
            </a:r>
            <a:r>
              <a:rPr lang="en-US" sz="2400" dirty="0" smtClean="0">
                <a:latin typeface="Comic Sans MS" pitchFamily="66" charset="0"/>
              </a:rPr>
              <a:t> 	member1;</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datatype</a:t>
            </a:r>
            <a:r>
              <a:rPr lang="en-US" sz="2400" dirty="0" smtClean="0">
                <a:latin typeface="Comic Sans MS" pitchFamily="66" charset="0"/>
              </a:rPr>
              <a:t> 	member2; </a:t>
            </a:r>
            <a:br>
              <a:rPr lang="en-US" sz="2400" dirty="0" smtClean="0">
                <a:latin typeface="Comic Sans MS" pitchFamily="66" charset="0"/>
              </a:rPr>
            </a:br>
            <a:r>
              <a:rPr lang="en-US" sz="2400" dirty="0" smtClean="0">
                <a:latin typeface="Comic Sans MS" pitchFamily="66" charset="0"/>
              </a:rPr>
              <a:t>	………………………………………</a:t>
            </a:r>
            <a:br>
              <a:rPr lang="en-US" sz="2400" dirty="0" smtClean="0">
                <a:latin typeface="Comic Sans MS" pitchFamily="66" charset="0"/>
              </a:rPr>
            </a:br>
            <a:r>
              <a:rPr lang="en-US" sz="2400" dirty="0" smtClean="0">
                <a:latin typeface="Comic Sans MS" pitchFamily="66" charset="0"/>
              </a:rPr>
              <a:t>} var1,var2;</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normAutofit/>
          </a:bodyPr>
          <a:lstStyle/>
          <a:p>
            <a:pPr algn="l"/>
            <a:r>
              <a:rPr lang="en-US" sz="2400" dirty="0" smtClean="0">
                <a:latin typeface="Comic Sans MS" pitchFamily="66" charset="0"/>
              </a:rPr>
              <a:t>Example:</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err="1" smtClean="0">
                <a:latin typeface="Comic Sans MS" pitchFamily="66" charset="0"/>
              </a:rPr>
              <a:t>struct</a:t>
            </a:r>
            <a:r>
              <a:rPr lang="en-US" sz="2400" dirty="0" smtClean="0">
                <a:latin typeface="Comic Sans MS" pitchFamily="66" charset="0"/>
              </a:rPr>
              <a:t> book</a:t>
            </a:r>
            <a:br>
              <a:rPr lang="en-US" sz="2400" dirty="0" smtClean="0">
                <a:latin typeface="Comic Sans MS" pitchFamily="66" charset="0"/>
              </a:rPr>
            </a:b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char title[15];</a:t>
            </a:r>
            <a:br>
              <a:rPr lang="en-US" sz="2400" dirty="0" smtClean="0">
                <a:latin typeface="Comic Sans MS" pitchFamily="66" charset="0"/>
              </a:rPr>
            </a:br>
            <a:r>
              <a:rPr lang="en-US" sz="2400" dirty="0" smtClean="0">
                <a:latin typeface="Comic Sans MS" pitchFamily="66" charset="0"/>
              </a:rPr>
              <a:t>char author[10];</a:t>
            </a:r>
            <a:br>
              <a:rPr lang="en-US" sz="2400" dirty="0" smtClean="0">
                <a:latin typeface="Comic Sans MS" pitchFamily="66" charset="0"/>
              </a:rPr>
            </a:br>
            <a:r>
              <a:rPr lang="en-US" sz="2400" dirty="0" err="1" smtClean="0">
                <a:latin typeface="Comic Sans MS" pitchFamily="66" charset="0"/>
              </a:rPr>
              <a:t>int</a:t>
            </a:r>
            <a:r>
              <a:rPr lang="en-US" sz="2400" dirty="0" smtClean="0">
                <a:latin typeface="Comic Sans MS" pitchFamily="66" charset="0"/>
              </a:rPr>
              <a:t> pages;</a:t>
            </a:r>
            <a:br>
              <a:rPr lang="en-US" sz="2400" dirty="0" smtClean="0">
                <a:latin typeface="Comic Sans MS" pitchFamily="66" charset="0"/>
              </a:rPr>
            </a:br>
            <a:r>
              <a:rPr lang="en-US" sz="2400" dirty="0" smtClean="0">
                <a:latin typeface="Comic Sans MS" pitchFamily="66" charset="0"/>
              </a:rPr>
              <a:t>float price;</a:t>
            </a:r>
            <a:br>
              <a:rPr lang="en-US" sz="2400" dirty="0" smtClean="0">
                <a:latin typeface="Comic Sans MS" pitchFamily="66" charset="0"/>
              </a:rPr>
            </a:br>
            <a:r>
              <a:rPr lang="en-US" sz="2400" dirty="0" smtClean="0">
                <a:latin typeface="Comic Sans MS" pitchFamily="66" charset="0"/>
              </a:rPr>
              <a:t>}b1,b2,b3;</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In the above example b1,b2,b3 are the three variables of structure type-book.</a:t>
            </a:r>
            <a:br>
              <a:rPr lang="en-US" sz="2400" dirty="0" smtClean="0">
                <a:latin typeface="Comic Sans MS" pitchFamily="66" charset="0"/>
              </a:rPr>
            </a:br>
            <a:endParaRPr lang="en-US" sz="2400" dirty="0"/>
          </a:p>
        </p:txBody>
      </p:sp>
    </p:spTree>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normAutofit/>
          </a:bodyPr>
          <a:lstStyle/>
          <a:p>
            <a:pPr algn="l"/>
            <a:r>
              <a:rPr lang="en-US" sz="2400" dirty="0" smtClean="0">
                <a:latin typeface="Comic Sans MS" pitchFamily="66" charset="0"/>
              </a:rPr>
              <a:t>Structure-variable declaration any where in the program.</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err="1" smtClean="0">
                <a:latin typeface="Comic Sans MS" pitchFamily="66" charset="0"/>
              </a:rPr>
              <a:t>Struct</a:t>
            </a:r>
            <a:r>
              <a:rPr lang="en-US" sz="2400" dirty="0" smtClean="0">
                <a:latin typeface="Comic Sans MS" pitchFamily="66" charset="0"/>
              </a:rPr>
              <a:t> book</a:t>
            </a:r>
            <a:br>
              <a:rPr lang="en-US" sz="2400" dirty="0" smtClean="0">
                <a:latin typeface="Comic Sans MS" pitchFamily="66" charset="0"/>
              </a:rPr>
            </a:b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char title[15];</a:t>
            </a:r>
            <a:br>
              <a:rPr lang="en-US" sz="2400" dirty="0" smtClean="0">
                <a:latin typeface="Comic Sans MS" pitchFamily="66" charset="0"/>
              </a:rPr>
            </a:br>
            <a:r>
              <a:rPr lang="en-US" sz="2400" dirty="0" smtClean="0">
                <a:latin typeface="Comic Sans MS" pitchFamily="66" charset="0"/>
              </a:rPr>
              <a:t>char author[10];</a:t>
            </a:r>
            <a:br>
              <a:rPr lang="en-US" sz="2400" dirty="0" smtClean="0">
                <a:latin typeface="Comic Sans MS" pitchFamily="66" charset="0"/>
              </a:rPr>
            </a:br>
            <a:r>
              <a:rPr lang="en-US" sz="2400" dirty="0" err="1" smtClean="0">
                <a:latin typeface="Comic Sans MS" pitchFamily="66" charset="0"/>
              </a:rPr>
              <a:t>int</a:t>
            </a:r>
            <a:r>
              <a:rPr lang="en-US" sz="2400" dirty="0" smtClean="0">
                <a:latin typeface="Comic Sans MS" pitchFamily="66" charset="0"/>
              </a:rPr>
              <a:t> pages;</a:t>
            </a:r>
            <a:br>
              <a:rPr lang="en-US" sz="2400" dirty="0" smtClean="0">
                <a:latin typeface="Comic Sans MS" pitchFamily="66" charset="0"/>
              </a:rPr>
            </a:br>
            <a:r>
              <a:rPr lang="en-US" sz="2400" dirty="0" smtClean="0">
                <a:latin typeface="Comic Sans MS" pitchFamily="66" charset="0"/>
              </a:rPr>
              <a:t>float price;</a:t>
            </a:r>
            <a:br>
              <a:rPr lang="en-US" sz="2400" dirty="0" smtClean="0">
                <a:latin typeface="Comic Sans MS" pitchFamily="66" charset="0"/>
              </a:rPr>
            </a:br>
            <a:r>
              <a:rPr lang="en-US" sz="2400" dirty="0" smtClean="0">
                <a:latin typeface="Comic Sans MS" pitchFamily="66" charset="0"/>
              </a:rPr>
              <a:t>};</a:t>
            </a:r>
            <a:br>
              <a:rPr lang="en-US" sz="2400" dirty="0" smtClean="0">
                <a:latin typeface="Comic Sans MS" pitchFamily="66" charset="0"/>
              </a:rPr>
            </a:br>
            <a:r>
              <a:rPr lang="en-US" sz="2400" dirty="0" err="1" smtClean="0">
                <a:latin typeface="Comic Sans MS" pitchFamily="66" charset="0"/>
              </a:rPr>
              <a:t>struct</a:t>
            </a:r>
            <a:r>
              <a:rPr lang="en-US" sz="2400" dirty="0" smtClean="0">
                <a:latin typeface="Comic Sans MS" pitchFamily="66" charset="0"/>
              </a:rPr>
              <a:t> book b1,b2,b3;</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Here b1,b2,b3 are the three variable of structure type-book,</a:t>
            </a:r>
            <a:endParaRPr lang="en-US" sz="2400" dirty="0"/>
          </a:p>
        </p:txBody>
      </p:sp>
    </p:spTree>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normAutofit fontScale="90000"/>
          </a:bodyPr>
          <a:lstStyle/>
          <a:p>
            <a:pPr algn="l"/>
            <a:r>
              <a:rPr lang="en-US" sz="2400" dirty="0" smtClean="0">
                <a:latin typeface="Comic Sans MS" pitchFamily="66" charset="0"/>
              </a:rPr>
              <a:t>Array of structure-variable</a:t>
            </a:r>
            <a:br>
              <a:rPr lang="en-US" sz="2400" dirty="0" smtClean="0">
                <a:latin typeface="Comic Sans MS" pitchFamily="66" charset="0"/>
              </a:rPr>
            </a:br>
            <a:r>
              <a:rPr lang="en-US" sz="2400" dirty="0" smtClean="0">
                <a:latin typeface="Comic Sans MS" pitchFamily="66" charset="0"/>
              </a:rPr>
              <a:t>If we need the details of 100 books , then it is difficult to declare 100 structure variable using above two </a:t>
            </a:r>
            <a:r>
              <a:rPr lang="en-US" sz="2400" dirty="0" err="1" smtClean="0">
                <a:latin typeface="Comic Sans MS" pitchFamily="66" charset="0"/>
              </a:rPr>
              <a:t>menthods</a:t>
            </a:r>
            <a:r>
              <a:rPr lang="en-US" sz="2400" dirty="0" smtClean="0">
                <a:latin typeface="Comic Sans MS" pitchFamily="66" charset="0"/>
              </a:rPr>
              <a:t>., but this problem can be solved by array declaration of structure variables. We can declare array of structure just like we declare array of integers or array of variable of any other data-type.</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Example:</a:t>
            </a:r>
            <a:br>
              <a:rPr lang="en-US" sz="2400" dirty="0" smtClean="0">
                <a:latin typeface="Comic Sans MS" pitchFamily="66" charset="0"/>
              </a:rPr>
            </a:br>
            <a:r>
              <a:rPr lang="en-US" sz="2400" dirty="0" err="1" smtClean="0">
                <a:latin typeface="Comic Sans MS" pitchFamily="66" charset="0"/>
              </a:rPr>
              <a:t>struct</a:t>
            </a:r>
            <a:r>
              <a:rPr lang="en-US" sz="2400" dirty="0" smtClean="0">
                <a:latin typeface="Comic Sans MS" pitchFamily="66" charset="0"/>
              </a:rPr>
              <a:t> book</a:t>
            </a:r>
            <a:br>
              <a:rPr lang="en-US" sz="2400" dirty="0" smtClean="0">
                <a:latin typeface="Comic Sans MS" pitchFamily="66" charset="0"/>
              </a:rPr>
            </a:b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	char </a:t>
            </a:r>
            <a:r>
              <a:rPr lang="en-US" sz="2400" dirty="0" err="1" smtClean="0">
                <a:latin typeface="Comic Sans MS" pitchFamily="66" charset="0"/>
              </a:rPr>
              <a:t>titl</a:t>
            </a:r>
            <a:r>
              <a:rPr lang="en-US" sz="2400" dirty="0" smtClean="0">
                <a:latin typeface="Comic Sans MS" pitchFamily="66" charset="0"/>
              </a:rPr>
              <a:t>[15];</a:t>
            </a:r>
            <a:br>
              <a:rPr lang="en-US" sz="2400" dirty="0" smtClean="0">
                <a:latin typeface="Comic Sans MS" pitchFamily="66" charset="0"/>
              </a:rPr>
            </a:br>
            <a:r>
              <a:rPr lang="en-US" sz="2400" dirty="0" smtClean="0">
                <a:latin typeface="Comic Sans MS" pitchFamily="66" charset="0"/>
              </a:rPr>
              <a:t>	char author [10];</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int</a:t>
            </a:r>
            <a:r>
              <a:rPr lang="en-US" sz="2400" dirty="0" smtClean="0">
                <a:latin typeface="Comic Sans MS" pitchFamily="66" charset="0"/>
              </a:rPr>
              <a:t> pages;</a:t>
            </a:r>
            <a:br>
              <a:rPr lang="en-US" sz="2400" dirty="0" smtClean="0">
                <a:latin typeface="Comic Sans MS" pitchFamily="66" charset="0"/>
              </a:rPr>
            </a:br>
            <a:r>
              <a:rPr lang="en-US" sz="2400" dirty="0" smtClean="0">
                <a:latin typeface="Comic Sans MS" pitchFamily="66" charset="0"/>
              </a:rPr>
              <a:t>	float price;</a:t>
            </a:r>
            <a:br>
              <a:rPr lang="en-US" sz="2400" dirty="0" smtClean="0">
                <a:latin typeface="Comic Sans MS" pitchFamily="66" charset="0"/>
              </a:rPr>
            </a:b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err="1" smtClean="0">
                <a:latin typeface="Comic Sans MS" pitchFamily="66" charset="0"/>
              </a:rPr>
              <a:t>struct</a:t>
            </a:r>
            <a:r>
              <a:rPr lang="en-US" sz="2400" dirty="0" smtClean="0">
                <a:latin typeface="Comic Sans MS" pitchFamily="66" charset="0"/>
              </a:rPr>
              <a:t> book b[100];</a:t>
            </a:r>
            <a:br>
              <a:rPr lang="en-US" sz="2400" dirty="0" smtClean="0">
                <a:latin typeface="Comic Sans MS" pitchFamily="66" charset="0"/>
              </a:rPr>
            </a:br>
            <a:r>
              <a:rPr lang="en-US" sz="2400" dirty="0" smtClean="0">
                <a:latin typeface="Comic Sans MS" pitchFamily="66" charset="0"/>
              </a:rPr>
              <a:t>here , b[100] declares 100 variables of structure type-book.</a:t>
            </a:r>
            <a:endParaRPr lang="en-US" sz="2400" dirty="0"/>
          </a:p>
        </p:txBody>
      </p:sp>
    </p:spTree>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normAutofit/>
          </a:bodyPr>
          <a:lstStyle/>
          <a:p>
            <a:pPr algn="l"/>
            <a:r>
              <a:rPr lang="en-US" sz="2400" dirty="0" smtClean="0">
                <a:latin typeface="Comic Sans MS" pitchFamily="66" charset="0"/>
              </a:rPr>
              <a:t>Structure Initialization:</a:t>
            </a:r>
            <a:br>
              <a:rPr lang="en-US" sz="2400" dirty="0" smtClean="0">
                <a:latin typeface="Comic Sans MS" pitchFamily="66" charset="0"/>
              </a:rPr>
            </a:br>
            <a:r>
              <a:rPr lang="en-US" sz="2400" dirty="0" smtClean="0">
                <a:latin typeface="Comic Sans MS" pitchFamily="66" charset="0"/>
              </a:rPr>
              <a:t>The initialization of structure members are done in two ways</a:t>
            </a:r>
            <a:br>
              <a:rPr lang="en-US" sz="2400" dirty="0" smtClean="0">
                <a:latin typeface="Comic Sans MS" pitchFamily="66" charset="0"/>
              </a:rPr>
            </a:br>
            <a:r>
              <a:rPr lang="en-US" sz="2400" dirty="0" smtClean="0">
                <a:latin typeface="Comic Sans MS" pitchFamily="66" charset="0"/>
              </a:rPr>
              <a:t>1. Initialization in structure template.</a:t>
            </a:r>
            <a:br>
              <a:rPr lang="en-US" sz="2400" dirty="0" smtClean="0">
                <a:latin typeface="Comic Sans MS" pitchFamily="66" charset="0"/>
              </a:rPr>
            </a:br>
            <a:r>
              <a:rPr lang="en-US" sz="2400" dirty="0" smtClean="0">
                <a:latin typeface="Comic Sans MS" pitchFamily="66" charset="0"/>
              </a:rPr>
              <a:t>2. Initialization out of structure template.</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Initialization in structure template.</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err="1" smtClean="0">
                <a:latin typeface="Comic Sans MS" pitchFamily="66" charset="0"/>
              </a:rPr>
              <a:t>Struct</a:t>
            </a:r>
            <a:r>
              <a:rPr lang="en-US" sz="2400" dirty="0" smtClean="0">
                <a:latin typeface="Comic Sans MS" pitchFamily="66" charset="0"/>
              </a:rPr>
              <a:t> book</a:t>
            </a:r>
            <a:br>
              <a:rPr lang="en-US" sz="2400" dirty="0" smtClean="0">
                <a:latin typeface="Comic Sans MS" pitchFamily="66" charset="0"/>
              </a:rPr>
            </a:br>
            <a:r>
              <a:rPr lang="en-US" sz="2400" dirty="0" smtClean="0">
                <a:latin typeface="Comic Sans MS" pitchFamily="66" charset="0"/>
              </a:rPr>
              <a:t> {</a:t>
            </a:r>
            <a:br>
              <a:rPr lang="en-US" sz="2400" dirty="0" smtClean="0">
                <a:latin typeface="Comic Sans MS" pitchFamily="66" charset="0"/>
              </a:rPr>
            </a:br>
            <a:r>
              <a:rPr lang="en-US" sz="2400" dirty="0" smtClean="0">
                <a:latin typeface="Comic Sans MS" pitchFamily="66" charset="0"/>
              </a:rPr>
              <a:t>	char </a:t>
            </a:r>
            <a:r>
              <a:rPr lang="en-US" sz="2400" dirty="0" err="1" smtClean="0">
                <a:latin typeface="Comic Sans MS" pitchFamily="66" charset="0"/>
              </a:rPr>
              <a:t>titl</a:t>
            </a:r>
            <a:r>
              <a:rPr lang="en-US" sz="2400" dirty="0" smtClean="0">
                <a:latin typeface="Comic Sans MS" pitchFamily="66" charset="0"/>
              </a:rPr>
              <a:t>[15];</a:t>
            </a:r>
            <a:br>
              <a:rPr lang="en-US" sz="2400" dirty="0" smtClean="0">
                <a:latin typeface="Comic Sans MS" pitchFamily="66" charset="0"/>
              </a:rPr>
            </a:br>
            <a:r>
              <a:rPr lang="en-US" sz="2400" dirty="0" smtClean="0">
                <a:latin typeface="Comic Sans MS" pitchFamily="66" charset="0"/>
              </a:rPr>
              <a:t>	char author [10];</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int</a:t>
            </a:r>
            <a:r>
              <a:rPr lang="en-US" sz="2400" dirty="0" smtClean="0">
                <a:latin typeface="Comic Sans MS" pitchFamily="66" charset="0"/>
              </a:rPr>
              <a:t> pages;</a:t>
            </a:r>
            <a:br>
              <a:rPr lang="en-US" sz="2400" dirty="0" smtClean="0">
                <a:latin typeface="Comic Sans MS" pitchFamily="66" charset="0"/>
              </a:rPr>
            </a:br>
            <a:r>
              <a:rPr lang="en-US" sz="2400" dirty="0" smtClean="0">
                <a:latin typeface="Comic Sans MS" pitchFamily="66" charset="0"/>
              </a:rPr>
              <a:t>	float price;</a:t>
            </a:r>
            <a:br>
              <a:rPr lang="en-US" sz="2400" dirty="0" smtClean="0">
                <a:latin typeface="Comic Sans MS" pitchFamily="66" charset="0"/>
              </a:rPr>
            </a:br>
            <a:r>
              <a:rPr lang="en-US" sz="2400" dirty="0" smtClean="0">
                <a:latin typeface="Comic Sans MS" pitchFamily="66" charset="0"/>
              </a:rPr>
              <a:t>} b1{“Let us </a:t>
            </a:r>
            <a:r>
              <a:rPr lang="en-US" sz="2400" dirty="0" err="1" smtClean="0">
                <a:latin typeface="Comic Sans MS" pitchFamily="66" charset="0"/>
              </a:rPr>
              <a:t>c”,”Kanetkar</a:t>
            </a:r>
            <a:r>
              <a:rPr lang="en-US" sz="2400" dirty="0" smtClean="0">
                <a:latin typeface="Comic Sans MS" pitchFamily="66" charset="0"/>
              </a:rPr>
              <a:t>”, 300, 150,50};</a:t>
            </a:r>
            <a:br>
              <a:rPr lang="en-US" sz="2400" dirty="0" smtClean="0">
                <a:latin typeface="Comic Sans MS" pitchFamily="66" charset="0"/>
              </a:rPr>
            </a:b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21</a:t>
            </a:fld>
            <a:endParaRPr lang="en-US"/>
          </a:p>
        </p:txBody>
      </p:sp>
      <p:sp>
        <p:nvSpPr>
          <p:cNvPr id="3" name="Content Placeholder 2"/>
          <p:cNvSpPr>
            <a:spLocks noGrp="1"/>
          </p:cNvSpPr>
          <p:nvPr>
            <p:ph idx="4294967295"/>
          </p:nvPr>
        </p:nvSpPr>
        <p:spPr>
          <a:xfrm>
            <a:off x="304800" y="152400"/>
            <a:ext cx="8458200" cy="6172200"/>
          </a:xfrm>
        </p:spPr>
        <p:txBody>
          <a:bodyPr>
            <a:normAutofit fontScale="70000" lnSpcReduction="20000"/>
          </a:bodyPr>
          <a:lstStyle/>
          <a:p>
            <a:r>
              <a:rPr lang="en-US" dirty="0" smtClean="0"/>
              <a:t>The origin of </a:t>
            </a:r>
            <a:r>
              <a:rPr lang="en-US" dirty="0" err="1" smtClean="0"/>
              <a:t>c++</a:t>
            </a:r>
            <a:r>
              <a:rPr lang="en-US" dirty="0" smtClean="0"/>
              <a:t> :</a:t>
            </a:r>
          </a:p>
          <a:p>
            <a:pPr>
              <a:buNone/>
            </a:pPr>
            <a:r>
              <a:rPr lang="en-US" dirty="0" smtClean="0"/>
              <a:t>	 C++ is an object oriented language and was developed by </a:t>
            </a:r>
            <a:r>
              <a:rPr lang="en-US" dirty="0" err="1" smtClean="0"/>
              <a:t>Bjarne</a:t>
            </a:r>
            <a:r>
              <a:rPr lang="en-US" dirty="0" smtClean="0"/>
              <a:t> </a:t>
            </a:r>
            <a:r>
              <a:rPr lang="en-US" dirty="0" err="1" smtClean="0"/>
              <a:t>Stroustrup</a:t>
            </a:r>
            <a:r>
              <a:rPr lang="en-US" dirty="0" smtClean="0"/>
              <a:t> starting in 1979 at </a:t>
            </a:r>
            <a:r>
              <a:rPr lang="en-US" dirty="0" err="1" smtClean="0"/>
              <a:t>AT</a:t>
            </a:r>
            <a:r>
              <a:rPr lang="en-US" dirty="0" smtClean="0"/>
              <a:t> and T Bell laboratories as an enhancement to the C programming languages and originally named C with classes. It was renamed C++ in 1983 where ++ is an </a:t>
            </a:r>
            <a:r>
              <a:rPr lang="en-US" dirty="0" err="1" smtClean="0"/>
              <a:t>incrementer</a:t>
            </a:r>
            <a:r>
              <a:rPr lang="en-US" dirty="0" smtClean="0"/>
              <a:t> operator in C and C++.The Programming language was developed at </a:t>
            </a:r>
            <a:r>
              <a:rPr lang="en-US" dirty="0" err="1" smtClean="0"/>
              <a:t>AT</a:t>
            </a:r>
            <a:r>
              <a:rPr lang="en-US" dirty="0" smtClean="0"/>
              <a:t> and T for the purpose of writing the UNIX operating system. C was developed with the primary goal of Operating efficiency. </a:t>
            </a:r>
            <a:r>
              <a:rPr lang="en-US" dirty="0" err="1" smtClean="0"/>
              <a:t>Bjarne</a:t>
            </a:r>
            <a:r>
              <a:rPr lang="en-US" dirty="0" smtClean="0"/>
              <a:t> </a:t>
            </a:r>
            <a:r>
              <a:rPr lang="en-US" dirty="0" err="1" smtClean="0"/>
              <a:t>Stroustrup</a:t>
            </a:r>
            <a:r>
              <a:rPr lang="en-US" dirty="0" smtClean="0"/>
              <a:t> developed C++ in order to add objects oriented constructs to the C language. C++ is also considered t\as the combination of C along with Object Oriented features of Simula7.</a:t>
            </a:r>
          </a:p>
          <a:p>
            <a:pPr>
              <a:buNone/>
            </a:pPr>
            <a:r>
              <a:rPr lang="en-US" dirty="0" smtClean="0"/>
              <a:t>	C++ is also a traditional procedural language with some additional constructs. A well written C++ program with some additional constructs. A well written C++ program will reflect elements of both object oriented programming style and classic procedural programming. C++ is actually an extensible language since we can define new styles in such a way that they act just like the predefined types which are the part of standard </a:t>
            </a:r>
            <a:r>
              <a:rPr lang="en-US" dirty="0" err="1" smtClean="0"/>
              <a:t>language.C</a:t>
            </a:r>
            <a:r>
              <a:rPr lang="en-US" dirty="0" smtClean="0"/>
              <a:t>++ is designed for large scale software development.</a:t>
            </a:r>
          </a:p>
          <a:p>
            <a:pPr>
              <a:buNone/>
            </a:pPr>
            <a:r>
              <a:rPr lang="en-US" dirty="0" smtClean="0"/>
              <a:t>	C++ is regarded as a “ Middle-</a:t>
            </a:r>
            <a:r>
              <a:rPr lang="en-US" dirty="0" err="1" smtClean="0"/>
              <a:t>level”language</a:t>
            </a:r>
            <a:r>
              <a:rPr lang="en-US" dirty="0" smtClean="0"/>
              <a:t>, as it comprises combination of both high-level and low-level language features.</a:t>
            </a:r>
          </a:p>
        </p:txBody>
      </p:sp>
    </p:spTree>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430962"/>
          </a:xfrm>
        </p:spPr>
        <p:txBody>
          <a:bodyPr>
            <a:normAutofit fontScale="90000"/>
          </a:bodyPr>
          <a:lstStyle/>
          <a:p>
            <a:pPr algn="l"/>
            <a:r>
              <a:rPr lang="en-US" sz="2400" dirty="0" smtClean="0">
                <a:latin typeface="Comic Sans MS" pitchFamily="66" charset="0"/>
              </a:rPr>
              <a:t>Initialization out of structure template.</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Struct</a:t>
            </a:r>
            <a:r>
              <a:rPr lang="en-US" sz="2400" dirty="0" smtClean="0">
                <a:latin typeface="Comic Sans MS" pitchFamily="66" charset="0"/>
              </a:rPr>
              <a:t> book</a:t>
            </a:r>
            <a:br>
              <a:rPr lang="en-US" sz="2400" dirty="0" smtClean="0">
                <a:latin typeface="Comic Sans MS" pitchFamily="66" charset="0"/>
              </a:rPr>
            </a:br>
            <a:r>
              <a:rPr lang="en-US" sz="2400" dirty="0" smtClean="0">
                <a:latin typeface="Comic Sans MS" pitchFamily="66" charset="0"/>
              </a:rPr>
              <a:t> {</a:t>
            </a:r>
            <a:br>
              <a:rPr lang="en-US" sz="2400" dirty="0" smtClean="0">
                <a:latin typeface="Comic Sans MS" pitchFamily="66" charset="0"/>
              </a:rPr>
            </a:br>
            <a:r>
              <a:rPr lang="en-US" sz="2400" dirty="0" smtClean="0">
                <a:latin typeface="Comic Sans MS" pitchFamily="66" charset="0"/>
              </a:rPr>
              <a:t>	char </a:t>
            </a:r>
            <a:r>
              <a:rPr lang="en-US" sz="2400" dirty="0" err="1" smtClean="0">
                <a:latin typeface="Comic Sans MS" pitchFamily="66" charset="0"/>
              </a:rPr>
              <a:t>titl</a:t>
            </a:r>
            <a:r>
              <a:rPr lang="en-US" sz="2400" dirty="0" smtClean="0">
                <a:latin typeface="Comic Sans MS" pitchFamily="66" charset="0"/>
              </a:rPr>
              <a:t>[15];</a:t>
            </a:r>
            <a:br>
              <a:rPr lang="en-US" sz="2400" dirty="0" smtClean="0">
                <a:latin typeface="Comic Sans MS" pitchFamily="66" charset="0"/>
              </a:rPr>
            </a:br>
            <a:r>
              <a:rPr lang="en-US" sz="2400" dirty="0" smtClean="0">
                <a:latin typeface="Comic Sans MS" pitchFamily="66" charset="0"/>
              </a:rPr>
              <a:t>	char author [10];</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int</a:t>
            </a:r>
            <a:r>
              <a:rPr lang="en-US" sz="2400" dirty="0" smtClean="0">
                <a:latin typeface="Comic Sans MS" pitchFamily="66" charset="0"/>
              </a:rPr>
              <a:t> pages;</a:t>
            </a:r>
            <a:br>
              <a:rPr lang="en-US" sz="2400" dirty="0" smtClean="0">
                <a:latin typeface="Comic Sans MS" pitchFamily="66" charset="0"/>
              </a:rPr>
            </a:br>
            <a:r>
              <a:rPr lang="en-US" sz="2400" dirty="0" smtClean="0">
                <a:latin typeface="Comic Sans MS" pitchFamily="66" charset="0"/>
              </a:rPr>
              <a:t>	float price;</a:t>
            </a:r>
            <a:br>
              <a:rPr lang="en-US" sz="2400" dirty="0" smtClean="0">
                <a:latin typeface="Comic Sans MS" pitchFamily="66" charset="0"/>
              </a:rPr>
            </a:br>
            <a:r>
              <a:rPr lang="en-US" sz="2400" dirty="0" smtClean="0">
                <a:latin typeface="Comic Sans MS" pitchFamily="66" charset="0"/>
              </a:rPr>
              <a:t>}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err="1" smtClean="0">
                <a:latin typeface="Comic Sans MS" pitchFamily="66" charset="0"/>
              </a:rPr>
              <a:t>struct</a:t>
            </a:r>
            <a:r>
              <a:rPr lang="en-US" sz="2400" dirty="0" smtClean="0">
                <a:latin typeface="Comic Sans MS" pitchFamily="66" charset="0"/>
              </a:rPr>
              <a:t> book b1 = {“Let us </a:t>
            </a:r>
            <a:r>
              <a:rPr lang="en-US" sz="2400" dirty="0" err="1" smtClean="0">
                <a:latin typeface="Comic Sans MS" pitchFamily="66" charset="0"/>
              </a:rPr>
              <a:t>c”,”Kanetkar</a:t>
            </a:r>
            <a:r>
              <a:rPr lang="en-US" sz="2400" dirty="0" smtClean="0">
                <a:latin typeface="Comic Sans MS" pitchFamily="66" charset="0"/>
              </a:rPr>
              <a:t>”, 300, 150,50};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If there are fewer initializations than that of member variables in the structure, the remaining member variables are initialized to zero.</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If we don’t know </a:t>
            </a:r>
            <a:r>
              <a:rPr lang="en-US" sz="2400" dirty="0" err="1" smtClean="0">
                <a:latin typeface="Comic Sans MS" pitchFamily="66" charset="0"/>
              </a:rPr>
              <a:t>thw</a:t>
            </a:r>
            <a:r>
              <a:rPr lang="en-US" sz="2400" dirty="0" smtClean="0">
                <a:latin typeface="Comic Sans MS" pitchFamily="66" charset="0"/>
              </a:rPr>
              <a:t> no of pages in the book: </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struct</a:t>
            </a:r>
            <a:r>
              <a:rPr lang="en-US" sz="2400" dirty="0" smtClean="0">
                <a:latin typeface="Comic Sans MS" pitchFamily="66" charset="0"/>
              </a:rPr>
              <a:t> book b1 = {“Let us </a:t>
            </a:r>
            <a:r>
              <a:rPr lang="en-US" sz="2400" dirty="0" err="1" smtClean="0">
                <a:latin typeface="Comic Sans MS" pitchFamily="66" charset="0"/>
              </a:rPr>
              <a:t>c”,”Kanetkar</a:t>
            </a:r>
            <a:r>
              <a:rPr lang="en-US" sz="2400" smtClean="0">
                <a:latin typeface="Comic Sans MS" pitchFamily="66" charset="0"/>
              </a:rPr>
              <a:t>”, </a:t>
            </a:r>
            <a:r>
              <a:rPr lang="en-US" sz="2400" smtClean="0">
                <a:latin typeface="Comic Sans MS" pitchFamily="66" charset="0"/>
              </a:rPr>
              <a:t>800</a:t>
            </a:r>
            <a:r>
              <a:rPr lang="en-US" sz="2400" dirty="0" smtClean="0">
                <a:latin typeface="Comic Sans MS" pitchFamily="66" charset="0"/>
              </a:rPr>
              <a:t>, </a:t>
            </a:r>
            <a:r>
              <a:rPr lang="en-US" sz="2400" dirty="0" smtClean="0">
                <a:latin typeface="Comic Sans MS" pitchFamily="66" charset="0"/>
              </a:rPr>
              <a:t>150.50</a:t>
            </a:r>
            <a:r>
              <a:rPr lang="en-US" sz="2400" dirty="0" smtClean="0">
                <a:latin typeface="Comic Sans MS" pitchFamily="66" charset="0"/>
              </a:rPr>
              <a:t>}; </a:t>
            </a:r>
            <a:br>
              <a:rPr lang="en-US" sz="2400" dirty="0" smtClean="0">
                <a:latin typeface="Comic Sans MS" pitchFamily="66" charset="0"/>
              </a:rPr>
            </a:br>
            <a:endParaRPr lang="en-US" sz="2400" dirty="0"/>
          </a:p>
        </p:txBody>
      </p:sp>
    </p:spTree>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normAutofit fontScale="90000"/>
          </a:bodyPr>
          <a:lstStyle/>
          <a:p>
            <a:pPr algn="l"/>
            <a:r>
              <a:rPr lang="en-US" sz="2400" dirty="0" smtClean="0">
                <a:latin typeface="Comic Sans MS" pitchFamily="66" charset="0"/>
              </a:rPr>
              <a:t>Accessing structure members</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Individual members of the structure can be accessed using the dot(.) operator. This ‘.’ operator is called as structure member operator as it connects the structure variable and the structure member.</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Syntax:</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err="1" smtClean="0">
                <a:latin typeface="Comic Sans MS" pitchFamily="66" charset="0"/>
              </a:rPr>
              <a:t>structure_variable.structure_member</a:t>
            </a: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example:</a:t>
            </a:r>
            <a:br>
              <a:rPr lang="en-US" sz="2400" dirty="0" smtClean="0">
                <a:latin typeface="Comic Sans MS" pitchFamily="66" charset="0"/>
              </a:rPr>
            </a:br>
            <a:r>
              <a:rPr lang="en-US" sz="2400" dirty="0" smtClean="0">
                <a:latin typeface="Comic Sans MS" pitchFamily="66" charset="0"/>
              </a:rPr>
              <a:t>b1.title=“Let us c”;</a:t>
            </a:r>
            <a:br>
              <a:rPr lang="en-US" sz="2400" dirty="0" smtClean="0">
                <a:latin typeface="Comic Sans MS" pitchFamily="66" charset="0"/>
              </a:rPr>
            </a:br>
            <a:r>
              <a:rPr lang="en-US" sz="2400" dirty="0" smtClean="0">
                <a:latin typeface="Comic Sans MS" pitchFamily="66" charset="0"/>
              </a:rPr>
              <a:t>b1.pages= </a:t>
            </a:r>
            <a:r>
              <a:rPr lang="en-US" sz="2400" dirty="0" smtClean="0">
                <a:latin typeface="Comic Sans MS" pitchFamily="66" charset="0"/>
              </a:rPr>
              <a:t>300;</a:t>
            </a:r>
            <a:br>
              <a:rPr lang="en-US" sz="2400" dirty="0" smtClean="0">
                <a:latin typeface="Comic Sans MS" pitchFamily="66" charset="0"/>
              </a:rPr>
            </a:br>
            <a:r>
              <a:rPr lang="en-US" sz="2400" dirty="0" err="1" smtClean="0">
                <a:latin typeface="Comic Sans MS" pitchFamily="66" charset="0"/>
              </a:rPr>
              <a:t>cout</a:t>
            </a:r>
            <a:r>
              <a:rPr lang="en-US" sz="2400" dirty="0" smtClean="0">
                <a:latin typeface="Comic Sans MS" pitchFamily="66" charset="0"/>
              </a:rPr>
              <a:t> &lt;&lt; </a:t>
            </a:r>
            <a:r>
              <a:rPr lang="en-US" sz="2400" dirty="0" smtClean="0">
                <a:latin typeface="Comic Sans MS" pitchFamily="66" charset="0"/>
              </a:rPr>
              <a:t>b1.price;</a:t>
            </a:r>
            <a:br>
              <a:rPr lang="en-US" sz="2400" dirty="0" smtClean="0">
                <a:latin typeface="Comic Sans MS" pitchFamily="66" charset="0"/>
              </a:rPr>
            </a:br>
            <a:r>
              <a:rPr lang="en-US" sz="2400" dirty="0" err="1" smtClean="0">
                <a:latin typeface="Comic Sans MS" pitchFamily="66" charset="0"/>
              </a:rPr>
              <a:t>cin</a:t>
            </a:r>
            <a:r>
              <a:rPr lang="en-US" sz="2400" dirty="0" smtClean="0">
                <a:latin typeface="Comic Sans MS" pitchFamily="66" charset="0"/>
              </a:rPr>
              <a:t> &gt;&gt; b1.author;</a:t>
            </a:r>
            <a:br>
              <a:rPr lang="en-US" sz="2400" dirty="0" smtClean="0">
                <a:latin typeface="Comic Sans MS" pitchFamily="66" charset="0"/>
              </a:rPr>
            </a:br>
            <a:r>
              <a:rPr lang="en-US" sz="2400" dirty="0" err="1" smtClean="0">
                <a:latin typeface="Comic Sans MS" pitchFamily="66" charset="0"/>
              </a:rPr>
              <a:t>cin</a:t>
            </a:r>
            <a:r>
              <a:rPr lang="en-US" sz="2400" dirty="0" smtClean="0">
                <a:latin typeface="Comic Sans MS" pitchFamily="66" charset="0"/>
              </a:rPr>
              <a:t> &gt;&gt; b1.pages;</a:t>
            </a:r>
            <a:br>
              <a:rPr lang="en-US" sz="2400" dirty="0" smtClean="0">
                <a:latin typeface="Comic Sans MS" pitchFamily="66" charset="0"/>
              </a:rPr>
            </a:b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normAutofit/>
          </a:bodyPr>
          <a:lstStyle/>
          <a:p>
            <a:pPr algn="l"/>
            <a:r>
              <a:rPr lang="en-US" sz="2400" dirty="0" smtClean="0">
                <a:latin typeface="Comic Sans MS" pitchFamily="66" charset="0"/>
              </a:rPr>
              <a:t>			Vectors</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if we want to use header file as </a:t>
            </a:r>
            <a:br>
              <a:rPr lang="en-US" sz="2400" dirty="0" smtClean="0">
                <a:latin typeface="Comic Sans MS" pitchFamily="66" charset="0"/>
              </a:rPr>
            </a:br>
            <a:r>
              <a:rPr lang="en-US" sz="2400" dirty="0" smtClean="0">
                <a:latin typeface="Comic Sans MS" pitchFamily="66" charset="0"/>
              </a:rPr>
              <a:t>#include&lt;</a:t>
            </a:r>
            <a:r>
              <a:rPr lang="en-US" sz="2400" dirty="0" err="1" smtClean="0">
                <a:latin typeface="Comic Sans MS" pitchFamily="66" charset="0"/>
              </a:rPr>
              <a:t>vector.h</a:t>
            </a:r>
            <a:r>
              <a:rPr lang="en-US" sz="2400" dirty="0" smtClean="0">
                <a:latin typeface="Comic Sans MS" pitchFamily="66" charset="0"/>
              </a:rPr>
              <a:t>&gt;</a:t>
            </a:r>
            <a:br>
              <a:rPr lang="en-US" sz="2400" dirty="0" smtClean="0">
                <a:latin typeface="Comic Sans MS" pitchFamily="66" charset="0"/>
              </a:rPr>
            </a:br>
            <a:r>
              <a:rPr lang="en-US" sz="2400" dirty="0" smtClean="0">
                <a:latin typeface="Comic Sans MS" pitchFamily="66" charset="0"/>
              </a:rPr>
              <a:t>Vector are nearly same with array but </a:t>
            </a:r>
            <a:r>
              <a:rPr lang="en-US" sz="2400" dirty="0" err="1" smtClean="0">
                <a:latin typeface="Comic Sans MS" pitchFamily="66" charset="0"/>
              </a:rPr>
              <a:t>thereare</a:t>
            </a:r>
            <a:r>
              <a:rPr lang="en-US" sz="2400" dirty="0" smtClean="0">
                <a:latin typeface="Comic Sans MS" pitchFamily="66" charset="0"/>
              </a:rPr>
              <a:t> somewhat difference between array and vector operations.</a:t>
            </a:r>
            <a:br>
              <a:rPr lang="en-US" sz="2400" dirty="0" smtClean="0">
                <a:latin typeface="Comic Sans MS" pitchFamily="66" charset="0"/>
              </a:rPr>
            </a:br>
            <a:r>
              <a:rPr lang="en-US" sz="2400" dirty="0" smtClean="0">
                <a:latin typeface="Comic Sans MS" pitchFamily="66" charset="0"/>
              </a:rPr>
              <a:t>A vector variable is declared with the type of its elements and its size.</a:t>
            </a:r>
            <a:br>
              <a:rPr lang="en-US" sz="2400" dirty="0" smtClean="0">
                <a:latin typeface="Comic Sans MS" pitchFamily="66" charset="0"/>
              </a:rPr>
            </a:br>
            <a:r>
              <a:rPr lang="en-US" sz="2400" dirty="0" smtClean="0">
                <a:latin typeface="Comic Sans MS" pitchFamily="66" charset="0"/>
              </a:rPr>
              <a:t>For example:</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vector&lt;</a:t>
            </a:r>
            <a:r>
              <a:rPr lang="en-US" sz="2400" dirty="0" err="1" smtClean="0">
                <a:latin typeface="Comic Sans MS" pitchFamily="66" charset="0"/>
              </a:rPr>
              <a:t>int</a:t>
            </a:r>
            <a:r>
              <a:rPr lang="en-US" sz="2400" dirty="0" smtClean="0">
                <a:latin typeface="Comic Sans MS" pitchFamily="66" charset="0"/>
              </a:rPr>
              <a:t>&gt; v1(5);</a:t>
            </a:r>
            <a:br>
              <a:rPr lang="en-US" sz="2400" dirty="0" smtClean="0">
                <a:latin typeface="Comic Sans MS" pitchFamily="66" charset="0"/>
              </a:rPr>
            </a:br>
            <a:r>
              <a:rPr lang="en-US" sz="2400" dirty="0" smtClean="0">
                <a:latin typeface="Comic Sans MS" pitchFamily="66" charset="0"/>
              </a:rPr>
              <a:t>vector &lt;char&gt; v2(20);</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We can assign different element to the vector by simply for control statement as it we use with array;</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normAutofit fontScale="90000"/>
          </a:bodyPr>
          <a:lstStyle/>
          <a:p>
            <a:pPr algn="l"/>
            <a:r>
              <a:rPr lang="en-US" sz="2400" dirty="0" smtClean="0">
                <a:latin typeface="Comic Sans MS" pitchFamily="66" charset="0"/>
              </a:rPr>
              <a:t>Vector&lt;</a:t>
            </a:r>
            <a:r>
              <a:rPr lang="en-US" sz="2400" dirty="0" err="1" smtClean="0">
                <a:latin typeface="Comic Sans MS" pitchFamily="66" charset="0"/>
              </a:rPr>
              <a:t>int</a:t>
            </a:r>
            <a:r>
              <a:rPr lang="en-US" sz="2400" dirty="0" smtClean="0">
                <a:latin typeface="Comic Sans MS" pitchFamily="66" charset="0"/>
              </a:rPr>
              <a:t>&gt; v(5);</a:t>
            </a:r>
            <a:br>
              <a:rPr lang="en-US" sz="2400" dirty="0" smtClean="0">
                <a:latin typeface="Comic Sans MS" pitchFamily="66" charset="0"/>
              </a:rPr>
            </a:br>
            <a:r>
              <a:rPr lang="en-US" sz="2400" dirty="0" smtClean="0">
                <a:latin typeface="Comic Sans MS" pitchFamily="66" charset="0"/>
              </a:rPr>
              <a:t>for (</a:t>
            </a:r>
            <a:r>
              <a:rPr lang="en-US" sz="2400" dirty="0" err="1" smtClean="0">
                <a:latin typeface="Comic Sans MS" pitchFamily="66" charset="0"/>
              </a:rPr>
              <a:t>int</a:t>
            </a:r>
            <a:r>
              <a:rPr lang="en-US" sz="2400" dirty="0" smtClean="0">
                <a:latin typeface="Comic Sans MS" pitchFamily="66" charset="0"/>
              </a:rPr>
              <a:t> k =0;k&lt;5;k++)</a:t>
            </a:r>
            <a:br>
              <a:rPr lang="en-US" sz="2400" dirty="0" smtClean="0">
                <a:latin typeface="Comic Sans MS" pitchFamily="66" charset="0"/>
              </a:rPr>
            </a:b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	v[k]=3;</a:t>
            </a:r>
            <a:br>
              <a:rPr lang="en-US" sz="2400" dirty="0" smtClean="0">
                <a:latin typeface="Comic Sans MS" pitchFamily="66" charset="0"/>
              </a:rPr>
            </a:b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According to the above looping statement all the five blocks of the vector are initialized with value 3.</a:t>
            </a:r>
            <a:br>
              <a:rPr lang="en-US" sz="2400" dirty="0" smtClean="0">
                <a:latin typeface="Comic Sans MS" pitchFamily="66" charset="0"/>
              </a:rPr>
            </a:br>
            <a:r>
              <a:rPr lang="en-US" sz="2400" dirty="0" smtClean="0">
                <a:latin typeface="Comic Sans MS" pitchFamily="66" charset="0"/>
              </a:rPr>
              <a:t>To know about the size of the vector we use size() function as follows;</a:t>
            </a:r>
            <a:br>
              <a:rPr lang="en-US" sz="2400" dirty="0" smtClean="0">
                <a:latin typeface="Comic Sans MS" pitchFamily="66" charset="0"/>
              </a:rPr>
            </a:br>
            <a:r>
              <a:rPr lang="en-US" sz="2400" dirty="0" smtClean="0">
                <a:latin typeface="Comic Sans MS" pitchFamily="66" charset="0"/>
              </a:rPr>
              <a:t>#include&lt;</a:t>
            </a:r>
            <a:r>
              <a:rPr lang="en-US" sz="2400" dirty="0" err="1" smtClean="0">
                <a:latin typeface="Comic Sans MS" pitchFamily="66" charset="0"/>
              </a:rPr>
              <a:t>iostream.h</a:t>
            </a:r>
            <a:r>
              <a:rPr lang="en-US" sz="2400" dirty="0" smtClean="0">
                <a:latin typeface="Comic Sans MS" pitchFamily="66" charset="0"/>
              </a:rPr>
              <a:t>&gt;</a:t>
            </a:r>
            <a:br>
              <a:rPr lang="en-US" sz="2400" dirty="0" smtClean="0">
                <a:latin typeface="Comic Sans MS" pitchFamily="66" charset="0"/>
              </a:rPr>
            </a:br>
            <a:r>
              <a:rPr lang="en-US" sz="2400" dirty="0" smtClean="0">
                <a:latin typeface="Comic Sans MS" pitchFamily="66" charset="0"/>
              </a:rPr>
              <a:t>#include&lt;</a:t>
            </a:r>
            <a:r>
              <a:rPr lang="en-US" sz="2400" dirty="0" err="1" smtClean="0">
                <a:latin typeface="Comic Sans MS" pitchFamily="66" charset="0"/>
              </a:rPr>
              <a:t>conio.h</a:t>
            </a:r>
            <a:r>
              <a:rPr lang="en-US" sz="2400" dirty="0" smtClean="0">
                <a:latin typeface="Comic Sans MS" pitchFamily="66" charset="0"/>
              </a:rPr>
              <a:t>&gt;</a:t>
            </a:r>
            <a:br>
              <a:rPr lang="en-US" sz="2400" dirty="0" smtClean="0">
                <a:latin typeface="Comic Sans MS" pitchFamily="66" charset="0"/>
              </a:rPr>
            </a:br>
            <a:r>
              <a:rPr lang="en-US" sz="2400" dirty="0" smtClean="0">
                <a:latin typeface="Comic Sans MS" pitchFamily="66" charset="0"/>
              </a:rPr>
              <a:t>#include&lt;</a:t>
            </a:r>
            <a:r>
              <a:rPr lang="en-US" sz="2400" dirty="0" err="1" smtClean="0">
                <a:latin typeface="Comic Sans MS" pitchFamily="66" charset="0"/>
              </a:rPr>
              <a:t>vector.h</a:t>
            </a:r>
            <a:r>
              <a:rPr lang="en-US" sz="2400" dirty="0" smtClean="0">
                <a:latin typeface="Comic Sans MS" pitchFamily="66" charset="0"/>
              </a:rPr>
              <a:t>&gt;</a:t>
            </a:r>
            <a:br>
              <a:rPr lang="en-US" sz="2400" dirty="0" smtClean="0">
                <a:latin typeface="Comic Sans MS" pitchFamily="66" charset="0"/>
              </a:rPr>
            </a:br>
            <a:r>
              <a:rPr lang="en-US" sz="2400" dirty="0" smtClean="0">
                <a:latin typeface="Comic Sans MS" pitchFamily="66" charset="0"/>
              </a:rPr>
              <a:t>void main()</a:t>
            </a:r>
            <a:br>
              <a:rPr lang="en-US" sz="2400" dirty="0" smtClean="0">
                <a:latin typeface="Comic Sans MS" pitchFamily="66" charset="0"/>
              </a:rPr>
            </a:br>
            <a:r>
              <a:rPr lang="en-US" sz="2400" dirty="0" smtClean="0">
                <a:latin typeface="Comic Sans MS" pitchFamily="66" charset="0"/>
              </a:rPr>
              <a:t>{</a:t>
            </a:r>
            <a:br>
              <a:rPr lang="en-US" sz="2400" dirty="0" smtClean="0">
                <a:latin typeface="Comic Sans MS" pitchFamily="66" charset="0"/>
              </a:rPr>
            </a:br>
            <a:r>
              <a:rPr lang="en-US" sz="2400" dirty="0" smtClean="0">
                <a:latin typeface="Comic Sans MS" pitchFamily="66" charset="0"/>
              </a:rPr>
              <a:t>	vector &lt;</a:t>
            </a:r>
            <a:r>
              <a:rPr lang="en-US" sz="2400" dirty="0" err="1" smtClean="0">
                <a:latin typeface="Comic Sans MS" pitchFamily="66" charset="0"/>
              </a:rPr>
              <a:t>int</a:t>
            </a:r>
            <a:r>
              <a:rPr lang="en-US" sz="2400" dirty="0" smtClean="0">
                <a:latin typeface="Comic Sans MS" pitchFamily="66" charset="0"/>
              </a:rPr>
              <a:t>&gt; v1(5);</a:t>
            </a:r>
            <a:br>
              <a:rPr lang="en-US" sz="2400" dirty="0" smtClean="0">
                <a:latin typeface="Comic Sans MS" pitchFamily="66" charset="0"/>
              </a:rPr>
            </a:br>
            <a:r>
              <a:rPr lang="en-US" sz="2400" dirty="0" smtClean="0">
                <a:latin typeface="Comic Sans MS" pitchFamily="66" charset="0"/>
              </a:rPr>
              <a:t>	vector &lt;char&gt; v2(5);</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cout</a:t>
            </a:r>
            <a:r>
              <a:rPr lang="en-US" sz="2400" dirty="0" smtClean="0">
                <a:latin typeface="Comic Sans MS" pitchFamily="66" charset="0"/>
              </a:rPr>
              <a:t> &lt;&lt;“ Size of vector v1: “ &lt;&lt; v1.size();</a:t>
            </a:r>
            <a:br>
              <a:rPr lang="en-US" sz="2400" dirty="0" smtClean="0">
                <a:latin typeface="Comic Sans MS" pitchFamily="66" charset="0"/>
              </a:rPr>
            </a:br>
            <a:r>
              <a:rPr lang="en-US" sz="2400" dirty="0" smtClean="0">
                <a:latin typeface="Comic Sans MS" pitchFamily="66" charset="0"/>
              </a:rPr>
              <a:t>	</a:t>
            </a:r>
            <a:r>
              <a:rPr lang="en-US" sz="2400" dirty="0" err="1" smtClean="0">
                <a:latin typeface="Comic Sans MS" pitchFamily="66" charset="0"/>
              </a:rPr>
              <a:t>cout</a:t>
            </a:r>
            <a:r>
              <a:rPr lang="en-US" sz="2400" dirty="0" smtClean="0">
                <a:latin typeface="Comic Sans MS" pitchFamily="66" charset="0"/>
              </a:rPr>
              <a:t> &lt;&lt;“ Size of vector v2: “ &lt;&lt; v2.size();</a:t>
            </a:r>
            <a:br>
              <a:rPr lang="en-US" sz="2400" dirty="0" smtClean="0">
                <a:latin typeface="Comic Sans MS" pitchFamily="66" charset="0"/>
              </a:rPr>
            </a:br>
            <a:r>
              <a:rPr lang="en-US" sz="2400" dirty="0" smtClean="0">
                <a:latin typeface="Comic Sans MS" pitchFamily="66" charset="0"/>
              </a:rPr>
              <a:t>}</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6278562"/>
          </a:xfrm>
        </p:spPr>
        <p:txBody>
          <a:bodyPr>
            <a:normAutofit fontScale="90000"/>
          </a:bodyPr>
          <a:lstStyle/>
          <a:p>
            <a:pPr algn="l"/>
            <a:r>
              <a:rPr lang="en-US" sz="2400" dirty="0" smtClean="0">
                <a:latin typeface="Comic Sans MS" pitchFamily="66" charset="0"/>
              </a:rPr>
              <a:t>Output :</a:t>
            </a:r>
            <a:br>
              <a:rPr lang="en-US" sz="2400" dirty="0" smtClean="0">
                <a:latin typeface="Comic Sans MS" pitchFamily="66" charset="0"/>
              </a:rPr>
            </a:br>
            <a:r>
              <a:rPr lang="en-US" sz="2400" dirty="0" smtClean="0">
                <a:latin typeface="Comic Sans MS" pitchFamily="66" charset="0"/>
              </a:rPr>
              <a:t>Size of vector v1: 5</a:t>
            </a:r>
            <a:br>
              <a:rPr lang="en-US" sz="2400" dirty="0" smtClean="0">
                <a:latin typeface="Comic Sans MS" pitchFamily="66" charset="0"/>
              </a:rPr>
            </a:br>
            <a:r>
              <a:rPr lang="en-US" sz="2400" dirty="0" smtClean="0">
                <a:latin typeface="Comic Sans MS" pitchFamily="66" charset="0"/>
              </a:rPr>
              <a:t>Size of vector v2: 10</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If we want to add elements to end of the vector we use </a:t>
            </a:r>
            <a:r>
              <a:rPr lang="en-US" sz="2400" dirty="0" err="1" smtClean="0">
                <a:latin typeface="Comic Sans MS" pitchFamily="66" charset="0"/>
              </a:rPr>
              <a:t>push_back</a:t>
            </a:r>
            <a:r>
              <a:rPr lang="en-US" sz="2400" dirty="0" smtClean="0">
                <a:latin typeface="Comic Sans MS" pitchFamily="66" charset="0"/>
              </a:rPr>
              <a:t>() function.</a:t>
            </a:r>
            <a:br>
              <a:rPr lang="en-US" sz="2400" dirty="0" smtClean="0">
                <a:latin typeface="Comic Sans MS" pitchFamily="66" charset="0"/>
              </a:rPr>
            </a:br>
            <a:r>
              <a:rPr lang="en-US" sz="2400" dirty="0" smtClean="0">
                <a:latin typeface="Comic Sans MS" pitchFamily="66" charset="0"/>
              </a:rPr>
              <a:t>	V1.push_back(4);</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According to above statement we add more elements to the end of the v1.</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r>
              <a:rPr lang="en-US" sz="2400" dirty="0" smtClean="0">
                <a:latin typeface="Comic Sans MS" pitchFamily="66" charset="0"/>
              </a:rPr>
              <a:t/>
            </a:r>
            <a:br>
              <a:rPr lang="en-US" sz="2400" dirty="0" smtClean="0">
                <a:latin typeface="Comic Sans MS" pitchFamily="66" charset="0"/>
              </a:rPr>
            </a:b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22</a:t>
            </a:fld>
            <a:endParaRPr lang="en-US"/>
          </a:p>
        </p:txBody>
      </p:sp>
      <p:sp>
        <p:nvSpPr>
          <p:cNvPr id="3" name="Content Placeholder 2"/>
          <p:cNvSpPr>
            <a:spLocks noGrp="1"/>
          </p:cNvSpPr>
          <p:nvPr>
            <p:ph idx="4294967295"/>
          </p:nvPr>
        </p:nvSpPr>
        <p:spPr>
          <a:xfrm>
            <a:off x="381000" y="152400"/>
            <a:ext cx="8534400" cy="6248400"/>
          </a:xfrm>
        </p:spPr>
        <p:txBody>
          <a:bodyPr>
            <a:normAutofit fontScale="85000" lnSpcReduction="10000"/>
          </a:bodyPr>
          <a:lstStyle/>
          <a:p>
            <a:r>
              <a:rPr lang="en-US" dirty="0" smtClean="0"/>
              <a:t>Programming language can be classified into following types:</a:t>
            </a:r>
          </a:p>
          <a:p>
            <a:pPr lvl="1"/>
            <a:r>
              <a:rPr lang="en-US" dirty="0" smtClean="0"/>
              <a:t>Machine Language- Machine language are the only language understood by computers. While easily understood by computers, machine languages are almost impossible for humans to use because they consist entirely of numbers.</a:t>
            </a:r>
          </a:p>
          <a:p>
            <a:pPr lvl="1"/>
            <a:r>
              <a:rPr lang="en-US" dirty="0" smtClean="0"/>
              <a:t>Assembly language: Assembly languages have the same structures and set of commands as machine languages but  they enable a programmer to use names instead of numbers.</a:t>
            </a:r>
          </a:p>
          <a:p>
            <a:pPr lvl="1"/>
            <a:r>
              <a:rPr lang="en-US" dirty="0" smtClean="0"/>
              <a:t>High Level languages: A programming languages such as C, FORTRAN or PASCAL that enables a programmer to write programs that are more or less independent of a particular type of computer. Such languages are considered high-level because they are closer to human languages.</a:t>
            </a:r>
          </a:p>
          <a:p>
            <a:pPr lvl="1">
              <a:buNone/>
            </a:pPr>
            <a:r>
              <a:rPr lang="en-US" dirty="0" smtClean="0"/>
              <a:t>	Machine languages and Assembly languages both are low-level languages since they are closer to the hardware.</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23</a:t>
            </a:fld>
            <a:endParaRPr lang="en-US"/>
          </a:p>
        </p:txBody>
      </p:sp>
      <p:sp>
        <p:nvSpPr>
          <p:cNvPr id="3" name="Content Placeholder 2"/>
          <p:cNvSpPr>
            <a:spLocks noGrp="1"/>
          </p:cNvSpPr>
          <p:nvPr>
            <p:ph idx="4294967295"/>
          </p:nvPr>
        </p:nvSpPr>
        <p:spPr>
          <a:xfrm>
            <a:off x="228600" y="228600"/>
            <a:ext cx="8458200" cy="6096000"/>
          </a:xfrm>
        </p:spPr>
        <p:txBody>
          <a:bodyPr/>
          <a:lstStyle/>
          <a:p>
            <a:pPr>
              <a:buNone/>
            </a:pPr>
            <a:r>
              <a:rPr lang="en-US" dirty="0" smtClean="0"/>
              <a:t>Structure of simple </a:t>
            </a:r>
            <a:r>
              <a:rPr lang="en-US" dirty="0" err="1" smtClean="0"/>
              <a:t>c++</a:t>
            </a:r>
            <a:r>
              <a:rPr lang="en-US" dirty="0" smtClean="0"/>
              <a:t> programs</a:t>
            </a:r>
          </a:p>
          <a:p>
            <a:pPr>
              <a:buNone/>
            </a:pPr>
            <a:endParaRPr lang="en-US" dirty="0" smtClean="0"/>
          </a:p>
          <a:p>
            <a:pPr>
              <a:buNone/>
            </a:pPr>
            <a:r>
              <a:rPr lang="en-US" dirty="0" smtClean="0"/>
              <a:t>//simple program in </a:t>
            </a:r>
            <a:r>
              <a:rPr lang="en-US" dirty="0" err="1" smtClean="0"/>
              <a:t>c++</a:t>
            </a:r>
            <a:endParaRPr lang="en-US" dirty="0" smtClean="0"/>
          </a:p>
          <a:p>
            <a:pPr>
              <a:buNone/>
            </a:pPr>
            <a:r>
              <a:rPr lang="en-US" dirty="0" smtClean="0"/>
              <a:t>#include&lt;</a:t>
            </a:r>
            <a:r>
              <a:rPr lang="en-US" dirty="0" err="1" smtClean="0"/>
              <a:t>iostream.h</a:t>
            </a:r>
            <a:r>
              <a:rPr lang="en-US" dirty="0" smtClean="0"/>
              <a:t>&gt;</a:t>
            </a:r>
          </a:p>
          <a:p>
            <a:pPr>
              <a:buNone/>
            </a:pPr>
            <a:r>
              <a:rPr lang="en-US" dirty="0" err="1" smtClean="0"/>
              <a:t>int</a:t>
            </a:r>
            <a:r>
              <a:rPr lang="en-US" dirty="0" smtClean="0"/>
              <a:t> main()</a:t>
            </a:r>
          </a:p>
          <a:p>
            <a:pPr>
              <a:buNone/>
            </a:pPr>
            <a:r>
              <a:rPr lang="en-US" dirty="0" smtClean="0"/>
              <a:t>{</a:t>
            </a:r>
          </a:p>
          <a:p>
            <a:pPr>
              <a:buNone/>
            </a:pPr>
            <a:r>
              <a:rPr lang="en-US" dirty="0" smtClean="0"/>
              <a:t>	</a:t>
            </a:r>
            <a:r>
              <a:rPr lang="en-US" dirty="0" err="1" smtClean="0"/>
              <a:t>cout</a:t>
            </a:r>
            <a:r>
              <a:rPr lang="en-US" dirty="0" smtClean="0"/>
              <a:t> &lt;&lt;“Welcome to NIRMALA COLLEGE”;</a:t>
            </a:r>
          </a:p>
          <a:p>
            <a:pPr>
              <a:buNone/>
            </a:pPr>
            <a:r>
              <a:rPr lang="en-US" dirty="0" smtClean="0"/>
              <a:t>	return 0;</a:t>
            </a:r>
          </a:p>
          <a:p>
            <a:pPr>
              <a:buNone/>
            </a:pPr>
            <a:r>
              <a:rPr lang="en-US" dirty="0" smtClean="0"/>
              <a:t>}</a:t>
            </a:r>
          </a:p>
          <a:p>
            <a:pPr>
              <a:buNone/>
            </a:pPr>
            <a:r>
              <a:rPr lang="en-US" dirty="0" smtClean="0"/>
              <a:t>Output : Welcome to NIRMALA COLLEGE</a:t>
            </a:r>
          </a:p>
          <a:p>
            <a:pPr>
              <a:buNone/>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24</a:t>
            </a:fld>
            <a:endParaRPr lang="en-US"/>
          </a:p>
        </p:txBody>
      </p:sp>
      <p:sp>
        <p:nvSpPr>
          <p:cNvPr id="3" name="Content Placeholder 2"/>
          <p:cNvSpPr>
            <a:spLocks noGrp="1"/>
          </p:cNvSpPr>
          <p:nvPr>
            <p:ph idx="4294967295"/>
          </p:nvPr>
        </p:nvSpPr>
        <p:spPr>
          <a:xfrm>
            <a:off x="304800" y="228600"/>
            <a:ext cx="8534400" cy="6019800"/>
          </a:xfrm>
        </p:spPr>
        <p:txBody>
          <a:bodyPr>
            <a:normAutofit fontScale="85000" lnSpcReduction="10000"/>
          </a:bodyPr>
          <a:lstStyle/>
          <a:p>
            <a:r>
              <a:rPr lang="en-US" dirty="0" smtClean="0"/>
              <a:t>//simple program in C++</a:t>
            </a:r>
          </a:p>
          <a:p>
            <a:pPr>
              <a:buNone/>
            </a:pPr>
            <a:r>
              <a:rPr lang="en-US" dirty="0" smtClean="0"/>
              <a:t>	This is a comment line. Lines beginning with two slash signs(//) are used to comment on the program or a part of the program. In the above program the line is a brief description of our program.</a:t>
            </a:r>
          </a:p>
          <a:p>
            <a:pPr>
              <a:buNone/>
            </a:pPr>
            <a:endParaRPr lang="en-US" dirty="0" smtClean="0"/>
          </a:p>
          <a:p>
            <a:r>
              <a:rPr lang="en-US" dirty="0" smtClean="0"/>
              <a:t>#include&lt;</a:t>
            </a:r>
            <a:r>
              <a:rPr lang="en-US" dirty="0" err="1" smtClean="0"/>
              <a:t>iostream.h</a:t>
            </a:r>
            <a:r>
              <a:rPr lang="en-US" dirty="0" smtClean="0"/>
              <a:t>&gt;</a:t>
            </a:r>
          </a:p>
          <a:p>
            <a:pPr>
              <a:buNone/>
            </a:pPr>
            <a:r>
              <a:rPr lang="en-US" dirty="0" smtClean="0"/>
              <a:t>	Lines beginning with a hash sign (#) are directives for the </a:t>
            </a:r>
            <a:r>
              <a:rPr lang="en-US" dirty="0" err="1" smtClean="0"/>
              <a:t>prepocessor</a:t>
            </a:r>
            <a:r>
              <a:rPr lang="en-US" dirty="0" smtClean="0"/>
              <a:t>. In this case the directives #include&lt;</a:t>
            </a:r>
            <a:r>
              <a:rPr lang="en-US" dirty="0" err="1" smtClean="0"/>
              <a:t>iostream.h</a:t>
            </a:r>
            <a:r>
              <a:rPr lang="en-US" dirty="0" smtClean="0"/>
              <a:t>&gt; tells the processor to include the header file </a:t>
            </a:r>
            <a:r>
              <a:rPr lang="en-US" dirty="0" err="1" smtClean="0"/>
              <a:t>iostream</a:t>
            </a:r>
            <a:r>
              <a:rPr lang="en-US" dirty="0" smtClean="0"/>
              <a:t> which is a standard file. This </a:t>
            </a:r>
            <a:r>
              <a:rPr lang="en-US" dirty="0" err="1" smtClean="0"/>
              <a:t>specificfile</a:t>
            </a:r>
            <a:r>
              <a:rPr lang="en-US" dirty="0" smtClean="0"/>
              <a:t> (</a:t>
            </a:r>
            <a:r>
              <a:rPr lang="en-US" dirty="0" err="1" smtClean="0"/>
              <a:t>iostream</a:t>
            </a:r>
            <a:r>
              <a:rPr lang="en-US" dirty="0" smtClean="0"/>
              <a:t>) includes the declarations of the basic standard input-output library in C++, and is included because functions (</a:t>
            </a:r>
            <a:r>
              <a:rPr lang="en-US" dirty="0" err="1" smtClean="0"/>
              <a:t>cout</a:t>
            </a:r>
            <a:r>
              <a:rPr lang="en-US" dirty="0" smtClean="0"/>
              <a:t>) from this file is used in the program</a:t>
            </a:r>
          </a:p>
          <a:p>
            <a:pPr>
              <a:buNone/>
            </a:pPr>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25</a:t>
            </a:fld>
            <a:endParaRPr lang="en-US"/>
          </a:p>
        </p:txBody>
      </p:sp>
      <p:sp>
        <p:nvSpPr>
          <p:cNvPr id="3" name="Content Placeholder 2"/>
          <p:cNvSpPr>
            <a:spLocks noGrp="1"/>
          </p:cNvSpPr>
          <p:nvPr>
            <p:ph idx="4294967295"/>
          </p:nvPr>
        </p:nvSpPr>
        <p:spPr>
          <a:xfrm>
            <a:off x="0" y="228600"/>
            <a:ext cx="8229600" cy="5897563"/>
          </a:xfrm>
        </p:spPr>
        <p:txBody>
          <a:bodyPr>
            <a:normAutofit fontScale="85000" lnSpcReduction="10000"/>
          </a:bodyPr>
          <a:lstStyle/>
          <a:p>
            <a:r>
              <a:rPr lang="en-US" dirty="0" err="1" smtClean="0"/>
              <a:t>Int</a:t>
            </a:r>
            <a:r>
              <a:rPr lang="en-US" dirty="0" smtClean="0"/>
              <a:t> main(): This lines </a:t>
            </a:r>
            <a:r>
              <a:rPr lang="en-US" dirty="0" err="1" smtClean="0"/>
              <a:t>corresponeds</a:t>
            </a:r>
            <a:r>
              <a:rPr lang="en-US" dirty="0" smtClean="0"/>
              <a:t> to the beginning of the definition of the main function. The main() function is the point where programs execution begins. Evert C++ program must have a main()</a:t>
            </a:r>
          </a:p>
          <a:p>
            <a:pPr>
              <a:buNone/>
            </a:pPr>
            <a:r>
              <a:rPr lang="en-US" dirty="0" smtClean="0"/>
              <a:t>	</a:t>
            </a:r>
            <a:r>
              <a:rPr lang="en-US" dirty="0" err="1" smtClean="0"/>
              <a:t>cout</a:t>
            </a:r>
            <a:r>
              <a:rPr lang="en-US" dirty="0" smtClean="0"/>
              <a:t> &lt;&lt; “Welcome to NIRMALA COLLEGE”;</a:t>
            </a:r>
          </a:p>
          <a:p>
            <a:pPr>
              <a:buNone/>
            </a:pPr>
            <a:r>
              <a:rPr lang="en-US" dirty="0" smtClean="0"/>
              <a:t>	</a:t>
            </a:r>
            <a:r>
              <a:rPr lang="en-US" dirty="0" err="1" smtClean="0"/>
              <a:t>cout</a:t>
            </a:r>
            <a:r>
              <a:rPr lang="en-US" dirty="0" smtClean="0"/>
              <a:t> represents the standard output stream in C++ and the meaning of the entire </a:t>
            </a:r>
            <a:r>
              <a:rPr lang="en-US" dirty="0" err="1" smtClean="0"/>
              <a:t>staement</a:t>
            </a:r>
            <a:r>
              <a:rPr lang="en-US" dirty="0" smtClean="0"/>
              <a:t> is to print(Welcome to NIRMALA COLLEGE) into the standard output stream(which usually is the screen).</a:t>
            </a:r>
          </a:p>
          <a:p>
            <a:r>
              <a:rPr lang="en-US" dirty="0" smtClean="0"/>
              <a:t>return 0; The return statement causes the main function to finish. This is the most usual way to end a C++ console program. Every function in C++ must return a value, thus return 0;return 0 to the integer function main().</a:t>
            </a:r>
          </a:p>
          <a:p>
            <a:pPr>
              <a:buNone/>
            </a:pP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26</a:t>
            </a:fld>
            <a:endParaRPr lang="en-US"/>
          </a:p>
        </p:txBody>
      </p:sp>
      <p:sp>
        <p:nvSpPr>
          <p:cNvPr id="3" name="Content Placeholder 2"/>
          <p:cNvSpPr>
            <a:spLocks noGrp="1"/>
          </p:cNvSpPr>
          <p:nvPr>
            <p:ph idx="4294967295"/>
          </p:nvPr>
        </p:nvSpPr>
        <p:spPr>
          <a:xfrm>
            <a:off x="533400" y="228600"/>
            <a:ext cx="8382000" cy="6019800"/>
          </a:xfrm>
        </p:spPr>
        <p:txBody>
          <a:bodyPr>
            <a:normAutofit lnSpcReduction="10000"/>
          </a:bodyPr>
          <a:lstStyle/>
          <a:p>
            <a:r>
              <a:rPr lang="en-US" dirty="0" smtClean="0"/>
              <a:t>Compiling and running C++ programs: </a:t>
            </a:r>
          </a:p>
          <a:p>
            <a:pPr>
              <a:buNone/>
            </a:pPr>
            <a:r>
              <a:rPr lang="en-US" dirty="0" smtClean="0"/>
              <a:t>	Let us understand compiling and debugging with the help of Turbo C++ and Borland C++.</a:t>
            </a:r>
          </a:p>
          <a:p>
            <a:pPr>
              <a:buNone/>
            </a:pPr>
            <a:r>
              <a:rPr lang="en-US" dirty="0" smtClean="0"/>
              <a:t>	Turbo C++ and Borland C++ provides an integrated development environment(IDE) under MS DOS. The IDE provides us with an editor and several menus on the main menu bar.</a:t>
            </a:r>
          </a:p>
          <a:p>
            <a:pPr lvl="1"/>
            <a:r>
              <a:rPr lang="en-US" dirty="0" smtClean="0"/>
              <a:t>File menu helps in creating and saving source file.</a:t>
            </a:r>
          </a:p>
          <a:p>
            <a:pPr lvl="1"/>
            <a:r>
              <a:rPr lang="en-US" dirty="0" smtClean="0"/>
              <a:t>Source file can be compiled by using compile option.</a:t>
            </a:r>
          </a:p>
          <a:p>
            <a:pPr lvl="1"/>
            <a:r>
              <a:rPr lang="en-US" dirty="0" smtClean="0"/>
              <a:t>Program once compiled can be executed with the run option.</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27</a:t>
            </a:fld>
            <a:endParaRPr lang="en-US"/>
          </a:p>
        </p:txBody>
      </p:sp>
      <p:sp>
        <p:nvSpPr>
          <p:cNvPr id="3" name="Content Placeholder 2"/>
          <p:cNvSpPr>
            <a:spLocks noGrp="1"/>
          </p:cNvSpPr>
          <p:nvPr>
            <p:ph idx="4294967295"/>
          </p:nvPr>
        </p:nvSpPr>
        <p:spPr>
          <a:xfrm>
            <a:off x="0" y="152400"/>
            <a:ext cx="8229600" cy="5973763"/>
          </a:xfrm>
        </p:spPr>
        <p:txBody>
          <a:bodyPr>
            <a:normAutofit fontScale="77500" lnSpcReduction="20000"/>
          </a:bodyPr>
          <a:lstStyle/>
          <a:p>
            <a:r>
              <a:rPr lang="en-US" dirty="0" smtClean="0"/>
              <a:t>Pitfall and Tips to Programming:</a:t>
            </a:r>
          </a:p>
          <a:p>
            <a:pPr>
              <a:buNone/>
            </a:pPr>
            <a:r>
              <a:rPr lang="en-US" dirty="0" smtClean="0"/>
              <a:t>	Here are some pitfalls and basic things to be taken care of in any programming language. Some of the tips are specifically with respect  to concepts covered in remaining chapters and could be understood well after going through those concepts.</a:t>
            </a:r>
          </a:p>
          <a:p>
            <a:pPr marL="914400" lvl="1" indent="-514350"/>
            <a:r>
              <a:rPr lang="en-US" dirty="0" smtClean="0"/>
              <a:t>Plan and be organized: When planning a program it is always better to plan ahead rather than jump straight into it. It is good idea to write down the functions of the program in the order you need to code them, it little ‘blocks’. Even “draw” it if it helps. When actually coding it, use comments. Doing these little things could save your valuable programming time and helps make the code look a little more explanatory and professional.</a:t>
            </a:r>
          </a:p>
          <a:p>
            <a:pPr marL="914400" lvl="1" indent="-514350"/>
            <a:r>
              <a:rPr lang="en-US" dirty="0" smtClean="0"/>
              <a:t>Write it out on paper: Think before you code and write the entire idea or the logic of solving a particular problem on paper; doing so would prevent lots of logical errors. This technique also works when you are not able to figure out why the logic is not working .</a:t>
            </a:r>
          </a:p>
          <a:p>
            <a:pPr marL="914400" lvl="1" indent="-514350"/>
            <a:endParaRPr lang="en-US" dirty="0" smtClean="0"/>
          </a:p>
          <a:p>
            <a:pPr marL="514350" indent="-514350">
              <a:buFont typeface="+mj-lt"/>
              <a:buAutoNum type="arabicPeriod"/>
            </a:pPr>
            <a:endParaRPr lang="en-US" dirty="0" smtClean="0"/>
          </a:p>
          <a:p>
            <a:pPr marL="514350" indent="-514350">
              <a:buNone/>
            </a:pPr>
            <a:endParaRPr lang="en-US" dirty="0" smtClean="0"/>
          </a:p>
          <a:p>
            <a:pPr marL="514350" indent="-514350">
              <a:buNone/>
            </a:pPr>
            <a:endParaRPr lang="en-US" dirty="0" smtClean="0"/>
          </a:p>
          <a:p>
            <a:pPr marL="514350" indent="-514350">
              <a:buNone/>
            </a:pPr>
            <a:endParaRPr lang="en-US" dirty="0" smtClean="0"/>
          </a:p>
          <a:p>
            <a:pPr marL="514350" indent="-514350">
              <a:buNone/>
            </a:pPr>
            <a:endParaRPr lang="en-US" dirty="0" smtClean="0"/>
          </a:p>
          <a:p>
            <a:pPr marL="514350" indent="-514350">
              <a:buFont typeface="+mj-lt"/>
              <a:buAutoNum type="arabicPeriod"/>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28</a:t>
            </a:fld>
            <a:endParaRPr lang="en-US"/>
          </a:p>
        </p:txBody>
      </p:sp>
      <p:sp>
        <p:nvSpPr>
          <p:cNvPr id="3" name="Content Placeholder 2"/>
          <p:cNvSpPr>
            <a:spLocks noGrp="1"/>
          </p:cNvSpPr>
          <p:nvPr>
            <p:ph idx="4294967295"/>
          </p:nvPr>
        </p:nvSpPr>
        <p:spPr>
          <a:xfrm>
            <a:off x="381000" y="152400"/>
            <a:ext cx="8382000" cy="6096000"/>
          </a:xfrm>
        </p:spPr>
        <p:txBody>
          <a:bodyPr>
            <a:normAutofit fontScale="92500" lnSpcReduction="10000"/>
          </a:bodyPr>
          <a:lstStyle/>
          <a:p>
            <a:pPr marL="914400" lvl="1" indent="-514350"/>
            <a:r>
              <a:rPr lang="en-US" dirty="0" smtClean="0"/>
              <a:t>Indent your program: Always indent your program for readability. It is a good practice and useful to debug your program. Good indentation makes it easy to see that your closing braces are correctly aligned and help you scan through your code quickly by giving visual clues about where the program flow changes.</a:t>
            </a:r>
          </a:p>
          <a:p>
            <a:pPr marL="914400" lvl="1" indent="-514350"/>
            <a:r>
              <a:rPr lang="en-US" dirty="0" smtClean="0"/>
              <a:t>Always use comments: Make comments in your code often. Not  only does to it help people who are trying to help you understand it </a:t>
            </a:r>
            <a:r>
              <a:rPr lang="en-US" dirty="0" err="1" smtClean="0"/>
              <a:t>more,when</a:t>
            </a:r>
            <a:r>
              <a:rPr lang="en-US" dirty="0" smtClean="0"/>
              <a:t> you come back </a:t>
            </a:r>
            <a:r>
              <a:rPr lang="en-US" dirty="0" err="1" smtClean="0"/>
              <a:t>later,you’ll</a:t>
            </a:r>
            <a:r>
              <a:rPr lang="en-US" dirty="0" smtClean="0"/>
              <a:t> be able to pick </a:t>
            </a:r>
            <a:r>
              <a:rPr lang="en-US" dirty="0" err="1" smtClean="0"/>
              <a:t>upwher</a:t>
            </a:r>
            <a:r>
              <a:rPr lang="en-US" dirty="0" smtClean="0"/>
              <a:t> you left off and edit much faster.</a:t>
            </a:r>
          </a:p>
          <a:p>
            <a:pPr marL="514350" indent="-514350">
              <a:buNone/>
            </a:pPr>
            <a:r>
              <a:rPr lang="en-US" dirty="0" smtClean="0"/>
              <a:t>		For Example:</a:t>
            </a:r>
          </a:p>
          <a:p>
            <a:pPr marL="514350" indent="-514350">
              <a:buNone/>
            </a:pPr>
            <a:r>
              <a:rPr lang="en-US" dirty="0" smtClean="0"/>
              <a:t>		</a:t>
            </a:r>
            <a:r>
              <a:rPr lang="en-US" dirty="0" err="1" smtClean="0"/>
              <a:t>int</a:t>
            </a:r>
            <a:r>
              <a:rPr lang="en-US" dirty="0" smtClean="0"/>
              <a:t> age1;/*holds age of first employee*/</a:t>
            </a:r>
          </a:p>
          <a:p>
            <a:pPr marL="514350" indent="-514350">
              <a:buNone/>
            </a:pPr>
            <a:r>
              <a:rPr lang="en-US" dirty="0" smtClean="0"/>
              <a:t>		Use either // or /* depending on your 	compiler and language</a:t>
            </a:r>
          </a:p>
          <a:p>
            <a:pPr marL="914400" lvl="1" indent="-514350"/>
            <a:endParaRPr lang="en-US" dirty="0" smtClean="0"/>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29</a:t>
            </a:fld>
            <a:endParaRPr lang="en-US"/>
          </a:p>
        </p:txBody>
      </p:sp>
      <p:sp>
        <p:nvSpPr>
          <p:cNvPr id="3" name="Content Placeholder 2"/>
          <p:cNvSpPr>
            <a:spLocks noGrp="1"/>
          </p:cNvSpPr>
          <p:nvPr>
            <p:ph idx="4294967295"/>
          </p:nvPr>
        </p:nvSpPr>
        <p:spPr>
          <a:xfrm>
            <a:off x="0" y="228600"/>
            <a:ext cx="8229600" cy="5897563"/>
          </a:xfrm>
        </p:spPr>
        <p:txBody>
          <a:bodyPr>
            <a:normAutofit fontScale="70000" lnSpcReduction="20000"/>
          </a:bodyPr>
          <a:lstStyle/>
          <a:p>
            <a:pPr marL="914400" lvl="1" indent="-514350"/>
            <a:r>
              <a:rPr lang="en-US" dirty="0" smtClean="0"/>
              <a:t>Always write if statements with braces: By putting braces around every block of code you write you ensure that future edits won’t introduce bizarre bugs.</a:t>
            </a:r>
          </a:p>
          <a:p>
            <a:pPr marL="914400" lvl="1" indent="-514350">
              <a:buNone/>
            </a:pPr>
            <a:r>
              <a:rPr lang="en-US" dirty="0" smtClean="0"/>
              <a:t>	If you have a one-line if statement:</a:t>
            </a:r>
          </a:p>
          <a:p>
            <a:pPr marL="914400" lvl="1" indent="-514350">
              <a:buNone/>
            </a:pPr>
            <a:r>
              <a:rPr lang="en-US" dirty="0" smtClean="0"/>
              <a:t>	If (&lt;condition&gt;)</a:t>
            </a:r>
          </a:p>
          <a:p>
            <a:pPr marL="914400" lvl="1" indent="-514350">
              <a:buNone/>
            </a:pPr>
            <a:r>
              <a:rPr lang="en-US" dirty="0" smtClean="0"/>
              <a:t>		execute();</a:t>
            </a:r>
          </a:p>
          <a:p>
            <a:pPr marL="914400" lvl="1" indent="-514350">
              <a:buNone/>
            </a:pPr>
            <a:r>
              <a:rPr lang="en-US" dirty="0" smtClean="0"/>
              <a:t>	You should still surround execute(); with braces:</a:t>
            </a:r>
          </a:p>
          <a:p>
            <a:pPr marL="914400" lvl="1" indent="-514350">
              <a:buNone/>
            </a:pPr>
            <a:r>
              <a:rPr lang="en-US" dirty="0" smtClean="0"/>
              <a:t>	If (&lt;condition&gt;)</a:t>
            </a:r>
          </a:p>
          <a:p>
            <a:pPr marL="914400" lvl="1" indent="-514350">
              <a:buNone/>
            </a:pPr>
            <a:r>
              <a:rPr lang="en-US" dirty="0" smtClean="0"/>
              <a:t>	{</a:t>
            </a:r>
          </a:p>
          <a:p>
            <a:pPr marL="914400" lvl="1" indent="-514350">
              <a:buNone/>
            </a:pPr>
            <a:r>
              <a:rPr lang="en-US" dirty="0" smtClean="0"/>
              <a:t>		execute();</a:t>
            </a:r>
          </a:p>
          <a:p>
            <a:pPr marL="914400" lvl="1" indent="-514350">
              <a:buNone/>
            </a:pPr>
            <a:r>
              <a:rPr lang="en-US" dirty="0" smtClean="0"/>
              <a:t>	}</a:t>
            </a:r>
          </a:p>
          <a:p>
            <a:pPr marL="914400" lvl="1" indent="-514350">
              <a:buNone/>
            </a:pPr>
            <a:r>
              <a:rPr lang="en-US" dirty="0" smtClean="0"/>
              <a:t>	Now, if you go back and add a second instruction </a:t>
            </a:r>
          </a:p>
          <a:p>
            <a:pPr marL="914400" lvl="1" indent="-514350">
              <a:buNone/>
            </a:pPr>
            <a:r>
              <a:rPr lang="en-US" dirty="0" smtClean="0"/>
              <a:t>	If(&lt;condition&gt;)</a:t>
            </a:r>
          </a:p>
          <a:p>
            <a:pPr marL="914400" lvl="1" indent="-514350">
              <a:buNone/>
            </a:pPr>
            <a:r>
              <a:rPr lang="en-US" dirty="0" smtClean="0"/>
              <a:t>	{</a:t>
            </a:r>
          </a:p>
          <a:p>
            <a:pPr marL="914400" lvl="1" indent="-514350">
              <a:buNone/>
            </a:pPr>
            <a:r>
              <a:rPr lang="en-US" dirty="0" smtClean="0"/>
              <a:t>		execute();</a:t>
            </a:r>
          </a:p>
          <a:p>
            <a:pPr marL="914400" lvl="1" indent="-514350">
              <a:buNone/>
            </a:pPr>
            <a:r>
              <a:rPr lang="en-US" dirty="0" smtClean="0"/>
              <a:t>		execute2();</a:t>
            </a:r>
          </a:p>
          <a:p>
            <a:pPr marL="914400" lvl="1" indent="-514350">
              <a:buNone/>
            </a:pPr>
            <a:r>
              <a:rPr lang="en-US" dirty="0" smtClean="0"/>
              <a:t>	}</a:t>
            </a:r>
          </a:p>
          <a:p>
            <a:pPr marL="914400" lvl="1" indent="-514350">
              <a:buNone/>
            </a:pPr>
            <a:r>
              <a:rPr lang="en-US" dirty="0" smtClean="0"/>
              <a:t>	You don’t have to worry about putting in the braces, and you know that you won’t forget to put them in.</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3</a:t>
            </a:fld>
            <a:endParaRPr lang="en-US"/>
          </a:p>
        </p:txBody>
      </p:sp>
      <p:sp>
        <p:nvSpPr>
          <p:cNvPr id="3" name="Content Placeholder 2"/>
          <p:cNvSpPr>
            <a:spLocks noGrp="1"/>
          </p:cNvSpPr>
          <p:nvPr>
            <p:ph idx="4294967295"/>
          </p:nvPr>
        </p:nvSpPr>
        <p:spPr>
          <a:xfrm>
            <a:off x="304800" y="228600"/>
            <a:ext cx="8305800" cy="5943600"/>
          </a:xfrm>
        </p:spPr>
        <p:txBody>
          <a:bodyPr>
            <a:normAutofit/>
          </a:bodyPr>
          <a:lstStyle/>
          <a:p>
            <a:pPr>
              <a:buNone/>
            </a:pPr>
            <a:r>
              <a:rPr lang="en-US" dirty="0" smtClean="0"/>
              <a:t>	</a:t>
            </a:r>
            <a:r>
              <a:rPr lang="en-US" b="1" dirty="0" smtClean="0"/>
              <a:t>For example: </a:t>
            </a:r>
          </a:p>
          <a:p>
            <a:pPr>
              <a:buNone/>
            </a:pPr>
            <a:r>
              <a:rPr lang="en-US" dirty="0" smtClean="0"/>
              <a:t>	To find the average score of a student for the three test marks.</a:t>
            </a:r>
          </a:p>
          <a:p>
            <a:pPr>
              <a:buNone/>
            </a:pPr>
            <a:r>
              <a:rPr lang="en-US" dirty="0" smtClean="0"/>
              <a:t>	Step1 :Start</a:t>
            </a:r>
          </a:p>
          <a:p>
            <a:pPr>
              <a:buNone/>
            </a:pPr>
            <a:r>
              <a:rPr lang="en-US" dirty="0" smtClean="0"/>
              <a:t>	Step2: Accept the three test marks s1,s2,s3</a:t>
            </a:r>
          </a:p>
          <a:p>
            <a:pPr>
              <a:buNone/>
            </a:pPr>
            <a:r>
              <a:rPr lang="en-US" dirty="0" smtClean="0"/>
              <a:t>	Step3: sum=s1+s2+s3</a:t>
            </a:r>
          </a:p>
          <a:p>
            <a:pPr>
              <a:buNone/>
            </a:pPr>
            <a:r>
              <a:rPr lang="en-US" dirty="0" smtClean="0"/>
              <a:t>	Step4:Average =sum/3</a:t>
            </a:r>
          </a:p>
          <a:p>
            <a:pPr>
              <a:buNone/>
            </a:pPr>
            <a:r>
              <a:rPr lang="en-US" dirty="0" smtClean="0"/>
              <a:t>	Step5: Display average</a:t>
            </a:r>
          </a:p>
          <a:p>
            <a:pPr>
              <a:buNone/>
            </a:pPr>
            <a:r>
              <a:rPr lang="en-US" dirty="0" smtClean="0"/>
              <a:t>	Step6: Stop</a:t>
            </a:r>
          </a:p>
          <a:p>
            <a:endParaRPr lang="en-US" dirty="0" smtClean="0"/>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30</a:t>
            </a:fld>
            <a:endParaRPr lang="en-US"/>
          </a:p>
        </p:txBody>
      </p:sp>
      <p:sp>
        <p:nvSpPr>
          <p:cNvPr id="3" name="Content Placeholder 2"/>
          <p:cNvSpPr>
            <a:spLocks noGrp="1"/>
          </p:cNvSpPr>
          <p:nvPr>
            <p:ph idx="4294967295"/>
          </p:nvPr>
        </p:nvSpPr>
        <p:spPr>
          <a:xfrm>
            <a:off x="304800" y="228600"/>
            <a:ext cx="8686800" cy="6248400"/>
          </a:xfrm>
        </p:spPr>
        <p:txBody>
          <a:bodyPr>
            <a:normAutofit fontScale="62500" lnSpcReduction="20000"/>
          </a:bodyPr>
          <a:lstStyle/>
          <a:p>
            <a:r>
              <a:rPr lang="en-US" dirty="0" smtClean="0"/>
              <a:t>Restrict </a:t>
            </a:r>
            <a:r>
              <a:rPr lang="en-US" dirty="0" err="1" smtClean="0"/>
              <a:t>goto</a:t>
            </a:r>
            <a:r>
              <a:rPr lang="en-US" dirty="0" smtClean="0"/>
              <a:t>:  Some very simple programming languages allow you to control the flow program with the </a:t>
            </a:r>
            <a:r>
              <a:rPr lang="en-US" dirty="0" err="1" smtClean="0"/>
              <a:t>goto</a:t>
            </a:r>
            <a:r>
              <a:rPr lang="en-US" dirty="0" smtClean="0"/>
              <a:t> keyword. You simply place a label somewhere in your program, and then can jump to that point in your code </a:t>
            </a:r>
            <a:r>
              <a:rPr lang="en-US" dirty="0" err="1" smtClean="0"/>
              <a:t>anythime</a:t>
            </a:r>
            <a:r>
              <a:rPr lang="en-US" dirty="0" smtClean="0"/>
              <a:t> by following </a:t>
            </a:r>
            <a:r>
              <a:rPr lang="en-US" dirty="0" err="1" smtClean="0"/>
              <a:t>goto</a:t>
            </a:r>
            <a:r>
              <a:rPr lang="en-US" dirty="0" smtClean="0"/>
              <a:t> with that keyword. Like so:</a:t>
            </a:r>
          </a:p>
          <a:p>
            <a:pPr>
              <a:buNone/>
            </a:pPr>
            <a:r>
              <a:rPr lang="en-US" dirty="0" smtClean="0"/>
              <a:t>	</a:t>
            </a:r>
            <a:r>
              <a:rPr lang="en-US" dirty="0" err="1" smtClean="0"/>
              <a:t>Goto</a:t>
            </a:r>
            <a:r>
              <a:rPr lang="en-US" dirty="0" smtClean="0"/>
              <a:t> </a:t>
            </a:r>
            <a:r>
              <a:rPr lang="en-US" dirty="0" err="1" smtClean="0"/>
              <a:t>myLabel</a:t>
            </a:r>
            <a:endParaRPr lang="en-US" dirty="0" smtClean="0"/>
          </a:p>
          <a:p>
            <a:pPr>
              <a:buNone/>
            </a:pPr>
            <a:r>
              <a:rPr lang="en-US" dirty="0" smtClean="0"/>
              <a:t>	…</a:t>
            </a:r>
          </a:p>
          <a:p>
            <a:pPr>
              <a:buNone/>
            </a:pPr>
            <a:r>
              <a:rPr lang="en-US" dirty="0" smtClean="0"/>
              <a:t>	</a:t>
            </a:r>
            <a:r>
              <a:rPr lang="en-US" dirty="0" err="1" smtClean="0"/>
              <a:t>myLabel</a:t>
            </a:r>
            <a:r>
              <a:rPr lang="en-US" dirty="0" smtClean="0"/>
              <a:t>;</a:t>
            </a:r>
          </a:p>
          <a:p>
            <a:pPr>
              <a:buNone/>
            </a:pPr>
            <a:r>
              <a:rPr lang="en-US" dirty="0" smtClean="0"/>
              <a:t>	/* code*/</a:t>
            </a:r>
          </a:p>
          <a:p>
            <a:pPr>
              <a:buNone/>
            </a:pPr>
            <a:r>
              <a:rPr lang="en-US" dirty="0" smtClean="0"/>
              <a:t>	In these simple and limited programming languages, </a:t>
            </a:r>
            <a:r>
              <a:rPr lang="en-US" dirty="0" err="1" smtClean="0"/>
              <a:t>goto</a:t>
            </a:r>
            <a:r>
              <a:rPr lang="en-US" dirty="0" smtClean="0"/>
              <a:t> maybe used commonly, and this feature is included in C/C++ too. It is however considered as extremely bad programming practice.</a:t>
            </a:r>
          </a:p>
          <a:p>
            <a:pPr>
              <a:buNone/>
            </a:pPr>
            <a:r>
              <a:rPr lang="en-US" dirty="0" smtClean="0"/>
              <a:t>	The reason for this is simply that there are better alternatives. C and C++ provides more advanced control structures like various types of function and loops, which not  only make it easy to code a certain </a:t>
            </a:r>
            <a:r>
              <a:rPr lang="en-US" dirty="0" err="1" smtClean="0"/>
              <a:t>behaviour</a:t>
            </a:r>
            <a:r>
              <a:rPr lang="en-US" dirty="0" smtClean="0"/>
              <a:t>, but safer, </a:t>
            </a:r>
            <a:r>
              <a:rPr lang="en-US" dirty="0" err="1" smtClean="0"/>
              <a:t>goto</a:t>
            </a:r>
            <a:r>
              <a:rPr lang="en-US" dirty="0" smtClean="0"/>
              <a:t> is still sometimes used for customized </a:t>
            </a:r>
            <a:r>
              <a:rPr lang="en-US" dirty="0" err="1" smtClean="0"/>
              <a:t>control,like</a:t>
            </a:r>
            <a:r>
              <a:rPr lang="en-US" dirty="0" smtClean="0"/>
              <a:t> breaking out of heavily nested loops.</a:t>
            </a:r>
          </a:p>
          <a:p>
            <a:pPr>
              <a:buNone/>
            </a:pPr>
            <a:r>
              <a:rPr lang="en-US" dirty="0" smtClean="0"/>
              <a:t>	If your program does indeed require the use of </a:t>
            </a:r>
            <a:r>
              <a:rPr lang="en-US" dirty="0" err="1" smtClean="0"/>
              <a:t>goto</a:t>
            </a:r>
            <a:r>
              <a:rPr lang="en-US" dirty="0" smtClean="0"/>
              <a:t>, you should probably be redesigning the whole program to fix it properly instead of using a quick fix like </a:t>
            </a:r>
            <a:r>
              <a:rPr lang="en-US" dirty="0" err="1" smtClean="0"/>
              <a:t>goto</a:t>
            </a:r>
            <a:r>
              <a:rPr lang="en-US" dirty="0" smtClean="0"/>
              <a:t>.</a:t>
            </a:r>
          </a:p>
          <a:p>
            <a:pPr>
              <a:buNone/>
            </a:pPr>
            <a:endParaRPr lang="en-US" dirty="0" smtClean="0"/>
          </a:p>
          <a:p>
            <a:pPr>
              <a:buNone/>
            </a:pPr>
            <a:r>
              <a:rPr lang="en-US" dirty="0" smtClean="0"/>
              <a:t>	If in doubt, don’t use </a:t>
            </a:r>
            <a:r>
              <a:rPr lang="en-US" dirty="0" err="1" smtClean="0"/>
              <a:t>goto</a:t>
            </a:r>
            <a:r>
              <a:rPr lang="en-US" dirty="0" smtClean="0"/>
              <a:t>.</a:t>
            </a:r>
          </a:p>
          <a:p>
            <a:pPr>
              <a:buNone/>
            </a:pP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31</a:t>
            </a:fld>
            <a:endParaRPr lang="en-US"/>
          </a:p>
        </p:txBody>
      </p:sp>
      <p:sp>
        <p:nvSpPr>
          <p:cNvPr id="3" name="Content Placeholder 2"/>
          <p:cNvSpPr>
            <a:spLocks noGrp="1"/>
          </p:cNvSpPr>
          <p:nvPr>
            <p:ph idx="4294967295"/>
          </p:nvPr>
        </p:nvSpPr>
        <p:spPr>
          <a:xfrm>
            <a:off x="0" y="228600"/>
            <a:ext cx="8229600" cy="5897563"/>
          </a:xfrm>
        </p:spPr>
        <p:txBody>
          <a:bodyPr>
            <a:normAutofit fontScale="70000" lnSpcReduction="20000"/>
          </a:bodyPr>
          <a:lstStyle/>
          <a:p>
            <a:pPr marL="914400" lvl="1" indent="-514350"/>
            <a:r>
              <a:rPr lang="en-US" dirty="0" smtClean="0"/>
              <a:t>Use Appropriate Variable: While programming, we have to take care about the variables. We need to give appropriate name for the variables to avoid confusion.</a:t>
            </a:r>
          </a:p>
          <a:p>
            <a:pPr marL="914400" lvl="1" indent="-514350">
              <a:buNone/>
            </a:pPr>
            <a:endParaRPr lang="en-US" dirty="0" smtClean="0"/>
          </a:p>
          <a:p>
            <a:pPr marL="914400" lvl="1" indent="-514350"/>
            <a:r>
              <a:rPr lang="en-US" dirty="0" smtClean="0"/>
              <a:t>Take advantage of array indicates: When operating on two arrays with the same index and operation, the switch statement  can usually be avoided. Consider the general switch statement that assigns and tallies all the occurrences of array[</a:t>
            </a:r>
            <a:r>
              <a:rPr lang="en-US" dirty="0" err="1" smtClean="0"/>
              <a:t>i</a:t>
            </a:r>
            <a:r>
              <a:rPr lang="en-US" dirty="0" smtClean="0"/>
              <a:t>] to count[</a:t>
            </a:r>
            <a:r>
              <a:rPr lang="en-US" dirty="0" err="1" smtClean="0"/>
              <a:t>i</a:t>
            </a:r>
            <a:r>
              <a:rPr lang="en-US" dirty="0" smtClean="0"/>
              <a:t>]:</a:t>
            </a:r>
          </a:p>
          <a:p>
            <a:pPr marL="514350" indent="-514350">
              <a:buNone/>
            </a:pPr>
            <a:r>
              <a:rPr lang="en-US" dirty="0" smtClean="0"/>
              <a:t>		switch(array[</a:t>
            </a:r>
            <a:r>
              <a:rPr lang="en-US" dirty="0" err="1" smtClean="0"/>
              <a:t>i</a:t>
            </a:r>
            <a:r>
              <a:rPr lang="en-US" dirty="0" smtClean="0"/>
              <a:t>]){</a:t>
            </a:r>
          </a:p>
          <a:p>
            <a:pPr marL="514350" indent="-514350">
              <a:buNone/>
            </a:pPr>
            <a:r>
              <a:rPr lang="en-US" dirty="0" smtClean="0"/>
              <a:t>		case1: count[1]++;</a:t>
            </a:r>
          </a:p>
          <a:p>
            <a:pPr marL="514350" indent="-514350">
              <a:buNone/>
            </a:pPr>
            <a:r>
              <a:rPr lang="en-US" dirty="0" smtClean="0"/>
              <a:t>		break;</a:t>
            </a:r>
          </a:p>
          <a:p>
            <a:pPr marL="514350" indent="-514350">
              <a:buNone/>
            </a:pPr>
            <a:r>
              <a:rPr lang="en-US" dirty="0" smtClean="0"/>
              <a:t>		case2: count[2]++;</a:t>
            </a:r>
          </a:p>
          <a:p>
            <a:pPr marL="514350" indent="-514350">
              <a:buNone/>
            </a:pPr>
            <a:r>
              <a:rPr lang="en-US" dirty="0" smtClean="0"/>
              <a:t>		break;</a:t>
            </a:r>
          </a:p>
          <a:p>
            <a:pPr marL="514350" indent="-514350">
              <a:buNone/>
            </a:pPr>
            <a:r>
              <a:rPr lang="en-US" dirty="0" smtClean="0"/>
              <a:t>		case3: count[3]++;</a:t>
            </a:r>
          </a:p>
          <a:p>
            <a:pPr marL="514350" indent="-514350">
              <a:buNone/>
            </a:pPr>
            <a:r>
              <a:rPr lang="en-US" dirty="0" smtClean="0"/>
              <a:t>		break;</a:t>
            </a:r>
          </a:p>
          <a:p>
            <a:pPr marL="514350" indent="-514350">
              <a:buNone/>
            </a:pPr>
            <a:r>
              <a:rPr lang="en-US" dirty="0" smtClean="0"/>
              <a:t>		}</a:t>
            </a:r>
          </a:p>
          <a:p>
            <a:pPr marL="514350" indent="-514350">
              <a:buNone/>
            </a:pPr>
            <a:r>
              <a:rPr lang="en-US" dirty="0" smtClean="0"/>
              <a:t>	This can be shortened to the single statement.</a:t>
            </a:r>
          </a:p>
          <a:p>
            <a:pPr marL="514350" indent="-514350">
              <a:buNone/>
            </a:pPr>
            <a:r>
              <a:rPr lang="en-US" dirty="0" smtClean="0"/>
              <a:t>	Count [array[</a:t>
            </a:r>
            <a:r>
              <a:rPr lang="en-US" dirty="0" err="1" smtClean="0"/>
              <a:t>i</a:t>
            </a:r>
            <a:r>
              <a:rPr lang="en-US" dirty="0" smtClean="0"/>
              <a:t>]]++</a:t>
            </a:r>
          </a:p>
          <a:p>
            <a:pPr marL="914400" lvl="1" indent="-514350"/>
            <a:endParaRPr lang="en-US" dirty="0" smtClean="0"/>
          </a:p>
          <a:p>
            <a:pPr marL="914400" lvl="1" indent="-514350">
              <a:buNone/>
            </a:pP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32</a:t>
            </a:fld>
            <a:endParaRPr lang="en-US"/>
          </a:p>
        </p:txBody>
      </p:sp>
      <p:sp>
        <p:nvSpPr>
          <p:cNvPr id="3" name="Content Placeholder 2"/>
          <p:cNvSpPr>
            <a:spLocks noGrp="1"/>
          </p:cNvSpPr>
          <p:nvPr>
            <p:ph idx="4294967295"/>
          </p:nvPr>
        </p:nvSpPr>
        <p:spPr>
          <a:xfrm>
            <a:off x="381000" y="152400"/>
            <a:ext cx="8534400" cy="6248400"/>
          </a:xfrm>
        </p:spPr>
        <p:txBody>
          <a:bodyPr>
            <a:normAutofit fontScale="77500" lnSpcReduction="20000"/>
          </a:bodyPr>
          <a:lstStyle/>
          <a:p>
            <a:pPr marL="914400" lvl="1" indent="-514350"/>
            <a:endParaRPr lang="en-US" dirty="0" smtClean="0"/>
          </a:p>
          <a:p>
            <a:pPr marL="914400" lvl="1" indent="-514350"/>
            <a:r>
              <a:rPr lang="en-US" dirty="0" smtClean="0"/>
              <a:t>Beware of loop invariants: Be aware of loop invariant and how they can affect code efficiency. An </a:t>
            </a:r>
            <a:r>
              <a:rPr lang="en-US" dirty="0" err="1" smtClean="0"/>
              <a:t>example:If</a:t>
            </a:r>
            <a:r>
              <a:rPr lang="en-US" dirty="0" smtClean="0"/>
              <a:t> you have code within a loop that uses non-varying variable:</a:t>
            </a:r>
          </a:p>
          <a:p>
            <a:pPr marL="914400" lvl="1" indent="-514350">
              <a:buNone/>
            </a:pPr>
            <a:r>
              <a:rPr lang="en-US" dirty="0" smtClean="0"/>
              <a:t>	for (</a:t>
            </a:r>
            <a:r>
              <a:rPr lang="en-US" dirty="0" err="1" smtClean="0"/>
              <a:t>i</a:t>
            </a:r>
            <a:r>
              <a:rPr lang="en-US" dirty="0" smtClean="0"/>
              <a:t>=0;i&lt;100;i++)</a:t>
            </a:r>
          </a:p>
          <a:p>
            <a:pPr marL="914400" lvl="1" indent="-514350">
              <a:buNone/>
            </a:pPr>
            <a:r>
              <a:rPr lang="en-US" dirty="0" smtClean="0"/>
              <a:t>	{</a:t>
            </a:r>
          </a:p>
          <a:p>
            <a:pPr marL="914400" lvl="1" indent="-514350">
              <a:buNone/>
            </a:pPr>
            <a:r>
              <a:rPr lang="en-US" dirty="0" smtClean="0"/>
              <a:t>		total = I + x + y;</a:t>
            </a:r>
          </a:p>
          <a:p>
            <a:pPr marL="914400" lvl="1" indent="-514350">
              <a:buNone/>
            </a:pPr>
            <a:r>
              <a:rPr lang="en-US" dirty="0" smtClean="0"/>
              <a:t>		</a:t>
            </a:r>
            <a:r>
              <a:rPr lang="en-US" dirty="0" err="1" smtClean="0"/>
              <a:t>cout</a:t>
            </a:r>
            <a:r>
              <a:rPr lang="en-US" dirty="0" smtClean="0"/>
              <a:t> &lt;&lt;total;</a:t>
            </a:r>
          </a:p>
          <a:p>
            <a:pPr marL="914400" lvl="1" indent="-514350">
              <a:buNone/>
            </a:pPr>
            <a:r>
              <a:rPr lang="en-US" dirty="0" smtClean="0"/>
              <a:t>	}</a:t>
            </a:r>
          </a:p>
          <a:p>
            <a:pPr marL="914400" lvl="1" indent="-514350">
              <a:buNone/>
            </a:pPr>
            <a:r>
              <a:rPr lang="en-US" dirty="0" smtClean="0"/>
              <a:t>	As you see , </a:t>
            </a:r>
            <a:r>
              <a:rPr lang="en-US" dirty="0" err="1" smtClean="0"/>
              <a:t>xand</a:t>
            </a:r>
            <a:r>
              <a:rPr lang="en-US" dirty="0" smtClean="0"/>
              <a:t> y are not variables within the loop and so it is much more efficient to code the loop as follows:</a:t>
            </a:r>
          </a:p>
          <a:p>
            <a:pPr marL="914400" lvl="1" indent="-514350">
              <a:buNone/>
            </a:pPr>
            <a:r>
              <a:rPr lang="en-US" dirty="0" smtClean="0"/>
              <a:t>	total = </a:t>
            </a:r>
            <a:r>
              <a:rPr lang="en-US" dirty="0" err="1" smtClean="0"/>
              <a:t>x+y</a:t>
            </a:r>
            <a:r>
              <a:rPr lang="en-US" dirty="0" smtClean="0"/>
              <a:t>;</a:t>
            </a:r>
          </a:p>
          <a:p>
            <a:pPr marL="914400" lvl="1" indent="-514350">
              <a:buNone/>
            </a:pPr>
            <a:r>
              <a:rPr lang="en-US" dirty="0" smtClean="0"/>
              <a:t>	for(</a:t>
            </a:r>
            <a:r>
              <a:rPr lang="en-US" dirty="0" err="1" smtClean="0"/>
              <a:t>i</a:t>
            </a:r>
            <a:r>
              <a:rPr lang="en-US" dirty="0" smtClean="0"/>
              <a:t>=0;i&lt;100;i++)</a:t>
            </a:r>
          </a:p>
          <a:p>
            <a:pPr marL="914400" lvl="1" indent="-514350">
              <a:buNone/>
            </a:pPr>
            <a:r>
              <a:rPr lang="en-US" dirty="0" smtClean="0"/>
              <a:t>	{</a:t>
            </a:r>
          </a:p>
          <a:p>
            <a:pPr marL="914400" lvl="1" indent="-514350">
              <a:buNone/>
            </a:pPr>
            <a:r>
              <a:rPr lang="en-US" dirty="0" smtClean="0"/>
              <a:t>		total+=I;</a:t>
            </a:r>
          </a:p>
          <a:p>
            <a:pPr marL="914400" lvl="1" indent="-514350">
              <a:buNone/>
            </a:pPr>
            <a:r>
              <a:rPr lang="en-US" dirty="0" smtClean="0"/>
              <a:t>	}</a:t>
            </a:r>
          </a:p>
          <a:p>
            <a:pPr marL="914400" lvl="1" indent="-514350">
              <a:buNone/>
            </a:pPr>
            <a:r>
              <a:rPr lang="en-US" dirty="0" smtClean="0"/>
              <a:t>	This is because the loop does one less addition on each loop cycle.</a:t>
            </a:r>
          </a:p>
          <a:p>
            <a:pPr marL="914400" lvl="1" indent="-514350">
              <a:buNone/>
            </a:pPr>
            <a:endParaRPr lang="en-US" dirty="0" smtClean="0"/>
          </a:p>
          <a:p>
            <a:pPr marL="514350" indent="-514350"/>
            <a:endParaRPr lang="en-US" dirty="0" smtClean="0"/>
          </a:p>
          <a:p>
            <a:pPr marL="514350" indent="-514350"/>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33</a:t>
            </a:fld>
            <a:endParaRPr lang="en-US"/>
          </a:p>
        </p:txBody>
      </p:sp>
      <p:sp>
        <p:nvSpPr>
          <p:cNvPr id="3" name="Content Placeholder 2"/>
          <p:cNvSpPr>
            <a:spLocks noGrp="1"/>
          </p:cNvSpPr>
          <p:nvPr>
            <p:ph idx="4294967295"/>
          </p:nvPr>
        </p:nvSpPr>
        <p:spPr>
          <a:xfrm>
            <a:off x="228600" y="152400"/>
            <a:ext cx="8534400" cy="6172200"/>
          </a:xfrm>
        </p:spPr>
        <p:txBody>
          <a:bodyPr>
            <a:normAutofit fontScale="70000" lnSpcReduction="20000"/>
          </a:bodyPr>
          <a:lstStyle/>
          <a:p>
            <a:pPr marL="514350" indent="-514350"/>
            <a:endParaRPr lang="en-US" dirty="0" smtClean="0"/>
          </a:p>
          <a:p>
            <a:pPr marL="514350" indent="-514350"/>
            <a:r>
              <a:rPr lang="en-US" dirty="0" smtClean="0"/>
              <a:t>Clean up after </a:t>
            </a:r>
            <a:r>
              <a:rPr lang="en-US" dirty="0" err="1" smtClean="0"/>
              <a:t>cin</a:t>
            </a:r>
            <a:r>
              <a:rPr lang="en-US" dirty="0" smtClean="0"/>
              <a:t>: It is a good idea to follow </a:t>
            </a:r>
            <a:r>
              <a:rPr lang="en-US" dirty="0" err="1" smtClean="0"/>
              <a:t>cin</a:t>
            </a:r>
            <a:r>
              <a:rPr lang="en-US" dirty="0" smtClean="0"/>
              <a:t> with </a:t>
            </a:r>
            <a:r>
              <a:rPr lang="en-US" dirty="0" err="1" smtClean="0"/>
              <a:t>cin.get</a:t>
            </a:r>
            <a:r>
              <a:rPr lang="en-US" dirty="0" smtClean="0"/>
              <a:t>() or </a:t>
            </a:r>
            <a:r>
              <a:rPr lang="en-US" dirty="0" err="1" smtClean="0"/>
              <a:t>cin.ignore</a:t>
            </a:r>
            <a:r>
              <a:rPr lang="en-US" dirty="0" smtClean="0"/>
              <a:t>() because </a:t>
            </a:r>
            <a:r>
              <a:rPr lang="en-US" dirty="0" err="1" smtClean="0"/>
              <a:t>cin</a:t>
            </a:r>
            <a:r>
              <a:rPr lang="en-US" dirty="0" smtClean="0"/>
              <a:t> can leave a terminating character in the stream, which could cause small problems with your code. For Example:</a:t>
            </a:r>
          </a:p>
          <a:p>
            <a:pPr marL="514350" indent="-514350">
              <a:buNone/>
            </a:pPr>
            <a:r>
              <a:rPr lang="en-US" dirty="0" smtClean="0"/>
              <a:t>	For example:</a:t>
            </a:r>
          </a:p>
          <a:p>
            <a:pPr marL="514350" indent="-514350">
              <a:buNone/>
            </a:pPr>
            <a:r>
              <a:rPr lang="en-US" dirty="0" smtClean="0"/>
              <a:t>	#include&lt;</a:t>
            </a:r>
            <a:r>
              <a:rPr lang="en-US" dirty="0" err="1" smtClean="0"/>
              <a:t>iostream.h</a:t>
            </a:r>
            <a:r>
              <a:rPr lang="en-US" dirty="0" smtClean="0"/>
              <a:t>&gt;</a:t>
            </a:r>
          </a:p>
          <a:p>
            <a:pPr marL="514350" indent="-514350">
              <a:buNone/>
            </a:pPr>
            <a:r>
              <a:rPr lang="en-US" dirty="0" smtClean="0"/>
              <a:t>	</a:t>
            </a:r>
            <a:r>
              <a:rPr lang="en-US" dirty="0" err="1" smtClean="0"/>
              <a:t>int</a:t>
            </a:r>
            <a:r>
              <a:rPr lang="en-US" dirty="0" smtClean="0"/>
              <a:t> main()</a:t>
            </a:r>
          </a:p>
          <a:p>
            <a:pPr marL="514350" indent="-514350">
              <a:buNone/>
            </a:pPr>
            <a:r>
              <a:rPr lang="en-US" dirty="0" smtClean="0"/>
              <a:t>	{</a:t>
            </a:r>
          </a:p>
          <a:p>
            <a:pPr marL="514350" indent="-514350">
              <a:buNone/>
            </a:pPr>
            <a:r>
              <a:rPr lang="en-US" dirty="0" smtClean="0"/>
              <a:t>		</a:t>
            </a:r>
            <a:r>
              <a:rPr lang="en-US" dirty="0" err="1" smtClean="0"/>
              <a:t>int</a:t>
            </a:r>
            <a:r>
              <a:rPr lang="en-US" dirty="0" smtClean="0"/>
              <a:t> age;</a:t>
            </a:r>
          </a:p>
          <a:p>
            <a:pPr marL="514350" indent="-514350">
              <a:buNone/>
            </a:pPr>
            <a:r>
              <a:rPr lang="en-US" dirty="0" smtClean="0"/>
              <a:t>		</a:t>
            </a:r>
            <a:r>
              <a:rPr lang="en-US" dirty="0" err="1" smtClean="0"/>
              <a:t>cout</a:t>
            </a:r>
            <a:r>
              <a:rPr lang="en-US" dirty="0" smtClean="0"/>
              <a:t>&lt;&lt;“ENTER YOUR AGE”;</a:t>
            </a:r>
          </a:p>
          <a:p>
            <a:pPr marL="514350" indent="-514350">
              <a:buNone/>
            </a:pPr>
            <a:r>
              <a:rPr lang="en-US" dirty="0" smtClean="0"/>
              <a:t>		</a:t>
            </a:r>
            <a:r>
              <a:rPr lang="en-US" dirty="0" err="1" smtClean="0"/>
              <a:t>cin</a:t>
            </a:r>
            <a:r>
              <a:rPr lang="en-US" dirty="0" smtClean="0"/>
              <a:t>&gt;&gt;age;</a:t>
            </a:r>
          </a:p>
          <a:p>
            <a:pPr marL="514350" indent="-514350">
              <a:buNone/>
            </a:pPr>
            <a:r>
              <a:rPr lang="en-US" dirty="0" smtClean="0"/>
              <a:t>		</a:t>
            </a:r>
            <a:r>
              <a:rPr lang="en-US" dirty="0" err="1" smtClean="0"/>
              <a:t>cout</a:t>
            </a:r>
            <a:r>
              <a:rPr lang="en-US" dirty="0" smtClean="0"/>
              <a:t>&lt;&lt;“you entered &lt;&lt;age&lt;&lt;</a:t>
            </a:r>
            <a:r>
              <a:rPr lang="en-US" dirty="0" err="1" smtClean="0"/>
              <a:t>endl</a:t>
            </a:r>
            <a:r>
              <a:rPr lang="en-US" dirty="0" smtClean="0"/>
              <a:t>”;</a:t>
            </a:r>
          </a:p>
          <a:p>
            <a:pPr marL="514350" indent="-514350">
              <a:buNone/>
            </a:pPr>
            <a:r>
              <a:rPr lang="en-US" dirty="0" smtClean="0"/>
              <a:t>		return 0;</a:t>
            </a:r>
          </a:p>
          <a:p>
            <a:pPr marL="514350" indent="-514350">
              <a:buNone/>
            </a:pPr>
            <a:r>
              <a:rPr lang="en-US" dirty="0" smtClean="0"/>
              <a:t>	}</a:t>
            </a:r>
          </a:p>
          <a:p>
            <a:pPr marL="514350" indent="-514350">
              <a:buNone/>
            </a:pPr>
            <a:r>
              <a:rPr lang="en-US" dirty="0" smtClean="0"/>
              <a:t>	That code exits right after printing the age. The </a:t>
            </a:r>
            <a:r>
              <a:rPr lang="en-US" dirty="0" err="1" smtClean="0"/>
              <a:t>program’skips</a:t>
            </a:r>
            <a:r>
              <a:rPr lang="en-US" dirty="0" smtClean="0"/>
              <a:t>’ right over where it should pause for the use to press Enter. This is bad because the user never gets to see what is being written to the screen after enter the age. The code, however, works as intended:</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34</a:t>
            </a:fld>
            <a:endParaRPr lang="en-US"/>
          </a:p>
        </p:txBody>
      </p:sp>
      <p:sp>
        <p:nvSpPr>
          <p:cNvPr id="3" name="Content Placeholder 2"/>
          <p:cNvSpPr>
            <a:spLocks noGrp="1"/>
          </p:cNvSpPr>
          <p:nvPr>
            <p:ph idx="4294967295"/>
          </p:nvPr>
        </p:nvSpPr>
        <p:spPr>
          <a:xfrm>
            <a:off x="304800" y="152400"/>
            <a:ext cx="8534400" cy="6248400"/>
          </a:xfrm>
        </p:spPr>
        <p:txBody>
          <a:bodyPr>
            <a:normAutofit fontScale="92500" lnSpcReduction="20000"/>
          </a:bodyPr>
          <a:lstStyle/>
          <a:p>
            <a:pPr marL="514350" indent="-514350"/>
            <a:r>
              <a:rPr lang="en-US" dirty="0" smtClean="0"/>
              <a:t>Code Optimization tips: If you have got lots of if-else statements, try to put the most likely to be met first. Use a++ and a– instead of a+=1 and a-=1.</a:t>
            </a:r>
          </a:p>
          <a:p>
            <a:pPr marL="514350" indent="-514350"/>
            <a:r>
              <a:rPr lang="en-US" dirty="0" smtClean="0"/>
              <a:t>While doing calculations: Remember while doing calculations in C++ that multiplication and division takes priority above addition and subtraction. Adding brackets according to these rules makes it to understand, and it is the neater way to code. Remember that when you use </a:t>
            </a:r>
            <a:r>
              <a:rPr lang="en-US" dirty="0" err="1" smtClean="0"/>
              <a:t>cout</a:t>
            </a:r>
            <a:r>
              <a:rPr lang="en-US" dirty="0" smtClean="0"/>
              <a:t> statement do not use Quotes around an arithmetic expression, it will simply display the whole line.</a:t>
            </a:r>
          </a:p>
          <a:p>
            <a:pPr marL="514350" indent="-514350"/>
            <a:r>
              <a:rPr lang="en-US" dirty="0" smtClean="0"/>
              <a:t>Reuse the code</a:t>
            </a:r>
          </a:p>
          <a:p>
            <a:pPr marL="514350" indent="-514350"/>
            <a:r>
              <a:rPr lang="en-US" dirty="0" smtClean="0"/>
              <a:t>Avoid using of temporary variable</a:t>
            </a:r>
          </a:p>
          <a:p>
            <a:pPr marL="514350" indent="-514350"/>
            <a:r>
              <a:rPr lang="en-US" dirty="0" smtClean="0"/>
              <a:t>Avoid memory wastage</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Greena Dattani</a:t>
            </a:r>
            <a:endParaRPr lang="en-US"/>
          </a:p>
        </p:txBody>
      </p:sp>
      <p:sp>
        <p:nvSpPr>
          <p:cNvPr id="5" name="Slide Number Placeholder 4"/>
          <p:cNvSpPr>
            <a:spLocks noGrp="1"/>
          </p:cNvSpPr>
          <p:nvPr>
            <p:ph type="sldNum" sz="quarter" idx="12"/>
          </p:nvPr>
        </p:nvSpPr>
        <p:spPr/>
        <p:txBody>
          <a:bodyPr/>
          <a:lstStyle/>
          <a:p>
            <a:fld id="{6F094883-2B65-434D-BB95-EA2723E702EB}" type="slidenum">
              <a:rPr lang="en-US" smtClean="0"/>
              <a:pPr/>
              <a:t>35</a:t>
            </a:fld>
            <a:endParaRPr lang="en-US"/>
          </a:p>
        </p:txBody>
      </p:sp>
      <p:sp>
        <p:nvSpPr>
          <p:cNvPr id="2" name="Title 1"/>
          <p:cNvSpPr>
            <a:spLocks noGrp="1"/>
          </p:cNvSpPr>
          <p:nvPr>
            <p:ph type="title" idx="4294967295"/>
          </p:nvPr>
        </p:nvSpPr>
        <p:spPr>
          <a:xfrm>
            <a:off x="0" y="274638"/>
            <a:ext cx="8229600" cy="1143000"/>
          </a:xfrm>
        </p:spPr>
        <p:txBody>
          <a:bodyPr/>
          <a:lstStyle/>
          <a:p>
            <a:r>
              <a:rPr lang="en-US" dirty="0" smtClean="0">
                <a:solidFill>
                  <a:srgbClr val="FF0000"/>
                </a:solidFill>
              </a:rPr>
              <a:t>CHAPTER 3</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Greena Dattani</a:t>
            </a:r>
            <a:endParaRPr lang="en-US"/>
          </a:p>
        </p:txBody>
      </p:sp>
      <p:sp>
        <p:nvSpPr>
          <p:cNvPr id="7" name="Slide Number Placeholder 6"/>
          <p:cNvSpPr>
            <a:spLocks noGrp="1"/>
          </p:cNvSpPr>
          <p:nvPr>
            <p:ph type="sldNum" sz="quarter" idx="12"/>
          </p:nvPr>
        </p:nvSpPr>
        <p:spPr/>
        <p:txBody>
          <a:bodyPr/>
          <a:lstStyle/>
          <a:p>
            <a:fld id="{6F094883-2B65-434D-BB95-EA2723E702EB}" type="slidenum">
              <a:rPr lang="en-US" smtClean="0"/>
              <a:pPr/>
              <a:t>36</a:t>
            </a:fld>
            <a:endParaRPr lang="en-US"/>
          </a:p>
        </p:txBody>
      </p:sp>
      <p:sp>
        <p:nvSpPr>
          <p:cNvPr id="4" name="Content Placeholder 3"/>
          <p:cNvSpPr>
            <a:spLocks noGrp="1"/>
          </p:cNvSpPr>
          <p:nvPr>
            <p:ph idx="4294967295"/>
          </p:nvPr>
        </p:nvSpPr>
        <p:spPr>
          <a:xfrm>
            <a:off x="0" y="1600200"/>
            <a:ext cx="8229600" cy="4525963"/>
          </a:xfrm>
        </p:spPr>
        <p:txBody>
          <a:bodyPr>
            <a:normAutofit fontScale="70000" lnSpcReduction="20000"/>
          </a:bodyPr>
          <a:lstStyle/>
          <a:p>
            <a:pPr>
              <a:buNone/>
            </a:pPr>
            <a:r>
              <a:rPr lang="en-US" b="1" dirty="0" smtClean="0"/>
              <a:t>	Identifiers</a:t>
            </a:r>
            <a:endParaRPr lang="en-US" dirty="0"/>
          </a:p>
          <a:p>
            <a:pPr>
              <a:buNone/>
            </a:pPr>
            <a:endParaRPr lang="en-US" dirty="0"/>
          </a:p>
          <a:p>
            <a:r>
              <a:rPr lang="en-US" dirty="0"/>
              <a:t>A valid identifier is a sequence of one or more letters, digits or underscores characters (_). </a:t>
            </a:r>
          </a:p>
          <a:p>
            <a:pPr>
              <a:buNone/>
            </a:pPr>
            <a:endParaRPr lang="en-US" dirty="0"/>
          </a:p>
          <a:p>
            <a:pPr lvl="0"/>
            <a:r>
              <a:rPr lang="en-US" dirty="0"/>
              <a:t>Neither spaces nor punctuation marks or symbols can be part of an identifier. </a:t>
            </a:r>
          </a:p>
          <a:p>
            <a:pPr lvl="0"/>
            <a:r>
              <a:rPr lang="en-US" dirty="0"/>
              <a:t>Only letters, digits and single underscore characters are valid.</a:t>
            </a:r>
          </a:p>
          <a:p>
            <a:pPr lvl="0"/>
            <a:r>
              <a:rPr lang="en-US" dirty="0"/>
              <a:t> In addition, variable identifiers always have to begin with a letter. They can also begin with an underscore (_ ), but in some cases these may be reserved for compiler specific keywords .</a:t>
            </a:r>
          </a:p>
          <a:p>
            <a:pPr lvl="0"/>
            <a:r>
              <a:rPr lang="en-US" dirty="0"/>
              <a:t>In no case they can begin with a digit.</a:t>
            </a:r>
          </a:p>
          <a:p>
            <a:pPr>
              <a:buNone/>
            </a:pPr>
            <a:endParaRPr lang="en-US" dirty="0"/>
          </a:p>
        </p:txBody>
      </p:sp>
      <p:sp>
        <p:nvSpPr>
          <p:cNvPr id="2" name="Title 1"/>
          <p:cNvSpPr>
            <a:spLocks noGrp="1"/>
          </p:cNvSpPr>
          <p:nvPr>
            <p:ph type="title" idx="4294967295"/>
          </p:nvPr>
        </p:nvSpPr>
        <p:spPr>
          <a:xfrm>
            <a:off x="0" y="274638"/>
            <a:ext cx="8229600" cy="1143000"/>
          </a:xfrm>
        </p:spPr>
        <p:txBody>
          <a:bodyPr/>
          <a:lstStyle/>
          <a:p>
            <a:r>
              <a:rPr lang="en-US" dirty="0" smtClean="0"/>
              <a:t>VARIABLES AND ASSIGNMENT</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Greena Dattani</a:t>
            </a:r>
            <a:endParaRPr lang="en-US"/>
          </a:p>
        </p:txBody>
      </p:sp>
      <p:sp>
        <p:nvSpPr>
          <p:cNvPr id="5" name="Slide Number Placeholder 4"/>
          <p:cNvSpPr>
            <a:spLocks noGrp="1"/>
          </p:cNvSpPr>
          <p:nvPr>
            <p:ph type="sldNum" sz="quarter" idx="12"/>
          </p:nvPr>
        </p:nvSpPr>
        <p:spPr/>
        <p:txBody>
          <a:bodyPr/>
          <a:lstStyle/>
          <a:p>
            <a:fld id="{6F094883-2B65-434D-BB95-EA2723E702EB}" type="slidenum">
              <a:rPr lang="en-US" smtClean="0"/>
              <a:pPr/>
              <a:t>37</a:t>
            </a:fld>
            <a:endParaRPr lang="en-US"/>
          </a:p>
        </p:txBody>
      </p:sp>
      <p:sp>
        <p:nvSpPr>
          <p:cNvPr id="6" name="Content Placeholder 5"/>
          <p:cNvSpPr>
            <a:spLocks noGrp="1"/>
          </p:cNvSpPr>
          <p:nvPr>
            <p:ph idx="4294967295"/>
          </p:nvPr>
        </p:nvSpPr>
        <p:spPr>
          <a:xfrm>
            <a:off x="0" y="228600"/>
            <a:ext cx="8229600" cy="5897563"/>
          </a:xfrm>
        </p:spPr>
        <p:txBody>
          <a:bodyPr>
            <a:normAutofit fontScale="92500" lnSpcReduction="20000"/>
          </a:bodyPr>
          <a:lstStyle/>
          <a:p>
            <a:pPr>
              <a:buNone/>
            </a:pPr>
            <a:endParaRPr lang="en-US" sz="2600" dirty="0" smtClean="0">
              <a:latin typeface="Times New Roman" pitchFamily="18" charset="0"/>
              <a:cs typeface="Times New Roman" pitchFamily="18" charset="0"/>
            </a:endParaRPr>
          </a:p>
          <a:p>
            <a:pPr>
              <a:buNone/>
            </a:pPr>
            <a:r>
              <a:rPr lang="en-US" sz="2600" dirty="0" smtClean="0">
                <a:latin typeface="Times New Roman" pitchFamily="18" charset="0"/>
                <a:cs typeface="Times New Roman" pitchFamily="18" charset="0"/>
              </a:rPr>
              <a:t>Some </a:t>
            </a:r>
            <a:r>
              <a:rPr lang="en-US" sz="2600" dirty="0">
                <a:latin typeface="Times New Roman" pitchFamily="18" charset="0"/>
                <a:cs typeface="Times New Roman" pitchFamily="18" charset="0"/>
              </a:rPr>
              <a:t>of the valid identifiers are</a:t>
            </a:r>
            <a:r>
              <a:rPr lang="en-US" sz="2600" dirty="0" smtClean="0">
                <a:latin typeface="Times New Roman" pitchFamily="18" charset="0"/>
                <a:cs typeface="Times New Roman" pitchFamily="18" charset="0"/>
              </a:rPr>
              <a:t>:</a:t>
            </a:r>
          </a:p>
          <a:p>
            <a:r>
              <a:rPr lang="en-US" sz="2600" dirty="0" smtClean="0">
                <a:latin typeface="Times New Roman" pitchFamily="18" charset="0"/>
                <a:cs typeface="Times New Roman" pitchFamily="18" charset="0"/>
              </a:rPr>
              <a:t>   </a:t>
            </a:r>
            <a:r>
              <a:rPr lang="en-US" sz="2600" dirty="0" err="1">
                <a:latin typeface="Times New Roman" pitchFamily="18" charset="0"/>
                <a:cs typeface="Times New Roman" pitchFamily="18" charset="0"/>
              </a:rPr>
              <a:t>Fname</a:t>
            </a:r>
            <a:r>
              <a:rPr lang="en-US" sz="2600" dirty="0">
                <a:latin typeface="Times New Roman" pitchFamily="18" charset="0"/>
                <a:cs typeface="Times New Roman" pitchFamily="18" charset="0"/>
              </a:rPr>
              <a:t>, Age1, </a:t>
            </a:r>
            <a:r>
              <a:rPr lang="en-US" sz="2600" dirty="0" err="1">
                <a:latin typeface="Times New Roman" pitchFamily="18" charset="0"/>
                <a:cs typeface="Times New Roman" pitchFamily="18" charset="0"/>
              </a:rPr>
              <a:t>marks_phy</a:t>
            </a: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it1</a:t>
            </a:r>
          </a:p>
          <a:p>
            <a:pPr>
              <a:buNone/>
            </a:pPr>
            <a:endParaRPr lang="en-US" sz="2600" dirty="0">
              <a:latin typeface="Times New Roman" pitchFamily="18" charset="0"/>
              <a:cs typeface="Times New Roman" pitchFamily="18" charset="0"/>
            </a:endParaRPr>
          </a:p>
          <a:p>
            <a:pPr>
              <a:buNone/>
            </a:pPr>
            <a:r>
              <a:rPr lang="en-US" sz="2600" dirty="0" smtClean="0">
                <a:latin typeface="Times New Roman" pitchFamily="18" charset="0"/>
                <a:cs typeface="Times New Roman" pitchFamily="18" charset="0"/>
              </a:rPr>
              <a:t>Some </a:t>
            </a:r>
            <a:r>
              <a:rPr lang="en-US" sz="2600" dirty="0">
                <a:latin typeface="Times New Roman" pitchFamily="18" charset="0"/>
                <a:cs typeface="Times New Roman" pitchFamily="18" charset="0"/>
              </a:rPr>
              <a:t>examples of invalid identifiers are as follows:</a:t>
            </a:r>
          </a:p>
          <a:p>
            <a:r>
              <a:rPr lang="en-US" sz="2600" dirty="0" smtClean="0">
                <a:latin typeface="Times New Roman" pitchFamily="18" charset="0"/>
                <a:cs typeface="Times New Roman" pitchFamily="18" charset="0"/>
              </a:rPr>
              <a:t>1marks </a:t>
            </a:r>
            <a:r>
              <a:rPr lang="en-US" sz="2600" dirty="0">
                <a:latin typeface="Times New Roman" pitchFamily="18" charset="0"/>
                <a:cs typeface="Times New Roman" pitchFamily="18" charset="0"/>
              </a:rPr>
              <a:t>– Variable name should always start with a letter and not a digit.</a:t>
            </a:r>
          </a:p>
          <a:p>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Curr</a:t>
            </a:r>
            <a:r>
              <a:rPr lang="en-US" sz="2600" dirty="0">
                <a:latin typeface="Times New Roman" pitchFamily="18" charset="0"/>
                <a:cs typeface="Times New Roman" pitchFamily="18" charset="0"/>
              </a:rPr>
              <a:t>$ - Use of special characters is not allowed.</a:t>
            </a:r>
          </a:p>
          <a:p>
            <a:r>
              <a:rPr lang="en-US" sz="2600" dirty="0" smtClean="0">
                <a:latin typeface="Times New Roman" pitchFamily="18" charset="0"/>
                <a:cs typeface="Times New Roman" pitchFamily="18" charset="0"/>
              </a:rPr>
              <a:t> Room  </a:t>
            </a:r>
            <a:r>
              <a:rPr lang="en-US" sz="2600" dirty="0">
                <a:latin typeface="Times New Roman" pitchFamily="18" charset="0"/>
                <a:cs typeface="Times New Roman" pitchFamily="18" charset="0"/>
              </a:rPr>
              <a:t>temp – Space is not allowed while naming a variable</a:t>
            </a:r>
            <a:r>
              <a:rPr lang="en-US" sz="2600" dirty="0" smtClean="0">
                <a:latin typeface="Times New Roman" pitchFamily="18" charset="0"/>
                <a:cs typeface="Times New Roman" pitchFamily="18" charset="0"/>
              </a:rPr>
              <a:t>.</a:t>
            </a:r>
          </a:p>
          <a:p>
            <a:pPr>
              <a:buNone/>
            </a:pPr>
            <a:endParaRPr lang="en-US" sz="2600" dirty="0" smtClean="0">
              <a:latin typeface="Times New Roman" pitchFamily="18" charset="0"/>
              <a:cs typeface="Times New Roman" pitchFamily="18" charset="0"/>
            </a:endParaRPr>
          </a:p>
          <a:p>
            <a:pPr>
              <a:buNone/>
            </a:pPr>
            <a:r>
              <a:rPr lang="en-US" sz="2800" b="1" dirty="0" smtClean="0"/>
              <a:t>Note: </a:t>
            </a:r>
            <a:r>
              <a:rPr lang="en-US" sz="2800" i="1" dirty="0" smtClean="0"/>
              <a:t>C++ is a "case sensitive" programming language. That means the identifier written in capital letters is not equivalent to another one with the same name but written in small letters. Thus, for example, the AGE variable is not the same as the age variable or the Age variable. These are three different variable identifiers.</a:t>
            </a:r>
            <a:endParaRPr lang="en-US" sz="2800" dirty="0" smtClean="0"/>
          </a:p>
          <a:p>
            <a:pPr>
              <a:buNone/>
            </a:pPr>
            <a:endParaRPr lang="en-US" sz="2800" dirty="0" smtClean="0"/>
          </a:p>
          <a:p>
            <a:endParaRPr lang="en-US" sz="2600" dirty="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38</a:t>
            </a:fld>
            <a:endParaRPr lang="en-US"/>
          </a:p>
        </p:txBody>
      </p:sp>
      <p:sp>
        <p:nvSpPr>
          <p:cNvPr id="3" name="Content Placeholder 2"/>
          <p:cNvSpPr>
            <a:spLocks noGrp="1"/>
          </p:cNvSpPr>
          <p:nvPr>
            <p:ph idx="4294967295"/>
          </p:nvPr>
        </p:nvSpPr>
        <p:spPr>
          <a:xfrm>
            <a:off x="685800" y="533400"/>
            <a:ext cx="8458200" cy="5592763"/>
          </a:xfrm>
        </p:spPr>
        <p:txBody>
          <a:bodyPr>
            <a:normAutofit fontScale="77500" lnSpcReduction="20000"/>
          </a:bodyPr>
          <a:lstStyle/>
          <a:p>
            <a:pPr>
              <a:buNone/>
            </a:pPr>
            <a:r>
              <a:rPr lang="en-US" dirty="0" smtClean="0"/>
              <a:t>      </a:t>
            </a:r>
          </a:p>
          <a:p>
            <a:pPr>
              <a:buNone/>
            </a:pPr>
            <a:r>
              <a:rPr lang="en-US" dirty="0"/>
              <a:t>	</a:t>
            </a:r>
            <a:r>
              <a:rPr lang="en-US" b="1" dirty="0" smtClean="0"/>
              <a:t>Keywords:</a:t>
            </a:r>
          </a:p>
          <a:p>
            <a:pPr>
              <a:buNone/>
            </a:pPr>
            <a:r>
              <a:rPr lang="en-US" dirty="0"/>
              <a:t>	</a:t>
            </a:r>
            <a:r>
              <a:rPr lang="en-US" dirty="0" smtClean="0"/>
              <a:t>The </a:t>
            </a:r>
            <a:r>
              <a:rPr lang="en-US" dirty="0"/>
              <a:t>keywords are also identifiers but cannot be user defined as they are reserved for a specific task. All the keywords should be in lower case letters</a:t>
            </a:r>
            <a:r>
              <a:rPr lang="en-US" dirty="0" smtClean="0"/>
              <a:t>.</a:t>
            </a:r>
          </a:p>
          <a:p>
            <a:pPr>
              <a:buNone/>
            </a:pPr>
            <a:endParaRPr lang="en-US" dirty="0" smtClean="0"/>
          </a:p>
          <a:p>
            <a:r>
              <a:rPr lang="en-US" b="1" dirty="0"/>
              <a:t>Some of the keywords are:</a:t>
            </a:r>
            <a:endParaRPr lang="en-US" dirty="0"/>
          </a:p>
          <a:p>
            <a:pPr>
              <a:buNone/>
            </a:pPr>
            <a:r>
              <a:rPr lang="en-US" dirty="0" smtClean="0"/>
              <a:t>     auto</a:t>
            </a:r>
            <a:r>
              <a:rPr lang="en-US" dirty="0"/>
              <a:t>, </a:t>
            </a:r>
            <a:r>
              <a:rPr lang="en-US" dirty="0" err="1"/>
              <a:t>bool</a:t>
            </a:r>
            <a:r>
              <a:rPr lang="en-US" dirty="0"/>
              <a:t>, break, case, catch, char, class, const, </a:t>
            </a:r>
            <a:r>
              <a:rPr lang="en-US" dirty="0" err="1"/>
              <a:t>const_cast</a:t>
            </a:r>
            <a:r>
              <a:rPr lang="en-US" dirty="0"/>
              <a:t>, continue, default, </a:t>
            </a:r>
            <a:r>
              <a:rPr lang="en-US" dirty="0" err="1"/>
              <a:t>delete,do</a:t>
            </a:r>
            <a:r>
              <a:rPr lang="en-US" dirty="0"/>
              <a:t>, double, </a:t>
            </a:r>
            <a:r>
              <a:rPr lang="en-US" dirty="0" err="1"/>
              <a:t>dynamic_cast</a:t>
            </a:r>
            <a:r>
              <a:rPr lang="en-US" dirty="0"/>
              <a:t>, else, </a:t>
            </a:r>
            <a:r>
              <a:rPr lang="en-US" dirty="0" err="1"/>
              <a:t>enum</a:t>
            </a:r>
            <a:r>
              <a:rPr lang="en-US" dirty="0"/>
              <a:t>, explicit, export, extern, false, float, for, friend, </a:t>
            </a:r>
            <a:r>
              <a:rPr lang="en-US" dirty="0" err="1"/>
              <a:t>goto,if</a:t>
            </a:r>
            <a:r>
              <a:rPr lang="en-US" dirty="0"/>
              <a:t>, inline, </a:t>
            </a:r>
            <a:r>
              <a:rPr lang="en-US" dirty="0" err="1"/>
              <a:t>int</a:t>
            </a:r>
            <a:r>
              <a:rPr lang="en-US" dirty="0"/>
              <a:t>, long, mutable, namespace, new, operator, private, protected, public, </a:t>
            </a:r>
            <a:r>
              <a:rPr lang="en-US" dirty="0" err="1"/>
              <a:t>register,reinterpret_cast</a:t>
            </a:r>
            <a:r>
              <a:rPr lang="en-US" dirty="0"/>
              <a:t>, return, short, signed, </a:t>
            </a:r>
            <a:r>
              <a:rPr lang="en-US" dirty="0" err="1"/>
              <a:t>sizeof</a:t>
            </a:r>
            <a:r>
              <a:rPr lang="en-US" dirty="0"/>
              <a:t>, static, </a:t>
            </a:r>
            <a:r>
              <a:rPr lang="en-US" dirty="0" err="1"/>
              <a:t>static_cast</a:t>
            </a:r>
            <a:r>
              <a:rPr lang="en-US" dirty="0"/>
              <a:t>, </a:t>
            </a:r>
            <a:r>
              <a:rPr lang="en-US" dirty="0" err="1"/>
              <a:t>struct</a:t>
            </a:r>
            <a:r>
              <a:rPr lang="en-US" dirty="0"/>
              <a:t>, switch, </a:t>
            </a:r>
            <a:r>
              <a:rPr lang="en-US" dirty="0" err="1"/>
              <a:t>template,this</a:t>
            </a:r>
            <a:r>
              <a:rPr lang="en-US" dirty="0"/>
              <a:t>, throw, true, try, </a:t>
            </a:r>
            <a:r>
              <a:rPr lang="en-US" dirty="0" err="1"/>
              <a:t>typedef</a:t>
            </a:r>
            <a:r>
              <a:rPr lang="en-US" dirty="0"/>
              <a:t>, </a:t>
            </a:r>
            <a:r>
              <a:rPr lang="en-US" dirty="0" err="1"/>
              <a:t>typeid</a:t>
            </a:r>
            <a:r>
              <a:rPr lang="en-US" dirty="0"/>
              <a:t>, </a:t>
            </a:r>
            <a:r>
              <a:rPr lang="en-US" dirty="0" err="1"/>
              <a:t>typename</a:t>
            </a:r>
            <a:r>
              <a:rPr lang="en-US" dirty="0"/>
              <a:t>, union, unsigned, using, virtual, void.</a:t>
            </a:r>
          </a:p>
          <a:p>
            <a:pPr>
              <a:buNone/>
            </a:pPr>
            <a:endParaRPr lang="en-US" dirty="0" smtClean="0"/>
          </a:p>
          <a:p>
            <a:pPr>
              <a:buNone/>
            </a:pPr>
            <a:endParaRPr lang="en-US" b="1"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39</a:t>
            </a:fld>
            <a:endParaRPr lang="en-US"/>
          </a:p>
        </p:txBody>
      </p:sp>
      <p:sp>
        <p:nvSpPr>
          <p:cNvPr id="3" name="Content Placeholder 2"/>
          <p:cNvSpPr>
            <a:spLocks noGrp="1"/>
          </p:cNvSpPr>
          <p:nvPr>
            <p:ph idx="4294967295"/>
          </p:nvPr>
        </p:nvSpPr>
        <p:spPr>
          <a:xfrm>
            <a:off x="0" y="304800"/>
            <a:ext cx="8229600" cy="5821363"/>
          </a:xfrm>
        </p:spPr>
        <p:txBody>
          <a:bodyPr>
            <a:normAutofit/>
          </a:bodyPr>
          <a:lstStyle/>
          <a:p>
            <a:pPr>
              <a:buNone/>
            </a:pPr>
            <a:r>
              <a:rPr lang="en-US" b="1" dirty="0" smtClean="0"/>
              <a:t>	Constants</a:t>
            </a:r>
            <a:endParaRPr lang="en-US" dirty="0"/>
          </a:p>
          <a:p>
            <a:pPr>
              <a:buNone/>
            </a:pPr>
            <a:r>
              <a:rPr lang="en-US" dirty="0" smtClean="0"/>
              <a:t>	Constants </a:t>
            </a:r>
            <a:r>
              <a:rPr lang="en-US" dirty="0"/>
              <a:t>are expressions with a fixed value.</a:t>
            </a:r>
          </a:p>
          <a:p>
            <a:pPr>
              <a:buNone/>
            </a:pPr>
            <a:r>
              <a:rPr lang="en-US" dirty="0" smtClean="0"/>
              <a:t>	There </a:t>
            </a:r>
            <a:r>
              <a:rPr lang="en-US" dirty="0"/>
              <a:t>are three types of constants in C++ string constants, numeric constants &amp; character constants.</a:t>
            </a:r>
          </a:p>
          <a:p>
            <a:pPr>
              <a:buNone/>
            </a:pPr>
            <a:endParaRPr lang="en-US" dirty="0"/>
          </a:p>
          <a:p>
            <a:pPr lvl="0"/>
            <a:r>
              <a:rPr lang="en-US" dirty="0"/>
              <a:t>String constants</a:t>
            </a:r>
            <a:r>
              <a:rPr lang="en-US" dirty="0" smtClean="0"/>
              <a:t>:</a:t>
            </a:r>
          </a:p>
          <a:p>
            <a:pPr lvl="0"/>
            <a:r>
              <a:rPr lang="en-US" dirty="0" smtClean="0"/>
              <a:t>Numeric constant:</a:t>
            </a:r>
          </a:p>
          <a:p>
            <a:pPr lvl="0"/>
            <a:r>
              <a:rPr lang="en-US" dirty="0" smtClean="0"/>
              <a:t>Character and string constant: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4</a:t>
            </a:fld>
            <a:endParaRPr lang="en-US"/>
          </a:p>
        </p:txBody>
      </p:sp>
      <p:sp>
        <p:nvSpPr>
          <p:cNvPr id="3" name="Content Placeholder 2"/>
          <p:cNvSpPr>
            <a:spLocks noGrp="1"/>
          </p:cNvSpPr>
          <p:nvPr>
            <p:ph idx="4294967295"/>
          </p:nvPr>
        </p:nvSpPr>
        <p:spPr>
          <a:xfrm>
            <a:off x="381000" y="228600"/>
            <a:ext cx="8229600" cy="6019800"/>
          </a:xfrm>
        </p:spPr>
        <p:txBody>
          <a:bodyPr>
            <a:normAutofit fontScale="85000" lnSpcReduction="10000"/>
          </a:bodyPr>
          <a:lstStyle/>
          <a:p>
            <a:r>
              <a:rPr lang="en-US" b="1" dirty="0" smtClean="0"/>
              <a:t>Characteristic of algorithm:</a:t>
            </a:r>
          </a:p>
          <a:p>
            <a:pPr>
              <a:buNone/>
            </a:pPr>
            <a:endParaRPr lang="en-US" dirty="0" smtClean="0"/>
          </a:p>
          <a:p>
            <a:pPr lvl="1"/>
            <a:r>
              <a:rPr lang="en-US" b="1" dirty="0" smtClean="0"/>
              <a:t>Input: </a:t>
            </a:r>
            <a:r>
              <a:rPr lang="en-US" dirty="0" smtClean="0"/>
              <a:t>An algorithm must provide with any number of input/data values.</a:t>
            </a:r>
          </a:p>
          <a:p>
            <a:pPr lvl="1"/>
            <a:r>
              <a:rPr lang="en-US" b="1" dirty="0" smtClean="0"/>
              <a:t>Output: </a:t>
            </a:r>
            <a:r>
              <a:rPr lang="en-US" dirty="0" smtClean="0"/>
              <a:t>An algorithm must produce at least one output.</a:t>
            </a:r>
          </a:p>
          <a:p>
            <a:pPr lvl="1"/>
            <a:r>
              <a:rPr lang="en-US" b="1" dirty="0" smtClean="0"/>
              <a:t>Definiteness: </a:t>
            </a:r>
            <a:r>
              <a:rPr lang="en-US" dirty="0" smtClean="0"/>
              <a:t>Each step of the algorithm must be clear and distinct which ensures that the statement  must be unambiguous.</a:t>
            </a:r>
          </a:p>
          <a:p>
            <a:pPr lvl="1">
              <a:buNone/>
            </a:pPr>
            <a:r>
              <a:rPr lang="en-US" dirty="0" smtClean="0"/>
              <a:t>For example:</a:t>
            </a:r>
          </a:p>
          <a:p>
            <a:pPr lvl="1">
              <a:buNone/>
            </a:pPr>
            <a:r>
              <a:rPr lang="en-US" dirty="0" smtClean="0"/>
              <a:t>To divide two numbers</a:t>
            </a:r>
          </a:p>
          <a:p>
            <a:pPr lvl="1">
              <a:buNone/>
            </a:pPr>
            <a:r>
              <a:rPr lang="en-US" dirty="0" smtClean="0"/>
              <a:t>Algorithm</a:t>
            </a:r>
          </a:p>
          <a:p>
            <a:pPr lvl="1">
              <a:buNone/>
            </a:pPr>
            <a:r>
              <a:rPr lang="en-US" dirty="0" smtClean="0"/>
              <a:t>Step1: Accept the numbers </a:t>
            </a:r>
            <a:r>
              <a:rPr lang="en-US" dirty="0" err="1" smtClean="0"/>
              <a:t>a,b</a:t>
            </a:r>
            <a:r>
              <a:rPr lang="en-US" dirty="0" smtClean="0"/>
              <a:t>.</a:t>
            </a:r>
          </a:p>
          <a:p>
            <a:pPr lvl="1">
              <a:buNone/>
            </a:pPr>
            <a:r>
              <a:rPr lang="en-US" dirty="0" smtClean="0"/>
              <a:t>Step2: c=a/b</a:t>
            </a:r>
          </a:p>
          <a:p>
            <a:pPr lvl="1">
              <a:buNone/>
            </a:pPr>
            <a:r>
              <a:rPr lang="en-US" dirty="0" smtClean="0"/>
              <a:t>Step3:Display c.</a:t>
            </a:r>
          </a:p>
          <a:p>
            <a:pPr lvl="1">
              <a:buNone/>
            </a:pPr>
            <a:r>
              <a:rPr lang="en-US" dirty="0" smtClean="0"/>
              <a:t>Step 4: Stop.</a:t>
            </a:r>
          </a:p>
          <a:p>
            <a:pPr lvl="1">
              <a:buNone/>
            </a:pPr>
            <a:endParaRPr lang="en-US" dirty="0" smtClean="0"/>
          </a:p>
          <a:p>
            <a:pPr lvl="1"/>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40</a:t>
            </a:fld>
            <a:endParaRPr lang="en-US"/>
          </a:p>
        </p:txBody>
      </p:sp>
      <p:sp>
        <p:nvSpPr>
          <p:cNvPr id="3" name="Content Placeholder 2"/>
          <p:cNvSpPr>
            <a:spLocks noGrp="1"/>
          </p:cNvSpPr>
          <p:nvPr>
            <p:ph idx="4294967295"/>
          </p:nvPr>
        </p:nvSpPr>
        <p:spPr>
          <a:xfrm>
            <a:off x="0" y="304800"/>
            <a:ext cx="8229600" cy="5821363"/>
          </a:xfrm>
        </p:spPr>
        <p:txBody>
          <a:bodyPr>
            <a:normAutofit fontScale="85000" lnSpcReduction="20000"/>
          </a:bodyPr>
          <a:lstStyle/>
          <a:p>
            <a:pPr lvl="0">
              <a:buNone/>
            </a:pPr>
            <a:r>
              <a:rPr lang="en-US" dirty="0" smtClean="0"/>
              <a:t>	 </a:t>
            </a:r>
            <a:r>
              <a:rPr lang="en-US" b="1" dirty="0" smtClean="0"/>
              <a:t>String constants</a:t>
            </a:r>
            <a:r>
              <a:rPr lang="en-US" dirty="0" smtClean="0"/>
              <a:t> is a sequence of alphanumeric (letters and            numbers) characters enclosed in double quotation marks whose maximum length is 255 characters. </a:t>
            </a:r>
          </a:p>
          <a:p>
            <a:pPr>
              <a:buNone/>
            </a:pPr>
            <a:r>
              <a:rPr lang="en-US" dirty="0" smtClean="0"/>
              <a:t> 	Following are the examples of valid string constants.</a:t>
            </a:r>
          </a:p>
          <a:p>
            <a:pPr lvl="0"/>
            <a:r>
              <a:rPr lang="en-US" dirty="0" smtClean="0"/>
              <a:t>“</a:t>
            </a:r>
            <a:r>
              <a:rPr lang="en-US" dirty="0" err="1" smtClean="0"/>
              <a:t>Nirmala</a:t>
            </a:r>
            <a:r>
              <a:rPr lang="en-US" dirty="0" smtClean="0"/>
              <a:t>”</a:t>
            </a:r>
          </a:p>
          <a:p>
            <a:pPr lvl="0"/>
            <a:r>
              <a:rPr lang="en-US" dirty="0" smtClean="0"/>
              <a:t>“Rs 2500.00”</a:t>
            </a:r>
          </a:p>
          <a:p>
            <a:pPr lvl="0"/>
            <a:r>
              <a:rPr lang="en-US" dirty="0" smtClean="0"/>
              <a:t>“University of Mumbai”</a:t>
            </a:r>
          </a:p>
          <a:p>
            <a:pPr>
              <a:buNone/>
            </a:pPr>
            <a:r>
              <a:rPr lang="en-US" dirty="0"/>
              <a:t>	</a:t>
            </a:r>
            <a:r>
              <a:rPr lang="en-US" dirty="0" smtClean="0"/>
              <a:t>Following are the examples of invalid string constants.</a:t>
            </a:r>
          </a:p>
          <a:p>
            <a:pPr lvl="0"/>
            <a:r>
              <a:rPr lang="en-US" dirty="0" err="1" smtClean="0"/>
              <a:t>Nirmala</a:t>
            </a:r>
            <a:r>
              <a:rPr lang="en-US" dirty="0" smtClean="0"/>
              <a:t>  –  Characters are not enclosed in double quotation marks.</a:t>
            </a:r>
          </a:p>
          <a:p>
            <a:pPr lvl="0"/>
            <a:r>
              <a:rPr lang="en-US" dirty="0" smtClean="0"/>
              <a:t>“information technology – Closing double quotation mark is missing</a:t>
            </a:r>
          </a:p>
          <a:p>
            <a:pPr lvl="0"/>
            <a:r>
              <a:rPr lang="en-US" dirty="0" smtClean="0"/>
              <a:t>‘Hello’ – Characters are not enclosed in double quotation marks.</a:t>
            </a:r>
          </a:p>
          <a:p>
            <a:pPr>
              <a:buNone/>
            </a:pP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41</a:t>
            </a:fld>
            <a:endParaRPr lang="en-US"/>
          </a:p>
        </p:txBody>
      </p:sp>
      <p:sp>
        <p:nvSpPr>
          <p:cNvPr id="3" name="Content Placeholder 2"/>
          <p:cNvSpPr>
            <a:spLocks noGrp="1"/>
          </p:cNvSpPr>
          <p:nvPr>
            <p:ph idx="4294967295"/>
          </p:nvPr>
        </p:nvSpPr>
        <p:spPr>
          <a:xfrm>
            <a:off x="0" y="228600"/>
            <a:ext cx="8229600" cy="5897563"/>
          </a:xfrm>
        </p:spPr>
        <p:txBody>
          <a:bodyPr>
            <a:normAutofit fontScale="92500" lnSpcReduction="20000"/>
          </a:bodyPr>
          <a:lstStyle/>
          <a:p>
            <a:pPr lvl="0">
              <a:buNone/>
            </a:pPr>
            <a:r>
              <a:rPr lang="en-US" dirty="0"/>
              <a:t>	</a:t>
            </a:r>
            <a:r>
              <a:rPr lang="en-US" b="1" dirty="0" smtClean="0"/>
              <a:t>Numeric </a:t>
            </a:r>
            <a:r>
              <a:rPr lang="en-US" b="1" dirty="0"/>
              <a:t>constant </a:t>
            </a:r>
            <a:r>
              <a:rPr lang="en-US" dirty="0"/>
              <a:t>are positive or negative numbers.</a:t>
            </a:r>
          </a:p>
          <a:p>
            <a:r>
              <a:rPr lang="en-US" dirty="0"/>
              <a:t>There are four types of numeric </a:t>
            </a:r>
            <a:r>
              <a:rPr lang="en-US" dirty="0" smtClean="0"/>
              <a:t>constants:</a:t>
            </a:r>
          </a:p>
          <a:p>
            <a:pPr lvl="1"/>
            <a:r>
              <a:rPr lang="en-US" dirty="0" smtClean="0"/>
              <a:t>integer constant.</a:t>
            </a:r>
          </a:p>
          <a:p>
            <a:pPr lvl="1"/>
            <a:r>
              <a:rPr lang="en-US" dirty="0" smtClean="0"/>
              <a:t>floating </a:t>
            </a:r>
            <a:r>
              <a:rPr lang="en-US" dirty="0"/>
              <a:t>point </a:t>
            </a:r>
            <a:r>
              <a:rPr lang="en-US" dirty="0" smtClean="0"/>
              <a:t>constant.</a:t>
            </a:r>
          </a:p>
          <a:p>
            <a:pPr lvl="1"/>
            <a:r>
              <a:rPr lang="en-US" dirty="0" smtClean="0"/>
              <a:t>hex constant.</a:t>
            </a:r>
          </a:p>
          <a:p>
            <a:pPr lvl="1"/>
            <a:r>
              <a:rPr lang="en-US" dirty="0" smtClean="0"/>
              <a:t>octal </a:t>
            </a:r>
            <a:r>
              <a:rPr lang="en-US" dirty="0"/>
              <a:t>constant</a:t>
            </a:r>
            <a:r>
              <a:rPr lang="en-US" dirty="0" smtClean="0"/>
              <a:t>.</a:t>
            </a:r>
          </a:p>
          <a:p>
            <a:pPr>
              <a:buNone/>
            </a:pPr>
            <a:r>
              <a:rPr lang="en-US" dirty="0" smtClean="0"/>
              <a:t>	octal constant :</a:t>
            </a:r>
          </a:p>
          <a:p>
            <a:pPr>
              <a:buNone/>
            </a:pPr>
            <a:r>
              <a:rPr lang="en-US" dirty="0" smtClean="0"/>
              <a:t>		short octal</a:t>
            </a:r>
          </a:p>
          <a:p>
            <a:pPr>
              <a:buNone/>
            </a:pPr>
            <a:r>
              <a:rPr lang="en-US" dirty="0" smtClean="0"/>
              <a:t>		Long octal</a:t>
            </a:r>
          </a:p>
          <a:p>
            <a:pPr>
              <a:buNone/>
            </a:pPr>
            <a:r>
              <a:rPr lang="en-US" dirty="0" smtClean="0"/>
              <a:t>	hex constant:</a:t>
            </a:r>
          </a:p>
          <a:p>
            <a:pPr>
              <a:buNone/>
            </a:pPr>
            <a:r>
              <a:rPr lang="en-US" dirty="0" smtClean="0"/>
              <a:t>		short hexadecimal </a:t>
            </a:r>
          </a:p>
          <a:p>
            <a:pPr>
              <a:buNone/>
            </a:pPr>
            <a:r>
              <a:rPr lang="en-US" dirty="0" smtClean="0"/>
              <a:t>		long hexadecimal</a:t>
            </a:r>
          </a:p>
          <a:p>
            <a:pPr lvl="1">
              <a:buNone/>
            </a:pPr>
            <a:endParaRPr lang="en-US" dirty="0"/>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42</a:t>
            </a:fld>
            <a:endParaRPr lang="en-US"/>
          </a:p>
        </p:txBody>
      </p:sp>
      <p:sp>
        <p:nvSpPr>
          <p:cNvPr id="3" name="Content Placeholder 2"/>
          <p:cNvSpPr>
            <a:spLocks noGrp="1"/>
          </p:cNvSpPr>
          <p:nvPr>
            <p:ph idx="4294967295"/>
          </p:nvPr>
        </p:nvSpPr>
        <p:spPr>
          <a:xfrm>
            <a:off x="0" y="228600"/>
            <a:ext cx="8229600" cy="5897563"/>
          </a:xfrm>
        </p:spPr>
        <p:txBody>
          <a:bodyPr>
            <a:normAutofit fontScale="92500" lnSpcReduction="20000"/>
          </a:bodyPr>
          <a:lstStyle/>
          <a:p>
            <a:r>
              <a:rPr lang="en-US" b="1" dirty="0"/>
              <a:t>Integer constants </a:t>
            </a:r>
            <a:endParaRPr lang="en-US" dirty="0"/>
          </a:p>
          <a:p>
            <a:pPr>
              <a:buNone/>
            </a:pPr>
            <a:r>
              <a:rPr lang="en-US" dirty="0" smtClean="0"/>
              <a:t>	They </a:t>
            </a:r>
            <a:r>
              <a:rPr lang="en-US" dirty="0"/>
              <a:t>are numerical constants that identify integer decimal values. Integer constant do not contain decimal points</a:t>
            </a:r>
            <a:r>
              <a:rPr lang="en-US" dirty="0" smtClean="0"/>
              <a:t>.</a:t>
            </a:r>
          </a:p>
          <a:p>
            <a:pPr>
              <a:buNone/>
            </a:pPr>
            <a:r>
              <a:rPr lang="en-US" dirty="0" smtClean="0"/>
              <a:t>	integer constant :</a:t>
            </a:r>
          </a:p>
          <a:p>
            <a:pPr>
              <a:buNone/>
            </a:pPr>
            <a:r>
              <a:rPr lang="en-US" dirty="0"/>
              <a:t>	</a:t>
            </a:r>
            <a:r>
              <a:rPr lang="en-US" dirty="0" smtClean="0"/>
              <a:t>	integer</a:t>
            </a:r>
          </a:p>
          <a:p>
            <a:pPr>
              <a:buNone/>
            </a:pPr>
            <a:r>
              <a:rPr lang="en-US" dirty="0" smtClean="0"/>
              <a:t>		short integer</a:t>
            </a:r>
          </a:p>
          <a:p>
            <a:pPr>
              <a:buNone/>
            </a:pPr>
            <a:r>
              <a:rPr lang="en-US" dirty="0" smtClean="0"/>
              <a:t>		Long integer</a:t>
            </a:r>
          </a:p>
          <a:p>
            <a:pPr>
              <a:buNone/>
            </a:pPr>
            <a:endParaRPr lang="en-US" dirty="0"/>
          </a:p>
          <a:p>
            <a:pPr>
              <a:buNone/>
            </a:pPr>
            <a:r>
              <a:rPr lang="en-US" dirty="0" smtClean="0"/>
              <a:t>	Here </a:t>
            </a:r>
            <a:r>
              <a:rPr lang="en-US" dirty="0"/>
              <a:t>are some valid integer </a:t>
            </a:r>
            <a:r>
              <a:rPr lang="en-US" dirty="0" smtClean="0"/>
              <a:t>constants</a:t>
            </a:r>
          </a:p>
          <a:p>
            <a:pPr>
              <a:buNone/>
            </a:pPr>
            <a:r>
              <a:rPr lang="en-US" dirty="0"/>
              <a:t>	</a:t>
            </a:r>
            <a:r>
              <a:rPr lang="en-US" dirty="0" smtClean="0"/>
              <a:t>1776</a:t>
            </a:r>
            <a:endParaRPr lang="en-US" dirty="0"/>
          </a:p>
          <a:p>
            <a:pPr>
              <a:buNone/>
            </a:pPr>
            <a:r>
              <a:rPr lang="en-US" dirty="0" smtClean="0"/>
              <a:t>	707</a:t>
            </a:r>
          </a:p>
          <a:p>
            <a:pPr>
              <a:buNone/>
            </a:pPr>
            <a:r>
              <a:rPr lang="en-US" dirty="0" smtClean="0"/>
              <a:t>	-273</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43</a:t>
            </a:fld>
            <a:endParaRPr lang="en-US"/>
          </a:p>
        </p:txBody>
      </p:sp>
      <p:sp>
        <p:nvSpPr>
          <p:cNvPr id="3" name="Content Placeholder 2"/>
          <p:cNvSpPr>
            <a:spLocks noGrp="1"/>
          </p:cNvSpPr>
          <p:nvPr>
            <p:ph idx="4294967295"/>
          </p:nvPr>
        </p:nvSpPr>
        <p:spPr>
          <a:xfrm>
            <a:off x="0" y="304800"/>
            <a:ext cx="8229600" cy="5821363"/>
          </a:xfrm>
        </p:spPr>
        <p:txBody>
          <a:bodyPr>
            <a:normAutofit fontScale="70000" lnSpcReduction="20000"/>
          </a:bodyPr>
          <a:lstStyle/>
          <a:p>
            <a:r>
              <a:rPr lang="en-US" b="1" dirty="0"/>
              <a:t>Floating Point Numbers</a:t>
            </a:r>
            <a:endParaRPr lang="en-US" dirty="0"/>
          </a:p>
          <a:p>
            <a:r>
              <a:rPr lang="en-US" dirty="0"/>
              <a:t>These are numbers with decimals and/or exponents. They can include either a decimal point or an e </a:t>
            </a:r>
            <a:r>
              <a:rPr lang="en-US" dirty="0" err="1"/>
              <a:t>characteror</a:t>
            </a:r>
            <a:r>
              <a:rPr lang="en-US" dirty="0"/>
              <a:t> both a decimal point and an e </a:t>
            </a:r>
            <a:r>
              <a:rPr lang="en-US" dirty="0" smtClean="0"/>
              <a:t>character.</a:t>
            </a:r>
          </a:p>
          <a:p>
            <a:pPr>
              <a:buNone/>
            </a:pPr>
            <a:r>
              <a:rPr lang="en-US" dirty="0" smtClean="0"/>
              <a:t>	integer constant :</a:t>
            </a:r>
          </a:p>
          <a:p>
            <a:pPr>
              <a:buNone/>
            </a:pPr>
            <a:r>
              <a:rPr lang="en-US" dirty="0" smtClean="0"/>
              <a:t>		single precision (float)</a:t>
            </a:r>
          </a:p>
          <a:p>
            <a:pPr>
              <a:buNone/>
            </a:pPr>
            <a:r>
              <a:rPr lang="en-US" dirty="0"/>
              <a:t>	</a:t>
            </a:r>
            <a:r>
              <a:rPr lang="en-US" dirty="0" smtClean="0"/>
              <a:t>	double precision (double)</a:t>
            </a:r>
          </a:p>
          <a:p>
            <a:pPr>
              <a:buNone/>
            </a:pPr>
            <a:r>
              <a:rPr lang="en-US" dirty="0" smtClean="0"/>
              <a:t>		Long double</a:t>
            </a:r>
          </a:p>
          <a:p>
            <a:pPr>
              <a:buNone/>
            </a:pPr>
            <a:r>
              <a:rPr lang="en-US" dirty="0" smtClean="0"/>
              <a:t>	Here </a:t>
            </a:r>
            <a:r>
              <a:rPr lang="en-US" dirty="0"/>
              <a:t>are some valid floating point constants,</a:t>
            </a:r>
          </a:p>
          <a:p>
            <a:r>
              <a:rPr lang="en-US" dirty="0"/>
              <a:t>3.14159</a:t>
            </a:r>
          </a:p>
          <a:p>
            <a:r>
              <a:rPr lang="en-US" dirty="0"/>
              <a:t>6.02e23 (this is same as 6.02 x 10</a:t>
            </a:r>
            <a:r>
              <a:rPr lang="en-US" baseline="30000" dirty="0"/>
              <a:t>23   </a:t>
            </a:r>
            <a:r>
              <a:rPr lang="en-US" dirty="0"/>
              <a:t>)</a:t>
            </a:r>
          </a:p>
          <a:p>
            <a:r>
              <a:rPr lang="en-US" dirty="0"/>
              <a:t>1.6e-19   (this is same as 1.6x 10</a:t>
            </a:r>
            <a:r>
              <a:rPr lang="en-US" baseline="30000" dirty="0"/>
              <a:t>-19</a:t>
            </a:r>
            <a:r>
              <a:rPr lang="en-US" dirty="0"/>
              <a:t>   </a:t>
            </a:r>
            <a:r>
              <a:rPr lang="en-US" dirty="0" smtClean="0"/>
              <a:t>)</a:t>
            </a:r>
          </a:p>
          <a:p>
            <a:pPr>
              <a:buNone/>
            </a:pPr>
            <a:endParaRPr lang="en-US" dirty="0"/>
          </a:p>
          <a:p>
            <a:pPr>
              <a:buNone/>
            </a:pPr>
            <a:r>
              <a:rPr lang="en-US" dirty="0"/>
              <a:t>	</a:t>
            </a:r>
            <a:r>
              <a:rPr lang="en-US" dirty="0" smtClean="0"/>
              <a:t>The </a:t>
            </a:r>
            <a:r>
              <a:rPr lang="en-US" dirty="0"/>
              <a:t>default type for floating point constants is double. If you explicitly want to express a float or long double numerical constant, we can use the f or l suffixes respectively:</a:t>
            </a:r>
          </a:p>
          <a:p>
            <a:r>
              <a:rPr lang="en-US" dirty="0"/>
              <a:t>3.14159L   // long double</a:t>
            </a:r>
          </a:p>
          <a:p>
            <a:r>
              <a:rPr lang="en-US" dirty="0"/>
              <a:t>6.02e23f   // float</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44</a:t>
            </a:fld>
            <a:endParaRPr lang="en-US"/>
          </a:p>
        </p:txBody>
      </p:sp>
      <p:sp>
        <p:nvSpPr>
          <p:cNvPr id="3" name="Content Placeholder 2"/>
          <p:cNvSpPr>
            <a:spLocks noGrp="1"/>
          </p:cNvSpPr>
          <p:nvPr>
            <p:ph idx="4294967295"/>
          </p:nvPr>
        </p:nvSpPr>
        <p:spPr>
          <a:xfrm>
            <a:off x="0" y="304800"/>
            <a:ext cx="8229600" cy="5821363"/>
          </a:xfrm>
        </p:spPr>
        <p:txBody>
          <a:bodyPr>
            <a:normAutofit fontScale="85000" lnSpcReduction="10000"/>
          </a:bodyPr>
          <a:lstStyle/>
          <a:p>
            <a:r>
              <a:rPr lang="en-US" b="1" dirty="0" smtClean="0"/>
              <a:t>Character and string constant:</a:t>
            </a:r>
          </a:p>
          <a:p>
            <a:pPr>
              <a:buNone/>
            </a:pPr>
            <a:r>
              <a:rPr lang="en-US" dirty="0" smtClean="0"/>
              <a:t>	There </a:t>
            </a:r>
            <a:r>
              <a:rPr lang="en-US" dirty="0"/>
              <a:t>also exist non-numerical constants, like:</a:t>
            </a:r>
          </a:p>
          <a:p>
            <a:pPr lvl="1"/>
            <a:r>
              <a:rPr lang="en-US" dirty="0"/>
              <a:t>'z'</a:t>
            </a:r>
          </a:p>
          <a:p>
            <a:pPr lvl="1"/>
            <a:r>
              <a:rPr lang="en-US" dirty="0"/>
              <a:t>'p'</a:t>
            </a:r>
          </a:p>
          <a:p>
            <a:pPr lvl="1"/>
            <a:r>
              <a:rPr lang="en-US" dirty="0"/>
              <a:t>"Hello world"</a:t>
            </a:r>
          </a:p>
          <a:p>
            <a:pPr lvl="1"/>
            <a:r>
              <a:rPr lang="en-US" dirty="0"/>
              <a:t>"How do you do?"</a:t>
            </a:r>
          </a:p>
          <a:p>
            <a:pPr>
              <a:buNone/>
            </a:pPr>
            <a:r>
              <a:rPr lang="en-US" dirty="0"/>
              <a:t> </a:t>
            </a:r>
          </a:p>
          <a:p>
            <a:pPr>
              <a:buNone/>
            </a:pPr>
            <a:r>
              <a:rPr lang="en-US" dirty="0" smtClean="0"/>
              <a:t>	The </a:t>
            </a:r>
            <a:r>
              <a:rPr lang="en-US" dirty="0"/>
              <a:t>first two expressions represent single character constants, and the following two represent string literals composed of several characters. Notice that to represent a single character we enclose it between single quotes (') and to express a string (which generally consists of more than one character) we enclose it between double quotes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45</a:t>
            </a:fld>
            <a:endParaRPr lang="en-US"/>
          </a:p>
        </p:txBody>
      </p:sp>
      <p:sp>
        <p:nvSpPr>
          <p:cNvPr id="3" name="Content Placeholder 2"/>
          <p:cNvSpPr>
            <a:spLocks noGrp="1"/>
          </p:cNvSpPr>
          <p:nvPr>
            <p:ph idx="4294967295"/>
          </p:nvPr>
        </p:nvSpPr>
        <p:spPr>
          <a:xfrm>
            <a:off x="0" y="381000"/>
            <a:ext cx="8229600" cy="5745163"/>
          </a:xfrm>
        </p:spPr>
        <p:txBody>
          <a:bodyPr>
            <a:normAutofit lnSpcReduction="10000"/>
          </a:bodyPr>
          <a:lstStyle/>
          <a:p>
            <a:pPr>
              <a:buNone/>
            </a:pPr>
            <a:r>
              <a:rPr lang="en-US" dirty="0" smtClean="0"/>
              <a:t>	When </a:t>
            </a:r>
            <a:r>
              <a:rPr lang="en-US" dirty="0"/>
              <a:t>writing both single character and string literals, it is necessary to put the quotation marks surrounding them to distinguish them from possible variable identifiers or reserved keywords. Notice the difference between these two expressions:</a:t>
            </a:r>
          </a:p>
          <a:p>
            <a:pPr lvl="1"/>
            <a:r>
              <a:rPr lang="en-US" dirty="0"/>
              <a:t>x</a:t>
            </a:r>
          </a:p>
          <a:p>
            <a:pPr lvl="1"/>
            <a:r>
              <a:rPr lang="en-US" dirty="0"/>
              <a:t>'x'</a:t>
            </a:r>
          </a:p>
          <a:p>
            <a:pPr>
              <a:buNone/>
            </a:pPr>
            <a:r>
              <a:rPr lang="en-US" dirty="0" smtClean="0"/>
              <a:t>	x </a:t>
            </a:r>
            <a:r>
              <a:rPr lang="en-US" dirty="0"/>
              <a:t>alone would refer to a variable whose identifier is x, whereas 'x' (enclosed within single quotation marks) would refer to the character constant 'x'.</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46</a:t>
            </a:fld>
            <a:endParaRPr lang="en-US"/>
          </a:p>
        </p:txBody>
      </p:sp>
      <p:sp>
        <p:nvSpPr>
          <p:cNvPr id="3" name="Content Placeholder 2"/>
          <p:cNvSpPr>
            <a:spLocks noGrp="1"/>
          </p:cNvSpPr>
          <p:nvPr>
            <p:ph idx="4294967295"/>
          </p:nvPr>
        </p:nvSpPr>
        <p:spPr>
          <a:xfrm>
            <a:off x="152400" y="762000"/>
            <a:ext cx="8229600" cy="5364163"/>
          </a:xfrm>
        </p:spPr>
        <p:txBody>
          <a:bodyPr>
            <a:normAutofit fontScale="62500" lnSpcReduction="20000"/>
          </a:bodyPr>
          <a:lstStyle/>
          <a:p>
            <a:pPr>
              <a:buNone/>
            </a:pPr>
            <a:r>
              <a:rPr lang="en-US" dirty="0"/>
              <a:t>	Character and string literals have certain peculiarities, like the escape codes. These are special characters that are difficult or impossible to express otherwise in the source code of a program, like newline (\n) or tab (\t). All of them are preceded by a backslash (\). Here you have a list of some of such escape codes</a:t>
            </a:r>
            <a:r>
              <a:rPr lang="en-US" dirty="0" smtClean="0"/>
              <a:t>:</a:t>
            </a:r>
          </a:p>
          <a:p>
            <a:pPr>
              <a:buNone/>
            </a:pPr>
            <a:endParaRPr lang="en-US" dirty="0"/>
          </a:p>
          <a:p>
            <a:r>
              <a:rPr lang="en-US" dirty="0"/>
              <a:t>\n newline</a:t>
            </a:r>
          </a:p>
          <a:p>
            <a:r>
              <a:rPr lang="en-US" dirty="0"/>
              <a:t>\r carriage return</a:t>
            </a:r>
          </a:p>
          <a:p>
            <a:r>
              <a:rPr lang="en-US" dirty="0"/>
              <a:t>\t tab</a:t>
            </a:r>
          </a:p>
          <a:p>
            <a:r>
              <a:rPr lang="en-US" dirty="0"/>
              <a:t>\v vertical tab</a:t>
            </a:r>
          </a:p>
          <a:p>
            <a:r>
              <a:rPr lang="en-US" dirty="0"/>
              <a:t>\b backspace</a:t>
            </a:r>
          </a:p>
          <a:p>
            <a:r>
              <a:rPr lang="en-US" dirty="0"/>
              <a:t>\f form feed (page feed)</a:t>
            </a:r>
          </a:p>
          <a:p>
            <a:r>
              <a:rPr lang="en-US" dirty="0"/>
              <a:t>\a alert (beep)</a:t>
            </a:r>
          </a:p>
          <a:p>
            <a:r>
              <a:rPr lang="en-US" dirty="0"/>
              <a:t>\' single quote (')</a:t>
            </a:r>
          </a:p>
          <a:p>
            <a:r>
              <a:rPr lang="en-US" dirty="0"/>
              <a:t>\" double quote (")</a:t>
            </a:r>
          </a:p>
          <a:p>
            <a:r>
              <a:rPr lang="en-US" dirty="0"/>
              <a:t>\? question mark (?)</a:t>
            </a:r>
          </a:p>
          <a:p>
            <a:r>
              <a:rPr lang="en-US" dirty="0"/>
              <a:t>\\ backslash (\)</a:t>
            </a:r>
          </a:p>
          <a:p>
            <a:endParaRPr lang="en-US" dirty="0"/>
          </a:p>
          <a:p>
            <a:pPr>
              <a:buNone/>
            </a:pPr>
            <a:endParaRPr lang="en-US" dirty="0"/>
          </a:p>
        </p:txBody>
      </p:sp>
      <p:sp>
        <p:nvSpPr>
          <p:cNvPr id="2" name="Title 1"/>
          <p:cNvSpPr>
            <a:spLocks noGrp="1"/>
          </p:cNvSpPr>
          <p:nvPr>
            <p:ph type="title" idx="4294967295"/>
          </p:nvPr>
        </p:nvSpPr>
        <p:spPr>
          <a:xfrm>
            <a:off x="0" y="152400"/>
            <a:ext cx="8229600" cy="503238"/>
          </a:xfrm>
        </p:spPr>
        <p:txBody>
          <a:bodyPr>
            <a:normAutofit/>
          </a:bodyPr>
          <a:lstStyle/>
          <a:p>
            <a:r>
              <a:rPr lang="en-US" sz="2400" dirty="0" smtClean="0">
                <a:latin typeface="Comic Sans MS" pitchFamily="66" charset="0"/>
              </a:rPr>
              <a:t>Escape sequence</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47</a:t>
            </a:fld>
            <a:endParaRPr lang="en-US"/>
          </a:p>
        </p:txBody>
      </p:sp>
      <p:sp>
        <p:nvSpPr>
          <p:cNvPr id="3" name="Content Placeholder 2"/>
          <p:cNvSpPr>
            <a:spLocks noGrp="1"/>
          </p:cNvSpPr>
          <p:nvPr>
            <p:ph idx="4294967295"/>
          </p:nvPr>
        </p:nvSpPr>
        <p:spPr>
          <a:xfrm>
            <a:off x="0" y="228600"/>
            <a:ext cx="8229600" cy="5897563"/>
          </a:xfrm>
        </p:spPr>
        <p:txBody>
          <a:bodyPr>
            <a:normAutofit fontScale="70000" lnSpcReduction="20000"/>
          </a:bodyPr>
          <a:lstStyle/>
          <a:p>
            <a:pPr>
              <a:buNone/>
            </a:pPr>
            <a:r>
              <a:rPr lang="en-US" dirty="0" smtClean="0"/>
              <a:t>	For example:</a:t>
            </a:r>
          </a:p>
          <a:p>
            <a:r>
              <a:rPr lang="en-US" dirty="0" smtClean="0"/>
              <a:t>'\n'</a:t>
            </a:r>
          </a:p>
          <a:p>
            <a:r>
              <a:rPr lang="en-US" dirty="0" smtClean="0"/>
              <a:t>'\t'</a:t>
            </a:r>
          </a:p>
          <a:p>
            <a:r>
              <a:rPr lang="en-US" dirty="0" smtClean="0"/>
              <a:t>"Left \t Right"</a:t>
            </a:r>
          </a:p>
          <a:p>
            <a:r>
              <a:rPr lang="en-US" dirty="0" smtClean="0"/>
              <a:t>"one\</a:t>
            </a:r>
            <a:r>
              <a:rPr lang="en-US" dirty="0" err="1" smtClean="0"/>
              <a:t>ntwo</a:t>
            </a:r>
            <a:r>
              <a:rPr lang="en-US" dirty="0" smtClean="0"/>
              <a:t>\</a:t>
            </a:r>
            <a:r>
              <a:rPr lang="en-US" dirty="0" err="1" smtClean="0"/>
              <a:t>nthree</a:t>
            </a:r>
            <a:r>
              <a:rPr lang="en-US" dirty="0" smtClean="0"/>
              <a:t>“</a:t>
            </a:r>
          </a:p>
          <a:p>
            <a:pPr>
              <a:buNone/>
            </a:pPr>
            <a:endParaRPr lang="en-US" dirty="0" smtClean="0"/>
          </a:p>
          <a:p>
            <a:r>
              <a:rPr lang="en-US" dirty="0" smtClean="0"/>
              <a:t>Additionally, you can express any character by its numerical ASCII code by writing a backslash character (\) followed by the ASCII code expressed as an octal (base-8) or hexadecimal (base-16) number. In the first case (octal) the digits must immediately follow the backslash (for example \23 or \40), in the second case (hexadecimal), an x character must be written before the digits themselves (for example \x20 or \x4A).</a:t>
            </a:r>
          </a:p>
          <a:p>
            <a:pPr>
              <a:buNone/>
            </a:pPr>
            <a:endParaRPr lang="en-US" dirty="0" smtClean="0"/>
          </a:p>
          <a:p>
            <a:r>
              <a:rPr lang="en-US" dirty="0" smtClean="0"/>
              <a:t>String literals can extend to more than a single line of code by putting a backslash sign (\) at the end of each unfinished line.</a:t>
            </a:r>
          </a:p>
          <a:p>
            <a:pPr>
              <a:buNone/>
            </a:pPr>
            <a:r>
              <a:rPr lang="en-US" dirty="0" smtClean="0"/>
              <a:t>	"string expressed in \</a:t>
            </a:r>
          </a:p>
          <a:p>
            <a:pPr>
              <a:buNone/>
            </a:pPr>
            <a:r>
              <a:rPr lang="en-US" dirty="0" smtClean="0"/>
              <a:t>	two lines“</a:t>
            </a:r>
          </a:p>
          <a:p>
            <a:pPr>
              <a:buNone/>
            </a:pP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48</a:t>
            </a:fld>
            <a:endParaRPr lang="en-US"/>
          </a:p>
        </p:txBody>
      </p:sp>
      <p:sp>
        <p:nvSpPr>
          <p:cNvPr id="3" name="Content Placeholder 2"/>
          <p:cNvSpPr>
            <a:spLocks noGrp="1"/>
          </p:cNvSpPr>
          <p:nvPr>
            <p:ph idx="4294967295"/>
          </p:nvPr>
        </p:nvSpPr>
        <p:spPr>
          <a:xfrm>
            <a:off x="0" y="304800"/>
            <a:ext cx="8229600" cy="5821363"/>
          </a:xfrm>
        </p:spPr>
        <p:txBody>
          <a:bodyPr>
            <a:normAutofit fontScale="70000" lnSpcReduction="20000"/>
          </a:bodyPr>
          <a:lstStyle/>
          <a:p>
            <a:pPr>
              <a:buNone/>
            </a:pPr>
            <a:endParaRPr lang="en-US" dirty="0" smtClean="0"/>
          </a:p>
          <a:p>
            <a:pPr>
              <a:buNone/>
            </a:pPr>
            <a:r>
              <a:rPr lang="en-US" dirty="0" smtClean="0"/>
              <a:t>	You can also concatenate several string constants separating them by one or several blank spaces, </a:t>
            </a:r>
            <a:r>
              <a:rPr lang="en-US" dirty="0" err="1" smtClean="0"/>
              <a:t>tabulators,newline</a:t>
            </a:r>
            <a:r>
              <a:rPr lang="en-US" dirty="0" smtClean="0"/>
              <a:t> or any other valid blank character:</a:t>
            </a:r>
          </a:p>
          <a:p>
            <a:pPr>
              <a:buNone/>
            </a:pPr>
            <a:r>
              <a:rPr lang="en-US" dirty="0" smtClean="0"/>
              <a:t>	"this forms" "a single" "string" "of characters“.</a:t>
            </a:r>
          </a:p>
          <a:p>
            <a:pPr>
              <a:buNone/>
            </a:pPr>
            <a:endParaRPr lang="en-US" dirty="0" smtClean="0"/>
          </a:p>
          <a:p>
            <a:pPr>
              <a:buNone/>
            </a:pPr>
            <a:r>
              <a:rPr lang="en-US" dirty="0" smtClean="0"/>
              <a:t>	Finally, if we want the string literal to be explicitly made of wide characters (</a:t>
            </a:r>
            <a:r>
              <a:rPr lang="en-US" dirty="0" err="1" smtClean="0"/>
              <a:t>wchar_t</a:t>
            </a:r>
            <a:r>
              <a:rPr lang="en-US" dirty="0" smtClean="0"/>
              <a:t>), instead of narrow characters (char), we can precede the constant with the L prefix:</a:t>
            </a:r>
          </a:p>
          <a:p>
            <a:pPr>
              <a:buNone/>
            </a:pPr>
            <a:r>
              <a:rPr lang="en-US" dirty="0" smtClean="0"/>
              <a:t>	</a:t>
            </a:r>
            <a:r>
              <a:rPr lang="en-US" dirty="0" err="1" smtClean="0"/>
              <a:t>L"This</a:t>
            </a:r>
            <a:r>
              <a:rPr lang="en-US" dirty="0" smtClean="0"/>
              <a:t> is a wide character string"</a:t>
            </a:r>
          </a:p>
          <a:p>
            <a:pPr>
              <a:buNone/>
            </a:pPr>
            <a:r>
              <a:rPr lang="en-US" dirty="0" smtClean="0"/>
              <a:t>	Wide characters are used mainly to represent non-English or exotic character sets.</a:t>
            </a:r>
          </a:p>
          <a:p>
            <a:pPr>
              <a:buNone/>
            </a:pPr>
            <a:endParaRPr lang="en-US" dirty="0" smtClean="0"/>
          </a:p>
          <a:p>
            <a:r>
              <a:rPr lang="en-US" b="1" dirty="0"/>
              <a:t>Boolean literals</a:t>
            </a:r>
            <a:endParaRPr lang="en-US" dirty="0"/>
          </a:p>
          <a:p>
            <a:pPr>
              <a:buNone/>
            </a:pPr>
            <a:r>
              <a:rPr lang="en-US" dirty="0" smtClean="0"/>
              <a:t>	There </a:t>
            </a:r>
            <a:r>
              <a:rPr lang="en-US" dirty="0"/>
              <a:t>are only two valid Boolean values: true and false. These can be expressed in C++ as values of type </a:t>
            </a:r>
            <a:r>
              <a:rPr lang="en-US" dirty="0" err="1"/>
              <a:t>bool</a:t>
            </a:r>
            <a:r>
              <a:rPr lang="en-US" dirty="0"/>
              <a:t> </a:t>
            </a:r>
            <a:r>
              <a:rPr lang="en-US" dirty="0" smtClean="0"/>
              <a:t>by using </a:t>
            </a:r>
            <a:r>
              <a:rPr lang="en-US" dirty="0"/>
              <a:t>the Boolean literals true and false.</a:t>
            </a:r>
          </a:p>
          <a:p>
            <a:pPr>
              <a:buNone/>
            </a:pP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49</a:t>
            </a:fld>
            <a:endParaRPr lang="en-US"/>
          </a:p>
        </p:txBody>
      </p:sp>
      <p:sp>
        <p:nvSpPr>
          <p:cNvPr id="3" name="Content Placeholder 2"/>
          <p:cNvSpPr>
            <a:spLocks noGrp="1"/>
          </p:cNvSpPr>
          <p:nvPr>
            <p:ph idx="4294967295"/>
          </p:nvPr>
        </p:nvSpPr>
        <p:spPr>
          <a:xfrm>
            <a:off x="304800" y="838200"/>
            <a:ext cx="8229600" cy="5287963"/>
          </a:xfrm>
        </p:spPr>
        <p:txBody>
          <a:bodyPr>
            <a:normAutofit fontScale="70000" lnSpcReduction="20000"/>
          </a:bodyPr>
          <a:lstStyle/>
          <a:p>
            <a:pPr>
              <a:buNone/>
            </a:pPr>
            <a:r>
              <a:rPr lang="en-US" b="1" dirty="0" smtClean="0"/>
              <a:t>Defined </a:t>
            </a:r>
            <a:r>
              <a:rPr lang="en-US" b="1" dirty="0"/>
              <a:t>constants (#define</a:t>
            </a:r>
            <a:r>
              <a:rPr lang="en-US" b="1" dirty="0" smtClean="0"/>
              <a:t>))</a:t>
            </a:r>
          </a:p>
          <a:p>
            <a:pPr>
              <a:buNone/>
            </a:pPr>
            <a:endParaRPr lang="en-US" dirty="0"/>
          </a:p>
          <a:p>
            <a:pPr>
              <a:buNone/>
            </a:pPr>
            <a:r>
              <a:rPr lang="en-US" dirty="0" smtClean="0"/>
              <a:t>	You </a:t>
            </a:r>
            <a:r>
              <a:rPr lang="en-US" dirty="0"/>
              <a:t>can define your own names for constants that you use very often without having to resort to </a:t>
            </a:r>
            <a:r>
              <a:rPr lang="en-US" dirty="0" smtClean="0"/>
              <a:t>memory consuming variables</a:t>
            </a:r>
            <a:r>
              <a:rPr lang="en-US" dirty="0"/>
              <a:t>, simply by using the #define preprocessor directive. Its format is</a:t>
            </a:r>
            <a:r>
              <a:rPr lang="en-US" dirty="0" smtClean="0"/>
              <a:t>:</a:t>
            </a:r>
          </a:p>
          <a:p>
            <a:pPr>
              <a:buNone/>
            </a:pPr>
            <a:r>
              <a:rPr lang="en-US" dirty="0" smtClean="0"/>
              <a:t>	#</a:t>
            </a:r>
            <a:r>
              <a:rPr lang="en-US" dirty="0"/>
              <a:t>define identifier </a:t>
            </a:r>
            <a:r>
              <a:rPr lang="en-US" dirty="0" smtClean="0"/>
              <a:t>value</a:t>
            </a:r>
          </a:p>
          <a:p>
            <a:pPr>
              <a:buNone/>
            </a:pPr>
            <a:endParaRPr lang="en-US" dirty="0"/>
          </a:p>
          <a:p>
            <a:r>
              <a:rPr lang="en-US" dirty="0"/>
              <a:t>For example:</a:t>
            </a:r>
          </a:p>
          <a:p>
            <a:pPr>
              <a:buNone/>
            </a:pPr>
            <a:r>
              <a:rPr lang="en-US" dirty="0" smtClean="0"/>
              <a:t>	#</a:t>
            </a:r>
            <a:r>
              <a:rPr lang="en-US" dirty="0"/>
              <a:t>define PI 3.14159</a:t>
            </a:r>
          </a:p>
          <a:p>
            <a:pPr>
              <a:buNone/>
            </a:pPr>
            <a:r>
              <a:rPr lang="en-US" dirty="0" smtClean="0"/>
              <a:t>	#</a:t>
            </a:r>
            <a:r>
              <a:rPr lang="en-US" dirty="0"/>
              <a:t>define NEWLINE '\n'</a:t>
            </a:r>
          </a:p>
          <a:p>
            <a:pPr>
              <a:buNone/>
            </a:pPr>
            <a:r>
              <a:rPr lang="en-US" dirty="0" smtClean="0"/>
              <a:t>	This </a:t>
            </a:r>
            <a:r>
              <a:rPr lang="en-US" dirty="0"/>
              <a:t>defines two new constants: PI and NEWLINE. Once they are defined, you can use them in the rest of the code</a:t>
            </a:r>
          </a:p>
          <a:p>
            <a:pPr>
              <a:buNone/>
            </a:pPr>
            <a:r>
              <a:rPr lang="en-US" dirty="0" smtClean="0"/>
              <a:t>	as </a:t>
            </a:r>
            <a:r>
              <a:rPr lang="en-US" dirty="0"/>
              <a:t>if they were any other regular </a:t>
            </a:r>
            <a:r>
              <a:rPr lang="en-US" dirty="0" smtClean="0"/>
              <a:t>constant.</a:t>
            </a:r>
          </a:p>
          <a:p>
            <a:pPr>
              <a:buNone/>
            </a:pPr>
            <a:r>
              <a:rPr lang="en-US" dirty="0"/>
              <a:t>	</a:t>
            </a:r>
          </a:p>
          <a:p>
            <a:pPr>
              <a:buNone/>
            </a:pPr>
            <a:endParaRPr lang="en-US" dirty="0"/>
          </a:p>
          <a:p>
            <a:endParaRPr lang="en-US" dirty="0"/>
          </a:p>
        </p:txBody>
      </p:sp>
      <p:sp>
        <p:nvSpPr>
          <p:cNvPr id="2" name="Title 1"/>
          <p:cNvSpPr>
            <a:spLocks noGrp="1"/>
          </p:cNvSpPr>
          <p:nvPr>
            <p:ph type="title" idx="4294967295"/>
          </p:nvPr>
        </p:nvSpPr>
        <p:spPr>
          <a:xfrm>
            <a:off x="0" y="274638"/>
            <a:ext cx="8229600" cy="487362"/>
          </a:xfrm>
        </p:spPr>
        <p:txBody>
          <a:bodyPr>
            <a:normAutofit/>
          </a:bodyPr>
          <a:lstStyle/>
          <a:p>
            <a:r>
              <a:rPr lang="en-US" sz="2400" dirty="0" smtClean="0">
                <a:latin typeface="Comic Sans MS" pitchFamily="66" charset="0"/>
              </a:rPr>
              <a:t>Symbolic constant</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5</a:t>
            </a:fld>
            <a:endParaRPr lang="en-US"/>
          </a:p>
        </p:txBody>
      </p:sp>
      <p:sp>
        <p:nvSpPr>
          <p:cNvPr id="3" name="Content Placeholder 2"/>
          <p:cNvSpPr>
            <a:spLocks noGrp="1"/>
          </p:cNvSpPr>
          <p:nvPr>
            <p:ph idx="4294967295"/>
          </p:nvPr>
        </p:nvSpPr>
        <p:spPr>
          <a:xfrm>
            <a:off x="381000" y="228600"/>
            <a:ext cx="8305800" cy="6019800"/>
          </a:xfrm>
        </p:spPr>
        <p:txBody>
          <a:bodyPr>
            <a:normAutofit fontScale="92500" lnSpcReduction="20000"/>
          </a:bodyPr>
          <a:lstStyle/>
          <a:p>
            <a:pPr lvl="1">
              <a:buNone/>
            </a:pPr>
            <a:endParaRPr lang="en-US" sz="3000" dirty="0" smtClean="0">
              <a:latin typeface="Times New Roman" pitchFamily="18" charset="0"/>
              <a:cs typeface="Times New Roman" pitchFamily="18" charset="0"/>
            </a:endParaRPr>
          </a:p>
          <a:p>
            <a:pPr lvl="1">
              <a:buNone/>
            </a:pPr>
            <a:r>
              <a:rPr lang="en-US" sz="3000" dirty="0" smtClean="0">
                <a:latin typeface="Times New Roman" pitchFamily="18" charset="0"/>
                <a:cs typeface="Times New Roman" pitchFamily="18" charset="0"/>
              </a:rPr>
              <a:t>Step 2 of this algorithm is not clear, as there will be no output . If b=0. Since the system doesn’t such an answer, care must be taken while writing an algorithm.</a:t>
            </a:r>
          </a:p>
          <a:p>
            <a:pPr lvl="1">
              <a:buNone/>
            </a:pPr>
            <a:r>
              <a:rPr lang="en-US" sz="3000" dirty="0" smtClean="0">
                <a:latin typeface="Times New Roman" pitchFamily="18" charset="0"/>
                <a:cs typeface="Times New Roman" pitchFamily="18" charset="0"/>
              </a:rPr>
              <a:t>	</a:t>
            </a:r>
          </a:p>
          <a:p>
            <a:pPr lvl="1">
              <a:buNone/>
            </a:pPr>
            <a:r>
              <a:rPr lang="en-US" sz="3000" dirty="0" smtClean="0">
                <a:latin typeface="Times New Roman" pitchFamily="18" charset="0"/>
                <a:cs typeface="Times New Roman" pitchFamily="18" charset="0"/>
              </a:rPr>
              <a:t>The above algorithm can be rectified as follows</a:t>
            </a:r>
          </a:p>
          <a:p>
            <a:pPr>
              <a:buNone/>
            </a:pPr>
            <a:r>
              <a:rPr lang="en-US" sz="3000" dirty="0" smtClean="0">
                <a:latin typeface="Times New Roman" pitchFamily="18" charset="0"/>
                <a:cs typeface="Times New Roman" pitchFamily="18" charset="0"/>
              </a:rPr>
              <a:t>	Step1: Read the two numbers a, b.</a:t>
            </a:r>
          </a:p>
          <a:p>
            <a:pPr>
              <a:buNone/>
            </a:pPr>
            <a:r>
              <a:rPr lang="en-US" sz="3000" dirty="0" smtClean="0">
                <a:latin typeface="Times New Roman" pitchFamily="18" charset="0"/>
                <a:cs typeface="Times New Roman" pitchFamily="18" charset="0"/>
              </a:rPr>
              <a:t>	Step2:If (b=0);</a:t>
            </a:r>
          </a:p>
          <a:p>
            <a:pPr lvl="1"/>
            <a:r>
              <a:rPr lang="en-US" sz="3000" dirty="0" smtClean="0">
                <a:latin typeface="Times New Roman" pitchFamily="18" charset="0"/>
                <a:cs typeface="Times New Roman" pitchFamily="18" charset="0"/>
              </a:rPr>
              <a:t>Print “denominator value is 0;</a:t>
            </a:r>
          </a:p>
          <a:p>
            <a:pPr lvl="1"/>
            <a:r>
              <a:rPr lang="en-US" sz="3000" dirty="0" smtClean="0">
                <a:latin typeface="Times New Roman" pitchFamily="18" charset="0"/>
                <a:cs typeface="Times New Roman" pitchFamily="18" charset="0"/>
              </a:rPr>
              <a:t>And go to step 5</a:t>
            </a:r>
          </a:p>
          <a:p>
            <a:pPr>
              <a:buNone/>
            </a:pPr>
            <a:r>
              <a:rPr lang="en-US" sz="3000" dirty="0" smtClean="0">
                <a:latin typeface="Times New Roman" pitchFamily="18" charset="0"/>
                <a:cs typeface="Times New Roman" pitchFamily="18" charset="0"/>
              </a:rPr>
              <a:t>	Step3:c=a/b</a:t>
            </a:r>
          </a:p>
          <a:p>
            <a:pPr>
              <a:buNone/>
            </a:pPr>
            <a:r>
              <a:rPr lang="en-US" sz="3000" dirty="0" smtClean="0">
                <a:latin typeface="Times New Roman" pitchFamily="18" charset="0"/>
                <a:cs typeface="Times New Roman" pitchFamily="18" charset="0"/>
              </a:rPr>
              <a:t>	Step4: print c</a:t>
            </a:r>
          </a:p>
          <a:p>
            <a:pPr>
              <a:buNone/>
            </a:pPr>
            <a:r>
              <a:rPr lang="en-US" sz="3000" dirty="0" smtClean="0">
                <a:latin typeface="Times New Roman" pitchFamily="18" charset="0"/>
                <a:cs typeface="Times New Roman" pitchFamily="18" charset="0"/>
              </a:rPr>
              <a:t>	Stop</a:t>
            </a:r>
          </a:p>
          <a:p>
            <a:pPr>
              <a:buNone/>
            </a:pP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50</a:t>
            </a:fld>
            <a:endParaRPr lang="en-US"/>
          </a:p>
        </p:txBody>
      </p:sp>
      <p:sp>
        <p:nvSpPr>
          <p:cNvPr id="3" name="Content Placeholder 2"/>
          <p:cNvSpPr>
            <a:spLocks noGrp="1"/>
          </p:cNvSpPr>
          <p:nvPr>
            <p:ph idx="4294967295"/>
          </p:nvPr>
        </p:nvSpPr>
        <p:spPr>
          <a:xfrm>
            <a:off x="0" y="304800"/>
            <a:ext cx="8229600" cy="5821363"/>
          </a:xfrm>
        </p:spPr>
        <p:txBody>
          <a:bodyPr>
            <a:normAutofit fontScale="70000" lnSpcReduction="20000"/>
          </a:bodyPr>
          <a:lstStyle/>
          <a:p>
            <a:pPr>
              <a:buNone/>
            </a:pPr>
            <a:r>
              <a:rPr lang="en-US" dirty="0"/>
              <a:t>F</a:t>
            </a:r>
            <a:r>
              <a:rPr lang="en-US" dirty="0" smtClean="0"/>
              <a:t>or example:</a:t>
            </a:r>
          </a:p>
          <a:p>
            <a:pPr>
              <a:buNone/>
            </a:pPr>
            <a:r>
              <a:rPr lang="en-US" dirty="0" smtClean="0"/>
              <a:t>	// defined constants: calculate circumference</a:t>
            </a:r>
          </a:p>
          <a:p>
            <a:pPr>
              <a:buNone/>
            </a:pPr>
            <a:r>
              <a:rPr lang="en-US" dirty="0" smtClean="0"/>
              <a:t>	#include &lt;</a:t>
            </a:r>
            <a:r>
              <a:rPr lang="en-US" dirty="0" err="1" smtClean="0"/>
              <a:t>iostream</a:t>
            </a:r>
            <a:r>
              <a:rPr lang="en-US" dirty="0" smtClean="0"/>
              <a:t>&gt;</a:t>
            </a:r>
          </a:p>
          <a:p>
            <a:pPr>
              <a:buNone/>
            </a:pPr>
            <a:r>
              <a:rPr lang="en-US" dirty="0" smtClean="0"/>
              <a:t>	#define PI 3.14159</a:t>
            </a:r>
          </a:p>
          <a:p>
            <a:pPr>
              <a:buNone/>
            </a:pPr>
            <a:r>
              <a:rPr lang="en-US" dirty="0" smtClean="0"/>
              <a:t>	#define NEWLINE '\n'</a:t>
            </a:r>
          </a:p>
          <a:p>
            <a:pPr>
              <a:buNone/>
            </a:pPr>
            <a:r>
              <a:rPr lang="en-US" dirty="0" smtClean="0"/>
              <a:t>	</a:t>
            </a:r>
            <a:r>
              <a:rPr lang="en-US" dirty="0" err="1" smtClean="0"/>
              <a:t>int</a:t>
            </a:r>
            <a:r>
              <a:rPr lang="en-US" dirty="0" smtClean="0"/>
              <a:t> main ()</a:t>
            </a:r>
          </a:p>
          <a:p>
            <a:pPr>
              <a:buNone/>
            </a:pPr>
            <a:r>
              <a:rPr lang="en-US" dirty="0" smtClean="0"/>
              <a:t>	{</a:t>
            </a:r>
          </a:p>
          <a:p>
            <a:pPr>
              <a:buNone/>
            </a:pPr>
            <a:r>
              <a:rPr lang="en-US" dirty="0" smtClean="0"/>
              <a:t>	double r=5.0; // radius</a:t>
            </a:r>
          </a:p>
          <a:p>
            <a:pPr>
              <a:buNone/>
            </a:pPr>
            <a:r>
              <a:rPr lang="en-US" dirty="0" smtClean="0"/>
              <a:t>	double circle;</a:t>
            </a:r>
          </a:p>
          <a:p>
            <a:pPr>
              <a:buNone/>
            </a:pPr>
            <a:r>
              <a:rPr lang="en-US" dirty="0" smtClean="0"/>
              <a:t>	circle = 2 * PI * r;</a:t>
            </a:r>
          </a:p>
          <a:p>
            <a:pPr>
              <a:buNone/>
            </a:pPr>
            <a:r>
              <a:rPr lang="en-US" dirty="0" smtClean="0"/>
              <a:t>	</a:t>
            </a:r>
            <a:r>
              <a:rPr lang="en-US" dirty="0" err="1" smtClean="0"/>
              <a:t>cout</a:t>
            </a:r>
            <a:r>
              <a:rPr lang="en-US" dirty="0" smtClean="0"/>
              <a:t> &lt;&lt; circle;</a:t>
            </a:r>
          </a:p>
          <a:p>
            <a:pPr>
              <a:buNone/>
            </a:pPr>
            <a:r>
              <a:rPr lang="en-US" dirty="0" smtClean="0"/>
              <a:t>	</a:t>
            </a:r>
            <a:r>
              <a:rPr lang="en-US" dirty="0" err="1" smtClean="0"/>
              <a:t>cout</a:t>
            </a:r>
            <a:r>
              <a:rPr lang="en-US" dirty="0" smtClean="0"/>
              <a:t> &lt;&lt; NEWLINE;</a:t>
            </a:r>
          </a:p>
          <a:p>
            <a:pPr>
              <a:buNone/>
            </a:pPr>
            <a:r>
              <a:rPr lang="en-US" dirty="0" smtClean="0"/>
              <a:t>	return 0;</a:t>
            </a:r>
          </a:p>
          <a:p>
            <a:pPr>
              <a:buNone/>
            </a:pPr>
            <a:r>
              <a:rPr lang="en-US" dirty="0" smtClean="0"/>
              <a:t>	}</a:t>
            </a:r>
          </a:p>
          <a:p>
            <a:pPr>
              <a:buNone/>
            </a:pPr>
            <a:r>
              <a:rPr lang="en-US" dirty="0" smtClean="0"/>
              <a:t>Output:</a:t>
            </a:r>
          </a:p>
          <a:p>
            <a:pPr>
              <a:buNone/>
            </a:pPr>
            <a:r>
              <a:rPr lang="en-US" dirty="0" smtClean="0"/>
              <a:t>	31.4159</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51</a:t>
            </a:fld>
            <a:endParaRPr lang="en-US"/>
          </a:p>
        </p:txBody>
      </p:sp>
      <p:sp>
        <p:nvSpPr>
          <p:cNvPr id="3" name="Content Placeholder 2"/>
          <p:cNvSpPr>
            <a:spLocks noGrp="1"/>
          </p:cNvSpPr>
          <p:nvPr>
            <p:ph idx="4294967295"/>
          </p:nvPr>
        </p:nvSpPr>
        <p:spPr>
          <a:xfrm>
            <a:off x="0" y="228600"/>
            <a:ext cx="8229600" cy="5897563"/>
          </a:xfrm>
        </p:spPr>
        <p:txBody>
          <a:bodyPr>
            <a:normAutofit fontScale="92500" lnSpcReduction="20000"/>
          </a:bodyPr>
          <a:lstStyle/>
          <a:p>
            <a:r>
              <a:rPr lang="en-US" dirty="0"/>
              <a:t>In fact the only thing that the compiler preprocessor does when it encounters #define directives is to literally replace any occurrence of their identifier (in the previous example, these were PI and NEWLINE) by the code to which they have been defined (3.14159 and '\n' respectively).</a:t>
            </a:r>
          </a:p>
          <a:p>
            <a:r>
              <a:rPr lang="en-US" dirty="0"/>
              <a:t>The #define directive is not a C++ statement but a directive for the preprocessor; therefore it assumes the entire line as the directive and does not require a semicolon (;) at its end. If you append a semicolon character (;) at the end, it will also be appended in all occurrences within the body of the program that the preprocessor replaces.</a:t>
            </a:r>
          </a:p>
          <a:p>
            <a:pPr>
              <a:buNone/>
            </a:pP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52</a:t>
            </a:fld>
            <a:endParaRPr lang="en-US"/>
          </a:p>
        </p:txBody>
      </p:sp>
      <p:sp>
        <p:nvSpPr>
          <p:cNvPr id="3" name="Content Placeholder 2"/>
          <p:cNvSpPr>
            <a:spLocks noGrp="1"/>
          </p:cNvSpPr>
          <p:nvPr>
            <p:ph idx="4294967295"/>
          </p:nvPr>
        </p:nvSpPr>
        <p:spPr>
          <a:xfrm>
            <a:off x="0" y="304800"/>
            <a:ext cx="8229600" cy="5821363"/>
          </a:xfrm>
        </p:spPr>
        <p:txBody>
          <a:bodyPr>
            <a:normAutofit fontScale="92500" lnSpcReduction="10000"/>
          </a:bodyPr>
          <a:lstStyle/>
          <a:p>
            <a:r>
              <a:rPr lang="en-US" b="1" dirty="0"/>
              <a:t>Declared constants (const)</a:t>
            </a:r>
            <a:endParaRPr lang="en-US" dirty="0"/>
          </a:p>
          <a:p>
            <a:pPr>
              <a:buNone/>
            </a:pPr>
            <a:r>
              <a:rPr lang="en-US" dirty="0" smtClean="0"/>
              <a:t>	With </a:t>
            </a:r>
            <a:r>
              <a:rPr lang="en-US" dirty="0"/>
              <a:t>the const prefix you can declare constants with a specific type in the same way as you would do with </a:t>
            </a:r>
            <a:r>
              <a:rPr lang="en-US" dirty="0" smtClean="0"/>
              <a:t>a variable:</a:t>
            </a:r>
          </a:p>
          <a:p>
            <a:pPr>
              <a:buNone/>
            </a:pPr>
            <a:endParaRPr lang="en-US" dirty="0"/>
          </a:p>
          <a:p>
            <a:r>
              <a:rPr lang="en-US" dirty="0"/>
              <a:t>const </a:t>
            </a:r>
            <a:r>
              <a:rPr lang="en-US" dirty="0" err="1"/>
              <a:t>int</a:t>
            </a:r>
            <a:r>
              <a:rPr lang="en-US" dirty="0"/>
              <a:t> </a:t>
            </a:r>
            <a:r>
              <a:rPr lang="en-US" dirty="0" err="1"/>
              <a:t>pathwidth</a:t>
            </a:r>
            <a:r>
              <a:rPr lang="en-US" dirty="0"/>
              <a:t> = 100;</a:t>
            </a:r>
          </a:p>
          <a:p>
            <a:r>
              <a:rPr lang="en-US" dirty="0"/>
              <a:t>const char tabulator = '\t';</a:t>
            </a:r>
          </a:p>
          <a:p>
            <a:pPr>
              <a:buNone/>
            </a:pPr>
            <a:endParaRPr lang="en-US" dirty="0"/>
          </a:p>
          <a:p>
            <a:pPr>
              <a:buNone/>
            </a:pPr>
            <a:r>
              <a:rPr lang="en-US" dirty="0" smtClean="0"/>
              <a:t>	Here</a:t>
            </a:r>
            <a:r>
              <a:rPr lang="en-US" dirty="0"/>
              <a:t>, </a:t>
            </a:r>
            <a:r>
              <a:rPr lang="en-US" dirty="0" err="1"/>
              <a:t>pathwidth</a:t>
            </a:r>
            <a:r>
              <a:rPr lang="en-US" dirty="0"/>
              <a:t> and tabulator are two typed constants. They are treated just like regular variables except that their values cannot be modified after their definition.</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53</a:t>
            </a:fld>
            <a:endParaRPr lang="en-US"/>
          </a:p>
        </p:txBody>
      </p:sp>
      <p:sp>
        <p:nvSpPr>
          <p:cNvPr id="3" name="Content Placeholder 2"/>
          <p:cNvSpPr>
            <a:spLocks noGrp="1"/>
          </p:cNvSpPr>
          <p:nvPr>
            <p:ph idx="4294967295"/>
          </p:nvPr>
        </p:nvSpPr>
        <p:spPr>
          <a:xfrm>
            <a:off x="0" y="1600200"/>
            <a:ext cx="8229600" cy="4525963"/>
          </a:xfrm>
        </p:spPr>
        <p:txBody>
          <a:bodyPr>
            <a:normAutofit/>
          </a:bodyPr>
          <a:lstStyle/>
          <a:p>
            <a:r>
              <a:rPr lang="en-US" dirty="0" smtClean="0"/>
              <a:t>Arithmetic Operator</a:t>
            </a:r>
          </a:p>
          <a:p>
            <a:r>
              <a:rPr lang="en-US" dirty="0" smtClean="0"/>
              <a:t>Assignment Operator</a:t>
            </a:r>
          </a:p>
          <a:p>
            <a:r>
              <a:rPr lang="en-US" dirty="0" smtClean="0"/>
              <a:t>Relational  and equality Operator</a:t>
            </a:r>
          </a:p>
          <a:p>
            <a:r>
              <a:rPr lang="en-US" dirty="0" smtClean="0"/>
              <a:t>Logical Operators</a:t>
            </a:r>
          </a:p>
          <a:p>
            <a:r>
              <a:rPr lang="en-US" dirty="0" smtClean="0"/>
              <a:t>Increments and Decrements Operator</a:t>
            </a:r>
          </a:p>
          <a:p>
            <a:r>
              <a:rPr lang="en-US" dirty="0" smtClean="0"/>
              <a:t>Ternary Operator or conditional Operator</a:t>
            </a:r>
          </a:p>
          <a:p>
            <a:r>
              <a:rPr lang="en-US" dirty="0" smtClean="0"/>
              <a:t>Special Operator</a:t>
            </a:r>
          </a:p>
          <a:p>
            <a:endParaRPr lang="en-US" dirty="0" smtClean="0"/>
          </a:p>
          <a:p>
            <a:endParaRPr lang="en-US" dirty="0" smtClean="0"/>
          </a:p>
          <a:p>
            <a:endParaRPr lang="en-US" dirty="0" smtClean="0"/>
          </a:p>
          <a:p>
            <a:endParaRPr lang="en-US" dirty="0" smtClean="0"/>
          </a:p>
          <a:p>
            <a:endParaRPr lang="en-US" dirty="0"/>
          </a:p>
        </p:txBody>
      </p:sp>
      <p:sp>
        <p:nvSpPr>
          <p:cNvPr id="2" name="Title 1"/>
          <p:cNvSpPr>
            <a:spLocks noGrp="1"/>
          </p:cNvSpPr>
          <p:nvPr>
            <p:ph type="title" idx="4294967295"/>
          </p:nvPr>
        </p:nvSpPr>
        <p:spPr>
          <a:xfrm>
            <a:off x="0" y="274638"/>
            <a:ext cx="8229600" cy="1143000"/>
          </a:xfrm>
        </p:spPr>
        <p:txBody>
          <a:bodyPr/>
          <a:lstStyle/>
          <a:p>
            <a:r>
              <a:rPr lang="en-US" dirty="0" smtClean="0"/>
              <a:t>Operators in C++</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54</a:t>
            </a:fld>
            <a:endParaRPr lang="en-US"/>
          </a:p>
        </p:txBody>
      </p:sp>
      <p:sp>
        <p:nvSpPr>
          <p:cNvPr id="3" name="Content Placeholder 2"/>
          <p:cNvSpPr>
            <a:spLocks noGrp="1"/>
          </p:cNvSpPr>
          <p:nvPr>
            <p:ph idx="4294967295"/>
          </p:nvPr>
        </p:nvSpPr>
        <p:spPr>
          <a:xfrm>
            <a:off x="304800" y="762000"/>
            <a:ext cx="8229600" cy="5135563"/>
          </a:xfrm>
        </p:spPr>
        <p:txBody>
          <a:bodyPr>
            <a:normAutofit fontScale="77500" lnSpcReduction="20000"/>
          </a:bodyPr>
          <a:lstStyle/>
          <a:p>
            <a:pPr>
              <a:buNone/>
            </a:pPr>
            <a:r>
              <a:rPr lang="en-US" dirty="0" smtClean="0"/>
              <a:t>	The </a:t>
            </a:r>
            <a:r>
              <a:rPr lang="en-US" dirty="0"/>
              <a:t>five arithmetical operations supported by the C++ language are:</a:t>
            </a:r>
          </a:p>
          <a:p>
            <a:pPr lvl="1"/>
            <a:r>
              <a:rPr lang="en-US" b="1" dirty="0"/>
              <a:t>+   Addition</a:t>
            </a:r>
            <a:endParaRPr lang="en-US" dirty="0"/>
          </a:p>
          <a:p>
            <a:pPr lvl="1"/>
            <a:r>
              <a:rPr lang="en-US" b="1" dirty="0"/>
              <a:t>-    Subtraction</a:t>
            </a:r>
            <a:endParaRPr lang="en-US" dirty="0"/>
          </a:p>
          <a:p>
            <a:pPr lvl="1"/>
            <a:r>
              <a:rPr lang="en-US" b="1" dirty="0"/>
              <a:t>*   Multiplication</a:t>
            </a:r>
            <a:endParaRPr lang="en-US" dirty="0"/>
          </a:p>
          <a:p>
            <a:pPr lvl="1"/>
            <a:r>
              <a:rPr lang="en-US" b="1" dirty="0"/>
              <a:t>/   Division</a:t>
            </a:r>
            <a:endParaRPr lang="en-US" dirty="0"/>
          </a:p>
          <a:p>
            <a:pPr lvl="1"/>
            <a:r>
              <a:rPr lang="en-US" b="1" dirty="0"/>
              <a:t>% modulo</a:t>
            </a:r>
            <a:endParaRPr lang="en-US" dirty="0"/>
          </a:p>
          <a:p>
            <a:pPr>
              <a:buNone/>
            </a:pPr>
            <a:r>
              <a:rPr lang="en-US" b="1" dirty="0"/>
              <a:t> </a:t>
            </a:r>
            <a:endParaRPr lang="en-US" dirty="0"/>
          </a:p>
          <a:p>
            <a:pPr>
              <a:buNone/>
            </a:pPr>
            <a:r>
              <a:rPr lang="en-US" dirty="0" smtClean="0"/>
              <a:t>	% </a:t>
            </a:r>
            <a:r>
              <a:rPr lang="en-US" dirty="0"/>
              <a:t>- Modulo is the operation that gives the remainder of a division of two values. </a:t>
            </a:r>
          </a:p>
          <a:p>
            <a:pPr>
              <a:buNone/>
            </a:pPr>
            <a:r>
              <a:rPr lang="en-US" dirty="0" smtClean="0"/>
              <a:t>	For </a:t>
            </a:r>
            <a:r>
              <a:rPr lang="en-US" dirty="0"/>
              <a:t>example, </a:t>
            </a:r>
          </a:p>
          <a:p>
            <a:pPr>
              <a:buNone/>
            </a:pPr>
            <a:r>
              <a:rPr lang="en-US" dirty="0" smtClean="0"/>
              <a:t>	a </a:t>
            </a:r>
            <a:r>
              <a:rPr lang="en-US" dirty="0"/>
              <a:t>= 17% 3;</a:t>
            </a:r>
          </a:p>
          <a:p>
            <a:pPr>
              <a:buNone/>
            </a:pPr>
            <a:r>
              <a:rPr lang="en-US" dirty="0" smtClean="0"/>
              <a:t>	The </a:t>
            </a:r>
            <a:r>
              <a:rPr lang="en-US" dirty="0"/>
              <a:t>variable a will contain the value 2, since 2 is the remainder from dividing 17 between 3.</a:t>
            </a:r>
          </a:p>
          <a:p>
            <a:pPr>
              <a:buNone/>
            </a:pPr>
            <a:endParaRPr lang="en-US" dirty="0"/>
          </a:p>
        </p:txBody>
      </p:sp>
      <p:sp>
        <p:nvSpPr>
          <p:cNvPr id="2" name="Title 1"/>
          <p:cNvSpPr>
            <a:spLocks noGrp="1"/>
          </p:cNvSpPr>
          <p:nvPr>
            <p:ph type="title" idx="4294967295"/>
          </p:nvPr>
        </p:nvSpPr>
        <p:spPr>
          <a:xfrm>
            <a:off x="0" y="274638"/>
            <a:ext cx="8229600" cy="334962"/>
          </a:xfrm>
        </p:spPr>
        <p:txBody>
          <a:bodyPr>
            <a:normAutofit fontScale="90000"/>
          </a:bodyPr>
          <a:lstStyle/>
          <a:p>
            <a:r>
              <a:rPr lang="en-US" sz="2400" dirty="0" smtClean="0">
                <a:latin typeface="Comic Sans MS" pitchFamily="66" charset="0"/>
              </a:rPr>
              <a:t>Arithmetic Operator</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55</a:t>
            </a:fld>
            <a:endParaRPr lang="en-US"/>
          </a:p>
        </p:txBody>
      </p:sp>
      <p:sp>
        <p:nvSpPr>
          <p:cNvPr id="3" name="Content Placeholder 2"/>
          <p:cNvSpPr>
            <a:spLocks noGrp="1"/>
          </p:cNvSpPr>
          <p:nvPr>
            <p:ph idx="4294967295"/>
          </p:nvPr>
        </p:nvSpPr>
        <p:spPr>
          <a:xfrm>
            <a:off x="0" y="228600"/>
            <a:ext cx="8229600" cy="5897563"/>
          </a:xfrm>
        </p:spPr>
        <p:txBody>
          <a:bodyPr>
            <a:normAutofit fontScale="62500" lnSpcReduction="20000"/>
          </a:bodyPr>
          <a:lstStyle/>
          <a:p>
            <a:endParaRPr lang="en-US" dirty="0" smtClean="0"/>
          </a:p>
          <a:p>
            <a:r>
              <a:rPr lang="en-US" dirty="0" smtClean="0"/>
              <a:t>Note that use of the blanks has no effect on the evaluation of the </a:t>
            </a:r>
            <a:r>
              <a:rPr lang="en-US" dirty="0" err="1" smtClean="0"/>
              <a:t>expression.The</a:t>
            </a:r>
            <a:r>
              <a:rPr lang="en-US" dirty="0" smtClean="0"/>
              <a:t> parentheses is used to improve the readability of the program and also avoid user errors. The evaluation must be carried out as per precedence rule. </a:t>
            </a:r>
          </a:p>
          <a:p>
            <a:r>
              <a:rPr lang="en-US" dirty="0" smtClean="0"/>
              <a:t>Arithmetic operators as per precedence:</a:t>
            </a:r>
          </a:p>
          <a:p>
            <a:pPr>
              <a:buNone/>
            </a:pPr>
            <a:r>
              <a:rPr lang="en-US" dirty="0"/>
              <a:t>	</a:t>
            </a:r>
            <a:r>
              <a:rPr lang="en-US" dirty="0" smtClean="0"/>
              <a:t>( )   for grouping the  variables.</a:t>
            </a:r>
          </a:p>
          <a:p>
            <a:pPr>
              <a:buNone/>
            </a:pPr>
            <a:r>
              <a:rPr lang="en-US" dirty="0"/>
              <a:t>	</a:t>
            </a:r>
            <a:r>
              <a:rPr lang="en-US" dirty="0" smtClean="0"/>
              <a:t>-	unary for negative number</a:t>
            </a:r>
          </a:p>
          <a:p>
            <a:pPr>
              <a:buNone/>
            </a:pPr>
            <a:r>
              <a:rPr lang="en-US" dirty="0" smtClean="0"/>
              <a:t>	* /  multiplication and division</a:t>
            </a:r>
          </a:p>
          <a:p>
            <a:pPr>
              <a:buNone/>
            </a:pPr>
            <a:r>
              <a:rPr lang="en-US" dirty="0"/>
              <a:t>	</a:t>
            </a:r>
            <a:r>
              <a:rPr lang="en-US" dirty="0" smtClean="0"/>
              <a:t>+-	addition and subtraction</a:t>
            </a:r>
          </a:p>
          <a:p>
            <a:pPr>
              <a:buNone/>
            </a:pPr>
            <a:endParaRPr lang="en-US" dirty="0" smtClean="0"/>
          </a:p>
          <a:p>
            <a:pPr>
              <a:buNone/>
            </a:pPr>
            <a:r>
              <a:rPr lang="en-US" dirty="0" smtClean="0"/>
              <a:t>For example: if the following example is not proper grouped using parentheses than the computer will evaluate as per the precedence.</a:t>
            </a:r>
          </a:p>
          <a:p>
            <a:pPr>
              <a:buNone/>
            </a:pPr>
            <a:r>
              <a:rPr lang="en-US" dirty="0" smtClean="0"/>
              <a:t>	</a:t>
            </a:r>
          </a:p>
          <a:p>
            <a:pPr>
              <a:buNone/>
            </a:pPr>
            <a:r>
              <a:rPr lang="en-US" dirty="0"/>
              <a:t>	</a:t>
            </a:r>
            <a:r>
              <a:rPr lang="en-US" dirty="0" smtClean="0"/>
              <a:t>x + y * x - z where x=5,y=6 and z=8</a:t>
            </a:r>
          </a:p>
          <a:p>
            <a:pPr>
              <a:buNone/>
            </a:pPr>
            <a:r>
              <a:rPr lang="en-US" dirty="0"/>
              <a:t>	</a:t>
            </a:r>
            <a:r>
              <a:rPr lang="en-US" dirty="0" smtClean="0"/>
              <a:t>5 +( 6 * 5) – 8</a:t>
            </a:r>
            <a:br>
              <a:rPr lang="en-US" dirty="0" smtClean="0"/>
            </a:br>
            <a:r>
              <a:rPr lang="en-US" dirty="0" smtClean="0"/>
              <a:t>(5 + 30) – 8</a:t>
            </a:r>
          </a:p>
          <a:p>
            <a:pPr>
              <a:buNone/>
            </a:pPr>
            <a:r>
              <a:rPr lang="en-US" dirty="0" smtClean="0"/>
              <a:t>	(35 – 8)</a:t>
            </a:r>
          </a:p>
          <a:p>
            <a:pPr>
              <a:buNone/>
            </a:pPr>
            <a:r>
              <a:rPr lang="en-US" dirty="0" smtClean="0"/>
              <a:t>	27</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smtClean="0"/>
              <a:t>Greena Dattani</a:t>
            </a:r>
            <a:endParaRPr lang="en-US"/>
          </a:p>
        </p:txBody>
      </p:sp>
      <p:sp>
        <p:nvSpPr>
          <p:cNvPr id="8" name="Slide Number Placeholder 7"/>
          <p:cNvSpPr>
            <a:spLocks noGrp="1"/>
          </p:cNvSpPr>
          <p:nvPr>
            <p:ph type="sldNum" sz="quarter" idx="12"/>
          </p:nvPr>
        </p:nvSpPr>
        <p:spPr/>
        <p:txBody>
          <a:bodyPr/>
          <a:lstStyle/>
          <a:p>
            <a:fld id="{6F094883-2B65-434D-BB95-EA2723E702EB}" type="slidenum">
              <a:rPr lang="en-US" smtClean="0"/>
              <a:pPr/>
              <a:t>56</a:t>
            </a:fld>
            <a:endParaRPr lang="en-US"/>
          </a:p>
        </p:txBody>
      </p:sp>
      <p:sp>
        <p:nvSpPr>
          <p:cNvPr id="3" name="Content Placeholder 2"/>
          <p:cNvSpPr>
            <a:spLocks noGrp="1"/>
          </p:cNvSpPr>
          <p:nvPr>
            <p:ph idx="4294967295"/>
          </p:nvPr>
        </p:nvSpPr>
        <p:spPr>
          <a:xfrm>
            <a:off x="228600" y="762000"/>
            <a:ext cx="8229600" cy="5364163"/>
          </a:xfrm>
        </p:spPr>
        <p:txBody>
          <a:bodyPr>
            <a:normAutofit fontScale="62500" lnSpcReduction="20000"/>
          </a:bodyPr>
          <a:lstStyle/>
          <a:p>
            <a:pPr>
              <a:buNone/>
            </a:pPr>
            <a:r>
              <a:rPr lang="en-US" dirty="0" smtClean="0"/>
              <a:t>	OPERATOR 			MEANING</a:t>
            </a:r>
          </a:p>
          <a:p>
            <a:pPr>
              <a:buNone/>
            </a:pPr>
            <a:endParaRPr lang="en-US" dirty="0" smtClean="0"/>
          </a:p>
          <a:p>
            <a:pPr>
              <a:buNone/>
            </a:pPr>
            <a:r>
              <a:rPr lang="en-US" dirty="0" smtClean="0"/>
              <a:t>	=		Assign RHS value to LHS</a:t>
            </a:r>
          </a:p>
          <a:p>
            <a:pPr>
              <a:buNone/>
            </a:pPr>
            <a:r>
              <a:rPr lang="en-US" dirty="0"/>
              <a:t>	</a:t>
            </a:r>
            <a:r>
              <a:rPr lang="en-US" dirty="0" smtClean="0"/>
              <a:t>+=		Value of LHS variable is added to the value of RHS and assigned back to the variable in LHS</a:t>
            </a:r>
          </a:p>
          <a:p>
            <a:pPr>
              <a:buNone/>
            </a:pPr>
            <a:r>
              <a:rPr lang="en-US" dirty="0"/>
              <a:t>	</a:t>
            </a:r>
            <a:r>
              <a:rPr lang="en-US" dirty="0" smtClean="0"/>
              <a:t>-=		Value of RHS variable is subtracted from the value of the LHS and assigned back to the variable in LHS</a:t>
            </a:r>
          </a:p>
          <a:p>
            <a:pPr>
              <a:buNone/>
            </a:pPr>
            <a:r>
              <a:rPr lang="en-US" dirty="0"/>
              <a:t>	</a:t>
            </a:r>
            <a:r>
              <a:rPr lang="en-US" dirty="0" smtClean="0"/>
              <a:t>*=		Value of LHS variable is multiplied by the value of the RHS and assigned back to the variable in LHS</a:t>
            </a:r>
          </a:p>
          <a:p>
            <a:pPr>
              <a:buNone/>
            </a:pPr>
            <a:r>
              <a:rPr lang="en-US" dirty="0"/>
              <a:t>	</a:t>
            </a:r>
            <a:r>
              <a:rPr lang="en-US" dirty="0" smtClean="0"/>
              <a:t>/=		Value of LHS variable is divided by the value of the RHS and assigned back to the variable in LHS</a:t>
            </a:r>
          </a:p>
          <a:p>
            <a:pPr>
              <a:buNone/>
            </a:pPr>
            <a:r>
              <a:rPr lang="en-US" dirty="0"/>
              <a:t>	</a:t>
            </a:r>
            <a:r>
              <a:rPr lang="en-US" dirty="0" smtClean="0"/>
              <a:t>%=		The remainder will be stored back to the LHS after integer division is carried out between the LHS variable and the RHS variable</a:t>
            </a:r>
          </a:p>
          <a:p>
            <a:pPr>
              <a:buNone/>
            </a:pPr>
            <a:r>
              <a:rPr lang="en-US" dirty="0"/>
              <a:t>	</a:t>
            </a:r>
            <a:r>
              <a:rPr lang="en-US" dirty="0" smtClean="0"/>
              <a:t>&gt;&gt;=		Right shift and assign to the LHS</a:t>
            </a:r>
          </a:p>
          <a:p>
            <a:pPr>
              <a:buNone/>
            </a:pPr>
            <a:r>
              <a:rPr lang="en-US" dirty="0"/>
              <a:t>	</a:t>
            </a:r>
            <a:r>
              <a:rPr lang="en-US" dirty="0" smtClean="0"/>
              <a:t>&lt;&lt;=		Left shift and assign to the LHS</a:t>
            </a:r>
          </a:p>
          <a:p>
            <a:pPr>
              <a:buNone/>
            </a:pPr>
            <a:r>
              <a:rPr lang="en-US" dirty="0" smtClean="0"/>
              <a:t>	&amp;= 		Bitwise AND operation and assign to the LHS</a:t>
            </a:r>
          </a:p>
          <a:p>
            <a:pPr>
              <a:buNone/>
            </a:pPr>
            <a:r>
              <a:rPr lang="en-US" dirty="0"/>
              <a:t>	</a:t>
            </a:r>
            <a:r>
              <a:rPr lang="en-US" dirty="0" smtClean="0"/>
              <a:t>|=		Bitwise OR operation and assign to the LHS</a:t>
            </a:r>
          </a:p>
          <a:p>
            <a:pPr>
              <a:buNone/>
            </a:pPr>
            <a:r>
              <a:rPr lang="en-US" dirty="0"/>
              <a:t>	</a:t>
            </a:r>
            <a:r>
              <a:rPr lang="en-US" dirty="0" smtClean="0"/>
              <a:t>~=		Bitwise complement and assign to the LHS</a:t>
            </a:r>
          </a:p>
          <a:p>
            <a:pPr>
              <a:buNone/>
            </a:pPr>
            <a:endParaRPr lang="en-US" dirty="0" smtClean="0"/>
          </a:p>
          <a:p>
            <a:pPr>
              <a:buNone/>
            </a:pPr>
            <a:endParaRPr lang="en-US" dirty="0" smtClean="0"/>
          </a:p>
          <a:p>
            <a:pPr>
              <a:buNone/>
            </a:pPr>
            <a:endParaRPr lang="en-US" dirty="0"/>
          </a:p>
        </p:txBody>
      </p:sp>
      <p:sp>
        <p:nvSpPr>
          <p:cNvPr id="2" name="Title 1"/>
          <p:cNvSpPr>
            <a:spLocks noGrp="1"/>
          </p:cNvSpPr>
          <p:nvPr>
            <p:ph type="title" idx="4294967295"/>
          </p:nvPr>
        </p:nvSpPr>
        <p:spPr>
          <a:xfrm>
            <a:off x="0" y="274638"/>
            <a:ext cx="8229600" cy="411162"/>
          </a:xfrm>
        </p:spPr>
        <p:txBody>
          <a:bodyPr>
            <a:normAutofit fontScale="90000"/>
          </a:bodyPr>
          <a:lstStyle/>
          <a:p>
            <a:r>
              <a:rPr lang="en-US" sz="2400" dirty="0" smtClean="0">
                <a:latin typeface="Comic Sans MS" pitchFamily="66" charset="0"/>
              </a:rPr>
              <a:t>Assignment Operator</a:t>
            </a:r>
            <a:endParaRPr lang="en-US" sz="2400" dirty="0">
              <a:latin typeface="Comic Sans MS" pitchFamily="66" charset="0"/>
            </a:endParaRPr>
          </a:p>
        </p:txBody>
      </p:sp>
      <p:cxnSp>
        <p:nvCxnSpPr>
          <p:cNvPr id="5" name="Straight Connector 4"/>
          <p:cNvCxnSpPr/>
          <p:nvPr/>
        </p:nvCxnSpPr>
        <p:spPr>
          <a:xfrm>
            <a:off x="685800" y="1143000"/>
            <a:ext cx="7086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57</a:t>
            </a:fld>
            <a:endParaRPr lang="en-US"/>
          </a:p>
        </p:txBody>
      </p:sp>
      <p:sp>
        <p:nvSpPr>
          <p:cNvPr id="3" name="Content Placeholder 2"/>
          <p:cNvSpPr>
            <a:spLocks noGrp="1"/>
          </p:cNvSpPr>
          <p:nvPr>
            <p:ph idx="4294967295"/>
          </p:nvPr>
        </p:nvSpPr>
        <p:spPr>
          <a:xfrm>
            <a:off x="457200" y="228600"/>
            <a:ext cx="8229600" cy="5897563"/>
          </a:xfrm>
        </p:spPr>
        <p:txBody>
          <a:bodyPr>
            <a:noAutofit/>
          </a:bodyPr>
          <a:lstStyle/>
          <a:p>
            <a:pPr>
              <a:buNone/>
            </a:pPr>
            <a:r>
              <a:rPr lang="en-US" sz="1600" dirty="0" smtClean="0"/>
              <a:t>	</a:t>
            </a:r>
          </a:p>
          <a:p>
            <a:pPr>
              <a:buNone/>
            </a:pPr>
            <a:r>
              <a:rPr lang="en-US" sz="1600" dirty="0"/>
              <a:t>	</a:t>
            </a:r>
            <a:r>
              <a:rPr lang="en-US" sz="1600" dirty="0" smtClean="0"/>
              <a:t>The </a:t>
            </a:r>
            <a:r>
              <a:rPr lang="en-US" sz="1600" dirty="0"/>
              <a:t>assignment operator assigns a value to a variable.</a:t>
            </a:r>
          </a:p>
          <a:p>
            <a:pPr>
              <a:buNone/>
            </a:pPr>
            <a:r>
              <a:rPr lang="en-US" sz="1600" dirty="0" smtClean="0"/>
              <a:t>	</a:t>
            </a:r>
            <a:r>
              <a:rPr lang="en-US" sz="1600" dirty="0" err="1" smtClean="0"/>
              <a:t>int</a:t>
            </a:r>
            <a:r>
              <a:rPr lang="en-US" sz="1600" dirty="0" smtClean="0"/>
              <a:t>  </a:t>
            </a:r>
            <a:r>
              <a:rPr lang="en-US" sz="1600" dirty="0"/>
              <a:t>a = 5;</a:t>
            </a:r>
          </a:p>
          <a:p>
            <a:pPr>
              <a:buNone/>
            </a:pPr>
            <a:r>
              <a:rPr lang="en-US" sz="1600" dirty="0" smtClean="0"/>
              <a:t>	This </a:t>
            </a:r>
            <a:r>
              <a:rPr lang="en-US" sz="1600" dirty="0"/>
              <a:t>statement assigns the integer value 5 to the variable a</a:t>
            </a:r>
            <a:r>
              <a:rPr lang="en-US" sz="1600" dirty="0" smtClean="0"/>
              <a:t>.</a:t>
            </a:r>
          </a:p>
          <a:p>
            <a:pPr>
              <a:buNone/>
            </a:pPr>
            <a:endParaRPr lang="en-US" sz="1600" dirty="0" smtClean="0"/>
          </a:p>
          <a:p>
            <a:pPr>
              <a:buNone/>
            </a:pPr>
            <a:r>
              <a:rPr lang="en-US" sz="1600" dirty="0" smtClean="0"/>
              <a:t>	// </a:t>
            </a:r>
            <a:r>
              <a:rPr lang="en-US" sz="1600" dirty="0"/>
              <a:t>assignment operator</a:t>
            </a:r>
          </a:p>
          <a:p>
            <a:pPr>
              <a:buNone/>
            </a:pPr>
            <a:r>
              <a:rPr lang="en-US" sz="1600" dirty="0" smtClean="0"/>
              <a:t>	#</a:t>
            </a:r>
            <a:r>
              <a:rPr lang="en-US" sz="1600" dirty="0"/>
              <a:t>include &lt;</a:t>
            </a:r>
            <a:r>
              <a:rPr lang="en-US" sz="1600" dirty="0" err="1"/>
              <a:t>iostream.h</a:t>
            </a:r>
            <a:r>
              <a:rPr lang="en-US" sz="1600" dirty="0"/>
              <a:t>&gt;</a:t>
            </a:r>
          </a:p>
          <a:p>
            <a:pPr>
              <a:buNone/>
            </a:pPr>
            <a:r>
              <a:rPr lang="en-US" sz="1600" dirty="0"/>
              <a:t>	</a:t>
            </a:r>
            <a:r>
              <a:rPr lang="en-US" sz="1600" dirty="0" err="1" smtClean="0"/>
              <a:t>int</a:t>
            </a:r>
            <a:r>
              <a:rPr lang="en-US" sz="1600" dirty="0" smtClean="0"/>
              <a:t> </a:t>
            </a:r>
            <a:r>
              <a:rPr lang="en-US" sz="1600" dirty="0"/>
              <a:t>main ()</a:t>
            </a:r>
          </a:p>
          <a:p>
            <a:pPr>
              <a:buNone/>
            </a:pPr>
            <a:r>
              <a:rPr lang="en-US" sz="1600" dirty="0" smtClean="0"/>
              <a:t>	{</a:t>
            </a:r>
            <a:endParaRPr lang="en-US" sz="1600" dirty="0"/>
          </a:p>
          <a:p>
            <a:pPr>
              <a:buNone/>
            </a:pPr>
            <a:r>
              <a:rPr lang="en-US" sz="1600" dirty="0" smtClean="0"/>
              <a:t>	</a:t>
            </a:r>
            <a:r>
              <a:rPr lang="en-US" sz="1600" dirty="0" err="1" smtClean="0"/>
              <a:t>int</a:t>
            </a:r>
            <a:r>
              <a:rPr lang="en-US" sz="1600" dirty="0" smtClean="0"/>
              <a:t> </a:t>
            </a:r>
            <a:r>
              <a:rPr lang="en-US" sz="1600" dirty="0"/>
              <a:t>a, b; </a:t>
            </a:r>
          </a:p>
          <a:p>
            <a:pPr>
              <a:buNone/>
            </a:pPr>
            <a:r>
              <a:rPr lang="en-US" sz="1600" dirty="0"/>
              <a:t>	</a:t>
            </a:r>
            <a:r>
              <a:rPr lang="en-US" sz="1600" dirty="0" smtClean="0"/>
              <a:t>a </a:t>
            </a:r>
            <a:r>
              <a:rPr lang="en-US" sz="1600" dirty="0"/>
              <a:t>= 10; </a:t>
            </a:r>
          </a:p>
          <a:p>
            <a:pPr>
              <a:buNone/>
            </a:pPr>
            <a:r>
              <a:rPr lang="en-US" sz="1600" dirty="0" smtClean="0"/>
              <a:t>	b </a:t>
            </a:r>
            <a:r>
              <a:rPr lang="en-US" sz="1600" dirty="0"/>
              <a:t>= 4; </a:t>
            </a:r>
          </a:p>
          <a:p>
            <a:pPr>
              <a:buNone/>
            </a:pPr>
            <a:r>
              <a:rPr lang="en-US" sz="1600" dirty="0" smtClean="0"/>
              <a:t>	a </a:t>
            </a:r>
            <a:r>
              <a:rPr lang="en-US" sz="1600" dirty="0"/>
              <a:t>= b; </a:t>
            </a:r>
          </a:p>
          <a:p>
            <a:pPr>
              <a:buNone/>
            </a:pPr>
            <a:r>
              <a:rPr lang="en-US" sz="1600" dirty="0" smtClean="0"/>
              <a:t>	b </a:t>
            </a:r>
            <a:r>
              <a:rPr lang="en-US" sz="1600" dirty="0"/>
              <a:t>= 7; </a:t>
            </a:r>
          </a:p>
          <a:p>
            <a:pPr>
              <a:buNone/>
            </a:pPr>
            <a:r>
              <a:rPr lang="en-US" sz="1600" dirty="0" smtClean="0"/>
              <a:t>	</a:t>
            </a:r>
            <a:r>
              <a:rPr lang="en-US" sz="1600" dirty="0" err="1" smtClean="0"/>
              <a:t>cout</a:t>
            </a:r>
            <a:r>
              <a:rPr lang="en-US" sz="1600" dirty="0" smtClean="0"/>
              <a:t> </a:t>
            </a:r>
            <a:r>
              <a:rPr lang="en-US" sz="1600" dirty="0"/>
              <a:t>&lt;&lt; "a:";</a:t>
            </a:r>
          </a:p>
          <a:p>
            <a:pPr>
              <a:buNone/>
            </a:pPr>
            <a:r>
              <a:rPr lang="en-US" sz="1600" dirty="0" smtClean="0"/>
              <a:t>	</a:t>
            </a:r>
            <a:r>
              <a:rPr lang="en-US" sz="1600" dirty="0" err="1" smtClean="0"/>
              <a:t>cout</a:t>
            </a:r>
            <a:r>
              <a:rPr lang="en-US" sz="1600" dirty="0" smtClean="0"/>
              <a:t> </a:t>
            </a:r>
            <a:r>
              <a:rPr lang="en-US" sz="1600" dirty="0"/>
              <a:t>&lt;&lt; a;</a:t>
            </a:r>
          </a:p>
          <a:p>
            <a:pPr>
              <a:buNone/>
            </a:pPr>
            <a:r>
              <a:rPr lang="en-US" sz="1600" dirty="0" smtClean="0"/>
              <a:t>	</a:t>
            </a:r>
            <a:r>
              <a:rPr lang="en-US" sz="1600" dirty="0" err="1" smtClean="0"/>
              <a:t>cout</a:t>
            </a:r>
            <a:r>
              <a:rPr lang="en-US" sz="1600" dirty="0" smtClean="0"/>
              <a:t> </a:t>
            </a:r>
            <a:r>
              <a:rPr lang="en-US" sz="1600" dirty="0"/>
              <a:t>&lt;&lt; " b:";</a:t>
            </a:r>
          </a:p>
          <a:p>
            <a:pPr>
              <a:buNone/>
            </a:pPr>
            <a:r>
              <a:rPr lang="en-US" sz="1600" dirty="0" smtClean="0"/>
              <a:t>	</a:t>
            </a:r>
            <a:r>
              <a:rPr lang="en-US" sz="1600" dirty="0" err="1" smtClean="0"/>
              <a:t>cout</a:t>
            </a:r>
            <a:r>
              <a:rPr lang="en-US" sz="1600" dirty="0" smtClean="0"/>
              <a:t> </a:t>
            </a:r>
            <a:r>
              <a:rPr lang="en-US" sz="1600" dirty="0"/>
              <a:t>&lt;&lt; b;</a:t>
            </a:r>
          </a:p>
          <a:p>
            <a:pPr>
              <a:buNone/>
            </a:pPr>
            <a:r>
              <a:rPr lang="en-US" sz="1600" dirty="0" smtClean="0"/>
              <a:t>	return </a:t>
            </a:r>
            <a:r>
              <a:rPr lang="en-US" sz="1600" dirty="0"/>
              <a:t>0;</a:t>
            </a:r>
          </a:p>
          <a:p>
            <a:pPr>
              <a:buNone/>
            </a:pPr>
            <a:r>
              <a:rPr lang="en-US" sz="1600" dirty="0" smtClean="0"/>
              <a:t>	}</a:t>
            </a:r>
            <a:endParaRPr lang="en-US" sz="1600" dirty="0"/>
          </a:p>
          <a:p>
            <a:pPr>
              <a:buNone/>
            </a:pPr>
            <a:r>
              <a:rPr lang="en-US" sz="1600" dirty="0"/>
              <a:t> </a:t>
            </a:r>
          </a:p>
          <a:p>
            <a:pPr>
              <a:buNone/>
            </a:pPr>
            <a:r>
              <a:rPr lang="en-US" sz="1600" dirty="0"/>
              <a:t>	</a:t>
            </a:r>
            <a:r>
              <a:rPr lang="en-US" sz="1600" dirty="0" smtClean="0"/>
              <a:t>Output </a:t>
            </a:r>
            <a:r>
              <a:rPr lang="en-US" sz="1600" dirty="0"/>
              <a:t>:   </a:t>
            </a:r>
            <a:r>
              <a:rPr lang="en-US" sz="1600" b="1" dirty="0"/>
              <a:t>a:4 b:7</a:t>
            </a:r>
            <a:endParaRPr lang="en-US" sz="1600" dirty="0"/>
          </a:p>
          <a:p>
            <a:pPr>
              <a:buNone/>
            </a:pPr>
            <a:endParaRPr lang="en-US" sz="16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58</a:t>
            </a:fld>
            <a:endParaRPr lang="en-US"/>
          </a:p>
        </p:txBody>
      </p:sp>
      <p:sp>
        <p:nvSpPr>
          <p:cNvPr id="3" name="Content Placeholder 2"/>
          <p:cNvSpPr>
            <a:spLocks noGrp="1"/>
          </p:cNvSpPr>
          <p:nvPr>
            <p:ph idx="4294967295"/>
          </p:nvPr>
        </p:nvSpPr>
        <p:spPr>
          <a:xfrm>
            <a:off x="304800" y="304800"/>
            <a:ext cx="8229600" cy="5821363"/>
          </a:xfrm>
        </p:spPr>
        <p:txBody>
          <a:bodyPr>
            <a:normAutofit fontScale="62500" lnSpcReduction="20000"/>
          </a:bodyPr>
          <a:lstStyle/>
          <a:p>
            <a:pPr>
              <a:buNone/>
            </a:pPr>
            <a:r>
              <a:rPr lang="en-US" dirty="0" smtClean="0"/>
              <a:t>	</a:t>
            </a:r>
          </a:p>
          <a:p>
            <a:pPr>
              <a:buNone/>
            </a:pPr>
            <a:r>
              <a:rPr lang="en-US" dirty="0"/>
              <a:t>	</a:t>
            </a:r>
            <a:r>
              <a:rPr lang="en-US" dirty="0" smtClean="0"/>
              <a:t>When </a:t>
            </a:r>
            <a:r>
              <a:rPr lang="en-US" dirty="0"/>
              <a:t>we want to modify the value of a variable by performing an operation on the value currently stored in that variable we can make use of compound assignment operators.</a:t>
            </a:r>
          </a:p>
          <a:p>
            <a:r>
              <a:rPr lang="en-US" dirty="0"/>
              <a:t>a += b </a:t>
            </a:r>
            <a:r>
              <a:rPr lang="en-US" b="1" dirty="0"/>
              <a:t>expression is equivalent to </a:t>
            </a:r>
            <a:r>
              <a:rPr lang="en-US" dirty="0"/>
              <a:t>  a = a + b</a:t>
            </a:r>
          </a:p>
          <a:p>
            <a:r>
              <a:rPr lang="en-US" dirty="0"/>
              <a:t>a *= b </a:t>
            </a:r>
            <a:r>
              <a:rPr lang="en-US" b="1" dirty="0"/>
              <a:t>expression is equivalent to </a:t>
            </a:r>
            <a:r>
              <a:rPr lang="en-US" dirty="0"/>
              <a:t>  a = a * b</a:t>
            </a:r>
          </a:p>
          <a:p>
            <a:r>
              <a:rPr lang="en-US" dirty="0"/>
              <a:t>a /= b </a:t>
            </a:r>
            <a:r>
              <a:rPr lang="en-US" b="1" dirty="0"/>
              <a:t>expression is equivalent to </a:t>
            </a:r>
            <a:r>
              <a:rPr lang="en-US" dirty="0"/>
              <a:t>  a = a / b and so on</a:t>
            </a:r>
            <a:r>
              <a:rPr lang="en-US" dirty="0" smtClean="0"/>
              <a:t>.</a:t>
            </a:r>
          </a:p>
          <a:p>
            <a:pPr>
              <a:buNone/>
            </a:pPr>
            <a:endParaRPr lang="en-US" dirty="0" smtClean="0"/>
          </a:p>
          <a:p>
            <a:pPr>
              <a:buNone/>
            </a:pPr>
            <a:r>
              <a:rPr lang="en-US" dirty="0" smtClean="0"/>
              <a:t>	// </a:t>
            </a:r>
            <a:r>
              <a:rPr lang="en-US" dirty="0"/>
              <a:t>compound assignment operators</a:t>
            </a:r>
          </a:p>
          <a:p>
            <a:pPr>
              <a:buNone/>
            </a:pPr>
            <a:r>
              <a:rPr lang="en-US" dirty="0" smtClean="0"/>
              <a:t>	#</a:t>
            </a:r>
            <a:r>
              <a:rPr lang="en-US" dirty="0"/>
              <a:t>include &lt;</a:t>
            </a:r>
            <a:r>
              <a:rPr lang="en-US" dirty="0" err="1"/>
              <a:t>iostream.h</a:t>
            </a:r>
            <a:r>
              <a:rPr lang="en-US" dirty="0"/>
              <a:t>&gt;</a:t>
            </a:r>
          </a:p>
          <a:p>
            <a:pPr>
              <a:buNone/>
            </a:pPr>
            <a:r>
              <a:rPr lang="en-US" dirty="0" smtClean="0"/>
              <a:t>	main </a:t>
            </a:r>
            <a:r>
              <a:rPr lang="en-US" dirty="0"/>
              <a:t>()</a:t>
            </a:r>
          </a:p>
          <a:p>
            <a:pPr>
              <a:buNone/>
            </a:pPr>
            <a:r>
              <a:rPr lang="en-US" dirty="0" smtClean="0"/>
              <a:t>	{</a:t>
            </a:r>
            <a:endParaRPr lang="en-US" dirty="0"/>
          </a:p>
          <a:p>
            <a:pPr>
              <a:buNone/>
            </a:pPr>
            <a:r>
              <a:rPr lang="en-US" dirty="0" smtClean="0"/>
              <a:t>	</a:t>
            </a:r>
            <a:r>
              <a:rPr lang="en-US" dirty="0" err="1" smtClean="0"/>
              <a:t>int</a:t>
            </a:r>
            <a:r>
              <a:rPr lang="en-US" dirty="0" smtClean="0"/>
              <a:t> </a:t>
            </a:r>
            <a:r>
              <a:rPr lang="en-US" dirty="0"/>
              <a:t>a, b=3;</a:t>
            </a:r>
          </a:p>
          <a:p>
            <a:pPr>
              <a:buNone/>
            </a:pPr>
            <a:r>
              <a:rPr lang="en-US" dirty="0" smtClean="0"/>
              <a:t>	a </a:t>
            </a:r>
            <a:r>
              <a:rPr lang="en-US" dirty="0"/>
              <a:t>= b;</a:t>
            </a:r>
          </a:p>
          <a:p>
            <a:pPr>
              <a:buNone/>
            </a:pPr>
            <a:r>
              <a:rPr lang="en-US" dirty="0" smtClean="0"/>
              <a:t>	a</a:t>
            </a:r>
            <a:r>
              <a:rPr lang="en-US" dirty="0"/>
              <a:t>+=2; // equivalent to a=a+2</a:t>
            </a:r>
          </a:p>
          <a:p>
            <a:pPr>
              <a:buNone/>
            </a:pPr>
            <a:r>
              <a:rPr lang="en-US" dirty="0" smtClean="0"/>
              <a:t>	</a:t>
            </a:r>
            <a:r>
              <a:rPr lang="en-US" dirty="0" err="1" smtClean="0"/>
              <a:t>cout</a:t>
            </a:r>
            <a:r>
              <a:rPr lang="en-US" dirty="0" smtClean="0"/>
              <a:t> </a:t>
            </a:r>
            <a:r>
              <a:rPr lang="en-US" dirty="0"/>
              <a:t>&lt;&lt; a;</a:t>
            </a:r>
          </a:p>
          <a:p>
            <a:pPr>
              <a:buNone/>
            </a:pPr>
            <a:r>
              <a:rPr lang="en-US" dirty="0" smtClean="0"/>
              <a:t>	return </a:t>
            </a:r>
            <a:r>
              <a:rPr lang="en-US" dirty="0"/>
              <a:t>0;</a:t>
            </a:r>
          </a:p>
          <a:p>
            <a:pPr>
              <a:buNone/>
            </a:pPr>
            <a:r>
              <a:rPr lang="en-US" dirty="0" smtClean="0"/>
              <a:t>	}</a:t>
            </a:r>
            <a:endParaRPr lang="en-US" dirty="0"/>
          </a:p>
          <a:p>
            <a:pPr>
              <a:buNone/>
            </a:pPr>
            <a:r>
              <a:rPr lang="en-US" dirty="0" smtClean="0"/>
              <a:t>	</a:t>
            </a:r>
            <a:r>
              <a:rPr lang="en-US" dirty="0" err="1" smtClean="0"/>
              <a:t>Ouput</a:t>
            </a:r>
            <a:r>
              <a:rPr lang="en-US" dirty="0" smtClean="0"/>
              <a:t> </a:t>
            </a:r>
            <a:r>
              <a:rPr lang="en-US" dirty="0"/>
              <a:t>:  5</a:t>
            </a:r>
          </a:p>
          <a:p>
            <a:endParaRPr lang="en-US" dirty="0"/>
          </a:p>
          <a:p>
            <a:pPr>
              <a:buNone/>
            </a:pP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smtClean="0"/>
              <a:t>Greena Dattani</a:t>
            </a:r>
            <a:endParaRPr lang="en-US"/>
          </a:p>
        </p:txBody>
      </p:sp>
      <p:sp>
        <p:nvSpPr>
          <p:cNvPr id="8" name="Slide Number Placeholder 7"/>
          <p:cNvSpPr>
            <a:spLocks noGrp="1"/>
          </p:cNvSpPr>
          <p:nvPr>
            <p:ph type="sldNum" sz="quarter" idx="12"/>
          </p:nvPr>
        </p:nvSpPr>
        <p:spPr/>
        <p:txBody>
          <a:bodyPr/>
          <a:lstStyle/>
          <a:p>
            <a:fld id="{6F094883-2B65-434D-BB95-EA2723E702EB}" type="slidenum">
              <a:rPr lang="en-US" smtClean="0"/>
              <a:pPr/>
              <a:t>59</a:t>
            </a:fld>
            <a:endParaRPr lang="en-US"/>
          </a:p>
        </p:txBody>
      </p:sp>
      <p:sp>
        <p:nvSpPr>
          <p:cNvPr id="3" name="Content Placeholder 2"/>
          <p:cNvSpPr>
            <a:spLocks noGrp="1"/>
          </p:cNvSpPr>
          <p:nvPr>
            <p:ph idx="4294967295"/>
          </p:nvPr>
        </p:nvSpPr>
        <p:spPr>
          <a:xfrm>
            <a:off x="304800" y="762000"/>
            <a:ext cx="8229600" cy="5364163"/>
          </a:xfrm>
        </p:spPr>
        <p:txBody>
          <a:bodyPr>
            <a:normAutofit fontScale="70000" lnSpcReduction="20000"/>
          </a:bodyPr>
          <a:lstStyle/>
          <a:p>
            <a:pPr>
              <a:buNone/>
            </a:pPr>
            <a:r>
              <a:rPr lang="en-US" dirty="0" smtClean="0"/>
              <a:t>	</a:t>
            </a:r>
          </a:p>
          <a:p>
            <a:pPr>
              <a:buNone/>
            </a:pPr>
            <a:r>
              <a:rPr lang="en-US" dirty="0"/>
              <a:t>	</a:t>
            </a:r>
            <a:r>
              <a:rPr lang="en-US" dirty="0" smtClean="0"/>
              <a:t>In </a:t>
            </a:r>
            <a:r>
              <a:rPr lang="en-US" dirty="0"/>
              <a:t>order to compare an expressions we can use the relational and equality operators are used . </a:t>
            </a:r>
          </a:p>
          <a:p>
            <a:pPr>
              <a:buNone/>
            </a:pPr>
            <a:r>
              <a:rPr lang="en-US" dirty="0" smtClean="0"/>
              <a:t>	The </a:t>
            </a:r>
            <a:r>
              <a:rPr lang="en-US" dirty="0"/>
              <a:t>result of a relational operation is a Boolean value that can only be true or false.</a:t>
            </a:r>
          </a:p>
          <a:p>
            <a:pPr>
              <a:buNone/>
            </a:pPr>
            <a:r>
              <a:rPr lang="en-US" dirty="0" smtClean="0"/>
              <a:t>	Let </a:t>
            </a:r>
            <a:r>
              <a:rPr lang="en-US" dirty="0"/>
              <a:t>us go through the relational and equality operators which are also called as comparison operators </a:t>
            </a:r>
            <a:r>
              <a:rPr lang="en-US" dirty="0" smtClean="0"/>
              <a:t>:</a:t>
            </a:r>
          </a:p>
          <a:p>
            <a:pPr>
              <a:buNone/>
            </a:pPr>
            <a:endParaRPr lang="en-US" dirty="0"/>
          </a:p>
          <a:p>
            <a:pPr>
              <a:buNone/>
            </a:pPr>
            <a:r>
              <a:rPr lang="en-US" dirty="0" smtClean="0"/>
              <a:t>	OPERATOR			SPECIFICATION</a:t>
            </a:r>
          </a:p>
          <a:p>
            <a:pPr>
              <a:buNone/>
            </a:pPr>
            <a:endParaRPr lang="en-US" dirty="0" smtClean="0"/>
          </a:p>
          <a:p>
            <a:pPr>
              <a:buNone/>
            </a:pPr>
            <a:r>
              <a:rPr lang="en-US" dirty="0"/>
              <a:t>	</a:t>
            </a:r>
            <a:r>
              <a:rPr lang="en-US" dirty="0" smtClean="0"/>
              <a:t>==				EQUAL TO</a:t>
            </a:r>
          </a:p>
          <a:p>
            <a:pPr>
              <a:buNone/>
            </a:pPr>
            <a:r>
              <a:rPr lang="en-US" dirty="0" smtClean="0"/>
              <a:t>	!=				NOT EQUAL TO</a:t>
            </a:r>
          </a:p>
          <a:p>
            <a:pPr>
              <a:buNone/>
            </a:pPr>
            <a:r>
              <a:rPr lang="en-US" dirty="0"/>
              <a:t>	</a:t>
            </a:r>
            <a:r>
              <a:rPr lang="en-US" dirty="0" smtClean="0"/>
              <a:t>&gt;				GREATER THAN </a:t>
            </a:r>
          </a:p>
          <a:p>
            <a:pPr>
              <a:buNone/>
            </a:pPr>
            <a:r>
              <a:rPr lang="en-US" dirty="0"/>
              <a:t>	</a:t>
            </a:r>
            <a:r>
              <a:rPr lang="en-US" dirty="0" smtClean="0"/>
              <a:t>&lt;				LESS THAN</a:t>
            </a:r>
          </a:p>
          <a:p>
            <a:pPr>
              <a:buNone/>
            </a:pPr>
            <a:r>
              <a:rPr lang="en-US" dirty="0"/>
              <a:t>	</a:t>
            </a:r>
            <a:r>
              <a:rPr lang="en-US" dirty="0" smtClean="0"/>
              <a:t>&gt;=				GREATER THAN EQUAL TO</a:t>
            </a:r>
          </a:p>
          <a:p>
            <a:pPr>
              <a:buNone/>
            </a:pPr>
            <a:r>
              <a:rPr lang="en-US" dirty="0"/>
              <a:t>	</a:t>
            </a:r>
            <a:r>
              <a:rPr lang="en-US" dirty="0" smtClean="0"/>
              <a:t>&lt;=				LESS THAN EQUAL TO</a:t>
            </a:r>
            <a:endParaRPr lang="en-US" dirty="0"/>
          </a:p>
        </p:txBody>
      </p:sp>
      <p:sp>
        <p:nvSpPr>
          <p:cNvPr id="2" name="Title 1"/>
          <p:cNvSpPr>
            <a:spLocks noGrp="1"/>
          </p:cNvSpPr>
          <p:nvPr>
            <p:ph type="title" idx="4294967295"/>
          </p:nvPr>
        </p:nvSpPr>
        <p:spPr>
          <a:xfrm>
            <a:off x="0" y="274638"/>
            <a:ext cx="8229600" cy="563562"/>
          </a:xfrm>
        </p:spPr>
        <p:txBody>
          <a:bodyPr>
            <a:normAutofit/>
          </a:bodyPr>
          <a:lstStyle/>
          <a:p>
            <a:r>
              <a:rPr lang="en-US" sz="2400" dirty="0" smtClean="0">
                <a:latin typeface="Comic Sans MS" pitchFamily="66" charset="0"/>
              </a:rPr>
              <a:t>Relational and equality Operator</a:t>
            </a:r>
            <a:endParaRPr lang="en-US" sz="2400" dirty="0">
              <a:latin typeface="Comic Sans MS" pitchFamily="66" charset="0"/>
            </a:endParaRPr>
          </a:p>
        </p:txBody>
      </p:sp>
      <p:cxnSp>
        <p:nvCxnSpPr>
          <p:cNvPr id="5" name="Straight Connector 4"/>
          <p:cNvCxnSpPr/>
          <p:nvPr/>
        </p:nvCxnSpPr>
        <p:spPr>
          <a:xfrm>
            <a:off x="609600" y="3657600"/>
            <a:ext cx="6477000" cy="158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6</a:t>
            </a:fld>
            <a:endParaRPr lang="en-US"/>
          </a:p>
        </p:txBody>
      </p:sp>
      <p:sp>
        <p:nvSpPr>
          <p:cNvPr id="3" name="Content Placeholder 2"/>
          <p:cNvSpPr>
            <a:spLocks noGrp="1"/>
          </p:cNvSpPr>
          <p:nvPr>
            <p:ph idx="4294967295"/>
          </p:nvPr>
        </p:nvSpPr>
        <p:spPr>
          <a:xfrm>
            <a:off x="457200" y="304800"/>
            <a:ext cx="8458200" cy="6019800"/>
          </a:xfrm>
        </p:spPr>
        <p:txBody>
          <a:bodyPr>
            <a:normAutofit fontScale="85000" lnSpcReduction="10000"/>
          </a:bodyPr>
          <a:lstStyle/>
          <a:p>
            <a:r>
              <a:rPr lang="en-US" b="1" dirty="0" smtClean="0"/>
              <a:t>Finiteness:</a:t>
            </a:r>
            <a:r>
              <a:rPr lang="en-US" dirty="0" smtClean="0"/>
              <a:t> The algorithm must be terminated after a finite number of steps. Let us illustrate this point with the help of an example:</a:t>
            </a:r>
          </a:p>
          <a:p>
            <a:pPr>
              <a:buNone/>
            </a:pPr>
            <a:r>
              <a:rPr lang="en-US" dirty="0" smtClean="0"/>
              <a:t>	Algorithm:</a:t>
            </a:r>
          </a:p>
          <a:p>
            <a:pPr>
              <a:buNone/>
            </a:pPr>
            <a:r>
              <a:rPr lang="en-US" dirty="0" smtClean="0"/>
              <a:t>	Step1: Start</a:t>
            </a:r>
          </a:p>
          <a:p>
            <a:pPr>
              <a:buNone/>
            </a:pPr>
            <a:r>
              <a:rPr lang="en-US" dirty="0" smtClean="0"/>
              <a:t>	Step2: Let a=9</a:t>
            </a:r>
          </a:p>
          <a:p>
            <a:pPr>
              <a:buNone/>
            </a:pPr>
            <a:r>
              <a:rPr lang="en-US" dirty="0" smtClean="0"/>
              <a:t>	Step3: x=y*z</a:t>
            </a:r>
          </a:p>
          <a:p>
            <a:pPr>
              <a:buNone/>
            </a:pPr>
            <a:r>
              <a:rPr lang="en-US" dirty="0" smtClean="0"/>
              <a:t>	Step4: Print x and go to step 2</a:t>
            </a:r>
          </a:p>
          <a:p>
            <a:pPr>
              <a:buNone/>
            </a:pPr>
            <a:r>
              <a:rPr lang="en-US" dirty="0" smtClean="0"/>
              <a:t>	Step5: Stop</a:t>
            </a:r>
          </a:p>
          <a:p>
            <a:pPr>
              <a:buNone/>
            </a:pPr>
            <a:r>
              <a:rPr lang="en-US" dirty="0" smtClean="0"/>
              <a:t>	Here we noticed that in an algorithm, nowhere the value of a is changed, which control the flow of algorithm nerve terminates. Such statements must be avoided. </a:t>
            </a:r>
          </a:p>
          <a:p>
            <a:pPr>
              <a:buNone/>
            </a:pPr>
            <a:r>
              <a:rPr lang="en-US" dirty="0" smtClean="0"/>
              <a:t>	The finiteness property assures the </a:t>
            </a:r>
            <a:r>
              <a:rPr lang="en-US" dirty="0" err="1" smtClean="0"/>
              <a:t>unambiguity</a:t>
            </a:r>
            <a:r>
              <a:rPr lang="en-US" dirty="0" smtClean="0"/>
              <a:t> in the flow.</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60</a:t>
            </a:fld>
            <a:endParaRPr lang="en-US"/>
          </a:p>
        </p:txBody>
      </p:sp>
      <p:sp>
        <p:nvSpPr>
          <p:cNvPr id="3" name="Content Placeholder 2"/>
          <p:cNvSpPr>
            <a:spLocks noGrp="1"/>
          </p:cNvSpPr>
          <p:nvPr>
            <p:ph idx="4294967295"/>
          </p:nvPr>
        </p:nvSpPr>
        <p:spPr>
          <a:xfrm>
            <a:off x="0" y="228600"/>
            <a:ext cx="8229600" cy="5897563"/>
          </a:xfrm>
        </p:spPr>
        <p:txBody>
          <a:bodyPr>
            <a:normAutofit fontScale="70000" lnSpcReduction="20000"/>
          </a:bodyPr>
          <a:lstStyle/>
          <a:p>
            <a:pPr>
              <a:buNone/>
            </a:pPr>
            <a:endParaRPr lang="en-US" dirty="0" smtClean="0"/>
          </a:p>
          <a:p>
            <a:pPr>
              <a:buNone/>
            </a:pPr>
            <a:r>
              <a:rPr lang="en-US" dirty="0" smtClean="0"/>
              <a:t>	Here </a:t>
            </a:r>
            <a:r>
              <a:rPr lang="en-US" dirty="0"/>
              <a:t>are some examples:</a:t>
            </a:r>
          </a:p>
          <a:p>
            <a:pPr lvl="1"/>
            <a:r>
              <a:rPr lang="en-US" dirty="0"/>
              <a:t>(5== 2)  //evaluates to false</a:t>
            </a:r>
            <a:r>
              <a:rPr lang="en-US" dirty="0" smtClean="0"/>
              <a:t>.	</a:t>
            </a:r>
          </a:p>
          <a:p>
            <a:pPr lvl="1"/>
            <a:r>
              <a:rPr lang="en-US" dirty="0" smtClean="0"/>
              <a:t>(</a:t>
            </a:r>
            <a:r>
              <a:rPr lang="en-US" dirty="0"/>
              <a:t>9 &gt; 7) // evaluates to true</a:t>
            </a:r>
            <a:r>
              <a:rPr lang="en-US" dirty="0" smtClean="0"/>
              <a:t>.</a:t>
            </a:r>
          </a:p>
          <a:p>
            <a:pPr lvl="1"/>
            <a:r>
              <a:rPr lang="en-US" dirty="0"/>
              <a:t>(2 != 1) // evaluates to true.</a:t>
            </a:r>
          </a:p>
          <a:p>
            <a:pPr lvl="1"/>
            <a:r>
              <a:rPr lang="en-US" dirty="0"/>
              <a:t>(4 &gt;= 4) // evaluates to true.</a:t>
            </a:r>
          </a:p>
          <a:p>
            <a:pPr lvl="1"/>
            <a:r>
              <a:rPr lang="en-US" dirty="0"/>
              <a:t>(8 &lt; 8) // evaluates to false.</a:t>
            </a:r>
          </a:p>
          <a:p>
            <a:pPr>
              <a:buNone/>
            </a:pPr>
            <a:r>
              <a:rPr lang="en-US" dirty="0" smtClean="0"/>
              <a:t>		</a:t>
            </a:r>
            <a:r>
              <a:rPr lang="en-US" dirty="0"/>
              <a:t> </a:t>
            </a:r>
          </a:p>
          <a:p>
            <a:pPr>
              <a:buNone/>
            </a:pPr>
            <a:r>
              <a:rPr lang="en-US" dirty="0" smtClean="0"/>
              <a:t>	Instead </a:t>
            </a:r>
            <a:r>
              <a:rPr lang="en-US" dirty="0"/>
              <a:t>of using only numeric constants, we can use any valid expression, including variables. </a:t>
            </a:r>
          </a:p>
          <a:p>
            <a:pPr>
              <a:buNone/>
            </a:pPr>
            <a:r>
              <a:rPr lang="en-US" dirty="0" smtClean="0"/>
              <a:t>	Suppose </a:t>
            </a:r>
            <a:r>
              <a:rPr lang="en-US" dirty="0"/>
              <a:t>that a=2, b=3 and c=6</a:t>
            </a:r>
            <a:r>
              <a:rPr lang="en-US" dirty="0" smtClean="0"/>
              <a:t>,</a:t>
            </a:r>
          </a:p>
          <a:p>
            <a:pPr>
              <a:buNone/>
            </a:pPr>
            <a:r>
              <a:rPr lang="en-US" dirty="0" smtClean="0"/>
              <a:t>	(a </a:t>
            </a:r>
            <a:r>
              <a:rPr lang="en-US" dirty="0"/>
              <a:t>== 5) // evaluates to false since a is not equal to 5.</a:t>
            </a:r>
          </a:p>
          <a:p>
            <a:pPr>
              <a:buNone/>
            </a:pPr>
            <a:r>
              <a:rPr lang="en-US" dirty="0" smtClean="0"/>
              <a:t>	(</a:t>
            </a:r>
            <a:r>
              <a:rPr lang="en-US" dirty="0"/>
              <a:t>a*b &gt;= c) // evaluates to true since (2*3 &gt;= 6) is true.</a:t>
            </a:r>
          </a:p>
          <a:p>
            <a:pPr>
              <a:buNone/>
            </a:pPr>
            <a:r>
              <a:rPr lang="en-US" dirty="0" smtClean="0"/>
              <a:t>	(</a:t>
            </a:r>
            <a:r>
              <a:rPr lang="en-US" dirty="0"/>
              <a:t>b+4 &gt; a*c) // evaluates to false since (3+4 &gt; 2*6) is false.</a:t>
            </a:r>
          </a:p>
          <a:p>
            <a:pPr>
              <a:buNone/>
            </a:pPr>
            <a:r>
              <a:rPr lang="en-US" dirty="0" smtClean="0"/>
              <a:t>	((</a:t>
            </a:r>
            <a:r>
              <a:rPr lang="en-US" dirty="0"/>
              <a:t>b=2) == a) // evaluates to true.</a:t>
            </a:r>
          </a:p>
          <a:p>
            <a:pPr>
              <a:buNone/>
            </a:pPr>
            <a:endParaRPr lang="en-US" dirty="0"/>
          </a:p>
          <a:p>
            <a:pPr>
              <a:buNone/>
            </a:pPr>
            <a:r>
              <a:rPr lang="en-US" dirty="0" smtClean="0"/>
              <a:t>	</a:t>
            </a:r>
            <a:endParaRPr lang="en-US" dirty="0"/>
          </a:p>
          <a:p>
            <a:pPr>
              <a:buNone/>
            </a:pP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61</a:t>
            </a:fld>
            <a:endParaRPr lang="en-US"/>
          </a:p>
        </p:txBody>
      </p:sp>
      <p:sp>
        <p:nvSpPr>
          <p:cNvPr id="3" name="Content Placeholder 2"/>
          <p:cNvSpPr>
            <a:spLocks noGrp="1"/>
          </p:cNvSpPr>
          <p:nvPr>
            <p:ph idx="4294967295"/>
          </p:nvPr>
        </p:nvSpPr>
        <p:spPr>
          <a:xfrm>
            <a:off x="0" y="685800"/>
            <a:ext cx="8229600" cy="5440363"/>
          </a:xfrm>
        </p:spPr>
        <p:txBody>
          <a:bodyPr>
            <a:normAutofit fontScale="92500" lnSpcReduction="10000"/>
          </a:bodyPr>
          <a:lstStyle/>
          <a:p>
            <a:pPr>
              <a:buNone/>
            </a:pPr>
            <a:r>
              <a:rPr lang="en-US" dirty="0" smtClean="0"/>
              <a:t>	The operator = (one equal sign) is not the same as the operator == (two equal signs), the first one is an assignment operator (assigns the value at its right to the variable at its left) and the other one (==) is the equality operator that compares whether both expressions on two sides of it are equal to each other. </a:t>
            </a:r>
          </a:p>
          <a:p>
            <a:pPr>
              <a:buNone/>
            </a:pPr>
            <a:r>
              <a:rPr lang="en-US" dirty="0" smtClean="0"/>
              <a:t>	 </a:t>
            </a:r>
          </a:p>
          <a:p>
            <a:pPr>
              <a:buNone/>
            </a:pPr>
            <a:r>
              <a:rPr lang="en-US" dirty="0" smtClean="0"/>
              <a:t>	Thus, in the last expression ((b=2) == a), we first assigned the value 2 to b and then we compared it to a, that also stores the value 2, so the result of the operation is true.	</a:t>
            </a: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7" name="Slide Number Placeholder 6"/>
          <p:cNvSpPr>
            <a:spLocks noGrp="1"/>
          </p:cNvSpPr>
          <p:nvPr>
            <p:ph type="sldNum" sz="quarter" idx="12"/>
          </p:nvPr>
        </p:nvSpPr>
        <p:spPr/>
        <p:txBody>
          <a:bodyPr/>
          <a:lstStyle/>
          <a:p>
            <a:fld id="{6F094883-2B65-434D-BB95-EA2723E702EB}" type="slidenum">
              <a:rPr lang="en-US" smtClean="0"/>
              <a:pPr/>
              <a:t>62</a:t>
            </a:fld>
            <a:endParaRPr lang="en-US"/>
          </a:p>
        </p:txBody>
      </p:sp>
      <p:sp>
        <p:nvSpPr>
          <p:cNvPr id="3" name="Content Placeholder 2"/>
          <p:cNvSpPr>
            <a:spLocks noGrp="1"/>
          </p:cNvSpPr>
          <p:nvPr>
            <p:ph idx="4294967295"/>
          </p:nvPr>
        </p:nvSpPr>
        <p:spPr>
          <a:xfrm>
            <a:off x="0" y="228600"/>
            <a:ext cx="8229600" cy="5897563"/>
          </a:xfrm>
        </p:spPr>
        <p:txBody>
          <a:bodyPr>
            <a:normAutofit fontScale="70000" lnSpcReduction="20000"/>
          </a:bodyPr>
          <a:lstStyle/>
          <a:p>
            <a:pPr>
              <a:buNone/>
            </a:pPr>
            <a:r>
              <a:rPr lang="en-US" dirty="0" smtClean="0"/>
              <a:t>Logical Operators:</a:t>
            </a:r>
          </a:p>
          <a:p>
            <a:pPr>
              <a:buNone/>
            </a:pPr>
            <a:endParaRPr lang="en-US" dirty="0" smtClean="0"/>
          </a:p>
          <a:p>
            <a:pPr>
              <a:buNone/>
            </a:pPr>
            <a:r>
              <a:rPr lang="en-US" dirty="0" smtClean="0"/>
              <a:t>OPERATORS		MEANING</a:t>
            </a:r>
          </a:p>
          <a:p>
            <a:pPr>
              <a:buNone/>
            </a:pPr>
            <a:r>
              <a:rPr lang="en-US" dirty="0" smtClean="0"/>
              <a:t>!				NOT</a:t>
            </a:r>
          </a:p>
          <a:p>
            <a:pPr>
              <a:buNone/>
            </a:pPr>
            <a:r>
              <a:rPr lang="en-US" dirty="0" smtClean="0"/>
              <a:t>&amp;&amp;			LOGICAL AND</a:t>
            </a:r>
          </a:p>
          <a:p>
            <a:pPr>
              <a:buNone/>
            </a:pPr>
            <a:r>
              <a:rPr lang="en-US" dirty="0" smtClean="0"/>
              <a:t>||				LOGICAL OR</a:t>
            </a:r>
          </a:p>
          <a:p>
            <a:pPr>
              <a:buNone/>
            </a:pPr>
            <a:endParaRPr lang="en-US" dirty="0" smtClean="0"/>
          </a:p>
          <a:p>
            <a:pPr>
              <a:buNone/>
            </a:pPr>
            <a:r>
              <a:rPr lang="en-US" dirty="0" smtClean="0"/>
              <a:t>	The Operator ! is the C++ operator to perform the Boolean operation NOT, it has only one operand, located at its right, and the only thing that it does is to inverse the value of it, producing false if its operand is true and true if its operand is false. Basically, it returns the opposite Boolean value of evaluating its operand. For example:</a:t>
            </a:r>
          </a:p>
          <a:p>
            <a:r>
              <a:rPr lang="en-US" dirty="0" smtClean="0"/>
              <a:t>!(5 == 5) // evaluates to false because the expression at its right (5 == 5) is true.</a:t>
            </a:r>
          </a:p>
          <a:p>
            <a:r>
              <a:rPr lang="en-US" dirty="0" smtClean="0"/>
              <a:t>!(6 &lt;= 4) // evaluates to true because (6 &lt;= 4) would be false.</a:t>
            </a:r>
          </a:p>
          <a:p>
            <a:r>
              <a:rPr lang="en-US" dirty="0" smtClean="0"/>
              <a:t>!true // evaluates to false</a:t>
            </a:r>
          </a:p>
          <a:p>
            <a:r>
              <a:rPr lang="en-US" dirty="0" smtClean="0"/>
              <a:t>!false // evaluates to true.</a:t>
            </a:r>
          </a:p>
          <a:p>
            <a:pPr>
              <a:buNone/>
            </a:pPr>
            <a:endParaRPr lang="en-US" dirty="0" smtClean="0"/>
          </a:p>
        </p:txBody>
      </p:sp>
      <p:cxnSp>
        <p:nvCxnSpPr>
          <p:cNvPr id="5" name="Straight Connector 4"/>
          <p:cNvCxnSpPr/>
          <p:nvPr/>
        </p:nvCxnSpPr>
        <p:spPr>
          <a:xfrm>
            <a:off x="533400" y="1219200"/>
            <a:ext cx="51054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smtClean="0"/>
              <a:t>Greena Dattani</a:t>
            </a:r>
            <a:endParaRPr lang="en-US"/>
          </a:p>
        </p:txBody>
      </p:sp>
      <p:sp>
        <p:nvSpPr>
          <p:cNvPr id="10" name="Slide Number Placeholder 9"/>
          <p:cNvSpPr>
            <a:spLocks noGrp="1"/>
          </p:cNvSpPr>
          <p:nvPr>
            <p:ph type="sldNum" sz="quarter" idx="12"/>
          </p:nvPr>
        </p:nvSpPr>
        <p:spPr/>
        <p:txBody>
          <a:bodyPr/>
          <a:lstStyle/>
          <a:p>
            <a:fld id="{6F094883-2B65-434D-BB95-EA2723E702EB}" type="slidenum">
              <a:rPr lang="en-US" smtClean="0"/>
              <a:pPr/>
              <a:t>63</a:t>
            </a:fld>
            <a:endParaRPr lang="en-US"/>
          </a:p>
        </p:txBody>
      </p:sp>
      <p:sp>
        <p:nvSpPr>
          <p:cNvPr id="3" name="Content Placeholder 2"/>
          <p:cNvSpPr>
            <a:spLocks noGrp="1"/>
          </p:cNvSpPr>
          <p:nvPr>
            <p:ph idx="4294967295"/>
          </p:nvPr>
        </p:nvSpPr>
        <p:spPr>
          <a:xfrm>
            <a:off x="0" y="228600"/>
            <a:ext cx="8229600" cy="5897563"/>
          </a:xfrm>
        </p:spPr>
        <p:txBody>
          <a:bodyPr>
            <a:normAutofit fontScale="77500" lnSpcReduction="20000"/>
          </a:bodyPr>
          <a:lstStyle/>
          <a:p>
            <a:pPr>
              <a:buNone/>
            </a:pPr>
            <a:r>
              <a:rPr lang="en-US" dirty="0" smtClean="0"/>
              <a:t>	</a:t>
            </a:r>
          </a:p>
          <a:p>
            <a:pPr>
              <a:buNone/>
            </a:pPr>
            <a:r>
              <a:rPr lang="en-US" dirty="0" smtClean="0"/>
              <a:t>	</a:t>
            </a:r>
            <a:r>
              <a:rPr lang="en-US" b="1" dirty="0" smtClean="0"/>
              <a:t>Logical AND:</a:t>
            </a:r>
          </a:p>
          <a:p>
            <a:pPr>
              <a:buNone/>
            </a:pPr>
            <a:r>
              <a:rPr lang="en-US" dirty="0" smtClean="0"/>
              <a:t>	The logical operators &amp;&amp; and || are used when evaluating two expressions to obtain a single relational result. The operator &amp;&amp; corresponds with Boolean logical operation AND. This operation results true if both its two operands are true, and false otherwise.</a:t>
            </a:r>
          </a:p>
          <a:p>
            <a:pPr>
              <a:buNone/>
            </a:pPr>
            <a:r>
              <a:rPr lang="en-US" dirty="0" smtClean="0"/>
              <a:t>	</a:t>
            </a:r>
          </a:p>
          <a:p>
            <a:pPr>
              <a:buNone/>
            </a:pPr>
            <a:r>
              <a:rPr lang="en-US" dirty="0" smtClean="0"/>
              <a:t>	 The following panel shows the result of operator &amp;&amp; evaluating the expression a &amp;&amp;b:</a:t>
            </a:r>
          </a:p>
          <a:p>
            <a:pPr>
              <a:buNone/>
            </a:pPr>
            <a:endParaRPr lang="en-US" dirty="0" smtClean="0"/>
          </a:p>
          <a:p>
            <a:pPr>
              <a:buNone/>
            </a:pPr>
            <a:r>
              <a:rPr lang="en-US" dirty="0" smtClean="0"/>
              <a:t>	a		b		a&amp;&amp;b</a:t>
            </a:r>
          </a:p>
          <a:p>
            <a:pPr>
              <a:buNone/>
            </a:pPr>
            <a:r>
              <a:rPr lang="en-US" dirty="0" smtClean="0"/>
              <a:t>	true		</a:t>
            </a:r>
            <a:r>
              <a:rPr lang="en-US" dirty="0" err="1" smtClean="0"/>
              <a:t>true</a:t>
            </a:r>
            <a:r>
              <a:rPr lang="en-US" dirty="0" smtClean="0"/>
              <a:t>		</a:t>
            </a:r>
            <a:r>
              <a:rPr lang="en-US" dirty="0" err="1" smtClean="0"/>
              <a:t>true</a:t>
            </a:r>
            <a:endParaRPr lang="en-US" dirty="0" smtClean="0"/>
          </a:p>
          <a:p>
            <a:pPr>
              <a:buNone/>
            </a:pPr>
            <a:r>
              <a:rPr lang="en-US" dirty="0" smtClean="0"/>
              <a:t>	false	true		false</a:t>
            </a:r>
          </a:p>
          <a:p>
            <a:pPr>
              <a:buNone/>
            </a:pPr>
            <a:r>
              <a:rPr lang="en-US" dirty="0" smtClean="0"/>
              <a:t>	true		false		</a:t>
            </a:r>
            <a:r>
              <a:rPr lang="en-US" dirty="0" err="1" smtClean="0"/>
              <a:t>false</a:t>
            </a:r>
            <a:endParaRPr lang="en-US" dirty="0" smtClean="0"/>
          </a:p>
          <a:p>
            <a:pPr>
              <a:buNone/>
            </a:pPr>
            <a:r>
              <a:rPr lang="en-US" dirty="0" smtClean="0"/>
              <a:t>	false	</a:t>
            </a:r>
            <a:r>
              <a:rPr lang="en-US" dirty="0" err="1" smtClean="0"/>
              <a:t>false</a:t>
            </a:r>
            <a:r>
              <a:rPr lang="en-US" dirty="0" smtClean="0"/>
              <a:t>		</a:t>
            </a:r>
            <a:r>
              <a:rPr lang="en-US" dirty="0" err="1" smtClean="0"/>
              <a:t>false</a:t>
            </a:r>
            <a:endParaRPr lang="en-US" dirty="0" smtClean="0"/>
          </a:p>
          <a:p>
            <a:pPr>
              <a:buNone/>
            </a:pPr>
            <a:endParaRPr lang="en-US" dirty="0"/>
          </a:p>
        </p:txBody>
      </p:sp>
      <p:cxnSp>
        <p:nvCxnSpPr>
          <p:cNvPr id="5" name="Straight Connector 4"/>
          <p:cNvCxnSpPr/>
          <p:nvPr/>
        </p:nvCxnSpPr>
        <p:spPr>
          <a:xfrm>
            <a:off x="685800" y="4343400"/>
            <a:ext cx="4572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800100" y="4991100"/>
            <a:ext cx="2362994"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2324894" y="4990306"/>
            <a:ext cx="23622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64</a:t>
            </a:fld>
            <a:endParaRPr lang="en-US"/>
          </a:p>
        </p:txBody>
      </p:sp>
      <p:sp>
        <p:nvSpPr>
          <p:cNvPr id="3" name="Content Placeholder 2"/>
          <p:cNvSpPr>
            <a:spLocks noGrp="1"/>
          </p:cNvSpPr>
          <p:nvPr>
            <p:ph idx="4294967295"/>
          </p:nvPr>
        </p:nvSpPr>
        <p:spPr>
          <a:xfrm>
            <a:off x="0" y="304800"/>
            <a:ext cx="8229600" cy="5821363"/>
          </a:xfrm>
        </p:spPr>
        <p:txBody>
          <a:bodyPr>
            <a:normAutofit fontScale="62500" lnSpcReduction="20000"/>
          </a:bodyPr>
          <a:lstStyle/>
          <a:p>
            <a:pPr>
              <a:buNone/>
            </a:pPr>
            <a:r>
              <a:rPr lang="en-US" dirty="0" smtClean="0"/>
              <a:t>	</a:t>
            </a:r>
          </a:p>
          <a:p>
            <a:pPr>
              <a:buNone/>
            </a:pPr>
            <a:r>
              <a:rPr lang="en-US" dirty="0" smtClean="0"/>
              <a:t>	</a:t>
            </a:r>
            <a:r>
              <a:rPr lang="en-US" b="1" dirty="0" smtClean="0"/>
              <a:t>Logical OR:</a:t>
            </a:r>
          </a:p>
          <a:p>
            <a:pPr>
              <a:buNone/>
            </a:pPr>
            <a:r>
              <a:rPr lang="en-US" dirty="0" smtClean="0"/>
              <a:t>	The operator || corresponds with Boolean logical operation OR. This operation results true if either one of its two operands is true, thus being false only when both operands are false themselves. Here are the possible results of a || b:</a:t>
            </a:r>
          </a:p>
          <a:p>
            <a:pPr>
              <a:buNone/>
            </a:pPr>
            <a:r>
              <a:rPr lang="en-US" dirty="0" smtClean="0"/>
              <a:t>	</a:t>
            </a:r>
          </a:p>
          <a:p>
            <a:pPr>
              <a:buNone/>
            </a:pPr>
            <a:r>
              <a:rPr lang="en-US" dirty="0" smtClean="0"/>
              <a:t>	 The following panel shows the result of operator || evaluating the expression a || b:</a:t>
            </a:r>
          </a:p>
          <a:p>
            <a:pPr>
              <a:buNone/>
            </a:pPr>
            <a:endParaRPr lang="en-US" dirty="0" smtClean="0"/>
          </a:p>
          <a:p>
            <a:pPr>
              <a:buNone/>
            </a:pPr>
            <a:r>
              <a:rPr lang="en-US" dirty="0" smtClean="0"/>
              <a:t>	a		b		a||b</a:t>
            </a:r>
          </a:p>
          <a:p>
            <a:pPr>
              <a:buNone/>
            </a:pPr>
            <a:r>
              <a:rPr lang="en-US" dirty="0" smtClean="0"/>
              <a:t>	true		</a:t>
            </a:r>
            <a:r>
              <a:rPr lang="en-US" dirty="0" err="1" smtClean="0"/>
              <a:t>true</a:t>
            </a:r>
            <a:r>
              <a:rPr lang="en-US" dirty="0" smtClean="0"/>
              <a:t>		</a:t>
            </a:r>
            <a:r>
              <a:rPr lang="en-US" dirty="0" err="1" smtClean="0"/>
              <a:t>true</a:t>
            </a:r>
            <a:endParaRPr lang="en-US" dirty="0" smtClean="0"/>
          </a:p>
          <a:p>
            <a:pPr>
              <a:buNone/>
            </a:pPr>
            <a:r>
              <a:rPr lang="en-US" dirty="0" smtClean="0"/>
              <a:t>	false		true		</a:t>
            </a:r>
            <a:r>
              <a:rPr lang="en-US" dirty="0" err="1" smtClean="0"/>
              <a:t>true</a:t>
            </a:r>
            <a:endParaRPr lang="en-US" dirty="0" smtClean="0"/>
          </a:p>
          <a:p>
            <a:pPr>
              <a:buNone/>
            </a:pPr>
            <a:r>
              <a:rPr lang="en-US" dirty="0" smtClean="0"/>
              <a:t>	true		false		true</a:t>
            </a:r>
          </a:p>
          <a:p>
            <a:pPr>
              <a:buNone/>
            </a:pPr>
            <a:r>
              <a:rPr lang="en-US" dirty="0" smtClean="0"/>
              <a:t>	false		</a:t>
            </a:r>
            <a:r>
              <a:rPr lang="en-US" dirty="0" err="1" smtClean="0"/>
              <a:t>false</a:t>
            </a:r>
            <a:r>
              <a:rPr lang="en-US" dirty="0" smtClean="0"/>
              <a:t>		</a:t>
            </a:r>
            <a:r>
              <a:rPr lang="en-US" dirty="0" err="1" smtClean="0"/>
              <a:t>false</a:t>
            </a:r>
            <a:endParaRPr lang="en-US" dirty="0" smtClean="0"/>
          </a:p>
          <a:p>
            <a:pPr>
              <a:buNone/>
            </a:pPr>
            <a:endParaRPr lang="en-US" dirty="0" smtClean="0"/>
          </a:p>
          <a:p>
            <a:r>
              <a:rPr lang="en-US" dirty="0" smtClean="0"/>
              <a:t>For example:</a:t>
            </a:r>
          </a:p>
          <a:p>
            <a:pPr lvl="1"/>
            <a:r>
              <a:rPr lang="en-US" dirty="0" smtClean="0"/>
              <a:t>( (5 == 5) &amp;&amp; (3 &gt; 6) ) // evaluates to false ( true &amp;&amp; false ).</a:t>
            </a:r>
          </a:p>
          <a:p>
            <a:pPr lvl="1"/>
            <a:r>
              <a:rPr lang="en-US" dirty="0" smtClean="0"/>
              <a:t>( (5 == 5) || (3 &gt; 6) ) // evaluates to true ( true || false ).</a:t>
            </a:r>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65</a:t>
            </a:fld>
            <a:endParaRPr lang="en-US"/>
          </a:p>
        </p:txBody>
      </p:sp>
      <p:sp>
        <p:nvSpPr>
          <p:cNvPr id="3" name="Content Placeholder 2"/>
          <p:cNvSpPr>
            <a:spLocks noGrp="1"/>
          </p:cNvSpPr>
          <p:nvPr>
            <p:ph idx="4294967295"/>
          </p:nvPr>
        </p:nvSpPr>
        <p:spPr>
          <a:xfrm>
            <a:off x="0" y="228600"/>
            <a:ext cx="8229600" cy="5897563"/>
          </a:xfrm>
        </p:spPr>
        <p:txBody>
          <a:bodyPr>
            <a:normAutofit fontScale="70000" lnSpcReduction="20000"/>
          </a:bodyPr>
          <a:lstStyle/>
          <a:p>
            <a:endParaRPr lang="en-US" dirty="0" smtClean="0"/>
          </a:p>
          <a:p>
            <a:endParaRPr lang="en-US" dirty="0" smtClean="0"/>
          </a:p>
          <a:p>
            <a:r>
              <a:rPr lang="en-US" dirty="0" smtClean="0"/>
              <a:t>Conditional Operator:</a:t>
            </a:r>
          </a:p>
          <a:p>
            <a:pPr>
              <a:buNone/>
            </a:pPr>
            <a:r>
              <a:rPr lang="en-US" dirty="0" smtClean="0"/>
              <a:t>	Conditional operators acts on three expressions and therefore  is also called as ternary operator.</a:t>
            </a:r>
          </a:p>
          <a:p>
            <a:pPr>
              <a:buNone/>
            </a:pPr>
            <a:r>
              <a:rPr lang="en-US" b="1" dirty="0" smtClean="0"/>
              <a:t>	 	 </a:t>
            </a:r>
            <a:endParaRPr lang="en-US" dirty="0" smtClean="0"/>
          </a:p>
          <a:p>
            <a:pPr>
              <a:buNone/>
            </a:pPr>
            <a:r>
              <a:rPr lang="en-US" dirty="0" smtClean="0"/>
              <a:t>	SYNTAX</a:t>
            </a:r>
          </a:p>
          <a:p>
            <a:pPr>
              <a:buNone/>
            </a:pPr>
            <a:r>
              <a:rPr lang="en-US" b="1" dirty="0" smtClean="0"/>
              <a:t>	        condition ? result1 : result2</a:t>
            </a:r>
            <a:endParaRPr lang="en-US" dirty="0" smtClean="0"/>
          </a:p>
          <a:p>
            <a:pPr>
              <a:buNone/>
            </a:pPr>
            <a:r>
              <a:rPr lang="en-US" b="1" dirty="0" smtClean="0"/>
              <a:t>	 </a:t>
            </a:r>
            <a:endParaRPr lang="en-US" dirty="0" smtClean="0"/>
          </a:p>
          <a:p>
            <a:pPr>
              <a:buNone/>
            </a:pPr>
            <a:r>
              <a:rPr lang="en-US" dirty="0" smtClean="0"/>
              <a:t>	If condition is true the expression will return result1, if it is not it will return result2.</a:t>
            </a:r>
          </a:p>
          <a:p>
            <a:pPr>
              <a:buNone/>
            </a:pPr>
            <a:r>
              <a:rPr lang="en-US" dirty="0" smtClean="0"/>
              <a:t>	Here are some examples of conditional operator</a:t>
            </a:r>
          </a:p>
          <a:p>
            <a:r>
              <a:rPr lang="en-US" dirty="0" smtClean="0"/>
              <a:t>7==5 ? 4 : 3 // returns 3, since 7 is not equal to 5.</a:t>
            </a:r>
          </a:p>
          <a:p>
            <a:r>
              <a:rPr lang="en-US" dirty="0" smtClean="0"/>
              <a:t>7==5+2 ? 4 : 3 // returns 4, since 7 is equal to 5+2.</a:t>
            </a:r>
          </a:p>
          <a:p>
            <a:r>
              <a:rPr lang="en-US" dirty="0" smtClean="0"/>
              <a:t>5&gt;3 ? a : b // returns the value of a, since 5 is greater than 3.</a:t>
            </a:r>
          </a:p>
          <a:p>
            <a:r>
              <a:rPr lang="en-US" dirty="0" smtClean="0"/>
              <a:t>a&gt;b ? a : b // returns whichever is greater, a or b.</a:t>
            </a:r>
          </a:p>
          <a:p>
            <a:pPr>
              <a:buNone/>
            </a:pPr>
            <a:r>
              <a:rPr lang="en-US" dirty="0" smtClean="0"/>
              <a:t> </a:t>
            </a:r>
          </a:p>
          <a:p>
            <a:pPr>
              <a:buNone/>
            </a:pP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66</a:t>
            </a:fld>
            <a:endParaRPr lang="en-US"/>
          </a:p>
        </p:txBody>
      </p:sp>
      <p:sp>
        <p:nvSpPr>
          <p:cNvPr id="3" name="Content Placeholder 2"/>
          <p:cNvSpPr>
            <a:spLocks noGrp="1"/>
          </p:cNvSpPr>
          <p:nvPr>
            <p:ph idx="4294967295"/>
          </p:nvPr>
        </p:nvSpPr>
        <p:spPr>
          <a:xfrm>
            <a:off x="0" y="304800"/>
            <a:ext cx="8229600" cy="5821363"/>
          </a:xfrm>
        </p:spPr>
        <p:txBody>
          <a:bodyPr>
            <a:normAutofit fontScale="62500" lnSpcReduction="20000"/>
          </a:bodyPr>
          <a:lstStyle/>
          <a:p>
            <a:pPr>
              <a:buNone/>
            </a:pPr>
            <a:endParaRPr lang="en-US" dirty="0" smtClean="0"/>
          </a:p>
          <a:p>
            <a:pPr>
              <a:buNone/>
            </a:pPr>
            <a:r>
              <a:rPr lang="en-US" dirty="0" smtClean="0"/>
              <a:t>	// conditional operator</a:t>
            </a:r>
          </a:p>
          <a:p>
            <a:pPr>
              <a:buNone/>
            </a:pPr>
            <a:r>
              <a:rPr lang="en-US" dirty="0" smtClean="0"/>
              <a:t>	#include &lt;</a:t>
            </a:r>
            <a:r>
              <a:rPr lang="en-US" dirty="0" err="1" smtClean="0"/>
              <a:t>iostream</a:t>
            </a:r>
            <a:r>
              <a:rPr lang="en-US" dirty="0" smtClean="0"/>
              <a:t>&gt;</a:t>
            </a:r>
          </a:p>
          <a:p>
            <a:pPr>
              <a:buNone/>
            </a:pPr>
            <a:r>
              <a:rPr lang="en-US" dirty="0" smtClean="0"/>
              <a:t>	using namespace std;</a:t>
            </a:r>
          </a:p>
          <a:p>
            <a:pPr>
              <a:buNone/>
            </a:pPr>
            <a:r>
              <a:rPr lang="en-US" dirty="0" smtClean="0"/>
              <a:t>	</a:t>
            </a:r>
            <a:r>
              <a:rPr lang="en-US" dirty="0" err="1" smtClean="0"/>
              <a:t>int</a:t>
            </a:r>
            <a:r>
              <a:rPr lang="en-US" dirty="0" smtClean="0"/>
              <a:t> main ()</a:t>
            </a:r>
          </a:p>
          <a:p>
            <a:pPr>
              <a:buNone/>
            </a:pPr>
            <a:r>
              <a:rPr lang="en-US" dirty="0" smtClean="0"/>
              <a:t>	{</a:t>
            </a:r>
          </a:p>
          <a:p>
            <a:pPr>
              <a:buNone/>
            </a:pPr>
            <a:r>
              <a:rPr lang="en-US" dirty="0" smtClean="0"/>
              <a:t>	</a:t>
            </a:r>
            <a:r>
              <a:rPr lang="en-US" dirty="0" err="1" smtClean="0"/>
              <a:t>int</a:t>
            </a:r>
            <a:r>
              <a:rPr lang="en-US" dirty="0" smtClean="0"/>
              <a:t> </a:t>
            </a:r>
            <a:r>
              <a:rPr lang="en-US" dirty="0" err="1" smtClean="0"/>
              <a:t>a,b,c</a:t>
            </a:r>
            <a:r>
              <a:rPr lang="en-US" dirty="0" smtClean="0"/>
              <a:t>;</a:t>
            </a:r>
          </a:p>
          <a:p>
            <a:pPr>
              <a:buNone/>
            </a:pPr>
            <a:r>
              <a:rPr lang="en-US" dirty="0" smtClean="0"/>
              <a:t>	a=2;</a:t>
            </a:r>
          </a:p>
          <a:p>
            <a:pPr>
              <a:buNone/>
            </a:pPr>
            <a:r>
              <a:rPr lang="en-US" dirty="0" smtClean="0"/>
              <a:t>	b=7;</a:t>
            </a:r>
          </a:p>
          <a:p>
            <a:pPr>
              <a:buNone/>
            </a:pPr>
            <a:r>
              <a:rPr lang="en-US" dirty="0" smtClean="0"/>
              <a:t>	c = (a&gt;b) ? a : b;</a:t>
            </a:r>
          </a:p>
          <a:p>
            <a:pPr>
              <a:buNone/>
            </a:pPr>
            <a:r>
              <a:rPr lang="en-US" dirty="0" smtClean="0"/>
              <a:t>	</a:t>
            </a:r>
            <a:r>
              <a:rPr lang="en-US" dirty="0" err="1" smtClean="0"/>
              <a:t>cout</a:t>
            </a:r>
            <a:r>
              <a:rPr lang="en-US" dirty="0" smtClean="0"/>
              <a:t> &lt;&lt; c;</a:t>
            </a:r>
          </a:p>
          <a:p>
            <a:pPr>
              <a:buNone/>
            </a:pPr>
            <a:r>
              <a:rPr lang="en-US" dirty="0" smtClean="0"/>
              <a:t>	return 0;</a:t>
            </a:r>
          </a:p>
          <a:p>
            <a:pPr>
              <a:buNone/>
            </a:pPr>
            <a:r>
              <a:rPr lang="en-US" dirty="0" smtClean="0"/>
              <a:t>	}</a:t>
            </a:r>
          </a:p>
          <a:p>
            <a:pPr>
              <a:buNone/>
            </a:pPr>
            <a:r>
              <a:rPr lang="en-US" dirty="0" smtClean="0"/>
              <a:t>	OUTPUT:</a:t>
            </a:r>
          </a:p>
          <a:p>
            <a:pPr>
              <a:buNone/>
            </a:pPr>
            <a:r>
              <a:rPr lang="en-US" dirty="0" smtClean="0"/>
              <a:t>	7</a:t>
            </a:r>
          </a:p>
          <a:p>
            <a:pPr>
              <a:buNone/>
            </a:pPr>
            <a:r>
              <a:rPr lang="en-US" dirty="0" smtClean="0"/>
              <a:t>	In this example a was 2 and b was 7, so the expression being evaluated (a&gt;b) was not true, thus the first value specified after the question mark was discarded in favor of the second value (the one after the colon) which was </a:t>
            </a:r>
            <a:r>
              <a:rPr lang="en-US" dirty="0" err="1" smtClean="0"/>
              <a:t>b,with</a:t>
            </a:r>
            <a:r>
              <a:rPr lang="en-US" dirty="0" smtClean="0"/>
              <a:t> a value of 7.</a:t>
            </a:r>
          </a:p>
          <a:p>
            <a:pPr>
              <a:buNone/>
            </a:pPr>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67</a:t>
            </a:fld>
            <a:endParaRPr lang="en-US"/>
          </a:p>
        </p:txBody>
      </p:sp>
      <p:sp>
        <p:nvSpPr>
          <p:cNvPr id="3" name="Content Placeholder 2"/>
          <p:cNvSpPr>
            <a:spLocks noGrp="1"/>
          </p:cNvSpPr>
          <p:nvPr>
            <p:ph idx="4294967295"/>
          </p:nvPr>
        </p:nvSpPr>
        <p:spPr>
          <a:xfrm>
            <a:off x="0" y="304800"/>
            <a:ext cx="8229600" cy="5821363"/>
          </a:xfrm>
        </p:spPr>
        <p:txBody>
          <a:bodyPr>
            <a:normAutofit fontScale="77500" lnSpcReduction="20000"/>
          </a:bodyPr>
          <a:lstStyle/>
          <a:p>
            <a:pPr>
              <a:buNone/>
            </a:pPr>
            <a:r>
              <a:rPr lang="en-US" dirty="0" smtClean="0"/>
              <a:t>Unary Operators:</a:t>
            </a:r>
          </a:p>
          <a:p>
            <a:pPr>
              <a:buNone/>
            </a:pPr>
            <a:r>
              <a:rPr lang="en-US" dirty="0" smtClean="0"/>
              <a:t>	There are some special operators used in </a:t>
            </a:r>
            <a:r>
              <a:rPr lang="en-US" dirty="0" err="1" smtClean="0"/>
              <a:t>c++</a:t>
            </a:r>
            <a:r>
              <a:rPr lang="en-US" dirty="0" smtClean="0"/>
              <a:t> language to perform particular type of operation. The following Operators are considered as unary operators in C++ language.</a:t>
            </a:r>
          </a:p>
          <a:p>
            <a:pPr>
              <a:buNone/>
            </a:pPr>
            <a:r>
              <a:rPr lang="en-US" dirty="0" smtClean="0"/>
              <a:t>	Unary operators requires only a single expression to produce a line. Unary Operators usually precede their Operands. Sometimes, some unary operators may be followed by the operands such as incremented and decremented. The most common unary operator is unary minus, minus sign precedes a numeric constants, a variable or an expression.</a:t>
            </a:r>
          </a:p>
          <a:p>
            <a:pPr>
              <a:buNone/>
            </a:pPr>
            <a:endParaRPr lang="en-US" dirty="0" smtClean="0"/>
          </a:p>
          <a:p>
            <a:pPr>
              <a:buNone/>
            </a:pPr>
            <a:r>
              <a:rPr lang="en-US" dirty="0" smtClean="0"/>
              <a:t>The following are the unary operators:</a:t>
            </a:r>
          </a:p>
          <a:p>
            <a:r>
              <a:rPr lang="en-US" dirty="0" err="1" smtClean="0"/>
              <a:t>Incrementer</a:t>
            </a:r>
            <a:r>
              <a:rPr lang="en-US" dirty="0" smtClean="0"/>
              <a:t>(++)</a:t>
            </a:r>
          </a:p>
          <a:p>
            <a:r>
              <a:rPr lang="en-US" dirty="0" err="1" smtClean="0"/>
              <a:t>Decrementer</a:t>
            </a:r>
            <a:r>
              <a:rPr lang="en-US" dirty="0" smtClean="0"/>
              <a:t>(--)</a:t>
            </a:r>
          </a:p>
          <a:p>
            <a:endParaRPr lang="en-US" dirty="0" smtClean="0"/>
          </a:p>
          <a:p>
            <a:pPr>
              <a:buNone/>
            </a:pPr>
            <a:endParaRPr lang="en-US" dirty="0" smtClean="0"/>
          </a:p>
          <a:p>
            <a:pPr lvl="1">
              <a:buNone/>
            </a:pPr>
            <a:endParaRPr lang="en-US" dirty="0" smtClean="0"/>
          </a:p>
          <a:p>
            <a:endParaRPr lang="en-US" dirty="0" smtClean="0"/>
          </a:p>
          <a:p>
            <a:pPr>
              <a:buNone/>
            </a:pPr>
            <a:endParaRPr lang="en-US" dirty="0" smtClean="0"/>
          </a:p>
          <a:p>
            <a:pPr>
              <a:buNone/>
            </a:pPr>
            <a:endParaRPr lang="en-US" dirty="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68</a:t>
            </a:fld>
            <a:endParaRPr lang="en-US"/>
          </a:p>
        </p:txBody>
      </p:sp>
      <p:sp>
        <p:nvSpPr>
          <p:cNvPr id="3" name="Content Placeholder 2"/>
          <p:cNvSpPr>
            <a:spLocks noGrp="1"/>
          </p:cNvSpPr>
          <p:nvPr>
            <p:ph idx="4294967295"/>
          </p:nvPr>
        </p:nvSpPr>
        <p:spPr>
          <a:xfrm>
            <a:off x="0" y="304800"/>
            <a:ext cx="8229600" cy="5821363"/>
          </a:xfrm>
        </p:spPr>
        <p:txBody>
          <a:bodyPr>
            <a:normAutofit fontScale="62500" lnSpcReduction="20000"/>
          </a:bodyPr>
          <a:lstStyle/>
          <a:p>
            <a:pPr>
              <a:buNone/>
            </a:pPr>
            <a:endParaRPr lang="en-US" dirty="0" smtClean="0"/>
          </a:p>
          <a:p>
            <a:pPr>
              <a:buNone/>
            </a:pPr>
            <a:r>
              <a:rPr lang="en-US" b="1" dirty="0" err="1" smtClean="0"/>
              <a:t>Incrementer</a:t>
            </a:r>
            <a:r>
              <a:rPr lang="en-US" b="1" dirty="0" smtClean="0"/>
              <a:t> and </a:t>
            </a:r>
            <a:r>
              <a:rPr lang="en-US" b="1" dirty="0" err="1" smtClean="0"/>
              <a:t>decrementer</a:t>
            </a:r>
            <a:r>
              <a:rPr lang="en-US" b="1" dirty="0" smtClean="0"/>
              <a:t>: </a:t>
            </a:r>
            <a:r>
              <a:rPr lang="en-US" dirty="0" smtClean="0"/>
              <a:t>Two special Operators are used in </a:t>
            </a:r>
            <a:r>
              <a:rPr lang="en-US" dirty="0" err="1" smtClean="0"/>
              <a:t>c++</a:t>
            </a:r>
            <a:r>
              <a:rPr lang="en-US" dirty="0" smtClean="0"/>
              <a:t> to control the loops in an effective manner.</a:t>
            </a:r>
          </a:p>
          <a:p>
            <a:pPr>
              <a:buNone/>
            </a:pPr>
            <a:endParaRPr lang="en-US" dirty="0" smtClean="0"/>
          </a:p>
          <a:p>
            <a:r>
              <a:rPr lang="en-US" dirty="0" err="1" smtClean="0"/>
              <a:t>Incrementer</a:t>
            </a:r>
            <a:r>
              <a:rPr lang="en-US" dirty="0" smtClean="0"/>
              <a:t>: The symbol ++ is used for incrementing the variable by 1.</a:t>
            </a:r>
          </a:p>
          <a:p>
            <a:pPr>
              <a:buNone/>
            </a:pPr>
            <a:r>
              <a:rPr lang="en-US" dirty="0" smtClean="0"/>
              <a:t>	For example:</a:t>
            </a:r>
          </a:p>
          <a:p>
            <a:pPr>
              <a:buNone/>
            </a:pPr>
            <a:r>
              <a:rPr lang="en-US" dirty="0" smtClean="0"/>
              <a:t>	++</a:t>
            </a:r>
            <a:r>
              <a:rPr lang="en-US" dirty="0" err="1" smtClean="0"/>
              <a:t>i</a:t>
            </a:r>
            <a:r>
              <a:rPr lang="en-US" dirty="0" smtClean="0"/>
              <a:t>; is equal to </a:t>
            </a:r>
            <a:r>
              <a:rPr lang="en-US" dirty="0" err="1" smtClean="0"/>
              <a:t>i</a:t>
            </a:r>
            <a:r>
              <a:rPr lang="en-US" dirty="0" smtClean="0"/>
              <a:t> = i+1;</a:t>
            </a:r>
          </a:p>
          <a:p>
            <a:pPr>
              <a:buNone/>
            </a:pPr>
            <a:r>
              <a:rPr lang="en-US" dirty="0" smtClean="0"/>
              <a:t>	</a:t>
            </a:r>
            <a:r>
              <a:rPr lang="en-US" dirty="0" err="1" smtClean="0"/>
              <a:t>i</a:t>
            </a:r>
            <a:r>
              <a:rPr lang="en-US" dirty="0" smtClean="0"/>
              <a:t>++; is equal to </a:t>
            </a:r>
            <a:r>
              <a:rPr lang="en-US" dirty="0" err="1" smtClean="0"/>
              <a:t>i</a:t>
            </a:r>
            <a:r>
              <a:rPr lang="en-US" dirty="0" smtClean="0"/>
              <a:t> = i+1;</a:t>
            </a:r>
          </a:p>
          <a:p>
            <a:pPr>
              <a:buNone/>
            </a:pPr>
            <a:endParaRPr lang="en-US" dirty="0" smtClean="0"/>
          </a:p>
          <a:p>
            <a:pPr>
              <a:buNone/>
            </a:pPr>
            <a:r>
              <a:rPr lang="en-US" dirty="0" smtClean="0"/>
              <a:t>	There are two types of increments  Prefix </a:t>
            </a:r>
            <a:r>
              <a:rPr lang="en-US" dirty="0" err="1" smtClean="0"/>
              <a:t>incrementer</a:t>
            </a:r>
            <a:r>
              <a:rPr lang="en-US" dirty="0" smtClean="0"/>
              <a:t> (++</a:t>
            </a:r>
            <a:r>
              <a:rPr lang="en-US" dirty="0" err="1" smtClean="0"/>
              <a:t>i</a:t>
            </a:r>
            <a:r>
              <a:rPr lang="en-US" dirty="0" smtClean="0"/>
              <a:t>)and postfix </a:t>
            </a:r>
            <a:r>
              <a:rPr lang="en-US" dirty="0" err="1" smtClean="0"/>
              <a:t>incrementers</a:t>
            </a:r>
            <a:r>
              <a:rPr lang="en-US" dirty="0" smtClean="0"/>
              <a:t>(</a:t>
            </a:r>
            <a:r>
              <a:rPr lang="en-US" dirty="0" err="1" smtClean="0"/>
              <a:t>i</a:t>
            </a:r>
            <a:r>
              <a:rPr lang="en-US" dirty="0" smtClean="0"/>
              <a:t>++).In prefix </a:t>
            </a:r>
            <a:r>
              <a:rPr lang="en-US" dirty="0" err="1" smtClean="0"/>
              <a:t>incrementer</a:t>
            </a:r>
            <a:r>
              <a:rPr lang="en-US" dirty="0" smtClean="0"/>
              <a:t>, the variable is incremented first and than </a:t>
            </a:r>
            <a:r>
              <a:rPr lang="en-US" dirty="0" err="1" smtClean="0"/>
              <a:t>th</a:t>
            </a:r>
            <a:r>
              <a:rPr lang="en-US" dirty="0" smtClean="0"/>
              <a:t> </a:t>
            </a:r>
            <a:r>
              <a:rPr lang="en-US" dirty="0" err="1" smtClean="0"/>
              <a:t>eOperation</a:t>
            </a:r>
            <a:r>
              <a:rPr lang="en-US" dirty="0" smtClean="0"/>
              <a:t> is performed and for Postfix the Operation is performed and than the variable is incremented.</a:t>
            </a:r>
          </a:p>
          <a:p>
            <a:pPr>
              <a:buNone/>
            </a:pPr>
            <a:endParaRPr lang="en-US" dirty="0" smtClean="0"/>
          </a:p>
          <a:p>
            <a:pPr>
              <a:buNone/>
            </a:pPr>
            <a:r>
              <a:rPr lang="en-US" dirty="0" smtClean="0"/>
              <a:t>	For example:</a:t>
            </a:r>
          </a:p>
          <a:p>
            <a:pPr>
              <a:buNone/>
            </a:pPr>
            <a:r>
              <a:rPr lang="en-US" dirty="0" smtClean="0"/>
              <a:t>	</a:t>
            </a:r>
            <a:r>
              <a:rPr lang="en-US" dirty="0" err="1" smtClean="0"/>
              <a:t>i</a:t>
            </a:r>
            <a:r>
              <a:rPr lang="en-US" dirty="0" smtClean="0"/>
              <a:t>=7;</a:t>
            </a:r>
          </a:p>
          <a:p>
            <a:pPr>
              <a:buNone/>
            </a:pPr>
            <a:r>
              <a:rPr lang="en-US" dirty="0" smtClean="0"/>
              <a:t>	X=++</a:t>
            </a:r>
            <a:r>
              <a:rPr lang="en-US" dirty="0" err="1" smtClean="0"/>
              <a:t>i</a:t>
            </a:r>
            <a:r>
              <a:rPr lang="en-US" dirty="0" smtClean="0"/>
              <a:t>;</a:t>
            </a:r>
          </a:p>
          <a:p>
            <a:pPr>
              <a:buNone/>
            </a:pPr>
            <a:r>
              <a:rPr lang="en-US" dirty="0" smtClean="0"/>
              <a:t>	X= --</a:t>
            </a:r>
            <a:r>
              <a:rPr lang="en-US" dirty="0" err="1" smtClean="0"/>
              <a:t>i</a:t>
            </a:r>
            <a:r>
              <a:rPr lang="en-US" dirty="0" smtClean="0"/>
              <a:t>;</a:t>
            </a:r>
          </a:p>
          <a:p>
            <a:pPr>
              <a:buNone/>
            </a:pPr>
            <a:r>
              <a:rPr lang="en-US" dirty="0" smtClean="0"/>
              <a:t>After execution the value of X is set to 8.</a:t>
            </a:r>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69</a:t>
            </a:fld>
            <a:endParaRPr lang="en-US"/>
          </a:p>
        </p:txBody>
      </p:sp>
      <p:sp>
        <p:nvSpPr>
          <p:cNvPr id="3" name="Content Placeholder 2"/>
          <p:cNvSpPr>
            <a:spLocks noGrp="1"/>
          </p:cNvSpPr>
          <p:nvPr>
            <p:ph idx="4294967295"/>
          </p:nvPr>
        </p:nvSpPr>
        <p:spPr>
          <a:xfrm>
            <a:off x="0" y="304800"/>
            <a:ext cx="8229600" cy="5821363"/>
          </a:xfrm>
        </p:spPr>
        <p:txBody>
          <a:bodyPr>
            <a:normAutofit fontScale="62500" lnSpcReduction="20000"/>
          </a:bodyPr>
          <a:lstStyle/>
          <a:p>
            <a:pPr>
              <a:buNone/>
            </a:pPr>
            <a:endParaRPr lang="en-US" dirty="0" smtClean="0"/>
          </a:p>
          <a:p>
            <a:r>
              <a:rPr lang="en-US" dirty="0" err="1" smtClean="0"/>
              <a:t>Decrementer</a:t>
            </a:r>
            <a:r>
              <a:rPr lang="en-US" dirty="0" smtClean="0"/>
              <a:t>: The symbol -- is used for decrementing the variable by 1.</a:t>
            </a:r>
          </a:p>
          <a:p>
            <a:pPr>
              <a:buNone/>
            </a:pPr>
            <a:r>
              <a:rPr lang="en-US" dirty="0" smtClean="0"/>
              <a:t>	For example:</a:t>
            </a:r>
          </a:p>
          <a:p>
            <a:pPr>
              <a:buNone/>
            </a:pPr>
            <a:r>
              <a:rPr lang="en-US" dirty="0" smtClean="0"/>
              <a:t>	 --</a:t>
            </a:r>
            <a:r>
              <a:rPr lang="en-US" dirty="0" err="1" smtClean="0"/>
              <a:t>i</a:t>
            </a:r>
            <a:r>
              <a:rPr lang="en-US" dirty="0" smtClean="0"/>
              <a:t>; is equal to </a:t>
            </a:r>
            <a:r>
              <a:rPr lang="en-US" dirty="0" err="1" smtClean="0"/>
              <a:t>i</a:t>
            </a:r>
            <a:r>
              <a:rPr lang="en-US" dirty="0" smtClean="0"/>
              <a:t> = i-1;</a:t>
            </a:r>
          </a:p>
          <a:p>
            <a:pPr>
              <a:buNone/>
            </a:pPr>
            <a:r>
              <a:rPr lang="en-US" dirty="0" smtClean="0"/>
              <a:t>	</a:t>
            </a:r>
            <a:r>
              <a:rPr lang="en-US" dirty="0" err="1" smtClean="0"/>
              <a:t>i</a:t>
            </a:r>
            <a:r>
              <a:rPr lang="en-US" dirty="0" smtClean="0"/>
              <a:t>--; is equal to </a:t>
            </a:r>
            <a:r>
              <a:rPr lang="en-US" dirty="0" err="1" smtClean="0"/>
              <a:t>i</a:t>
            </a:r>
            <a:r>
              <a:rPr lang="en-US" dirty="0" smtClean="0"/>
              <a:t> = i-1;</a:t>
            </a:r>
          </a:p>
          <a:p>
            <a:pPr>
              <a:buNone/>
            </a:pPr>
            <a:r>
              <a:rPr lang="en-US" dirty="0" smtClean="0"/>
              <a:t>	There are two types of decrements Prefix </a:t>
            </a:r>
            <a:r>
              <a:rPr lang="en-US" dirty="0" err="1" smtClean="0"/>
              <a:t>decrementer</a:t>
            </a:r>
            <a:r>
              <a:rPr lang="en-US" dirty="0" smtClean="0"/>
              <a:t> (--</a:t>
            </a:r>
            <a:r>
              <a:rPr lang="en-US" dirty="0" err="1" smtClean="0"/>
              <a:t>i</a:t>
            </a:r>
            <a:r>
              <a:rPr lang="en-US" dirty="0" smtClean="0"/>
              <a:t>)and postfix </a:t>
            </a:r>
            <a:r>
              <a:rPr lang="en-US" dirty="0" err="1" smtClean="0"/>
              <a:t>decrementer</a:t>
            </a:r>
            <a:r>
              <a:rPr lang="en-US" dirty="0" smtClean="0"/>
              <a:t>(</a:t>
            </a:r>
            <a:r>
              <a:rPr lang="en-US" dirty="0" err="1" smtClean="0"/>
              <a:t>i</a:t>
            </a:r>
            <a:r>
              <a:rPr lang="en-US" dirty="0" smtClean="0"/>
              <a:t>--) </a:t>
            </a:r>
          </a:p>
          <a:p>
            <a:pPr>
              <a:buNone/>
            </a:pPr>
            <a:r>
              <a:rPr lang="en-US" dirty="0" smtClean="0"/>
              <a:t>	</a:t>
            </a:r>
          </a:p>
          <a:p>
            <a:pPr>
              <a:buNone/>
            </a:pPr>
            <a:r>
              <a:rPr lang="en-US" dirty="0" smtClean="0"/>
              <a:t>	Shortening even more some expressions, the increment operator (++) and the decrement operator (--) increases or reduces the value stored in a variable by one. They are equivalent to +=1 and to -=1, respectively. </a:t>
            </a:r>
          </a:p>
          <a:p>
            <a:pPr>
              <a:buNone/>
            </a:pPr>
            <a:r>
              <a:rPr lang="en-US" dirty="0" smtClean="0"/>
              <a:t>	          </a:t>
            </a:r>
            <a:r>
              <a:rPr lang="en-US" dirty="0" err="1" smtClean="0"/>
              <a:t>c++</a:t>
            </a:r>
            <a:r>
              <a:rPr lang="en-US" dirty="0" smtClean="0"/>
              <a:t>;  is same as  c=c+1;</a:t>
            </a:r>
          </a:p>
          <a:p>
            <a:pPr>
              <a:buNone/>
            </a:pPr>
            <a:r>
              <a:rPr lang="en-US" b="1" dirty="0" smtClean="0"/>
              <a:t>	 </a:t>
            </a:r>
            <a:endParaRPr lang="en-US" dirty="0" smtClean="0"/>
          </a:p>
          <a:p>
            <a:pPr>
              <a:buNone/>
            </a:pPr>
            <a:r>
              <a:rPr lang="en-US" dirty="0" smtClean="0"/>
              <a:t>	B=3;</a:t>
            </a:r>
          </a:p>
          <a:p>
            <a:pPr>
              <a:buNone/>
            </a:pPr>
            <a:r>
              <a:rPr lang="en-US" dirty="0" smtClean="0"/>
              <a:t>	A=++B;</a:t>
            </a:r>
          </a:p>
          <a:p>
            <a:pPr>
              <a:buNone/>
            </a:pPr>
            <a:r>
              <a:rPr lang="en-US" dirty="0" smtClean="0"/>
              <a:t>	// A becomes 4, B becomes 4</a:t>
            </a:r>
          </a:p>
          <a:p>
            <a:pPr>
              <a:buNone/>
            </a:pPr>
            <a:r>
              <a:rPr lang="en-US" dirty="0" smtClean="0"/>
              <a:t>	B=3;</a:t>
            </a:r>
          </a:p>
          <a:p>
            <a:pPr>
              <a:buNone/>
            </a:pPr>
            <a:r>
              <a:rPr lang="en-US" dirty="0" smtClean="0"/>
              <a:t>	A=B++;</a:t>
            </a:r>
          </a:p>
          <a:p>
            <a:pPr>
              <a:buNone/>
            </a:pPr>
            <a:r>
              <a:rPr lang="en-US" dirty="0" smtClean="0"/>
              <a:t>	// A becomes 3, B becomes 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7</a:t>
            </a:fld>
            <a:endParaRPr lang="en-US"/>
          </a:p>
        </p:txBody>
      </p:sp>
      <p:sp>
        <p:nvSpPr>
          <p:cNvPr id="3" name="Content Placeholder 2"/>
          <p:cNvSpPr>
            <a:spLocks noGrp="1"/>
          </p:cNvSpPr>
          <p:nvPr>
            <p:ph idx="4294967295"/>
          </p:nvPr>
        </p:nvSpPr>
        <p:spPr>
          <a:xfrm>
            <a:off x="0" y="304800"/>
            <a:ext cx="8229600" cy="5821363"/>
          </a:xfrm>
        </p:spPr>
        <p:txBody>
          <a:bodyPr/>
          <a:lstStyle/>
          <a:p>
            <a:r>
              <a:rPr lang="en-US" b="1" dirty="0" smtClean="0"/>
              <a:t>Effectiveness: </a:t>
            </a:r>
            <a:r>
              <a:rPr lang="en-US" dirty="0" smtClean="0"/>
              <a:t>It must be possible in practice, to carry out each step manually. The statements must be  feasible. Thus the algorithm even through is definite, should also be practical. If one take care of the above mentioned characteristics while writing the algorithm, then we can be sure of the results, for any kind of inputs.</a:t>
            </a:r>
          </a:p>
          <a:p>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z="2400" smtClean="0">
                <a:latin typeface="Comic Sans MS" pitchFamily="66" charset="0"/>
              </a:rPr>
              <a:t>Greena Dattani</a:t>
            </a:r>
            <a:endParaRPr lang="en-US" sz="2400">
              <a:latin typeface="Comic Sans MS" pitchFamily="66" charset="0"/>
            </a:endParaRPr>
          </a:p>
        </p:txBody>
      </p:sp>
      <p:sp>
        <p:nvSpPr>
          <p:cNvPr id="6" name="Slide Number Placeholder 5"/>
          <p:cNvSpPr>
            <a:spLocks noGrp="1"/>
          </p:cNvSpPr>
          <p:nvPr>
            <p:ph type="sldNum" sz="quarter" idx="12"/>
          </p:nvPr>
        </p:nvSpPr>
        <p:spPr/>
        <p:txBody>
          <a:bodyPr/>
          <a:lstStyle/>
          <a:p>
            <a:fld id="{6F094883-2B65-434D-BB95-EA2723E702EB}" type="slidenum">
              <a:rPr lang="en-US" sz="2400" smtClean="0">
                <a:latin typeface="Comic Sans MS" pitchFamily="66" charset="0"/>
              </a:rPr>
              <a:pPr/>
              <a:t>70</a:t>
            </a:fld>
            <a:endParaRPr lang="en-US" sz="2400">
              <a:latin typeface="Comic Sans MS" pitchFamily="66" charset="0"/>
            </a:endParaRPr>
          </a:p>
        </p:txBody>
      </p:sp>
      <p:sp>
        <p:nvSpPr>
          <p:cNvPr id="3" name="Content Placeholder 2"/>
          <p:cNvSpPr>
            <a:spLocks noGrp="1"/>
          </p:cNvSpPr>
          <p:nvPr>
            <p:ph idx="4294967295"/>
          </p:nvPr>
        </p:nvSpPr>
        <p:spPr>
          <a:xfrm>
            <a:off x="304800" y="457200"/>
            <a:ext cx="8229600" cy="5592763"/>
          </a:xfrm>
        </p:spPr>
        <p:txBody>
          <a:bodyPr>
            <a:normAutofit/>
          </a:bodyPr>
          <a:lstStyle/>
          <a:p>
            <a:r>
              <a:rPr lang="en-US" sz="2400" dirty="0" smtClean="0">
                <a:latin typeface="Comic Sans MS" pitchFamily="66" charset="0"/>
              </a:rPr>
              <a:t>Special Operators: (Comma(,), Size of(),Scope Operators (::), New Delete Operators).</a:t>
            </a:r>
          </a:p>
          <a:p>
            <a:pPr lvl="1"/>
            <a:r>
              <a:rPr lang="en-US" sz="2400" dirty="0" smtClean="0">
                <a:latin typeface="Comic Sans MS" pitchFamily="66" charset="0"/>
              </a:rPr>
              <a:t>Comma Operator(,):</a:t>
            </a:r>
          </a:p>
          <a:p>
            <a:pPr>
              <a:buNone/>
            </a:pPr>
            <a:r>
              <a:rPr lang="en-US" sz="2400" dirty="0" smtClean="0">
                <a:latin typeface="Comic Sans MS" pitchFamily="66" charset="0"/>
              </a:rPr>
              <a:t>	The comma operator (,) is used to separate two or more expressions that are included where only one expression is expected. When the set of expressions has to be evaluated for a value, only the rightmost expression is considered.</a:t>
            </a:r>
          </a:p>
          <a:p>
            <a:pPr>
              <a:buNone/>
            </a:pPr>
            <a:r>
              <a:rPr lang="en-US" sz="2400" dirty="0" smtClean="0">
                <a:latin typeface="Comic Sans MS" pitchFamily="66" charset="0"/>
              </a:rPr>
              <a:t>	For example, the following code:</a:t>
            </a:r>
          </a:p>
          <a:p>
            <a:pPr lvl="2"/>
            <a:r>
              <a:rPr lang="en-US" dirty="0" smtClean="0">
                <a:latin typeface="Comic Sans MS" pitchFamily="66" charset="0"/>
              </a:rPr>
              <a:t>a = (b=3, b+2);</a:t>
            </a:r>
          </a:p>
          <a:p>
            <a:pPr>
              <a:buNone/>
            </a:pPr>
            <a:r>
              <a:rPr lang="en-US" sz="2400" dirty="0" smtClean="0">
                <a:latin typeface="Comic Sans MS" pitchFamily="66" charset="0"/>
              </a:rPr>
              <a:t>	Would first assign the value 3 to b, and then assign b+2 to variable a. So, at the end, variable a would contain the value 5 while variable b would contain value 3.</a:t>
            </a:r>
          </a:p>
          <a:p>
            <a:pPr>
              <a:buNone/>
            </a:pP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71</a:t>
            </a:fld>
            <a:endParaRPr lang="en-US"/>
          </a:p>
        </p:txBody>
      </p:sp>
      <p:sp>
        <p:nvSpPr>
          <p:cNvPr id="3" name="Content Placeholder 2"/>
          <p:cNvSpPr>
            <a:spLocks noGrp="1"/>
          </p:cNvSpPr>
          <p:nvPr>
            <p:ph idx="4294967295"/>
          </p:nvPr>
        </p:nvSpPr>
        <p:spPr>
          <a:xfrm>
            <a:off x="304800" y="304800"/>
            <a:ext cx="8229600" cy="6096000"/>
          </a:xfrm>
        </p:spPr>
        <p:txBody>
          <a:bodyPr>
            <a:noAutofit/>
          </a:bodyPr>
          <a:lstStyle/>
          <a:p>
            <a:pPr lvl="1">
              <a:buNone/>
            </a:pPr>
            <a:r>
              <a:rPr lang="en-US" sz="2400" b="1" dirty="0" err="1" smtClean="0">
                <a:latin typeface="Comic Sans MS" pitchFamily="66" charset="0"/>
              </a:rPr>
              <a:t>Sizeof</a:t>
            </a:r>
            <a:r>
              <a:rPr lang="en-US" sz="2400" dirty="0" smtClean="0">
                <a:latin typeface="Comic Sans MS" pitchFamily="66" charset="0"/>
              </a:rPr>
              <a:t>:	</a:t>
            </a:r>
          </a:p>
          <a:p>
            <a:pPr>
              <a:buNone/>
            </a:pPr>
            <a:r>
              <a:rPr lang="en-US" sz="2400" dirty="0" smtClean="0">
                <a:latin typeface="Comic Sans MS" pitchFamily="66" charset="0"/>
              </a:rPr>
              <a:t>	The </a:t>
            </a:r>
            <a:r>
              <a:rPr lang="en-US" sz="2400" dirty="0" err="1" smtClean="0">
                <a:latin typeface="Comic Sans MS" pitchFamily="66" charset="0"/>
              </a:rPr>
              <a:t>sizeof</a:t>
            </a:r>
            <a:r>
              <a:rPr lang="en-US" sz="2400" dirty="0" smtClean="0">
                <a:latin typeface="Comic Sans MS" pitchFamily="66" charset="0"/>
              </a:rPr>
              <a:t> Operator is used to give the direction to the </a:t>
            </a:r>
            <a:r>
              <a:rPr lang="en-US" sz="2400" dirty="0" err="1" smtClean="0">
                <a:latin typeface="Comic Sans MS" pitchFamily="66" charset="0"/>
              </a:rPr>
              <a:t>c++</a:t>
            </a:r>
            <a:r>
              <a:rPr lang="en-US" sz="2400" dirty="0" smtClean="0">
                <a:latin typeface="Comic Sans MS" pitchFamily="66" charset="0"/>
              </a:rPr>
              <a:t> compiler to reserve the memory size or block to the particular data type which is defined in the structure type of data in the linked list.</a:t>
            </a:r>
          </a:p>
          <a:p>
            <a:pPr>
              <a:buNone/>
            </a:pPr>
            <a:endParaRPr lang="en-US" sz="2400" dirty="0" smtClean="0">
              <a:latin typeface="Comic Sans MS" pitchFamily="66" charset="0"/>
            </a:endParaRPr>
          </a:p>
          <a:p>
            <a:pPr>
              <a:buNone/>
            </a:pPr>
            <a:r>
              <a:rPr lang="en-US" sz="2400" dirty="0" smtClean="0">
                <a:latin typeface="Comic Sans MS" pitchFamily="66" charset="0"/>
              </a:rPr>
              <a:t>	This operator accepts one parameter, which can be either a type or a variable itself and returns the size in bytes of that type or object:</a:t>
            </a:r>
          </a:p>
          <a:p>
            <a:pPr>
              <a:buNone/>
            </a:pPr>
            <a:r>
              <a:rPr lang="en-US" sz="2400" dirty="0" smtClean="0">
                <a:latin typeface="Comic Sans MS" pitchFamily="66" charset="0"/>
              </a:rPr>
              <a:t>	The general syntax is:</a:t>
            </a:r>
          </a:p>
          <a:p>
            <a:pPr>
              <a:buNone/>
            </a:pPr>
            <a:r>
              <a:rPr lang="en-US" sz="2400" dirty="0" smtClean="0">
                <a:latin typeface="Comic Sans MS" pitchFamily="66" charset="0"/>
              </a:rPr>
              <a:t>	a = </a:t>
            </a:r>
            <a:r>
              <a:rPr lang="en-US" sz="2400" dirty="0" err="1" smtClean="0">
                <a:latin typeface="Comic Sans MS" pitchFamily="66" charset="0"/>
              </a:rPr>
              <a:t>sizeof</a:t>
            </a:r>
            <a:r>
              <a:rPr lang="en-US" sz="2400" dirty="0" smtClean="0">
                <a:latin typeface="Comic Sans MS" pitchFamily="66" charset="0"/>
              </a:rPr>
              <a:t> (char);</a:t>
            </a:r>
          </a:p>
          <a:p>
            <a:pPr>
              <a:buNone/>
            </a:pPr>
            <a:r>
              <a:rPr lang="en-US" sz="2400" dirty="0" smtClean="0">
                <a:latin typeface="Comic Sans MS" pitchFamily="66" charset="0"/>
              </a:rPr>
              <a:t>	This will assign the value 1 because char is a one-byte long type. The value returned by </a:t>
            </a:r>
            <a:r>
              <a:rPr lang="en-US" sz="2400" dirty="0" err="1" smtClean="0">
                <a:latin typeface="Comic Sans MS" pitchFamily="66" charset="0"/>
              </a:rPr>
              <a:t>sizeof</a:t>
            </a:r>
            <a:r>
              <a:rPr lang="en-US" sz="2400" dirty="0" smtClean="0">
                <a:latin typeface="Comic Sans MS" pitchFamily="66" charset="0"/>
              </a:rPr>
              <a:t> is a constant, so it is always determined before program execution.</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72</a:t>
            </a:fld>
            <a:endParaRPr lang="en-US"/>
          </a:p>
        </p:txBody>
      </p:sp>
      <p:sp>
        <p:nvSpPr>
          <p:cNvPr id="3" name="Content Placeholder 2"/>
          <p:cNvSpPr>
            <a:spLocks noGrp="1"/>
          </p:cNvSpPr>
          <p:nvPr>
            <p:ph idx="4294967295"/>
          </p:nvPr>
        </p:nvSpPr>
        <p:spPr>
          <a:xfrm>
            <a:off x="381000" y="152400"/>
            <a:ext cx="8229600" cy="5897563"/>
          </a:xfrm>
        </p:spPr>
        <p:txBody>
          <a:bodyPr>
            <a:normAutofit/>
          </a:bodyPr>
          <a:lstStyle/>
          <a:p>
            <a:pPr lvl="1"/>
            <a:endParaRPr lang="en-US" sz="2400" dirty="0" smtClean="0">
              <a:latin typeface="Comic Sans MS" pitchFamily="66" charset="0"/>
            </a:endParaRPr>
          </a:p>
          <a:p>
            <a:pPr lvl="1"/>
            <a:endParaRPr lang="en-US" sz="2400" dirty="0" smtClean="0">
              <a:latin typeface="Comic Sans MS" pitchFamily="66" charset="0"/>
            </a:endParaRPr>
          </a:p>
          <a:p>
            <a:pPr lvl="1"/>
            <a:r>
              <a:rPr lang="en-US" sz="2400" dirty="0" smtClean="0">
                <a:latin typeface="Comic Sans MS" pitchFamily="66" charset="0"/>
              </a:rPr>
              <a:t>Scope Operator (::)- :: is used as the scope resolution Operator in C++. </a:t>
            </a:r>
            <a:r>
              <a:rPr lang="en-US" sz="2400" dirty="0" err="1" smtClean="0">
                <a:latin typeface="Comic Sans MS" pitchFamily="66" charset="0"/>
              </a:rPr>
              <a:t>Whith</a:t>
            </a:r>
            <a:r>
              <a:rPr lang="en-US" sz="2400" dirty="0" smtClean="0">
                <a:latin typeface="Comic Sans MS" pitchFamily="66" charset="0"/>
              </a:rPr>
              <a:t> Scope resolution Operator we can define a class member function. Scope resolution operator is used to differentiate between members of base class with similar name.</a:t>
            </a:r>
          </a:p>
          <a:p>
            <a:pPr lvl="1"/>
            <a:r>
              <a:rPr lang="en-US" sz="2400" dirty="0" smtClean="0">
                <a:latin typeface="Comic Sans MS" pitchFamily="66" charset="0"/>
              </a:rPr>
              <a:t>New &amp; delete operators: Memory allocations and de-allocations in C++ is carried about by using New and delete operators.</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73</a:t>
            </a:fld>
            <a:endParaRPr lang="en-US"/>
          </a:p>
        </p:txBody>
      </p:sp>
      <p:sp>
        <p:nvSpPr>
          <p:cNvPr id="3" name="Content Placeholder 2"/>
          <p:cNvSpPr>
            <a:spLocks noGrp="1"/>
          </p:cNvSpPr>
          <p:nvPr>
            <p:ph idx="4294967295"/>
          </p:nvPr>
        </p:nvSpPr>
        <p:spPr>
          <a:xfrm>
            <a:off x="228600" y="304800"/>
            <a:ext cx="8229600" cy="5821363"/>
          </a:xfrm>
        </p:spPr>
        <p:txBody>
          <a:bodyPr>
            <a:normAutofit/>
          </a:bodyPr>
          <a:lstStyle/>
          <a:p>
            <a:r>
              <a:rPr lang="en-US" sz="2400" dirty="0" smtClean="0">
                <a:latin typeface="Comic Sans MS" pitchFamily="66" charset="0"/>
              </a:rPr>
              <a:t>Type Casting: We always  declare a variable for data type before using it in the program. In some situations we may need to convert data type of variable to obtain a particular result. This can be achieve by type casting.</a:t>
            </a:r>
          </a:p>
          <a:p>
            <a:r>
              <a:rPr lang="en-US" sz="2400" dirty="0" smtClean="0">
                <a:latin typeface="Comic Sans MS" pitchFamily="66" charset="0"/>
              </a:rPr>
              <a:t>Type casting is the process of converting one data type into another or converting an expression of a given type into another.</a:t>
            </a:r>
          </a:p>
          <a:p>
            <a:r>
              <a:rPr lang="en-US" sz="2400" dirty="0" smtClean="0">
                <a:latin typeface="Comic Sans MS" pitchFamily="66" charset="0"/>
              </a:rPr>
              <a:t>Type casting can be carried out in two ways</a:t>
            </a:r>
          </a:p>
          <a:p>
            <a:pPr lvl="1"/>
            <a:r>
              <a:rPr lang="en-US" sz="2400" dirty="0" smtClean="0">
                <a:latin typeface="Comic Sans MS" pitchFamily="66" charset="0"/>
              </a:rPr>
              <a:t>Implicit Conversion</a:t>
            </a:r>
          </a:p>
          <a:p>
            <a:pPr lvl="1"/>
            <a:r>
              <a:rPr lang="en-US" sz="2400" dirty="0" smtClean="0">
                <a:latin typeface="Comic Sans MS" pitchFamily="66" charset="0"/>
              </a:rPr>
              <a:t>Explicit Conversion</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74</a:t>
            </a:fld>
            <a:endParaRPr lang="en-US"/>
          </a:p>
        </p:txBody>
      </p:sp>
      <p:sp>
        <p:nvSpPr>
          <p:cNvPr id="3" name="Content Placeholder 2"/>
          <p:cNvSpPr>
            <a:spLocks noGrp="1"/>
          </p:cNvSpPr>
          <p:nvPr>
            <p:ph idx="4294967295"/>
          </p:nvPr>
        </p:nvSpPr>
        <p:spPr>
          <a:xfrm>
            <a:off x="0" y="304800"/>
            <a:ext cx="8229600" cy="5821363"/>
          </a:xfrm>
        </p:spPr>
        <p:txBody>
          <a:bodyPr>
            <a:normAutofit fontScale="85000" lnSpcReduction="10000"/>
          </a:bodyPr>
          <a:lstStyle/>
          <a:p>
            <a:r>
              <a:rPr lang="en-US" b="1" dirty="0" smtClean="0"/>
              <a:t>Implicit Conversion </a:t>
            </a:r>
            <a:r>
              <a:rPr lang="en-US" dirty="0" smtClean="0"/>
              <a:t>: Implicit conversion is also called as converting by assignment operator or automatic conversion. In implicit assignment </a:t>
            </a:r>
            <a:r>
              <a:rPr lang="en-US" dirty="0" err="1" smtClean="0"/>
              <a:t>oprator</a:t>
            </a:r>
            <a:r>
              <a:rPr lang="en-US" dirty="0" smtClean="0"/>
              <a:t> operator or automatic conversion. In implicit conversions value gets automatically converted to the specific type to which it is assigned.</a:t>
            </a:r>
          </a:p>
          <a:p>
            <a:pPr>
              <a:buNone/>
            </a:pPr>
            <a:r>
              <a:rPr lang="en-US" dirty="0" smtClean="0"/>
              <a:t>	For example:</a:t>
            </a:r>
          </a:p>
          <a:p>
            <a:pPr>
              <a:buNone/>
            </a:pPr>
            <a:r>
              <a:rPr lang="en-US" dirty="0" smtClean="0"/>
              <a:t>		</a:t>
            </a:r>
            <a:r>
              <a:rPr lang="en-US" dirty="0" err="1" smtClean="0"/>
              <a:t>int</a:t>
            </a:r>
            <a:r>
              <a:rPr lang="en-US" dirty="0" smtClean="0"/>
              <a:t> x;</a:t>
            </a:r>
          </a:p>
          <a:p>
            <a:pPr>
              <a:buNone/>
            </a:pPr>
            <a:r>
              <a:rPr lang="en-US" dirty="0" smtClean="0"/>
              <a:t>		float y;</a:t>
            </a:r>
          </a:p>
          <a:p>
            <a:pPr>
              <a:buNone/>
            </a:pPr>
            <a:r>
              <a:rPr lang="en-US" dirty="0" smtClean="0"/>
              <a:t>		x=y;</a:t>
            </a:r>
          </a:p>
          <a:p>
            <a:pPr>
              <a:buNone/>
            </a:pPr>
            <a:r>
              <a:rPr lang="en-US" dirty="0" smtClean="0"/>
              <a:t>		here the data float namely variable y is converted to </a:t>
            </a:r>
            <a:r>
              <a:rPr lang="en-US" dirty="0" err="1" smtClean="0"/>
              <a:t>int</a:t>
            </a:r>
            <a:r>
              <a:rPr lang="en-US" dirty="0" smtClean="0"/>
              <a:t> and is assigned to the integer variable x. (in this case fractional part of y will be truncated and will be assigned to y).</a:t>
            </a:r>
          </a:p>
          <a:p>
            <a:pPr>
              <a:buNone/>
            </a:pPr>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75</a:t>
            </a:fld>
            <a:endParaRPr lang="en-US"/>
          </a:p>
        </p:txBody>
      </p:sp>
      <p:sp>
        <p:nvSpPr>
          <p:cNvPr id="3" name="Content Placeholder 2"/>
          <p:cNvSpPr>
            <a:spLocks noGrp="1"/>
          </p:cNvSpPr>
          <p:nvPr>
            <p:ph idx="4294967295"/>
          </p:nvPr>
        </p:nvSpPr>
        <p:spPr>
          <a:xfrm>
            <a:off x="0" y="228600"/>
            <a:ext cx="8229600" cy="5897563"/>
          </a:xfrm>
        </p:spPr>
        <p:txBody>
          <a:bodyPr>
            <a:normAutofit fontScale="62500" lnSpcReduction="20000"/>
          </a:bodyPr>
          <a:lstStyle/>
          <a:p>
            <a:pPr>
              <a:buNone/>
            </a:pPr>
            <a:endParaRPr lang="en-US" dirty="0" smtClean="0"/>
          </a:p>
          <a:p>
            <a:r>
              <a:rPr lang="en-US" b="1" dirty="0" smtClean="0"/>
              <a:t>Explicit conversion: </a:t>
            </a:r>
            <a:r>
              <a:rPr lang="en-US" dirty="0" smtClean="0"/>
              <a:t>Variable are declared as </a:t>
            </a:r>
            <a:r>
              <a:rPr lang="en-US" dirty="0" err="1" smtClean="0"/>
              <a:t>intergers</a:t>
            </a:r>
            <a:r>
              <a:rPr lang="en-US" dirty="0" smtClean="0"/>
              <a:t> and it may be required to get the result as floating point number. The type conversion is to convert the set of declared data type to some other required type. C++ provides a specific and a special way for converting one data type to the another data type using a cast operator.</a:t>
            </a:r>
          </a:p>
          <a:p>
            <a:pPr>
              <a:buNone/>
            </a:pPr>
            <a:r>
              <a:rPr lang="en-US" dirty="0" smtClean="0"/>
              <a:t>	Type casting operators allow you to convert a datum of a given type to another. There are several ways to do </a:t>
            </a:r>
            <a:r>
              <a:rPr lang="en-US" dirty="0" err="1" smtClean="0"/>
              <a:t>thisin</a:t>
            </a:r>
            <a:r>
              <a:rPr lang="en-US" dirty="0" smtClean="0"/>
              <a:t> C++. The simplest one, which has been inherited from the C language, is to precede the expression to be converted by the new type enclosed between parentheses (()):</a:t>
            </a:r>
          </a:p>
          <a:p>
            <a:pPr>
              <a:buNone/>
            </a:pPr>
            <a:r>
              <a:rPr lang="en-US" dirty="0" smtClean="0"/>
              <a:t> </a:t>
            </a:r>
          </a:p>
          <a:p>
            <a:pPr>
              <a:buNone/>
            </a:pPr>
            <a:r>
              <a:rPr lang="en-US" dirty="0" smtClean="0"/>
              <a:t>	</a:t>
            </a:r>
            <a:r>
              <a:rPr lang="en-US" dirty="0" err="1" smtClean="0"/>
              <a:t>int</a:t>
            </a:r>
            <a:r>
              <a:rPr lang="en-US" dirty="0" smtClean="0"/>
              <a:t> </a:t>
            </a:r>
            <a:r>
              <a:rPr lang="en-US" dirty="0" err="1" smtClean="0"/>
              <a:t>i</a:t>
            </a:r>
            <a:r>
              <a:rPr lang="en-US" dirty="0" smtClean="0"/>
              <a:t>;</a:t>
            </a:r>
          </a:p>
          <a:p>
            <a:pPr>
              <a:buNone/>
            </a:pPr>
            <a:r>
              <a:rPr lang="en-US" dirty="0" smtClean="0"/>
              <a:t>	float f = 3.14;</a:t>
            </a:r>
          </a:p>
          <a:p>
            <a:pPr>
              <a:buNone/>
            </a:pPr>
            <a:r>
              <a:rPr lang="en-US" dirty="0" smtClean="0"/>
              <a:t>	</a:t>
            </a:r>
            <a:r>
              <a:rPr lang="en-US" dirty="0" err="1" smtClean="0"/>
              <a:t>i</a:t>
            </a:r>
            <a:r>
              <a:rPr lang="en-US" dirty="0" smtClean="0"/>
              <a:t> = (</a:t>
            </a:r>
            <a:r>
              <a:rPr lang="en-US" dirty="0" err="1" smtClean="0"/>
              <a:t>int</a:t>
            </a:r>
            <a:r>
              <a:rPr lang="en-US" dirty="0" smtClean="0"/>
              <a:t>) f;</a:t>
            </a:r>
          </a:p>
          <a:p>
            <a:pPr>
              <a:buNone/>
            </a:pPr>
            <a:r>
              <a:rPr lang="en-US" dirty="0" smtClean="0"/>
              <a:t>	The previous code converts the float number 3.14 to an integer value (3), the remainder is lost. Here, the typecasting operator was (</a:t>
            </a:r>
            <a:r>
              <a:rPr lang="en-US" dirty="0" err="1" smtClean="0"/>
              <a:t>int</a:t>
            </a:r>
            <a:r>
              <a:rPr lang="en-US" dirty="0" smtClean="0"/>
              <a:t>). Another way to do the same thing in C++ is using the functional notation: preceding the expression to be converted by the type and enclosing the expression between parentheses:</a:t>
            </a:r>
          </a:p>
          <a:p>
            <a:pPr>
              <a:buNone/>
            </a:pPr>
            <a:r>
              <a:rPr lang="en-US" dirty="0" smtClean="0"/>
              <a:t>	</a:t>
            </a:r>
            <a:r>
              <a:rPr lang="en-US" dirty="0" err="1" smtClean="0"/>
              <a:t>i</a:t>
            </a:r>
            <a:r>
              <a:rPr lang="en-US" dirty="0" smtClean="0"/>
              <a:t> = </a:t>
            </a:r>
            <a:r>
              <a:rPr lang="en-US" dirty="0" err="1" smtClean="0"/>
              <a:t>int</a:t>
            </a:r>
            <a:r>
              <a:rPr lang="en-US" dirty="0" smtClean="0"/>
              <a:t> ( f );</a:t>
            </a:r>
          </a:p>
          <a:p>
            <a:pPr>
              <a:buNone/>
            </a:pPr>
            <a:r>
              <a:rPr lang="en-US" dirty="0" smtClean="0"/>
              <a:t>	Both ways of type casting are valid in C++.</a:t>
            </a:r>
          </a:p>
          <a:p>
            <a:endParaRPr lang="en-US" dirty="0" smtClean="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76</a:t>
            </a:fld>
            <a:endParaRPr lang="en-US"/>
          </a:p>
        </p:txBody>
      </p:sp>
      <p:sp>
        <p:nvSpPr>
          <p:cNvPr id="3" name="Content Placeholder 2"/>
          <p:cNvSpPr>
            <a:spLocks noGrp="1"/>
          </p:cNvSpPr>
          <p:nvPr>
            <p:ph idx="4294967295"/>
          </p:nvPr>
        </p:nvSpPr>
        <p:spPr>
          <a:xfrm>
            <a:off x="152400" y="685800"/>
            <a:ext cx="8229600" cy="5715000"/>
          </a:xfrm>
        </p:spPr>
        <p:txBody>
          <a:bodyPr>
            <a:noAutofit/>
          </a:bodyPr>
          <a:lstStyle/>
          <a:p>
            <a:r>
              <a:rPr lang="en-US" sz="2400" dirty="0" smtClean="0">
                <a:latin typeface="Comic Sans MS" pitchFamily="66" charset="0"/>
              </a:rPr>
              <a:t>When programming, we store the variables in our computer's memory, but the computer has to know what kind of data we want to store in them, since it is not going to occupy the same amount of memory to store a simple number than to store a single letter or a large number, and they are not going to be interpreted the same way.</a:t>
            </a:r>
          </a:p>
          <a:p>
            <a:r>
              <a:rPr lang="en-US" sz="2400" dirty="0" smtClean="0">
                <a:latin typeface="Comic Sans MS" pitchFamily="66" charset="0"/>
              </a:rPr>
              <a:t>The memory in our computers is organized in bytes. A byte is the minimum amount of memory that we can manage in C++. A byte can store a relatively small amount of data: one single character or a small integer (generally an integer between 0 and 255). In addition, the computer can manipulate more complex data types that come from grouping several bytes, such as long numbers or non-integer numbers.</a:t>
            </a:r>
          </a:p>
          <a:p>
            <a:endParaRPr lang="en-US" sz="2400" dirty="0" smtClean="0">
              <a:latin typeface="Comic Sans MS" pitchFamily="66" charset="0"/>
            </a:endParaRPr>
          </a:p>
          <a:p>
            <a:endParaRPr lang="en-US" sz="2400" dirty="0">
              <a:latin typeface="Comic Sans MS" pitchFamily="66" charset="0"/>
            </a:endParaRPr>
          </a:p>
        </p:txBody>
      </p:sp>
      <p:sp>
        <p:nvSpPr>
          <p:cNvPr id="2" name="Title 1"/>
          <p:cNvSpPr>
            <a:spLocks noGrp="1"/>
          </p:cNvSpPr>
          <p:nvPr>
            <p:ph type="title" idx="4294967295"/>
          </p:nvPr>
        </p:nvSpPr>
        <p:spPr>
          <a:xfrm>
            <a:off x="0" y="274638"/>
            <a:ext cx="8229600" cy="334962"/>
          </a:xfrm>
        </p:spPr>
        <p:txBody>
          <a:bodyPr>
            <a:normAutofit fontScale="90000"/>
          </a:bodyPr>
          <a:lstStyle/>
          <a:p>
            <a:r>
              <a:rPr lang="en-US" sz="2400" dirty="0" smtClean="0">
                <a:latin typeface="Comic Sans MS" pitchFamily="66" charset="0"/>
              </a:rPr>
              <a:t>Data types</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77</a:t>
            </a:fld>
            <a:endParaRPr lang="en-US"/>
          </a:p>
        </p:txBody>
      </p:sp>
      <p:sp>
        <p:nvSpPr>
          <p:cNvPr id="3" name="Content Placeholder 2"/>
          <p:cNvSpPr>
            <a:spLocks noGrp="1"/>
          </p:cNvSpPr>
          <p:nvPr>
            <p:ph idx="4294967295"/>
          </p:nvPr>
        </p:nvSpPr>
        <p:spPr>
          <a:xfrm>
            <a:off x="228600" y="457200"/>
            <a:ext cx="8229600" cy="5791200"/>
          </a:xfrm>
        </p:spPr>
        <p:txBody>
          <a:bodyPr>
            <a:noAutofit/>
          </a:bodyPr>
          <a:lstStyle/>
          <a:p>
            <a:r>
              <a:rPr lang="en-US" sz="2400" dirty="0" smtClean="0">
                <a:latin typeface="Comic Sans MS" pitchFamily="66" charset="0"/>
              </a:rPr>
              <a:t>Next you have a summary of the basic fundamental data types in C++, as well as the range of values that can be represented with each one:</a:t>
            </a:r>
          </a:p>
          <a:p>
            <a:r>
              <a:rPr lang="en-US" sz="2400" dirty="0" smtClean="0">
                <a:latin typeface="Comic Sans MS" pitchFamily="66" charset="0"/>
              </a:rPr>
              <a:t>* The values of the columns </a:t>
            </a:r>
            <a:r>
              <a:rPr lang="en-US" sz="2400" b="1" dirty="0" smtClean="0">
                <a:latin typeface="Comic Sans MS" pitchFamily="66" charset="0"/>
              </a:rPr>
              <a:t>Size </a:t>
            </a:r>
            <a:r>
              <a:rPr lang="en-US" sz="2400" dirty="0" smtClean="0">
                <a:latin typeface="Comic Sans MS" pitchFamily="66" charset="0"/>
              </a:rPr>
              <a:t>and </a:t>
            </a:r>
            <a:r>
              <a:rPr lang="en-US" sz="2400" b="1" dirty="0" smtClean="0">
                <a:latin typeface="Comic Sans MS" pitchFamily="66" charset="0"/>
              </a:rPr>
              <a:t>Range </a:t>
            </a:r>
            <a:r>
              <a:rPr lang="en-US" sz="2400" dirty="0" smtClean="0">
                <a:latin typeface="Comic Sans MS" pitchFamily="66" charset="0"/>
              </a:rPr>
              <a:t>depend on the system the program is compiled for. The values shown above are those found on most 32-bit systems. But for other systems, the general specification is that </a:t>
            </a:r>
            <a:r>
              <a:rPr lang="en-US" sz="2400" dirty="0" err="1" smtClean="0">
                <a:latin typeface="Comic Sans MS" pitchFamily="66" charset="0"/>
              </a:rPr>
              <a:t>int</a:t>
            </a:r>
            <a:r>
              <a:rPr lang="en-US" sz="2400" dirty="0" smtClean="0">
                <a:latin typeface="Comic Sans MS" pitchFamily="66" charset="0"/>
              </a:rPr>
              <a:t> has the natural size suggested by the system architecture (one "word") and the four integer types char, short, </a:t>
            </a:r>
            <a:r>
              <a:rPr lang="en-US" sz="2400" dirty="0" err="1" smtClean="0">
                <a:latin typeface="Comic Sans MS" pitchFamily="66" charset="0"/>
              </a:rPr>
              <a:t>int</a:t>
            </a:r>
            <a:r>
              <a:rPr lang="en-US" sz="2400" dirty="0" smtClean="0">
                <a:latin typeface="Comic Sans MS" pitchFamily="66" charset="0"/>
              </a:rPr>
              <a:t> and long must each one be at least as large as the one preceding it, with char being always 1 byte in size.</a:t>
            </a:r>
          </a:p>
          <a:p>
            <a:r>
              <a:rPr lang="en-US" sz="2400" dirty="0" smtClean="0">
                <a:latin typeface="Comic Sans MS" pitchFamily="66" charset="0"/>
              </a:rPr>
              <a:t>The same applies to the floating point types float, double and long double, where each one must provide at least as much precision as the preceding one.</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78</a:t>
            </a:fld>
            <a:endParaRPr lang="en-US"/>
          </a:p>
        </p:txBody>
      </p:sp>
      <p:sp>
        <p:nvSpPr>
          <p:cNvPr id="3" name="Content Placeholder 2"/>
          <p:cNvSpPr>
            <a:spLocks noGrp="1"/>
          </p:cNvSpPr>
          <p:nvPr>
            <p:ph idx="4294967295"/>
          </p:nvPr>
        </p:nvSpPr>
        <p:spPr>
          <a:xfrm>
            <a:off x="0" y="304800"/>
            <a:ext cx="8839200" cy="5821363"/>
          </a:xfrm>
        </p:spPr>
        <p:txBody>
          <a:bodyPr>
            <a:normAutofit fontScale="92500" lnSpcReduction="20000"/>
          </a:bodyPr>
          <a:lstStyle/>
          <a:p>
            <a:pPr>
              <a:buNone/>
            </a:pPr>
            <a:r>
              <a:rPr lang="en-US" sz="2000" dirty="0" smtClean="0">
                <a:latin typeface="Arial" pitchFamily="34" charset="0"/>
                <a:cs typeface="Arial" pitchFamily="34" charset="0"/>
              </a:rPr>
              <a:t>NAME		DESCRIPTION	            SIZE	RANGE</a:t>
            </a:r>
          </a:p>
          <a:p>
            <a:pPr>
              <a:buNone/>
            </a:pPr>
            <a:r>
              <a:rPr lang="en-US" sz="2000" dirty="0" smtClean="0">
                <a:latin typeface="Arial" pitchFamily="34" charset="0"/>
                <a:cs typeface="Arial" pitchFamily="34" charset="0"/>
              </a:rPr>
              <a:t>CHAR 	        character or small integer  1 Byte        signed -128 to 127</a:t>
            </a:r>
          </a:p>
          <a:p>
            <a:pPr>
              <a:buNone/>
            </a:pPr>
            <a:r>
              <a:rPr lang="en-US" sz="2000" dirty="0" smtClean="0">
                <a:latin typeface="Arial" pitchFamily="34" charset="0"/>
                <a:cs typeface="Arial" pitchFamily="34" charset="0"/>
              </a:rPr>
              <a:t>	                                                                              unsigned 0 to 255</a:t>
            </a:r>
          </a:p>
          <a:p>
            <a:pPr>
              <a:buNone/>
            </a:pPr>
            <a:r>
              <a:rPr lang="en-US" sz="2000" dirty="0" smtClean="0">
                <a:latin typeface="Arial" pitchFamily="34" charset="0"/>
                <a:cs typeface="Arial" pitchFamily="34" charset="0"/>
              </a:rPr>
              <a:t>Short </a:t>
            </a:r>
            <a:r>
              <a:rPr lang="en-US" sz="2000" dirty="0" err="1" smtClean="0">
                <a:latin typeface="Arial" pitchFamily="34" charset="0"/>
                <a:cs typeface="Arial" pitchFamily="34" charset="0"/>
              </a:rPr>
              <a:t>int</a:t>
            </a:r>
            <a:r>
              <a:rPr lang="en-US" sz="2000" dirty="0" smtClean="0">
                <a:latin typeface="Arial" pitchFamily="34" charset="0"/>
                <a:cs typeface="Arial" pitchFamily="34" charset="0"/>
              </a:rPr>
              <a:t>        Short Integer                      2 bytes	 signed -32768 to 32768</a:t>
            </a:r>
          </a:p>
          <a:p>
            <a:pPr>
              <a:buNone/>
            </a:pPr>
            <a:r>
              <a:rPr lang="en-US" sz="2000" dirty="0" smtClean="0">
                <a:latin typeface="Arial" pitchFamily="34" charset="0"/>
                <a:cs typeface="Arial" pitchFamily="34" charset="0"/>
              </a:rPr>
              <a:t>	                                                                              unsigned 0 to 65535</a:t>
            </a:r>
          </a:p>
          <a:p>
            <a:pPr>
              <a:buNone/>
            </a:pPr>
            <a:r>
              <a:rPr lang="en-US" sz="2000" dirty="0" err="1" smtClean="0">
                <a:latin typeface="Arial" pitchFamily="34" charset="0"/>
                <a:cs typeface="Arial" pitchFamily="34" charset="0"/>
              </a:rPr>
              <a:t>Int</a:t>
            </a:r>
            <a:r>
              <a:rPr lang="en-US" sz="2000" dirty="0" smtClean="0">
                <a:latin typeface="Arial" pitchFamily="34" charset="0"/>
                <a:cs typeface="Arial" pitchFamily="34" charset="0"/>
              </a:rPr>
              <a:t> 	                 integer                               4 bytes       signed -2147483648 to</a:t>
            </a:r>
          </a:p>
          <a:p>
            <a:pPr>
              <a:buNone/>
            </a:pPr>
            <a:r>
              <a:rPr lang="en-US" sz="2000" dirty="0" smtClean="0">
                <a:latin typeface="Arial" pitchFamily="34" charset="0"/>
                <a:cs typeface="Arial" pitchFamily="34" charset="0"/>
              </a:rPr>
              <a:t>                                                                                                2147483647</a:t>
            </a:r>
          </a:p>
          <a:p>
            <a:pPr>
              <a:buNone/>
            </a:pPr>
            <a:r>
              <a:rPr lang="en-US" sz="2000" dirty="0" smtClean="0">
                <a:latin typeface="Arial" pitchFamily="34" charset="0"/>
                <a:cs typeface="Arial" pitchFamily="34" charset="0"/>
              </a:rPr>
              <a:t>	                                                                              unsigned 0 to 4294967295</a:t>
            </a:r>
          </a:p>
          <a:p>
            <a:pPr>
              <a:buNone/>
            </a:pPr>
            <a:r>
              <a:rPr lang="en-US" sz="2000" dirty="0" smtClean="0">
                <a:latin typeface="Arial" pitchFamily="34" charset="0"/>
                <a:cs typeface="Arial" pitchFamily="34" charset="0"/>
              </a:rPr>
              <a:t>Long </a:t>
            </a:r>
            <a:r>
              <a:rPr lang="en-US" sz="2000" dirty="0" err="1" smtClean="0">
                <a:latin typeface="Arial" pitchFamily="34" charset="0"/>
                <a:cs typeface="Arial" pitchFamily="34" charset="0"/>
              </a:rPr>
              <a:t>int</a:t>
            </a:r>
            <a:r>
              <a:rPr lang="en-US" sz="2000" dirty="0" smtClean="0">
                <a:latin typeface="Arial" pitchFamily="34" charset="0"/>
                <a:cs typeface="Arial" pitchFamily="34" charset="0"/>
              </a:rPr>
              <a:t>         long integer                        4 bytes       signed -2147483648 to</a:t>
            </a:r>
          </a:p>
          <a:p>
            <a:pPr>
              <a:buNone/>
            </a:pPr>
            <a:r>
              <a:rPr lang="en-US" sz="2000" dirty="0" smtClean="0">
                <a:latin typeface="Arial" pitchFamily="34" charset="0"/>
                <a:cs typeface="Arial" pitchFamily="34" charset="0"/>
              </a:rPr>
              <a:t>                                                                                                2147483647</a:t>
            </a:r>
          </a:p>
          <a:p>
            <a:pPr>
              <a:buNone/>
            </a:pPr>
            <a:r>
              <a:rPr lang="en-US" sz="2000" dirty="0" smtClean="0">
                <a:latin typeface="Arial" pitchFamily="34" charset="0"/>
                <a:cs typeface="Arial" pitchFamily="34" charset="0"/>
              </a:rPr>
              <a:t>	                                                                               unsigned 0 to 4294967295</a:t>
            </a:r>
          </a:p>
          <a:p>
            <a:pPr>
              <a:buNone/>
            </a:pPr>
            <a:r>
              <a:rPr lang="en-US" sz="2000" dirty="0" err="1" smtClean="0">
                <a:latin typeface="Arial" pitchFamily="34" charset="0"/>
                <a:cs typeface="Arial" pitchFamily="34" charset="0"/>
              </a:rPr>
              <a:t>Bool</a:t>
            </a:r>
            <a:r>
              <a:rPr lang="en-US" sz="2000" dirty="0" smtClean="0">
                <a:latin typeface="Arial" pitchFamily="34" charset="0"/>
                <a:cs typeface="Arial" pitchFamily="34" charset="0"/>
              </a:rPr>
              <a:t>              Boolean </a:t>
            </a:r>
            <a:r>
              <a:rPr lang="en-US" sz="2000" dirty="0" err="1" smtClean="0">
                <a:latin typeface="Arial" pitchFamily="34" charset="0"/>
                <a:cs typeface="Arial" pitchFamily="34" charset="0"/>
              </a:rPr>
              <a:t>value.It</a:t>
            </a:r>
            <a:r>
              <a:rPr lang="en-US" sz="2000" dirty="0" smtClean="0">
                <a:latin typeface="Arial" pitchFamily="34" charset="0"/>
                <a:cs typeface="Arial" pitchFamily="34" charset="0"/>
              </a:rPr>
              <a:t> can           1 byte         true and false</a:t>
            </a:r>
            <a:br>
              <a:rPr lang="en-US" sz="2000" dirty="0" smtClean="0">
                <a:latin typeface="Arial" pitchFamily="34" charset="0"/>
                <a:cs typeface="Arial" pitchFamily="34" charset="0"/>
              </a:rPr>
            </a:br>
            <a:r>
              <a:rPr lang="en-US" sz="2000" dirty="0" smtClean="0">
                <a:latin typeface="Arial" pitchFamily="34" charset="0"/>
                <a:cs typeface="Arial" pitchFamily="34" charset="0"/>
              </a:rPr>
              <a:t>                 take to or one values </a:t>
            </a:r>
          </a:p>
          <a:p>
            <a:pPr>
              <a:buNone/>
            </a:pPr>
            <a:r>
              <a:rPr lang="en-US" sz="2000" dirty="0" smtClean="0">
                <a:latin typeface="Arial" pitchFamily="34" charset="0"/>
                <a:cs typeface="Arial" pitchFamily="34" charset="0"/>
              </a:rPr>
              <a:t>                      true or false.</a:t>
            </a:r>
          </a:p>
          <a:p>
            <a:pPr>
              <a:buNone/>
            </a:pPr>
            <a:r>
              <a:rPr lang="en-US" sz="2000" dirty="0" smtClean="0">
                <a:latin typeface="Arial" pitchFamily="34" charset="0"/>
                <a:cs typeface="Arial" pitchFamily="34" charset="0"/>
              </a:rPr>
              <a:t>Float              floating point number          4 bytes        +/- 3.4e +/-38(~7 digits)</a:t>
            </a:r>
          </a:p>
          <a:p>
            <a:pPr>
              <a:buNone/>
            </a:pPr>
            <a:r>
              <a:rPr lang="en-US" sz="2000" dirty="0" smtClean="0">
                <a:latin typeface="Arial" pitchFamily="34" charset="0"/>
                <a:cs typeface="Arial" pitchFamily="34" charset="0"/>
              </a:rPr>
              <a:t>Double           </a:t>
            </a:r>
            <a:r>
              <a:rPr lang="en-US" sz="2000" dirty="0" err="1" smtClean="0">
                <a:latin typeface="Arial" pitchFamily="34" charset="0"/>
                <a:cs typeface="Arial" pitchFamily="34" charset="0"/>
              </a:rPr>
              <a:t>Double</a:t>
            </a:r>
            <a:r>
              <a:rPr lang="en-US" sz="2000" dirty="0" smtClean="0">
                <a:latin typeface="Arial" pitchFamily="34" charset="0"/>
                <a:cs typeface="Arial" pitchFamily="34" charset="0"/>
              </a:rPr>
              <a:t> precision                8 bytes        +/- 1.7e +/-308(~15 digits)</a:t>
            </a:r>
          </a:p>
          <a:p>
            <a:pPr>
              <a:buNone/>
            </a:pPr>
            <a:r>
              <a:rPr lang="en-US" sz="2000" dirty="0" smtClean="0">
                <a:latin typeface="Arial" pitchFamily="34" charset="0"/>
                <a:cs typeface="Arial" pitchFamily="34" charset="0"/>
              </a:rPr>
              <a:t>                       floating point number </a:t>
            </a:r>
          </a:p>
          <a:p>
            <a:pPr>
              <a:buNone/>
            </a:pPr>
            <a:r>
              <a:rPr lang="en-US" sz="2000" dirty="0" smtClean="0">
                <a:latin typeface="Arial" pitchFamily="34" charset="0"/>
                <a:cs typeface="Arial" pitchFamily="34" charset="0"/>
              </a:rPr>
              <a:t>Long double   Long double precision       8 bytes        +/- 1.7e +/-308(~7 digits)</a:t>
            </a:r>
          </a:p>
          <a:p>
            <a:pPr>
              <a:buNone/>
            </a:pPr>
            <a:r>
              <a:rPr lang="en-US" sz="2000" dirty="0" smtClean="0">
                <a:latin typeface="Arial" pitchFamily="34" charset="0"/>
                <a:cs typeface="Arial" pitchFamily="34" charset="0"/>
              </a:rPr>
              <a:t>                       floating point number</a:t>
            </a:r>
          </a:p>
          <a:p>
            <a:pPr>
              <a:buNone/>
            </a:pPr>
            <a:r>
              <a:rPr lang="en-US" sz="2000" dirty="0" err="1" smtClean="0">
                <a:latin typeface="Arial" pitchFamily="34" charset="0"/>
                <a:cs typeface="Arial" pitchFamily="34" charset="0"/>
              </a:rPr>
              <a:t>Wchar_t</a:t>
            </a:r>
            <a:r>
              <a:rPr lang="en-US" sz="2000" dirty="0" smtClean="0">
                <a:latin typeface="Arial" pitchFamily="34" charset="0"/>
                <a:cs typeface="Arial" pitchFamily="34" charset="0"/>
              </a:rPr>
              <a:t>         wide character.	           2 or 4 bytes    1 wide character</a:t>
            </a:r>
          </a:p>
          <a:p>
            <a:pPr>
              <a:buNone/>
            </a:pPr>
            <a:endParaRPr lang="en-US" sz="2000" dirty="0" smtClean="0">
              <a:latin typeface="Arial" pitchFamily="34" charset="0"/>
              <a:cs typeface="Arial" pitchFamily="34" charset="0"/>
            </a:endParaRPr>
          </a:p>
          <a:p>
            <a:pPr>
              <a:buNone/>
            </a:pPr>
            <a:endParaRPr lang="en-US" sz="2000" dirty="0" smtClean="0">
              <a:latin typeface="Arial" pitchFamily="34" charset="0"/>
              <a:cs typeface="Arial" pitchFamily="34" charset="0"/>
            </a:endParaRPr>
          </a:p>
          <a:p>
            <a:pPr>
              <a:buNone/>
            </a:pPr>
            <a:endParaRPr lang="en-US"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79</a:t>
            </a:fld>
            <a:endParaRPr lang="en-US"/>
          </a:p>
        </p:txBody>
      </p:sp>
      <p:sp>
        <p:nvSpPr>
          <p:cNvPr id="3" name="Content Placeholder 2"/>
          <p:cNvSpPr>
            <a:spLocks noGrp="1"/>
          </p:cNvSpPr>
          <p:nvPr>
            <p:ph idx="4294967295"/>
          </p:nvPr>
        </p:nvSpPr>
        <p:spPr>
          <a:xfrm>
            <a:off x="457200" y="685800"/>
            <a:ext cx="8305800" cy="5287963"/>
          </a:xfrm>
        </p:spPr>
        <p:txBody>
          <a:bodyPr>
            <a:noAutofit/>
          </a:bodyPr>
          <a:lstStyle/>
          <a:p>
            <a:pPr>
              <a:buNone/>
            </a:pPr>
            <a:r>
              <a:rPr lang="en-US" sz="1800" dirty="0" smtClean="0">
                <a:latin typeface="Comic Sans MS" pitchFamily="66" charset="0"/>
              </a:rPr>
              <a:t>	To  use a variable in C++, we must first declare it specifying its data type. </a:t>
            </a:r>
          </a:p>
          <a:p>
            <a:pPr>
              <a:buNone/>
            </a:pPr>
            <a:r>
              <a:rPr lang="en-US" sz="1800" dirty="0" smtClean="0">
                <a:latin typeface="Comic Sans MS" pitchFamily="66" charset="0"/>
              </a:rPr>
              <a:t>	 </a:t>
            </a:r>
          </a:p>
          <a:p>
            <a:pPr>
              <a:buNone/>
            </a:pPr>
            <a:r>
              <a:rPr lang="en-US" sz="1800" dirty="0" smtClean="0">
                <a:latin typeface="Comic Sans MS" pitchFamily="66" charset="0"/>
              </a:rPr>
              <a:t>	The syntax to declare a new variable is to write the </a:t>
            </a:r>
            <a:r>
              <a:rPr lang="en-US" sz="1800" dirty="0" err="1" smtClean="0">
                <a:latin typeface="Comic Sans MS" pitchFamily="66" charset="0"/>
              </a:rPr>
              <a:t>specifier</a:t>
            </a:r>
            <a:r>
              <a:rPr lang="en-US" sz="1800" dirty="0" smtClean="0">
                <a:latin typeface="Comic Sans MS" pitchFamily="66" charset="0"/>
              </a:rPr>
              <a:t> of the desired data type (like </a:t>
            </a:r>
            <a:r>
              <a:rPr lang="en-US" sz="1800" dirty="0" err="1" smtClean="0">
                <a:latin typeface="Comic Sans MS" pitchFamily="66" charset="0"/>
              </a:rPr>
              <a:t>int</a:t>
            </a:r>
            <a:r>
              <a:rPr lang="en-US" sz="1800" dirty="0" smtClean="0">
                <a:latin typeface="Comic Sans MS" pitchFamily="66" charset="0"/>
              </a:rPr>
              <a:t>, float..etc.) followed by a valid variable name (identifier).</a:t>
            </a:r>
          </a:p>
          <a:p>
            <a:pPr>
              <a:buNone/>
            </a:pPr>
            <a:r>
              <a:rPr lang="en-US" sz="1800" b="1" dirty="0" smtClean="0">
                <a:latin typeface="Comic Sans MS" pitchFamily="66" charset="0"/>
              </a:rPr>
              <a:t>	syntax</a:t>
            </a:r>
            <a:endParaRPr lang="en-US" sz="1800" dirty="0" smtClean="0">
              <a:latin typeface="Comic Sans MS" pitchFamily="66" charset="0"/>
            </a:endParaRPr>
          </a:p>
          <a:p>
            <a:pPr>
              <a:buNone/>
            </a:pPr>
            <a:r>
              <a:rPr lang="en-US" sz="1800" dirty="0" smtClean="0">
                <a:latin typeface="Comic Sans MS" pitchFamily="66" charset="0"/>
              </a:rPr>
              <a:t>	 </a:t>
            </a:r>
          </a:p>
          <a:p>
            <a:pPr>
              <a:buNone/>
            </a:pPr>
            <a:r>
              <a:rPr lang="en-US" sz="1800" dirty="0" smtClean="0">
                <a:latin typeface="Comic Sans MS" pitchFamily="66" charset="0"/>
              </a:rPr>
              <a:t>	</a:t>
            </a:r>
            <a:r>
              <a:rPr lang="en-US" sz="1800" dirty="0" err="1" smtClean="0">
                <a:latin typeface="Comic Sans MS" pitchFamily="66" charset="0"/>
              </a:rPr>
              <a:t>specifier</a:t>
            </a:r>
            <a:r>
              <a:rPr lang="en-US" sz="1800" dirty="0" smtClean="0">
                <a:latin typeface="Comic Sans MS" pitchFamily="66" charset="0"/>
              </a:rPr>
              <a:t> identifier;</a:t>
            </a:r>
          </a:p>
          <a:p>
            <a:pPr>
              <a:buNone/>
            </a:pPr>
            <a:r>
              <a:rPr lang="en-US" sz="1800" dirty="0" smtClean="0">
                <a:latin typeface="Comic Sans MS" pitchFamily="66" charset="0"/>
              </a:rPr>
              <a:t>	 </a:t>
            </a:r>
          </a:p>
          <a:p>
            <a:pPr>
              <a:buNone/>
            </a:pPr>
            <a:r>
              <a:rPr lang="en-US" sz="1800" dirty="0" smtClean="0">
                <a:latin typeface="Comic Sans MS" pitchFamily="66" charset="0"/>
              </a:rPr>
              <a:t>	 For example: </a:t>
            </a:r>
          </a:p>
          <a:p>
            <a:r>
              <a:rPr lang="en-US" sz="1800" dirty="0" err="1" smtClean="0">
                <a:latin typeface="Comic Sans MS" pitchFamily="66" charset="0"/>
              </a:rPr>
              <a:t>int</a:t>
            </a:r>
            <a:r>
              <a:rPr lang="en-US" sz="1800" dirty="0" smtClean="0">
                <a:latin typeface="Comic Sans MS" pitchFamily="66" charset="0"/>
              </a:rPr>
              <a:t> a;</a:t>
            </a:r>
          </a:p>
          <a:p>
            <a:r>
              <a:rPr lang="en-US" sz="1800" dirty="0" smtClean="0">
                <a:latin typeface="Comic Sans MS" pitchFamily="66" charset="0"/>
              </a:rPr>
              <a:t>float  percentage;</a:t>
            </a:r>
          </a:p>
          <a:p>
            <a:pPr>
              <a:buNone/>
            </a:pPr>
            <a:r>
              <a:rPr lang="en-US" sz="1800" dirty="0" smtClean="0">
                <a:latin typeface="Comic Sans MS" pitchFamily="66" charset="0"/>
              </a:rPr>
              <a:t>	These are two valid declarations of variables. </a:t>
            </a:r>
          </a:p>
          <a:p>
            <a:pPr>
              <a:buNone/>
            </a:pPr>
            <a:r>
              <a:rPr lang="en-US" sz="1800" dirty="0" smtClean="0">
                <a:latin typeface="Comic Sans MS" pitchFamily="66" charset="0"/>
              </a:rPr>
              <a:t>	The first one declares a variable of type </a:t>
            </a:r>
            <a:r>
              <a:rPr lang="en-US" sz="1800" dirty="0" err="1" smtClean="0">
                <a:latin typeface="Comic Sans MS" pitchFamily="66" charset="0"/>
              </a:rPr>
              <a:t>int</a:t>
            </a:r>
            <a:r>
              <a:rPr lang="en-US" sz="1800" dirty="0" smtClean="0">
                <a:latin typeface="Comic Sans MS" pitchFamily="66" charset="0"/>
              </a:rPr>
              <a:t> with the identifier a and the second declares a variable of type float with the identifier percentage. </a:t>
            </a:r>
          </a:p>
          <a:p>
            <a:pPr>
              <a:buNone/>
            </a:pPr>
            <a:r>
              <a:rPr lang="en-US" sz="1800" dirty="0" smtClean="0">
                <a:latin typeface="Comic Sans MS" pitchFamily="66" charset="0"/>
              </a:rPr>
              <a:t>	 </a:t>
            </a:r>
          </a:p>
          <a:p>
            <a:endParaRPr lang="en-US" sz="1800" dirty="0" smtClean="0">
              <a:latin typeface="Comic Sans MS" pitchFamily="66" charset="0"/>
            </a:endParaRPr>
          </a:p>
          <a:p>
            <a:endParaRPr lang="en-US" sz="1800" dirty="0">
              <a:latin typeface="Comic Sans MS" pitchFamily="66" charset="0"/>
            </a:endParaRPr>
          </a:p>
        </p:txBody>
      </p:sp>
      <p:sp>
        <p:nvSpPr>
          <p:cNvPr id="2" name="Title 1"/>
          <p:cNvSpPr>
            <a:spLocks noGrp="1"/>
          </p:cNvSpPr>
          <p:nvPr>
            <p:ph type="title" idx="4294967295"/>
          </p:nvPr>
        </p:nvSpPr>
        <p:spPr>
          <a:xfrm>
            <a:off x="0" y="274638"/>
            <a:ext cx="8229600" cy="411162"/>
          </a:xfrm>
        </p:spPr>
        <p:txBody>
          <a:bodyPr>
            <a:normAutofit fontScale="90000"/>
          </a:bodyPr>
          <a:lstStyle/>
          <a:p>
            <a:r>
              <a:rPr lang="en-US" sz="2400" dirty="0" smtClean="0">
                <a:latin typeface="Comic Sans MS" pitchFamily="66" charset="0"/>
              </a:rPr>
              <a:t>Declaration of variable</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8</a:t>
            </a:fld>
            <a:endParaRPr lang="en-US"/>
          </a:p>
        </p:txBody>
      </p:sp>
      <p:sp>
        <p:nvSpPr>
          <p:cNvPr id="3" name="Content Placeholder 2"/>
          <p:cNvSpPr>
            <a:spLocks noGrp="1"/>
          </p:cNvSpPr>
          <p:nvPr>
            <p:ph idx="4294967295"/>
          </p:nvPr>
        </p:nvSpPr>
        <p:spPr>
          <a:xfrm>
            <a:off x="381000" y="228600"/>
            <a:ext cx="8458200" cy="6096000"/>
          </a:xfrm>
        </p:spPr>
        <p:txBody>
          <a:bodyPr>
            <a:normAutofit/>
          </a:bodyPr>
          <a:lstStyle/>
          <a:p>
            <a:r>
              <a:rPr lang="en-US" b="1" dirty="0" smtClean="0"/>
              <a:t>Algorithm Designing tools:</a:t>
            </a:r>
            <a:r>
              <a:rPr lang="en-US" b="1" dirty="0"/>
              <a:t> </a:t>
            </a:r>
            <a:endParaRPr lang="en-US" b="1" dirty="0" smtClean="0"/>
          </a:p>
          <a:p>
            <a:pPr>
              <a:buNone/>
            </a:pPr>
            <a:r>
              <a:rPr lang="en-US" dirty="0" smtClean="0"/>
              <a:t>	Algorithm must be designed in such a way that it is followed by the pure top-down approach. This will ensure the straight line execution of the algorithm. An algorithm can be expressed or designed in many ways. One can make a use of any language to specify the steps involved  in solving a particular problem but simple and precise language could be adopted. Two famous ways of writing the algorithm are making use of flowcharts and pseudo codes.</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80</a:t>
            </a:fld>
            <a:endParaRPr lang="en-US"/>
          </a:p>
        </p:txBody>
      </p:sp>
      <p:sp>
        <p:nvSpPr>
          <p:cNvPr id="3" name="Content Placeholder 2"/>
          <p:cNvSpPr>
            <a:spLocks noGrp="1"/>
          </p:cNvSpPr>
          <p:nvPr>
            <p:ph idx="4294967295"/>
          </p:nvPr>
        </p:nvSpPr>
        <p:spPr>
          <a:xfrm>
            <a:off x="0" y="304800"/>
            <a:ext cx="8229600" cy="5821363"/>
          </a:xfrm>
        </p:spPr>
        <p:txBody>
          <a:bodyPr>
            <a:normAutofit fontScale="70000" lnSpcReduction="20000"/>
          </a:bodyPr>
          <a:lstStyle/>
          <a:p>
            <a:pPr>
              <a:buNone/>
            </a:pPr>
            <a:r>
              <a:rPr lang="en-US" dirty="0" smtClean="0"/>
              <a:t>	To declare more than one variable of the same </a:t>
            </a:r>
            <a:r>
              <a:rPr lang="en-US" dirty="0" err="1" smtClean="0"/>
              <a:t>datatype</a:t>
            </a:r>
            <a:r>
              <a:rPr lang="en-US" dirty="0" smtClean="0"/>
              <a:t>, we can make use of comma.</a:t>
            </a:r>
          </a:p>
          <a:p>
            <a:pPr>
              <a:buNone/>
            </a:pPr>
            <a:r>
              <a:rPr lang="en-US" dirty="0" smtClean="0"/>
              <a:t>	 </a:t>
            </a:r>
          </a:p>
          <a:p>
            <a:pPr>
              <a:buNone/>
            </a:pPr>
            <a:r>
              <a:rPr lang="en-US" dirty="0" smtClean="0"/>
              <a:t>	For example:</a:t>
            </a:r>
          </a:p>
          <a:p>
            <a:pPr>
              <a:buNone/>
            </a:pPr>
            <a:r>
              <a:rPr lang="en-US" dirty="0" smtClean="0"/>
              <a:t>	</a:t>
            </a:r>
            <a:r>
              <a:rPr lang="en-US" dirty="0" err="1" smtClean="0"/>
              <a:t>int</a:t>
            </a:r>
            <a:r>
              <a:rPr lang="en-US" dirty="0" smtClean="0"/>
              <a:t> a, b, c;</a:t>
            </a:r>
          </a:p>
          <a:p>
            <a:pPr>
              <a:buNone/>
            </a:pPr>
            <a:r>
              <a:rPr lang="en-US" dirty="0" smtClean="0"/>
              <a:t>	This declares three variables (a, b and c), all of the type </a:t>
            </a:r>
            <a:r>
              <a:rPr lang="en-US" dirty="0" err="1" smtClean="0"/>
              <a:t>int</a:t>
            </a:r>
            <a:r>
              <a:rPr lang="en-US" dirty="0" smtClean="0"/>
              <a:t>, and is same as</a:t>
            </a:r>
          </a:p>
          <a:p>
            <a:pPr>
              <a:buNone/>
            </a:pPr>
            <a:r>
              <a:rPr lang="en-US" dirty="0" smtClean="0"/>
              <a:t>	</a:t>
            </a:r>
            <a:r>
              <a:rPr lang="en-US" dirty="0" err="1" smtClean="0"/>
              <a:t>int</a:t>
            </a:r>
            <a:r>
              <a:rPr lang="en-US" dirty="0" smtClean="0"/>
              <a:t> a;</a:t>
            </a:r>
          </a:p>
          <a:p>
            <a:pPr>
              <a:buNone/>
            </a:pPr>
            <a:r>
              <a:rPr lang="en-US" dirty="0" smtClean="0"/>
              <a:t>	</a:t>
            </a:r>
            <a:r>
              <a:rPr lang="en-US" dirty="0" err="1" smtClean="0"/>
              <a:t>int</a:t>
            </a:r>
            <a:r>
              <a:rPr lang="en-US" dirty="0" smtClean="0"/>
              <a:t> b;</a:t>
            </a:r>
          </a:p>
          <a:p>
            <a:pPr>
              <a:buNone/>
            </a:pPr>
            <a:r>
              <a:rPr lang="en-US" dirty="0" smtClean="0"/>
              <a:t>	</a:t>
            </a:r>
            <a:r>
              <a:rPr lang="en-US" dirty="0" err="1" smtClean="0"/>
              <a:t>int</a:t>
            </a:r>
            <a:r>
              <a:rPr lang="en-US" dirty="0" smtClean="0"/>
              <a:t> c;</a:t>
            </a:r>
          </a:p>
          <a:p>
            <a:pPr>
              <a:buNone/>
            </a:pPr>
            <a:r>
              <a:rPr lang="en-US" dirty="0" smtClean="0"/>
              <a:t>	The integer data types char, short, long and </a:t>
            </a:r>
            <a:r>
              <a:rPr lang="en-US" dirty="0" err="1" smtClean="0"/>
              <a:t>int</a:t>
            </a:r>
            <a:r>
              <a:rPr lang="en-US" dirty="0" smtClean="0"/>
              <a:t> can be either signed or unsigned depending on the range of numbers needed to be represented. </a:t>
            </a:r>
          </a:p>
          <a:p>
            <a:pPr>
              <a:buNone/>
            </a:pPr>
            <a:r>
              <a:rPr lang="en-US" b="1" dirty="0" smtClean="0"/>
              <a:t>	 </a:t>
            </a:r>
            <a:endParaRPr lang="en-US" dirty="0" smtClean="0"/>
          </a:p>
          <a:p>
            <a:pPr>
              <a:buNone/>
            </a:pPr>
            <a:r>
              <a:rPr lang="en-US" b="1" dirty="0" smtClean="0"/>
              <a:t>	Note :  </a:t>
            </a:r>
            <a:r>
              <a:rPr lang="en-US" dirty="0" smtClean="0"/>
              <a:t>Signed types can represent both positive and negative values, whereas Unsigned types can only represent positive values (and zero). </a:t>
            </a:r>
          </a:p>
          <a:p>
            <a:pPr>
              <a:buNone/>
            </a:pPr>
            <a:r>
              <a:rPr lang="en-US" dirty="0" smtClean="0"/>
              <a:t> </a:t>
            </a:r>
          </a:p>
          <a:p>
            <a:endParaRPr lang="en-US" dirty="0" smtClean="0"/>
          </a:p>
          <a:p>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81</a:t>
            </a:fld>
            <a:endParaRPr lang="en-US"/>
          </a:p>
        </p:txBody>
      </p:sp>
      <p:sp>
        <p:nvSpPr>
          <p:cNvPr id="3" name="Content Placeholder 2"/>
          <p:cNvSpPr>
            <a:spLocks noGrp="1"/>
          </p:cNvSpPr>
          <p:nvPr>
            <p:ph idx="4294967295"/>
          </p:nvPr>
        </p:nvSpPr>
        <p:spPr>
          <a:xfrm>
            <a:off x="0" y="304800"/>
            <a:ext cx="8229600" cy="5821363"/>
          </a:xfrm>
        </p:spPr>
        <p:txBody>
          <a:bodyPr>
            <a:normAutofit fontScale="55000" lnSpcReduction="20000"/>
          </a:bodyPr>
          <a:lstStyle/>
          <a:p>
            <a:pPr>
              <a:buNone/>
            </a:pPr>
            <a:r>
              <a:rPr lang="en-US" dirty="0" smtClean="0"/>
              <a:t>	</a:t>
            </a:r>
          </a:p>
          <a:p>
            <a:pPr>
              <a:buNone/>
            </a:pPr>
            <a:r>
              <a:rPr lang="en-US" dirty="0" smtClean="0"/>
              <a:t>	This can be specified by using either the </a:t>
            </a:r>
            <a:r>
              <a:rPr lang="en-US" dirty="0" err="1" smtClean="0"/>
              <a:t>specifier</a:t>
            </a:r>
            <a:r>
              <a:rPr lang="en-US" dirty="0" smtClean="0"/>
              <a:t> signed or the </a:t>
            </a:r>
            <a:r>
              <a:rPr lang="en-US" dirty="0" err="1" smtClean="0"/>
              <a:t>specifier</a:t>
            </a:r>
            <a:r>
              <a:rPr lang="en-US" dirty="0" smtClean="0"/>
              <a:t> unsigned before the type name.</a:t>
            </a:r>
          </a:p>
          <a:p>
            <a:pPr>
              <a:buNone/>
            </a:pPr>
            <a:r>
              <a:rPr lang="en-US" dirty="0" smtClean="0"/>
              <a:t>	For example:</a:t>
            </a:r>
          </a:p>
          <a:p>
            <a:pPr>
              <a:buNone/>
            </a:pPr>
            <a:r>
              <a:rPr lang="en-US" dirty="0" smtClean="0"/>
              <a:t>	unsigned short </a:t>
            </a:r>
            <a:r>
              <a:rPr lang="en-US" dirty="0" err="1" smtClean="0"/>
              <a:t>int</a:t>
            </a:r>
            <a:r>
              <a:rPr lang="en-US" dirty="0" smtClean="0"/>
              <a:t> marks;</a:t>
            </a:r>
          </a:p>
          <a:p>
            <a:pPr>
              <a:buNone/>
            </a:pPr>
            <a:r>
              <a:rPr lang="en-US" dirty="0" smtClean="0"/>
              <a:t>	signed </a:t>
            </a:r>
            <a:r>
              <a:rPr lang="en-US" dirty="0" err="1" smtClean="0"/>
              <a:t>int</a:t>
            </a:r>
            <a:r>
              <a:rPr lang="en-US" dirty="0" smtClean="0"/>
              <a:t> temperature;</a:t>
            </a:r>
          </a:p>
          <a:p>
            <a:pPr>
              <a:buNone/>
            </a:pPr>
            <a:r>
              <a:rPr lang="en-US" dirty="0" smtClean="0"/>
              <a:t>	By default, most compiler settings will assume the type to be signed, therefore signed </a:t>
            </a:r>
            <a:r>
              <a:rPr lang="en-US" dirty="0" err="1" smtClean="0"/>
              <a:t>int</a:t>
            </a:r>
            <a:r>
              <a:rPr lang="en-US" dirty="0" smtClean="0"/>
              <a:t> temperature;  is same as </a:t>
            </a:r>
            <a:r>
              <a:rPr lang="en-US" dirty="0" err="1" smtClean="0"/>
              <a:t>int</a:t>
            </a:r>
            <a:r>
              <a:rPr lang="en-US" dirty="0" smtClean="0"/>
              <a:t> temperature;</a:t>
            </a:r>
          </a:p>
          <a:p>
            <a:pPr>
              <a:buNone/>
            </a:pPr>
            <a:r>
              <a:rPr lang="en-US" dirty="0" smtClean="0"/>
              <a:t>	An exception to this general rule is the char type, which exists by itself and is considered a different fundamental data type from signed char and unsigned char, thought to store characters. You should use either signed or unsigned if you intend to store numerical values in a char-sized variable.</a:t>
            </a:r>
          </a:p>
          <a:p>
            <a:pPr>
              <a:buNone/>
            </a:pPr>
            <a:r>
              <a:rPr lang="en-US" dirty="0" smtClean="0"/>
              <a:t>	short and long can be used alone as type </a:t>
            </a:r>
            <a:r>
              <a:rPr lang="en-US" dirty="0" err="1" smtClean="0"/>
              <a:t>specifiers</a:t>
            </a:r>
            <a:r>
              <a:rPr lang="en-US" dirty="0" smtClean="0"/>
              <a:t>. In this case, they refer to their respective integer fundamental types: short is equivalent to short </a:t>
            </a:r>
            <a:r>
              <a:rPr lang="en-US" dirty="0" err="1" smtClean="0"/>
              <a:t>int</a:t>
            </a:r>
            <a:r>
              <a:rPr lang="en-US" dirty="0" smtClean="0"/>
              <a:t> and long is equivalent to long int. The following two variable declarations are equivalent:</a:t>
            </a:r>
          </a:p>
          <a:p>
            <a:pPr>
              <a:buNone/>
            </a:pPr>
            <a:r>
              <a:rPr lang="en-US" dirty="0" smtClean="0"/>
              <a:t>	short Year;</a:t>
            </a:r>
          </a:p>
          <a:p>
            <a:pPr>
              <a:buNone/>
            </a:pPr>
            <a:r>
              <a:rPr lang="en-US" dirty="0" smtClean="0"/>
              <a:t>	short </a:t>
            </a:r>
            <a:r>
              <a:rPr lang="en-US" dirty="0" err="1" smtClean="0"/>
              <a:t>int</a:t>
            </a:r>
            <a:r>
              <a:rPr lang="en-US" dirty="0" smtClean="0"/>
              <a:t> Year;</a:t>
            </a:r>
          </a:p>
          <a:p>
            <a:pPr>
              <a:buNone/>
            </a:pPr>
            <a:r>
              <a:rPr lang="en-US" dirty="0" smtClean="0"/>
              <a:t>	Finally, signed and unsigned may also be used as standalone type </a:t>
            </a:r>
            <a:r>
              <a:rPr lang="en-US" dirty="0" err="1" smtClean="0"/>
              <a:t>specifiers</a:t>
            </a:r>
            <a:r>
              <a:rPr lang="en-US" dirty="0" smtClean="0"/>
              <a:t>, meaning the same as signed </a:t>
            </a:r>
            <a:r>
              <a:rPr lang="en-US" dirty="0" err="1" smtClean="0"/>
              <a:t>int</a:t>
            </a:r>
            <a:r>
              <a:rPr lang="en-US" dirty="0" smtClean="0"/>
              <a:t> and unsigned </a:t>
            </a:r>
            <a:r>
              <a:rPr lang="en-US" dirty="0" err="1" smtClean="0"/>
              <a:t>int</a:t>
            </a:r>
            <a:r>
              <a:rPr lang="en-US" dirty="0" smtClean="0"/>
              <a:t> respectively. The following two declarations are equivalent:</a:t>
            </a:r>
          </a:p>
          <a:p>
            <a:pPr>
              <a:buNone/>
            </a:pPr>
            <a:r>
              <a:rPr lang="en-US" dirty="0" smtClean="0"/>
              <a:t>	unsigned </a:t>
            </a:r>
            <a:r>
              <a:rPr lang="en-US" dirty="0" err="1" smtClean="0"/>
              <a:t>NextYear</a:t>
            </a:r>
            <a:r>
              <a:rPr lang="en-US" dirty="0" smtClean="0"/>
              <a:t>;</a:t>
            </a:r>
          </a:p>
          <a:p>
            <a:pPr>
              <a:buNone/>
            </a:pPr>
            <a:r>
              <a:rPr lang="en-US" dirty="0" smtClean="0"/>
              <a:t>	unsigned </a:t>
            </a:r>
            <a:r>
              <a:rPr lang="en-US" dirty="0" err="1" smtClean="0"/>
              <a:t>int</a:t>
            </a:r>
            <a:r>
              <a:rPr lang="en-US" dirty="0" smtClean="0"/>
              <a:t> </a:t>
            </a:r>
            <a:r>
              <a:rPr lang="en-US" dirty="0" err="1" smtClean="0"/>
              <a:t>NextYear</a:t>
            </a:r>
            <a:r>
              <a:rPr lang="en-US" dirty="0" smtClean="0"/>
              <a:t>;</a:t>
            </a:r>
          </a:p>
          <a:p>
            <a:pPr>
              <a:buNone/>
            </a:pPr>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82</a:t>
            </a:fld>
            <a:endParaRPr lang="en-US"/>
          </a:p>
        </p:txBody>
      </p:sp>
      <p:sp>
        <p:nvSpPr>
          <p:cNvPr id="3" name="Content Placeholder 2"/>
          <p:cNvSpPr>
            <a:spLocks noGrp="1"/>
          </p:cNvSpPr>
          <p:nvPr>
            <p:ph idx="4294967295"/>
          </p:nvPr>
        </p:nvSpPr>
        <p:spPr>
          <a:xfrm>
            <a:off x="0" y="304800"/>
            <a:ext cx="8229600" cy="5821363"/>
          </a:xfrm>
        </p:spPr>
        <p:txBody>
          <a:bodyPr>
            <a:normAutofit fontScale="55000" lnSpcReduction="20000"/>
          </a:bodyPr>
          <a:lstStyle/>
          <a:p>
            <a:pPr>
              <a:buNone/>
            </a:pPr>
            <a:r>
              <a:rPr lang="en-US" dirty="0" smtClean="0"/>
              <a:t>	</a:t>
            </a:r>
          </a:p>
          <a:p>
            <a:pPr>
              <a:buNone/>
            </a:pPr>
            <a:r>
              <a:rPr lang="en-US" dirty="0" smtClean="0"/>
              <a:t>	// operating with variables</a:t>
            </a:r>
          </a:p>
          <a:p>
            <a:pPr>
              <a:buNone/>
            </a:pPr>
            <a:r>
              <a:rPr lang="en-US" dirty="0" smtClean="0"/>
              <a:t>	#include &lt;</a:t>
            </a:r>
            <a:r>
              <a:rPr lang="en-US" dirty="0" err="1" smtClean="0"/>
              <a:t>iostream.h</a:t>
            </a:r>
            <a:r>
              <a:rPr lang="en-US" dirty="0" smtClean="0"/>
              <a:t>&gt;</a:t>
            </a:r>
          </a:p>
          <a:p>
            <a:pPr>
              <a:buNone/>
            </a:pPr>
            <a:r>
              <a:rPr lang="en-US" dirty="0" smtClean="0"/>
              <a:t>	</a:t>
            </a:r>
            <a:r>
              <a:rPr lang="en-US" dirty="0" err="1" smtClean="0"/>
              <a:t>int</a:t>
            </a:r>
            <a:r>
              <a:rPr lang="en-US" dirty="0" smtClean="0"/>
              <a:t> main ()</a:t>
            </a:r>
          </a:p>
          <a:p>
            <a:pPr>
              <a:buNone/>
            </a:pPr>
            <a:r>
              <a:rPr lang="en-US" dirty="0" smtClean="0"/>
              <a:t>	{</a:t>
            </a:r>
          </a:p>
          <a:p>
            <a:pPr>
              <a:buNone/>
            </a:pPr>
            <a:r>
              <a:rPr lang="en-US" dirty="0" smtClean="0"/>
              <a:t>	// declaring variables:</a:t>
            </a:r>
          </a:p>
          <a:p>
            <a:pPr>
              <a:buNone/>
            </a:pPr>
            <a:r>
              <a:rPr lang="en-US" dirty="0" smtClean="0"/>
              <a:t>	</a:t>
            </a:r>
            <a:r>
              <a:rPr lang="en-US" dirty="0" err="1" smtClean="0"/>
              <a:t>int</a:t>
            </a:r>
            <a:r>
              <a:rPr lang="en-US" dirty="0" smtClean="0"/>
              <a:t> a, b;</a:t>
            </a:r>
          </a:p>
          <a:p>
            <a:pPr>
              <a:buNone/>
            </a:pPr>
            <a:r>
              <a:rPr lang="en-US" dirty="0" smtClean="0"/>
              <a:t>	</a:t>
            </a:r>
            <a:r>
              <a:rPr lang="en-US" dirty="0" err="1" smtClean="0"/>
              <a:t>int</a:t>
            </a:r>
            <a:r>
              <a:rPr lang="en-US" dirty="0" smtClean="0"/>
              <a:t> result;</a:t>
            </a:r>
          </a:p>
          <a:p>
            <a:pPr>
              <a:buNone/>
            </a:pPr>
            <a:r>
              <a:rPr lang="en-US" dirty="0" smtClean="0"/>
              <a:t>	// process:</a:t>
            </a:r>
          </a:p>
          <a:p>
            <a:pPr>
              <a:buNone/>
            </a:pPr>
            <a:r>
              <a:rPr lang="en-US" dirty="0" smtClean="0"/>
              <a:t>	a = 5;</a:t>
            </a:r>
          </a:p>
          <a:p>
            <a:pPr>
              <a:buNone/>
            </a:pPr>
            <a:r>
              <a:rPr lang="en-US" dirty="0" smtClean="0"/>
              <a:t>	b = 2;</a:t>
            </a:r>
          </a:p>
          <a:p>
            <a:pPr>
              <a:buNone/>
            </a:pPr>
            <a:r>
              <a:rPr lang="en-US" dirty="0" smtClean="0"/>
              <a:t>	a = a + 1;</a:t>
            </a:r>
          </a:p>
          <a:p>
            <a:pPr>
              <a:buNone/>
            </a:pPr>
            <a:r>
              <a:rPr lang="en-US" dirty="0" smtClean="0"/>
              <a:t>	result = a - b;</a:t>
            </a:r>
          </a:p>
          <a:p>
            <a:pPr>
              <a:buNone/>
            </a:pPr>
            <a:r>
              <a:rPr lang="en-US" dirty="0" smtClean="0"/>
              <a:t>	// print out the result:</a:t>
            </a:r>
          </a:p>
          <a:p>
            <a:pPr>
              <a:buNone/>
            </a:pPr>
            <a:r>
              <a:rPr lang="en-US" dirty="0" smtClean="0"/>
              <a:t>	</a:t>
            </a:r>
            <a:r>
              <a:rPr lang="en-US" dirty="0" err="1" smtClean="0"/>
              <a:t>cout</a:t>
            </a:r>
            <a:r>
              <a:rPr lang="en-US" dirty="0" smtClean="0"/>
              <a:t> &lt;&lt; result;</a:t>
            </a:r>
          </a:p>
          <a:p>
            <a:pPr>
              <a:buNone/>
            </a:pPr>
            <a:r>
              <a:rPr lang="en-US" dirty="0" smtClean="0"/>
              <a:t>	// terminate the program:</a:t>
            </a:r>
          </a:p>
          <a:p>
            <a:pPr>
              <a:buNone/>
            </a:pPr>
            <a:r>
              <a:rPr lang="en-US" dirty="0" smtClean="0"/>
              <a:t>	return 0;</a:t>
            </a:r>
          </a:p>
          <a:p>
            <a:pPr>
              <a:buNone/>
            </a:pPr>
            <a:r>
              <a:rPr lang="en-US" dirty="0" smtClean="0"/>
              <a:t>	}</a:t>
            </a:r>
          </a:p>
          <a:p>
            <a:pPr>
              <a:buNone/>
            </a:pPr>
            <a:r>
              <a:rPr lang="en-US" dirty="0" smtClean="0"/>
              <a:t>	Output : 4</a:t>
            </a:r>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83</a:t>
            </a:fld>
            <a:endParaRPr lang="en-US"/>
          </a:p>
        </p:txBody>
      </p:sp>
      <p:sp>
        <p:nvSpPr>
          <p:cNvPr id="3" name="Content Placeholder 2"/>
          <p:cNvSpPr>
            <a:spLocks noGrp="1"/>
          </p:cNvSpPr>
          <p:nvPr>
            <p:ph idx="4294967295"/>
          </p:nvPr>
        </p:nvSpPr>
        <p:spPr>
          <a:xfrm>
            <a:off x="457200" y="762000"/>
            <a:ext cx="8229600" cy="5364163"/>
          </a:xfrm>
        </p:spPr>
        <p:txBody>
          <a:bodyPr>
            <a:normAutofit fontScale="70000" lnSpcReduction="20000"/>
          </a:bodyPr>
          <a:lstStyle/>
          <a:p>
            <a:pPr>
              <a:buNone/>
            </a:pPr>
            <a:r>
              <a:rPr lang="en-US" dirty="0" smtClean="0"/>
              <a:t>	</a:t>
            </a:r>
          </a:p>
          <a:p>
            <a:pPr>
              <a:buNone/>
            </a:pPr>
            <a:r>
              <a:rPr lang="en-US" dirty="0" smtClean="0"/>
              <a:t>	Variables can be assigned value during declaration this is called  initialization of variables. There are two ways to do this in C++:</a:t>
            </a:r>
          </a:p>
          <a:p>
            <a:pPr>
              <a:buNone/>
            </a:pPr>
            <a:r>
              <a:rPr lang="en-US" dirty="0" smtClean="0"/>
              <a:t>	Syntax :</a:t>
            </a:r>
          </a:p>
          <a:p>
            <a:pPr>
              <a:buNone/>
            </a:pPr>
            <a:r>
              <a:rPr lang="en-US" dirty="0" smtClean="0"/>
              <a:t>	type identifier = </a:t>
            </a:r>
            <a:r>
              <a:rPr lang="en-US" dirty="0" err="1" smtClean="0"/>
              <a:t>initial_value</a:t>
            </a:r>
            <a:r>
              <a:rPr lang="en-US" dirty="0" smtClean="0"/>
              <a:t> ;</a:t>
            </a:r>
          </a:p>
          <a:p>
            <a:pPr>
              <a:buNone/>
            </a:pPr>
            <a:r>
              <a:rPr lang="en-US" dirty="0" smtClean="0"/>
              <a:t>	For example, if we want to declare an integer variable  </a:t>
            </a:r>
            <a:r>
              <a:rPr lang="en-US" dirty="0" err="1" smtClean="0"/>
              <a:t>intialized</a:t>
            </a:r>
            <a:r>
              <a:rPr lang="en-US" dirty="0" smtClean="0"/>
              <a:t> with a value 3 during declaration, it can be done as follows:</a:t>
            </a:r>
          </a:p>
          <a:p>
            <a:pPr>
              <a:buNone/>
            </a:pPr>
            <a:r>
              <a:rPr lang="en-US" dirty="0" smtClean="0"/>
              <a:t>	</a:t>
            </a:r>
            <a:r>
              <a:rPr lang="en-US" dirty="0" err="1" smtClean="0"/>
              <a:t>int</a:t>
            </a:r>
            <a:r>
              <a:rPr lang="en-US" dirty="0" smtClean="0"/>
              <a:t> a = 3;</a:t>
            </a:r>
          </a:p>
          <a:p>
            <a:pPr>
              <a:buNone/>
            </a:pPr>
            <a:r>
              <a:rPr lang="en-US" dirty="0" smtClean="0"/>
              <a:t>	The other way to initialize variables is known as constructor initialization, is done by enclosing the initial value between parentheses ().</a:t>
            </a:r>
          </a:p>
          <a:p>
            <a:pPr>
              <a:buNone/>
            </a:pPr>
            <a:r>
              <a:rPr lang="en-US" dirty="0" smtClean="0"/>
              <a:t>	type identifier (</a:t>
            </a:r>
            <a:r>
              <a:rPr lang="en-US" dirty="0" err="1" smtClean="0"/>
              <a:t>initial_value</a:t>
            </a:r>
            <a:r>
              <a:rPr lang="en-US" dirty="0" smtClean="0"/>
              <a:t>) ;</a:t>
            </a:r>
          </a:p>
          <a:p>
            <a:pPr>
              <a:buNone/>
            </a:pPr>
            <a:r>
              <a:rPr lang="en-US" dirty="0" smtClean="0"/>
              <a:t>	For example:</a:t>
            </a:r>
          </a:p>
          <a:p>
            <a:pPr>
              <a:buNone/>
            </a:pPr>
            <a:r>
              <a:rPr lang="en-US" dirty="0" smtClean="0"/>
              <a:t>	</a:t>
            </a:r>
            <a:r>
              <a:rPr lang="en-US" dirty="0" err="1" smtClean="0"/>
              <a:t>int</a:t>
            </a:r>
            <a:r>
              <a:rPr lang="en-US" dirty="0" smtClean="0"/>
              <a:t> a (3 );</a:t>
            </a:r>
          </a:p>
        </p:txBody>
      </p:sp>
      <p:sp>
        <p:nvSpPr>
          <p:cNvPr id="2" name="Title 1"/>
          <p:cNvSpPr>
            <a:spLocks noGrp="1"/>
          </p:cNvSpPr>
          <p:nvPr>
            <p:ph type="title" idx="4294967295"/>
          </p:nvPr>
        </p:nvSpPr>
        <p:spPr>
          <a:xfrm>
            <a:off x="0" y="274638"/>
            <a:ext cx="8229600" cy="411162"/>
          </a:xfrm>
        </p:spPr>
        <p:txBody>
          <a:bodyPr>
            <a:normAutofit fontScale="90000"/>
          </a:bodyPr>
          <a:lstStyle/>
          <a:p>
            <a:r>
              <a:rPr lang="en-US" sz="2400" dirty="0" smtClean="0">
                <a:latin typeface="Comic Sans MS" pitchFamily="66" charset="0"/>
              </a:rPr>
              <a:t>Initialization of variable</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84</a:t>
            </a:fld>
            <a:endParaRPr lang="en-US"/>
          </a:p>
        </p:txBody>
      </p:sp>
      <p:sp>
        <p:nvSpPr>
          <p:cNvPr id="3" name="Content Placeholder 2"/>
          <p:cNvSpPr>
            <a:spLocks noGrp="1"/>
          </p:cNvSpPr>
          <p:nvPr>
            <p:ph idx="4294967295"/>
          </p:nvPr>
        </p:nvSpPr>
        <p:spPr>
          <a:xfrm>
            <a:off x="0" y="304800"/>
            <a:ext cx="8229600" cy="5821363"/>
          </a:xfrm>
        </p:spPr>
        <p:txBody>
          <a:bodyPr>
            <a:normAutofit fontScale="85000" lnSpcReduction="20000"/>
          </a:bodyPr>
          <a:lstStyle/>
          <a:p>
            <a:pPr>
              <a:buNone/>
            </a:pPr>
            <a:r>
              <a:rPr lang="en-US" dirty="0" smtClean="0"/>
              <a:t>	 </a:t>
            </a:r>
          </a:p>
          <a:p>
            <a:pPr>
              <a:buNone/>
            </a:pPr>
            <a:r>
              <a:rPr lang="en-US" dirty="0" smtClean="0"/>
              <a:t>	// initialization of variables</a:t>
            </a:r>
          </a:p>
          <a:p>
            <a:pPr>
              <a:buNone/>
            </a:pPr>
            <a:r>
              <a:rPr lang="en-US" dirty="0" smtClean="0"/>
              <a:t>	#include &lt;</a:t>
            </a:r>
            <a:r>
              <a:rPr lang="en-US" dirty="0" err="1" smtClean="0"/>
              <a:t>iostream.h</a:t>
            </a:r>
            <a:r>
              <a:rPr lang="en-US" dirty="0" smtClean="0"/>
              <a:t>&gt;</a:t>
            </a:r>
          </a:p>
          <a:p>
            <a:pPr>
              <a:buNone/>
            </a:pPr>
            <a:r>
              <a:rPr lang="en-US" dirty="0" smtClean="0"/>
              <a:t>	main ()</a:t>
            </a:r>
          </a:p>
          <a:p>
            <a:pPr>
              <a:buNone/>
            </a:pPr>
            <a:r>
              <a:rPr lang="en-US" dirty="0" smtClean="0"/>
              <a:t>	{</a:t>
            </a:r>
          </a:p>
          <a:p>
            <a:pPr>
              <a:buNone/>
            </a:pPr>
            <a:r>
              <a:rPr lang="en-US" dirty="0" smtClean="0"/>
              <a:t>	</a:t>
            </a:r>
            <a:r>
              <a:rPr lang="en-US" dirty="0" err="1" smtClean="0"/>
              <a:t>int</a:t>
            </a:r>
            <a:r>
              <a:rPr lang="en-US" dirty="0" smtClean="0"/>
              <a:t> a=5; // initial value = 5</a:t>
            </a:r>
          </a:p>
          <a:p>
            <a:pPr>
              <a:buNone/>
            </a:pPr>
            <a:r>
              <a:rPr lang="en-US" dirty="0" smtClean="0"/>
              <a:t>	</a:t>
            </a:r>
            <a:r>
              <a:rPr lang="en-US" dirty="0" err="1" smtClean="0"/>
              <a:t>int</a:t>
            </a:r>
            <a:r>
              <a:rPr lang="en-US" dirty="0" smtClean="0"/>
              <a:t> b(2); // initial value = 2</a:t>
            </a:r>
          </a:p>
          <a:p>
            <a:pPr>
              <a:buNone/>
            </a:pPr>
            <a:r>
              <a:rPr lang="en-US" dirty="0" smtClean="0"/>
              <a:t>	</a:t>
            </a:r>
            <a:r>
              <a:rPr lang="en-US" dirty="0" err="1" smtClean="0"/>
              <a:t>int</a:t>
            </a:r>
            <a:r>
              <a:rPr lang="en-US" dirty="0" smtClean="0"/>
              <a:t> result; // initial value</a:t>
            </a:r>
          </a:p>
          <a:p>
            <a:pPr>
              <a:buNone/>
            </a:pPr>
            <a:r>
              <a:rPr lang="en-US" dirty="0" smtClean="0"/>
              <a:t>	a = a + 3;</a:t>
            </a:r>
          </a:p>
          <a:p>
            <a:pPr>
              <a:buNone/>
            </a:pPr>
            <a:r>
              <a:rPr lang="en-US" dirty="0" smtClean="0"/>
              <a:t>	result = a - b;</a:t>
            </a:r>
          </a:p>
          <a:p>
            <a:pPr>
              <a:buNone/>
            </a:pPr>
            <a:r>
              <a:rPr lang="en-US" dirty="0" smtClean="0"/>
              <a:t> 	</a:t>
            </a:r>
            <a:r>
              <a:rPr lang="en-US" dirty="0" err="1" smtClean="0"/>
              <a:t>cout</a:t>
            </a:r>
            <a:r>
              <a:rPr lang="en-US" dirty="0" smtClean="0"/>
              <a:t> &lt;&lt; result;</a:t>
            </a:r>
          </a:p>
          <a:p>
            <a:pPr>
              <a:buNone/>
            </a:pPr>
            <a:r>
              <a:rPr lang="en-US" dirty="0" smtClean="0"/>
              <a:t> 	return 0;</a:t>
            </a:r>
          </a:p>
          <a:p>
            <a:pPr>
              <a:buNone/>
            </a:pPr>
            <a:r>
              <a:rPr lang="en-US" dirty="0" smtClean="0"/>
              <a:t>	}</a:t>
            </a:r>
          </a:p>
          <a:p>
            <a:pPr>
              <a:buNone/>
            </a:pPr>
            <a:r>
              <a:rPr lang="en-US" dirty="0" smtClean="0"/>
              <a:t>	Output : 6</a:t>
            </a:r>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85</a:t>
            </a:fld>
            <a:endParaRPr lang="en-US"/>
          </a:p>
        </p:txBody>
      </p:sp>
      <p:sp>
        <p:nvSpPr>
          <p:cNvPr id="3" name="Content Placeholder 2"/>
          <p:cNvSpPr>
            <a:spLocks noGrp="1"/>
          </p:cNvSpPr>
          <p:nvPr>
            <p:ph idx="4294967295"/>
          </p:nvPr>
        </p:nvSpPr>
        <p:spPr>
          <a:xfrm>
            <a:off x="0" y="228600"/>
            <a:ext cx="8229600" cy="5897563"/>
          </a:xfrm>
        </p:spPr>
        <p:txBody>
          <a:bodyPr>
            <a:normAutofit fontScale="70000" lnSpcReduction="20000"/>
          </a:bodyPr>
          <a:lstStyle/>
          <a:p>
            <a:r>
              <a:rPr lang="en-US" dirty="0" smtClean="0"/>
              <a:t>Preprocessor directives: Preprocessor directives are the line included in the code of our program that are not program statements but directives for the preprocessor. These line are always preceded by a hash sign(#). The preprocessor is executed before the actual compilation of code begins.</a:t>
            </a:r>
          </a:p>
          <a:p>
            <a:r>
              <a:rPr lang="en-US" dirty="0" smtClean="0"/>
              <a:t>These preprocessor directives extend only across a single line of code. No semicolon(;) is expected at the end of a preprocessor directive.</a:t>
            </a:r>
          </a:p>
          <a:p>
            <a:r>
              <a:rPr lang="en-US" dirty="0" smtClean="0"/>
              <a:t>The #include is a </a:t>
            </a:r>
            <a:r>
              <a:rPr lang="en-US" dirty="0" err="1" smtClean="0"/>
              <a:t>prepocessor</a:t>
            </a:r>
            <a:r>
              <a:rPr lang="en-US" dirty="0" smtClean="0"/>
              <a:t> directives that tells the compiler to put code from the header into our program before actually creating the executable. By including header files, you can gain access to many different functions.</a:t>
            </a:r>
          </a:p>
          <a:p>
            <a:r>
              <a:rPr lang="en-US" dirty="0" smtClean="0"/>
              <a:t>The concept of preprocessors directive </a:t>
            </a:r>
          </a:p>
          <a:p>
            <a:pPr lvl="1"/>
            <a:r>
              <a:rPr lang="en-US" dirty="0" smtClean="0"/>
              <a:t>Instructions are given to the compiler by making use of preprocessor directive.</a:t>
            </a:r>
          </a:p>
          <a:p>
            <a:pPr lvl="1"/>
            <a:r>
              <a:rPr lang="en-US" dirty="0" smtClean="0"/>
              <a:t>The preprocessor directive always begins with the # sign.</a:t>
            </a:r>
          </a:p>
          <a:p>
            <a:pPr lvl="1"/>
            <a:r>
              <a:rPr lang="en-US" dirty="0" smtClean="0"/>
              <a:t>The preprocessor directive can be placed any where in the program, but most often they are included in the beginning of the program.</a:t>
            </a:r>
          </a:p>
          <a:p>
            <a:pPr lvl="1"/>
            <a:endParaRPr lang="en-US" dirty="0" smtClean="0"/>
          </a:p>
          <a:p>
            <a:pPr lvl="2">
              <a:buNone/>
            </a:pPr>
            <a:endParaRPr lang="en-US" dirty="0" smtClean="0"/>
          </a:p>
          <a:p>
            <a:pPr lvl="1"/>
            <a:endParaRPr lang="en-US" dirty="0" smtClean="0"/>
          </a:p>
          <a:p>
            <a:pPr lvl="1"/>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86</a:t>
            </a:fld>
            <a:endParaRPr lang="en-US"/>
          </a:p>
        </p:txBody>
      </p:sp>
      <p:sp>
        <p:nvSpPr>
          <p:cNvPr id="3" name="Content Placeholder 2"/>
          <p:cNvSpPr>
            <a:spLocks noGrp="1"/>
          </p:cNvSpPr>
          <p:nvPr>
            <p:ph idx="4294967295"/>
          </p:nvPr>
        </p:nvSpPr>
        <p:spPr>
          <a:xfrm>
            <a:off x="0" y="228600"/>
            <a:ext cx="8229600" cy="5897563"/>
          </a:xfrm>
        </p:spPr>
        <p:txBody>
          <a:bodyPr>
            <a:normAutofit lnSpcReduction="10000"/>
          </a:bodyPr>
          <a:lstStyle/>
          <a:p>
            <a:pPr lvl="1"/>
            <a:r>
              <a:rPr lang="en-US" dirty="0" smtClean="0"/>
              <a:t>For Example: #include, #define , #else  etc.</a:t>
            </a:r>
          </a:p>
          <a:p>
            <a:pPr lvl="2"/>
            <a:r>
              <a:rPr lang="en-US" dirty="0" smtClean="0"/>
              <a:t>#include: This preprocessor directive instructs the compiler to include a header file  into the source code file. Example #include&lt;</a:t>
            </a:r>
            <a:r>
              <a:rPr lang="en-US" dirty="0" err="1" smtClean="0"/>
              <a:t>iostream.h</a:t>
            </a:r>
            <a:r>
              <a:rPr lang="en-US" dirty="0" smtClean="0"/>
              <a:t>&gt;</a:t>
            </a:r>
          </a:p>
          <a:p>
            <a:pPr lvl="2"/>
            <a:r>
              <a:rPr lang="en-US" dirty="0" smtClean="0"/>
              <a:t>#define – This preprocessor directive instructs the compiler to define a symbolic constants. Example #define PI 3.14</a:t>
            </a:r>
          </a:p>
          <a:p>
            <a:pPr lvl="2">
              <a:buNone/>
            </a:pPr>
            <a:endParaRPr lang="en-US" dirty="0" smtClean="0"/>
          </a:p>
          <a:p>
            <a:pPr lvl="2">
              <a:buNone/>
            </a:pPr>
            <a:r>
              <a:rPr lang="en-US" dirty="0" smtClean="0"/>
              <a:t>Header file in C++ (with respect to turbo &amp; Borland </a:t>
            </a:r>
            <a:r>
              <a:rPr lang="en-US" dirty="0" err="1" smtClean="0"/>
              <a:t>c++</a:t>
            </a:r>
            <a:r>
              <a:rPr lang="en-US" dirty="0" smtClean="0"/>
              <a:t> compilers)</a:t>
            </a:r>
          </a:p>
          <a:p>
            <a:pPr lvl="2"/>
            <a:r>
              <a:rPr lang="en-US" dirty="0" err="1" smtClean="0"/>
              <a:t>Iostream.h</a:t>
            </a:r>
            <a:r>
              <a:rPr lang="en-US" dirty="0" smtClean="0"/>
              <a:t> – this standard header files contains a set of general purpose functions for handling input and output of data.</a:t>
            </a:r>
          </a:p>
          <a:p>
            <a:pPr lvl="2"/>
            <a:r>
              <a:rPr lang="en-US" dirty="0" err="1" smtClean="0"/>
              <a:t>Iomanip.h</a:t>
            </a:r>
            <a:r>
              <a:rPr lang="en-US" dirty="0" smtClean="0"/>
              <a:t> – this header file is included to carry out operators related to manipulators.</a:t>
            </a:r>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87</a:t>
            </a:fld>
            <a:endParaRPr lang="en-US"/>
          </a:p>
        </p:txBody>
      </p:sp>
      <p:sp>
        <p:nvSpPr>
          <p:cNvPr id="3" name="Content Placeholder 2"/>
          <p:cNvSpPr>
            <a:spLocks noGrp="1"/>
          </p:cNvSpPr>
          <p:nvPr>
            <p:ph idx="4294967295"/>
          </p:nvPr>
        </p:nvSpPr>
        <p:spPr>
          <a:xfrm>
            <a:off x="0" y="381000"/>
            <a:ext cx="8229600" cy="5745163"/>
          </a:xfrm>
        </p:spPr>
        <p:txBody>
          <a:bodyPr>
            <a:normAutofit fontScale="70000" lnSpcReduction="20000"/>
          </a:bodyPr>
          <a:lstStyle/>
          <a:p>
            <a:r>
              <a:rPr lang="en-US" dirty="0" smtClean="0"/>
              <a:t>Define constants or symbolic constants(#define) </a:t>
            </a:r>
          </a:p>
          <a:p>
            <a:pPr>
              <a:buNone/>
            </a:pPr>
            <a:r>
              <a:rPr lang="en-US" dirty="0" smtClean="0"/>
              <a:t>	A symbolic constant value can be defined a preprocessor statement and used in a program as any of the constant value.</a:t>
            </a:r>
          </a:p>
          <a:p>
            <a:pPr>
              <a:buNone/>
            </a:pPr>
            <a:r>
              <a:rPr lang="en-US" dirty="0" smtClean="0"/>
              <a:t>	These values may appear anywhere in the </a:t>
            </a:r>
            <a:r>
              <a:rPr lang="en-US" dirty="0" err="1" smtClean="0"/>
              <a:t>program,but</a:t>
            </a:r>
            <a:r>
              <a:rPr lang="en-US" dirty="0" smtClean="0"/>
              <a:t> must come before it is referenced in the program.</a:t>
            </a:r>
          </a:p>
          <a:p>
            <a:pPr>
              <a:buNone/>
            </a:pPr>
            <a:r>
              <a:rPr lang="en-US" dirty="0" smtClean="0"/>
              <a:t>	It is the standard practice to place them at the beginning of the program.</a:t>
            </a:r>
          </a:p>
          <a:p>
            <a:pPr>
              <a:buNone/>
            </a:pPr>
            <a:r>
              <a:rPr lang="en-US" dirty="0" smtClean="0"/>
              <a:t>	You can define your own names for constants that you use very often without having to resort to memory consuming variable, simply by using the #define preprocessor directive.</a:t>
            </a:r>
          </a:p>
          <a:p>
            <a:pPr>
              <a:buNone/>
            </a:pPr>
            <a:r>
              <a:rPr lang="en-US" dirty="0" smtClean="0"/>
              <a:t>	</a:t>
            </a:r>
          </a:p>
          <a:p>
            <a:pPr>
              <a:buNone/>
            </a:pPr>
            <a:r>
              <a:rPr lang="en-US" dirty="0" smtClean="0"/>
              <a:t>	Syntax:</a:t>
            </a:r>
          </a:p>
          <a:p>
            <a:pPr>
              <a:buNone/>
            </a:pPr>
            <a:endParaRPr lang="en-US" dirty="0" smtClean="0"/>
          </a:p>
          <a:p>
            <a:pPr>
              <a:buNone/>
            </a:pPr>
            <a:r>
              <a:rPr lang="en-US" b="1" dirty="0" smtClean="0"/>
              <a:t>	# define </a:t>
            </a:r>
            <a:r>
              <a:rPr lang="en-US" b="1" dirty="0" err="1" smtClean="0"/>
              <a:t>symbolicname</a:t>
            </a:r>
            <a:r>
              <a:rPr lang="en-US" b="1" dirty="0" smtClean="0"/>
              <a:t> value of constant</a:t>
            </a:r>
          </a:p>
          <a:p>
            <a:pPr>
              <a:buNone/>
            </a:pPr>
            <a:r>
              <a:rPr lang="en-US" b="1" dirty="0" smtClean="0"/>
              <a:t>	</a:t>
            </a:r>
          </a:p>
          <a:p>
            <a:pPr>
              <a:buNone/>
            </a:pPr>
            <a:r>
              <a:rPr lang="en-US" b="1" dirty="0" smtClean="0"/>
              <a:t>	</a:t>
            </a:r>
            <a:endParaRPr lang="en-US" dirty="0" smtClean="0"/>
          </a:p>
          <a:p>
            <a:pPr>
              <a:buNone/>
            </a:pPr>
            <a:endParaRPr lang="en-US" dirty="0" smtClean="0"/>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88</a:t>
            </a:fld>
            <a:endParaRPr lang="en-US"/>
          </a:p>
        </p:txBody>
      </p:sp>
      <p:sp>
        <p:nvSpPr>
          <p:cNvPr id="3" name="Content Placeholder 2"/>
          <p:cNvSpPr>
            <a:spLocks noGrp="1"/>
          </p:cNvSpPr>
          <p:nvPr>
            <p:ph idx="4294967295"/>
          </p:nvPr>
        </p:nvSpPr>
        <p:spPr>
          <a:xfrm>
            <a:off x="457200" y="304800"/>
            <a:ext cx="8229600" cy="5897563"/>
          </a:xfrm>
        </p:spPr>
        <p:txBody>
          <a:bodyPr>
            <a:normAutofit/>
          </a:bodyPr>
          <a:lstStyle/>
          <a:p>
            <a:pPr>
              <a:buNone/>
            </a:pPr>
            <a:r>
              <a:rPr lang="en-US" sz="2400" dirty="0" smtClean="0">
                <a:latin typeface="Comic Sans MS" pitchFamily="66" charset="0"/>
              </a:rPr>
              <a:t>	When the </a:t>
            </a:r>
            <a:r>
              <a:rPr lang="en-US" sz="2400" dirty="0" err="1" smtClean="0">
                <a:latin typeface="Comic Sans MS" pitchFamily="66" charset="0"/>
              </a:rPr>
              <a:t>prepocessor</a:t>
            </a:r>
            <a:r>
              <a:rPr lang="en-US" sz="2400" dirty="0" smtClean="0">
                <a:latin typeface="Comic Sans MS" pitchFamily="66" charset="0"/>
              </a:rPr>
              <a:t> encounters this </a:t>
            </a:r>
            <a:r>
              <a:rPr lang="en-US" sz="2400" dirty="0" err="1" smtClean="0">
                <a:latin typeface="Comic Sans MS" pitchFamily="66" charset="0"/>
              </a:rPr>
              <a:t>directive,it</a:t>
            </a:r>
            <a:r>
              <a:rPr lang="en-US" sz="2400" dirty="0" smtClean="0">
                <a:latin typeface="Comic Sans MS" pitchFamily="66" charset="0"/>
              </a:rPr>
              <a:t> replaces any occurrence of the symbolic name in the rest of the code by value of constant. This replacement  can be an expression, a statement, a block or simply anything. The preprocessor does not understand </a:t>
            </a:r>
            <a:r>
              <a:rPr lang="en-US" sz="2400" dirty="0" err="1" smtClean="0">
                <a:latin typeface="Comic Sans MS" pitchFamily="66" charset="0"/>
              </a:rPr>
              <a:t>c++</a:t>
            </a:r>
            <a:r>
              <a:rPr lang="en-US" sz="2400" dirty="0" smtClean="0">
                <a:latin typeface="Comic Sans MS" pitchFamily="66" charset="0"/>
              </a:rPr>
              <a:t>, it simply replaces any occurrence of symbolic name.</a:t>
            </a:r>
          </a:p>
          <a:p>
            <a:pPr>
              <a:buNone/>
            </a:pPr>
            <a:endParaRPr lang="en-US" sz="2400" dirty="0" smtClean="0">
              <a:latin typeface="Comic Sans MS" pitchFamily="66" charset="0"/>
            </a:endParaRPr>
          </a:p>
          <a:p>
            <a:pPr>
              <a:buNone/>
            </a:pPr>
            <a:r>
              <a:rPr lang="en-US" sz="2400" dirty="0" smtClean="0">
                <a:latin typeface="Comic Sans MS" pitchFamily="66" charset="0"/>
              </a:rPr>
              <a:t>Valid examples of constant definition are:</a:t>
            </a:r>
          </a:p>
          <a:p>
            <a:pPr>
              <a:buNone/>
            </a:pPr>
            <a:r>
              <a:rPr lang="en-US" sz="2400" dirty="0" smtClean="0">
                <a:latin typeface="Comic Sans MS" pitchFamily="66" charset="0"/>
              </a:rPr>
              <a:t>	#define PI 3.14159</a:t>
            </a:r>
          </a:p>
          <a:p>
            <a:pPr>
              <a:buNone/>
            </a:pPr>
            <a:r>
              <a:rPr lang="en-US" sz="2400" dirty="0" smtClean="0">
                <a:latin typeface="Comic Sans MS" pitchFamily="66" charset="0"/>
              </a:rPr>
              <a:t>	#define NAME “MAHESH”</a:t>
            </a:r>
          </a:p>
          <a:p>
            <a:pPr>
              <a:buNone/>
            </a:pPr>
            <a:r>
              <a:rPr lang="en-US" sz="2400" dirty="0" smtClean="0">
                <a:latin typeface="Comic Sans MS" pitchFamily="66" charset="0"/>
              </a:rPr>
              <a:t>	This defines two new constants: IP and NAME. Once they are defined we can use them in rest of the program.</a:t>
            </a:r>
          </a:p>
          <a:p>
            <a:pPr>
              <a:buNone/>
            </a:pP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89</a:t>
            </a:fld>
            <a:endParaRPr lang="en-US"/>
          </a:p>
        </p:txBody>
      </p:sp>
      <p:sp>
        <p:nvSpPr>
          <p:cNvPr id="3" name="Content Placeholder 2"/>
          <p:cNvSpPr>
            <a:spLocks noGrp="1"/>
          </p:cNvSpPr>
          <p:nvPr>
            <p:ph idx="4294967295"/>
          </p:nvPr>
        </p:nvSpPr>
        <p:spPr>
          <a:xfrm>
            <a:off x="0" y="304800"/>
            <a:ext cx="8229600" cy="5821363"/>
          </a:xfrm>
        </p:spPr>
        <p:txBody>
          <a:bodyPr>
            <a:normAutofit fontScale="85000" lnSpcReduction="20000"/>
          </a:bodyPr>
          <a:lstStyle/>
          <a:p>
            <a:r>
              <a:rPr lang="en-US" dirty="0" smtClean="0"/>
              <a:t>//defined constants: Calculate circumference</a:t>
            </a:r>
          </a:p>
          <a:p>
            <a:pPr>
              <a:buNone/>
            </a:pPr>
            <a:r>
              <a:rPr lang="en-US" dirty="0" smtClean="0"/>
              <a:t>#include&lt;</a:t>
            </a:r>
            <a:r>
              <a:rPr lang="en-US" dirty="0" err="1" smtClean="0"/>
              <a:t>iostream.h</a:t>
            </a:r>
            <a:r>
              <a:rPr lang="en-US" dirty="0" smtClean="0"/>
              <a:t>&gt;</a:t>
            </a:r>
          </a:p>
          <a:p>
            <a:pPr>
              <a:buNone/>
            </a:pPr>
            <a:r>
              <a:rPr lang="en-US" dirty="0" smtClean="0"/>
              <a:t>#define PI 3.14159</a:t>
            </a:r>
          </a:p>
          <a:p>
            <a:pPr>
              <a:buNone/>
            </a:pPr>
            <a:r>
              <a:rPr lang="en-US" dirty="0" smtClean="0"/>
              <a:t>#define NEWLINE ‘\n’</a:t>
            </a:r>
          </a:p>
          <a:p>
            <a:pPr>
              <a:buNone/>
            </a:pPr>
            <a:r>
              <a:rPr lang="en-US" dirty="0" err="1" smtClean="0"/>
              <a:t>Int</a:t>
            </a:r>
            <a:r>
              <a:rPr lang="en-US" dirty="0" smtClean="0"/>
              <a:t> </a:t>
            </a:r>
            <a:r>
              <a:rPr lang="en-US" dirty="0" err="1" smtClean="0"/>
              <a:t>mai</a:t>
            </a:r>
            <a:r>
              <a:rPr lang="en-US" dirty="0" smtClean="0"/>
              <a:t> n()</a:t>
            </a:r>
          </a:p>
          <a:p>
            <a:pPr>
              <a:buNone/>
            </a:pPr>
            <a:r>
              <a:rPr lang="en-US" dirty="0" smtClean="0"/>
              <a:t>{</a:t>
            </a:r>
          </a:p>
          <a:p>
            <a:pPr>
              <a:buNone/>
            </a:pPr>
            <a:r>
              <a:rPr lang="en-US" dirty="0" smtClean="0"/>
              <a:t>	double r=5.0;//radius</a:t>
            </a:r>
          </a:p>
          <a:p>
            <a:pPr>
              <a:buNone/>
            </a:pPr>
            <a:r>
              <a:rPr lang="en-US" dirty="0" smtClean="0"/>
              <a:t>	double circle;</a:t>
            </a:r>
          </a:p>
          <a:p>
            <a:pPr>
              <a:buNone/>
            </a:pPr>
            <a:r>
              <a:rPr lang="en-US" dirty="0" smtClean="0"/>
              <a:t>	circle  = 2*PI*r;</a:t>
            </a:r>
          </a:p>
          <a:p>
            <a:pPr>
              <a:buNone/>
            </a:pPr>
            <a:r>
              <a:rPr lang="en-US" dirty="0" smtClean="0"/>
              <a:t>	</a:t>
            </a:r>
            <a:r>
              <a:rPr lang="en-US" dirty="0" err="1" smtClean="0"/>
              <a:t>cout</a:t>
            </a:r>
            <a:r>
              <a:rPr lang="en-US" dirty="0" smtClean="0"/>
              <a:t> &lt;&lt; circle;</a:t>
            </a:r>
          </a:p>
          <a:p>
            <a:pPr>
              <a:buNone/>
            </a:pPr>
            <a:r>
              <a:rPr lang="en-US" dirty="0" smtClean="0"/>
              <a:t>	</a:t>
            </a:r>
            <a:r>
              <a:rPr lang="en-US" dirty="0" err="1" smtClean="0"/>
              <a:t>cout</a:t>
            </a:r>
            <a:r>
              <a:rPr lang="en-US" dirty="0" smtClean="0"/>
              <a:t> &lt;&lt; NEWLINE;</a:t>
            </a:r>
          </a:p>
          <a:p>
            <a:pPr>
              <a:buNone/>
            </a:pPr>
            <a:r>
              <a:rPr lang="en-US" dirty="0" smtClean="0"/>
              <a:t>	return 0;</a:t>
            </a:r>
          </a:p>
          <a:p>
            <a:pPr>
              <a:buNone/>
            </a:pPr>
            <a:r>
              <a:rPr lang="en-US" dirty="0" smtClean="0"/>
              <a:t>}</a:t>
            </a:r>
          </a:p>
          <a:p>
            <a:pPr>
              <a:buNone/>
            </a:pPr>
            <a:r>
              <a:rPr lang="en-US" dirty="0" smtClean="0"/>
              <a:t>OUTPUT: 31.4159</a:t>
            </a: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9</a:t>
            </a:fld>
            <a:endParaRPr lang="en-US"/>
          </a:p>
        </p:txBody>
      </p:sp>
      <p:sp>
        <p:nvSpPr>
          <p:cNvPr id="3" name="Content Placeholder 2"/>
          <p:cNvSpPr>
            <a:spLocks noGrp="1"/>
          </p:cNvSpPr>
          <p:nvPr>
            <p:ph idx="4294967295"/>
          </p:nvPr>
        </p:nvSpPr>
        <p:spPr>
          <a:xfrm>
            <a:off x="0" y="304800"/>
            <a:ext cx="8229600" cy="5821363"/>
          </a:xfrm>
        </p:spPr>
        <p:txBody>
          <a:bodyPr/>
          <a:lstStyle/>
          <a:p>
            <a:r>
              <a:rPr lang="en-US" dirty="0" smtClean="0"/>
              <a:t>Flowchart: Flowchart is the diagrammatic way of representing, the steps to be followed for solving the given problem.</a:t>
            </a:r>
          </a:p>
          <a:p>
            <a:r>
              <a:rPr lang="en-US" dirty="0" smtClean="0"/>
              <a:t>Flowcharts proves the visualization of the steps involved, since it is in the form of a diagram one can understand the flow very easily. Here are some diagrammatic symbols to design a flow chart.</a:t>
            </a:r>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90</a:t>
            </a:fld>
            <a:endParaRPr lang="en-US"/>
          </a:p>
        </p:txBody>
      </p:sp>
      <p:sp>
        <p:nvSpPr>
          <p:cNvPr id="3" name="Content Placeholder 2"/>
          <p:cNvSpPr>
            <a:spLocks noGrp="1"/>
          </p:cNvSpPr>
          <p:nvPr>
            <p:ph idx="4294967295"/>
          </p:nvPr>
        </p:nvSpPr>
        <p:spPr>
          <a:xfrm>
            <a:off x="0" y="228600"/>
            <a:ext cx="8229600" cy="5897563"/>
          </a:xfrm>
        </p:spPr>
        <p:txBody>
          <a:bodyPr>
            <a:normAutofit fontScale="92500" lnSpcReduction="20000"/>
          </a:bodyPr>
          <a:lstStyle/>
          <a:p>
            <a:pPr>
              <a:buNone/>
            </a:pPr>
            <a:r>
              <a:rPr lang="en-US" dirty="0" smtClean="0"/>
              <a:t>	In fact the only thing the compiler preprocessor does when it encounters #define directives is, to literally replace any occurrence of their identifier (in the previous example, these where PI and NEWLINE) by the code to which they have to been defined (3.14159 and ‘/n’ respectively).</a:t>
            </a:r>
          </a:p>
          <a:p>
            <a:pPr>
              <a:buNone/>
            </a:pPr>
            <a:r>
              <a:rPr lang="en-US" dirty="0" smtClean="0"/>
              <a:t>	</a:t>
            </a:r>
          </a:p>
          <a:p>
            <a:pPr>
              <a:buNone/>
            </a:pPr>
            <a:r>
              <a:rPr lang="en-US" dirty="0" smtClean="0"/>
              <a:t>	The #defined directives is not a C++ statement but a directive for the preprocessor. There fore it assumes the entire line as the directives and does not require a semicolon(;) at its end. If we append a semicolon character (;) at the end, it will also be appended in all occurrence within the body of the program that the preprocessor replaces.</a:t>
            </a:r>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91</a:t>
            </a:fld>
            <a:endParaRPr lang="en-US"/>
          </a:p>
        </p:txBody>
      </p:sp>
      <p:sp>
        <p:nvSpPr>
          <p:cNvPr id="3" name="Content Placeholder 2"/>
          <p:cNvSpPr>
            <a:spLocks noGrp="1"/>
          </p:cNvSpPr>
          <p:nvPr>
            <p:ph idx="4294967295"/>
          </p:nvPr>
        </p:nvSpPr>
        <p:spPr>
          <a:xfrm>
            <a:off x="0" y="228600"/>
            <a:ext cx="8229600" cy="5897563"/>
          </a:xfrm>
        </p:spPr>
        <p:txBody>
          <a:bodyPr>
            <a:normAutofit fontScale="77500" lnSpcReduction="20000"/>
          </a:bodyPr>
          <a:lstStyle/>
          <a:p>
            <a:r>
              <a:rPr lang="en-US" dirty="0" smtClean="0"/>
              <a:t>Declared constants (const)</a:t>
            </a:r>
          </a:p>
          <a:p>
            <a:pPr>
              <a:buNone/>
            </a:pPr>
            <a:r>
              <a:rPr lang="en-US" dirty="0" smtClean="0"/>
              <a:t>	With the const prefix we can declare constants with a specific type in the same way as we would do with a variable.</a:t>
            </a:r>
          </a:p>
          <a:p>
            <a:pPr>
              <a:buNone/>
            </a:pPr>
            <a:r>
              <a:rPr lang="en-US" dirty="0" smtClean="0"/>
              <a:t>	const </a:t>
            </a:r>
            <a:r>
              <a:rPr lang="en-US" dirty="0" err="1" smtClean="0"/>
              <a:t>int</a:t>
            </a:r>
            <a:r>
              <a:rPr lang="en-US" dirty="0" smtClean="0"/>
              <a:t> width = 100;</a:t>
            </a:r>
          </a:p>
          <a:p>
            <a:pPr>
              <a:buNone/>
            </a:pPr>
            <a:r>
              <a:rPr lang="en-US" dirty="0" smtClean="0"/>
              <a:t>	 const char tab = ‘\t’;</a:t>
            </a:r>
          </a:p>
          <a:p>
            <a:pPr>
              <a:buNone/>
            </a:pPr>
            <a:r>
              <a:rPr lang="en-US" dirty="0" smtClean="0"/>
              <a:t>	Here, width and tub </a:t>
            </a:r>
            <a:r>
              <a:rPr lang="en-US" dirty="0" err="1" smtClean="0"/>
              <a:t>ar</a:t>
            </a:r>
            <a:r>
              <a:rPr lang="en-US" dirty="0" smtClean="0"/>
              <a:t> </a:t>
            </a:r>
            <a:r>
              <a:rPr lang="en-US" dirty="0" err="1" smtClean="0"/>
              <a:t>etwo</a:t>
            </a:r>
            <a:r>
              <a:rPr lang="en-US" dirty="0" smtClean="0"/>
              <a:t> type of constants. They are treated just like a regular variables except that their values cannot be modified after their </a:t>
            </a:r>
            <a:r>
              <a:rPr lang="en-US" dirty="0" err="1" smtClean="0"/>
              <a:t>definaition</a:t>
            </a:r>
            <a:r>
              <a:rPr lang="en-US" dirty="0" smtClean="0"/>
              <a:t>.</a:t>
            </a:r>
          </a:p>
          <a:p>
            <a:r>
              <a:rPr lang="en-US" dirty="0" smtClean="0"/>
              <a:t>Reference Variable:</a:t>
            </a:r>
          </a:p>
          <a:p>
            <a:pPr lvl="1">
              <a:buNone/>
            </a:pPr>
            <a:r>
              <a:rPr lang="en-US" dirty="0" smtClean="0"/>
              <a:t>References is simple reference </a:t>
            </a:r>
            <a:r>
              <a:rPr lang="en-US" dirty="0" err="1" smtClean="0"/>
              <a:t>datatype</a:t>
            </a:r>
            <a:r>
              <a:rPr lang="en-US" dirty="0" smtClean="0"/>
              <a:t> that is less powerful but safer than the pointer type inherited from C.</a:t>
            </a:r>
          </a:p>
          <a:p>
            <a:pPr lvl="1">
              <a:buNone/>
            </a:pPr>
            <a:r>
              <a:rPr lang="en-US" dirty="0" smtClean="0"/>
              <a:t>C++ references allow us to create a second name for a variable that we can use to read or modify the original data stored in that variable.</a:t>
            </a:r>
          </a:p>
          <a:p>
            <a:pPr lvl="1">
              <a:buNone/>
            </a:pPr>
            <a:endParaRPr lang="en-US" dirty="0" smtClean="0"/>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92</a:t>
            </a:fld>
            <a:endParaRPr lang="en-US"/>
          </a:p>
        </p:txBody>
      </p:sp>
      <p:sp>
        <p:nvSpPr>
          <p:cNvPr id="3" name="Content Placeholder 2"/>
          <p:cNvSpPr>
            <a:spLocks noGrp="1"/>
          </p:cNvSpPr>
          <p:nvPr>
            <p:ph idx="4294967295"/>
          </p:nvPr>
        </p:nvSpPr>
        <p:spPr>
          <a:xfrm>
            <a:off x="0" y="228600"/>
            <a:ext cx="8229600" cy="5897563"/>
          </a:xfrm>
        </p:spPr>
        <p:txBody>
          <a:bodyPr>
            <a:normAutofit fontScale="85000" lnSpcReduction="10000"/>
          </a:bodyPr>
          <a:lstStyle/>
          <a:p>
            <a:pPr lvl="1">
              <a:buNone/>
            </a:pPr>
            <a:r>
              <a:rPr lang="en-US" dirty="0" smtClean="0"/>
              <a:t>Syntax: </a:t>
            </a:r>
          </a:p>
          <a:p>
            <a:pPr lvl="1">
              <a:buNone/>
            </a:pPr>
            <a:r>
              <a:rPr lang="en-US" dirty="0" smtClean="0"/>
              <a:t>	Declaring a variable as a reference could be done by simply appending an ampersand to the type name, as follows</a:t>
            </a:r>
          </a:p>
          <a:p>
            <a:pPr lvl="1">
              <a:buNone/>
            </a:pPr>
            <a:r>
              <a:rPr lang="en-US" dirty="0" err="1" smtClean="0"/>
              <a:t>Int</a:t>
            </a:r>
            <a:r>
              <a:rPr lang="en-US" dirty="0" smtClean="0"/>
              <a:t> &amp; x= …;//here x k is a reference variable</a:t>
            </a:r>
          </a:p>
          <a:p>
            <a:pPr lvl="1"/>
            <a:r>
              <a:rPr lang="en-US" dirty="0" smtClean="0"/>
              <a:t>Reference does not require dereferencing in the way that pointers do we can just treat them as normal variable.</a:t>
            </a:r>
          </a:p>
          <a:p>
            <a:pPr lvl="1"/>
            <a:r>
              <a:rPr lang="en-US" dirty="0" smtClean="0"/>
              <a:t>When we create a reference to a variable, we need not do anything special to get the memory address. The compiler does it for us. </a:t>
            </a:r>
          </a:p>
          <a:p>
            <a:pPr lvl="1"/>
            <a:r>
              <a:rPr lang="en-US" dirty="0" smtClean="0"/>
              <a:t>For Example: </a:t>
            </a:r>
          </a:p>
          <a:p>
            <a:pPr lvl="1">
              <a:buNone/>
            </a:pPr>
            <a:r>
              <a:rPr lang="en-US" dirty="0" smtClean="0"/>
              <a:t>	</a:t>
            </a:r>
            <a:r>
              <a:rPr lang="en-US" dirty="0" err="1" smtClean="0"/>
              <a:t>int</a:t>
            </a:r>
            <a:r>
              <a:rPr lang="en-US" dirty="0" smtClean="0"/>
              <a:t> x;</a:t>
            </a:r>
          </a:p>
          <a:p>
            <a:pPr lvl="1">
              <a:buNone/>
            </a:pPr>
            <a:r>
              <a:rPr lang="en-US" dirty="0" smtClean="0"/>
              <a:t>	</a:t>
            </a:r>
            <a:r>
              <a:rPr lang="en-US" dirty="0" err="1" smtClean="0"/>
              <a:t>int</a:t>
            </a:r>
            <a:r>
              <a:rPr lang="en-US" dirty="0" smtClean="0"/>
              <a:t> &amp; f = x;//f is now the reference to x so it sets the value of x to 56.</a:t>
            </a:r>
          </a:p>
          <a:p>
            <a:pPr lvl="1">
              <a:buNone/>
            </a:pPr>
            <a:r>
              <a:rPr lang="en-US" dirty="0" smtClean="0"/>
              <a:t>	f = 56;</a:t>
            </a:r>
          </a:p>
          <a:p>
            <a:pPr lvl="1">
              <a:buNone/>
            </a:pPr>
            <a:r>
              <a:rPr lang="en-US" dirty="0" smtClean="0"/>
              <a:t>Output : 56.</a:t>
            </a:r>
          </a:p>
          <a:p>
            <a:pPr>
              <a:buNone/>
            </a:pPr>
            <a:endParaRPr 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93</a:t>
            </a:fld>
            <a:endParaRPr lang="en-US"/>
          </a:p>
        </p:txBody>
      </p:sp>
      <p:sp>
        <p:nvSpPr>
          <p:cNvPr id="3" name="Content Placeholder 2"/>
          <p:cNvSpPr>
            <a:spLocks noGrp="1"/>
          </p:cNvSpPr>
          <p:nvPr>
            <p:ph idx="4294967295"/>
          </p:nvPr>
        </p:nvSpPr>
        <p:spPr>
          <a:xfrm>
            <a:off x="0" y="304800"/>
            <a:ext cx="8229600" cy="5821363"/>
          </a:xfrm>
        </p:spPr>
        <p:txBody>
          <a:bodyPr/>
          <a:lstStyle/>
          <a:p>
            <a:r>
              <a:rPr lang="en-US" dirty="0" smtClean="0"/>
              <a:t>Indenting programs:</a:t>
            </a:r>
          </a:p>
          <a:p>
            <a:pPr>
              <a:buNone/>
            </a:pPr>
            <a:r>
              <a:rPr lang="en-US" dirty="0" smtClean="0"/>
              <a:t>		Always indent your program for </a:t>
            </a:r>
            <a:r>
              <a:rPr lang="en-US" dirty="0" err="1" smtClean="0"/>
              <a:t>readibility</a:t>
            </a:r>
            <a:r>
              <a:rPr lang="en-US" dirty="0" smtClean="0"/>
              <a:t>. It is a good practice  and useful while debugging your program. Good indentation makes it easy to see that your closing braces are correctly aligned and help you scan through your code quickly by giving visual clues about where the program flow changes. Moreover it brings clarity to the program and maintains existing standards.</a:t>
            </a:r>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94</a:t>
            </a:fld>
            <a:endParaRPr lang="en-US"/>
          </a:p>
        </p:txBody>
      </p:sp>
      <p:sp>
        <p:nvSpPr>
          <p:cNvPr id="3" name="Content Placeholder 2"/>
          <p:cNvSpPr>
            <a:spLocks noGrp="1"/>
          </p:cNvSpPr>
          <p:nvPr>
            <p:ph idx="4294967295"/>
          </p:nvPr>
        </p:nvSpPr>
        <p:spPr>
          <a:xfrm>
            <a:off x="0" y="152400"/>
            <a:ext cx="8229600" cy="5973763"/>
          </a:xfrm>
        </p:spPr>
        <p:txBody>
          <a:bodyPr>
            <a:normAutofit fontScale="62500" lnSpcReduction="20000"/>
          </a:bodyPr>
          <a:lstStyle/>
          <a:p>
            <a:r>
              <a:rPr lang="en-US" dirty="0" smtClean="0"/>
              <a:t>Comments in C++</a:t>
            </a:r>
          </a:p>
          <a:p>
            <a:pPr>
              <a:buNone/>
            </a:pPr>
            <a:r>
              <a:rPr lang="en-US" dirty="0" smtClean="0"/>
              <a:t>Make comments in your code often.</a:t>
            </a:r>
          </a:p>
          <a:p>
            <a:pPr>
              <a:buNone/>
            </a:pPr>
            <a:r>
              <a:rPr lang="en-US" dirty="0" smtClean="0"/>
              <a:t>Not only does it help people who are trying to help you understand it more, when </a:t>
            </a:r>
            <a:r>
              <a:rPr lang="en-US" dirty="0" err="1" smtClean="0"/>
              <a:t>yu</a:t>
            </a:r>
            <a:r>
              <a:rPr lang="en-US" dirty="0" smtClean="0"/>
              <a:t> come back later, you will be able to pick up where left off and edit much faster.</a:t>
            </a:r>
          </a:p>
          <a:p>
            <a:pPr>
              <a:buNone/>
            </a:pPr>
            <a:r>
              <a:rPr lang="en-US" dirty="0" smtClean="0"/>
              <a:t>A comment is a text that the compiler ignores but that is useful for programmers.</a:t>
            </a:r>
          </a:p>
          <a:p>
            <a:pPr>
              <a:buNone/>
            </a:pPr>
            <a:r>
              <a:rPr lang="en-US" dirty="0" smtClean="0"/>
              <a:t>The compiler treats them as white space. You can use comments in testing to make certain lines of code inactive.</a:t>
            </a:r>
          </a:p>
          <a:p>
            <a:pPr>
              <a:buNone/>
            </a:pPr>
            <a:r>
              <a:rPr lang="en-US" dirty="0" smtClean="0"/>
              <a:t>A C++ comment is written in one of the following ways</a:t>
            </a:r>
          </a:p>
          <a:p>
            <a:pPr marL="514350" indent="-514350">
              <a:buAutoNum type="arabicPeriod"/>
            </a:pPr>
            <a:r>
              <a:rPr lang="en-US" dirty="0" smtClean="0"/>
              <a:t>/* (slash, asterisk) characters followed by any sequence of characters (including new line), </a:t>
            </a:r>
            <a:r>
              <a:rPr lang="en-US" dirty="0" err="1" smtClean="0"/>
              <a:t>fillowed</a:t>
            </a:r>
            <a:r>
              <a:rPr lang="en-US" dirty="0" smtClean="0"/>
              <a:t> by the */ characters.</a:t>
            </a:r>
          </a:p>
          <a:p>
            <a:pPr marL="514350" indent="-514350">
              <a:buAutoNum type="arabicPeriod"/>
            </a:pPr>
            <a:r>
              <a:rPr lang="en-US" dirty="0" smtClean="0"/>
              <a:t>The // characters, followed by any sequence of characters. A new line not immediately preceded by backslash terminates this form of comment. Therefore it is commonly called as single-line comment.</a:t>
            </a:r>
          </a:p>
          <a:p>
            <a:pPr marL="514350" indent="-514350">
              <a:buNone/>
            </a:pPr>
            <a:r>
              <a:rPr lang="en-US" dirty="0" smtClean="0"/>
              <a:t>EXAMPLE:</a:t>
            </a:r>
          </a:p>
          <a:p>
            <a:pPr marL="514350" indent="-514350">
              <a:buNone/>
            </a:pPr>
            <a:r>
              <a:rPr lang="en-US" dirty="0" smtClean="0"/>
              <a:t>C=A+B;</a:t>
            </a:r>
          </a:p>
          <a:p>
            <a:pPr marL="514350" indent="-514350">
              <a:buNone/>
            </a:pPr>
            <a:r>
              <a:rPr lang="en-US" dirty="0" smtClean="0"/>
              <a:t>/* Variable C will store sum of A and B */</a:t>
            </a:r>
          </a:p>
          <a:p>
            <a:pPr marL="514350" indent="-514350">
              <a:buNone/>
            </a:pPr>
            <a:r>
              <a:rPr lang="en-US" dirty="0" smtClean="0"/>
              <a:t>or</a:t>
            </a:r>
          </a:p>
          <a:p>
            <a:pPr marL="514350" indent="-514350">
              <a:buNone/>
            </a:pPr>
            <a:r>
              <a:rPr lang="en-US" dirty="0" smtClean="0"/>
              <a:t>//Variable C will store sum of A and B</a:t>
            </a: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95</a:t>
            </a:fld>
            <a:endParaRPr lang="en-US"/>
          </a:p>
        </p:txBody>
      </p:sp>
      <p:sp>
        <p:nvSpPr>
          <p:cNvPr id="3" name="Content Placeholder 2"/>
          <p:cNvSpPr>
            <a:spLocks noGrp="1"/>
          </p:cNvSpPr>
          <p:nvPr>
            <p:ph idx="4294967295"/>
          </p:nvPr>
        </p:nvSpPr>
        <p:spPr>
          <a:xfrm>
            <a:off x="0" y="152400"/>
            <a:ext cx="8229600" cy="5973763"/>
          </a:xfrm>
        </p:spPr>
        <p:txBody>
          <a:bodyPr>
            <a:normAutofit fontScale="70000" lnSpcReduction="20000"/>
          </a:bodyPr>
          <a:lstStyle/>
          <a:p>
            <a:r>
              <a:rPr lang="en-US" b="1" dirty="0" smtClean="0"/>
              <a:t>Local &amp; Global Variables</a:t>
            </a:r>
          </a:p>
          <a:p>
            <a:pPr>
              <a:buNone/>
            </a:pPr>
            <a:endParaRPr lang="en-US" b="1" dirty="0" smtClean="0"/>
          </a:p>
          <a:p>
            <a:pPr>
              <a:buNone/>
            </a:pPr>
            <a:r>
              <a:rPr lang="en-US" b="1" dirty="0" smtClean="0"/>
              <a:t>Local Variables:</a:t>
            </a:r>
          </a:p>
          <a:p>
            <a:pPr>
              <a:buNone/>
            </a:pPr>
            <a:r>
              <a:rPr lang="en-US" dirty="0" smtClean="0"/>
              <a:t>Local variables must always be defined at the top of the block.</a:t>
            </a:r>
          </a:p>
          <a:p>
            <a:pPr>
              <a:buNone/>
            </a:pPr>
            <a:r>
              <a:rPr lang="en-US" dirty="0" smtClean="0"/>
              <a:t>When a local variable is defined – it is not initialized by the system, we must initialize it </a:t>
            </a:r>
            <a:r>
              <a:rPr lang="en-US" dirty="0" err="1" smtClean="0"/>
              <a:t>ourself</a:t>
            </a:r>
            <a:r>
              <a:rPr lang="en-US" dirty="0" smtClean="0"/>
              <a:t>.</a:t>
            </a:r>
          </a:p>
          <a:p>
            <a:pPr>
              <a:buNone/>
            </a:pPr>
            <a:r>
              <a:rPr lang="en-US" dirty="0" smtClean="0"/>
              <a:t>A local variable is defined inside a block and is only visible from within the block.</a:t>
            </a:r>
          </a:p>
          <a:p>
            <a:pPr>
              <a:buNone/>
            </a:pPr>
            <a:r>
              <a:rPr lang="en-US" dirty="0" smtClean="0"/>
              <a:t>When execution of the block starts the variable is available, and when the block ends the variable ‘dies’.</a:t>
            </a:r>
          </a:p>
          <a:p>
            <a:pPr>
              <a:buNone/>
            </a:pPr>
            <a:endParaRPr lang="en-US" b="1" dirty="0" smtClean="0"/>
          </a:p>
          <a:p>
            <a:pPr>
              <a:buNone/>
            </a:pPr>
            <a:r>
              <a:rPr lang="en-US" b="1" dirty="0" smtClean="0"/>
              <a:t>Global Variables:</a:t>
            </a:r>
          </a:p>
          <a:p>
            <a:pPr>
              <a:buNone/>
            </a:pPr>
            <a:r>
              <a:rPr lang="en-US" dirty="0" smtClean="0"/>
              <a:t>C++ has enhanced the use of global variables.</a:t>
            </a:r>
          </a:p>
          <a:p>
            <a:pPr>
              <a:buNone/>
            </a:pPr>
            <a:r>
              <a:rPr lang="en-US" dirty="0" smtClean="0"/>
              <a:t>Global variables are initialized by the system when we define them.</a:t>
            </a:r>
          </a:p>
          <a:p>
            <a:pPr>
              <a:buNone/>
            </a:pPr>
            <a:r>
              <a:rPr lang="en-US" dirty="0" smtClean="0"/>
              <a:t>Global variable is defined out of the block and is available throughout the program.</a:t>
            </a:r>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r>
              <a:rPr lang="en-US" smtClean="0"/>
              <a:t>Greena Dattani</a:t>
            </a:r>
            <a:endParaRPr lang="en-US"/>
          </a:p>
        </p:txBody>
      </p:sp>
      <p:sp>
        <p:nvSpPr>
          <p:cNvPr id="11" name="Slide Number Placeholder 10"/>
          <p:cNvSpPr>
            <a:spLocks noGrp="1"/>
          </p:cNvSpPr>
          <p:nvPr>
            <p:ph type="sldNum" sz="quarter" idx="12"/>
          </p:nvPr>
        </p:nvSpPr>
        <p:spPr/>
        <p:txBody>
          <a:bodyPr/>
          <a:lstStyle/>
          <a:p>
            <a:fld id="{6F094883-2B65-434D-BB95-EA2723E702EB}" type="slidenum">
              <a:rPr lang="en-US" smtClean="0"/>
              <a:pPr/>
              <a:t>96</a:t>
            </a:fld>
            <a:endParaRPr lang="en-US"/>
          </a:p>
        </p:txBody>
      </p:sp>
      <p:sp>
        <p:nvSpPr>
          <p:cNvPr id="3" name="Content Placeholder 2"/>
          <p:cNvSpPr>
            <a:spLocks noGrp="1"/>
          </p:cNvSpPr>
          <p:nvPr>
            <p:ph idx="4294967295"/>
          </p:nvPr>
        </p:nvSpPr>
        <p:spPr>
          <a:xfrm>
            <a:off x="0" y="152400"/>
            <a:ext cx="8229600" cy="5973763"/>
          </a:xfrm>
        </p:spPr>
        <p:txBody>
          <a:bodyPr>
            <a:normAutofit fontScale="70000" lnSpcReduction="20000"/>
          </a:bodyPr>
          <a:lstStyle/>
          <a:p>
            <a:r>
              <a:rPr lang="en-US" dirty="0" smtClean="0"/>
              <a:t>EXAMPLE:</a:t>
            </a:r>
          </a:p>
          <a:p>
            <a:pPr>
              <a:buNone/>
            </a:pPr>
            <a:r>
              <a:rPr lang="en-US" dirty="0" smtClean="0"/>
              <a:t>#include &lt;</a:t>
            </a:r>
            <a:r>
              <a:rPr lang="en-US" dirty="0" err="1" smtClean="0"/>
              <a:t>iostream.h</a:t>
            </a:r>
            <a:r>
              <a:rPr lang="en-US" dirty="0" smtClean="0"/>
              <a:t>&gt;</a:t>
            </a:r>
          </a:p>
          <a:p>
            <a:pPr>
              <a:buNone/>
            </a:pPr>
            <a:r>
              <a:rPr lang="en-US" dirty="0" err="1" smtClean="0"/>
              <a:t>int</a:t>
            </a:r>
            <a:r>
              <a:rPr lang="en-US" dirty="0" smtClean="0"/>
              <a:t> x;</a:t>
            </a:r>
          </a:p>
          <a:p>
            <a:pPr>
              <a:buNone/>
            </a:pPr>
            <a:r>
              <a:rPr lang="en-US" dirty="0" err="1" smtClean="0"/>
              <a:t>int</a:t>
            </a:r>
            <a:r>
              <a:rPr lang="en-US" dirty="0" smtClean="0"/>
              <a:t> x1;</a:t>
            </a:r>
          </a:p>
          <a:p>
            <a:pPr>
              <a:buNone/>
            </a:pPr>
            <a:r>
              <a:rPr lang="en-US" dirty="0" smtClean="0"/>
              <a:t>char name [25];</a:t>
            </a:r>
          </a:p>
          <a:p>
            <a:pPr>
              <a:buNone/>
            </a:pPr>
            <a:r>
              <a:rPr lang="en-US" dirty="0" smtClean="0"/>
              <a:t>void main()</a:t>
            </a:r>
          </a:p>
          <a:p>
            <a:pPr>
              <a:buNone/>
            </a:pPr>
            <a:r>
              <a:rPr lang="en-US" dirty="0" smtClean="0"/>
              <a:t>{</a:t>
            </a:r>
          </a:p>
          <a:p>
            <a:pPr>
              <a:buNone/>
            </a:pPr>
            <a:r>
              <a:rPr lang="en-US" dirty="0" err="1" smtClean="0"/>
              <a:t>clrscr</a:t>
            </a:r>
            <a:r>
              <a:rPr lang="en-US" dirty="0" smtClean="0"/>
              <a:t> ();</a:t>
            </a:r>
          </a:p>
          <a:p>
            <a:pPr>
              <a:buNone/>
            </a:pPr>
            <a:r>
              <a:rPr lang="en-US" dirty="0" err="1" smtClean="0"/>
              <a:t>int</a:t>
            </a:r>
            <a:r>
              <a:rPr lang="en-US" dirty="0" smtClean="0"/>
              <a:t> x = 10;</a:t>
            </a:r>
          </a:p>
          <a:p>
            <a:pPr>
              <a:buNone/>
            </a:pPr>
            <a:r>
              <a:rPr lang="en-US" dirty="0" smtClean="0"/>
              <a:t>float y = 10.1;</a:t>
            </a:r>
          </a:p>
          <a:p>
            <a:pPr>
              <a:buNone/>
            </a:pPr>
            <a:r>
              <a:rPr lang="en-US" dirty="0" smtClean="0"/>
              <a:t>char z = ‘a’;</a:t>
            </a:r>
          </a:p>
          <a:p>
            <a:pPr>
              <a:buNone/>
            </a:pPr>
            <a:r>
              <a:rPr lang="en-US" dirty="0" err="1" smtClean="0"/>
              <a:t>cout</a:t>
            </a:r>
            <a:r>
              <a:rPr lang="en-US" dirty="0" smtClean="0"/>
              <a:t> &lt;&lt; “x=“ &lt;&lt; x &lt;&lt; </a:t>
            </a:r>
            <a:r>
              <a:rPr lang="en-US" dirty="0" err="1" smtClean="0"/>
              <a:t>endl</a:t>
            </a:r>
            <a:r>
              <a:rPr lang="en-US" dirty="0" smtClean="0"/>
              <a:t>;</a:t>
            </a:r>
          </a:p>
          <a:p>
            <a:pPr>
              <a:buNone/>
            </a:pPr>
            <a:r>
              <a:rPr lang="en-US" dirty="0" err="1" smtClean="0"/>
              <a:t>cout</a:t>
            </a:r>
            <a:r>
              <a:rPr lang="en-US" dirty="0" smtClean="0"/>
              <a:t> &lt;&lt; “y=“ &lt;&lt; y &lt;&lt; </a:t>
            </a:r>
            <a:r>
              <a:rPr lang="en-US" dirty="0" err="1" smtClean="0"/>
              <a:t>endl</a:t>
            </a:r>
            <a:r>
              <a:rPr lang="en-US" dirty="0" smtClean="0"/>
              <a:t>;</a:t>
            </a:r>
          </a:p>
          <a:p>
            <a:pPr>
              <a:buNone/>
            </a:pPr>
            <a:r>
              <a:rPr lang="en-US" dirty="0" err="1" smtClean="0"/>
              <a:t>cout</a:t>
            </a:r>
            <a:r>
              <a:rPr lang="en-US" dirty="0" smtClean="0"/>
              <a:t> &lt;&lt; “z=“ &lt;&lt; z &lt;&lt; </a:t>
            </a:r>
            <a:r>
              <a:rPr lang="en-US" dirty="0" err="1" smtClean="0"/>
              <a:t>endl</a:t>
            </a:r>
            <a:r>
              <a:rPr lang="en-US" dirty="0" smtClean="0"/>
              <a:t>;</a:t>
            </a:r>
          </a:p>
          <a:p>
            <a:pPr>
              <a:buNone/>
            </a:pPr>
            <a:r>
              <a:rPr lang="en-US" dirty="0" err="1" smtClean="0"/>
              <a:t>getch</a:t>
            </a:r>
            <a:r>
              <a:rPr lang="en-US" dirty="0" smtClean="0"/>
              <a:t>();</a:t>
            </a:r>
          </a:p>
          <a:p>
            <a:pPr>
              <a:buNone/>
            </a:pPr>
            <a:r>
              <a:rPr lang="en-US" dirty="0" smtClean="0"/>
              <a:t>}</a:t>
            </a:r>
            <a:endParaRPr lang="en-US" dirty="0"/>
          </a:p>
        </p:txBody>
      </p:sp>
      <p:sp>
        <p:nvSpPr>
          <p:cNvPr id="5" name="Left Arrow 4"/>
          <p:cNvSpPr/>
          <p:nvPr/>
        </p:nvSpPr>
        <p:spPr>
          <a:xfrm>
            <a:off x="3276600" y="106680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Arrow 5"/>
          <p:cNvSpPr/>
          <p:nvPr/>
        </p:nvSpPr>
        <p:spPr>
          <a:xfrm>
            <a:off x="3276600" y="297180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419600" y="1066800"/>
            <a:ext cx="2514600" cy="369332"/>
          </a:xfrm>
          <a:prstGeom prst="rect">
            <a:avLst/>
          </a:prstGeom>
          <a:noFill/>
        </p:spPr>
        <p:txBody>
          <a:bodyPr wrap="square" rtlCol="0">
            <a:spAutoFit/>
          </a:bodyPr>
          <a:lstStyle/>
          <a:p>
            <a:r>
              <a:rPr lang="en-US" dirty="0" smtClean="0"/>
              <a:t>GLOBAL VARIABLES</a:t>
            </a:r>
            <a:endParaRPr lang="en-US" dirty="0"/>
          </a:p>
        </p:txBody>
      </p:sp>
      <p:sp>
        <p:nvSpPr>
          <p:cNvPr id="8" name="TextBox 7"/>
          <p:cNvSpPr txBox="1"/>
          <p:nvPr/>
        </p:nvSpPr>
        <p:spPr>
          <a:xfrm>
            <a:off x="4419600" y="3048000"/>
            <a:ext cx="2514600" cy="369332"/>
          </a:xfrm>
          <a:prstGeom prst="rect">
            <a:avLst/>
          </a:prstGeom>
          <a:noFill/>
        </p:spPr>
        <p:txBody>
          <a:bodyPr wrap="square" rtlCol="0">
            <a:spAutoFit/>
          </a:bodyPr>
          <a:lstStyle/>
          <a:p>
            <a:r>
              <a:rPr lang="en-US" dirty="0" smtClean="0"/>
              <a:t>LOCAL VARIABLES</a:t>
            </a:r>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97</a:t>
            </a:fld>
            <a:endParaRPr lang="en-US"/>
          </a:p>
        </p:txBody>
      </p:sp>
      <p:sp>
        <p:nvSpPr>
          <p:cNvPr id="3" name="Content Placeholder 2"/>
          <p:cNvSpPr>
            <a:spLocks noGrp="1"/>
          </p:cNvSpPr>
          <p:nvPr>
            <p:ph idx="4294967295"/>
          </p:nvPr>
        </p:nvSpPr>
        <p:spPr>
          <a:xfrm>
            <a:off x="228600" y="838200"/>
            <a:ext cx="8229600" cy="5440363"/>
          </a:xfrm>
        </p:spPr>
        <p:txBody>
          <a:bodyPr>
            <a:normAutofit fontScale="77500" lnSpcReduction="20000"/>
          </a:bodyPr>
          <a:lstStyle/>
          <a:p>
            <a:pPr>
              <a:buNone/>
            </a:pPr>
            <a:r>
              <a:rPr lang="en-US" dirty="0" smtClean="0"/>
              <a:t>	Until now, the example programs of previous sections provided very little interaction with the user, if any at all.</a:t>
            </a:r>
          </a:p>
          <a:p>
            <a:pPr>
              <a:buNone/>
            </a:pPr>
            <a:r>
              <a:rPr lang="en-US" dirty="0" smtClean="0"/>
              <a:t>	Using the standard input and output library, we will be able to interact with the user by printing messages on the screen and getting the user's input from the keyboard.</a:t>
            </a:r>
          </a:p>
          <a:p>
            <a:pPr>
              <a:buNone/>
            </a:pPr>
            <a:r>
              <a:rPr lang="en-US" dirty="0" smtClean="0"/>
              <a:t>	C++ uses a convenient abstraction called streams to perform input and output operations in sequential media such as the screen or the keyboard. A stream is an object where a program can either insert or extract characters to/from it. We do not really need to care about many specifications about the physical media associated with the stream - we only need to know it will accept or provide characters sequentially.</a:t>
            </a:r>
          </a:p>
          <a:p>
            <a:pPr>
              <a:buNone/>
            </a:pPr>
            <a:r>
              <a:rPr lang="en-US" dirty="0" smtClean="0"/>
              <a:t> 	The standard C++ library includes the header file </a:t>
            </a:r>
            <a:r>
              <a:rPr lang="en-US" dirty="0" err="1" smtClean="0"/>
              <a:t>iostream</a:t>
            </a:r>
            <a:r>
              <a:rPr lang="en-US" dirty="0" smtClean="0"/>
              <a:t>, where the standard input and output stream objects are declared.</a:t>
            </a:r>
          </a:p>
          <a:p>
            <a:pPr>
              <a:buNone/>
            </a:pPr>
            <a:endParaRPr lang="en-US" dirty="0"/>
          </a:p>
        </p:txBody>
      </p:sp>
      <p:sp>
        <p:nvSpPr>
          <p:cNvPr id="2" name="Title 1"/>
          <p:cNvSpPr>
            <a:spLocks noGrp="1"/>
          </p:cNvSpPr>
          <p:nvPr>
            <p:ph type="title" idx="4294967295"/>
          </p:nvPr>
        </p:nvSpPr>
        <p:spPr>
          <a:xfrm>
            <a:off x="0" y="274638"/>
            <a:ext cx="8229600" cy="411162"/>
          </a:xfrm>
        </p:spPr>
        <p:txBody>
          <a:bodyPr>
            <a:normAutofit fontScale="90000"/>
          </a:bodyPr>
          <a:lstStyle/>
          <a:p>
            <a:r>
              <a:rPr lang="en-US" sz="2400" dirty="0" smtClean="0">
                <a:latin typeface="Comic Sans MS" pitchFamily="66" charset="0"/>
              </a:rPr>
              <a:t>Basic Input and Output Operator</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98</a:t>
            </a:fld>
            <a:endParaRPr lang="en-US"/>
          </a:p>
        </p:txBody>
      </p:sp>
      <p:sp>
        <p:nvSpPr>
          <p:cNvPr id="3" name="Content Placeholder 2"/>
          <p:cNvSpPr>
            <a:spLocks noGrp="1"/>
          </p:cNvSpPr>
          <p:nvPr>
            <p:ph idx="4294967295"/>
          </p:nvPr>
        </p:nvSpPr>
        <p:spPr>
          <a:xfrm>
            <a:off x="0" y="228600"/>
            <a:ext cx="8229600" cy="5897563"/>
          </a:xfrm>
        </p:spPr>
        <p:txBody>
          <a:bodyPr>
            <a:normAutofit fontScale="77500" lnSpcReduction="20000"/>
          </a:bodyPr>
          <a:lstStyle/>
          <a:p>
            <a:r>
              <a:rPr lang="en-US" b="1" dirty="0" smtClean="0"/>
              <a:t>Standard Output (</a:t>
            </a:r>
            <a:r>
              <a:rPr lang="en-US" b="1" dirty="0" err="1" smtClean="0"/>
              <a:t>cout</a:t>
            </a:r>
            <a:r>
              <a:rPr lang="en-US" b="1" dirty="0" smtClean="0"/>
              <a:t>)</a:t>
            </a:r>
          </a:p>
          <a:p>
            <a:pPr>
              <a:buNone/>
            </a:pPr>
            <a:endParaRPr lang="en-US" dirty="0" smtClean="0"/>
          </a:p>
          <a:p>
            <a:pPr>
              <a:buNone/>
            </a:pPr>
            <a:r>
              <a:rPr lang="en-US" dirty="0" smtClean="0"/>
              <a:t>	By default, the standard output of a program is the screen, and the C++ stream object defined to access it is </a:t>
            </a:r>
            <a:r>
              <a:rPr lang="en-US" dirty="0" err="1" smtClean="0"/>
              <a:t>cout</a:t>
            </a:r>
            <a:r>
              <a:rPr lang="en-US" dirty="0" smtClean="0"/>
              <a:t>.</a:t>
            </a:r>
          </a:p>
          <a:p>
            <a:pPr>
              <a:buNone/>
            </a:pPr>
            <a:r>
              <a:rPr lang="en-US" dirty="0" smtClean="0"/>
              <a:t>	</a:t>
            </a:r>
            <a:r>
              <a:rPr lang="en-US" dirty="0" err="1" smtClean="0"/>
              <a:t>cout</a:t>
            </a:r>
            <a:r>
              <a:rPr lang="en-US" dirty="0" smtClean="0"/>
              <a:t> is used in conjunction with the insertion operator, which is written as &lt;&lt; (two "less than" signs).</a:t>
            </a:r>
          </a:p>
          <a:p>
            <a:pPr>
              <a:buNone/>
            </a:pPr>
            <a:r>
              <a:rPr lang="en-US" dirty="0" smtClean="0"/>
              <a:t>	</a:t>
            </a:r>
            <a:r>
              <a:rPr lang="en-US" dirty="0" err="1" smtClean="0"/>
              <a:t>cout</a:t>
            </a:r>
            <a:r>
              <a:rPr lang="en-US" dirty="0" smtClean="0"/>
              <a:t> &lt;&lt; "Output sentence"; // prints Output sentence on screen</a:t>
            </a:r>
          </a:p>
          <a:p>
            <a:pPr>
              <a:buNone/>
            </a:pPr>
            <a:r>
              <a:rPr lang="en-US" dirty="0" smtClean="0"/>
              <a:t>	</a:t>
            </a:r>
            <a:r>
              <a:rPr lang="en-US" dirty="0" err="1" smtClean="0"/>
              <a:t>cout</a:t>
            </a:r>
            <a:r>
              <a:rPr lang="en-US" dirty="0" smtClean="0"/>
              <a:t> &lt;&lt; 120; // prints number 120 on screen</a:t>
            </a:r>
          </a:p>
          <a:p>
            <a:pPr>
              <a:buNone/>
            </a:pPr>
            <a:r>
              <a:rPr lang="en-US" dirty="0" smtClean="0"/>
              <a:t>	</a:t>
            </a:r>
            <a:r>
              <a:rPr lang="en-US" dirty="0" err="1" smtClean="0"/>
              <a:t>cout</a:t>
            </a:r>
            <a:r>
              <a:rPr lang="en-US" dirty="0" smtClean="0"/>
              <a:t> &lt;&lt; x; // prints the content of x on screen</a:t>
            </a:r>
          </a:p>
          <a:p>
            <a:pPr>
              <a:buNone/>
            </a:pPr>
            <a:r>
              <a:rPr lang="en-US" dirty="0" smtClean="0"/>
              <a:t> 	The &lt;&lt; operator inserts the data that follows it into the stream preceding it. In the examples above it inserted the</a:t>
            </a:r>
          </a:p>
          <a:p>
            <a:pPr>
              <a:buNone/>
            </a:pPr>
            <a:r>
              <a:rPr lang="en-US" dirty="0" smtClean="0"/>
              <a:t>	constant string Output sentence, the numerical constant 120 and variable x into the standard output stream </a:t>
            </a:r>
            <a:r>
              <a:rPr lang="en-US" dirty="0" err="1" smtClean="0"/>
              <a:t>cout</a:t>
            </a:r>
            <a:r>
              <a:rPr lang="en-US" dirty="0" smtClean="0"/>
              <a:t>.</a:t>
            </a:r>
          </a:p>
          <a:p>
            <a:pPr>
              <a:buNone/>
            </a:pPr>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Greena Dattani</a:t>
            </a:r>
            <a:endParaRPr lang="en-US"/>
          </a:p>
        </p:txBody>
      </p:sp>
      <p:sp>
        <p:nvSpPr>
          <p:cNvPr id="6" name="Slide Number Placeholder 5"/>
          <p:cNvSpPr>
            <a:spLocks noGrp="1"/>
          </p:cNvSpPr>
          <p:nvPr>
            <p:ph type="sldNum" sz="quarter" idx="12"/>
          </p:nvPr>
        </p:nvSpPr>
        <p:spPr/>
        <p:txBody>
          <a:bodyPr/>
          <a:lstStyle/>
          <a:p>
            <a:fld id="{6F094883-2B65-434D-BB95-EA2723E702EB}" type="slidenum">
              <a:rPr lang="en-US" smtClean="0"/>
              <a:pPr/>
              <a:t>99</a:t>
            </a:fld>
            <a:endParaRPr lang="en-US"/>
          </a:p>
        </p:txBody>
      </p:sp>
      <p:sp>
        <p:nvSpPr>
          <p:cNvPr id="3" name="Content Placeholder 2"/>
          <p:cNvSpPr>
            <a:spLocks noGrp="1"/>
          </p:cNvSpPr>
          <p:nvPr>
            <p:ph idx="4294967295"/>
          </p:nvPr>
        </p:nvSpPr>
        <p:spPr>
          <a:xfrm>
            <a:off x="0" y="304800"/>
            <a:ext cx="8229600" cy="5821363"/>
          </a:xfrm>
        </p:spPr>
        <p:txBody>
          <a:bodyPr>
            <a:normAutofit fontScale="70000" lnSpcReduction="20000"/>
          </a:bodyPr>
          <a:lstStyle/>
          <a:p>
            <a:pPr>
              <a:buNone/>
            </a:pPr>
            <a:r>
              <a:rPr lang="en-US" dirty="0" smtClean="0"/>
              <a:t>	Notice that the sentence in the first instruction is enclosed between double quotes (") because it is a constant string of characters. Whenever we want to use constant strings of characters we must enclose them between double quotes (") so that they can be clearly distinguished from variable names. For example, these two sentences have very different results:</a:t>
            </a:r>
          </a:p>
          <a:p>
            <a:pPr>
              <a:buNone/>
            </a:pPr>
            <a:r>
              <a:rPr lang="en-US" dirty="0" smtClean="0"/>
              <a:t>	 </a:t>
            </a:r>
          </a:p>
          <a:p>
            <a:pPr>
              <a:buNone/>
            </a:pPr>
            <a:r>
              <a:rPr lang="en-US" dirty="0" smtClean="0"/>
              <a:t>	</a:t>
            </a:r>
            <a:r>
              <a:rPr lang="en-US" dirty="0" err="1" smtClean="0"/>
              <a:t>cout</a:t>
            </a:r>
            <a:r>
              <a:rPr lang="en-US" dirty="0" smtClean="0"/>
              <a:t> &lt;&lt; "Hello"; // prints Hello</a:t>
            </a:r>
          </a:p>
          <a:p>
            <a:pPr>
              <a:buNone/>
            </a:pPr>
            <a:r>
              <a:rPr lang="en-US" dirty="0" smtClean="0"/>
              <a:t>	</a:t>
            </a:r>
            <a:r>
              <a:rPr lang="en-US" dirty="0" err="1" smtClean="0"/>
              <a:t>cout</a:t>
            </a:r>
            <a:r>
              <a:rPr lang="en-US" dirty="0" smtClean="0"/>
              <a:t> &lt;&lt; Hello; // prints the content of Hello variable</a:t>
            </a:r>
          </a:p>
          <a:p>
            <a:pPr>
              <a:buNone/>
            </a:pPr>
            <a:r>
              <a:rPr lang="en-US" dirty="0" smtClean="0"/>
              <a:t> 	The insertion operator (&lt;&lt;) may be used more than once in a single statement:</a:t>
            </a:r>
          </a:p>
          <a:p>
            <a:pPr>
              <a:buNone/>
            </a:pPr>
            <a:r>
              <a:rPr lang="en-US" dirty="0" smtClean="0"/>
              <a:t>	</a:t>
            </a:r>
            <a:r>
              <a:rPr lang="en-US" dirty="0" err="1" smtClean="0"/>
              <a:t>cout</a:t>
            </a:r>
            <a:r>
              <a:rPr lang="en-US" dirty="0" smtClean="0"/>
              <a:t> &lt;&lt; "Hello, " &lt;&lt; "I am " &lt;&lt; "a C++ statement";</a:t>
            </a:r>
          </a:p>
          <a:p>
            <a:pPr>
              <a:buNone/>
            </a:pPr>
            <a:r>
              <a:rPr lang="en-US" dirty="0" smtClean="0"/>
              <a:t>	This last statement would print the message Hello, I am a C++ statement on the screen. The utility of repeating the insertion operator (&lt;&lt;) is demonstrated when we want to print out a combination of variables and constants or more than one variable:</a:t>
            </a:r>
          </a:p>
          <a:p>
            <a:pPr>
              <a:buNone/>
            </a:pPr>
            <a:r>
              <a:rPr lang="en-US" dirty="0" smtClean="0"/>
              <a:t>	</a:t>
            </a:r>
            <a:r>
              <a:rPr lang="en-US" dirty="0" err="1" smtClean="0"/>
              <a:t>cout</a:t>
            </a:r>
            <a:r>
              <a:rPr lang="en-US" dirty="0" smtClean="0"/>
              <a:t> &lt;&lt; "Hello, I am " &lt;&lt; age &lt;&lt; " years old and my </a:t>
            </a:r>
            <a:r>
              <a:rPr lang="en-US" dirty="0" err="1" smtClean="0"/>
              <a:t>zipcode</a:t>
            </a:r>
            <a:r>
              <a:rPr lang="en-US" dirty="0" smtClean="0"/>
              <a:t> is " &lt;&lt; </a:t>
            </a:r>
            <a:r>
              <a:rPr lang="en-US" dirty="0" err="1" smtClean="0"/>
              <a:t>zipcode</a:t>
            </a:r>
            <a:r>
              <a:rPr lang="en-US" dirty="0" smtClean="0"/>
              <a:t>;</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1260</TotalTime>
  <Words>5945</Words>
  <Application>Microsoft Office PowerPoint</Application>
  <PresentationFormat>On-screen Show (4:3)</PresentationFormat>
  <Paragraphs>1899</Paragraphs>
  <Slides>214</Slides>
  <Notes>23</Notes>
  <HiddenSlides>0</HiddenSlides>
  <MMClips>0</MMClips>
  <ScaleCrop>false</ScaleCrop>
  <HeadingPairs>
    <vt:vector size="4" baseType="variant">
      <vt:variant>
        <vt:lpstr>Theme</vt:lpstr>
      </vt:variant>
      <vt:variant>
        <vt:i4>1</vt:i4>
      </vt:variant>
      <vt:variant>
        <vt:lpstr>Slide Titles</vt:lpstr>
      </vt:variant>
      <vt:variant>
        <vt:i4>214</vt:i4>
      </vt:variant>
    </vt:vector>
  </HeadingPairs>
  <TitlesOfParts>
    <vt:vector size="215" baseType="lpstr">
      <vt:lpstr>Office Theme</vt:lpstr>
      <vt:lpstr>CHAPTER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CHAPTER 2</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CHAPTER 3</vt:lpstr>
      <vt:lpstr>VARIABLES AND ASSIGNMENT</vt:lpstr>
      <vt:lpstr>Slide 37</vt:lpstr>
      <vt:lpstr>Slide 38</vt:lpstr>
      <vt:lpstr>Slide 39</vt:lpstr>
      <vt:lpstr>Slide 40</vt:lpstr>
      <vt:lpstr>Slide 41</vt:lpstr>
      <vt:lpstr>Slide 42</vt:lpstr>
      <vt:lpstr>Slide 43</vt:lpstr>
      <vt:lpstr>Slide 44</vt:lpstr>
      <vt:lpstr>Slide 45</vt:lpstr>
      <vt:lpstr>Escape sequence</vt:lpstr>
      <vt:lpstr>Slide 47</vt:lpstr>
      <vt:lpstr>Slide 48</vt:lpstr>
      <vt:lpstr>Symbolic constant</vt:lpstr>
      <vt:lpstr>Slide 50</vt:lpstr>
      <vt:lpstr>Slide 51</vt:lpstr>
      <vt:lpstr>Slide 52</vt:lpstr>
      <vt:lpstr>Operators in C++</vt:lpstr>
      <vt:lpstr>Arithmetic Operator</vt:lpstr>
      <vt:lpstr>Slide 55</vt:lpstr>
      <vt:lpstr>Assignment Operator</vt:lpstr>
      <vt:lpstr>Slide 57</vt:lpstr>
      <vt:lpstr>Slide 58</vt:lpstr>
      <vt:lpstr>Relational and equality Operator</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Data types</vt:lpstr>
      <vt:lpstr>Slide 77</vt:lpstr>
      <vt:lpstr>Slide 78</vt:lpstr>
      <vt:lpstr>Declaration of variable</vt:lpstr>
      <vt:lpstr>Slide 80</vt:lpstr>
      <vt:lpstr>Slide 81</vt:lpstr>
      <vt:lpstr>Slide 82</vt:lpstr>
      <vt:lpstr>Initialization of variable</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Basic Input and Output Operator</vt:lpstr>
      <vt:lpstr>Slide 98</vt:lpstr>
      <vt:lpstr>Slide 99</vt:lpstr>
      <vt:lpstr>Slide 100</vt:lpstr>
      <vt:lpstr>Slide 101</vt:lpstr>
      <vt:lpstr>Slide 102</vt:lpstr>
      <vt:lpstr>Slide 103</vt:lpstr>
      <vt:lpstr>Slide 104</vt:lpstr>
      <vt:lpstr>Slide 105</vt:lpstr>
      <vt:lpstr>Slide 106</vt:lpstr>
      <vt:lpstr>Slide 107</vt:lpstr>
      <vt:lpstr>Slide 108</vt:lpstr>
      <vt:lpstr>Chapter 4</vt:lpstr>
      <vt:lpstr>Manipulators</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lpstr>Slide 128</vt:lpstr>
      <vt:lpstr>Slide 129</vt:lpstr>
      <vt:lpstr>Slide 130</vt:lpstr>
      <vt:lpstr>Slide 131</vt:lpstr>
      <vt:lpstr>Slide 132</vt:lpstr>
      <vt:lpstr>Slide 133</vt:lpstr>
      <vt:lpstr>Slide 134</vt:lpstr>
      <vt:lpstr>Slide 135</vt:lpstr>
      <vt:lpstr>Comparison of for, while and do…..while               </vt:lpstr>
      <vt:lpstr>Break  statement</vt:lpstr>
      <vt:lpstr>Slide 138</vt:lpstr>
      <vt:lpstr>Syntax of the statement is:                                             </vt:lpstr>
      <vt:lpstr>Slide 140</vt:lpstr>
      <vt:lpstr>Slide 141</vt:lpstr>
      <vt:lpstr>GOTO   STATEMENT</vt:lpstr>
      <vt:lpstr>Slide 143</vt:lpstr>
      <vt:lpstr>Slide 144</vt:lpstr>
      <vt:lpstr>Slide 145</vt:lpstr>
      <vt:lpstr>CONTINUE STATEMENT</vt:lpstr>
      <vt:lpstr>Syntax of statement is :</vt:lpstr>
      <vt:lpstr>Slide 148</vt:lpstr>
      <vt:lpstr>Slide 149</vt:lpstr>
      <vt:lpstr>Functions :A function is a block of code that has a name and it has a property that it is reusable. .ie. It can be executed from as many different points in a c++ program as required.  Function groups a number of program statements into a unit and gives it a name. This unit can be invoked from other parts of a program. When function is called from the program all the instructions within the function would be executed and function may optionally return value. The value returned by the function then can be used in the program.  A function is a self contained block of statements that perform a coherent task of the same kind.  The name of the function is unique in a c++ program and is global. It means that a function can be accessed from any location within a C++ program. We pass information to the function called arguments specified when the function is called.</vt:lpstr>
      <vt:lpstr>And the function either returns some value to the point it was called from or returns nothing.  We can divide a long C++ program into small blocks which can perform a certain task.A function is a self contained block of statements that perform a coherent task of same kind.  Why we use functions? The most important reason to use functions is to aid in the conceptual organization of a program.  Another reason to use functions is to reduce program size.Any sequence of instructions that appers in program more than once is a candidate for being made into a function. The function’s code is stored in only one place in memory, even though the function is executed many times in the course of the program. </vt:lpstr>
      <vt:lpstr>Advantages of functions: 1. Writing functions avoids rewriting the same code over and over. Suppose that there is a section of code  in a program that calculates are of a triangle. If, later in the program we want to calculate the area of a different triangle we won’t like to write the same instruction all over again. Instead we would prefer to jump to a section of code that calculates area and then jump back to the place from where you left off. This section of code is nothing but a function. 2. Using functions it becomes easier to write programs and keep track of what they are doing. If the operatoion of a program can be divided in to a separate activities, and each activity placed in a different function, then each could be written &amp; checked more or less independently. Separating the code into modular function also makes the program easier to design and understand.</vt:lpstr>
      <vt:lpstr>Library Functions: C++ provides many built-in functions that can be used in program. However, the header files containing the function must be included before int main () using # include directive. For Eg. We must write statement # include &lt;iostream.h&gt; for using cin &amp; cout statements in the program.   Following are the different library functions:  </vt:lpstr>
      <vt:lpstr>Mathematical Functions  Mathematical functions like sin, cos etc. are defined in the header file math.h.       </vt:lpstr>
      <vt:lpstr>Character functions All the charter functions require ctype.h                </vt:lpstr>
      <vt:lpstr>String Functions: The sting function are present in the string.h library.              </vt:lpstr>
      <vt:lpstr>Console I/O functions The following are the list of the functions: 1. getchar() 2. putchar() 3. gets() 4. puts() The header file for above functions is stdio.h. The first two functions deal with the single character and last two functions deal with sting(group of characters)  1. getchar () function: The getchar ( ) function returns a single character from a standrad input device(keyboard). It takes no parameter and the returned value is the input character. The general format of the getchatr() function is :  A = getchar (); The variable a is of the type character. It inputs character from the keyboard and assign it to variable A. </vt:lpstr>
      <vt:lpstr>Putchar ( ) function : The putchar () function takes one argument, which is the character to be sent to output device. It also returns this charter as a result. The general form of the putchar() function is:  putchar (ch); where ch is  a variable of type character.  Example: #include&lt;iostream.h&gt; #include&lt;stdio.h&gt; int main () {  char ch;  ch = getchar ();  putchar ( ch);  return 0; } The above example takes a character from the keyboard and prints it on the screen.</vt:lpstr>
      <vt:lpstr> gets ( )function:  The gets () function gets a string terminated by a newline charater from the standars input stream.  The gets() replaces the newline by a null character (\0). It also allows input string to contain white space character(spaces, tabs) gets() return it encounters a newline;everything up to the newline is copied into A.  e.g gets(A);  puts() function:    The puts () function puts a string which is accepted by the gets function in the output screen.  e.g puts(A);     </vt:lpstr>
      <vt:lpstr>#include&lt;stdio.h&gt; #include&lt;iostream.h&gt; void main() {  char a[100];  cout &lt;&lt; “Input a string”;  gets(a);  puts(a); }  The getch() and getche() functions :   The general form of getch()  and getche() is  ch =getche(); ch1=getche();</vt:lpstr>
      <vt:lpstr>         Ch and ch1 are the variables of type character. They take no argument to require the conio.h haeder file. On execution, the cursor blinks, the user must type a character. The value of the character returned from getche() is assigned to ch.  The  getche() function echoes the character to the screen. That’s why there’s an e in getch () . Another function, getch(), is similar to getche() but does not echo the character to the screen.  Example:  #include&lt;iostream.h&gt; #include&lt;conio.h&gt; void main() { char ch; int chcnt = 0;,wdcnt = 1;         </vt:lpstr>
      <vt:lpstr>while (( ch =getche())!=‘\r’) {  if (ch == ‘ ‘)  {    wdcnt ++;  }  else  {   chcnt ++;  } } cout &lt;&lt; “No. of character” &lt;&lt;chcnt &lt;&lt; “\n”; cout &lt;&lt; “No of words” &lt;&lt; wdcnt; } The above program counts the no. of character and no of words in a sentence terminated by return key. The \r reads the return key character. </vt:lpstr>
      <vt:lpstr>Structure of a function There are two main parts of the function . The function header and the function body. Consider the following function sum(). Int sum(int x, int y) {  int ans = 0;  ans = x+y;  return ans; } Function Header:  In the first line of the above code int sum (int x, int y) has a three parts 1. The name of the function i,.e sum 2. The paramenters of the function enclosed in paranthesis. 3.Return value type. i.e. int Function body:  The statement{s} within the pair of braces{} in the above example is the body of the function. </vt:lpstr>
      <vt:lpstr>Function prototypes The prototype of a function provides the basic information about a function which tells the compiler that the function is used correctly or not. It contains the same information as the function header contains. The prototype of the function in the above example would be like  int sum(int x, int y);  The only difference betwwen the header and the prototype is the semicolon; there must be a semicolon at the end of the prototype.  </vt:lpstr>
      <vt:lpstr>Call by value</vt:lpstr>
      <vt:lpstr>Call by reference</vt:lpstr>
      <vt:lpstr>Function Overloading</vt:lpstr>
      <vt:lpstr>Inline function</vt:lpstr>
      <vt:lpstr>Recursive function</vt:lpstr>
      <vt:lpstr>   Array  Till now, we have seen how to store single data item in a memory using variables. But very often, we need to store large amount of data where we process collections of related data items such as addition of fifty integers, maks of students in a university, etc. In such cases, we have to declare and use a large number of variables, which is very inconvenient. C++ language provides a solution called array to such problems . This enables the user to access any number of elements of relative data type using a single name and different subscript. </vt:lpstr>
      <vt:lpstr>Array concept 1. An array is a group of data items of same data type that share a common name. 2.An array should be of a single type, comprising of integers or string and so on. 3.An array is a linear and homogeneous data structure. Linear data structure stores it individual data elements in a sequential order in the memmory&gt; Homogeneous means all individual data elements are of the same data type. 4.Only one name is assigned to array and individual elements are referenced by specifying a subscript. A subscript is also called as index. In c++ subscript start from zero and cannot be negative. For example: If marks of ten students are stored in an array named mark, then mark[0] refers to the first marks of first student, mark[1] refers to the first marks of second student, and mark[9] refers to the first marks of ten student, </vt:lpstr>
      <vt:lpstr>5.There are two types of arrays: a. One-dimensional array(vector) b. Two-dimensional array(matrix) 6.An array has the following properties: a. The type of an array is the data type of its elements. b.The name of an array. C. The number of dimensions. D. The size of an array is the number of elements in each dimensions.  Declaration of one-dimensional array   Syntax: datatype arrayname[size] where, datatype : the type of the data stored in the array.  Arrayname : name of the array  size: maximum number of elements that an array can hold. </vt:lpstr>
      <vt:lpstr>  Example: int marks[10]  This example represents the marks of the 10 students. In this example we are representing a set of 10 student marks and the computer allocates 10 storage locations as shown below:   mark[0]   mark[1] ………………………………………   mark[9]  * Initialization of one-dimensional array: - You can initialize the array elements one by one.  Syntax:  arrayname[index] = value.  Example: mark[0] = 35;      mark[1] = 70;      …………………      mark[9] = 86;  </vt:lpstr>
      <vt:lpstr>            * You can also initialize the complete array directly: Syntax: datatype arrayname [] = { list of values}; Example:   int mark[10] = {35,70,40,55,26,43,56,82,78,86}; This array is stored in the memory as follows:     * The declaration and initialization of character array. Example: char a[5] = {‘A’,’L’,’O’,’K’}; This array is stored in the memory as follows;                </vt:lpstr>
      <vt:lpstr>      When the compiler sees a character array, it terminates it with an additional null character. Thus, when declaring character array, we must always allow one extra element space for the null terminator.   * The declaration and initialization of the float array. Example: float price[4] = {1.25,0.75,3.5,10.2};  This array is stored in the memory as follows:     * Symbolic constant may also appear in array declarations:  Example: #define qty 15  int item[qty]; //declares item as an array of 15 elements       </vt:lpstr>
      <vt:lpstr>Note: * The array size may be omitted during declaration. Example: int mark[] = {45,66,84}; is equivalent to int mark[3] = {45,66,84}; In such cases the subscript is assumed to be equal to the number of elements in array. * The elements which are not explicitly initializeed are automatically set to zero. Example:  int x[5] = {2,5}; implies  x[0] = 2;     x[1] = 5;              x[2] = 0;              x[3] = 0;              x[4] = 0;</vt:lpstr>
      <vt:lpstr>Example</vt:lpstr>
      <vt:lpstr>Multi-dimensional array: Arrays in c++ may have more than one dimension. Such array are called as multi-dimensional array. Two-dimensional array have two subscripts, three-dimensional array have three subscripts. And so on.  2-D array. You need two-dimensional arrays to store a table of values. Thus it is referred to as a Matrix or a table. A matrix have two subscripts– The first subscript denotes the number of rows and the second subscript denotes the number of columns.  Declaration Syntax:  datatype arrayname[rows][columns] where   datatype : the type of the data stored in the array  arrayname : Name of the array  rows:  Maximum number of rows in the array  columns: Maximum number of columns in the array </vt:lpstr>
      <vt:lpstr>Example:  int value[2][3]; //implies 2 rows and 2 columns Initialization: int table[2][3] = {2,11,3,5,1,10}; This initialized 2-D array can be stored in the memory in any of the three forms mentioned below: 1. Two-dimensional form as follows:        </vt:lpstr>
      <vt:lpstr>Example</vt:lpstr>
      <vt:lpstr>                 POINTERS  Pointer is a derived data type in C++ . Pointers contain memory addresses as their values. Since these memory addresses are the locations in the computer memory where program instructions and data stored in the memory. That’s why pointers are also called as indirect way of accessing values. Pointers offer a number of benefits to  the programmers. They include:  1. Pointers are more effective in handling arrays and data tables. 2. Pointers can be used to return multiple values from function via function arguments.         </vt:lpstr>
      <vt:lpstr>3. Pointers permit references to functions and thereby facilitating passing of functions as arguments to other functions.  4.The use of pointer array to character string results save data storage space in memory. 5.Pointers allow to support dynamic memory management. 6. Pointer reduces the length and complexity of program. 7.They increases the execution speed and thus reduce the program execution time. Understanding pointers: The computer’s memory is sequential collection of cells as shown below:     </vt:lpstr>
      <vt:lpstr>Each cell, commonly known as a byte, has unique address, associated with it. Typically, the addresess are numbered consecutively, starting from zero.The last address depend on the memory size. Whenever we declare a variable, the system allocates, somewhere in the memory, an appropriate location to hold the value of the variable. Since, every cell has a unique address, this location will have its own address.  For example: int n = 123; This statement instruct the system to find a location for the integer variable ‘n’ and puts the value 123 in that location.  Representing a variable:       </vt:lpstr>
      <vt:lpstr>       Accessing the address of the variable:    The actual location of a variable in the memory is system dependent and therefore, the address of a variable is not known to us immediately. We can determine the address of a variable of a variable with the help of the operator ‘&amp;’. The operator ‘&amp;’ immediately preceding a variable returns the address of the variable associated with it.  For example: ptr = &amp; n; would assign the address 1000(i.e the location of n) to the variable ptr. The &amp; operator can be remembered as ‘address of’.             </vt:lpstr>
      <vt:lpstr> Declaring Pointer variable:  In c++, every variable must be decalred for its type. Since the pointer variable contain address  that belongs to  a separate data type, they must be declared as pointers  variable  takes the following  form: datatype *pointer name ; int * ptr;   These tells the compiler three things about the pointer variables. 1. The asterisk(*) tells that the variable ptr is a pointer. 2. ptr needs a memory location. 3. ptr points to a variable of type int. For example: int n =10; int * ptr = &amp;n ; </vt:lpstr>
      <vt:lpstr>Accessing a variable through its pointer:  Once the pointer has been assigned the address of a variable, then how to access the value of the variable using pointer? This is done by using operator * (asterisk) usually known as indirect operator or dereferencing operator.  For example: int n =10; int * ptr = *n ; //ptr stores address of n. int m = *ptr; #include&lt;iostream.h&gt; #include&lt;conio.h&gt; void main() { clrscr(); int n, *p;</vt:lpstr>
      <vt:lpstr>cout &lt;&lt; “Enter anumber”; cin &gt;&gt; n;  p=&amp;n; cout &lt;&lt; “Address of n : “&lt;&lt; p; cout &lt;&lt; “The value of n accessed through pointer” &lt;&lt; *p; getch(); }  Output :   Enter a number : 5 Address of n : 0x8fd4fff4 value of n accessed through pointer: 5    </vt:lpstr>
      <vt:lpstr>Pointer Arithmetic:  pointer can be incremented as: ptr = ptr +2; ptr = ptr +1;  However, an expression like, ptr ++ will cause the pointer ptr to point to the next value of its type. For example, if ptr is an integer pointer with an initial value of ptr will be 1002, and not 1001. That is, when we increment a pointer, its value is increased by the length of the data type that it points to. This length is called the scale factor.  The length of the various data type as follows: character   1 byte integers   2 bytes floats    4 bytes long integer  4 bytes doubles  8 bytes</vt:lpstr>
      <vt:lpstr>Pointers and arrays:  When a array is declared, the compiler allocates a base address and sufficient amount of storage to contain all the elements of the array in memory location. The base address is the location of the first element of the array, the base address is always with the array itself. Int a[5] = { 1,2,3,4,5}; if we declare ptr is an integer pointer, then we can make the pointer ptr to point to the array a by the following statement. ptr = a;  This is equivalent to : ptr = &amp;a[0];  </vt:lpstr>
      <vt:lpstr>  #include&lt;iostream.h&gt; #include&lt;conio.h&gt; void main() { clrscr(); int a[10],I,*p; cout &lt;&lt;“Enter ten number”; for (i=0;i&lt;10;i++) { cin &gt;&gt; a[i]; } p=a; cout &lt;&lt; “Arrary elements accessed through pointer”; for (i=0;i&lt;10;i++)  {cout &lt;&lt; “a[“ &lt;&lt; i&lt;&lt; “]\t”;} for (i=0;i&lt;10;i++)  {  cout &lt;&lt; “” &lt;&lt; *p&lt;&lt; “\t”;  p++; } getch(); }  </vt:lpstr>
      <vt:lpstr>Output :  12 23 34 45 56 67 78 89 90 99 Array elements accessed through pointer a[0] a[1] a[2] a[3] a[4] a[5] a[6] a[7] a[8] a[9] 12 23 34 45 56 67 78 89 90 99     </vt:lpstr>
      <vt:lpstr>  Pointers as function arguments: When we pass addresses to a function, the parameters receiving the addresses should be a pointer The process of call the function using a pointers to pass the addresses of a variable is sometime called as a “call by addresses”. The function which is called by “ address” can change the value of the variable used in the call.  #include&lt;iostream.h&gt; #include&lt;conio.h&gt; void sort (int * , int) void main() { clrscr();  int a[10], I, *p;  cout &lt;&lt; “Enter ten number”;  for (i=0;i&lt;10;i++)  cin &gt;&gt;a[i];  p=a;  cout &lt;&lt; “Arrary element before sorting “;   for (i=0;i&lt;10;i++)  cout &lt;&lt; “ a[“ &lt;&lt; I &lt;&lt; “]\t”;  for (i=0;i&lt;10;i++)  cout &lt;&lt; “ “ &lt;&lt; a[i] &lt;&lt; “\t”;  sort &lt;&lt;(p,10);     </vt:lpstr>
      <vt:lpstr> cout &lt;&lt; “ Array elements after sorting”;   for (i=0;i&lt;10;i++)  cout &lt;&lt; “a[“ &lt;&lt; I &lt;&lt; ]\t”;  for (i=0;i&lt;10;i++)  {   cout &lt;&lt; “ “ &lt;&lt; p[i] &lt;&lt; “\t”;  }  getch(); } void sort (int * a, int n) {  int I, j, t;  for (i=0;i&lt;n-1;i++)  {   for (j=i+1;j&lt;n;j++)   {    if(a[i]&gt;a[j]}    {     t= a[i];     a[i] = a[j];     a[j]=t;    }   }  } }</vt:lpstr>
      <vt:lpstr>Output : Enter ten numbers: 56 55 43 32 89 77 66 62 31 21 Array elements before sorting : a[0] a[1] a[2] a[3] a[4] a[5] a[6] a[7] a[8] a[9] 56 55 43 32 89 77 66 62 31 21  Array elements after sorting : a[0] a[1] a[2] a[3] a[4] a[5] a[6] a[7] a[8] a[9] 21 31 32 43 55 56 62 66 77 89 </vt:lpstr>
      <vt:lpstr>  Void pointer: Also known as generic pointer. A generic pointer can be assigned a pointer value of any basic data type. But it cannot be dereference. A void pointer cannot be directly assigned to other type pointer. We need to use a cost Operator.  #include&lt;iostream.h&gt; #include&lt;conio.h&gt; void main() {clrscr(); int n;  char c; void *ptr ; cout &lt;&lt; “Enter a number” cin &gt;&gt; n; cout &lt;&lt; “Enter a character”; cin &gt;&gt; c; ptr = &amp;n; </vt:lpstr>
      <vt:lpstr>         cout &lt;&lt; value of n accessed through a void pointer” &lt;&lt; *((int *) ptr); ptr = &amp;c; cout &lt;&lt; value of c accessed through a void pointer” &lt;&lt; *((char *) ptr); getch(); }    Output : Enter a number : 5 Enter a character: s value of n accessed through void pointer : 5 value of c accessed through same void pointer : s           </vt:lpstr>
      <vt:lpstr>Pointer to a constant:  If a pointer is pointed to a constant, then it can point to any variable of correct type, but the contents of what it points cannot be changed.  #include&lt;iostream.h&gt; #include&lt;conio.h&gt; void main() { clrscr(); const int n=10; int const *p=&amp;n; int m=20; cout &lt;&lt; “Value of n accessed through pointer”&lt;&lt; *p; p =&amp;m; cout &lt;&lt; “Value of m is accessed through pointer” &lt;&lt; *p; //*p=*p+10;gives error getch(); } </vt:lpstr>
      <vt:lpstr>Output  Value of n accessed through pointer :10 Value of m accessed through pointer : 20              </vt:lpstr>
      <vt:lpstr>Constant Pointer: If a pointer is declared as constant, then we cannot modify the address of that pointer, it is initialized to.   #include&lt;iostream.h&gt; #include&lt;conio.h&gt; void main() { clrscr(); const int n=10; int  *const p=&amp;n; int m=20; cout &lt;&lt; “Value of n accessed through pointer”&lt;&lt; *p; //p =&amp;m; gives error. getch(); }</vt:lpstr>
      <vt:lpstr>Output  Value of n accessed through pointer :10              </vt:lpstr>
      <vt:lpstr>   Structures   Till now we have seen how to store values in variables and arrays. Variables hold only one value at a time and array can hold together large amount of data item but they are all  of same type. But in real life, there is a situations, where we need to store data items that are logically related, but contain dissimilar type of information. Example:   1. Employee record is a collection of data items such as employee name , code, salary, address and etc. All this data is of dissimilar type. 2. Book is a collection of data items such as title, author, No of pages, price, date of publication and etc. All this data is of dissimilar type. In order to handle such situations, C++ provides a data type, called structures.</vt:lpstr>
      <vt:lpstr>Concept  Structure is a collection of logically related data items of different data type grouped together under a single name. Structure is analogous to records. As the records contain different fields, the data items that make up a structure are called its members or fields. Structure Definition:   struct struct_name {  data_type  member1;  data_type  member2;  ……………………………. };</vt:lpstr>
      <vt:lpstr>Remember the below points while defining a structure 1. The structure definition template is terminated with a semicolon. 2. Member of the structure are enclosed in {}. 3. Each data member in the structure is declared independently with its name and type in a separate statement. 4.The structure_name can be later on used in the program to declare structure.  Example:  struct book {  char title [15];  char author[10];  int pages;  float price; };</vt:lpstr>
      <vt:lpstr>Note that the above definition does not declare any variable. It does not reserve any storage. It only describe the format of the structure called templete which represents the below information: title : array of 15 character author : array of 10 character pages : integer price : float  Structure Declaration : Now, we have only created the format of a structure, but we still did not declare any variable which can store values. Thus, there is a need to declare structure variables so that we can use the structure member in the program. </vt:lpstr>
      <vt:lpstr>The three ways to declare structure variables: 1.Structure-variable declaration in structure template. 2. Structure-variable declaration any where in the program. 3. Array of structure-variable.  Structure-variable declaration in structure template.  Syntax: struct structure_name {  datatype  member1;  datatype  member2;   ……………………………………… } var1,var2;   </vt:lpstr>
      <vt:lpstr>Example:  struct book { char title[15]; char author[10]; int pages; float price; }b1,b2,b3;  In the above example b1,b2,b3 are the three variables of structure type-book. </vt:lpstr>
      <vt:lpstr>Structure-variable declaration any where in the program.  Struct book { char title[15]; char author[10]; int pages; float price; }; struct book b1,b2,b3;  Here b1,b2,b3 are the three variable of structure type-book,</vt:lpstr>
      <vt:lpstr>Array of structure-variable If we need the details of 100 books , then it is difficult to declare 100 structure variable using above two menthods., but this problem can be solved by array declaration of structure variables. We can declare array of structure just like we declare array of integers or array of variable of any other data-type.  Example: struct book {  char titl[15];  char author [10];  int pages;  float price; };  struct book b[100]; here , b[100] declares 100 variables of structure type-book.</vt:lpstr>
      <vt:lpstr>Structure Initialization: The initialization of structure members are done in two ways 1. Initialization in structure template. 2. Initialization out of structure template.   Initialization in structure template.  Struct book  {  char titl[15];  char author [10];  int pages;  float price; } b1{“Let us c”,”Kanetkar”, 300, 150,50}; </vt:lpstr>
      <vt:lpstr>Initialization out of structure template.   Struct book  {  char titl[15];  char author [10];  int pages;  float price; } ;  struct book b1 = {“Let us c”,”Kanetkar”, 300, 150,50};   If there are fewer initializations than that of member variables in the structure, the remaining member variables are initialized to zero.  If we don’t know thw no of pages in the book:   struct book b1 = {“Let us c”,”Kanetkar”, 800, 150.50};  </vt:lpstr>
      <vt:lpstr>Accessing structure members  Individual members of the structure can be accessed using the dot(.) operator. This ‘.’ operator is called as structure member operator as it connects the structure variable and the structure member.  Syntax:  structure_variable.structure_member; example: b1.title=“Let us c”; b1.pages= 300; cout &lt;&lt; b1.price; cin &gt;&gt; b1.author; cin &gt;&gt; b1.pages; </vt:lpstr>
      <vt:lpstr>   Vectors  if we want to use header file as  #include&lt;vector.h&gt; Vector are nearly same with array but thereare somewhat difference between array and vector operations. A vector variable is declared with the type of its elements and its size. For example:  vector&lt;int&gt; v1(5); vector &lt;char&gt; v2(20);  We can assign different element to the vector by simply for control statement as it we use with array;</vt:lpstr>
      <vt:lpstr>Vector&lt;int&gt; v(5); for (int k =0;k&lt;5;k++) {  v[k]=3; } According to the above looping statement all the five blocks of the vector are initialized with value 3. To know about the size of the vector we use size() function as follows; #include&lt;iostream.h&gt; #include&lt;conio.h&gt; #include&lt;vector.h&gt; void main() {  vector &lt;int&gt; v1(5);  vector &lt;char&gt; v2(5);  cout &lt;&lt;“ Size of vector v1: “ &lt;&lt; v1.size();  cout &lt;&lt;“ Size of vector v2: “ &lt;&lt; v2.size(); }</vt:lpstr>
      <vt:lpstr>Output : Size of vector v1: 5 Size of vector v2: 10  If we want to add elements to end of the vector we use push_back() function.  V1.push_back(4);  According to above statement we add more elements to the end of the v1.       </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VARIABLES AND ASSIGNMENT</dc:title>
  <dc:creator>nld</dc:creator>
  <cp:lastModifiedBy>Admin</cp:lastModifiedBy>
  <cp:revision>291</cp:revision>
  <dcterms:created xsi:type="dcterms:W3CDTF">2010-07-21T08:18:23Z</dcterms:created>
  <dcterms:modified xsi:type="dcterms:W3CDTF">2010-09-25T03:37:51Z</dcterms:modified>
</cp:coreProperties>
</file>