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256" r:id="rId2"/>
    <p:sldId id="257" r:id="rId3"/>
    <p:sldId id="259" r:id="rId4"/>
    <p:sldId id="283" r:id="rId5"/>
    <p:sldId id="296" r:id="rId6"/>
    <p:sldId id="297" r:id="rId7"/>
    <p:sldId id="298" r:id="rId8"/>
    <p:sldId id="260" r:id="rId9"/>
    <p:sldId id="261" r:id="rId10"/>
    <p:sldId id="262" r:id="rId11"/>
    <p:sldId id="263" r:id="rId12"/>
    <p:sldId id="264" r:id="rId13"/>
    <p:sldId id="265" r:id="rId14"/>
    <p:sldId id="266" r:id="rId15"/>
    <p:sldId id="267" r:id="rId16"/>
    <p:sldId id="268" r:id="rId17"/>
    <p:sldId id="292" r:id="rId18"/>
    <p:sldId id="271" r:id="rId19"/>
    <p:sldId id="272" r:id="rId20"/>
    <p:sldId id="273" r:id="rId21"/>
    <p:sldId id="274" r:id="rId22"/>
    <p:sldId id="275" r:id="rId23"/>
    <p:sldId id="276" r:id="rId24"/>
    <p:sldId id="299" r:id="rId25"/>
    <p:sldId id="277" r:id="rId26"/>
    <p:sldId id="278" r:id="rId27"/>
    <p:sldId id="279" r:id="rId28"/>
    <p:sldId id="303" r:id="rId29"/>
    <p:sldId id="280" r:id="rId30"/>
    <p:sldId id="291" r:id="rId31"/>
    <p:sldId id="300" r:id="rId32"/>
    <p:sldId id="301" r:id="rId33"/>
    <p:sldId id="302" r:id="rId34"/>
    <p:sldId id="304" r:id="rId35"/>
    <p:sldId id="309" r:id="rId36"/>
    <p:sldId id="306"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197" autoAdjust="0"/>
  </p:normalViewPr>
  <p:slideViewPr>
    <p:cSldViewPr>
      <p:cViewPr>
        <p:scale>
          <a:sx n="100" d="100"/>
          <a:sy n="100" d="100"/>
        </p:scale>
        <p:origin x="-1950" y="-6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ED224-8977-4EE3-BC60-3DDB4E8047F0}" type="datetimeFigureOut">
              <a:rPr lang="en-US" smtClean="0"/>
              <a:t>11/17/2011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4BC3F-3352-44EC-920E-0AC677460175}" type="slidenum">
              <a:rPr lang="en-US" smtClean="0"/>
              <a:t>‹#›</a:t>
            </a:fld>
            <a:endParaRPr lang="en-US"/>
          </a:p>
        </p:txBody>
      </p:sp>
    </p:spTree>
    <p:extLst>
      <p:ext uri="{BB962C8B-B14F-4D97-AF65-F5344CB8AC3E}">
        <p14:creationId xmlns:p14="http://schemas.microsoft.com/office/powerpoint/2010/main" val="82072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0B2661-82E1-499C-9AFB-43A925C126B8}"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52561-9936-45DF-8E2B-3A2BF8C44D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B2661-82E1-499C-9AFB-43A925C126B8}"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52561-9936-45DF-8E2B-3A2BF8C44D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B2661-82E1-499C-9AFB-43A925C126B8}"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52561-9936-45DF-8E2B-3A2BF8C44D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0B2661-82E1-499C-9AFB-43A925C126B8}"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52561-9936-45DF-8E2B-3A2BF8C44D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50B2661-82E1-499C-9AFB-43A925C126B8}"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52561-9936-45DF-8E2B-3A2BF8C44D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0B2661-82E1-499C-9AFB-43A925C126B8}" type="datetimeFigureOut">
              <a:rPr lang="en-US" smtClean="0"/>
              <a:t>11/17/2011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52561-9936-45DF-8E2B-3A2BF8C44DF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0B2661-82E1-499C-9AFB-43A925C126B8}" type="datetimeFigureOut">
              <a:rPr lang="en-US" smtClean="0"/>
              <a:t>11/17/2011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52561-9936-45DF-8E2B-3A2BF8C44D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0B2661-82E1-499C-9AFB-43A925C126B8}" type="datetimeFigureOut">
              <a:rPr lang="en-US" smtClean="0"/>
              <a:t>11/17/2011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52561-9936-45DF-8E2B-3A2BF8C44D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B2661-82E1-499C-9AFB-43A925C126B8}" type="datetimeFigureOut">
              <a:rPr lang="en-US" smtClean="0"/>
              <a:t>11/17/2011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52561-9936-45DF-8E2B-3A2BF8C44D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50B2661-82E1-499C-9AFB-43A925C126B8}" type="datetimeFigureOut">
              <a:rPr lang="en-US" smtClean="0"/>
              <a:t>11/17/2011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9D52561-9936-45DF-8E2B-3A2BF8C44D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B2661-82E1-499C-9AFB-43A925C126B8}" type="datetimeFigureOut">
              <a:rPr lang="en-US" smtClean="0"/>
              <a:t>11/17/2011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52561-9936-45DF-8E2B-3A2BF8C44D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50B2661-82E1-499C-9AFB-43A925C126B8}" type="datetimeFigureOut">
              <a:rPr lang="en-US" smtClean="0"/>
              <a:t>11/17/2011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9D52561-9936-45DF-8E2B-3A2BF8C44D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eveloper.android.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File:Galaxy_Nexus.png"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code.google.com/p/robotium/"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 android</a:t>
            </a:r>
            <a:endParaRPr lang="en-US" dirty="0"/>
          </a:p>
        </p:txBody>
      </p:sp>
      <p:sp>
        <p:nvSpPr>
          <p:cNvPr id="3" name="Subtitle 2"/>
          <p:cNvSpPr>
            <a:spLocks noGrp="1"/>
          </p:cNvSpPr>
          <p:nvPr>
            <p:ph type="subTitle" idx="1"/>
          </p:nvPr>
        </p:nvSpPr>
        <p:spPr/>
        <p:txBody>
          <a:bodyPr/>
          <a:lstStyle/>
          <a:p>
            <a:r>
              <a:rPr lang="en-US" dirty="0" smtClean="0"/>
              <a:t>Tutorial for black box newcomers</a:t>
            </a:r>
            <a:endParaRPr lang="en-US" dirty="0"/>
          </a:p>
        </p:txBody>
      </p:sp>
    </p:spTree>
    <p:extLst>
      <p:ext uri="{BB962C8B-B14F-4D97-AF65-F5344CB8AC3E}">
        <p14:creationId xmlns:p14="http://schemas.microsoft.com/office/powerpoint/2010/main" val="2028174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0"/>
            <a:ext cx="3810000" cy="1933575"/>
          </a:xfrm>
          <a:prstGeom prst="rect">
            <a:avLst/>
          </a:prstGeom>
        </p:spPr>
      </p:pic>
      <p:sp>
        <p:nvSpPr>
          <p:cNvPr id="3" name="Content Placeholder 2"/>
          <p:cNvSpPr>
            <a:spLocks noGrp="1"/>
          </p:cNvSpPr>
          <p:nvPr>
            <p:ph idx="1"/>
          </p:nvPr>
        </p:nvSpPr>
        <p:spPr/>
        <p:txBody>
          <a:bodyPr>
            <a:normAutofit/>
          </a:bodyPr>
          <a:lstStyle/>
          <a:p>
            <a:r>
              <a:rPr lang="en-US" dirty="0"/>
              <a:t>Java </a:t>
            </a:r>
            <a:r>
              <a:rPr lang="en-US" dirty="0" smtClean="0"/>
              <a:t>support</a:t>
            </a:r>
          </a:p>
          <a:p>
            <a:r>
              <a:rPr lang="en-US" b="0" dirty="0" smtClean="0"/>
              <a:t>While </a:t>
            </a:r>
            <a:r>
              <a:rPr lang="en-US" b="0" dirty="0"/>
              <a:t>most Android applications are written in Java, there is no Java Virtual Machine in the platform and Java byte code is not executed. Java classes are compiled into </a:t>
            </a:r>
            <a:r>
              <a:rPr lang="en-US" b="0" dirty="0" err="1"/>
              <a:t>Dalvik</a:t>
            </a:r>
            <a:r>
              <a:rPr lang="en-US" b="0" dirty="0"/>
              <a:t> </a:t>
            </a:r>
            <a:r>
              <a:rPr lang="en-US" b="0" dirty="0" err="1"/>
              <a:t>executables</a:t>
            </a:r>
            <a:r>
              <a:rPr lang="en-US" b="0" dirty="0"/>
              <a:t> and run </a:t>
            </a:r>
            <a:r>
              <a:rPr lang="en-US" b="0" dirty="0" smtClean="0"/>
              <a:t>on </a:t>
            </a:r>
            <a:r>
              <a:rPr lang="en-US" b="0" dirty="0" err="1" smtClean="0"/>
              <a:t>Dalvik</a:t>
            </a:r>
            <a:r>
              <a:rPr lang="en-US" b="0" dirty="0"/>
              <a:t>, a specialized virtual machine designed specifically for Android and optimized for battery-powered mobile devices with limited memory and CPU. J2ME support can be provided via third-party applications</a:t>
            </a:r>
            <a:r>
              <a:rPr lang="en-US" b="0" dirty="0" smtClean="0"/>
              <a:t>.</a:t>
            </a:r>
          </a:p>
          <a:p>
            <a:r>
              <a:rPr lang="en-US" dirty="0" smtClean="0"/>
              <a:t>Media support</a:t>
            </a:r>
          </a:p>
          <a:p>
            <a:r>
              <a:rPr lang="en-US" b="0" dirty="0" smtClean="0"/>
              <a:t>Android </a:t>
            </a:r>
            <a:r>
              <a:rPr lang="en-US" b="0" dirty="0"/>
              <a:t>supports the following audio/video/still media formats: WebM, H.263, H.264 (in 3GP or MP4 container), MPEG-4 SP, AMR, AMR-WB (in 3GP container), AAC, HE-AAC (in MP4 or 3GP container), MP3, MIDI, </a:t>
            </a:r>
            <a:r>
              <a:rPr lang="en-US" b="0" dirty="0" err="1"/>
              <a:t>Ogg</a:t>
            </a:r>
            <a:r>
              <a:rPr lang="en-US" b="0" dirty="0"/>
              <a:t> </a:t>
            </a:r>
            <a:r>
              <a:rPr lang="en-US" b="0" dirty="0" err="1"/>
              <a:t>Vorbis</a:t>
            </a:r>
            <a:r>
              <a:rPr lang="en-US" b="0" dirty="0"/>
              <a:t>, FLAC, WAV, JPEG, PNG, GIF, BMP</a:t>
            </a:r>
            <a:r>
              <a:rPr lang="en-US" b="0" dirty="0" smtClean="0"/>
              <a:t>.</a:t>
            </a:r>
            <a:endParaRPr lang="en-US" dirty="0"/>
          </a:p>
        </p:txBody>
      </p:sp>
    </p:spTree>
    <p:extLst>
      <p:ext uri="{BB962C8B-B14F-4D97-AF65-F5344CB8AC3E}">
        <p14:creationId xmlns:p14="http://schemas.microsoft.com/office/powerpoint/2010/main" val="158465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0"/>
            <a:ext cx="3810000" cy="1933575"/>
          </a:xfrm>
          <a:prstGeom prst="rect">
            <a:avLst/>
          </a:prstGeom>
        </p:spPr>
      </p:pic>
      <p:sp>
        <p:nvSpPr>
          <p:cNvPr id="2" name="Title 1"/>
          <p:cNvSpPr>
            <a:spLocks noGrp="1"/>
          </p:cNvSpPr>
          <p:nvPr>
            <p:ph type="title"/>
          </p:nvPr>
        </p:nvSpPr>
        <p:spPr/>
        <p:txBody>
          <a:bodyPr/>
          <a:lstStyle/>
          <a:p>
            <a:r>
              <a:rPr lang="en-US" b="1" dirty="0"/>
              <a:t>Features</a:t>
            </a:r>
            <a:endParaRPr lang="en-US" dirty="0"/>
          </a:p>
        </p:txBody>
      </p:sp>
      <p:sp>
        <p:nvSpPr>
          <p:cNvPr id="3" name="Content Placeholder 2"/>
          <p:cNvSpPr>
            <a:spLocks noGrp="1"/>
          </p:cNvSpPr>
          <p:nvPr>
            <p:ph idx="1"/>
          </p:nvPr>
        </p:nvSpPr>
        <p:spPr/>
        <p:txBody>
          <a:bodyPr>
            <a:normAutofit/>
          </a:bodyPr>
          <a:lstStyle/>
          <a:p>
            <a:r>
              <a:rPr lang="en-US" dirty="0"/>
              <a:t>Streaming media </a:t>
            </a:r>
            <a:r>
              <a:rPr lang="en-US" dirty="0" smtClean="0"/>
              <a:t>support</a:t>
            </a:r>
          </a:p>
          <a:p>
            <a:r>
              <a:rPr lang="en-US" b="0" dirty="0" smtClean="0"/>
              <a:t>RTP/RTSP </a:t>
            </a:r>
            <a:r>
              <a:rPr lang="en-US" b="0" dirty="0"/>
              <a:t>streaming (3GPP PSS, ISMA), HTML progressive download (HTML5 &lt;video&gt; tag). Adobe Flash Streaming (RTMP) and HTTP Dynamic Streaming are supported by the Flash plugin</a:t>
            </a:r>
            <a:r>
              <a:rPr lang="en-US" b="0" dirty="0" smtClean="0"/>
              <a:t>.</a:t>
            </a:r>
            <a:r>
              <a:rPr lang="en-US" b="0" dirty="0"/>
              <a:t> Apple HTTP Live Streaming is supported by RealPlayer for </a:t>
            </a:r>
            <a:r>
              <a:rPr lang="en-US" b="0" dirty="0" smtClean="0"/>
              <a:t>Mobile,</a:t>
            </a:r>
            <a:r>
              <a:rPr lang="en-US" b="0" baseline="30000" dirty="0"/>
              <a:t> </a:t>
            </a:r>
            <a:r>
              <a:rPr lang="en-US" b="0" dirty="0" smtClean="0"/>
              <a:t>and </a:t>
            </a:r>
            <a:r>
              <a:rPr lang="en-US" b="0" dirty="0"/>
              <a:t>by the </a:t>
            </a:r>
            <a:r>
              <a:rPr lang="en-US" b="0" dirty="0" smtClean="0"/>
              <a:t>operating </a:t>
            </a:r>
            <a:r>
              <a:rPr lang="en-US" b="0" dirty="0"/>
              <a:t>system in Android 3.0 (Honeycomb</a:t>
            </a:r>
            <a:r>
              <a:rPr lang="en-US" b="0" dirty="0" smtClean="0"/>
              <a:t>).</a:t>
            </a:r>
          </a:p>
          <a:p>
            <a:endParaRPr lang="en-US" b="0" dirty="0"/>
          </a:p>
          <a:p>
            <a:r>
              <a:rPr lang="en-US" dirty="0"/>
              <a:t>Additional hardware </a:t>
            </a:r>
            <a:r>
              <a:rPr lang="en-US" dirty="0" smtClean="0"/>
              <a:t>support </a:t>
            </a:r>
          </a:p>
          <a:p>
            <a:r>
              <a:rPr lang="en-US" b="0" dirty="0" smtClean="0"/>
              <a:t>Android can use video/still cameras, touchscreens, GPS, accelerometers, gyroscopes, magnetometers, dedicated gaming controls, proximity and pressure sensors, thermometers, accelerated 2D bit </a:t>
            </a:r>
            <a:r>
              <a:rPr lang="en-US" b="0" dirty="0" err="1" smtClean="0"/>
              <a:t>blits</a:t>
            </a:r>
            <a:r>
              <a:rPr lang="en-US" b="0" dirty="0" smtClean="0"/>
              <a:t> (with hardware orientation, scaling, pixel format conversion) and accelerated 3D graphics.</a:t>
            </a:r>
            <a:endParaRPr lang="en-US" b="0" dirty="0"/>
          </a:p>
        </p:txBody>
      </p:sp>
    </p:spTree>
    <p:extLst>
      <p:ext uri="{BB962C8B-B14F-4D97-AF65-F5344CB8AC3E}">
        <p14:creationId xmlns:p14="http://schemas.microsoft.com/office/powerpoint/2010/main" val="1357348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0"/>
            <a:ext cx="3810000" cy="1933575"/>
          </a:xfrm>
          <a:prstGeom prst="rect">
            <a:avLst/>
          </a:prstGeom>
        </p:spPr>
      </p:pic>
      <p:sp>
        <p:nvSpPr>
          <p:cNvPr id="3" name="Content Placeholder 2"/>
          <p:cNvSpPr>
            <a:spLocks noGrp="1"/>
          </p:cNvSpPr>
          <p:nvPr>
            <p:ph idx="1"/>
          </p:nvPr>
        </p:nvSpPr>
        <p:spPr/>
        <p:txBody>
          <a:bodyPr/>
          <a:lstStyle/>
          <a:p>
            <a:r>
              <a:rPr lang="en-US" dirty="0" smtClean="0"/>
              <a:t>Multi-touch</a:t>
            </a:r>
          </a:p>
          <a:p>
            <a:r>
              <a:rPr lang="en-US" b="0" dirty="0" smtClean="0"/>
              <a:t>Android </a:t>
            </a:r>
            <a:r>
              <a:rPr lang="en-US" b="0" dirty="0"/>
              <a:t>has native support for multi-touch which was initially made available in handsets such as the HTC Hero. The feature was originally disabled at the kernel level (possibly to avoid infringing Apple's patents on touch-screen technology at the time</a:t>
            </a:r>
            <a:r>
              <a:rPr lang="en-US" b="0" dirty="0" smtClean="0"/>
              <a:t>).</a:t>
            </a:r>
            <a:r>
              <a:rPr lang="en-US" b="0" baseline="30000" dirty="0"/>
              <a:t> </a:t>
            </a:r>
            <a:r>
              <a:rPr lang="en-US" b="0" dirty="0" smtClean="0"/>
              <a:t>Google </a:t>
            </a:r>
            <a:r>
              <a:rPr lang="en-US" b="0" dirty="0"/>
              <a:t>has since released an update for the Nexus One and the </a:t>
            </a:r>
            <a:r>
              <a:rPr lang="en-US" b="0" dirty="0" smtClean="0"/>
              <a:t>Motorola </a:t>
            </a:r>
            <a:r>
              <a:rPr lang="en-US" b="0" dirty="0"/>
              <a:t>Droid which enables multi-touch natively</a:t>
            </a:r>
            <a:r>
              <a:rPr lang="en-US" b="0" dirty="0" smtClean="0"/>
              <a:t>.</a:t>
            </a:r>
          </a:p>
          <a:p>
            <a:r>
              <a:rPr lang="en-US" dirty="0" smtClean="0"/>
              <a:t>Bluetooth</a:t>
            </a:r>
          </a:p>
          <a:p>
            <a:r>
              <a:rPr lang="en-US" b="0" dirty="0" smtClean="0"/>
              <a:t>Supports</a:t>
            </a:r>
            <a:r>
              <a:rPr lang="en-US" b="0" dirty="0"/>
              <a:t> A2DP, AVRCP, sending files (OPP), accessing the phone book (PBAP), voice dialing and sending contacts between phones. Keyboard, mouse and joystick (HID) support is available in Android 3.1+, and in earlier versions through manufacturer customizations and third-party applications</a:t>
            </a:r>
            <a:r>
              <a:rPr lang="en-US" b="0" dirty="0" smtClean="0"/>
              <a:t>.</a:t>
            </a:r>
            <a:endParaRPr lang="en-US" dirty="0"/>
          </a:p>
        </p:txBody>
      </p:sp>
    </p:spTree>
    <p:extLst>
      <p:ext uri="{BB962C8B-B14F-4D97-AF65-F5344CB8AC3E}">
        <p14:creationId xmlns:p14="http://schemas.microsoft.com/office/powerpoint/2010/main" val="1535005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0"/>
            <a:ext cx="3810000" cy="1933575"/>
          </a:xfrm>
          <a:prstGeom prst="rect">
            <a:avLst/>
          </a:prstGeom>
        </p:spPr>
      </p:pic>
      <p:sp>
        <p:nvSpPr>
          <p:cNvPr id="3" name="Content Placeholder 2"/>
          <p:cNvSpPr>
            <a:spLocks noGrp="1"/>
          </p:cNvSpPr>
          <p:nvPr>
            <p:ph idx="1"/>
          </p:nvPr>
        </p:nvSpPr>
        <p:spPr/>
        <p:txBody>
          <a:bodyPr/>
          <a:lstStyle/>
          <a:p>
            <a:r>
              <a:rPr lang="en-US" dirty="0"/>
              <a:t>Video </a:t>
            </a:r>
            <a:r>
              <a:rPr lang="en-US" dirty="0" smtClean="0"/>
              <a:t>calling</a:t>
            </a:r>
          </a:p>
          <a:p>
            <a:r>
              <a:rPr lang="en-US" b="0" dirty="0" smtClean="0"/>
              <a:t>Android </a:t>
            </a:r>
            <a:r>
              <a:rPr lang="en-US" b="0" dirty="0"/>
              <a:t>does not support native video calling, but some handsets have a custom</a:t>
            </a:r>
            <a:r>
              <a:rPr lang="en-US" b="0" dirty="0">
                <a:solidFill>
                  <a:schemeClr val="bg1"/>
                </a:solidFill>
              </a:rPr>
              <a:t>ized</a:t>
            </a:r>
            <a:r>
              <a:rPr lang="en-US" b="0" dirty="0"/>
              <a:t> version of the operating system that supports it, either via the UMTS network (like the Samsung Galaxy S) or over IP. Video calling through Google Talk is available in Android 2.3.4 and later. Gingerbread allows Nexus S to place Internet calls with a SIP account. This allows for enhanced VoIP dialing to other SIP accounts and even phone numbers. Skype 2.1 offers video calling in Android 2.3, including front camera support</a:t>
            </a:r>
            <a:r>
              <a:rPr lang="en-US" b="0" dirty="0" smtClean="0"/>
              <a:t>.</a:t>
            </a:r>
          </a:p>
          <a:p>
            <a:r>
              <a:rPr lang="en-US" dirty="0" smtClean="0"/>
              <a:t>Multitasking</a:t>
            </a:r>
          </a:p>
          <a:p>
            <a:r>
              <a:rPr lang="en-US" b="0" dirty="0" smtClean="0"/>
              <a:t>Multitasking </a:t>
            </a:r>
            <a:r>
              <a:rPr lang="en-US" b="0" dirty="0"/>
              <a:t>of applications is available</a:t>
            </a:r>
            <a:r>
              <a:rPr lang="en-US" b="0" dirty="0" smtClean="0"/>
              <a:t>.</a:t>
            </a:r>
            <a:endParaRPr lang="en-US" dirty="0"/>
          </a:p>
        </p:txBody>
      </p:sp>
    </p:spTree>
    <p:extLst>
      <p:ext uri="{BB962C8B-B14F-4D97-AF65-F5344CB8AC3E}">
        <p14:creationId xmlns:p14="http://schemas.microsoft.com/office/powerpoint/2010/main" val="3667404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0"/>
            <a:ext cx="3810000" cy="1933575"/>
          </a:xfrm>
          <a:prstGeom prst="rect">
            <a:avLst/>
          </a:prstGeom>
        </p:spPr>
      </p:pic>
      <p:sp>
        <p:nvSpPr>
          <p:cNvPr id="2" name="Title 1"/>
          <p:cNvSpPr>
            <a:spLocks noGrp="1"/>
          </p:cNvSpPr>
          <p:nvPr>
            <p:ph type="title"/>
          </p:nvPr>
        </p:nvSpPr>
        <p:spPr/>
        <p:txBody>
          <a:bodyPr/>
          <a:lstStyle/>
          <a:p>
            <a:r>
              <a:rPr lang="en-US" b="1" dirty="0"/>
              <a:t>Features</a:t>
            </a:r>
            <a:endParaRPr lang="en-US" dirty="0"/>
          </a:p>
        </p:txBody>
      </p:sp>
      <p:sp>
        <p:nvSpPr>
          <p:cNvPr id="3" name="Content Placeholder 2"/>
          <p:cNvSpPr>
            <a:spLocks noGrp="1"/>
          </p:cNvSpPr>
          <p:nvPr>
            <p:ph idx="1"/>
          </p:nvPr>
        </p:nvSpPr>
        <p:spPr/>
        <p:txBody>
          <a:bodyPr/>
          <a:lstStyle/>
          <a:p>
            <a:r>
              <a:rPr lang="en-US" dirty="0"/>
              <a:t>Voice based </a:t>
            </a:r>
            <a:r>
              <a:rPr lang="en-US" dirty="0" smtClean="0"/>
              <a:t>features</a:t>
            </a:r>
          </a:p>
          <a:p>
            <a:r>
              <a:rPr lang="en-US" b="0" dirty="0" smtClean="0"/>
              <a:t>Google </a:t>
            </a:r>
            <a:r>
              <a:rPr lang="en-US" b="0" dirty="0"/>
              <a:t>search through voice has been available since initial </a:t>
            </a:r>
            <a:r>
              <a:rPr lang="en-US" b="0" dirty="0" smtClean="0"/>
              <a:t>release.</a:t>
            </a:r>
            <a:r>
              <a:rPr lang="en-US" b="0" baseline="30000" dirty="0"/>
              <a:t> </a:t>
            </a:r>
            <a:r>
              <a:rPr lang="en-US" b="0" dirty="0" smtClean="0"/>
              <a:t>Voice </a:t>
            </a:r>
            <a:r>
              <a:rPr lang="en-US" b="0" dirty="0"/>
              <a:t>action</a:t>
            </a:r>
            <a:r>
              <a:rPr lang="en-US" b="0" dirty="0">
                <a:solidFill>
                  <a:schemeClr val="bg1"/>
                </a:solidFill>
              </a:rPr>
              <a:t>s for </a:t>
            </a:r>
            <a:r>
              <a:rPr lang="en-US" b="0" dirty="0"/>
              <a:t>calling, texting, navigation, etc. are supported on Android 2.2 onwards</a:t>
            </a:r>
            <a:r>
              <a:rPr lang="en-US" b="0" dirty="0" smtClean="0"/>
              <a:t>.</a:t>
            </a:r>
            <a:endParaRPr lang="en-US" b="0" baseline="30000" dirty="0"/>
          </a:p>
          <a:p>
            <a:r>
              <a:rPr lang="en-US" dirty="0" smtClean="0"/>
              <a:t>Tethering</a:t>
            </a:r>
          </a:p>
          <a:p>
            <a:r>
              <a:rPr lang="en-US" b="0" dirty="0" smtClean="0"/>
              <a:t>Android </a:t>
            </a:r>
            <a:r>
              <a:rPr lang="en-US" b="0" dirty="0"/>
              <a:t>supports tethering, which allows a phone to be used as a wireless/wired Wi-Fi hotspot. Before Android 2.2 this was supported by third-party applications or manufacturer customizations</a:t>
            </a:r>
            <a:r>
              <a:rPr lang="en-US" b="0" dirty="0" smtClean="0"/>
              <a:t>.</a:t>
            </a:r>
            <a:endParaRPr lang="en-US" b="0" baseline="30000" dirty="0" smtClean="0"/>
          </a:p>
          <a:p>
            <a:r>
              <a:rPr lang="en-US" dirty="0" smtClean="0"/>
              <a:t>Screen capture</a:t>
            </a:r>
          </a:p>
          <a:p>
            <a:r>
              <a:rPr lang="en-US" b="0" dirty="0" smtClean="0"/>
              <a:t>Android </a:t>
            </a:r>
            <a:r>
              <a:rPr lang="en-US" b="0" dirty="0"/>
              <a:t>does not support screenshot capture as of 2011. This is supported by manufacturer and third-party customizations. Screen Capture is available through a PC connection using the DDMS developer's tool</a:t>
            </a:r>
            <a:r>
              <a:rPr lang="en-US" b="0" dirty="0" smtClean="0"/>
              <a:t>.</a:t>
            </a:r>
            <a:endParaRPr lang="en-US" dirty="0"/>
          </a:p>
        </p:txBody>
      </p:sp>
    </p:spTree>
    <p:extLst>
      <p:ext uri="{BB962C8B-B14F-4D97-AF65-F5344CB8AC3E}">
        <p14:creationId xmlns:p14="http://schemas.microsoft.com/office/powerpoint/2010/main" val="2430630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Applications</a:t>
            </a:r>
            <a:endParaRPr lang="en-US" b="1" dirty="0"/>
          </a:p>
        </p:txBody>
      </p:sp>
      <p:sp>
        <p:nvSpPr>
          <p:cNvPr id="3" name="Content Placeholder 2"/>
          <p:cNvSpPr>
            <a:spLocks noGrp="1"/>
          </p:cNvSpPr>
          <p:nvPr>
            <p:ph idx="1"/>
          </p:nvPr>
        </p:nvSpPr>
        <p:spPr/>
        <p:txBody>
          <a:bodyPr/>
          <a:lstStyle/>
          <a:p>
            <a:r>
              <a:rPr lang="en-US" b="0" dirty="0"/>
              <a:t>Applications are usually developed in the Java language using the Android Software Development Kit, but other development tools are available, including a Native Development Kit for applications or extensions in C or C++, and Google App Inventor, a visual environment for novice programmers.</a:t>
            </a:r>
          </a:p>
          <a:p>
            <a:r>
              <a:rPr lang="en-US" b="0" dirty="0"/>
              <a:t>Android application package file (APK) is the file format used to distribute and install application software and middleware onto the Google Android operating system. To make an APK file, a program for Android is first compiled, and then all of its parts are packaged into one file. This holds all of that program's code such as (.</a:t>
            </a:r>
            <a:r>
              <a:rPr lang="en-US" b="0" dirty="0" err="1"/>
              <a:t>dex</a:t>
            </a:r>
            <a:r>
              <a:rPr lang="en-US" b="0" dirty="0"/>
              <a:t> files), resources, assets, certificates, and manifest file. As is the case with many file formats, APK files can have any name needed, but must end with the four character, three letter extension, .</a:t>
            </a:r>
            <a:r>
              <a:rPr lang="en-US" b="0" dirty="0" err="1"/>
              <a:t>apk</a:t>
            </a:r>
            <a:r>
              <a:rPr lang="en-US" b="0" dirty="0"/>
              <a:t>.</a:t>
            </a:r>
          </a:p>
          <a:p>
            <a:r>
              <a:rPr lang="en-US" b="0" dirty="0"/>
              <a:t>APK files are a variant of the JAR file format, with a .</a:t>
            </a:r>
            <a:r>
              <a:rPr lang="en-US" b="0" dirty="0" err="1"/>
              <a:t>apk</a:t>
            </a:r>
            <a:r>
              <a:rPr lang="en-US" b="0" dirty="0"/>
              <a:t> file extension</a:t>
            </a:r>
            <a:r>
              <a:rPr lang="en-US" b="0" dirty="0" smtClean="0"/>
              <a:t>.</a:t>
            </a:r>
            <a:endParaRPr lang="en-US" b="0" dirty="0"/>
          </a:p>
          <a:p>
            <a:endParaRPr lang="en-US" dirty="0"/>
          </a:p>
        </p:txBody>
      </p:sp>
    </p:spTree>
    <p:extLst>
      <p:ext uri="{BB962C8B-B14F-4D97-AF65-F5344CB8AC3E}">
        <p14:creationId xmlns:p14="http://schemas.microsoft.com/office/powerpoint/2010/main" val="3288280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125" y="1447800"/>
            <a:ext cx="3571875" cy="3571875"/>
          </a:xfrm>
          <a:prstGeom prst="rect">
            <a:avLst/>
          </a:prstGeom>
        </p:spPr>
      </p:pic>
      <p:sp>
        <p:nvSpPr>
          <p:cNvPr id="2" name="Title 1"/>
          <p:cNvSpPr>
            <a:spLocks noGrp="1"/>
          </p:cNvSpPr>
          <p:nvPr>
            <p:ph type="title"/>
          </p:nvPr>
        </p:nvSpPr>
        <p:spPr/>
        <p:txBody>
          <a:bodyPr/>
          <a:lstStyle/>
          <a:p>
            <a:r>
              <a:rPr lang="en-US" b="1" dirty="0"/>
              <a:t>Android </a:t>
            </a:r>
            <a:r>
              <a:rPr lang="en-US" b="1" dirty="0" smtClean="0"/>
              <a:t>Market</a:t>
            </a:r>
            <a:endParaRPr lang="en-US" dirty="0"/>
          </a:p>
        </p:txBody>
      </p:sp>
      <p:sp>
        <p:nvSpPr>
          <p:cNvPr id="3" name="Content Placeholder 2"/>
          <p:cNvSpPr>
            <a:spLocks noGrp="1"/>
          </p:cNvSpPr>
          <p:nvPr>
            <p:ph idx="1"/>
          </p:nvPr>
        </p:nvSpPr>
        <p:spPr/>
        <p:txBody>
          <a:bodyPr>
            <a:normAutofit/>
          </a:bodyPr>
          <a:lstStyle/>
          <a:p>
            <a:r>
              <a:rPr lang="en-US" b="0" dirty="0"/>
              <a:t>Android Market is the online software store developed by Google for Android devices. An application program ("app") called "Market" is preinstalled on most Android devices and allows users to browse and download apps published by third-party developers, hosted on Android Market. </a:t>
            </a:r>
          </a:p>
          <a:p>
            <a:r>
              <a:rPr lang="en-US" b="0" dirty="0" smtClean="0"/>
              <a:t>Alternatively</a:t>
            </a:r>
            <a:r>
              <a:rPr lang="en-US" b="0" dirty="0"/>
              <a:t>, users can install apps from third party app stores such as the Amazon </a:t>
            </a:r>
            <a:r>
              <a:rPr lang="en-US" b="0" dirty="0" err="1" smtClean="0"/>
              <a:t>Appstore</a:t>
            </a:r>
            <a:r>
              <a:rPr lang="en-US" b="0" dirty="0" smtClean="0"/>
              <a:t>,</a:t>
            </a:r>
            <a:r>
              <a:rPr lang="en-US" b="0" baseline="30000" dirty="0"/>
              <a:t> </a:t>
            </a:r>
            <a:r>
              <a:rPr lang="en-US" b="0" dirty="0" smtClean="0"/>
              <a:t>or </a:t>
            </a:r>
            <a:r>
              <a:rPr lang="en-US" b="0" dirty="0"/>
              <a:t>directly onto the device if they have the application's APK file</a:t>
            </a:r>
            <a:r>
              <a:rPr lang="en-US" b="0" dirty="0" smtClean="0"/>
              <a:t>.</a:t>
            </a:r>
            <a:endParaRPr lang="en-US" b="0" dirty="0"/>
          </a:p>
        </p:txBody>
      </p:sp>
    </p:spTree>
    <p:extLst>
      <p:ext uri="{BB962C8B-B14F-4D97-AF65-F5344CB8AC3E}">
        <p14:creationId xmlns:p14="http://schemas.microsoft.com/office/powerpoint/2010/main" val="195752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lstStyle/>
          <a:p>
            <a:pPr>
              <a:lnSpc>
                <a:spcPct val="95000"/>
              </a:lnSpc>
            </a:pPr>
            <a:r>
              <a:rPr lang="en-US" b="0" dirty="0"/>
              <a:t>Android is a multi-process system, in which each application (and parts of the system) runs in its own process. Most security between applications and the system is enforced at the process level through standard Linux facilities, such as user and group IDs that are assigned to applications. </a:t>
            </a:r>
          </a:p>
          <a:p>
            <a:pPr>
              <a:lnSpc>
                <a:spcPct val="95000"/>
              </a:lnSpc>
            </a:pPr>
            <a:endParaRPr lang="en-US" b="0" dirty="0"/>
          </a:p>
          <a:p>
            <a:pPr>
              <a:lnSpc>
                <a:spcPct val="95000"/>
              </a:lnSpc>
            </a:pPr>
            <a:r>
              <a:rPr lang="en-US" b="0" dirty="0"/>
              <a:t>Additional finer-grained security features are provided through a "permission" mechanism that enforces restrictions on the specific operations that a particular process can perform, and per-URI permissions for granting ad-hoc access to specific pieces of data. </a:t>
            </a:r>
          </a:p>
          <a:p>
            <a:endParaRPr lang="en-US" dirty="0"/>
          </a:p>
        </p:txBody>
      </p:sp>
    </p:spTree>
    <p:extLst>
      <p:ext uri="{BB962C8B-B14F-4D97-AF65-F5344CB8AC3E}">
        <p14:creationId xmlns:p14="http://schemas.microsoft.com/office/powerpoint/2010/main" val="302967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61925"/>
            <a:ext cx="6467475" cy="4862583"/>
          </a:xfrm>
          <a:prstGeom prst="rect">
            <a:avLst/>
          </a:prstGeom>
        </p:spPr>
      </p:pic>
      <p:sp>
        <p:nvSpPr>
          <p:cNvPr id="2" name="Title 1"/>
          <p:cNvSpPr>
            <a:spLocks noGrp="1"/>
          </p:cNvSpPr>
          <p:nvPr>
            <p:ph type="title"/>
          </p:nvPr>
        </p:nvSpPr>
        <p:spPr/>
        <p:txBody>
          <a:bodyPr/>
          <a:lstStyle/>
          <a:p>
            <a:r>
              <a:rPr lang="en-US" b="1" dirty="0" smtClean="0"/>
              <a:t>Practice</a:t>
            </a:r>
            <a:endParaRPr lang="en-US" b="1" dirty="0"/>
          </a:p>
        </p:txBody>
      </p:sp>
    </p:spTree>
    <p:extLst>
      <p:ext uri="{BB962C8B-B14F-4D97-AF65-F5344CB8AC3E}">
        <p14:creationId xmlns:p14="http://schemas.microsoft.com/office/powerpoint/2010/main" val="2314051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773" y="809518"/>
            <a:ext cx="3900894" cy="4067282"/>
          </a:xfrm>
          <a:prstGeom prst="rect">
            <a:avLst/>
          </a:prstGeom>
        </p:spPr>
      </p:pic>
      <p:sp>
        <p:nvSpPr>
          <p:cNvPr id="2" name="Title 1"/>
          <p:cNvSpPr>
            <a:spLocks noGrp="1"/>
          </p:cNvSpPr>
          <p:nvPr>
            <p:ph type="title"/>
          </p:nvPr>
        </p:nvSpPr>
        <p:spPr/>
        <p:txBody>
          <a:bodyPr/>
          <a:lstStyle/>
          <a:p>
            <a:r>
              <a:rPr lang="en-US" b="1" dirty="0" smtClean="0"/>
              <a:t>Preparing computer</a:t>
            </a:r>
            <a:endParaRPr lang="en-US" b="1" dirty="0"/>
          </a:p>
        </p:txBody>
      </p:sp>
      <p:sp>
        <p:nvSpPr>
          <p:cNvPr id="3" name="Content Placeholder 2"/>
          <p:cNvSpPr>
            <a:spLocks noGrp="1"/>
          </p:cNvSpPr>
          <p:nvPr>
            <p:ph idx="1"/>
          </p:nvPr>
        </p:nvSpPr>
        <p:spPr/>
        <p:txBody>
          <a:bodyPr/>
          <a:lstStyle/>
          <a:p>
            <a:pPr>
              <a:buAutoNum type="arabicPeriod"/>
            </a:pPr>
            <a:r>
              <a:rPr lang="en-US" b="0" dirty="0"/>
              <a:t>Download the Android SDK from </a:t>
            </a:r>
            <a:r>
              <a:rPr lang="en-US" b="0" dirty="0">
                <a:hlinkClick r:id="rId3"/>
              </a:rPr>
              <a:t>http://developer.android.com/</a:t>
            </a:r>
            <a:endParaRPr lang="en-US" b="0" dirty="0"/>
          </a:p>
          <a:p>
            <a:pPr>
              <a:buAutoNum type="arabicPeriod"/>
            </a:pPr>
            <a:r>
              <a:rPr lang="en-US" b="0" dirty="0"/>
              <a:t>Install it and upgrade using SDK Manager</a:t>
            </a:r>
          </a:p>
          <a:p>
            <a:pPr>
              <a:buAutoNum type="arabicPeriod"/>
            </a:pPr>
            <a:endParaRPr lang="en-US" dirty="0"/>
          </a:p>
        </p:txBody>
      </p:sp>
    </p:spTree>
    <p:extLst>
      <p:ext uri="{BB962C8B-B14F-4D97-AF65-F5344CB8AC3E}">
        <p14:creationId xmlns:p14="http://schemas.microsoft.com/office/powerpoint/2010/main" val="141800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581" y="1905000"/>
            <a:ext cx="2514600" cy="1245476"/>
          </a:xfrm>
          <a:prstGeom prst="rect">
            <a:avLst/>
          </a:prstGeom>
        </p:spPr>
      </p:pic>
      <p:sp>
        <p:nvSpPr>
          <p:cNvPr id="3" name="Content Placeholder 2"/>
          <p:cNvSpPr>
            <a:spLocks noGrp="1"/>
          </p:cNvSpPr>
          <p:nvPr>
            <p:ph idx="1"/>
          </p:nvPr>
        </p:nvSpPr>
        <p:spPr/>
        <p:txBody>
          <a:bodyPr>
            <a:normAutofit fontScale="77500" lnSpcReduction="20000"/>
          </a:bodyPr>
          <a:lstStyle/>
          <a:p>
            <a:pPr algn="just"/>
            <a:r>
              <a:rPr lang="en-US" b="0" dirty="0"/>
              <a:t>Android is an operating system </a:t>
            </a:r>
            <a:r>
              <a:rPr lang="en-US" b="0" dirty="0" smtClean="0"/>
              <a:t>developed </a:t>
            </a:r>
            <a:r>
              <a:rPr lang="en-US" b="0" dirty="0"/>
              <a:t>by the Open Handset Alliance led by </a:t>
            </a:r>
            <a:r>
              <a:rPr lang="en-US" b="0" dirty="0" smtClean="0"/>
              <a:t>Google</a:t>
            </a:r>
          </a:p>
          <a:p>
            <a:pPr algn="just"/>
            <a:r>
              <a:rPr lang="en-US" b="0" dirty="0" smtClean="0"/>
              <a:t>The</a:t>
            </a:r>
            <a:r>
              <a:rPr lang="en-US" b="0" dirty="0"/>
              <a:t> Open Handset Alliance, a consortium of several companies which include </a:t>
            </a:r>
            <a:endParaRPr lang="en-US" b="0" dirty="0" smtClean="0"/>
          </a:p>
          <a:p>
            <a:pPr algn="just"/>
            <a:endParaRPr lang="en-US" b="0" dirty="0"/>
          </a:p>
          <a:p>
            <a:pPr algn="just"/>
            <a:endParaRPr lang="en-US" b="0" dirty="0" smtClean="0"/>
          </a:p>
          <a:p>
            <a:pPr algn="just"/>
            <a:endParaRPr lang="en-US" b="0" dirty="0"/>
          </a:p>
          <a:p>
            <a:pPr algn="just"/>
            <a:endParaRPr lang="en-US" b="0" dirty="0" smtClean="0"/>
          </a:p>
          <a:p>
            <a:pPr algn="just"/>
            <a:endParaRPr lang="en-US" b="0" dirty="0" smtClean="0"/>
          </a:p>
          <a:p>
            <a:pPr algn="just"/>
            <a:endParaRPr lang="en-US" b="0" dirty="0"/>
          </a:p>
          <a:p>
            <a:pPr algn="just"/>
            <a:endParaRPr lang="en-US" b="0" dirty="0" smtClean="0"/>
          </a:p>
          <a:p>
            <a:pPr algn="just"/>
            <a:endParaRPr lang="en-US" b="0" dirty="0"/>
          </a:p>
          <a:p>
            <a:pPr algn="just"/>
            <a:endParaRPr lang="en-US" b="0" dirty="0" smtClean="0"/>
          </a:p>
          <a:p>
            <a:pPr algn="just"/>
            <a:endParaRPr lang="en-US" b="0" dirty="0"/>
          </a:p>
          <a:p>
            <a:pPr algn="just"/>
            <a:r>
              <a:rPr lang="en-US" b="0" dirty="0" smtClean="0"/>
              <a:t>The </a:t>
            </a:r>
            <a:r>
              <a:rPr lang="en-US" b="0" dirty="0"/>
              <a:t>goal of the Open Handset Alliance is to develop open standards for mobile </a:t>
            </a:r>
            <a:r>
              <a:rPr lang="en-US" b="0" dirty="0" smtClean="0"/>
              <a:t>devices.</a:t>
            </a:r>
            <a:endParaRPr lang="en-US" b="0" baseline="30000" dirty="0" smtClean="0"/>
          </a:p>
          <a:p>
            <a:pPr algn="just"/>
            <a:r>
              <a:rPr lang="en-US" b="0" dirty="0" smtClean="0"/>
              <a:t>The </a:t>
            </a:r>
            <a:r>
              <a:rPr lang="en-US" b="0" dirty="0"/>
              <a:t>Android operating system is used on smartphones, netbooks, tablet computers, Google TV, and other </a:t>
            </a:r>
            <a:r>
              <a:rPr lang="en-US" b="0" dirty="0" smtClean="0"/>
              <a:t>devices</a:t>
            </a:r>
            <a:r>
              <a:rPr lang="en-US" b="0" dirty="0"/>
              <a:t>.</a:t>
            </a:r>
          </a:p>
        </p:txBody>
      </p:sp>
      <p:sp>
        <p:nvSpPr>
          <p:cNvPr id="2" name="Title 1"/>
          <p:cNvSpPr>
            <a:spLocks noGrp="1"/>
          </p:cNvSpPr>
          <p:nvPr>
            <p:ph type="title"/>
          </p:nvPr>
        </p:nvSpPr>
        <p:spPr/>
        <p:txBody>
          <a:bodyPr/>
          <a:lstStyle/>
          <a:p>
            <a:r>
              <a:rPr lang="en-US" b="1" dirty="0" smtClean="0"/>
              <a:t>For what android was made for and by whom</a:t>
            </a:r>
            <a:endParaRPr lang="en-US"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5514181" cy="229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403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Preparing </a:t>
            </a:r>
            <a:r>
              <a:rPr lang="en-US" b="1" dirty="0" smtClean="0"/>
              <a:t>device</a:t>
            </a:r>
            <a:endParaRPr lang="en-US" b="1" dirty="0"/>
          </a:p>
        </p:txBody>
      </p:sp>
      <p:sp>
        <p:nvSpPr>
          <p:cNvPr id="3" name="Content Placeholder 2"/>
          <p:cNvSpPr>
            <a:spLocks noGrp="1"/>
          </p:cNvSpPr>
          <p:nvPr>
            <p:ph idx="1"/>
          </p:nvPr>
        </p:nvSpPr>
        <p:spPr/>
        <p:txBody>
          <a:bodyPr/>
          <a:lstStyle/>
          <a:p>
            <a:pPr>
              <a:buAutoNum type="arabicPeriod"/>
            </a:pPr>
            <a:r>
              <a:rPr lang="en-US" b="0" dirty="0"/>
              <a:t>On computer side: Install USB driver to computer</a:t>
            </a:r>
          </a:p>
          <a:p>
            <a:pPr>
              <a:buAutoNum type="arabicPeriod"/>
            </a:pPr>
            <a:r>
              <a:rPr lang="en-US" b="0" dirty="0"/>
              <a:t>On computer side: Use </a:t>
            </a:r>
            <a:r>
              <a:rPr lang="en-US" b="0" dirty="0" err="1"/>
              <a:t>ddms</a:t>
            </a:r>
            <a:r>
              <a:rPr lang="en-US" b="0" dirty="0"/>
              <a:t> tool (</a:t>
            </a:r>
            <a:r>
              <a:rPr lang="en-US" b="0" dirty="0" err="1"/>
              <a:t>sdk_folder</a:t>
            </a:r>
            <a:r>
              <a:rPr lang="en-US" b="0" dirty="0"/>
              <a:t>\Tools) to check connection</a:t>
            </a:r>
          </a:p>
          <a:p>
            <a:pPr>
              <a:buAutoNum type="arabicPeriod"/>
            </a:pPr>
            <a:r>
              <a:rPr lang="en-US" b="0" dirty="0"/>
              <a:t>On device side: Settings -&gt;Applications -&gt;”Unknown sources” should be turned on</a:t>
            </a:r>
          </a:p>
          <a:p>
            <a:pPr>
              <a:buAutoNum type="arabicPeriod"/>
            </a:pPr>
            <a:r>
              <a:rPr lang="en-US" b="0" dirty="0"/>
              <a:t>On device side: Settings -&gt;Applications -&gt;Development-&gt;”USB debugging” should be turned on</a:t>
            </a:r>
          </a:p>
          <a:p>
            <a:pPr>
              <a:buFont typeface="Arial" pitchFamily="34" charset="0"/>
              <a:buAutoNum type="arabicPeriod"/>
            </a:pPr>
            <a:r>
              <a:rPr lang="en-US" b="0" dirty="0"/>
              <a:t>On device side: Settings -&gt;Applications -&gt;Development-&gt;”Allow mock locations” should be turned on</a:t>
            </a:r>
          </a:p>
          <a:p>
            <a:pPr>
              <a:buFont typeface="Arial" pitchFamily="34" charset="0"/>
              <a:buAutoNum type="arabicPeriod"/>
            </a:pPr>
            <a:r>
              <a:rPr lang="en-US" b="0" dirty="0"/>
              <a:t>On device side: Settings -&gt;Applications -&gt;Development-&gt;”Stay awake” should be turned on</a:t>
            </a:r>
          </a:p>
          <a:p>
            <a:pPr>
              <a:buFont typeface="Arial" pitchFamily="34" charset="0"/>
              <a:buAutoNum type="arabicPeriod"/>
            </a:pPr>
            <a:endParaRPr lang="en-US" dirty="0"/>
          </a:p>
          <a:p>
            <a:pPr>
              <a:buAutoNum type="arabicPeriod"/>
            </a:pPr>
            <a:endParaRPr lang="en-US" dirty="0" smtClean="0"/>
          </a:p>
          <a:p>
            <a:pPr>
              <a:buAutoNum type="arabicPeriod"/>
            </a:pPr>
            <a:endParaRPr lang="en-US" dirty="0" smtClean="0"/>
          </a:p>
          <a:p>
            <a:pPr>
              <a:buAutoNum type="arabicPeriod"/>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521" y="3657600"/>
            <a:ext cx="1600200" cy="1600200"/>
          </a:xfrm>
          <a:prstGeom prst="rect">
            <a:avLst/>
          </a:prstGeom>
        </p:spPr>
      </p:pic>
    </p:spTree>
    <p:extLst>
      <p:ext uri="{BB962C8B-B14F-4D97-AF65-F5344CB8AC3E}">
        <p14:creationId xmlns:p14="http://schemas.microsoft.com/office/powerpoint/2010/main" val="169145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470" y="0"/>
            <a:ext cx="4060530" cy="4363986"/>
          </a:xfrm>
          <a:prstGeom prst="rect">
            <a:avLst/>
          </a:prstGeom>
        </p:spPr>
      </p:pic>
      <p:sp>
        <p:nvSpPr>
          <p:cNvPr id="2" name="Title 1"/>
          <p:cNvSpPr>
            <a:spLocks noGrp="1"/>
          </p:cNvSpPr>
          <p:nvPr>
            <p:ph type="title"/>
          </p:nvPr>
        </p:nvSpPr>
        <p:spPr/>
        <p:txBody>
          <a:bodyPr/>
          <a:lstStyle/>
          <a:p>
            <a:r>
              <a:rPr lang="en-US" b="1" dirty="0" smtClean="0"/>
              <a:t>Screen Capture</a:t>
            </a:r>
            <a:endParaRPr lang="en-US" b="1" dirty="0"/>
          </a:p>
        </p:txBody>
      </p:sp>
      <p:sp>
        <p:nvSpPr>
          <p:cNvPr id="3" name="Content Placeholder 2"/>
          <p:cNvSpPr>
            <a:spLocks noGrp="1"/>
          </p:cNvSpPr>
          <p:nvPr>
            <p:ph idx="1"/>
          </p:nvPr>
        </p:nvSpPr>
        <p:spPr/>
        <p:txBody>
          <a:bodyPr/>
          <a:lstStyle/>
          <a:p>
            <a:pPr>
              <a:buAutoNum type="arabicPeriod"/>
            </a:pPr>
            <a:r>
              <a:rPr lang="en-US" b="0" dirty="0"/>
              <a:t>On computer side: launch </a:t>
            </a:r>
            <a:r>
              <a:rPr lang="en-US" b="0" dirty="0" err="1"/>
              <a:t>ddms</a:t>
            </a:r>
            <a:r>
              <a:rPr lang="en-US" b="0" dirty="0"/>
              <a:t> (</a:t>
            </a:r>
            <a:r>
              <a:rPr lang="en-US" b="0" dirty="0" err="1"/>
              <a:t>SDK_Folder</a:t>
            </a:r>
            <a:r>
              <a:rPr lang="en-US" b="0" dirty="0"/>
              <a:t>\Tools)</a:t>
            </a:r>
          </a:p>
          <a:p>
            <a:pPr>
              <a:buAutoNum type="arabicPeriod"/>
            </a:pPr>
            <a:r>
              <a:rPr lang="en-US" b="0" dirty="0"/>
              <a:t>On device side: Connect device to computer using USB cable</a:t>
            </a:r>
          </a:p>
          <a:p>
            <a:pPr>
              <a:buAutoNum type="arabicPeriod"/>
            </a:pPr>
            <a:r>
              <a:rPr lang="en-US" b="0" dirty="0"/>
              <a:t>On computer side: In </a:t>
            </a:r>
            <a:r>
              <a:rPr lang="en-US" b="0" dirty="0" err="1"/>
              <a:t>Dalvik</a:t>
            </a:r>
            <a:r>
              <a:rPr lang="en-US" b="0" dirty="0"/>
              <a:t> Debug Monitor, make sure that device was recognized and available</a:t>
            </a:r>
          </a:p>
          <a:p>
            <a:pPr>
              <a:buAutoNum type="arabicPeriod"/>
            </a:pPr>
            <a:r>
              <a:rPr lang="en-US" b="0" dirty="0"/>
              <a:t>On computer side: In </a:t>
            </a:r>
            <a:r>
              <a:rPr lang="en-US" b="0" dirty="0" err="1"/>
              <a:t>Dalvik</a:t>
            </a:r>
            <a:r>
              <a:rPr lang="en-US" b="0" dirty="0"/>
              <a:t> Debug Monitor -&gt; Press </a:t>
            </a:r>
            <a:r>
              <a:rPr lang="en-US" b="0" dirty="0" err="1"/>
              <a:t>Ctrl+S</a:t>
            </a:r>
            <a:r>
              <a:rPr lang="en-US" b="0" dirty="0"/>
              <a:t> to Screen Capture</a:t>
            </a:r>
          </a:p>
          <a:p>
            <a:pPr>
              <a:buAutoNum type="arabicPeriod"/>
            </a:pPr>
            <a:r>
              <a:rPr lang="en-US" b="0" dirty="0"/>
              <a:t>On computer side: In “Device Screen Capture” dialog you could save screen to file in *.</a:t>
            </a:r>
            <a:r>
              <a:rPr lang="en-US" b="0" dirty="0" err="1"/>
              <a:t>png</a:t>
            </a:r>
            <a:r>
              <a:rPr lang="en-US" b="0" dirty="0"/>
              <a:t> format.</a:t>
            </a:r>
          </a:p>
          <a:p>
            <a:pPr>
              <a:buAutoNum type="arabicPeriod"/>
            </a:pPr>
            <a:endParaRPr lang="en-US" dirty="0"/>
          </a:p>
        </p:txBody>
      </p:sp>
    </p:spTree>
    <p:extLst>
      <p:ext uri="{BB962C8B-B14F-4D97-AF65-F5344CB8AC3E}">
        <p14:creationId xmlns:p14="http://schemas.microsoft.com/office/powerpoint/2010/main" val="1015132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“Device Screen Capture” dialog</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066800"/>
            <a:ext cx="165951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50151"/>
            <a:ext cx="55626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307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905000"/>
            <a:ext cx="2857500" cy="2857500"/>
          </a:xfrm>
          <a:prstGeom prst="rect">
            <a:avLst/>
          </a:prstGeom>
        </p:spPr>
      </p:pic>
      <p:sp>
        <p:nvSpPr>
          <p:cNvPr id="2" name="Title 1"/>
          <p:cNvSpPr>
            <a:spLocks noGrp="1"/>
          </p:cNvSpPr>
          <p:nvPr>
            <p:ph type="title"/>
          </p:nvPr>
        </p:nvSpPr>
        <p:spPr/>
        <p:txBody>
          <a:bodyPr/>
          <a:lstStyle/>
          <a:p>
            <a:r>
              <a:rPr lang="en-US" b="1" dirty="0" smtClean="0"/>
              <a:t>Taking log (For crashes)</a:t>
            </a:r>
            <a:endParaRPr lang="en-US" b="1" dirty="0"/>
          </a:p>
        </p:txBody>
      </p:sp>
      <p:sp>
        <p:nvSpPr>
          <p:cNvPr id="3" name="Content Placeholder 2"/>
          <p:cNvSpPr>
            <a:spLocks noGrp="1"/>
          </p:cNvSpPr>
          <p:nvPr>
            <p:ph idx="1"/>
          </p:nvPr>
        </p:nvSpPr>
        <p:spPr/>
        <p:txBody>
          <a:bodyPr/>
          <a:lstStyle/>
          <a:p>
            <a:pPr>
              <a:buFont typeface="Arial" pitchFamily="34" charset="0"/>
              <a:buAutoNum type="arabicPeriod"/>
            </a:pPr>
            <a:r>
              <a:rPr lang="en-US" b="0" dirty="0"/>
              <a:t>On computer side: Start -&gt;Run -&gt;”</a:t>
            </a:r>
            <a:r>
              <a:rPr lang="en-US" b="0" dirty="0" err="1"/>
              <a:t>cmd</a:t>
            </a:r>
            <a:r>
              <a:rPr lang="en-US" b="0" dirty="0"/>
              <a:t>” (run console)</a:t>
            </a:r>
          </a:p>
          <a:p>
            <a:pPr>
              <a:buFont typeface="Arial" pitchFamily="34" charset="0"/>
              <a:buAutoNum type="arabicPeriod"/>
            </a:pPr>
            <a:r>
              <a:rPr lang="en-US" b="0" dirty="0"/>
              <a:t>In console type: “cd C:\SDK_Folder\platform-tools”</a:t>
            </a:r>
          </a:p>
          <a:p>
            <a:pPr>
              <a:buFont typeface="Arial" pitchFamily="34" charset="0"/>
              <a:buAutoNum type="arabicPeriod"/>
            </a:pPr>
            <a:r>
              <a:rPr lang="en-US" b="0" dirty="0"/>
              <a:t>Type: </a:t>
            </a:r>
            <a:r>
              <a:rPr lang="en-US" b="0" dirty="0" err="1"/>
              <a:t>adb</a:t>
            </a:r>
            <a:r>
              <a:rPr lang="en-US" b="0" dirty="0"/>
              <a:t> </a:t>
            </a:r>
            <a:r>
              <a:rPr lang="en-US" b="0" dirty="0" err="1"/>
              <a:t>logcat</a:t>
            </a:r>
            <a:r>
              <a:rPr lang="en-US" b="0" dirty="0"/>
              <a:t> -d &gt; log.txt</a:t>
            </a:r>
          </a:p>
          <a:p>
            <a:pPr>
              <a:buFont typeface="Arial" pitchFamily="34" charset="0"/>
              <a:buAutoNum type="arabicPeriod"/>
            </a:pPr>
            <a:r>
              <a:rPr lang="en-US" b="0" dirty="0"/>
              <a:t>The log file would be in “C:\</a:t>
            </a:r>
            <a:r>
              <a:rPr lang="en-US" b="0" dirty="0" err="1"/>
              <a:t>SDK_Folder</a:t>
            </a:r>
            <a:r>
              <a:rPr lang="en-US" b="0" dirty="0"/>
              <a:t>\platform-tools</a:t>
            </a:r>
            <a:r>
              <a:rPr lang="en-US" dirty="0" smtClean="0"/>
              <a:t>” </a:t>
            </a:r>
            <a:r>
              <a:rPr lang="en-US" b="0" dirty="0"/>
              <a:t>folder</a:t>
            </a:r>
          </a:p>
          <a:p>
            <a:endParaRPr lang="en-US" dirty="0"/>
          </a:p>
        </p:txBody>
      </p:sp>
    </p:spTree>
    <p:extLst>
      <p:ext uri="{BB962C8B-B14F-4D97-AF65-F5344CB8AC3E}">
        <p14:creationId xmlns:p14="http://schemas.microsoft.com/office/powerpoint/2010/main" val="3726805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trace log (For ANR)</a:t>
            </a:r>
            <a:endParaRPr lang="en-US" dirty="0"/>
          </a:p>
        </p:txBody>
      </p:sp>
      <p:sp>
        <p:nvSpPr>
          <p:cNvPr id="3" name="Content Placeholder 2"/>
          <p:cNvSpPr>
            <a:spLocks noGrp="1"/>
          </p:cNvSpPr>
          <p:nvPr>
            <p:ph idx="1"/>
          </p:nvPr>
        </p:nvSpPr>
        <p:spPr/>
        <p:txBody>
          <a:bodyPr>
            <a:normAutofit/>
          </a:bodyPr>
          <a:lstStyle/>
          <a:p>
            <a:pPr>
              <a:buFont typeface="Arial" pitchFamily="34" charset="0"/>
              <a:buAutoNum type="arabicPeriod"/>
            </a:pPr>
            <a:r>
              <a:rPr lang="en-US" b="0" dirty="0"/>
              <a:t>In console type: “cd C:\SDK_Folder\platform-tools”</a:t>
            </a:r>
          </a:p>
          <a:p>
            <a:pPr>
              <a:buFont typeface="Arial" pitchFamily="34" charset="0"/>
              <a:buAutoNum type="arabicPeriod"/>
            </a:pPr>
            <a:r>
              <a:rPr lang="en-US" b="0" dirty="0"/>
              <a:t>Type: </a:t>
            </a:r>
            <a:r>
              <a:rPr lang="en-US" b="0" dirty="0" err="1"/>
              <a:t>adb</a:t>
            </a:r>
            <a:r>
              <a:rPr lang="en-US" b="0" dirty="0"/>
              <a:t> pull /data/</a:t>
            </a:r>
            <a:r>
              <a:rPr lang="en-US" b="0" dirty="0" err="1"/>
              <a:t>anr</a:t>
            </a:r>
            <a:r>
              <a:rPr lang="en-US" b="0" dirty="0"/>
              <a:t>/traces.txt c:\temp\traces.txt</a:t>
            </a:r>
          </a:p>
          <a:p>
            <a:pPr>
              <a:buFont typeface="Arial" pitchFamily="34" charset="0"/>
              <a:buAutoNum type="arabicPeriod"/>
            </a:pPr>
            <a:r>
              <a:rPr lang="en-US" b="0" dirty="0"/>
              <a:t>The log file would be in “C:\temp\” folder</a:t>
            </a:r>
          </a:p>
        </p:txBody>
      </p:sp>
    </p:spTree>
    <p:extLst>
      <p:ext uri="{BB962C8B-B14F-4D97-AF65-F5344CB8AC3E}">
        <p14:creationId xmlns:p14="http://schemas.microsoft.com/office/powerpoint/2010/main" val="633233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Installing </a:t>
            </a:r>
            <a:r>
              <a:rPr lang="en-US" b="1" dirty="0" smtClean="0"/>
              <a:t>applications</a:t>
            </a:r>
            <a:endParaRPr lang="en-US" b="1" dirty="0"/>
          </a:p>
        </p:txBody>
      </p:sp>
      <p:sp>
        <p:nvSpPr>
          <p:cNvPr id="3" name="Content Placeholder 2"/>
          <p:cNvSpPr>
            <a:spLocks noGrp="1"/>
          </p:cNvSpPr>
          <p:nvPr>
            <p:ph idx="1"/>
          </p:nvPr>
        </p:nvSpPr>
        <p:spPr/>
        <p:txBody>
          <a:bodyPr>
            <a:normAutofit/>
          </a:bodyPr>
          <a:lstStyle/>
          <a:p>
            <a:pPr>
              <a:buAutoNum type="arabicPeriod"/>
            </a:pPr>
            <a:r>
              <a:rPr lang="en-US" b="0" dirty="0"/>
              <a:t>Place file, that should be installed to Device to “C:\</a:t>
            </a:r>
            <a:r>
              <a:rPr lang="en-US" b="0" dirty="0" err="1"/>
              <a:t>SDK_Folder</a:t>
            </a:r>
            <a:r>
              <a:rPr lang="en-US" b="0" dirty="0"/>
              <a:t>\platform-tools” folder</a:t>
            </a:r>
          </a:p>
          <a:p>
            <a:pPr>
              <a:buFont typeface="Arial" pitchFamily="34" charset="0"/>
              <a:buAutoNum type="arabicPeriod"/>
            </a:pPr>
            <a:r>
              <a:rPr lang="en-US" b="0" dirty="0"/>
              <a:t>Start -&gt;Run -&gt;”</a:t>
            </a:r>
            <a:r>
              <a:rPr lang="en-US" b="0" dirty="0" err="1"/>
              <a:t>cmd</a:t>
            </a:r>
            <a:r>
              <a:rPr lang="en-US" b="0" dirty="0"/>
              <a:t>” (run console)</a:t>
            </a:r>
          </a:p>
          <a:p>
            <a:pPr>
              <a:buFont typeface="Arial" pitchFamily="34" charset="0"/>
              <a:buAutoNum type="arabicPeriod"/>
            </a:pPr>
            <a:r>
              <a:rPr lang="en-US" b="0" dirty="0"/>
              <a:t>In console type: “cd C:\SDK_Folder\platform-tools”</a:t>
            </a:r>
          </a:p>
          <a:p>
            <a:pPr>
              <a:buFont typeface="Arial" pitchFamily="34" charset="0"/>
              <a:buAutoNum type="arabicPeriod"/>
            </a:pPr>
            <a:r>
              <a:rPr lang="en-US" b="0" dirty="0"/>
              <a:t>Type: </a:t>
            </a:r>
            <a:r>
              <a:rPr lang="en-US" b="0" dirty="0" err="1"/>
              <a:t>adb</a:t>
            </a:r>
            <a:r>
              <a:rPr lang="en-US" b="0" dirty="0"/>
              <a:t> install </a:t>
            </a:r>
            <a:r>
              <a:rPr lang="en-US" b="0" dirty="0" err="1"/>
              <a:t>application_name.apk</a:t>
            </a:r>
            <a:endParaRPr lang="en-US"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950" y="2286000"/>
            <a:ext cx="2540000" cy="2540000"/>
          </a:xfrm>
          <a:prstGeom prst="rect">
            <a:avLst/>
          </a:prstGeom>
        </p:spPr>
      </p:pic>
    </p:spTree>
    <p:extLst>
      <p:ext uri="{BB962C8B-B14F-4D97-AF65-F5344CB8AC3E}">
        <p14:creationId xmlns:p14="http://schemas.microsoft.com/office/powerpoint/2010/main" val="240741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752600"/>
            <a:ext cx="4286250" cy="3209925"/>
          </a:xfrm>
          <a:prstGeom prst="rect">
            <a:avLst/>
          </a:prstGeom>
        </p:spPr>
      </p:pic>
      <p:sp>
        <p:nvSpPr>
          <p:cNvPr id="2" name="Title 1"/>
          <p:cNvSpPr>
            <a:spLocks noGrp="1"/>
          </p:cNvSpPr>
          <p:nvPr>
            <p:ph type="title"/>
          </p:nvPr>
        </p:nvSpPr>
        <p:spPr/>
        <p:txBody>
          <a:bodyPr/>
          <a:lstStyle/>
          <a:p>
            <a:r>
              <a:rPr lang="en-US" b="1" dirty="0"/>
              <a:t>Uninstalling </a:t>
            </a:r>
            <a:r>
              <a:rPr lang="en-US" b="1" dirty="0" smtClean="0"/>
              <a:t>applications</a:t>
            </a:r>
            <a:endParaRPr lang="en-US" b="1" dirty="0"/>
          </a:p>
        </p:txBody>
      </p:sp>
      <p:sp>
        <p:nvSpPr>
          <p:cNvPr id="3" name="Content Placeholder 2"/>
          <p:cNvSpPr>
            <a:spLocks noGrp="1"/>
          </p:cNvSpPr>
          <p:nvPr>
            <p:ph idx="1"/>
          </p:nvPr>
        </p:nvSpPr>
        <p:spPr/>
        <p:txBody>
          <a:bodyPr>
            <a:normAutofit/>
          </a:bodyPr>
          <a:lstStyle/>
          <a:p>
            <a:pPr>
              <a:buFont typeface="Arial" pitchFamily="34" charset="0"/>
              <a:buAutoNum type="arabicPeriod"/>
            </a:pPr>
            <a:r>
              <a:rPr lang="en-US" b="0" dirty="0"/>
              <a:t>On device side: Settings -&gt; Applications -&gt; Manage Applications -&gt; “Select application to uninstall” -&gt; Press “Uninstall” button</a:t>
            </a:r>
          </a:p>
        </p:txBody>
      </p:sp>
    </p:spTree>
    <p:extLst>
      <p:ext uri="{BB962C8B-B14F-4D97-AF65-F5344CB8AC3E}">
        <p14:creationId xmlns:p14="http://schemas.microsoft.com/office/powerpoint/2010/main" val="140927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200400"/>
            <a:ext cx="1607372" cy="1676400"/>
          </a:xfrm>
          <a:prstGeom prst="rect">
            <a:avLst/>
          </a:prstGeom>
        </p:spPr>
      </p:pic>
      <p:sp>
        <p:nvSpPr>
          <p:cNvPr id="2" name="Title 1"/>
          <p:cNvSpPr>
            <a:spLocks noGrp="1"/>
          </p:cNvSpPr>
          <p:nvPr>
            <p:ph type="title"/>
          </p:nvPr>
        </p:nvSpPr>
        <p:spPr/>
        <p:txBody>
          <a:bodyPr/>
          <a:lstStyle/>
          <a:p>
            <a:r>
              <a:rPr lang="en-US" b="1" dirty="0" smtClean="0"/>
              <a:t>Testing tips for newcomers</a:t>
            </a:r>
            <a:endParaRPr lang="en-US" b="1" dirty="0"/>
          </a:p>
        </p:txBody>
      </p:sp>
      <p:sp>
        <p:nvSpPr>
          <p:cNvPr id="3" name="Content Placeholder 2"/>
          <p:cNvSpPr>
            <a:spLocks noGrp="1"/>
          </p:cNvSpPr>
          <p:nvPr>
            <p:ph idx="1"/>
          </p:nvPr>
        </p:nvSpPr>
        <p:spPr/>
        <p:txBody>
          <a:bodyPr>
            <a:normAutofit fontScale="62500" lnSpcReduction="20000"/>
          </a:bodyPr>
          <a:lstStyle/>
          <a:p>
            <a:r>
              <a:rPr lang="en-US" sz="2100" b="0" dirty="0"/>
              <a:t>Layout: </a:t>
            </a:r>
          </a:p>
          <a:p>
            <a:r>
              <a:rPr lang="en-US" sz="2100" b="0" dirty="0"/>
              <a:t>Rotate device – Portrait and landscape mode – it is two different UI. Keep looking on application while rotating. For devices that support multiple orientations, Android detects a change in orientation when the user turns the device so that the display is "landscape" (long edge is horizontal) instead of "portrait" (long edge is vertical). When Android detects a change in orientation, its default behavior is to destroy and then re-start the foreground Activity. You should consider testing the following: Is the screen re-drawn correctly? Any custom UI code you have should handle changes in the orientation. Does the application maintain its state? The Activity should not lose anything that the user has already entered into the UI. The application should not "forget" its place in the current transaction.</a:t>
            </a:r>
          </a:p>
          <a:p>
            <a:r>
              <a:rPr lang="en-US" sz="2100" b="0" dirty="0"/>
              <a:t>Connectivity: </a:t>
            </a:r>
          </a:p>
          <a:p>
            <a:r>
              <a:rPr lang="en-US" sz="2100" b="0" dirty="0"/>
              <a:t>Check application in fair service conditions, check in airplane mode. Use cookie cans to decrease signal strength or Hoffman box</a:t>
            </a:r>
          </a:p>
          <a:p>
            <a:r>
              <a:rPr lang="en-US" sz="2100" b="0" dirty="0"/>
              <a:t>Messaging: </a:t>
            </a:r>
          </a:p>
          <a:p>
            <a:r>
              <a:rPr lang="en-US" sz="2100" b="0" dirty="0"/>
              <a:t>Try interruption tests</a:t>
            </a:r>
          </a:p>
          <a:p>
            <a:r>
              <a:rPr lang="en-US" sz="2100" b="0" dirty="0"/>
              <a:t>Multiple language support: </a:t>
            </a:r>
          </a:p>
          <a:p>
            <a:r>
              <a:rPr lang="en-US" sz="2100" b="0" dirty="0"/>
              <a:t>Check translation on Portrait and Landscape mode</a:t>
            </a:r>
          </a:p>
          <a:p>
            <a:endParaRPr lang="en-US" dirty="0"/>
          </a:p>
        </p:txBody>
      </p:sp>
    </p:spTree>
    <p:extLst>
      <p:ext uri="{BB962C8B-B14F-4D97-AF65-F5344CB8AC3E}">
        <p14:creationId xmlns:p14="http://schemas.microsoft.com/office/powerpoint/2010/main" val="4207834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0"/>
            <a:ext cx="1607372" cy="1676400"/>
          </a:xfrm>
          <a:prstGeom prst="rect">
            <a:avLst/>
          </a:prstGeom>
        </p:spPr>
      </p:pic>
      <p:sp>
        <p:nvSpPr>
          <p:cNvPr id="2" name="Title 1"/>
          <p:cNvSpPr>
            <a:spLocks noGrp="1"/>
          </p:cNvSpPr>
          <p:nvPr>
            <p:ph type="title"/>
          </p:nvPr>
        </p:nvSpPr>
        <p:spPr/>
        <p:txBody>
          <a:bodyPr/>
          <a:lstStyle/>
          <a:p>
            <a:r>
              <a:rPr lang="en-US" b="1" dirty="0"/>
              <a:t>Testing tips for newcomers</a:t>
            </a:r>
            <a:endParaRPr lang="en-US" dirty="0"/>
          </a:p>
        </p:txBody>
      </p:sp>
      <p:sp>
        <p:nvSpPr>
          <p:cNvPr id="3" name="Content Placeholder 2"/>
          <p:cNvSpPr>
            <a:spLocks noGrp="1"/>
          </p:cNvSpPr>
          <p:nvPr>
            <p:ph idx="1"/>
          </p:nvPr>
        </p:nvSpPr>
        <p:spPr/>
        <p:txBody>
          <a:bodyPr>
            <a:normAutofit fontScale="85000" lnSpcReduction="10000"/>
          </a:bodyPr>
          <a:lstStyle/>
          <a:p>
            <a:r>
              <a:rPr lang="en-US" sz="1700" b="0" dirty="0"/>
              <a:t>Change in configuration</a:t>
            </a:r>
          </a:p>
          <a:p>
            <a:r>
              <a:rPr lang="en-US" sz="1700" b="0" dirty="0"/>
              <a:t>A situation that is more general than a change in orientation is a change in the device's configuration, such as a change in the availability of a keyboard or a change in system language.</a:t>
            </a:r>
          </a:p>
          <a:p>
            <a:r>
              <a:rPr lang="en-US" sz="1700" b="0" dirty="0"/>
              <a:t>A change in configuration also triggers the default behavior of destroying and then restarting the foreground Activity. Besides testing that the application maintains the UI and its transaction state, you should also test that the application updates itself to respond correctly to the new configuration.</a:t>
            </a:r>
          </a:p>
          <a:p>
            <a:r>
              <a:rPr lang="en-US" sz="1700" b="0" dirty="0"/>
              <a:t>Dependence on external resources</a:t>
            </a:r>
          </a:p>
          <a:p>
            <a:r>
              <a:rPr lang="en-US" sz="1700" b="0" dirty="0"/>
              <a:t>If your application depends on network access, SMS, Bluetooth, or GPS, then you should test what happens when the resource or resources are not available.</a:t>
            </a:r>
          </a:p>
          <a:p>
            <a:r>
              <a:rPr lang="en-US" sz="1700" b="0" dirty="0"/>
              <a:t>For example, if your application uses the network, it can notify the user if access is unavailable, or disable network-related features, or do both. For GPS, it can switch to IP-based location awareness. It can also wait for </a:t>
            </a:r>
            <a:r>
              <a:rPr lang="en-US" sz="1700" b="0" dirty="0" err="1"/>
              <a:t>WiFi</a:t>
            </a:r>
            <a:r>
              <a:rPr lang="en-US" sz="1700" b="0" dirty="0"/>
              <a:t> access before doing large data transfers, since </a:t>
            </a:r>
            <a:r>
              <a:rPr lang="en-US" sz="1700" b="0" dirty="0" err="1"/>
              <a:t>WiFi</a:t>
            </a:r>
            <a:r>
              <a:rPr lang="en-US" sz="1700" b="0" dirty="0"/>
              <a:t> transfers maximize battery usage compared to transfers over 3G or EDGE.</a:t>
            </a:r>
          </a:p>
          <a:p>
            <a:endParaRPr lang="en-US" dirty="0"/>
          </a:p>
        </p:txBody>
      </p:sp>
    </p:spTree>
    <p:extLst>
      <p:ext uri="{BB962C8B-B14F-4D97-AF65-F5344CB8AC3E}">
        <p14:creationId xmlns:p14="http://schemas.microsoft.com/office/powerpoint/2010/main" val="247211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81200"/>
            <a:ext cx="7162800" cy="2804042"/>
          </a:xfrm>
          <a:prstGeom prst="rect">
            <a:avLst/>
          </a:prstGeom>
        </p:spPr>
      </p:pic>
      <p:sp>
        <p:nvSpPr>
          <p:cNvPr id="2" name="Title 1"/>
          <p:cNvSpPr>
            <a:spLocks noGrp="1"/>
          </p:cNvSpPr>
          <p:nvPr>
            <p:ph type="title"/>
          </p:nvPr>
        </p:nvSpPr>
        <p:spPr/>
        <p:txBody>
          <a:bodyPr/>
          <a:lstStyle/>
          <a:p>
            <a:r>
              <a:rPr lang="en-US" b="1" dirty="0" smtClean="0"/>
              <a:t>Hardware differences</a:t>
            </a:r>
            <a:endParaRPr lang="en-US" b="1" dirty="0"/>
          </a:p>
        </p:txBody>
      </p:sp>
      <p:sp>
        <p:nvSpPr>
          <p:cNvPr id="3" name="Content Placeholder 2"/>
          <p:cNvSpPr>
            <a:spLocks noGrp="1"/>
          </p:cNvSpPr>
          <p:nvPr>
            <p:ph idx="1"/>
          </p:nvPr>
        </p:nvSpPr>
        <p:spPr/>
        <p:txBody>
          <a:bodyPr>
            <a:normAutofit/>
          </a:bodyPr>
          <a:lstStyle/>
          <a:p>
            <a:r>
              <a:rPr lang="en-US" b="0" dirty="0"/>
              <a:t>Screens : Android devices are categorized into small, normal and large screens and low-, medium-, and high –pixel density.</a:t>
            </a:r>
          </a:p>
          <a:p>
            <a:r>
              <a:rPr lang="en-US" b="0" dirty="0"/>
              <a:t>Keyboards: virtual and physical keyboards</a:t>
            </a:r>
          </a:p>
          <a:p>
            <a:endParaRPr lang="en-US" b="0" dirty="0"/>
          </a:p>
        </p:txBody>
      </p:sp>
    </p:spTree>
    <p:extLst>
      <p:ext uri="{BB962C8B-B14F-4D97-AF65-F5344CB8AC3E}">
        <p14:creationId xmlns:p14="http://schemas.microsoft.com/office/powerpoint/2010/main" val="136890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Design</a:t>
            </a:r>
            <a:endParaRPr lang="en-US" b="1" dirty="0"/>
          </a:p>
        </p:txBody>
      </p:sp>
      <p:sp>
        <p:nvSpPr>
          <p:cNvPr id="3" name="Content Placeholder 2"/>
          <p:cNvSpPr>
            <a:spLocks noGrp="1"/>
          </p:cNvSpPr>
          <p:nvPr>
            <p:ph idx="1"/>
          </p:nvPr>
        </p:nvSpPr>
        <p:spPr/>
        <p:txBody>
          <a:bodyPr>
            <a:normAutofit/>
          </a:bodyPr>
          <a:lstStyle/>
          <a:p>
            <a:r>
              <a:rPr lang="en-US" dirty="0"/>
              <a:t>Linux</a:t>
            </a:r>
          </a:p>
          <a:p>
            <a:r>
              <a:rPr lang="en-US" b="0" dirty="0"/>
              <a:t>Android's kernel is derived from the Linux kernel. Google contributed code to the Linux kernel as part of their Android effort, but </a:t>
            </a:r>
            <a:r>
              <a:rPr lang="en-US" b="0" dirty="0" smtClean="0"/>
              <a:t>Android </a:t>
            </a:r>
            <a:r>
              <a:rPr lang="en-US" b="0" dirty="0"/>
              <a:t>kernel is now a separate version or fork of the Linux </a:t>
            </a:r>
            <a:r>
              <a:rPr lang="en-US" b="0" dirty="0" smtClean="0"/>
              <a:t>kernel.</a:t>
            </a:r>
            <a:endParaRPr lang="en-US" b="0" baseline="30000" dirty="0" smtClean="0"/>
          </a:p>
          <a:p>
            <a:r>
              <a:rPr lang="en-US" b="0" dirty="0" smtClean="0"/>
              <a:t>Android </a:t>
            </a:r>
            <a:r>
              <a:rPr lang="en-US" b="0" dirty="0"/>
              <a:t>does not have a native X Window System nor does it support the full set of standard GNU libraries, and this makes it difficult to port existing Linux applications or libraries to Android</a:t>
            </a:r>
            <a:r>
              <a:rPr lang="en-US" b="0" dirty="0" smtClean="0"/>
              <a:t>.</a:t>
            </a:r>
            <a:endParaRPr lang="en-US" b="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362200"/>
            <a:ext cx="2533650" cy="2857500"/>
          </a:xfrm>
          <a:prstGeom prst="rect">
            <a:avLst/>
          </a:prstGeom>
        </p:spPr>
      </p:pic>
    </p:spTree>
    <p:extLst>
      <p:ext uri="{BB962C8B-B14F-4D97-AF65-F5344CB8AC3E}">
        <p14:creationId xmlns:p14="http://schemas.microsoft.com/office/powerpoint/2010/main" val="148471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4.0 </a:t>
            </a:r>
            <a:r>
              <a:rPr lang="en-US" dirty="0"/>
              <a:t>Ice Cream </a:t>
            </a:r>
            <a:r>
              <a:rPr lang="en-US" dirty="0" smtClean="0"/>
              <a:t>Sandwich</a:t>
            </a:r>
            <a:endParaRPr lang="en-US" dirty="0"/>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62800" y="-11526"/>
            <a:ext cx="2292349" cy="1719262"/>
          </a:xfrm>
        </p:spPr>
      </p:pic>
      <p:pic>
        <p:nvPicPr>
          <p:cNvPr id="2051" name="Picture 3" descr="http://upload.wikimedia.org/wikipedia/en/thumb/c/c7/Galaxy_Nexus.png/300px-Galaxy_Nexu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560" y="2381250"/>
            <a:ext cx="2857500" cy="271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1371600"/>
            <a:ext cx="4495800" cy="2031325"/>
          </a:xfrm>
          <a:prstGeom prst="rect">
            <a:avLst/>
          </a:prstGeom>
          <a:noFill/>
        </p:spPr>
        <p:txBody>
          <a:bodyPr wrap="square" rtlCol="0">
            <a:spAutoFit/>
          </a:bodyPr>
          <a:lstStyle/>
          <a:p>
            <a:r>
              <a:rPr lang="en-US" sz="1400" dirty="0"/>
              <a:t>Ice Cream Sandwich was previewed at the May 2011 Google I/O event, and officially launched at the Galaxy Nexus and Ice Cream Sandwich release event on 19 October 2011.The SDK for Android 4.0 was publicly released on 19 October 2011.Gabe Cohen from Google said that ICS was "theoretically compatible" with any Android 2.3.x device in production at that time. The source code for this version is scheduled to be released soon after the Galaxy Nexus ships in November 2011.</a:t>
            </a:r>
          </a:p>
        </p:txBody>
      </p:sp>
    </p:spTree>
    <p:extLst>
      <p:ext uri="{BB962C8B-B14F-4D97-AF65-F5344CB8AC3E}">
        <p14:creationId xmlns:p14="http://schemas.microsoft.com/office/powerpoint/2010/main" val="2418869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a:t>
            </a:r>
          </a:p>
        </p:txBody>
      </p:sp>
      <p:sp>
        <p:nvSpPr>
          <p:cNvPr id="3" name="Content Placeholder 2"/>
          <p:cNvSpPr>
            <a:spLocks noGrp="1"/>
          </p:cNvSpPr>
          <p:nvPr>
            <p:ph idx="1"/>
          </p:nvPr>
        </p:nvSpPr>
        <p:spPr/>
        <p:txBody>
          <a:bodyPr>
            <a:normAutofit/>
          </a:bodyPr>
          <a:lstStyle/>
          <a:p>
            <a:r>
              <a:rPr lang="en-US" sz="1400" b="0" dirty="0"/>
              <a:t>Virtual buttons in the UI, in place of capacitive or physical buttons</a:t>
            </a:r>
          </a:p>
          <a:p>
            <a:r>
              <a:rPr lang="en-US" sz="1400" b="0" dirty="0"/>
              <a:t>Separation of widgets in a new tab, listed in a similar list to apps</a:t>
            </a:r>
          </a:p>
          <a:p>
            <a:r>
              <a:rPr lang="en-US" sz="1400" b="0" dirty="0"/>
              <a:t>Easier-to-create folders, with a drag-and-drop style</a:t>
            </a:r>
          </a:p>
          <a:p>
            <a:r>
              <a:rPr lang="en-US" sz="1400" b="0" dirty="0"/>
              <a:t>A customizable launcher</a:t>
            </a:r>
          </a:p>
          <a:p>
            <a:r>
              <a:rPr lang="en-US" sz="1400" b="0" dirty="0"/>
              <a:t>Improved visual voicemail with the ability to speed up or slow down voicemail messages</a:t>
            </a:r>
          </a:p>
          <a:p>
            <a:r>
              <a:rPr lang="en-US" sz="1400" b="0" dirty="0"/>
              <a:t>Pinch-to-zoom functionality in the calendar</a:t>
            </a:r>
          </a:p>
          <a:p>
            <a:r>
              <a:rPr lang="en-US" sz="1400" b="0" dirty="0"/>
              <a:t>Offline search, a two-line preview, and new action bar at the bottom of the Gmail app</a:t>
            </a:r>
          </a:p>
          <a:p>
            <a:r>
              <a:rPr lang="en-US" sz="1400" b="0" dirty="0"/>
              <a:t>Ability to swipe left or right to switch between Gmail conversations</a:t>
            </a:r>
          </a:p>
          <a:p>
            <a:r>
              <a:rPr lang="en-US" sz="1400" b="0" dirty="0"/>
              <a:t>Integrated screenshot capture (accomplished by holding down the Power and Volume-Down buttons)</a:t>
            </a:r>
          </a:p>
        </p:txBody>
      </p:sp>
    </p:spTree>
    <p:extLst>
      <p:ext uri="{BB962C8B-B14F-4D97-AF65-F5344CB8AC3E}">
        <p14:creationId xmlns:p14="http://schemas.microsoft.com/office/powerpoint/2010/main" val="3251655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a:t>
            </a:r>
          </a:p>
        </p:txBody>
      </p:sp>
      <p:sp>
        <p:nvSpPr>
          <p:cNvPr id="3" name="Content Placeholder 2"/>
          <p:cNvSpPr>
            <a:spLocks noGrp="1"/>
          </p:cNvSpPr>
          <p:nvPr>
            <p:ph idx="1"/>
          </p:nvPr>
        </p:nvSpPr>
        <p:spPr/>
        <p:txBody>
          <a:bodyPr>
            <a:noAutofit/>
          </a:bodyPr>
          <a:lstStyle/>
          <a:p>
            <a:r>
              <a:rPr lang="en-US" sz="1400" b="0" dirty="0"/>
              <a:t>Improved error correction on the keyboard</a:t>
            </a:r>
          </a:p>
          <a:p>
            <a:r>
              <a:rPr lang="en-US" sz="1400" b="0" dirty="0"/>
              <a:t>Ability to access apps directly from lock screen (similar to the HTC Sense 3.x)</a:t>
            </a:r>
          </a:p>
          <a:p>
            <a:r>
              <a:rPr lang="en-US" sz="1400" b="0" dirty="0"/>
              <a:t>Improved copy and paste functionality</a:t>
            </a:r>
          </a:p>
          <a:p>
            <a:r>
              <a:rPr lang="en-US" sz="1400" b="0" dirty="0"/>
              <a:t>Better voice integration and continuous, real-time speech to text dictation</a:t>
            </a:r>
          </a:p>
          <a:p>
            <a:r>
              <a:rPr lang="en-US" sz="1400" b="0" dirty="0"/>
              <a:t>Face Unlock, a feature that allows users to unlock handsets using facial recognition software</a:t>
            </a:r>
          </a:p>
          <a:p>
            <a:r>
              <a:rPr lang="en-US" sz="1400" b="0" dirty="0"/>
              <a:t>New tabbed web browser, allowing up to 16 tabs</a:t>
            </a:r>
          </a:p>
          <a:p>
            <a:r>
              <a:rPr lang="en-US" sz="1400" b="0" dirty="0"/>
              <a:t>Automatic syncing of browser with users' Chrome bookmarks</a:t>
            </a:r>
          </a:p>
          <a:p>
            <a:r>
              <a:rPr lang="en-US" sz="1400" b="0" dirty="0"/>
              <a:t>Modern Roboto font</a:t>
            </a:r>
          </a:p>
          <a:p>
            <a:r>
              <a:rPr lang="en-US" sz="1400" b="0" dirty="0"/>
              <a:t>Data Usage section in settings that lets users set warnings when they approach a certain usage limit, and disable data when the limit is exceeded</a:t>
            </a:r>
          </a:p>
          <a:p>
            <a:r>
              <a:rPr lang="en-US" sz="1400" b="0" dirty="0"/>
              <a:t>Ability to shut down apps that are using data in the background</a:t>
            </a:r>
          </a:p>
          <a:p>
            <a:r>
              <a:rPr lang="en-US" sz="1400" b="0" dirty="0"/>
              <a:t>Improved camera app with zero shutter lag, time lapse settings, panorama mode, and the ability to zoom while recording</a:t>
            </a:r>
          </a:p>
        </p:txBody>
      </p:sp>
    </p:spTree>
    <p:extLst>
      <p:ext uri="{BB962C8B-B14F-4D97-AF65-F5344CB8AC3E}">
        <p14:creationId xmlns:p14="http://schemas.microsoft.com/office/powerpoint/2010/main" val="4224809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a:t>
            </a:r>
          </a:p>
        </p:txBody>
      </p:sp>
      <p:sp>
        <p:nvSpPr>
          <p:cNvPr id="3" name="Content Placeholder 2"/>
          <p:cNvSpPr>
            <a:spLocks noGrp="1"/>
          </p:cNvSpPr>
          <p:nvPr>
            <p:ph idx="1"/>
          </p:nvPr>
        </p:nvSpPr>
        <p:spPr/>
        <p:txBody>
          <a:bodyPr>
            <a:normAutofit/>
          </a:bodyPr>
          <a:lstStyle/>
          <a:p>
            <a:r>
              <a:rPr lang="en-US" sz="1400" b="0" dirty="0"/>
              <a:t>Built-in photo editor</a:t>
            </a:r>
          </a:p>
          <a:p>
            <a:r>
              <a:rPr lang="en-US" sz="1400" b="0" dirty="0"/>
              <a:t>New gallery layout, organized by location and person</a:t>
            </a:r>
          </a:p>
          <a:p>
            <a:r>
              <a:rPr lang="en-US" sz="1400" b="0" dirty="0"/>
              <a:t>Refreshed 'People' app with social network integration, status updates and hi-res images</a:t>
            </a:r>
          </a:p>
          <a:p>
            <a:r>
              <a:rPr lang="en-US" sz="1400" b="0" dirty="0"/>
              <a:t>Android Beam, a NFC feature that lets user exchange web bookmarks, contact info, directions, YouTube, etc.</a:t>
            </a:r>
          </a:p>
          <a:p>
            <a:r>
              <a:rPr lang="en-US" sz="1400" b="0" dirty="0"/>
              <a:t>Hardware acceleration of the UI</a:t>
            </a:r>
          </a:p>
          <a:p>
            <a:r>
              <a:rPr lang="en-US" sz="1400" b="0" dirty="0" err="1"/>
              <a:t>Resizeable</a:t>
            </a:r>
            <a:r>
              <a:rPr lang="en-US" sz="1400" b="0" dirty="0"/>
              <a:t> widgets, already part of 3.1 but new for cellphones</a:t>
            </a:r>
          </a:p>
          <a:p>
            <a:r>
              <a:rPr lang="en-US" sz="1400" b="0" dirty="0"/>
              <a:t>Wi-Fi Direct</a:t>
            </a:r>
          </a:p>
          <a:p>
            <a:r>
              <a:rPr lang="en-US" sz="1400" b="0" dirty="0"/>
              <a:t>1080p video recording for stock android</a:t>
            </a:r>
          </a:p>
        </p:txBody>
      </p:sp>
    </p:spTree>
    <p:extLst>
      <p:ext uri="{BB962C8B-B14F-4D97-AF65-F5344CB8AC3E}">
        <p14:creationId xmlns:p14="http://schemas.microsoft.com/office/powerpoint/2010/main" val="327859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using </a:t>
            </a:r>
            <a:r>
              <a:rPr lang="en-US" dirty="0" err="1" smtClean="0"/>
              <a:t>robotium</a:t>
            </a:r>
            <a:endParaRPr lang="en-US" dirty="0"/>
          </a:p>
        </p:txBody>
      </p:sp>
      <p:sp>
        <p:nvSpPr>
          <p:cNvPr id="3" name="Content Placeholder 2"/>
          <p:cNvSpPr>
            <a:spLocks noGrp="1"/>
          </p:cNvSpPr>
          <p:nvPr>
            <p:ph sz="half" idx="2"/>
          </p:nvPr>
        </p:nvSpPr>
        <p:spPr>
          <a:xfrm>
            <a:off x="819150" y="1701848"/>
            <a:ext cx="3524250" cy="3108960"/>
          </a:xfrm>
        </p:spPr>
        <p:txBody>
          <a:bodyPr>
            <a:normAutofit/>
          </a:bodyPr>
          <a:lstStyle/>
          <a:p>
            <a:r>
              <a:rPr lang="en-US" dirty="0">
                <a:hlinkClick r:id="rId2"/>
              </a:rPr>
              <a:t>http://code.google.com/p/robotium/</a:t>
            </a:r>
            <a:endParaRPr lang="en-US" dirty="0"/>
          </a:p>
        </p:txBody>
      </p:sp>
      <p:sp>
        <p:nvSpPr>
          <p:cNvPr id="6" name="Content Placeholder 5"/>
          <p:cNvSpPr>
            <a:spLocks noGrp="1"/>
          </p:cNvSpPr>
          <p:nvPr>
            <p:ph sz="quarter" idx="4"/>
          </p:nvPr>
        </p:nvSpPr>
        <p:spPr/>
        <p:txBody>
          <a:bodyPr>
            <a:normAutofit fontScale="70000" lnSpcReduction="20000"/>
          </a:bodyPr>
          <a:lstStyle/>
          <a:p>
            <a:r>
              <a:rPr lang="en-US" sz="2200" b="0" dirty="0" err="1"/>
              <a:t>Robotium</a:t>
            </a:r>
            <a:r>
              <a:rPr lang="en-US" sz="2200" b="0" dirty="0"/>
              <a:t> is a test framework created to make it easy to write powerful and robust automatic black-box test cases for Android applications. With the support of </a:t>
            </a:r>
            <a:r>
              <a:rPr lang="en-US" sz="2200" b="0" dirty="0" err="1"/>
              <a:t>Robotium</a:t>
            </a:r>
            <a:r>
              <a:rPr lang="en-US" sz="2200" b="0" dirty="0"/>
              <a:t>, test case developers can write function, system and acceptance test scenarios, spanning multiple Android activities.</a:t>
            </a:r>
          </a:p>
          <a:p>
            <a:r>
              <a:rPr lang="en-US" sz="2200" b="0" dirty="0" err="1"/>
              <a:t>Robotium</a:t>
            </a:r>
            <a:r>
              <a:rPr lang="en-US" sz="2200" b="0" dirty="0"/>
              <a:t> has full support for Activities, Dialogs, Toasts, Menus and Context Menus</a:t>
            </a:r>
          </a:p>
          <a:p>
            <a:pPr marL="342900" lvl="1" indent="-342900">
              <a:spcBef>
                <a:spcPts val="800"/>
              </a:spcBef>
              <a:buClrTx/>
              <a:buNone/>
            </a:pPr>
            <a:r>
              <a:rPr lang="en-US" sz="2200" dirty="0"/>
              <a:t>The Android testing framework is based on the </a:t>
            </a:r>
            <a:r>
              <a:rPr lang="en-US" sz="2200" dirty="0" err="1"/>
              <a:t>JUnit</a:t>
            </a:r>
            <a:r>
              <a:rPr lang="en-US" sz="2200" dirty="0"/>
              <a:t> 3.</a:t>
            </a:r>
          </a:p>
          <a:p>
            <a:endParaRPr lang="en-US" dirty="0"/>
          </a:p>
        </p:txBody>
      </p:sp>
    </p:spTree>
    <p:extLst>
      <p:ext uri="{BB962C8B-B14F-4D97-AF65-F5344CB8AC3E}">
        <p14:creationId xmlns:p14="http://schemas.microsoft.com/office/powerpoint/2010/main" val="2478509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4" name="Text Placeholder 3"/>
          <p:cNvSpPr>
            <a:spLocks noGrp="1"/>
          </p:cNvSpPr>
          <p:nvPr>
            <p:ph type="body" idx="1"/>
          </p:nvPr>
        </p:nvSpPr>
        <p:spPr/>
        <p:txBody>
          <a:bodyPr/>
          <a:lstStyle/>
          <a:p>
            <a:r>
              <a:rPr lang="en-US" dirty="0" smtClean="0"/>
              <a:t>Android platform limitations </a:t>
            </a:r>
            <a:endParaRPr lang="en-US" dirty="0"/>
          </a:p>
        </p:txBody>
      </p:sp>
      <p:sp>
        <p:nvSpPr>
          <p:cNvPr id="3" name="Content Placeholder 2"/>
          <p:cNvSpPr>
            <a:spLocks noGrp="1"/>
          </p:cNvSpPr>
          <p:nvPr>
            <p:ph sz="half" idx="2"/>
          </p:nvPr>
        </p:nvSpPr>
        <p:spPr/>
        <p:txBody>
          <a:bodyPr>
            <a:normAutofit/>
          </a:bodyPr>
          <a:lstStyle/>
          <a:p>
            <a:r>
              <a:rPr lang="en-US" sz="1400" b="0" dirty="0"/>
              <a:t>Not able to handle multiple activities</a:t>
            </a:r>
          </a:p>
          <a:p>
            <a:r>
              <a:rPr lang="en-US" sz="1400" b="0" dirty="0"/>
              <a:t>Test execution pretty slow</a:t>
            </a:r>
          </a:p>
          <a:p>
            <a:r>
              <a:rPr lang="en-US" sz="1400" b="0" dirty="0"/>
              <a:t>Test cases are complex to implement</a:t>
            </a:r>
          </a:p>
        </p:txBody>
      </p:sp>
      <p:sp>
        <p:nvSpPr>
          <p:cNvPr id="5" name="Text Placeholder 4"/>
          <p:cNvSpPr>
            <a:spLocks noGrp="1"/>
          </p:cNvSpPr>
          <p:nvPr>
            <p:ph type="body" sz="quarter" idx="3"/>
          </p:nvPr>
        </p:nvSpPr>
        <p:spPr/>
        <p:txBody>
          <a:bodyPr/>
          <a:lstStyle/>
          <a:p>
            <a:r>
              <a:rPr lang="en-US" dirty="0" err="1" smtClean="0"/>
              <a:t>Robotium</a:t>
            </a:r>
            <a:r>
              <a:rPr lang="en-US" dirty="0" smtClean="0"/>
              <a:t> benefits</a:t>
            </a:r>
            <a:endParaRPr lang="en-US" dirty="0"/>
          </a:p>
        </p:txBody>
      </p:sp>
      <p:sp>
        <p:nvSpPr>
          <p:cNvPr id="6" name="Content Placeholder 5"/>
          <p:cNvSpPr>
            <a:spLocks noGrp="1"/>
          </p:cNvSpPr>
          <p:nvPr>
            <p:ph sz="quarter" idx="4"/>
          </p:nvPr>
        </p:nvSpPr>
        <p:spPr/>
        <p:txBody>
          <a:bodyPr>
            <a:normAutofit fontScale="77500" lnSpcReduction="20000"/>
          </a:bodyPr>
          <a:lstStyle/>
          <a:p>
            <a:r>
              <a:rPr lang="en-US" sz="1600" b="0" dirty="0"/>
              <a:t>You can develop powerful test cases, with minimal knowledge of the application under test.</a:t>
            </a:r>
          </a:p>
          <a:p>
            <a:r>
              <a:rPr lang="en-US" sz="1600" b="0" dirty="0"/>
              <a:t>The framework handles multiple Android activities automatically.</a:t>
            </a:r>
          </a:p>
          <a:p>
            <a:r>
              <a:rPr lang="en-US" sz="1600" b="0" dirty="0"/>
              <a:t>Minimal time needed to write solid test cases.</a:t>
            </a:r>
          </a:p>
          <a:p>
            <a:r>
              <a:rPr lang="en-US" sz="1600" b="0" dirty="0"/>
              <a:t>Readability of test cases is greatly improved, compared to standard instrumentation tests.</a:t>
            </a:r>
          </a:p>
          <a:p>
            <a:r>
              <a:rPr lang="en-US" sz="1600" b="0" dirty="0"/>
              <a:t>Test cases are more robust due to the run-time binding to GUI components.</a:t>
            </a:r>
          </a:p>
          <a:p>
            <a:r>
              <a:rPr lang="en-US" sz="1600" b="0" dirty="0"/>
              <a:t>Blazing fast test case execution.</a:t>
            </a:r>
          </a:p>
          <a:p>
            <a:r>
              <a:rPr lang="en-US" sz="1600" b="0" dirty="0"/>
              <a:t>Integrates smoothly with Maven or Ant to run tests as part of continuous integration.</a:t>
            </a:r>
          </a:p>
          <a:p>
            <a:endParaRPr lang="en-US" dirty="0"/>
          </a:p>
        </p:txBody>
      </p:sp>
    </p:spTree>
    <p:extLst>
      <p:ext uri="{BB962C8B-B14F-4D97-AF65-F5344CB8AC3E}">
        <p14:creationId xmlns:p14="http://schemas.microsoft.com/office/powerpoint/2010/main" val="95735247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pPr lvl="1" indent="-342900">
              <a:lnSpc>
                <a:spcPct val="95000"/>
              </a:lnSpc>
              <a:spcBef>
                <a:spcPct val="0"/>
              </a:spcBef>
              <a:buClr>
                <a:srgbClr val="000000"/>
              </a:buClr>
              <a:buFontTx/>
              <a:buChar char="•"/>
            </a:pPr>
            <a:r>
              <a:rPr lang="en-US" sz="1400" dirty="0" err="1"/>
              <a:t>Robotium</a:t>
            </a:r>
            <a:r>
              <a:rPr lang="en-US" sz="1400" dirty="0"/>
              <a:t> does not support flash and web based applications.</a:t>
            </a:r>
          </a:p>
          <a:p>
            <a:pPr lvl="1" indent="-342900">
              <a:lnSpc>
                <a:spcPct val="95000"/>
              </a:lnSpc>
              <a:spcBef>
                <a:spcPct val="0"/>
              </a:spcBef>
              <a:buClr>
                <a:srgbClr val="000000"/>
              </a:buClr>
              <a:buFontTx/>
              <a:buChar char="•"/>
            </a:pPr>
            <a:r>
              <a:rPr lang="en-US" sz="1400" dirty="0" err="1"/>
              <a:t>Robotium</a:t>
            </a:r>
            <a:r>
              <a:rPr lang="en-US" sz="1400" dirty="0"/>
              <a:t> does not work on Canvas.</a:t>
            </a:r>
          </a:p>
          <a:p>
            <a:endParaRPr lang="en-US" dirty="0"/>
          </a:p>
        </p:txBody>
      </p:sp>
    </p:spTree>
    <p:extLst>
      <p:ext uri="{BB962C8B-B14F-4D97-AF65-F5344CB8AC3E}">
        <p14:creationId xmlns:p14="http://schemas.microsoft.com/office/powerpoint/2010/main" val="175978548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lnSpc>
                <a:spcPct val="95000"/>
              </a:lnSpc>
              <a:spcBef>
                <a:spcPct val="0"/>
              </a:spcBef>
            </a:pPr>
            <a:endParaRPr lang="en-US" sz="2200" dirty="0" smtClean="0">
              <a:solidFill>
                <a:srgbClr val="666666"/>
              </a:solidFill>
              <a:latin typeface="Arial" charset="0"/>
            </a:endParaRPr>
          </a:p>
          <a:p>
            <a:pPr algn="l" eaLnBrk="1" hangingPunct="1">
              <a:lnSpc>
                <a:spcPct val="95000"/>
              </a:lnSpc>
              <a:spcBef>
                <a:spcPct val="0"/>
              </a:spcBef>
            </a:pPr>
            <a:endParaRPr lang="en-US" sz="2200" dirty="0" smtClean="0">
              <a:solidFill>
                <a:srgbClr val="666666"/>
              </a:solidFill>
              <a:latin typeface="Arial" charset="0"/>
            </a:endParaRPr>
          </a:p>
          <a:p>
            <a:pPr algn="l" eaLnBrk="1" hangingPunct="1">
              <a:lnSpc>
                <a:spcPct val="95000"/>
              </a:lnSpc>
              <a:spcBef>
                <a:spcPct val="0"/>
              </a:spcBef>
            </a:pPr>
            <a:endParaRPr lang="en-US" sz="2200" dirty="0" smtClean="0">
              <a:solidFill>
                <a:srgbClr val="666666"/>
              </a:solidFill>
              <a:latin typeface="Arial" charset="0"/>
            </a:endParaRPr>
          </a:p>
          <a:p>
            <a:pPr eaLnBrk="1" hangingPunct="1">
              <a:lnSpc>
                <a:spcPct val="95000"/>
              </a:lnSpc>
              <a:spcBef>
                <a:spcPct val="0"/>
              </a:spcBef>
            </a:pPr>
            <a:r>
              <a:rPr lang="en-US" sz="4000" b="1" dirty="0" smtClean="0">
                <a:solidFill>
                  <a:srgbClr val="666666"/>
                </a:solidFill>
                <a:latin typeface="Arial" charset="0"/>
              </a:rPr>
              <a:t>Any questions?</a:t>
            </a:r>
            <a:endParaRPr lang="en-US" dirty="0" smtClean="0"/>
          </a:p>
          <a:p>
            <a:pPr eaLnBrk="1" hangingPunct="1">
              <a:lnSpc>
                <a:spcPct val="95000"/>
              </a:lnSpc>
              <a:spcBef>
                <a:spcPct val="0"/>
              </a:spcBef>
            </a:pPr>
            <a:r>
              <a:rPr lang="en-US" sz="4000" b="1" dirty="0" smtClean="0">
                <a:solidFill>
                  <a:srgbClr val="666666"/>
                </a:solidFill>
                <a:latin typeface="Arial" charset="0"/>
              </a:rPr>
              <a:t> </a:t>
            </a:r>
            <a:endParaRPr lang="en-US" dirty="0" smtClean="0"/>
          </a:p>
          <a:p>
            <a:pPr eaLnBrk="1" hangingPunct="1">
              <a:lnSpc>
                <a:spcPct val="95000"/>
              </a:lnSpc>
              <a:spcBef>
                <a:spcPct val="0"/>
              </a:spcBef>
            </a:pPr>
            <a:r>
              <a:rPr lang="en-US" sz="4000" b="1" dirty="0" smtClean="0">
                <a:solidFill>
                  <a:srgbClr val="666666"/>
                </a:solidFill>
                <a:latin typeface="Arial" charset="0"/>
              </a:rPr>
              <a:t>www.google.com</a:t>
            </a:r>
            <a:endParaRPr lang="en-US" dirty="0" smtClean="0"/>
          </a:p>
        </p:txBody>
      </p:sp>
    </p:spTree>
    <p:extLst>
      <p:ext uri="{BB962C8B-B14F-4D97-AF65-F5344CB8AC3E}">
        <p14:creationId xmlns:p14="http://schemas.microsoft.com/office/powerpoint/2010/main" val="357787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Architecture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0"/>
            <a:ext cx="459435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335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57200"/>
            <a:ext cx="3352800" cy="3352800"/>
          </a:xfrm>
          <a:prstGeom prst="rect">
            <a:avLst/>
          </a:prstGeom>
        </p:spPr>
      </p:pic>
      <p:sp>
        <p:nvSpPr>
          <p:cNvPr id="2" name="Title 1"/>
          <p:cNvSpPr>
            <a:spLocks noGrp="1"/>
          </p:cNvSpPr>
          <p:nvPr>
            <p:ph type="title"/>
          </p:nvPr>
        </p:nvSpPr>
        <p:spPr/>
        <p:txBody>
          <a:bodyPr/>
          <a:lstStyle/>
          <a:p>
            <a:r>
              <a:rPr lang="en-US" dirty="0">
                <a:solidFill>
                  <a:srgbClr val="000000"/>
                </a:solidFill>
                <a:latin typeface="Arial" pitchFamily="34" charset="0"/>
              </a:rPr>
              <a:t>Software Architecture</a:t>
            </a:r>
            <a:endParaRPr lang="en-US" dirty="0"/>
          </a:p>
        </p:txBody>
      </p:sp>
      <p:sp>
        <p:nvSpPr>
          <p:cNvPr id="3" name="Content Placeholder 2"/>
          <p:cNvSpPr>
            <a:spLocks noGrp="1"/>
          </p:cNvSpPr>
          <p:nvPr>
            <p:ph idx="1"/>
          </p:nvPr>
        </p:nvSpPr>
        <p:spPr>
          <a:xfrm>
            <a:off x="822960" y="1100628"/>
            <a:ext cx="7520940" cy="3852372"/>
          </a:xfrm>
        </p:spPr>
        <p:txBody>
          <a:bodyPr>
            <a:normAutofit fontScale="32500" lnSpcReduction="20000"/>
          </a:bodyPr>
          <a:lstStyle/>
          <a:p>
            <a:r>
              <a:rPr lang="en-US" sz="2500" dirty="0">
                <a:solidFill>
                  <a:srgbClr val="000000"/>
                </a:solidFill>
                <a:latin typeface="Arial" pitchFamily="34" charset="0"/>
              </a:rPr>
              <a:t>System </a:t>
            </a:r>
            <a:r>
              <a:rPr lang="en-US" sz="2500" dirty="0" smtClean="0">
                <a:solidFill>
                  <a:srgbClr val="000000"/>
                </a:solidFill>
                <a:latin typeface="Arial" pitchFamily="34" charset="0"/>
              </a:rPr>
              <a:t>Libraries</a:t>
            </a:r>
          </a:p>
          <a:p>
            <a:endParaRPr lang="en-US" sz="25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SSL</a:t>
            </a:r>
            <a:endParaRPr lang="en-US" dirty="0"/>
          </a:p>
          <a:p>
            <a:pPr marL="0" indent="0">
              <a:lnSpc>
                <a:spcPct val="95000"/>
              </a:lnSpc>
              <a:spcBef>
                <a:spcPct val="0"/>
              </a:spcBef>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SQLite</a:t>
            </a:r>
            <a:endParaRPr lang="en-US" dirty="0"/>
          </a:p>
          <a:p>
            <a:pPr marL="0" indent="0">
              <a:lnSpc>
                <a:spcPct val="95000"/>
              </a:lnSpc>
              <a:spcBef>
                <a:spcPct val="0"/>
              </a:spcBef>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err="1">
                <a:solidFill>
                  <a:srgbClr val="000000"/>
                </a:solidFill>
                <a:latin typeface="Arial" pitchFamily="34" charset="0"/>
              </a:rPr>
              <a:t>WebKit</a:t>
            </a:r>
            <a:r>
              <a:rPr lang="en-US" sz="2700" dirty="0">
                <a:solidFill>
                  <a:srgbClr val="000000"/>
                </a:solidFill>
                <a:latin typeface="Arial" pitchFamily="34" charset="0"/>
              </a:rPr>
              <a:t> (and </a:t>
            </a:r>
            <a:r>
              <a:rPr lang="en-US" sz="2700" dirty="0" err="1">
                <a:solidFill>
                  <a:srgbClr val="000000"/>
                </a:solidFill>
                <a:latin typeface="Arial" pitchFamily="34" charset="0"/>
              </a:rPr>
              <a:t>LibWebCore</a:t>
            </a:r>
            <a:r>
              <a:rPr lang="en-US" sz="2700" dirty="0">
                <a:solidFill>
                  <a:srgbClr val="000000"/>
                </a:solidFill>
                <a:latin typeface="Arial" pitchFamily="34" charset="0"/>
              </a:rPr>
              <a:t> for embeddable webpages)</a:t>
            </a:r>
            <a:endParaRPr lang="en-US" dirty="0"/>
          </a:p>
          <a:p>
            <a:pPr marL="0" indent="0">
              <a:lnSpc>
                <a:spcPct val="95000"/>
              </a:lnSpc>
              <a:spcBef>
                <a:spcPct val="0"/>
              </a:spcBef>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smtClean="0">
                <a:solidFill>
                  <a:srgbClr val="000000"/>
                </a:solidFill>
                <a:latin typeface="Arial" pitchFamily="34" charset="0"/>
              </a:rPr>
              <a:t>Audio </a:t>
            </a:r>
            <a:r>
              <a:rPr lang="en-US" sz="2700" dirty="0">
                <a:solidFill>
                  <a:srgbClr val="000000"/>
                </a:solidFill>
                <a:latin typeface="Arial" pitchFamily="34" charset="0"/>
              </a:rPr>
              <a:t>Manager</a:t>
            </a:r>
            <a:endParaRPr lang="en-US" dirty="0"/>
          </a:p>
          <a:p>
            <a:pPr marL="0" indent="0">
              <a:lnSpc>
                <a:spcPct val="95000"/>
              </a:lnSpc>
              <a:spcBef>
                <a:spcPct val="0"/>
              </a:spcBef>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Media </a:t>
            </a:r>
            <a:r>
              <a:rPr lang="en-US" sz="2700" dirty="0" smtClean="0">
                <a:solidFill>
                  <a:srgbClr val="000000"/>
                </a:solidFill>
                <a:latin typeface="Arial" pitchFamily="34" charset="0"/>
              </a:rPr>
              <a:t>Framework</a:t>
            </a:r>
            <a:endParaRPr lang="en-US" dirty="0"/>
          </a:p>
          <a:p>
            <a:pPr marL="457200" lvl="1" indent="-342900">
              <a:lnSpc>
                <a:spcPct val="95000"/>
              </a:lnSpc>
              <a:spcBef>
                <a:spcPct val="0"/>
              </a:spcBef>
              <a:buClr>
                <a:srgbClr val="000000"/>
              </a:buClr>
              <a:buFontTx/>
              <a:buChar char="•"/>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err="1" smtClean="0">
                <a:solidFill>
                  <a:srgbClr val="000000"/>
                </a:solidFill>
                <a:latin typeface="Arial" pitchFamily="34" charset="0"/>
              </a:rPr>
              <a:t>MediaPlayer</a:t>
            </a:r>
            <a:endParaRPr lang="en-US" sz="2700" dirty="0">
              <a:solidFill>
                <a:srgbClr val="000000"/>
              </a:solidFill>
              <a:latin typeface="Arial" pitchFamily="34" charset="0"/>
            </a:endParaRPr>
          </a:p>
          <a:p>
            <a:r>
              <a:rPr lang="en-US" sz="2500" dirty="0">
                <a:solidFill>
                  <a:srgbClr val="000000"/>
                </a:solidFill>
                <a:latin typeface="Arial" pitchFamily="34" charset="0"/>
              </a:rPr>
              <a:t>Graphics </a:t>
            </a:r>
            <a:r>
              <a:rPr lang="en-US" sz="2500" dirty="0" smtClean="0">
                <a:solidFill>
                  <a:srgbClr val="000000"/>
                </a:solidFill>
                <a:latin typeface="Arial" pitchFamily="34" charset="0"/>
              </a:rPr>
              <a:t>Libraries</a:t>
            </a:r>
          </a:p>
          <a:p>
            <a:endParaRPr lang="en-US" sz="25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Scalable Graphics Library (SGL- for 2D)</a:t>
            </a:r>
            <a:endParaRPr lang="en-US" dirty="0"/>
          </a:p>
          <a:p>
            <a:pPr marL="0" indent="0">
              <a:lnSpc>
                <a:spcPct val="95000"/>
              </a:lnSpc>
              <a:spcBef>
                <a:spcPct val="0"/>
              </a:spcBef>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OpenGL for Embedded Devices (for 3D)</a:t>
            </a:r>
            <a:endParaRPr lang="en-US" dirty="0"/>
          </a:p>
          <a:p>
            <a:pPr marL="0" indent="0">
              <a:lnSpc>
                <a:spcPct val="95000"/>
              </a:lnSpc>
              <a:spcBef>
                <a:spcPct val="0"/>
              </a:spcBef>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err="1" smtClean="0">
                <a:solidFill>
                  <a:srgbClr val="000000"/>
                </a:solidFill>
                <a:latin typeface="Arial" pitchFamily="34" charset="0"/>
              </a:rPr>
              <a:t>FreeType</a:t>
            </a:r>
            <a:r>
              <a:rPr lang="en-US" sz="2700" dirty="0" smtClean="0">
                <a:solidFill>
                  <a:srgbClr val="000000"/>
                </a:solidFill>
                <a:latin typeface="Arial" pitchFamily="34" charset="0"/>
              </a:rPr>
              <a:t> </a:t>
            </a:r>
            <a:r>
              <a:rPr lang="en-US" sz="2700" dirty="0">
                <a:solidFill>
                  <a:srgbClr val="000000"/>
                </a:solidFill>
                <a:latin typeface="Arial" pitchFamily="34" charset="0"/>
              </a:rPr>
              <a:t>(vector and bitmap fonts)</a:t>
            </a:r>
            <a:endParaRPr lang="en-US" dirty="0"/>
          </a:p>
          <a:p>
            <a:pPr marL="0" indent="0">
              <a:lnSpc>
                <a:spcPct val="95000"/>
              </a:lnSpc>
              <a:spcBef>
                <a:spcPct val="0"/>
              </a:spcBef>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smtClean="0">
                <a:solidFill>
                  <a:srgbClr val="000000"/>
                </a:solidFill>
                <a:latin typeface="Arial" pitchFamily="34" charset="0"/>
              </a:rPr>
              <a:t>Surface </a:t>
            </a:r>
            <a:r>
              <a:rPr lang="en-US" sz="2700" dirty="0">
                <a:solidFill>
                  <a:srgbClr val="000000"/>
                </a:solidFill>
                <a:latin typeface="Arial" pitchFamily="34" charset="0"/>
              </a:rPr>
              <a:t>Manager</a:t>
            </a:r>
            <a:endParaRPr lang="en-US" dirty="0"/>
          </a:p>
          <a:p>
            <a:pPr marL="857250" lvl="2" indent="-285750">
              <a:lnSpc>
                <a:spcPct val="95000"/>
              </a:lnSpc>
              <a:spcBef>
                <a:spcPct val="0"/>
              </a:spcBef>
              <a:buClr>
                <a:srgbClr val="000000"/>
              </a:buClr>
              <a:buSzPct val="80000"/>
              <a:buFont typeface="Courier New" pitchFamily="49" charset="0"/>
              <a:buChar char="o"/>
            </a:pPr>
            <a:r>
              <a:rPr lang="en-US" sz="2700" dirty="0">
                <a:solidFill>
                  <a:srgbClr val="000000"/>
                </a:solidFill>
                <a:latin typeface="Arial" pitchFamily="34" charset="0"/>
              </a:rPr>
              <a:t>Composes 2D and 3D windows, widgets, apps, toolbars and more using Surface Flinger</a:t>
            </a:r>
            <a:endParaRPr lang="en-US" dirty="0"/>
          </a:p>
          <a:p>
            <a:pPr marL="857250" lvl="2" indent="-285750">
              <a:lnSpc>
                <a:spcPct val="95000"/>
              </a:lnSpc>
              <a:spcBef>
                <a:spcPct val="0"/>
              </a:spcBef>
              <a:buClr>
                <a:srgbClr val="000000"/>
              </a:buClr>
              <a:buSzPct val="80000"/>
              <a:buFont typeface="Courier New" pitchFamily="49" charset="0"/>
              <a:buChar char="o"/>
            </a:pPr>
            <a:r>
              <a:rPr lang="en-US" sz="2700" dirty="0">
                <a:solidFill>
                  <a:srgbClr val="000000"/>
                </a:solidFill>
                <a:latin typeface="Arial" pitchFamily="34" charset="0"/>
              </a:rPr>
              <a:t>Uses Binder IPC to get buffers from apps to put into frames</a:t>
            </a:r>
            <a:endParaRPr lang="en-US" dirty="0"/>
          </a:p>
          <a:p>
            <a:r>
              <a:rPr lang="en-US" sz="3100" dirty="0">
                <a:solidFill>
                  <a:srgbClr val="000000"/>
                </a:solidFill>
                <a:latin typeface="Arial" pitchFamily="34" charset="0"/>
              </a:rPr>
              <a:t>Hardware Abstraction </a:t>
            </a:r>
            <a:r>
              <a:rPr lang="en-US" sz="3100" dirty="0" smtClean="0">
                <a:solidFill>
                  <a:srgbClr val="000000"/>
                </a:solidFill>
                <a:latin typeface="Arial" pitchFamily="34" charset="0"/>
              </a:rPr>
              <a:t>Libraries</a:t>
            </a:r>
          </a:p>
          <a:p>
            <a:endParaRPr lang="en-US" sz="31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GPS, Radio, Camera, </a:t>
            </a:r>
            <a:r>
              <a:rPr lang="en-US" sz="2700" dirty="0" smtClean="0">
                <a:solidFill>
                  <a:srgbClr val="000000"/>
                </a:solidFill>
                <a:latin typeface="Arial" pitchFamily="34" charset="0"/>
              </a:rPr>
              <a:t>Bluetooth</a:t>
            </a:r>
            <a:endParaRPr lang="en-US" sz="2700" dirty="0">
              <a:solidFill>
                <a:srgbClr val="000000"/>
              </a:solidFill>
              <a:latin typeface="Arial" pitchFamily="34" charset="0"/>
            </a:endParaRPr>
          </a:p>
          <a:p>
            <a:pPr marL="114300" lvl="1" indent="0">
              <a:lnSpc>
                <a:spcPct val="95000"/>
              </a:lnSpc>
              <a:spcBef>
                <a:spcPct val="0"/>
              </a:spcBef>
              <a:buClr>
                <a:srgbClr val="000000"/>
              </a:buClr>
              <a:buNone/>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Hardware drivers must implement in order for </a:t>
            </a:r>
            <a:r>
              <a:rPr lang="en-US" sz="2700" dirty="0" smtClean="0">
                <a:solidFill>
                  <a:srgbClr val="000000"/>
                </a:solidFill>
                <a:latin typeface="Arial" pitchFamily="34" charset="0"/>
              </a:rPr>
              <a:t>applications </a:t>
            </a:r>
            <a:r>
              <a:rPr lang="en-US" sz="2700" dirty="0">
                <a:solidFill>
                  <a:srgbClr val="000000"/>
                </a:solidFill>
                <a:latin typeface="Arial" pitchFamily="34" charset="0"/>
              </a:rPr>
              <a:t>to use them</a:t>
            </a:r>
            <a:endParaRPr lang="en-US" dirty="0"/>
          </a:p>
          <a:p>
            <a:pPr marL="0" indent="0">
              <a:lnSpc>
                <a:spcPct val="95000"/>
              </a:lnSpc>
              <a:spcBef>
                <a:spcPct val="0"/>
              </a:spcBef>
            </a:pPr>
            <a:endParaRPr lang="en-US" sz="2700" dirty="0">
              <a:solidFill>
                <a:srgbClr val="000000"/>
              </a:solidFill>
              <a:latin typeface="Arial" pitchFamily="34" charset="0"/>
            </a:endParaRPr>
          </a:p>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Applications interact with the abstraction libraries, not the driver</a:t>
            </a:r>
            <a:endParaRPr lang="en-US" dirty="0"/>
          </a:p>
          <a:p>
            <a:pPr marL="0" indent="0">
              <a:lnSpc>
                <a:spcPct val="95000"/>
              </a:lnSpc>
              <a:spcBef>
                <a:spcPct val="0"/>
              </a:spcBef>
            </a:pPr>
            <a:endParaRPr lang="en-US" sz="2700" dirty="0">
              <a:solidFill>
                <a:srgbClr val="000000"/>
              </a:solidFill>
              <a:latin typeface="Arial" pitchFamily="34" charset="0"/>
            </a:endParaRPr>
          </a:p>
        </p:txBody>
      </p:sp>
    </p:spTree>
    <p:extLst>
      <p:ext uri="{BB962C8B-B14F-4D97-AF65-F5344CB8AC3E}">
        <p14:creationId xmlns:p14="http://schemas.microsoft.com/office/powerpoint/2010/main" val="327712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8244840" cy="548640"/>
          </a:xfrm>
        </p:spPr>
        <p:txBody>
          <a:bodyPr/>
          <a:lstStyle/>
          <a:p>
            <a:r>
              <a:rPr lang="en-US" b="1" dirty="0">
                <a:solidFill>
                  <a:srgbClr val="000000"/>
                </a:solidFill>
                <a:latin typeface="Arial" pitchFamily="34" charset="0"/>
              </a:rPr>
              <a:t>Android </a:t>
            </a:r>
            <a:r>
              <a:rPr lang="en-US" b="1" dirty="0" err="1">
                <a:solidFill>
                  <a:srgbClr val="000000"/>
                </a:solidFill>
                <a:latin typeface="Arial" pitchFamily="34" charset="0"/>
              </a:rPr>
              <a:t>vs</a:t>
            </a:r>
            <a:r>
              <a:rPr lang="en-US" b="1" dirty="0">
                <a:solidFill>
                  <a:srgbClr val="000000"/>
                </a:solidFill>
                <a:latin typeface="Arial" pitchFamily="34" charset="0"/>
              </a:rPr>
              <a:t> Linux </a:t>
            </a:r>
            <a:r>
              <a:rPr lang="en-US" b="1" dirty="0" smtClean="0">
                <a:solidFill>
                  <a:srgbClr val="000000"/>
                </a:solidFill>
                <a:latin typeface="Arial" pitchFamily="34" charset="0"/>
              </a:rPr>
              <a:t>Architecture</a:t>
            </a:r>
            <a:endParaRPr lang="en-US" b="1" dirty="0"/>
          </a:p>
        </p:txBody>
      </p:sp>
      <p:sp>
        <p:nvSpPr>
          <p:cNvPr id="3" name="Content Placeholder 2"/>
          <p:cNvSpPr>
            <a:spLocks noGrp="1"/>
          </p:cNvSpPr>
          <p:nvPr>
            <p:ph idx="1"/>
          </p:nvPr>
        </p:nvSpPr>
        <p:spPr/>
        <p:txBody>
          <a:bodyPr>
            <a:normAutofit fontScale="92500" lnSpcReduction="10000"/>
          </a:bodyPr>
          <a:lstStyle/>
          <a:p>
            <a:pPr marL="457200" lvl="1" indent="-342900">
              <a:lnSpc>
                <a:spcPct val="95000"/>
              </a:lnSpc>
              <a:spcBef>
                <a:spcPct val="0"/>
              </a:spcBef>
              <a:buClr>
                <a:srgbClr val="000000"/>
              </a:buClr>
              <a:buFontTx/>
              <a:buChar char="•"/>
            </a:pPr>
            <a:r>
              <a:rPr lang="en-US" sz="2100" dirty="0"/>
              <a:t>No native window library</a:t>
            </a:r>
          </a:p>
          <a:p>
            <a:pPr marL="0" indent="0">
              <a:lnSpc>
                <a:spcPct val="95000"/>
              </a:lnSpc>
              <a:spcBef>
                <a:spcPct val="0"/>
              </a:spcBef>
            </a:pPr>
            <a:endParaRPr lang="en-US" sz="2100" b="0" dirty="0"/>
          </a:p>
          <a:p>
            <a:pPr marL="457200" lvl="1" indent="-342900">
              <a:lnSpc>
                <a:spcPct val="95000"/>
              </a:lnSpc>
              <a:spcBef>
                <a:spcPct val="0"/>
              </a:spcBef>
              <a:buClr>
                <a:srgbClr val="000000"/>
              </a:buClr>
              <a:buFontTx/>
              <a:buChar char="•"/>
            </a:pPr>
            <a:r>
              <a:rPr lang="en-US" sz="2100" dirty="0"/>
              <a:t>Does not support full set of GNU libraries</a:t>
            </a:r>
          </a:p>
          <a:p>
            <a:pPr marL="0" indent="0">
              <a:lnSpc>
                <a:spcPct val="95000"/>
              </a:lnSpc>
              <a:spcBef>
                <a:spcPct val="0"/>
              </a:spcBef>
            </a:pPr>
            <a:endParaRPr lang="en-US" sz="2100" b="0" dirty="0"/>
          </a:p>
          <a:p>
            <a:pPr marL="457200" lvl="1" indent="-342900">
              <a:lnSpc>
                <a:spcPct val="95000"/>
              </a:lnSpc>
              <a:spcBef>
                <a:spcPct val="0"/>
              </a:spcBef>
              <a:buClr>
                <a:srgbClr val="000000"/>
              </a:buClr>
              <a:buFontTx/>
              <a:buChar char="•"/>
            </a:pPr>
            <a:r>
              <a:rPr lang="en-US" sz="2100" dirty="0"/>
              <a:t>Difficult to port Linux applications to Android</a:t>
            </a:r>
          </a:p>
          <a:p>
            <a:pPr marL="457200" lvl="1" indent="-342900">
              <a:lnSpc>
                <a:spcPct val="95000"/>
              </a:lnSpc>
              <a:spcBef>
                <a:spcPct val="0"/>
              </a:spcBef>
              <a:buClr>
                <a:srgbClr val="000000"/>
              </a:buClr>
              <a:buFontTx/>
              <a:buChar char="•"/>
            </a:pPr>
            <a:endParaRPr lang="en-US" sz="2100" dirty="0"/>
          </a:p>
          <a:p>
            <a:pPr marL="457200" lvl="1" indent="-342900">
              <a:lnSpc>
                <a:spcPct val="95000"/>
              </a:lnSpc>
              <a:spcBef>
                <a:spcPct val="0"/>
              </a:spcBef>
              <a:buClr>
                <a:srgbClr val="000000"/>
              </a:buClr>
              <a:buFontTx/>
              <a:buChar char="•"/>
            </a:pPr>
            <a:r>
              <a:rPr lang="en-US" sz="2100" dirty="0"/>
              <a:t>Most Android applications written in Java </a:t>
            </a:r>
          </a:p>
          <a:p>
            <a:pPr marL="0" indent="0">
              <a:lnSpc>
                <a:spcPct val="95000"/>
              </a:lnSpc>
              <a:spcBef>
                <a:spcPct val="0"/>
              </a:spcBef>
            </a:pPr>
            <a:r>
              <a:rPr lang="en-US" sz="2100" b="0" dirty="0"/>
              <a:t> </a:t>
            </a:r>
          </a:p>
          <a:p>
            <a:pPr marL="457200" lvl="1" indent="-342900">
              <a:lnSpc>
                <a:spcPct val="95000"/>
              </a:lnSpc>
              <a:spcBef>
                <a:spcPct val="0"/>
              </a:spcBef>
              <a:buClr>
                <a:srgbClr val="000000"/>
              </a:buClr>
              <a:buFontTx/>
              <a:buChar char="•"/>
            </a:pPr>
            <a:r>
              <a:rPr lang="en-US" sz="2100" dirty="0"/>
              <a:t>However, no Java Virtual Machine in the platform  </a:t>
            </a:r>
          </a:p>
          <a:p>
            <a:pPr marL="0" indent="0">
              <a:lnSpc>
                <a:spcPct val="95000"/>
              </a:lnSpc>
              <a:spcBef>
                <a:spcPct val="0"/>
              </a:spcBef>
            </a:pPr>
            <a:r>
              <a:rPr lang="en-US" sz="2100" b="0" dirty="0"/>
              <a:t> </a:t>
            </a:r>
          </a:p>
          <a:p>
            <a:pPr marL="457200" lvl="1" indent="-342900">
              <a:lnSpc>
                <a:spcPct val="95000"/>
              </a:lnSpc>
              <a:spcBef>
                <a:spcPct val="0"/>
              </a:spcBef>
              <a:buClr>
                <a:srgbClr val="000000"/>
              </a:buClr>
              <a:buFontTx/>
              <a:buChar char="•"/>
            </a:pPr>
            <a:r>
              <a:rPr lang="en-US" sz="2100" dirty="0"/>
              <a:t>Java classes compiled into </a:t>
            </a:r>
            <a:r>
              <a:rPr lang="en-US" sz="2100" dirty="0" err="1"/>
              <a:t>Dalvik</a:t>
            </a:r>
            <a:r>
              <a:rPr lang="en-US" sz="2100" dirty="0"/>
              <a:t> virtual machine</a:t>
            </a:r>
          </a:p>
          <a:p>
            <a:pPr marL="0" indent="0">
              <a:lnSpc>
                <a:spcPct val="95000"/>
              </a:lnSpc>
              <a:spcBef>
                <a:spcPct val="0"/>
              </a:spcBef>
            </a:pPr>
            <a:r>
              <a:rPr lang="en-US" sz="2100" b="0" dirty="0"/>
              <a:t> </a:t>
            </a:r>
          </a:p>
          <a:p>
            <a:pPr marL="457200" lvl="1" indent="-342900">
              <a:lnSpc>
                <a:spcPct val="95000"/>
              </a:lnSpc>
              <a:spcBef>
                <a:spcPct val="0"/>
              </a:spcBef>
              <a:buClr>
                <a:srgbClr val="000000"/>
              </a:buClr>
              <a:buFontTx/>
              <a:buChar char="•"/>
            </a:pPr>
            <a:r>
              <a:rPr lang="en-US" sz="2100" dirty="0" err="1"/>
              <a:t>Dalvik</a:t>
            </a:r>
            <a:r>
              <a:rPr lang="en-US" sz="2100" dirty="0"/>
              <a:t> - a specialized virtual machine designed specifically for Android</a:t>
            </a:r>
          </a:p>
          <a:p>
            <a:pPr marL="457200" lvl="1" indent="-342900">
              <a:lnSpc>
                <a:spcPct val="95000"/>
              </a:lnSpc>
              <a:spcBef>
                <a:spcPct val="0"/>
              </a:spcBef>
              <a:buClr>
                <a:srgbClr val="000000"/>
              </a:buClr>
              <a:buFontTx/>
              <a:buChar char="•"/>
            </a:pPr>
            <a:endParaRPr lang="en-US" sz="2700" dirty="0">
              <a:solidFill>
                <a:srgbClr val="000000"/>
              </a:solidFill>
              <a:latin typeface="Arial" pitchFamily="34" charset="0"/>
            </a:endParaRPr>
          </a:p>
          <a:p>
            <a:endParaRPr lang="en-US" dirty="0"/>
          </a:p>
        </p:txBody>
      </p:sp>
    </p:spTree>
    <p:extLst>
      <p:ext uri="{BB962C8B-B14F-4D97-AF65-F5344CB8AC3E}">
        <p14:creationId xmlns:p14="http://schemas.microsoft.com/office/powerpoint/2010/main" val="188681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latin typeface="Arial" pitchFamily="34" charset="0"/>
              </a:rPr>
              <a:t>Android Software Development Kit </a:t>
            </a:r>
            <a:endParaRPr lang="en-US" b="1" dirty="0"/>
          </a:p>
        </p:txBody>
      </p:sp>
      <p:sp>
        <p:nvSpPr>
          <p:cNvPr id="3" name="Content Placeholder 2"/>
          <p:cNvSpPr>
            <a:spLocks noGrp="1"/>
          </p:cNvSpPr>
          <p:nvPr>
            <p:ph idx="1"/>
          </p:nvPr>
        </p:nvSpPr>
        <p:spPr/>
        <p:txBody>
          <a:bodyPr>
            <a:normAutofit/>
          </a:bodyPr>
          <a:lstStyle/>
          <a:p>
            <a:pPr marL="457200" lvl="1" indent="-342900">
              <a:lnSpc>
                <a:spcPct val="95000"/>
              </a:lnSpc>
              <a:spcBef>
                <a:spcPct val="0"/>
              </a:spcBef>
              <a:buClr>
                <a:srgbClr val="000000"/>
              </a:buClr>
              <a:buFontTx/>
              <a:buChar char="•"/>
            </a:pPr>
            <a:r>
              <a:rPr lang="en-US" sz="1700" dirty="0"/>
              <a:t>The SDK includes a comprehensive set of development tools.</a:t>
            </a:r>
          </a:p>
          <a:p>
            <a:pPr marL="0" indent="0">
              <a:lnSpc>
                <a:spcPct val="95000"/>
              </a:lnSpc>
              <a:spcBef>
                <a:spcPct val="0"/>
              </a:spcBef>
            </a:pPr>
            <a:r>
              <a:rPr lang="en-US" sz="1700" b="0" dirty="0"/>
              <a:t> </a:t>
            </a:r>
          </a:p>
          <a:p>
            <a:pPr marL="457200" lvl="1" indent="-342900">
              <a:lnSpc>
                <a:spcPct val="95000"/>
              </a:lnSpc>
              <a:spcBef>
                <a:spcPct val="0"/>
              </a:spcBef>
              <a:buClr>
                <a:srgbClr val="000000"/>
              </a:buClr>
              <a:buFontTx/>
              <a:buChar char="•"/>
            </a:pPr>
            <a:r>
              <a:rPr lang="en-US" sz="1700" dirty="0"/>
              <a:t>Includes a debugger, libraries, documentation, sample code</a:t>
            </a:r>
          </a:p>
          <a:p>
            <a:pPr marL="0" indent="0">
              <a:lnSpc>
                <a:spcPct val="95000"/>
              </a:lnSpc>
              <a:spcBef>
                <a:spcPct val="0"/>
              </a:spcBef>
            </a:pPr>
            <a:r>
              <a:rPr lang="en-US" sz="1700" b="0" dirty="0"/>
              <a:t> </a:t>
            </a:r>
          </a:p>
          <a:p>
            <a:pPr marL="457200" lvl="1" indent="-342900">
              <a:lnSpc>
                <a:spcPct val="95000"/>
              </a:lnSpc>
              <a:spcBef>
                <a:spcPct val="0"/>
              </a:spcBef>
              <a:buClr>
                <a:srgbClr val="000000"/>
              </a:buClr>
              <a:buFontTx/>
              <a:buChar char="•"/>
            </a:pPr>
            <a:r>
              <a:rPr lang="en-US" sz="1700" dirty="0"/>
              <a:t>These tools are accessed through an Eclipse plugin called ADT (Android Development Tools) or from command line</a:t>
            </a:r>
          </a:p>
          <a:p>
            <a:pPr marL="0" indent="0">
              <a:lnSpc>
                <a:spcPct val="95000"/>
              </a:lnSpc>
              <a:spcBef>
                <a:spcPct val="0"/>
              </a:spcBef>
            </a:pPr>
            <a:r>
              <a:rPr lang="en-US" sz="1700" b="0" dirty="0"/>
              <a:t> </a:t>
            </a:r>
          </a:p>
          <a:p>
            <a:pPr marL="457200" lvl="1" indent="-342900">
              <a:lnSpc>
                <a:spcPct val="95000"/>
              </a:lnSpc>
              <a:spcBef>
                <a:spcPct val="0"/>
              </a:spcBef>
              <a:buClr>
                <a:srgbClr val="000000"/>
              </a:buClr>
              <a:buFontTx/>
              <a:buChar char="•"/>
            </a:pPr>
            <a:r>
              <a:rPr lang="en-US" sz="1700" dirty="0"/>
              <a:t>Developing with Eclipse is preferred (but not required) </a:t>
            </a:r>
          </a:p>
          <a:p>
            <a:endParaRPr lang="en-US" dirty="0"/>
          </a:p>
        </p:txBody>
      </p:sp>
    </p:spTree>
    <p:extLst>
      <p:ext uri="{BB962C8B-B14F-4D97-AF65-F5344CB8AC3E}">
        <p14:creationId xmlns:p14="http://schemas.microsoft.com/office/powerpoint/2010/main" val="112531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0"/>
            <a:ext cx="3810000" cy="1933575"/>
          </a:xfrm>
          <a:prstGeom prst="rect">
            <a:avLst/>
          </a:prstGeom>
        </p:spPr>
      </p:pic>
      <p:sp>
        <p:nvSpPr>
          <p:cNvPr id="2" name="Title 1"/>
          <p:cNvSpPr>
            <a:spLocks noGrp="1"/>
          </p:cNvSpPr>
          <p:nvPr>
            <p:ph type="title"/>
          </p:nvPr>
        </p:nvSpPr>
        <p:spPr/>
        <p:txBody>
          <a:bodyPr/>
          <a:lstStyle/>
          <a:p>
            <a:r>
              <a:rPr lang="en-US" b="1" dirty="0" smtClean="0"/>
              <a:t>Features</a:t>
            </a:r>
            <a:endParaRPr lang="en-US" dirty="0"/>
          </a:p>
        </p:txBody>
      </p:sp>
      <p:sp>
        <p:nvSpPr>
          <p:cNvPr id="3" name="Content Placeholder 2"/>
          <p:cNvSpPr>
            <a:spLocks noGrp="1"/>
          </p:cNvSpPr>
          <p:nvPr>
            <p:ph idx="1"/>
          </p:nvPr>
        </p:nvSpPr>
        <p:spPr/>
        <p:txBody>
          <a:bodyPr>
            <a:normAutofit/>
          </a:bodyPr>
          <a:lstStyle/>
          <a:p>
            <a:r>
              <a:rPr lang="en-US" dirty="0"/>
              <a:t>Handset </a:t>
            </a:r>
            <a:r>
              <a:rPr lang="en-US" dirty="0" smtClean="0"/>
              <a:t>layouts</a:t>
            </a:r>
          </a:p>
          <a:p>
            <a:r>
              <a:rPr lang="en-US" b="0" dirty="0"/>
              <a:t>The platform is adaptable to larger, VGA, 2D graphics library, 3D graphics library based on OpenGL ES 2.0 specifications, and traditional smartphone layouts</a:t>
            </a:r>
          </a:p>
          <a:p>
            <a:r>
              <a:rPr lang="en-US" dirty="0" smtClean="0"/>
              <a:t>Storage</a:t>
            </a:r>
          </a:p>
          <a:p>
            <a:r>
              <a:rPr lang="en-US" b="0" dirty="0" smtClean="0"/>
              <a:t>SQLite</a:t>
            </a:r>
            <a:r>
              <a:rPr lang="en-US" b="0" dirty="0"/>
              <a:t>, a lightweight relational database, is used for data storage </a:t>
            </a:r>
            <a:r>
              <a:rPr lang="en-US" b="0" dirty="0" smtClean="0"/>
              <a:t>purposes</a:t>
            </a:r>
          </a:p>
          <a:p>
            <a:r>
              <a:rPr lang="en-US" dirty="0" smtClean="0"/>
              <a:t>Connectivity</a:t>
            </a:r>
          </a:p>
          <a:p>
            <a:r>
              <a:rPr lang="en-US" b="0" dirty="0"/>
              <a:t>Android supports connectivity technologies including GSM/EDGE, IDEN, CDMA, EV-DO, UMTS, Bluetooth, Wi-Fi, LTE, NFC and </a:t>
            </a:r>
            <a:r>
              <a:rPr lang="en-US" b="0" dirty="0" err="1"/>
              <a:t>WiMAX</a:t>
            </a:r>
            <a:endParaRPr lang="en-US" b="0" dirty="0"/>
          </a:p>
        </p:txBody>
      </p:sp>
    </p:spTree>
    <p:extLst>
      <p:ext uri="{BB962C8B-B14F-4D97-AF65-F5344CB8AC3E}">
        <p14:creationId xmlns:p14="http://schemas.microsoft.com/office/powerpoint/2010/main" val="68653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0"/>
            <a:ext cx="3810000" cy="1933575"/>
          </a:xfrm>
          <a:prstGeom prst="rect">
            <a:avLst/>
          </a:prstGeom>
        </p:spPr>
      </p:pic>
      <p:sp>
        <p:nvSpPr>
          <p:cNvPr id="2" name="Title 1"/>
          <p:cNvSpPr>
            <a:spLocks noGrp="1"/>
          </p:cNvSpPr>
          <p:nvPr>
            <p:ph type="title"/>
          </p:nvPr>
        </p:nvSpPr>
        <p:spPr/>
        <p:txBody>
          <a:bodyPr/>
          <a:lstStyle/>
          <a:p>
            <a:r>
              <a:rPr lang="en-US" b="1" dirty="0"/>
              <a:t>Features</a:t>
            </a:r>
            <a:endParaRPr lang="en-US" dirty="0"/>
          </a:p>
        </p:txBody>
      </p:sp>
      <p:sp>
        <p:nvSpPr>
          <p:cNvPr id="3" name="Content Placeholder 2"/>
          <p:cNvSpPr>
            <a:spLocks noGrp="1"/>
          </p:cNvSpPr>
          <p:nvPr>
            <p:ph idx="1"/>
          </p:nvPr>
        </p:nvSpPr>
        <p:spPr/>
        <p:txBody>
          <a:bodyPr>
            <a:normAutofit/>
          </a:bodyPr>
          <a:lstStyle/>
          <a:p>
            <a:r>
              <a:rPr lang="en-US" dirty="0" smtClean="0"/>
              <a:t>Messaging </a:t>
            </a:r>
          </a:p>
          <a:p>
            <a:r>
              <a:rPr lang="en-US" b="0" dirty="0"/>
              <a:t>SMS and MMS are available forms of messaging, including threaded text messaging and now Android Cloud To Device Messaging Framework(C2DM) is also a part of Android Push Messaging service</a:t>
            </a:r>
          </a:p>
          <a:p>
            <a:r>
              <a:rPr lang="en-US" dirty="0" smtClean="0"/>
              <a:t>Multiple </a:t>
            </a:r>
            <a:r>
              <a:rPr lang="en-US" dirty="0"/>
              <a:t>language </a:t>
            </a:r>
            <a:r>
              <a:rPr lang="en-US" dirty="0" smtClean="0"/>
              <a:t>support </a:t>
            </a:r>
          </a:p>
          <a:p>
            <a:r>
              <a:rPr lang="en-US" b="0" dirty="0"/>
              <a:t>Android supports multiple human languages. The number of languages more than doubled for the platform 2.3 Gingerbread</a:t>
            </a:r>
          </a:p>
          <a:p>
            <a:r>
              <a:rPr lang="en-US" dirty="0" smtClean="0"/>
              <a:t>Web browser</a:t>
            </a:r>
          </a:p>
          <a:p>
            <a:r>
              <a:rPr lang="en-US" b="0" dirty="0" smtClean="0"/>
              <a:t>The </a:t>
            </a:r>
            <a:r>
              <a:rPr lang="en-US" b="0" dirty="0"/>
              <a:t>web browser available in Android is based on the open-source WebKit layout engine, coupled with Chrome's V8 JavaScript engine</a:t>
            </a:r>
            <a:r>
              <a:rPr lang="en-US" b="0" dirty="0" smtClean="0"/>
              <a:t>.</a:t>
            </a:r>
            <a:endParaRPr lang="en-US" b="0" baseline="30000" dirty="0" smtClean="0"/>
          </a:p>
        </p:txBody>
      </p:sp>
    </p:spTree>
    <p:extLst>
      <p:ext uri="{BB962C8B-B14F-4D97-AF65-F5344CB8AC3E}">
        <p14:creationId xmlns:p14="http://schemas.microsoft.com/office/powerpoint/2010/main" val="2685772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2.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851</TotalTime>
  <Words>1593</Words>
  <Application>Microsoft Office PowerPoint</Application>
  <PresentationFormat>On-screen Show (4:3)</PresentationFormat>
  <Paragraphs>244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Angles</vt:lpstr>
      <vt:lpstr>Testing android</vt:lpstr>
      <vt:lpstr>For what android was made for and by whom</vt:lpstr>
      <vt:lpstr>Design</vt:lpstr>
      <vt:lpstr>Architecture</vt:lpstr>
      <vt:lpstr>Software Architecture</vt:lpstr>
      <vt:lpstr>Android vs Linux Architecture</vt:lpstr>
      <vt:lpstr>Android Software Development Kit </vt:lpstr>
      <vt:lpstr>Features</vt:lpstr>
      <vt:lpstr>Features</vt:lpstr>
      <vt:lpstr>Features</vt:lpstr>
      <vt:lpstr>Features</vt:lpstr>
      <vt:lpstr>Features</vt:lpstr>
      <vt:lpstr>Features</vt:lpstr>
      <vt:lpstr>Features</vt:lpstr>
      <vt:lpstr>Applications</vt:lpstr>
      <vt:lpstr>Android Market</vt:lpstr>
      <vt:lpstr>Security</vt:lpstr>
      <vt:lpstr>Practice</vt:lpstr>
      <vt:lpstr>Preparing computer</vt:lpstr>
      <vt:lpstr>Preparing device</vt:lpstr>
      <vt:lpstr>Screen Capture</vt:lpstr>
      <vt:lpstr>“Device Screen Capture” dialog</vt:lpstr>
      <vt:lpstr>Taking log (For crashes)</vt:lpstr>
      <vt:lpstr>Taking trace log (For ANR)</vt:lpstr>
      <vt:lpstr>Installing applications</vt:lpstr>
      <vt:lpstr>Uninstalling applications</vt:lpstr>
      <vt:lpstr>Testing tips for newcomers</vt:lpstr>
      <vt:lpstr>Testing tips for newcomers</vt:lpstr>
      <vt:lpstr>Hardware differences</vt:lpstr>
      <vt:lpstr>Android 4.0 Ice Cream Sandwich</vt:lpstr>
      <vt:lpstr>Features </vt:lpstr>
      <vt:lpstr>Features </vt:lpstr>
      <vt:lpstr>Features </vt:lpstr>
      <vt:lpstr>Automation using robotium</vt:lpstr>
      <vt:lpstr>Benefits</vt:lpstr>
      <vt:lpstr>Limitations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android</dc:title>
  <dc:creator>BUONGIORNO</dc:creator>
  <cp:lastModifiedBy>BUONGIORNO</cp:lastModifiedBy>
  <cp:revision>66</cp:revision>
  <dcterms:created xsi:type="dcterms:W3CDTF">2011-09-20T20:43:04Z</dcterms:created>
  <dcterms:modified xsi:type="dcterms:W3CDTF">2011-11-18T01:01:32Z</dcterms:modified>
</cp:coreProperties>
</file>