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2"/>
  </p:notesMasterIdLst>
  <p:sldIdLst>
    <p:sldId id="291" r:id="rId2"/>
    <p:sldId id="292" r:id="rId3"/>
    <p:sldId id="257" r:id="rId4"/>
    <p:sldId id="288" r:id="rId5"/>
    <p:sldId id="289" r:id="rId6"/>
    <p:sldId id="263" r:id="rId7"/>
    <p:sldId id="293" r:id="rId8"/>
    <p:sldId id="264" r:id="rId9"/>
    <p:sldId id="259" r:id="rId10"/>
    <p:sldId id="282" r:id="rId11"/>
    <p:sldId id="269" r:id="rId12"/>
    <p:sldId id="268" r:id="rId13"/>
    <p:sldId id="270" r:id="rId14"/>
    <p:sldId id="271" r:id="rId15"/>
    <p:sldId id="272" r:id="rId16"/>
    <p:sldId id="260" r:id="rId17"/>
    <p:sldId id="274" r:id="rId18"/>
    <p:sldId id="295" r:id="rId19"/>
    <p:sldId id="297" r:id="rId20"/>
    <p:sldId id="298" r:id="rId21"/>
    <p:sldId id="299" r:id="rId22"/>
    <p:sldId id="261" r:id="rId23"/>
    <p:sldId id="284" r:id="rId24"/>
    <p:sldId id="286" r:id="rId25"/>
    <p:sldId id="304" r:id="rId26"/>
    <p:sldId id="305" r:id="rId27"/>
    <p:sldId id="306" r:id="rId28"/>
    <p:sldId id="273" r:id="rId29"/>
    <p:sldId id="307" r:id="rId30"/>
    <p:sldId id="262" r:id="rId31"/>
    <p:sldId id="278" r:id="rId32"/>
    <p:sldId id="279" r:id="rId33"/>
    <p:sldId id="302" r:id="rId34"/>
    <p:sldId id="303" r:id="rId35"/>
    <p:sldId id="275" r:id="rId36"/>
    <p:sldId id="283" r:id="rId37"/>
    <p:sldId id="300" r:id="rId38"/>
    <p:sldId id="276" r:id="rId39"/>
    <p:sldId id="308" r:id="rId40"/>
    <p:sldId id="281"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4624" autoAdjust="0"/>
  </p:normalViewPr>
  <p:slideViewPr>
    <p:cSldViewPr>
      <p:cViewPr varScale="1">
        <p:scale>
          <a:sx n="69" d="100"/>
          <a:sy n="69" d="100"/>
        </p:scale>
        <p:origin x="-55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5" d="100"/>
          <a:sy n="55" d="100"/>
        </p:scale>
        <p:origin x="-1878"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71646E-5B03-48B7-9D79-5FC24EABDCEC}" type="datetimeFigureOut">
              <a:rPr lang="en-US" smtClean="0"/>
              <a:pPr/>
              <a:t>10/15/2014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A778BA-BB9A-4448-8AA8-061F4F96BED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DBA778BA-BB9A-4448-8AA8-061F4F96BED6}"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9F432537-D0BB-476C-97D3-E7A56FABFA4B}" type="datetimeFigureOut">
              <a:rPr lang="en-US" smtClean="0"/>
              <a:pPr/>
              <a:t>10/15/2014</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7E7570D-2D41-4CE0-8EF7-1FFDDF48327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432537-D0BB-476C-97D3-E7A56FABFA4B}" type="datetimeFigureOut">
              <a:rPr lang="en-US" smtClean="0"/>
              <a:pPr/>
              <a:t>10/15/2014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7E7570D-2D41-4CE0-8EF7-1FFDDF4832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432537-D0BB-476C-97D3-E7A56FABFA4B}" type="datetimeFigureOut">
              <a:rPr lang="en-US" smtClean="0"/>
              <a:pPr/>
              <a:t>10/15/2014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7E7570D-2D41-4CE0-8EF7-1FFDDF4832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432537-D0BB-476C-97D3-E7A56FABFA4B}" type="datetimeFigureOut">
              <a:rPr lang="en-US" smtClean="0"/>
              <a:pPr/>
              <a:t>10/15/2014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7E7570D-2D41-4CE0-8EF7-1FFDDF4832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F432537-D0BB-476C-97D3-E7A56FABFA4B}" type="datetimeFigureOut">
              <a:rPr lang="en-US" smtClean="0"/>
              <a:pPr/>
              <a:t>10/15/2014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7E7570D-2D41-4CE0-8EF7-1FFDDF48327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F432537-D0BB-476C-97D3-E7A56FABFA4B}" type="datetimeFigureOut">
              <a:rPr lang="en-US" smtClean="0"/>
              <a:pPr/>
              <a:t>10/15/2014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7E7570D-2D41-4CE0-8EF7-1FFDDF4832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F432537-D0BB-476C-97D3-E7A56FABFA4B}" type="datetimeFigureOut">
              <a:rPr lang="en-US" smtClean="0"/>
              <a:pPr/>
              <a:t>10/15/2014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7E7570D-2D41-4CE0-8EF7-1FFDDF4832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F432537-D0BB-476C-97D3-E7A56FABFA4B}" type="datetimeFigureOut">
              <a:rPr lang="en-US" smtClean="0"/>
              <a:pPr/>
              <a:t>10/15/2014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7E7570D-2D41-4CE0-8EF7-1FFDDF4832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9F432537-D0BB-476C-97D3-E7A56FABFA4B}" type="datetimeFigureOut">
              <a:rPr lang="en-US" smtClean="0"/>
              <a:pPr/>
              <a:t>10/15/2014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7E7570D-2D41-4CE0-8EF7-1FFDDF48327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F432537-D0BB-476C-97D3-E7A56FABFA4B}" type="datetimeFigureOut">
              <a:rPr lang="en-US" smtClean="0"/>
              <a:pPr/>
              <a:t>10/15/2014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7E7570D-2D41-4CE0-8EF7-1FFDDF4832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9F432537-D0BB-476C-97D3-E7A56FABFA4B}" type="datetimeFigureOut">
              <a:rPr lang="en-US" smtClean="0"/>
              <a:pPr/>
              <a:t>10/15/2014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7E7570D-2D41-4CE0-8EF7-1FFDDF48327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F432537-D0BB-476C-97D3-E7A56FABFA4B}" type="datetimeFigureOut">
              <a:rPr lang="en-US" smtClean="0"/>
              <a:pPr/>
              <a:t>10/15/2014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7E7570D-2D41-4CE0-8EF7-1FFDDF48327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6.jpeg"/><Relationship Id="rId2" Type="http://schemas.openxmlformats.org/officeDocument/2006/relationships/hyperlink" Target="http://teckhamsterblog.files.wordpress.com/2010/12/cupcake.jpg" TargetMode="External"/><Relationship Id="rId1" Type="http://schemas.openxmlformats.org/officeDocument/2006/relationships/slideLayout" Target="../slideLayouts/slideLayout7.xml"/><Relationship Id="rId6" Type="http://schemas.openxmlformats.org/officeDocument/2006/relationships/hyperlink" Target="http://ticker.ttsh.netdna-cdn.com/wp-content/uploads/2009/10/android-ecliar.jpg" TargetMode="External"/><Relationship Id="rId5" Type="http://schemas.openxmlformats.org/officeDocument/2006/relationships/image" Target="../media/image25.jpeg"/><Relationship Id="rId4" Type="http://schemas.openxmlformats.org/officeDocument/2006/relationships/hyperlink" Target="http://the-gadgeteer.com/wp-content/uploads/2009/10/Android-1.6-Donut.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29.jpeg"/><Relationship Id="rId2" Type="http://schemas.openxmlformats.org/officeDocument/2006/relationships/hyperlink" Target="http://www.signature9.com/wp-content/uploads/2010/06/android_froyo.jpg" TargetMode="External"/><Relationship Id="rId1" Type="http://schemas.openxmlformats.org/officeDocument/2006/relationships/slideLayout" Target="../slideLayouts/slideLayout7.xml"/><Relationship Id="rId6" Type="http://schemas.openxmlformats.org/officeDocument/2006/relationships/hyperlink" Target="http://cdn4.digitaltrends.com/wp-content/uploads/2011/01/android-3-0-honeycomb-official-logo.jpg" TargetMode="External"/><Relationship Id="rId5" Type="http://schemas.openxmlformats.org/officeDocument/2006/relationships/image" Target="../media/image28.png"/><Relationship Id="rId4" Type="http://schemas.openxmlformats.org/officeDocument/2006/relationships/hyperlink" Target="http://i.zdnet.com/blogs/gingerdroid.pn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geek.com/wp-content/uploads/2011/08/android_ice-cream-sandwich-580x423.jpg" TargetMode="Externa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en.wikipedia.org/wiki/Lock_screen"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ideo" Target="file:///C:\Users\fateen\Downloads\Video\What%20is%20Android%20Operating%20System-.MP4"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6">
                    <a:lumMod val="50000"/>
                  </a:schemeClr>
                </a:solidFill>
                <a:latin typeface="Times New Roman" pitchFamily="18" charset="0"/>
                <a:cs typeface="Times New Roman" pitchFamily="18" charset="0"/>
              </a:rPr>
              <a:t>Department Of Computer Science</a:t>
            </a:r>
            <a:br>
              <a:rPr lang="en-US" b="1" dirty="0" smtClean="0">
                <a:solidFill>
                  <a:schemeClr val="accent6">
                    <a:lumMod val="50000"/>
                  </a:schemeClr>
                </a:solidFill>
                <a:latin typeface="Times New Roman" pitchFamily="18" charset="0"/>
                <a:cs typeface="Times New Roman" pitchFamily="18" charset="0"/>
              </a:rPr>
            </a:br>
            <a:r>
              <a:rPr lang="en-US" b="1" dirty="0" smtClean="0">
                <a:solidFill>
                  <a:schemeClr val="accent6">
                    <a:lumMod val="50000"/>
                  </a:schemeClr>
                </a:solidFill>
                <a:latin typeface="Times New Roman" pitchFamily="18" charset="0"/>
                <a:cs typeface="Times New Roman" pitchFamily="18" charset="0"/>
              </a:rPr>
              <a:t>Gulbarga University Gulbarga</a:t>
            </a:r>
            <a:endParaRPr lang="en-US" b="1" dirty="0">
              <a:solidFill>
                <a:schemeClr val="accent6">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914400" y="1752600"/>
            <a:ext cx="8077200" cy="4419600"/>
          </a:xfrm>
        </p:spPr>
        <p:txBody>
          <a:bodyPr>
            <a:normAutofit/>
          </a:bodyPr>
          <a:lstStyle/>
          <a:p>
            <a:pPr>
              <a:buNone/>
            </a:pPr>
            <a:r>
              <a:rPr lang="en-US" dirty="0" smtClean="0"/>
              <a:t>       </a:t>
            </a:r>
          </a:p>
          <a:p>
            <a:pPr>
              <a:buNone/>
            </a:pPr>
            <a:endParaRPr lang="en-US" dirty="0" smtClean="0"/>
          </a:p>
          <a:p>
            <a:pPr>
              <a:buNone/>
            </a:pPr>
            <a:endParaRPr lang="en-US" dirty="0" smtClean="0"/>
          </a:p>
          <a:p>
            <a:pPr>
              <a:buNone/>
            </a:pPr>
            <a:r>
              <a:rPr lang="en-US" dirty="0" smtClean="0"/>
              <a:t>							</a:t>
            </a:r>
          </a:p>
          <a:p>
            <a:pPr>
              <a:spcBef>
                <a:spcPts val="0"/>
              </a:spcBef>
              <a:buNone/>
            </a:pPr>
            <a:r>
              <a:rPr lang="en-US" dirty="0" smtClean="0"/>
              <a:t>							</a:t>
            </a:r>
            <a:r>
              <a:rPr lang="en-US" sz="2800" b="1" dirty="0" smtClean="0">
                <a:solidFill>
                  <a:schemeClr val="accent6">
                    <a:lumMod val="50000"/>
                  </a:schemeClr>
                </a:solidFill>
                <a:latin typeface="Times New Roman" pitchFamily="18" charset="0"/>
                <a:cs typeface="Times New Roman" pitchFamily="18" charset="0"/>
              </a:rPr>
              <a:t>Presented By</a:t>
            </a:r>
          </a:p>
          <a:p>
            <a:pPr>
              <a:spcBef>
                <a:spcPts val="0"/>
              </a:spcBef>
              <a:buNone/>
            </a:pPr>
            <a:r>
              <a:rPr lang="en-US" sz="2800" b="1" dirty="0" smtClean="0">
                <a:solidFill>
                  <a:schemeClr val="accent6">
                    <a:lumMod val="50000"/>
                  </a:schemeClr>
                </a:solidFill>
                <a:latin typeface="Times New Roman" pitchFamily="18" charset="0"/>
                <a:cs typeface="Times New Roman" pitchFamily="18" charset="0"/>
              </a:rPr>
              <a:t>							Salma Begum</a:t>
            </a:r>
          </a:p>
          <a:p>
            <a:pPr>
              <a:spcBef>
                <a:spcPts val="0"/>
              </a:spcBef>
              <a:buNone/>
            </a:pPr>
            <a:r>
              <a:rPr lang="en-US" sz="2800" b="1" dirty="0" smtClean="0">
                <a:solidFill>
                  <a:schemeClr val="accent6">
                    <a:lumMod val="50000"/>
                  </a:schemeClr>
                </a:solidFill>
                <a:latin typeface="Times New Roman" pitchFamily="18" charset="0"/>
                <a:cs typeface="Times New Roman" pitchFamily="18" charset="0"/>
              </a:rPr>
              <a:t>							MCA 5</a:t>
            </a:r>
            <a:r>
              <a:rPr lang="en-US" sz="2800" b="1" baseline="30000" dirty="0" smtClean="0">
                <a:solidFill>
                  <a:schemeClr val="accent6">
                    <a:lumMod val="50000"/>
                  </a:schemeClr>
                </a:solidFill>
                <a:latin typeface="Times New Roman" pitchFamily="18" charset="0"/>
                <a:cs typeface="Times New Roman" pitchFamily="18" charset="0"/>
              </a:rPr>
              <a:t>th</a:t>
            </a:r>
            <a:r>
              <a:rPr lang="en-US" sz="2800" b="1" dirty="0" smtClean="0">
                <a:solidFill>
                  <a:schemeClr val="accent6">
                    <a:lumMod val="50000"/>
                  </a:schemeClr>
                </a:solidFill>
                <a:latin typeface="Times New Roman" pitchFamily="18" charset="0"/>
                <a:cs typeface="Times New Roman" pitchFamily="18" charset="0"/>
              </a:rPr>
              <a:t> sem </a:t>
            </a:r>
          </a:p>
          <a:p>
            <a:pPr>
              <a:spcBef>
                <a:spcPts val="0"/>
              </a:spcBef>
              <a:buNone/>
            </a:pPr>
            <a:r>
              <a:rPr lang="en-US" sz="2800" b="1" dirty="0" smtClean="0">
                <a:solidFill>
                  <a:schemeClr val="accent6">
                    <a:lumMod val="50000"/>
                  </a:schemeClr>
                </a:solidFill>
                <a:latin typeface="Times New Roman" pitchFamily="18" charset="0"/>
                <a:cs typeface="Times New Roman" pitchFamily="18" charset="0"/>
              </a:rPr>
              <a:t>	</a:t>
            </a:r>
          </a:p>
          <a:p>
            <a:pPr>
              <a:spcBef>
                <a:spcPts val="0"/>
              </a:spcBef>
              <a:buNone/>
            </a:pPr>
            <a:endParaRPr lang="en-US" dirty="0"/>
          </a:p>
        </p:txBody>
      </p:sp>
      <p:pic>
        <p:nvPicPr>
          <p:cNvPr id="4" name="Picture 2" descr="C:\Users\chandranil\Desktop\Android Seminar\androidlogo.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43000" y="1676400"/>
            <a:ext cx="7924800" cy="1752528"/>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p:cNvSpPr/>
          <p:nvPr/>
        </p:nvSpPr>
        <p:spPr>
          <a:xfrm>
            <a:off x="1143000" y="4191000"/>
            <a:ext cx="4572000" cy="1077218"/>
          </a:xfrm>
          <a:prstGeom prst="rect">
            <a:avLst/>
          </a:prstGeom>
        </p:spPr>
        <p:txBody>
          <a:bodyPr>
            <a:spAutoFit/>
          </a:bodyPr>
          <a:lstStyle/>
          <a:p>
            <a:pPr>
              <a:spcBef>
                <a:spcPts val="0"/>
              </a:spcBef>
              <a:buNone/>
            </a:pPr>
            <a:r>
              <a:rPr lang="en-US" sz="3200" b="1" dirty="0" smtClean="0">
                <a:solidFill>
                  <a:schemeClr val="accent6">
                    <a:lumMod val="50000"/>
                  </a:schemeClr>
                </a:solidFill>
                <a:latin typeface="Times New Roman" pitchFamily="18" charset="0"/>
                <a:cs typeface="Times New Roman" pitchFamily="18" charset="0"/>
              </a:rPr>
              <a:t>Under the Guidance of</a:t>
            </a:r>
          </a:p>
          <a:p>
            <a:pPr>
              <a:spcBef>
                <a:spcPts val="0"/>
              </a:spcBef>
              <a:buNone/>
            </a:pPr>
            <a:r>
              <a:rPr lang="en-US" sz="3200" b="1" dirty="0" smtClean="0">
                <a:solidFill>
                  <a:schemeClr val="accent6">
                    <a:lumMod val="50000"/>
                  </a:schemeClr>
                </a:solidFill>
                <a:latin typeface="Times New Roman" pitchFamily="18" charset="0"/>
                <a:cs typeface="Times New Roman" pitchFamily="18" charset="0"/>
              </a:rPr>
              <a:t>	Shrikant G.K</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accent6">
                    <a:lumMod val="50000"/>
                  </a:schemeClr>
                </a:solidFill>
              </a:rPr>
              <a:t>The Android Software Architecture</a:t>
            </a:r>
            <a:endParaRPr lang="en-US" sz="3200" b="1" dirty="0">
              <a:solidFill>
                <a:schemeClr val="accent6">
                  <a:lumMod val="50000"/>
                </a:schemeClr>
              </a:solidFill>
            </a:endParaRPr>
          </a:p>
        </p:txBody>
      </p:sp>
      <p:sp>
        <p:nvSpPr>
          <p:cNvPr id="3" name="Content Placeholder 2"/>
          <p:cNvSpPr>
            <a:spLocks noGrp="1"/>
          </p:cNvSpPr>
          <p:nvPr>
            <p:ph idx="1"/>
          </p:nvPr>
        </p:nvSpPr>
        <p:spPr/>
        <p:txBody>
          <a:bodyPr/>
          <a:lstStyle/>
          <a:p>
            <a:pPr marL="341313" indent="-341313">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latin typeface="Arial" pitchFamily="34" charset="0"/>
                <a:cs typeface="Arial" pitchFamily="34" charset="0"/>
              </a:rPr>
              <a:t>Linux kernel</a:t>
            </a:r>
          </a:p>
          <a:p>
            <a:pPr marL="341313" indent="-341313">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latin typeface="Arial" pitchFamily="34" charset="0"/>
                <a:cs typeface="Arial" pitchFamily="34" charset="0"/>
              </a:rPr>
              <a:t>Libraries</a:t>
            </a:r>
          </a:p>
          <a:p>
            <a:pPr marL="341313" indent="-341313">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latin typeface="Arial" pitchFamily="34" charset="0"/>
                <a:cs typeface="Arial" pitchFamily="34" charset="0"/>
              </a:rPr>
              <a:t>Android run time</a:t>
            </a:r>
          </a:p>
          <a:p>
            <a:pPr marL="741363" lvl="1" indent="-284163">
              <a:buFont typeface="Wingdings" pitchFamily="2" charset="2"/>
              <a:buChar char="ü"/>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dirty="0" smtClean="0">
                <a:latin typeface="Arial" pitchFamily="34" charset="0"/>
                <a:cs typeface="Arial" pitchFamily="34" charset="0"/>
              </a:rPr>
              <a:t>core libraries</a:t>
            </a:r>
          </a:p>
          <a:p>
            <a:pPr marL="741363" lvl="1" indent="-284163">
              <a:buFont typeface="Wingdings" pitchFamily="2" charset="2"/>
              <a:buChar char="ü"/>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dirty="0" err="1" smtClean="0">
                <a:latin typeface="Arial" pitchFamily="34" charset="0"/>
                <a:cs typeface="Arial" pitchFamily="34" charset="0"/>
              </a:rPr>
              <a:t>Dalvik</a:t>
            </a:r>
            <a:r>
              <a:rPr lang="en-US" sz="3200" dirty="0" smtClean="0">
                <a:latin typeface="Arial" pitchFamily="34" charset="0"/>
                <a:cs typeface="Arial" pitchFamily="34" charset="0"/>
              </a:rPr>
              <a:t> virtual machine</a:t>
            </a:r>
          </a:p>
          <a:p>
            <a:pPr marL="341313" indent="-341313">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latin typeface="Arial" pitchFamily="34" charset="0"/>
                <a:cs typeface="Arial" pitchFamily="34" charset="0"/>
              </a:rPr>
              <a:t>application layer</a:t>
            </a:r>
          </a:p>
          <a:p>
            <a:pPr marL="341313" indent="-341313">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latin typeface="Arial" pitchFamily="34" charset="0"/>
                <a:cs typeface="Arial" pitchFamily="34" charset="0"/>
              </a:rPr>
              <a:t>application framework</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pPr algn="ctr"/>
            <a:r>
              <a:rPr lang="en-US" dirty="0" smtClean="0"/>
              <a:t>ARCHITECTURE</a:t>
            </a:r>
            <a:endParaRPr lang="en-US" dirty="0"/>
          </a:p>
        </p:txBody>
      </p:sp>
      <p:pic>
        <p:nvPicPr>
          <p:cNvPr id="4" name="Picture 5"/>
          <p:cNvPicPr>
            <a:picLocks noGrp="1" noChangeAspect="1" noChangeArrowheads="1"/>
          </p:cNvPicPr>
          <p:nvPr>
            <p:ph idx="1"/>
          </p:nvPr>
        </p:nvPicPr>
        <p:blipFill>
          <a:blip r:embed="rId2" cstate="print"/>
          <a:srcRect/>
          <a:stretch>
            <a:fillRect/>
          </a:stretch>
        </p:blipFill>
        <p:spPr>
          <a:xfrm>
            <a:off x="1066800" y="990600"/>
            <a:ext cx="8048929" cy="5867400"/>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Linux Kernel</a:t>
            </a:r>
            <a:endParaRPr lang="en-US" dirty="0"/>
          </a:p>
        </p:txBody>
      </p:sp>
      <p:sp>
        <p:nvSpPr>
          <p:cNvPr id="3" name="Content Placeholder 2"/>
          <p:cNvSpPr>
            <a:spLocks noGrp="1"/>
          </p:cNvSpPr>
          <p:nvPr>
            <p:ph idx="1"/>
          </p:nvPr>
        </p:nvSpPr>
        <p:spPr>
          <a:xfrm>
            <a:off x="1143000" y="1524000"/>
            <a:ext cx="7543800" cy="2438400"/>
          </a:xfrm>
        </p:spPr>
        <p:txBody>
          <a:bodyPr/>
          <a:lstStyle/>
          <a:p>
            <a:pPr>
              <a:buFont typeface="Wingdings" pitchFamily="2" charset="2"/>
              <a:buChar char="Ø"/>
            </a:pPr>
            <a:r>
              <a:rPr lang="en-US" dirty="0" smtClean="0">
                <a:latin typeface="Arial" pitchFamily="34" charset="0"/>
                <a:cs typeface="Arial" pitchFamily="34" charset="0"/>
              </a:rPr>
              <a:t>Device drivers</a:t>
            </a:r>
          </a:p>
          <a:p>
            <a:pPr>
              <a:buFont typeface="Wingdings" pitchFamily="2" charset="2"/>
              <a:buChar char="Ø"/>
            </a:pPr>
            <a:r>
              <a:rPr lang="en-US" dirty="0" smtClean="0">
                <a:latin typeface="Arial" pitchFamily="34" charset="0"/>
                <a:cs typeface="Arial" pitchFamily="34" charset="0"/>
              </a:rPr>
              <a:t>Memory management</a:t>
            </a:r>
          </a:p>
          <a:p>
            <a:pPr>
              <a:buFont typeface="Wingdings" pitchFamily="2" charset="2"/>
              <a:buChar char="Ø"/>
            </a:pPr>
            <a:r>
              <a:rPr lang="en-US" dirty="0" smtClean="0">
                <a:latin typeface="Arial" pitchFamily="34" charset="0"/>
                <a:cs typeface="Arial" pitchFamily="34" charset="0"/>
              </a:rPr>
              <a:t>Process management</a:t>
            </a:r>
          </a:p>
          <a:p>
            <a:pPr>
              <a:buFont typeface="Wingdings" pitchFamily="2" charset="2"/>
              <a:buChar char="Ø"/>
            </a:pPr>
            <a:r>
              <a:rPr lang="en-US" dirty="0" smtClean="0">
                <a:latin typeface="Arial" pitchFamily="34" charset="0"/>
                <a:cs typeface="Arial" pitchFamily="34" charset="0"/>
              </a:rPr>
              <a:t>Networking</a:t>
            </a:r>
          </a:p>
          <a:p>
            <a:pPr>
              <a:buFontTx/>
              <a:buChar char="•"/>
            </a:pPr>
            <a:endParaRPr lang="en-US" dirty="0"/>
          </a:p>
        </p:txBody>
      </p:sp>
      <p:graphicFrame>
        <p:nvGraphicFramePr>
          <p:cNvPr id="4099" name="Object 2"/>
          <p:cNvGraphicFramePr>
            <a:graphicFrameLocks noChangeAspect="1"/>
          </p:cNvGraphicFramePr>
          <p:nvPr/>
        </p:nvGraphicFramePr>
        <p:xfrm>
          <a:off x="1143000" y="4267200"/>
          <a:ext cx="7924800" cy="2362200"/>
        </p:xfrm>
        <a:graphic>
          <a:graphicData uri="http://schemas.openxmlformats.org/presentationml/2006/ole">
            <p:oleObj spid="_x0000_s4099" name="Bitmap Image" r:id="rId3" imgW="9666667" imgH="1343212" progId="PBrush">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Libraries</a:t>
            </a:r>
            <a:endParaRPr lang="en-US" dirty="0"/>
          </a:p>
        </p:txBody>
      </p:sp>
      <p:sp>
        <p:nvSpPr>
          <p:cNvPr id="3" name="Content Placeholder 2"/>
          <p:cNvSpPr>
            <a:spLocks noGrp="1"/>
          </p:cNvSpPr>
          <p:nvPr>
            <p:ph idx="1"/>
          </p:nvPr>
        </p:nvSpPr>
        <p:spPr>
          <a:xfrm>
            <a:off x="1066800" y="1600201"/>
            <a:ext cx="7620000" cy="2895599"/>
          </a:xfrm>
        </p:spPr>
        <p:txBody>
          <a:bodyPr>
            <a:normAutofit fontScale="77500" lnSpcReduction="20000"/>
          </a:bodyPr>
          <a:lstStyle/>
          <a:p>
            <a:pPr>
              <a:lnSpc>
                <a:spcPct val="120000"/>
              </a:lnSpc>
              <a:buFont typeface="Wingdings" pitchFamily="2" charset="2"/>
              <a:buChar char="Ø"/>
            </a:pPr>
            <a:r>
              <a:rPr lang="en-US" sz="3600" dirty="0" smtClean="0">
                <a:latin typeface="Arial" pitchFamily="34" charset="0"/>
                <a:cs typeface="Arial" pitchFamily="34" charset="0"/>
              </a:rPr>
              <a:t>C/C++ libraries</a:t>
            </a:r>
          </a:p>
          <a:p>
            <a:pPr>
              <a:lnSpc>
                <a:spcPct val="120000"/>
              </a:lnSpc>
              <a:buFont typeface="Wingdings" pitchFamily="2" charset="2"/>
              <a:buChar char="Ø"/>
            </a:pPr>
            <a:r>
              <a:rPr lang="en-US" sz="3600" dirty="0" smtClean="0">
                <a:latin typeface="Arial" pitchFamily="34" charset="0"/>
                <a:cs typeface="Arial" pitchFamily="34" charset="0"/>
              </a:rPr>
              <a:t>Interface through Java</a:t>
            </a:r>
          </a:p>
          <a:p>
            <a:pPr>
              <a:lnSpc>
                <a:spcPct val="120000"/>
              </a:lnSpc>
              <a:buFont typeface="Wingdings" pitchFamily="2" charset="2"/>
              <a:buChar char="Ø"/>
            </a:pPr>
            <a:r>
              <a:rPr lang="en-US" sz="3600" dirty="0" smtClean="0">
                <a:latin typeface="Arial" pitchFamily="34" charset="0"/>
                <a:cs typeface="Arial" pitchFamily="34" charset="0"/>
              </a:rPr>
              <a:t>Surface manager – Handling UI Windows</a:t>
            </a:r>
          </a:p>
          <a:p>
            <a:pPr>
              <a:lnSpc>
                <a:spcPct val="120000"/>
              </a:lnSpc>
              <a:buFont typeface="Wingdings" pitchFamily="2" charset="2"/>
              <a:buChar char="Ø"/>
            </a:pPr>
            <a:r>
              <a:rPr lang="en-US" sz="3600" dirty="0" smtClean="0">
                <a:latin typeface="Arial" pitchFamily="34" charset="0"/>
                <a:cs typeface="Arial" pitchFamily="34" charset="0"/>
              </a:rPr>
              <a:t>2D and 3D graphics</a:t>
            </a:r>
          </a:p>
          <a:p>
            <a:pPr>
              <a:lnSpc>
                <a:spcPct val="120000"/>
              </a:lnSpc>
              <a:buFont typeface="Wingdings" pitchFamily="2" charset="2"/>
              <a:buChar char="Ø"/>
            </a:pPr>
            <a:r>
              <a:rPr lang="en-US" sz="3600" dirty="0" smtClean="0">
                <a:latin typeface="Arial" pitchFamily="34" charset="0"/>
                <a:cs typeface="Arial" pitchFamily="34" charset="0"/>
              </a:rPr>
              <a:t>Media codes, </a:t>
            </a:r>
            <a:r>
              <a:rPr lang="en-US" sz="3600" dirty="0" err="1" smtClean="0">
                <a:latin typeface="Arial" pitchFamily="34" charset="0"/>
                <a:cs typeface="Arial" pitchFamily="34" charset="0"/>
              </a:rPr>
              <a:t>SQLite</a:t>
            </a:r>
            <a:r>
              <a:rPr lang="en-US" sz="3600" dirty="0" smtClean="0">
                <a:latin typeface="Arial" pitchFamily="34" charset="0"/>
                <a:cs typeface="Arial" pitchFamily="34" charset="0"/>
              </a:rPr>
              <a:t>, Browser engine</a:t>
            </a:r>
          </a:p>
          <a:p>
            <a:endParaRPr lang="en-US" dirty="0"/>
          </a:p>
        </p:txBody>
      </p:sp>
      <p:graphicFrame>
        <p:nvGraphicFramePr>
          <p:cNvPr id="28674" name="Object 2"/>
          <p:cNvGraphicFramePr>
            <a:graphicFrameLocks noChangeAspect="1"/>
          </p:cNvGraphicFramePr>
          <p:nvPr/>
        </p:nvGraphicFramePr>
        <p:xfrm>
          <a:off x="1143000" y="4343400"/>
          <a:ext cx="7848600" cy="2421130"/>
        </p:xfrm>
        <a:graphic>
          <a:graphicData uri="http://schemas.openxmlformats.org/presentationml/2006/ole">
            <p:oleObj spid="_x0000_s28674" name="Bitmap Image" r:id="rId3" imgW="5896798" imgH="1819529" progId="PBrush">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Runtime</a:t>
            </a:r>
            <a:endParaRPr lang="en-US" dirty="0"/>
          </a:p>
        </p:txBody>
      </p:sp>
      <p:sp>
        <p:nvSpPr>
          <p:cNvPr id="3" name="Content Placeholder 2"/>
          <p:cNvSpPr>
            <a:spLocks noGrp="1"/>
          </p:cNvSpPr>
          <p:nvPr>
            <p:ph idx="1"/>
          </p:nvPr>
        </p:nvSpPr>
        <p:spPr>
          <a:xfrm>
            <a:off x="1066800" y="1447800"/>
            <a:ext cx="7620000" cy="5105401"/>
          </a:xfrm>
        </p:spPr>
        <p:txBody>
          <a:bodyPr>
            <a:noAutofit/>
          </a:bodyPr>
          <a:lstStyle/>
          <a:p>
            <a:pPr>
              <a:buFontTx/>
              <a:buChar char="•"/>
            </a:pPr>
            <a:r>
              <a:rPr lang="en-US" sz="1800" dirty="0" err="1" smtClean="0">
                <a:latin typeface="Arial" pitchFamily="34" charset="0"/>
                <a:cs typeface="Arial" pitchFamily="34" charset="0"/>
              </a:rPr>
              <a:t>Dalvik</a:t>
            </a:r>
            <a:r>
              <a:rPr lang="en-US" sz="1800" dirty="0" smtClean="0">
                <a:latin typeface="Arial" pitchFamily="34" charset="0"/>
                <a:cs typeface="Arial" pitchFamily="34" charset="0"/>
              </a:rPr>
              <a:t> VM.</a:t>
            </a:r>
          </a:p>
          <a:p>
            <a:pPr lvl="1">
              <a:buFontTx/>
              <a:buChar char="–"/>
            </a:pPr>
            <a:r>
              <a:rPr lang="en-US" sz="1800" dirty="0" err="1" smtClean="0">
                <a:latin typeface="Arial" pitchFamily="34" charset="0"/>
                <a:cs typeface="Arial" pitchFamily="34" charset="0"/>
              </a:rPr>
              <a:t>Dex</a:t>
            </a:r>
            <a:r>
              <a:rPr lang="en-US" sz="1800" dirty="0" smtClean="0">
                <a:latin typeface="Arial" pitchFamily="34" charset="0"/>
                <a:cs typeface="Arial" pitchFamily="34" charset="0"/>
              </a:rPr>
              <a:t> files</a:t>
            </a:r>
          </a:p>
          <a:p>
            <a:pPr lvl="1">
              <a:buFontTx/>
              <a:buChar char="–"/>
            </a:pPr>
            <a:r>
              <a:rPr lang="en-US" sz="1800" dirty="0" smtClean="0">
                <a:latin typeface="Arial" pitchFamily="34" charset="0"/>
                <a:cs typeface="Arial" pitchFamily="34" charset="0"/>
              </a:rPr>
              <a:t>Compact and efficient than class files</a:t>
            </a:r>
          </a:p>
          <a:p>
            <a:pPr lvl="1">
              <a:buFontTx/>
              <a:buChar char="–"/>
            </a:pPr>
            <a:r>
              <a:rPr lang="en-US" sz="1800" dirty="0" smtClean="0">
                <a:latin typeface="Arial" pitchFamily="34" charset="0"/>
                <a:cs typeface="Arial" pitchFamily="34" charset="0"/>
              </a:rPr>
              <a:t>Limited memory and battery power</a:t>
            </a:r>
          </a:p>
          <a:p>
            <a:pPr>
              <a:buFontTx/>
              <a:buChar char="•"/>
            </a:pPr>
            <a:r>
              <a:rPr lang="en-US" sz="1800" dirty="0" smtClean="0">
                <a:latin typeface="Arial" pitchFamily="34" charset="0"/>
                <a:cs typeface="Arial" pitchFamily="34" charset="0"/>
              </a:rPr>
              <a:t>Core Libraries</a:t>
            </a:r>
          </a:p>
          <a:p>
            <a:pPr lvl="1">
              <a:buFontTx/>
              <a:buChar char="–"/>
            </a:pPr>
            <a:r>
              <a:rPr lang="en-US" sz="1800" dirty="0" smtClean="0">
                <a:latin typeface="Arial" pitchFamily="34" charset="0"/>
                <a:cs typeface="Arial" pitchFamily="34" charset="0"/>
              </a:rPr>
              <a:t>Java 5 Std edition</a:t>
            </a:r>
          </a:p>
          <a:p>
            <a:pPr lvl="1">
              <a:buFontTx/>
              <a:buChar char="–"/>
            </a:pPr>
            <a:r>
              <a:rPr lang="en-US" sz="1800" dirty="0" smtClean="0">
                <a:latin typeface="Arial" pitchFamily="34" charset="0"/>
                <a:cs typeface="Arial" pitchFamily="34" charset="0"/>
              </a:rPr>
              <a:t>Collections, I/O etc…</a:t>
            </a:r>
          </a:p>
          <a:p>
            <a:pPr lvl="1">
              <a:buFont typeface="Wingdings" pitchFamily="2" charset="2"/>
              <a:buChar char="ü"/>
            </a:pPr>
            <a:r>
              <a:rPr lang="en-US" altLang="ko-KR" sz="1800" dirty="0" smtClean="0">
                <a:latin typeface="Arial" pitchFamily="34" charset="0"/>
                <a:ea typeface="Gulim" pitchFamily="34" charset="-127"/>
                <a:cs typeface="Arial" pitchFamily="34" charset="0"/>
              </a:rPr>
              <a:t>Providing most of the functionality available in the core libraries of the Java language.</a:t>
            </a:r>
          </a:p>
        </p:txBody>
      </p:sp>
      <p:graphicFrame>
        <p:nvGraphicFramePr>
          <p:cNvPr id="29699" name="Object 2"/>
          <p:cNvGraphicFramePr>
            <a:graphicFrameLocks noChangeAspect="1"/>
          </p:cNvGraphicFramePr>
          <p:nvPr/>
        </p:nvGraphicFramePr>
        <p:xfrm>
          <a:off x="5029200" y="5086350"/>
          <a:ext cx="3686175" cy="1390650"/>
        </p:xfrm>
        <a:graphic>
          <a:graphicData uri="http://schemas.openxmlformats.org/presentationml/2006/ole">
            <p:oleObj spid="_x0000_s29699" name="Bitmap Image" r:id="rId3" imgW="3685714" imgH="1390844" progId="PBrush">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Framework</a:t>
            </a:r>
            <a:endParaRPr lang="en-US" dirty="0"/>
          </a:p>
        </p:txBody>
      </p:sp>
      <p:graphicFrame>
        <p:nvGraphicFramePr>
          <p:cNvPr id="30725" name="Object 2"/>
          <p:cNvGraphicFramePr>
            <a:graphicFrameLocks noChangeAspect="1"/>
          </p:cNvGraphicFramePr>
          <p:nvPr>
            <p:ph idx="1"/>
          </p:nvPr>
        </p:nvGraphicFramePr>
        <p:xfrm>
          <a:off x="1143000" y="1447800"/>
          <a:ext cx="7924800" cy="1131888"/>
        </p:xfrm>
        <a:graphic>
          <a:graphicData uri="http://schemas.openxmlformats.org/presentationml/2006/ole">
            <p:oleObj spid="_x0000_s30725" name="Bitmap Image" r:id="rId3" imgW="9628571" imgH="1324160" progId="PBrush">
              <p:embed/>
            </p:oleObj>
          </a:graphicData>
        </a:graphic>
      </p:graphicFrame>
      <p:sp>
        <p:nvSpPr>
          <p:cNvPr id="8" name="Rectangle 7"/>
          <p:cNvSpPr/>
          <p:nvPr/>
        </p:nvSpPr>
        <p:spPr>
          <a:xfrm>
            <a:off x="1066800" y="2895600"/>
            <a:ext cx="6019800" cy="4278094"/>
          </a:xfrm>
          <a:prstGeom prst="rect">
            <a:avLst/>
          </a:prstGeom>
        </p:spPr>
        <p:txBody>
          <a:bodyPr wrap="square">
            <a:spAutoFit/>
          </a:bodyPr>
          <a:lstStyle/>
          <a:p>
            <a:pPr marL="342900" indent="-342900">
              <a:spcBef>
                <a:spcPct val="20000"/>
              </a:spcBef>
              <a:buFont typeface="Wingdings" pitchFamily="2" charset="2"/>
              <a:buChar char="Ø"/>
            </a:pPr>
            <a:r>
              <a:rPr lang="en-US" sz="2000" dirty="0" smtClean="0"/>
              <a:t>API interface :</a:t>
            </a:r>
          </a:p>
          <a:p>
            <a:pPr marL="342900" indent="-342900">
              <a:spcBef>
                <a:spcPct val="20000"/>
              </a:spcBef>
              <a:buFont typeface="Wingdings" pitchFamily="2" charset="2"/>
              <a:buChar char="Ø"/>
            </a:pPr>
            <a:r>
              <a:rPr lang="en-US" sz="2000" dirty="0" smtClean="0"/>
              <a:t>Activity manager – manages application life cycle</a:t>
            </a:r>
          </a:p>
          <a:p>
            <a:pPr marL="292100" indent="-292100"/>
            <a:r>
              <a:rPr lang="en-US" altLang="ko-KR" sz="2000" dirty="0" smtClean="0">
                <a:ea typeface="Gulim" pitchFamily="34" charset="-127"/>
              </a:rPr>
              <a:t>Android provides a set of core applications:</a:t>
            </a:r>
          </a:p>
          <a:p>
            <a:pPr marL="800100" lvl="1" indent="-342900">
              <a:buFont typeface="Wingdings" pitchFamily="2" charset="2"/>
              <a:buChar char="ü"/>
            </a:pPr>
            <a:r>
              <a:rPr lang="en-US" altLang="ko-KR" sz="2000" dirty="0" smtClean="0">
                <a:ea typeface="Gulim" pitchFamily="34" charset="-127"/>
              </a:rPr>
              <a:t>Email Client                   </a:t>
            </a:r>
          </a:p>
          <a:p>
            <a:pPr marL="800100" lvl="1" indent="-342900">
              <a:buFont typeface="Wingdings" pitchFamily="2" charset="2"/>
              <a:buChar char="ü"/>
            </a:pPr>
            <a:r>
              <a:rPr lang="en-US" altLang="ko-KR" sz="2000" dirty="0" smtClean="0">
                <a:ea typeface="Gulim" pitchFamily="34" charset="-127"/>
              </a:rPr>
              <a:t>SMS Program</a:t>
            </a:r>
          </a:p>
          <a:p>
            <a:pPr marL="800100" lvl="1" indent="-342900">
              <a:buFont typeface="Wingdings" pitchFamily="2" charset="2"/>
              <a:buChar char="ü"/>
            </a:pPr>
            <a:r>
              <a:rPr lang="en-US" altLang="ko-KR" sz="2000" dirty="0" smtClean="0">
                <a:ea typeface="Gulim" pitchFamily="34" charset="-127"/>
              </a:rPr>
              <a:t>Calendar</a:t>
            </a:r>
          </a:p>
          <a:p>
            <a:pPr marL="800100" lvl="1" indent="-342900">
              <a:buFont typeface="Wingdings" pitchFamily="2" charset="2"/>
              <a:buChar char="ü"/>
            </a:pPr>
            <a:r>
              <a:rPr lang="en-US" altLang="ko-KR" sz="2000" dirty="0" smtClean="0">
                <a:ea typeface="Gulim" pitchFamily="34" charset="-127"/>
              </a:rPr>
              <a:t>Maps</a:t>
            </a:r>
          </a:p>
          <a:p>
            <a:pPr marL="800100" lvl="1" indent="-342900">
              <a:buFont typeface="Wingdings" pitchFamily="2" charset="2"/>
              <a:buChar char="ü"/>
            </a:pPr>
            <a:r>
              <a:rPr lang="en-US" altLang="ko-KR" sz="2000" dirty="0" smtClean="0">
                <a:ea typeface="Gulim" pitchFamily="34" charset="-127"/>
              </a:rPr>
              <a:t>Browser</a:t>
            </a:r>
          </a:p>
          <a:p>
            <a:pPr marL="800100" lvl="1" indent="-342900">
              <a:buFont typeface="Wingdings" pitchFamily="2" charset="2"/>
              <a:buChar char="ü"/>
            </a:pPr>
            <a:r>
              <a:rPr lang="en-US" altLang="ko-KR" sz="2000" dirty="0" err="1" smtClean="0">
                <a:ea typeface="Gulim" pitchFamily="34" charset="-127"/>
              </a:rPr>
              <a:t>Contacts,Etc</a:t>
            </a:r>
            <a:r>
              <a:rPr lang="en-US" altLang="ko-KR" sz="2000" dirty="0" smtClean="0">
                <a:ea typeface="Gulim" pitchFamily="34" charset="-127"/>
              </a:rPr>
              <a:t>.</a:t>
            </a:r>
          </a:p>
          <a:p>
            <a:pPr marL="342900" indent="-342900">
              <a:spcBef>
                <a:spcPct val="20000"/>
              </a:spcBef>
              <a:buFont typeface="Wingdings" pitchFamily="2" charset="2"/>
              <a:buChar char="Ø"/>
            </a:pPr>
            <a:r>
              <a:rPr lang="en-US" altLang="ko-KR" sz="2000" dirty="0" smtClean="0">
                <a:ea typeface="Gulim" pitchFamily="34" charset="-127"/>
              </a:rPr>
              <a:t>All applications are written using the Java language.</a:t>
            </a:r>
            <a:endParaRPr lang="ko-KR" altLang="en-US" sz="2000" dirty="0" smtClean="0">
              <a:ea typeface="Gulim" pitchFamily="34" charset="-127"/>
            </a:endParaRPr>
          </a:p>
          <a:p>
            <a:pPr marL="342900" indent="-342900">
              <a:spcBef>
                <a:spcPct val="20000"/>
              </a:spcBef>
              <a:buFont typeface="Wingdings" pitchFamily="2" charset="2"/>
              <a:buChar char="Ø"/>
            </a:pPr>
            <a:endParaRPr lang="en-US" sz="2000" dirty="0"/>
          </a:p>
        </p:txBody>
      </p:sp>
      <p:sp>
        <p:nvSpPr>
          <p:cNvPr id="5" name="Rectangle 4"/>
          <p:cNvSpPr/>
          <p:nvPr/>
        </p:nvSpPr>
        <p:spPr>
          <a:xfrm>
            <a:off x="5867400" y="2971800"/>
            <a:ext cx="3276600" cy="2031325"/>
          </a:xfrm>
          <a:prstGeom prst="rect">
            <a:avLst/>
          </a:prstGeom>
        </p:spPr>
        <p:txBody>
          <a:bodyPr wrap="square">
            <a:spAutoFit/>
          </a:bodyPr>
          <a:lstStyle/>
          <a:p>
            <a:pPr lvl="1">
              <a:buFont typeface="Wingdings" pitchFamily="2" charset="2"/>
              <a:buChar char="ü"/>
            </a:pPr>
            <a:r>
              <a:rPr lang="en-US" altLang="ko-KR" dirty="0" smtClean="0">
                <a:latin typeface="Arial" pitchFamily="34" charset="0"/>
                <a:ea typeface="Gulim" pitchFamily="34" charset="-127"/>
                <a:cs typeface="Arial" pitchFamily="34" charset="0"/>
              </a:rPr>
              <a:t>APIs</a:t>
            </a:r>
          </a:p>
          <a:p>
            <a:pPr lvl="2">
              <a:buFont typeface="Wingdings" pitchFamily="2" charset="2"/>
              <a:buChar char="Ø"/>
            </a:pPr>
            <a:r>
              <a:rPr lang="en-US" altLang="ko-KR" dirty="0" smtClean="0">
                <a:latin typeface="Arial" pitchFamily="34" charset="0"/>
                <a:ea typeface="Gulim" pitchFamily="34" charset="-127"/>
                <a:cs typeface="Arial" pitchFamily="34" charset="0"/>
              </a:rPr>
              <a:t>Data Structures</a:t>
            </a:r>
          </a:p>
          <a:p>
            <a:pPr lvl="2">
              <a:buFont typeface="Wingdings" pitchFamily="2" charset="2"/>
              <a:buChar char="Ø"/>
            </a:pPr>
            <a:r>
              <a:rPr lang="en-US" altLang="ko-KR" dirty="0" smtClean="0">
                <a:latin typeface="Arial" pitchFamily="34" charset="0"/>
                <a:ea typeface="Gulim" pitchFamily="34" charset="-127"/>
                <a:cs typeface="Arial" pitchFamily="34" charset="0"/>
              </a:rPr>
              <a:t>Utilities</a:t>
            </a:r>
          </a:p>
          <a:p>
            <a:pPr lvl="2">
              <a:buFont typeface="Wingdings" pitchFamily="2" charset="2"/>
              <a:buChar char="Ø"/>
            </a:pPr>
            <a:r>
              <a:rPr lang="en-US" altLang="ko-KR" dirty="0" smtClean="0">
                <a:latin typeface="Arial" pitchFamily="34" charset="0"/>
                <a:ea typeface="Gulim" pitchFamily="34" charset="-127"/>
                <a:cs typeface="Arial" pitchFamily="34" charset="0"/>
              </a:rPr>
              <a:t>File Access</a:t>
            </a:r>
          </a:p>
          <a:p>
            <a:pPr lvl="2">
              <a:buFont typeface="Wingdings" pitchFamily="2" charset="2"/>
              <a:buChar char="Ø"/>
            </a:pPr>
            <a:r>
              <a:rPr lang="en-US" altLang="ko-KR" dirty="0" smtClean="0">
                <a:latin typeface="Arial" pitchFamily="34" charset="0"/>
                <a:ea typeface="Gulim" pitchFamily="34" charset="-127"/>
                <a:cs typeface="Arial" pitchFamily="34" charset="0"/>
              </a:rPr>
              <a:t>Network Access</a:t>
            </a:r>
          </a:p>
          <a:p>
            <a:pPr lvl="2">
              <a:buFont typeface="Wingdings" pitchFamily="2" charset="2"/>
              <a:buChar char="Ø"/>
            </a:pPr>
            <a:r>
              <a:rPr lang="en-US" altLang="ko-KR" dirty="0" smtClean="0">
                <a:latin typeface="Arial" pitchFamily="34" charset="0"/>
                <a:ea typeface="Gulim" pitchFamily="34" charset="-127"/>
                <a:cs typeface="Arial" pitchFamily="34" charset="0"/>
              </a:rPr>
              <a:t>Graphics</a:t>
            </a:r>
          </a:p>
          <a:p>
            <a:pPr lvl="2">
              <a:buFont typeface="Wingdings" pitchFamily="2" charset="2"/>
              <a:buChar char="Ø"/>
            </a:pPr>
            <a:r>
              <a:rPr lang="en-US" altLang="ko-KR" b="1" dirty="0" smtClean="0">
                <a:ea typeface="Gulim" pitchFamily="34" charset="-127"/>
              </a:rPr>
              <a:t>Etc</a:t>
            </a:r>
            <a:endParaRPr lang="en-US"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Versions of andriod</a:t>
            </a:r>
            <a:br>
              <a:rPr lang="en-US" dirty="0" smtClean="0"/>
            </a:br>
            <a:endParaRPr lang="en-US" dirty="0"/>
          </a:p>
        </p:txBody>
      </p:sp>
      <p:sp>
        <p:nvSpPr>
          <p:cNvPr id="3" name="Content Placeholder 2"/>
          <p:cNvSpPr>
            <a:spLocks noGrp="1"/>
          </p:cNvSpPr>
          <p:nvPr>
            <p:ph idx="1"/>
          </p:nvPr>
        </p:nvSpPr>
        <p:spPr>
          <a:xfrm>
            <a:off x="1341120" y="1143000"/>
            <a:ext cx="7498080" cy="5410200"/>
          </a:xfrm>
        </p:spPr>
        <p:txBody>
          <a:bodyPr>
            <a:normAutofit/>
          </a:bodyPr>
          <a:lstStyle/>
          <a:p>
            <a:pPr>
              <a:buFont typeface="Wingdings" pitchFamily="2" charset="2"/>
              <a:buChar char="Ø"/>
            </a:pPr>
            <a:r>
              <a:rPr lang="en-US" sz="2200" dirty="0" smtClean="0">
                <a:latin typeface="Arial" pitchFamily="34" charset="0"/>
                <a:cs typeface="Arial" pitchFamily="34" charset="0"/>
              </a:rPr>
              <a:t>Andriod 1.0		   	              23 September 2008</a:t>
            </a:r>
          </a:p>
          <a:p>
            <a:pPr>
              <a:buFont typeface="Wingdings" pitchFamily="2" charset="2"/>
              <a:buChar char="Ø"/>
            </a:pPr>
            <a:r>
              <a:rPr lang="en-US" sz="2200" dirty="0" smtClean="0">
                <a:latin typeface="Arial" pitchFamily="34" charset="0"/>
                <a:cs typeface="Arial" pitchFamily="34" charset="0"/>
              </a:rPr>
              <a:t>Andriod 1.1		 	              9 February 2009</a:t>
            </a:r>
          </a:p>
          <a:p>
            <a:pPr>
              <a:buFont typeface="Wingdings" pitchFamily="2" charset="2"/>
              <a:buChar char="Ø"/>
            </a:pPr>
            <a:r>
              <a:rPr lang="en-US" sz="2200" dirty="0" smtClean="0">
                <a:latin typeface="Arial" pitchFamily="34" charset="0"/>
                <a:cs typeface="Arial" pitchFamily="34" charset="0"/>
              </a:rPr>
              <a:t>Andriod 1.5 (</a:t>
            </a:r>
            <a:r>
              <a:rPr lang="en-US" sz="2200" b="1" dirty="0" smtClean="0">
                <a:solidFill>
                  <a:schemeClr val="accent3">
                    <a:lumMod val="50000"/>
                  </a:schemeClr>
                </a:solidFill>
                <a:latin typeface="Arial" pitchFamily="34" charset="0"/>
                <a:cs typeface="Arial" pitchFamily="34" charset="0"/>
              </a:rPr>
              <a:t>C</a:t>
            </a:r>
            <a:r>
              <a:rPr lang="en-US" sz="2200" dirty="0" smtClean="0">
                <a:latin typeface="Arial" pitchFamily="34" charset="0"/>
                <a:cs typeface="Arial" pitchFamily="34" charset="0"/>
              </a:rPr>
              <a:t>upcake)	               30 April 2009</a:t>
            </a:r>
          </a:p>
          <a:p>
            <a:pPr>
              <a:buFont typeface="Wingdings" pitchFamily="2" charset="2"/>
              <a:buChar char="Ø"/>
            </a:pPr>
            <a:r>
              <a:rPr lang="en-US" sz="2200" dirty="0" smtClean="0">
                <a:latin typeface="Arial" pitchFamily="34" charset="0"/>
                <a:cs typeface="Arial" pitchFamily="34" charset="0"/>
              </a:rPr>
              <a:t>Andriod 1.6 (</a:t>
            </a:r>
            <a:r>
              <a:rPr lang="en-US" sz="2200" b="1" dirty="0" smtClean="0">
                <a:solidFill>
                  <a:schemeClr val="accent3">
                    <a:lumMod val="50000"/>
                  </a:schemeClr>
                </a:solidFill>
                <a:latin typeface="Arial" pitchFamily="34" charset="0"/>
                <a:cs typeface="Arial" pitchFamily="34" charset="0"/>
              </a:rPr>
              <a:t>D</a:t>
            </a:r>
            <a:r>
              <a:rPr lang="en-US" sz="2200" dirty="0" smtClean="0">
                <a:latin typeface="Arial" pitchFamily="34" charset="0"/>
                <a:cs typeface="Arial" pitchFamily="34" charset="0"/>
              </a:rPr>
              <a:t>onut)	              15 September 2009 </a:t>
            </a:r>
          </a:p>
          <a:p>
            <a:pPr>
              <a:buFont typeface="Wingdings" pitchFamily="2" charset="2"/>
              <a:buChar char="Ø"/>
            </a:pPr>
            <a:r>
              <a:rPr lang="en-US" sz="2200" dirty="0" smtClean="0">
                <a:latin typeface="Arial" pitchFamily="34" charset="0"/>
                <a:cs typeface="Arial" pitchFamily="34" charset="0"/>
              </a:rPr>
              <a:t>Andriod 2.0 (</a:t>
            </a:r>
            <a:r>
              <a:rPr lang="en-US" sz="2200" b="1" dirty="0" smtClean="0">
                <a:solidFill>
                  <a:schemeClr val="accent3">
                    <a:lumMod val="50000"/>
                  </a:schemeClr>
                </a:solidFill>
                <a:latin typeface="Arial" pitchFamily="34" charset="0"/>
                <a:cs typeface="Arial" pitchFamily="34" charset="0"/>
              </a:rPr>
              <a:t>É</a:t>
            </a:r>
            <a:r>
              <a:rPr lang="en-US" sz="2200" dirty="0" smtClean="0">
                <a:latin typeface="Arial" pitchFamily="34" charset="0"/>
                <a:cs typeface="Arial" pitchFamily="34" charset="0"/>
              </a:rPr>
              <a:t>clair)	               26 October 2009</a:t>
            </a:r>
          </a:p>
          <a:p>
            <a:pPr>
              <a:buFont typeface="Wingdings" pitchFamily="2" charset="2"/>
              <a:buChar char="Ø"/>
            </a:pPr>
            <a:r>
              <a:rPr lang="en-US" sz="2200" dirty="0" smtClean="0">
                <a:latin typeface="Arial" pitchFamily="34" charset="0"/>
                <a:cs typeface="Arial" pitchFamily="34" charset="0"/>
              </a:rPr>
              <a:t>Andriod 2.2 (</a:t>
            </a:r>
            <a:r>
              <a:rPr lang="en-US" sz="2200" b="1" dirty="0" smtClean="0">
                <a:solidFill>
                  <a:schemeClr val="accent3">
                    <a:lumMod val="50000"/>
                  </a:schemeClr>
                </a:solidFill>
                <a:latin typeface="Arial" pitchFamily="34" charset="0"/>
                <a:cs typeface="Arial" pitchFamily="34" charset="0"/>
              </a:rPr>
              <a:t>F</a:t>
            </a:r>
            <a:r>
              <a:rPr lang="en-US" sz="2200" dirty="0" smtClean="0">
                <a:latin typeface="Arial" pitchFamily="34" charset="0"/>
                <a:cs typeface="Arial" pitchFamily="34" charset="0"/>
              </a:rPr>
              <a:t>royo)	              20 May 2010</a:t>
            </a:r>
          </a:p>
          <a:p>
            <a:pPr>
              <a:buFont typeface="Wingdings" pitchFamily="2" charset="2"/>
              <a:buChar char="Ø"/>
            </a:pPr>
            <a:r>
              <a:rPr lang="en-US" sz="2200" dirty="0" smtClean="0">
                <a:latin typeface="Arial" pitchFamily="34" charset="0"/>
                <a:cs typeface="Arial" pitchFamily="34" charset="0"/>
              </a:rPr>
              <a:t>Andriod 2.3 (</a:t>
            </a:r>
            <a:r>
              <a:rPr lang="en-US" sz="2200" b="1" dirty="0" smtClean="0">
                <a:solidFill>
                  <a:schemeClr val="accent3">
                    <a:lumMod val="50000"/>
                  </a:schemeClr>
                </a:solidFill>
                <a:latin typeface="Arial" pitchFamily="34" charset="0"/>
                <a:cs typeface="Arial" pitchFamily="34" charset="0"/>
              </a:rPr>
              <a:t>G</a:t>
            </a:r>
            <a:r>
              <a:rPr lang="en-US" sz="2200" dirty="0" smtClean="0">
                <a:latin typeface="Arial" pitchFamily="34" charset="0"/>
                <a:cs typeface="Arial" pitchFamily="34" charset="0"/>
              </a:rPr>
              <a:t>ingerbread)               6 December 2010</a:t>
            </a:r>
          </a:p>
          <a:p>
            <a:pPr>
              <a:buFont typeface="Wingdings" pitchFamily="2" charset="2"/>
              <a:buChar char="Ø"/>
            </a:pPr>
            <a:r>
              <a:rPr lang="en-US" sz="2200" dirty="0" smtClean="0">
                <a:latin typeface="Arial" pitchFamily="34" charset="0"/>
                <a:cs typeface="Arial" pitchFamily="34" charset="0"/>
              </a:rPr>
              <a:t>Andriod 3.0 (</a:t>
            </a:r>
            <a:r>
              <a:rPr lang="en-US" sz="2200" b="1" dirty="0" smtClean="0">
                <a:solidFill>
                  <a:schemeClr val="accent3">
                    <a:lumMod val="50000"/>
                  </a:schemeClr>
                </a:solidFill>
                <a:latin typeface="Arial" pitchFamily="34" charset="0"/>
                <a:cs typeface="Arial" pitchFamily="34" charset="0"/>
              </a:rPr>
              <a:t>H</a:t>
            </a:r>
            <a:r>
              <a:rPr lang="en-US" sz="2200" dirty="0" smtClean="0">
                <a:latin typeface="Arial" pitchFamily="34" charset="0"/>
                <a:cs typeface="Arial" pitchFamily="34" charset="0"/>
              </a:rPr>
              <a:t>oneycomb)               10 May 2011</a:t>
            </a:r>
          </a:p>
          <a:p>
            <a:pPr>
              <a:buFont typeface="Wingdings" pitchFamily="2" charset="2"/>
              <a:buChar char="Ø"/>
            </a:pPr>
            <a:r>
              <a:rPr lang="en-US" sz="2200" dirty="0" err="1" smtClean="0">
                <a:latin typeface="Arial" pitchFamily="34" charset="0"/>
                <a:cs typeface="Arial" pitchFamily="34" charset="0"/>
              </a:rPr>
              <a:t>Andriod</a:t>
            </a:r>
            <a:r>
              <a:rPr lang="en-US" sz="2200" dirty="0" smtClean="0">
                <a:latin typeface="Arial" pitchFamily="34" charset="0"/>
                <a:cs typeface="Arial" pitchFamily="34" charset="0"/>
              </a:rPr>
              <a:t> 4.0 			  19 October 2011</a:t>
            </a:r>
          </a:p>
          <a:p>
            <a:pPr>
              <a:buNone/>
            </a:pPr>
            <a:r>
              <a:rPr lang="en-US" sz="2200" dirty="0" smtClean="0">
                <a:latin typeface="Arial" pitchFamily="34" charset="0"/>
                <a:cs typeface="Arial" pitchFamily="34" charset="0"/>
              </a:rPr>
              <a:t>(</a:t>
            </a:r>
            <a:r>
              <a:rPr lang="en-US" sz="2200" b="1" dirty="0" smtClean="0">
                <a:solidFill>
                  <a:schemeClr val="accent3">
                    <a:lumMod val="50000"/>
                  </a:schemeClr>
                </a:solidFill>
                <a:latin typeface="Arial" pitchFamily="34" charset="0"/>
                <a:cs typeface="Arial" pitchFamily="34" charset="0"/>
              </a:rPr>
              <a:t>I</a:t>
            </a:r>
            <a:r>
              <a:rPr lang="en-US" sz="2200" dirty="0" smtClean="0">
                <a:latin typeface="Arial" pitchFamily="34" charset="0"/>
                <a:cs typeface="Arial" pitchFamily="34" charset="0"/>
              </a:rPr>
              <a:t>ce Cream Sandwich) </a:t>
            </a:r>
          </a:p>
          <a:p>
            <a:pPr>
              <a:buFont typeface="Wingdings" pitchFamily="2" charset="2"/>
              <a:buChar char="Ø"/>
            </a:pPr>
            <a:r>
              <a:rPr lang="en-US" sz="2200" dirty="0" err="1" smtClean="0">
                <a:latin typeface="Arial" pitchFamily="34" charset="0"/>
                <a:cs typeface="Arial" pitchFamily="34" charset="0"/>
              </a:rPr>
              <a:t>Andriod</a:t>
            </a:r>
            <a:r>
              <a:rPr lang="en-US" sz="2200" dirty="0" smtClean="0">
                <a:latin typeface="Arial" pitchFamily="34" charset="0"/>
                <a:cs typeface="Arial" pitchFamily="34" charset="0"/>
              </a:rPr>
              <a:t> 4.1 ,4.2,4.3 	              13 July 2012</a:t>
            </a:r>
          </a:p>
          <a:p>
            <a:pPr>
              <a:buNone/>
            </a:pPr>
            <a:r>
              <a:rPr lang="en-US" sz="2200" dirty="0" smtClean="0">
                <a:latin typeface="Arial" pitchFamily="34" charset="0"/>
                <a:cs typeface="Arial" pitchFamily="34" charset="0"/>
              </a:rPr>
              <a:t>(</a:t>
            </a:r>
            <a:r>
              <a:rPr lang="en-US" sz="2200" b="1" dirty="0" smtClean="0">
                <a:solidFill>
                  <a:schemeClr val="accent3">
                    <a:lumMod val="50000"/>
                  </a:schemeClr>
                </a:solidFill>
                <a:latin typeface="Arial" pitchFamily="34" charset="0"/>
                <a:cs typeface="Arial" pitchFamily="34" charset="0"/>
              </a:rPr>
              <a:t>J</a:t>
            </a:r>
            <a:r>
              <a:rPr lang="en-US" sz="2200" dirty="0" smtClean="0">
                <a:latin typeface="Arial" pitchFamily="34" charset="0"/>
                <a:cs typeface="Arial" pitchFamily="34" charset="0"/>
              </a:rPr>
              <a:t>elly bean)</a:t>
            </a:r>
          </a:p>
          <a:p>
            <a:pPr>
              <a:buFont typeface="Wingdings" pitchFamily="2" charset="2"/>
              <a:buChar char="Ø"/>
            </a:pPr>
            <a:r>
              <a:rPr lang="en-US" sz="2200" dirty="0" err="1" smtClean="0">
                <a:latin typeface="Arial" pitchFamily="34" charset="0"/>
                <a:cs typeface="Arial" pitchFamily="34" charset="0"/>
              </a:rPr>
              <a:t>Andriod</a:t>
            </a:r>
            <a:r>
              <a:rPr lang="en-US" sz="2200" dirty="0" smtClean="0">
                <a:latin typeface="Arial" pitchFamily="34" charset="0"/>
                <a:cs typeface="Arial" pitchFamily="34" charset="0"/>
              </a:rPr>
              <a:t> 4.4 (</a:t>
            </a:r>
            <a:r>
              <a:rPr lang="en-US" sz="2200" b="1" dirty="0" err="1" smtClean="0">
                <a:solidFill>
                  <a:schemeClr val="accent3">
                    <a:lumMod val="50000"/>
                  </a:schemeClr>
                </a:solidFill>
                <a:latin typeface="Arial" pitchFamily="34" charset="0"/>
                <a:cs typeface="Arial" pitchFamily="34" charset="0"/>
              </a:rPr>
              <a:t>K</a:t>
            </a:r>
            <a:r>
              <a:rPr lang="en-US" sz="2200" dirty="0" err="1" smtClean="0">
                <a:latin typeface="Arial" pitchFamily="34" charset="0"/>
                <a:cs typeface="Arial" pitchFamily="34" charset="0"/>
              </a:rPr>
              <a:t>itkat</a:t>
            </a:r>
            <a:r>
              <a:rPr lang="en-US" sz="2200" dirty="0" smtClean="0">
                <a:latin typeface="Arial" pitchFamily="34" charset="0"/>
                <a:cs typeface="Arial" pitchFamily="34" charset="0"/>
              </a:rPr>
              <a:t>)                        31 October 2013</a:t>
            </a:r>
          </a:p>
          <a:p>
            <a:endParaRPr lang="en-US" sz="1800" dirty="0" smtClean="0"/>
          </a:p>
          <a:p>
            <a:endParaRPr lang="en-US" sz="1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334962"/>
          </a:xfrm>
        </p:spPr>
        <p:txBody>
          <a:bodyPr>
            <a:normAutofit fontScale="90000"/>
          </a:bodyPr>
          <a:lstStyle/>
          <a:p>
            <a:endParaRPr lang="en-US" dirty="0"/>
          </a:p>
        </p:txBody>
      </p:sp>
      <p:pic>
        <p:nvPicPr>
          <p:cNvPr id="5" name="Content Placeholder 4" descr="C:\Users\HARSH\Desktop\aditya\Android-Versions1.png"/>
          <p:cNvPicPr>
            <a:picLocks noGrp="1" noChangeAspect="1" noChangeArrowheads="1"/>
          </p:cNvPicPr>
          <p:nvPr>
            <p:ph idx="1"/>
          </p:nvPr>
        </p:nvPicPr>
        <p:blipFill>
          <a:blip r:embed="rId2" cstate="print"/>
          <a:srcRect/>
          <a:stretch>
            <a:fillRect/>
          </a:stretch>
        </p:blipFill>
        <p:spPr bwMode="auto">
          <a:xfrm>
            <a:off x="1371600" y="0"/>
            <a:ext cx="7543800" cy="633226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91800" y="1295400"/>
            <a:ext cx="1107996" cy="2585323"/>
          </a:xfrm>
          <a:prstGeom prst="rect">
            <a:avLst/>
          </a:prstGeom>
          <a:noFill/>
        </p:spPr>
        <p:txBody>
          <a:bodyPr wrap="none" lIns="91440" tIns="45720" rIns="91440" bIns="45720">
            <a:spAutoFit/>
          </a:bodyPr>
          <a:lstStyle/>
          <a:p>
            <a:pPr algn="ctr"/>
            <a:endParaRPr lang="en-US" sz="5400" b="1" dirty="0">
              <a:ln w="10541" cmpd="sng">
                <a:solidFill>
                  <a:schemeClr val="accent1">
                    <a:shade val="88000"/>
                    <a:satMod val="110000"/>
                  </a:schemeClr>
                </a:solidFill>
                <a:prstDash val="solid"/>
              </a:ln>
              <a:solidFill>
                <a:schemeClr val="tx1">
                  <a:lumMod val="95000"/>
                  <a:lumOff val="5000"/>
                </a:schemeClr>
              </a:solidFill>
            </a:endParaRPr>
          </a:p>
          <a:p>
            <a:pPr algn="ctr"/>
            <a:endPar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marL="914400" indent="-914400" algn="ctr">
              <a:buAutoNum type="arabicParenBoth"/>
            </a:pP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Rectangle 2"/>
          <p:cNvSpPr/>
          <p:nvPr/>
        </p:nvSpPr>
        <p:spPr>
          <a:xfrm>
            <a:off x="644303" y="2294930"/>
            <a:ext cx="341760"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rPr>
              <a:t> </a:t>
            </a:r>
            <a:endParaRPr lang="en-US" sz="5400" b="1" cap="all" spc="0"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endParaRPr>
          </a:p>
        </p:txBody>
      </p:sp>
      <p:sp>
        <p:nvSpPr>
          <p:cNvPr id="4" name="Rectangle 3"/>
          <p:cNvSpPr/>
          <p:nvPr/>
        </p:nvSpPr>
        <p:spPr>
          <a:xfrm>
            <a:off x="616594" y="1145002"/>
            <a:ext cx="6685175" cy="861774"/>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4800" cap="none" spc="0" dirty="0" smtClean="0">
                <a:ln>
                  <a:prstDash val="solid"/>
                </a:ln>
                <a:solidFill>
                  <a:schemeClr val="tx1">
                    <a:lumMod val="95000"/>
                    <a:lumOff val="5000"/>
                  </a:schemeClr>
                </a:solidFill>
                <a:latin typeface="Helvetica" pitchFamily="34" charset="0"/>
              </a:rPr>
              <a:t>   </a:t>
            </a:r>
            <a:endParaRPr lang="en-US" sz="4800" cap="none" spc="0" dirty="0">
              <a:ln>
                <a:prstDash val="solid"/>
              </a:ln>
              <a:solidFill>
                <a:schemeClr val="tx1">
                  <a:lumMod val="95000"/>
                  <a:lumOff val="5000"/>
                </a:schemeClr>
              </a:solidFill>
              <a:latin typeface="Helvetica" pitchFamily="34" charset="0"/>
            </a:endParaRPr>
          </a:p>
        </p:txBody>
      </p:sp>
      <p:sp>
        <p:nvSpPr>
          <p:cNvPr id="5" name="Rectangle 4"/>
          <p:cNvSpPr/>
          <p:nvPr/>
        </p:nvSpPr>
        <p:spPr>
          <a:xfrm>
            <a:off x="3175489" y="1978805"/>
            <a:ext cx="356187" cy="830997"/>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800" cap="none" spc="0" dirty="0" smtClean="0">
                <a:ln>
                  <a:prstDash val="solid"/>
                </a:ln>
                <a:solidFill>
                  <a:schemeClr val="tx1">
                    <a:lumMod val="95000"/>
                    <a:lumOff val="5000"/>
                  </a:schemeClr>
                </a:solidFill>
                <a:latin typeface="Helvetica" pitchFamily="34" charset="0"/>
              </a:rPr>
              <a:t> </a:t>
            </a:r>
            <a:endParaRPr lang="en-US" sz="4800" cap="none" spc="0" dirty="0">
              <a:ln>
                <a:prstDash val="solid"/>
              </a:ln>
              <a:solidFill>
                <a:schemeClr val="tx1">
                  <a:lumMod val="95000"/>
                  <a:lumOff val="5000"/>
                </a:schemeClr>
              </a:solidFill>
              <a:latin typeface="Helvetica" pitchFamily="34" charset="0"/>
            </a:endParaRPr>
          </a:p>
        </p:txBody>
      </p:sp>
      <p:sp>
        <p:nvSpPr>
          <p:cNvPr id="6" name="Rectangle 5"/>
          <p:cNvSpPr/>
          <p:nvPr/>
        </p:nvSpPr>
        <p:spPr>
          <a:xfrm>
            <a:off x="457200" y="169369"/>
            <a:ext cx="4367991" cy="1384995"/>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lgn="ctr">
              <a:buFont typeface="Wingdings" pitchFamily="2" charset="2"/>
              <a:buChar char="Ø"/>
            </a:pPr>
            <a:r>
              <a:rPr lang="en-US" sz="2800" b="1" cap="none" spc="0" dirty="0" smtClean="0">
                <a:ln>
                  <a:prstDash val="solid"/>
                </a:ln>
                <a:effectLst>
                  <a:outerShdw blurRad="88000" dist="50800" dir="5040000" algn="tl">
                    <a:schemeClr val="accent4">
                      <a:tint val="80000"/>
                      <a:satMod val="250000"/>
                      <a:alpha val="45000"/>
                    </a:schemeClr>
                  </a:outerShdw>
                </a:effectLst>
                <a:latin typeface="Helvetica" pitchFamily="34" charset="0"/>
              </a:rPr>
              <a:t> Android Cupcake 1.5</a:t>
            </a:r>
          </a:p>
          <a:p>
            <a:pPr algn="ctr"/>
            <a:endParaRPr lang="en-US" sz="2800" b="1" dirty="0">
              <a:ln>
                <a:prstDash val="solid"/>
              </a:ln>
              <a:effectLst>
                <a:outerShdw blurRad="88000" dist="50800" dir="5040000" algn="tl">
                  <a:schemeClr val="accent4">
                    <a:tint val="80000"/>
                    <a:satMod val="250000"/>
                    <a:alpha val="45000"/>
                  </a:schemeClr>
                </a:outerShdw>
              </a:effectLst>
              <a:latin typeface="Helvetica" pitchFamily="34" charset="0"/>
            </a:endParaRPr>
          </a:p>
          <a:p>
            <a:pPr algn="ctr"/>
            <a:endParaRPr lang="en-US" sz="2800" b="1" cap="none" spc="0" dirty="0">
              <a:ln>
                <a:prstDash val="solid"/>
              </a:ln>
              <a:effectLst>
                <a:outerShdw blurRad="88000" dist="50800" dir="5040000" algn="tl">
                  <a:schemeClr val="accent4">
                    <a:tint val="80000"/>
                    <a:satMod val="250000"/>
                    <a:alpha val="45000"/>
                  </a:schemeClr>
                </a:outerShdw>
              </a:effectLst>
              <a:latin typeface="Helvetica" pitchFamily="34" charset="0"/>
            </a:endParaRPr>
          </a:p>
        </p:txBody>
      </p:sp>
      <p:sp>
        <p:nvSpPr>
          <p:cNvPr id="7" name="TextBox 6"/>
          <p:cNvSpPr txBox="1"/>
          <p:nvPr/>
        </p:nvSpPr>
        <p:spPr>
          <a:xfrm>
            <a:off x="986063" y="652559"/>
            <a:ext cx="5638800" cy="2215991"/>
          </a:xfrm>
          <a:prstGeom prst="rect">
            <a:avLst/>
          </a:prstGeom>
          <a:noFill/>
        </p:spPr>
        <p:txBody>
          <a:bodyPr wrap="square" rtlCol="0">
            <a:spAutoFit/>
          </a:bodyPr>
          <a:lstStyle/>
          <a:p>
            <a:pPr marL="285750" indent="-285750">
              <a:buFont typeface="Wingdings" pitchFamily="2" charset="2"/>
              <a:buChar char="ü"/>
            </a:pPr>
            <a:r>
              <a:rPr lang="en-US" sz="2000" dirty="0"/>
              <a:t> </a:t>
            </a:r>
            <a:r>
              <a:rPr lang="en-US" sz="2000" dirty="0" smtClean="0"/>
              <a:t>Released on </a:t>
            </a:r>
            <a:r>
              <a:rPr lang="en-US" sz="2000" dirty="0">
                <a:solidFill>
                  <a:srgbClr val="7030A0"/>
                </a:solidFill>
              </a:rPr>
              <a:t>April 30, </a:t>
            </a:r>
            <a:r>
              <a:rPr lang="en-US" sz="2000" dirty="0" smtClean="0">
                <a:solidFill>
                  <a:srgbClr val="7030A0"/>
                </a:solidFill>
              </a:rPr>
              <a:t>2009.</a:t>
            </a:r>
            <a:endParaRPr lang="en-US" sz="2000" dirty="0">
              <a:solidFill>
                <a:srgbClr val="7030A0"/>
              </a:solidFill>
            </a:endParaRPr>
          </a:p>
          <a:p>
            <a:pPr marL="285750" indent="-285750">
              <a:buFont typeface="Wingdings" pitchFamily="2" charset="2"/>
              <a:buChar char="ü"/>
            </a:pPr>
            <a:r>
              <a:rPr lang="en-US" sz="2000" dirty="0" smtClean="0"/>
              <a:t>  </a:t>
            </a:r>
            <a:r>
              <a:rPr lang="en-US" sz="2000" dirty="0"/>
              <a:t>Added auto-rotation </a:t>
            </a:r>
            <a:r>
              <a:rPr lang="en-US" sz="2000" dirty="0" smtClean="0"/>
              <a:t>option.</a:t>
            </a:r>
          </a:p>
          <a:p>
            <a:pPr marL="285750" lvl="0" indent="-285750">
              <a:buFont typeface="Wingdings" pitchFamily="2" charset="2"/>
              <a:buChar char="ü"/>
            </a:pPr>
            <a:r>
              <a:rPr lang="en-US" sz="2000" dirty="0"/>
              <a:t> Copy and Paste feature added in the web </a:t>
            </a:r>
            <a:r>
              <a:rPr lang="en-US" sz="2000" dirty="0" smtClean="0"/>
              <a:t>browser.</a:t>
            </a:r>
          </a:p>
          <a:p>
            <a:pPr marL="285750" lvl="0" indent="-285750">
              <a:buFont typeface="Wingdings" pitchFamily="2" charset="2"/>
              <a:buChar char="ü"/>
            </a:pPr>
            <a:r>
              <a:rPr lang="en-US" sz="2000" dirty="0"/>
              <a:t> </a:t>
            </a:r>
            <a:r>
              <a:rPr lang="en-US" sz="2000" dirty="0" smtClean="0"/>
              <a:t>Increased speed and performance but not </a:t>
            </a:r>
            <a:r>
              <a:rPr lang="en-US" sz="2000" dirty="0" err="1" smtClean="0"/>
              <a:t>upto</a:t>
            </a:r>
            <a:r>
              <a:rPr lang="en-US" sz="2000" dirty="0" smtClean="0"/>
              <a:t> required level.</a:t>
            </a:r>
            <a:endParaRPr lang="en-US" sz="2000" dirty="0"/>
          </a:p>
          <a:p>
            <a:pPr marL="285750" indent="-285750">
              <a:buFont typeface="Wingdings" pitchFamily="2" charset="2"/>
              <a:buChar char="ü"/>
            </a:pPr>
            <a:endParaRPr lang="en-US" dirty="0"/>
          </a:p>
        </p:txBody>
      </p:sp>
      <p:pic>
        <p:nvPicPr>
          <p:cNvPr id="8" name="Picture 7" descr="http://teckhamsterblog.files.wordpress.com/2010/12/cupcake.jpg">
            <a:hlinkClick r:id="rId2"/>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82723" y="753738"/>
            <a:ext cx="1737667" cy="1644301"/>
          </a:xfrm>
          <a:prstGeom prst="rect">
            <a:avLst/>
          </a:prstGeom>
          <a:noFill/>
          <a:ln>
            <a:noFill/>
          </a:ln>
        </p:spPr>
      </p:pic>
      <p:pic>
        <p:nvPicPr>
          <p:cNvPr id="9" name="Picture 8" descr="http://the-gadgeteer.com/wp-content/uploads/2009/10/Android-1.6-Donut.jpg">
            <a:hlinkClick r:id="rId4"/>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11108" y="2803178"/>
            <a:ext cx="1830645" cy="1796697"/>
          </a:xfrm>
          <a:prstGeom prst="rect">
            <a:avLst/>
          </a:prstGeom>
          <a:noFill/>
          <a:ln>
            <a:noFill/>
          </a:ln>
        </p:spPr>
      </p:pic>
      <p:sp>
        <p:nvSpPr>
          <p:cNvPr id="10" name="TextBox 9"/>
          <p:cNvSpPr txBox="1"/>
          <p:nvPr/>
        </p:nvSpPr>
        <p:spPr>
          <a:xfrm>
            <a:off x="900507" y="3065115"/>
            <a:ext cx="5262337" cy="1631216"/>
          </a:xfrm>
          <a:prstGeom prst="rect">
            <a:avLst/>
          </a:prstGeom>
          <a:noFill/>
        </p:spPr>
        <p:txBody>
          <a:bodyPr wrap="square" rtlCol="0">
            <a:spAutoFit/>
          </a:bodyPr>
          <a:lstStyle/>
          <a:p>
            <a:pPr marL="285750" indent="-285750">
              <a:buFont typeface="Wingdings" pitchFamily="2" charset="2"/>
              <a:buChar char="ü"/>
            </a:pPr>
            <a:r>
              <a:rPr lang="en-US" sz="2000" dirty="0" smtClean="0"/>
              <a:t> Released on </a:t>
            </a:r>
            <a:r>
              <a:rPr lang="en-US" sz="2000" dirty="0">
                <a:solidFill>
                  <a:srgbClr val="7030A0"/>
                </a:solidFill>
              </a:rPr>
              <a:t>September 15, </a:t>
            </a:r>
            <a:r>
              <a:rPr lang="en-US" sz="2000" dirty="0" smtClean="0">
                <a:solidFill>
                  <a:srgbClr val="7030A0"/>
                </a:solidFill>
              </a:rPr>
              <a:t>2009.</a:t>
            </a:r>
          </a:p>
          <a:p>
            <a:pPr marL="285750" lvl="0" indent="-285750">
              <a:buFont typeface="Wingdings" pitchFamily="2" charset="2"/>
              <a:buChar char="ü"/>
            </a:pPr>
            <a:r>
              <a:rPr lang="en-US" sz="2000" dirty="0"/>
              <a:t> Voice search and Search box were </a:t>
            </a:r>
            <a:r>
              <a:rPr lang="en-US" sz="2000" dirty="0" smtClean="0"/>
              <a:t>added.</a:t>
            </a:r>
            <a:endParaRPr lang="en-US" sz="2000" dirty="0"/>
          </a:p>
          <a:p>
            <a:pPr marL="285750" lvl="0" indent="-285750">
              <a:buFont typeface="Wingdings" pitchFamily="2" charset="2"/>
              <a:buChar char="ü"/>
            </a:pPr>
            <a:r>
              <a:rPr lang="en-US" sz="2000" dirty="0" smtClean="0"/>
              <a:t> </a:t>
            </a:r>
            <a:r>
              <a:rPr lang="en-US" sz="2000" dirty="0"/>
              <a:t>Faster OS boot times and fast web browsing </a:t>
            </a:r>
            <a:r>
              <a:rPr lang="en-US" sz="2000" dirty="0" smtClean="0"/>
              <a:t>experience.</a:t>
            </a:r>
            <a:endParaRPr lang="en-US" sz="2000" dirty="0"/>
          </a:p>
        </p:txBody>
      </p:sp>
      <p:sp>
        <p:nvSpPr>
          <p:cNvPr id="11" name="Rectangle 10"/>
          <p:cNvSpPr/>
          <p:nvPr/>
        </p:nvSpPr>
        <p:spPr>
          <a:xfrm>
            <a:off x="457200" y="2494985"/>
            <a:ext cx="3760966" cy="52322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lgn="ctr">
              <a:buFont typeface="Wingdings" pitchFamily="2" charset="2"/>
              <a:buChar char="Ø"/>
            </a:pPr>
            <a:r>
              <a:rPr lang="en-US" sz="2800" b="1" cap="none" spc="0" dirty="0" smtClean="0">
                <a:ln>
                  <a:prstDash val="solid"/>
                </a:ln>
                <a:effectLst>
                  <a:outerShdw blurRad="88000" dist="50800" dir="5040000" algn="tl">
                    <a:schemeClr val="accent4">
                      <a:tint val="80000"/>
                      <a:satMod val="250000"/>
                      <a:alpha val="45000"/>
                    </a:schemeClr>
                  </a:outerShdw>
                </a:effectLst>
                <a:latin typeface="Helvetica" pitchFamily="34" charset="0"/>
              </a:rPr>
              <a:t>Android Donut 1.6</a:t>
            </a:r>
            <a:endParaRPr lang="en-US" sz="2800" b="1" cap="none" spc="0" dirty="0">
              <a:ln>
                <a:prstDash val="solid"/>
              </a:ln>
              <a:effectLst>
                <a:outerShdw blurRad="88000" dist="50800" dir="5040000" algn="tl">
                  <a:schemeClr val="accent4">
                    <a:tint val="80000"/>
                    <a:satMod val="250000"/>
                    <a:alpha val="45000"/>
                  </a:schemeClr>
                </a:outerShdw>
              </a:effectLst>
            </a:endParaRPr>
          </a:p>
        </p:txBody>
      </p:sp>
      <p:sp>
        <p:nvSpPr>
          <p:cNvPr id="12" name="Rectangle 11"/>
          <p:cNvSpPr/>
          <p:nvPr/>
        </p:nvSpPr>
        <p:spPr>
          <a:xfrm>
            <a:off x="616594" y="4623267"/>
            <a:ext cx="4299575" cy="52322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lgn="ctr">
              <a:buFont typeface="Wingdings" pitchFamily="2" charset="2"/>
              <a:buChar char="Ø"/>
            </a:pPr>
            <a:r>
              <a:rPr lang="en-US" sz="2800" b="1" cap="none" spc="0" dirty="0" smtClean="0">
                <a:ln>
                  <a:prstDash val="solid"/>
                </a:ln>
                <a:effectLst>
                  <a:outerShdw blurRad="88000" dist="50800" dir="5040000" algn="tl">
                    <a:schemeClr val="accent4">
                      <a:tint val="80000"/>
                      <a:satMod val="250000"/>
                      <a:alpha val="45000"/>
                    </a:schemeClr>
                  </a:outerShdw>
                </a:effectLst>
                <a:latin typeface="Helvetica" pitchFamily="34" charset="0"/>
              </a:rPr>
              <a:t>Android Éclair 2.0/2.1</a:t>
            </a:r>
            <a:endParaRPr lang="en-US" sz="2800" b="1" cap="none" spc="0" dirty="0">
              <a:ln>
                <a:prstDash val="solid"/>
              </a:ln>
              <a:effectLst>
                <a:outerShdw blurRad="88000" dist="50800" dir="5040000" algn="tl">
                  <a:schemeClr val="accent4">
                    <a:tint val="80000"/>
                    <a:satMod val="250000"/>
                    <a:alpha val="45000"/>
                  </a:schemeClr>
                </a:outerShdw>
              </a:effectLst>
            </a:endParaRPr>
          </a:p>
        </p:txBody>
      </p:sp>
      <p:pic>
        <p:nvPicPr>
          <p:cNvPr id="13" name="Picture 12" descr="http://ticker.ttsh.netdna-cdn.com/wp-content/uploads/2009/10/android-ecliar.jpg">
            <a:hlinkClick r:id="rId6"/>
          </p:cNvPr>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672363" y="5101412"/>
            <a:ext cx="1905000" cy="1659231"/>
          </a:xfrm>
          <a:prstGeom prst="rect">
            <a:avLst/>
          </a:prstGeom>
          <a:noFill/>
          <a:ln>
            <a:noFill/>
          </a:ln>
        </p:spPr>
      </p:pic>
      <p:sp>
        <p:nvSpPr>
          <p:cNvPr id="14" name="TextBox 13"/>
          <p:cNvSpPr txBox="1"/>
          <p:nvPr/>
        </p:nvSpPr>
        <p:spPr>
          <a:xfrm>
            <a:off x="986063" y="5146487"/>
            <a:ext cx="4957537" cy="1631216"/>
          </a:xfrm>
          <a:prstGeom prst="rect">
            <a:avLst/>
          </a:prstGeom>
          <a:noFill/>
        </p:spPr>
        <p:txBody>
          <a:bodyPr wrap="square" rtlCol="0">
            <a:spAutoFit/>
          </a:bodyPr>
          <a:lstStyle/>
          <a:p>
            <a:pPr marL="285750" indent="-285750">
              <a:buFont typeface="Wingdings" pitchFamily="2" charset="2"/>
              <a:buChar char="ü"/>
            </a:pPr>
            <a:r>
              <a:rPr lang="en-US" sz="2000" dirty="0" smtClean="0"/>
              <a:t> Released on </a:t>
            </a:r>
            <a:r>
              <a:rPr lang="en-US" sz="2000" dirty="0">
                <a:solidFill>
                  <a:srgbClr val="7030A0"/>
                </a:solidFill>
              </a:rPr>
              <a:t>October 26, </a:t>
            </a:r>
            <a:r>
              <a:rPr lang="en-US" sz="2000" dirty="0" smtClean="0">
                <a:solidFill>
                  <a:srgbClr val="7030A0"/>
                </a:solidFill>
              </a:rPr>
              <a:t>2009.</a:t>
            </a:r>
          </a:p>
          <a:p>
            <a:pPr marL="285750" indent="-285750">
              <a:buFont typeface="Wingdings" pitchFamily="2" charset="2"/>
              <a:buChar char="ü"/>
            </a:pPr>
            <a:r>
              <a:rPr lang="en-US" sz="2000" dirty="0"/>
              <a:t> Bluetooth 2.1 </a:t>
            </a:r>
            <a:r>
              <a:rPr lang="en-US" sz="2000" dirty="0" smtClean="0"/>
              <a:t>support.</a:t>
            </a:r>
          </a:p>
          <a:p>
            <a:pPr marL="285750" indent="-285750">
              <a:buFont typeface="Wingdings" pitchFamily="2" charset="2"/>
              <a:buChar char="ü"/>
            </a:pPr>
            <a:r>
              <a:rPr lang="en-US" sz="2000" dirty="0"/>
              <a:t> Improved typing speed on virtual keyboard, </a:t>
            </a:r>
            <a:r>
              <a:rPr lang="en-US" sz="2000" dirty="0" smtClean="0"/>
              <a:t> with </a:t>
            </a:r>
            <a:r>
              <a:rPr lang="en-US" sz="2000" dirty="0"/>
              <a:t>smarter </a:t>
            </a:r>
            <a:r>
              <a:rPr lang="en-US" sz="2000" dirty="0" smtClean="0"/>
              <a:t>dictionary.</a:t>
            </a:r>
          </a:p>
          <a:p>
            <a:pPr marL="285750" indent="-285750">
              <a:buFont typeface="Wingdings" pitchFamily="2" charset="2"/>
              <a:buChar char="ü"/>
            </a:pPr>
            <a:r>
              <a:rPr lang="en-US" sz="2000" dirty="0"/>
              <a:t> </a:t>
            </a:r>
            <a:r>
              <a:rPr lang="en-US" sz="2000" dirty="0" smtClean="0"/>
              <a:t>no Adobe flash media support.</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anim calcmode="lin" valueType="num">
                                      <p:cBhvr>
                                        <p:cTn id="8" dur="1500" fill="hold"/>
                                        <p:tgtEl>
                                          <p:spTgt spid="6"/>
                                        </p:tgtEl>
                                        <p:attrNameLst>
                                          <p:attrName>ppt_w</p:attrName>
                                        </p:attrNameLst>
                                      </p:cBhvr>
                                      <p:tavLst>
                                        <p:tav tm="0" fmla="#ppt_w*sin(2.5*pi*$)">
                                          <p:val>
                                            <p:fltVal val="0"/>
                                          </p:val>
                                        </p:tav>
                                        <p:tav tm="100000">
                                          <p:val>
                                            <p:fltVal val="1"/>
                                          </p:val>
                                        </p:tav>
                                      </p:tavLst>
                                    </p:anim>
                                    <p:anim calcmode="lin" valueType="num">
                                      <p:cBhvr>
                                        <p:cTn id="9" dur="1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plus(in)">
                                      <p:cBhvr>
                                        <p:cTn id="14" dur="175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10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 calcmode="lin" valueType="num">
                                      <p:cBhvr>
                                        <p:cTn id="26"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7" dur="10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28" dur="1000"/>
                                        <p:tgtEl>
                                          <p:spTgt spid="7">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 calcmode="lin" valueType="num">
                                      <p:cBhvr>
                                        <p:cTn id="33"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35" dur="1000"/>
                                        <p:tgtEl>
                                          <p:spTgt spid="7">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7">
                                            <p:txEl>
                                              <p:pRg st="3" end="3"/>
                                            </p:txEl>
                                          </p:spTgt>
                                        </p:tgtEl>
                                        <p:attrNameLst>
                                          <p:attrName>style.visibility</p:attrName>
                                        </p:attrNameLst>
                                      </p:cBhvr>
                                      <p:to>
                                        <p:strVal val="visible"/>
                                      </p:to>
                                    </p:set>
                                    <p:anim calcmode="lin" valueType="num">
                                      <p:cBhvr>
                                        <p:cTn id="40"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41" dur="10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42" dur="1000"/>
                                        <p:tgtEl>
                                          <p:spTgt spid="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500"/>
                                        <p:tgtEl>
                                          <p:spTgt spid="11"/>
                                        </p:tgtEl>
                                      </p:cBhvr>
                                    </p:animEffect>
                                    <p:anim calcmode="lin" valueType="num">
                                      <p:cBhvr>
                                        <p:cTn id="48" dur="1500" fill="hold"/>
                                        <p:tgtEl>
                                          <p:spTgt spid="11"/>
                                        </p:tgtEl>
                                        <p:attrNameLst>
                                          <p:attrName>ppt_w</p:attrName>
                                        </p:attrNameLst>
                                      </p:cBhvr>
                                      <p:tavLst>
                                        <p:tav tm="0" fmla="#ppt_w*sin(2.5*pi*$)">
                                          <p:val>
                                            <p:fltVal val="0"/>
                                          </p:val>
                                        </p:tav>
                                        <p:tav tm="100000">
                                          <p:val>
                                            <p:fltVal val="1"/>
                                          </p:val>
                                        </p:tav>
                                      </p:tavLst>
                                    </p:anim>
                                    <p:anim calcmode="lin" valueType="num">
                                      <p:cBhvr>
                                        <p:cTn id="49" dur="1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8" presetClass="entr" presetSubtype="16"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diamond(in)">
                                      <p:cBhvr>
                                        <p:cTn id="54" dur="20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0">
                                            <p:txEl>
                                              <p:pRg st="0" end="0"/>
                                            </p:txEl>
                                          </p:spTgt>
                                        </p:tgtEl>
                                        <p:attrNameLst>
                                          <p:attrName>style.visibility</p:attrName>
                                        </p:attrNameLst>
                                      </p:cBhvr>
                                      <p:to>
                                        <p:strVal val="visible"/>
                                      </p:to>
                                    </p:set>
                                    <p:anim calcmode="lin" valueType="num">
                                      <p:cBhvr>
                                        <p:cTn id="59"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60" dur="10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61" dur="1000"/>
                                        <p:tgtEl>
                                          <p:spTgt spid="10">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0">
                                            <p:txEl>
                                              <p:pRg st="1" end="1"/>
                                            </p:txEl>
                                          </p:spTgt>
                                        </p:tgtEl>
                                        <p:attrNameLst>
                                          <p:attrName>style.visibility</p:attrName>
                                        </p:attrNameLst>
                                      </p:cBhvr>
                                      <p:to>
                                        <p:strVal val="visible"/>
                                      </p:to>
                                    </p:set>
                                    <p:anim calcmode="lin" valueType="num">
                                      <p:cBhvr>
                                        <p:cTn id="66" dur="10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67" dur="10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68" dur="1000"/>
                                        <p:tgtEl>
                                          <p:spTgt spid="10">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10">
                                            <p:txEl>
                                              <p:pRg st="2" end="2"/>
                                            </p:txEl>
                                          </p:spTgt>
                                        </p:tgtEl>
                                        <p:attrNameLst>
                                          <p:attrName>style.visibility</p:attrName>
                                        </p:attrNameLst>
                                      </p:cBhvr>
                                      <p:to>
                                        <p:strVal val="visible"/>
                                      </p:to>
                                    </p:set>
                                    <p:anim calcmode="lin" valueType="num">
                                      <p:cBhvr>
                                        <p:cTn id="73" dur="10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74" dur="10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75" dur="1000"/>
                                        <p:tgtEl>
                                          <p:spTgt spid="10">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45" presetClass="entr" presetSubtype="0" fill="hold" grpId="0" nodeType="click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500"/>
                                        <p:tgtEl>
                                          <p:spTgt spid="12"/>
                                        </p:tgtEl>
                                      </p:cBhvr>
                                    </p:animEffect>
                                    <p:anim calcmode="lin" valueType="num">
                                      <p:cBhvr>
                                        <p:cTn id="81" dur="1500" fill="hold"/>
                                        <p:tgtEl>
                                          <p:spTgt spid="12"/>
                                        </p:tgtEl>
                                        <p:attrNameLst>
                                          <p:attrName>ppt_w</p:attrName>
                                        </p:attrNameLst>
                                      </p:cBhvr>
                                      <p:tavLst>
                                        <p:tav tm="0" fmla="#ppt_w*sin(2.5*pi*$)">
                                          <p:val>
                                            <p:fltVal val="0"/>
                                          </p:val>
                                        </p:tav>
                                        <p:tav tm="100000">
                                          <p:val>
                                            <p:fltVal val="1"/>
                                          </p:val>
                                        </p:tav>
                                      </p:tavLst>
                                    </p:anim>
                                    <p:anim calcmode="lin" valueType="num">
                                      <p:cBhvr>
                                        <p:cTn id="82" dur="1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nodeType="click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box(in)">
                                      <p:cBhvr>
                                        <p:cTn id="87" dur="2000"/>
                                        <p:tgtEl>
                                          <p:spTgt spid="13"/>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14">
                                            <p:txEl>
                                              <p:pRg st="0" end="0"/>
                                            </p:txEl>
                                          </p:spTgt>
                                        </p:tgtEl>
                                        <p:attrNameLst>
                                          <p:attrName>style.visibility</p:attrName>
                                        </p:attrNameLst>
                                      </p:cBhvr>
                                      <p:to>
                                        <p:strVal val="visible"/>
                                      </p:to>
                                    </p:set>
                                    <p:anim calcmode="lin" valueType="num">
                                      <p:cBhvr>
                                        <p:cTn id="92" dur="1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93" dur="10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94" dur="1000"/>
                                        <p:tgtEl>
                                          <p:spTgt spid="14">
                                            <p:txEl>
                                              <p:pRg st="0" end="0"/>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14">
                                            <p:txEl>
                                              <p:pRg st="1" end="1"/>
                                            </p:txEl>
                                          </p:spTgt>
                                        </p:tgtEl>
                                        <p:attrNameLst>
                                          <p:attrName>style.visibility</p:attrName>
                                        </p:attrNameLst>
                                      </p:cBhvr>
                                      <p:to>
                                        <p:strVal val="visible"/>
                                      </p:to>
                                    </p:set>
                                    <p:anim calcmode="lin" valueType="num">
                                      <p:cBhvr>
                                        <p:cTn id="99" dur="10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00" dur="1000" fill="hold"/>
                                        <p:tgtEl>
                                          <p:spTgt spid="14">
                                            <p:txEl>
                                              <p:pRg st="1" end="1"/>
                                            </p:txEl>
                                          </p:spTgt>
                                        </p:tgtEl>
                                        <p:attrNameLst>
                                          <p:attrName>ppt_h</p:attrName>
                                        </p:attrNameLst>
                                      </p:cBhvr>
                                      <p:tavLst>
                                        <p:tav tm="0">
                                          <p:val>
                                            <p:fltVal val="0"/>
                                          </p:val>
                                        </p:tav>
                                        <p:tav tm="100000">
                                          <p:val>
                                            <p:strVal val="#ppt_h"/>
                                          </p:val>
                                        </p:tav>
                                      </p:tavLst>
                                    </p:anim>
                                    <p:animEffect transition="in" filter="fade">
                                      <p:cBhvr>
                                        <p:cTn id="101" dur="1000"/>
                                        <p:tgtEl>
                                          <p:spTgt spid="14">
                                            <p:txEl>
                                              <p:pRg st="1" end="1"/>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14">
                                            <p:txEl>
                                              <p:pRg st="2" end="2"/>
                                            </p:txEl>
                                          </p:spTgt>
                                        </p:tgtEl>
                                        <p:attrNameLst>
                                          <p:attrName>style.visibility</p:attrName>
                                        </p:attrNameLst>
                                      </p:cBhvr>
                                      <p:to>
                                        <p:strVal val="visible"/>
                                      </p:to>
                                    </p:set>
                                    <p:anim calcmode="lin" valueType="num">
                                      <p:cBhvr>
                                        <p:cTn id="106" dur="1000" fill="hold"/>
                                        <p:tgtEl>
                                          <p:spTgt spid="14">
                                            <p:txEl>
                                              <p:pRg st="2" end="2"/>
                                            </p:txEl>
                                          </p:spTgt>
                                        </p:tgtEl>
                                        <p:attrNameLst>
                                          <p:attrName>ppt_w</p:attrName>
                                        </p:attrNameLst>
                                      </p:cBhvr>
                                      <p:tavLst>
                                        <p:tav tm="0">
                                          <p:val>
                                            <p:fltVal val="0"/>
                                          </p:val>
                                        </p:tav>
                                        <p:tav tm="100000">
                                          <p:val>
                                            <p:strVal val="#ppt_w"/>
                                          </p:val>
                                        </p:tav>
                                      </p:tavLst>
                                    </p:anim>
                                    <p:anim calcmode="lin" valueType="num">
                                      <p:cBhvr>
                                        <p:cTn id="107" dur="1000" fill="hold"/>
                                        <p:tgtEl>
                                          <p:spTgt spid="14">
                                            <p:txEl>
                                              <p:pRg st="2" end="2"/>
                                            </p:txEl>
                                          </p:spTgt>
                                        </p:tgtEl>
                                        <p:attrNameLst>
                                          <p:attrName>ppt_h</p:attrName>
                                        </p:attrNameLst>
                                      </p:cBhvr>
                                      <p:tavLst>
                                        <p:tav tm="0">
                                          <p:val>
                                            <p:fltVal val="0"/>
                                          </p:val>
                                        </p:tav>
                                        <p:tav tm="100000">
                                          <p:val>
                                            <p:strVal val="#ppt_h"/>
                                          </p:val>
                                        </p:tav>
                                      </p:tavLst>
                                    </p:anim>
                                    <p:animEffect transition="in" filter="fade">
                                      <p:cBhvr>
                                        <p:cTn id="108" dur="1000"/>
                                        <p:tgtEl>
                                          <p:spTgt spid="14">
                                            <p:txEl>
                                              <p:pRg st="2" end="2"/>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14">
                                            <p:txEl>
                                              <p:pRg st="3" end="3"/>
                                            </p:txEl>
                                          </p:spTgt>
                                        </p:tgtEl>
                                        <p:attrNameLst>
                                          <p:attrName>style.visibility</p:attrName>
                                        </p:attrNameLst>
                                      </p:cBhvr>
                                      <p:to>
                                        <p:strVal val="visible"/>
                                      </p:to>
                                    </p:set>
                                    <p:anim calcmode="lin" valueType="num">
                                      <p:cBhvr>
                                        <p:cTn id="113" dur="1000" fill="hold"/>
                                        <p:tgtEl>
                                          <p:spTgt spid="14">
                                            <p:txEl>
                                              <p:pRg st="3" end="3"/>
                                            </p:txEl>
                                          </p:spTgt>
                                        </p:tgtEl>
                                        <p:attrNameLst>
                                          <p:attrName>ppt_w</p:attrName>
                                        </p:attrNameLst>
                                      </p:cBhvr>
                                      <p:tavLst>
                                        <p:tav tm="0">
                                          <p:val>
                                            <p:fltVal val="0"/>
                                          </p:val>
                                        </p:tav>
                                        <p:tav tm="100000">
                                          <p:val>
                                            <p:strVal val="#ppt_w"/>
                                          </p:val>
                                        </p:tav>
                                      </p:tavLst>
                                    </p:anim>
                                    <p:anim calcmode="lin" valueType="num">
                                      <p:cBhvr>
                                        <p:cTn id="114" dur="1000" fill="hold"/>
                                        <p:tgtEl>
                                          <p:spTgt spid="14">
                                            <p:txEl>
                                              <p:pRg st="3" end="3"/>
                                            </p:txEl>
                                          </p:spTgt>
                                        </p:tgtEl>
                                        <p:attrNameLst>
                                          <p:attrName>ppt_h</p:attrName>
                                        </p:attrNameLst>
                                      </p:cBhvr>
                                      <p:tavLst>
                                        <p:tav tm="0">
                                          <p:val>
                                            <p:fltVal val="0"/>
                                          </p:val>
                                        </p:tav>
                                        <p:tav tm="100000">
                                          <p:val>
                                            <p:strVal val="#ppt_h"/>
                                          </p:val>
                                        </p:tav>
                                      </p:tavLst>
                                    </p:anim>
                                    <p:animEffect transition="in" filter="fade">
                                      <p:cBhvr>
                                        <p:cTn id="115" dur="10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10" grpId="0" build="p"/>
      <p:bldP spid="11" grpId="0"/>
      <p:bldP spid="12" grpId="0"/>
      <p:bldP spid="1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36004" y="1219200"/>
            <a:ext cx="1107996" cy="2585323"/>
          </a:xfrm>
          <a:prstGeom prst="rect">
            <a:avLst/>
          </a:prstGeom>
          <a:noFill/>
        </p:spPr>
        <p:txBody>
          <a:bodyPr wrap="none" lIns="91440" tIns="45720" rIns="91440" bIns="45720">
            <a:spAutoFit/>
          </a:bodyPr>
          <a:lstStyle/>
          <a:p>
            <a:pPr algn="ctr"/>
            <a:endParaRPr lang="en-US" sz="5400" b="1" dirty="0">
              <a:ln w="10541" cmpd="sng">
                <a:solidFill>
                  <a:schemeClr val="accent1">
                    <a:shade val="88000"/>
                    <a:satMod val="110000"/>
                  </a:schemeClr>
                </a:solidFill>
                <a:prstDash val="solid"/>
              </a:ln>
              <a:solidFill>
                <a:schemeClr val="tx1">
                  <a:lumMod val="95000"/>
                  <a:lumOff val="5000"/>
                </a:schemeClr>
              </a:solidFill>
            </a:endParaRPr>
          </a:p>
          <a:p>
            <a:pPr algn="ctr"/>
            <a:endPar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marL="914400" indent="-914400" algn="ctr">
              <a:buAutoNum type="arabicParenBoth"/>
            </a:pP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Rectangle 2"/>
          <p:cNvSpPr/>
          <p:nvPr/>
        </p:nvSpPr>
        <p:spPr>
          <a:xfrm>
            <a:off x="644303" y="2294930"/>
            <a:ext cx="341760"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rPr>
              <a:t> </a:t>
            </a:r>
            <a:endParaRPr lang="en-US" sz="5400" b="1" cap="all" spc="0"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endParaRPr>
          </a:p>
        </p:txBody>
      </p:sp>
      <p:sp>
        <p:nvSpPr>
          <p:cNvPr id="4" name="Rectangle 3"/>
          <p:cNvSpPr/>
          <p:nvPr/>
        </p:nvSpPr>
        <p:spPr>
          <a:xfrm>
            <a:off x="616594" y="1145002"/>
            <a:ext cx="6685175" cy="861774"/>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4800" cap="none" spc="0" dirty="0" smtClean="0">
                <a:ln>
                  <a:prstDash val="solid"/>
                </a:ln>
                <a:solidFill>
                  <a:schemeClr val="tx1">
                    <a:lumMod val="95000"/>
                    <a:lumOff val="5000"/>
                  </a:schemeClr>
                </a:solidFill>
                <a:latin typeface="Helvetica" pitchFamily="34" charset="0"/>
              </a:rPr>
              <a:t>   </a:t>
            </a:r>
            <a:endParaRPr lang="en-US" sz="4800" cap="none" spc="0" dirty="0">
              <a:ln>
                <a:prstDash val="solid"/>
              </a:ln>
              <a:solidFill>
                <a:schemeClr val="tx1">
                  <a:lumMod val="95000"/>
                  <a:lumOff val="5000"/>
                </a:schemeClr>
              </a:solidFill>
              <a:latin typeface="Helvetica" pitchFamily="34" charset="0"/>
            </a:endParaRPr>
          </a:p>
        </p:txBody>
      </p:sp>
      <p:sp>
        <p:nvSpPr>
          <p:cNvPr id="5" name="Rectangle 4"/>
          <p:cNvSpPr/>
          <p:nvPr/>
        </p:nvSpPr>
        <p:spPr>
          <a:xfrm>
            <a:off x="3175489" y="1978805"/>
            <a:ext cx="356187" cy="830997"/>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800" cap="none" spc="0" dirty="0" smtClean="0">
                <a:ln>
                  <a:prstDash val="solid"/>
                </a:ln>
                <a:solidFill>
                  <a:schemeClr val="tx1">
                    <a:lumMod val="95000"/>
                    <a:lumOff val="5000"/>
                  </a:schemeClr>
                </a:solidFill>
                <a:latin typeface="Helvetica" pitchFamily="34" charset="0"/>
              </a:rPr>
              <a:t> </a:t>
            </a:r>
            <a:endParaRPr lang="en-US" sz="4800" cap="none" spc="0" dirty="0">
              <a:ln>
                <a:prstDash val="solid"/>
              </a:ln>
              <a:solidFill>
                <a:schemeClr val="tx1">
                  <a:lumMod val="95000"/>
                  <a:lumOff val="5000"/>
                </a:schemeClr>
              </a:solidFill>
              <a:latin typeface="Helvetica" pitchFamily="34" charset="0"/>
            </a:endParaRPr>
          </a:p>
        </p:txBody>
      </p:sp>
      <p:sp>
        <p:nvSpPr>
          <p:cNvPr id="6" name="Rectangle 5"/>
          <p:cNvSpPr/>
          <p:nvPr/>
        </p:nvSpPr>
        <p:spPr>
          <a:xfrm>
            <a:off x="990600" y="152400"/>
            <a:ext cx="3720890" cy="52322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lgn="ctr">
              <a:buFont typeface="Wingdings" pitchFamily="2" charset="2"/>
              <a:buChar char="Ø"/>
            </a:pPr>
            <a:r>
              <a:rPr lang="en-US" sz="2800" b="1" cap="none" spc="0" dirty="0" smtClean="0">
                <a:ln>
                  <a:prstDash val="solid"/>
                </a:ln>
                <a:effectLst>
                  <a:outerShdw blurRad="88000" dist="50800" dir="5040000" algn="tl">
                    <a:schemeClr val="accent4">
                      <a:tint val="80000"/>
                      <a:satMod val="250000"/>
                      <a:alpha val="45000"/>
                    </a:schemeClr>
                  </a:outerShdw>
                </a:effectLst>
                <a:latin typeface="Helvetica" pitchFamily="34" charset="0"/>
              </a:rPr>
              <a:t>Android Froyo 2.2</a:t>
            </a:r>
            <a:endParaRPr lang="en-US" sz="2800" b="1" cap="none" spc="0" dirty="0">
              <a:ln>
                <a:prstDash val="solid"/>
              </a:ln>
              <a:effectLst>
                <a:outerShdw blurRad="88000" dist="50800" dir="5040000" algn="tl">
                  <a:schemeClr val="accent4">
                    <a:tint val="80000"/>
                    <a:satMod val="250000"/>
                    <a:alpha val="45000"/>
                  </a:schemeClr>
                </a:outerShdw>
              </a:effectLst>
            </a:endParaRPr>
          </a:p>
        </p:txBody>
      </p:sp>
      <p:sp>
        <p:nvSpPr>
          <p:cNvPr id="7" name="TextBox 6"/>
          <p:cNvSpPr txBox="1"/>
          <p:nvPr/>
        </p:nvSpPr>
        <p:spPr>
          <a:xfrm>
            <a:off x="1066800" y="685800"/>
            <a:ext cx="5867400" cy="1200329"/>
          </a:xfrm>
          <a:prstGeom prst="rect">
            <a:avLst/>
          </a:prstGeom>
          <a:noFill/>
        </p:spPr>
        <p:txBody>
          <a:bodyPr wrap="square" rtlCol="0">
            <a:spAutoFit/>
          </a:bodyPr>
          <a:lstStyle/>
          <a:p>
            <a:pPr marL="342900" indent="-342900">
              <a:buFont typeface="Wingdings" pitchFamily="2" charset="2"/>
              <a:buChar char="ü"/>
            </a:pPr>
            <a:r>
              <a:rPr lang="en-US" dirty="0" smtClean="0"/>
              <a:t>  Released on </a:t>
            </a:r>
            <a:r>
              <a:rPr lang="en-US" dirty="0">
                <a:solidFill>
                  <a:srgbClr val="FFFF00"/>
                </a:solidFill>
              </a:rPr>
              <a:t> </a:t>
            </a:r>
            <a:r>
              <a:rPr lang="en-US" dirty="0">
                <a:solidFill>
                  <a:srgbClr val="7030A0"/>
                </a:solidFill>
              </a:rPr>
              <a:t>May 20, </a:t>
            </a:r>
            <a:r>
              <a:rPr lang="en-US" dirty="0" smtClean="0">
                <a:solidFill>
                  <a:srgbClr val="7030A0"/>
                </a:solidFill>
              </a:rPr>
              <a:t>2010.</a:t>
            </a:r>
          </a:p>
          <a:p>
            <a:pPr marL="342900" lvl="0" indent="-342900">
              <a:buFont typeface="Wingdings" pitchFamily="2" charset="2"/>
              <a:buChar char="ü"/>
            </a:pPr>
            <a:r>
              <a:rPr lang="en-US" dirty="0"/>
              <a:t>  Support for Adobe Flash </a:t>
            </a:r>
            <a:r>
              <a:rPr lang="en-US" dirty="0" smtClean="0"/>
              <a:t>10.1</a:t>
            </a:r>
          </a:p>
          <a:p>
            <a:pPr marL="342900" lvl="0" indent="-342900">
              <a:buFont typeface="Wingdings" pitchFamily="2" charset="2"/>
              <a:buChar char="ü"/>
            </a:pPr>
            <a:r>
              <a:rPr lang="en-US" dirty="0"/>
              <a:t> </a:t>
            </a:r>
            <a:r>
              <a:rPr lang="en-US" dirty="0" smtClean="0"/>
              <a:t>  </a:t>
            </a:r>
            <a:r>
              <a:rPr lang="en-US" dirty="0"/>
              <a:t>Improved Application launcher with better browser</a:t>
            </a:r>
          </a:p>
          <a:p>
            <a:pPr marL="342900" indent="-342900">
              <a:buFont typeface="Wingdings" pitchFamily="2" charset="2"/>
              <a:buChar char="ü"/>
            </a:pPr>
            <a:r>
              <a:rPr lang="en-US" dirty="0" smtClean="0"/>
              <a:t>   No internet calling.</a:t>
            </a:r>
            <a:endParaRPr lang="en-US" dirty="0"/>
          </a:p>
        </p:txBody>
      </p:sp>
      <p:pic>
        <p:nvPicPr>
          <p:cNvPr id="8" name="Picture 7" descr="http://www.signature9.com/wp-content/uploads/2010/06/android_froyo.jpg">
            <a:hlinkClick r:id="rId2"/>
          </p:cNvPr>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10400" y="304800"/>
            <a:ext cx="1838325" cy="1905000"/>
          </a:xfrm>
          <a:prstGeom prst="rect">
            <a:avLst/>
          </a:prstGeom>
          <a:noFill/>
          <a:ln>
            <a:noFill/>
          </a:ln>
        </p:spPr>
      </p:pic>
      <p:sp>
        <p:nvSpPr>
          <p:cNvPr id="9" name="Rectangle 8"/>
          <p:cNvSpPr/>
          <p:nvPr/>
        </p:nvSpPr>
        <p:spPr>
          <a:xfrm>
            <a:off x="990600" y="1905000"/>
            <a:ext cx="4899098" cy="52322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lgn="ctr">
              <a:buFont typeface="Wingdings" pitchFamily="2" charset="2"/>
              <a:buChar char="Ø"/>
            </a:pPr>
            <a:r>
              <a:rPr lang="en-US" sz="2800" b="1" cap="none" spc="0" dirty="0" smtClean="0">
                <a:ln>
                  <a:prstDash val="solid"/>
                </a:ln>
                <a:effectLst>
                  <a:outerShdw blurRad="88000" dist="50800" dir="5040000" algn="tl">
                    <a:schemeClr val="accent4">
                      <a:tint val="80000"/>
                      <a:satMod val="250000"/>
                      <a:alpha val="45000"/>
                    </a:schemeClr>
                  </a:outerShdw>
                </a:effectLst>
                <a:latin typeface="Helvetica" pitchFamily="34" charset="0"/>
              </a:rPr>
              <a:t>Android Gingerbread 2.3</a:t>
            </a:r>
            <a:endParaRPr lang="en-US" sz="2800" b="1" cap="none" spc="0" dirty="0">
              <a:ln>
                <a:prstDash val="solid"/>
              </a:ln>
              <a:effectLst>
                <a:outerShdw blurRad="88000" dist="50800" dir="5040000" algn="tl">
                  <a:schemeClr val="accent4">
                    <a:tint val="80000"/>
                    <a:satMod val="250000"/>
                    <a:alpha val="45000"/>
                  </a:schemeClr>
                </a:outerShdw>
              </a:effectLst>
            </a:endParaRPr>
          </a:p>
        </p:txBody>
      </p:sp>
      <p:pic>
        <p:nvPicPr>
          <p:cNvPr id="10" name="Picture 9" descr="http://i.zdnet.com/blogs/gingerdroid.png">
            <a:hlinkClick r:id="rId4"/>
          </p:cNvPr>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629400" y="2362200"/>
            <a:ext cx="1905000" cy="1905000"/>
          </a:xfrm>
          <a:prstGeom prst="rect">
            <a:avLst/>
          </a:prstGeom>
          <a:noFill/>
          <a:ln>
            <a:noFill/>
          </a:ln>
        </p:spPr>
      </p:pic>
      <p:sp>
        <p:nvSpPr>
          <p:cNvPr id="11" name="TextBox 10"/>
          <p:cNvSpPr txBox="1"/>
          <p:nvPr/>
        </p:nvSpPr>
        <p:spPr>
          <a:xfrm>
            <a:off x="1066800" y="2514600"/>
            <a:ext cx="5715000" cy="3970318"/>
          </a:xfrm>
          <a:prstGeom prst="rect">
            <a:avLst/>
          </a:prstGeom>
          <a:noFill/>
        </p:spPr>
        <p:txBody>
          <a:bodyPr wrap="square" rtlCol="0">
            <a:spAutoFit/>
          </a:bodyPr>
          <a:lstStyle/>
          <a:p>
            <a:pPr marL="285750" indent="-285750">
              <a:buFont typeface="Wingdings" pitchFamily="2" charset="2"/>
              <a:buChar char="ü"/>
            </a:pPr>
            <a:r>
              <a:rPr lang="en-US" dirty="0" smtClean="0"/>
              <a:t> Released on </a:t>
            </a:r>
            <a:r>
              <a:rPr lang="en-US" dirty="0"/>
              <a:t> </a:t>
            </a:r>
            <a:r>
              <a:rPr lang="en-US" dirty="0">
                <a:solidFill>
                  <a:srgbClr val="7030A0"/>
                </a:solidFill>
              </a:rPr>
              <a:t>December 6, </a:t>
            </a:r>
            <a:r>
              <a:rPr lang="en-US" dirty="0" smtClean="0">
                <a:solidFill>
                  <a:srgbClr val="7030A0"/>
                </a:solidFill>
              </a:rPr>
              <a:t>2010.</a:t>
            </a:r>
          </a:p>
          <a:p>
            <a:pPr marL="285750" lvl="0" indent="-285750">
              <a:buFont typeface="Wingdings" pitchFamily="2" charset="2"/>
              <a:buChar char="ü"/>
            </a:pPr>
            <a:r>
              <a:rPr lang="en-US" dirty="0"/>
              <a:t> Updated User Interface with high efficiency and </a:t>
            </a:r>
            <a:r>
              <a:rPr lang="en-US" dirty="0" smtClean="0"/>
              <a:t>speed</a:t>
            </a:r>
          </a:p>
          <a:p>
            <a:pPr marL="285750" indent="-285750">
              <a:buFont typeface="Wingdings" pitchFamily="2" charset="2"/>
              <a:buChar char="ü"/>
            </a:pPr>
            <a:r>
              <a:rPr lang="en-US" dirty="0" smtClean="0"/>
              <a:t> </a:t>
            </a:r>
            <a:r>
              <a:rPr lang="en-US" dirty="0"/>
              <a:t>Internet </a:t>
            </a:r>
            <a:r>
              <a:rPr lang="en-US" dirty="0" smtClean="0"/>
              <a:t>calling</a:t>
            </a:r>
          </a:p>
          <a:p>
            <a:pPr marL="285750" indent="-285750">
              <a:buFont typeface="Wingdings" pitchFamily="2" charset="2"/>
              <a:buChar char="ü"/>
            </a:pPr>
            <a:r>
              <a:rPr lang="en-US" dirty="0"/>
              <a:t> </a:t>
            </a:r>
            <a:r>
              <a:rPr lang="en-US" dirty="0" smtClean="0"/>
              <a:t>One touch word selection and copy/paste.</a:t>
            </a:r>
          </a:p>
          <a:p>
            <a:pPr marL="285750" indent="-285750">
              <a:buFont typeface="Wingdings" pitchFamily="2" charset="2"/>
              <a:buChar char="ü"/>
            </a:pPr>
            <a:r>
              <a:rPr lang="en-US" dirty="0"/>
              <a:t> </a:t>
            </a:r>
            <a:r>
              <a:rPr lang="en-US" dirty="0" smtClean="0"/>
              <a:t>New keyboard for faster word input.</a:t>
            </a:r>
          </a:p>
          <a:p>
            <a:pPr marL="285750" indent="-285750">
              <a:buFont typeface="Wingdings" pitchFamily="2" charset="2"/>
              <a:buChar char="ü"/>
            </a:pPr>
            <a:r>
              <a:rPr lang="en-US" dirty="0"/>
              <a:t> </a:t>
            </a:r>
            <a:r>
              <a:rPr lang="en-US" dirty="0" smtClean="0"/>
              <a:t>More successful version of Android than previous.</a:t>
            </a:r>
          </a:p>
          <a:p>
            <a:pPr marL="285750" indent="-285750">
              <a:buFont typeface="Wingdings" pitchFamily="2" charset="2"/>
              <a:buChar char="ü"/>
            </a:pPr>
            <a:r>
              <a:rPr lang="en-US" dirty="0"/>
              <a:t> </a:t>
            </a:r>
            <a:r>
              <a:rPr lang="en-US" dirty="0" smtClean="0"/>
              <a:t>not supports multi-core processors.</a:t>
            </a:r>
          </a:p>
          <a:p>
            <a:pPr lvl="0"/>
            <a:r>
              <a:rPr lang="en-US" dirty="0" smtClean="0"/>
              <a:t>    </a:t>
            </a:r>
          </a:p>
          <a:p>
            <a:pPr lvl="0"/>
            <a:r>
              <a:rPr lang="en-US" dirty="0"/>
              <a:t> </a:t>
            </a:r>
            <a:endParaRPr lang="en-US" dirty="0" smtClean="0"/>
          </a:p>
          <a:p>
            <a:pPr lvl="0"/>
            <a:r>
              <a:rPr lang="en-US" dirty="0"/>
              <a:t> </a:t>
            </a:r>
          </a:p>
          <a:p>
            <a:pPr lvl="0"/>
            <a:r>
              <a:rPr lang="en-US" dirty="0" smtClean="0"/>
              <a:t> </a:t>
            </a:r>
          </a:p>
          <a:p>
            <a:pPr marL="285750" lvl="0" indent="-285750">
              <a:buFont typeface="Wingdings" pitchFamily="2" charset="2"/>
              <a:buChar char="ü"/>
            </a:pPr>
            <a:endParaRPr lang="en-US" dirty="0"/>
          </a:p>
          <a:p>
            <a:pPr marL="285750" indent="-285750">
              <a:buFont typeface="Wingdings" pitchFamily="2" charset="2"/>
              <a:buChar char="ü"/>
            </a:pPr>
            <a:endParaRPr lang="en-US" dirty="0"/>
          </a:p>
        </p:txBody>
      </p:sp>
      <p:sp>
        <p:nvSpPr>
          <p:cNvPr id="12" name="Rectangle 11"/>
          <p:cNvSpPr/>
          <p:nvPr/>
        </p:nvSpPr>
        <p:spPr>
          <a:xfrm>
            <a:off x="990600" y="4724400"/>
            <a:ext cx="4780476" cy="52322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lgn="ctr">
              <a:buFont typeface="Wingdings" pitchFamily="2" charset="2"/>
              <a:buChar char="Ø"/>
            </a:pPr>
            <a:r>
              <a:rPr lang="en-US" sz="2800" b="1" cap="none" spc="0" dirty="0" smtClean="0">
                <a:ln>
                  <a:prstDash val="solid"/>
                </a:ln>
                <a:effectLst>
                  <a:outerShdw blurRad="88000" dist="50800" dir="5040000" algn="tl">
                    <a:schemeClr val="accent4">
                      <a:tint val="80000"/>
                      <a:satMod val="250000"/>
                      <a:alpha val="45000"/>
                    </a:schemeClr>
                  </a:outerShdw>
                </a:effectLst>
                <a:latin typeface="Helvetica" pitchFamily="34" charset="0"/>
              </a:rPr>
              <a:t>Android Honeycomb 3.0</a:t>
            </a:r>
            <a:endParaRPr lang="en-US" sz="2800" b="1" cap="none" spc="0" dirty="0">
              <a:ln>
                <a:prstDash val="solid"/>
              </a:ln>
              <a:effectLst>
                <a:outerShdw blurRad="88000" dist="50800" dir="5040000" algn="tl">
                  <a:schemeClr val="accent4">
                    <a:tint val="80000"/>
                    <a:satMod val="250000"/>
                    <a:alpha val="45000"/>
                  </a:schemeClr>
                </a:outerShdw>
              </a:effectLst>
            </a:endParaRPr>
          </a:p>
        </p:txBody>
      </p:sp>
      <p:sp>
        <p:nvSpPr>
          <p:cNvPr id="13" name="TextBox 12"/>
          <p:cNvSpPr txBox="1"/>
          <p:nvPr/>
        </p:nvSpPr>
        <p:spPr>
          <a:xfrm>
            <a:off x="1066800" y="5181600"/>
            <a:ext cx="5257800" cy="1477328"/>
          </a:xfrm>
          <a:prstGeom prst="rect">
            <a:avLst/>
          </a:prstGeom>
          <a:noFill/>
        </p:spPr>
        <p:txBody>
          <a:bodyPr wrap="square" rtlCol="0">
            <a:spAutoFit/>
          </a:bodyPr>
          <a:lstStyle/>
          <a:p>
            <a:pPr marL="285750" indent="-285750">
              <a:buFont typeface="Wingdings" pitchFamily="2" charset="2"/>
              <a:buChar char="ü"/>
            </a:pPr>
            <a:r>
              <a:rPr lang="en-US" dirty="0" smtClean="0"/>
              <a:t>  Released on </a:t>
            </a:r>
            <a:r>
              <a:rPr lang="en-US" dirty="0">
                <a:solidFill>
                  <a:srgbClr val="7030A0"/>
                </a:solidFill>
              </a:rPr>
              <a:t>February 22, </a:t>
            </a:r>
            <a:r>
              <a:rPr lang="en-US" dirty="0" smtClean="0">
                <a:solidFill>
                  <a:srgbClr val="7030A0"/>
                </a:solidFill>
              </a:rPr>
              <a:t>2011.</a:t>
            </a:r>
          </a:p>
          <a:p>
            <a:pPr marL="285750" lvl="0" indent="-285750">
              <a:buFont typeface="Wingdings" pitchFamily="2" charset="2"/>
              <a:buChar char="ü"/>
            </a:pPr>
            <a:r>
              <a:rPr lang="en-US" dirty="0"/>
              <a:t> Support for multi-core processors</a:t>
            </a:r>
          </a:p>
          <a:p>
            <a:pPr marL="285750" lvl="0" indent="-285750">
              <a:buFont typeface="Wingdings" pitchFamily="2" charset="2"/>
              <a:buChar char="ü"/>
            </a:pPr>
            <a:r>
              <a:rPr lang="en-US" dirty="0" smtClean="0"/>
              <a:t> </a:t>
            </a:r>
            <a:r>
              <a:rPr lang="en-US" dirty="0"/>
              <a:t>Ability to encrypt all user </a:t>
            </a:r>
            <a:r>
              <a:rPr lang="en-US" dirty="0" smtClean="0"/>
              <a:t>data.</a:t>
            </a:r>
          </a:p>
          <a:p>
            <a:pPr marL="285750" indent="-285750">
              <a:buFont typeface="Wingdings" pitchFamily="2" charset="2"/>
              <a:buChar char="ü"/>
            </a:pPr>
            <a:r>
              <a:rPr lang="en-US" dirty="0"/>
              <a:t> </a:t>
            </a:r>
            <a:r>
              <a:rPr lang="en-US" dirty="0" smtClean="0"/>
              <a:t>This version of android is only available for       tablets. </a:t>
            </a:r>
            <a:endParaRPr lang="en-US" dirty="0"/>
          </a:p>
        </p:txBody>
      </p:sp>
      <p:pic>
        <p:nvPicPr>
          <p:cNvPr id="14" name="Picture 13" descr="http://cdn4.digitaltrends.com/wp-content/uploads/2011/01/android-3-0-honeycomb-official-logo.jpg">
            <a:hlinkClick r:id="rId6"/>
          </p:cNvPr>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705600" y="4800600"/>
            <a:ext cx="1905000" cy="14971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8"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8)">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750"/>
                                        <p:tgtEl>
                                          <p:spTgt spid="7">
                                            <p:txEl>
                                              <p:pRg st="0" end="0"/>
                                            </p:txEl>
                                          </p:spTgt>
                                        </p:tgtEl>
                                      </p:cBhvr>
                                    </p:animEffect>
                                    <p:anim calcmode="lin" valueType="num">
                                      <p:cBhvr>
                                        <p:cTn id="21"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2" dur="75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750"/>
                                        <p:tgtEl>
                                          <p:spTgt spid="7">
                                            <p:txEl>
                                              <p:pRg st="1" end="1"/>
                                            </p:txEl>
                                          </p:spTgt>
                                        </p:tgtEl>
                                      </p:cBhvr>
                                    </p:animEffect>
                                    <p:anim calcmode="lin" valueType="num">
                                      <p:cBhvr>
                                        <p:cTn id="28" dur="75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9" dur="75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fade">
                                      <p:cBhvr>
                                        <p:cTn id="34" dur="750"/>
                                        <p:tgtEl>
                                          <p:spTgt spid="7">
                                            <p:txEl>
                                              <p:pRg st="2" end="2"/>
                                            </p:txEl>
                                          </p:spTgt>
                                        </p:tgtEl>
                                      </p:cBhvr>
                                    </p:animEffect>
                                    <p:anim calcmode="lin" valueType="num">
                                      <p:cBhvr>
                                        <p:cTn id="35" dur="75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6" dur="75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animEffect transition="in" filter="fade">
                                      <p:cBhvr>
                                        <p:cTn id="41" dur="750"/>
                                        <p:tgtEl>
                                          <p:spTgt spid="7">
                                            <p:txEl>
                                              <p:pRg st="3" end="3"/>
                                            </p:txEl>
                                          </p:spTgt>
                                        </p:tgtEl>
                                      </p:cBhvr>
                                    </p:animEffect>
                                    <p:anim calcmode="lin" valueType="num">
                                      <p:cBhvr>
                                        <p:cTn id="42" dur="75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3" dur="75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1000" fill="hold"/>
                                        <p:tgtEl>
                                          <p:spTgt spid="9"/>
                                        </p:tgtEl>
                                        <p:attrNameLst>
                                          <p:attrName>ppt_w</p:attrName>
                                        </p:attrNameLst>
                                      </p:cBhvr>
                                      <p:tavLst>
                                        <p:tav tm="0">
                                          <p:val>
                                            <p:fltVal val="0"/>
                                          </p:val>
                                        </p:tav>
                                        <p:tav tm="100000">
                                          <p:val>
                                            <p:strVal val="#ppt_w"/>
                                          </p:val>
                                        </p:tav>
                                      </p:tavLst>
                                    </p:anim>
                                    <p:anim calcmode="lin" valueType="num">
                                      <p:cBhvr>
                                        <p:cTn id="49" dur="1000" fill="hold"/>
                                        <p:tgtEl>
                                          <p:spTgt spid="9"/>
                                        </p:tgtEl>
                                        <p:attrNameLst>
                                          <p:attrName>ppt_h</p:attrName>
                                        </p:attrNameLst>
                                      </p:cBhvr>
                                      <p:tavLst>
                                        <p:tav tm="0">
                                          <p:val>
                                            <p:fltVal val="0"/>
                                          </p:val>
                                        </p:tav>
                                        <p:tav tm="100000">
                                          <p:val>
                                            <p:strVal val="#ppt_h"/>
                                          </p:val>
                                        </p:tav>
                                      </p:tavLst>
                                    </p:anim>
                                    <p:anim calcmode="lin" valueType="num">
                                      <p:cBhvr>
                                        <p:cTn id="50" dur="1000" fill="hold"/>
                                        <p:tgtEl>
                                          <p:spTgt spid="9"/>
                                        </p:tgtEl>
                                        <p:attrNameLst>
                                          <p:attrName>style.rotation</p:attrName>
                                        </p:attrNameLst>
                                      </p:cBhvr>
                                      <p:tavLst>
                                        <p:tav tm="0">
                                          <p:val>
                                            <p:fltVal val="90"/>
                                          </p:val>
                                        </p:tav>
                                        <p:tav tm="100000">
                                          <p:val>
                                            <p:fltVal val="0"/>
                                          </p:val>
                                        </p:tav>
                                      </p:tavLst>
                                    </p:anim>
                                    <p:animEffect transition="in" filter="fade">
                                      <p:cBhvr>
                                        <p:cTn id="51" dur="10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3"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heel(3)">
                                      <p:cBhvr>
                                        <p:cTn id="56" dur="20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11">
                                            <p:txEl>
                                              <p:pRg st="0" end="0"/>
                                            </p:txEl>
                                          </p:spTgt>
                                        </p:tgtEl>
                                        <p:attrNameLst>
                                          <p:attrName>style.visibility</p:attrName>
                                        </p:attrNameLst>
                                      </p:cBhvr>
                                      <p:to>
                                        <p:strVal val="visible"/>
                                      </p:to>
                                    </p:set>
                                    <p:animEffect transition="in" filter="fade">
                                      <p:cBhvr>
                                        <p:cTn id="61" dur="750"/>
                                        <p:tgtEl>
                                          <p:spTgt spid="11">
                                            <p:txEl>
                                              <p:pRg st="0" end="0"/>
                                            </p:txEl>
                                          </p:spTgt>
                                        </p:tgtEl>
                                      </p:cBhvr>
                                    </p:animEffect>
                                    <p:anim calcmode="lin" valueType="num">
                                      <p:cBhvr>
                                        <p:cTn id="62"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63" dur="75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11">
                                            <p:txEl>
                                              <p:pRg st="1" end="1"/>
                                            </p:txEl>
                                          </p:spTgt>
                                        </p:tgtEl>
                                        <p:attrNameLst>
                                          <p:attrName>style.visibility</p:attrName>
                                        </p:attrNameLst>
                                      </p:cBhvr>
                                      <p:to>
                                        <p:strVal val="visible"/>
                                      </p:to>
                                    </p:set>
                                    <p:animEffect transition="in" filter="fade">
                                      <p:cBhvr>
                                        <p:cTn id="68" dur="750"/>
                                        <p:tgtEl>
                                          <p:spTgt spid="11">
                                            <p:txEl>
                                              <p:pRg st="1" end="1"/>
                                            </p:txEl>
                                          </p:spTgt>
                                        </p:tgtEl>
                                      </p:cBhvr>
                                    </p:animEffect>
                                    <p:anim calcmode="lin" valueType="num">
                                      <p:cBhvr>
                                        <p:cTn id="69" dur="75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70" dur="75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11">
                                            <p:txEl>
                                              <p:pRg st="2" end="2"/>
                                            </p:txEl>
                                          </p:spTgt>
                                        </p:tgtEl>
                                        <p:attrNameLst>
                                          <p:attrName>style.visibility</p:attrName>
                                        </p:attrNameLst>
                                      </p:cBhvr>
                                      <p:to>
                                        <p:strVal val="visible"/>
                                      </p:to>
                                    </p:set>
                                    <p:animEffect transition="in" filter="fade">
                                      <p:cBhvr>
                                        <p:cTn id="75" dur="750"/>
                                        <p:tgtEl>
                                          <p:spTgt spid="11">
                                            <p:txEl>
                                              <p:pRg st="2" end="2"/>
                                            </p:txEl>
                                          </p:spTgt>
                                        </p:tgtEl>
                                      </p:cBhvr>
                                    </p:animEffect>
                                    <p:anim calcmode="lin" valueType="num">
                                      <p:cBhvr>
                                        <p:cTn id="76" dur="75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77" dur="75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grpId="0" nodeType="clickEffect">
                                  <p:stCondLst>
                                    <p:cond delay="0"/>
                                  </p:stCondLst>
                                  <p:childTnLst>
                                    <p:set>
                                      <p:cBhvr>
                                        <p:cTn id="81" dur="1" fill="hold">
                                          <p:stCondLst>
                                            <p:cond delay="0"/>
                                          </p:stCondLst>
                                        </p:cTn>
                                        <p:tgtEl>
                                          <p:spTgt spid="11">
                                            <p:txEl>
                                              <p:pRg st="3" end="3"/>
                                            </p:txEl>
                                          </p:spTgt>
                                        </p:tgtEl>
                                        <p:attrNameLst>
                                          <p:attrName>style.visibility</p:attrName>
                                        </p:attrNameLst>
                                      </p:cBhvr>
                                      <p:to>
                                        <p:strVal val="visible"/>
                                      </p:to>
                                    </p:set>
                                    <p:animEffect transition="in" filter="fade">
                                      <p:cBhvr>
                                        <p:cTn id="82" dur="750"/>
                                        <p:tgtEl>
                                          <p:spTgt spid="11">
                                            <p:txEl>
                                              <p:pRg st="3" end="3"/>
                                            </p:txEl>
                                          </p:spTgt>
                                        </p:tgtEl>
                                      </p:cBhvr>
                                    </p:animEffect>
                                    <p:anim calcmode="lin" valueType="num">
                                      <p:cBhvr>
                                        <p:cTn id="83" dur="75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84" dur="75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7" presetClass="entr" presetSubtype="0" fill="hold" grpId="0" nodeType="clickEffect">
                                  <p:stCondLst>
                                    <p:cond delay="0"/>
                                  </p:stCondLst>
                                  <p:childTnLst>
                                    <p:set>
                                      <p:cBhvr>
                                        <p:cTn id="88" dur="1" fill="hold">
                                          <p:stCondLst>
                                            <p:cond delay="0"/>
                                          </p:stCondLst>
                                        </p:cTn>
                                        <p:tgtEl>
                                          <p:spTgt spid="11">
                                            <p:txEl>
                                              <p:pRg st="4" end="4"/>
                                            </p:txEl>
                                          </p:spTgt>
                                        </p:tgtEl>
                                        <p:attrNameLst>
                                          <p:attrName>style.visibility</p:attrName>
                                        </p:attrNameLst>
                                      </p:cBhvr>
                                      <p:to>
                                        <p:strVal val="visible"/>
                                      </p:to>
                                    </p:set>
                                    <p:animEffect transition="in" filter="fade">
                                      <p:cBhvr>
                                        <p:cTn id="89" dur="750"/>
                                        <p:tgtEl>
                                          <p:spTgt spid="11">
                                            <p:txEl>
                                              <p:pRg st="4" end="4"/>
                                            </p:txEl>
                                          </p:spTgt>
                                        </p:tgtEl>
                                      </p:cBhvr>
                                    </p:animEffect>
                                    <p:anim calcmode="lin" valueType="num">
                                      <p:cBhvr>
                                        <p:cTn id="90" dur="75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91" dur="75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11">
                                            <p:txEl>
                                              <p:pRg st="5" end="5"/>
                                            </p:txEl>
                                          </p:spTgt>
                                        </p:tgtEl>
                                        <p:attrNameLst>
                                          <p:attrName>style.visibility</p:attrName>
                                        </p:attrNameLst>
                                      </p:cBhvr>
                                      <p:to>
                                        <p:strVal val="visible"/>
                                      </p:to>
                                    </p:set>
                                    <p:animEffect transition="in" filter="fade">
                                      <p:cBhvr>
                                        <p:cTn id="96" dur="750"/>
                                        <p:tgtEl>
                                          <p:spTgt spid="11">
                                            <p:txEl>
                                              <p:pRg st="5" end="5"/>
                                            </p:txEl>
                                          </p:spTgt>
                                        </p:tgtEl>
                                      </p:cBhvr>
                                    </p:animEffect>
                                    <p:anim calcmode="lin" valueType="num">
                                      <p:cBhvr>
                                        <p:cTn id="97" dur="75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98" dur="75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7" presetClass="entr" presetSubtype="0" fill="hold" grpId="0" nodeType="clickEffect">
                                  <p:stCondLst>
                                    <p:cond delay="0"/>
                                  </p:stCondLst>
                                  <p:childTnLst>
                                    <p:set>
                                      <p:cBhvr>
                                        <p:cTn id="102" dur="1" fill="hold">
                                          <p:stCondLst>
                                            <p:cond delay="0"/>
                                          </p:stCondLst>
                                        </p:cTn>
                                        <p:tgtEl>
                                          <p:spTgt spid="11">
                                            <p:txEl>
                                              <p:pRg st="6" end="6"/>
                                            </p:txEl>
                                          </p:spTgt>
                                        </p:tgtEl>
                                        <p:attrNameLst>
                                          <p:attrName>style.visibility</p:attrName>
                                        </p:attrNameLst>
                                      </p:cBhvr>
                                      <p:to>
                                        <p:strVal val="visible"/>
                                      </p:to>
                                    </p:set>
                                    <p:animEffect transition="in" filter="fade">
                                      <p:cBhvr>
                                        <p:cTn id="103" dur="750"/>
                                        <p:tgtEl>
                                          <p:spTgt spid="11">
                                            <p:txEl>
                                              <p:pRg st="6" end="6"/>
                                            </p:txEl>
                                          </p:spTgt>
                                        </p:tgtEl>
                                      </p:cBhvr>
                                    </p:animEffect>
                                    <p:anim calcmode="lin" valueType="num">
                                      <p:cBhvr>
                                        <p:cTn id="104" dur="75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105" dur="75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31" presetClass="entr" presetSubtype="0" fill="hold" grpId="0" nodeType="clickEffect">
                                  <p:stCondLst>
                                    <p:cond delay="0"/>
                                  </p:stCondLst>
                                  <p:childTnLst>
                                    <p:set>
                                      <p:cBhvr>
                                        <p:cTn id="109" dur="1" fill="hold">
                                          <p:stCondLst>
                                            <p:cond delay="0"/>
                                          </p:stCondLst>
                                        </p:cTn>
                                        <p:tgtEl>
                                          <p:spTgt spid="12"/>
                                        </p:tgtEl>
                                        <p:attrNameLst>
                                          <p:attrName>style.visibility</p:attrName>
                                        </p:attrNameLst>
                                      </p:cBhvr>
                                      <p:to>
                                        <p:strVal val="visible"/>
                                      </p:to>
                                    </p:set>
                                    <p:anim calcmode="lin" valueType="num">
                                      <p:cBhvr>
                                        <p:cTn id="110" dur="1000" fill="hold"/>
                                        <p:tgtEl>
                                          <p:spTgt spid="12"/>
                                        </p:tgtEl>
                                        <p:attrNameLst>
                                          <p:attrName>ppt_w</p:attrName>
                                        </p:attrNameLst>
                                      </p:cBhvr>
                                      <p:tavLst>
                                        <p:tav tm="0">
                                          <p:val>
                                            <p:fltVal val="0"/>
                                          </p:val>
                                        </p:tav>
                                        <p:tav tm="100000">
                                          <p:val>
                                            <p:strVal val="#ppt_w"/>
                                          </p:val>
                                        </p:tav>
                                      </p:tavLst>
                                    </p:anim>
                                    <p:anim calcmode="lin" valueType="num">
                                      <p:cBhvr>
                                        <p:cTn id="111" dur="1000" fill="hold"/>
                                        <p:tgtEl>
                                          <p:spTgt spid="12"/>
                                        </p:tgtEl>
                                        <p:attrNameLst>
                                          <p:attrName>ppt_h</p:attrName>
                                        </p:attrNameLst>
                                      </p:cBhvr>
                                      <p:tavLst>
                                        <p:tav tm="0">
                                          <p:val>
                                            <p:fltVal val="0"/>
                                          </p:val>
                                        </p:tav>
                                        <p:tav tm="100000">
                                          <p:val>
                                            <p:strVal val="#ppt_h"/>
                                          </p:val>
                                        </p:tav>
                                      </p:tavLst>
                                    </p:anim>
                                    <p:anim calcmode="lin" valueType="num">
                                      <p:cBhvr>
                                        <p:cTn id="112" dur="1000" fill="hold"/>
                                        <p:tgtEl>
                                          <p:spTgt spid="12"/>
                                        </p:tgtEl>
                                        <p:attrNameLst>
                                          <p:attrName>style.rotation</p:attrName>
                                        </p:attrNameLst>
                                      </p:cBhvr>
                                      <p:tavLst>
                                        <p:tav tm="0">
                                          <p:val>
                                            <p:fltVal val="90"/>
                                          </p:val>
                                        </p:tav>
                                        <p:tav tm="100000">
                                          <p:val>
                                            <p:fltVal val="0"/>
                                          </p:val>
                                        </p:tav>
                                      </p:tavLst>
                                    </p:anim>
                                    <p:animEffect transition="in" filter="fade">
                                      <p:cBhvr>
                                        <p:cTn id="113" dur="1000"/>
                                        <p:tgtEl>
                                          <p:spTgt spid="12"/>
                                        </p:tgtEl>
                                      </p:cBhvr>
                                    </p:animEffect>
                                  </p:childTnLst>
                                </p:cTn>
                              </p:par>
                            </p:childTnLst>
                          </p:cTn>
                        </p:par>
                      </p:childTnLst>
                    </p:cTn>
                  </p:par>
                  <p:par>
                    <p:cTn id="114" fill="hold">
                      <p:stCondLst>
                        <p:cond delay="indefinite"/>
                      </p:stCondLst>
                      <p:childTnLst>
                        <p:par>
                          <p:cTn id="115" fill="hold">
                            <p:stCondLst>
                              <p:cond delay="0"/>
                            </p:stCondLst>
                            <p:childTnLst>
                              <p:par>
                                <p:cTn id="116" presetID="21" presetClass="entr" presetSubtype="4" fill="hold" nodeType="clickEffect">
                                  <p:stCondLst>
                                    <p:cond delay="0"/>
                                  </p:stCondLst>
                                  <p:childTnLst>
                                    <p:set>
                                      <p:cBhvr>
                                        <p:cTn id="117" dur="1" fill="hold">
                                          <p:stCondLst>
                                            <p:cond delay="0"/>
                                          </p:stCondLst>
                                        </p:cTn>
                                        <p:tgtEl>
                                          <p:spTgt spid="14"/>
                                        </p:tgtEl>
                                        <p:attrNameLst>
                                          <p:attrName>style.visibility</p:attrName>
                                        </p:attrNameLst>
                                      </p:cBhvr>
                                      <p:to>
                                        <p:strVal val="visible"/>
                                      </p:to>
                                    </p:set>
                                    <p:animEffect transition="in" filter="wheel(4)">
                                      <p:cBhvr>
                                        <p:cTn id="118" dur="2000"/>
                                        <p:tgtEl>
                                          <p:spTgt spid="14"/>
                                        </p:tgtEl>
                                      </p:cBhvr>
                                    </p:animEffect>
                                  </p:childTnLst>
                                </p:cTn>
                              </p:par>
                            </p:childTnLst>
                          </p:cTn>
                        </p:par>
                      </p:childTnLst>
                    </p:cTn>
                  </p:par>
                  <p:par>
                    <p:cTn id="119" fill="hold">
                      <p:stCondLst>
                        <p:cond delay="indefinite"/>
                      </p:stCondLst>
                      <p:childTnLst>
                        <p:par>
                          <p:cTn id="120" fill="hold">
                            <p:stCondLst>
                              <p:cond delay="0"/>
                            </p:stCondLst>
                            <p:childTnLst>
                              <p:par>
                                <p:cTn id="121" presetID="47" presetClass="entr" presetSubtype="0" fill="hold" grpId="0" nodeType="clickEffect">
                                  <p:stCondLst>
                                    <p:cond delay="0"/>
                                  </p:stCondLst>
                                  <p:childTnLst>
                                    <p:set>
                                      <p:cBhvr>
                                        <p:cTn id="122" dur="1" fill="hold">
                                          <p:stCondLst>
                                            <p:cond delay="0"/>
                                          </p:stCondLst>
                                        </p:cTn>
                                        <p:tgtEl>
                                          <p:spTgt spid="13">
                                            <p:txEl>
                                              <p:pRg st="0" end="0"/>
                                            </p:txEl>
                                          </p:spTgt>
                                        </p:tgtEl>
                                        <p:attrNameLst>
                                          <p:attrName>style.visibility</p:attrName>
                                        </p:attrNameLst>
                                      </p:cBhvr>
                                      <p:to>
                                        <p:strVal val="visible"/>
                                      </p:to>
                                    </p:set>
                                    <p:animEffect transition="in" filter="fade">
                                      <p:cBhvr>
                                        <p:cTn id="123" dur="750"/>
                                        <p:tgtEl>
                                          <p:spTgt spid="13">
                                            <p:txEl>
                                              <p:pRg st="0" end="0"/>
                                            </p:txEl>
                                          </p:spTgt>
                                        </p:tgtEl>
                                      </p:cBhvr>
                                    </p:animEffect>
                                    <p:anim calcmode="lin" valueType="num">
                                      <p:cBhvr>
                                        <p:cTn id="124" dur="75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25" dur="75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7" presetClass="entr" presetSubtype="0" fill="hold" grpId="0" nodeType="clickEffect">
                                  <p:stCondLst>
                                    <p:cond delay="0"/>
                                  </p:stCondLst>
                                  <p:childTnLst>
                                    <p:set>
                                      <p:cBhvr>
                                        <p:cTn id="129" dur="1" fill="hold">
                                          <p:stCondLst>
                                            <p:cond delay="0"/>
                                          </p:stCondLst>
                                        </p:cTn>
                                        <p:tgtEl>
                                          <p:spTgt spid="13">
                                            <p:txEl>
                                              <p:pRg st="1" end="1"/>
                                            </p:txEl>
                                          </p:spTgt>
                                        </p:tgtEl>
                                        <p:attrNameLst>
                                          <p:attrName>style.visibility</p:attrName>
                                        </p:attrNameLst>
                                      </p:cBhvr>
                                      <p:to>
                                        <p:strVal val="visible"/>
                                      </p:to>
                                    </p:set>
                                    <p:animEffect transition="in" filter="fade">
                                      <p:cBhvr>
                                        <p:cTn id="130" dur="750"/>
                                        <p:tgtEl>
                                          <p:spTgt spid="13">
                                            <p:txEl>
                                              <p:pRg st="1" end="1"/>
                                            </p:txEl>
                                          </p:spTgt>
                                        </p:tgtEl>
                                      </p:cBhvr>
                                    </p:animEffect>
                                    <p:anim calcmode="lin" valueType="num">
                                      <p:cBhvr>
                                        <p:cTn id="131" dur="75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32" dur="75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7" presetClass="entr" presetSubtype="0" fill="hold" grpId="0" nodeType="clickEffect">
                                  <p:stCondLst>
                                    <p:cond delay="0"/>
                                  </p:stCondLst>
                                  <p:childTnLst>
                                    <p:set>
                                      <p:cBhvr>
                                        <p:cTn id="136" dur="1" fill="hold">
                                          <p:stCondLst>
                                            <p:cond delay="0"/>
                                          </p:stCondLst>
                                        </p:cTn>
                                        <p:tgtEl>
                                          <p:spTgt spid="13">
                                            <p:txEl>
                                              <p:pRg st="2" end="2"/>
                                            </p:txEl>
                                          </p:spTgt>
                                        </p:tgtEl>
                                        <p:attrNameLst>
                                          <p:attrName>style.visibility</p:attrName>
                                        </p:attrNameLst>
                                      </p:cBhvr>
                                      <p:to>
                                        <p:strVal val="visible"/>
                                      </p:to>
                                    </p:set>
                                    <p:animEffect transition="in" filter="fade">
                                      <p:cBhvr>
                                        <p:cTn id="137" dur="750"/>
                                        <p:tgtEl>
                                          <p:spTgt spid="13">
                                            <p:txEl>
                                              <p:pRg st="2" end="2"/>
                                            </p:txEl>
                                          </p:spTgt>
                                        </p:tgtEl>
                                      </p:cBhvr>
                                    </p:animEffect>
                                    <p:anim calcmode="lin" valueType="num">
                                      <p:cBhvr>
                                        <p:cTn id="138" dur="75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139" dur="75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7" presetClass="entr" presetSubtype="0" fill="hold" grpId="0" nodeType="clickEffect">
                                  <p:stCondLst>
                                    <p:cond delay="0"/>
                                  </p:stCondLst>
                                  <p:childTnLst>
                                    <p:set>
                                      <p:cBhvr>
                                        <p:cTn id="143" dur="1" fill="hold">
                                          <p:stCondLst>
                                            <p:cond delay="0"/>
                                          </p:stCondLst>
                                        </p:cTn>
                                        <p:tgtEl>
                                          <p:spTgt spid="13">
                                            <p:txEl>
                                              <p:pRg st="3" end="3"/>
                                            </p:txEl>
                                          </p:spTgt>
                                        </p:tgtEl>
                                        <p:attrNameLst>
                                          <p:attrName>style.visibility</p:attrName>
                                        </p:attrNameLst>
                                      </p:cBhvr>
                                      <p:to>
                                        <p:strVal val="visible"/>
                                      </p:to>
                                    </p:set>
                                    <p:animEffect transition="in" filter="fade">
                                      <p:cBhvr>
                                        <p:cTn id="144" dur="750"/>
                                        <p:tgtEl>
                                          <p:spTgt spid="13">
                                            <p:txEl>
                                              <p:pRg st="3" end="3"/>
                                            </p:txEl>
                                          </p:spTgt>
                                        </p:tgtEl>
                                      </p:cBhvr>
                                    </p:animEffect>
                                    <p:anim calcmode="lin" valueType="num">
                                      <p:cBhvr>
                                        <p:cTn id="145" dur="75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146" dur="75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9" grpId="0"/>
      <p:bldP spid="11" grpId="0" build="p"/>
      <p:bldP spid="12" grpId="0"/>
      <p:bldP spid="1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spc="50" dirty="0" smtClean="0">
                <a:ln w="11430"/>
                <a:solidFill>
                  <a:schemeClr val="accent6">
                    <a:lumMod val="50000"/>
                  </a:schemeClr>
                </a:solidFill>
                <a:effectLst>
                  <a:outerShdw blurRad="76200" dist="50800" dir="5400000" algn="tl" rotWithShape="0">
                    <a:srgbClr val="000000">
                      <a:alpha val="65000"/>
                    </a:srgbClr>
                  </a:outerShdw>
                </a:effectLst>
                <a:latin typeface="Gabriola" pitchFamily="82" charset="0"/>
                <a:cs typeface="Gautami" pitchFamily="34" charset="0"/>
              </a:rPr>
              <a:t>AGENDA</a:t>
            </a:r>
            <a:endParaRPr lang="en-US" b="1" dirty="0">
              <a:solidFill>
                <a:schemeClr val="accent6">
                  <a:lumMod val="50000"/>
                </a:schemeClr>
              </a:solidFill>
            </a:endParaRPr>
          </a:p>
        </p:txBody>
      </p:sp>
      <p:sp>
        <p:nvSpPr>
          <p:cNvPr id="3" name="Content Placeholder 2"/>
          <p:cNvSpPr>
            <a:spLocks noGrp="1"/>
          </p:cNvSpPr>
          <p:nvPr>
            <p:ph idx="1"/>
          </p:nvPr>
        </p:nvSpPr>
        <p:spPr>
          <a:xfrm>
            <a:off x="990600" y="1676400"/>
            <a:ext cx="7924800" cy="4449763"/>
          </a:xfrm>
        </p:spPr>
        <p:txBody>
          <a:bodyPr/>
          <a:lstStyle/>
          <a:p>
            <a:r>
              <a:rPr lang="de-DE" sz="2200" b="1" dirty="0" smtClean="0">
                <a:effectLst>
                  <a:outerShdw blurRad="38100" dist="38100" dir="2700000" algn="tl">
                    <a:srgbClr val="000000">
                      <a:alpha val="43137"/>
                    </a:srgbClr>
                  </a:outerShdw>
                </a:effectLst>
              </a:rPr>
              <a:t>INTRODUCTION</a:t>
            </a:r>
          </a:p>
          <a:p>
            <a:r>
              <a:rPr lang="de-DE" sz="2200" b="1" dirty="0" smtClean="0">
                <a:effectLst>
                  <a:outerShdw blurRad="38100" dist="38100" dir="2700000" algn="tl">
                    <a:srgbClr val="000000">
                      <a:alpha val="43137"/>
                    </a:srgbClr>
                  </a:outerShdw>
                </a:effectLst>
              </a:rPr>
              <a:t>ORGIN OF ANDROID</a:t>
            </a:r>
          </a:p>
          <a:p>
            <a:r>
              <a:rPr lang="de-DE" sz="2200" b="1" dirty="0" smtClean="0">
                <a:effectLst>
                  <a:outerShdw blurRad="38100" dist="38100" dir="2700000" algn="tl">
                    <a:srgbClr val="000000">
                      <a:alpha val="43137"/>
                    </a:srgbClr>
                  </a:outerShdw>
                </a:effectLst>
              </a:rPr>
              <a:t>FEATURES OF ANDROID</a:t>
            </a:r>
          </a:p>
          <a:p>
            <a:r>
              <a:rPr lang="de-DE" sz="2200" b="1" dirty="0" smtClean="0">
                <a:effectLst>
                  <a:outerShdw blurRad="38100" dist="38100" dir="2700000" algn="tl">
                    <a:srgbClr val="000000">
                      <a:alpha val="43137"/>
                    </a:srgbClr>
                  </a:outerShdw>
                </a:effectLst>
              </a:rPr>
              <a:t>ARCHITECHTURE OF ANDROID</a:t>
            </a:r>
          </a:p>
          <a:p>
            <a:r>
              <a:rPr lang="de-DE" sz="2200" b="1" dirty="0" smtClean="0">
                <a:effectLst>
                  <a:outerShdw blurRad="38100" dist="38100" dir="2700000" algn="tl">
                    <a:srgbClr val="000000">
                      <a:alpha val="43137"/>
                    </a:srgbClr>
                  </a:outerShdw>
                </a:effectLst>
              </a:rPr>
              <a:t>VERSIONS OF ANDROID</a:t>
            </a:r>
          </a:p>
          <a:p>
            <a:r>
              <a:rPr lang="de-DE" sz="2200" b="1" dirty="0" smtClean="0">
                <a:effectLst>
                  <a:outerShdw blurRad="38100" dist="38100" dir="2700000" algn="tl">
                    <a:srgbClr val="000000">
                      <a:alpha val="43137"/>
                    </a:srgbClr>
                  </a:outerShdw>
                </a:effectLst>
              </a:rPr>
              <a:t>SOFTWARE DEVELOPMENT</a:t>
            </a:r>
          </a:p>
          <a:p>
            <a:r>
              <a:rPr lang="de-DE" sz="2200" b="1" dirty="0" smtClean="0">
                <a:effectLst>
                  <a:outerShdw blurRad="38100" dist="38100" dir="2700000" algn="tl">
                    <a:srgbClr val="000000">
                      <a:alpha val="43137"/>
                    </a:srgbClr>
                  </a:outerShdw>
                </a:effectLst>
              </a:rPr>
              <a:t>LIMITATIONS</a:t>
            </a:r>
          </a:p>
          <a:p>
            <a:r>
              <a:rPr lang="de-DE" sz="2200" b="1" dirty="0" smtClean="0">
                <a:effectLst>
                  <a:outerShdw blurRad="38100" dist="38100" dir="2700000" algn="tl">
                    <a:srgbClr val="000000">
                      <a:alpha val="43137"/>
                    </a:srgbClr>
                  </a:outerShdw>
                </a:effectLst>
              </a:rPr>
              <a:t>APPLICATION LIFE CYCLE</a:t>
            </a:r>
          </a:p>
          <a:p>
            <a:r>
              <a:rPr lang="de-DE" sz="2200" b="1" dirty="0" smtClean="0">
                <a:effectLst>
                  <a:outerShdw blurRad="38100" dist="38100" dir="2700000" algn="tl">
                    <a:srgbClr val="000000">
                      <a:alpha val="43137"/>
                    </a:srgbClr>
                  </a:outerShdw>
                </a:effectLst>
              </a:rPr>
              <a:t>FUTURE OF ANDROID</a:t>
            </a:r>
          </a:p>
          <a:p>
            <a:pPr lvl="1">
              <a:buNone/>
            </a:pPr>
            <a:endParaRPr lang="de-DE" b="1" dirty="0" smtClean="0">
              <a:effectLst>
                <a:outerShdw blurRad="38100" dist="38100" dir="2700000" algn="tl">
                  <a:srgbClr val="000000">
                    <a:alpha val="43137"/>
                  </a:srgbClr>
                </a:outerShdw>
              </a:effectLst>
            </a:endParaRPr>
          </a:p>
          <a:p>
            <a:endParaRPr lang="en-US" dirty="0"/>
          </a:p>
        </p:txBody>
      </p:sp>
      <p:pic>
        <p:nvPicPr>
          <p:cNvPr id="4" name="Picture 1" descr="C:\Users\Rizwan Rizzu\Downloads\android-350x216.png"/>
          <p:cNvPicPr>
            <a:picLocks noChangeAspect="1" noChangeArrowheads="1"/>
          </p:cNvPicPr>
          <p:nvPr/>
        </p:nvPicPr>
        <p:blipFill>
          <a:blip r:embed="rId2" cstate="print"/>
          <a:srcRect/>
          <a:stretch>
            <a:fillRect/>
          </a:stretch>
        </p:blipFill>
        <p:spPr bwMode="auto">
          <a:xfrm>
            <a:off x="5787461" y="2362200"/>
            <a:ext cx="3356539" cy="247646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91800" y="1295400"/>
            <a:ext cx="1107996" cy="2585323"/>
          </a:xfrm>
          <a:prstGeom prst="rect">
            <a:avLst/>
          </a:prstGeom>
          <a:noFill/>
        </p:spPr>
        <p:txBody>
          <a:bodyPr wrap="none" lIns="91440" tIns="45720" rIns="91440" bIns="45720">
            <a:spAutoFit/>
          </a:bodyPr>
          <a:lstStyle/>
          <a:p>
            <a:pPr algn="ctr"/>
            <a:endParaRPr lang="en-US" sz="5400" b="1" dirty="0">
              <a:ln w="10541" cmpd="sng">
                <a:solidFill>
                  <a:schemeClr val="accent1">
                    <a:shade val="88000"/>
                    <a:satMod val="110000"/>
                  </a:schemeClr>
                </a:solidFill>
                <a:prstDash val="solid"/>
              </a:ln>
              <a:solidFill>
                <a:schemeClr val="tx1">
                  <a:lumMod val="95000"/>
                  <a:lumOff val="5000"/>
                </a:schemeClr>
              </a:solidFill>
            </a:endParaRPr>
          </a:p>
          <a:p>
            <a:pPr algn="ctr"/>
            <a:endPar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marL="914400" indent="-914400" algn="ctr">
              <a:buAutoNum type="arabicParenBoth"/>
            </a:pP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Rectangle 2"/>
          <p:cNvSpPr/>
          <p:nvPr/>
        </p:nvSpPr>
        <p:spPr>
          <a:xfrm>
            <a:off x="644303" y="2294930"/>
            <a:ext cx="341760"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rPr>
              <a:t> </a:t>
            </a:r>
            <a:endParaRPr lang="en-US" sz="5400" b="1" cap="all" spc="0"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endParaRPr>
          </a:p>
        </p:txBody>
      </p:sp>
      <p:sp>
        <p:nvSpPr>
          <p:cNvPr id="4" name="Rectangle 3"/>
          <p:cNvSpPr/>
          <p:nvPr/>
        </p:nvSpPr>
        <p:spPr>
          <a:xfrm>
            <a:off x="616594" y="1145002"/>
            <a:ext cx="6685175" cy="861774"/>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4800" cap="none" spc="0" dirty="0" smtClean="0">
                <a:ln>
                  <a:prstDash val="solid"/>
                </a:ln>
                <a:solidFill>
                  <a:schemeClr val="tx1">
                    <a:lumMod val="95000"/>
                    <a:lumOff val="5000"/>
                  </a:schemeClr>
                </a:solidFill>
                <a:latin typeface="Helvetica" pitchFamily="34" charset="0"/>
              </a:rPr>
              <a:t>   </a:t>
            </a:r>
            <a:endParaRPr lang="en-US" sz="4800" cap="none" spc="0" dirty="0">
              <a:ln>
                <a:prstDash val="solid"/>
              </a:ln>
              <a:solidFill>
                <a:schemeClr val="tx1">
                  <a:lumMod val="95000"/>
                  <a:lumOff val="5000"/>
                </a:schemeClr>
              </a:solidFill>
              <a:latin typeface="Helvetica" pitchFamily="34" charset="0"/>
            </a:endParaRPr>
          </a:p>
        </p:txBody>
      </p:sp>
      <p:sp>
        <p:nvSpPr>
          <p:cNvPr id="5" name="Rectangle 4"/>
          <p:cNvSpPr/>
          <p:nvPr/>
        </p:nvSpPr>
        <p:spPr>
          <a:xfrm>
            <a:off x="3175489" y="1978805"/>
            <a:ext cx="356187" cy="830997"/>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800" cap="none" spc="0" dirty="0" smtClean="0">
                <a:ln>
                  <a:prstDash val="solid"/>
                </a:ln>
                <a:solidFill>
                  <a:schemeClr val="tx1">
                    <a:lumMod val="95000"/>
                    <a:lumOff val="5000"/>
                  </a:schemeClr>
                </a:solidFill>
                <a:latin typeface="Helvetica" pitchFamily="34" charset="0"/>
              </a:rPr>
              <a:t> </a:t>
            </a:r>
            <a:endParaRPr lang="en-US" sz="4800" cap="none" spc="0" dirty="0">
              <a:ln>
                <a:prstDash val="solid"/>
              </a:ln>
              <a:solidFill>
                <a:schemeClr val="tx1">
                  <a:lumMod val="95000"/>
                  <a:lumOff val="5000"/>
                </a:schemeClr>
              </a:solidFill>
              <a:latin typeface="Helvetica" pitchFamily="34" charset="0"/>
            </a:endParaRPr>
          </a:p>
        </p:txBody>
      </p:sp>
      <p:sp>
        <p:nvSpPr>
          <p:cNvPr id="6" name="Rectangle 5"/>
          <p:cNvSpPr/>
          <p:nvPr/>
        </p:nvSpPr>
        <p:spPr>
          <a:xfrm>
            <a:off x="1066800" y="609600"/>
            <a:ext cx="6856364" cy="52322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lgn="ctr">
              <a:buFont typeface="Wingdings" pitchFamily="2" charset="2"/>
              <a:buChar char="Ø"/>
            </a:pPr>
            <a:r>
              <a:rPr lang="en-US" sz="2800" b="1" cap="none" spc="0" dirty="0" smtClean="0">
                <a:ln>
                  <a:prstDash val="solid"/>
                </a:ln>
                <a:effectLst>
                  <a:outerShdw blurRad="88000" dist="50800" dir="5040000" algn="tl">
                    <a:schemeClr val="accent4">
                      <a:tint val="80000"/>
                      <a:satMod val="250000"/>
                      <a:alpha val="45000"/>
                    </a:schemeClr>
                  </a:outerShdw>
                </a:effectLst>
                <a:latin typeface="Helvetica" pitchFamily="34" charset="0"/>
              </a:rPr>
              <a:t>Android IceCreamSandwich(ICS) </a:t>
            </a:r>
            <a:r>
              <a:rPr lang="en-US" sz="2800" b="1" dirty="0">
                <a:ln>
                  <a:prstDash val="solid"/>
                </a:ln>
                <a:effectLst>
                  <a:outerShdw blurRad="88000" dist="50800" dir="5040000" algn="tl">
                    <a:schemeClr val="accent4">
                      <a:tint val="80000"/>
                      <a:satMod val="250000"/>
                      <a:alpha val="45000"/>
                    </a:schemeClr>
                  </a:outerShdw>
                </a:effectLst>
                <a:latin typeface="Helvetica" pitchFamily="34" charset="0"/>
              </a:rPr>
              <a:t>4</a:t>
            </a:r>
            <a:r>
              <a:rPr lang="en-US" sz="2800" b="1" cap="none" spc="0" dirty="0" smtClean="0">
                <a:ln>
                  <a:prstDash val="solid"/>
                </a:ln>
                <a:effectLst>
                  <a:outerShdw blurRad="88000" dist="50800" dir="5040000" algn="tl">
                    <a:schemeClr val="accent4">
                      <a:tint val="80000"/>
                      <a:satMod val="250000"/>
                      <a:alpha val="45000"/>
                    </a:schemeClr>
                  </a:outerShdw>
                </a:effectLst>
                <a:latin typeface="Helvetica" pitchFamily="34" charset="0"/>
              </a:rPr>
              <a:t>.0</a:t>
            </a:r>
            <a:endParaRPr lang="en-US" sz="2800" b="1" cap="none" spc="0" dirty="0">
              <a:ln>
                <a:prstDash val="solid"/>
              </a:ln>
              <a:effectLst>
                <a:outerShdw blurRad="88000" dist="50800" dir="5040000" algn="tl">
                  <a:schemeClr val="accent4">
                    <a:tint val="80000"/>
                    <a:satMod val="250000"/>
                    <a:alpha val="45000"/>
                  </a:schemeClr>
                </a:outerShdw>
              </a:effectLst>
            </a:endParaRPr>
          </a:p>
        </p:txBody>
      </p:sp>
      <p:pic>
        <p:nvPicPr>
          <p:cNvPr id="7" name="Picture 6" descr="http://www.geek.com/wp-content/uploads/2011/08/android_ice-cream-sandwich-580x423.jpg">
            <a:hlinkClick r:id="rId2"/>
          </p:cNvPr>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956447" y="1145002"/>
            <a:ext cx="1905000" cy="1371600"/>
          </a:xfrm>
          <a:prstGeom prst="rect">
            <a:avLst/>
          </a:prstGeom>
          <a:noFill/>
          <a:ln>
            <a:noFill/>
          </a:ln>
        </p:spPr>
      </p:pic>
      <p:sp>
        <p:nvSpPr>
          <p:cNvPr id="8" name="TextBox 7"/>
          <p:cNvSpPr txBox="1"/>
          <p:nvPr/>
        </p:nvSpPr>
        <p:spPr>
          <a:xfrm>
            <a:off x="1143000" y="1143000"/>
            <a:ext cx="5832697" cy="1908215"/>
          </a:xfrm>
          <a:prstGeom prst="rect">
            <a:avLst/>
          </a:prstGeom>
          <a:noFill/>
        </p:spPr>
        <p:txBody>
          <a:bodyPr wrap="square" rtlCol="0">
            <a:spAutoFit/>
          </a:bodyPr>
          <a:lstStyle/>
          <a:p>
            <a:pPr marL="285750" indent="-285750">
              <a:buFont typeface="Wingdings" pitchFamily="2" charset="2"/>
              <a:buChar char="ü"/>
            </a:pPr>
            <a:r>
              <a:rPr lang="en-US" sz="2000" dirty="0" smtClean="0"/>
              <a:t> Released on  </a:t>
            </a:r>
            <a:r>
              <a:rPr lang="en-US" sz="2000" dirty="0">
                <a:solidFill>
                  <a:srgbClr val="7030A0"/>
                </a:solidFill>
              </a:rPr>
              <a:t>November 14, </a:t>
            </a:r>
            <a:r>
              <a:rPr lang="en-US" sz="2000" dirty="0" smtClean="0">
                <a:solidFill>
                  <a:srgbClr val="7030A0"/>
                </a:solidFill>
              </a:rPr>
              <a:t>2011.</a:t>
            </a:r>
          </a:p>
          <a:p>
            <a:pPr marL="285750" lvl="0" indent="-285750">
              <a:buFont typeface="Wingdings" pitchFamily="2" charset="2"/>
              <a:buChar char="ü"/>
            </a:pPr>
            <a:r>
              <a:rPr lang="en-US" sz="2000" dirty="0"/>
              <a:t> Virtual button in the </a:t>
            </a:r>
            <a:r>
              <a:rPr lang="en-US" sz="2000" dirty="0" smtClean="0"/>
              <a:t>UI.</a:t>
            </a:r>
          </a:p>
          <a:p>
            <a:pPr marL="285750" lvl="0" indent="-285750">
              <a:buFont typeface="Wingdings" pitchFamily="2" charset="2"/>
              <a:buChar char="ü"/>
            </a:pPr>
            <a:r>
              <a:rPr lang="en-US" sz="2000" dirty="0"/>
              <a:t> A new typeface family for the UI, </a:t>
            </a:r>
            <a:r>
              <a:rPr lang="en-US" sz="2000" dirty="0" smtClean="0"/>
              <a:t>Roboto.</a:t>
            </a:r>
          </a:p>
          <a:p>
            <a:pPr marL="285750" lvl="0" indent="-285750">
              <a:buFont typeface="Wingdings" pitchFamily="2" charset="2"/>
              <a:buChar char="ü"/>
            </a:pPr>
            <a:r>
              <a:rPr lang="en-US" sz="2000" dirty="0"/>
              <a:t> Ability to shut down apps that are using data in the </a:t>
            </a:r>
            <a:r>
              <a:rPr lang="en-US" sz="2000" dirty="0" smtClean="0"/>
              <a:t>background.</a:t>
            </a:r>
            <a:endParaRPr lang="en-US" sz="2000" dirty="0"/>
          </a:p>
          <a:p>
            <a:pPr marL="285750" indent="-285750">
              <a:buFont typeface="Wingdings" pitchFamily="2" charset="2"/>
              <a:buChar char="ü"/>
            </a:pPr>
            <a:endParaRPr lang="en-US" dirty="0"/>
          </a:p>
        </p:txBody>
      </p:sp>
      <p:sp>
        <p:nvSpPr>
          <p:cNvPr id="9" name="Rectangle 8"/>
          <p:cNvSpPr/>
          <p:nvPr/>
        </p:nvSpPr>
        <p:spPr>
          <a:xfrm>
            <a:off x="990600" y="3124200"/>
            <a:ext cx="4402167" cy="52322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lgn="ctr">
              <a:buFont typeface="Wingdings" pitchFamily="2" charset="2"/>
              <a:buChar char="Ø"/>
            </a:pPr>
            <a:r>
              <a:rPr lang="en-US" sz="2800" b="1" cap="none" spc="0" dirty="0" smtClean="0">
                <a:ln>
                  <a:prstDash val="solid"/>
                </a:ln>
                <a:effectLst>
                  <a:outerShdw blurRad="88000" dist="50800" dir="5040000" algn="tl">
                    <a:schemeClr val="accent4">
                      <a:tint val="80000"/>
                      <a:satMod val="250000"/>
                      <a:alpha val="45000"/>
                    </a:schemeClr>
                  </a:outerShdw>
                </a:effectLst>
                <a:latin typeface="Helvetica" pitchFamily="34" charset="0"/>
              </a:rPr>
              <a:t>Android JellyBean </a:t>
            </a:r>
            <a:r>
              <a:rPr lang="en-US" sz="2800" b="1" dirty="0" smtClean="0">
                <a:ln>
                  <a:prstDash val="solid"/>
                </a:ln>
                <a:effectLst>
                  <a:outerShdw blurRad="88000" dist="50800" dir="5040000" algn="tl">
                    <a:schemeClr val="accent4">
                      <a:tint val="80000"/>
                      <a:satMod val="250000"/>
                      <a:alpha val="45000"/>
                    </a:schemeClr>
                  </a:outerShdw>
                </a:effectLst>
                <a:latin typeface="Helvetica" pitchFamily="34" charset="0"/>
              </a:rPr>
              <a:t>4</a:t>
            </a:r>
            <a:r>
              <a:rPr lang="en-US" sz="2800" b="1" cap="none" spc="0" dirty="0" smtClean="0">
                <a:ln>
                  <a:prstDash val="solid"/>
                </a:ln>
                <a:effectLst>
                  <a:outerShdw blurRad="88000" dist="50800" dir="5040000" algn="tl">
                    <a:schemeClr val="accent4">
                      <a:tint val="80000"/>
                      <a:satMod val="250000"/>
                      <a:alpha val="45000"/>
                    </a:schemeClr>
                  </a:outerShdw>
                </a:effectLst>
                <a:latin typeface="Helvetica" pitchFamily="34" charset="0"/>
              </a:rPr>
              <a:t>.1</a:t>
            </a:r>
            <a:endParaRPr lang="en-US" sz="2800" b="1" cap="none" spc="0" dirty="0">
              <a:ln>
                <a:prstDash val="solid"/>
              </a:ln>
              <a:effectLst>
                <a:outerShdw blurRad="88000" dist="50800" dir="5040000" algn="tl">
                  <a:schemeClr val="accent4">
                    <a:tint val="80000"/>
                    <a:satMod val="250000"/>
                    <a:alpha val="45000"/>
                  </a:schemeClr>
                </a:outerShdw>
              </a:effectLst>
            </a:endParaRPr>
          </a:p>
        </p:txBody>
      </p:sp>
      <p:sp>
        <p:nvSpPr>
          <p:cNvPr id="10" name="TextBox 9"/>
          <p:cNvSpPr txBox="1"/>
          <p:nvPr/>
        </p:nvSpPr>
        <p:spPr>
          <a:xfrm>
            <a:off x="1066800" y="3733800"/>
            <a:ext cx="5233121" cy="1323439"/>
          </a:xfrm>
          <a:prstGeom prst="rect">
            <a:avLst/>
          </a:prstGeom>
          <a:noFill/>
        </p:spPr>
        <p:txBody>
          <a:bodyPr wrap="square" rtlCol="0">
            <a:spAutoFit/>
          </a:bodyPr>
          <a:lstStyle/>
          <a:p>
            <a:pPr marL="285750" indent="-285750">
              <a:buFont typeface="Wingdings" pitchFamily="2" charset="2"/>
              <a:buChar char="ü"/>
            </a:pPr>
            <a:r>
              <a:rPr lang="en-US" sz="2000" dirty="0" smtClean="0"/>
              <a:t> Released on </a:t>
            </a:r>
            <a:r>
              <a:rPr lang="en-US" sz="2000" dirty="0">
                <a:solidFill>
                  <a:srgbClr val="7030A0"/>
                </a:solidFill>
              </a:rPr>
              <a:t>June 27, </a:t>
            </a:r>
            <a:r>
              <a:rPr lang="en-US" sz="2000" dirty="0" smtClean="0">
                <a:solidFill>
                  <a:srgbClr val="7030A0"/>
                </a:solidFill>
              </a:rPr>
              <a:t>2012.</a:t>
            </a:r>
          </a:p>
          <a:p>
            <a:pPr marL="285750" indent="-285750">
              <a:buFont typeface="Wingdings" pitchFamily="2" charset="2"/>
              <a:buChar char="ü"/>
            </a:pPr>
            <a:r>
              <a:rPr lang="en-US" sz="2000" dirty="0" smtClean="0"/>
              <a:t> Improved the features of previous version while improving the graphics quality. </a:t>
            </a:r>
          </a:p>
          <a:p>
            <a:pPr marL="285750" indent="-285750">
              <a:buFont typeface="Wingdings" pitchFamily="2" charset="2"/>
              <a:buChar char="ü"/>
            </a:pPr>
            <a:r>
              <a:rPr lang="en-US" sz="2000" dirty="0"/>
              <a:t> Smoother user </a:t>
            </a:r>
            <a:r>
              <a:rPr lang="en-US" sz="2000" dirty="0" smtClean="0"/>
              <a:t>interface.</a:t>
            </a:r>
          </a:p>
        </p:txBody>
      </p:sp>
      <p:pic>
        <p:nvPicPr>
          <p:cNvPr id="11" name="Picture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086600" y="2895600"/>
            <a:ext cx="1865264" cy="22589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vertical)">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p:cTn id="17" dur="750" decel="50000" fill="hold">
                                          <p:stCondLst>
                                            <p:cond delay="0"/>
                                          </p:stCondLst>
                                        </p:cTn>
                                        <p:tgtEl>
                                          <p:spTgt spid="8">
                                            <p:txEl>
                                              <p:pRg st="0" end="0"/>
                                            </p:txEl>
                                          </p:spTgt>
                                        </p:tgtEl>
                                        <p:attrNameLst>
                                          <p:attrName>style.rotation</p:attrName>
                                        </p:attrNameLst>
                                      </p:cBhvr>
                                      <p:tavLst>
                                        <p:tav tm="0">
                                          <p:val>
                                            <p:fltVal val="-90"/>
                                          </p:val>
                                        </p:tav>
                                        <p:tav tm="100000">
                                          <p:val>
                                            <p:fltVal val="0"/>
                                          </p:val>
                                        </p:tav>
                                      </p:tavLst>
                                    </p:anim>
                                    <p:anim calcmode="lin" valueType="num">
                                      <p:cBhvr>
                                        <p:cTn id="18" dur="750" decel="50000" fill="hold">
                                          <p:stCondLst>
                                            <p:cond delay="0"/>
                                          </p:stCondLst>
                                        </p:cTn>
                                        <p:tgtEl>
                                          <p:spTgt spid="8">
                                            <p:txEl>
                                              <p:pRg st="0" end="0"/>
                                            </p:txEl>
                                          </p:spTgt>
                                        </p:tgtEl>
                                        <p:attrNameLst>
                                          <p:attrName>ppt_w</p:attrName>
                                        </p:attrNameLst>
                                      </p:cBhvr>
                                      <p:tavLst>
                                        <p:tav tm="0">
                                          <p:val>
                                            <p:strVal val="#ppt_w"/>
                                          </p:val>
                                        </p:tav>
                                        <p:tav tm="100000">
                                          <p:val>
                                            <p:strVal val="#ppt_w*.05"/>
                                          </p:val>
                                        </p:tav>
                                      </p:tavLst>
                                    </p:anim>
                                    <p:anim calcmode="lin" valueType="num">
                                      <p:cBhvr>
                                        <p:cTn id="19" dur="750" accel="50000" fill="hold">
                                          <p:stCondLst>
                                            <p:cond delay="750"/>
                                          </p:stCondLst>
                                        </p:cTn>
                                        <p:tgtEl>
                                          <p:spTgt spid="8">
                                            <p:txEl>
                                              <p:pRg st="0" end="0"/>
                                            </p:txEl>
                                          </p:spTgt>
                                        </p:tgtEl>
                                        <p:attrNameLst>
                                          <p:attrName>ppt_w</p:attrName>
                                        </p:attrNameLst>
                                      </p:cBhvr>
                                      <p:tavLst>
                                        <p:tav tm="0">
                                          <p:val>
                                            <p:strVal val="#ppt_w*.05"/>
                                          </p:val>
                                        </p:tav>
                                        <p:tav tm="100000">
                                          <p:val>
                                            <p:strVal val="#ppt_w"/>
                                          </p:val>
                                        </p:tav>
                                      </p:tavLst>
                                    </p:anim>
                                    <p:anim calcmode="lin" valueType="num">
                                      <p:cBhvr>
                                        <p:cTn id="20" dur="15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21" dur="750" decel="50000" fill="hold">
                                          <p:stCondLst>
                                            <p:cond delay="0"/>
                                          </p:stCondLst>
                                        </p:cTn>
                                        <p:tgtEl>
                                          <p:spTgt spid="8">
                                            <p:txEl>
                                              <p:pRg st="0" end="0"/>
                                            </p:txEl>
                                          </p:spTgt>
                                        </p:tgtEl>
                                        <p:attrNameLst>
                                          <p:attrName>ppt_x</p:attrName>
                                        </p:attrNameLst>
                                      </p:cBhvr>
                                      <p:tavLst>
                                        <p:tav tm="0">
                                          <p:val>
                                            <p:strVal val="#ppt_x+.4"/>
                                          </p:val>
                                        </p:tav>
                                        <p:tav tm="100000">
                                          <p:val>
                                            <p:strVal val="#ppt_x"/>
                                          </p:val>
                                        </p:tav>
                                      </p:tavLst>
                                    </p:anim>
                                    <p:anim calcmode="lin" valueType="num">
                                      <p:cBhvr>
                                        <p:cTn id="22" dur="750" decel="50000" fill="hold">
                                          <p:stCondLst>
                                            <p:cond delay="0"/>
                                          </p:stCondLst>
                                        </p:cTn>
                                        <p:tgtEl>
                                          <p:spTgt spid="8">
                                            <p:txEl>
                                              <p:pRg st="0" end="0"/>
                                            </p:txEl>
                                          </p:spTgt>
                                        </p:tgtEl>
                                        <p:attrNameLst>
                                          <p:attrName>ppt_y</p:attrName>
                                        </p:attrNameLst>
                                      </p:cBhvr>
                                      <p:tavLst>
                                        <p:tav tm="0">
                                          <p:val>
                                            <p:strVal val="#ppt_y-.2"/>
                                          </p:val>
                                        </p:tav>
                                        <p:tav tm="100000">
                                          <p:val>
                                            <p:strVal val="#ppt_y+.1"/>
                                          </p:val>
                                        </p:tav>
                                      </p:tavLst>
                                    </p:anim>
                                    <p:anim calcmode="lin" valueType="num">
                                      <p:cBhvr>
                                        <p:cTn id="23" dur="750" accel="50000" fill="hold">
                                          <p:stCondLst>
                                            <p:cond delay="750"/>
                                          </p:stCondLst>
                                        </p:cTn>
                                        <p:tgtEl>
                                          <p:spTgt spid="8">
                                            <p:txEl>
                                              <p:pRg st="0" end="0"/>
                                            </p:txEl>
                                          </p:spTgt>
                                        </p:tgtEl>
                                        <p:attrNameLst>
                                          <p:attrName>ppt_y</p:attrName>
                                        </p:attrNameLst>
                                      </p:cBhvr>
                                      <p:tavLst>
                                        <p:tav tm="0">
                                          <p:val>
                                            <p:strVal val="#ppt_y+.1"/>
                                          </p:val>
                                        </p:tav>
                                        <p:tav tm="100000">
                                          <p:val>
                                            <p:strVal val="#ppt_y"/>
                                          </p:val>
                                        </p:tav>
                                      </p:tavLst>
                                    </p:anim>
                                    <p:animEffect transition="in" filter="fade">
                                      <p:cBhvr>
                                        <p:cTn id="24" dur="1500" decel="50000">
                                          <p:stCondLst>
                                            <p:cond delay="0"/>
                                          </p:stCondLst>
                                        </p:cTn>
                                        <p:tgtEl>
                                          <p:spTgt spid="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 calcmode="lin" valueType="num">
                                      <p:cBhvr>
                                        <p:cTn id="29" dur="750" decel="50000" fill="hold">
                                          <p:stCondLst>
                                            <p:cond delay="0"/>
                                          </p:stCondLst>
                                        </p:cTn>
                                        <p:tgtEl>
                                          <p:spTgt spid="8">
                                            <p:txEl>
                                              <p:pRg st="1" end="1"/>
                                            </p:txEl>
                                          </p:spTgt>
                                        </p:tgtEl>
                                        <p:attrNameLst>
                                          <p:attrName>style.rotation</p:attrName>
                                        </p:attrNameLst>
                                      </p:cBhvr>
                                      <p:tavLst>
                                        <p:tav tm="0">
                                          <p:val>
                                            <p:fltVal val="-90"/>
                                          </p:val>
                                        </p:tav>
                                        <p:tav tm="100000">
                                          <p:val>
                                            <p:fltVal val="0"/>
                                          </p:val>
                                        </p:tav>
                                      </p:tavLst>
                                    </p:anim>
                                    <p:anim calcmode="lin" valueType="num">
                                      <p:cBhvr>
                                        <p:cTn id="30" dur="750" decel="50000" fill="hold">
                                          <p:stCondLst>
                                            <p:cond delay="0"/>
                                          </p:stCondLst>
                                        </p:cTn>
                                        <p:tgtEl>
                                          <p:spTgt spid="8">
                                            <p:txEl>
                                              <p:pRg st="1" end="1"/>
                                            </p:txEl>
                                          </p:spTgt>
                                        </p:tgtEl>
                                        <p:attrNameLst>
                                          <p:attrName>ppt_w</p:attrName>
                                        </p:attrNameLst>
                                      </p:cBhvr>
                                      <p:tavLst>
                                        <p:tav tm="0">
                                          <p:val>
                                            <p:strVal val="#ppt_w"/>
                                          </p:val>
                                        </p:tav>
                                        <p:tav tm="100000">
                                          <p:val>
                                            <p:strVal val="#ppt_w*.05"/>
                                          </p:val>
                                        </p:tav>
                                      </p:tavLst>
                                    </p:anim>
                                    <p:anim calcmode="lin" valueType="num">
                                      <p:cBhvr>
                                        <p:cTn id="31" dur="750" accel="50000" fill="hold">
                                          <p:stCondLst>
                                            <p:cond delay="750"/>
                                          </p:stCondLst>
                                        </p:cTn>
                                        <p:tgtEl>
                                          <p:spTgt spid="8">
                                            <p:txEl>
                                              <p:pRg st="1" end="1"/>
                                            </p:txEl>
                                          </p:spTgt>
                                        </p:tgtEl>
                                        <p:attrNameLst>
                                          <p:attrName>ppt_w</p:attrName>
                                        </p:attrNameLst>
                                      </p:cBhvr>
                                      <p:tavLst>
                                        <p:tav tm="0">
                                          <p:val>
                                            <p:strVal val="#ppt_w*.05"/>
                                          </p:val>
                                        </p:tav>
                                        <p:tav tm="100000">
                                          <p:val>
                                            <p:strVal val="#ppt_w"/>
                                          </p:val>
                                        </p:tav>
                                      </p:tavLst>
                                    </p:anim>
                                    <p:anim calcmode="lin" valueType="num">
                                      <p:cBhvr>
                                        <p:cTn id="32" dur="1500" fill="hold"/>
                                        <p:tgtEl>
                                          <p:spTgt spid="8">
                                            <p:txEl>
                                              <p:pRg st="1" end="1"/>
                                            </p:txEl>
                                          </p:spTgt>
                                        </p:tgtEl>
                                        <p:attrNameLst>
                                          <p:attrName>ppt_h</p:attrName>
                                        </p:attrNameLst>
                                      </p:cBhvr>
                                      <p:tavLst>
                                        <p:tav tm="0">
                                          <p:val>
                                            <p:strVal val="#ppt_h"/>
                                          </p:val>
                                        </p:tav>
                                        <p:tav tm="100000">
                                          <p:val>
                                            <p:strVal val="#ppt_h"/>
                                          </p:val>
                                        </p:tav>
                                      </p:tavLst>
                                    </p:anim>
                                    <p:anim calcmode="lin" valueType="num">
                                      <p:cBhvr>
                                        <p:cTn id="33" dur="750" decel="50000" fill="hold">
                                          <p:stCondLst>
                                            <p:cond delay="0"/>
                                          </p:stCondLst>
                                        </p:cTn>
                                        <p:tgtEl>
                                          <p:spTgt spid="8">
                                            <p:txEl>
                                              <p:pRg st="1" end="1"/>
                                            </p:txEl>
                                          </p:spTgt>
                                        </p:tgtEl>
                                        <p:attrNameLst>
                                          <p:attrName>ppt_x</p:attrName>
                                        </p:attrNameLst>
                                      </p:cBhvr>
                                      <p:tavLst>
                                        <p:tav tm="0">
                                          <p:val>
                                            <p:strVal val="#ppt_x+.4"/>
                                          </p:val>
                                        </p:tav>
                                        <p:tav tm="100000">
                                          <p:val>
                                            <p:strVal val="#ppt_x"/>
                                          </p:val>
                                        </p:tav>
                                      </p:tavLst>
                                    </p:anim>
                                    <p:anim calcmode="lin" valueType="num">
                                      <p:cBhvr>
                                        <p:cTn id="34" dur="750" decel="50000" fill="hold">
                                          <p:stCondLst>
                                            <p:cond delay="0"/>
                                          </p:stCondLst>
                                        </p:cTn>
                                        <p:tgtEl>
                                          <p:spTgt spid="8">
                                            <p:txEl>
                                              <p:pRg st="1" end="1"/>
                                            </p:txEl>
                                          </p:spTgt>
                                        </p:tgtEl>
                                        <p:attrNameLst>
                                          <p:attrName>ppt_y</p:attrName>
                                        </p:attrNameLst>
                                      </p:cBhvr>
                                      <p:tavLst>
                                        <p:tav tm="0">
                                          <p:val>
                                            <p:strVal val="#ppt_y-.2"/>
                                          </p:val>
                                        </p:tav>
                                        <p:tav tm="100000">
                                          <p:val>
                                            <p:strVal val="#ppt_y+.1"/>
                                          </p:val>
                                        </p:tav>
                                      </p:tavLst>
                                    </p:anim>
                                    <p:anim calcmode="lin" valueType="num">
                                      <p:cBhvr>
                                        <p:cTn id="35" dur="750" accel="50000" fill="hold">
                                          <p:stCondLst>
                                            <p:cond delay="750"/>
                                          </p:stCondLst>
                                        </p:cTn>
                                        <p:tgtEl>
                                          <p:spTgt spid="8">
                                            <p:txEl>
                                              <p:pRg st="1" end="1"/>
                                            </p:txEl>
                                          </p:spTgt>
                                        </p:tgtEl>
                                        <p:attrNameLst>
                                          <p:attrName>ppt_y</p:attrName>
                                        </p:attrNameLst>
                                      </p:cBhvr>
                                      <p:tavLst>
                                        <p:tav tm="0">
                                          <p:val>
                                            <p:strVal val="#ppt_y+.1"/>
                                          </p:val>
                                        </p:tav>
                                        <p:tav tm="100000">
                                          <p:val>
                                            <p:strVal val="#ppt_y"/>
                                          </p:val>
                                        </p:tav>
                                      </p:tavLst>
                                    </p:anim>
                                    <p:animEffect transition="in" filter="fade">
                                      <p:cBhvr>
                                        <p:cTn id="36" dur="1500" decel="50000">
                                          <p:stCondLst>
                                            <p:cond delay="0"/>
                                          </p:stCondLst>
                                        </p:cTn>
                                        <p:tgtEl>
                                          <p:spTgt spid="8">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 calcmode="lin" valueType="num">
                                      <p:cBhvr>
                                        <p:cTn id="41" dur="750" decel="50000" fill="hold">
                                          <p:stCondLst>
                                            <p:cond delay="0"/>
                                          </p:stCondLst>
                                        </p:cTn>
                                        <p:tgtEl>
                                          <p:spTgt spid="8">
                                            <p:txEl>
                                              <p:pRg st="2" end="2"/>
                                            </p:txEl>
                                          </p:spTgt>
                                        </p:tgtEl>
                                        <p:attrNameLst>
                                          <p:attrName>style.rotation</p:attrName>
                                        </p:attrNameLst>
                                      </p:cBhvr>
                                      <p:tavLst>
                                        <p:tav tm="0">
                                          <p:val>
                                            <p:fltVal val="-90"/>
                                          </p:val>
                                        </p:tav>
                                        <p:tav tm="100000">
                                          <p:val>
                                            <p:fltVal val="0"/>
                                          </p:val>
                                        </p:tav>
                                      </p:tavLst>
                                    </p:anim>
                                    <p:anim calcmode="lin" valueType="num">
                                      <p:cBhvr>
                                        <p:cTn id="42" dur="750" decel="50000" fill="hold">
                                          <p:stCondLst>
                                            <p:cond delay="0"/>
                                          </p:stCondLst>
                                        </p:cTn>
                                        <p:tgtEl>
                                          <p:spTgt spid="8">
                                            <p:txEl>
                                              <p:pRg st="2" end="2"/>
                                            </p:txEl>
                                          </p:spTgt>
                                        </p:tgtEl>
                                        <p:attrNameLst>
                                          <p:attrName>ppt_w</p:attrName>
                                        </p:attrNameLst>
                                      </p:cBhvr>
                                      <p:tavLst>
                                        <p:tav tm="0">
                                          <p:val>
                                            <p:strVal val="#ppt_w"/>
                                          </p:val>
                                        </p:tav>
                                        <p:tav tm="100000">
                                          <p:val>
                                            <p:strVal val="#ppt_w*.05"/>
                                          </p:val>
                                        </p:tav>
                                      </p:tavLst>
                                    </p:anim>
                                    <p:anim calcmode="lin" valueType="num">
                                      <p:cBhvr>
                                        <p:cTn id="43" dur="750" accel="50000" fill="hold">
                                          <p:stCondLst>
                                            <p:cond delay="750"/>
                                          </p:stCondLst>
                                        </p:cTn>
                                        <p:tgtEl>
                                          <p:spTgt spid="8">
                                            <p:txEl>
                                              <p:pRg st="2" end="2"/>
                                            </p:txEl>
                                          </p:spTgt>
                                        </p:tgtEl>
                                        <p:attrNameLst>
                                          <p:attrName>ppt_w</p:attrName>
                                        </p:attrNameLst>
                                      </p:cBhvr>
                                      <p:tavLst>
                                        <p:tav tm="0">
                                          <p:val>
                                            <p:strVal val="#ppt_w*.05"/>
                                          </p:val>
                                        </p:tav>
                                        <p:tav tm="100000">
                                          <p:val>
                                            <p:strVal val="#ppt_w"/>
                                          </p:val>
                                        </p:tav>
                                      </p:tavLst>
                                    </p:anim>
                                    <p:anim calcmode="lin" valueType="num">
                                      <p:cBhvr>
                                        <p:cTn id="44" dur="1500" fill="hold"/>
                                        <p:tgtEl>
                                          <p:spTgt spid="8">
                                            <p:txEl>
                                              <p:pRg st="2" end="2"/>
                                            </p:txEl>
                                          </p:spTgt>
                                        </p:tgtEl>
                                        <p:attrNameLst>
                                          <p:attrName>ppt_h</p:attrName>
                                        </p:attrNameLst>
                                      </p:cBhvr>
                                      <p:tavLst>
                                        <p:tav tm="0">
                                          <p:val>
                                            <p:strVal val="#ppt_h"/>
                                          </p:val>
                                        </p:tav>
                                        <p:tav tm="100000">
                                          <p:val>
                                            <p:strVal val="#ppt_h"/>
                                          </p:val>
                                        </p:tav>
                                      </p:tavLst>
                                    </p:anim>
                                    <p:anim calcmode="lin" valueType="num">
                                      <p:cBhvr>
                                        <p:cTn id="45" dur="750" decel="50000" fill="hold">
                                          <p:stCondLst>
                                            <p:cond delay="0"/>
                                          </p:stCondLst>
                                        </p:cTn>
                                        <p:tgtEl>
                                          <p:spTgt spid="8">
                                            <p:txEl>
                                              <p:pRg st="2" end="2"/>
                                            </p:txEl>
                                          </p:spTgt>
                                        </p:tgtEl>
                                        <p:attrNameLst>
                                          <p:attrName>ppt_x</p:attrName>
                                        </p:attrNameLst>
                                      </p:cBhvr>
                                      <p:tavLst>
                                        <p:tav tm="0">
                                          <p:val>
                                            <p:strVal val="#ppt_x+.4"/>
                                          </p:val>
                                        </p:tav>
                                        <p:tav tm="100000">
                                          <p:val>
                                            <p:strVal val="#ppt_x"/>
                                          </p:val>
                                        </p:tav>
                                      </p:tavLst>
                                    </p:anim>
                                    <p:anim calcmode="lin" valueType="num">
                                      <p:cBhvr>
                                        <p:cTn id="46" dur="750" decel="50000" fill="hold">
                                          <p:stCondLst>
                                            <p:cond delay="0"/>
                                          </p:stCondLst>
                                        </p:cTn>
                                        <p:tgtEl>
                                          <p:spTgt spid="8">
                                            <p:txEl>
                                              <p:pRg st="2" end="2"/>
                                            </p:txEl>
                                          </p:spTgt>
                                        </p:tgtEl>
                                        <p:attrNameLst>
                                          <p:attrName>ppt_y</p:attrName>
                                        </p:attrNameLst>
                                      </p:cBhvr>
                                      <p:tavLst>
                                        <p:tav tm="0">
                                          <p:val>
                                            <p:strVal val="#ppt_y-.2"/>
                                          </p:val>
                                        </p:tav>
                                        <p:tav tm="100000">
                                          <p:val>
                                            <p:strVal val="#ppt_y+.1"/>
                                          </p:val>
                                        </p:tav>
                                      </p:tavLst>
                                    </p:anim>
                                    <p:anim calcmode="lin" valueType="num">
                                      <p:cBhvr>
                                        <p:cTn id="47" dur="750" accel="50000" fill="hold">
                                          <p:stCondLst>
                                            <p:cond delay="750"/>
                                          </p:stCondLst>
                                        </p:cTn>
                                        <p:tgtEl>
                                          <p:spTgt spid="8">
                                            <p:txEl>
                                              <p:pRg st="2" end="2"/>
                                            </p:txEl>
                                          </p:spTgt>
                                        </p:tgtEl>
                                        <p:attrNameLst>
                                          <p:attrName>ppt_y</p:attrName>
                                        </p:attrNameLst>
                                      </p:cBhvr>
                                      <p:tavLst>
                                        <p:tav tm="0">
                                          <p:val>
                                            <p:strVal val="#ppt_y+.1"/>
                                          </p:val>
                                        </p:tav>
                                        <p:tav tm="100000">
                                          <p:val>
                                            <p:strVal val="#ppt_y"/>
                                          </p:val>
                                        </p:tav>
                                      </p:tavLst>
                                    </p:anim>
                                    <p:animEffect transition="in" filter="fade">
                                      <p:cBhvr>
                                        <p:cTn id="48" dur="1500" decel="50000">
                                          <p:stCondLst>
                                            <p:cond delay="0"/>
                                          </p:stCondLst>
                                        </p:cTn>
                                        <p:tgtEl>
                                          <p:spTgt spid="8">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grpId="0" nodeType="clickEffect">
                                  <p:stCondLst>
                                    <p:cond delay="0"/>
                                  </p:stCondLst>
                                  <p:childTnLst>
                                    <p:set>
                                      <p:cBhvr>
                                        <p:cTn id="52" dur="1" fill="hold">
                                          <p:stCondLst>
                                            <p:cond delay="0"/>
                                          </p:stCondLst>
                                        </p:cTn>
                                        <p:tgtEl>
                                          <p:spTgt spid="8">
                                            <p:txEl>
                                              <p:pRg st="3" end="3"/>
                                            </p:txEl>
                                          </p:spTgt>
                                        </p:tgtEl>
                                        <p:attrNameLst>
                                          <p:attrName>style.visibility</p:attrName>
                                        </p:attrNameLst>
                                      </p:cBhvr>
                                      <p:to>
                                        <p:strVal val="visible"/>
                                      </p:to>
                                    </p:set>
                                    <p:anim calcmode="lin" valueType="num">
                                      <p:cBhvr>
                                        <p:cTn id="53" dur="750" decel="50000" fill="hold">
                                          <p:stCondLst>
                                            <p:cond delay="0"/>
                                          </p:stCondLst>
                                        </p:cTn>
                                        <p:tgtEl>
                                          <p:spTgt spid="8">
                                            <p:txEl>
                                              <p:pRg st="3" end="3"/>
                                            </p:txEl>
                                          </p:spTgt>
                                        </p:tgtEl>
                                        <p:attrNameLst>
                                          <p:attrName>style.rotation</p:attrName>
                                        </p:attrNameLst>
                                      </p:cBhvr>
                                      <p:tavLst>
                                        <p:tav tm="0">
                                          <p:val>
                                            <p:fltVal val="-90"/>
                                          </p:val>
                                        </p:tav>
                                        <p:tav tm="100000">
                                          <p:val>
                                            <p:fltVal val="0"/>
                                          </p:val>
                                        </p:tav>
                                      </p:tavLst>
                                    </p:anim>
                                    <p:anim calcmode="lin" valueType="num">
                                      <p:cBhvr>
                                        <p:cTn id="54" dur="750" decel="50000" fill="hold">
                                          <p:stCondLst>
                                            <p:cond delay="0"/>
                                          </p:stCondLst>
                                        </p:cTn>
                                        <p:tgtEl>
                                          <p:spTgt spid="8">
                                            <p:txEl>
                                              <p:pRg st="3" end="3"/>
                                            </p:txEl>
                                          </p:spTgt>
                                        </p:tgtEl>
                                        <p:attrNameLst>
                                          <p:attrName>ppt_w</p:attrName>
                                        </p:attrNameLst>
                                      </p:cBhvr>
                                      <p:tavLst>
                                        <p:tav tm="0">
                                          <p:val>
                                            <p:strVal val="#ppt_w"/>
                                          </p:val>
                                        </p:tav>
                                        <p:tav tm="100000">
                                          <p:val>
                                            <p:strVal val="#ppt_w*.05"/>
                                          </p:val>
                                        </p:tav>
                                      </p:tavLst>
                                    </p:anim>
                                    <p:anim calcmode="lin" valueType="num">
                                      <p:cBhvr>
                                        <p:cTn id="55" dur="750" accel="50000" fill="hold">
                                          <p:stCondLst>
                                            <p:cond delay="750"/>
                                          </p:stCondLst>
                                        </p:cTn>
                                        <p:tgtEl>
                                          <p:spTgt spid="8">
                                            <p:txEl>
                                              <p:pRg st="3" end="3"/>
                                            </p:txEl>
                                          </p:spTgt>
                                        </p:tgtEl>
                                        <p:attrNameLst>
                                          <p:attrName>ppt_w</p:attrName>
                                        </p:attrNameLst>
                                      </p:cBhvr>
                                      <p:tavLst>
                                        <p:tav tm="0">
                                          <p:val>
                                            <p:strVal val="#ppt_w*.05"/>
                                          </p:val>
                                        </p:tav>
                                        <p:tav tm="100000">
                                          <p:val>
                                            <p:strVal val="#ppt_w"/>
                                          </p:val>
                                        </p:tav>
                                      </p:tavLst>
                                    </p:anim>
                                    <p:anim calcmode="lin" valueType="num">
                                      <p:cBhvr>
                                        <p:cTn id="56" dur="1500" fill="hold"/>
                                        <p:tgtEl>
                                          <p:spTgt spid="8">
                                            <p:txEl>
                                              <p:pRg st="3" end="3"/>
                                            </p:txEl>
                                          </p:spTgt>
                                        </p:tgtEl>
                                        <p:attrNameLst>
                                          <p:attrName>ppt_h</p:attrName>
                                        </p:attrNameLst>
                                      </p:cBhvr>
                                      <p:tavLst>
                                        <p:tav tm="0">
                                          <p:val>
                                            <p:strVal val="#ppt_h"/>
                                          </p:val>
                                        </p:tav>
                                        <p:tav tm="100000">
                                          <p:val>
                                            <p:strVal val="#ppt_h"/>
                                          </p:val>
                                        </p:tav>
                                      </p:tavLst>
                                    </p:anim>
                                    <p:anim calcmode="lin" valueType="num">
                                      <p:cBhvr>
                                        <p:cTn id="57" dur="750" decel="50000" fill="hold">
                                          <p:stCondLst>
                                            <p:cond delay="0"/>
                                          </p:stCondLst>
                                        </p:cTn>
                                        <p:tgtEl>
                                          <p:spTgt spid="8">
                                            <p:txEl>
                                              <p:pRg st="3" end="3"/>
                                            </p:txEl>
                                          </p:spTgt>
                                        </p:tgtEl>
                                        <p:attrNameLst>
                                          <p:attrName>ppt_x</p:attrName>
                                        </p:attrNameLst>
                                      </p:cBhvr>
                                      <p:tavLst>
                                        <p:tav tm="0">
                                          <p:val>
                                            <p:strVal val="#ppt_x+.4"/>
                                          </p:val>
                                        </p:tav>
                                        <p:tav tm="100000">
                                          <p:val>
                                            <p:strVal val="#ppt_x"/>
                                          </p:val>
                                        </p:tav>
                                      </p:tavLst>
                                    </p:anim>
                                    <p:anim calcmode="lin" valueType="num">
                                      <p:cBhvr>
                                        <p:cTn id="58" dur="750" decel="50000" fill="hold">
                                          <p:stCondLst>
                                            <p:cond delay="0"/>
                                          </p:stCondLst>
                                        </p:cTn>
                                        <p:tgtEl>
                                          <p:spTgt spid="8">
                                            <p:txEl>
                                              <p:pRg st="3" end="3"/>
                                            </p:txEl>
                                          </p:spTgt>
                                        </p:tgtEl>
                                        <p:attrNameLst>
                                          <p:attrName>ppt_y</p:attrName>
                                        </p:attrNameLst>
                                      </p:cBhvr>
                                      <p:tavLst>
                                        <p:tav tm="0">
                                          <p:val>
                                            <p:strVal val="#ppt_y-.2"/>
                                          </p:val>
                                        </p:tav>
                                        <p:tav tm="100000">
                                          <p:val>
                                            <p:strVal val="#ppt_y+.1"/>
                                          </p:val>
                                        </p:tav>
                                      </p:tavLst>
                                    </p:anim>
                                    <p:anim calcmode="lin" valueType="num">
                                      <p:cBhvr>
                                        <p:cTn id="59" dur="750" accel="50000" fill="hold">
                                          <p:stCondLst>
                                            <p:cond delay="750"/>
                                          </p:stCondLst>
                                        </p:cTn>
                                        <p:tgtEl>
                                          <p:spTgt spid="8">
                                            <p:txEl>
                                              <p:pRg st="3" end="3"/>
                                            </p:txEl>
                                          </p:spTgt>
                                        </p:tgtEl>
                                        <p:attrNameLst>
                                          <p:attrName>ppt_y</p:attrName>
                                        </p:attrNameLst>
                                      </p:cBhvr>
                                      <p:tavLst>
                                        <p:tav tm="0">
                                          <p:val>
                                            <p:strVal val="#ppt_y+.1"/>
                                          </p:val>
                                        </p:tav>
                                        <p:tav tm="100000">
                                          <p:val>
                                            <p:strVal val="#ppt_y"/>
                                          </p:val>
                                        </p:tav>
                                      </p:tavLst>
                                    </p:anim>
                                    <p:animEffect transition="in" filter="fade">
                                      <p:cBhvr>
                                        <p:cTn id="60" dur="1500" decel="50000">
                                          <p:stCondLst>
                                            <p:cond delay="0"/>
                                          </p:stCondLst>
                                        </p:cTn>
                                        <p:tgtEl>
                                          <p:spTgt spid="8">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circle(in)">
                                      <p:cBhvr>
                                        <p:cTn id="65" dur="20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5" fill="hold"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randombar(vertical)">
                                      <p:cBhvr>
                                        <p:cTn id="70" dur="1000"/>
                                        <p:tgtEl>
                                          <p:spTgt spid="11"/>
                                        </p:tgtEl>
                                      </p:cBhvr>
                                    </p:animEffect>
                                  </p:childTnLst>
                                </p:cTn>
                              </p:par>
                            </p:childTnLst>
                          </p:cTn>
                        </p:par>
                      </p:childTnLst>
                    </p:cTn>
                  </p:par>
                  <p:par>
                    <p:cTn id="71" fill="hold">
                      <p:stCondLst>
                        <p:cond delay="indefinite"/>
                      </p:stCondLst>
                      <p:childTnLst>
                        <p:par>
                          <p:cTn id="72" fill="hold">
                            <p:stCondLst>
                              <p:cond delay="0"/>
                            </p:stCondLst>
                            <p:childTnLst>
                              <p:par>
                                <p:cTn id="73" presetID="25" presetClass="entr" presetSubtype="0" fill="hold" grpId="0" nodeType="clickEffect">
                                  <p:stCondLst>
                                    <p:cond delay="0"/>
                                  </p:stCondLst>
                                  <p:childTnLst>
                                    <p:set>
                                      <p:cBhvr>
                                        <p:cTn id="74" dur="1" fill="hold">
                                          <p:stCondLst>
                                            <p:cond delay="0"/>
                                          </p:stCondLst>
                                        </p:cTn>
                                        <p:tgtEl>
                                          <p:spTgt spid="10">
                                            <p:txEl>
                                              <p:pRg st="0" end="0"/>
                                            </p:txEl>
                                          </p:spTgt>
                                        </p:tgtEl>
                                        <p:attrNameLst>
                                          <p:attrName>style.visibility</p:attrName>
                                        </p:attrNameLst>
                                      </p:cBhvr>
                                      <p:to>
                                        <p:strVal val="visible"/>
                                      </p:to>
                                    </p:set>
                                    <p:anim calcmode="lin" valueType="num">
                                      <p:cBhvr>
                                        <p:cTn id="75" dur="750" decel="50000" fill="hold">
                                          <p:stCondLst>
                                            <p:cond delay="0"/>
                                          </p:stCondLst>
                                        </p:cTn>
                                        <p:tgtEl>
                                          <p:spTgt spid="10">
                                            <p:txEl>
                                              <p:pRg st="0" end="0"/>
                                            </p:txEl>
                                          </p:spTgt>
                                        </p:tgtEl>
                                        <p:attrNameLst>
                                          <p:attrName>style.rotation</p:attrName>
                                        </p:attrNameLst>
                                      </p:cBhvr>
                                      <p:tavLst>
                                        <p:tav tm="0">
                                          <p:val>
                                            <p:fltVal val="-90"/>
                                          </p:val>
                                        </p:tav>
                                        <p:tav tm="100000">
                                          <p:val>
                                            <p:fltVal val="0"/>
                                          </p:val>
                                        </p:tav>
                                      </p:tavLst>
                                    </p:anim>
                                    <p:anim calcmode="lin" valueType="num">
                                      <p:cBhvr>
                                        <p:cTn id="76" dur="750" decel="50000" fill="hold">
                                          <p:stCondLst>
                                            <p:cond delay="0"/>
                                          </p:stCondLst>
                                        </p:cTn>
                                        <p:tgtEl>
                                          <p:spTgt spid="10">
                                            <p:txEl>
                                              <p:pRg st="0" end="0"/>
                                            </p:txEl>
                                          </p:spTgt>
                                        </p:tgtEl>
                                        <p:attrNameLst>
                                          <p:attrName>ppt_w</p:attrName>
                                        </p:attrNameLst>
                                      </p:cBhvr>
                                      <p:tavLst>
                                        <p:tav tm="0">
                                          <p:val>
                                            <p:strVal val="#ppt_w"/>
                                          </p:val>
                                        </p:tav>
                                        <p:tav tm="100000">
                                          <p:val>
                                            <p:strVal val="#ppt_w*.05"/>
                                          </p:val>
                                        </p:tav>
                                      </p:tavLst>
                                    </p:anim>
                                    <p:anim calcmode="lin" valueType="num">
                                      <p:cBhvr>
                                        <p:cTn id="77" dur="750" accel="50000" fill="hold">
                                          <p:stCondLst>
                                            <p:cond delay="750"/>
                                          </p:stCondLst>
                                        </p:cTn>
                                        <p:tgtEl>
                                          <p:spTgt spid="10">
                                            <p:txEl>
                                              <p:pRg st="0" end="0"/>
                                            </p:txEl>
                                          </p:spTgt>
                                        </p:tgtEl>
                                        <p:attrNameLst>
                                          <p:attrName>ppt_w</p:attrName>
                                        </p:attrNameLst>
                                      </p:cBhvr>
                                      <p:tavLst>
                                        <p:tav tm="0">
                                          <p:val>
                                            <p:strVal val="#ppt_w*.05"/>
                                          </p:val>
                                        </p:tav>
                                        <p:tav tm="100000">
                                          <p:val>
                                            <p:strVal val="#ppt_w"/>
                                          </p:val>
                                        </p:tav>
                                      </p:tavLst>
                                    </p:anim>
                                    <p:anim calcmode="lin" valueType="num">
                                      <p:cBhvr>
                                        <p:cTn id="78" dur="1500" fill="hold"/>
                                        <p:tgtEl>
                                          <p:spTgt spid="10">
                                            <p:txEl>
                                              <p:pRg st="0" end="0"/>
                                            </p:txEl>
                                          </p:spTgt>
                                        </p:tgtEl>
                                        <p:attrNameLst>
                                          <p:attrName>ppt_h</p:attrName>
                                        </p:attrNameLst>
                                      </p:cBhvr>
                                      <p:tavLst>
                                        <p:tav tm="0">
                                          <p:val>
                                            <p:strVal val="#ppt_h"/>
                                          </p:val>
                                        </p:tav>
                                        <p:tav tm="100000">
                                          <p:val>
                                            <p:strVal val="#ppt_h"/>
                                          </p:val>
                                        </p:tav>
                                      </p:tavLst>
                                    </p:anim>
                                    <p:anim calcmode="lin" valueType="num">
                                      <p:cBhvr>
                                        <p:cTn id="79" dur="750" decel="50000" fill="hold">
                                          <p:stCondLst>
                                            <p:cond delay="0"/>
                                          </p:stCondLst>
                                        </p:cTn>
                                        <p:tgtEl>
                                          <p:spTgt spid="10">
                                            <p:txEl>
                                              <p:pRg st="0" end="0"/>
                                            </p:txEl>
                                          </p:spTgt>
                                        </p:tgtEl>
                                        <p:attrNameLst>
                                          <p:attrName>ppt_x</p:attrName>
                                        </p:attrNameLst>
                                      </p:cBhvr>
                                      <p:tavLst>
                                        <p:tav tm="0">
                                          <p:val>
                                            <p:strVal val="#ppt_x+.4"/>
                                          </p:val>
                                        </p:tav>
                                        <p:tav tm="100000">
                                          <p:val>
                                            <p:strVal val="#ppt_x"/>
                                          </p:val>
                                        </p:tav>
                                      </p:tavLst>
                                    </p:anim>
                                    <p:anim calcmode="lin" valueType="num">
                                      <p:cBhvr>
                                        <p:cTn id="80" dur="750" decel="50000" fill="hold">
                                          <p:stCondLst>
                                            <p:cond delay="0"/>
                                          </p:stCondLst>
                                        </p:cTn>
                                        <p:tgtEl>
                                          <p:spTgt spid="10">
                                            <p:txEl>
                                              <p:pRg st="0" end="0"/>
                                            </p:txEl>
                                          </p:spTgt>
                                        </p:tgtEl>
                                        <p:attrNameLst>
                                          <p:attrName>ppt_y</p:attrName>
                                        </p:attrNameLst>
                                      </p:cBhvr>
                                      <p:tavLst>
                                        <p:tav tm="0">
                                          <p:val>
                                            <p:strVal val="#ppt_y-.2"/>
                                          </p:val>
                                        </p:tav>
                                        <p:tav tm="100000">
                                          <p:val>
                                            <p:strVal val="#ppt_y+.1"/>
                                          </p:val>
                                        </p:tav>
                                      </p:tavLst>
                                    </p:anim>
                                    <p:anim calcmode="lin" valueType="num">
                                      <p:cBhvr>
                                        <p:cTn id="81" dur="750" accel="50000" fill="hold">
                                          <p:stCondLst>
                                            <p:cond delay="750"/>
                                          </p:stCondLst>
                                        </p:cTn>
                                        <p:tgtEl>
                                          <p:spTgt spid="10">
                                            <p:txEl>
                                              <p:pRg st="0" end="0"/>
                                            </p:txEl>
                                          </p:spTgt>
                                        </p:tgtEl>
                                        <p:attrNameLst>
                                          <p:attrName>ppt_y</p:attrName>
                                        </p:attrNameLst>
                                      </p:cBhvr>
                                      <p:tavLst>
                                        <p:tav tm="0">
                                          <p:val>
                                            <p:strVal val="#ppt_y+.1"/>
                                          </p:val>
                                        </p:tav>
                                        <p:tav tm="100000">
                                          <p:val>
                                            <p:strVal val="#ppt_y"/>
                                          </p:val>
                                        </p:tav>
                                      </p:tavLst>
                                    </p:anim>
                                    <p:animEffect transition="in" filter="fade">
                                      <p:cBhvr>
                                        <p:cTn id="82" dur="1500" decel="50000">
                                          <p:stCondLst>
                                            <p:cond delay="0"/>
                                          </p:stCondLst>
                                        </p:cTn>
                                        <p:tgtEl>
                                          <p:spTgt spid="10">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5" presetClass="entr" presetSubtype="0" fill="hold" grpId="0" nodeType="clickEffect">
                                  <p:stCondLst>
                                    <p:cond delay="0"/>
                                  </p:stCondLst>
                                  <p:childTnLst>
                                    <p:set>
                                      <p:cBhvr>
                                        <p:cTn id="86" dur="1" fill="hold">
                                          <p:stCondLst>
                                            <p:cond delay="0"/>
                                          </p:stCondLst>
                                        </p:cTn>
                                        <p:tgtEl>
                                          <p:spTgt spid="10">
                                            <p:txEl>
                                              <p:pRg st="1" end="1"/>
                                            </p:txEl>
                                          </p:spTgt>
                                        </p:tgtEl>
                                        <p:attrNameLst>
                                          <p:attrName>style.visibility</p:attrName>
                                        </p:attrNameLst>
                                      </p:cBhvr>
                                      <p:to>
                                        <p:strVal val="visible"/>
                                      </p:to>
                                    </p:set>
                                    <p:anim calcmode="lin" valueType="num">
                                      <p:cBhvr>
                                        <p:cTn id="87" dur="750" decel="50000" fill="hold">
                                          <p:stCondLst>
                                            <p:cond delay="0"/>
                                          </p:stCondLst>
                                        </p:cTn>
                                        <p:tgtEl>
                                          <p:spTgt spid="10">
                                            <p:txEl>
                                              <p:pRg st="1" end="1"/>
                                            </p:txEl>
                                          </p:spTgt>
                                        </p:tgtEl>
                                        <p:attrNameLst>
                                          <p:attrName>style.rotation</p:attrName>
                                        </p:attrNameLst>
                                      </p:cBhvr>
                                      <p:tavLst>
                                        <p:tav tm="0">
                                          <p:val>
                                            <p:fltVal val="-90"/>
                                          </p:val>
                                        </p:tav>
                                        <p:tav tm="100000">
                                          <p:val>
                                            <p:fltVal val="0"/>
                                          </p:val>
                                        </p:tav>
                                      </p:tavLst>
                                    </p:anim>
                                    <p:anim calcmode="lin" valueType="num">
                                      <p:cBhvr>
                                        <p:cTn id="88" dur="750" decel="50000" fill="hold">
                                          <p:stCondLst>
                                            <p:cond delay="0"/>
                                          </p:stCondLst>
                                        </p:cTn>
                                        <p:tgtEl>
                                          <p:spTgt spid="10">
                                            <p:txEl>
                                              <p:pRg st="1" end="1"/>
                                            </p:txEl>
                                          </p:spTgt>
                                        </p:tgtEl>
                                        <p:attrNameLst>
                                          <p:attrName>ppt_w</p:attrName>
                                        </p:attrNameLst>
                                      </p:cBhvr>
                                      <p:tavLst>
                                        <p:tav tm="0">
                                          <p:val>
                                            <p:strVal val="#ppt_w"/>
                                          </p:val>
                                        </p:tav>
                                        <p:tav tm="100000">
                                          <p:val>
                                            <p:strVal val="#ppt_w*.05"/>
                                          </p:val>
                                        </p:tav>
                                      </p:tavLst>
                                    </p:anim>
                                    <p:anim calcmode="lin" valueType="num">
                                      <p:cBhvr>
                                        <p:cTn id="89" dur="750" accel="50000" fill="hold">
                                          <p:stCondLst>
                                            <p:cond delay="750"/>
                                          </p:stCondLst>
                                        </p:cTn>
                                        <p:tgtEl>
                                          <p:spTgt spid="10">
                                            <p:txEl>
                                              <p:pRg st="1" end="1"/>
                                            </p:txEl>
                                          </p:spTgt>
                                        </p:tgtEl>
                                        <p:attrNameLst>
                                          <p:attrName>ppt_w</p:attrName>
                                        </p:attrNameLst>
                                      </p:cBhvr>
                                      <p:tavLst>
                                        <p:tav tm="0">
                                          <p:val>
                                            <p:strVal val="#ppt_w*.05"/>
                                          </p:val>
                                        </p:tav>
                                        <p:tav tm="100000">
                                          <p:val>
                                            <p:strVal val="#ppt_w"/>
                                          </p:val>
                                        </p:tav>
                                      </p:tavLst>
                                    </p:anim>
                                    <p:anim calcmode="lin" valueType="num">
                                      <p:cBhvr>
                                        <p:cTn id="90" dur="1500" fill="hold"/>
                                        <p:tgtEl>
                                          <p:spTgt spid="10">
                                            <p:txEl>
                                              <p:pRg st="1" end="1"/>
                                            </p:txEl>
                                          </p:spTgt>
                                        </p:tgtEl>
                                        <p:attrNameLst>
                                          <p:attrName>ppt_h</p:attrName>
                                        </p:attrNameLst>
                                      </p:cBhvr>
                                      <p:tavLst>
                                        <p:tav tm="0">
                                          <p:val>
                                            <p:strVal val="#ppt_h"/>
                                          </p:val>
                                        </p:tav>
                                        <p:tav tm="100000">
                                          <p:val>
                                            <p:strVal val="#ppt_h"/>
                                          </p:val>
                                        </p:tav>
                                      </p:tavLst>
                                    </p:anim>
                                    <p:anim calcmode="lin" valueType="num">
                                      <p:cBhvr>
                                        <p:cTn id="91" dur="750" decel="50000" fill="hold">
                                          <p:stCondLst>
                                            <p:cond delay="0"/>
                                          </p:stCondLst>
                                        </p:cTn>
                                        <p:tgtEl>
                                          <p:spTgt spid="10">
                                            <p:txEl>
                                              <p:pRg st="1" end="1"/>
                                            </p:txEl>
                                          </p:spTgt>
                                        </p:tgtEl>
                                        <p:attrNameLst>
                                          <p:attrName>ppt_x</p:attrName>
                                        </p:attrNameLst>
                                      </p:cBhvr>
                                      <p:tavLst>
                                        <p:tav tm="0">
                                          <p:val>
                                            <p:strVal val="#ppt_x+.4"/>
                                          </p:val>
                                        </p:tav>
                                        <p:tav tm="100000">
                                          <p:val>
                                            <p:strVal val="#ppt_x"/>
                                          </p:val>
                                        </p:tav>
                                      </p:tavLst>
                                    </p:anim>
                                    <p:anim calcmode="lin" valueType="num">
                                      <p:cBhvr>
                                        <p:cTn id="92" dur="750" decel="50000" fill="hold">
                                          <p:stCondLst>
                                            <p:cond delay="0"/>
                                          </p:stCondLst>
                                        </p:cTn>
                                        <p:tgtEl>
                                          <p:spTgt spid="10">
                                            <p:txEl>
                                              <p:pRg st="1" end="1"/>
                                            </p:txEl>
                                          </p:spTgt>
                                        </p:tgtEl>
                                        <p:attrNameLst>
                                          <p:attrName>ppt_y</p:attrName>
                                        </p:attrNameLst>
                                      </p:cBhvr>
                                      <p:tavLst>
                                        <p:tav tm="0">
                                          <p:val>
                                            <p:strVal val="#ppt_y-.2"/>
                                          </p:val>
                                        </p:tav>
                                        <p:tav tm="100000">
                                          <p:val>
                                            <p:strVal val="#ppt_y+.1"/>
                                          </p:val>
                                        </p:tav>
                                      </p:tavLst>
                                    </p:anim>
                                    <p:anim calcmode="lin" valueType="num">
                                      <p:cBhvr>
                                        <p:cTn id="93" dur="750" accel="50000" fill="hold">
                                          <p:stCondLst>
                                            <p:cond delay="750"/>
                                          </p:stCondLst>
                                        </p:cTn>
                                        <p:tgtEl>
                                          <p:spTgt spid="10">
                                            <p:txEl>
                                              <p:pRg st="1" end="1"/>
                                            </p:txEl>
                                          </p:spTgt>
                                        </p:tgtEl>
                                        <p:attrNameLst>
                                          <p:attrName>ppt_y</p:attrName>
                                        </p:attrNameLst>
                                      </p:cBhvr>
                                      <p:tavLst>
                                        <p:tav tm="0">
                                          <p:val>
                                            <p:strVal val="#ppt_y+.1"/>
                                          </p:val>
                                        </p:tav>
                                        <p:tav tm="100000">
                                          <p:val>
                                            <p:strVal val="#ppt_y"/>
                                          </p:val>
                                        </p:tav>
                                      </p:tavLst>
                                    </p:anim>
                                    <p:animEffect transition="in" filter="fade">
                                      <p:cBhvr>
                                        <p:cTn id="94" dur="1500" decel="50000">
                                          <p:stCondLst>
                                            <p:cond delay="0"/>
                                          </p:stCondLst>
                                        </p:cTn>
                                        <p:tgtEl>
                                          <p:spTgt spid="10">
                                            <p:txEl>
                                              <p:pRg st="1" end="1"/>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5" presetClass="entr" presetSubtype="0" fill="hold" grpId="0" nodeType="clickEffect">
                                  <p:stCondLst>
                                    <p:cond delay="0"/>
                                  </p:stCondLst>
                                  <p:childTnLst>
                                    <p:set>
                                      <p:cBhvr>
                                        <p:cTn id="98" dur="1" fill="hold">
                                          <p:stCondLst>
                                            <p:cond delay="0"/>
                                          </p:stCondLst>
                                        </p:cTn>
                                        <p:tgtEl>
                                          <p:spTgt spid="10">
                                            <p:txEl>
                                              <p:pRg st="2" end="2"/>
                                            </p:txEl>
                                          </p:spTgt>
                                        </p:tgtEl>
                                        <p:attrNameLst>
                                          <p:attrName>style.visibility</p:attrName>
                                        </p:attrNameLst>
                                      </p:cBhvr>
                                      <p:to>
                                        <p:strVal val="visible"/>
                                      </p:to>
                                    </p:set>
                                    <p:anim calcmode="lin" valueType="num">
                                      <p:cBhvr>
                                        <p:cTn id="99" dur="750" decel="50000" fill="hold">
                                          <p:stCondLst>
                                            <p:cond delay="0"/>
                                          </p:stCondLst>
                                        </p:cTn>
                                        <p:tgtEl>
                                          <p:spTgt spid="10">
                                            <p:txEl>
                                              <p:pRg st="2" end="2"/>
                                            </p:txEl>
                                          </p:spTgt>
                                        </p:tgtEl>
                                        <p:attrNameLst>
                                          <p:attrName>style.rotation</p:attrName>
                                        </p:attrNameLst>
                                      </p:cBhvr>
                                      <p:tavLst>
                                        <p:tav tm="0">
                                          <p:val>
                                            <p:fltVal val="-90"/>
                                          </p:val>
                                        </p:tav>
                                        <p:tav tm="100000">
                                          <p:val>
                                            <p:fltVal val="0"/>
                                          </p:val>
                                        </p:tav>
                                      </p:tavLst>
                                    </p:anim>
                                    <p:anim calcmode="lin" valueType="num">
                                      <p:cBhvr>
                                        <p:cTn id="100" dur="750" decel="50000" fill="hold">
                                          <p:stCondLst>
                                            <p:cond delay="0"/>
                                          </p:stCondLst>
                                        </p:cTn>
                                        <p:tgtEl>
                                          <p:spTgt spid="10">
                                            <p:txEl>
                                              <p:pRg st="2" end="2"/>
                                            </p:txEl>
                                          </p:spTgt>
                                        </p:tgtEl>
                                        <p:attrNameLst>
                                          <p:attrName>ppt_w</p:attrName>
                                        </p:attrNameLst>
                                      </p:cBhvr>
                                      <p:tavLst>
                                        <p:tav tm="0">
                                          <p:val>
                                            <p:strVal val="#ppt_w"/>
                                          </p:val>
                                        </p:tav>
                                        <p:tav tm="100000">
                                          <p:val>
                                            <p:strVal val="#ppt_w*.05"/>
                                          </p:val>
                                        </p:tav>
                                      </p:tavLst>
                                    </p:anim>
                                    <p:anim calcmode="lin" valueType="num">
                                      <p:cBhvr>
                                        <p:cTn id="101" dur="750" accel="50000" fill="hold">
                                          <p:stCondLst>
                                            <p:cond delay="750"/>
                                          </p:stCondLst>
                                        </p:cTn>
                                        <p:tgtEl>
                                          <p:spTgt spid="10">
                                            <p:txEl>
                                              <p:pRg st="2" end="2"/>
                                            </p:txEl>
                                          </p:spTgt>
                                        </p:tgtEl>
                                        <p:attrNameLst>
                                          <p:attrName>ppt_w</p:attrName>
                                        </p:attrNameLst>
                                      </p:cBhvr>
                                      <p:tavLst>
                                        <p:tav tm="0">
                                          <p:val>
                                            <p:strVal val="#ppt_w*.05"/>
                                          </p:val>
                                        </p:tav>
                                        <p:tav tm="100000">
                                          <p:val>
                                            <p:strVal val="#ppt_w"/>
                                          </p:val>
                                        </p:tav>
                                      </p:tavLst>
                                    </p:anim>
                                    <p:anim calcmode="lin" valueType="num">
                                      <p:cBhvr>
                                        <p:cTn id="102" dur="1500" fill="hold"/>
                                        <p:tgtEl>
                                          <p:spTgt spid="10">
                                            <p:txEl>
                                              <p:pRg st="2" end="2"/>
                                            </p:txEl>
                                          </p:spTgt>
                                        </p:tgtEl>
                                        <p:attrNameLst>
                                          <p:attrName>ppt_h</p:attrName>
                                        </p:attrNameLst>
                                      </p:cBhvr>
                                      <p:tavLst>
                                        <p:tav tm="0">
                                          <p:val>
                                            <p:strVal val="#ppt_h"/>
                                          </p:val>
                                        </p:tav>
                                        <p:tav tm="100000">
                                          <p:val>
                                            <p:strVal val="#ppt_h"/>
                                          </p:val>
                                        </p:tav>
                                      </p:tavLst>
                                    </p:anim>
                                    <p:anim calcmode="lin" valueType="num">
                                      <p:cBhvr>
                                        <p:cTn id="103" dur="750" decel="50000" fill="hold">
                                          <p:stCondLst>
                                            <p:cond delay="0"/>
                                          </p:stCondLst>
                                        </p:cTn>
                                        <p:tgtEl>
                                          <p:spTgt spid="10">
                                            <p:txEl>
                                              <p:pRg st="2" end="2"/>
                                            </p:txEl>
                                          </p:spTgt>
                                        </p:tgtEl>
                                        <p:attrNameLst>
                                          <p:attrName>ppt_x</p:attrName>
                                        </p:attrNameLst>
                                      </p:cBhvr>
                                      <p:tavLst>
                                        <p:tav tm="0">
                                          <p:val>
                                            <p:strVal val="#ppt_x+.4"/>
                                          </p:val>
                                        </p:tav>
                                        <p:tav tm="100000">
                                          <p:val>
                                            <p:strVal val="#ppt_x"/>
                                          </p:val>
                                        </p:tav>
                                      </p:tavLst>
                                    </p:anim>
                                    <p:anim calcmode="lin" valueType="num">
                                      <p:cBhvr>
                                        <p:cTn id="104" dur="750" decel="50000" fill="hold">
                                          <p:stCondLst>
                                            <p:cond delay="0"/>
                                          </p:stCondLst>
                                        </p:cTn>
                                        <p:tgtEl>
                                          <p:spTgt spid="10">
                                            <p:txEl>
                                              <p:pRg st="2" end="2"/>
                                            </p:txEl>
                                          </p:spTgt>
                                        </p:tgtEl>
                                        <p:attrNameLst>
                                          <p:attrName>ppt_y</p:attrName>
                                        </p:attrNameLst>
                                      </p:cBhvr>
                                      <p:tavLst>
                                        <p:tav tm="0">
                                          <p:val>
                                            <p:strVal val="#ppt_y-.2"/>
                                          </p:val>
                                        </p:tav>
                                        <p:tav tm="100000">
                                          <p:val>
                                            <p:strVal val="#ppt_y+.1"/>
                                          </p:val>
                                        </p:tav>
                                      </p:tavLst>
                                    </p:anim>
                                    <p:anim calcmode="lin" valueType="num">
                                      <p:cBhvr>
                                        <p:cTn id="105" dur="750" accel="50000" fill="hold">
                                          <p:stCondLst>
                                            <p:cond delay="750"/>
                                          </p:stCondLst>
                                        </p:cTn>
                                        <p:tgtEl>
                                          <p:spTgt spid="10">
                                            <p:txEl>
                                              <p:pRg st="2" end="2"/>
                                            </p:txEl>
                                          </p:spTgt>
                                        </p:tgtEl>
                                        <p:attrNameLst>
                                          <p:attrName>ppt_y</p:attrName>
                                        </p:attrNameLst>
                                      </p:cBhvr>
                                      <p:tavLst>
                                        <p:tav tm="0">
                                          <p:val>
                                            <p:strVal val="#ppt_y+.1"/>
                                          </p:val>
                                        </p:tav>
                                        <p:tav tm="100000">
                                          <p:val>
                                            <p:strVal val="#ppt_y"/>
                                          </p:val>
                                        </p:tav>
                                      </p:tavLst>
                                    </p:anim>
                                    <p:animEffect transition="in" filter="fade">
                                      <p:cBhvr>
                                        <p:cTn id="106" dur="1500" decel="50000">
                                          <p:stCondLst>
                                            <p:cond delay="0"/>
                                          </p:stCondLst>
                                        </p:cTn>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P spid="9" grpId="0"/>
      <p:bldP spid="1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457200"/>
            <a:ext cx="8153400" cy="3600986"/>
          </a:xfrm>
          <a:prstGeom prst="rect">
            <a:avLst/>
          </a:prstGeom>
        </p:spPr>
        <p:txBody>
          <a:bodyPr wrap="square">
            <a:spAutoFit/>
          </a:bodyPr>
          <a:lstStyle/>
          <a:p>
            <a:pPr>
              <a:buFont typeface="Wingdings" pitchFamily="2" charset="2"/>
              <a:buChar char="Ø"/>
            </a:pPr>
            <a:r>
              <a:rPr lang="en-US" sz="2400" b="1" dirty="0" smtClean="0">
                <a:ln>
                  <a:prstDash val="solid"/>
                </a:ln>
                <a:effectLst>
                  <a:outerShdw blurRad="88000" dist="50800" dir="5040000" algn="tl">
                    <a:schemeClr val="accent4">
                      <a:tint val="80000"/>
                      <a:satMod val="250000"/>
                      <a:alpha val="45000"/>
                    </a:schemeClr>
                  </a:outerShdw>
                </a:effectLst>
                <a:latin typeface="Helvetica" pitchFamily="34" charset="0"/>
              </a:rPr>
              <a:t>Android </a:t>
            </a:r>
            <a:r>
              <a:rPr lang="en-US" sz="2400" b="1" dirty="0" err="1" smtClean="0">
                <a:ln>
                  <a:prstDash val="solid"/>
                </a:ln>
                <a:effectLst>
                  <a:outerShdw blurRad="88000" dist="50800" dir="5040000" algn="tl">
                    <a:schemeClr val="accent4">
                      <a:tint val="80000"/>
                      <a:satMod val="250000"/>
                      <a:alpha val="45000"/>
                    </a:schemeClr>
                  </a:outerShdw>
                </a:effectLst>
                <a:latin typeface="Helvetica" pitchFamily="34" charset="0"/>
              </a:rPr>
              <a:t>JellyBean</a:t>
            </a:r>
            <a:r>
              <a:rPr lang="en-US" sz="2400" b="1" dirty="0" smtClean="0">
                <a:ln>
                  <a:prstDash val="solid"/>
                </a:ln>
                <a:effectLst>
                  <a:outerShdw blurRad="88000" dist="50800" dir="5040000" algn="tl">
                    <a:schemeClr val="accent4">
                      <a:tint val="80000"/>
                      <a:satMod val="250000"/>
                      <a:alpha val="45000"/>
                    </a:schemeClr>
                  </a:outerShdw>
                </a:effectLst>
                <a:latin typeface="Helvetica" pitchFamily="34" charset="0"/>
              </a:rPr>
              <a:t> 4.2,4.3</a:t>
            </a:r>
            <a:endParaRPr lang="en-US" sz="2400" b="1" dirty="0" smtClean="0">
              <a:ln>
                <a:prstDash val="solid"/>
              </a:ln>
              <a:effectLst>
                <a:outerShdw blurRad="88000" dist="50800" dir="5040000" algn="tl">
                  <a:schemeClr val="accent4">
                    <a:tint val="80000"/>
                    <a:satMod val="250000"/>
                    <a:alpha val="45000"/>
                  </a:schemeClr>
                </a:outerShdw>
              </a:effectLst>
            </a:endParaRPr>
          </a:p>
          <a:p>
            <a:pPr>
              <a:buFont typeface="Wingdings" pitchFamily="2" charset="2"/>
              <a:buChar char="ü"/>
            </a:pPr>
            <a:r>
              <a:rPr lang="en-US" dirty="0" smtClean="0"/>
              <a:t>Released on 13 November 2012</a:t>
            </a:r>
          </a:p>
          <a:p>
            <a:pPr>
              <a:buFont typeface="Wingdings" pitchFamily="2" charset="2"/>
              <a:buChar char="ü"/>
            </a:pPr>
            <a:r>
              <a:rPr lang="en-US" dirty="0" smtClean="0">
                <a:hlinkClick r:id="rId2" tooltip="Lock screen"/>
              </a:rPr>
              <a:t>Lock screen</a:t>
            </a:r>
            <a:r>
              <a:rPr lang="en-US" dirty="0" smtClean="0"/>
              <a:t> improvements</a:t>
            </a:r>
          </a:p>
          <a:p>
            <a:pPr lvl="0">
              <a:buFont typeface="Wingdings" pitchFamily="2" charset="2"/>
              <a:buChar char="ü"/>
            </a:pPr>
            <a:r>
              <a:rPr lang="en-US" dirty="0" smtClean="0"/>
              <a:t>Multiple user accounts (tablets only)</a:t>
            </a:r>
          </a:p>
          <a:p>
            <a:pPr lvl="0">
              <a:buFont typeface="Wingdings" pitchFamily="2" charset="2"/>
              <a:buChar char="ü"/>
            </a:pPr>
            <a:r>
              <a:rPr lang="en-US" dirty="0" smtClean="0"/>
              <a:t>Bug fixes and performance enhancements</a:t>
            </a:r>
          </a:p>
          <a:p>
            <a:pPr lvl="0"/>
            <a:endParaRPr lang="en-US" dirty="0" smtClean="0"/>
          </a:p>
          <a:p>
            <a:pPr lvl="0">
              <a:buFont typeface="Wingdings" pitchFamily="2" charset="2"/>
              <a:buChar char="Ø"/>
            </a:pPr>
            <a:r>
              <a:rPr lang="en-US" sz="2400" b="1" dirty="0" smtClean="0">
                <a:ln>
                  <a:prstDash val="solid"/>
                </a:ln>
                <a:effectLst>
                  <a:outerShdw blurRad="88000" dist="50800" dir="5040000" algn="tl">
                    <a:schemeClr val="accent4">
                      <a:tint val="80000"/>
                      <a:satMod val="250000"/>
                      <a:alpha val="45000"/>
                    </a:schemeClr>
                  </a:outerShdw>
                </a:effectLst>
                <a:latin typeface="Helvetica" pitchFamily="34" charset="0"/>
              </a:rPr>
              <a:t>Android Kitkat 4.4</a:t>
            </a:r>
          </a:p>
          <a:p>
            <a:pPr lvl="0">
              <a:buFont typeface="Wingdings" pitchFamily="2" charset="2"/>
              <a:buChar char="ü"/>
            </a:pPr>
            <a:r>
              <a:rPr lang="en-US" dirty="0" smtClean="0"/>
              <a:t>Released on 31 October 2013</a:t>
            </a:r>
          </a:p>
          <a:p>
            <a:pPr lvl="0">
              <a:buFont typeface="Wingdings" pitchFamily="2" charset="2"/>
              <a:buChar char="ü"/>
            </a:pPr>
            <a:r>
              <a:rPr lang="en-US" dirty="0" smtClean="0"/>
              <a:t>Ability for applications to trigger translucency </a:t>
            </a:r>
          </a:p>
          <a:p>
            <a:pPr lvl="0">
              <a:buFont typeface="Wingdings" pitchFamily="2" charset="2"/>
              <a:buChar char="ü"/>
            </a:pPr>
            <a:r>
              <a:rPr lang="en-US" dirty="0" smtClean="0"/>
              <a:t>in the navigation and status bars</a:t>
            </a:r>
          </a:p>
          <a:p>
            <a:pPr lvl="0">
              <a:buFont typeface="Wingdings" pitchFamily="2" charset="2"/>
              <a:buChar char="ü"/>
            </a:pPr>
            <a:r>
              <a:rPr lang="en-US" dirty="0" smtClean="0"/>
              <a:t>Wireless printing capability</a:t>
            </a:r>
          </a:p>
          <a:p>
            <a:pPr lvl="0">
              <a:buFont typeface="Wingdings" pitchFamily="2" charset="2"/>
              <a:buChar char="ü"/>
            </a:pPr>
            <a:r>
              <a:rPr lang="en-US" dirty="0" smtClean="0"/>
              <a:t>And even more features are currently being rolled out</a:t>
            </a: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36959" y="2057400"/>
            <a:ext cx="2807041" cy="213594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andriod os is better than iphone os?</a:t>
            </a:r>
            <a:endParaRPr lang="en-US" dirty="0"/>
          </a:p>
        </p:txBody>
      </p:sp>
      <p:graphicFrame>
        <p:nvGraphicFramePr>
          <p:cNvPr id="5" name="Content Placeholder 4"/>
          <p:cNvGraphicFramePr>
            <a:graphicFrameLocks noGrp="1"/>
          </p:cNvGraphicFramePr>
          <p:nvPr>
            <p:ph idx="1"/>
          </p:nvPr>
        </p:nvGraphicFramePr>
        <p:xfrm>
          <a:off x="1435100" y="1478280"/>
          <a:ext cx="7499350" cy="5608320"/>
        </p:xfrm>
        <a:graphic>
          <a:graphicData uri="http://schemas.openxmlformats.org/drawingml/2006/table">
            <a:tbl>
              <a:tblPr firstRow="1" bandRow="1">
                <a:tableStyleId>{073A0DAA-6AF3-43AB-8588-CEC1D06C72B9}</a:tableStyleId>
              </a:tblPr>
              <a:tblGrid>
                <a:gridCol w="3749675"/>
                <a:gridCol w="3749675"/>
              </a:tblGrid>
              <a:tr h="370840">
                <a:tc>
                  <a:txBody>
                    <a:bodyPr/>
                    <a:lstStyle/>
                    <a:p>
                      <a:r>
                        <a:rPr lang="en-US" sz="2000" b="0" baseline="0" dirty="0" smtClean="0">
                          <a:solidFill>
                            <a:schemeClr val="tx1"/>
                          </a:solidFill>
                        </a:rPr>
                        <a:t>Andriod os</a:t>
                      </a:r>
                      <a:endParaRPr lang="en-US" sz="2000" b="0" baseline="0" dirty="0">
                        <a:solidFill>
                          <a:schemeClr val="tx1"/>
                        </a:solidFill>
                      </a:endParaRPr>
                    </a:p>
                  </a:txBody>
                  <a:tcPr marL="83325" marR="83325">
                    <a:noFill/>
                  </a:tcPr>
                </a:tc>
                <a:tc>
                  <a:txBody>
                    <a:bodyPr/>
                    <a:lstStyle/>
                    <a:p>
                      <a:r>
                        <a:rPr lang="en-US" sz="2000" b="0" dirty="0" smtClean="0">
                          <a:solidFill>
                            <a:schemeClr val="tx1"/>
                          </a:solidFill>
                        </a:rPr>
                        <a:t>Iphone</a:t>
                      </a:r>
                      <a:r>
                        <a:rPr lang="en-US" sz="2000" b="0" baseline="0" dirty="0" smtClean="0">
                          <a:solidFill>
                            <a:schemeClr val="tx1"/>
                          </a:solidFill>
                        </a:rPr>
                        <a:t> os</a:t>
                      </a:r>
                      <a:endParaRPr lang="en-US" sz="2000" b="0" dirty="0">
                        <a:solidFill>
                          <a:schemeClr val="tx1"/>
                        </a:solidFill>
                      </a:endParaRPr>
                    </a:p>
                  </a:txBody>
                  <a:tcPr marL="83325" marR="83325">
                    <a:noFill/>
                  </a:tcPr>
                </a:tc>
              </a:tr>
              <a:tr h="370840">
                <a:tc>
                  <a:txBody>
                    <a:bodyPr/>
                    <a:lstStyle/>
                    <a:p>
                      <a:pPr>
                        <a:buFont typeface="Wingdings" pitchFamily="2" charset="2"/>
                        <a:buChar char="ü"/>
                      </a:pPr>
                      <a:r>
                        <a:rPr lang="en-US" sz="2400" dirty="0" smtClean="0"/>
                        <a:t>We can set any app as a default</a:t>
                      </a:r>
                      <a:r>
                        <a:rPr lang="en-US" sz="2400" baseline="0" dirty="0" smtClean="0"/>
                        <a:t> on android</a:t>
                      </a:r>
                    </a:p>
                    <a:p>
                      <a:pPr>
                        <a:buFont typeface="Wingdings" pitchFamily="2" charset="2"/>
                        <a:buChar char="ü"/>
                      </a:pPr>
                      <a:r>
                        <a:rPr lang="en-US" sz="2400" baseline="0" dirty="0" smtClean="0"/>
                        <a:t>Android just drag and drop for syncing by using USB cable on computer</a:t>
                      </a:r>
                    </a:p>
                    <a:p>
                      <a:pPr>
                        <a:buFont typeface="Wingdings" pitchFamily="2" charset="2"/>
                        <a:buChar char="ü"/>
                      </a:pPr>
                      <a:r>
                        <a:rPr lang="en-US" sz="2400" baseline="0" dirty="0" smtClean="0"/>
                        <a:t>While Google charges for Andriod developer only $5</a:t>
                      </a:r>
                    </a:p>
                    <a:p>
                      <a:pPr>
                        <a:buFont typeface="Wingdings" pitchFamily="2" charset="2"/>
                        <a:buChar char="ü"/>
                      </a:pPr>
                      <a:r>
                        <a:rPr lang="en-US" sz="2400" baseline="0" dirty="0" smtClean="0"/>
                        <a:t>Andriod os have flash support</a:t>
                      </a:r>
                    </a:p>
                    <a:p>
                      <a:pPr>
                        <a:buFont typeface="Wingdings" pitchFamily="2" charset="2"/>
                        <a:buChar char="ü"/>
                      </a:pPr>
                      <a:r>
                        <a:rPr lang="en-US" sz="2400" baseline="0" dirty="0" smtClean="0"/>
                        <a:t>On Androird,on which you are notified of an email as soon as it arrives</a:t>
                      </a:r>
                    </a:p>
                    <a:p>
                      <a:pPr>
                        <a:buFont typeface="Wingdings" pitchFamily="2" charset="2"/>
                        <a:buChar char="ü"/>
                      </a:pPr>
                      <a:endParaRPr lang="en-US" sz="2400" dirty="0"/>
                    </a:p>
                  </a:txBody>
                  <a:tcPr marL="83325" marR="83325">
                    <a:noFill/>
                  </a:tcPr>
                </a:tc>
                <a:tc>
                  <a:txBody>
                    <a:bodyPr/>
                    <a:lstStyle/>
                    <a:p>
                      <a:pPr>
                        <a:buFont typeface="Wingdings" pitchFamily="2" charset="2"/>
                        <a:buChar char="ü"/>
                      </a:pPr>
                      <a:r>
                        <a:rPr lang="en-US" sz="2400" dirty="0" smtClean="0"/>
                        <a:t>It is impossible</a:t>
                      </a:r>
                      <a:r>
                        <a:rPr lang="en-US" sz="2400" baseline="0" dirty="0" smtClean="0"/>
                        <a:t> on iphone,</a:t>
                      </a:r>
                    </a:p>
                    <a:p>
                      <a:pPr>
                        <a:buFont typeface="Wingdings" pitchFamily="2" charset="2"/>
                        <a:buChar char="ü"/>
                      </a:pPr>
                      <a:r>
                        <a:rPr lang="en-US" sz="2400" baseline="0" dirty="0" smtClean="0"/>
                        <a:t> Have to click manually</a:t>
                      </a:r>
                    </a:p>
                    <a:p>
                      <a:pPr>
                        <a:buFont typeface="Wingdings" pitchFamily="2" charset="2"/>
                        <a:buChar char="ü"/>
                      </a:pPr>
                      <a:r>
                        <a:rPr lang="en-US" sz="2400" dirty="0" smtClean="0"/>
                        <a:t>Iphone syncing only with iTunes</a:t>
                      </a:r>
                    </a:p>
                    <a:p>
                      <a:pPr>
                        <a:buFont typeface="Wingdings" pitchFamily="2" charset="2"/>
                        <a:buChar char="ü"/>
                      </a:pPr>
                      <a:r>
                        <a:rPr lang="en-US" sz="2400" dirty="0" smtClean="0"/>
                        <a:t>Apple charges for the App Developers $100</a:t>
                      </a:r>
                    </a:p>
                    <a:p>
                      <a:pPr>
                        <a:buFont typeface="Wingdings" pitchFamily="2" charset="2"/>
                        <a:buChar char="ü"/>
                      </a:pPr>
                      <a:r>
                        <a:rPr lang="en-US" sz="2400" dirty="0" smtClean="0"/>
                        <a:t>While</a:t>
                      </a:r>
                      <a:r>
                        <a:rPr lang="en-US" sz="2400" baseline="0" dirty="0" smtClean="0"/>
                        <a:t> the iphone only has html5 support </a:t>
                      </a:r>
                    </a:p>
                    <a:p>
                      <a:pPr>
                        <a:buFont typeface="Wingdings" pitchFamily="2" charset="2"/>
                        <a:buChar char="ü"/>
                      </a:pPr>
                      <a:r>
                        <a:rPr lang="en-US" sz="2400" baseline="0" dirty="0" smtClean="0"/>
                        <a:t>The email system on the iphone is horrible</a:t>
                      </a:r>
                      <a:endParaRPr lang="en-US" sz="2400" dirty="0"/>
                    </a:p>
                  </a:txBody>
                  <a:tcPr marL="83325" marR="83325">
                    <a:no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Android Application Development</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Rectangle 4"/>
          <p:cNvSpPr/>
          <p:nvPr/>
        </p:nvSpPr>
        <p:spPr>
          <a:xfrm>
            <a:off x="2590800" y="2209800"/>
            <a:ext cx="24384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3"/>
          <p:cNvSpPr txBox="1">
            <a:spLocks noChangeArrowheads="1"/>
          </p:cNvSpPr>
          <p:nvPr/>
        </p:nvSpPr>
        <p:spPr bwMode="auto">
          <a:xfrm>
            <a:off x="3200400" y="2743200"/>
            <a:ext cx="1219200" cy="369888"/>
          </a:xfrm>
          <a:prstGeom prst="rect">
            <a:avLst/>
          </a:prstGeom>
          <a:noFill/>
          <a:ln w="9525">
            <a:noFill/>
            <a:miter lim="800000"/>
            <a:headEnd/>
            <a:tailEnd/>
          </a:ln>
        </p:spPr>
        <p:txBody>
          <a:bodyPr>
            <a:spAutoFit/>
          </a:bodyPr>
          <a:lstStyle/>
          <a:p>
            <a:r>
              <a:rPr lang="en-US" dirty="0">
                <a:latin typeface="Calibri" pitchFamily="34" charset="0"/>
              </a:rPr>
              <a:t>Eclipse IDE</a:t>
            </a:r>
          </a:p>
        </p:txBody>
      </p:sp>
      <p:sp>
        <p:nvSpPr>
          <p:cNvPr id="7" name="Rectangle 6"/>
          <p:cNvSpPr/>
          <p:nvPr/>
        </p:nvSpPr>
        <p:spPr>
          <a:xfrm>
            <a:off x="5562600" y="2209800"/>
            <a:ext cx="16764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8" name="TextBox 5"/>
          <p:cNvSpPr txBox="1">
            <a:spLocks noChangeArrowheads="1"/>
          </p:cNvSpPr>
          <p:nvPr/>
        </p:nvSpPr>
        <p:spPr bwMode="auto">
          <a:xfrm>
            <a:off x="5791200" y="2590800"/>
            <a:ext cx="1219200" cy="646113"/>
          </a:xfrm>
          <a:prstGeom prst="rect">
            <a:avLst/>
          </a:prstGeom>
          <a:noFill/>
          <a:ln w="9525">
            <a:noFill/>
            <a:miter lim="800000"/>
            <a:headEnd/>
            <a:tailEnd/>
          </a:ln>
        </p:spPr>
        <p:txBody>
          <a:bodyPr>
            <a:spAutoFit/>
          </a:bodyPr>
          <a:lstStyle/>
          <a:p>
            <a:pPr algn="ctr"/>
            <a:r>
              <a:rPr lang="en-US">
                <a:latin typeface="Calibri" pitchFamily="34" charset="0"/>
              </a:rPr>
              <a:t>Android</a:t>
            </a:r>
          </a:p>
          <a:p>
            <a:pPr algn="ctr"/>
            <a:r>
              <a:rPr lang="en-US">
                <a:latin typeface="Calibri" pitchFamily="34" charset="0"/>
              </a:rPr>
              <a:t>SDK</a:t>
            </a:r>
          </a:p>
        </p:txBody>
      </p:sp>
      <p:sp>
        <p:nvSpPr>
          <p:cNvPr id="9" name="Rectangle 8"/>
          <p:cNvSpPr/>
          <p:nvPr/>
        </p:nvSpPr>
        <p:spPr>
          <a:xfrm>
            <a:off x="2971800" y="4191000"/>
            <a:ext cx="16764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10" name="TextBox 7"/>
          <p:cNvSpPr txBox="1">
            <a:spLocks noChangeArrowheads="1"/>
          </p:cNvSpPr>
          <p:nvPr/>
        </p:nvSpPr>
        <p:spPr bwMode="auto">
          <a:xfrm>
            <a:off x="3200400" y="4648200"/>
            <a:ext cx="1219200" cy="646113"/>
          </a:xfrm>
          <a:prstGeom prst="rect">
            <a:avLst/>
          </a:prstGeom>
          <a:noFill/>
          <a:ln w="9525">
            <a:noFill/>
            <a:miter lim="800000"/>
            <a:headEnd/>
            <a:tailEnd/>
          </a:ln>
        </p:spPr>
        <p:txBody>
          <a:bodyPr>
            <a:spAutoFit/>
          </a:bodyPr>
          <a:lstStyle/>
          <a:p>
            <a:pPr algn="ctr"/>
            <a:r>
              <a:rPr lang="en-US">
                <a:latin typeface="Calibri" pitchFamily="34" charset="0"/>
              </a:rPr>
              <a:t>Android</a:t>
            </a:r>
          </a:p>
          <a:p>
            <a:pPr algn="ctr"/>
            <a:r>
              <a:rPr lang="en-US">
                <a:latin typeface="Calibri" pitchFamily="34" charset="0"/>
              </a:rPr>
              <a:t>Emulator</a:t>
            </a:r>
          </a:p>
        </p:txBody>
      </p:sp>
      <p:sp>
        <p:nvSpPr>
          <p:cNvPr id="11" name="Rectangle 10"/>
          <p:cNvSpPr/>
          <p:nvPr/>
        </p:nvSpPr>
        <p:spPr>
          <a:xfrm>
            <a:off x="5562600" y="4191000"/>
            <a:ext cx="16764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12" name="TextBox 9"/>
          <p:cNvSpPr txBox="1">
            <a:spLocks noChangeArrowheads="1"/>
          </p:cNvSpPr>
          <p:nvPr/>
        </p:nvSpPr>
        <p:spPr bwMode="auto">
          <a:xfrm>
            <a:off x="5791200" y="4495800"/>
            <a:ext cx="1219200" cy="923925"/>
          </a:xfrm>
          <a:prstGeom prst="rect">
            <a:avLst/>
          </a:prstGeom>
          <a:noFill/>
          <a:ln w="9525">
            <a:noFill/>
            <a:miter lim="800000"/>
            <a:headEnd/>
            <a:tailEnd/>
          </a:ln>
        </p:spPr>
        <p:txBody>
          <a:bodyPr>
            <a:spAutoFit/>
          </a:bodyPr>
          <a:lstStyle/>
          <a:p>
            <a:pPr algn="ctr"/>
            <a:r>
              <a:rPr lang="en-US">
                <a:latin typeface="Calibri" pitchFamily="34" charset="0"/>
              </a:rPr>
              <a:t>Android</a:t>
            </a:r>
          </a:p>
          <a:p>
            <a:pPr algn="ctr"/>
            <a:r>
              <a:rPr lang="en-US">
                <a:latin typeface="Calibri" pitchFamily="34" charset="0"/>
              </a:rPr>
              <a:t>Mobile</a:t>
            </a:r>
          </a:p>
          <a:p>
            <a:pPr algn="ctr"/>
            <a:r>
              <a:rPr lang="en-US">
                <a:latin typeface="Calibri" pitchFamily="34" charset="0"/>
              </a:rPr>
              <a:t>Device</a:t>
            </a:r>
          </a:p>
        </p:txBody>
      </p:sp>
      <p:cxnSp>
        <p:nvCxnSpPr>
          <p:cNvPr id="13" name="Straight Connector 12"/>
          <p:cNvCxnSpPr>
            <a:stCxn id="5" idx="3"/>
            <a:endCxn id="7" idx="1"/>
          </p:cNvCxnSpPr>
          <p:nvPr/>
        </p:nvCxnSpPr>
        <p:spPr>
          <a:xfrm>
            <a:off x="5029200" y="29718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29200" y="3733800"/>
            <a:ext cx="533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5" idx="2"/>
            <a:endCxn id="9" idx="0"/>
          </p:cNvCxnSpPr>
          <p:nvPr/>
        </p:nvCxnSpPr>
        <p:spPr>
          <a:xfrm rot="5400000">
            <a:off x="3581400" y="3962400"/>
            <a:ext cx="457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Android development</a:t>
            </a:r>
          </a:p>
        </p:txBody>
      </p:sp>
      <p:sp>
        <p:nvSpPr>
          <p:cNvPr id="3" name="Rectangle 2"/>
          <p:cNvSpPr/>
          <p:nvPr/>
        </p:nvSpPr>
        <p:spPr>
          <a:xfrm>
            <a:off x="914400" y="2971800"/>
            <a:ext cx="1600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Box 3"/>
          <p:cNvSpPr txBox="1">
            <a:spLocks noChangeArrowheads="1"/>
          </p:cNvSpPr>
          <p:nvPr/>
        </p:nvSpPr>
        <p:spPr bwMode="auto">
          <a:xfrm>
            <a:off x="1066800" y="2971800"/>
            <a:ext cx="1295400" cy="646113"/>
          </a:xfrm>
          <a:prstGeom prst="rect">
            <a:avLst/>
          </a:prstGeom>
          <a:noFill/>
          <a:ln w="9525">
            <a:noFill/>
            <a:miter lim="800000"/>
            <a:headEnd/>
            <a:tailEnd/>
          </a:ln>
        </p:spPr>
        <p:txBody>
          <a:bodyPr>
            <a:spAutoFit/>
          </a:bodyPr>
          <a:lstStyle/>
          <a:p>
            <a:r>
              <a:rPr lang="en-US">
                <a:latin typeface="Calibri" pitchFamily="34" charset="0"/>
              </a:rPr>
              <a:t>Android Manifest</a:t>
            </a:r>
          </a:p>
        </p:txBody>
      </p:sp>
      <p:sp>
        <p:nvSpPr>
          <p:cNvPr id="5" name="Rectangle 4"/>
          <p:cNvSpPr/>
          <p:nvPr/>
        </p:nvSpPr>
        <p:spPr>
          <a:xfrm>
            <a:off x="914400" y="4038600"/>
            <a:ext cx="1600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5"/>
          <p:cNvSpPr txBox="1">
            <a:spLocks noChangeArrowheads="1"/>
          </p:cNvSpPr>
          <p:nvPr/>
        </p:nvSpPr>
        <p:spPr bwMode="auto">
          <a:xfrm>
            <a:off x="1066800" y="4038600"/>
            <a:ext cx="1295400" cy="646113"/>
          </a:xfrm>
          <a:prstGeom prst="rect">
            <a:avLst/>
          </a:prstGeom>
          <a:noFill/>
          <a:ln w="9525">
            <a:noFill/>
            <a:miter lim="800000"/>
            <a:headEnd/>
            <a:tailEnd/>
          </a:ln>
        </p:spPr>
        <p:txBody>
          <a:bodyPr>
            <a:spAutoFit/>
          </a:bodyPr>
          <a:lstStyle/>
          <a:p>
            <a:r>
              <a:rPr lang="en-US" dirty="0">
                <a:latin typeface="Calibri" pitchFamily="34" charset="0"/>
              </a:rPr>
              <a:t>Resource XML</a:t>
            </a:r>
          </a:p>
        </p:txBody>
      </p:sp>
      <p:sp>
        <p:nvSpPr>
          <p:cNvPr id="7" name="Rectangle 6"/>
          <p:cNvSpPr/>
          <p:nvPr/>
        </p:nvSpPr>
        <p:spPr>
          <a:xfrm>
            <a:off x="2895600" y="2590800"/>
            <a:ext cx="1600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a:spLocks noChangeArrowheads="1"/>
          </p:cNvSpPr>
          <p:nvPr/>
        </p:nvSpPr>
        <p:spPr bwMode="auto">
          <a:xfrm>
            <a:off x="3048000" y="2743200"/>
            <a:ext cx="1295400" cy="369888"/>
          </a:xfrm>
          <a:prstGeom prst="rect">
            <a:avLst/>
          </a:prstGeom>
          <a:noFill/>
          <a:ln w="9525">
            <a:noFill/>
            <a:miter lim="800000"/>
            <a:headEnd/>
            <a:tailEnd/>
          </a:ln>
        </p:spPr>
        <p:txBody>
          <a:bodyPr>
            <a:spAutoFit/>
          </a:bodyPr>
          <a:lstStyle/>
          <a:p>
            <a:r>
              <a:rPr lang="en-US" dirty="0">
                <a:latin typeface="Calibri" pitchFamily="34" charset="0"/>
              </a:rPr>
              <a:t>Java Source </a:t>
            </a:r>
          </a:p>
        </p:txBody>
      </p:sp>
      <p:sp>
        <p:nvSpPr>
          <p:cNvPr id="9" name="Rectangle 8"/>
          <p:cNvSpPr/>
          <p:nvPr/>
        </p:nvSpPr>
        <p:spPr>
          <a:xfrm>
            <a:off x="2895600" y="3581400"/>
            <a:ext cx="1600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a:spLocks noChangeArrowheads="1"/>
          </p:cNvSpPr>
          <p:nvPr/>
        </p:nvSpPr>
        <p:spPr bwMode="auto">
          <a:xfrm>
            <a:off x="3048000" y="3581400"/>
            <a:ext cx="1295400" cy="646113"/>
          </a:xfrm>
          <a:prstGeom prst="rect">
            <a:avLst/>
          </a:prstGeom>
          <a:noFill/>
          <a:ln w="9525">
            <a:noFill/>
            <a:miter lim="800000"/>
            <a:headEnd/>
            <a:tailEnd/>
          </a:ln>
        </p:spPr>
        <p:txBody>
          <a:bodyPr>
            <a:spAutoFit/>
          </a:bodyPr>
          <a:lstStyle/>
          <a:p>
            <a:r>
              <a:rPr lang="en-US">
                <a:latin typeface="Calibri" pitchFamily="34" charset="0"/>
              </a:rPr>
              <a:t>Generated Class</a:t>
            </a:r>
          </a:p>
        </p:txBody>
      </p:sp>
      <p:sp>
        <p:nvSpPr>
          <p:cNvPr id="11" name="Rectangle 10"/>
          <p:cNvSpPr/>
          <p:nvPr/>
        </p:nvSpPr>
        <p:spPr>
          <a:xfrm>
            <a:off x="4876800" y="3581400"/>
            <a:ext cx="1219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extBox 11"/>
          <p:cNvSpPr txBox="1">
            <a:spLocks noChangeArrowheads="1"/>
          </p:cNvSpPr>
          <p:nvPr/>
        </p:nvSpPr>
        <p:spPr bwMode="auto">
          <a:xfrm>
            <a:off x="4876800" y="3581400"/>
            <a:ext cx="1295400" cy="646113"/>
          </a:xfrm>
          <a:prstGeom prst="rect">
            <a:avLst/>
          </a:prstGeom>
          <a:noFill/>
          <a:ln w="9525">
            <a:noFill/>
            <a:miter lim="800000"/>
            <a:headEnd/>
            <a:tailEnd/>
          </a:ln>
        </p:spPr>
        <p:txBody>
          <a:bodyPr>
            <a:spAutoFit/>
          </a:bodyPr>
          <a:lstStyle/>
          <a:p>
            <a:pPr algn="ctr"/>
            <a:r>
              <a:rPr lang="en-US">
                <a:latin typeface="Calibri" pitchFamily="34" charset="0"/>
              </a:rPr>
              <a:t>Java Compiler</a:t>
            </a:r>
          </a:p>
        </p:txBody>
      </p:sp>
      <p:cxnSp>
        <p:nvCxnSpPr>
          <p:cNvPr id="13" name="Elbow Connector 12"/>
          <p:cNvCxnSpPr>
            <a:endCxn id="9" idx="1"/>
          </p:cNvCxnSpPr>
          <p:nvPr/>
        </p:nvCxnSpPr>
        <p:spPr>
          <a:xfrm>
            <a:off x="2514600" y="3276600"/>
            <a:ext cx="381000" cy="6096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5" idx="3"/>
            <a:endCxn id="9" idx="1"/>
          </p:cNvCxnSpPr>
          <p:nvPr/>
        </p:nvCxnSpPr>
        <p:spPr>
          <a:xfrm flipV="1">
            <a:off x="2514600" y="3886200"/>
            <a:ext cx="381000" cy="4572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895600" y="4572000"/>
            <a:ext cx="1600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49"/>
          <p:cNvSpPr txBox="1">
            <a:spLocks noChangeArrowheads="1"/>
          </p:cNvSpPr>
          <p:nvPr/>
        </p:nvSpPr>
        <p:spPr bwMode="auto">
          <a:xfrm>
            <a:off x="3048000" y="4572000"/>
            <a:ext cx="1295400" cy="646113"/>
          </a:xfrm>
          <a:prstGeom prst="rect">
            <a:avLst/>
          </a:prstGeom>
          <a:noFill/>
          <a:ln w="9525">
            <a:noFill/>
            <a:miter lim="800000"/>
            <a:headEnd/>
            <a:tailEnd/>
          </a:ln>
        </p:spPr>
        <p:txBody>
          <a:bodyPr>
            <a:spAutoFit/>
          </a:bodyPr>
          <a:lstStyle/>
          <a:p>
            <a:r>
              <a:rPr lang="en-US">
                <a:latin typeface="Calibri" pitchFamily="34" charset="0"/>
              </a:rPr>
              <a:t>Android Libraries</a:t>
            </a:r>
          </a:p>
        </p:txBody>
      </p:sp>
      <p:cxnSp>
        <p:nvCxnSpPr>
          <p:cNvPr id="17" name="Straight Connector 16"/>
          <p:cNvCxnSpPr>
            <a:stCxn id="9" idx="3"/>
            <a:endCxn id="12" idx="1"/>
          </p:cNvCxnSpPr>
          <p:nvPr/>
        </p:nvCxnSpPr>
        <p:spPr>
          <a:xfrm>
            <a:off x="4495800" y="3886200"/>
            <a:ext cx="381000" cy="19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7" idx="3"/>
            <a:endCxn id="12" idx="1"/>
          </p:cNvCxnSpPr>
          <p:nvPr/>
        </p:nvCxnSpPr>
        <p:spPr>
          <a:xfrm>
            <a:off x="4495800" y="2895600"/>
            <a:ext cx="381000" cy="100965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15" idx="3"/>
            <a:endCxn id="12" idx="1"/>
          </p:cNvCxnSpPr>
          <p:nvPr/>
        </p:nvCxnSpPr>
        <p:spPr>
          <a:xfrm flipV="1">
            <a:off x="4495800" y="3905250"/>
            <a:ext cx="381000" cy="97155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477000" y="3581400"/>
            <a:ext cx="1219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TextBox 70"/>
          <p:cNvSpPr txBox="1">
            <a:spLocks noChangeArrowheads="1"/>
          </p:cNvSpPr>
          <p:nvPr/>
        </p:nvSpPr>
        <p:spPr bwMode="auto">
          <a:xfrm>
            <a:off x="6477000" y="3581400"/>
            <a:ext cx="1295400" cy="646113"/>
          </a:xfrm>
          <a:prstGeom prst="rect">
            <a:avLst/>
          </a:prstGeom>
          <a:noFill/>
          <a:ln w="9525">
            <a:noFill/>
            <a:miter lim="800000"/>
            <a:headEnd/>
            <a:tailEnd/>
          </a:ln>
        </p:spPr>
        <p:txBody>
          <a:bodyPr>
            <a:spAutoFit/>
          </a:bodyPr>
          <a:lstStyle/>
          <a:p>
            <a:pPr algn="ctr"/>
            <a:r>
              <a:rPr lang="en-US">
                <a:latin typeface="Calibri" pitchFamily="34" charset="0"/>
              </a:rPr>
              <a:t>.dex</a:t>
            </a:r>
          </a:p>
          <a:p>
            <a:pPr algn="ctr"/>
            <a:r>
              <a:rPr lang="en-US">
                <a:latin typeface="Calibri" pitchFamily="34" charset="0"/>
              </a:rPr>
              <a:t>File</a:t>
            </a:r>
          </a:p>
        </p:txBody>
      </p:sp>
      <p:cxnSp>
        <p:nvCxnSpPr>
          <p:cNvPr id="22" name="Straight Connector 21"/>
          <p:cNvCxnSpPr>
            <a:stCxn id="12" idx="3"/>
            <a:endCxn id="21" idx="1"/>
          </p:cNvCxnSpPr>
          <p:nvPr/>
        </p:nvCxnSpPr>
        <p:spPr>
          <a:xfrm>
            <a:off x="6172200" y="3905250"/>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848600" y="3581400"/>
            <a:ext cx="1219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TextBox 74"/>
          <p:cNvSpPr txBox="1">
            <a:spLocks noChangeArrowheads="1"/>
          </p:cNvSpPr>
          <p:nvPr/>
        </p:nvSpPr>
        <p:spPr bwMode="auto">
          <a:xfrm>
            <a:off x="7848600" y="3581400"/>
            <a:ext cx="1295400" cy="646113"/>
          </a:xfrm>
          <a:prstGeom prst="rect">
            <a:avLst/>
          </a:prstGeom>
          <a:noFill/>
          <a:ln w="9525">
            <a:noFill/>
            <a:miter lim="800000"/>
            <a:headEnd/>
            <a:tailEnd/>
          </a:ln>
        </p:spPr>
        <p:txBody>
          <a:bodyPr>
            <a:spAutoFit/>
          </a:bodyPr>
          <a:lstStyle/>
          <a:p>
            <a:pPr algn="ctr"/>
            <a:r>
              <a:rPr lang="en-US">
                <a:latin typeface="Calibri" pitchFamily="34" charset="0"/>
              </a:rPr>
              <a:t>Dalvik</a:t>
            </a:r>
          </a:p>
          <a:p>
            <a:pPr algn="ctr"/>
            <a:r>
              <a:rPr lang="en-US">
                <a:latin typeface="Calibri" pitchFamily="34" charset="0"/>
              </a:rPr>
              <a:t>VM</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676275"/>
            <a:ext cx="7696200" cy="923925"/>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accent6">
                    <a:lumMod val="50000"/>
                  </a:schemeClr>
                </a:solidFill>
                <a:effectLst>
                  <a:outerShdw blurRad="50000" dist="30000" dir="5400000" algn="tl" rotWithShape="0">
                    <a:srgbClr val="000000">
                      <a:alpha val="30000"/>
                    </a:srgbClr>
                  </a:outerShdw>
                </a:effectLst>
                <a:uLnTx/>
                <a:uFillTx/>
                <a:latin typeface="+mj-lt"/>
                <a:ea typeface="+mj-ea"/>
                <a:cs typeface="+mj-cs"/>
              </a:rPr>
              <a:t>SOFTWARE FEATURES</a:t>
            </a:r>
            <a:endParaRPr kumimoji="0" lang="en-IN" sz="4300" b="0" i="0" u="none" strike="noStrike" kern="1200" cap="none" spc="0" normalizeH="0" baseline="0" noProof="0" dirty="0" smtClean="0">
              <a:ln>
                <a:noFill/>
              </a:ln>
              <a:solidFill>
                <a:schemeClr val="accent6">
                  <a:lumMod val="5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3" name="Rectangle 3"/>
          <p:cNvSpPr txBox="1">
            <a:spLocks noChangeArrowheads="1"/>
          </p:cNvSpPr>
          <p:nvPr/>
        </p:nvSpPr>
        <p:spPr>
          <a:xfrm>
            <a:off x="990600" y="1905000"/>
            <a:ext cx="8153400" cy="4572000"/>
          </a:xfrm>
          <a:prstGeom prst="rect">
            <a:avLst/>
          </a:prstGeom>
        </p:spPr>
        <p:txBody>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pitchFamily="2" charset="2"/>
              <a:buChar char="Ø"/>
              <a:tabLst/>
              <a:defRPr/>
            </a:pPr>
            <a:r>
              <a:rPr kumimoji="0" lang="en-IN" sz="2800" b="0" i="0" u="none" strike="noStrike" kern="1200" cap="none" spc="0" normalizeH="0" baseline="0" noProof="0" dirty="0" smtClean="0">
                <a:ln>
                  <a:noFill/>
                </a:ln>
                <a:effectLst/>
                <a:uLnTx/>
                <a:uFillTx/>
                <a:latin typeface="+mn-lt"/>
                <a:ea typeface="+mn-ea"/>
                <a:cs typeface="+mn-cs"/>
              </a:rPr>
              <a:t>Integrated browser based on the open source Web Kit engine</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pitchFamily="2" charset="2"/>
              <a:buChar char="Ø"/>
              <a:tabLst/>
              <a:defRPr/>
            </a:pPr>
            <a:r>
              <a:rPr kumimoji="0" lang="en-IN" sz="2800" b="0" i="0" u="none" strike="noStrike" kern="1200" cap="none" spc="0" normalizeH="0" baseline="0" noProof="0" dirty="0" err="1" smtClean="0">
                <a:ln>
                  <a:noFill/>
                </a:ln>
                <a:effectLst/>
                <a:uLnTx/>
                <a:uFillTx/>
                <a:latin typeface="+mn-lt"/>
                <a:ea typeface="+mn-ea"/>
                <a:cs typeface="+mn-cs"/>
              </a:rPr>
              <a:t>SQLite</a:t>
            </a:r>
            <a:r>
              <a:rPr kumimoji="0" lang="en-IN" sz="2800" b="0" i="0" u="none" strike="noStrike" kern="1200" cap="none" spc="0" normalizeH="0" baseline="0" noProof="0" dirty="0" smtClean="0">
                <a:ln>
                  <a:noFill/>
                </a:ln>
                <a:effectLst/>
                <a:uLnTx/>
                <a:uFillTx/>
                <a:latin typeface="+mn-lt"/>
                <a:ea typeface="+mn-ea"/>
                <a:cs typeface="+mn-cs"/>
              </a:rPr>
              <a:t> for relational data storage</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pitchFamily="2" charset="2"/>
              <a:buChar char="Ø"/>
              <a:tabLst/>
              <a:defRPr/>
            </a:pPr>
            <a:r>
              <a:rPr kumimoji="0" lang="en-IN" sz="2800" b="0" i="0" u="none" strike="noStrike" kern="1200" cap="none" spc="0" normalizeH="0" baseline="0" noProof="0" dirty="0" smtClean="0">
                <a:ln>
                  <a:noFill/>
                </a:ln>
                <a:effectLst/>
                <a:uLnTx/>
                <a:uFillTx/>
                <a:latin typeface="+mn-lt"/>
                <a:ea typeface="+mn-ea"/>
                <a:cs typeface="+mn-cs"/>
              </a:rPr>
              <a:t>Media support for common audio, video, and still image formats</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pitchFamily="2" charset="2"/>
              <a:buChar char="Ø"/>
              <a:tabLst/>
              <a:defRPr/>
            </a:pPr>
            <a:r>
              <a:rPr kumimoji="0" lang="en-IN" sz="2800" b="0" i="0" u="none" strike="noStrike" kern="1200" cap="none" spc="0" normalizeH="0" baseline="0" noProof="0" dirty="0" err="1" smtClean="0">
                <a:ln>
                  <a:noFill/>
                </a:ln>
                <a:effectLst/>
                <a:uLnTx/>
                <a:uFillTx/>
                <a:latin typeface="+mn-lt"/>
                <a:ea typeface="+mn-ea"/>
                <a:cs typeface="+mn-cs"/>
              </a:rPr>
              <a:t>Dalvik</a:t>
            </a:r>
            <a:r>
              <a:rPr kumimoji="0" lang="en-IN" sz="2800" b="0" i="0" u="none" strike="noStrike" kern="1200" cap="none" spc="0" normalizeH="0" baseline="0" noProof="0" dirty="0" smtClean="0">
                <a:ln>
                  <a:noFill/>
                </a:ln>
                <a:effectLst/>
                <a:uLnTx/>
                <a:uFillTx/>
                <a:latin typeface="+mn-lt"/>
                <a:ea typeface="+mn-ea"/>
                <a:cs typeface="+mn-cs"/>
              </a:rPr>
              <a:t> Virtual Machine optimized for mobile devices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66800" y="304800"/>
            <a:ext cx="7848600" cy="1000125"/>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accent6">
                    <a:lumMod val="50000"/>
                  </a:schemeClr>
                </a:solidFill>
                <a:effectLst>
                  <a:outerShdw blurRad="50000" dist="30000" dir="5400000" algn="tl" rotWithShape="0">
                    <a:srgbClr val="000000">
                      <a:alpha val="30000"/>
                    </a:srgbClr>
                  </a:outerShdw>
                </a:effectLst>
                <a:uLnTx/>
                <a:uFillTx/>
                <a:latin typeface="+mj-lt"/>
                <a:ea typeface="+mj-ea"/>
                <a:cs typeface="+mj-cs"/>
              </a:rPr>
              <a:t>HARDWARE  FEAUTURES</a:t>
            </a:r>
            <a:r>
              <a:rPr kumimoji="0" lang="en-US" sz="4300" b="1" i="0" u="none" strike="noStrike" kern="1200" cap="none" spc="0" normalizeH="0" baseline="0" noProof="0" dirty="0" smtClean="0">
                <a:ln>
                  <a:noFill/>
                </a:ln>
                <a:solidFill>
                  <a:schemeClr val="accent6">
                    <a:lumMod val="50000"/>
                  </a:schemeClr>
                </a:solidFill>
                <a:effectLst>
                  <a:outerShdw blurRad="50000" dist="30000" dir="5400000" algn="tl" rotWithShape="0">
                    <a:srgbClr val="000000">
                      <a:alpha val="30000"/>
                    </a:srgbClr>
                  </a:outerShdw>
                </a:effectLst>
                <a:uLnTx/>
                <a:uFillTx/>
                <a:latin typeface="+mj-lt"/>
                <a:ea typeface="+mj-ea"/>
                <a:cs typeface="+mj-cs"/>
              </a:rPr>
              <a:t> </a:t>
            </a:r>
            <a:endParaRPr kumimoji="0" lang="en-IN" sz="4300" b="1" i="0" u="none" strike="noStrike" kern="1200" cap="none" spc="0" normalizeH="0" baseline="0" noProof="0" dirty="0" smtClean="0">
              <a:ln>
                <a:noFill/>
              </a:ln>
              <a:solidFill>
                <a:schemeClr val="accent6">
                  <a:lumMod val="5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3" name="Rectangle 3"/>
          <p:cNvSpPr txBox="1">
            <a:spLocks noChangeArrowheads="1"/>
          </p:cNvSpPr>
          <p:nvPr/>
        </p:nvSpPr>
        <p:spPr>
          <a:xfrm>
            <a:off x="1066800" y="1676400"/>
            <a:ext cx="7772400" cy="4419600"/>
          </a:xfrm>
          <a:prstGeom prst="rect">
            <a:avLst/>
          </a:prstGeom>
        </p:spPr>
        <p:txBody>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pitchFamily="2" charset="2"/>
              <a:buChar char="Ø"/>
              <a:tabLst/>
              <a:defRPr/>
            </a:pPr>
            <a:r>
              <a:rPr kumimoji="0" lang="en-US" sz="3200" b="0" i="0" u="none" strike="noStrike" kern="1200" cap="none" spc="0" normalizeH="0" baseline="0" noProof="0" dirty="0" smtClean="0">
                <a:ln>
                  <a:noFill/>
                </a:ln>
                <a:effectLst/>
                <a:uLnTx/>
                <a:uFillTx/>
                <a:latin typeface="+mn-lt"/>
                <a:ea typeface="+mn-ea"/>
                <a:cs typeface="+mn-cs"/>
              </a:rPr>
              <a:t>Cellular networking : GSM, EDGE, 3G</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pitchFamily="2" charset="2"/>
              <a:buChar char="Ø"/>
              <a:tabLst/>
              <a:defRPr/>
            </a:pPr>
            <a:r>
              <a:rPr kumimoji="0" lang="en-US" sz="3200" b="0" i="0" u="none" strike="noStrike" kern="1200" cap="none" spc="0" normalizeH="0" baseline="0" noProof="0" dirty="0" smtClean="0">
                <a:ln>
                  <a:noFill/>
                </a:ln>
                <a:effectLst/>
                <a:uLnTx/>
                <a:uFillTx/>
                <a:latin typeface="+mn-lt"/>
                <a:ea typeface="+mn-ea"/>
                <a:cs typeface="+mn-cs"/>
              </a:rPr>
              <a:t>LAN : Bluetooth, and Wi-Fi </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pitchFamily="2" charset="2"/>
              <a:buChar char="Ø"/>
              <a:tabLst/>
              <a:defRPr/>
            </a:pPr>
            <a:r>
              <a:rPr kumimoji="0" lang="en-US" sz="3200" b="0" i="0" u="none" strike="noStrike" kern="1200" cap="none" spc="0" normalizeH="0" baseline="0" noProof="0" dirty="0" smtClean="0">
                <a:ln>
                  <a:noFill/>
                </a:ln>
                <a:effectLst/>
                <a:uLnTx/>
                <a:uFillTx/>
                <a:latin typeface="+mn-lt"/>
                <a:ea typeface="+mn-ea"/>
                <a:cs typeface="+mn-cs"/>
              </a:rPr>
              <a:t>Graphics Hardware Acceleration</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pitchFamily="2" charset="2"/>
              <a:buChar char="Ø"/>
              <a:tabLst/>
              <a:defRPr/>
            </a:pPr>
            <a:r>
              <a:rPr kumimoji="0" lang="en-US" sz="3200" b="0" i="0" u="none" strike="noStrike" kern="1200" cap="none" spc="0" normalizeH="0" baseline="0" noProof="0" dirty="0" smtClean="0">
                <a:ln>
                  <a:noFill/>
                </a:ln>
                <a:effectLst/>
                <a:uLnTx/>
                <a:uFillTx/>
                <a:latin typeface="+mn-lt"/>
                <a:ea typeface="+mn-ea"/>
                <a:cs typeface="+mn-cs"/>
              </a:rPr>
              <a:t>Camera, GPS and Compass </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pitchFamily="2" charset="2"/>
              <a:buChar char="Ø"/>
              <a:tabLst/>
              <a:defRPr/>
            </a:pPr>
            <a:r>
              <a:rPr kumimoji="0" lang="en-US" sz="3200" b="1" i="0" u="none" strike="noStrike" kern="1200" cap="none" spc="0" normalizeH="0" baseline="0" noProof="0" dirty="0" smtClean="0">
                <a:ln>
                  <a:noFill/>
                </a:ln>
                <a:effectLst/>
                <a:uLnTx/>
                <a:uFillTx/>
                <a:latin typeface="+mn-lt"/>
                <a:ea typeface="+mn-ea"/>
                <a:cs typeface="+mn-cs"/>
              </a:rPr>
              <a:t>Touch screen </a:t>
            </a:r>
            <a:r>
              <a:rPr kumimoji="0" lang="en-US" sz="3200" b="0" i="0" u="none" strike="noStrike" kern="1200" cap="none" spc="0" normalizeH="0" baseline="0" noProof="0" dirty="0" smtClean="0">
                <a:ln>
                  <a:noFill/>
                </a:ln>
                <a:effectLst/>
                <a:uLnTx/>
                <a:uFillTx/>
                <a:latin typeface="+mn-lt"/>
                <a:ea typeface="+mn-ea"/>
                <a:cs typeface="+mn-cs"/>
              </a:rPr>
              <a:t>and </a:t>
            </a:r>
            <a:r>
              <a:rPr kumimoji="0" lang="en-US" sz="3200" b="1" i="0" u="none" strike="noStrike" kern="1200" cap="none" spc="0" normalizeH="0" baseline="0" noProof="0" dirty="0" smtClean="0">
                <a:ln>
                  <a:noFill/>
                </a:ln>
                <a:effectLst/>
                <a:uLnTx/>
                <a:uFillTx/>
                <a:latin typeface="+mn-lt"/>
                <a:ea typeface="+mn-ea"/>
                <a:cs typeface="+mn-cs"/>
              </a:rPr>
              <a:t>accelerometer</a:t>
            </a:r>
            <a:r>
              <a:rPr kumimoji="0" lang="en-US" sz="3200" b="0" i="0" u="none" strike="noStrike" kern="1200" cap="none" spc="0" normalizeH="0" baseline="0" noProof="0" dirty="0" smtClean="0">
                <a:ln>
                  <a:noFill/>
                </a:ln>
                <a:effectLst/>
                <a:uLnTx/>
                <a:uFillTx/>
                <a:latin typeface="+mn-lt"/>
                <a:ea typeface="+mn-ea"/>
                <a:cs typeface="+mn-cs"/>
              </a:rPr>
              <a:t> for motion sensing</a:t>
            </a:r>
            <a:endParaRPr kumimoji="0" lang="en-IN" sz="32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66800" y="676275"/>
            <a:ext cx="7848600" cy="847725"/>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6">
                    <a:lumMod val="50000"/>
                  </a:schemeClr>
                </a:solidFill>
                <a:effectLst>
                  <a:outerShdw blurRad="50000" dist="30000" dir="5400000" algn="tl" rotWithShape="0">
                    <a:srgbClr val="000000">
                      <a:alpha val="30000"/>
                    </a:srgbClr>
                  </a:outerShdw>
                </a:effectLst>
                <a:uLnTx/>
                <a:uFillTx/>
                <a:latin typeface="+mj-lt"/>
                <a:ea typeface="+mj-ea"/>
                <a:cs typeface="+mj-cs"/>
              </a:rPr>
              <a:t>Techniques for saving data</a:t>
            </a:r>
          </a:p>
        </p:txBody>
      </p:sp>
      <p:sp>
        <p:nvSpPr>
          <p:cNvPr id="3" name="Rectangle 3"/>
          <p:cNvSpPr txBox="1">
            <a:spLocks noChangeArrowheads="1"/>
          </p:cNvSpPr>
          <p:nvPr/>
        </p:nvSpPr>
        <p:spPr>
          <a:xfrm>
            <a:off x="1066800" y="2035175"/>
            <a:ext cx="8077200" cy="4594225"/>
          </a:xfrm>
          <a:prstGeom prst="rect">
            <a:avLst/>
          </a:prstGeom>
        </p:spPr>
        <p:txBody>
          <a:bodyPr/>
          <a:lstStyle/>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400" b="1" i="0" u="sng" strike="noStrike" kern="1200" cap="none" spc="0" normalizeH="0" baseline="0" noProof="0" dirty="0" err="1" smtClean="0">
                <a:ln>
                  <a:noFill/>
                </a:ln>
                <a:effectLst/>
                <a:uLnTx/>
                <a:uFillTx/>
                <a:latin typeface="Franklin Gothic Book" pitchFamily="34" charset="0"/>
                <a:ea typeface="+mn-ea"/>
                <a:cs typeface="+mn-cs"/>
              </a:rPr>
              <a:t>SQLite</a:t>
            </a:r>
            <a:r>
              <a:rPr kumimoji="0" lang="en-US" sz="2400" b="1" i="0" u="sng" strike="noStrike" kern="1200" cap="none" spc="0" normalizeH="0" baseline="0" noProof="0" dirty="0" smtClean="0">
                <a:ln>
                  <a:noFill/>
                </a:ln>
                <a:effectLst/>
                <a:uLnTx/>
                <a:uFillTx/>
                <a:latin typeface="Franklin Gothic Book" pitchFamily="34" charset="0"/>
                <a:ea typeface="+mn-ea"/>
                <a:cs typeface="+mn-cs"/>
              </a:rPr>
              <a:t> Databases</a:t>
            </a:r>
            <a:r>
              <a:rPr kumimoji="0" lang="en-US" sz="2400" b="1" i="0" u="none" strike="noStrike" kern="1200" cap="none" spc="0" normalizeH="0" baseline="0" noProof="0" dirty="0" smtClean="0">
                <a:ln>
                  <a:noFill/>
                </a:ln>
                <a:effectLst/>
                <a:uLnTx/>
                <a:uFillTx/>
                <a:latin typeface="Franklin Gothic Book" pitchFamily="34" charset="0"/>
                <a:ea typeface="+mn-ea"/>
                <a:cs typeface="+mn-cs"/>
              </a:rPr>
              <a:t>: </a:t>
            </a:r>
            <a:r>
              <a:rPr kumimoji="0" lang="en-US" sz="2400" b="0" i="0" u="none" strike="noStrike" kern="1200" cap="none" spc="0" normalizeH="0" baseline="0" noProof="0" dirty="0" smtClean="0">
                <a:ln>
                  <a:noFill/>
                </a:ln>
                <a:effectLst/>
                <a:uLnTx/>
                <a:uFillTx/>
                <a:latin typeface="Franklin Gothic Book" pitchFamily="34" charset="0"/>
                <a:ea typeface="+mn-ea"/>
                <a:cs typeface="+mn-cs"/>
              </a:rPr>
              <a:t>relational database library for storing and managing complex data</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endParaRPr kumimoji="0" lang="en-US" sz="2400" b="1" i="0" u="sng" strike="noStrike" kern="1200" cap="none" spc="0" normalizeH="0" baseline="0" noProof="0" dirty="0" smtClean="0">
              <a:ln>
                <a:noFill/>
              </a:ln>
              <a:effectLst/>
              <a:uLnTx/>
              <a:uFillTx/>
              <a:latin typeface="Franklin Gothic Book" pitchFamily="34" charset="0"/>
              <a:ea typeface="+mn-ea"/>
              <a:cs typeface="+mn-cs"/>
            </a:endParaRP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400" b="1" i="0" u="sng" strike="noStrike" kern="1200" cap="none" spc="0" normalizeH="0" baseline="0" noProof="0" dirty="0" smtClean="0">
                <a:ln>
                  <a:noFill/>
                </a:ln>
                <a:effectLst/>
                <a:uLnTx/>
                <a:uFillTx/>
                <a:latin typeface="Franklin Gothic Book" pitchFamily="34" charset="0"/>
                <a:ea typeface="+mn-ea"/>
                <a:cs typeface="+mn-cs"/>
              </a:rPr>
              <a:t>Files</a:t>
            </a:r>
            <a:r>
              <a:rPr kumimoji="0" lang="en-US" sz="2400" b="1" i="0" u="none" strike="noStrike" kern="1200" cap="none" spc="0" normalizeH="0" baseline="0" noProof="0" dirty="0" smtClean="0">
                <a:ln>
                  <a:noFill/>
                </a:ln>
                <a:effectLst/>
                <a:uLnTx/>
                <a:uFillTx/>
                <a:latin typeface="Franklin Gothic Book" pitchFamily="34" charset="0"/>
                <a:ea typeface="+mn-ea"/>
                <a:cs typeface="+mn-cs"/>
              </a:rPr>
              <a:t>: </a:t>
            </a:r>
            <a:r>
              <a:rPr kumimoji="0" lang="en-US" sz="2400" b="0" i="0" u="none" strike="noStrike" kern="1200" cap="none" spc="0" normalizeH="0" baseline="0" noProof="0" dirty="0" smtClean="0">
                <a:ln>
                  <a:noFill/>
                </a:ln>
                <a:effectLst/>
                <a:uLnTx/>
                <a:uFillTx/>
                <a:latin typeface="Franklin Gothic Book" pitchFamily="34" charset="0"/>
                <a:ea typeface="+mn-ea"/>
                <a:cs typeface="+mn-cs"/>
              </a:rPr>
              <a:t>you can create, write, and read files from the local storage or external media (SD Cards)</a:t>
            </a:r>
          </a:p>
          <a:p>
            <a:pPr marL="886968" marR="0" lvl="2" indent="-228600" algn="l" defTabSz="914400" rtl="0" eaLnBrk="1" fontAlgn="auto" latinLnBrk="0" hangingPunct="1">
              <a:lnSpc>
                <a:spcPct val="100000"/>
              </a:lnSpc>
              <a:spcBef>
                <a:spcPct val="20000"/>
              </a:spcBef>
              <a:spcAft>
                <a:spcPts val="0"/>
              </a:spcAft>
              <a:buClr>
                <a:schemeClr val="accent2"/>
              </a:buClr>
              <a:buSzTx/>
              <a:buFont typeface="Wingdings 2"/>
              <a:buChar char=""/>
              <a:tabLst/>
              <a:defRPr/>
            </a:pPr>
            <a:r>
              <a:rPr kumimoji="0" lang="en-US" sz="2400" b="0" i="0" u="none" strike="noStrike" kern="1200" cap="none" spc="0" normalizeH="0" baseline="0" noProof="0" dirty="0" err="1" smtClean="0">
                <a:ln>
                  <a:noFill/>
                </a:ln>
                <a:effectLst/>
                <a:uLnTx/>
                <a:uFillTx/>
                <a:latin typeface="Franklin Gothic Book" pitchFamily="34" charset="0"/>
                <a:ea typeface="+mn-ea"/>
                <a:cs typeface="+mn-cs"/>
              </a:rPr>
              <a:t>FileOutputStream</a:t>
            </a:r>
            <a:r>
              <a:rPr kumimoji="0" lang="en-US" sz="2400" b="0" i="0" u="none" strike="noStrike" kern="1200" cap="none" spc="0" normalizeH="0" baseline="0" noProof="0" dirty="0" smtClean="0">
                <a:ln>
                  <a:noFill/>
                </a:ln>
                <a:effectLst/>
                <a:uLnTx/>
                <a:uFillTx/>
                <a:latin typeface="Franklin Gothic Book" pitchFamily="34" charset="0"/>
                <a:ea typeface="+mn-ea"/>
                <a:cs typeface="+mn-cs"/>
              </a:rPr>
              <a:t>, </a:t>
            </a:r>
            <a:r>
              <a:rPr kumimoji="0" lang="en-US" sz="2400" b="0" i="0" u="none" strike="noStrike" kern="1200" cap="none" spc="0" normalizeH="0" baseline="0" noProof="0" dirty="0" err="1" smtClean="0">
                <a:ln>
                  <a:noFill/>
                </a:ln>
                <a:effectLst/>
                <a:uLnTx/>
                <a:uFillTx/>
                <a:latin typeface="Franklin Gothic Book" pitchFamily="34" charset="0"/>
                <a:ea typeface="+mn-ea"/>
                <a:cs typeface="+mn-cs"/>
              </a:rPr>
              <a:t>FileInputStream</a:t>
            </a:r>
            <a:r>
              <a:rPr kumimoji="0" lang="en-US" sz="2400" b="0" i="0" u="none" strike="noStrike" kern="1200" cap="none" spc="0" normalizeH="0" baseline="0" noProof="0" dirty="0" smtClean="0">
                <a:ln>
                  <a:noFill/>
                </a:ln>
                <a:effectLst/>
                <a:uLnTx/>
                <a:uFillTx/>
                <a:latin typeface="Franklin Gothic Book" pitchFamily="34" charset="0"/>
                <a:ea typeface="+mn-ea"/>
                <a:cs typeface="+mn-cs"/>
              </a:rPr>
              <a:t>, and Resources classes. </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smtClean="0">
              <a:ln>
                <a:noFill/>
              </a:ln>
              <a:effectLst/>
              <a:uLnTx/>
              <a:uFillTx/>
              <a:latin typeface="Franklin Gothic Book" pitchFamily="34" charset="0"/>
              <a:ea typeface="+mn-ea"/>
              <a:cs typeface="+mn-cs"/>
            </a:endParaRPr>
          </a:p>
        </p:txBody>
      </p:sp>
      <p:sp>
        <p:nvSpPr>
          <p:cNvPr id="4" name="Rectangle 4"/>
          <p:cNvSpPr>
            <a:spLocks noGrp="1" noChangeArrowheads="1"/>
          </p:cNvSpPr>
          <p:nvPr>
            <p:ph type="dt" sz="quarter" idx="10"/>
          </p:nvPr>
        </p:nvSpPr>
        <p:spPr>
          <a:xfrm>
            <a:off x="762000" y="6942138"/>
            <a:ext cx="2117725" cy="509587"/>
          </a:xfrm>
        </p:spPr>
        <p:txBody>
          <a:bodyPr/>
          <a:lstStyle/>
          <a:p>
            <a:pPr>
              <a:defRPr/>
            </a:pPr>
            <a:fld id="{CCAACF32-0AD5-420D-9AFE-6823545D88BF}" type="datetime1">
              <a:rPr lang="en-US"/>
              <a:pPr>
                <a:defRPr/>
              </a:pPr>
              <a:t>10/15/2014</a:t>
            </a:fld>
            <a:endParaRPr lang="en-US"/>
          </a:p>
        </p:txBody>
      </p:sp>
      <p:sp>
        <p:nvSpPr>
          <p:cNvPr id="5" name="Rectangle 5"/>
          <p:cNvSpPr>
            <a:spLocks noGrp="1" noChangeArrowheads="1"/>
          </p:cNvSpPr>
          <p:nvPr>
            <p:ph type="ftr" sz="quarter" idx="11"/>
          </p:nvPr>
        </p:nvSpPr>
        <p:spPr>
          <a:xfrm>
            <a:off x="3470275" y="6942138"/>
            <a:ext cx="3219450" cy="509587"/>
          </a:xfrm>
        </p:spPr>
        <p:txBody>
          <a:bodyPr/>
          <a:lstStyle/>
          <a:p>
            <a:pPr>
              <a:defRPr/>
            </a:pPr>
            <a:r>
              <a:rPr lang="en-US"/>
              <a:t>MIT College of Engineering,Pune</a:t>
            </a:r>
          </a:p>
        </p:txBody>
      </p:sp>
      <p:sp>
        <p:nvSpPr>
          <p:cNvPr id="6" name="Rectangle 6"/>
          <p:cNvSpPr>
            <a:spLocks noGrp="1" noChangeArrowheads="1"/>
          </p:cNvSpPr>
          <p:nvPr>
            <p:ph type="sldNum" sz="quarter" idx="12"/>
          </p:nvPr>
        </p:nvSpPr>
        <p:spPr>
          <a:xfrm>
            <a:off x="7280275" y="6942138"/>
            <a:ext cx="2119313" cy="509587"/>
          </a:xfrm>
        </p:spPr>
        <p:txBody>
          <a:bodyPr/>
          <a:lstStyle/>
          <a:p>
            <a:pPr>
              <a:defRPr/>
            </a:pPr>
            <a:fld id="{A165294A-CBFD-43FF-B31B-8457831C4183}" type="slidenum">
              <a:rPr lang="en-US" smtClean="0"/>
              <a:pPr>
                <a:defRPr/>
              </a:pPr>
              <a:t>27</a:t>
            </a:fld>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LIFE CYCLE</a:t>
            </a:r>
            <a:endParaRPr lang="en-US" dirty="0"/>
          </a:p>
        </p:txBody>
      </p:sp>
      <p:pic>
        <p:nvPicPr>
          <p:cNvPr id="31746" name="Picture 2"/>
          <p:cNvPicPr>
            <a:picLocks noGrp="1" noChangeAspect="1" noChangeArrowheads="1"/>
          </p:cNvPicPr>
          <p:nvPr>
            <p:ph idx="1"/>
          </p:nvPr>
        </p:nvPicPr>
        <p:blipFill>
          <a:blip r:embed="rId2" cstate="print"/>
          <a:stretch>
            <a:fillRect/>
          </a:stretch>
        </p:blipFill>
        <p:spPr bwMode="auto">
          <a:xfrm>
            <a:off x="990600" y="1447800"/>
            <a:ext cx="81534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Cycle</a:t>
            </a: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Char char="Ø"/>
            </a:pPr>
            <a:r>
              <a:rPr lang="en-US" dirty="0" smtClean="0"/>
              <a:t>Each application runs in its own process.</a:t>
            </a:r>
          </a:p>
          <a:p>
            <a:pPr>
              <a:buFont typeface="Wingdings" pitchFamily="2" charset="2"/>
              <a:buChar char="Ø"/>
            </a:pPr>
            <a:r>
              <a:rPr lang="en-US" dirty="0" smtClean="0"/>
              <a:t>Each activity of an app is run in the apps process</a:t>
            </a:r>
          </a:p>
          <a:p>
            <a:pPr>
              <a:buFont typeface="Wingdings" pitchFamily="2" charset="2"/>
              <a:buChar char="Ø"/>
            </a:pPr>
            <a:r>
              <a:rPr lang="en-US" dirty="0" smtClean="0"/>
              <a:t>Processes are started and stopped as needed to run an apps components.</a:t>
            </a:r>
          </a:p>
          <a:p>
            <a:pPr>
              <a:buFont typeface="Wingdings" pitchFamily="2" charset="2"/>
              <a:buChar char="Ø"/>
            </a:pPr>
            <a:r>
              <a:rPr lang="en-US" dirty="0" smtClean="0"/>
              <a:t>Processes may be killed to reclaim needed resources.</a:t>
            </a:r>
          </a:p>
          <a:p>
            <a:pPr>
              <a:buFont typeface="Wingdings" pitchFamily="2" charset="2"/>
              <a:buChar char="Ø"/>
            </a:pPr>
            <a:r>
              <a:rPr lang="en-US" dirty="0" smtClean="0"/>
              <a:t>Killed apps may be restored to their last state when requested by the user</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50000"/>
                  </a:schemeClr>
                </a:solidFill>
              </a:rPr>
              <a:t>Introduction</a:t>
            </a:r>
            <a:endParaRPr lang="en-US" b="1" dirty="0">
              <a:solidFill>
                <a:schemeClr val="accent6">
                  <a:lumMod val="50000"/>
                </a:schemeClr>
              </a:solidFill>
            </a:endParaRPr>
          </a:p>
        </p:txBody>
      </p:sp>
      <p:sp>
        <p:nvSpPr>
          <p:cNvPr id="3" name="Content Placeholder 2"/>
          <p:cNvSpPr>
            <a:spLocks noGrp="1"/>
          </p:cNvSpPr>
          <p:nvPr>
            <p:ph idx="1"/>
          </p:nvPr>
        </p:nvSpPr>
        <p:spPr>
          <a:xfrm>
            <a:off x="1435608" y="1447800"/>
            <a:ext cx="6946392" cy="4800600"/>
          </a:xfrm>
        </p:spPr>
        <p:txBody>
          <a:bodyPr>
            <a:normAutofit fontScale="92500" lnSpcReduction="20000"/>
          </a:bodyPr>
          <a:lstStyle/>
          <a:p>
            <a:pPr algn="just">
              <a:lnSpc>
                <a:spcPct val="150000"/>
              </a:lnSpc>
              <a:buFont typeface="Wingdings" pitchFamily="2" charset="2"/>
              <a:buChar char="Ø"/>
            </a:pPr>
            <a:r>
              <a:rPr lang="en-US" sz="3500" dirty="0" smtClean="0">
                <a:latin typeface="Arial" pitchFamily="34" charset="0"/>
                <a:cs typeface="Arial" pitchFamily="34" charset="0"/>
              </a:rPr>
              <a:t>Android is Linux based operating system for mobile devices.</a:t>
            </a:r>
          </a:p>
          <a:p>
            <a:pPr algn="just">
              <a:lnSpc>
                <a:spcPct val="150000"/>
              </a:lnSpc>
              <a:buFont typeface="Wingdings" pitchFamily="2" charset="2"/>
              <a:buChar char="Ø"/>
            </a:pPr>
            <a:r>
              <a:rPr lang="en-US" sz="3500" dirty="0" smtClean="0">
                <a:latin typeface="Arial" pitchFamily="34" charset="0"/>
                <a:cs typeface="Arial" pitchFamily="34" charset="0"/>
              </a:rPr>
              <a:t>Android specially developed for applications</a:t>
            </a:r>
          </a:p>
          <a:p>
            <a:pPr algn="just">
              <a:lnSpc>
                <a:spcPct val="150000"/>
              </a:lnSpc>
              <a:buFont typeface="Wingdings" pitchFamily="2" charset="2"/>
              <a:buChar char="Ø"/>
            </a:pPr>
            <a:r>
              <a:rPr lang="en-US" sz="3500" dirty="0" smtClean="0">
                <a:latin typeface="Arial" pitchFamily="34" charset="0"/>
                <a:cs typeface="Arial" pitchFamily="34" charset="0"/>
              </a:rPr>
              <a:t>There are more than 4,00,000 apps in android market</a:t>
            </a:r>
          </a:p>
          <a:p>
            <a:pPr algn="just">
              <a:lnSpc>
                <a:spcPct val="150000"/>
              </a:lnSpc>
              <a:buFont typeface="Wingdings" pitchFamily="2" charset="2"/>
              <a:buChar char="Ø"/>
            </a:pPr>
            <a:r>
              <a:rPr lang="en-US" sz="3500" dirty="0" smtClean="0">
                <a:latin typeface="Arial" pitchFamily="34" charset="0"/>
                <a:cs typeface="Arial" pitchFamily="34" charset="0"/>
              </a:rPr>
              <a:t>The andriod is an open source</a:t>
            </a:r>
          </a:p>
          <a:p>
            <a:pPr>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Andriod market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Andriod market is the online software store developed by Google for Andriod devices</a:t>
            </a:r>
          </a:p>
          <a:p>
            <a:r>
              <a:rPr lang="en-US" dirty="0" smtClean="0"/>
              <a:t>Users to browse and download apps published by third party developer</a:t>
            </a:r>
          </a:p>
          <a:p>
            <a:r>
              <a:rPr lang="en-US" dirty="0" smtClean="0"/>
              <a:t>As of </a:t>
            </a:r>
            <a:r>
              <a:rPr lang="en-US" dirty="0" err="1" smtClean="0"/>
              <a:t>october</a:t>
            </a:r>
            <a:r>
              <a:rPr lang="en-US" dirty="0" smtClean="0"/>
              <a:t> 2011  there were more than 4,00,000 apps available for Android</a:t>
            </a:r>
          </a:p>
          <a:p>
            <a:r>
              <a:rPr lang="en-IN" dirty="0" smtClean="0"/>
              <a:t>As of </a:t>
            </a:r>
            <a:r>
              <a:rPr lang="en-IN" dirty="0" err="1" smtClean="0"/>
              <a:t>dec</a:t>
            </a:r>
            <a:r>
              <a:rPr lang="en-IN" dirty="0" smtClean="0"/>
              <a:t> 2013 there were more than 8,00,000 apps available for Android </a:t>
            </a:r>
            <a:endParaRPr lang="en-US" dirty="0" smtClean="0"/>
          </a:p>
          <a:p>
            <a:r>
              <a:rPr lang="en-US" dirty="0" smtClean="0"/>
              <a:t>Android has several famous apps like voice action, sky </a:t>
            </a:r>
            <a:r>
              <a:rPr lang="en-US" dirty="0" err="1" smtClean="0"/>
              <a:t>map,place</a:t>
            </a:r>
            <a:r>
              <a:rPr lang="en-US" dirty="0" smtClean="0"/>
              <a:t> </a:t>
            </a:r>
            <a:r>
              <a:rPr lang="en-US" dirty="0" err="1" smtClean="0"/>
              <a:t>directory,GPS,etc</a:t>
            </a:r>
            <a:r>
              <a:rPr lang="en-US" dirty="0" smtClean="0"/>
              <a:t>..,</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Market Sales Rate for Smartphone devices</a:t>
            </a:r>
            <a:endParaRPr lang="en-US" dirty="0"/>
          </a:p>
        </p:txBody>
      </p:sp>
      <p:sp>
        <p:nvSpPr>
          <p:cNvPr id="3" name="Content Placeholder 2"/>
          <p:cNvSpPr>
            <a:spLocks noGrp="1"/>
          </p:cNvSpPr>
          <p:nvPr>
            <p:ph idx="1"/>
          </p:nvPr>
        </p:nvSpPr>
        <p:spPr>
          <a:xfrm>
            <a:off x="1295400" y="1600201"/>
            <a:ext cx="7391400" cy="304799"/>
          </a:xfrm>
        </p:spPr>
        <p:txBody>
          <a:bodyPr>
            <a:normAutofit fontScale="47500" lnSpcReduction="20000"/>
          </a:bodyPr>
          <a:lstStyle/>
          <a:p>
            <a:pPr>
              <a:buNone/>
            </a:pPr>
            <a:endParaRPr lang="en-US" dirty="0"/>
          </a:p>
        </p:txBody>
      </p:sp>
      <p:pic>
        <p:nvPicPr>
          <p:cNvPr id="32773" name="Picture 5" descr="IDC: Smartphone OS Market Share 2014, 2013, 2012, and 2011 Chart"/>
          <p:cNvPicPr>
            <a:picLocks noChangeAspect="1" noChangeArrowheads="1"/>
          </p:cNvPicPr>
          <p:nvPr/>
        </p:nvPicPr>
        <p:blipFill>
          <a:blip r:embed="rId2" cstate="print"/>
          <a:srcRect/>
          <a:stretch>
            <a:fillRect/>
          </a:stretch>
        </p:blipFill>
        <p:spPr bwMode="auto">
          <a:xfrm>
            <a:off x="990600" y="1524001"/>
            <a:ext cx="8153400" cy="5181599"/>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graphicFrame>
        <p:nvGraphicFramePr>
          <p:cNvPr id="4" name="Content Placeholder 3"/>
          <p:cNvGraphicFramePr>
            <a:graphicFrameLocks noGrp="1"/>
          </p:cNvGraphicFramePr>
          <p:nvPr>
            <p:ph idx="1"/>
          </p:nvPr>
        </p:nvGraphicFramePr>
        <p:xfrm>
          <a:off x="1435100" y="1447800"/>
          <a:ext cx="7499352" cy="4495801"/>
        </p:xfrm>
        <a:graphic>
          <a:graphicData uri="http://schemas.openxmlformats.org/drawingml/2006/table">
            <a:tbl>
              <a:tblPr firstRow="1" bandRow="1">
                <a:tableStyleId>{5C22544A-7EE6-4342-B048-85BDC9FD1C3A}</a:tableStyleId>
              </a:tblPr>
              <a:tblGrid>
                <a:gridCol w="1249892"/>
                <a:gridCol w="1249892"/>
                <a:gridCol w="1249892"/>
                <a:gridCol w="1249892"/>
                <a:gridCol w="1249892"/>
                <a:gridCol w="1249892"/>
              </a:tblGrid>
              <a:tr h="1355193">
                <a:tc>
                  <a:txBody>
                    <a:bodyPr/>
                    <a:lstStyle/>
                    <a:p>
                      <a:r>
                        <a:rPr lang="en-US" sz="1800" b="1" i="0" kern="1200" dirty="0" smtClean="0">
                          <a:solidFill>
                            <a:schemeClr val="lt1"/>
                          </a:solidFill>
                          <a:latin typeface="+mn-lt"/>
                          <a:ea typeface="+mn-ea"/>
                          <a:cs typeface="+mn-cs"/>
                        </a:rPr>
                        <a:t>Period</a:t>
                      </a:r>
                      <a:endParaRPr lang="en-US" dirty="0"/>
                    </a:p>
                  </a:txBody>
                  <a:tcPr marL="83325" marR="83325"/>
                </a:tc>
                <a:tc>
                  <a:txBody>
                    <a:bodyPr/>
                    <a:lstStyle/>
                    <a:p>
                      <a:r>
                        <a:rPr lang="en-US" sz="1800" b="1" i="0" kern="1200" dirty="0" smtClean="0">
                          <a:solidFill>
                            <a:schemeClr val="lt1"/>
                          </a:solidFill>
                          <a:latin typeface="+mn-lt"/>
                          <a:ea typeface="+mn-ea"/>
                          <a:cs typeface="+mn-cs"/>
                        </a:rPr>
                        <a:t>Android</a:t>
                      </a:r>
                      <a:endParaRPr lang="en-US" dirty="0"/>
                    </a:p>
                  </a:txBody>
                  <a:tcPr marL="83325" marR="83325"/>
                </a:tc>
                <a:tc>
                  <a:txBody>
                    <a:bodyPr/>
                    <a:lstStyle/>
                    <a:p>
                      <a:r>
                        <a:rPr lang="en-US" sz="1800" b="1" i="0" kern="1200" dirty="0" err="1" smtClean="0">
                          <a:solidFill>
                            <a:schemeClr val="lt1"/>
                          </a:solidFill>
                          <a:latin typeface="+mn-lt"/>
                          <a:ea typeface="+mn-ea"/>
                          <a:cs typeface="+mn-cs"/>
                        </a:rPr>
                        <a:t>iOS</a:t>
                      </a:r>
                      <a:endParaRPr lang="en-US" dirty="0"/>
                    </a:p>
                  </a:txBody>
                  <a:tcPr marL="83325" marR="83325"/>
                </a:tc>
                <a:tc>
                  <a:txBody>
                    <a:bodyPr/>
                    <a:lstStyle/>
                    <a:p>
                      <a:r>
                        <a:rPr lang="en-US" sz="1800" b="1" i="0" kern="1200" dirty="0" smtClean="0">
                          <a:solidFill>
                            <a:schemeClr val="lt1"/>
                          </a:solidFill>
                          <a:latin typeface="+mn-lt"/>
                          <a:ea typeface="+mn-ea"/>
                          <a:cs typeface="+mn-cs"/>
                        </a:rPr>
                        <a:t>Windows Phone</a:t>
                      </a:r>
                      <a:endParaRPr lang="en-US" dirty="0"/>
                    </a:p>
                  </a:txBody>
                  <a:tcPr marL="83325" marR="83325"/>
                </a:tc>
                <a:tc>
                  <a:txBody>
                    <a:bodyPr/>
                    <a:lstStyle/>
                    <a:p>
                      <a:r>
                        <a:rPr lang="en-US" sz="1800" b="1" i="0" kern="1200" dirty="0" smtClean="0">
                          <a:solidFill>
                            <a:schemeClr val="lt1"/>
                          </a:solidFill>
                          <a:latin typeface="+mn-lt"/>
                          <a:ea typeface="+mn-ea"/>
                          <a:cs typeface="+mn-cs"/>
                        </a:rPr>
                        <a:t>BlackBerry OS</a:t>
                      </a:r>
                      <a:endParaRPr lang="en-US" dirty="0"/>
                    </a:p>
                  </a:txBody>
                  <a:tcPr marL="83325" marR="83325"/>
                </a:tc>
                <a:tc>
                  <a:txBody>
                    <a:bodyPr/>
                    <a:lstStyle/>
                    <a:p>
                      <a:r>
                        <a:rPr lang="en-US" sz="1800" b="1" i="0" kern="1200" dirty="0" smtClean="0">
                          <a:solidFill>
                            <a:schemeClr val="lt1"/>
                          </a:solidFill>
                          <a:latin typeface="+mn-lt"/>
                          <a:ea typeface="+mn-ea"/>
                          <a:cs typeface="+mn-cs"/>
                        </a:rPr>
                        <a:t>Others</a:t>
                      </a:r>
                      <a:endParaRPr lang="en-US" dirty="0"/>
                    </a:p>
                  </a:txBody>
                  <a:tcPr marL="83325" marR="83325"/>
                </a:tc>
              </a:tr>
              <a:tr h="785152">
                <a:tc>
                  <a:txBody>
                    <a:bodyPr/>
                    <a:lstStyle/>
                    <a:p>
                      <a:r>
                        <a:rPr lang="en-US" sz="1800" b="1" i="0" kern="1200" dirty="0" smtClean="0">
                          <a:solidFill>
                            <a:schemeClr val="dk1"/>
                          </a:solidFill>
                          <a:latin typeface="+mn-lt"/>
                          <a:ea typeface="+mn-ea"/>
                          <a:cs typeface="+mn-cs"/>
                        </a:rPr>
                        <a:t>Q2 2014</a:t>
                      </a:r>
                      <a:endParaRPr lang="en-US" dirty="0"/>
                    </a:p>
                  </a:txBody>
                  <a:tcPr marL="83325" marR="83325"/>
                </a:tc>
                <a:tc>
                  <a:txBody>
                    <a:bodyPr/>
                    <a:lstStyle/>
                    <a:p>
                      <a:r>
                        <a:rPr lang="en-US" sz="1800" b="0" i="0" kern="1200" dirty="0" smtClean="0">
                          <a:solidFill>
                            <a:schemeClr val="dk1"/>
                          </a:solidFill>
                          <a:latin typeface="+mn-lt"/>
                          <a:ea typeface="+mn-ea"/>
                          <a:cs typeface="+mn-cs"/>
                        </a:rPr>
                        <a:t>84.7%</a:t>
                      </a:r>
                      <a:endParaRPr lang="en-US" dirty="0"/>
                    </a:p>
                  </a:txBody>
                  <a:tcPr marL="83325" marR="83325"/>
                </a:tc>
                <a:tc>
                  <a:txBody>
                    <a:bodyPr/>
                    <a:lstStyle/>
                    <a:p>
                      <a:pPr algn="ctr"/>
                      <a:r>
                        <a:rPr lang="en-US" sz="1800" dirty="0"/>
                        <a:t>11.7%</a:t>
                      </a:r>
                    </a:p>
                  </a:txBody>
                  <a:tcPr marL="83325" marR="83325" anchor="ctr"/>
                </a:tc>
                <a:tc>
                  <a:txBody>
                    <a:bodyPr/>
                    <a:lstStyle/>
                    <a:p>
                      <a:pPr algn="ctr"/>
                      <a:r>
                        <a:rPr lang="en-US" sz="1800"/>
                        <a:t>2.5%</a:t>
                      </a:r>
                    </a:p>
                  </a:txBody>
                  <a:tcPr marL="83325" marR="83325" anchor="ctr"/>
                </a:tc>
                <a:tc>
                  <a:txBody>
                    <a:bodyPr/>
                    <a:lstStyle/>
                    <a:p>
                      <a:pPr algn="ctr"/>
                      <a:r>
                        <a:rPr lang="en-US" sz="1800"/>
                        <a:t>0.5%</a:t>
                      </a:r>
                    </a:p>
                  </a:txBody>
                  <a:tcPr marL="83325" marR="83325" anchor="ctr"/>
                </a:tc>
                <a:tc>
                  <a:txBody>
                    <a:bodyPr/>
                    <a:lstStyle/>
                    <a:p>
                      <a:pPr algn="ctr"/>
                      <a:r>
                        <a:rPr lang="en-US" sz="1800" dirty="0"/>
                        <a:t>0.7%</a:t>
                      </a:r>
                    </a:p>
                  </a:txBody>
                  <a:tcPr marL="83325" marR="83325" anchor="ctr"/>
                </a:tc>
              </a:tr>
              <a:tr h="785152">
                <a:tc>
                  <a:txBody>
                    <a:bodyPr/>
                    <a:lstStyle/>
                    <a:p>
                      <a:r>
                        <a:rPr lang="en-US" sz="1800" b="1" i="0" kern="1200" dirty="0" smtClean="0">
                          <a:solidFill>
                            <a:schemeClr val="dk1"/>
                          </a:solidFill>
                          <a:latin typeface="+mn-lt"/>
                          <a:ea typeface="+mn-ea"/>
                          <a:cs typeface="+mn-cs"/>
                        </a:rPr>
                        <a:t>Q2 2013</a:t>
                      </a:r>
                      <a:endParaRPr lang="en-US" dirty="0"/>
                    </a:p>
                  </a:txBody>
                  <a:tcPr marL="83325" marR="83325"/>
                </a:tc>
                <a:tc>
                  <a:txBody>
                    <a:bodyPr/>
                    <a:lstStyle/>
                    <a:p>
                      <a:r>
                        <a:rPr lang="en-US" sz="1800" b="0" i="0" kern="1200" dirty="0" smtClean="0">
                          <a:solidFill>
                            <a:schemeClr val="dk1"/>
                          </a:solidFill>
                          <a:latin typeface="+mn-lt"/>
                          <a:ea typeface="+mn-ea"/>
                          <a:cs typeface="+mn-cs"/>
                        </a:rPr>
                        <a:t>79.6%</a:t>
                      </a:r>
                      <a:endParaRPr lang="en-US" dirty="0"/>
                    </a:p>
                  </a:txBody>
                  <a:tcPr marL="83325" marR="83325"/>
                </a:tc>
                <a:tc>
                  <a:txBody>
                    <a:bodyPr/>
                    <a:lstStyle/>
                    <a:p>
                      <a:pPr algn="ctr"/>
                      <a:r>
                        <a:rPr lang="en-US" sz="1800" dirty="0"/>
                        <a:t>13.0%</a:t>
                      </a:r>
                    </a:p>
                  </a:txBody>
                  <a:tcPr marL="83325" marR="83325" anchor="ctr"/>
                </a:tc>
                <a:tc>
                  <a:txBody>
                    <a:bodyPr/>
                    <a:lstStyle/>
                    <a:p>
                      <a:pPr algn="ctr"/>
                      <a:r>
                        <a:rPr lang="en-US" sz="1800" dirty="0"/>
                        <a:t>3.4%</a:t>
                      </a:r>
                    </a:p>
                  </a:txBody>
                  <a:tcPr marL="83325" marR="83325" anchor="ctr"/>
                </a:tc>
                <a:tc>
                  <a:txBody>
                    <a:bodyPr/>
                    <a:lstStyle/>
                    <a:p>
                      <a:pPr algn="ctr"/>
                      <a:r>
                        <a:rPr lang="en-US" sz="1800"/>
                        <a:t>2.8%</a:t>
                      </a:r>
                    </a:p>
                  </a:txBody>
                  <a:tcPr marL="83325" marR="83325" anchor="ctr"/>
                </a:tc>
                <a:tc>
                  <a:txBody>
                    <a:bodyPr/>
                    <a:lstStyle/>
                    <a:p>
                      <a:pPr algn="ctr"/>
                      <a:r>
                        <a:rPr lang="en-US" sz="1800" dirty="0"/>
                        <a:t>1.2%</a:t>
                      </a:r>
                    </a:p>
                  </a:txBody>
                  <a:tcPr marL="83325" marR="83325" anchor="ctr"/>
                </a:tc>
              </a:tr>
              <a:tr h="785152">
                <a:tc>
                  <a:txBody>
                    <a:bodyPr/>
                    <a:lstStyle/>
                    <a:p>
                      <a:r>
                        <a:rPr lang="en-US" sz="1800" b="1" i="0" kern="1200" dirty="0" smtClean="0">
                          <a:solidFill>
                            <a:schemeClr val="dk1"/>
                          </a:solidFill>
                          <a:latin typeface="+mn-lt"/>
                          <a:ea typeface="+mn-ea"/>
                          <a:cs typeface="+mn-cs"/>
                        </a:rPr>
                        <a:t>Q2 2012</a:t>
                      </a:r>
                      <a:endParaRPr lang="en-US" dirty="0"/>
                    </a:p>
                  </a:txBody>
                  <a:tcPr marL="83325" marR="83325"/>
                </a:tc>
                <a:tc>
                  <a:txBody>
                    <a:bodyPr/>
                    <a:lstStyle/>
                    <a:p>
                      <a:r>
                        <a:rPr lang="en-US" sz="1800" b="0" i="0" kern="1200" dirty="0" smtClean="0">
                          <a:solidFill>
                            <a:schemeClr val="dk1"/>
                          </a:solidFill>
                          <a:latin typeface="+mn-lt"/>
                          <a:ea typeface="+mn-ea"/>
                          <a:cs typeface="+mn-cs"/>
                        </a:rPr>
                        <a:t>69.3%</a:t>
                      </a:r>
                      <a:endParaRPr lang="en-US" dirty="0"/>
                    </a:p>
                  </a:txBody>
                  <a:tcPr marL="83325" marR="83325"/>
                </a:tc>
                <a:tc>
                  <a:txBody>
                    <a:bodyPr/>
                    <a:lstStyle/>
                    <a:p>
                      <a:pPr algn="ctr"/>
                      <a:r>
                        <a:rPr lang="en-US" sz="1800" dirty="0"/>
                        <a:t>16.6%</a:t>
                      </a:r>
                    </a:p>
                  </a:txBody>
                  <a:tcPr marL="83325" marR="83325" anchor="ctr"/>
                </a:tc>
                <a:tc>
                  <a:txBody>
                    <a:bodyPr/>
                    <a:lstStyle/>
                    <a:p>
                      <a:pPr algn="ctr"/>
                      <a:r>
                        <a:rPr lang="en-US" sz="1800" dirty="0"/>
                        <a:t>3.1%</a:t>
                      </a:r>
                    </a:p>
                  </a:txBody>
                  <a:tcPr marL="83325" marR="83325" anchor="ctr"/>
                </a:tc>
                <a:tc>
                  <a:txBody>
                    <a:bodyPr/>
                    <a:lstStyle/>
                    <a:p>
                      <a:pPr algn="ctr"/>
                      <a:r>
                        <a:rPr lang="en-US" sz="1800"/>
                        <a:t>4.9%</a:t>
                      </a:r>
                    </a:p>
                  </a:txBody>
                  <a:tcPr marL="83325" marR="83325" anchor="ctr"/>
                </a:tc>
                <a:tc>
                  <a:txBody>
                    <a:bodyPr/>
                    <a:lstStyle/>
                    <a:p>
                      <a:pPr algn="ctr"/>
                      <a:r>
                        <a:rPr lang="en-US" sz="1800"/>
                        <a:t>6.1%</a:t>
                      </a:r>
                    </a:p>
                  </a:txBody>
                  <a:tcPr marL="83325" marR="83325" anchor="ctr"/>
                </a:tc>
              </a:tr>
              <a:tr h="785152">
                <a:tc>
                  <a:txBody>
                    <a:bodyPr/>
                    <a:lstStyle/>
                    <a:p>
                      <a:r>
                        <a:rPr lang="en-US" sz="1800" b="1" i="0" kern="1200" dirty="0" smtClean="0">
                          <a:solidFill>
                            <a:schemeClr val="dk1"/>
                          </a:solidFill>
                          <a:latin typeface="+mn-lt"/>
                          <a:ea typeface="+mn-ea"/>
                          <a:cs typeface="+mn-cs"/>
                        </a:rPr>
                        <a:t>Q2 2011</a:t>
                      </a:r>
                      <a:endParaRPr lang="en-US" dirty="0"/>
                    </a:p>
                  </a:txBody>
                  <a:tcPr marL="83325" marR="83325"/>
                </a:tc>
                <a:tc>
                  <a:txBody>
                    <a:bodyPr/>
                    <a:lstStyle/>
                    <a:p>
                      <a:r>
                        <a:rPr lang="en-US" sz="1800" b="0" i="0" kern="1200" dirty="0" smtClean="0">
                          <a:solidFill>
                            <a:schemeClr val="dk1"/>
                          </a:solidFill>
                          <a:latin typeface="+mn-lt"/>
                          <a:ea typeface="+mn-ea"/>
                          <a:cs typeface="+mn-cs"/>
                        </a:rPr>
                        <a:t>36.1%</a:t>
                      </a:r>
                      <a:endParaRPr lang="en-US" dirty="0"/>
                    </a:p>
                  </a:txBody>
                  <a:tcPr marL="83325" marR="83325"/>
                </a:tc>
                <a:tc>
                  <a:txBody>
                    <a:bodyPr/>
                    <a:lstStyle/>
                    <a:p>
                      <a:pPr algn="ctr"/>
                      <a:r>
                        <a:rPr lang="en-US" sz="1800" dirty="0"/>
                        <a:t>18.3%</a:t>
                      </a:r>
                    </a:p>
                  </a:txBody>
                  <a:tcPr marL="83325" marR="83325" anchor="ctr"/>
                </a:tc>
                <a:tc>
                  <a:txBody>
                    <a:bodyPr/>
                    <a:lstStyle/>
                    <a:p>
                      <a:pPr algn="ctr"/>
                      <a:r>
                        <a:rPr lang="en-US" sz="1800" dirty="0"/>
                        <a:t>1.2%</a:t>
                      </a:r>
                    </a:p>
                  </a:txBody>
                  <a:tcPr marL="83325" marR="83325" anchor="ctr"/>
                </a:tc>
                <a:tc>
                  <a:txBody>
                    <a:bodyPr/>
                    <a:lstStyle/>
                    <a:p>
                      <a:pPr algn="ctr"/>
                      <a:r>
                        <a:rPr lang="en-US" sz="1800" dirty="0"/>
                        <a:t>13.6%</a:t>
                      </a:r>
                    </a:p>
                  </a:txBody>
                  <a:tcPr marL="83325" marR="83325" anchor="ctr"/>
                </a:tc>
                <a:tc>
                  <a:txBody>
                    <a:bodyPr/>
                    <a:lstStyle/>
                    <a:p>
                      <a:pPr algn="ctr"/>
                      <a:r>
                        <a:rPr lang="en-US" sz="1800" dirty="0"/>
                        <a:t>30.8%</a:t>
                      </a:r>
                    </a:p>
                  </a:txBody>
                  <a:tcPr marL="83325" marR="83325" anchor="ct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66800" y="304800"/>
            <a:ext cx="8102600" cy="1271588"/>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accent6">
                    <a:lumMod val="50000"/>
                  </a:schemeClr>
                </a:solidFill>
                <a:effectLst>
                  <a:outerShdw blurRad="50000" dist="30000" dir="5400000" algn="tl" rotWithShape="0">
                    <a:srgbClr val="000000">
                      <a:alpha val="30000"/>
                    </a:srgbClr>
                  </a:outerShdw>
                </a:effectLst>
                <a:uLnTx/>
                <a:uFillTx/>
                <a:latin typeface="Arial" pitchFamily="34" charset="0"/>
                <a:ea typeface="+mj-ea"/>
                <a:cs typeface="Arial" pitchFamily="34" charset="0"/>
              </a:rPr>
              <a:t>WHAT MAKES AN ANDROID SPECIAL?</a:t>
            </a:r>
            <a:endParaRPr kumimoji="0" lang="en-IN" sz="3600" b="0" i="0" u="none" strike="noStrike" kern="1200" cap="none" spc="0" normalizeH="0" baseline="0" noProof="0" dirty="0" smtClean="0">
              <a:ln>
                <a:noFill/>
              </a:ln>
              <a:solidFill>
                <a:schemeClr val="accent6">
                  <a:lumMod val="50000"/>
                </a:schemeClr>
              </a:solidFill>
              <a:effectLst>
                <a:outerShdw blurRad="50000" dist="30000" dir="5400000" algn="tl" rotWithShape="0">
                  <a:srgbClr val="000000">
                    <a:alpha val="30000"/>
                  </a:srgbClr>
                </a:outerShdw>
              </a:effectLst>
              <a:uLnTx/>
              <a:uFillTx/>
              <a:latin typeface="Arial" pitchFamily="34" charset="0"/>
              <a:ea typeface="+mj-ea"/>
              <a:cs typeface="Arial" pitchFamily="34" charset="0"/>
            </a:endParaRPr>
          </a:p>
        </p:txBody>
      </p:sp>
      <p:sp>
        <p:nvSpPr>
          <p:cNvPr id="3" name="Rectangle 3"/>
          <p:cNvSpPr txBox="1">
            <a:spLocks noChangeArrowheads="1"/>
          </p:cNvSpPr>
          <p:nvPr/>
        </p:nvSpPr>
        <p:spPr>
          <a:xfrm>
            <a:off x="685800" y="1524000"/>
            <a:ext cx="8636000" cy="5334000"/>
          </a:xfrm>
          <a:prstGeom prst="rect">
            <a:avLst/>
          </a:prstGeom>
        </p:spPr>
        <p:txBody>
          <a:bodyPr/>
          <a:lstStyle/>
          <a:p>
            <a:pPr marL="365760" marR="0" lvl="0" indent="-283464" algn="l" defTabSz="914400" rtl="0" eaLnBrk="1" fontAlgn="auto" latinLnBrk="0" hangingPunct="1">
              <a:spcBef>
                <a:spcPts val="600"/>
              </a:spcBef>
              <a:spcAft>
                <a:spcPts val="0"/>
              </a:spcAft>
              <a:buClr>
                <a:schemeClr val="accent1"/>
              </a:buClr>
              <a:buSzPct val="80000"/>
              <a:buFont typeface="Wingdings" pitchFamily="2" charset="2"/>
              <a:buChar char="Ø"/>
              <a:tabLst/>
              <a:defRPr/>
            </a:pPr>
            <a:r>
              <a:rPr kumimoji="0" lang="en-US" sz="2800" b="0" i="0" u="none" strike="noStrike" kern="1200" cap="none" spc="0" normalizeH="0" baseline="0" noProof="0" dirty="0" smtClean="0">
                <a:ln>
                  <a:noFill/>
                </a:ln>
                <a:effectLst/>
                <a:uLnTx/>
                <a:uFillTx/>
                <a:latin typeface="Arial" pitchFamily="34" charset="0"/>
                <a:cs typeface="Arial" pitchFamily="34" charset="0"/>
              </a:rPr>
              <a:t>Open source – Free development  platform </a:t>
            </a:r>
          </a:p>
          <a:p>
            <a:pPr marL="365760" marR="0" lvl="0" indent="-283464" algn="l" defTabSz="914400" rtl="0" eaLnBrk="1" fontAlgn="auto" latinLnBrk="0" hangingPunct="1">
              <a:spcBef>
                <a:spcPts val="600"/>
              </a:spcBef>
              <a:spcAft>
                <a:spcPts val="0"/>
              </a:spcAft>
              <a:buClr>
                <a:schemeClr val="accent1"/>
              </a:buClr>
              <a:buSzPct val="80000"/>
              <a:buFont typeface="Wingdings" pitchFamily="2" charset="2"/>
              <a:buChar char="Ø"/>
              <a:tabLst/>
              <a:defRPr/>
            </a:pPr>
            <a:r>
              <a:rPr kumimoji="0" lang="en-US" sz="2800" b="0" i="0" u="none" strike="noStrike" kern="1200" cap="none" spc="0" normalizeH="0" baseline="0" noProof="0" dirty="0" smtClean="0">
                <a:ln>
                  <a:noFill/>
                </a:ln>
                <a:effectLst/>
                <a:uLnTx/>
                <a:uFillTx/>
                <a:latin typeface="Arial" pitchFamily="34" charset="0"/>
                <a:cs typeface="Arial" pitchFamily="34" charset="0"/>
              </a:rPr>
              <a:t>Built in components can be improved</a:t>
            </a:r>
          </a:p>
          <a:p>
            <a:pPr marL="365760" marR="0" lvl="0" indent="-283464" algn="l" defTabSz="914400" rtl="0" eaLnBrk="1" fontAlgn="auto" latinLnBrk="0" hangingPunct="1">
              <a:spcBef>
                <a:spcPts val="600"/>
              </a:spcBef>
              <a:spcAft>
                <a:spcPts val="0"/>
              </a:spcAft>
              <a:buClr>
                <a:schemeClr val="accent1"/>
              </a:buClr>
              <a:buSzPct val="80000"/>
              <a:buFont typeface="Wingdings" pitchFamily="2" charset="2"/>
              <a:buChar char="Ø"/>
              <a:tabLst/>
              <a:defRPr/>
            </a:pPr>
            <a:r>
              <a:rPr kumimoji="0" lang="en-US" sz="2800" b="0" i="0" u="none" strike="noStrike" kern="1200" cap="none" spc="0" normalizeH="0" baseline="0" noProof="0" dirty="0" smtClean="0">
                <a:ln>
                  <a:noFill/>
                </a:ln>
                <a:effectLst/>
                <a:uLnTx/>
                <a:uFillTx/>
                <a:latin typeface="Arial" pitchFamily="34" charset="0"/>
                <a:cs typeface="Arial" pitchFamily="34" charset="0"/>
              </a:rPr>
              <a:t>Built in services like GPS,SQL Database, browser and maps</a:t>
            </a:r>
          </a:p>
          <a:p>
            <a:pPr marL="365760" marR="0" lvl="0" indent="-283464" algn="l" defTabSz="914400" rtl="0" eaLnBrk="1" fontAlgn="auto" latinLnBrk="0" hangingPunct="1">
              <a:spcBef>
                <a:spcPts val="600"/>
              </a:spcBef>
              <a:spcAft>
                <a:spcPts val="0"/>
              </a:spcAft>
              <a:buClr>
                <a:schemeClr val="accent1"/>
              </a:buClr>
              <a:buSzPct val="80000"/>
              <a:buFont typeface="Wingdings" pitchFamily="2" charset="2"/>
              <a:buChar char="Ø"/>
              <a:tabLst/>
              <a:defRPr/>
            </a:pPr>
            <a:r>
              <a:rPr kumimoji="0" lang="en-US" sz="2800" b="0" i="0" u="none" strike="noStrike" kern="1200" cap="none" spc="0" normalizeH="0" baseline="0" noProof="0" dirty="0" smtClean="0">
                <a:ln>
                  <a:noFill/>
                </a:ln>
                <a:effectLst/>
                <a:uLnTx/>
                <a:uFillTx/>
                <a:latin typeface="Arial" pitchFamily="34" charset="0"/>
                <a:cs typeface="Arial" pitchFamily="34" charset="0"/>
              </a:rPr>
              <a:t>Management of process life cycle</a:t>
            </a:r>
          </a:p>
          <a:p>
            <a:pPr marL="365760" marR="0" lvl="0" indent="-283464" algn="l" defTabSz="914400" rtl="0" eaLnBrk="1" fontAlgn="auto" latinLnBrk="0" hangingPunct="1">
              <a:spcBef>
                <a:spcPts val="600"/>
              </a:spcBef>
              <a:spcAft>
                <a:spcPts val="0"/>
              </a:spcAft>
              <a:buClr>
                <a:schemeClr val="accent1"/>
              </a:buClr>
              <a:buSzPct val="80000"/>
              <a:buFont typeface="Wingdings" pitchFamily="2" charset="2"/>
              <a:buChar char="Ø"/>
              <a:tabLst/>
              <a:defRPr/>
            </a:pPr>
            <a:r>
              <a:rPr kumimoji="0" lang="en-US" sz="2800" b="0" i="0" u="none" strike="noStrike" kern="1200" cap="none" spc="0" normalizeH="0" baseline="0" noProof="0" dirty="0" smtClean="0">
                <a:ln>
                  <a:noFill/>
                </a:ln>
                <a:effectLst/>
                <a:uLnTx/>
                <a:uFillTx/>
                <a:latin typeface="Arial" pitchFamily="34" charset="0"/>
                <a:cs typeface="Arial" pitchFamily="34" charset="0"/>
              </a:rPr>
              <a:t>High quality graphics and sound</a:t>
            </a:r>
          </a:p>
          <a:p>
            <a:pPr marL="365760" marR="0" lvl="0" indent="-283464" algn="l" defTabSz="914400" rtl="0" eaLnBrk="1" fontAlgn="auto" latinLnBrk="0" hangingPunct="1">
              <a:spcBef>
                <a:spcPts val="600"/>
              </a:spcBef>
              <a:spcAft>
                <a:spcPts val="0"/>
              </a:spcAft>
              <a:buClr>
                <a:schemeClr val="accent1"/>
              </a:buClr>
              <a:buSzPct val="80000"/>
              <a:buFont typeface="Wingdings" pitchFamily="2" charset="2"/>
              <a:buChar char="Ø"/>
              <a:tabLst/>
              <a:defRPr/>
            </a:pPr>
            <a:r>
              <a:rPr kumimoji="0" lang="en-US" sz="2800" b="0" i="0" u="none" strike="noStrike" kern="1200" cap="none" spc="0" normalizeH="0" baseline="0" noProof="0" dirty="0" smtClean="0">
                <a:ln>
                  <a:noFill/>
                </a:ln>
                <a:effectLst/>
                <a:uLnTx/>
                <a:uFillTx/>
                <a:latin typeface="Arial" pitchFamily="34" charset="0"/>
                <a:cs typeface="Arial" pitchFamily="34" charset="0"/>
              </a:rPr>
              <a:t>Portability across current and future hardware</a:t>
            </a:r>
          </a:p>
          <a:p>
            <a:pPr marL="365760" marR="0" lvl="0" indent="-283464" algn="l" defTabSz="914400" rtl="0" eaLnBrk="1" fontAlgn="auto" latinLnBrk="0" hangingPunct="1">
              <a:spcBef>
                <a:spcPts val="600"/>
              </a:spcBef>
              <a:spcAft>
                <a:spcPts val="0"/>
              </a:spcAft>
              <a:buClr>
                <a:schemeClr val="accent1"/>
              </a:buClr>
              <a:buSzPct val="80000"/>
              <a:buFont typeface="Wingdings" pitchFamily="2" charset="2"/>
              <a:buChar char="Ø"/>
              <a:tabLst/>
              <a:defRPr/>
            </a:pPr>
            <a:r>
              <a:rPr kumimoji="0" lang="en-US" sz="2800" b="0" i="0" u="none" strike="noStrike" kern="1200" cap="none" spc="0" normalizeH="0" baseline="0" noProof="0" dirty="0" smtClean="0">
                <a:ln>
                  <a:noFill/>
                </a:ln>
                <a:effectLst/>
                <a:uLnTx/>
                <a:uFillTx/>
                <a:latin typeface="Arial" pitchFamily="34" charset="0"/>
                <a:cs typeface="Arial" pitchFamily="34" charset="0"/>
              </a:rPr>
              <a:t>Component-based architecture  and  reusable, replaceable modules </a:t>
            </a:r>
          </a:p>
          <a:p>
            <a:pPr marL="365760" marR="0" lvl="0" indent="-283464" algn="l" defTabSz="914400" rtl="0" eaLnBrk="1" fontAlgn="auto" latinLnBrk="0" hangingPunct="1">
              <a:spcBef>
                <a:spcPts val="600"/>
              </a:spcBef>
              <a:spcAft>
                <a:spcPts val="0"/>
              </a:spcAft>
              <a:buClr>
                <a:schemeClr val="accent1"/>
              </a:buClr>
              <a:buSzPct val="80000"/>
              <a:buFont typeface="Wingdings" pitchFamily="2" charset="2"/>
              <a:buChar char="Ø"/>
              <a:tabLst/>
              <a:defRPr/>
            </a:pPr>
            <a:r>
              <a:rPr kumimoji="0" lang="en-US" sz="2800" b="0" i="0" u="none" strike="noStrike" kern="1200" cap="none" spc="0" normalizeH="0" baseline="0" noProof="0" dirty="0" smtClean="0">
                <a:ln>
                  <a:noFill/>
                </a:ln>
                <a:effectLst/>
                <a:uLnTx/>
                <a:uFillTx/>
                <a:latin typeface="Arial" pitchFamily="34" charset="0"/>
                <a:cs typeface="Arial" pitchFamily="34" charset="0"/>
              </a:rPr>
              <a:t>Multi-layer isolation of programs</a:t>
            </a:r>
          </a:p>
          <a:p>
            <a:pPr marL="365760" marR="0" lvl="0" indent="-283464" algn="l" defTabSz="914400" rtl="0" eaLnBrk="1" fontAlgn="auto" latinLnBrk="0" hangingPunct="1">
              <a:spcBef>
                <a:spcPts val="600"/>
              </a:spcBef>
              <a:spcAft>
                <a:spcPts val="0"/>
              </a:spcAft>
              <a:buClr>
                <a:schemeClr val="accent1"/>
              </a:buClr>
              <a:buSzPct val="80000"/>
              <a:buFont typeface="Wingdings" pitchFamily="2" charset="2"/>
              <a:buChar char="Ø"/>
              <a:tabLst/>
              <a:defRPr/>
            </a:pPr>
            <a:endParaRPr kumimoji="0" lang="en-IN" sz="2800" b="0" i="0" u="none" strike="noStrike" kern="1200" cap="none" spc="0" normalizeH="0" baseline="0" noProof="0" dirty="0" smtClean="0">
              <a:ln>
                <a:noFill/>
              </a:ln>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1066800" y="280988"/>
            <a:ext cx="8077200" cy="785812"/>
          </a:xfrm>
          <a:prstGeom prst="rect">
            <a:avLst/>
          </a:prstGeom>
        </p:spPr>
        <p:txBody>
          <a:bodyPr lIns="0" tIns="0" rIns="0" bIns="0" anchor="t"/>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en-US" sz="4300" b="1" i="0" u="none" strike="noStrike" kern="1200" cap="none" spc="0" normalizeH="0" baseline="0" noProof="0" dirty="0" smtClean="0">
                <a:ln>
                  <a:noFill/>
                </a:ln>
                <a:solidFill>
                  <a:schemeClr val="accent6">
                    <a:lumMod val="50000"/>
                  </a:schemeClr>
                </a:solidFill>
                <a:effectLst>
                  <a:outerShdw blurRad="50000" dist="30000" dir="5400000" algn="tl" rotWithShape="0">
                    <a:srgbClr val="000000">
                      <a:alpha val="30000"/>
                    </a:srgbClr>
                  </a:outerShdw>
                </a:effectLst>
                <a:uLnTx/>
                <a:uFillTx/>
                <a:latin typeface="+mj-lt"/>
                <a:ea typeface="+mj-ea"/>
                <a:cs typeface="+mj-cs"/>
              </a:rPr>
              <a:t>Where is </a:t>
            </a:r>
            <a:r>
              <a:rPr kumimoji="0" lang="en-US" sz="4300" b="0" i="0" u="none" strike="noStrike" kern="1200" cap="none" spc="0" normalizeH="0" baseline="0" noProof="0" dirty="0" smtClean="0">
                <a:ln>
                  <a:noFill/>
                </a:ln>
                <a:solidFill>
                  <a:schemeClr val="accent6">
                    <a:lumMod val="50000"/>
                  </a:schemeClr>
                </a:solidFill>
                <a:effectLst>
                  <a:outerShdw blurRad="50000" dist="30000" dir="5400000" algn="tl" rotWithShape="0">
                    <a:srgbClr val="000000">
                      <a:alpha val="30000"/>
                    </a:srgbClr>
                  </a:outerShdw>
                </a:effectLst>
                <a:uLnTx/>
                <a:uFillTx/>
                <a:latin typeface="Trebuchet MS" pitchFamily="34" charset="0"/>
                <a:ea typeface="+mj-ea"/>
                <a:cs typeface="+mj-cs"/>
              </a:rPr>
              <a:t>Android</a:t>
            </a:r>
            <a:r>
              <a:rPr kumimoji="0" lang="en-US" sz="4300" b="1" i="0" u="none" strike="noStrike" kern="1200" cap="none" spc="0" normalizeH="0" baseline="0" noProof="0" dirty="0" smtClean="0">
                <a:ln>
                  <a:noFill/>
                </a:ln>
                <a:solidFill>
                  <a:schemeClr val="accent6">
                    <a:lumMod val="50000"/>
                  </a:schemeClr>
                </a:solidFill>
                <a:effectLst>
                  <a:outerShdw blurRad="50000" dist="30000" dir="5400000" algn="tl" rotWithShape="0">
                    <a:srgbClr val="000000">
                      <a:alpha val="30000"/>
                    </a:srgbClr>
                  </a:outerShdw>
                </a:effectLst>
                <a:uLnTx/>
                <a:uFillTx/>
                <a:latin typeface="+mj-lt"/>
                <a:ea typeface="+mj-ea"/>
                <a:cs typeface="+mj-cs"/>
              </a:rPr>
              <a:t> going?</a:t>
            </a:r>
          </a:p>
        </p:txBody>
      </p:sp>
      <p:sp>
        <p:nvSpPr>
          <p:cNvPr id="3" name="Rectangle 2"/>
          <p:cNvSpPr txBox="1">
            <a:spLocks noChangeArrowheads="1"/>
          </p:cNvSpPr>
          <p:nvPr/>
        </p:nvSpPr>
        <p:spPr>
          <a:xfrm>
            <a:off x="990600" y="1143000"/>
            <a:ext cx="8153400" cy="5715000"/>
          </a:xfrm>
          <a:prstGeom prst="rect">
            <a:avLst/>
          </a:prstGeom>
        </p:spPr>
        <p:txBody>
          <a:bodyPr lIns="0" tIns="0" rIns="0" bIns="0"/>
          <a:lstStyle/>
          <a:p>
            <a:pPr marL="457200" marR="0" lvl="1" indent="-342900"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400" b="0" i="0" u="none"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rPr>
              <a:t>The Android OS may accelerate the diffusion of smart</a:t>
            </a:r>
          </a:p>
          <a:p>
            <a:pPr marL="457200" marR="0" lvl="1" indent="-342900" algn="l" defTabSz="914400" rtl="0" eaLnBrk="1" fontAlgn="auto" latinLnBrk="0" hangingPunct="1">
              <a:lnSpc>
                <a:spcPct val="100000"/>
              </a:lnSpc>
              <a:spcBef>
                <a:spcPts val="550"/>
              </a:spcBef>
              <a:spcAft>
                <a:spcPts val="0"/>
              </a:spcAft>
              <a:buClr>
                <a:schemeClr val="accent1"/>
              </a:buClr>
              <a:buSzTx/>
              <a:buFontTx/>
              <a:buNone/>
              <a:tabLst/>
              <a:defRPr/>
            </a:pPr>
            <a:r>
              <a:rPr kumimoji="0" lang="en-US" sz="2400" b="0" i="0" u="none"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rPr>
              <a:t>    phones by providing a free OS.</a:t>
            </a:r>
          </a:p>
          <a:p>
            <a:pPr marL="457200" marR="0" lvl="1" indent="-342900"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400" b="0" i="0" u="none"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rPr>
              <a:t>Access to the Android software development kit (SDK) suggests that the number of applications will continue to as well as professional developers provide new offerings.</a:t>
            </a:r>
          </a:p>
          <a:p>
            <a:pPr marL="457200" marR="0" lvl="1" indent="-342900"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400" b="0" i="0" u="none"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rPr>
              <a:t>Transforming them from consumers of existing applications to creators of apps designed to meet their needs.</a:t>
            </a:r>
          </a:p>
          <a:p>
            <a:pPr marL="457200" marR="0" lvl="1" indent="-342900"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400" b="0" i="0" u="none"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rPr>
              <a:t>Android, by increasing the user base, might hasten the integration of mobile technology.</a:t>
            </a:r>
          </a:p>
          <a:p>
            <a:pPr marL="457200" marR="0" lvl="1" indent="-342900"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400" b="0" i="0" u="none"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rPr>
              <a:t>Android is the Biggest selling OS in the World on Mobile Computing.</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pc="50" dirty="0" smtClean="0">
                <a:ln w="11430"/>
                <a:effectLst>
                  <a:outerShdw blurRad="76200" dist="50800" dir="5400000" algn="tl" rotWithShape="0">
                    <a:srgbClr val="000000">
                      <a:alpha val="65000"/>
                    </a:srgbClr>
                  </a:outerShdw>
                </a:effectLst>
              </a:rPr>
              <a:t>LIMITATIONS</a:t>
            </a:r>
            <a:br>
              <a:rPr lang="en-US" b="1" spc="50" dirty="0" smtClean="0">
                <a:ln w="11430"/>
                <a:effectLst>
                  <a:outerShdw blurRad="76200" dist="50800" dir="5400000" algn="tl" rotWithShape="0">
                    <a:srgbClr val="000000">
                      <a:alpha val="65000"/>
                    </a:srgbClr>
                  </a:outerShdw>
                </a:effectLst>
              </a:rPr>
            </a:b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Char char="Ø"/>
            </a:pPr>
            <a:r>
              <a:rPr lang="en-IN" dirty="0" smtClean="0"/>
              <a:t>Android operating system uses more amount of battery as compared to normal  java and symbian mobile phones.</a:t>
            </a:r>
          </a:p>
          <a:p>
            <a:pPr>
              <a:buFont typeface="Wingdings" pitchFamily="2" charset="2"/>
              <a:buChar char="Ø"/>
            </a:pPr>
            <a:r>
              <a:rPr lang="en-IN" dirty="0" smtClean="0">
                <a:latin typeface="Helvetica" pitchFamily="34" charset="0"/>
              </a:rPr>
              <a:t> It has been seen that it has security related issues.</a:t>
            </a:r>
            <a:endParaRPr lang="en-IN" dirty="0" smtClean="0"/>
          </a:p>
          <a:p>
            <a:pPr>
              <a:buFont typeface="Wingdings" pitchFamily="2" charset="2"/>
              <a:buChar char="Ø"/>
            </a:pPr>
            <a:r>
              <a:rPr lang="en-IN" dirty="0" smtClean="0"/>
              <a:t> As we call Android is world of applications we continuously need to connected with the internet which is not possible for all the users.</a:t>
            </a:r>
          </a:p>
          <a:p>
            <a:endParaRPr lang="en-US" dirty="0" smtClean="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1143000"/>
          </a:xfrm>
        </p:spPr>
        <p:txBody>
          <a:bodyPr/>
          <a:lstStyle/>
          <a:p>
            <a:r>
              <a:rPr lang="en-US" dirty="0" smtClean="0"/>
              <a:t>Android vs windows phones</a:t>
            </a:r>
            <a:endParaRPr lang="en-US" dirty="0"/>
          </a:p>
        </p:txBody>
      </p:sp>
      <p:graphicFrame>
        <p:nvGraphicFramePr>
          <p:cNvPr id="5" name="Content Placeholder 4"/>
          <p:cNvGraphicFramePr>
            <a:graphicFrameLocks noGrp="1"/>
          </p:cNvGraphicFramePr>
          <p:nvPr>
            <p:ph idx="1"/>
          </p:nvPr>
        </p:nvGraphicFramePr>
        <p:xfrm>
          <a:off x="1143000" y="1143000"/>
          <a:ext cx="7867648" cy="5399362"/>
        </p:xfrm>
        <a:graphic>
          <a:graphicData uri="http://schemas.openxmlformats.org/drawingml/2006/table">
            <a:tbl>
              <a:tblPr firstRow="1" bandRow="1">
                <a:tableStyleId>{5C22544A-7EE6-4342-B048-85BDC9FD1C3A}</a:tableStyleId>
              </a:tblPr>
              <a:tblGrid>
                <a:gridCol w="2504478"/>
                <a:gridCol w="2681585"/>
                <a:gridCol w="2681585"/>
              </a:tblGrid>
              <a:tr h="685800">
                <a:tc>
                  <a:txBody>
                    <a:bodyPr/>
                    <a:lstStyle/>
                    <a:p>
                      <a:pPr marL="0" marR="0" algn="ctr" fontAlgn="base">
                        <a:lnSpc>
                          <a:spcPct val="115000"/>
                        </a:lnSpc>
                        <a:spcBef>
                          <a:spcPts val="0"/>
                        </a:spcBef>
                        <a:spcAft>
                          <a:spcPts val="0"/>
                        </a:spcAft>
                      </a:pPr>
                      <a:r>
                        <a:rPr lang="en-US" sz="2000" dirty="0">
                          <a:latin typeface="Calibri"/>
                          <a:ea typeface="Times New Roman"/>
                          <a:cs typeface="Times New Roman"/>
                        </a:rPr>
                        <a:t> </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a:lnSpc>
                          <a:spcPct val="115000"/>
                        </a:lnSpc>
                        <a:spcBef>
                          <a:spcPts val="0"/>
                        </a:spcBef>
                        <a:spcAft>
                          <a:spcPts val="0"/>
                        </a:spcAft>
                      </a:pPr>
                      <a:r>
                        <a:rPr lang="en-US" sz="3200" b="1" dirty="0" smtClean="0">
                          <a:solidFill>
                            <a:schemeClr val="tx1"/>
                          </a:solidFill>
                          <a:latin typeface="Calibri"/>
                          <a:ea typeface="Times New Roman"/>
                          <a:cs typeface="Times New Roman"/>
                        </a:rPr>
                        <a:t>Android</a:t>
                      </a:r>
                      <a:r>
                        <a:rPr lang="en-US" sz="3200" b="1" dirty="0" smtClean="0">
                          <a:latin typeface="Calibri"/>
                          <a:ea typeface="Times New Roman"/>
                          <a:cs typeface="Times New Roman"/>
                        </a:rPr>
                        <a:t>ro</a:t>
                      </a:r>
                      <a:r>
                        <a:rPr lang="en-US" sz="2000" b="1" dirty="0" smtClean="0">
                          <a:latin typeface="Calibri"/>
                          <a:ea typeface="Times New Roman"/>
                          <a:cs typeface="Times New Roman"/>
                        </a:rPr>
                        <a:t>id</a:t>
                      </a:r>
                      <a:endParaRPr lang="en-US" sz="2000" dirty="0">
                        <a:latin typeface="Calibri"/>
                        <a:ea typeface="Times New Roman"/>
                        <a:cs typeface="Times New Roman"/>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a:lnSpc>
                          <a:spcPct val="115000"/>
                        </a:lnSpc>
                        <a:spcBef>
                          <a:spcPts val="0"/>
                        </a:spcBef>
                        <a:spcAft>
                          <a:spcPts val="0"/>
                        </a:spcAft>
                      </a:pPr>
                      <a:r>
                        <a:rPr lang="en-US" sz="2800" b="1" dirty="0">
                          <a:solidFill>
                            <a:schemeClr val="tx1"/>
                          </a:solidFill>
                          <a:latin typeface="Calibri"/>
                          <a:ea typeface="Times New Roman"/>
                          <a:cs typeface="Times New Roman"/>
                        </a:rPr>
                        <a:t>Windows Phone</a:t>
                      </a:r>
                      <a:endParaRPr lang="en-US" sz="2800" dirty="0">
                        <a:solidFill>
                          <a:schemeClr val="tx1"/>
                        </a:solidFill>
                        <a:latin typeface="Calibri"/>
                        <a:ea typeface="Times New Roman"/>
                        <a:cs typeface="Times New Roman"/>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3400">
                <a:tc>
                  <a:txBody>
                    <a:bodyPr/>
                    <a:lstStyle/>
                    <a:p>
                      <a:pPr marL="0" marR="0" fontAlgn="base">
                        <a:lnSpc>
                          <a:spcPct val="115000"/>
                        </a:lnSpc>
                        <a:spcBef>
                          <a:spcPts val="0"/>
                        </a:spcBef>
                        <a:spcAft>
                          <a:spcPts val="0"/>
                        </a:spcAft>
                      </a:pPr>
                      <a:r>
                        <a:rPr lang="en-US" sz="2000" dirty="0">
                          <a:latin typeface="Calibri"/>
                          <a:ea typeface="Times New Roman"/>
                          <a:cs typeface="Times New Roman"/>
                        </a:rPr>
                        <a:t>Company/ Developer</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fontAlgn="base">
                        <a:lnSpc>
                          <a:spcPct val="115000"/>
                        </a:lnSpc>
                        <a:spcBef>
                          <a:spcPts val="0"/>
                        </a:spcBef>
                        <a:spcAft>
                          <a:spcPts val="0"/>
                        </a:spcAft>
                      </a:pPr>
                      <a:r>
                        <a:rPr lang="en-US" sz="2000">
                          <a:latin typeface="Calibri"/>
                          <a:ea typeface="Times New Roman"/>
                          <a:cs typeface="Times New Roman"/>
                        </a:rPr>
                        <a:t>Google</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fontAlgn="base">
                        <a:lnSpc>
                          <a:spcPct val="115000"/>
                        </a:lnSpc>
                        <a:spcBef>
                          <a:spcPts val="0"/>
                        </a:spcBef>
                        <a:spcAft>
                          <a:spcPts val="0"/>
                        </a:spcAft>
                      </a:pPr>
                      <a:r>
                        <a:rPr lang="en-US" sz="2000">
                          <a:latin typeface="Calibri"/>
                          <a:ea typeface="Times New Roman"/>
                          <a:cs typeface="Times New Roman"/>
                        </a:rPr>
                        <a:t>Microsoft</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4365">
                <a:tc>
                  <a:txBody>
                    <a:bodyPr/>
                    <a:lstStyle/>
                    <a:p>
                      <a:pPr marL="0" marR="0" fontAlgn="base">
                        <a:lnSpc>
                          <a:spcPct val="115000"/>
                        </a:lnSpc>
                        <a:spcBef>
                          <a:spcPts val="0"/>
                        </a:spcBef>
                        <a:spcAft>
                          <a:spcPts val="0"/>
                        </a:spcAft>
                      </a:pPr>
                      <a:r>
                        <a:rPr lang="en-US" sz="2000" dirty="0">
                          <a:latin typeface="Calibri"/>
                          <a:ea typeface="Times New Roman"/>
                          <a:cs typeface="Times New Roman"/>
                        </a:rPr>
                        <a:t>Programmed in</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fontAlgn="base">
                        <a:lnSpc>
                          <a:spcPct val="115000"/>
                        </a:lnSpc>
                        <a:spcBef>
                          <a:spcPts val="0"/>
                        </a:spcBef>
                        <a:spcAft>
                          <a:spcPts val="0"/>
                        </a:spcAft>
                      </a:pPr>
                      <a:r>
                        <a:rPr lang="en-US" sz="2000">
                          <a:latin typeface="Calibri"/>
                          <a:ea typeface="Times New Roman"/>
                          <a:cs typeface="Times New Roman"/>
                        </a:rPr>
                        <a:t>Java, C, C++</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fontAlgn="base">
                        <a:lnSpc>
                          <a:spcPct val="115000"/>
                        </a:lnSpc>
                        <a:spcBef>
                          <a:spcPts val="0"/>
                        </a:spcBef>
                        <a:spcAft>
                          <a:spcPts val="0"/>
                        </a:spcAft>
                      </a:pPr>
                      <a:r>
                        <a:rPr lang="en-US" sz="2000">
                          <a:latin typeface="Calibri"/>
                          <a:ea typeface="Times New Roman"/>
                          <a:cs typeface="Times New Roman"/>
                        </a:rPr>
                        <a:t>C, C++</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4365">
                <a:tc>
                  <a:txBody>
                    <a:bodyPr/>
                    <a:lstStyle/>
                    <a:p>
                      <a:pPr marL="0" marR="0" fontAlgn="base">
                        <a:lnSpc>
                          <a:spcPct val="115000"/>
                        </a:lnSpc>
                        <a:spcBef>
                          <a:spcPts val="0"/>
                        </a:spcBef>
                        <a:spcAft>
                          <a:spcPts val="0"/>
                        </a:spcAft>
                      </a:pPr>
                      <a:r>
                        <a:rPr lang="en-US" sz="2000" dirty="0">
                          <a:latin typeface="Calibri"/>
                          <a:ea typeface="Times New Roman"/>
                          <a:cs typeface="Times New Roman"/>
                        </a:rPr>
                        <a:t>OS family</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fontAlgn="base">
                        <a:lnSpc>
                          <a:spcPct val="115000"/>
                        </a:lnSpc>
                        <a:spcBef>
                          <a:spcPts val="0"/>
                        </a:spcBef>
                        <a:spcAft>
                          <a:spcPts val="0"/>
                        </a:spcAft>
                      </a:pPr>
                      <a:r>
                        <a:rPr lang="en-US" sz="2000">
                          <a:latin typeface="Calibri"/>
                          <a:ea typeface="Times New Roman"/>
                          <a:cs typeface="Times New Roman"/>
                        </a:rPr>
                        <a:t>Unix-like</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fontAlgn="base">
                        <a:lnSpc>
                          <a:spcPct val="115000"/>
                        </a:lnSpc>
                        <a:spcBef>
                          <a:spcPts val="0"/>
                        </a:spcBef>
                        <a:spcAft>
                          <a:spcPts val="0"/>
                        </a:spcAft>
                      </a:pPr>
                      <a:r>
                        <a:rPr lang="en-US" sz="2000">
                          <a:latin typeface="Calibri"/>
                          <a:ea typeface="Times New Roman"/>
                          <a:cs typeface="Times New Roman"/>
                        </a:rPr>
                        <a:t>Windows</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4365">
                <a:tc>
                  <a:txBody>
                    <a:bodyPr/>
                    <a:lstStyle/>
                    <a:p>
                      <a:pPr marL="0" marR="0" fontAlgn="base">
                        <a:lnSpc>
                          <a:spcPct val="115000"/>
                        </a:lnSpc>
                        <a:spcBef>
                          <a:spcPts val="0"/>
                        </a:spcBef>
                        <a:spcAft>
                          <a:spcPts val="0"/>
                        </a:spcAft>
                      </a:pPr>
                      <a:r>
                        <a:rPr lang="en-US" sz="2000" dirty="0">
                          <a:latin typeface="Calibri"/>
                          <a:ea typeface="Times New Roman"/>
                          <a:cs typeface="Times New Roman"/>
                        </a:rPr>
                        <a:t>Initial release</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fontAlgn="base">
                        <a:lnSpc>
                          <a:spcPct val="115000"/>
                        </a:lnSpc>
                        <a:spcBef>
                          <a:spcPts val="0"/>
                        </a:spcBef>
                        <a:spcAft>
                          <a:spcPts val="0"/>
                        </a:spcAft>
                      </a:pPr>
                      <a:r>
                        <a:rPr lang="en-US" sz="2000">
                          <a:latin typeface="Calibri"/>
                          <a:ea typeface="Times New Roman"/>
                          <a:cs typeface="Times New Roman"/>
                        </a:rPr>
                        <a:t>September 23, 2008</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fontAlgn="base">
                        <a:lnSpc>
                          <a:spcPct val="115000"/>
                        </a:lnSpc>
                        <a:spcBef>
                          <a:spcPts val="0"/>
                        </a:spcBef>
                        <a:spcAft>
                          <a:spcPts val="0"/>
                        </a:spcAft>
                      </a:pPr>
                      <a:r>
                        <a:rPr lang="en-US" sz="2000">
                          <a:latin typeface="Calibri"/>
                          <a:ea typeface="Times New Roman"/>
                          <a:cs typeface="Times New Roman"/>
                        </a:rPr>
                        <a:t>October 21, 2010</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8105">
                <a:tc>
                  <a:txBody>
                    <a:bodyPr/>
                    <a:lstStyle/>
                    <a:p>
                      <a:pPr marL="0" marR="0" fontAlgn="base">
                        <a:lnSpc>
                          <a:spcPct val="115000"/>
                        </a:lnSpc>
                        <a:spcBef>
                          <a:spcPts val="0"/>
                        </a:spcBef>
                        <a:spcAft>
                          <a:spcPts val="0"/>
                        </a:spcAft>
                      </a:pPr>
                      <a:r>
                        <a:rPr lang="en-US" sz="2000">
                          <a:latin typeface="Calibri"/>
                          <a:ea typeface="Times New Roman"/>
                          <a:cs typeface="Times New Roman"/>
                        </a:rPr>
                        <a:t>Supported platforms</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fontAlgn="base">
                        <a:lnSpc>
                          <a:spcPct val="115000"/>
                        </a:lnSpc>
                        <a:spcBef>
                          <a:spcPts val="0"/>
                        </a:spcBef>
                        <a:spcAft>
                          <a:spcPts val="0"/>
                        </a:spcAft>
                      </a:pPr>
                      <a:r>
                        <a:rPr lang="en-US" sz="2000">
                          <a:latin typeface="Calibri"/>
                          <a:ea typeface="Times New Roman"/>
                          <a:cs typeface="Times New Roman"/>
                        </a:rPr>
                        <a:t>ARM, MIPS, x86, I.MX</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fontAlgn="base">
                        <a:lnSpc>
                          <a:spcPct val="115000"/>
                        </a:lnSpc>
                        <a:spcBef>
                          <a:spcPts val="0"/>
                        </a:spcBef>
                        <a:spcAft>
                          <a:spcPts val="0"/>
                        </a:spcAft>
                      </a:pPr>
                      <a:r>
                        <a:rPr lang="en-US" sz="2000">
                          <a:latin typeface="Calibri"/>
                          <a:ea typeface="Times New Roman"/>
                          <a:cs typeface="Times New Roman"/>
                        </a:rPr>
                        <a:t>x86</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04519">
                <a:tc>
                  <a:txBody>
                    <a:bodyPr/>
                    <a:lstStyle/>
                    <a:p>
                      <a:pPr marL="0" marR="0" fontAlgn="base">
                        <a:lnSpc>
                          <a:spcPct val="115000"/>
                        </a:lnSpc>
                        <a:spcBef>
                          <a:spcPts val="0"/>
                        </a:spcBef>
                        <a:spcAft>
                          <a:spcPts val="0"/>
                        </a:spcAft>
                      </a:pPr>
                      <a:r>
                        <a:rPr lang="en-US" sz="2000">
                          <a:latin typeface="Calibri"/>
                          <a:ea typeface="Times New Roman"/>
                          <a:cs typeface="Times New Roman"/>
                        </a:rPr>
                        <a:t>License</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fontAlgn="base">
                        <a:lnSpc>
                          <a:spcPct val="115000"/>
                        </a:lnSpc>
                        <a:spcBef>
                          <a:spcPts val="0"/>
                        </a:spcBef>
                        <a:spcAft>
                          <a:spcPts val="0"/>
                        </a:spcAft>
                      </a:pPr>
                      <a:r>
                        <a:rPr lang="en-US" sz="2000">
                          <a:latin typeface="Calibri"/>
                          <a:ea typeface="Times New Roman"/>
                          <a:cs typeface="Times New Roman"/>
                        </a:rPr>
                        <a:t>Apache License 2.0</a:t>
                      </a:r>
                    </a:p>
                    <a:p>
                      <a:pPr marL="0" marR="0" fontAlgn="base">
                        <a:lnSpc>
                          <a:spcPct val="115000"/>
                        </a:lnSpc>
                        <a:spcBef>
                          <a:spcPts val="0"/>
                        </a:spcBef>
                        <a:spcAft>
                          <a:spcPts val="0"/>
                        </a:spcAft>
                      </a:pPr>
                      <a:r>
                        <a:rPr lang="en-US" sz="2000">
                          <a:latin typeface="Calibri"/>
                          <a:ea typeface="Times New Roman"/>
                          <a:cs typeface="Times New Roman"/>
                        </a:rPr>
                        <a:t>Linux kernel patches under GNU GPL v2</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fontAlgn="base">
                        <a:lnSpc>
                          <a:spcPct val="115000"/>
                        </a:lnSpc>
                        <a:spcBef>
                          <a:spcPts val="0"/>
                        </a:spcBef>
                        <a:spcAft>
                          <a:spcPts val="0"/>
                        </a:spcAft>
                      </a:pPr>
                      <a:r>
                        <a:rPr lang="en-US" sz="2000">
                          <a:latin typeface="Calibri"/>
                          <a:ea typeface="Times New Roman"/>
                          <a:cs typeface="Times New Roman"/>
                        </a:rPr>
                        <a:t>Commercial proprietary software</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94443">
                <a:tc>
                  <a:txBody>
                    <a:bodyPr/>
                    <a:lstStyle/>
                    <a:p>
                      <a:pPr marL="0" marR="0" fontAlgn="base">
                        <a:lnSpc>
                          <a:spcPct val="115000"/>
                        </a:lnSpc>
                        <a:spcBef>
                          <a:spcPts val="0"/>
                        </a:spcBef>
                        <a:spcAft>
                          <a:spcPts val="0"/>
                        </a:spcAft>
                      </a:pPr>
                      <a:r>
                        <a:rPr lang="en-US" sz="2000">
                          <a:latin typeface="Calibri"/>
                          <a:ea typeface="Times New Roman"/>
                          <a:cs typeface="Times New Roman"/>
                        </a:rPr>
                        <a:t>Default user interface</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fontAlgn="base">
                        <a:lnSpc>
                          <a:spcPct val="115000"/>
                        </a:lnSpc>
                        <a:spcBef>
                          <a:spcPts val="0"/>
                        </a:spcBef>
                        <a:spcAft>
                          <a:spcPts val="0"/>
                        </a:spcAft>
                      </a:pPr>
                      <a:r>
                        <a:rPr lang="en-US" sz="2000" dirty="0">
                          <a:latin typeface="Calibri"/>
                          <a:ea typeface="Times New Roman"/>
                          <a:cs typeface="Times New Roman"/>
                        </a:rPr>
                        <a:t>Graphical (Multi-touch)</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fontAlgn="base">
                        <a:lnSpc>
                          <a:spcPct val="115000"/>
                        </a:lnSpc>
                        <a:spcBef>
                          <a:spcPts val="0"/>
                        </a:spcBef>
                        <a:spcAft>
                          <a:spcPts val="0"/>
                        </a:spcAft>
                      </a:pPr>
                      <a:r>
                        <a:rPr lang="en-US" sz="2000" dirty="0">
                          <a:latin typeface="Calibri"/>
                          <a:ea typeface="Times New Roman"/>
                          <a:cs typeface="Times New Roman"/>
                        </a:rPr>
                        <a:t>Graphical (Metro UI)</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8080" cy="563562"/>
          </a:xfrm>
        </p:spPr>
        <p:txBody>
          <a:bodyPr>
            <a:normAutofit fontScale="90000"/>
          </a:bodyPr>
          <a:lstStyle/>
          <a:p>
            <a:r>
              <a:rPr lang="en-US" dirty="0" smtClean="0"/>
              <a:t>Cont…</a:t>
            </a:r>
            <a:endParaRPr lang="en-US" dirty="0"/>
          </a:p>
        </p:txBody>
      </p:sp>
      <p:graphicFrame>
        <p:nvGraphicFramePr>
          <p:cNvPr id="4" name="Content Placeholder 3"/>
          <p:cNvGraphicFramePr>
            <a:graphicFrameLocks noGrp="1"/>
          </p:cNvGraphicFramePr>
          <p:nvPr>
            <p:ph idx="1"/>
          </p:nvPr>
        </p:nvGraphicFramePr>
        <p:xfrm>
          <a:off x="1187451" y="762000"/>
          <a:ext cx="7727949" cy="6095999"/>
        </p:xfrm>
        <a:graphic>
          <a:graphicData uri="http://schemas.openxmlformats.org/drawingml/2006/table">
            <a:tbl>
              <a:tblPr firstRow="1" bandRow="1">
                <a:tableStyleId>{5C22544A-7EE6-4342-B048-85BDC9FD1C3A}</a:tableStyleId>
              </a:tblPr>
              <a:tblGrid>
                <a:gridCol w="2575983"/>
                <a:gridCol w="2575983"/>
                <a:gridCol w="2575983"/>
              </a:tblGrid>
              <a:tr h="486060">
                <a:tc>
                  <a:txBody>
                    <a:bodyPr/>
                    <a:lstStyle/>
                    <a:p>
                      <a:pPr marL="0" marR="0" fontAlgn="base">
                        <a:lnSpc>
                          <a:spcPct val="115000"/>
                        </a:lnSpc>
                        <a:spcBef>
                          <a:spcPts val="0"/>
                        </a:spcBef>
                        <a:spcAft>
                          <a:spcPts val="0"/>
                        </a:spcAft>
                      </a:pPr>
                      <a:r>
                        <a:rPr lang="en-US" sz="1800" b="1" dirty="0">
                          <a:solidFill>
                            <a:schemeClr val="tx1"/>
                          </a:solidFill>
                          <a:latin typeface="Calibri"/>
                          <a:ea typeface="Times New Roman"/>
                          <a:cs typeface="Times New Roman"/>
                        </a:rPr>
                        <a:t>Working state</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fontAlgn="base">
                        <a:lnSpc>
                          <a:spcPct val="115000"/>
                        </a:lnSpc>
                        <a:spcBef>
                          <a:spcPts val="0"/>
                        </a:spcBef>
                        <a:spcAft>
                          <a:spcPts val="0"/>
                        </a:spcAft>
                      </a:pPr>
                      <a:r>
                        <a:rPr lang="en-US" sz="1800" b="1" dirty="0">
                          <a:solidFill>
                            <a:schemeClr val="tx1"/>
                          </a:solidFill>
                          <a:latin typeface="Calibri"/>
                          <a:ea typeface="Times New Roman"/>
                          <a:cs typeface="Times New Roman"/>
                        </a:rPr>
                        <a:t>Current</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fontAlgn="base">
                        <a:lnSpc>
                          <a:spcPct val="115000"/>
                        </a:lnSpc>
                        <a:spcBef>
                          <a:spcPts val="0"/>
                        </a:spcBef>
                        <a:spcAft>
                          <a:spcPts val="0"/>
                        </a:spcAft>
                      </a:pPr>
                      <a:r>
                        <a:rPr lang="en-US" sz="1800" b="1" dirty="0">
                          <a:solidFill>
                            <a:schemeClr val="tx1"/>
                          </a:solidFill>
                          <a:latin typeface="Calibri"/>
                          <a:ea typeface="Times New Roman"/>
                          <a:cs typeface="Times New Roman"/>
                        </a:rPr>
                        <a:t>Current</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6060">
                <a:tc>
                  <a:txBody>
                    <a:bodyPr/>
                    <a:lstStyle/>
                    <a:p>
                      <a:pPr marL="0" marR="0" fontAlgn="base">
                        <a:lnSpc>
                          <a:spcPct val="115000"/>
                        </a:lnSpc>
                        <a:spcBef>
                          <a:spcPts val="0"/>
                        </a:spcBef>
                        <a:spcAft>
                          <a:spcPts val="0"/>
                        </a:spcAft>
                      </a:pPr>
                      <a:r>
                        <a:rPr lang="en-US" sz="1800" b="1" dirty="0">
                          <a:latin typeface="Calibri"/>
                          <a:ea typeface="Times New Roman"/>
                          <a:cs typeface="Times New Roman"/>
                        </a:rPr>
                        <a:t>Source model</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fontAlgn="base">
                        <a:lnSpc>
                          <a:spcPct val="115000"/>
                        </a:lnSpc>
                        <a:spcBef>
                          <a:spcPts val="0"/>
                        </a:spcBef>
                        <a:spcAft>
                          <a:spcPts val="0"/>
                        </a:spcAft>
                      </a:pPr>
                      <a:r>
                        <a:rPr lang="en-US" sz="1800" b="1" dirty="0">
                          <a:latin typeface="Calibri"/>
                          <a:ea typeface="Times New Roman"/>
                          <a:cs typeface="Times New Roman"/>
                        </a:rPr>
                        <a:t>Open source software</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fontAlgn="base">
                        <a:lnSpc>
                          <a:spcPct val="115000"/>
                        </a:lnSpc>
                        <a:spcBef>
                          <a:spcPts val="0"/>
                        </a:spcBef>
                        <a:spcAft>
                          <a:spcPts val="0"/>
                        </a:spcAft>
                      </a:pPr>
                      <a:r>
                        <a:rPr lang="en-US" sz="1800" b="1">
                          <a:latin typeface="Calibri"/>
                          <a:ea typeface="Times New Roman"/>
                          <a:cs typeface="Times New Roman"/>
                        </a:rPr>
                        <a:t>Closed-source</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67441">
                <a:tc>
                  <a:txBody>
                    <a:bodyPr/>
                    <a:lstStyle/>
                    <a:p>
                      <a:pPr marL="0" marR="0" fontAlgn="base">
                        <a:lnSpc>
                          <a:spcPct val="115000"/>
                        </a:lnSpc>
                        <a:spcBef>
                          <a:spcPts val="0"/>
                        </a:spcBef>
                        <a:spcAft>
                          <a:spcPts val="0"/>
                        </a:spcAft>
                      </a:pPr>
                      <a:r>
                        <a:rPr lang="en-US" sz="1800" b="1" dirty="0">
                          <a:latin typeface="Calibri"/>
                          <a:ea typeface="Times New Roman"/>
                          <a:cs typeface="Times New Roman"/>
                        </a:rPr>
                        <a:t>Updates</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fontAlgn="base">
                        <a:lnSpc>
                          <a:spcPct val="115000"/>
                        </a:lnSpc>
                        <a:spcBef>
                          <a:spcPts val="0"/>
                        </a:spcBef>
                        <a:spcAft>
                          <a:spcPts val="0"/>
                        </a:spcAft>
                      </a:pPr>
                      <a:r>
                        <a:rPr lang="en-US" sz="1800" b="1" dirty="0">
                          <a:latin typeface="Calibri"/>
                          <a:ea typeface="Times New Roman"/>
                          <a:cs typeface="Times New Roman"/>
                        </a:rPr>
                        <a:t>Updates are provided by different parties in the consortium.</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fontAlgn="base">
                        <a:lnSpc>
                          <a:spcPct val="115000"/>
                        </a:lnSpc>
                        <a:spcBef>
                          <a:spcPts val="0"/>
                        </a:spcBef>
                        <a:spcAft>
                          <a:spcPts val="0"/>
                        </a:spcAft>
                      </a:pPr>
                      <a:r>
                        <a:rPr lang="en-US" sz="1800" b="1">
                          <a:latin typeface="Calibri"/>
                          <a:ea typeface="Times New Roman"/>
                          <a:cs typeface="Times New Roman"/>
                        </a:rPr>
                        <a:t>Updates are only done by Microsoft.</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67441">
                <a:tc>
                  <a:txBody>
                    <a:bodyPr/>
                    <a:lstStyle/>
                    <a:p>
                      <a:pPr marL="0" marR="0" fontAlgn="base">
                        <a:lnSpc>
                          <a:spcPct val="115000"/>
                        </a:lnSpc>
                        <a:spcBef>
                          <a:spcPts val="0"/>
                        </a:spcBef>
                        <a:spcAft>
                          <a:spcPts val="0"/>
                        </a:spcAft>
                      </a:pPr>
                      <a:r>
                        <a:rPr lang="en-US" sz="1800" b="1" dirty="0">
                          <a:latin typeface="Calibri"/>
                          <a:ea typeface="Times New Roman"/>
                          <a:cs typeface="Times New Roman"/>
                        </a:rPr>
                        <a:t>Applications</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fontAlgn="base">
                        <a:lnSpc>
                          <a:spcPct val="115000"/>
                        </a:lnSpc>
                        <a:spcBef>
                          <a:spcPts val="0"/>
                        </a:spcBef>
                        <a:spcAft>
                          <a:spcPts val="0"/>
                        </a:spcAft>
                      </a:pPr>
                      <a:r>
                        <a:rPr lang="en-US" sz="1800" b="1" dirty="0">
                          <a:latin typeface="Calibri"/>
                          <a:ea typeface="Times New Roman"/>
                          <a:cs typeface="Times New Roman"/>
                        </a:rPr>
                        <a:t>Applications are created by an open community of developers.</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fontAlgn="base">
                        <a:lnSpc>
                          <a:spcPct val="115000"/>
                        </a:lnSpc>
                        <a:spcBef>
                          <a:spcPts val="0"/>
                        </a:spcBef>
                        <a:spcAft>
                          <a:spcPts val="0"/>
                        </a:spcAft>
                      </a:pPr>
                      <a:r>
                        <a:rPr lang="en-US" sz="1800" b="1">
                          <a:latin typeface="Calibri"/>
                          <a:ea typeface="Times New Roman"/>
                          <a:cs typeface="Times New Roman"/>
                        </a:rPr>
                        <a:t>Applications are created by tie up companies and Microsoft.</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7436">
                <a:tc>
                  <a:txBody>
                    <a:bodyPr/>
                    <a:lstStyle/>
                    <a:p>
                      <a:pPr marL="0" marR="0" fontAlgn="base">
                        <a:lnSpc>
                          <a:spcPct val="115000"/>
                        </a:lnSpc>
                        <a:spcBef>
                          <a:spcPts val="0"/>
                        </a:spcBef>
                        <a:spcAft>
                          <a:spcPts val="0"/>
                        </a:spcAft>
                      </a:pPr>
                      <a:r>
                        <a:rPr lang="en-US" sz="1800" b="1" dirty="0">
                          <a:latin typeface="Calibri"/>
                          <a:ea typeface="Times New Roman"/>
                          <a:cs typeface="Times New Roman"/>
                        </a:rPr>
                        <a:t>Touch style</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fontAlgn="base">
                        <a:lnSpc>
                          <a:spcPct val="115000"/>
                        </a:lnSpc>
                        <a:spcBef>
                          <a:spcPts val="0"/>
                        </a:spcBef>
                        <a:spcAft>
                          <a:spcPts val="0"/>
                        </a:spcAft>
                      </a:pPr>
                      <a:r>
                        <a:rPr lang="en-US" sz="1800" b="1" dirty="0">
                          <a:latin typeface="Calibri"/>
                          <a:ea typeface="Times New Roman"/>
                          <a:cs typeface="Times New Roman"/>
                        </a:rPr>
                        <a:t>Capacitive technology</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fontAlgn="base">
                        <a:lnSpc>
                          <a:spcPct val="115000"/>
                        </a:lnSpc>
                        <a:spcBef>
                          <a:spcPts val="0"/>
                        </a:spcBef>
                        <a:spcAft>
                          <a:spcPts val="0"/>
                        </a:spcAft>
                      </a:pPr>
                      <a:r>
                        <a:rPr lang="en-US" sz="1800" b="1">
                          <a:latin typeface="Calibri"/>
                          <a:ea typeface="Times New Roman"/>
                          <a:cs typeface="Times New Roman"/>
                        </a:rPr>
                        <a:t>Capacitive technology</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67441">
                <a:tc>
                  <a:txBody>
                    <a:bodyPr/>
                    <a:lstStyle/>
                    <a:p>
                      <a:pPr marL="0" marR="0" fontAlgn="base">
                        <a:lnSpc>
                          <a:spcPct val="115000"/>
                        </a:lnSpc>
                        <a:spcBef>
                          <a:spcPts val="0"/>
                        </a:spcBef>
                        <a:spcAft>
                          <a:spcPts val="0"/>
                        </a:spcAft>
                      </a:pPr>
                      <a:r>
                        <a:rPr lang="en-US" sz="1800" b="1">
                          <a:latin typeface="Calibri"/>
                          <a:ea typeface="Times New Roman"/>
                          <a:cs typeface="Times New Roman"/>
                        </a:rPr>
                        <a:t>Offers native support for</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fontAlgn="base">
                        <a:lnSpc>
                          <a:spcPct val="115000"/>
                        </a:lnSpc>
                        <a:spcBef>
                          <a:spcPts val="0"/>
                        </a:spcBef>
                        <a:spcAft>
                          <a:spcPts val="0"/>
                        </a:spcAft>
                      </a:pPr>
                      <a:r>
                        <a:rPr lang="en-US" sz="1800" b="1" dirty="0">
                          <a:latin typeface="Calibri"/>
                          <a:ea typeface="Times New Roman"/>
                          <a:cs typeface="Times New Roman"/>
                        </a:rPr>
                        <a:t>Google Sync for Gmail, Contacts, and Google Calendar.</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fontAlgn="base">
                        <a:lnSpc>
                          <a:spcPct val="115000"/>
                        </a:lnSpc>
                        <a:spcBef>
                          <a:spcPts val="0"/>
                        </a:spcBef>
                        <a:spcAft>
                          <a:spcPts val="0"/>
                        </a:spcAft>
                      </a:pPr>
                      <a:r>
                        <a:rPr lang="en-US" sz="1800" b="1" dirty="0">
                          <a:latin typeface="Calibri"/>
                          <a:ea typeface="Times New Roman"/>
                          <a:cs typeface="Times New Roman"/>
                        </a:rPr>
                        <a:t>Mail, Exchange, Outlook Contacts, Calendar, Windows Market, etc.</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32060">
                <a:tc>
                  <a:txBody>
                    <a:bodyPr/>
                    <a:lstStyle/>
                    <a:p>
                      <a:pPr marL="0" marR="0" fontAlgn="base">
                        <a:lnSpc>
                          <a:spcPct val="115000"/>
                        </a:lnSpc>
                        <a:spcBef>
                          <a:spcPts val="0"/>
                        </a:spcBef>
                        <a:spcAft>
                          <a:spcPts val="0"/>
                        </a:spcAft>
                      </a:pPr>
                      <a:r>
                        <a:rPr lang="en-US" sz="1800" b="1">
                          <a:latin typeface="Calibri"/>
                          <a:ea typeface="Times New Roman"/>
                          <a:cs typeface="Times New Roman"/>
                        </a:rPr>
                        <a:t>Number of applications</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fontAlgn="base">
                        <a:lnSpc>
                          <a:spcPct val="115000"/>
                        </a:lnSpc>
                        <a:spcBef>
                          <a:spcPts val="0"/>
                        </a:spcBef>
                        <a:spcAft>
                          <a:spcPts val="0"/>
                        </a:spcAft>
                      </a:pPr>
                      <a:r>
                        <a:rPr lang="en-US" sz="1800" b="1" dirty="0">
                          <a:latin typeface="Calibri"/>
                          <a:ea typeface="Times New Roman"/>
                          <a:cs typeface="Times New Roman"/>
                        </a:rPr>
                        <a:t>Over 700,000 applications</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fontAlgn="base">
                        <a:lnSpc>
                          <a:spcPct val="115000"/>
                        </a:lnSpc>
                        <a:spcBef>
                          <a:spcPts val="0"/>
                        </a:spcBef>
                        <a:spcAft>
                          <a:spcPts val="0"/>
                        </a:spcAft>
                      </a:pPr>
                      <a:r>
                        <a:rPr lang="en-US" sz="1800" b="1" dirty="0">
                          <a:latin typeface="Calibri"/>
                          <a:ea typeface="Times New Roman"/>
                          <a:cs typeface="Times New Roman"/>
                        </a:rPr>
                        <a:t>Limited number of applications.</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32060">
                <a:tc>
                  <a:txBody>
                    <a:bodyPr/>
                    <a:lstStyle/>
                    <a:p>
                      <a:pPr marL="0" marR="0" fontAlgn="base">
                        <a:lnSpc>
                          <a:spcPct val="115000"/>
                        </a:lnSpc>
                        <a:spcBef>
                          <a:spcPts val="0"/>
                        </a:spcBef>
                        <a:spcAft>
                          <a:spcPts val="0"/>
                        </a:spcAft>
                      </a:pPr>
                      <a:r>
                        <a:rPr lang="en-US" sz="1800" b="1">
                          <a:latin typeface="Calibri"/>
                          <a:ea typeface="Times New Roman"/>
                          <a:cs typeface="Times New Roman"/>
                        </a:rPr>
                        <a:t>Language support</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fontAlgn="base">
                        <a:lnSpc>
                          <a:spcPct val="115000"/>
                        </a:lnSpc>
                        <a:spcBef>
                          <a:spcPts val="0"/>
                        </a:spcBef>
                        <a:spcAft>
                          <a:spcPts val="0"/>
                        </a:spcAft>
                      </a:pPr>
                      <a:r>
                        <a:rPr lang="en-US" sz="1800" b="1" dirty="0">
                          <a:latin typeface="Calibri"/>
                          <a:ea typeface="Times New Roman"/>
                          <a:cs typeface="Times New Roman"/>
                        </a:rPr>
                        <a:t>Multiple language support</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fontAlgn="base">
                        <a:lnSpc>
                          <a:spcPct val="115000"/>
                        </a:lnSpc>
                        <a:spcBef>
                          <a:spcPts val="0"/>
                        </a:spcBef>
                        <a:spcAft>
                          <a:spcPts val="0"/>
                        </a:spcAft>
                      </a:pPr>
                      <a:r>
                        <a:rPr lang="en-US" sz="1800" b="1" dirty="0">
                          <a:latin typeface="Calibri"/>
                          <a:ea typeface="Times New Roman"/>
                          <a:cs typeface="Times New Roman"/>
                        </a:rPr>
                        <a:t>Multiple language support</a:t>
                      </a: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n w="10541" cmpd="sng">
                  <a:solidFill>
                    <a:srgbClr val="7D7D7D">
                      <a:tint val="100000"/>
                      <a:shade val="100000"/>
                      <a:satMod val="110000"/>
                    </a:srgbClr>
                  </a:solidFill>
                  <a:prstDash val="solid"/>
                </a:ln>
              </a:rPr>
              <a:t>CONCLUSION AND FUTURE SCOPE</a:t>
            </a:r>
            <a:endParaRPr lang="en-US" sz="3200" dirty="0"/>
          </a:p>
        </p:txBody>
      </p:sp>
      <p:sp>
        <p:nvSpPr>
          <p:cNvPr id="3" name="Content Placeholder 2"/>
          <p:cNvSpPr>
            <a:spLocks noGrp="1"/>
          </p:cNvSpPr>
          <p:nvPr>
            <p:ph idx="1"/>
          </p:nvPr>
        </p:nvSpPr>
        <p:spPr>
          <a:xfrm>
            <a:off x="1143000" y="1371600"/>
            <a:ext cx="7498080" cy="4800600"/>
          </a:xfrm>
        </p:spPr>
        <p:txBody>
          <a:bodyPr>
            <a:noAutofit/>
          </a:bodyPr>
          <a:lstStyle/>
          <a:p>
            <a:pPr marL="457200" indent="-457200">
              <a:buFont typeface="Wingdings" pitchFamily="2" charset="2"/>
              <a:buChar char="Ø"/>
            </a:pPr>
            <a:r>
              <a:rPr lang="en-US" sz="2400" dirty="0" smtClean="0"/>
              <a:t>Android is now stepping up in next level of mobile internet.</a:t>
            </a:r>
          </a:p>
          <a:p>
            <a:pPr marL="457200" indent="-457200">
              <a:buFont typeface="Wingdings" pitchFamily="2" charset="2"/>
              <a:buChar char="Ø"/>
            </a:pPr>
            <a:r>
              <a:rPr lang="en-US" sz="2400" dirty="0" smtClean="0"/>
              <a:t> There are chances of Android Mobile sales in whole world becomes more then </a:t>
            </a:r>
            <a:r>
              <a:rPr lang="en-US" sz="2400" dirty="0" err="1" smtClean="0"/>
              <a:t>iPhone</a:t>
            </a:r>
            <a:r>
              <a:rPr lang="en-US" sz="2400" dirty="0" smtClean="0"/>
              <a:t>.</a:t>
            </a:r>
          </a:p>
          <a:p>
            <a:pPr marL="457200" indent="-457200">
              <a:buFont typeface="Wingdings" pitchFamily="2" charset="2"/>
              <a:buChar char="Ø"/>
            </a:pPr>
            <a:r>
              <a:rPr lang="en-US" sz="2400" dirty="0" smtClean="0"/>
              <a:t>There are chances of Android may become the widely used operating system in world as it has found its application in many appliances such as washing machine, microwave ovens, cameras, TVs etc.</a:t>
            </a:r>
          </a:p>
          <a:p>
            <a:pPr>
              <a:buFont typeface="Wingdings" pitchFamily="2" charset="2"/>
              <a:buChar char="Ø"/>
            </a:pPr>
            <a:r>
              <a:rPr lang="en-US" sz="2400" dirty="0" smtClean="0"/>
              <a:t>Google may launch another version of android that starts L because Google is launching all the android versions in the alphabetical order.</a:t>
            </a:r>
            <a:endParaRPr lang="en-US"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What is Android Operating System-.MP4">
            <a:hlinkClick r:id="" action="ppaction://media"/>
          </p:cNvPr>
          <p:cNvPicPr>
            <a:picLocks noGrp="1" noRot="1" noChangeAspect="1"/>
          </p:cNvPicPr>
          <p:nvPr>
            <p:ph idx="1"/>
            <a:videoFile r:link="rId1"/>
          </p:nvPr>
        </p:nvPicPr>
        <p:blipFill>
          <a:blip r:embed="rId3" cstate="print"/>
          <a:stretch>
            <a:fillRect/>
          </a:stretch>
        </p:blipFill>
        <p:spPr>
          <a:xfrm>
            <a:off x="3660775" y="2705100"/>
            <a:ext cx="3048000"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997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a:xfrm>
            <a:off x="3200400" y="6553200"/>
            <a:ext cx="2895600" cy="304800"/>
          </a:xfrm>
          <a:noFill/>
        </p:spPr>
        <p:txBody>
          <a:bodyPr/>
          <a:lstStyle/>
          <a:p>
            <a:r>
              <a:rPr lang="en-US"/>
              <a:t>@2011 Mihail L. Sichitiu</a:t>
            </a:r>
          </a:p>
        </p:txBody>
      </p:sp>
      <p:sp>
        <p:nvSpPr>
          <p:cNvPr id="5" name="Slide Number Placeholder 5"/>
          <p:cNvSpPr>
            <a:spLocks noGrp="1"/>
          </p:cNvSpPr>
          <p:nvPr>
            <p:ph type="sldNum" sz="quarter" idx="12"/>
          </p:nvPr>
        </p:nvSpPr>
        <p:spPr>
          <a:xfrm>
            <a:off x="7010400" y="6553200"/>
            <a:ext cx="2133600" cy="304800"/>
          </a:xfrm>
          <a:noFill/>
        </p:spPr>
        <p:txBody>
          <a:bodyPr>
            <a:normAutofit/>
          </a:bodyPr>
          <a:lstStyle/>
          <a:p>
            <a:fld id="{3515429D-DEC2-49DB-A577-66211188ADA3}" type="slidenum">
              <a:rPr lang="en-US" smtClean="0"/>
              <a:pPr/>
              <a:t>4</a:t>
            </a:fld>
            <a:endParaRPr lang="en-US" smtClean="0"/>
          </a:p>
        </p:txBody>
      </p:sp>
      <p:sp>
        <p:nvSpPr>
          <p:cNvPr id="6" name="Rectangle 2"/>
          <p:cNvSpPr txBox="1">
            <a:spLocks noChangeArrowheads="1"/>
          </p:cNvSpPr>
          <p:nvPr/>
        </p:nvSpPr>
        <p:spPr>
          <a:xfrm>
            <a:off x="457200" y="277813"/>
            <a:ext cx="8077200" cy="113982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accent6">
                    <a:lumMod val="50000"/>
                  </a:schemeClr>
                </a:solidFill>
                <a:effectLst/>
                <a:uLnTx/>
                <a:uFillTx/>
                <a:latin typeface="+mj-lt"/>
                <a:ea typeface="+mj-ea"/>
                <a:cs typeface="+mj-cs"/>
              </a:rPr>
              <a:t>Smart Phones</a:t>
            </a:r>
          </a:p>
        </p:txBody>
      </p:sp>
      <p:pic>
        <p:nvPicPr>
          <p:cNvPr id="7" name="Picture 4"/>
          <p:cNvPicPr>
            <a:picLocks noChangeAspect="1" noChangeArrowheads="1"/>
          </p:cNvPicPr>
          <p:nvPr/>
        </p:nvPicPr>
        <p:blipFill>
          <a:blip r:embed="rId2" cstate="print"/>
          <a:srcRect/>
          <a:stretch>
            <a:fillRect/>
          </a:stretch>
        </p:blipFill>
        <p:spPr bwMode="auto">
          <a:xfrm>
            <a:off x="1371600" y="1676400"/>
            <a:ext cx="2133600" cy="1301750"/>
          </a:xfrm>
          <a:prstGeom prst="rect">
            <a:avLst/>
          </a:prstGeom>
          <a:noFill/>
          <a:ln w="9525">
            <a:noFill/>
            <a:miter lim="800000"/>
            <a:headEnd/>
            <a:tailEnd/>
          </a:ln>
        </p:spPr>
      </p:pic>
      <p:pic>
        <p:nvPicPr>
          <p:cNvPr id="8" name="Picture 5"/>
          <p:cNvPicPr>
            <a:picLocks noChangeAspect="1" noChangeArrowheads="1"/>
          </p:cNvPicPr>
          <p:nvPr/>
        </p:nvPicPr>
        <p:blipFill>
          <a:blip r:embed="rId3" cstate="print"/>
          <a:srcRect/>
          <a:stretch>
            <a:fillRect/>
          </a:stretch>
        </p:blipFill>
        <p:spPr bwMode="auto">
          <a:xfrm>
            <a:off x="6019800" y="1828800"/>
            <a:ext cx="1714500" cy="1343025"/>
          </a:xfrm>
          <a:prstGeom prst="rect">
            <a:avLst/>
          </a:prstGeom>
          <a:noFill/>
          <a:ln w="9525">
            <a:noFill/>
            <a:miter lim="800000"/>
            <a:headEnd/>
            <a:tailEnd/>
          </a:ln>
        </p:spPr>
      </p:pic>
      <p:sp>
        <p:nvSpPr>
          <p:cNvPr id="9" name="Text Box 8"/>
          <p:cNvSpPr txBox="1">
            <a:spLocks noChangeArrowheads="1"/>
          </p:cNvSpPr>
          <p:nvPr/>
        </p:nvSpPr>
        <p:spPr bwMode="auto">
          <a:xfrm>
            <a:off x="2057400" y="3048000"/>
            <a:ext cx="1144588" cy="915988"/>
          </a:xfrm>
          <a:prstGeom prst="rect">
            <a:avLst/>
          </a:prstGeom>
          <a:noFill/>
          <a:ln w="9525">
            <a:noFill/>
            <a:miter lim="800000"/>
            <a:headEnd/>
            <a:tailEnd/>
          </a:ln>
        </p:spPr>
        <p:txBody>
          <a:bodyPr wrap="none">
            <a:spAutoFit/>
          </a:bodyPr>
          <a:lstStyle/>
          <a:p>
            <a:r>
              <a:rPr lang="en-US" dirty="0"/>
              <a:t>HTC G1,</a:t>
            </a:r>
          </a:p>
          <a:p>
            <a:r>
              <a:rPr lang="en-US" dirty="0"/>
              <a:t>Droid,</a:t>
            </a:r>
          </a:p>
          <a:p>
            <a:r>
              <a:rPr lang="en-US" dirty="0"/>
              <a:t>Tattoo</a:t>
            </a:r>
          </a:p>
        </p:txBody>
      </p:sp>
      <p:sp>
        <p:nvSpPr>
          <p:cNvPr id="10" name="Text Box 9"/>
          <p:cNvSpPr txBox="1">
            <a:spLocks noChangeArrowheads="1"/>
          </p:cNvSpPr>
          <p:nvPr/>
        </p:nvSpPr>
        <p:spPr bwMode="auto">
          <a:xfrm>
            <a:off x="5943600" y="3505200"/>
            <a:ext cx="2320925" cy="366713"/>
          </a:xfrm>
          <a:prstGeom prst="rect">
            <a:avLst/>
          </a:prstGeom>
          <a:noFill/>
          <a:ln w="9525">
            <a:noFill/>
            <a:miter lim="800000"/>
            <a:headEnd/>
            <a:tailEnd/>
          </a:ln>
        </p:spPr>
        <p:txBody>
          <a:bodyPr wrap="none">
            <a:spAutoFit/>
          </a:bodyPr>
          <a:lstStyle/>
          <a:p>
            <a:r>
              <a:rPr lang="en-US"/>
              <a:t>Motorola Droid (X)</a:t>
            </a:r>
          </a:p>
        </p:txBody>
      </p:sp>
      <p:pic>
        <p:nvPicPr>
          <p:cNvPr id="11" name="Picture 10"/>
          <p:cNvPicPr>
            <a:picLocks noChangeAspect="1" noChangeArrowheads="1"/>
          </p:cNvPicPr>
          <p:nvPr/>
        </p:nvPicPr>
        <p:blipFill>
          <a:blip r:embed="rId4" cstate="print"/>
          <a:srcRect/>
          <a:stretch>
            <a:fillRect/>
          </a:stretch>
        </p:blipFill>
        <p:spPr bwMode="auto">
          <a:xfrm>
            <a:off x="1066800" y="4648200"/>
            <a:ext cx="1752600" cy="1279525"/>
          </a:xfrm>
          <a:prstGeom prst="rect">
            <a:avLst/>
          </a:prstGeom>
          <a:noFill/>
          <a:ln w="9525">
            <a:noFill/>
            <a:miter lim="800000"/>
            <a:headEnd/>
            <a:tailEnd/>
          </a:ln>
        </p:spPr>
      </p:pic>
      <p:sp>
        <p:nvSpPr>
          <p:cNvPr id="12" name="Text Box 12"/>
          <p:cNvSpPr txBox="1">
            <a:spLocks noChangeArrowheads="1"/>
          </p:cNvSpPr>
          <p:nvPr/>
        </p:nvSpPr>
        <p:spPr bwMode="auto">
          <a:xfrm>
            <a:off x="1066800" y="6019800"/>
            <a:ext cx="1441450" cy="366713"/>
          </a:xfrm>
          <a:prstGeom prst="rect">
            <a:avLst/>
          </a:prstGeom>
          <a:noFill/>
          <a:ln w="9525">
            <a:noFill/>
            <a:miter lim="800000"/>
            <a:headEnd/>
            <a:tailEnd/>
          </a:ln>
        </p:spPr>
        <p:txBody>
          <a:bodyPr wrap="none">
            <a:spAutoFit/>
          </a:bodyPr>
          <a:lstStyle/>
          <a:p>
            <a:r>
              <a:rPr lang="en-US"/>
              <a:t>Suno S880</a:t>
            </a:r>
          </a:p>
        </p:txBody>
      </p:sp>
      <p:pic>
        <p:nvPicPr>
          <p:cNvPr id="13" name="Picture 13"/>
          <p:cNvPicPr>
            <a:picLocks noChangeAspect="1" noChangeArrowheads="1"/>
          </p:cNvPicPr>
          <p:nvPr/>
        </p:nvPicPr>
        <p:blipFill>
          <a:blip r:embed="rId5" cstate="print"/>
          <a:srcRect/>
          <a:stretch>
            <a:fillRect/>
          </a:stretch>
        </p:blipFill>
        <p:spPr bwMode="auto">
          <a:xfrm>
            <a:off x="3581400" y="4572000"/>
            <a:ext cx="1379538" cy="1533525"/>
          </a:xfrm>
          <a:prstGeom prst="rect">
            <a:avLst/>
          </a:prstGeom>
          <a:noFill/>
          <a:ln w="9525">
            <a:noFill/>
            <a:miter lim="800000"/>
            <a:headEnd/>
            <a:tailEnd/>
          </a:ln>
        </p:spPr>
      </p:pic>
      <p:sp>
        <p:nvSpPr>
          <p:cNvPr id="14" name="Text Box 14"/>
          <p:cNvSpPr txBox="1">
            <a:spLocks noChangeArrowheads="1"/>
          </p:cNvSpPr>
          <p:nvPr/>
        </p:nvSpPr>
        <p:spPr bwMode="auto">
          <a:xfrm>
            <a:off x="3581400" y="6019800"/>
            <a:ext cx="2114550" cy="366713"/>
          </a:xfrm>
          <a:prstGeom prst="rect">
            <a:avLst/>
          </a:prstGeom>
          <a:noFill/>
          <a:ln w="9525">
            <a:noFill/>
            <a:miter lim="800000"/>
            <a:headEnd/>
            <a:tailEnd/>
          </a:ln>
        </p:spPr>
        <p:txBody>
          <a:bodyPr wrap="none">
            <a:spAutoFit/>
          </a:bodyPr>
          <a:lstStyle/>
          <a:p>
            <a:r>
              <a:rPr lang="en-US"/>
              <a:t>Samsung Galaxy</a:t>
            </a:r>
          </a:p>
        </p:txBody>
      </p:sp>
      <p:pic>
        <p:nvPicPr>
          <p:cNvPr id="15" name="Picture 16"/>
          <p:cNvPicPr>
            <a:picLocks noChangeAspect="1" noChangeArrowheads="1"/>
          </p:cNvPicPr>
          <p:nvPr/>
        </p:nvPicPr>
        <p:blipFill>
          <a:blip r:embed="rId6" cstate="print"/>
          <a:srcRect/>
          <a:stretch>
            <a:fillRect/>
          </a:stretch>
        </p:blipFill>
        <p:spPr bwMode="auto">
          <a:xfrm>
            <a:off x="6324600" y="4343400"/>
            <a:ext cx="2095500" cy="1403350"/>
          </a:xfrm>
          <a:prstGeom prst="rect">
            <a:avLst/>
          </a:prstGeom>
          <a:noFill/>
          <a:ln w="9525">
            <a:noFill/>
            <a:miter lim="800000"/>
            <a:headEnd/>
            <a:tailEnd/>
          </a:ln>
        </p:spPr>
      </p:pic>
      <p:sp>
        <p:nvSpPr>
          <p:cNvPr id="16" name="Text Box 17"/>
          <p:cNvSpPr txBox="1">
            <a:spLocks noChangeArrowheads="1"/>
          </p:cNvSpPr>
          <p:nvPr/>
        </p:nvSpPr>
        <p:spPr bwMode="auto">
          <a:xfrm>
            <a:off x="6400800" y="5943600"/>
            <a:ext cx="1782763" cy="366713"/>
          </a:xfrm>
          <a:prstGeom prst="rect">
            <a:avLst/>
          </a:prstGeom>
          <a:noFill/>
          <a:ln w="9525">
            <a:noFill/>
            <a:miter lim="800000"/>
            <a:headEnd/>
            <a:tailEnd/>
          </a:ln>
        </p:spPr>
        <p:txBody>
          <a:bodyPr wrap="none">
            <a:spAutoFit/>
          </a:bodyPr>
          <a:lstStyle/>
          <a:p>
            <a:r>
              <a:rPr lang="en-US"/>
              <a:t>Sony Ericsson</a:t>
            </a:r>
          </a:p>
        </p:txBody>
      </p:sp>
      <p:pic>
        <p:nvPicPr>
          <p:cNvPr id="17" name="Picture 18"/>
          <p:cNvPicPr>
            <a:picLocks noChangeAspect="1" noChangeArrowheads="1"/>
          </p:cNvPicPr>
          <p:nvPr/>
        </p:nvPicPr>
        <p:blipFill>
          <a:blip r:embed="rId7" cstate="print"/>
          <a:srcRect/>
          <a:stretch>
            <a:fillRect/>
          </a:stretch>
        </p:blipFill>
        <p:spPr bwMode="auto">
          <a:xfrm>
            <a:off x="3429000" y="1600200"/>
            <a:ext cx="1257300" cy="1257300"/>
          </a:xfrm>
          <a:prstGeom prst="rect">
            <a:avLst/>
          </a:prstGeom>
          <a:noFill/>
          <a:ln w="9525">
            <a:noFill/>
            <a:miter lim="800000"/>
            <a:headEnd/>
            <a:tailEnd/>
          </a:ln>
        </p:spPr>
      </p:pic>
      <p:pic>
        <p:nvPicPr>
          <p:cNvPr id="18" name="Picture 19"/>
          <p:cNvPicPr>
            <a:picLocks noChangeAspect="1" noChangeArrowheads="1"/>
          </p:cNvPicPr>
          <p:nvPr/>
        </p:nvPicPr>
        <p:blipFill>
          <a:blip r:embed="rId8" cstate="print"/>
          <a:srcRect/>
          <a:stretch>
            <a:fillRect/>
          </a:stretch>
        </p:blipFill>
        <p:spPr bwMode="auto">
          <a:xfrm>
            <a:off x="3581400" y="3048000"/>
            <a:ext cx="1047750" cy="104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6197"/>
            <a:ext cx="9144000" cy="69260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006806" y="620688"/>
            <a:ext cx="7125113" cy="1152128"/>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0" i="0" u="none" strike="noStrike" kern="1200" cap="none" spc="0" normalizeH="0" baseline="0" noProof="0" smtClean="0">
                <a:ln>
                  <a:noFill/>
                </a:ln>
                <a:solidFill>
                  <a:srgbClr val="92D050"/>
                </a:solidFill>
                <a:effectLst/>
                <a:uLnTx/>
                <a:uFillTx/>
                <a:latin typeface="Monotype Corsiva" pitchFamily="66" charset="0"/>
                <a:ea typeface="+mj-ea"/>
                <a:cs typeface="+mj-cs"/>
              </a:rPr>
              <a:t>Thank You</a:t>
            </a:r>
            <a:endParaRPr kumimoji="0" lang="en-IN" sz="7200" b="0" i="0" u="none" strike="noStrike" kern="1200" cap="none" spc="0" normalizeH="0" baseline="0" noProof="0" dirty="0">
              <a:ln>
                <a:noFill/>
              </a:ln>
              <a:solidFill>
                <a:srgbClr val="92D050"/>
              </a:solidFill>
              <a:effectLst/>
              <a:uLnTx/>
              <a:uFillTx/>
              <a:latin typeface="Monotype Corsiva" pitchFamily="66" charset="0"/>
              <a:ea typeface="+mj-ea"/>
              <a:cs typeface="+mj-cs"/>
            </a:endParaRPr>
          </a:p>
        </p:txBody>
      </p:sp>
      <p:sp>
        <p:nvSpPr>
          <p:cNvPr id="6" name="Content Placeholder 2"/>
          <p:cNvSpPr txBox="1">
            <a:spLocks/>
          </p:cNvSpPr>
          <p:nvPr/>
        </p:nvSpPr>
        <p:spPr>
          <a:xfrm>
            <a:off x="1009443" y="5157192"/>
            <a:ext cx="7125112" cy="70160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1009443" y="4725144"/>
            <a:ext cx="7125112" cy="1133654"/>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endParaRPr lang="en-IN" dirty="0" smtClean="0"/>
          </a:p>
          <a:p>
            <a:endParaRPr lang="en-IN" dirty="0"/>
          </a:p>
        </p:txBody>
      </p:sp>
      <p:sp>
        <p:nvSpPr>
          <p:cNvPr id="8" name="Content Placeholder 2"/>
          <p:cNvSpPr txBox="1">
            <a:spLocks/>
          </p:cNvSpPr>
          <p:nvPr/>
        </p:nvSpPr>
        <p:spPr>
          <a:xfrm>
            <a:off x="1009443" y="1807361"/>
            <a:ext cx="7125112" cy="4051437"/>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endParaRPr lang="en-IN" dirty="0"/>
          </a:p>
        </p:txBody>
      </p:sp>
      <p:sp>
        <p:nvSpPr>
          <p:cNvPr id="9" name="Content Placeholder 2"/>
          <p:cNvSpPr txBox="1">
            <a:spLocks/>
          </p:cNvSpPr>
          <p:nvPr/>
        </p:nvSpPr>
        <p:spPr>
          <a:xfrm>
            <a:off x="1143511" y="5013176"/>
            <a:ext cx="7125112" cy="1368152"/>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80">
                                          <p:stCondLst>
                                            <p:cond delay="0"/>
                                          </p:stCondLst>
                                        </p:cTn>
                                        <p:tgtEl>
                                          <p:spTgt spid="9">
                                            <p:txEl>
                                              <p:pRg st="0" end="0"/>
                                            </p:txEl>
                                          </p:spTgt>
                                        </p:tgtEl>
                                      </p:cBhvr>
                                    </p:animEffect>
                                    <p:anim calcmode="lin" valueType="num">
                                      <p:cBhvr>
                                        <p:cTn id="8" dur="1822"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xEl>
                                              <p:pRg st="0" end="0"/>
                                            </p:txEl>
                                          </p:spTgt>
                                        </p:tgtEl>
                                      </p:cBhvr>
                                      <p:to x="100000" y="60000"/>
                                    </p:animScale>
                                    <p:animScale>
                                      <p:cBhvr>
                                        <p:cTn id="14" dur="166" decel="50000">
                                          <p:stCondLst>
                                            <p:cond delay="676"/>
                                          </p:stCondLst>
                                        </p:cTn>
                                        <p:tgtEl>
                                          <p:spTgt spid="9">
                                            <p:txEl>
                                              <p:pRg st="0" end="0"/>
                                            </p:txEl>
                                          </p:spTgt>
                                        </p:tgtEl>
                                      </p:cBhvr>
                                      <p:to x="100000" y="100000"/>
                                    </p:animScale>
                                    <p:animScale>
                                      <p:cBhvr>
                                        <p:cTn id="15" dur="26">
                                          <p:stCondLst>
                                            <p:cond delay="1312"/>
                                          </p:stCondLst>
                                        </p:cTn>
                                        <p:tgtEl>
                                          <p:spTgt spid="9">
                                            <p:txEl>
                                              <p:pRg st="0" end="0"/>
                                            </p:txEl>
                                          </p:spTgt>
                                        </p:tgtEl>
                                      </p:cBhvr>
                                      <p:to x="100000" y="80000"/>
                                    </p:animScale>
                                    <p:animScale>
                                      <p:cBhvr>
                                        <p:cTn id="16" dur="166" decel="50000">
                                          <p:stCondLst>
                                            <p:cond delay="1338"/>
                                          </p:stCondLst>
                                        </p:cTn>
                                        <p:tgtEl>
                                          <p:spTgt spid="9">
                                            <p:txEl>
                                              <p:pRg st="0" end="0"/>
                                            </p:txEl>
                                          </p:spTgt>
                                        </p:tgtEl>
                                      </p:cBhvr>
                                      <p:to x="100000" y="100000"/>
                                    </p:animScale>
                                    <p:animScale>
                                      <p:cBhvr>
                                        <p:cTn id="17" dur="26">
                                          <p:stCondLst>
                                            <p:cond delay="1642"/>
                                          </p:stCondLst>
                                        </p:cTn>
                                        <p:tgtEl>
                                          <p:spTgt spid="9">
                                            <p:txEl>
                                              <p:pRg st="0" end="0"/>
                                            </p:txEl>
                                          </p:spTgt>
                                        </p:tgtEl>
                                      </p:cBhvr>
                                      <p:to x="100000" y="90000"/>
                                    </p:animScale>
                                    <p:animScale>
                                      <p:cBhvr>
                                        <p:cTn id="18" dur="166" decel="50000">
                                          <p:stCondLst>
                                            <p:cond delay="1668"/>
                                          </p:stCondLst>
                                        </p:cTn>
                                        <p:tgtEl>
                                          <p:spTgt spid="9">
                                            <p:txEl>
                                              <p:pRg st="0" end="0"/>
                                            </p:txEl>
                                          </p:spTgt>
                                        </p:tgtEl>
                                      </p:cBhvr>
                                      <p:to x="100000" y="100000"/>
                                    </p:animScale>
                                    <p:animScale>
                                      <p:cBhvr>
                                        <p:cTn id="19" dur="26">
                                          <p:stCondLst>
                                            <p:cond delay="1808"/>
                                          </p:stCondLst>
                                        </p:cTn>
                                        <p:tgtEl>
                                          <p:spTgt spid="9">
                                            <p:txEl>
                                              <p:pRg st="0" end="0"/>
                                            </p:txEl>
                                          </p:spTgt>
                                        </p:tgtEl>
                                      </p:cBhvr>
                                      <p:to x="100000" y="95000"/>
                                    </p:animScale>
                                    <p:animScale>
                                      <p:cBhvr>
                                        <p:cTn id="20" dur="166" decel="50000">
                                          <p:stCondLst>
                                            <p:cond delay="1834"/>
                                          </p:stCondLst>
                                        </p:cTn>
                                        <p:tgtEl>
                                          <p:spTgt spid="9">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3200400" y="6553200"/>
            <a:ext cx="2895600" cy="304800"/>
          </a:xfrm>
          <a:noFill/>
        </p:spPr>
        <p:txBody>
          <a:bodyPr/>
          <a:lstStyle/>
          <a:p>
            <a:r>
              <a:rPr lang="en-US"/>
              <a:t>@2011 Mihail L. Sichitiu</a:t>
            </a:r>
          </a:p>
        </p:txBody>
      </p:sp>
      <p:sp>
        <p:nvSpPr>
          <p:cNvPr id="3" name="Slide Number Placeholder 5"/>
          <p:cNvSpPr>
            <a:spLocks noGrp="1"/>
          </p:cNvSpPr>
          <p:nvPr>
            <p:ph type="sldNum" sz="quarter" idx="12"/>
          </p:nvPr>
        </p:nvSpPr>
        <p:spPr>
          <a:xfrm>
            <a:off x="7010400" y="6553200"/>
            <a:ext cx="2133600" cy="304800"/>
          </a:xfrm>
          <a:noFill/>
        </p:spPr>
        <p:txBody>
          <a:bodyPr>
            <a:normAutofit/>
          </a:bodyPr>
          <a:lstStyle/>
          <a:p>
            <a:fld id="{D045F62B-03D0-452E-8906-23A87EE856A7}" type="slidenum">
              <a:rPr lang="en-US" smtClean="0"/>
              <a:pPr/>
              <a:t>5</a:t>
            </a:fld>
            <a:endParaRPr lang="en-US" smtClean="0"/>
          </a:p>
        </p:txBody>
      </p:sp>
      <p:sp>
        <p:nvSpPr>
          <p:cNvPr id="4" name="Rectangle 2"/>
          <p:cNvSpPr txBox="1">
            <a:spLocks noChangeArrowheads="1"/>
          </p:cNvSpPr>
          <p:nvPr/>
        </p:nvSpPr>
        <p:spPr>
          <a:xfrm>
            <a:off x="457200" y="277813"/>
            <a:ext cx="8077200" cy="113982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accent6">
                    <a:lumMod val="50000"/>
                  </a:schemeClr>
                </a:solidFill>
                <a:effectLst/>
                <a:uLnTx/>
                <a:uFillTx/>
                <a:latin typeface="+mj-lt"/>
                <a:ea typeface="+mj-ea"/>
                <a:cs typeface="+mj-cs"/>
              </a:rPr>
              <a:t>Tablets</a:t>
            </a:r>
          </a:p>
        </p:txBody>
      </p:sp>
      <p:pic>
        <p:nvPicPr>
          <p:cNvPr id="5" name="Picture 4"/>
          <p:cNvPicPr>
            <a:picLocks noChangeAspect="1" noChangeArrowheads="1"/>
          </p:cNvPicPr>
          <p:nvPr/>
        </p:nvPicPr>
        <p:blipFill>
          <a:blip r:embed="rId2" cstate="print"/>
          <a:srcRect/>
          <a:stretch>
            <a:fillRect/>
          </a:stretch>
        </p:blipFill>
        <p:spPr bwMode="auto">
          <a:xfrm>
            <a:off x="1143000" y="1752600"/>
            <a:ext cx="2247900" cy="1292225"/>
          </a:xfrm>
          <a:prstGeom prst="rect">
            <a:avLst/>
          </a:prstGeom>
          <a:noFill/>
          <a:ln w="9525">
            <a:noFill/>
            <a:miter lim="800000"/>
            <a:headEnd/>
            <a:tailEnd/>
          </a:ln>
        </p:spPr>
      </p:pic>
      <p:sp>
        <p:nvSpPr>
          <p:cNvPr id="6" name="Text Box 5"/>
          <p:cNvSpPr txBox="1">
            <a:spLocks noChangeArrowheads="1"/>
          </p:cNvSpPr>
          <p:nvPr/>
        </p:nvSpPr>
        <p:spPr bwMode="auto">
          <a:xfrm>
            <a:off x="914400" y="3124200"/>
            <a:ext cx="2379663" cy="366713"/>
          </a:xfrm>
          <a:prstGeom prst="rect">
            <a:avLst/>
          </a:prstGeom>
          <a:noFill/>
          <a:ln w="9525">
            <a:noFill/>
            <a:miter lim="800000"/>
            <a:headEnd/>
            <a:tailEnd/>
          </a:ln>
        </p:spPr>
        <p:txBody>
          <a:bodyPr wrap="none">
            <a:spAutoFit/>
          </a:bodyPr>
          <a:lstStyle/>
          <a:p>
            <a:r>
              <a:rPr lang="en-US"/>
              <a:t>Velocity Micro Cruz</a:t>
            </a:r>
          </a:p>
        </p:txBody>
      </p:sp>
      <p:pic>
        <p:nvPicPr>
          <p:cNvPr id="7" name="Picture 7"/>
          <p:cNvPicPr>
            <a:picLocks noChangeAspect="1" noChangeArrowheads="1"/>
          </p:cNvPicPr>
          <p:nvPr/>
        </p:nvPicPr>
        <p:blipFill>
          <a:blip r:embed="rId3" cstate="print"/>
          <a:srcRect/>
          <a:stretch>
            <a:fillRect/>
          </a:stretch>
        </p:blipFill>
        <p:spPr bwMode="auto">
          <a:xfrm>
            <a:off x="4191000" y="1828800"/>
            <a:ext cx="1485900" cy="1314450"/>
          </a:xfrm>
          <a:prstGeom prst="rect">
            <a:avLst/>
          </a:prstGeom>
          <a:noFill/>
          <a:ln w="9525">
            <a:noFill/>
            <a:miter lim="800000"/>
            <a:headEnd/>
            <a:tailEnd/>
          </a:ln>
        </p:spPr>
      </p:pic>
      <p:sp>
        <p:nvSpPr>
          <p:cNvPr id="8" name="Text Box 8"/>
          <p:cNvSpPr txBox="1">
            <a:spLocks noChangeArrowheads="1"/>
          </p:cNvSpPr>
          <p:nvPr/>
        </p:nvSpPr>
        <p:spPr bwMode="auto">
          <a:xfrm>
            <a:off x="3810000" y="3200400"/>
            <a:ext cx="1957388" cy="366713"/>
          </a:xfrm>
          <a:prstGeom prst="rect">
            <a:avLst/>
          </a:prstGeom>
          <a:noFill/>
          <a:ln w="9525">
            <a:noFill/>
            <a:miter lim="800000"/>
            <a:headEnd/>
            <a:tailEnd/>
          </a:ln>
        </p:spPr>
        <p:txBody>
          <a:bodyPr wrap="none">
            <a:spAutoFit/>
          </a:bodyPr>
          <a:lstStyle/>
          <a:p>
            <a:r>
              <a:rPr lang="en-US"/>
              <a:t>Gome FlyTouch</a:t>
            </a:r>
          </a:p>
        </p:txBody>
      </p:sp>
      <p:pic>
        <p:nvPicPr>
          <p:cNvPr id="9" name="Picture 10"/>
          <p:cNvPicPr>
            <a:picLocks noChangeAspect="1" noChangeArrowheads="1"/>
          </p:cNvPicPr>
          <p:nvPr/>
        </p:nvPicPr>
        <p:blipFill>
          <a:blip r:embed="rId4" cstate="print"/>
          <a:srcRect/>
          <a:stretch>
            <a:fillRect/>
          </a:stretch>
        </p:blipFill>
        <p:spPr bwMode="auto">
          <a:xfrm>
            <a:off x="6705600" y="1752600"/>
            <a:ext cx="2057400" cy="1281113"/>
          </a:xfrm>
          <a:prstGeom prst="rect">
            <a:avLst/>
          </a:prstGeom>
          <a:noFill/>
          <a:ln w="9525">
            <a:noFill/>
            <a:miter lim="800000"/>
            <a:headEnd/>
            <a:tailEnd/>
          </a:ln>
        </p:spPr>
      </p:pic>
      <p:sp>
        <p:nvSpPr>
          <p:cNvPr id="10" name="Text Box 11"/>
          <p:cNvSpPr txBox="1">
            <a:spLocks noChangeArrowheads="1"/>
          </p:cNvSpPr>
          <p:nvPr/>
        </p:nvSpPr>
        <p:spPr bwMode="auto">
          <a:xfrm>
            <a:off x="6553200" y="3200400"/>
            <a:ext cx="1739900" cy="366713"/>
          </a:xfrm>
          <a:prstGeom prst="rect">
            <a:avLst/>
          </a:prstGeom>
          <a:noFill/>
          <a:ln w="9525">
            <a:noFill/>
            <a:miter lim="800000"/>
            <a:headEnd/>
            <a:tailEnd/>
          </a:ln>
        </p:spPr>
        <p:txBody>
          <a:bodyPr wrap="none">
            <a:spAutoFit/>
          </a:bodyPr>
          <a:lstStyle/>
          <a:p>
            <a:r>
              <a:rPr lang="en-US"/>
              <a:t>Acer beTouch</a:t>
            </a:r>
          </a:p>
        </p:txBody>
      </p:sp>
      <p:pic>
        <p:nvPicPr>
          <p:cNvPr id="11" name="Picture 12"/>
          <p:cNvPicPr>
            <a:picLocks noChangeAspect="1" noChangeArrowheads="1"/>
          </p:cNvPicPr>
          <p:nvPr/>
        </p:nvPicPr>
        <p:blipFill>
          <a:blip r:embed="rId5" cstate="print"/>
          <a:srcRect/>
          <a:stretch>
            <a:fillRect/>
          </a:stretch>
        </p:blipFill>
        <p:spPr bwMode="auto">
          <a:xfrm>
            <a:off x="1219200" y="4191000"/>
            <a:ext cx="2514600" cy="1885950"/>
          </a:xfrm>
          <a:prstGeom prst="rect">
            <a:avLst/>
          </a:prstGeom>
          <a:noFill/>
          <a:ln w="9525">
            <a:noFill/>
            <a:miter lim="800000"/>
            <a:headEnd/>
            <a:tailEnd/>
          </a:ln>
        </p:spPr>
      </p:pic>
      <p:sp>
        <p:nvSpPr>
          <p:cNvPr id="12" name="Text Box 13"/>
          <p:cNvSpPr txBox="1">
            <a:spLocks noChangeArrowheads="1"/>
          </p:cNvSpPr>
          <p:nvPr/>
        </p:nvSpPr>
        <p:spPr bwMode="auto">
          <a:xfrm>
            <a:off x="1066800" y="6096000"/>
            <a:ext cx="1223963" cy="366713"/>
          </a:xfrm>
          <a:prstGeom prst="rect">
            <a:avLst/>
          </a:prstGeom>
          <a:noFill/>
          <a:ln w="9525">
            <a:noFill/>
            <a:miter lim="800000"/>
            <a:headEnd/>
            <a:tailEnd/>
          </a:ln>
        </p:spPr>
        <p:txBody>
          <a:bodyPr wrap="none">
            <a:spAutoFit/>
          </a:bodyPr>
          <a:lstStyle/>
          <a:p>
            <a:r>
              <a:rPr lang="en-US"/>
              <a:t>Dawa D7</a:t>
            </a:r>
          </a:p>
        </p:txBody>
      </p:sp>
      <p:pic>
        <p:nvPicPr>
          <p:cNvPr id="13" name="Picture 15"/>
          <p:cNvPicPr>
            <a:picLocks noChangeAspect="1" noChangeArrowheads="1"/>
          </p:cNvPicPr>
          <p:nvPr/>
        </p:nvPicPr>
        <p:blipFill>
          <a:blip r:embed="rId6" cstate="print"/>
          <a:srcRect/>
          <a:stretch>
            <a:fillRect/>
          </a:stretch>
        </p:blipFill>
        <p:spPr bwMode="auto">
          <a:xfrm>
            <a:off x="3962400" y="4267200"/>
            <a:ext cx="1905000" cy="1476375"/>
          </a:xfrm>
          <a:prstGeom prst="rect">
            <a:avLst/>
          </a:prstGeom>
          <a:noFill/>
          <a:ln w="9525">
            <a:noFill/>
            <a:miter lim="800000"/>
            <a:headEnd/>
            <a:tailEnd/>
          </a:ln>
        </p:spPr>
      </p:pic>
      <p:sp>
        <p:nvSpPr>
          <p:cNvPr id="14" name="Text Box 16"/>
          <p:cNvSpPr txBox="1">
            <a:spLocks noChangeArrowheads="1"/>
          </p:cNvSpPr>
          <p:nvPr/>
        </p:nvSpPr>
        <p:spPr bwMode="auto">
          <a:xfrm>
            <a:off x="3733800" y="5715000"/>
            <a:ext cx="2116138" cy="641350"/>
          </a:xfrm>
          <a:prstGeom prst="rect">
            <a:avLst/>
          </a:prstGeom>
          <a:noFill/>
          <a:ln w="9525">
            <a:noFill/>
            <a:miter lim="800000"/>
            <a:headEnd/>
            <a:tailEnd/>
          </a:ln>
        </p:spPr>
        <p:txBody>
          <a:bodyPr wrap="none">
            <a:spAutoFit/>
          </a:bodyPr>
          <a:lstStyle/>
          <a:p>
            <a:r>
              <a:rPr lang="en-US"/>
              <a:t>Toshiba Android </a:t>
            </a:r>
          </a:p>
          <a:p>
            <a:r>
              <a:rPr lang="en-US"/>
              <a:t>SmartBook</a:t>
            </a:r>
          </a:p>
        </p:txBody>
      </p:sp>
      <p:pic>
        <p:nvPicPr>
          <p:cNvPr id="15" name="Picture 17"/>
          <p:cNvPicPr>
            <a:picLocks noChangeAspect="1" noChangeArrowheads="1"/>
          </p:cNvPicPr>
          <p:nvPr/>
        </p:nvPicPr>
        <p:blipFill>
          <a:blip r:embed="rId7" cstate="print"/>
          <a:srcRect/>
          <a:stretch>
            <a:fillRect/>
          </a:stretch>
        </p:blipFill>
        <p:spPr bwMode="auto">
          <a:xfrm>
            <a:off x="6096000" y="4343400"/>
            <a:ext cx="2819400" cy="1409700"/>
          </a:xfrm>
          <a:prstGeom prst="rect">
            <a:avLst/>
          </a:prstGeom>
          <a:noFill/>
          <a:ln w="9525">
            <a:noFill/>
            <a:miter lim="800000"/>
            <a:headEnd/>
            <a:tailEnd/>
          </a:ln>
        </p:spPr>
      </p:pic>
      <p:sp>
        <p:nvSpPr>
          <p:cNvPr id="16" name="Text Box 18"/>
          <p:cNvSpPr txBox="1">
            <a:spLocks noChangeArrowheads="1"/>
          </p:cNvSpPr>
          <p:nvPr/>
        </p:nvSpPr>
        <p:spPr bwMode="auto">
          <a:xfrm>
            <a:off x="6400800" y="5715000"/>
            <a:ext cx="2541588" cy="366713"/>
          </a:xfrm>
          <a:prstGeom prst="rect">
            <a:avLst/>
          </a:prstGeom>
          <a:noFill/>
          <a:ln w="9525">
            <a:noFill/>
            <a:miter lim="800000"/>
            <a:headEnd/>
            <a:tailEnd/>
          </a:ln>
        </p:spPr>
        <p:txBody>
          <a:bodyPr wrap="none">
            <a:spAutoFit/>
          </a:bodyPr>
          <a:lstStyle/>
          <a:p>
            <a:r>
              <a:rPr lang="en-US"/>
              <a:t>Cisco Android Tablet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spc="50" dirty="0" smtClean="0">
                <a:ln w="11430"/>
                <a:solidFill>
                  <a:schemeClr val="accent6">
                    <a:lumMod val="50000"/>
                  </a:schemeClr>
                </a:solidFill>
                <a:effectLst>
                  <a:outerShdw blurRad="76200" dist="50800" dir="5400000" algn="tl" rotWithShape="0">
                    <a:srgbClr val="000000">
                      <a:alpha val="65000"/>
                    </a:srgbClr>
                  </a:outerShdw>
                </a:effectLst>
                <a:latin typeface="Gabriola" pitchFamily="82" charset="0"/>
              </a:rPr>
              <a:t>ORIGIN OF ANDROID</a:t>
            </a:r>
            <a:endParaRPr lang="en-US" b="1" dirty="0">
              <a:solidFill>
                <a:schemeClr val="accent6">
                  <a:lumMod val="50000"/>
                </a:schemeClr>
              </a:solidFill>
            </a:endParaRPr>
          </a:p>
        </p:txBody>
      </p:sp>
      <p:sp>
        <p:nvSpPr>
          <p:cNvPr id="3" name="Content Placeholder 2"/>
          <p:cNvSpPr>
            <a:spLocks noGrp="1"/>
          </p:cNvSpPr>
          <p:nvPr>
            <p:ph idx="1"/>
          </p:nvPr>
        </p:nvSpPr>
        <p:spPr>
          <a:xfrm>
            <a:off x="1143000" y="1524000"/>
            <a:ext cx="7620000" cy="5334000"/>
          </a:xfrm>
        </p:spPr>
        <p:txBody>
          <a:bodyPr>
            <a:normAutofit/>
          </a:bodyPr>
          <a:lstStyle/>
          <a:p>
            <a:pPr algn="just">
              <a:lnSpc>
                <a:spcPct val="150000"/>
              </a:lnSpc>
              <a:buNone/>
            </a:pPr>
            <a:r>
              <a:rPr lang="en-US" sz="2800" dirty="0" smtClean="0">
                <a:latin typeface="Arial" pitchFamily="34" charset="0"/>
                <a:cs typeface="Arial" pitchFamily="34" charset="0"/>
              </a:rPr>
              <a:t>Android was founded in Palo Alto, California in October 2003 by </a:t>
            </a:r>
            <a:r>
              <a:rPr lang="en-US" sz="2800" b="1" dirty="0" smtClean="0">
                <a:latin typeface="Arial" pitchFamily="34" charset="0"/>
                <a:cs typeface="Arial" pitchFamily="34" charset="0"/>
              </a:rPr>
              <a:t>Andy Rubin, Rich Miner, Nick Sears and Chris White </a:t>
            </a:r>
            <a:r>
              <a:rPr lang="en-US" sz="2800" dirty="0" smtClean="0">
                <a:latin typeface="Arial" pitchFamily="34" charset="0"/>
                <a:cs typeface="Arial" pitchFamily="34" charset="0"/>
              </a:rPr>
              <a:t>who work at “</a:t>
            </a:r>
            <a:r>
              <a:rPr lang="en-US" sz="2800" dirty="0" smtClean="0">
                <a:solidFill>
                  <a:schemeClr val="tx2">
                    <a:lumMod val="60000"/>
                    <a:lumOff val="40000"/>
                  </a:schemeClr>
                </a:solidFill>
                <a:latin typeface="Arial" pitchFamily="34" charset="0"/>
                <a:cs typeface="Arial" pitchFamily="34" charset="0"/>
              </a:rPr>
              <a:t>G</a:t>
            </a:r>
            <a:r>
              <a:rPr lang="en-US" sz="2800" dirty="0" smtClean="0">
                <a:solidFill>
                  <a:srgbClr val="FF0000"/>
                </a:solidFill>
                <a:latin typeface="Arial" pitchFamily="34" charset="0"/>
                <a:cs typeface="Arial" pitchFamily="34" charset="0"/>
              </a:rPr>
              <a:t>o</a:t>
            </a:r>
            <a:r>
              <a:rPr lang="en-US" sz="2800" dirty="0" smtClean="0">
                <a:solidFill>
                  <a:srgbClr val="FFFF00"/>
                </a:solidFill>
                <a:latin typeface="Arial" pitchFamily="34" charset="0"/>
                <a:cs typeface="Arial" pitchFamily="34" charset="0"/>
              </a:rPr>
              <a:t>o</a:t>
            </a:r>
            <a:r>
              <a:rPr lang="en-US" sz="2800" dirty="0" smtClean="0">
                <a:solidFill>
                  <a:schemeClr val="tx2">
                    <a:lumMod val="60000"/>
                    <a:lumOff val="40000"/>
                  </a:schemeClr>
                </a:solidFill>
                <a:latin typeface="Arial" pitchFamily="34" charset="0"/>
                <a:cs typeface="Arial" pitchFamily="34" charset="0"/>
              </a:rPr>
              <a:t>g</a:t>
            </a:r>
            <a:r>
              <a:rPr lang="en-US" sz="2800" dirty="0" smtClean="0">
                <a:solidFill>
                  <a:srgbClr val="92D050"/>
                </a:solidFill>
                <a:latin typeface="Arial" pitchFamily="34" charset="0"/>
                <a:cs typeface="Arial" pitchFamily="34" charset="0"/>
              </a:rPr>
              <a:t>l</a:t>
            </a:r>
            <a:r>
              <a:rPr lang="en-US" sz="2800" dirty="0" smtClean="0">
                <a:solidFill>
                  <a:srgbClr val="FF0000"/>
                </a:solidFill>
                <a:latin typeface="Arial" pitchFamily="34" charset="0"/>
                <a:cs typeface="Arial" pitchFamily="34" charset="0"/>
              </a:rPr>
              <a:t>e</a:t>
            </a:r>
            <a:r>
              <a:rPr lang="en-US" sz="2800" dirty="0" smtClean="0">
                <a:latin typeface="Arial" pitchFamily="34" charset="0"/>
                <a:cs typeface="Arial" pitchFamily="34" charset="0"/>
              </a:rPr>
              <a:t>” to develop.</a:t>
            </a:r>
          </a:p>
          <a:p>
            <a:pPr algn="just">
              <a:buNone/>
            </a:pPr>
            <a:endParaRPr lang="en-US" dirty="0" smtClean="0">
              <a:effectLst>
                <a:outerShdw blurRad="38100" dist="38100" dir="2700000" algn="tl">
                  <a:srgbClr val="000000">
                    <a:alpha val="43137"/>
                  </a:srgbClr>
                </a:outerShdw>
              </a:effectLst>
            </a:endParaRPr>
          </a:p>
          <a:p>
            <a:pPr>
              <a:buNone/>
            </a:pPr>
            <a:endParaRPr lang="en-US" dirty="0" smtClean="0">
              <a:latin typeface="Helvetica" pitchFamily="34" charset="0"/>
            </a:endParaRPr>
          </a:p>
          <a:p>
            <a:pPr lvl="0">
              <a:buNone/>
            </a:pPr>
            <a:r>
              <a:rPr lang="en-US" dirty="0" smtClean="0">
                <a:latin typeface="Helvetica" pitchFamily="34" charset="0"/>
              </a:rPr>
              <a:t>         </a:t>
            </a:r>
            <a:r>
              <a:rPr lang="de-DE" sz="3600" b="1" kern="0" spc="50" dirty="0" smtClean="0">
                <a:ln w="11430"/>
                <a:effectLst>
                  <a:outerShdw blurRad="38100" dist="38100" dir="2700000" algn="tl">
                    <a:srgbClr val="000000">
                      <a:alpha val="43137"/>
                    </a:srgbClr>
                  </a:outerShdw>
                </a:effectLst>
                <a:latin typeface="Fontovision" pitchFamily="2" charset="0"/>
              </a:rPr>
              <a:t>Andy Rubin</a:t>
            </a:r>
          </a:p>
          <a:p>
            <a:pPr>
              <a:buNone/>
            </a:pPr>
            <a:endParaRPr lang="en-US" dirty="0" smtClean="0"/>
          </a:p>
          <a:p>
            <a:pPr>
              <a:buFont typeface="Wingdings" pitchFamily="2" charset="2"/>
              <a:buChar char="Ø"/>
            </a:pPr>
            <a:endParaRPr lang="en-US" b="1" dirty="0" smtClean="0">
              <a:solidFill>
                <a:srgbClr val="7030A0"/>
              </a:solidFill>
              <a:latin typeface="Helvetica" pitchFamily="34" charset="0"/>
            </a:endParaRPr>
          </a:p>
          <a:p>
            <a:endParaRPr lang="en-US" dirty="0"/>
          </a:p>
        </p:txBody>
      </p:sp>
      <p:pic>
        <p:nvPicPr>
          <p:cNvPr id="7" name="Picture 2" descr="https://fbcdn-sphotos-d-a.akamaihd.net/hphotos-ak-frc3/1235453_458542434264975_1210596622_n.jpg"/>
          <p:cNvPicPr>
            <a:picLocks noChangeAspect="1" noChangeArrowheads="1"/>
          </p:cNvPicPr>
          <p:nvPr/>
        </p:nvPicPr>
        <p:blipFill>
          <a:blip r:embed="rId2" cstate="print"/>
          <a:srcRect/>
          <a:stretch>
            <a:fillRect/>
          </a:stretch>
        </p:blipFill>
        <p:spPr bwMode="auto">
          <a:xfrm>
            <a:off x="5241037" y="4059792"/>
            <a:ext cx="3281082" cy="241720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spc="50" dirty="0" smtClean="0">
                <a:ln w="11430"/>
                <a:solidFill>
                  <a:schemeClr val="accent6">
                    <a:lumMod val="50000"/>
                  </a:schemeClr>
                </a:solidFill>
                <a:effectLst>
                  <a:outerShdw blurRad="76200" dist="50800" dir="5400000" algn="tl" rotWithShape="0">
                    <a:srgbClr val="000000">
                      <a:alpha val="65000"/>
                    </a:srgbClr>
                  </a:outerShdw>
                </a:effectLst>
                <a:latin typeface="Gabriola" pitchFamily="82" charset="0"/>
              </a:rPr>
              <a:t>ORIGIN OF ANDROID</a:t>
            </a:r>
            <a:endParaRPr lang="en-US" b="1" dirty="0">
              <a:solidFill>
                <a:schemeClr val="accent6">
                  <a:lumMod val="50000"/>
                </a:schemeClr>
              </a:solidFill>
            </a:endParaRPr>
          </a:p>
        </p:txBody>
      </p:sp>
      <p:sp>
        <p:nvSpPr>
          <p:cNvPr id="3" name="Content Placeholder 2"/>
          <p:cNvSpPr>
            <a:spLocks noGrp="1"/>
          </p:cNvSpPr>
          <p:nvPr>
            <p:ph idx="1"/>
          </p:nvPr>
        </p:nvSpPr>
        <p:spPr/>
        <p:txBody>
          <a:bodyPr>
            <a:normAutofit fontScale="92500" lnSpcReduction="10000"/>
          </a:bodyPr>
          <a:lstStyle/>
          <a:p>
            <a:pPr>
              <a:lnSpc>
                <a:spcPct val="150000"/>
              </a:lnSpc>
              <a:buFont typeface="Wingdings" pitchFamily="2" charset="2"/>
              <a:buChar char="Ø"/>
            </a:pPr>
            <a:r>
              <a:rPr lang="en-US" dirty="0" smtClean="0">
                <a:latin typeface="Arial" pitchFamily="34" charset="0"/>
                <a:cs typeface="Arial" pitchFamily="34" charset="0"/>
              </a:rPr>
              <a:t>Android was purchased by the </a:t>
            </a:r>
            <a:r>
              <a:rPr lang="en-US" dirty="0" smtClean="0">
                <a:solidFill>
                  <a:srgbClr val="7030A0"/>
                </a:solidFill>
                <a:latin typeface="Arial" pitchFamily="34" charset="0"/>
                <a:cs typeface="Arial" pitchFamily="34" charset="0"/>
              </a:rPr>
              <a:t>GOOGLE</a:t>
            </a:r>
            <a:r>
              <a:rPr lang="en-US" dirty="0" smtClean="0">
                <a:latin typeface="Arial" pitchFamily="34" charset="0"/>
                <a:cs typeface="Arial" pitchFamily="34" charset="0"/>
              </a:rPr>
              <a:t> in </a:t>
            </a:r>
            <a:r>
              <a:rPr lang="en-US" dirty="0" smtClean="0">
                <a:solidFill>
                  <a:srgbClr val="7030A0"/>
                </a:solidFill>
                <a:latin typeface="Arial" pitchFamily="34" charset="0"/>
                <a:cs typeface="Arial" pitchFamily="34" charset="0"/>
              </a:rPr>
              <a:t>AUGUST, 2005</a:t>
            </a:r>
            <a:r>
              <a:rPr lang="en-US" dirty="0" smtClean="0">
                <a:latin typeface="Arial" pitchFamily="34" charset="0"/>
                <a:cs typeface="Arial" pitchFamily="34" charset="0"/>
              </a:rPr>
              <a:t> for </a:t>
            </a:r>
            <a:r>
              <a:rPr lang="en-US" dirty="0" smtClean="0">
                <a:solidFill>
                  <a:srgbClr val="7030A0"/>
                </a:solidFill>
                <a:latin typeface="Arial" pitchFamily="34" charset="0"/>
                <a:cs typeface="Arial" pitchFamily="34" charset="0"/>
              </a:rPr>
              <a:t>50 million $.</a:t>
            </a:r>
          </a:p>
          <a:p>
            <a:pPr>
              <a:lnSpc>
                <a:spcPct val="150000"/>
              </a:lnSpc>
              <a:buFont typeface="Wingdings" pitchFamily="2" charset="2"/>
              <a:buChar char="Ø"/>
            </a:pPr>
            <a:r>
              <a:rPr lang="en-US" dirty="0" smtClean="0">
                <a:latin typeface="Arial" pitchFamily="34" charset="0"/>
                <a:cs typeface="Arial" pitchFamily="34" charset="0"/>
              </a:rPr>
              <a:t>The open handset alliance, a group of several companies was formed -5 November 2007</a:t>
            </a:r>
          </a:p>
          <a:p>
            <a:pPr>
              <a:lnSpc>
                <a:spcPct val="150000"/>
              </a:lnSpc>
              <a:buFont typeface="Wingdings" pitchFamily="2" charset="2"/>
              <a:buChar char="Ø"/>
            </a:pPr>
            <a:r>
              <a:rPr lang="en-US" dirty="0" smtClean="0">
                <a:latin typeface="Arial" pitchFamily="34" charset="0"/>
                <a:cs typeface="Arial" pitchFamily="34" charset="0"/>
              </a:rPr>
              <a:t>Android beta released-12 November 2007</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cap="all" dirty="0" smtClean="0">
                <a:ln w="9000" cmpd="sng">
                  <a:solidFill>
                    <a:schemeClr val="accent4">
                      <a:shade val="50000"/>
                      <a:satMod val="120000"/>
                    </a:schemeClr>
                  </a:solidFill>
                  <a:prstDash val="solid"/>
                </a:ln>
                <a:solidFill>
                  <a:schemeClr val="accent6">
                    <a:lumMod val="50000"/>
                  </a:schemeClr>
                </a:solidFill>
                <a:effectLst>
                  <a:reflection blurRad="12700" stA="28000" endPos="45000" dist="1000" dir="5400000" sy="-100000" algn="bl" rotWithShape="0"/>
                </a:effectLst>
                <a:latin typeface="Helvetica" pitchFamily="34" charset="0"/>
                <a:cs typeface="Helvetica" pitchFamily="34" charset="0"/>
              </a:rPr>
              <a:t>Open  handset  alliance(</a:t>
            </a:r>
            <a:r>
              <a:rPr lang="en-US" sz="3200" b="1" cap="all" dirty="0" err="1" smtClean="0">
                <a:ln w="9000" cmpd="sng">
                  <a:solidFill>
                    <a:schemeClr val="accent4">
                      <a:shade val="50000"/>
                      <a:satMod val="120000"/>
                    </a:schemeClr>
                  </a:solidFill>
                  <a:prstDash val="solid"/>
                </a:ln>
                <a:solidFill>
                  <a:schemeClr val="accent6">
                    <a:lumMod val="50000"/>
                  </a:schemeClr>
                </a:solidFill>
                <a:effectLst>
                  <a:reflection blurRad="12700" stA="28000" endPos="45000" dist="1000" dir="5400000" sy="-100000" algn="bl" rotWithShape="0"/>
                </a:effectLst>
                <a:latin typeface="Helvetica" pitchFamily="34" charset="0"/>
                <a:cs typeface="Helvetica" pitchFamily="34" charset="0"/>
              </a:rPr>
              <a:t>oha</a:t>
            </a:r>
            <a:r>
              <a:rPr lang="en-US" sz="3200" b="1" cap="all" dirty="0" smtClean="0">
                <a:ln w="9000" cmpd="sng">
                  <a:solidFill>
                    <a:schemeClr val="accent4">
                      <a:shade val="50000"/>
                      <a:satMod val="120000"/>
                    </a:schemeClr>
                  </a:solidFill>
                  <a:prstDash val="solid"/>
                </a:ln>
                <a:solidFill>
                  <a:schemeClr val="accent6">
                    <a:lumMod val="50000"/>
                  </a:schemeClr>
                </a:solidFill>
                <a:effectLst>
                  <a:reflection blurRad="12700" stA="28000" endPos="45000" dist="1000" dir="5400000" sy="-100000" algn="bl" rotWithShape="0"/>
                </a:effectLst>
                <a:latin typeface="Helvetica" pitchFamily="34" charset="0"/>
                <a:cs typeface="Helvetica" pitchFamily="34" charset="0"/>
              </a:rPr>
              <a:t>)</a:t>
            </a:r>
            <a:r>
              <a:rPr lang="en-US" sz="3200" b="1" cap="all" spc="0" dirty="0" smtClean="0">
                <a:ln w="9000" cmpd="sng">
                  <a:solidFill>
                    <a:schemeClr val="accent4">
                      <a:shade val="50000"/>
                      <a:satMod val="120000"/>
                    </a:schemeClr>
                  </a:solidFill>
                  <a:prstDash val="solid"/>
                </a:ln>
                <a:solidFill>
                  <a:schemeClr val="accent6">
                    <a:lumMod val="50000"/>
                  </a:schemeClr>
                </a:solidFill>
                <a:effectLst>
                  <a:reflection blurRad="12700" stA="28000" endPos="45000" dist="1000" dir="5400000" sy="-100000" algn="bl" rotWithShape="0"/>
                </a:effectLst>
                <a:latin typeface="Helvetica" pitchFamily="34" charset="0"/>
                <a:cs typeface="Helvetica" pitchFamily="34" charset="0"/>
              </a:rPr>
              <a:t/>
            </a:r>
            <a:br>
              <a:rPr lang="en-US" sz="3200" b="1" cap="all" spc="0" dirty="0" smtClean="0">
                <a:ln w="9000" cmpd="sng">
                  <a:solidFill>
                    <a:schemeClr val="accent4">
                      <a:shade val="50000"/>
                      <a:satMod val="120000"/>
                    </a:schemeClr>
                  </a:solidFill>
                  <a:prstDash val="solid"/>
                </a:ln>
                <a:solidFill>
                  <a:schemeClr val="accent6">
                    <a:lumMod val="50000"/>
                  </a:schemeClr>
                </a:solidFill>
                <a:effectLst>
                  <a:reflection blurRad="12700" stA="28000" endPos="45000" dist="1000" dir="5400000" sy="-100000" algn="bl" rotWithShape="0"/>
                </a:effectLst>
                <a:latin typeface="Helvetica" pitchFamily="34" charset="0"/>
                <a:cs typeface="Helvetica" pitchFamily="34" charset="0"/>
              </a:rPr>
            </a:br>
            <a:endParaRPr lang="en-US" sz="3200" b="1" dirty="0">
              <a:solidFill>
                <a:schemeClr val="accent6">
                  <a:lumMod val="50000"/>
                </a:schemeClr>
              </a:solidFill>
            </a:endParaRPr>
          </a:p>
        </p:txBody>
      </p:sp>
      <p:sp>
        <p:nvSpPr>
          <p:cNvPr id="3" name="Content Placeholder 2"/>
          <p:cNvSpPr>
            <a:spLocks noGrp="1"/>
          </p:cNvSpPr>
          <p:nvPr>
            <p:ph idx="1"/>
          </p:nvPr>
        </p:nvSpPr>
        <p:spPr/>
        <p:txBody>
          <a:bodyPr>
            <a:normAutofit/>
          </a:bodyPr>
          <a:lstStyle/>
          <a:p>
            <a:pPr>
              <a:lnSpc>
                <a:spcPct val="150000"/>
              </a:lnSpc>
              <a:buFont typeface="Wingdings" pitchFamily="2" charset="2"/>
              <a:buChar char="Ø"/>
            </a:pPr>
            <a:r>
              <a:rPr lang="en-US" dirty="0" smtClean="0">
                <a:solidFill>
                  <a:schemeClr val="tx2">
                    <a:lumMod val="50000"/>
                  </a:schemeClr>
                </a:solidFill>
                <a:latin typeface="Arial" pitchFamily="34" charset="0"/>
                <a:cs typeface="Arial" pitchFamily="34" charset="0"/>
                <a:sym typeface="Wingdings" pitchFamily="2" charset="2"/>
              </a:rPr>
              <a:t> It’s consortium of several companies.</a:t>
            </a:r>
          </a:p>
          <a:p>
            <a:pPr>
              <a:lnSpc>
                <a:spcPct val="150000"/>
              </a:lnSpc>
              <a:buFont typeface="Wingdings" pitchFamily="2" charset="2"/>
              <a:buChar char="Ø"/>
            </a:pPr>
            <a:r>
              <a:rPr lang="en-US" dirty="0" smtClean="0">
                <a:solidFill>
                  <a:schemeClr val="tx2">
                    <a:lumMod val="50000"/>
                  </a:schemeClr>
                </a:solidFill>
                <a:latin typeface="Arial" pitchFamily="34" charset="0"/>
                <a:cs typeface="Arial" pitchFamily="34" charset="0"/>
                <a:sym typeface="Wingdings" pitchFamily="2" charset="2"/>
              </a:rPr>
              <a:t> This group of companies are allowed to use source code of Android and develop applications.</a:t>
            </a:r>
          </a:p>
          <a:p>
            <a:pPr>
              <a:lnSpc>
                <a:spcPct val="150000"/>
              </a:lnSpc>
              <a:buFont typeface="Wingdings" pitchFamily="2" charset="2"/>
              <a:buChar char="Ø"/>
            </a:pPr>
            <a:endParaRPr lang="en-US" sz="3500" dirty="0" smtClean="0">
              <a:latin typeface="Helvetica" pitchFamily="34" charset="0"/>
              <a:cs typeface="Helvetica" pitchFamily="34" charset="0"/>
              <a:sym typeface="Wingdings" pitchFamily="2" charset="2"/>
            </a:endParaRP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50000"/>
                  </a:schemeClr>
                </a:solidFill>
              </a:rPr>
              <a:t>Features of andriod</a:t>
            </a:r>
            <a:endParaRPr lang="en-US" b="1" dirty="0">
              <a:solidFill>
                <a:schemeClr val="accent6">
                  <a:lumMod val="50000"/>
                </a:schemeClr>
              </a:solidFill>
            </a:endParaRPr>
          </a:p>
        </p:txBody>
      </p:sp>
      <p:sp>
        <p:nvSpPr>
          <p:cNvPr id="3" name="Content Placeholder 2"/>
          <p:cNvSpPr>
            <a:spLocks noGrp="1"/>
          </p:cNvSpPr>
          <p:nvPr>
            <p:ph idx="1"/>
          </p:nvPr>
        </p:nvSpPr>
        <p:spPr/>
        <p:txBody>
          <a:bodyPr>
            <a:normAutofit fontScale="25000" lnSpcReduction="20000"/>
          </a:bodyPr>
          <a:lstStyle/>
          <a:p>
            <a:pPr>
              <a:lnSpc>
                <a:spcPct val="120000"/>
              </a:lnSpc>
            </a:pPr>
            <a:r>
              <a:rPr lang="en-US" sz="9800" dirty="0" smtClean="0">
                <a:latin typeface="Arial" pitchFamily="34" charset="0"/>
                <a:cs typeface="Arial" pitchFamily="34" charset="0"/>
              </a:rPr>
              <a:t>Andriod can run multiple apps at the same time</a:t>
            </a:r>
          </a:p>
          <a:p>
            <a:pPr>
              <a:lnSpc>
                <a:spcPct val="120000"/>
              </a:lnSpc>
            </a:pPr>
            <a:r>
              <a:rPr lang="en-US" sz="9800" dirty="0" smtClean="0">
                <a:latin typeface="Arial" pitchFamily="34" charset="0"/>
                <a:cs typeface="Arial" pitchFamily="34" charset="0"/>
              </a:rPr>
              <a:t>Also support optimized graphics VGA, 2D graphics and 3D graphics.</a:t>
            </a:r>
          </a:p>
          <a:p>
            <a:pPr>
              <a:lnSpc>
                <a:spcPct val="120000"/>
              </a:lnSpc>
            </a:pPr>
            <a:r>
              <a:rPr lang="en-US" sz="9800" dirty="0" smtClean="0">
                <a:latin typeface="Arial" pitchFamily="34" charset="0"/>
                <a:cs typeface="Arial" pitchFamily="34" charset="0"/>
              </a:rPr>
              <a:t>Andriod has better app  market.</a:t>
            </a:r>
          </a:p>
          <a:p>
            <a:pPr>
              <a:lnSpc>
                <a:spcPct val="120000"/>
              </a:lnSpc>
            </a:pPr>
            <a:r>
              <a:rPr lang="en-US" sz="9800" dirty="0" smtClean="0">
                <a:latin typeface="Arial" pitchFamily="34" charset="0"/>
                <a:cs typeface="Arial" pitchFamily="34" charset="0"/>
              </a:rPr>
              <a:t>Andriod lets you change your setting faster.</a:t>
            </a:r>
          </a:p>
          <a:p>
            <a:pPr>
              <a:lnSpc>
                <a:spcPct val="120000"/>
              </a:lnSpc>
            </a:pPr>
            <a:r>
              <a:rPr lang="en-US" sz="9800" dirty="0" smtClean="0">
                <a:latin typeface="Arial" pitchFamily="34" charset="0"/>
                <a:cs typeface="Arial" pitchFamily="34" charset="0"/>
              </a:rPr>
              <a:t>It gives you more options to fit your budget</a:t>
            </a:r>
          </a:p>
          <a:p>
            <a:pPr>
              <a:lnSpc>
                <a:spcPct val="120000"/>
              </a:lnSpc>
            </a:pPr>
            <a:r>
              <a:rPr lang="en-US" sz="9800" dirty="0" smtClean="0">
                <a:latin typeface="Arial" pitchFamily="34" charset="0"/>
                <a:cs typeface="Arial" pitchFamily="34" charset="0"/>
              </a:rPr>
              <a:t>Andriod keeps information visible on your home screen.</a:t>
            </a:r>
          </a:p>
          <a:p>
            <a:pPr>
              <a:lnSpc>
                <a:spcPct val="120000"/>
              </a:lnSpc>
            </a:pPr>
            <a:r>
              <a:rPr lang="en-US" sz="9800" dirty="0" smtClean="0">
                <a:latin typeface="Arial" pitchFamily="34" charset="0"/>
                <a:cs typeface="Arial" pitchFamily="34" charset="0"/>
              </a:rPr>
              <a:t>Android also support java applications.</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1515</TotalTime>
  <Words>1575</Words>
  <Application>Microsoft Office PowerPoint</Application>
  <PresentationFormat>On-screen Show (4:3)</PresentationFormat>
  <Paragraphs>375</Paragraphs>
  <Slides>40</Slides>
  <Notes>1</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Solstice</vt:lpstr>
      <vt:lpstr>Bitmap Image</vt:lpstr>
      <vt:lpstr>Department Of Computer Science Gulbarga University Gulbarga</vt:lpstr>
      <vt:lpstr>AGENDA</vt:lpstr>
      <vt:lpstr>Introduction</vt:lpstr>
      <vt:lpstr>Slide 4</vt:lpstr>
      <vt:lpstr>Slide 5</vt:lpstr>
      <vt:lpstr>ORIGIN OF ANDROID</vt:lpstr>
      <vt:lpstr>ORIGIN OF ANDROID</vt:lpstr>
      <vt:lpstr>Open  handset  alliance(oha) </vt:lpstr>
      <vt:lpstr>Features of andriod</vt:lpstr>
      <vt:lpstr>The Android Software Architecture</vt:lpstr>
      <vt:lpstr>ARCHITECTURE</vt:lpstr>
      <vt:lpstr>Linux Kernel</vt:lpstr>
      <vt:lpstr>Libraries</vt:lpstr>
      <vt:lpstr>Android Runtime</vt:lpstr>
      <vt:lpstr>Application Framework</vt:lpstr>
      <vt:lpstr>Versions of andriod </vt:lpstr>
      <vt:lpstr>Slide 17</vt:lpstr>
      <vt:lpstr>Slide 18</vt:lpstr>
      <vt:lpstr>Slide 19</vt:lpstr>
      <vt:lpstr>Slide 20</vt:lpstr>
      <vt:lpstr>Slide 21</vt:lpstr>
      <vt:lpstr>Why andriod os is better than iphone os?</vt:lpstr>
      <vt:lpstr>Slide 23</vt:lpstr>
      <vt:lpstr>Slide 24</vt:lpstr>
      <vt:lpstr>Slide 25</vt:lpstr>
      <vt:lpstr>Slide 26</vt:lpstr>
      <vt:lpstr>Slide 27</vt:lpstr>
      <vt:lpstr>APPLICATION LIFE CYCLE</vt:lpstr>
      <vt:lpstr>Life Cycle</vt:lpstr>
      <vt:lpstr>Andriod market</vt:lpstr>
      <vt:lpstr>Market Sales Rate for Smartphone devices</vt:lpstr>
      <vt:lpstr>Cont…</vt:lpstr>
      <vt:lpstr>Slide 33</vt:lpstr>
      <vt:lpstr>Slide 34</vt:lpstr>
      <vt:lpstr>LIMITATIONS </vt:lpstr>
      <vt:lpstr>Android vs windows phones</vt:lpstr>
      <vt:lpstr>Cont…</vt:lpstr>
      <vt:lpstr>CONCLUSION AND FUTURE SCOPE</vt:lpstr>
      <vt:lpstr>Slide 39</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fateen</dc:creator>
  <cp:lastModifiedBy>fateen</cp:lastModifiedBy>
  <cp:revision>198</cp:revision>
  <dcterms:created xsi:type="dcterms:W3CDTF">2014-09-26T05:15:04Z</dcterms:created>
  <dcterms:modified xsi:type="dcterms:W3CDTF">2014-10-15T07:54:03Z</dcterms:modified>
</cp:coreProperties>
</file>