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5" r:id="rId3"/>
    <p:sldId id="263" r:id="rId4"/>
    <p:sldId id="268" r:id="rId5"/>
    <p:sldId id="269" r:id="rId6"/>
    <p:sldId id="275" r:id="rId7"/>
    <p:sldId id="274" r:id="rId8"/>
    <p:sldId id="272" r:id="rId9"/>
    <p:sldId id="273" r:id="rId10"/>
    <p:sldId id="266" r:id="rId11"/>
    <p:sldId id="276" r:id="rId12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 varScale="1">
        <p:scale>
          <a:sx n="93" d="100"/>
          <a:sy n="93" d="100"/>
        </p:scale>
        <p:origin x="-72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1210-28A1-4199-846C-619A986D9650}" type="datetimeFigureOut">
              <a:rPr lang="fr-FR" smtClean="0"/>
              <a:t>29/06/2014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8A1D-EC79-4F18-83E7-EEAA3C007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7740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1210-28A1-4199-846C-619A986D9650}" type="datetimeFigureOut">
              <a:rPr lang="fr-FR" smtClean="0"/>
              <a:t>29/06/2014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8A1D-EC79-4F18-83E7-EEAA3C007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0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1210-28A1-4199-846C-619A986D9650}" type="datetimeFigureOut">
              <a:rPr lang="fr-FR" smtClean="0"/>
              <a:t>29/06/2014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8A1D-EC79-4F18-83E7-EEAA3C007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25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4861210-28A1-4199-846C-619A986D9650}" type="datetimeFigureOut">
              <a:rPr lang="fr-FR" smtClean="0"/>
              <a:pPr/>
              <a:t>29/06/2014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428A1D-EC79-4F18-83E7-EEAA3C007B6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6669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1210-28A1-4199-846C-619A986D9650}" type="datetimeFigureOut">
              <a:rPr lang="fr-FR" smtClean="0"/>
              <a:t>29/06/2014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8A1D-EC79-4F18-83E7-EEAA3C007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4109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1210-28A1-4199-846C-619A986D9650}" type="datetimeFigureOut">
              <a:rPr lang="fr-FR" smtClean="0"/>
              <a:t>29/06/2014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8A1D-EC79-4F18-83E7-EEAA3C007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224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1210-28A1-4199-846C-619A986D9650}" type="datetimeFigureOut">
              <a:rPr lang="fr-FR" smtClean="0"/>
              <a:t>29/06/2014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8A1D-EC79-4F18-83E7-EEAA3C007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7064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1210-28A1-4199-846C-619A986D9650}" type="datetimeFigureOut">
              <a:rPr lang="fr-FR" smtClean="0"/>
              <a:t>29/06/2014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8A1D-EC79-4F18-83E7-EEAA3C007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852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1210-28A1-4199-846C-619A986D9650}" type="datetimeFigureOut">
              <a:rPr lang="fr-FR" smtClean="0"/>
              <a:t>29/06/2014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8A1D-EC79-4F18-83E7-EEAA3C007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516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1210-28A1-4199-846C-619A986D9650}" type="datetimeFigureOut">
              <a:rPr lang="fr-FR" smtClean="0"/>
              <a:t>29/06/2014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8A1D-EC79-4F18-83E7-EEAA3C007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3494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1210-28A1-4199-846C-619A986D9650}" type="datetimeFigureOut">
              <a:rPr lang="fr-FR" smtClean="0"/>
              <a:t>29/06/2014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28A1D-EC79-4F18-83E7-EEAA3C007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053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61210-28A1-4199-846C-619A986D9650}" type="datetimeFigureOut">
              <a:rPr lang="fr-FR" smtClean="0"/>
              <a:t>29/06/2014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28A1D-EC79-4F18-83E7-EEAA3C007B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0515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07504" y="87475"/>
            <a:ext cx="8931327" cy="1188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fr-FR" sz="4000" b="1" dirty="0" smtClean="0">
                <a:solidFill>
                  <a:schemeClr val="bg1"/>
                </a:solidFill>
              </a:rPr>
              <a:t>Développer sur Android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fr-FR" sz="3200" b="1" dirty="0" smtClean="0">
                <a:solidFill>
                  <a:schemeClr val="bg1">
                    <a:lumMod val="65000"/>
                  </a:schemeClr>
                </a:solidFill>
              </a:rPr>
              <a:t>Android </a:t>
            </a:r>
            <a:r>
              <a:rPr lang="fr-FR" sz="3200" b="1" dirty="0" err="1" smtClean="0">
                <a:solidFill>
                  <a:schemeClr val="bg1">
                    <a:lumMod val="65000"/>
                  </a:schemeClr>
                </a:solidFill>
              </a:rPr>
              <a:t>Lab</a:t>
            </a:r>
            <a:r>
              <a:rPr lang="fr-FR" sz="3200" b="1" dirty="0" smtClean="0">
                <a:solidFill>
                  <a:schemeClr val="bg1">
                    <a:lumMod val="65000"/>
                  </a:schemeClr>
                </a:solidFill>
              </a:rPr>
              <a:t> Test</a:t>
            </a:r>
            <a:endParaRPr lang="fr-FR" sz="4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5" name="Straight Connector 15"/>
          <p:cNvCxnSpPr>
            <a:cxnSpLocks noChangeShapeType="1"/>
          </p:cNvCxnSpPr>
          <p:nvPr/>
        </p:nvCxnSpPr>
        <p:spPr bwMode="auto">
          <a:xfrm>
            <a:off x="300038" y="2342184"/>
            <a:ext cx="8507412" cy="1191"/>
          </a:xfrm>
          <a:prstGeom prst="line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Connector 16"/>
          <p:cNvCxnSpPr>
            <a:cxnSpLocks noChangeShapeType="1"/>
          </p:cNvCxnSpPr>
          <p:nvPr/>
        </p:nvCxnSpPr>
        <p:spPr bwMode="auto">
          <a:xfrm>
            <a:off x="301743" y="3650679"/>
            <a:ext cx="8507412" cy="1191"/>
          </a:xfrm>
          <a:prstGeom prst="line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4"/>
          <p:cNvSpPr/>
          <p:nvPr/>
        </p:nvSpPr>
        <p:spPr>
          <a:xfrm>
            <a:off x="0" y="3723878"/>
            <a:ext cx="9144000" cy="141962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467543" y="3825386"/>
            <a:ext cx="2062356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altLang="zh-CN" sz="1200" dirty="0" smtClean="0">
                <a:solidFill>
                  <a:schemeClr val="bg1"/>
                </a:solidFill>
              </a:rPr>
              <a:t>www.AndroidLabTest.com</a:t>
            </a:r>
            <a:endParaRPr lang="fr-FR" altLang="zh-CN" sz="1200" dirty="0">
              <a:solidFill>
                <a:schemeClr val="bg1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 rot="16200000">
            <a:off x="2763739" y="4282589"/>
            <a:ext cx="1393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altLang="zh-CN" sz="2000" b="1" dirty="0" smtClean="0">
                <a:solidFill>
                  <a:srgbClr val="FFC000"/>
                </a:solidFill>
              </a:rPr>
              <a:t>Facebook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3437620" y="141033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fr-FR" altLang="zh-CN" sz="2000" b="1" dirty="0" smtClean="0">
                <a:solidFill>
                  <a:srgbClr val="FFC000"/>
                </a:solidFill>
              </a:rPr>
              <a:t>Par Bruno </a:t>
            </a:r>
            <a:r>
              <a:rPr lang="fr-FR" altLang="zh-CN" sz="2000" b="1" dirty="0" err="1" smtClean="0">
                <a:solidFill>
                  <a:srgbClr val="FFC000"/>
                </a:solidFill>
              </a:rPr>
              <a:t>Delb</a:t>
            </a:r>
            <a:endParaRPr lang="fr-FR" altLang="zh-CN" b="1" dirty="0" smtClean="0">
              <a:solidFill>
                <a:srgbClr val="FFC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6696743" y="3797864"/>
            <a:ext cx="2411761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  <a:spcBef>
                <a:spcPct val="20000"/>
              </a:spcBef>
            </a:pPr>
            <a:r>
              <a:rPr lang="fr-FR" altLang="zh-CN" sz="1200" dirty="0" smtClean="0">
                <a:solidFill>
                  <a:schemeClr val="bg1"/>
                </a:solidFill>
              </a:rPr>
              <a:t>www.youtube.com/androidlabtest</a:t>
            </a:r>
            <a:endParaRPr lang="fr-FR" altLang="zh-CN" sz="1200" dirty="0">
              <a:solidFill>
                <a:schemeClr val="bg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240208" y="1853470"/>
            <a:ext cx="6699079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fr-FR" altLang="zh-CN" sz="1400" dirty="0" smtClean="0">
                <a:solidFill>
                  <a:schemeClr val="bg1">
                    <a:lumMod val="50000"/>
                  </a:schemeClr>
                </a:solidFill>
              </a:rPr>
              <a:t>www.twitter.com/brunodelb | www.facebook.com/brunodelb | blog.brunodelb.com</a:t>
            </a:r>
            <a:endParaRPr lang="fr-FR" altLang="zh-CN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6" name="Picture 2" descr="QR Co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4083918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QR Co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517" y="4083918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QR Cod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320" y="4104635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ZoneTexte 21"/>
          <p:cNvSpPr txBox="1"/>
          <p:nvPr/>
        </p:nvSpPr>
        <p:spPr>
          <a:xfrm>
            <a:off x="3585959" y="3800057"/>
            <a:ext cx="2536861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altLang="zh-CN" sz="1200" dirty="0" smtClean="0">
                <a:solidFill>
                  <a:schemeClr val="bg1"/>
                </a:solidFill>
              </a:rPr>
              <a:t>www.facebook.com/Androidlabtest</a:t>
            </a:r>
            <a:endParaRPr lang="fr-FR" altLang="zh-CN" sz="1200" dirty="0">
              <a:solidFill>
                <a:schemeClr val="bg1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 rot="16200000">
            <a:off x="6006448" y="4305655"/>
            <a:ext cx="1388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altLang="zh-CN" sz="2000" b="1" dirty="0" err="1" smtClean="0">
                <a:solidFill>
                  <a:srgbClr val="FFC000"/>
                </a:solidFill>
              </a:rPr>
              <a:t>Youtube</a:t>
            </a:r>
            <a:endParaRPr lang="fr-FR" altLang="zh-CN" b="1" dirty="0">
              <a:solidFill>
                <a:srgbClr val="FFC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 rot="16200000">
            <a:off x="-404612" y="4282589"/>
            <a:ext cx="1393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altLang="zh-CN" sz="2000" b="1" dirty="0" smtClean="0">
                <a:solidFill>
                  <a:srgbClr val="FFC000"/>
                </a:solidFill>
              </a:rPr>
              <a:t>Site officiel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300038" y="2594397"/>
            <a:ext cx="8507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zh-CN" sz="4400" dirty="0" smtClean="0">
                <a:solidFill>
                  <a:srgbClr val="FF3300"/>
                </a:solidFill>
              </a:rPr>
              <a:t>Leçon : Le son, avec </a:t>
            </a:r>
            <a:r>
              <a:rPr lang="fr-FR" altLang="zh-CN" sz="4400" dirty="0" err="1" smtClean="0">
                <a:solidFill>
                  <a:srgbClr val="FF3300"/>
                </a:solidFill>
              </a:rPr>
              <a:t>SoundPool</a:t>
            </a:r>
            <a:endParaRPr lang="fr-FR" altLang="zh-CN" sz="4400" dirty="0" smtClean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250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0000">
        <p14:pan dir="u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Arial Black" panose="020B0A04020102020204" pitchFamily="34" charset="0"/>
              </a:rPr>
              <a:t>Testez sur votre mobile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3540194" y="3867894"/>
            <a:ext cx="23844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err="1">
                <a:solidFill>
                  <a:schemeClr val="bg1"/>
                </a:solidFill>
                <a:latin typeface="Arial Black" panose="020B0A04020102020204" pitchFamily="34" charset="0"/>
              </a:rPr>
              <a:t>Media_SoundPool</a:t>
            </a:r>
            <a:endParaRPr lang="fr-FR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pic>
        <p:nvPicPr>
          <p:cNvPr id="1026" name="Picture 2" descr="qrco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1" y="1779662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27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0000">
        <p14:prism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" y="771550"/>
            <a:ext cx="91121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Retrouvez-moi sur ma chaîne </a:t>
            </a:r>
            <a:r>
              <a:rPr lang="fr-FR" sz="2400" b="1" dirty="0" err="1" smtClean="0">
                <a:solidFill>
                  <a:srgbClr val="FFC000"/>
                </a:solidFill>
                <a:latin typeface="Arial Black" panose="020B0A04020102020204" pitchFamily="34" charset="0"/>
              </a:rPr>
              <a:t>AndroidLabTest</a:t>
            </a:r>
            <a:r>
              <a:rPr lang="fr-FR" sz="2400" b="1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 …</a:t>
            </a:r>
            <a:endParaRPr lang="fr-FR" sz="2400" b="1" dirty="0">
              <a:solidFill>
                <a:schemeClr val="bg1">
                  <a:lumMod val="6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5496" y="1491630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 ma chaîne </a:t>
            </a:r>
            <a:r>
              <a:rPr lang="fr-FR" sz="2400" b="1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Youtube</a:t>
            </a:r>
            <a:endParaRPr lang="fr-FR" sz="24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https://www.youtube.com/user/mobiledevlabtest</a:t>
            </a:r>
            <a:endParaRPr lang="fr-FR" sz="3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5496" y="3234338"/>
            <a:ext cx="91121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Qui suis-je ?</a:t>
            </a:r>
            <a:endParaRPr lang="fr-FR" sz="2400" b="1" dirty="0">
              <a:solidFill>
                <a:schemeClr val="bg1">
                  <a:lumMod val="65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fr-FR" sz="2000" dirty="0" smtClean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Bruno </a:t>
            </a:r>
            <a:r>
              <a:rPr lang="fr-FR" sz="2000" dirty="0" err="1" smtClean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Delb</a:t>
            </a:r>
            <a:r>
              <a:rPr lang="fr-FR" dirty="0" smtClean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fr-FR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auteur du 1</a:t>
            </a:r>
            <a:r>
              <a:rPr lang="fr-FR" sz="1600" baseline="30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livre francophone de développement d’application Java sur mobile (2002),</a:t>
            </a:r>
          </a:p>
          <a:p>
            <a:pPr algn="ctr"/>
            <a:r>
              <a:rPr lang="fr-FR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développeur d’applications mobiles &amp; sociales,</a:t>
            </a:r>
            <a:endParaRPr lang="fr-FR" dirty="0" smtClean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000" dirty="0" smtClean="0">
                <a:solidFill>
                  <a:schemeClr val="bg1">
                    <a:lumMod val="6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parlez-moi de vos projets.</a:t>
            </a:r>
            <a:endParaRPr lang="fr-FR" sz="2400" dirty="0">
              <a:solidFill>
                <a:srgbClr val="FFC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067944" y="2284474"/>
            <a:ext cx="49001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bien sûr sur mon site Web :</a:t>
            </a:r>
            <a:endParaRPr lang="fr-FR" sz="2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0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http://blog.brunodelb.com</a:t>
            </a:r>
            <a:endParaRPr lang="fr-FR" sz="20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687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10000">
        <p14:prism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Arial Black" panose="020B0A04020102020204" pitchFamily="34" charset="0"/>
              </a:rPr>
              <a:t>Le son, avec </a:t>
            </a:r>
            <a:r>
              <a:rPr lang="fr-FR" dirty="0" err="1">
                <a:latin typeface="Arial Black" panose="020B0A04020102020204" pitchFamily="34" charset="0"/>
              </a:rPr>
              <a:t>SoundPool</a:t>
            </a:r>
            <a:endParaRPr lang="fr-FR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Dans cette leçon, vous allez apprendre à jouer des sons.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Pour cela, vous allez utiliser le </a:t>
            </a:r>
            <a:r>
              <a:rPr 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SoundPool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778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0000">
        <p14:prism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Arial Black" panose="020B0A04020102020204" pitchFamily="34" charset="0"/>
              </a:rPr>
              <a:t>Le son, avec </a:t>
            </a:r>
            <a:r>
              <a:rPr lang="fr-FR" dirty="0" err="1">
                <a:latin typeface="Arial Black" panose="020B0A04020102020204" pitchFamily="34" charset="0"/>
              </a:rPr>
              <a:t>SoundPool</a:t>
            </a:r>
            <a:endParaRPr lang="fr-FR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Créez un </a:t>
            </a:r>
            <a:r>
              <a:rPr 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SoundPool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en spécifiant :</a:t>
            </a:r>
          </a:p>
          <a:p>
            <a:pPr lvl="1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 nombre maximum de flux,</a:t>
            </a:r>
          </a:p>
          <a:p>
            <a:pPr lvl="1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 type de flux (exemple : STREAM_MUSIC),</a:t>
            </a:r>
          </a:p>
          <a:p>
            <a:pPr lvl="1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qualité (inutilisé pour l’instant).</a:t>
            </a:r>
          </a:p>
          <a:p>
            <a:pPr marL="0" indent="0">
              <a:buNone/>
            </a:pP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buNone/>
            </a:pPr>
            <a:r>
              <a:rPr lang="en-US" sz="12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SoundPool</a:t>
            </a:r>
            <a:r>
              <a:rPr lang="en-US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soundPool</a:t>
            </a:r>
            <a:r>
              <a:rPr lang="en-US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;</a:t>
            </a:r>
          </a:p>
          <a:p>
            <a:pPr marL="400050" lvl="1" indent="0">
              <a:buNone/>
            </a:pPr>
            <a:r>
              <a:rPr lang="en-US" sz="12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soundPool</a:t>
            </a:r>
            <a:r>
              <a:rPr lang="en-US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 = new </a:t>
            </a:r>
            <a:r>
              <a:rPr lang="en-US" sz="12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SoundPool</a:t>
            </a:r>
            <a:r>
              <a:rPr lang="en-US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 (</a:t>
            </a:r>
          </a:p>
          <a:p>
            <a:pPr marL="400050" lvl="1" indent="0">
              <a:buNone/>
            </a:pPr>
            <a:r>
              <a:rPr lang="en-US" sz="12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  2,				</a:t>
            </a:r>
            <a:r>
              <a:rPr lang="en-US" sz="12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// </a:t>
            </a:r>
            <a:r>
              <a:rPr lang="en-US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max streams</a:t>
            </a:r>
          </a:p>
          <a:p>
            <a:pPr marL="400050" lvl="1" indent="0">
              <a:buNone/>
            </a:pPr>
            <a:r>
              <a:rPr lang="en-US" sz="12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 smtClean="0">
                <a:latin typeface="Lucida Console" panose="020B0609040504020204" pitchFamily="49" charset="0"/>
                <a:cs typeface="Courier New" panose="02070309020205020404" pitchFamily="49" charset="0"/>
              </a:rPr>
              <a:t>AudioManager.STREAM_MUSIC</a:t>
            </a:r>
            <a:r>
              <a:rPr lang="en-US" sz="12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,	// </a:t>
            </a:r>
            <a:r>
              <a:rPr lang="en-US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stream type</a:t>
            </a:r>
          </a:p>
          <a:p>
            <a:pPr marL="400050" lvl="1" indent="0">
              <a:buNone/>
            </a:pPr>
            <a:r>
              <a:rPr lang="en-US" sz="12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  100				</a:t>
            </a:r>
            <a:r>
              <a:rPr lang="en-US" sz="12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// </a:t>
            </a:r>
            <a:r>
              <a:rPr lang="en-US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quality (not used)</a:t>
            </a:r>
          </a:p>
          <a:p>
            <a:pPr marL="400050" lvl="1" indent="0">
              <a:buNone/>
            </a:pPr>
            <a:r>
              <a:rPr lang="en-US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);</a:t>
            </a:r>
            <a:endParaRPr lang="en-US" sz="1200" dirty="0" smtClean="0">
              <a:latin typeface="Lucida Console" panose="020B06090405040202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03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0000">
        <p14:prism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Arial Black" panose="020B0A04020102020204" pitchFamily="34" charset="0"/>
              </a:rPr>
              <a:t>Le son, avec </a:t>
            </a:r>
            <a:r>
              <a:rPr lang="fr-FR" dirty="0" err="1">
                <a:latin typeface="Arial Black" panose="020B0A04020102020204" pitchFamily="34" charset="0"/>
              </a:rPr>
              <a:t>SoundPool</a:t>
            </a:r>
            <a:endParaRPr lang="fr-FR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Chargez les sons avec la méthode </a:t>
            </a:r>
            <a:r>
              <a:rPr lang="fr-F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load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() en spécifiant :</a:t>
            </a:r>
          </a:p>
          <a:p>
            <a:pPr lvl="1"/>
            <a:r>
              <a:rPr lang="fr-F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le contexte,</a:t>
            </a:r>
          </a:p>
          <a:p>
            <a:pPr lvl="1"/>
            <a:r>
              <a:rPr lang="fr-F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L’id de la ressource,</a:t>
            </a:r>
          </a:p>
          <a:p>
            <a:pPr lvl="1"/>
            <a:r>
              <a:rPr lang="fr-F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La priorité.</a:t>
            </a: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Vous obtenez en retour un identifiant (</a:t>
            </a:r>
            <a:r>
              <a:rPr lang="fr-F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soundId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>
              <a:buNone/>
            </a:pPr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buNone/>
            </a:pPr>
            <a:r>
              <a:rPr lang="en-US" sz="12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soundId</a:t>
            </a:r>
            <a:r>
              <a:rPr lang="en-US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 = </a:t>
            </a:r>
            <a:r>
              <a:rPr lang="en-US" sz="12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soundPool.load</a:t>
            </a:r>
            <a:r>
              <a:rPr lang="en-US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 (</a:t>
            </a:r>
          </a:p>
          <a:p>
            <a:pPr marL="400050" lvl="1" indent="0">
              <a:buNone/>
            </a:pPr>
            <a:r>
              <a:rPr lang="en-US" sz="12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  this</a:t>
            </a:r>
            <a:r>
              <a:rPr lang="en-US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, 		</a:t>
            </a:r>
            <a:r>
              <a:rPr lang="en-US" sz="12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// </a:t>
            </a:r>
            <a:r>
              <a:rPr lang="en-US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context</a:t>
            </a:r>
          </a:p>
          <a:p>
            <a:pPr marL="400050" lvl="1" indent="0">
              <a:buNone/>
            </a:pPr>
            <a:r>
              <a:rPr lang="en-US" sz="12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 smtClean="0">
                <a:latin typeface="Lucida Console" panose="020B0609040504020204" pitchFamily="49" charset="0"/>
                <a:cs typeface="Courier New" panose="02070309020205020404" pitchFamily="49" charset="0"/>
              </a:rPr>
              <a:t>R.raw.audiofile</a:t>
            </a:r>
            <a:r>
              <a:rPr lang="en-US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, 	// resource id</a:t>
            </a:r>
          </a:p>
          <a:p>
            <a:pPr marL="400050" lvl="1" indent="0">
              <a:buNone/>
            </a:pPr>
            <a:r>
              <a:rPr lang="en-US" sz="12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  0</a:t>
            </a:r>
            <a:r>
              <a:rPr lang="en-US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			</a:t>
            </a:r>
            <a:r>
              <a:rPr lang="en-US" sz="12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// </a:t>
            </a:r>
            <a:r>
              <a:rPr lang="en-US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priority</a:t>
            </a:r>
          </a:p>
          <a:p>
            <a:pPr marL="400050" lvl="1" indent="0">
              <a:buNone/>
            </a:pPr>
            <a:r>
              <a:rPr lang="en-US" sz="1200" dirty="0">
                <a:latin typeface="Lucida Console" panose="020B0609040504020204" pitchFamily="49" charset="0"/>
                <a:cs typeface="Courier New" panose="02070309020205020404" pitchFamily="49" charset="0"/>
              </a:rPr>
              <a:t>);</a:t>
            </a:r>
            <a:endParaRPr lang="en-US" sz="1200" dirty="0" smtClean="0">
              <a:latin typeface="Lucida Console" panose="020B06090405040202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822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0000">
        <p14:prism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Arial Black" panose="020B0A04020102020204" pitchFamily="34" charset="0"/>
              </a:rPr>
              <a:t>Le son, avec </a:t>
            </a:r>
            <a:r>
              <a:rPr lang="fr-FR" dirty="0" err="1">
                <a:latin typeface="Arial Black" panose="020B0A04020102020204" pitchFamily="34" charset="0"/>
              </a:rPr>
              <a:t>SoundPool</a:t>
            </a:r>
            <a:endParaRPr lang="fr-FR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Jouez chaque son avec la méthode </a:t>
            </a:r>
            <a:r>
              <a:rPr 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play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() en spécifiant :</a:t>
            </a:r>
          </a:p>
          <a:p>
            <a:pPr lvl="1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L’identifiant du son,</a:t>
            </a:r>
          </a:p>
          <a:p>
            <a:pPr lvl="1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Les volumes de gauche et de droite,</a:t>
            </a:r>
          </a:p>
          <a:p>
            <a:pPr lvl="1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priorité,</a:t>
            </a:r>
          </a:p>
          <a:p>
            <a:pPr lvl="1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L’indication si le son doit être joué en boucle ou non,</a:t>
            </a:r>
          </a:p>
          <a:p>
            <a:pPr lvl="1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vitesse de lecture</a:t>
            </a:r>
          </a:p>
          <a:p>
            <a:pPr marL="0" indent="0">
              <a:buNone/>
            </a:pP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buNone/>
            </a:pPr>
            <a:r>
              <a:rPr lang="en-US" sz="1500" dirty="0" err="1">
                <a:latin typeface="Lucida Console" panose="020B0609040504020204" pitchFamily="49" charset="0"/>
                <a:cs typeface="Courier New" panose="02070309020205020404" pitchFamily="49" charset="0"/>
              </a:rPr>
              <a:t>soundPool.play</a:t>
            </a:r>
            <a:r>
              <a:rPr lang="en-US" sz="1500" dirty="0">
                <a:latin typeface="Lucida Console" panose="020B0609040504020204" pitchFamily="49" charset="0"/>
                <a:cs typeface="Courier New" panose="02070309020205020404" pitchFamily="49" charset="0"/>
              </a:rPr>
              <a:t> (</a:t>
            </a:r>
          </a:p>
          <a:p>
            <a:pPr marL="400050" lvl="1" indent="0">
              <a:buNone/>
            </a:pPr>
            <a:r>
              <a:rPr lang="en-US" sz="15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  </a:t>
            </a:r>
            <a:r>
              <a:rPr lang="en-US" sz="1500" dirty="0" err="1" smtClean="0">
                <a:latin typeface="Lucida Console" panose="020B0609040504020204" pitchFamily="49" charset="0"/>
                <a:cs typeface="Courier New" panose="02070309020205020404" pitchFamily="49" charset="0"/>
              </a:rPr>
              <a:t>soundId</a:t>
            </a:r>
            <a:r>
              <a:rPr lang="en-US" sz="1500" dirty="0">
                <a:latin typeface="Lucida Console" panose="020B0609040504020204" pitchFamily="49" charset="0"/>
                <a:cs typeface="Courier New" panose="02070309020205020404" pitchFamily="49" charset="0"/>
              </a:rPr>
              <a:t>, 	// sound id </a:t>
            </a:r>
          </a:p>
          <a:p>
            <a:pPr marL="400050" lvl="1" indent="0">
              <a:buNone/>
            </a:pPr>
            <a:r>
              <a:rPr lang="en-US" sz="15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  1f, </a:t>
            </a:r>
            <a:r>
              <a:rPr lang="en-US" sz="1500" dirty="0">
                <a:latin typeface="Lucida Console" panose="020B0609040504020204" pitchFamily="49" charset="0"/>
                <a:cs typeface="Courier New" panose="02070309020205020404" pitchFamily="49" charset="0"/>
              </a:rPr>
              <a:t>		</a:t>
            </a:r>
            <a:r>
              <a:rPr lang="en-US" sz="15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// </a:t>
            </a:r>
            <a:r>
              <a:rPr lang="en-US" sz="1500" dirty="0">
                <a:latin typeface="Lucida Console" panose="020B0609040504020204" pitchFamily="49" charset="0"/>
                <a:cs typeface="Courier New" panose="02070309020205020404" pitchFamily="49" charset="0"/>
              </a:rPr>
              <a:t>left </a:t>
            </a:r>
            <a:r>
              <a:rPr lang="en-US" sz="15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volume (0.0-1.0)</a:t>
            </a:r>
            <a:endParaRPr lang="en-US" sz="1500" dirty="0">
              <a:latin typeface="Lucida Console" panose="020B06090405040202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US" sz="15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  1f, </a:t>
            </a:r>
            <a:r>
              <a:rPr lang="en-US" sz="1500" dirty="0">
                <a:latin typeface="Lucida Console" panose="020B0609040504020204" pitchFamily="49" charset="0"/>
                <a:cs typeface="Courier New" panose="02070309020205020404" pitchFamily="49" charset="0"/>
              </a:rPr>
              <a:t>		</a:t>
            </a:r>
            <a:r>
              <a:rPr lang="en-US" sz="15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// </a:t>
            </a:r>
            <a:r>
              <a:rPr lang="en-US" sz="1500" dirty="0">
                <a:latin typeface="Lucida Console" panose="020B0609040504020204" pitchFamily="49" charset="0"/>
                <a:cs typeface="Courier New" panose="02070309020205020404" pitchFamily="49" charset="0"/>
              </a:rPr>
              <a:t>right </a:t>
            </a:r>
            <a:r>
              <a:rPr lang="en-US" sz="15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volume</a:t>
            </a:r>
            <a:r>
              <a:rPr lang="en-US" sz="1500" dirty="0">
                <a:latin typeface="Lucida Console" panose="020B0609040504020204" pitchFamily="49" charset="0"/>
                <a:cs typeface="Courier New" panose="02070309020205020404" pitchFamily="49" charset="0"/>
              </a:rPr>
              <a:t> (</a:t>
            </a:r>
            <a:r>
              <a:rPr lang="en-US" sz="15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0.0-1.0</a:t>
            </a:r>
            <a:r>
              <a:rPr lang="en-US" sz="1500" dirty="0">
                <a:latin typeface="Lucida Console" panose="020B0609040504020204" pitchFamily="49" charset="0"/>
                <a:cs typeface="Courier New" panose="02070309020205020404" pitchFamily="49" charset="0"/>
              </a:rPr>
              <a:t>)</a:t>
            </a:r>
          </a:p>
          <a:p>
            <a:pPr marL="400050" lvl="1" indent="0">
              <a:buNone/>
            </a:pPr>
            <a:r>
              <a:rPr lang="en-US" sz="15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  0, </a:t>
            </a:r>
            <a:r>
              <a:rPr lang="en-US" sz="1500" dirty="0">
                <a:latin typeface="Lucida Console" panose="020B0609040504020204" pitchFamily="49" charset="0"/>
                <a:cs typeface="Courier New" panose="02070309020205020404" pitchFamily="49" charset="0"/>
              </a:rPr>
              <a:t>		</a:t>
            </a:r>
            <a:r>
              <a:rPr lang="en-US" sz="15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// priority (0 = the lowest)</a:t>
            </a:r>
            <a:endParaRPr lang="en-US" sz="1500" dirty="0">
              <a:latin typeface="Lucida Console" panose="020B06090405040202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US" sz="15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  0</a:t>
            </a:r>
            <a:r>
              <a:rPr lang="en-US" sz="1500" dirty="0">
                <a:latin typeface="Lucida Console" panose="020B0609040504020204" pitchFamily="49" charset="0"/>
                <a:cs typeface="Courier New" panose="02070309020205020404" pitchFamily="49" charset="0"/>
              </a:rPr>
              <a:t>, 		</a:t>
            </a:r>
            <a:r>
              <a:rPr lang="en-US" sz="15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// loop (0 = no, -1 = yes)</a:t>
            </a:r>
            <a:endParaRPr lang="en-US" sz="1500" dirty="0">
              <a:latin typeface="Lucida Console" panose="020B06090405040202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US" sz="15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  1f</a:t>
            </a:r>
            <a:r>
              <a:rPr lang="en-US" sz="1500" dirty="0">
                <a:latin typeface="Lucida Console" panose="020B0609040504020204" pitchFamily="49" charset="0"/>
                <a:cs typeface="Courier New" panose="02070309020205020404" pitchFamily="49" charset="0"/>
              </a:rPr>
              <a:t>		</a:t>
            </a:r>
            <a:r>
              <a:rPr lang="en-US" sz="1500" dirty="0" smtClean="0">
                <a:latin typeface="Lucida Console" panose="020B0609040504020204" pitchFamily="49" charset="0"/>
                <a:cs typeface="Courier New" panose="02070309020205020404" pitchFamily="49" charset="0"/>
              </a:rPr>
              <a:t>// rate (0.5-2.0)</a:t>
            </a:r>
            <a:endParaRPr lang="en-US" sz="1500" dirty="0">
              <a:latin typeface="Lucida Console" panose="020B06090405040202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US" sz="1500" dirty="0">
                <a:latin typeface="Lucida Console" panose="020B0609040504020204" pitchFamily="49" charset="0"/>
                <a:cs typeface="Courier New" panose="02070309020205020404" pitchFamily="49" charset="0"/>
              </a:rPr>
              <a:t>);		 </a:t>
            </a:r>
            <a:endParaRPr lang="en-US" sz="1500" dirty="0" smtClean="0">
              <a:latin typeface="Lucida Console" panose="020B06090405040202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6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0000">
        <p14:prism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Arial Black" panose="020B0A04020102020204" pitchFamily="34" charset="0"/>
              </a:rPr>
              <a:t>Ressources</a:t>
            </a:r>
            <a:endParaRPr lang="fr-FR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Un fichier son </a:t>
            </a:r>
            <a:r>
              <a:rPr lang="fr-FR" sz="2400" dirty="0" err="1" smtClean="0"/>
              <a:t>audiofile</a:t>
            </a:r>
            <a:r>
              <a:rPr lang="fr-FR" sz="2400" dirty="0" smtClean="0"/>
              <a:t> (extension quelconque) doit être présent dans le répertoire </a:t>
            </a:r>
            <a:r>
              <a:rPr lang="fr-FR" sz="2400" dirty="0" err="1" smtClean="0"/>
              <a:t>res</a:t>
            </a:r>
            <a:r>
              <a:rPr lang="fr-FR" sz="2400" dirty="0" smtClean="0"/>
              <a:t>\</a:t>
            </a:r>
            <a:r>
              <a:rPr lang="fr-FR" sz="2400" dirty="0" err="1" smtClean="0"/>
              <a:t>raw</a:t>
            </a:r>
            <a:r>
              <a:rPr lang="fr-FR" sz="2400" dirty="0"/>
              <a:t> </a:t>
            </a:r>
            <a:r>
              <a:rPr lang="fr-FR" sz="2400" dirty="0" smtClean="0"/>
              <a:t>du projet.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246012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>
                <a:latin typeface="Arial Black" panose="020B0A04020102020204" pitchFamily="34" charset="0"/>
              </a:rPr>
              <a:t>Layout</a:t>
            </a:r>
            <a:r>
              <a:rPr lang="fr-FR" dirty="0">
                <a:latin typeface="Arial Black" panose="020B0A04020102020204" pitchFamily="34" charset="0"/>
              </a:rPr>
              <a:t> main.xml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fr-FR" sz="1200" dirty="0">
                <a:latin typeface="Lucida Console" panose="020B0609040504020204" pitchFamily="49" charset="0"/>
              </a:rPr>
              <a:t>&lt;?</a:t>
            </a:r>
            <a:r>
              <a:rPr lang="fr-FR" sz="1200" dirty="0" err="1">
                <a:latin typeface="Lucida Console" panose="020B0609040504020204" pitchFamily="49" charset="0"/>
              </a:rPr>
              <a:t>xml</a:t>
            </a:r>
            <a:r>
              <a:rPr lang="fr-FR" sz="1200" dirty="0">
                <a:latin typeface="Lucida Console" panose="020B0609040504020204" pitchFamily="49" charset="0"/>
              </a:rPr>
              <a:t> version="1.0" </a:t>
            </a:r>
            <a:r>
              <a:rPr lang="fr-FR" sz="1200" dirty="0" err="1">
                <a:latin typeface="Lucida Console" panose="020B0609040504020204" pitchFamily="49" charset="0"/>
              </a:rPr>
              <a:t>encoding</a:t>
            </a:r>
            <a:r>
              <a:rPr lang="fr-FR" sz="1200" dirty="0">
                <a:latin typeface="Lucida Console" panose="020B0609040504020204" pitchFamily="49" charset="0"/>
              </a:rPr>
              <a:t>="utf-8"?&gt;</a:t>
            </a:r>
          </a:p>
          <a:p>
            <a:pPr marL="0" indent="0">
              <a:buNone/>
            </a:pPr>
            <a:r>
              <a:rPr lang="fr-FR" sz="1200" dirty="0">
                <a:latin typeface="Lucida Console" panose="020B0609040504020204" pitchFamily="49" charset="0"/>
              </a:rPr>
              <a:t>&lt;</a:t>
            </a:r>
            <a:r>
              <a:rPr lang="fr-FR" sz="1200" dirty="0" err="1">
                <a:latin typeface="Lucida Console" panose="020B0609040504020204" pitchFamily="49" charset="0"/>
              </a:rPr>
              <a:t>LinearLayout</a:t>
            </a:r>
            <a:r>
              <a:rPr lang="fr-FR" sz="1200" dirty="0">
                <a:latin typeface="Lucida Console" panose="020B0609040504020204" pitchFamily="49" charset="0"/>
              </a:rPr>
              <a:t> </a:t>
            </a:r>
            <a:r>
              <a:rPr lang="fr-FR" sz="1200" dirty="0" err="1">
                <a:latin typeface="Lucida Console" panose="020B0609040504020204" pitchFamily="49" charset="0"/>
              </a:rPr>
              <a:t>xmlns:android</a:t>
            </a:r>
            <a:r>
              <a:rPr lang="fr-FR" sz="1200" dirty="0">
                <a:latin typeface="Lucida Console" panose="020B0609040504020204" pitchFamily="49" charset="0"/>
              </a:rPr>
              <a:t>="http://schemas.android.com/</a:t>
            </a:r>
            <a:r>
              <a:rPr lang="fr-FR" sz="1200" dirty="0" err="1">
                <a:latin typeface="Lucida Console" panose="020B0609040504020204" pitchFamily="49" charset="0"/>
              </a:rPr>
              <a:t>apk</a:t>
            </a:r>
            <a:r>
              <a:rPr lang="fr-FR" sz="1200" dirty="0">
                <a:latin typeface="Lucida Console" panose="020B0609040504020204" pitchFamily="49" charset="0"/>
              </a:rPr>
              <a:t>/</a:t>
            </a:r>
            <a:r>
              <a:rPr lang="fr-FR" sz="1200" dirty="0" err="1">
                <a:latin typeface="Lucida Console" panose="020B0609040504020204" pitchFamily="49" charset="0"/>
              </a:rPr>
              <a:t>res</a:t>
            </a:r>
            <a:r>
              <a:rPr lang="fr-FR" sz="1200" dirty="0">
                <a:latin typeface="Lucida Console" panose="020B0609040504020204" pitchFamily="49" charset="0"/>
              </a:rPr>
              <a:t>/</a:t>
            </a:r>
            <a:r>
              <a:rPr lang="fr-FR" sz="1200" dirty="0" err="1">
                <a:latin typeface="Lucida Console" panose="020B0609040504020204" pitchFamily="49" charset="0"/>
              </a:rPr>
              <a:t>android</a:t>
            </a:r>
            <a:r>
              <a:rPr lang="fr-FR" sz="1200" dirty="0">
                <a:latin typeface="Lucida Console" panose="020B0609040504020204" pitchFamily="49" charset="0"/>
              </a:rPr>
              <a:t>"</a:t>
            </a:r>
          </a:p>
          <a:p>
            <a:pPr marL="0" indent="0">
              <a:buNone/>
            </a:pPr>
            <a:r>
              <a:rPr lang="fr-FR" sz="1200" dirty="0">
                <a:latin typeface="Lucida Console" panose="020B0609040504020204" pitchFamily="49" charset="0"/>
              </a:rPr>
              <a:t>  </a:t>
            </a:r>
            <a:r>
              <a:rPr lang="fr-FR" sz="1200" dirty="0" err="1">
                <a:latin typeface="Lucida Console" panose="020B0609040504020204" pitchFamily="49" charset="0"/>
              </a:rPr>
              <a:t>android:orientation</a:t>
            </a:r>
            <a:r>
              <a:rPr lang="fr-FR" sz="1200" dirty="0">
                <a:latin typeface="Lucida Console" panose="020B0609040504020204" pitchFamily="49" charset="0"/>
              </a:rPr>
              <a:t>="vertical"</a:t>
            </a:r>
          </a:p>
          <a:p>
            <a:pPr marL="0" indent="0">
              <a:buNone/>
            </a:pPr>
            <a:r>
              <a:rPr lang="fr-FR" sz="1200" dirty="0">
                <a:latin typeface="Lucida Console" panose="020B0609040504020204" pitchFamily="49" charset="0"/>
              </a:rPr>
              <a:t>  </a:t>
            </a:r>
            <a:r>
              <a:rPr lang="fr-FR" sz="1200" dirty="0" err="1">
                <a:latin typeface="Lucida Console" panose="020B0609040504020204" pitchFamily="49" charset="0"/>
              </a:rPr>
              <a:t>android:layout_width</a:t>
            </a:r>
            <a:r>
              <a:rPr lang="fr-FR" sz="1200" dirty="0">
                <a:latin typeface="Lucida Console" panose="020B0609040504020204" pitchFamily="49" charset="0"/>
              </a:rPr>
              <a:t>="</a:t>
            </a:r>
            <a:r>
              <a:rPr lang="fr-FR" sz="1200" dirty="0" err="1">
                <a:latin typeface="Lucida Console" panose="020B0609040504020204" pitchFamily="49" charset="0"/>
              </a:rPr>
              <a:t>fill_parent</a:t>
            </a:r>
            <a:r>
              <a:rPr lang="fr-FR" sz="1200" dirty="0">
                <a:latin typeface="Lucida Console" panose="020B0609040504020204" pitchFamily="49" charset="0"/>
              </a:rPr>
              <a:t>"</a:t>
            </a:r>
          </a:p>
          <a:p>
            <a:pPr marL="0" indent="0">
              <a:buNone/>
            </a:pPr>
            <a:r>
              <a:rPr lang="fr-FR" sz="1200" dirty="0">
                <a:latin typeface="Lucida Console" panose="020B0609040504020204" pitchFamily="49" charset="0"/>
              </a:rPr>
              <a:t>  </a:t>
            </a:r>
            <a:r>
              <a:rPr lang="fr-FR" sz="1200" dirty="0" err="1">
                <a:latin typeface="Lucida Console" panose="020B0609040504020204" pitchFamily="49" charset="0"/>
              </a:rPr>
              <a:t>android:layout_height</a:t>
            </a:r>
            <a:r>
              <a:rPr lang="fr-FR" sz="1200" dirty="0">
                <a:latin typeface="Lucida Console" panose="020B0609040504020204" pitchFamily="49" charset="0"/>
              </a:rPr>
              <a:t>="</a:t>
            </a:r>
            <a:r>
              <a:rPr lang="fr-FR" sz="1200" dirty="0" err="1">
                <a:latin typeface="Lucida Console" panose="020B0609040504020204" pitchFamily="49" charset="0"/>
              </a:rPr>
              <a:t>fill_parent</a:t>
            </a:r>
            <a:r>
              <a:rPr lang="fr-FR" sz="1200" dirty="0">
                <a:latin typeface="Lucida Console" panose="020B0609040504020204" pitchFamily="49" charset="0"/>
              </a:rPr>
              <a:t>"&gt;</a:t>
            </a:r>
          </a:p>
          <a:p>
            <a:pPr marL="0" indent="0">
              <a:buNone/>
            </a:pPr>
            <a:r>
              <a:rPr lang="fr-FR" sz="1200" dirty="0">
                <a:latin typeface="Lucida Console" panose="020B0609040504020204" pitchFamily="49" charset="0"/>
              </a:rPr>
              <a:t>  &lt;</a:t>
            </a:r>
            <a:r>
              <a:rPr lang="fr-FR" sz="1200" dirty="0" err="1">
                <a:latin typeface="Lucida Console" panose="020B0609040504020204" pitchFamily="49" charset="0"/>
              </a:rPr>
              <a:t>Button</a:t>
            </a:r>
            <a:endParaRPr lang="fr-FR" sz="12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fr-FR" sz="1200" dirty="0">
                <a:latin typeface="Lucida Console" panose="020B0609040504020204" pitchFamily="49" charset="0"/>
              </a:rPr>
              <a:t>    </a:t>
            </a:r>
            <a:r>
              <a:rPr lang="fr-FR" sz="1200" dirty="0" err="1">
                <a:latin typeface="Lucida Console" panose="020B0609040504020204" pitchFamily="49" charset="0"/>
              </a:rPr>
              <a:t>android:layout_width</a:t>
            </a:r>
            <a:r>
              <a:rPr lang="fr-FR" sz="1200" dirty="0">
                <a:latin typeface="Lucida Console" panose="020B0609040504020204" pitchFamily="49" charset="0"/>
              </a:rPr>
              <a:t>="</a:t>
            </a:r>
            <a:r>
              <a:rPr lang="fr-FR" sz="1200" dirty="0" err="1">
                <a:latin typeface="Lucida Console" panose="020B0609040504020204" pitchFamily="49" charset="0"/>
              </a:rPr>
              <a:t>fill_parent</a:t>
            </a:r>
            <a:r>
              <a:rPr lang="fr-FR" sz="1200" dirty="0">
                <a:latin typeface="Lucida Console" panose="020B0609040504020204" pitchFamily="49" charset="0"/>
              </a:rPr>
              <a:t>" </a:t>
            </a:r>
          </a:p>
          <a:p>
            <a:pPr marL="0" indent="0">
              <a:buNone/>
            </a:pPr>
            <a:r>
              <a:rPr lang="fr-FR" sz="1200" dirty="0">
                <a:latin typeface="Lucida Console" panose="020B0609040504020204" pitchFamily="49" charset="0"/>
              </a:rPr>
              <a:t>    </a:t>
            </a:r>
            <a:r>
              <a:rPr lang="fr-FR" sz="1200" dirty="0" err="1">
                <a:latin typeface="Lucida Console" panose="020B0609040504020204" pitchFamily="49" charset="0"/>
              </a:rPr>
              <a:t>android:layout_height</a:t>
            </a:r>
            <a:r>
              <a:rPr lang="fr-FR" sz="1200" dirty="0">
                <a:latin typeface="Lucida Console" panose="020B0609040504020204" pitchFamily="49" charset="0"/>
              </a:rPr>
              <a:t>="</a:t>
            </a:r>
            <a:r>
              <a:rPr lang="fr-FR" sz="1200" dirty="0" err="1">
                <a:latin typeface="Lucida Console" panose="020B0609040504020204" pitchFamily="49" charset="0"/>
              </a:rPr>
              <a:t>wrap_content</a:t>
            </a:r>
            <a:r>
              <a:rPr lang="fr-FR" sz="1200" dirty="0">
                <a:latin typeface="Lucida Console" panose="020B0609040504020204" pitchFamily="49" charset="0"/>
              </a:rPr>
              <a:t>" </a:t>
            </a:r>
          </a:p>
          <a:p>
            <a:pPr marL="0" indent="0">
              <a:buNone/>
            </a:pPr>
            <a:r>
              <a:rPr lang="fr-FR" sz="1200" dirty="0">
                <a:latin typeface="Lucida Console" panose="020B0609040504020204" pitchFamily="49" charset="0"/>
              </a:rPr>
              <a:t>    </a:t>
            </a:r>
            <a:r>
              <a:rPr lang="fr-FR" sz="1200" dirty="0" err="1">
                <a:latin typeface="Lucida Console" panose="020B0609040504020204" pitchFamily="49" charset="0"/>
              </a:rPr>
              <a:t>android:text</a:t>
            </a:r>
            <a:r>
              <a:rPr lang="fr-FR" sz="1200" dirty="0">
                <a:latin typeface="Lucida Console" panose="020B0609040504020204" pitchFamily="49" charset="0"/>
              </a:rPr>
              <a:t>="Play"</a:t>
            </a:r>
          </a:p>
          <a:p>
            <a:pPr marL="0" indent="0">
              <a:buNone/>
            </a:pPr>
            <a:r>
              <a:rPr lang="fr-FR" sz="1200" dirty="0">
                <a:latin typeface="Lucida Console" panose="020B0609040504020204" pitchFamily="49" charset="0"/>
              </a:rPr>
              <a:t>    </a:t>
            </a:r>
            <a:r>
              <a:rPr lang="fr-FR" sz="1200" dirty="0" err="1">
                <a:latin typeface="Lucida Console" panose="020B0609040504020204" pitchFamily="49" charset="0"/>
              </a:rPr>
              <a:t>android:id</a:t>
            </a:r>
            <a:r>
              <a:rPr lang="fr-FR" sz="1200" dirty="0">
                <a:latin typeface="Lucida Console" panose="020B0609040504020204" pitchFamily="49" charset="0"/>
              </a:rPr>
              <a:t>="@+id/</a:t>
            </a:r>
            <a:r>
              <a:rPr lang="fr-FR" sz="1200" dirty="0" err="1">
                <a:latin typeface="Lucida Console" panose="020B0609040504020204" pitchFamily="49" charset="0"/>
              </a:rPr>
              <a:t>btnPlay</a:t>
            </a:r>
            <a:r>
              <a:rPr lang="fr-FR" sz="1200" dirty="0">
                <a:latin typeface="Lucida Console" panose="020B0609040504020204" pitchFamily="49" charset="0"/>
              </a:rPr>
              <a:t>" /&gt;</a:t>
            </a:r>
          </a:p>
          <a:p>
            <a:pPr marL="0" indent="0">
              <a:buNone/>
            </a:pPr>
            <a:r>
              <a:rPr lang="fr-FR" sz="1200" dirty="0">
                <a:latin typeface="Lucida Console" panose="020B0609040504020204" pitchFamily="49" charset="0"/>
              </a:rPr>
              <a:t>&lt;/</a:t>
            </a:r>
            <a:r>
              <a:rPr lang="fr-FR" sz="1200" dirty="0" err="1">
                <a:latin typeface="Lucida Console" panose="020B0609040504020204" pitchFamily="49" charset="0"/>
              </a:rPr>
              <a:t>LinearLayout</a:t>
            </a:r>
            <a:r>
              <a:rPr lang="fr-FR" sz="12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endParaRPr lang="fr-FR" sz="11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358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Arial Black" panose="020B0A04020102020204" pitchFamily="34" charset="0"/>
              </a:rPr>
              <a:t>Fichier Main.java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84922"/>
            <a:ext cx="8229600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100" dirty="0">
                <a:latin typeface="Lucida Console" panose="020B0609040504020204" pitchFamily="49" charset="0"/>
              </a:rPr>
              <a:t>public class Main </a:t>
            </a:r>
            <a:r>
              <a:rPr lang="fr-FR" sz="1100" dirty="0" err="1">
                <a:latin typeface="Lucida Console" panose="020B0609040504020204" pitchFamily="49" charset="0"/>
              </a:rPr>
              <a:t>extends</a:t>
            </a:r>
            <a:r>
              <a:rPr lang="fr-FR" sz="1100" dirty="0">
                <a:latin typeface="Lucida Console" panose="020B0609040504020204" pitchFamily="49" charset="0"/>
              </a:rPr>
              <a:t> </a:t>
            </a:r>
            <a:r>
              <a:rPr lang="fr-FR" sz="1100" dirty="0" err="1">
                <a:latin typeface="Lucida Console" panose="020B0609040504020204" pitchFamily="49" charset="0"/>
              </a:rPr>
              <a:t>Activity</a:t>
            </a:r>
            <a:r>
              <a:rPr lang="fr-FR" sz="1100" dirty="0">
                <a:latin typeface="Lucida Console" panose="020B0609040504020204" pitchFamily="49" charset="0"/>
              </a:rPr>
              <a:t> {</a:t>
            </a:r>
          </a:p>
          <a:p>
            <a:pPr marL="0" indent="0">
              <a:buNone/>
            </a:pPr>
            <a:r>
              <a:rPr lang="fr-FR" sz="1100" dirty="0">
                <a:latin typeface="Lucida Console" panose="020B0609040504020204" pitchFamily="49" charset="0"/>
              </a:rPr>
              <a:t>  </a:t>
            </a:r>
          </a:p>
          <a:p>
            <a:pPr marL="0" indent="0">
              <a:buNone/>
            </a:pPr>
            <a:r>
              <a:rPr lang="fr-FR" sz="1100" dirty="0">
                <a:latin typeface="Lucida Console" panose="020B0609040504020204" pitchFamily="49" charset="0"/>
              </a:rPr>
              <a:t>  </a:t>
            </a:r>
            <a:r>
              <a:rPr lang="fr-FR" sz="1100" dirty="0" err="1">
                <a:latin typeface="Lucida Console" panose="020B0609040504020204" pitchFamily="49" charset="0"/>
              </a:rPr>
              <a:t>SoundPool</a:t>
            </a:r>
            <a:r>
              <a:rPr lang="fr-FR" sz="1100" dirty="0">
                <a:latin typeface="Lucida Console" panose="020B0609040504020204" pitchFamily="49" charset="0"/>
              </a:rPr>
              <a:t> </a:t>
            </a:r>
            <a:r>
              <a:rPr lang="fr-FR" sz="1100" dirty="0" err="1">
                <a:latin typeface="Lucida Console" panose="020B0609040504020204" pitchFamily="49" charset="0"/>
              </a:rPr>
              <a:t>soundPool</a:t>
            </a:r>
            <a:r>
              <a:rPr lang="fr-FR" sz="1100" dirty="0">
                <a:latin typeface="Lucida Console" panose="020B0609040504020204" pitchFamily="49" charset="0"/>
              </a:rPr>
              <a:t>;</a:t>
            </a:r>
          </a:p>
          <a:p>
            <a:pPr marL="0" indent="0">
              <a:buNone/>
            </a:pPr>
            <a:r>
              <a:rPr lang="fr-FR" sz="1100" dirty="0">
                <a:latin typeface="Lucida Console" panose="020B0609040504020204" pitchFamily="49" charset="0"/>
              </a:rPr>
              <a:t>  </a:t>
            </a:r>
            <a:r>
              <a:rPr lang="fr-FR" sz="1100" dirty="0" err="1">
                <a:latin typeface="Lucida Console" panose="020B0609040504020204" pitchFamily="49" charset="0"/>
              </a:rPr>
              <a:t>int</a:t>
            </a:r>
            <a:r>
              <a:rPr lang="fr-FR" sz="1100" dirty="0">
                <a:latin typeface="Lucida Console" panose="020B0609040504020204" pitchFamily="49" charset="0"/>
              </a:rPr>
              <a:t> </a:t>
            </a:r>
            <a:r>
              <a:rPr lang="fr-FR" sz="1100" dirty="0" err="1">
                <a:latin typeface="Lucida Console" panose="020B0609040504020204" pitchFamily="49" charset="0"/>
              </a:rPr>
              <a:t>soundId</a:t>
            </a:r>
            <a:r>
              <a:rPr lang="fr-FR" sz="1100" dirty="0">
                <a:latin typeface="Lucida Console" panose="020B0609040504020204" pitchFamily="49" charset="0"/>
              </a:rPr>
              <a:t>;</a:t>
            </a:r>
          </a:p>
          <a:p>
            <a:pPr marL="0" indent="0">
              <a:buNone/>
            </a:pPr>
            <a:r>
              <a:rPr lang="fr-FR" sz="1100" dirty="0">
                <a:latin typeface="Lucida Console" panose="020B0609040504020204" pitchFamily="49" charset="0"/>
              </a:rPr>
              <a:t>  </a:t>
            </a:r>
          </a:p>
          <a:p>
            <a:pPr marL="0" indent="0">
              <a:buNone/>
            </a:pPr>
            <a:r>
              <a:rPr lang="fr-FR" sz="1100" dirty="0">
                <a:latin typeface="Lucida Console" panose="020B0609040504020204" pitchFamily="49" charset="0"/>
              </a:rPr>
              <a:t>  public </a:t>
            </a:r>
            <a:r>
              <a:rPr lang="fr-FR" sz="1100" dirty="0" err="1">
                <a:latin typeface="Lucida Console" panose="020B0609040504020204" pitchFamily="49" charset="0"/>
              </a:rPr>
              <a:t>void</a:t>
            </a:r>
            <a:r>
              <a:rPr lang="fr-FR" sz="1100" dirty="0">
                <a:latin typeface="Lucida Console" panose="020B0609040504020204" pitchFamily="49" charset="0"/>
              </a:rPr>
              <a:t> </a:t>
            </a:r>
            <a:r>
              <a:rPr lang="fr-FR" sz="1100" dirty="0" err="1">
                <a:latin typeface="Lucida Console" panose="020B0609040504020204" pitchFamily="49" charset="0"/>
              </a:rPr>
              <a:t>onCreate</a:t>
            </a:r>
            <a:r>
              <a:rPr lang="fr-FR" sz="1100" dirty="0">
                <a:latin typeface="Lucida Console" panose="020B0609040504020204" pitchFamily="49" charset="0"/>
              </a:rPr>
              <a:t>(Bundle </a:t>
            </a:r>
            <a:r>
              <a:rPr lang="fr-FR" sz="1100" dirty="0" err="1">
                <a:latin typeface="Lucida Console" panose="020B0609040504020204" pitchFamily="49" charset="0"/>
              </a:rPr>
              <a:t>savedInstanceState</a:t>
            </a:r>
            <a:r>
              <a:rPr lang="fr-FR" sz="1100" dirty="0">
                <a:latin typeface="Lucida Console" panose="020B0609040504020204" pitchFamily="49" charset="0"/>
              </a:rPr>
              <a:t>) {</a:t>
            </a:r>
          </a:p>
          <a:p>
            <a:pPr marL="0" indent="0">
              <a:buNone/>
            </a:pPr>
            <a:r>
              <a:rPr lang="fr-FR" sz="1100" dirty="0">
                <a:latin typeface="Lucida Console" panose="020B0609040504020204" pitchFamily="49" charset="0"/>
              </a:rPr>
              <a:t>    </a:t>
            </a:r>
            <a:r>
              <a:rPr lang="fr-FR" sz="1100" dirty="0" err="1">
                <a:latin typeface="Lucida Console" panose="020B0609040504020204" pitchFamily="49" charset="0"/>
              </a:rPr>
              <a:t>super.onCreate</a:t>
            </a:r>
            <a:r>
              <a:rPr lang="fr-FR" sz="1100" dirty="0">
                <a:latin typeface="Lucida Console" panose="020B0609040504020204" pitchFamily="49" charset="0"/>
              </a:rPr>
              <a:t>(</a:t>
            </a:r>
            <a:r>
              <a:rPr lang="fr-FR" sz="1100" dirty="0" err="1">
                <a:latin typeface="Lucida Console" panose="020B0609040504020204" pitchFamily="49" charset="0"/>
              </a:rPr>
              <a:t>savedInstanceState</a:t>
            </a:r>
            <a:r>
              <a:rPr lang="fr-FR" sz="1100" dirty="0">
                <a:latin typeface="Lucida Console" panose="020B0609040504020204" pitchFamily="49" charset="0"/>
              </a:rPr>
              <a:t>);</a:t>
            </a:r>
          </a:p>
          <a:p>
            <a:pPr marL="0" indent="0">
              <a:buNone/>
            </a:pPr>
            <a:r>
              <a:rPr lang="fr-FR" sz="1100" dirty="0">
                <a:latin typeface="Lucida Console" panose="020B0609040504020204" pitchFamily="49" charset="0"/>
              </a:rPr>
              <a:t>    </a:t>
            </a:r>
            <a:r>
              <a:rPr lang="fr-FR" sz="1100" dirty="0" err="1">
                <a:latin typeface="Lucida Console" panose="020B0609040504020204" pitchFamily="49" charset="0"/>
              </a:rPr>
              <a:t>setContentView</a:t>
            </a:r>
            <a:r>
              <a:rPr lang="fr-FR" sz="1100" dirty="0">
                <a:latin typeface="Lucida Console" panose="020B0609040504020204" pitchFamily="49" charset="0"/>
              </a:rPr>
              <a:t>(</a:t>
            </a:r>
            <a:r>
              <a:rPr lang="fr-FR" sz="1100" dirty="0" err="1">
                <a:latin typeface="Lucida Console" panose="020B0609040504020204" pitchFamily="49" charset="0"/>
              </a:rPr>
              <a:t>R.layout.main</a:t>
            </a:r>
            <a:r>
              <a:rPr lang="fr-FR" sz="1100" dirty="0">
                <a:latin typeface="Lucida Console" panose="020B0609040504020204" pitchFamily="49" charset="0"/>
              </a:rPr>
              <a:t>);</a:t>
            </a:r>
          </a:p>
          <a:p>
            <a:pPr marL="0" indent="0">
              <a:buNone/>
            </a:pPr>
            <a:r>
              <a:rPr lang="fr-FR" sz="1100" dirty="0">
                <a:latin typeface="Lucida Console" panose="020B0609040504020204" pitchFamily="49" charset="0"/>
              </a:rPr>
              <a:t>    </a:t>
            </a:r>
            <a:r>
              <a:rPr lang="fr-FR" sz="1100" dirty="0" err="1">
                <a:latin typeface="Lucida Console" panose="020B0609040504020204" pitchFamily="49" charset="0"/>
              </a:rPr>
              <a:t>Button</a:t>
            </a:r>
            <a:r>
              <a:rPr lang="fr-FR" sz="1100" dirty="0">
                <a:latin typeface="Lucida Console" panose="020B0609040504020204" pitchFamily="49" charset="0"/>
              </a:rPr>
              <a:t> </a:t>
            </a:r>
            <a:r>
              <a:rPr lang="fr-FR" sz="1100" dirty="0" err="1">
                <a:latin typeface="Lucida Console" panose="020B0609040504020204" pitchFamily="49" charset="0"/>
              </a:rPr>
              <a:t>btnPlay</a:t>
            </a:r>
            <a:r>
              <a:rPr lang="fr-FR" sz="1100" dirty="0">
                <a:latin typeface="Lucida Console" panose="020B0609040504020204" pitchFamily="49" charset="0"/>
              </a:rPr>
              <a:t> = (</a:t>
            </a:r>
            <a:r>
              <a:rPr lang="fr-FR" sz="1100" dirty="0" err="1">
                <a:latin typeface="Lucida Console" panose="020B0609040504020204" pitchFamily="49" charset="0"/>
              </a:rPr>
              <a:t>Button</a:t>
            </a:r>
            <a:r>
              <a:rPr lang="fr-FR" sz="1100" dirty="0">
                <a:latin typeface="Lucida Console" panose="020B0609040504020204" pitchFamily="49" charset="0"/>
              </a:rPr>
              <a:t>)</a:t>
            </a:r>
            <a:r>
              <a:rPr lang="fr-FR" sz="1100" dirty="0" err="1">
                <a:latin typeface="Lucida Console" panose="020B0609040504020204" pitchFamily="49" charset="0"/>
              </a:rPr>
              <a:t>this.findViewById</a:t>
            </a:r>
            <a:r>
              <a:rPr lang="fr-FR" sz="1100" dirty="0">
                <a:latin typeface="Lucida Console" panose="020B0609040504020204" pitchFamily="49" charset="0"/>
              </a:rPr>
              <a:t>(</a:t>
            </a:r>
            <a:r>
              <a:rPr lang="fr-FR" sz="1100" dirty="0" err="1">
                <a:latin typeface="Lucida Console" panose="020B0609040504020204" pitchFamily="49" charset="0"/>
              </a:rPr>
              <a:t>R.id.btnPlay</a:t>
            </a:r>
            <a:r>
              <a:rPr lang="fr-FR" sz="1100" dirty="0">
                <a:latin typeface="Lucida Console" panose="020B0609040504020204" pitchFamily="49" charset="0"/>
              </a:rPr>
              <a:t>);</a:t>
            </a:r>
          </a:p>
          <a:p>
            <a:pPr marL="0" indent="0">
              <a:buNone/>
            </a:pPr>
            <a:r>
              <a:rPr lang="fr-FR" sz="1100" dirty="0">
                <a:latin typeface="Lucida Console" panose="020B0609040504020204" pitchFamily="49" charset="0"/>
              </a:rPr>
              <a:t>    </a:t>
            </a:r>
            <a:r>
              <a:rPr lang="fr-FR" sz="1100" dirty="0" err="1">
                <a:latin typeface="Lucida Console" panose="020B0609040504020204" pitchFamily="49" charset="0"/>
              </a:rPr>
              <a:t>btnPlay.setOnClickListener</a:t>
            </a:r>
            <a:r>
              <a:rPr lang="fr-FR" sz="1100" dirty="0">
                <a:latin typeface="Lucida Console" panose="020B0609040504020204" pitchFamily="49" charset="0"/>
              </a:rPr>
              <a:t>(new </a:t>
            </a:r>
            <a:r>
              <a:rPr lang="fr-FR" sz="1100" dirty="0" err="1">
                <a:latin typeface="Lucida Console" panose="020B0609040504020204" pitchFamily="49" charset="0"/>
              </a:rPr>
              <a:t>OnClickListener</a:t>
            </a:r>
            <a:r>
              <a:rPr lang="fr-FR" sz="1100" dirty="0">
                <a:latin typeface="Lucida Console" panose="020B0609040504020204" pitchFamily="49" charset="0"/>
              </a:rPr>
              <a:t>() {</a:t>
            </a:r>
          </a:p>
          <a:p>
            <a:pPr marL="0" indent="0">
              <a:buNone/>
            </a:pPr>
            <a:r>
              <a:rPr lang="fr-FR" sz="1100" dirty="0">
                <a:latin typeface="Lucida Console" panose="020B0609040504020204" pitchFamily="49" charset="0"/>
              </a:rPr>
              <a:t>      public </a:t>
            </a:r>
            <a:r>
              <a:rPr lang="fr-FR" sz="1100" dirty="0" err="1">
                <a:latin typeface="Lucida Console" panose="020B0609040504020204" pitchFamily="49" charset="0"/>
              </a:rPr>
              <a:t>void</a:t>
            </a:r>
            <a:r>
              <a:rPr lang="fr-FR" sz="1100" dirty="0">
                <a:latin typeface="Lucida Console" panose="020B0609040504020204" pitchFamily="49" charset="0"/>
              </a:rPr>
              <a:t> </a:t>
            </a:r>
            <a:r>
              <a:rPr lang="fr-FR" sz="1100" dirty="0" err="1">
                <a:latin typeface="Lucida Console" panose="020B0609040504020204" pitchFamily="49" charset="0"/>
              </a:rPr>
              <a:t>onClick</a:t>
            </a:r>
            <a:r>
              <a:rPr lang="fr-FR" sz="1100" dirty="0">
                <a:latin typeface="Lucida Console" panose="020B0609040504020204" pitchFamily="49" charset="0"/>
              </a:rPr>
              <a:t>(</a:t>
            </a:r>
            <a:r>
              <a:rPr lang="fr-FR" sz="1100" dirty="0" err="1">
                <a:latin typeface="Lucida Console" panose="020B0609040504020204" pitchFamily="49" charset="0"/>
              </a:rPr>
              <a:t>View</a:t>
            </a:r>
            <a:r>
              <a:rPr lang="fr-FR" sz="1100" dirty="0">
                <a:latin typeface="Lucida Console" panose="020B0609040504020204" pitchFamily="49" charset="0"/>
              </a:rPr>
              <a:t> v) {</a:t>
            </a:r>
          </a:p>
          <a:p>
            <a:pPr marL="0" indent="0">
              <a:buNone/>
            </a:pPr>
            <a:r>
              <a:rPr lang="fr-FR" sz="1100" dirty="0">
                <a:latin typeface="Lucida Console" panose="020B0609040504020204" pitchFamily="49" charset="0"/>
              </a:rPr>
              <a:t>        </a:t>
            </a:r>
            <a:r>
              <a:rPr lang="fr-FR" sz="1100" dirty="0" err="1">
                <a:latin typeface="Lucida Console" panose="020B0609040504020204" pitchFamily="49" charset="0"/>
              </a:rPr>
              <a:t>soundPool.play</a:t>
            </a:r>
            <a:r>
              <a:rPr lang="fr-FR" sz="1100" dirty="0">
                <a:latin typeface="Lucida Console" panose="020B0609040504020204" pitchFamily="49" charset="0"/>
              </a:rPr>
              <a:t> (</a:t>
            </a:r>
          </a:p>
          <a:p>
            <a:pPr marL="0" indent="0">
              <a:buNone/>
            </a:pPr>
            <a:r>
              <a:rPr lang="fr-FR" sz="1100" dirty="0">
                <a:latin typeface="Lucida Console" panose="020B0609040504020204" pitchFamily="49" charset="0"/>
              </a:rPr>
              <a:t>          </a:t>
            </a:r>
            <a:r>
              <a:rPr lang="fr-FR" sz="1100" dirty="0" err="1">
                <a:latin typeface="Lucida Console" panose="020B0609040504020204" pitchFamily="49" charset="0"/>
              </a:rPr>
              <a:t>soundId</a:t>
            </a:r>
            <a:r>
              <a:rPr lang="fr-FR" sz="1100" dirty="0">
                <a:latin typeface="Lucida Console" panose="020B0609040504020204" pitchFamily="49" charset="0"/>
              </a:rPr>
              <a:t>,   // </a:t>
            </a:r>
            <a:r>
              <a:rPr lang="fr-FR" sz="1100" dirty="0" err="1">
                <a:latin typeface="Lucida Console" panose="020B0609040504020204" pitchFamily="49" charset="0"/>
              </a:rPr>
              <a:t>sound</a:t>
            </a:r>
            <a:r>
              <a:rPr lang="fr-FR" sz="1100" dirty="0">
                <a:latin typeface="Lucida Console" panose="020B0609040504020204" pitchFamily="49" charset="0"/>
              </a:rPr>
              <a:t> id </a:t>
            </a:r>
          </a:p>
          <a:p>
            <a:pPr marL="0" indent="0">
              <a:buNone/>
            </a:pPr>
            <a:r>
              <a:rPr lang="fr-FR" sz="1100" dirty="0">
                <a:latin typeface="Lucida Console" panose="020B0609040504020204" pitchFamily="49" charset="0"/>
              </a:rPr>
              <a:t>          1f,     // </a:t>
            </a:r>
            <a:r>
              <a:rPr lang="fr-FR" sz="1100" dirty="0" err="1">
                <a:latin typeface="Lucida Console" panose="020B0609040504020204" pitchFamily="49" charset="0"/>
              </a:rPr>
              <a:t>left</a:t>
            </a:r>
            <a:r>
              <a:rPr lang="fr-FR" sz="1100" dirty="0">
                <a:latin typeface="Lucida Console" panose="020B0609040504020204" pitchFamily="49" charset="0"/>
              </a:rPr>
              <a:t> volume (0.0 à 1.0)</a:t>
            </a:r>
          </a:p>
          <a:p>
            <a:pPr marL="0" indent="0">
              <a:buNone/>
            </a:pPr>
            <a:r>
              <a:rPr lang="fr-FR" sz="1100" dirty="0">
                <a:latin typeface="Lucida Console" panose="020B0609040504020204" pitchFamily="49" charset="0"/>
              </a:rPr>
              <a:t>          1f,     // right volume (0.0 à 1.0)</a:t>
            </a:r>
          </a:p>
          <a:p>
            <a:pPr marL="0" indent="0">
              <a:buNone/>
            </a:pPr>
            <a:r>
              <a:rPr lang="fr-FR" sz="1100" dirty="0">
                <a:latin typeface="Lucida Console" panose="020B0609040504020204" pitchFamily="49" charset="0"/>
              </a:rPr>
              <a:t>          0,       // </a:t>
            </a:r>
            <a:r>
              <a:rPr lang="fr-FR" sz="1100" dirty="0" err="1">
                <a:latin typeface="Lucida Console" panose="020B0609040504020204" pitchFamily="49" charset="0"/>
              </a:rPr>
              <a:t>priority</a:t>
            </a:r>
            <a:endParaRPr lang="fr-FR" sz="11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fr-FR" sz="1100" dirty="0">
                <a:latin typeface="Lucida Console" panose="020B0609040504020204" pitchFamily="49" charset="0"/>
              </a:rPr>
              <a:t>          0,       // </a:t>
            </a:r>
            <a:r>
              <a:rPr lang="fr-FR" sz="1100" dirty="0" err="1">
                <a:latin typeface="Lucida Console" panose="020B0609040504020204" pitchFamily="49" charset="0"/>
              </a:rPr>
              <a:t>loop</a:t>
            </a:r>
            <a:endParaRPr lang="fr-FR" sz="11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fr-FR" sz="1100" dirty="0">
                <a:latin typeface="Lucida Console" panose="020B0609040504020204" pitchFamily="49" charset="0"/>
              </a:rPr>
              <a:t>          1f      // rate (de 0.5 à 2.0)</a:t>
            </a:r>
          </a:p>
          <a:p>
            <a:pPr marL="0" indent="0">
              <a:buNone/>
            </a:pPr>
            <a:r>
              <a:rPr lang="fr-FR" sz="1100" dirty="0">
                <a:latin typeface="Lucida Console" panose="020B0609040504020204" pitchFamily="49" charset="0"/>
              </a:rPr>
              <a:t>        );     </a:t>
            </a:r>
          </a:p>
          <a:p>
            <a:pPr marL="0" indent="0">
              <a:buNone/>
            </a:pPr>
            <a:r>
              <a:rPr lang="fr-FR" sz="1100" dirty="0">
                <a:latin typeface="Lucida Console" panose="020B0609040504020204" pitchFamily="49" charset="0"/>
              </a:rPr>
              <a:t>      }</a:t>
            </a:r>
          </a:p>
          <a:p>
            <a:pPr marL="0" indent="0">
              <a:buNone/>
            </a:pPr>
            <a:r>
              <a:rPr lang="fr-FR" sz="1100" dirty="0">
                <a:latin typeface="Lucida Console" panose="020B0609040504020204" pitchFamily="49" charset="0"/>
              </a:rPr>
              <a:t>    });</a:t>
            </a:r>
          </a:p>
          <a:p>
            <a:pPr marL="0" indent="0">
              <a:buNone/>
            </a:pPr>
            <a:endParaRPr lang="fr-FR" sz="11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778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Arial Black" panose="020B0A04020102020204" pitchFamily="34" charset="0"/>
              </a:rPr>
              <a:t>Fichier Main.java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>
                <a:latin typeface="Lucida Console" panose="020B0609040504020204" pitchFamily="49" charset="0"/>
              </a:rPr>
              <a:t> </a:t>
            </a:r>
            <a:r>
              <a:rPr lang="en-US" sz="1200" dirty="0" err="1">
                <a:latin typeface="Lucida Console" panose="020B0609040504020204" pitchFamily="49" charset="0"/>
              </a:rPr>
              <a:t>soundPool</a:t>
            </a:r>
            <a:r>
              <a:rPr lang="en-US" sz="1200" dirty="0">
                <a:latin typeface="Lucida Console" panose="020B0609040504020204" pitchFamily="49" charset="0"/>
              </a:rPr>
              <a:t> = new </a:t>
            </a:r>
            <a:r>
              <a:rPr lang="en-US" sz="1200" dirty="0" err="1">
                <a:latin typeface="Lucida Console" panose="020B0609040504020204" pitchFamily="49" charset="0"/>
              </a:rPr>
              <a:t>SoundPool</a:t>
            </a:r>
            <a:r>
              <a:rPr lang="en-US" sz="1200" dirty="0">
                <a:latin typeface="Lucida Console" panose="020B0609040504020204" pitchFamily="49" charset="0"/>
              </a:rPr>
              <a:t> (</a:t>
            </a:r>
          </a:p>
          <a:p>
            <a:pPr marL="0" indent="0">
              <a:buNone/>
            </a:pPr>
            <a:r>
              <a:rPr lang="en-US" sz="1200" dirty="0">
                <a:latin typeface="Lucida Console" panose="020B0609040504020204" pitchFamily="49" charset="0"/>
              </a:rPr>
              <a:t>      2,            </a:t>
            </a:r>
            <a:r>
              <a:rPr lang="en-US" sz="1200" dirty="0" smtClean="0">
                <a:latin typeface="Lucida Console" panose="020B0609040504020204" pitchFamily="49" charset="0"/>
              </a:rPr>
              <a:t>		// </a:t>
            </a:r>
            <a:r>
              <a:rPr lang="en-US" sz="1200" dirty="0">
                <a:latin typeface="Lucida Console" panose="020B0609040504020204" pitchFamily="49" charset="0"/>
              </a:rPr>
              <a:t>max streams</a:t>
            </a:r>
          </a:p>
          <a:p>
            <a:pPr marL="0" indent="0">
              <a:buNone/>
            </a:pPr>
            <a:r>
              <a:rPr lang="en-US" sz="1200" dirty="0">
                <a:latin typeface="Lucida Console" panose="020B0609040504020204" pitchFamily="49" charset="0"/>
              </a:rPr>
              <a:t>      </a:t>
            </a:r>
            <a:r>
              <a:rPr lang="en-US" sz="1200" dirty="0" err="1">
                <a:latin typeface="Lucida Console" panose="020B0609040504020204" pitchFamily="49" charset="0"/>
              </a:rPr>
              <a:t>AudioManager.STREAM_MUSIC</a:t>
            </a:r>
            <a:r>
              <a:rPr lang="en-US" sz="1200" dirty="0">
                <a:latin typeface="Lucida Console" panose="020B0609040504020204" pitchFamily="49" charset="0"/>
              </a:rPr>
              <a:t>,   </a:t>
            </a:r>
            <a:r>
              <a:rPr lang="en-US" sz="1200" dirty="0" smtClean="0">
                <a:latin typeface="Lucida Console" panose="020B0609040504020204" pitchFamily="49" charset="0"/>
              </a:rPr>
              <a:t>	// </a:t>
            </a:r>
            <a:r>
              <a:rPr lang="en-US" sz="1200" dirty="0">
                <a:latin typeface="Lucida Console" panose="020B0609040504020204" pitchFamily="49" charset="0"/>
              </a:rPr>
              <a:t>stream type</a:t>
            </a:r>
          </a:p>
          <a:p>
            <a:pPr marL="0" indent="0">
              <a:buNone/>
            </a:pPr>
            <a:r>
              <a:rPr lang="en-US" sz="1200" dirty="0">
                <a:latin typeface="Lucida Console" panose="020B0609040504020204" pitchFamily="49" charset="0"/>
              </a:rPr>
              <a:t>      100              </a:t>
            </a:r>
            <a:r>
              <a:rPr lang="en-US" sz="1200" dirty="0" smtClean="0">
                <a:latin typeface="Lucida Console" panose="020B0609040504020204" pitchFamily="49" charset="0"/>
              </a:rPr>
              <a:t>		// </a:t>
            </a:r>
            <a:r>
              <a:rPr lang="en-US" sz="1200" dirty="0">
                <a:latin typeface="Lucida Console" panose="020B0609040504020204" pitchFamily="49" charset="0"/>
              </a:rPr>
              <a:t>quality (not used)</a:t>
            </a:r>
          </a:p>
          <a:p>
            <a:pPr marL="0" indent="0">
              <a:buNone/>
            </a:pPr>
            <a:r>
              <a:rPr lang="en-US" sz="1200" dirty="0">
                <a:latin typeface="Lucida Console" panose="020B0609040504020204" pitchFamily="49" charset="0"/>
              </a:rPr>
              <a:t>    );</a:t>
            </a:r>
          </a:p>
          <a:p>
            <a:pPr marL="0" indent="0">
              <a:buNone/>
            </a:pPr>
            <a:r>
              <a:rPr lang="en-US" sz="1200" dirty="0">
                <a:latin typeface="Lucida Console" panose="020B0609040504020204" pitchFamily="49" charset="0"/>
              </a:rPr>
              <a:t>    </a:t>
            </a:r>
            <a:r>
              <a:rPr lang="en-US" sz="1200" dirty="0" err="1">
                <a:latin typeface="Lucida Console" panose="020B0609040504020204" pitchFamily="49" charset="0"/>
              </a:rPr>
              <a:t>soundId</a:t>
            </a:r>
            <a:r>
              <a:rPr lang="en-US" sz="1200" dirty="0">
                <a:latin typeface="Lucida Console" panose="020B0609040504020204" pitchFamily="49" charset="0"/>
              </a:rPr>
              <a:t> = </a:t>
            </a:r>
            <a:r>
              <a:rPr lang="en-US" sz="1200" dirty="0" err="1">
                <a:latin typeface="Lucida Console" panose="020B0609040504020204" pitchFamily="49" charset="0"/>
              </a:rPr>
              <a:t>soundPool.load</a:t>
            </a:r>
            <a:r>
              <a:rPr lang="en-US" sz="1200" dirty="0">
                <a:latin typeface="Lucida Console" panose="020B0609040504020204" pitchFamily="49" charset="0"/>
              </a:rPr>
              <a:t> (</a:t>
            </a:r>
          </a:p>
          <a:p>
            <a:pPr marL="0" indent="0">
              <a:buNone/>
            </a:pPr>
            <a:r>
              <a:rPr lang="en-US" sz="1200" dirty="0">
                <a:latin typeface="Lucida Console" panose="020B0609040504020204" pitchFamily="49" charset="0"/>
              </a:rPr>
              <a:t>      this,         </a:t>
            </a:r>
            <a:r>
              <a:rPr lang="en-US" sz="1200" dirty="0" smtClean="0">
                <a:latin typeface="Lucida Console" panose="020B0609040504020204" pitchFamily="49" charset="0"/>
              </a:rPr>
              <a:t>		// </a:t>
            </a:r>
            <a:r>
              <a:rPr lang="en-US" sz="1200" dirty="0">
                <a:latin typeface="Lucida Console" panose="020B0609040504020204" pitchFamily="49" charset="0"/>
              </a:rPr>
              <a:t>context</a:t>
            </a:r>
          </a:p>
          <a:p>
            <a:pPr marL="0" indent="0">
              <a:buNone/>
            </a:pPr>
            <a:r>
              <a:rPr lang="en-US" sz="1200" dirty="0">
                <a:latin typeface="Lucida Console" panose="020B0609040504020204" pitchFamily="49" charset="0"/>
              </a:rPr>
              <a:t>      </a:t>
            </a:r>
            <a:r>
              <a:rPr lang="en-US" sz="1200" dirty="0" err="1">
                <a:latin typeface="Lucida Console" panose="020B0609040504020204" pitchFamily="49" charset="0"/>
              </a:rPr>
              <a:t>R.raw.audiofile</a:t>
            </a:r>
            <a:r>
              <a:rPr lang="en-US" sz="1200" dirty="0">
                <a:latin typeface="Lucida Console" panose="020B0609040504020204" pitchFamily="49" charset="0"/>
              </a:rPr>
              <a:t>,   </a:t>
            </a:r>
            <a:r>
              <a:rPr lang="en-US" sz="1200" dirty="0" smtClean="0">
                <a:latin typeface="Lucida Console" panose="020B0609040504020204" pitchFamily="49" charset="0"/>
              </a:rPr>
              <a:t>		// </a:t>
            </a:r>
            <a:r>
              <a:rPr lang="en-US" sz="1200" dirty="0">
                <a:latin typeface="Lucida Console" panose="020B0609040504020204" pitchFamily="49" charset="0"/>
              </a:rPr>
              <a:t>resource id</a:t>
            </a:r>
          </a:p>
          <a:p>
            <a:pPr marL="0" indent="0">
              <a:buNone/>
            </a:pPr>
            <a:r>
              <a:rPr lang="en-US" sz="1200" dirty="0">
                <a:latin typeface="Lucida Console" panose="020B0609040504020204" pitchFamily="49" charset="0"/>
              </a:rPr>
              <a:t>      1          </a:t>
            </a:r>
            <a:r>
              <a:rPr lang="en-US" sz="1200" dirty="0" smtClean="0">
                <a:latin typeface="Lucida Console" panose="020B0609040504020204" pitchFamily="49" charset="0"/>
              </a:rPr>
              <a:t>			// </a:t>
            </a:r>
            <a:r>
              <a:rPr lang="en-US" sz="1200" dirty="0">
                <a:latin typeface="Lucida Console" panose="020B0609040504020204" pitchFamily="49" charset="0"/>
              </a:rPr>
              <a:t>priority</a:t>
            </a:r>
          </a:p>
          <a:p>
            <a:pPr marL="0" indent="0">
              <a:buNone/>
            </a:pPr>
            <a:r>
              <a:rPr lang="en-US" sz="1200" dirty="0">
                <a:latin typeface="Lucida Console" panose="020B0609040504020204" pitchFamily="49" charset="0"/>
              </a:rPr>
              <a:t>    );</a:t>
            </a:r>
          </a:p>
          <a:p>
            <a:pPr marL="0" indent="0">
              <a:buNone/>
            </a:pPr>
            <a:r>
              <a:rPr lang="en-US" sz="1200" dirty="0">
                <a:latin typeface="Lucida Console" panose="020B060904050402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200" dirty="0">
                <a:latin typeface="Lucida Console" panose="020B0609040504020204" pitchFamily="49" charset="0"/>
              </a:rPr>
              <a:t>}</a:t>
            </a:r>
            <a:endParaRPr lang="fr-FR" sz="12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8656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2198</TotalTime>
  <Words>452</Words>
  <Application>Microsoft Office PowerPoint</Application>
  <PresentationFormat>Affichage à l'écran (16:9)</PresentationFormat>
  <Paragraphs>116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Présentation PowerPoint</vt:lpstr>
      <vt:lpstr>Le son, avec SoundPool</vt:lpstr>
      <vt:lpstr>Le son, avec SoundPool</vt:lpstr>
      <vt:lpstr>Le son, avec SoundPool</vt:lpstr>
      <vt:lpstr>Le son, avec SoundPool</vt:lpstr>
      <vt:lpstr>Ressources</vt:lpstr>
      <vt:lpstr>Layout main.xml</vt:lpstr>
      <vt:lpstr>Fichier Main.java</vt:lpstr>
      <vt:lpstr>Fichier Main.java</vt:lpstr>
      <vt:lpstr>Testez sur votre mobile</vt:lpstr>
      <vt:lpstr>Présentation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bruno</dc:creator>
  <cp:lastModifiedBy>bruno</cp:lastModifiedBy>
  <cp:revision>83</cp:revision>
  <dcterms:created xsi:type="dcterms:W3CDTF">2014-03-11T16:12:07Z</dcterms:created>
  <dcterms:modified xsi:type="dcterms:W3CDTF">2014-06-29T21:11:14Z</dcterms:modified>
</cp:coreProperties>
</file>