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70"/>
  </p:notesMasterIdLst>
  <p:handoutMasterIdLst>
    <p:handoutMasterId r:id="rId71"/>
  </p:handoutMasterIdLst>
  <p:sldIdLst>
    <p:sldId id="256" r:id="rId2"/>
    <p:sldId id="435" r:id="rId3"/>
    <p:sldId id="419" r:id="rId4"/>
    <p:sldId id="448" r:id="rId5"/>
    <p:sldId id="447" r:id="rId6"/>
    <p:sldId id="424" r:id="rId7"/>
    <p:sldId id="260" r:id="rId8"/>
    <p:sldId id="261" r:id="rId9"/>
    <p:sldId id="442" r:id="rId10"/>
    <p:sldId id="428" r:id="rId11"/>
    <p:sldId id="443" r:id="rId12"/>
    <p:sldId id="432" r:id="rId13"/>
    <p:sldId id="449" r:id="rId14"/>
    <p:sldId id="433" r:id="rId15"/>
    <p:sldId id="426" r:id="rId16"/>
    <p:sldId id="451" r:id="rId17"/>
    <p:sldId id="262" r:id="rId18"/>
    <p:sldId id="453" r:id="rId19"/>
    <p:sldId id="263" r:id="rId20"/>
    <p:sldId id="264" r:id="rId21"/>
    <p:sldId id="265" r:id="rId22"/>
    <p:sldId id="266" r:id="rId23"/>
    <p:sldId id="267" r:id="rId24"/>
    <p:sldId id="268" r:id="rId25"/>
    <p:sldId id="450" r:id="rId26"/>
    <p:sldId id="431"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400" r:id="rId42"/>
    <p:sldId id="410" r:id="rId43"/>
    <p:sldId id="411" r:id="rId44"/>
    <p:sldId id="401" r:id="rId45"/>
    <p:sldId id="402" r:id="rId46"/>
    <p:sldId id="403" r:id="rId47"/>
    <p:sldId id="404" r:id="rId48"/>
    <p:sldId id="405" r:id="rId49"/>
    <p:sldId id="406" r:id="rId50"/>
    <p:sldId id="407" r:id="rId51"/>
    <p:sldId id="408" r:id="rId52"/>
    <p:sldId id="409" r:id="rId53"/>
    <p:sldId id="412" r:id="rId54"/>
    <p:sldId id="413" r:id="rId55"/>
    <p:sldId id="414" r:id="rId56"/>
    <p:sldId id="415" r:id="rId57"/>
    <p:sldId id="416" r:id="rId58"/>
    <p:sldId id="272" r:id="rId59"/>
    <p:sldId id="417" r:id="rId60"/>
    <p:sldId id="446" r:id="rId61"/>
    <p:sldId id="436" r:id="rId62"/>
    <p:sldId id="444" r:id="rId63"/>
    <p:sldId id="437" r:id="rId64"/>
    <p:sldId id="439" r:id="rId65"/>
    <p:sldId id="445" r:id="rId66"/>
    <p:sldId id="440" r:id="rId67"/>
    <p:sldId id="452" r:id="rId68"/>
    <p:sldId id="422" r:id="rId69"/>
  </p:sldIdLst>
  <p:sldSz cx="9144000" cy="6858000" type="screen4x3"/>
  <p:notesSz cx="6856413" cy="91424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69" d="100"/>
          <a:sy n="69" d="100"/>
        </p:scale>
        <p:origin x="-111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49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880100" y="8685213"/>
            <a:ext cx="358775" cy="271462"/>
          </a:xfrm>
          <a:prstGeom prst="rect">
            <a:avLst/>
          </a:prstGeom>
          <a:noFill/>
          <a:ln w="12700">
            <a:noFill/>
            <a:miter lim="800000"/>
            <a:headEnd/>
            <a:tailEnd/>
          </a:ln>
          <a:effectLst/>
        </p:spPr>
        <p:txBody>
          <a:bodyPr wrap="none" lIns="90488" tIns="44450" rIns="90488" bIns="44450">
            <a:spAutoFit/>
          </a:bodyPr>
          <a:lstStyle/>
          <a:p>
            <a:pPr eaLnBrk="0" hangingPunct="0"/>
            <a:fld id="{4FEFEB68-91AA-47F8-8C12-C70A318D4C63}" type="slidenum">
              <a:rPr lang="en-US" sz="1200">
                <a:latin typeface="Times New Roman" pitchFamily="18" charset="0"/>
              </a:rPr>
              <a:pPr eaLnBrk="0" hangingPunct="0"/>
              <a:t>‹#›</a:t>
            </a:fld>
            <a:endParaRPr lang="en-US" sz="1200">
              <a:latin typeface="Times New Roman" pitchFamily="18" charset="0"/>
            </a:endParaRPr>
          </a:p>
        </p:txBody>
      </p:sp>
    </p:spTree>
    <p:extLst>
      <p:ext uri="{BB962C8B-B14F-4D97-AF65-F5344CB8AC3E}">
        <p14:creationId xmlns="" xmlns:p14="http://schemas.microsoft.com/office/powerpoint/2010/main" val="37858883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2813"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386275329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en-US" smtClean="0"/>
              <a:t>Click to edit Master title style</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92F199C-F876-4077-A9D7-9FA6137B2B58}" type="datetime2">
              <a:rPr lang="en-US" smtClean="0"/>
              <a:pPr/>
              <a:t>Wednesday, January 7, 2015</a:t>
            </a:fld>
            <a:endParaRPr lang="en-US"/>
          </a:p>
        </p:txBody>
      </p:sp>
      <p:sp>
        <p:nvSpPr>
          <p:cNvPr id="5" name="Footer Placeholder 4"/>
          <p:cNvSpPr>
            <a:spLocks noGrp="1"/>
          </p:cNvSpPr>
          <p:nvPr>
            <p:ph type="ftr" sz="quarter" idx="11"/>
          </p:nvPr>
        </p:nvSpPr>
        <p:spPr/>
        <p:txBody>
          <a:bodyPr/>
          <a:lstStyle/>
          <a:p>
            <a:r>
              <a:rPr lang="en-US" smtClean="0"/>
              <a:t>Presentation On MS-Access</a:t>
            </a:r>
            <a:endParaRPr lang="en-US"/>
          </a:p>
        </p:txBody>
      </p:sp>
      <p:sp>
        <p:nvSpPr>
          <p:cNvPr id="6" name="Slide Number Placeholder 5"/>
          <p:cNvSpPr>
            <a:spLocks noGrp="1"/>
          </p:cNvSpPr>
          <p:nvPr>
            <p:ph type="sldNum" sz="quarter" idx="12"/>
          </p:nvPr>
        </p:nvSpPr>
        <p:spPr/>
        <p:txBody>
          <a:bodyPr/>
          <a:lstStyle/>
          <a:p>
            <a:fld id="{51D1E913-CB1B-459B-91A3-9BED77FFC9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98BFA7-AF52-43C4-B0B8-7170A4FB592B}" type="datetime2">
              <a:rPr lang="en-US" smtClean="0"/>
              <a:pPr/>
              <a:t>Wednesday, January 7, 2015</a:t>
            </a:fld>
            <a:endParaRPr lang="en-US"/>
          </a:p>
        </p:txBody>
      </p:sp>
      <p:sp>
        <p:nvSpPr>
          <p:cNvPr id="5" name="Footer Placeholder 4"/>
          <p:cNvSpPr>
            <a:spLocks noGrp="1"/>
          </p:cNvSpPr>
          <p:nvPr>
            <p:ph type="ftr" sz="quarter" idx="11"/>
          </p:nvPr>
        </p:nvSpPr>
        <p:spPr/>
        <p:txBody>
          <a:bodyPr/>
          <a:lstStyle/>
          <a:p>
            <a:r>
              <a:rPr lang="en-US" smtClean="0"/>
              <a:t>Presentation On MS-Access</a:t>
            </a:r>
            <a:endParaRPr lang="en-US"/>
          </a:p>
        </p:txBody>
      </p:sp>
      <p:sp>
        <p:nvSpPr>
          <p:cNvPr id="6" name="Slide Number Placeholder 5"/>
          <p:cNvSpPr>
            <a:spLocks noGrp="1"/>
          </p:cNvSpPr>
          <p:nvPr>
            <p:ph type="sldNum" sz="quarter" idx="12"/>
          </p:nvPr>
        </p:nvSpPr>
        <p:spPr/>
        <p:txBody>
          <a:bodyPr/>
          <a:lstStyle/>
          <a:p>
            <a:fld id="{89848DA0-494A-4C1F-9207-A0D692289B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975F27-68F9-44E5-BCF3-12D55FB39738}" type="datetime2">
              <a:rPr lang="en-US" smtClean="0"/>
              <a:pPr/>
              <a:t>Wednesday, January 7, 2015</a:t>
            </a:fld>
            <a:endParaRPr lang="en-US"/>
          </a:p>
        </p:txBody>
      </p:sp>
      <p:sp>
        <p:nvSpPr>
          <p:cNvPr id="5" name="Footer Placeholder 4"/>
          <p:cNvSpPr>
            <a:spLocks noGrp="1"/>
          </p:cNvSpPr>
          <p:nvPr>
            <p:ph type="ftr" sz="quarter" idx="11"/>
          </p:nvPr>
        </p:nvSpPr>
        <p:spPr/>
        <p:txBody>
          <a:bodyPr/>
          <a:lstStyle/>
          <a:p>
            <a:r>
              <a:rPr lang="en-US" smtClean="0"/>
              <a:t>Presentation On MS-Access</a:t>
            </a:r>
            <a:endParaRPr lang="en-US"/>
          </a:p>
        </p:txBody>
      </p:sp>
      <p:sp>
        <p:nvSpPr>
          <p:cNvPr id="6" name="Slide Number Placeholder 5"/>
          <p:cNvSpPr>
            <a:spLocks noGrp="1"/>
          </p:cNvSpPr>
          <p:nvPr>
            <p:ph type="sldNum" sz="quarter" idx="12"/>
          </p:nvPr>
        </p:nvSpPr>
        <p:spPr/>
        <p:txBody>
          <a:bodyPr/>
          <a:lstStyle/>
          <a:p>
            <a:fld id="{64CC9038-2CC6-4F37-BB24-11AD0DE97A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82688" y="2017713"/>
            <a:ext cx="7772400" cy="4114800"/>
          </a:xfrm>
        </p:spPr>
        <p:txBody>
          <a:bodyPr/>
          <a:lstStyle/>
          <a:p>
            <a:endParaRPr lang="en-US"/>
          </a:p>
        </p:txBody>
      </p:sp>
      <p:sp>
        <p:nvSpPr>
          <p:cNvPr id="4" name="Date Placeholder 3"/>
          <p:cNvSpPr>
            <a:spLocks noGrp="1"/>
          </p:cNvSpPr>
          <p:nvPr>
            <p:ph type="dt" sz="half" idx="10"/>
          </p:nvPr>
        </p:nvSpPr>
        <p:spPr>
          <a:xfrm>
            <a:off x="914400" y="6324600"/>
            <a:ext cx="1905000" cy="457200"/>
          </a:xfrm>
        </p:spPr>
        <p:txBody>
          <a:bodyPr/>
          <a:lstStyle>
            <a:lvl1pPr>
              <a:defRPr/>
            </a:lvl1pPr>
          </a:lstStyle>
          <a:p>
            <a:fld id="{CFC33E26-7D38-480C-B1F8-F1E62E8C6B3E}" type="datetime2">
              <a:rPr lang="en-US" smtClean="0"/>
              <a:pPr/>
              <a:t>Wednesday, January 7, 2015</a:t>
            </a:fld>
            <a:endParaRPr lang="en-US"/>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r>
              <a:rPr lang="en-US" smtClean="0"/>
              <a:t>Presentation On MS-Access</a:t>
            </a:r>
            <a:endParaRPr lang="en-US"/>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fld id="{941C7FA5-790B-4A34-A11D-1CB92291D61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3A0BAA-606B-4B86-A734-48557F11899D}" type="datetime2">
              <a:rPr lang="en-US" smtClean="0"/>
              <a:pPr/>
              <a:t>Wednesday, January 7, 2015</a:t>
            </a:fld>
            <a:endParaRPr lang="en-US"/>
          </a:p>
        </p:txBody>
      </p:sp>
      <p:sp>
        <p:nvSpPr>
          <p:cNvPr id="5" name="Footer Placeholder 4"/>
          <p:cNvSpPr>
            <a:spLocks noGrp="1"/>
          </p:cNvSpPr>
          <p:nvPr>
            <p:ph type="ftr" sz="quarter" idx="11"/>
          </p:nvPr>
        </p:nvSpPr>
        <p:spPr/>
        <p:txBody>
          <a:bodyPr/>
          <a:lstStyle/>
          <a:p>
            <a:r>
              <a:rPr lang="en-US" smtClean="0"/>
              <a:t>Presentation On MS-Access</a:t>
            </a:r>
            <a:endParaRPr lang="en-US"/>
          </a:p>
        </p:txBody>
      </p:sp>
      <p:sp>
        <p:nvSpPr>
          <p:cNvPr id="6" name="Slide Number Placeholder 5"/>
          <p:cNvSpPr>
            <a:spLocks noGrp="1"/>
          </p:cNvSpPr>
          <p:nvPr>
            <p:ph type="sldNum" sz="quarter" idx="12"/>
          </p:nvPr>
        </p:nvSpPr>
        <p:spPr/>
        <p:txBody>
          <a:bodyPr/>
          <a:lstStyle/>
          <a:p>
            <a:fld id="{9545357D-2D22-41A8-A766-9D64D436C6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FAC1DD-E303-4D98-9463-F5B8A14036D1}" type="datetime2">
              <a:rPr lang="en-US" smtClean="0"/>
              <a:pPr/>
              <a:t>Wednesday, January 7, 2015</a:t>
            </a:fld>
            <a:endParaRPr lang="en-US"/>
          </a:p>
        </p:txBody>
      </p:sp>
      <p:sp>
        <p:nvSpPr>
          <p:cNvPr id="5" name="Footer Placeholder 4"/>
          <p:cNvSpPr>
            <a:spLocks noGrp="1"/>
          </p:cNvSpPr>
          <p:nvPr>
            <p:ph type="ftr" sz="quarter" idx="11"/>
          </p:nvPr>
        </p:nvSpPr>
        <p:spPr/>
        <p:txBody>
          <a:bodyPr/>
          <a:lstStyle/>
          <a:p>
            <a:r>
              <a:rPr lang="en-US" smtClean="0"/>
              <a:t>Presentation On MS-Access</a:t>
            </a:r>
            <a:endParaRPr lang="en-US"/>
          </a:p>
        </p:txBody>
      </p:sp>
      <p:sp>
        <p:nvSpPr>
          <p:cNvPr id="6" name="Slide Number Placeholder 5"/>
          <p:cNvSpPr>
            <a:spLocks noGrp="1"/>
          </p:cNvSpPr>
          <p:nvPr>
            <p:ph type="sldNum" sz="quarter" idx="12"/>
          </p:nvPr>
        </p:nvSpPr>
        <p:spPr/>
        <p:txBody>
          <a:bodyPr/>
          <a:lstStyle/>
          <a:p>
            <a:fld id="{90DAE04B-4350-4E22-975C-6E2BB0D93C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04E056-8567-4C01-9984-D5FE2C5AE0D8}" type="datetime2">
              <a:rPr lang="en-US" smtClean="0"/>
              <a:pPr/>
              <a:t>Wednesday, January 7, 2015</a:t>
            </a:fld>
            <a:endParaRPr lang="en-US"/>
          </a:p>
        </p:txBody>
      </p:sp>
      <p:sp>
        <p:nvSpPr>
          <p:cNvPr id="6" name="Footer Placeholder 5"/>
          <p:cNvSpPr>
            <a:spLocks noGrp="1"/>
          </p:cNvSpPr>
          <p:nvPr>
            <p:ph type="ftr" sz="quarter" idx="11"/>
          </p:nvPr>
        </p:nvSpPr>
        <p:spPr/>
        <p:txBody>
          <a:bodyPr/>
          <a:lstStyle/>
          <a:p>
            <a:r>
              <a:rPr lang="en-US" smtClean="0"/>
              <a:t>Presentation On MS-Access</a:t>
            </a:r>
            <a:endParaRPr lang="en-US"/>
          </a:p>
        </p:txBody>
      </p:sp>
      <p:sp>
        <p:nvSpPr>
          <p:cNvPr id="7" name="Slide Number Placeholder 6"/>
          <p:cNvSpPr>
            <a:spLocks noGrp="1"/>
          </p:cNvSpPr>
          <p:nvPr>
            <p:ph type="sldNum" sz="quarter" idx="12"/>
          </p:nvPr>
        </p:nvSpPr>
        <p:spPr/>
        <p:txBody>
          <a:bodyPr/>
          <a:lstStyle/>
          <a:p>
            <a:fld id="{3F9F0A48-7847-4D09-B76E-B17CAB5241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E04B0C-580B-488D-9A29-E2907BAD99F7}" type="datetime2">
              <a:rPr lang="en-US" smtClean="0"/>
              <a:pPr/>
              <a:t>Wednesday, January 7, 2015</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
        <p:nvSpPr>
          <p:cNvPr id="9" name="Slide Number Placeholder 8"/>
          <p:cNvSpPr>
            <a:spLocks noGrp="1"/>
          </p:cNvSpPr>
          <p:nvPr>
            <p:ph type="sldNum" sz="quarter" idx="12"/>
          </p:nvPr>
        </p:nvSpPr>
        <p:spPr/>
        <p:txBody>
          <a:bodyPr/>
          <a:lstStyle/>
          <a:p>
            <a:fld id="{1C2B814D-4E37-4018-B998-C1F69AE9C6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880E5D-8CD6-45C3-BF35-A65188784944}" type="datetime2">
              <a:rPr lang="en-US" smtClean="0"/>
              <a:pPr/>
              <a:t>Wednesday, January 7, 2015</a:t>
            </a:fld>
            <a:endParaRPr lang="en-US"/>
          </a:p>
        </p:txBody>
      </p:sp>
      <p:sp>
        <p:nvSpPr>
          <p:cNvPr id="4" name="Footer Placeholder 3"/>
          <p:cNvSpPr>
            <a:spLocks noGrp="1"/>
          </p:cNvSpPr>
          <p:nvPr>
            <p:ph type="ftr" sz="quarter" idx="11"/>
          </p:nvPr>
        </p:nvSpPr>
        <p:spPr/>
        <p:txBody>
          <a:bodyPr/>
          <a:lstStyle/>
          <a:p>
            <a:r>
              <a:rPr lang="en-US" smtClean="0"/>
              <a:t>Presentation On MS-Access</a:t>
            </a:r>
            <a:endParaRPr lang="en-US"/>
          </a:p>
        </p:txBody>
      </p:sp>
      <p:sp>
        <p:nvSpPr>
          <p:cNvPr id="5" name="Slide Number Placeholder 4"/>
          <p:cNvSpPr>
            <a:spLocks noGrp="1"/>
          </p:cNvSpPr>
          <p:nvPr>
            <p:ph type="sldNum" sz="quarter" idx="12"/>
          </p:nvPr>
        </p:nvSpPr>
        <p:spPr/>
        <p:txBody>
          <a:bodyPr/>
          <a:lstStyle/>
          <a:p>
            <a:fld id="{125DD43E-7DA3-45AE-B7B0-BD26C75323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1330B-2D37-485B-A6BA-40BAA0355163}" type="datetime2">
              <a:rPr lang="en-US" smtClean="0"/>
              <a:pPr/>
              <a:t>Wednesday, January 7, 2015</a:t>
            </a:fld>
            <a:endParaRPr lang="en-US"/>
          </a:p>
        </p:txBody>
      </p:sp>
      <p:sp>
        <p:nvSpPr>
          <p:cNvPr id="3" name="Footer Placeholder 2"/>
          <p:cNvSpPr>
            <a:spLocks noGrp="1"/>
          </p:cNvSpPr>
          <p:nvPr>
            <p:ph type="ftr" sz="quarter" idx="11"/>
          </p:nvPr>
        </p:nvSpPr>
        <p:spPr/>
        <p:txBody>
          <a:bodyPr/>
          <a:lstStyle/>
          <a:p>
            <a:r>
              <a:rPr lang="en-US" smtClean="0"/>
              <a:t>Presentation On MS-Access</a:t>
            </a:r>
            <a:endParaRPr lang="en-US"/>
          </a:p>
        </p:txBody>
      </p:sp>
      <p:sp>
        <p:nvSpPr>
          <p:cNvPr id="4" name="Slide Number Placeholder 3"/>
          <p:cNvSpPr>
            <a:spLocks noGrp="1"/>
          </p:cNvSpPr>
          <p:nvPr>
            <p:ph type="sldNum" sz="quarter" idx="12"/>
          </p:nvPr>
        </p:nvSpPr>
        <p:spPr/>
        <p:txBody>
          <a:bodyPr/>
          <a:lstStyle/>
          <a:p>
            <a:fld id="{EA0DB0DA-D896-401C-96D8-B10F49823A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67A502-48E7-40B0-B011-2B42386D72D1}" type="datetime2">
              <a:rPr lang="en-US" smtClean="0"/>
              <a:pPr/>
              <a:t>Wednesday, January 7, 2015</a:t>
            </a:fld>
            <a:endParaRPr lang="en-US"/>
          </a:p>
        </p:txBody>
      </p:sp>
      <p:sp>
        <p:nvSpPr>
          <p:cNvPr id="6" name="Footer Placeholder 5"/>
          <p:cNvSpPr>
            <a:spLocks noGrp="1"/>
          </p:cNvSpPr>
          <p:nvPr>
            <p:ph type="ftr" sz="quarter" idx="11"/>
          </p:nvPr>
        </p:nvSpPr>
        <p:spPr/>
        <p:txBody>
          <a:bodyPr/>
          <a:lstStyle/>
          <a:p>
            <a:r>
              <a:rPr lang="en-US" smtClean="0"/>
              <a:t>Presentation On MS-Access</a:t>
            </a:r>
            <a:endParaRPr lang="en-US"/>
          </a:p>
        </p:txBody>
      </p:sp>
      <p:sp>
        <p:nvSpPr>
          <p:cNvPr id="7" name="Slide Number Placeholder 6"/>
          <p:cNvSpPr>
            <a:spLocks noGrp="1"/>
          </p:cNvSpPr>
          <p:nvPr>
            <p:ph type="sldNum" sz="quarter" idx="12"/>
          </p:nvPr>
        </p:nvSpPr>
        <p:spPr/>
        <p:txBody>
          <a:bodyPr/>
          <a:lstStyle/>
          <a:p>
            <a:fld id="{B068BDD1-6DA5-4500-9018-02A4A33F45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9103CE-81B5-4F81-AF54-9B34D1D80717}" type="datetime2">
              <a:rPr lang="en-US" smtClean="0"/>
              <a:pPr/>
              <a:t>Wednesday, January 7, 2015</a:t>
            </a:fld>
            <a:endParaRPr lang="en-US"/>
          </a:p>
        </p:txBody>
      </p:sp>
      <p:sp>
        <p:nvSpPr>
          <p:cNvPr id="6" name="Footer Placeholder 5"/>
          <p:cNvSpPr>
            <a:spLocks noGrp="1"/>
          </p:cNvSpPr>
          <p:nvPr>
            <p:ph type="ftr" sz="quarter" idx="11"/>
          </p:nvPr>
        </p:nvSpPr>
        <p:spPr/>
        <p:txBody>
          <a:bodyPr/>
          <a:lstStyle/>
          <a:p>
            <a:r>
              <a:rPr lang="en-US" smtClean="0"/>
              <a:t>Presentation On MS-Access</a:t>
            </a:r>
            <a:endParaRPr lang="en-US"/>
          </a:p>
        </p:txBody>
      </p:sp>
      <p:sp>
        <p:nvSpPr>
          <p:cNvPr id="7" name="Slide Number Placeholder 6"/>
          <p:cNvSpPr>
            <a:spLocks noGrp="1"/>
          </p:cNvSpPr>
          <p:nvPr>
            <p:ph type="sldNum" sz="quarter" idx="12"/>
          </p:nvPr>
        </p:nvSpPr>
        <p:spPr/>
        <p:txBody>
          <a:bodyPr/>
          <a:lstStyle/>
          <a:p>
            <a:fld id="{AF0A26C8-D7CF-4F13-83CA-1F7DAABE81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bright="62000" contrast="-68000"/>
          </a:blip>
          <a:srcRect/>
          <a:stretch>
            <a:fillRect l="-3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60C14130-C966-4D8C-8E44-84929CF155A0}" type="datetime2">
              <a:rPr lang="en-US" smtClean="0"/>
              <a:pPr/>
              <a:t>Wednesday, January 7, 2015</a:t>
            </a:fld>
            <a:endParaRPr lang="en-US"/>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r>
              <a:rPr lang="en-US" smtClean="0"/>
              <a:t>Presentation On MS-Access</a:t>
            </a:r>
            <a:endParaRPr lang="en-US"/>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FB8CA3DF-3722-4823-9216-FFE6E3F44A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Microsoft_Office_95" TargetMode="External"/><Relationship Id="rId13" Type="http://schemas.openxmlformats.org/officeDocument/2006/relationships/hyperlink" Target="http://en.wikipedia.org/wiki/Windows_2000" TargetMode="External"/><Relationship Id="rId18" Type="http://schemas.openxmlformats.org/officeDocument/2006/relationships/hyperlink" Target="http://en.wikipedia.org/wiki/Windows_Vista" TargetMode="External"/><Relationship Id="rId26" Type="http://schemas.openxmlformats.org/officeDocument/2006/relationships/hyperlink" Target="http://en.wikipedia.org/wiki/Windows_Server_2003_R2" TargetMode="External"/><Relationship Id="rId3" Type="http://schemas.openxmlformats.org/officeDocument/2006/relationships/hyperlink" Target="http://en.wikipedia.org/wiki/Operating_system" TargetMode="External"/><Relationship Id="rId21" Type="http://schemas.openxmlformats.org/officeDocument/2006/relationships/hyperlink" Target="http://en.wikipedia.org/wiki/Windows_XP_SP2" TargetMode="External"/><Relationship Id="rId7" Type="http://schemas.openxmlformats.org/officeDocument/2006/relationships/hyperlink" Target="http://en.wikipedia.org/wiki/Windows_95" TargetMode="External"/><Relationship Id="rId12" Type="http://schemas.openxmlformats.org/officeDocument/2006/relationships/hyperlink" Target="http://en.wikipedia.org/wiki/Windows_98" TargetMode="External"/><Relationship Id="rId17" Type="http://schemas.openxmlformats.org/officeDocument/2006/relationships/hyperlink" Target="http://en.wikipedia.org/wiki/Windows_XP" TargetMode="External"/><Relationship Id="rId25" Type="http://schemas.openxmlformats.org/officeDocument/2006/relationships/hyperlink" Target="http://en.wikipedia.org/wiki/Windows_Server_2003_SP2" TargetMode="External"/><Relationship Id="rId33" Type="http://schemas.openxmlformats.org/officeDocument/2006/relationships/hyperlink" Target="http://en.wikipedia.org/wiki/Microsoft_Office_2013" TargetMode="External"/><Relationship Id="rId2" Type="http://schemas.openxmlformats.org/officeDocument/2006/relationships/hyperlink" Target="http://en.wikipedia.org/wiki/Microsoft_Jet_Database_Engine" TargetMode="External"/><Relationship Id="rId16" Type="http://schemas.openxmlformats.org/officeDocument/2006/relationships/hyperlink" Target="http://en.wikipedia.org/wiki/Microsoft_Office_XP" TargetMode="External"/><Relationship Id="rId20" Type="http://schemas.openxmlformats.org/officeDocument/2006/relationships/hyperlink" Target="http://en.wikipedia.org/wiki/Microsoft_Office_2003" TargetMode="External"/><Relationship Id="rId29" Type="http://schemas.openxmlformats.org/officeDocument/2006/relationships/hyperlink" Target="http://en.wikipedia.org/wiki/Windows_Server_2008_R2" TargetMode="External"/><Relationship Id="rId1" Type="http://schemas.openxmlformats.org/officeDocument/2006/relationships/slideLayout" Target="../slideLayouts/slideLayout7.xml"/><Relationship Id="rId6" Type="http://schemas.openxmlformats.org/officeDocument/2006/relationships/hyperlink" Target="http://en.wikipedia.org/wiki/Microsoft_Office" TargetMode="External"/><Relationship Id="rId11" Type="http://schemas.openxmlformats.org/officeDocument/2006/relationships/hyperlink" Target="http://en.wikipedia.org/wiki/Microsoft_Office_97" TargetMode="External"/><Relationship Id="rId24" Type="http://schemas.openxmlformats.org/officeDocument/2006/relationships/hyperlink" Target="http://en.wikipedia.org/wiki/Windows_XP_SP3" TargetMode="External"/><Relationship Id="rId32" Type="http://schemas.openxmlformats.org/officeDocument/2006/relationships/hyperlink" Target="http://en.wikipedia.org/wiki/Microsoft_Office_2010" TargetMode="External"/><Relationship Id="rId5" Type="http://schemas.openxmlformats.org/officeDocument/2006/relationships/hyperlink" Target="http://en.wikipedia.org/wiki/Windows_3.1x" TargetMode="External"/><Relationship Id="rId15" Type="http://schemas.openxmlformats.org/officeDocument/2006/relationships/hyperlink" Target="http://en.wikipedia.org/wiki/Windows_Me" TargetMode="External"/><Relationship Id="rId23" Type="http://schemas.openxmlformats.org/officeDocument/2006/relationships/hyperlink" Target="http://en.wikipedia.org/wiki/Microsoft_Office_2007" TargetMode="External"/><Relationship Id="rId28" Type="http://schemas.openxmlformats.org/officeDocument/2006/relationships/hyperlink" Target="http://en.wikipedia.org/wiki/Windows_Server_2008" TargetMode="External"/><Relationship Id="rId10" Type="http://schemas.openxmlformats.org/officeDocument/2006/relationships/hyperlink" Target="http://en.wikipedia.org/wiki/Windows_NT_4.0" TargetMode="External"/><Relationship Id="rId19" Type="http://schemas.openxmlformats.org/officeDocument/2006/relationships/hyperlink" Target="http://en.wikipedia.org/wiki/Windows_7" TargetMode="External"/><Relationship Id="rId31" Type="http://schemas.openxmlformats.org/officeDocument/2006/relationships/hyperlink" Target="http://en.wikipedia.org/wiki/Windows_8" TargetMode="External"/><Relationship Id="rId4" Type="http://schemas.openxmlformats.org/officeDocument/2006/relationships/hyperlink" Target="http://en.wikipedia.org/wiki/Windows_3.0" TargetMode="External"/><Relationship Id="rId9" Type="http://schemas.openxmlformats.org/officeDocument/2006/relationships/hyperlink" Target="http://en.wikipedia.org/wiki/Windows_NT_3.51" TargetMode="External"/><Relationship Id="rId14" Type="http://schemas.openxmlformats.org/officeDocument/2006/relationships/hyperlink" Target="http://en.wikipedia.org/wiki/Microsoft_Office_2000" TargetMode="External"/><Relationship Id="rId22" Type="http://schemas.openxmlformats.org/officeDocument/2006/relationships/hyperlink" Target="http://en.wikipedia.org/wiki/Windows_Server_2003_SP1" TargetMode="External"/><Relationship Id="rId27" Type="http://schemas.openxmlformats.org/officeDocument/2006/relationships/hyperlink" Target="http://en.wikipedia.org/wiki/Windows_Vista_SP1" TargetMode="External"/><Relationship Id="rId30" Type="http://schemas.openxmlformats.org/officeDocument/2006/relationships/hyperlink" Target="http://en.wikipedia.org/wiki/Windows_Server_20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Data" TargetMode="External"/><Relationship Id="rId3" Type="http://schemas.openxmlformats.org/officeDocument/2006/relationships/hyperlink" Target="http://en.wikipedia.org/wiki/Microsoft" TargetMode="External"/><Relationship Id="rId7" Type="http://schemas.openxmlformats.org/officeDocument/2006/relationships/hyperlink" Target="http://en.wikipedia.org/wiki/Microsoft_Office" TargetMode="External"/><Relationship Id="rId2" Type="http://schemas.openxmlformats.org/officeDocument/2006/relationships/hyperlink" Target="http://en.wikipedia.org/wiki/Database_management_system" TargetMode="External"/><Relationship Id="rId1" Type="http://schemas.openxmlformats.org/officeDocument/2006/relationships/slideLayout" Target="../slideLayouts/slideLayout2.xml"/><Relationship Id="rId6" Type="http://schemas.openxmlformats.org/officeDocument/2006/relationships/hyperlink" Target="http://en.wikipedia.org/wiki/Graphical_user_interface" TargetMode="External"/><Relationship Id="rId5" Type="http://schemas.openxmlformats.org/officeDocument/2006/relationships/hyperlink" Target="http://en.wikipedia.org/wiki/Microsoft_Jet_Database_Engine" TargetMode="External"/><Relationship Id="rId4" Type="http://schemas.openxmlformats.org/officeDocument/2006/relationships/hyperlink" Target="http://en.wikipedia.org/wiki/Relational_database"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C:\Users\Owner\Desktop\Microsoft%20Access%202007%20Tutorial.mp4"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9" name="Picture 8" descr="Untitled.jpg"/>
          <p:cNvPicPr>
            <a:picLocks noChangeAspect="1"/>
          </p:cNvPicPr>
          <p:nvPr/>
        </p:nvPicPr>
        <p:blipFill>
          <a:blip r:embed="rId4" cstate="print"/>
          <a:stretch>
            <a:fillRect/>
          </a:stretch>
        </p:blipFill>
        <p:spPr>
          <a:xfrm>
            <a:off x="1600200" y="1447800"/>
            <a:ext cx="7086600" cy="3505200"/>
          </a:xfrm>
          <a:prstGeom prst="ellipse">
            <a:avLst/>
          </a:prstGeom>
          <a:ln>
            <a:noFill/>
          </a:ln>
          <a:effectLst>
            <a:softEdge rad="112500"/>
          </a:effectLst>
        </p:spPr>
      </p:pic>
      <p:sp>
        <p:nvSpPr>
          <p:cNvPr id="4098" name="Rectangle 2"/>
          <p:cNvSpPr>
            <a:spLocks noGrp="1" noChangeArrowheads="1"/>
          </p:cNvSpPr>
          <p:nvPr>
            <p:ph type="ctrTitle"/>
          </p:nvPr>
        </p:nvSpPr>
        <p:spPr>
          <a:xfrm>
            <a:off x="1828800" y="381000"/>
            <a:ext cx="7086600" cy="1470025"/>
          </a:xfrm>
          <a:noFill/>
          <a:ln/>
        </p:spPr>
        <p:txBody>
          <a:bodyPr lIns="90488" tIns="44450" rIns="90488" bIns="44450" anchor="ctr">
            <a:normAutofit fontScale="90000"/>
          </a:bodyPr>
          <a:lstStyle/>
          <a:p>
            <a:r>
              <a:rPr lang="en-US" sz="8800" baseline="30000" dirty="0"/>
              <a:t>MicroSoft </a:t>
            </a:r>
            <a:r>
              <a:rPr lang="en-US" sz="8800" baseline="30000" dirty="0" smtClean="0"/>
              <a:t>Access 2007 </a:t>
            </a:r>
            <a:endParaRPr lang="en-US" sz="8800" baseline="30000" dirty="0"/>
          </a:p>
        </p:txBody>
      </p:sp>
      <p:sp>
        <p:nvSpPr>
          <p:cNvPr id="4099" name="Rectangle 3"/>
          <p:cNvSpPr>
            <a:spLocks noGrp="1" noChangeArrowheads="1"/>
          </p:cNvSpPr>
          <p:nvPr>
            <p:ph type="subTitle" idx="1"/>
          </p:nvPr>
        </p:nvSpPr>
        <p:spPr>
          <a:xfrm>
            <a:off x="2286000" y="3581400"/>
            <a:ext cx="5897206" cy="966798"/>
          </a:xfrm>
          <a:noFill/>
          <a:ln/>
        </p:spPr>
        <p:txBody>
          <a:bodyPr lIns="90488" tIns="44450" rIns="90488" bIns="44450">
            <a:normAutofit/>
          </a:bodyPr>
          <a:lstStyle/>
          <a:p>
            <a:pPr marL="342900" indent="-342900"/>
            <a:r>
              <a:rPr lang="en-US" sz="3600" b="1" i="1" u="sng" dirty="0" smtClean="0">
                <a:solidFill>
                  <a:schemeClr val="tx2">
                    <a:lumMod val="50000"/>
                  </a:schemeClr>
                </a:solidFill>
              </a:rPr>
              <a:t>Group Presentation</a:t>
            </a:r>
            <a:endParaRPr lang="en-US" sz="3600" b="1" i="1" u="sng" dirty="0">
              <a:solidFill>
                <a:schemeClr val="tx2">
                  <a:lumMod val="50000"/>
                </a:schemeClr>
              </a:solidFill>
            </a:endParaRPr>
          </a:p>
        </p:txBody>
      </p:sp>
      <p:sp>
        <p:nvSpPr>
          <p:cNvPr id="4100" name="Rectangle 4"/>
          <p:cNvSpPr>
            <a:spLocks noChangeArrowheads="1"/>
          </p:cNvSpPr>
          <p:nvPr/>
        </p:nvSpPr>
        <p:spPr bwMode="auto">
          <a:xfrm>
            <a:off x="1828800" y="4589621"/>
            <a:ext cx="6818165" cy="582211"/>
          </a:xfrm>
          <a:prstGeom prst="rect">
            <a:avLst/>
          </a:prstGeom>
          <a:noFill/>
          <a:ln w="12700">
            <a:noFill/>
            <a:miter lim="800000"/>
            <a:headEnd/>
            <a:tailEnd/>
          </a:ln>
          <a:effectLst/>
        </p:spPr>
        <p:txBody>
          <a:bodyPr wrap="square" lIns="90488" tIns="44450" rIns="90488" bIns="44450" anchor="ctr">
            <a:spAutoFit/>
          </a:bodyPr>
          <a:lstStyle/>
          <a:p>
            <a:pPr algn="ctr" eaLnBrk="0" hangingPunct="0"/>
            <a:r>
              <a:rPr lang="en-US" sz="3200" b="1" i="1" dirty="0" smtClean="0">
                <a:solidFill>
                  <a:srgbClr val="00B0F0"/>
                </a:solidFill>
                <a:latin typeface="Times New Roman" pitchFamily="18" charset="0"/>
              </a:rPr>
              <a:t>Computer Based Financial Accounting</a:t>
            </a:r>
          </a:p>
        </p:txBody>
      </p:sp>
      <p:sp>
        <p:nvSpPr>
          <p:cNvPr id="10" name="Date Placeholder 9"/>
          <p:cNvSpPr>
            <a:spLocks noGrp="1"/>
          </p:cNvSpPr>
          <p:nvPr>
            <p:ph type="dt" sz="half" idx="10"/>
          </p:nvPr>
        </p:nvSpPr>
        <p:spPr/>
        <p:txBody>
          <a:bodyPr/>
          <a:lstStyle/>
          <a:p>
            <a:fld id="{DE0031B1-06DE-4B9C-954D-2E6188F27CA3}" type="datetime2">
              <a:rPr lang="en-US" smtClean="0"/>
              <a:pPr/>
              <a:t>Wednesday, January 7, 2015</a:t>
            </a:fld>
            <a:endParaRPr lang="en-US"/>
          </a:p>
        </p:txBody>
      </p:sp>
      <p:sp>
        <p:nvSpPr>
          <p:cNvPr id="11" name="Slide Number Placeholder 10"/>
          <p:cNvSpPr>
            <a:spLocks noGrp="1"/>
          </p:cNvSpPr>
          <p:nvPr>
            <p:ph type="sldNum" sz="quarter" idx="12"/>
          </p:nvPr>
        </p:nvSpPr>
        <p:spPr/>
        <p:txBody>
          <a:bodyPr/>
          <a:lstStyle/>
          <a:p>
            <a:fld id="{51D1E913-CB1B-459B-91A3-9BED77FFC939}" type="slidenum">
              <a:rPr lang="en-US" smtClean="0"/>
              <a:pPr/>
              <a:t>1</a:t>
            </a:fld>
            <a:endParaRPr lang="en-US"/>
          </a:p>
        </p:txBody>
      </p:sp>
      <p:sp>
        <p:nvSpPr>
          <p:cNvPr id="12" name="Footer Placeholder 11"/>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latin typeface="Algerian" pitchFamily="82" charset="0"/>
              </a:rPr>
              <a:t>FEATURES OF MS-ACCESS</a:t>
            </a:r>
            <a:endParaRPr lang="en-US" b="1" i="1" u="sng" dirty="0">
              <a:latin typeface="Algerian" pitchFamily="82" charset="0"/>
            </a:endParaRPr>
          </a:p>
        </p:txBody>
      </p:sp>
      <p:sp>
        <p:nvSpPr>
          <p:cNvPr id="3" name="Content Placeholder 2"/>
          <p:cNvSpPr>
            <a:spLocks noGrp="1"/>
          </p:cNvSpPr>
          <p:nvPr>
            <p:ph idx="1"/>
          </p:nvPr>
        </p:nvSpPr>
        <p:spPr>
          <a:xfrm>
            <a:off x="533400" y="1295400"/>
            <a:ext cx="7924800" cy="5029200"/>
          </a:xfrm>
        </p:spPr>
        <p:txBody>
          <a:bodyPr>
            <a:noAutofit/>
          </a:bodyPr>
          <a:lstStyle/>
          <a:p>
            <a:pPr lvl="0" algn="just"/>
            <a:r>
              <a:rPr lang="en-US" sz="2700" dirty="0" smtClean="0">
                <a:effectLst>
                  <a:outerShdw blurRad="38100" dist="38100" dir="2700000" algn="tl">
                    <a:srgbClr val="000000">
                      <a:alpha val="43137"/>
                    </a:srgbClr>
                  </a:outerShdw>
                </a:effectLst>
                <a:latin typeface="Franklin Gothic Book (Body)"/>
              </a:rPr>
              <a:t>Users can create tables, queries, forms and reports, and connect them together with Macros .</a:t>
            </a:r>
          </a:p>
          <a:p>
            <a:pPr lvl="0" algn="just"/>
            <a:r>
              <a:rPr lang="en-US" sz="2700" dirty="0" smtClean="0">
                <a:effectLst>
                  <a:outerShdw blurRad="38100" dist="38100" dir="2700000" algn="tl">
                    <a:srgbClr val="000000">
                      <a:alpha val="43137"/>
                    </a:srgbClr>
                  </a:outerShdw>
                </a:effectLst>
                <a:latin typeface="Franklin Gothic Book (Body)"/>
              </a:rPr>
              <a:t>Macros in Access can be thought of as a simplified programming language which you can use to add functionality to your database. It contains actions that perform tasks, such as opening a report, running a query, or closing the database.</a:t>
            </a:r>
          </a:p>
          <a:p>
            <a:pPr lvl="0" algn="just"/>
            <a:r>
              <a:rPr lang="en-US" sz="2700" dirty="0" smtClean="0">
                <a:effectLst>
                  <a:outerShdw blurRad="38100" dist="38100" dir="2700000" algn="tl">
                    <a:srgbClr val="000000">
                      <a:alpha val="43137"/>
                    </a:srgbClr>
                  </a:outerShdw>
                </a:effectLst>
                <a:latin typeface="Franklin Gothic Book (Body)"/>
              </a:rPr>
              <a:t>Access also has report creation features that can work with any data sources that Access can “access”. </a:t>
            </a:r>
          </a:p>
        </p:txBody>
      </p:sp>
      <p:sp>
        <p:nvSpPr>
          <p:cNvPr id="7" name="Date Placeholder 6"/>
          <p:cNvSpPr>
            <a:spLocks noGrp="1"/>
          </p:cNvSpPr>
          <p:nvPr>
            <p:ph type="dt" sz="half" idx="10"/>
          </p:nvPr>
        </p:nvSpPr>
        <p:spPr/>
        <p:txBody>
          <a:bodyPr/>
          <a:lstStyle/>
          <a:p>
            <a:fld id="{1F4650BF-EC7D-404D-BE67-452D9B323766}"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10</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Cont…</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lvl="0" algn="just"/>
            <a:r>
              <a:rPr lang="en-US" sz="2400" dirty="0" smtClean="0">
                <a:effectLst>
                  <a:outerShdw blurRad="38100" dist="38100" dir="2700000" algn="tl">
                    <a:srgbClr val="000000">
                      <a:alpha val="43137"/>
                    </a:srgbClr>
                  </a:outerShdw>
                </a:effectLst>
                <a:latin typeface="Franklin Gothic Book (Body)"/>
              </a:rPr>
              <a:t>Other features include: the import and export of data to many formats including Excel, Outlook, ASCII, dBase, Paradox, FoxPro, SQL Server, Oracle, ODBC, etc.</a:t>
            </a:r>
          </a:p>
          <a:p>
            <a:pPr lvl="0" algn="just"/>
            <a:r>
              <a:rPr lang="en-US" sz="2400" dirty="0" smtClean="0">
                <a:effectLst>
                  <a:outerShdw blurRad="38100" dist="38100" dir="2700000" algn="tl">
                    <a:srgbClr val="000000">
                      <a:alpha val="43137"/>
                    </a:srgbClr>
                  </a:outerShdw>
                </a:effectLst>
                <a:latin typeface="Franklin Gothic Book (Body)"/>
              </a:rPr>
              <a:t>It can perform heterogeneous joins between data sets stored across different platforms. It is often used by people downloading data from enterprise level databases for manipulation, analysis, and reporting locally.  </a:t>
            </a:r>
          </a:p>
          <a:p>
            <a:pPr lvl="0" algn="just"/>
            <a:r>
              <a:rPr lang="en-US" sz="2400" dirty="0" smtClean="0">
                <a:effectLst>
                  <a:outerShdw blurRad="38100" dist="38100" dir="2700000" algn="tl">
                    <a:srgbClr val="000000">
                      <a:alpha val="43137"/>
                    </a:srgbClr>
                  </a:outerShdw>
                </a:effectLst>
                <a:latin typeface="Franklin Gothic Book (Body)"/>
              </a:rPr>
              <a:t>Microsoft Access offers parameterized queries. These queries and Access tables can be referenced from other programs like VB6 and .NET through DAO or ADO. From MS Access, VBA can reference parameterized stored procedures via ADO.</a:t>
            </a:r>
          </a:p>
        </p:txBody>
      </p:sp>
      <p:sp>
        <p:nvSpPr>
          <p:cNvPr id="7" name="Date Placeholder 6"/>
          <p:cNvSpPr>
            <a:spLocks noGrp="1"/>
          </p:cNvSpPr>
          <p:nvPr>
            <p:ph type="dt" sz="half" idx="10"/>
          </p:nvPr>
        </p:nvSpPr>
        <p:spPr/>
        <p:txBody>
          <a:bodyPr/>
          <a:lstStyle/>
          <a:p>
            <a:fld id="{2E660B56-A022-4A91-9FB2-4C77F51FC637}"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11</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lvl="0" algn="just"/>
            <a:r>
              <a:rPr lang="en-US" dirty="0" smtClean="0">
                <a:effectLst>
                  <a:outerShdw blurRad="38100" dist="38100" dir="2700000" algn="tl">
                    <a:srgbClr val="000000">
                      <a:alpha val="43137"/>
                    </a:srgbClr>
                  </a:outerShdw>
                </a:effectLst>
                <a:latin typeface="Franklin Gothic Book (Body)"/>
              </a:rPr>
              <a:t>Microsoft Access is a file server-based database. Unlike client-server relational database management systems, Microsoft Access does not implement database triggers, stored procedures, or transaction logging.</a:t>
            </a:r>
          </a:p>
          <a:p>
            <a:pPr algn="just"/>
            <a:r>
              <a:rPr lang="en-US" dirty="0" smtClean="0">
                <a:effectLst>
                  <a:outerShdw blurRad="38100" dist="38100" dir="2700000" algn="tl">
                    <a:srgbClr val="000000">
                      <a:alpha val="43137"/>
                    </a:srgbClr>
                  </a:outerShdw>
                </a:effectLst>
                <a:latin typeface="Franklin Gothic Book (Body)"/>
              </a:rPr>
              <a:t>It also has the ability to link to data in its existing location and use it for viewing, querying, editing, and reporting.</a:t>
            </a:r>
          </a:p>
        </p:txBody>
      </p:sp>
      <p:sp>
        <p:nvSpPr>
          <p:cNvPr id="8" name="Date Placeholder 7"/>
          <p:cNvSpPr>
            <a:spLocks noGrp="1"/>
          </p:cNvSpPr>
          <p:nvPr>
            <p:ph type="dt" sz="half" idx="10"/>
          </p:nvPr>
        </p:nvSpPr>
        <p:spPr/>
        <p:txBody>
          <a:bodyPr/>
          <a:lstStyle/>
          <a:p>
            <a:fld id="{3C2FB865-FA7A-4F97-80CE-8EF988C2361B}"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12</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9457" name="WordArt 1"/>
          <p:cNvSpPr>
            <a:spLocks noChangeArrowheads="1" noChangeShapeType="1" noTextEdit="1"/>
          </p:cNvSpPr>
          <p:nvPr/>
        </p:nvSpPr>
        <p:spPr bwMode="auto">
          <a:xfrm>
            <a:off x="990600" y="381000"/>
            <a:ext cx="7620000" cy="2895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US" sz="3600" kern="10" spc="0" dirty="0" err="1" smtClean="0">
                <a:ln w="9525">
                  <a:round/>
                  <a:headEnd/>
                  <a:tailEnd/>
                </a:ln>
                <a:gradFill rotWithShape="0">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Babita</a:t>
            </a:r>
            <a:r>
              <a:rPr lang="en-US" sz="3600" kern="10" spc="0" dirty="0" smtClean="0">
                <a:ln w="9525">
                  <a:round/>
                  <a:headEnd/>
                  <a:tailEnd/>
                </a:ln>
                <a:gradFill rotWithShape="0">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 </a:t>
            </a:r>
            <a:r>
              <a:rPr lang="en-US" sz="3600" kern="10" spc="0" dirty="0" err="1" smtClean="0">
                <a:ln w="9525">
                  <a:round/>
                  <a:headEnd/>
                  <a:tailEnd/>
                </a:ln>
                <a:gradFill rotWithShape="0">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rPr>
              <a:t>Phulara</a:t>
            </a:r>
            <a:endParaRPr lang="en-US" sz="3600" kern="10" spc="0" dirty="0">
              <a:ln w="9525">
                <a:round/>
                <a:headEnd/>
                <a:tailEnd/>
              </a:ln>
              <a:gradFill rotWithShape="0">
                <a:gsLst>
                  <a:gs pos="0">
                    <a:srgbClr val="FFFFCC"/>
                  </a:gs>
                  <a:gs pos="100000">
                    <a:srgbClr val="FF9999"/>
                  </a:gs>
                </a:gsLst>
                <a:lin ang="5400000" scaled="1"/>
              </a:gradFill>
              <a:effectLst>
                <a:outerShdw blurRad="38100" dist="38100" dir="2700000" algn="tl">
                  <a:srgbClr val="000000">
                    <a:alpha val="43137"/>
                  </a:srgbClr>
                </a:outerShdw>
              </a:effectLst>
              <a:latin typeface="Times New Roman"/>
              <a:cs typeface="Times New Roman"/>
            </a:endParaRPr>
          </a:p>
        </p:txBody>
      </p:sp>
      <p:sp>
        <p:nvSpPr>
          <p:cNvPr id="8" name="TextBox 7"/>
          <p:cNvSpPr txBox="1"/>
          <p:nvPr/>
        </p:nvSpPr>
        <p:spPr>
          <a:xfrm>
            <a:off x="1371600" y="4038600"/>
            <a:ext cx="6400800" cy="1631216"/>
          </a:xfrm>
          <a:prstGeom prst="rect">
            <a:avLst/>
          </a:prstGeom>
          <a:noFill/>
        </p:spPr>
        <p:txBody>
          <a:bodyPr wrap="square" rtlCol="0">
            <a:spAutoFit/>
          </a:bodyPr>
          <a:lstStyle/>
          <a:p>
            <a:pPr algn="ctr"/>
            <a:r>
              <a:rPr lang="en-US" sz="2800" u="sng" dirty="0" smtClean="0">
                <a:effectLst>
                  <a:glow rad="228600">
                    <a:schemeClr val="accent3">
                      <a:satMod val="175000"/>
                      <a:alpha val="40000"/>
                    </a:schemeClr>
                  </a:glow>
                  <a:outerShdw blurRad="38100" dist="38100" dir="2700000" algn="tl">
                    <a:srgbClr val="000000">
                      <a:alpha val="43137"/>
                    </a:srgbClr>
                  </a:outerShdw>
                </a:effectLst>
              </a:rPr>
              <a:t>MS Access 2007</a:t>
            </a:r>
          </a:p>
          <a:p>
            <a:pPr lvl="1">
              <a:buFont typeface="Wingdings" pitchFamily="2" charset="2"/>
              <a:buChar char="v"/>
            </a:pPr>
            <a:r>
              <a:rPr lang="en-US" dirty="0" smtClean="0">
                <a:solidFill>
                  <a:srgbClr val="002060"/>
                </a:solidFill>
                <a:effectLst>
                  <a:glow rad="139700">
                    <a:schemeClr val="accent2">
                      <a:satMod val="175000"/>
                      <a:alpha val="40000"/>
                    </a:schemeClr>
                  </a:glow>
                </a:effectLst>
              </a:rPr>
              <a:t>Areas</a:t>
            </a:r>
            <a:endParaRPr lang="en-US" dirty="0" smtClean="0">
              <a:effectLst>
                <a:glow rad="139700">
                  <a:schemeClr val="accent5">
                    <a:satMod val="175000"/>
                    <a:alpha val="40000"/>
                  </a:schemeClr>
                </a:glow>
                <a:outerShdw blurRad="38100" dist="38100" dir="2700000" algn="tl">
                  <a:srgbClr val="000000">
                    <a:alpha val="43137"/>
                  </a:srgbClr>
                </a:outerShdw>
              </a:effectLst>
            </a:endParaRPr>
          </a:p>
          <a:p>
            <a:pPr lvl="1">
              <a:buFont typeface="Wingdings" pitchFamily="2" charset="2"/>
              <a:buChar char="v"/>
            </a:pPr>
            <a:r>
              <a:rPr lang="en-US" dirty="0" smtClean="0">
                <a:effectLst>
                  <a:glow rad="139700">
                    <a:schemeClr val="accent5">
                      <a:satMod val="175000"/>
                      <a:alpha val="40000"/>
                    </a:schemeClr>
                  </a:glow>
                  <a:outerShdw blurRad="38100" dist="38100" dir="2700000" algn="tl">
                    <a:srgbClr val="000000">
                      <a:alpha val="43137"/>
                    </a:srgbClr>
                  </a:outerShdw>
                </a:effectLst>
              </a:rPr>
              <a:t>Difference between Access and Excel</a:t>
            </a:r>
          </a:p>
          <a:p>
            <a:pPr lvl="1">
              <a:buFont typeface="Wingdings" pitchFamily="2" charset="2"/>
              <a:buChar char="v"/>
            </a:pPr>
            <a:r>
              <a:rPr lang="en-US" dirty="0" smtClean="0">
                <a:effectLst>
                  <a:glow rad="139700">
                    <a:schemeClr val="accent5">
                      <a:satMod val="175000"/>
                      <a:alpha val="40000"/>
                    </a:schemeClr>
                  </a:glow>
                  <a:outerShdw blurRad="38100" dist="38100" dir="2700000" algn="tl">
                    <a:srgbClr val="000000">
                      <a:alpha val="43137"/>
                    </a:srgbClr>
                  </a:outerShdw>
                </a:effectLst>
              </a:rPr>
              <a:t>How is it difference from a spreadsheet?</a:t>
            </a:r>
          </a:p>
        </p:txBody>
      </p:sp>
      <p:sp>
        <p:nvSpPr>
          <p:cNvPr id="10" name="Date Placeholder 9"/>
          <p:cNvSpPr>
            <a:spLocks noGrp="1"/>
          </p:cNvSpPr>
          <p:nvPr>
            <p:ph type="dt" sz="half" idx="10"/>
          </p:nvPr>
        </p:nvSpPr>
        <p:spPr/>
        <p:txBody>
          <a:bodyPr/>
          <a:lstStyle/>
          <a:p>
            <a:fld id="{6C85A048-D8BE-4671-99B0-9B58E73A82BB}" type="datetime2">
              <a:rPr lang="en-US" smtClean="0"/>
              <a:pPr/>
              <a:t>Wednesday, January 7, 2015</a:t>
            </a:fld>
            <a:endParaRPr lang="en-US"/>
          </a:p>
        </p:txBody>
      </p:sp>
      <p:sp>
        <p:nvSpPr>
          <p:cNvPr id="11" name="Slide Number Placeholder 10"/>
          <p:cNvSpPr>
            <a:spLocks noGrp="1"/>
          </p:cNvSpPr>
          <p:nvPr>
            <p:ph type="sldNum" sz="quarter" idx="12"/>
          </p:nvPr>
        </p:nvSpPr>
        <p:spPr/>
        <p:txBody>
          <a:bodyPr/>
          <a:lstStyle/>
          <a:p>
            <a:fld id="{9545357D-2D22-41A8-A766-9D64D436C640}" type="slidenum">
              <a:rPr lang="en-US" smtClean="0"/>
              <a:pPr/>
              <a:t>13</a:t>
            </a:fld>
            <a:endParaRPr lang="en-US"/>
          </a:p>
        </p:txBody>
      </p:sp>
      <p:sp>
        <p:nvSpPr>
          <p:cNvPr id="12" name="Footer Placeholder 11"/>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Algerian" pitchFamily="82" charset="0"/>
              </a:rPr>
              <a:t>AREAS OF MS-ACCESS</a:t>
            </a:r>
            <a:endParaRPr lang="en-US" b="1" i="1" u="sng" dirty="0">
              <a:latin typeface="Algerian" pitchFamily="82" charset="0"/>
            </a:endParaRPr>
          </a:p>
        </p:txBody>
      </p:sp>
      <p:sp>
        <p:nvSpPr>
          <p:cNvPr id="3" name="Content Placeholder 2"/>
          <p:cNvSpPr>
            <a:spLocks noGrp="1"/>
          </p:cNvSpPr>
          <p:nvPr>
            <p:ph idx="1"/>
          </p:nvPr>
        </p:nvSpPr>
        <p:spPr>
          <a:xfrm>
            <a:off x="685800" y="1447800"/>
            <a:ext cx="7848600" cy="4876800"/>
          </a:xfrm>
        </p:spPr>
        <p:txBody>
          <a:bodyPr>
            <a:normAutofit/>
          </a:bodyPr>
          <a:lstStyle/>
          <a:p>
            <a:pPr marL="571500" indent="-571500" algn="just">
              <a:buFont typeface="+mj-lt"/>
              <a:buAutoNum type="romanUcPeriod"/>
            </a:pPr>
            <a:r>
              <a:rPr lang="en-US" dirty="0" smtClean="0">
                <a:effectLst>
                  <a:outerShdw blurRad="38100" dist="38100" dir="2700000" algn="tl">
                    <a:srgbClr val="000000">
                      <a:alpha val="43137"/>
                    </a:srgbClr>
                  </a:outerShdw>
                </a:effectLst>
                <a:latin typeface="Franklin Gothic Book (Body)"/>
              </a:rPr>
              <a:t>Access as a Development Platform for Small-Business Applications</a:t>
            </a:r>
          </a:p>
          <a:p>
            <a:pPr marL="571500" indent="-571500" algn="just">
              <a:buFont typeface="+mj-lt"/>
              <a:buAutoNum type="romanUcPeriod"/>
            </a:pPr>
            <a:r>
              <a:rPr lang="en-US" dirty="0" smtClean="0">
                <a:effectLst>
                  <a:outerShdw blurRad="38100" dist="38100" dir="2700000" algn="tl">
                    <a:srgbClr val="000000">
                      <a:alpha val="43137"/>
                    </a:srgbClr>
                  </a:outerShdw>
                </a:effectLst>
                <a:latin typeface="Franklin Gothic Book (Body)"/>
              </a:rPr>
              <a:t>Access as a Development Platform for Departmental Applications</a:t>
            </a:r>
          </a:p>
          <a:p>
            <a:pPr marL="571500" indent="-571500" algn="just">
              <a:buFont typeface="+mj-lt"/>
              <a:buAutoNum type="romanUcPeriod"/>
            </a:pPr>
            <a:r>
              <a:rPr lang="en-US" dirty="0" smtClean="0">
                <a:effectLst>
                  <a:outerShdw blurRad="38100" dist="38100" dir="2700000" algn="tl">
                    <a:srgbClr val="000000">
                      <a:alpha val="43137"/>
                    </a:srgbClr>
                  </a:outerShdw>
                </a:effectLst>
                <a:latin typeface="Franklin Gothic Book (Body)"/>
              </a:rPr>
              <a:t>Access as a Development Platform for Corporation-Wide Applications</a:t>
            </a:r>
          </a:p>
          <a:p>
            <a:pPr marL="571500" indent="-571500" algn="just">
              <a:buFont typeface="+mj-lt"/>
              <a:buAutoNum type="romanUcPeriod"/>
            </a:pPr>
            <a:r>
              <a:rPr lang="en-US" dirty="0" smtClean="0">
                <a:effectLst>
                  <a:outerShdw blurRad="38100" dist="38100" dir="2700000" algn="tl">
                    <a:srgbClr val="000000">
                      <a:alpha val="43137"/>
                    </a:srgbClr>
                  </a:outerShdw>
                </a:effectLst>
                <a:latin typeface="Franklin Gothic Book (Body)"/>
              </a:rPr>
              <a:t>Access as a Front End for Enterprisewide Client/Server Applications</a:t>
            </a:r>
          </a:p>
          <a:p>
            <a:pPr marL="571500" indent="-571500" algn="just">
              <a:buFont typeface="+mj-lt"/>
              <a:buAutoNum type="romanUcPeriod"/>
            </a:pPr>
            <a:r>
              <a:rPr lang="en-US" dirty="0" smtClean="0">
                <a:effectLst>
                  <a:outerShdw blurRad="38100" dist="38100" dir="2700000" algn="tl">
                    <a:srgbClr val="000000">
                      <a:alpha val="43137"/>
                    </a:srgbClr>
                  </a:outerShdw>
                </a:effectLst>
                <a:latin typeface="Franklin Gothic Book (Body)"/>
              </a:rPr>
              <a:t>Access as a Tool to Develop Web Applications</a:t>
            </a:r>
          </a:p>
        </p:txBody>
      </p:sp>
      <p:sp>
        <p:nvSpPr>
          <p:cNvPr id="7" name="Date Placeholder 6"/>
          <p:cNvSpPr>
            <a:spLocks noGrp="1"/>
          </p:cNvSpPr>
          <p:nvPr>
            <p:ph type="dt" sz="half" idx="10"/>
          </p:nvPr>
        </p:nvSpPr>
        <p:spPr/>
        <p:txBody>
          <a:bodyPr/>
          <a:lstStyle/>
          <a:p>
            <a:fld id="{0253ED5C-EC7B-4E2C-B64C-C224B7BD15A7}"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14</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latin typeface="Tahoma (Headings)"/>
              </a:rPr>
              <a:t>DIFFERENCES BETWEEN ACCESS AND EXCEL</a:t>
            </a:r>
            <a:endParaRPr lang="en-US" sz="3600" b="1" i="1" dirty="0">
              <a:latin typeface="Tahoma (Headings)"/>
            </a:endParaRPr>
          </a:p>
        </p:txBody>
      </p:sp>
      <p:sp>
        <p:nvSpPr>
          <p:cNvPr id="3" name="Content Placeholder 2"/>
          <p:cNvSpPr>
            <a:spLocks noGrp="1"/>
          </p:cNvSpPr>
          <p:nvPr>
            <p:ph idx="1"/>
          </p:nvPr>
        </p:nvSpPr>
        <p:spPr>
          <a:xfrm>
            <a:off x="457200" y="1371600"/>
            <a:ext cx="8153400" cy="4525963"/>
          </a:xfrm>
        </p:spPr>
        <p:txBody>
          <a:bodyPr>
            <a:noAutofit/>
          </a:bodyPr>
          <a:lstStyle/>
          <a:p>
            <a:pPr algn="just"/>
            <a:r>
              <a:rPr lang="en-US" sz="2800" dirty="0" smtClean="0">
                <a:effectLst>
                  <a:outerShdw blurRad="38100" dist="38100" dir="2700000" algn="tl">
                    <a:srgbClr val="000000">
                      <a:alpha val="43137"/>
                    </a:srgbClr>
                  </a:outerShdw>
                </a:effectLst>
                <a:latin typeface="Franklin Gothic Book (Body)"/>
              </a:rPr>
              <a:t>For the most part, Microsoft Access and Excel are very similar.  They are both databases, and have similar functions in terms of inputting data. </a:t>
            </a:r>
          </a:p>
          <a:p>
            <a:pPr algn="just"/>
            <a:r>
              <a:rPr lang="en-US" sz="2800" dirty="0" smtClean="0">
                <a:effectLst>
                  <a:outerShdw blurRad="38100" dist="38100" dir="2700000" algn="tl">
                    <a:srgbClr val="000000">
                      <a:alpha val="43137"/>
                    </a:srgbClr>
                  </a:outerShdw>
                </a:effectLst>
                <a:latin typeface="Franklin Gothic Book (Body)"/>
              </a:rPr>
              <a:t>However, you would typically use Microsoft Access when compiling data that is either categorical in nature or involves more reading. </a:t>
            </a:r>
          </a:p>
          <a:p>
            <a:pPr algn="just"/>
            <a:r>
              <a:rPr lang="en-US" sz="2800" dirty="0" smtClean="0">
                <a:effectLst>
                  <a:outerShdw blurRad="38100" dist="38100" dir="2700000" algn="tl">
                    <a:srgbClr val="000000">
                      <a:alpha val="43137"/>
                    </a:srgbClr>
                  </a:outerShdw>
                </a:effectLst>
                <a:latin typeface="Franklin Gothic Book (Body)"/>
              </a:rPr>
              <a:t>A typical project that would be of use in Microsoft Access is a telephone book or a directory. </a:t>
            </a:r>
          </a:p>
        </p:txBody>
      </p:sp>
      <p:sp>
        <p:nvSpPr>
          <p:cNvPr id="7" name="Date Placeholder 6"/>
          <p:cNvSpPr>
            <a:spLocks noGrp="1"/>
          </p:cNvSpPr>
          <p:nvPr>
            <p:ph type="dt" sz="half" idx="10"/>
          </p:nvPr>
        </p:nvSpPr>
        <p:spPr/>
        <p:txBody>
          <a:bodyPr/>
          <a:lstStyle/>
          <a:p>
            <a:fld id="{E4DCCBA9-9198-4C1D-8669-29D6BB3E2133}"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dirty="0" smtClean="0">
                <a:effectLst>
                  <a:outerShdw blurRad="38100" dist="38100" dir="2700000" algn="tl">
                    <a:srgbClr val="000000">
                      <a:alpha val="43137"/>
                    </a:srgbClr>
                  </a:outerShdw>
                </a:effectLst>
                <a:latin typeface="Franklin Gothic Book (Body)"/>
              </a:rPr>
              <a:t>Microsoft Excel typically uses more numerical data than Microsoft Access, and is used to show functions between cells. </a:t>
            </a:r>
          </a:p>
          <a:p>
            <a:pPr algn="just"/>
            <a:r>
              <a:rPr lang="en-US" dirty="0" smtClean="0">
                <a:effectLst>
                  <a:outerShdw blurRad="38100" dist="38100" dir="2700000" algn="tl">
                    <a:srgbClr val="000000">
                      <a:alpha val="43137"/>
                    </a:srgbClr>
                  </a:outerShdw>
                </a:effectLst>
                <a:latin typeface="Franklin Gothic Book (Body)"/>
              </a:rPr>
              <a:t>As you will see from this </a:t>
            </a:r>
            <a:r>
              <a:rPr lang="en-US" dirty="0" err="1" smtClean="0">
                <a:effectLst>
                  <a:outerShdw blurRad="38100" dist="38100" dir="2700000" algn="tl">
                    <a:srgbClr val="000000">
                      <a:alpha val="43137"/>
                    </a:srgbClr>
                  </a:outerShdw>
                </a:effectLst>
                <a:latin typeface="Franklin Gothic Book (Body)"/>
              </a:rPr>
              <a:t>Quicktip</a:t>
            </a:r>
            <a:r>
              <a:rPr lang="en-US" dirty="0" smtClean="0">
                <a:effectLst>
                  <a:outerShdw blurRad="38100" dist="38100" dir="2700000" algn="tl">
                    <a:srgbClr val="000000">
                      <a:alpha val="43137"/>
                    </a:srgbClr>
                  </a:outerShdw>
                </a:effectLst>
                <a:latin typeface="Franklin Gothic Book (Body)"/>
              </a:rPr>
              <a:t>, Access does use relationships, but can show relationships between databases, as well as cells.</a:t>
            </a:r>
          </a:p>
          <a:p>
            <a:endParaRPr lang="en-US" dirty="0"/>
          </a:p>
        </p:txBody>
      </p:sp>
      <p:sp>
        <p:nvSpPr>
          <p:cNvPr id="7" name="Date Placeholder 6"/>
          <p:cNvSpPr>
            <a:spLocks noGrp="1"/>
          </p:cNvSpPr>
          <p:nvPr>
            <p:ph type="dt" sz="half" idx="10"/>
          </p:nvPr>
        </p:nvSpPr>
        <p:spPr/>
        <p:txBody>
          <a:bodyPr/>
          <a:lstStyle/>
          <a:p>
            <a:fld id="{8D2C81BB-6CFF-469D-BCDA-C68AB0FF7643}"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9144000" cy="1600200"/>
          </a:xfrm>
          <a:noFill/>
          <a:ln/>
        </p:spPr>
        <p:txBody>
          <a:bodyPr lIns="90488" tIns="44450" rIns="90488" bIns="44450" anchor="ctr">
            <a:noAutofit/>
          </a:bodyPr>
          <a:lstStyle/>
          <a:p>
            <a:r>
              <a:rPr lang="en-US" sz="3200" b="1" i="1" u="sng" dirty="0" smtClean="0">
                <a:latin typeface="Algerian" pitchFamily="82" charset="0"/>
              </a:rPr>
              <a:t>HOW IS IT DIFFERENT FROM A SPREADSHEET?</a:t>
            </a:r>
            <a:endParaRPr lang="en-US" sz="3200" b="1" i="1" u="sng" dirty="0">
              <a:latin typeface="Algerian" pitchFamily="82" charset="0"/>
            </a:endParaRPr>
          </a:p>
        </p:txBody>
      </p:sp>
      <p:sp>
        <p:nvSpPr>
          <p:cNvPr id="11267" name="Rectangle 3"/>
          <p:cNvSpPr>
            <a:spLocks noGrp="1" noChangeArrowheads="1"/>
          </p:cNvSpPr>
          <p:nvPr>
            <p:ph idx="1"/>
          </p:nvPr>
        </p:nvSpPr>
        <p:spPr>
          <a:xfrm>
            <a:off x="457200" y="1676400"/>
            <a:ext cx="8229600" cy="4191001"/>
          </a:xfrm>
          <a:noFill/>
          <a:ln/>
        </p:spPr>
        <p:txBody>
          <a:bodyPr lIns="90488" tIns="44450" rIns="90488" bIns="44450">
            <a:normAutofit/>
          </a:bodyPr>
          <a:lstStyle/>
          <a:p>
            <a:pPr algn="just"/>
            <a:r>
              <a:rPr lang="en-US" dirty="0">
                <a:effectLst>
                  <a:outerShdw blurRad="38100" dist="38100" dir="2700000" algn="tl">
                    <a:srgbClr val="000000">
                      <a:alpha val="43137"/>
                    </a:srgbClr>
                  </a:outerShdw>
                </a:effectLst>
                <a:latin typeface="Franklin Gothic Book (Body)"/>
              </a:rPr>
              <a:t>Spreadsheet Software allows users to add, subtract &amp; perform user defined calculations on rows &amp; columns of numbers.</a:t>
            </a:r>
          </a:p>
          <a:p>
            <a:pPr algn="just"/>
            <a:r>
              <a:rPr lang="en-US" dirty="0">
                <a:effectLst>
                  <a:outerShdw blurRad="38100" dist="38100" dir="2700000" algn="tl">
                    <a:srgbClr val="000000">
                      <a:alpha val="43137"/>
                    </a:srgbClr>
                  </a:outerShdw>
                </a:effectLst>
                <a:latin typeface="Franklin Gothic Book (Body)"/>
              </a:rPr>
              <a:t>Spreadsheets are more geared towards numeric data, whereas Databases work with Data that contains info. like Names, Addresses, Soc. Security #’s etc. </a:t>
            </a:r>
          </a:p>
        </p:txBody>
      </p:sp>
      <p:sp>
        <p:nvSpPr>
          <p:cNvPr id="7" name="Date Placeholder 6"/>
          <p:cNvSpPr>
            <a:spLocks noGrp="1"/>
          </p:cNvSpPr>
          <p:nvPr>
            <p:ph type="dt" sz="half" idx="10"/>
          </p:nvPr>
        </p:nvSpPr>
        <p:spPr/>
        <p:txBody>
          <a:bodyPr/>
          <a:lstStyle/>
          <a:p>
            <a:fld id="{E3B1E165-78CA-422F-BD25-81F52EA6BC31}"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17</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4343400"/>
            <a:ext cx="6553200" cy="1752600"/>
          </a:xfrm>
        </p:spPr>
        <p:txBody>
          <a:bodyPr>
            <a:normAutofit/>
          </a:bodyPr>
          <a:lstStyle/>
          <a:p>
            <a:pPr lvl="1">
              <a:buNone/>
            </a:pPr>
            <a:r>
              <a:rPr lang="en-US" u="sng" dirty="0" smtClean="0">
                <a:effectLst>
                  <a:glow rad="228600">
                    <a:schemeClr val="accent3">
                      <a:satMod val="175000"/>
                      <a:alpha val="40000"/>
                    </a:schemeClr>
                  </a:glow>
                  <a:outerShdw blurRad="38100" dist="38100" dir="2700000" algn="tl">
                    <a:srgbClr val="000000">
                      <a:alpha val="43137"/>
                    </a:srgbClr>
                  </a:outerShdw>
                </a:effectLst>
              </a:rPr>
              <a:t>MS Access 2007</a:t>
            </a:r>
            <a:endParaRPr lang="en-US" dirty="0" smtClean="0">
              <a:effectLst>
                <a:glow rad="139700">
                  <a:schemeClr val="accent5">
                    <a:satMod val="175000"/>
                    <a:alpha val="40000"/>
                  </a:schemeClr>
                </a:glow>
                <a:outerShdw blurRad="38100" dist="38100" dir="2700000" algn="tl">
                  <a:srgbClr val="000000">
                    <a:alpha val="43137"/>
                  </a:srgbClr>
                </a:outerShdw>
              </a:effectLst>
            </a:endParaRPr>
          </a:p>
          <a:p>
            <a:pPr lvl="1">
              <a:buFont typeface="Wingdings" pitchFamily="2" charset="2"/>
              <a:buChar char="v"/>
            </a:pPr>
            <a:r>
              <a:rPr lang="en-US" dirty="0" smtClean="0">
                <a:effectLst>
                  <a:glow rad="139700">
                    <a:schemeClr val="accent5">
                      <a:satMod val="175000"/>
                      <a:alpha val="40000"/>
                    </a:schemeClr>
                  </a:glow>
                  <a:outerShdw blurRad="38100" dist="38100" dir="2700000" algn="tl">
                    <a:srgbClr val="000000">
                      <a:alpha val="43137"/>
                    </a:srgbClr>
                  </a:outerShdw>
                </a:effectLst>
              </a:rPr>
              <a:t>Points to remember and its definition</a:t>
            </a:r>
          </a:p>
          <a:p>
            <a:pPr lvl="1">
              <a:buFont typeface="Wingdings" pitchFamily="2" charset="2"/>
              <a:buChar char="v"/>
            </a:pPr>
            <a:r>
              <a:rPr lang="en-US" dirty="0" smtClean="0">
                <a:effectLst>
                  <a:glow rad="139700">
                    <a:schemeClr val="accent5">
                      <a:satMod val="175000"/>
                      <a:alpha val="40000"/>
                    </a:schemeClr>
                  </a:glow>
                  <a:outerShdw blurRad="38100" dist="38100" dir="2700000" algn="tl">
                    <a:srgbClr val="000000">
                      <a:alpha val="43137"/>
                    </a:srgbClr>
                  </a:outerShdw>
                </a:effectLst>
              </a:rPr>
              <a:t>Primary Key</a:t>
            </a:r>
          </a:p>
        </p:txBody>
      </p:sp>
      <p:sp>
        <p:nvSpPr>
          <p:cNvPr id="4" name="Date Placeholder 3"/>
          <p:cNvSpPr>
            <a:spLocks noGrp="1"/>
          </p:cNvSpPr>
          <p:nvPr>
            <p:ph type="dt" sz="half" idx="10"/>
          </p:nvPr>
        </p:nvSpPr>
        <p:spPr/>
        <p:txBody>
          <a:bodyPr/>
          <a:lstStyle/>
          <a:p>
            <a:fld id="{723A0BAA-606B-4B86-A734-48557F11899D}" type="datetime2">
              <a:rPr lang="en-US" smtClean="0"/>
              <a:pPr/>
              <a:t>Wednesday, January 7, 2015</a:t>
            </a:fld>
            <a:endParaRPr lang="en-US"/>
          </a:p>
        </p:txBody>
      </p:sp>
      <p:sp>
        <p:nvSpPr>
          <p:cNvPr id="5" name="Footer Placeholder 4"/>
          <p:cNvSpPr>
            <a:spLocks noGrp="1"/>
          </p:cNvSpPr>
          <p:nvPr>
            <p:ph type="ftr" sz="quarter" idx="11"/>
          </p:nvPr>
        </p:nvSpPr>
        <p:spPr/>
        <p:txBody>
          <a:bodyPr/>
          <a:lstStyle/>
          <a:p>
            <a:r>
              <a:rPr lang="en-US" smtClean="0"/>
              <a:t>Presentation On MS-Access</a:t>
            </a:r>
            <a:endParaRPr lang="en-US"/>
          </a:p>
        </p:txBody>
      </p:sp>
      <p:sp>
        <p:nvSpPr>
          <p:cNvPr id="6" name="Slide Number Placeholder 5"/>
          <p:cNvSpPr>
            <a:spLocks noGrp="1"/>
          </p:cNvSpPr>
          <p:nvPr>
            <p:ph type="sldNum" sz="quarter" idx="12"/>
          </p:nvPr>
        </p:nvSpPr>
        <p:spPr/>
        <p:txBody>
          <a:bodyPr/>
          <a:lstStyle/>
          <a:p>
            <a:fld id="{9545357D-2D22-41A8-A766-9D64D436C640}" type="slidenum">
              <a:rPr lang="en-US" smtClean="0"/>
              <a:pPr/>
              <a:t>18</a:t>
            </a:fld>
            <a:endParaRPr lang="en-US"/>
          </a:p>
        </p:txBody>
      </p:sp>
      <p:sp>
        <p:nvSpPr>
          <p:cNvPr id="50178" name="WordArt 2"/>
          <p:cNvSpPr>
            <a:spLocks noChangeArrowheads="1" noChangeShapeType="1" noTextEdit="1"/>
          </p:cNvSpPr>
          <p:nvPr/>
        </p:nvSpPr>
        <p:spPr bwMode="auto">
          <a:xfrm rot="20100007">
            <a:off x="106674" y="2107814"/>
            <a:ext cx="7391400" cy="1676400"/>
          </a:xfrm>
          <a:prstGeom prst="rect">
            <a:avLst/>
          </a:prstGeom>
        </p:spPr>
        <p:txBody>
          <a:bodyPr wrap="none" fromWordArt="1">
            <a:prstTxWarp prst="textInflate">
              <a:avLst>
                <a:gd name="adj" fmla="val 13634"/>
              </a:avLst>
            </a:prstTxWarp>
          </a:bodyPr>
          <a:lstStyle/>
          <a:p>
            <a:pPr algn="ctr" rtl="0"/>
            <a:r>
              <a:rPr lang="en-US" sz="3600" kern="10" spc="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80000"/>
                    </a:srgbClr>
                  </a:outerShdw>
                </a:effectLst>
                <a:latin typeface="Arial Black"/>
              </a:rPr>
              <a:t>Manoj</a:t>
            </a:r>
            <a:r>
              <a:rPr lang="en-US" sz="3600"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80000"/>
                    </a:srgbClr>
                  </a:outerShdw>
                </a:effectLst>
                <a:latin typeface="Arial Black"/>
              </a:rPr>
              <a:t> Raj Sharma</a:t>
            </a:r>
          </a:p>
          <a:p>
            <a:pPr algn="ctr" rtl="0"/>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80000"/>
                    </a:srgbClr>
                  </a:outerShdw>
                </a:effectLst>
                <a:latin typeface="Arial Black"/>
              </a:rPr>
              <a:t>(</a:t>
            </a:r>
            <a:r>
              <a:rPr lang="en-US"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80000"/>
                    </a:srgbClr>
                  </a:outerShdw>
                </a:effectLst>
                <a:latin typeface="Arial Black"/>
              </a:rPr>
              <a:t>Vatij</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80000"/>
                    </a:srgbClr>
                  </a:outerShdw>
                </a:effectLst>
                <a:latin typeface="Arial Black"/>
              </a:rPr>
              <a:t>)</a:t>
            </a:r>
            <a:endParaRPr 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80000"/>
                  </a:srgbClr>
                </a:outerShdw>
              </a:effectLst>
              <a:latin typeface="Arial Black"/>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lIns="90488" tIns="44450" rIns="90488" bIns="44450" anchor="ctr"/>
          <a:lstStyle/>
          <a:p>
            <a:r>
              <a:rPr lang="en-US" i="1" u="sng" dirty="0" smtClean="0">
                <a:latin typeface="Algerian" pitchFamily="82" charset="0"/>
              </a:rPr>
              <a:t>POINTS TO REMEMBER</a:t>
            </a:r>
            <a:endParaRPr lang="en-US" i="1" u="sng" dirty="0">
              <a:latin typeface="Algerian" pitchFamily="82" charset="0"/>
            </a:endParaRPr>
          </a:p>
        </p:txBody>
      </p:sp>
      <p:sp>
        <p:nvSpPr>
          <p:cNvPr id="12291" name="Rectangle 3"/>
          <p:cNvSpPr>
            <a:spLocks noGrp="1" noChangeArrowheads="1"/>
          </p:cNvSpPr>
          <p:nvPr>
            <p:ph idx="1"/>
          </p:nvPr>
        </p:nvSpPr>
        <p:spPr>
          <a:xfrm>
            <a:off x="838200" y="1600201"/>
            <a:ext cx="7543800" cy="4114800"/>
          </a:xfrm>
          <a:noFill/>
          <a:ln/>
        </p:spPr>
        <p:txBody>
          <a:bodyPr lIns="90488" tIns="44450" rIns="90488" bIns="44450">
            <a:normAutofit/>
          </a:bodyPr>
          <a:lstStyle/>
          <a:p>
            <a:r>
              <a:rPr lang="en-US" sz="4400" i="1" dirty="0">
                <a:effectLst>
                  <a:outerShdw blurRad="38100" dist="38100" dir="2700000" algn="tl">
                    <a:srgbClr val="000000">
                      <a:alpha val="43137"/>
                    </a:srgbClr>
                  </a:outerShdw>
                </a:effectLst>
                <a:latin typeface="Franklin Gothic Book (Body)"/>
              </a:rPr>
              <a:t>Tables</a:t>
            </a:r>
          </a:p>
          <a:p>
            <a:r>
              <a:rPr lang="en-US" sz="4400" i="1" dirty="0">
                <a:effectLst>
                  <a:outerShdw blurRad="38100" dist="38100" dir="2700000" algn="tl">
                    <a:srgbClr val="000000">
                      <a:alpha val="43137"/>
                    </a:srgbClr>
                  </a:outerShdw>
                </a:effectLst>
                <a:latin typeface="Franklin Gothic Book (Body)"/>
              </a:rPr>
              <a:t>Records</a:t>
            </a:r>
          </a:p>
          <a:p>
            <a:r>
              <a:rPr lang="en-US" sz="4400" i="1" dirty="0">
                <a:effectLst>
                  <a:outerShdw blurRad="38100" dist="38100" dir="2700000" algn="tl">
                    <a:srgbClr val="000000">
                      <a:alpha val="43137"/>
                    </a:srgbClr>
                  </a:outerShdw>
                </a:effectLst>
                <a:latin typeface="Franklin Gothic Book (Body)"/>
              </a:rPr>
              <a:t>Fields</a:t>
            </a:r>
          </a:p>
          <a:p>
            <a:r>
              <a:rPr lang="en-US" sz="4400" i="1" dirty="0">
                <a:effectLst>
                  <a:outerShdw blurRad="38100" dist="38100" dir="2700000" algn="tl">
                    <a:srgbClr val="000000">
                      <a:alpha val="43137"/>
                    </a:srgbClr>
                  </a:outerShdw>
                </a:effectLst>
                <a:latin typeface="Franklin Gothic Book (Body)"/>
              </a:rPr>
              <a:t>Primary Key</a:t>
            </a:r>
          </a:p>
        </p:txBody>
      </p:sp>
      <p:sp>
        <p:nvSpPr>
          <p:cNvPr id="7" name="Date Placeholder 6"/>
          <p:cNvSpPr>
            <a:spLocks noGrp="1"/>
          </p:cNvSpPr>
          <p:nvPr>
            <p:ph type="dt" sz="half" idx="10"/>
          </p:nvPr>
        </p:nvSpPr>
        <p:spPr/>
        <p:txBody>
          <a:bodyPr/>
          <a:lstStyle/>
          <a:p>
            <a:fld id="{950C30D7-07D2-4E94-A06A-AFB6B7B87303}"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6199" y="17765"/>
          <a:ext cx="8991601" cy="6328075"/>
        </p:xfrm>
        <a:graphic>
          <a:graphicData uri="http://schemas.openxmlformats.org/drawingml/2006/table">
            <a:tbl>
              <a:tblPr>
                <a:tableStyleId>{93296810-A885-4BE3-A3E7-6D5BEEA58F35}</a:tableStyleId>
              </a:tblPr>
              <a:tblGrid>
                <a:gridCol w="1066801"/>
                <a:gridCol w="685800"/>
                <a:gridCol w="1143000"/>
                <a:gridCol w="914400"/>
                <a:gridCol w="3124200"/>
                <a:gridCol w="2057400"/>
              </a:tblGrid>
              <a:tr h="523576">
                <a:tc>
                  <a:txBody>
                    <a:bodyPr/>
                    <a:lstStyle/>
                    <a:p>
                      <a:pPr algn="ctr"/>
                      <a:r>
                        <a:rPr lang="en-US" sz="1400" b="1" i="1" u="none" dirty="0">
                          <a:solidFill>
                            <a:srgbClr val="002060"/>
                          </a:solidFill>
                          <a:effectLst>
                            <a:outerShdw blurRad="38100" dist="38100" dir="2700000" algn="tl">
                              <a:srgbClr val="000000">
                                <a:alpha val="43137"/>
                              </a:srgbClr>
                            </a:outerShdw>
                          </a:effectLst>
                        </a:rPr>
                        <a:t>Version</a:t>
                      </a:r>
                    </a:p>
                  </a:txBody>
                  <a:tcPr marL="12241" marR="12241" marT="6120" marB="6120" anchor="ctr"/>
                </a:tc>
                <a:tc>
                  <a:txBody>
                    <a:bodyPr/>
                    <a:lstStyle/>
                    <a:p>
                      <a:pPr algn="ctr"/>
                      <a:r>
                        <a:rPr lang="en-US" sz="1400" b="1" i="1" u="none" dirty="0">
                          <a:solidFill>
                            <a:srgbClr val="002060"/>
                          </a:solidFill>
                          <a:effectLst>
                            <a:outerShdw blurRad="38100" dist="38100" dir="2700000" algn="tl">
                              <a:srgbClr val="000000">
                                <a:alpha val="43137"/>
                              </a:srgbClr>
                            </a:outerShdw>
                          </a:effectLst>
                        </a:rPr>
                        <a:t>Version</a:t>
                      </a:r>
                      <a:br>
                        <a:rPr lang="en-US" sz="1400" b="1" i="1" u="none" dirty="0">
                          <a:solidFill>
                            <a:srgbClr val="002060"/>
                          </a:solidFill>
                          <a:effectLst>
                            <a:outerShdw blurRad="38100" dist="38100" dir="2700000" algn="tl">
                              <a:srgbClr val="000000">
                                <a:alpha val="43137"/>
                              </a:srgbClr>
                            </a:outerShdw>
                          </a:effectLst>
                        </a:rPr>
                      </a:br>
                      <a:r>
                        <a:rPr lang="en-US" sz="1400" b="1" i="1" u="none" dirty="0">
                          <a:solidFill>
                            <a:srgbClr val="002060"/>
                          </a:solidFill>
                          <a:effectLst>
                            <a:outerShdw blurRad="38100" dist="38100" dir="2700000" algn="tl">
                              <a:srgbClr val="000000">
                                <a:alpha val="43137"/>
                              </a:srgbClr>
                            </a:outerShdw>
                          </a:effectLst>
                        </a:rPr>
                        <a:t>number</a:t>
                      </a:r>
                    </a:p>
                  </a:txBody>
                  <a:tcPr marL="12241" marR="12241" marT="6120" marB="6120" anchor="ctr"/>
                </a:tc>
                <a:tc>
                  <a:txBody>
                    <a:bodyPr/>
                    <a:lstStyle/>
                    <a:p>
                      <a:pPr algn="ctr"/>
                      <a:r>
                        <a:rPr lang="en-US" sz="1400" b="1" i="1" u="none" dirty="0">
                          <a:solidFill>
                            <a:srgbClr val="002060"/>
                          </a:solidFill>
                          <a:effectLst>
                            <a:outerShdw blurRad="38100" dist="38100" dir="2700000" algn="tl">
                              <a:srgbClr val="000000">
                                <a:alpha val="43137"/>
                              </a:srgbClr>
                            </a:outerShdw>
                          </a:effectLst>
                        </a:rPr>
                        <a:t>Release </a:t>
                      </a:r>
                      <a:r>
                        <a:rPr lang="en-US" sz="1400" b="1" i="1" u="none" dirty="0" smtClean="0">
                          <a:solidFill>
                            <a:srgbClr val="002060"/>
                          </a:solidFill>
                          <a:effectLst>
                            <a:outerShdw blurRad="38100" dist="38100" dir="2700000" algn="tl">
                              <a:srgbClr val="000000">
                                <a:alpha val="43137"/>
                              </a:srgbClr>
                            </a:outerShdw>
                          </a:effectLst>
                        </a:rPr>
                        <a:t>Date</a:t>
                      </a:r>
                      <a:endParaRPr lang="en-US" sz="1400" b="1" i="1" u="none" dirty="0">
                        <a:solidFill>
                          <a:srgbClr val="002060"/>
                        </a:solidFill>
                        <a:effectLst>
                          <a:outerShdw blurRad="38100" dist="38100" dir="2700000" algn="tl">
                            <a:srgbClr val="000000">
                              <a:alpha val="43137"/>
                            </a:srgbClr>
                          </a:outerShdw>
                        </a:effectLst>
                      </a:endParaRPr>
                    </a:p>
                  </a:txBody>
                  <a:tcPr marL="12241" marR="12241" marT="6120" marB="6120" anchor="ctr"/>
                </a:tc>
                <a:tc>
                  <a:txBody>
                    <a:bodyPr/>
                    <a:lstStyle/>
                    <a:p>
                      <a:pPr algn="ctr"/>
                      <a:r>
                        <a:rPr lang="en-US" sz="1400" b="1" i="1" u="none" strike="noStrike" dirty="0" err="1">
                          <a:solidFill>
                            <a:srgbClr val="002060"/>
                          </a:solidFill>
                          <a:effectLst>
                            <a:outerShdw blurRad="38100" dist="38100" dir="2700000" algn="tl">
                              <a:srgbClr val="000000">
                                <a:alpha val="43137"/>
                              </a:srgbClr>
                            </a:outerShdw>
                          </a:effectLst>
                          <a:hlinkClick r:id="rId2" action="ppaction://hlinkfile" tooltip="Microsoft Jet Database Engine"/>
                        </a:rPr>
                        <a:t>Jet</a:t>
                      </a:r>
                      <a:r>
                        <a:rPr lang="en-US" sz="1400" b="1" i="1" u="none" dirty="0" err="1">
                          <a:solidFill>
                            <a:srgbClr val="002060"/>
                          </a:solidFill>
                          <a:effectLst>
                            <a:outerShdw blurRad="38100" dist="38100" dir="2700000" algn="tl">
                              <a:srgbClr val="000000">
                                <a:alpha val="43137"/>
                              </a:srgbClr>
                            </a:outerShdw>
                          </a:effectLst>
                        </a:rPr>
                        <a:t>version</a:t>
                      </a:r>
                      <a:endParaRPr lang="en-US" sz="1400" b="1" i="1" u="none" dirty="0">
                        <a:solidFill>
                          <a:srgbClr val="002060"/>
                        </a:solidFill>
                        <a:effectLst>
                          <a:outerShdw blurRad="38100" dist="38100" dir="2700000" algn="tl">
                            <a:srgbClr val="000000">
                              <a:alpha val="43137"/>
                            </a:srgbClr>
                          </a:outerShdw>
                        </a:effectLst>
                      </a:endParaRPr>
                    </a:p>
                  </a:txBody>
                  <a:tcPr marL="12241" marR="12241" marT="6120" marB="6120" anchor="ctr"/>
                </a:tc>
                <a:tc>
                  <a:txBody>
                    <a:bodyPr/>
                    <a:lstStyle/>
                    <a:p>
                      <a:pPr algn="ctr"/>
                      <a:r>
                        <a:rPr lang="en-US" sz="1400" b="1" i="1" u="none" dirty="0">
                          <a:solidFill>
                            <a:srgbClr val="002060"/>
                          </a:solidFill>
                          <a:effectLst>
                            <a:outerShdw blurRad="38100" dist="38100" dir="2700000" algn="tl">
                              <a:srgbClr val="000000">
                                <a:alpha val="43137"/>
                              </a:srgbClr>
                            </a:outerShdw>
                          </a:effectLst>
                        </a:rPr>
                        <a:t>Supported </a:t>
                      </a:r>
                      <a:r>
                        <a:rPr lang="en-US" sz="1400" b="1" i="1" u="none" strike="noStrike" dirty="0">
                          <a:solidFill>
                            <a:srgbClr val="002060"/>
                          </a:solidFill>
                          <a:effectLst>
                            <a:outerShdw blurRad="38100" dist="38100" dir="2700000" algn="tl">
                              <a:srgbClr val="000000">
                                <a:alpha val="43137"/>
                              </a:srgbClr>
                            </a:outerShdw>
                          </a:effectLst>
                          <a:hlinkClick r:id="rId3" action="ppaction://hlinkfile" tooltip="Operating system"/>
                        </a:rPr>
                        <a:t>OS</a:t>
                      </a:r>
                      <a:endParaRPr lang="en-US" sz="1400" b="1" i="1" u="none" dirty="0">
                        <a:solidFill>
                          <a:srgbClr val="002060"/>
                        </a:solidFill>
                        <a:effectLst>
                          <a:outerShdw blurRad="38100" dist="38100" dir="2700000" algn="tl">
                            <a:srgbClr val="000000">
                              <a:alpha val="43137"/>
                            </a:srgbClr>
                          </a:outerShdw>
                        </a:effectLst>
                      </a:endParaRPr>
                    </a:p>
                  </a:txBody>
                  <a:tcPr marL="12241" marR="12241" marT="6120" marB="6120" anchor="ctr"/>
                </a:tc>
                <a:tc>
                  <a:txBody>
                    <a:bodyPr/>
                    <a:lstStyle/>
                    <a:p>
                      <a:pPr algn="ctr"/>
                      <a:r>
                        <a:rPr lang="en-US" sz="1400" b="1" i="1" u="none" dirty="0">
                          <a:solidFill>
                            <a:srgbClr val="002060"/>
                          </a:solidFill>
                          <a:effectLst>
                            <a:outerShdw blurRad="38100" dist="38100" dir="2700000" algn="tl">
                              <a:srgbClr val="000000">
                                <a:alpha val="43137"/>
                              </a:srgbClr>
                            </a:outerShdw>
                          </a:effectLst>
                        </a:rPr>
                        <a:t>Office suite version</a:t>
                      </a:r>
                    </a:p>
                  </a:txBody>
                  <a:tcPr marL="12241" marR="12241" marT="6120" marB="6120" anchor="ctr"/>
                </a:tc>
              </a:tr>
              <a:tr h="223679">
                <a:tc>
                  <a:txBody>
                    <a:bodyPr/>
                    <a:lstStyle/>
                    <a:p>
                      <a:r>
                        <a:rPr lang="en-US" sz="1400" dirty="0"/>
                        <a:t>Access 1.1</a:t>
                      </a:r>
                    </a:p>
                  </a:txBody>
                  <a:tcPr marL="12241" marR="12241" marT="6120" marB="6120" anchor="ctr"/>
                </a:tc>
                <a:tc>
                  <a:txBody>
                    <a:bodyPr/>
                    <a:lstStyle/>
                    <a:p>
                      <a:r>
                        <a:rPr lang="en-US" sz="1400" dirty="0"/>
                        <a:t>1.0</a:t>
                      </a:r>
                    </a:p>
                  </a:txBody>
                  <a:tcPr marL="12241" marR="12241" marT="6120" marB="6120" anchor="ctr"/>
                </a:tc>
                <a:tc>
                  <a:txBody>
                    <a:bodyPr/>
                    <a:lstStyle/>
                    <a:p>
                      <a:r>
                        <a:rPr lang="en-US" sz="1400"/>
                        <a:t>1992</a:t>
                      </a:r>
                    </a:p>
                  </a:txBody>
                  <a:tcPr marL="12241" marR="12241" marT="6120" marB="6120" anchor="ctr"/>
                </a:tc>
                <a:tc>
                  <a:txBody>
                    <a:bodyPr/>
                    <a:lstStyle/>
                    <a:p>
                      <a:r>
                        <a:rPr lang="en-US" sz="1400"/>
                        <a:t>1.1</a:t>
                      </a:r>
                    </a:p>
                  </a:txBody>
                  <a:tcPr marL="12241" marR="12241" marT="6120" marB="6120" anchor="ctr"/>
                </a:tc>
                <a:tc>
                  <a:txBody>
                    <a:bodyPr/>
                    <a:lstStyle/>
                    <a:p>
                      <a:r>
                        <a:rPr lang="en-US" sz="1400" u="none" strike="noStrike" dirty="0">
                          <a:hlinkClick r:id="rId4" action="ppaction://hlinkfile" tooltip="Windows 3.0"/>
                        </a:rPr>
                        <a:t>Windows </a:t>
                      </a:r>
                      <a:r>
                        <a:rPr lang="en-US" sz="1400" u="none" strike="noStrike" dirty="0" smtClean="0">
                          <a:hlinkClick r:id="rId4" action="ppaction://hlinkfile" tooltip="Windows 3.0"/>
                        </a:rPr>
                        <a:t>3.0</a:t>
                      </a:r>
                      <a:endParaRPr lang="en-US" sz="1400" dirty="0"/>
                    </a:p>
                  </a:txBody>
                  <a:tcPr marL="12241" marR="12241" marT="6120" marB="6120" anchor="ctr"/>
                </a:tc>
                <a:tc>
                  <a:txBody>
                    <a:bodyPr/>
                    <a:lstStyle/>
                    <a:p>
                      <a:endParaRPr lang="en-US" sz="1400" dirty="0"/>
                    </a:p>
                  </a:txBody>
                  <a:tcPr marL="12241" marR="12241" marT="6120" marB="6120" anchor="ctr"/>
                </a:tc>
              </a:tr>
              <a:tr h="223679">
                <a:tc>
                  <a:txBody>
                    <a:bodyPr/>
                    <a:lstStyle/>
                    <a:p>
                      <a:r>
                        <a:rPr lang="en-US" sz="1400" dirty="0"/>
                        <a:t>Access 2.0</a:t>
                      </a:r>
                    </a:p>
                  </a:txBody>
                  <a:tcPr marL="12241" marR="12241" marT="6120" marB="6120" anchor="ctr"/>
                </a:tc>
                <a:tc>
                  <a:txBody>
                    <a:bodyPr/>
                    <a:lstStyle/>
                    <a:p>
                      <a:r>
                        <a:rPr lang="en-US" sz="1400" dirty="0"/>
                        <a:t>2.0</a:t>
                      </a:r>
                    </a:p>
                  </a:txBody>
                  <a:tcPr marL="12241" marR="12241" marT="6120" marB="6120" anchor="ctr"/>
                </a:tc>
                <a:tc>
                  <a:txBody>
                    <a:bodyPr/>
                    <a:lstStyle/>
                    <a:p>
                      <a:r>
                        <a:rPr lang="en-US" sz="1400" dirty="0"/>
                        <a:t>1993</a:t>
                      </a:r>
                    </a:p>
                  </a:txBody>
                  <a:tcPr marL="12241" marR="12241" marT="6120" marB="6120" anchor="ctr"/>
                </a:tc>
                <a:tc>
                  <a:txBody>
                    <a:bodyPr/>
                    <a:lstStyle/>
                    <a:p>
                      <a:r>
                        <a:rPr lang="en-US" sz="1400"/>
                        <a:t>2.0</a:t>
                      </a:r>
                    </a:p>
                  </a:txBody>
                  <a:tcPr marL="12241" marR="12241" marT="6120" marB="6120" anchor="ctr"/>
                </a:tc>
                <a:tc>
                  <a:txBody>
                    <a:bodyPr/>
                    <a:lstStyle/>
                    <a:p>
                      <a:r>
                        <a:rPr lang="en-US" sz="1400" u="none" strike="noStrike" dirty="0">
                          <a:hlinkClick r:id="rId5" action="ppaction://hlinkfile" tooltip="Windows 3.1x"/>
                        </a:rPr>
                        <a:t>Windows </a:t>
                      </a:r>
                      <a:r>
                        <a:rPr lang="en-US" sz="1400" u="none" strike="noStrike" dirty="0" smtClean="0">
                          <a:hlinkClick r:id="rId5" action="ppaction://hlinkfile" tooltip="Windows 3.1x"/>
                        </a:rPr>
                        <a:t>3.1x</a:t>
                      </a:r>
                      <a:endParaRPr lang="en-US" sz="1400" dirty="0"/>
                    </a:p>
                  </a:txBody>
                  <a:tcPr marL="12241" marR="12241" marT="6120" marB="6120" anchor="ctr"/>
                </a:tc>
                <a:tc>
                  <a:txBody>
                    <a:bodyPr/>
                    <a:lstStyle/>
                    <a:p>
                      <a:r>
                        <a:rPr lang="en-US" sz="1400" u="none" strike="noStrike" dirty="0">
                          <a:hlinkClick r:id="rId6" action="ppaction://hlinkfile" tooltip="Microsoft Office"/>
                        </a:rPr>
                        <a:t>Office</a:t>
                      </a:r>
                      <a:r>
                        <a:rPr lang="en-US" sz="1400" dirty="0"/>
                        <a:t> 4.3 Pro</a:t>
                      </a:r>
                    </a:p>
                  </a:txBody>
                  <a:tcPr marL="12241" marR="12241" marT="6120" marB="6120" anchor="ctr"/>
                </a:tc>
              </a:tr>
              <a:tr h="433327">
                <a:tc>
                  <a:txBody>
                    <a:bodyPr/>
                    <a:lstStyle/>
                    <a:p>
                      <a:r>
                        <a:rPr lang="en-US" sz="1400" dirty="0"/>
                        <a:t>Access for Windows 95</a:t>
                      </a:r>
                    </a:p>
                  </a:txBody>
                  <a:tcPr marL="12241" marR="12241" marT="6120" marB="6120" anchor="ctr"/>
                </a:tc>
                <a:tc>
                  <a:txBody>
                    <a:bodyPr/>
                    <a:lstStyle/>
                    <a:p>
                      <a:r>
                        <a:rPr lang="en-US" sz="1400" dirty="0"/>
                        <a:t>7.0</a:t>
                      </a:r>
                    </a:p>
                  </a:txBody>
                  <a:tcPr marL="12241" marR="12241" marT="6120" marB="6120" anchor="ctr"/>
                </a:tc>
                <a:tc>
                  <a:txBody>
                    <a:bodyPr/>
                    <a:lstStyle/>
                    <a:p>
                      <a:r>
                        <a:rPr lang="en-US" sz="1400"/>
                        <a:t>Aug. 24, 1995</a:t>
                      </a:r>
                    </a:p>
                  </a:txBody>
                  <a:tcPr marL="12241" marR="12241" marT="6120" marB="6120" anchor="ctr"/>
                </a:tc>
                <a:tc>
                  <a:txBody>
                    <a:bodyPr/>
                    <a:lstStyle/>
                    <a:p>
                      <a:r>
                        <a:rPr lang="en-US" sz="1400"/>
                        <a:t>3.0</a:t>
                      </a:r>
                    </a:p>
                  </a:txBody>
                  <a:tcPr marL="12241" marR="12241" marT="6120" marB="6120" anchor="ctr"/>
                </a:tc>
                <a:tc>
                  <a:txBody>
                    <a:bodyPr/>
                    <a:lstStyle/>
                    <a:p>
                      <a:r>
                        <a:rPr lang="en-US" sz="1400" u="none" strike="noStrike" dirty="0">
                          <a:hlinkClick r:id="rId7" action="ppaction://hlinkfile" tooltip="Windows 95"/>
                        </a:rPr>
                        <a:t>Windows </a:t>
                      </a:r>
                      <a:r>
                        <a:rPr lang="en-US" sz="1400" u="none" strike="noStrike" dirty="0" smtClean="0">
                          <a:hlinkClick r:id="rId7" action="ppaction://hlinkfile" tooltip="Windows 95"/>
                        </a:rPr>
                        <a:t>95</a:t>
                      </a:r>
                      <a:endParaRPr lang="en-US" sz="1400" dirty="0"/>
                    </a:p>
                  </a:txBody>
                  <a:tcPr marL="12241" marR="12241" marT="6120" marB="6120" anchor="ctr"/>
                </a:tc>
                <a:tc>
                  <a:txBody>
                    <a:bodyPr/>
                    <a:lstStyle/>
                    <a:p>
                      <a:r>
                        <a:rPr lang="en-US" sz="1400" u="none" strike="noStrike">
                          <a:hlinkClick r:id="rId8" action="ppaction://hlinkfile" tooltip="Microsoft Office 95"/>
                        </a:rPr>
                        <a:t>Office 95</a:t>
                      </a:r>
                      <a:r>
                        <a:rPr lang="en-US" sz="1400"/>
                        <a:t> Professional</a:t>
                      </a:r>
                    </a:p>
                  </a:txBody>
                  <a:tcPr marL="12241" marR="12241" marT="6120" marB="6120" anchor="ctr"/>
                </a:tc>
              </a:tr>
              <a:tr h="729339">
                <a:tc>
                  <a:txBody>
                    <a:bodyPr/>
                    <a:lstStyle/>
                    <a:p>
                      <a:r>
                        <a:rPr lang="en-US" sz="1400" dirty="0"/>
                        <a:t>Access 97</a:t>
                      </a:r>
                    </a:p>
                  </a:txBody>
                  <a:tcPr marL="12241" marR="12241" marT="6120" marB="6120" anchor="ctr"/>
                </a:tc>
                <a:tc>
                  <a:txBody>
                    <a:bodyPr/>
                    <a:lstStyle/>
                    <a:p>
                      <a:r>
                        <a:rPr lang="en-US" sz="1400" dirty="0"/>
                        <a:t>8.0</a:t>
                      </a:r>
                    </a:p>
                  </a:txBody>
                  <a:tcPr marL="12241" marR="12241" marT="6120" marB="6120" anchor="ctr"/>
                </a:tc>
                <a:tc>
                  <a:txBody>
                    <a:bodyPr/>
                    <a:lstStyle/>
                    <a:p>
                      <a:r>
                        <a:rPr lang="en-US" sz="1400" dirty="0"/>
                        <a:t>Jan. 16, 1997</a:t>
                      </a:r>
                    </a:p>
                  </a:txBody>
                  <a:tcPr marL="12241" marR="12241" marT="6120" marB="6120" anchor="ctr"/>
                </a:tc>
                <a:tc>
                  <a:txBody>
                    <a:bodyPr/>
                    <a:lstStyle/>
                    <a:p>
                      <a:r>
                        <a:rPr lang="en-US" sz="1400" dirty="0"/>
                        <a:t>3.5</a:t>
                      </a:r>
                    </a:p>
                  </a:txBody>
                  <a:tcPr marL="12241" marR="12241" marT="6120" marB="6120" anchor="ctr"/>
                </a:tc>
                <a:tc>
                  <a:txBody>
                    <a:bodyPr/>
                    <a:lstStyle/>
                    <a:p>
                      <a:r>
                        <a:rPr lang="en-US" sz="1400" u="none" strike="noStrike" dirty="0">
                          <a:hlinkClick r:id="rId7" action="ppaction://hlinkfile" tooltip="Windows 95"/>
                        </a:rPr>
                        <a:t>Windows 95</a:t>
                      </a:r>
                      <a:r>
                        <a:rPr lang="en-US" sz="1400" dirty="0"/>
                        <a:t>, </a:t>
                      </a:r>
                      <a:r>
                        <a:rPr lang="en-US" sz="1400" u="none" strike="noStrike" dirty="0">
                          <a:hlinkClick r:id="rId9" action="ppaction://hlinkfile" tooltip="Windows NT 3.51"/>
                        </a:rPr>
                        <a:t>Windows NT 3.51</a:t>
                      </a:r>
                      <a:r>
                        <a:rPr lang="en-US" sz="1400" dirty="0"/>
                        <a:t> SP5, </a:t>
                      </a:r>
                      <a:r>
                        <a:rPr lang="en-US" sz="1400" u="none" strike="noStrike" dirty="0">
                          <a:hlinkClick r:id="rId10" action="ppaction://hlinkfile" tooltip="Windows NT 4.0"/>
                        </a:rPr>
                        <a:t>Windows NT 4.0</a:t>
                      </a:r>
                      <a:r>
                        <a:rPr lang="en-US" sz="1400" dirty="0"/>
                        <a:t> </a:t>
                      </a:r>
                      <a:r>
                        <a:rPr lang="en-US" sz="1400" dirty="0" smtClean="0"/>
                        <a:t>SP2</a:t>
                      </a:r>
                      <a:endParaRPr lang="en-US" sz="1400" dirty="0"/>
                    </a:p>
                  </a:txBody>
                  <a:tcPr marL="12241" marR="12241" marT="6120" marB="6120" anchor="ctr"/>
                </a:tc>
                <a:tc>
                  <a:txBody>
                    <a:bodyPr/>
                    <a:lstStyle/>
                    <a:p>
                      <a:r>
                        <a:rPr lang="en-US" sz="1400" u="none" strike="noStrike">
                          <a:hlinkClick r:id="rId11" action="ppaction://hlinkfile" tooltip="Microsoft Office 97"/>
                        </a:rPr>
                        <a:t>Office 97</a:t>
                      </a:r>
                      <a:r>
                        <a:rPr lang="en-US" sz="1400"/>
                        <a:t> Professional and Developer</a:t>
                      </a:r>
                    </a:p>
                  </a:txBody>
                  <a:tcPr marL="12241" marR="12241" marT="6120" marB="6120" anchor="ctr"/>
                </a:tc>
              </a:tr>
              <a:tr h="609600">
                <a:tc>
                  <a:txBody>
                    <a:bodyPr/>
                    <a:lstStyle/>
                    <a:p>
                      <a:r>
                        <a:rPr lang="en-US" sz="1400" dirty="0"/>
                        <a:t>Access 2000</a:t>
                      </a:r>
                    </a:p>
                  </a:txBody>
                  <a:tcPr marL="12241" marR="12241" marT="6120" marB="6120" anchor="ctr"/>
                </a:tc>
                <a:tc>
                  <a:txBody>
                    <a:bodyPr/>
                    <a:lstStyle/>
                    <a:p>
                      <a:r>
                        <a:rPr lang="en-US" sz="1400" dirty="0"/>
                        <a:t>9.0</a:t>
                      </a:r>
                    </a:p>
                  </a:txBody>
                  <a:tcPr marL="12241" marR="12241" marT="6120" marB="6120" anchor="ctr"/>
                </a:tc>
                <a:tc>
                  <a:txBody>
                    <a:bodyPr/>
                    <a:lstStyle/>
                    <a:p>
                      <a:r>
                        <a:rPr lang="en-US" sz="1400" dirty="0"/>
                        <a:t>June 7, 1999</a:t>
                      </a:r>
                    </a:p>
                  </a:txBody>
                  <a:tcPr marL="12241" marR="12241" marT="6120" marB="6120" anchor="ctr"/>
                </a:tc>
                <a:tc>
                  <a:txBody>
                    <a:bodyPr/>
                    <a:lstStyle/>
                    <a:p>
                      <a:r>
                        <a:rPr lang="en-US" sz="1400" dirty="0"/>
                        <a:t>4.0 SP1</a:t>
                      </a:r>
                    </a:p>
                  </a:txBody>
                  <a:tcPr marL="12241" marR="12241" marT="6120" marB="6120" anchor="ctr"/>
                </a:tc>
                <a:tc>
                  <a:txBody>
                    <a:bodyPr/>
                    <a:lstStyle/>
                    <a:p>
                      <a:r>
                        <a:rPr lang="en-US" sz="1400" u="none" strike="noStrike" dirty="0">
                          <a:hlinkClick r:id="rId7" action="ppaction://hlinkfile" tooltip="Windows 95"/>
                        </a:rPr>
                        <a:t>Windows 95</a:t>
                      </a:r>
                      <a:r>
                        <a:rPr lang="en-US" sz="1400" dirty="0"/>
                        <a:t>, </a:t>
                      </a:r>
                      <a:r>
                        <a:rPr lang="en-US" sz="1400" u="none" strike="noStrike" dirty="0">
                          <a:hlinkClick r:id="rId10" action="ppaction://hlinkfile" tooltip="Windows NT 4.0"/>
                        </a:rPr>
                        <a:t>Windows NT 4.0</a:t>
                      </a:r>
                      <a:r>
                        <a:rPr lang="en-US" sz="1400" dirty="0"/>
                        <a:t>, </a:t>
                      </a:r>
                      <a:r>
                        <a:rPr lang="en-US" sz="1400" u="none" strike="noStrike" dirty="0">
                          <a:hlinkClick r:id="rId12" action="ppaction://hlinkfile" tooltip="Windows 98"/>
                        </a:rPr>
                        <a:t>Windows 98</a:t>
                      </a:r>
                      <a:r>
                        <a:rPr lang="en-US" sz="1400" dirty="0"/>
                        <a:t>, </a:t>
                      </a:r>
                      <a:r>
                        <a:rPr lang="en-US" sz="1400" u="none" strike="noStrike" dirty="0">
                          <a:hlinkClick r:id="rId13" action="ppaction://hlinkfile" tooltip="Windows 2000"/>
                        </a:rPr>
                        <a:t>Windows </a:t>
                      </a:r>
                      <a:r>
                        <a:rPr lang="en-US" sz="1400" u="none" strike="noStrike" dirty="0" smtClean="0">
                          <a:hlinkClick r:id="rId13" action="ppaction://hlinkfile" tooltip="Windows 2000"/>
                        </a:rPr>
                        <a:t>2000</a:t>
                      </a:r>
                      <a:endParaRPr lang="en-US" sz="1400" dirty="0"/>
                    </a:p>
                  </a:txBody>
                  <a:tcPr marL="12241" marR="12241" marT="6120" marB="6120" anchor="ctr"/>
                </a:tc>
                <a:tc>
                  <a:txBody>
                    <a:bodyPr/>
                    <a:lstStyle/>
                    <a:p>
                      <a:r>
                        <a:rPr lang="en-US" sz="1400" u="none" strike="noStrike" dirty="0">
                          <a:hlinkClick r:id="rId14" action="ppaction://hlinkfile" tooltip="Microsoft Office 2000"/>
                        </a:rPr>
                        <a:t>Office 2000</a:t>
                      </a:r>
                      <a:r>
                        <a:rPr lang="en-US" sz="1400" dirty="0"/>
                        <a:t> Professional, Premium and Developer</a:t>
                      </a:r>
                    </a:p>
                  </a:txBody>
                  <a:tcPr marL="12241" marR="12241" marT="6120" marB="6120" anchor="ctr"/>
                </a:tc>
              </a:tr>
              <a:tr h="533400">
                <a:tc>
                  <a:txBody>
                    <a:bodyPr/>
                    <a:lstStyle/>
                    <a:p>
                      <a:r>
                        <a:rPr lang="en-US" sz="1400" dirty="0"/>
                        <a:t>Access 2002</a:t>
                      </a:r>
                    </a:p>
                  </a:txBody>
                  <a:tcPr marL="12241" marR="12241" marT="6120" marB="6120" anchor="ctr"/>
                </a:tc>
                <a:tc>
                  <a:txBody>
                    <a:bodyPr/>
                    <a:lstStyle/>
                    <a:p>
                      <a:r>
                        <a:rPr lang="en-US" sz="1400" dirty="0"/>
                        <a:t>10.0</a:t>
                      </a:r>
                    </a:p>
                  </a:txBody>
                  <a:tcPr marL="12241" marR="12241" marT="6120" marB="6120" anchor="ctr"/>
                </a:tc>
                <a:tc>
                  <a:txBody>
                    <a:bodyPr/>
                    <a:lstStyle/>
                    <a:p>
                      <a:r>
                        <a:rPr lang="en-US" sz="1400" dirty="0"/>
                        <a:t>May 31, 2001</a:t>
                      </a:r>
                    </a:p>
                  </a:txBody>
                  <a:tcPr marL="12241" marR="12241" marT="6120" marB="6120" anchor="ctr"/>
                </a:tc>
                <a:tc>
                  <a:txBody>
                    <a:bodyPr/>
                    <a:lstStyle/>
                    <a:p>
                      <a:r>
                        <a:rPr lang="en-US" sz="1400" dirty="0"/>
                        <a:t>4.0 SP1</a:t>
                      </a:r>
                    </a:p>
                  </a:txBody>
                  <a:tcPr marL="12241" marR="12241" marT="6120" marB="6120" anchor="ctr"/>
                </a:tc>
                <a:tc>
                  <a:txBody>
                    <a:bodyPr/>
                    <a:lstStyle/>
                    <a:p>
                      <a:r>
                        <a:rPr lang="en-US" sz="1400" u="none" strike="noStrike" dirty="0">
                          <a:hlinkClick r:id="rId10" action="ppaction://hlinkfile" tooltip="Windows NT 4.0"/>
                        </a:rPr>
                        <a:t>Windows NT 4.0</a:t>
                      </a:r>
                      <a:r>
                        <a:rPr lang="en-US" sz="1400" dirty="0"/>
                        <a:t> SP6, </a:t>
                      </a:r>
                      <a:r>
                        <a:rPr lang="en-US" sz="1400" u="none" strike="noStrike" dirty="0">
                          <a:hlinkClick r:id="rId12" action="ppaction://hlinkfile" tooltip="Windows 98"/>
                        </a:rPr>
                        <a:t>Windows 98</a:t>
                      </a:r>
                      <a:r>
                        <a:rPr lang="en-US" sz="1400" dirty="0"/>
                        <a:t>, </a:t>
                      </a:r>
                      <a:r>
                        <a:rPr lang="en-US" sz="1400" u="none" strike="noStrike" dirty="0">
                          <a:hlinkClick r:id="rId13" action="ppaction://hlinkfile" tooltip="Windows 2000"/>
                        </a:rPr>
                        <a:t>Windows 2000</a:t>
                      </a:r>
                      <a:r>
                        <a:rPr lang="en-US" sz="1400" dirty="0"/>
                        <a:t>, </a:t>
                      </a:r>
                      <a:r>
                        <a:rPr lang="en-US" sz="1400" u="none" strike="noStrike" dirty="0">
                          <a:hlinkClick r:id="rId15" action="ppaction://hlinkfile" tooltip="Windows Me"/>
                        </a:rPr>
                        <a:t>Windows </a:t>
                      </a:r>
                      <a:r>
                        <a:rPr lang="en-US" sz="1400" u="none" strike="noStrike" dirty="0" smtClean="0">
                          <a:hlinkClick r:id="rId15" action="ppaction://hlinkfile" tooltip="Windows Me"/>
                        </a:rPr>
                        <a:t>Me</a:t>
                      </a:r>
                      <a:endParaRPr lang="en-US" sz="1400" dirty="0"/>
                    </a:p>
                  </a:txBody>
                  <a:tcPr marL="12241" marR="12241" marT="6120" marB="6120" anchor="ctr"/>
                </a:tc>
                <a:tc>
                  <a:txBody>
                    <a:bodyPr/>
                    <a:lstStyle/>
                    <a:p>
                      <a:r>
                        <a:rPr lang="en-US" sz="1400" u="none" strike="noStrike" dirty="0">
                          <a:hlinkClick r:id="rId16" action="ppaction://hlinkfile" tooltip="Microsoft Office XP"/>
                        </a:rPr>
                        <a:t>Office XP</a:t>
                      </a:r>
                      <a:r>
                        <a:rPr lang="en-US" sz="1400" dirty="0"/>
                        <a:t> Professional and Developer</a:t>
                      </a:r>
                    </a:p>
                  </a:txBody>
                  <a:tcPr marL="12241" marR="12241" marT="6120" marB="6120" anchor="ctr"/>
                </a:tc>
              </a:tr>
              <a:tr h="762000">
                <a:tc>
                  <a:txBody>
                    <a:bodyPr/>
                    <a:lstStyle/>
                    <a:p>
                      <a:r>
                        <a:rPr lang="en-US" sz="1400" dirty="0"/>
                        <a:t>Access 2003</a:t>
                      </a:r>
                    </a:p>
                  </a:txBody>
                  <a:tcPr marL="12241" marR="12241" marT="6120" marB="6120" anchor="ctr"/>
                </a:tc>
                <a:tc>
                  <a:txBody>
                    <a:bodyPr/>
                    <a:lstStyle/>
                    <a:p>
                      <a:r>
                        <a:rPr lang="en-US" sz="1400" dirty="0"/>
                        <a:t>11.0</a:t>
                      </a:r>
                    </a:p>
                  </a:txBody>
                  <a:tcPr marL="12241" marR="12241" marT="6120" marB="6120" anchor="ctr"/>
                </a:tc>
                <a:tc>
                  <a:txBody>
                    <a:bodyPr/>
                    <a:lstStyle/>
                    <a:p>
                      <a:r>
                        <a:rPr lang="en-US" sz="1400" dirty="0"/>
                        <a:t>Nov. 27, 2003</a:t>
                      </a:r>
                    </a:p>
                  </a:txBody>
                  <a:tcPr marL="12241" marR="12241" marT="6120" marB="6120" anchor="ctr"/>
                </a:tc>
                <a:tc>
                  <a:txBody>
                    <a:bodyPr/>
                    <a:lstStyle/>
                    <a:p>
                      <a:r>
                        <a:rPr lang="en-US" sz="1400" dirty="0"/>
                        <a:t>4.0 SP1</a:t>
                      </a:r>
                    </a:p>
                  </a:txBody>
                  <a:tcPr marL="12241" marR="12241" marT="6120" marB="6120" anchor="ctr"/>
                </a:tc>
                <a:tc>
                  <a:txBody>
                    <a:bodyPr/>
                    <a:lstStyle/>
                    <a:p>
                      <a:r>
                        <a:rPr lang="en-US" sz="1400" u="none" strike="noStrike" dirty="0">
                          <a:hlinkClick r:id="rId13" action="ppaction://hlinkfile" tooltip="Windows 2000"/>
                        </a:rPr>
                        <a:t>Windows 2000</a:t>
                      </a:r>
                      <a:r>
                        <a:rPr lang="en-US" sz="1400" dirty="0"/>
                        <a:t> SP3 or later, </a:t>
                      </a:r>
                      <a:r>
                        <a:rPr lang="en-US" sz="1400" u="none" strike="noStrike" dirty="0">
                          <a:hlinkClick r:id="rId17" action="ppaction://hlinkfile" tooltip="Windows XP"/>
                        </a:rPr>
                        <a:t>Windows XP</a:t>
                      </a:r>
                      <a:r>
                        <a:rPr lang="en-US" sz="1400" dirty="0"/>
                        <a:t>, </a:t>
                      </a:r>
                      <a:r>
                        <a:rPr lang="en-US" sz="1400" u="none" strike="noStrike" dirty="0">
                          <a:hlinkClick r:id="rId18" action="ppaction://hlinkfile" tooltip="Windows Vista"/>
                        </a:rPr>
                        <a:t>Windows Vista</a:t>
                      </a:r>
                      <a:r>
                        <a:rPr lang="en-US" sz="1400" dirty="0"/>
                        <a:t>, </a:t>
                      </a:r>
                      <a:r>
                        <a:rPr lang="en-US" sz="1400" u="none" strike="noStrike" dirty="0">
                          <a:hlinkClick r:id="rId19" action="ppaction://hlinkfile" tooltip="Windows 7"/>
                        </a:rPr>
                        <a:t>Windows </a:t>
                      </a:r>
                      <a:r>
                        <a:rPr lang="en-US" sz="1400" u="none" strike="noStrike" dirty="0" smtClean="0">
                          <a:hlinkClick r:id="rId19" action="ppaction://hlinkfile" tooltip="Windows 7"/>
                        </a:rPr>
                        <a:t>7</a:t>
                      </a:r>
                      <a:endParaRPr lang="en-US" sz="1400" dirty="0"/>
                    </a:p>
                  </a:txBody>
                  <a:tcPr marL="12241" marR="12241" marT="6120" marB="6120" anchor="ctr"/>
                </a:tc>
                <a:tc>
                  <a:txBody>
                    <a:bodyPr/>
                    <a:lstStyle/>
                    <a:p>
                      <a:r>
                        <a:rPr lang="en-US" sz="1400" u="none" strike="noStrike">
                          <a:hlinkClick r:id="rId20" action="ppaction://hlinkfile" tooltip="Microsoft Office 2003"/>
                        </a:rPr>
                        <a:t>Office 2003</a:t>
                      </a:r>
                      <a:r>
                        <a:rPr lang="en-US" sz="1400"/>
                        <a:t> Professional and Professional Enterprise</a:t>
                      </a:r>
                    </a:p>
                  </a:txBody>
                  <a:tcPr marL="12241" marR="12241" marT="6120" marB="6120" anchor="ctr"/>
                </a:tc>
              </a:tr>
              <a:tr h="762000">
                <a:tc>
                  <a:txBody>
                    <a:bodyPr/>
                    <a:lstStyle/>
                    <a:p>
                      <a:r>
                        <a:rPr lang="en-US" sz="1400" dirty="0"/>
                        <a:t>Access 2007</a:t>
                      </a:r>
                    </a:p>
                  </a:txBody>
                  <a:tcPr marL="12241" marR="12241" marT="6120" marB="6120" anchor="ctr"/>
                </a:tc>
                <a:tc>
                  <a:txBody>
                    <a:bodyPr/>
                    <a:lstStyle/>
                    <a:p>
                      <a:r>
                        <a:rPr lang="en-US" sz="1400" dirty="0"/>
                        <a:t>12.0</a:t>
                      </a:r>
                    </a:p>
                  </a:txBody>
                  <a:tcPr marL="12241" marR="12241" marT="6120" marB="6120" anchor="ctr"/>
                </a:tc>
                <a:tc>
                  <a:txBody>
                    <a:bodyPr/>
                    <a:lstStyle/>
                    <a:p>
                      <a:r>
                        <a:rPr lang="en-US" sz="1400" dirty="0"/>
                        <a:t>Jan. 27, 2007</a:t>
                      </a:r>
                    </a:p>
                  </a:txBody>
                  <a:tcPr marL="12241" marR="12241" marT="6120" marB="6120" anchor="ctr"/>
                </a:tc>
                <a:tc>
                  <a:txBody>
                    <a:bodyPr/>
                    <a:lstStyle/>
                    <a:p>
                      <a:r>
                        <a:rPr lang="en-US" sz="1400" dirty="0"/>
                        <a:t>12</a:t>
                      </a:r>
                    </a:p>
                  </a:txBody>
                  <a:tcPr marL="12241" marR="12241" marT="6120" marB="6120" anchor="ctr"/>
                </a:tc>
                <a:tc>
                  <a:txBody>
                    <a:bodyPr/>
                    <a:lstStyle/>
                    <a:p>
                      <a:r>
                        <a:rPr lang="en-US" sz="1400" u="none" strike="noStrike" dirty="0">
                          <a:hlinkClick r:id="rId21" action="ppaction://hlinkfile" tooltip="Windows XP SP2"/>
                        </a:rPr>
                        <a:t>Windows XP SP2</a:t>
                      </a:r>
                      <a:r>
                        <a:rPr lang="en-US" sz="1400" dirty="0"/>
                        <a:t>, </a:t>
                      </a:r>
                      <a:r>
                        <a:rPr lang="en-US" sz="1400" u="none" strike="noStrike" dirty="0">
                          <a:hlinkClick r:id="rId22" action="ppaction://hlinkfile" tooltip="Windows Server 2003 SP1"/>
                        </a:rPr>
                        <a:t>Windows Server 2003 SP1</a:t>
                      </a:r>
                      <a:r>
                        <a:rPr lang="en-US" sz="1400" dirty="0"/>
                        <a:t>, or newer operating </a:t>
                      </a:r>
                      <a:r>
                        <a:rPr lang="en-US" sz="1400" dirty="0" smtClean="0"/>
                        <a:t>system</a:t>
                      </a:r>
                      <a:endParaRPr lang="en-US" sz="1400" dirty="0"/>
                    </a:p>
                  </a:txBody>
                  <a:tcPr marL="12241" marR="12241" marT="6120" marB="6120" anchor="ctr"/>
                </a:tc>
                <a:tc>
                  <a:txBody>
                    <a:bodyPr/>
                    <a:lstStyle/>
                    <a:p>
                      <a:r>
                        <a:rPr lang="en-US" sz="1400" u="none" strike="noStrike">
                          <a:hlinkClick r:id="rId23" action="ppaction://hlinkfile" tooltip="Microsoft Office 2007"/>
                        </a:rPr>
                        <a:t>Office 2007</a:t>
                      </a:r>
                      <a:r>
                        <a:rPr lang="en-US" sz="1400"/>
                        <a:t> Professional, Professional Plus, Ultimate and Enterprise</a:t>
                      </a:r>
                    </a:p>
                  </a:txBody>
                  <a:tcPr marL="12241" marR="12241" marT="6120" marB="6120" anchor="ctr"/>
                </a:tc>
              </a:tr>
              <a:tr h="838200">
                <a:tc>
                  <a:txBody>
                    <a:bodyPr/>
                    <a:lstStyle/>
                    <a:p>
                      <a:r>
                        <a:rPr lang="en-US" sz="1400" dirty="0"/>
                        <a:t>Access 2010</a:t>
                      </a:r>
                    </a:p>
                  </a:txBody>
                  <a:tcPr marL="12241" marR="12241" marT="6120" marB="6120" anchor="ctr"/>
                </a:tc>
                <a:tc>
                  <a:txBody>
                    <a:bodyPr/>
                    <a:lstStyle/>
                    <a:p>
                      <a:r>
                        <a:rPr lang="en-US" sz="1400" dirty="0"/>
                        <a:t>14.0</a:t>
                      </a:r>
                    </a:p>
                  </a:txBody>
                  <a:tcPr marL="12241" marR="12241" marT="6120" marB="6120" anchor="ctr"/>
                </a:tc>
                <a:tc>
                  <a:txBody>
                    <a:bodyPr/>
                    <a:lstStyle/>
                    <a:p>
                      <a:r>
                        <a:rPr lang="en-US" sz="1400" dirty="0"/>
                        <a:t>July 15, 2010</a:t>
                      </a:r>
                    </a:p>
                  </a:txBody>
                  <a:tcPr marL="12241" marR="12241" marT="6120" marB="6120" anchor="ctr"/>
                </a:tc>
                <a:tc>
                  <a:txBody>
                    <a:bodyPr/>
                    <a:lstStyle/>
                    <a:p>
                      <a:r>
                        <a:rPr lang="en-US" sz="1400" dirty="0"/>
                        <a:t>14</a:t>
                      </a:r>
                    </a:p>
                  </a:txBody>
                  <a:tcPr marL="12241" marR="12241" marT="6120" marB="6120" anchor="ctr"/>
                </a:tc>
                <a:tc>
                  <a:txBody>
                    <a:bodyPr/>
                    <a:lstStyle/>
                    <a:p>
                      <a:r>
                        <a:rPr lang="en-US" sz="1400" u="none" strike="noStrike" dirty="0">
                          <a:hlinkClick r:id="rId24" action="ppaction://hlinkfile" tooltip="Windows XP SP3"/>
                        </a:rPr>
                        <a:t>Windows XP SP3</a:t>
                      </a:r>
                      <a:r>
                        <a:rPr lang="en-US" sz="1400" dirty="0"/>
                        <a:t>, </a:t>
                      </a:r>
                      <a:r>
                        <a:rPr lang="en-US" sz="1400" u="none" strike="noStrike" dirty="0">
                          <a:hlinkClick r:id="rId25" action="ppaction://hlinkfile" tooltip="Windows Server 2003 SP2"/>
                        </a:rPr>
                        <a:t>Windows Server 2003 SP2</a:t>
                      </a:r>
                      <a:r>
                        <a:rPr lang="en-US" sz="1400" dirty="0"/>
                        <a:t>, </a:t>
                      </a:r>
                      <a:r>
                        <a:rPr lang="en-US" sz="1400" u="none" strike="noStrike" dirty="0">
                          <a:hlinkClick r:id="rId26" action="ppaction://hlinkfile" tooltip="Windows Server 2003 R2"/>
                        </a:rPr>
                        <a:t>Windows Server 2003 R2</a:t>
                      </a:r>
                      <a:r>
                        <a:rPr lang="en-US" sz="1400" dirty="0"/>
                        <a:t>, </a:t>
                      </a:r>
                      <a:r>
                        <a:rPr lang="en-US" sz="1400" u="none" strike="noStrike" dirty="0">
                          <a:hlinkClick r:id="rId27" action="ppaction://hlinkfile" tooltip="Windows Vista SP1"/>
                        </a:rPr>
                        <a:t>Windows Vista SP1</a:t>
                      </a:r>
                      <a:r>
                        <a:rPr lang="en-US" sz="1400" dirty="0"/>
                        <a:t>,</a:t>
                      </a:r>
                      <a:r>
                        <a:rPr lang="en-US" sz="1400" u="none" strike="noStrike" dirty="0">
                          <a:hlinkClick r:id="rId28" action="ppaction://hlinkfile" tooltip="Windows Server 2008"/>
                        </a:rPr>
                        <a:t>Windows Server 2008</a:t>
                      </a:r>
                      <a:r>
                        <a:rPr lang="en-US" sz="1400" dirty="0"/>
                        <a:t>, </a:t>
                      </a:r>
                      <a:r>
                        <a:rPr lang="en-US" sz="1400" u="none" strike="noStrike" dirty="0">
                          <a:hlinkClick r:id="rId19" action="ppaction://hlinkfile" tooltip="Windows 7"/>
                        </a:rPr>
                        <a:t>Windows 7</a:t>
                      </a:r>
                      <a:r>
                        <a:rPr lang="en-US" sz="1400" dirty="0"/>
                        <a:t>, </a:t>
                      </a:r>
                      <a:r>
                        <a:rPr lang="en-US" sz="1400" u="none" strike="noStrike" dirty="0">
                          <a:hlinkClick r:id="rId29" action="ppaction://hlinkfile" tooltip="Windows Server 2008 R2"/>
                        </a:rPr>
                        <a:t>Windows Server 2008 R2</a:t>
                      </a:r>
                      <a:r>
                        <a:rPr lang="en-US" sz="1400" dirty="0"/>
                        <a:t>, </a:t>
                      </a:r>
                      <a:r>
                        <a:rPr lang="en-US" sz="1400" u="sng" dirty="0">
                          <a:hlinkClick r:id="rId30" action="ppaction://hlinkfile" tooltip="Windows Server 2012"/>
                        </a:rPr>
                        <a:t>Windows Server 2012</a:t>
                      </a:r>
                      <a:r>
                        <a:rPr lang="en-US" sz="1400" dirty="0"/>
                        <a:t>, </a:t>
                      </a:r>
                      <a:r>
                        <a:rPr lang="en-US" sz="1400" u="none" strike="noStrike" dirty="0">
                          <a:hlinkClick r:id="rId31" action="ppaction://hlinkfile" tooltip="Windows 8"/>
                        </a:rPr>
                        <a:t>Windows </a:t>
                      </a:r>
                      <a:r>
                        <a:rPr lang="en-US" sz="1400" u="none" strike="noStrike" dirty="0" smtClean="0">
                          <a:hlinkClick r:id="rId31" action="ppaction://hlinkfile" tooltip="Windows 8"/>
                        </a:rPr>
                        <a:t>8</a:t>
                      </a:r>
                      <a:endParaRPr lang="en-US" sz="1400" dirty="0"/>
                    </a:p>
                  </a:txBody>
                  <a:tcPr marL="12241" marR="12241" marT="6120" marB="6120" anchor="ctr"/>
                </a:tc>
                <a:tc>
                  <a:txBody>
                    <a:bodyPr/>
                    <a:lstStyle/>
                    <a:p>
                      <a:r>
                        <a:rPr lang="en-US" sz="1400" u="none" strike="noStrike" dirty="0">
                          <a:hlinkClick r:id="rId32" action="ppaction://hlinkfile" tooltip="Microsoft Office 2010"/>
                        </a:rPr>
                        <a:t>Office 2010</a:t>
                      </a:r>
                      <a:r>
                        <a:rPr lang="en-US" sz="1400" dirty="0"/>
                        <a:t> Professional, Professional Academic and Professional Plus</a:t>
                      </a:r>
                    </a:p>
                  </a:txBody>
                  <a:tcPr marL="12241" marR="12241" marT="6120" marB="6120" anchor="ctr"/>
                </a:tc>
              </a:tr>
              <a:tr h="433327">
                <a:tc>
                  <a:txBody>
                    <a:bodyPr/>
                    <a:lstStyle/>
                    <a:p>
                      <a:r>
                        <a:rPr lang="en-US" sz="1400" dirty="0"/>
                        <a:t>Access 2013</a:t>
                      </a:r>
                    </a:p>
                  </a:txBody>
                  <a:tcPr marL="12241" marR="12241" marT="6120" marB="6120" anchor="ctr"/>
                </a:tc>
                <a:tc>
                  <a:txBody>
                    <a:bodyPr/>
                    <a:lstStyle/>
                    <a:p>
                      <a:r>
                        <a:rPr lang="en-US" sz="1400" dirty="0"/>
                        <a:t>15.0</a:t>
                      </a:r>
                    </a:p>
                  </a:txBody>
                  <a:tcPr marL="12241" marR="12241" marT="6120" marB="6120" anchor="ctr"/>
                </a:tc>
                <a:tc>
                  <a:txBody>
                    <a:bodyPr/>
                    <a:lstStyle/>
                    <a:p>
                      <a:r>
                        <a:rPr lang="en-US" sz="1400"/>
                        <a:t>Jan. 29, 2013</a:t>
                      </a:r>
                    </a:p>
                  </a:txBody>
                  <a:tcPr marL="12241" marR="12241" marT="6120" marB="6120" anchor="ctr"/>
                </a:tc>
                <a:tc>
                  <a:txBody>
                    <a:bodyPr/>
                    <a:lstStyle/>
                    <a:p>
                      <a:r>
                        <a:rPr lang="en-US" sz="1400" dirty="0"/>
                        <a:t>15</a:t>
                      </a:r>
                    </a:p>
                  </a:txBody>
                  <a:tcPr marL="12241" marR="12241" marT="6120" marB="6120" anchor="ctr"/>
                </a:tc>
                <a:tc>
                  <a:txBody>
                    <a:bodyPr/>
                    <a:lstStyle/>
                    <a:p>
                      <a:r>
                        <a:rPr lang="en-US" sz="1400" u="none" strike="noStrike" dirty="0">
                          <a:hlinkClick r:id="rId19" action="ppaction://hlinkfile" tooltip="Windows 7"/>
                        </a:rPr>
                        <a:t>Windows 7</a:t>
                      </a:r>
                      <a:r>
                        <a:rPr lang="en-US" sz="1400" dirty="0"/>
                        <a:t>, </a:t>
                      </a:r>
                      <a:r>
                        <a:rPr lang="en-US" sz="1400" u="none" strike="noStrike" dirty="0">
                          <a:hlinkClick r:id="rId29" action="ppaction://hlinkfile" tooltip="Windows Server 2008 R2"/>
                        </a:rPr>
                        <a:t>Windows Server 2008 R2</a:t>
                      </a:r>
                      <a:r>
                        <a:rPr lang="en-US" sz="1400" dirty="0"/>
                        <a:t>, </a:t>
                      </a:r>
                      <a:r>
                        <a:rPr lang="en-US" sz="1400" u="none" strike="noStrike" dirty="0">
                          <a:hlinkClick r:id="rId30" action="ppaction://hlinkfile" tooltip="Windows Server 2012"/>
                        </a:rPr>
                        <a:t>Windows Server 2012</a:t>
                      </a:r>
                      <a:r>
                        <a:rPr lang="en-US" sz="1400" dirty="0"/>
                        <a:t>, </a:t>
                      </a:r>
                      <a:r>
                        <a:rPr lang="en-US" sz="1400" u="none" strike="noStrike" dirty="0">
                          <a:hlinkClick r:id="rId31" action="ppaction://hlinkfile" tooltip="Windows 8"/>
                        </a:rPr>
                        <a:t>Windows </a:t>
                      </a:r>
                      <a:r>
                        <a:rPr lang="en-US" sz="1400" u="none" strike="noStrike" dirty="0" smtClean="0">
                          <a:hlinkClick r:id="rId31" action="ppaction://hlinkfile" tooltip="Windows 8"/>
                        </a:rPr>
                        <a:t>8</a:t>
                      </a:r>
                      <a:endParaRPr lang="en-US" sz="1400" dirty="0"/>
                    </a:p>
                  </a:txBody>
                  <a:tcPr marL="12241" marR="12241" marT="6120" marB="6120" anchor="ctr"/>
                </a:tc>
                <a:tc>
                  <a:txBody>
                    <a:bodyPr/>
                    <a:lstStyle/>
                    <a:p>
                      <a:r>
                        <a:rPr lang="en-US" sz="1400" u="none" strike="noStrike" dirty="0">
                          <a:hlinkClick r:id="rId33" action="ppaction://hlinkfile" tooltip="Microsoft Office 2013"/>
                        </a:rPr>
                        <a:t>Office 2013</a:t>
                      </a:r>
                      <a:endParaRPr lang="en-US" sz="1400" dirty="0"/>
                    </a:p>
                  </a:txBody>
                  <a:tcPr marL="12241" marR="12241" marT="6120" marB="6120" anchor="ctr"/>
                </a:tc>
              </a:tr>
            </a:tbl>
          </a:graphicData>
        </a:graphic>
      </p:graphicFrame>
      <p:sp>
        <p:nvSpPr>
          <p:cNvPr id="8" name="Date Placeholder 7"/>
          <p:cNvSpPr>
            <a:spLocks noGrp="1"/>
          </p:cNvSpPr>
          <p:nvPr>
            <p:ph type="dt" sz="half" idx="10"/>
          </p:nvPr>
        </p:nvSpPr>
        <p:spPr/>
        <p:txBody>
          <a:bodyPr/>
          <a:lstStyle/>
          <a:p>
            <a:fld id="{8CEB0B21-650C-4C3A-BCF2-207C537BC260}"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EA0DB0DA-D896-401C-96D8-B10F49823A2D}"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lIns="90488" tIns="44450" rIns="90488" bIns="44450" anchor="ctr">
            <a:normAutofit/>
          </a:bodyPr>
          <a:lstStyle/>
          <a:p>
            <a:r>
              <a:rPr lang="en-US" sz="4000" b="1" i="1" dirty="0" smtClean="0"/>
              <a:t>DEFINITIONS</a:t>
            </a:r>
            <a:endParaRPr lang="en-US" sz="4000" b="1" i="1" dirty="0"/>
          </a:p>
        </p:txBody>
      </p:sp>
      <p:sp>
        <p:nvSpPr>
          <p:cNvPr id="13315" name="Rectangle 3"/>
          <p:cNvSpPr>
            <a:spLocks noGrp="1" noChangeArrowheads="1"/>
          </p:cNvSpPr>
          <p:nvPr>
            <p:ph idx="1"/>
          </p:nvPr>
        </p:nvSpPr>
        <p:spPr>
          <a:xfrm>
            <a:off x="457200" y="1371600"/>
            <a:ext cx="8229600" cy="4525963"/>
          </a:xfrm>
          <a:noFill/>
          <a:ln/>
        </p:spPr>
        <p:txBody>
          <a:bodyPr lIns="90488" tIns="44450" rIns="90488" bIns="44450">
            <a:normAutofit fontScale="92500" lnSpcReduction="10000"/>
          </a:bodyPr>
          <a:lstStyle/>
          <a:p>
            <a:pPr algn="just">
              <a:lnSpc>
                <a:spcPct val="90000"/>
              </a:lnSpc>
              <a:buFont typeface="Wingdings" pitchFamily="2" charset="2"/>
              <a:buChar char="v"/>
            </a:pPr>
            <a:r>
              <a:rPr lang="en-US" sz="3900" b="1" u="sng" dirty="0" smtClean="0">
                <a:solidFill>
                  <a:srgbClr val="FF0000"/>
                </a:solidFill>
                <a:effectLst>
                  <a:outerShdw blurRad="38100" dist="38100" dir="2700000" algn="tl">
                    <a:srgbClr val="000000">
                      <a:alpha val="43137"/>
                    </a:srgbClr>
                  </a:outerShdw>
                </a:effectLst>
                <a:latin typeface="Franklin Gothic Book (Body)"/>
              </a:rPr>
              <a:t>Table</a:t>
            </a:r>
          </a:p>
          <a:p>
            <a:pPr algn="just">
              <a:lnSpc>
                <a:spcPct val="90000"/>
              </a:lnSpc>
              <a:buNone/>
            </a:pPr>
            <a:r>
              <a:rPr lang="en-US" dirty="0" smtClean="0">
                <a:effectLst>
                  <a:outerShdw blurRad="38100" dist="38100" dir="2700000" algn="tl">
                    <a:srgbClr val="000000">
                      <a:alpha val="43137"/>
                    </a:srgbClr>
                  </a:outerShdw>
                </a:effectLst>
                <a:latin typeface="Franklin Gothic Book (Body)"/>
              </a:rPr>
              <a:t>			A </a:t>
            </a:r>
            <a:r>
              <a:rPr lang="en-US" dirty="0">
                <a:effectLst>
                  <a:outerShdw blurRad="38100" dist="38100" dir="2700000" algn="tl">
                    <a:srgbClr val="000000">
                      <a:alpha val="43137"/>
                    </a:srgbClr>
                  </a:outerShdw>
                </a:effectLst>
                <a:latin typeface="Franklin Gothic Book (Body)"/>
              </a:rPr>
              <a:t>table is a collection of data about a particular subject. For Ex. a Movie table contains info. about movies like Movie No., Movie Title, Year Made, Movie Type etc.</a:t>
            </a:r>
          </a:p>
          <a:p>
            <a:pPr algn="just">
              <a:lnSpc>
                <a:spcPct val="90000"/>
              </a:lnSpc>
              <a:buFont typeface="Wingdings" pitchFamily="2" charset="2"/>
              <a:buChar char="v"/>
            </a:pPr>
            <a:endParaRPr lang="en-US" u="sng" dirty="0" smtClean="0">
              <a:solidFill>
                <a:srgbClr val="FF0000"/>
              </a:solidFill>
              <a:effectLst>
                <a:outerShdw blurRad="38100" dist="38100" dir="2700000" algn="tl">
                  <a:srgbClr val="000000">
                    <a:alpha val="43137"/>
                  </a:srgbClr>
                </a:outerShdw>
              </a:effectLst>
              <a:latin typeface="Franklin Gothic Book (Body)"/>
            </a:endParaRPr>
          </a:p>
          <a:p>
            <a:pPr algn="just">
              <a:lnSpc>
                <a:spcPct val="90000"/>
              </a:lnSpc>
              <a:buFont typeface="Wingdings" pitchFamily="2" charset="2"/>
              <a:buChar char="v"/>
            </a:pPr>
            <a:r>
              <a:rPr lang="en-US" b="1" u="sng" dirty="0" smtClean="0">
                <a:solidFill>
                  <a:srgbClr val="FF0000"/>
                </a:solidFill>
                <a:effectLst>
                  <a:outerShdw blurRad="38100" dist="38100" dir="2700000" algn="tl">
                    <a:srgbClr val="000000">
                      <a:alpha val="43137"/>
                    </a:srgbClr>
                  </a:outerShdw>
                </a:effectLst>
                <a:latin typeface="Franklin Gothic Book (Body)"/>
              </a:rPr>
              <a:t>RECORDS</a:t>
            </a:r>
          </a:p>
          <a:p>
            <a:pPr algn="just">
              <a:lnSpc>
                <a:spcPct val="90000"/>
              </a:lnSpc>
              <a:buNone/>
            </a:pPr>
            <a:r>
              <a:rPr lang="en-US" dirty="0" smtClean="0">
                <a:effectLst>
                  <a:outerShdw blurRad="38100" dist="38100" dir="2700000" algn="tl">
                    <a:srgbClr val="000000">
                      <a:alpha val="43137"/>
                    </a:srgbClr>
                  </a:outerShdw>
                </a:effectLst>
                <a:latin typeface="Franklin Gothic Book (Body)"/>
              </a:rPr>
              <a:t>			Records are simply the ROWS in the table.</a:t>
            </a:r>
          </a:p>
          <a:p>
            <a:pPr algn="just">
              <a:lnSpc>
                <a:spcPct val="90000"/>
              </a:lnSpc>
            </a:pPr>
            <a:endParaRPr lang="en-US" u="sng" dirty="0" smtClean="0">
              <a:solidFill>
                <a:srgbClr val="FF0000"/>
              </a:solidFill>
              <a:effectLst>
                <a:outerShdw blurRad="38100" dist="38100" dir="2700000" algn="tl">
                  <a:srgbClr val="000000">
                    <a:alpha val="43137"/>
                  </a:srgbClr>
                </a:outerShdw>
              </a:effectLst>
              <a:latin typeface="Franklin Gothic Book (Body)"/>
            </a:endParaRPr>
          </a:p>
          <a:p>
            <a:pPr algn="just">
              <a:lnSpc>
                <a:spcPct val="90000"/>
              </a:lnSpc>
              <a:buFont typeface="Wingdings" pitchFamily="2" charset="2"/>
              <a:buChar char="v"/>
            </a:pPr>
            <a:r>
              <a:rPr lang="en-US" b="1" u="sng" dirty="0" smtClean="0">
                <a:solidFill>
                  <a:srgbClr val="FF0000"/>
                </a:solidFill>
                <a:effectLst>
                  <a:outerShdw blurRad="38100" dist="38100" dir="2700000" algn="tl">
                    <a:srgbClr val="000000">
                      <a:alpha val="43137"/>
                    </a:srgbClr>
                  </a:outerShdw>
                </a:effectLst>
                <a:latin typeface="Franklin Gothic Book (Body)"/>
              </a:rPr>
              <a:t>FIELDS</a:t>
            </a:r>
          </a:p>
          <a:p>
            <a:pPr algn="just">
              <a:lnSpc>
                <a:spcPct val="90000"/>
              </a:lnSpc>
              <a:buNone/>
            </a:pPr>
            <a:r>
              <a:rPr lang="en-US" dirty="0" smtClean="0">
                <a:effectLst>
                  <a:outerShdw blurRad="38100" dist="38100" dir="2700000" algn="tl">
                    <a:srgbClr val="000000">
                      <a:alpha val="43137"/>
                    </a:srgbClr>
                  </a:outerShdw>
                </a:effectLst>
                <a:latin typeface="Franklin Gothic Book (Body)"/>
              </a:rPr>
              <a:t>			Fields are </a:t>
            </a:r>
            <a:r>
              <a:rPr lang="en-US" dirty="0">
                <a:effectLst>
                  <a:outerShdw blurRad="38100" dist="38100" dir="2700000" algn="tl">
                    <a:srgbClr val="000000">
                      <a:alpha val="43137"/>
                    </a:srgbClr>
                  </a:outerShdw>
                </a:effectLst>
                <a:latin typeface="Franklin Gothic Book (Body)"/>
              </a:rPr>
              <a:t>the COLUMNS in the table.</a:t>
            </a:r>
          </a:p>
        </p:txBody>
      </p:sp>
      <p:sp>
        <p:nvSpPr>
          <p:cNvPr id="7" name="Date Placeholder 6"/>
          <p:cNvSpPr>
            <a:spLocks noGrp="1"/>
          </p:cNvSpPr>
          <p:nvPr>
            <p:ph type="dt" sz="half" idx="10"/>
          </p:nvPr>
        </p:nvSpPr>
        <p:spPr/>
        <p:txBody>
          <a:bodyPr/>
          <a:lstStyle/>
          <a:p>
            <a:fld id="{93C15E67-83F6-4ED3-AB77-CFFCEEF2853B}"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20</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81000"/>
            <a:ext cx="7793037" cy="838200"/>
          </a:xfrm>
          <a:noFill/>
          <a:ln/>
        </p:spPr>
        <p:txBody>
          <a:bodyPr lIns="90488" tIns="44450" rIns="90488" bIns="44450" anchor="ctr"/>
          <a:lstStyle/>
          <a:p>
            <a:r>
              <a:rPr lang="en-US" b="1" i="1" u="sng" dirty="0" smtClean="0">
                <a:latin typeface="Algerian" pitchFamily="82" charset="0"/>
              </a:rPr>
              <a:t>Movie </a:t>
            </a:r>
            <a:r>
              <a:rPr lang="en-US" b="1" i="1" u="sng" dirty="0">
                <a:latin typeface="Algerian" pitchFamily="82" charset="0"/>
              </a:rPr>
              <a:t>Table</a:t>
            </a:r>
          </a:p>
        </p:txBody>
      </p:sp>
      <p:graphicFrame>
        <p:nvGraphicFramePr>
          <p:cNvPr id="14339" name="Object 3">
            <a:hlinkClick r:id="" action="ppaction://ole?verb=0"/>
          </p:cNvPr>
          <p:cNvGraphicFramePr>
            <a:graphicFrameLocks noGrp="1"/>
          </p:cNvGraphicFramePr>
          <p:nvPr>
            <p:ph type="chart" idx="1"/>
          </p:nvPr>
        </p:nvGraphicFramePr>
        <p:xfrm>
          <a:off x="228600" y="2743200"/>
          <a:ext cx="11617326" cy="4572000"/>
        </p:xfrm>
        <a:graphic>
          <a:graphicData uri="http://schemas.openxmlformats.org/presentationml/2006/ole">
            <p:oleObj spid="_x0000_s14353" name="Document" r:id="rId4" imgW="7777080" imgH="3060360" progId="Word.Document.8">
              <p:embed/>
            </p:oleObj>
          </a:graphicData>
        </a:graphic>
      </p:graphicFrame>
      <p:sp>
        <p:nvSpPr>
          <p:cNvPr id="8" name="Line Callout 2 7"/>
          <p:cNvSpPr/>
          <p:nvPr/>
        </p:nvSpPr>
        <p:spPr bwMode="auto">
          <a:xfrm>
            <a:off x="2743200" y="1524000"/>
            <a:ext cx="3505200" cy="1219200"/>
          </a:xfrm>
          <a:prstGeom prst="borderCallout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dirty="0" smtClean="0">
                <a:latin typeface="Times New Roman" pitchFamily="18" charset="0"/>
              </a:rPr>
              <a:t>Each COLUMN in the table</a:t>
            </a:r>
          </a:p>
          <a:p>
            <a:pPr algn="ctr" eaLnBrk="0" hangingPunct="0"/>
            <a:r>
              <a:rPr lang="en-US" dirty="0" smtClean="0">
                <a:latin typeface="Times New Roman" pitchFamily="18" charset="0"/>
              </a:rPr>
              <a:t>is a FIELD</a:t>
            </a:r>
            <a:endParaRPr lang="en-US" dirty="0">
              <a:latin typeface="Times New Roman" pitchFamily="18" charset="0"/>
            </a:endParaRPr>
          </a:p>
        </p:txBody>
      </p:sp>
      <p:sp>
        <p:nvSpPr>
          <p:cNvPr id="9" name="Line Callout 2 8"/>
          <p:cNvSpPr/>
          <p:nvPr/>
        </p:nvSpPr>
        <p:spPr bwMode="auto">
          <a:xfrm>
            <a:off x="5867400" y="3886200"/>
            <a:ext cx="3276600" cy="1295400"/>
          </a:xfrm>
          <a:prstGeom prst="borderCallout2">
            <a:avLst>
              <a:gd name="adj1" fmla="val 18750"/>
              <a:gd name="adj2" fmla="val -8333"/>
              <a:gd name="adj3" fmla="val 18750"/>
              <a:gd name="adj4" fmla="val -16667"/>
              <a:gd name="adj5" fmla="val 19583"/>
              <a:gd name="adj6" fmla="val -2901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dirty="0" smtClean="0">
                <a:latin typeface="Times New Roman" pitchFamily="18" charset="0"/>
              </a:rPr>
              <a:t>Each ROW in the table </a:t>
            </a:r>
          </a:p>
          <a:p>
            <a:pPr algn="ctr" eaLnBrk="0" hangingPunct="0"/>
            <a:r>
              <a:rPr lang="en-US" dirty="0" smtClean="0">
                <a:latin typeface="Times New Roman" pitchFamily="18" charset="0"/>
              </a:rPr>
              <a:t>is a RECORD</a:t>
            </a:r>
            <a:endParaRPr lang="en-US" dirty="0">
              <a:latin typeface="Times New Roman" pitchFamily="18" charset="0"/>
            </a:endParaRPr>
          </a:p>
        </p:txBody>
      </p:sp>
      <p:sp>
        <p:nvSpPr>
          <p:cNvPr id="11" name="Date Placeholder 10"/>
          <p:cNvSpPr>
            <a:spLocks noGrp="1"/>
          </p:cNvSpPr>
          <p:nvPr>
            <p:ph type="dt" sz="half" idx="10"/>
          </p:nvPr>
        </p:nvSpPr>
        <p:spPr>
          <a:xfrm>
            <a:off x="7086600" y="6400800"/>
            <a:ext cx="1905000" cy="457200"/>
          </a:xfrm>
        </p:spPr>
        <p:txBody>
          <a:bodyPr/>
          <a:lstStyle/>
          <a:p>
            <a:fld id="{CACA0E1A-846B-4103-90DA-DB58AEEEC796}" type="datetime2">
              <a:rPr lang="en-US" smtClean="0"/>
              <a:pPr/>
              <a:t>Wednesday, January 7, 2015</a:t>
            </a:fld>
            <a:endParaRPr lang="en-US" dirty="0"/>
          </a:p>
        </p:txBody>
      </p:sp>
      <p:sp>
        <p:nvSpPr>
          <p:cNvPr id="12" name="Slide Number Placeholder 11"/>
          <p:cNvSpPr>
            <a:spLocks noGrp="1"/>
          </p:cNvSpPr>
          <p:nvPr>
            <p:ph type="sldNum" sz="quarter" idx="12"/>
          </p:nvPr>
        </p:nvSpPr>
        <p:spPr>
          <a:xfrm>
            <a:off x="7010400" y="304800"/>
            <a:ext cx="1905000" cy="457200"/>
          </a:xfrm>
        </p:spPr>
        <p:txBody>
          <a:bodyPr/>
          <a:lstStyle/>
          <a:p>
            <a:fld id="{941C7FA5-790B-4A34-A11D-1CB92291D61A}" type="slidenum">
              <a:rPr lang="en-US" smtClean="0"/>
              <a:pPr/>
              <a:t>21</a:t>
            </a:fld>
            <a:endParaRPr lang="en-US" dirty="0"/>
          </a:p>
        </p:txBody>
      </p:sp>
      <p:sp>
        <p:nvSpPr>
          <p:cNvPr id="13" name="Footer Placeholder 12"/>
          <p:cNvSpPr>
            <a:spLocks noGrp="1"/>
          </p:cNvSpPr>
          <p:nvPr>
            <p:ph type="ftr" sz="quarter" idx="11"/>
          </p:nvPr>
        </p:nvSpPr>
        <p:spPr>
          <a:xfrm>
            <a:off x="0" y="6400800"/>
            <a:ext cx="2895600" cy="457200"/>
          </a:xfrm>
        </p:spPr>
        <p:txBody>
          <a:bodyPr/>
          <a:lstStyle/>
          <a:p>
            <a:r>
              <a:rPr lang="en-US" dirty="0" smtClean="0"/>
              <a:t>Presentation On MS-Access</a:t>
            </a:r>
            <a:endParaRPr lang="en-US" dirty="0"/>
          </a:p>
        </p:txBody>
      </p:sp>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lIns="90488" tIns="44450" rIns="90488" bIns="44450" anchor="ctr"/>
          <a:lstStyle/>
          <a:p>
            <a:r>
              <a:rPr lang="en-US" b="1" i="1" u="sng" dirty="0" smtClean="0">
                <a:latin typeface="Algerian" pitchFamily="82" charset="0"/>
              </a:rPr>
              <a:t> RECORDS</a:t>
            </a:r>
            <a:endParaRPr lang="en-US" b="1" i="1" u="sng" dirty="0">
              <a:latin typeface="Algerian" pitchFamily="82" charset="0"/>
            </a:endParaRPr>
          </a:p>
        </p:txBody>
      </p:sp>
      <p:sp>
        <p:nvSpPr>
          <p:cNvPr id="15363" name="Rectangle 3"/>
          <p:cNvSpPr>
            <a:spLocks noGrp="1" noChangeArrowheads="1"/>
          </p:cNvSpPr>
          <p:nvPr>
            <p:ph idx="1"/>
          </p:nvPr>
        </p:nvSpPr>
        <p:spPr>
          <a:xfrm>
            <a:off x="457200" y="2057400"/>
            <a:ext cx="8229600" cy="4068763"/>
          </a:xfrm>
          <a:noFill/>
          <a:ln/>
        </p:spPr>
        <p:txBody>
          <a:bodyPr lIns="90488" tIns="44450" rIns="90488" bIns="44450">
            <a:normAutofit/>
          </a:bodyPr>
          <a:lstStyle/>
          <a:p>
            <a:pPr algn="just"/>
            <a:r>
              <a:rPr lang="en-US" sz="3600" i="1" dirty="0">
                <a:effectLst>
                  <a:outerShdw blurRad="38100" dist="38100" dir="2700000" algn="tl">
                    <a:srgbClr val="000000">
                      <a:alpha val="43137"/>
                    </a:srgbClr>
                  </a:outerShdw>
                </a:effectLst>
                <a:latin typeface="Franklin Gothic Book (Body)"/>
              </a:rPr>
              <a:t>A </a:t>
            </a:r>
            <a:r>
              <a:rPr lang="en-US" sz="3600" dirty="0">
                <a:effectLst>
                  <a:outerShdw blurRad="38100" dist="38100" dir="2700000" algn="tl">
                    <a:srgbClr val="000000">
                      <a:alpha val="43137"/>
                    </a:srgbClr>
                  </a:outerShdw>
                </a:effectLst>
                <a:latin typeface="Franklin Gothic Book (Body)"/>
              </a:rPr>
              <a:t>RECORD</a:t>
            </a:r>
            <a:r>
              <a:rPr lang="en-US" sz="3600" i="1" dirty="0">
                <a:effectLst>
                  <a:outerShdw blurRad="38100" dist="38100" dir="2700000" algn="tl">
                    <a:srgbClr val="000000">
                      <a:alpha val="43137"/>
                    </a:srgbClr>
                  </a:outerShdw>
                </a:effectLst>
                <a:latin typeface="Franklin Gothic Book (Body)"/>
              </a:rPr>
              <a:t> in the MOVIE Table contains information about a specific MOVIE.</a:t>
            </a:r>
          </a:p>
          <a:p>
            <a:pPr algn="just"/>
            <a:r>
              <a:rPr lang="en-US" sz="3600" i="1" dirty="0">
                <a:effectLst>
                  <a:outerShdw blurRad="38100" dist="38100" dir="2700000" algn="tl">
                    <a:srgbClr val="000000">
                      <a:alpha val="43137"/>
                    </a:srgbClr>
                  </a:outerShdw>
                </a:effectLst>
                <a:latin typeface="Franklin Gothic Book (Body)"/>
              </a:rPr>
              <a:t>Ex. Record Number 003 contains specific information on the movie Dancing Duo.</a:t>
            </a:r>
          </a:p>
        </p:txBody>
      </p:sp>
      <p:sp>
        <p:nvSpPr>
          <p:cNvPr id="7" name="Date Placeholder 6"/>
          <p:cNvSpPr>
            <a:spLocks noGrp="1"/>
          </p:cNvSpPr>
          <p:nvPr>
            <p:ph type="dt" sz="half" idx="10"/>
          </p:nvPr>
        </p:nvSpPr>
        <p:spPr/>
        <p:txBody>
          <a:bodyPr/>
          <a:lstStyle/>
          <a:p>
            <a:fld id="{802F20D5-8A4A-4DBA-AA5D-F38BA992678F}"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22</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8" tIns="44450" rIns="90488" bIns="44450" anchor="ctr"/>
          <a:lstStyle/>
          <a:p>
            <a:r>
              <a:rPr lang="en-US" b="1" i="1" u="sng" dirty="0" smtClean="0">
                <a:latin typeface="Algerian" pitchFamily="82" charset="0"/>
              </a:rPr>
              <a:t>FIELDS</a:t>
            </a:r>
            <a:endParaRPr lang="en-US" b="1" i="1" u="sng" dirty="0">
              <a:latin typeface="Algerian" pitchFamily="82" charset="0"/>
            </a:endParaRPr>
          </a:p>
        </p:txBody>
      </p:sp>
      <p:sp>
        <p:nvSpPr>
          <p:cNvPr id="16387" name="Rectangle 3"/>
          <p:cNvSpPr>
            <a:spLocks noGrp="1" noChangeArrowheads="1"/>
          </p:cNvSpPr>
          <p:nvPr>
            <p:ph idx="1"/>
          </p:nvPr>
        </p:nvSpPr>
        <p:spPr>
          <a:xfrm>
            <a:off x="457200" y="2209800"/>
            <a:ext cx="8229600" cy="3916363"/>
          </a:xfrm>
          <a:noFill/>
          <a:ln/>
        </p:spPr>
        <p:txBody>
          <a:bodyPr lIns="90488" tIns="44450" rIns="90488" bIns="44450">
            <a:normAutofit/>
          </a:bodyPr>
          <a:lstStyle/>
          <a:p>
            <a:pPr algn="just"/>
            <a:r>
              <a:rPr lang="en-US" sz="3600" dirty="0">
                <a:effectLst>
                  <a:outerShdw blurRad="38100" dist="38100" dir="2700000" algn="tl">
                    <a:srgbClr val="000000">
                      <a:alpha val="43137"/>
                    </a:srgbClr>
                  </a:outerShdw>
                </a:effectLst>
                <a:latin typeface="Franklin Gothic Book (Body)"/>
              </a:rPr>
              <a:t>A FIELD contains a specific piece of information within a RECORD.</a:t>
            </a:r>
          </a:p>
          <a:p>
            <a:pPr algn="just"/>
            <a:r>
              <a:rPr lang="en-US" sz="3600" dirty="0">
                <a:effectLst>
                  <a:outerShdw blurRad="38100" dist="38100" dir="2700000" algn="tl">
                    <a:srgbClr val="000000">
                      <a:alpha val="43137"/>
                    </a:srgbClr>
                  </a:outerShdw>
                </a:effectLst>
                <a:latin typeface="Franklin Gothic Book (Body)"/>
              </a:rPr>
              <a:t>Ex. The Movie Title field contains specific information about the Title of the Movie.</a:t>
            </a:r>
          </a:p>
        </p:txBody>
      </p:sp>
      <p:sp>
        <p:nvSpPr>
          <p:cNvPr id="7" name="Date Placeholder 6"/>
          <p:cNvSpPr>
            <a:spLocks noGrp="1"/>
          </p:cNvSpPr>
          <p:nvPr>
            <p:ph type="dt" sz="half" idx="10"/>
          </p:nvPr>
        </p:nvSpPr>
        <p:spPr/>
        <p:txBody>
          <a:bodyPr/>
          <a:lstStyle/>
          <a:p>
            <a:fld id="{8B828FDF-4B61-48F6-ACB8-65A24D45FD07}"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23</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lIns="90488" tIns="44450" rIns="90488" bIns="44450" anchor="ctr"/>
          <a:lstStyle/>
          <a:p>
            <a:r>
              <a:rPr lang="en-US" b="1" i="1" u="sng" dirty="0" smtClean="0">
                <a:latin typeface="Algerian" pitchFamily="82" charset="0"/>
              </a:rPr>
              <a:t> PRIMARY </a:t>
            </a:r>
            <a:r>
              <a:rPr lang="en-US" b="1" i="1" u="sng" dirty="0">
                <a:latin typeface="Algerian" pitchFamily="82" charset="0"/>
              </a:rPr>
              <a:t>KEY</a:t>
            </a:r>
          </a:p>
        </p:txBody>
      </p:sp>
      <p:sp>
        <p:nvSpPr>
          <p:cNvPr id="17411" name="Rectangle 3"/>
          <p:cNvSpPr>
            <a:spLocks noGrp="1" noChangeArrowheads="1"/>
          </p:cNvSpPr>
          <p:nvPr>
            <p:ph idx="1"/>
          </p:nvPr>
        </p:nvSpPr>
        <p:spPr>
          <a:xfrm>
            <a:off x="457200" y="1524000"/>
            <a:ext cx="8229600" cy="4602163"/>
          </a:xfrm>
          <a:noFill/>
          <a:ln/>
        </p:spPr>
        <p:txBody>
          <a:bodyPr lIns="90488" tIns="44450" rIns="90488" bIns="44450">
            <a:noAutofit/>
          </a:bodyPr>
          <a:lstStyle/>
          <a:p>
            <a:pPr algn="just"/>
            <a:r>
              <a:rPr lang="en-US" dirty="0">
                <a:effectLst>
                  <a:outerShdw blurRad="38100" dist="38100" dir="2700000" algn="tl">
                    <a:srgbClr val="000000">
                      <a:alpha val="43137"/>
                    </a:srgbClr>
                  </a:outerShdw>
                </a:effectLst>
                <a:latin typeface="Franklin Gothic Book (Body)"/>
              </a:rPr>
              <a:t>The first field in the MOVIE table is the MOVIE NUMBER. This is a code assigned by the owner to each MOVIE.</a:t>
            </a:r>
          </a:p>
          <a:p>
            <a:pPr algn="just"/>
            <a:r>
              <a:rPr lang="en-US" dirty="0">
                <a:effectLst>
                  <a:outerShdw blurRad="38100" dist="38100" dir="2700000" algn="tl">
                    <a:srgbClr val="000000">
                      <a:alpha val="43137"/>
                    </a:srgbClr>
                  </a:outerShdw>
                </a:effectLst>
                <a:latin typeface="Franklin Gothic Book (Body)"/>
              </a:rPr>
              <a:t>These numbers are unique; that is no two movies will be assigned the same number.</a:t>
            </a:r>
          </a:p>
          <a:p>
            <a:pPr algn="just"/>
            <a:r>
              <a:rPr lang="en-US" dirty="0">
                <a:effectLst>
                  <a:outerShdw blurRad="38100" dist="38100" dir="2700000" algn="tl">
                    <a:srgbClr val="000000">
                      <a:alpha val="43137"/>
                    </a:srgbClr>
                  </a:outerShdw>
                </a:effectLst>
                <a:latin typeface="Franklin Gothic Book (Body)"/>
              </a:rPr>
              <a:t>Such a field can be used as a UNIQUE IDENTIFIER.  Ex. Soc-Sec-No.</a:t>
            </a:r>
          </a:p>
          <a:p>
            <a:pPr algn="just"/>
            <a:r>
              <a:rPr lang="en-US" dirty="0">
                <a:effectLst>
                  <a:outerShdw blurRad="38100" dist="38100" dir="2700000" algn="tl">
                    <a:srgbClr val="000000">
                      <a:alpha val="43137"/>
                    </a:srgbClr>
                  </a:outerShdw>
                </a:effectLst>
                <a:latin typeface="Franklin Gothic Book (Body)"/>
              </a:rPr>
              <a:t>This is called the PRIMARY KEY.</a:t>
            </a:r>
          </a:p>
        </p:txBody>
      </p:sp>
      <p:sp>
        <p:nvSpPr>
          <p:cNvPr id="7" name="Date Placeholder 6"/>
          <p:cNvSpPr>
            <a:spLocks noGrp="1"/>
          </p:cNvSpPr>
          <p:nvPr>
            <p:ph type="dt" sz="half" idx="10"/>
          </p:nvPr>
        </p:nvSpPr>
        <p:spPr/>
        <p:txBody>
          <a:bodyPr/>
          <a:lstStyle/>
          <a:p>
            <a:fld id="{D77309E9-FAEE-4CA5-9153-46087CCCD792}"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24</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rot="21056219">
            <a:off x="655266" y="418821"/>
            <a:ext cx="5474690" cy="1981200"/>
          </a:xfrm>
          <a:prstGeom prst="rect">
            <a:avLst/>
          </a:prstGeom>
        </p:spPr>
        <p:txBody>
          <a:bodyPr wrap="none" fromWordArt="1">
            <a:prstTxWarp prst="textDoubleWave1">
              <a:avLst>
                <a:gd name="adj1" fmla="val 12500"/>
                <a:gd name="adj2" fmla="val 1446"/>
              </a:avLst>
            </a:prstTxWarp>
          </a:bodyPr>
          <a:lstStyle/>
          <a:p>
            <a:pPr algn="ctr" rtl="0"/>
            <a:r>
              <a:rPr lang="en-US" sz="3600" kern="10" spc="0" dirty="0" smtClean="0">
                <a:ln w="28575">
                  <a:solidFill>
                    <a:srgbClr val="99CCFF"/>
                  </a:solidFill>
                  <a:round/>
                  <a:headEnd/>
                  <a:tailEnd/>
                </a:ln>
                <a:solidFill>
                  <a:srgbClr val="0066CC"/>
                </a:solidFill>
                <a:effectLst>
                  <a:outerShdw dist="107763" dir="8100000" algn="ctr" rotWithShape="0">
                    <a:srgbClr val="990000">
                      <a:alpha val="50000"/>
                    </a:srgbClr>
                  </a:outerShdw>
                </a:effectLst>
                <a:latin typeface="Impact"/>
              </a:rPr>
              <a:t>Lok Raj Binadi (</a:t>
            </a:r>
            <a:r>
              <a:rPr lang="en-US" sz="3600" kern="10" spc="0" dirty="0" err="1" smtClean="0">
                <a:ln w="28575">
                  <a:solidFill>
                    <a:srgbClr val="99CCFF"/>
                  </a:solidFill>
                  <a:round/>
                  <a:headEnd/>
                  <a:tailEnd/>
                </a:ln>
                <a:solidFill>
                  <a:srgbClr val="0066CC"/>
                </a:solidFill>
                <a:effectLst>
                  <a:outerShdw dist="107763" dir="8100000" algn="ctr" rotWithShape="0">
                    <a:srgbClr val="990000">
                      <a:alpha val="50000"/>
                    </a:srgbClr>
                  </a:outerShdw>
                </a:effectLst>
                <a:latin typeface="Impact"/>
              </a:rPr>
              <a:t>Raazz</a:t>
            </a:r>
            <a:r>
              <a:rPr lang="en-US" sz="3600" kern="10" spc="0" dirty="0" smtClean="0">
                <a:ln w="28575">
                  <a:solidFill>
                    <a:srgbClr val="99CCFF"/>
                  </a:solidFill>
                  <a:round/>
                  <a:headEnd/>
                  <a:tailEnd/>
                </a:ln>
                <a:solidFill>
                  <a:srgbClr val="0066CC"/>
                </a:solidFill>
                <a:effectLst>
                  <a:outerShdw dist="107763" dir="8100000" algn="ctr" rotWithShape="0">
                    <a:srgbClr val="990000">
                      <a:alpha val="50000"/>
                    </a:srgbClr>
                  </a:outerShdw>
                </a:effectLst>
                <a:latin typeface="Impact"/>
              </a:rPr>
              <a:t>)</a:t>
            </a:r>
            <a:endParaRPr lang="en-US" sz="3600" kern="10" spc="0" dirty="0">
              <a:ln w="28575">
                <a:solidFill>
                  <a:srgbClr val="99CCFF"/>
                </a:solidFill>
                <a:round/>
                <a:headEnd/>
                <a:tailEnd/>
              </a:ln>
              <a:solidFill>
                <a:srgbClr val="0066CC"/>
              </a:solidFill>
              <a:effectLst>
                <a:outerShdw dist="107763" dir="8100000" algn="ctr" rotWithShape="0">
                  <a:srgbClr val="990000">
                    <a:alpha val="50000"/>
                  </a:srgbClr>
                </a:outerShdw>
              </a:effectLst>
              <a:latin typeface="Impact"/>
            </a:endParaRPr>
          </a:p>
        </p:txBody>
      </p:sp>
      <p:sp>
        <p:nvSpPr>
          <p:cNvPr id="49156" name="WordArt 4"/>
          <p:cNvSpPr>
            <a:spLocks noChangeArrowheads="1" noChangeShapeType="1" noTextEdit="1"/>
          </p:cNvSpPr>
          <p:nvPr/>
        </p:nvSpPr>
        <p:spPr bwMode="auto">
          <a:xfrm>
            <a:off x="3429000" y="4159250"/>
            <a:ext cx="5410200" cy="2698750"/>
          </a:xfrm>
          <a:prstGeom prst="rect">
            <a:avLst/>
          </a:prstGeom>
        </p:spPr>
        <p:txBody>
          <a:bodyPr wrap="none" fromWordArt="1">
            <a:prstTxWarp prst="textDeflateInflateDeflate">
              <a:avLst>
                <a:gd name="adj" fmla="val 28028"/>
              </a:avLst>
            </a:prstTxWarp>
          </a:bodyPr>
          <a:lstStyle/>
          <a:p>
            <a:pPr algn="ctr" rtl="0"/>
            <a:r>
              <a:rPr lang="en-US" sz="3600" b="1" i="1" kern="10" spc="0" dirty="0" err="1"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Ramesh</a:t>
            </a:r>
            <a:r>
              <a:rPr lang="en-US" sz="3600" b="1" i="1" kern="10" spc="0" dirty="0" smtClean="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 Pant</a:t>
            </a:r>
            <a:endParaRPr lang="en-US" sz="3600" b="1" i="1" kern="10" spc="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endParaRPr>
          </a:p>
        </p:txBody>
      </p:sp>
      <p:sp>
        <p:nvSpPr>
          <p:cNvPr id="11" name="Date Placeholder 10"/>
          <p:cNvSpPr>
            <a:spLocks noGrp="1"/>
          </p:cNvSpPr>
          <p:nvPr>
            <p:ph type="dt" sz="half" idx="10"/>
          </p:nvPr>
        </p:nvSpPr>
        <p:spPr/>
        <p:txBody>
          <a:bodyPr/>
          <a:lstStyle/>
          <a:p>
            <a:fld id="{4F118046-21A9-4CF3-907D-6DDD45F351BE}" type="datetime2">
              <a:rPr lang="en-US" smtClean="0"/>
              <a:pPr/>
              <a:t>Wednesday, January 7, 2015</a:t>
            </a:fld>
            <a:endParaRPr lang="en-US"/>
          </a:p>
        </p:txBody>
      </p:sp>
      <p:sp>
        <p:nvSpPr>
          <p:cNvPr id="12" name="Slide Number Placeholder 11"/>
          <p:cNvSpPr>
            <a:spLocks noGrp="1"/>
          </p:cNvSpPr>
          <p:nvPr>
            <p:ph type="sldNum" sz="quarter" idx="12"/>
          </p:nvPr>
        </p:nvSpPr>
        <p:spPr/>
        <p:txBody>
          <a:bodyPr/>
          <a:lstStyle/>
          <a:p>
            <a:fld id="{9545357D-2D22-41A8-A766-9D64D436C640}" type="slidenum">
              <a:rPr lang="en-US" smtClean="0"/>
              <a:pPr/>
              <a:t>25</a:t>
            </a:fld>
            <a:endParaRPr lang="en-US"/>
          </a:p>
        </p:txBody>
      </p:sp>
      <p:sp>
        <p:nvSpPr>
          <p:cNvPr id="13" name="Footer Placeholder 12"/>
          <p:cNvSpPr>
            <a:spLocks noGrp="1"/>
          </p:cNvSpPr>
          <p:nvPr>
            <p:ph type="ftr" sz="quarter" idx="11"/>
          </p:nvPr>
        </p:nvSpPr>
        <p:spPr/>
        <p:txBody>
          <a:bodyPr/>
          <a:lstStyle/>
          <a:p>
            <a:r>
              <a:rPr lang="en-US" smtClean="0"/>
              <a:t>Presentation On MS-Access</a:t>
            </a:r>
            <a:endParaRPr lang="en-US"/>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rot="20461709">
            <a:off x="605528" y="2256882"/>
            <a:ext cx="7928999" cy="830997"/>
          </a:xfrm>
          <a:prstGeom prst="rect">
            <a:avLst/>
          </a:prstGeom>
          <a:noFill/>
        </p:spPr>
        <p:txBody>
          <a:bodyPr wrap="square" rtlCol="0">
            <a:spAutoFit/>
          </a:bodyPr>
          <a:lstStyle/>
          <a:p>
            <a:r>
              <a:rPr lang="en-US" sz="4800" b="1" i="1" u="sng" dirty="0" smtClean="0">
                <a:latin typeface="Algerian" pitchFamily="82" charset="0"/>
              </a:rPr>
              <a:t>How to create a table?</a:t>
            </a:r>
            <a:endParaRPr lang="en-US" sz="4800" b="1" i="1" u="sng" dirty="0">
              <a:latin typeface="Algerian" pitchFamily="82" charset="0"/>
            </a:endParaRPr>
          </a:p>
        </p:txBody>
      </p:sp>
      <p:sp>
        <p:nvSpPr>
          <p:cNvPr id="9" name="TextBox 8"/>
          <p:cNvSpPr txBox="1"/>
          <p:nvPr/>
        </p:nvSpPr>
        <p:spPr>
          <a:xfrm rot="20499133">
            <a:off x="1424826" y="1502393"/>
            <a:ext cx="5715000" cy="584775"/>
          </a:xfrm>
          <a:prstGeom prst="rect">
            <a:avLst/>
          </a:prstGeom>
          <a:noFill/>
        </p:spPr>
        <p:txBody>
          <a:bodyPr wrap="square" rtlCol="0">
            <a:spAutoFit/>
          </a:bodyPr>
          <a:lstStyle/>
          <a:p>
            <a:r>
              <a:rPr lang="en-US" sz="3200" b="1" i="1" dirty="0" smtClean="0">
                <a:latin typeface="Algerian" pitchFamily="82" charset="0"/>
              </a:rPr>
              <a:t>TODAY WE WILL LEARN</a:t>
            </a:r>
            <a:endParaRPr lang="en-US" sz="3200" b="1" i="1" dirty="0">
              <a:latin typeface="Algerian" pitchFamily="82" charset="0"/>
            </a:endParaRPr>
          </a:p>
        </p:txBody>
      </p:sp>
      <p:sp>
        <p:nvSpPr>
          <p:cNvPr id="10" name="TextBox 9"/>
          <p:cNvSpPr txBox="1"/>
          <p:nvPr/>
        </p:nvSpPr>
        <p:spPr>
          <a:xfrm>
            <a:off x="2971800" y="3962400"/>
            <a:ext cx="3962400" cy="2062103"/>
          </a:xfrm>
          <a:prstGeom prst="rect">
            <a:avLst/>
          </a:prstGeom>
          <a:noFill/>
        </p:spPr>
        <p:txBody>
          <a:bodyPr wrap="square" rtlCol="0">
            <a:spAutoFit/>
          </a:bodyPr>
          <a:lstStyle/>
          <a:p>
            <a:pPr marL="514350" indent="-514350"/>
            <a:r>
              <a:rPr lang="en-US" sz="3200" dirty="0" smtClean="0">
                <a:latin typeface="Algerian" pitchFamily="82" charset="0"/>
              </a:rPr>
              <a:t>Example:</a:t>
            </a:r>
          </a:p>
          <a:p>
            <a:pPr marL="514350" indent="-514350">
              <a:buAutoNum type="arabicPeriod"/>
            </a:pPr>
            <a:r>
              <a:rPr lang="en-US" sz="3200" b="1" i="1" dirty="0" smtClean="0">
                <a:latin typeface="Algerian" pitchFamily="82" charset="0"/>
              </a:rPr>
              <a:t>Movie Table</a:t>
            </a:r>
          </a:p>
          <a:p>
            <a:pPr marL="457200" indent="-457200"/>
            <a:endParaRPr lang="en-US" sz="3200" b="1" i="1" dirty="0" smtClean="0">
              <a:latin typeface="Algerian" pitchFamily="82" charset="0"/>
            </a:endParaRPr>
          </a:p>
          <a:p>
            <a:pPr marL="457200" indent="-457200"/>
            <a:r>
              <a:rPr lang="en-US" sz="3200" b="1" i="1" dirty="0" smtClean="0">
                <a:latin typeface="Algerian" pitchFamily="82" charset="0"/>
              </a:rPr>
              <a:t>2. Director Table</a:t>
            </a:r>
            <a:endParaRPr lang="en-US" sz="3200" b="1" i="1" dirty="0">
              <a:latin typeface="Algerian" pitchFamily="82" charset="0"/>
            </a:endParaRPr>
          </a:p>
        </p:txBody>
      </p:sp>
      <p:sp>
        <p:nvSpPr>
          <p:cNvPr id="8" name="Date Placeholder 7"/>
          <p:cNvSpPr>
            <a:spLocks noGrp="1"/>
          </p:cNvSpPr>
          <p:nvPr>
            <p:ph type="dt" sz="half" idx="10"/>
          </p:nvPr>
        </p:nvSpPr>
        <p:spPr/>
        <p:txBody>
          <a:bodyPr/>
          <a:lstStyle/>
          <a:p>
            <a:fld id="{820CB084-876F-4BD7-BE30-9F486586431E}" type="datetime2">
              <a:rPr lang="en-US" smtClean="0"/>
              <a:pPr/>
              <a:t>Wednesday, January 7, 2015</a:t>
            </a:fld>
            <a:endParaRPr lang="en-US"/>
          </a:p>
        </p:txBody>
      </p:sp>
      <p:sp>
        <p:nvSpPr>
          <p:cNvPr id="11" name="Slide Number Placeholder 10"/>
          <p:cNvSpPr>
            <a:spLocks noGrp="1"/>
          </p:cNvSpPr>
          <p:nvPr>
            <p:ph type="sldNum" sz="quarter" idx="12"/>
          </p:nvPr>
        </p:nvSpPr>
        <p:spPr/>
        <p:txBody>
          <a:bodyPr/>
          <a:lstStyle/>
          <a:p>
            <a:fld id="{EA0DB0DA-D896-401C-96D8-B10F49823A2D}" type="slidenum">
              <a:rPr lang="en-US" smtClean="0"/>
              <a:pPr/>
              <a:t>26</a:t>
            </a:fld>
            <a:endParaRPr lang="en-US"/>
          </a:p>
        </p:txBody>
      </p:sp>
      <p:sp>
        <p:nvSpPr>
          <p:cNvPr id="12" name="Footer Placeholder 11"/>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FC1D.png"/>
          <p:cNvPicPr>
            <a:picLocks noChangeAspect="1"/>
          </p:cNvPicPr>
          <p:nvPr/>
        </p:nvPicPr>
        <p:blipFill>
          <a:blip r:embed="rId2" cstate="print"/>
          <a:srcRect r="3194"/>
          <a:stretch>
            <a:fillRect/>
          </a:stretch>
        </p:blipFill>
        <p:spPr>
          <a:xfrm>
            <a:off x="-12700" y="-12700"/>
            <a:ext cx="9156700" cy="6870700"/>
          </a:xfrm>
          <a:prstGeom prst="rect">
            <a:avLst/>
          </a:prstGeom>
        </p:spPr>
      </p:pic>
      <p:sp>
        <p:nvSpPr>
          <p:cNvPr id="5" name="Line Callout 1 4"/>
          <p:cNvSpPr/>
          <p:nvPr/>
        </p:nvSpPr>
        <p:spPr bwMode="auto">
          <a:xfrm>
            <a:off x="2895600" y="2667000"/>
            <a:ext cx="3581400" cy="1371600"/>
          </a:xfrm>
          <a:prstGeom prst="borderCallout1">
            <a:avLst>
              <a:gd name="adj1" fmla="val 18750"/>
              <a:gd name="adj2" fmla="val -8333"/>
              <a:gd name="adj3" fmla="val 77404"/>
              <a:gd name="adj4" fmla="val -4239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Click on Start, Programs,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Microsoft Office, Microsoft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Office</a:t>
            </a:r>
            <a:r>
              <a:rPr kumimoji="0" lang="en-US" sz="2400" b="0" i="0" u="none" strike="noStrike" cap="none" normalizeH="0" dirty="0" smtClean="0">
                <a:ln>
                  <a:noFill/>
                </a:ln>
                <a:solidFill>
                  <a:schemeClr val="tx1"/>
                </a:solidFill>
                <a:effectLst/>
                <a:latin typeface="Tahoma" pitchFamily="34" charset="0"/>
              </a:rPr>
              <a:t> Access 2007</a:t>
            </a:r>
            <a:endParaRPr kumimoji="0" lang="en-US" sz="2400" b="0" i="0" u="none" strike="noStrike" cap="none" normalizeH="0" baseline="0" dirty="0" smtClean="0">
              <a:ln>
                <a:noFill/>
              </a:ln>
              <a:solidFill>
                <a:schemeClr val="tx1"/>
              </a:solidFill>
              <a:effectLst/>
              <a:latin typeface="Tahoma" pitchFamily="34" charset="0"/>
            </a:endParaRPr>
          </a:p>
        </p:txBody>
      </p:sp>
      <p:sp>
        <p:nvSpPr>
          <p:cNvPr id="9" name="Date Placeholder 8"/>
          <p:cNvSpPr>
            <a:spLocks noGrp="1"/>
          </p:cNvSpPr>
          <p:nvPr>
            <p:ph type="dt" sz="half" idx="10"/>
          </p:nvPr>
        </p:nvSpPr>
        <p:spPr/>
        <p:txBody>
          <a:bodyPr/>
          <a:lstStyle/>
          <a:p>
            <a:fld id="{4BBE116E-65DB-4341-B7B0-9E098995A406}" type="datetime2">
              <a:rPr lang="en-US" smtClean="0"/>
              <a:pPr/>
              <a:t>Wednesday, January 7, 2015</a:t>
            </a:fld>
            <a:endParaRPr lang="en-US"/>
          </a:p>
        </p:txBody>
      </p:sp>
      <p:sp>
        <p:nvSpPr>
          <p:cNvPr id="10" name="Slide Number Placeholder 9"/>
          <p:cNvSpPr>
            <a:spLocks noGrp="1"/>
          </p:cNvSpPr>
          <p:nvPr>
            <p:ph type="sldNum" sz="quarter" idx="12"/>
          </p:nvPr>
        </p:nvSpPr>
        <p:spPr/>
        <p:txBody>
          <a:bodyPr/>
          <a:lstStyle/>
          <a:p>
            <a:fld id="{EA0DB0DA-D896-401C-96D8-B10F49823A2D}" type="slidenum">
              <a:rPr lang="en-US" smtClean="0"/>
              <a:pPr/>
              <a:t>27</a:t>
            </a:fld>
            <a:endParaRPr lang="en-US"/>
          </a:p>
        </p:txBody>
      </p:sp>
      <p:sp>
        <p:nvSpPr>
          <p:cNvPr id="11" name="Footer Placeholder 10"/>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2C71.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3886200" y="609600"/>
            <a:ext cx="2057400" cy="838200"/>
          </a:xfrm>
          <a:prstGeom prst="borderCallout1">
            <a:avLst>
              <a:gd name="adj1" fmla="val 18750"/>
              <a:gd name="adj2" fmla="val -8333"/>
              <a:gd name="adj3" fmla="val 169112"/>
              <a:gd name="adj4" fmla="val -8243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Click, Blank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Database</a:t>
            </a:r>
            <a:endParaRPr kumimoji="0" lang="en-US" sz="2400" b="0" i="0" u="none" strike="noStrike" cap="none" normalizeH="0" baseline="0" dirty="0" smtClean="0">
              <a:ln>
                <a:noFill/>
              </a:ln>
              <a:solidFill>
                <a:schemeClr val="tx1"/>
              </a:solidFill>
              <a:effectLst/>
              <a:latin typeface="Tahoma" pitchFamily="34" charset="0"/>
            </a:endParaRPr>
          </a:p>
        </p:txBody>
      </p:sp>
      <p:sp>
        <p:nvSpPr>
          <p:cNvPr id="4" name="Line Callout 1 3"/>
          <p:cNvSpPr/>
          <p:nvPr/>
        </p:nvSpPr>
        <p:spPr bwMode="auto">
          <a:xfrm>
            <a:off x="5410200" y="3810000"/>
            <a:ext cx="1905000" cy="914400"/>
          </a:xfrm>
          <a:prstGeom prst="borderCallout1">
            <a:avLst>
              <a:gd name="adj1" fmla="val 26913"/>
              <a:gd name="adj2" fmla="val 99830"/>
              <a:gd name="adj3" fmla="val 94133"/>
              <a:gd name="adj4" fmla="val 11472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Name it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Movies.accdb</a:t>
            </a:r>
            <a:endParaRPr kumimoji="0" lang="en-US" sz="2400" b="0" i="0" u="none" strike="noStrike" cap="none" normalizeH="0" baseline="0" dirty="0" smtClean="0">
              <a:ln>
                <a:noFill/>
              </a:ln>
              <a:solidFill>
                <a:schemeClr val="tx1"/>
              </a:solidFill>
              <a:effectLst/>
              <a:latin typeface="Tahoma" pitchFamily="34" charset="0"/>
            </a:endParaRPr>
          </a:p>
        </p:txBody>
      </p:sp>
      <p:sp>
        <p:nvSpPr>
          <p:cNvPr id="6" name="Line Callout 1 5"/>
          <p:cNvSpPr/>
          <p:nvPr/>
        </p:nvSpPr>
        <p:spPr bwMode="auto">
          <a:xfrm>
            <a:off x="5486400" y="5334000"/>
            <a:ext cx="1371600" cy="990600"/>
          </a:xfrm>
          <a:prstGeom prst="borderCallout1">
            <a:avLst>
              <a:gd name="adj1" fmla="val 24401"/>
              <a:gd name="adj2" fmla="val 102551"/>
              <a:gd name="adj3" fmla="val -12775"/>
              <a:gd name="adj4" fmla="val 147381"/>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3) Click,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 Create</a:t>
            </a:r>
            <a:endParaRPr kumimoji="0" lang="en-US" sz="2400" b="0" i="0" u="none" strike="noStrike" cap="none" normalizeH="0" baseline="0" dirty="0" smtClean="0">
              <a:ln>
                <a:noFill/>
              </a:ln>
              <a:solidFill>
                <a:schemeClr val="tx1"/>
              </a:solidFill>
              <a:effectLst/>
              <a:latin typeface="Tahoma" pitchFamily="34" charset="0"/>
            </a:endParaRPr>
          </a:p>
        </p:txBody>
      </p:sp>
      <p:sp>
        <p:nvSpPr>
          <p:cNvPr id="10" name="Date Placeholder 9"/>
          <p:cNvSpPr>
            <a:spLocks noGrp="1"/>
          </p:cNvSpPr>
          <p:nvPr>
            <p:ph type="dt" sz="half" idx="10"/>
          </p:nvPr>
        </p:nvSpPr>
        <p:spPr/>
        <p:txBody>
          <a:bodyPr/>
          <a:lstStyle/>
          <a:p>
            <a:fld id="{BC4F3201-C3CE-48E9-9089-DE8A0021CCFB}" type="datetime2">
              <a:rPr lang="en-US" smtClean="0"/>
              <a:pPr/>
              <a:t>Wednesday, January 7, 2015</a:t>
            </a:fld>
            <a:endParaRPr lang="en-US"/>
          </a:p>
        </p:txBody>
      </p:sp>
      <p:sp>
        <p:nvSpPr>
          <p:cNvPr id="11" name="Slide Number Placeholder 10"/>
          <p:cNvSpPr>
            <a:spLocks noGrp="1"/>
          </p:cNvSpPr>
          <p:nvPr>
            <p:ph type="sldNum" sz="quarter" idx="12"/>
          </p:nvPr>
        </p:nvSpPr>
        <p:spPr/>
        <p:txBody>
          <a:bodyPr/>
          <a:lstStyle/>
          <a:p>
            <a:fld id="{EA0DB0DA-D896-401C-96D8-B10F49823A2D}" type="slidenum">
              <a:rPr lang="en-US" smtClean="0"/>
              <a:pPr/>
              <a:t>28</a:t>
            </a:fld>
            <a:endParaRPr lang="en-US"/>
          </a:p>
        </p:txBody>
      </p:sp>
      <p:sp>
        <p:nvSpPr>
          <p:cNvPr id="12" name="Footer Placeholder 11"/>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A20E.png"/>
          <p:cNvPicPr>
            <a:picLocks noChangeAspect="1"/>
          </p:cNvPicPr>
          <p:nvPr/>
        </p:nvPicPr>
        <p:blipFill>
          <a:blip r:embed="rId2" cstate="print"/>
          <a:stretch>
            <a:fillRect/>
          </a:stretch>
        </p:blipFill>
        <p:spPr>
          <a:xfrm>
            <a:off x="-12700" y="-12700"/>
            <a:ext cx="9156700" cy="6870700"/>
          </a:xfrm>
          <a:prstGeom prst="rect">
            <a:avLst/>
          </a:prstGeom>
        </p:spPr>
      </p:pic>
      <p:sp>
        <p:nvSpPr>
          <p:cNvPr id="6" name="Date Placeholder 5"/>
          <p:cNvSpPr>
            <a:spLocks noGrp="1"/>
          </p:cNvSpPr>
          <p:nvPr>
            <p:ph type="dt" sz="half" idx="10"/>
          </p:nvPr>
        </p:nvSpPr>
        <p:spPr/>
        <p:txBody>
          <a:bodyPr/>
          <a:lstStyle/>
          <a:p>
            <a:fld id="{0C59771D-46CE-4E37-8FF3-A1A52C595381}" type="datetime2">
              <a:rPr lang="en-US" smtClean="0"/>
              <a:pPr/>
              <a:t>Wednesday, January 7, 2015</a:t>
            </a:fld>
            <a:endParaRPr lang="en-US"/>
          </a:p>
        </p:txBody>
      </p:sp>
      <p:sp>
        <p:nvSpPr>
          <p:cNvPr id="7" name="Slide Number Placeholder 6"/>
          <p:cNvSpPr>
            <a:spLocks noGrp="1"/>
          </p:cNvSpPr>
          <p:nvPr>
            <p:ph type="sldNum" sz="quarter" idx="12"/>
          </p:nvPr>
        </p:nvSpPr>
        <p:spPr/>
        <p:txBody>
          <a:bodyPr/>
          <a:lstStyle/>
          <a:p>
            <a:fld id="{EA0DB0DA-D896-401C-96D8-B10F49823A2D}"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8000" contrast="-32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Berlin Sans FB Demi" pitchFamily="34" charset="0"/>
              </a:rPr>
              <a:t>Group Members</a:t>
            </a:r>
            <a:endParaRPr lang="en-US" dirty="0">
              <a:latin typeface="Berlin Sans FB Demi" pitchFamily="34" charset="0"/>
            </a:endParaRPr>
          </a:p>
        </p:txBody>
      </p:sp>
      <p:sp>
        <p:nvSpPr>
          <p:cNvPr id="3" name="Content Placeholder 2"/>
          <p:cNvSpPr>
            <a:spLocks noGrp="1"/>
          </p:cNvSpPr>
          <p:nvPr>
            <p:ph idx="1"/>
          </p:nvPr>
        </p:nvSpPr>
        <p:spPr>
          <a:xfrm>
            <a:off x="381000" y="1600200"/>
            <a:ext cx="6553200" cy="4525963"/>
          </a:xfrm>
        </p:spPr>
        <p:txBody>
          <a:bodyPr numCol="1">
            <a:normAutofit/>
          </a:bodyPr>
          <a:lstStyle/>
          <a:p>
            <a:pPr lvl="1" algn="ctr"/>
            <a:r>
              <a:rPr lang="en-US" sz="4000" b="1" i="1" dirty="0" smtClean="0">
                <a:effectLst>
                  <a:outerShdw blurRad="38100" dist="38100" dir="2700000" algn="tl">
                    <a:srgbClr val="000000">
                      <a:alpha val="43137"/>
                    </a:srgbClr>
                  </a:outerShdw>
                </a:effectLst>
                <a:latin typeface="Franklin Gothic Book (Body)"/>
              </a:rPr>
              <a:t>Lok Raj </a:t>
            </a:r>
            <a:r>
              <a:rPr lang="en-US" sz="4000" b="1" i="1" dirty="0" err="1" smtClean="0">
                <a:effectLst>
                  <a:outerShdw blurRad="38100" dist="38100" dir="2700000" algn="tl">
                    <a:srgbClr val="000000">
                      <a:alpha val="43137"/>
                    </a:srgbClr>
                  </a:outerShdw>
                </a:effectLst>
                <a:latin typeface="Franklin Gothic Book (Body)"/>
              </a:rPr>
              <a:t>Binadi</a:t>
            </a:r>
            <a:endParaRPr lang="en-US" sz="4000" b="1" i="1" dirty="0" smtClean="0">
              <a:effectLst>
                <a:outerShdw blurRad="38100" dist="38100" dir="2700000" algn="tl">
                  <a:srgbClr val="000000">
                    <a:alpha val="43137"/>
                  </a:srgbClr>
                </a:outerShdw>
              </a:effectLst>
              <a:latin typeface="Franklin Gothic Book (Body)"/>
            </a:endParaRPr>
          </a:p>
          <a:p>
            <a:pPr lvl="1" algn="ctr"/>
            <a:r>
              <a:rPr lang="en-US" sz="4000" b="1" i="1" dirty="0" smtClean="0">
                <a:effectLst>
                  <a:outerShdw blurRad="38100" dist="38100" dir="2700000" algn="tl">
                    <a:srgbClr val="000000">
                      <a:alpha val="43137"/>
                    </a:srgbClr>
                  </a:outerShdw>
                </a:effectLst>
                <a:latin typeface="Franklin Gothic Book (Body)"/>
              </a:rPr>
              <a:t>Heera Chalaune</a:t>
            </a:r>
          </a:p>
          <a:p>
            <a:pPr lvl="1" algn="ctr"/>
            <a:r>
              <a:rPr lang="en-US" sz="4000" b="1" i="1" dirty="0" err="1" smtClean="0">
                <a:effectLst>
                  <a:outerShdw blurRad="38100" dist="38100" dir="2700000" algn="tl">
                    <a:srgbClr val="000000">
                      <a:alpha val="43137"/>
                    </a:srgbClr>
                  </a:outerShdw>
                </a:effectLst>
                <a:latin typeface="Franklin Gothic Book (Body)"/>
              </a:rPr>
              <a:t>Babita</a:t>
            </a:r>
            <a:r>
              <a:rPr lang="en-US" sz="4000" b="1" i="1" dirty="0" smtClean="0">
                <a:effectLst>
                  <a:outerShdw blurRad="38100" dist="38100" dir="2700000" algn="tl">
                    <a:srgbClr val="000000">
                      <a:alpha val="43137"/>
                    </a:srgbClr>
                  </a:outerShdw>
                </a:effectLst>
                <a:latin typeface="Franklin Gothic Book (Body)"/>
              </a:rPr>
              <a:t> Phulara</a:t>
            </a:r>
          </a:p>
          <a:p>
            <a:pPr lvl="1" algn="ctr"/>
            <a:r>
              <a:rPr lang="en-US" sz="4000" b="1" i="1" dirty="0" smtClean="0">
                <a:effectLst>
                  <a:outerShdw blurRad="38100" dist="38100" dir="2700000" algn="tl">
                    <a:srgbClr val="000000">
                      <a:alpha val="43137"/>
                    </a:srgbClr>
                  </a:outerShdw>
                </a:effectLst>
                <a:latin typeface="Franklin Gothic Book (Body)"/>
              </a:rPr>
              <a:t>Krishna Raj Pandey</a:t>
            </a:r>
          </a:p>
          <a:p>
            <a:pPr lvl="1" algn="ctr"/>
            <a:r>
              <a:rPr lang="en-US" sz="4000" b="1" i="1" dirty="0" err="1" smtClean="0">
                <a:effectLst>
                  <a:outerShdw blurRad="38100" dist="38100" dir="2700000" algn="tl">
                    <a:srgbClr val="000000">
                      <a:alpha val="43137"/>
                    </a:srgbClr>
                  </a:outerShdw>
                </a:effectLst>
                <a:latin typeface="Franklin Gothic Book (Body)"/>
              </a:rPr>
              <a:t>Ramesh</a:t>
            </a:r>
            <a:r>
              <a:rPr lang="en-US" sz="4000" b="1" i="1" dirty="0" smtClean="0">
                <a:effectLst>
                  <a:outerShdw blurRad="38100" dist="38100" dir="2700000" algn="tl">
                    <a:srgbClr val="000000">
                      <a:alpha val="43137"/>
                    </a:srgbClr>
                  </a:outerShdw>
                </a:effectLst>
                <a:latin typeface="Franklin Gothic Book (Body)"/>
              </a:rPr>
              <a:t> Pant</a:t>
            </a:r>
          </a:p>
          <a:p>
            <a:pPr lvl="1" algn="ctr"/>
            <a:r>
              <a:rPr lang="en-US" sz="4000" b="1" i="1" dirty="0" err="1" smtClean="0">
                <a:effectLst>
                  <a:outerShdw blurRad="38100" dist="38100" dir="2700000" algn="tl">
                    <a:srgbClr val="000000">
                      <a:alpha val="43137"/>
                    </a:srgbClr>
                  </a:outerShdw>
                </a:effectLst>
                <a:latin typeface="Franklin Gothic Book (Body)"/>
              </a:rPr>
              <a:t>Manoj</a:t>
            </a:r>
            <a:r>
              <a:rPr lang="en-US" sz="4000" b="1" i="1" dirty="0" smtClean="0">
                <a:effectLst>
                  <a:outerShdw blurRad="38100" dist="38100" dir="2700000" algn="tl">
                    <a:srgbClr val="000000">
                      <a:alpha val="43137"/>
                    </a:srgbClr>
                  </a:outerShdw>
                </a:effectLst>
                <a:latin typeface="Franklin Gothic Book (Body)"/>
              </a:rPr>
              <a:t> </a:t>
            </a:r>
            <a:r>
              <a:rPr lang="en-US" sz="4000" b="1" i="1" smtClean="0">
                <a:effectLst>
                  <a:outerShdw blurRad="38100" dist="38100" dir="2700000" algn="tl">
                    <a:srgbClr val="000000">
                      <a:alpha val="43137"/>
                    </a:srgbClr>
                  </a:outerShdw>
                </a:effectLst>
                <a:latin typeface="Franklin Gothic Book (Body)"/>
              </a:rPr>
              <a:t>Raj Sharma</a:t>
            </a:r>
            <a:endParaRPr lang="en-US" sz="4000" b="1" i="1" dirty="0" smtClean="0">
              <a:effectLst>
                <a:outerShdw blurRad="38100" dist="38100" dir="2700000" algn="tl">
                  <a:srgbClr val="000000">
                    <a:alpha val="43137"/>
                  </a:srgbClr>
                </a:outerShdw>
              </a:effectLst>
              <a:latin typeface="Franklin Gothic Book (Body)"/>
            </a:endParaRPr>
          </a:p>
        </p:txBody>
      </p:sp>
      <p:sp>
        <p:nvSpPr>
          <p:cNvPr id="7" name="Date Placeholder 6"/>
          <p:cNvSpPr>
            <a:spLocks noGrp="1"/>
          </p:cNvSpPr>
          <p:nvPr>
            <p:ph type="dt" sz="half" idx="10"/>
          </p:nvPr>
        </p:nvSpPr>
        <p:spPr/>
        <p:txBody>
          <a:bodyPr/>
          <a:lstStyle/>
          <a:p>
            <a:fld id="{025EA8AB-8AB5-47BB-819C-9A77522473CA}"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FEEE.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4495800" y="2362200"/>
            <a:ext cx="2133600" cy="1219200"/>
          </a:xfrm>
          <a:prstGeom prst="borderCallout1">
            <a:avLst>
              <a:gd name="adj1" fmla="val 18750"/>
              <a:gd name="adj2" fmla="val -8333"/>
              <a:gd name="adj3" fmla="val -74642"/>
              <a:gd name="adj4" fmla="val -9350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Right Click,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select Rename</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Column</a:t>
            </a:r>
          </a:p>
        </p:txBody>
      </p:sp>
      <p:sp>
        <p:nvSpPr>
          <p:cNvPr id="7" name="Date Placeholder 6"/>
          <p:cNvSpPr>
            <a:spLocks noGrp="1"/>
          </p:cNvSpPr>
          <p:nvPr>
            <p:ph type="dt" sz="half" idx="10"/>
          </p:nvPr>
        </p:nvSpPr>
        <p:spPr/>
        <p:txBody>
          <a:bodyPr/>
          <a:lstStyle/>
          <a:p>
            <a:fld id="{B4F3DCEC-F16A-45A9-AE95-B308A40D3215}"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30</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2508.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4038600" y="2743200"/>
            <a:ext cx="2667000" cy="1143000"/>
          </a:xfrm>
          <a:prstGeom prst="borderCallout1">
            <a:avLst>
              <a:gd name="adj1" fmla="val 18750"/>
              <a:gd name="adj2" fmla="val -8333"/>
              <a:gd name="adj3" fmla="val -113293"/>
              <a:gd name="adj4" fmla="val -62584"/>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Rename</a:t>
            </a:r>
            <a:r>
              <a:rPr kumimoji="0" lang="en-US" sz="2400" b="0" i="0" u="none" strike="noStrike" cap="none" normalizeH="0" dirty="0" smtClean="0">
                <a:ln>
                  <a:noFill/>
                </a:ln>
                <a:solidFill>
                  <a:schemeClr val="tx1"/>
                </a:solidFill>
                <a:effectLst/>
                <a:latin typeface="Tahoma" pitchFamily="34" charset="0"/>
              </a:rPr>
              <a:t> field</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t>as</a:t>
            </a:r>
            <a:r>
              <a:rPr lang="en-US" dirty="0" smtClean="0"/>
              <a:t> Movie Number</a:t>
            </a:r>
            <a:endParaRPr kumimoji="0" lang="en-US" sz="2400" b="0" i="0" u="none" strike="noStrike" cap="none" normalizeH="0" baseline="0" dirty="0" smtClean="0">
              <a:ln>
                <a:noFill/>
              </a:ln>
              <a:solidFill>
                <a:schemeClr val="tx1"/>
              </a:solidFill>
              <a:effectLst/>
              <a:latin typeface="Tahoma" pitchFamily="34" charset="0"/>
            </a:endParaRPr>
          </a:p>
        </p:txBody>
      </p:sp>
      <p:sp>
        <p:nvSpPr>
          <p:cNvPr id="4" name="Line Callout 1 3"/>
          <p:cNvSpPr/>
          <p:nvPr/>
        </p:nvSpPr>
        <p:spPr bwMode="auto">
          <a:xfrm>
            <a:off x="2133600" y="3505200"/>
            <a:ext cx="1828800" cy="1143000"/>
          </a:xfrm>
          <a:prstGeom prst="borderCallout1">
            <a:avLst>
              <a:gd name="adj1" fmla="val -8801"/>
              <a:gd name="adj2" fmla="val 18286"/>
              <a:gd name="adj3" fmla="val -179262"/>
              <a:gd name="adj4" fmla="val 805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Press the</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Down Arrow</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key</a:t>
            </a:r>
          </a:p>
        </p:txBody>
      </p:sp>
      <p:sp>
        <p:nvSpPr>
          <p:cNvPr id="5" name="Line Callout 1 4"/>
          <p:cNvSpPr/>
          <p:nvPr/>
        </p:nvSpPr>
        <p:spPr bwMode="auto">
          <a:xfrm>
            <a:off x="4724400" y="1600200"/>
            <a:ext cx="2819400" cy="914400"/>
          </a:xfrm>
          <a:prstGeom prst="borderCallout1">
            <a:avLst>
              <a:gd name="adj1" fmla="val 18750"/>
              <a:gd name="adj2" fmla="val -8333"/>
              <a:gd name="adj3" fmla="val -16411"/>
              <a:gd name="adj4" fmla="val -53441"/>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4) Type in Movie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Title and so on…..</a:t>
            </a:r>
            <a:endParaRPr kumimoji="0" lang="en-US" sz="2400" b="0" i="0" u="none" strike="noStrike" cap="none" normalizeH="0" baseline="0" dirty="0" smtClean="0">
              <a:ln>
                <a:noFill/>
              </a:ln>
              <a:solidFill>
                <a:schemeClr val="tx1"/>
              </a:solidFill>
              <a:effectLst/>
              <a:latin typeface="Tahoma" pitchFamily="34" charset="0"/>
            </a:endParaRPr>
          </a:p>
        </p:txBody>
      </p:sp>
      <p:sp>
        <p:nvSpPr>
          <p:cNvPr id="7" name="Line Callout 1 6"/>
          <p:cNvSpPr/>
          <p:nvPr/>
        </p:nvSpPr>
        <p:spPr bwMode="auto">
          <a:xfrm>
            <a:off x="5181600" y="609600"/>
            <a:ext cx="1981200" cy="762000"/>
          </a:xfrm>
          <a:prstGeom prst="borderCallout1">
            <a:avLst>
              <a:gd name="adj1" fmla="val 18750"/>
              <a:gd name="adj2" fmla="val -8333"/>
              <a:gd name="adj3" fmla="val -13622"/>
              <a:gd name="adj4" fmla="val -11321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3) Data Type,</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Text</a:t>
            </a:r>
            <a:endParaRPr kumimoji="0" lang="en-US" sz="2400" b="0" i="0" u="none" strike="noStrike" cap="none" normalizeH="0" baseline="0" dirty="0" smtClean="0">
              <a:ln>
                <a:noFill/>
              </a:ln>
              <a:solidFill>
                <a:schemeClr val="tx1"/>
              </a:solidFill>
              <a:effectLst/>
              <a:latin typeface="Tahoma" pitchFamily="34" charset="0"/>
            </a:endParaRPr>
          </a:p>
        </p:txBody>
      </p:sp>
      <p:sp>
        <p:nvSpPr>
          <p:cNvPr id="11" name="Date Placeholder 10"/>
          <p:cNvSpPr>
            <a:spLocks noGrp="1"/>
          </p:cNvSpPr>
          <p:nvPr>
            <p:ph type="dt" sz="half" idx="10"/>
          </p:nvPr>
        </p:nvSpPr>
        <p:spPr/>
        <p:txBody>
          <a:bodyPr/>
          <a:lstStyle/>
          <a:p>
            <a:fld id="{C5214D4B-4177-4B25-9955-36318526AF98}" type="datetime2">
              <a:rPr lang="en-US" smtClean="0"/>
              <a:pPr/>
              <a:t>Wednesday, January 7, 2015</a:t>
            </a:fld>
            <a:endParaRPr lang="en-US"/>
          </a:p>
        </p:txBody>
      </p:sp>
      <p:sp>
        <p:nvSpPr>
          <p:cNvPr id="12" name="Slide Number Placeholder 11"/>
          <p:cNvSpPr>
            <a:spLocks noGrp="1"/>
          </p:cNvSpPr>
          <p:nvPr>
            <p:ph type="sldNum" sz="quarter" idx="12"/>
          </p:nvPr>
        </p:nvSpPr>
        <p:spPr/>
        <p:txBody>
          <a:bodyPr/>
          <a:lstStyle/>
          <a:p>
            <a:fld id="{EA0DB0DA-D896-401C-96D8-B10F49823A2D}" type="slidenum">
              <a:rPr lang="en-US" smtClean="0"/>
              <a:pPr/>
              <a:t>31</a:t>
            </a:fld>
            <a:endParaRPr lang="en-US"/>
          </a:p>
        </p:txBody>
      </p:sp>
      <p:sp>
        <p:nvSpPr>
          <p:cNvPr id="13" name="Footer Placeholder 12"/>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7210.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3657600" y="3352800"/>
            <a:ext cx="3200400" cy="914400"/>
          </a:xfrm>
          <a:prstGeom prst="borderCallout1">
            <a:avLst>
              <a:gd name="adj1" fmla="val 18750"/>
              <a:gd name="adj2" fmla="val -8333"/>
              <a:gd name="adj3" fmla="val -311990"/>
              <a:gd name="adj4" fmla="val -3337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Data Type for</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Year Made – </a:t>
            </a:r>
            <a:r>
              <a:rPr kumimoji="0" lang="en-US" sz="2400" b="0" i="0" u="none" strike="noStrike" cap="none" normalizeH="0" baseline="0" dirty="0" smtClean="0">
                <a:ln>
                  <a:noFill/>
                </a:ln>
                <a:solidFill>
                  <a:schemeClr val="tx1"/>
                </a:solidFill>
                <a:effectLst/>
                <a:latin typeface="Tahoma" pitchFamily="34" charset="0"/>
              </a:rPr>
              <a:t>Number</a:t>
            </a:r>
          </a:p>
        </p:txBody>
      </p:sp>
      <p:sp>
        <p:nvSpPr>
          <p:cNvPr id="7" name="Date Placeholder 6"/>
          <p:cNvSpPr>
            <a:spLocks noGrp="1"/>
          </p:cNvSpPr>
          <p:nvPr>
            <p:ph type="dt" sz="half" idx="10"/>
          </p:nvPr>
        </p:nvSpPr>
        <p:spPr/>
        <p:txBody>
          <a:bodyPr/>
          <a:lstStyle/>
          <a:p>
            <a:fld id="{ACC4A344-1E63-4226-99DD-6D4B8C0A8D26}"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32</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D739.png"/>
          <p:cNvPicPr>
            <a:picLocks noChangeAspect="1"/>
          </p:cNvPicPr>
          <p:nvPr/>
        </p:nvPicPr>
        <p:blipFill>
          <a:blip r:embed="rId2" cstate="print"/>
          <a:stretch>
            <a:fillRect/>
          </a:stretch>
        </p:blipFill>
        <p:spPr>
          <a:xfrm>
            <a:off x="-12700" y="-12700"/>
            <a:ext cx="9144000" cy="6870700"/>
          </a:xfrm>
          <a:prstGeom prst="rect">
            <a:avLst/>
          </a:prstGeom>
        </p:spPr>
      </p:pic>
      <p:cxnSp>
        <p:nvCxnSpPr>
          <p:cNvPr id="4" name="Straight Arrow Connector 3"/>
          <p:cNvCxnSpPr/>
          <p:nvPr/>
        </p:nvCxnSpPr>
        <p:spPr bwMode="auto">
          <a:xfrm rot="16200000" flipH="1">
            <a:off x="4838700" y="2019300"/>
            <a:ext cx="1752600" cy="6096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6" name="Straight Arrow Connector 5"/>
          <p:cNvCxnSpPr/>
          <p:nvPr/>
        </p:nvCxnSpPr>
        <p:spPr bwMode="auto">
          <a:xfrm rot="5400000">
            <a:off x="5295900" y="2324100"/>
            <a:ext cx="1752600"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8" name="Straight Arrow Connector 7"/>
          <p:cNvCxnSpPr/>
          <p:nvPr/>
        </p:nvCxnSpPr>
        <p:spPr bwMode="auto">
          <a:xfrm rot="5400000">
            <a:off x="5791200" y="1905000"/>
            <a:ext cx="1828800" cy="7620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9" name="Rectangle 8"/>
          <p:cNvSpPr/>
          <p:nvPr/>
        </p:nvSpPr>
        <p:spPr bwMode="auto">
          <a:xfrm>
            <a:off x="5562600" y="3429000"/>
            <a:ext cx="1676400" cy="7620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Data</a:t>
            </a:r>
            <a:r>
              <a:rPr kumimoji="0" lang="en-US" sz="2400" b="0" i="0" u="none" strike="noStrike" cap="none" normalizeH="0" dirty="0" smtClean="0">
                <a:ln>
                  <a:noFill/>
                </a:ln>
                <a:solidFill>
                  <a:schemeClr val="tx1"/>
                </a:solidFill>
                <a:effectLst/>
                <a:latin typeface="Tahoma" pitchFamily="34" charset="0"/>
              </a:rPr>
              <a:t> Type,</a:t>
            </a:r>
          </a:p>
          <a:p>
            <a:pPr marL="0" marR="0" indent="0" algn="l" defTabSz="914400" rtl="0" eaLnBrk="1" fontAlgn="base" latinLnBrk="0" hangingPunct="1">
              <a:lnSpc>
                <a:spcPct val="100000"/>
              </a:lnSpc>
              <a:spcBef>
                <a:spcPct val="0"/>
              </a:spcBef>
              <a:spcAft>
                <a:spcPct val="0"/>
              </a:spcAft>
              <a:buClrTx/>
              <a:buSzTx/>
              <a:buFontTx/>
              <a:buNone/>
              <a:tabLst/>
            </a:pPr>
            <a:r>
              <a:rPr lang="en-US" baseline="0" dirty="0" smtClean="0"/>
              <a:t>Number</a:t>
            </a:r>
            <a:endParaRPr kumimoji="0" lang="en-US" sz="2400" b="0" i="0" u="none" strike="noStrike" cap="none" normalizeH="0" baseline="0" dirty="0" smtClean="0">
              <a:ln>
                <a:noFill/>
              </a:ln>
              <a:solidFill>
                <a:schemeClr val="tx1"/>
              </a:solidFill>
              <a:effectLst/>
              <a:latin typeface="Tahoma" pitchFamily="34" charset="0"/>
            </a:endParaRPr>
          </a:p>
        </p:txBody>
      </p:sp>
      <p:sp>
        <p:nvSpPr>
          <p:cNvPr id="10" name="Rectangle 9"/>
          <p:cNvSpPr/>
          <p:nvPr/>
        </p:nvSpPr>
        <p:spPr bwMode="auto">
          <a:xfrm>
            <a:off x="2057400" y="4419600"/>
            <a:ext cx="2971800" cy="11430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The rest of the fields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Have a Data Type of</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Text</a:t>
            </a:r>
          </a:p>
        </p:txBody>
      </p:sp>
      <p:cxnSp>
        <p:nvCxnSpPr>
          <p:cNvPr id="12" name="Straight Arrow Connector 11"/>
          <p:cNvCxnSpPr/>
          <p:nvPr/>
        </p:nvCxnSpPr>
        <p:spPr bwMode="auto">
          <a:xfrm>
            <a:off x="4038600" y="1447800"/>
            <a:ext cx="1828800" cy="17526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5" name="Date Placeholder 14"/>
          <p:cNvSpPr>
            <a:spLocks noGrp="1"/>
          </p:cNvSpPr>
          <p:nvPr>
            <p:ph type="dt" sz="half" idx="10"/>
          </p:nvPr>
        </p:nvSpPr>
        <p:spPr/>
        <p:txBody>
          <a:bodyPr/>
          <a:lstStyle/>
          <a:p>
            <a:fld id="{DA44BA0E-698A-42F7-B6B3-29441FD3715E}" type="datetime2">
              <a:rPr lang="en-US" smtClean="0"/>
              <a:pPr/>
              <a:t>Wednesday, January 7, 2015</a:t>
            </a:fld>
            <a:endParaRPr lang="en-US"/>
          </a:p>
        </p:txBody>
      </p:sp>
      <p:sp>
        <p:nvSpPr>
          <p:cNvPr id="16" name="Slide Number Placeholder 15"/>
          <p:cNvSpPr>
            <a:spLocks noGrp="1"/>
          </p:cNvSpPr>
          <p:nvPr>
            <p:ph type="sldNum" sz="quarter" idx="12"/>
          </p:nvPr>
        </p:nvSpPr>
        <p:spPr/>
        <p:txBody>
          <a:bodyPr/>
          <a:lstStyle/>
          <a:p>
            <a:fld id="{EA0DB0DA-D896-401C-96D8-B10F49823A2D}" type="slidenum">
              <a:rPr lang="en-US" smtClean="0"/>
              <a:pPr/>
              <a:t>33</a:t>
            </a:fld>
            <a:endParaRPr lang="en-US"/>
          </a:p>
        </p:txBody>
      </p:sp>
      <p:sp>
        <p:nvSpPr>
          <p:cNvPr id="17" name="Footer Placeholder 16"/>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b="1" i="1" u="sng" dirty="0" smtClean="0">
                <a:latin typeface="Algerian" pitchFamily="82" charset="0"/>
              </a:rPr>
              <a:t>How to Save the Table</a:t>
            </a:r>
            <a:endParaRPr lang="en-US" b="1" i="1" u="sng" dirty="0">
              <a:latin typeface="Algerian" pitchFamily="82" charset="0"/>
            </a:endParaRPr>
          </a:p>
        </p:txBody>
      </p:sp>
      <p:sp>
        <p:nvSpPr>
          <p:cNvPr id="3" name="Content Placeholder 2"/>
          <p:cNvSpPr>
            <a:spLocks noGrp="1"/>
          </p:cNvSpPr>
          <p:nvPr>
            <p:ph idx="1"/>
          </p:nvPr>
        </p:nvSpPr>
        <p:spPr>
          <a:xfrm>
            <a:off x="609600" y="3276600"/>
            <a:ext cx="8153400" cy="3124200"/>
          </a:xfrm>
        </p:spPr>
        <p:txBody>
          <a:bodyPr>
            <a:normAutofit/>
          </a:bodyPr>
          <a:lstStyle/>
          <a:p>
            <a:pPr algn="just"/>
            <a:r>
              <a:rPr lang="en-US" sz="4000" dirty="0" smtClean="0">
                <a:effectLst>
                  <a:outerShdw blurRad="38100" dist="38100" dir="2700000" algn="tl">
                    <a:srgbClr val="000000">
                      <a:alpha val="43137"/>
                    </a:srgbClr>
                  </a:outerShdw>
                </a:effectLst>
                <a:latin typeface="Franklin Gothic Book (Body)"/>
              </a:rPr>
              <a:t>Save the Table and call it Movies.</a:t>
            </a:r>
          </a:p>
          <a:p>
            <a:pPr algn="just"/>
            <a:r>
              <a:rPr lang="en-US" sz="4000" dirty="0" smtClean="0">
                <a:effectLst>
                  <a:outerShdw blurRad="38100" dist="38100" dir="2700000" algn="tl">
                    <a:srgbClr val="000000">
                      <a:alpha val="43137"/>
                    </a:srgbClr>
                  </a:outerShdw>
                </a:effectLst>
                <a:latin typeface="Franklin Gothic Book (Body)"/>
              </a:rPr>
              <a:t>The Movies Table will show up in the left pane.</a:t>
            </a:r>
            <a:endParaRPr lang="en-US" sz="4000" dirty="0">
              <a:effectLst>
                <a:outerShdw blurRad="38100" dist="38100" dir="2700000" algn="tl">
                  <a:srgbClr val="000000">
                    <a:alpha val="43137"/>
                  </a:srgbClr>
                </a:outerShdw>
              </a:effectLst>
              <a:latin typeface="Franklin Gothic Book (Body)"/>
            </a:endParaRPr>
          </a:p>
        </p:txBody>
      </p:sp>
      <p:sp>
        <p:nvSpPr>
          <p:cNvPr id="7" name="Date Placeholder 6"/>
          <p:cNvSpPr>
            <a:spLocks noGrp="1"/>
          </p:cNvSpPr>
          <p:nvPr>
            <p:ph type="dt" sz="half" idx="10"/>
          </p:nvPr>
        </p:nvSpPr>
        <p:spPr/>
        <p:txBody>
          <a:bodyPr/>
          <a:lstStyle/>
          <a:p>
            <a:fld id="{F1DB7571-069C-47A4-B62A-D1C41891BA6A}"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34</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9F4A.png"/>
          <p:cNvPicPr>
            <a:picLocks noChangeAspect="1"/>
          </p:cNvPicPr>
          <p:nvPr/>
        </p:nvPicPr>
        <p:blipFill>
          <a:blip r:embed="rId2" cstate="print"/>
          <a:stretch>
            <a:fillRect/>
          </a:stretch>
        </p:blipFill>
        <p:spPr>
          <a:xfrm>
            <a:off x="-12700" y="-12700"/>
            <a:ext cx="9144000" cy="6870700"/>
          </a:xfrm>
          <a:prstGeom prst="rect">
            <a:avLst/>
          </a:prstGeom>
        </p:spPr>
      </p:pic>
      <p:sp>
        <p:nvSpPr>
          <p:cNvPr id="5" name="Line Callout 1 4"/>
          <p:cNvSpPr/>
          <p:nvPr/>
        </p:nvSpPr>
        <p:spPr bwMode="auto">
          <a:xfrm>
            <a:off x="2057400" y="2438400"/>
            <a:ext cx="1905000" cy="1143000"/>
          </a:xfrm>
          <a:prstGeom prst="borderCallout1">
            <a:avLst>
              <a:gd name="adj1" fmla="val 18750"/>
              <a:gd name="adj2" fmla="val -8333"/>
              <a:gd name="adj3" fmla="val -73087"/>
              <a:gd name="adj4" fmla="val -8368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Saved as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Movies: Table</a:t>
            </a:r>
            <a:endParaRPr kumimoji="0" lang="en-US" sz="2400" b="0" i="0" u="none" strike="noStrike" cap="none" normalizeH="0" baseline="0" dirty="0" smtClean="0">
              <a:ln>
                <a:noFill/>
              </a:ln>
              <a:solidFill>
                <a:schemeClr val="tx1"/>
              </a:solidFill>
              <a:effectLst/>
              <a:latin typeface="Tahoma" pitchFamily="34" charset="0"/>
            </a:endParaRPr>
          </a:p>
        </p:txBody>
      </p:sp>
      <p:sp>
        <p:nvSpPr>
          <p:cNvPr id="6" name="Line Callout 1 5"/>
          <p:cNvSpPr/>
          <p:nvPr/>
        </p:nvSpPr>
        <p:spPr bwMode="auto">
          <a:xfrm>
            <a:off x="4876800" y="1905000"/>
            <a:ext cx="2971800" cy="1219200"/>
          </a:xfrm>
          <a:prstGeom prst="borderCallout1">
            <a:avLst>
              <a:gd name="adj1" fmla="val 18750"/>
              <a:gd name="adj2" fmla="val -8333"/>
              <a:gd name="adj3" fmla="val -110969"/>
              <a:gd name="adj4" fmla="val -15732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Click on View to</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Toggle to Design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View</a:t>
            </a:r>
            <a:endParaRPr kumimoji="0" lang="en-US" sz="2400" b="0" i="0" u="none" strike="noStrike" cap="none" normalizeH="0" baseline="0" dirty="0" smtClean="0">
              <a:ln>
                <a:noFill/>
              </a:ln>
              <a:solidFill>
                <a:schemeClr val="tx1"/>
              </a:solidFill>
              <a:effectLst/>
              <a:latin typeface="Tahoma" pitchFamily="34" charset="0"/>
            </a:endParaRPr>
          </a:p>
        </p:txBody>
      </p:sp>
      <p:sp>
        <p:nvSpPr>
          <p:cNvPr id="10" name="Date Placeholder 9"/>
          <p:cNvSpPr>
            <a:spLocks noGrp="1"/>
          </p:cNvSpPr>
          <p:nvPr>
            <p:ph type="dt" sz="half" idx="10"/>
          </p:nvPr>
        </p:nvSpPr>
        <p:spPr/>
        <p:txBody>
          <a:bodyPr/>
          <a:lstStyle/>
          <a:p>
            <a:fld id="{976FA12F-452B-4985-A54A-9913787A3708}" type="datetime2">
              <a:rPr lang="en-US" smtClean="0"/>
              <a:pPr/>
              <a:t>Wednesday, January 7, 2015</a:t>
            </a:fld>
            <a:endParaRPr lang="en-US"/>
          </a:p>
        </p:txBody>
      </p:sp>
      <p:sp>
        <p:nvSpPr>
          <p:cNvPr id="11" name="Slide Number Placeholder 10"/>
          <p:cNvSpPr>
            <a:spLocks noGrp="1"/>
          </p:cNvSpPr>
          <p:nvPr>
            <p:ph type="sldNum" sz="quarter" idx="12"/>
          </p:nvPr>
        </p:nvSpPr>
        <p:spPr/>
        <p:txBody>
          <a:bodyPr/>
          <a:lstStyle/>
          <a:p>
            <a:fld id="{EA0DB0DA-D896-401C-96D8-B10F49823A2D}" type="slidenum">
              <a:rPr lang="en-US" smtClean="0"/>
              <a:pPr/>
              <a:t>35</a:t>
            </a:fld>
            <a:endParaRPr lang="en-US"/>
          </a:p>
        </p:txBody>
      </p:sp>
      <p:sp>
        <p:nvSpPr>
          <p:cNvPr id="12" name="Footer Placeholder 11"/>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8686800" cy="1143000"/>
          </a:xfrm>
        </p:spPr>
        <p:txBody>
          <a:bodyPr>
            <a:noAutofit/>
          </a:bodyPr>
          <a:lstStyle/>
          <a:p>
            <a:r>
              <a:rPr lang="en-US" b="1" i="1" dirty="0" smtClean="0">
                <a:effectLst/>
                <a:latin typeface="Algerian" pitchFamily="82" charset="0"/>
              </a:rPr>
              <a:t>CREATING THE PROPER PRIMARY KEY</a:t>
            </a:r>
            <a:endParaRPr lang="en-US" b="1" i="1" dirty="0">
              <a:effectLst/>
              <a:latin typeface="Algerian" pitchFamily="82" charset="0"/>
            </a:endParaRPr>
          </a:p>
        </p:txBody>
      </p:sp>
      <p:sp>
        <p:nvSpPr>
          <p:cNvPr id="3" name="Content Placeholder 2"/>
          <p:cNvSpPr>
            <a:spLocks noGrp="1"/>
          </p:cNvSpPr>
          <p:nvPr>
            <p:ph idx="1"/>
          </p:nvPr>
        </p:nvSpPr>
        <p:spPr>
          <a:xfrm>
            <a:off x="457200" y="2286000"/>
            <a:ext cx="8229600" cy="4068763"/>
          </a:xfrm>
        </p:spPr>
        <p:txBody>
          <a:bodyPr>
            <a:normAutofit/>
          </a:bodyPr>
          <a:lstStyle/>
          <a:p>
            <a:pPr algn="just"/>
            <a:r>
              <a:rPr lang="en-US" sz="3600" dirty="0" smtClean="0">
                <a:effectLst>
                  <a:outerShdw blurRad="38100" dist="38100" dir="2700000" algn="tl">
                    <a:srgbClr val="000000">
                      <a:alpha val="43137"/>
                    </a:srgbClr>
                  </a:outerShdw>
                </a:effectLst>
                <a:latin typeface="Franklin Gothic Book (Body)"/>
              </a:rPr>
              <a:t>We will delete the bogus Primary key i.e. the ID #.</a:t>
            </a:r>
          </a:p>
          <a:p>
            <a:pPr algn="just"/>
            <a:r>
              <a:rPr lang="en-US" sz="3600" dirty="0" smtClean="0">
                <a:effectLst>
                  <a:outerShdw blurRad="38100" dist="38100" dir="2700000" algn="tl">
                    <a:srgbClr val="000000">
                      <a:alpha val="43137"/>
                    </a:srgbClr>
                  </a:outerShdw>
                </a:effectLst>
                <a:latin typeface="Franklin Gothic Book (Body)"/>
              </a:rPr>
              <a:t>We will make the Movie Number the Primary Key, by clicking on the Primary Key Button.</a:t>
            </a:r>
            <a:endParaRPr lang="en-US" sz="3600" dirty="0">
              <a:effectLst>
                <a:outerShdw blurRad="38100" dist="38100" dir="2700000" algn="tl">
                  <a:srgbClr val="000000">
                    <a:alpha val="43137"/>
                  </a:srgbClr>
                </a:outerShdw>
              </a:effectLst>
              <a:latin typeface="Franklin Gothic Book (Body)"/>
            </a:endParaRPr>
          </a:p>
        </p:txBody>
      </p:sp>
      <p:sp>
        <p:nvSpPr>
          <p:cNvPr id="7" name="Date Placeholder 6"/>
          <p:cNvSpPr>
            <a:spLocks noGrp="1"/>
          </p:cNvSpPr>
          <p:nvPr>
            <p:ph type="dt" sz="half" idx="10"/>
          </p:nvPr>
        </p:nvSpPr>
        <p:spPr/>
        <p:txBody>
          <a:bodyPr/>
          <a:lstStyle/>
          <a:p>
            <a:fld id="{66FE08A8-42F8-4C48-BCBC-BE2503151FA8}"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36</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205C.png"/>
          <p:cNvPicPr>
            <a:picLocks noChangeAspect="1"/>
          </p:cNvPicPr>
          <p:nvPr/>
        </p:nvPicPr>
        <p:blipFill>
          <a:blip r:embed="rId2" cstate="print"/>
          <a:stretch>
            <a:fillRect/>
          </a:stretch>
        </p:blipFill>
        <p:spPr>
          <a:xfrm>
            <a:off x="-12700" y="-12700"/>
            <a:ext cx="9144000" cy="6870700"/>
          </a:xfrm>
          <a:prstGeom prst="rect">
            <a:avLst/>
          </a:prstGeom>
        </p:spPr>
      </p:pic>
      <p:sp>
        <p:nvSpPr>
          <p:cNvPr id="5" name="Line Callout 1 4"/>
          <p:cNvSpPr/>
          <p:nvPr/>
        </p:nvSpPr>
        <p:spPr bwMode="auto">
          <a:xfrm>
            <a:off x="152400" y="3048000"/>
            <a:ext cx="2514600" cy="1905000"/>
          </a:xfrm>
          <a:prstGeom prst="borderCallout1">
            <a:avLst>
              <a:gd name="adj1" fmla="val -2956"/>
              <a:gd name="adj2" fmla="val 76162"/>
              <a:gd name="adj3" fmla="val -77719"/>
              <a:gd name="adj4" fmla="val 5061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Click on the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Primary Key row,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and press Delete</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on</a:t>
            </a:r>
            <a:r>
              <a:rPr kumimoji="0" lang="en-US" sz="2400" b="0" i="0" u="none" strike="noStrike" cap="none" normalizeH="0" dirty="0" smtClean="0">
                <a:ln>
                  <a:noFill/>
                </a:ln>
                <a:solidFill>
                  <a:schemeClr val="tx1"/>
                </a:solidFill>
                <a:effectLst/>
                <a:latin typeface="Tahoma" pitchFamily="34" charset="0"/>
              </a:rPr>
              <a:t> the keyboard</a:t>
            </a:r>
            <a:endParaRPr kumimoji="0" lang="en-US" sz="2400" b="0" i="0" u="none" strike="noStrike" cap="none" normalizeH="0" baseline="0" dirty="0" smtClean="0">
              <a:ln>
                <a:noFill/>
              </a:ln>
              <a:solidFill>
                <a:schemeClr val="tx1"/>
              </a:solidFill>
              <a:effectLst/>
              <a:latin typeface="Tahoma" pitchFamily="34" charset="0"/>
            </a:endParaRPr>
          </a:p>
        </p:txBody>
      </p:sp>
      <p:sp>
        <p:nvSpPr>
          <p:cNvPr id="9" name="Date Placeholder 8"/>
          <p:cNvSpPr>
            <a:spLocks noGrp="1"/>
          </p:cNvSpPr>
          <p:nvPr>
            <p:ph type="dt" sz="half" idx="10"/>
          </p:nvPr>
        </p:nvSpPr>
        <p:spPr/>
        <p:txBody>
          <a:bodyPr/>
          <a:lstStyle/>
          <a:p>
            <a:fld id="{2C92702C-E32E-4CA4-9B03-5A8A5E32B0A6}" type="datetime2">
              <a:rPr lang="en-US" smtClean="0"/>
              <a:pPr/>
              <a:t>Wednesday, January 7, 2015</a:t>
            </a:fld>
            <a:endParaRPr lang="en-US"/>
          </a:p>
        </p:txBody>
      </p:sp>
      <p:sp>
        <p:nvSpPr>
          <p:cNvPr id="10" name="Slide Number Placeholder 9"/>
          <p:cNvSpPr>
            <a:spLocks noGrp="1"/>
          </p:cNvSpPr>
          <p:nvPr>
            <p:ph type="sldNum" sz="quarter" idx="12"/>
          </p:nvPr>
        </p:nvSpPr>
        <p:spPr/>
        <p:txBody>
          <a:bodyPr/>
          <a:lstStyle/>
          <a:p>
            <a:fld id="{EA0DB0DA-D896-401C-96D8-B10F49823A2D}" type="slidenum">
              <a:rPr lang="en-US" smtClean="0"/>
              <a:pPr/>
              <a:t>37</a:t>
            </a:fld>
            <a:endParaRPr lang="en-US"/>
          </a:p>
        </p:txBody>
      </p:sp>
      <p:sp>
        <p:nvSpPr>
          <p:cNvPr id="11" name="Footer Placeholder 10"/>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6C4B.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5410200" y="4648200"/>
            <a:ext cx="1371600" cy="762000"/>
          </a:xfrm>
          <a:prstGeom prst="borderCallout1">
            <a:avLst>
              <a:gd name="adj1" fmla="val 18750"/>
              <a:gd name="adj2" fmla="val -8333"/>
              <a:gd name="adj3" fmla="val -84779"/>
              <a:gd name="adj4" fmla="val -4409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Click on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Yes</a:t>
            </a:r>
            <a:endParaRPr kumimoji="0" lang="en-US" sz="2400" b="0" i="0" u="none" strike="noStrike" cap="none" normalizeH="0" baseline="0" dirty="0" smtClean="0">
              <a:ln>
                <a:noFill/>
              </a:ln>
              <a:solidFill>
                <a:schemeClr val="tx1"/>
              </a:solidFill>
              <a:effectLst/>
              <a:latin typeface="Tahoma" pitchFamily="34" charset="0"/>
            </a:endParaRPr>
          </a:p>
        </p:txBody>
      </p:sp>
      <p:sp>
        <p:nvSpPr>
          <p:cNvPr id="7" name="Date Placeholder 6"/>
          <p:cNvSpPr>
            <a:spLocks noGrp="1"/>
          </p:cNvSpPr>
          <p:nvPr>
            <p:ph type="dt" sz="half" idx="10"/>
          </p:nvPr>
        </p:nvSpPr>
        <p:spPr/>
        <p:txBody>
          <a:bodyPr/>
          <a:lstStyle/>
          <a:p>
            <a:fld id="{A5E4EEF4-7708-461E-897B-CF03C02D8FEE}"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38</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A69D.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457200" y="3200400"/>
            <a:ext cx="2209800" cy="1066800"/>
          </a:xfrm>
          <a:prstGeom prst="borderCallout1">
            <a:avLst>
              <a:gd name="adj1" fmla="val -3513"/>
              <a:gd name="adj2" fmla="val 72790"/>
              <a:gd name="adj3" fmla="val -154343"/>
              <a:gd name="adj4" fmla="val 40324"/>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Click on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Movie Number</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Field</a:t>
            </a:r>
          </a:p>
        </p:txBody>
      </p:sp>
      <p:sp>
        <p:nvSpPr>
          <p:cNvPr id="4" name="Line Callout 1 3"/>
          <p:cNvSpPr/>
          <p:nvPr/>
        </p:nvSpPr>
        <p:spPr bwMode="auto">
          <a:xfrm>
            <a:off x="4572000" y="2667000"/>
            <a:ext cx="1905000" cy="1066800"/>
          </a:xfrm>
          <a:prstGeom prst="borderCallout1">
            <a:avLst>
              <a:gd name="adj1" fmla="val 18750"/>
              <a:gd name="adj2" fmla="val -8333"/>
              <a:gd name="adj3" fmla="val -182252"/>
              <a:gd name="adj4" fmla="val -212211"/>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Click on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Primary Key</a:t>
            </a:r>
          </a:p>
        </p:txBody>
      </p:sp>
      <p:sp>
        <p:nvSpPr>
          <p:cNvPr id="8" name="Date Placeholder 7"/>
          <p:cNvSpPr>
            <a:spLocks noGrp="1"/>
          </p:cNvSpPr>
          <p:nvPr>
            <p:ph type="dt" sz="half" idx="10"/>
          </p:nvPr>
        </p:nvSpPr>
        <p:spPr/>
        <p:txBody>
          <a:bodyPr/>
          <a:lstStyle/>
          <a:p>
            <a:fld id="{0EEB542C-DC5E-489A-8831-9D369218A3FA}"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EA0DB0DA-D896-401C-96D8-B10F49823A2D}" type="slidenum">
              <a:rPr lang="en-US" smtClean="0"/>
              <a:pPr/>
              <a:t>39</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b="1" dirty="0" smtClean="0">
                <a:effectLst>
                  <a:outerShdw blurRad="38100" dist="38100" dir="2700000" algn="tl">
                    <a:srgbClr val="000000">
                      <a:alpha val="43137"/>
                    </a:srgbClr>
                  </a:outerShdw>
                </a:effectLst>
                <a:latin typeface="Tahoma (Headings)"/>
              </a:rPr>
              <a:t>CONTENTS</a:t>
            </a:r>
            <a:endParaRPr lang="en-US" sz="5400" b="1" dirty="0">
              <a:effectLst>
                <a:outerShdw blurRad="38100" dist="38100" dir="2700000" algn="tl">
                  <a:srgbClr val="000000">
                    <a:alpha val="43137"/>
                  </a:srgbClr>
                </a:outerShdw>
              </a:effectLst>
              <a:latin typeface="Tahoma (Headings)"/>
            </a:endParaRPr>
          </a:p>
        </p:txBody>
      </p:sp>
      <p:sp>
        <p:nvSpPr>
          <p:cNvPr id="6" name="Content Placeholder 5"/>
          <p:cNvSpPr>
            <a:spLocks noGrp="1"/>
          </p:cNvSpPr>
          <p:nvPr>
            <p:ph sz="half" idx="2"/>
          </p:nvPr>
        </p:nvSpPr>
        <p:spPr>
          <a:xfrm>
            <a:off x="381000" y="1447800"/>
            <a:ext cx="6553200" cy="5105400"/>
          </a:xfrm>
        </p:spPr>
        <p:txBody>
          <a:bodyPr>
            <a:noAutofit/>
          </a:bodyPr>
          <a:lstStyle/>
          <a:p>
            <a:pPr>
              <a:buNone/>
            </a:pPr>
            <a:r>
              <a:rPr lang="en-US" sz="3600" b="1" dirty="0" smtClean="0">
                <a:latin typeface="Franklin Gothic Book (Body)"/>
              </a:rPr>
              <a:t>		1. Overview</a:t>
            </a:r>
            <a:br>
              <a:rPr lang="en-US" sz="3600" b="1" dirty="0" smtClean="0">
                <a:latin typeface="Franklin Gothic Book (Body)"/>
              </a:rPr>
            </a:br>
            <a:r>
              <a:rPr lang="en-US" sz="3600" b="1" dirty="0" smtClean="0">
                <a:latin typeface="Franklin Gothic Book (Body)"/>
              </a:rPr>
              <a:t>	2. Features</a:t>
            </a:r>
            <a:br>
              <a:rPr lang="en-US" sz="3600" b="1" dirty="0" smtClean="0">
                <a:latin typeface="Franklin Gothic Book (Body)"/>
              </a:rPr>
            </a:br>
            <a:r>
              <a:rPr lang="en-US" sz="3600" b="1" dirty="0" smtClean="0">
                <a:latin typeface="Franklin Gothic Book (Body)"/>
              </a:rPr>
              <a:t>	3. Areas</a:t>
            </a:r>
          </a:p>
          <a:p>
            <a:pPr>
              <a:buNone/>
            </a:pPr>
            <a:r>
              <a:rPr lang="en-US" sz="3600" b="1" dirty="0" smtClean="0">
                <a:latin typeface="Franklin Gothic Book (Body)"/>
              </a:rPr>
              <a:t>		4. Differences</a:t>
            </a:r>
          </a:p>
          <a:p>
            <a:pPr>
              <a:buNone/>
            </a:pPr>
            <a:r>
              <a:rPr lang="en-US" sz="3600" b="1" dirty="0" smtClean="0">
                <a:latin typeface="Franklin Gothic Book (Body)"/>
              </a:rPr>
              <a:t>		5. Some Terms</a:t>
            </a:r>
          </a:p>
          <a:p>
            <a:pPr>
              <a:buNone/>
            </a:pPr>
            <a:r>
              <a:rPr lang="en-US" sz="3600" b="1" dirty="0" smtClean="0">
                <a:latin typeface="Franklin Gothic Book (Body)"/>
              </a:rPr>
              <a:t>		6. Formation of Tables</a:t>
            </a:r>
            <a:br>
              <a:rPr lang="en-US" sz="3600" b="1" dirty="0" smtClean="0">
                <a:latin typeface="Franklin Gothic Book (Body)"/>
              </a:rPr>
            </a:br>
            <a:r>
              <a:rPr lang="en-US" sz="3600" b="1" dirty="0" smtClean="0">
                <a:latin typeface="Franklin Gothic Book (Body)"/>
              </a:rPr>
              <a:t>	7. Advantages</a:t>
            </a:r>
            <a:br>
              <a:rPr lang="en-US" sz="3600" b="1" dirty="0" smtClean="0">
                <a:latin typeface="Franklin Gothic Book (Body)"/>
              </a:rPr>
            </a:br>
            <a:r>
              <a:rPr lang="en-US" sz="3600" b="1" dirty="0" smtClean="0">
                <a:latin typeface="Franklin Gothic Book (Body)"/>
              </a:rPr>
              <a:t>	8. Disadvantage</a:t>
            </a:r>
          </a:p>
        </p:txBody>
      </p:sp>
      <p:sp>
        <p:nvSpPr>
          <p:cNvPr id="7" name="Date Placeholder 6"/>
          <p:cNvSpPr>
            <a:spLocks noGrp="1"/>
          </p:cNvSpPr>
          <p:nvPr>
            <p:ph type="dt" sz="half" idx="10"/>
          </p:nvPr>
        </p:nvSpPr>
        <p:spPr/>
        <p:txBody>
          <a:bodyPr/>
          <a:lstStyle/>
          <a:p>
            <a:fld id="{67DF20E3-C301-48F4-BAA1-AE2974931340}"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1C2B814D-4E37-4018-B998-C1F69AE9C68A}"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56AE.png"/>
          <p:cNvPicPr>
            <a:picLocks noChangeAspect="1"/>
          </p:cNvPicPr>
          <p:nvPr/>
        </p:nvPicPr>
        <p:blipFill>
          <a:blip r:embed="rId2" cstate="print"/>
          <a:stretch>
            <a:fillRect/>
          </a:stretch>
        </p:blipFill>
        <p:spPr>
          <a:xfrm>
            <a:off x="0" y="0"/>
            <a:ext cx="9144000" cy="6870700"/>
          </a:xfrm>
          <a:prstGeom prst="rect">
            <a:avLst/>
          </a:prstGeom>
        </p:spPr>
      </p:pic>
      <p:sp>
        <p:nvSpPr>
          <p:cNvPr id="3" name="Line Callout 1 2"/>
          <p:cNvSpPr/>
          <p:nvPr/>
        </p:nvSpPr>
        <p:spPr bwMode="auto">
          <a:xfrm>
            <a:off x="533400" y="3276600"/>
            <a:ext cx="2438400" cy="1219200"/>
          </a:xfrm>
          <a:prstGeom prst="borderCallout1">
            <a:avLst>
              <a:gd name="adj1" fmla="val -5740"/>
              <a:gd name="adj2" fmla="val 27288"/>
              <a:gd name="adj3" fmla="val -138655"/>
              <a:gd name="adj4" fmla="val 29354"/>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Movie Number</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is now the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Primary Key</a:t>
            </a:r>
          </a:p>
        </p:txBody>
      </p:sp>
      <p:sp>
        <p:nvSpPr>
          <p:cNvPr id="4" name="Line Callout 1 3"/>
          <p:cNvSpPr/>
          <p:nvPr/>
        </p:nvSpPr>
        <p:spPr bwMode="auto">
          <a:xfrm>
            <a:off x="5181600" y="2209800"/>
            <a:ext cx="2286000" cy="1143000"/>
          </a:xfrm>
          <a:prstGeom prst="borderCallout1">
            <a:avLst>
              <a:gd name="adj1" fmla="val -842"/>
              <a:gd name="adj2" fmla="val 76565"/>
              <a:gd name="adj3" fmla="val -86684"/>
              <a:gd name="adj4" fmla="val 16656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Close and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Save the table</a:t>
            </a:r>
          </a:p>
        </p:txBody>
      </p:sp>
      <p:sp>
        <p:nvSpPr>
          <p:cNvPr id="9" name="Date Placeholder 8"/>
          <p:cNvSpPr>
            <a:spLocks noGrp="1"/>
          </p:cNvSpPr>
          <p:nvPr>
            <p:ph type="dt" sz="half" idx="10"/>
          </p:nvPr>
        </p:nvSpPr>
        <p:spPr/>
        <p:txBody>
          <a:bodyPr/>
          <a:lstStyle/>
          <a:p>
            <a:fld id="{C23653BA-839C-40CE-90E2-1E28788252BD}" type="datetime2">
              <a:rPr lang="en-US" smtClean="0"/>
              <a:pPr/>
              <a:t>Wednesday, January 7, 2015</a:t>
            </a:fld>
            <a:endParaRPr lang="en-US"/>
          </a:p>
        </p:txBody>
      </p:sp>
      <p:sp>
        <p:nvSpPr>
          <p:cNvPr id="10" name="Slide Number Placeholder 9"/>
          <p:cNvSpPr>
            <a:spLocks noGrp="1"/>
          </p:cNvSpPr>
          <p:nvPr>
            <p:ph type="sldNum" sz="quarter" idx="12"/>
          </p:nvPr>
        </p:nvSpPr>
        <p:spPr/>
        <p:txBody>
          <a:bodyPr/>
          <a:lstStyle/>
          <a:p>
            <a:fld id="{EA0DB0DA-D896-401C-96D8-B10F49823A2D}" type="slidenum">
              <a:rPr lang="en-US" smtClean="0"/>
              <a:pPr/>
              <a:t>40</a:t>
            </a:fld>
            <a:endParaRPr lang="en-US"/>
          </a:p>
        </p:txBody>
      </p:sp>
      <p:sp>
        <p:nvSpPr>
          <p:cNvPr id="11" name="Footer Placeholder 10"/>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6407.png"/>
          <p:cNvPicPr>
            <a:picLocks noChangeAspect="1"/>
          </p:cNvPicPr>
          <p:nvPr/>
        </p:nvPicPr>
        <p:blipFill>
          <a:blip r:embed="rId2" cstate="print"/>
          <a:stretch>
            <a:fillRect/>
          </a:stretch>
        </p:blipFill>
        <p:spPr>
          <a:xfrm>
            <a:off x="-12700" y="-12700"/>
            <a:ext cx="9144000" cy="6870700"/>
          </a:xfrm>
          <a:prstGeom prst="rect">
            <a:avLst/>
          </a:prstGeom>
        </p:spPr>
      </p:pic>
      <p:sp>
        <p:nvSpPr>
          <p:cNvPr id="4" name="Line Callout 1 3"/>
          <p:cNvSpPr/>
          <p:nvPr/>
        </p:nvSpPr>
        <p:spPr bwMode="auto">
          <a:xfrm>
            <a:off x="2133600" y="3048000"/>
            <a:ext cx="3733800" cy="1828800"/>
          </a:xfrm>
          <a:prstGeom prst="borderCallout1">
            <a:avLst>
              <a:gd name="adj1" fmla="val 18750"/>
              <a:gd name="adj2" fmla="val -8333"/>
              <a:gd name="adj3" fmla="val -82412"/>
              <a:gd name="adj4" fmla="val -13006"/>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Start entering </a:t>
            </a:r>
            <a:r>
              <a:rPr lang="en-US" dirty="0" smtClean="0"/>
              <a:t>Records,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use the Tab key to move</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from one field to the next,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or</a:t>
            </a:r>
            <a:r>
              <a:rPr kumimoji="0" lang="en-US" sz="2400" b="0" i="0" u="none" strike="noStrike" cap="none" normalizeH="0" dirty="0" smtClean="0">
                <a:ln>
                  <a:noFill/>
                </a:ln>
                <a:solidFill>
                  <a:schemeClr val="tx1"/>
                </a:solidFill>
                <a:effectLst/>
                <a:latin typeface="Tahoma" pitchFamily="34" charset="0"/>
              </a:rPr>
              <a:t> click in field with your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dirty="0" smtClean="0">
                <a:ln>
                  <a:noFill/>
                </a:ln>
                <a:solidFill>
                  <a:schemeClr val="tx1"/>
                </a:solidFill>
                <a:effectLst/>
                <a:latin typeface="Tahoma" pitchFamily="34" charset="0"/>
              </a:rPr>
              <a:t>mouse and type</a:t>
            </a:r>
            <a:endParaRPr kumimoji="0" lang="en-US" sz="2400" b="0" i="0" u="none" strike="noStrike" cap="none" normalizeH="0" baseline="0" dirty="0" smtClean="0">
              <a:ln>
                <a:noFill/>
              </a:ln>
              <a:solidFill>
                <a:schemeClr val="tx1"/>
              </a:solidFill>
              <a:effectLst/>
              <a:latin typeface="Tahoma" pitchFamily="34" charset="0"/>
            </a:endParaRPr>
          </a:p>
        </p:txBody>
      </p:sp>
      <p:sp>
        <p:nvSpPr>
          <p:cNvPr id="8" name="Date Placeholder 7"/>
          <p:cNvSpPr>
            <a:spLocks noGrp="1"/>
          </p:cNvSpPr>
          <p:nvPr>
            <p:ph type="dt" sz="half" idx="10"/>
          </p:nvPr>
        </p:nvSpPr>
        <p:spPr/>
        <p:txBody>
          <a:bodyPr/>
          <a:lstStyle/>
          <a:p>
            <a:fld id="{14ECBE4D-47B2-40EB-B4A1-38E1DD1138AB}"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EA0DB0DA-D896-401C-96D8-B10F49823A2D}" type="slidenum">
              <a:rPr lang="en-US" smtClean="0"/>
              <a:pPr/>
              <a:t>41</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latin typeface="Algerian" pitchFamily="82" charset="0"/>
              </a:rPr>
              <a:t>ANOTHER EXAMPLE:</a:t>
            </a:r>
            <a:r>
              <a:rPr lang="en-US" b="1" i="1" u="sng" dirty="0" smtClean="0">
                <a:latin typeface="Algerian" pitchFamily="82" charset="0"/>
              </a:rPr>
              <a:t/>
            </a:r>
            <a:br>
              <a:rPr lang="en-US" b="1" i="1" u="sng" dirty="0" smtClean="0">
                <a:latin typeface="Algerian" pitchFamily="82" charset="0"/>
              </a:rPr>
            </a:br>
            <a:r>
              <a:rPr lang="en-US" b="1" i="1" u="sng" dirty="0" smtClean="0">
                <a:latin typeface="Algerian" pitchFamily="82" charset="0"/>
              </a:rPr>
              <a:t>CREATE THE DIRECTOR TABLE</a:t>
            </a:r>
            <a:endParaRPr lang="en-US" b="1" i="1" u="sng" dirty="0">
              <a:latin typeface="Algerian" pitchFamily="82" charset="0"/>
            </a:endParaRPr>
          </a:p>
        </p:txBody>
      </p:sp>
      <p:sp>
        <p:nvSpPr>
          <p:cNvPr id="3" name="Content Placeholder 2"/>
          <p:cNvSpPr>
            <a:spLocks noGrp="1"/>
          </p:cNvSpPr>
          <p:nvPr>
            <p:ph idx="1"/>
          </p:nvPr>
        </p:nvSpPr>
        <p:spPr>
          <a:xfrm>
            <a:off x="457200" y="1981200"/>
            <a:ext cx="8229600" cy="4144963"/>
          </a:xfrm>
        </p:spPr>
        <p:txBody>
          <a:bodyPr>
            <a:normAutofit lnSpcReduction="10000"/>
          </a:bodyPr>
          <a:lstStyle/>
          <a:p>
            <a:pPr algn="just"/>
            <a:r>
              <a:rPr lang="en-US" sz="3600" dirty="0" smtClean="0">
                <a:effectLst>
                  <a:outerShdw blurRad="38100" dist="38100" dir="2700000" algn="tl">
                    <a:srgbClr val="000000">
                      <a:alpha val="43137"/>
                    </a:srgbClr>
                  </a:outerShdw>
                </a:effectLst>
                <a:latin typeface="Franklin Gothic Book (Body)"/>
              </a:rPr>
              <a:t>Click on the Create tab, click on Table</a:t>
            </a:r>
          </a:p>
          <a:p>
            <a:pPr algn="just"/>
            <a:r>
              <a:rPr lang="en-US" sz="3600" dirty="0" smtClean="0">
                <a:effectLst>
                  <a:outerShdw blurRad="38100" dist="38100" dir="2700000" algn="tl">
                    <a:srgbClr val="000000">
                      <a:alpha val="43137"/>
                    </a:srgbClr>
                  </a:outerShdw>
                </a:effectLst>
                <a:latin typeface="Franklin Gothic Book (Body)"/>
              </a:rPr>
              <a:t>Create the fields in the Director Table just as before (Movie Table).</a:t>
            </a:r>
          </a:p>
          <a:p>
            <a:pPr algn="just"/>
            <a:r>
              <a:rPr lang="en-US" sz="3600" dirty="0" smtClean="0">
                <a:effectLst>
                  <a:outerShdw blurRad="38100" dist="38100" dir="2700000" algn="tl">
                    <a:srgbClr val="000000">
                      <a:alpha val="43137"/>
                    </a:srgbClr>
                  </a:outerShdw>
                </a:effectLst>
                <a:latin typeface="Franklin Gothic Book (Body)"/>
              </a:rPr>
              <a:t>Save the Table as Director.</a:t>
            </a:r>
          </a:p>
          <a:p>
            <a:pPr algn="just"/>
            <a:r>
              <a:rPr lang="en-US" sz="3600" dirty="0" smtClean="0">
                <a:effectLst>
                  <a:outerShdw blurRad="38100" dist="38100" dir="2700000" algn="tl">
                    <a:srgbClr val="000000">
                      <a:alpha val="43137"/>
                    </a:srgbClr>
                  </a:outerShdw>
                </a:effectLst>
                <a:latin typeface="Franklin Gothic Book (Body)"/>
              </a:rPr>
              <a:t>Click on View to flip to Design View.</a:t>
            </a:r>
          </a:p>
          <a:p>
            <a:pPr algn="just"/>
            <a:r>
              <a:rPr lang="en-US" sz="3600" dirty="0" smtClean="0">
                <a:effectLst>
                  <a:outerShdw blurRad="38100" dist="38100" dir="2700000" algn="tl">
                    <a:srgbClr val="000000">
                      <a:alpha val="43137"/>
                    </a:srgbClr>
                  </a:outerShdw>
                </a:effectLst>
                <a:latin typeface="Franklin Gothic Book (Body)"/>
              </a:rPr>
              <a:t>As before delete the bogus Primary Key.</a:t>
            </a:r>
          </a:p>
        </p:txBody>
      </p:sp>
      <p:sp>
        <p:nvSpPr>
          <p:cNvPr id="7" name="Date Placeholder 6"/>
          <p:cNvSpPr>
            <a:spLocks noGrp="1"/>
          </p:cNvSpPr>
          <p:nvPr>
            <p:ph type="dt" sz="half" idx="10"/>
          </p:nvPr>
        </p:nvSpPr>
        <p:spPr/>
        <p:txBody>
          <a:bodyPr/>
          <a:lstStyle/>
          <a:p>
            <a:fld id="{FEC3532B-C817-402B-BC26-5A59EF16C749}"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42</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493837"/>
            <a:ext cx="8229600" cy="4525963"/>
          </a:xfrm>
        </p:spPr>
        <p:txBody>
          <a:bodyPr>
            <a:normAutofit lnSpcReduction="10000"/>
          </a:bodyPr>
          <a:lstStyle/>
          <a:p>
            <a:pPr algn="just"/>
            <a:r>
              <a:rPr lang="en-US" sz="4000" dirty="0" smtClean="0">
                <a:effectLst>
                  <a:outerShdw blurRad="38100" dist="38100" dir="2700000" algn="tl">
                    <a:srgbClr val="000000">
                      <a:alpha val="43137"/>
                    </a:srgbClr>
                  </a:outerShdw>
                </a:effectLst>
                <a:latin typeface="Franklin Gothic Book (Body)"/>
              </a:rPr>
              <a:t>Make the Director Number as the Primary Key</a:t>
            </a:r>
          </a:p>
          <a:p>
            <a:pPr algn="just"/>
            <a:r>
              <a:rPr lang="en-US" sz="4000" dirty="0" smtClean="0">
                <a:effectLst>
                  <a:outerShdw blurRad="38100" dist="38100" dir="2700000" algn="tl">
                    <a:srgbClr val="000000">
                      <a:alpha val="43137"/>
                    </a:srgbClr>
                  </a:outerShdw>
                </a:effectLst>
                <a:latin typeface="Franklin Gothic Book (Body)"/>
              </a:rPr>
              <a:t>Change the field width to 2.</a:t>
            </a:r>
          </a:p>
          <a:p>
            <a:pPr algn="just"/>
            <a:r>
              <a:rPr lang="en-US" sz="4000" dirty="0" smtClean="0">
                <a:effectLst>
                  <a:outerShdw blurRad="38100" dist="38100" dir="2700000" algn="tl">
                    <a:srgbClr val="000000">
                      <a:alpha val="43137"/>
                    </a:srgbClr>
                  </a:outerShdw>
                </a:effectLst>
                <a:latin typeface="Franklin Gothic Book (Body)"/>
              </a:rPr>
              <a:t>Save the Table by clicking on Close button on the table.</a:t>
            </a:r>
          </a:p>
          <a:p>
            <a:pPr algn="just"/>
            <a:r>
              <a:rPr lang="en-US" sz="4000" dirty="0" smtClean="0">
                <a:effectLst>
                  <a:outerShdw blurRad="38100" dist="38100" dir="2700000" algn="tl">
                    <a:srgbClr val="000000">
                      <a:alpha val="43137"/>
                    </a:srgbClr>
                  </a:outerShdw>
                </a:effectLst>
                <a:latin typeface="Franklin Gothic Book (Body)"/>
              </a:rPr>
              <a:t>Type in all the records in the Director Table</a:t>
            </a:r>
            <a:endParaRPr lang="en-US" sz="4000" dirty="0">
              <a:effectLst>
                <a:outerShdw blurRad="38100" dist="38100" dir="2700000" algn="tl">
                  <a:srgbClr val="000000">
                    <a:alpha val="43137"/>
                  </a:srgbClr>
                </a:outerShdw>
              </a:effectLst>
              <a:latin typeface="Franklin Gothic Book (Body)"/>
            </a:endParaRPr>
          </a:p>
        </p:txBody>
      </p:sp>
      <p:sp>
        <p:nvSpPr>
          <p:cNvPr id="8" name="Date Placeholder 7"/>
          <p:cNvSpPr>
            <a:spLocks noGrp="1"/>
          </p:cNvSpPr>
          <p:nvPr>
            <p:ph type="dt" sz="half" idx="10"/>
          </p:nvPr>
        </p:nvSpPr>
        <p:spPr/>
        <p:txBody>
          <a:bodyPr/>
          <a:lstStyle/>
          <a:p>
            <a:fld id="{806B26CE-CC93-43EB-ADC9-F9C536E55883}"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43</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62C9.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2895600" y="1981200"/>
            <a:ext cx="1828800" cy="1143000"/>
          </a:xfrm>
          <a:prstGeom prst="borderCallout1">
            <a:avLst>
              <a:gd name="adj1" fmla="val 18750"/>
              <a:gd name="adj2" fmla="val -8333"/>
              <a:gd name="adj3" fmla="val -148576"/>
              <a:gd name="adj4" fmla="val -10149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Tahoma" pitchFamily="34" charset="0"/>
              </a:rPr>
              <a:t>Click on</a:t>
            </a:r>
          </a:p>
          <a:p>
            <a:pPr marL="457200" marR="0" indent="-457200" algn="l" defTabSz="914400" rtl="0" eaLnBrk="1" fontAlgn="base" latinLnBrk="0" hangingPunct="1">
              <a:lnSpc>
                <a:spcPct val="100000"/>
              </a:lnSpc>
              <a:spcBef>
                <a:spcPct val="0"/>
              </a:spcBef>
              <a:spcAft>
                <a:spcPct val="0"/>
              </a:spcAft>
              <a:buClrTx/>
              <a:buSzTx/>
              <a:tabLst/>
            </a:pPr>
            <a:r>
              <a:rPr lang="en-US" dirty="0" smtClean="0"/>
              <a:t>Create Tab</a:t>
            </a:r>
            <a:endParaRPr kumimoji="0" lang="en-US" sz="2400" b="0" i="0" u="none" strike="noStrike" cap="none" normalizeH="0" baseline="0" dirty="0" smtClean="0">
              <a:ln>
                <a:noFill/>
              </a:ln>
              <a:solidFill>
                <a:schemeClr val="tx1"/>
              </a:solidFill>
              <a:effectLst/>
              <a:latin typeface="Tahoma" pitchFamily="34" charset="0"/>
            </a:endParaRPr>
          </a:p>
        </p:txBody>
      </p:sp>
      <p:sp>
        <p:nvSpPr>
          <p:cNvPr id="4" name="Line Callout 1 3"/>
          <p:cNvSpPr/>
          <p:nvPr/>
        </p:nvSpPr>
        <p:spPr bwMode="auto">
          <a:xfrm>
            <a:off x="2590800" y="3810000"/>
            <a:ext cx="2590800" cy="1524000"/>
          </a:xfrm>
          <a:prstGeom prst="borderCallout1">
            <a:avLst>
              <a:gd name="adj1" fmla="val 18750"/>
              <a:gd name="adj2" fmla="val -8333"/>
              <a:gd name="adj3" fmla="val -189272"/>
              <a:gd name="adj4" fmla="val -9343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Click on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Table ( to create a</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New Table) </a:t>
            </a:r>
            <a:endParaRPr kumimoji="0" lang="en-US" sz="2400" b="0" i="0" u="none" strike="noStrike" cap="none" normalizeH="0" baseline="0" dirty="0" smtClean="0">
              <a:ln>
                <a:noFill/>
              </a:ln>
              <a:solidFill>
                <a:schemeClr val="tx1"/>
              </a:solidFill>
              <a:effectLst/>
              <a:latin typeface="Tahoma" pitchFamily="34" charset="0"/>
            </a:endParaRPr>
          </a:p>
        </p:txBody>
      </p:sp>
      <p:sp>
        <p:nvSpPr>
          <p:cNvPr id="8" name="Date Placeholder 7"/>
          <p:cNvSpPr>
            <a:spLocks noGrp="1"/>
          </p:cNvSpPr>
          <p:nvPr>
            <p:ph type="dt" sz="half" idx="10"/>
          </p:nvPr>
        </p:nvSpPr>
        <p:spPr/>
        <p:txBody>
          <a:bodyPr/>
          <a:lstStyle/>
          <a:p>
            <a:fld id="{97A2D401-560E-4FF5-8FD5-910A478B43A1}"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EA0DB0DA-D896-401C-96D8-B10F49823A2D}" type="slidenum">
              <a:rPr lang="en-US" smtClean="0"/>
              <a:pPr/>
              <a:t>44</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9790.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3124200" y="3657600"/>
            <a:ext cx="2362200" cy="1066800"/>
          </a:xfrm>
          <a:prstGeom prst="borderCallout1">
            <a:avLst>
              <a:gd name="adj1" fmla="val 18750"/>
              <a:gd name="adj2" fmla="val -8333"/>
              <a:gd name="adj3" fmla="val -12830"/>
              <a:gd name="adj4" fmla="val -4844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2)Click on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Rename </a:t>
            </a:r>
            <a:r>
              <a:rPr kumimoji="0" lang="en-US" sz="2400" b="0" i="0" u="none" strike="noStrike" cap="none" normalizeH="0" baseline="0" dirty="0" smtClean="0">
                <a:ln>
                  <a:noFill/>
                </a:ln>
                <a:solidFill>
                  <a:schemeClr val="tx1"/>
                </a:solidFill>
                <a:effectLst/>
                <a:latin typeface="Tahoma" pitchFamily="34" charset="0"/>
              </a:rPr>
              <a:t>Column</a:t>
            </a:r>
          </a:p>
        </p:txBody>
      </p:sp>
      <p:sp>
        <p:nvSpPr>
          <p:cNvPr id="4" name="Line Callout 1 3"/>
          <p:cNvSpPr/>
          <p:nvPr/>
        </p:nvSpPr>
        <p:spPr bwMode="auto">
          <a:xfrm>
            <a:off x="4419600" y="2057400"/>
            <a:ext cx="1905000" cy="1219200"/>
          </a:xfrm>
          <a:prstGeom prst="borderCallout1">
            <a:avLst>
              <a:gd name="adj1" fmla="val 18750"/>
              <a:gd name="adj2" fmla="val -8333"/>
              <a:gd name="adj3" fmla="val -51275"/>
              <a:gd name="adj4" fmla="val -78903"/>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Right Click</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On Add New</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Field</a:t>
            </a:r>
          </a:p>
        </p:txBody>
      </p:sp>
      <p:sp>
        <p:nvSpPr>
          <p:cNvPr id="8" name="Date Placeholder 7"/>
          <p:cNvSpPr>
            <a:spLocks noGrp="1"/>
          </p:cNvSpPr>
          <p:nvPr>
            <p:ph type="dt" sz="half" idx="10"/>
          </p:nvPr>
        </p:nvSpPr>
        <p:spPr/>
        <p:txBody>
          <a:bodyPr/>
          <a:lstStyle/>
          <a:p>
            <a:fld id="{99617500-A159-4B95-B45E-63C7FD8CBF3B}"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EA0DB0DA-D896-401C-96D8-B10F49823A2D}" type="slidenum">
              <a:rPr lang="en-US" smtClean="0"/>
              <a:pPr/>
              <a:t>45</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24F1.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3505200" y="2057400"/>
            <a:ext cx="1905000" cy="1295400"/>
          </a:xfrm>
          <a:prstGeom prst="borderCallout1">
            <a:avLst>
              <a:gd name="adj1" fmla="val 18750"/>
              <a:gd name="adj2" fmla="val -8333"/>
              <a:gd name="adj3" fmla="val -47740"/>
              <a:gd name="adj4" fmla="val -60489"/>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Tahoma" pitchFamily="34" charset="0"/>
              </a:rPr>
              <a:t>Type in</a:t>
            </a:r>
          </a:p>
          <a:p>
            <a:pPr marL="457200" marR="0" indent="-457200" algn="l" defTabSz="914400" rtl="0" eaLnBrk="1" fontAlgn="base" latinLnBrk="0" hangingPunct="1">
              <a:lnSpc>
                <a:spcPct val="100000"/>
              </a:lnSpc>
              <a:spcBef>
                <a:spcPct val="0"/>
              </a:spcBef>
              <a:spcAft>
                <a:spcPct val="0"/>
              </a:spcAft>
              <a:buClrTx/>
              <a:buSzTx/>
              <a:tabLst/>
            </a:pPr>
            <a:r>
              <a:rPr lang="en-US" dirty="0" smtClean="0"/>
              <a:t>Director Code</a:t>
            </a:r>
            <a:endParaRPr kumimoji="0" lang="en-US" sz="2400" b="0" i="0" u="none" strike="noStrike" cap="none" normalizeH="0" baseline="0" dirty="0" smtClean="0">
              <a:ln>
                <a:noFill/>
              </a:ln>
              <a:solidFill>
                <a:schemeClr val="tx1"/>
              </a:solidFill>
              <a:effectLst/>
              <a:latin typeface="Tahoma" pitchFamily="34" charset="0"/>
            </a:endParaRPr>
          </a:p>
        </p:txBody>
      </p:sp>
      <p:sp>
        <p:nvSpPr>
          <p:cNvPr id="7" name="Date Placeholder 6"/>
          <p:cNvSpPr>
            <a:spLocks noGrp="1"/>
          </p:cNvSpPr>
          <p:nvPr>
            <p:ph type="dt" sz="half" idx="10"/>
          </p:nvPr>
        </p:nvSpPr>
        <p:spPr/>
        <p:txBody>
          <a:bodyPr/>
          <a:lstStyle/>
          <a:p>
            <a:fld id="{559CA243-B361-4711-937D-71EEEFD03812}"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46</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EB2E.png"/>
          <p:cNvPicPr>
            <a:picLocks noChangeAspect="1"/>
          </p:cNvPicPr>
          <p:nvPr/>
        </p:nvPicPr>
        <p:blipFill>
          <a:blip r:embed="rId2" cstate="print"/>
          <a:stretch>
            <a:fillRect/>
          </a:stretch>
        </p:blipFill>
        <p:spPr>
          <a:xfrm>
            <a:off x="-12700" y="-12700"/>
            <a:ext cx="9144000" cy="6870700"/>
          </a:xfrm>
          <a:prstGeom prst="rect">
            <a:avLst/>
          </a:prstGeom>
        </p:spPr>
      </p:pic>
      <p:sp>
        <p:nvSpPr>
          <p:cNvPr id="6" name="Date Placeholder 5"/>
          <p:cNvSpPr>
            <a:spLocks noGrp="1"/>
          </p:cNvSpPr>
          <p:nvPr>
            <p:ph type="dt" sz="half" idx="10"/>
          </p:nvPr>
        </p:nvSpPr>
        <p:spPr/>
        <p:txBody>
          <a:bodyPr/>
          <a:lstStyle/>
          <a:p>
            <a:fld id="{3A3F6682-1955-447A-90D5-DF751C1A25A3}" type="datetime2">
              <a:rPr lang="en-US" smtClean="0"/>
              <a:pPr/>
              <a:t>Wednesday, January 7, 2015</a:t>
            </a:fld>
            <a:endParaRPr lang="en-US"/>
          </a:p>
        </p:txBody>
      </p:sp>
      <p:sp>
        <p:nvSpPr>
          <p:cNvPr id="7" name="Slide Number Placeholder 6"/>
          <p:cNvSpPr>
            <a:spLocks noGrp="1"/>
          </p:cNvSpPr>
          <p:nvPr>
            <p:ph type="sldNum" sz="quarter" idx="12"/>
          </p:nvPr>
        </p:nvSpPr>
        <p:spPr/>
        <p:txBody>
          <a:bodyPr/>
          <a:lstStyle/>
          <a:p>
            <a:fld id="{EA0DB0DA-D896-401C-96D8-B10F49823A2D}" type="slidenum">
              <a:rPr lang="en-US" smtClean="0"/>
              <a:pPr/>
              <a:t>47</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099.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5943600" y="3581400"/>
            <a:ext cx="1676400" cy="1371600"/>
          </a:xfrm>
          <a:prstGeom prst="borderCallout1">
            <a:avLst>
              <a:gd name="adj1" fmla="val 18750"/>
              <a:gd name="adj2" fmla="val -8333"/>
              <a:gd name="adj3" fmla="val -83963"/>
              <a:gd name="adj4" fmla="val -5892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1) Save As</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Director</a:t>
            </a:r>
            <a:endParaRPr kumimoji="0" lang="en-US" sz="2400" b="0" i="0" u="none" strike="noStrike" cap="none" normalizeH="0" baseline="0" dirty="0" smtClean="0">
              <a:ln>
                <a:noFill/>
              </a:ln>
              <a:solidFill>
                <a:schemeClr val="tx1"/>
              </a:solidFill>
              <a:effectLst/>
              <a:latin typeface="Tahoma" pitchFamily="34" charset="0"/>
            </a:endParaRPr>
          </a:p>
        </p:txBody>
      </p:sp>
      <p:sp>
        <p:nvSpPr>
          <p:cNvPr id="4" name="Line Callout 1 3"/>
          <p:cNvSpPr/>
          <p:nvPr/>
        </p:nvSpPr>
        <p:spPr bwMode="auto">
          <a:xfrm>
            <a:off x="3124200" y="4343400"/>
            <a:ext cx="1752600" cy="1447800"/>
          </a:xfrm>
          <a:prstGeom prst="borderCallout1">
            <a:avLst>
              <a:gd name="adj1" fmla="val 18750"/>
              <a:gd name="adj2" fmla="val -8333"/>
              <a:gd name="adj3" fmla="val -258183"/>
              <a:gd name="adj4" fmla="val -166444"/>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Click on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View, to flip</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To Design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View</a:t>
            </a:r>
            <a:endParaRPr kumimoji="0" lang="en-US" sz="2400" b="0" i="0" u="none" strike="noStrike" cap="none" normalizeH="0" baseline="0" dirty="0" smtClean="0">
              <a:ln>
                <a:noFill/>
              </a:ln>
              <a:solidFill>
                <a:schemeClr val="tx1"/>
              </a:solidFill>
              <a:effectLst/>
              <a:latin typeface="Tahoma" pitchFamily="34" charset="0"/>
            </a:endParaRPr>
          </a:p>
        </p:txBody>
      </p:sp>
      <p:sp>
        <p:nvSpPr>
          <p:cNvPr id="8" name="Date Placeholder 7"/>
          <p:cNvSpPr>
            <a:spLocks noGrp="1"/>
          </p:cNvSpPr>
          <p:nvPr>
            <p:ph type="dt" sz="half" idx="10"/>
          </p:nvPr>
        </p:nvSpPr>
        <p:spPr/>
        <p:txBody>
          <a:bodyPr/>
          <a:lstStyle/>
          <a:p>
            <a:fld id="{2E457B9D-CE17-42AE-AC2A-E33D23123AEC}"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EA0DB0DA-D896-401C-96D8-B10F49823A2D}" type="slidenum">
              <a:rPr lang="en-US" smtClean="0"/>
              <a:pPr/>
              <a:t>48</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710.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2286000" y="2438400"/>
            <a:ext cx="1752600" cy="990600"/>
          </a:xfrm>
          <a:prstGeom prst="borderCallout1">
            <a:avLst>
              <a:gd name="adj1" fmla="val 18750"/>
              <a:gd name="adj2" fmla="val -8333"/>
              <a:gd name="adj3" fmla="val -86244"/>
              <a:gd name="adj4" fmla="val -48981"/>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Click and </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Press Delete</a:t>
            </a:r>
            <a:endParaRPr kumimoji="0" lang="en-US" sz="2400" b="0" i="0" u="none" strike="noStrike" cap="none" normalizeH="0" baseline="0" dirty="0" smtClean="0">
              <a:ln>
                <a:noFill/>
              </a:ln>
              <a:solidFill>
                <a:schemeClr val="tx1"/>
              </a:solidFill>
              <a:effectLst/>
              <a:latin typeface="Tahoma" pitchFamily="34" charset="0"/>
            </a:endParaRPr>
          </a:p>
        </p:txBody>
      </p:sp>
      <p:sp>
        <p:nvSpPr>
          <p:cNvPr id="7" name="Date Placeholder 6"/>
          <p:cNvSpPr>
            <a:spLocks noGrp="1"/>
          </p:cNvSpPr>
          <p:nvPr>
            <p:ph type="dt" sz="half" idx="10"/>
          </p:nvPr>
        </p:nvSpPr>
        <p:spPr/>
        <p:txBody>
          <a:bodyPr/>
          <a:lstStyle/>
          <a:p>
            <a:fld id="{65FCDD57-6AF6-4D1C-B995-BF111CAE2FB6}"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49</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675" name="WordArt 3"/>
          <p:cNvSpPr>
            <a:spLocks noChangeArrowheads="1" noChangeShapeType="1" noTextEdit="1"/>
          </p:cNvSpPr>
          <p:nvPr/>
        </p:nvSpPr>
        <p:spPr bwMode="auto">
          <a:xfrm rot="21129792">
            <a:off x="217337" y="1448572"/>
            <a:ext cx="8229600" cy="2882790"/>
          </a:xfrm>
          <a:prstGeom prst="rect">
            <a:avLst/>
          </a:prstGeom>
        </p:spPr>
        <p:txBody>
          <a:bodyPr wrap="none" fromWordArt="1">
            <a:prstTxWarp prst="textSlantUp">
              <a:avLst>
                <a:gd name="adj" fmla="val 36241"/>
              </a:avLst>
            </a:prstTxWarp>
          </a:bodyPr>
          <a:lstStyle/>
          <a:p>
            <a:pPr algn="ctr" rtl="0"/>
            <a:r>
              <a:rPr lang="en-US" sz="3600" kern="10" spc="0" dirty="0" err="1"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Heera</a:t>
            </a:r>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a:t>
            </a:r>
            <a:r>
              <a:rPr lang="en-US" sz="3600" kern="10" spc="0" dirty="0" err="1"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Chalaune</a:t>
            </a:r>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a:t>
            </a:r>
            <a:endParaRPr lang="en-US"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19" name="TextBox 18"/>
          <p:cNvSpPr txBox="1"/>
          <p:nvPr/>
        </p:nvSpPr>
        <p:spPr>
          <a:xfrm>
            <a:off x="4191000" y="3962400"/>
            <a:ext cx="3733800" cy="1569660"/>
          </a:xfrm>
          <a:prstGeom prst="rect">
            <a:avLst/>
          </a:prstGeom>
          <a:noFill/>
        </p:spPr>
        <p:txBody>
          <a:bodyPr wrap="square" rtlCol="0">
            <a:spAutoFit/>
          </a:bodyPr>
          <a:lstStyle/>
          <a:p>
            <a:r>
              <a:rPr lang="en-US" sz="3200" b="1" u="sng" dirty="0" smtClean="0">
                <a:solidFill>
                  <a:srgbClr val="002060"/>
                </a:solidFill>
                <a:effectLst>
                  <a:glow rad="139700">
                    <a:schemeClr val="accent2">
                      <a:satMod val="175000"/>
                      <a:alpha val="40000"/>
                    </a:schemeClr>
                  </a:glow>
                </a:effectLst>
              </a:rPr>
              <a:t>MS-Access 2007</a:t>
            </a:r>
          </a:p>
          <a:p>
            <a:pPr lvl="1">
              <a:buFont typeface="Wingdings" pitchFamily="2" charset="2"/>
              <a:buChar char="Ø"/>
            </a:pPr>
            <a:r>
              <a:rPr lang="en-US" sz="3200" dirty="0" smtClean="0">
                <a:solidFill>
                  <a:srgbClr val="002060"/>
                </a:solidFill>
                <a:effectLst>
                  <a:glow rad="139700">
                    <a:schemeClr val="accent2">
                      <a:satMod val="175000"/>
                      <a:alpha val="40000"/>
                    </a:schemeClr>
                  </a:glow>
                </a:effectLst>
              </a:rPr>
              <a:t>Overview</a:t>
            </a:r>
          </a:p>
          <a:p>
            <a:pPr lvl="1">
              <a:buFont typeface="Wingdings" pitchFamily="2" charset="2"/>
              <a:buChar char="Ø"/>
            </a:pPr>
            <a:r>
              <a:rPr lang="en-US" sz="3200" dirty="0" smtClean="0">
                <a:solidFill>
                  <a:srgbClr val="002060"/>
                </a:solidFill>
                <a:effectLst>
                  <a:glow rad="139700">
                    <a:schemeClr val="accent2">
                      <a:satMod val="175000"/>
                      <a:alpha val="40000"/>
                    </a:schemeClr>
                  </a:glow>
                </a:effectLst>
              </a:rPr>
              <a:t>Features</a:t>
            </a:r>
          </a:p>
        </p:txBody>
      </p:sp>
      <p:sp>
        <p:nvSpPr>
          <p:cNvPr id="7" name="Date Placeholder 6"/>
          <p:cNvSpPr>
            <a:spLocks noGrp="1"/>
          </p:cNvSpPr>
          <p:nvPr>
            <p:ph type="dt" sz="half" idx="10"/>
          </p:nvPr>
        </p:nvSpPr>
        <p:spPr/>
        <p:txBody>
          <a:bodyPr/>
          <a:lstStyle/>
          <a:p>
            <a:fld id="{CDF70FA2-3F17-4C15-84B7-8301C4CACA5D}"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321F.png"/>
          <p:cNvPicPr>
            <a:picLocks noChangeAspect="1"/>
          </p:cNvPicPr>
          <p:nvPr/>
        </p:nvPicPr>
        <p:blipFill>
          <a:blip r:embed="rId2" cstate="print"/>
          <a:stretch>
            <a:fillRect/>
          </a:stretch>
        </p:blipFill>
        <p:spPr>
          <a:xfrm>
            <a:off x="-12700" y="-12700"/>
            <a:ext cx="9144000" cy="6870700"/>
          </a:xfrm>
          <a:prstGeom prst="rect">
            <a:avLst/>
          </a:prstGeom>
        </p:spPr>
      </p:pic>
      <p:sp>
        <p:nvSpPr>
          <p:cNvPr id="6" name="Date Placeholder 5"/>
          <p:cNvSpPr>
            <a:spLocks noGrp="1"/>
          </p:cNvSpPr>
          <p:nvPr>
            <p:ph type="dt" sz="half" idx="10"/>
          </p:nvPr>
        </p:nvSpPr>
        <p:spPr/>
        <p:txBody>
          <a:bodyPr/>
          <a:lstStyle/>
          <a:p>
            <a:fld id="{7ED0DBFA-D471-47D8-A9E3-D1EBD7FE84C8}" type="datetime2">
              <a:rPr lang="en-US" smtClean="0"/>
              <a:pPr/>
              <a:t>Wednesday, January 7, 2015</a:t>
            </a:fld>
            <a:endParaRPr lang="en-US"/>
          </a:p>
        </p:txBody>
      </p:sp>
      <p:sp>
        <p:nvSpPr>
          <p:cNvPr id="7" name="Slide Number Placeholder 6"/>
          <p:cNvSpPr>
            <a:spLocks noGrp="1"/>
          </p:cNvSpPr>
          <p:nvPr>
            <p:ph type="sldNum" sz="quarter" idx="12"/>
          </p:nvPr>
        </p:nvSpPr>
        <p:spPr/>
        <p:txBody>
          <a:bodyPr/>
          <a:lstStyle/>
          <a:p>
            <a:fld id="{EA0DB0DA-D896-401C-96D8-B10F49823A2D}" type="slidenum">
              <a:rPr lang="en-US" smtClean="0"/>
              <a:pPr/>
              <a:t>50</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DD.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2133600" y="2514600"/>
            <a:ext cx="1981200" cy="990600"/>
          </a:xfrm>
          <a:prstGeom prst="borderCallout1">
            <a:avLst>
              <a:gd name="adj1" fmla="val 18750"/>
              <a:gd name="adj2" fmla="val -8333"/>
              <a:gd name="adj3" fmla="val -93387"/>
              <a:gd name="adj4" fmla="val -3903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AutoNum type="arabicParenR"/>
              <a:tabLst/>
            </a:pPr>
            <a:r>
              <a:rPr kumimoji="0" lang="en-US" sz="2400" b="0" i="0" u="none" strike="noStrike" cap="none" normalizeH="0" baseline="0" dirty="0" smtClean="0">
                <a:ln>
                  <a:noFill/>
                </a:ln>
                <a:solidFill>
                  <a:schemeClr val="tx1"/>
                </a:solidFill>
                <a:effectLst/>
                <a:latin typeface="Tahoma" pitchFamily="34" charset="0"/>
              </a:rPr>
              <a:t>Click in</a:t>
            </a:r>
          </a:p>
          <a:p>
            <a:pPr marL="457200" marR="0" indent="-457200" algn="l" defTabSz="914400" rtl="0" eaLnBrk="1" fontAlgn="base" latinLnBrk="0" hangingPunct="1">
              <a:lnSpc>
                <a:spcPct val="100000"/>
              </a:lnSpc>
              <a:spcBef>
                <a:spcPct val="0"/>
              </a:spcBef>
              <a:spcAft>
                <a:spcPct val="0"/>
              </a:spcAft>
              <a:buClrTx/>
              <a:buSzTx/>
              <a:tabLst/>
            </a:pPr>
            <a:r>
              <a:rPr lang="en-US" dirty="0" smtClean="0"/>
              <a:t>Row selector</a:t>
            </a:r>
            <a:endParaRPr kumimoji="0" lang="en-US" sz="2400" b="0" i="0" u="none" strike="noStrike" cap="none" normalizeH="0" baseline="0" dirty="0" smtClean="0">
              <a:ln>
                <a:noFill/>
              </a:ln>
              <a:solidFill>
                <a:schemeClr val="tx1"/>
              </a:solidFill>
              <a:effectLst/>
              <a:latin typeface="Tahoma" pitchFamily="34" charset="0"/>
            </a:endParaRPr>
          </a:p>
        </p:txBody>
      </p:sp>
      <p:sp>
        <p:nvSpPr>
          <p:cNvPr id="4" name="Line Callout 1 3"/>
          <p:cNvSpPr/>
          <p:nvPr/>
        </p:nvSpPr>
        <p:spPr bwMode="auto">
          <a:xfrm>
            <a:off x="5029200" y="1981200"/>
            <a:ext cx="2286000" cy="1143000"/>
          </a:xfrm>
          <a:prstGeom prst="borderCallout1">
            <a:avLst>
              <a:gd name="adj1" fmla="val 18750"/>
              <a:gd name="adj2" fmla="val -8333"/>
              <a:gd name="adj3" fmla="val -93214"/>
              <a:gd name="adj4" fmla="val -19057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2) Click on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Primary Key</a:t>
            </a:r>
            <a:endParaRPr kumimoji="0" lang="en-US" sz="2400" b="0" i="0" u="none" strike="noStrike" cap="none" normalizeH="0" baseline="0" dirty="0" smtClean="0">
              <a:ln>
                <a:noFill/>
              </a:ln>
              <a:solidFill>
                <a:schemeClr val="tx1"/>
              </a:solidFill>
              <a:effectLst/>
              <a:latin typeface="Tahoma" pitchFamily="34" charset="0"/>
            </a:endParaRPr>
          </a:p>
        </p:txBody>
      </p:sp>
      <p:pic>
        <p:nvPicPr>
          <p:cNvPr id="5" name="Picture 4" descr="PPT72E8.png"/>
          <p:cNvPicPr>
            <a:picLocks noChangeAspect="1"/>
          </p:cNvPicPr>
          <p:nvPr/>
        </p:nvPicPr>
        <p:blipFill>
          <a:blip r:embed="rId3" cstate="print"/>
          <a:stretch>
            <a:fillRect/>
          </a:stretch>
        </p:blipFill>
        <p:spPr>
          <a:xfrm>
            <a:off x="-12700" y="-12700"/>
            <a:ext cx="9100291" cy="6858000"/>
          </a:xfrm>
          <a:prstGeom prst="rect">
            <a:avLst/>
          </a:prstGeom>
        </p:spPr>
      </p:pic>
      <p:sp>
        <p:nvSpPr>
          <p:cNvPr id="9" name="Date Placeholder 8"/>
          <p:cNvSpPr>
            <a:spLocks noGrp="1"/>
          </p:cNvSpPr>
          <p:nvPr>
            <p:ph type="dt" sz="half" idx="10"/>
          </p:nvPr>
        </p:nvSpPr>
        <p:spPr/>
        <p:txBody>
          <a:bodyPr/>
          <a:lstStyle/>
          <a:p>
            <a:fld id="{A8D71388-0433-4245-97A1-54D77847D608}" type="datetime2">
              <a:rPr lang="en-US" smtClean="0"/>
              <a:pPr/>
              <a:t>Wednesday, January 7, 2015</a:t>
            </a:fld>
            <a:endParaRPr lang="en-US"/>
          </a:p>
        </p:txBody>
      </p:sp>
      <p:sp>
        <p:nvSpPr>
          <p:cNvPr id="10" name="Slide Number Placeholder 9"/>
          <p:cNvSpPr>
            <a:spLocks noGrp="1"/>
          </p:cNvSpPr>
          <p:nvPr>
            <p:ph type="sldNum" sz="quarter" idx="12"/>
          </p:nvPr>
        </p:nvSpPr>
        <p:spPr/>
        <p:txBody>
          <a:bodyPr/>
          <a:lstStyle/>
          <a:p>
            <a:fld id="{EA0DB0DA-D896-401C-96D8-B10F49823A2D}" type="slidenum">
              <a:rPr lang="en-US" smtClean="0"/>
              <a:pPr/>
              <a:t>51</a:t>
            </a:fld>
            <a:endParaRPr lang="en-US"/>
          </a:p>
        </p:txBody>
      </p:sp>
      <p:sp>
        <p:nvSpPr>
          <p:cNvPr id="11" name="Footer Placeholder 10"/>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D592.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3810000" y="2819400"/>
            <a:ext cx="1371600" cy="1219200"/>
          </a:xfrm>
          <a:prstGeom prst="borderCallout1">
            <a:avLst>
              <a:gd name="adj1" fmla="val 18750"/>
              <a:gd name="adj2" fmla="val -8333"/>
              <a:gd name="adj3" fmla="val -82908"/>
              <a:gd name="adj4" fmla="val -14010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Type in</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all the </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records</a:t>
            </a:r>
          </a:p>
        </p:txBody>
      </p:sp>
      <p:sp>
        <p:nvSpPr>
          <p:cNvPr id="7" name="Date Placeholder 6"/>
          <p:cNvSpPr>
            <a:spLocks noGrp="1"/>
          </p:cNvSpPr>
          <p:nvPr>
            <p:ph type="dt" sz="half" idx="10"/>
          </p:nvPr>
        </p:nvSpPr>
        <p:spPr/>
        <p:txBody>
          <a:bodyPr/>
          <a:lstStyle/>
          <a:p>
            <a:fld id="{21CE5818-3521-49E0-86D5-4F523FA27B02}"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52</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EEC.png"/>
          <p:cNvPicPr>
            <a:picLocks noChangeAspect="1"/>
          </p:cNvPicPr>
          <p:nvPr/>
        </p:nvPicPr>
        <p:blipFill>
          <a:blip r:embed="rId2" cstate="print"/>
          <a:stretch>
            <a:fillRect/>
          </a:stretch>
        </p:blipFill>
        <p:spPr>
          <a:xfrm>
            <a:off x="-12700" y="-12700"/>
            <a:ext cx="9144000" cy="6870700"/>
          </a:xfrm>
          <a:prstGeom prst="rect">
            <a:avLst/>
          </a:prstGeom>
        </p:spPr>
      </p:pic>
      <p:sp>
        <p:nvSpPr>
          <p:cNvPr id="6" name="Date Placeholder 5"/>
          <p:cNvSpPr>
            <a:spLocks noGrp="1"/>
          </p:cNvSpPr>
          <p:nvPr>
            <p:ph type="dt" sz="half" idx="10"/>
          </p:nvPr>
        </p:nvSpPr>
        <p:spPr/>
        <p:txBody>
          <a:bodyPr/>
          <a:lstStyle/>
          <a:p>
            <a:fld id="{BA7D5EBF-DA6A-4412-80EA-17F7EDA9C8FE}" type="datetime2">
              <a:rPr lang="en-US" smtClean="0"/>
              <a:pPr/>
              <a:t>Wednesday, January 7, 2015</a:t>
            </a:fld>
            <a:endParaRPr lang="en-US"/>
          </a:p>
        </p:txBody>
      </p:sp>
      <p:sp>
        <p:nvSpPr>
          <p:cNvPr id="7" name="Slide Number Placeholder 6"/>
          <p:cNvSpPr>
            <a:spLocks noGrp="1"/>
          </p:cNvSpPr>
          <p:nvPr>
            <p:ph type="sldNum" sz="quarter" idx="12"/>
          </p:nvPr>
        </p:nvSpPr>
        <p:spPr/>
        <p:txBody>
          <a:bodyPr/>
          <a:lstStyle/>
          <a:p>
            <a:fld id="{EA0DB0DA-D896-401C-96D8-B10F49823A2D}" type="slidenum">
              <a:rPr lang="en-US" smtClean="0"/>
              <a:pPr/>
              <a:t>53</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94.png"/>
          <p:cNvPicPr>
            <a:picLocks noChangeAspect="1"/>
          </p:cNvPicPr>
          <p:nvPr/>
        </p:nvPicPr>
        <p:blipFill>
          <a:blip r:embed="rId2" cstate="print"/>
          <a:stretch>
            <a:fillRect/>
          </a:stretch>
        </p:blipFill>
        <p:spPr>
          <a:xfrm>
            <a:off x="-12700" y="-12700"/>
            <a:ext cx="9144000" cy="6870700"/>
          </a:xfrm>
          <a:prstGeom prst="rect">
            <a:avLst/>
          </a:prstGeom>
        </p:spPr>
      </p:pic>
      <p:sp>
        <p:nvSpPr>
          <p:cNvPr id="6" name="Date Placeholder 5"/>
          <p:cNvSpPr>
            <a:spLocks noGrp="1"/>
          </p:cNvSpPr>
          <p:nvPr>
            <p:ph type="dt" sz="half" idx="10"/>
          </p:nvPr>
        </p:nvSpPr>
        <p:spPr/>
        <p:txBody>
          <a:bodyPr/>
          <a:lstStyle/>
          <a:p>
            <a:fld id="{7FBF501C-085A-40C4-B561-3A94AA9F9975}" type="datetime2">
              <a:rPr lang="en-US" smtClean="0"/>
              <a:pPr/>
              <a:t>Wednesday, January 7, 2015</a:t>
            </a:fld>
            <a:endParaRPr lang="en-US"/>
          </a:p>
        </p:txBody>
      </p:sp>
      <p:sp>
        <p:nvSpPr>
          <p:cNvPr id="7" name="Slide Number Placeholder 6"/>
          <p:cNvSpPr>
            <a:spLocks noGrp="1"/>
          </p:cNvSpPr>
          <p:nvPr>
            <p:ph type="sldNum" sz="quarter" idx="12"/>
          </p:nvPr>
        </p:nvSpPr>
        <p:spPr/>
        <p:txBody>
          <a:bodyPr/>
          <a:lstStyle/>
          <a:p>
            <a:fld id="{EA0DB0DA-D896-401C-96D8-B10F49823A2D}" type="slidenum">
              <a:rPr lang="en-US" smtClean="0"/>
              <a:pPr/>
              <a:t>54</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EADB.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5638800" y="3200400"/>
            <a:ext cx="1981200" cy="914400"/>
          </a:xfrm>
          <a:prstGeom prst="borderCallout1">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Here’s a Split</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Form</a:t>
            </a:r>
            <a:endParaRPr kumimoji="0" lang="en-US" sz="2400" b="0" i="0" u="none" strike="noStrike" cap="none" normalizeH="0" baseline="0" dirty="0" smtClean="0">
              <a:ln>
                <a:noFill/>
              </a:ln>
              <a:solidFill>
                <a:schemeClr val="tx1"/>
              </a:solidFill>
              <a:effectLst/>
              <a:latin typeface="Tahoma" pitchFamily="34" charset="0"/>
            </a:endParaRPr>
          </a:p>
        </p:txBody>
      </p:sp>
      <p:sp>
        <p:nvSpPr>
          <p:cNvPr id="7" name="Date Placeholder 6"/>
          <p:cNvSpPr>
            <a:spLocks noGrp="1"/>
          </p:cNvSpPr>
          <p:nvPr>
            <p:ph type="dt" sz="half" idx="10"/>
          </p:nvPr>
        </p:nvSpPr>
        <p:spPr/>
        <p:txBody>
          <a:bodyPr/>
          <a:lstStyle/>
          <a:p>
            <a:fld id="{7E26F4BF-0620-4499-9467-7DB0468A0445}"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55</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BC7D.png"/>
          <p:cNvPicPr>
            <a:picLocks noChangeAspect="1"/>
          </p:cNvPicPr>
          <p:nvPr/>
        </p:nvPicPr>
        <p:blipFill>
          <a:blip r:embed="rId2" cstate="print"/>
          <a:stretch>
            <a:fillRect/>
          </a:stretch>
        </p:blipFill>
        <p:spPr>
          <a:xfrm>
            <a:off x="-12700" y="-12700"/>
            <a:ext cx="9144000" cy="6843336"/>
          </a:xfrm>
          <a:prstGeom prst="rect">
            <a:avLst/>
          </a:prstGeom>
        </p:spPr>
      </p:pic>
      <p:sp>
        <p:nvSpPr>
          <p:cNvPr id="6" name="Date Placeholder 5"/>
          <p:cNvSpPr>
            <a:spLocks noGrp="1"/>
          </p:cNvSpPr>
          <p:nvPr>
            <p:ph type="dt" sz="half" idx="10"/>
          </p:nvPr>
        </p:nvSpPr>
        <p:spPr/>
        <p:txBody>
          <a:bodyPr/>
          <a:lstStyle/>
          <a:p>
            <a:fld id="{549386CD-7D18-4B37-BAAC-65212B31FFA7}" type="datetime2">
              <a:rPr lang="en-US" smtClean="0"/>
              <a:pPr/>
              <a:t>Wednesday, January 7, 2015</a:t>
            </a:fld>
            <a:endParaRPr lang="en-US"/>
          </a:p>
        </p:txBody>
      </p:sp>
      <p:sp>
        <p:nvSpPr>
          <p:cNvPr id="7" name="Slide Number Placeholder 6"/>
          <p:cNvSpPr>
            <a:spLocks noGrp="1"/>
          </p:cNvSpPr>
          <p:nvPr>
            <p:ph type="sldNum" sz="quarter" idx="12"/>
          </p:nvPr>
        </p:nvSpPr>
        <p:spPr/>
        <p:txBody>
          <a:bodyPr/>
          <a:lstStyle/>
          <a:p>
            <a:fld id="{EA0DB0DA-D896-401C-96D8-B10F49823A2D}" type="slidenum">
              <a:rPr lang="en-US" smtClean="0"/>
              <a:pPr/>
              <a:t>56</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C93A.png"/>
          <p:cNvPicPr>
            <a:picLocks noChangeAspect="1"/>
          </p:cNvPicPr>
          <p:nvPr/>
        </p:nvPicPr>
        <p:blipFill>
          <a:blip r:embed="rId2" cstate="print"/>
          <a:stretch>
            <a:fillRect/>
          </a:stretch>
        </p:blipFill>
        <p:spPr>
          <a:xfrm>
            <a:off x="-12700" y="-12700"/>
            <a:ext cx="9144000" cy="6870700"/>
          </a:xfrm>
          <a:prstGeom prst="rect">
            <a:avLst/>
          </a:prstGeom>
        </p:spPr>
      </p:pic>
      <p:sp>
        <p:nvSpPr>
          <p:cNvPr id="3" name="Line Callout 1 2"/>
          <p:cNvSpPr/>
          <p:nvPr/>
        </p:nvSpPr>
        <p:spPr bwMode="auto">
          <a:xfrm>
            <a:off x="3048000" y="2514600"/>
            <a:ext cx="2057400" cy="1219200"/>
          </a:xfrm>
          <a:prstGeom prst="borderCallout1">
            <a:avLst>
              <a:gd name="adj1" fmla="val 18750"/>
              <a:gd name="adj2" fmla="val -8333"/>
              <a:gd name="adj3" fmla="val -61225"/>
              <a:gd name="adj4" fmla="val -8459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Here is the</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Movies Form</a:t>
            </a:r>
            <a:endParaRPr kumimoji="0" lang="en-US" sz="2400" b="0" i="0" u="none" strike="noStrike" cap="none" normalizeH="0" baseline="0" dirty="0" smtClean="0">
              <a:ln>
                <a:noFill/>
              </a:ln>
              <a:solidFill>
                <a:schemeClr val="tx1"/>
              </a:solidFill>
              <a:effectLst/>
              <a:latin typeface="Tahoma" pitchFamily="34" charset="0"/>
            </a:endParaRPr>
          </a:p>
        </p:txBody>
      </p:sp>
      <p:sp>
        <p:nvSpPr>
          <p:cNvPr id="7" name="Date Placeholder 6"/>
          <p:cNvSpPr>
            <a:spLocks noGrp="1"/>
          </p:cNvSpPr>
          <p:nvPr>
            <p:ph type="dt" sz="half" idx="10"/>
          </p:nvPr>
        </p:nvSpPr>
        <p:spPr/>
        <p:txBody>
          <a:bodyPr/>
          <a:lstStyle/>
          <a:p>
            <a:fld id="{A98CF292-4DF0-4F82-963A-8154D38D748B}"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EA0DB0DA-D896-401C-96D8-B10F49823A2D}" type="slidenum">
              <a:rPr lang="en-US" smtClean="0"/>
              <a:pPr/>
              <a:t>57</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hecke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lIns="90488" tIns="44450" rIns="90488" bIns="44450" anchor="ctr"/>
          <a:lstStyle/>
          <a:p>
            <a:r>
              <a:rPr lang="en-US" dirty="0" smtClean="0">
                <a:effectLst/>
                <a:latin typeface="Algerian" pitchFamily="82" charset="0"/>
              </a:rPr>
              <a:t>SO Finally,</a:t>
            </a:r>
            <a:endParaRPr lang="en-US" dirty="0">
              <a:effectLst/>
              <a:latin typeface="Algerian" pitchFamily="82" charset="0"/>
            </a:endParaRPr>
          </a:p>
        </p:txBody>
      </p:sp>
      <p:sp>
        <p:nvSpPr>
          <p:cNvPr id="21507" name="Rectangle 3"/>
          <p:cNvSpPr>
            <a:spLocks noGrp="1" noChangeArrowheads="1"/>
          </p:cNvSpPr>
          <p:nvPr>
            <p:ph idx="1"/>
          </p:nvPr>
        </p:nvSpPr>
        <p:spPr>
          <a:xfrm>
            <a:off x="457200" y="1524001"/>
            <a:ext cx="8229600" cy="4572000"/>
          </a:xfrm>
          <a:noFill/>
          <a:ln/>
        </p:spPr>
        <p:txBody>
          <a:bodyPr lIns="90488" tIns="44450" rIns="90488" bIns="44450">
            <a:noAutofit/>
          </a:bodyPr>
          <a:lstStyle/>
          <a:p>
            <a:pPr algn="just"/>
            <a:r>
              <a:rPr lang="en-US" dirty="0">
                <a:effectLst>
                  <a:outerShdw blurRad="38100" dist="38100" dir="2700000" algn="tl">
                    <a:srgbClr val="000000">
                      <a:alpha val="43137"/>
                    </a:srgbClr>
                  </a:outerShdw>
                </a:effectLst>
                <a:latin typeface="Franklin Gothic Book (Body)"/>
              </a:rPr>
              <a:t>We have learnt what is a Database.</a:t>
            </a:r>
          </a:p>
          <a:p>
            <a:pPr algn="just"/>
            <a:r>
              <a:rPr lang="en-US" dirty="0">
                <a:effectLst>
                  <a:outerShdw blurRad="38100" dist="38100" dir="2700000" algn="tl">
                    <a:srgbClr val="000000">
                      <a:alpha val="43137"/>
                    </a:srgbClr>
                  </a:outerShdw>
                </a:effectLst>
                <a:latin typeface="Franklin Gothic Book (Body)"/>
              </a:rPr>
              <a:t>What is a Database Management System.</a:t>
            </a:r>
          </a:p>
          <a:p>
            <a:pPr algn="just"/>
            <a:r>
              <a:rPr lang="en-US" dirty="0">
                <a:effectLst>
                  <a:outerShdw blurRad="38100" dist="38100" dir="2700000" algn="tl">
                    <a:srgbClr val="000000">
                      <a:alpha val="43137"/>
                    </a:srgbClr>
                  </a:outerShdw>
                </a:effectLst>
                <a:latin typeface="Franklin Gothic Book (Body)"/>
              </a:rPr>
              <a:t>We have learnt that RECORDS are essentially ROWS in a table.</a:t>
            </a:r>
          </a:p>
          <a:p>
            <a:pPr algn="just"/>
            <a:r>
              <a:rPr lang="en-US" dirty="0" smtClean="0">
                <a:effectLst>
                  <a:outerShdw blurRad="38100" dist="38100" dir="2700000" algn="tl">
                    <a:srgbClr val="000000">
                      <a:alpha val="43137"/>
                    </a:srgbClr>
                  </a:outerShdw>
                </a:effectLst>
                <a:latin typeface="Franklin Gothic Book (Body)"/>
              </a:rPr>
              <a:t>FIELDS </a:t>
            </a:r>
            <a:r>
              <a:rPr lang="en-US" dirty="0">
                <a:effectLst>
                  <a:outerShdw blurRad="38100" dist="38100" dir="2700000" algn="tl">
                    <a:srgbClr val="000000">
                      <a:alpha val="43137"/>
                    </a:srgbClr>
                  </a:outerShdw>
                </a:effectLst>
                <a:latin typeface="Franklin Gothic Book (Body)"/>
              </a:rPr>
              <a:t>are essentially COLUMNS in a table.</a:t>
            </a:r>
          </a:p>
          <a:p>
            <a:pPr algn="just"/>
            <a:r>
              <a:rPr lang="en-US" dirty="0">
                <a:effectLst>
                  <a:outerShdw blurRad="38100" dist="38100" dir="2700000" algn="tl">
                    <a:srgbClr val="000000">
                      <a:alpha val="43137"/>
                    </a:srgbClr>
                  </a:outerShdw>
                </a:effectLst>
                <a:latin typeface="Franklin Gothic Book (Body)"/>
              </a:rPr>
              <a:t>A PRIMARY KEY is simply a field used as the Unique Identifier.</a:t>
            </a:r>
          </a:p>
        </p:txBody>
      </p:sp>
      <p:sp>
        <p:nvSpPr>
          <p:cNvPr id="7" name="Date Placeholder 6"/>
          <p:cNvSpPr>
            <a:spLocks noGrp="1"/>
          </p:cNvSpPr>
          <p:nvPr>
            <p:ph type="dt" sz="half" idx="10"/>
          </p:nvPr>
        </p:nvSpPr>
        <p:spPr/>
        <p:txBody>
          <a:bodyPr/>
          <a:lstStyle/>
          <a:p>
            <a:fld id="{344B5153-4433-4FB2-B523-87F336954B93}"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58</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blind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lgn="just"/>
            <a:r>
              <a:rPr lang="en-US" sz="4000" dirty="0" smtClean="0">
                <a:effectLst>
                  <a:outerShdw blurRad="38100" dist="38100" dir="2700000" algn="tl">
                    <a:srgbClr val="000000">
                      <a:alpha val="43137"/>
                    </a:srgbClr>
                  </a:outerShdw>
                </a:effectLst>
                <a:latin typeface="Franklin Gothic Book (Body)"/>
              </a:rPr>
              <a:t>Create a Table</a:t>
            </a:r>
          </a:p>
          <a:p>
            <a:pPr algn="just"/>
            <a:r>
              <a:rPr lang="en-US" sz="4000" dirty="0" smtClean="0">
                <a:effectLst>
                  <a:outerShdw blurRad="38100" dist="38100" dir="2700000" algn="tl">
                    <a:srgbClr val="000000">
                      <a:alpha val="43137"/>
                    </a:srgbClr>
                  </a:outerShdw>
                </a:effectLst>
                <a:latin typeface="Franklin Gothic Book (Body)"/>
              </a:rPr>
              <a:t>Save a Table</a:t>
            </a:r>
          </a:p>
          <a:p>
            <a:pPr algn="just"/>
            <a:r>
              <a:rPr lang="en-US" sz="4000" dirty="0" smtClean="0">
                <a:effectLst>
                  <a:outerShdw blurRad="38100" dist="38100" dir="2700000" algn="tl">
                    <a:srgbClr val="000000">
                      <a:alpha val="43137"/>
                    </a:srgbClr>
                  </a:outerShdw>
                </a:effectLst>
                <a:latin typeface="Franklin Gothic Book (Body)"/>
              </a:rPr>
              <a:t>Add Records to a Table</a:t>
            </a:r>
          </a:p>
          <a:p>
            <a:pPr algn="just"/>
            <a:r>
              <a:rPr lang="en-US" sz="4000" dirty="0" smtClean="0">
                <a:effectLst>
                  <a:outerShdw blurRad="38100" dist="38100" dir="2700000" algn="tl">
                    <a:srgbClr val="000000">
                      <a:alpha val="43137"/>
                    </a:srgbClr>
                  </a:outerShdw>
                </a:effectLst>
                <a:latin typeface="Franklin Gothic Book (Body)"/>
              </a:rPr>
              <a:t>Modify Tables in Design View</a:t>
            </a:r>
          </a:p>
          <a:p>
            <a:pPr algn="just"/>
            <a:r>
              <a:rPr lang="en-US" sz="4000" dirty="0" smtClean="0">
                <a:effectLst>
                  <a:outerShdw blurRad="38100" dist="38100" dir="2700000" algn="tl">
                    <a:srgbClr val="000000">
                      <a:alpha val="43137"/>
                    </a:srgbClr>
                  </a:outerShdw>
                </a:effectLst>
                <a:latin typeface="Franklin Gothic Book (Body)"/>
              </a:rPr>
              <a:t>Create a Split Form</a:t>
            </a:r>
            <a:endParaRPr lang="en-US" sz="4000" dirty="0">
              <a:effectLst>
                <a:outerShdw blurRad="38100" dist="38100" dir="2700000" algn="tl">
                  <a:srgbClr val="000000">
                    <a:alpha val="43137"/>
                  </a:srgbClr>
                </a:outerShdw>
              </a:effectLst>
              <a:latin typeface="Franklin Gothic Book (Body)"/>
            </a:endParaRPr>
          </a:p>
        </p:txBody>
      </p:sp>
      <p:sp>
        <p:nvSpPr>
          <p:cNvPr id="8" name="Date Placeholder 7"/>
          <p:cNvSpPr>
            <a:spLocks noGrp="1"/>
          </p:cNvSpPr>
          <p:nvPr>
            <p:ph type="dt" sz="half" idx="10"/>
          </p:nvPr>
        </p:nvSpPr>
        <p:spPr/>
        <p:txBody>
          <a:bodyPr/>
          <a:lstStyle/>
          <a:p>
            <a:fld id="{568E8A4C-0B56-4AF1-8447-565E2F916B04}"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59</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609600" y="1295400"/>
            <a:ext cx="7924800" cy="4953000"/>
          </a:xfrm>
        </p:spPr>
        <p:txBody>
          <a:bodyPr>
            <a:noAutofit/>
          </a:bodyPr>
          <a:lstStyle/>
          <a:p>
            <a:pPr algn="just"/>
            <a:r>
              <a:rPr lang="en-US" sz="2400" dirty="0" smtClean="0">
                <a:effectLst>
                  <a:outerShdw blurRad="38100" dist="38100" dir="2700000" algn="tl">
                    <a:srgbClr val="000000">
                      <a:alpha val="43137"/>
                    </a:srgbClr>
                  </a:outerShdw>
                </a:effectLst>
                <a:latin typeface="Franklin Gothic Book (Body)"/>
                <a:cs typeface="Aharoni" pitchFamily="2" charset="-79"/>
              </a:rPr>
              <a:t>Microsoft Access, also known as Microsoft Office Access, is a </a:t>
            </a:r>
            <a:r>
              <a:rPr lang="en-US" sz="2400" dirty="0" smtClean="0">
                <a:effectLst>
                  <a:outerShdw blurRad="38100" dist="38100" dir="2700000" algn="tl">
                    <a:srgbClr val="000000">
                      <a:alpha val="43137"/>
                    </a:srgbClr>
                  </a:outerShdw>
                </a:effectLst>
                <a:latin typeface="Franklin Gothic Book (Body)"/>
                <a:cs typeface="Aharoni" pitchFamily="2" charset="-79"/>
                <a:hlinkClick r:id="rId2" tooltip="Database management system"/>
              </a:rPr>
              <a:t>database management system</a:t>
            </a:r>
            <a:r>
              <a:rPr lang="en-US" sz="2400" dirty="0" smtClean="0">
                <a:effectLst>
                  <a:outerShdw blurRad="38100" dist="38100" dir="2700000" algn="tl">
                    <a:srgbClr val="000000">
                      <a:alpha val="43137"/>
                    </a:srgbClr>
                  </a:outerShdw>
                </a:effectLst>
                <a:latin typeface="Franklin Gothic Book (Body)"/>
                <a:cs typeface="Aharoni" pitchFamily="2" charset="-79"/>
              </a:rPr>
              <a:t> from </a:t>
            </a:r>
            <a:r>
              <a:rPr lang="en-US" sz="2400" dirty="0" smtClean="0">
                <a:effectLst>
                  <a:outerShdw blurRad="38100" dist="38100" dir="2700000" algn="tl">
                    <a:srgbClr val="000000">
                      <a:alpha val="43137"/>
                    </a:srgbClr>
                  </a:outerShdw>
                </a:effectLst>
                <a:latin typeface="Franklin Gothic Book (Body)"/>
                <a:cs typeface="Aharoni" pitchFamily="2" charset="-79"/>
                <a:hlinkClick r:id="rId3" tooltip="Microsoft"/>
              </a:rPr>
              <a:t>Microsoft</a:t>
            </a:r>
            <a:r>
              <a:rPr lang="en-US" sz="2400" dirty="0" smtClean="0">
                <a:effectLst>
                  <a:outerShdw blurRad="38100" dist="38100" dir="2700000" algn="tl">
                    <a:srgbClr val="000000">
                      <a:alpha val="43137"/>
                    </a:srgbClr>
                  </a:outerShdw>
                </a:effectLst>
                <a:latin typeface="Franklin Gothic Book (Body)"/>
                <a:cs typeface="Aharoni" pitchFamily="2" charset="-79"/>
              </a:rPr>
              <a:t> that combines the </a:t>
            </a:r>
            <a:r>
              <a:rPr lang="en-US" sz="2400" dirty="0" smtClean="0">
                <a:effectLst>
                  <a:outerShdw blurRad="38100" dist="38100" dir="2700000" algn="tl">
                    <a:srgbClr val="000000">
                      <a:alpha val="43137"/>
                    </a:srgbClr>
                  </a:outerShdw>
                </a:effectLst>
                <a:latin typeface="Franklin Gothic Book (Body)"/>
                <a:cs typeface="Aharoni" pitchFamily="2" charset="-79"/>
                <a:hlinkClick r:id="rId4" tooltip="Relational database"/>
              </a:rPr>
              <a:t>relational</a:t>
            </a:r>
            <a:r>
              <a:rPr lang="en-US" sz="2400" dirty="0" smtClean="0">
                <a:effectLst>
                  <a:outerShdw blurRad="38100" dist="38100" dir="2700000" algn="tl">
                    <a:srgbClr val="000000">
                      <a:alpha val="43137"/>
                    </a:srgbClr>
                  </a:outerShdw>
                </a:effectLst>
                <a:latin typeface="Franklin Gothic Book (Body)"/>
                <a:cs typeface="Aharoni" pitchFamily="2" charset="-79"/>
              </a:rPr>
              <a:t> </a:t>
            </a:r>
            <a:r>
              <a:rPr lang="en-US" sz="2400" dirty="0" smtClean="0">
                <a:effectLst>
                  <a:outerShdw blurRad="38100" dist="38100" dir="2700000" algn="tl">
                    <a:srgbClr val="000000">
                      <a:alpha val="43137"/>
                    </a:srgbClr>
                  </a:outerShdw>
                </a:effectLst>
                <a:latin typeface="Franklin Gothic Book (Body)"/>
                <a:cs typeface="Aharoni" pitchFamily="2" charset="-79"/>
                <a:hlinkClick r:id="rId5" tooltip="Microsoft Jet Database Engine"/>
              </a:rPr>
              <a:t>Microsoft Jet Database Engine</a:t>
            </a:r>
            <a:r>
              <a:rPr lang="en-US" sz="2400" dirty="0" smtClean="0">
                <a:effectLst>
                  <a:outerShdw blurRad="38100" dist="38100" dir="2700000" algn="tl">
                    <a:srgbClr val="000000">
                      <a:alpha val="43137"/>
                    </a:srgbClr>
                  </a:outerShdw>
                </a:effectLst>
                <a:latin typeface="Franklin Gothic Book (Body)"/>
                <a:cs typeface="Aharoni" pitchFamily="2" charset="-79"/>
              </a:rPr>
              <a:t> with a </a:t>
            </a:r>
            <a:r>
              <a:rPr lang="en-US" sz="2400" dirty="0" smtClean="0">
                <a:effectLst>
                  <a:outerShdw blurRad="38100" dist="38100" dir="2700000" algn="tl">
                    <a:srgbClr val="000000">
                      <a:alpha val="43137"/>
                    </a:srgbClr>
                  </a:outerShdw>
                </a:effectLst>
                <a:latin typeface="Franklin Gothic Book (Body)"/>
                <a:cs typeface="Aharoni" pitchFamily="2" charset="-79"/>
                <a:hlinkClick r:id="rId6" tooltip="Graphical user interface"/>
              </a:rPr>
              <a:t>graphical user interface</a:t>
            </a:r>
            <a:r>
              <a:rPr lang="en-US" sz="2400" dirty="0" smtClean="0">
                <a:effectLst>
                  <a:outerShdw blurRad="38100" dist="38100" dir="2700000" algn="tl">
                    <a:srgbClr val="000000">
                      <a:alpha val="43137"/>
                    </a:srgbClr>
                  </a:outerShdw>
                </a:effectLst>
                <a:latin typeface="Franklin Gothic Book (Body)"/>
                <a:cs typeface="Aharoni" pitchFamily="2" charset="-79"/>
              </a:rPr>
              <a:t> and software-development tools.</a:t>
            </a:r>
          </a:p>
          <a:p>
            <a:pPr algn="just"/>
            <a:r>
              <a:rPr lang="en-US" sz="2400" dirty="0" smtClean="0">
                <a:effectLst>
                  <a:outerShdw blurRad="38100" dist="38100" dir="2700000" algn="tl">
                    <a:srgbClr val="000000">
                      <a:alpha val="43137"/>
                    </a:srgbClr>
                  </a:outerShdw>
                </a:effectLst>
                <a:latin typeface="Franklin Gothic Book (Body)"/>
                <a:cs typeface="Aharoni" pitchFamily="2" charset="-79"/>
              </a:rPr>
              <a:t>It is a member of the </a:t>
            </a:r>
            <a:r>
              <a:rPr lang="en-US" sz="2400" dirty="0" smtClean="0">
                <a:effectLst>
                  <a:outerShdw blurRad="38100" dist="38100" dir="2700000" algn="tl">
                    <a:srgbClr val="000000">
                      <a:alpha val="43137"/>
                    </a:srgbClr>
                  </a:outerShdw>
                </a:effectLst>
                <a:latin typeface="Franklin Gothic Book (Body)"/>
                <a:cs typeface="Aharoni" pitchFamily="2" charset="-79"/>
                <a:hlinkClick r:id="rId7" tooltip="Microsoft Office"/>
              </a:rPr>
              <a:t>Microsoft Office</a:t>
            </a:r>
            <a:r>
              <a:rPr lang="en-US" sz="2400" dirty="0" smtClean="0">
                <a:effectLst>
                  <a:outerShdw blurRad="38100" dist="38100" dir="2700000" algn="tl">
                    <a:srgbClr val="000000">
                      <a:alpha val="43137"/>
                    </a:srgbClr>
                  </a:outerShdw>
                </a:effectLst>
                <a:latin typeface="Franklin Gothic Book (Body)"/>
                <a:cs typeface="Aharoni" pitchFamily="2" charset="-79"/>
              </a:rPr>
              <a:t> site of applications, included in the Professional and higher editions or sold separately.</a:t>
            </a:r>
          </a:p>
          <a:p>
            <a:pPr algn="just"/>
            <a:r>
              <a:rPr lang="en-US" sz="2400" dirty="0" smtClean="0">
                <a:effectLst>
                  <a:outerShdw blurRad="38100" dist="38100" dir="2700000" algn="tl">
                    <a:srgbClr val="000000">
                      <a:alpha val="43137"/>
                    </a:srgbClr>
                  </a:outerShdw>
                </a:effectLst>
                <a:latin typeface="Franklin Gothic Book (Body)"/>
                <a:cs typeface="Aharoni" pitchFamily="2" charset="-79"/>
              </a:rPr>
              <a:t>Microsoft Access stores data in its own format based on the Access Jet Database Engine. It can also import or link directly to </a:t>
            </a:r>
            <a:r>
              <a:rPr lang="en-US" sz="2400" dirty="0" smtClean="0">
                <a:solidFill>
                  <a:srgbClr val="92D050"/>
                </a:solidFill>
                <a:effectLst>
                  <a:outerShdw blurRad="38100" dist="38100" dir="2700000" algn="tl">
                    <a:srgbClr val="000000">
                      <a:alpha val="43137"/>
                    </a:srgbClr>
                  </a:outerShdw>
                </a:effectLst>
                <a:latin typeface="Franklin Gothic Book (Body)"/>
                <a:cs typeface="Aharoni" pitchFamily="2" charset="-79"/>
                <a:hlinkClick r:id="rId8" tooltip="Data"/>
              </a:rPr>
              <a:t>data</a:t>
            </a:r>
            <a:r>
              <a:rPr lang="en-US" sz="2400" dirty="0" smtClean="0">
                <a:effectLst>
                  <a:outerShdw blurRad="38100" dist="38100" dir="2700000" algn="tl">
                    <a:srgbClr val="000000">
                      <a:alpha val="43137"/>
                    </a:srgbClr>
                  </a:outerShdw>
                </a:effectLst>
                <a:latin typeface="Franklin Gothic Book (Body)"/>
                <a:cs typeface="Aharoni" pitchFamily="2" charset="-79"/>
              </a:rPr>
              <a:t> stored in other applications and databases.</a:t>
            </a:r>
          </a:p>
        </p:txBody>
      </p:sp>
      <p:sp>
        <p:nvSpPr>
          <p:cNvPr id="7" name="Date Placeholder 6"/>
          <p:cNvSpPr>
            <a:spLocks noGrp="1"/>
          </p:cNvSpPr>
          <p:nvPr>
            <p:ph type="dt" sz="half" idx="10"/>
          </p:nvPr>
        </p:nvSpPr>
        <p:spPr/>
        <p:txBody>
          <a:bodyPr/>
          <a:lstStyle/>
          <a:p>
            <a:fld id="{2E469F70-02C9-4082-8028-BA8F200858A7}"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over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1524000" y="609600"/>
            <a:ext cx="6400800" cy="3276600"/>
          </a:xfrm>
          <a:prstGeom prst="rect">
            <a:avLst/>
          </a:prstGeom>
        </p:spPr>
        <p:txBody>
          <a:bodyPr wrap="none" fromWordArt="1">
            <a:prstTxWarp prst="textDeflateTop">
              <a:avLst>
                <a:gd name="adj" fmla="val 46875"/>
              </a:avLst>
            </a:prstTxWarp>
          </a:bodyPr>
          <a:lstStyle/>
          <a:p>
            <a:pPr algn="ctr" rtl="0"/>
            <a:r>
              <a:rPr lang="en-US" sz="3600" kern="10" spc="0" dirty="0" smtClean="0">
                <a:ln w="9525">
                  <a:solidFill>
                    <a:srgbClr val="000000"/>
                  </a:solidFill>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107763" dir="8100000" algn="ctr" rotWithShape="0">
                    <a:srgbClr val="868686">
                      <a:alpha val="50000"/>
                    </a:srgbClr>
                  </a:outerShdw>
                </a:effectLst>
                <a:latin typeface="Arial Black"/>
              </a:rPr>
              <a:t>Krishna Raj </a:t>
            </a:r>
            <a:r>
              <a:rPr lang="en-US" sz="3600" kern="10" spc="0" dirty="0" err="1" smtClean="0">
                <a:ln w="9525">
                  <a:solidFill>
                    <a:srgbClr val="000000"/>
                  </a:solidFill>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107763" dir="8100000" algn="ctr" rotWithShape="0">
                    <a:srgbClr val="868686">
                      <a:alpha val="50000"/>
                    </a:srgbClr>
                  </a:outerShdw>
                </a:effectLst>
                <a:latin typeface="Arial Black"/>
              </a:rPr>
              <a:t>Pandey</a:t>
            </a:r>
            <a:endParaRPr lang="en-US" sz="3600" kern="10" spc="0" dirty="0">
              <a:ln w="9525">
                <a:solidFill>
                  <a:srgbClr val="000000"/>
                </a:solidFill>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107763" dir="8100000" algn="ctr" rotWithShape="0">
                  <a:srgbClr val="868686">
                    <a:alpha val="50000"/>
                  </a:srgbClr>
                </a:outerShdw>
              </a:effectLst>
              <a:latin typeface="Arial Black"/>
            </a:endParaRPr>
          </a:p>
        </p:txBody>
      </p:sp>
      <p:sp>
        <p:nvSpPr>
          <p:cNvPr id="4" name="TextBox 3"/>
          <p:cNvSpPr txBox="1"/>
          <p:nvPr/>
        </p:nvSpPr>
        <p:spPr>
          <a:xfrm>
            <a:off x="4572000" y="4648200"/>
            <a:ext cx="3581400" cy="12413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u="sng"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00">
                      <a:alpha val="60000"/>
                    </a:srgbClr>
                  </a:glow>
                  <a:outerShdw blurRad="50800" dist="39000" dir="5460000" algn="tl">
                    <a:srgbClr val="000000">
                      <a:alpha val="38000"/>
                    </a:srgbClr>
                  </a:outerShdw>
                </a:effectLst>
              </a:rPr>
              <a:t>MS Access 2007</a:t>
            </a:r>
          </a:p>
          <a:p>
            <a:pPr lvl="1">
              <a:buFont typeface="Wingdings" pitchFamily="2" charset="2"/>
              <a:buChar cha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rPr>
              <a:t>Advantages</a:t>
            </a:r>
          </a:p>
          <a:p>
            <a:pPr lvl="1">
              <a:buFont typeface="Wingdings" pitchFamily="2" charset="2"/>
              <a:buChar cha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rPr>
              <a:t>Disadvantages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endParaRPr>
          </a:p>
        </p:txBody>
      </p:sp>
      <p:sp>
        <p:nvSpPr>
          <p:cNvPr id="5" name="Date Placeholder 4"/>
          <p:cNvSpPr>
            <a:spLocks noGrp="1"/>
          </p:cNvSpPr>
          <p:nvPr>
            <p:ph type="dt" sz="half" idx="10"/>
          </p:nvPr>
        </p:nvSpPr>
        <p:spPr/>
        <p:txBody>
          <a:bodyPr/>
          <a:lstStyle/>
          <a:p>
            <a:fld id="{3DD0BBEA-C67A-4949-B3A7-AD11F82240D6}" type="datetime2">
              <a:rPr lang="en-US" smtClean="0"/>
              <a:pPr/>
              <a:t>Wednesday, January 7, 2015</a:t>
            </a:fld>
            <a:endParaRPr lang="en-US"/>
          </a:p>
        </p:txBody>
      </p:sp>
      <p:sp>
        <p:nvSpPr>
          <p:cNvPr id="6" name="Slide Number Placeholder 5"/>
          <p:cNvSpPr>
            <a:spLocks noGrp="1"/>
          </p:cNvSpPr>
          <p:nvPr>
            <p:ph type="sldNum" sz="quarter" idx="12"/>
          </p:nvPr>
        </p:nvSpPr>
        <p:spPr/>
        <p:txBody>
          <a:bodyPr/>
          <a:lstStyle/>
          <a:p>
            <a:fld id="{9545357D-2D22-41A8-A766-9D64D436C640}" type="slidenum">
              <a:rPr lang="en-US" smtClean="0"/>
              <a:pPr/>
              <a:t>60</a:t>
            </a:fld>
            <a:endParaRPr lang="en-US"/>
          </a:p>
        </p:txBody>
      </p:sp>
      <p:sp>
        <p:nvSpPr>
          <p:cNvPr id="8" name="Footer Placeholder 7"/>
          <p:cNvSpPr>
            <a:spLocks noGrp="1"/>
          </p:cNvSpPr>
          <p:nvPr>
            <p:ph type="ftr" sz="quarter" idx="11"/>
          </p:nvPr>
        </p:nvSpPr>
        <p:spPr/>
        <p:txBody>
          <a:bodyPr/>
          <a:lstStyle/>
          <a:p>
            <a:r>
              <a:rPr lang="en-US" smtClean="0"/>
              <a:t>Presentation On MS-Access</a:t>
            </a:r>
            <a:endParaRPr lang="en-US"/>
          </a:p>
        </p:txBody>
      </p:sp>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latin typeface="Algerian" pitchFamily="82" charset="0"/>
              </a:rPr>
              <a:t>ADVANTAGES OF MS-ACCESS</a:t>
            </a:r>
            <a:endParaRPr lang="en-US" b="1" i="1" u="sng" dirty="0">
              <a:latin typeface="Algerian" pitchFamily="82" charset="0"/>
            </a:endParaRPr>
          </a:p>
        </p:txBody>
      </p:sp>
      <p:sp>
        <p:nvSpPr>
          <p:cNvPr id="3" name="Content Placeholder 2"/>
          <p:cNvSpPr>
            <a:spLocks noGrp="1"/>
          </p:cNvSpPr>
          <p:nvPr>
            <p:ph idx="1"/>
          </p:nvPr>
        </p:nvSpPr>
        <p:spPr>
          <a:xfrm>
            <a:off x="0" y="1600200"/>
            <a:ext cx="9144000" cy="5105400"/>
          </a:xfrm>
        </p:spPr>
        <p:txBody>
          <a:bodyPr>
            <a:noAutofit/>
          </a:bodyPr>
          <a:lstStyle/>
          <a:p>
            <a:pPr algn="just" fontAlgn="base"/>
            <a:r>
              <a:rPr lang="en-US" sz="2500" dirty="0" smtClean="0">
                <a:effectLst>
                  <a:outerShdw blurRad="38100" dist="38100" dir="2700000" algn="tl">
                    <a:srgbClr val="000000">
                      <a:alpha val="43137"/>
                    </a:srgbClr>
                  </a:outerShdw>
                </a:effectLst>
                <a:latin typeface="Franklin Gothic Book (Body)"/>
              </a:rPr>
              <a:t>Easy to install and use — Access gives data managers a fully functional, relational database management system in minutes. Like many other Microsoft applications, Access contains Wizards that walk you through each step of the way. The user interface is intuitive; accelerating data information retrieval.</a:t>
            </a:r>
          </a:p>
          <a:p>
            <a:pPr algn="just" fontAlgn="base"/>
            <a:r>
              <a:rPr lang="en-US" sz="2500" dirty="0" smtClean="0">
                <a:effectLst>
                  <a:outerShdw blurRad="38100" dist="38100" dir="2700000" algn="tl">
                    <a:srgbClr val="000000">
                      <a:alpha val="43137"/>
                    </a:srgbClr>
                  </a:outerShdw>
                </a:effectLst>
                <a:latin typeface="Franklin Gothic Book (Body)"/>
              </a:rPr>
              <a:t>Ease to integrate – Access works well with many of the developing software programs based in Windows. It also can be used in the front-end as back-end tables with products like Microsoft SQL Server and non-Microsoft products like Oracle and Sybase.</a:t>
            </a:r>
          </a:p>
        </p:txBody>
      </p:sp>
      <p:sp>
        <p:nvSpPr>
          <p:cNvPr id="7" name="Date Placeholder 6"/>
          <p:cNvSpPr>
            <a:spLocks noGrp="1"/>
          </p:cNvSpPr>
          <p:nvPr>
            <p:ph type="dt" sz="half" idx="10"/>
          </p:nvPr>
        </p:nvSpPr>
        <p:spPr/>
        <p:txBody>
          <a:bodyPr/>
          <a:lstStyle/>
          <a:p>
            <a:fld id="{73636C81-4D50-4982-8B71-B05DA9A0B8F5}"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61</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10000"/>
          </a:bodyPr>
          <a:lstStyle/>
          <a:p>
            <a:pPr algn="just" fontAlgn="base"/>
            <a:r>
              <a:rPr lang="en-US" dirty="0" smtClean="0">
                <a:effectLst>
                  <a:outerShdw blurRad="38100" dist="38100" dir="2700000" algn="tl">
                    <a:srgbClr val="000000">
                      <a:alpha val="43137"/>
                    </a:srgbClr>
                  </a:outerShdw>
                </a:effectLst>
                <a:latin typeface="Franklin Gothic Book (Body)"/>
              </a:rPr>
              <a:t>NET-friendly – Access is a go-to choice for users who plan to develop software using .NET; linking to Access database. Its graphical user interface also offers easy functionality and set up.</a:t>
            </a:r>
          </a:p>
          <a:p>
            <a:pPr algn="just" fontAlgn="base"/>
            <a:r>
              <a:rPr lang="en-US" dirty="0" smtClean="0">
                <a:effectLst>
                  <a:outerShdw blurRad="38100" dist="38100" dir="2700000" algn="tl">
                    <a:srgbClr val="000000">
                      <a:alpha val="43137"/>
                    </a:srgbClr>
                  </a:outerShdw>
                </a:effectLst>
                <a:latin typeface="Franklin Gothic Book (Body)"/>
              </a:rPr>
              <a:t>Widely popular — Microsoft Access is the most popular desktop database system in the world.</a:t>
            </a:r>
          </a:p>
          <a:p>
            <a:pPr algn="just"/>
            <a:r>
              <a:rPr lang="en-US" dirty="0" smtClean="0">
                <a:effectLst>
                  <a:outerShdw blurRad="38100" dist="38100" dir="2700000" algn="tl">
                    <a:srgbClr val="000000">
                      <a:alpha val="43137"/>
                    </a:srgbClr>
                  </a:outerShdw>
                </a:effectLst>
                <a:latin typeface="Franklin Gothic Book (Body)"/>
              </a:rPr>
              <a:t>Saves you money — Microsoft Access is hundreds of dollars more economical than other larger systems; offering the same functions and usage.</a:t>
            </a:r>
          </a:p>
        </p:txBody>
      </p:sp>
      <p:sp>
        <p:nvSpPr>
          <p:cNvPr id="7" name="Date Placeholder 6"/>
          <p:cNvSpPr>
            <a:spLocks noGrp="1"/>
          </p:cNvSpPr>
          <p:nvPr>
            <p:ph type="dt" sz="half" idx="10"/>
          </p:nvPr>
        </p:nvSpPr>
        <p:spPr/>
        <p:txBody>
          <a:bodyPr/>
          <a:lstStyle/>
          <a:p>
            <a:fld id="{7D506AB6-3F13-4429-B63F-D0FBA20CA5DA}"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62</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pPr algn="just" fontAlgn="base"/>
            <a:r>
              <a:rPr lang="en-US" dirty="0" smtClean="0">
                <a:effectLst>
                  <a:outerShdw blurRad="38100" dist="38100" dir="2700000" algn="tl">
                    <a:srgbClr val="000000">
                      <a:alpha val="43137"/>
                    </a:srgbClr>
                  </a:outerShdw>
                </a:effectLst>
                <a:latin typeface="Franklin Gothic Book (Body)"/>
              </a:rPr>
              <a:t>Convenient storage capacity – A Microsoft Access database can hold up to 2 GB of data.</a:t>
            </a:r>
          </a:p>
          <a:p>
            <a:pPr algn="just" fontAlgn="base"/>
            <a:r>
              <a:rPr lang="en-US" dirty="0" smtClean="0">
                <a:effectLst>
                  <a:outerShdw blurRad="38100" dist="38100" dir="2700000" algn="tl">
                    <a:srgbClr val="000000">
                      <a:alpha val="43137"/>
                    </a:srgbClr>
                  </a:outerShdw>
                </a:effectLst>
                <a:latin typeface="Franklin Gothic Book (Body)"/>
              </a:rPr>
              <a:t>Multi-user support – About ten users in a network can use an Access application.</a:t>
            </a:r>
          </a:p>
          <a:p>
            <a:pPr algn="just"/>
            <a:r>
              <a:rPr lang="en-US" dirty="0" smtClean="0">
                <a:effectLst>
                  <a:outerShdw blurRad="38100" dist="38100" dir="2700000" algn="tl">
                    <a:srgbClr val="000000">
                      <a:alpha val="43137"/>
                    </a:srgbClr>
                  </a:outerShdw>
                </a:effectLst>
                <a:latin typeface="Franklin Gothic Book (Body)"/>
              </a:rPr>
              <a:t>Importing data — Microsoft Access makes it easy to import data.</a:t>
            </a:r>
          </a:p>
        </p:txBody>
      </p:sp>
      <p:sp>
        <p:nvSpPr>
          <p:cNvPr id="8" name="Date Placeholder 7"/>
          <p:cNvSpPr>
            <a:spLocks noGrp="1"/>
          </p:cNvSpPr>
          <p:nvPr>
            <p:ph type="dt" sz="half" idx="10"/>
          </p:nvPr>
        </p:nvSpPr>
        <p:spPr/>
        <p:txBody>
          <a:bodyPr/>
          <a:lstStyle/>
          <a:p>
            <a:fld id="{A7D13CA3-AF40-4D24-9167-C0171B47E499}"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63</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i="1" u="sng" dirty="0" smtClean="0">
                <a:latin typeface="Algerian" pitchFamily="82" charset="0"/>
              </a:rPr>
              <a:t>DISADVANTAGES OF MS-ACCESS</a:t>
            </a:r>
            <a:endParaRPr lang="en-US" sz="3800" b="1" i="1" u="sng" dirty="0">
              <a:latin typeface="Algerian" pitchFamily="82" charset="0"/>
            </a:endParaRPr>
          </a:p>
        </p:txBody>
      </p:sp>
      <p:sp>
        <p:nvSpPr>
          <p:cNvPr id="3" name="Content Placeholder 2"/>
          <p:cNvSpPr>
            <a:spLocks noGrp="1"/>
          </p:cNvSpPr>
          <p:nvPr>
            <p:ph idx="1"/>
          </p:nvPr>
        </p:nvSpPr>
        <p:spPr/>
        <p:txBody>
          <a:bodyPr>
            <a:normAutofit/>
          </a:bodyPr>
          <a:lstStyle/>
          <a:p>
            <a:pPr algn="just" fontAlgn="base"/>
            <a:r>
              <a:rPr lang="en-US" dirty="0" smtClean="0">
                <a:effectLst>
                  <a:outerShdw blurRad="38100" dist="38100" dir="2700000" algn="tl">
                    <a:srgbClr val="000000">
                      <a:alpha val="43137"/>
                    </a:srgbClr>
                  </a:outerShdw>
                </a:effectLst>
                <a:latin typeface="Franklin Gothic Book (Body)"/>
              </a:rPr>
              <a:t>Finite – Microsoft Access is useful for individual departments or small-to-medium business sectors. Any sector whose usage goes beyond 2 GB will hit a wall and discover limitations.</a:t>
            </a:r>
          </a:p>
          <a:p>
            <a:pPr algn="just" fontAlgn="base"/>
            <a:r>
              <a:rPr lang="en-US" dirty="0" smtClean="0">
                <a:effectLst>
                  <a:outerShdw blurRad="38100" dist="38100" dir="2700000" algn="tl">
                    <a:srgbClr val="000000">
                      <a:alpha val="43137"/>
                    </a:srgbClr>
                  </a:outerShdw>
                </a:effectLst>
                <a:latin typeface="Franklin Gothic Book (Body)"/>
              </a:rPr>
              <a:t>Structure Query Language (SQL) — SQL for MS Access is not as robust as MS SQL Server or Oracle, to just name a few.</a:t>
            </a:r>
          </a:p>
        </p:txBody>
      </p:sp>
      <p:sp>
        <p:nvSpPr>
          <p:cNvPr id="7" name="Date Placeholder 6"/>
          <p:cNvSpPr>
            <a:spLocks noGrp="1"/>
          </p:cNvSpPr>
          <p:nvPr>
            <p:ph type="dt" sz="half" idx="10"/>
          </p:nvPr>
        </p:nvSpPr>
        <p:spPr/>
        <p:txBody>
          <a:bodyPr/>
          <a:lstStyle/>
          <a:p>
            <a:fld id="{5546F456-09AA-4BDF-82F8-B611BC15778E}"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64</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effectLst>
                  <a:outerShdw blurRad="38100" dist="38100" dir="2700000" algn="tl">
                    <a:srgbClr val="000000">
                      <a:alpha val="43137"/>
                    </a:srgbClr>
                  </a:outerShdw>
                </a:effectLst>
                <a:latin typeface="Franklin Gothic Book (Body)"/>
              </a:rPr>
              <a:t>One file — All the information from your database is saved into one file. This limits options and how you choose utilize data; slowing down reports, queries, and forms. Its performance becomes slow as the user scales data size. Multimedia data can use up MS Access limited space quickly.</a:t>
            </a:r>
            <a:endParaRPr lang="en-US"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fld id="{5EE74636-D3FA-4290-BA32-665A128F34A4}"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65</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lgn="just" fontAlgn="base"/>
            <a:r>
              <a:rPr lang="en-US" sz="3600" dirty="0" smtClean="0">
                <a:effectLst>
                  <a:outerShdw blurRad="38100" dist="38100" dir="2700000" algn="tl">
                    <a:srgbClr val="000000">
                      <a:alpha val="43137"/>
                    </a:srgbClr>
                  </a:outerShdw>
                </a:effectLst>
                <a:latin typeface="Franklin Gothic Book (Body)"/>
              </a:rPr>
              <a:t>Static-Friendly — It’s difficult to publish files a part from static files.</a:t>
            </a:r>
          </a:p>
          <a:p>
            <a:pPr algn="just" fontAlgn="base"/>
            <a:r>
              <a:rPr lang="en-US" sz="3600" dirty="0" smtClean="0">
                <a:effectLst>
                  <a:outerShdw blurRad="38100" dist="38100" dir="2700000" algn="tl">
                    <a:srgbClr val="000000">
                      <a:alpha val="43137"/>
                    </a:srgbClr>
                  </a:outerShdw>
                </a:effectLst>
                <a:latin typeface="Franklin Gothic Book (Body)"/>
              </a:rPr>
              <a:t>Multi-user limited — Technical limit is 255 concurrent users, but real world limit is 10 to 80 (depending on type of application.</a:t>
            </a:r>
          </a:p>
        </p:txBody>
      </p:sp>
      <p:sp>
        <p:nvSpPr>
          <p:cNvPr id="8" name="Date Placeholder 7"/>
          <p:cNvSpPr>
            <a:spLocks noGrp="1"/>
          </p:cNvSpPr>
          <p:nvPr>
            <p:ph type="dt" sz="half" idx="10"/>
          </p:nvPr>
        </p:nvSpPr>
        <p:spPr/>
        <p:txBody>
          <a:bodyPr/>
          <a:lstStyle/>
          <a:p>
            <a:fld id="{E895C341-62FD-48E5-8809-223EA774F6B5}"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66</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dirty="0" smtClean="0"/>
              <a:t>It’s time to watch Video document</a:t>
            </a:r>
            <a:endParaRPr lang="en-US" dirty="0"/>
          </a:p>
        </p:txBody>
      </p:sp>
      <p:sp>
        <p:nvSpPr>
          <p:cNvPr id="15" name="Date Placeholder 14"/>
          <p:cNvSpPr>
            <a:spLocks noGrp="1"/>
          </p:cNvSpPr>
          <p:nvPr>
            <p:ph type="dt" sz="half" idx="10"/>
          </p:nvPr>
        </p:nvSpPr>
        <p:spPr/>
        <p:txBody>
          <a:bodyPr/>
          <a:lstStyle/>
          <a:p>
            <a:fld id="{BD0A9C50-ECD0-409A-B713-5700F3603CC4}" type="datetime2">
              <a:rPr lang="en-US" smtClean="0"/>
              <a:pPr/>
              <a:t>Wednesday, January 7, 2015</a:t>
            </a:fld>
            <a:endParaRPr lang="en-US"/>
          </a:p>
        </p:txBody>
      </p:sp>
      <p:sp>
        <p:nvSpPr>
          <p:cNvPr id="16" name="Slide Number Placeholder 15"/>
          <p:cNvSpPr>
            <a:spLocks noGrp="1"/>
          </p:cNvSpPr>
          <p:nvPr>
            <p:ph type="sldNum" sz="quarter" idx="12"/>
          </p:nvPr>
        </p:nvSpPr>
        <p:spPr/>
        <p:txBody>
          <a:bodyPr/>
          <a:lstStyle/>
          <a:p>
            <a:fld id="{9545357D-2D22-41A8-A766-9D64D436C640}" type="slidenum">
              <a:rPr lang="en-US" smtClean="0"/>
              <a:pPr/>
              <a:t>67</a:t>
            </a:fld>
            <a:endParaRPr lang="en-US"/>
          </a:p>
        </p:txBody>
      </p:sp>
      <p:sp>
        <p:nvSpPr>
          <p:cNvPr id="17" name="Footer Placeholder 16"/>
          <p:cNvSpPr>
            <a:spLocks noGrp="1"/>
          </p:cNvSpPr>
          <p:nvPr>
            <p:ph type="ftr" sz="quarter" idx="11"/>
          </p:nvPr>
        </p:nvSpPr>
        <p:spPr/>
        <p:txBody>
          <a:bodyPr/>
          <a:lstStyle/>
          <a:p>
            <a:r>
              <a:rPr lang="en-US" smtClean="0"/>
              <a:t>Presentation On MS-Access</a:t>
            </a:r>
            <a:endParaRPr lang="en-US"/>
          </a:p>
        </p:txBody>
      </p:sp>
      <p:pic>
        <p:nvPicPr>
          <p:cNvPr id="7" name="Microsoft Access 2007 Tutorial.mp4">
            <a:hlinkClick r:id="" action="ppaction://media"/>
          </p:cNvPr>
          <p:cNvPicPr>
            <a:picLocks noGrp="1" noRot="1" noChangeAspect="1"/>
          </p:cNvPicPr>
          <p:nvPr>
            <p:ph idx="1"/>
            <a:videoFile r:link="rId1"/>
          </p:nvPr>
        </p:nvPicPr>
        <p:blipFill>
          <a:blip r:embed="rId3" cstate="print"/>
          <a:stretch>
            <a:fillRect/>
          </a:stretch>
        </p:blipFill>
        <p:spPr>
          <a:xfrm>
            <a:off x="533400" y="1295400"/>
            <a:ext cx="8229600" cy="480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AC515-00FB-490B-8D7B-E54106786BFF}" type="datetime2">
              <a:rPr lang="en-US" smtClean="0"/>
              <a:pPr/>
              <a:t>Wednesday, January 7, 2015</a:t>
            </a:fld>
            <a:endParaRPr lang="en-US"/>
          </a:p>
        </p:txBody>
      </p:sp>
      <p:sp>
        <p:nvSpPr>
          <p:cNvPr id="3" name="Slide Number Placeholder 2"/>
          <p:cNvSpPr>
            <a:spLocks noGrp="1"/>
          </p:cNvSpPr>
          <p:nvPr>
            <p:ph type="sldNum" sz="quarter" idx="12"/>
          </p:nvPr>
        </p:nvSpPr>
        <p:spPr/>
        <p:txBody>
          <a:bodyPr/>
          <a:lstStyle/>
          <a:p>
            <a:fld id="{9545357D-2D22-41A8-A766-9D64D436C640}" type="slidenum">
              <a:rPr lang="en-US" smtClean="0"/>
              <a:pPr/>
              <a:t>68</a:t>
            </a:fld>
            <a:endParaRPr lang="en-US"/>
          </a:p>
        </p:txBody>
      </p:sp>
      <p:sp>
        <p:nvSpPr>
          <p:cNvPr id="4" name="Footer Placeholder 3"/>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9219" name="Rectangle 3"/>
          <p:cNvSpPr>
            <a:spLocks noGrp="1" noChangeArrowheads="1"/>
          </p:cNvSpPr>
          <p:nvPr>
            <p:ph idx="1"/>
          </p:nvPr>
        </p:nvSpPr>
        <p:spPr>
          <a:noFill/>
          <a:ln/>
        </p:spPr>
        <p:txBody>
          <a:bodyPr lIns="90488" tIns="44450" rIns="90488" bIns="44450">
            <a:normAutofit fontScale="92500"/>
          </a:bodyPr>
          <a:lstStyle/>
          <a:p>
            <a:pPr algn="just"/>
            <a:r>
              <a:rPr lang="en-US" dirty="0">
                <a:effectLst>
                  <a:outerShdw blurRad="38100" dist="38100" dir="2700000" algn="tl">
                    <a:srgbClr val="000000">
                      <a:alpha val="43137"/>
                    </a:srgbClr>
                  </a:outerShdw>
                </a:effectLst>
                <a:latin typeface="Franklin Gothic Book (Body)"/>
              </a:rPr>
              <a:t>A database is a collection of data organized in a manner that allows access, retrieval, and use of that data.</a:t>
            </a:r>
          </a:p>
          <a:p>
            <a:pPr algn="just"/>
            <a:r>
              <a:rPr lang="en-US" dirty="0">
                <a:effectLst>
                  <a:outerShdw blurRad="38100" dist="38100" dir="2700000" algn="tl">
                    <a:srgbClr val="000000">
                      <a:alpha val="43137"/>
                    </a:srgbClr>
                  </a:outerShdw>
                </a:effectLst>
                <a:latin typeface="Franklin Gothic Book (Body)"/>
              </a:rPr>
              <a:t>Ex. A Rolodex which keeps track of Names, Addresses, and Phone Numbers, is a simple example of a </a:t>
            </a:r>
            <a:r>
              <a:rPr lang="en-US" dirty="0" smtClean="0">
                <a:effectLst>
                  <a:outerShdw blurRad="38100" dist="38100" dir="2700000" algn="tl">
                    <a:srgbClr val="000000">
                      <a:alpha val="43137"/>
                    </a:srgbClr>
                  </a:outerShdw>
                </a:effectLst>
                <a:latin typeface="Franklin Gothic Book (Body)"/>
              </a:rPr>
              <a:t>manual database.</a:t>
            </a:r>
          </a:p>
          <a:p>
            <a:pPr algn="just"/>
            <a:r>
              <a:rPr lang="en-US" dirty="0" smtClean="0">
                <a:effectLst>
                  <a:outerShdw blurRad="38100" dist="38100" dir="2700000" algn="tl">
                    <a:srgbClr val="000000">
                      <a:alpha val="43137"/>
                    </a:srgbClr>
                  </a:outerShdw>
                </a:effectLst>
                <a:latin typeface="Franklin Gothic Book (Body)"/>
              </a:rPr>
              <a:t>A Database Management System, allows you to use a computer to create a database.</a:t>
            </a:r>
          </a:p>
          <a:p>
            <a:pPr algn="just"/>
            <a:r>
              <a:rPr lang="en-US" dirty="0" smtClean="0">
                <a:effectLst>
                  <a:outerShdw blurRad="38100" dist="38100" dir="2700000" algn="tl">
                    <a:srgbClr val="000000">
                      <a:alpha val="43137"/>
                    </a:srgbClr>
                  </a:outerShdw>
                </a:effectLst>
                <a:latin typeface="Franklin Gothic Book (Body)"/>
              </a:rPr>
              <a:t>With the computer you can (electronically) create, add, change, and delete data in the database, retrieve data using Queries, and create Forms and Reports.</a:t>
            </a:r>
          </a:p>
        </p:txBody>
      </p:sp>
      <p:sp>
        <p:nvSpPr>
          <p:cNvPr id="8" name="Date Placeholder 7"/>
          <p:cNvSpPr>
            <a:spLocks noGrp="1"/>
          </p:cNvSpPr>
          <p:nvPr>
            <p:ph type="dt" sz="half" idx="10"/>
          </p:nvPr>
        </p:nvSpPr>
        <p:spPr/>
        <p:txBody>
          <a:bodyPr/>
          <a:lstStyle/>
          <a:p>
            <a:fld id="{BE79BD1F-DD11-4F1D-B285-D9D638E773E2}"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7</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a:t>
            </a:r>
            <a:endParaRPr lang="en-US" dirty="0"/>
          </a:p>
        </p:txBody>
      </p:sp>
      <p:sp>
        <p:nvSpPr>
          <p:cNvPr id="10243" name="Rectangle 3"/>
          <p:cNvSpPr>
            <a:spLocks noGrp="1" noChangeArrowheads="1"/>
          </p:cNvSpPr>
          <p:nvPr>
            <p:ph idx="1"/>
          </p:nvPr>
        </p:nvSpPr>
        <p:spPr>
          <a:noFill/>
          <a:ln/>
        </p:spPr>
        <p:txBody>
          <a:bodyPr lIns="90488" tIns="44450" rIns="90488" bIns="44450">
            <a:noAutofit/>
          </a:bodyPr>
          <a:lstStyle/>
          <a:p>
            <a:pPr lvl="0" algn="just"/>
            <a:r>
              <a:rPr lang="en-US" sz="2500" dirty="0" smtClean="0">
                <a:effectLst>
                  <a:outerShdw blurRad="38100" dist="38100" dir="2700000" algn="tl">
                    <a:srgbClr val="000000">
                      <a:alpha val="43137"/>
                    </a:srgbClr>
                  </a:outerShdw>
                </a:effectLst>
                <a:latin typeface="Franklin Gothic Book (Body)"/>
              </a:rPr>
              <a:t>Is known as a desktop database system because its functions are intended to be run from a single computer. </a:t>
            </a:r>
          </a:p>
          <a:p>
            <a:pPr lvl="0" algn="just"/>
            <a:r>
              <a:rPr lang="en-US" sz="2500" dirty="0" smtClean="0">
                <a:effectLst>
                  <a:outerShdw blurRad="38100" dist="38100" dir="2700000" algn="tl">
                    <a:srgbClr val="000000">
                      <a:alpha val="43137"/>
                    </a:srgbClr>
                  </a:outerShdw>
                </a:effectLst>
                <a:latin typeface="Franklin Gothic Book (Body)"/>
              </a:rPr>
              <a:t>Uses database – a collection of data and objects related to a particular subject, which is organized and categorized by tables</a:t>
            </a:r>
          </a:p>
          <a:p>
            <a:pPr lvl="0" algn="just"/>
            <a:r>
              <a:rPr lang="en-US" sz="2500" dirty="0" smtClean="0">
                <a:effectLst>
                  <a:outerShdw blurRad="38100" dist="38100" dir="2700000" algn="tl">
                    <a:srgbClr val="000000">
                      <a:alpha val="43137"/>
                    </a:srgbClr>
                  </a:outerShdw>
                </a:effectLst>
                <a:latin typeface="Franklin Gothic Book (Body)"/>
              </a:rPr>
              <a:t>It is a Relational Database Management System (RDBMS), because it stores information in multiple related tables and can be treated as a single storage area and pull information electronically from different tables in whatever order meets your needs; designed primarily for home or small business usage.</a:t>
            </a:r>
          </a:p>
        </p:txBody>
      </p:sp>
      <p:sp>
        <p:nvSpPr>
          <p:cNvPr id="8" name="Date Placeholder 7"/>
          <p:cNvSpPr>
            <a:spLocks noGrp="1"/>
          </p:cNvSpPr>
          <p:nvPr>
            <p:ph type="dt" sz="half" idx="10"/>
          </p:nvPr>
        </p:nvSpPr>
        <p:spPr/>
        <p:txBody>
          <a:bodyPr/>
          <a:lstStyle/>
          <a:p>
            <a:fld id="{31FB4CC2-87BA-4ECF-9660-DC373087BC11}" type="datetime2">
              <a:rPr lang="en-US" smtClean="0"/>
              <a:pPr/>
              <a:t>Wednesday, January 7, 2015</a:t>
            </a:fld>
            <a:endParaRPr lang="en-US"/>
          </a:p>
        </p:txBody>
      </p:sp>
      <p:sp>
        <p:nvSpPr>
          <p:cNvPr id="9" name="Slide Number Placeholder 8"/>
          <p:cNvSpPr>
            <a:spLocks noGrp="1"/>
          </p:cNvSpPr>
          <p:nvPr>
            <p:ph type="sldNum" sz="quarter" idx="12"/>
          </p:nvPr>
        </p:nvSpPr>
        <p:spPr/>
        <p:txBody>
          <a:bodyPr/>
          <a:lstStyle/>
          <a:p>
            <a:fld id="{9545357D-2D22-41A8-A766-9D64D436C640}" type="slidenum">
              <a:rPr lang="en-US" smtClean="0"/>
              <a:pPr/>
              <a:t>8</a:t>
            </a:fld>
            <a:endParaRPr lang="en-US"/>
          </a:p>
        </p:txBody>
      </p:sp>
      <p:sp>
        <p:nvSpPr>
          <p:cNvPr id="10" name="Footer Placeholder 9"/>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lvl="0" algn="just"/>
            <a:r>
              <a:rPr lang="en-US" sz="3600" dirty="0" smtClean="0">
                <a:effectLst>
                  <a:outerShdw blurRad="38100" dist="38100" dir="2700000" algn="tl">
                    <a:srgbClr val="000000">
                      <a:alpha val="43137"/>
                    </a:srgbClr>
                  </a:outerShdw>
                </a:effectLst>
                <a:latin typeface="Franklin Gothic Book (Body)"/>
              </a:rPr>
              <a:t>Previously known as Microsoft Access, is a database management system from Microsoft that combines the relational Microsoft Jet Database Engine with a graphical user interface and software-development tools.</a:t>
            </a:r>
          </a:p>
        </p:txBody>
      </p:sp>
      <p:sp>
        <p:nvSpPr>
          <p:cNvPr id="7" name="Date Placeholder 6"/>
          <p:cNvSpPr>
            <a:spLocks noGrp="1"/>
          </p:cNvSpPr>
          <p:nvPr>
            <p:ph type="dt" sz="half" idx="10"/>
          </p:nvPr>
        </p:nvSpPr>
        <p:spPr/>
        <p:txBody>
          <a:bodyPr/>
          <a:lstStyle/>
          <a:p>
            <a:fld id="{514DF1F9-E555-4F9B-B612-928F72520F27}" type="datetime2">
              <a:rPr lang="en-US" smtClean="0"/>
              <a:pPr/>
              <a:t>Wednesday, January 7, 2015</a:t>
            </a:fld>
            <a:endParaRPr lang="en-US"/>
          </a:p>
        </p:txBody>
      </p:sp>
      <p:sp>
        <p:nvSpPr>
          <p:cNvPr id="8" name="Slide Number Placeholder 7"/>
          <p:cNvSpPr>
            <a:spLocks noGrp="1"/>
          </p:cNvSpPr>
          <p:nvPr>
            <p:ph type="sldNum" sz="quarter" idx="12"/>
          </p:nvPr>
        </p:nvSpPr>
        <p:spPr/>
        <p:txBody>
          <a:bodyPr/>
          <a:lstStyle/>
          <a:p>
            <a:fld id="{9545357D-2D22-41A8-A766-9D64D436C640}"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Presentation On MS-Access</a:t>
            </a:r>
            <a:endParaRPr lang="en-US"/>
          </a:p>
        </p:txBody>
      </p:sp>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3">
      <a:dk1>
        <a:sysClr val="windowText" lastClr="000000"/>
      </a:dk1>
      <a:lt1>
        <a:sysClr val="window" lastClr="FFFFFF"/>
      </a:lt1>
      <a:dk2>
        <a:srgbClr val="C80000"/>
      </a:dk2>
      <a:lt2>
        <a:srgbClr val="FFECEC"/>
      </a:lt2>
      <a:accent1>
        <a:srgbClr val="E1E8EB"/>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1067</TotalTime>
  <Pages>68</Pages>
  <Words>1946</Words>
  <Application>Microsoft Office PowerPoint</Application>
  <PresentationFormat>On-screen Show (4:3)</PresentationFormat>
  <Paragraphs>516</Paragraphs>
  <Slides>68</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Theme1</vt:lpstr>
      <vt:lpstr>Microsoft Office Word 97 - 2003 Document</vt:lpstr>
      <vt:lpstr>MicroSoft Access 2007 </vt:lpstr>
      <vt:lpstr>Slide 2</vt:lpstr>
      <vt:lpstr>Group Members</vt:lpstr>
      <vt:lpstr>CONTENTS</vt:lpstr>
      <vt:lpstr>Slide 5</vt:lpstr>
      <vt:lpstr>Overview</vt:lpstr>
      <vt:lpstr>Cont…</vt:lpstr>
      <vt:lpstr>Cont…</vt:lpstr>
      <vt:lpstr>Cont…</vt:lpstr>
      <vt:lpstr>FEATURES OF MS-ACCESS</vt:lpstr>
      <vt:lpstr>Cont…</vt:lpstr>
      <vt:lpstr>Cont…</vt:lpstr>
      <vt:lpstr>Slide 13</vt:lpstr>
      <vt:lpstr>AREAS OF MS-ACCESS</vt:lpstr>
      <vt:lpstr>DIFFERENCES BETWEEN ACCESS AND EXCEL</vt:lpstr>
      <vt:lpstr>Cont…</vt:lpstr>
      <vt:lpstr>HOW IS IT DIFFERENT FROM A SPREADSHEET?</vt:lpstr>
      <vt:lpstr>Slide 18</vt:lpstr>
      <vt:lpstr>POINTS TO REMEMBER</vt:lpstr>
      <vt:lpstr>DEFINITIONS</vt:lpstr>
      <vt:lpstr>Movie Table</vt:lpstr>
      <vt:lpstr> RECORDS</vt:lpstr>
      <vt:lpstr>FIELDS</vt:lpstr>
      <vt:lpstr> PRIMARY KEY</vt:lpstr>
      <vt:lpstr>Slide 25</vt:lpstr>
      <vt:lpstr>Slide 26</vt:lpstr>
      <vt:lpstr>Slide 27</vt:lpstr>
      <vt:lpstr>Slide 28</vt:lpstr>
      <vt:lpstr>Slide 29</vt:lpstr>
      <vt:lpstr>Slide 30</vt:lpstr>
      <vt:lpstr>Slide 31</vt:lpstr>
      <vt:lpstr>Slide 32</vt:lpstr>
      <vt:lpstr>Slide 33</vt:lpstr>
      <vt:lpstr>How to Save the Table</vt:lpstr>
      <vt:lpstr>Slide 35</vt:lpstr>
      <vt:lpstr>CREATING THE PROPER PRIMARY KEY</vt:lpstr>
      <vt:lpstr>Slide 37</vt:lpstr>
      <vt:lpstr>Slide 38</vt:lpstr>
      <vt:lpstr>Slide 39</vt:lpstr>
      <vt:lpstr>Slide 40</vt:lpstr>
      <vt:lpstr>Slide 41</vt:lpstr>
      <vt:lpstr>ANOTHER EXAMPLE: CREATE THE DIRECTOR TABLE</vt:lpstr>
      <vt:lpstr>Cont…</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SO Finally,</vt:lpstr>
      <vt:lpstr>Cont…</vt:lpstr>
      <vt:lpstr>Slide 60</vt:lpstr>
      <vt:lpstr>ADVANTAGES OF MS-ACCESS</vt:lpstr>
      <vt:lpstr>Cont…</vt:lpstr>
      <vt:lpstr>Cont…</vt:lpstr>
      <vt:lpstr>DISADVANTAGES OF MS-ACCESS</vt:lpstr>
      <vt:lpstr>Cont…</vt:lpstr>
      <vt:lpstr>Cont…</vt:lpstr>
      <vt:lpstr>It’s time to watch Video document</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Access for Windows, Ver. 2.0</dc:title>
  <dc:subject>Access Ver 2.0</dc:subject>
  <dc:creator>Percy</dc:creator>
  <cp:lastModifiedBy>Corporate Edition</cp:lastModifiedBy>
  <cp:revision>330</cp:revision>
  <cp:lastPrinted>1997-01-01T09:19:54Z</cp:lastPrinted>
  <dcterms:created xsi:type="dcterms:W3CDTF">1996-06-03T14:59:24Z</dcterms:created>
  <dcterms:modified xsi:type="dcterms:W3CDTF">2015-01-07T09:23:03Z</dcterms:modified>
</cp:coreProperties>
</file>