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theme/themeOverride12.xml" ContentType="application/vnd.openxmlformats-officedocument.themeOverr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theme/themeOverride17.xml" ContentType="application/vnd.openxmlformats-officedocument.themeOverride+xml"/>
  <Override PartName="/ppt/theme/themeOverride28.xml" ContentType="application/vnd.openxmlformats-officedocument.themeOverr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theme/themeOverride24.xml" ContentType="application/vnd.openxmlformats-officedocument.themeOverride+xml"/>
  <Override PartName="/ppt/theme/themeOverride35.xml" ContentType="application/vnd.openxmlformats-officedocument.themeOverr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Override20.xml" ContentType="application/vnd.openxmlformats-officedocument.themeOverride+xml"/>
  <Override PartName="/ppt/theme/themeOverride31.xml" ContentType="application/vnd.openxmlformats-officedocument.themeOverr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heme/themeOverride29.xml" ContentType="application/vnd.openxmlformats-officedocument.themeOverride+xml"/>
  <Override PartName="/ppt/slides/slide119.xml" ContentType="application/vnd.openxmlformats-officedocument.presentationml.slide+xml"/>
  <Override PartName="/ppt/slideLayouts/slideLayout10.xml" ContentType="application/vnd.openxmlformats-officedocument.presentationml.slideLayout+xml"/>
  <Override PartName="/ppt/theme/themeOverride18.xml" ContentType="application/vnd.openxmlformats-officedocument.themeOverride+xml"/>
  <Override PartName="/ppt/theme/themeOverride36.xml" ContentType="application/vnd.openxmlformats-officedocument.themeOverride+xml"/>
  <Default Extension="gif" ContentType="image/gif"/>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theme/themeOverride25.xml" ContentType="application/vnd.openxmlformats-officedocument.themeOverr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theme/themeOverride14.xml" ContentType="application/vnd.openxmlformats-officedocument.themeOverride+xml"/>
  <Override PartName="/ppt/theme/themeOverride32.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theme/themeOverride3.xml" ContentType="application/vnd.openxmlformats-officedocument.themeOverr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heme/themeOverride19.xml" ContentType="application/vnd.openxmlformats-officedocument.themeOverride+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theme/themeOverride15.xml" ContentType="application/vnd.openxmlformats-officedocument.themeOverride+xml"/>
  <Override PartName="/ppt/theme/themeOverride26.xml" ContentType="application/vnd.openxmlformats-officedocument.themeOverr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theme/themeOverride22.xml" ContentType="application/vnd.openxmlformats-officedocument.themeOverride+xml"/>
  <Override PartName="/ppt/theme/themeOverride33.xml" ContentType="application/vnd.openxmlformats-officedocument.themeOverr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theme/themeOverride8.xml" ContentType="application/vnd.openxmlformats-officedocument.themeOverride+xml"/>
  <Override PartName="/ppt/theme/themeOverride11.xml" ContentType="application/vnd.openxmlformats-officedocument.themeOverr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theme/themeOverride4.xml" ContentType="application/vnd.openxmlformats-officedocument.themeOverr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39.xml" ContentType="application/vnd.openxmlformats-officedocument.presentationml.slide+xml"/>
  <Override PartName="/ppt/theme/themeOverride27.xml" ContentType="application/vnd.openxmlformats-officedocument.themeOverr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theme/themeOverride16.xml" ContentType="application/vnd.openxmlformats-officedocument.themeOverride+xml"/>
  <Override PartName="/ppt/theme/themeOverride34.xml" ContentType="application/vnd.openxmlformats-officedocument.themeOverr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theme/themeOverride9.xml" ContentType="application/vnd.openxmlformats-officedocument.themeOverride+xml"/>
  <Override PartName="/ppt/theme/themeOverride23.xml" ContentType="application/vnd.openxmlformats-officedocument.themeOverr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theme/themeOverride30.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8"/>
  </p:notesMasterIdLst>
  <p:sldIdLst>
    <p:sldId id="256" r:id="rId2"/>
    <p:sldId id="414" r:id="rId3"/>
    <p:sldId id="415" r:id="rId4"/>
    <p:sldId id="416" r:id="rId5"/>
    <p:sldId id="417" r:id="rId6"/>
    <p:sldId id="418" r:id="rId7"/>
    <p:sldId id="419" r:id="rId8"/>
    <p:sldId id="420" r:id="rId9"/>
    <p:sldId id="421" r:id="rId10"/>
    <p:sldId id="422" r:id="rId11"/>
    <p:sldId id="423" r:id="rId12"/>
    <p:sldId id="424" r:id="rId13"/>
    <p:sldId id="425" r:id="rId14"/>
    <p:sldId id="426" r:id="rId15"/>
    <p:sldId id="427" r:id="rId16"/>
    <p:sldId id="428" r:id="rId17"/>
    <p:sldId id="429" r:id="rId18"/>
    <p:sldId id="430" r:id="rId19"/>
    <p:sldId id="431" r:id="rId20"/>
    <p:sldId id="432" r:id="rId21"/>
    <p:sldId id="433" r:id="rId22"/>
    <p:sldId id="434" r:id="rId23"/>
    <p:sldId id="435" r:id="rId24"/>
    <p:sldId id="436" r:id="rId25"/>
    <p:sldId id="437" r:id="rId26"/>
    <p:sldId id="438" r:id="rId27"/>
    <p:sldId id="439" r:id="rId28"/>
    <p:sldId id="440" r:id="rId29"/>
    <p:sldId id="441" r:id="rId30"/>
    <p:sldId id="442" r:id="rId31"/>
    <p:sldId id="257" r:id="rId32"/>
    <p:sldId id="258" r:id="rId33"/>
    <p:sldId id="336" r:id="rId34"/>
    <p:sldId id="260" r:id="rId35"/>
    <p:sldId id="261" r:id="rId36"/>
    <p:sldId id="337" r:id="rId37"/>
    <p:sldId id="338" r:id="rId38"/>
    <p:sldId id="343" r:id="rId39"/>
    <p:sldId id="339" r:id="rId40"/>
    <p:sldId id="340" r:id="rId41"/>
    <p:sldId id="341" r:id="rId42"/>
    <p:sldId id="342" r:id="rId43"/>
    <p:sldId id="344" r:id="rId44"/>
    <p:sldId id="345" r:id="rId45"/>
    <p:sldId id="346" r:id="rId46"/>
    <p:sldId id="347" r:id="rId47"/>
    <p:sldId id="348" r:id="rId48"/>
    <p:sldId id="349" r:id="rId49"/>
    <p:sldId id="350" r:id="rId50"/>
    <p:sldId id="351" r:id="rId51"/>
    <p:sldId id="352" r:id="rId52"/>
    <p:sldId id="353" r:id="rId53"/>
    <p:sldId id="354" r:id="rId54"/>
    <p:sldId id="355" r:id="rId55"/>
    <p:sldId id="356" r:id="rId56"/>
    <p:sldId id="328" r:id="rId57"/>
    <p:sldId id="266" r:id="rId58"/>
    <p:sldId id="269" r:id="rId59"/>
    <p:sldId id="270" r:id="rId60"/>
    <p:sldId id="271" r:id="rId61"/>
    <p:sldId id="272" r:id="rId62"/>
    <p:sldId id="273" r:id="rId63"/>
    <p:sldId id="274" r:id="rId64"/>
    <p:sldId id="275" r:id="rId65"/>
    <p:sldId id="276" r:id="rId66"/>
    <p:sldId id="329" r:id="rId67"/>
    <p:sldId id="357" r:id="rId68"/>
    <p:sldId id="358" r:id="rId69"/>
    <p:sldId id="359" r:id="rId70"/>
    <p:sldId id="280" r:id="rId71"/>
    <p:sldId id="281" r:id="rId72"/>
    <p:sldId id="282" r:id="rId73"/>
    <p:sldId id="283" r:id="rId74"/>
    <p:sldId id="284" r:id="rId75"/>
    <p:sldId id="285" r:id="rId76"/>
    <p:sldId id="286" r:id="rId77"/>
    <p:sldId id="287" r:id="rId78"/>
    <p:sldId id="288" r:id="rId79"/>
    <p:sldId id="289" r:id="rId80"/>
    <p:sldId id="290" r:id="rId81"/>
    <p:sldId id="295" r:id="rId82"/>
    <p:sldId id="296" r:id="rId83"/>
    <p:sldId id="301" r:id="rId84"/>
    <p:sldId id="302" r:id="rId85"/>
    <p:sldId id="303" r:id="rId86"/>
    <p:sldId id="304" r:id="rId87"/>
    <p:sldId id="305" r:id="rId88"/>
    <p:sldId id="306" r:id="rId89"/>
    <p:sldId id="307" r:id="rId90"/>
    <p:sldId id="360" r:id="rId91"/>
    <p:sldId id="361" r:id="rId92"/>
    <p:sldId id="362" r:id="rId93"/>
    <p:sldId id="363" r:id="rId94"/>
    <p:sldId id="364" r:id="rId95"/>
    <p:sldId id="310" r:id="rId96"/>
    <p:sldId id="313" r:id="rId97"/>
    <p:sldId id="318" r:id="rId98"/>
    <p:sldId id="314" r:id="rId99"/>
    <p:sldId id="365" r:id="rId100"/>
    <p:sldId id="366" r:id="rId101"/>
    <p:sldId id="367" r:id="rId102"/>
    <p:sldId id="368" r:id="rId103"/>
    <p:sldId id="369" r:id="rId104"/>
    <p:sldId id="370" r:id="rId105"/>
    <p:sldId id="371" r:id="rId106"/>
    <p:sldId id="372" r:id="rId107"/>
    <p:sldId id="373" r:id="rId108"/>
    <p:sldId id="374" r:id="rId109"/>
    <p:sldId id="375" r:id="rId110"/>
    <p:sldId id="376" r:id="rId111"/>
    <p:sldId id="377" r:id="rId112"/>
    <p:sldId id="378" r:id="rId113"/>
    <p:sldId id="379" r:id="rId114"/>
    <p:sldId id="380" r:id="rId115"/>
    <p:sldId id="381" r:id="rId116"/>
    <p:sldId id="382" r:id="rId117"/>
    <p:sldId id="383" r:id="rId118"/>
    <p:sldId id="384" r:id="rId119"/>
    <p:sldId id="385" r:id="rId120"/>
    <p:sldId id="386" r:id="rId121"/>
    <p:sldId id="387" r:id="rId122"/>
    <p:sldId id="388" r:id="rId123"/>
    <p:sldId id="389" r:id="rId124"/>
    <p:sldId id="390" r:id="rId125"/>
    <p:sldId id="391" r:id="rId126"/>
    <p:sldId id="392" r:id="rId127"/>
    <p:sldId id="393" r:id="rId128"/>
    <p:sldId id="394" r:id="rId129"/>
    <p:sldId id="395" r:id="rId130"/>
    <p:sldId id="396" r:id="rId131"/>
    <p:sldId id="397" r:id="rId132"/>
    <p:sldId id="398" r:id="rId133"/>
    <p:sldId id="399" r:id="rId134"/>
    <p:sldId id="400" r:id="rId135"/>
    <p:sldId id="401" r:id="rId136"/>
    <p:sldId id="402" r:id="rId137"/>
    <p:sldId id="403" r:id="rId138"/>
    <p:sldId id="404" r:id="rId139"/>
    <p:sldId id="405" r:id="rId140"/>
    <p:sldId id="406" r:id="rId141"/>
    <p:sldId id="407" r:id="rId142"/>
    <p:sldId id="408" r:id="rId143"/>
    <p:sldId id="409" r:id="rId144"/>
    <p:sldId id="410" r:id="rId145"/>
    <p:sldId id="411" r:id="rId146"/>
    <p:sldId id="412" r:id="rId147"/>
  </p:sldIdLst>
  <p:sldSz cx="10058400" cy="7772400"/>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CCFFFF"/>
    <a:srgbClr val="E3FDF6"/>
    <a:srgbClr val="E3FDEC"/>
    <a:srgbClr val="00FFFF"/>
    <a:srgbClr val="00FFCC"/>
    <a:srgbClr val="FFFFFF"/>
    <a:srgbClr val="E1F4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p:normalViewPr>
  <p:slideViewPr>
    <p:cSldViewPr>
      <p:cViewPr varScale="1">
        <p:scale>
          <a:sx n="66" d="100"/>
          <a:sy n="66" d="100"/>
        </p:scale>
        <p:origin x="-720" y="-90"/>
      </p:cViewPr>
      <p:guideLst>
        <p:guide orient="horz" pos="2448"/>
        <p:guide pos="3168"/>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21372"/>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notesMaster" Target="notesMasters/notesMaster1.xml"/><Relationship Id="rId15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9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DF42583C-96A0-4ABC-9120-117C4890E2AE}" type="datetimeFigureOut">
              <a:rPr lang="en-US"/>
              <a:pPr>
                <a:defRPr/>
              </a:pPr>
              <a:t>7/1/2010</a:t>
            </a:fld>
            <a:endParaRPr lang="en-US"/>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F6A8265B-6E48-4D7D-85D5-6C56FEA90C0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010F64C-BF76-4462-819A-1DCC5D22B437}" type="slidenum">
              <a:rPr lang="en-US"/>
              <a:pPr/>
              <a:t>139</a:t>
            </a:fld>
            <a:endParaRPr lang="en-US"/>
          </a:p>
        </p:txBody>
      </p:sp>
      <p:sp>
        <p:nvSpPr>
          <p:cNvPr id="1239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39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Use AvaiableBalance: [Credlim] - [Balance]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E7188BE-D557-48B7-9B03-05D561E57A64}" type="slidenum">
              <a:rPr lang="en-US"/>
              <a:pPr/>
              <a:t>142</a:t>
            </a:fld>
            <a:endParaRPr lang="en-US"/>
          </a:p>
        </p:txBody>
      </p:sp>
      <p:sp>
        <p:nvSpPr>
          <p:cNvPr id="1249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49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DO NOT DO ANYTHIING with this slide</a:t>
            </a:r>
          </a:p>
          <a:p>
            <a:pPr>
              <a:spcBef>
                <a:spcPct val="0"/>
              </a:spcBef>
            </a:pPr>
            <a:r>
              <a:rPr lang="en-US" smtClean="0"/>
              <a:t>WAIT UNTIL THE NEXT TWO SLIDES</a:t>
            </a:r>
          </a:p>
          <a:p>
            <a:pPr>
              <a:spcBef>
                <a:spcPct val="0"/>
              </a:spcBef>
            </a:pPr>
            <a:r>
              <a:rPr lang="en-US" smtClean="0"/>
              <a:t>BE CAREFUL NOT TO HAVE ANY ATTRIBUTES PRESENT WHICH ARE NOT PART OF THE TOTAL STATISTIC OR THE PREDICATE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A93C8DC-E744-4D2E-9171-4189B87236F6}" type="slidenum">
              <a:rPr lang="en-US"/>
              <a:pPr/>
              <a:t>144</a:t>
            </a:fld>
            <a:endParaRPr lang="en-US"/>
          </a:p>
        </p:txBody>
      </p:sp>
      <p:sp>
        <p:nvSpPr>
          <p:cNvPr id="1259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59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SUPPOSE: We wish to do a count of how many customers each salesrep has in the database.</a:t>
            </a:r>
          </a:p>
          <a:p>
            <a:pPr>
              <a:spcBef>
                <a:spcPct val="0"/>
              </a:spcBef>
            </a:pPr>
            <a:r>
              <a:rPr lang="en-US" smtClean="0"/>
              <a:t>Bring Customername and Salesrep Name into the QBE grid.</a:t>
            </a:r>
          </a:p>
          <a:p>
            <a:pPr>
              <a:spcBef>
                <a:spcPct val="0"/>
              </a:spcBef>
            </a:pPr>
            <a:r>
              <a:rPr lang="en-US" smtClean="0"/>
              <a:t>In CustomerName, in Total Row, choose Count</a:t>
            </a:r>
          </a:p>
          <a:p>
            <a:pPr>
              <a:spcBef>
                <a:spcPct val="0"/>
              </a:spcBef>
            </a:pPr>
            <a:r>
              <a:rPr lang="en-US" smtClean="0"/>
              <a:t>In SalesrepName, be sure "Group By" is checked.</a:t>
            </a:r>
          </a:p>
          <a:p>
            <a:pPr>
              <a:spcBef>
                <a:spcPct val="0"/>
              </a:spcBef>
            </a:pPr>
            <a:r>
              <a:rPr lang="en-US" smtClean="0"/>
              <a:t>Run query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125" y="4403725"/>
            <a:ext cx="7042150" cy="19875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63D2DA-B637-492D-801A-622163B7603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D3462B-25C4-4511-8449-EAC43183FC8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514350"/>
            <a:ext cx="2314575" cy="6686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514350"/>
            <a:ext cx="6791325" cy="6686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ABDDFD-02E1-4E59-AF43-FDE05075C45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33400" y="2362200"/>
            <a:ext cx="9258300" cy="4914900"/>
          </a:xfrm>
        </p:spPr>
        <p:txBody>
          <a:bodyPr/>
          <a:lstStyle>
            <a:lvl1pPr>
              <a:buFont typeface="Courier New" pitchFamily="49" charset="0"/>
              <a:buChar char="o"/>
              <a:defRPr/>
            </a:lvl1pPr>
            <a:lvl2pPr>
              <a:buFont typeface="Wingdings" pitchFamily="2" charset="2"/>
              <a:buChar char="Ø"/>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AB81E-13B1-4E30-AE2B-C493C146796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2286000"/>
            <a:ext cx="4552950" cy="4914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2286000"/>
            <a:ext cx="4552950" cy="4914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6998BC-E114-42C7-9AEC-BB96583BE0D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438221F-B916-46E4-8144-71D26D04C27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57D49C3-8712-460B-A277-33575E94D67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5C4A6DF-3659-4D7F-96EE-57DE26E8215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817352-F9C0-46CD-92E4-1EF06BA34AF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79E9B2-4110-4BB8-9A83-3EF9016BD00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514350"/>
            <a:ext cx="9258300" cy="1543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14350" y="2286000"/>
            <a:ext cx="9258300" cy="4914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0" y="7086600"/>
            <a:ext cx="20574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429000" y="7086600"/>
            <a:ext cx="32004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7239000" y="7086600"/>
            <a:ext cx="20574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71A4107-8707-476D-BCC1-542935BDE6E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70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3.xml.rels><?xml version="1.0" encoding="UTF-8" standalone="yes"?>
<Relationships xmlns="http://schemas.openxmlformats.org/package/2006/relationships"><Relationship Id="rId3" Type="http://schemas.openxmlformats.org/officeDocument/2006/relationships/hyperlink" Target="http://tinyurl.com/y9846ot" TargetMode="External"/><Relationship Id="rId2" Type="http://schemas.openxmlformats.org/officeDocument/2006/relationships/hyperlink" Target="http://tinyurl.com/y86je8p"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0.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1.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2.xml"/></Relationships>
</file>

<file path=ppt/slides/_rels/slide8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themeOverride" Target="../theme/themeOverride33.xml"/><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4.xml"/></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5.xml"/></Relationships>
</file>

<file path=ppt/slides/_rels/slide9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6.xml"/></Relationships>
</file>

<file path=ppt/slides/_rels/slide99.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6"/>
          <p:cNvGrpSpPr>
            <a:grpSpLocks/>
          </p:cNvGrpSpPr>
          <p:nvPr/>
        </p:nvGrpSpPr>
        <p:grpSpPr bwMode="auto">
          <a:xfrm>
            <a:off x="71438" y="3200400"/>
            <a:ext cx="9918700" cy="136525"/>
            <a:chOff x="45" y="2016"/>
            <a:chExt cx="6248" cy="86"/>
          </a:xfrm>
        </p:grpSpPr>
        <p:sp>
          <p:nvSpPr>
            <p:cNvPr id="3110" name="AutoShape 4"/>
            <p:cNvSpPr>
              <a:spLocks noChangeArrowheads="1"/>
            </p:cNvSpPr>
            <p:nvPr/>
          </p:nvSpPr>
          <p:spPr bwMode="auto">
            <a:xfrm flipV="1">
              <a:off x="2725" y="2023"/>
              <a:ext cx="1146" cy="79"/>
            </a:xfrm>
            <a:prstGeom prst="roundRect">
              <a:avLst>
                <a:gd name="adj" fmla="val 0"/>
              </a:avLst>
            </a:prstGeom>
            <a:solidFill>
              <a:srgbClr val="602162"/>
            </a:solidFill>
            <a:ln w="9525">
              <a:noFill/>
              <a:round/>
              <a:headEnd/>
              <a:tailEnd/>
            </a:ln>
          </p:spPr>
          <p:txBody>
            <a:bodyPr wrap="none" anchor="ctr"/>
            <a:lstStyle/>
            <a:p>
              <a:endParaRPr lang="en-US"/>
            </a:p>
          </p:txBody>
        </p:sp>
        <p:sp>
          <p:nvSpPr>
            <p:cNvPr id="3111" name="Line 5"/>
            <p:cNvSpPr>
              <a:spLocks noChangeShapeType="1"/>
            </p:cNvSpPr>
            <p:nvPr/>
          </p:nvSpPr>
          <p:spPr bwMode="auto">
            <a:xfrm>
              <a:off x="45" y="2016"/>
              <a:ext cx="6248" cy="0"/>
            </a:xfrm>
            <a:prstGeom prst="line">
              <a:avLst/>
            </a:prstGeom>
            <a:noFill/>
            <a:ln w="31433">
              <a:solidFill>
                <a:srgbClr val="602162"/>
              </a:solidFill>
              <a:round/>
              <a:headEnd/>
              <a:tailEnd/>
            </a:ln>
          </p:spPr>
          <p:txBody>
            <a:bodyPr/>
            <a:lstStyle/>
            <a:p>
              <a:endParaRPr lang="en-US"/>
            </a:p>
          </p:txBody>
        </p:sp>
      </p:grpSp>
      <p:sp>
        <p:nvSpPr>
          <p:cNvPr id="3075" name="Rectangle 3"/>
          <p:cNvSpPr>
            <a:spLocks noGrp="1" noChangeArrowheads="1"/>
          </p:cNvSpPr>
          <p:nvPr>
            <p:ph type="body" idx="1"/>
          </p:nvPr>
        </p:nvSpPr>
        <p:spPr>
          <a:xfrm>
            <a:off x="0" y="0"/>
            <a:ext cx="9474200" cy="3092450"/>
          </a:xfrm>
          <a:noFill/>
        </p:spPr>
        <p:txBody>
          <a:bodyPr lIns="0" tIns="0" rIns="0" bIns="0" anchor="b"/>
          <a:lstStyle/>
          <a:p>
            <a:pPr marL="0" indent="0" algn="ctr" defTabSz="514350" eaLnBrk="1" hangingPunct="1">
              <a:spcBef>
                <a:spcPct val="0"/>
              </a:spcBef>
              <a:buClr>
                <a:srgbClr val="602162"/>
              </a:buClr>
              <a:buSzPct val="90000"/>
              <a:buFont typeface="Monotype Sorts" pitchFamily="2" charset="2"/>
              <a:buNone/>
            </a:pPr>
            <a:r>
              <a:rPr lang="en-US" sz="6200" dirty="0" smtClean="0">
                <a:solidFill>
                  <a:srgbClr val="104160"/>
                </a:solidFill>
              </a:rPr>
              <a:t>Designing Databases Using Access</a:t>
            </a:r>
            <a:endParaRPr lang="en-US" dirty="0" smtClean="0"/>
          </a:p>
        </p:txBody>
      </p:sp>
      <p:grpSp>
        <p:nvGrpSpPr>
          <p:cNvPr id="3076" name="Group 23"/>
          <p:cNvGrpSpPr>
            <a:grpSpLocks/>
          </p:cNvGrpSpPr>
          <p:nvPr/>
        </p:nvGrpSpPr>
        <p:grpSpPr bwMode="auto">
          <a:xfrm>
            <a:off x="3035300" y="3722688"/>
            <a:ext cx="5754688" cy="3236912"/>
            <a:chOff x="1912" y="2345"/>
            <a:chExt cx="3625" cy="2039"/>
          </a:xfrm>
        </p:grpSpPr>
        <p:sp>
          <p:nvSpPr>
            <p:cNvPr id="3094" name="Freeform 7"/>
            <p:cNvSpPr>
              <a:spLocks/>
            </p:cNvSpPr>
            <p:nvPr/>
          </p:nvSpPr>
          <p:spPr bwMode="auto">
            <a:xfrm>
              <a:off x="3302" y="3514"/>
              <a:ext cx="2202" cy="870"/>
            </a:xfrm>
            <a:custGeom>
              <a:avLst/>
              <a:gdLst>
                <a:gd name="T0" fmla="*/ 170 w 2202"/>
                <a:gd name="T1" fmla="*/ 406 h 870"/>
                <a:gd name="T2" fmla="*/ 203 w 2202"/>
                <a:gd name="T3" fmla="*/ 425 h 870"/>
                <a:gd name="T4" fmla="*/ 221 w 2202"/>
                <a:gd name="T5" fmla="*/ 450 h 870"/>
                <a:gd name="T6" fmla="*/ 250 w 2202"/>
                <a:gd name="T7" fmla="*/ 500 h 870"/>
                <a:gd name="T8" fmla="*/ 273 w 2202"/>
                <a:gd name="T9" fmla="*/ 523 h 870"/>
                <a:gd name="T10" fmla="*/ 293 w 2202"/>
                <a:gd name="T11" fmla="*/ 530 h 870"/>
                <a:gd name="T12" fmla="*/ 316 w 2202"/>
                <a:gd name="T13" fmla="*/ 532 h 870"/>
                <a:gd name="T14" fmla="*/ 357 w 2202"/>
                <a:gd name="T15" fmla="*/ 524 h 870"/>
                <a:gd name="T16" fmla="*/ 395 w 2202"/>
                <a:gd name="T17" fmla="*/ 505 h 870"/>
                <a:gd name="T18" fmla="*/ 424 w 2202"/>
                <a:gd name="T19" fmla="*/ 487 h 870"/>
                <a:gd name="T20" fmla="*/ 465 w 2202"/>
                <a:gd name="T21" fmla="*/ 464 h 870"/>
                <a:gd name="T22" fmla="*/ 501 w 2202"/>
                <a:gd name="T23" fmla="*/ 466 h 870"/>
                <a:gd name="T24" fmla="*/ 611 w 2202"/>
                <a:gd name="T25" fmla="*/ 496 h 870"/>
                <a:gd name="T26" fmla="*/ 708 w 2202"/>
                <a:gd name="T27" fmla="*/ 526 h 870"/>
                <a:gd name="T28" fmla="*/ 723 w 2202"/>
                <a:gd name="T29" fmla="*/ 524 h 870"/>
                <a:gd name="T30" fmla="*/ 733 w 2202"/>
                <a:gd name="T31" fmla="*/ 521 h 870"/>
                <a:gd name="T32" fmla="*/ 809 w 2202"/>
                <a:gd name="T33" fmla="*/ 485 h 870"/>
                <a:gd name="T34" fmla="*/ 842 w 2202"/>
                <a:gd name="T35" fmla="*/ 475 h 870"/>
                <a:gd name="T36" fmla="*/ 867 w 2202"/>
                <a:gd name="T37" fmla="*/ 470 h 870"/>
                <a:gd name="T38" fmla="*/ 888 w 2202"/>
                <a:gd name="T39" fmla="*/ 479 h 870"/>
                <a:gd name="T40" fmla="*/ 910 w 2202"/>
                <a:gd name="T41" fmla="*/ 493 h 870"/>
                <a:gd name="T42" fmla="*/ 937 w 2202"/>
                <a:gd name="T43" fmla="*/ 546 h 870"/>
                <a:gd name="T44" fmla="*/ 970 w 2202"/>
                <a:gd name="T45" fmla="*/ 595 h 870"/>
                <a:gd name="T46" fmla="*/ 975 w 2202"/>
                <a:gd name="T47" fmla="*/ 600 h 870"/>
                <a:gd name="T48" fmla="*/ 984 w 2202"/>
                <a:gd name="T49" fmla="*/ 600 h 870"/>
                <a:gd name="T50" fmla="*/ 1020 w 2202"/>
                <a:gd name="T51" fmla="*/ 585 h 870"/>
                <a:gd name="T52" fmla="*/ 1078 w 2202"/>
                <a:gd name="T53" fmla="*/ 555 h 870"/>
                <a:gd name="T54" fmla="*/ 1108 w 2202"/>
                <a:gd name="T55" fmla="*/ 546 h 870"/>
                <a:gd name="T56" fmla="*/ 1118 w 2202"/>
                <a:gd name="T57" fmla="*/ 549 h 870"/>
                <a:gd name="T58" fmla="*/ 1131 w 2202"/>
                <a:gd name="T59" fmla="*/ 555 h 870"/>
                <a:gd name="T60" fmla="*/ 1159 w 2202"/>
                <a:gd name="T61" fmla="*/ 588 h 870"/>
                <a:gd name="T62" fmla="*/ 1200 w 2202"/>
                <a:gd name="T63" fmla="*/ 653 h 870"/>
                <a:gd name="T64" fmla="*/ 1223 w 2202"/>
                <a:gd name="T65" fmla="*/ 671 h 870"/>
                <a:gd name="T66" fmla="*/ 1248 w 2202"/>
                <a:gd name="T67" fmla="*/ 678 h 870"/>
                <a:gd name="T68" fmla="*/ 1341 w 2202"/>
                <a:gd name="T69" fmla="*/ 650 h 870"/>
                <a:gd name="T70" fmla="*/ 1432 w 2202"/>
                <a:gd name="T71" fmla="*/ 623 h 870"/>
                <a:gd name="T72" fmla="*/ 1482 w 2202"/>
                <a:gd name="T73" fmla="*/ 609 h 870"/>
                <a:gd name="T74" fmla="*/ 1494 w 2202"/>
                <a:gd name="T75" fmla="*/ 613 h 870"/>
                <a:gd name="T76" fmla="*/ 1504 w 2202"/>
                <a:gd name="T77" fmla="*/ 615 h 870"/>
                <a:gd name="T78" fmla="*/ 1530 w 2202"/>
                <a:gd name="T79" fmla="*/ 651 h 870"/>
                <a:gd name="T80" fmla="*/ 1565 w 2202"/>
                <a:gd name="T81" fmla="*/ 683 h 870"/>
                <a:gd name="T82" fmla="*/ 1581 w 2202"/>
                <a:gd name="T83" fmla="*/ 693 h 870"/>
                <a:gd name="T84" fmla="*/ 1598 w 2202"/>
                <a:gd name="T85" fmla="*/ 694 h 870"/>
                <a:gd name="T86" fmla="*/ 1612 w 2202"/>
                <a:gd name="T87" fmla="*/ 694 h 870"/>
                <a:gd name="T88" fmla="*/ 1640 w 2202"/>
                <a:gd name="T89" fmla="*/ 680 h 870"/>
                <a:gd name="T90" fmla="*/ 1667 w 2202"/>
                <a:gd name="T91" fmla="*/ 660 h 870"/>
                <a:gd name="T92" fmla="*/ 1685 w 2202"/>
                <a:gd name="T93" fmla="*/ 659 h 870"/>
                <a:gd name="T94" fmla="*/ 1703 w 2202"/>
                <a:gd name="T95" fmla="*/ 659 h 870"/>
                <a:gd name="T96" fmla="*/ 1757 w 2202"/>
                <a:gd name="T97" fmla="*/ 731 h 870"/>
                <a:gd name="T98" fmla="*/ 1828 w 2202"/>
                <a:gd name="T99" fmla="*/ 826 h 870"/>
                <a:gd name="T100" fmla="*/ 1866 w 2202"/>
                <a:gd name="T101" fmla="*/ 862 h 870"/>
                <a:gd name="T102" fmla="*/ 1891 w 2202"/>
                <a:gd name="T103" fmla="*/ 869 h 870"/>
                <a:gd name="T104" fmla="*/ 1936 w 2202"/>
                <a:gd name="T105" fmla="*/ 848 h 870"/>
                <a:gd name="T106" fmla="*/ 2102 w 2202"/>
                <a:gd name="T107" fmla="*/ 737 h 870"/>
                <a:gd name="T108" fmla="*/ 2201 w 2202"/>
                <a:gd name="T109" fmla="*/ 667 h 870"/>
                <a:gd name="T110" fmla="*/ 109 w 2202"/>
                <a:gd name="T111" fmla="*/ 113 h 870"/>
                <a:gd name="T112" fmla="*/ 35 w 2202"/>
                <a:gd name="T113" fmla="*/ 292 h 870"/>
                <a:gd name="T114" fmla="*/ 7 w 2202"/>
                <a:gd name="T115" fmla="*/ 365 h 870"/>
                <a:gd name="T116" fmla="*/ 78 w 2202"/>
                <a:gd name="T117" fmla="*/ 382 h 870"/>
                <a:gd name="T118" fmla="*/ 155 w 2202"/>
                <a:gd name="T119" fmla="*/ 400 h 8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02"/>
                <a:gd name="T181" fmla="*/ 0 h 870"/>
                <a:gd name="T182" fmla="*/ 2202 w 2202"/>
                <a:gd name="T183" fmla="*/ 870 h 87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02" h="870">
                  <a:moveTo>
                    <a:pt x="155" y="400"/>
                  </a:moveTo>
                  <a:lnTo>
                    <a:pt x="155" y="401"/>
                  </a:lnTo>
                  <a:lnTo>
                    <a:pt x="156" y="401"/>
                  </a:lnTo>
                  <a:lnTo>
                    <a:pt x="159" y="402"/>
                  </a:lnTo>
                  <a:lnTo>
                    <a:pt x="162" y="402"/>
                  </a:lnTo>
                  <a:lnTo>
                    <a:pt x="165" y="405"/>
                  </a:lnTo>
                  <a:lnTo>
                    <a:pt x="170" y="406"/>
                  </a:lnTo>
                  <a:lnTo>
                    <a:pt x="174" y="408"/>
                  </a:lnTo>
                  <a:lnTo>
                    <a:pt x="180" y="409"/>
                  </a:lnTo>
                  <a:lnTo>
                    <a:pt x="184" y="412"/>
                  </a:lnTo>
                  <a:lnTo>
                    <a:pt x="190" y="415"/>
                  </a:lnTo>
                  <a:lnTo>
                    <a:pt x="194" y="419"/>
                  </a:lnTo>
                  <a:lnTo>
                    <a:pt x="200" y="421"/>
                  </a:lnTo>
                  <a:lnTo>
                    <a:pt x="203" y="425"/>
                  </a:lnTo>
                  <a:lnTo>
                    <a:pt x="208" y="428"/>
                  </a:lnTo>
                  <a:lnTo>
                    <a:pt x="210" y="433"/>
                  </a:lnTo>
                  <a:lnTo>
                    <a:pt x="214" y="436"/>
                  </a:lnTo>
                  <a:lnTo>
                    <a:pt x="214" y="437"/>
                  </a:lnTo>
                  <a:lnTo>
                    <a:pt x="215" y="441"/>
                  </a:lnTo>
                  <a:lnTo>
                    <a:pt x="217" y="446"/>
                  </a:lnTo>
                  <a:lnTo>
                    <a:pt x="221" y="450"/>
                  </a:lnTo>
                  <a:lnTo>
                    <a:pt x="224" y="457"/>
                  </a:lnTo>
                  <a:lnTo>
                    <a:pt x="228" y="463"/>
                  </a:lnTo>
                  <a:lnTo>
                    <a:pt x="232" y="471"/>
                  </a:lnTo>
                  <a:lnTo>
                    <a:pt x="238" y="477"/>
                  </a:lnTo>
                  <a:lnTo>
                    <a:pt x="242" y="485"/>
                  </a:lnTo>
                  <a:lnTo>
                    <a:pt x="246" y="492"/>
                  </a:lnTo>
                  <a:lnTo>
                    <a:pt x="250" y="500"/>
                  </a:lnTo>
                  <a:lnTo>
                    <a:pt x="256" y="505"/>
                  </a:lnTo>
                  <a:lnTo>
                    <a:pt x="259" y="511"/>
                  </a:lnTo>
                  <a:lnTo>
                    <a:pt x="263" y="515"/>
                  </a:lnTo>
                  <a:lnTo>
                    <a:pt x="266" y="518"/>
                  </a:lnTo>
                  <a:lnTo>
                    <a:pt x="269" y="518"/>
                  </a:lnTo>
                  <a:lnTo>
                    <a:pt x="271" y="520"/>
                  </a:lnTo>
                  <a:lnTo>
                    <a:pt x="273" y="523"/>
                  </a:lnTo>
                  <a:lnTo>
                    <a:pt x="276" y="525"/>
                  </a:lnTo>
                  <a:lnTo>
                    <a:pt x="280" y="525"/>
                  </a:lnTo>
                  <a:lnTo>
                    <a:pt x="282" y="527"/>
                  </a:lnTo>
                  <a:lnTo>
                    <a:pt x="285" y="527"/>
                  </a:lnTo>
                  <a:lnTo>
                    <a:pt x="287" y="528"/>
                  </a:lnTo>
                  <a:lnTo>
                    <a:pt x="291" y="528"/>
                  </a:lnTo>
                  <a:lnTo>
                    <a:pt x="293" y="530"/>
                  </a:lnTo>
                  <a:lnTo>
                    <a:pt x="295" y="530"/>
                  </a:lnTo>
                  <a:lnTo>
                    <a:pt x="298" y="531"/>
                  </a:lnTo>
                  <a:lnTo>
                    <a:pt x="302" y="531"/>
                  </a:lnTo>
                  <a:lnTo>
                    <a:pt x="304" y="532"/>
                  </a:lnTo>
                  <a:lnTo>
                    <a:pt x="308" y="532"/>
                  </a:lnTo>
                  <a:lnTo>
                    <a:pt x="312" y="532"/>
                  </a:lnTo>
                  <a:lnTo>
                    <a:pt x="316" y="532"/>
                  </a:lnTo>
                  <a:lnTo>
                    <a:pt x="320" y="533"/>
                  </a:lnTo>
                  <a:lnTo>
                    <a:pt x="325" y="533"/>
                  </a:lnTo>
                  <a:lnTo>
                    <a:pt x="331" y="532"/>
                  </a:lnTo>
                  <a:lnTo>
                    <a:pt x="337" y="530"/>
                  </a:lnTo>
                  <a:lnTo>
                    <a:pt x="343" y="528"/>
                  </a:lnTo>
                  <a:lnTo>
                    <a:pt x="350" y="526"/>
                  </a:lnTo>
                  <a:lnTo>
                    <a:pt x="357" y="524"/>
                  </a:lnTo>
                  <a:lnTo>
                    <a:pt x="363" y="520"/>
                  </a:lnTo>
                  <a:lnTo>
                    <a:pt x="368" y="518"/>
                  </a:lnTo>
                  <a:lnTo>
                    <a:pt x="374" y="516"/>
                  </a:lnTo>
                  <a:lnTo>
                    <a:pt x="379" y="514"/>
                  </a:lnTo>
                  <a:lnTo>
                    <a:pt x="386" y="509"/>
                  </a:lnTo>
                  <a:lnTo>
                    <a:pt x="390" y="507"/>
                  </a:lnTo>
                  <a:lnTo>
                    <a:pt x="395" y="505"/>
                  </a:lnTo>
                  <a:lnTo>
                    <a:pt x="398" y="502"/>
                  </a:lnTo>
                  <a:lnTo>
                    <a:pt x="402" y="500"/>
                  </a:lnTo>
                  <a:lnTo>
                    <a:pt x="406" y="497"/>
                  </a:lnTo>
                  <a:lnTo>
                    <a:pt x="410" y="495"/>
                  </a:lnTo>
                  <a:lnTo>
                    <a:pt x="414" y="493"/>
                  </a:lnTo>
                  <a:lnTo>
                    <a:pt x="420" y="489"/>
                  </a:lnTo>
                  <a:lnTo>
                    <a:pt x="424" y="487"/>
                  </a:lnTo>
                  <a:lnTo>
                    <a:pt x="431" y="482"/>
                  </a:lnTo>
                  <a:lnTo>
                    <a:pt x="436" y="480"/>
                  </a:lnTo>
                  <a:lnTo>
                    <a:pt x="442" y="476"/>
                  </a:lnTo>
                  <a:lnTo>
                    <a:pt x="447" y="473"/>
                  </a:lnTo>
                  <a:lnTo>
                    <a:pt x="453" y="470"/>
                  </a:lnTo>
                  <a:lnTo>
                    <a:pt x="459" y="468"/>
                  </a:lnTo>
                  <a:lnTo>
                    <a:pt x="465" y="464"/>
                  </a:lnTo>
                  <a:lnTo>
                    <a:pt x="469" y="464"/>
                  </a:lnTo>
                  <a:lnTo>
                    <a:pt x="475" y="461"/>
                  </a:lnTo>
                  <a:lnTo>
                    <a:pt x="479" y="461"/>
                  </a:lnTo>
                  <a:lnTo>
                    <a:pt x="486" y="461"/>
                  </a:lnTo>
                  <a:lnTo>
                    <a:pt x="487" y="462"/>
                  </a:lnTo>
                  <a:lnTo>
                    <a:pt x="492" y="463"/>
                  </a:lnTo>
                  <a:lnTo>
                    <a:pt x="501" y="466"/>
                  </a:lnTo>
                  <a:lnTo>
                    <a:pt x="513" y="468"/>
                  </a:lnTo>
                  <a:lnTo>
                    <a:pt x="526" y="472"/>
                  </a:lnTo>
                  <a:lnTo>
                    <a:pt x="541" y="476"/>
                  </a:lnTo>
                  <a:lnTo>
                    <a:pt x="557" y="481"/>
                  </a:lnTo>
                  <a:lnTo>
                    <a:pt x="575" y="485"/>
                  </a:lnTo>
                  <a:lnTo>
                    <a:pt x="592" y="492"/>
                  </a:lnTo>
                  <a:lnTo>
                    <a:pt x="611" y="496"/>
                  </a:lnTo>
                  <a:lnTo>
                    <a:pt x="629" y="503"/>
                  </a:lnTo>
                  <a:lnTo>
                    <a:pt x="647" y="507"/>
                  </a:lnTo>
                  <a:lnTo>
                    <a:pt x="663" y="514"/>
                  </a:lnTo>
                  <a:lnTo>
                    <a:pt x="679" y="518"/>
                  </a:lnTo>
                  <a:lnTo>
                    <a:pt x="693" y="522"/>
                  </a:lnTo>
                  <a:lnTo>
                    <a:pt x="706" y="525"/>
                  </a:lnTo>
                  <a:lnTo>
                    <a:pt x="708" y="526"/>
                  </a:lnTo>
                  <a:lnTo>
                    <a:pt x="709" y="526"/>
                  </a:lnTo>
                  <a:lnTo>
                    <a:pt x="712" y="526"/>
                  </a:lnTo>
                  <a:lnTo>
                    <a:pt x="714" y="526"/>
                  </a:lnTo>
                  <a:lnTo>
                    <a:pt x="716" y="526"/>
                  </a:lnTo>
                  <a:lnTo>
                    <a:pt x="718" y="526"/>
                  </a:lnTo>
                  <a:lnTo>
                    <a:pt x="720" y="526"/>
                  </a:lnTo>
                  <a:lnTo>
                    <a:pt x="723" y="524"/>
                  </a:lnTo>
                  <a:lnTo>
                    <a:pt x="724" y="524"/>
                  </a:lnTo>
                  <a:lnTo>
                    <a:pt x="726" y="524"/>
                  </a:lnTo>
                  <a:lnTo>
                    <a:pt x="728" y="524"/>
                  </a:lnTo>
                  <a:lnTo>
                    <a:pt x="730" y="522"/>
                  </a:lnTo>
                  <a:lnTo>
                    <a:pt x="733" y="521"/>
                  </a:lnTo>
                  <a:lnTo>
                    <a:pt x="734" y="520"/>
                  </a:lnTo>
                  <a:lnTo>
                    <a:pt x="752" y="512"/>
                  </a:lnTo>
                  <a:lnTo>
                    <a:pt x="767" y="505"/>
                  </a:lnTo>
                  <a:lnTo>
                    <a:pt x="780" y="499"/>
                  </a:lnTo>
                  <a:lnTo>
                    <a:pt x="792" y="492"/>
                  </a:lnTo>
                  <a:lnTo>
                    <a:pt x="801" y="489"/>
                  </a:lnTo>
                  <a:lnTo>
                    <a:pt x="809" y="485"/>
                  </a:lnTo>
                  <a:lnTo>
                    <a:pt x="816" y="482"/>
                  </a:lnTo>
                  <a:lnTo>
                    <a:pt x="822" y="479"/>
                  </a:lnTo>
                  <a:lnTo>
                    <a:pt x="826" y="479"/>
                  </a:lnTo>
                  <a:lnTo>
                    <a:pt x="830" y="477"/>
                  </a:lnTo>
                  <a:lnTo>
                    <a:pt x="834" y="477"/>
                  </a:lnTo>
                  <a:lnTo>
                    <a:pt x="838" y="475"/>
                  </a:lnTo>
                  <a:lnTo>
                    <a:pt x="842" y="475"/>
                  </a:lnTo>
                  <a:lnTo>
                    <a:pt x="846" y="473"/>
                  </a:lnTo>
                  <a:lnTo>
                    <a:pt x="850" y="472"/>
                  </a:lnTo>
                  <a:lnTo>
                    <a:pt x="856" y="470"/>
                  </a:lnTo>
                  <a:lnTo>
                    <a:pt x="858" y="470"/>
                  </a:lnTo>
                  <a:lnTo>
                    <a:pt x="861" y="470"/>
                  </a:lnTo>
                  <a:lnTo>
                    <a:pt x="862" y="470"/>
                  </a:lnTo>
                  <a:lnTo>
                    <a:pt x="867" y="470"/>
                  </a:lnTo>
                  <a:lnTo>
                    <a:pt x="869" y="472"/>
                  </a:lnTo>
                  <a:lnTo>
                    <a:pt x="873" y="472"/>
                  </a:lnTo>
                  <a:lnTo>
                    <a:pt x="877" y="473"/>
                  </a:lnTo>
                  <a:lnTo>
                    <a:pt x="881" y="473"/>
                  </a:lnTo>
                  <a:lnTo>
                    <a:pt x="883" y="476"/>
                  </a:lnTo>
                  <a:lnTo>
                    <a:pt x="886" y="477"/>
                  </a:lnTo>
                  <a:lnTo>
                    <a:pt x="888" y="479"/>
                  </a:lnTo>
                  <a:lnTo>
                    <a:pt x="892" y="479"/>
                  </a:lnTo>
                  <a:lnTo>
                    <a:pt x="895" y="481"/>
                  </a:lnTo>
                  <a:lnTo>
                    <a:pt x="897" y="481"/>
                  </a:lnTo>
                  <a:lnTo>
                    <a:pt x="899" y="483"/>
                  </a:lnTo>
                  <a:lnTo>
                    <a:pt x="901" y="483"/>
                  </a:lnTo>
                  <a:lnTo>
                    <a:pt x="905" y="489"/>
                  </a:lnTo>
                  <a:lnTo>
                    <a:pt x="910" y="493"/>
                  </a:lnTo>
                  <a:lnTo>
                    <a:pt x="914" y="500"/>
                  </a:lnTo>
                  <a:lnTo>
                    <a:pt x="918" y="506"/>
                  </a:lnTo>
                  <a:lnTo>
                    <a:pt x="921" y="514"/>
                  </a:lnTo>
                  <a:lnTo>
                    <a:pt x="925" y="521"/>
                  </a:lnTo>
                  <a:lnTo>
                    <a:pt x="929" y="530"/>
                  </a:lnTo>
                  <a:lnTo>
                    <a:pt x="933" y="536"/>
                  </a:lnTo>
                  <a:lnTo>
                    <a:pt x="937" y="546"/>
                  </a:lnTo>
                  <a:lnTo>
                    <a:pt x="941" y="554"/>
                  </a:lnTo>
                  <a:lnTo>
                    <a:pt x="945" y="563"/>
                  </a:lnTo>
                  <a:lnTo>
                    <a:pt x="950" y="570"/>
                  </a:lnTo>
                  <a:lnTo>
                    <a:pt x="954" y="578"/>
                  </a:lnTo>
                  <a:lnTo>
                    <a:pt x="959" y="584"/>
                  </a:lnTo>
                  <a:lnTo>
                    <a:pt x="964" y="590"/>
                  </a:lnTo>
                  <a:lnTo>
                    <a:pt x="970" y="595"/>
                  </a:lnTo>
                  <a:lnTo>
                    <a:pt x="970" y="597"/>
                  </a:lnTo>
                  <a:lnTo>
                    <a:pt x="971" y="597"/>
                  </a:lnTo>
                  <a:lnTo>
                    <a:pt x="971" y="598"/>
                  </a:lnTo>
                  <a:lnTo>
                    <a:pt x="973" y="598"/>
                  </a:lnTo>
                  <a:lnTo>
                    <a:pt x="973" y="600"/>
                  </a:lnTo>
                  <a:lnTo>
                    <a:pt x="975" y="600"/>
                  </a:lnTo>
                  <a:lnTo>
                    <a:pt x="978" y="600"/>
                  </a:lnTo>
                  <a:lnTo>
                    <a:pt x="980" y="600"/>
                  </a:lnTo>
                  <a:lnTo>
                    <a:pt x="982" y="600"/>
                  </a:lnTo>
                  <a:lnTo>
                    <a:pt x="984" y="600"/>
                  </a:lnTo>
                  <a:lnTo>
                    <a:pt x="985" y="600"/>
                  </a:lnTo>
                  <a:lnTo>
                    <a:pt x="987" y="600"/>
                  </a:lnTo>
                  <a:lnTo>
                    <a:pt x="991" y="599"/>
                  </a:lnTo>
                  <a:lnTo>
                    <a:pt x="998" y="595"/>
                  </a:lnTo>
                  <a:lnTo>
                    <a:pt x="1004" y="593"/>
                  </a:lnTo>
                  <a:lnTo>
                    <a:pt x="1013" y="589"/>
                  </a:lnTo>
                  <a:lnTo>
                    <a:pt x="1020" y="585"/>
                  </a:lnTo>
                  <a:lnTo>
                    <a:pt x="1029" y="581"/>
                  </a:lnTo>
                  <a:lnTo>
                    <a:pt x="1037" y="577"/>
                  </a:lnTo>
                  <a:lnTo>
                    <a:pt x="1045" y="571"/>
                  </a:lnTo>
                  <a:lnTo>
                    <a:pt x="1054" y="567"/>
                  </a:lnTo>
                  <a:lnTo>
                    <a:pt x="1062" y="563"/>
                  </a:lnTo>
                  <a:lnTo>
                    <a:pt x="1070" y="559"/>
                  </a:lnTo>
                  <a:lnTo>
                    <a:pt x="1078" y="555"/>
                  </a:lnTo>
                  <a:lnTo>
                    <a:pt x="1084" y="553"/>
                  </a:lnTo>
                  <a:lnTo>
                    <a:pt x="1093" y="549"/>
                  </a:lnTo>
                  <a:lnTo>
                    <a:pt x="1099" y="547"/>
                  </a:lnTo>
                  <a:lnTo>
                    <a:pt x="1106" y="545"/>
                  </a:lnTo>
                  <a:lnTo>
                    <a:pt x="1106" y="546"/>
                  </a:lnTo>
                  <a:lnTo>
                    <a:pt x="1108" y="546"/>
                  </a:lnTo>
                  <a:lnTo>
                    <a:pt x="1109" y="546"/>
                  </a:lnTo>
                  <a:lnTo>
                    <a:pt x="1109" y="547"/>
                  </a:lnTo>
                  <a:lnTo>
                    <a:pt x="1112" y="547"/>
                  </a:lnTo>
                  <a:lnTo>
                    <a:pt x="1114" y="547"/>
                  </a:lnTo>
                  <a:lnTo>
                    <a:pt x="1116" y="547"/>
                  </a:lnTo>
                  <a:lnTo>
                    <a:pt x="1116" y="549"/>
                  </a:lnTo>
                  <a:lnTo>
                    <a:pt x="1118" y="549"/>
                  </a:lnTo>
                  <a:lnTo>
                    <a:pt x="1120" y="549"/>
                  </a:lnTo>
                  <a:lnTo>
                    <a:pt x="1122" y="549"/>
                  </a:lnTo>
                  <a:lnTo>
                    <a:pt x="1122" y="551"/>
                  </a:lnTo>
                  <a:lnTo>
                    <a:pt x="1124" y="551"/>
                  </a:lnTo>
                  <a:lnTo>
                    <a:pt x="1125" y="551"/>
                  </a:lnTo>
                  <a:lnTo>
                    <a:pt x="1127" y="551"/>
                  </a:lnTo>
                  <a:lnTo>
                    <a:pt x="1131" y="555"/>
                  </a:lnTo>
                  <a:lnTo>
                    <a:pt x="1135" y="559"/>
                  </a:lnTo>
                  <a:lnTo>
                    <a:pt x="1139" y="563"/>
                  </a:lnTo>
                  <a:lnTo>
                    <a:pt x="1143" y="567"/>
                  </a:lnTo>
                  <a:lnTo>
                    <a:pt x="1146" y="572"/>
                  </a:lnTo>
                  <a:lnTo>
                    <a:pt x="1150" y="577"/>
                  </a:lnTo>
                  <a:lnTo>
                    <a:pt x="1154" y="583"/>
                  </a:lnTo>
                  <a:lnTo>
                    <a:pt x="1159" y="588"/>
                  </a:lnTo>
                  <a:lnTo>
                    <a:pt x="1163" y="596"/>
                  </a:lnTo>
                  <a:lnTo>
                    <a:pt x="1167" y="604"/>
                  </a:lnTo>
                  <a:lnTo>
                    <a:pt x="1172" y="612"/>
                  </a:lnTo>
                  <a:lnTo>
                    <a:pt x="1178" y="620"/>
                  </a:lnTo>
                  <a:lnTo>
                    <a:pt x="1185" y="631"/>
                  </a:lnTo>
                  <a:lnTo>
                    <a:pt x="1192" y="641"/>
                  </a:lnTo>
                  <a:lnTo>
                    <a:pt x="1200" y="653"/>
                  </a:lnTo>
                  <a:lnTo>
                    <a:pt x="1210" y="664"/>
                  </a:lnTo>
                  <a:lnTo>
                    <a:pt x="1210" y="667"/>
                  </a:lnTo>
                  <a:lnTo>
                    <a:pt x="1212" y="667"/>
                  </a:lnTo>
                  <a:lnTo>
                    <a:pt x="1213" y="669"/>
                  </a:lnTo>
                  <a:lnTo>
                    <a:pt x="1216" y="669"/>
                  </a:lnTo>
                  <a:lnTo>
                    <a:pt x="1218" y="671"/>
                  </a:lnTo>
                  <a:lnTo>
                    <a:pt x="1223" y="671"/>
                  </a:lnTo>
                  <a:lnTo>
                    <a:pt x="1227" y="674"/>
                  </a:lnTo>
                  <a:lnTo>
                    <a:pt x="1231" y="674"/>
                  </a:lnTo>
                  <a:lnTo>
                    <a:pt x="1234" y="676"/>
                  </a:lnTo>
                  <a:lnTo>
                    <a:pt x="1238" y="676"/>
                  </a:lnTo>
                  <a:lnTo>
                    <a:pt x="1242" y="678"/>
                  </a:lnTo>
                  <a:lnTo>
                    <a:pt x="1246" y="678"/>
                  </a:lnTo>
                  <a:lnTo>
                    <a:pt x="1248" y="678"/>
                  </a:lnTo>
                  <a:lnTo>
                    <a:pt x="1251" y="678"/>
                  </a:lnTo>
                  <a:lnTo>
                    <a:pt x="1253" y="678"/>
                  </a:lnTo>
                  <a:lnTo>
                    <a:pt x="1255" y="678"/>
                  </a:lnTo>
                  <a:lnTo>
                    <a:pt x="1279" y="671"/>
                  </a:lnTo>
                  <a:lnTo>
                    <a:pt x="1302" y="664"/>
                  </a:lnTo>
                  <a:lnTo>
                    <a:pt x="1322" y="658"/>
                  </a:lnTo>
                  <a:lnTo>
                    <a:pt x="1341" y="650"/>
                  </a:lnTo>
                  <a:lnTo>
                    <a:pt x="1357" y="646"/>
                  </a:lnTo>
                  <a:lnTo>
                    <a:pt x="1373" y="640"/>
                  </a:lnTo>
                  <a:lnTo>
                    <a:pt x="1386" y="636"/>
                  </a:lnTo>
                  <a:lnTo>
                    <a:pt x="1400" y="631"/>
                  </a:lnTo>
                  <a:lnTo>
                    <a:pt x="1411" y="629"/>
                  </a:lnTo>
                  <a:lnTo>
                    <a:pt x="1422" y="625"/>
                  </a:lnTo>
                  <a:lnTo>
                    <a:pt x="1432" y="623"/>
                  </a:lnTo>
                  <a:lnTo>
                    <a:pt x="1442" y="619"/>
                  </a:lnTo>
                  <a:lnTo>
                    <a:pt x="1451" y="617"/>
                  </a:lnTo>
                  <a:lnTo>
                    <a:pt x="1461" y="614"/>
                  </a:lnTo>
                  <a:lnTo>
                    <a:pt x="1471" y="612"/>
                  </a:lnTo>
                  <a:lnTo>
                    <a:pt x="1482" y="608"/>
                  </a:lnTo>
                  <a:lnTo>
                    <a:pt x="1482" y="609"/>
                  </a:lnTo>
                  <a:lnTo>
                    <a:pt x="1484" y="609"/>
                  </a:lnTo>
                  <a:lnTo>
                    <a:pt x="1486" y="611"/>
                  </a:lnTo>
                  <a:lnTo>
                    <a:pt x="1488" y="611"/>
                  </a:lnTo>
                  <a:lnTo>
                    <a:pt x="1490" y="611"/>
                  </a:lnTo>
                  <a:lnTo>
                    <a:pt x="1492" y="611"/>
                  </a:lnTo>
                  <a:lnTo>
                    <a:pt x="1494" y="613"/>
                  </a:lnTo>
                  <a:lnTo>
                    <a:pt x="1495" y="613"/>
                  </a:lnTo>
                  <a:lnTo>
                    <a:pt x="1498" y="613"/>
                  </a:lnTo>
                  <a:lnTo>
                    <a:pt x="1500" y="613"/>
                  </a:lnTo>
                  <a:lnTo>
                    <a:pt x="1500" y="615"/>
                  </a:lnTo>
                  <a:lnTo>
                    <a:pt x="1502" y="615"/>
                  </a:lnTo>
                  <a:lnTo>
                    <a:pt x="1504" y="615"/>
                  </a:lnTo>
                  <a:lnTo>
                    <a:pt x="1505" y="621"/>
                  </a:lnTo>
                  <a:lnTo>
                    <a:pt x="1510" y="625"/>
                  </a:lnTo>
                  <a:lnTo>
                    <a:pt x="1513" y="631"/>
                  </a:lnTo>
                  <a:lnTo>
                    <a:pt x="1518" y="635"/>
                  </a:lnTo>
                  <a:lnTo>
                    <a:pt x="1522" y="641"/>
                  </a:lnTo>
                  <a:lnTo>
                    <a:pt x="1526" y="645"/>
                  </a:lnTo>
                  <a:lnTo>
                    <a:pt x="1530" y="651"/>
                  </a:lnTo>
                  <a:lnTo>
                    <a:pt x="1535" y="655"/>
                  </a:lnTo>
                  <a:lnTo>
                    <a:pt x="1539" y="662"/>
                  </a:lnTo>
                  <a:lnTo>
                    <a:pt x="1544" y="666"/>
                  </a:lnTo>
                  <a:lnTo>
                    <a:pt x="1548" y="671"/>
                  </a:lnTo>
                  <a:lnTo>
                    <a:pt x="1554" y="675"/>
                  </a:lnTo>
                  <a:lnTo>
                    <a:pt x="1559" y="679"/>
                  </a:lnTo>
                  <a:lnTo>
                    <a:pt x="1565" y="683"/>
                  </a:lnTo>
                  <a:lnTo>
                    <a:pt x="1570" y="688"/>
                  </a:lnTo>
                  <a:lnTo>
                    <a:pt x="1576" y="691"/>
                  </a:lnTo>
                  <a:lnTo>
                    <a:pt x="1576" y="693"/>
                  </a:lnTo>
                  <a:lnTo>
                    <a:pt x="1577" y="693"/>
                  </a:lnTo>
                  <a:lnTo>
                    <a:pt x="1578" y="693"/>
                  </a:lnTo>
                  <a:lnTo>
                    <a:pt x="1580" y="693"/>
                  </a:lnTo>
                  <a:lnTo>
                    <a:pt x="1581" y="693"/>
                  </a:lnTo>
                  <a:lnTo>
                    <a:pt x="1583" y="693"/>
                  </a:lnTo>
                  <a:lnTo>
                    <a:pt x="1585" y="693"/>
                  </a:lnTo>
                  <a:lnTo>
                    <a:pt x="1589" y="693"/>
                  </a:lnTo>
                  <a:lnTo>
                    <a:pt x="1591" y="694"/>
                  </a:lnTo>
                  <a:lnTo>
                    <a:pt x="1593" y="694"/>
                  </a:lnTo>
                  <a:lnTo>
                    <a:pt x="1595" y="694"/>
                  </a:lnTo>
                  <a:lnTo>
                    <a:pt x="1598" y="694"/>
                  </a:lnTo>
                  <a:lnTo>
                    <a:pt x="1599" y="694"/>
                  </a:lnTo>
                  <a:lnTo>
                    <a:pt x="1601" y="694"/>
                  </a:lnTo>
                  <a:lnTo>
                    <a:pt x="1602" y="694"/>
                  </a:lnTo>
                  <a:lnTo>
                    <a:pt x="1603" y="694"/>
                  </a:lnTo>
                  <a:lnTo>
                    <a:pt x="1605" y="694"/>
                  </a:lnTo>
                  <a:lnTo>
                    <a:pt x="1609" y="694"/>
                  </a:lnTo>
                  <a:lnTo>
                    <a:pt x="1612" y="694"/>
                  </a:lnTo>
                  <a:lnTo>
                    <a:pt x="1616" y="692"/>
                  </a:lnTo>
                  <a:lnTo>
                    <a:pt x="1619" y="690"/>
                  </a:lnTo>
                  <a:lnTo>
                    <a:pt x="1623" y="688"/>
                  </a:lnTo>
                  <a:lnTo>
                    <a:pt x="1628" y="686"/>
                  </a:lnTo>
                  <a:lnTo>
                    <a:pt x="1632" y="684"/>
                  </a:lnTo>
                  <a:lnTo>
                    <a:pt x="1636" y="682"/>
                  </a:lnTo>
                  <a:lnTo>
                    <a:pt x="1640" y="680"/>
                  </a:lnTo>
                  <a:lnTo>
                    <a:pt x="1644" y="678"/>
                  </a:lnTo>
                  <a:lnTo>
                    <a:pt x="1649" y="674"/>
                  </a:lnTo>
                  <a:lnTo>
                    <a:pt x="1653" y="672"/>
                  </a:lnTo>
                  <a:lnTo>
                    <a:pt x="1657" y="668"/>
                  </a:lnTo>
                  <a:lnTo>
                    <a:pt x="1662" y="664"/>
                  </a:lnTo>
                  <a:lnTo>
                    <a:pt x="1667" y="660"/>
                  </a:lnTo>
                  <a:lnTo>
                    <a:pt x="1668" y="660"/>
                  </a:lnTo>
                  <a:lnTo>
                    <a:pt x="1670" y="660"/>
                  </a:lnTo>
                  <a:lnTo>
                    <a:pt x="1672" y="660"/>
                  </a:lnTo>
                  <a:lnTo>
                    <a:pt x="1674" y="660"/>
                  </a:lnTo>
                  <a:lnTo>
                    <a:pt x="1677" y="660"/>
                  </a:lnTo>
                  <a:lnTo>
                    <a:pt x="1681" y="660"/>
                  </a:lnTo>
                  <a:lnTo>
                    <a:pt x="1685" y="659"/>
                  </a:lnTo>
                  <a:lnTo>
                    <a:pt x="1687" y="659"/>
                  </a:lnTo>
                  <a:lnTo>
                    <a:pt x="1692" y="659"/>
                  </a:lnTo>
                  <a:lnTo>
                    <a:pt x="1694" y="659"/>
                  </a:lnTo>
                  <a:lnTo>
                    <a:pt x="1698" y="659"/>
                  </a:lnTo>
                  <a:lnTo>
                    <a:pt x="1701" y="659"/>
                  </a:lnTo>
                  <a:lnTo>
                    <a:pt x="1703" y="659"/>
                  </a:lnTo>
                  <a:lnTo>
                    <a:pt x="1705" y="658"/>
                  </a:lnTo>
                  <a:lnTo>
                    <a:pt x="1712" y="669"/>
                  </a:lnTo>
                  <a:lnTo>
                    <a:pt x="1720" y="679"/>
                  </a:lnTo>
                  <a:lnTo>
                    <a:pt x="1729" y="692"/>
                  </a:lnTo>
                  <a:lnTo>
                    <a:pt x="1738" y="704"/>
                  </a:lnTo>
                  <a:lnTo>
                    <a:pt x="1747" y="718"/>
                  </a:lnTo>
                  <a:lnTo>
                    <a:pt x="1757" y="731"/>
                  </a:lnTo>
                  <a:lnTo>
                    <a:pt x="1768" y="746"/>
                  </a:lnTo>
                  <a:lnTo>
                    <a:pt x="1779" y="758"/>
                  </a:lnTo>
                  <a:lnTo>
                    <a:pt x="1788" y="773"/>
                  </a:lnTo>
                  <a:lnTo>
                    <a:pt x="1799" y="787"/>
                  </a:lnTo>
                  <a:lnTo>
                    <a:pt x="1810" y="801"/>
                  </a:lnTo>
                  <a:lnTo>
                    <a:pt x="1820" y="813"/>
                  </a:lnTo>
                  <a:lnTo>
                    <a:pt x="1828" y="826"/>
                  </a:lnTo>
                  <a:lnTo>
                    <a:pt x="1839" y="837"/>
                  </a:lnTo>
                  <a:lnTo>
                    <a:pt x="1848" y="847"/>
                  </a:lnTo>
                  <a:lnTo>
                    <a:pt x="1858" y="856"/>
                  </a:lnTo>
                  <a:lnTo>
                    <a:pt x="1858" y="858"/>
                  </a:lnTo>
                  <a:lnTo>
                    <a:pt x="1860" y="860"/>
                  </a:lnTo>
                  <a:lnTo>
                    <a:pt x="1862" y="862"/>
                  </a:lnTo>
                  <a:lnTo>
                    <a:pt x="1866" y="862"/>
                  </a:lnTo>
                  <a:lnTo>
                    <a:pt x="1869" y="865"/>
                  </a:lnTo>
                  <a:lnTo>
                    <a:pt x="1873" y="865"/>
                  </a:lnTo>
                  <a:lnTo>
                    <a:pt x="1878" y="867"/>
                  </a:lnTo>
                  <a:lnTo>
                    <a:pt x="1882" y="867"/>
                  </a:lnTo>
                  <a:lnTo>
                    <a:pt x="1884" y="869"/>
                  </a:lnTo>
                  <a:lnTo>
                    <a:pt x="1888" y="869"/>
                  </a:lnTo>
                  <a:lnTo>
                    <a:pt x="1891" y="869"/>
                  </a:lnTo>
                  <a:lnTo>
                    <a:pt x="1896" y="869"/>
                  </a:lnTo>
                  <a:lnTo>
                    <a:pt x="1898" y="869"/>
                  </a:lnTo>
                  <a:lnTo>
                    <a:pt x="1901" y="869"/>
                  </a:lnTo>
                  <a:lnTo>
                    <a:pt x="1903" y="869"/>
                  </a:lnTo>
                  <a:lnTo>
                    <a:pt x="1918" y="860"/>
                  </a:lnTo>
                  <a:lnTo>
                    <a:pt x="1936" y="848"/>
                  </a:lnTo>
                  <a:lnTo>
                    <a:pt x="1956" y="835"/>
                  </a:lnTo>
                  <a:lnTo>
                    <a:pt x="1979" y="820"/>
                  </a:lnTo>
                  <a:lnTo>
                    <a:pt x="2003" y="803"/>
                  </a:lnTo>
                  <a:lnTo>
                    <a:pt x="2028" y="787"/>
                  </a:lnTo>
                  <a:lnTo>
                    <a:pt x="2054" y="770"/>
                  </a:lnTo>
                  <a:lnTo>
                    <a:pt x="2079" y="752"/>
                  </a:lnTo>
                  <a:lnTo>
                    <a:pt x="2102" y="737"/>
                  </a:lnTo>
                  <a:lnTo>
                    <a:pt x="2125" y="721"/>
                  </a:lnTo>
                  <a:lnTo>
                    <a:pt x="2145" y="707"/>
                  </a:lnTo>
                  <a:lnTo>
                    <a:pt x="2164" y="693"/>
                  </a:lnTo>
                  <a:lnTo>
                    <a:pt x="2179" y="683"/>
                  </a:lnTo>
                  <a:lnTo>
                    <a:pt x="2191" y="675"/>
                  </a:lnTo>
                  <a:lnTo>
                    <a:pt x="2197" y="669"/>
                  </a:lnTo>
                  <a:lnTo>
                    <a:pt x="2201" y="667"/>
                  </a:lnTo>
                  <a:lnTo>
                    <a:pt x="489" y="170"/>
                  </a:lnTo>
                  <a:lnTo>
                    <a:pt x="149" y="0"/>
                  </a:lnTo>
                  <a:lnTo>
                    <a:pt x="142" y="19"/>
                  </a:lnTo>
                  <a:lnTo>
                    <a:pt x="136" y="39"/>
                  </a:lnTo>
                  <a:lnTo>
                    <a:pt x="127" y="62"/>
                  </a:lnTo>
                  <a:lnTo>
                    <a:pt x="119" y="86"/>
                  </a:lnTo>
                  <a:lnTo>
                    <a:pt x="109" y="113"/>
                  </a:lnTo>
                  <a:lnTo>
                    <a:pt x="100" y="138"/>
                  </a:lnTo>
                  <a:lnTo>
                    <a:pt x="89" y="165"/>
                  </a:lnTo>
                  <a:lnTo>
                    <a:pt x="78" y="191"/>
                  </a:lnTo>
                  <a:lnTo>
                    <a:pt x="66" y="219"/>
                  </a:lnTo>
                  <a:lnTo>
                    <a:pt x="56" y="244"/>
                  </a:lnTo>
                  <a:lnTo>
                    <a:pt x="45" y="270"/>
                  </a:lnTo>
                  <a:lnTo>
                    <a:pt x="35" y="292"/>
                  </a:lnTo>
                  <a:lnTo>
                    <a:pt x="24" y="314"/>
                  </a:lnTo>
                  <a:lnTo>
                    <a:pt x="15" y="333"/>
                  </a:lnTo>
                  <a:lnTo>
                    <a:pt x="7" y="349"/>
                  </a:lnTo>
                  <a:lnTo>
                    <a:pt x="0" y="362"/>
                  </a:lnTo>
                  <a:lnTo>
                    <a:pt x="1" y="363"/>
                  </a:lnTo>
                  <a:lnTo>
                    <a:pt x="3" y="363"/>
                  </a:lnTo>
                  <a:lnTo>
                    <a:pt x="7" y="365"/>
                  </a:lnTo>
                  <a:lnTo>
                    <a:pt x="15" y="366"/>
                  </a:lnTo>
                  <a:lnTo>
                    <a:pt x="22" y="369"/>
                  </a:lnTo>
                  <a:lnTo>
                    <a:pt x="31" y="371"/>
                  </a:lnTo>
                  <a:lnTo>
                    <a:pt x="42" y="373"/>
                  </a:lnTo>
                  <a:lnTo>
                    <a:pt x="54" y="375"/>
                  </a:lnTo>
                  <a:lnTo>
                    <a:pt x="65" y="379"/>
                  </a:lnTo>
                  <a:lnTo>
                    <a:pt x="78" y="382"/>
                  </a:lnTo>
                  <a:lnTo>
                    <a:pt x="90" y="385"/>
                  </a:lnTo>
                  <a:lnTo>
                    <a:pt x="105" y="387"/>
                  </a:lnTo>
                  <a:lnTo>
                    <a:pt x="117" y="391"/>
                  </a:lnTo>
                  <a:lnTo>
                    <a:pt x="130" y="393"/>
                  </a:lnTo>
                  <a:lnTo>
                    <a:pt x="142" y="397"/>
                  </a:lnTo>
                  <a:lnTo>
                    <a:pt x="155" y="400"/>
                  </a:lnTo>
                </a:path>
              </a:pathLst>
            </a:custGeom>
            <a:gradFill rotWithShape="0">
              <a:gsLst>
                <a:gs pos="0">
                  <a:srgbClr val="FFFFFF"/>
                </a:gs>
                <a:gs pos="100000">
                  <a:srgbClr val="BF4100"/>
                </a:gs>
              </a:gsLst>
              <a:path path="rect">
                <a:fillToRect l="50000" t="50000" r="50000" b="50000"/>
              </a:path>
            </a:gradFill>
            <a:ln w="9287">
              <a:solidFill>
                <a:srgbClr val="000000"/>
              </a:solidFill>
              <a:round/>
              <a:headEnd/>
              <a:tailEnd/>
            </a:ln>
          </p:spPr>
          <p:txBody>
            <a:bodyPr/>
            <a:lstStyle/>
            <a:p>
              <a:endParaRPr lang="en-US"/>
            </a:p>
          </p:txBody>
        </p:sp>
        <p:sp>
          <p:nvSpPr>
            <p:cNvPr id="3095" name="Oval 8"/>
            <p:cNvSpPr>
              <a:spLocks noChangeArrowheads="1"/>
            </p:cNvSpPr>
            <p:nvPr/>
          </p:nvSpPr>
          <p:spPr bwMode="auto">
            <a:xfrm rot="-9780000">
              <a:off x="1912" y="2356"/>
              <a:ext cx="1580" cy="1964"/>
            </a:xfrm>
            <a:prstGeom prst="ellipse">
              <a:avLst/>
            </a:prstGeom>
            <a:gradFill rotWithShape="0">
              <a:gsLst>
                <a:gs pos="0">
                  <a:srgbClr val="FFFFFF"/>
                </a:gs>
                <a:gs pos="100000">
                  <a:srgbClr val="BF4100"/>
                </a:gs>
              </a:gsLst>
              <a:path path="shape">
                <a:fillToRect l="50000" t="50000" r="50000" b="50000"/>
              </a:path>
            </a:gradFill>
            <a:ln w="9287">
              <a:solidFill>
                <a:srgbClr val="000000"/>
              </a:solidFill>
              <a:round/>
              <a:headEnd/>
              <a:tailEnd/>
            </a:ln>
          </p:spPr>
          <p:txBody>
            <a:bodyPr wrap="none" anchor="ctr"/>
            <a:lstStyle/>
            <a:p>
              <a:endParaRPr lang="en-US"/>
            </a:p>
          </p:txBody>
        </p:sp>
        <p:sp>
          <p:nvSpPr>
            <p:cNvPr id="3096" name="Oval 9"/>
            <p:cNvSpPr>
              <a:spLocks noChangeArrowheads="1"/>
            </p:cNvSpPr>
            <p:nvPr/>
          </p:nvSpPr>
          <p:spPr bwMode="auto">
            <a:xfrm rot="-9780000">
              <a:off x="2112" y="2999"/>
              <a:ext cx="482" cy="472"/>
            </a:xfrm>
            <a:prstGeom prst="ellipse">
              <a:avLst/>
            </a:prstGeom>
            <a:gradFill rotWithShape="0">
              <a:gsLst>
                <a:gs pos="0">
                  <a:srgbClr val="FFFFFF"/>
                </a:gs>
                <a:gs pos="100000">
                  <a:srgbClr val="BF4100"/>
                </a:gs>
              </a:gsLst>
              <a:path path="shape">
                <a:fillToRect l="50000" t="50000" r="50000" b="50000"/>
              </a:path>
            </a:gradFill>
            <a:ln w="9287">
              <a:solidFill>
                <a:srgbClr val="000000"/>
              </a:solidFill>
              <a:round/>
              <a:headEnd/>
              <a:tailEnd/>
            </a:ln>
          </p:spPr>
          <p:txBody>
            <a:bodyPr wrap="none" anchor="ctr"/>
            <a:lstStyle/>
            <a:p>
              <a:endParaRPr lang="en-US"/>
            </a:p>
          </p:txBody>
        </p:sp>
        <p:sp>
          <p:nvSpPr>
            <p:cNvPr id="3097" name="Freeform 10"/>
            <p:cNvSpPr>
              <a:spLocks/>
            </p:cNvSpPr>
            <p:nvPr/>
          </p:nvSpPr>
          <p:spPr bwMode="auto">
            <a:xfrm>
              <a:off x="2111" y="3000"/>
              <a:ext cx="394" cy="465"/>
            </a:xfrm>
            <a:custGeom>
              <a:avLst/>
              <a:gdLst>
                <a:gd name="T0" fmla="*/ 372 w 394"/>
                <a:gd name="T1" fmla="*/ 35 h 465"/>
                <a:gd name="T2" fmla="*/ 327 w 394"/>
                <a:gd name="T3" fmla="*/ 15 h 465"/>
                <a:gd name="T4" fmla="*/ 282 w 394"/>
                <a:gd name="T5" fmla="*/ 3 h 465"/>
                <a:gd name="T6" fmla="*/ 236 w 394"/>
                <a:gd name="T7" fmla="*/ 0 h 465"/>
                <a:gd name="T8" fmla="*/ 191 w 394"/>
                <a:gd name="T9" fmla="*/ 6 h 465"/>
                <a:gd name="T10" fmla="*/ 148 w 394"/>
                <a:gd name="T11" fmla="*/ 18 h 465"/>
                <a:gd name="T12" fmla="*/ 110 w 394"/>
                <a:gd name="T13" fmla="*/ 38 h 465"/>
                <a:gd name="T14" fmla="*/ 76 w 394"/>
                <a:gd name="T15" fmla="*/ 63 h 465"/>
                <a:gd name="T16" fmla="*/ 42 w 394"/>
                <a:gd name="T17" fmla="*/ 101 h 465"/>
                <a:gd name="T18" fmla="*/ 14 w 394"/>
                <a:gd name="T19" fmla="*/ 154 h 465"/>
                <a:gd name="T20" fmla="*/ 1 w 394"/>
                <a:gd name="T21" fmla="*/ 210 h 465"/>
                <a:gd name="T22" fmla="*/ 2 w 394"/>
                <a:gd name="T23" fmla="*/ 269 h 465"/>
                <a:gd name="T24" fmla="*/ 18 w 394"/>
                <a:gd name="T25" fmla="*/ 326 h 465"/>
                <a:gd name="T26" fmla="*/ 49 w 394"/>
                <a:gd name="T27" fmla="*/ 377 h 465"/>
                <a:gd name="T28" fmla="*/ 96 w 394"/>
                <a:gd name="T29" fmla="*/ 422 h 465"/>
                <a:gd name="T30" fmla="*/ 159 w 394"/>
                <a:gd name="T31" fmla="*/ 454 h 465"/>
                <a:gd name="T32" fmla="*/ 196 w 394"/>
                <a:gd name="T33" fmla="*/ 464 h 465"/>
                <a:gd name="T34" fmla="*/ 187 w 394"/>
                <a:gd name="T35" fmla="*/ 457 h 465"/>
                <a:gd name="T36" fmla="*/ 171 w 394"/>
                <a:gd name="T37" fmla="*/ 446 h 465"/>
                <a:gd name="T38" fmla="*/ 153 w 394"/>
                <a:gd name="T39" fmla="*/ 427 h 465"/>
                <a:gd name="T40" fmla="*/ 134 w 394"/>
                <a:gd name="T41" fmla="*/ 403 h 465"/>
                <a:gd name="T42" fmla="*/ 113 w 394"/>
                <a:gd name="T43" fmla="*/ 376 h 465"/>
                <a:gd name="T44" fmla="*/ 97 w 394"/>
                <a:gd name="T45" fmla="*/ 344 h 465"/>
                <a:gd name="T46" fmla="*/ 87 w 394"/>
                <a:gd name="T47" fmla="*/ 307 h 465"/>
                <a:gd name="T48" fmla="*/ 86 w 394"/>
                <a:gd name="T49" fmla="*/ 269 h 465"/>
                <a:gd name="T50" fmla="*/ 89 w 394"/>
                <a:gd name="T51" fmla="*/ 234 h 465"/>
                <a:gd name="T52" fmla="*/ 98 w 394"/>
                <a:gd name="T53" fmla="*/ 200 h 465"/>
                <a:gd name="T54" fmla="*/ 111 w 394"/>
                <a:gd name="T55" fmla="*/ 170 h 465"/>
                <a:gd name="T56" fmla="*/ 126 w 394"/>
                <a:gd name="T57" fmla="*/ 143 h 465"/>
                <a:gd name="T58" fmla="*/ 144 w 394"/>
                <a:gd name="T59" fmla="*/ 120 h 465"/>
                <a:gd name="T60" fmla="*/ 160 w 394"/>
                <a:gd name="T61" fmla="*/ 101 h 465"/>
                <a:gd name="T62" fmla="*/ 175 w 394"/>
                <a:gd name="T63" fmla="*/ 85 h 465"/>
                <a:gd name="T64" fmla="*/ 190 w 394"/>
                <a:gd name="T65" fmla="*/ 75 h 465"/>
                <a:gd name="T66" fmla="*/ 202 w 394"/>
                <a:gd name="T67" fmla="*/ 67 h 465"/>
                <a:gd name="T68" fmla="*/ 217 w 394"/>
                <a:gd name="T69" fmla="*/ 61 h 465"/>
                <a:gd name="T70" fmla="*/ 234 w 394"/>
                <a:gd name="T71" fmla="*/ 55 h 465"/>
                <a:gd name="T72" fmla="*/ 249 w 394"/>
                <a:gd name="T73" fmla="*/ 48 h 465"/>
                <a:gd name="T74" fmla="*/ 266 w 394"/>
                <a:gd name="T75" fmla="*/ 45 h 465"/>
                <a:gd name="T76" fmla="*/ 281 w 394"/>
                <a:gd name="T77" fmla="*/ 42 h 465"/>
                <a:gd name="T78" fmla="*/ 297 w 394"/>
                <a:gd name="T79" fmla="*/ 41 h 465"/>
                <a:gd name="T80" fmla="*/ 315 w 394"/>
                <a:gd name="T81" fmla="*/ 40 h 465"/>
                <a:gd name="T82" fmla="*/ 336 w 394"/>
                <a:gd name="T83" fmla="*/ 41 h 465"/>
                <a:gd name="T84" fmla="*/ 352 w 394"/>
                <a:gd name="T85" fmla="*/ 42 h 465"/>
                <a:gd name="T86" fmla="*/ 367 w 394"/>
                <a:gd name="T87" fmla="*/ 44 h 465"/>
                <a:gd name="T88" fmla="*/ 377 w 394"/>
                <a:gd name="T89" fmla="*/ 46 h 465"/>
                <a:gd name="T90" fmla="*/ 384 w 394"/>
                <a:gd name="T91" fmla="*/ 47 h 465"/>
                <a:gd name="T92" fmla="*/ 389 w 394"/>
                <a:gd name="T93" fmla="*/ 49 h 465"/>
                <a:gd name="T94" fmla="*/ 392 w 394"/>
                <a:gd name="T95" fmla="*/ 49 h 465"/>
                <a:gd name="T96" fmla="*/ 393 w 394"/>
                <a:gd name="T97" fmla="*/ 49 h 46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4"/>
                <a:gd name="T148" fmla="*/ 0 h 465"/>
                <a:gd name="T149" fmla="*/ 394 w 394"/>
                <a:gd name="T150" fmla="*/ 465 h 46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4" h="465">
                  <a:moveTo>
                    <a:pt x="393" y="49"/>
                  </a:moveTo>
                  <a:lnTo>
                    <a:pt x="372" y="35"/>
                  </a:lnTo>
                  <a:lnTo>
                    <a:pt x="351" y="24"/>
                  </a:lnTo>
                  <a:lnTo>
                    <a:pt x="327" y="15"/>
                  </a:lnTo>
                  <a:lnTo>
                    <a:pt x="306" y="7"/>
                  </a:lnTo>
                  <a:lnTo>
                    <a:pt x="282" y="3"/>
                  </a:lnTo>
                  <a:lnTo>
                    <a:pt x="259" y="1"/>
                  </a:lnTo>
                  <a:lnTo>
                    <a:pt x="236" y="0"/>
                  </a:lnTo>
                  <a:lnTo>
                    <a:pt x="214" y="1"/>
                  </a:lnTo>
                  <a:lnTo>
                    <a:pt x="191" y="6"/>
                  </a:lnTo>
                  <a:lnTo>
                    <a:pt x="169" y="10"/>
                  </a:lnTo>
                  <a:lnTo>
                    <a:pt x="148" y="18"/>
                  </a:lnTo>
                  <a:lnTo>
                    <a:pt x="129" y="26"/>
                  </a:lnTo>
                  <a:lnTo>
                    <a:pt x="110" y="38"/>
                  </a:lnTo>
                  <a:lnTo>
                    <a:pt x="93" y="49"/>
                  </a:lnTo>
                  <a:lnTo>
                    <a:pt x="76" y="63"/>
                  </a:lnTo>
                  <a:lnTo>
                    <a:pt x="63" y="76"/>
                  </a:lnTo>
                  <a:lnTo>
                    <a:pt x="42" y="101"/>
                  </a:lnTo>
                  <a:lnTo>
                    <a:pt x="27" y="126"/>
                  </a:lnTo>
                  <a:lnTo>
                    <a:pt x="14" y="154"/>
                  </a:lnTo>
                  <a:lnTo>
                    <a:pt x="6" y="181"/>
                  </a:lnTo>
                  <a:lnTo>
                    <a:pt x="1" y="210"/>
                  </a:lnTo>
                  <a:lnTo>
                    <a:pt x="0" y="239"/>
                  </a:lnTo>
                  <a:lnTo>
                    <a:pt x="2" y="269"/>
                  </a:lnTo>
                  <a:lnTo>
                    <a:pt x="9" y="297"/>
                  </a:lnTo>
                  <a:lnTo>
                    <a:pt x="18" y="326"/>
                  </a:lnTo>
                  <a:lnTo>
                    <a:pt x="32" y="352"/>
                  </a:lnTo>
                  <a:lnTo>
                    <a:pt x="49" y="377"/>
                  </a:lnTo>
                  <a:lnTo>
                    <a:pt x="71" y="400"/>
                  </a:lnTo>
                  <a:lnTo>
                    <a:pt x="96" y="422"/>
                  </a:lnTo>
                  <a:lnTo>
                    <a:pt x="126" y="439"/>
                  </a:lnTo>
                  <a:lnTo>
                    <a:pt x="159" y="454"/>
                  </a:lnTo>
                  <a:lnTo>
                    <a:pt x="198" y="464"/>
                  </a:lnTo>
                  <a:lnTo>
                    <a:pt x="196" y="464"/>
                  </a:lnTo>
                  <a:lnTo>
                    <a:pt x="193" y="461"/>
                  </a:lnTo>
                  <a:lnTo>
                    <a:pt x="187" y="457"/>
                  </a:lnTo>
                  <a:lnTo>
                    <a:pt x="180" y="452"/>
                  </a:lnTo>
                  <a:lnTo>
                    <a:pt x="171" y="446"/>
                  </a:lnTo>
                  <a:lnTo>
                    <a:pt x="163" y="436"/>
                  </a:lnTo>
                  <a:lnTo>
                    <a:pt x="153" y="427"/>
                  </a:lnTo>
                  <a:lnTo>
                    <a:pt x="144" y="416"/>
                  </a:lnTo>
                  <a:lnTo>
                    <a:pt x="134" y="403"/>
                  </a:lnTo>
                  <a:lnTo>
                    <a:pt x="123" y="390"/>
                  </a:lnTo>
                  <a:lnTo>
                    <a:pt x="113" y="376"/>
                  </a:lnTo>
                  <a:lnTo>
                    <a:pt x="105" y="360"/>
                  </a:lnTo>
                  <a:lnTo>
                    <a:pt x="97" y="344"/>
                  </a:lnTo>
                  <a:lnTo>
                    <a:pt x="91" y="326"/>
                  </a:lnTo>
                  <a:lnTo>
                    <a:pt x="87" y="307"/>
                  </a:lnTo>
                  <a:lnTo>
                    <a:pt x="86" y="287"/>
                  </a:lnTo>
                  <a:lnTo>
                    <a:pt x="86" y="269"/>
                  </a:lnTo>
                  <a:lnTo>
                    <a:pt x="87" y="250"/>
                  </a:lnTo>
                  <a:lnTo>
                    <a:pt x="89" y="234"/>
                  </a:lnTo>
                  <a:lnTo>
                    <a:pt x="94" y="216"/>
                  </a:lnTo>
                  <a:lnTo>
                    <a:pt x="98" y="200"/>
                  </a:lnTo>
                  <a:lnTo>
                    <a:pt x="104" y="184"/>
                  </a:lnTo>
                  <a:lnTo>
                    <a:pt x="111" y="170"/>
                  </a:lnTo>
                  <a:lnTo>
                    <a:pt x="120" y="155"/>
                  </a:lnTo>
                  <a:lnTo>
                    <a:pt x="126" y="143"/>
                  </a:lnTo>
                  <a:lnTo>
                    <a:pt x="135" y="130"/>
                  </a:lnTo>
                  <a:lnTo>
                    <a:pt x="144" y="120"/>
                  </a:lnTo>
                  <a:lnTo>
                    <a:pt x="152" y="109"/>
                  </a:lnTo>
                  <a:lnTo>
                    <a:pt x="160" y="101"/>
                  </a:lnTo>
                  <a:lnTo>
                    <a:pt x="169" y="92"/>
                  </a:lnTo>
                  <a:lnTo>
                    <a:pt x="175" y="85"/>
                  </a:lnTo>
                  <a:lnTo>
                    <a:pt x="184" y="78"/>
                  </a:lnTo>
                  <a:lnTo>
                    <a:pt x="190" y="75"/>
                  </a:lnTo>
                  <a:lnTo>
                    <a:pt x="196" y="71"/>
                  </a:lnTo>
                  <a:lnTo>
                    <a:pt x="202" y="67"/>
                  </a:lnTo>
                  <a:lnTo>
                    <a:pt x="211" y="63"/>
                  </a:lnTo>
                  <a:lnTo>
                    <a:pt x="217" y="61"/>
                  </a:lnTo>
                  <a:lnTo>
                    <a:pt x="225" y="56"/>
                  </a:lnTo>
                  <a:lnTo>
                    <a:pt x="234" y="55"/>
                  </a:lnTo>
                  <a:lnTo>
                    <a:pt x="243" y="50"/>
                  </a:lnTo>
                  <a:lnTo>
                    <a:pt x="249" y="48"/>
                  </a:lnTo>
                  <a:lnTo>
                    <a:pt x="258" y="46"/>
                  </a:lnTo>
                  <a:lnTo>
                    <a:pt x="266" y="45"/>
                  </a:lnTo>
                  <a:lnTo>
                    <a:pt x="274" y="42"/>
                  </a:lnTo>
                  <a:lnTo>
                    <a:pt x="281" y="42"/>
                  </a:lnTo>
                  <a:lnTo>
                    <a:pt x="289" y="41"/>
                  </a:lnTo>
                  <a:lnTo>
                    <a:pt x="297" y="41"/>
                  </a:lnTo>
                  <a:lnTo>
                    <a:pt x="305" y="38"/>
                  </a:lnTo>
                  <a:lnTo>
                    <a:pt x="315" y="40"/>
                  </a:lnTo>
                  <a:lnTo>
                    <a:pt x="327" y="40"/>
                  </a:lnTo>
                  <a:lnTo>
                    <a:pt x="336" y="41"/>
                  </a:lnTo>
                  <a:lnTo>
                    <a:pt x="346" y="41"/>
                  </a:lnTo>
                  <a:lnTo>
                    <a:pt x="352" y="42"/>
                  </a:lnTo>
                  <a:lnTo>
                    <a:pt x="360" y="42"/>
                  </a:lnTo>
                  <a:lnTo>
                    <a:pt x="367" y="44"/>
                  </a:lnTo>
                  <a:lnTo>
                    <a:pt x="373" y="44"/>
                  </a:lnTo>
                  <a:lnTo>
                    <a:pt x="377" y="46"/>
                  </a:lnTo>
                  <a:lnTo>
                    <a:pt x="381" y="46"/>
                  </a:lnTo>
                  <a:lnTo>
                    <a:pt x="384" y="47"/>
                  </a:lnTo>
                  <a:lnTo>
                    <a:pt x="387" y="47"/>
                  </a:lnTo>
                  <a:lnTo>
                    <a:pt x="389" y="49"/>
                  </a:lnTo>
                  <a:lnTo>
                    <a:pt x="391" y="49"/>
                  </a:lnTo>
                  <a:lnTo>
                    <a:pt x="392" y="49"/>
                  </a:lnTo>
                  <a:lnTo>
                    <a:pt x="393" y="49"/>
                  </a:lnTo>
                </a:path>
              </a:pathLst>
            </a:custGeom>
            <a:gradFill rotWithShape="0">
              <a:gsLst>
                <a:gs pos="0">
                  <a:srgbClr val="FFFFFF"/>
                </a:gs>
                <a:gs pos="100000">
                  <a:srgbClr val="BF4100"/>
                </a:gs>
              </a:gsLst>
              <a:path path="rect">
                <a:fillToRect l="50000" t="50000" r="50000" b="50000"/>
              </a:path>
            </a:gradFill>
            <a:ln w="9287">
              <a:solidFill>
                <a:srgbClr val="000000"/>
              </a:solidFill>
              <a:round/>
              <a:headEnd/>
              <a:tailEnd/>
            </a:ln>
          </p:spPr>
          <p:txBody>
            <a:bodyPr/>
            <a:lstStyle/>
            <a:p>
              <a:endParaRPr lang="en-US"/>
            </a:p>
          </p:txBody>
        </p:sp>
        <p:sp>
          <p:nvSpPr>
            <p:cNvPr id="3098" name="Freeform 11"/>
            <p:cNvSpPr>
              <a:spLocks/>
            </p:cNvSpPr>
            <p:nvPr/>
          </p:nvSpPr>
          <p:spPr bwMode="auto">
            <a:xfrm>
              <a:off x="2053" y="3881"/>
              <a:ext cx="1226" cy="364"/>
            </a:xfrm>
            <a:custGeom>
              <a:avLst/>
              <a:gdLst>
                <a:gd name="T0" fmla="*/ 364 w 1226"/>
                <a:gd name="T1" fmla="*/ 332 h 364"/>
                <a:gd name="T2" fmla="*/ 302 w 1226"/>
                <a:gd name="T3" fmla="*/ 307 h 364"/>
                <a:gd name="T4" fmla="*/ 243 w 1226"/>
                <a:gd name="T5" fmla="*/ 276 h 364"/>
                <a:gd name="T6" fmla="*/ 190 w 1226"/>
                <a:gd name="T7" fmla="*/ 238 h 364"/>
                <a:gd name="T8" fmla="*/ 140 w 1226"/>
                <a:gd name="T9" fmla="*/ 196 h 364"/>
                <a:gd name="T10" fmla="*/ 94 w 1226"/>
                <a:gd name="T11" fmla="*/ 149 h 364"/>
                <a:gd name="T12" fmla="*/ 53 w 1226"/>
                <a:gd name="T13" fmla="*/ 97 h 364"/>
                <a:gd name="T14" fmla="*/ 17 w 1226"/>
                <a:gd name="T15" fmla="*/ 41 h 364"/>
                <a:gd name="T16" fmla="*/ 28 w 1226"/>
                <a:gd name="T17" fmla="*/ 20 h 364"/>
                <a:gd name="T18" fmla="*/ 61 w 1226"/>
                <a:gd name="T19" fmla="*/ 68 h 364"/>
                <a:gd name="T20" fmla="*/ 99 w 1226"/>
                <a:gd name="T21" fmla="*/ 111 h 364"/>
                <a:gd name="T22" fmla="*/ 140 w 1226"/>
                <a:gd name="T23" fmla="*/ 151 h 364"/>
                <a:gd name="T24" fmla="*/ 187 w 1226"/>
                <a:gd name="T25" fmla="*/ 186 h 364"/>
                <a:gd name="T26" fmla="*/ 235 w 1226"/>
                <a:gd name="T27" fmla="*/ 217 h 364"/>
                <a:gd name="T28" fmla="*/ 287 w 1226"/>
                <a:gd name="T29" fmla="*/ 245 h 364"/>
                <a:gd name="T30" fmla="*/ 342 w 1226"/>
                <a:gd name="T31" fmla="*/ 267 h 364"/>
                <a:gd name="T32" fmla="*/ 399 w 1226"/>
                <a:gd name="T33" fmla="*/ 284 h 364"/>
                <a:gd name="T34" fmla="*/ 485 w 1226"/>
                <a:gd name="T35" fmla="*/ 303 h 364"/>
                <a:gd name="T36" fmla="*/ 564 w 1226"/>
                <a:gd name="T37" fmla="*/ 307 h 364"/>
                <a:gd name="T38" fmla="*/ 634 w 1226"/>
                <a:gd name="T39" fmla="*/ 299 h 364"/>
                <a:gd name="T40" fmla="*/ 701 w 1226"/>
                <a:gd name="T41" fmla="*/ 280 h 364"/>
                <a:gd name="T42" fmla="*/ 761 w 1226"/>
                <a:gd name="T43" fmla="*/ 253 h 364"/>
                <a:gd name="T44" fmla="*/ 818 w 1226"/>
                <a:gd name="T45" fmla="*/ 219 h 364"/>
                <a:gd name="T46" fmla="*/ 874 w 1226"/>
                <a:gd name="T47" fmla="*/ 182 h 364"/>
                <a:gd name="T48" fmla="*/ 929 w 1226"/>
                <a:gd name="T49" fmla="*/ 140 h 364"/>
                <a:gd name="T50" fmla="*/ 1084 w 1226"/>
                <a:gd name="T51" fmla="*/ 88 h 364"/>
                <a:gd name="T52" fmla="*/ 1225 w 1226"/>
                <a:gd name="T53" fmla="*/ 0 h 364"/>
                <a:gd name="T54" fmla="*/ 1102 w 1226"/>
                <a:gd name="T55" fmla="*/ 119 h 364"/>
                <a:gd name="T56" fmla="*/ 990 w 1226"/>
                <a:gd name="T57" fmla="*/ 210 h 364"/>
                <a:gd name="T58" fmla="*/ 886 w 1226"/>
                <a:gd name="T59" fmla="*/ 278 h 364"/>
                <a:gd name="T60" fmla="*/ 788 w 1226"/>
                <a:gd name="T61" fmla="*/ 324 h 364"/>
                <a:gd name="T62" fmla="*/ 693 w 1226"/>
                <a:gd name="T63" fmla="*/ 352 h 364"/>
                <a:gd name="T64" fmla="*/ 601 w 1226"/>
                <a:gd name="T65" fmla="*/ 363 h 364"/>
                <a:gd name="T66" fmla="*/ 508 w 1226"/>
                <a:gd name="T67" fmla="*/ 360 h 364"/>
                <a:gd name="T68" fmla="*/ 414 w 1226"/>
                <a:gd name="T69" fmla="*/ 344 h 364"/>
                <a:gd name="T70" fmla="*/ 410 w 1226"/>
                <a:gd name="T71" fmla="*/ 344 h 364"/>
                <a:gd name="T72" fmla="*/ 409 w 1226"/>
                <a:gd name="T73" fmla="*/ 344 h 364"/>
                <a:gd name="T74" fmla="*/ 406 w 1226"/>
                <a:gd name="T75" fmla="*/ 344 h 364"/>
                <a:gd name="T76" fmla="*/ 404 w 1226"/>
                <a:gd name="T77" fmla="*/ 343 h 364"/>
                <a:gd name="T78" fmla="*/ 402 w 1226"/>
                <a:gd name="T79" fmla="*/ 343 h 364"/>
                <a:gd name="T80" fmla="*/ 400 w 1226"/>
                <a:gd name="T81" fmla="*/ 343 h 364"/>
                <a:gd name="T82" fmla="*/ 398 w 1226"/>
                <a:gd name="T83" fmla="*/ 343 h 364"/>
                <a:gd name="T84" fmla="*/ 398 w 1226"/>
                <a:gd name="T85" fmla="*/ 341 h 3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26"/>
                <a:gd name="T130" fmla="*/ 0 h 364"/>
                <a:gd name="T131" fmla="*/ 1226 w 1226"/>
                <a:gd name="T132" fmla="*/ 364 h 3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26" h="364">
                  <a:moveTo>
                    <a:pt x="398" y="341"/>
                  </a:moveTo>
                  <a:lnTo>
                    <a:pt x="364" y="332"/>
                  </a:lnTo>
                  <a:lnTo>
                    <a:pt x="332" y="320"/>
                  </a:lnTo>
                  <a:lnTo>
                    <a:pt x="302" y="307"/>
                  </a:lnTo>
                  <a:lnTo>
                    <a:pt x="273" y="292"/>
                  </a:lnTo>
                  <a:lnTo>
                    <a:pt x="243" y="276"/>
                  </a:lnTo>
                  <a:lnTo>
                    <a:pt x="216" y="257"/>
                  </a:lnTo>
                  <a:lnTo>
                    <a:pt x="190" y="238"/>
                  </a:lnTo>
                  <a:lnTo>
                    <a:pt x="166" y="217"/>
                  </a:lnTo>
                  <a:lnTo>
                    <a:pt x="140" y="196"/>
                  </a:lnTo>
                  <a:lnTo>
                    <a:pt x="117" y="173"/>
                  </a:lnTo>
                  <a:lnTo>
                    <a:pt x="94" y="149"/>
                  </a:lnTo>
                  <a:lnTo>
                    <a:pt x="74" y="123"/>
                  </a:lnTo>
                  <a:lnTo>
                    <a:pt x="53" y="97"/>
                  </a:lnTo>
                  <a:lnTo>
                    <a:pt x="34" y="70"/>
                  </a:lnTo>
                  <a:lnTo>
                    <a:pt x="17" y="41"/>
                  </a:lnTo>
                  <a:lnTo>
                    <a:pt x="0" y="12"/>
                  </a:lnTo>
                  <a:lnTo>
                    <a:pt x="28" y="20"/>
                  </a:lnTo>
                  <a:lnTo>
                    <a:pt x="44" y="45"/>
                  </a:lnTo>
                  <a:lnTo>
                    <a:pt x="61" y="68"/>
                  </a:lnTo>
                  <a:lnTo>
                    <a:pt x="79" y="90"/>
                  </a:lnTo>
                  <a:lnTo>
                    <a:pt x="99" y="111"/>
                  </a:lnTo>
                  <a:lnTo>
                    <a:pt x="119" y="132"/>
                  </a:lnTo>
                  <a:lnTo>
                    <a:pt x="140" y="151"/>
                  </a:lnTo>
                  <a:lnTo>
                    <a:pt x="163" y="169"/>
                  </a:lnTo>
                  <a:lnTo>
                    <a:pt x="187" y="186"/>
                  </a:lnTo>
                  <a:lnTo>
                    <a:pt x="210" y="203"/>
                  </a:lnTo>
                  <a:lnTo>
                    <a:pt x="235" y="217"/>
                  </a:lnTo>
                  <a:lnTo>
                    <a:pt x="260" y="232"/>
                  </a:lnTo>
                  <a:lnTo>
                    <a:pt x="287" y="245"/>
                  </a:lnTo>
                  <a:lnTo>
                    <a:pt x="314" y="257"/>
                  </a:lnTo>
                  <a:lnTo>
                    <a:pt x="342" y="267"/>
                  </a:lnTo>
                  <a:lnTo>
                    <a:pt x="369" y="276"/>
                  </a:lnTo>
                  <a:lnTo>
                    <a:pt x="399" y="284"/>
                  </a:lnTo>
                  <a:lnTo>
                    <a:pt x="442" y="297"/>
                  </a:lnTo>
                  <a:lnTo>
                    <a:pt x="485" y="303"/>
                  </a:lnTo>
                  <a:lnTo>
                    <a:pt x="524" y="307"/>
                  </a:lnTo>
                  <a:lnTo>
                    <a:pt x="564" y="307"/>
                  </a:lnTo>
                  <a:lnTo>
                    <a:pt x="599" y="305"/>
                  </a:lnTo>
                  <a:lnTo>
                    <a:pt x="634" y="299"/>
                  </a:lnTo>
                  <a:lnTo>
                    <a:pt x="667" y="291"/>
                  </a:lnTo>
                  <a:lnTo>
                    <a:pt x="701" y="280"/>
                  </a:lnTo>
                  <a:lnTo>
                    <a:pt x="731" y="268"/>
                  </a:lnTo>
                  <a:lnTo>
                    <a:pt x="761" y="253"/>
                  </a:lnTo>
                  <a:lnTo>
                    <a:pt x="789" y="237"/>
                  </a:lnTo>
                  <a:lnTo>
                    <a:pt x="818" y="219"/>
                  </a:lnTo>
                  <a:lnTo>
                    <a:pt x="846" y="201"/>
                  </a:lnTo>
                  <a:lnTo>
                    <a:pt x="874" y="182"/>
                  </a:lnTo>
                  <a:lnTo>
                    <a:pt x="901" y="161"/>
                  </a:lnTo>
                  <a:lnTo>
                    <a:pt x="929" y="140"/>
                  </a:lnTo>
                  <a:lnTo>
                    <a:pt x="1009" y="122"/>
                  </a:lnTo>
                  <a:lnTo>
                    <a:pt x="1084" y="88"/>
                  </a:lnTo>
                  <a:lnTo>
                    <a:pt x="1146" y="50"/>
                  </a:lnTo>
                  <a:lnTo>
                    <a:pt x="1225" y="0"/>
                  </a:lnTo>
                  <a:lnTo>
                    <a:pt x="1162" y="64"/>
                  </a:lnTo>
                  <a:lnTo>
                    <a:pt x="1102" y="119"/>
                  </a:lnTo>
                  <a:lnTo>
                    <a:pt x="1044" y="168"/>
                  </a:lnTo>
                  <a:lnTo>
                    <a:pt x="990" y="210"/>
                  </a:lnTo>
                  <a:lnTo>
                    <a:pt x="937" y="247"/>
                  </a:lnTo>
                  <a:lnTo>
                    <a:pt x="886" y="278"/>
                  </a:lnTo>
                  <a:lnTo>
                    <a:pt x="836" y="304"/>
                  </a:lnTo>
                  <a:lnTo>
                    <a:pt x="788" y="324"/>
                  </a:lnTo>
                  <a:lnTo>
                    <a:pt x="740" y="341"/>
                  </a:lnTo>
                  <a:lnTo>
                    <a:pt x="693" y="352"/>
                  </a:lnTo>
                  <a:lnTo>
                    <a:pt x="647" y="361"/>
                  </a:lnTo>
                  <a:lnTo>
                    <a:pt x="601" y="363"/>
                  </a:lnTo>
                  <a:lnTo>
                    <a:pt x="554" y="363"/>
                  </a:lnTo>
                  <a:lnTo>
                    <a:pt x="508" y="360"/>
                  </a:lnTo>
                  <a:lnTo>
                    <a:pt x="460" y="354"/>
                  </a:lnTo>
                  <a:lnTo>
                    <a:pt x="414" y="344"/>
                  </a:lnTo>
                  <a:lnTo>
                    <a:pt x="412" y="344"/>
                  </a:lnTo>
                  <a:lnTo>
                    <a:pt x="410" y="344"/>
                  </a:lnTo>
                  <a:lnTo>
                    <a:pt x="409" y="344"/>
                  </a:lnTo>
                  <a:lnTo>
                    <a:pt x="406" y="344"/>
                  </a:lnTo>
                  <a:lnTo>
                    <a:pt x="404" y="344"/>
                  </a:lnTo>
                  <a:lnTo>
                    <a:pt x="404" y="343"/>
                  </a:lnTo>
                  <a:lnTo>
                    <a:pt x="402" y="343"/>
                  </a:lnTo>
                  <a:lnTo>
                    <a:pt x="400" y="343"/>
                  </a:lnTo>
                  <a:lnTo>
                    <a:pt x="398" y="343"/>
                  </a:lnTo>
                  <a:lnTo>
                    <a:pt x="398" y="341"/>
                  </a:lnTo>
                </a:path>
              </a:pathLst>
            </a:custGeom>
            <a:gradFill rotWithShape="0">
              <a:gsLst>
                <a:gs pos="0">
                  <a:srgbClr val="FFFFFF"/>
                </a:gs>
                <a:gs pos="100000">
                  <a:srgbClr val="BF4100"/>
                </a:gs>
              </a:gsLst>
              <a:path path="rect">
                <a:fillToRect l="50000" t="50000" r="50000" b="50000"/>
              </a:path>
            </a:gradFill>
            <a:ln w="9525">
              <a:noFill/>
              <a:round/>
              <a:headEnd/>
              <a:tailEnd/>
            </a:ln>
          </p:spPr>
          <p:txBody>
            <a:bodyPr/>
            <a:lstStyle/>
            <a:p>
              <a:endParaRPr lang="en-US"/>
            </a:p>
          </p:txBody>
        </p:sp>
        <p:sp>
          <p:nvSpPr>
            <p:cNvPr id="3099" name="Freeform 12"/>
            <p:cNvSpPr>
              <a:spLocks/>
            </p:cNvSpPr>
            <p:nvPr/>
          </p:nvSpPr>
          <p:spPr bwMode="auto">
            <a:xfrm>
              <a:off x="2221" y="2423"/>
              <a:ext cx="988" cy="289"/>
            </a:xfrm>
            <a:custGeom>
              <a:avLst/>
              <a:gdLst>
                <a:gd name="T0" fmla="*/ 385 w 988"/>
                <a:gd name="T1" fmla="*/ 18 h 289"/>
                <a:gd name="T2" fmla="*/ 328 w 988"/>
                <a:gd name="T3" fmla="*/ 36 h 289"/>
                <a:gd name="T4" fmla="*/ 279 w 988"/>
                <a:gd name="T5" fmla="*/ 55 h 289"/>
                <a:gd name="T6" fmla="*/ 234 w 988"/>
                <a:gd name="T7" fmla="*/ 78 h 289"/>
                <a:gd name="T8" fmla="*/ 191 w 988"/>
                <a:gd name="T9" fmla="*/ 104 h 289"/>
                <a:gd name="T10" fmla="*/ 148 w 988"/>
                <a:gd name="T11" fmla="*/ 136 h 289"/>
                <a:gd name="T12" fmla="*/ 104 w 988"/>
                <a:gd name="T13" fmla="*/ 174 h 289"/>
                <a:gd name="T14" fmla="*/ 56 w 988"/>
                <a:gd name="T15" fmla="*/ 220 h 289"/>
                <a:gd name="T16" fmla="*/ 15 w 988"/>
                <a:gd name="T17" fmla="*/ 260 h 289"/>
                <a:gd name="T18" fmla="*/ 1 w 988"/>
                <a:gd name="T19" fmla="*/ 275 h 289"/>
                <a:gd name="T20" fmla="*/ 1 w 988"/>
                <a:gd name="T21" fmla="*/ 276 h 289"/>
                <a:gd name="T22" fmla="*/ 14 w 988"/>
                <a:gd name="T23" fmla="*/ 267 h 289"/>
                <a:gd name="T24" fmla="*/ 35 w 988"/>
                <a:gd name="T25" fmla="*/ 250 h 289"/>
                <a:gd name="T26" fmla="*/ 63 w 988"/>
                <a:gd name="T27" fmla="*/ 230 h 289"/>
                <a:gd name="T28" fmla="*/ 94 w 988"/>
                <a:gd name="T29" fmla="*/ 210 h 289"/>
                <a:gd name="T30" fmla="*/ 127 w 988"/>
                <a:gd name="T31" fmla="*/ 191 h 289"/>
                <a:gd name="T32" fmla="*/ 154 w 988"/>
                <a:gd name="T33" fmla="*/ 179 h 289"/>
                <a:gd name="T34" fmla="*/ 178 w 988"/>
                <a:gd name="T35" fmla="*/ 170 h 289"/>
                <a:gd name="T36" fmla="*/ 204 w 988"/>
                <a:gd name="T37" fmla="*/ 160 h 289"/>
                <a:gd name="T38" fmla="*/ 229 w 988"/>
                <a:gd name="T39" fmla="*/ 153 h 289"/>
                <a:gd name="T40" fmla="*/ 254 w 988"/>
                <a:gd name="T41" fmla="*/ 147 h 289"/>
                <a:gd name="T42" fmla="*/ 278 w 988"/>
                <a:gd name="T43" fmla="*/ 143 h 289"/>
                <a:gd name="T44" fmla="*/ 301 w 988"/>
                <a:gd name="T45" fmla="*/ 142 h 289"/>
                <a:gd name="T46" fmla="*/ 320 w 988"/>
                <a:gd name="T47" fmla="*/ 144 h 289"/>
                <a:gd name="T48" fmla="*/ 343 w 988"/>
                <a:gd name="T49" fmla="*/ 149 h 289"/>
                <a:gd name="T50" fmla="*/ 367 w 988"/>
                <a:gd name="T51" fmla="*/ 149 h 289"/>
                <a:gd name="T52" fmla="*/ 391 w 988"/>
                <a:gd name="T53" fmla="*/ 142 h 289"/>
                <a:gd name="T54" fmla="*/ 412 w 988"/>
                <a:gd name="T55" fmla="*/ 129 h 289"/>
                <a:gd name="T56" fmla="*/ 436 w 988"/>
                <a:gd name="T57" fmla="*/ 119 h 289"/>
                <a:gd name="T58" fmla="*/ 467 w 988"/>
                <a:gd name="T59" fmla="*/ 110 h 289"/>
                <a:gd name="T60" fmla="*/ 508 w 988"/>
                <a:gd name="T61" fmla="*/ 108 h 289"/>
                <a:gd name="T62" fmla="*/ 563 w 988"/>
                <a:gd name="T63" fmla="*/ 115 h 289"/>
                <a:gd name="T64" fmla="*/ 619 w 988"/>
                <a:gd name="T65" fmla="*/ 132 h 289"/>
                <a:gd name="T66" fmla="*/ 654 w 988"/>
                <a:gd name="T67" fmla="*/ 149 h 289"/>
                <a:gd name="T68" fmla="*/ 677 w 988"/>
                <a:gd name="T69" fmla="*/ 168 h 289"/>
                <a:gd name="T70" fmla="*/ 687 w 988"/>
                <a:gd name="T71" fmla="*/ 188 h 289"/>
                <a:gd name="T72" fmla="*/ 687 w 988"/>
                <a:gd name="T73" fmla="*/ 212 h 289"/>
                <a:gd name="T74" fmla="*/ 677 w 988"/>
                <a:gd name="T75" fmla="*/ 234 h 289"/>
                <a:gd name="T76" fmla="*/ 657 w 988"/>
                <a:gd name="T77" fmla="*/ 257 h 289"/>
                <a:gd name="T78" fmla="*/ 630 w 988"/>
                <a:gd name="T79" fmla="*/ 277 h 289"/>
                <a:gd name="T80" fmla="*/ 648 w 988"/>
                <a:gd name="T81" fmla="*/ 288 h 289"/>
                <a:gd name="T82" fmla="*/ 849 w 988"/>
                <a:gd name="T83" fmla="*/ 226 h 289"/>
                <a:gd name="T84" fmla="*/ 987 w 988"/>
                <a:gd name="T85" fmla="*/ 173 h 289"/>
                <a:gd name="T86" fmla="*/ 964 w 988"/>
                <a:gd name="T87" fmla="*/ 148 h 289"/>
                <a:gd name="T88" fmla="*/ 933 w 988"/>
                <a:gd name="T89" fmla="*/ 123 h 289"/>
                <a:gd name="T90" fmla="*/ 895 w 988"/>
                <a:gd name="T91" fmla="*/ 100 h 289"/>
                <a:gd name="T92" fmla="*/ 856 w 988"/>
                <a:gd name="T93" fmla="*/ 78 h 289"/>
                <a:gd name="T94" fmla="*/ 814 w 988"/>
                <a:gd name="T95" fmla="*/ 59 h 289"/>
                <a:gd name="T96" fmla="*/ 775 w 988"/>
                <a:gd name="T97" fmla="*/ 42 h 289"/>
                <a:gd name="T98" fmla="*/ 737 w 988"/>
                <a:gd name="T99" fmla="*/ 29 h 289"/>
                <a:gd name="T100" fmla="*/ 707 w 988"/>
                <a:gd name="T101" fmla="*/ 19 h 289"/>
                <a:gd name="T102" fmla="*/ 676 w 988"/>
                <a:gd name="T103" fmla="*/ 14 h 289"/>
                <a:gd name="T104" fmla="*/ 641 w 988"/>
                <a:gd name="T105" fmla="*/ 8 h 289"/>
                <a:gd name="T106" fmla="*/ 601 w 988"/>
                <a:gd name="T107" fmla="*/ 4 h 289"/>
                <a:gd name="T108" fmla="*/ 561 w 988"/>
                <a:gd name="T109" fmla="*/ 0 h 289"/>
                <a:gd name="T110" fmla="*/ 520 w 988"/>
                <a:gd name="T111" fmla="*/ 0 h 289"/>
                <a:gd name="T112" fmla="*/ 481 w 988"/>
                <a:gd name="T113" fmla="*/ 0 h 289"/>
                <a:gd name="T114" fmla="*/ 446 w 988"/>
                <a:gd name="T115" fmla="*/ 3 h 289"/>
                <a:gd name="T116" fmla="*/ 417 w 988"/>
                <a:gd name="T117" fmla="*/ 8 h 2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88"/>
                <a:gd name="T178" fmla="*/ 0 h 289"/>
                <a:gd name="T179" fmla="*/ 988 w 988"/>
                <a:gd name="T180" fmla="*/ 289 h 28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88" h="289">
                  <a:moveTo>
                    <a:pt x="417" y="8"/>
                  </a:moveTo>
                  <a:lnTo>
                    <a:pt x="385" y="18"/>
                  </a:lnTo>
                  <a:lnTo>
                    <a:pt x="356" y="26"/>
                  </a:lnTo>
                  <a:lnTo>
                    <a:pt x="328" y="36"/>
                  </a:lnTo>
                  <a:lnTo>
                    <a:pt x="304" y="45"/>
                  </a:lnTo>
                  <a:lnTo>
                    <a:pt x="279" y="55"/>
                  </a:lnTo>
                  <a:lnTo>
                    <a:pt x="256" y="66"/>
                  </a:lnTo>
                  <a:lnTo>
                    <a:pt x="234" y="78"/>
                  </a:lnTo>
                  <a:lnTo>
                    <a:pt x="213" y="89"/>
                  </a:lnTo>
                  <a:lnTo>
                    <a:pt x="191" y="104"/>
                  </a:lnTo>
                  <a:lnTo>
                    <a:pt x="170" y="118"/>
                  </a:lnTo>
                  <a:lnTo>
                    <a:pt x="148" y="136"/>
                  </a:lnTo>
                  <a:lnTo>
                    <a:pt x="128" y="153"/>
                  </a:lnTo>
                  <a:lnTo>
                    <a:pt x="104" y="174"/>
                  </a:lnTo>
                  <a:lnTo>
                    <a:pt x="81" y="196"/>
                  </a:lnTo>
                  <a:lnTo>
                    <a:pt x="56" y="220"/>
                  </a:lnTo>
                  <a:lnTo>
                    <a:pt x="30" y="246"/>
                  </a:lnTo>
                  <a:lnTo>
                    <a:pt x="15" y="260"/>
                  </a:lnTo>
                  <a:lnTo>
                    <a:pt x="7" y="268"/>
                  </a:lnTo>
                  <a:lnTo>
                    <a:pt x="1" y="275"/>
                  </a:lnTo>
                  <a:lnTo>
                    <a:pt x="0" y="276"/>
                  </a:lnTo>
                  <a:lnTo>
                    <a:pt x="1" y="276"/>
                  </a:lnTo>
                  <a:lnTo>
                    <a:pt x="7" y="272"/>
                  </a:lnTo>
                  <a:lnTo>
                    <a:pt x="14" y="267"/>
                  </a:lnTo>
                  <a:lnTo>
                    <a:pt x="24" y="258"/>
                  </a:lnTo>
                  <a:lnTo>
                    <a:pt x="35" y="250"/>
                  </a:lnTo>
                  <a:lnTo>
                    <a:pt x="49" y="241"/>
                  </a:lnTo>
                  <a:lnTo>
                    <a:pt x="63" y="230"/>
                  </a:lnTo>
                  <a:lnTo>
                    <a:pt x="79" y="219"/>
                  </a:lnTo>
                  <a:lnTo>
                    <a:pt x="94" y="210"/>
                  </a:lnTo>
                  <a:lnTo>
                    <a:pt x="110" y="199"/>
                  </a:lnTo>
                  <a:lnTo>
                    <a:pt x="127" y="191"/>
                  </a:lnTo>
                  <a:lnTo>
                    <a:pt x="143" y="183"/>
                  </a:lnTo>
                  <a:lnTo>
                    <a:pt x="154" y="179"/>
                  </a:lnTo>
                  <a:lnTo>
                    <a:pt x="166" y="174"/>
                  </a:lnTo>
                  <a:lnTo>
                    <a:pt x="178" y="170"/>
                  </a:lnTo>
                  <a:lnTo>
                    <a:pt x="191" y="165"/>
                  </a:lnTo>
                  <a:lnTo>
                    <a:pt x="204" y="160"/>
                  </a:lnTo>
                  <a:lnTo>
                    <a:pt x="217" y="156"/>
                  </a:lnTo>
                  <a:lnTo>
                    <a:pt x="229" y="153"/>
                  </a:lnTo>
                  <a:lnTo>
                    <a:pt x="243" y="148"/>
                  </a:lnTo>
                  <a:lnTo>
                    <a:pt x="254" y="147"/>
                  </a:lnTo>
                  <a:lnTo>
                    <a:pt x="267" y="144"/>
                  </a:lnTo>
                  <a:lnTo>
                    <a:pt x="278" y="143"/>
                  </a:lnTo>
                  <a:lnTo>
                    <a:pt x="291" y="141"/>
                  </a:lnTo>
                  <a:lnTo>
                    <a:pt x="301" y="142"/>
                  </a:lnTo>
                  <a:lnTo>
                    <a:pt x="311" y="142"/>
                  </a:lnTo>
                  <a:lnTo>
                    <a:pt x="320" y="144"/>
                  </a:lnTo>
                  <a:lnTo>
                    <a:pt x="329" y="145"/>
                  </a:lnTo>
                  <a:lnTo>
                    <a:pt x="343" y="149"/>
                  </a:lnTo>
                  <a:lnTo>
                    <a:pt x="356" y="150"/>
                  </a:lnTo>
                  <a:lnTo>
                    <a:pt x="367" y="149"/>
                  </a:lnTo>
                  <a:lnTo>
                    <a:pt x="380" y="146"/>
                  </a:lnTo>
                  <a:lnTo>
                    <a:pt x="391" y="142"/>
                  </a:lnTo>
                  <a:lnTo>
                    <a:pt x="401" y="136"/>
                  </a:lnTo>
                  <a:lnTo>
                    <a:pt x="412" y="129"/>
                  </a:lnTo>
                  <a:lnTo>
                    <a:pt x="424" y="123"/>
                  </a:lnTo>
                  <a:lnTo>
                    <a:pt x="436" y="119"/>
                  </a:lnTo>
                  <a:lnTo>
                    <a:pt x="451" y="113"/>
                  </a:lnTo>
                  <a:lnTo>
                    <a:pt x="467" y="110"/>
                  </a:lnTo>
                  <a:lnTo>
                    <a:pt x="487" y="107"/>
                  </a:lnTo>
                  <a:lnTo>
                    <a:pt x="508" y="108"/>
                  </a:lnTo>
                  <a:lnTo>
                    <a:pt x="534" y="110"/>
                  </a:lnTo>
                  <a:lnTo>
                    <a:pt x="563" y="115"/>
                  </a:lnTo>
                  <a:lnTo>
                    <a:pt x="596" y="123"/>
                  </a:lnTo>
                  <a:lnTo>
                    <a:pt x="619" y="132"/>
                  </a:lnTo>
                  <a:lnTo>
                    <a:pt x="638" y="140"/>
                  </a:lnTo>
                  <a:lnTo>
                    <a:pt x="654" y="149"/>
                  </a:lnTo>
                  <a:lnTo>
                    <a:pt x="667" y="158"/>
                  </a:lnTo>
                  <a:lnTo>
                    <a:pt x="677" y="168"/>
                  </a:lnTo>
                  <a:lnTo>
                    <a:pt x="684" y="178"/>
                  </a:lnTo>
                  <a:lnTo>
                    <a:pt x="687" y="188"/>
                  </a:lnTo>
                  <a:lnTo>
                    <a:pt x="690" y="199"/>
                  </a:lnTo>
                  <a:lnTo>
                    <a:pt x="687" y="212"/>
                  </a:lnTo>
                  <a:lnTo>
                    <a:pt x="683" y="222"/>
                  </a:lnTo>
                  <a:lnTo>
                    <a:pt x="677" y="234"/>
                  </a:lnTo>
                  <a:lnTo>
                    <a:pt x="668" y="245"/>
                  </a:lnTo>
                  <a:lnTo>
                    <a:pt x="657" y="257"/>
                  </a:lnTo>
                  <a:lnTo>
                    <a:pt x="646" y="267"/>
                  </a:lnTo>
                  <a:lnTo>
                    <a:pt x="630" y="277"/>
                  </a:lnTo>
                  <a:lnTo>
                    <a:pt x="614" y="288"/>
                  </a:lnTo>
                  <a:lnTo>
                    <a:pt x="648" y="288"/>
                  </a:lnTo>
                  <a:lnTo>
                    <a:pt x="806" y="226"/>
                  </a:lnTo>
                  <a:lnTo>
                    <a:pt x="849" y="226"/>
                  </a:lnTo>
                  <a:lnTo>
                    <a:pt x="893" y="222"/>
                  </a:lnTo>
                  <a:lnTo>
                    <a:pt x="987" y="173"/>
                  </a:lnTo>
                  <a:lnTo>
                    <a:pt x="975" y="161"/>
                  </a:lnTo>
                  <a:lnTo>
                    <a:pt x="964" y="148"/>
                  </a:lnTo>
                  <a:lnTo>
                    <a:pt x="948" y="136"/>
                  </a:lnTo>
                  <a:lnTo>
                    <a:pt x="933" y="123"/>
                  </a:lnTo>
                  <a:lnTo>
                    <a:pt x="914" y="113"/>
                  </a:lnTo>
                  <a:lnTo>
                    <a:pt x="895" y="100"/>
                  </a:lnTo>
                  <a:lnTo>
                    <a:pt x="875" y="89"/>
                  </a:lnTo>
                  <a:lnTo>
                    <a:pt x="856" y="78"/>
                  </a:lnTo>
                  <a:lnTo>
                    <a:pt x="835" y="69"/>
                  </a:lnTo>
                  <a:lnTo>
                    <a:pt x="814" y="59"/>
                  </a:lnTo>
                  <a:lnTo>
                    <a:pt x="794" y="50"/>
                  </a:lnTo>
                  <a:lnTo>
                    <a:pt x="775" y="42"/>
                  </a:lnTo>
                  <a:lnTo>
                    <a:pt x="755" y="35"/>
                  </a:lnTo>
                  <a:lnTo>
                    <a:pt x="737" y="29"/>
                  </a:lnTo>
                  <a:lnTo>
                    <a:pt x="721" y="25"/>
                  </a:lnTo>
                  <a:lnTo>
                    <a:pt x="707" y="19"/>
                  </a:lnTo>
                  <a:lnTo>
                    <a:pt x="691" y="17"/>
                  </a:lnTo>
                  <a:lnTo>
                    <a:pt x="676" y="14"/>
                  </a:lnTo>
                  <a:lnTo>
                    <a:pt x="658" y="12"/>
                  </a:lnTo>
                  <a:lnTo>
                    <a:pt x="641" y="8"/>
                  </a:lnTo>
                  <a:lnTo>
                    <a:pt x="620" y="6"/>
                  </a:lnTo>
                  <a:lnTo>
                    <a:pt x="601" y="4"/>
                  </a:lnTo>
                  <a:lnTo>
                    <a:pt x="580" y="3"/>
                  </a:lnTo>
                  <a:lnTo>
                    <a:pt x="561" y="0"/>
                  </a:lnTo>
                  <a:lnTo>
                    <a:pt x="540" y="0"/>
                  </a:lnTo>
                  <a:lnTo>
                    <a:pt x="520" y="0"/>
                  </a:lnTo>
                  <a:lnTo>
                    <a:pt x="500" y="0"/>
                  </a:lnTo>
                  <a:lnTo>
                    <a:pt x="481" y="0"/>
                  </a:lnTo>
                  <a:lnTo>
                    <a:pt x="462" y="3"/>
                  </a:lnTo>
                  <a:lnTo>
                    <a:pt x="446" y="3"/>
                  </a:lnTo>
                  <a:lnTo>
                    <a:pt x="431" y="6"/>
                  </a:lnTo>
                  <a:lnTo>
                    <a:pt x="417" y="8"/>
                  </a:lnTo>
                </a:path>
              </a:pathLst>
            </a:custGeom>
            <a:gradFill rotWithShape="0">
              <a:gsLst>
                <a:gs pos="0">
                  <a:srgbClr val="FFFFFF"/>
                </a:gs>
                <a:gs pos="100000">
                  <a:srgbClr val="BF4100"/>
                </a:gs>
              </a:gsLst>
              <a:path path="rect">
                <a:fillToRect l="50000" t="50000" r="50000" b="50000"/>
              </a:path>
            </a:gradFill>
            <a:ln w="9525">
              <a:noFill/>
              <a:round/>
              <a:headEnd/>
              <a:tailEnd/>
            </a:ln>
          </p:spPr>
          <p:txBody>
            <a:bodyPr/>
            <a:lstStyle/>
            <a:p>
              <a:endParaRPr lang="en-US"/>
            </a:p>
          </p:txBody>
        </p:sp>
        <p:sp>
          <p:nvSpPr>
            <p:cNvPr id="3100" name="Freeform 13"/>
            <p:cNvSpPr>
              <a:spLocks/>
            </p:cNvSpPr>
            <p:nvPr/>
          </p:nvSpPr>
          <p:spPr bwMode="auto">
            <a:xfrm>
              <a:off x="2835" y="2575"/>
              <a:ext cx="618" cy="685"/>
            </a:xfrm>
            <a:custGeom>
              <a:avLst/>
              <a:gdLst>
                <a:gd name="T0" fmla="*/ 612 w 618"/>
                <a:gd name="T1" fmla="*/ 508 h 685"/>
                <a:gd name="T2" fmla="*/ 603 w 618"/>
                <a:gd name="T3" fmla="*/ 449 h 685"/>
                <a:gd name="T4" fmla="*/ 592 w 618"/>
                <a:gd name="T5" fmla="*/ 391 h 685"/>
                <a:gd name="T6" fmla="*/ 576 w 618"/>
                <a:gd name="T7" fmla="*/ 340 h 685"/>
                <a:gd name="T8" fmla="*/ 560 w 618"/>
                <a:gd name="T9" fmla="*/ 290 h 685"/>
                <a:gd name="T10" fmla="*/ 538 w 618"/>
                <a:gd name="T11" fmla="*/ 232 h 685"/>
                <a:gd name="T12" fmla="*/ 509 w 618"/>
                <a:gd name="T13" fmla="*/ 167 h 685"/>
                <a:gd name="T14" fmla="*/ 482 w 618"/>
                <a:gd name="T15" fmla="*/ 122 h 685"/>
                <a:gd name="T16" fmla="*/ 453 w 618"/>
                <a:gd name="T17" fmla="*/ 84 h 685"/>
                <a:gd name="T18" fmla="*/ 420 w 618"/>
                <a:gd name="T19" fmla="*/ 47 h 685"/>
                <a:gd name="T20" fmla="*/ 380 w 618"/>
                <a:gd name="T21" fmla="*/ 0 h 685"/>
                <a:gd name="T22" fmla="*/ 146 w 618"/>
                <a:gd name="T23" fmla="*/ 70 h 685"/>
                <a:gd name="T24" fmla="*/ 284 w 618"/>
                <a:gd name="T25" fmla="*/ 160 h 685"/>
                <a:gd name="T26" fmla="*/ 291 w 618"/>
                <a:gd name="T27" fmla="*/ 164 h 685"/>
                <a:gd name="T28" fmla="*/ 307 w 618"/>
                <a:gd name="T29" fmla="*/ 174 h 685"/>
                <a:gd name="T30" fmla="*/ 332 w 618"/>
                <a:gd name="T31" fmla="*/ 186 h 685"/>
                <a:gd name="T32" fmla="*/ 358 w 618"/>
                <a:gd name="T33" fmla="*/ 200 h 685"/>
                <a:gd name="T34" fmla="*/ 382 w 618"/>
                <a:gd name="T35" fmla="*/ 214 h 685"/>
                <a:gd name="T36" fmla="*/ 404 w 618"/>
                <a:gd name="T37" fmla="*/ 229 h 685"/>
                <a:gd name="T38" fmla="*/ 423 w 618"/>
                <a:gd name="T39" fmla="*/ 247 h 685"/>
                <a:gd name="T40" fmla="*/ 441 w 618"/>
                <a:gd name="T41" fmla="*/ 261 h 685"/>
                <a:gd name="T42" fmla="*/ 454 w 618"/>
                <a:gd name="T43" fmla="*/ 278 h 685"/>
                <a:gd name="T44" fmla="*/ 468 w 618"/>
                <a:gd name="T45" fmla="*/ 293 h 685"/>
                <a:gd name="T46" fmla="*/ 481 w 618"/>
                <a:gd name="T47" fmla="*/ 310 h 685"/>
                <a:gd name="T48" fmla="*/ 495 w 618"/>
                <a:gd name="T49" fmla="*/ 328 h 685"/>
                <a:gd name="T50" fmla="*/ 508 w 618"/>
                <a:gd name="T51" fmla="*/ 350 h 685"/>
                <a:gd name="T52" fmla="*/ 522 w 618"/>
                <a:gd name="T53" fmla="*/ 371 h 685"/>
                <a:gd name="T54" fmla="*/ 533 w 618"/>
                <a:gd name="T55" fmla="*/ 395 h 685"/>
                <a:gd name="T56" fmla="*/ 546 w 618"/>
                <a:gd name="T57" fmla="*/ 421 h 685"/>
                <a:gd name="T58" fmla="*/ 556 w 618"/>
                <a:gd name="T59" fmla="*/ 453 h 685"/>
                <a:gd name="T60" fmla="*/ 565 w 618"/>
                <a:gd name="T61" fmla="*/ 480 h 685"/>
                <a:gd name="T62" fmla="*/ 572 w 618"/>
                <a:gd name="T63" fmla="*/ 505 h 685"/>
                <a:gd name="T64" fmla="*/ 577 w 618"/>
                <a:gd name="T65" fmla="*/ 521 h 685"/>
                <a:gd name="T66" fmla="*/ 578 w 618"/>
                <a:gd name="T67" fmla="*/ 531 h 685"/>
                <a:gd name="T68" fmla="*/ 587 w 618"/>
                <a:gd name="T69" fmla="*/ 575 h 685"/>
                <a:gd name="T70" fmla="*/ 593 w 618"/>
                <a:gd name="T71" fmla="*/ 609 h 685"/>
                <a:gd name="T72" fmla="*/ 597 w 618"/>
                <a:gd name="T73" fmla="*/ 619 h 685"/>
                <a:gd name="T74" fmla="*/ 597 w 618"/>
                <a:gd name="T75" fmla="*/ 629 h 685"/>
                <a:gd name="T76" fmla="*/ 597 w 618"/>
                <a:gd name="T77" fmla="*/ 652 h 685"/>
                <a:gd name="T78" fmla="*/ 597 w 618"/>
                <a:gd name="T79" fmla="*/ 684 h 685"/>
                <a:gd name="T80" fmla="*/ 601 w 618"/>
                <a:gd name="T81" fmla="*/ 677 h 685"/>
                <a:gd name="T82" fmla="*/ 607 w 618"/>
                <a:gd name="T83" fmla="*/ 662 h 685"/>
                <a:gd name="T84" fmla="*/ 612 w 618"/>
                <a:gd name="T85" fmla="*/ 635 h 685"/>
                <a:gd name="T86" fmla="*/ 616 w 618"/>
                <a:gd name="T87" fmla="*/ 599 h 685"/>
                <a:gd name="T88" fmla="*/ 617 w 618"/>
                <a:gd name="T89" fmla="*/ 549 h 68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18"/>
                <a:gd name="T136" fmla="*/ 0 h 685"/>
                <a:gd name="T137" fmla="*/ 618 w 618"/>
                <a:gd name="T138" fmla="*/ 685 h 68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18" h="685">
                  <a:moveTo>
                    <a:pt x="617" y="549"/>
                  </a:moveTo>
                  <a:lnTo>
                    <a:pt x="614" y="529"/>
                  </a:lnTo>
                  <a:lnTo>
                    <a:pt x="612" y="508"/>
                  </a:lnTo>
                  <a:lnTo>
                    <a:pt x="609" y="489"/>
                  </a:lnTo>
                  <a:lnTo>
                    <a:pt x="607" y="467"/>
                  </a:lnTo>
                  <a:lnTo>
                    <a:pt x="603" y="449"/>
                  </a:lnTo>
                  <a:lnTo>
                    <a:pt x="599" y="429"/>
                  </a:lnTo>
                  <a:lnTo>
                    <a:pt x="595" y="410"/>
                  </a:lnTo>
                  <a:lnTo>
                    <a:pt x="592" y="391"/>
                  </a:lnTo>
                  <a:lnTo>
                    <a:pt x="586" y="374"/>
                  </a:lnTo>
                  <a:lnTo>
                    <a:pt x="582" y="357"/>
                  </a:lnTo>
                  <a:lnTo>
                    <a:pt x="576" y="340"/>
                  </a:lnTo>
                  <a:lnTo>
                    <a:pt x="572" y="322"/>
                  </a:lnTo>
                  <a:lnTo>
                    <a:pt x="566" y="307"/>
                  </a:lnTo>
                  <a:lnTo>
                    <a:pt x="560" y="290"/>
                  </a:lnTo>
                  <a:lnTo>
                    <a:pt x="554" y="274"/>
                  </a:lnTo>
                  <a:lnTo>
                    <a:pt x="549" y="258"/>
                  </a:lnTo>
                  <a:lnTo>
                    <a:pt x="538" y="232"/>
                  </a:lnTo>
                  <a:lnTo>
                    <a:pt x="528" y="208"/>
                  </a:lnTo>
                  <a:lnTo>
                    <a:pt x="517" y="187"/>
                  </a:lnTo>
                  <a:lnTo>
                    <a:pt x="509" y="167"/>
                  </a:lnTo>
                  <a:lnTo>
                    <a:pt x="498" y="151"/>
                  </a:lnTo>
                  <a:lnTo>
                    <a:pt x="490" y="135"/>
                  </a:lnTo>
                  <a:lnTo>
                    <a:pt x="482" y="122"/>
                  </a:lnTo>
                  <a:lnTo>
                    <a:pt x="473" y="108"/>
                  </a:lnTo>
                  <a:lnTo>
                    <a:pt x="463" y="97"/>
                  </a:lnTo>
                  <a:lnTo>
                    <a:pt x="453" y="84"/>
                  </a:lnTo>
                  <a:lnTo>
                    <a:pt x="442" y="72"/>
                  </a:lnTo>
                  <a:lnTo>
                    <a:pt x="432" y="60"/>
                  </a:lnTo>
                  <a:lnTo>
                    <a:pt x="420" y="47"/>
                  </a:lnTo>
                  <a:lnTo>
                    <a:pt x="408" y="33"/>
                  </a:lnTo>
                  <a:lnTo>
                    <a:pt x="394" y="17"/>
                  </a:lnTo>
                  <a:lnTo>
                    <a:pt x="380" y="0"/>
                  </a:lnTo>
                  <a:lnTo>
                    <a:pt x="271" y="52"/>
                  </a:lnTo>
                  <a:lnTo>
                    <a:pt x="189" y="60"/>
                  </a:lnTo>
                  <a:lnTo>
                    <a:pt x="146" y="70"/>
                  </a:lnTo>
                  <a:lnTo>
                    <a:pt x="0" y="124"/>
                  </a:lnTo>
                  <a:lnTo>
                    <a:pt x="158" y="124"/>
                  </a:lnTo>
                  <a:lnTo>
                    <a:pt x="284" y="160"/>
                  </a:lnTo>
                  <a:lnTo>
                    <a:pt x="284" y="161"/>
                  </a:lnTo>
                  <a:lnTo>
                    <a:pt x="287" y="162"/>
                  </a:lnTo>
                  <a:lnTo>
                    <a:pt x="291" y="164"/>
                  </a:lnTo>
                  <a:lnTo>
                    <a:pt x="295" y="166"/>
                  </a:lnTo>
                  <a:lnTo>
                    <a:pt x="301" y="170"/>
                  </a:lnTo>
                  <a:lnTo>
                    <a:pt x="307" y="174"/>
                  </a:lnTo>
                  <a:lnTo>
                    <a:pt x="315" y="178"/>
                  </a:lnTo>
                  <a:lnTo>
                    <a:pt x="324" y="180"/>
                  </a:lnTo>
                  <a:lnTo>
                    <a:pt x="332" y="186"/>
                  </a:lnTo>
                  <a:lnTo>
                    <a:pt x="340" y="190"/>
                  </a:lnTo>
                  <a:lnTo>
                    <a:pt x="349" y="196"/>
                  </a:lnTo>
                  <a:lnTo>
                    <a:pt x="358" y="200"/>
                  </a:lnTo>
                  <a:lnTo>
                    <a:pt x="366" y="206"/>
                  </a:lnTo>
                  <a:lnTo>
                    <a:pt x="375" y="210"/>
                  </a:lnTo>
                  <a:lnTo>
                    <a:pt x="382" y="214"/>
                  </a:lnTo>
                  <a:lnTo>
                    <a:pt x="390" y="218"/>
                  </a:lnTo>
                  <a:lnTo>
                    <a:pt x="396" y="224"/>
                  </a:lnTo>
                  <a:lnTo>
                    <a:pt x="404" y="229"/>
                  </a:lnTo>
                  <a:lnTo>
                    <a:pt x="410" y="236"/>
                  </a:lnTo>
                  <a:lnTo>
                    <a:pt x="418" y="240"/>
                  </a:lnTo>
                  <a:lnTo>
                    <a:pt x="423" y="247"/>
                  </a:lnTo>
                  <a:lnTo>
                    <a:pt x="429" y="251"/>
                  </a:lnTo>
                  <a:lnTo>
                    <a:pt x="434" y="257"/>
                  </a:lnTo>
                  <a:lnTo>
                    <a:pt x="441" y="261"/>
                  </a:lnTo>
                  <a:lnTo>
                    <a:pt x="445" y="268"/>
                  </a:lnTo>
                  <a:lnTo>
                    <a:pt x="450" y="272"/>
                  </a:lnTo>
                  <a:lnTo>
                    <a:pt x="454" y="278"/>
                  </a:lnTo>
                  <a:lnTo>
                    <a:pt x="459" y="282"/>
                  </a:lnTo>
                  <a:lnTo>
                    <a:pt x="464" y="288"/>
                  </a:lnTo>
                  <a:lnTo>
                    <a:pt x="468" y="293"/>
                  </a:lnTo>
                  <a:lnTo>
                    <a:pt x="473" y="298"/>
                  </a:lnTo>
                  <a:lnTo>
                    <a:pt x="477" y="302"/>
                  </a:lnTo>
                  <a:lnTo>
                    <a:pt x="481" y="310"/>
                  </a:lnTo>
                  <a:lnTo>
                    <a:pt x="485" y="316"/>
                  </a:lnTo>
                  <a:lnTo>
                    <a:pt x="489" y="322"/>
                  </a:lnTo>
                  <a:lnTo>
                    <a:pt x="495" y="328"/>
                  </a:lnTo>
                  <a:lnTo>
                    <a:pt x="500" y="336"/>
                  </a:lnTo>
                  <a:lnTo>
                    <a:pt x="504" y="343"/>
                  </a:lnTo>
                  <a:lnTo>
                    <a:pt x="508" y="350"/>
                  </a:lnTo>
                  <a:lnTo>
                    <a:pt x="514" y="356"/>
                  </a:lnTo>
                  <a:lnTo>
                    <a:pt x="517" y="364"/>
                  </a:lnTo>
                  <a:lnTo>
                    <a:pt x="522" y="371"/>
                  </a:lnTo>
                  <a:lnTo>
                    <a:pt x="526" y="380"/>
                  </a:lnTo>
                  <a:lnTo>
                    <a:pt x="530" y="387"/>
                  </a:lnTo>
                  <a:lnTo>
                    <a:pt x="533" y="395"/>
                  </a:lnTo>
                  <a:lnTo>
                    <a:pt x="538" y="404"/>
                  </a:lnTo>
                  <a:lnTo>
                    <a:pt x="542" y="413"/>
                  </a:lnTo>
                  <a:lnTo>
                    <a:pt x="546" y="421"/>
                  </a:lnTo>
                  <a:lnTo>
                    <a:pt x="549" y="432"/>
                  </a:lnTo>
                  <a:lnTo>
                    <a:pt x="553" y="442"/>
                  </a:lnTo>
                  <a:lnTo>
                    <a:pt x="556" y="453"/>
                  </a:lnTo>
                  <a:lnTo>
                    <a:pt x="560" y="461"/>
                  </a:lnTo>
                  <a:lnTo>
                    <a:pt x="562" y="472"/>
                  </a:lnTo>
                  <a:lnTo>
                    <a:pt x="565" y="480"/>
                  </a:lnTo>
                  <a:lnTo>
                    <a:pt x="567" y="489"/>
                  </a:lnTo>
                  <a:lnTo>
                    <a:pt x="571" y="496"/>
                  </a:lnTo>
                  <a:lnTo>
                    <a:pt x="572" y="505"/>
                  </a:lnTo>
                  <a:lnTo>
                    <a:pt x="573" y="511"/>
                  </a:lnTo>
                  <a:lnTo>
                    <a:pt x="575" y="517"/>
                  </a:lnTo>
                  <a:lnTo>
                    <a:pt x="577" y="521"/>
                  </a:lnTo>
                  <a:lnTo>
                    <a:pt x="577" y="526"/>
                  </a:lnTo>
                  <a:lnTo>
                    <a:pt x="578" y="529"/>
                  </a:lnTo>
                  <a:lnTo>
                    <a:pt x="578" y="531"/>
                  </a:lnTo>
                  <a:lnTo>
                    <a:pt x="579" y="531"/>
                  </a:lnTo>
                  <a:lnTo>
                    <a:pt x="582" y="556"/>
                  </a:lnTo>
                  <a:lnTo>
                    <a:pt x="587" y="575"/>
                  </a:lnTo>
                  <a:lnTo>
                    <a:pt x="589" y="590"/>
                  </a:lnTo>
                  <a:lnTo>
                    <a:pt x="592" y="600"/>
                  </a:lnTo>
                  <a:lnTo>
                    <a:pt x="593" y="609"/>
                  </a:lnTo>
                  <a:lnTo>
                    <a:pt x="595" y="614"/>
                  </a:lnTo>
                  <a:lnTo>
                    <a:pt x="595" y="617"/>
                  </a:lnTo>
                  <a:lnTo>
                    <a:pt x="597" y="619"/>
                  </a:lnTo>
                  <a:lnTo>
                    <a:pt x="597" y="623"/>
                  </a:lnTo>
                  <a:lnTo>
                    <a:pt x="597" y="625"/>
                  </a:lnTo>
                  <a:lnTo>
                    <a:pt x="597" y="629"/>
                  </a:lnTo>
                  <a:lnTo>
                    <a:pt x="597" y="633"/>
                  </a:lnTo>
                  <a:lnTo>
                    <a:pt x="597" y="641"/>
                  </a:lnTo>
                  <a:lnTo>
                    <a:pt x="597" y="652"/>
                  </a:lnTo>
                  <a:lnTo>
                    <a:pt x="597" y="666"/>
                  </a:lnTo>
                  <a:lnTo>
                    <a:pt x="597" y="684"/>
                  </a:lnTo>
                  <a:lnTo>
                    <a:pt x="598" y="683"/>
                  </a:lnTo>
                  <a:lnTo>
                    <a:pt x="599" y="681"/>
                  </a:lnTo>
                  <a:lnTo>
                    <a:pt x="601" y="677"/>
                  </a:lnTo>
                  <a:lnTo>
                    <a:pt x="602" y="673"/>
                  </a:lnTo>
                  <a:lnTo>
                    <a:pt x="604" y="668"/>
                  </a:lnTo>
                  <a:lnTo>
                    <a:pt x="607" y="662"/>
                  </a:lnTo>
                  <a:lnTo>
                    <a:pt x="609" y="654"/>
                  </a:lnTo>
                  <a:lnTo>
                    <a:pt x="610" y="646"/>
                  </a:lnTo>
                  <a:lnTo>
                    <a:pt x="612" y="635"/>
                  </a:lnTo>
                  <a:lnTo>
                    <a:pt x="613" y="625"/>
                  </a:lnTo>
                  <a:lnTo>
                    <a:pt x="616" y="612"/>
                  </a:lnTo>
                  <a:lnTo>
                    <a:pt x="616" y="599"/>
                  </a:lnTo>
                  <a:lnTo>
                    <a:pt x="617" y="584"/>
                  </a:lnTo>
                  <a:lnTo>
                    <a:pt x="617" y="567"/>
                  </a:lnTo>
                  <a:lnTo>
                    <a:pt x="617" y="549"/>
                  </a:lnTo>
                </a:path>
              </a:pathLst>
            </a:custGeom>
            <a:gradFill rotWithShape="0">
              <a:gsLst>
                <a:gs pos="0">
                  <a:srgbClr val="FFFFFF"/>
                </a:gs>
                <a:gs pos="100000">
                  <a:srgbClr val="BF4100"/>
                </a:gs>
              </a:gsLst>
              <a:path path="rect">
                <a:fillToRect l="50000" t="50000" r="50000" b="50000"/>
              </a:path>
            </a:gradFill>
            <a:ln w="9525">
              <a:noFill/>
              <a:round/>
              <a:headEnd/>
              <a:tailEnd/>
            </a:ln>
          </p:spPr>
          <p:txBody>
            <a:bodyPr/>
            <a:lstStyle/>
            <a:p>
              <a:endParaRPr lang="en-US"/>
            </a:p>
          </p:txBody>
        </p:sp>
        <p:sp>
          <p:nvSpPr>
            <p:cNvPr id="3101" name="Freeform 14"/>
            <p:cNvSpPr>
              <a:spLocks/>
            </p:cNvSpPr>
            <p:nvPr/>
          </p:nvSpPr>
          <p:spPr bwMode="auto">
            <a:xfrm>
              <a:off x="2324" y="3875"/>
              <a:ext cx="1081" cy="457"/>
            </a:xfrm>
            <a:custGeom>
              <a:avLst/>
              <a:gdLst>
                <a:gd name="T0" fmla="*/ 0 w 1081"/>
                <a:gd name="T1" fmla="*/ 362 h 457"/>
                <a:gd name="T2" fmla="*/ 48 w 1081"/>
                <a:gd name="T3" fmla="*/ 385 h 457"/>
                <a:gd name="T4" fmla="*/ 100 w 1081"/>
                <a:gd name="T5" fmla="*/ 403 h 457"/>
                <a:gd name="T6" fmla="*/ 155 w 1081"/>
                <a:gd name="T7" fmla="*/ 417 h 457"/>
                <a:gd name="T8" fmla="*/ 213 w 1081"/>
                <a:gd name="T9" fmla="*/ 425 h 457"/>
                <a:gd name="T10" fmla="*/ 273 w 1081"/>
                <a:gd name="T11" fmla="*/ 427 h 457"/>
                <a:gd name="T12" fmla="*/ 336 w 1081"/>
                <a:gd name="T13" fmla="*/ 424 h 457"/>
                <a:gd name="T14" fmla="*/ 400 w 1081"/>
                <a:gd name="T15" fmla="*/ 415 h 457"/>
                <a:gd name="T16" fmla="*/ 466 w 1081"/>
                <a:gd name="T17" fmla="*/ 399 h 457"/>
                <a:gd name="T18" fmla="*/ 531 w 1081"/>
                <a:gd name="T19" fmla="*/ 377 h 457"/>
                <a:gd name="T20" fmla="*/ 598 w 1081"/>
                <a:gd name="T21" fmla="*/ 348 h 457"/>
                <a:gd name="T22" fmla="*/ 665 w 1081"/>
                <a:gd name="T23" fmla="*/ 311 h 457"/>
                <a:gd name="T24" fmla="*/ 733 w 1081"/>
                <a:gd name="T25" fmla="*/ 265 h 457"/>
                <a:gd name="T26" fmla="*/ 799 w 1081"/>
                <a:gd name="T27" fmla="*/ 212 h 457"/>
                <a:gd name="T28" fmla="*/ 866 w 1081"/>
                <a:gd name="T29" fmla="*/ 150 h 457"/>
                <a:gd name="T30" fmla="*/ 931 w 1081"/>
                <a:gd name="T31" fmla="*/ 80 h 457"/>
                <a:gd name="T32" fmla="*/ 996 w 1081"/>
                <a:gd name="T33" fmla="*/ 0 h 457"/>
                <a:gd name="T34" fmla="*/ 996 w 1081"/>
                <a:gd name="T35" fmla="*/ 1 h 457"/>
                <a:gd name="T36" fmla="*/ 999 w 1081"/>
                <a:gd name="T37" fmla="*/ 1 h 457"/>
                <a:gd name="T38" fmla="*/ 1002 w 1081"/>
                <a:gd name="T39" fmla="*/ 4 h 457"/>
                <a:gd name="T40" fmla="*/ 1009 w 1081"/>
                <a:gd name="T41" fmla="*/ 5 h 457"/>
                <a:gd name="T42" fmla="*/ 1015 w 1081"/>
                <a:gd name="T43" fmla="*/ 9 h 457"/>
                <a:gd name="T44" fmla="*/ 1022 w 1081"/>
                <a:gd name="T45" fmla="*/ 11 h 457"/>
                <a:gd name="T46" fmla="*/ 1030 w 1081"/>
                <a:gd name="T47" fmla="*/ 13 h 457"/>
                <a:gd name="T48" fmla="*/ 1038 w 1081"/>
                <a:gd name="T49" fmla="*/ 15 h 457"/>
                <a:gd name="T50" fmla="*/ 1044 w 1081"/>
                <a:gd name="T51" fmla="*/ 18 h 457"/>
                <a:gd name="T52" fmla="*/ 1053 w 1081"/>
                <a:gd name="T53" fmla="*/ 21 h 457"/>
                <a:gd name="T54" fmla="*/ 1059 w 1081"/>
                <a:gd name="T55" fmla="*/ 22 h 457"/>
                <a:gd name="T56" fmla="*/ 1067 w 1081"/>
                <a:gd name="T57" fmla="*/ 25 h 457"/>
                <a:gd name="T58" fmla="*/ 1071 w 1081"/>
                <a:gd name="T59" fmla="*/ 27 h 457"/>
                <a:gd name="T60" fmla="*/ 1076 w 1081"/>
                <a:gd name="T61" fmla="*/ 28 h 457"/>
                <a:gd name="T62" fmla="*/ 1079 w 1081"/>
                <a:gd name="T63" fmla="*/ 29 h 457"/>
                <a:gd name="T64" fmla="*/ 1080 w 1081"/>
                <a:gd name="T65" fmla="*/ 29 h 457"/>
                <a:gd name="T66" fmla="*/ 1028 w 1081"/>
                <a:gd name="T67" fmla="*/ 107 h 457"/>
                <a:gd name="T68" fmla="*/ 974 w 1081"/>
                <a:gd name="T69" fmla="*/ 175 h 457"/>
                <a:gd name="T70" fmla="*/ 915 w 1081"/>
                <a:gd name="T71" fmla="*/ 237 h 457"/>
                <a:gd name="T72" fmla="*/ 854 w 1081"/>
                <a:gd name="T73" fmla="*/ 288 h 457"/>
                <a:gd name="T74" fmla="*/ 790 w 1081"/>
                <a:gd name="T75" fmla="*/ 333 h 457"/>
                <a:gd name="T76" fmla="*/ 725 w 1081"/>
                <a:gd name="T77" fmla="*/ 370 h 457"/>
                <a:gd name="T78" fmla="*/ 658 w 1081"/>
                <a:gd name="T79" fmla="*/ 400 h 457"/>
                <a:gd name="T80" fmla="*/ 592 w 1081"/>
                <a:gd name="T81" fmla="*/ 423 h 457"/>
                <a:gd name="T82" fmla="*/ 524 w 1081"/>
                <a:gd name="T83" fmla="*/ 440 h 457"/>
                <a:gd name="T84" fmla="*/ 456 w 1081"/>
                <a:gd name="T85" fmla="*/ 451 h 457"/>
                <a:gd name="T86" fmla="*/ 389 w 1081"/>
                <a:gd name="T87" fmla="*/ 456 h 457"/>
                <a:gd name="T88" fmla="*/ 323 w 1081"/>
                <a:gd name="T89" fmla="*/ 454 h 457"/>
                <a:gd name="T90" fmla="*/ 258 w 1081"/>
                <a:gd name="T91" fmla="*/ 447 h 457"/>
                <a:gd name="T92" fmla="*/ 195 w 1081"/>
                <a:gd name="T93" fmla="*/ 436 h 457"/>
                <a:gd name="T94" fmla="*/ 134 w 1081"/>
                <a:gd name="T95" fmla="*/ 418 h 457"/>
                <a:gd name="T96" fmla="*/ 77 w 1081"/>
                <a:gd name="T97" fmla="*/ 397 h 457"/>
                <a:gd name="T98" fmla="*/ 0 w 1081"/>
                <a:gd name="T99" fmla="*/ 362 h 457"/>
                <a:gd name="T100" fmla="*/ 0 w 1081"/>
                <a:gd name="T101" fmla="*/ 362 h 45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81"/>
                <a:gd name="T154" fmla="*/ 0 h 457"/>
                <a:gd name="T155" fmla="*/ 1081 w 1081"/>
                <a:gd name="T156" fmla="*/ 457 h 45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81" h="457">
                  <a:moveTo>
                    <a:pt x="0" y="362"/>
                  </a:moveTo>
                  <a:lnTo>
                    <a:pt x="48" y="385"/>
                  </a:lnTo>
                  <a:lnTo>
                    <a:pt x="100" y="403"/>
                  </a:lnTo>
                  <a:lnTo>
                    <a:pt x="155" y="417"/>
                  </a:lnTo>
                  <a:lnTo>
                    <a:pt x="213" y="425"/>
                  </a:lnTo>
                  <a:lnTo>
                    <a:pt x="273" y="427"/>
                  </a:lnTo>
                  <a:lnTo>
                    <a:pt x="336" y="424"/>
                  </a:lnTo>
                  <a:lnTo>
                    <a:pt x="400" y="415"/>
                  </a:lnTo>
                  <a:lnTo>
                    <a:pt x="466" y="399"/>
                  </a:lnTo>
                  <a:lnTo>
                    <a:pt x="531" y="377"/>
                  </a:lnTo>
                  <a:lnTo>
                    <a:pt x="598" y="348"/>
                  </a:lnTo>
                  <a:lnTo>
                    <a:pt x="665" y="311"/>
                  </a:lnTo>
                  <a:lnTo>
                    <a:pt x="733" y="265"/>
                  </a:lnTo>
                  <a:lnTo>
                    <a:pt x="799" y="212"/>
                  </a:lnTo>
                  <a:lnTo>
                    <a:pt x="866" y="150"/>
                  </a:lnTo>
                  <a:lnTo>
                    <a:pt x="931" y="80"/>
                  </a:lnTo>
                  <a:lnTo>
                    <a:pt x="996" y="0"/>
                  </a:lnTo>
                  <a:lnTo>
                    <a:pt x="996" y="1"/>
                  </a:lnTo>
                  <a:lnTo>
                    <a:pt x="999" y="1"/>
                  </a:lnTo>
                  <a:lnTo>
                    <a:pt x="1002" y="4"/>
                  </a:lnTo>
                  <a:lnTo>
                    <a:pt x="1009" y="5"/>
                  </a:lnTo>
                  <a:lnTo>
                    <a:pt x="1015" y="9"/>
                  </a:lnTo>
                  <a:lnTo>
                    <a:pt x="1022" y="11"/>
                  </a:lnTo>
                  <a:lnTo>
                    <a:pt x="1030" y="13"/>
                  </a:lnTo>
                  <a:lnTo>
                    <a:pt x="1038" y="15"/>
                  </a:lnTo>
                  <a:lnTo>
                    <a:pt x="1044" y="18"/>
                  </a:lnTo>
                  <a:lnTo>
                    <a:pt x="1053" y="21"/>
                  </a:lnTo>
                  <a:lnTo>
                    <a:pt x="1059" y="22"/>
                  </a:lnTo>
                  <a:lnTo>
                    <a:pt x="1067" y="25"/>
                  </a:lnTo>
                  <a:lnTo>
                    <a:pt x="1071" y="27"/>
                  </a:lnTo>
                  <a:lnTo>
                    <a:pt x="1076" y="28"/>
                  </a:lnTo>
                  <a:lnTo>
                    <a:pt x="1079" y="29"/>
                  </a:lnTo>
                  <a:lnTo>
                    <a:pt x="1080" y="29"/>
                  </a:lnTo>
                  <a:lnTo>
                    <a:pt x="1028" y="107"/>
                  </a:lnTo>
                  <a:lnTo>
                    <a:pt x="974" y="175"/>
                  </a:lnTo>
                  <a:lnTo>
                    <a:pt x="915" y="237"/>
                  </a:lnTo>
                  <a:lnTo>
                    <a:pt x="854" y="288"/>
                  </a:lnTo>
                  <a:lnTo>
                    <a:pt x="790" y="333"/>
                  </a:lnTo>
                  <a:lnTo>
                    <a:pt x="725" y="370"/>
                  </a:lnTo>
                  <a:lnTo>
                    <a:pt x="658" y="400"/>
                  </a:lnTo>
                  <a:lnTo>
                    <a:pt x="592" y="423"/>
                  </a:lnTo>
                  <a:lnTo>
                    <a:pt x="524" y="440"/>
                  </a:lnTo>
                  <a:lnTo>
                    <a:pt x="456" y="451"/>
                  </a:lnTo>
                  <a:lnTo>
                    <a:pt x="389" y="456"/>
                  </a:lnTo>
                  <a:lnTo>
                    <a:pt x="323" y="454"/>
                  </a:lnTo>
                  <a:lnTo>
                    <a:pt x="258" y="447"/>
                  </a:lnTo>
                  <a:lnTo>
                    <a:pt x="195" y="436"/>
                  </a:lnTo>
                  <a:lnTo>
                    <a:pt x="134" y="418"/>
                  </a:lnTo>
                  <a:lnTo>
                    <a:pt x="77" y="397"/>
                  </a:lnTo>
                  <a:lnTo>
                    <a:pt x="0" y="362"/>
                  </a:lnTo>
                </a:path>
              </a:pathLst>
            </a:custGeom>
            <a:gradFill rotWithShape="0">
              <a:gsLst>
                <a:gs pos="0">
                  <a:srgbClr val="FFFFFF"/>
                </a:gs>
                <a:gs pos="100000">
                  <a:srgbClr val="BF4100"/>
                </a:gs>
              </a:gsLst>
              <a:path path="rect">
                <a:fillToRect l="50000" t="50000" r="50000" b="50000"/>
              </a:path>
            </a:gradFill>
            <a:ln w="9287">
              <a:solidFill>
                <a:srgbClr val="000000"/>
              </a:solidFill>
              <a:round/>
              <a:headEnd/>
              <a:tailEnd/>
            </a:ln>
          </p:spPr>
          <p:txBody>
            <a:bodyPr/>
            <a:lstStyle/>
            <a:p>
              <a:endParaRPr lang="en-US"/>
            </a:p>
          </p:txBody>
        </p:sp>
        <p:sp>
          <p:nvSpPr>
            <p:cNvPr id="3102" name="Freeform 15"/>
            <p:cNvSpPr>
              <a:spLocks/>
            </p:cNvSpPr>
            <p:nvPr/>
          </p:nvSpPr>
          <p:spPr bwMode="auto">
            <a:xfrm>
              <a:off x="2092" y="2988"/>
              <a:ext cx="351" cy="476"/>
            </a:xfrm>
            <a:custGeom>
              <a:avLst/>
              <a:gdLst>
                <a:gd name="T0" fmla="*/ 185 w 351"/>
                <a:gd name="T1" fmla="*/ 472 h 476"/>
                <a:gd name="T2" fmla="*/ 134 w 351"/>
                <a:gd name="T3" fmla="*/ 455 h 476"/>
                <a:gd name="T4" fmla="*/ 89 w 351"/>
                <a:gd name="T5" fmla="*/ 427 h 476"/>
                <a:gd name="T6" fmla="*/ 54 w 351"/>
                <a:gd name="T7" fmla="*/ 390 h 476"/>
                <a:gd name="T8" fmla="*/ 26 w 351"/>
                <a:gd name="T9" fmla="*/ 348 h 476"/>
                <a:gd name="T10" fmla="*/ 9 w 351"/>
                <a:gd name="T11" fmla="*/ 302 h 476"/>
                <a:gd name="T12" fmla="*/ 0 w 351"/>
                <a:gd name="T13" fmla="*/ 255 h 476"/>
                <a:gd name="T14" fmla="*/ 1 w 351"/>
                <a:gd name="T15" fmla="*/ 207 h 476"/>
                <a:gd name="T16" fmla="*/ 14 w 351"/>
                <a:gd name="T17" fmla="*/ 158 h 476"/>
                <a:gd name="T18" fmla="*/ 38 w 351"/>
                <a:gd name="T19" fmla="*/ 111 h 476"/>
                <a:gd name="T20" fmla="*/ 73 w 351"/>
                <a:gd name="T21" fmla="*/ 71 h 476"/>
                <a:gd name="T22" fmla="*/ 117 w 351"/>
                <a:gd name="T23" fmla="*/ 38 h 476"/>
                <a:gd name="T24" fmla="*/ 165 w 351"/>
                <a:gd name="T25" fmla="*/ 14 h 476"/>
                <a:gd name="T26" fmla="*/ 217 w 351"/>
                <a:gd name="T27" fmla="*/ 3 h 476"/>
                <a:gd name="T28" fmla="*/ 271 w 351"/>
                <a:gd name="T29" fmla="*/ 3 h 476"/>
                <a:gd name="T30" fmla="*/ 323 w 351"/>
                <a:gd name="T31" fmla="*/ 15 h 476"/>
                <a:gd name="T32" fmla="*/ 347 w 351"/>
                <a:gd name="T33" fmla="*/ 27 h 476"/>
                <a:gd name="T34" fmla="*/ 339 w 351"/>
                <a:gd name="T35" fmla="*/ 25 h 476"/>
                <a:gd name="T36" fmla="*/ 323 w 351"/>
                <a:gd name="T37" fmla="*/ 22 h 476"/>
                <a:gd name="T38" fmla="*/ 303 w 351"/>
                <a:gd name="T39" fmla="*/ 18 h 476"/>
                <a:gd name="T40" fmla="*/ 277 w 351"/>
                <a:gd name="T41" fmla="*/ 15 h 476"/>
                <a:gd name="T42" fmla="*/ 249 w 351"/>
                <a:gd name="T43" fmla="*/ 14 h 476"/>
                <a:gd name="T44" fmla="*/ 222 w 351"/>
                <a:gd name="T45" fmla="*/ 16 h 476"/>
                <a:gd name="T46" fmla="*/ 196 w 351"/>
                <a:gd name="T47" fmla="*/ 21 h 476"/>
                <a:gd name="T48" fmla="*/ 168 w 351"/>
                <a:gd name="T49" fmla="*/ 32 h 476"/>
                <a:gd name="T50" fmla="*/ 140 w 351"/>
                <a:gd name="T51" fmla="*/ 47 h 476"/>
                <a:gd name="T52" fmla="*/ 115 w 351"/>
                <a:gd name="T53" fmla="*/ 63 h 476"/>
                <a:gd name="T54" fmla="*/ 94 w 351"/>
                <a:gd name="T55" fmla="*/ 82 h 476"/>
                <a:gd name="T56" fmla="*/ 76 w 351"/>
                <a:gd name="T57" fmla="*/ 102 h 476"/>
                <a:gd name="T58" fmla="*/ 60 w 351"/>
                <a:gd name="T59" fmla="*/ 123 h 476"/>
                <a:gd name="T60" fmla="*/ 48 w 351"/>
                <a:gd name="T61" fmla="*/ 147 h 476"/>
                <a:gd name="T62" fmla="*/ 39 w 351"/>
                <a:gd name="T63" fmla="*/ 170 h 476"/>
                <a:gd name="T64" fmla="*/ 30 w 351"/>
                <a:gd name="T65" fmla="*/ 206 h 476"/>
                <a:gd name="T66" fmla="*/ 26 w 351"/>
                <a:gd name="T67" fmla="*/ 256 h 476"/>
                <a:gd name="T68" fmla="*/ 32 w 351"/>
                <a:gd name="T69" fmla="*/ 304 h 476"/>
                <a:gd name="T70" fmla="*/ 48 w 351"/>
                <a:gd name="T71" fmla="*/ 348 h 476"/>
                <a:gd name="T72" fmla="*/ 71 w 351"/>
                <a:gd name="T73" fmla="*/ 388 h 476"/>
                <a:gd name="T74" fmla="*/ 102 w 351"/>
                <a:gd name="T75" fmla="*/ 423 h 476"/>
                <a:gd name="T76" fmla="*/ 142 w 351"/>
                <a:gd name="T77" fmla="*/ 450 h 476"/>
                <a:gd name="T78" fmla="*/ 189 w 351"/>
                <a:gd name="T79" fmla="*/ 470 h 476"/>
                <a:gd name="T80" fmla="*/ 216 w 351"/>
                <a:gd name="T81" fmla="*/ 475 h 47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51"/>
                <a:gd name="T124" fmla="*/ 0 h 476"/>
                <a:gd name="T125" fmla="*/ 351 w 351"/>
                <a:gd name="T126" fmla="*/ 476 h 47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51" h="476">
                  <a:moveTo>
                    <a:pt x="216" y="475"/>
                  </a:moveTo>
                  <a:lnTo>
                    <a:pt x="185" y="472"/>
                  </a:lnTo>
                  <a:lnTo>
                    <a:pt x="159" y="464"/>
                  </a:lnTo>
                  <a:lnTo>
                    <a:pt x="134" y="455"/>
                  </a:lnTo>
                  <a:lnTo>
                    <a:pt x="111" y="441"/>
                  </a:lnTo>
                  <a:lnTo>
                    <a:pt x="89" y="427"/>
                  </a:lnTo>
                  <a:lnTo>
                    <a:pt x="71" y="409"/>
                  </a:lnTo>
                  <a:lnTo>
                    <a:pt x="54" y="390"/>
                  </a:lnTo>
                  <a:lnTo>
                    <a:pt x="40" y="369"/>
                  </a:lnTo>
                  <a:lnTo>
                    <a:pt x="26" y="348"/>
                  </a:lnTo>
                  <a:lnTo>
                    <a:pt x="16" y="325"/>
                  </a:lnTo>
                  <a:lnTo>
                    <a:pt x="9" y="302"/>
                  </a:lnTo>
                  <a:lnTo>
                    <a:pt x="4" y="278"/>
                  </a:lnTo>
                  <a:lnTo>
                    <a:pt x="0" y="255"/>
                  </a:lnTo>
                  <a:lnTo>
                    <a:pt x="0" y="230"/>
                  </a:lnTo>
                  <a:lnTo>
                    <a:pt x="1" y="207"/>
                  </a:lnTo>
                  <a:lnTo>
                    <a:pt x="6" y="184"/>
                  </a:lnTo>
                  <a:lnTo>
                    <a:pt x="14" y="158"/>
                  </a:lnTo>
                  <a:lnTo>
                    <a:pt x="25" y="133"/>
                  </a:lnTo>
                  <a:lnTo>
                    <a:pt x="38" y="111"/>
                  </a:lnTo>
                  <a:lnTo>
                    <a:pt x="55" y="89"/>
                  </a:lnTo>
                  <a:lnTo>
                    <a:pt x="73" y="71"/>
                  </a:lnTo>
                  <a:lnTo>
                    <a:pt x="94" y="53"/>
                  </a:lnTo>
                  <a:lnTo>
                    <a:pt x="117" y="38"/>
                  </a:lnTo>
                  <a:lnTo>
                    <a:pt x="140" y="24"/>
                  </a:lnTo>
                  <a:lnTo>
                    <a:pt x="165" y="14"/>
                  </a:lnTo>
                  <a:lnTo>
                    <a:pt x="190" y="7"/>
                  </a:lnTo>
                  <a:lnTo>
                    <a:pt x="217" y="3"/>
                  </a:lnTo>
                  <a:lnTo>
                    <a:pt x="244" y="0"/>
                  </a:lnTo>
                  <a:lnTo>
                    <a:pt x="271" y="3"/>
                  </a:lnTo>
                  <a:lnTo>
                    <a:pt x="298" y="7"/>
                  </a:lnTo>
                  <a:lnTo>
                    <a:pt x="323" y="15"/>
                  </a:lnTo>
                  <a:lnTo>
                    <a:pt x="350" y="27"/>
                  </a:lnTo>
                  <a:lnTo>
                    <a:pt x="347" y="27"/>
                  </a:lnTo>
                  <a:lnTo>
                    <a:pt x="345" y="26"/>
                  </a:lnTo>
                  <a:lnTo>
                    <a:pt x="339" y="25"/>
                  </a:lnTo>
                  <a:lnTo>
                    <a:pt x="333" y="23"/>
                  </a:lnTo>
                  <a:lnTo>
                    <a:pt x="323" y="22"/>
                  </a:lnTo>
                  <a:lnTo>
                    <a:pt x="314" y="19"/>
                  </a:lnTo>
                  <a:lnTo>
                    <a:pt x="303" y="18"/>
                  </a:lnTo>
                  <a:lnTo>
                    <a:pt x="292" y="15"/>
                  </a:lnTo>
                  <a:lnTo>
                    <a:pt x="277" y="15"/>
                  </a:lnTo>
                  <a:lnTo>
                    <a:pt x="264" y="14"/>
                  </a:lnTo>
                  <a:lnTo>
                    <a:pt x="249" y="14"/>
                  </a:lnTo>
                  <a:lnTo>
                    <a:pt x="237" y="14"/>
                  </a:lnTo>
                  <a:lnTo>
                    <a:pt x="222" y="16"/>
                  </a:lnTo>
                  <a:lnTo>
                    <a:pt x="209" y="18"/>
                  </a:lnTo>
                  <a:lnTo>
                    <a:pt x="196" y="21"/>
                  </a:lnTo>
                  <a:lnTo>
                    <a:pt x="183" y="24"/>
                  </a:lnTo>
                  <a:lnTo>
                    <a:pt x="168" y="32"/>
                  </a:lnTo>
                  <a:lnTo>
                    <a:pt x="154" y="38"/>
                  </a:lnTo>
                  <a:lnTo>
                    <a:pt x="140" y="47"/>
                  </a:lnTo>
                  <a:lnTo>
                    <a:pt x="128" y="54"/>
                  </a:lnTo>
                  <a:lnTo>
                    <a:pt x="115" y="63"/>
                  </a:lnTo>
                  <a:lnTo>
                    <a:pt x="105" y="72"/>
                  </a:lnTo>
                  <a:lnTo>
                    <a:pt x="94" y="82"/>
                  </a:lnTo>
                  <a:lnTo>
                    <a:pt x="86" y="90"/>
                  </a:lnTo>
                  <a:lnTo>
                    <a:pt x="76" y="102"/>
                  </a:lnTo>
                  <a:lnTo>
                    <a:pt x="68" y="112"/>
                  </a:lnTo>
                  <a:lnTo>
                    <a:pt x="60" y="123"/>
                  </a:lnTo>
                  <a:lnTo>
                    <a:pt x="54" y="134"/>
                  </a:lnTo>
                  <a:lnTo>
                    <a:pt x="48" y="147"/>
                  </a:lnTo>
                  <a:lnTo>
                    <a:pt x="43" y="157"/>
                  </a:lnTo>
                  <a:lnTo>
                    <a:pt x="39" y="170"/>
                  </a:lnTo>
                  <a:lnTo>
                    <a:pt x="36" y="180"/>
                  </a:lnTo>
                  <a:lnTo>
                    <a:pt x="30" y="206"/>
                  </a:lnTo>
                  <a:lnTo>
                    <a:pt x="28" y="231"/>
                  </a:lnTo>
                  <a:lnTo>
                    <a:pt x="26" y="256"/>
                  </a:lnTo>
                  <a:lnTo>
                    <a:pt x="29" y="280"/>
                  </a:lnTo>
                  <a:lnTo>
                    <a:pt x="32" y="304"/>
                  </a:lnTo>
                  <a:lnTo>
                    <a:pt x="40" y="326"/>
                  </a:lnTo>
                  <a:lnTo>
                    <a:pt x="48" y="348"/>
                  </a:lnTo>
                  <a:lnTo>
                    <a:pt x="59" y="369"/>
                  </a:lnTo>
                  <a:lnTo>
                    <a:pt x="71" y="388"/>
                  </a:lnTo>
                  <a:lnTo>
                    <a:pt x="86" y="406"/>
                  </a:lnTo>
                  <a:lnTo>
                    <a:pt x="102" y="423"/>
                  </a:lnTo>
                  <a:lnTo>
                    <a:pt x="122" y="437"/>
                  </a:lnTo>
                  <a:lnTo>
                    <a:pt x="142" y="450"/>
                  </a:lnTo>
                  <a:lnTo>
                    <a:pt x="164" y="461"/>
                  </a:lnTo>
                  <a:lnTo>
                    <a:pt x="189" y="470"/>
                  </a:lnTo>
                  <a:lnTo>
                    <a:pt x="216" y="475"/>
                  </a:lnTo>
                </a:path>
              </a:pathLst>
            </a:custGeom>
            <a:gradFill rotWithShape="0">
              <a:gsLst>
                <a:gs pos="0">
                  <a:srgbClr val="FFFFFF"/>
                </a:gs>
                <a:gs pos="100000">
                  <a:srgbClr val="BF4100"/>
                </a:gs>
              </a:gsLst>
              <a:path path="rect">
                <a:fillToRect l="50000" t="50000" r="50000" b="50000"/>
              </a:path>
            </a:gradFill>
            <a:ln w="9287">
              <a:solidFill>
                <a:srgbClr val="000000"/>
              </a:solidFill>
              <a:round/>
              <a:headEnd/>
              <a:tailEnd/>
            </a:ln>
          </p:spPr>
          <p:txBody>
            <a:bodyPr/>
            <a:lstStyle/>
            <a:p>
              <a:endParaRPr lang="en-US"/>
            </a:p>
          </p:txBody>
        </p:sp>
        <p:sp>
          <p:nvSpPr>
            <p:cNvPr id="3103" name="Freeform 16"/>
            <p:cNvSpPr>
              <a:spLocks/>
            </p:cNvSpPr>
            <p:nvPr/>
          </p:nvSpPr>
          <p:spPr bwMode="auto">
            <a:xfrm>
              <a:off x="2647" y="2345"/>
              <a:ext cx="2890" cy="1873"/>
            </a:xfrm>
            <a:custGeom>
              <a:avLst/>
              <a:gdLst>
                <a:gd name="T0" fmla="*/ 0 w 2890"/>
                <a:gd name="T1" fmla="*/ 33 h 1873"/>
                <a:gd name="T2" fmla="*/ 110 w 2890"/>
                <a:gd name="T3" fmla="*/ 22 h 1873"/>
                <a:gd name="T4" fmla="*/ 215 w 2890"/>
                <a:gd name="T5" fmla="*/ 26 h 1873"/>
                <a:gd name="T6" fmla="*/ 313 w 2890"/>
                <a:gd name="T7" fmla="*/ 44 h 1873"/>
                <a:gd name="T8" fmla="*/ 406 w 2890"/>
                <a:gd name="T9" fmla="*/ 75 h 1873"/>
                <a:gd name="T10" fmla="*/ 491 w 2890"/>
                <a:gd name="T11" fmla="*/ 119 h 1873"/>
                <a:gd name="T12" fmla="*/ 569 w 2890"/>
                <a:gd name="T13" fmla="*/ 175 h 1873"/>
                <a:gd name="T14" fmla="*/ 638 w 2890"/>
                <a:gd name="T15" fmla="*/ 243 h 1873"/>
                <a:gd name="T16" fmla="*/ 700 w 2890"/>
                <a:gd name="T17" fmla="*/ 319 h 1873"/>
                <a:gd name="T18" fmla="*/ 751 w 2890"/>
                <a:gd name="T19" fmla="*/ 407 h 1873"/>
                <a:gd name="T20" fmla="*/ 794 w 2890"/>
                <a:gd name="T21" fmla="*/ 502 h 1873"/>
                <a:gd name="T22" fmla="*/ 825 w 2890"/>
                <a:gd name="T23" fmla="*/ 605 h 1873"/>
                <a:gd name="T24" fmla="*/ 845 w 2890"/>
                <a:gd name="T25" fmla="*/ 715 h 1873"/>
                <a:gd name="T26" fmla="*/ 854 w 2890"/>
                <a:gd name="T27" fmla="*/ 832 h 1873"/>
                <a:gd name="T28" fmla="*/ 851 w 2890"/>
                <a:gd name="T29" fmla="*/ 952 h 1873"/>
                <a:gd name="T30" fmla="*/ 835 w 2890"/>
                <a:gd name="T31" fmla="*/ 1079 h 1873"/>
                <a:gd name="T32" fmla="*/ 807 w 2890"/>
                <a:gd name="T33" fmla="*/ 1208 h 1873"/>
                <a:gd name="T34" fmla="*/ 2830 w 2890"/>
                <a:gd name="T35" fmla="*/ 1798 h 1873"/>
                <a:gd name="T36" fmla="*/ 2808 w 2890"/>
                <a:gd name="T37" fmla="*/ 1872 h 1873"/>
                <a:gd name="T38" fmla="*/ 2861 w 2890"/>
                <a:gd name="T39" fmla="*/ 1830 h 1873"/>
                <a:gd name="T40" fmla="*/ 2875 w 2890"/>
                <a:gd name="T41" fmla="*/ 1817 h 1873"/>
                <a:gd name="T42" fmla="*/ 2879 w 2890"/>
                <a:gd name="T43" fmla="*/ 1809 h 1873"/>
                <a:gd name="T44" fmla="*/ 2888 w 2890"/>
                <a:gd name="T45" fmla="*/ 1802 h 1873"/>
                <a:gd name="T46" fmla="*/ 2889 w 2890"/>
                <a:gd name="T47" fmla="*/ 1790 h 1873"/>
                <a:gd name="T48" fmla="*/ 2888 w 2890"/>
                <a:gd name="T49" fmla="*/ 1780 h 1873"/>
                <a:gd name="T50" fmla="*/ 2886 w 2890"/>
                <a:gd name="T51" fmla="*/ 1772 h 1873"/>
                <a:gd name="T52" fmla="*/ 2618 w 2890"/>
                <a:gd name="T53" fmla="*/ 1466 h 1873"/>
                <a:gd name="T54" fmla="*/ 948 w 2890"/>
                <a:gd name="T55" fmla="*/ 981 h 1873"/>
                <a:gd name="T56" fmla="*/ 947 w 2890"/>
                <a:gd name="T57" fmla="*/ 978 h 1873"/>
                <a:gd name="T58" fmla="*/ 951 w 2890"/>
                <a:gd name="T59" fmla="*/ 874 h 1873"/>
                <a:gd name="T60" fmla="*/ 948 w 2890"/>
                <a:gd name="T61" fmla="*/ 775 h 1873"/>
                <a:gd name="T62" fmla="*/ 936 w 2890"/>
                <a:gd name="T63" fmla="*/ 681 h 1873"/>
                <a:gd name="T64" fmla="*/ 917 w 2890"/>
                <a:gd name="T65" fmla="*/ 594 h 1873"/>
                <a:gd name="T66" fmla="*/ 890 w 2890"/>
                <a:gd name="T67" fmla="*/ 513 h 1873"/>
                <a:gd name="T68" fmla="*/ 857 w 2890"/>
                <a:gd name="T69" fmla="*/ 436 h 1873"/>
                <a:gd name="T70" fmla="*/ 818 w 2890"/>
                <a:gd name="T71" fmla="*/ 367 h 1873"/>
                <a:gd name="T72" fmla="*/ 775 w 2890"/>
                <a:gd name="T73" fmla="*/ 302 h 1873"/>
                <a:gd name="T74" fmla="*/ 725 w 2890"/>
                <a:gd name="T75" fmla="*/ 245 h 1873"/>
                <a:gd name="T76" fmla="*/ 672 w 2890"/>
                <a:gd name="T77" fmla="*/ 193 h 1873"/>
                <a:gd name="T78" fmla="*/ 616 w 2890"/>
                <a:gd name="T79" fmla="*/ 147 h 1873"/>
                <a:gd name="T80" fmla="*/ 557 w 2890"/>
                <a:gd name="T81" fmla="*/ 107 h 1873"/>
                <a:gd name="T82" fmla="*/ 495 w 2890"/>
                <a:gd name="T83" fmla="*/ 73 h 1873"/>
                <a:gd name="T84" fmla="*/ 434 w 2890"/>
                <a:gd name="T85" fmla="*/ 45 h 1873"/>
                <a:gd name="T86" fmla="*/ 370 w 2890"/>
                <a:gd name="T87" fmla="*/ 24 h 1873"/>
                <a:gd name="T88" fmla="*/ 306 w 2890"/>
                <a:gd name="T89" fmla="*/ 8 h 1873"/>
                <a:gd name="T90" fmla="*/ 273 w 2890"/>
                <a:gd name="T91" fmla="*/ 2 h 1873"/>
                <a:gd name="T92" fmla="*/ 234 w 2890"/>
                <a:gd name="T93" fmla="*/ 0 h 1873"/>
                <a:gd name="T94" fmla="*/ 188 w 2890"/>
                <a:gd name="T95" fmla="*/ 2 h 1873"/>
                <a:gd name="T96" fmla="*/ 132 w 2890"/>
                <a:gd name="T97" fmla="*/ 8 h 1873"/>
                <a:gd name="T98" fmla="*/ 0 w 2890"/>
                <a:gd name="T99" fmla="*/ 33 h 1873"/>
                <a:gd name="T100" fmla="*/ 0 w 2890"/>
                <a:gd name="T101" fmla="*/ 33 h 18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890"/>
                <a:gd name="T154" fmla="*/ 0 h 1873"/>
                <a:gd name="T155" fmla="*/ 2890 w 2890"/>
                <a:gd name="T156" fmla="*/ 1873 h 18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890" h="1873">
                  <a:moveTo>
                    <a:pt x="0" y="33"/>
                  </a:moveTo>
                  <a:lnTo>
                    <a:pt x="110" y="22"/>
                  </a:lnTo>
                  <a:lnTo>
                    <a:pt x="215" y="26"/>
                  </a:lnTo>
                  <a:lnTo>
                    <a:pt x="313" y="44"/>
                  </a:lnTo>
                  <a:lnTo>
                    <a:pt x="406" y="75"/>
                  </a:lnTo>
                  <a:lnTo>
                    <a:pt x="491" y="119"/>
                  </a:lnTo>
                  <a:lnTo>
                    <a:pt x="569" y="175"/>
                  </a:lnTo>
                  <a:lnTo>
                    <a:pt x="638" y="243"/>
                  </a:lnTo>
                  <a:lnTo>
                    <a:pt x="700" y="319"/>
                  </a:lnTo>
                  <a:lnTo>
                    <a:pt x="751" y="407"/>
                  </a:lnTo>
                  <a:lnTo>
                    <a:pt x="794" y="502"/>
                  </a:lnTo>
                  <a:lnTo>
                    <a:pt x="825" y="605"/>
                  </a:lnTo>
                  <a:lnTo>
                    <a:pt x="845" y="715"/>
                  </a:lnTo>
                  <a:lnTo>
                    <a:pt x="854" y="832"/>
                  </a:lnTo>
                  <a:lnTo>
                    <a:pt x="851" y="952"/>
                  </a:lnTo>
                  <a:lnTo>
                    <a:pt x="835" y="1079"/>
                  </a:lnTo>
                  <a:lnTo>
                    <a:pt x="807" y="1208"/>
                  </a:lnTo>
                  <a:lnTo>
                    <a:pt x="2830" y="1798"/>
                  </a:lnTo>
                  <a:lnTo>
                    <a:pt x="2808" y="1872"/>
                  </a:lnTo>
                  <a:lnTo>
                    <a:pt x="2861" y="1830"/>
                  </a:lnTo>
                  <a:lnTo>
                    <a:pt x="2875" y="1817"/>
                  </a:lnTo>
                  <a:lnTo>
                    <a:pt x="2879" y="1809"/>
                  </a:lnTo>
                  <a:lnTo>
                    <a:pt x="2888" y="1802"/>
                  </a:lnTo>
                  <a:lnTo>
                    <a:pt x="2889" y="1790"/>
                  </a:lnTo>
                  <a:lnTo>
                    <a:pt x="2888" y="1780"/>
                  </a:lnTo>
                  <a:lnTo>
                    <a:pt x="2886" y="1772"/>
                  </a:lnTo>
                  <a:lnTo>
                    <a:pt x="2618" y="1466"/>
                  </a:lnTo>
                  <a:lnTo>
                    <a:pt x="948" y="981"/>
                  </a:lnTo>
                  <a:lnTo>
                    <a:pt x="947" y="978"/>
                  </a:lnTo>
                  <a:lnTo>
                    <a:pt x="951" y="874"/>
                  </a:lnTo>
                  <a:lnTo>
                    <a:pt x="948" y="775"/>
                  </a:lnTo>
                  <a:lnTo>
                    <a:pt x="936" y="681"/>
                  </a:lnTo>
                  <a:lnTo>
                    <a:pt x="917" y="594"/>
                  </a:lnTo>
                  <a:lnTo>
                    <a:pt x="890" y="513"/>
                  </a:lnTo>
                  <a:lnTo>
                    <a:pt x="857" y="436"/>
                  </a:lnTo>
                  <a:lnTo>
                    <a:pt x="818" y="367"/>
                  </a:lnTo>
                  <a:lnTo>
                    <a:pt x="775" y="302"/>
                  </a:lnTo>
                  <a:lnTo>
                    <a:pt x="725" y="245"/>
                  </a:lnTo>
                  <a:lnTo>
                    <a:pt x="672" y="193"/>
                  </a:lnTo>
                  <a:lnTo>
                    <a:pt x="616" y="147"/>
                  </a:lnTo>
                  <a:lnTo>
                    <a:pt x="557" y="107"/>
                  </a:lnTo>
                  <a:lnTo>
                    <a:pt x="495" y="73"/>
                  </a:lnTo>
                  <a:lnTo>
                    <a:pt x="434" y="45"/>
                  </a:lnTo>
                  <a:lnTo>
                    <a:pt x="370" y="24"/>
                  </a:lnTo>
                  <a:lnTo>
                    <a:pt x="306" y="8"/>
                  </a:lnTo>
                  <a:lnTo>
                    <a:pt x="273" y="2"/>
                  </a:lnTo>
                  <a:lnTo>
                    <a:pt x="234" y="0"/>
                  </a:lnTo>
                  <a:lnTo>
                    <a:pt x="188" y="2"/>
                  </a:lnTo>
                  <a:lnTo>
                    <a:pt x="132" y="8"/>
                  </a:lnTo>
                  <a:lnTo>
                    <a:pt x="0" y="33"/>
                  </a:lnTo>
                </a:path>
              </a:pathLst>
            </a:custGeom>
            <a:gradFill rotWithShape="0">
              <a:gsLst>
                <a:gs pos="0">
                  <a:srgbClr val="FFFFFF"/>
                </a:gs>
                <a:gs pos="100000">
                  <a:srgbClr val="BF4100"/>
                </a:gs>
              </a:gsLst>
              <a:path path="rect">
                <a:fillToRect l="50000" t="50000" r="50000" b="50000"/>
              </a:path>
            </a:gradFill>
            <a:ln w="9287">
              <a:solidFill>
                <a:srgbClr val="000000"/>
              </a:solidFill>
              <a:round/>
              <a:headEnd/>
              <a:tailEnd/>
            </a:ln>
          </p:spPr>
          <p:txBody>
            <a:bodyPr/>
            <a:lstStyle/>
            <a:p>
              <a:endParaRPr lang="en-US"/>
            </a:p>
          </p:txBody>
        </p:sp>
        <p:sp>
          <p:nvSpPr>
            <p:cNvPr id="3104" name="Freeform 17"/>
            <p:cNvSpPr>
              <a:spLocks/>
            </p:cNvSpPr>
            <p:nvPr/>
          </p:nvSpPr>
          <p:spPr bwMode="auto">
            <a:xfrm>
              <a:off x="3298" y="3521"/>
              <a:ext cx="2152" cy="851"/>
            </a:xfrm>
            <a:custGeom>
              <a:avLst/>
              <a:gdLst>
                <a:gd name="T0" fmla="*/ 118 w 2152"/>
                <a:gd name="T1" fmla="*/ 385 h 851"/>
                <a:gd name="T2" fmla="*/ 151 w 2152"/>
                <a:gd name="T3" fmla="*/ 403 h 851"/>
                <a:gd name="T4" fmla="*/ 169 w 2152"/>
                <a:gd name="T5" fmla="*/ 426 h 851"/>
                <a:gd name="T6" fmla="*/ 198 w 2152"/>
                <a:gd name="T7" fmla="*/ 478 h 851"/>
                <a:gd name="T8" fmla="*/ 223 w 2152"/>
                <a:gd name="T9" fmla="*/ 502 h 851"/>
                <a:gd name="T10" fmla="*/ 240 w 2152"/>
                <a:gd name="T11" fmla="*/ 510 h 851"/>
                <a:gd name="T12" fmla="*/ 264 w 2152"/>
                <a:gd name="T13" fmla="*/ 511 h 851"/>
                <a:gd name="T14" fmla="*/ 305 w 2152"/>
                <a:gd name="T15" fmla="*/ 503 h 851"/>
                <a:gd name="T16" fmla="*/ 343 w 2152"/>
                <a:gd name="T17" fmla="*/ 482 h 851"/>
                <a:gd name="T18" fmla="*/ 372 w 2152"/>
                <a:gd name="T19" fmla="*/ 465 h 851"/>
                <a:gd name="T20" fmla="*/ 412 w 2152"/>
                <a:gd name="T21" fmla="*/ 443 h 851"/>
                <a:gd name="T22" fmla="*/ 446 w 2152"/>
                <a:gd name="T23" fmla="*/ 445 h 851"/>
                <a:gd name="T24" fmla="*/ 557 w 2152"/>
                <a:gd name="T25" fmla="*/ 478 h 851"/>
                <a:gd name="T26" fmla="*/ 656 w 2152"/>
                <a:gd name="T27" fmla="*/ 506 h 851"/>
                <a:gd name="T28" fmla="*/ 671 w 2152"/>
                <a:gd name="T29" fmla="*/ 502 h 851"/>
                <a:gd name="T30" fmla="*/ 680 w 2152"/>
                <a:gd name="T31" fmla="*/ 499 h 851"/>
                <a:gd name="T32" fmla="*/ 757 w 2152"/>
                <a:gd name="T33" fmla="*/ 464 h 851"/>
                <a:gd name="T34" fmla="*/ 789 w 2152"/>
                <a:gd name="T35" fmla="*/ 454 h 851"/>
                <a:gd name="T36" fmla="*/ 814 w 2152"/>
                <a:gd name="T37" fmla="*/ 448 h 851"/>
                <a:gd name="T38" fmla="*/ 836 w 2152"/>
                <a:gd name="T39" fmla="*/ 456 h 851"/>
                <a:gd name="T40" fmla="*/ 858 w 2152"/>
                <a:gd name="T41" fmla="*/ 470 h 851"/>
                <a:gd name="T42" fmla="*/ 885 w 2152"/>
                <a:gd name="T43" fmla="*/ 525 h 851"/>
                <a:gd name="T44" fmla="*/ 918 w 2152"/>
                <a:gd name="T45" fmla="*/ 574 h 851"/>
                <a:gd name="T46" fmla="*/ 923 w 2152"/>
                <a:gd name="T47" fmla="*/ 579 h 851"/>
                <a:gd name="T48" fmla="*/ 931 w 2152"/>
                <a:gd name="T49" fmla="*/ 579 h 851"/>
                <a:gd name="T50" fmla="*/ 967 w 2152"/>
                <a:gd name="T51" fmla="*/ 563 h 851"/>
                <a:gd name="T52" fmla="*/ 1025 w 2152"/>
                <a:gd name="T53" fmla="*/ 534 h 851"/>
                <a:gd name="T54" fmla="*/ 1055 w 2152"/>
                <a:gd name="T55" fmla="*/ 525 h 851"/>
                <a:gd name="T56" fmla="*/ 1066 w 2152"/>
                <a:gd name="T57" fmla="*/ 529 h 851"/>
                <a:gd name="T58" fmla="*/ 1078 w 2152"/>
                <a:gd name="T59" fmla="*/ 533 h 851"/>
                <a:gd name="T60" fmla="*/ 1107 w 2152"/>
                <a:gd name="T61" fmla="*/ 568 h 851"/>
                <a:gd name="T62" fmla="*/ 1148 w 2152"/>
                <a:gd name="T63" fmla="*/ 633 h 851"/>
                <a:gd name="T64" fmla="*/ 1171 w 2152"/>
                <a:gd name="T65" fmla="*/ 650 h 851"/>
                <a:gd name="T66" fmla="*/ 1194 w 2152"/>
                <a:gd name="T67" fmla="*/ 657 h 851"/>
                <a:gd name="T68" fmla="*/ 1288 w 2152"/>
                <a:gd name="T69" fmla="*/ 629 h 851"/>
                <a:gd name="T70" fmla="*/ 1379 w 2152"/>
                <a:gd name="T71" fmla="*/ 601 h 851"/>
                <a:gd name="T72" fmla="*/ 1430 w 2152"/>
                <a:gd name="T73" fmla="*/ 587 h 851"/>
                <a:gd name="T74" fmla="*/ 1442 w 2152"/>
                <a:gd name="T75" fmla="*/ 591 h 851"/>
                <a:gd name="T76" fmla="*/ 1452 w 2152"/>
                <a:gd name="T77" fmla="*/ 592 h 851"/>
                <a:gd name="T78" fmla="*/ 1479 w 2152"/>
                <a:gd name="T79" fmla="*/ 630 h 851"/>
                <a:gd name="T80" fmla="*/ 1513 w 2152"/>
                <a:gd name="T81" fmla="*/ 664 h 851"/>
                <a:gd name="T82" fmla="*/ 1530 w 2152"/>
                <a:gd name="T83" fmla="*/ 672 h 851"/>
                <a:gd name="T84" fmla="*/ 1544 w 2152"/>
                <a:gd name="T85" fmla="*/ 672 h 851"/>
                <a:gd name="T86" fmla="*/ 1558 w 2152"/>
                <a:gd name="T87" fmla="*/ 672 h 851"/>
                <a:gd name="T88" fmla="*/ 1587 w 2152"/>
                <a:gd name="T89" fmla="*/ 658 h 851"/>
                <a:gd name="T90" fmla="*/ 1613 w 2152"/>
                <a:gd name="T91" fmla="*/ 637 h 851"/>
                <a:gd name="T92" fmla="*/ 1632 w 2152"/>
                <a:gd name="T93" fmla="*/ 638 h 851"/>
                <a:gd name="T94" fmla="*/ 1651 w 2152"/>
                <a:gd name="T95" fmla="*/ 640 h 851"/>
                <a:gd name="T96" fmla="*/ 1706 w 2152"/>
                <a:gd name="T97" fmla="*/ 710 h 851"/>
                <a:gd name="T98" fmla="*/ 1776 w 2152"/>
                <a:gd name="T99" fmla="*/ 804 h 851"/>
                <a:gd name="T100" fmla="*/ 1814 w 2152"/>
                <a:gd name="T101" fmla="*/ 840 h 851"/>
                <a:gd name="T102" fmla="*/ 1839 w 2152"/>
                <a:gd name="T103" fmla="*/ 850 h 851"/>
                <a:gd name="T104" fmla="*/ 1882 w 2152"/>
                <a:gd name="T105" fmla="*/ 829 h 851"/>
                <a:gd name="T106" fmla="*/ 2050 w 2152"/>
                <a:gd name="T107" fmla="*/ 718 h 851"/>
                <a:gd name="T108" fmla="*/ 2151 w 2152"/>
                <a:gd name="T109" fmla="*/ 650 h 851"/>
                <a:gd name="T110" fmla="*/ 122 w 2152"/>
                <a:gd name="T111" fmla="*/ 111 h 851"/>
                <a:gd name="T112" fmla="*/ 37 w 2152"/>
                <a:gd name="T113" fmla="*/ 287 h 851"/>
                <a:gd name="T114" fmla="*/ 2 w 2152"/>
                <a:gd name="T115" fmla="*/ 358 h 851"/>
                <a:gd name="T116" fmla="*/ 42 w 2152"/>
                <a:gd name="T117" fmla="*/ 366 h 851"/>
                <a:gd name="T118" fmla="*/ 103 w 2152"/>
                <a:gd name="T119" fmla="*/ 380 h 85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52"/>
                <a:gd name="T181" fmla="*/ 0 h 851"/>
                <a:gd name="T182" fmla="*/ 2152 w 2152"/>
                <a:gd name="T183" fmla="*/ 851 h 85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52" h="851">
                  <a:moveTo>
                    <a:pt x="103" y="380"/>
                  </a:moveTo>
                  <a:lnTo>
                    <a:pt x="103" y="381"/>
                  </a:lnTo>
                  <a:lnTo>
                    <a:pt x="104" y="381"/>
                  </a:lnTo>
                  <a:lnTo>
                    <a:pt x="106" y="382"/>
                  </a:lnTo>
                  <a:lnTo>
                    <a:pt x="110" y="382"/>
                  </a:lnTo>
                  <a:lnTo>
                    <a:pt x="114" y="384"/>
                  </a:lnTo>
                  <a:lnTo>
                    <a:pt x="118" y="385"/>
                  </a:lnTo>
                  <a:lnTo>
                    <a:pt x="122" y="387"/>
                  </a:lnTo>
                  <a:lnTo>
                    <a:pt x="128" y="388"/>
                  </a:lnTo>
                  <a:lnTo>
                    <a:pt x="132" y="391"/>
                  </a:lnTo>
                  <a:lnTo>
                    <a:pt x="137" y="394"/>
                  </a:lnTo>
                  <a:lnTo>
                    <a:pt x="141" y="396"/>
                  </a:lnTo>
                  <a:lnTo>
                    <a:pt x="147" y="399"/>
                  </a:lnTo>
                  <a:lnTo>
                    <a:pt x="151" y="403"/>
                  </a:lnTo>
                  <a:lnTo>
                    <a:pt x="155" y="405"/>
                  </a:lnTo>
                  <a:lnTo>
                    <a:pt x="158" y="410"/>
                  </a:lnTo>
                  <a:lnTo>
                    <a:pt x="163" y="413"/>
                  </a:lnTo>
                  <a:lnTo>
                    <a:pt x="163" y="415"/>
                  </a:lnTo>
                  <a:lnTo>
                    <a:pt x="163" y="417"/>
                  </a:lnTo>
                  <a:lnTo>
                    <a:pt x="165" y="422"/>
                  </a:lnTo>
                  <a:lnTo>
                    <a:pt x="169" y="426"/>
                  </a:lnTo>
                  <a:lnTo>
                    <a:pt x="172" y="434"/>
                  </a:lnTo>
                  <a:lnTo>
                    <a:pt x="176" y="440"/>
                  </a:lnTo>
                  <a:lnTo>
                    <a:pt x="180" y="448"/>
                  </a:lnTo>
                  <a:lnTo>
                    <a:pt x="185" y="454"/>
                  </a:lnTo>
                  <a:lnTo>
                    <a:pt x="190" y="463"/>
                  </a:lnTo>
                  <a:lnTo>
                    <a:pt x="194" y="471"/>
                  </a:lnTo>
                  <a:lnTo>
                    <a:pt x="198" y="478"/>
                  </a:lnTo>
                  <a:lnTo>
                    <a:pt x="204" y="484"/>
                  </a:lnTo>
                  <a:lnTo>
                    <a:pt x="207" y="490"/>
                  </a:lnTo>
                  <a:lnTo>
                    <a:pt x="212" y="494"/>
                  </a:lnTo>
                  <a:lnTo>
                    <a:pt x="214" y="498"/>
                  </a:lnTo>
                  <a:lnTo>
                    <a:pt x="218" y="498"/>
                  </a:lnTo>
                  <a:lnTo>
                    <a:pt x="221" y="500"/>
                  </a:lnTo>
                  <a:lnTo>
                    <a:pt x="223" y="502"/>
                  </a:lnTo>
                  <a:lnTo>
                    <a:pt x="225" y="504"/>
                  </a:lnTo>
                  <a:lnTo>
                    <a:pt x="228" y="504"/>
                  </a:lnTo>
                  <a:lnTo>
                    <a:pt x="230" y="507"/>
                  </a:lnTo>
                  <a:lnTo>
                    <a:pt x="232" y="507"/>
                  </a:lnTo>
                  <a:lnTo>
                    <a:pt x="234" y="508"/>
                  </a:lnTo>
                  <a:lnTo>
                    <a:pt x="238" y="508"/>
                  </a:lnTo>
                  <a:lnTo>
                    <a:pt x="240" y="510"/>
                  </a:lnTo>
                  <a:lnTo>
                    <a:pt x="243" y="510"/>
                  </a:lnTo>
                  <a:lnTo>
                    <a:pt x="245" y="511"/>
                  </a:lnTo>
                  <a:lnTo>
                    <a:pt x="249" y="511"/>
                  </a:lnTo>
                  <a:lnTo>
                    <a:pt x="252" y="511"/>
                  </a:lnTo>
                  <a:lnTo>
                    <a:pt x="256" y="511"/>
                  </a:lnTo>
                  <a:lnTo>
                    <a:pt x="260" y="511"/>
                  </a:lnTo>
                  <a:lnTo>
                    <a:pt x="264" y="511"/>
                  </a:lnTo>
                  <a:lnTo>
                    <a:pt x="268" y="512"/>
                  </a:lnTo>
                  <a:lnTo>
                    <a:pt x="274" y="512"/>
                  </a:lnTo>
                  <a:lnTo>
                    <a:pt x="280" y="511"/>
                  </a:lnTo>
                  <a:lnTo>
                    <a:pt x="286" y="509"/>
                  </a:lnTo>
                  <a:lnTo>
                    <a:pt x="292" y="507"/>
                  </a:lnTo>
                  <a:lnTo>
                    <a:pt x="298" y="505"/>
                  </a:lnTo>
                  <a:lnTo>
                    <a:pt x="305" y="503"/>
                  </a:lnTo>
                  <a:lnTo>
                    <a:pt x="311" y="499"/>
                  </a:lnTo>
                  <a:lnTo>
                    <a:pt x="316" y="497"/>
                  </a:lnTo>
                  <a:lnTo>
                    <a:pt x="322" y="493"/>
                  </a:lnTo>
                  <a:lnTo>
                    <a:pt x="328" y="491"/>
                  </a:lnTo>
                  <a:lnTo>
                    <a:pt x="334" y="487"/>
                  </a:lnTo>
                  <a:lnTo>
                    <a:pt x="338" y="485"/>
                  </a:lnTo>
                  <a:lnTo>
                    <a:pt x="343" y="482"/>
                  </a:lnTo>
                  <a:lnTo>
                    <a:pt x="347" y="480"/>
                  </a:lnTo>
                  <a:lnTo>
                    <a:pt x="351" y="476"/>
                  </a:lnTo>
                  <a:lnTo>
                    <a:pt x="355" y="475"/>
                  </a:lnTo>
                  <a:lnTo>
                    <a:pt x="359" y="473"/>
                  </a:lnTo>
                  <a:lnTo>
                    <a:pt x="363" y="471"/>
                  </a:lnTo>
                  <a:lnTo>
                    <a:pt x="368" y="467"/>
                  </a:lnTo>
                  <a:lnTo>
                    <a:pt x="372" y="465"/>
                  </a:lnTo>
                  <a:lnTo>
                    <a:pt x="379" y="461"/>
                  </a:lnTo>
                  <a:lnTo>
                    <a:pt x="384" y="458"/>
                  </a:lnTo>
                  <a:lnTo>
                    <a:pt x="391" y="454"/>
                  </a:lnTo>
                  <a:lnTo>
                    <a:pt x="395" y="452"/>
                  </a:lnTo>
                  <a:lnTo>
                    <a:pt x="401" y="449"/>
                  </a:lnTo>
                  <a:lnTo>
                    <a:pt x="406" y="447"/>
                  </a:lnTo>
                  <a:lnTo>
                    <a:pt x="412" y="443"/>
                  </a:lnTo>
                  <a:lnTo>
                    <a:pt x="416" y="443"/>
                  </a:lnTo>
                  <a:lnTo>
                    <a:pt x="421" y="440"/>
                  </a:lnTo>
                  <a:lnTo>
                    <a:pt x="426" y="440"/>
                  </a:lnTo>
                  <a:lnTo>
                    <a:pt x="431" y="439"/>
                  </a:lnTo>
                  <a:lnTo>
                    <a:pt x="433" y="440"/>
                  </a:lnTo>
                  <a:lnTo>
                    <a:pt x="438" y="442"/>
                  </a:lnTo>
                  <a:lnTo>
                    <a:pt x="446" y="445"/>
                  </a:lnTo>
                  <a:lnTo>
                    <a:pt x="459" y="448"/>
                  </a:lnTo>
                  <a:lnTo>
                    <a:pt x="471" y="453"/>
                  </a:lnTo>
                  <a:lnTo>
                    <a:pt x="487" y="457"/>
                  </a:lnTo>
                  <a:lnTo>
                    <a:pt x="503" y="462"/>
                  </a:lnTo>
                  <a:lnTo>
                    <a:pt x="521" y="466"/>
                  </a:lnTo>
                  <a:lnTo>
                    <a:pt x="538" y="473"/>
                  </a:lnTo>
                  <a:lnTo>
                    <a:pt x="557" y="478"/>
                  </a:lnTo>
                  <a:lnTo>
                    <a:pt x="575" y="484"/>
                  </a:lnTo>
                  <a:lnTo>
                    <a:pt x="594" y="488"/>
                  </a:lnTo>
                  <a:lnTo>
                    <a:pt x="611" y="494"/>
                  </a:lnTo>
                  <a:lnTo>
                    <a:pt x="627" y="498"/>
                  </a:lnTo>
                  <a:lnTo>
                    <a:pt x="642" y="502"/>
                  </a:lnTo>
                  <a:lnTo>
                    <a:pt x="655" y="505"/>
                  </a:lnTo>
                  <a:lnTo>
                    <a:pt x="656" y="506"/>
                  </a:lnTo>
                  <a:lnTo>
                    <a:pt x="658" y="506"/>
                  </a:lnTo>
                  <a:lnTo>
                    <a:pt x="660" y="506"/>
                  </a:lnTo>
                  <a:lnTo>
                    <a:pt x="662" y="506"/>
                  </a:lnTo>
                  <a:lnTo>
                    <a:pt x="664" y="506"/>
                  </a:lnTo>
                  <a:lnTo>
                    <a:pt x="667" y="504"/>
                  </a:lnTo>
                  <a:lnTo>
                    <a:pt x="668" y="504"/>
                  </a:lnTo>
                  <a:lnTo>
                    <a:pt x="671" y="502"/>
                  </a:lnTo>
                  <a:lnTo>
                    <a:pt x="672" y="502"/>
                  </a:lnTo>
                  <a:lnTo>
                    <a:pt x="674" y="502"/>
                  </a:lnTo>
                  <a:lnTo>
                    <a:pt x="676" y="502"/>
                  </a:lnTo>
                  <a:lnTo>
                    <a:pt x="678" y="499"/>
                  </a:lnTo>
                  <a:lnTo>
                    <a:pt x="680" y="499"/>
                  </a:lnTo>
                  <a:lnTo>
                    <a:pt x="682" y="498"/>
                  </a:lnTo>
                  <a:lnTo>
                    <a:pt x="698" y="490"/>
                  </a:lnTo>
                  <a:lnTo>
                    <a:pt x="714" y="483"/>
                  </a:lnTo>
                  <a:lnTo>
                    <a:pt x="727" y="477"/>
                  </a:lnTo>
                  <a:lnTo>
                    <a:pt x="739" y="471"/>
                  </a:lnTo>
                  <a:lnTo>
                    <a:pt x="748" y="469"/>
                  </a:lnTo>
                  <a:lnTo>
                    <a:pt x="757" y="464"/>
                  </a:lnTo>
                  <a:lnTo>
                    <a:pt x="763" y="462"/>
                  </a:lnTo>
                  <a:lnTo>
                    <a:pt x="770" y="459"/>
                  </a:lnTo>
                  <a:lnTo>
                    <a:pt x="774" y="459"/>
                  </a:lnTo>
                  <a:lnTo>
                    <a:pt x="778" y="457"/>
                  </a:lnTo>
                  <a:lnTo>
                    <a:pt x="782" y="456"/>
                  </a:lnTo>
                  <a:lnTo>
                    <a:pt x="786" y="454"/>
                  </a:lnTo>
                  <a:lnTo>
                    <a:pt x="789" y="454"/>
                  </a:lnTo>
                  <a:lnTo>
                    <a:pt x="793" y="452"/>
                  </a:lnTo>
                  <a:lnTo>
                    <a:pt x="797" y="450"/>
                  </a:lnTo>
                  <a:lnTo>
                    <a:pt x="804" y="447"/>
                  </a:lnTo>
                  <a:lnTo>
                    <a:pt x="806" y="448"/>
                  </a:lnTo>
                  <a:lnTo>
                    <a:pt x="807" y="448"/>
                  </a:lnTo>
                  <a:lnTo>
                    <a:pt x="810" y="448"/>
                  </a:lnTo>
                  <a:lnTo>
                    <a:pt x="814" y="448"/>
                  </a:lnTo>
                  <a:lnTo>
                    <a:pt x="816" y="450"/>
                  </a:lnTo>
                  <a:lnTo>
                    <a:pt x="820" y="450"/>
                  </a:lnTo>
                  <a:lnTo>
                    <a:pt x="824" y="451"/>
                  </a:lnTo>
                  <a:lnTo>
                    <a:pt x="828" y="451"/>
                  </a:lnTo>
                  <a:lnTo>
                    <a:pt x="830" y="453"/>
                  </a:lnTo>
                  <a:lnTo>
                    <a:pt x="834" y="454"/>
                  </a:lnTo>
                  <a:lnTo>
                    <a:pt x="836" y="456"/>
                  </a:lnTo>
                  <a:lnTo>
                    <a:pt x="841" y="456"/>
                  </a:lnTo>
                  <a:lnTo>
                    <a:pt x="842" y="458"/>
                  </a:lnTo>
                  <a:lnTo>
                    <a:pt x="846" y="458"/>
                  </a:lnTo>
                  <a:lnTo>
                    <a:pt x="847" y="459"/>
                  </a:lnTo>
                  <a:lnTo>
                    <a:pt x="850" y="459"/>
                  </a:lnTo>
                  <a:lnTo>
                    <a:pt x="854" y="465"/>
                  </a:lnTo>
                  <a:lnTo>
                    <a:pt x="858" y="470"/>
                  </a:lnTo>
                  <a:lnTo>
                    <a:pt x="862" y="478"/>
                  </a:lnTo>
                  <a:lnTo>
                    <a:pt x="866" y="484"/>
                  </a:lnTo>
                  <a:lnTo>
                    <a:pt x="869" y="493"/>
                  </a:lnTo>
                  <a:lnTo>
                    <a:pt x="874" y="500"/>
                  </a:lnTo>
                  <a:lnTo>
                    <a:pt x="878" y="509"/>
                  </a:lnTo>
                  <a:lnTo>
                    <a:pt x="882" y="516"/>
                  </a:lnTo>
                  <a:lnTo>
                    <a:pt x="885" y="525"/>
                  </a:lnTo>
                  <a:lnTo>
                    <a:pt x="890" y="534"/>
                  </a:lnTo>
                  <a:lnTo>
                    <a:pt x="894" y="542"/>
                  </a:lnTo>
                  <a:lnTo>
                    <a:pt x="898" y="550"/>
                  </a:lnTo>
                  <a:lnTo>
                    <a:pt x="902" y="558"/>
                  </a:lnTo>
                  <a:lnTo>
                    <a:pt x="907" y="564"/>
                  </a:lnTo>
                  <a:lnTo>
                    <a:pt x="911" y="570"/>
                  </a:lnTo>
                  <a:lnTo>
                    <a:pt x="918" y="574"/>
                  </a:lnTo>
                  <a:lnTo>
                    <a:pt x="918" y="576"/>
                  </a:lnTo>
                  <a:lnTo>
                    <a:pt x="919" y="576"/>
                  </a:lnTo>
                  <a:lnTo>
                    <a:pt x="919" y="577"/>
                  </a:lnTo>
                  <a:lnTo>
                    <a:pt x="920" y="577"/>
                  </a:lnTo>
                  <a:lnTo>
                    <a:pt x="920" y="579"/>
                  </a:lnTo>
                  <a:lnTo>
                    <a:pt x="923" y="579"/>
                  </a:lnTo>
                  <a:lnTo>
                    <a:pt x="925" y="579"/>
                  </a:lnTo>
                  <a:lnTo>
                    <a:pt x="927" y="579"/>
                  </a:lnTo>
                  <a:lnTo>
                    <a:pt x="929" y="579"/>
                  </a:lnTo>
                  <a:lnTo>
                    <a:pt x="931" y="579"/>
                  </a:lnTo>
                  <a:lnTo>
                    <a:pt x="932" y="579"/>
                  </a:lnTo>
                  <a:lnTo>
                    <a:pt x="934" y="579"/>
                  </a:lnTo>
                  <a:lnTo>
                    <a:pt x="938" y="577"/>
                  </a:lnTo>
                  <a:lnTo>
                    <a:pt x="944" y="574"/>
                  </a:lnTo>
                  <a:lnTo>
                    <a:pt x="951" y="572"/>
                  </a:lnTo>
                  <a:lnTo>
                    <a:pt x="959" y="568"/>
                  </a:lnTo>
                  <a:lnTo>
                    <a:pt x="967" y="563"/>
                  </a:lnTo>
                  <a:lnTo>
                    <a:pt x="975" y="559"/>
                  </a:lnTo>
                  <a:lnTo>
                    <a:pt x="984" y="555"/>
                  </a:lnTo>
                  <a:lnTo>
                    <a:pt x="992" y="549"/>
                  </a:lnTo>
                  <a:lnTo>
                    <a:pt x="1000" y="546"/>
                  </a:lnTo>
                  <a:lnTo>
                    <a:pt x="1008" y="542"/>
                  </a:lnTo>
                  <a:lnTo>
                    <a:pt x="1017" y="538"/>
                  </a:lnTo>
                  <a:lnTo>
                    <a:pt x="1025" y="534"/>
                  </a:lnTo>
                  <a:lnTo>
                    <a:pt x="1032" y="532"/>
                  </a:lnTo>
                  <a:lnTo>
                    <a:pt x="1040" y="528"/>
                  </a:lnTo>
                  <a:lnTo>
                    <a:pt x="1047" y="526"/>
                  </a:lnTo>
                  <a:lnTo>
                    <a:pt x="1054" y="524"/>
                  </a:lnTo>
                  <a:lnTo>
                    <a:pt x="1054" y="525"/>
                  </a:lnTo>
                  <a:lnTo>
                    <a:pt x="1055" y="525"/>
                  </a:lnTo>
                  <a:lnTo>
                    <a:pt x="1058" y="525"/>
                  </a:lnTo>
                  <a:lnTo>
                    <a:pt x="1058" y="527"/>
                  </a:lnTo>
                  <a:lnTo>
                    <a:pt x="1059" y="527"/>
                  </a:lnTo>
                  <a:lnTo>
                    <a:pt x="1062" y="527"/>
                  </a:lnTo>
                  <a:lnTo>
                    <a:pt x="1064" y="527"/>
                  </a:lnTo>
                  <a:lnTo>
                    <a:pt x="1064" y="529"/>
                  </a:lnTo>
                  <a:lnTo>
                    <a:pt x="1066" y="529"/>
                  </a:lnTo>
                  <a:lnTo>
                    <a:pt x="1067" y="529"/>
                  </a:lnTo>
                  <a:lnTo>
                    <a:pt x="1069" y="529"/>
                  </a:lnTo>
                  <a:lnTo>
                    <a:pt x="1072" y="529"/>
                  </a:lnTo>
                  <a:lnTo>
                    <a:pt x="1074" y="529"/>
                  </a:lnTo>
                  <a:lnTo>
                    <a:pt x="1078" y="533"/>
                  </a:lnTo>
                  <a:lnTo>
                    <a:pt x="1082" y="538"/>
                  </a:lnTo>
                  <a:lnTo>
                    <a:pt x="1086" y="542"/>
                  </a:lnTo>
                  <a:lnTo>
                    <a:pt x="1090" y="546"/>
                  </a:lnTo>
                  <a:lnTo>
                    <a:pt x="1094" y="552"/>
                  </a:lnTo>
                  <a:lnTo>
                    <a:pt x="1098" y="556"/>
                  </a:lnTo>
                  <a:lnTo>
                    <a:pt x="1102" y="563"/>
                  </a:lnTo>
                  <a:lnTo>
                    <a:pt x="1107" y="568"/>
                  </a:lnTo>
                  <a:lnTo>
                    <a:pt x="1111" y="576"/>
                  </a:lnTo>
                  <a:lnTo>
                    <a:pt x="1115" y="583"/>
                  </a:lnTo>
                  <a:lnTo>
                    <a:pt x="1120" y="592"/>
                  </a:lnTo>
                  <a:lnTo>
                    <a:pt x="1126" y="600"/>
                  </a:lnTo>
                  <a:lnTo>
                    <a:pt x="1133" y="610"/>
                  </a:lnTo>
                  <a:lnTo>
                    <a:pt x="1139" y="621"/>
                  </a:lnTo>
                  <a:lnTo>
                    <a:pt x="1148" y="633"/>
                  </a:lnTo>
                  <a:lnTo>
                    <a:pt x="1158" y="644"/>
                  </a:lnTo>
                  <a:lnTo>
                    <a:pt x="1158" y="646"/>
                  </a:lnTo>
                  <a:lnTo>
                    <a:pt x="1159" y="646"/>
                  </a:lnTo>
                  <a:lnTo>
                    <a:pt x="1162" y="647"/>
                  </a:lnTo>
                  <a:lnTo>
                    <a:pt x="1164" y="647"/>
                  </a:lnTo>
                  <a:lnTo>
                    <a:pt x="1166" y="650"/>
                  </a:lnTo>
                  <a:lnTo>
                    <a:pt x="1171" y="650"/>
                  </a:lnTo>
                  <a:lnTo>
                    <a:pt x="1174" y="652"/>
                  </a:lnTo>
                  <a:lnTo>
                    <a:pt x="1178" y="652"/>
                  </a:lnTo>
                  <a:lnTo>
                    <a:pt x="1180" y="654"/>
                  </a:lnTo>
                  <a:lnTo>
                    <a:pt x="1184" y="654"/>
                  </a:lnTo>
                  <a:lnTo>
                    <a:pt x="1188" y="656"/>
                  </a:lnTo>
                  <a:lnTo>
                    <a:pt x="1192" y="656"/>
                  </a:lnTo>
                  <a:lnTo>
                    <a:pt x="1194" y="657"/>
                  </a:lnTo>
                  <a:lnTo>
                    <a:pt x="1197" y="657"/>
                  </a:lnTo>
                  <a:lnTo>
                    <a:pt x="1198" y="657"/>
                  </a:lnTo>
                  <a:lnTo>
                    <a:pt x="1201" y="657"/>
                  </a:lnTo>
                  <a:lnTo>
                    <a:pt x="1225" y="650"/>
                  </a:lnTo>
                  <a:lnTo>
                    <a:pt x="1248" y="642"/>
                  </a:lnTo>
                  <a:lnTo>
                    <a:pt x="1269" y="636"/>
                  </a:lnTo>
                  <a:lnTo>
                    <a:pt x="1288" y="629"/>
                  </a:lnTo>
                  <a:lnTo>
                    <a:pt x="1305" y="625"/>
                  </a:lnTo>
                  <a:lnTo>
                    <a:pt x="1320" y="619"/>
                  </a:lnTo>
                  <a:lnTo>
                    <a:pt x="1333" y="615"/>
                  </a:lnTo>
                  <a:lnTo>
                    <a:pt x="1347" y="610"/>
                  </a:lnTo>
                  <a:lnTo>
                    <a:pt x="1358" y="608"/>
                  </a:lnTo>
                  <a:lnTo>
                    <a:pt x="1369" y="603"/>
                  </a:lnTo>
                  <a:lnTo>
                    <a:pt x="1379" y="601"/>
                  </a:lnTo>
                  <a:lnTo>
                    <a:pt x="1390" y="597"/>
                  </a:lnTo>
                  <a:lnTo>
                    <a:pt x="1398" y="595"/>
                  </a:lnTo>
                  <a:lnTo>
                    <a:pt x="1409" y="592"/>
                  </a:lnTo>
                  <a:lnTo>
                    <a:pt x="1419" y="589"/>
                  </a:lnTo>
                  <a:lnTo>
                    <a:pt x="1429" y="585"/>
                  </a:lnTo>
                  <a:lnTo>
                    <a:pt x="1429" y="587"/>
                  </a:lnTo>
                  <a:lnTo>
                    <a:pt x="1430" y="587"/>
                  </a:lnTo>
                  <a:lnTo>
                    <a:pt x="1431" y="587"/>
                  </a:lnTo>
                  <a:lnTo>
                    <a:pt x="1433" y="587"/>
                  </a:lnTo>
                  <a:lnTo>
                    <a:pt x="1434" y="588"/>
                  </a:lnTo>
                  <a:lnTo>
                    <a:pt x="1436" y="588"/>
                  </a:lnTo>
                  <a:lnTo>
                    <a:pt x="1439" y="588"/>
                  </a:lnTo>
                  <a:lnTo>
                    <a:pt x="1441" y="588"/>
                  </a:lnTo>
                  <a:lnTo>
                    <a:pt x="1442" y="591"/>
                  </a:lnTo>
                  <a:lnTo>
                    <a:pt x="1444" y="591"/>
                  </a:lnTo>
                  <a:lnTo>
                    <a:pt x="1446" y="591"/>
                  </a:lnTo>
                  <a:lnTo>
                    <a:pt x="1449" y="591"/>
                  </a:lnTo>
                  <a:lnTo>
                    <a:pt x="1449" y="592"/>
                  </a:lnTo>
                  <a:lnTo>
                    <a:pt x="1450" y="592"/>
                  </a:lnTo>
                  <a:lnTo>
                    <a:pt x="1452" y="592"/>
                  </a:lnTo>
                  <a:lnTo>
                    <a:pt x="1454" y="598"/>
                  </a:lnTo>
                  <a:lnTo>
                    <a:pt x="1458" y="603"/>
                  </a:lnTo>
                  <a:lnTo>
                    <a:pt x="1462" y="609"/>
                  </a:lnTo>
                  <a:lnTo>
                    <a:pt x="1466" y="613"/>
                  </a:lnTo>
                  <a:lnTo>
                    <a:pt x="1470" y="619"/>
                  </a:lnTo>
                  <a:lnTo>
                    <a:pt x="1474" y="624"/>
                  </a:lnTo>
                  <a:lnTo>
                    <a:pt x="1479" y="630"/>
                  </a:lnTo>
                  <a:lnTo>
                    <a:pt x="1484" y="634"/>
                  </a:lnTo>
                  <a:lnTo>
                    <a:pt x="1488" y="641"/>
                  </a:lnTo>
                  <a:lnTo>
                    <a:pt x="1492" y="645"/>
                  </a:lnTo>
                  <a:lnTo>
                    <a:pt x="1496" y="651"/>
                  </a:lnTo>
                  <a:lnTo>
                    <a:pt x="1503" y="655"/>
                  </a:lnTo>
                  <a:lnTo>
                    <a:pt x="1507" y="660"/>
                  </a:lnTo>
                  <a:lnTo>
                    <a:pt x="1513" y="664"/>
                  </a:lnTo>
                  <a:lnTo>
                    <a:pt x="1519" y="668"/>
                  </a:lnTo>
                  <a:lnTo>
                    <a:pt x="1525" y="671"/>
                  </a:lnTo>
                  <a:lnTo>
                    <a:pt x="1525" y="672"/>
                  </a:lnTo>
                  <a:lnTo>
                    <a:pt x="1526" y="672"/>
                  </a:lnTo>
                  <a:lnTo>
                    <a:pt x="1528" y="672"/>
                  </a:lnTo>
                  <a:lnTo>
                    <a:pt x="1530" y="672"/>
                  </a:lnTo>
                  <a:lnTo>
                    <a:pt x="1532" y="672"/>
                  </a:lnTo>
                  <a:lnTo>
                    <a:pt x="1534" y="672"/>
                  </a:lnTo>
                  <a:lnTo>
                    <a:pt x="1537" y="672"/>
                  </a:lnTo>
                  <a:lnTo>
                    <a:pt x="1538" y="672"/>
                  </a:lnTo>
                  <a:lnTo>
                    <a:pt x="1540" y="672"/>
                  </a:lnTo>
                  <a:lnTo>
                    <a:pt x="1543" y="672"/>
                  </a:lnTo>
                  <a:lnTo>
                    <a:pt x="1544" y="672"/>
                  </a:lnTo>
                  <a:lnTo>
                    <a:pt x="1545" y="672"/>
                  </a:lnTo>
                  <a:lnTo>
                    <a:pt x="1548" y="672"/>
                  </a:lnTo>
                  <a:lnTo>
                    <a:pt x="1549" y="672"/>
                  </a:lnTo>
                  <a:lnTo>
                    <a:pt x="1552" y="672"/>
                  </a:lnTo>
                  <a:lnTo>
                    <a:pt x="1555" y="672"/>
                  </a:lnTo>
                  <a:lnTo>
                    <a:pt x="1558" y="672"/>
                  </a:lnTo>
                  <a:lnTo>
                    <a:pt x="1562" y="670"/>
                  </a:lnTo>
                  <a:lnTo>
                    <a:pt x="1566" y="669"/>
                  </a:lnTo>
                  <a:lnTo>
                    <a:pt x="1570" y="667"/>
                  </a:lnTo>
                  <a:lnTo>
                    <a:pt x="1574" y="664"/>
                  </a:lnTo>
                  <a:lnTo>
                    <a:pt x="1578" y="662"/>
                  </a:lnTo>
                  <a:lnTo>
                    <a:pt x="1583" y="660"/>
                  </a:lnTo>
                  <a:lnTo>
                    <a:pt x="1587" y="658"/>
                  </a:lnTo>
                  <a:lnTo>
                    <a:pt x="1591" y="656"/>
                  </a:lnTo>
                  <a:lnTo>
                    <a:pt x="1595" y="652"/>
                  </a:lnTo>
                  <a:lnTo>
                    <a:pt x="1599" y="648"/>
                  </a:lnTo>
                  <a:lnTo>
                    <a:pt x="1603" y="644"/>
                  </a:lnTo>
                  <a:lnTo>
                    <a:pt x="1608" y="640"/>
                  </a:lnTo>
                  <a:lnTo>
                    <a:pt x="1613" y="636"/>
                  </a:lnTo>
                  <a:lnTo>
                    <a:pt x="1613" y="637"/>
                  </a:lnTo>
                  <a:lnTo>
                    <a:pt x="1616" y="637"/>
                  </a:lnTo>
                  <a:lnTo>
                    <a:pt x="1618" y="637"/>
                  </a:lnTo>
                  <a:lnTo>
                    <a:pt x="1621" y="638"/>
                  </a:lnTo>
                  <a:lnTo>
                    <a:pt x="1625" y="638"/>
                  </a:lnTo>
                  <a:lnTo>
                    <a:pt x="1628" y="638"/>
                  </a:lnTo>
                  <a:lnTo>
                    <a:pt x="1632" y="638"/>
                  </a:lnTo>
                  <a:lnTo>
                    <a:pt x="1634" y="640"/>
                  </a:lnTo>
                  <a:lnTo>
                    <a:pt x="1639" y="640"/>
                  </a:lnTo>
                  <a:lnTo>
                    <a:pt x="1642" y="640"/>
                  </a:lnTo>
                  <a:lnTo>
                    <a:pt x="1646" y="640"/>
                  </a:lnTo>
                  <a:lnTo>
                    <a:pt x="1648" y="640"/>
                  </a:lnTo>
                  <a:lnTo>
                    <a:pt x="1650" y="640"/>
                  </a:lnTo>
                  <a:lnTo>
                    <a:pt x="1651" y="640"/>
                  </a:lnTo>
                  <a:lnTo>
                    <a:pt x="1652" y="640"/>
                  </a:lnTo>
                  <a:lnTo>
                    <a:pt x="1659" y="651"/>
                  </a:lnTo>
                  <a:lnTo>
                    <a:pt x="1667" y="660"/>
                  </a:lnTo>
                  <a:lnTo>
                    <a:pt x="1676" y="672"/>
                  </a:lnTo>
                  <a:lnTo>
                    <a:pt x="1686" y="683"/>
                  </a:lnTo>
                  <a:lnTo>
                    <a:pt x="1696" y="697"/>
                  </a:lnTo>
                  <a:lnTo>
                    <a:pt x="1706" y="710"/>
                  </a:lnTo>
                  <a:lnTo>
                    <a:pt x="1716" y="724"/>
                  </a:lnTo>
                  <a:lnTo>
                    <a:pt x="1727" y="737"/>
                  </a:lnTo>
                  <a:lnTo>
                    <a:pt x="1737" y="751"/>
                  </a:lnTo>
                  <a:lnTo>
                    <a:pt x="1747" y="765"/>
                  </a:lnTo>
                  <a:lnTo>
                    <a:pt x="1757" y="778"/>
                  </a:lnTo>
                  <a:lnTo>
                    <a:pt x="1768" y="791"/>
                  </a:lnTo>
                  <a:lnTo>
                    <a:pt x="1776" y="804"/>
                  </a:lnTo>
                  <a:lnTo>
                    <a:pt x="1787" y="815"/>
                  </a:lnTo>
                  <a:lnTo>
                    <a:pt x="1795" y="826"/>
                  </a:lnTo>
                  <a:lnTo>
                    <a:pt x="1805" y="834"/>
                  </a:lnTo>
                  <a:lnTo>
                    <a:pt x="1805" y="836"/>
                  </a:lnTo>
                  <a:lnTo>
                    <a:pt x="1807" y="839"/>
                  </a:lnTo>
                  <a:lnTo>
                    <a:pt x="1809" y="840"/>
                  </a:lnTo>
                  <a:lnTo>
                    <a:pt x="1814" y="840"/>
                  </a:lnTo>
                  <a:lnTo>
                    <a:pt x="1816" y="843"/>
                  </a:lnTo>
                  <a:lnTo>
                    <a:pt x="1820" y="844"/>
                  </a:lnTo>
                  <a:lnTo>
                    <a:pt x="1825" y="846"/>
                  </a:lnTo>
                  <a:lnTo>
                    <a:pt x="1829" y="846"/>
                  </a:lnTo>
                  <a:lnTo>
                    <a:pt x="1831" y="849"/>
                  </a:lnTo>
                  <a:lnTo>
                    <a:pt x="1835" y="849"/>
                  </a:lnTo>
                  <a:lnTo>
                    <a:pt x="1839" y="850"/>
                  </a:lnTo>
                  <a:lnTo>
                    <a:pt x="1843" y="850"/>
                  </a:lnTo>
                  <a:lnTo>
                    <a:pt x="1845" y="850"/>
                  </a:lnTo>
                  <a:lnTo>
                    <a:pt x="1848" y="850"/>
                  </a:lnTo>
                  <a:lnTo>
                    <a:pt x="1849" y="850"/>
                  </a:lnTo>
                  <a:lnTo>
                    <a:pt x="1850" y="850"/>
                  </a:lnTo>
                  <a:lnTo>
                    <a:pt x="1864" y="841"/>
                  </a:lnTo>
                  <a:lnTo>
                    <a:pt x="1882" y="829"/>
                  </a:lnTo>
                  <a:lnTo>
                    <a:pt x="1903" y="815"/>
                  </a:lnTo>
                  <a:lnTo>
                    <a:pt x="1927" y="800"/>
                  </a:lnTo>
                  <a:lnTo>
                    <a:pt x="1950" y="784"/>
                  </a:lnTo>
                  <a:lnTo>
                    <a:pt x="1976" y="767"/>
                  </a:lnTo>
                  <a:lnTo>
                    <a:pt x="2001" y="750"/>
                  </a:lnTo>
                  <a:lnTo>
                    <a:pt x="2027" y="732"/>
                  </a:lnTo>
                  <a:lnTo>
                    <a:pt x="2050" y="718"/>
                  </a:lnTo>
                  <a:lnTo>
                    <a:pt x="2074" y="702"/>
                  </a:lnTo>
                  <a:lnTo>
                    <a:pt x="2094" y="688"/>
                  </a:lnTo>
                  <a:lnTo>
                    <a:pt x="2113" y="675"/>
                  </a:lnTo>
                  <a:lnTo>
                    <a:pt x="2128" y="665"/>
                  </a:lnTo>
                  <a:lnTo>
                    <a:pt x="2140" y="657"/>
                  </a:lnTo>
                  <a:lnTo>
                    <a:pt x="2147" y="652"/>
                  </a:lnTo>
                  <a:lnTo>
                    <a:pt x="2151" y="650"/>
                  </a:lnTo>
                  <a:lnTo>
                    <a:pt x="488" y="165"/>
                  </a:lnTo>
                  <a:lnTo>
                    <a:pt x="166" y="0"/>
                  </a:lnTo>
                  <a:lnTo>
                    <a:pt x="159" y="19"/>
                  </a:lnTo>
                  <a:lnTo>
                    <a:pt x="153" y="39"/>
                  </a:lnTo>
                  <a:lnTo>
                    <a:pt x="144" y="61"/>
                  </a:lnTo>
                  <a:lnTo>
                    <a:pt x="134" y="84"/>
                  </a:lnTo>
                  <a:lnTo>
                    <a:pt x="122" y="111"/>
                  </a:lnTo>
                  <a:lnTo>
                    <a:pt x="111" y="136"/>
                  </a:lnTo>
                  <a:lnTo>
                    <a:pt x="99" y="162"/>
                  </a:lnTo>
                  <a:lnTo>
                    <a:pt x="87" y="188"/>
                  </a:lnTo>
                  <a:lnTo>
                    <a:pt x="74" y="214"/>
                  </a:lnTo>
                  <a:lnTo>
                    <a:pt x="61" y="240"/>
                  </a:lnTo>
                  <a:lnTo>
                    <a:pt x="49" y="265"/>
                  </a:lnTo>
                  <a:lnTo>
                    <a:pt x="37" y="287"/>
                  </a:lnTo>
                  <a:lnTo>
                    <a:pt x="25" y="309"/>
                  </a:lnTo>
                  <a:lnTo>
                    <a:pt x="16" y="328"/>
                  </a:lnTo>
                  <a:lnTo>
                    <a:pt x="6" y="345"/>
                  </a:lnTo>
                  <a:lnTo>
                    <a:pt x="0" y="357"/>
                  </a:lnTo>
                  <a:lnTo>
                    <a:pt x="0" y="358"/>
                  </a:lnTo>
                  <a:lnTo>
                    <a:pt x="2" y="358"/>
                  </a:lnTo>
                  <a:lnTo>
                    <a:pt x="6" y="358"/>
                  </a:lnTo>
                  <a:lnTo>
                    <a:pt x="10" y="360"/>
                  </a:lnTo>
                  <a:lnTo>
                    <a:pt x="15" y="360"/>
                  </a:lnTo>
                  <a:lnTo>
                    <a:pt x="21" y="362"/>
                  </a:lnTo>
                  <a:lnTo>
                    <a:pt x="28" y="362"/>
                  </a:lnTo>
                  <a:lnTo>
                    <a:pt x="35" y="364"/>
                  </a:lnTo>
                  <a:lnTo>
                    <a:pt x="42" y="366"/>
                  </a:lnTo>
                  <a:lnTo>
                    <a:pt x="51" y="368"/>
                  </a:lnTo>
                  <a:lnTo>
                    <a:pt x="60" y="369"/>
                  </a:lnTo>
                  <a:lnTo>
                    <a:pt x="70" y="372"/>
                  </a:lnTo>
                  <a:lnTo>
                    <a:pt x="80" y="375"/>
                  </a:lnTo>
                  <a:lnTo>
                    <a:pt x="91" y="377"/>
                  </a:lnTo>
                  <a:lnTo>
                    <a:pt x="103" y="380"/>
                  </a:lnTo>
                </a:path>
              </a:pathLst>
            </a:custGeom>
            <a:gradFill rotWithShape="0">
              <a:gsLst>
                <a:gs pos="0">
                  <a:srgbClr val="FFFFFF"/>
                </a:gs>
                <a:gs pos="100000">
                  <a:srgbClr val="BF4100"/>
                </a:gs>
              </a:gsLst>
              <a:path path="rect">
                <a:fillToRect l="50000" t="50000" r="50000" b="50000"/>
              </a:path>
            </a:gradFill>
            <a:ln w="9287">
              <a:solidFill>
                <a:srgbClr val="000000"/>
              </a:solidFill>
              <a:round/>
              <a:headEnd/>
              <a:tailEnd/>
            </a:ln>
          </p:spPr>
          <p:txBody>
            <a:bodyPr/>
            <a:lstStyle/>
            <a:p>
              <a:endParaRPr lang="en-US"/>
            </a:p>
          </p:txBody>
        </p:sp>
        <p:sp>
          <p:nvSpPr>
            <p:cNvPr id="3105" name="Freeform 18"/>
            <p:cNvSpPr>
              <a:spLocks/>
            </p:cNvSpPr>
            <p:nvPr/>
          </p:nvSpPr>
          <p:spPr bwMode="auto">
            <a:xfrm>
              <a:off x="3461" y="3361"/>
              <a:ext cx="2012" cy="789"/>
            </a:xfrm>
            <a:custGeom>
              <a:avLst/>
              <a:gdLst>
                <a:gd name="T0" fmla="*/ 40 w 2012"/>
                <a:gd name="T1" fmla="*/ 0 h 789"/>
                <a:gd name="T2" fmla="*/ 0 w 2012"/>
                <a:gd name="T3" fmla="*/ 174 h 789"/>
                <a:gd name="T4" fmla="*/ 166 w 2012"/>
                <a:gd name="T5" fmla="*/ 252 h 789"/>
                <a:gd name="T6" fmla="*/ 2011 w 2012"/>
                <a:gd name="T7" fmla="*/ 788 h 789"/>
                <a:gd name="T8" fmla="*/ 1815 w 2012"/>
                <a:gd name="T9" fmla="*/ 564 h 789"/>
                <a:gd name="T10" fmla="*/ 1795 w 2012"/>
                <a:gd name="T11" fmla="*/ 571 h 789"/>
                <a:gd name="T12" fmla="*/ 1726 w 2012"/>
                <a:gd name="T13" fmla="*/ 491 h 789"/>
                <a:gd name="T14" fmla="*/ 40 w 2012"/>
                <a:gd name="T15" fmla="*/ 0 h 789"/>
                <a:gd name="T16" fmla="*/ 40 w 2012"/>
                <a:gd name="T17" fmla="*/ 0 h 7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12"/>
                <a:gd name="T28" fmla="*/ 0 h 789"/>
                <a:gd name="T29" fmla="*/ 2012 w 2012"/>
                <a:gd name="T30" fmla="*/ 789 h 7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12" h="789">
                  <a:moveTo>
                    <a:pt x="40" y="0"/>
                  </a:moveTo>
                  <a:lnTo>
                    <a:pt x="0" y="174"/>
                  </a:lnTo>
                  <a:lnTo>
                    <a:pt x="166" y="252"/>
                  </a:lnTo>
                  <a:lnTo>
                    <a:pt x="2011" y="788"/>
                  </a:lnTo>
                  <a:lnTo>
                    <a:pt x="1815" y="564"/>
                  </a:lnTo>
                  <a:lnTo>
                    <a:pt x="1795" y="571"/>
                  </a:lnTo>
                  <a:lnTo>
                    <a:pt x="1726" y="491"/>
                  </a:lnTo>
                  <a:lnTo>
                    <a:pt x="40" y="0"/>
                  </a:lnTo>
                </a:path>
              </a:pathLst>
            </a:custGeom>
            <a:gradFill rotWithShape="0">
              <a:gsLst>
                <a:gs pos="0">
                  <a:srgbClr val="FFFFFF"/>
                </a:gs>
                <a:gs pos="100000">
                  <a:srgbClr val="BF4100"/>
                </a:gs>
              </a:gsLst>
              <a:path path="rect">
                <a:fillToRect l="50000" t="50000" r="50000" b="50000"/>
              </a:path>
            </a:gradFill>
            <a:ln w="9287">
              <a:solidFill>
                <a:srgbClr val="000000"/>
              </a:solidFill>
              <a:round/>
              <a:headEnd/>
              <a:tailEnd/>
            </a:ln>
          </p:spPr>
          <p:txBody>
            <a:bodyPr/>
            <a:lstStyle/>
            <a:p>
              <a:endParaRPr lang="en-US"/>
            </a:p>
          </p:txBody>
        </p:sp>
        <p:sp>
          <p:nvSpPr>
            <p:cNvPr id="3106" name="Freeform 19"/>
            <p:cNvSpPr>
              <a:spLocks/>
            </p:cNvSpPr>
            <p:nvPr/>
          </p:nvSpPr>
          <p:spPr bwMode="auto">
            <a:xfrm>
              <a:off x="3483" y="3412"/>
              <a:ext cx="1940" cy="667"/>
            </a:xfrm>
            <a:custGeom>
              <a:avLst/>
              <a:gdLst>
                <a:gd name="T0" fmla="*/ 10 w 1940"/>
                <a:gd name="T1" fmla="*/ 0 h 667"/>
                <a:gd name="T2" fmla="*/ 0 w 1940"/>
                <a:gd name="T3" fmla="*/ 60 h 667"/>
                <a:gd name="T4" fmla="*/ 284 w 1940"/>
                <a:gd name="T5" fmla="*/ 187 h 667"/>
                <a:gd name="T6" fmla="*/ 1939 w 1940"/>
                <a:gd name="T7" fmla="*/ 666 h 667"/>
                <a:gd name="T8" fmla="*/ 1796 w 1940"/>
                <a:gd name="T9" fmla="*/ 503 h 667"/>
                <a:gd name="T10" fmla="*/ 1773 w 1940"/>
                <a:gd name="T11" fmla="*/ 508 h 667"/>
                <a:gd name="T12" fmla="*/ 10 w 1940"/>
                <a:gd name="T13" fmla="*/ 0 h 667"/>
                <a:gd name="T14" fmla="*/ 10 w 1940"/>
                <a:gd name="T15" fmla="*/ 0 h 667"/>
                <a:gd name="T16" fmla="*/ 0 60000 65536"/>
                <a:gd name="T17" fmla="*/ 0 60000 65536"/>
                <a:gd name="T18" fmla="*/ 0 60000 65536"/>
                <a:gd name="T19" fmla="*/ 0 60000 65536"/>
                <a:gd name="T20" fmla="*/ 0 60000 65536"/>
                <a:gd name="T21" fmla="*/ 0 60000 65536"/>
                <a:gd name="T22" fmla="*/ 0 60000 65536"/>
                <a:gd name="T23" fmla="*/ 0 60000 65536"/>
                <a:gd name="T24" fmla="*/ 0 w 1940"/>
                <a:gd name="T25" fmla="*/ 0 h 667"/>
                <a:gd name="T26" fmla="*/ 1940 w 1940"/>
                <a:gd name="T27" fmla="*/ 667 h 6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40" h="667">
                  <a:moveTo>
                    <a:pt x="10" y="0"/>
                  </a:moveTo>
                  <a:lnTo>
                    <a:pt x="0" y="60"/>
                  </a:lnTo>
                  <a:lnTo>
                    <a:pt x="284" y="187"/>
                  </a:lnTo>
                  <a:lnTo>
                    <a:pt x="1939" y="666"/>
                  </a:lnTo>
                  <a:lnTo>
                    <a:pt x="1796" y="503"/>
                  </a:lnTo>
                  <a:lnTo>
                    <a:pt x="1773" y="508"/>
                  </a:lnTo>
                  <a:lnTo>
                    <a:pt x="10" y="0"/>
                  </a:lnTo>
                </a:path>
              </a:pathLst>
            </a:custGeom>
            <a:gradFill rotWithShape="0">
              <a:gsLst>
                <a:gs pos="0">
                  <a:srgbClr val="FFFFFF"/>
                </a:gs>
                <a:gs pos="100000">
                  <a:srgbClr val="BF4100"/>
                </a:gs>
              </a:gsLst>
              <a:path path="rect">
                <a:fillToRect l="50000" t="50000" r="50000" b="50000"/>
              </a:path>
            </a:gradFill>
            <a:ln w="9525">
              <a:noFill/>
              <a:round/>
              <a:headEnd/>
              <a:tailEnd/>
            </a:ln>
          </p:spPr>
          <p:txBody>
            <a:bodyPr/>
            <a:lstStyle/>
            <a:p>
              <a:endParaRPr lang="en-US"/>
            </a:p>
          </p:txBody>
        </p:sp>
        <p:sp>
          <p:nvSpPr>
            <p:cNvPr id="3107" name="Freeform 20"/>
            <p:cNvSpPr>
              <a:spLocks/>
            </p:cNvSpPr>
            <p:nvPr/>
          </p:nvSpPr>
          <p:spPr bwMode="auto">
            <a:xfrm>
              <a:off x="3479" y="3477"/>
              <a:ext cx="1944" cy="602"/>
            </a:xfrm>
            <a:custGeom>
              <a:avLst/>
              <a:gdLst>
                <a:gd name="T0" fmla="*/ 300 w 1944"/>
                <a:gd name="T1" fmla="*/ 86 h 602"/>
                <a:gd name="T2" fmla="*/ 0 w 1944"/>
                <a:gd name="T3" fmla="*/ 0 h 602"/>
                <a:gd name="T4" fmla="*/ 280 w 1944"/>
                <a:gd name="T5" fmla="*/ 117 h 602"/>
                <a:gd name="T6" fmla="*/ 1943 w 1944"/>
                <a:gd name="T7" fmla="*/ 601 h 602"/>
                <a:gd name="T8" fmla="*/ 1900 w 1944"/>
                <a:gd name="T9" fmla="*/ 552 h 602"/>
                <a:gd name="T10" fmla="*/ 300 w 1944"/>
                <a:gd name="T11" fmla="*/ 86 h 602"/>
                <a:gd name="T12" fmla="*/ 300 w 1944"/>
                <a:gd name="T13" fmla="*/ 86 h 602"/>
                <a:gd name="T14" fmla="*/ 0 60000 65536"/>
                <a:gd name="T15" fmla="*/ 0 60000 65536"/>
                <a:gd name="T16" fmla="*/ 0 60000 65536"/>
                <a:gd name="T17" fmla="*/ 0 60000 65536"/>
                <a:gd name="T18" fmla="*/ 0 60000 65536"/>
                <a:gd name="T19" fmla="*/ 0 60000 65536"/>
                <a:gd name="T20" fmla="*/ 0 60000 65536"/>
                <a:gd name="T21" fmla="*/ 0 w 1944"/>
                <a:gd name="T22" fmla="*/ 0 h 602"/>
                <a:gd name="T23" fmla="*/ 1944 w 1944"/>
                <a:gd name="T24" fmla="*/ 602 h 6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44" h="602">
                  <a:moveTo>
                    <a:pt x="300" y="86"/>
                  </a:moveTo>
                  <a:lnTo>
                    <a:pt x="0" y="0"/>
                  </a:lnTo>
                  <a:lnTo>
                    <a:pt x="280" y="117"/>
                  </a:lnTo>
                  <a:lnTo>
                    <a:pt x="1943" y="601"/>
                  </a:lnTo>
                  <a:lnTo>
                    <a:pt x="1900" y="552"/>
                  </a:lnTo>
                  <a:lnTo>
                    <a:pt x="300" y="86"/>
                  </a:lnTo>
                </a:path>
              </a:pathLst>
            </a:custGeom>
            <a:gradFill rotWithShape="0">
              <a:gsLst>
                <a:gs pos="0">
                  <a:srgbClr val="FFFFFF"/>
                </a:gs>
                <a:gs pos="100000">
                  <a:srgbClr val="BF4100"/>
                </a:gs>
              </a:gsLst>
              <a:path path="rect">
                <a:fillToRect l="50000" t="50000" r="50000" b="50000"/>
              </a:path>
            </a:gradFill>
            <a:ln w="9287">
              <a:solidFill>
                <a:srgbClr val="000000"/>
              </a:solidFill>
              <a:round/>
              <a:headEnd/>
              <a:tailEnd/>
            </a:ln>
          </p:spPr>
          <p:txBody>
            <a:bodyPr/>
            <a:lstStyle/>
            <a:p>
              <a:endParaRPr lang="en-US"/>
            </a:p>
          </p:txBody>
        </p:sp>
        <p:sp>
          <p:nvSpPr>
            <p:cNvPr id="3108" name="Freeform 21"/>
            <p:cNvSpPr>
              <a:spLocks/>
            </p:cNvSpPr>
            <p:nvPr/>
          </p:nvSpPr>
          <p:spPr bwMode="auto">
            <a:xfrm>
              <a:off x="3310" y="3601"/>
              <a:ext cx="2120" cy="627"/>
            </a:xfrm>
            <a:custGeom>
              <a:avLst/>
              <a:gdLst>
                <a:gd name="T0" fmla="*/ 13 w 2120"/>
                <a:gd name="T1" fmla="*/ 242 h 627"/>
                <a:gd name="T2" fmla="*/ 43 w 2120"/>
                <a:gd name="T3" fmla="*/ 189 h 627"/>
                <a:gd name="T4" fmla="*/ 81 w 2120"/>
                <a:gd name="T5" fmla="*/ 121 h 627"/>
                <a:gd name="T6" fmla="*/ 114 w 2120"/>
                <a:gd name="T7" fmla="*/ 57 h 627"/>
                <a:gd name="T8" fmla="*/ 138 w 2120"/>
                <a:gd name="T9" fmla="*/ 11 h 627"/>
                <a:gd name="T10" fmla="*/ 167 w 2120"/>
                <a:gd name="T11" fmla="*/ 9 h 627"/>
                <a:gd name="T12" fmla="*/ 455 w 2120"/>
                <a:gd name="T13" fmla="*/ 94 h 627"/>
                <a:gd name="T14" fmla="*/ 949 w 2120"/>
                <a:gd name="T15" fmla="*/ 238 h 627"/>
                <a:gd name="T16" fmla="*/ 1495 w 2120"/>
                <a:gd name="T17" fmla="*/ 396 h 627"/>
                <a:gd name="T18" fmla="*/ 1936 w 2120"/>
                <a:gd name="T19" fmla="*/ 524 h 627"/>
                <a:gd name="T20" fmla="*/ 2119 w 2120"/>
                <a:gd name="T21" fmla="*/ 575 h 627"/>
                <a:gd name="T22" fmla="*/ 2110 w 2120"/>
                <a:gd name="T23" fmla="*/ 582 h 627"/>
                <a:gd name="T24" fmla="*/ 2094 w 2120"/>
                <a:gd name="T25" fmla="*/ 593 h 627"/>
                <a:gd name="T26" fmla="*/ 2075 w 2120"/>
                <a:gd name="T27" fmla="*/ 607 h 627"/>
                <a:gd name="T28" fmla="*/ 2059 w 2120"/>
                <a:gd name="T29" fmla="*/ 619 h 627"/>
                <a:gd name="T30" fmla="*/ 2048 w 2120"/>
                <a:gd name="T31" fmla="*/ 626 h 627"/>
                <a:gd name="T32" fmla="*/ 1987 w 2120"/>
                <a:gd name="T33" fmla="*/ 591 h 627"/>
                <a:gd name="T34" fmla="*/ 1780 w 2120"/>
                <a:gd name="T35" fmla="*/ 515 h 627"/>
                <a:gd name="T36" fmla="*/ 1485 w 2120"/>
                <a:gd name="T37" fmla="*/ 422 h 627"/>
                <a:gd name="T38" fmla="*/ 1160 w 2120"/>
                <a:gd name="T39" fmla="*/ 329 h 627"/>
                <a:gd name="T40" fmla="*/ 872 w 2120"/>
                <a:gd name="T41" fmla="*/ 248 h 627"/>
                <a:gd name="T42" fmla="*/ 722 w 2120"/>
                <a:gd name="T43" fmla="*/ 208 h 627"/>
                <a:gd name="T44" fmla="*/ 692 w 2120"/>
                <a:gd name="T45" fmla="*/ 201 h 627"/>
                <a:gd name="T46" fmla="*/ 646 w 2120"/>
                <a:gd name="T47" fmla="*/ 192 h 627"/>
                <a:gd name="T48" fmla="*/ 598 w 2120"/>
                <a:gd name="T49" fmla="*/ 182 h 627"/>
                <a:gd name="T50" fmla="*/ 557 w 2120"/>
                <a:gd name="T51" fmla="*/ 176 h 627"/>
                <a:gd name="T52" fmla="*/ 537 w 2120"/>
                <a:gd name="T53" fmla="*/ 173 h 627"/>
                <a:gd name="T54" fmla="*/ 522 w 2120"/>
                <a:gd name="T55" fmla="*/ 175 h 627"/>
                <a:gd name="T56" fmla="*/ 502 w 2120"/>
                <a:gd name="T57" fmla="*/ 177 h 627"/>
                <a:gd name="T58" fmla="*/ 475 w 2120"/>
                <a:gd name="T59" fmla="*/ 179 h 627"/>
                <a:gd name="T60" fmla="*/ 449 w 2120"/>
                <a:gd name="T61" fmla="*/ 181 h 627"/>
                <a:gd name="T62" fmla="*/ 421 w 2120"/>
                <a:gd name="T63" fmla="*/ 187 h 627"/>
                <a:gd name="T64" fmla="*/ 406 w 2120"/>
                <a:gd name="T65" fmla="*/ 192 h 627"/>
                <a:gd name="T66" fmla="*/ 390 w 2120"/>
                <a:gd name="T67" fmla="*/ 201 h 627"/>
                <a:gd name="T68" fmla="*/ 371 w 2120"/>
                <a:gd name="T69" fmla="*/ 209 h 627"/>
                <a:gd name="T70" fmla="*/ 351 w 2120"/>
                <a:gd name="T71" fmla="*/ 221 h 627"/>
                <a:gd name="T72" fmla="*/ 335 w 2120"/>
                <a:gd name="T73" fmla="*/ 229 h 627"/>
                <a:gd name="T74" fmla="*/ 326 w 2120"/>
                <a:gd name="T75" fmla="*/ 238 h 627"/>
                <a:gd name="T76" fmla="*/ 314 w 2120"/>
                <a:gd name="T77" fmla="*/ 250 h 627"/>
                <a:gd name="T78" fmla="*/ 299 w 2120"/>
                <a:gd name="T79" fmla="*/ 262 h 627"/>
                <a:gd name="T80" fmla="*/ 284 w 2120"/>
                <a:gd name="T81" fmla="*/ 277 h 627"/>
                <a:gd name="T82" fmla="*/ 267 w 2120"/>
                <a:gd name="T83" fmla="*/ 292 h 627"/>
                <a:gd name="T84" fmla="*/ 253 w 2120"/>
                <a:gd name="T85" fmla="*/ 306 h 627"/>
                <a:gd name="T86" fmla="*/ 247 w 2120"/>
                <a:gd name="T87" fmla="*/ 313 h 627"/>
                <a:gd name="T88" fmla="*/ 237 w 2120"/>
                <a:gd name="T89" fmla="*/ 325 h 627"/>
                <a:gd name="T90" fmla="*/ 224 w 2120"/>
                <a:gd name="T91" fmla="*/ 341 h 627"/>
                <a:gd name="T92" fmla="*/ 212 w 2120"/>
                <a:gd name="T93" fmla="*/ 353 h 627"/>
                <a:gd name="T94" fmla="*/ 202 w 2120"/>
                <a:gd name="T95" fmla="*/ 359 h 627"/>
                <a:gd name="T96" fmla="*/ 191 w 2120"/>
                <a:gd name="T97" fmla="*/ 353 h 627"/>
                <a:gd name="T98" fmla="*/ 179 w 2120"/>
                <a:gd name="T99" fmla="*/ 346 h 627"/>
                <a:gd name="T100" fmla="*/ 173 w 2120"/>
                <a:gd name="T101" fmla="*/ 335 h 627"/>
                <a:gd name="T102" fmla="*/ 167 w 2120"/>
                <a:gd name="T103" fmla="*/ 326 h 627"/>
                <a:gd name="T104" fmla="*/ 159 w 2120"/>
                <a:gd name="T105" fmla="*/ 315 h 627"/>
                <a:gd name="T106" fmla="*/ 147 w 2120"/>
                <a:gd name="T107" fmla="*/ 305 h 627"/>
                <a:gd name="T108" fmla="*/ 117 w 2120"/>
                <a:gd name="T109" fmla="*/ 295 h 627"/>
                <a:gd name="T110" fmla="*/ 78 w 2120"/>
                <a:gd name="T111" fmla="*/ 283 h 627"/>
                <a:gd name="T112" fmla="*/ 39 w 2120"/>
                <a:gd name="T113" fmla="*/ 272 h 627"/>
                <a:gd name="T114" fmla="*/ 9 w 2120"/>
                <a:gd name="T115" fmla="*/ 264 h 627"/>
                <a:gd name="T116" fmla="*/ 0 w 2120"/>
                <a:gd name="T117" fmla="*/ 259 h 62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20"/>
                <a:gd name="T178" fmla="*/ 0 h 627"/>
                <a:gd name="T179" fmla="*/ 2120 w 2120"/>
                <a:gd name="T180" fmla="*/ 627 h 62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20" h="627">
                  <a:moveTo>
                    <a:pt x="0" y="259"/>
                  </a:moveTo>
                  <a:lnTo>
                    <a:pt x="5" y="252"/>
                  </a:lnTo>
                  <a:lnTo>
                    <a:pt x="13" y="242"/>
                  </a:lnTo>
                  <a:lnTo>
                    <a:pt x="22" y="227"/>
                  </a:lnTo>
                  <a:lnTo>
                    <a:pt x="33" y="209"/>
                  </a:lnTo>
                  <a:lnTo>
                    <a:pt x="43" y="189"/>
                  </a:lnTo>
                  <a:lnTo>
                    <a:pt x="56" y="167"/>
                  </a:lnTo>
                  <a:lnTo>
                    <a:pt x="68" y="145"/>
                  </a:lnTo>
                  <a:lnTo>
                    <a:pt x="81" y="121"/>
                  </a:lnTo>
                  <a:lnTo>
                    <a:pt x="92" y="99"/>
                  </a:lnTo>
                  <a:lnTo>
                    <a:pt x="103" y="77"/>
                  </a:lnTo>
                  <a:lnTo>
                    <a:pt x="114" y="57"/>
                  </a:lnTo>
                  <a:lnTo>
                    <a:pt x="124" y="38"/>
                  </a:lnTo>
                  <a:lnTo>
                    <a:pt x="132" y="23"/>
                  </a:lnTo>
                  <a:lnTo>
                    <a:pt x="138" y="11"/>
                  </a:lnTo>
                  <a:lnTo>
                    <a:pt x="142" y="4"/>
                  </a:lnTo>
                  <a:lnTo>
                    <a:pt x="145" y="0"/>
                  </a:lnTo>
                  <a:lnTo>
                    <a:pt x="167" y="9"/>
                  </a:lnTo>
                  <a:lnTo>
                    <a:pt x="230" y="28"/>
                  </a:lnTo>
                  <a:lnTo>
                    <a:pt x="328" y="58"/>
                  </a:lnTo>
                  <a:lnTo>
                    <a:pt x="455" y="94"/>
                  </a:lnTo>
                  <a:lnTo>
                    <a:pt x="604" y="138"/>
                  </a:lnTo>
                  <a:lnTo>
                    <a:pt x="771" y="186"/>
                  </a:lnTo>
                  <a:lnTo>
                    <a:pt x="949" y="238"/>
                  </a:lnTo>
                  <a:lnTo>
                    <a:pt x="1134" y="291"/>
                  </a:lnTo>
                  <a:lnTo>
                    <a:pt x="1316" y="345"/>
                  </a:lnTo>
                  <a:lnTo>
                    <a:pt x="1495" y="396"/>
                  </a:lnTo>
                  <a:lnTo>
                    <a:pt x="1660" y="445"/>
                  </a:lnTo>
                  <a:lnTo>
                    <a:pt x="1811" y="487"/>
                  </a:lnTo>
                  <a:lnTo>
                    <a:pt x="1936" y="524"/>
                  </a:lnTo>
                  <a:lnTo>
                    <a:pt x="2034" y="552"/>
                  </a:lnTo>
                  <a:lnTo>
                    <a:pt x="2096" y="570"/>
                  </a:lnTo>
                  <a:lnTo>
                    <a:pt x="2119" y="575"/>
                  </a:lnTo>
                  <a:lnTo>
                    <a:pt x="2117" y="577"/>
                  </a:lnTo>
                  <a:lnTo>
                    <a:pt x="2115" y="579"/>
                  </a:lnTo>
                  <a:lnTo>
                    <a:pt x="2110" y="582"/>
                  </a:lnTo>
                  <a:lnTo>
                    <a:pt x="2106" y="584"/>
                  </a:lnTo>
                  <a:lnTo>
                    <a:pt x="2100" y="589"/>
                  </a:lnTo>
                  <a:lnTo>
                    <a:pt x="2094" y="593"/>
                  </a:lnTo>
                  <a:lnTo>
                    <a:pt x="2088" y="598"/>
                  </a:lnTo>
                  <a:lnTo>
                    <a:pt x="2082" y="602"/>
                  </a:lnTo>
                  <a:lnTo>
                    <a:pt x="2075" y="607"/>
                  </a:lnTo>
                  <a:lnTo>
                    <a:pt x="2069" y="612"/>
                  </a:lnTo>
                  <a:lnTo>
                    <a:pt x="2063" y="616"/>
                  </a:lnTo>
                  <a:lnTo>
                    <a:pt x="2059" y="619"/>
                  </a:lnTo>
                  <a:lnTo>
                    <a:pt x="2054" y="622"/>
                  </a:lnTo>
                  <a:lnTo>
                    <a:pt x="2050" y="625"/>
                  </a:lnTo>
                  <a:lnTo>
                    <a:pt x="2048" y="626"/>
                  </a:lnTo>
                  <a:lnTo>
                    <a:pt x="2027" y="611"/>
                  </a:lnTo>
                  <a:lnTo>
                    <a:pt x="1987" y="591"/>
                  </a:lnTo>
                  <a:lnTo>
                    <a:pt x="1931" y="570"/>
                  </a:lnTo>
                  <a:lnTo>
                    <a:pt x="1862" y="543"/>
                  </a:lnTo>
                  <a:lnTo>
                    <a:pt x="1780" y="515"/>
                  </a:lnTo>
                  <a:lnTo>
                    <a:pt x="1689" y="485"/>
                  </a:lnTo>
                  <a:lnTo>
                    <a:pt x="1589" y="454"/>
                  </a:lnTo>
                  <a:lnTo>
                    <a:pt x="1485" y="422"/>
                  </a:lnTo>
                  <a:lnTo>
                    <a:pt x="1376" y="391"/>
                  </a:lnTo>
                  <a:lnTo>
                    <a:pt x="1268" y="359"/>
                  </a:lnTo>
                  <a:lnTo>
                    <a:pt x="1160" y="329"/>
                  </a:lnTo>
                  <a:lnTo>
                    <a:pt x="1058" y="299"/>
                  </a:lnTo>
                  <a:lnTo>
                    <a:pt x="961" y="273"/>
                  </a:lnTo>
                  <a:lnTo>
                    <a:pt x="872" y="248"/>
                  </a:lnTo>
                  <a:lnTo>
                    <a:pt x="794" y="227"/>
                  </a:lnTo>
                  <a:lnTo>
                    <a:pt x="729" y="209"/>
                  </a:lnTo>
                  <a:lnTo>
                    <a:pt x="722" y="208"/>
                  </a:lnTo>
                  <a:lnTo>
                    <a:pt x="715" y="206"/>
                  </a:lnTo>
                  <a:lnTo>
                    <a:pt x="704" y="204"/>
                  </a:lnTo>
                  <a:lnTo>
                    <a:pt x="692" y="201"/>
                  </a:lnTo>
                  <a:lnTo>
                    <a:pt x="677" y="199"/>
                  </a:lnTo>
                  <a:lnTo>
                    <a:pt x="663" y="195"/>
                  </a:lnTo>
                  <a:lnTo>
                    <a:pt x="646" y="192"/>
                  </a:lnTo>
                  <a:lnTo>
                    <a:pt x="631" y="188"/>
                  </a:lnTo>
                  <a:lnTo>
                    <a:pt x="614" y="186"/>
                  </a:lnTo>
                  <a:lnTo>
                    <a:pt x="598" y="182"/>
                  </a:lnTo>
                  <a:lnTo>
                    <a:pt x="583" y="180"/>
                  </a:lnTo>
                  <a:lnTo>
                    <a:pt x="570" y="177"/>
                  </a:lnTo>
                  <a:lnTo>
                    <a:pt x="557" y="176"/>
                  </a:lnTo>
                  <a:lnTo>
                    <a:pt x="548" y="174"/>
                  </a:lnTo>
                  <a:lnTo>
                    <a:pt x="541" y="174"/>
                  </a:lnTo>
                  <a:lnTo>
                    <a:pt x="537" y="173"/>
                  </a:lnTo>
                  <a:lnTo>
                    <a:pt x="532" y="175"/>
                  </a:lnTo>
                  <a:lnTo>
                    <a:pt x="528" y="175"/>
                  </a:lnTo>
                  <a:lnTo>
                    <a:pt x="522" y="175"/>
                  </a:lnTo>
                  <a:lnTo>
                    <a:pt x="517" y="175"/>
                  </a:lnTo>
                  <a:lnTo>
                    <a:pt x="509" y="177"/>
                  </a:lnTo>
                  <a:lnTo>
                    <a:pt x="502" y="177"/>
                  </a:lnTo>
                  <a:lnTo>
                    <a:pt x="493" y="177"/>
                  </a:lnTo>
                  <a:lnTo>
                    <a:pt x="486" y="177"/>
                  </a:lnTo>
                  <a:lnTo>
                    <a:pt x="475" y="179"/>
                  </a:lnTo>
                  <a:lnTo>
                    <a:pt x="467" y="179"/>
                  </a:lnTo>
                  <a:lnTo>
                    <a:pt x="457" y="181"/>
                  </a:lnTo>
                  <a:lnTo>
                    <a:pt x="449" y="181"/>
                  </a:lnTo>
                  <a:lnTo>
                    <a:pt x="438" y="183"/>
                  </a:lnTo>
                  <a:lnTo>
                    <a:pt x="430" y="185"/>
                  </a:lnTo>
                  <a:lnTo>
                    <a:pt x="421" y="187"/>
                  </a:lnTo>
                  <a:lnTo>
                    <a:pt x="412" y="189"/>
                  </a:lnTo>
                  <a:lnTo>
                    <a:pt x="409" y="191"/>
                  </a:lnTo>
                  <a:lnTo>
                    <a:pt x="406" y="192"/>
                  </a:lnTo>
                  <a:lnTo>
                    <a:pt x="400" y="194"/>
                  </a:lnTo>
                  <a:lnTo>
                    <a:pt x="396" y="196"/>
                  </a:lnTo>
                  <a:lnTo>
                    <a:pt x="390" y="201"/>
                  </a:lnTo>
                  <a:lnTo>
                    <a:pt x="384" y="202"/>
                  </a:lnTo>
                  <a:lnTo>
                    <a:pt x="378" y="207"/>
                  </a:lnTo>
                  <a:lnTo>
                    <a:pt x="371" y="209"/>
                  </a:lnTo>
                  <a:lnTo>
                    <a:pt x="364" y="213"/>
                  </a:lnTo>
                  <a:lnTo>
                    <a:pt x="358" y="216"/>
                  </a:lnTo>
                  <a:lnTo>
                    <a:pt x="351" y="221"/>
                  </a:lnTo>
                  <a:lnTo>
                    <a:pt x="345" y="223"/>
                  </a:lnTo>
                  <a:lnTo>
                    <a:pt x="340" y="227"/>
                  </a:lnTo>
                  <a:lnTo>
                    <a:pt x="335" y="229"/>
                  </a:lnTo>
                  <a:lnTo>
                    <a:pt x="332" y="231"/>
                  </a:lnTo>
                  <a:lnTo>
                    <a:pt x="330" y="233"/>
                  </a:lnTo>
                  <a:lnTo>
                    <a:pt x="326" y="238"/>
                  </a:lnTo>
                  <a:lnTo>
                    <a:pt x="322" y="242"/>
                  </a:lnTo>
                  <a:lnTo>
                    <a:pt x="318" y="246"/>
                  </a:lnTo>
                  <a:lnTo>
                    <a:pt x="314" y="250"/>
                  </a:lnTo>
                  <a:lnTo>
                    <a:pt x="308" y="254"/>
                  </a:lnTo>
                  <a:lnTo>
                    <a:pt x="304" y="258"/>
                  </a:lnTo>
                  <a:lnTo>
                    <a:pt x="299" y="262"/>
                  </a:lnTo>
                  <a:lnTo>
                    <a:pt x="295" y="266"/>
                  </a:lnTo>
                  <a:lnTo>
                    <a:pt x="289" y="273"/>
                  </a:lnTo>
                  <a:lnTo>
                    <a:pt x="284" y="277"/>
                  </a:lnTo>
                  <a:lnTo>
                    <a:pt x="277" y="282"/>
                  </a:lnTo>
                  <a:lnTo>
                    <a:pt x="273" y="286"/>
                  </a:lnTo>
                  <a:lnTo>
                    <a:pt x="267" y="292"/>
                  </a:lnTo>
                  <a:lnTo>
                    <a:pt x="263" y="296"/>
                  </a:lnTo>
                  <a:lnTo>
                    <a:pt x="257" y="301"/>
                  </a:lnTo>
                  <a:lnTo>
                    <a:pt x="253" y="306"/>
                  </a:lnTo>
                  <a:lnTo>
                    <a:pt x="251" y="307"/>
                  </a:lnTo>
                  <a:lnTo>
                    <a:pt x="251" y="309"/>
                  </a:lnTo>
                  <a:lnTo>
                    <a:pt x="247" y="313"/>
                  </a:lnTo>
                  <a:lnTo>
                    <a:pt x="245" y="315"/>
                  </a:lnTo>
                  <a:lnTo>
                    <a:pt x="241" y="320"/>
                  </a:lnTo>
                  <a:lnTo>
                    <a:pt x="237" y="325"/>
                  </a:lnTo>
                  <a:lnTo>
                    <a:pt x="233" y="330"/>
                  </a:lnTo>
                  <a:lnTo>
                    <a:pt x="230" y="335"/>
                  </a:lnTo>
                  <a:lnTo>
                    <a:pt x="224" y="341"/>
                  </a:lnTo>
                  <a:lnTo>
                    <a:pt x="220" y="345"/>
                  </a:lnTo>
                  <a:lnTo>
                    <a:pt x="216" y="349"/>
                  </a:lnTo>
                  <a:lnTo>
                    <a:pt x="212" y="353"/>
                  </a:lnTo>
                  <a:lnTo>
                    <a:pt x="208" y="356"/>
                  </a:lnTo>
                  <a:lnTo>
                    <a:pt x="205" y="358"/>
                  </a:lnTo>
                  <a:lnTo>
                    <a:pt x="202" y="359"/>
                  </a:lnTo>
                  <a:lnTo>
                    <a:pt x="201" y="357"/>
                  </a:lnTo>
                  <a:lnTo>
                    <a:pt x="195" y="355"/>
                  </a:lnTo>
                  <a:lnTo>
                    <a:pt x="191" y="353"/>
                  </a:lnTo>
                  <a:lnTo>
                    <a:pt x="186" y="350"/>
                  </a:lnTo>
                  <a:lnTo>
                    <a:pt x="183" y="348"/>
                  </a:lnTo>
                  <a:lnTo>
                    <a:pt x="179" y="346"/>
                  </a:lnTo>
                  <a:lnTo>
                    <a:pt x="177" y="341"/>
                  </a:lnTo>
                  <a:lnTo>
                    <a:pt x="175" y="339"/>
                  </a:lnTo>
                  <a:lnTo>
                    <a:pt x="173" y="335"/>
                  </a:lnTo>
                  <a:lnTo>
                    <a:pt x="171" y="333"/>
                  </a:lnTo>
                  <a:lnTo>
                    <a:pt x="169" y="329"/>
                  </a:lnTo>
                  <a:lnTo>
                    <a:pt x="167" y="326"/>
                  </a:lnTo>
                  <a:lnTo>
                    <a:pt x="164" y="322"/>
                  </a:lnTo>
                  <a:lnTo>
                    <a:pt x="161" y="320"/>
                  </a:lnTo>
                  <a:lnTo>
                    <a:pt x="159" y="315"/>
                  </a:lnTo>
                  <a:lnTo>
                    <a:pt x="156" y="311"/>
                  </a:lnTo>
                  <a:lnTo>
                    <a:pt x="154" y="307"/>
                  </a:lnTo>
                  <a:lnTo>
                    <a:pt x="147" y="305"/>
                  </a:lnTo>
                  <a:lnTo>
                    <a:pt x="138" y="301"/>
                  </a:lnTo>
                  <a:lnTo>
                    <a:pt x="128" y="299"/>
                  </a:lnTo>
                  <a:lnTo>
                    <a:pt x="117" y="295"/>
                  </a:lnTo>
                  <a:lnTo>
                    <a:pt x="104" y="291"/>
                  </a:lnTo>
                  <a:lnTo>
                    <a:pt x="92" y="287"/>
                  </a:lnTo>
                  <a:lnTo>
                    <a:pt x="78" y="283"/>
                  </a:lnTo>
                  <a:lnTo>
                    <a:pt x="65" y="278"/>
                  </a:lnTo>
                  <a:lnTo>
                    <a:pt x="52" y="276"/>
                  </a:lnTo>
                  <a:lnTo>
                    <a:pt x="39" y="272"/>
                  </a:lnTo>
                  <a:lnTo>
                    <a:pt x="28" y="269"/>
                  </a:lnTo>
                  <a:lnTo>
                    <a:pt x="18" y="265"/>
                  </a:lnTo>
                  <a:lnTo>
                    <a:pt x="9" y="264"/>
                  </a:lnTo>
                  <a:lnTo>
                    <a:pt x="4" y="261"/>
                  </a:lnTo>
                  <a:lnTo>
                    <a:pt x="0" y="261"/>
                  </a:lnTo>
                  <a:lnTo>
                    <a:pt x="0" y="259"/>
                  </a:lnTo>
                </a:path>
              </a:pathLst>
            </a:custGeom>
            <a:gradFill rotWithShape="0">
              <a:gsLst>
                <a:gs pos="0">
                  <a:srgbClr val="FFFFFF"/>
                </a:gs>
                <a:gs pos="100000">
                  <a:srgbClr val="BF4100"/>
                </a:gs>
              </a:gsLst>
              <a:path path="rect">
                <a:fillToRect l="50000" t="50000" r="50000" b="50000"/>
              </a:path>
            </a:gradFill>
            <a:ln w="9287">
              <a:solidFill>
                <a:srgbClr val="000000"/>
              </a:solidFill>
              <a:round/>
              <a:headEnd/>
              <a:tailEnd/>
            </a:ln>
          </p:spPr>
          <p:txBody>
            <a:bodyPr/>
            <a:lstStyle/>
            <a:p>
              <a:endParaRPr lang="en-US"/>
            </a:p>
          </p:txBody>
        </p:sp>
        <p:sp>
          <p:nvSpPr>
            <p:cNvPr id="3109" name="Line 22"/>
            <p:cNvSpPr>
              <a:spLocks noChangeShapeType="1"/>
            </p:cNvSpPr>
            <p:nvPr/>
          </p:nvSpPr>
          <p:spPr bwMode="auto">
            <a:xfrm flipH="1" flipV="1">
              <a:off x="3477" y="3586"/>
              <a:ext cx="1984" cy="578"/>
            </a:xfrm>
            <a:prstGeom prst="line">
              <a:avLst/>
            </a:prstGeom>
            <a:noFill/>
            <a:ln w="31433">
              <a:solidFill>
                <a:srgbClr val="000000"/>
              </a:solidFill>
              <a:round/>
              <a:headEnd/>
              <a:tailEnd/>
            </a:ln>
          </p:spPr>
          <p:txBody>
            <a:bodyPr/>
            <a:lstStyle/>
            <a:p>
              <a:endParaRPr lang="en-US"/>
            </a:p>
          </p:txBody>
        </p:sp>
      </p:grpSp>
      <p:grpSp>
        <p:nvGrpSpPr>
          <p:cNvPr id="3077" name="Group 23"/>
          <p:cNvGrpSpPr>
            <a:grpSpLocks/>
          </p:cNvGrpSpPr>
          <p:nvPr/>
        </p:nvGrpSpPr>
        <p:grpSpPr bwMode="auto">
          <a:xfrm>
            <a:off x="3048000" y="3733800"/>
            <a:ext cx="5754688" cy="3236913"/>
            <a:chOff x="1912" y="2345"/>
            <a:chExt cx="3625" cy="2039"/>
          </a:xfrm>
        </p:grpSpPr>
        <p:sp>
          <p:nvSpPr>
            <p:cNvPr id="3078" name="Freeform 7"/>
            <p:cNvSpPr>
              <a:spLocks/>
            </p:cNvSpPr>
            <p:nvPr/>
          </p:nvSpPr>
          <p:spPr bwMode="auto">
            <a:xfrm>
              <a:off x="3302" y="3514"/>
              <a:ext cx="2202" cy="870"/>
            </a:xfrm>
            <a:custGeom>
              <a:avLst/>
              <a:gdLst>
                <a:gd name="T0" fmla="*/ 170 w 2202"/>
                <a:gd name="T1" fmla="*/ 406 h 870"/>
                <a:gd name="T2" fmla="*/ 203 w 2202"/>
                <a:gd name="T3" fmla="*/ 425 h 870"/>
                <a:gd name="T4" fmla="*/ 221 w 2202"/>
                <a:gd name="T5" fmla="*/ 450 h 870"/>
                <a:gd name="T6" fmla="*/ 250 w 2202"/>
                <a:gd name="T7" fmla="*/ 500 h 870"/>
                <a:gd name="T8" fmla="*/ 273 w 2202"/>
                <a:gd name="T9" fmla="*/ 523 h 870"/>
                <a:gd name="T10" fmla="*/ 293 w 2202"/>
                <a:gd name="T11" fmla="*/ 530 h 870"/>
                <a:gd name="T12" fmla="*/ 316 w 2202"/>
                <a:gd name="T13" fmla="*/ 532 h 870"/>
                <a:gd name="T14" fmla="*/ 357 w 2202"/>
                <a:gd name="T15" fmla="*/ 524 h 870"/>
                <a:gd name="T16" fmla="*/ 395 w 2202"/>
                <a:gd name="T17" fmla="*/ 505 h 870"/>
                <a:gd name="T18" fmla="*/ 424 w 2202"/>
                <a:gd name="T19" fmla="*/ 487 h 870"/>
                <a:gd name="T20" fmla="*/ 465 w 2202"/>
                <a:gd name="T21" fmla="*/ 464 h 870"/>
                <a:gd name="T22" fmla="*/ 501 w 2202"/>
                <a:gd name="T23" fmla="*/ 466 h 870"/>
                <a:gd name="T24" fmla="*/ 611 w 2202"/>
                <a:gd name="T25" fmla="*/ 496 h 870"/>
                <a:gd name="T26" fmla="*/ 708 w 2202"/>
                <a:gd name="T27" fmla="*/ 526 h 870"/>
                <a:gd name="T28" fmla="*/ 723 w 2202"/>
                <a:gd name="T29" fmla="*/ 524 h 870"/>
                <a:gd name="T30" fmla="*/ 733 w 2202"/>
                <a:gd name="T31" fmla="*/ 521 h 870"/>
                <a:gd name="T32" fmla="*/ 809 w 2202"/>
                <a:gd name="T33" fmla="*/ 485 h 870"/>
                <a:gd name="T34" fmla="*/ 842 w 2202"/>
                <a:gd name="T35" fmla="*/ 475 h 870"/>
                <a:gd name="T36" fmla="*/ 867 w 2202"/>
                <a:gd name="T37" fmla="*/ 470 h 870"/>
                <a:gd name="T38" fmla="*/ 888 w 2202"/>
                <a:gd name="T39" fmla="*/ 479 h 870"/>
                <a:gd name="T40" fmla="*/ 910 w 2202"/>
                <a:gd name="T41" fmla="*/ 493 h 870"/>
                <a:gd name="T42" fmla="*/ 937 w 2202"/>
                <a:gd name="T43" fmla="*/ 546 h 870"/>
                <a:gd name="T44" fmla="*/ 970 w 2202"/>
                <a:gd name="T45" fmla="*/ 595 h 870"/>
                <a:gd name="T46" fmla="*/ 975 w 2202"/>
                <a:gd name="T47" fmla="*/ 600 h 870"/>
                <a:gd name="T48" fmla="*/ 984 w 2202"/>
                <a:gd name="T49" fmla="*/ 600 h 870"/>
                <a:gd name="T50" fmla="*/ 1020 w 2202"/>
                <a:gd name="T51" fmla="*/ 585 h 870"/>
                <a:gd name="T52" fmla="*/ 1078 w 2202"/>
                <a:gd name="T53" fmla="*/ 555 h 870"/>
                <a:gd name="T54" fmla="*/ 1108 w 2202"/>
                <a:gd name="T55" fmla="*/ 546 h 870"/>
                <a:gd name="T56" fmla="*/ 1118 w 2202"/>
                <a:gd name="T57" fmla="*/ 549 h 870"/>
                <a:gd name="T58" fmla="*/ 1131 w 2202"/>
                <a:gd name="T59" fmla="*/ 555 h 870"/>
                <a:gd name="T60" fmla="*/ 1159 w 2202"/>
                <a:gd name="T61" fmla="*/ 588 h 870"/>
                <a:gd name="T62" fmla="*/ 1200 w 2202"/>
                <a:gd name="T63" fmla="*/ 653 h 870"/>
                <a:gd name="T64" fmla="*/ 1223 w 2202"/>
                <a:gd name="T65" fmla="*/ 671 h 870"/>
                <a:gd name="T66" fmla="*/ 1248 w 2202"/>
                <a:gd name="T67" fmla="*/ 678 h 870"/>
                <a:gd name="T68" fmla="*/ 1341 w 2202"/>
                <a:gd name="T69" fmla="*/ 650 h 870"/>
                <a:gd name="T70" fmla="*/ 1432 w 2202"/>
                <a:gd name="T71" fmla="*/ 623 h 870"/>
                <a:gd name="T72" fmla="*/ 1482 w 2202"/>
                <a:gd name="T73" fmla="*/ 609 h 870"/>
                <a:gd name="T74" fmla="*/ 1494 w 2202"/>
                <a:gd name="T75" fmla="*/ 613 h 870"/>
                <a:gd name="T76" fmla="*/ 1504 w 2202"/>
                <a:gd name="T77" fmla="*/ 615 h 870"/>
                <a:gd name="T78" fmla="*/ 1530 w 2202"/>
                <a:gd name="T79" fmla="*/ 651 h 870"/>
                <a:gd name="T80" fmla="*/ 1565 w 2202"/>
                <a:gd name="T81" fmla="*/ 683 h 870"/>
                <a:gd name="T82" fmla="*/ 1581 w 2202"/>
                <a:gd name="T83" fmla="*/ 693 h 870"/>
                <a:gd name="T84" fmla="*/ 1598 w 2202"/>
                <a:gd name="T85" fmla="*/ 694 h 870"/>
                <a:gd name="T86" fmla="*/ 1612 w 2202"/>
                <a:gd name="T87" fmla="*/ 694 h 870"/>
                <a:gd name="T88" fmla="*/ 1640 w 2202"/>
                <a:gd name="T89" fmla="*/ 680 h 870"/>
                <a:gd name="T90" fmla="*/ 1667 w 2202"/>
                <a:gd name="T91" fmla="*/ 660 h 870"/>
                <a:gd name="T92" fmla="*/ 1685 w 2202"/>
                <a:gd name="T93" fmla="*/ 659 h 870"/>
                <a:gd name="T94" fmla="*/ 1703 w 2202"/>
                <a:gd name="T95" fmla="*/ 659 h 870"/>
                <a:gd name="T96" fmla="*/ 1757 w 2202"/>
                <a:gd name="T97" fmla="*/ 731 h 870"/>
                <a:gd name="T98" fmla="*/ 1828 w 2202"/>
                <a:gd name="T99" fmla="*/ 826 h 870"/>
                <a:gd name="T100" fmla="*/ 1866 w 2202"/>
                <a:gd name="T101" fmla="*/ 862 h 870"/>
                <a:gd name="T102" fmla="*/ 1891 w 2202"/>
                <a:gd name="T103" fmla="*/ 869 h 870"/>
                <a:gd name="T104" fmla="*/ 1936 w 2202"/>
                <a:gd name="T105" fmla="*/ 848 h 870"/>
                <a:gd name="T106" fmla="*/ 2102 w 2202"/>
                <a:gd name="T107" fmla="*/ 737 h 870"/>
                <a:gd name="T108" fmla="*/ 2201 w 2202"/>
                <a:gd name="T109" fmla="*/ 667 h 870"/>
                <a:gd name="T110" fmla="*/ 109 w 2202"/>
                <a:gd name="T111" fmla="*/ 113 h 870"/>
                <a:gd name="T112" fmla="*/ 35 w 2202"/>
                <a:gd name="T113" fmla="*/ 292 h 870"/>
                <a:gd name="T114" fmla="*/ 7 w 2202"/>
                <a:gd name="T115" fmla="*/ 365 h 870"/>
                <a:gd name="T116" fmla="*/ 78 w 2202"/>
                <a:gd name="T117" fmla="*/ 382 h 870"/>
                <a:gd name="T118" fmla="*/ 155 w 2202"/>
                <a:gd name="T119" fmla="*/ 400 h 8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02"/>
                <a:gd name="T181" fmla="*/ 0 h 870"/>
                <a:gd name="T182" fmla="*/ 2202 w 2202"/>
                <a:gd name="T183" fmla="*/ 870 h 87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02" h="870">
                  <a:moveTo>
                    <a:pt x="155" y="400"/>
                  </a:moveTo>
                  <a:lnTo>
                    <a:pt x="155" y="401"/>
                  </a:lnTo>
                  <a:lnTo>
                    <a:pt x="156" y="401"/>
                  </a:lnTo>
                  <a:lnTo>
                    <a:pt x="159" y="402"/>
                  </a:lnTo>
                  <a:lnTo>
                    <a:pt x="162" y="402"/>
                  </a:lnTo>
                  <a:lnTo>
                    <a:pt x="165" y="405"/>
                  </a:lnTo>
                  <a:lnTo>
                    <a:pt x="170" y="406"/>
                  </a:lnTo>
                  <a:lnTo>
                    <a:pt x="174" y="408"/>
                  </a:lnTo>
                  <a:lnTo>
                    <a:pt x="180" y="409"/>
                  </a:lnTo>
                  <a:lnTo>
                    <a:pt x="184" y="412"/>
                  </a:lnTo>
                  <a:lnTo>
                    <a:pt x="190" y="415"/>
                  </a:lnTo>
                  <a:lnTo>
                    <a:pt x="194" y="419"/>
                  </a:lnTo>
                  <a:lnTo>
                    <a:pt x="200" y="421"/>
                  </a:lnTo>
                  <a:lnTo>
                    <a:pt x="203" y="425"/>
                  </a:lnTo>
                  <a:lnTo>
                    <a:pt x="208" y="428"/>
                  </a:lnTo>
                  <a:lnTo>
                    <a:pt x="210" y="433"/>
                  </a:lnTo>
                  <a:lnTo>
                    <a:pt x="214" y="436"/>
                  </a:lnTo>
                  <a:lnTo>
                    <a:pt x="214" y="437"/>
                  </a:lnTo>
                  <a:lnTo>
                    <a:pt x="215" y="441"/>
                  </a:lnTo>
                  <a:lnTo>
                    <a:pt x="217" y="446"/>
                  </a:lnTo>
                  <a:lnTo>
                    <a:pt x="221" y="450"/>
                  </a:lnTo>
                  <a:lnTo>
                    <a:pt x="224" y="457"/>
                  </a:lnTo>
                  <a:lnTo>
                    <a:pt x="228" y="463"/>
                  </a:lnTo>
                  <a:lnTo>
                    <a:pt x="232" y="471"/>
                  </a:lnTo>
                  <a:lnTo>
                    <a:pt x="238" y="477"/>
                  </a:lnTo>
                  <a:lnTo>
                    <a:pt x="242" y="485"/>
                  </a:lnTo>
                  <a:lnTo>
                    <a:pt x="246" y="492"/>
                  </a:lnTo>
                  <a:lnTo>
                    <a:pt x="250" y="500"/>
                  </a:lnTo>
                  <a:lnTo>
                    <a:pt x="256" y="505"/>
                  </a:lnTo>
                  <a:lnTo>
                    <a:pt x="259" y="511"/>
                  </a:lnTo>
                  <a:lnTo>
                    <a:pt x="263" y="515"/>
                  </a:lnTo>
                  <a:lnTo>
                    <a:pt x="266" y="518"/>
                  </a:lnTo>
                  <a:lnTo>
                    <a:pt x="269" y="518"/>
                  </a:lnTo>
                  <a:lnTo>
                    <a:pt x="271" y="520"/>
                  </a:lnTo>
                  <a:lnTo>
                    <a:pt x="273" y="523"/>
                  </a:lnTo>
                  <a:lnTo>
                    <a:pt x="276" y="525"/>
                  </a:lnTo>
                  <a:lnTo>
                    <a:pt x="280" y="525"/>
                  </a:lnTo>
                  <a:lnTo>
                    <a:pt x="282" y="527"/>
                  </a:lnTo>
                  <a:lnTo>
                    <a:pt x="285" y="527"/>
                  </a:lnTo>
                  <a:lnTo>
                    <a:pt x="287" y="528"/>
                  </a:lnTo>
                  <a:lnTo>
                    <a:pt x="291" y="528"/>
                  </a:lnTo>
                  <a:lnTo>
                    <a:pt x="293" y="530"/>
                  </a:lnTo>
                  <a:lnTo>
                    <a:pt x="295" y="530"/>
                  </a:lnTo>
                  <a:lnTo>
                    <a:pt x="298" y="531"/>
                  </a:lnTo>
                  <a:lnTo>
                    <a:pt x="302" y="531"/>
                  </a:lnTo>
                  <a:lnTo>
                    <a:pt x="304" y="532"/>
                  </a:lnTo>
                  <a:lnTo>
                    <a:pt x="308" y="532"/>
                  </a:lnTo>
                  <a:lnTo>
                    <a:pt x="312" y="532"/>
                  </a:lnTo>
                  <a:lnTo>
                    <a:pt x="316" y="532"/>
                  </a:lnTo>
                  <a:lnTo>
                    <a:pt x="320" y="533"/>
                  </a:lnTo>
                  <a:lnTo>
                    <a:pt x="325" y="533"/>
                  </a:lnTo>
                  <a:lnTo>
                    <a:pt x="331" y="532"/>
                  </a:lnTo>
                  <a:lnTo>
                    <a:pt x="337" y="530"/>
                  </a:lnTo>
                  <a:lnTo>
                    <a:pt x="343" y="528"/>
                  </a:lnTo>
                  <a:lnTo>
                    <a:pt x="350" y="526"/>
                  </a:lnTo>
                  <a:lnTo>
                    <a:pt x="357" y="524"/>
                  </a:lnTo>
                  <a:lnTo>
                    <a:pt x="363" y="520"/>
                  </a:lnTo>
                  <a:lnTo>
                    <a:pt x="368" y="518"/>
                  </a:lnTo>
                  <a:lnTo>
                    <a:pt x="374" y="516"/>
                  </a:lnTo>
                  <a:lnTo>
                    <a:pt x="379" y="514"/>
                  </a:lnTo>
                  <a:lnTo>
                    <a:pt x="386" y="509"/>
                  </a:lnTo>
                  <a:lnTo>
                    <a:pt x="390" y="507"/>
                  </a:lnTo>
                  <a:lnTo>
                    <a:pt x="395" y="505"/>
                  </a:lnTo>
                  <a:lnTo>
                    <a:pt x="398" y="502"/>
                  </a:lnTo>
                  <a:lnTo>
                    <a:pt x="402" y="500"/>
                  </a:lnTo>
                  <a:lnTo>
                    <a:pt x="406" y="497"/>
                  </a:lnTo>
                  <a:lnTo>
                    <a:pt x="410" y="495"/>
                  </a:lnTo>
                  <a:lnTo>
                    <a:pt x="414" y="493"/>
                  </a:lnTo>
                  <a:lnTo>
                    <a:pt x="420" y="489"/>
                  </a:lnTo>
                  <a:lnTo>
                    <a:pt x="424" y="487"/>
                  </a:lnTo>
                  <a:lnTo>
                    <a:pt x="431" y="482"/>
                  </a:lnTo>
                  <a:lnTo>
                    <a:pt x="436" y="480"/>
                  </a:lnTo>
                  <a:lnTo>
                    <a:pt x="442" y="476"/>
                  </a:lnTo>
                  <a:lnTo>
                    <a:pt x="447" y="473"/>
                  </a:lnTo>
                  <a:lnTo>
                    <a:pt x="453" y="470"/>
                  </a:lnTo>
                  <a:lnTo>
                    <a:pt x="459" y="468"/>
                  </a:lnTo>
                  <a:lnTo>
                    <a:pt x="465" y="464"/>
                  </a:lnTo>
                  <a:lnTo>
                    <a:pt x="469" y="464"/>
                  </a:lnTo>
                  <a:lnTo>
                    <a:pt x="475" y="461"/>
                  </a:lnTo>
                  <a:lnTo>
                    <a:pt x="479" y="461"/>
                  </a:lnTo>
                  <a:lnTo>
                    <a:pt x="486" y="461"/>
                  </a:lnTo>
                  <a:lnTo>
                    <a:pt x="487" y="462"/>
                  </a:lnTo>
                  <a:lnTo>
                    <a:pt x="492" y="463"/>
                  </a:lnTo>
                  <a:lnTo>
                    <a:pt x="501" y="466"/>
                  </a:lnTo>
                  <a:lnTo>
                    <a:pt x="513" y="468"/>
                  </a:lnTo>
                  <a:lnTo>
                    <a:pt x="526" y="472"/>
                  </a:lnTo>
                  <a:lnTo>
                    <a:pt x="541" y="476"/>
                  </a:lnTo>
                  <a:lnTo>
                    <a:pt x="557" y="481"/>
                  </a:lnTo>
                  <a:lnTo>
                    <a:pt x="575" y="485"/>
                  </a:lnTo>
                  <a:lnTo>
                    <a:pt x="592" y="492"/>
                  </a:lnTo>
                  <a:lnTo>
                    <a:pt x="611" y="496"/>
                  </a:lnTo>
                  <a:lnTo>
                    <a:pt x="629" y="503"/>
                  </a:lnTo>
                  <a:lnTo>
                    <a:pt x="647" y="507"/>
                  </a:lnTo>
                  <a:lnTo>
                    <a:pt x="663" y="514"/>
                  </a:lnTo>
                  <a:lnTo>
                    <a:pt x="679" y="518"/>
                  </a:lnTo>
                  <a:lnTo>
                    <a:pt x="693" y="522"/>
                  </a:lnTo>
                  <a:lnTo>
                    <a:pt x="706" y="525"/>
                  </a:lnTo>
                  <a:lnTo>
                    <a:pt x="708" y="526"/>
                  </a:lnTo>
                  <a:lnTo>
                    <a:pt x="709" y="526"/>
                  </a:lnTo>
                  <a:lnTo>
                    <a:pt x="712" y="526"/>
                  </a:lnTo>
                  <a:lnTo>
                    <a:pt x="714" y="526"/>
                  </a:lnTo>
                  <a:lnTo>
                    <a:pt x="716" y="526"/>
                  </a:lnTo>
                  <a:lnTo>
                    <a:pt x="718" y="526"/>
                  </a:lnTo>
                  <a:lnTo>
                    <a:pt x="720" y="526"/>
                  </a:lnTo>
                  <a:lnTo>
                    <a:pt x="723" y="524"/>
                  </a:lnTo>
                  <a:lnTo>
                    <a:pt x="724" y="524"/>
                  </a:lnTo>
                  <a:lnTo>
                    <a:pt x="726" y="524"/>
                  </a:lnTo>
                  <a:lnTo>
                    <a:pt x="728" y="524"/>
                  </a:lnTo>
                  <a:lnTo>
                    <a:pt x="730" y="522"/>
                  </a:lnTo>
                  <a:lnTo>
                    <a:pt x="733" y="521"/>
                  </a:lnTo>
                  <a:lnTo>
                    <a:pt x="734" y="520"/>
                  </a:lnTo>
                  <a:lnTo>
                    <a:pt x="752" y="512"/>
                  </a:lnTo>
                  <a:lnTo>
                    <a:pt x="767" y="505"/>
                  </a:lnTo>
                  <a:lnTo>
                    <a:pt x="780" y="499"/>
                  </a:lnTo>
                  <a:lnTo>
                    <a:pt x="792" y="492"/>
                  </a:lnTo>
                  <a:lnTo>
                    <a:pt x="801" y="489"/>
                  </a:lnTo>
                  <a:lnTo>
                    <a:pt x="809" y="485"/>
                  </a:lnTo>
                  <a:lnTo>
                    <a:pt x="816" y="482"/>
                  </a:lnTo>
                  <a:lnTo>
                    <a:pt x="822" y="479"/>
                  </a:lnTo>
                  <a:lnTo>
                    <a:pt x="826" y="479"/>
                  </a:lnTo>
                  <a:lnTo>
                    <a:pt x="830" y="477"/>
                  </a:lnTo>
                  <a:lnTo>
                    <a:pt x="834" y="477"/>
                  </a:lnTo>
                  <a:lnTo>
                    <a:pt x="838" y="475"/>
                  </a:lnTo>
                  <a:lnTo>
                    <a:pt x="842" y="475"/>
                  </a:lnTo>
                  <a:lnTo>
                    <a:pt x="846" y="473"/>
                  </a:lnTo>
                  <a:lnTo>
                    <a:pt x="850" y="472"/>
                  </a:lnTo>
                  <a:lnTo>
                    <a:pt x="856" y="470"/>
                  </a:lnTo>
                  <a:lnTo>
                    <a:pt x="858" y="470"/>
                  </a:lnTo>
                  <a:lnTo>
                    <a:pt x="861" y="470"/>
                  </a:lnTo>
                  <a:lnTo>
                    <a:pt x="862" y="470"/>
                  </a:lnTo>
                  <a:lnTo>
                    <a:pt x="867" y="470"/>
                  </a:lnTo>
                  <a:lnTo>
                    <a:pt x="869" y="472"/>
                  </a:lnTo>
                  <a:lnTo>
                    <a:pt x="873" y="472"/>
                  </a:lnTo>
                  <a:lnTo>
                    <a:pt x="877" y="473"/>
                  </a:lnTo>
                  <a:lnTo>
                    <a:pt x="881" y="473"/>
                  </a:lnTo>
                  <a:lnTo>
                    <a:pt x="883" y="476"/>
                  </a:lnTo>
                  <a:lnTo>
                    <a:pt x="886" y="477"/>
                  </a:lnTo>
                  <a:lnTo>
                    <a:pt x="888" y="479"/>
                  </a:lnTo>
                  <a:lnTo>
                    <a:pt x="892" y="479"/>
                  </a:lnTo>
                  <a:lnTo>
                    <a:pt x="895" y="481"/>
                  </a:lnTo>
                  <a:lnTo>
                    <a:pt x="897" y="481"/>
                  </a:lnTo>
                  <a:lnTo>
                    <a:pt x="899" y="483"/>
                  </a:lnTo>
                  <a:lnTo>
                    <a:pt x="901" y="483"/>
                  </a:lnTo>
                  <a:lnTo>
                    <a:pt x="905" y="489"/>
                  </a:lnTo>
                  <a:lnTo>
                    <a:pt x="910" y="493"/>
                  </a:lnTo>
                  <a:lnTo>
                    <a:pt x="914" y="500"/>
                  </a:lnTo>
                  <a:lnTo>
                    <a:pt x="918" y="506"/>
                  </a:lnTo>
                  <a:lnTo>
                    <a:pt x="921" y="514"/>
                  </a:lnTo>
                  <a:lnTo>
                    <a:pt x="925" y="521"/>
                  </a:lnTo>
                  <a:lnTo>
                    <a:pt x="929" y="530"/>
                  </a:lnTo>
                  <a:lnTo>
                    <a:pt x="933" y="536"/>
                  </a:lnTo>
                  <a:lnTo>
                    <a:pt x="937" y="546"/>
                  </a:lnTo>
                  <a:lnTo>
                    <a:pt x="941" y="554"/>
                  </a:lnTo>
                  <a:lnTo>
                    <a:pt x="945" y="563"/>
                  </a:lnTo>
                  <a:lnTo>
                    <a:pt x="950" y="570"/>
                  </a:lnTo>
                  <a:lnTo>
                    <a:pt x="954" y="578"/>
                  </a:lnTo>
                  <a:lnTo>
                    <a:pt x="959" y="584"/>
                  </a:lnTo>
                  <a:lnTo>
                    <a:pt x="964" y="590"/>
                  </a:lnTo>
                  <a:lnTo>
                    <a:pt x="970" y="595"/>
                  </a:lnTo>
                  <a:lnTo>
                    <a:pt x="970" y="597"/>
                  </a:lnTo>
                  <a:lnTo>
                    <a:pt x="971" y="597"/>
                  </a:lnTo>
                  <a:lnTo>
                    <a:pt x="971" y="598"/>
                  </a:lnTo>
                  <a:lnTo>
                    <a:pt x="973" y="598"/>
                  </a:lnTo>
                  <a:lnTo>
                    <a:pt x="973" y="600"/>
                  </a:lnTo>
                  <a:lnTo>
                    <a:pt x="975" y="600"/>
                  </a:lnTo>
                  <a:lnTo>
                    <a:pt x="978" y="600"/>
                  </a:lnTo>
                  <a:lnTo>
                    <a:pt x="980" y="600"/>
                  </a:lnTo>
                  <a:lnTo>
                    <a:pt x="982" y="600"/>
                  </a:lnTo>
                  <a:lnTo>
                    <a:pt x="984" y="600"/>
                  </a:lnTo>
                  <a:lnTo>
                    <a:pt x="985" y="600"/>
                  </a:lnTo>
                  <a:lnTo>
                    <a:pt x="987" y="600"/>
                  </a:lnTo>
                  <a:lnTo>
                    <a:pt x="991" y="599"/>
                  </a:lnTo>
                  <a:lnTo>
                    <a:pt x="998" y="595"/>
                  </a:lnTo>
                  <a:lnTo>
                    <a:pt x="1004" y="593"/>
                  </a:lnTo>
                  <a:lnTo>
                    <a:pt x="1013" y="589"/>
                  </a:lnTo>
                  <a:lnTo>
                    <a:pt x="1020" y="585"/>
                  </a:lnTo>
                  <a:lnTo>
                    <a:pt x="1029" y="581"/>
                  </a:lnTo>
                  <a:lnTo>
                    <a:pt x="1037" y="577"/>
                  </a:lnTo>
                  <a:lnTo>
                    <a:pt x="1045" y="571"/>
                  </a:lnTo>
                  <a:lnTo>
                    <a:pt x="1054" y="567"/>
                  </a:lnTo>
                  <a:lnTo>
                    <a:pt x="1062" y="563"/>
                  </a:lnTo>
                  <a:lnTo>
                    <a:pt x="1070" y="559"/>
                  </a:lnTo>
                  <a:lnTo>
                    <a:pt x="1078" y="555"/>
                  </a:lnTo>
                  <a:lnTo>
                    <a:pt x="1084" y="553"/>
                  </a:lnTo>
                  <a:lnTo>
                    <a:pt x="1093" y="549"/>
                  </a:lnTo>
                  <a:lnTo>
                    <a:pt x="1099" y="547"/>
                  </a:lnTo>
                  <a:lnTo>
                    <a:pt x="1106" y="545"/>
                  </a:lnTo>
                  <a:lnTo>
                    <a:pt x="1106" y="546"/>
                  </a:lnTo>
                  <a:lnTo>
                    <a:pt x="1108" y="546"/>
                  </a:lnTo>
                  <a:lnTo>
                    <a:pt x="1109" y="546"/>
                  </a:lnTo>
                  <a:lnTo>
                    <a:pt x="1109" y="547"/>
                  </a:lnTo>
                  <a:lnTo>
                    <a:pt x="1112" y="547"/>
                  </a:lnTo>
                  <a:lnTo>
                    <a:pt x="1114" y="547"/>
                  </a:lnTo>
                  <a:lnTo>
                    <a:pt x="1116" y="547"/>
                  </a:lnTo>
                  <a:lnTo>
                    <a:pt x="1116" y="549"/>
                  </a:lnTo>
                  <a:lnTo>
                    <a:pt x="1118" y="549"/>
                  </a:lnTo>
                  <a:lnTo>
                    <a:pt x="1120" y="549"/>
                  </a:lnTo>
                  <a:lnTo>
                    <a:pt x="1122" y="549"/>
                  </a:lnTo>
                  <a:lnTo>
                    <a:pt x="1122" y="551"/>
                  </a:lnTo>
                  <a:lnTo>
                    <a:pt x="1124" y="551"/>
                  </a:lnTo>
                  <a:lnTo>
                    <a:pt x="1125" y="551"/>
                  </a:lnTo>
                  <a:lnTo>
                    <a:pt x="1127" y="551"/>
                  </a:lnTo>
                  <a:lnTo>
                    <a:pt x="1131" y="555"/>
                  </a:lnTo>
                  <a:lnTo>
                    <a:pt x="1135" y="559"/>
                  </a:lnTo>
                  <a:lnTo>
                    <a:pt x="1139" y="563"/>
                  </a:lnTo>
                  <a:lnTo>
                    <a:pt x="1143" y="567"/>
                  </a:lnTo>
                  <a:lnTo>
                    <a:pt x="1146" y="572"/>
                  </a:lnTo>
                  <a:lnTo>
                    <a:pt x="1150" y="577"/>
                  </a:lnTo>
                  <a:lnTo>
                    <a:pt x="1154" y="583"/>
                  </a:lnTo>
                  <a:lnTo>
                    <a:pt x="1159" y="588"/>
                  </a:lnTo>
                  <a:lnTo>
                    <a:pt x="1163" y="596"/>
                  </a:lnTo>
                  <a:lnTo>
                    <a:pt x="1167" y="604"/>
                  </a:lnTo>
                  <a:lnTo>
                    <a:pt x="1172" y="612"/>
                  </a:lnTo>
                  <a:lnTo>
                    <a:pt x="1178" y="620"/>
                  </a:lnTo>
                  <a:lnTo>
                    <a:pt x="1185" y="631"/>
                  </a:lnTo>
                  <a:lnTo>
                    <a:pt x="1192" y="641"/>
                  </a:lnTo>
                  <a:lnTo>
                    <a:pt x="1200" y="653"/>
                  </a:lnTo>
                  <a:lnTo>
                    <a:pt x="1210" y="664"/>
                  </a:lnTo>
                  <a:lnTo>
                    <a:pt x="1210" y="667"/>
                  </a:lnTo>
                  <a:lnTo>
                    <a:pt x="1212" y="667"/>
                  </a:lnTo>
                  <a:lnTo>
                    <a:pt x="1213" y="669"/>
                  </a:lnTo>
                  <a:lnTo>
                    <a:pt x="1216" y="669"/>
                  </a:lnTo>
                  <a:lnTo>
                    <a:pt x="1218" y="671"/>
                  </a:lnTo>
                  <a:lnTo>
                    <a:pt x="1223" y="671"/>
                  </a:lnTo>
                  <a:lnTo>
                    <a:pt x="1227" y="674"/>
                  </a:lnTo>
                  <a:lnTo>
                    <a:pt x="1231" y="674"/>
                  </a:lnTo>
                  <a:lnTo>
                    <a:pt x="1234" y="676"/>
                  </a:lnTo>
                  <a:lnTo>
                    <a:pt x="1238" y="676"/>
                  </a:lnTo>
                  <a:lnTo>
                    <a:pt x="1242" y="678"/>
                  </a:lnTo>
                  <a:lnTo>
                    <a:pt x="1246" y="678"/>
                  </a:lnTo>
                  <a:lnTo>
                    <a:pt x="1248" y="678"/>
                  </a:lnTo>
                  <a:lnTo>
                    <a:pt x="1251" y="678"/>
                  </a:lnTo>
                  <a:lnTo>
                    <a:pt x="1253" y="678"/>
                  </a:lnTo>
                  <a:lnTo>
                    <a:pt x="1255" y="678"/>
                  </a:lnTo>
                  <a:lnTo>
                    <a:pt x="1279" y="671"/>
                  </a:lnTo>
                  <a:lnTo>
                    <a:pt x="1302" y="664"/>
                  </a:lnTo>
                  <a:lnTo>
                    <a:pt x="1322" y="658"/>
                  </a:lnTo>
                  <a:lnTo>
                    <a:pt x="1341" y="650"/>
                  </a:lnTo>
                  <a:lnTo>
                    <a:pt x="1357" y="646"/>
                  </a:lnTo>
                  <a:lnTo>
                    <a:pt x="1373" y="640"/>
                  </a:lnTo>
                  <a:lnTo>
                    <a:pt x="1386" y="636"/>
                  </a:lnTo>
                  <a:lnTo>
                    <a:pt x="1400" y="631"/>
                  </a:lnTo>
                  <a:lnTo>
                    <a:pt x="1411" y="629"/>
                  </a:lnTo>
                  <a:lnTo>
                    <a:pt x="1422" y="625"/>
                  </a:lnTo>
                  <a:lnTo>
                    <a:pt x="1432" y="623"/>
                  </a:lnTo>
                  <a:lnTo>
                    <a:pt x="1442" y="619"/>
                  </a:lnTo>
                  <a:lnTo>
                    <a:pt x="1451" y="617"/>
                  </a:lnTo>
                  <a:lnTo>
                    <a:pt x="1461" y="614"/>
                  </a:lnTo>
                  <a:lnTo>
                    <a:pt x="1471" y="612"/>
                  </a:lnTo>
                  <a:lnTo>
                    <a:pt x="1482" y="608"/>
                  </a:lnTo>
                  <a:lnTo>
                    <a:pt x="1482" y="609"/>
                  </a:lnTo>
                  <a:lnTo>
                    <a:pt x="1484" y="609"/>
                  </a:lnTo>
                  <a:lnTo>
                    <a:pt x="1486" y="611"/>
                  </a:lnTo>
                  <a:lnTo>
                    <a:pt x="1488" y="611"/>
                  </a:lnTo>
                  <a:lnTo>
                    <a:pt x="1490" y="611"/>
                  </a:lnTo>
                  <a:lnTo>
                    <a:pt x="1492" y="611"/>
                  </a:lnTo>
                  <a:lnTo>
                    <a:pt x="1494" y="613"/>
                  </a:lnTo>
                  <a:lnTo>
                    <a:pt x="1495" y="613"/>
                  </a:lnTo>
                  <a:lnTo>
                    <a:pt x="1498" y="613"/>
                  </a:lnTo>
                  <a:lnTo>
                    <a:pt x="1500" y="613"/>
                  </a:lnTo>
                  <a:lnTo>
                    <a:pt x="1500" y="615"/>
                  </a:lnTo>
                  <a:lnTo>
                    <a:pt x="1502" y="615"/>
                  </a:lnTo>
                  <a:lnTo>
                    <a:pt x="1504" y="615"/>
                  </a:lnTo>
                  <a:lnTo>
                    <a:pt x="1505" y="621"/>
                  </a:lnTo>
                  <a:lnTo>
                    <a:pt x="1510" y="625"/>
                  </a:lnTo>
                  <a:lnTo>
                    <a:pt x="1513" y="631"/>
                  </a:lnTo>
                  <a:lnTo>
                    <a:pt x="1518" y="635"/>
                  </a:lnTo>
                  <a:lnTo>
                    <a:pt x="1522" y="641"/>
                  </a:lnTo>
                  <a:lnTo>
                    <a:pt x="1526" y="645"/>
                  </a:lnTo>
                  <a:lnTo>
                    <a:pt x="1530" y="651"/>
                  </a:lnTo>
                  <a:lnTo>
                    <a:pt x="1535" y="655"/>
                  </a:lnTo>
                  <a:lnTo>
                    <a:pt x="1539" y="662"/>
                  </a:lnTo>
                  <a:lnTo>
                    <a:pt x="1544" y="666"/>
                  </a:lnTo>
                  <a:lnTo>
                    <a:pt x="1548" y="671"/>
                  </a:lnTo>
                  <a:lnTo>
                    <a:pt x="1554" y="675"/>
                  </a:lnTo>
                  <a:lnTo>
                    <a:pt x="1559" y="679"/>
                  </a:lnTo>
                  <a:lnTo>
                    <a:pt x="1565" y="683"/>
                  </a:lnTo>
                  <a:lnTo>
                    <a:pt x="1570" y="688"/>
                  </a:lnTo>
                  <a:lnTo>
                    <a:pt x="1576" y="691"/>
                  </a:lnTo>
                  <a:lnTo>
                    <a:pt x="1576" y="693"/>
                  </a:lnTo>
                  <a:lnTo>
                    <a:pt x="1577" y="693"/>
                  </a:lnTo>
                  <a:lnTo>
                    <a:pt x="1578" y="693"/>
                  </a:lnTo>
                  <a:lnTo>
                    <a:pt x="1580" y="693"/>
                  </a:lnTo>
                  <a:lnTo>
                    <a:pt x="1581" y="693"/>
                  </a:lnTo>
                  <a:lnTo>
                    <a:pt x="1583" y="693"/>
                  </a:lnTo>
                  <a:lnTo>
                    <a:pt x="1585" y="693"/>
                  </a:lnTo>
                  <a:lnTo>
                    <a:pt x="1589" y="693"/>
                  </a:lnTo>
                  <a:lnTo>
                    <a:pt x="1591" y="694"/>
                  </a:lnTo>
                  <a:lnTo>
                    <a:pt x="1593" y="694"/>
                  </a:lnTo>
                  <a:lnTo>
                    <a:pt x="1595" y="694"/>
                  </a:lnTo>
                  <a:lnTo>
                    <a:pt x="1598" y="694"/>
                  </a:lnTo>
                  <a:lnTo>
                    <a:pt x="1599" y="694"/>
                  </a:lnTo>
                  <a:lnTo>
                    <a:pt x="1601" y="694"/>
                  </a:lnTo>
                  <a:lnTo>
                    <a:pt x="1602" y="694"/>
                  </a:lnTo>
                  <a:lnTo>
                    <a:pt x="1603" y="694"/>
                  </a:lnTo>
                  <a:lnTo>
                    <a:pt x="1605" y="694"/>
                  </a:lnTo>
                  <a:lnTo>
                    <a:pt x="1609" y="694"/>
                  </a:lnTo>
                  <a:lnTo>
                    <a:pt x="1612" y="694"/>
                  </a:lnTo>
                  <a:lnTo>
                    <a:pt x="1616" y="692"/>
                  </a:lnTo>
                  <a:lnTo>
                    <a:pt x="1619" y="690"/>
                  </a:lnTo>
                  <a:lnTo>
                    <a:pt x="1623" y="688"/>
                  </a:lnTo>
                  <a:lnTo>
                    <a:pt x="1628" y="686"/>
                  </a:lnTo>
                  <a:lnTo>
                    <a:pt x="1632" y="684"/>
                  </a:lnTo>
                  <a:lnTo>
                    <a:pt x="1636" y="682"/>
                  </a:lnTo>
                  <a:lnTo>
                    <a:pt x="1640" y="680"/>
                  </a:lnTo>
                  <a:lnTo>
                    <a:pt x="1644" y="678"/>
                  </a:lnTo>
                  <a:lnTo>
                    <a:pt x="1649" y="674"/>
                  </a:lnTo>
                  <a:lnTo>
                    <a:pt x="1653" y="672"/>
                  </a:lnTo>
                  <a:lnTo>
                    <a:pt x="1657" y="668"/>
                  </a:lnTo>
                  <a:lnTo>
                    <a:pt x="1662" y="664"/>
                  </a:lnTo>
                  <a:lnTo>
                    <a:pt x="1667" y="660"/>
                  </a:lnTo>
                  <a:lnTo>
                    <a:pt x="1668" y="660"/>
                  </a:lnTo>
                  <a:lnTo>
                    <a:pt x="1670" y="660"/>
                  </a:lnTo>
                  <a:lnTo>
                    <a:pt x="1672" y="660"/>
                  </a:lnTo>
                  <a:lnTo>
                    <a:pt x="1674" y="660"/>
                  </a:lnTo>
                  <a:lnTo>
                    <a:pt x="1677" y="660"/>
                  </a:lnTo>
                  <a:lnTo>
                    <a:pt x="1681" y="660"/>
                  </a:lnTo>
                  <a:lnTo>
                    <a:pt x="1685" y="659"/>
                  </a:lnTo>
                  <a:lnTo>
                    <a:pt x="1687" y="659"/>
                  </a:lnTo>
                  <a:lnTo>
                    <a:pt x="1692" y="659"/>
                  </a:lnTo>
                  <a:lnTo>
                    <a:pt x="1694" y="659"/>
                  </a:lnTo>
                  <a:lnTo>
                    <a:pt x="1698" y="659"/>
                  </a:lnTo>
                  <a:lnTo>
                    <a:pt x="1701" y="659"/>
                  </a:lnTo>
                  <a:lnTo>
                    <a:pt x="1703" y="659"/>
                  </a:lnTo>
                  <a:lnTo>
                    <a:pt x="1705" y="658"/>
                  </a:lnTo>
                  <a:lnTo>
                    <a:pt x="1712" y="669"/>
                  </a:lnTo>
                  <a:lnTo>
                    <a:pt x="1720" y="679"/>
                  </a:lnTo>
                  <a:lnTo>
                    <a:pt x="1729" y="692"/>
                  </a:lnTo>
                  <a:lnTo>
                    <a:pt x="1738" y="704"/>
                  </a:lnTo>
                  <a:lnTo>
                    <a:pt x="1747" y="718"/>
                  </a:lnTo>
                  <a:lnTo>
                    <a:pt x="1757" y="731"/>
                  </a:lnTo>
                  <a:lnTo>
                    <a:pt x="1768" y="746"/>
                  </a:lnTo>
                  <a:lnTo>
                    <a:pt x="1779" y="758"/>
                  </a:lnTo>
                  <a:lnTo>
                    <a:pt x="1788" y="773"/>
                  </a:lnTo>
                  <a:lnTo>
                    <a:pt x="1799" y="787"/>
                  </a:lnTo>
                  <a:lnTo>
                    <a:pt x="1810" y="801"/>
                  </a:lnTo>
                  <a:lnTo>
                    <a:pt x="1820" y="813"/>
                  </a:lnTo>
                  <a:lnTo>
                    <a:pt x="1828" y="826"/>
                  </a:lnTo>
                  <a:lnTo>
                    <a:pt x="1839" y="837"/>
                  </a:lnTo>
                  <a:lnTo>
                    <a:pt x="1848" y="847"/>
                  </a:lnTo>
                  <a:lnTo>
                    <a:pt x="1858" y="856"/>
                  </a:lnTo>
                  <a:lnTo>
                    <a:pt x="1858" y="858"/>
                  </a:lnTo>
                  <a:lnTo>
                    <a:pt x="1860" y="860"/>
                  </a:lnTo>
                  <a:lnTo>
                    <a:pt x="1862" y="862"/>
                  </a:lnTo>
                  <a:lnTo>
                    <a:pt x="1866" y="862"/>
                  </a:lnTo>
                  <a:lnTo>
                    <a:pt x="1869" y="865"/>
                  </a:lnTo>
                  <a:lnTo>
                    <a:pt x="1873" y="865"/>
                  </a:lnTo>
                  <a:lnTo>
                    <a:pt x="1878" y="867"/>
                  </a:lnTo>
                  <a:lnTo>
                    <a:pt x="1882" y="867"/>
                  </a:lnTo>
                  <a:lnTo>
                    <a:pt x="1884" y="869"/>
                  </a:lnTo>
                  <a:lnTo>
                    <a:pt x="1888" y="869"/>
                  </a:lnTo>
                  <a:lnTo>
                    <a:pt x="1891" y="869"/>
                  </a:lnTo>
                  <a:lnTo>
                    <a:pt x="1896" y="869"/>
                  </a:lnTo>
                  <a:lnTo>
                    <a:pt x="1898" y="869"/>
                  </a:lnTo>
                  <a:lnTo>
                    <a:pt x="1901" y="869"/>
                  </a:lnTo>
                  <a:lnTo>
                    <a:pt x="1903" y="869"/>
                  </a:lnTo>
                  <a:lnTo>
                    <a:pt x="1918" y="860"/>
                  </a:lnTo>
                  <a:lnTo>
                    <a:pt x="1936" y="848"/>
                  </a:lnTo>
                  <a:lnTo>
                    <a:pt x="1956" y="835"/>
                  </a:lnTo>
                  <a:lnTo>
                    <a:pt x="1979" y="820"/>
                  </a:lnTo>
                  <a:lnTo>
                    <a:pt x="2003" y="803"/>
                  </a:lnTo>
                  <a:lnTo>
                    <a:pt x="2028" y="787"/>
                  </a:lnTo>
                  <a:lnTo>
                    <a:pt x="2054" y="770"/>
                  </a:lnTo>
                  <a:lnTo>
                    <a:pt x="2079" y="752"/>
                  </a:lnTo>
                  <a:lnTo>
                    <a:pt x="2102" y="737"/>
                  </a:lnTo>
                  <a:lnTo>
                    <a:pt x="2125" y="721"/>
                  </a:lnTo>
                  <a:lnTo>
                    <a:pt x="2145" y="707"/>
                  </a:lnTo>
                  <a:lnTo>
                    <a:pt x="2164" y="693"/>
                  </a:lnTo>
                  <a:lnTo>
                    <a:pt x="2179" y="683"/>
                  </a:lnTo>
                  <a:lnTo>
                    <a:pt x="2191" y="675"/>
                  </a:lnTo>
                  <a:lnTo>
                    <a:pt x="2197" y="669"/>
                  </a:lnTo>
                  <a:lnTo>
                    <a:pt x="2201" y="667"/>
                  </a:lnTo>
                  <a:lnTo>
                    <a:pt x="489" y="170"/>
                  </a:lnTo>
                  <a:lnTo>
                    <a:pt x="149" y="0"/>
                  </a:lnTo>
                  <a:lnTo>
                    <a:pt x="142" y="19"/>
                  </a:lnTo>
                  <a:lnTo>
                    <a:pt x="136" y="39"/>
                  </a:lnTo>
                  <a:lnTo>
                    <a:pt x="127" y="62"/>
                  </a:lnTo>
                  <a:lnTo>
                    <a:pt x="119" y="86"/>
                  </a:lnTo>
                  <a:lnTo>
                    <a:pt x="109" y="113"/>
                  </a:lnTo>
                  <a:lnTo>
                    <a:pt x="100" y="138"/>
                  </a:lnTo>
                  <a:lnTo>
                    <a:pt x="89" y="165"/>
                  </a:lnTo>
                  <a:lnTo>
                    <a:pt x="78" y="191"/>
                  </a:lnTo>
                  <a:lnTo>
                    <a:pt x="66" y="219"/>
                  </a:lnTo>
                  <a:lnTo>
                    <a:pt x="56" y="244"/>
                  </a:lnTo>
                  <a:lnTo>
                    <a:pt x="45" y="270"/>
                  </a:lnTo>
                  <a:lnTo>
                    <a:pt x="35" y="292"/>
                  </a:lnTo>
                  <a:lnTo>
                    <a:pt x="24" y="314"/>
                  </a:lnTo>
                  <a:lnTo>
                    <a:pt x="15" y="333"/>
                  </a:lnTo>
                  <a:lnTo>
                    <a:pt x="7" y="349"/>
                  </a:lnTo>
                  <a:lnTo>
                    <a:pt x="0" y="362"/>
                  </a:lnTo>
                  <a:lnTo>
                    <a:pt x="1" y="363"/>
                  </a:lnTo>
                  <a:lnTo>
                    <a:pt x="3" y="363"/>
                  </a:lnTo>
                  <a:lnTo>
                    <a:pt x="7" y="365"/>
                  </a:lnTo>
                  <a:lnTo>
                    <a:pt x="15" y="366"/>
                  </a:lnTo>
                  <a:lnTo>
                    <a:pt x="22" y="369"/>
                  </a:lnTo>
                  <a:lnTo>
                    <a:pt x="31" y="371"/>
                  </a:lnTo>
                  <a:lnTo>
                    <a:pt x="42" y="373"/>
                  </a:lnTo>
                  <a:lnTo>
                    <a:pt x="54" y="375"/>
                  </a:lnTo>
                  <a:lnTo>
                    <a:pt x="65" y="379"/>
                  </a:lnTo>
                  <a:lnTo>
                    <a:pt x="78" y="382"/>
                  </a:lnTo>
                  <a:lnTo>
                    <a:pt x="90" y="385"/>
                  </a:lnTo>
                  <a:lnTo>
                    <a:pt x="105" y="387"/>
                  </a:lnTo>
                  <a:lnTo>
                    <a:pt x="117" y="391"/>
                  </a:lnTo>
                  <a:lnTo>
                    <a:pt x="130" y="393"/>
                  </a:lnTo>
                  <a:lnTo>
                    <a:pt x="142" y="397"/>
                  </a:lnTo>
                  <a:lnTo>
                    <a:pt x="155" y="400"/>
                  </a:lnTo>
                </a:path>
              </a:pathLst>
            </a:custGeom>
            <a:gradFill rotWithShape="0">
              <a:gsLst>
                <a:gs pos="0">
                  <a:srgbClr val="FFFFFF"/>
                </a:gs>
                <a:gs pos="100000">
                  <a:srgbClr val="BF4100"/>
                </a:gs>
              </a:gsLst>
              <a:path path="rect">
                <a:fillToRect l="50000" t="50000" r="50000" b="50000"/>
              </a:path>
            </a:gradFill>
            <a:ln w="9287">
              <a:solidFill>
                <a:srgbClr val="000000"/>
              </a:solidFill>
              <a:round/>
              <a:headEnd/>
              <a:tailEnd/>
            </a:ln>
          </p:spPr>
          <p:txBody>
            <a:bodyPr/>
            <a:lstStyle/>
            <a:p>
              <a:endParaRPr lang="en-US"/>
            </a:p>
          </p:txBody>
        </p:sp>
        <p:sp>
          <p:nvSpPr>
            <p:cNvPr id="3079" name="Oval 8"/>
            <p:cNvSpPr>
              <a:spLocks noChangeArrowheads="1"/>
            </p:cNvSpPr>
            <p:nvPr/>
          </p:nvSpPr>
          <p:spPr bwMode="auto">
            <a:xfrm rot="-9780000">
              <a:off x="1912" y="2356"/>
              <a:ext cx="1580" cy="1964"/>
            </a:xfrm>
            <a:prstGeom prst="ellipse">
              <a:avLst/>
            </a:prstGeom>
            <a:gradFill rotWithShape="0">
              <a:gsLst>
                <a:gs pos="0">
                  <a:srgbClr val="FFFFFF"/>
                </a:gs>
                <a:gs pos="100000">
                  <a:srgbClr val="BF4100"/>
                </a:gs>
              </a:gsLst>
              <a:path path="shape">
                <a:fillToRect l="50000" t="50000" r="50000" b="50000"/>
              </a:path>
            </a:gradFill>
            <a:ln w="9287">
              <a:solidFill>
                <a:srgbClr val="000000"/>
              </a:solidFill>
              <a:round/>
              <a:headEnd/>
              <a:tailEnd/>
            </a:ln>
          </p:spPr>
          <p:txBody>
            <a:bodyPr wrap="none" anchor="ctr"/>
            <a:lstStyle/>
            <a:p>
              <a:endParaRPr lang="en-US"/>
            </a:p>
          </p:txBody>
        </p:sp>
        <p:sp>
          <p:nvSpPr>
            <p:cNvPr id="3080" name="Oval 9"/>
            <p:cNvSpPr>
              <a:spLocks noChangeArrowheads="1"/>
            </p:cNvSpPr>
            <p:nvPr/>
          </p:nvSpPr>
          <p:spPr bwMode="auto">
            <a:xfrm rot="-9780000">
              <a:off x="2112" y="2999"/>
              <a:ext cx="482" cy="472"/>
            </a:xfrm>
            <a:prstGeom prst="ellipse">
              <a:avLst/>
            </a:prstGeom>
            <a:gradFill rotWithShape="0">
              <a:gsLst>
                <a:gs pos="0">
                  <a:srgbClr val="FFFFFF"/>
                </a:gs>
                <a:gs pos="100000">
                  <a:srgbClr val="BF4100"/>
                </a:gs>
              </a:gsLst>
              <a:path path="shape">
                <a:fillToRect l="50000" t="50000" r="50000" b="50000"/>
              </a:path>
            </a:gradFill>
            <a:ln w="9287">
              <a:solidFill>
                <a:srgbClr val="000000"/>
              </a:solidFill>
              <a:round/>
              <a:headEnd/>
              <a:tailEnd/>
            </a:ln>
          </p:spPr>
          <p:txBody>
            <a:bodyPr wrap="none" anchor="ctr"/>
            <a:lstStyle/>
            <a:p>
              <a:endParaRPr lang="en-US"/>
            </a:p>
          </p:txBody>
        </p:sp>
        <p:sp>
          <p:nvSpPr>
            <p:cNvPr id="3081" name="Freeform 10"/>
            <p:cNvSpPr>
              <a:spLocks/>
            </p:cNvSpPr>
            <p:nvPr/>
          </p:nvSpPr>
          <p:spPr bwMode="auto">
            <a:xfrm>
              <a:off x="2111" y="3000"/>
              <a:ext cx="394" cy="465"/>
            </a:xfrm>
            <a:custGeom>
              <a:avLst/>
              <a:gdLst>
                <a:gd name="T0" fmla="*/ 372 w 394"/>
                <a:gd name="T1" fmla="*/ 35 h 465"/>
                <a:gd name="T2" fmla="*/ 327 w 394"/>
                <a:gd name="T3" fmla="*/ 15 h 465"/>
                <a:gd name="T4" fmla="*/ 282 w 394"/>
                <a:gd name="T5" fmla="*/ 3 h 465"/>
                <a:gd name="T6" fmla="*/ 236 w 394"/>
                <a:gd name="T7" fmla="*/ 0 h 465"/>
                <a:gd name="T8" fmla="*/ 191 w 394"/>
                <a:gd name="T9" fmla="*/ 6 h 465"/>
                <a:gd name="T10" fmla="*/ 148 w 394"/>
                <a:gd name="T11" fmla="*/ 18 h 465"/>
                <a:gd name="T12" fmla="*/ 110 w 394"/>
                <a:gd name="T13" fmla="*/ 38 h 465"/>
                <a:gd name="T14" fmla="*/ 76 w 394"/>
                <a:gd name="T15" fmla="*/ 63 h 465"/>
                <a:gd name="T16" fmla="*/ 42 w 394"/>
                <a:gd name="T17" fmla="*/ 101 h 465"/>
                <a:gd name="T18" fmla="*/ 14 w 394"/>
                <a:gd name="T19" fmla="*/ 154 h 465"/>
                <a:gd name="T20" fmla="*/ 1 w 394"/>
                <a:gd name="T21" fmla="*/ 210 h 465"/>
                <a:gd name="T22" fmla="*/ 2 w 394"/>
                <a:gd name="T23" fmla="*/ 269 h 465"/>
                <a:gd name="T24" fmla="*/ 18 w 394"/>
                <a:gd name="T25" fmla="*/ 326 h 465"/>
                <a:gd name="T26" fmla="*/ 49 w 394"/>
                <a:gd name="T27" fmla="*/ 377 h 465"/>
                <a:gd name="T28" fmla="*/ 96 w 394"/>
                <a:gd name="T29" fmla="*/ 422 h 465"/>
                <a:gd name="T30" fmla="*/ 159 w 394"/>
                <a:gd name="T31" fmla="*/ 454 h 465"/>
                <a:gd name="T32" fmla="*/ 196 w 394"/>
                <a:gd name="T33" fmla="*/ 464 h 465"/>
                <a:gd name="T34" fmla="*/ 187 w 394"/>
                <a:gd name="T35" fmla="*/ 457 h 465"/>
                <a:gd name="T36" fmla="*/ 171 w 394"/>
                <a:gd name="T37" fmla="*/ 446 h 465"/>
                <a:gd name="T38" fmla="*/ 153 w 394"/>
                <a:gd name="T39" fmla="*/ 427 h 465"/>
                <a:gd name="T40" fmla="*/ 134 w 394"/>
                <a:gd name="T41" fmla="*/ 403 h 465"/>
                <a:gd name="T42" fmla="*/ 113 w 394"/>
                <a:gd name="T43" fmla="*/ 376 h 465"/>
                <a:gd name="T44" fmla="*/ 97 w 394"/>
                <a:gd name="T45" fmla="*/ 344 h 465"/>
                <a:gd name="T46" fmla="*/ 87 w 394"/>
                <a:gd name="T47" fmla="*/ 307 h 465"/>
                <a:gd name="T48" fmla="*/ 86 w 394"/>
                <a:gd name="T49" fmla="*/ 269 h 465"/>
                <a:gd name="T50" fmla="*/ 89 w 394"/>
                <a:gd name="T51" fmla="*/ 234 h 465"/>
                <a:gd name="T52" fmla="*/ 98 w 394"/>
                <a:gd name="T53" fmla="*/ 200 h 465"/>
                <a:gd name="T54" fmla="*/ 111 w 394"/>
                <a:gd name="T55" fmla="*/ 170 h 465"/>
                <a:gd name="T56" fmla="*/ 126 w 394"/>
                <a:gd name="T57" fmla="*/ 143 h 465"/>
                <a:gd name="T58" fmla="*/ 144 w 394"/>
                <a:gd name="T59" fmla="*/ 120 h 465"/>
                <a:gd name="T60" fmla="*/ 160 w 394"/>
                <a:gd name="T61" fmla="*/ 101 h 465"/>
                <a:gd name="T62" fmla="*/ 175 w 394"/>
                <a:gd name="T63" fmla="*/ 85 h 465"/>
                <a:gd name="T64" fmla="*/ 190 w 394"/>
                <a:gd name="T65" fmla="*/ 75 h 465"/>
                <a:gd name="T66" fmla="*/ 202 w 394"/>
                <a:gd name="T67" fmla="*/ 67 h 465"/>
                <a:gd name="T68" fmla="*/ 217 w 394"/>
                <a:gd name="T69" fmla="*/ 61 h 465"/>
                <a:gd name="T70" fmla="*/ 234 w 394"/>
                <a:gd name="T71" fmla="*/ 55 h 465"/>
                <a:gd name="T72" fmla="*/ 249 w 394"/>
                <a:gd name="T73" fmla="*/ 48 h 465"/>
                <a:gd name="T74" fmla="*/ 266 w 394"/>
                <a:gd name="T75" fmla="*/ 45 h 465"/>
                <a:gd name="T76" fmla="*/ 281 w 394"/>
                <a:gd name="T77" fmla="*/ 42 h 465"/>
                <a:gd name="T78" fmla="*/ 297 w 394"/>
                <a:gd name="T79" fmla="*/ 41 h 465"/>
                <a:gd name="T80" fmla="*/ 315 w 394"/>
                <a:gd name="T81" fmla="*/ 40 h 465"/>
                <a:gd name="T82" fmla="*/ 336 w 394"/>
                <a:gd name="T83" fmla="*/ 41 h 465"/>
                <a:gd name="T84" fmla="*/ 352 w 394"/>
                <a:gd name="T85" fmla="*/ 42 h 465"/>
                <a:gd name="T86" fmla="*/ 367 w 394"/>
                <a:gd name="T87" fmla="*/ 44 h 465"/>
                <a:gd name="T88" fmla="*/ 377 w 394"/>
                <a:gd name="T89" fmla="*/ 46 h 465"/>
                <a:gd name="T90" fmla="*/ 384 w 394"/>
                <a:gd name="T91" fmla="*/ 47 h 465"/>
                <a:gd name="T92" fmla="*/ 389 w 394"/>
                <a:gd name="T93" fmla="*/ 49 h 465"/>
                <a:gd name="T94" fmla="*/ 392 w 394"/>
                <a:gd name="T95" fmla="*/ 49 h 465"/>
                <a:gd name="T96" fmla="*/ 393 w 394"/>
                <a:gd name="T97" fmla="*/ 49 h 46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4"/>
                <a:gd name="T148" fmla="*/ 0 h 465"/>
                <a:gd name="T149" fmla="*/ 394 w 394"/>
                <a:gd name="T150" fmla="*/ 465 h 46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4" h="465">
                  <a:moveTo>
                    <a:pt x="393" y="49"/>
                  </a:moveTo>
                  <a:lnTo>
                    <a:pt x="372" y="35"/>
                  </a:lnTo>
                  <a:lnTo>
                    <a:pt x="351" y="24"/>
                  </a:lnTo>
                  <a:lnTo>
                    <a:pt x="327" y="15"/>
                  </a:lnTo>
                  <a:lnTo>
                    <a:pt x="306" y="7"/>
                  </a:lnTo>
                  <a:lnTo>
                    <a:pt x="282" y="3"/>
                  </a:lnTo>
                  <a:lnTo>
                    <a:pt x="259" y="1"/>
                  </a:lnTo>
                  <a:lnTo>
                    <a:pt x="236" y="0"/>
                  </a:lnTo>
                  <a:lnTo>
                    <a:pt x="214" y="1"/>
                  </a:lnTo>
                  <a:lnTo>
                    <a:pt x="191" y="6"/>
                  </a:lnTo>
                  <a:lnTo>
                    <a:pt x="169" y="10"/>
                  </a:lnTo>
                  <a:lnTo>
                    <a:pt x="148" y="18"/>
                  </a:lnTo>
                  <a:lnTo>
                    <a:pt x="129" y="26"/>
                  </a:lnTo>
                  <a:lnTo>
                    <a:pt x="110" y="38"/>
                  </a:lnTo>
                  <a:lnTo>
                    <a:pt x="93" y="49"/>
                  </a:lnTo>
                  <a:lnTo>
                    <a:pt x="76" y="63"/>
                  </a:lnTo>
                  <a:lnTo>
                    <a:pt x="63" y="76"/>
                  </a:lnTo>
                  <a:lnTo>
                    <a:pt x="42" y="101"/>
                  </a:lnTo>
                  <a:lnTo>
                    <a:pt x="27" y="126"/>
                  </a:lnTo>
                  <a:lnTo>
                    <a:pt x="14" y="154"/>
                  </a:lnTo>
                  <a:lnTo>
                    <a:pt x="6" y="181"/>
                  </a:lnTo>
                  <a:lnTo>
                    <a:pt x="1" y="210"/>
                  </a:lnTo>
                  <a:lnTo>
                    <a:pt x="0" y="239"/>
                  </a:lnTo>
                  <a:lnTo>
                    <a:pt x="2" y="269"/>
                  </a:lnTo>
                  <a:lnTo>
                    <a:pt x="9" y="297"/>
                  </a:lnTo>
                  <a:lnTo>
                    <a:pt x="18" y="326"/>
                  </a:lnTo>
                  <a:lnTo>
                    <a:pt x="32" y="352"/>
                  </a:lnTo>
                  <a:lnTo>
                    <a:pt x="49" y="377"/>
                  </a:lnTo>
                  <a:lnTo>
                    <a:pt x="71" y="400"/>
                  </a:lnTo>
                  <a:lnTo>
                    <a:pt x="96" y="422"/>
                  </a:lnTo>
                  <a:lnTo>
                    <a:pt x="126" y="439"/>
                  </a:lnTo>
                  <a:lnTo>
                    <a:pt x="159" y="454"/>
                  </a:lnTo>
                  <a:lnTo>
                    <a:pt x="198" y="464"/>
                  </a:lnTo>
                  <a:lnTo>
                    <a:pt x="196" y="464"/>
                  </a:lnTo>
                  <a:lnTo>
                    <a:pt x="193" y="461"/>
                  </a:lnTo>
                  <a:lnTo>
                    <a:pt x="187" y="457"/>
                  </a:lnTo>
                  <a:lnTo>
                    <a:pt x="180" y="452"/>
                  </a:lnTo>
                  <a:lnTo>
                    <a:pt x="171" y="446"/>
                  </a:lnTo>
                  <a:lnTo>
                    <a:pt x="163" y="436"/>
                  </a:lnTo>
                  <a:lnTo>
                    <a:pt x="153" y="427"/>
                  </a:lnTo>
                  <a:lnTo>
                    <a:pt x="144" y="416"/>
                  </a:lnTo>
                  <a:lnTo>
                    <a:pt x="134" y="403"/>
                  </a:lnTo>
                  <a:lnTo>
                    <a:pt x="123" y="390"/>
                  </a:lnTo>
                  <a:lnTo>
                    <a:pt x="113" y="376"/>
                  </a:lnTo>
                  <a:lnTo>
                    <a:pt x="105" y="360"/>
                  </a:lnTo>
                  <a:lnTo>
                    <a:pt x="97" y="344"/>
                  </a:lnTo>
                  <a:lnTo>
                    <a:pt x="91" y="326"/>
                  </a:lnTo>
                  <a:lnTo>
                    <a:pt x="87" y="307"/>
                  </a:lnTo>
                  <a:lnTo>
                    <a:pt x="86" y="287"/>
                  </a:lnTo>
                  <a:lnTo>
                    <a:pt x="86" y="269"/>
                  </a:lnTo>
                  <a:lnTo>
                    <a:pt x="87" y="250"/>
                  </a:lnTo>
                  <a:lnTo>
                    <a:pt x="89" y="234"/>
                  </a:lnTo>
                  <a:lnTo>
                    <a:pt x="94" y="216"/>
                  </a:lnTo>
                  <a:lnTo>
                    <a:pt x="98" y="200"/>
                  </a:lnTo>
                  <a:lnTo>
                    <a:pt x="104" y="184"/>
                  </a:lnTo>
                  <a:lnTo>
                    <a:pt x="111" y="170"/>
                  </a:lnTo>
                  <a:lnTo>
                    <a:pt x="120" y="155"/>
                  </a:lnTo>
                  <a:lnTo>
                    <a:pt x="126" y="143"/>
                  </a:lnTo>
                  <a:lnTo>
                    <a:pt x="135" y="130"/>
                  </a:lnTo>
                  <a:lnTo>
                    <a:pt x="144" y="120"/>
                  </a:lnTo>
                  <a:lnTo>
                    <a:pt x="152" y="109"/>
                  </a:lnTo>
                  <a:lnTo>
                    <a:pt x="160" y="101"/>
                  </a:lnTo>
                  <a:lnTo>
                    <a:pt x="169" y="92"/>
                  </a:lnTo>
                  <a:lnTo>
                    <a:pt x="175" y="85"/>
                  </a:lnTo>
                  <a:lnTo>
                    <a:pt x="184" y="78"/>
                  </a:lnTo>
                  <a:lnTo>
                    <a:pt x="190" y="75"/>
                  </a:lnTo>
                  <a:lnTo>
                    <a:pt x="196" y="71"/>
                  </a:lnTo>
                  <a:lnTo>
                    <a:pt x="202" y="67"/>
                  </a:lnTo>
                  <a:lnTo>
                    <a:pt x="211" y="63"/>
                  </a:lnTo>
                  <a:lnTo>
                    <a:pt x="217" y="61"/>
                  </a:lnTo>
                  <a:lnTo>
                    <a:pt x="225" y="56"/>
                  </a:lnTo>
                  <a:lnTo>
                    <a:pt x="234" y="55"/>
                  </a:lnTo>
                  <a:lnTo>
                    <a:pt x="243" y="50"/>
                  </a:lnTo>
                  <a:lnTo>
                    <a:pt x="249" y="48"/>
                  </a:lnTo>
                  <a:lnTo>
                    <a:pt x="258" y="46"/>
                  </a:lnTo>
                  <a:lnTo>
                    <a:pt x="266" y="45"/>
                  </a:lnTo>
                  <a:lnTo>
                    <a:pt x="274" y="42"/>
                  </a:lnTo>
                  <a:lnTo>
                    <a:pt x="281" y="42"/>
                  </a:lnTo>
                  <a:lnTo>
                    <a:pt x="289" y="41"/>
                  </a:lnTo>
                  <a:lnTo>
                    <a:pt x="297" y="41"/>
                  </a:lnTo>
                  <a:lnTo>
                    <a:pt x="305" y="38"/>
                  </a:lnTo>
                  <a:lnTo>
                    <a:pt x="315" y="40"/>
                  </a:lnTo>
                  <a:lnTo>
                    <a:pt x="327" y="40"/>
                  </a:lnTo>
                  <a:lnTo>
                    <a:pt x="336" y="41"/>
                  </a:lnTo>
                  <a:lnTo>
                    <a:pt x="346" y="41"/>
                  </a:lnTo>
                  <a:lnTo>
                    <a:pt x="352" y="42"/>
                  </a:lnTo>
                  <a:lnTo>
                    <a:pt x="360" y="42"/>
                  </a:lnTo>
                  <a:lnTo>
                    <a:pt x="367" y="44"/>
                  </a:lnTo>
                  <a:lnTo>
                    <a:pt x="373" y="44"/>
                  </a:lnTo>
                  <a:lnTo>
                    <a:pt x="377" y="46"/>
                  </a:lnTo>
                  <a:lnTo>
                    <a:pt x="381" y="46"/>
                  </a:lnTo>
                  <a:lnTo>
                    <a:pt x="384" y="47"/>
                  </a:lnTo>
                  <a:lnTo>
                    <a:pt x="387" y="47"/>
                  </a:lnTo>
                  <a:lnTo>
                    <a:pt x="389" y="49"/>
                  </a:lnTo>
                  <a:lnTo>
                    <a:pt x="391" y="49"/>
                  </a:lnTo>
                  <a:lnTo>
                    <a:pt x="392" y="49"/>
                  </a:lnTo>
                  <a:lnTo>
                    <a:pt x="393" y="49"/>
                  </a:lnTo>
                </a:path>
              </a:pathLst>
            </a:custGeom>
            <a:gradFill rotWithShape="0">
              <a:gsLst>
                <a:gs pos="0">
                  <a:srgbClr val="FFFFFF"/>
                </a:gs>
                <a:gs pos="100000">
                  <a:srgbClr val="BF4100"/>
                </a:gs>
              </a:gsLst>
              <a:path path="rect">
                <a:fillToRect l="50000" t="50000" r="50000" b="50000"/>
              </a:path>
            </a:gradFill>
            <a:ln w="9287">
              <a:solidFill>
                <a:srgbClr val="000000"/>
              </a:solidFill>
              <a:round/>
              <a:headEnd/>
              <a:tailEnd/>
            </a:ln>
          </p:spPr>
          <p:txBody>
            <a:bodyPr/>
            <a:lstStyle/>
            <a:p>
              <a:endParaRPr lang="en-US"/>
            </a:p>
          </p:txBody>
        </p:sp>
        <p:sp>
          <p:nvSpPr>
            <p:cNvPr id="3082" name="Freeform 11"/>
            <p:cNvSpPr>
              <a:spLocks/>
            </p:cNvSpPr>
            <p:nvPr/>
          </p:nvSpPr>
          <p:spPr bwMode="auto">
            <a:xfrm>
              <a:off x="2053" y="3881"/>
              <a:ext cx="1226" cy="364"/>
            </a:xfrm>
            <a:custGeom>
              <a:avLst/>
              <a:gdLst>
                <a:gd name="T0" fmla="*/ 364 w 1226"/>
                <a:gd name="T1" fmla="*/ 332 h 364"/>
                <a:gd name="T2" fmla="*/ 302 w 1226"/>
                <a:gd name="T3" fmla="*/ 307 h 364"/>
                <a:gd name="T4" fmla="*/ 243 w 1226"/>
                <a:gd name="T5" fmla="*/ 276 h 364"/>
                <a:gd name="T6" fmla="*/ 190 w 1226"/>
                <a:gd name="T7" fmla="*/ 238 h 364"/>
                <a:gd name="T8" fmla="*/ 140 w 1226"/>
                <a:gd name="T9" fmla="*/ 196 h 364"/>
                <a:gd name="T10" fmla="*/ 94 w 1226"/>
                <a:gd name="T11" fmla="*/ 149 h 364"/>
                <a:gd name="T12" fmla="*/ 53 w 1226"/>
                <a:gd name="T13" fmla="*/ 97 h 364"/>
                <a:gd name="T14" fmla="*/ 17 w 1226"/>
                <a:gd name="T15" fmla="*/ 41 h 364"/>
                <a:gd name="T16" fmla="*/ 28 w 1226"/>
                <a:gd name="T17" fmla="*/ 20 h 364"/>
                <a:gd name="T18" fmla="*/ 61 w 1226"/>
                <a:gd name="T19" fmla="*/ 68 h 364"/>
                <a:gd name="T20" fmla="*/ 99 w 1226"/>
                <a:gd name="T21" fmla="*/ 111 h 364"/>
                <a:gd name="T22" fmla="*/ 140 w 1226"/>
                <a:gd name="T23" fmla="*/ 151 h 364"/>
                <a:gd name="T24" fmla="*/ 187 w 1226"/>
                <a:gd name="T25" fmla="*/ 186 h 364"/>
                <a:gd name="T26" fmla="*/ 235 w 1226"/>
                <a:gd name="T27" fmla="*/ 217 h 364"/>
                <a:gd name="T28" fmla="*/ 287 w 1226"/>
                <a:gd name="T29" fmla="*/ 245 h 364"/>
                <a:gd name="T30" fmla="*/ 342 w 1226"/>
                <a:gd name="T31" fmla="*/ 267 h 364"/>
                <a:gd name="T32" fmla="*/ 399 w 1226"/>
                <a:gd name="T33" fmla="*/ 284 h 364"/>
                <a:gd name="T34" fmla="*/ 485 w 1226"/>
                <a:gd name="T35" fmla="*/ 303 h 364"/>
                <a:gd name="T36" fmla="*/ 564 w 1226"/>
                <a:gd name="T37" fmla="*/ 307 h 364"/>
                <a:gd name="T38" fmla="*/ 634 w 1226"/>
                <a:gd name="T39" fmla="*/ 299 h 364"/>
                <a:gd name="T40" fmla="*/ 701 w 1226"/>
                <a:gd name="T41" fmla="*/ 280 h 364"/>
                <a:gd name="T42" fmla="*/ 761 w 1226"/>
                <a:gd name="T43" fmla="*/ 253 h 364"/>
                <a:gd name="T44" fmla="*/ 818 w 1226"/>
                <a:gd name="T45" fmla="*/ 219 h 364"/>
                <a:gd name="T46" fmla="*/ 874 w 1226"/>
                <a:gd name="T47" fmla="*/ 182 h 364"/>
                <a:gd name="T48" fmla="*/ 929 w 1226"/>
                <a:gd name="T49" fmla="*/ 140 h 364"/>
                <a:gd name="T50" fmla="*/ 1084 w 1226"/>
                <a:gd name="T51" fmla="*/ 88 h 364"/>
                <a:gd name="T52" fmla="*/ 1225 w 1226"/>
                <a:gd name="T53" fmla="*/ 0 h 364"/>
                <a:gd name="T54" fmla="*/ 1102 w 1226"/>
                <a:gd name="T55" fmla="*/ 119 h 364"/>
                <a:gd name="T56" fmla="*/ 990 w 1226"/>
                <a:gd name="T57" fmla="*/ 210 h 364"/>
                <a:gd name="T58" fmla="*/ 886 w 1226"/>
                <a:gd name="T59" fmla="*/ 278 h 364"/>
                <a:gd name="T60" fmla="*/ 788 w 1226"/>
                <a:gd name="T61" fmla="*/ 324 h 364"/>
                <a:gd name="T62" fmla="*/ 693 w 1226"/>
                <a:gd name="T63" fmla="*/ 352 h 364"/>
                <a:gd name="T64" fmla="*/ 601 w 1226"/>
                <a:gd name="T65" fmla="*/ 363 h 364"/>
                <a:gd name="T66" fmla="*/ 508 w 1226"/>
                <a:gd name="T67" fmla="*/ 360 h 364"/>
                <a:gd name="T68" fmla="*/ 414 w 1226"/>
                <a:gd name="T69" fmla="*/ 344 h 364"/>
                <a:gd name="T70" fmla="*/ 410 w 1226"/>
                <a:gd name="T71" fmla="*/ 344 h 364"/>
                <a:gd name="T72" fmla="*/ 409 w 1226"/>
                <a:gd name="T73" fmla="*/ 344 h 364"/>
                <a:gd name="T74" fmla="*/ 406 w 1226"/>
                <a:gd name="T75" fmla="*/ 344 h 364"/>
                <a:gd name="T76" fmla="*/ 404 w 1226"/>
                <a:gd name="T77" fmla="*/ 343 h 364"/>
                <a:gd name="T78" fmla="*/ 402 w 1226"/>
                <a:gd name="T79" fmla="*/ 343 h 364"/>
                <a:gd name="T80" fmla="*/ 400 w 1226"/>
                <a:gd name="T81" fmla="*/ 343 h 364"/>
                <a:gd name="T82" fmla="*/ 398 w 1226"/>
                <a:gd name="T83" fmla="*/ 343 h 364"/>
                <a:gd name="T84" fmla="*/ 398 w 1226"/>
                <a:gd name="T85" fmla="*/ 341 h 3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26"/>
                <a:gd name="T130" fmla="*/ 0 h 364"/>
                <a:gd name="T131" fmla="*/ 1226 w 1226"/>
                <a:gd name="T132" fmla="*/ 364 h 3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26" h="364">
                  <a:moveTo>
                    <a:pt x="398" y="341"/>
                  </a:moveTo>
                  <a:lnTo>
                    <a:pt x="364" y="332"/>
                  </a:lnTo>
                  <a:lnTo>
                    <a:pt x="332" y="320"/>
                  </a:lnTo>
                  <a:lnTo>
                    <a:pt x="302" y="307"/>
                  </a:lnTo>
                  <a:lnTo>
                    <a:pt x="273" y="292"/>
                  </a:lnTo>
                  <a:lnTo>
                    <a:pt x="243" y="276"/>
                  </a:lnTo>
                  <a:lnTo>
                    <a:pt x="216" y="257"/>
                  </a:lnTo>
                  <a:lnTo>
                    <a:pt x="190" y="238"/>
                  </a:lnTo>
                  <a:lnTo>
                    <a:pt x="166" y="217"/>
                  </a:lnTo>
                  <a:lnTo>
                    <a:pt x="140" y="196"/>
                  </a:lnTo>
                  <a:lnTo>
                    <a:pt x="117" y="173"/>
                  </a:lnTo>
                  <a:lnTo>
                    <a:pt x="94" y="149"/>
                  </a:lnTo>
                  <a:lnTo>
                    <a:pt x="74" y="123"/>
                  </a:lnTo>
                  <a:lnTo>
                    <a:pt x="53" y="97"/>
                  </a:lnTo>
                  <a:lnTo>
                    <a:pt x="34" y="70"/>
                  </a:lnTo>
                  <a:lnTo>
                    <a:pt x="17" y="41"/>
                  </a:lnTo>
                  <a:lnTo>
                    <a:pt x="0" y="12"/>
                  </a:lnTo>
                  <a:lnTo>
                    <a:pt x="28" y="20"/>
                  </a:lnTo>
                  <a:lnTo>
                    <a:pt x="44" y="45"/>
                  </a:lnTo>
                  <a:lnTo>
                    <a:pt x="61" y="68"/>
                  </a:lnTo>
                  <a:lnTo>
                    <a:pt x="79" y="90"/>
                  </a:lnTo>
                  <a:lnTo>
                    <a:pt x="99" y="111"/>
                  </a:lnTo>
                  <a:lnTo>
                    <a:pt x="119" y="132"/>
                  </a:lnTo>
                  <a:lnTo>
                    <a:pt x="140" y="151"/>
                  </a:lnTo>
                  <a:lnTo>
                    <a:pt x="163" y="169"/>
                  </a:lnTo>
                  <a:lnTo>
                    <a:pt x="187" y="186"/>
                  </a:lnTo>
                  <a:lnTo>
                    <a:pt x="210" y="203"/>
                  </a:lnTo>
                  <a:lnTo>
                    <a:pt x="235" y="217"/>
                  </a:lnTo>
                  <a:lnTo>
                    <a:pt x="260" y="232"/>
                  </a:lnTo>
                  <a:lnTo>
                    <a:pt x="287" y="245"/>
                  </a:lnTo>
                  <a:lnTo>
                    <a:pt x="314" y="257"/>
                  </a:lnTo>
                  <a:lnTo>
                    <a:pt x="342" y="267"/>
                  </a:lnTo>
                  <a:lnTo>
                    <a:pt x="369" y="276"/>
                  </a:lnTo>
                  <a:lnTo>
                    <a:pt x="399" y="284"/>
                  </a:lnTo>
                  <a:lnTo>
                    <a:pt x="442" y="297"/>
                  </a:lnTo>
                  <a:lnTo>
                    <a:pt x="485" y="303"/>
                  </a:lnTo>
                  <a:lnTo>
                    <a:pt x="524" y="307"/>
                  </a:lnTo>
                  <a:lnTo>
                    <a:pt x="564" y="307"/>
                  </a:lnTo>
                  <a:lnTo>
                    <a:pt x="599" y="305"/>
                  </a:lnTo>
                  <a:lnTo>
                    <a:pt x="634" y="299"/>
                  </a:lnTo>
                  <a:lnTo>
                    <a:pt x="667" y="291"/>
                  </a:lnTo>
                  <a:lnTo>
                    <a:pt x="701" y="280"/>
                  </a:lnTo>
                  <a:lnTo>
                    <a:pt x="731" y="268"/>
                  </a:lnTo>
                  <a:lnTo>
                    <a:pt x="761" y="253"/>
                  </a:lnTo>
                  <a:lnTo>
                    <a:pt x="789" y="237"/>
                  </a:lnTo>
                  <a:lnTo>
                    <a:pt x="818" y="219"/>
                  </a:lnTo>
                  <a:lnTo>
                    <a:pt x="846" y="201"/>
                  </a:lnTo>
                  <a:lnTo>
                    <a:pt x="874" y="182"/>
                  </a:lnTo>
                  <a:lnTo>
                    <a:pt x="901" y="161"/>
                  </a:lnTo>
                  <a:lnTo>
                    <a:pt x="929" y="140"/>
                  </a:lnTo>
                  <a:lnTo>
                    <a:pt x="1009" y="122"/>
                  </a:lnTo>
                  <a:lnTo>
                    <a:pt x="1084" y="88"/>
                  </a:lnTo>
                  <a:lnTo>
                    <a:pt x="1146" y="50"/>
                  </a:lnTo>
                  <a:lnTo>
                    <a:pt x="1225" y="0"/>
                  </a:lnTo>
                  <a:lnTo>
                    <a:pt x="1162" y="64"/>
                  </a:lnTo>
                  <a:lnTo>
                    <a:pt x="1102" y="119"/>
                  </a:lnTo>
                  <a:lnTo>
                    <a:pt x="1044" y="168"/>
                  </a:lnTo>
                  <a:lnTo>
                    <a:pt x="990" y="210"/>
                  </a:lnTo>
                  <a:lnTo>
                    <a:pt x="937" y="247"/>
                  </a:lnTo>
                  <a:lnTo>
                    <a:pt x="886" y="278"/>
                  </a:lnTo>
                  <a:lnTo>
                    <a:pt x="836" y="304"/>
                  </a:lnTo>
                  <a:lnTo>
                    <a:pt x="788" y="324"/>
                  </a:lnTo>
                  <a:lnTo>
                    <a:pt x="740" y="341"/>
                  </a:lnTo>
                  <a:lnTo>
                    <a:pt x="693" y="352"/>
                  </a:lnTo>
                  <a:lnTo>
                    <a:pt x="647" y="361"/>
                  </a:lnTo>
                  <a:lnTo>
                    <a:pt x="601" y="363"/>
                  </a:lnTo>
                  <a:lnTo>
                    <a:pt x="554" y="363"/>
                  </a:lnTo>
                  <a:lnTo>
                    <a:pt x="508" y="360"/>
                  </a:lnTo>
                  <a:lnTo>
                    <a:pt x="460" y="354"/>
                  </a:lnTo>
                  <a:lnTo>
                    <a:pt x="414" y="344"/>
                  </a:lnTo>
                  <a:lnTo>
                    <a:pt x="412" y="344"/>
                  </a:lnTo>
                  <a:lnTo>
                    <a:pt x="410" y="344"/>
                  </a:lnTo>
                  <a:lnTo>
                    <a:pt x="409" y="344"/>
                  </a:lnTo>
                  <a:lnTo>
                    <a:pt x="406" y="344"/>
                  </a:lnTo>
                  <a:lnTo>
                    <a:pt x="404" y="344"/>
                  </a:lnTo>
                  <a:lnTo>
                    <a:pt x="404" y="343"/>
                  </a:lnTo>
                  <a:lnTo>
                    <a:pt x="402" y="343"/>
                  </a:lnTo>
                  <a:lnTo>
                    <a:pt x="400" y="343"/>
                  </a:lnTo>
                  <a:lnTo>
                    <a:pt x="398" y="343"/>
                  </a:lnTo>
                  <a:lnTo>
                    <a:pt x="398" y="341"/>
                  </a:lnTo>
                </a:path>
              </a:pathLst>
            </a:custGeom>
            <a:gradFill rotWithShape="0">
              <a:gsLst>
                <a:gs pos="0">
                  <a:srgbClr val="FFFFFF"/>
                </a:gs>
                <a:gs pos="100000">
                  <a:srgbClr val="BF4100"/>
                </a:gs>
              </a:gsLst>
              <a:path path="rect">
                <a:fillToRect l="50000" t="50000" r="50000" b="50000"/>
              </a:path>
            </a:gradFill>
            <a:ln w="9525">
              <a:noFill/>
              <a:round/>
              <a:headEnd/>
              <a:tailEnd/>
            </a:ln>
          </p:spPr>
          <p:txBody>
            <a:bodyPr/>
            <a:lstStyle/>
            <a:p>
              <a:endParaRPr lang="en-US"/>
            </a:p>
          </p:txBody>
        </p:sp>
        <p:sp>
          <p:nvSpPr>
            <p:cNvPr id="3083" name="Freeform 12"/>
            <p:cNvSpPr>
              <a:spLocks/>
            </p:cNvSpPr>
            <p:nvPr/>
          </p:nvSpPr>
          <p:spPr bwMode="auto">
            <a:xfrm>
              <a:off x="2221" y="2423"/>
              <a:ext cx="988" cy="289"/>
            </a:xfrm>
            <a:custGeom>
              <a:avLst/>
              <a:gdLst>
                <a:gd name="T0" fmla="*/ 385 w 988"/>
                <a:gd name="T1" fmla="*/ 18 h 289"/>
                <a:gd name="T2" fmla="*/ 328 w 988"/>
                <a:gd name="T3" fmla="*/ 36 h 289"/>
                <a:gd name="T4" fmla="*/ 279 w 988"/>
                <a:gd name="T5" fmla="*/ 55 h 289"/>
                <a:gd name="T6" fmla="*/ 234 w 988"/>
                <a:gd name="T7" fmla="*/ 78 h 289"/>
                <a:gd name="T8" fmla="*/ 191 w 988"/>
                <a:gd name="T9" fmla="*/ 104 h 289"/>
                <a:gd name="T10" fmla="*/ 148 w 988"/>
                <a:gd name="T11" fmla="*/ 136 h 289"/>
                <a:gd name="T12" fmla="*/ 104 w 988"/>
                <a:gd name="T13" fmla="*/ 174 h 289"/>
                <a:gd name="T14" fmla="*/ 56 w 988"/>
                <a:gd name="T15" fmla="*/ 220 h 289"/>
                <a:gd name="T16" fmla="*/ 15 w 988"/>
                <a:gd name="T17" fmla="*/ 260 h 289"/>
                <a:gd name="T18" fmla="*/ 1 w 988"/>
                <a:gd name="T19" fmla="*/ 275 h 289"/>
                <a:gd name="T20" fmla="*/ 1 w 988"/>
                <a:gd name="T21" fmla="*/ 276 h 289"/>
                <a:gd name="T22" fmla="*/ 14 w 988"/>
                <a:gd name="T23" fmla="*/ 267 h 289"/>
                <a:gd name="T24" fmla="*/ 35 w 988"/>
                <a:gd name="T25" fmla="*/ 250 h 289"/>
                <a:gd name="T26" fmla="*/ 63 w 988"/>
                <a:gd name="T27" fmla="*/ 230 h 289"/>
                <a:gd name="T28" fmla="*/ 94 w 988"/>
                <a:gd name="T29" fmla="*/ 210 h 289"/>
                <a:gd name="T30" fmla="*/ 127 w 988"/>
                <a:gd name="T31" fmla="*/ 191 h 289"/>
                <a:gd name="T32" fmla="*/ 154 w 988"/>
                <a:gd name="T33" fmla="*/ 179 h 289"/>
                <a:gd name="T34" fmla="*/ 178 w 988"/>
                <a:gd name="T35" fmla="*/ 170 h 289"/>
                <a:gd name="T36" fmla="*/ 204 w 988"/>
                <a:gd name="T37" fmla="*/ 160 h 289"/>
                <a:gd name="T38" fmla="*/ 229 w 988"/>
                <a:gd name="T39" fmla="*/ 153 h 289"/>
                <a:gd name="T40" fmla="*/ 254 w 988"/>
                <a:gd name="T41" fmla="*/ 147 h 289"/>
                <a:gd name="T42" fmla="*/ 278 w 988"/>
                <a:gd name="T43" fmla="*/ 143 h 289"/>
                <a:gd name="T44" fmla="*/ 301 w 988"/>
                <a:gd name="T45" fmla="*/ 142 h 289"/>
                <a:gd name="T46" fmla="*/ 320 w 988"/>
                <a:gd name="T47" fmla="*/ 144 h 289"/>
                <a:gd name="T48" fmla="*/ 343 w 988"/>
                <a:gd name="T49" fmla="*/ 149 h 289"/>
                <a:gd name="T50" fmla="*/ 367 w 988"/>
                <a:gd name="T51" fmla="*/ 149 h 289"/>
                <a:gd name="T52" fmla="*/ 391 w 988"/>
                <a:gd name="T53" fmla="*/ 142 h 289"/>
                <a:gd name="T54" fmla="*/ 412 w 988"/>
                <a:gd name="T55" fmla="*/ 129 h 289"/>
                <a:gd name="T56" fmla="*/ 436 w 988"/>
                <a:gd name="T57" fmla="*/ 119 h 289"/>
                <a:gd name="T58" fmla="*/ 467 w 988"/>
                <a:gd name="T59" fmla="*/ 110 h 289"/>
                <a:gd name="T60" fmla="*/ 508 w 988"/>
                <a:gd name="T61" fmla="*/ 108 h 289"/>
                <a:gd name="T62" fmla="*/ 563 w 988"/>
                <a:gd name="T63" fmla="*/ 115 h 289"/>
                <a:gd name="T64" fmla="*/ 619 w 988"/>
                <a:gd name="T65" fmla="*/ 132 h 289"/>
                <a:gd name="T66" fmla="*/ 654 w 988"/>
                <a:gd name="T67" fmla="*/ 149 h 289"/>
                <a:gd name="T68" fmla="*/ 677 w 988"/>
                <a:gd name="T69" fmla="*/ 168 h 289"/>
                <a:gd name="T70" fmla="*/ 687 w 988"/>
                <a:gd name="T71" fmla="*/ 188 h 289"/>
                <a:gd name="T72" fmla="*/ 687 w 988"/>
                <a:gd name="T73" fmla="*/ 212 h 289"/>
                <a:gd name="T74" fmla="*/ 677 w 988"/>
                <a:gd name="T75" fmla="*/ 234 h 289"/>
                <a:gd name="T76" fmla="*/ 657 w 988"/>
                <a:gd name="T77" fmla="*/ 257 h 289"/>
                <a:gd name="T78" fmla="*/ 630 w 988"/>
                <a:gd name="T79" fmla="*/ 277 h 289"/>
                <a:gd name="T80" fmla="*/ 648 w 988"/>
                <a:gd name="T81" fmla="*/ 288 h 289"/>
                <a:gd name="T82" fmla="*/ 849 w 988"/>
                <a:gd name="T83" fmla="*/ 226 h 289"/>
                <a:gd name="T84" fmla="*/ 987 w 988"/>
                <a:gd name="T85" fmla="*/ 173 h 289"/>
                <a:gd name="T86" fmla="*/ 964 w 988"/>
                <a:gd name="T87" fmla="*/ 148 h 289"/>
                <a:gd name="T88" fmla="*/ 933 w 988"/>
                <a:gd name="T89" fmla="*/ 123 h 289"/>
                <a:gd name="T90" fmla="*/ 895 w 988"/>
                <a:gd name="T91" fmla="*/ 100 h 289"/>
                <a:gd name="T92" fmla="*/ 856 w 988"/>
                <a:gd name="T93" fmla="*/ 78 h 289"/>
                <a:gd name="T94" fmla="*/ 814 w 988"/>
                <a:gd name="T95" fmla="*/ 59 h 289"/>
                <a:gd name="T96" fmla="*/ 775 w 988"/>
                <a:gd name="T97" fmla="*/ 42 h 289"/>
                <a:gd name="T98" fmla="*/ 737 w 988"/>
                <a:gd name="T99" fmla="*/ 29 h 289"/>
                <a:gd name="T100" fmla="*/ 707 w 988"/>
                <a:gd name="T101" fmla="*/ 19 h 289"/>
                <a:gd name="T102" fmla="*/ 676 w 988"/>
                <a:gd name="T103" fmla="*/ 14 h 289"/>
                <a:gd name="T104" fmla="*/ 641 w 988"/>
                <a:gd name="T105" fmla="*/ 8 h 289"/>
                <a:gd name="T106" fmla="*/ 601 w 988"/>
                <a:gd name="T107" fmla="*/ 4 h 289"/>
                <a:gd name="T108" fmla="*/ 561 w 988"/>
                <a:gd name="T109" fmla="*/ 0 h 289"/>
                <a:gd name="T110" fmla="*/ 520 w 988"/>
                <a:gd name="T111" fmla="*/ 0 h 289"/>
                <a:gd name="T112" fmla="*/ 481 w 988"/>
                <a:gd name="T113" fmla="*/ 0 h 289"/>
                <a:gd name="T114" fmla="*/ 446 w 988"/>
                <a:gd name="T115" fmla="*/ 3 h 289"/>
                <a:gd name="T116" fmla="*/ 417 w 988"/>
                <a:gd name="T117" fmla="*/ 8 h 2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88"/>
                <a:gd name="T178" fmla="*/ 0 h 289"/>
                <a:gd name="T179" fmla="*/ 988 w 988"/>
                <a:gd name="T180" fmla="*/ 289 h 28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88" h="289">
                  <a:moveTo>
                    <a:pt x="417" y="8"/>
                  </a:moveTo>
                  <a:lnTo>
                    <a:pt x="385" y="18"/>
                  </a:lnTo>
                  <a:lnTo>
                    <a:pt x="356" y="26"/>
                  </a:lnTo>
                  <a:lnTo>
                    <a:pt x="328" y="36"/>
                  </a:lnTo>
                  <a:lnTo>
                    <a:pt x="304" y="45"/>
                  </a:lnTo>
                  <a:lnTo>
                    <a:pt x="279" y="55"/>
                  </a:lnTo>
                  <a:lnTo>
                    <a:pt x="256" y="66"/>
                  </a:lnTo>
                  <a:lnTo>
                    <a:pt x="234" y="78"/>
                  </a:lnTo>
                  <a:lnTo>
                    <a:pt x="213" y="89"/>
                  </a:lnTo>
                  <a:lnTo>
                    <a:pt x="191" y="104"/>
                  </a:lnTo>
                  <a:lnTo>
                    <a:pt x="170" y="118"/>
                  </a:lnTo>
                  <a:lnTo>
                    <a:pt x="148" y="136"/>
                  </a:lnTo>
                  <a:lnTo>
                    <a:pt x="128" y="153"/>
                  </a:lnTo>
                  <a:lnTo>
                    <a:pt x="104" y="174"/>
                  </a:lnTo>
                  <a:lnTo>
                    <a:pt x="81" y="196"/>
                  </a:lnTo>
                  <a:lnTo>
                    <a:pt x="56" y="220"/>
                  </a:lnTo>
                  <a:lnTo>
                    <a:pt x="30" y="246"/>
                  </a:lnTo>
                  <a:lnTo>
                    <a:pt x="15" y="260"/>
                  </a:lnTo>
                  <a:lnTo>
                    <a:pt x="7" y="268"/>
                  </a:lnTo>
                  <a:lnTo>
                    <a:pt x="1" y="275"/>
                  </a:lnTo>
                  <a:lnTo>
                    <a:pt x="0" y="276"/>
                  </a:lnTo>
                  <a:lnTo>
                    <a:pt x="1" y="276"/>
                  </a:lnTo>
                  <a:lnTo>
                    <a:pt x="7" y="272"/>
                  </a:lnTo>
                  <a:lnTo>
                    <a:pt x="14" y="267"/>
                  </a:lnTo>
                  <a:lnTo>
                    <a:pt x="24" y="258"/>
                  </a:lnTo>
                  <a:lnTo>
                    <a:pt x="35" y="250"/>
                  </a:lnTo>
                  <a:lnTo>
                    <a:pt x="49" y="241"/>
                  </a:lnTo>
                  <a:lnTo>
                    <a:pt x="63" y="230"/>
                  </a:lnTo>
                  <a:lnTo>
                    <a:pt x="79" y="219"/>
                  </a:lnTo>
                  <a:lnTo>
                    <a:pt x="94" y="210"/>
                  </a:lnTo>
                  <a:lnTo>
                    <a:pt x="110" y="199"/>
                  </a:lnTo>
                  <a:lnTo>
                    <a:pt x="127" y="191"/>
                  </a:lnTo>
                  <a:lnTo>
                    <a:pt x="143" y="183"/>
                  </a:lnTo>
                  <a:lnTo>
                    <a:pt x="154" y="179"/>
                  </a:lnTo>
                  <a:lnTo>
                    <a:pt x="166" y="174"/>
                  </a:lnTo>
                  <a:lnTo>
                    <a:pt x="178" y="170"/>
                  </a:lnTo>
                  <a:lnTo>
                    <a:pt x="191" y="165"/>
                  </a:lnTo>
                  <a:lnTo>
                    <a:pt x="204" y="160"/>
                  </a:lnTo>
                  <a:lnTo>
                    <a:pt x="217" y="156"/>
                  </a:lnTo>
                  <a:lnTo>
                    <a:pt x="229" y="153"/>
                  </a:lnTo>
                  <a:lnTo>
                    <a:pt x="243" y="148"/>
                  </a:lnTo>
                  <a:lnTo>
                    <a:pt x="254" y="147"/>
                  </a:lnTo>
                  <a:lnTo>
                    <a:pt x="267" y="144"/>
                  </a:lnTo>
                  <a:lnTo>
                    <a:pt x="278" y="143"/>
                  </a:lnTo>
                  <a:lnTo>
                    <a:pt x="291" y="141"/>
                  </a:lnTo>
                  <a:lnTo>
                    <a:pt x="301" y="142"/>
                  </a:lnTo>
                  <a:lnTo>
                    <a:pt x="311" y="142"/>
                  </a:lnTo>
                  <a:lnTo>
                    <a:pt x="320" y="144"/>
                  </a:lnTo>
                  <a:lnTo>
                    <a:pt x="329" y="145"/>
                  </a:lnTo>
                  <a:lnTo>
                    <a:pt x="343" y="149"/>
                  </a:lnTo>
                  <a:lnTo>
                    <a:pt x="356" y="150"/>
                  </a:lnTo>
                  <a:lnTo>
                    <a:pt x="367" y="149"/>
                  </a:lnTo>
                  <a:lnTo>
                    <a:pt x="380" y="146"/>
                  </a:lnTo>
                  <a:lnTo>
                    <a:pt x="391" y="142"/>
                  </a:lnTo>
                  <a:lnTo>
                    <a:pt x="401" y="136"/>
                  </a:lnTo>
                  <a:lnTo>
                    <a:pt x="412" y="129"/>
                  </a:lnTo>
                  <a:lnTo>
                    <a:pt x="424" y="123"/>
                  </a:lnTo>
                  <a:lnTo>
                    <a:pt x="436" y="119"/>
                  </a:lnTo>
                  <a:lnTo>
                    <a:pt x="451" y="113"/>
                  </a:lnTo>
                  <a:lnTo>
                    <a:pt x="467" y="110"/>
                  </a:lnTo>
                  <a:lnTo>
                    <a:pt x="487" y="107"/>
                  </a:lnTo>
                  <a:lnTo>
                    <a:pt x="508" y="108"/>
                  </a:lnTo>
                  <a:lnTo>
                    <a:pt x="534" y="110"/>
                  </a:lnTo>
                  <a:lnTo>
                    <a:pt x="563" y="115"/>
                  </a:lnTo>
                  <a:lnTo>
                    <a:pt x="596" y="123"/>
                  </a:lnTo>
                  <a:lnTo>
                    <a:pt x="619" y="132"/>
                  </a:lnTo>
                  <a:lnTo>
                    <a:pt x="638" y="140"/>
                  </a:lnTo>
                  <a:lnTo>
                    <a:pt x="654" y="149"/>
                  </a:lnTo>
                  <a:lnTo>
                    <a:pt x="667" y="158"/>
                  </a:lnTo>
                  <a:lnTo>
                    <a:pt x="677" y="168"/>
                  </a:lnTo>
                  <a:lnTo>
                    <a:pt x="684" y="178"/>
                  </a:lnTo>
                  <a:lnTo>
                    <a:pt x="687" y="188"/>
                  </a:lnTo>
                  <a:lnTo>
                    <a:pt x="690" y="199"/>
                  </a:lnTo>
                  <a:lnTo>
                    <a:pt x="687" y="212"/>
                  </a:lnTo>
                  <a:lnTo>
                    <a:pt x="683" y="222"/>
                  </a:lnTo>
                  <a:lnTo>
                    <a:pt x="677" y="234"/>
                  </a:lnTo>
                  <a:lnTo>
                    <a:pt x="668" y="245"/>
                  </a:lnTo>
                  <a:lnTo>
                    <a:pt x="657" y="257"/>
                  </a:lnTo>
                  <a:lnTo>
                    <a:pt x="646" y="267"/>
                  </a:lnTo>
                  <a:lnTo>
                    <a:pt x="630" y="277"/>
                  </a:lnTo>
                  <a:lnTo>
                    <a:pt x="614" y="288"/>
                  </a:lnTo>
                  <a:lnTo>
                    <a:pt x="648" y="288"/>
                  </a:lnTo>
                  <a:lnTo>
                    <a:pt x="806" y="226"/>
                  </a:lnTo>
                  <a:lnTo>
                    <a:pt x="849" y="226"/>
                  </a:lnTo>
                  <a:lnTo>
                    <a:pt x="893" y="222"/>
                  </a:lnTo>
                  <a:lnTo>
                    <a:pt x="987" y="173"/>
                  </a:lnTo>
                  <a:lnTo>
                    <a:pt x="975" y="161"/>
                  </a:lnTo>
                  <a:lnTo>
                    <a:pt x="964" y="148"/>
                  </a:lnTo>
                  <a:lnTo>
                    <a:pt x="948" y="136"/>
                  </a:lnTo>
                  <a:lnTo>
                    <a:pt x="933" y="123"/>
                  </a:lnTo>
                  <a:lnTo>
                    <a:pt x="914" y="113"/>
                  </a:lnTo>
                  <a:lnTo>
                    <a:pt x="895" y="100"/>
                  </a:lnTo>
                  <a:lnTo>
                    <a:pt x="875" y="89"/>
                  </a:lnTo>
                  <a:lnTo>
                    <a:pt x="856" y="78"/>
                  </a:lnTo>
                  <a:lnTo>
                    <a:pt x="835" y="69"/>
                  </a:lnTo>
                  <a:lnTo>
                    <a:pt x="814" y="59"/>
                  </a:lnTo>
                  <a:lnTo>
                    <a:pt x="794" y="50"/>
                  </a:lnTo>
                  <a:lnTo>
                    <a:pt x="775" y="42"/>
                  </a:lnTo>
                  <a:lnTo>
                    <a:pt x="755" y="35"/>
                  </a:lnTo>
                  <a:lnTo>
                    <a:pt x="737" y="29"/>
                  </a:lnTo>
                  <a:lnTo>
                    <a:pt x="721" y="25"/>
                  </a:lnTo>
                  <a:lnTo>
                    <a:pt x="707" y="19"/>
                  </a:lnTo>
                  <a:lnTo>
                    <a:pt x="691" y="17"/>
                  </a:lnTo>
                  <a:lnTo>
                    <a:pt x="676" y="14"/>
                  </a:lnTo>
                  <a:lnTo>
                    <a:pt x="658" y="12"/>
                  </a:lnTo>
                  <a:lnTo>
                    <a:pt x="641" y="8"/>
                  </a:lnTo>
                  <a:lnTo>
                    <a:pt x="620" y="6"/>
                  </a:lnTo>
                  <a:lnTo>
                    <a:pt x="601" y="4"/>
                  </a:lnTo>
                  <a:lnTo>
                    <a:pt x="580" y="3"/>
                  </a:lnTo>
                  <a:lnTo>
                    <a:pt x="561" y="0"/>
                  </a:lnTo>
                  <a:lnTo>
                    <a:pt x="540" y="0"/>
                  </a:lnTo>
                  <a:lnTo>
                    <a:pt x="520" y="0"/>
                  </a:lnTo>
                  <a:lnTo>
                    <a:pt x="500" y="0"/>
                  </a:lnTo>
                  <a:lnTo>
                    <a:pt x="481" y="0"/>
                  </a:lnTo>
                  <a:lnTo>
                    <a:pt x="462" y="3"/>
                  </a:lnTo>
                  <a:lnTo>
                    <a:pt x="446" y="3"/>
                  </a:lnTo>
                  <a:lnTo>
                    <a:pt x="431" y="6"/>
                  </a:lnTo>
                  <a:lnTo>
                    <a:pt x="417" y="8"/>
                  </a:lnTo>
                </a:path>
              </a:pathLst>
            </a:custGeom>
            <a:gradFill rotWithShape="0">
              <a:gsLst>
                <a:gs pos="0">
                  <a:srgbClr val="FFFFFF"/>
                </a:gs>
                <a:gs pos="100000">
                  <a:srgbClr val="BF4100"/>
                </a:gs>
              </a:gsLst>
              <a:path path="rect">
                <a:fillToRect l="50000" t="50000" r="50000" b="50000"/>
              </a:path>
            </a:gradFill>
            <a:ln w="9525">
              <a:noFill/>
              <a:round/>
              <a:headEnd/>
              <a:tailEnd/>
            </a:ln>
          </p:spPr>
          <p:txBody>
            <a:bodyPr/>
            <a:lstStyle/>
            <a:p>
              <a:endParaRPr lang="en-US"/>
            </a:p>
          </p:txBody>
        </p:sp>
        <p:sp>
          <p:nvSpPr>
            <p:cNvPr id="3084" name="Freeform 13"/>
            <p:cNvSpPr>
              <a:spLocks/>
            </p:cNvSpPr>
            <p:nvPr/>
          </p:nvSpPr>
          <p:spPr bwMode="auto">
            <a:xfrm>
              <a:off x="2835" y="2575"/>
              <a:ext cx="618" cy="685"/>
            </a:xfrm>
            <a:custGeom>
              <a:avLst/>
              <a:gdLst>
                <a:gd name="T0" fmla="*/ 612 w 618"/>
                <a:gd name="T1" fmla="*/ 508 h 685"/>
                <a:gd name="T2" fmla="*/ 603 w 618"/>
                <a:gd name="T3" fmla="*/ 449 h 685"/>
                <a:gd name="T4" fmla="*/ 592 w 618"/>
                <a:gd name="T5" fmla="*/ 391 h 685"/>
                <a:gd name="T6" fmla="*/ 576 w 618"/>
                <a:gd name="T7" fmla="*/ 340 h 685"/>
                <a:gd name="T8" fmla="*/ 560 w 618"/>
                <a:gd name="T9" fmla="*/ 290 h 685"/>
                <a:gd name="T10" fmla="*/ 538 w 618"/>
                <a:gd name="T11" fmla="*/ 232 h 685"/>
                <a:gd name="T12" fmla="*/ 509 w 618"/>
                <a:gd name="T13" fmla="*/ 167 h 685"/>
                <a:gd name="T14" fmla="*/ 482 w 618"/>
                <a:gd name="T15" fmla="*/ 122 h 685"/>
                <a:gd name="T16" fmla="*/ 453 w 618"/>
                <a:gd name="T17" fmla="*/ 84 h 685"/>
                <a:gd name="T18" fmla="*/ 420 w 618"/>
                <a:gd name="T19" fmla="*/ 47 h 685"/>
                <a:gd name="T20" fmla="*/ 380 w 618"/>
                <a:gd name="T21" fmla="*/ 0 h 685"/>
                <a:gd name="T22" fmla="*/ 146 w 618"/>
                <a:gd name="T23" fmla="*/ 70 h 685"/>
                <a:gd name="T24" fmla="*/ 284 w 618"/>
                <a:gd name="T25" fmla="*/ 160 h 685"/>
                <a:gd name="T26" fmla="*/ 291 w 618"/>
                <a:gd name="T27" fmla="*/ 164 h 685"/>
                <a:gd name="T28" fmla="*/ 307 w 618"/>
                <a:gd name="T29" fmla="*/ 174 h 685"/>
                <a:gd name="T30" fmla="*/ 332 w 618"/>
                <a:gd name="T31" fmla="*/ 186 h 685"/>
                <a:gd name="T32" fmla="*/ 358 w 618"/>
                <a:gd name="T33" fmla="*/ 200 h 685"/>
                <a:gd name="T34" fmla="*/ 382 w 618"/>
                <a:gd name="T35" fmla="*/ 214 h 685"/>
                <a:gd name="T36" fmla="*/ 404 w 618"/>
                <a:gd name="T37" fmla="*/ 229 h 685"/>
                <a:gd name="T38" fmla="*/ 423 w 618"/>
                <a:gd name="T39" fmla="*/ 247 h 685"/>
                <a:gd name="T40" fmla="*/ 441 w 618"/>
                <a:gd name="T41" fmla="*/ 261 h 685"/>
                <a:gd name="T42" fmla="*/ 454 w 618"/>
                <a:gd name="T43" fmla="*/ 278 h 685"/>
                <a:gd name="T44" fmla="*/ 468 w 618"/>
                <a:gd name="T45" fmla="*/ 293 h 685"/>
                <a:gd name="T46" fmla="*/ 481 w 618"/>
                <a:gd name="T47" fmla="*/ 310 h 685"/>
                <a:gd name="T48" fmla="*/ 495 w 618"/>
                <a:gd name="T49" fmla="*/ 328 h 685"/>
                <a:gd name="T50" fmla="*/ 508 w 618"/>
                <a:gd name="T51" fmla="*/ 350 h 685"/>
                <a:gd name="T52" fmla="*/ 522 w 618"/>
                <a:gd name="T53" fmla="*/ 371 h 685"/>
                <a:gd name="T54" fmla="*/ 533 w 618"/>
                <a:gd name="T55" fmla="*/ 395 h 685"/>
                <a:gd name="T56" fmla="*/ 546 w 618"/>
                <a:gd name="T57" fmla="*/ 421 h 685"/>
                <a:gd name="T58" fmla="*/ 556 w 618"/>
                <a:gd name="T59" fmla="*/ 453 h 685"/>
                <a:gd name="T60" fmla="*/ 565 w 618"/>
                <a:gd name="T61" fmla="*/ 480 h 685"/>
                <a:gd name="T62" fmla="*/ 572 w 618"/>
                <a:gd name="T63" fmla="*/ 505 h 685"/>
                <a:gd name="T64" fmla="*/ 577 w 618"/>
                <a:gd name="T65" fmla="*/ 521 h 685"/>
                <a:gd name="T66" fmla="*/ 578 w 618"/>
                <a:gd name="T67" fmla="*/ 531 h 685"/>
                <a:gd name="T68" fmla="*/ 587 w 618"/>
                <a:gd name="T69" fmla="*/ 575 h 685"/>
                <a:gd name="T70" fmla="*/ 593 w 618"/>
                <a:gd name="T71" fmla="*/ 609 h 685"/>
                <a:gd name="T72" fmla="*/ 597 w 618"/>
                <a:gd name="T73" fmla="*/ 619 h 685"/>
                <a:gd name="T74" fmla="*/ 597 w 618"/>
                <a:gd name="T75" fmla="*/ 629 h 685"/>
                <a:gd name="T76" fmla="*/ 597 w 618"/>
                <a:gd name="T77" fmla="*/ 652 h 685"/>
                <a:gd name="T78" fmla="*/ 597 w 618"/>
                <a:gd name="T79" fmla="*/ 684 h 685"/>
                <a:gd name="T80" fmla="*/ 601 w 618"/>
                <a:gd name="T81" fmla="*/ 677 h 685"/>
                <a:gd name="T82" fmla="*/ 607 w 618"/>
                <a:gd name="T83" fmla="*/ 662 h 685"/>
                <a:gd name="T84" fmla="*/ 612 w 618"/>
                <a:gd name="T85" fmla="*/ 635 h 685"/>
                <a:gd name="T86" fmla="*/ 616 w 618"/>
                <a:gd name="T87" fmla="*/ 599 h 685"/>
                <a:gd name="T88" fmla="*/ 617 w 618"/>
                <a:gd name="T89" fmla="*/ 549 h 68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18"/>
                <a:gd name="T136" fmla="*/ 0 h 685"/>
                <a:gd name="T137" fmla="*/ 618 w 618"/>
                <a:gd name="T138" fmla="*/ 685 h 68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18" h="685">
                  <a:moveTo>
                    <a:pt x="617" y="549"/>
                  </a:moveTo>
                  <a:lnTo>
                    <a:pt x="614" y="529"/>
                  </a:lnTo>
                  <a:lnTo>
                    <a:pt x="612" y="508"/>
                  </a:lnTo>
                  <a:lnTo>
                    <a:pt x="609" y="489"/>
                  </a:lnTo>
                  <a:lnTo>
                    <a:pt x="607" y="467"/>
                  </a:lnTo>
                  <a:lnTo>
                    <a:pt x="603" y="449"/>
                  </a:lnTo>
                  <a:lnTo>
                    <a:pt x="599" y="429"/>
                  </a:lnTo>
                  <a:lnTo>
                    <a:pt x="595" y="410"/>
                  </a:lnTo>
                  <a:lnTo>
                    <a:pt x="592" y="391"/>
                  </a:lnTo>
                  <a:lnTo>
                    <a:pt x="586" y="374"/>
                  </a:lnTo>
                  <a:lnTo>
                    <a:pt x="582" y="357"/>
                  </a:lnTo>
                  <a:lnTo>
                    <a:pt x="576" y="340"/>
                  </a:lnTo>
                  <a:lnTo>
                    <a:pt x="572" y="322"/>
                  </a:lnTo>
                  <a:lnTo>
                    <a:pt x="566" y="307"/>
                  </a:lnTo>
                  <a:lnTo>
                    <a:pt x="560" y="290"/>
                  </a:lnTo>
                  <a:lnTo>
                    <a:pt x="554" y="274"/>
                  </a:lnTo>
                  <a:lnTo>
                    <a:pt x="549" y="258"/>
                  </a:lnTo>
                  <a:lnTo>
                    <a:pt x="538" y="232"/>
                  </a:lnTo>
                  <a:lnTo>
                    <a:pt x="528" y="208"/>
                  </a:lnTo>
                  <a:lnTo>
                    <a:pt x="517" y="187"/>
                  </a:lnTo>
                  <a:lnTo>
                    <a:pt x="509" y="167"/>
                  </a:lnTo>
                  <a:lnTo>
                    <a:pt x="498" y="151"/>
                  </a:lnTo>
                  <a:lnTo>
                    <a:pt x="490" y="135"/>
                  </a:lnTo>
                  <a:lnTo>
                    <a:pt x="482" y="122"/>
                  </a:lnTo>
                  <a:lnTo>
                    <a:pt x="473" y="108"/>
                  </a:lnTo>
                  <a:lnTo>
                    <a:pt x="463" y="97"/>
                  </a:lnTo>
                  <a:lnTo>
                    <a:pt x="453" y="84"/>
                  </a:lnTo>
                  <a:lnTo>
                    <a:pt x="442" y="72"/>
                  </a:lnTo>
                  <a:lnTo>
                    <a:pt x="432" y="60"/>
                  </a:lnTo>
                  <a:lnTo>
                    <a:pt x="420" y="47"/>
                  </a:lnTo>
                  <a:lnTo>
                    <a:pt x="408" y="33"/>
                  </a:lnTo>
                  <a:lnTo>
                    <a:pt x="394" y="17"/>
                  </a:lnTo>
                  <a:lnTo>
                    <a:pt x="380" y="0"/>
                  </a:lnTo>
                  <a:lnTo>
                    <a:pt x="271" y="52"/>
                  </a:lnTo>
                  <a:lnTo>
                    <a:pt x="189" y="60"/>
                  </a:lnTo>
                  <a:lnTo>
                    <a:pt x="146" y="70"/>
                  </a:lnTo>
                  <a:lnTo>
                    <a:pt x="0" y="124"/>
                  </a:lnTo>
                  <a:lnTo>
                    <a:pt x="158" y="124"/>
                  </a:lnTo>
                  <a:lnTo>
                    <a:pt x="284" y="160"/>
                  </a:lnTo>
                  <a:lnTo>
                    <a:pt x="284" y="161"/>
                  </a:lnTo>
                  <a:lnTo>
                    <a:pt x="287" y="162"/>
                  </a:lnTo>
                  <a:lnTo>
                    <a:pt x="291" y="164"/>
                  </a:lnTo>
                  <a:lnTo>
                    <a:pt x="295" y="166"/>
                  </a:lnTo>
                  <a:lnTo>
                    <a:pt x="301" y="170"/>
                  </a:lnTo>
                  <a:lnTo>
                    <a:pt x="307" y="174"/>
                  </a:lnTo>
                  <a:lnTo>
                    <a:pt x="315" y="178"/>
                  </a:lnTo>
                  <a:lnTo>
                    <a:pt x="324" y="180"/>
                  </a:lnTo>
                  <a:lnTo>
                    <a:pt x="332" y="186"/>
                  </a:lnTo>
                  <a:lnTo>
                    <a:pt x="340" y="190"/>
                  </a:lnTo>
                  <a:lnTo>
                    <a:pt x="349" y="196"/>
                  </a:lnTo>
                  <a:lnTo>
                    <a:pt x="358" y="200"/>
                  </a:lnTo>
                  <a:lnTo>
                    <a:pt x="366" y="206"/>
                  </a:lnTo>
                  <a:lnTo>
                    <a:pt x="375" y="210"/>
                  </a:lnTo>
                  <a:lnTo>
                    <a:pt x="382" y="214"/>
                  </a:lnTo>
                  <a:lnTo>
                    <a:pt x="390" y="218"/>
                  </a:lnTo>
                  <a:lnTo>
                    <a:pt x="396" y="224"/>
                  </a:lnTo>
                  <a:lnTo>
                    <a:pt x="404" y="229"/>
                  </a:lnTo>
                  <a:lnTo>
                    <a:pt x="410" y="236"/>
                  </a:lnTo>
                  <a:lnTo>
                    <a:pt x="418" y="240"/>
                  </a:lnTo>
                  <a:lnTo>
                    <a:pt x="423" y="247"/>
                  </a:lnTo>
                  <a:lnTo>
                    <a:pt x="429" y="251"/>
                  </a:lnTo>
                  <a:lnTo>
                    <a:pt x="434" y="257"/>
                  </a:lnTo>
                  <a:lnTo>
                    <a:pt x="441" y="261"/>
                  </a:lnTo>
                  <a:lnTo>
                    <a:pt x="445" y="268"/>
                  </a:lnTo>
                  <a:lnTo>
                    <a:pt x="450" y="272"/>
                  </a:lnTo>
                  <a:lnTo>
                    <a:pt x="454" y="278"/>
                  </a:lnTo>
                  <a:lnTo>
                    <a:pt x="459" y="282"/>
                  </a:lnTo>
                  <a:lnTo>
                    <a:pt x="464" y="288"/>
                  </a:lnTo>
                  <a:lnTo>
                    <a:pt x="468" y="293"/>
                  </a:lnTo>
                  <a:lnTo>
                    <a:pt x="473" y="298"/>
                  </a:lnTo>
                  <a:lnTo>
                    <a:pt x="477" y="302"/>
                  </a:lnTo>
                  <a:lnTo>
                    <a:pt x="481" y="310"/>
                  </a:lnTo>
                  <a:lnTo>
                    <a:pt x="485" y="316"/>
                  </a:lnTo>
                  <a:lnTo>
                    <a:pt x="489" y="322"/>
                  </a:lnTo>
                  <a:lnTo>
                    <a:pt x="495" y="328"/>
                  </a:lnTo>
                  <a:lnTo>
                    <a:pt x="500" y="336"/>
                  </a:lnTo>
                  <a:lnTo>
                    <a:pt x="504" y="343"/>
                  </a:lnTo>
                  <a:lnTo>
                    <a:pt x="508" y="350"/>
                  </a:lnTo>
                  <a:lnTo>
                    <a:pt x="514" y="356"/>
                  </a:lnTo>
                  <a:lnTo>
                    <a:pt x="517" y="364"/>
                  </a:lnTo>
                  <a:lnTo>
                    <a:pt x="522" y="371"/>
                  </a:lnTo>
                  <a:lnTo>
                    <a:pt x="526" y="380"/>
                  </a:lnTo>
                  <a:lnTo>
                    <a:pt x="530" y="387"/>
                  </a:lnTo>
                  <a:lnTo>
                    <a:pt x="533" y="395"/>
                  </a:lnTo>
                  <a:lnTo>
                    <a:pt x="538" y="404"/>
                  </a:lnTo>
                  <a:lnTo>
                    <a:pt x="542" y="413"/>
                  </a:lnTo>
                  <a:lnTo>
                    <a:pt x="546" y="421"/>
                  </a:lnTo>
                  <a:lnTo>
                    <a:pt x="549" y="432"/>
                  </a:lnTo>
                  <a:lnTo>
                    <a:pt x="553" y="442"/>
                  </a:lnTo>
                  <a:lnTo>
                    <a:pt x="556" y="453"/>
                  </a:lnTo>
                  <a:lnTo>
                    <a:pt x="560" y="461"/>
                  </a:lnTo>
                  <a:lnTo>
                    <a:pt x="562" y="472"/>
                  </a:lnTo>
                  <a:lnTo>
                    <a:pt x="565" y="480"/>
                  </a:lnTo>
                  <a:lnTo>
                    <a:pt x="567" y="489"/>
                  </a:lnTo>
                  <a:lnTo>
                    <a:pt x="571" y="496"/>
                  </a:lnTo>
                  <a:lnTo>
                    <a:pt x="572" y="505"/>
                  </a:lnTo>
                  <a:lnTo>
                    <a:pt x="573" y="511"/>
                  </a:lnTo>
                  <a:lnTo>
                    <a:pt x="575" y="517"/>
                  </a:lnTo>
                  <a:lnTo>
                    <a:pt x="577" y="521"/>
                  </a:lnTo>
                  <a:lnTo>
                    <a:pt x="577" y="526"/>
                  </a:lnTo>
                  <a:lnTo>
                    <a:pt x="578" y="529"/>
                  </a:lnTo>
                  <a:lnTo>
                    <a:pt x="578" y="531"/>
                  </a:lnTo>
                  <a:lnTo>
                    <a:pt x="579" y="531"/>
                  </a:lnTo>
                  <a:lnTo>
                    <a:pt x="582" y="556"/>
                  </a:lnTo>
                  <a:lnTo>
                    <a:pt x="587" y="575"/>
                  </a:lnTo>
                  <a:lnTo>
                    <a:pt x="589" y="590"/>
                  </a:lnTo>
                  <a:lnTo>
                    <a:pt x="592" y="600"/>
                  </a:lnTo>
                  <a:lnTo>
                    <a:pt x="593" y="609"/>
                  </a:lnTo>
                  <a:lnTo>
                    <a:pt x="595" y="614"/>
                  </a:lnTo>
                  <a:lnTo>
                    <a:pt x="595" y="617"/>
                  </a:lnTo>
                  <a:lnTo>
                    <a:pt x="597" y="619"/>
                  </a:lnTo>
                  <a:lnTo>
                    <a:pt x="597" y="623"/>
                  </a:lnTo>
                  <a:lnTo>
                    <a:pt x="597" y="625"/>
                  </a:lnTo>
                  <a:lnTo>
                    <a:pt x="597" y="629"/>
                  </a:lnTo>
                  <a:lnTo>
                    <a:pt x="597" y="633"/>
                  </a:lnTo>
                  <a:lnTo>
                    <a:pt x="597" y="641"/>
                  </a:lnTo>
                  <a:lnTo>
                    <a:pt x="597" y="652"/>
                  </a:lnTo>
                  <a:lnTo>
                    <a:pt x="597" y="666"/>
                  </a:lnTo>
                  <a:lnTo>
                    <a:pt x="597" y="684"/>
                  </a:lnTo>
                  <a:lnTo>
                    <a:pt x="598" y="683"/>
                  </a:lnTo>
                  <a:lnTo>
                    <a:pt x="599" y="681"/>
                  </a:lnTo>
                  <a:lnTo>
                    <a:pt x="601" y="677"/>
                  </a:lnTo>
                  <a:lnTo>
                    <a:pt x="602" y="673"/>
                  </a:lnTo>
                  <a:lnTo>
                    <a:pt x="604" y="668"/>
                  </a:lnTo>
                  <a:lnTo>
                    <a:pt x="607" y="662"/>
                  </a:lnTo>
                  <a:lnTo>
                    <a:pt x="609" y="654"/>
                  </a:lnTo>
                  <a:lnTo>
                    <a:pt x="610" y="646"/>
                  </a:lnTo>
                  <a:lnTo>
                    <a:pt x="612" y="635"/>
                  </a:lnTo>
                  <a:lnTo>
                    <a:pt x="613" y="625"/>
                  </a:lnTo>
                  <a:lnTo>
                    <a:pt x="616" y="612"/>
                  </a:lnTo>
                  <a:lnTo>
                    <a:pt x="616" y="599"/>
                  </a:lnTo>
                  <a:lnTo>
                    <a:pt x="617" y="584"/>
                  </a:lnTo>
                  <a:lnTo>
                    <a:pt x="617" y="567"/>
                  </a:lnTo>
                  <a:lnTo>
                    <a:pt x="617" y="549"/>
                  </a:lnTo>
                </a:path>
              </a:pathLst>
            </a:custGeom>
            <a:gradFill rotWithShape="0">
              <a:gsLst>
                <a:gs pos="0">
                  <a:srgbClr val="FFFFFF"/>
                </a:gs>
                <a:gs pos="100000">
                  <a:srgbClr val="BF4100"/>
                </a:gs>
              </a:gsLst>
              <a:path path="rect">
                <a:fillToRect l="50000" t="50000" r="50000" b="50000"/>
              </a:path>
            </a:gradFill>
            <a:ln w="9525">
              <a:noFill/>
              <a:round/>
              <a:headEnd/>
              <a:tailEnd/>
            </a:ln>
          </p:spPr>
          <p:txBody>
            <a:bodyPr/>
            <a:lstStyle/>
            <a:p>
              <a:endParaRPr lang="en-US"/>
            </a:p>
          </p:txBody>
        </p:sp>
        <p:sp>
          <p:nvSpPr>
            <p:cNvPr id="3085" name="Freeform 14"/>
            <p:cNvSpPr>
              <a:spLocks/>
            </p:cNvSpPr>
            <p:nvPr/>
          </p:nvSpPr>
          <p:spPr bwMode="auto">
            <a:xfrm>
              <a:off x="2324" y="3875"/>
              <a:ext cx="1081" cy="457"/>
            </a:xfrm>
            <a:custGeom>
              <a:avLst/>
              <a:gdLst>
                <a:gd name="T0" fmla="*/ 0 w 1081"/>
                <a:gd name="T1" fmla="*/ 362 h 457"/>
                <a:gd name="T2" fmla="*/ 48 w 1081"/>
                <a:gd name="T3" fmla="*/ 385 h 457"/>
                <a:gd name="T4" fmla="*/ 100 w 1081"/>
                <a:gd name="T5" fmla="*/ 403 h 457"/>
                <a:gd name="T6" fmla="*/ 155 w 1081"/>
                <a:gd name="T7" fmla="*/ 417 h 457"/>
                <a:gd name="T8" fmla="*/ 213 w 1081"/>
                <a:gd name="T9" fmla="*/ 425 h 457"/>
                <a:gd name="T10" fmla="*/ 273 w 1081"/>
                <a:gd name="T11" fmla="*/ 427 h 457"/>
                <a:gd name="T12" fmla="*/ 336 w 1081"/>
                <a:gd name="T13" fmla="*/ 424 h 457"/>
                <a:gd name="T14" fmla="*/ 400 w 1081"/>
                <a:gd name="T15" fmla="*/ 415 h 457"/>
                <a:gd name="T16" fmla="*/ 466 w 1081"/>
                <a:gd name="T17" fmla="*/ 399 h 457"/>
                <a:gd name="T18" fmla="*/ 531 w 1081"/>
                <a:gd name="T19" fmla="*/ 377 h 457"/>
                <a:gd name="T20" fmla="*/ 598 w 1081"/>
                <a:gd name="T21" fmla="*/ 348 h 457"/>
                <a:gd name="T22" fmla="*/ 665 w 1081"/>
                <a:gd name="T23" fmla="*/ 311 h 457"/>
                <a:gd name="T24" fmla="*/ 733 w 1081"/>
                <a:gd name="T25" fmla="*/ 265 h 457"/>
                <a:gd name="T26" fmla="*/ 799 w 1081"/>
                <a:gd name="T27" fmla="*/ 212 h 457"/>
                <a:gd name="T28" fmla="*/ 866 w 1081"/>
                <a:gd name="T29" fmla="*/ 150 h 457"/>
                <a:gd name="T30" fmla="*/ 931 w 1081"/>
                <a:gd name="T31" fmla="*/ 80 h 457"/>
                <a:gd name="T32" fmla="*/ 996 w 1081"/>
                <a:gd name="T33" fmla="*/ 0 h 457"/>
                <a:gd name="T34" fmla="*/ 996 w 1081"/>
                <a:gd name="T35" fmla="*/ 1 h 457"/>
                <a:gd name="T36" fmla="*/ 999 w 1081"/>
                <a:gd name="T37" fmla="*/ 1 h 457"/>
                <a:gd name="T38" fmla="*/ 1002 w 1081"/>
                <a:gd name="T39" fmla="*/ 4 h 457"/>
                <a:gd name="T40" fmla="*/ 1009 w 1081"/>
                <a:gd name="T41" fmla="*/ 5 h 457"/>
                <a:gd name="T42" fmla="*/ 1015 w 1081"/>
                <a:gd name="T43" fmla="*/ 9 h 457"/>
                <a:gd name="T44" fmla="*/ 1022 w 1081"/>
                <a:gd name="T45" fmla="*/ 11 h 457"/>
                <a:gd name="T46" fmla="*/ 1030 w 1081"/>
                <a:gd name="T47" fmla="*/ 13 h 457"/>
                <a:gd name="T48" fmla="*/ 1038 w 1081"/>
                <a:gd name="T49" fmla="*/ 15 h 457"/>
                <a:gd name="T50" fmla="*/ 1044 w 1081"/>
                <a:gd name="T51" fmla="*/ 18 h 457"/>
                <a:gd name="T52" fmla="*/ 1053 w 1081"/>
                <a:gd name="T53" fmla="*/ 21 h 457"/>
                <a:gd name="T54" fmla="*/ 1059 w 1081"/>
                <a:gd name="T55" fmla="*/ 22 h 457"/>
                <a:gd name="T56" fmla="*/ 1067 w 1081"/>
                <a:gd name="T57" fmla="*/ 25 h 457"/>
                <a:gd name="T58" fmla="*/ 1071 w 1081"/>
                <a:gd name="T59" fmla="*/ 27 h 457"/>
                <a:gd name="T60" fmla="*/ 1076 w 1081"/>
                <a:gd name="T61" fmla="*/ 28 h 457"/>
                <a:gd name="T62" fmla="*/ 1079 w 1081"/>
                <a:gd name="T63" fmla="*/ 29 h 457"/>
                <a:gd name="T64" fmla="*/ 1080 w 1081"/>
                <a:gd name="T65" fmla="*/ 29 h 457"/>
                <a:gd name="T66" fmla="*/ 1028 w 1081"/>
                <a:gd name="T67" fmla="*/ 107 h 457"/>
                <a:gd name="T68" fmla="*/ 974 w 1081"/>
                <a:gd name="T69" fmla="*/ 175 h 457"/>
                <a:gd name="T70" fmla="*/ 915 w 1081"/>
                <a:gd name="T71" fmla="*/ 237 h 457"/>
                <a:gd name="T72" fmla="*/ 854 w 1081"/>
                <a:gd name="T73" fmla="*/ 288 h 457"/>
                <a:gd name="T74" fmla="*/ 790 w 1081"/>
                <a:gd name="T75" fmla="*/ 333 h 457"/>
                <a:gd name="T76" fmla="*/ 725 w 1081"/>
                <a:gd name="T77" fmla="*/ 370 h 457"/>
                <a:gd name="T78" fmla="*/ 658 w 1081"/>
                <a:gd name="T79" fmla="*/ 400 h 457"/>
                <a:gd name="T80" fmla="*/ 592 w 1081"/>
                <a:gd name="T81" fmla="*/ 423 h 457"/>
                <a:gd name="T82" fmla="*/ 524 w 1081"/>
                <a:gd name="T83" fmla="*/ 440 h 457"/>
                <a:gd name="T84" fmla="*/ 456 w 1081"/>
                <a:gd name="T85" fmla="*/ 451 h 457"/>
                <a:gd name="T86" fmla="*/ 389 w 1081"/>
                <a:gd name="T87" fmla="*/ 456 h 457"/>
                <a:gd name="T88" fmla="*/ 323 w 1081"/>
                <a:gd name="T89" fmla="*/ 454 h 457"/>
                <a:gd name="T90" fmla="*/ 258 w 1081"/>
                <a:gd name="T91" fmla="*/ 447 h 457"/>
                <a:gd name="T92" fmla="*/ 195 w 1081"/>
                <a:gd name="T93" fmla="*/ 436 h 457"/>
                <a:gd name="T94" fmla="*/ 134 w 1081"/>
                <a:gd name="T95" fmla="*/ 418 h 457"/>
                <a:gd name="T96" fmla="*/ 77 w 1081"/>
                <a:gd name="T97" fmla="*/ 397 h 457"/>
                <a:gd name="T98" fmla="*/ 0 w 1081"/>
                <a:gd name="T99" fmla="*/ 362 h 457"/>
                <a:gd name="T100" fmla="*/ 0 w 1081"/>
                <a:gd name="T101" fmla="*/ 362 h 45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81"/>
                <a:gd name="T154" fmla="*/ 0 h 457"/>
                <a:gd name="T155" fmla="*/ 1081 w 1081"/>
                <a:gd name="T156" fmla="*/ 457 h 45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81" h="457">
                  <a:moveTo>
                    <a:pt x="0" y="362"/>
                  </a:moveTo>
                  <a:lnTo>
                    <a:pt x="48" y="385"/>
                  </a:lnTo>
                  <a:lnTo>
                    <a:pt x="100" y="403"/>
                  </a:lnTo>
                  <a:lnTo>
                    <a:pt x="155" y="417"/>
                  </a:lnTo>
                  <a:lnTo>
                    <a:pt x="213" y="425"/>
                  </a:lnTo>
                  <a:lnTo>
                    <a:pt x="273" y="427"/>
                  </a:lnTo>
                  <a:lnTo>
                    <a:pt x="336" y="424"/>
                  </a:lnTo>
                  <a:lnTo>
                    <a:pt x="400" y="415"/>
                  </a:lnTo>
                  <a:lnTo>
                    <a:pt x="466" y="399"/>
                  </a:lnTo>
                  <a:lnTo>
                    <a:pt x="531" y="377"/>
                  </a:lnTo>
                  <a:lnTo>
                    <a:pt x="598" y="348"/>
                  </a:lnTo>
                  <a:lnTo>
                    <a:pt x="665" y="311"/>
                  </a:lnTo>
                  <a:lnTo>
                    <a:pt x="733" y="265"/>
                  </a:lnTo>
                  <a:lnTo>
                    <a:pt x="799" y="212"/>
                  </a:lnTo>
                  <a:lnTo>
                    <a:pt x="866" y="150"/>
                  </a:lnTo>
                  <a:lnTo>
                    <a:pt x="931" y="80"/>
                  </a:lnTo>
                  <a:lnTo>
                    <a:pt x="996" y="0"/>
                  </a:lnTo>
                  <a:lnTo>
                    <a:pt x="996" y="1"/>
                  </a:lnTo>
                  <a:lnTo>
                    <a:pt x="999" y="1"/>
                  </a:lnTo>
                  <a:lnTo>
                    <a:pt x="1002" y="4"/>
                  </a:lnTo>
                  <a:lnTo>
                    <a:pt x="1009" y="5"/>
                  </a:lnTo>
                  <a:lnTo>
                    <a:pt x="1015" y="9"/>
                  </a:lnTo>
                  <a:lnTo>
                    <a:pt x="1022" y="11"/>
                  </a:lnTo>
                  <a:lnTo>
                    <a:pt x="1030" y="13"/>
                  </a:lnTo>
                  <a:lnTo>
                    <a:pt x="1038" y="15"/>
                  </a:lnTo>
                  <a:lnTo>
                    <a:pt x="1044" y="18"/>
                  </a:lnTo>
                  <a:lnTo>
                    <a:pt x="1053" y="21"/>
                  </a:lnTo>
                  <a:lnTo>
                    <a:pt x="1059" y="22"/>
                  </a:lnTo>
                  <a:lnTo>
                    <a:pt x="1067" y="25"/>
                  </a:lnTo>
                  <a:lnTo>
                    <a:pt x="1071" y="27"/>
                  </a:lnTo>
                  <a:lnTo>
                    <a:pt x="1076" y="28"/>
                  </a:lnTo>
                  <a:lnTo>
                    <a:pt x="1079" y="29"/>
                  </a:lnTo>
                  <a:lnTo>
                    <a:pt x="1080" y="29"/>
                  </a:lnTo>
                  <a:lnTo>
                    <a:pt x="1028" y="107"/>
                  </a:lnTo>
                  <a:lnTo>
                    <a:pt x="974" y="175"/>
                  </a:lnTo>
                  <a:lnTo>
                    <a:pt x="915" y="237"/>
                  </a:lnTo>
                  <a:lnTo>
                    <a:pt x="854" y="288"/>
                  </a:lnTo>
                  <a:lnTo>
                    <a:pt x="790" y="333"/>
                  </a:lnTo>
                  <a:lnTo>
                    <a:pt x="725" y="370"/>
                  </a:lnTo>
                  <a:lnTo>
                    <a:pt x="658" y="400"/>
                  </a:lnTo>
                  <a:lnTo>
                    <a:pt x="592" y="423"/>
                  </a:lnTo>
                  <a:lnTo>
                    <a:pt x="524" y="440"/>
                  </a:lnTo>
                  <a:lnTo>
                    <a:pt x="456" y="451"/>
                  </a:lnTo>
                  <a:lnTo>
                    <a:pt x="389" y="456"/>
                  </a:lnTo>
                  <a:lnTo>
                    <a:pt x="323" y="454"/>
                  </a:lnTo>
                  <a:lnTo>
                    <a:pt x="258" y="447"/>
                  </a:lnTo>
                  <a:lnTo>
                    <a:pt x="195" y="436"/>
                  </a:lnTo>
                  <a:lnTo>
                    <a:pt x="134" y="418"/>
                  </a:lnTo>
                  <a:lnTo>
                    <a:pt x="77" y="397"/>
                  </a:lnTo>
                  <a:lnTo>
                    <a:pt x="0" y="362"/>
                  </a:lnTo>
                </a:path>
              </a:pathLst>
            </a:custGeom>
            <a:gradFill rotWithShape="0">
              <a:gsLst>
                <a:gs pos="0">
                  <a:srgbClr val="FFFFFF"/>
                </a:gs>
                <a:gs pos="100000">
                  <a:srgbClr val="BF4100"/>
                </a:gs>
              </a:gsLst>
              <a:path path="rect">
                <a:fillToRect l="50000" t="50000" r="50000" b="50000"/>
              </a:path>
            </a:gradFill>
            <a:ln w="9287">
              <a:solidFill>
                <a:srgbClr val="000000"/>
              </a:solidFill>
              <a:round/>
              <a:headEnd/>
              <a:tailEnd/>
            </a:ln>
          </p:spPr>
          <p:txBody>
            <a:bodyPr/>
            <a:lstStyle/>
            <a:p>
              <a:endParaRPr lang="en-US"/>
            </a:p>
          </p:txBody>
        </p:sp>
        <p:sp>
          <p:nvSpPr>
            <p:cNvPr id="3086" name="Freeform 15"/>
            <p:cNvSpPr>
              <a:spLocks/>
            </p:cNvSpPr>
            <p:nvPr/>
          </p:nvSpPr>
          <p:spPr bwMode="auto">
            <a:xfrm>
              <a:off x="2092" y="2988"/>
              <a:ext cx="351" cy="476"/>
            </a:xfrm>
            <a:custGeom>
              <a:avLst/>
              <a:gdLst>
                <a:gd name="T0" fmla="*/ 185 w 351"/>
                <a:gd name="T1" fmla="*/ 472 h 476"/>
                <a:gd name="T2" fmla="*/ 134 w 351"/>
                <a:gd name="T3" fmla="*/ 455 h 476"/>
                <a:gd name="T4" fmla="*/ 89 w 351"/>
                <a:gd name="T5" fmla="*/ 427 h 476"/>
                <a:gd name="T6" fmla="*/ 54 w 351"/>
                <a:gd name="T7" fmla="*/ 390 h 476"/>
                <a:gd name="T8" fmla="*/ 26 w 351"/>
                <a:gd name="T9" fmla="*/ 348 h 476"/>
                <a:gd name="T10" fmla="*/ 9 w 351"/>
                <a:gd name="T11" fmla="*/ 302 h 476"/>
                <a:gd name="T12" fmla="*/ 0 w 351"/>
                <a:gd name="T13" fmla="*/ 255 h 476"/>
                <a:gd name="T14" fmla="*/ 1 w 351"/>
                <a:gd name="T15" fmla="*/ 207 h 476"/>
                <a:gd name="T16" fmla="*/ 14 w 351"/>
                <a:gd name="T17" fmla="*/ 158 h 476"/>
                <a:gd name="T18" fmla="*/ 38 w 351"/>
                <a:gd name="T19" fmla="*/ 111 h 476"/>
                <a:gd name="T20" fmla="*/ 73 w 351"/>
                <a:gd name="T21" fmla="*/ 71 h 476"/>
                <a:gd name="T22" fmla="*/ 117 w 351"/>
                <a:gd name="T23" fmla="*/ 38 h 476"/>
                <a:gd name="T24" fmla="*/ 165 w 351"/>
                <a:gd name="T25" fmla="*/ 14 h 476"/>
                <a:gd name="T26" fmla="*/ 217 w 351"/>
                <a:gd name="T27" fmla="*/ 3 h 476"/>
                <a:gd name="T28" fmla="*/ 271 w 351"/>
                <a:gd name="T29" fmla="*/ 3 h 476"/>
                <a:gd name="T30" fmla="*/ 323 w 351"/>
                <a:gd name="T31" fmla="*/ 15 h 476"/>
                <a:gd name="T32" fmla="*/ 347 w 351"/>
                <a:gd name="T33" fmla="*/ 27 h 476"/>
                <a:gd name="T34" fmla="*/ 339 w 351"/>
                <a:gd name="T35" fmla="*/ 25 h 476"/>
                <a:gd name="T36" fmla="*/ 323 w 351"/>
                <a:gd name="T37" fmla="*/ 22 h 476"/>
                <a:gd name="T38" fmla="*/ 303 w 351"/>
                <a:gd name="T39" fmla="*/ 18 h 476"/>
                <a:gd name="T40" fmla="*/ 277 w 351"/>
                <a:gd name="T41" fmla="*/ 15 h 476"/>
                <a:gd name="T42" fmla="*/ 249 w 351"/>
                <a:gd name="T43" fmla="*/ 14 h 476"/>
                <a:gd name="T44" fmla="*/ 222 w 351"/>
                <a:gd name="T45" fmla="*/ 16 h 476"/>
                <a:gd name="T46" fmla="*/ 196 w 351"/>
                <a:gd name="T47" fmla="*/ 21 h 476"/>
                <a:gd name="T48" fmla="*/ 168 w 351"/>
                <a:gd name="T49" fmla="*/ 32 h 476"/>
                <a:gd name="T50" fmla="*/ 140 w 351"/>
                <a:gd name="T51" fmla="*/ 47 h 476"/>
                <a:gd name="T52" fmla="*/ 115 w 351"/>
                <a:gd name="T53" fmla="*/ 63 h 476"/>
                <a:gd name="T54" fmla="*/ 94 w 351"/>
                <a:gd name="T55" fmla="*/ 82 h 476"/>
                <a:gd name="T56" fmla="*/ 76 w 351"/>
                <a:gd name="T57" fmla="*/ 102 h 476"/>
                <a:gd name="T58" fmla="*/ 60 w 351"/>
                <a:gd name="T59" fmla="*/ 123 h 476"/>
                <a:gd name="T60" fmla="*/ 48 w 351"/>
                <a:gd name="T61" fmla="*/ 147 h 476"/>
                <a:gd name="T62" fmla="*/ 39 w 351"/>
                <a:gd name="T63" fmla="*/ 170 h 476"/>
                <a:gd name="T64" fmla="*/ 30 w 351"/>
                <a:gd name="T65" fmla="*/ 206 h 476"/>
                <a:gd name="T66" fmla="*/ 26 w 351"/>
                <a:gd name="T67" fmla="*/ 256 h 476"/>
                <a:gd name="T68" fmla="*/ 32 w 351"/>
                <a:gd name="T69" fmla="*/ 304 h 476"/>
                <a:gd name="T70" fmla="*/ 48 w 351"/>
                <a:gd name="T71" fmla="*/ 348 h 476"/>
                <a:gd name="T72" fmla="*/ 71 w 351"/>
                <a:gd name="T73" fmla="*/ 388 h 476"/>
                <a:gd name="T74" fmla="*/ 102 w 351"/>
                <a:gd name="T75" fmla="*/ 423 h 476"/>
                <a:gd name="T76" fmla="*/ 142 w 351"/>
                <a:gd name="T77" fmla="*/ 450 h 476"/>
                <a:gd name="T78" fmla="*/ 189 w 351"/>
                <a:gd name="T79" fmla="*/ 470 h 476"/>
                <a:gd name="T80" fmla="*/ 216 w 351"/>
                <a:gd name="T81" fmla="*/ 475 h 47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51"/>
                <a:gd name="T124" fmla="*/ 0 h 476"/>
                <a:gd name="T125" fmla="*/ 351 w 351"/>
                <a:gd name="T126" fmla="*/ 476 h 47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51" h="476">
                  <a:moveTo>
                    <a:pt x="216" y="475"/>
                  </a:moveTo>
                  <a:lnTo>
                    <a:pt x="185" y="472"/>
                  </a:lnTo>
                  <a:lnTo>
                    <a:pt x="159" y="464"/>
                  </a:lnTo>
                  <a:lnTo>
                    <a:pt x="134" y="455"/>
                  </a:lnTo>
                  <a:lnTo>
                    <a:pt x="111" y="441"/>
                  </a:lnTo>
                  <a:lnTo>
                    <a:pt x="89" y="427"/>
                  </a:lnTo>
                  <a:lnTo>
                    <a:pt x="71" y="409"/>
                  </a:lnTo>
                  <a:lnTo>
                    <a:pt x="54" y="390"/>
                  </a:lnTo>
                  <a:lnTo>
                    <a:pt x="40" y="369"/>
                  </a:lnTo>
                  <a:lnTo>
                    <a:pt x="26" y="348"/>
                  </a:lnTo>
                  <a:lnTo>
                    <a:pt x="16" y="325"/>
                  </a:lnTo>
                  <a:lnTo>
                    <a:pt x="9" y="302"/>
                  </a:lnTo>
                  <a:lnTo>
                    <a:pt x="4" y="278"/>
                  </a:lnTo>
                  <a:lnTo>
                    <a:pt x="0" y="255"/>
                  </a:lnTo>
                  <a:lnTo>
                    <a:pt x="0" y="230"/>
                  </a:lnTo>
                  <a:lnTo>
                    <a:pt x="1" y="207"/>
                  </a:lnTo>
                  <a:lnTo>
                    <a:pt x="6" y="184"/>
                  </a:lnTo>
                  <a:lnTo>
                    <a:pt x="14" y="158"/>
                  </a:lnTo>
                  <a:lnTo>
                    <a:pt x="25" y="133"/>
                  </a:lnTo>
                  <a:lnTo>
                    <a:pt x="38" y="111"/>
                  </a:lnTo>
                  <a:lnTo>
                    <a:pt x="55" y="89"/>
                  </a:lnTo>
                  <a:lnTo>
                    <a:pt x="73" y="71"/>
                  </a:lnTo>
                  <a:lnTo>
                    <a:pt x="94" y="53"/>
                  </a:lnTo>
                  <a:lnTo>
                    <a:pt x="117" y="38"/>
                  </a:lnTo>
                  <a:lnTo>
                    <a:pt x="140" y="24"/>
                  </a:lnTo>
                  <a:lnTo>
                    <a:pt x="165" y="14"/>
                  </a:lnTo>
                  <a:lnTo>
                    <a:pt x="190" y="7"/>
                  </a:lnTo>
                  <a:lnTo>
                    <a:pt x="217" y="3"/>
                  </a:lnTo>
                  <a:lnTo>
                    <a:pt x="244" y="0"/>
                  </a:lnTo>
                  <a:lnTo>
                    <a:pt x="271" y="3"/>
                  </a:lnTo>
                  <a:lnTo>
                    <a:pt x="298" y="7"/>
                  </a:lnTo>
                  <a:lnTo>
                    <a:pt x="323" y="15"/>
                  </a:lnTo>
                  <a:lnTo>
                    <a:pt x="350" y="27"/>
                  </a:lnTo>
                  <a:lnTo>
                    <a:pt x="347" y="27"/>
                  </a:lnTo>
                  <a:lnTo>
                    <a:pt x="345" y="26"/>
                  </a:lnTo>
                  <a:lnTo>
                    <a:pt x="339" y="25"/>
                  </a:lnTo>
                  <a:lnTo>
                    <a:pt x="333" y="23"/>
                  </a:lnTo>
                  <a:lnTo>
                    <a:pt x="323" y="22"/>
                  </a:lnTo>
                  <a:lnTo>
                    <a:pt x="314" y="19"/>
                  </a:lnTo>
                  <a:lnTo>
                    <a:pt x="303" y="18"/>
                  </a:lnTo>
                  <a:lnTo>
                    <a:pt x="292" y="15"/>
                  </a:lnTo>
                  <a:lnTo>
                    <a:pt x="277" y="15"/>
                  </a:lnTo>
                  <a:lnTo>
                    <a:pt x="264" y="14"/>
                  </a:lnTo>
                  <a:lnTo>
                    <a:pt x="249" y="14"/>
                  </a:lnTo>
                  <a:lnTo>
                    <a:pt x="237" y="14"/>
                  </a:lnTo>
                  <a:lnTo>
                    <a:pt x="222" y="16"/>
                  </a:lnTo>
                  <a:lnTo>
                    <a:pt x="209" y="18"/>
                  </a:lnTo>
                  <a:lnTo>
                    <a:pt x="196" y="21"/>
                  </a:lnTo>
                  <a:lnTo>
                    <a:pt x="183" y="24"/>
                  </a:lnTo>
                  <a:lnTo>
                    <a:pt x="168" y="32"/>
                  </a:lnTo>
                  <a:lnTo>
                    <a:pt x="154" y="38"/>
                  </a:lnTo>
                  <a:lnTo>
                    <a:pt x="140" y="47"/>
                  </a:lnTo>
                  <a:lnTo>
                    <a:pt x="128" y="54"/>
                  </a:lnTo>
                  <a:lnTo>
                    <a:pt x="115" y="63"/>
                  </a:lnTo>
                  <a:lnTo>
                    <a:pt x="105" y="72"/>
                  </a:lnTo>
                  <a:lnTo>
                    <a:pt x="94" y="82"/>
                  </a:lnTo>
                  <a:lnTo>
                    <a:pt x="86" y="90"/>
                  </a:lnTo>
                  <a:lnTo>
                    <a:pt x="76" y="102"/>
                  </a:lnTo>
                  <a:lnTo>
                    <a:pt x="68" y="112"/>
                  </a:lnTo>
                  <a:lnTo>
                    <a:pt x="60" y="123"/>
                  </a:lnTo>
                  <a:lnTo>
                    <a:pt x="54" y="134"/>
                  </a:lnTo>
                  <a:lnTo>
                    <a:pt x="48" y="147"/>
                  </a:lnTo>
                  <a:lnTo>
                    <a:pt x="43" y="157"/>
                  </a:lnTo>
                  <a:lnTo>
                    <a:pt x="39" y="170"/>
                  </a:lnTo>
                  <a:lnTo>
                    <a:pt x="36" y="180"/>
                  </a:lnTo>
                  <a:lnTo>
                    <a:pt x="30" y="206"/>
                  </a:lnTo>
                  <a:lnTo>
                    <a:pt x="28" y="231"/>
                  </a:lnTo>
                  <a:lnTo>
                    <a:pt x="26" y="256"/>
                  </a:lnTo>
                  <a:lnTo>
                    <a:pt x="29" y="280"/>
                  </a:lnTo>
                  <a:lnTo>
                    <a:pt x="32" y="304"/>
                  </a:lnTo>
                  <a:lnTo>
                    <a:pt x="40" y="326"/>
                  </a:lnTo>
                  <a:lnTo>
                    <a:pt x="48" y="348"/>
                  </a:lnTo>
                  <a:lnTo>
                    <a:pt x="59" y="369"/>
                  </a:lnTo>
                  <a:lnTo>
                    <a:pt x="71" y="388"/>
                  </a:lnTo>
                  <a:lnTo>
                    <a:pt x="86" y="406"/>
                  </a:lnTo>
                  <a:lnTo>
                    <a:pt x="102" y="423"/>
                  </a:lnTo>
                  <a:lnTo>
                    <a:pt x="122" y="437"/>
                  </a:lnTo>
                  <a:lnTo>
                    <a:pt x="142" y="450"/>
                  </a:lnTo>
                  <a:lnTo>
                    <a:pt x="164" y="461"/>
                  </a:lnTo>
                  <a:lnTo>
                    <a:pt x="189" y="470"/>
                  </a:lnTo>
                  <a:lnTo>
                    <a:pt x="216" y="475"/>
                  </a:lnTo>
                </a:path>
              </a:pathLst>
            </a:custGeom>
            <a:gradFill rotWithShape="0">
              <a:gsLst>
                <a:gs pos="0">
                  <a:srgbClr val="FFFFFF"/>
                </a:gs>
                <a:gs pos="100000">
                  <a:srgbClr val="BF4100"/>
                </a:gs>
              </a:gsLst>
              <a:path path="rect">
                <a:fillToRect l="50000" t="50000" r="50000" b="50000"/>
              </a:path>
            </a:gradFill>
            <a:ln w="9287">
              <a:solidFill>
                <a:srgbClr val="000000"/>
              </a:solidFill>
              <a:round/>
              <a:headEnd/>
              <a:tailEnd/>
            </a:ln>
          </p:spPr>
          <p:txBody>
            <a:bodyPr/>
            <a:lstStyle/>
            <a:p>
              <a:endParaRPr lang="en-US"/>
            </a:p>
          </p:txBody>
        </p:sp>
        <p:sp>
          <p:nvSpPr>
            <p:cNvPr id="3087" name="Freeform 16"/>
            <p:cNvSpPr>
              <a:spLocks/>
            </p:cNvSpPr>
            <p:nvPr/>
          </p:nvSpPr>
          <p:spPr bwMode="auto">
            <a:xfrm>
              <a:off x="2647" y="2345"/>
              <a:ext cx="2890" cy="1873"/>
            </a:xfrm>
            <a:custGeom>
              <a:avLst/>
              <a:gdLst>
                <a:gd name="T0" fmla="*/ 0 w 2890"/>
                <a:gd name="T1" fmla="*/ 33 h 1873"/>
                <a:gd name="T2" fmla="*/ 110 w 2890"/>
                <a:gd name="T3" fmla="*/ 22 h 1873"/>
                <a:gd name="T4" fmla="*/ 215 w 2890"/>
                <a:gd name="T5" fmla="*/ 26 h 1873"/>
                <a:gd name="T6" fmla="*/ 313 w 2890"/>
                <a:gd name="T7" fmla="*/ 44 h 1873"/>
                <a:gd name="T8" fmla="*/ 406 w 2890"/>
                <a:gd name="T9" fmla="*/ 75 h 1873"/>
                <a:gd name="T10" fmla="*/ 491 w 2890"/>
                <a:gd name="T11" fmla="*/ 119 h 1873"/>
                <a:gd name="T12" fmla="*/ 569 w 2890"/>
                <a:gd name="T13" fmla="*/ 175 h 1873"/>
                <a:gd name="T14" fmla="*/ 638 w 2890"/>
                <a:gd name="T15" fmla="*/ 243 h 1873"/>
                <a:gd name="T16" fmla="*/ 700 w 2890"/>
                <a:gd name="T17" fmla="*/ 319 h 1873"/>
                <a:gd name="T18" fmla="*/ 751 w 2890"/>
                <a:gd name="T19" fmla="*/ 407 h 1873"/>
                <a:gd name="T20" fmla="*/ 794 w 2890"/>
                <a:gd name="T21" fmla="*/ 502 h 1873"/>
                <a:gd name="T22" fmla="*/ 825 w 2890"/>
                <a:gd name="T23" fmla="*/ 605 h 1873"/>
                <a:gd name="T24" fmla="*/ 845 w 2890"/>
                <a:gd name="T25" fmla="*/ 715 h 1873"/>
                <a:gd name="T26" fmla="*/ 854 w 2890"/>
                <a:gd name="T27" fmla="*/ 832 h 1873"/>
                <a:gd name="T28" fmla="*/ 851 w 2890"/>
                <a:gd name="T29" fmla="*/ 952 h 1873"/>
                <a:gd name="T30" fmla="*/ 835 w 2890"/>
                <a:gd name="T31" fmla="*/ 1079 h 1873"/>
                <a:gd name="T32" fmla="*/ 807 w 2890"/>
                <a:gd name="T33" fmla="*/ 1208 h 1873"/>
                <a:gd name="T34" fmla="*/ 2830 w 2890"/>
                <a:gd name="T35" fmla="*/ 1798 h 1873"/>
                <a:gd name="T36" fmla="*/ 2808 w 2890"/>
                <a:gd name="T37" fmla="*/ 1872 h 1873"/>
                <a:gd name="T38" fmla="*/ 2861 w 2890"/>
                <a:gd name="T39" fmla="*/ 1830 h 1873"/>
                <a:gd name="T40" fmla="*/ 2875 w 2890"/>
                <a:gd name="T41" fmla="*/ 1817 h 1873"/>
                <a:gd name="T42" fmla="*/ 2879 w 2890"/>
                <a:gd name="T43" fmla="*/ 1809 h 1873"/>
                <a:gd name="T44" fmla="*/ 2888 w 2890"/>
                <a:gd name="T45" fmla="*/ 1802 h 1873"/>
                <a:gd name="T46" fmla="*/ 2889 w 2890"/>
                <a:gd name="T47" fmla="*/ 1790 h 1873"/>
                <a:gd name="T48" fmla="*/ 2888 w 2890"/>
                <a:gd name="T49" fmla="*/ 1780 h 1873"/>
                <a:gd name="T50" fmla="*/ 2886 w 2890"/>
                <a:gd name="T51" fmla="*/ 1772 h 1873"/>
                <a:gd name="T52" fmla="*/ 2618 w 2890"/>
                <a:gd name="T53" fmla="*/ 1466 h 1873"/>
                <a:gd name="T54" fmla="*/ 948 w 2890"/>
                <a:gd name="T55" fmla="*/ 981 h 1873"/>
                <a:gd name="T56" fmla="*/ 947 w 2890"/>
                <a:gd name="T57" fmla="*/ 978 h 1873"/>
                <a:gd name="T58" fmla="*/ 951 w 2890"/>
                <a:gd name="T59" fmla="*/ 874 h 1873"/>
                <a:gd name="T60" fmla="*/ 948 w 2890"/>
                <a:gd name="T61" fmla="*/ 775 h 1873"/>
                <a:gd name="T62" fmla="*/ 936 w 2890"/>
                <a:gd name="T63" fmla="*/ 681 h 1873"/>
                <a:gd name="T64" fmla="*/ 917 w 2890"/>
                <a:gd name="T65" fmla="*/ 594 h 1873"/>
                <a:gd name="T66" fmla="*/ 890 w 2890"/>
                <a:gd name="T67" fmla="*/ 513 h 1873"/>
                <a:gd name="T68" fmla="*/ 857 w 2890"/>
                <a:gd name="T69" fmla="*/ 436 h 1873"/>
                <a:gd name="T70" fmla="*/ 818 w 2890"/>
                <a:gd name="T71" fmla="*/ 367 h 1873"/>
                <a:gd name="T72" fmla="*/ 775 w 2890"/>
                <a:gd name="T73" fmla="*/ 302 h 1873"/>
                <a:gd name="T74" fmla="*/ 725 w 2890"/>
                <a:gd name="T75" fmla="*/ 245 h 1873"/>
                <a:gd name="T76" fmla="*/ 672 w 2890"/>
                <a:gd name="T77" fmla="*/ 193 h 1873"/>
                <a:gd name="T78" fmla="*/ 616 w 2890"/>
                <a:gd name="T79" fmla="*/ 147 h 1873"/>
                <a:gd name="T80" fmla="*/ 557 w 2890"/>
                <a:gd name="T81" fmla="*/ 107 h 1873"/>
                <a:gd name="T82" fmla="*/ 495 w 2890"/>
                <a:gd name="T83" fmla="*/ 73 h 1873"/>
                <a:gd name="T84" fmla="*/ 434 w 2890"/>
                <a:gd name="T85" fmla="*/ 45 h 1873"/>
                <a:gd name="T86" fmla="*/ 370 w 2890"/>
                <a:gd name="T87" fmla="*/ 24 h 1873"/>
                <a:gd name="T88" fmla="*/ 306 w 2890"/>
                <a:gd name="T89" fmla="*/ 8 h 1873"/>
                <a:gd name="T90" fmla="*/ 273 w 2890"/>
                <a:gd name="T91" fmla="*/ 2 h 1873"/>
                <a:gd name="T92" fmla="*/ 234 w 2890"/>
                <a:gd name="T93" fmla="*/ 0 h 1873"/>
                <a:gd name="T94" fmla="*/ 188 w 2890"/>
                <a:gd name="T95" fmla="*/ 2 h 1873"/>
                <a:gd name="T96" fmla="*/ 132 w 2890"/>
                <a:gd name="T97" fmla="*/ 8 h 1873"/>
                <a:gd name="T98" fmla="*/ 0 w 2890"/>
                <a:gd name="T99" fmla="*/ 33 h 1873"/>
                <a:gd name="T100" fmla="*/ 0 w 2890"/>
                <a:gd name="T101" fmla="*/ 33 h 18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890"/>
                <a:gd name="T154" fmla="*/ 0 h 1873"/>
                <a:gd name="T155" fmla="*/ 2890 w 2890"/>
                <a:gd name="T156" fmla="*/ 1873 h 18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890" h="1873">
                  <a:moveTo>
                    <a:pt x="0" y="33"/>
                  </a:moveTo>
                  <a:lnTo>
                    <a:pt x="110" y="22"/>
                  </a:lnTo>
                  <a:lnTo>
                    <a:pt x="215" y="26"/>
                  </a:lnTo>
                  <a:lnTo>
                    <a:pt x="313" y="44"/>
                  </a:lnTo>
                  <a:lnTo>
                    <a:pt x="406" y="75"/>
                  </a:lnTo>
                  <a:lnTo>
                    <a:pt x="491" y="119"/>
                  </a:lnTo>
                  <a:lnTo>
                    <a:pt x="569" y="175"/>
                  </a:lnTo>
                  <a:lnTo>
                    <a:pt x="638" y="243"/>
                  </a:lnTo>
                  <a:lnTo>
                    <a:pt x="700" y="319"/>
                  </a:lnTo>
                  <a:lnTo>
                    <a:pt x="751" y="407"/>
                  </a:lnTo>
                  <a:lnTo>
                    <a:pt x="794" y="502"/>
                  </a:lnTo>
                  <a:lnTo>
                    <a:pt x="825" y="605"/>
                  </a:lnTo>
                  <a:lnTo>
                    <a:pt x="845" y="715"/>
                  </a:lnTo>
                  <a:lnTo>
                    <a:pt x="854" y="832"/>
                  </a:lnTo>
                  <a:lnTo>
                    <a:pt x="851" y="952"/>
                  </a:lnTo>
                  <a:lnTo>
                    <a:pt x="835" y="1079"/>
                  </a:lnTo>
                  <a:lnTo>
                    <a:pt x="807" y="1208"/>
                  </a:lnTo>
                  <a:lnTo>
                    <a:pt x="2830" y="1798"/>
                  </a:lnTo>
                  <a:lnTo>
                    <a:pt x="2808" y="1872"/>
                  </a:lnTo>
                  <a:lnTo>
                    <a:pt x="2861" y="1830"/>
                  </a:lnTo>
                  <a:lnTo>
                    <a:pt x="2875" y="1817"/>
                  </a:lnTo>
                  <a:lnTo>
                    <a:pt x="2879" y="1809"/>
                  </a:lnTo>
                  <a:lnTo>
                    <a:pt x="2888" y="1802"/>
                  </a:lnTo>
                  <a:lnTo>
                    <a:pt x="2889" y="1790"/>
                  </a:lnTo>
                  <a:lnTo>
                    <a:pt x="2888" y="1780"/>
                  </a:lnTo>
                  <a:lnTo>
                    <a:pt x="2886" y="1772"/>
                  </a:lnTo>
                  <a:lnTo>
                    <a:pt x="2618" y="1466"/>
                  </a:lnTo>
                  <a:lnTo>
                    <a:pt x="948" y="981"/>
                  </a:lnTo>
                  <a:lnTo>
                    <a:pt x="947" y="978"/>
                  </a:lnTo>
                  <a:lnTo>
                    <a:pt x="951" y="874"/>
                  </a:lnTo>
                  <a:lnTo>
                    <a:pt x="948" y="775"/>
                  </a:lnTo>
                  <a:lnTo>
                    <a:pt x="936" y="681"/>
                  </a:lnTo>
                  <a:lnTo>
                    <a:pt x="917" y="594"/>
                  </a:lnTo>
                  <a:lnTo>
                    <a:pt x="890" y="513"/>
                  </a:lnTo>
                  <a:lnTo>
                    <a:pt x="857" y="436"/>
                  </a:lnTo>
                  <a:lnTo>
                    <a:pt x="818" y="367"/>
                  </a:lnTo>
                  <a:lnTo>
                    <a:pt x="775" y="302"/>
                  </a:lnTo>
                  <a:lnTo>
                    <a:pt x="725" y="245"/>
                  </a:lnTo>
                  <a:lnTo>
                    <a:pt x="672" y="193"/>
                  </a:lnTo>
                  <a:lnTo>
                    <a:pt x="616" y="147"/>
                  </a:lnTo>
                  <a:lnTo>
                    <a:pt x="557" y="107"/>
                  </a:lnTo>
                  <a:lnTo>
                    <a:pt x="495" y="73"/>
                  </a:lnTo>
                  <a:lnTo>
                    <a:pt x="434" y="45"/>
                  </a:lnTo>
                  <a:lnTo>
                    <a:pt x="370" y="24"/>
                  </a:lnTo>
                  <a:lnTo>
                    <a:pt x="306" y="8"/>
                  </a:lnTo>
                  <a:lnTo>
                    <a:pt x="273" y="2"/>
                  </a:lnTo>
                  <a:lnTo>
                    <a:pt x="234" y="0"/>
                  </a:lnTo>
                  <a:lnTo>
                    <a:pt x="188" y="2"/>
                  </a:lnTo>
                  <a:lnTo>
                    <a:pt x="132" y="8"/>
                  </a:lnTo>
                  <a:lnTo>
                    <a:pt x="0" y="33"/>
                  </a:lnTo>
                </a:path>
              </a:pathLst>
            </a:custGeom>
            <a:gradFill rotWithShape="0">
              <a:gsLst>
                <a:gs pos="0">
                  <a:srgbClr val="FFFFFF"/>
                </a:gs>
                <a:gs pos="100000">
                  <a:srgbClr val="BF4100"/>
                </a:gs>
              </a:gsLst>
              <a:path path="rect">
                <a:fillToRect l="50000" t="50000" r="50000" b="50000"/>
              </a:path>
            </a:gradFill>
            <a:ln w="9287">
              <a:solidFill>
                <a:srgbClr val="000000"/>
              </a:solidFill>
              <a:round/>
              <a:headEnd/>
              <a:tailEnd/>
            </a:ln>
          </p:spPr>
          <p:txBody>
            <a:bodyPr/>
            <a:lstStyle/>
            <a:p>
              <a:endParaRPr lang="en-US"/>
            </a:p>
          </p:txBody>
        </p:sp>
        <p:sp>
          <p:nvSpPr>
            <p:cNvPr id="3088" name="Freeform 17"/>
            <p:cNvSpPr>
              <a:spLocks/>
            </p:cNvSpPr>
            <p:nvPr/>
          </p:nvSpPr>
          <p:spPr bwMode="auto">
            <a:xfrm>
              <a:off x="3298" y="3521"/>
              <a:ext cx="2152" cy="851"/>
            </a:xfrm>
            <a:custGeom>
              <a:avLst/>
              <a:gdLst>
                <a:gd name="T0" fmla="*/ 118 w 2152"/>
                <a:gd name="T1" fmla="*/ 385 h 851"/>
                <a:gd name="T2" fmla="*/ 151 w 2152"/>
                <a:gd name="T3" fmla="*/ 403 h 851"/>
                <a:gd name="T4" fmla="*/ 169 w 2152"/>
                <a:gd name="T5" fmla="*/ 426 h 851"/>
                <a:gd name="T6" fmla="*/ 198 w 2152"/>
                <a:gd name="T7" fmla="*/ 478 h 851"/>
                <a:gd name="T8" fmla="*/ 223 w 2152"/>
                <a:gd name="T9" fmla="*/ 502 h 851"/>
                <a:gd name="T10" fmla="*/ 240 w 2152"/>
                <a:gd name="T11" fmla="*/ 510 h 851"/>
                <a:gd name="T12" fmla="*/ 264 w 2152"/>
                <a:gd name="T13" fmla="*/ 511 h 851"/>
                <a:gd name="T14" fmla="*/ 305 w 2152"/>
                <a:gd name="T15" fmla="*/ 503 h 851"/>
                <a:gd name="T16" fmla="*/ 343 w 2152"/>
                <a:gd name="T17" fmla="*/ 482 h 851"/>
                <a:gd name="T18" fmla="*/ 372 w 2152"/>
                <a:gd name="T19" fmla="*/ 465 h 851"/>
                <a:gd name="T20" fmla="*/ 412 w 2152"/>
                <a:gd name="T21" fmla="*/ 443 h 851"/>
                <a:gd name="T22" fmla="*/ 446 w 2152"/>
                <a:gd name="T23" fmla="*/ 445 h 851"/>
                <a:gd name="T24" fmla="*/ 557 w 2152"/>
                <a:gd name="T25" fmla="*/ 478 h 851"/>
                <a:gd name="T26" fmla="*/ 656 w 2152"/>
                <a:gd name="T27" fmla="*/ 506 h 851"/>
                <a:gd name="T28" fmla="*/ 671 w 2152"/>
                <a:gd name="T29" fmla="*/ 502 h 851"/>
                <a:gd name="T30" fmla="*/ 680 w 2152"/>
                <a:gd name="T31" fmla="*/ 499 h 851"/>
                <a:gd name="T32" fmla="*/ 757 w 2152"/>
                <a:gd name="T33" fmla="*/ 464 h 851"/>
                <a:gd name="T34" fmla="*/ 789 w 2152"/>
                <a:gd name="T35" fmla="*/ 454 h 851"/>
                <a:gd name="T36" fmla="*/ 814 w 2152"/>
                <a:gd name="T37" fmla="*/ 448 h 851"/>
                <a:gd name="T38" fmla="*/ 836 w 2152"/>
                <a:gd name="T39" fmla="*/ 456 h 851"/>
                <a:gd name="T40" fmla="*/ 858 w 2152"/>
                <a:gd name="T41" fmla="*/ 470 h 851"/>
                <a:gd name="T42" fmla="*/ 885 w 2152"/>
                <a:gd name="T43" fmla="*/ 525 h 851"/>
                <a:gd name="T44" fmla="*/ 918 w 2152"/>
                <a:gd name="T45" fmla="*/ 574 h 851"/>
                <a:gd name="T46" fmla="*/ 923 w 2152"/>
                <a:gd name="T47" fmla="*/ 579 h 851"/>
                <a:gd name="T48" fmla="*/ 931 w 2152"/>
                <a:gd name="T49" fmla="*/ 579 h 851"/>
                <a:gd name="T50" fmla="*/ 967 w 2152"/>
                <a:gd name="T51" fmla="*/ 563 h 851"/>
                <a:gd name="T52" fmla="*/ 1025 w 2152"/>
                <a:gd name="T53" fmla="*/ 534 h 851"/>
                <a:gd name="T54" fmla="*/ 1055 w 2152"/>
                <a:gd name="T55" fmla="*/ 525 h 851"/>
                <a:gd name="T56" fmla="*/ 1066 w 2152"/>
                <a:gd name="T57" fmla="*/ 529 h 851"/>
                <a:gd name="T58" fmla="*/ 1078 w 2152"/>
                <a:gd name="T59" fmla="*/ 533 h 851"/>
                <a:gd name="T60" fmla="*/ 1107 w 2152"/>
                <a:gd name="T61" fmla="*/ 568 h 851"/>
                <a:gd name="T62" fmla="*/ 1148 w 2152"/>
                <a:gd name="T63" fmla="*/ 633 h 851"/>
                <a:gd name="T64" fmla="*/ 1171 w 2152"/>
                <a:gd name="T65" fmla="*/ 650 h 851"/>
                <a:gd name="T66" fmla="*/ 1194 w 2152"/>
                <a:gd name="T67" fmla="*/ 657 h 851"/>
                <a:gd name="T68" fmla="*/ 1288 w 2152"/>
                <a:gd name="T69" fmla="*/ 629 h 851"/>
                <a:gd name="T70" fmla="*/ 1379 w 2152"/>
                <a:gd name="T71" fmla="*/ 601 h 851"/>
                <a:gd name="T72" fmla="*/ 1430 w 2152"/>
                <a:gd name="T73" fmla="*/ 587 h 851"/>
                <a:gd name="T74" fmla="*/ 1442 w 2152"/>
                <a:gd name="T75" fmla="*/ 591 h 851"/>
                <a:gd name="T76" fmla="*/ 1452 w 2152"/>
                <a:gd name="T77" fmla="*/ 592 h 851"/>
                <a:gd name="T78" fmla="*/ 1479 w 2152"/>
                <a:gd name="T79" fmla="*/ 630 h 851"/>
                <a:gd name="T80" fmla="*/ 1513 w 2152"/>
                <a:gd name="T81" fmla="*/ 664 h 851"/>
                <a:gd name="T82" fmla="*/ 1530 w 2152"/>
                <a:gd name="T83" fmla="*/ 672 h 851"/>
                <a:gd name="T84" fmla="*/ 1544 w 2152"/>
                <a:gd name="T85" fmla="*/ 672 h 851"/>
                <a:gd name="T86" fmla="*/ 1558 w 2152"/>
                <a:gd name="T87" fmla="*/ 672 h 851"/>
                <a:gd name="T88" fmla="*/ 1587 w 2152"/>
                <a:gd name="T89" fmla="*/ 658 h 851"/>
                <a:gd name="T90" fmla="*/ 1613 w 2152"/>
                <a:gd name="T91" fmla="*/ 637 h 851"/>
                <a:gd name="T92" fmla="*/ 1632 w 2152"/>
                <a:gd name="T93" fmla="*/ 638 h 851"/>
                <a:gd name="T94" fmla="*/ 1651 w 2152"/>
                <a:gd name="T95" fmla="*/ 640 h 851"/>
                <a:gd name="T96" fmla="*/ 1706 w 2152"/>
                <a:gd name="T97" fmla="*/ 710 h 851"/>
                <a:gd name="T98" fmla="*/ 1776 w 2152"/>
                <a:gd name="T99" fmla="*/ 804 h 851"/>
                <a:gd name="T100" fmla="*/ 1814 w 2152"/>
                <a:gd name="T101" fmla="*/ 840 h 851"/>
                <a:gd name="T102" fmla="*/ 1839 w 2152"/>
                <a:gd name="T103" fmla="*/ 850 h 851"/>
                <a:gd name="T104" fmla="*/ 1882 w 2152"/>
                <a:gd name="T105" fmla="*/ 829 h 851"/>
                <a:gd name="T106" fmla="*/ 2050 w 2152"/>
                <a:gd name="T107" fmla="*/ 718 h 851"/>
                <a:gd name="T108" fmla="*/ 2151 w 2152"/>
                <a:gd name="T109" fmla="*/ 650 h 851"/>
                <a:gd name="T110" fmla="*/ 122 w 2152"/>
                <a:gd name="T111" fmla="*/ 111 h 851"/>
                <a:gd name="T112" fmla="*/ 37 w 2152"/>
                <a:gd name="T113" fmla="*/ 287 h 851"/>
                <a:gd name="T114" fmla="*/ 2 w 2152"/>
                <a:gd name="T115" fmla="*/ 358 h 851"/>
                <a:gd name="T116" fmla="*/ 42 w 2152"/>
                <a:gd name="T117" fmla="*/ 366 h 851"/>
                <a:gd name="T118" fmla="*/ 103 w 2152"/>
                <a:gd name="T119" fmla="*/ 380 h 85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52"/>
                <a:gd name="T181" fmla="*/ 0 h 851"/>
                <a:gd name="T182" fmla="*/ 2152 w 2152"/>
                <a:gd name="T183" fmla="*/ 851 h 85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52" h="851">
                  <a:moveTo>
                    <a:pt x="103" y="380"/>
                  </a:moveTo>
                  <a:lnTo>
                    <a:pt x="103" y="381"/>
                  </a:lnTo>
                  <a:lnTo>
                    <a:pt x="104" y="381"/>
                  </a:lnTo>
                  <a:lnTo>
                    <a:pt x="106" y="382"/>
                  </a:lnTo>
                  <a:lnTo>
                    <a:pt x="110" y="382"/>
                  </a:lnTo>
                  <a:lnTo>
                    <a:pt x="114" y="384"/>
                  </a:lnTo>
                  <a:lnTo>
                    <a:pt x="118" y="385"/>
                  </a:lnTo>
                  <a:lnTo>
                    <a:pt x="122" y="387"/>
                  </a:lnTo>
                  <a:lnTo>
                    <a:pt x="128" y="388"/>
                  </a:lnTo>
                  <a:lnTo>
                    <a:pt x="132" y="391"/>
                  </a:lnTo>
                  <a:lnTo>
                    <a:pt x="137" y="394"/>
                  </a:lnTo>
                  <a:lnTo>
                    <a:pt x="141" y="396"/>
                  </a:lnTo>
                  <a:lnTo>
                    <a:pt x="147" y="399"/>
                  </a:lnTo>
                  <a:lnTo>
                    <a:pt x="151" y="403"/>
                  </a:lnTo>
                  <a:lnTo>
                    <a:pt x="155" y="405"/>
                  </a:lnTo>
                  <a:lnTo>
                    <a:pt x="158" y="410"/>
                  </a:lnTo>
                  <a:lnTo>
                    <a:pt x="163" y="413"/>
                  </a:lnTo>
                  <a:lnTo>
                    <a:pt x="163" y="415"/>
                  </a:lnTo>
                  <a:lnTo>
                    <a:pt x="163" y="417"/>
                  </a:lnTo>
                  <a:lnTo>
                    <a:pt x="165" y="422"/>
                  </a:lnTo>
                  <a:lnTo>
                    <a:pt x="169" y="426"/>
                  </a:lnTo>
                  <a:lnTo>
                    <a:pt x="172" y="434"/>
                  </a:lnTo>
                  <a:lnTo>
                    <a:pt x="176" y="440"/>
                  </a:lnTo>
                  <a:lnTo>
                    <a:pt x="180" y="448"/>
                  </a:lnTo>
                  <a:lnTo>
                    <a:pt x="185" y="454"/>
                  </a:lnTo>
                  <a:lnTo>
                    <a:pt x="190" y="463"/>
                  </a:lnTo>
                  <a:lnTo>
                    <a:pt x="194" y="471"/>
                  </a:lnTo>
                  <a:lnTo>
                    <a:pt x="198" y="478"/>
                  </a:lnTo>
                  <a:lnTo>
                    <a:pt x="204" y="484"/>
                  </a:lnTo>
                  <a:lnTo>
                    <a:pt x="207" y="490"/>
                  </a:lnTo>
                  <a:lnTo>
                    <a:pt x="212" y="494"/>
                  </a:lnTo>
                  <a:lnTo>
                    <a:pt x="214" y="498"/>
                  </a:lnTo>
                  <a:lnTo>
                    <a:pt x="218" y="498"/>
                  </a:lnTo>
                  <a:lnTo>
                    <a:pt x="221" y="500"/>
                  </a:lnTo>
                  <a:lnTo>
                    <a:pt x="223" y="502"/>
                  </a:lnTo>
                  <a:lnTo>
                    <a:pt x="225" y="504"/>
                  </a:lnTo>
                  <a:lnTo>
                    <a:pt x="228" y="504"/>
                  </a:lnTo>
                  <a:lnTo>
                    <a:pt x="230" y="507"/>
                  </a:lnTo>
                  <a:lnTo>
                    <a:pt x="232" y="507"/>
                  </a:lnTo>
                  <a:lnTo>
                    <a:pt x="234" y="508"/>
                  </a:lnTo>
                  <a:lnTo>
                    <a:pt x="238" y="508"/>
                  </a:lnTo>
                  <a:lnTo>
                    <a:pt x="240" y="510"/>
                  </a:lnTo>
                  <a:lnTo>
                    <a:pt x="243" y="510"/>
                  </a:lnTo>
                  <a:lnTo>
                    <a:pt x="245" y="511"/>
                  </a:lnTo>
                  <a:lnTo>
                    <a:pt x="249" y="511"/>
                  </a:lnTo>
                  <a:lnTo>
                    <a:pt x="252" y="511"/>
                  </a:lnTo>
                  <a:lnTo>
                    <a:pt x="256" y="511"/>
                  </a:lnTo>
                  <a:lnTo>
                    <a:pt x="260" y="511"/>
                  </a:lnTo>
                  <a:lnTo>
                    <a:pt x="264" y="511"/>
                  </a:lnTo>
                  <a:lnTo>
                    <a:pt x="268" y="512"/>
                  </a:lnTo>
                  <a:lnTo>
                    <a:pt x="274" y="512"/>
                  </a:lnTo>
                  <a:lnTo>
                    <a:pt x="280" y="511"/>
                  </a:lnTo>
                  <a:lnTo>
                    <a:pt x="286" y="509"/>
                  </a:lnTo>
                  <a:lnTo>
                    <a:pt x="292" y="507"/>
                  </a:lnTo>
                  <a:lnTo>
                    <a:pt x="298" y="505"/>
                  </a:lnTo>
                  <a:lnTo>
                    <a:pt x="305" y="503"/>
                  </a:lnTo>
                  <a:lnTo>
                    <a:pt x="311" y="499"/>
                  </a:lnTo>
                  <a:lnTo>
                    <a:pt x="316" y="497"/>
                  </a:lnTo>
                  <a:lnTo>
                    <a:pt x="322" y="493"/>
                  </a:lnTo>
                  <a:lnTo>
                    <a:pt x="328" y="491"/>
                  </a:lnTo>
                  <a:lnTo>
                    <a:pt x="334" y="487"/>
                  </a:lnTo>
                  <a:lnTo>
                    <a:pt x="338" y="485"/>
                  </a:lnTo>
                  <a:lnTo>
                    <a:pt x="343" y="482"/>
                  </a:lnTo>
                  <a:lnTo>
                    <a:pt x="347" y="480"/>
                  </a:lnTo>
                  <a:lnTo>
                    <a:pt x="351" y="476"/>
                  </a:lnTo>
                  <a:lnTo>
                    <a:pt x="355" y="475"/>
                  </a:lnTo>
                  <a:lnTo>
                    <a:pt x="359" y="473"/>
                  </a:lnTo>
                  <a:lnTo>
                    <a:pt x="363" y="471"/>
                  </a:lnTo>
                  <a:lnTo>
                    <a:pt x="368" y="467"/>
                  </a:lnTo>
                  <a:lnTo>
                    <a:pt x="372" y="465"/>
                  </a:lnTo>
                  <a:lnTo>
                    <a:pt x="379" y="461"/>
                  </a:lnTo>
                  <a:lnTo>
                    <a:pt x="384" y="458"/>
                  </a:lnTo>
                  <a:lnTo>
                    <a:pt x="391" y="454"/>
                  </a:lnTo>
                  <a:lnTo>
                    <a:pt x="395" y="452"/>
                  </a:lnTo>
                  <a:lnTo>
                    <a:pt x="401" y="449"/>
                  </a:lnTo>
                  <a:lnTo>
                    <a:pt x="406" y="447"/>
                  </a:lnTo>
                  <a:lnTo>
                    <a:pt x="412" y="443"/>
                  </a:lnTo>
                  <a:lnTo>
                    <a:pt x="416" y="443"/>
                  </a:lnTo>
                  <a:lnTo>
                    <a:pt x="421" y="440"/>
                  </a:lnTo>
                  <a:lnTo>
                    <a:pt x="426" y="440"/>
                  </a:lnTo>
                  <a:lnTo>
                    <a:pt x="431" y="439"/>
                  </a:lnTo>
                  <a:lnTo>
                    <a:pt x="433" y="440"/>
                  </a:lnTo>
                  <a:lnTo>
                    <a:pt x="438" y="442"/>
                  </a:lnTo>
                  <a:lnTo>
                    <a:pt x="446" y="445"/>
                  </a:lnTo>
                  <a:lnTo>
                    <a:pt x="459" y="448"/>
                  </a:lnTo>
                  <a:lnTo>
                    <a:pt x="471" y="453"/>
                  </a:lnTo>
                  <a:lnTo>
                    <a:pt x="487" y="457"/>
                  </a:lnTo>
                  <a:lnTo>
                    <a:pt x="503" y="462"/>
                  </a:lnTo>
                  <a:lnTo>
                    <a:pt x="521" y="466"/>
                  </a:lnTo>
                  <a:lnTo>
                    <a:pt x="538" y="473"/>
                  </a:lnTo>
                  <a:lnTo>
                    <a:pt x="557" y="478"/>
                  </a:lnTo>
                  <a:lnTo>
                    <a:pt x="575" y="484"/>
                  </a:lnTo>
                  <a:lnTo>
                    <a:pt x="594" y="488"/>
                  </a:lnTo>
                  <a:lnTo>
                    <a:pt x="611" y="494"/>
                  </a:lnTo>
                  <a:lnTo>
                    <a:pt x="627" y="498"/>
                  </a:lnTo>
                  <a:lnTo>
                    <a:pt x="642" y="502"/>
                  </a:lnTo>
                  <a:lnTo>
                    <a:pt x="655" y="505"/>
                  </a:lnTo>
                  <a:lnTo>
                    <a:pt x="656" y="506"/>
                  </a:lnTo>
                  <a:lnTo>
                    <a:pt x="658" y="506"/>
                  </a:lnTo>
                  <a:lnTo>
                    <a:pt x="660" y="506"/>
                  </a:lnTo>
                  <a:lnTo>
                    <a:pt x="662" y="506"/>
                  </a:lnTo>
                  <a:lnTo>
                    <a:pt x="664" y="506"/>
                  </a:lnTo>
                  <a:lnTo>
                    <a:pt x="667" y="504"/>
                  </a:lnTo>
                  <a:lnTo>
                    <a:pt x="668" y="504"/>
                  </a:lnTo>
                  <a:lnTo>
                    <a:pt x="671" y="502"/>
                  </a:lnTo>
                  <a:lnTo>
                    <a:pt x="672" y="502"/>
                  </a:lnTo>
                  <a:lnTo>
                    <a:pt x="674" y="502"/>
                  </a:lnTo>
                  <a:lnTo>
                    <a:pt x="676" y="502"/>
                  </a:lnTo>
                  <a:lnTo>
                    <a:pt x="678" y="499"/>
                  </a:lnTo>
                  <a:lnTo>
                    <a:pt x="680" y="499"/>
                  </a:lnTo>
                  <a:lnTo>
                    <a:pt x="682" y="498"/>
                  </a:lnTo>
                  <a:lnTo>
                    <a:pt x="698" y="490"/>
                  </a:lnTo>
                  <a:lnTo>
                    <a:pt x="714" y="483"/>
                  </a:lnTo>
                  <a:lnTo>
                    <a:pt x="727" y="477"/>
                  </a:lnTo>
                  <a:lnTo>
                    <a:pt x="739" y="471"/>
                  </a:lnTo>
                  <a:lnTo>
                    <a:pt x="748" y="469"/>
                  </a:lnTo>
                  <a:lnTo>
                    <a:pt x="757" y="464"/>
                  </a:lnTo>
                  <a:lnTo>
                    <a:pt x="763" y="462"/>
                  </a:lnTo>
                  <a:lnTo>
                    <a:pt x="770" y="459"/>
                  </a:lnTo>
                  <a:lnTo>
                    <a:pt x="774" y="459"/>
                  </a:lnTo>
                  <a:lnTo>
                    <a:pt x="778" y="457"/>
                  </a:lnTo>
                  <a:lnTo>
                    <a:pt x="782" y="456"/>
                  </a:lnTo>
                  <a:lnTo>
                    <a:pt x="786" y="454"/>
                  </a:lnTo>
                  <a:lnTo>
                    <a:pt x="789" y="454"/>
                  </a:lnTo>
                  <a:lnTo>
                    <a:pt x="793" y="452"/>
                  </a:lnTo>
                  <a:lnTo>
                    <a:pt x="797" y="450"/>
                  </a:lnTo>
                  <a:lnTo>
                    <a:pt x="804" y="447"/>
                  </a:lnTo>
                  <a:lnTo>
                    <a:pt x="806" y="448"/>
                  </a:lnTo>
                  <a:lnTo>
                    <a:pt x="807" y="448"/>
                  </a:lnTo>
                  <a:lnTo>
                    <a:pt x="810" y="448"/>
                  </a:lnTo>
                  <a:lnTo>
                    <a:pt x="814" y="448"/>
                  </a:lnTo>
                  <a:lnTo>
                    <a:pt x="816" y="450"/>
                  </a:lnTo>
                  <a:lnTo>
                    <a:pt x="820" y="450"/>
                  </a:lnTo>
                  <a:lnTo>
                    <a:pt x="824" y="451"/>
                  </a:lnTo>
                  <a:lnTo>
                    <a:pt x="828" y="451"/>
                  </a:lnTo>
                  <a:lnTo>
                    <a:pt x="830" y="453"/>
                  </a:lnTo>
                  <a:lnTo>
                    <a:pt x="834" y="454"/>
                  </a:lnTo>
                  <a:lnTo>
                    <a:pt x="836" y="456"/>
                  </a:lnTo>
                  <a:lnTo>
                    <a:pt x="841" y="456"/>
                  </a:lnTo>
                  <a:lnTo>
                    <a:pt x="842" y="458"/>
                  </a:lnTo>
                  <a:lnTo>
                    <a:pt x="846" y="458"/>
                  </a:lnTo>
                  <a:lnTo>
                    <a:pt x="847" y="459"/>
                  </a:lnTo>
                  <a:lnTo>
                    <a:pt x="850" y="459"/>
                  </a:lnTo>
                  <a:lnTo>
                    <a:pt x="854" y="465"/>
                  </a:lnTo>
                  <a:lnTo>
                    <a:pt x="858" y="470"/>
                  </a:lnTo>
                  <a:lnTo>
                    <a:pt x="862" y="478"/>
                  </a:lnTo>
                  <a:lnTo>
                    <a:pt x="866" y="484"/>
                  </a:lnTo>
                  <a:lnTo>
                    <a:pt x="869" y="493"/>
                  </a:lnTo>
                  <a:lnTo>
                    <a:pt x="874" y="500"/>
                  </a:lnTo>
                  <a:lnTo>
                    <a:pt x="878" y="509"/>
                  </a:lnTo>
                  <a:lnTo>
                    <a:pt x="882" y="516"/>
                  </a:lnTo>
                  <a:lnTo>
                    <a:pt x="885" y="525"/>
                  </a:lnTo>
                  <a:lnTo>
                    <a:pt x="890" y="534"/>
                  </a:lnTo>
                  <a:lnTo>
                    <a:pt x="894" y="542"/>
                  </a:lnTo>
                  <a:lnTo>
                    <a:pt x="898" y="550"/>
                  </a:lnTo>
                  <a:lnTo>
                    <a:pt x="902" y="558"/>
                  </a:lnTo>
                  <a:lnTo>
                    <a:pt x="907" y="564"/>
                  </a:lnTo>
                  <a:lnTo>
                    <a:pt x="911" y="570"/>
                  </a:lnTo>
                  <a:lnTo>
                    <a:pt x="918" y="574"/>
                  </a:lnTo>
                  <a:lnTo>
                    <a:pt x="918" y="576"/>
                  </a:lnTo>
                  <a:lnTo>
                    <a:pt x="919" y="576"/>
                  </a:lnTo>
                  <a:lnTo>
                    <a:pt x="919" y="577"/>
                  </a:lnTo>
                  <a:lnTo>
                    <a:pt x="920" y="577"/>
                  </a:lnTo>
                  <a:lnTo>
                    <a:pt x="920" y="579"/>
                  </a:lnTo>
                  <a:lnTo>
                    <a:pt x="923" y="579"/>
                  </a:lnTo>
                  <a:lnTo>
                    <a:pt x="925" y="579"/>
                  </a:lnTo>
                  <a:lnTo>
                    <a:pt x="927" y="579"/>
                  </a:lnTo>
                  <a:lnTo>
                    <a:pt x="929" y="579"/>
                  </a:lnTo>
                  <a:lnTo>
                    <a:pt x="931" y="579"/>
                  </a:lnTo>
                  <a:lnTo>
                    <a:pt x="932" y="579"/>
                  </a:lnTo>
                  <a:lnTo>
                    <a:pt x="934" y="579"/>
                  </a:lnTo>
                  <a:lnTo>
                    <a:pt x="938" y="577"/>
                  </a:lnTo>
                  <a:lnTo>
                    <a:pt x="944" y="574"/>
                  </a:lnTo>
                  <a:lnTo>
                    <a:pt x="951" y="572"/>
                  </a:lnTo>
                  <a:lnTo>
                    <a:pt x="959" y="568"/>
                  </a:lnTo>
                  <a:lnTo>
                    <a:pt x="967" y="563"/>
                  </a:lnTo>
                  <a:lnTo>
                    <a:pt x="975" y="559"/>
                  </a:lnTo>
                  <a:lnTo>
                    <a:pt x="984" y="555"/>
                  </a:lnTo>
                  <a:lnTo>
                    <a:pt x="992" y="549"/>
                  </a:lnTo>
                  <a:lnTo>
                    <a:pt x="1000" y="546"/>
                  </a:lnTo>
                  <a:lnTo>
                    <a:pt x="1008" y="542"/>
                  </a:lnTo>
                  <a:lnTo>
                    <a:pt x="1017" y="538"/>
                  </a:lnTo>
                  <a:lnTo>
                    <a:pt x="1025" y="534"/>
                  </a:lnTo>
                  <a:lnTo>
                    <a:pt x="1032" y="532"/>
                  </a:lnTo>
                  <a:lnTo>
                    <a:pt x="1040" y="528"/>
                  </a:lnTo>
                  <a:lnTo>
                    <a:pt x="1047" y="526"/>
                  </a:lnTo>
                  <a:lnTo>
                    <a:pt x="1054" y="524"/>
                  </a:lnTo>
                  <a:lnTo>
                    <a:pt x="1054" y="525"/>
                  </a:lnTo>
                  <a:lnTo>
                    <a:pt x="1055" y="525"/>
                  </a:lnTo>
                  <a:lnTo>
                    <a:pt x="1058" y="525"/>
                  </a:lnTo>
                  <a:lnTo>
                    <a:pt x="1058" y="527"/>
                  </a:lnTo>
                  <a:lnTo>
                    <a:pt x="1059" y="527"/>
                  </a:lnTo>
                  <a:lnTo>
                    <a:pt x="1062" y="527"/>
                  </a:lnTo>
                  <a:lnTo>
                    <a:pt x="1064" y="527"/>
                  </a:lnTo>
                  <a:lnTo>
                    <a:pt x="1064" y="529"/>
                  </a:lnTo>
                  <a:lnTo>
                    <a:pt x="1066" y="529"/>
                  </a:lnTo>
                  <a:lnTo>
                    <a:pt x="1067" y="529"/>
                  </a:lnTo>
                  <a:lnTo>
                    <a:pt x="1069" y="529"/>
                  </a:lnTo>
                  <a:lnTo>
                    <a:pt x="1072" y="529"/>
                  </a:lnTo>
                  <a:lnTo>
                    <a:pt x="1074" y="529"/>
                  </a:lnTo>
                  <a:lnTo>
                    <a:pt x="1078" y="533"/>
                  </a:lnTo>
                  <a:lnTo>
                    <a:pt x="1082" y="538"/>
                  </a:lnTo>
                  <a:lnTo>
                    <a:pt x="1086" y="542"/>
                  </a:lnTo>
                  <a:lnTo>
                    <a:pt x="1090" y="546"/>
                  </a:lnTo>
                  <a:lnTo>
                    <a:pt x="1094" y="552"/>
                  </a:lnTo>
                  <a:lnTo>
                    <a:pt x="1098" y="556"/>
                  </a:lnTo>
                  <a:lnTo>
                    <a:pt x="1102" y="563"/>
                  </a:lnTo>
                  <a:lnTo>
                    <a:pt x="1107" y="568"/>
                  </a:lnTo>
                  <a:lnTo>
                    <a:pt x="1111" y="576"/>
                  </a:lnTo>
                  <a:lnTo>
                    <a:pt x="1115" y="583"/>
                  </a:lnTo>
                  <a:lnTo>
                    <a:pt x="1120" y="592"/>
                  </a:lnTo>
                  <a:lnTo>
                    <a:pt x="1126" y="600"/>
                  </a:lnTo>
                  <a:lnTo>
                    <a:pt x="1133" y="610"/>
                  </a:lnTo>
                  <a:lnTo>
                    <a:pt x="1139" y="621"/>
                  </a:lnTo>
                  <a:lnTo>
                    <a:pt x="1148" y="633"/>
                  </a:lnTo>
                  <a:lnTo>
                    <a:pt x="1158" y="644"/>
                  </a:lnTo>
                  <a:lnTo>
                    <a:pt x="1158" y="646"/>
                  </a:lnTo>
                  <a:lnTo>
                    <a:pt x="1159" y="646"/>
                  </a:lnTo>
                  <a:lnTo>
                    <a:pt x="1162" y="647"/>
                  </a:lnTo>
                  <a:lnTo>
                    <a:pt x="1164" y="647"/>
                  </a:lnTo>
                  <a:lnTo>
                    <a:pt x="1166" y="650"/>
                  </a:lnTo>
                  <a:lnTo>
                    <a:pt x="1171" y="650"/>
                  </a:lnTo>
                  <a:lnTo>
                    <a:pt x="1174" y="652"/>
                  </a:lnTo>
                  <a:lnTo>
                    <a:pt x="1178" y="652"/>
                  </a:lnTo>
                  <a:lnTo>
                    <a:pt x="1180" y="654"/>
                  </a:lnTo>
                  <a:lnTo>
                    <a:pt x="1184" y="654"/>
                  </a:lnTo>
                  <a:lnTo>
                    <a:pt x="1188" y="656"/>
                  </a:lnTo>
                  <a:lnTo>
                    <a:pt x="1192" y="656"/>
                  </a:lnTo>
                  <a:lnTo>
                    <a:pt x="1194" y="657"/>
                  </a:lnTo>
                  <a:lnTo>
                    <a:pt x="1197" y="657"/>
                  </a:lnTo>
                  <a:lnTo>
                    <a:pt x="1198" y="657"/>
                  </a:lnTo>
                  <a:lnTo>
                    <a:pt x="1201" y="657"/>
                  </a:lnTo>
                  <a:lnTo>
                    <a:pt x="1225" y="650"/>
                  </a:lnTo>
                  <a:lnTo>
                    <a:pt x="1248" y="642"/>
                  </a:lnTo>
                  <a:lnTo>
                    <a:pt x="1269" y="636"/>
                  </a:lnTo>
                  <a:lnTo>
                    <a:pt x="1288" y="629"/>
                  </a:lnTo>
                  <a:lnTo>
                    <a:pt x="1305" y="625"/>
                  </a:lnTo>
                  <a:lnTo>
                    <a:pt x="1320" y="619"/>
                  </a:lnTo>
                  <a:lnTo>
                    <a:pt x="1333" y="615"/>
                  </a:lnTo>
                  <a:lnTo>
                    <a:pt x="1347" y="610"/>
                  </a:lnTo>
                  <a:lnTo>
                    <a:pt x="1358" y="608"/>
                  </a:lnTo>
                  <a:lnTo>
                    <a:pt x="1369" y="603"/>
                  </a:lnTo>
                  <a:lnTo>
                    <a:pt x="1379" y="601"/>
                  </a:lnTo>
                  <a:lnTo>
                    <a:pt x="1390" y="597"/>
                  </a:lnTo>
                  <a:lnTo>
                    <a:pt x="1398" y="595"/>
                  </a:lnTo>
                  <a:lnTo>
                    <a:pt x="1409" y="592"/>
                  </a:lnTo>
                  <a:lnTo>
                    <a:pt x="1419" y="589"/>
                  </a:lnTo>
                  <a:lnTo>
                    <a:pt x="1429" y="585"/>
                  </a:lnTo>
                  <a:lnTo>
                    <a:pt x="1429" y="587"/>
                  </a:lnTo>
                  <a:lnTo>
                    <a:pt x="1430" y="587"/>
                  </a:lnTo>
                  <a:lnTo>
                    <a:pt x="1431" y="587"/>
                  </a:lnTo>
                  <a:lnTo>
                    <a:pt x="1433" y="587"/>
                  </a:lnTo>
                  <a:lnTo>
                    <a:pt x="1434" y="588"/>
                  </a:lnTo>
                  <a:lnTo>
                    <a:pt x="1436" y="588"/>
                  </a:lnTo>
                  <a:lnTo>
                    <a:pt x="1439" y="588"/>
                  </a:lnTo>
                  <a:lnTo>
                    <a:pt x="1441" y="588"/>
                  </a:lnTo>
                  <a:lnTo>
                    <a:pt x="1442" y="591"/>
                  </a:lnTo>
                  <a:lnTo>
                    <a:pt x="1444" y="591"/>
                  </a:lnTo>
                  <a:lnTo>
                    <a:pt x="1446" y="591"/>
                  </a:lnTo>
                  <a:lnTo>
                    <a:pt x="1449" y="591"/>
                  </a:lnTo>
                  <a:lnTo>
                    <a:pt x="1449" y="592"/>
                  </a:lnTo>
                  <a:lnTo>
                    <a:pt x="1450" y="592"/>
                  </a:lnTo>
                  <a:lnTo>
                    <a:pt x="1452" y="592"/>
                  </a:lnTo>
                  <a:lnTo>
                    <a:pt x="1454" y="598"/>
                  </a:lnTo>
                  <a:lnTo>
                    <a:pt x="1458" y="603"/>
                  </a:lnTo>
                  <a:lnTo>
                    <a:pt x="1462" y="609"/>
                  </a:lnTo>
                  <a:lnTo>
                    <a:pt x="1466" y="613"/>
                  </a:lnTo>
                  <a:lnTo>
                    <a:pt x="1470" y="619"/>
                  </a:lnTo>
                  <a:lnTo>
                    <a:pt x="1474" y="624"/>
                  </a:lnTo>
                  <a:lnTo>
                    <a:pt x="1479" y="630"/>
                  </a:lnTo>
                  <a:lnTo>
                    <a:pt x="1484" y="634"/>
                  </a:lnTo>
                  <a:lnTo>
                    <a:pt x="1488" y="641"/>
                  </a:lnTo>
                  <a:lnTo>
                    <a:pt x="1492" y="645"/>
                  </a:lnTo>
                  <a:lnTo>
                    <a:pt x="1496" y="651"/>
                  </a:lnTo>
                  <a:lnTo>
                    <a:pt x="1503" y="655"/>
                  </a:lnTo>
                  <a:lnTo>
                    <a:pt x="1507" y="660"/>
                  </a:lnTo>
                  <a:lnTo>
                    <a:pt x="1513" y="664"/>
                  </a:lnTo>
                  <a:lnTo>
                    <a:pt x="1519" y="668"/>
                  </a:lnTo>
                  <a:lnTo>
                    <a:pt x="1525" y="671"/>
                  </a:lnTo>
                  <a:lnTo>
                    <a:pt x="1525" y="672"/>
                  </a:lnTo>
                  <a:lnTo>
                    <a:pt x="1526" y="672"/>
                  </a:lnTo>
                  <a:lnTo>
                    <a:pt x="1528" y="672"/>
                  </a:lnTo>
                  <a:lnTo>
                    <a:pt x="1530" y="672"/>
                  </a:lnTo>
                  <a:lnTo>
                    <a:pt x="1532" y="672"/>
                  </a:lnTo>
                  <a:lnTo>
                    <a:pt x="1534" y="672"/>
                  </a:lnTo>
                  <a:lnTo>
                    <a:pt x="1537" y="672"/>
                  </a:lnTo>
                  <a:lnTo>
                    <a:pt x="1538" y="672"/>
                  </a:lnTo>
                  <a:lnTo>
                    <a:pt x="1540" y="672"/>
                  </a:lnTo>
                  <a:lnTo>
                    <a:pt x="1543" y="672"/>
                  </a:lnTo>
                  <a:lnTo>
                    <a:pt x="1544" y="672"/>
                  </a:lnTo>
                  <a:lnTo>
                    <a:pt x="1545" y="672"/>
                  </a:lnTo>
                  <a:lnTo>
                    <a:pt x="1548" y="672"/>
                  </a:lnTo>
                  <a:lnTo>
                    <a:pt x="1549" y="672"/>
                  </a:lnTo>
                  <a:lnTo>
                    <a:pt x="1552" y="672"/>
                  </a:lnTo>
                  <a:lnTo>
                    <a:pt x="1555" y="672"/>
                  </a:lnTo>
                  <a:lnTo>
                    <a:pt x="1558" y="672"/>
                  </a:lnTo>
                  <a:lnTo>
                    <a:pt x="1562" y="670"/>
                  </a:lnTo>
                  <a:lnTo>
                    <a:pt x="1566" y="669"/>
                  </a:lnTo>
                  <a:lnTo>
                    <a:pt x="1570" y="667"/>
                  </a:lnTo>
                  <a:lnTo>
                    <a:pt x="1574" y="664"/>
                  </a:lnTo>
                  <a:lnTo>
                    <a:pt x="1578" y="662"/>
                  </a:lnTo>
                  <a:lnTo>
                    <a:pt x="1583" y="660"/>
                  </a:lnTo>
                  <a:lnTo>
                    <a:pt x="1587" y="658"/>
                  </a:lnTo>
                  <a:lnTo>
                    <a:pt x="1591" y="656"/>
                  </a:lnTo>
                  <a:lnTo>
                    <a:pt x="1595" y="652"/>
                  </a:lnTo>
                  <a:lnTo>
                    <a:pt x="1599" y="648"/>
                  </a:lnTo>
                  <a:lnTo>
                    <a:pt x="1603" y="644"/>
                  </a:lnTo>
                  <a:lnTo>
                    <a:pt x="1608" y="640"/>
                  </a:lnTo>
                  <a:lnTo>
                    <a:pt x="1613" y="636"/>
                  </a:lnTo>
                  <a:lnTo>
                    <a:pt x="1613" y="637"/>
                  </a:lnTo>
                  <a:lnTo>
                    <a:pt x="1616" y="637"/>
                  </a:lnTo>
                  <a:lnTo>
                    <a:pt x="1618" y="637"/>
                  </a:lnTo>
                  <a:lnTo>
                    <a:pt x="1621" y="638"/>
                  </a:lnTo>
                  <a:lnTo>
                    <a:pt x="1625" y="638"/>
                  </a:lnTo>
                  <a:lnTo>
                    <a:pt x="1628" y="638"/>
                  </a:lnTo>
                  <a:lnTo>
                    <a:pt x="1632" y="638"/>
                  </a:lnTo>
                  <a:lnTo>
                    <a:pt x="1634" y="640"/>
                  </a:lnTo>
                  <a:lnTo>
                    <a:pt x="1639" y="640"/>
                  </a:lnTo>
                  <a:lnTo>
                    <a:pt x="1642" y="640"/>
                  </a:lnTo>
                  <a:lnTo>
                    <a:pt x="1646" y="640"/>
                  </a:lnTo>
                  <a:lnTo>
                    <a:pt x="1648" y="640"/>
                  </a:lnTo>
                  <a:lnTo>
                    <a:pt x="1650" y="640"/>
                  </a:lnTo>
                  <a:lnTo>
                    <a:pt x="1651" y="640"/>
                  </a:lnTo>
                  <a:lnTo>
                    <a:pt x="1652" y="640"/>
                  </a:lnTo>
                  <a:lnTo>
                    <a:pt x="1659" y="651"/>
                  </a:lnTo>
                  <a:lnTo>
                    <a:pt x="1667" y="660"/>
                  </a:lnTo>
                  <a:lnTo>
                    <a:pt x="1676" y="672"/>
                  </a:lnTo>
                  <a:lnTo>
                    <a:pt x="1686" y="683"/>
                  </a:lnTo>
                  <a:lnTo>
                    <a:pt x="1696" y="697"/>
                  </a:lnTo>
                  <a:lnTo>
                    <a:pt x="1706" y="710"/>
                  </a:lnTo>
                  <a:lnTo>
                    <a:pt x="1716" y="724"/>
                  </a:lnTo>
                  <a:lnTo>
                    <a:pt x="1727" y="737"/>
                  </a:lnTo>
                  <a:lnTo>
                    <a:pt x="1737" y="751"/>
                  </a:lnTo>
                  <a:lnTo>
                    <a:pt x="1747" y="765"/>
                  </a:lnTo>
                  <a:lnTo>
                    <a:pt x="1757" y="778"/>
                  </a:lnTo>
                  <a:lnTo>
                    <a:pt x="1768" y="791"/>
                  </a:lnTo>
                  <a:lnTo>
                    <a:pt x="1776" y="804"/>
                  </a:lnTo>
                  <a:lnTo>
                    <a:pt x="1787" y="815"/>
                  </a:lnTo>
                  <a:lnTo>
                    <a:pt x="1795" y="826"/>
                  </a:lnTo>
                  <a:lnTo>
                    <a:pt x="1805" y="834"/>
                  </a:lnTo>
                  <a:lnTo>
                    <a:pt x="1805" y="836"/>
                  </a:lnTo>
                  <a:lnTo>
                    <a:pt x="1807" y="839"/>
                  </a:lnTo>
                  <a:lnTo>
                    <a:pt x="1809" y="840"/>
                  </a:lnTo>
                  <a:lnTo>
                    <a:pt x="1814" y="840"/>
                  </a:lnTo>
                  <a:lnTo>
                    <a:pt x="1816" y="843"/>
                  </a:lnTo>
                  <a:lnTo>
                    <a:pt x="1820" y="844"/>
                  </a:lnTo>
                  <a:lnTo>
                    <a:pt x="1825" y="846"/>
                  </a:lnTo>
                  <a:lnTo>
                    <a:pt x="1829" y="846"/>
                  </a:lnTo>
                  <a:lnTo>
                    <a:pt x="1831" y="849"/>
                  </a:lnTo>
                  <a:lnTo>
                    <a:pt x="1835" y="849"/>
                  </a:lnTo>
                  <a:lnTo>
                    <a:pt x="1839" y="850"/>
                  </a:lnTo>
                  <a:lnTo>
                    <a:pt x="1843" y="850"/>
                  </a:lnTo>
                  <a:lnTo>
                    <a:pt x="1845" y="850"/>
                  </a:lnTo>
                  <a:lnTo>
                    <a:pt x="1848" y="850"/>
                  </a:lnTo>
                  <a:lnTo>
                    <a:pt x="1849" y="850"/>
                  </a:lnTo>
                  <a:lnTo>
                    <a:pt x="1850" y="850"/>
                  </a:lnTo>
                  <a:lnTo>
                    <a:pt x="1864" y="841"/>
                  </a:lnTo>
                  <a:lnTo>
                    <a:pt x="1882" y="829"/>
                  </a:lnTo>
                  <a:lnTo>
                    <a:pt x="1903" y="815"/>
                  </a:lnTo>
                  <a:lnTo>
                    <a:pt x="1927" y="800"/>
                  </a:lnTo>
                  <a:lnTo>
                    <a:pt x="1950" y="784"/>
                  </a:lnTo>
                  <a:lnTo>
                    <a:pt x="1976" y="767"/>
                  </a:lnTo>
                  <a:lnTo>
                    <a:pt x="2001" y="750"/>
                  </a:lnTo>
                  <a:lnTo>
                    <a:pt x="2027" y="732"/>
                  </a:lnTo>
                  <a:lnTo>
                    <a:pt x="2050" y="718"/>
                  </a:lnTo>
                  <a:lnTo>
                    <a:pt x="2074" y="702"/>
                  </a:lnTo>
                  <a:lnTo>
                    <a:pt x="2094" y="688"/>
                  </a:lnTo>
                  <a:lnTo>
                    <a:pt x="2113" y="675"/>
                  </a:lnTo>
                  <a:lnTo>
                    <a:pt x="2128" y="665"/>
                  </a:lnTo>
                  <a:lnTo>
                    <a:pt x="2140" y="657"/>
                  </a:lnTo>
                  <a:lnTo>
                    <a:pt x="2147" y="652"/>
                  </a:lnTo>
                  <a:lnTo>
                    <a:pt x="2151" y="650"/>
                  </a:lnTo>
                  <a:lnTo>
                    <a:pt x="488" y="165"/>
                  </a:lnTo>
                  <a:lnTo>
                    <a:pt x="166" y="0"/>
                  </a:lnTo>
                  <a:lnTo>
                    <a:pt x="159" y="19"/>
                  </a:lnTo>
                  <a:lnTo>
                    <a:pt x="153" y="39"/>
                  </a:lnTo>
                  <a:lnTo>
                    <a:pt x="144" y="61"/>
                  </a:lnTo>
                  <a:lnTo>
                    <a:pt x="134" y="84"/>
                  </a:lnTo>
                  <a:lnTo>
                    <a:pt x="122" y="111"/>
                  </a:lnTo>
                  <a:lnTo>
                    <a:pt x="111" y="136"/>
                  </a:lnTo>
                  <a:lnTo>
                    <a:pt x="99" y="162"/>
                  </a:lnTo>
                  <a:lnTo>
                    <a:pt x="87" y="188"/>
                  </a:lnTo>
                  <a:lnTo>
                    <a:pt x="74" y="214"/>
                  </a:lnTo>
                  <a:lnTo>
                    <a:pt x="61" y="240"/>
                  </a:lnTo>
                  <a:lnTo>
                    <a:pt x="49" y="265"/>
                  </a:lnTo>
                  <a:lnTo>
                    <a:pt x="37" y="287"/>
                  </a:lnTo>
                  <a:lnTo>
                    <a:pt x="25" y="309"/>
                  </a:lnTo>
                  <a:lnTo>
                    <a:pt x="16" y="328"/>
                  </a:lnTo>
                  <a:lnTo>
                    <a:pt x="6" y="345"/>
                  </a:lnTo>
                  <a:lnTo>
                    <a:pt x="0" y="357"/>
                  </a:lnTo>
                  <a:lnTo>
                    <a:pt x="0" y="358"/>
                  </a:lnTo>
                  <a:lnTo>
                    <a:pt x="2" y="358"/>
                  </a:lnTo>
                  <a:lnTo>
                    <a:pt x="6" y="358"/>
                  </a:lnTo>
                  <a:lnTo>
                    <a:pt x="10" y="360"/>
                  </a:lnTo>
                  <a:lnTo>
                    <a:pt x="15" y="360"/>
                  </a:lnTo>
                  <a:lnTo>
                    <a:pt x="21" y="362"/>
                  </a:lnTo>
                  <a:lnTo>
                    <a:pt x="28" y="362"/>
                  </a:lnTo>
                  <a:lnTo>
                    <a:pt x="35" y="364"/>
                  </a:lnTo>
                  <a:lnTo>
                    <a:pt x="42" y="366"/>
                  </a:lnTo>
                  <a:lnTo>
                    <a:pt x="51" y="368"/>
                  </a:lnTo>
                  <a:lnTo>
                    <a:pt x="60" y="369"/>
                  </a:lnTo>
                  <a:lnTo>
                    <a:pt x="70" y="372"/>
                  </a:lnTo>
                  <a:lnTo>
                    <a:pt x="80" y="375"/>
                  </a:lnTo>
                  <a:lnTo>
                    <a:pt x="91" y="377"/>
                  </a:lnTo>
                  <a:lnTo>
                    <a:pt x="103" y="380"/>
                  </a:lnTo>
                </a:path>
              </a:pathLst>
            </a:custGeom>
            <a:gradFill rotWithShape="0">
              <a:gsLst>
                <a:gs pos="0">
                  <a:srgbClr val="FFFFFF"/>
                </a:gs>
                <a:gs pos="100000">
                  <a:srgbClr val="BF4100"/>
                </a:gs>
              </a:gsLst>
              <a:path path="rect">
                <a:fillToRect l="50000" t="50000" r="50000" b="50000"/>
              </a:path>
            </a:gradFill>
            <a:ln w="9287">
              <a:solidFill>
                <a:srgbClr val="000000"/>
              </a:solidFill>
              <a:round/>
              <a:headEnd/>
              <a:tailEnd/>
            </a:ln>
          </p:spPr>
          <p:txBody>
            <a:bodyPr/>
            <a:lstStyle/>
            <a:p>
              <a:endParaRPr lang="en-US"/>
            </a:p>
          </p:txBody>
        </p:sp>
        <p:sp>
          <p:nvSpPr>
            <p:cNvPr id="3089" name="Freeform 18"/>
            <p:cNvSpPr>
              <a:spLocks/>
            </p:cNvSpPr>
            <p:nvPr/>
          </p:nvSpPr>
          <p:spPr bwMode="auto">
            <a:xfrm>
              <a:off x="3461" y="3361"/>
              <a:ext cx="2012" cy="789"/>
            </a:xfrm>
            <a:custGeom>
              <a:avLst/>
              <a:gdLst>
                <a:gd name="T0" fmla="*/ 40 w 2012"/>
                <a:gd name="T1" fmla="*/ 0 h 789"/>
                <a:gd name="T2" fmla="*/ 0 w 2012"/>
                <a:gd name="T3" fmla="*/ 174 h 789"/>
                <a:gd name="T4" fmla="*/ 166 w 2012"/>
                <a:gd name="T5" fmla="*/ 252 h 789"/>
                <a:gd name="T6" fmla="*/ 2011 w 2012"/>
                <a:gd name="T7" fmla="*/ 788 h 789"/>
                <a:gd name="T8" fmla="*/ 1815 w 2012"/>
                <a:gd name="T9" fmla="*/ 564 h 789"/>
                <a:gd name="T10" fmla="*/ 1795 w 2012"/>
                <a:gd name="T11" fmla="*/ 571 h 789"/>
                <a:gd name="T12" fmla="*/ 1726 w 2012"/>
                <a:gd name="T13" fmla="*/ 491 h 789"/>
                <a:gd name="T14" fmla="*/ 40 w 2012"/>
                <a:gd name="T15" fmla="*/ 0 h 789"/>
                <a:gd name="T16" fmla="*/ 40 w 2012"/>
                <a:gd name="T17" fmla="*/ 0 h 7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12"/>
                <a:gd name="T28" fmla="*/ 0 h 789"/>
                <a:gd name="T29" fmla="*/ 2012 w 2012"/>
                <a:gd name="T30" fmla="*/ 789 h 7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12" h="789">
                  <a:moveTo>
                    <a:pt x="40" y="0"/>
                  </a:moveTo>
                  <a:lnTo>
                    <a:pt x="0" y="174"/>
                  </a:lnTo>
                  <a:lnTo>
                    <a:pt x="166" y="252"/>
                  </a:lnTo>
                  <a:lnTo>
                    <a:pt x="2011" y="788"/>
                  </a:lnTo>
                  <a:lnTo>
                    <a:pt x="1815" y="564"/>
                  </a:lnTo>
                  <a:lnTo>
                    <a:pt x="1795" y="571"/>
                  </a:lnTo>
                  <a:lnTo>
                    <a:pt x="1726" y="491"/>
                  </a:lnTo>
                  <a:lnTo>
                    <a:pt x="40" y="0"/>
                  </a:lnTo>
                </a:path>
              </a:pathLst>
            </a:custGeom>
            <a:gradFill rotWithShape="0">
              <a:gsLst>
                <a:gs pos="0">
                  <a:srgbClr val="FFFFFF"/>
                </a:gs>
                <a:gs pos="100000">
                  <a:srgbClr val="BF4100"/>
                </a:gs>
              </a:gsLst>
              <a:path path="rect">
                <a:fillToRect l="50000" t="50000" r="50000" b="50000"/>
              </a:path>
            </a:gradFill>
            <a:ln w="9287">
              <a:solidFill>
                <a:srgbClr val="000000"/>
              </a:solidFill>
              <a:round/>
              <a:headEnd/>
              <a:tailEnd/>
            </a:ln>
          </p:spPr>
          <p:txBody>
            <a:bodyPr/>
            <a:lstStyle/>
            <a:p>
              <a:endParaRPr lang="en-US"/>
            </a:p>
          </p:txBody>
        </p:sp>
        <p:sp>
          <p:nvSpPr>
            <p:cNvPr id="3090" name="Freeform 19"/>
            <p:cNvSpPr>
              <a:spLocks/>
            </p:cNvSpPr>
            <p:nvPr/>
          </p:nvSpPr>
          <p:spPr bwMode="auto">
            <a:xfrm>
              <a:off x="3483" y="3412"/>
              <a:ext cx="1940" cy="667"/>
            </a:xfrm>
            <a:custGeom>
              <a:avLst/>
              <a:gdLst>
                <a:gd name="T0" fmla="*/ 10 w 1940"/>
                <a:gd name="T1" fmla="*/ 0 h 667"/>
                <a:gd name="T2" fmla="*/ 0 w 1940"/>
                <a:gd name="T3" fmla="*/ 60 h 667"/>
                <a:gd name="T4" fmla="*/ 284 w 1940"/>
                <a:gd name="T5" fmla="*/ 187 h 667"/>
                <a:gd name="T6" fmla="*/ 1939 w 1940"/>
                <a:gd name="T7" fmla="*/ 666 h 667"/>
                <a:gd name="T8" fmla="*/ 1796 w 1940"/>
                <a:gd name="T9" fmla="*/ 503 h 667"/>
                <a:gd name="T10" fmla="*/ 1773 w 1940"/>
                <a:gd name="T11" fmla="*/ 508 h 667"/>
                <a:gd name="T12" fmla="*/ 10 w 1940"/>
                <a:gd name="T13" fmla="*/ 0 h 667"/>
                <a:gd name="T14" fmla="*/ 10 w 1940"/>
                <a:gd name="T15" fmla="*/ 0 h 667"/>
                <a:gd name="T16" fmla="*/ 0 60000 65536"/>
                <a:gd name="T17" fmla="*/ 0 60000 65536"/>
                <a:gd name="T18" fmla="*/ 0 60000 65536"/>
                <a:gd name="T19" fmla="*/ 0 60000 65536"/>
                <a:gd name="T20" fmla="*/ 0 60000 65536"/>
                <a:gd name="T21" fmla="*/ 0 60000 65536"/>
                <a:gd name="T22" fmla="*/ 0 60000 65536"/>
                <a:gd name="T23" fmla="*/ 0 60000 65536"/>
                <a:gd name="T24" fmla="*/ 0 w 1940"/>
                <a:gd name="T25" fmla="*/ 0 h 667"/>
                <a:gd name="T26" fmla="*/ 1940 w 1940"/>
                <a:gd name="T27" fmla="*/ 667 h 6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40" h="667">
                  <a:moveTo>
                    <a:pt x="10" y="0"/>
                  </a:moveTo>
                  <a:lnTo>
                    <a:pt x="0" y="60"/>
                  </a:lnTo>
                  <a:lnTo>
                    <a:pt x="284" y="187"/>
                  </a:lnTo>
                  <a:lnTo>
                    <a:pt x="1939" y="666"/>
                  </a:lnTo>
                  <a:lnTo>
                    <a:pt x="1796" y="503"/>
                  </a:lnTo>
                  <a:lnTo>
                    <a:pt x="1773" y="508"/>
                  </a:lnTo>
                  <a:lnTo>
                    <a:pt x="10" y="0"/>
                  </a:lnTo>
                </a:path>
              </a:pathLst>
            </a:custGeom>
            <a:gradFill rotWithShape="0">
              <a:gsLst>
                <a:gs pos="0">
                  <a:srgbClr val="FFFFFF"/>
                </a:gs>
                <a:gs pos="100000">
                  <a:srgbClr val="BF4100"/>
                </a:gs>
              </a:gsLst>
              <a:path path="rect">
                <a:fillToRect l="50000" t="50000" r="50000" b="50000"/>
              </a:path>
            </a:gradFill>
            <a:ln w="9525">
              <a:noFill/>
              <a:round/>
              <a:headEnd/>
              <a:tailEnd/>
            </a:ln>
          </p:spPr>
          <p:txBody>
            <a:bodyPr/>
            <a:lstStyle/>
            <a:p>
              <a:endParaRPr lang="en-US"/>
            </a:p>
          </p:txBody>
        </p:sp>
        <p:sp>
          <p:nvSpPr>
            <p:cNvPr id="3091" name="Freeform 20"/>
            <p:cNvSpPr>
              <a:spLocks/>
            </p:cNvSpPr>
            <p:nvPr/>
          </p:nvSpPr>
          <p:spPr bwMode="auto">
            <a:xfrm>
              <a:off x="3479" y="3477"/>
              <a:ext cx="1944" cy="602"/>
            </a:xfrm>
            <a:custGeom>
              <a:avLst/>
              <a:gdLst>
                <a:gd name="T0" fmla="*/ 300 w 1944"/>
                <a:gd name="T1" fmla="*/ 86 h 602"/>
                <a:gd name="T2" fmla="*/ 0 w 1944"/>
                <a:gd name="T3" fmla="*/ 0 h 602"/>
                <a:gd name="T4" fmla="*/ 280 w 1944"/>
                <a:gd name="T5" fmla="*/ 117 h 602"/>
                <a:gd name="T6" fmla="*/ 1943 w 1944"/>
                <a:gd name="T7" fmla="*/ 601 h 602"/>
                <a:gd name="T8" fmla="*/ 1900 w 1944"/>
                <a:gd name="T9" fmla="*/ 552 h 602"/>
                <a:gd name="T10" fmla="*/ 300 w 1944"/>
                <a:gd name="T11" fmla="*/ 86 h 602"/>
                <a:gd name="T12" fmla="*/ 300 w 1944"/>
                <a:gd name="T13" fmla="*/ 86 h 602"/>
                <a:gd name="T14" fmla="*/ 0 60000 65536"/>
                <a:gd name="T15" fmla="*/ 0 60000 65536"/>
                <a:gd name="T16" fmla="*/ 0 60000 65536"/>
                <a:gd name="T17" fmla="*/ 0 60000 65536"/>
                <a:gd name="T18" fmla="*/ 0 60000 65536"/>
                <a:gd name="T19" fmla="*/ 0 60000 65536"/>
                <a:gd name="T20" fmla="*/ 0 60000 65536"/>
                <a:gd name="T21" fmla="*/ 0 w 1944"/>
                <a:gd name="T22" fmla="*/ 0 h 602"/>
                <a:gd name="T23" fmla="*/ 1944 w 1944"/>
                <a:gd name="T24" fmla="*/ 602 h 6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44" h="602">
                  <a:moveTo>
                    <a:pt x="300" y="86"/>
                  </a:moveTo>
                  <a:lnTo>
                    <a:pt x="0" y="0"/>
                  </a:lnTo>
                  <a:lnTo>
                    <a:pt x="280" y="117"/>
                  </a:lnTo>
                  <a:lnTo>
                    <a:pt x="1943" y="601"/>
                  </a:lnTo>
                  <a:lnTo>
                    <a:pt x="1900" y="552"/>
                  </a:lnTo>
                  <a:lnTo>
                    <a:pt x="300" y="86"/>
                  </a:lnTo>
                </a:path>
              </a:pathLst>
            </a:custGeom>
            <a:gradFill rotWithShape="0">
              <a:gsLst>
                <a:gs pos="0">
                  <a:srgbClr val="FFFFFF"/>
                </a:gs>
                <a:gs pos="100000">
                  <a:srgbClr val="BF4100"/>
                </a:gs>
              </a:gsLst>
              <a:path path="rect">
                <a:fillToRect l="50000" t="50000" r="50000" b="50000"/>
              </a:path>
            </a:gradFill>
            <a:ln w="9287">
              <a:solidFill>
                <a:srgbClr val="000000"/>
              </a:solidFill>
              <a:round/>
              <a:headEnd/>
              <a:tailEnd/>
            </a:ln>
          </p:spPr>
          <p:txBody>
            <a:bodyPr/>
            <a:lstStyle/>
            <a:p>
              <a:endParaRPr lang="en-US"/>
            </a:p>
          </p:txBody>
        </p:sp>
        <p:sp>
          <p:nvSpPr>
            <p:cNvPr id="3092" name="Freeform 21"/>
            <p:cNvSpPr>
              <a:spLocks/>
            </p:cNvSpPr>
            <p:nvPr/>
          </p:nvSpPr>
          <p:spPr bwMode="auto">
            <a:xfrm>
              <a:off x="3310" y="3601"/>
              <a:ext cx="2120" cy="627"/>
            </a:xfrm>
            <a:custGeom>
              <a:avLst/>
              <a:gdLst>
                <a:gd name="T0" fmla="*/ 13 w 2120"/>
                <a:gd name="T1" fmla="*/ 242 h 627"/>
                <a:gd name="T2" fmla="*/ 43 w 2120"/>
                <a:gd name="T3" fmla="*/ 189 h 627"/>
                <a:gd name="T4" fmla="*/ 81 w 2120"/>
                <a:gd name="T5" fmla="*/ 121 h 627"/>
                <a:gd name="T6" fmla="*/ 114 w 2120"/>
                <a:gd name="T7" fmla="*/ 57 h 627"/>
                <a:gd name="T8" fmla="*/ 138 w 2120"/>
                <a:gd name="T9" fmla="*/ 11 h 627"/>
                <a:gd name="T10" fmla="*/ 167 w 2120"/>
                <a:gd name="T11" fmla="*/ 9 h 627"/>
                <a:gd name="T12" fmla="*/ 455 w 2120"/>
                <a:gd name="T13" fmla="*/ 94 h 627"/>
                <a:gd name="T14" fmla="*/ 949 w 2120"/>
                <a:gd name="T15" fmla="*/ 238 h 627"/>
                <a:gd name="T16" fmla="*/ 1495 w 2120"/>
                <a:gd name="T17" fmla="*/ 396 h 627"/>
                <a:gd name="T18" fmla="*/ 1936 w 2120"/>
                <a:gd name="T19" fmla="*/ 524 h 627"/>
                <a:gd name="T20" fmla="*/ 2119 w 2120"/>
                <a:gd name="T21" fmla="*/ 575 h 627"/>
                <a:gd name="T22" fmla="*/ 2110 w 2120"/>
                <a:gd name="T23" fmla="*/ 582 h 627"/>
                <a:gd name="T24" fmla="*/ 2094 w 2120"/>
                <a:gd name="T25" fmla="*/ 593 h 627"/>
                <a:gd name="T26" fmla="*/ 2075 w 2120"/>
                <a:gd name="T27" fmla="*/ 607 h 627"/>
                <a:gd name="T28" fmla="*/ 2059 w 2120"/>
                <a:gd name="T29" fmla="*/ 619 h 627"/>
                <a:gd name="T30" fmla="*/ 2048 w 2120"/>
                <a:gd name="T31" fmla="*/ 626 h 627"/>
                <a:gd name="T32" fmla="*/ 1987 w 2120"/>
                <a:gd name="T33" fmla="*/ 591 h 627"/>
                <a:gd name="T34" fmla="*/ 1780 w 2120"/>
                <a:gd name="T35" fmla="*/ 515 h 627"/>
                <a:gd name="T36" fmla="*/ 1485 w 2120"/>
                <a:gd name="T37" fmla="*/ 422 h 627"/>
                <a:gd name="T38" fmla="*/ 1160 w 2120"/>
                <a:gd name="T39" fmla="*/ 329 h 627"/>
                <a:gd name="T40" fmla="*/ 872 w 2120"/>
                <a:gd name="T41" fmla="*/ 248 h 627"/>
                <a:gd name="T42" fmla="*/ 722 w 2120"/>
                <a:gd name="T43" fmla="*/ 208 h 627"/>
                <a:gd name="T44" fmla="*/ 692 w 2120"/>
                <a:gd name="T45" fmla="*/ 201 h 627"/>
                <a:gd name="T46" fmla="*/ 646 w 2120"/>
                <a:gd name="T47" fmla="*/ 192 h 627"/>
                <a:gd name="T48" fmla="*/ 598 w 2120"/>
                <a:gd name="T49" fmla="*/ 182 h 627"/>
                <a:gd name="T50" fmla="*/ 557 w 2120"/>
                <a:gd name="T51" fmla="*/ 176 h 627"/>
                <a:gd name="T52" fmla="*/ 537 w 2120"/>
                <a:gd name="T53" fmla="*/ 173 h 627"/>
                <a:gd name="T54" fmla="*/ 522 w 2120"/>
                <a:gd name="T55" fmla="*/ 175 h 627"/>
                <a:gd name="T56" fmla="*/ 502 w 2120"/>
                <a:gd name="T57" fmla="*/ 177 h 627"/>
                <a:gd name="T58" fmla="*/ 475 w 2120"/>
                <a:gd name="T59" fmla="*/ 179 h 627"/>
                <a:gd name="T60" fmla="*/ 449 w 2120"/>
                <a:gd name="T61" fmla="*/ 181 h 627"/>
                <a:gd name="T62" fmla="*/ 421 w 2120"/>
                <a:gd name="T63" fmla="*/ 187 h 627"/>
                <a:gd name="T64" fmla="*/ 406 w 2120"/>
                <a:gd name="T65" fmla="*/ 192 h 627"/>
                <a:gd name="T66" fmla="*/ 390 w 2120"/>
                <a:gd name="T67" fmla="*/ 201 h 627"/>
                <a:gd name="T68" fmla="*/ 371 w 2120"/>
                <a:gd name="T69" fmla="*/ 209 h 627"/>
                <a:gd name="T70" fmla="*/ 351 w 2120"/>
                <a:gd name="T71" fmla="*/ 221 h 627"/>
                <a:gd name="T72" fmla="*/ 335 w 2120"/>
                <a:gd name="T73" fmla="*/ 229 h 627"/>
                <a:gd name="T74" fmla="*/ 326 w 2120"/>
                <a:gd name="T75" fmla="*/ 238 h 627"/>
                <a:gd name="T76" fmla="*/ 314 w 2120"/>
                <a:gd name="T77" fmla="*/ 250 h 627"/>
                <a:gd name="T78" fmla="*/ 299 w 2120"/>
                <a:gd name="T79" fmla="*/ 262 h 627"/>
                <a:gd name="T80" fmla="*/ 284 w 2120"/>
                <a:gd name="T81" fmla="*/ 277 h 627"/>
                <a:gd name="T82" fmla="*/ 267 w 2120"/>
                <a:gd name="T83" fmla="*/ 292 h 627"/>
                <a:gd name="T84" fmla="*/ 253 w 2120"/>
                <a:gd name="T85" fmla="*/ 306 h 627"/>
                <a:gd name="T86" fmla="*/ 247 w 2120"/>
                <a:gd name="T87" fmla="*/ 313 h 627"/>
                <a:gd name="T88" fmla="*/ 237 w 2120"/>
                <a:gd name="T89" fmla="*/ 325 h 627"/>
                <a:gd name="T90" fmla="*/ 224 w 2120"/>
                <a:gd name="T91" fmla="*/ 341 h 627"/>
                <a:gd name="T92" fmla="*/ 212 w 2120"/>
                <a:gd name="T93" fmla="*/ 353 h 627"/>
                <a:gd name="T94" fmla="*/ 202 w 2120"/>
                <a:gd name="T95" fmla="*/ 359 h 627"/>
                <a:gd name="T96" fmla="*/ 191 w 2120"/>
                <a:gd name="T97" fmla="*/ 353 h 627"/>
                <a:gd name="T98" fmla="*/ 179 w 2120"/>
                <a:gd name="T99" fmla="*/ 346 h 627"/>
                <a:gd name="T100" fmla="*/ 173 w 2120"/>
                <a:gd name="T101" fmla="*/ 335 h 627"/>
                <a:gd name="T102" fmla="*/ 167 w 2120"/>
                <a:gd name="T103" fmla="*/ 326 h 627"/>
                <a:gd name="T104" fmla="*/ 159 w 2120"/>
                <a:gd name="T105" fmla="*/ 315 h 627"/>
                <a:gd name="T106" fmla="*/ 147 w 2120"/>
                <a:gd name="T107" fmla="*/ 305 h 627"/>
                <a:gd name="T108" fmla="*/ 117 w 2120"/>
                <a:gd name="T109" fmla="*/ 295 h 627"/>
                <a:gd name="T110" fmla="*/ 78 w 2120"/>
                <a:gd name="T111" fmla="*/ 283 h 627"/>
                <a:gd name="T112" fmla="*/ 39 w 2120"/>
                <a:gd name="T113" fmla="*/ 272 h 627"/>
                <a:gd name="T114" fmla="*/ 9 w 2120"/>
                <a:gd name="T115" fmla="*/ 264 h 627"/>
                <a:gd name="T116" fmla="*/ 0 w 2120"/>
                <a:gd name="T117" fmla="*/ 259 h 62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20"/>
                <a:gd name="T178" fmla="*/ 0 h 627"/>
                <a:gd name="T179" fmla="*/ 2120 w 2120"/>
                <a:gd name="T180" fmla="*/ 627 h 62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20" h="627">
                  <a:moveTo>
                    <a:pt x="0" y="259"/>
                  </a:moveTo>
                  <a:lnTo>
                    <a:pt x="5" y="252"/>
                  </a:lnTo>
                  <a:lnTo>
                    <a:pt x="13" y="242"/>
                  </a:lnTo>
                  <a:lnTo>
                    <a:pt x="22" y="227"/>
                  </a:lnTo>
                  <a:lnTo>
                    <a:pt x="33" y="209"/>
                  </a:lnTo>
                  <a:lnTo>
                    <a:pt x="43" y="189"/>
                  </a:lnTo>
                  <a:lnTo>
                    <a:pt x="56" y="167"/>
                  </a:lnTo>
                  <a:lnTo>
                    <a:pt x="68" y="145"/>
                  </a:lnTo>
                  <a:lnTo>
                    <a:pt x="81" y="121"/>
                  </a:lnTo>
                  <a:lnTo>
                    <a:pt x="92" y="99"/>
                  </a:lnTo>
                  <a:lnTo>
                    <a:pt x="103" y="77"/>
                  </a:lnTo>
                  <a:lnTo>
                    <a:pt x="114" y="57"/>
                  </a:lnTo>
                  <a:lnTo>
                    <a:pt x="124" y="38"/>
                  </a:lnTo>
                  <a:lnTo>
                    <a:pt x="132" y="23"/>
                  </a:lnTo>
                  <a:lnTo>
                    <a:pt x="138" y="11"/>
                  </a:lnTo>
                  <a:lnTo>
                    <a:pt x="142" y="4"/>
                  </a:lnTo>
                  <a:lnTo>
                    <a:pt x="145" y="0"/>
                  </a:lnTo>
                  <a:lnTo>
                    <a:pt x="167" y="9"/>
                  </a:lnTo>
                  <a:lnTo>
                    <a:pt x="230" y="28"/>
                  </a:lnTo>
                  <a:lnTo>
                    <a:pt x="328" y="58"/>
                  </a:lnTo>
                  <a:lnTo>
                    <a:pt x="455" y="94"/>
                  </a:lnTo>
                  <a:lnTo>
                    <a:pt x="604" y="138"/>
                  </a:lnTo>
                  <a:lnTo>
                    <a:pt x="771" y="186"/>
                  </a:lnTo>
                  <a:lnTo>
                    <a:pt x="949" y="238"/>
                  </a:lnTo>
                  <a:lnTo>
                    <a:pt x="1134" y="291"/>
                  </a:lnTo>
                  <a:lnTo>
                    <a:pt x="1316" y="345"/>
                  </a:lnTo>
                  <a:lnTo>
                    <a:pt x="1495" y="396"/>
                  </a:lnTo>
                  <a:lnTo>
                    <a:pt x="1660" y="445"/>
                  </a:lnTo>
                  <a:lnTo>
                    <a:pt x="1811" y="487"/>
                  </a:lnTo>
                  <a:lnTo>
                    <a:pt x="1936" y="524"/>
                  </a:lnTo>
                  <a:lnTo>
                    <a:pt x="2034" y="552"/>
                  </a:lnTo>
                  <a:lnTo>
                    <a:pt x="2096" y="570"/>
                  </a:lnTo>
                  <a:lnTo>
                    <a:pt x="2119" y="575"/>
                  </a:lnTo>
                  <a:lnTo>
                    <a:pt x="2117" y="577"/>
                  </a:lnTo>
                  <a:lnTo>
                    <a:pt x="2115" y="579"/>
                  </a:lnTo>
                  <a:lnTo>
                    <a:pt x="2110" y="582"/>
                  </a:lnTo>
                  <a:lnTo>
                    <a:pt x="2106" y="584"/>
                  </a:lnTo>
                  <a:lnTo>
                    <a:pt x="2100" y="589"/>
                  </a:lnTo>
                  <a:lnTo>
                    <a:pt x="2094" y="593"/>
                  </a:lnTo>
                  <a:lnTo>
                    <a:pt x="2088" y="598"/>
                  </a:lnTo>
                  <a:lnTo>
                    <a:pt x="2082" y="602"/>
                  </a:lnTo>
                  <a:lnTo>
                    <a:pt x="2075" y="607"/>
                  </a:lnTo>
                  <a:lnTo>
                    <a:pt x="2069" y="612"/>
                  </a:lnTo>
                  <a:lnTo>
                    <a:pt x="2063" y="616"/>
                  </a:lnTo>
                  <a:lnTo>
                    <a:pt x="2059" y="619"/>
                  </a:lnTo>
                  <a:lnTo>
                    <a:pt x="2054" y="622"/>
                  </a:lnTo>
                  <a:lnTo>
                    <a:pt x="2050" y="625"/>
                  </a:lnTo>
                  <a:lnTo>
                    <a:pt x="2048" y="626"/>
                  </a:lnTo>
                  <a:lnTo>
                    <a:pt x="2027" y="611"/>
                  </a:lnTo>
                  <a:lnTo>
                    <a:pt x="1987" y="591"/>
                  </a:lnTo>
                  <a:lnTo>
                    <a:pt x="1931" y="570"/>
                  </a:lnTo>
                  <a:lnTo>
                    <a:pt x="1862" y="543"/>
                  </a:lnTo>
                  <a:lnTo>
                    <a:pt x="1780" y="515"/>
                  </a:lnTo>
                  <a:lnTo>
                    <a:pt x="1689" y="485"/>
                  </a:lnTo>
                  <a:lnTo>
                    <a:pt x="1589" y="454"/>
                  </a:lnTo>
                  <a:lnTo>
                    <a:pt x="1485" y="422"/>
                  </a:lnTo>
                  <a:lnTo>
                    <a:pt x="1376" y="391"/>
                  </a:lnTo>
                  <a:lnTo>
                    <a:pt x="1268" y="359"/>
                  </a:lnTo>
                  <a:lnTo>
                    <a:pt x="1160" y="329"/>
                  </a:lnTo>
                  <a:lnTo>
                    <a:pt x="1058" y="299"/>
                  </a:lnTo>
                  <a:lnTo>
                    <a:pt x="961" y="273"/>
                  </a:lnTo>
                  <a:lnTo>
                    <a:pt x="872" y="248"/>
                  </a:lnTo>
                  <a:lnTo>
                    <a:pt x="794" y="227"/>
                  </a:lnTo>
                  <a:lnTo>
                    <a:pt x="729" y="209"/>
                  </a:lnTo>
                  <a:lnTo>
                    <a:pt x="722" y="208"/>
                  </a:lnTo>
                  <a:lnTo>
                    <a:pt x="715" y="206"/>
                  </a:lnTo>
                  <a:lnTo>
                    <a:pt x="704" y="204"/>
                  </a:lnTo>
                  <a:lnTo>
                    <a:pt x="692" y="201"/>
                  </a:lnTo>
                  <a:lnTo>
                    <a:pt x="677" y="199"/>
                  </a:lnTo>
                  <a:lnTo>
                    <a:pt x="663" y="195"/>
                  </a:lnTo>
                  <a:lnTo>
                    <a:pt x="646" y="192"/>
                  </a:lnTo>
                  <a:lnTo>
                    <a:pt x="631" y="188"/>
                  </a:lnTo>
                  <a:lnTo>
                    <a:pt x="614" y="186"/>
                  </a:lnTo>
                  <a:lnTo>
                    <a:pt x="598" y="182"/>
                  </a:lnTo>
                  <a:lnTo>
                    <a:pt x="583" y="180"/>
                  </a:lnTo>
                  <a:lnTo>
                    <a:pt x="570" y="177"/>
                  </a:lnTo>
                  <a:lnTo>
                    <a:pt x="557" y="176"/>
                  </a:lnTo>
                  <a:lnTo>
                    <a:pt x="548" y="174"/>
                  </a:lnTo>
                  <a:lnTo>
                    <a:pt x="541" y="174"/>
                  </a:lnTo>
                  <a:lnTo>
                    <a:pt x="537" y="173"/>
                  </a:lnTo>
                  <a:lnTo>
                    <a:pt x="532" y="175"/>
                  </a:lnTo>
                  <a:lnTo>
                    <a:pt x="528" y="175"/>
                  </a:lnTo>
                  <a:lnTo>
                    <a:pt x="522" y="175"/>
                  </a:lnTo>
                  <a:lnTo>
                    <a:pt x="517" y="175"/>
                  </a:lnTo>
                  <a:lnTo>
                    <a:pt x="509" y="177"/>
                  </a:lnTo>
                  <a:lnTo>
                    <a:pt x="502" y="177"/>
                  </a:lnTo>
                  <a:lnTo>
                    <a:pt x="493" y="177"/>
                  </a:lnTo>
                  <a:lnTo>
                    <a:pt x="486" y="177"/>
                  </a:lnTo>
                  <a:lnTo>
                    <a:pt x="475" y="179"/>
                  </a:lnTo>
                  <a:lnTo>
                    <a:pt x="467" y="179"/>
                  </a:lnTo>
                  <a:lnTo>
                    <a:pt x="457" y="181"/>
                  </a:lnTo>
                  <a:lnTo>
                    <a:pt x="449" y="181"/>
                  </a:lnTo>
                  <a:lnTo>
                    <a:pt x="438" y="183"/>
                  </a:lnTo>
                  <a:lnTo>
                    <a:pt x="430" y="185"/>
                  </a:lnTo>
                  <a:lnTo>
                    <a:pt x="421" y="187"/>
                  </a:lnTo>
                  <a:lnTo>
                    <a:pt x="412" y="189"/>
                  </a:lnTo>
                  <a:lnTo>
                    <a:pt x="409" y="191"/>
                  </a:lnTo>
                  <a:lnTo>
                    <a:pt x="406" y="192"/>
                  </a:lnTo>
                  <a:lnTo>
                    <a:pt x="400" y="194"/>
                  </a:lnTo>
                  <a:lnTo>
                    <a:pt x="396" y="196"/>
                  </a:lnTo>
                  <a:lnTo>
                    <a:pt x="390" y="201"/>
                  </a:lnTo>
                  <a:lnTo>
                    <a:pt x="384" y="202"/>
                  </a:lnTo>
                  <a:lnTo>
                    <a:pt x="378" y="207"/>
                  </a:lnTo>
                  <a:lnTo>
                    <a:pt x="371" y="209"/>
                  </a:lnTo>
                  <a:lnTo>
                    <a:pt x="364" y="213"/>
                  </a:lnTo>
                  <a:lnTo>
                    <a:pt x="358" y="216"/>
                  </a:lnTo>
                  <a:lnTo>
                    <a:pt x="351" y="221"/>
                  </a:lnTo>
                  <a:lnTo>
                    <a:pt x="345" y="223"/>
                  </a:lnTo>
                  <a:lnTo>
                    <a:pt x="340" y="227"/>
                  </a:lnTo>
                  <a:lnTo>
                    <a:pt x="335" y="229"/>
                  </a:lnTo>
                  <a:lnTo>
                    <a:pt x="332" y="231"/>
                  </a:lnTo>
                  <a:lnTo>
                    <a:pt x="330" y="233"/>
                  </a:lnTo>
                  <a:lnTo>
                    <a:pt x="326" y="238"/>
                  </a:lnTo>
                  <a:lnTo>
                    <a:pt x="322" y="242"/>
                  </a:lnTo>
                  <a:lnTo>
                    <a:pt x="318" y="246"/>
                  </a:lnTo>
                  <a:lnTo>
                    <a:pt x="314" y="250"/>
                  </a:lnTo>
                  <a:lnTo>
                    <a:pt x="308" y="254"/>
                  </a:lnTo>
                  <a:lnTo>
                    <a:pt x="304" y="258"/>
                  </a:lnTo>
                  <a:lnTo>
                    <a:pt x="299" y="262"/>
                  </a:lnTo>
                  <a:lnTo>
                    <a:pt x="295" y="266"/>
                  </a:lnTo>
                  <a:lnTo>
                    <a:pt x="289" y="273"/>
                  </a:lnTo>
                  <a:lnTo>
                    <a:pt x="284" y="277"/>
                  </a:lnTo>
                  <a:lnTo>
                    <a:pt x="277" y="282"/>
                  </a:lnTo>
                  <a:lnTo>
                    <a:pt x="273" y="286"/>
                  </a:lnTo>
                  <a:lnTo>
                    <a:pt x="267" y="292"/>
                  </a:lnTo>
                  <a:lnTo>
                    <a:pt x="263" y="296"/>
                  </a:lnTo>
                  <a:lnTo>
                    <a:pt x="257" y="301"/>
                  </a:lnTo>
                  <a:lnTo>
                    <a:pt x="253" y="306"/>
                  </a:lnTo>
                  <a:lnTo>
                    <a:pt x="251" y="307"/>
                  </a:lnTo>
                  <a:lnTo>
                    <a:pt x="251" y="309"/>
                  </a:lnTo>
                  <a:lnTo>
                    <a:pt x="247" y="313"/>
                  </a:lnTo>
                  <a:lnTo>
                    <a:pt x="245" y="315"/>
                  </a:lnTo>
                  <a:lnTo>
                    <a:pt x="241" y="320"/>
                  </a:lnTo>
                  <a:lnTo>
                    <a:pt x="237" y="325"/>
                  </a:lnTo>
                  <a:lnTo>
                    <a:pt x="233" y="330"/>
                  </a:lnTo>
                  <a:lnTo>
                    <a:pt x="230" y="335"/>
                  </a:lnTo>
                  <a:lnTo>
                    <a:pt x="224" y="341"/>
                  </a:lnTo>
                  <a:lnTo>
                    <a:pt x="220" y="345"/>
                  </a:lnTo>
                  <a:lnTo>
                    <a:pt x="216" y="349"/>
                  </a:lnTo>
                  <a:lnTo>
                    <a:pt x="212" y="353"/>
                  </a:lnTo>
                  <a:lnTo>
                    <a:pt x="208" y="356"/>
                  </a:lnTo>
                  <a:lnTo>
                    <a:pt x="205" y="358"/>
                  </a:lnTo>
                  <a:lnTo>
                    <a:pt x="202" y="359"/>
                  </a:lnTo>
                  <a:lnTo>
                    <a:pt x="201" y="357"/>
                  </a:lnTo>
                  <a:lnTo>
                    <a:pt x="195" y="355"/>
                  </a:lnTo>
                  <a:lnTo>
                    <a:pt x="191" y="353"/>
                  </a:lnTo>
                  <a:lnTo>
                    <a:pt x="186" y="350"/>
                  </a:lnTo>
                  <a:lnTo>
                    <a:pt x="183" y="348"/>
                  </a:lnTo>
                  <a:lnTo>
                    <a:pt x="179" y="346"/>
                  </a:lnTo>
                  <a:lnTo>
                    <a:pt x="177" y="341"/>
                  </a:lnTo>
                  <a:lnTo>
                    <a:pt x="175" y="339"/>
                  </a:lnTo>
                  <a:lnTo>
                    <a:pt x="173" y="335"/>
                  </a:lnTo>
                  <a:lnTo>
                    <a:pt x="171" y="333"/>
                  </a:lnTo>
                  <a:lnTo>
                    <a:pt x="169" y="329"/>
                  </a:lnTo>
                  <a:lnTo>
                    <a:pt x="167" y="326"/>
                  </a:lnTo>
                  <a:lnTo>
                    <a:pt x="164" y="322"/>
                  </a:lnTo>
                  <a:lnTo>
                    <a:pt x="161" y="320"/>
                  </a:lnTo>
                  <a:lnTo>
                    <a:pt x="159" y="315"/>
                  </a:lnTo>
                  <a:lnTo>
                    <a:pt x="156" y="311"/>
                  </a:lnTo>
                  <a:lnTo>
                    <a:pt x="154" y="307"/>
                  </a:lnTo>
                  <a:lnTo>
                    <a:pt x="147" y="305"/>
                  </a:lnTo>
                  <a:lnTo>
                    <a:pt x="138" y="301"/>
                  </a:lnTo>
                  <a:lnTo>
                    <a:pt x="128" y="299"/>
                  </a:lnTo>
                  <a:lnTo>
                    <a:pt x="117" y="295"/>
                  </a:lnTo>
                  <a:lnTo>
                    <a:pt x="104" y="291"/>
                  </a:lnTo>
                  <a:lnTo>
                    <a:pt x="92" y="287"/>
                  </a:lnTo>
                  <a:lnTo>
                    <a:pt x="78" y="283"/>
                  </a:lnTo>
                  <a:lnTo>
                    <a:pt x="65" y="278"/>
                  </a:lnTo>
                  <a:lnTo>
                    <a:pt x="52" y="276"/>
                  </a:lnTo>
                  <a:lnTo>
                    <a:pt x="39" y="272"/>
                  </a:lnTo>
                  <a:lnTo>
                    <a:pt x="28" y="269"/>
                  </a:lnTo>
                  <a:lnTo>
                    <a:pt x="18" y="265"/>
                  </a:lnTo>
                  <a:lnTo>
                    <a:pt x="9" y="264"/>
                  </a:lnTo>
                  <a:lnTo>
                    <a:pt x="4" y="261"/>
                  </a:lnTo>
                  <a:lnTo>
                    <a:pt x="0" y="261"/>
                  </a:lnTo>
                  <a:lnTo>
                    <a:pt x="0" y="259"/>
                  </a:lnTo>
                </a:path>
              </a:pathLst>
            </a:custGeom>
            <a:gradFill rotWithShape="0">
              <a:gsLst>
                <a:gs pos="0">
                  <a:srgbClr val="FFFFFF"/>
                </a:gs>
                <a:gs pos="100000">
                  <a:srgbClr val="BF4100"/>
                </a:gs>
              </a:gsLst>
              <a:path path="rect">
                <a:fillToRect l="50000" t="50000" r="50000" b="50000"/>
              </a:path>
            </a:gradFill>
            <a:ln w="9287">
              <a:solidFill>
                <a:srgbClr val="000000"/>
              </a:solidFill>
              <a:round/>
              <a:headEnd/>
              <a:tailEnd/>
            </a:ln>
          </p:spPr>
          <p:txBody>
            <a:bodyPr/>
            <a:lstStyle/>
            <a:p>
              <a:endParaRPr lang="en-US"/>
            </a:p>
          </p:txBody>
        </p:sp>
        <p:sp>
          <p:nvSpPr>
            <p:cNvPr id="3093" name="Line 22"/>
            <p:cNvSpPr>
              <a:spLocks noChangeShapeType="1"/>
            </p:cNvSpPr>
            <p:nvPr/>
          </p:nvSpPr>
          <p:spPr bwMode="auto">
            <a:xfrm flipH="1" flipV="1">
              <a:off x="3477" y="3586"/>
              <a:ext cx="1984" cy="578"/>
            </a:xfrm>
            <a:prstGeom prst="line">
              <a:avLst/>
            </a:prstGeom>
            <a:noFill/>
            <a:ln w="31433">
              <a:solidFill>
                <a:srgbClr val="000000"/>
              </a:solidFill>
              <a:round/>
              <a:headEnd/>
              <a:tailEnd/>
            </a:ln>
          </p:spPr>
          <p:txBody>
            <a:bodyPr/>
            <a:lstStyle/>
            <a:p>
              <a:endParaRPr lang="en-US"/>
            </a:p>
          </p:txBody>
        </p:sp>
      </p:grpSp>
    </p:spTree>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381000" y="609600"/>
            <a:ext cx="9304338" cy="1185863"/>
          </a:xfrm>
          <a:noFill/>
          <a:ln w="47418" cap="flat">
            <a:solidFill>
              <a:srgbClr val="000000"/>
            </a:solidFill>
          </a:ln>
        </p:spPr>
        <p:txBody>
          <a:bodyPr lIns="0" tIns="0" rIns="0" bIns="0" anchor="ctr"/>
          <a:lstStyle/>
          <a:p>
            <a:pPr marL="0" indent="0" algn="ctr" defTabSz="461963" eaLnBrk="1" hangingPunct="1">
              <a:spcBef>
                <a:spcPct val="0"/>
              </a:spcBef>
              <a:buClr>
                <a:srgbClr val="000000"/>
              </a:buClr>
              <a:buSzPct val="90000"/>
              <a:buFont typeface="Monotype Sorts"/>
              <a:buNone/>
            </a:pPr>
            <a:r>
              <a:rPr lang="en-US" sz="4300" b="1" smtClean="0">
                <a:solidFill>
                  <a:srgbClr val="000000"/>
                </a:solidFill>
                <a:latin typeface="MadAve" charset="0"/>
              </a:rPr>
              <a:t>USER VIEW (REQUIREMENT) #2</a:t>
            </a:r>
            <a:endParaRPr lang="en-US" smtClean="0"/>
          </a:p>
        </p:txBody>
      </p:sp>
      <p:sp>
        <p:nvSpPr>
          <p:cNvPr id="11267" name="Text Box 4"/>
          <p:cNvSpPr txBox="1">
            <a:spLocks noChangeArrowheads="1"/>
          </p:cNvSpPr>
          <p:nvPr/>
        </p:nvSpPr>
        <p:spPr bwMode="auto">
          <a:xfrm>
            <a:off x="238125" y="2438400"/>
            <a:ext cx="9820275" cy="9550400"/>
          </a:xfrm>
          <a:prstGeom prst="rect">
            <a:avLst/>
          </a:prstGeom>
          <a:noFill/>
          <a:ln w="9525">
            <a:noFill/>
            <a:miter lim="800000"/>
            <a:headEnd/>
            <a:tailEnd/>
          </a:ln>
        </p:spPr>
        <p:txBody>
          <a:bodyPr lIns="0" tIns="0" rIns="0" bIns="0"/>
          <a:lstStyle/>
          <a:p>
            <a:pPr marL="244475" indent="-244475" defTabSz="461963">
              <a:buClr>
                <a:srgbClr val="C20000"/>
              </a:buClr>
              <a:buSzPct val="115000"/>
              <a:buFont typeface="Wingdings" pitchFamily="2" charset="2"/>
              <a:buChar char="§"/>
            </a:pPr>
            <a:r>
              <a:rPr lang="en-US" sz="3700" b="1">
                <a:solidFill>
                  <a:srgbClr val="000000"/>
                </a:solidFill>
              </a:rPr>
              <a:t>FOR EACH MOVIE, LIST NUMBER, TITLE, YEAR, AND TYPE (AND TITLE AS SECONDARY KEY)</a:t>
            </a:r>
            <a:br>
              <a:rPr lang="en-US" sz="3700" b="1">
                <a:solidFill>
                  <a:srgbClr val="000000"/>
                </a:solidFill>
              </a:rPr>
            </a:br>
            <a:endParaRPr lang="en-US" sz="3700" b="1">
              <a:solidFill>
                <a:srgbClr val="000000"/>
              </a:solidFill>
            </a:endParaRPr>
          </a:p>
          <a:p>
            <a:pPr marL="901700" lvl="1" indent="-444500" defTabSz="461963">
              <a:buClr>
                <a:srgbClr val="00C200"/>
              </a:buClr>
              <a:buSzPct val="70000"/>
              <a:buFont typeface="Monotype Sorts"/>
              <a:buNone/>
            </a:pPr>
            <a:r>
              <a:rPr lang="en-US" sz="2800" b="1">
                <a:solidFill>
                  <a:srgbClr val="000000"/>
                </a:solidFill>
              </a:rPr>
              <a:t>MOVIE (</a:t>
            </a:r>
            <a:r>
              <a:rPr lang="en-US" sz="2800" b="1" u="sng">
                <a:solidFill>
                  <a:srgbClr val="000000"/>
                </a:solidFill>
              </a:rPr>
              <a:t>MVNUMB</a:t>
            </a:r>
            <a:r>
              <a:rPr lang="en-US" sz="2800" b="1">
                <a:solidFill>
                  <a:srgbClr val="000000"/>
                </a:solidFill>
              </a:rPr>
              <a:t>, MVTITLE, YEARMADE, MVTYPE)</a:t>
            </a:r>
          </a:p>
          <a:p>
            <a:pPr marL="901700" lvl="1" indent="-444500" defTabSz="461963">
              <a:buClr>
                <a:srgbClr val="00C200"/>
              </a:buClr>
              <a:buSzPct val="70000"/>
              <a:buFont typeface="Monotype Sorts"/>
              <a:buNone/>
            </a:pPr>
            <a:r>
              <a:rPr lang="en-US" sz="2800" b="1">
                <a:solidFill>
                  <a:srgbClr val="000000"/>
                </a:solidFill>
              </a:rPr>
              <a:t>SK   MVTITLE</a:t>
            </a:r>
            <a:br>
              <a:rPr lang="en-US" sz="2800" b="1">
                <a:solidFill>
                  <a:srgbClr val="000000"/>
                </a:solidFill>
              </a:rPr>
            </a:br>
            <a:endParaRPr lang="en-US" sz="2800"/>
          </a:p>
        </p:txBody>
      </p:sp>
    </p:spTree>
  </p:cSld>
  <p:clrMapOvr>
    <a:masterClrMapping/>
  </p:clrMapOvr>
  <p:transition>
    <p:cut/>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smtClean="0"/>
              <a:t>First….</a:t>
            </a:r>
            <a:endParaRPr lang="en-US" smtClean="0"/>
          </a:p>
        </p:txBody>
      </p:sp>
      <p:sp>
        <p:nvSpPr>
          <p:cNvPr id="74755" name="Content Placeholder 2"/>
          <p:cNvSpPr>
            <a:spLocks noGrp="1"/>
          </p:cNvSpPr>
          <p:nvPr>
            <p:ph idx="1"/>
          </p:nvPr>
        </p:nvSpPr>
        <p:spPr/>
        <p:txBody>
          <a:bodyPr/>
          <a:lstStyle/>
          <a:p>
            <a:r>
              <a:rPr lang="en-US" smtClean="0"/>
              <a:t>Be sure you have viewed the material on the Relational Algebra</a:t>
            </a:r>
            <a:br>
              <a:rPr lang="en-US" smtClean="0"/>
            </a:br>
            <a:endParaRPr lang="en-US" smtClean="0"/>
          </a:p>
          <a:p>
            <a:r>
              <a:rPr lang="en-US" smtClean="0"/>
              <a:t>And be sure you understand the concepts of “project” and “select” and “joins” and (cartesian) products</a:t>
            </a:r>
          </a:p>
          <a:p>
            <a:pPr lvl="1"/>
            <a:r>
              <a:rPr lang="en-US" smtClean="0"/>
              <a:t>Access QBE implements these  relational algebra concepts  …</a:t>
            </a:r>
            <a:endParaRPr lang="en-US" smtClean="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778" name="Group 9"/>
          <p:cNvGrpSpPr>
            <a:grpSpLocks/>
          </p:cNvGrpSpPr>
          <p:nvPr/>
        </p:nvGrpSpPr>
        <p:grpSpPr bwMode="auto">
          <a:xfrm>
            <a:off x="668338" y="1812925"/>
            <a:ext cx="8623300" cy="201613"/>
            <a:chOff x="421" y="1142"/>
            <a:chExt cx="5432" cy="127"/>
          </a:xfrm>
        </p:grpSpPr>
        <p:sp>
          <p:nvSpPr>
            <p:cNvPr id="75781" name="AutoShape 4"/>
            <p:cNvSpPr>
              <a:spLocks noChangeArrowheads="1"/>
            </p:cNvSpPr>
            <p:nvPr/>
          </p:nvSpPr>
          <p:spPr bwMode="auto">
            <a:xfrm flipV="1">
              <a:off x="438" y="1179"/>
              <a:ext cx="5388" cy="79"/>
            </a:xfrm>
            <a:prstGeom prst="roundRect">
              <a:avLst>
                <a:gd name="adj" fmla="val 0"/>
              </a:avLst>
            </a:prstGeom>
            <a:solidFill>
              <a:srgbClr val="000080"/>
            </a:solidFill>
            <a:ln w="9525">
              <a:noFill/>
              <a:round/>
              <a:headEnd/>
              <a:tailEnd/>
            </a:ln>
          </p:spPr>
          <p:txBody>
            <a:bodyPr wrap="none" anchor="ctr"/>
            <a:lstStyle/>
            <a:p>
              <a:endParaRPr lang="en-US"/>
            </a:p>
          </p:txBody>
        </p:sp>
        <p:sp>
          <p:nvSpPr>
            <p:cNvPr id="75782" name="AutoShape 5"/>
            <p:cNvSpPr>
              <a:spLocks noChangeArrowheads="1"/>
            </p:cNvSpPr>
            <p:nvPr/>
          </p:nvSpPr>
          <p:spPr bwMode="auto">
            <a:xfrm flipV="1">
              <a:off x="440" y="1161"/>
              <a:ext cx="5387" cy="80"/>
            </a:xfrm>
            <a:prstGeom prst="roundRect">
              <a:avLst>
                <a:gd name="adj" fmla="val 0"/>
              </a:avLst>
            </a:prstGeom>
            <a:solidFill>
              <a:srgbClr val="0000FF"/>
            </a:solidFill>
            <a:ln w="9525">
              <a:noFill/>
              <a:round/>
              <a:headEnd/>
              <a:tailEnd/>
            </a:ln>
          </p:spPr>
          <p:txBody>
            <a:bodyPr wrap="none" anchor="ctr"/>
            <a:lstStyle/>
            <a:p>
              <a:endParaRPr lang="en-US"/>
            </a:p>
          </p:txBody>
        </p:sp>
        <p:sp>
          <p:nvSpPr>
            <p:cNvPr id="75783" name="Freeform 6"/>
            <p:cNvSpPr>
              <a:spLocks/>
            </p:cNvSpPr>
            <p:nvPr/>
          </p:nvSpPr>
          <p:spPr bwMode="auto">
            <a:xfrm>
              <a:off x="421" y="1142"/>
              <a:ext cx="5431" cy="127"/>
            </a:xfrm>
            <a:custGeom>
              <a:avLst/>
              <a:gdLst>
                <a:gd name="T0" fmla="*/ 0 w 5431"/>
                <a:gd name="T1" fmla="*/ 126 h 127"/>
                <a:gd name="T2" fmla="*/ 5430 w 5431"/>
                <a:gd name="T3" fmla="*/ 126 h 127"/>
                <a:gd name="T4" fmla="*/ 5430 w 5431"/>
                <a:gd name="T5" fmla="*/ 0 h 127"/>
                <a:gd name="T6" fmla="*/ 5408 w 5431"/>
                <a:gd name="T7" fmla="*/ 19 h 127"/>
                <a:gd name="T8" fmla="*/ 5408 w 5431"/>
                <a:gd name="T9" fmla="*/ 98 h 127"/>
                <a:gd name="T10" fmla="*/ 17 w 5431"/>
                <a:gd name="T11" fmla="*/ 98 h 127"/>
                <a:gd name="T12" fmla="*/ 0 w 5431"/>
                <a:gd name="T13" fmla="*/ 126 h 127"/>
                <a:gd name="T14" fmla="*/ 0 w 5431"/>
                <a:gd name="T15" fmla="*/ 126 h 127"/>
                <a:gd name="T16" fmla="*/ 0 60000 65536"/>
                <a:gd name="T17" fmla="*/ 0 60000 65536"/>
                <a:gd name="T18" fmla="*/ 0 60000 65536"/>
                <a:gd name="T19" fmla="*/ 0 60000 65536"/>
                <a:gd name="T20" fmla="*/ 0 60000 65536"/>
                <a:gd name="T21" fmla="*/ 0 60000 65536"/>
                <a:gd name="T22" fmla="*/ 0 60000 65536"/>
                <a:gd name="T23" fmla="*/ 0 60000 65536"/>
                <a:gd name="T24" fmla="*/ 0 w 5431"/>
                <a:gd name="T25" fmla="*/ 0 h 127"/>
                <a:gd name="T26" fmla="*/ 5431 w 5431"/>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31" h="127">
                  <a:moveTo>
                    <a:pt x="0" y="126"/>
                  </a:moveTo>
                  <a:lnTo>
                    <a:pt x="5430" y="126"/>
                  </a:lnTo>
                  <a:lnTo>
                    <a:pt x="5430" y="0"/>
                  </a:lnTo>
                  <a:lnTo>
                    <a:pt x="5408" y="19"/>
                  </a:lnTo>
                  <a:lnTo>
                    <a:pt x="5408" y="98"/>
                  </a:lnTo>
                  <a:lnTo>
                    <a:pt x="17" y="98"/>
                  </a:lnTo>
                  <a:lnTo>
                    <a:pt x="0" y="126"/>
                  </a:lnTo>
                </a:path>
              </a:pathLst>
            </a:custGeom>
            <a:solidFill>
              <a:srgbClr val="4000A2"/>
            </a:solidFill>
            <a:ln w="9525">
              <a:noFill/>
              <a:round/>
              <a:headEnd/>
              <a:tailEnd/>
            </a:ln>
          </p:spPr>
          <p:txBody>
            <a:bodyPr/>
            <a:lstStyle/>
            <a:p>
              <a:endParaRPr lang="en-US"/>
            </a:p>
          </p:txBody>
        </p:sp>
        <p:sp>
          <p:nvSpPr>
            <p:cNvPr id="75784" name="Freeform 7"/>
            <p:cNvSpPr>
              <a:spLocks/>
            </p:cNvSpPr>
            <p:nvPr/>
          </p:nvSpPr>
          <p:spPr bwMode="auto">
            <a:xfrm>
              <a:off x="439" y="1159"/>
              <a:ext cx="5389" cy="82"/>
            </a:xfrm>
            <a:custGeom>
              <a:avLst/>
              <a:gdLst>
                <a:gd name="T0" fmla="*/ 0 w 5389"/>
                <a:gd name="T1" fmla="*/ 81 h 82"/>
                <a:gd name="T2" fmla="*/ 5388 w 5389"/>
                <a:gd name="T3" fmla="*/ 81 h 82"/>
                <a:gd name="T4" fmla="*/ 5388 w 5389"/>
                <a:gd name="T5" fmla="*/ 0 h 82"/>
                <a:gd name="T6" fmla="*/ 0 60000 65536"/>
                <a:gd name="T7" fmla="*/ 0 60000 65536"/>
                <a:gd name="T8" fmla="*/ 0 60000 65536"/>
                <a:gd name="T9" fmla="*/ 0 w 5389"/>
                <a:gd name="T10" fmla="*/ 0 h 82"/>
                <a:gd name="T11" fmla="*/ 5389 w 5389"/>
                <a:gd name="T12" fmla="*/ 82 h 82"/>
              </a:gdLst>
              <a:ahLst/>
              <a:cxnLst>
                <a:cxn ang="T6">
                  <a:pos x="T0" y="T1"/>
                </a:cxn>
                <a:cxn ang="T7">
                  <a:pos x="T2" y="T3"/>
                </a:cxn>
                <a:cxn ang="T8">
                  <a:pos x="T4" y="T5"/>
                </a:cxn>
              </a:cxnLst>
              <a:rect l="T9" t="T10" r="T11" b="T12"/>
              <a:pathLst>
                <a:path w="5389" h="82">
                  <a:moveTo>
                    <a:pt x="0" y="81"/>
                  </a:moveTo>
                  <a:lnTo>
                    <a:pt x="5388" y="81"/>
                  </a:lnTo>
                  <a:lnTo>
                    <a:pt x="5388" y="0"/>
                  </a:lnTo>
                </a:path>
              </a:pathLst>
            </a:custGeom>
            <a:noFill/>
            <a:ln w="8946">
              <a:solidFill>
                <a:srgbClr val="000000"/>
              </a:solidFill>
              <a:round/>
              <a:headEnd/>
              <a:tailEnd/>
            </a:ln>
          </p:spPr>
          <p:txBody>
            <a:bodyPr/>
            <a:lstStyle/>
            <a:p>
              <a:endParaRPr lang="en-US"/>
            </a:p>
          </p:txBody>
        </p:sp>
        <p:sp>
          <p:nvSpPr>
            <p:cNvPr id="75785" name="Freeform 8"/>
            <p:cNvSpPr>
              <a:spLocks/>
            </p:cNvSpPr>
            <p:nvPr/>
          </p:nvSpPr>
          <p:spPr bwMode="auto">
            <a:xfrm>
              <a:off x="423" y="1145"/>
              <a:ext cx="5430" cy="124"/>
            </a:xfrm>
            <a:custGeom>
              <a:avLst/>
              <a:gdLst>
                <a:gd name="T0" fmla="*/ 0 w 5430"/>
                <a:gd name="T1" fmla="*/ 0 h 124"/>
                <a:gd name="T2" fmla="*/ 5429 w 5430"/>
                <a:gd name="T3" fmla="*/ 0 h 124"/>
                <a:gd name="T4" fmla="*/ 5406 w 5430"/>
                <a:gd name="T5" fmla="*/ 16 h 124"/>
                <a:gd name="T6" fmla="*/ 15 w 5430"/>
                <a:gd name="T7" fmla="*/ 16 h 124"/>
                <a:gd name="T8" fmla="*/ 15 w 5430"/>
                <a:gd name="T9" fmla="*/ 95 h 124"/>
                <a:gd name="T10" fmla="*/ 0 w 5430"/>
                <a:gd name="T11" fmla="*/ 123 h 124"/>
                <a:gd name="T12" fmla="*/ 0 w 5430"/>
                <a:gd name="T13" fmla="*/ 0 h 124"/>
                <a:gd name="T14" fmla="*/ 0 w 5430"/>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5430"/>
                <a:gd name="T25" fmla="*/ 0 h 124"/>
                <a:gd name="T26" fmla="*/ 5430 w 5430"/>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30" h="124">
                  <a:moveTo>
                    <a:pt x="0" y="0"/>
                  </a:moveTo>
                  <a:lnTo>
                    <a:pt x="5429" y="0"/>
                  </a:lnTo>
                  <a:lnTo>
                    <a:pt x="5406" y="16"/>
                  </a:lnTo>
                  <a:lnTo>
                    <a:pt x="15" y="16"/>
                  </a:lnTo>
                  <a:lnTo>
                    <a:pt x="15" y="95"/>
                  </a:lnTo>
                  <a:lnTo>
                    <a:pt x="0" y="123"/>
                  </a:lnTo>
                  <a:lnTo>
                    <a:pt x="0" y="0"/>
                  </a:lnTo>
                </a:path>
              </a:pathLst>
            </a:custGeom>
            <a:solidFill>
              <a:srgbClr val="00C1C2"/>
            </a:solidFill>
            <a:ln w="9525">
              <a:noFill/>
              <a:round/>
              <a:headEnd/>
              <a:tailEnd/>
            </a:ln>
          </p:spPr>
          <p:txBody>
            <a:bodyPr/>
            <a:lstStyle/>
            <a:p>
              <a:endParaRPr lang="en-US"/>
            </a:p>
          </p:txBody>
        </p:sp>
      </p:grpSp>
      <p:sp>
        <p:nvSpPr>
          <p:cNvPr id="11" name="Title 10"/>
          <p:cNvSpPr>
            <a:spLocks noGrp="1"/>
          </p:cNvSpPr>
          <p:nvPr>
            <p:ph type="title"/>
          </p:nvPr>
        </p:nvSpPr>
        <p:spPr/>
        <p:txBody>
          <a:bodyPr/>
          <a:lstStyle/>
          <a:p>
            <a:r>
              <a:rPr lang="en-US" dirty="0" smtClean="0"/>
              <a:t>General QBE Topics</a:t>
            </a:r>
            <a:endParaRPr lang="en-US" dirty="0"/>
          </a:p>
        </p:txBody>
      </p:sp>
      <p:sp>
        <p:nvSpPr>
          <p:cNvPr id="75780" name="Text Box 10"/>
          <p:cNvSpPr txBox="1">
            <a:spLocks noChangeArrowheads="1"/>
          </p:cNvSpPr>
          <p:nvPr/>
        </p:nvSpPr>
        <p:spPr bwMode="auto">
          <a:xfrm>
            <a:off x="201613" y="2209800"/>
            <a:ext cx="9856787" cy="4670425"/>
          </a:xfrm>
          <a:prstGeom prst="rect">
            <a:avLst/>
          </a:prstGeom>
          <a:noFill/>
          <a:ln w="9525">
            <a:noFill/>
            <a:miter lim="800000"/>
            <a:headEnd/>
            <a:tailEnd/>
          </a:ln>
        </p:spPr>
        <p:txBody>
          <a:bodyPr lIns="0" tIns="0" rIns="0" bIns="0"/>
          <a:lstStyle/>
          <a:p>
            <a:pPr marL="320675" indent="-320675" defTabSz="460375">
              <a:buClr>
                <a:srgbClr val="00A000"/>
              </a:buClr>
              <a:buSzPct val="90000"/>
              <a:buFont typeface="Monotype Sorts" pitchFamily="2" charset="2"/>
              <a:buChar char="l"/>
            </a:pPr>
            <a:r>
              <a:rPr lang="en-US" sz="3100" b="1" dirty="0"/>
              <a:t>A </a:t>
            </a:r>
            <a:r>
              <a:rPr lang="en-US" sz="3100" dirty="0"/>
              <a:t>query is associated with a particular table or, in the case of </a:t>
            </a:r>
            <a:r>
              <a:rPr lang="en-US" sz="3100" dirty="0" smtClean="0"/>
              <a:t>a multi-table query, several tables</a:t>
            </a:r>
            <a:r>
              <a:rPr lang="en-US" sz="3100" dirty="0"/>
              <a:t>.</a:t>
            </a:r>
            <a:br>
              <a:rPr lang="en-US" sz="3100" dirty="0"/>
            </a:br>
            <a:endParaRPr lang="en-US" sz="3100" dirty="0"/>
          </a:p>
          <a:p>
            <a:pPr marL="320675" indent="-320675" defTabSz="460375">
              <a:buClr>
                <a:srgbClr val="00A000"/>
              </a:buClr>
              <a:buSzPct val="90000"/>
              <a:buFont typeface="Monotype Sorts" pitchFamily="2" charset="2"/>
              <a:buChar char="l"/>
            </a:pPr>
            <a:r>
              <a:rPr lang="en-US" sz="3100" dirty="0"/>
              <a:t>The "workspace" where you create queries is called, in Access, the "Select Query Window.“</a:t>
            </a:r>
            <a:br>
              <a:rPr lang="en-US" sz="3100" dirty="0"/>
            </a:br>
            <a:endParaRPr lang="en-US" sz="3100" dirty="0"/>
          </a:p>
          <a:p>
            <a:pPr marL="771525" lvl="1" indent="-315913" defTabSz="460375">
              <a:buClr>
                <a:srgbClr val="00A000"/>
              </a:buClr>
              <a:buSzPct val="70000"/>
              <a:buFont typeface="Wingdings" pitchFamily="2" charset="2"/>
              <a:buChar char="Ø"/>
            </a:pPr>
            <a:r>
              <a:rPr lang="en-US" sz="2800" i="1" dirty="0"/>
              <a:t>The top region of the Select Query Window is where you bring in the tables(s) upon which your query will be based.</a:t>
            </a:r>
            <a:endParaRPr lang="en-US" sz="2800" dirty="0"/>
          </a:p>
          <a:p>
            <a:pPr marL="771525" lvl="1" indent="-315913" defTabSz="460375">
              <a:buClr>
                <a:srgbClr val="00A000"/>
              </a:buClr>
              <a:buSzPct val="70000"/>
              <a:buFont typeface="Wingdings" pitchFamily="2" charset="2"/>
              <a:buChar char="Ø"/>
            </a:pPr>
            <a:r>
              <a:rPr lang="en-US" sz="2800" i="1" dirty="0"/>
              <a:t>The bottom region of the Select Query Window is called the “QBE Grid," and is where you use "Relational Algebra type " concepts to express your query. </a:t>
            </a:r>
            <a:endParaRPr lang="en-US" sz="2800" dirty="0"/>
          </a:p>
        </p:txBody>
      </p:sp>
    </p:spTree>
  </p:cSld>
  <p:clrMapOvr>
    <a:masterClrMapping/>
  </p:clrMapOvr>
  <p:transition>
    <p:blinds dir="vert"/>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3"/>
          <p:cNvSpPr>
            <a:spLocks noGrp="1"/>
          </p:cNvSpPr>
          <p:nvPr>
            <p:ph type="title"/>
          </p:nvPr>
        </p:nvSpPr>
        <p:spPr/>
        <p:txBody>
          <a:bodyPr/>
          <a:lstStyle/>
          <a:p>
            <a:r>
              <a:rPr lang="en-US" smtClean="0"/>
              <a:t>The Select Query Window</a:t>
            </a:r>
            <a:endParaRPr lang="en-US" smtClean="0"/>
          </a:p>
        </p:txBody>
      </p:sp>
      <p:pic>
        <p:nvPicPr>
          <p:cNvPr id="76803" name="Picture 2"/>
          <p:cNvPicPr>
            <a:picLocks noChangeAspect="1" noChangeArrowheads="1"/>
          </p:cNvPicPr>
          <p:nvPr/>
        </p:nvPicPr>
        <p:blipFill>
          <a:blip r:embed="rId2"/>
          <a:srcRect/>
          <a:stretch>
            <a:fillRect/>
          </a:stretch>
        </p:blipFill>
        <p:spPr bwMode="auto">
          <a:xfrm>
            <a:off x="0" y="1676400"/>
            <a:ext cx="10015538" cy="5791200"/>
          </a:xfrm>
          <a:prstGeom prst="rect">
            <a:avLst/>
          </a:prstGeom>
          <a:noFill/>
          <a:ln w="9525">
            <a:noFill/>
            <a:miter lim="800000"/>
            <a:headEnd/>
            <a:tailEnd/>
          </a:ln>
        </p:spPr>
      </p:pic>
      <p:sp>
        <p:nvSpPr>
          <p:cNvPr id="76804" name="TextBox 5"/>
          <p:cNvSpPr txBox="1">
            <a:spLocks noChangeArrowheads="1"/>
          </p:cNvSpPr>
          <p:nvPr/>
        </p:nvSpPr>
        <p:spPr bwMode="auto">
          <a:xfrm>
            <a:off x="4572000" y="5410200"/>
            <a:ext cx="4114800" cy="830263"/>
          </a:xfrm>
          <a:prstGeom prst="rect">
            <a:avLst/>
          </a:prstGeom>
          <a:noFill/>
          <a:ln w="9525">
            <a:noFill/>
            <a:miter lim="800000"/>
            <a:headEnd/>
            <a:tailEnd/>
          </a:ln>
        </p:spPr>
        <p:txBody>
          <a:bodyPr>
            <a:spAutoFit/>
          </a:bodyPr>
          <a:lstStyle/>
          <a:p>
            <a:pPr algn="ctr"/>
            <a:r>
              <a:rPr lang="en-US" b="1">
                <a:solidFill>
                  <a:srgbClr val="FF0000"/>
                </a:solidFill>
              </a:rPr>
              <a:t>The QBE Grid (where we specify the query</a:t>
            </a:r>
          </a:p>
        </p:txBody>
      </p:sp>
      <p:sp>
        <p:nvSpPr>
          <p:cNvPr id="76805" name="TextBox 6"/>
          <p:cNvSpPr txBox="1">
            <a:spLocks noChangeArrowheads="1"/>
          </p:cNvSpPr>
          <p:nvPr/>
        </p:nvSpPr>
        <p:spPr bwMode="auto">
          <a:xfrm>
            <a:off x="6858000" y="2362200"/>
            <a:ext cx="2743200" cy="2678113"/>
          </a:xfrm>
          <a:prstGeom prst="rect">
            <a:avLst/>
          </a:prstGeom>
          <a:noFill/>
          <a:ln w="9525">
            <a:noFill/>
            <a:miter lim="800000"/>
            <a:headEnd/>
            <a:tailEnd/>
          </a:ln>
        </p:spPr>
        <p:txBody>
          <a:bodyPr>
            <a:spAutoFit/>
          </a:bodyPr>
          <a:lstStyle/>
          <a:p>
            <a:pPr algn="ctr"/>
            <a:r>
              <a:rPr lang="en-US" b="1">
                <a:solidFill>
                  <a:srgbClr val="FF0000"/>
                </a:solidFill>
              </a:rPr>
              <a:t>Tables selected appear in the upper region of the Select Query window, along with the attributes of the tables</a:t>
            </a:r>
          </a:p>
        </p:txBody>
      </p:sp>
      <p:sp>
        <p:nvSpPr>
          <p:cNvPr id="76806" name="Left Arrow 7"/>
          <p:cNvSpPr>
            <a:spLocks noChangeArrowheads="1"/>
          </p:cNvSpPr>
          <p:nvPr/>
        </p:nvSpPr>
        <p:spPr bwMode="auto">
          <a:xfrm>
            <a:off x="6172200" y="3810000"/>
            <a:ext cx="762000" cy="457200"/>
          </a:xfrm>
          <a:prstGeom prst="leftArrow">
            <a:avLst>
              <a:gd name="adj1" fmla="val 50000"/>
              <a:gd name="adj2" fmla="val 50000"/>
            </a:avLst>
          </a:prstGeom>
          <a:solidFill>
            <a:schemeClr val="accent1"/>
          </a:solidFill>
          <a:ln w="9525" algn="ctr">
            <a:solidFill>
              <a:srgbClr val="FF0000"/>
            </a:solidFill>
            <a:miter lim="800000"/>
            <a:headEnd/>
            <a:tailEnd/>
          </a:ln>
        </p:spPr>
        <p:txBody>
          <a:bodyPr wrap="none"/>
          <a:lstStyle/>
          <a:p>
            <a:endParaRPr lang="en-US"/>
          </a:p>
        </p:txBody>
      </p:sp>
      <p:sp>
        <p:nvSpPr>
          <p:cNvPr id="76807" name="TextBox 8"/>
          <p:cNvSpPr txBox="1">
            <a:spLocks noChangeArrowheads="1"/>
          </p:cNvSpPr>
          <p:nvPr/>
        </p:nvSpPr>
        <p:spPr bwMode="auto">
          <a:xfrm>
            <a:off x="0" y="3505200"/>
            <a:ext cx="1371600" cy="2586038"/>
          </a:xfrm>
          <a:prstGeom prst="rect">
            <a:avLst/>
          </a:prstGeom>
          <a:noFill/>
          <a:ln w="9525">
            <a:noFill/>
            <a:miter lim="800000"/>
            <a:headEnd/>
            <a:tailEnd/>
          </a:ln>
        </p:spPr>
        <p:txBody>
          <a:bodyPr>
            <a:spAutoFit/>
          </a:bodyPr>
          <a:lstStyle/>
          <a:p>
            <a:pPr algn="ctr"/>
            <a:r>
              <a:rPr lang="en-US" b="1">
                <a:solidFill>
                  <a:srgbClr val="FF0000"/>
                </a:solidFill>
              </a:rPr>
              <a:t>Queries created will appear here – be sure “Queries” is chosen in the Navigation pane</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826" name="Group 9"/>
          <p:cNvGrpSpPr>
            <a:grpSpLocks/>
          </p:cNvGrpSpPr>
          <p:nvPr/>
        </p:nvGrpSpPr>
        <p:grpSpPr bwMode="auto">
          <a:xfrm>
            <a:off x="668338" y="1812925"/>
            <a:ext cx="8623300" cy="201613"/>
            <a:chOff x="421" y="1142"/>
            <a:chExt cx="5432" cy="127"/>
          </a:xfrm>
        </p:grpSpPr>
        <p:sp>
          <p:nvSpPr>
            <p:cNvPr id="77829" name="AutoShape 4"/>
            <p:cNvSpPr>
              <a:spLocks noChangeArrowheads="1"/>
            </p:cNvSpPr>
            <p:nvPr/>
          </p:nvSpPr>
          <p:spPr bwMode="auto">
            <a:xfrm flipV="1">
              <a:off x="438" y="1179"/>
              <a:ext cx="5388" cy="79"/>
            </a:xfrm>
            <a:prstGeom prst="roundRect">
              <a:avLst>
                <a:gd name="adj" fmla="val 0"/>
              </a:avLst>
            </a:prstGeom>
            <a:solidFill>
              <a:srgbClr val="000080"/>
            </a:solidFill>
            <a:ln w="9525">
              <a:noFill/>
              <a:round/>
              <a:headEnd/>
              <a:tailEnd/>
            </a:ln>
          </p:spPr>
          <p:txBody>
            <a:bodyPr wrap="none" anchor="ctr"/>
            <a:lstStyle/>
            <a:p>
              <a:endParaRPr lang="en-US"/>
            </a:p>
          </p:txBody>
        </p:sp>
        <p:sp>
          <p:nvSpPr>
            <p:cNvPr id="77830" name="AutoShape 5"/>
            <p:cNvSpPr>
              <a:spLocks noChangeArrowheads="1"/>
            </p:cNvSpPr>
            <p:nvPr/>
          </p:nvSpPr>
          <p:spPr bwMode="auto">
            <a:xfrm flipV="1">
              <a:off x="440" y="1161"/>
              <a:ext cx="5387" cy="80"/>
            </a:xfrm>
            <a:prstGeom prst="roundRect">
              <a:avLst>
                <a:gd name="adj" fmla="val 0"/>
              </a:avLst>
            </a:prstGeom>
            <a:solidFill>
              <a:srgbClr val="0000FF"/>
            </a:solidFill>
            <a:ln w="9525">
              <a:noFill/>
              <a:round/>
              <a:headEnd/>
              <a:tailEnd/>
            </a:ln>
          </p:spPr>
          <p:txBody>
            <a:bodyPr wrap="none" anchor="ctr"/>
            <a:lstStyle/>
            <a:p>
              <a:endParaRPr lang="en-US"/>
            </a:p>
          </p:txBody>
        </p:sp>
        <p:sp>
          <p:nvSpPr>
            <p:cNvPr id="77831" name="Freeform 6"/>
            <p:cNvSpPr>
              <a:spLocks/>
            </p:cNvSpPr>
            <p:nvPr/>
          </p:nvSpPr>
          <p:spPr bwMode="auto">
            <a:xfrm>
              <a:off x="421" y="1142"/>
              <a:ext cx="5431" cy="127"/>
            </a:xfrm>
            <a:custGeom>
              <a:avLst/>
              <a:gdLst>
                <a:gd name="T0" fmla="*/ 0 w 5431"/>
                <a:gd name="T1" fmla="*/ 126 h 127"/>
                <a:gd name="T2" fmla="*/ 5430 w 5431"/>
                <a:gd name="T3" fmla="*/ 126 h 127"/>
                <a:gd name="T4" fmla="*/ 5430 w 5431"/>
                <a:gd name="T5" fmla="*/ 0 h 127"/>
                <a:gd name="T6" fmla="*/ 5408 w 5431"/>
                <a:gd name="T7" fmla="*/ 19 h 127"/>
                <a:gd name="T8" fmla="*/ 5408 w 5431"/>
                <a:gd name="T9" fmla="*/ 98 h 127"/>
                <a:gd name="T10" fmla="*/ 17 w 5431"/>
                <a:gd name="T11" fmla="*/ 98 h 127"/>
                <a:gd name="T12" fmla="*/ 0 w 5431"/>
                <a:gd name="T13" fmla="*/ 126 h 127"/>
                <a:gd name="T14" fmla="*/ 0 w 5431"/>
                <a:gd name="T15" fmla="*/ 126 h 127"/>
                <a:gd name="T16" fmla="*/ 0 60000 65536"/>
                <a:gd name="T17" fmla="*/ 0 60000 65536"/>
                <a:gd name="T18" fmla="*/ 0 60000 65536"/>
                <a:gd name="T19" fmla="*/ 0 60000 65536"/>
                <a:gd name="T20" fmla="*/ 0 60000 65536"/>
                <a:gd name="T21" fmla="*/ 0 60000 65536"/>
                <a:gd name="T22" fmla="*/ 0 60000 65536"/>
                <a:gd name="T23" fmla="*/ 0 60000 65536"/>
                <a:gd name="T24" fmla="*/ 0 w 5431"/>
                <a:gd name="T25" fmla="*/ 0 h 127"/>
                <a:gd name="T26" fmla="*/ 5431 w 5431"/>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31" h="127">
                  <a:moveTo>
                    <a:pt x="0" y="126"/>
                  </a:moveTo>
                  <a:lnTo>
                    <a:pt x="5430" y="126"/>
                  </a:lnTo>
                  <a:lnTo>
                    <a:pt x="5430" y="0"/>
                  </a:lnTo>
                  <a:lnTo>
                    <a:pt x="5408" y="19"/>
                  </a:lnTo>
                  <a:lnTo>
                    <a:pt x="5408" y="98"/>
                  </a:lnTo>
                  <a:lnTo>
                    <a:pt x="17" y="98"/>
                  </a:lnTo>
                  <a:lnTo>
                    <a:pt x="0" y="126"/>
                  </a:lnTo>
                </a:path>
              </a:pathLst>
            </a:custGeom>
            <a:solidFill>
              <a:srgbClr val="4000A2"/>
            </a:solidFill>
            <a:ln w="9525">
              <a:noFill/>
              <a:round/>
              <a:headEnd/>
              <a:tailEnd/>
            </a:ln>
          </p:spPr>
          <p:txBody>
            <a:bodyPr/>
            <a:lstStyle/>
            <a:p>
              <a:endParaRPr lang="en-US"/>
            </a:p>
          </p:txBody>
        </p:sp>
        <p:sp>
          <p:nvSpPr>
            <p:cNvPr id="77832" name="Freeform 7"/>
            <p:cNvSpPr>
              <a:spLocks/>
            </p:cNvSpPr>
            <p:nvPr/>
          </p:nvSpPr>
          <p:spPr bwMode="auto">
            <a:xfrm>
              <a:off x="439" y="1159"/>
              <a:ext cx="5389" cy="82"/>
            </a:xfrm>
            <a:custGeom>
              <a:avLst/>
              <a:gdLst>
                <a:gd name="T0" fmla="*/ 0 w 5389"/>
                <a:gd name="T1" fmla="*/ 81 h 82"/>
                <a:gd name="T2" fmla="*/ 5388 w 5389"/>
                <a:gd name="T3" fmla="*/ 81 h 82"/>
                <a:gd name="T4" fmla="*/ 5388 w 5389"/>
                <a:gd name="T5" fmla="*/ 0 h 82"/>
                <a:gd name="T6" fmla="*/ 0 60000 65536"/>
                <a:gd name="T7" fmla="*/ 0 60000 65536"/>
                <a:gd name="T8" fmla="*/ 0 60000 65536"/>
                <a:gd name="T9" fmla="*/ 0 w 5389"/>
                <a:gd name="T10" fmla="*/ 0 h 82"/>
                <a:gd name="T11" fmla="*/ 5389 w 5389"/>
                <a:gd name="T12" fmla="*/ 82 h 82"/>
              </a:gdLst>
              <a:ahLst/>
              <a:cxnLst>
                <a:cxn ang="T6">
                  <a:pos x="T0" y="T1"/>
                </a:cxn>
                <a:cxn ang="T7">
                  <a:pos x="T2" y="T3"/>
                </a:cxn>
                <a:cxn ang="T8">
                  <a:pos x="T4" y="T5"/>
                </a:cxn>
              </a:cxnLst>
              <a:rect l="T9" t="T10" r="T11" b="T12"/>
              <a:pathLst>
                <a:path w="5389" h="82">
                  <a:moveTo>
                    <a:pt x="0" y="81"/>
                  </a:moveTo>
                  <a:lnTo>
                    <a:pt x="5388" y="81"/>
                  </a:lnTo>
                  <a:lnTo>
                    <a:pt x="5388" y="0"/>
                  </a:lnTo>
                </a:path>
              </a:pathLst>
            </a:custGeom>
            <a:noFill/>
            <a:ln w="8946">
              <a:solidFill>
                <a:srgbClr val="000000"/>
              </a:solidFill>
              <a:round/>
              <a:headEnd/>
              <a:tailEnd/>
            </a:ln>
          </p:spPr>
          <p:txBody>
            <a:bodyPr/>
            <a:lstStyle/>
            <a:p>
              <a:endParaRPr lang="en-US"/>
            </a:p>
          </p:txBody>
        </p:sp>
        <p:sp>
          <p:nvSpPr>
            <p:cNvPr id="77833" name="Freeform 8"/>
            <p:cNvSpPr>
              <a:spLocks/>
            </p:cNvSpPr>
            <p:nvPr/>
          </p:nvSpPr>
          <p:spPr bwMode="auto">
            <a:xfrm>
              <a:off x="423" y="1145"/>
              <a:ext cx="5430" cy="124"/>
            </a:xfrm>
            <a:custGeom>
              <a:avLst/>
              <a:gdLst>
                <a:gd name="T0" fmla="*/ 0 w 5430"/>
                <a:gd name="T1" fmla="*/ 0 h 124"/>
                <a:gd name="T2" fmla="*/ 5429 w 5430"/>
                <a:gd name="T3" fmla="*/ 0 h 124"/>
                <a:gd name="T4" fmla="*/ 5406 w 5430"/>
                <a:gd name="T5" fmla="*/ 16 h 124"/>
                <a:gd name="T6" fmla="*/ 15 w 5430"/>
                <a:gd name="T7" fmla="*/ 16 h 124"/>
                <a:gd name="T8" fmla="*/ 15 w 5430"/>
                <a:gd name="T9" fmla="*/ 95 h 124"/>
                <a:gd name="T10" fmla="*/ 0 w 5430"/>
                <a:gd name="T11" fmla="*/ 123 h 124"/>
                <a:gd name="T12" fmla="*/ 0 w 5430"/>
                <a:gd name="T13" fmla="*/ 0 h 124"/>
                <a:gd name="T14" fmla="*/ 0 w 5430"/>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5430"/>
                <a:gd name="T25" fmla="*/ 0 h 124"/>
                <a:gd name="T26" fmla="*/ 5430 w 5430"/>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30" h="124">
                  <a:moveTo>
                    <a:pt x="0" y="0"/>
                  </a:moveTo>
                  <a:lnTo>
                    <a:pt x="5429" y="0"/>
                  </a:lnTo>
                  <a:lnTo>
                    <a:pt x="5406" y="16"/>
                  </a:lnTo>
                  <a:lnTo>
                    <a:pt x="15" y="16"/>
                  </a:lnTo>
                  <a:lnTo>
                    <a:pt x="15" y="95"/>
                  </a:lnTo>
                  <a:lnTo>
                    <a:pt x="0" y="123"/>
                  </a:lnTo>
                  <a:lnTo>
                    <a:pt x="0" y="0"/>
                  </a:lnTo>
                </a:path>
              </a:pathLst>
            </a:custGeom>
            <a:solidFill>
              <a:srgbClr val="00C1C2"/>
            </a:solidFill>
            <a:ln w="9525">
              <a:noFill/>
              <a:round/>
              <a:headEnd/>
              <a:tailEnd/>
            </a:ln>
          </p:spPr>
          <p:txBody>
            <a:bodyPr/>
            <a:lstStyle/>
            <a:p>
              <a:endParaRPr lang="en-US"/>
            </a:p>
          </p:txBody>
        </p:sp>
      </p:grpSp>
      <p:sp>
        <p:nvSpPr>
          <p:cNvPr id="11" name="Title 10"/>
          <p:cNvSpPr>
            <a:spLocks noGrp="1"/>
          </p:cNvSpPr>
          <p:nvPr>
            <p:ph type="title"/>
          </p:nvPr>
        </p:nvSpPr>
        <p:spPr/>
        <p:txBody>
          <a:bodyPr/>
          <a:lstStyle/>
          <a:p>
            <a:r>
              <a:rPr lang="en-US" dirty="0" smtClean="0"/>
              <a:t>How to Obtain the Select Query Window: Overview</a:t>
            </a:r>
            <a:br>
              <a:rPr lang="en-US" dirty="0" smtClean="0"/>
            </a:br>
            <a:endParaRPr lang="en-US" dirty="0"/>
          </a:p>
        </p:txBody>
      </p:sp>
      <p:sp>
        <p:nvSpPr>
          <p:cNvPr id="77828" name="Text Box 10"/>
          <p:cNvSpPr txBox="1">
            <a:spLocks noChangeArrowheads="1"/>
          </p:cNvSpPr>
          <p:nvPr/>
        </p:nvSpPr>
        <p:spPr bwMode="auto">
          <a:xfrm>
            <a:off x="201613" y="2209800"/>
            <a:ext cx="9856787" cy="4238625"/>
          </a:xfrm>
          <a:prstGeom prst="rect">
            <a:avLst/>
          </a:prstGeom>
          <a:noFill/>
          <a:ln w="9525">
            <a:noFill/>
            <a:miter lim="800000"/>
            <a:headEnd/>
            <a:tailEnd/>
          </a:ln>
        </p:spPr>
        <p:txBody>
          <a:bodyPr lIns="0" tIns="0" rIns="0" bIns="0"/>
          <a:lstStyle/>
          <a:p>
            <a:pPr marL="320675" indent="-320675" defTabSz="460375">
              <a:buClr>
                <a:srgbClr val="00A000"/>
              </a:buClr>
              <a:buSzPct val="90000"/>
              <a:buFont typeface="Wingdings" pitchFamily="2" charset="2"/>
              <a:buChar char="§"/>
            </a:pPr>
            <a:r>
              <a:rPr lang="en-US" sz="3600" dirty="0"/>
              <a:t>Open the database, and click  the “Create”  tab in the top menu </a:t>
            </a:r>
            <a:br>
              <a:rPr lang="en-US" sz="3600" dirty="0"/>
            </a:br>
            <a:endParaRPr lang="en-US" sz="3600" dirty="0"/>
          </a:p>
          <a:p>
            <a:pPr marL="320675" indent="-320675" defTabSz="460375">
              <a:buClr>
                <a:srgbClr val="00A000"/>
              </a:buClr>
              <a:buSzPct val="90000"/>
              <a:buFont typeface="Wingdings" pitchFamily="2" charset="2"/>
              <a:buChar char="§"/>
            </a:pPr>
            <a:r>
              <a:rPr lang="en-US" sz="3600" dirty="0"/>
              <a:t>In the Ribbon, click on the Query  Design button,</a:t>
            </a:r>
            <a:br>
              <a:rPr lang="en-US" sz="3600" dirty="0"/>
            </a:br>
            <a:endParaRPr lang="en-US" sz="3600" dirty="0"/>
          </a:p>
          <a:p>
            <a:pPr marL="771525" lvl="1" indent="-315913" defTabSz="460375">
              <a:buClr>
                <a:srgbClr val="00A000"/>
              </a:buClr>
              <a:buSzPct val="70000"/>
              <a:buFont typeface="Wingdings" pitchFamily="2" charset="2"/>
              <a:buChar char="Ø"/>
            </a:pPr>
            <a:r>
              <a:rPr lang="en-US" sz="3200" i="1" dirty="0">
                <a:latin typeface="Arial" pitchFamily="34" charset="0"/>
              </a:rPr>
              <a:t>Then, in the "Add Table" dialogue box, which appears, choose the table(s) which contain the attributes to be used in your query, and then click "CLOSE</a:t>
            </a:r>
            <a:r>
              <a:rPr lang="en-US" sz="3600" dirty="0">
                <a:latin typeface="Arial" pitchFamily="34" charset="0"/>
              </a:rPr>
              <a:t>."</a:t>
            </a:r>
          </a:p>
        </p:txBody>
      </p:sp>
    </p:spTree>
  </p:cSld>
  <p:clrMapOvr>
    <a:masterClrMapping/>
  </p:clrMapOvr>
  <p:transition>
    <p:blinds dir="vert"/>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smtClean="0"/>
              <a:t>Obtaining the Select Query Windows</a:t>
            </a:r>
            <a:endParaRPr lang="en-US" smtClean="0"/>
          </a:p>
        </p:txBody>
      </p:sp>
      <p:sp>
        <p:nvSpPr>
          <p:cNvPr id="78851" name="Content Placeholder 2"/>
          <p:cNvSpPr>
            <a:spLocks noGrp="1"/>
          </p:cNvSpPr>
          <p:nvPr>
            <p:ph idx="1"/>
          </p:nvPr>
        </p:nvSpPr>
        <p:spPr/>
        <p:txBody>
          <a:bodyPr/>
          <a:lstStyle/>
          <a:p>
            <a:r>
              <a:rPr lang="en-US" smtClean="0"/>
              <a:t>Open the database, and click the “Create” tab in the top menu bar, and then…</a:t>
            </a:r>
            <a:endParaRPr lang="en-US" smtClean="0"/>
          </a:p>
        </p:txBody>
      </p:sp>
      <p:pic>
        <p:nvPicPr>
          <p:cNvPr id="78852" name="Picture 11"/>
          <p:cNvPicPr>
            <a:picLocks noChangeAspect="1" noChangeArrowheads="1"/>
          </p:cNvPicPr>
          <p:nvPr/>
        </p:nvPicPr>
        <p:blipFill>
          <a:blip r:embed="rId2"/>
          <a:srcRect/>
          <a:stretch>
            <a:fillRect/>
          </a:stretch>
        </p:blipFill>
        <p:spPr bwMode="auto">
          <a:xfrm>
            <a:off x="0" y="4572000"/>
            <a:ext cx="10058400" cy="1257300"/>
          </a:xfrm>
          <a:prstGeom prst="rect">
            <a:avLst/>
          </a:prstGeom>
          <a:noFill/>
          <a:ln w="9525">
            <a:noFill/>
            <a:miter lim="800000"/>
            <a:headEnd/>
            <a:tailEnd/>
          </a:ln>
        </p:spPr>
      </p:pic>
      <p:pic>
        <p:nvPicPr>
          <p:cNvPr id="78853" name="Picture 2"/>
          <p:cNvPicPr>
            <a:picLocks noChangeAspect="1" noChangeArrowheads="1"/>
          </p:cNvPicPr>
          <p:nvPr/>
        </p:nvPicPr>
        <p:blipFill>
          <a:blip r:embed="rId3"/>
          <a:srcRect/>
          <a:stretch>
            <a:fillRect/>
          </a:stretch>
        </p:blipFill>
        <p:spPr bwMode="auto">
          <a:xfrm>
            <a:off x="0" y="2514600"/>
            <a:ext cx="9723438" cy="914400"/>
          </a:xfrm>
          <a:prstGeom prst="rect">
            <a:avLst/>
          </a:prstGeom>
          <a:noFill/>
          <a:ln w="9525">
            <a:noFill/>
            <a:miter lim="800000"/>
            <a:headEnd/>
            <a:tailEnd/>
          </a:ln>
        </p:spPr>
      </p:pic>
      <p:sp>
        <p:nvSpPr>
          <p:cNvPr id="78854" name="TextBox 5"/>
          <p:cNvSpPr txBox="1">
            <a:spLocks noChangeArrowheads="1"/>
          </p:cNvSpPr>
          <p:nvPr/>
        </p:nvSpPr>
        <p:spPr bwMode="auto">
          <a:xfrm>
            <a:off x="0" y="3657600"/>
            <a:ext cx="9677400" cy="646113"/>
          </a:xfrm>
          <a:prstGeom prst="rect">
            <a:avLst/>
          </a:prstGeom>
          <a:noFill/>
          <a:ln w="9525">
            <a:noFill/>
            <a:miter lim="800000"/>
            <a:headEnd/>
            <a:tailEnd/>
          </a:ln>
        </p:spPr>
        <p:txBody>
          <a:bodyPr>
            <a:spAutoFit/>
          </a:bodyPr>
          <a:lstStyle/>
          <a:p>
            <a:pPr lvl="1">
              <a:buFont typeface="Wingdings" pitchFamily="2" charset="2"/>
              <a:buChar char="ü"/>
            </a:pPr>
            <a:r>
              <a:rPr lang="en-US" sz="3600">
                <a:cs typeface="Times New Roman" pitchFamily="18" charset="0"/>
              </a:rPr>
              <a:t>Click “Query Design” in the Ribbon</a:t>
            </a:r>
          </a:p>
        </p:txBody>
      </p:sp>
      <p:sp>
        <p:nvSpPr>
          <p:cNvPr id="78855" name="TextBox 6"/>
          <p:cNvSpPr txBox="1">
            <a:spLocks noChangeArrowheads="1"/>
          </p:cNvSpPr>
          <p:nvPr/>
        </p:nvSpPr>
        <p:spPr bwMode="auto">
          <a:xfrm>
            <a:off x="0" y="5791200"/>
            <a:ext cx="10058400" cy="1754188"/>
          </a:xfrm>
          <a:prstGeom prst="rect">
            <a:avLst/>
          </a:prstGeom>
          <a:noFill/>
          <a:ln w="9525">
            <a:noFill/>
            <a:miter lim="800000"/>
            <a:headEnd/>
            <a:tailEnd/>
          </a:ln>
        </p:spPr>
        <p:txBody>
          <a:bodyPr>
            <a:spAutoFit/>
          </a:bodyPr>
          <a:lstStyle/>
          <a:p>
            <a:pPr lvl="1">
              <a:buFont typeface="Wingdings" pitchFamily="2" charset="2"/>
              <a:buChar char="ü"/>
            </a:pPr>
            <a:r>
              <a:rPr lang="en-US" sz="3600">
                <a:cs typeface="Times New Roman" pitchFamily="18" charset="0"/>
              </a:rPr>
              <a:t>This brings up the “Show Tables”  dialogue box, where you choose the tables that you will need in your query for the desired attributes.</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3"/>
          <p:cNvSpPr>
            <a:spLocks noGrp="1"/>
          </p:cNvSpPr>
          <p:nvPr>
            <p:ph type="title"/>
          </p:nvPr>
        </p:nvSpPr>
        <p:spPr>
          <a:xfrm>
            <a:off x="457200" y="0"/>
            <a:ext cx="9258300" cy="1543050"/>
          </a:xfrm>
        </p:spPr>
        <p:txBody>
          <a:bodyPr/>
          <a:lstStyle/>
          <a:p>
            <a:r>
              <a:rPr lang="en-US" dirty="0" smtClean="0"/>
              <a:t>The Show Table Dialogue Box (with the </a:t>
            </a:r>
            <a:r>
              <a:rPr lang="en-US" dirty="0" err="1" smtClean="0"/>
              <a:t>Snookie</a:t>
            </a:r>
            <a:r>
              <a:rPr lang="en-US" dirty="0" smtClean="0"/>
              <a:t> database open)</a:t>
            </a:r>
            <a:endParaRPr lang="en-US" dirty="0" smtClean="0"/>
          </a:p>
        </p:txBody>
      </p:sp>
      <p:pic>
        <p:nvPicPr>
          <p:cNvPr id="79875" name="Picture 6" descr="ShowTables.jpg"/>
          <p:cNvPicPr>
            <a:picLocks noChangeAspect="1"/>
          </p:cNvPicPr>
          <p:nvPr/>
        </p:nvPicPr>
        <p:blipFill>
          <a:blip r:embed="rId2"/>
          <a:srcRect/>
          <a:stretch>
            <a:fillRect/>
          </a:stretch>
        </p:blipFill>
        <p:spPr bwMode="auto">
          <a:xfrm>
            <a:off x="638175" y="1636713"/>
            <a:ext cx="8734425" cy="6175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smtClean="0"/>
              <a:t>Selecting the Tables for the Query You Are Designing</a:t>
            </a:r>
            <a:endParaRPr lang="en-US" smtClean="0"/>
          </a:p>
        </p:txBody>
      </p:sp>
      <p:sp>
        <p:nvSpPr>
          <p:cNvPr id="80899" name="TextBox 3"/>
          <p:cNvSpPr txBox="1">
            <a:spLocks noChangeArrowheads="1"/>
          </p:cNvSpPr>
          <p:nvPr/>
        </p:nvSpPr>
        <p:spPr bwMode="auto">
          <a:xfrm>
            <a:off x="228600" y="1828800"/>
            <a:ext cx="9601200" cy="5632450"/>
          </a:xfrm>
          <a:prstGeom prst="rect">
            <a:avLst/>
          </a:prstGeom>
          <a:noFill/>
          <a:ln w="9525">
            <a:noFill/>
            <a:miter lim="800000"/>
            <a:headEnd/>
            <a:tailEnd/>
          </a:ln>
        </p:spPr>
        <p:txBody>
          <a:bodyPr>
            <a:spAutoFit/>
          </a:bodyPr>
          <a:lstStyle/>
          <a:p>
            <a:pPr>
              <a:buFont typeface="Wingdings" pitchFamily="2" charset="2"/>
              <a:buChar char="Ø"/>
            </a:pPr>
            <a:r>
              <a:rPr lang="en-US" sz="3600">
                <a:cs typeface="Times New Roman" pitchFamily="18" charset="0"/>
              </a:rPr>
              <a:t>From the “Show Tables” dialogue box, select the desired tables which contain the attributes needed for your query design</a:t>
            </a:r>
            <a:br>
              <a:rPr lang="en-US" sz="3600">
                <a:cs typeface="Times New Roman" pitchFamily="18" charset="0"/>
              </a:rPr>
            </a:br>
            <a:endParaRPr lang="en-US" sz="3600">
              <a:cs typeface="Times New Roman" pitchFamily="18" charset="0"/>
            </a:endParaRPr>
          </a:p>
          <a:p>
            <a:pPr lvl="1">
              <a:buFont typeface="Wingdings" pitchFamily="2" charset="2"/>
              <a:buChar char="ü"/>
            </a:pPr>
            <a:r>
              <a:rPr lang="en-US" sz="3600" i="1">
                <a:cs typeface="Times New Roman" pitchFamily="18" charset="0"/>
              </a:rPr>
              <a:t>Suppose, for example, we wish to design a query giving us the customer numbers and the names of their sales representatives in Snookie – in this case, we require both the CUSTOMER table and the SALESREPS table</a:t>
            </a:r>
          </a:p>
          <a:p>
            <a:endParaRPr lang="en-US" sz="3600">
              <a:cs typeface="Times New Roman" pitchFamily="18" charset="0"/>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smtClean="0"/>
              <a:t>After Selecting The Requisite Tables and Closing the “Show Tables” Dialogue Box, We Have</a:t>
            </a:r>
            <a:endParaRPr lang="en-US" smtClean="0"/>
          </a:p>
        </p:txBody>
      </p:sp>
      <p:pic>
        <p:nvPicPr>
          <p:cNvPr id="81923" name="Picture 2"/>
          <p:cNvPicPr>
            <a:picLocks noChangeAspect="1" noChangeArrowheads="1"/>
          </p:cNvPicPr>
          <p:nvPr/>
        </p:nvPicPr>
        <p:blipFill>
          <a:blip r:embed="rId2"/>
          <a:srcRect/>
          <a:stretch>
            <a:fillRect/>
          </a:stretch>
        </p:blipFill>
        <p:spPr bwMode="auto">
          <a:xfrm>
            <a:off x="0" y="2286000"/>
            <a:ext cx="9907588" cy="5486400"/>
          </a:xfrm>
          <a:prstGeom prst="rect">
            <a:avLst/>
          </a:prstGeom>
          <a:noFill/>
          <a:ln w="9525">
            <a:noFill/>
            <a:miter lim="800000"/>
            <a:headEnd/>
            <a:tailEnd/>
          </a:ln>
        </p:spPr>
      </p:pic>
      <p:sp>
        <p:nvSpPr>
          <p:cNvPr id="81924" name="TextBox 3"/>
          <p:cNvSpPr txBox="1">
            <a:spLocks noChangeArrowheads="1"/>
          </p:cNvSpPr>
          <p:nvPr/>
        </p:nvSpPr>
        <p:spPr bwMode="auto">
          <a:xfrm>
            <a:off x="5257800" y="2971800"/>
            <a:ext cx="3962400" cy="2246313"/>
          </a:xfrm>
          <a:prstGeom prst="rect">
            <a:avLst/>
          </a:prstGeom>
          <a:noFill/>
          <a:ln w="9525">
            <a:noFill/>
            <a:miter lim="800000"/>
            <a:headEnd/>
            <a:tailEnd/>
          </a:ln>
        </p:spPr>
        <p:txBody>
          <a:bodyPr>
            <a:spAutoFit/>
          </a:bodyPr>
          <a:lstStyle/>
          <a:p>
            <a:pPr algn="ctr"/>
            <a:r>
              <a:rPr lang="en-US" sz="2800" b="1">
                <a:solidFill>
                  <a:srgbClr val="FF0000"/>
                </a:solidFill>
              </a:rPr>
              <a:t>Notice that we cannot view all of the attributes in the selected tables, so we will need to resize the table objects</a:t>
            </a:r>
            <a:r>
              <a:rPr lang="en-US">
                <a:solidFill>
                  <a:srgbClr val="FF0000"/>
                </a:solidFill>
              </a:rPr>
              <a:t>.</a:t>
            </a:r>
          </a:p>
        </p:txBody>
      </p:sp>
      <p:sp>
        <p:nvSpPr>
          <p:cNvPr id="81925" name="Left Arrow 4"/>
          <p:cNvSpPr>
            <a:spLocks noChangeArrowheads="1"/>
          </p:cNvSpPr>
          <p:nvPr/>
        </p:nvSpPr>
        <p:spPr bwMode="auto">
          <a:xfrm rot="2091551">
            <a:off x="4960938" y="4818063"/>
            <a:ext cx="762000" cy="533400"/>
          </a:xfrm>
          <a:prstGeom prst="leftArrow">
            <a:avLst>
              <a:gd name="adj1" fmla="val 50000"/>
              <a:gd name="adj2" fmla="val 50000"/>
            </a:avLst>
          </a:prstGeom>
          <a:solidFill>
            <a:srgbClr val="FF0000"/>
          </a:solidFill>
          <a:ln w="9525" algn="ctr">
            <a:solidFill>
              <a:srgbClr val="FF0000"/>
            </a:solidFill>
            <a:miter lim="800000"/>
            <a:headEnd/>
            <a:tailEnd/>
          </a:ln>
        </p:spPr>
        <p:txBody>
          <a:bodyPr wrap="none"/>
          <a:lstStyle/>
          <a:p>
            <a:endParaRPr lang="en-US"/>
          </a:p>
        </p:txBody>
      </p:sp>
      <p:sp>
        <p:nvSpPr>
          <p:cNvPr id="81926" name="TextBox 6"/>
          <p:cNvSpPr txBox="1">
            <a:spLocks noChangeArrowheads="1"/>
          </p:cNvSpPr>
          <p:nvPr/>
        </p:nvSpPr>
        <p:spPr bwMode="auto">
          <a:xfrm>
            <a:off x="609600" y="5791200"/>
            <a:ext cx="8686800" cy="1077913"/>
          </a:xfrm>
          <a:prstGeom prst="rect">
            <a:avLst/>
          </a:prstGeom>
          <a:noFill/>
          <a:ln w="9525">
            <a:noFill/>
            <a:miter lim="800000"/>
            <a:headEnd/>
            <a:tailEnd/>
          </a:ln>
        </p:spPr>
        <p:txBody>
          <a:bodyPr>
            <a:spAutoFit/>
          </a:bodyPr>
          <a:lstStyle/>
          <a:p>
            <a:pPr algn="ctr"/>
            <a:r>
              <a:rPr lang="en-US" sz="3200" b="1">
                <a:solidFill>
                  <a:srgbClr val="FF0000"/>
                </a:solidFill>
              </a:rPr>
              <a:t>The QBE Grid is partially hidden, and needs to be resized</a:t>
            </a:r>
            <a:r>
              <a:rPr lang="en-US">
                <a:solidFill>
                  <a:srgbClr val="FF0000"/>
                </a:solidFill>
              </a:rPr>
              <a:t>.</a:t>
            </a:r>
          </a:p>
        </p:txBody>
      </p:sp>
      <p:sp>
        <p:nvSpPr>
          <p:cNvPr id="81927" name="Down Arrow 7"/>
          <p:cNvSpPr>
            <a:spLocks noChangeArrowheads="1"/>
          </p:cNvSpPr>
          <p:nvPr/>
        </p:nvSpPr>
        <p:spPr bwMode="auto">
          <a:xfrm>
            <a:off x="5943600" y="6324600"/>
            <a:ext cx="381000" cy="609600"/>
          </a:xfrm>
          <a:prstGeom prst="downArrow">
            <a:avLst>
              <a:gd name="adj1" fmla="val 50000"/>
              <a:gd name="adj2" fmla="val 50000"/>
            </a:avLst>
          </a:prstGeom>
          <a:solidFill>
            <a:srgbClr val="FF0000"/>
          </a:solidFill>
          <a:ln w="9525" algn="ctr">
            <a:solidFill>
              <a:srgbClr val="FF0000"/>
            </a:solidFill>
            <a:miter lim="800000"/>
            <a:headEnd/>
            <a:tailEnd/>
          </a:ln>
        </p:spPr>
        <p:txBody>
          <a:bodyPr wrap="none"/>
          <a:lstStyle/>
          <a:p>
            <a:endParaRPr lang="en-US"/>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533400" y="228600"/>
            <a:ext cx="9258300" cy="1543050"/>
          </a:xfrm>
        </p:spPr>
        <p:txBody>
          <a:bodyPr/>
          <a:lstStyle/>
          <a:p>
            <a:r>
              <a:rPr lang="en-US" dirty="0" smtClean="0"/>
              <a:t>So, You May Need To Resize the Select Query Window</a:t>
            </a:r>
            <a:endParaRPr lang="en-US" dirty="0" smtClean="0"/>
          </a:p>
        </p:txBody>
      </p:sp>
      <p:sp>
        <p:nvSpPr>
          <p:cNvPr id="82947" name="Content Placeholder 2"/>
          <p:cNvSpPr>
            <a:spLocks noGrp="1"/>
          </p:cNvSpPr>
          <p:nvPr>
            <p:ph idx="1"/>
          </p:nvPr>
        </p:nvSpPr>
        <p:spPr>
          <a:xfrm>
            <a:off x="457200" y="1752600"/>
            <a:ext cx="9258300" cy="4914900"/>
          </a:xfrm>
        </p:spPr>
        <p:txBody>
          <a:bodyPr/>
          <a:lstStyle/>
          <a:p>
            <a:pPr lvl="1"/>
            <a:r>
              <a:rPr lang="en-US" dirty="0" smtClean="0"/>
              <a:t>You generally would want to maximize this Select Query window.</a:t>
            </a:r>
          </a:p>
          <a:p>
            <a:endParaRPr lang="en-US" dirty="0" smtClean="0"/>
          </a:p>
        </p:txBody>
      </p:sp>
      <p:pic>
        <p:nvPicPr>
          <p:cNvPr id="82948" name="Picture 2"/>
          <p:cNvPicPr>
            <a:picLocks noChangeAspect="1" noChangeArrowheads="1"/>
          </p:cNvPicPr>
          <p:nvPr/>
        </p:nvPicPr>
        <p:blipFill>
          <a:blip r:embed="rId2"/>
          <a:srcRect/>
          <a:stretch>
            <a:fillRect/>
          </a:stretch>
        </p:blipFill>
        <p:spPr bwMode="auto">
          <a:xfrm>
            <a:off x="87313" y="2667000"/>
            <a:ext cx="9971087" cy="4533900"/>
          </a:xfrm>
          <a:prstGeom prst="rect">
            <a:avLst/>
          </a:prstGeom>
          <a:noFill/>
          <a:ln w="9525">
            <a:noFill/>
            <a:miter lim="800000"/>
            <a:headEnd/>
            <a:tailEnd/>
          </a:ln>
        </p:spPr>
      </p:pic>
      <p:sp>
        <p:nvSpPr>
          <p:cNvPr id="82949" name="TextBox 4"/>
          <p:cNvSpPr txBox="1">
            <a:spLocks noChangeArrowheads="1"/>
          </p:cNvSpPr>
          <p:nvPr/>
        </p:nvSpPr>
        <p:spPr bwMode="auto">
          <a:xfrm>
            <a:off x="6324600" y="4343400"/>
            <a:ext cx="3276600" cy="2062163"/>
          </a:xfrm>
          <a:prstGeom prst="rect">
            <a:avLst/>
          </a:prstGeom>
          <a:noFill/>
          <a:ln w="9525">
            <a:noFill/>
            <a:miter lim="800000"/>
            <a:headEnd/>
            <a:tailEnd/>
          </a:ln>
        </p:spPr>
        <p:txBody>
          <a:bodyPr>
            <a:spAutoFit/>
          </a:bodyPr>
          <a:lstStyle/>
          <a:p>
            <a:pPr algn="ctr"/>
            <a:r>
              <a:rPr lang="en-US" sz="3200" b="1">
                <a:solidFill>
                  <a:srgbClr val="FF0000"/>
                </a:solidFill>
              </a:rPr>
              <a:t>Click to maximize the Select Query window</a:t>
            </a:r>
          </a:p>
        </p:txBody>
      </p:sp>
      <p:sp>
        <p:nvSpPr>
          <p:cNvPr id="82950" name="Up Arrow 5"/>
          <p:cNvSpPr>
            <a:spLocks noChangeArrowheads="1"/>
          </p:cNvSpPr>
          <p:nvPr/>
        </p:nvSpPr>
        <p:spPr bwMode="auto">
          <a:xfrm>
            <a:off x="9296400" y="3124200"/>
            <a:ext cx="381000" cy="2057400"/>
          </a:xfrm>
          <a:prstGeom prst="upArrow">
            <a:avLst>
              <a:gd name="adj1" fmla="val 50000"/>
              <a:gd name="adj2" fmla="val 50000"/>
            </a:avLst>
          </a:prstGeom>
          <a:solidFill>
            <a:srgbClr val="FF0000"/>
          </a:solidFill>
          <a:ln w="9525" algn="ctr">
            <a:solidFill>
              <a:schemeClr val="bg1"/>
            </a:solidFill>
            <a:miter lim="800000"/>
            <a:headEnd/>
            <a:tailEnd/>
          </a:ln>
        </p:spPr>
        <p:txBody>
          <a:bodyPr wrap="none"/>
          <a:lstStyle/>
          <a:p>
            <a:endParaRPr lang="en-US"/>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457200" y="0"/>
            <a:ext cx="9258300" cy="933450"/>
          </a:xfrm>
        </p:spPr>
        <p:txBody>
          <a:bodyPr/>
          <a:lstStyle/>
          <a:p>
            <a:r>
              <a:rPr lang="en-US" dirty="0" smtClean="0"/>
              <a:t>Resizing the Regions</a:t>
            </a:r>
            <a:endParaRPr lang="en-US" dirty="0" smtClean="0"/>
          </a:p>
        </p:txBody>
      </p:sp>
      <p:sp>
        <p:nvSpPr>
          <p:cNvPr id="83971" name="Content Placeholder 2"/>
          <p:cNvSpPr>
            <a:spLocks noGrp="1"/>
          </p:cNvSpPr>
          <p:nvPr>
            <p:ph idx="1"/>
          </p:nvPr>
        </p:nvSpPr>
        <p:spPr>
          <a:xfrm>
            <a:off x="533400" y="914400"/>
            <a:ext cx="9258300" cy="4914900"/>
          </a:xfrm>
        </p:spPr>
        <p:txBody>
          <a:bodyPr/>
          <a:lstStyle/>
          <a:p>
            <a:pPr lvl="1"/>
            <a:r>
              <a:rPr lang="en-US" dirty="0" smtClean="0"/>
              <a:t>And you may wish to resize the regions by either enlarging the top region (accomplished by dragging down the line separating the two regions), or enlarging the bottom region (the QBE Grid)</a:t>
            </a:r>
          </a:p>
          <a:p>
            <a:endParaRPr lang="en-US" dirty="0" smtClean="0"/>
          </a:p>
        </p:txBody>
      </p:sp>
      <p:pic>
        <p:nvPicPr>
          <p:cNvPr id="83972" name="Picture 2"/>
          <p:cNvPicPr>
            <a:picLocks noChangeAspect="1" noChangeArrowheads="1"/>
          </p:cNvPicPr>
          <p:nvPr/>
        </p:nvPicPr>
        <p:blipFill>
          <a:blip r:embed="rId2"/>
          <a:srcRect/>
          <a:stretch>
            <a:fillRect/>
          </a:stretch>
        </p:blipFill>
        <p:spPr bwMode="auto">
          <a:xfrm>
            <a:off x="228600" y="2819400"/>
            <a:ext cx="9829800" cy="4933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412750" y="576263"/>
            <a:ext cx="9537700" cy="1177925"/>
          </a:xfrm>
          <a:noFill/>
          <a:ln w="47418" cap="flat">
            <a:solidFill>
              <a:srgbClr val="FF8100"/>
            </a:solidFill>
          </a:ln>
        </p:spPr>
        <p:txBody>
          <a:bodyPr lIns="0" tIns="0" rIns="0" bIns="0" anchor="ctr"/>
          <a:lstStyle/>
          <a:p>
            <a:pPr marL="0" indent="0" algn="ctr" defTabSz="461963" eaLnBrk="1" hangingPunct="1">
              <a:spcBef>
                <a:spcPct val="0"/>
              </a:spcBef>
              <a:buClr>
                <a:srgbClr val="000000"/>
              </a:buClr>
              <a:buSzPct val="90000"/>
              <a:buFont typeface="Monotype Sorts"/>
              <a:buNone/>
            </a:pPr>
            <a:r>
              <a:rPr lang="en-US" sz="6600" b="1" smtClean="0">
                <a:solidFill>
                  <a:srgbClr val="000000"/>
                </a:solidFill>
                <a:latin typeface="MadAve" charset="0"/>
              </a:rPr>
              <a:t>MERGE!</a:t>
            </a:r>
            <a:endParaRPr lang="en-US" smtClean="0"/>
          </a:p>
        </p:txBody>
      </p:sp>
      <p:sp>
        <p:nvSpPr>
          <p:cNvPr id="12291" name="Text Box 4"/>
          <p:cNvSpPr txBox="1">
            <a:spLocks noChangeArrowheads="1"/>
          </p:cNvSpPr>
          <p:nvPr/>
        </p:nvSpPr>
        <p:spPr bwMode="auto">
          <a:xfrm>
            <a:off x="282575" y="2219325"/>
            <a:ext cx="9818688" cy="6016625"/>
          </a:xfrm>
          <a:prstGeom prst="rect">
            <a:avLst/>
          </a:prstGeom>
          <a:noFill/>
          <a:ln w="9525">
            <a:noFill/>
            <a:miter lim="800000"/>
            <a:headEnd/>
            <a:tailEnd/>
          </a:ln>
        </p:spPr>
        <p:txBody>
          <a:bodyPr lIns="0" tIns="0" rIns="0" bIns="0"/>
          <a:lstStyle/>
          <a:p>
            <a:pPr marL="328613" indent="-328613" defTabSz="461963">
              <a:buClr>
                <a:srgbClr val="0000FF"/>
              </a:buClr>
              <a:buSzPct val="70000"/>
              <a:buFont typeface="Monotype Sorts"/>
              <a:buNone/>
            </a:pPr>
            <a:r>
              <a:rPr lang="en-US" sz="3600" b="1">
                <a:solidFill>
                  <a:srgbClr val="000000"/>
                </a:solidFill>
              </a:rPr>
              <a:t>RESULT OF 'MERGE WITH PREVIOUS STEPS IS':</a:t>
            </a:r>
          </a:p>
          <a:p>
            <a:pPr marL="328613" indent="-328613" defTabSz="461963">
              <a:buClr>
                <a:srgbClr val="0000FF"/>
              </a:buClr>
              <a:buSzPct val="70000"/>
              <a:buFont typeface="Monotype Sorts"/>
              <a:buNone/>
            </a:pPr>
            <a:endParaRPr lang="en-US" sz="2800" b="1">
              <a:solidFill>
                <a:srgbClr val="000000"/>
              </a:solidFill>
            </a:endParaRPr>
          </a:p>
          <a:p>
            <a:pPr marL="328613" indent="-328613" defTabSz="461963">
              <a:buClr>
                <a:srgbClr val="0000FF"/>
              </a:buClr>
              <a:buSzPct val="70000"/>
              <a:buFont typeface="Monotype Sorts"/>
              <a:buNone/>
            </a:pPr>
            <a:r>
              <a:rPr lang="en-US" sz="2800" b="1">
                <a:solidFill>
                  <a:srgbClr val="000000"/>
                </a:solidFill>
              </a:rPr>
              <a:t>		DIRECTOR (</a:t>
            </a:r>
            <a:r>
              <a:rPr lang="en-US" sz="2800" b="1" u="sng">
                <a:solidFill>
                  <a:srgbClr val="000000"/>
                </a:solidFill>
              </a:rPr>
              <a:t>DIRNUMB</a:t>
            </a:r>
            <a:r>
              <a:rPr lang="en-US" sz="2800" b="1">
                <a:solidFill>
                  <a:srgbClr val="000000"/>
                </a:solidFill>
              </a:rPr>
              <a:t>, DIRNAME, DIRBORN, 			DIRDIED)</a:t>
            </a:r>
          </a:p>
          <a:p>
            <a:pPr marL="1241425" lvl="2" indent="-327025" defTabSz="461963">
              <a:buClr>
                <a:srgbClr val="008280"/>
              </a:buClr>
              <a:buSzPct val="90000"/>
              <a:buFont typeface="Monotype Sorts"/>
              <a:buNone/>
            </a:pPr>
            <a:r>
              <a:rPr lang="en-US" sz="2800" b="1">
                <a:solidFill>
                  <a:srgbClr val="000000"/>
                </a:solidFill>
              </a:rPr>
              <a:t>SK   DIRNAME</a:t>
            </a:r>
          </a:p>
          <a:p>
            <a:pPr marL="996950" lvl="1" indent="-539750" defTabSz="461963">
              <a:buClr>
                <a:srgbClr val="C20000"/>
              </a:buClr>
              <a:buSzPct val="70000"/>
              <a:buFont typeface="Monotype Sorts"/>
              <a:buNone/>
            </a:pPr>
            <a:r>
              <a:rPr lang="en-US" sz="2800" b="1">
                <a:solidFill>
                  <a:srgbClr val="000000"/>
                </a:solidFill>
              </a:rPr>
              <a:t>MOVIE (</a:t>
            </a:r>
            <a:r>
              <a:rPr lang="en-US" sz="2800" b="1" u="sng">
                <a:solidFill>
                  <a:srgbClr val="000000"/>
                </a:solidFill>
              </a:rPr>
              <a:t>MVNUMB</a:t>
            </a:r>
            <a:r>
              <a:rPr lang="en-US" sz="2800" b="1">
                <a:solidFill>
                  <a:srgbClr val="000000"/>
                </a:solidFill>
              </a:rPr>
              <a:t>, MVTITLE, YEARMADE, MVTYPE)</a:t>
            </a:r>
          </a:p>
          <a:p>
            <a:pPr marL="1241425" lvl="2" indent="-327025" defTabSz="461963">
              <a:buClr>
                <a:srgbClr val="008280"/>
              </a:buClr>
              <a:buSzPct val="90000"/>
              <a:buFont typeface="Monotype Sorts"/>
              <a:buNone/>
            </a:pPr>
            <a:r>
              <a:rPr lang="en-US" sz="2800" b="1">
                <a:solidFill>
                  <a:srgbClr val="000000"/>
                </a:solidFill>
              </a:rPr>
              <a:t>SK   MVTITLE</a:t>
            </a:r>
            <a:endParaRPr lang="en-US" sz="2800"/>
          </a:p>
        </p:txBody>
      </p:sp>
    </p:spTree>
  </p:cSld>
  <p:clrMapOvr>
    <a:masterClrMapping/>
  </p:clrMapOvr>
  <p:transition>
    <p:cut/>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994" name="Group 9"/>
          <p:cNvGrpSpPr>
            <a:grpSpLocks/>
          </p:cNvGrpSpPr>
          <p:nvPr/>
        </p:nvGrpSpPr>
        <p:grpSpPr bwMode="auto">
          <a:xfrm>
            <a:off x="668338" y="1812925"/>
            <a:ext cx="8623300" cy="201613"/>
            <a:chOff x="421" y="1142"/>
            <a:chExt cx="5432" cy="127"/>
          </a:xfrm>
        </p:grpSpPr>
        <p:sp>
          <p:nvSpPr>
            <p:cNvPr id="84997" name="AutoShape 4"/>
            <p:cNvSpPr>
              <a:spLocks noChangeArrowheads="1"/>
            </p:cNvSpPr>
            <p:nvPr/>
          </p:nvSpPr>
          <p:spPr bwMode="auto">
            <a:xfrm flipV="1">
              <a:off x="438" y="1179"/>
              <a:ext cx="5388" cy="79"/>
            </a:xfrm>
            <a:prstGeom prst="roundRect">
              <a:avLst>
                <a:gd name="adj" fmla="val 0"/>
              </a:avLst>
            </a:prstGeom>
            <a:solidFill>
              <a:srgbClr val="000080"/>
            </a:solidFill>
            <a:ln w="9525">
              <a:noFill/>
              <a:round/>
              <a:headEnd/>
              <a:tailEnd/>
            </a:ln>
          </p:spPr>
          <p:txBody>
            <a:bodyPr wrap="none" anchor="ctr"/>
            <a:lstStyle/>
            <a:p>
              <a:endParaRPr lang="en-US"/>
            </a:p>
          </p:txBody>
        </p:sp>
        <p:sp>
          <p:nvSpPr>
            <p:cNvPr id="84998" name="AutoShape 5"/>
            <p:cNvSpPr>
              <a:spLocks noChangeArrowheads="1"/>
            </p:cNvSpPr>
            <p:nvPr/>
          </p:nvSpPr>
          <p:spPr bwMode="auto">
            <a:xfrm flipV="1">
              <a:off x="440" y="1161"/>
              <a:ext cx="5387" cy="80"/>
            </a:xfrm>
            <a:prstGeom prst="roundRect">
              <a:avLst>
                <a:gd name="adj" fmla="val 0"/>
              </a:avLst>
            </a:prstGeom>
            <a:solidFill>
              <a:srgbClr val="0000FF"/>
            </a:solidFill>
            <a:ln w="9525">
              <a:noFill/>
              <a:round/>
              <a:headEnd/>
              <a:tailEnd/>
            </a:ln>
          </p:spPr>
          <p:txBody>
            <a:bodyPr wrap="none" anchor="ctr"/>
            <a:lstStyle/>
            <a:p>
              <a:endParaRPr lang="en-US"/>
            </a:p>
          </p:txBody>
        </p:sp>
        <p:sp>
          <p:nvSpPr>
            <p:cNvPr id="84999" name="Freeform 6"/>
            <p:cNvSpPr>
              <a:spLocks/>
            </p:cNvSpPr>
            <p:nvPr/>
          </p:nvSpPr>
          <p:spPr bwMode="auto">
            <a:xfrm>
              <a:off x="421" y="1142"/>
              <a:ext cx="5431" cy="127"/>
            </a:xfrm>
            <a:custGeom>
              <a:avLst/>
              <a:gdLst>
                <a:gd name="T0" fmla="*/ 0 w 5431"/>
                <a:gd name="T1" fmla="*/ 126 h 127"/>
                <a:gd name="T2" fmla="*/ 5430 w 5431"/>
                <a:gd name="T3" fmla="*/ 126 h 127"/>
                <a:gd name="T4" fmla="*/ 5430 w 5431"/>
                <a:gd name="T5" fmla="*/ 0 h 127"/>
                <a:gd name="T6" fmla="*/ 5408 w 5431"/>
                <a:gd name="T7" fmla="*/ 19 h 127"/>
                <a:gd name="T8" fmla="*/ 5408 w 5431"/>
                <a:gd name="T9" fmla="*/ 98 h 127"/>
                <a:gd name="T10" fmla="*/ 17 w 5431"/>
                <a:gd name="T11" fmla="*/ 98 h 127"/>
                <a:gd name="T12" fmla="*/ 0 w 5431"/>
                <a:gd name="T13" fmla="*/ 126 h 127"/>
                <a:gd name="T14" fmla="*/ 0 w 5431"/>
                <a:gd name="T15" fmla="*/ 126 h 127"/>
                <a:gd name="T16" fmla="*/ 0 60000 65536"/>
                <a:gd name="T17" fmla="*/ 0 60000 65536"/>
                <a:gd name="T18" fmla="*/ 0 60000 65536"/>
                <a:gd name="T19" fmla="*/ 0 60000 65536"/>
                <a:gd name="T20" fmla="*/ 0 60000 65536"/>
                <a:gd name="T21" fmla="*/ 0 60000 65536"/>
                <a:gd name="T22" fmla="*/ 0 60000 65536"/>
                <a:gd name="T23" fmla="*/ 0 60000 65536"/>
                <a:gd name="T24" fmla="*/ 0 w 5431"/>
                <a:gd name="T25" fmla="*/ 0 h 127"/>
                <a:gd name="T26" fmla="*/ 5431 w 5431"/>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31" h="127">
                  <a:moveTo>
                    <a:pt x="0" y="126"/>
                  </a:moveTo>
                  <a:lnTo>
                    <a:pt x="5430" y="126"/>
                  </a:lnTo>
                  <a:lnTo>
                    <a:pt x="5430" y="0"/>
                  </a:lnTo>
                  <a:lnTo>
                    <a:pt x="5408" y="19"/>
                  </a:lnTo>
                  <a:lnTo>
                    <a:pt x="5408" y="98"/>
                  </a:lnTo>
                  <a:lnTo>
                    <a:pt x="17" y="98"/>
                  </a:lnTo>
                  <a:lnTo>
                    <a:pt x="0" y="126"/>
                  </a:lnTo>
                </a:path>
              </a:pathLst>
            </a:custGeom>
            <a:solidFill>
              <a:srgbClr val="4000A2"/>
            </a:solidFill>
            <a:ln w="9525">
              <a:noFill/>
              <a:round/>
              <a:headEnd/>
              <a:tailEnd/>
            </a:ln>
          </p:spPr>
          <p:txBody>
            <a:bodyPr/>
            <a:lstStyle/>
            <a:p>
              <a:endParaRPr lang="en-US"/>
            </a:p>
          </p:txBody>
        </p:sp>
        <p:sp>
          <p:nvSpPr>
            <p:cNvPr id="85000" name="Freeform 7"/>
            <p:cNvSpPr>
              <a:spLocks/>
            </p:cNvSpPr>
            <p:nvPr/>
          </p:nvSpPr>
          <p:spPr bwMode="auto">
            <a:xfrm>
              <a:off x="439" y="1159"/>
              <a:ext cx="5389" cy="82"/>
            </a:xfrm>
            <a:custGeom>
              <a:avLst/>
              <a:gdLst>
                <a:gd name="T0" fmla="*/ 0 w 5389"/>
                <a:gd name="T1" fmla="*/ 81 h 82"/>
                <a:gd name="T2" fmla="*/ 5388 w 5389"/>
                <a:gd name="T3" fmla="*/ 81 h 82"/>
                <a:gd name="T4" fmla="*/ 5388 w 5389"/>
                <a:gd name="T5" fmla="*/ 0 h 82"/>
                <a:gd name="T6" fmla="*/ 0 60000 65536"/>
                <a:gd name="T7" fmla="*/ 0 60000 65536"/>
                <a:gd name="T8" fmla="*/ 0 60000 65536"/>
                <a:gd name="T9" fmla="*/ 0 w 5389"/>
                <a:gd name="T10" fmla="*/ 0 h 82"/>
                <a:gd name="T11" fmla="*/ 5389 w 5389"/>
                <a:gd name="T12" fmla="*/ 82 h 82"/>
              </a:gdLst>
              <a:ahLst/>
              <a:cxnLst>
                <a:cxn ang="T6">
                  <a:pos x="T0" y="T1"/>
                </a:cxn>
                <a:cxn ang="T7">
                  <a:pos x="T2" y="T3"/>
                </a:cxn>
                <a:cxn ang="T8">
                  <a:pos x="T4" y="T5"/>
                </a:cxn>
              </a:cxnLst>
              <a:rect l="T9" t="T10" r="T11" b="T12"/>
              <a:pathLst>
                <a:path w="5389" h="82">
                  <a:moveTo>
                    <a:pt x="0" y="81"/>
                  </a:moveTo>
                  <a:lnTo>
                    <a:pt x="5388" y="81"/>
                  </a:lnTo>
                  <a:lnTo>
                    <a:pt x="5388" y="0"/>
                  </a:lnTo>
                </a:path>
              </a:pathLst>
            </a:custGeom>
            <a:noFill/>
            <a:ln w="8946">
              <a:solidFill>
                <a:srgbClr val="000000"/>
              </a:solidFill>
              <a:round/>
              <a:headEnd/>
              <a:tailEnd/>
            </a:ln>
          </p:spPr>
          <p:txBody>
            <a:bodyPr/>
            <a:lstStyle/>
            <a:p>
              <a:endParaRPr lang="en-US"/>
            </a:p>
          </p:txBody>
        </p:sp>
        <p:sp>
          <p:nvSpPr>
            <p:cNvPr id="85001" name="Freeform 8"/>
            <p:cNvSpPr>
              <a:spLocks/>
            </p:cNvSpPr>
            <p:nvPr/>
          </p:nvSpPr>
          <p:spPr bwMode="auto">
            <a:xfrm>
              <a:off x="423" y="1145"/>
              <a:ext cx="5430" cy="124"/>
            </a:xfrm>
            <a:custGeom>
              <a:avLst/>
              <a:gdLst>
                <a:gd name="T0" fmla="*/ 0 w 5430"/>
                <a:gd name="T1" fmla="*/ 0 h 124"/>
                <a:gd name="T2" fmla="*/ 5429 w 5430"/>
                <a:gd name="T3" fmla="*/ 0 h 124"/>
                <a:gd name="T4" fmla="*/ 5406 w 5430"/>
                <a:gd name="T5" fmla="*/ 16 h 124"/>
                <a:gd name="T6" fmla="*/ 15 w 5430"/>
                <a:gd name="T7" fmla="*/ 16 h 124"/>
                <a:gd name="T8" fmla="*/ 15 w 5430"/>
                <a:gd name="T9" fmla="*/ 95 h 124"/>
                <a:gd name="T10" fmla="*/ 0 w 5430"/>
                <a:gd name="T11" fmla="*/ 123 h 124"/>
                <a:gd name="T12" fmla="*/ 0 w 5430"/>
                <a:gd name="T13" fmla="*/ 0 h 124"/>
                <a:gd name="T14" fmla="*/ 0 w 5430"/>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5430"/>
                <a:gd name="T25" fmla="*/ 0 h 124"/>
                <a:gd name="T26" fmla="*/ 5430 w 5430"/>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30" h="124">
                  <a:moveTo>
                    <a:pt x="0" y="0"/>
                  </a:moveTo>
                  <a:lnTo>
                    <a:pt x="5429" y="0"/>
                  </a:lnTo>
                  <a:lnTo>
                    <a:pt x="5406" y="16"/>
                  </a:lnTo>
                  <a:lnTo>
                    <a:pt x="15" y="16"/>
                  </a:lnTo>
                  <a:lnTo>
                    <a:pt x="15" y="95"/>
                  </a:lnTo>
                  <a:lnTo>
                    <a:pt x="0" y="123"/>
                  </a:lnTo>
                  <a:lnTo>
                    <a:pt x="0" y="0"/>
                  </a:lnTo>
                </a:path>
              </a:pathLst>
            </a:custGeom>
            <a:solidFill>
              <a:srgbClr val="00C1C2"/>
            </a:solidFill>
            <a:ln w="9525">
              <a:noFill/>
              <a:round/>
              <a:headEnd/>
              <a:tailEnd/>
            </a:ln>
          </p:spPr>
          <p:txBody>
            <a:bodyPr/>
            <a:lstStyle/>
            <a:p>
              <a:endParaRPr lang="en-US"/>
            </a:p>
          </p:txBody>
        </p:sp>
      </p:grpSp>
      <p:sp>
        <p:nvSpPr>
          <p:cNvPr id="11" name="Title 10"/>
          <p:cNvSpPr>
            <a:spLocks noGrp="1"/>
          </p:cNvSpPr>
          <p:nvPr>
            <p:ph type="title"/>
          </p:nvPr>
        </p:nvSpPr>
        <p:spPr/>
        <p:txBody>
          <a:bodyPr/>
          <a:lstStyle/>
          <a:p>
            <a:r>
              <a:rPr lang="en-US" dirty="0" smtClean="0"/>
              <a:t>Using the Select Query Window</a:t>
            </a:r>
            <a:endParaRPr lang="en-US" dirty="0"/>
          </a:p>
        </p:txBody>
      </p:sp>
      <p:sp>
        <p:nvSpPr>
          <p:cNvPr id="84996" name="Text Box 10"/>
          <p:cNvSpPr txBox="1">
            <a:spLocks noChangeArrowheads="1"/>
          </p:cNvSpPr>
          <p:nvPr/>
        </p:nvSpPr>
        <p:spPr bwMode="auto">
          <a:xfrm>
            <a:off x="-84138" y="2286000"/>
            <a:ext cx="10142538" cy="5157788"/>
          </a:xfrm>
          <a:prstGeom prst="rect">
            <a:avLst/>
          </a:prstGeom>
          <a:noFill/>
          <a:ln w="9525">
            <a:noFill/>
            <a:miter lim="800000"/>
            <a:headEnd/>
            <a:tailEnd/>
          </a:ln>
        </p:spPr>
        <p:txBody>
          <a:bodyPr lIns="0" tIns="0" rIns="0" bIns="0"/>
          <a:lstStyle/>
          <a:p>
            <a:pPr marL="320675" indent="-320675" defTabSz="460375">
              <a:buClr>
                <a:srgbClr val="00A000"/>
              </a:buClr>
              <a:buSzPct val="90000"/>
              <a:buFont typeface="Monotype Sorts" pitchFamily="2" charset="2"/>
              <a:buChar char="l"/>
            </a:pPr>
            <a:r>
              <a:rPr lang="en-US" sz="3000" dirty="0"/>
              <a:t>The top region of the Select Query Window will contain the tables (&amp; attributes) used in the query.	</a:t>
            </a:r>
          </a:p>
          <a:p>
            <a:pPr marL="771525" lvl="1" indent="-315913" defTabSz="460375">
              <a:buClr>
                <a:srgbClr val="00A000"/>
              </a:buClr>
              <a:buSzPct val="70000"/>
              <a:buFont typeface="Wingdings" pitchFamily="2" charset="2"/>
              <a:buChar char="§"/>
            </a:pPr>
            <a:r>
              <a:rPr lang="en-US" sz="3000" i="1" dirty="0">
                <a:cs typeface="Times New Roman" pitchFamily="18" charset="0"/>
              </a:rPr>
              <a:t>At any time, additional Tables may be "added" to the top region by selecting the </a:t>
            </a:r>
            <a:r>
              <a:rPr lang="en-US" sz="3000" i="1" dirty="0" err="1">
                <a:cs typeface="Times New Roman" pitchFamily="18" charset="0"/>
              </a:rPr>
              <a:t>ShowTable</a:t>
            </a:r>
            <a:r>
              <a:rPr lang="en-US" sz="3000" i="1" dirty="0">
                <a:cs typeface="Times New Roman" pitchFamily="18" charset="0"/>
              </a:rPr>
              <a:t> button (or, alternatively, right mouse clicking in the upper region and choosing “Show Table”), then choosing the names of those additional tables which the (revised)  query will refer to.  When completed, “close” the dialogue box.</a:t>
            </a:r>
            <a:r>
              <a:rPr lang="en-US" sz="3000" i="1" dirty="0">
                <a:latin typeface="Arial" pitchFamily="34" charset="0"/>
              </a:rPr>
              <a:t/>
            </a:r>
            <a:br>
              <a:rPr lang="en-US" sz="3000" i="1" dirty="0">
                <a:latin typeface="Arial" pitchFamily="34" charset="0"/>
              </a:rPr>
            </a:br>
            <a:r>
              <a:rPr lang="en-US" sz="3000" i="1" dirty="0">
                <a:latin typeface="Perpetua" pitchFamily="18" charset="0"/>
              </a:rPr>
              <a:t>.</a:t>
            </a:r>
          </a:p>
          <a:p>
            <a:pPr marL="320675" indent="-320675" defTabSz="460375">
              <a:buClr>
                <a:srgbClr val="00A000"/>
              </a:buClr>
              <a:buSzPct val="90000"/>
              <a:buFont typeface="Monotype Sorts" pitchFamily="2" charset="2"/>
              <a:buChar char="l"/>
            </a:pPr>
            <a:r>
              <a:rPr lang="en-US" sz="3000" dirty="0"/>
              <a:t>The bottom region of the Select Query Window contains the QBE grid.</a:t>
            </a:r>
            <a:endParaRPr lang="en-US" sz="2500" dirty="0"/>
          </a:p>
        </p:txBody>
      </p:sp>
    </p:spTree>
  </p:cSld>
  <p:clrMapOvr>
    <a:masterClrMapping/>
  </p:clrMapOvr>
  <p:transition>
    <p:blinds dir="vert"/>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018" name="Group 9"/>
          <p:cNvGrpSpPr>
            <a:grpSpLocks/>
          </p:cNvGrpSpPr>
          <p:nvPr/>
        </p:nvGrpSpPr>
        <p:grpSpPr bwMode="auto">
          <a:xfrm>
            <a:off x="668338" y="1812925"/>
            <a:ext cx="8623300" cy="201613"/>
            <a:chOff x="421" y="1142"/>
            <a:chExt cx="5432" cy="127"/>
          </a:xfrm>
        </p:grpSpPr>
        <p:sp>
          <p:nvSpPr>
            <p:cNvPr id="86023" name="AutoShape 4"/>
            <p:cNvSpPr>
              <a:spLocks noChangeArrowheads="1"/>
            </p:cNvSpPr>
            <p:nvPr/>
          </p:nvSpPr>
          <p:spPr bwMode="auto">
            <a:xfrm flipV="1">
              <a:off x="438" y="1179"/>
              <a:ext cx="5388" cy="79"/>
            </a:xfrm>
            <a:prstGeom prst="roundRect">
              <a:avLst>
                <a:gd name="adj" fmla="val 0"/>
              </a:avLst>
            </a:prstGeom>
            <a:solidFill>
              <a:srgbClr val="000080"/>
            </a:solidFill>
            <a:ln w="9525">
              <a:noFill/>
              <a:round/>
              <a:headEnd/>
              <a:tailEnd/>
            </a:ln>
          </p:spPr>
          <p:txBody>
            <a:bodyPr wrap="none" anchor="ctr"/>
            <a:lstStyle/>
            <a:p>
              <a:endParaRPr lang="en-US"/>
            </a:p>
          </p:txBody>
        </p:sp>
        <p:sp>
          <p:nvSpPr>
            <p:cNvPr id="86024" name="AutoShape 5"/>
            <p:cNvSpPr>
              <a:spLocks noChangeArrowheads="1"/>
            </p:cNvSpPr>
            <p:nvPr/>
          </p:nvSpPr>
          <p:spPr bwMode="auto">
            <a:xfrm flipV="1">
              <a:off x="440" y="1161"/>
              <a:ext cx="5387" cy="80"/>
            </a:xfrm>
            <a:prstGeom prst="roundRect">
              <a:avLst>
                <a:gd name="adj" fmla="val 0"/>
              </a:avLst>
            </a:prstGeom>
            <a:solidFill>
              <a:srgbClr val="0000FF"/>
            </a:solidFill>
            <a:ln w="9525">
              <a:noFill/>
              <a:round/>
              <a:headEnd/>
              <a:tailEnd/>
            </a:ln>
          </p:spPr>
          <p:txBody>
            <a:bodyPr wrap="none" anchor="ctr"/>
            <a:lstStyle/>
            <a:p>
              <a:endParaRPr lang="en-US"/>
            </a:p>
          </p:txBody>
        </p:sp>
        <p:sp>
          <p:nvSpPr>
            <p:cNvPr id="86025" name="Freeform 6"/>
            <p:cNvSpPr>
              <a:spLocks/>
            </p:cNvSpPr>
            <p:nvPr/>
          </p:nvSpPr>
          <p:spPr bwMode="auto">
            <a:xfrm>
              <a:off x="421" y="1142"/>
              <a:ext cx="5431" cy="127"/>
            </a:xfrm>
            <a:custGeom>
              <a:avLst/>
              <a:gdLst>
                <a:gd name="T0" fmla="*/ 0 w 5431"/>
                <a:gd name="T1" fmla="*/ 126 h 127"/>
                <a:gd name="T2" fmla="*/ 5430 w 5431"/>
                <a:gd name="T3" fmla="*/ 126 h 127"/>
                <a:gd name="T4" fmla="*/ 5430 w 5431"/>
                <a:gd name="T5" fmla="*/ 0 h 127"/>
                <a:gd name="T6" fmla="*/ 5408 w 5431"/>
                <a:gd name="T7" fmla="*/ 19 h 127"/>
                <a:gd name="T8" fmla="*/ 5408 w 5431"/>
                <a:gd name="T9" fmla="*/ 98 h 127"/>
                <a:gd name="T10" fmla="*/ 17 w 5431"/>
                <a:gd name="T11" fmla="*/ 98 h 127"/>
                <a:gd name="T12" fmla="*/ 0 w 5431"/>
                <a:gd name="T13" fmla="*/ 126 h 127"/>
                <a:gd name="T14" fmla="*/ 0 w 5431"/>
                <a:gd name="T15" fmla="*/ 126 h 127"/>
                <a:gd name="T16" fmla="*/ 0 60000 65536"/>
                <a:gd name="T17" fmla="*/ 0 60000 65536"/>
                <a:gd name="T18" fmla="*/ 0 60000 65536"/>
                <a:gd name="T19" fmla="*/ 0 60000 65536"/>
                <a:gd name="T20" fmla="*/ 0 60000 65536"/>
                <a:gd name="T21" fmla="*/ 0 60000 65536"/>
                <a:gd name="T22" fmla="*/ 0 60000 65536"/>
                <a:gd name="T23" fmla="*/ 0 60000 65536"/>
                <a:gd name="T24" fmla="*/ 0 w 5431"/>
                <a:gd name="T25" fmla="*/ 0 h 127"/>
                <a:gd name="T26" fmla="*/ 5431 w 5431"/>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31" h="127">
                  <a:moveTo>
                    <a:pt x="0" y="126"/>
                  </a:moveTo>
                  <a:lnTo>
                    <a:pt x="5430" y="126"/>
                  </a:lnTo>
                  <a:lnTo>
                    <a:pt x="5430" y="0"/>
                  </a:lnTo>
                  <a:lnTo>
                    <a:pt x="5408" y="19"/>
                  </a:lnTo>
                  <a:lnTo>
                    <a:pt x="5408" y="98"/>
                  </a:lnTo>
                  <a:lnTo>
                    <a:pt x="17" y="98"/>
                  </a:lnTo>
                  <a:lnTo>
                    <a:pt x="0" y="126"/>
                  </a:lnTo>
                </a:path>
              </a:pathLst>
            </a:custGeom>
            <a:solidFill>
              <a:srgbClr val="4000A2"/>
            </a:solidFill>
            <a:ln w="9525">
              <a:noFill/>
              <a:round/>
              <a:headEnd/>
              <a:tailEnd/>
            </a:ln>
          </p:spPr>
          <p:txBody>
            <a:bodyPr/>
            <a:lstStyle/>
            <a:p>
              <a:endParaRPr lang="en-US"/>
            </a:p>
          </p:txBody>
        </p:sp>
        <p:sp>
          <p:nvSpPr>
            <p:cNvPr id="86026" name="Freeform 7"/>
            <p:cNvSpPr>
              <a:spLocks/>
            </p:cNvSpPr>
            <p:nvPr/>
          </p:nvSpPr>
          <p:spPr bwMode="auto">
            <a:xfrm>
              <a:off x="439" y="1159"/>
              <a:ext cx="5389" cy="82"/>
            </a:xfrm>
            <a:custGeom>
              <a:avLst/>
              <a:gdLst>
                <a:gd name="T0" fmla="*/ 0 w 5389"/>
                <a:gd name="T1" fmla="*/ 81 h 82"/>
                <a:gd name="T2" fmla="*/ 5388 w 5389"/>
                <a:gd name="T3" fmla="*/ 81 h 82"/>
                <a:gd name="T4" fmla="*/ 5388 w 5389"/>
                <a:gd name="T5" fmla="*/ 0 h 82"/>
                <a:gd name="T6" fmla="*/ 0 60000 65536"/>
                <a:gd name="T7" fmla="*/ 0 60000 65536"/>
                <a:gd name="T8" fmla="*/ 0 60000 65536"/>
                <a:gd name="T9" fmla="*/ 0 w 5389"/>
                <a:gd name="T10" fmla="*/ 0 h 82"/>
                <a:gd name="T11" fmla="*/ 5389 w 5389"/>
                <a:gd name="T12" fmla="*/ 82 h 82"/>
              </a:gdLst>
              <a:ahLst/>
              <a:cxnLst>
                <a:cxn ang="T6">
                  <a:pos x="T0" y="T1"/>
                </a:cxn>
                <a:cxn ang="T7">
                  <a:pos x="T2" y="T3"/>
                </a:cxn>
                <a:cxn ang="T8">
                  <a:pos x="T4" y="T5"/>
                </a:cxn>
              </a:cxnLst>
              <a:rect l="T9" t="T10" r="T11" b="T12"/>
              <a:pathLst>
                <a:path w="5389" h="82">
                  <a:moveTo>
                    <a:pt x="0" y="81"/>
                  </a:moveTo>
                  <a:lnTo>
                    <a:pt x="5388" y="81"/>
                  </a:lnTo>
                  <a:lnTo>
                    <a:pt x="5388" y="0"/>
                  </a:lnTo>
                </a:path>
              </a:pathLst>
            </a:custGeom>
            <a:noFill/>
            <a:ln w="8946">
              <a:solidFill>
                <a:srgbClr val="000000"/>
              </a:solidFill>
              <a:round/>
              <a:headEnd/>
              <a:tailEnd/>
            </a:ln>
          </p:spPr>
          <p:txBody>
            <a:bodyPr/>
            <a:lstStyle/>
            <a:p>
              <a:endParaRPr lang="en-US"/>
            </a:p>
          </p:txBody>
        </p:sp>
        <p:sp>
          <p:nvSpPr>
            <p:cNvPr id="86027" name="Freeform 8"/>
            <p:cNvSpPr>
              <a:spLocks/>
            </p:cNvSpPr>
            <p:nvPr/>
          </p:nvSpPr>
          <p:spPr bwMode="auto">
            <a:xfrm>
              <a:off x="423" y="1145"/>
              <a:ext cx="5430" cy="124"/>
            </a:xfrm>
            <a:custGeom>
              <a:avLst/>
              <a:gdLst>
                <a:gd name="T0" fmla="*/ 0 w 5430"/>
                <a:gd name="T1" fmla="*/ 0 h 124"/>
                <a:gd name="T2" fmla="*/ 5429 w 5430"/>
                <a:gd name="T3" fmla="*/ 0 h 124"/>
                <a:gd name="T4" fmla="*/ 5406 w 5430"/>
                <a:gd name="T5" fmla="*/ 16 h 124"/>
                <a:gd name="T6" fmla="*/ 15 w 5430"/>
                <a:gd name="T7" fmla="*/ 16 h 124"/>
                <a:gd name="T8" fmla="*/ 15 w 5430"/>
                <a:gd name="T9" fmla="*/ 95 h 124"/>
                <a:gd name="T10" fmla="*/ 0 w 5430"/>
                <a:gd name="T11" fmla="*/ 123 h 124"/>
                <a:gd name="T12" fmla="*/ 0 w 5430"/>
                <a:gd name="T13" fmla="*/ 0 h 124"/>
                <a:gd name="T14" fmla="*/ 0 w 5430"/>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5430"/>
                <a:gd name="T25" fmla="*/ 0 h 124"/>
                <a:gd name="T26" fmla="*/ 5430 w 5430"/>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30" h="124">
                  <a:moveTo>
                    <a:pt x="0" y="0"/>
                  </a:moveTo>
                  <a:lnTo>
                    <a:pt x="5429" y="0"/>
                  </a:lnTo>
                  <a:lnTo>
                    <a:pt x="5406" y="16"/>
                  </a:lnTo>
                  <a:lnTo>
                    <a:pt x="15" y="16"/>
                  </a:lnTo>
                  <a:lnTo>
                    <a:pt x="15" y="95"/>
                  </a:lnTo>
                  <a:lnTo>
                    <a:pt x="0" y="123"/>
                  </a:lnTo>
                  <a:lnTo>
                    <a:pt x="0" y="0"/>
                  </a:lnTo>
                </a:path>
              </a:pathLst>
            </a:custGeom>
            <a:solidFill>
              <a:srgbClr val="00C1C2"/>
            </a:solidFill>
            <a:ln w="9525">
              <a:noFill/>
              <a:round/>
              <a:headEnd/>
              <a:tailEnd/>
            </a:ln>
          </p:spPr>
          <p:txBody>
            <a:bodyPr/>
            <a:lstStyle/>
            <a:p>
              <a:endParaRPr lang="en-US"/>
            </a:p>
          </p:txBody>
        </p:sp>
      </p:grpSp>
      <p:sp>
        <p:nvSpPr>
          <p:cNvPr id="13" name="Title 12"/>
          <p:cNvSpPr>
            <a:spLocks noGrp="1"/>
          </p:cNvSpPr>
          <p:nvPr>
            <p:ph type="title"/>
          </p:nvPr>
        </p:nvSpPr>
        <p:spPr>
          <a:xfrm>
            <a:off x="152400" y="514350"/>
            <a:ext cx="9753600" cy="1543050"/>
          </a:xfrm>
        </p:spPr>
        <p:txBody>
          <a:bodyPr/>
          <a:lstStyle/>
          <a:p>
            <a:r>
              <a:rPr lang="en-US" dirty="0" smtClean="0"/>
              <a:t>Concept Mapping:  Projecting Attributes</a:t>
            </a:r>
            <a:endParaRPr lang="en-US" dirty="0"/>
          </a:p>
        </p:txBody>
      </p:sp>
      <p:sp>
        <p:nvSpPr>
          <p:cNvPr id="86020" name="Text Box 10"/>
          <p:cNvSpPr txBox="1">
            <a:spLocks noChangeArrowheads="1"/>
          </p:cNvSpPr>
          <p:nvPr/>
        </p:nvSpPr>
        <p:spPr bwMode="auto">
          <a:xfrm>
            <a:off x="0" y="2286000"/>
            <a:ext cx="10058400" cy="5473700"/>
          </a:xfrm>
          <a:prstGeom prst="rect">
            <a:avLst/>
          </a:prstGeom>
          <a:noFill/>
          <a:ln w="9525">
            <a:noFill/>
            <a:miter lim="800000"/>
            <a:headEnd/>
            <a:tailEnd/>
          </a:ln>
        </p:spPr>
        <p:txBody>
          <a:bodyPr lIns="0" tIns="0" rIns="0" bIns="0"/>
          <a:lstStyle/>
          <a:p>
            <a:pPr marL="320675" indent="-320675" defTabSz="460375">
              <a:buClr>
                <a:srgbClr val="00A000"/>
              </a:buClr>
              <a:buSzPct val="90000"/>
              <a:buFont typeface="Monotype Sorts" pitchFamily="2" charset="2"/>
              <a:buChar char="l"/>
            </a:pPr>
            <a:r>
              <a:rPr lang="en-US" sz="3000" b="1" dirty="0"/>
              <a:t>To project an attribute, double click on the attribute name in the table in the upper region.</a:t>
            </a:r>
          </a:p>
          <a:p>
            <a:pPr marL="771525" lvl="1" indent="-315913" defTabSz="460375">
              <a:buClr>
                <a:srgbClr val="00A000"/>
              </a:buClr>
              <a:buSzPct val="70000"/>
              <a:buFont typeface="Wingdings" pitchFamily="2" charset="2"/>
              <a:buChar char="Ø"/>
            </a:pPr>
            <a:r>
              <a:rPr lang="en-US" sz="3000" i="1" dirty="0"/>
              <a:t>The attribute name will appear in the Field row in the</a:t>
            </a:r>
            <a:br>
              <a:rPr lang="en-US" sz="3000" i="1" dirty="0"/>
            </a:br>
            <a:r>
              <a:rPr lang="en-US" sz="3000" i="1" dirty="0"/>
              <a:t> QBE grid, and the "box" in the "Show" row will be marked.</a:t>
            </a:r>
          </a:p>
          <a:p>
            <a:pPr marL="771525" lvl="1" indent="-315913" defTabSz="460375">
              <a:buClr>
                <a:srgbClr val="00A000"/>
              </a:buClr>
              <a:buSzPct val="70000"/>
              <a:buFont typeface="Wingdings" pitchFamily="2" charset="2"/>
              <a:buChar char="Ø"/>
            </a:pPr>
            <a:r>
              <a:rPr lang="en-US" sz="3000" i="1" dirty="0"/>
              <a:t>You can also project an attribute by dragging the desired  attribute from the table region into the field row</a:t>
            </a:r>
            <a:r>
              <a:rPr lang="en-US" sz="3000" dirty="0"/>
              <a:t>.</a:t>
            </a:r>
            <a:endParaRPr lang="en-US" sz="3000" i="1" dirty="0"/>
          </a:p>
          <a:p>
            <a:pPr marL="320675" indent="-320675" defTabSz="460375">
              <a:buClr>
                <a:srgbClr val="00A000"/>
              </a:buClr>
              <a:buSzPct val="90000"/>
              <a:buFont typeface="Monotype Sorts" pitchFamily="2" charset="2"/>
              <a:buChar char="l"/>
            </a:pPr>
            <a:r>
              <a:rPr lang="en-US" sz="3000" b="1" dirty="0"/>
              <a:t>To "run" a query, click the  Run (!) button on the ribbon (LHS)</a:t>
            </a:r>
          </a:p>
        </p:txBody>
      </p:sp>
      <p:pic>
        <p:nvPicPr>
          <p:cNvPr id="86021" name="Picture 10"/>
          <p:cNvPicPr>
            <a:picLocks noChangeAspect="1" noChangeArrowheads="1"/>
          </p:cNvPicPr>
          <p:nvPr/>
        </p:nvPicPr>
        <p:blipFill>
          <a:blip r:embed="rId2"/>
          <a:srcRect/>
          <a:stretch>
            <a:fillRect/>
          </a:stretch>
        </p:blipFill>
        <p:spPr bwMode="auto">
          <a:xfrm>
            <a:off x="4648200" y="5816600"/>
            <a:ext cx="3095625" cy="1955800"/>
          </a:xfrm>
          <a:prstGeom prst="rect">
            <a:avLst/>
          </a:prstGeom>
          <a:noFill/>
          <a:ln w="9525">
            <a:noFill/>
            <a:miter lim="800000"/>
            <a:headEnd/>
            <a:tailEnd/>
          </a:ln>
        </p:spPr>
      </p:pic>
      <p:sp>
        <p:nvSpPr>
          <p:cNvPr id="86022" name="Up Arrow 10"/>
          <p:cNvSpPr>
            <a:spLocks noChangeArrowheads="1"/>
          </p:cNvSpPr>
          <p:nvPr/>
        </p:nvSpPr>
        <p:spPr bwMode="auto">
          <a:xfrm rot="3515863">
            <a:off x="4867275" y="6332538"/>
            <a:ext cx="482600" cy="1143000"/>
          </a:xfrm>
          <a:prstGeom prst="upArrow">
            <a:avLst>
              <a:gd name="adj1" fmla="val 50000"/>
              <a:gd name="adj2" fmla="val 49912"/>
            </a:avLst>
          </a:prstGeom>
          <a:solidFill>
            <a:srgbClr val="FF0000"/>
          </a:solidFill>
          <a:ln w="9525" algn="ctr">
            <a:solidFill>
              <a:srgbClr val="FF0000"/>
            </a:solidFill>
            <a:miter lim="800000"/>
            <a:headEnd/>
            <a:tailEnd/>
          </a:ln>
        </p:spPr>
        <p:txBody>
          <a:bodyPr wrap="none"/>
          <a:lstStyle/>
          <a:p>
            <a:endParaRPr lang="en-US"/>
          </a:p>
        </p:txBody>
      </p:sp>
    </p:spTree>
  </p:cSld>
  <p:clrMapOvr>
    <a:masterClrMapping/>
  </p:clrMapOvr>
  <p:transition>
    <p:blinds dir="vert"/>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smtClean="0"/>
              <a:t>Project the Customer Numbers and Their Sales Reps</a:t>
            </a:r>
            <a:endParaRPr lang="en-US" smtClean="0"/>
          </a:p>
        </p:txBody>
      </p:sp>
      <p:pic>
        <p:nvPicPr>
          <p:cNvPr id="87043" name="Picture 2"/>
          <p:cNvPicPr>
            <a:picLocks noChangeAspect="1" noChangeArrowheads="1"/>
          </p:cNvPicPr>
          <p:nvPr/>
        </p:nvPicPr>
        <p:blipFill>
          <a:blip r:embed="rId2"/>
          <a:srcRect/>
          <a:stretch>
            <a:fillRect/>
          </a:stretch>
        </p:blipFill>
        <p:spPr bwMode="auto">
          <a:xfrm>
            <a:off x="1905000" y="1828800"/>
            <a:ext cx="6529388"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457200" y="0"/>
            <a:ext cx="9258300" cy="1543050"/>
          </a:xfrm>
        </p:spPr>
        <p:txBody>
          <a:bodyPr/>
          <a:lstStyle/>
          <a:p>
            <a:r>
              <a:rPr lang="en-US" dirty="0" smtClean="0"/>
              <a:t>The Results of the Query (</a:t>
            </a:r>
            <a:r>
              <a:rPr lang="en-US" dirty="0" err="1" smtClean="0"/>
              <a:t>Dynaset</a:t>
            </a:r>
            <a:r>
              <a:rPr lang="en-US" dirty="0" smtClean="0"/>
              <a:t>)</a:t>
            </a:r>
            <a:endParaRPr lang="en-US" dirty="0" smtClean="0"/>
          </a:p>
        </p:txBody>
      </p:sp>
      <p:pic>
        <p:nvPicPr>
          <p:cNvPr id="88067" name="Picture 2"/>
          <p:cNvPicPr>
            <a:picLocks noChangeAspect="1" noChangeArrowheads="1"/>
          </p:cNvPicPr>
          <p:nvPr/>
        </p:nvPicPr>
        <p:blipFill>
          <a:blip r:embed="rId2"/>
          <a:srcRect/>
          <a:stretch>
            <a:fillRect/>
          </a:stretch>
        </p:blipFill>
        <p:spPr bwMode="auto">
          <a:xfrm>
            <a:off x="2566988" y="1219200"/>
            <a:ext cx="5446712" cy="655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2"/>
          <p:cNvSpPr>
            <a:spLocks noGrp="1"/>
          </p:cNvSpPr>
          <p:nvPr>
            <p:ph type="title"/>
          </p:nvPr>
        </p:nvSpPr>
        <p:spPr>
          <a:xfrm>
            <a:off x="533400" y="0"/>
            <a:ext cx="9258300" cy="781050"/>
          </a:xfrm>
        </p:spPr>
        <p:txBody>
          <a:bodyPr/>
          <a:lstStyle/>
          <a:p>
            <a:r>
              <a:rPr lang="en-US" dirty="0" smtClean="0"/>
              <a:t>Returning to Design View</a:t>
            </a:r>
            <a:endParaRPr lang="en-US" dirty="0" smtClean="0"/>
          </a:p>
        </p:txBody>
      </p:sp>
      <p:sp>
        <p:nvSpPr>
          <p:cNvPr id="89091" name="Content Placeholder 3"/>
          <p:cNvSpPr>
            <a:spLocks noGrp="1"/>
          </p:cNvSpPr>
          <p:nvPr>
            <p:ph idx="1"/>
          </p:nvPr>
        </p:nvSpPr>
        <p:spPr>
          <a:xfrm>
            <a:off x="228600" y="685800"/>
            <a:ext cx="9601200" cy="4914900"/>
          </a:xfrm>
        </p:spPr>
        <p:txBody>
          <a:bodyPr/>
          <a:lstStyle/>
          <a:p>
            <a:r>
              <a:rPr lang="en-US" dirty="0" smtClean="0"/>
              <a:t>To return to the Select Query Window  (Design View) after running a query, click the "Design View" button (it's the one on the extreme left of the ribbon!) and from the drop-down list, choose “Design View”</a:t>
            </a:r>
          </a:p>
          <a:p>
            <a:endParaRPr lang="en-US" dirty="0" smtClean="0"/>
          </a:p>
        </p:txBody>
      </p:sp>
      <p:pic>
        <p:nvPicPr>
          <p:cNvPr id="89092" name="Picture 2"/>
          <p:cNvPicPr>
            <a:picLocks noChangeAspect="1" noChangeArrowheads="1"/>
          </p:cNvPicPr>
          <p:nvPr/>
        </p:nvPicPr>
        <p:blipFill>
          <a:blip r:embed="rId2"/>
          <a:srcRect/>
          <a:stretch>
            <a:fillRect/>
          </a:stretch>
        </p:blipFill>
        <p:spPr bwMode="auto">
          <a:xfrm>
            <a:off x="1371600" y="2743200"/>
            <a:ext cx="7816850" cy="4800600"/>
          </a:xfrm>
          <a:prstGeom prst="rect">
            <a:avLst/>
          </a:prstGeom>
          <a:noFill/>
          <a:ln w="9525">
            <a:noFill/>
            <a:miter lim="800000"/>
            <a:headEnd/>
            <a:tailEnd/>
          </a:ln>
        </p:spPr>
      </p:pic>
      <p:sp>
        <p:nvSpPr>
          <p:cNvPr id="89093" name="Up Arrow 5"/>
          <p:cNvSpPr>
            <a:spLocks noChangeArrowheads="1"/>
          </p:cNvSpPr>
          <p:nvPr/>
        </p:nvSpPr>
        <p:spPr bwMode="auto">
          <a:xfrm>
            <a:off x="1447800" y="3505200"/>
            <a:ext cx="457200" cy="2895600"/>
          </a:xfrm>
          <a:prstGeom prst="upArrow">
            <a:avLst>
              <a:gd name="adj1" fmla="val 50000"/>
              <a:gd name="adj2" fmla="val 49992"/>
            </a:avLst>
          </a:prstGeom>
          <a:solidFill>
            <a:srgbClr val="FF0000"/>
          </a:solidFill>
          <a:ln w="9525" algn="ctr">
            <a:solidFill>
              <a:schemeClr val="bg1"/>
            </a:solidFill>
            <a:miter lim="800000"/>
            <a:headEnd/>
            <a:tailEnd/>
          </a:ln>
        </p:spPr>
        <p:txBody>
          <a:bodyPr wrap="none"/>
          <a:lstStyle/>
          <a:p>
            <a:endParaRPr lang="en-US"/>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114" name="Group 9"/>
          <p:cNvGrpSpPr>
            <a:grpSpLocks/>
          </p:cNvGrpSpPr>
          <p:nvPr/>
        </p:nvGrpSpPr>
        <p:grpSpPr bwMode="auto">
          <a:xfrm>
            <a:off x="668338" y="1812925"/>
            <a:ext cx="8623300" cy="201613"/>
            <a:chOff x="421" y="1142"/>
            <a:chExt cx="5432" cy="127"/>
          </a:xfrm>
        </p:grpSpPr>
        <p:sp>
          <p:nvSpPr>
            <p:cNvPr id="90117" name="AutoShape 4"/>
            <p:cNvSpPr>
              <a:spLocks noChangeArrowheads="1"/>
            </p:cNvSpPr>
            <p:nvPr/>
          </p:nvSpPr>
          <p:spPr bwMode="auto">
            <a:xfrm flipV="1">
              <a:off x="438" y="1179"/>
              <a:ext cx="5388" cy="79"/>
            </a:xfrm>
            <a:prstGeom prst="roundRect">
              <a:avLst>
                <a:gd name="adj" fmla="val 0"/>
              </a:avLst>
            </a:prstGeom>
            <a:solidFill>
              <a:srgbClr val="000080"/>
            </a:solidFill>
            <a:ln w="9525">
              <a:noFill/>
              <a:round/>
              <a:headEnd/>
              <a:tailEnd/>
            </a:ln>
          </p:spPr>
          <p:txBody>
            <a:bodyPr wrap="none" anchor="ctr"/>
            <a:lstStyle/>
            <a:p>
              <a:endParaRPr lang="en-US"/>
            </a:p>
          </p:txBody>
        </p:sp>
        <p:sp>
          <p:nvSpPr>
            <p:cNvPr id="90118" name="AutoShape 5"/>
            <p:cNvSpPr>
              <a:spLocks noChangeArrowheads="1"/>
            </p:cNvSpPr>
            <p:nvPr/>
          </p:nvSpPr>
          <p:spPr bwMode="auto">
            <a:xfrm flipV="1">
              <a:off x="440" y="1161"/>
              <a:ext cx="5387" cy="80"/>
            </a:xfrm>
            <a:prstGeom prst="roundRect">
              <a:avLst>
                <a:gd name="adj" fmla="val 0"/>
              </a:avLst>
            </a:prstGeom>
            <a:solidFill>
              <a:srgbClr val="0000FF"/>
            </a:solidFill>
            <a:ln w="9525">
              <a:noFill/>
              <a:round/>
              <a:headEnd/>
              <a:tailEnd/>
            </a:ln>
          </p:spPr>
          <p:txBody>
            <a:bodyPr wrap="none" anchor="ctr"/>
            <a:lstStyle/>
            <a:p>
              <a:endParaRPr lang="en-US"/>
            </a:p>
          </p:txBody>
        </p:sp>
        <p:sp>
          <p:nvSpPr>
            <p:cNvPr id="90119" name="Freeform 6"/>
            <p:cNvSpPr>
              <a:spLocks/>
            </p:cNvSpPr>
            <p:nvPr/>
          </p:nvSpPr>
          <p:spPr bwMode="auto">
            <a:xfrm>
              <a:off x="421" y="1142"/>
              <a:ext cx="5431" cy="127"/>
            </a:xfrm>
            <a:custGeom>
              <a:avLst/>
              <a:gdLst>
                <a:gd name="T0" fmla="*/ 0 w 5431"/>
                <a:gd name="T1" fmla="*/ 126 h 127"/>
                <a:gd name="T2" fmla="*/ 5430 w 5431"/>
                <a:gd name="T3" fmla="*/ 126 h 127"/>
                <a:gd name="T4" fmla="*/ 5430 w 5431"/>
                <a:gd name="T5" fmla="*/ 0 h 127"/>
                <a:gd name="T6" fmla="*/ 5408 w 5431"/>
                <a:gd name="T7" fmla="*/ 19 h 127"/>
                <a:gd name="T8" fmla="*/ 5408 w 5431"/>
                <a:gd name="T9" fmla="*/ 98 h 127"/>
                <a:gd name="T10" fmla="*/ 17 w 5431"/>
                <a:gd name="T11" fmla="*/ 98 h 127"/>
                <a:gd name="T12" fmla="*/ 0 w 5431"/>
                <a:gd name="T13" fmla="*/ 126 h 127"/>
                <a:gd name="T14" fmla="*/ 0 w 5431"/>
                <a:gd name="T15" fmla="*/ 126 h 127"/>
                <a:gd name="T16" fmla="*/ 0 60000 65536"/>
                <a:gd name="T17" fmla="*/ 0 60000 65536"/>
                <a:gd name="T18" fmla="*/ 0 60000 65536"/>
                <a:gd name="T19" fmla="*/ 0 60000 65536"/>
                <a:gd name="T20" fmla="*/ 0 60000 65536"/>
                <a:gd name="T21" fmla="*/ 0 60000 65536"/>
                <a:gd name="T22" fmla="*/ 0 60000 65536"/>
                <a:gd name="T23" fmla="*/ 0 60000 65536"/>
                <a:gd name="T24" fmla="*/ 0 w 5431"/>
                <a:gd name="T25" fmla="*/ 0 h 127"/>
                <a:gd name="T26" fmla="*/ 5431 w 5431"/>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31" h="127">
                  <a:moveTo>
                    <a:pt x="0" y="126"/>
                  </a:moveTo>
                  <a:lnTo>
                    <a:pt x="5430" y="126"/>
                  </a:lnTo>
                  <a:lnTo>
                    <a:pt x="5430" y="0"/>
                  </a:lnTo>
                  <a:lnTo>
                    <a:pt x="5408" y="19"/>
                  </a:lnTo>
                  <a:lnTo>
                    <a:pt x="5408" y="98"/>
                  </a:lnTo>
                  <a:lnTo>
                    <a:pt x="17" y="98"/>
                  </a:lnTo>
                  <a:lnTo>
                    <a:pt x="0" y="126"/>
                  </a:lnTo>
                </a:path>
              </a:pathLst>
            </a:custGeom>
            <a:solidFill>
              <a:srgbClr val="4000A2"/>
            </a:solidFill>
            <a:ln w="9525">
              <a:noFill/>
              <a:round/>
              <a:headEnd/>
              <a:tailEnd/>
            </a:ln>
          </p:spPr>
          <p:txBody>
            <a:bodyPr/>
            <a:lstStyle/>
            <a:p>
              <a:endParaRPr lang="en-US"/>
            </a:p>
          </p:txBody>
        </p:sp>
        <p:sp>
          <p:nvSpPr>
            <p:cNvPr id="90120" name="Freeform 7"/>
            <p:cNvSpPr>
              <a:spLocks/>
            </p:cNvSpPr>
            <p:nvPr/>
          </p:nvSpPr>
          <p:spPr bwMode="auto">
            <a:xfrm>
              <a:off x="439" y="1159"/>
              <a:ext cx="5389" cy="82"/>
            </a:xfrm>
            <a:custGeom>
              <a:avLst/>
              <a:gdLst>
                <a:gd name="T0" fmla="*/ 0 w 5389"/>
                <a:gd name="T1" fmla="*/ 81 h 82"/>
                <a:gd name="T2" fmla="*/ 5388 w 5389"/>
                <a:gd name="T3" fmla="*/ 81 h 82"/>
                <a:gd name="T4" fmla="*/ 5388 w 5389"/>
                <a:gd name="T5" fmla="*/ 0 h 82"/>
                <a:gd name="T6" fmla="*/ 0 60000 65536"/>
                <a:gd name="T7" fmla="*/ 0 60000 65536"/>
                <a:gd name="T8" fmla="*/ 0 60000 65536"/>
                <a:gd name="T9" fmla="*/ 0 w 5389"/>
                <a:gd name="T10" fmla="*/ 0 h 82"/>
                <a:gd name="T11" fmla="*/ 5389 w 5389"/>
                <a:gd name="T12" fmla="*/ 82 h 82"/>
              </a:gdLst>
              <a:ahLst/>
              <a:cxnLst>
                <a:cxn ang="T6">
                  <a:pos x="T0" y="T1"/>
                </a:cxn>
                <a:cxn ang="T7">
                  <a:pos x="T2" y="T3"/>
                </a:cxn>
                <a:cxn ang="T8">
                  <a:pos x="T4" y="T5"/>
                </a:cxn>
              </a:cxnLst>
              <a:rect l="T9" t="T10" r="T11" b="T12"/>
              <a:pathLst>
                <a:path w="5389" h="82">
                  <a:moveTo>
                    <a:pt x="0" y="81"/>
                  </a:moveTo>
                  <a:lnTo>
                    <a:pt x="5388" y="81"/>
                  </a:lnTo>
                  <a:lnTo>
                    <a:pt x="5388" y="0"/>
                  </a:lnTo>
                </a:path>
              </a:pathLst>
            </a:custGeom>
            <a:noFill/>
            <a:ln w="8946">
              <a:solidFill>
                <a:srgbClr val="000000"/>
              </a:solidFill>
              <a:round/>
              <a:headEnd/>
              <a:tailEnd/>
            </a:ln>
          </p:spPr>
          <p:txBody>
            <a:bodyPr/>
            <a:lstStyle/>
            <a:p>
              <a:endParaRPr lang="en-US"/>
            </a:p>
          </p:txBody>
        </p:sp>
        <p:sp>
          <p:nvSpPr>
            <p:cNvPr id="90121" name="Freeform 8"/>
            <p:cNvSpPr>
              <a:spLocks/>
            </p:cNvSpPr>
            <p:nvPr/>
          </p:nvSpPr>
          <p:spPr bwMode="auto">
            <a:xfrm>
              <a:off x="423" y="1145"/>
              <a:ext cx="5430" cy="124"/>
            </a:xfrm>
            <a:custGeom>
              <a:avLst/>
              <a:gdLst>
                <a:gd name="T0" fmla="*/ 0 w 5430"/>
                <a:gd name="T1" fmla="*/ 0 h 124"/>
                <a:gd name="T2" fmla="*/ 5429 w 5430"/>
                <a:gd name="T3" fmla="*/ 0 h 124"/>
                <a:gd name="T4" fmla="*/ 5406 w 5430"/>
                <a:gd name="T5" fmla="*/ 16 h 124"/>
                <a:gd name="T6" fmla="*/ 15 w 5430"/>
                <a:gd name="T7" fmla="*/ 16 h 124"/>
                <a:gd name="T8" fmla="*/ 15 w 5430"/>
                <a:gd name="T9" fmla="*/ 95 h 124"/>
                <a:gd name="T10" fmla="*/ 0 w 5430"/>
                <a:gd name="T11" fmla="*/ 123 h 124"/>
                <a:gd name="T12" fmla="*/ 0 w 5430"/>
                <a:gd name="T13" fmla="*/ 0 h 124"/>
                <a:gd name="T14" fmla="*/ 0 w 5430"/>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5430"/>
                <a:gd name="T25" fmla="*/ 0 h 124"/>
                <a:gd name="T26" fmla="*/ 5430 w 5430"/>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30" h="124">
                  <a:moveTo>
                    <a:pt x="0" y="0"/>
                  </a:moveTo>
                  <a:lnTo>
                    <a:pt x="5429" y="0"/>
                  </a:lnTo>
                  <a:lnTo>
                    <a:pt x="5406" y="16"/>
                  </a:lnTo>
                  <a:lnTo>
                    <a:pt x="15" y="16"/>
                  </a:lnTo>
                  <a:lnTo>
                    <a:pt x="15" y="95"/>
                  </a:lnTo>
                  <a:lnTo>
                    <a:pt x="0" y="123"/>
                  </a:lnTo>
                  <a:lnTo>
                    <a:pt x="0" y="0"/>
                  </a:lnTo>
                </a:path>
              </a:pathLst>
            </a:custGeom>
            <a:solidFill>
              <a:srgbClr val="00C1C2"/>
            </a:solidFill>
            <a:ln w="9525">
              <a:noFill/>
              <a:round/>
              <a:headEnd/>
              <a:tailEnd/>
            </a:ln>
          </p:spPr>
          <p:txBody>
            <a:bodyPr/>
            <a:lstStyle/>
            <a:p>
              <a:endParaRPr lang="en-US"/>
            </a:p>
          </p:txBody>
        </p:sp>
      </p:grpSp>
      <p:sp>
        <p:nvSpPr>
          <p:cNvPr id="11" name="Title 10"/>
          <p:cNvSpPr>
            <a:spLocks noGrp="1"/>
          </p:cNvSpPr>
          <p:nvPr>
            <p:ph type="title"/>
          </p:nvPr>
        </p:nvSpPr>
        <p:spPr/>
        <p:txBody>
          <a:bodyPr/>
          <a:lstStyle/>
          <a:p>
            <a:r>
              <a:rPr lang="en-US" dirty="0" smtClean="0"/>
              <a:t>More Concept Mapping of Attribute </a:t>
            </a:r>
            <a:r>
              <a:rPr lang="en-US" dirty="0" smtClean="0"/>
              <a:t>Projection</a:t>
            </a:r>
            <a:endParaRPr lang="en-US" dirty="0"/>
          </a:p>
        </p:txBody>
      </p:sp>
      <p:sp>
        <p:nvSpPr>
          <p:cNvPr id="90116" name="Text Box 10"/>
          <p:cNvSpPr txBox="1">
            <a:spLocks noChangeArrowheads="1"/>
          </p:cNvSpPr>
          <p:nvPr/>
        </p:nvSpPr>
        <p:spPr bwMode="auto">
          <a:xfrm>
            <a:off x="201613" y="2133600"/>
            <a:ext cx="9704387" cy="5411788"/>
          </a:xfrm>
          <a:prstGeom prst="rect">
            <a:avLst/>
          </a:prstGeom>
          <a:noFill/>
          <a:ln w="9525">
            <a:noFill/>
            <a:miter lim="800000"/>
            <a:headEnd/>
            <a:tailEnd/>
          </a:ln>
        </p:spPr>
        <p:txBody>
          <a:bodyPr lIns="0" tIns="0" rIns="0" bIns="0"/>
          <a:lstStyle/>
          <a:p>
            <a:pPr marL="320675" indent="-320675" defTabSz="460375">
              <a:buClr>
                <a:srgbClr val="00A000"/>
              </a:buClr>
              <a:buSzPct val="90000"/>
              <a:buFont typeface="Monotype Sorts" pitchFamily="2" charset="2"/>
              <a:buChar char="l"/>
            </a:pPr>
            <a:r>
              <a:rPr lang="en-US" sz="3500" dirty="0"/>
              <a:t>To project ALL the attributes in a relation, double click on the title bar of the field list for the desired relation (this will highlight all of the attributes), and drag the group to the QBE grid.</a:t>
            </a:r>
            <a:br>
              <a:rPr lang="en-US" sz="3500" dirty="0"/>
            </a:br>
            <a:endParaRPr lang="en-US" sz="3500" dirty="0"/>
          </a:p>
          <a:p>
            <a:pPr marL="777875" lvl="1" indent="-320675" defTabSz="460375">
              <a:buClr>
                <a:srgbClr val="00A000"/>
              </a:buClr>
              <a:buSzPct val="90000"/>
              <a:buFont typeface="Monotype Sorts" pitchFamily="2" charset="2"/>
              <a:buChar char="l"/>
            </a:pPr>
            <a:r>
              <a:rPr lang="en-US" sz="3200" i="1" dirty="0"/>
              <a:t>Note that when you "run" a query in MS Access, the result (answer) is referred to as a </a:t>
            </a:r>
            <a:r>
              <a:rPr lang="en-US" sz="3200" i="1" dirty="0" err="1"/>
              <a:t>dynaset</a:t>
            </a:r>
            <a:r>
              <a:rPr lang="en-US" sz="3200" i="1" dirty="0"/>
              <a:t>, which is a temporary set, not stored, consisting of records from the database which satisfy the query</a:t>
            </a:r>
            <a:r>
              <a:rPr lang="en-US" sz="3500" dirty="0"/>
              <a:t>.</a:t>
            </a:r>
            <a:endParaRPr lang="en-US" sz="2500" dirty="0"/>
          </a:p>
        </p:txBody>
      </p:sp>
    </p:spTree>
  </p:cSld>
  <p:clrMapOvr>
    <a:masterClrMapping/>
  </p:clrMapOvr>
  <p:transition>
    <p:blinds dir="vert"/>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smtClean="0"/>
              <a:t>Saving a Query</a:t>
            </a:r>
            <a:endParaRPr lang="en-US" smtClean="0"/>
          </a:p>
        </p:txBody>
      </p:sp>
      <p:sp>
        <p:nvSpPr>
          <p:cNvPr id="91139" name="Content Placeholder 2"/>
          <p:cNvSpPr>
            <a:spLocks noGrp="1"/>
          </p:cNvSpPr>
          <p:nvPr>
            <p:ph idx="1"/>
          </p:nvPr>
        </p:nvSpPr>
        <p:spPr/>
        <p:txBody>
          <a:bodyPr/>
          <a:lstStyle/>
          <a:p>
            <a:r>
              <a:rPr lang="en-US" smtClean="0"/>
              <a:t>Click the “Office Button” on the upper LHS</a:t>
            </a:r>
            <a:br>
              <a:rPr lang="en-US" smtClean="0"/>
            </a:br>
            <a:endParaRPr lang="en-US" smtClean="0"/>
          </a:p>
          <a:p>
            <a:r>
              <a:rPr lang="en-US" smtClean="0"/>
              <a:t>Choose “Save As” and then</a:t>
            </a:r>
          </a:p>
          <a:p>
            <a:pPr lvl="1"/>
            <a:r>
              <a:rPr lang="en-US" smtClean="0"/>
              <a:t>“Save the Current database object”</a:t>
            </a:r>
            <a:br>
              <a:rPr lang="en-US" smtClean="0"/>
            </a:br>
            <a:endParaRPr lang="en-US" smtClean="0"/>
          </a:p>
          <a:p>
            <a:r>
              <a:rPr lang="en-US" smtClean="0"/>
              <a:t>In the “Save As” dialogue box which follows, provide a meaningful name for your query (and save it as a query type)</a:t>
            </a:r>
            <a:br>
              <a:rPr lang="en-US" smtClean="0"/>
            </a:br>
            <a:endParaRPr lang="en-US" smtClean="0"/>
          </a:p>
          <a:p>
            <a:r>
              <a:rPr lang="en-US" smtClean="0"/>
              <a:t>The named query will appear in the Query objects</a:t>
            </a:r>
            <a:endParaRPr lang="en-US" smtClean="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62" name="Group 9"/>
          <p:cNvGrpSpPr>
            <a:grpSpLocks/>
          </p:cNvGrpSpPr>
          <p:nvPr/>
        </p:nvGrpSpPr>
        <p:grpSpPr bwMode="auto">
          <a:xfrm>
            <a:off x="838200" y="1143000"/>
            <a:ext cx="8623300" cy="201613"/>
            <a:chOff x="421" y="1142"/>
            <a:chExt cx="5432" cy="127"/>
          </a:xfrm>
        </p:grpSpPr>
        <p:sp>
          <p:nvSpPr>
            <p:cNvPr id="92168" name="AutoShape 4"/>
            <p:cNvSpPr>
              <a:spLocks noChangeArrowheads="1"/>
            </p:cNvSpPr>
            <p:nvPr/>
          </p:nvSpPr>
          <p:spPr bwMode="auto">
            <a:xfrm flipV="1">
              <a:off x="438" y="1179"/>
              <a:ext cx="5388" cy="79"/>
            </a:xfrm>
            <a:prstGeom prst="roundRect">
              <a:avLst>
                <a:gd name="adj" fmla="val 0"/>
              </a:avLst>
            </a:prstGeom>
            <a:solidFill>
              <a:srgbClr val="000080"/>
            </a:solidFill>
            <a:ln w="9525">
              <a:noFill/>
              <a:round/>
              <a:headEnd/>
              <a:tailEnd/>
            </a:ln>
          </p:spPr>
          <p:txBody>
            <a:bodyPr wrap="none" anchor="ctr"/>
            <a:lstStyle/>
            <a:p>
              <a:endParaRPr lang="en-US"/>
            </a:p>
          </p:txBody>
        </p:sp>
        <p:sp>
          <p:nvSpPr>
            <p:cNvPr id="92169" name="AutoShape 5"/>
            <p:cNvSpPr>
              <a:spLocks noChangeArrowheads="1"/>
            </p:cNvSpPr>
            <p:nvPr/>
          </p:nvSpPr>
          <p:spPr bwMode="auto">
            <a:xfrm flipV="1">
              <a:off x="440" y="1161"/>
              <a:ext cx="5387" cy="80"/>
            </a:xfrm>
            <a:prstGeom prst="roundRect">
              <a:avLst>
                <a:gd name="adj" fmla="val 0"/>
              </a:avLst>
            </a:prstGeom>
            <a:solidFill>
              <a:srgbClr val="0000FF"/>
            </a:solidFill>
            <a:ln w="9525">
              <a:noFill/>
              <a:round/>
              <a:headEnd/>
              <a:tailEnd/>
            </a:ln>
          </p:spPr>
          <p:txBody>
            <a:bodyPr wrap="none" anchor="ctr"/>
            <a:lstStyle/>
            <a:p>
              <a:endParaRPr lang="en-US"/>
            </a:p>
          </p:txBody>
        </p:sp>
        <p:sp>
          <p:nvSpPr>
            <p:cNvPr id="92170" name="Freeform 6"/>
            <p:cNvSpPr>
              <a:spLocks/>
            </p:cNvSpPr>
            <p:nvPr/>
          </p:nvSpPr>
          <p:spPr bwMode="auto">
            <a:xfrm>
              <a:off x="421" y="1142"/>
              <a:ext cx="5431" cy="127"/>
            </a:xfrm>
            <a:custGeom>
              <a:avLst/>
              <a:gdLst>
                <a:gd name="T0" fmla="*/ 0 w 5431"/>
                <a:gd name="T1" fmla="*/ 126 h 127"/>
                <a:gd name="T2" fmla="*/ 5430 w 5431"/>
                <a:gd name="T3" fmla="*/ 126 h 127"/>
                <a:gd name="T4" fmla="*/ 5430 w 5431"/>
                <a:gd name="T5" fmla="*/ 0 h 127"/>
                <a:gd name="T6" fmla="*/ 5408 w 5431"/>
                <a:gd name="T7" fmla="*/ 19 h 127"/>
                <a:gd name="T8" fmla="*/ 5408 w 5431"/>
                <a:gd name="T9" fmla="*/ 98 h 127"/>
                <a:gd name="T10" fmla="*/ 17 w 5431"/>
                <a:gd name="T11" fmla="*/ 98 h 127"/>
                <a:gd name="T12" fmla="*/ 0 w 5431"/>
                <a:gd name="T13" fmla="*/ 126 h 127"/>
                <a:gd name="T14" fmla="*/ 0 w 5431"/>
                <a:gd name="T15" fmla="*/ 126 h 127"/>
                <a:gd name="T16" fmla="*/ 0 60000 65536"/>
                <a:gd name="T17" fmla="*/ 0 60000 65536"/>
                <a:gd name="T18" fmla="*/ 0 60000 65536"/>
                <a:gd name="T19" fmla="*/ 0 60000 65536"/>
                <a:gd name="T20" fmla="*/ 0 60000 65536"/>
                <a:gd name="T21" fmla="*/ 0 60000 65536"/>
                <a:gd name="T22" fmla="*/ 0 60000 65536"/>
                <a:gd name="T23" fmla="*/ 0 60000 65536"/>
                <a:gd name="T24" fmla="*/ 0 w 5431"/>
                <a:gd name="T25" fmla="*/ 0 h 127"/>
                <a:gd name="T26" fmla="*/ 5431 w 5431"/>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31" h="127">
                  <a:moveTo>
                    <a:pt x="0" y="126"/>
                  </a:moveTo>
                  <a:lnTo>
                    <a:pt x="5430" y="126"/>
                  </a:lnTo>
                  <a:lnTo>
                    <a:pt x="5430" y="0"/>
                  </a:lnTo>
                  <a:lnTo>
                    <a:pt x="5408" y="19"/>
                  </a:lnTo>
                  <a:lnTo>
                    <a:pt x="5408" y="98"/>
                  </a:lnTo>
                  <a:lnTo>
                    <a:pt x="17" y="98"/>
                  </a:lnTo>
                  <a:lnTo>
                    <a:pt x="0" y="126"/>
                  </a:lnTo>
                </a:path>
              </a:pathLst>
            </a:custGeom>
            <a:solidFill>
              <a:srgbClr val="4000A2"/>
            </a:solidFill>
            <a:ln w="9525">
              <a:noFill/>
              <a:round/>
              <a:headEnd/>
              <a:tailEnd/>
            </a:ln>
          </p:spPr>
          <p:txBody>
            <a:bodyPr/>
            <a:lstStyle/>
            <a:p>
              <a:endParaRPr lang="en-US"/>
            </a:p>
          </p:txBody>
        </p:sp>
        <p:sp>
          <p:nvSpPr>
            <p:cNvPr id="92171" name="Freeform 7"/>
            <p:cNvSpPr>
              <a:spLocks/>
            </p:cNvSpPr>
            <p:nvPr/>
          </p:nvSpPr>
          <p:spPr bwMode="auto">
            <a:xfrm>
              <a:off x="439" y="1159"/>
              <a:ext cx="5389" cy="82"/>
            </a:xfrm>
            <a:custGeom>
              <a:avLst/>
              <a:gdLst>
                <a:gd name="T0" fmla="*/ 0 w 5389"/>
                <a:gd name="T1" fmla="*/ 81 h 82"/>
                <a:gd name="T2" fmla="*/ 5388 w 5389"/>
                <a:gd name="T3" fmla="*/ 81 h 82"/>
                <a:gd name="T4" fmla="*/ 5388 w 5389"/>
                <a:gd name="T5" fmla="*/ 0 h 82"/>
                <a:gd name="T6" fmla="*/ 0 60000 65536"/>
                <a:gd name="T7" fmla="*/ 0 60000 65536"/>
                <a:gd name="T8" fmla="*/ 0 60000 65536"/>
                <a:gd name="T9" fmla="*/ 0 w 5389"/>
                <a:gd name="T10" fmla="*/ 0 h 82"/>
                <a:gd name="T11" fmla="*/ 5389 w 5389"/>
                <a:gd name="T12" fmla="*/ 82 h 82"/>
              </a:gdLst>
              <a:ahLst/>
              <a:cxnLst>
                <a:cxn ang="T6">
                  <a:pos x="T0" y="T1"/>
                </a:cxn>
                <a:cxn ang="T7">
                  <a:pos x="T2" y="T3"/>
                </a:cxn>
                <a:cxn ang="T8">
                  <a:pos x="T4" y="T5"/>
                </a:cxn>
              </a:cxnLst>
              <a:rect l="T9" t="T10" r="T11" b="T12"/>
              <a:pathLst>
                <a:path w="5389" h="82">
                  <a:moveTo>
                    <a:pt x="0" y="81"/>
                  </a:moveTo>
                  <a:lnTo>
                    <a:pt x="5388" y="81"/>
                  </a:lnTo>
                  <a:lnTo>
                    <a:pt x="5388" y="0"/>
                  </a:lnTo>
                </a:path>
              </a:pathLst>
            </a:custGeom>
            <a:noFill/>
            <a:ln w="8946">
              <a:solidFill>
                <a:srgbClr val="000000"/>
              </a:solidFill>
              <a:round/>
              <a:headEnd/>
              <a:tailEnd/>
            </a:ln>
          </p:spPr>
          <p:txBody>
            <a:bodyPr/>
            <a:lstStyle/>
            <a:p>
              <a:endParaRPr lang="en-US"/>
            </a:p>
          </p:txBody>
        </p:sp>
        <p:sp>
          <p:nvSpPr>
            <p:cNvPr id="92172" name="Freeform 8"/>
            <p:cNvSpPr>
              <a:spLocks/>
            </p:cNvSpPr>
            <p:nvPr/>
          </p:nvSpPr>
          <p:spPr bwMode="auto">
            <a:xfrm>
              <a:off x="423" y="1145"/>
              <a:ext cx="5430" cy="124"/>
            </a:xfrm>
            <a:custGeom>
              <a:avLst/>
              <a:gdLst>
                <a:gd name="T0" fmla="*/ 0 w 5430"/>
                <a:gd name="T1" fmla="*/ 0 h 124"/>
                <a:gd name="T2" fmla="*/ 5429 w 5430"/>
                <a:gd name="T3" fmla="*/ 0 h 124"/>
                <a:gd name="T4" fmla="*/ 5406 w 5430"/>
                <a:gd name="T5" fmla="*/ 16 h 124"/>
                <a:gd name="T6" fmla="*/ 15 w 5430"/>
                <a:gd name="T7" fmla="*/ 16 h 124"/>
                <a:gd name="T8" fmla="*/ 15 w 5430"/>
                <a:gd name="T9" fmla="*/ 95 h 124"/>
                <a:gd name="T10" fmla="*/ 0 w 5430"/>
                <a:gd name="T11" fmla="*/ 123 h 124"/>
                <a:gd name="T12" fmla="*/ 0 w 5430"/>
                <a:gd name="T13" fmla="*/ 0 h 124"/>
                <a:gd name="T14" fmla="*/ 0 w 5430"/>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5430"/>
                <a:gd name="T25" fmla="*/ 0 h 124"/>
                <a:gd name="T26" fmla="*/ 5430 w 5430"/>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30" h="124">
                  <a:moveTo>
                    <a:pt x="0" y="0"/>
                  </a:moveTo>
                  <a:lnTo>
                    <a:pt x="5429" y="0"/>
                  </a:lnTo>
                  <a:lnTo>
                    <a:pt x="5406" y="16"/>
                  </a:lnTo>
                  <a:lnTo>
                    <a:pt x="15" y="16"/>
                  </a:lnTo>
                  <a:lnTo>
                    <a:pt x="15" y="95"/>
                  </a:lnTo>
                  <a:lnTo>
                    <a:pt x="0" y="123"/>
                  </a:lnTo>
                  <a:lnTo>
                    <a:pt x="0" y="0"/>
                  </a:lnTo>
                </a:path>
              </a:pathLst>
            </a:custGeom>
            <a:solidFill>
              <a:srgbClr val="00C1C2"/>
            </a:solidFill>
            <a:ln w="9525">
              <a:noFill/>
              <a:round/>
              <a:headEnd/>
              <a:tailEnd/>
            </a:ln>
          </p:spPr>
          <p:txBody>
            <a:bodyPr/>
            <a:lstStyle/>
            <a:p>
              <a:endParaRPr lang="en-US"/>
            </a:p>
          </p:txBody>
        </p:sp>
      </p:grpSp>
      <p:sp>
        <p:nvSpPr>
          <p:cNvPr id="14" name="Title 13"/>
          <p:cNvSpPr>
            <a:spLocks noGrp="1"/>
          </p:cNvSpPr>
          <p:nvPr>
            <p:ph type="title"/>
          </p:nvPr>
        </p:nvSpPr>
        <p:spPr>
          <a:xfrm>
            <a:off x="457200" y="381000"/>
            <a:ext cx="9258300" cy="628650"/>
          </a:xfrm>
        </p:spPr>
        <p:txBody>
          <a:bodyPr/>
          <a:lstStyle/>
          <a:p>
            <a:r>
              <a:rPr lang="en-US" dirty="0" smtClean="0"/>
              <a:t>Management of the QBE Grid</a:t>
            </a:r>
            <a:endParaRPr lang="en-US" dirty="0"/>
          </a:p>
        </p:txBody>
      </p:sp>
      <p:sp>
        <p:nvSpPr>
          <p:cNvPr id="92164" name="Text Box 10"/>
          <p:cNvSpPr txBox="1">
            <a:spLocks noChangeArrowheads="1"/>
          </p:cNvSpPr>
          <p:nvPr/>
        </p:nvSpPr>
        <p:spPr bwMode="auto">
          <a:xfrm>
            <a:off x="0" y="1447800"/>
            <a:ext cx="10058400" cy="1371600"/>
          </a:xfrm>
          <a:prstGeom prst="rect">
            <a:avLst/>
          </a:prstGeom>
          <a:noFill/>
          <a:ln w="9525">
            <a:noFill/>
            <a:miter lim="800000"/>
            <a:headEnd/>
            <a:tailEnd/>
          </a:ln>
        </p:spPr>
        <p:txBody>
          <a:bodyPr lIns="0" tIns="0" rIns="0" bIns="0"/>
          <a:lstStyle/>
          <a:p>
            <a:pPr marL="320675" indent="-320675" defTabSz="460375">
              <a:buClr>
                <a:srgbClr val="00A000"/>
              </a:buClr>
              <a:buSzPct val="90000"/>
              <a:buFont typeface="Monotype Sorts" pitchFamily="2" charset="2"/>
              <a:buChar char="l"/>
            </a:pPr>
            <a:r>
              <a:rPr lang="en-US" dirty="0"/>
              <a:t>To delete an attribute in the QBE Grid, highlight the attribute and click “Delete Columns” in the ribbon (or, alternatively, highlight the column and click the “Delete” key.)</a:t>
            </a:r>
          </a:p>
          <a:p>
            <a:pPr marL="320675" indent="-320675" defTabSz="460375">
              <a:buClr>
                <a:srgbClr val="00A000"/>
              </a:buClr>
              <a:buSzPct val="90000"/>
              <a:buFont typeface="Monotype Sorts" pitchFamily="2" charset="2"/>
              <a:buChar char="l"/>
            </a:pPr>
            <a:r>
              <a:rPr lang="en-US" dirty="0"/>
              <a:t>The Concept Mapping for the "Select" based on a "Predicate" in the Relational Algebra,  is the "Criteria" row of the QBE Grid.</a:t>
            </a:r>
          </a:p>
        </p:txBody>
      </p:sp>
      <p:pic>
        <p:nvPicPr>
          <p:cNvPr id="92165" name="Picture 10"/>
          <p:cNvPicPr>
            <a:picLocks noChangeAspect="1" noChangeArrowheads="1"/>
          </p:cNvPicPr>
          <p:nvPr/>
        </p:nvPicPr>
        <p:blipFill>
          <a:blip r:embed="rId2"/>
          <a:srcRect/>
          <a:stretch>
            <a:fillRect/>
          </a:stretch>
        </p:blipFill>
        <p:spPr bwMode="auto">
          <a:xfrm>
            <a:off x="0" y="3213100"/>
            <a:ext cx="7219950" cy="4559300"/>
          </a:xfrm>
          <a:prstGeom prst="rect">
            <a:avLst/>
          </a:prstGeom>
          <a:noFill/>
          <a:ln w="9525">
            <a:noFill/>
            <a:miter lim="800000"/>
            <a:headEnd/>
            <a:tailEnd/>
          </a:ln>
        </p:spPr>
      </p:pic>
      <p:sp>
        <p:nvSpPr>
          <p:cNvPr id="92166" name="Left Arrow 11"/>
          <p:cNvSpPr>
            <a:spLocks noChangeArrowheads="1"/>
          </p:cNvSpPr>
          <p:nvPr/>
        </p:nvSpPr>
        <p:spPr bwMode="auto">
          <a:xfrm flipV="1">
            <a:off x="6400800" y="7086600"/>
            <a:ext cx="1295400" cy="381000"/>
          </a:xfrm>
          <a:prstGeom prst="leftArrow">
            <a:avLst>
              <a:gd name="adj1" fmla="val 50000"/>
              <a:gd name="adj2" fmla="val 49993"/>
            </a:avLst>
          </a:prstGeom>
          <a:solidFill>
            <a:srgbClr val="FF0000"/>
          </a:solidFill>
          <a:ln w="9525" algn="ctr">
            <a:solidFill>
              <a:schemeClr val="bg2"/>
            </a:solidFill>
            <a:miter lim="800000"/>
            <a:headEnd/>
            <a:tailEnd/>
          </a:ln>
        </p:spPr>
        <p:txBody>
          <a:bodyPr wrap="none"/>
          <a:lstStyle/>
          <a:p>
            <a:endParaRPr lang="en-US"/>
          </a:p>
        </p:txBody>
      </p:sp>
      <p:sp>
        <p:nvSpPr>
          <p:cNvPr id="92167" name="TextBox 12"/>
          <p:cNvSpPr txBox="1">
            <a:spLocks noChangeArrowheads="1"/>
          </p:cNvSpPr>
          <p:nvPr/>
        </p:nvSpPr>
        <p:spPr bwMode="auto">
          <a:xfrm>
            <a:off x="7391400" y="3802063"/>
            <a:ext cx="2667000" cy="3970337"/>
          </a:xfrm>
          <a:prstGeom prst="rect">
            <a:avLst/>
          </a:prstGeom>
          <a:noFill/>
          <a:ln w="9525">
            <a:noFill/>
            <a:miter lim="800000"/>
            <a:headEnd/>
            <a:tailEnd/>
          </a:ln>
        </p:spPr>
        <p:txBody>
          <a:bodyPr>
            <a:spAutoFit/>
          </a:bodyPr>
          <a:lstStyle/>
          <a:p>
            <a:pPr algn="ctr"/>
            <a:r>
              <a:rPr lang="en-US" sz="3600" b="1">
                <a:solidFill>
                  <a:srgbClr val="FF0000"/>
                </a:solidFill>
                <a:cs typeface="Times New Roman" pitchFamily="18" charset="0"/>
              </a:rPr>
              <a:t>Query Design to project the customers from NJ and their SalesReps</a:t>
            </a:r>
          </a:p>
        </p:txBody>
      </p:sp>
    </p:spTree>
  </p:cSld>
  <p:clrMapOvr>
    <a:masterClrMapping/>
  </p:clrMapOvr>
  <p:transition>
    <p:blinds dir="vert"/>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smtClean="0"/>
              <a:t>Select</a:t>
            </a:r>
            <a:endParaRPr lang="en-US" smtClean="0"/>
          </a:p>
        </p:txBody>
      </p:sp>
      <p:sp>
        <p:nvSpPr>
          <p:cNvPr id="3" name="Content Placeholder 2"/>
          <p:cNvSpPr>
            <a:spLocks noGrp="1"/>
          </p:cNvSpPr>
          <p:nvPr>
            <p:ph idx="1"/>
          </p:nvPr>
        </p:nvSpPr>
        <p:spPr/>
        <p:txBody>
          <a:bodyPr/>
          <a:lstStyle/>
          <a:p>
            <a:r>
              <a:rPr lang="en-US" smtClean="0"/>
              <a:t>In the Criteria cell you can create QBE expressions, using comparison operators (&gt;, &lt;, =, &gt;=, &lt;=, NOT)</a:t>
            </a:r>
            <a:br>
              <a:rPr lang="en-US" smtClean="0"/>
            </a:br>
            <a:endParaRPr lang="en-US" smtClean="0"/>
          </a:p>
          <a:p>
            <a:r>
              <a:rPr lang="en-US" smtClean="0"/>
              <a:t>If your query seeks to "select" based upon some attribute, but not to "project" that attribute, then when you double click on the attribute to get its name in the Field row, click on the Show row to disable the projection.</a:t>
            </a:r>
          </a:p>
          <a:p>
            <a:endParaRPr lang="en-US"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210" name="Group 9"/>
          <p:cNvGrpSpPr>
            <a:grpSpLocks/>
          </p:cNvGrpSpPr>
          <p:nvPr/>
        </p:nvGrpSpPr>
        <p:grpSpPr bwMode="auto">
          <a:xfrm>
            <a:off x="762000" y="1371600"/>
            <a:ext cx="8623300" cy="201613"/>
            <a:chOff x="421" y="1142"/>
            <a:chExt cx="5432" cy="127"/>
          </a:xfrm>
        </p:grpSpPr>
        <p:sp>
          <p:nvSpPr>
            <p:cNvPr id="94213" name="AutoShape 4"/>
            <p:cNvSpPr>
              <a:spLocks noChangeArrowheads="1"/>
            </p:cNvSpPr>
            <p:nvPr/>
          </p:nvSpPr>
          <p:spPr bwMode="auto">
            <a:xfrm flipV="1">
              <a:off x="438" y="1179"/>
              <a:ext cx="5388" cy="79"/>
            </a:xfrm>
            <a:prstGeom prst="roundRect">
              <a:avLst>
                <a:gd name="adj" fmla="val 0"/>
              </a:avLst>
            </a:prstGeom>
            <a:solidFill>
              <a:srgbClr val="000080"/>
            </a:solidFill>
            <a:ln w="9525">
              <a:noFill/>
              <a:round/>
              <a:headEnd/>
              <a:tailEnd/>
            </a:ln>
          </p:spPr>
          <p:txBody>
            <a:bodyPr wrap="none" anchor="ctr"/>
            <a:lstStyle/>
            <a:p>
              <a:endParaRPr lang="en-US"/>
            </a:p>
          </p:txBody>
        </p:sp>
        <p:sp>
          <p:nvSpPr>
            <p:cNvPr id="94214" name="AutoShape 5"/>
            <p:cNvSpPr>
              <a:spLocks noChangeArrowheads="1"/>
            </p:cNvSpPr>
            <p:nvPr/>
          </p:nvSpPr>
          <p:spPr bwMode="auto">
            <a:xfrm flipV="1">
              <a:off x="440" y="1161"/>
              <a:ext cx="5387" cy="80"/>
            </a:xfrm>
            <a:prstGeom prst="roundRect">
              <a:avLst>
                <a:gd name="adj" fmla="val 0"/>
              </a:avLst>
            </a:prstGeom>
            <a:solidFill>
              <a:srgbClr val="0000FF"/>
            </a:solidFill>
            <a:ln w="9525">
              <a:noFill/>
              <a:round/>
              <a:headEnd/>
              <a:tailEnd/>
            </a:ln>
          </p:spPr>
          <p:txBody>
            <a:bodyPr wrap="none" anchor="ctr"/>
            <a:lstStyle/>
            <a:p>
              <a:endParaRPr lang="en-US"/>
            </a:p>
          </p:txBody>
        </p:sp>
        <p:sp>
          <p:nvSpPr>
            <p:cNvPr id="94215" name="Freeform 6"/>
            <p:cNvSpPr>
              <a:spLocks/>
            </p:cNvSpPr>
            <p:nvPr/>
          </p:nvSpPr>
          <p:spPr bwMode="auto">
            <a:xfrm>
              <a:off x="421" y="1142"/>
              <a:ext cx="5431" cy="127"/>
            </a:xfrm>
            <a:custGeom>
              <a:avLst/>
              <a:gdLst>
                <a:gd name="T0" fmla="*/ 0 w 5431"/>
                <a:gd name="T1" fmla="*/ 126 h 127"/>
                <a:gd name="T2" fmla="*/ 5430 w 5431"/>
                <a:gd name="T3" fmla="*/ 126 h 127"/>
                <a:gd name="T4" fmla="*/ 5430 w 5431"/>
                <a:gd name="T5" fmla="*/ 0 h 127"/>
                <a:gd name="T6" fmla="*/ 5408 w 5431"/>
                <a:gd name="T7" fmla="*/ 19 h 127"/>
                <a:gd name="T8" fmla="*/ 5408 w 5431"/>
                <a:gd name="T9" fmla="*/ 98 h 127"/>
                <a:gd name="T10" fmla="*/ 17 w 5431"/>
                <a:gd name="T11" fmla="*/ 98 h 127"/>
                <a:gd name="T12" fmla="*/ 0 w 5431"/>
                <a:gd name="T13" fmla="*/ 126 h 127"/>
                <a:gd name="T14" fmla="*/ 0 w 5431"/>
                <a:gd name="T15" fmla="*/ 126 h 127"/>
                <a:gd name="T16" fmla="*/ 0 60000 65536"/>
                <a:gd name="T17" fmla="*/ 0 60000 65536"/>
                <a:gd name="T18" fmla="*/ 0 60000 65536"/>
                <a:gd name="T19" fmla="*/ 0 60000 65536"/>
                <a:gd name="T20" fmla="*/ 0 60000 65536"/>
                <a:gd name="T21" fmla="*/ 0 60000 65536"/>
                <a:gd name="T22" fmla="*/ 0 60000 65536"/>
                <a:gd name="T23" fmla="*/ 0 60000 65536"/>
                <a:gd name="T24" fmla="*/ 0 w 5431"/>
                <a:gd name="T25" fmla="*/ 0 h 127"/>
                <a:gd name="T26" fmla="*/ 5431 w 5431"/>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31" h="127">
                  <a:moveTo>
                    <a:pt x="0" y="126"/>
                  </a:moveTo>
                  <a:lnTo>
                    <a:pt x="5430" y="126"/>
                  </a:lnTo>
                  <a:lnTo>
                    <a:pt x="5430" y="0"/>
                  </a:lnTo>
                  <a:lnTo>
                    <a:pt x="5408" y="19"/>
                  </a:lnTo>
                  <a:lnTo>
                    <a:pt x="5408" y="98"/>
                  </a:lnTo>
                  <a:lnTo>
                    <a:pt x="17" y="98"/>
                  </a:lnTo>
                  <a:lnTo>
                    <a:pt x="0" y="126"/>
                  </a:lnTo>
                </a:path>
              </a:pathLst>
            </a:custGeom>
            <a:solidFill>
              <a:srgbClr val="4000A2"/>
            </a:solidFill>
            <a:ln w="9525">
              <a:noFill/>
              <a:round/>
              <a:headEnd/>
              <a:tailEnd/>
            </a:ln>
          </p:spPr>
          <p:txBody>
            <a:bodyPr/>
            <a:lstStyle/>
            <a:p>
              <a:endParaRPr lang="en-US"/>
            </a:p>
          </p:txBody>
        </p:sp>
        <p:sp>
          <p:nvSpPr>
            <p:cNvPr id="94216" name="Freeform 7"/>
            <p:cNvSpPr>
              <a:spLocks/>
            </p:cNvSpPr>
            <p:nvPr/>
          </p:nvSpPr>
          <p:spPr bwMode="auto">
            <a:xfrm>
              <a:off x="439" y="1159"/>
              <a:ext cx="5389" cy="82"/>
            </a:xfrm>
            <a:custGeom>
              <a:avLst/>
              <a:gdLst>
                <a:gd name="T0" fmla="*/ 0 w 5389"/>
                <a:gd name="T1" fmla="*/ 81 h 82"/>
                <a:gd name="T2" fmla="*/ 5388 w 5389"/>
                <a:gd name="T3" fmla="*/ 81 h 82"/>
                <a:gd name="T4" fmla="*/ 5388 w 5389"/>
                <a:gd name="T5" fmla="*/ 0 h 82"/>
                <a:gd name="T6" fmla="*/ 0 60000 65536"/>
                <a:gd name="T7" fmla="*/ 0 60000 65536"/>
                <a:gd name="T8" fmla="*/ 0 60000 65536"/>
                <a:gd name="T9" fmla="*/ 0 w 5389"/>
                <a:gd name="T10" fmla="*/ 0 h 82"/>
                <a:gd name="T11" fmla="*/ 5389 w 5389"/>
                <a:gd name="T12" fmla="*/ 82 h 82"/>
              </a:gdLst>
              <a:ahLst/>
              <a:cxnLst>
                <a:cxn ang="T6">
                  <a:pos x="T0" y="T1"/>
                </a:cxn>
                <a:cxn ang="T7">
                  <a:pos x="T2" y="T3"/>
                </a:cxn>
                <a:cxn ang="T8">
                  <a:pos x="T4" y="T5"/>
                </a:cxn>
              </a:cxnLst>
              <a:rect l="T9" t="T10" r="T11" b="T12"/>
              <a:pathLst>
                <a:path w="5389" h="82">
                  <a:moveTo>
                    <a:pt x="0" y="81"/>
                  </a:moveTo>
                  <a:lnTo>
                    <a:pt x="5388" y="81"/>
                  </a:lnTo>
                  <a:lnTo>
                    <a:pt x="5388" y="0"/>
                  </a:lnTo>
                </a:path>
              </a:pathLst>
            </a:custGeom>
            <a:noFill/>
            <a:ln w="8946">
              <a:solidFill>
                <a:srgbClr val="000000"/>
              </a:solidFill>
              <a:round/>
              <a:headEnd/>
              <a:tailEnd/>
            </a:ln>
          </p:spPr>
          <p:txBody>
            <a:bodyPr/>
            <a:lstStyle/>
            <a:p>
              <a:endParaRPr lang="en-US"/>
            </a:p>
          </p:txBody>
        </p:sp>
        <p:sp>
          <p:nvSpPr>
            <p:cNvPr id="94217" name="Freeform 8"/>
            <p:cNvSpPr>
              <a:spLocks/>
            </p:cNvSpPr>
            <p:nvPr/>
          </p:nvSpPr>
          <p:spPr bwMode="auto">
            <a:xfrm>
              <a:off x="423" y="1145"/>
              <a:ext cx="5430" cy="124"/>
            </a:xfrm>
            <a:custGeom>
              <a:avLst/>
              <a:gdLst>
                <a:gd name="T0" fmla="*/ 0 w 5430"/>
                <a:gd name="T1" fmla="*/ 0 h 124"/>
                <a:gd name="T2" fmla="*/ 5429 w 5430"/>
                <a:gd name="T3" fmla="*/ 0 h 124"/>
                <a:gd name="T4" fmla="*/ 5406 w 5430"/>
                <a:gd name="T5" fmla="*/ 16 h 124"/>
                <a:gd name="T6" fmla="*/ 15 w 5430"/>
                <a:gd name="T7" fmla="*/ 16 h 124"/>
                <a:gd name="T8" fmla="*/ 15 w 5430"/>
                <a:gd name="T9" fmla="*/ 95 h 124"/>
                <a:gd name="T10" fmla="*/ 0 w 5430"/>
                <a:gd name="T11" fmla="*/ 123 h 124"/>
                <a:gd name="T12" fmla="*/ 0 w 5430"/>
                <a:gd name="T13" fmla="*/ 0 h 124"/>
                <a:gd name="T14" fmla="*/ 0 w 5430"/>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5430"/>
                <a:gd name="T25" fmla="*/ 0 h 124"/>
                <a:gd name="T26" fmla="*/ 5430 w 5430"/>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30" h="124">
                  <a:moveTo>
                    <a:pt x="0" y="0"/>
                  </a:moveTo>
                  <a:lnTo>
                    <a:pt x="5429" y="0"/>
                  </a:lnTo>
                  <a:lnTo>
                    <a:pt x="5406" y="16"/>
                  </a:lnTo>
                  <a:lnTo>
                    <a:pt x="15" y="16"/>
                  </a:lnTo>
                  <a:lnTo>
                    <a:pt x="15" y="95"/>
                  </a:lnTo>
                  <a:lnTo>
                    <a:pt x="0" y="123"/>
                  </a:lnTo>
                  <a:lnTo>
                    <a:pt x="0" y="0"/>
                  </a:lnTo>
                </a:path>
              </a:pathLst>
            </a:custGeom>
            <a:solidFill>
              <a:srgbClr val="00C1C2"/>
            </a:solidFill>
            <a:ln w="9525">
              <a:noFill/>
              <a:round/>
              <a:headEnd/>
              <a:tailEnd/>
            </a:ln>
          </p:spPr>
          <p:txBody>
            <a:bodyPr/>
            <a:lstStyle/>
            <a:p>
              <a:endParaRPr lang="en-US"/>
            </a:p>
          </p:txBody>
        </p:sp>
      </p:grpSp>
      <p:sp>
        <p:nvSpPr>
          <p:cNvPr id="11" name="Title 10"/>
          <p:cNvSpPr>
            <a:spLocks noGrp="1"/>
          </p:cNvSpPr>
          <p:nvPr>
            <p:ph type="title"/>
          </p:nvPr>
        </p:nvSpPr>
        <p:spPr>
          <a:xfrm>
            <a:off x="514350" y="514350"/>
            <a:ext cx="9258300" cy="781050"/>
          </a:xfrm>
        </p:spPr>
        <p:txBody>
          <a:bodyPr/>
          <a:lstStyle/>
          <a:p>
            <a:r>
              <a:rPr lang="en-US" dirty="0" smtClean="0"/>
              <a:t>Using Compound Criteria</a:t>
            </a:r>
            <a:endParaRPr lang="en-US" dirty="0"/>
          </a:p>
        </p:txBody>
      </p:sp>
      <p:sp>
        <p:nvSpPr>
          <p:cNvPr id="94212" name="Text Box 10"/>
          <p:cNvSpPr txBox="1">
            <a:spLocks noChangeArrowheads="1"/>
          </p:cNvSpPr>
          <p:nvPr/>
        </p:nvSpPr>
        <p:spPr bwMode="auto">
          <a:xfrm>
            <a:off x="0" y="1752600"/>
            <a:ext cx="10058400" cy="5476875"/>
          </a:xfrm>
          <a:prstGeom prst="rect">
            <a:avLst/>
          </a:prstGeom>
          <a:noFill/>
          <a:ln w="9525">
            <a:noFill/>
            <a:miter lim="800000"/>
            <a:headEnd/>
            <a:tailEnd/>
          </a:ln>
        </p:spPr>
        <p:txBody>
          <a:bodyPr lIns="0" tIns="0" rIns="0" bIns="0"/>
          <a:lstStyle/>
          <a:p>
            <a:pPr marL="320675" indent="-320675" defTabSz="460375">
              <a:buClr>
                <a:srgbClr val="00A000"/>
              </a:buClr>
              <a:buSzPct val="90000"/>
              <a:buFont typeface="Monotype Sorts" pitchFamily="2" charset="2"/>
              <a:buChar char="l"/>
            </a:pPr>
            <a:r>
              <a:rPr lang="en-US" sz="3100" dirty="0"/>
              <a:t>A compound criteria means that the query entails more than just a single simple criteria.</a:t>
            </a:r>
            <a:br>
              <a:rPr lang="en-US" sz="3100" dirty="0"/>
            </a:br>
            <a:endParaRPr lang="en-US" sz="3100" dirty="0"/>
          </a:p>
          <a:p>
            <a:pPr marL="320675" indent="-320675" defTabSz="460375">
              <a:buClr>
                <a:srgbClr val="00A000"/>
              </a:buClr>
              <a:buSzPct val="90000"/>
              <a:buFont typeface="Monotype Sorts" pitchFamily="2" charset="2"/>
              <a:buChar char="l"/>
            </a:pPr>
            <a:r>
              <a:rPr lang="en-US" sz="3100" dirty="0"/>
              <a:t>If all of the expressed simple criteria must be true in order for the compound criteria to be true, we have an AND criteria.</a:t>
            </a:r>
          </a:p>
          <a:p>
            <a:pPr marL="771525" lvl="1" indent="-315913" defTabSz="460375">
              <a:buClr>
                <a:srgbClr val="00A000"/>
              </a:buClr>
              <a:buSzPct val="70000"/>
              <a:buFont typeface="Wingdings" pitchFamily="2" charset="2"/>
              <a:buChar char="Ø"/>
            </a:pPr>
            <a:r>
              <a:rPr lang="en-US" sz="3100" dirty="0"/>
              <a:t>Ex: Age &gt; 20 AND Major = “IS”</a:t>
            </a:r>
            <a:br>
              <a:rPr lang="en-US" sz="3100" dirty="0"/>
            </a:br>
            <a:endParaRPr lang="en-US" sz="3100" i="1" dirty="0"/>
          </a:p>
          <a:p>
            <a:pPr marL="320675" indent="-320675" defTabSz="460375">
              <a:buClr>
                <a:srgbClr val="00A000"/>
              </a:buClr>
              <a:buSzPct val="90000"/>
              <a:buFont typeface="Monotype Sorts" pitchFamily="2" charset="2"/>
              <a:buChar char="l"/>
            </a:pPr>
            <a:r>
              <a:rPr lang="en-US" sz="3100" dirty="0"/>
              <a:t>If at least one of the expressed simple criteria must be true in order for the compound criteria to be true, we have an OR criteria.</a:t>
            </a:r>
            <a:endParaRPr lang="en-US" sz="3100" i="1" dirty="0"/>
          </a:p>
          <a:p>
            <a:pPr marL="771525" lvl="1" indent="-315913" defTabSz="460375">
              <a:buClr>
                <a:srgbClr val="00A000"/>
              </a:buClr>
              <a:buSzPct val="70000"/>
              <a:buFont typeface="Wingdings" pitchFamily="2" charset="2"/>
              <a:buChar char="Ø"/>
            </a:pPr>
            <a:r>
              <a:rPr lang="en-US" sz="3100" dirty="0"/>
              <a:t>Ex: Class = “Senior “  OR  GPA &gt; 3.2</a:t>
            </a:r>
            <a:endParaRPr lang="en-US" sz="2500" dirty="0"/>
          </a:p>
        </p:txBody>
      </p:sp>
    </p:spTree>
  </p:cSld>
  <p:clrMapOvr>
    <a:masterClrMapping/>
  </p:clrMapOvr>
  <p:transition>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539750" y="495300"/>
            <a:ext cx="9344025" cy="938213"/>
          </a:xfrm>
          <a:noFill/>
          <a:ln w="47418" cap="flat">
            <a:solidFill>
              <a:srgbClr val="000000"/>
            </a:solidFill>
          </a:ln>
        </p:spPr>
        <p:txBody>
          <a:bodyPr lIns="0" tIns="0" rIns="0" bIns="0" anchor="ctr"/>
          <a:lstStyle/>
          <a:p>
            <a:pPr marL="0" indent="0" algn="ctr" defTabSz="461963" eaLnBrk="1" hangingPunct="1">
              <a:spcBef>
                <a:spcPct val="0"/>
              </a:spcBef>
              <a:buClr>
                <a:srgbClr val="000000"/>
              </a:buClr>
              <a:buSzPct val="90000"/>
              <a:buFont typeface="Monotype Sorts"/>
              <a:buNone/>
            </a:pPr>
            <a:r>
              <a:rPr lang="en-US" sz="4300" b="1" smtClean="0">
                <a:solidFill>
                  <a:srgbClr val="000000"/>
                </a:solidFill>
                <a:latin typeface="MadAve" charset="0"/>
              </a:rPr>
              <a:t>USER VIEW (REQUIREMENT) #3</a:t>
            </a:r>
            <a:endParaRPr lang="en-US" smtClean="0"/>
          </a:p>
        </p:txBody>
      </p:sp>
      <p:sp>
        <p:nvSpPr>
          <p:cNvPr id="13315" name="Text Box 4"/>
          <p:cNvSpPr txBox="1">
            <a:spLocks noChangeArrowheads="1"/>
          </p:cNvSpPr>
          <p:nvPr/>
        </p:nvSpPr>
        <p:spPr bwMode="auto">
          <a:xfrm>
            <a:off x="352425" y="1746250"/>
            <a:ext cx="9745663" cy="10539413"/>
          </a:xfrm>
          <a:prstGeom prst="rect">
            <a:avLst/>
          </a:prstGeom>
          <a:noFill/>
          <a:ln w="9525">
            <a:noFill/>
            <a:miter lim="800000"/>
            <a:headEnd/>
            <a:tailEnd/>
          </a:ln>
        </p:spPr>
        <p:txBody>
          <a:bodyPr lIns="0" tIns="0" rIns="0" bIns="0"/>
          <a:lstStyle/>
          <a:p>
            <a:pPr marL="344488" indent="-344488" defTabSz="461963">
              <a:buClr>
                <a:schemeClr val="folHlink"/>
              </a:buClr>
              <a:buSzPct val="115000"/>
              <a:buFont typeface="Wingdings" pitchFamily="2" charset="2"/>
              <a:buChar char="§"/>
            </a:pPr>
            <a:r>
              <a:rPr lang="en-US" sz="2700" b="1">
                <a:solidFill>
                  <a:srgbClr val="000000"/>
                </a:solidFill>
              </a:rPr>
              <a:t>FOR EACH MOVIE, LIST NUMBER, TITLE, DIRECTOR NAME/NUM, CRITICS' RATING,MPAA RATING, NUMBER OF AWARDS NOMINATED FOR, NUMBER OF AWARDS WON:</a:t>
            </a:r>
            <a:br>
              <a:rPr lang="en-US" sz="2700" b="1">
                <a:solidFill>
                  <a:srgbClr val="000000"/>
                </a:solidFill>
              </a:rPr>
            </a:br>
            <a:r>
              <a:rPr lang="en-US" sz="2700" b="1">
                <a:solidFill>
                  <a:srgbClr val="000000"/>
                </a:solidFill>
              </a:rPr>
              <a:t> </a:t>
            </a:r>
          </a:p>
          <a:p>
            <a:pPr marL="831850" lvl="1" indent="-374650" defTabSz="461963">
              <a:buClr>
                <a:srgbClr val="008000"/>
              </a:buClr>
              <a:buSzPct val="70000"/>
              <a:buFont typeface="Monotype Sorts"/>
              <a:buNone/>
            </a:pPr>
            <a:r>
              <a:rPr lang="en-US" sz="2500" b="1">
                <a:solidFill>
                  <a:srgbClr val="000000"/>
                </a:solidFill>
              </a:rPr>
              <a:t>MOVIE (</a:t>
            </a:r>
            <a:r>
              <a:rPr lang="en-US" sz="2500" b="1" u="sng">
                <a:solidFill>
                  <a:srgbClr val="000000"/>
                </a:solidFill>
              </a:rPr>
              <a:t> MVNUMB</a:t>
            </a:r>
            <a:r>
              <a:rPr lang="en-US" sz="2500" b="1">
                <a:solidFill>
                  <a:srgbClr val="000000"/>
                </a:solidFill>
              </a:rPr>
              <a:t>, MVTITLE, DIRNUMB, DIRNAME, CRITRTNG, MPAARTNG, NUMNOMS, NUMAWRDS)                </a:t>
            </a:r>
          </a:p>
          <a:p>
            <a:pPr marL="831850" lvl="1" indent="-374650" defTabSz="461963">
              <a:buClr>
                <a:srgbClr val="008000"/>
              </a:buClr>
              <a:buSzPct val="70000"/>
              <a:buFont typeface="Monotype Sorts"/>
              <a:buNone/>
            </a:pPr>
            <a:r>
              <a:rPr lang="en-US" sz="2500" b="1">
                <a:solidFill>
                  <a:srgbClr val="000000"/>
                </a:solidFill>
              </a:rPr>
              <a:t>SINCE DIRNUMB ------&gt; DIRNAME, THIS IS NOT 3NF!</a:t>
            </a:r>
            <a:br>
              <a:rPr lang="en-US" sz="2500" b="1">
                <a:solidFill>
                  <a:srgbClr val="000000"/>
                </a:solidFill>
              </a:rPr>
            </a:br>
            <a:endParaRPr lang="en-US" sz="2500" b="1">
              <a:solidFill>
                <a:srgbClr val="000000"/>
              </a:solidFill>
            </a:endParaRPr>
          </a:p>
          <a:p>
            <a:pPr marL="831850" lvl="1" indent="-374650" defTabSz="461963">
              <a:buClr>
                <a:srgbClr val="008000"/>
              </a:buClr>
              <a:buSzPct val="70000"/>
              <a:buFont typeface="Monotype Sorts"/>
              <a:buNone/>
            </a:pPr>
            <a:r>
              <a:rPr lang="en-US" sz="2500" b="1">
                <a:solidFill>
                  <a:srgbClr val="000000"/>
                </a:solidFill>
              </a:rPr>
              <a:t>DECOMPOSE INTO:</a:t>
            </a:r>
          </a:p>
          <a:p>
            <a:pPr marL="1193800" lvl="2" indent="-279400" defTabSz="461963">
              <a:buClr>
                <a:srgbClr val="C20000"/>
              </a:buClr>
              <a:buSzPct val="90000"/>
              <a:buFont typeface="Monotype Sorts"/>
              <a:buNone/>
            </a:pPr>
            <a:r>
              <a:rPr lang="en-US" b="1">
                <a:solidFill>
                  <a:srgbClr val="000000"/>
                </a:solidFill>
              </a:rPr>
              <a:t>DIRECTOR </a:t>
            </a:r>
            <a:r>
              <a:rPr lang="en-US" b="1" u="sng">
                <a:solidFill>
                  <a:srgbClr val="000000"/>
                </a:solidFill>
              </a:rPr>
              <a:t>(DIRNUMB</a:t>
            </a:r>
            <a:r>
              <a:rPr lang="en-US" b="1">
                <a:solidFill>
                  <a:srgbClr val="000000"/>
                </a:solidFill>
              </a:rPr>
              <a:t>, DIRNAME)</a:t>
            </a:r>
          </a:p>
          <a:p>
            <a:pPr marL="1193800" lvl="2" indent="-279400" defTabSz="461963">
              <a:buClr>
                <a:srgbClr val="C20000"/>
              </a:buClr>
              <a:buSzPct val="90000"/>
              <a:buFont typeface="Monotype Sorts"/>
              <a:buNone/>
            </a:pPr>
            <a:r>
              <a:rPr lang="en-US" b="1">
                <a:solidFill>
                  <a:srgbClr val="000000"/>
                </a:solidFill>
              </a:rPr>
              <a:t>MOVIE(</a:t>
            </a:r>
            <a:r>
              <a:rPr lang="en-US" b="1" u="sng">
                <a:solidFill>
                  <a:srgbClr val="000000"/>
                </a:solidFill>
              </a:rPr>
              <a:t>MVNUMB,</a:t>
            </a:r>
            <a:r>
              <a:rPr lang="en-US" b="1">
                <a:solidFill>
                  <a:srgbClr val="000000"/>
                </a:solidFill>
              </a:rPr>
              <a:t> MVTITLE, CRITRTNG, MPAARTNG, NUMNOMS, NUMAWRDS, DIRNUMB)</a:t>
            </a:r>
            <a:endParaRPr lang="en-US"/>
          </a:p>
        </p:txBody>
      </p:sp>
    </p:spTree>
  </p:cSld>
  <p:clrMapOvr>
    <a:masterClrMapping/>
  </p:clrMapOvr>
  <p:transition>
    <p:cut/>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234" name="Group 9"/>
          <p:cNvGrpSpPr>
            <a:grpSpLocks/>
          </p:cNvGrpSpPr>
          <p:nvPr/>
        </p:nvGrpSpPr>
        <p:grpSpPr bwMode="auto">
          <a:xfrm>
            <a:off x="668338" y="1812925"/>
            <a:ext cx="8623300" cy="201613"/>
            <a:chOff x="421" y="1142"/>
            <a:chExt cx="5432" cy="127"/>
          </a:xfrm>
        </p:grpSpPr>
        <p:sp>
          <p:nvSpPr>
            <p:cNvPr id="95237" name="AutoShape 4"/>
            <p:cNvSpPr>
              <a:spLocks noChangeArrowheads="1"/>
            </p:cNvSpPr>
            <p:nvPr/>
          </p:nvSpPr>
          <p:spPr bwMode="auto">
            <a:xfrm flipV="1">
              <a:off x="438" y="1179"/>
              <a:ext cx="5388" cy="79"/>
            </a:xfrm>
            <a:prstGeom prst="roundRect">
              <a:avLst>
                <a:gd name="adj" fmla="val 0"/>
              </a:avLst>
            </a:prstGeom>
            <a:solidFill>
              <a:srgbClr val="000080"/>
            </a:solidFill>
            <a:ln w="9525">
              <a:noFill/>
              <a:round/>
              <a:headEnd/>
              <a:tailEnd/>
            </a:ln>
          </p:spPr>
          <p:txBody>
            <a:bodyPr wrap="none" anchor="ctr"/>
            <a:lstStyle/>
            <a:p>
              <a:endParaRPr lang="en-US"/>
            </a:p>
          </p:txBody>
        </p:sp>
        <p:sp>
          <p:nvSpPr>
            <p:cNvPr id="95238" name="AutoShape 5"/>
            <p:cNvSpPr>
              <a:spLocks noChangeArrowheads="1"/>
            </p:cNvSpPr>
            <p:nvPr/>
          </p:nvSpPr>
          <p:spPr bwMode="auto">
            <a:xfrm flipV="1">
              <a:off x="440" y="1161"/>
              <a:ext cx="5387" cy="80"/>
            </a:xfrm>
            <a:prstGeom prst="roundRect">
              <a:avLst>
                <a:gd name="adj" fmla="val 0"/>
              </a:avLst>
            </a:prstGeom>
            <a:solidFill>
              <a:srgbClr val="0000FF"/>
            </a:solidFill>
            <a:ln w="9525">
              <a:noFill/>
              <a:round/>
              <a:headEnd/>
              <a:tailEnd/>
            </a:ln>
          </p:spPr>
          <p:txBody>
            <a:bodyPr wrap="none" anchor="ctr"/>
            <a:lstStyle/>
            <a:p>
              <a:endParaRPr lang="en-US"/>
            </a:p>
          </p:txBody>
        </p:sp>
        <p:sp>
          <p:nvSpPr>
            <p:cNvPr id="95239" name="Freeform 6"/>
            <p:cNvSpPr>
              <a:spLocks/>
            </p:cNvSpPr>
            <p:nvPr/>
          </p:nvSpPr>
          <p:spPr bwMode="auto">
            <a:xfrm>
              <a:off x="421" y="1142"/>
              <a:ext cx="5431" cy="127"/>
            </a:xfrm>
            <a:custGeom>
              <a:avLst/>
              <a:gdLst>
                <a:gd name="T0" fmla="*/ 0 w 5431"/>
                <a:gd name="T1" fmla="*/ 126 h 127"/>
                <a:gd name="T2" fmla="*/ 5430 w 5431"/>
                <a:gd name="T3" fmla="*/ 126 h 127"/>
                <a:gd name="T4" fmla="*/ 5430 w 5431"/>
                <a:gd name="T5" fmla="*/ 0 h 127"/>
                <a:gd name="T6" fmla="*/ 5408 w 5431"/>
                <a:gd name="T7" fmla="*/ 19 h 127"/>
                <a:gd name="T8" fmla="*/ 5408 w 5431"/>
                <a:gd name="T9" fmla="*/ 98 h 127"/>
                <a:gd name="T10" fmla="*/ 17 w 5431"/>
                <a:gd name="T11" fmla="*/ 98 h 127"/>
                <a:gd name="T12" fmla="*/ 0 w 5431"/>
                <a:gd name="T13" fmla="*/ 126 h 127"/>
                <a:gd name="T14" fmla="*/ 0 w 5431"/>
                <a:gd name="T15" fmla="*/ 126 h 127"/>
                <a:gd name="T16" fmla="*/ 0 60000 65536"/>
                <a:gd name="T17" fmla="*/ 0 60000 65536"/>
                <a:gd name="T18" fmla="*/ 0 60000 65536"/>
                <a:gd name="T19" fmla="*/ 0 60000 65536"/>
                <a:gd name="T20" fmla="*/ 0 60000 65536"/>
                <a:gd name="T21" fmla="*/ 0 60000 65536"/>
                <a:gd name="T22" fmla="*/ 0 60000 65536"/>
                <a:gd name="T23" fmla="*/ 0 60000 65536"/>
                <a:gd name="T24" fmla="*/ 0 w 5431"/>
                <a:gd name="T25" fmla="*/ 0 h 127"/>
                <a:gd name="T26" fmla="*/ 5431 w 5431"/>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31" h="127">
                  <a:moveTo>
                    <a:pt x="0" y="126"/>
                  </a:moveTo>
                  <a:lnTo>
                    <a:pt x="5430" y="126"/>
                  </a:lnTo>
                  <a:lnTo>
                    <a:pt x="5430" y="0"/>
                  </a:lnTo>
                  <a:lnTo>
                    <a:pt x="5408" y="19"/>
                  </a:lnTo>
                  <a:lnTo>
                    <a:pt x="5408" y="98"/>
                  </a:lnTo>
                  <a:lnTo>
                    <a:pt x="17" y="98"/>
                  </a:lnTo>
                  <a:lnTo>
                    <a:pt x="0" y="126"/>
                  </a:lnTo>
                </a:path>
              </a:pathLst>
            </a:custGeom>
            <a:solidFill>
              <a:srgbClr val="4000A2"/>
            </a:solidFill>
            <a:ln w="9525">
              <a:noFill/>
              <a:round/>
              <a:headEnd/>
              <a:tailEnd/>
            </a:ln>
          </p:spPr>
          <p:txBody>
            <a:bodyPr/>
            <a:lstStyle/>
            <a:p>
              <a:endParaRPr lang="en-US"/>
            </a:p>
          </p:txBody>
        </p:sp>
        <p:sp>
          <p:nvSpPr>
            <p:cNvPr id="95240" name="Freeform 7"/>
            <p:cNvSpPr>
              <a:spLocks/>
            </p:cNvSpPr>
            <p:nvPr/>
          </p:nvSpPr>
          <p:spPr bwMode="auto">
            <a:xfrm>
              <a:off x="439" y="1159"/>
              <a:ext cx="5389" cy="82"/>
            </a:xfrm>
            <a:custGeom>
              <a:avLst/>
              <a:gdLst>
                <a:gd name="T0" fmla="*/ 0 w 5389"/>
                <a:gd name="T1" fmla="*/ 81 h 82"/>
                <a:gd name="T2" fmla="*/ 5388 w 5389"/>
                <a:gd name="T3" fmla="*/ 81 h 82"/>
                <a:gd name="T4" fmla="*/ 5388 w 5389"/>
                <a:gd name="T5" fmla="*/ 0 h 82"/>
                <a:gd name="T6" fmla="*/ 0 60000 65536"/>
                <a:gd name="T7" fmla="*/ 0 60000 65536"/>
                <a:gd name="T8" fmla="*/ 0 60000 65536"/>
                <a:gd name="T9" fmla="*/ 0 w 5389"/>
                <a:gd name="T10" fmla="*/ 0 h 82"/>
                <a:gd name="T11" fmla="*/ 5389 w 5389"/>
                <a:gd name="T12" fmla="*/ 82 h 82"/>
              </a:gdLst>
              <a:ahLst/>
              <a:cxnLst>
                <a:cxn ang="T6">
                  <a:pos x="T0" y="T1"/>
                </a:cxn>
                <a:cxn ang="T7">
                  <a:pos x="T2" y="T3"/>
                </a:cxn>
                <a:cxn ang="T8">
                  <a:pos x="T4" y="T5"/>
                </a:cxn>
              </a:cxnLst>
              <a:rect l="T9" t="T10" r="T11" b="T12"/>
              <a:pathLst>
                <a:path w="5389" h="82">
                  <a:moveTo>
                    <a:pt x="0" y="81"/>
                  </a:moveTo>
                  <a:lnTo>
                    <a:pt x="5388" y="81"/>
                  </a:lnTo>
                  <a:lnTo>
                    <a:pt x="5388" y="0"/>
                  </a:lnTo>
                </a:path>
              </a:pathLst>
            </a:custGeom>
            <a:noFill/>
            <a:ln w="8946">
              <a:solidFill>
                <a:srgbClr val="000000"/>
              </a:solidFill>
              <a:round/>
              <a:headEnd/>
              <a:tailEnd/>
            </a:ln>
          </p:spPr>
          <p:txBody>
            <a:bodyPr/>
            <a:lstStyle/>
            <a:p>
              <a:endParaRPr lang="en-US"/>
            </a:p>
          </p:txBody>
        </p:sp>
        <p:sp>
          <p:nvSpPr>
            <p:cNvPr id="95241" name="Freeform 8"/>
            <p:cNvSpPr>
              <a:spLocks/>
            </p:cNvSpPr>
            <p:nvPr/>
          </p:nvSpPr>
          <p:spPr bwMode="auto">
            <a:xfrm>
              <a:off x="423" y="1145"/>
              <a:ext cx="5430" cy="124"/>
            </a:xfrm>
            <a:custGeom>
              <a:avLst/>
              <a:gdLst>
                <a:gd name="T0" fmla="*/ 0 w 5430"/>
                <a:gd name="T1" fmla="*/ 0 h 124"/>
                <a:gd name="T2" fmla="*/ 5429 w 5430"/>
                <a:gd name="T3" fmla="*/ 0 h 124"/>
                <a:gd name="T4" fmla="*/ 5406 w 5430"/>
                <a:gd name="T5" fmla="*/ 16 h 124"/>
                <a:gd name="T6" fmla="*/ 15 w 5430"/>
                <a:gd name="T7" fmla="*/ 16 h 124"/>
                <a:gd name="T8" fmla="*/ 15 w 5430"/>
                <a:gd name="T9" fmla="*/ 95 h 124"/>
                <a:gd name="T10" fmla="*/ 0 w 5430"/>
                <a:gd name="T11" fmla="*/ 123 h 124"/>
                <a:gd name="T12" fmla="*/ 0 w 5430"/>
                <a:gd name="T13" fmla="*/ 0 h 124"/>
                <a:gd name="T14" fmla="*/ 0 w 5430"/>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5430"/>
                <a:gd name="T25" fmla="*/ 0 h 124"/>
                <a:gd name="T26" fmla="*/ 5430 w 5430"/>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30" h="124">
                  <a:moveTo>
                    <a:pt x="0" y="0"/>
                  </a:moveTo>
                  <a:lnTo>
                    <a:pt x="5429" y="0"/>
                  </a:lnTo>
                  <a:lnTo>
                    <a:pt x="5406" y="16"/>
                  </a:lnTo>
                  <a:lnTo>
                    <a:pt x="15" y="16"/>
                  </a:lnTo>
                  <a:lnTo>
                    <a:pt x="15" y="95"/>
                  </a:lnTo>
                  <a:lnTo>
                    <a:pt x="0" y="123"/>
                  </a:lnTo>
                  <a:lnTo>
                    <a:pt x="0" y="0"/>
                  </a:lnTo>
                </a:path>
              </a:pathLst>
            </a:custGeom>
            <a:solidFill>
              <a:srgbClr val="00C1C2"/>
            </a:solidFill>
            <a:ln w="9525">
              <a:noFill/>
              <a:round/>
              <a:headEnd/>
              <a:tailEnd/>
            </a:ln>
          </p:spPr>
          <p:txBody>
            <a:bodyPr/>
            <a:lstStyle/>
            <a:p>
              <a:endParaRPr lang="en-US"/>
            </a:p>
          </p:txBody>
        </p:sp>
      </p:grpSp>
      <p:sp>
        <p:nvSpPr>
          <p:cNvPr id="11" name="Title 10"/>
          <p:cNvSpPr>
            <a:spLocks noGrp="1"/>
          </p:cNvSpPr>
          <p:nvPr>
            <p:ph type="title"/>
          </p:nvPr>
        </p:nvSpPr>
        <p:spPr/>
        <p:txBody>
          <a:bodyPr/>
          <a:lstStyle/>
          <a:p>
            <a:r>
              <a:rPr lang="en-US" dirty="0" smtClean="0"/>
              <a:t>Expressing “AND” Criteria in QBE</a:t>
            </a:r>
            <a:endParaRPr lang="en-US" dirty="0"/>
          </a:p>
        </p:txBody>
      </p:sp>
      <p:sp>
        <p:nvSpPr>
          <p:cNvPr id="95236" name="Text Box 10"/>
          <p:cNvSpPr txBox="1">
            <a:spLocks noChangeArrowheads="1"/>
          </p:cNvSpPr>
          <p:nvPr/>
        </p:nvSpPr>
        <p:spPr bwMode="auto">
          <a:xfrm>
            <a:off x="201613" y="2133600"/>
            <a:ext cx="10142537" cy="5121275"/>
          </a:xfrm>
          <a:prstGeom prst="rect">
            <a:avLst/>
          </a:prstGeom>
          <a:noFill/>
          <a:ln w="9525">
            <a:noFill/>
            <a:miter lim="800000"/>
            <a:headEnd/>
            <a:tailEnd/>
          </a:ln>
        </p:spPr>
        <p:txBody>
          <a:bodyPr lIns="0" tIns="0" rIns="0" bIns="0"/>
          <a:lstStyle/>
          <a:p>
            <a:pPr marL="320675" indent="-320675" defTabSz="460375">
              <a:buClr>
                <a:srgbClr val="00A000"/>
              </a:buClr>
              <a:buSzPct val="90000"/>
              <a:buFont typeface="Wingdings" pitchFamily="2" charset="2"/>
              <a:buChar char="§"/>
            </a:pPr>
            <a:r>
              <a:rPr lang="en-US" sz="3600" dirty="0"/>
              <a:t>CASE I: The simple criteria apply to different attributes.</a:t>
            </a:r>
          </a:p>
          <a:p>
            <a:pPr marL="771525" lvl="1" indent="-315913" defTabSz="460375">
              <a:buClr>
                <a:srgbClr val="00A000"/>
              </a:buClr>
              <a:buSzPct val="70000"/>
              <a:buFont typeface="Monotype Sorts" pitchFamily="2" charset="2"/>
              <a:buChar char="3"/>
            </a:pPr>
            <a:r>
              <a:rPr lang="en-US" sz="3300" i="1" dirty="0"/>
              <a:t>Procedure: In the QBE grid, place the simple criteria in the identical row, under each of the appropriate attributes</a:t>
            </a:r>
            <a:r>
              <a:rPr lang="en-US" sz="3300" i="1" dirty="0" smtClean="0"/>
              <a:t>.</a:t>
            </a:r>
          </a:p>
          <a:p>
            <a:pPr marL="320675" indent="-320675" defTabSz="460375">
              <a:buClr>
                <a:srgbClr val="00A000"/>
              </a:buClr>
              <a:buSzPct val="90000"/>
              <a:buFont typeface="Wingdings" pitchFamily="2" charset="2"/>
              <a:buChar char="§"/>
            </a:pPr>
            <a:r>
              <a:rPr lang="en-US" sz="4000" dirty="0" smtClean="0"/>
              <a:t>CASE II: The simple criteria apply to the same attribute</a:t>
            </a:r>
            <a:r>
              <a:rPr lang="en-US" sz="4400" dirty="0" smtClean="0"/>
              <a:t>.</a:t>
            </a:r>
          </a:p>
          <a:p>
            <a:pPr marL="771525" lvl="1" indent="-315913" defTabSz="460375">
              <a:buClr>
                <a:srgbClr val="00A000"/>
              </a:buClr>
              <a:buSzPct val="70000"/>
              <a:buFont typeface="Monotype Sorts" pitchFamily="2" charset="2"/>
              <a:buChar char="3"/>
            </a:pPr>
            <a:r>
              <a:rPr lang="en-US" sz="3300" i="1" dirty="0" smtClean="0"/>
              <a:t>Procedure</a:t>
            </a:r>
            <a:r>
              <a:rPr lang="en-US" sz="3300" i="1" dirty="0"/>
              <a:t>: In the QBE grid, place each of the simple criteria in the same attribute column, but separate </a:t>
            </a:r>
            <a:br>
              <a:rPr lang="en-US" sz="3300" i="1" dirty="0"/>
            </a:br>
            <a:r>
              <a:rPr lang="en-US" sz="3300" i="1" dirty="0"/>
              <a:t>them by the keyword  AND</a:t>
            </a:r>
            <a:r>
              <a:rPr lang="en-US" sz="3300" b="1" i="1" dirty="0"/>
              <a:t>.</a:t>
            </a:r>
            <a:endParaRPr lang="en-US" sz="2500" i="1" dirty="0"/>
          </a:p>
        </p:txBody>
      </p:sp>
    </p:spTree>
  </p:cSld>
  <p:clrMapOvr>
    <a:masterClrMapping/>
  </p:clrMapOvr>
  <p:transition>
    <p:blinds dir="vert"/>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58" name="Group 9"/>
          <p:cNvGrpSpPr>
            <a:grpSpLocks/>
          </p:cNvGrpSpPr>
          <p:nvPr/>
        </p:nvGrpSpPr>
        <p:grpSpPr bwMode="auto">
          <a:xfrm>
            <a:off x="668338" y="1812925"/>
            <a:ext cx="8623300" cy="201613"/>
            <a:chOff x="421" y="1142"/>
            <a:chExt cx="5432" cy="127"/>
          </a:xfrm>
        </p:grpSpPr>
        <p:sp>
          <p:nvSpPr>
            <p:cNvPr id="96261" name="AutoShape 4"/>
            <p:cNvSpPr>
              <a:spLocks noChangeArrowheads="1"/>
            </p:cNvSpPr>
            <p:nvPr/>
          </p:nvSpPr>
          <p:spPr bwMode="auto">
            <a:xfrm flipV="1">
              <a:off x="438" y="1179"/>
              <a:ext cx="5388" cy="79"/>
            </a:xfrm>
            <a:prstGeom prst="roundRect">
              <a:avLst>
                <a:gd name="adj" fmla="val 0"/>
              </a:avLst>
            </a:prstGeom>
            <a:solidFill>
              <a:srgbClr val="000080"/>
            </a:solidFill>
            <a:ln w="9525">
              <a:noFill/>
              <a:round/>
              <a:headEnd/>
              <a:tailEnd/>
            </a:ln>
          </p:spPr>
          <p:txBody>
            <a:bodyPr wrap="none" anchor="ctr"/>
            <a:lstStyle/>
            <a:p>
              <a:endParaRPr lang="en-US"/>
            </a:p>
          </p:txBody>
        </p:sp>
        <p:sp>
          <p:nvSpPr>
            <p:cNvPr id="96262" name="AutoShape 5"/>
            <p:cNvSpPr>
              <a:spLocks noChangeArrowheads="1"/>
            </p:cNvSpPr>
            <p:nvPr/>
          </p:nvSpPr>
          <p:spPr bwMode="auto">
            <a:xfrm flipV="1">
              <a:off x="440" y="1161"/>
              <a:ext cx="5387" cy="80"/>
            </a:xfrm>
            <a:prstGeom prst="roundRect">
              <a:avLst>
                <a:gd name="adj" fmla="val 0"/>
              </a:avLst>
            </a:prstGeom>
            <a:solidFill>
              <a:srgbClr val="0000FF"/>
            </a:solidFill>
            <a:ln w="9525">
              <a:noFill/>
              <a:round/>
              <a:headEnd/>
              <a:tailEnd/>
            </a:ln>
          </p:spPr>
          <p:txBody>
            <a:bodyPr wrap="none" anchor="ctr"/>
            <a:lstStyle/>
            <a:p>
              <a:endParaRPr lang="en-US"/>
            </a:p>
          </p:txBody>
        </p:sp>
        <p:sp>
          <p:nvSpPr>
            <p:cNvPr id="96263" name="Freeform 6"/>
            <p:cNvSpPr>
              <a:spLocks/>
            </p:cNvSpPr>
            <p:nvPr/>
          </p:nvSpPr>
          <p:spPr bwMode="auto">
            <a:xfrm>
              <a:off x="421" y="1142"/>
              <a:ext cx="5431" cy="127"/>
            </a:xfrm>
            <a:custGeom>
              <a:avLst/>
              <a:gdLst>
                <a:gd name="T0" fmla="*/ 0 w 5431"/>
                <a:gd name="T1" fmla="*/ 126 h 127"/>
                <a:gd name="T2" fmla="*/ 5430 w 5431"/>
                <a:gd name="T3" fmla="*/ 126 h 127"/>
                <a:gd name="T4" fmla="*/ 5430 w 5431"/>
                <a:gd name="T5" fmla="*/ 0 h 127"/>
                <a:gd name="T6" fmla="*/ 5408 w 5431"/>
                <a:gd name="T7" fmla="*/ 19 h 127"/>
                <a:gd name="T8" fmla="*/ 5408 w 5431"/>
                <a:gd name="T9" fmla="*/ 98 h 127"/>
                <a:gd name="T10" fmla="*/ 17 w 5431"/>
                <a:gd name="T11" fmla="*/ 98 h 127"/>
                <a:gd name="T12" fmla="*/ 0 w 5431"/>
                <a:gd name="T13" fmla="*/ 126 h 127"/>
                <a:gd name="T14" fmla="*/ 0 w 5431"/>
                <a:gd name="T15" fmla="*/ 126 h 127"/>
                <a:gd name="T16" fmla="*/ 0 60000 65536"/>
                <a:gd name="T17" fmla="*/ 0 60000 65536"/>
                <a:gd name="T18" fmla="*/ 0 60000 65536"/>
                <a:gd name="T19" fmla="*/ 0 60000 65536"/>
                <a:gd name="T20" fmla="*/ 0 60000 65536"/>
                <a:gd name="T21" fmla="*/ 0 60000 65536"/>
                <a:gd name="T22" fmla="*/ 0 60000 65536"/>
                <a:gd name="T23" fmla="*/ 0 60000 65536"/>
                <a:gd name="T24" fmla="*/ 0 w 5431"/>
                <a:gd name="T25" fmla="*/ 0 h 127"/>
                <a:gd name="T26" fmla="*/ 5431 w 5431"/>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31" h="127">
                  <a:moveTo>
                    <a:pt x="0" y="126"/>
                  </a:moveTo>
                  <a:lnTo>
                    <a:pt x="5430" y="126"/>
                  </a:lnTo>
                  <a:lnTo>
                    <a:pt x="5430" y="0"/>
                  </a:lnTo>
                  <a:lnTo>
                    <a:pt x="5408" y="19"/>
                  </a:lnTo>
                  <a:lnTo>
                    <a:pt x="5408" y="98"/>
                  </a:lnTo>
                  <a:lnTo>
                    <a:pt x="17" y="98"/>
                  </a:lnTo>
                  <a:lnTo>
                    <a:pt x="0" y="126"/>
                  </a:lnTo>
                </a:path>
              </a:pathLst>
            </a:custGeom>
            <a:solidFill>
              <a:srgbClr val="4000A2"/>
            </a:solidFill>
            <a:ln w="9525">
              <a:noFill/>
              <a:round/>
              <a:headEnd/>
              <a:tailEnd/>
            </a:ln>
          </p:spPr>
          <p:txBody>
            <a:bodyPr/>
            <a:lstStyle/>
            <a:p>
              <a:endParaRPr lang="en-US"/>
            </a:p>
          </p:txBody>
        </p:sp>
        <p:sp>
          <p:nvSpPr>
            <p:cNvPr id="96264" name="Freeform 7"/>
            <p:cNvSpPr>
              <a:spLocks/>
            </p:cNvSpPr>
            <p:nvPr/>
          </p:nvSpPr>
          <p:spPr bwMode="auto">
            <a:xfrm>
              <a:off x="439" y="1159"/>
              <a:ext cx="5389" cy="82"/>
            </a:xfrm>
            <a:custGeom>
              <a:avLst/>
              <a:gdLst>
                <a:gd name="T0" fmla="*/ 0 w 5389"/>
                <a:gd name="T1" fmla="*/ 81 h 82"/>
                <a:gd name="T2" fmla="*/ 5388 w 5389"/>
                <a:gd name="T3" fmla="*/ 81 h 82"/>
                <a:gd name="T4" fmla="*/ 5388 w 5389"/>
                <a:gd name="T5" fmla="*/ 0 h 82"/>
                <a:gd name="T6" fmla="*/ 0 60000 65536"/>
                <a:gd name="T7" fmla="*/ 0 60000 65536"/>
                <a:gd name="T8" fmla="*/ 0 60000 65536"/>
                <a:gd name="T9" fmla="*/ 0 w 5389"/>
                <a:gd name="T10" fmla="*/ 0 h 82"/>
                <a:gd name="T11" fmla="*/ 5389 w 5389"/>
                <a:gd name="T12" fmla="*/ 82 h 82"/>
              </a:gdLst>
              <a:ahLst/>
              <a:cxnLst>
                <a:cxn ang="T6">
                  <a:pos x="T0" y="T1"/>
                </a:cxn>
                <a:cxn ang="T7">
                  <a:pos x="T2" y="T3"/>
                </a:cxn>
                <a:cxn ang="T8">
                  <a:pos x="T4" y="T5"/>
                </a:cxn>
              </a:cxnLst>
              <a:rect l="T9" t="T10" r="T11" b="T12"/>
              <a:pathLst>
                <a:path w="5389" h="82">
                  <a:moveTo>
                    <a:pt x="0" y="81"/>
                  </a:moveTo>
                  <a:lnTo>
                    <a:pt x="5388" y="81"/>
                  </a:lnTo>
                  <a:lnTo>
                    <a:pt x="5388" y="0"/>
                  </a:lnTo>
                </a:path>
              </a:pathLst>
            </a:custGeom>
            <a:noFill/>
            <a:ln w="8946">
              <a:solidFill>
                <a:srgbClr val="000000"/>
              </a:solidFill>
              <a:round/>
              <a:headEnd/>
              <a:tailEnd/>
            </a:ln>
          </p:spPr>
          <p:txBody>
            <a:bodyPr/>
            <a:lstStyle/>
            <a:p>
              <a:endParaRPr lang="en-US"/>
            </a:p>
          </p:txBody>
        </p:sp>
        <p:sp>
          <p:nvSpPr>
            <p:cNvPr id="96265" name="Freeform 8"/>
            <p:cNvSpPr>
              <a:spLocks/>
            </p:cNvSpPr>
            <p:nvPr/>
          </p:nvSpPr>
          <p:spPr bwMode="auto">
            <a:xfrm>
              <a:off x="423" y="1145"/>
              <a:ext cx="5430" cy="124"/>
            </a:xfrm>
            <a:custGeom>
              <a:avLst/>
              <a:gdLst>
                <a:gd name="T0" fmla="*/ 0 w 5430"/>
                <a:gd name="T1" fmla="*/ 0 h 124"/>
                <a:gd name="T2" fmla="*/ 5429 w 5430"/>
                <a:gd name="T3" fmla="*/ 0 h 124"/>
                <a:gd name="T4" fmla="*/ 5406 w 5430"/>
                <a:gd name="T5" fmla="*/ 16 h 124"/>
                <a:gd name="T6" fmla="*/ 15 w 5430"/>
                <a:gd name="T7" fmla="*/ 16 h 124"/>
                <a:gd name="T8" fmla="*/ 15 w 5430"/>
                <a:gd name="T9" fmla="*/ 95 h 124"/>
                <a:gd name="T10" fmla="*/ 0 w 5430"/>
                <a:gd name="T11" fmla="*/ 123 h 124"/>
                <a:gd name="T12" fmla="*/ 0 w 5430"/>
                <a:gd name="T13" fmla="*/ 0 h 124"/>
                <a:gd name="T14" fmla="*/ 0 w 5430"/>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5430"/>
                <a:gd name="T25" fmla="*/ 0 h 124"/>
                <a:gd name="T26" fmla="*/ 5430 w 5430"/>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30" h="124">
                  <a:moveTo>
                    <a:pt x="0" y="0"/>
                  </a:moveTo>
                  <a:lnTo>
                    <a:pt x="5429" y="0"/>
                  </a:lnTo>
                  <a:lnTo>
                    <a:pt x="5406" y="16"/>
                  </a:lnTo>
                  <a:lnTo>
                    <a:pt x="15" y="16"/>
                  </a:lnTo>
                  <a:lnTo>
                    <a:pt x="15" y="95"/>
                  </a:lnTo>
                  <a:lnTo>
                    <a:pt x="0" y="123"/>
                  </a:lnTo>
                  <a:lnTo>
                    <a:pt x="0" y="0"/>
                  </a:lnTo>
                </a:path>
              </a:pathLst>
            </a:custGeom>
            <a:solidFill>
              <a:srgbClr val="00C1C2"/>
            </a:solidFill>
            <a:ln w="9525">
              <a:noFill/>
              <a:round/>
              <a:headEnd/>
              <a:tailEnd/>
            </a:ln>
          </p:spPr>
          <p:txBody>
            <a:bodyPr/>
            <a:lstStyle/>
            <a:p>
              <a:endParaRPr lang="en-US"/>
            </a:p>
          </p:txBody>
        </p:sp>
      </p:grpSp>
      <p:sp>
        <p:nvSpPr>
          <p:cNvPr id="11" name="Title 10"/>
          <p:cNvSpPr>
            <a:spLocks noGrp="1"/>
          </p:cNvSpPr>
          <p:nvPr>
            <p:ph type="title"/>
          </p:nvPr>
        </p:nvSpPr>
        <p:spPr/>
        <p:txBody>
          <a:bodyPr/>
          <a:lstStyle/>
          <a:p>
            <a:r>
              <a:rPr lang="en-US" dirty="0" smtClean="0"/>
              <a:t>Expressing “OR” Criteria in QBE</a:t>
            </a:r>
            <a:endParaRPr lang="en-US" dirty="0"/>
          </a:p>
        </p:txBody>
      </p:sp>
      <p:sp>
        <p:nvSpPr>
          <p:cNvPr id="96260" name="Text Box 10"/>
          <p:cNvSpPr txBox="1">
            <a:spLocks noChangeArrowheads="1"/>
          </p:cNvSpPr>
          <p:nvPr/>
        </p:nvSpPr>
        <p:spPr bwMode="auto">
          <a:xfrm>
            <a:off x="201613" y="2133600"/>
            <a:ext cx="9856787" cy="5549900"/>
          </a:xfrm>
          <a:prstGeom prst="rect">
            <a:avLst/>
          </a:prstGeom>
          <a:noFill/>
          <a:ln w="9525">
            <a:noFill/>
            <a:miter lim="800000"/>
            <a:headEnd/>
            <a:tailEnd/>
          </a:ln>
        </p:spPr>
        <p:txBody>
          <a:bodyPr lIns="0" tIns="0" rIns="0" bIns="0"/>
          <a:lstStyle/>
          <a:p>
            <a:pPr marL="320675" indent="-320675" defTabSz="460375">
              <a:buClr>
                <a:srgbClr val="00A000"/>
              </a:buClr>
              <a:buSzPct val="90000"/>
              <a:buFont typeface="Monotype Sorts" pitchFamily="2" charset="2"/>
              <a:buChar char="l"/>
            </a:pPr>
            <a:r>
              <a:rPr lang="en-US" sz="3000" dirty="0"/>
              <a:t>CASE I: The simple criteria apply to different attributes.</a:t>
            </a:r>
          </a:p>
          <a:p>
            <a:pPr marL="771525" lvl="1" indent="-315913" defTabSz="460375">
              <a:buClr>
                <a:srgbClr val="00A000"/>
              </a:buClr>
              <a:buSzPct val="70000"/>
              <a:buFont typeface="Wingdings" pitchFamily="2" charset="2"/>
              <a:buChar char="Ø"/>
            </a:pPr>
            <a:r>
              <a:rPr lang="en-US" sz="3100" dirty="0"/>
              <a:t>Procedure: Place each simple criteria in a different row in the QBE grid.</a:t>
            </a:r>
            <a:br>
              <a:rPr lang="en-US" sz="3100" dirty="0"/>
            </a:br>
            <a:endParaRPr lang="en-US" sz="3100" i="1" dirty="0"/>
          </a:p>
          <a:p>
            <a:pPr marL="320675" indent="-320675" defTabSz="460375">
              <a:buClr>
                <a:srgbClr val="00A000"/>
              </a:buClr>
              <a:buSzPct val="90000"/>
              <a:buFont typeface="Monotype Sorts" pitchFamily="2" charset="2"/>
              <a:buChar char="l"/>
            </a:pPr>
            <a:r>
              <a:rPr lang="en-US" sz="3000" dirty="0"/>
              <a:t>CASE II: The simple criteria apply to the same attribute.</a:t>
            </a:r>
          </a:p>
          <a:p>
            <a:pPr marL="771525" lvl="1" indent="-315913" defTabSz="460375">
              <a:buClr>
                <a:srgbClr val="00A000"/>
              </a:buClr>
              <a:buSzPct val="70000"/>
              <a:buFont typeface="Wingdings" pitchFamily="2" charset="2"/>
              <a:buChar char="Ø"/>
            </a:pPr>
            <a:r>
              <a:rPr lang="en-US" sz="3100" dirty="0"/>
              <a:t>Procedure: Place each simple criteria in the same attribute column in the QBE grid, but separate each of them by an OR.</a:t>
            </a:r>
            <a:br>
              <a:rPr lang="en-US" sz="3100" dirty="0"/>
            </a:br>
            <a:endParaRPr lang="en-US" sz="3100" dirty="0"/>
          </a:p>
          <a:p>
            <a:pPr marL="1220788" lvl="2" indent="-306388" defTabSz="460375">
              <a:buClr>
                <a:srgbClr val="00A000"/>
              </a:buClr>
              <a:buSzPct val="70000"/>
              <a:buFontTx/>
              <a:buChar char="o"/>
            </a:pPr>
            <a:r>
              <a:rPr lang="en-US" sz="3100" dirty="0">
                <a:latin typeface="Perpetua" pitchFamily="18" charset="0"/>
              </a:rPr>
              <a:t>Ex:  "NJ" OR "NY"   </a:t>
            </a:r>
            <a:br>
              <a:rPr lang="en-US" sz="3100" dirty="0">
                <a:latin typeface="Perpetua" pitchFamily="18" charset="0"/>
              </a:rPr>
            </a:br>
            <a:endParaRPr lang="en-US" sz="3100" dirty="0">
              <a:latin typeface="Perpetua" pitchFamily="18" charset="0"/>
            </a:endParaRPr>
          </a:p>
          <a:p>
            <a:pPr marL="1220788" lvl="2" indent="-306388" defTabSz="460375">
              <a:buClr>
                <a:srgbClr val="00A000"/>
              </a:buClr>
              <a:buSzPct val="70000"/>
              <a:buFontTx/>
              <a:buChar char="o"/>
            </a:pPr>
            <a:r>
              <a:rPr lang="en-US" sz="3100" dirty="0">
                <a:latin typeface="Perpetua" pitchFamily="18" charset="0"/>
              </a:rPr>
              <a:t>Can also be expressed as IN( NJ,NY) </a:t>
            </a:r>
            <a:endParaRPr lang="en-US" sz="2500" dirty="0"/>
          </a:p>
        </p:txBody>
      </p:sp>
    </p:spTree>
  </p:cSld>
  <p:clrMapOvr>
    <a:masterClrMapping/>
  </p:clrMapOvr>
  <p:transition>
    <p:blinds dir="vert"/>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282" name="Group 9"/>
          <p:cNvGrpSpPr>
            <a:grpSpLocks/>
          </p:cNvGrpSpPr>
          <p:nvPr/>
        </p:nvGrpSpPr>
        <p:grpSpPr bwMode="auto">
          <a:xfrm>
            <a:off x="668338" y="1812925"/>
            <a:ext cx="8623300" cy="201613"/>
            <a:chOff x="421" y="1142"/>
            <a:chExt cx="5432" cy="127"/>
          </a:xfrm>
        </p:grpSpPr>
        <p:sp>
          <p:nvSpPr>
            <p:cNvPr id="97285" name="AutoShape 4"/>
            <p:cNvSpPr>
              <a:spLocks noChangeArrowheads="1"/>
            </p:cNvSpPr>
            <p:nvPr/>
          </p:nvSpPr>
          <p:spPr bwMode="auto">
            <a:xfrm flipV="1">
              <a:off x="438" y="1179"/>
              <a:ext cx="5388" cy="79"/>
            </a:xfrm>
            <a:prstGeom prst="roundRect">
              <a:avLst>
                <a:gd name="adj" fmla="val 0"/>
              </a:avLst>
            </a:prstGeom>
            <a:solidFill>
              <a:srgbClr val="000080"/>
            </a:solidFill>
            <a:ln w="9525">
              <a:noFill/>
              <a:round/>
              <a:headEnd/>
              <a:tailEnd/>
            </a:ln>
          </p:spPr>
          <p:txBody>
            <a:bodyPr wrap="none" anchor="ctr"/>
            <a:lstStyle/>
            <a:p>
              <a:endParaRPr lang="en-US"/>
            </a:p>
          </p:txBody>
        </p:sp>
        <p:sp>
          <p:nvSpPr>
            <p:cNvPr id="97286" name="AutoShape 5"/>
            <p:cNvSpPr>
              <a:spLocks noChangeArrowheads="1"/>
            </p:cNvSpPr>
            <p:nvPr/>
          </p:nvSpPr>
          <p:spPr bwMode="auto">
            <a:xfrm flipV="1">
              <a:off x="440" y="1161"/>
              <a:ext cx="5387" cy="80"/>
            </a:xfrm>
            <a:prstGeom prst="roundRect">
              <a:avLst>
                <a:gd name="adj" fmla="val 0"/>
              </a:avLst>
            </a:prstGeom>
            <a:solidFill>
              <a:srgbClr val="0000FF"/>
            </a:solidFill>
            <a:ln w="9525">
              <a:noFill/>
              <a:round/>
              <a:headEnd/>
              <a:tailEnd/>
            </a:ln>
          </p:spPr>
          <p:txBody>
            <a:bodyPr wrap="none" anchor="ctr"/>
            <a:lstStyle/>
            <a:p>
              <a:endParaRPr lang="en-US"/>
            </a:p>
          </p:txBody>
        </p:sp>
        <p:sp>
          <p:nvSpPr>
            <p:cNvPr id="97287" name="Freeform 6"/>
            <p:cNvSpPr>
              <a:spLocks/>
            </p:cNvSpPr>
            <p:nvPr/>
          </p:nvSpPr>
          <p:spPr bwMode="auto">
            <a:xfrm>
              <a:off x="421" y="1142"/>
              <a:ext cx="5431" cy="127"/>
            </a:xfrm>
            <a:custGeom>
              <a:avLst/>
              <a:gdLst>
                <a:gd name="T0" fmla="*/ 0 w 5431"/>
                <a:gd name="T1" fmla="*/ 126 h 127"/>
                <a:gd name="T2" fmla="*/ 5430 w 5431"/>
                <a:gd name="T3" fmla="*/ 126 h 127"/>
                <a:gd name="T4" fmla="*/ 5430 w 5431"/>
                <a:gd name="T5" fmla="*/ 0 h 127"/>
                <a:gd name="T6" fmla="*/ 5408 w 5431"/>
                <a:gd name="T7" fmla="*/ 19 h 127"/>
                <a:gd name="T8" fmla="*/ 5408 w 5431"/>
                <a:gd name="T9" fmla="*/ 98 h 127"/>
                <a:gd name="T10" fmla="*/ 17 w 5431"/>
                <a:gd name="T11" fmla="*/ 98 h 127"/>
                <a:gd name="T12" fmla="*/ 0 w 5431"/>
                <a:gd name="T13" fmla="*/ 126 h 127"/>
                <a:gd name="T14" fmla="*/ 0 w 5431"/>
                <a:gd name="T15" fmla="*/ 126 h 127"/>
                <a:gd name="T16" fmla="*/ 0 60000 65536"/>
                <a:gd name="T17" fmla="*/ 0 60000 65536"/>
                <a:gd name="T18" fmla="*/ 0 60000 65536"/>
                <a:gd name="T19" fmla="*/ 0 60000 65536"/>
                <a:gd name="T20" fmla="*/ 0 60000 65536"/>
                <a:gd name="T21" fmla="*/ 0 60000 65536"/>
                <a:gd name="T22" fmla="*/ 0 60000 65536"/>
                <a:gd name="T23" fmla="*/ 0 60000 65536"/>
                <a:gd name="T24" fmla="*/ 0 w 5431"/>
                <a:gd name="T25" fmla="*/ 0 h 127"/>
                <a:gd name="T26" fmla="*/ 5431 w 5431"/>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31" h="127">
                  <a:moveTo>
                    <a:pt x="0" y="126"/>
                  </a:moveTo>
                  <a:lnTo>
                    <a:pt x="5430" y="126"/>
                  </a:lnTo>
                  <a:lnTo>
                    <a:pt x="5430" y="0"/>
                  </a:lnTo>
                  <a:lnTo>
                    <a:pt x="5408" y="19"/>
                  </a:lnTo>
                  <a:lnTo>
                    <a:pt x="5408" y="98"/>
                  </a:lnTo>
                  <a:lnTo>
                    <a:pt x="17" y="98"/>
                  </a:lnTo>
                  <a:lnTo>
                    <a:pt x="0" y="126"/>
                  </a:lnTo>
                </a:path>
              </a:pathLst>
            </a:custGeom>
            <a:solidFill>
              <a:srgbClr val="4000A2"/>
            </a:solidFill>
            <a:ln w="9525">
              <a:noFill/>
              <a:round/>
              <a:headEnd/>
              <a:tailEnd/>
            </a:ln>
          </p:spPr>
          <p:txBody>
            <a:bodyPr/>
            <a:lstStyle/>
            <a:p>
              <a:endParaRPr lang="en-US"/>
            </a:p>
          </p:txBody>
        </p:sp>
        <p:sp>
          <p:nvSpPr>
            <p:cNvPr id="97288" name="Freeform 7"/>
            <p:cNvSpPr>
              <a:spLocks/>
            </p:cNvSpPr>
            <p:nvPr/>
          </p:nvSpPr>
          <p:spPr bwMode="auto">
            <a:xfrm>
              <a:off x="439" y="1159"/>
              <a:ext cx="5389" cy="82"/>
            </a:xfrm>
            <a:custGeom>
              <a:avLst/>
              <a:gdLst>
                <a:gd name="T0" fmla="*/ 0 w 5389"/>
                <a:gd name="T1" fmla="*/ 81 h 82"/>
                <a:gd name="T2" fmla="*/ 5388 w 5389"/>
                <a:gd name="T3" fmla="*/ 81 h 82"/>
                <a:gd name="T4" fmla="*/ 5388 w 5389"/>
                <a:gd name="T5" fmla="*/ 0 h 82"/>
                <a:gd name="T6" fmla="*/ 0 60000 65536"/>
                <a:gd name="T7" fmla="*/ 0 60000 65536"/>
                <a:gd name="T8" fmla="*/ 0 60000 65536"/>
                <a:gd name="T9" fmla="*/ 0 w 5389"/>
                <a:gd name="T10" fmla="*/ 0 h 82"/>
                <a:gd name="T11" fmla="*/ 5389 w 5389"/>
                <a:gd name="T12" fmla="*/ 82 h 82"/>
              </a:gdLst>
              <a:ahLst/>
              <a:cxnLst>
                <a:cxn ang="T6">
                  <a:pos x="T0" y="T1"/>
                </a:cxn>
                <a:cxn ang="T7">
                  <a:pos x="T2" y="T3"/>
                </a:cxn>
                <a:cxn ang="T8">
                  <a:pos x="T4" y="T5"/>
                </a:cxn>
              </a:cxnLst>
              <a:rect l="T9" t="T10" r="T11" b="T12"/>
              <a:pathLst>
                <a:path w="5389" h="82">
                  <a:moveTo>
                    <a:pt x="0" y="81"/>
                  </a:moveTo>
                  <a:lnTo>
                    <a:pt x="5388" y="81"/>
                  </a:lnTo>
                  <a:lnTo>
                    <a:pt x="5388" y="0"/>
                  </a:lnTo>
                </a:path>
              </a:pathLst>
            </a:custGeom>
            <a:noFill/>
            <a:ln w="8946">
              <a:solidFill>
                <a:srgbClr val="000000"/>
              </a:solidFill>
              <a:round/>
              <a:headEnd/>
              <a:tailEnd/>
            </a:ln>
          </p:spPr>
          <p:txBody>
            <a:bodyPr/>
            <a:lstStyle/>
            <a:p>
              <a:endParaRPr lang="en-US"/>
            </a:p>
          </p:txBody>
        </p:sp>
        <p:sp>
          <p:nvSpPr>
            <p:cNvPr id="97289" name="Freeform 8"/>
            <p:cNvSpPr>
              <a:spLocks/>
            </p:cNvSpPr>
            <p:nvPr/>
          </p:nvSpPr>
          <p:spPr bwMode="auto">
            <a:xfrm>
              <a:off x="423" y="1145"/>
              <a:ext cx="5430" cy="124"/>
            </a:xfrm>
            <a:custGeom>
              <a:avLst/>
              <a:gdLst>
                <a:gd name="T0" fmla="*/ 0 w 5430"/>
                <a:gd name="T1" fmla="*/ 0 h 124"/>
                <a:gd name="T2" fmla="*/ 5429 w 5430"/>
                <a:gd name="T3" fmla="*/ 0 h 124"/>
                <a:gd name="T4" fmla="*/ 5406 w 5430"/>
                <a:gd name="T5" fmla="*/ 16 h 124"/>
                <a:gd name="T6" fmla="*/ 15 w 5430"/>
                <a:gd name="T7" fmla="*/ 16 h 124"/>
                <a:gd name="T8" fmla="*/ 15 w 5430"/>
                <a:gd name="T9" fmla="*/ 95 h 124"/>
                <a:gd name="T10" fmla="*/ 0 w 5430"/>
                <a:gd name="T11" fmla="*/ 123 h 124"/>
                <a:gd name="T12" fmla="*/ 0 w 5430"/>
                <a:gd name="T13" fmla="*/ 0 h 124"/>
                <a:gd name="T14" fmla="*/ 0 w 5430"/>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5430"/>
                <a:gd name="T25" fmla="*/ 0 h 124"/>
                <a:gd name="T26" fmla="*/ 5430 w 5430"/>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30" h="124">
                  <a:moveTo>
                    <a:pt x="0" y="0"/>
                  </a:moveTo>
                  <a:lnTo>
                    <a:pt x="5429" y="0"/>
                  </a:lnTo>
                  <a:lnTo>
                    <a:pt x="5406" y="16"/>
                  </a:lnTo>
                  <a:lnTo>
                    <a:pt x="15" y="16"/>
                  </a:lnTo>
                  <a:lnTo>
                    <a:pt x="15" y="95"/>
                  </a:lnTo>
                  <a:lnTo>
                    <a:pt x="0" y="123"/>
                  </a:lnTo>
                  <a:lnTo>
                    <a:pt x="0" y="0"/>
                  </a:lnTo>
                </a:path>
              </a:pathLst>
            </a:custGeom>
            <a:solidFill>
              <a:srgbClr val="00C1C2"/>
            </a:solidFill>
            <a:ln w="9525">
              <a:noFill/>
              <a:round/>
              <a:headEnd/>
              <a:tailEnd/>
            </a:ln>
          </p:spPr>
          <p:txBody>
            <a:bodyPr/>
            <a:lstStyle/>
            <a:p>
              <a:endParaRPr lang="en-US"/>
            </a:p>
          </p:txBody>
        </p:sp>
      </p:grpSp>
      <p:sp>
        <p:nvSpPr>
          <p:cNvPr id="11" name="Title 10"/>
          <p:cNvSpPr>
            <a:spLocks noGrp="1"/>
          </p:cNvSpPr>
          <p:nvPr>
            <p:ph type="title"/>
          </p:nvPr>
        </p:nvSpPr>
        <p:spPr/>
        <p:txBody>
          <a:bodyPr/>
          <a:lstStyle/>
          <a:p>
            <a:r>
              <a:rPr lang="en-US" dirty="0" smtClean="0"/>
              <a:t>Query Sorts</a:t>
            </a:r>
            <a:endParaRPr lang="en-US" dirty="0"/>
          </a:p>
        </p:txBody>
      </p:sp>
      <p:sp>
        <p:nvSpPr>
          <p:cNvPr id="18436" name="Text Box 10"/>
          <p:cNvSpPr txBox="1">
            <a:spLocks noChangeArrowheads="1"/>
          </p:cNvSpPr>
          <p:nvPr/>
        </p:nvSpPr>
        <p:spPr bwMode="auto">
          <a:xfrm>
            <a:off x="201613" y="2666999"/>
            <a:ext cx="9856787" cy="4621213"/>
          </a:xfrm>
          <a:prstGeom prst="rect">
            <a:avLst/>
          </a:prstGeom>
          <a:noFill/>
          <a:ln w="9525">
            <a:noFill/>
            <a:miter lim="800000"/>
            <a:headEnd/>
            <a:tailEnd/>
          </a:ln>
        </p:spPr>
        <p:txBody>
          <a:bodyPr lIns="0" tIns="0" rIns="0" bIns="0"/>
          <a:lstStyle/>
          <a:p>
            <a:pPr marL="320675" indent="-320675" defTabSz="460375">
              <a:buClr>
                <a:srgbClr val="00A000"/>
              </a:buClr>
              <a:buSzPct val="90000"/>
              <a:buFont typeface="Wingdings" pitchFamily="2" charset="2"/>
              <a:buChar char="§"/>
              <a:defRPr/>
            </a:pPr>
            <a:r>
              <a:rPr lang="en-US" sz="3200" dirty="0"/>
              <a:t>In a query, you might want the "answer" sorted according to either:</a:t>
            </a:r>
          </a:p>
          <a:p>
            <a:pPr marL="969962" lvl="1" indent="-514350" defTabSz="460375">
              <a:buClr>
                <a:srgbClr val="FFFF00"/>
              </a:buClr>
              <a:buSzPct val="90000"/>
              <a:buFont typeface="Wingdings" pitchFamily="2" charset="2"/>
              <a:buChar char="Ø"/>
              <a:defRPr/>
            </a:pPr>
            <a:r>
              <a:rPr lang="en-US" sz="3500" dirty="0"/>
              <a:t>A single attribute</a:t>
            </a:r>
          </a:p>
          <a:p>
            <a:pPr marL="1220788" lvl="2" indent="-306388" defTabSz="460375">
              <a:buClr>
                <a:srgbClr val="00A000"/>
              </a:buClr>
              <a:buSzPct val="90000"/>
              <a:buFont typeface="Wingdings" pitchFamily="2" charset="2"/>
              <a:buChar char="§"/>
              <a:defRPr/>
            </a:pPr>
            <a:r>
              <a:rPr lang="en-US" sz="3200" dirty="0"/>
              <a:t>Example: Sort selected Employees by their last name attribute.</a:t>
            </a:r>
            <a:br>
              <a:rPr lang="en-US" sz="3200" dirty="0"/>
            </a:br>
            <a:endParaRPr lang="en-US" sz="3200" dirty="0"/>
          </a:p>
          <a:p>
            <a:pPr marL="771525" lvl="1" indent="-315913" defTabSz="460375">
              <a:buClr>
                <a:srgbClr val="FFFF00"/>
              </a:buClr>
              <a:buSzPct val="90000"/>
              <a:buFont typeface="Wingdings" pitchFamily="2" charset="2"/>
              <a:buChar char="Ø"/>
              <a:defRPr/>
            </a:pPr>
            <a:r>
              <a:rPr lang="en-US" sz="3500" dirty="0"/>
              <a:t> Two attributes</a:t>
            </a:r>
          </a:p>
          <a:p>
            <a:pPr marL="1220788" lvl="2" indent="-306388" defTabSz="460375">
              <a:buClr>
                <a:srgbClr val="00A000"/>
              </a:buClr>
              <a:buSzPct val="90000"/>
              <a:buFont typeface="Wingdings" pitchFamily="2" charset="2"/>
              <a:buChar char="§"/>
              <a:defRPr/>
            </a:pPr>
            <a:r>
              <a:rPr lang="en-US" sz="3200" dirty="0"/>
              <a:t>Example: Sort selected Customers by their State attribute, and for those customers residing in the same State, sort them by their City attribute</a:t>
            </a:r>
            <a:r>
              <a:rPr lang="en-US" sz="3200" b="1" dirty="0"/>
              <a:t>.</a:t>
            </a:r>
            <a:endParaRPr lang="en-US" sz="2500" dirty="0"/>
          </a:p>
        </p:txBody>
      </p:sp>
    </p:spTree>
  </p:cSld>
  <p:clrMapOvr>
    <a:masterClrMapping/>
  </p:clrMapOvr>
  <p:transition>
    <p:blinds dir="vert"/>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306" name="Group 9"/>
          <p:cNvGrpSpPr>
            <a:grpSpLocks/>
          </p:cNvGrpSpPr>
          <p:nvPr/>
        </p:nvGrpSpPr>
        <p:grpSpPr bwMode="auto">
          <a:xfrm>
            <a:off x="668338" y="1812925"/>
            <a:ext cx="8623300" cy="201613"/>
            <a:chOff x="421" y="1142"/>
            <a:chExt cx="5432" cy="127"/>
          </a:xfrm>
        </p:grpSpPr>
        <p:sp>
          <p:nvSpPr>
            <p:cNvPr id="98309" name="AutoShape 4"/>
            <p:cNvSpPr>
              <a:spLocks noChangeArrowheads="1"/>
            </p:cNvSpPr>
            <p:nvPr/>
          </p:nvSpPr>
          <p:spPr bwMode="auto">
            <a:xfrm flipV="1">
              <a:off x="438" y="1179"/>
              <a:ext cx="5388" cy="79"/>
            </a:xfrm>
            <a:prstGeom prst="roundRect">
              <a:avLst>
                <a:gd name="adj" fmla="val 0"/>
              </a:avLst>
            </a:prstGeom>
            <a:solidFill>
              <a:srgbClr val="000080"/>
            </a:solidFill>
            <a:ln w="9525">
              <a:noFill/>
              <a:round/>
              <a:headEnd/>
              <a:tailEnd/>
            </a:ln>
          </p:spPr>
          <p:txBody>
            <a:bodyPr wrap="none" anchor="ctr"/>
            <a:lstStyle/>
            <a:p>
              <a:endParaRPr lang="en-US"/>
            </a:p>
          </p:txBody>
        </p:sp>
        <p:sp>
          <p:nvSpPr>
            <p:cNvPr id="98310" name="AutoShape 5"/>
            <p:cNvSpPr>
              <a:spLocks noChangeArrowheads="1"/>
            </p:cNvSpPr>
            <p:nvPr/>
          </p:nvSpPr>
          <p:spPr bwMode="auto">
            <a:xfrm flipV="1">
              <a:off x="440" y="1161"/>
              <a:ext cx="5387" cy="80"/>
            </a:xfrm>
            <a:prstGeom prst="roundRect">
              <a:avLst>
                <a:gd name="adj" fmla="val 0"/>
              </a:avLst>
            </a:prstGeom>
            <a:solidFill>
              <a:srgbClr val="0000FF"/>
            </a:solidFill>
            <a:ln w="9525">
              <a:noFill/>
              <a:round/>
              <a:headEnd/>
              <a:tailEnd/>
            </a:ln>
          </p:spPr>
          <p:txBody>
            <a:bodyPr wrap="none" anchor="ctr"/>
            <a:lstStyle/>
            <a:p>
              <a:endParaRPr lang="en-US"/>
            </a:p>
          </p:txBody>
        </p:sp>
        <p:sp>
          <p:nvSpPr>
            <p:cNvPr id="98311" name="Freeform 6"/>
            <p:cNvSpPr>
              <a:spLocks/>
            </p:cNvSpPr>
            <p:nvPr/>
          </p:nvSpPr>
          <p:spPr bwMode="auto">
            <a:xfrm>
              <a:off x="421" y="1142"/>
              <a:ext cx="5431" cy="127"/>
            </a:xfrm>
            <a:custGeom>
              <a:avLst/>
              <a:gdLst>
                <a:gd name="T0" fmla="*/ 0 w 5431"/>
                <a:gd name="T1" fmla="*/ 126 h 127"/>
                <a:gd name="T2" fmla="*/ 5430 w 5431"/>
                <a:gd name="T3" fmla="*/ 126 h 127"/>
                <a:gd name="T4" fmla="*/ 5430 w 5431"/>
                <a:gd name="T5" fmla="*/ 0 h 127"/>
                <a:gd name="T6" fmla="*/ 5408 w 5431"/>
                <a:gd name="T7" fmla="*/ 19 h 127"/>
                <a:gd name="T8" fmla="*/ 5408 w 5431"/>
                <a:gd name="T9" fmla="*/ 98 h 127"/>
                <a:gd name="T10" fmla="*/ 17 w 5431"/>
                <a:gd name="T11" fmla="*/ 98 h 127"/>
                <a:gd name="T12" fmla="*/ 0 w 5431"/>
                <a:gd name="T13" fmla="*/ 126 h 127"/>
                <a:gd name="T14" fmla="*/ 0 w 5431"/>
                <a:gd name="T15" fmla="*/ 126 h 127"/>
                <a:gd name="T16" fmla="*/ 0 60000 65536"/>
                <a:gd name="T17" fmla="*/ 0 60000 65536"/>
                <a:gd name="T18" fmla="*/ 0 60000 65536"/>
                <a:gd name="T19" fmla="*/ 0 60000 65536"/>
                <a:gd name="T20" fmla="*/ 0 60000 65536"/>
                <a:gd name="T21" fmla="*/ 0 60000 65536"/>
                <a:gd name="T22" fmla="*/ 0 60000 65536"/>
                <a:gd name="T23" fmla="*/ 0 60000 65536"/>
                <a:gd name="T24" fmla="*/ 0 w 5431"/>
                <a:gd name="T25" fmla="*/ 0 h 127"/>
                <a:gd name="T26" fmla="*/ 5431 w 5431"/>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31" h="127">
                  <a:moveTo>
                    <a:pt x="0" y="126"/>
                  </a:moveTo>
                  <a:lnTo>
                    <a:pt x="5430" y="126"/>
                  </a:lnTo>
                  <a:lnTo>
                    <a:pt x="5430" y="0"/>
                  </a:lnTo>
                  <a:lnTo>
                    <a:pt x="5408" y="19"/>
                  </a:lnTo>
                  <a:lnTo>
                    <a:pt x="5408" y="98"/>
                  </a:lnTo>
                  <a:lnTo>
                    <a:pt x="17" y="98"/>
                  </a:lnTo>
                  <a:lnTo>
                    <a:pt x="0" y="126"/>
                  </a:lnTo>
                </a:path>
              </a:pathLst>
            </a:custGeom>
            <a:solidFill>
              <a:srgbClr val="4000A2"/>
            </a:solidFill>
            <a:ln w="9525">
              <a:noFill/>
              <a:round/>
              <a:headEnd/>
              <a:tailEnd/>
            </a:ln>
          </p:spPr>
          <p:txBody>
            <a:bodyPr/>
            <a:lstStyle/>
            <a:p>
              <a:endParaRPr lang="en-US"/>
            </a:p>
          </p:txBody>
        </p:sp>
        <p:sp>
          <p:nvSpPr>
            <p:cNvPr id="98312" name="Freeform 7"/>
            <p:cNvSpPr>
              <a:spLocks/>
            </p:cNvSpPr>
            <p:nvPr/>
          </p:nvSpPr>
          <p:spPr bwMode="auto">
            <a:xfrm>
              <a:off x="439" y="1159"/>
              <a:ext cx="5389" cy="82"/>
            </a:xfrm>
            <a:custGeom>
              <a:avLst/>
              <a:gdLst>
                <a:gd name="T0" fmla="*/ 0 w 5389"/>
                <a:gd name="T1" fmla="*/ 81 h 82"/>
                <a:gd name="T2" fmla="*/ 5388 w 5389"/>
                <a:gd name="T3" fmla="*/ 81 h 82"/>
                <a:gd name="T4" fmla="*/ 5388 w 5389"/>
                <a:gd name="T5" fmla="*/ 0 h 82"/>
                <a:gd name="T6" fmla="*/ 0 60000 65536"/>
                <a:gd name="T7" fmla="*/ 0 60000 65536"/>
                <a:gd name="T8" fmla="*/ 0 60000 65536"/>
                <a:gd name="T9" fmla="*/ 0 w 5389"/>
                <a:gd name="T10" fmla="*/ 0 h 82"/>
                <a:gd name="T11" fmla="*/ 5389 w 5389"/>
                <a:gd name="T12" fmla="*/ 82 h 82"/>
              </a:gdLst>
              <a:ahLst/>
              <a:cxnLst>
                <a:cxn ang="T6">
                  <a:pos x="T0" y="T1"/>
                </a:cxn>
                <a:cxn ang="T7">
                  <a:pos x="T2" y="T3"/>
                </a:cxn>
                <a:cxn ang="T8">
                  <a:pos x="T4" y="T5"/>
                </a:cxn>
              </a:cxnLst>
              <a:rect l="T9" t="T10" r="T11" b="T12"/>
              <a:pathLst>
                <a:path w="5389" h="82">
                  <a:moveTo>
                    <a:pt x="0" y="81"/>
                  </a:moveTo>
                  <a:lnTo>
                    <a:pt x="5388" y="81"/>
                  </a:lnTo>
                  <a:lnTo>
                    <a:pt x="5388" y="0"/>
                  </a:lnTo>
                </a:path>
              </a:pathLst>
            </a:custGeom>
            <a:noFill/>
            <a:ln w="8946">
              <a:solidFill>
                <a:srgbClr val="000000"/>
              </a:solidFill>
              <a:round/>
              <a:headEnd/>
              <a:tailEnd/>
            </a:ln>
          </p:spPr>
          <p:txBody>
            <a:bodyPr/>
            <a:lstStyle/>
            <a:p>
              <a:endParaRPr lang="en-US"/>
            </a:p>
          </p:txBody>
        </p:sp>
        <p:sp>
          <p:nvSpPr>
            <p:cNvPr id="98313" name="Freeform 8"/>
            <p:cNvSpPr>
              <a:spLocks/>
            </p:cNvSpPr>
            <p:nvPr/>
          </p:nvSpPr>
          <p:spPr bwMode="auto">
            <a:xfrm>
              <a:off x="423" y="1145"/>
              <a:ext cx="5430" cy="124"/>
            </a:xfrm>
            <a:custGeom>
              <a:avLst/>
              <a:gdLst>
                <a:gd name="T0" fmla="*/ 0 w 5430"/>
                <a:gd name="T1" fmla="*/ 0 h 124"/>
                <a:gd name="T2" fmla="*/ 5429 w 5430"/>
                <a:gd name="T3" fmla="*/ 0 h 124"/>
                <a:gd name="T4" fmla="*/ 5406 w 5430"/>
                <a:gd name="T5" fmla="*/ 16 h 124"/>
                <a:gd name="T6" fmla="*/ 15 w 5430"/>
                <a:gd name="T7" fmla="*/ 16 h 124"/>
                <a:gd name="T8" fmla="*/ 15 w 5430"/>
                <a:gd name="T9" fmla="*/ 95 h 124"/>
                <a:gd name="T10" fmla="*/ 0 w 5430"/>
                <a:gd name="T11" fmla="*/ 123 h 124"/>
                <a:gd name="T12" fmla="*/ 0 w 5430"/>
                <a:gd name="T13" fmla="*/ 0 h 124"/>
                <a:gd name="T14" fmla="*/ 0 w 5430"/>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5430"/>
                <a:gd name="T25" fmla="*/ 0 h 124"/>
                <a:gd name="T26" fmla="*/ 5430 w 5430"/>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30" h="124">
                  <a:moveTo>
                    <a:pt x="0" y="0"/>
                  </a:moveTo>
                  <a:lnTo>
                    <a:pt x="5429" y="0"/>
                  </a:lnTo>
                  <a:lnTo>
                    <a:pt x="5406" y="16"/>
                  </a:lnTo>
                  <a:lnTo>
                    <a:pt x="15" y="16"/>
                  </a:lnTo>
                  <a:lnTo>
                    <a:pt x="15" y="95"/>
                  </a:lnTo>
                  <a:lnTo>
                    <a:pt x="0" y="123"/>
                  </a:lnTo>
                  <a:lnTo>
                    <a:pt x="0" y="0"/>
                  </a:lnTo>
                </a:path>
              </a:pathLst>
            </a:custGeom>
            <a:solidFill>
              <a:srgbClr val="00C1C2"/>
            </a:solidFill>
            <a:ln w="9525">
              <a:noFill/>
              <a:round/>
              <a:headEnd/>
              <a:tailEnd/>
            </a:ln>
          </p:spPr>
          <p:txBody>
            <a:bodyPr/>
            <a:lstStyle/>
            <a:p>
              <a:endParaRPr lang="en-US"/>
            </a:p>
          </p:txBody>
        </p:sp>
      </p:grpSp>
      <p:sp>
        <p:nvSpPr>
          <p:cNvPr id="11" name="Title 10"/>
          <p:cNvSpPr>
            <a:spLocks noGrp="1"/>
          </p:cNvSpPr>
          <p:nvPr>
            <p:ph type="title"/>
          </p:nvPr>
        </p:nvSpPr>
        <p:spPr/>
        <p:txBody>
          <a:bodyPr/>
          <a:lstStyle/>
          <a:p>
            <a:r>
              <a:rPr lang="en-US" dirty="0" smtClean="0"/>
              <a:t>Query Sorts on a Single Attribute</a:t>
            </a:r>
            <a:endParaRPr lang="en-US" dirty="0"/>
          </a:p>
        </p:txBody>
      </p:sp>
      <p:sp>
        <p:nvSpPr>
          <p:cNvPr id="98308" name="Text Box 10"/>
          <p:cNvSpPr txBox="1">
            <a:spLocks noChangeArrowheads="1"/>
          </p:cNvSpPr>
          <p:nvPr/>
        </p:nvSpPr>
        <p:spPr bwMode="auto">
          <a:xfrm>
            <a:off x="0" y="2286001"/>
            <a:ext cx="10058400" cy="4619624"/>
          </a:xfrm>
          <a:prstGeom prst="rect">
            <a:avLst/>
          </a:prstGeom>
          <a:noFill/>
          <a:ln w="9525">
            <a:noFill/>
            <a:miter lim="800000"/>
            <a:headEnd/>
            <a:tailEnd/>
          </a:ln>
        </p:spPr>
        <p:txBody>
          <a:bodyPr lIns="0" tIns="0" rIns="0" bIns="0"/>
          <a:lstStyle/>
          <a:p>
            <a:pPr marL="320675" indent="-320675" defTabSz="460375">
              <a:buClr>
                <a:srgbClr val="00A000"/>
              </a:buClr>
              <a:buSzPct val="90000"/>
              <a:buFont typeface="Monotype Sorts" pitchFamily="2" charset="2"/>
              <a:buChar char="l"/>
            </a:pPr>
            <a:r>
              <a:rPr lang="en-US" sz="3500" b="1" dirty="0"/>
              <a:t>The steps are as follows:</a:t>
            </a:r>
            <a:br>
              <a:rPr lang="en-US" sz="3500" b="1" dirty="0"/>
            </a:br>
            <a:endParaRPr lang="en-US" sz="3500" b="1" dirty="0"/>
          </a:p>
          <a:p>
            <a:pPr marL="771525" lvl="1" indent="-315913" defTabSz="460375">
              <a:buClr>
                <a:srgbClr val="FFFF00"/>
              </a:buClr>
              <a:buSzPct val="90000"/>
              <a:buFont typeface="Wingdings" pitchFamily="2" charset="2"/>
              <a:buChar char="Ø"/>
            </a:pPr>
            <a:r>
              <a:rPr lang="en-US" sz="3700" dirty="0"/>
              <a:t> </a:t>
            </a:r>
            <a:r>
              <a:rPr lang="en-US" sz="2800" dirty="0"/>
              <a:t>Complete the QBE grid to express your query.</a:t>
            </a:r>
            <a:br>
              <a:rPr lang="en-US" sz="2800" dirty="0"/>
            </a:br>
            <a:endParaRPr lang="en-US" sz="2800" dirty="0"/>
          </a:p>
          <a:p>
            <a:pPr marL="771525" lvl="1" indent="-315913" defTabSz="460375">
              <a:buClr>
                <a:srgbClr val="FFFF00"/>
              </a:buClr>
              <a:buSzPct val="90000"/>
              <a:buFont typeface="Wingdings" pitchFamily="2" charset="2"/>
              <a:buChar char="Ø"/>
            </a:pPr>
            <a:r>
              <a:rPr lang="en-US" sz="2800" dirty="0"/>
              <a:t> Click on the attribute you wish to sort on.</a:t>
            </a:r>
            <a:br>
              <a:rPr lang="en-US" sz="2800" dirty="0"/>
            </a:br>
            <a:endParaRPr lang="en-US" sz="2800" dirty="0"/>
          </a:p>
          <a:p>
            <a:pPr marL="771525" lvl="1" indent="-315913" defTabSz="460375">
              <a:buClr>
                <a:srgbClr val="FFFF00"/>
              </a:buClr>
              <a:buSzPct val="90000"/>
              <a:buFont typeface="Wingdings" pitchFamily="2" charset="2"/>
              <a:buChar char="Ø"/>
            </a:pPr>
            <a:r>
              <a:rPr lang="en-US" sz="2800" dirty="0"/>
              <a:t> In the “Sort” row of the grid, click on the down arrow which appears, and choose either Ascending or Descending.</a:t>
            </a:r>
            <a:br>
              <a:rPr lang="en-US" sz="2800" dirty="0"/>
            </a:br>
            <a:endParaRPr lang="en-US" sz="2800" dirty="0"/>
          </a:p>
          <a:p>
            <a:pPr marL="771525" lvl="1" indent="-315913" defTabSz="460375">
              <a:buClr>
                <a:srgbClr val="FFFF00"/>
              </a:buClr>
              <a:buSzPct val="90000"/>
              <a:buFont typeface="Wingdings" pitchFamily="2" charset="2"/>
              <a:buChar char="Ø"/>
            </a:pPr>
            <a:r>
              <a:rPr lang="en-US" sz="2800" dirty="0"/>
              <a:t> Run the Query</a:t>
            </a:r>
            <a:r>
              <a:rPr lang="en-US" sz="3700" b="1" dirty="0"/>
              <a:t>.</a:t>
            </a:r>
            <a:endParaRPr lang="en-US" sz="2500" dirty="0"/>
          </a:p>
        </p:txBody>
      </p:sp>
    </p:spTree>
  </p:cSld>
  <p:clrMapOvr>
    <a:masterClrMapping/>
  </p:clrMapOvr>
  <p:transition>
    <p:blinds dir="vert"/>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330" name="Group 9"/>
          <p:cNvGrpSpPr>
            <a:grpSpLocks/>
          </p:cNvGrpSpPr>
          <p:nvPr/>
        </p:nvGrpSpPr>
        <p:grpSpPr bwMode="auto">
          <a:xfrm>
            <a:off x="668338" y="1812925"/>
            <a:ext cx="8623300" cy="201613"/>
            <a:chOff x="421" y="1142"/>
            <a:chExt cx="5432" cy="127"/>
          </a:xfrm>
        </p:grpSpPr>
        <p:sp>
          <p:nvSpPr>
            <p:cNvPr id="99338" name="AutoShape 4"/>
            <p:cNvSpPr>
              <a:spLocks noChangeArrowheads="1"/>
            </p:cNvSpPr>
            <p:nvPr/>
          </p:nvSpPr>
          <p:spPr bwMode="auto">
            <a:xfrm flipV="1">
              <a:off x="438" y="1179"/>
              <a:ext cx="5388" cy="79"/>
            </a:xfrm>
            <a:prstGeom prst="roundRect">
              <a:avLst>
                <a:gd name="adj" fmla="val 0"/>
              </a:avLst>
            </a:prstGeom>
            <a:solidFill>
              <a:srgbClr val="000080"/>
            </a:solidFill>
            <a:ln w="9525">
              <a:noFill/>
              <a:round/>
              <a:headEnd/>
              <a:tailEnd/>
            </a:ln>
          </p:spPr>
          <p:txBody>
            <a:bodyPr wrap="none" anchor="ctr"/>
            <a:lstStyle/>
            <a:p>
              <a:endParaRPr lang="en-US"/>
            </a:p>
          </p:txBody>
        </p:sp>
        <p:sp>
          <p:nvSpPr>
            <p:cNvPr id="99339" name="AutoShape 5"/>
            <p:cNvSpPr>
              <a:spLocks noChangeArrowheads="1"/>
            </p:cNvSpPr>
            <p:nvPr/>
          </p:nvSpPr>
          <p:spPr bwMode="auto">
            <a:xfrm flipV="1">
              <a:off x="440" y="1161"/>
              <a:ext cx="5387" cy="80"/>
            </a:xfrm>
            <a:prstGeom prst="roundRect">
              <a:avLst>
                <a:gd name="adj" fmla="val 0"/>
              </a:avLst>
            </a:prstGeom>
            <a:solidFill>
              <a:srgbClr val="0000FF"/>
            </a:solidFill>
            <a:ln w="9525">
              <a:noFill/>
              <a:round/>
              <a:headEnd/>
              <a:tailEnd/>
            </a:ln>
          </p:spPr>
          <p:txBody>
            <a:bodyPr wrap="none" anchor="ctr"/>
            <a:lstStyle/>
            <a:p>
              <a:endParaRPr lang="en-US"/>
            </a:p>
          </p:txBody>
        </p:sp>
        <p:sp>
          <p:nvSpPr>
            <p:cNvPr id="99340" name="Freeform 6"/>
            <p:cNvSpPr>
              <a:spLocks/>
            </p:cNvSpPr>
            <p:nvPr/>
          </p:nvSpPr>
          <p:spPr bwMode="auto">
            <a:xfrm>
              <a:off x="421" y="1142"/>
              <a:ext cx="5431" cy="127"/>
            </a:xfrm>
            <a:custGeom>
              <a:avLst/>
              <a:gdLst>
                <a:gd name="T0" fmla="*/ 0 w 5431"/>
                <a:gd name="T1" fmla="*/ 126 h 127"/>
                <a:gd name="T2" fmla="*/ 5430 w 5431"/>
                <a:gd name="T3" fmla="*/ 126 h 127"/>
                <a:gd name="T4" fmla="*/ 5430 w 5431"/>
                <a:gd name="T5" fmla="*/ 0 h 127"/>
                <a:gd name="T6" fmla="*/ 5408 w 5431"/>
                <a:gd name="T7" fmla="*/ 19 h 127"/>
                <a:gd name="T8" fmla="*/ 5408 w 5431"/>
                <a:gd name="T9" fmla="*/ 98 h 127"/>
                <a:gd name="T10" fmla="*/ 17 w 5431"/>
                <a:gd name="T11" fmla="*/ 98 h 127"/>
                <a:gd name="T12" fmla="*/ 0 w 5431"/>
                <a:gd name="T13" fmla="*/ 126 h 127"/>
                <a:gd name="T14" fmla="*/ 0 w 5431"/>
                <a:gd name="T15" fmla="*/ 126 h 127"/>
                <a:gd name="T16" fmla="*/ 0 60000 65536"/>
                <a:gd name="T17" fmla="*/ 0 60000 65536"/>
                <a:gd name="T18" fmla="*/ 0 60000 65536"/>
                <a:gd name="T19" fmla="*/ 0 60000 65536"/>
                <a:gd name="T20" fmla="*/ 0 60000 65536"/>
                <a:gd name="T21" fmla="*/ 0 60000 65536"/>
                <a:gd name="T22" fmla="*/ 0 60000 65536"/>
                <a:gd name="T23" fmla="*/ 0 60000 65536"/>
                <a:gd name="T24" fmla="*/ 0 w 5431"/>
                <a:gd name="T25" fmla="*/ 0 h 127"/>
                <a:gd name="T26" fmla="*/ 5431 w 5431"/>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31" h="127">
                  <a:moveTo>
                    <a:pt x="0" y="126"/>
                  </a:moveTo>
                  <a:lnTo>
                    <a:pt x="5430" y="126"/>
                  </a:lnTo>
                  <a:lnTo>
                    <a:pt x="5430" y="0"/>
                  </a:lnTo>
                  <a:lnTo>
                    <a:pt x="5408" y="19"/>
                  </a:lnTo>
                  <a:lnTo>
                    <a:pt x="5408" y="98"/>
                  </a:lnTo>
                  <a:lnTo>
                    <a:pt x="17" y="98"/>
                  </a:lnTo>
                  <a:lnTo>
                    <a:pt x="0" y="126"/>
                  </a:lnTo>
                </a:path>
              </a:pathLst>
            </a:custGeom>
            <a:solidFill>
              <a:srgbClr val="4000A2"/>
            </a:solidFill>
            <a:ln w="9525">
              <a:noFill/>
              <a:round/>
              <a:headEnd/>
              <a:tailEnd/>
            </a:ln>
          </p:spPr>
          <p:txBody>
            <a:bodyPr/>
            <a:lstStyle/>
            <a:p>
              <a:endParaRPr lang="en-US"/>
            </a:p>
          </p:txBody>
        </p:sp>
        <p:sp>
          <p:nvSpPr>
            <p:cNvPr id="99341" name="Freeform 7"/>
            <p:cNvSpPr>
              <a:spLocks/>
            </p:cNvSpPr>
            <p:nvPr/>
          </p:nvSpPr>
          <p:spPr bwMode="auto">
            <a:xfrm>
              <a:off x="439" y="1159"/>
              <a:ext cx="5389" cy="82"/>
            </a:xfrm>
            <a:custGeom>
              <a:avLst/>
              <a:gdLst>
                <a:gd name="T0" fmla="*/ 0 w 5389"/>
                <a:gd name="T1" fmla="*/ 81 h 82"/>
                <a:gd name="T2" fmla="*/ 5388 w 5389"/>
                <a:gd name="T3" fmla="*/ 81 h 82"/>
                <a:gd name="T4" fmla="*/ 5388 w 5389"/>
                <a:gd name="T5" fmla="*/ 0 h 82"/>
                <a:gd name="T6" fmla="*/ 0 60000 65536"/>
                <a:gd name="T7" fmla="*/ 0 60000 65536"/>
                <a:gd name="T8" fmla="*/ 0 60000 65536"/>
                <a:gd name="T9" fmla="*/ 0 w 5389"/>
                <a:gd name="T10" fmla="*/ 0 h 82"/>
                <a:gd name="T11" fmla="*/ 5389 w 5389"/>
                <a:gd name="T12" fmla="*/ 82 h 82"/>
              </a:gdLst>
              <a:ahLst/>
              <a:cxnLst>
                <a:cxn ang="T6">
                  <a:pos x="T0" y="T1"/>
                </a:cxn>
                <a:cxn ang="T7">
                  <a:pos x="T2" y="T3"/>
                </a:cxn>
                <a:cxn ang="T8">
                  <a:pos x="T4" y="T5"/>
                </a:cxn>
              </a:cxnLst>
              <a:rect l="T9" t="T10" r="T11" b="T12"/>
              <a:pathLst>
                <a:path w="5389" h="82">
                  <a:moveTo>
                    <a:pt x="0" y="81"/>
                  </a:moveTo>
                  <a:lnTo>
                    <a:pt x="5388" y="81"/>
                  </a:lnTo>
                  <a:lnTo>
                    <a:pt x="5388" y="0"/>
                  </a:lnTo>
                </a:path>
              </a:pathLst>
            </a:custGeom>
            <a:noFill/>
            <a:ln w="8946">
              <a:solidFill>
                <a:srgbClr val="000000"/>
              </a:solidFill>
              <a:round/>
              <a:headEnd/>
              <a:tailEnd/>
            </a:ln>
          </p:spPr>
          <p:txBody>
            <a:bodyPr/>
            <a:lstStyle/>
            <a:p>
              <a:endParaRPr lang="en-US"/>
            </a:p>
          </p:txBody>
        </p:sp>
        <p:sp>
          <p:nvSpPr>
            <p:cNvPr id="99342" name="Freeform 8"/>
            <p:cNvSpPr>
              <a:spLocks/>
            </p:cNvSpPr>
            <p:nvPr/>
          </p:nvSpPr>
          <p:spPr bwMode="auto">
            <a:xfrm>
              <a:off x="423" y="1145"/>
              <a:ext cx="5430" cy="124"/>
            </a:xfrm>
            <a:custGeom>
              <a:avLst/>
              <a:gdLst>
                <a:gd name="T0" fmla="*/ 0 w 5430"/>
                <a:gd name="T1" fmla="*/ 0 h 124"/>
                <a:gd name="T2" fmla="*/ 5429 w 5430"/>
                <a:gd name="T3" fmla="*/ 0 h 124"/>
                <a:gd name="T4" fmla="*/ 5406 w 5430"/>
                <a:gd name="T5" fmla="*/ 16 h 124"/>
                <a:gd name="T6" fmla="*/ 15 w 5430"/>
                <a:gd name="T7" fmla="*/ 16 h 124"/>
                <a:gd name="T8" fmla="*/ 15 w 5430"/>
                <a:gd name="T9" fmla="*/ 95 h 124"/>
                <a:gd name="T10" fmla="*/ 0 w 5430"/>
                <a:gd name="T11" fmla="*/ 123 h 124"/>
                <a:gd name="T12" fmla="*/ 0 w 5430"/>
                <a:gd name="T13" fmla="*/ 0 h 124"/>
                <a:gd name="T14" fmla="*/ 0 w 5430"/>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5430"/>
                <a:gd name="T25" fmla="*/ 0 h 124"/>
                <a:gd name="T26" fmla="*/ 5430 w 5430"/>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30" h="124">
                  <a:moveTo>
                    <a:pt x="0" y="0"/>
                  </a:moveTo>
                  <a:lnTo>
                    <a:pt x="5429" y="0"/>
                  </a:lnTo>
                  <a:lnTo>
                    <a:pt x="5406" y="16"/>
                  </a:lnTo>
                  <a:lnTo>
                    <a:pt x="15" y="16"/>
                  </a:lnTo>
                  <a:lnTo>
                    <a:pt x="15" y="95"/>
                  </a:lnTo>
                  <a:lnTo>
                    <a:pt x="0" y="123"/>
                  </a:lnTo>
                  <a:lnTo>
                    <a:pt x="0" y="0"/>
                  </a:lnTo>
                </a:path>
              </a:pathLst>
            </a:custGeom>
            <a:solidFill>
              <a:srgbClr val="00C1C2"/>
            </a:solidFill>
            <a:ln w="9525">
              <a:noFill/>
              <a:round/>
              <a:headEnd/>
              <a:tailEnd/>
            </a:ln>
          </p:spPr>
          <p:txBody>
            <a:bodyPr/>
            <a:lstStyle/>
            <a:p>
              <a:endParaRPr lang="en-US"/>
            </a:p>
          </p:txBody>
        </p:sp>
      </p:grpSp>
      <p:sp>
        <p:nvSpPr>
          <p:cNvPr id="16" name="Title 15"/>
          <p:cNvSpPr>
            <a:spLocks noGrp="1"/>
          </p:cNvSpPr>
          <p:nvPr>
            <p:ph type="title"/>
          </p:nvPr>
        </p:nvSpPr>
        <p:spPr/>
        <p:txBody>
          <a:bodyPr/>
          <a:lstStyle/>
          <a:p>
            <a:r>
              <a:rPr lang="en-US" dirty="0" smtClean="0"/>
              <a:t>Query Sorts on Two Attributes</a:t>
            </a:r>
            <a:endParaRPr lang="en-US" dirty="0"/>
          </a:p>
        </p:txBody>
      </p:sp>
      <p:sp>
        <p:nvSpPr>
          <p:cNvPr id="99332" name="Text Box 10"/>
          <p:cNvSpPr txBox="1">
            <a:spLocks noChangeArrowheads="1"/>
          </p:cNvSpPr>
          <p:nvPr/>
        </p:nvSpPr>
        <p:spPr bwMode="auto">
          <a:xfrm>
            <a:off x="0" y="1981200"/>
            <a:ext cx="10058400" cy="4314825"/>
          </a:xfrm>
          <a:prstGeom prst="rect">
            <a:avLst/>
          </a:prstGeom>
          <a:noFill/>
          <a:ln w="9525">
            <a:noFill/>
            <a:miter lim="800000"/>
            <a:headEnd/>
            <a:tailEnd/>
          </a:ln>
        </p:spPr>
        <p:txBody>
          <a:bodyPr lIns="0" tIns="0" rIns="0" bIns="0"/>
          <a:lstStyle/>
          <a:p>
            <a:pPr marL="320675" indent="-320675" defTabSz="460375">
              <a:buClr>
                <a:srgbClr val="00A000"/>
              </a:buClr>
              <a:buSzPct val="90000"/>
              <a:buFont typeface="Monotype Sorts" pitchFamily="2" charset="2"/>
              <a:buChar char="l"/>
            </a:pPr>
            <a:r>
              <a:rPr lang="en-US" sz="3100" b="1" dirty="0"/>
              <a:t>The steps are as follows:</a:t>
            </a:r>
          </a:p>
          <a:p>
            <a:pPr marL="771525" lvl="1" indent="-315913" defTabSz="460375">
              <a:buClr>
                <a:srgbClr val="FFFF00"/>
              </a:buClr>
              <a:buSzPct val="90000"/>
              <a:buFont typeface="Wingdings" pitchFamily="2" charset="2"/>
              <a:buChar char="v"/>
            </a:pPr>
            <a:r>
              <a:rPr lang="en-US" sz="3100" b="1" dirty="0"/>
              <a:t> </a:t>
            </a:r>
            <a:r>
              <a:rPr lang="en-US" sz="2000" dirty="0"/>
              <a:t>Complete the QBE grid to express your query.</a:t>
            </a:r>
            <a:br>
              <a:rPr lang="en-US" sz="2000" dirty="0"/>
            </a:br>
            <a:endParaRPr lang="en-US" sz="2000" dirty="0"/>
          </a:p>
          <a:p>
            <a:pPr marL="771525" lvl="1" indent="-315913" defTabSz="460375">
              <a:buClr>
                <a:srgbClr val="FFFF00"/>
              </a:buClr>
              <a:buSzPct val="90000"/>
              <a:buFont typeface="Wingdings" pitchFamily="2" charset="2"/>
              <a:buChar char="v"/>
            </a:pPr>
            <a:r>
              <a:rPr lang="en-US" sz="2000" dirty="0"/>
              <a:t> Click on the row named “Sort”  of the major attribute you wish to sort on.</a:t>
            </a:r>
            <a:br>
              <a:rPr lang="en-US" sz="2000" dirty="0"/>
            </a:br>
            <a:endParaRPr lang="en-US" sz="2000" i="1" dirty="0"/>
          </a:p>
          <a:p>
            <a:pPr marL="771525" lvl="1" indent="-315913" defTabSz="460375">
              <a:buClr>
                <a:srgbClr val="FFFF00"/>
              </a:buClr>
              <a:buSzPct val="90000"/>
              <a:buFont typeface="Wingdings" pitchFamily="2" charset="2"/>
              <a:buChar char="v"/>
            </a:pPr>
            <a:r>
              <a:rPr lang="en-US" sz="2000" dirty="0"/>
              <a:t> Click on the down arrow which appears, and choose </a:t>
            </a:r>
            <a:br>
              <a:rPr lang="en-US" sz="2000" dirty="0"/>
            </a:br>
            <a:r>
              <a:rPr lang="en-US" sz="2000" dirty="0"/>
              <a:t>either Ascending or Descending.</a:t>
            </a:r>
            <a:br>
              <a:rPr lang="en-US" sz="2000" dirty="0"/>
            </a:br>
            <a:endParaRPr lang="en-US" sz="2000" dirty="0"/>
          </a:p>
          <a:p>
            <a:pPr marL="771525" lvl="1" indent="-315913" defTabSz="460375">
              <a:buClr>
                <a:srgbClr val="FFFF00"/>
              </a:buClr>
              <a:buSzPct val="90000"/>
              <a:buFont typeface="Wingdings" pitchFamily="2" charset="2"/>
              <a:buChar char="v"/>
            </a:pPr>
            <a:r>
              <a:rPr lang="en-US" sz="2000" dirty="0"/>
              <a:t> Click on the minor attribute you wish to sort on.</a:t>
            </a:r>
            <a:br>
              <a:rPr lang="en-US" sz="2000" dirty="0"/>
            </a:br>
            <a:endParaRPr lang="en-US" sz="2000" dirty="0"/>
          </a:p>
          <a:p>
            <a:pPr marL="771525" lvl="1" indent="-315913" defTabSz="460375">
              <a:buClr>
                <a:srgbClr val="FFFF00"/>
              </a:buClr>
              <a:buSzPct val="90000"/>
              <a:buFont typeface="Wingdings" pitchFamily="2" charset="2"/>
              <a:buChar char="v"/>
            </a:pPr>
            <a:r>
              <a:rPr lang="en-US" sz="2000" u="sng" dirty="0"/>
              <a:t> The leftmost attribute will be the major attribute!</a:t>
            </a:r>
            <a:br>
              <a:rPr lang="en-US" sz="2000" u="sng" dirty="0"/>
            </a:br>
            <a:endParaRPr lang="en-US" sz="2000" u="sng" dirty="0"/>
          </a:p>
          <a:p>
            <a:pPr marL="771525" lvl="1" indent="-315913" defTabSz="460375">
              <a:buClr>
                <a:srgbClr val="FFFF00"/>
              </a:buClr>
              <a:buSzPct val="90000"/>
              <a:buFont typeface="Wingdings" pitchFamily="2" charset="2"/>
              <a:buChar char="v"/>
            </a:pPr>
            <a:r>
              <a:rPr lang="en-US" sz="2000" dirty="0"/>
              <a:t> Click on the down arrow which appears, and choose either Ascending or Descending.</a:t>
            </a:r>
            <a:br>
              <a:rPr lang="en-US" sz="2000" dirty="0"/>
            </a:br>
            <a:endParaRPr lang="en-US" sz="2000" dirty="0"/>
          </a:p>
          <a:p>
            <a:pPr marL="771525" lvl="1" indent="-315913" defTabSz="460375">
              <a:buClr>
                <a:srgbClr val="FFFF00"/>
              </a:buClr>
              <a:buSzPct val="90000"/>
              <a:buFont typeface="Wingdings" pitchFamily="2" charset="2"/>
              <a:buChar char="v"/>
            </a:pPr>
            <a:r>
              <a:rPr lang="en-US" sz="2000" dirty="0"/>
              <a:t> Run the query.</a:t>
            </a:r>
          </a:p>
        </p:txBody>
      </p:sp>
      <p:grpSp>
        <p:nvGrpSpPr>
          <p:cNvPr id="99333" name="Group 15"/>
          <p:cNvGrpSpPr>
            <a:grpSpLocks/>
          </p:cNvGrpSpPr>
          <p:nvPr/>
        </p:nvGrpSpPr>
        <p:grpSpPr bwMode="auto">
          <a:xfrm>
            <a:off x="0" y="5638800"/>
            <a:ext cx="492125" cy="371475"/>
            <a:chOff x="-76" y="3287"/>
            <a:chExt cx="310" cy="234"/>
          </a:xfrm>
        </p:grpSpPr>
        <p:sp>
          <p:nvSpPr>
            <p:cNvPr id="99334" name="Freeform 11"/>
            <p:cNvSpPr>
              <a:spLocks/>
            </p:cNvSpPr>
            <p:nvPr/>
          </p:nvSpPr>
          <p:spPr bwMode="auto">
            <a:xfrm>
              <a:off x="155" y="3287"/>
              <a:ext cx="11" cy="234"/>
            </a:xfrm>
            <a:custGeom>
              <a:avLst/>
              <a:gdLst>
                <a:gd name="T0" fmla="*/ 10 w 11"/>
                <a:gd name="T1" fmla="*/ 0 h 234"/>
                <a:gd name="T2" fmla="*/ 10 w 11"/>
                <a:gd name="T3" fmla="*/ 216 h 234"/>
                <a:gd name="T4" fmla="*/ 0 w 11"/>
                <a:gd name="T5" fmla="*/ 233 h 234"/>
                <a:gd name="T6" fmla="*/ 0 w 11"/>
                <a:gd name="T7" fmla="*/ 17 h 234"/>
                <a:gd name="T8" fmla="*/ 10 w 11"/>
                <a:gd name="T9" fmla="*/ 0 h 234"/>
                <a:gd name="T10" fmla="*/ 10 w 11"/>
                <a:gd name="T11" fmla="*/ 0 h 234"/>
                <a:gd name="T12" fmla="*/ 0 60000 65536"/>
                <a:gd name="T13" fmla="*/ 0 60000 65536"/>
                <a:gd name="T14" fmla="*/ 0 60000 65536"/>
                <a:gd name="T15" fmla="*/ 0 60000 65536"/>
                <a:gd name="T16" fmla="*/ 0 60000 65536"/>
                <a:gd name="T17" fmla="*/ 0 60000 65536"/>
                <a:gd name="T18" fmla="*/ 0 w 11"/>
                <a:gd name="T19" fmla="*/ 0 h 234"/>
                <a:gd name="T20" fmla="*/ 11 w 11"/>
                <a:gd name="T21" fmla="*/ 234 h 234"/>
              </a:gdLst>
              <a:ahLst/>
              <a:cxnLst>
                <a:cxn ang="T12">
                  <a:pos x="T0" y="T1"/>
                </a:cxn>
                <a:cxn ang="T13">
                  <a:pos x="T2" y="T3"/>
                </a:cxn>
                <a:cxn ang="T14">
                  <a:pos x="T4" y="T5"/>
                </a:cxn>
                <a:cxn ang="T15">
                  <a:pos x="T6" y="T7"/>
                </a:cxn>
                <a:cxn ang="T16">
                  <a:pos x="T8" y="T9"/>
                </a:cxn>
                <a:cxn ang="T17">
                  <a:pos x="T10" y="T11"/>
                </a:cxn>
              </a:cxnLst>
              <a:rect l="T18" t="T19" r="T20" b="T21"/>
              <a:pathLst>
                <a:path w="11" h="234">
                  <a:moveTo>
                    <a:pt x="10" y="0"/>
                  </a:moveTo>
                  <a:lnTo>
                    <a:pt x="10" y="216"/>
                  </a:lnTo>
                  <a:lnTo>
                    <a:pt x="0" y="233"/>
                  </a:lnTo>
                  <a:lnTo>
                    <a:pt x="0" y="17"/>
                  </a:lnTo>
                  <a:lnTo>
                    <a:pt x="10" y="0"/>
                  </a:lnTo>
                </a:path>
              </a:pathLst>
            </a:custGeom>
            <a:solidFill>
              <a:srgbClr val="C1FFD5"/>
            </a:solidFill>
            <a:ln w="18531">
              <a:solidFill>
                <a:srgbClr val="000000"/>
              </a:solidFill>
              <a:round/>
              <a:headEnd/>
              <a:tailEnd/>
            </a:ln>
          </p:spPr>
          <p:txBody>
            <a:bodyPr/>
            <a:lstStyle/>
            <a:p>
              <a:endParaRPr lang="en-US"/>
            </a:p>
          </p:txBody>
        </p:sp>
        <p:sp>
          <p:nvSpPr>
            <p:cNvPr id="99335" name="Freeform 12"/>
            <p:cNvSpPr>
              <a:spLocks/>
            </p:cNvSpPr>
            <p:nvPr/>
          </p:nvSpPr>
          <p:spPr bwMode="auto">
            <a:xfrm>
              <a:off x="-75" y="3452"/>
              <a:ext cx="243" cy="22"/>
            </a:xfrm>
            <a:custGeom>
              <a:avLst/>
              <a:gdLst>
                <a:gd name="T0" fmla="*/ 242 w 243"/>
                <a:gd name="T1" fmla="*/ 0 h 22"/>
                <a:gd name="T2" fmla="*/ 229 w 243"/>
                <a:gd name="T3" fmla="*/ 20 h 22"/>
                <a:gd name="T4" fmla="*/ 0 w 243"/>
                <a:gd name="T5" fmla="*/ 21 h 22"/>
                <a:gd name="T6" fmla="*/ 9 w 243"/>
                <a:gd name="T7" fmla="*/ 3 h 22"/>
                <a:gd name="T8" fmla="*/ 242 w 243"/>
                <a:gd name="T9" fmla="*/ 0 h 22"/>
                <a:gd name="T10" fmla="*/ 242 w 243"/>
                <a:gd name="T11" fmla="*/ 0 h 22"/>
                <a:gd name="T12" fmla="*/ 0 60000 65536"/>
                <a:gd name="T13" fmla="*/ 0 60000 65536"/>
                <a:gd name="T14" fmla="*/ 0 60000 65536"/>
                <a:gd name="T15" fmla="*/ 0 60000 65536"/>
                <a:gd name="T16" fmla="*/ 0 60000 65536"/>
                <a:gd name="T17" fmla="*/ 0 60000 65536"/>
                <a:gd name="T18" fmla="*/ 0 w 243"/>
                <a:gd name="T19" fmla="*/ 0 h 22"/>
                <a:gd name="T20" fmla="*/ 243 w 243"/>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43" h="22">
                  <a:moveTo>
                    <a:pt x="242" y="0"/>
                  </a:moveTo>
                  <a:lnTo>
                    <a:pt x="229" y="20"/>
                  </a:lnTo>
                  <a:lnTo>
                    <a:pt x="0" y="21"/>
                  </a:lnTo>
                  <a:lnTo>
                    <a:pt x="9" y="3"/>
                  </a:lnTo>
                  <a:lnTo>
                    <a:pt x="242" y="0"/>
                  </a:lnTo>
                </a:path>
              </a:pathLst>
            </a:custGeom>
            <a:solidFill>
              <a:srgbClr val="00A000"/>
            </a:solidFill>
            <a:ln w="18531">
              <a:solidFill>
                <a:srgbClr val="000000"/>
              </a:solidFill>
              <a:round/>
              <a:headEnd/>
              <a:tailEnd/>
            </a:ln>
          </p:spPr>
          <p:txBody>
            <a:bodyPr/>
            <a:lstStyle/>
            <a:p>
              <a:endParaRPr lang="en-US"/>
            </a:p>
          </p:txBody>
        </p:sp>
        <p:sp>
          <p:nvSpPr>
            <p:cNvPr id="99336" name="Freeform 13"/>
            <p:cNvSpPr>
              <a:spLocks/>
            </p:cNvSpPr>
            <p:nvPr/>
          </p:nvSpPr>
          <p:spPr bwMode="auto">
            <a:xfrm>
              <a:off x="-76" y="3335"/>
              <a:ext cx="13" cy="139"/>
            </a:xfrm>
            <a:custGeom>
              <a:avLst/>
              <a:gdLst>
                <a:gd name="T0" fmla="*/ 0 w 13"/>
                <a:gd name="T1" fmla="*/ 138 h 139"/>
                <a:gd name="T2" fmla="*/ 0 w 13"/>
                <a:gd name="T3" fmla="*/ 20 h 139"/>
                <a:gd name="T4" fmla="*/ 12 w 13"/>
                <a:gd name="T5" fmla="*/ 0 h 139"/>
                <a:gd name="T6" fmla="*/ 12 w 13"/>
                <a:gd name="T7" fmla="*/ 120 h 139"/>
                <a:gd name="T8" fmla="*/ 0 w 13"/>
                <a:gd name="T9" fmla="*/ 138 h 139"/>
                <a:gd name="T10" fmla="*/ 0 w 13"/>
                <a:gd name="T11" fmla="*/ 138 h 139"/>
                <a:gd name="T12" fmla="*/ 0 60000 65536"/>
                <a:gd name="T13" fmla="*/ 0 60000 65536"/>
                <a:gd name="T14" fmla="*/ 0 60000 65536"/>
                <a:gd name="T15" fmla="*/ 0 60000 65536"/>
                <a:gd name="T16" fmla="*/ 0 60000 65536"/>
                <a:gd name="T17" fmla="*/ 0 60000 65536"/>
                <a:gd name="T18" fmla="*/ 0 w 13"/>
                <a:gd name="T19" fmla="*/ 0 h 139"/>
                <a:gd name="T20" fmla="*/ 13 w 13"/>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 h="139">
                  <a:moveTo>
                    <a:pt x="0" y="138"/>
                  </a:moveTo>
                  <a:lnTo>
                    <a:pt x="0" y="20"/>
                  </a:lnTo>
                  <a:lnTo>
                    <a:pt x="12" y="0"/>
                  </a:lnTo>
                  <a:lnTo>
                    <a:pt x="12" y="120"/>
                  </a:lnTo>
                  <a:lnTo>
                    <a:pt x="0" y="138"/>
                  </a:lnTo>
                </a:path>
              </a:pathLst>
            </a:custGeom>
            <a:solidFill>
              <a:srgbClr val="C1FFD5"/>
            </a:solidFill>
            <a:ln w="18531">
              <a:solidFill>
                <a:srgbClr val="000000"/>
              </a:solidFill>
              <a:round/>
              <a:headEnd/>
              <a:tailEnd/>
            </a:ln>
          </p:spPr>
          <p:txBody>
            <a:bodyPr/>
            <a:lstStyle/>
            <a:p>
              <a:endParaRPr lang="en-US"/>
            </a:p>
          </p:txBody>
        </p:sp>
        <p:sp>
          <p:nvSpPr>
            <p:cNvPr id="99337" name="Freeform 14"/>
            <p:cNvSpPr>
              <a:spLocks/>
            </p:cNvSpPr>
            <p:nvPr/>
          </p:nvSpPr>
          <p:spPr bwMode="auto">
            <a:xfrm>
              <a:off x="-64" y="3287"/>
              <a:ext cx="298" cy="217"/>
            </a:xfrm>
            <a:custGeom>
              <a:avLst/>
              <a:gdLst>
                <a:gd name="T0" fmla="*/ 229 w 298"/>
                <a:gd name="T1" fmla="*/ 216 h 217"/>
                <a:gd name="T2" fmla="*/ 229 w 298"/>
                <a:gd name="T3" fmla="*/ 168 h 217"/>
                <a:gd name="T4" fmla="*/ 0 w 298"/>
                <a:gd name="T5" fmla="*/ 168 h 217"/>
                <a:gd name="T6" fmla="*/ 0 w 298"/>
                <a:gd name="T7" fmla="*/ 48 h 217"/>
                <a:gd name="T8" fmla="*/ 229 w 298"/>
                <a:gd name="T9" fmla="*/ 48 h 217"/>
                <a:gd name="T10" fmla="*/ 229 w 298"/>
                <a:gd name="T11" fmla="*/ 0 h 217"/>
                <a:gd name="T12" fmla="*/ 297 w 298"/>
                <a:gd name="T13" fmla="*/ 109 h 217"/>
                <a:gd name="T14" fmla="*/ 229 w 298"/>
                <a:gd name="T15" fmla="*/ 216 h 217"/>
                <a:gd name="T16" fmla="*/ 229 w 298"/>
                <a:gd name="T17" fmla="*/ 216 h 2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8"/>
                <a:gd name="T28" fmla="*/ 0 h 217"/>
                <a:gd name="T29" fmla="*/ 298 w 298"/>
                <a:gd name="T30" fmla="*/ 217 h 2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8" h="217">
                  <a:moveTo>
                    <a:pt x="229" y="216"/>
                  </a:moveTo>
                  <a:lnTo>
                    <a:pt x="229" y="168"/>
                  </a:lnTo>
                  <a:lnTo>
                    <a:pt x="0" y="168"/>
                  </a:lnTo>
                  <a:lnTo>
                    <a:pt x="0" y="48"/>
                  </a:lnTo>
                  <a:lnTo>
                    <a:pt x="229" y="48"/>
                  </a:lnTo>
                  <a:lnTo>
                    <a:pt x="229" y="0"/>
                  </a:lnTo>
                  <a:lnTo>
                    <a:pt x="297" y="109"/>
                  </a:lnTo>
                  <a:lnTo>
                    <a:pt x="229" y="216"/>
                  </a:lnTo>
                </a:path>
              </a:pathLst>
            </a:custGeom>
            <a:gradFill rotWithShape="0">
              <a:gsLst>
                <a:gs pos="0">
                  <a:srgbClr val="E0FFBF"/>
                </a:gs>
                <a:gs pos="100000">
                  <a:srgbClr val="00C200"/>
                </a:gs>
              </a:gsLst>
              <a:lin ang="2700000" scaled="1"/>
            </a:gradFill>
            <a:ln w="18531">
              <a:solidFill>
                <a:srgbClr val="000000"/>
              </a:solidFill>
              <a:round/>
              <a:headEnd/>
              <a:tailEnd/>
            </a:ln>
          </p:spPr>
          <p:txBody>
            <a:bodyPr/>
            <a:lstStyle/>
            <a:p>
              <a:endParaRPr lang="en-US"/>
            </a:p>
          </p:txBody>
        </p:sp>
      </p:grpSp>
    </p:spTree>
  </p:cSld>
  <p:clrMapOvr>
    <a:masterClrMapping/>
  </p:clrMapOvr>
  <p:transition>
    <p:blinds dir="vert"/>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354" name="Group 9"/>
          <p:cNvGrpSpPr>
            <a:grpSpLocks/>
          </p:cNvGrpSpPr>
          <p:nvPr/>
        </p:nvGrpSpPr>
        <p:grpSpPr bwMode="auto">
          <a:xfrm>
            <a:off x="668338" y="1812925"/>
            <a:ext cx="8623300" cy="201613"/>
            <a:chOff x="421" y="1142"/>
            <a:chExt cx="5432" cy="127"/>
          </a:xfrm>
        </p:grpSpPr>
        <p:sp>
          <p:nvSpPr>
            <p:cNvPr id="100357" name="AutoShape 4"/>
            <p:cNvSpPr>
              <a:spLocks noChangeArrowheads="1"/>
            </p:cNvSpPr>
            <p:nvPr/>
          </p:nvSpPr>
          <p:spPr bwMode="auto">
            <a:xfrm flipV="1">
              <a:off x="438" y="1179"/>
              <a:ext cx="5388" cy="79"/>
            </a:xfrm>
            <a:prstGeom prst="roundRect">
              <a:avLst>
                <a:gd name="adj" fmla="val 0"/>
              </a:avLst>
            </a:prstGeom>
            <a:solidFill>
              <a:srgbClr val="000080"/>
            </a:solidFill>
            <a:ln w="9525">
              <a:noFill/>
              <a:round/>
              <a:headEnd/>
              <a:tailEnd/>
            </a:ln>
          </p:spPr>
          <p:txBody>
            <a:bodyPr wrap="none" anchor="ctr"/>
            <a:lstStyle/>
            <a:p>
              <a:endParaRPr lang="en-US"/>
            </a:p>
          </p:txBody>
        </p:sp>
        <p:sp>
          <p:nvSpPr>
            <p:cNvPr id="100358" name="AutoShape 5"/>
            <p:cNvSpPr>
              <a:spLocks noChangeArrowheads="1"/>
            </p:cNvSpPr>
            <p:nvPr/>
          </p:nvSpPr>
          <p:spPr bwMode="auto">
            <a:xfrm flipV="1">
              <a:off x="440" y="1161"/>
              <a:ext cx="5387" cy="80"/>
            </a:xfrm>
            <a:prstGeom prst="roundRect">
              <a:avLst>
                <a:gd name="adj" fmla="val 0"/>
              </a:avLst>
            </a:prstGeom>
            <a:solidFill>
              <a:srgbClr val="0000FF"/>
            </a:solidFill>
            <a:ln w="9525">
              <a:noFill/>
              <a:round/>
              <a:headEnd/>
              <a:tailEnd/>
            </a:ln>
          </p:spPr>
          <p:txBody>
            <a:bodyPr wrap="none" anchor="ctr"/>
            <a:lstStyle/>
            <a:p>
              <a:endParaRPr lang="en-US"/>
            </a:p>
          </p:txBody>
        </p:sp>
        <p:sp>
          <p:nvSpPr>
            <p:cNvPr id="100359" name="Freeform 6"/>
            <p:cNvSpPr>
              <a:spLocks/>
            </p:cNvSpPr>
            <p:nvPr/>
          </p:nvSpPr>
          <p:spPr bwMode="auto">
            <a:xfrm>
              <a:off x="421" y="1142"/>
              <a:ext cx="5431" cy="127"/>
            </a:xfrm>
            <a:custGeom>
              <a:avLst/>
              <a:gdLst>
                <a:gd name="T0" fmla="*/ 0 w 5431"/>
                <a:gd name="T1" fmla="*/ 126 h 127"/>
                <a:gd name="T2" fmla="*/ 5430 w 5431"/>
                <a:gd name="T3" fmla="*/ 126 h 127"/>
                <a:gd name="T4" fmla="*/ 5430 w 5431"/>
                <a:gd name="T5" fmla="*/ 0 h 127"/>
                <a:gd name="T6" fmla="*/ 5408 w 5431"/>
                <a:gd name="T7" fmla="*/ 19 h 127"/>
                <a:gd name="T8" fmla="*/ 5408 w 5431"/>
                <a:gd name="T9" fmla="*/ 98 h 127"/>
                <a:gd name="T10" fmla="*/ 17 w 5431"/>
                <a:gd name="T11" fmla="*/ 98 h 127"/>
                <a:gd name="T12" fmla="*/ 0 w 5431"/>
                <a:gd name="T13" fmla="*/ 126 h 127"/>
                <a:gd name="T14" fmla="*/ 0 w 5431"/>
                <a:gd name="T15" fmla="*/ 126 h 127"/>
                <a:gd name="T16" fmla="*/ 0 60000 65536"/>
                <a:gd name="T17" fmla="*/ 0 60000 65536"/>
                <a:gd name="T18" fmla="*/ 0 60000 65536"/>
                <a:gd name="T19" fmla="*/ 0 60000 65536"/>
                <a:gd name="T20" fmla="*/ 0 60000 65536"/>
                <a:gd name="T21" fmla="*/ 0 60000 65536"/>
                <a:gd name="T22" fmla="*/ 0 60000 65536"/>
                <a:gd name="T23" fmla="*/ 0 60000 65536"/>
                <a:gd name="T24" fmla="*/ 0 w 5431"/>
                <a:gd name="T25" fmla="*/ 0 h 127"/>
                <a:gd name="T26" fmla="*/ 5431 w 5431"/>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31" h="127">
                  <a:moveTo>
                    <a:pt x="0" y="126"/>
                  </a:moveTo>
                  <a:lnTo>
                    <a:pt x="5430" y="126"/>
                  </a:lnTo>
                  <a:lnTo>
                    <a:pt x="5430" y="0"/>
                  </a:lnTo>
                  <a:lnTo>
                    <a:pt x="5408" y="19"/>
                  </a:lnTo>
                  <a:lnTo>
                    <a:pt x="5408" y="98"/>
                  </a:lnTo>
                  <a:lnTo>
                    <a:pt x="17" y="98"/>
                  </a:lnTo>
                  <a:lnTo>
                    <a:pt x="0" y="126"/>
                  </a:lnTo>
                </a:path>
              </a:pathLst>
            </a:custGeom>
            <a:solidFill>
              <a:srgbClr val="4000A2"/>
            </a:solidFill>
            <a:ln w="9525">
              <a:noFill/>
              <a:round/>
              <a:headEnd/>
              <a:tailEnd/>
            </a:ln>
          </p:spPr>
          <p:txBody>
            <a:bodyPr/>
            <a:lstStyle/>
            <a:p>
              <a:endParaRPr lang="en-US"/>
            </a:p>
          </p:txBody>
        </p:sp>
        <p:sp>
          <p:nvSpPr>
            <p:cNvPr id="100360" name="Freeform 7"/>
            <p:cNvSpPr>
              <a:spLocks/>
            </p:cNvSpPr>
            <p:nvPr/>
          </p:nvSpPr>
          <p:spPr bwMode="auto">
            <a:xfrm>
              <a:off x="439" y="1159"/>
              <a:ext cx="5389" cy="82"/>
            </a:xfrm>
            <a:custGeom>
              <a:avLst/>
              <a:gdLst>
                <a:gd name="T0" fmla="*/ 0 w 5389"/>
                <a:gd name="T1" fmla="*/ 81 h 82"/>
                <a:gd name="T2" fmla="*/ 5388 w 5389"/>
                <a:gd name="T3" fmla="*/ 81 h 82"/>
                <a:gd name="T4" fmla="*/ 5388 w 5389"/>
                <a:gd name="T5" fmla="*/ 0 h 82"/>
                <a:gd name="T6" fmla="*/ 0 60000 65536"/>
                <a:gd name="T7" fmla="*/ 0 60000 65536"/>
                <a:gd name="T8" fmla="*/ 0 60000 65536"/>
                <a:gd name="T9" fmla="*/ 0 w 5389"/>
                <a:gd name="T10" fmla="*/ 0 h 82"/>
                <a:gd name="T11" fmla="*/ 5389 w 5389"/>
                <a:gd name="T12" fmla="*/ 82 h 82"/>
              </a:gdLst>
              <a:ahLst/>
              <a:cxnLst>
                <a:cxn ang="T6">
                  <a:pos x="T0" y="T1"/>
                </a:cxn>
                <a:cxn ang="T7">
                  <a:pos x="T2" y="T3"/>
                </a:cxn>
                <a:cxn ang="T8">
                  <a:pos x="T4" y="T5"/>
                </a:cxn>
              </a:cxnLst>
              <a:rect l="T9" t="T10" r="T11" b="T12"/>
              <a:pathLst>
                <a:path w="5389" h="82">
                  <a:moveTo>
                    <a:pt x="0" y="81"/>
                  </a:moveTo>
                  <a:lnTo>
                    <a:pt x="5388" y="81"/>
                  </a:lnTo>
                  <a:lnTo>
                    <a:pt x="5388" y="0"/>
                  </a:lnTo>
                </a:path>
              </a:pathLst>
            </a:custGeom>
            <a:noFill/>
            <a:ln w="8946">
              <a:solidFill>
                <a:srgbClr val="000000"/>
              </a:solidFill>
              <a:round/>
              <a:headEnd/>
              <a:tailEnd/>
            </a:ln>
          </p:spPr>
          <p:txBody>
            <a:bodyPr/>
            <a:lstStyle/>
            <a:p>
              <a:endParaRPr lang="en-US"/>
            </a:p>
          </p:txBody>
        </p:sp>
        <p:sp>
          <p:nvSpPr>
            <p:cNvPr id="100361" name="Freeform 8"/>
            <p:cNvSpPr>
              <a:spLocks/>
            </p:cNvSpPr>
            <p:nvPr/>
          </p:nvSpPr>
          <p:spPr bwMode="auto">
            <a:xfrm>
              <a:off x="423" y="1145"/>
              <a:ext cx="5430" cy="124"/>
            </a:xfrm>
            <a:custGeom>
              <a:avLst/>
              <a:gdLst>
                <a:gd name="T0" fmla="*/ 0 w 5430"/>
                <a:gd name="T1" fmla="*/ 0 h 124"/>
                <a:gd name="T2" fmla="*/ 5429 w 5430"/>
                <a:gd name="T3" fmla="*/ 0 h 124"/>
                <a:gd name="T4" fmla="*/ 5406 w 5430"/>
                <a:gd name="T5" fmla="*/ 16 h 124"/>
                <a:gd name="T6" fmla="*/ 15 w 5430"/>
                <a:gd name="T7" fmla="*/ 16 h 124"/>
                <a:gd name="T8" fmla="*/ 15 w 5430"/>
                <a:gd name="T9" fmla="*/ 95 h 124"/>
                <a:gd name="T10" fmla="*/ 0 w 5430"/>
                <a:gd name="T11" fmla="*/ 123 h 124"/>
                <a:gd name="T12" fmla="*/ 0 w 5430"/>
                <a:gd name="T13" fmla="*/ 0 h 124"/>
                <a:gd name="T14" fmla="*/ 0 w 5430"/>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5430"/>
                <a:gd name="T25" fmla="*/ 0 h 124"/>
                <a:gd name="T26" fmla="*/ 5430 w 5430"/>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30" h="124">
                  <a:moveTo>
                    <a:pt x="0" y="0"/>
                  </a:moveTo>
                  <a:lnTo>
                    <a:pt x="5429" y="0"/>
                  </a:lnTo>
                  <a:lnTo>
                    <a:pt x="5406" y="16"/>
                  </a:lnTo>
                  <a:lnTo>
                    <a:pt x="15" y="16"/>
                  </a:lnTo>
                  <a:lnTo>
                    <a:pt x="15" y="95"/>
                  </a:lnTo>
                  <a:lnTo>
                    <a:pt x="0" y="123"/>
                  </a:lnTo>
                  <a:lnTo>
                    <a:pt x="0" y="0"/>
                  </a:lnTo>
                </a:path>
              </a:pathLst>
            </a:custGeom>
            <a:solidFill>
              <a:srgbClr val="00C1C2"/>
            </a:solidFill>
            <a:ln w="9525">
              <a:noFill/>
              <a:round/>
              <a:headEnd/>
              <a:tailEnd/>
            </a:ln>
          </p:spPr>
          <p:txBody>
            <a:bodyPr/>
            <a:lstStyle/>
            <a:p>
              <a:endParaRPr lang="en-US"/>
            </a:p>
          </p:txBody>
        </p:sp>
      </p:grpSp>
      <p:sp>
        <p:nvSpPr>
          <p:cNvPr id="11" name="Title 10"/>
          <p:cNvSpPr>
            <a:spLocks noGrp="1"/>
          </p:cNvSpPr>
          <p:nvPr>
            <p:ph type="title"/>
          </p:nvPr>
        </p:nvSpPr>
        <p:spPr/>
        <p:txBody>
          <a:bodyPr/>
          <a:lstStyle/>
          <a:p>
            <a:r>
              <a:rPr lang="en-US" dirty="0" smtClean="0"/>
              <a:t>Parameter Queries</a:t>
            </a:r>
            <a:endParaRPr lang="en-US" dirty="0"/>
          </a:p>
        </p:txBody>
      </p:sp>
      <p:sp>
        <p:nvSpPr>
          <p:cNvPr id="100356" name="Text Box 10"/>
          <p:cNvSpPr txBox="1">
            <a:spLocks noChangeArrowheads="1"/>
          </p:cNvSpPr>
          <p:nvPr/>
        </p:nvSpPr>
        <p:spPr bwMode="auto">
          <a:xfrm>
            <a:off x="201613" y="2133601"/>
            <a:ext cx="9856787" cy="5229224"/>
          </a:xfrm>
          <a:prstGeom prst="rect">
            <a:avLst/>
          </a:prstGeom>
          <a:noFill/>
          <a:ln w="9525">
            <a:noFill/>
            <a:miter lim="800000"/>
            <a:headEnd/>
            <a:tailEnd/>
          </a:ln>
        </p:spPr>
        <p:txBody>
          <a:bodyPr lIns="0" tIns="0" rIns="0" bIns="0"/>
          <a:lstStyle/>
          <a:p>
            <a:pPr marL="320675" indent="-320675" defTabSz="460375">
              <a:buClr>
                <a:srgbClr val="00A000"/>
              </a:buClr>
              <a:buSzPct val="90000"/>
              <a:buFont typeface="Wingdings" pitchFamily="2" charset="2"/>
              <a:buChar char="§"/>
            </a:pPr>
            <a:r>
              <a:rPr lang="en-US" sz="3300" dirty="0"/>
              <a:t>For queries which are run often, we can design the query so that frequently changing criteria involving an attribute can be easily specified without having to modify the Criteria row of the QBE grid.</a:t>
            </a:r>
            <a:br>
              <a:rPr lang="en-US" sz="3300" dirty="0"/>
            </a:br>
            <a:endParaRPr lang="en-US" sz="3300" dirty="0"/>
          </a:p>
          <a:p>
            <a:pPr marL="320675" indent="-320675" defTabSz="460375">
              <a:buClr>
                <a:srgbClr val="00A000"/>
              </a:buClr>
              <a:buSzPct val="90000"/>
              <a:buFont typeface="Wingdings" pitchFamily="2" charset="2"/>
              <a:buChar char="§"/>
            </a:pPr>
            <a:r>
              <a:rPr lang="en-US" sz="3300" dirty="0"/>
              <a:t>With a created Parameter Query, Access will prompt the user for the attribute parameters when the query is run.</a:t>
            </a:r>
          </a:p>
          <a:p>
            <a:pPr marL="771525" lvl="1" indent="-315913" defTabSz="460375">
              <a:buClr>
                <a:srgbClr val="FF0000"/>
              </a:buClr>
              <a:buSzPct val="70000"/>
              <a:buFont typeface="Monotype Sorts" pitchFamily="2" charset="2"/>
              <a:buChar char="3"/>
            </a:pPr>
            <a:r>
              <a:rPr lang="en-US" sz="3200" i="1" dirty="0"/>
              <a:t>Thus, the extra steps of opening the query in Design View are eliminated</a:t>
            </a:r>
            <a:r>
              <a:rPr lang="en-US" sz="3600" i="1" dirty="0"/>
              <a:t>. </a:t>
            </a:r>
            <a:endParaRPr lang="en-US" sz="2500" dirty="0"/>
          </a:p>
        </p:txBody>
      </p:sp>
    </p:spTree>
  </p:cSld>
  <p:clrMapOvr>
    <a:masterClrMapping/>
  </p:clrMapOvr>
  <p:transition>
    <p:blinds dir="vert"/>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378" name="Group 9"/>
          <p:cNvGrpSpPr>
            <a:grpSpLocks/>
          </p:cNvGrpSpPr>
          <p:nvPr/>
        </p:nvGrpSpPr>
        <p:grpSpPr bwMode="auto">
          <a:xfrm>
            <a:off x="762000" y="1143000"/>
            <a:ext cx="8623300" cy="201613"/>
            <a:chOff x="421" y="1142"/>
            <a:chExt cx="5432" cy="127"/>
          </a:xfrm>
        </p:grpSpPr>
        <p:sp>
          <p:nvSpPr>
            <p:cNvPr id="101381" name="AutoShape 4"/>
            <p:cNvSpPr>
              <a:spLocks noChangeArrowheads="1"/>
            </p:cNvSpPr>
            <p:nvPr/>
          </p:nvSpPr>
          <p:spPr bwMode="auto">
            <a:xfrm flipV="1">
              <a:off x="438" y="1179"/>
              <a:ext cx="5388" cy="79"/>
            </a:xfrm>
            <a:prstGeom prst="roundRect">
              <a:avLst>
                <a:gd name="adj" fmla="val 0"/>
              </a:avLst>
            </a:prstGeom>
            <a:solidFill>
              <a:srgbClr val="000080"/>
            </a:solidFill>
            <a:ln w="9525">
              <a:noFill/>
              <a:round/>
              <a:headEnd/>
              <a:tailEnd/>
            </a:ln>
          </p:spPr>
          <p:txBody>
            <a:bodyPr wrap="none" anchor="ctr"/>
            <a:lstStyle/>
            <a:p>
              <a:endParaRPr lang="en-US"/>
            </a:p>
          </p:txBody>
        </p:sp>
        <p:sp>
          <p:nvSpPr>
            <p:cNvPr id="101382" name="AutoShape 5"/>
            <p:cNvSpPr>
              <a:spLocks noChangeArrowheads="1"/>
            </p:cNvSpPr>
            <p:nvPr/>
          </p:nvSpPr>
          <p:spPr bwMode="auto">
            <a:xfrm flipV="1">
              <a:off x="440" y="1161"/>
              <a:ext cx="5387" cy="80"/>
            </a:xfrm>
            <a:prstGeom prst="roundRect">
              <a:avLst>
                <a:gd name="adj" fmla="val 0"/>
              </a:avLst>
            </a:prstGeom>
            <a:solidFill>
              <a:srgbClr val="0000FF"/>
            </a:solidFill>
            <a:ln w="9525">
              <a:noFill/>
              <a:round/>
              <a:headEnd/>
              <a:tailEnd/>
            </a:ln>
          </p:spPr>
          <p:txBody>
            <a:bodyPr wrap="none" anchor="ctr"/>
            <a:lstStyle/>
            <a:p>
              <a:endParaRPr lang="en-US"/>
            </a:p>
          </p:txBody>
        </p:sp>
        <p:sp>
          <p:nvSpPr>
            <p:cNvPr id="101383" name="Freeform 6"/>
            <p:cNvSpPr>
              <a:spLocks/>
            </p:cNvSpPr>
            <p:nvPr/>
          </p:nvSpPr>
          <p:spPr bwMode="auto">
            <a:xfrm>
              <a:off x="421" y="1142"/>
              <a:ext cx="5431" cy="127"/>
            </a:xfrm>
            <a:custGeom>
              <a:avLst/>
              <a:gdLst>
                <a:gd name="T0" fmla="*/ 0 w 5431"/>
                <a:gd name="T1" fmla="*/ 126 h 127"/>
                <a:gd name="T2" fmla="*/ 5430 w 5431"/>
                <a:gd name="T3" fmla="*/ 126 h 127"/>
                <a:gd name="T4" fmla="*/ 5430 w 5431"/>
                <a:gd name="T5" fmla="*/ 0 h 127"/>
                <a:gd name="T6" fmla="*/ 5408 w 5431"/>
                <a:gd name="T7" fmla="*/ 19 h 127"/>
                <a:gd name="T8" fmla="*/ 5408 w 5431"/>
                <a:gd name="T9" fmla="*/ 98 h 127"/>
                <a:gd name="T10" fmla="*/ 17 w 5431"/>
                <a:gd name="T11" fmla="*/ 98 h 127"/>
                <a:gd name="T12" fmla="*/ 0 w 5431"/>
                <a:gd name="T13" fmla="*/ 126 h 127"/>
                <a:gd name="T14" fmla="*/ 0 w 5431"/>
                <a:gd name="T15" fmla="*/ 126 h 127"/>
                <a:gd name="T16" fmla="*/ 0 60000 65536"/>
                <a:gd name="T17" fmla="*/ 0 60000 65536"/>
                <a:gd name="T18" fmla="*/ 0 60000 65536"/>
                <a:gd name="T19" fmla="*/ 0 60000 65536"/>
                <a:gd name="T20" fmla="*/ 0 60000 65536"/>
                <a:gd name="T21" fmla="*/ 0 60000 65536"/>
                <a:gd name="T22" fmla="*/ 0 60000 65536"/>
                <a:gd name="T23" fmla="*/ 0 60000 65536"/>
                <a:gd name="T24" fmla="*/ 0 w 5431"/>
                <a:gd name="T25" fmla="*/ 0 h 127"/>
                <a:gd name="T26" fmla="*/ 5431 w 5431"/>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31" h="127">
                  <a:moveTo>
                    <a:pt x="0" y="126"/>
                  </a:moveTo>
                  <a:lnTo>
                    <a:pt x="5430" y="126"/>
                  </a:lnTo>
                  <a:lnTo>
                    <a:pt x="5430" y="0"/>
                  </a:lnTo>
                  <a:lnTo>
                    <a:pt x="5408" y="19"/>
                  </a:lnTo>
                  <a:lnTo>
                    <a:pt x="5408" y="98"/>
                  </a:lnTo>
                  <a:lnTo>
                    <a:pt x="17" y="98"/>
                  </a:lnTo>
                  <a:lnTo>
                    <a:pt x="0" y="126"/>
                  </a:lnTo>
                </a:path>
              </a:pathLst>
            </a:custGeom>
            <a:solidFill>
              <a:srgbClr val="4000A2"/>
            </a:solidFill>
            <a:ln w="9525">
              <a:noFill/>
              <a:round/>
              <a:headEnd/>
              <a:tailEnd/>
            </a:ln>
          </p:spPr>
          <p:txBody>
            <a:bodyPr/>
            <a:lstStyle/>
            <a:p>
              <a:endParaRPr lang="en-US"/>
            </a:p>
          </p:txBody>
        </p:sp>
        <p:sp>
          <p:nvSpPr>
            <p:cNvPr id="101384" name="Freeform 7"/>
            <p:cNvSpPr>
              <a:spLocks/>
            </p:cNvSpPr>
            <p:nvPr/>
          </p:nvSpPr>
          <p:spPr bwMode="auto">
            <a:xfrm>
              <a:off x="439" y="1159"/>
              <a:ext cx="5389" cy="82"/>
            </a:xfrm>
            <a:custGeom>
              <a:avLst/>
              <a:gdLst>
                <a:gd name="T0" fmla="*/ 0 w 5389"/>
                <a:gd name="T1" fmla="*/ 81 h 82"/>
                <a:gd name="T2" fmla="*/ 5388 w 5389"/>
                <a:gd name="T3" fmla="*/ 81 h 82"/>
                <a:gd name="T4" fmla="*/ 5388 w 5389"/>
                <a:gd name="T5" fmla="*/ 0 h 82"/>
                <a:gd name="T6" fmla="*/ 0 60000 65536"/>
                <a:gd name="T7" fmla="*/ 0 60000 65536"/>
                <a:gd name="T8" fmla="*/ 0 60000 65536"/>
                <a:gd name="T9" fmla="*/ 0 w 5389"/>
                <a:gd name="T10" fmla="*/ 0 h 82"/>
                <a:gd name="T11" fmla="*/ 5389 w 5389"/>
                <a:gd name="T12" fmla="*/ 82 h 82"/>
              </a:gdLst>
              <a:ahLst/>
              <a:cxnLst>
                <a:cxn ang="T6">
                  <a:pos x="T0" y="T1"/>
                </a:cxn>
                <a:cxn ang="T7">
                  <a:pos x="T2" y="T3"/>
                </a:cxn>
                <a:cxn ang="T8">
                  <a:pos x="T4" y="T5"/>
                </a:cxn>
              </a:cxnLst>
              <a:rect l="T9" t="T10" r="T11" b="T12"/>
              <a:pathLst>
                <a:path w="5389" h="82">
                  <a:moveTo>
                    <a:pt x="0" y="81"/>
                  </a:moveTo>
                  <a:lnTo>
                    <a:pt x="5388" y="81"/>
                  </a:lnTo>
                  <a:lnTo>
                    <a:pt x="5388" y="0"/>
                  </a:lnTo>
                </a:path>
              </a:pathLst>
            </a:custGeom>
            <a:noFill/>
            <a:ln w="8946">
              <a:solidFill>
                <a:srgbClr val="000000"/>
              </a:solidFill>
              <a:round/>
              <a:headEnd/>
              <a:tailEnd/>
            </a:ln>
          </p:spPr>
          <p:txBody>
            <a:bodyPr/>
            <a:lstStyle/>
            <a:p>
              <a:endParaRPr lang="en-US"/>
            </a:p>
          </p:txBody>
        </p:sp>
        <p:sp>
          <p:nvSpPr>
            <p:cNvPr id="101385" name="Freeform 8"/>
            <p:cNvSpPr>
              <a:spLocks/>
            </p:cNvSpPr>
            <p:nvPr/>
          </p:nvSpPr>
          <p:spPr bwMode="auto">
            <a:xfrm>
              <a:off x="423" y="1145"/>
              <a:ext cx="5430" cy="124"/>
            </a:xfrm>
            <a:custGeom>
              <a:avLst/>
              <a:gdLst>
                <a:gd name="T0" fmla="*/ 0 w 5430"/>
                <a:gd name="T1" fmla="*/ 0 h 124"/>
                <a:gd name="T2" fmla="*/ 5429 w 5430"/>
                <a:gd name="T3" fmla="*/ 0 h 124"/>
                <a:gd name="T4" fmla="*/ 5406 w 5430"/>
                <a:gd name="T5" fmla="*/ 16 h 124"/>
                <a:gd name="T6" fmla="*/ 15 w 5430"/>
                <a:gd name="T7" fmla="*/ 16 h 124"/>
                <a:gd name="T8" fmla="*/ 15 w 5430"/>
                <a:gd name="T9" fmla="*/ 95 h 124"/>
                <a:gd name="T10" fmla="*/ 0 w 5430"/>
                <a:gd name="T11" fmla="*/ 123 h 124"/>
                <a:gd name="T12" fmla="*/ 0 w 5430"/>
                <a:gd name="T13" fmla="*/ 0 h 124"/>
                <a:gd name="T14" fmla="*/ 0 w 5430"/>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5430"/>
                <a:gd name="T25" fmla="*/ 0 h 124"/>
                <a:gd name="T26" fmla="*/ 5430 w 5430"/>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30" h="124">
                  <a:moveTo>
                    <a:pt x="0" y="0"/>
                  </a:moveTo>
                  <a:lnTo>
                    <a:pt x="5429" y="0"/>
                  </a:lnTo>
                  <a:lnTo>
                    <a:pt x="5406" y="16"/>
                  </a:lnTo>
                  <a:lnTo>
                    <a:pt x="15" y="16"/>
                  </a:lnTo>
                  <a:lnTo>
                    <a:pt x="15" y="95"/>
                  </a:lnTo>
                  <a:lnTo>
                    <a:pt x="0" y="123"/>
                  </a:lnTo>
                  <a:lnTo>
                    <a:pt x="0" y="0"/>
                  </a:lnTo>
                </a:path>
              </a:pathLst>
            </a:custGeom>
            <a:solidFill>
              <a:srgbClr val="00C1C2"/>
            </a:solidFill>
            <a:ln w="9525">
              <a:noFill/>
              <a:round/>
              <a:headEnd/>
              <a:tailEnd/>
            </a:ln>
          </p:spPr>
          <p:txBody>
            <a:bodyPr/>
            <a:lstStyle/>
            <a:p>
              <a:endParaRPr lang="en-US"/>
            </a:p>
          </p:txBody>
        </p:sp>
      </p:grpSp>
      <p:sp>
        <p:nvSpPr>
          <p:cNvPr id="11" name="Title 10"/>
          <p:cNvSpPr>
            <a:spLocks noGrp="1"/>
          </p:cNvSpPr>
          <p:nvPr>
            <p:ph type="title"/>
          </p:nvPr>
        </p:nvSpPr>
        <p:spPr>
          <a:xfrm>
            <a:off x="514350" y="514350"/>
            <a:ext cx="9258300" cy="552450"/>
          </a:xfrm>
        </p:spPr>
        <p:txBody>
          <a:bodyPr/>
          <a:lstStyle/>
          <a:p>
            <a:r>
              <a:rPr lang="en-US" dirty="0" smtClean="0"/>
              <a:t>Creating a Parameter Query</a:t>
            </a:r>
            <a:endParaRPr lang="en-US" dirty="0"/>
          </a:p>
        </p:txBody>
      </p:sp>
      <p:sp>
        <p:nvSpPr>
          <p:cNvPr id="101380" name="Text Box 10"/>
          <p:cNvSpPr txBox="1">
            <a:spLocks noChangeArrowheads="1"/>
          </p:cNvSpPr>
          <p:nvPr/>
        </p:nvSpPr>
        <p:spPr bwMode="auto">
          <a:xfrm>
            <a:off x="0" y="1600200"/>
            <a:ext cx="10058400" cy="5573713"/>
          </a:xfrm>
          <a:prstGeom prst="rect">
            <a:avLst/>
          </a:prstGeom>
          <a:noFill/>
          <a:ln w="9525">
            <a:noFill/>
            <a:miter lim="800000"/>
            <a:headEnd/>
            <a:tailEnd/>
          </a:ln>
        </p:spPr>
        <p:txBody>
          <a:bodyPr lIns="0" tIns="0" rIns="0" bIns="0"/>
          <a:lstStyle/>
          <a:p>
            <a:pPr marL="320675" indent="-320675" defTabSz="460375">
              <a:buClr>
                <a:srgbClr val="00A000"/>
              </a:buClr>
              <a:buSzPct val="90000"/>
              <a:buFont typeface="Monotype Sorts" pitchFamily="2" charset="2"/>
              <a:buChar char="l"/>
            </a:pPr>
            <a:r>
              <a:rPr lang="en-US" sz="3000" dirty="0"/>
              <a:t>To design a Parameter Query, do the following:</a:t>
            </a:r>
          </a:p>
          <a:p>
            <a:pPr marL="771525" lvl="1" indent="-315913" defTabSz="460375">
              <a:buClr>
                <a:srgbClr val="00A000"/>
              </a:buClr>
              <a:buSzPct val="70000"/>
              <a:buFont typeface="Wingdings" pitchFamily="2" charset="2"/>
              <a:buChar char="Ø"/>
            </a:pPr>
            <a:r>
              <a:rPr lang="en-US" sz="2900" dirty="0"/>
              <a:t>Create the query as usual</a:t>
            </a:r>
            <a:br>
              <a:rPr lang="en-US" sz="2900" dirty="0"/>
            </a:br>
            <a:endParaRPr lang="en-US" sz="2900" dirty="0"/>
          </a:p>
          <a:p>
            <a:pPr marL="771525" lvl="1" indent="-315913" defTabSz="460375">
              <a:buClr>
                <a:srgbClr val="00A000"/>
              </a:buClr>
              <a:buSzPct val="70000"/>
              <a:buFont typeface="Wingdings" pitchFamily="2" charset="2"/>
              <a:buChar char="Ø"/>
            </a:pPr>
            <a:r>
              <a:rPr lang="en-US" sz="2900" dirty="0"/>
              <a:t>In the criteria row under the attribute you wish to parameterize, enter the prompt text (the prompt which the user sees when the query is run) within </a:t>
            </a:r>
            <a:r>
              <a:rPr lang="en-US" sz="2900" u="sng" dirty="0">
                <a:solidFill>
                  <a:srgbClr val="FF9F9F"/>
                </a:solidFill>
              </a:rPr>
              <a:t>square brackets</a:t>
            </a:r>
            <a:r>
              <a:rPr lang="en-US" sz="2900" dirty="0">
                <a:solidFill>
                  <a:srgbClr val="FF9F9F"/>
                </a:solidFill>
              </a:rPr>
              <a:t>, such as [Please Enter the 2-Char </a:t>
            </a:r>
            <a:r>
              <a:rPr lang="en-US" sz="2900" dirty="0" err="1">
                <a:solidFill>
                  <a:srgbClr val="FF9F9F"/>
                </a:solidFill>
              </a:rPr>
              <a:t>Statecode</a:t>
            </a:r>
            <a:r>
              <a:rPr lang="en-US" sz="2900" dirty="0" smtClean="0">
                <a:solidFill>
                  <a:srgbClr val="FF9F9F"/>
                </a:solidFill>
              </a:rPr>
              <a:t>].</a:t>
            </a:r>
            <a:endParaRPr lang="en-US" sz="2900" dirty="0" smtClean="0">
              <a:solidFill>
                <a:srgbClr val="FFFFFF"/>
              </a:solidFill>
            </a:endParaRPr>
          </a:p>
          <a:p>
            <a:pPr marL="1220788" lvl="2" indent="-306388" defTabSz="460375">
              <a:buClr>
                <a:srgbClr val="00A000"/>
              </a:buClr>
              <a:buSzPct val="90000"/>
              <a:buFontTx/>
              <a:buChar char="o"/>
            </a:pPr>
            <a:r>
              <a:rPr lang="en-US" sz="2900" dirty="0" smtClean="0"/>
              <a:t>Tip: Be careful - the prompt text can include, but should not match, the attribute name.</a:t>
            </a:r>
            <a:br>
              <a:rPr lang="en-US" sz="2900" dirty="0" smtClean="0"/>
            </a:br>
            <a:endParaRPr lang="en-US" sz="2900" dirty="0" smtClean="0"/>
          </a:p>
          <a:p>
            <a:pPr marL="771525" lvl="1" indent="-315913" defTabSz="460375">
              <a:buClr>
                <a:srgbClr val="00A000"/>
              </a:buClr>
              <a:buSzPct val="70000"/>
              <a:buFont typeface="Wingdings" pitchFamily="2" charset="2"/>
              <a:buChar char="Ø"/>
            </a:pPr>
            <a:r>
              <a:rPr lang="en-US" sz="2900" dirty="0" smtClean="0"/>
              <a:t>Go </a:t>
            </a:r>
            <a:r>
              <a:rPr lang="en-US" sz="2900" dirty="0"/>
              <a:t>to Datasheet View to test the Parameter Query.</a:t>
            </a:r>
            <a:br>
              <a:rPr lang="en-US" sz="2900" dirty="0"/>
            </a:br>
            <a:endParaRPr lang="en-US" sz="2900" dirty="0"/>
          </a:p>
          <a:p>
            <a:pPr marL="771525" lvl="1" indent="-315913" defTabSz="460375">
              <a:buClr>
                <a:srgbClr val="00A000"/>
              </a:buClr>
              <a:buSzPct val="70000"/>
              <a:buFont typeface="Wingdings" pitchFamily="2" charset="2"/>
              <a:buChar char="Ø"/>
            </a:pPr>
            <a:r>
              <a:rPr lang="en-US" sz="2900" dirty="0"/>
              <a:t>Save the Parameter Query as a regular query.</a:t>
            </a:r>
            <a:endParaRPr lang="en-US" sz="2500" dirty="0"/>
          </a:p>
        </p:txBody>
      </p:sp>
    </p:spTree>
  </p:cSld>
  <p:clrMapOvr>
    <a:masterClrMapping/>
  </p:clrMapOvr>
  <p:transition>
    <p:blinds dir="vert"/>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02" name="Group 9"/>
          <p:cNvGrpSpPr>
            <a:grpSpLocks/>
          </p:cNvGrpSpPr>
          <p:nvPr/>
        </p:nvGrpSpPr>
        <p:grpSpPr bwMode="auto">
          <a:xfrm>
            <a:off x="668338" y="1812925"/>
            <a:ext cx="8623300" cy="201613"/>
            <a:chOff x="421" y="1142"/>
            <a:chExt cx="5432" cy="127"/>
          </a:xfrm>
        </p:grpSpPr>
        <p:sp>
          <p:nvSpPr>
            <p:cNvPr id="102405" name="AutoShape 4"/>
            <p:cNvSpPr>
              <a:spLocks noChangeArrowheads="1"/>
            </p:cNvSpPr>
            <p:nvPr/>
          </p:nvSpPr>
          <p:spPr bwMode="auto">
            <a:xfrm flipV="1">
              <a:off x="438" y="1179"/>
              <a:ext cx="5388" cy="79"/>
            </a:xfrm>
            <a:prstGeom prst="roundRect">
              <a:avLst>
                <a:gd name="adj" fmla="val 0"/>
              </a:avLst>
            </a:prstGeom>
            <a:solidFill>
              <a:srgbClr val="000080"/>
            </a:solidFill>
            <a:ln w="9525">
              <a:noFill/>
              <a:round/>
              <a:headEnd/>
              <a:tailEnd/>
            </a:ln>
          </p:spPr>
          <p:txBody>
            <a:bodyPr wrap="none" anchor="ctr"/>
            <a:lstStyle/>
            <a:p>
              <a:endParaRPr lang="en-US"/>
            </a:p>
          </p:txBody>
        </p:sp>
        <p:sp>
          <p:nvSpPr>
            <p:cNvPr id="102406" name="AutoShape 5"/>
            <p:cNvSpPr>
              <a:spLocks noChangeArrowheads="1"/>
            </p:cNvSpPr>
            <p:nvPr/>
          </p:nvSpPr>
          <p:spPr bwMode="auto">
            <a:xfrm flipV="1">
              <a:off x="440" y="1161"/>
              <a:ext cx="5387" cy="80"/>
            </a:xfrm>
            <a:prstGeom prst="roundRect">
              <a:avLst>
                <a:gd name="adj" fmla="val 0"/>
              </a:avLst>
            </a:prstGeom>
            <a:solidFill>
              <a:srgbClr val="0000FF"/>
            </a:solidFill>
            <a:ln w="9525">
              <a:noFill/>
              <a:round/>
              <a:headEnd/>
              <a:tailEnd/>
            </a:ln>
          </p:spPr>
          <p:txBody>
            <a:bodyPr wrap="none" anchor="ctr"/>
            <a:lstStyle/>
            <a:p>
              <a:endParaRPr lang="en-US"/>
            </a:p>
          </p:txBody>
        </p:sp>
        <p:sp>
          <p:nvSpPr>
            <p:cNvPr id="102407" name="Freeform 6"/>
            <p:cNvSpPr>
              <a:spLocks/>
            </p:cNvSpPr>
            <p:nvPr/>
          </p:nvSpPr>
          <p:spPr bwMode="auto">
            <a:xfrm>
              <a:off x="421" y="1142"/>
              <a:ext cx="5431" cy="127"/>
            </a:xfrm>
            <a:custGeom>
              <a:avLst/>
              <a:gdLst>
                <a:gd name="T0" fmla="*/ 0 w 5431"/>
                <a:gd name="T1" fmla="*/ 126 h 127"/>
                <a:gd name="T2" fmla="*/ 5430 w 5431"/>
                <a:gd name="T3" fmla="*/ 126 h 127"/>
                <a:gd name="T4" fmla="*/ 5430 w 5431"/>
                <a:gd name="T5" fmla="*/ 0 h 127"/>
                <a:gd name="T6" fmla="*/ 5408 w 5431"/>
                <a:gd name="T7" fmla="*/ 19 h 127"/>
                <a:gd name="T8" fmla="*/ 5408 w 5431"/>
                <a:gd name="T9" fmla="*/ 98 h 127"/>
                <a:gd name="T10" fmla="*/ 17 w 5431"/>
                <a:gd name="T11" fmla="*/ 98 h 127"/>
                <a:gd name="T12" fmla="*/ 0 w 5431"/>
                <a:gd name="T13" fmla="*/ 126 h 127"/>
                <a:gd name="T14" fmla="*/ 0 w 5431"/>
                <a:gd name="T15" fmla="*/ 126 h 127"/>
                <a:gd name="T16" fmla="*/ 0 60000 65536"/>
                <a:gd name="T17" fmla="*/ 0 60000 65536"/>
                <a:gd name="T18" fmla="*/ 0 60000 65536"/>
                <a:gd name="T19" fmla="*/ 0 60000 65536"/>
                <a:gd name="T20" fmla="*/ 0 60000 65536"/>
                <a:gd name="T21" fmla="*/ 0 60000 65536"/>
                <a:gd name="T22" fmla="*/ 0 60000 65536"/>
                <a:gd name="T23" fmla="*/ 0 60000 65536"/>
                <a:gd name="T24" fmla="*/ 0 w 5431"/>
                <a:gd name="T25" fmla="*/ 0 h 127"/>
                <a:gd name="T26" fmla="*/ 5431 w 5431"/>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31" h="127">
                  <a:moveTo>
                    <a:pt x="0" y="126"/>
                  </a:moveTo>
                  <a:lnTo>
                    <a:pt x="5430" y="126"/>
                  </a:lnTo>
                  <a:lnTo>
                    <a:pt x="5430" y="0"/>
                  </a:lnTo>
                  <a:lnTo>
                    <a:pt x="5408" y="19"/>
                  </a:lnTo>
                  <a:lnTo>
                    <a:pt x="5408" y="98"/>
                  </a:lnTo>
                  <a:lnTo>
                    <a:pt x="17" y="98"/>
                  </a:lnTo>
                  <a:lnTo>
                    <a:pt x="0" y="126"/>
                  </a:lnTo>
                </a:path>
              </a:pathLst>
            </a:custGeom>
            <a:solidFill>
              <a:srgbClr val="4000A2"/>
            </a:solidFill>
            <a:ln w="9525">
              <a:noFill/>
              <a:round/>
              <a:headEnd/>
              <a:tailEnd/>
            </a:ln>
          </p:spPr>
          <p:txBody>
            <a:bodyPr/>
            <a:lstStyle/>
            <a:p>
              <a:endParaRPr lang="en-US"/>
            </a:p>
          </p:txBody>
        </p:sp>
        <p:sp>
          <p:nvSpPr>
            <p:cNvPr id="102408" name="Freeform 7"/>
            <p:cNvSpPr>
              <a:spLocks/>
            </p:cNvSpPr>
            <p:nvPr/>
          </p:nvSpPr>
          <p:spPr bwMode="auto">
            <a:xfrm>
              <a:off x="439" y="1159"/>
              <a:ext cx="5389" cy="82"/>
            </a:xfrm>
            <a:custGeom>
              <a:avLst/>
              <a:gdLst>
                <a:gd name="T0" fmla="*/ 0 w 5389"/>
                <a:gd name="T1" fmla="*/ 81 h 82"/>
                <a:gd name="T2" fmla="*/ 5388 w 5389"/>
                <a:gd name="T3" fmla="*/ 81 h 82"/>
                <a:gd name="T4" fmla="*/ 5388 w 5389"/>
                <a:gd name="T5" fmla="*/ 0 h 82"/>
                <a:gd name="T6" fmla="*/ 0 60000 65536"/>
                <a:gd name="T7" fmla="*/ 0 60000 65536"/>
                <a:gd name="T8" fmla="*/ 0 60000 65536"/>
                <a:gd name="T9" fmla="*/ 0 w 5389"/>
                <a:gd name="T10" fmla="*/ 0 h 82"/>
                <a:gd name="T11" fmla="*/ 5389 w 5389"/>
                <a:gd name="T12" fmla="*/ 82 h 82"/>
              </a:gdLst>
              <a:ahLst/>
              <a:cxnLst>
                <a:cxn ang="T6">
                  <a:pos x="T0" y="T1"/>
                </a:cxn>
                <a:cxn ang="T7">
                  <a:pos x="T2" y="T3"/>
                </a:cxn>
                <a:cxn ang="T8">
                  <a:pos x="T4" y="T5"/>
                </a:cxn>
              </a:cxnLst>
              <a:rect l="T9" t="T10" r="T11" b="T12"/>
              <a:pathLst>
                <a:path w="5389" h="82">
                  <a:moveTo>
                    <a:pt x="0" y="81"/>
                  </a:moveTo>
                  <a:lnTo>
                    <a:pt x="5388" y="81"/>
                  </a:lnTo>
                  <a:lnTo>
                    <a:pt x="5388" y="0"/>
                  </a:lnTo>
                </a:path>
              </a:pathLst>
            </a:custGeom>
            <a:noFill/>
            <a:ln w="8946">
              <a:solidFill>
                <a:srgbClr val="000000"/>
              </a:solidFill>
              <a:round/>
              <a:headEnd/>
              <a:tailEnd/>
            </a:ln>
          </p:spPr>
          <p:txBody>
            <a:bodyPr/>
            <a:lstStyle/>
            <a:p>
              <a:endParaRPr lang="en-US"/>
            </a:p>
          </p:txBody>
        </p:sp>
        <p:sp>
          <p:nvSpPr>
            <p:cNvPr id="102409" name="Freeform 8"/>
            <p:cNvSpPr>
              <a:spLocks/>
            </p:cNvSpPr>
            <p:nvPr/>
          </p:nvSpPr>
          <p:spPr bwMode="auto">
            <a:xfrm>
              <a:off x="423" y="1145"/>
              <a:ext cx="5430" cy="124"/>
            </a:xfrm>
            <a:custGeom>
              <a:avLst/>
              <a:gdLst>
                <a:gd name="T0" fmla="*/ 0 w 5430"/>
                <a:gd name="T1" fmla="*/ 0 h 124"/>
                <a:gd name="T2" fmla="*/ 5429 w 5430"/>
                <a:gd name="T3" fmla="*/ 0 h 124"/>
                <a:gd name="T4" fmla="*/ 5406 w 5430"/>
                <a:gd name="T5" fmla="*/ 16 h 124"/>
                <a:gd name="T6" fmla="*/ 15 w 5430"/>
                <a:gd name="T7" fmla="*/ 16 h 124"/>
                <a:gd name="T8" fmla="*/ 15 w 5430"/>
                <a:gd name="T9" fmla="*/ 95 h 124"/>
                <a:gd name="T10" fmla="*/ 0 w 5430"/>
                <a:gd name="T11" fmla="*/ 123 h 124"/>
                <a:gd name="T12" fmla="*/ 0 w 5430"/>
                <a:gd name="T13" fmla="*/ 0 h 124"/>
                <a:gd name="T14" fmla="*/ 0 w 5430"/>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5430"/>
                <a:gd name="T25" fmla="*/ 0 h 124"/>
                <a:gd name="T26" fmla="*/ 5430 w 5430"/>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30" h="124">
                  <a:moveTo>
                    <a:pt x="0" y="0"/>
                  </a:moveTo>
                  <a:lnTo>
                    <a:pt x="5429" y="0"/>
                  </a:lnTo>
                  <a:lnTo>
                    <a:pt x="5406" y="16"/>
                  </a:lnTo>
                  <a:lnTo>
                    <a:pt x="15" y="16"/>
                  </a:lnTo>
                  <a:lnTo>
                    <a:pt x="15" y="95"/>
                  </a:lnTo>
                  <a:lnTo>
                    <a:pt x="0" y="123"/>
                  </a:lnTo>
                  <a:lnTo>
                    <a:pt x="0" y="0"/>
                  </a:lnTo>
                </a:path>
              </a:pathLst>
            </a:custGeom>
            <a:solidFill>
              <a:srgbClr val="00C1C2"/>
            </a:solidFill>
            <a:ln w="9525">
              <a:noFill/>
              <a:round/>
              <a:headEnd/>
              <a:tailEnd/>
            </a:ln>
          </p:spPr>
          <p:txBody>
            <a:bodyPr/>
            <a:lstStyle/>
            <a:p>
              <a:endParaRPr lang="en-US"/>
            </a:p>
          </p:txBody>
        </p:sp>
      </p:grpSp>
      <p:sp>
        <p:nvSpPr>
          <p:cNvPr id="11" name="Title 10"/>
          <p:cNvSpPr>
            <a:spLocks noGrp="1"/>
          </p:cNvSpPr>
          <p:nvPr>
            <p:ph type="title"/>
          </p:nvPr>
        </p:nvSpPr>
        <p:spPr/>
        <p:txBody>
          <a:bodyPr/>
          <a:lstStyle/>
          <a:p>
            <a:r>
              <a:rPr lang="en-US" dirty="0" smtClean="0"/>
              <a:t>Using a Parameter Query</a:t>
            </a:r>
            <a:endParaRPr lang="en-US" dirty="0"/>
          </a:p>
        </p:txBody>
      </p:sp>
      <p:sp>
        <p:nvSpPr>
          <p:cNvPr id="102404" name="Text Box 10"/>
          <p:cNvSpPr txBox="1">
            <a:spLocks noChangeArrowheads="1"/>
          </p:cNvSpPr>
          <p:nvPr/>
        </p:nvSpPr>
        <p:spPr bwMode="auto">
          <a:xfrm>
            <a:off x="201613" y="2133600"/>
            <a:ext cx="10142537" cy="5818188"/>
          </a:xfrm>
          <a:prstGeom prst="rect">
            <a:avLst/>
          </a:prstGeom>
          <a:noFill/>
          <a:ln w="9525">
            <a:noFill/>
            <a:miter lim="800000"/>
            <a:headEnd/>
            <a:tailEnd/>
          </a:ln>
        </p:spPr>
        <p:txBody>
          <a:bodyPr lIns="0" tIns="0" rIns="0" bIns="0"/>
          <a:lstStyle/>
          <a:p>
            <a:pPr marL="320675" indent="-320675" defTabSz="460375">
              <a:buClr>
                <a:srgbClr val="00A000"/>
              </a:buClr>
              <a:buSzPct val="90000"/>
              <a:buFont typeface="Monotype Sorts" pitchFamily="2" charset="2"/>
              <a:buChar char="l"/>
            </a:pPr>
            <a:r>
              <a:rPr lang="en-US" sz="3900" dirty="0"/>
              <a:t>Select “Queries’ from the Navigator pane on the LHS, and double click the Parameter Query which you wish to run.</a:t>
            </a:r>
            <a:br>
              <a:rPr lang="en-US" sz="3900" dirty="0"/>
            </a:br>
            <a:endParaRPr lang="en-US" sz="3900" dirty="0"/>
          </a:p>
          <a:p>
            <a:pPr marL="320675" indent="-320675" defTabSz="460375">
              <a:buClr>
                <a:srgbClr val="00A000"/>
              </a:buClr>
              <a:buSzPct val="90000"/>
              <a:buFont typeface="Monotype Sorts" pitchFamily="2" charset="2"/>
              <a:buChar char="l"/>
            </a:pPr>
            <a:r>
              <a:rPr lang="en-US" sz="3900" dirty="0"/>
              <a:t>Respond to the prompt appropriately</a:t>
            </a:r>
          </a:p>
        </p:txBody>
      </p:sp>
    </p:spTree>
  </p:cSld>
  <p:clrMapOvr>
    <a:masterClrMapping/>
  </p:clrMapOvr>
  <p:transition>
    <p:blinds dir="vert"/>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426" name="Group 9"/>
          <p:cNvGrpSpPr>
            <a:grpSpLocks/>
          </p:cNvGrpSpPr>
          <p:nvPr/>
        </p:nvGrpSpPr>
        <p:grpSpPr bwMode="auto">
          <a:xfrm>
            <a:off x="668338" y="1812925"/>
            <a:ext cx="8623300" cy="201613"/>
            <a:chOff x="421" y="1142"/>
            <a:chExt cx="5432" cy="127"/>
          </a:xfrm>
        </p:grpSpPr>
        <p:sp>
          <p:nvSpPr>
            <p:cNvPr id="103429" name="AutoShape 4"/>
            <p:cNvSpPr>
              <a:spLocks noChangeArrowheads="1"/>
            </p:cNvSpPr>
            <p:nvPr/>
          </p:nvSpPr>
          <p:spPr bwMode="auto">
            <a:xfrm flipV="1">
              <a:off x="438" y="1179"/>
              <a:ext cx="5388" cy="79"/>
            </a:xfrm>
            <a:prstGeom prst="roundRect">
              <a:avLst>
                <a:gd name="adj" fmla="val 0"/>
              </a:avLst>
            </a:prstGeom>
            <a:solidFill>
              <a:srgbClr val="000080"/>
            </a:solidFill>
            <a:ln w="9525">
              <a:noFill/>
              <a:round/>
              <a:headEnd/>
              <a:tailEnd/>
            </a:ln>
          </p:spPr>
          <p:txBody>
            <a:bodyPr wrap="none" anchor="ctr"/>
            <a:lstStyle/>
            <a:p>
              <a:endParaRPr lang="en-US"/>
            </a:p>
          </p:txBody>
        </p:sp>
        <p:sp>
          <p:nvSpPr>
            <p:cNvPr id="103430" name="AutoShape 5"/>
            <p:cNvSpPr>
              <a:spLocks noChangeArrowheads="1"/>
            </p:cNvSpPr>
            <p:nvPr/>
          </p:nvSpPr>
          <p:spPr bwMode="auto">
            <a:xfrm flipV="1">
              <a:off x="440" y="1161"/>
              <a:ext cx="5387" cy="80"/>
            </a:xfrm>
            <a:prstGeom prst="roundRect">
              <a:avLst>
                <a:gd name="adj" fmla="val 0"/>
              </a:avLst>
            </a:prstGeom>
            <a:solidFill>
              <a:srgbClr val="0000FF"/>
            </a:solidFill>
            <a:ln w="9525">
              <a:noFill/>
              <a:round/>
              <a:headEnd/>
              <a:tailEnd/>
            </a:ln>
          </p:spPr>
          <p:txBody>
            <a:bodyPr wrap="none" anchor="ctr"/>
            <a:lstStyle/>
            <a:p>
              <a:endParaRPr lang="en-US"/>
            </a:p>
          </p:txBody>
        </p:sp>
        <p:sp>
          <p:nvSpPr>
            <p:cNvPr id="103431" name="Freeform 6"/>
            <p:cNvSpPr>
              <a:spLocks/>
            </p:cNvSpPr>
            <p:nvPr/>
          </p:nvSpPr>
          <p:spPr bwMode="auto">
            <a:xfrm>
              <a:off x="421" y="1142"/>
              <a:ext cx="5431" cy="127"/>
            </a:xfrm>
            <a:custGeom>
              <a:avLst/>
              <a:gdLst>
                <a:gd name="T0" fmla="*/ 0 w 5431"/>
                <a:gd name="T1" fmla="*/ 126 h 127"/>
                <a:gd name="T2" fmla="*/ 5430 w 5431"/>
                <a:gd name="T3" fmla="*/ 126 h 127"/>
                <a:gd name="T4" fmla="*/ 5430 w 5431"/>
                <a:gd name="T5" fmla="*/ 0 h 127"/>
                <a:gd name="T6" fmla="*/ 5408 w 5431"/>
                <a:gd name="T7" fmla="*/ 19 h 127"/>
                <a:gd name="T8" fmla="*/ 5408 w 5431"/>
                <a:gd name="T9" fmla="*/ 98 h 127"/>
                <a:gd name="T10" fmla="*/ 17 w 5431"/>
                <a:gd name="T11" fmla="*/ 98 h 127"/>
                <a:gd name="T12" fmla="*/ 0 w 5431"/>
                <a:gd name="T13" fmla="*/ 126 h 127"/>
                <a:gd name="T14" fmla="*/ 0 w 5431"/>
                <a:gd name="T15" fmla="*/ 126 h 127"/>
                <a:gd name="T16" fmla="*/ 0 60000 65536"/>
                <a:gd name="T17" fmla="*/ 0 60000 65536"/>
                <a:gd name="T18" fmla="*/ 0 60000 65536"/>
                <a:gd name="T19" fmla="*/ 0 60000 65536"/>
                <a:gd name="T20" fmla="*/ 0 60000 65536"/>
                <a:gd name="T21" fmla="*/ 0 60000 65536"/>
                <a:gd name="T22" fmla="*/ 0 60000 65536"/>
                <a:gd name="T23" fmla="*/ 0 60000 65536"/>
                <a:gd name="T24" fmla="*/ 0 w 5431"/>
                <a:gd name="T25" fmla="*/ 0 h 127"/>
                <a:gd name="T26" fmla="*/ 5431 w 5431"/>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31" h="127">
                  <a:moveTo>
                    <a:pt x="0" y="126"/>
                  </a:moveTo>
                  <a:lnTo>
                    <a:pt x="5430" y="126"/>
                  </a:lnTo>
                  <a:lnTo>
                    <a:pt x="5430" y="0"/>
                  </a:lnTo>
                  <a:lnTo>
                    <a:pt x="5408" y="19"/>
                  </a:lnTo>
                  <a:lnTo>
                    <a:pt x="5408" y="98"/>
                  </a:lnTo>
                  <a:lnTo>
                    <a:pt x="17" y="98"/>
                  </a:lnTo>
                  <a:lnTo>
                    <a:pt x="0" y="126"/>
                  </a:lnTo>
                </a:path>
              </a:pathLst>
            </a:custGeom>
            <a:solidFill>
              <a:srgbClr val="4000A2"/>
            </a:solidFill>
            <a:ln w="9525">
              <a:noFill/>
              <a:round/>
              <a:headEnd/>
              <a:tailEnd/>
            </a:ln>
          </p:spPr>
          <p:txBody>
            <a:bodyPr/>
            <a:lstStyle/>
            <a:p>
              <a:endParaRPr lang="en-US"/>
            </a:p>
          </p:txBody>
        </p:sp>
        <p:sp>
          <p:nvSpPr>
            <p:cNvPr id="103432" name="Freeform 7"/>
            <p:cNvSpPr>
              <a:spLocks/>
            </p:cNvSpPr>
            <p:nvPr/>
          </p:nvSpPr>
          <p:spPr bwMode="auto">
            <a:xfrm>
              <a:off x="439" y="1159"/>
              <a:ext cx="5389" cy="82"/>
            </a:xfrm>
            <a:custGeom>
              <a:avLst/>
              <a:gdLst>
                <a:gd name="T0" fmla="*/ 0 w 5389"/>
                <a:gd name="T1" fmla="*/ 81 h 82"/>
                <a:gd name="T2" fmla="*/ 5388 w 5389"/>
                <a:gd name="T3" fmla="*/ 81 h 82"/>
                <a:gd name="T4" fmla="*/ 5388 w 5389"/>
                <a:gd name="T5" fmla="*/ 0 h 82"/>
                <a:gd name="T6" fmla="*/ 0 60000 65536"/>
                <a:gd name="T7" fmla="*/ 0 60000 65536"/>
                <a:gd name="T8" fmla="*/ 0 60000 65536"/>
                <a:gd name="T9" fmla="*/ 0 w 5389"/>
                <a:gd name="T10" fmla="*/ 0 h 82"/>
                <a:gd name="T11" fmla="*/ 5389 w 5389"/>
                <a:gd name="T12" fmla="*/ 82 h 82"/>
              </a:gdLst>
              <a:ahLst/>
              <a:cxnLst>
                <a:cxn ang="T6">
                  <a:pos x="T0" y="T1"/>
                </a:cxn>
                <a:cxn ang="T7">
                  <a:pos x="T2" y="T3"/>
                </a:cxn>
                <a:cxn ang="T8">
                  <a:pos x="T4" y="T5"/>
                </a:cxn>
              </a:cxnLst>
              <a:rect l="T9" t="T10" r="T11" b="T12"/>
              <a:pathLst>
                <a:path w="5389" h="82">
                  <a:moveTo>
                    <a:pt x="0" y="81"/>
                  </a:moveTo>
                  <a:lnTo>
                    <a:pt x="5388" y="81"/>
                  </a:lnTo>
                  <a:lnTo>
                    <a:pt x="5388" y="0"/>
                  </a:lnTo>
                </a:path>
              </a:pathLst>
            </a:custGeom>
            <a:noFill/>
            <a:ln w="8946">
              <a:solidFill>
                <a:srgbClr val="000000"/>
              </a:solidFill>
              <a:round/>
              <a:headEnd/>
              <a:tailEnd/>
            </a:ln>
          </p:spPr>
          <p:txBody>
            <a:bodyPr/>
            <a:lstStyle/>
            <a:p>
              <a:endParaRPr lang="en-US"/>
            </a:p>
          </p:txBody>
        </p:sp>
        <p:sp>
          <p:nvSpPr>
            <p:cNvPr id="103433" name="Freeform 8"/>
            <p:cNvSpPr>
              <a:spLocks/>
            </p:cNvSpPr>
            <p:nvPr/>
          </p:nvSpPr>
          <p:spPr bwMode="auto">
            <a:xfrm>
              <a:off x="423" y="1145"/>
              <a:ext cx="5430" cy="124"/>
            </a:xfrm>
            <a:custGeom>
              <a:avLst/>
              <a:gdLst>
                <a:gd name="T0" fmla="*/ 0 w 5430"/>
                <a:gd name="T1" fmla="*/ 0 h 124"/>
                <a:gd name="T2" fmla="*/ 5429 w 5430"/>
                <a:gd name="T3" fmla="*/ 0 h 124"/>
                <a:gd name="T4" fmla="*/ 5406 w 5430"/>
                <a:gd name="T5" fmla="*/ 16 h 124"/>
                <a:gd name="T6" fmla="*/ 15 w 5430"/>
                <a:gd name="T7" fmla="*/ 16 h 124"/>
                <a:gd name="T8" fmla="*/ 15 w 5430"/>
                <a:gd name="T9" fmla="*/ 95 h 124"/>
                <a:gd name="T10" fmla="*/ 0 w 5430"/>
                <a:gd name="T11" fmla="*/ 123 h 124"/>
                <a:gd name="T12" fmla="*/ 0 w 5430"/>
                <a:gd name="T13" fmla="*/ 0 h 124"/>
                <a:gd name="T14" fmla="*/ 0 w 5430"/>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5430"/>
                <a:gd name="T25" fmla="*/ 0 h 124"/>
                <a:gd name="T26" fmla="*/ 5430 w 5430"/>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30" h="124">
                  <a:moveTo>
                    <a:pt x="0" y="0"/>
                  </a:moveTo>
                  <a:lnTo>
                    <a:pt x="5429" y="0"/>
                  </a:lnTo>
                  <a:lnTo>
                    <a:pt x="5406" y="16"/>
                  </a:lnTo>
                  <a:lnTo>
                    <a:pt x="15" y="16"/>
                  </a:lnTo>
                  <a:lnTo>
                    <a:pt x="15" y="95"/>
                  </a:lnTo>
                  <a:lnTo>
                    <a:pt x="0" y="123"/>
                  </a:lnTo>
                  <a:lnTo>
                    <a:pt x="0" y="0"/>
                  </a:lnTo>
                </a:path>
              </a:pathLst>
            </a:custGeom>
            <a:solidFill>
              <a:srgbClr val="00C1C2"/>
            </a:solidFill>
            <a:ln w="9525">
              <a:noFill/>
              <a:round/>
              <a:headEnd/>
              <a:tailEnd/>
            </a:ln>
          </p:spPr>
          <p:txBody>
            <a:bodyPr/>
            <a:lstStyle/>
            <a:p>
              <a:endParaRPr lang="en-US"/>
            </a:p>
          </p:txBody>
        </p:sp>
      </p:grpSp>
      <p:sp>
        <p:nvSpPr>
          <p:cNvPr id="11" name="Title 10"/>
          <p:cNvSpPr>
            <a:spLocks noGrp="1"/>
          </p:cNvSpPr>
          <p:nvPr>
            <p:ph type="title"/>
          </p:nvPr>
        </p:nvSpPr>
        <p:spPr/>
        <p:txBody>
          <a:bodyPr/>
          <a:lstStyle/>
          <a:p>
            <a:r>
              <a:rPr lang="en-US" dirty="0" smtClean="0"/>
              <a:t>Parameter Query for a Range</a:t>
            </a:r>
            <a:endParaRPr lang="en-US" dirty="0"/>
          </a:p>
        </p:txBody>
      </p:sp>
      <p:sp>
        <p:nvSpPr>
          <p:cNvPr id="103428" name="Text Box 10"/>
          <p:cNvSpPr txBox="1">
            <a:spLocks noChangeArrowheads="1"/>
          </p:cNvSpPr>
          <p:nvPr/>
        </p:nvSpPr>
        <p:spPr bwMode="auto">
          <a:xfrm>
            <a:off x="201613" y="2133600"/>
            <a:ext cx="9399587" cy="4467225"/>
          </a:xfrm>
          <a:prstGeom prst="rect">
            <a:avLst/>
          </a:prstGeom>
          <a:noFill/>
          <a:ln w="9525">
            <a:noFill/>
            <a:miter lim="800000"/>
            <a:headEnd/>
            <a:tailEnd/>
          </a:ln>
        </p:spPr>
        <p:txBody>
          <a:bodyPr lIns="0" tIns="0" rIns="0" bIns="0"/>
          <a:lstStyle/>
          <a:p>
            <a:pPr marL="320675" indent="-320675" defTabSz="460375">
              <a:buClr>
                <a:srgbClr val="00A000"/>
              </a:buClr>
              <a:buSzPct val="90000"/>
              <a:buFont typeface="Monotype Sorts" pitchFamily="2" charset="2"/>
              <a:buChar char="l"/>
            </a:pPr>
            <a:r>
              <a:rPr lang="en-US" sz="3500" dirty="0"/>
              <a:t>We might wish to create a parameter query for a range of values in an attribute.</a:t>
            </a:r>
            <a:br>
              <a:rPr lang="en-US" sz="3500" dirty="0"/>
            </a:br>
            <a:endParaRPr lang="en-US" sz="3500" dirty="0"/>
          </a:p>
          <a:p>
            <a:pPr marL="320675" indent="-320675" defTabSz="460375">
              <a:buClr>
                <a:srgbClr val="00A000"/>
              </a:buClr>
              <a:buSzPct val="90000"/>
              <a:buFont typeface="Monotype Sorts" pitchFamily="2" charset="2"/>
              <a:buChar char="l"/>
            </a:pPr>
            <a:r>
              <a:rPr lang="en-US" sz="3500" dirty="0"/>
              <a:t>Example: Create a parameter query to specify a consecutive range of </a:t>
            </a:r>
            <a:r>
              <a:rPr lang="en-US" sz="3500" dirty="0" err="1"/>
              <a:t>zipcodes</a:t>
            </a:r>
            <a:r>
              <a:rPr lang="en-US" sz="3500" dirty="0"/>
              <a:t>.</a:t>
            </a:r>
            <a:br>
              <a:rPr lang="en-US" sz="3500" dirty="0"/>
            </a:br>
            <a:endParaRPr lang="en-US" sz="3500" dirty="0"/>
          </a:p>
          <a:p>
            <a:pPr marL="320675" indent="-320675" defTabSz="460375">
              <a:buClr>
                <a:srgbClr val="00A000"/>
              </a:buClr>
              <a:buSzPct val="90000"/>
              <a:buFont typeface="Monotype Sorts" pitchFamily="2" charset="2"/>
              <a:buChar char="l"/>
            </a:pPr>
            <a:r>
              <a:rPr lang="en-US" sz="3500" dirty="0"/>
              <a:t>In the criteria row we would enter the following:</a:t>
            </a:r>
          </a:p>
          <a:p>
            <a:pPr marL="1220788" lvl="2" indent="-306388" defTabSz="460375">
              <a:buClr>
                <a:srgbClr val="00A000"/>
              </a:buClr>
              <a:buSzPct val="90000"/>
              <a:buFont typeface="Monotype Sorts" pitchFamily="2" charset="2"/>
              <a:buChar char="è"/>
            </a:pPr>
            <a:r>
              <a:rPr lang="en-US" sz="3200" i="1" dirty="0"/>
              <a:t>Between [Enter the Beginning Zip Code] and [Enter the ending Zip Code]</a:t>
            </a:r>
            <a:endParaRPr lang="en-US" i="1" dirty="0"/>
          </a:p>
        </p:txBody>
      </p:sp>
    </p:spTree>
  </p:cSld>
  <p:clrMapOvr>
    <a:masterClrMapping/>
  </p:clrMapOvr>
  <p:transition>
    <p:blinds dir="vert"/>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450" name="Group 9"/>
          <p:cNvGrpSpPr>
            <a:grpSpLocks/>
          </p:cNvGrpSpPr>
          <p:nvPr/>
        </p:nvGrpSpPr>
        <p:grpSpPr bwMode="auto">
          <a:xfrm>
            <a:off x="668338" y="1812925"/>
            <a:ext cx="8623300" cy="201613"/>
            <a:chOff x="421" y="1142"/>
            <a:chExt cx="5432" cy="127"/>
          </a:xfrm>
        </p:grpSpPr>
        <p:sp>
          <p:nvSpPr>
            <p:cNvPr id="104453" name="AutoShape 4"/>
            <p:cNvSpPr>
              <a:spLocks noChangeArrowheads="1"/>
            </p:cNvSpPr>
            <p:nvPr/>
          </p:nvSpPr>
          <p:spPr bwMode="auto">
            <a:xfrm flipV="1">
              <a:off x="438" y="1179"/>
              <a:ext cx="5388" cy="79"/>
            </a:xfrm>
            <a:prstGeom prst="roundRect">
              <a:avLst>
                <a:gd name="adj" fmla="val 0"/>
              </a:avLst>
            </a:prstGeom>
            <a:solidFill>
              <a:srgbClr val="000080"/>
            </a:solidFill>
            <a:ln w="9525">
              <a:noFill/>
              <a:round/>
              <a:headEnd/>
              <a:tailEnd/>
            </a:ln>
          </p:spPr>
          <p:txBody>
            <a:bodyPr wrap="none" anchor="ctr"/>
            <a:lstStyle/>
            <a:p>
              <a:endParaRPr lang="en-US"/>
            </a:p>
          </p:txBody>
        </p:sp>
        <p:sp>
          <p:nvSpPr>
            <p:cNvPr id="104454" name="AutoShape 5"/>
            <p:cNvSpPr>
              <a:spLocks noChangeArrowheads="1"/>
            </p:cNvSpPr>
            <p:nvPr/>
          </p:nvSpPr>
          <p:spPr bwMode="auto">
            <a:xfrm flipV="1">
              <a:off x="440" y="1161"/>
              <a:ext cx="5387" cy="80"/>
            </a:xfrm>
            <a:prstGeom prst="roundRect">
              <a:avLst>
                <a:gd name="adj" fmla="val 0"/>
              </a:avLst>
            </a:prstGeom>
            <a:solidFill>
              <a:srgbClr val="0000FF"/>
            </a:solidFill>
            <a:ln w="9525">
              <a:noFill/>
              <a:round/>
              <a:headEnd/>
              <a:tailEnd/>
            </a:ln>
          </p:spPr>
          <p:txBody>
            <a:bodyPr wrap="none" anchor="ctr"/>
            <a:lstStyle/>
            <a:p>
              <a:endParaRPr lang="en-US"/>
            </a:p>
          </p:txBody>
        </p:sp>
        <p:sp>
          <p:nvSpPr>
            <p:cNvPr id="104455" name="Freeform 6"/>
            <p:cNvSpPr>
              <a:spLocks/>
            </p:cNvSpPr>
            <p:nvPr/>
          </p:nvSpPr>
          <p:spPr bwMode="auto">
            <a:xfrm>
              <a:off x="421" y="1142"/>
              <a:ext cx="5431" cy="127"/>
            </a:xfrm>
            <a:custGeom>
              <a:avLst/>
              <a:gdLst>
                <a:gd name="T0" fmla="*/ 0 w 5431"/>
                <a:gd name="T1" fmla="*/ 126 h 127"/>
                <a:gd name="T2" fmla="*/ 5430 w 5431"/>
                <a:gd name="T3" fmla="*/ 126 h 127"/>
                <a:gd name="T4" fmla="*/ 5430 w 5431"/>
                <a:gd name="T5" fmla="*/ 0 h 127"/>
                <a:gd name="T6" fmla="*/ 5408 w 5431"/>
                <a:gd name="T7" fmla="*/ 19 h 127"/>
                <a:gd name="T8" fmla="*/ 5408 w 5431"/>
                <a:gd name="T9" fmla="*/ 98 h 127"/>
                <a:gd name="T10" fmla="*/ 17 w 5431"/>
                <a:gd name="T11" fmla="*/ 98 h 127"/>
                <a:gd name="T12" fmla="*/ 0 w 5431"/>
                <a:gd name="T13" fmla="*/ 126 h 127"/>
                <a:gd name="T14" fmla="*/ 0 w 5431"/>
                <a:gd name="T15" fmla="*/ 126 h 127"/>
                <a:gd name="T16" fmla="*/ 0 60000 65536"/>
                <a:gd name="T17" fmla="*/ 0 60000 65536"/>
                <a:gd name="T18" fmla="*/ 0 60000 65536"/>
                <a:gd name="T19" fmla="*/ 0 60000 65536"/>
                <a:gd name="T20" fmla="*/ 0 60000 65536"/>
                <a:gd name="T21" fmla="*/ 0 60000 65536"/>
                <a:gd name="T22" fmla="*/ 0 60000 65536"/>
                <a:gd name="T23" fmla="*/ 0 60000 65536"/>
                <a:gd name="T24" fmla="*/ 0 w 5431"/>
                <a:gd name="T25" fmla="*/ 0 h 127"/>
                <a:gd name="T26" fmla="*/ 5431 w 5431"/>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31" h="127">
                  <a:moveTo>
                    <a:pt x="0" y="126"/>
                  </a:moveTo>
                  <a:lnTo>
                    <a:pt x="5430" y="126"/>
                  </a:lnTo>
                  <a:lnTo>
                    <a:pt x="5430" y="0"/>
                  </a:lnTo>
                  <a:lnTo>
                    <a:pt x="5408" y="19"/>
                  </a:lnTo>
                  <a:lnTo>
                    <a:pt x="5408" y="98"/>
                  </a:lnTo>
                  <a:lnTo>
                    <a:pt x="17" y="98"/>
                  </a:lnTo>
                  <a:lnTo>
                    <a:pt x="0" y="126"/>
                  </a:lnTo>
                </a:path>
              </a:pathLst>
            </a:custGeom>
            <a:solidFill>
              <a:srgbClr val="4000A2"/>
            </a:solidFill>
            <a:ln w="9525">
              <a:noFill/>
              <a:round/>
              <a:headEnd/>
              <a:tailEnd/>
            </a:ln>
          </p:spPr>
          <p:txBody>
            <a:bodyPr/>
            <a:lstStyle/>
            <a:p>
              <a:endParaRPr lang="en-US"/>
            </a:p>
          </p:txBody>
        </p:sp>
        <p:sp>
          <p:nvSpPr>
            <p:cNvPr id="104456" name="Freeform 7"/>
            <p:cNvSpPr>
              <a:spLocks/>
            </p:cNvSpPr>
            <p:nvPr/>
          </p:nvSpPr>
          <p:spPr bwMode="auto">
            <a:xfrm>
              <a:off x="439" y="1159"/>
              <a:ext cx="5389" cy="82"/>
            </a:xfrm>
            <a:custGeom>
              <a:avLst/>
              <a:gdLst>
                <a:gd name="T0" fmla="*/ 0 w 5389"/>
                <a:gd name="T1" fmla="*/ 81 h 82"/>
                <a:gd name="T2" fmla="*/ 5388 w 5389"/>
                <a:gd name="T3" fmla="*/ 81 h 82"/>
                <a:gd name="T4" fmla="*/ 5388 w 5389"/>
                <a:gd name="T5" fmla="*/ 0 h 82"/>
                <a:gd name="T6" fmla="*/ 0 60000 65536"/>
                <a:gd name="T7" fmla="*/ 0 60000 65536"/>
                <a:gd name="T8" fmla="*/ 0 60000 65536"/>
                <a:gd name="T9" fmla="*/ 0 w 5389"/>
                <a:gd name="T10" fmla="*/ 0 h 82"/>
                <a:gd name="T11" fmla="*/ 5389 w 5389"/>
                <a:gd name="T12" fmla="*/ 82 h 82"/>
              </a:gdLst>
              <a:ahLst/>
              <a:cxnLst>
                <a:cxn ang="T6">
                  <a:pos x="T0" y="T1"/>
                </a:cxn>
                <a:cxn ang="T7">
                  <a:pos x="T2" y="T3"/>
                </a:cxn>
                <a:cxn ang="T8">
                  <a:pos x="T4" y="T5"/>
                </a:cxn>
              </a:cxnLst>
              <a:rect l="T9" t="T10" r="T11" b="T12"/>
              <a:pathLst>
                <a:path w="5389" h="82">
                  <a:moveTo>
                    <a:pt x="0" y="81"/>
                  </a:moveTo>
                  <a:lnTo>
                    <a:pt x="5388" y="81"/>
                  </a:lnTo>
                  <a:lnTo>
                    <a:pt x="5388" y="0"/>
                  </a:lnTo>
                </a:path>
              </a:pathLst>
            </a:custGeom>
            <a:noFill/>
            <a:ln w="8946">
              <a:solidFill>
                <a:srgbClr val="000000"/>
              </a:solidFill>
              <a:round/>
              <a:headEnd/>
              <a:tailEnd/>
            </a:ln>
          </p:spPr>
          <p:txBody>
            <a:bodyPr/>
            <a:lstStyle/>
            <a:p>
              <a:endParaRPr lang="en-US"/>
            </a:p>
          </p:txBody>
        </p:sp>
        <p:sp>
          <p:nvSpPr>
            <p:cNvPr id="104457" name="Freeform 8"/>
            <p:cNvSpPr>
              <a:spLocks/>
            </p:cNvSpPr>
            <p:nvPr/>
          </p:nvSpPr>
          <p:spPr bwMode="auto">
            <a:xfrm>
              <a:off x="423" y="1145"/>
              <a:ext cx="5430" cy="124"/>
            </a:xfrm>
            <a:custGeom>
              <a:avLst/>
              <a:gdLst>
                <a:gd name="T0" fmla="*/ 0 w 5430"/>
                <a:gd name="T1" fmla="*/ 0 h 124"/>
                <a:gd name="T2" fmla="*/ 5429 w 5430"/>
                <a:gd name="T3" fmla="*/ 0 h 124"/>
                <a:gd name="T4" fmla="*/ 5406 w 5430"/>
                <a:gd name="T5" fmla="*/ 16 h 124"/>
                <a:gd name="T6" fmla="*/ 15 w 5430"/>
                <a:gd name="T7" fmla="*/ 16 h 124"/>
                <a:gd name="T8" fmla="*/ 15 w 5430"/>
                <a:gd name="T9" fmla="*/ 95 h 124"/>
                <a:gd name="T10" fmla="*/ 0 w 5430"/>
                <a:gd name="T11" fmla="*/ 123 h 124"/>
                <a:gd name="T12" fmla="*/ 0 w 5430"/>
                <a:gd name="T13" fmla="*/ 0 h 124"/>
                <a:gd name="T14" fmla="*/ 0 w 5430"/>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5430"/>
                <a:gd name="T25" fmla="*/ 0 h 124"/>
                <a:gd name="T26" fmla="*/ 5430 w 5430"/>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30" h="124">
                  <a:moveTo>
                    <a:pt x="0" y="0"/>
                  </a:moveTo>
                  <a:lnTo>
                    <a:pt x="5429" y="0"/>
                  </a:lnTo>
                  <a:lnTo>
                    <a:pt x="5406" y="16"/>
                  </a:lnTo>
                  <a:lnTo>
                    <a:pt x="15" y="16"/>
                  </a:lnTo>
                  <a:lnTo>
                    <a:pt x="15" y="95"/>
                  </a:lnTo>
                  <a:lnTo>
                    <a:pt x="0" y="123"/>
                  </a:lnTo>
                  <a:lnTo>
                    <a:pt x="0" y="0"/>
                  </a:lnTo>
                </a:path>
              </a:pathLst>
            </a:custGeom>
            <a:solidFill>
              <a:srgbClr val="00C1C2"/>
            </a:solidFill>
            <a:ln w="9525">
              <a:noFill/>
              <a:round/>
              <a:headEnd/>
              <a:tailEnd/>
            </a:ln>
          </p:spPr>
          <p:txBody>
            <a:bodyPr/>
            <a:lstStyle/>
            <a:p>
              <a:endParaRPr lang="en-US"/>
            </a:p>
          </p:txBody>
        </p:sp>
      </p:grpSp>
      <p:sp>
        <p:nvSpPr>
          <p:cNvPr id="11" name="Title 10"/>
          <p:cNvSpPr>
            <a:spLocks noGrp="1"/>
          </p:cNvSpPr>
          <p:nvPr>
            <p:ph type="title"/>
          </p:nvPr>
        </p:nvSpPr>
        <p:spPr/>
        <p:txBody>
          <a:bodyPr/>
          <a:lstStyle/>
          <a:p>
            <a:r>
              <a:rPr lang="en-US" dirty="0" smtClean="0"/>
              <a:t>Parameter Queries for Multiple </a:t>
            </a:r>
            <a:r>
              <a:rPr lang="en-US" dirty="0" smtClean="0"/>
              <a:t>Attributes</a:t>
            </a:r>
            <a:endParaRPr lang="en-US" dirty="0"/>
          </a:p>
        </p:txBody>
      </p:sp>
      <p:sp>
        <p:nvSpPr>
          <p:cNvPr id="104452" name="Text Box 10"/>
          <p:cNvSpPr txBox="1">
            <a:spLocks noChangeArrowheads="1"/>
          </p:cNvSpPr>
          <p:nvPr/>
        </p:nvSpPr>
        <p:spPr bwMode="auto">
          <a:xfrm>
            <a:off x="201613" y="2133601"/>
            <a:ext cx="9856787" cy="5472112"/>
          </a:xfrm>
          <a:prstGeom prst="rect">
            <a:avLst/>
          </a:prstGeom>
          <a:noFill/>
          <a:ln w="9525">
            <a:noFill/>
            <a:miter lim="800000"/>
            <a:headEnd/>
            <a:tailEnd/>
          </a:ln>
        </p:spPr>
        <p:txBody>
          <a:bodyPr lIns="0" tIns="0" rIns="0" bIns="0"/>
          <a:lstStyle/>
          <a:p>
            <a:pPr marL="320675" indent="-320675" defTabSz="460375">
              <a:buClr>
                <a:srgbClr val="00A000"/>
              </a:buClr>
              <a:buSzPct val="90000"/>
              <a:buFont typeface="Monotype Sorts" pitchFamily="2" charset="2"/>
              <a:buChar char="l"/>
            </a:pPr>
            <a:r>
              <a:rPr lang="en-US" sz="2800" dirty="0">
                <a:latin typeface="Arial" pitchFamily="34" charset="0"/>
              </a:rPr>
              <a:t>We might wish to prompt the user for several attributes in a parameter query.</a:t>
            </a:r>
            <a:br>
              <a:rPr lang="en-US" sz="2800" dirty="0">
                <a:latin typeface="Arial" pitchFamily="34" charset="0"/>
              </a:rPr>
            </a:br>
            <a:endParaRPr lang="en-US" sz="2800" dirty="0">
              <a:latin typeface="Arial" pitchFamily="34" charset="0"/>
            </a:endParaRPr>
          </a:p>
          <a:p>
            <a:pPr marL="320675" indent="-320675" defTabSz="460375">
              <a:buClr>
                <a:srgbClr val="00A000"/>
              </a:buClr>
              <a:buSzPct val="90000"/>
              <a:buFont typeface="Monotype Sorts" pitchFamily="2" charset="2"/>
              <a:buChar char="l"/>
            </a:pPr>
            <a:r>
              <a:rPr lang="en-US" sz="2800" dirty="0">
                <a:latin typeface="Arial" pitchFamily="34" charset="0"/>
              </a:rPr>
              <a:t>Create a prompt ("parameter") for each attribute.</a:t>
            </a:r>
          </a:p>
          <a:p>
            <a:pPr marL="771525" lvl="1" indent="-315913" defTabSz="460375">
              <a:buClr>
                <a:srgbClr val="00A000"/>
              </a:buClr>
              <a:buSzPct val="70000"/>
              <a:buFont typeface="Wingdings" pitchFamily="2" charset="2"/>
              <a:buChar char="Ø"/>
            </a:pPr>
            <a:r>
              <a:rPr lang="en-US" sz="2800" i="1" dirty="0">
                <a:latin typeface="Arial" pitchFamily="34" charset="0"/>
              </a:rPr>
              <a:t>Upon running the query, Access will prompt the user for each attribute from "Left to Right" as they appear in the QBE Grid.</a:t>
            </a:r>
            <a:br>
              <a:rPr lang="en-US" sz="2800" i="1" dirty="0">
                <a:latin typeface="Arial" pitchFamily="34" charset="0"/>
              </a:rPr>
            </a:br>
            <a:endParaRPr lang="en-US" sz="2800" i="1" dirty="0">
              <a:latin typeface="Arial" pitchFamily="34" charset="0"/>
            </a:endParaRPr>
          </a:p>
          <a:p>
            <a:pPr marL="771525" lvl="1" indent="-315913" defTabSz="460375">
              <a:buClr>
                <a:srgbClr val="00A000"/>
              </a:buClr>
              <a:buSzPct val="70000"/>
              <a:buFont typeface="Wingdings" pitchFamily="2" charset="2"/>
              <a:buChar char="Ø"/>
            </a:pPr>
            <a:r>
              <a:rPr lang="en-US" sz="2800" i="1" dirty="0">
                <a:latin typeface="Arial" pitchFamily="34" charset="0"/>
              </a:rPr>
              <a:t>You can override this default L-R order by  just dragging the attributes within the QBE grid  to obtain the desired Left to Right order</a:t>
            </a:r>
            <a:endParaRPr lang="en-US" sz="2500" i="1" dirty="0"/>
          </a:p>
        </p:txBody>
      </p:sp>
    </p:spTree>
  </p:cSld>
  <p:clrMapOvr>
    <a:masterClrMapping/>
  </p:clrMapOvr>
  <p:transition>
    <p:blinds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290513" y="652463"/>
            <a:ext cx="9615487" cy="1751012"/>
          </a:xfrm>
          <a:noFill/>
          <a:ln w="47418" cap="flat">
            <a:solidFill>
              <a:srgbClr val="000000"/>
            </a:solidFill>
          </a:ln>
        </p:spPr>
        <p:txBody>
          <a:bodyPr lIns="0" tIns="0" rIns="0" bIns="0" anchor="ctr"/>
          <a:lstStyle/>
          <a:p>
            <a:pPr marL="0" indent="0" algn="ctr" defTabSz="461963" eaLnBrk="1" hangingPunct="1">
              <a:spcBef>
                <a:spcPct val="0"/>
              </a:spcBef>
              <a:buClr>
                <a:srgbClr val="000000"/>
              </a:buClr>
              <a:buSzPct val="90000"/>
              <a:buFont typeface="Monotype Sorts"/>
              <a:buNone/>
            </a:pPr>
            <a:r>
              <a:rPr lang="en-US" sz="3600" b="1" smtClean="0">
                <a:solidFill>
                  <a:srgbClr val="000000"/>
                </a:solidFill>
                <a:latin typeface="MadAve" charset="0"/>
              </a:rPr>
              <a:t>USER VIEW 3 (CONTINUED - MERGE WITH CUMULATIVE DESIGN)</a:t>
            </a:r>
            <a:endParaRPr lang="en-US" smtClean="0"/>
          </a:p>
        </p:txBody>
      </p:sp>
      <p:sp>
        <p:nvSpPr>
          <p:cNvPr id="14339" name="Text Box 4"/>
          <p:cNvSpPr txBox="1">
            <a:spLocks noChangeArrowheads="1"/>
          </p:cNvSpPr>
          <p:nvPr/>
        </p:nvSpPr>
        <p:spPr bwMode="auto">
          <a:xfrm>
            <a:off x="282575" y="2747963"/>
            <a:ext cx="9893300" cy="6670675"/>
          </a:xfrm>
          <a:prstGeom prst="rect">
            <a:avLst/>
          </a:prstGeom>
          <a:noFill/>
          <a:ln w="9525">
            <a:noFill/>
            <a:miter lim="800000"/>
            <a:headEnd/>
            <a:tailEnd/>
          </a:ln>
        </p:spPr>
        <p:txBody>
          <a:bodyPr lIns="0" tIns="0" rIns="0" bIns="0"/>
          <a:lstStyle/>
          <a:p>
            <a:pPr marL="323850" indent="-323850" defTabSz="461963">
              <a:buClr>
                <a:srgbClr val="F52B97"/>
              </a:buClr>
              <a:buSzPct val="70000"/>
              <a:buFont typeface="Monotype Sorts"/>
              <a:buNone/>
            </a:pPr>
            <a:r>
              <a:rPr lang="en-US" sz="2900" b="1">
                <a:solidFill>
                  <a:srgbClr val="000000"/>
                </a:solidFill>
              </a:rPr>
              <a:t>RESULT OF 'MERGE WITH PREVIOUS STEPS' IS:</a:t>
            </a:r>
          </a:p>
          <a:p>
            <a:pPr marL="323850" indent="-323850" defTabSz="461963">
              <a:buClr>
                <a:srgbClr val="F52B97"/>
              </a:buClr>
              <a:buSzPct val="70000"/>
              <a:buFont typeface="Monotype Sorts"/>
              <a:buNone/>
            </a:pPr>
            <a:endParaRPr lang="en-US" sz="2900" b="1">
              <a:solidFill>
                <a:srgbClr val="000000"/>
              </a:solidFill>
            </a:endParaRPr>
          </a:p>
          <a:p>
            <a:pPr marL="777875" lvl="1" indent="-320675" defTabSz="461963">
              <a:buClr>
                <a:schemeClr val="folHlink"/>
              </a:buClr>
              <a:buSzPct val="120000"/>
              <a:buFont typeface="Wingdings" pitchFamily="2" charset="2"/>
              <a:buChar char="ü"/>
            </a:pPr>
            <a:r>
              <a:rPr lang="en-US" sz="2900" b="1">
                <a:solidFill>
                  <a:srgbClr val="000000"/>
                </a:solidFill>
              </a:rPr>
              <a:t>DIRECTOR (</a:t>
            </a:r>
            <a:r>
              <a:rPr lang="en-US" sz="2900" b="1" u="sng">
                <a:solidFill>
                  <a:srgbClr val="000000"/>
                </a:solidFill>
              </a:rPr>
              <a:t>DIRNUMB</a:t>
            </a:r>
            <a:r>
              <a:rPr lang="en-US" sz="2900" b="1">
                <a:solidFill>
                  <a:srgbClr val="000000"/>
                </a:solidFill>
              </a:rPr>
              <a:t>, DIRNAME, DIRBORN, DIRDIED)</a:t>
            </a:r>
          </a:p>
          <a:p>
            <a:pPr marL="1230313" lvl="2" indent="-315913" defTabSz="461963">
              <a:buClr>
                <a:schemeClr val="folHlink"/>
              </a:buClr>
              <a:buSzPct val="120000"/>
              <a:buFont typeface="Wingdings" pitchFamily="2" charset="2"/>
              <a:buNone/>
            </a:pPr>
            <a:r>
              <a:rPr lang="en-US" sz="2800" b="1">
                <a:solidFill>
                  <a:srgbClr val="000000"/>
                </a:solidFill>
              </a:rPr>
              <a:t>SK   DIRNAME</a:t>
            </a:r>
            <a:br>
              <a:rPr lang="en-US" sz="2800" b="1">
                <a:solidFill>
                  <a:srgbClr val="000000"/>
                </a:solidFill>
              </a:rPr>
            </a:br>
            <a:endParaRPr lang="en-US" sz="2800" b="1">
              <a:solidFill>
                <a:srgbClr val="000000"/>
              </a:solidFill>
            </a:endParaRPr>
          </a:p>
          <a:p>
            <a:pPr marL="777875" lvl="1" indent="-320675" defTabSz="461963">
              <a:buClr>
                <a:schemeClr val="folHlink"/>
              </a:buClr>
              <a:buSzPct val="120000"/>
              <a:buFont typeface="Wingdings" pitchFamily="2" charset="2"/>
              <a:buChar char="ü"/>
            </a:pPr>
            <a:r>
              <a:rPr lang="en-US" sz="2900" b="1">
                <a:solidFill>
                  <a:srgbClr val="000000"/>
                </a:solidFill>
              </a:rPr>
              <a:t>MOVIE(</a:t>
            </a:r>
            <a:r>
              <a:rPr lang="en-US" sz="2900" b="1" u="sng">
                <a:solidFill>
                  <a:srgbClr val="000000"/>
                </a:solidFill>
              </a:rPr>
              <a:t>MVNUMB</a:t>
            </a:r>
            <a:r>
              <a:rPr lang="en-US" sz="2900" b="1">
                <a:solidFill>
                  <a:srgbClr val="000000"/>
                </a:solidFill>
              </a:rPr>
              <a:t>, MVTITLE, YEARMADE, MVTYPE, CRITRTNG, MPAARTNG, NUMNOMS, NUMWARDS, DIRNUMB)       </a:t>
            </a:r>
          </a:p>
          <a:p>
            <a:pPr marL="1230313" lvl="2" indent="-315913" defTabSz="461963">
              <a:buClr>
                <a:srgbClr val="000000"/>
              </a:buClr>
              <a:buSzPct val="90000"/>
              <a:buFont typeface="Monotype Sorts"/>
              <a:buNone/>
            </a:pPr>
            <a:r>
              <a:rPr lang="en-US" sz="2800" b="1">
                <a:solidFill>
                  <a:srgbClr val="000000"/>
                </a:solidFill>
              </a:rPr>
              <a:t>SK   MVTITLE</a:t>
            </a:r>
          </a:p>
          <a:p>
            <a:pPr marL="1230313" lvl="2" indent="-315913" defTabSz="461963">
              <a:buClr>
                <a:srgbClr val="000000"/>
              </a:buClr>
              <a:buSzPct val="90000"/>
              <a:buFont typeface="Monotype Sorts"/>
              <a:buNone/>
            </a:pPr>
            <a:r>
              <a:rPr lang="en-US" sz="2800" b="1">
                <a:solidFill>
                  <a:srgbClr val="000000"/>
                </a:solidFill>
              </a:rPr>
              <a:t>FK   DIRNUMB ----&gt; DIRECTOR</a:t>
            </a:r>
            <a:endParaRPr lang="en-US"/>
          </a:p>
        </p:txBody>
      </p:sp>
    </p:spTree>
  </p:cSld>
  <p:clrMapOvr>
    <a:masterClrMapping/>
  </p:clrMapOvr>
  <p:transition>
    <p:cut/>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474" name="Group 9"/>
          <p:cNvGrpSpPr>
            <a:grpSpLocks/>
          </p:cNvGrpSpPr>
          <p:nvPr/>
        </p:nvGrpSpPr>
        <p:grpSpPr bwMode="auto">
          <a:xfrm>
            <a:off x="668338" y="1812925"/>
            <a:ext cx="8623300" cy="201613"/>
            <a:chOff x="421" y="1142"/>
            <a:chExt cx="5432" cy="127"/>
          </a:xfrm>
        </p:grpSpPr>
        <p:sp>
          <p:nvSpPr>
            <p:cNvPr id="105477" name="AutoShape 4"/>
            <p:cNvSpPr>
              <a:spLocks noChangeArrowheads="1"/>
            </p:cNvSpPr>
            <p:nvPr/>
          </p:nvSpPr>
          <p:spPr bwMode="auto">
            <a:xfrm flipV="1">
              <a:off x="438" y="1179"/>
              <a:ext cx="5388" cy="79"/>
            </a:xfrm>
            <a:prstGeom prst="roundRect">
              <a:avLst>
                <a:gd name="adj" fmla="val 0"/>
              </a:avLst>
            </a:prstGeom>
            <a:solidFill>
              <a:srgbClr val="000080"/>
            </a:solidFill>
            <a:ln w="9525">
              <a:noFill/>
              <a:round/>
              <a:headEnd/>
              <a:tailEnd/>
            </a:ln>
          </p:spPr>
          <p:txBody>
            <a:bodyPr wrap="none" anchor="ctr"/>
            <a:lstStyle/>
            <a:p>
              <a:endParaRPr lang="en-US"/>
            </a:p>
          </p:txBody>
        </p:sp>
        <p:sp>
          <p:nvSpPr>
            <p:cNvPr id="105478" name="AutoShape 5"/>
            <p:cNvSpPr>
              <a:spLocks noChangeArrowheads="1"/>
            </p:cNvSpPr>
            <p:nvPr/>
          </p:nvSpPr>
          <p:spPr bwMode="auto">
            <a:xfrm flipV="1">
              <a:off x="440" y="1161"/>
              <a:ext cx="5387" cy="80"/>
            </a:xfrm>
            <a:prstGeom prst="roundRect">
              <a:avLst>
                <a:gd name="adj" fmla="val 0"/>
              </a:avLst>
            </a:prstGeom>
            <a:solidFill>
              <a:srgbClr val="0000FF"/>
            </a:solidFill>
            <a:ln w="9525">
              <a:noFill/>
              <a:round/>
              <a:headEnd/>
              <a:tailEnd/>
            </a:ln>
          </p:spPr>
          <p:txBody>
            <a:bodyPr wrap="none" anchor="ctr"/>
            <a:lstStyle/>
            <a:p>
              <a:endParaRPr lang="en-US"/>
            </a:p>
          </p:txBody>
        </p:sp>
        <p:sp>
          <p:nvSpPr>
            <p:cNvPr id="105479" name="Freeform 6"/>
            <p:cNvSpPr>
              <a:spLocks/>
            </p:cNvSpPr>
            <p:nvPr/>
          </p:nvSpPr>
          <p:spPr bwMode="auto">
            <a:xfrm>
              <a:off x="421" y="1142"/>
              <a:ext cx="5431" cy="127"/>
            </a:xfrm>
            <a:custGeom>
              <a:avLst/>
              <a:gdLst>
                <a:gd name="T0" fmla="*/ 0 w 5431"/>
                <a:gd name="T1" fmla="*/ 126 h 127"/>
                <a:gd name="T2" fmla="*/ 5430 w 5431"/>
                <a:gd name="T3" fmla="*/ 126 h 127"/>
                <a:gd name="T4" fmla="*/ 5430 w 5431"/>
                <a:gd name="T5" fmla="*/ 0 h 127"/>
                <a:gd name="T6" fmla="*/ 5408 w 5431"/>
                <a:gd name="T7" fmla="*/ 19 h 127"/>
                <a:gd name="T8" fmla="*/ 5408 w 5431"/>
                <a:gd name="T9" fmla="*/ 98 h 127"/>
                <a:gd name="T10" fmla="*/ 17 w 5431"/>
                <a:gd name="T11" fmla="*/ 98 h 127"/>
                <a:gd name="T12" fmla="*/ 0 w 5431"/>
                <a:gd name="T13" fmla="*/ 126 h 127"/>
                <a:gd name="T14" fmla="*/ 0 w 5431"/>
                <a:gd name="T15" fmla="*/ 126 h 127"/>
                <a:gd name="T16" fmla="*/ 0 60000 65536"/>
                <a:gd name="T17" fmla="*/ 0 60000 65536"/>
                <a:gd name="T18" fmla="*/ 0 60000 65536"/>
                <a:gd name="T19" fmla="*/ 0 60000 65536"/>
                <a:gd name="T20" fmla="*/ 0 60000 65536"/>
                <a:gd name="T21" fmla="*/ 0 60000 65536"/>
                <a:gd name="T22" fmla="*/ 0 60000 65536"/>
                <a:gd name="T23" fmla="*/ 0 60000 65536"/>
                <a:gd name="T24" fmla="*/ 0 w 5431"/>
                <a:gd name="T25" fmla="*/ 0 h 127"/>
                <a:gd name="T26" fmla="*/ 5431 w 5431"/>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31" h="127">
                  <a:moveTo>
                    <a:pt x="0" y="126"/>
                  </a:moveTo>
                  <a:lnTo>
                    <a:pt x="5430" y="126"/>
                  </a:lnTo>
                  <a:lnTo>
                    <a:pt x="5430" y="0"/>
                  </a:lnTo>
                  <a:lnTo>
                    <a:pt x="5408" y="19"/>
                  </a:lnTo>
                  <a:lnTo>
                    <a:pt x="5408" y="98"/>
                  </a:lnTo>
                  <a:lnTo>
                    <a:pt x="17" y="98"/>
                  </a:lnTo>
                  <a:lnTo>
                    <a:pt x="0" y="126"/>
                  </a:lnTo>
                </a:path>
              </a:pathLst>
            </a:custGeom>
            <a:solidFill>
              <a:srgbClr val="4000A2"/>
            </a:solidFill>
            <a:ln w="9525">
              <a:noFill/>
              <a:round/>
              <a:headEnd/>
              <a:tailEnd/>
            </a:ln>
          </p:spPr>
          <p:txBody>
            <a:bodyPr/>
            <a:lstStyle/>
            <a:p>
              <a:endParaRPr lang="en-US"/>
            </a:p>
          </p:txBody>
        </p:sp>
        <p:sp>
          <p:nvSpPr>
            <p:cNvPr id="105480" name="Freeform 7"/>
            <p:cNvSpPr>
              <a:spLocks/>
            </p:cNvSpPr>
            <p:nvPr/>
          </p:nvSpPr>
          <p:spPr bwMode="auto">
            <a:xfrm>
              <a:off x="439" y="1159"/>
              <a:ext cx="5389" cy="82"/>
            </a:xfrm>
            <a:custGeom>
              <a:avLst/>
              <a:gdLst>
                <a:gd name="T0" fmla="*/ 0 w 5389"/>
                <a:gd name="T1" fmla="*/ 81 h 82"/>
                <a:gd name="T2" fmla="*/ 5388 w 5389"/>
                <a:gd name="T3" fmla="*/ 81 h 82"/>
                <a:gd name="T4" fmla="*/ 5388 w 5389"/>
                <a:gd name="T5" fmla="*/ 0 h 82"/>
                <a:gd name="T6" fmla="*/ 0 60000 65536"/>
                <a:gd name="T7" fmla="*/ 0 60000 65536"/>
                <a:gd name="T8" fmla="*/ 0 60000 65536"/>
                <a:gd name="T9" fmla="*/ 0 w 5389"/>
                <a:gd name="T10" fmla="*/ 0 h 82"/>
                <a:gd name="T11" fmla="*/ 5389 w 5389"/>
                <a:gd name="T12" fmla="*/ 82 h 82"/>
              </a:gdLst>
              <a:ahLst/>
              <a:cxnLst>
                <a:cxn ang="T6">
                  <a:pos x="T0" y="T1"/>
                </a:cxn>
                <a:cxn ang="T7">
                  <a:pos x="T2" y="T3"/>
                </a:cxn>
                <a:cxn ang="T8">
                  <a:pos x="T4" y="T5"/>
                </a:cxn>
              </a:cxnLst>
              <a:rect l="T9" t="T10" r="T11" b="T12"/>
              <a:pathLst>
                <a:path w="5389" h="82">
                  <a:moveTo>
                    <a:pt x="0" y="81"/>
                  </a:moveTo>
                  <a:lnTo>
                    <a:pt x="5388" y="81"/>
                  </a:lnTo>
                  <a:lnTo>
                    <a:pt x="5388" y="0"/>
                  </a:lnTo>
                </a:path>
              </a:pathLst>
            </a:custGeom>
            <a:noFill/>
            <a:ln w="8946">
              <a:solidFill>
                <a:srgbClr val="000000"/>
              </a:solidFill>
              <a:round/>
              <a:headEnd/>
              <a:tailEnd/>
            </a:ln>
          </p:spPr>
          <p:txBody>
            <a:bodyPr/>
            <a:lstStyle/>
            <a:p>
              <a:endParaRPr lang="en-US"/>
            </a:p>
          </p:txBody>
        </p:sp>
        <p:sp>
          <p:nvSpPr>
            <p:cNvPr id="105481" name="Freeform 8"/>
            <p:cNvSpPr>
              <a:spLocks/>
            </p:cNvSpPr>
            <p:nvPr/>
          </p:nvSpPr>
          <p:spPr bwMode="auto">
            <a:xfrm>
              <a:off x="423" y="1145"/>
              <a:ext cx="5430" cy="124"/>
            </a:xfrm>
            <a:custGeom>
              <a:avLst/>
              <a:gdLst>
                <a:gd name="T0" fmla="*/ 0 w 5430"/>
                <a:gd name="T1" fmla="*/ 0 h 124"/>
                <a:gd name="T2" fmla="*/ 5429 w 5430"/>
                <a:gd name="T3" fmla="*/ 0 h 124"/>
                <a:gd name="T4" fmla="*/ 5406 w 5430"/>
                <a:gd name="T5" fmla="*/ 16 h 124"/>
                <a:gd name="T6" fmla="*/ 15 w 5430"/>
                <a:gd name="T7" fmla="*/ 16 h 124"/>
                <a:gd name="T8" fmla="*/ 15 w 5430"/>
                <a:gd name="T9" fmla="*/ 95 h 124"/>
                <a:gd name="T10" fmla="*/ 0 w 5430"/>
                <a:gd name="T11" fmla="*/ 123 h 124"/>
                <a:gd name="T12" fmla="*/ 0 w 5430"/>
                <a:gd name="T13" fmla="*/ 0 h 124"/>
                <a:gd name="T14" fmla="*/ 0 w 5430"/>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5430"/>
                <a:gd name="T25" fmla="*/ 0 h 124"/>
                <a:gd name="T26" fmla="*/ 5430 w 5430"/>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30" h="124">
                  <a:moveTo>
                    <a:pt x="0" y="0"/>
                  </a:moveTo>
                  <a:lnTo>
                    <a:pt x="5429" y="0"/>
                  </a:lnTo>
                  <a:lnTo>
                    <a:pt x="5406" y="16"/>
                  </a:lnTo>
                  <a:lnTo>
                    <a:pt x="15" y="16"/>
                  </a:lnTo>
                  <a:lnTo>
                    <a:pt x="15" y="95"/>
                  </a:lnTo>
                  <a:lnTo>
                    <a:pt x="0" y="123"/>
                  </a:lnTo>
                  <a:lnTo>
                    <a:pt x="0" y="0"/>
                  </a:lnTo>
                </a:path>
              </a:pathLst>
            </a:custGeom>
            <a:solidFill>
              <a:srgbClr val="00C1C2"/>
            </a:solidFill>
            <a:ln w="9525">
              <a:noFill/>
              <a:round/>
              <a:headEnd/>
              <a:tailEnd/>
            </a:ln>
          </p:spPr>
          <p:txBody>
            <a:bodyPr/>
            <a:lstStyle/>
            <a:p>
              <a:endParaRPr lang="en-US"/>
            </a:p>
          </p:txBody>
        </p:sp>
      </p:grpSp>
      <p:sp>
        <p:nvSpPr>
          <p:cNvPr id="11" name="Title 10"/>
          <p:cNvSpPr>
            <a:spLocks noGrp="1"/>
          </p:cNvSpPr>
          <p:nvPr>
            <p:ph type="title"/>
          </p:nvPr>
        </p:nvSpPr>
        <p:spPr/>
        <p:txBody>
          <a:bodyPr/>
          <a:lstStyle/>
          <a:p>
            <a:r>
              <a:rPr lang="en-US" dirty="0" smtClean="0"/>
              <a:t>Changing an Attribute Header Name for the </a:t>
            </a:r>
            <a:r>
              <a:rPr lang="en-US" dirty="0" err="1" smtClean="0"/>
              <a:t>Dynaset</a:t>
            </a:r>
            <a:endParaRPr lang="en-US" dirty="0"/>
          </a:p>
        </p:txBody>
      </p:sp>
      <p:sp>
        <p:nvSpPr>
          <p:cNvPr id="105476" name="Text Box 10"/>
          <p:cNvSpPr txBox="1">
            <a:spLocks noChangeArrowheads="1"/>
          </p:cNvSpPr>
          <p:nvPr/>
        </p:nvSpPr>
        <p:spPr bwMode="auto">
          <a:xfrm>
            <a:off x="201613" y="2286000"/>
            <a:ext cx="9856787" cy="5105400"/>
          </a:xfrm>
          <a:prstGeom prst="rect">
            <a:avLst/>
          </a:prstGeom>
          <a:noFill/>
          <a:ln w="9525">
            <a:noFill/>
            <a:miter lim="800000"/>
            <a:headEnd/>
            <a:tailEnd/>
          </a:ln>
        </p:spPr>
        <p:txBody>
          <a:bodyPr lIns="0" tIns="0" rIns="0" bIns="0"/>
          <a:lstStyle/>
          <a:p>
            <a:pPr marL="320675" indent="-320675" defTabSz="460375">
              <a:buClr>
                <a:srgbClr val="00A000"/>
              </a:buClr>
              <a:buSzPct val="90000"/>
              <a:buFont typeface="Monotype Sorts" pitchFamily="2" charset="2"/>
              <a:buChar char="l"/>
            </a:pPr>
            <a:r>
              <a:rPr lang="en-US" sz="3500" dirty="0"/>
              <a:t>Suppose, for the </a:t>
            </a:r>
            <a:r>
              <a:rPr lang="en-US" sz="3500" dirty="0" err="1"/>
              <a:t>dynaset</a:t>
            </a:r>
            <a:r>
              <a:rPr lang="en-US" sz="3500" dirty="0"/>
              <a:t>, we wish to have something more descriptive than the (perhaps shortened) attribute name originally specified in the table's "design view.“</a:t>
            </a:r>
            <a:br>
              <a:rPr lang="en-US" sz="3500" dirty="0"/>
            </a:br>
            <a:endParaRPr lang="en-US" sz="3500" dirty="0"/>
          </a:p>
          <a:p>
            <a:pPr marL="320675" indent="-320675" defTabSz="460375">
              <a:buClr>
                <a:srgbClr val="00A000"/>
              </a:buClr>
              <a:buSzPct val="90000"/>
              <a:buFont typeface="Monotype Sorts" pitchFamily="2" charset="2"/>
              <a:buChar char="l"/>
            </a:pPr>
            <a:r>
              <a:rPr lang="en-US" sz="3500" dirty="0"/>
              <a:t>Select the attribute, press "Home" (to bring the cursor to the front of the field), and then enter the header name you wish to appear, followed by </a:t>
            </a:r>
            <a:br>
              <a:rPr lang="en-US" sz="3500" dirty="0"/>
            </a:br>
            <a:r>
              <a:rPr lang="en-US" sz="3500" dirty="0"/>
              <a:t>a colon (:).</a:t>
            </a:r>
            <a:endParaRPr lang="en-US" sz="2500" dirty="0"/>
          </a:p>
        </p:txBody>
      </p:sp>
    </p:spTree>
  </p:cSld>
  <p:clrMapOvr>
    <a:masterClrMapping/>
  </p:clrMapOvr>
  <p:transition>
    <p:blinds dir="vert"/>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3"/>
          <p:cNvSpPr>
            <a:spLocks noGrp="1"/>
          </p:cNvSpPr>
          <p:nvPr>
            <p:ph type="title"/>
          </p:nvPr>
        </p:nvSpPr>
        <p:spPr/>
        <p:txBody>
          <a:bodyPr/>
          <a:lstStyle/>
          <a:p>
            <a:r>
              <a:rPr lang="en-US" smtClean="0"/>
              <a:t>Have as a Header</a:t>
            </a:r>
            <a:br>
              <a:rPr lang="en-US" smtClean="0"/>
            </a:br>
            <a:r>
              <a:rPr lang="en-US" smtClean="0"/>
              <a:t> “Salesrep Name”</a:t>
            </a:r>
            <a:endParaRPr lang="en-US" smtClean="0"/>
          </a:p>
        </p:txBody>
      </p:sp>
      <p:pic>
        <p:nvPicPr>
          <p:cNvPr id="106499" name="Picture 2"/>
          <p:cNvPicPr>
            <a:picLocks noChangeAspect="1" noChangeArrowheads="1"/>
          </p:cNvPicPr>
          <p:nvPr/>
        </p:nvPicPr>
        <p:blipFill>
          <a:blip r:embed="rId2"/>
          <a:srcRect/>
          <a:stretch>
            <a:fillRect/>
          </a:stretch>
        </p:blipFill>
        <p:spPr bwMode="auto">
          <a:xfrm>
            <a:off x="0" y="2209800"/>
            <a:ext cx="10279063" cy="3962400"/>
          </a:xfrm>
          <a:prstGeom prst="rect">
            <a:avLst/>
          </a:prstGeom>
          <a:noFill/>
          <a:ln w="9525">
            <a:noFill/>
            <a:miter lim="800000"/>
            <a:headEnd/>
            <a:tailEnd/>
          </a:ln>
        </p:spPr>
      </p:pic>
      <p:sp>
        <p:nvSpPr>
          <p:cNvPr id="106500" name="Up Arrow 5"/>
          <p:cNvSpPr>
            <a:spLocks noChangeArrowheads="1"/>
          </p:cNvSpPr>
          <p:nvPr/>
        </p:nvSpPr>
        <p:spPr bwMode="auto">
          <a:xfrm rot="1129209">
            <a:off x="2725738" y="2824163"/>
            <a:ext cx="463550" cy="3751262"/>
          </a:xfrm>
          <a:prstGeom prst="upArrow">
            <a:avLst>
              <a:gd name="adj1" fmla="val 50000"/>
              <a:gd name="adj2" fmla="val 49941"/>
            </a:avLst>
          </a:prstGeom>
          <a:solidFill>
            <a:srgbClr val="FF0000"/>
          </a:solidFill>
          <a:ln w="9525" algn="ctr">
            <a:solidFill>
              <a:srgbClr val="FF0000"/>
            </a:solidFill>
            <a:miter lim="800000"/>
            <a:headEnd/>
            <a:tailEnd/>
          </a:ln>
        </p:spPr>
        <p:txBody>
          <a:bodyPr wrap="none"/>
          <a:lstStyle/>
          <a:p>
            <a:endParaRPr lang="en-US"/>
          </a:p>
        </p:txBody>
      </p:sp>
      <p:sp>
        <p:nvSpPr>
          <p:cNvPr id="106501" name="TextBox 6"/>
          <p:cNvSpPr txBox="1">
            <a:spLocks noChangeArrowheads="1"/>
          </p:cNvSpPr>
          <p:nvPr/>
        </p:nvSpPr>
        <p:spPr bwMode="auto">
          <a:xfrm>
            <a:off x="0" y="6400800"/>
            <a:ext cx="6400800" cy="646113"/>
          </a:xfrm>
          <a:prstGeom prst="rect">
            <a:avLst/>
          </a:prstGeom>
          <a:noFill/>
          <a:ln w="9525">
            <a:noFill/>
            <a:miter lim="800000"/>
            <a:headEnd/>
            <a:tailEnd/>
          </a:ln>
        </p:spPr>
        <p:txBody>
          <a:bodyPr>
            <a:spAutoFit/>
          </a:bodyPr>
          <a:lstStyle/>
          <a:p>
            <a:r>
              <a:rPr lang="en-US" sz="3600" b="1">
                <a:solidFill>
                  <a:srgbClr val="FF0000"/>
                </a:solidFill>
              </a:rPr>
              <a:t>The header “Salesrep Name”</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522" name="Group 9"/>
          <p:cNvGrpSpPr>
            <a:grpSpLocks/>
          </p:cNvGrpSpPr>
          <p:nvPr/>
        </p:nvGrpSpPr>
        <p:grpSpPr bwMode="auto">
          <a:xfrm>
            <a:off x="668338" y="1812925"/>
            <a:ext cx="8623300" cy="201613"/>
            <a:chOff x="421" y="1142"/>
            <a:chExt cx="5432" cy="127"/>
          </a:xfrm>
        </p:grpSpPr>
        <p:sp>
          <p:nvSpPr>
            <p:cNvPr id="107525" name="AutoShape 4"/>
            <p:cNvSpPr>
              <a:spLocks noChangeArrowheads="1"/>
            </p:cNvSpPr>
            <p:nvPr/>
          </p:nvSpPr>
          <p:spPr bwMode="auto">
            <a:xfrm flipV="1">
              <a:off x="438" y="1179"/>
              <a:ext cx="5388" cy="79"/>
            </a:xfrm>
            <a:prstGeom prst="roundRect">
              <a:avLst>
                <a:gd name="adj" fmla="val 0"/>
              </a:avLst>
            </a:prstGeom>
            <a:solidFill>
              <a:srgbClr val="000080"/>
            </a:solidFill>
            <a:ln w="9525">
              <a:noFill/>
              <a:round/>
              <a:headEnd/>
              <a:tailEnd/>
            </a:ln>
          </p:spPr>
          <p:txBody>
            <a:bodyPr wrap="none" anchor="ctr"/>
            <a:lstStyle/>
            <a:p>
              <a:endParaRPr lang="en-US"/>
            </a:p>
          </p:txBody>
        </p:sp>
        <p:sp>
          <p:nvSpPr>
            <p:cNvPr id="107526" name="AutoShape 5"/>
            <p:cNvSpPr>
              <a:spLocks noChangeArrowheads="1"/>
            </p:cNvSpPr>
            <p:nvPr/>
          </p:nvSpPr>
          <p:spPr bwMode="auto">
            <a:xfrm flipV="1">
              <a:off x="440" y="1161"/>
              <a:ext cx="5387" cy="80"/>
            </a:xfrm>
            <a:prstGeom prst="roundRect">
              <a:avLst>
                <a:gd name="adj" fmla="val 0"/>
              </a:avLst>
            </a:prstGeom>
            <a:solidFill>
              <a:srgbClr val="0000FF"/>
            </a:solidFill>
            <a:ln w="9525">
              <a:noFill/>
              <a:round/>
              <a:headEnd/>
              <a:tailEnd/>
            </a:ln>
          </p:spPr>
          <p:txBody>
            <a:bodyPr wrap="none" anchor="ctr"/>
            <a:lstStyle/>
            <a:p>
              <a:endParaRPr lang="en-US"/>
            </a:p>
          </p:txBody>
        </p:sp>
        <p:sp>
          <p:nvSpPr>
            <p:cNvPr id="107527" name="Freeform 6"/>
            <p:cNvSpPr>
              <a:spLocks/>
            </p:cNvSpPr>
            <p:nvPr/>
          </p:nvSpPr>
          <p:spPr bwMode="auto">
            <a:xfrm>
              <a:off x="421" y="1142"/>
              <a:ext cx="5431" cy="127"/>
            </a:xfrm>
            <a:custGeom>
              <a:avLst/>
              <a:gdLst>
                <a:gd name="T0" fmla="*/ 0 w 5431"/>
                <a:gd name="T1" fmla="*/ 126 h 127"/>
                <a:gd name="T2" fmla="*/ 5430 w 5431"/>
                <a:gd name="T3" fmla="*/ 126 h 127"/>
                <a:gd name="T4" fmla="*/ 5430 w 5431"/>
                <a:gd name="T5" fmla="*/ 0 h 127"/>
                <a:gd name="T6" fmla="*/ 5408 w 5431"/>
                <a:gd name="T7" fmla="*/ 19 h 127"/>
                <a:gd name="T8" fmla="*/ 5408 w 5431"/>
                <a:gd name="T9" fmla="*/ 98 h 127"/>
                <a:gd name="T10" fmla="*/ 17 w 5431"/>
                <a:gd name="T11" fmla="*/ 98 h 127"/>
                <a:gd name="T12" fmla="*/ 0 w 5431"/>
                <a:gd name="T13" fmla="*/ 126 h 127"/>
                <a:gd name="T14" fmla="*/ 0 w 5431"/>
                <a:gd name="T15" fmla="*/ 126 h 127"/>
                <a:gd name="T16" fmla="*/ 0 60000 65536"/>
                <a:gd name="T17" fmla="*/ 0 60000 65536"/>
                <a:gd name="T18" fmla="*/ 0 60000 65536"/>
                <a:gd name="T19" fmla="*/ 0 60000 65536"/>
                <a:gd name="T20" fmla="*/ 0 60000 65536"/>
                <a:gd name="T21" fmla="*/ 0 60000 65536"/>
                <a:gd name="T22" fmla="*/ 0 60000 65536"/>
                <a:gd name="T23" fmla="*/ 0 60000 65536"/>
                <a:gd name="T24" fmla="*/ 0 w 5431"/>
                <a:gd name="T25" fmla="*/ 0 h 127"/>
                <a:gd name="T26" fmla="*/ 5431 w 5431"/>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31" h="127">
                  <a:moveTo>
                    <a:pt x="0" y="126"/>
                  </a:moveTo>
                  <a:lnTo>
                    <a:pt x="5430" y="126"/>
                  </a:lnTo>
                  <a:lnTo>
                    <a:pt x="5430" y="0"/>
                  </a:lnTo>
                  <a:lnTo>
                    <a:pt x="5408" y="19"/>
                  </a:lnTo>
                  <a:lnTo>
                    <a:pt x="5408" y="98"/>
                  </a:lnTo>
                  <a:lnTo>
                    <a:pt x="17" y="98"/>
                  </a:lnTo>
                  <a:lnTo>
                    <a:pt x="0" y="126"/>
                  </a:lnTo>
                </a:path>
              </a:pathLst>
            </a:custGeom>
            <a:solidFill>
              <a:srgbClr val="4000A2"/>
            </a:solidFill>
            <a:ln w="9525">
              <a:noFill/>
              <a:round/>
              <a:headEnd/>
              <a:tailEnd/>
            </a:ln>
          </p:spPr>
          <p:txBody>
            <a:bodyPr/>
            <a:lstStyle/>
            <a:p>
              <a:endParaRPr lang="en-US"/>
            </a:p>
          </p:txBody>
        </p:sp>
        <p:sp>
          <p:nvSpPr>
            <p:cNvPr id="107528" name="Freeform 7"/>
            <p:cNvSpPr>
              <a:spLocks/>
            </p:cNvSpPr>
            <p:nvPr/>
          </p:nvSpPr>
          <p:spPr bwMode="auto">
            <a:xfrm>
              <a:off x="439" y="1159"/>
              <a:ext cx="5389" cy="82"/>
            </a:xfrm>
            <a:custGeom>
              <a:avLst/>
              <a:gdLst>
                <a:gd name="T0" fmla="*/ 0 w 5389"/>
                <a:gd name="T1" fmla="*/ 81 h 82"/>
                <a:gd name="T2" fmla="*/ 5388 w 5389"/>
                <a:gd name="T3" fmla="*/ 81 h 82"/>
                <a:gd name="T4" fmla="*/ 5388 w 5389"/>
                <a:gd name="T5" fmla="*/ 0 h 82"/>
                <a:gd name="T6" fmla="*/ 0 60000 65536"/>
                <a:gd name="T7" fmla="*/ 0 60000 65536"/>
                <a:gd name="T8" fmla="*/ 0 60000 65536"/>
                <a:gd name="T9" fmla="*/ 0 w 5389"/>
                <a:gd name="T10" fmla="*/ 0 h 82"/>
                <a:gd name="T11" fmla="*/ 5389 w 5389"/>
                <a:gd name="T12" fmla="*/ 82 h 82"/>
              </a:gdLst>
              <a:ahLst/>
              <a:cxnLst>
                <a:cxn ang="T6">
                  <a:pos x="T0" y="T1"/>
                </a:cxn>
                <a:cxn ang="T7">
                  <a:pos x="T2" y="T3"/>
                </a:cxn>
                <a:cxn ang="T8">
                  <a:pos x="T4" y="T5"/>
                </a:cxn>
              </a:cxnLst>
              <a:rect l="T9" t="T10" r="T11" b="T12"/>
              <a:pathLst>
                <a:path w="5389" h="82">
                  <a:moveTo>
                    <a:pt x="0" y="81"/>
                  </a:moveTo>
                  <a:lnTo>
                    <a:pt x="5388" y="81"/>
                  </a:lnTo>
                  <a:lnTo>
                    <a:pt x="5388" y="0"/>
                  </a:lnTo>
                </a:path>
              </a:pathLst>
            </a:custGeom>
            <a:noFill/>
            <a:ln w="8946">
              <a:solidFill>
                <a:srgbClr val="000000"/>
              </a:solidFill>
              <a:round/>
              <a:headEnd/>
              <a:tailEnd/>
            </a:ln>
          </p:spPr>
          <p:txBody>
            <a:bodyPr/>
            <a:lstStyle/>
            <a:p>
              <a:endParaRPr lang="en-US"/>
            </a:p>
          </p:txBody>
        </p:sp>
        <p:sp>
          <p:nvSpPr>
            <p:cNvPr id="107529" name="Freeform 8"/>
            <p:cNvSpPr>
              <a:spLocks/>
            </p:cNvSpPr>
            <p:nvPr/>
          </p:nvSpPr>
          <p:spPr bwMode="auto">
            <a:xfrm>
              <a:off x="423" y="1145"/>
              <a:ext cx="5430" cy="124"/>
            </a:xfrm>
            <a:custGeom>
              <a:avLst/>
              <a:gdLst>
                <a:gd name="T0" fmla="*/ 0 w 5430"/>
                <a:gd name="T1" fmla="*/ 0 h 124"/>
                <a:gd name="T2" fmla="*/ 5429 w 5430"/>
                <a:gd name="T3" fmla="*/ 0 h 124"/>
                <a:gd name="T4" fmla="*/ 5406 w 5430"/>
                <a:gd name="T5" fmla="*/ 16 h 124"/>
                <a:gd name="T6" fmla="*/ 15 w 5430"/>
                <a:gd name="T7" fmla="*/ 16 h 124"/>
                <a:gd name="T8" fmla="*/ 15 w 5430"/>
                <a:gd name="T9" fmla="*/ 95 h 124"/>
                <a:gd name="T10" fmla="*/ 0 w 5430"/>
                <a:gd name="T11" fmla="*/ 123 h 124"/>
                <a:gd name="T12" fmla="*/ 0 w 5430"/>
                <a:gd name="T13" fmla="*/ 0 h 124"/>
                <a:gd name="T14" fmla="*/ 0 w 5430"/>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5430"/>
                <a:gd name="T25" fmla="*/ 0 h 124"/>
                <a:gd name="T26" fmla="*/ 5430 w 5430"/>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30" h="124">
                  <a:moveTo>
                    <a:pt x="0" y="0"/>
                  </a:moveTo>
                  <a:lnTo>
                    <a:pt x="5429" y="0"/>
                  </a:lnTo>
                  <a:lnTo>
                    <a:pt x="5406" y="16"/>
                  </a:lnTo>
                  <a:lnTo>
                    <a:pt x="15" y="16"/>
                  </a:lnTo>
                  <a:lnTo>
                    <a:pt x="15" y="95"/>
                  </a:lnTo>
                  <a:lnTo>
                    <a:pt x="0" y="123"/>
                  </a:lnTo>
                  <a:lnTo>
                    <a:pt x="0" y="0"/>
                  </a:lnTo>
                </a:path>
              </a:pathLst>
            </a:custGeom>
            <a:solidFill>
              <a:srgbClr val="00C1C2"/>
            </a:solidFill>
            <a:ln w="9525">
              <a:noFill/>
              <a:round/>
              <a:headEnd/>
              <a:tailEnd/>
            </a:ln>
          </p:spPr>
          <p:txBody>
            <a:bodyPr/>
            <a:lstStyle/>
            <a:p>
              <a:endParaRPr lang="en-US"/>
            </a:p>
          </p:txBody>
        </p:sp>
      </p:grpSp>
      <p:sp>
        <p:nvSpPr>
          <p:cNvPr id="11" name="Title 10"/>
          <p:cNvSpPr>
            <a:spLocks noGrp="1"/>
          </p:cNvSpPr>
          <p:nvPr>
            <p:ph type="title"/>
          </p:nvPr>
        </p:nvSpPr>
        <p:spPr/>
        <p:txBody>
          <a:bodyPr/>
          <a:lstStyle/>
          <a:p>
            <a:r>
              <a:rPr lang="en-US" dirty="0" smtClean="0"/>
              <a:t>Wildcard Searches and the Like </a:t>
            </a:r>
            <a:r>
              <a:rPr lang="en-US" dirty="0" smtClean="0"/>
              <a:t>Operator</a:t>
            </a:r>
            <a:endParaRPr lang="en-US" dirty="0"/>
          </a:p>
        </p:txBody>
      </p:sp>
      <p:sp>
        <p:nvSpPr>
          <p:cNvPr id="107524" name="Text Box 10"/>
          <p:cNvSpPr txBox="1">
            <a:spLocks noChangeArrowheads="1"/>
          </p:cNvSpPr>
          <p:nvPr/>
        </p:nvSpPr>
        <p:spPr bwMode="auto">
          <a:xfrm>
            <a:off x="201613" y="2209800"/>
            <a:ext cx="9856787" cy="4884738"/>
          </a:xfrm>
          <a:prstGeom prst="rect">
            <a:avLst/>
          </a:prstGeom>
          <a:noFill/>
          <a:ln w="9525">
            <a:noFill/>
            <a:miter lim="800000"/>
            <a:headEnd/>
            <a:tailEnd/>
          </a:ln>
        </p:spPr>
        <p:txBody>
          <a:bodyPr lIns="0" tIns="0" rIns="0" bIns="0"/>
          <a:lstStyle/>
          <a:p>
            <a:pPr marL="320675" indent="-320675" defTabSz="460375">
              <a:buClr>
                <a:srgbClr val="00A000"/>
              </a:buClr>
              <a:buSzPct val="90000"/>
              <a:buFont typeface="Wingdings" pitchFamily="2" charset="2"/>
              <a:buChar char="§"/>
            </a:pPr>
            <a:r>
              <a:rPr lang="en-US" sz="3300" dirty="0"/>
              <a:t>We can search through records to find a string in any attribute, using the "Criteria" row for the attribute, and a "LIKE" in the cell.</a:t>
            </a:r>
            <a:br>
              <a:rPr lang="en-US" sz="3300" dirty="0"/>
            </a:br>
            <a:endParaRPr lang="en-US" sz="3300" dirty="0"/>
          </a:p>
          <a:p>
            <a:pPr marL="320675" indent="-320675" defTabSz="460375">
              <a:buClr>
                <a:srgbClr val="00A000"/>
              </a:buClr>
              <a:buSzPct val="90000"/>
              <a:buFont typeface="Wingdings" pitchFamily="2" charset="2"/>
              <a:buChar char="§"/>
            </a:pPr>
            <a:r>
              <a:rPr lang="en-US" sz="3300" dirty="0"/>
              <a:t>There are two wildcard characters to be used with LIKE: * and ?</a:t>
            </a:r>
          </a:p>
          <a:p>
            <a:pPr marL="434975" lvl="1" indent="20638" defTabSz="460375">
              <a:buClr>
                <a:srgbClr val="FFFF00"/>
              </a:buClr>
              <a:buSzPct val="90000"/>
            </a:pPr>
            <a:r>
              <a:rPr lang="en-US" sz="3200" i="1" dirty="0"/>
              <a:t>  </a:t>
            </a:r>
            <a:r>
              <a:rPr lang="en-US" sz="3200" dirty="0"/>
              <a:t>* takes the place of any number of characters, letters or numbers in its position</a:t>
            </a:r>
          </a:p>
          <a:p>
            <a:pPr marL="434975" lvl="1" indent="20638" defTabSz="460375">
              <a:buClr>
                <a:srgbClr val="FFFF00"/>
              </a:buClr>
              <a:buSzPct val="90000"/>
            </a:pPr>
            <a:r>
              <a:rPr lang="en-US" sz="3200" dirty="0"/>
              <a:t>  ? takes the place of any single character, letter or number in the same position in which the question mark is placed</a:t>
            </a:r>
            <a:endParaRPr lang="en-US" sz="2500" dirty="0"/>
          </a:p>
        </p:txBody>
      </p:sp>
    </p:spTree>
  </p:cSld>
  <p:clrMapOvr>
    <a:masterClrMapping/>
  </p:clrMapOvr>
  <p:transition>
    <p:blinds dir="vert"/>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546" name="Group 9"/>
          <p:cNvGrpSpPr>
            <a:grpSpLocks/>
          </p:cNvGrpSpPr>
          <p:nvPr/>
        </p:nvGrpSpPr>
        <p:grpSpPr bwMode="auto">
          <a:xfrm>
            <a:off x="668338" y="1812925"/>
            <a:ext cx="8623300" cy="201613"/>
            <a:chOff x="421" y="1142"/>
            <a:chExt cx="5432" cy="127"/>
          </a:xfrm>
        </p:grpSpPr>
        <p:sp>
          <p:nvSpPr>
            <p:cNvPr id="108550" name="AutoShape 4"/>
            <p:cNvSpPr>
              <a:spLocks noChangeArrowheads="1"/>
            </p:cNvSpPr>
            <p:nvPr/>
          </p:nvSpPr>
          <p:spPr bwMode="auto">
            <a:xfrm flipV="1">
              <a:off x="438" y="1179"/>
              <a:ext cx="5388" cy="79"/>
            </a:xfrm>
            <a:prstGeom prst="roundRect">
              <a:avLst>
                <a:gd name="adj" fmla="val 0"/>
              </a:avLst>
            </a:prstGeom>
            <a:solidFill>
              <a:srgbClr val="000080"/>
            </a:solidFill>
            <a:ln w="9525">
              <a:noFill/>
              <a:round/>
              <a:headEnd/>
              <a:tailEnd/>
            </a:ln>
          </p:spPr>
          <p:txBody>
            <a:bodyPr wrap="none" anchor="ctr"/>
            <a:lstStyle/>
            <a:p>
              <a:endParaRPr lang="en-US"/>
            </a:p>
          </p:txBody>
        </p:sp>
        <p:sp>
          <p:nvSpPr>
            <p:cNvPr id="108551" name="AutoShape 5"/>
            <p:cNvSpPr>
              <a:spLocks noChangeArrowheads="1"/>
            </p:cNvSpPr>
            <p:nvPr/>
          </p:nvSpPr>
          <p:spPr bwMode="auto">
            <a:xfrm flipV="1">
              <a:off x="440" y="1161"/>
              <a:ext cx="5387" cy="80"/>
            </a:xfrm>
            <a:prstGeom prst="roundRect">
              <a:avLst>
                <a:gd name="adj" fmla="val 0"/>
              </a:avLst>
            </a:prstGeom>
            <a:solidFill>
              <a:srgbClr val="0000FF"/>
            </a:solidFill>
            <a:ln w="9525">
              <a:noFill/>
              <a:round/>
              <a:headEnd/>
              <a:tailEnd/>
            </a:ln>
          </p:spPr>
          <p:txBody>
            <a:bodyPr wrap="none" anchor="ctr"/>
            <a:lstStyle/>
            <a:p>
              <a:endParaRPr lang="en-US"/>
            </a:p>
          </p:txBody>
        </p:sp>
        <p:sp>
          <p:nvSpPr>
            <p:cNvPr id="108552" name="Freeform 6"/>
            <p:cNvSpPr>
              <a:spLocks/>
            </p:cNvSpPr>
            <p:nvPr/>
          </p:nvSpPr>
          <p:spPr bwMode="auto">
            <a:xfrm>
              <a:off x="421" y="1142"/>
              <a:ext cx="5431" cy="127"/>
            </a:xfrm>
            <a:custGeom>
              <a:avLst/>
              <a:gdLst>
                <a:gd name="T0" fmla="*/ 0 w 5431"/>
                <a:gd name="T1" fmla="*/ 126 h 127"/>
                <a:gd name="T2" fmla="*/ 5430 w 5431"/>
                <a:gd name="T3" fmla="*/ 126 h 127"/>
                <a:gd name="T4" fmla="*/ 5430 w 5431"/>
                <a:gd name="T5" fmla="*/ 0 h 127"/>
                <a:gd name="T6" fmla="*/ 5408 w 5431"/>
                <a:gd name="T7" fmla="*/ 19 h 127"/>
                <a:gd name="T8" fmla="*/ 5408 w 5431"/>
                <a:gd name="T9" fmla="*/ 98 h 127"/>
                <a:gd name="T10" fmla="*/ 17 w 5431"/>
                <a:gd name="T11" fmla="*/ 98 h 127"/>
                <a:gd name="T12" fmla="*/ 0 w 5431"/>
                <a:gd name="T13" fmla="*/ 126 h 127"/>
                <a:gd name="T14" fmla="*/ 0 w 5431"/>
                <a:gd name="T15" fmla="*/ 126 h 127"/>
                <a:gd name="T16" fmla="*/ 0 60000 65536"/>
                <a:gd name="T17" fmla="*/ 0 60000 65536"/>
                <a:gd name="T18" fmla="*/ 0 60000 65536"/>
                <a:gd name="T19" fmla="*/ 0 60000 65536"/>
                <a:gd name="T20" fmla="*/ 0 60000 65536"/>
                <a:gd name="T21" fmla="*/ 0 60000 65536"/>
                <a:gd name="T22" fmla="*/ 0 60000 65536"/>
                <a:gd name="T23" fmla="*/ 0 60000 65536"/>
                <a:gd name="T24" fmla="*/ 0 w 5431"/>
                <a:gd name="T25" fmla="*/ 0 h 127"/>
                <a:gd name="T26" fmla="*/ 5431 w 5431"/>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31" h="127">
                  <a:moveTo>
                    <a:pt x="0" y="126"/>
                  </a:moveTo>
                  <a:lnTo>
                    <a:pt x="5430" y="126"/>
                  </a:lnTo>
                  <a:lnTo>
                    <a:pt x="5430" y="0"/>
                  </a:lnTo>
                  <a:lnTo>
                    <a:pt x="5408" y="19"/>
                  </a:lnTo>
                  <a:lnTo>
                    <a:pt x="5408" y="98"/>
                  </a:lnTo>
                  <a:lnTo>
                    <a:pt x="17" y="98"/>
                  </a:lnTo>
                  <a:lnTo>
                    <a:pt x="0" y="126"/>
                  </a:lnTo>
                </a:path>
              </a:pathLst>
            </a:custGeom>
            <a:solidFill>
              <a:srgbClr val="4000A2"/>
            </a:solidFill>
            <a:ln w="9525">
              <a:noFill/>
              <a:round/>
              <a:headEnd/>
              <a:tailEnd/>
            </a:ln>
          </p:spPr>
          <p:txBody>
            <a:bodyPr/>
            <a:lstStyle/>
            <a:p>
              <a:endParaRPr lang="en-US"/>
            </a:p>
          </p:txBody>
        </p:sp>
        <p:sp>
          <p:nvSpPr>
            <p:cNvPr id="108553" name="Freeform 7"/>
            <p:cNvSpPr>
              <a:spLocks/>
            </p:cNvSpPr>
            <p:nvPr/>
          </p:nvSpPr>
          <p:spPr bwMode="auto">
            <a:xfrm>
              <a:off x="439" y="1159"/>
              <a:ext cx="5389" cy="82"/>
            </a:xfrm>
            <a:custGeom>
              <a:avLst/>
              <a:gdLst>
                <a:gd name="T0" fmla="*/ 0 w 5389"/>
                <a:gd name="T1" fmla="*/ 81 h 82"/>
                <a:gd name="T2" fmla="*/ 5388 w 5389"/>
                <a:gd name="T3" fmla="*/ 81 h 82"/>
                <a:gd name="T4" fmla="*/ 5388 w 5389"/>
                <a:gd name="T5" fmla="*/ 0 h 82"/>
                <a:gd name="T6" fmla="*/ 0 60000 65536"/>
                <a:gd name="T7" fmla="*/ 0 60000 65536"/>
                <a:gd name="T8" fmla="*/ 0 60000 65536"/>
                <a:gd name="T9" fmla="*/ 0 w 5389"/>
                <a:gd name="T10" fmla="*/ 0 h 82"/>
                <a:gd name="T11" fmla="*/ 5389 w 5389"/>
                <a:gd name="T12" fmla="*/ 82 h 82"/>
              </a:gdLst>
              <a:ahLst/>
              <a:cxnLst>
                <a:cxn ang="T6">
                  <a:pos x="T0" y="T1"/>
                </a:cxn>
                <a:cxn ang="T7">
                  <a:pos x="T2" y="T3"/>
                </a:cxn>
                <a:cxn ang="T8">
                  <a:pos x="T4" y="T5"/>
                </a:cxn>
              </a:cxnLst>
              <a:rect l="T9" t="T10" r="T11" b="T12"/>
              <a:pathLst>
                <a:path w="5389" h="82">
                  <a:moveTo>
                    <a:pt x="0" y="81"/>
                  </a:moveTo>
                  <a:lnTo>
                    <a:pt x="5388" y="81"/>
                  </a:lnTo>
                  <a:lnTo>
                    <a:pt x="5388" y="0"/>
                  </a:lnTo>
                </a:path>
              </a:pathLst>
            </a:custGeom>
            <a:noFill/>
            <a:ln w="8946">
              <a:solidFill>
                <a:srgbClr val="000000"/>
              </a:solidFill>
              <a:round/>
              <a:headEnd/>
              <a:tailEnd/>
            </a:ln>
          </p:spPr>
          <p:txBody>
            <a:bodyPr/>
            <a:lstStyle/>
            <a:p>
              <a:endParaRPr lang="en-US"/>
            </a:p>
          </p:txBody>
        </p:sp>
        <p:sp>
          <p:nvSpPr>
            <p:cNvPr id="108554" name="Freeform 8"/>
            <p:cNvSpPr>
              <a:spLocks/>
            </p:cNvSpPr>
            <p:nvPr/>
          </p:nvSpPr>
          <p:spPr bwMode="auto">
            <a:xfrm>
              <a:off x="423" y="1145"/>
              <a:ext cx="5430" cy="124"/>
            </a:xfrm>
            <a:custGeom>
              <a:avLst/>
              <a:gdLst>
                <a:gd name="T0" fmla="*/ 0 w 5430"/>
                <a:gd name="T1" fmla="*/ 0 h 124"/>
                <a:gd name="T2" fmla="*/ 5429 w 5430"/>
                <a:gd name="T3" fmla="*/ 0 h 124"/>
                <a:gd name="T4" fmla="*/ 5406 w 5430"/>
                <a:gd name="T5" fmla="*/ 16 h 124"/>
                <a:gd name="T6" fmla="*/ 15 w 5430"/>
                <a:gd name="T7" fmla="*/ 16 h 124"/>
                <a:gd name="T8" fmla="*/ 15 w 5430"/>
                <a:gd name="T9" fmla="*/ 95 h 124"/>
                <a:gd name="T10" fmla="*/ 0 w 5430"/>
                <a:gd name="T11" fmla="*/ 123 h 124"/>
                <a:gd name="T12" fmla="*/ 0 w 5430"/>
                <a:gd name="T13" fmla="*/ 0 h 124"/>
                <a:gd name="T14" fmla="*/ 0 w 5430"/>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5430"/>
                <a:gd name="T25" fmla="*/ 0 h 124"/>
                <a:gd name="T26" fmla="*/ 5430 w 5430"/>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30" h="124">
                  <a:moveTo>
                    <a:pt x="0" y="0"/>
                  </a:moveTo>
                  <a:lnTo>
                    <a:pt x="5429" y="0"/>
                  </a:lnTo>
                  <a:lnTo>
                    <a:pt x="5406" y="16"/>
                  </a:lnTo>
                  <a:lnTo>
                    <a:pt x="15" y="16"/>
                  </a:lnTo>
                  <a:lnTo>
                    <a:pt x="15" y="95"/>
                  </a:lnTo>
                  <a:lnTo>
                    <a:pt x="0" y="123"/>
                  </a:lnTo>
                  <a:lnTo>
                    <a:pt x="0" y="0"/>
                  </a:lnTo>
                </a:path>
              </a:pathLst>
            </a:custGeom>
            <a:solidFill>
              <a:srgbClr val="00C1C2"/>
            </a:solidFill>
            <a:ln w="9525">
              <a:noFill/>
              <a:round/>
              <a:headEnd/>
              <a:tailEnd/>
            </a:ln>
          </p:spPr>
          <p:txBody>
            <a:bodyPr/>
            <a:lstStyle/>
            <a:p>
              <a:endParaRPr lang="en-US"/>
            </a:p>
          </p:txBody>
        </p:sp>
      </p:grpSp>
      <p:sp>
        <p:nvSpPr>
          <p:cNvPr id="12" name="Title 11"/>
          <p:cNvSpPr>
            <a:spLocks noGrp="1"/>
          </p:cNvSpPr>
          <p:nvPr>
            <p:ph type="title"/>
          </p:nvPr>
        </p:nvSpPr>
        <p:spPr>
          <a:xfrm>
            <a:off x="152400" y="514350"/>
            <a:ext cx="9906000" cy="1543050"/>
          </a:xfrm>
        </p:spPr>
        <p:txBody>
          <a:bodyPr/>
          <a:lstStyle/>
          <a:p>
            <a:r>
              <a:rPr lang="en-US" dirty="0" smtClean="0"/>
              <a:t>Examples of Wildcard Searches with Like</a:t>
            </a:r>
            <a:endParaRPr lang="en-US" dirty="0"/>
          </a:p>
        </p:txBody>
      </p:sp>
      <p:sp>
        <p:nvSpPr>
          <p:cNvPr id="108548" name="Text Box 10"/>
          <p:cNvSpPr txBox="1">
            <a:spLocks noChangeArrowheads="1"/>
          </p:cNvSpPr>
          <p:nvPr/>
        </p:nvSpPr>
        <p:spPr bwMode="auto">
          <a:xfrm>
            <a:off x="0" y="2105025"/>
            <a:ext cx="5191125" cy="6988175"/>
          </a:xfrm>
          <a:prstGeom prst="rect">
            <a:avLst/>
          </a:prstGeom>
          <a:noFill/>
          <a:ln w="9525">
            <a:noFill/>
            <a:miter lim="800000"/>
            <a:headEnd/>
            <a:tailEnd/>
          </a:ln>
        </p:spPr>
        <p:txBody>
          <a:bodyPr lIns="0" tIns="0" rIns="0" bIns="0"/>
          <a:lstStyle/>
          <a:p>
            <a:pPr marL="457200" indent="-457200" defTabSz="460375">
              <a:buClr>
                <a:srgbClr val="FFFF00"/>
              </a:buClr>
              <a:buSzPct val="90000"/>
              <a:buFont typeface="Wingdings" pitchFamily="2" charset="2"/>
              <a:buAutoNum type="alphaLcParenR"/>
            </a:pPr>
            <a:r>
              <a:rPr lang="en-US" sz="2800" b="1" dirty="0">
                <a:latin typeface="Perpetua" pitchFamily="18" charset="0"/>
              </a:rPr>
              <a:t>Like  */*/2010(in a date attribute)</a:t>
            </a:r>
          </a:p>
          <a:p>
            <a:pPr marL="457200" indent="-457200" defTabSz="460375">
              <a:buClr>
                <a:srgbClr val="FFFF00"/>
              </a:buClr>
              <a:buSzPct val="90000"/>
              <a:buFont typeface="Wingdings" pitchFamily="2" charset="2"/>
              <a:buAutoNum type="alphaLcParenR"/>
            </a:pPr>
            <a:r>
              <a:rPr lang="en-US" sz="2900" b="1" dirty="0">
                <a:latin typeface="Perpetua" pitchFamily="18" charset="0"/>
              </a:rPr>
              <a:t>Like 2/*/2010 (in a date attribute)</a:t>
            </a:r>
          </a:p>
          <a:p>
            <a:pPr marL="457200" indent="-457200" defTabSz="460375">
              <a:buClr>
                <a:srgbClr val="FFFF00"/>
              </a:buClr>
              <a:buSzPct val="90000"/>
              <a:buFont typeface="Wingdings" pitchFamily="2" charset="2"/>
              <a:buAutoNum type="alphaLcParenR"/>
            </a:pPr>
            <a:r>
              <a:rPr lang="en-US" sz="2900" b="1" dirty="0">
                <a:latin typeface="Perpetua" pitchFamily="18" charset="0"/>
              </a:rPr>
              <a:t>Like 2/?/2010(in a date attribute)</a:t>
            </a:r>
          </a:p>
          <a:p>
            <a:pPr marL="457200" indent="-457200" defTabSz="460375">
              <a:buClr>
                <a:srgbClr val="FFFF00"/>
              </a:buClr>
              <a:buSzPct val="90000"/>
              <a:buFont typeface="Wingdings" pitchFamily="2" charset="2"/>
              <a:buAutoNum type="alphaLcParenR"/>
            </a:pPr>
            <a:r>
              <a:rPr lang="en-US" sz="2900" b="1" dirty="0">
                <a:latin typeface="Perpetua" pitchFamily="18" charset="0"/>
              </a:rPr>
              <a:t>Like "* P*" (in a </a:t>
            </a:r>
            <a:br>
              <a:rPr lang="en-US" sz="2900" b="1" dirty="0">
                <a:latin typeface="Perpetua" pitchFamily="18" charset="0"/>
              </a:rPr>
            </a:br>
            <a:r>
              <a:rPr lang="en-US" sz="2900" b="1" dirty="0">
                <a:latin typeface="Perpetua" pitchFamily="18" charset="0"/>
              </a:rPr>
              <a:t>name field with </a:t>
            </a:r>
            <a:r>
              <a:rPr lang="en-US" sz="2900" b="1" dirty="0" err="1">
                <a:latin typeface="Perpetua" pitchFamily="18" charset="0"/>
              </a:rPr>
              <a:t>firstname</a:t>
            </a:r>
            <a:r>
              <a:rPr lang="en-US" sz="2900" b="1" dirty="0">
                <a:latin typeface="Perpetua" pitchFamily="18" charset="0"/>
              </a:rPr>
              <a:t>, space and last name)</a:t>
            </a:r>
          </a:p>
          <a:p>
            <a:pPr marL="457200" indent="-457200" defTabSz="460375">
              <a:buClr>
                <a:srgbClr val="FFFF00"/>
              </a:buClr>
              <a:buSzPct val="90000"/>
              <a:buFont typeface="Wingdings" pitchFamily="2" charset="2"/>
              <a:buAutoNum type="alphaLcParenR"/>
            </a:pPr>
            <a:r>
              <a:rPr lang="en-US" sz="2900" b="1" dirty="0">
                <a:latin typeface="Perpetua" pitchFamily="18" charset="0"/>
              </a:rPr>
              <a:t>Like "A*" or Like "B*"</a:t>
            </a:r>
            <a:br>
              <a:rPr lang="en-US" sz="2900" b="1" dirty="0">
                <a:latin typeface="Perpetua" pitchFamily="18" charset="0"/>
              </a:rPr>
            </a:br>
            <a:r>
              <a:rPr lang="en-US" sz="2900" b="1" dirty="0">
                <a:latin typeface="Perpetua" pitchFamily="18" charset="0"/>
              </a:rPr>
              <a:t>( in a Company name) </a:t>
            </a:r>
            <a:endParaRPr lang="en-US" sz="2500" dirty="0"/>
          </a:p>
        </p:txBody>
      </p:sp>
      <p:sp>
        <p:nvSpPr>
          <p:cNvPr id="108549" name="Text Box 11"/>
          <p:cNvSpPr txBox="1">
            <a:spLocks noChangeArrowheads="1"/>
          </p:cNvSpPr>
          <p:nvPr/>
        </p:nvSpPr>
        <p:spPr bwMode="auto">
          <a:xfrm>
            <a:off x="5257800" y="2057401"/>
            <a:ext cx="4800600" cy="5486400"/>
          </a:xfrm>
          <a:prstGeom prst="rect">
            <a:avLst/>
          </a:prstGeom>
          <a:noFill/>
          <a:ln w="9525">
            <a:noFill/>
            <a:miter lim="800000"/>
            <a:headEnd/>
            <a:tailEnd/>
          </a:ln>
        </p:spPr>
        <p:txBody>
          <a:bodyPr lIns="0" tIns="0" rIns="0" bIns="0"/>
          <a:lstStyle/>
          <a:p>
            <a:pPr marL="457200" indent="-457200" defTabSz="460375">
              <a:buClr>
                <a:srgbClr val="FFFF00"/>
              </a:buClr>
              <a:buSzPct val="90000"/>
              <a:buFont typeface="Wingdings" pitchFamily="2" charset="2"/>
              <a:buAutoNum type="alphaLcParenR"/>
            </a:pPr>
            <a:r>
              <a:rPr lang="en-US" sz="2800" b="1" dirty="0">
                <a:latin typeface="Perpetua" pitchFamily="18" charset="0"/>
              </a:rPr>
              <a:t>Finds all records with a 2010 date</a:t>
            </a:r>
          </a:p>
          <a:p>
            <a:pPr marL="457200" indent="-457200" defTabSz="460375">
              <a:buClr>
                <a:srgbClr val="FFFF00"/>
              </a:buClr>
              <a:buSzPct val="90000"/>
              <a:buFont typeface="Wingdings" pitchFamily="2" charset="2"/>
              <a:buAutoNum type="alphaLcParenR"/>
            </a:pPr>
            <a:r>
              <a:rPr lang="en-US" sz="2800" b="1" dirty="0">
                <a:latin typeface="Perpetua" pitchFamily="18" charset="0"/>
              </a:rPr>
              <a:t>Finds all records with any February date in 2010.</a:t>
            </a:r>
          </a:p>
          <a:p>
            <a:pPr marL="457200" indent="-457200" defTabSz="460375">
              <a:buClr>
                <a:srgbClr val="FFFF00"/>
              </a:buClr>
              <a:buSzPct val="90000"/>
              <a:buFont typeface="Wingdings" pitchFamily="2" charset="2"/>
              <a:buAutoNum type="alphaLcParenR"/>
            </a:pPr>
            <a:r>
              <a:rPr lang="en-US" sz="2800" b="1" dirty="0">
                <a:latin typeface="Perpetua" pitchFamily="18" charset="0"/>
              </a:rPr>
              <a:t>Finds all Feb. 1 to Feb. 9 records for 2010.</a:t>
            </a:r>
          </a:p>
          <a:p>
            <a:pPr marL="457200" indent="-457200" defTabSz="460375">
              <a:buClr>
                <a:srgbClr val="FFFF00"/>
              </a:buClr>
              <a:buSzPct val="90000"/>
              <a:buFont typeface="Wingdings" pitchFamily="2" charset="2"/>
              <a:buAutoNum type="alphaLcParenR"/>
            </a:pPr>
            <a:r>
              <a:rPr lang="en-US" sz="2900" b="1" dirty="0">
                <a:latin typeface="Perpetua" pitchFamily="18" charset="0"/>
              </a:rPr>
              <a:t>Finds all records beginning with a P in last name</a:t>
            </a:r>
            <a:br>
              <a:rPr lang="en-US" sz="2900" b="1" dirty="0">
                <a:latin typeface="Perpetua" pitchFamily="18" charset="0"/>
              </a:rPr>
            </a:br>
            <a:endParaRPr lang="en-US" sz="2900" b="1" dirty="0">
              <a:latin typeface="Perpetua" pitchFamily="18" charset="0"/>
            </a:endParaRPr>
          </a:p>
          <a:p>
            <a:pPr marL="457200" indent="-457200" defTabSz="460375">
              <a:buClr>
                <a:srgbClr val="FFFF00"/>
              </a:buClr>
              <a:buSzPct val="90000"/>
              <a:buFont typeface="Wingdings" pitchFamily="2" charset="2"/>
              <a:buAutoNum type="alphaLcParenR"/>
            </a:pPr>
            <a:r>
              <a:rPr lang="en-US" sz="2900" b="1" dirty="0">
                <a:latin typeface="Perpetua" pitchFamily="18" charset="0"/>
              </a:rPr>
              <a:t>Finds records of all company names beginning with A or B</a:t>
            </a:r>
            <a:endParaRPr lang="en-US" sz="2500" dirty="0"/>
          </a:p>
        </p:txBody>
      </p:sp>
    </p:spTree>
  </p:cSld>
  <p:clrMapOvr>
    <a:masterClrMapping/>
  </p:clrMapOvr>
  <p:transition>
    <p:blinds dir="vert"/>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570" name="Group 9"/>
          <p:cNvGrpSpPr>
            <a:grpSpLocks/>
          </p:cNvGrpSpPr>
          <p:nvPr/>
        </p:nvGrpSpPr>
        <p:grpSpPr bwMode="auto">
          <a:xfrm>
            <a:off x="668338" y="1812925"/>
            <a:ext cx="8623300" cy="201613"/>
            <a:chOff x="421" y="1142"/>
            <a:chExt cx="5432" cy="127"/>
          </a:xfrm>
        </p:grpSpPr>
        <p:sp>
          <p:nvSpPr>
            <p:cNvPr id="109573" name="AutoShape 4"/>
            <p:cNvSpPr>
              <a:spLocks noChangeArrowheads="1"/>
            </p:cNvSpPr>
            <p:nvPr/>
          </p:nvSpPr>
          <p:spPr bwMode="auto">
            <a:xfrm flipV="1">
              <a:off x="438" y="1179"/>
              <a:ext cx="5388" cy="79"/>
            </a:xfrm>
            <a:prstGeom prst="roundRect">
              <a:avLst>
                <a:gd name="adj" fmla="val 0"/>
              </a:avLst>
            </a:prstGeom>
            <a:solidFill>
              <a:srgbClr val="000080"/>
            </a:solidFill>
            <a:ln w="9525">
              <a:noFill/>
              <a:round/>
              <a:headEnd/>
              <a:tailEnd/>
            </a:ln>
          </p:spPr>
          <p:txBody>
            <a:bodyPr wrap="none" anchor="ctr"/>
            <a:lstStyle/>
            <a:p>
              <a:endParaRPr lang="en-US"/>
            </a:p>
          </p:txBody>
        </p:sp>
        <p:sp>
          <p:nvSpPr>
            <p:cNvPr id="109574" name="AutoShape 5"/>
            <p:cNvSpPr>
              <a:spLocks noChangeArrowheads="1"/>
            </p:cNvSpPr>
            <p:nvPr/>
          </p:nvSpPr>
          <p:spPr bwMode="auto">
            <a:xfrm flipV="1">
              <a:off x="440" y="1161"/>
              <a:ext cx="5387" cy="80"/>
            </a:xfrm>
            <a:prstGeom prst="roundRect">
              <a:avLst>
                <a:gd name="adj" fmla="val 0"/>
              </a:avLst>
            </a:prstGeom>
            <a:solidFill>
              <a:srgbClr val="0000FF"/>
            </a:solidFill>
            <a:ln w="9525">
              <a:noFill/>
              <a:round/>
              <a:headEnd/>
              <a:tailEnd/>
            </a:ln>
          </p:spPr>
          <p:txBody>
            <a:bodyPr wrap="none" anchor="ctr"/>
            <a:lstStyle/>
            <a:p>
              <a:endParaRPr lang="en-US"/>
            </a:p>
          </p:txBody>
        </p:sp>
        <p:sp>
          <p:nvSpPr>
            <p:cNvPr id="109575" name="Freeform 6"/>
            <p:cNvSpPr>
              <a:spLocks/>
            </p:cNvSpPr>
            <p:nvPr/>
          </p:nvSpPr>
          <p:spPr bwMode="auto">
            <a:xfrm>
              <a:off x="421" y="1142"/>
              <a:ext cx="5431" cy="127"/>
            </a:xfrm>
            <a:custGeom>
              <a:avLst/>
              <a:gdLst>
                <a:gd name="T0" fmla="*/ 0 w 5431"/>
                <a:gd name="T1" fmla="*/ 126 h 127"/>
                <a:gd name="T2" fmla="*/ 5430 w 5431"/>
                <a:gd name="T3" fmla="*/ 126 h 127"/>
                <a:gd name="T4" fmla="*/ 5430 w 5431"/>
                <a:gd name="T5" fmla="*/ 0 h 127"/>
                <a:gd name="T6" fmla="*/ 5408 w 5431"/>
                <a:gd name="T7" fmla="*/ 19 h 127"/>
                <a:gd name="T8" fmla="*/ 5408 w 5431"/>
                <a:gd name="T9" fmla="*/ 98 h 127"/>
                <a:gd name="T10" fmla="*/ 17 w 5431"/>
                <a:gd name="T11" fmla="*/ 98 h 127"/>
                <a:gd name="T12" fmla="*/ 0 w 5431"/>
                <a:gd name="T13" fmla="*/ 126 h 127"/>
                <a:gd name="T14" fmla="*/ 0 w 5431"/>
                <a:gd name="T15" fmla="*/ 126 h 127"/>
                <a:gd name="T16" fmla="*/ 0 60000 65536"/>
                <a:gd name="T17" fmla="*/ 0 60000 65536"/>
                <a:gd name="T18" fmla="*/ 0 60000 65536"/>
                <a:gd name="T19" fmla="*/ 0 60000 65536"/>
                <a:gd name="T20" fmla="*/ 0 60000 65536"/>
                <a:gd name="T21" fmla="*/ 0 60000 65536"/>
                <a:gd name="T22" fmla="*/ 0 60000 65536"/>
                <a:gd name="T23" fmla="*/ 0 60000 65536"/>
                <a:gd name="T24" fmla="*/ 0 w 5431"/>
                <a:gd name="T25" fmla="*/ 0 h 127"/>
                <a:gd name="T26" fmla="*/ 5431 w 5431"/>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31" h="127">
                  <a:moveTo>
                    <a:pt x="0" y="126"/>
                  </a:moveTo>
                  <a:lnTo>
                    <a:pt x="5430" y="126"/>
                  </a:lnTo>
                  <a:lnTo>
                    <a:pt x="5430" y="0"/>
                  </a:lnTo>
                  <a:lnTo>
                    <a:pt x="5408" y="19"/>
                  </a:lnTo>
                  <a:lnTo>
                    <a:pt x="5408" y="98"/>
                  </a:lnTo>
                  <a:lnTo>
                    <a:pt x="17" y="98"/>
                  </a:lnTo>
                  <a:lnTo>
                    <a:pt x="0" y="126"/>
                  </a:lnTo>
                </a:path>
              </a:pathLst>
            </a:custGeom>
            <a:solidFill>
              <a:srgbClr val="4000A2"/>
            </a:solidFill>
            <a:ln w="9525">
              <a:noFill/>
              <a:round/>
              <a:headEnd/>
              <a:tailEnd/>
            </a:ln>
          </p:spPr>
          <p:txBody>
            <a:bodyPr/>
            <a:lstStyle/>
            <a:p>
              <a:endParaRPr lang="en-US"/>
            </a:p>
          </p:txBody>
        </p:sp>
        <p:sp>
          <p:nvSpPr>
            <p:cNvPr id="109576" name="Freeform 7"/>
            <p:cNvSpPr>
              <a:spLocks/>
            </p:cNvSpPr>
            <p:nvPr/>
          </p:nvSpPr>
          <p:spPr bwMode="auto">
            <a:xfrm>
              <a:off x="439" y="1159"/>
              <a:ext cx="5389" cy="82"/>
            </a:xfrm>
            <a:custGeom>
              <a:avLst/>
              <a:gdLst>
                <a:gd name="T0" fmla="*/ 0 w 5389"/>
                <a:gd name="T1" fmla="*/ 81 h 82"/>
                <a:gd name="T2" fmla="*/ 5388 w 5389"/>
                <a:gd name="T3" fmla="*/ 81 h 82"/>
                <a:gd name="T4" fmla="*/ 5388 w 5389"/>
                <a:gd name="T5" fmla="*/ 0 h 82"/>
                <a:gd name="T6" fmla="*/ 0 60000 65536"/>
                <a:gd name="T7" fmla="*/ 0 60000 65536"/>
                <a:gd name="T8" fmla="*/ 0 60000 65536"/>
                <a:gd name="T9" fmla="*/ 0 w 5389"/>
                <a:gd name="T10" fmla="*/ 0 h 82"/>
                <a:gd name="T11" fmla="*/ 5389 w 5389"/>
                <a:gd name="T12" fmla="*/ 82 h 82"/>
              </a:gdLst>
              <a:ahLst/>
              <a:cxnLst>
                <a:cxn ang="T6">
                  <a:pos x="T0" y="T1"/>
                </a:cxn>
                <a:cxn ang="T7">
                  <a:pos x="T2" y="T3"/>
                </a:cxn>
                <a:cxn ang="T8">
                  <a:pos x="T4" y="T5"/>
                </a:cxn>
              </a:cxnLst>
              <a:rect l="T9" t="T10" r="T11" b="T12"/>
              <a:pathLst>
                <a:path w="5389" h="82">
                  <a:moveTo>
                    <a:pt x="0" y="81"/>
                  </a:moveTo>
                  <a:lnTo>
                    <a:pt x="5388" y="81"/>
                  </a:lnTo>
                  <a:lnTo>
                    <a:pt x="5388" y="0"/>
                  </a:lnTo>
                </a:path>
              </a:pathLst>
            </a:custGeom>
            <a:noFill/>
            <a:ln w="8946">
              <a:solidFill>
                <a:srgbClr val="000000"/>
              </a:solidFill>
              <a:round/>
              <a:headEnd/>
              <a:tailEnd/>
            </a:ln>
          </p:spPr>
          <p:txBody>
            <a:bodyPr/>
            <a:lstStyle/>
            <a:p>
              <a:endParaRPr lang="en-US"/>
            </a:p>
          </p:txBody>
        </p:sp>
        <p:sp>
          <p:nvSpPr>
            <p:cNvPr id="109577" name="Freeform 8"/>
            <p:cNvSpPr>
              <a:spLocks/>
            </p:cNvSpPr>
            <p:nvPr/>
          </p:nvSpPr>
          <p:spPr bwMode="auto">
            <a:xfrm>
              <a:off x="423" y="1145"/>
              <a:ext cx="5430" cy="124"/>
            </a:xfrm>
            <a:custGeom>
              <a:avLst/>
              <a:gdLst>
                <a:gd name="T0" fmla="*/ 0 w 5430"/>
                <a:gd name="T1" fmla="*/ 0 h 124"/>
                <a:gd name="T2" fmla="*/ 5429 w 5430"/>
                <a:gd name="T3" fmla="*/ 0 h 124"/>
                <a:gd name="T4" fmla="*/ 5406 w 5430"/>
                <a:gd name="T5" fmla="*/ 16 h 124"/>
                <a:gd name="T6" fmla="*/ 15 w 5430"/>
                <a:gd name="T7" fmla="*/ 16 h 124"/>
                <a:gd name="T8" fmla="*/ 15 w 5430"/>
                <a:gd name="T9" fmla="*/ 95 h 124"/>
                <a:gd name="T10" fmla="*/ 0 w 5430"/>
                <a:gd name="T11" fmla="*/ 123 h 124"/>
                <a:gd name="T12" fmla="*/ 0 w 5430"/>
                <a:gd name="T13" fmla="*/ 0 h 124"/>
                <a:gd name="T14" fmla="*/ 0 w 5430"/>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5430"/>
                <a:gd name="T25" fmla="*/ 0 h 124"/>
                <a:gd name="T26" fmla="*/ 5430 w 5430"/>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30" h="124">
                  <a:moveTo>
                    <a:pt x="0" y="0"/>
                  </a:moveTo>
                  <a:lnTo>
                    <a:pt x="5429" y="0"/>
                  </a:lnTo>
                  <a:lnTo>
                    <a:pt x="5406" y="16"/>
                  </a:lnTo>
                  <a:lnTo>
                    <a:pt x="15" y="16"/>
                  </a:lnTo>
                  <a:lnTo>
                    <a:pt x="15" y="95"/>
                  </a:lnTo>
                  <a:lnTo>
                    <a:pt x="0" y="123"/>
                  </a:lnTo>
                  <a:lnTo>
                    <a:pt x="0" y="0"/>
                  </a:lnTo>
                </a:path>
              </a:pathLst>
            </a:custGeom>
            <a:solidFill>
              <a:srgbClr val="00C1C2"/>
            </a:solidFill>
            <a:ln w="9525">
              <a:noFill/>
              <a:round/>
              <a:headEnd/>
              <a:tailEnd/>
            </a:ln>
          </p:spPr>
          <p:txBody>
            <a:bodyPr/>
            <a:lstStyle/>
            <a:p>
              <a:endParaRPr lang="en-US"/>
            </a:p>
          </p:txBody>
        </p:sp>
      </p:grpSp>
      <p:sp>
        <p:nvSpPr>
          <p:cNvPr id="11" name="Title 10"/>
          <p:cNvSpPr>
            <a:spLocks noGrp="1"/>
          </p:cNvSpPr>
          <p:nvPr>
            <p:ph type="title"/>
          </p:nvPr>
        </p:nvSpPr>
        <p:spPr/>
        <p:txBody>
          <a:bodyPr/>
          <a:lstStyle/>
          <a:p>
            <a:r>
              <a:rPr lang="en-US" dirty="0" smtClean="0"/>
              <a:t>Searching for Null Fields</a:t>
            </a:r>
            <a:endParaRPr lang="en-US" dirty="0"/>
          </a:p>
        </p:txBody>
      </p:sp>
      <p:sp>
        <p:nvSpPr>
          <p:cNvPr id="109572" name="Text Box 10"/>
          <p:cNvSpPr txBox="1">
            <a:spLocks noChangeArrowheads="1"/>
          </p:cNvSpPr>
          <p:nvPr/>
        </p:nvSpPr>
        <p:spPr bwMode="auto">
          <a:xfrm>
            <a:off x="201613" y="2133600"/>
            <a:ext cx="9856787" cy="4013200"/>
          </a:xfrm>
          <a:prstGeom prst="rect">
            <a:avLst/>
          </a:prstGeom>
          <a:noFill/>
          <a:ln w="9525">
            <a:noFill/>
            <a:miter lim="800000"/>
            <a:headEnd/>
            <a:tailEnd/>
          </a:ln>
        </p:spPr>
        <p:txBody>
          <a:bodyPr lIns="0" tIns="0" rIns="0" bIns="0"/>
          <a:lstStyle/>
          <a:p>
            <a:pPr marL="320675" indent="-320675" defTabSz="460375">
              <a:buClr>
                <a:srgbClr val="00A000"/>
              </a:buClr>
              <a:buSzPct val="90000"/>
              <a:buFont typeface="Monotype Sorts" pitchFamily="2" charset="2"/>
              <a:buChar char="l"/>
            </a:pPr>
            <a:r>
              <a:rPr lang="en-US" sz="3800" dirty="0"/>
              <a:t>We might wish to issue a query in order to find all records with a blank for a given attribute.</a:t>
            </a:r>
            <a:br>
              <a:rPr lang="en-US" sz="3800" dirty="0"/>
            </a:br>
            <a:endParaRPr lang="en-US" sz="3800" dirty="0"/>
          </a:p>
          <a:p>
            <a:pPr marL="320675" indent="-320675" defTabSz="460375">
              <a:buClr>
                <a:srgbClr val="00A000"/>
              </a:buClr>
              <a:buSzPct val="90000"/>
              <a:buFont typeface="Monotype Sorts" pitchFamily="2" charset="2"/>
              <a:buChar char="l"/>
            </a:pPr>
            <a:r>
              <a:rPr lang="en-US" sz="3800" dirty="0"/>
              <a:t>To do so, place the keywords "IS NULL" (without the quotes) in the Criteria row for the attribute you wish to check, and then run the query.</a:t>
            </a:r>
            <a:br>
              <a:rPr lang="en-US" sz="3800" dirty="0"/>
            </a:br>
            <a:endParaRPr lang="en-US" sz="3800" dirty="0"/>
          </a:p>
          <a:p>
            <a:pPr marL="320675" indent="-320675" defTabSz="460375">
              <a:buClr>
                <a:srgbClr val="00A000"/>
              </a:buClr>
              <a:buSzPct val="90000"/>
              <a:buFont typeface="Monotype Sorts" pitchFamily="2" charset="2"/>
              <a:buChar char="l"/>
            </a:pPr>
            <a:r>
              <a:rPr lang="en-US" sz="3500" b="1" dirty="0">
                <a:solidFill>
                  <a:srgbClr val="FFFF00"/>
                </a:solidFill>
              </a:rPr>
              <a:t>***Often used in database maintenance!</a:t>
            </a:r>
            <a:r>
              <a:rPr lang="en-US" sz="3800" b="1" dirty="0">
                <a:solidFill>
                  <a:srgbClr val="FFFF00"/>
                </a:solidFill>
              </a:rPr>
              <a:t>***</a:t>
            </a:r>
            <a:endParaRPr lang="en-US" sz="2500" dirty="0"/>
          </a:p>
        </p:txBody>
      </p:sp>
    </p:spTree>
  </p:cSld>
  <p:clrMapOvr>
    <a:masterClrMapping/>
  </p:clrMapOvr>
  <p:transition>
    <p:blinds dir="vert"/>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594" name="Group 9"/>
          <p:cNvGrpSpPr>
            <a:grpSpLocks/>
          </p:cNvGrpSpPr>
          <p:nvPr/>
        </p:nvGrpSpPr>
        <p:grpSpPr bwMode="auto">
          <a:xfrm>
            <a:off x="668338" y="1812925"/>
            <a:ext cx="8623300" cy="201613"/>
            <a:chOff x="421" y="1142"/>
            <a:chExt cx="5432" cy="127"/>
          </a:xfrm>
        </p:grpSpPr>
        <p:sp>
          <p:nvSpPr>
            <p:cNvPr id="110597" name="AutoShape 4"/>
            <p:cNvSpPr>
              <a:spLocks noChangeArrowheads="1"/>
            </p:cNvSpPr>
            <p:nvPr/>
          </p:nvSpPr>
          <p:spPr bwMode="auto">
            <a:xfrm flipV="1">
              <a:off x="438" y="1179"/>
              <a:ext cx="5388" cy="79"/>
            </a:xfrm>
            <a:prstGeom prst="roundRect">
              <a:avLst>
                <a:gd name="adj" fmla="val 0"/>
              </a:avLst>
            </a:prstGeom>
            <a:solidFill>
              <a:srgbClr val="000080"/>
            </a:solidFill>
            <a:ln w="9525">
              <a:noFill/>
              <a:round/>
              <a:headEnd/>
              <a:tailEnd/>
            </a:ln>
          </p:spPr>
          <p:txBody>
            <a:bodyPr wrap="none" anchor="ctr"/>
            <a:lstStyle/>
            <a:p>
              <a:endParaRPr lang="en-US"/>
            </a:p>
          </p:txBody>
        </p:sp>
        <p:sp>
          <p:nvSpPr>
            <p:cNvPr id="110598" name="AutoShape 5"/>
            <p:cNvSpPr>
              <a:spLocks noChangeArrowheads="1"/>
            </p:cNvSpPr>
            <p:nvPr/>
          </p:nvSpPr>
          <p:spPr bwMode="auto">
            <a:xfrm flipV="1">
              <a:off x="440" y="1161"/>
              <a:ext cx="5387" cy="80"/>
            </a:xfrm>
            <a:prstGeom prst="roundRect">
              <a:avLst>
                <a:gd name="adj" fmla="val 0"/>
              </a:avLst>
            </a:prstGeom>
            <a:solidFill>
              <a:srgbClr val="0000FF"/>
            </a:solidFill>
            <a:ln w="9525">
              <a:noFill/>
              <a:round/>
              <a:headEnd/>
              <a:tailEnd/>
            </a:ln>
          </p:spPr>
          <p:txBody>
            <a:bodyPr wrap="none" anchor="ctr"/>
            <a:lstStyle/>
            <a:p>
              <a:endParaRPr lang="en-US"/>
            </a:p>
          </p:txBody>
        </p:sp>
        <p:sp>
          <p:nvSpPr>
            <p:cNvPr id="110599" name="Freeform 6"/>
            <p:cNvSpPr>
              <a:spLocks/>
            </p:cNvSpPr>
            <p:nvPr/>
          </p:nvSpPr>
          <p:spPr bwMode="auto">
            <a:xfrm>
              <a:off x="421" y="1142"/>
              <a:ext cx="5431" cy="127"/>
            </a:xfrm>
            <a:custGeom>
              <a:avLst/>
              <a:gdLst>
                <a:gd name="T0" fmla="*/ 0 w 5431"/>
                <a:gd name="T1" fmla="*/ 126 h 127"/>
                <a:gd name="T2" fmla="*/ 5430 w 5431"/>
                <a:gd name="T3" fmla="*/ 126 h 127"/>
                <a:gd name="T4" fmla="*/ 5430 w 5431"/>
                <a:gd name="T5" fmla="*/ 0 h 127"/>
                <a:gd name="T6" fmla="*/ 5408 w 5431"/>
                <a:gd name="T7" fmla="*/ 19 h 127"/>
                <a:gd name="T8" fmla="*/ 5408 w 5431"/>
                <a:gd name="T9" fmla="*/ 98 h 127"/>
                <a:gd name="T10" fmla="*/ 17 w 5431"/>
                <a:gd name="T11" fmla="*/ 98 h 127"/>
                <a:gd name="T12" fmla="*/ 0 w 5431"/>
                <a:gd name="T13" fmla="*/ 126 h 127"/>
                <a:gd name="T14" fmla="*/ 0 w 5431"/>
                <a:gd name="T15" fmla="*/ 126 h 127"/>
                <a:gd name="T16" fmla="*/ 0 60000 65536"/>
                <a:gd name="T17" fmla="*/ 0 60000 65536"/>
                <a:gd name="T18" fmla="*/ 0 60000 65536"/>
                <a:gd name="T19" fmla="*/ 0 60000 65536"/>
                <a:gd name="T20" fmla="*/ 0 60000 65536"/>
                <a:gd name="T21" fmla="*/ 0 60000 65536"/>
                <a:gd name="T22" fmla="*/ 0 60000 65536"/>
                <a:gd name="T23" fmla="*/ 0 60000 65536"/>
                <a:gd name="T24" fmla="*/ 0 w 5431"/>
                <a:gd name="T25" fmla="*/ 0 h 127"/>
                <a:gd name="T26" fmla="*/ 5431 w 5431"/>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31" h="127">
                  <a:moveTo>
                    <a:pt x="0" y="126"/>
                  </a:moveTo>
                  <a:lnTo>
                    <a:pt x="5430" y="126"/>
                  </a:lnTo>
                  <a:lnTo>
                    <a:pt x="5430" y="0"/>
                  </a:lnTo>
                  <a:lnTo>
                    <a:pt x="5408" y="19"/>
                  </a:lnTo>
                  <a:lnTo>
                    <a:pt x="5408" y="98"/>
                  </a:lnTo>
                  <a:lnTo>
                    <a:pt x="17" y="98"/>
                  </a:lnTo>
                  <a:lnTo>
                    <a:pt x="0" y="126"/>
                  </a:lnTo>
                </a:path>
              </a:pathLst>
            </a:custGeom>
            <a:solidFill>
              <a:srgbClr val="4000A2"/>
            </a:solidFill>
            <a:ln w="9525">
              <a:noFill/>
              <a:round/>
              <a:headEnd/>
              <a:tailEnd/>
            </a:ln>
          </p:spPr>
          <p:txBody>
            <a:bodyPr/>
            <a:lstStyle/>
            <a:p>
              <a:endParaRPr lang="en-US"/>
            </a:p>
          </p:txBody>
        </p:sp>
        <p:sp>
          <p:nvSpPr>
            <p:cNvPr id="110600" name="Freeform 7"/>
            <p:cNvSpPr>
              <a:spLocks/>
            </p:cNvSpPr>
            <p:nvPr/>
          </p:nvSpPr>
          <p:spPr bwMode="auto">
            <a:xfrm>
              <a:off x="439" y="1159"/>
              <a:ext cx="5389" cy="82"/>
            </a:xfrm>
            <a:custGeom>
              <a:avLst/>
              <a:gdLst>
                <a:gd name="T0" fmla="*/ 0 w 5389"/>
                <a:gd name="T1" fmla="*/ 81 h 82"/>
                <a:gd name="T2" fmla="*/ 5388 w 5389"/>
                <a:gd name="T3" fmla="*/ 81 h 82"/>
                <a:gd name="T4" fmla="*/ 5388 w 5389"/>
                <a:gd name="T5" fmla="*/ 0 h 82"/>
                <a:gd name="T6" fmla="*/ 0 60000 65536"/>
                <a:gd name="T7" fmla="*/ 0 60000 65536"/>
                <a:gd name="T8" fmla="*/ 0 60000 65536"/>
                <a:gd name="T9" fmla="*/ 0 w 5389"/>
                <a:gd name="T10" fmla="*/ 0 h 82"/>
                <a:gd name="T11" fmla="*/ 5389 w 5389"/>
                <a:gd name="T12" fmla="*/ 82 h 82"/>
              </a:gdLst>
              <a:ahLst/>
              <a:cxnLst>
                <a:cxn ang="T6">
                  <a:pos x="T0" y="T1"/>
                </a:cxn>
                <a:cxn ang="T7">
                  <a:pos x="T2" y="T3"/>
                </a:cxn>
                <a:cxn ang="T8">
                  <a:pos x="T4" y="T5"/>
                </a:cxn>
              </a:cxnLst>
              <a:rect l="T9" t="T10" r="T11" b="T12"/>
              <a:pathLst>
                <a:path w="5389" h="82">
                  <a:moveTo>
                    <a:pt x="0" y="81"/>
                  </a:moveTo>
                  <a:lnTo>
                    <a:pt x="5388" y="81"/>
                  </a:lnTo>
                  <a:lnTo>
                    <a:pt x="5388" y="0"/>
                  </a:lnTo>
                </a:path>
              </a:pathLst>
            </a:custGeom>
            <a:noFill/>
            <a:ln w="8946">
              <a:solidFill>
                <a:srgbClr val="000000"/>
              </a:solidFill>
              <a:round/>
              <a:headEnd/>
              <a:tailEnd/>
            </a:ln>
          </p:spPr>
          <p:txBody>
            <a:bodyPr/>
            <a:lstStyle/>
            <a:p>
              <a:endParaRPr lang="en-US"/>
            </a:p>
          </p:txBody>
        </p:sp>
        <p:sp>
          <p:nvSpPr>
            <p:cNvPr id="110601" name="Freeform 8"/>
            <p:cNvSpPr>
              <a:spLocks/>
            </p:cNvSpPr>
            <p:nvPr/>
          </p:nvSpPr>
          <p:spPr bwMode="auto">
            <a:xfrm>
              <a:off x="423" y="1145"/>
              <a:ext cx="5430" cy="124"/>
            </a:xfrm>
            <a:custGeom>
              <a:avLst/>
              <a:gdLst>
                <a:gd name="T0" fmla="*/ 0 w 5430"/>
                <a:gd name="T1" fmla="*/ 0 h 124"/>
                <a:gd name="T2" fmla="*/ 5429 w 5430"/>
                <a:gd name="T3" fmla="*/ 0 h 124"/>
                <a:gd name="T4" fmla="*/ 5406 w 5430"/>
                <a:gd name="T5" fmla="*/ 16 h 124"/>
                <a:gd name="T6" fmla="*/ 15 w 5430"/>
                <a:gd name="T7" fmla="*/ 16 h 124"/>
                <a:gd name="T8" fmla="*/ 15 w 5430"/>
                <a:gd name="T9" fmla="*/ 95 h 124"/>
                <a:gd name="T10" fmla="*/ 0 w 5430"/>
                <a:gd name="T11" fmla="*/ 123 h 124"/>
                <a:gd name="T12" fmla="*/ 0 w 5430"/>
                <a:gd name="T13" fmla="*/ 0 h 124"/>
                <a:gd name="T14" fmla="*/ 0 w 5430"/>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5430"/>
                <a:gd name="T25" fmla="*/ 0 h 124"/>
                <a:gd name="T26" fmla="*/ 5430 w 5430"/>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30" h="124">
                  <a:moveTo>
                    <a:pt x="0" y="0"/>
                  </a:moveTo>
                  <a:lnTo>
                    <a:pt x="5429" y="0"/>
                  </a:lnTo>
                  <a:lnTo>
                    <a:pt x="5406" y="16"/>
                  </a:lnTo>
                  <a:lnTo>
                    <a:pt x="15" y="16"/>
                  </a:lnTo>
                  <a:lnTo>
                    <a:pt x="15" y="95"/>
                  </a:lnTo>
                  <a:lnTo>
                    <a:pt x="0" y="123"/>
                  </a:lnTo>
                  <a:lnTo>
                    <a:pt x="0" y="0"/>
                  </a:lnTo>
                </a:path>
              </a:pathLst>
            </a:custGeom>
            <a:solidFill>
              <a:srgbClr val="00C1C2"/>
            </a:solidFill>
            <a:ln w="9525">
              <a:noFill/>
              <a:round/>
              <a:headEnd/>
              <a:tailEnd/>
            </a:ln>
          </p:spPr>
          <p:txBody>
            <a:bodyPr/>
            <a:lstStyle/>
            <a:p>
              <a:endParaRPr lang="en-US"/>
            </a:p>
          </p:txBody>
        </p:sp>
      </p:grpSp>
      <p:sp>
        <p:nvSpPr>
          <p:cNvPr id="11" name="Title 10"/>
          <p:cNvSpPr>
            <a:spLocks noGrp="1"/>
          </p:cNvSpPr>
          <p:nvPr>
            <p:ph type="title"/>
          </p:nvPr>
        </p:nvSpPr>
        <p:spPr/>
        <p:txBody>
          <a:bodyPr/>
          <a:lstStyle/>
          <a:p>
            <a:r>
              <a:rPr lang="en-US" dirty="0" smtClean="0"/>
              <a:t>Updating the </a:t>
            </a:r>
            <a:r>
              <a:rPr lang="en-US" dirty="0" err="1" smtClean="0"/>
              <a:t>Dynaset</a:t>
            </a:r>
            <a:endParaRPr lang="en-US" dirty="0"/>
          </a:p>
        </p:txBody>
      </p:sp>
      <p:sp>
        <p:nvSpPr>
          <p:cNvPr id="110596" name="Text Box 10"/>
          <p:cNvSpPr txBox="1">
            <a:spLocks noChangeArrowheads="1"/>
          </p:cNvSpPr>
          <p:nvPr/>
        </p:nvSpPr>
        <p:spPr bwMode="auto">
          <a:xfrm>
            <a:off x="0" y="2133601"/>
            <a:ext cx="10344150" cy="5756274"/>
          </a:xfrm>
          <a:prstGeom prst="rect">
            <a:avLst/>
          </a:prstGeom>
          <a:noFill/>
          <a:ln w="9525">
            <a:noFill/>
            <a:miter lim="800000"/>
            <a:headEnd/>
            <a:tailEnd/>
          </a:ln>
        </p:spPr>
        <p:txBody>
          <a:bodyPr lIns="0" tIns="0" rIns="0" bIns="0"/>
          <a:lstStyle/>
          <a:p>
            <a:pPr marL="320675" indent="-320675" defTabSz="460375">
              <a:buClr>
                <a:srgbClr val="00A000"/>
              </a:buClr>
              <a:buSzPct val="90000"/>
              <a:buFont typeface="Monotype Sorts" pitchFamily="2" charset="2"/>
              <a:buChar char="l"/>
            </a:pPr>
            <a:r>
              <a:rPr lang="en-US" sz="3200" dirty="0"/>
              <a:t>Each time you run a query, the current contents of the specified tables are used, and a (new) </a:t>
            </a:r>
            <a:r>
              <a:rPr lang="en-US" sz="3200" dirty="0" err="1"/>
              <a:t>dynaset</a:t>
            </a:r>
            <a:r>
              <a:rPr lang="en-US" sz="3200" dirty="0"/>
              <a:t> is created.</a:t>
            </a:r>
            <a:br>
              <a:rPr lang="en-US" sz="3200" dirty="0"/>
            </a:br>
            <a:endParaRPr lang="en-US" sz="3200" dirty="0"/>
          </a:p>
          <a:p>
            <a:pPr marL="320675" indent="-320675" defTabSz="460375">
              <a:buClr>
                <a:srgbClr val="00A000"/>
              </a:buClr>
              <a:buSzPct val="90000"/>
              <a:buFont typeface="Monotype Sorts" pitchFamily="2" charset="2"/>
              <a:buChar char="l"/>
            </a:pPr>
            <a:r>
              <a:rPr lang="en-US" sz="3200" dirty="0"/>
              <a:t>CRUCIAL POINT: Any changes you edit into a </a:t>
            </a:r>
            <a:r>
              <a:rPr lang="en-US" sz="3200" dirty="0" err="1"/>
              <a:t>dynaset</a:t>
            </a:r>
            <a:r>
              <a:rPr lang="en-US" sz="3200" dirty="0"/>
              <a:t> will (automatically) be reflected in the base table(s).</a:t>
            </a:r>
            <a:br>
              <a:rPr lang="en-US" sz="3200" dirty="0"/>
            </a:br>
            <a:endParaRPr lang="en-US" sz="3200" dirty="0"/>
          </a:p>
          <a:p>
            <a:pPr marL="320675" indent="-320675" defTabSz="460375">
              <a:buClr>
                <a:srgbClr val="00A000"/>
              </a:buClr>
              <a:buSzPct val="90000"/>
              <a:buFont typeface="Monotype Sorts" pitchFamily="2" charset="2"/>
              <a:buChar char="l"/>
            </a:pPr>
            <a:r>
              <a:rPr lang="en-US" sz="3200" dirty="0"/>
              <a:t>So, if you query for "nulls," you can replace the nulls with values in the </a:t>
            </a:r>
            <a:r>
              <a:rPr lang="en-US" sz="3200" dirty="0" err="1"/>
              <a:t>dynaset</a:t>
            </a:r>
            <a:r>
              <a:rPr lang="en-US" sz="3200" dirty="0"/>
              <a:t> and the base table(s) will automatically be updated</a:t>
            </a:r>
            <a:r>
              <a:rPr lang="en-US" sz="3200" b="1" dirty="0"/>
              <a:t>.</a:t>
            </a:r>
            <a:endParaRPr lang="en-US" sz="3200" dirty="0"/>
          </a:p>
        </p:txBody>
      </p:sp>
    </p:spTree>
  </p:cSld>
  <p:clrMapOvr>
    <a:masterClrMapping/>
  </p:clrMapOvr>
  <p:transition>
    <p:blinds dir="vert"/>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1618" name="Group 9"/>
          <p:cNvGrpSpPr>
            <a:grpSpLocks/>
          </p:cNvGrpSpPr>
          <p:nvPr/>
        </p:nvGrpSpPr>
        <p:grpSpPr bwMode="auto">
          <a:xfrm>
            <a:off x="668338" y="1812925"/>
            <a:ext cx="8623300" cy="201613"/>
            <a:chOff x="421" y="1142"/>
            <a:chExt cx="5432" cy="127"/>
          </a:xfrm>
        </p:grpSpPr>
        <p:sp>
          <p:nvSpPr>
            <p:cNvPr id="111621" name="AutoShape 4"/>
            <p:cNvSpPr>
              <a:spLocks noChangeArrowheads="1"/>
            </p:cNvSpPr>
            <p:nvPr/>
          </p:nvSpPr>
          <p:spPr bwMode="auto">
            <a:xfrm flipV="1">
              <a:off x="438" y="1179"/>
              <a:ext cx="5388" cy="79"/>
            </a:xfrm>
            <a:prstGeom prst="roundRect">
              <a:avLst>
                <a:gd name="adj" fmla="val 0"/>
              </a:avLst>
            </a:prstGeom>
            <a:solidFill>
              <a:srgbClr val="000080"/>
            </a:solidFill>
            <a:ln w="9525">
              <a:noFill/>
              <a:round/>
              <a:headEnd/>
              <a:tailEnd/>
            </a:ln>
          </p:spPr>
          <p:txBody>
            <a:bodyPr wrap="none" anchor="ctr"/>
            <a:lstStyle/>
            <a:p>
              <a:endParaRPr lang="en-US"/>
            </a:p>
          </p:txBody>
        </p:sp>
        <p:sp>
          <p:nvSpPr>
            <p:cNvPr id="111622" name="AutoShape 5"/>
            <p:cNvSpPr>
              <a:spLocks noChangeArrowheads="1"/>
            </p:cNvSpPr>
            <p:nvPr/>
          </p:nvSpPr>
          <p:spPr bwMode="auto">
            <a:xfrm flipV="1">
              <a:off x="440" y="1161"/>
              <a:ext cx="5387" cy="80"/>
            </a:xfrm>
            <a:prstGeom prst="roundRect">
              <a:avLst>
                <a:gd name="adj" fmla="val 0"/>
              </a:avLst>
            </a:prstGeom>
            <a:solidFill>
              <a:srgbClr val="0000FF"/>
            </a:solidFill>
            <a:ln w="9525">
              <a:noFill/>
              <a:round/>
              <a:headEnd/>
              <a:tailEnd/>
            </a:ln>
          </p:spPr>
          <p:txBody>
            <a:bodyPr wrap="none" anchor="ctr"/>
            <a:lstStyle/>
            <a:p>
              <a:endParaRPr lang="en-US"/>
            </a:p>
          </p:txBody>
        </p:sp>
        <p:sp>
          <p:nvSpPr>
            <p:cNvPr id="111623" name="Freeform 6"/>
            <p:cNvSpPr>
              <a:spLocks/>
            </p:cNvSpPr>
            <p:nvPr/>
          </p:nvSpPr>
          <p:spPr bwMode="auto">
            <a:xfrm>
              <a:off x="421" y="1142"/>
              <a:ext cx="5431" cy="127"/>
            </a:xfrm>
            <a:custGeom>
              <a:avLst/>
              <a:gdLst>
                <a:gd name="T0" fmla="*/ 0 w 5431"/>
                <a:gd name="T1" fmla="*/ 126 h 127"/>
                <a:gd name="T2" fmla="*/ 5430 w 5431"/>
                <a:gd name="T3" fmla="*/ 126 h 127"/>
                <a:gd name="T4" fmla="*/ 5430 w 5431"/>
                <a:gd name="T5" fmla="*/ 0 h 127"/>
                <a:gd name="T6" fmla="*/ 5408 w 5431"/>
                <a:gd name="T7" fmla="*/ 19 h 127"/>
                <a:gd name="T8" fmla="*/ 5408 w 5431"/>
                <a:gd name="T9" fmla="*/ 98 h 127"/>
                <a:gd name="T10" fmla="*/ 17 w 5431"/>
                <a:gd name="T11" fmla="*/ 98 h 127"/>
                <a:gd name="T12" fmla="*/ 0 w 5431"/>
                <a:gd name="T13" fmla="*/ 126 h 127"/>
                <a:gd name="T14" fmla="*/ 0 w 5431"/>
                <a:gd name="T15" fmla="*/ 126 h 127"/>
                <a:gd name="T16" fmla="*/ 0 60000 65536"/>
                <a:gd name="T17" fmla="*/ 0 60000 65536"/>
                <a:gd name="T18" fmla="*/ 0 60000 65536"/>
                <a:gd name="T19" fmla="*/ 0 60000 65536"/>
                <a:gd name="T20" fmla="*/ 0 60000 65536"/>
                <a:gd name="T21" fmla="*/ 0 60000 65536"/>
                <a:gd name="T22" fmla="*/ 0 60000 65536"/>
                <a:gd name="T23" fmla="*/ 0 60000 65536"/>
                <a:gd name="T24" fmla="*/ 0 w 5431"/>
                <a:gd name="T25" fmla="*/ 0 h 127"/>
                <a:gd name="T26" fmla="*/ 5431 w 5431"/>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31" h="127">
                  <a:moveTo>
                    <a:pt x="0" y="126"/>
                  </a:moveTo>
                  <a:lnTo>
                    <a:pt x="5430" y="126"/>
                  </a:lnTo>
                  <a:lnTo>
                    <a:pt x="5430" y="0"/>
                  </a:lnTo>
                  <a:lnTo>
                    <a:pt x="5408" y="19"/>
                  </a:lnTo>
                  <a:lnTo>
                    <a:pt x="5408" y="98"/>
                  </a:lnTo>
                  <a:lnTo>
                    <a:pt x="17" y="98"/>
                  </a:lnTo>
                  <a:lnTo>
                    <a:pt x="0" y="126"/>
                  </a:lnTo>
                </a:path>
              </a:pathLst>
            </a:custGeom>
            <a:solidFill>
              <a:srgbClr val="4000A2"/>
            </a:solidFill>
            <a:ln w="9525">
              <a:noFill/>
              <a:round/>
              <a:headEnd/>
              <a:tailEnd/>
            </a:ln>
          </p:spPr>
          <p:txBody>
            <a:bodyPr/>
            <a:lstStyle/>
            <a:p>
              <a:endParaRPr lang="en-US"/>
            </a:p>
          </p:txBody>
        </p:sp>
        <p:sp>
          <p:nvSpPr>
            <p:cNvPr id="111624" name="Freeform 7"/>
            <p:cNvSpPr>
              <a:spLocks/>
            </p:cNvSpPr>
            <p:nvPr/>
          </p:nvSpPr>
          <p:spPr bwMode="auto">
            <a:xfrm>
              <a:off x="439" y="1159"/>
              <a:ext cx="5389" cy="82"/>
            </a:xfrm>
            <a:custGeom>
              <a:avLst/>
              <a:gdLst>
                <a:gd name="T0" fmla="*/ 0 w 5389"/>
                <a:gd name="T1" fmla="*/ 81 h 82"/>
                <a:gd name="T2" fmla="*/ 5388 w 5389"/>
                <a:gd name="T3" fmla="*/ 81 h 82"/>
                <a:gd name="T4" fmla="*/ 5388 w 5389"/>
                <a:gd name="T5" fmla="*/ 0 h 82"/>
                <a:gd name="T6" fmla="*/ 0 60000 65536"/>
                <a:gd name="T7" fmla="*/ 0 60000 65536"/>
                <a:gd name="T8" fmla="*/ 0 60000 65536"/>
                <a:gd name="T9" fmla="*/ 0 w 5389"/>
                <a:gd name="T10" fmla="*/ 0 h 82"/>
                <a:gd name="T11" fmla="*/ 5389 w 5389"/>
                <a:gd name="T12" fmla="*/ 82 h 82"/>
              </a:gdLst>
              <a:ahLst/>
              <a:cxnLst>
                <a:cxn ang="T6">
                  <a:pos x="T0" y="T1"/>
                </a:cxn>
                <a:cxn ang="T7">
                  <a:pos x="T2" y="T3"/>
                </a:cxn>
                <a:cxn ang="T8">
                  <a:pos x="T4" y="T5"/>
                </a:cxn>
              </a:cxnLst>
              <a:rect l="T9" t="T10" r="T11" b="T12"/>
              <a:pathLst>
                <a:path w="5389" h="82">
                  <a:moveTo>
                    <a:pt x="0" y="81"/>
                  </a:moveTo>
                  <a:lnTo>
                    <a:pt x="5388" y="81"/>
                  </a:lnTo>
                  <a:lnTo>
                    <a:pt x="5388" y="0"/>
                  </a:lnTo>
                </a:path>
              </a:pathLst>
            </a:custGeom>
            <a:noFill/>
            <a:ln w="8946">
              <a:solidFill>
                <a:srgbClr val="000000"/>
              </a:solidFill>
              <a:round/>
              <a:headEnd/>
              <a:tailEnd/>
            </a:ln>
          </p:spPr>
          <p:txBody>
            <a:bodyPr/>
            <a:lstStyle/>
            <a:p>
              <a:endParaRPr lang="en-US"/>
            </a:p>
          </p:txBody>
        </p:sp>
        <p:sp>
          <p:nvSpPr>
            <p:cNvPr id="111625" name="Freeform 8"/>
            <p:cNvSpPr>
              <a:spLocks/>
            </p:cNvSpPr>
            <p:nvPr/>
          </p:nvSpPr>
          <p:spPr bwMode="auto">
            <a:xfrm>
              <a:off x="423" y="1145"/>
              <a:ext cx="5430" cy="124"/>
            </a:xfrm>
            <a:custGeom>
              <a:avLst/>
              <a:gdLst>
                <a:gd name="T0" fmla="*/ 0 w 5430"/>
                <a:gd name="T1" fmla="*/ 0 h 124"/>
                <a:gd name="T2" fmla="*/ 5429 w 5430"/>
                <a:gd name="T3" fmla="*/ 0 h 124"/>
                <a:gd name="T4" fmla="*/ 5406 w 5430"/>
                <a:gd name="T5" fmla="*/ 16 h 124"/>
                <a:gd name="T6" fmla="*/ 15 w 5430"/>
                <a:gd name="T7" fmla="*/ 16 h 124"/>
                <a:gd name="T8" fmla="*/ 15 w 5430"/>
                <a:gd name="T9" fmla="*/ 95 h 124"/>
                <a:gd name="T10" fmla="*/ 0 w 5430"/>
                <a:gd name="T11" fmla="*/ 123 h 124"/>
                <a:gd name="T12" fmla="*/ 0 w 5430"/>
                <a:gd name="T13" fmla="*/ 0 h 124"/>
                <a:gd name="T14" fmla="*/ 0 w 5430"/>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5430"/>
                <a:gd name="T25" fmla="*/ 0 h 124"/>
                <a:gd name="T26" fmla="*/ 5430 w 5430"/>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30" h="124">
                  <a:moveTo>
                    <a:pt x="0" y="0"/>
                  </a:moveTo>
                  <a:lnTo>
                    <a:pt x="5429" y="0"/>
                  </a:lnTo>
                  <a:lnTo>
                    <a:pt x="5406" y="16"/>
                  </a:lnTo>
                  <a:lnTo>
                    <a:pt x="15" y="16"/>
                  </a:lnTo>
                  <a:lnTo>
                    <a:pt x="15" y="95"/>
                  </a:lnTo>
                  <a:lnTo>
                    <a:pt x="0" y="123"/>
                  </a:lnTo>
                  <a:lnTo>
                    <a:pt x="0" y="0"/>
                  </a:lnTo>
                </a:path>
              </a:pathLst>
            </a:custGeom>
            <a:solidFill>
              <a:srgbClr val="00C1C2"/>
            </a:solidFill>
            <a:ln w="9525">
              <a:noFill/>
              <a:round/>
              <a:headEnd/>
              <a:tailEnd/>
            </a:ln>
          </p:spPr>
          <p:txBody>
            <a:bodyPr/>
            <a:lstStyle/>
            <a:p>
              <a:endParaRPr lang="en-US"/>
            </a:p>
          </p:txBody>
        </p:sp>
      </p:grpSp>
      <p:sp>
        <p:nvSpPr>
          <p:cNvPr id="11" name="Title 10"/>
          <p:cNvSpPr>
            <a:spLocks noGrp="1"/>
          </p:cNvSpPr>
          <p:nvPr>
            <p:ph type="title"/>
          </p:nvPr>
        </p:nvSpPr>
        <p:spPr/>
        <p:txBody>
          <a:bodyPr/>
          <a:lstStyle/>
          <a:p>
            <a:r>
              <a:rPr lang="en-US" dirty="0" smtClean="0"/>
              <a:t>Queries that Require More than 1 Table</a:t>
            </a:r>
            <a:endParaRPr lang="en-US" dirty="0"/>
          </a:p>
        </p:txBody>
      </p:sp>
      <p:sp>
        <p:nvSpPr>
          <p:cNvPr id="111620" name="Text Box 10"/>
          <p:cNvSpPr txBox="1">
            <a:spLocks noChangeArrowheads="1"/>
          </p:cNvSpPr>
          <p:nvPr/>
        </p:nvSpPr>
        <p:spPr bwMode="auto">
          <a:xfrm>
            <a:off x="201613" y="2133601"/>
            <a:ext cx="9856787" cy="3979862"/>
          </a:xfrm>
          <a:prstGeom prst="rect">
            <a:avLst/>
          </a:prstGeom>
          <a:noFill/>
          <a:ln w="9525">
            <a:noFill/>
            <a:miter lim="800000"/>
            <a:headEnd/>
            <a:tailEnd/>
          </a:ln>
        </p:spPr>
        <p:txBody>
          <a:bodyPr lIns="0" tIns="0" rIns="0" bIns="0"/>
          <a:lstStyle/>
          <a:p>
            <a:pPr marL="320675" indent="-320675" defTabSz="460375">
              <a:buClr>
                <a:srgbClr val="00A000"/>
              </a:buClr>
              <a:buSzPct val="90000"/>
              <a:buFont typeface="Monotype Sorts" pitchFamily="2" charset="2"/>
              <a:buChar char="l"/>
            </a:pPr>
            <a:r>
              <a:rPr lang="en-US" sz="3700" dirty="0"/>
              <a:t>We will concept map the equivalent of a JOIN into Access.</a:t>
            </a:r>
            <a:br>
              <a:rPr lang="en-US" sz="3700" dirty="0"/>
            </a:br>
            <a:endParaRPr lang="en-US" sz="3700" dirty="0"/>
          </a:p>
          <a:p>
            <a:pPr marL="320675" indent="-320675" defTabSz="460375">
              <a:buClr>
                <a:srgbClr val="00A000"/>
              </a:buClr>
              <a:buSzPct val="90000"/>
              <a:buFont typeface="Monotype Sorts" pitchFamily="2" charset="2"/>
              <a:buChar char="l"/>
            </a:pPr>
            <a:r>
              <a:rPr lang="en-US" sz="3700" dirty="0"/>
              <a:t>Bring all the needed tables to the table region of the Select Query window.</a:t>
            </a:r>
            <a:r>
              <a:rPr lang="en-US" sz="3700" b="1" dirty="0"/>
              <a:t/>
            </a:r>
            <a:br>
              <a:rPr lang="en-US" sz="3700" b="1" dirty="0"/>
            </a:br>
            <a:endParaRPr lang="en-US" sz="3700" b="1" dirty="0"/>
          </a:p>
        </p:txBody>
      </p:sp>
    </p:spTree>
  </p:cSld>
  <p:clrMapOvr>
    <a:masterClrMapping/>
  </p:clrMapOvr>
  <p:transition>
    <p:blinds dir="vert"/>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42" name="Group 9"/>
          <p:cNvGrpSpPr>
            <a:grpSpLocks/>
          </p:cNvGrpSpPr>
          <p:nvPr/>
        </p:nvGrpSpPr>
        <p:grpSpPr bwMode="auto">
          <a:xfrm>
            <a:off x="668338" y="1812925"/>
            <a:ext cx="8623300" cy="201613"/>
            <a:chOff x="421" y="1142"/>
            <a:chExt cx="5432" cy="127"/>
          </a:xfrm>
        </p:grpSpPr>
        <p:sp>
          <p:nvSpPr>
            <p:cNvPr id="112645" name="AutoShape 4"/>
            <p:cNvSpPr>
              <a:spLocks noChangeArrowheads="1"/>
            </p:cNvSpPr>
            <p:nvPr/>
          </p:nvSpPr>
          <p:spPr bwMode="auto">
            <a:xfrm flipV="1">
              <a:off x="438" y="1179"/>
              <a:ext cx="5388" cy="79"/>
            </a:xfrm>
            <a:prstGeom prst="roundRect">
              <a:avLst>
                <a:gd name="adj" fmla="val 0"/>
              </a:avLst>
            </a:prstGeom>
            <a:solidFill>
              <a:srgbClr val="000080"/>
            </a:solidFill>
            <a:ln w="9525">
              <a:noFill/>
              <a:round/>
              <a:headEnd/>
              <a:tailEnd/>
            </a:ln>
          </p:spPr>
          <p:txBody>
            <a:bodyPr wrap="none" anchor="ctr"/>
            <a:lstStyle/>
            <a:p>
              <a:endParaRPr lang="en-US"/>
            </a:p>
          </p:txBody>
        </p:sp>
        <p:sp>
          <p:nvSpPr>
            <p:cNvPr id="112646" name="AutoShape 5"/>
            <p:cNvSpPr>
              <a:spLocks noChangeArrowheads="1"/>
            </p:cNvSpPr>
            <p:nvPr/>
          </p:nvSpPr>
          <p:spPr bwMode="auto">
            <a:xfrm flipV="1">
              <a:off x="440" y="1161"/>
              <a:ext cx="5387" cy="80"/>
            </a:xfrm>
            <a:prstGeom prst="roundRect">
              <a:avLst>
                <a:gd name="adj" fmla="val 0"/>
              </a:avLst>
            </a:prstGeom>
            <a:solidFill>
              <a:srgbClr val="0000FF"/>
            </a:solidFill>
            <a:ln w="9525">
              <a:noFill/>
              <a:round/>
              <a:headEnd/>
              <a:tailEnd/>
            </a:ln>
          </p:spPr>
          <p:txBody>
            <a:bodyPr wrap="none" anchor="ctr"/>
            <a:lstStyle/>
            <a:p>
              <a:endParaRPr lang="en-US"/>
            </a:p>
          </p:txBody>
        </p:sp>
        <p:sp>
          <p:nvSpPr>
            <p:cNvPr id="112647" name="Freeform 6"/>
            <p:cNvSpPr>
              <a:spLocks/>
            </p:cNvSpPr>
            <p:nvPr/>
          </p:nvSpPr>
          <p:spPr bwMode="auto">
            <a:xfrm>
              <a:off x="421" y="1142"/>
              <a:ext cx="5431" cy="127"/>
            </a:xfrm>
            <a:custGeom>
              <a:avLst/>
              <a:gdLst>
                <a:gd name="T0" fmla="*/ 0 w 5431"/>
                <a:gd name="T1" fmla="*/ 126 h 127"/>
                <a:gd name="T2" fmla="*/ 5430 w 5431"/>
                <a:gd name="T3" fmla="*/ 126 h 127"/>
                <a:gd name="T4" fmla="*/ 5430 w 5431"/>
                <a:gd name="T5" fmla="*/ 0 h 127"/>
                <a:gd name="T6" fmla="*/ 5408 w 5431"/>
                <a:gd name="T7" fmla="*/ 19 h 127"/>
                <a:gd name="T8" fmla="*/ 5408 w 5431"/>
                <a:gd name="T9" fmla="*/ 98 h 127"/>
                <a:gd name="T10" fmla="*/ 17 w 5431"/>
                <a:gd name="T11" fmla="*/ 98 h 127"/>
                <a:gd name="T12" fmla="*/ 0 w 5431"/>
                <a:gd name="T13" fmla="*/ 126 h 127"/>
                <a:gd name="T14" fmla="*/ 0 w 5431"/>
                <a:gd name="T15" fmla="*/ 126 h 127"/>
                <a:gd name="T16" fmla="*/ 0 60000 65536"/>
                <a:gd name="T17" fmla="*/ 0 60000 65536"/>
                <a:gd name="T18" fmla="*/ 0 60000 65536"/>
                <a:gd name="T19" fmla="*/ 0 60000 65536"/>
                <a:gd name="T20" fmla="*/ 0 60000 65536"/>
                <a:gd name="T21" fmla="*/ 0 60000 65536"/>
                <a:gd name="T22" fmla="*/ 0 60000 65536"/>
                <a:gd name="T23" fmla="*/ 0 60000 65536"/>
                <a:gd name="T24" fmla="*/ 0 w 5431"/>
                <a:gd name="T25" fmla="*/ 0 h 127"/>
                <a:gd name="T26" fmla="*/ 5431 w 5431"/>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31" h="127">
                  <a:moveTo>
                    <a:pt x="0" y="126"/>
                  </a:moveTo>
                  <a:lnTo>
                    <a:pt x="5430" y="126"/>
                  </a:lnTo>
                  <a:lnTo>
                    <a:pt x="5430" y="0"/>
                  </a:lnTo>
                  <a:lnTo>
                    <a:pt x="5408" y="19"/>
                  </a:lnTo>
                  <a:lnTo>
                    <a:pt x="5408" y="98"/>
                  </a:lnTo>
                  <a:lnTo>
                    <a:pt x="17" y="98"/>
                  </a:lnTo>
                  <a:lnTo>
                    <a:pt x="0" y="126"/>
                  </a:lnTo>
                </a:path>
              </a:pathLst>
            </a:custGeom>
            <a:solidFill>
              <a:srgbClr val="4000A2"/>
            </a:solidFill>
            <a:ln w="9525">
              <a:noFill/>
              <a:round/>
              <a:headEnd/>
              <a:tailEnd/>
            </a:ln>
          </p:spPr>
          <p:txBody>
            <a:bodyPr/>
            <a:lstStyle/>
            <a:p>
              <a:endParaRPr lang="en-US"/>
            </a:p>
          </p:txBody>
        </p:sp>
        <p:sp>
          <p:nvSpPr>
            <p:cNvPr id="112648" name="Freeform 7"/>
            <p:cNvSpPr>
              <a:spLocks/>
            </p:cNvSpPr>
            <p:nvPr/>
          </p:nvSpPr>
          <p:spPr bwMode="auto">
            <a:xfrm>
              <a:off x="439" y="1159"/>
              <a:ext cx="5389" cy="82"/>
            </a:xfrm>
            <a:custGeom>
              <a:avLst/>
              <a:gdLst>
                <a:gd name="T0" fmla="*/ 0 w 5389"/>
                <a:gd name="T1" fmla="*/ 81 h 82"/>
                <a:gd name="T2" fmla="*/ 5388 w 5389"/>
                <a:gd name="T3" fmla="*/ 81 h 82"/>
                <a:gd name="T4" fmla="*/ 5388 w 5389"/>
                <a:gd name="T5" fmla="*/ 0 h 82"/>
                <a:gd name="T6" fmla="*/ 0 60000 65536"/>
                <a:gd name="T7" fmla="*/ 0 60000 65536"/>
                <a:gd name="T8" fmla="*/ 0 60000 65536"/>
                <a:gd name="T9" fmla="*/ 0 w 5389"/>
                <a:gd name="T10" fmla="*/ 0 h 82"/>
                <a:gd name="T11" fmla="*/ 5389 w 5389"/>
                <a:gd name="T12" fmla="*/ 82 h 82"/>
              </a:gdLst>
              <a:ahLst/>
              <a:cxnLst>
                <a:cxn ang="T6">
                  <a:pos x="T0" y="T1"/>
                </a:cxn>
                <a:cxn ang="T7">
                  <a:pos x="T2" y="T3"/>
                </a:cxn>
                <a:cxn ang="T8">
                  <a:pos x="T4" y="T5"/>
                </a:cxn>
              </a:cxnLst>
              <a:rect l="T9" t="T10" r="T11" b="T12"/>
              <a:pathLst>
                <a:path w="5389" h="82">
                  <a:moveTo>
                    <a:pt x="0" y="81"/>
                  </a:moveTo>
                  <a:lnTo>
                    <a:pt x="5388" y="81"/>
                  </a:lnTo>
                  <a:lnTo>
                    <a:pt x="5388" y="0"/>
                  </a:lnTo>
                </a:path>
              </a:pathLst>
            </a:custGeom>
            <a:noFill/>
            <a:ln w="8946">
              <a:solidFill>
                <a:srgbClr val="000000"/>
              </a:solidFill>
              <a:round/>
              <a:headEnd/>
              <a:tailEnd/>
            </a:ln>
          </p:spPr>
          <p:txBody>
            <a:bodyPr/>
            <a:lstStyle/>
            <a:p>
              <a:endParaRPr lang="en-US"/>
            </a:p>
          </p:txBody>
        </p:sp>
        <p:sp>
          <p:nvSpPr>
            <p:cNvPr id="112649" name="Freeform 8"/>
            <p:cNvSpPr>
              <a:spLocks/>
            </p:cNvSpPr>
            <p:nvPr/>
          </p:nvSpPr>
          <p:spPr bwMode="auto">
            <a:xfrm>
              <a:off x="423" y="1145"/>
              <a:ext cx="5430" cy="124"/>
            </a:xfrm>
            <a:custGeom>
              <a:avLst/>
              <a:gdLst>
                <a:gd name="T0" fmla="*/ 0 w 5430"/>
                <a:gd name="T1" fmla="*/ 0 h 124"/>
                <a:gd name="T2" fmla="*/ 5429 w 5430"/>
                <a:gd name="T3" fmla="*/ 0 h 124"/>
                <a:gd name="T4" fmla="*/ 5406 w 5430"/>
                <a:gd name="T5" fmla="*/ 16 h 124"/>
                <a:gd name="T6" fmla="*/ 15 w 5430"/>
                <a:gd name="T7" fmla="*/ 16 h 124"/>
                <a:gd name="T8" fmla="*/ 15 w 5430"/>
                <a:gd name="T9" fmla="*/ 95 h 124"/>
                <a:gd name="T10" fmla="*/ 0 w 5430"/>
                <a:gd name="T11" fmla="*/ 123 h 124"/>
                <a:gd name="T12" fmla="*/ 0 w 5430"/>
                <a:gd name="T13" fmla="*/ 0 h 124"/>
                <a:gd name="T14" fmla="*/ 0 w 5430"/>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5430"/>
                <a:gd name="T25" fmla="*/ 0 h 124"/>
                <a:gd name="T26" fmla="*/ 5430 w 5430"/>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30" h="124">
                  <a:moveTo>
                    <a:pt x="0" y="0"/>
                  </a:moveTo>
                  <a:lnTo>
                    <a:pt x="5429" y="0"/>
                  </a:lnTo>
                  <a:lnTo>
                    <a:pt x="5406" y="16"/>
                  </a:lnTo>
                  <a:lnTo>
                    <a:pt x="15" y="16"/>
                  </a:lnTo>
                  <a:lnTo>
                    <a:pt x="15" y="95"/>
                  </a:lnTo>
                  <a:lnTo>
                    <a:pt x="0" y="123"/>
                  </a:lnTo>
                  <a:lnTo>
                    <a:pt x="0" y="0"/>
                  </a:lnTo>
                </a:path>
              </a:pathLst>
            </a:custGeom>
            <a:solidFill>
              <a:srgbClr val="00C1C2"/>
            </a:solidFill>
            <a:ln w="9525">
              <a:noFill/>
              <a:round/>
              <a:headEnd/>
              <a:tailEnd/>
            </a:ln>
          </p:spPr>
          <p:txBody>
            <a:bodyPr/>
            <a:lstStyle/>
            <a:p>
              <a:endParaRPr lang="en-US"/>
            </a:p>
          </p:txBody>
        </p:sp>
      </p:grpSp>
      <p:sp>
        <p:nvSpPr>
          <p:cNvPr id="11" name="Title 10"/>
          <p:cNvSpPr>
            <a:spLocks noGrp="1"/>
          </p:cNvSpPr>
          <p:nvPr>
            <p:ph type="title"/>
          </p:nvPr>
        </p:nvSpPr>
        <p:spPr/>
        <p:txBody>
          <a:bodyPr/>
          <a:lstStyle/>
          <a:p>
            <a:r>
              <a:rPr lang="en-US" dirty="0" smtClean="0"/>
              <a:t>Relationships Can Be Expressed in </a:t>
            </a:r>
            <a:r>
              <a:rPr lang="en-US" dirty="0" smtClean="0"/>
              <a:t>Access</a:t>
            </a:r>
            <a:endParaRPr lang="en-US" dirty="0"/>
          </a:p>
        </p:txBody>
      </p:sp>
      <p:sp>
        <p:nvSpPr>
          <p:cNvPr id="112644" name="Text Box 10"/>
          <p:cNvSpPr txBox="1">
            <a:spLocks noChangeArrowheads="1"/>
          </p:cNvSpPr>
          <p:nvPr/>
        </p:nvSpPr>
        <p:spPr bwMode="auto">
          <a:xfrm>
            <a:off x="152400" y="2133600"/>
            <a:ext cx="9753600" cy="5638800"/>
          </a:xfrm>
          <a:prstGeom prst="rect">
            <a:avLst/>
          </a:prstGeom>
          <a:noFill/>
          <a:ln w="9525">
            <a:noFill/>
            <a:miter lim="800000"/>
            <a:headEnd/>
            <a:tailEnd/>
          </a:ln>
        </p:spPr>
        <p:txBody>
          <a:bodyPr lIns="0" tIns="0" rIns="0" bIns="0"/>
          <a:lstStyle/>
          <a:p>
            <a:pPr marL="320675" indent="-320675" defTabSz="460375">
              <a:buClr>
                <a:srgbClr val="00A000"/>
              </a:buClr>
              <a:buSzPct val="90000"/>
              <a:buFont typeface="Wingdings" pitchFamily="2" charset="2"/>
              <a:buChar char="§"/>
            </a:pPr>
            <a:r>
              <a:rPr lang="en-US" sz="2900" dirty="0"/>
              <a:t>If no relationship is present between two tables of interest, you may have Access  insert a line indicating a relationship between identically named attributes in the two tables (assuming that both have the same data type ( and field length) and one of them is a primary key).</a:t>
            </a:r>
            <a:br>
              <a:rPr lang="en-US" sz="2900" dirty="0"/>
            </a:br>
            <a:endParaRPr lang="en-US" sz="2900" dirty="0"/>
          </a:p>
          <a:p>
            <a:pPr marL="771525" lvl="1" indent="-315913" defTabSz="460375">
              <a:buClr>
                <a:srgbClr val="00A000"/>
              </a:buClr>
              <a:buSzPct val="70000"/>
              <a:buFont typeface="Wingdings" pitchFamily="2" charset="2"/>
              <a:buChar char="Ø"/>
            </a:pPr>
            <a:r>
              <a:rPr lang="en-US" sz="3000" dirty="0"/>
              <a:t> </a:t>
            </a:r>
            <a:r>
              <a:rPr lang="en-US" sz="2800" i="1" dirty="0"/>
              <a:t>In the top portion of the Select Query Window, point and select an attribute in one table and dragging the pointer to the related attribute in the other table.</a:t>
            </a:r>
            <a:br>
              <a:rPr lang="en-US" sz="2800" i="1" dirty="0"/>
            </a:br>
            <a:endParaRPr lang="en-US" sz="2800" i="1" dirty="0"/>
          </a:p>
          <a:p>
            <a:pPr marL="771525" lvl="1" indent="-315913" defTabSz="460375">
              <a:buClr>
                <a:srgbClr val="00A000"/>
              </a:buClr>
              <a:buSzPct val="70000"/>
              <a:buFont typeface="Wingdings" pitchFamily="2" charset="2"/>
              <a:buChar char="Ø"/>
            </a:pPr>
            <a:r>
              <a:rPr lang="en-US" sz="2800" i="1" dirty="0"/>
              <a:t>If desired, enforce referential integrity by going into "Relationships</a:t>
            </a:r>
            <a:r>
              <a:rPr lang="en-US" sz="3000" dirty="0"/>
              <a:t>"</a:t>
            </a:r>
            <a:endParaRPr lang="en-US" sz="2500" dirty="0"/>
          </a:p>
        </p:txBody>
      </p:sp>
    </p:spTree>
  </p:cSld>
  <p:clrMapOvr>
    <a:masterClrMapping/>
  </p:clrMapOvr>
  <p:transition>
    <p:blinds dir="vert"/>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666" name="Group 9"/>
          <p:cNvGrpSpPr>
            <a:grpSpLocks/>
          </p:cNvGrpSpPr>
          <p:nvPr/>
        </p:nvGrpSpPr>
        <p:grpSpPr bwMode="auto">
          <a:xfrm>
            <a:off x="838200" y="1066800"/>
            <a:ext cx="8623300" cy="201613"/>
            <a:chOff x="421" y="1142"/>
            <a:chExt cx="5432" cy="127"/>
          </a:xfrm>
        </p:grpSpPr>
        <p:sp>
          <p:nvSpPr>
            <p:cNvPr id="113669" name="AutoShape 4"/>
            <p:cNvSpPr>
              <a:spLocks noChangeArrowheads="1"/>
            </p:cNvSpPr>
            <p:nvPr/>
          </p:nvSpPr>
          <p:spPr bwMode="auto">
            <a:xfrm flipV="1">
              <a:off x="438" y="1179"/>
              <a:ext cx="5388" cy="79"/>
            </a:xfrm>
            <a:prstGeom prst="roundRect">
              <a:avLst>
                <a:gd name="adj" fmla="val 0"/>
              </a:avLst>
            </a:prstGeom>
            <a:solidFill>
              <a:srgbClr val="000080"/>
            </a:solidFill>
            <a:ln w="9525">
              <a:noFill/>
              <a:round/>
              <a:headEnd/>
              <a:tailEnd/>
            </a:ln>
          </p:spPr>
          <p:txBody>
            <a:bodyPr wrap="none" anchor="ctr"/>
            <a:lstStyle/>
            <a:p>
              <a:endParaRPr lang="en-US"/>
            </a:p>
          </p:txBody>
        </p:sp>
        <p:sp>
          <p:nvSpPr>
            <p:cNvPr id="113670" name="AutoShape 5"/>
            <p:cNvSpPr>
              <a:spLocks noChangeArrowheads="1"/>
            </p:cNvSpPr>
            <p:nvPr/>
          </p:nvSpPr>
          <p:spPr bwMode="auto">
            <a:xfrm flipV="1">
              <a:off x="440" y="1161"/>
              <a:ext cx="5387" cy="80"/>
            </a:xfrm>
            <a:prstGeom prst="roundRect">
              <a:avLst>
                <a:gd name="adj" fmla="val 0"/>
              </a:avLst>
            </a:prstGeom>
            <a:solidFill>
              <a:srgbClr val="0000FF"/>
            </a:solidFill>
            <a:ln w="9525">
              <a:noFill/>
              <a:round/>
              <a:headEnd/>
              <a:tailEnd/>
            </a:ln>
          </p:spPr>
          <p:txBody>
            <a:bodyPr wrap="none" anchor="ctr"/>
            <a:lstStyle/>
            <a:p>
              <a:endParaRPr lang="en-US"/>
            </a:p>
          </p:txBody>
        </p:sp>
        <p:sp>
          <p:nvSpPr>
            <p:cNvPr id="113671" name="Freeform 6"/>
            <p:cNvSpPr>
              <a:spLocks/>
            </p:cNvSpPr>
            <p:nvPr/>
          </p:nvSpPr>
          <p:spPr bwMode="auto">
            <a:xfrm>
              <a:off x="421" y="1142"/>
              <a:ext cx="5431" cy="127"/>
            </a:xfrm>
            <a:custGeom>
              <a:avLst/>
              <a:gdLst>
                <a:gd name="T0" fmla="*/ 0 w 5431"/>
                <a:gd name="T1" fmla="*/ 126 h 127"/>
                <a:gd name="T2" fmla="*/ 5430 w 5431"/>
                <a:gd name="T3" fmla="*/ 126 h 127"/>
                <a:gd name="T4" fmla="*/ 5430 w 5431"/>
                <a:gd name="T5" fmla="*/ 0 h 127"/>
                <a:gd name="T6" fmla="*/ 5408 w 5431"/>
                <a:gd name="T7" fmla="*/ 19 h 127"/>
                <a:gd name="T8" fmla="*/ 5408 w 5431"/>
                <a:gd name="T9" fmla="*/ 98 h 127"/>
                <a:gd name="T10" fmla="*/ 17 w 5431"/>
                <a:gd name="T11" fmla="*/ 98 h 127"/>
                <a:gd name="T12" fmla="*/ 0 w 5431"/>
                <a:gd name="T13" fmla="*/ 126 h 127"/>
                <a:gd name="T14" fmla="*/ 0 w 5431"/>
                <a:gd name="T15" fmla="*/ 126 h 127"/>
                <a:gd name="T16" fmla="*/ 0 60000 65536"/>
                <a:gd name="T17" fmla="*/ 0 60000 65536"/>
                <a:gd name="T18" fmla="*/ 0 60000 65536"/>
                <a:gd name="T19" fmla="*/ 0 60000 65536"/>
                <a:gd name="T20" fmla="*/ 0 60000 65536"/>
                <a:gd name="T21" fmla="*/ 0 60000 65536"/>
                <a:gd name="T22" fmla="*/ 0 60000 65536"/>
                <a:gd name="T23" fmla="*/ 0 60000 65536"/>
                <a:gd name="T24" fmla="*/ 0 w 5431"/>
                <a:gd name="T25" fmla="*/ 0 h 127"/>
                <a:gd name="T26" fmla="*/ 5431 w 5431"/>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31" h="127">
                  <a:moveTo>
                    <a:pt x="0" y="126"/>
                  </a:moveTo>
                  <a:lnTo>
                    <a:pt x="5430" y="126"/>
                  </a:lnTo>
                  <a:lnTo>
                    <a:pt x="5430" y="0"/>
                  </a:lnTo>
                  <a:lnTo>
                    <a:pt x="5408" y="19"/>
                  </a:lnTo>
                  <a:lnTo>
                    <a:pt x="5408" y="98"/>
                  </a:lnTo>
                  <a:lnTo>
                    <a:pt x="17" y="98"/>
                  </a:lnTo>
                  <a:lnTo>
                    <a:pt x="0" y="126"/>
                  </a:lnTo>
                </a:path>
              </a:pathLst>
            </a:custGeom>
            <a:solidFill>
              <a:srgbClr val="4000A2"/>
            </a:solidFill>
            <a:ln w="9525">
              <a:noFill/>
              <a:round/>
              <a:headEnd/>
              <a:tailEnd/>
            </a:ln>
          </p:spPr>
          <p:txBody>
            <a:bodyPr/>
            <a:lstStyle/>
            <a:p>
              <a:endParaRPr lang="en-US"/>
            </a:p>
          </p:txBody>
        </p:sp>
        <p:sp>
          <p:nvSpPr>
            <p:cNvPr id="113672" name="Freeform 7"/>
            <p:cNvSpPr>
              <a:spLocks/>
            </p:cNvSpPr>
            <p:nvPr/>
          </p:nvSpPr>
          <p:spPr bwMode="auto">
            <a:xfrm>
              <a:off x="439" y="1159"/>
              <a:ext cx="5389" cy="82"/>
            </a:xfrm>
            <a:custGeom>
              <a:avLst/>
              <a:gdLst>
                <a:gd name="T0" fmla="*/ 0 w 5389"/>
                <a:gd name="T1" fmla="*/ 81 h 82"/>
                <a:gd name="T2" fmla="*/ 5388 w 5389"/>
                <a:gd name="T3" fmla="*/ 81 h 82"/>
                <a:gd name="T4" fmla="*/ 5388 w 5389"/>
                <a:gd name="T5" fmla="*/ 0 h 82"/>
                <a:gd name="T6" fmla="*/ 0 60000 65536"/>
                <a:gd name="T7" fmla="*/ 0 60000 65536"/>
                <a:gd name="T8" fmla="*/ 0 60000 65536"/>
                <a:gd name="T9" fmla="*/ 0 w 5389"/>
                <a:gd name="T10" fmla="*/ 0 h 82"/>
                <a:gd name="T11" fmla="*/ 5389 w 5389"/>
                <a:gd name="T12" fmla="*/ 82 h 82"/>
              </a:gdLst>
              <a:ahLst/>
              <a:cxnLst>
                <a:cxn ang="T6">
                  <a:pos x="T0" y="T1"/>
                </a:cxn>
                <a:cxn ang="T7">
                  <a:pos x="T2" y="T3"/>
                </a:cxn>
                <a:cxn ang="T8">
                  <a:pos x="T4" y="T5"/>
                </a:cxn>
              </a:cxnLst>
              <a:rect l="T9" t="T10" r="T11" b="T12"/>
              <a:pathLst>
                <a:path w="5389" h="82">
                  <a:moveTo>
                    <a:pt x="0" y="81"/>
                  </a:moveTo>
                  <a:lnTo>
                    <a:pt x="5388" y="81"/>
                  </a:lnTo>
                  <a:lnTo>
                    <a:pt x="5388" y="0"/>
                  </a:lnTo>
                </a:path>
              </a:pathLst>
            </a:custGeom>
            <a:noFill/>
            <a:ln w="8946">
              <a:solidFill>
                <a:srgbClr val="000000"/>
              </a:solidFill>
              <a:round/>
              <a:headEnd/>
              <a:tailEnd/>
            </a:ln>
          </p:spPr>
          <p:txBody>
            <a:bodyPr/>
            <a:lstStyle/>
            <a:p>
              <a:endParaRPr lang="en-US"/>
            </a:p>
          </p:txBody>
        </p:sp>
        <p:sp>
          <p:nvSpPr>
            <p:cNvPr id="113673" name="Freeform 8"/>
            <p:cNvSpPr>
              <a:spLocks/>
            </p:cNvSpPr>
            <p:nvPr/>
          </p:nvSpPr>
          <p:spPr bwMode="auto">
            <a:xfrm>
              <a:off x="423" y="1145"/>
              <a:ext cx="5430" cy="124"/>
            </a:xfrm>
            <a:custGeom>
              <a:avLst/>
              <a:gdLst>
                <a:gd name="T0" fmla="*/ 0 w 5430"/>
                <a:gd name="T1" fmla="*/ 0 h 124"/>
                <a:gd name="T2" fmla="*/ 5429 w 5430"/>
                <a:gd name="T3" fmla="*/ 0 h 124"/>
                <a:gd name="T4" fmla="*/ 5406 w 5430"/>
                <a:gd name="T5" fmla="*/ 16 h 124"/>
                <a:gd name="T6" fmla="*/ 15 w 5430"/>
                <a:gd name="T7" fmla="*/ 16 h 124"/>
                <a:gd name="T8" fmla="*/ 15 w 5430"/>
                <a:gd name="T9" fmla="*/ 95 h 124"/>
                <a:gd name="T10" fmla="*/ 0 w 5430"/>
                <a:gd name="T11" fmla="*/ 123 h 124"/>
                <a:gd name="T12" fmla="*/ 0 w 5430"/>
                <a:gd name="T13" fmla="*/ 0 h 124"/>
                <a:gd name="T14" fmla="*/ 0 w 5430"/>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5430"/>
                <a:gd name="T25" fmla="*/ 0 h 124"/>
                <a:gd name="T26" fmla="*/ 5430 w 5430"/>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30" h="124">
                  <a:moveTo>
                    <a:pt x="0" y="0"/>
                  </a:moveTo>
                  <a:lnTo>
                    <a:pt x="5429" y="0"/>
                  </a:lnTo>
                  <a:lnTo>
                    <a:pt x="5406" y="16"/>
                  </a:lnTo>
                  <a:lnTo>
                    <a:pt x="15" y="16"/>
                  </a:lnTo>
                  <a:lnTo>
                    <a:pt x="15" y="95"/>
                  </a:lnTo>
                  <a:lnTo>
                    <a:pt x="0" y="123"/>
                  </a:lnTo>
                  <a:lnTo>
                    <a:pt x="0" y="0"/>
                  </a:lnTo>
                </a:path>
              </a:pathLst>
            </a:custGeom>
            <a:solidFill>
              <a:srgbClr val="00C1C2"/>
            </a:solidFill>
            <a:ln w="9525">
              <a:noFill/>
              <a:round/>
              <a:headEnd/>
              <a:tailEnd/>
            </a:ln>
          </p:spPr>
          <p:txBody>
            <a:bodyPr/>
            <a:lstStyle/>
            <a:p>
              <a:endParaRPr lang="en-US"/>
            </a:p>
          </p:txBody>
        </p:sp>
      </p:grpSp>
      <p:sp>
        <p:nvSpPr>
          <p:cNvPr id="11" name="Title 10"/>
          <p:cNvSpPr>
            <a:spLocks noGrp="1"/>
          </p:cNvSpPr>
          <p:nvPr>
            <p:ph type="title"/>
          </p:nvPr>
        </p:nvSpPr>
        <p:spPr>
          <a:xfrm>
            <a:off x="514350" y="304800"/>
            <a:ext cx="9258300" cy="685800"/>
          </a:xfrm>
        </p:spPr>
        <p:txBody>
          <a:bodyPr/>
          <a:lstStyle/>
          <a:p>
            <a:r>
              <a:rPr lang="en-US" dirty="0" smtClean="0"/>
              <a:t>Multi-Table Queries - Continued</a:t>
            </a:r>
            <a:endParaRPr lang="en-US" dirty="0"/>
          </a:p>
        </p:txBody>
      </p:sp>
      <p:sp>
        <p:nvSpPr>
          <p:cNvPr id="113668" name="Text Box 10"/>
          <p:cNvSpPr txBox="1">
            <a:spLocks noChangeArrowheads="1"/>
          </p:cNvSpPr>
          <p:nvPr/>
        </p:nvSpPr>
        <p:spPr bwMode="auto">
          <a:xfrm>
            <a:off x="0" y="1295400"/>
            <a:ext cx="10058400" cy="6477000"/>
          </a:xfrm>
          <a:prstGeom prst="rect">
            <a:avLst/>
          </a:prstGeom>
          <a:noFill/>
          <a:ln w="9525">
            <a:noFill/>
            <a:miter lim="800000"/>
            <a:headEnd/>
            <a:tailEnd/>
          </a:ln>
        </p:spPr>
        <p:txBody>
          <a:bodyPr lIns="0" tIns="0" rIns="0" bIns="0"/>
          <a:lstStyle/>
          <a:p>
            <a:pPr marL="320675" indent="-320675" defTabSz="460375">
              <a:buClr>
                <a:srgbClr val="00A000"/>
              </a:buClr>
              <a:buSzPct val="90000"/>
              <a:buFont typeface="Monotype Sorts" pitchFamily="2" charset="2"/>
              <a:buChar char="l"/>
            </a:pPr>
            <a:r>
              <a:rPr lang="en-US" sz="3600" dirty="0"/>
              <a:t>Double click on the attributes needed from both tables to express your query.</a:t>
            </a:r>
            <a:br>
              <a:rPr lang="en-US" sz="3600" dirty="0"/>
            </a:br>
            <a:endParaRPr lang="en-US" sz="3600" dirty="0"/>
          </a:p>
          <a:p>
            <a:pPr marL="320675" indent="-320675" defTabSz="460375">
              <a:buClr>
                <a:srgbClr val="00A000"/>
              </a:buClr>
              <a:buSzPct val="90000"/>
              <a:buFont typeface="Monotype Sorts" pitchFamily="2" charset="2"/>
              <a:buChar char="l"/>
            </a:pPr>
            <a:r>
              <a:rPr lang="en-US" sz="3600" dirty="0"/>
              <a:t>Use the Criteria row to restrict the records in the join.</a:t>
            </a:r>
            <a:br>
              <a:rPr lang="en-US" sz="3600" dirty="0"/>
            </a:br>
            <a:endParaRPr lang="en-US" sz="3600" dirty="0"/>
          </a:p>
          <a:p>
            <a:pPr marL="320675" indent="-320675" defTabSz="460375">
              <a:buClr>
                <a:srgbClr val="00A000"/>
              </a:buClr>
              <a:buSzPct val="90000"/>
              <a:buFont typeface="Monotype Sorts" pitchFamily="2" charset="2"/>
              <a:buChar char="l"/>
            </a:pPr>
            <a:r>
              <a:rPr lang="en-US" sz="3600" dirty="0"/>
              <a:t>Highlight </a:t>
            </a:r>
            <a:r>
              <a:rPr lang="en-US" sz="3600" dirty="0" err="1"/>
              <a:t>TableNames</a:t>
            </a:r>
            <a:r>
              <a:rPr lang="en-US" sz="3600" dirty="0"/>
              <a:t> in the “Show/Hide” ribbon, and you will see in the QBE grid the row called Table and the source table for each attribut</a:t>
            </a:r>
            <a:r>
              <a:rPr lang="en-US" sz="3600" b="1" dirty="0"/>
              <a:t>e</a:t>
            </a:r>
            <a:br>
              <a:rPr lang="en-US" sz="3600" b="1" dirty="0"/>
            </a:br>
            <a:endParaRPr lang="en-US" sz="3600" b="1" dirty="0"/>
          </a:p>
          <a:p>
            <a:pPr marL="320675" indent="-320675" defTabSz="460375">
              <a:buClr>
                <a:srgbClr val="00A000"/>
              </a:buClr>
              <a:buSzPct val="90000"/>
              <a:buFont typeface="Monotype Sorts" pitchFamily="2" charset="2"/>
              <a:buChar char="l"/>
            </a:pPr>
            <a:r>
              <a:rPr lang="en-US" sz="3600" dirty="0"/>
              <a:t>Run the query.</a:t>
            </a:r>
          </a:p>
        </p:txBody>
      </p:sp>
    </p:spTree>
  </p:cSld>
  <p:clrMapOvr>
    <a:masterClrMapping/>
  </p:clrMapOvr>
  <p:transition>
    <p:blinds dir="vert"/>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690" name="Group 9"/>
          <p:cNvGrpSpPr>
            <a:grpSpLocks/>
          </p:cNvGrpSpPr>
          <p:nvPr/>
        </p:nvGrpSpPr>
        <p:grpSpPr bwMode="auto">
          <a:xfrm>
            <a:off x="668338" y="1812925"/>
            <a:ext cx="8623300" cy="201613"/>
            <a:chOff x="421" y="1142"/>
            <a:chExt cx="5432" cy="127"/>
          </a:xfrm>
        </p:grpSpPr>
        <p:sp>
          <p:nvSpPr>
            <p:cNvPr id="114693" name="AutoShape 4"/>
            <p:cNvSpPr>
              <a:spLocks noChangeArrowheads="1"/>
            </p:cNvSpPr>
            <p:nvPr/>
          </p:nvSpPr>
          <p:spPr bwMode="auto">
            <a:xfrm flipV="1">
              <a:off x="438" y="1179"/>
              <a:ext cx="5388" cy="79"/>
            </a:xfrm>
            <a:prstGeom prst="roundRect">
              <a:avLst>
                <a:gd name="adj" fmla="val 0"/>
              </a:avLst>
            </a:prstGeom>
            <a:solidFill>
              <a:srgbClr val="000080"/>
            </a:solidFill>
            <a:ln w="9525">
              <a:noFill/>
              <a:round/>
              <a:headEnd/>
              <a:tailEnd/>
            </a:ln>
          </p:spPr>
          <p:txBody>
            <a:bodyPr wrap="none" anchor="ctr"/>
            <a:lstStyle/>
            <a:p>
              <a:endParaRPr lang="en-US"/>
            </a:p>
          </p:txBody>
        </p:sp>
        <p:sp>
          <p:nvSpPr>
            <p:cNvPr id="114694" name="AutoShape 5"/>
            <p:cNvSpPr>
              <a:spLocks noChangeArrowheads="1"/>
            </p:cNvSpPr>
            <p:nvPr/>
          </p:nvSpPr>
          <p:spPr bwMode="auto">
            <a:xfrm flipV="1">
              <a:off x="440" y="1161"/>
              <a:ext cx="5387" cy="80"/>
            </a:xfrm>
            <a:prstGeom prst="roundRect">
              <a:avLst>
                <a:gd name="adj" fmla="val 0"/>
              </a:avLst>
            </a:prstGeom>
            <a:solidFill>
              <a:srgbClr val="0000FF"/>
            </a:solidFill>
            <a:ln w="9525">
              <a:noFill/>
              <a:round/>
              <a:headEnd/>
              <a:tailEnd/>
            </a:ln>
          </p:spPr>
          <p:txBody>
            <a:bodyPr wrap="none" anchor="ctr"/>
            <a:lstStyle/>
            <a:p>
              <a:endParaRPr lang="en-US"/>
            </a:p>
          </p:txBody>
        </p:sp>
        <p:sp>
          <p:nvSpPr>
            <p:cNvPr id="114695" name="Freeform 6"/>
            <p:cNvSpPr>
              <a:spLocks/>
            </p:cNvSpPr>
            <p:nvPr/>
          </p:nvSpPr>
          <p:spPr bwMode="auto">
            <a:xfrm>
              <a:off x="421" y="1142"/>
              <a:ext cx="5431" cy="127"/>
            </a:xfrm>
            <a:custGeom>
              <a:avLst/>
              <a:gdLst>
                <a:gd name="T0" fmla="*/ 0 w 5431"/>
                <a:gd name="T1" fmla="*/ 126 h 127"/>
                <a:gd name="T2" fmla="*/ 5430 w 5431"/>
                <a:gd name="T3" fmla="*/ 126 h 127"/>
                <a:gd name="T4" fmla="*/ 5430 w 5431"/>
                <a:gd name="T5" fmla="*/ 0 h 127"/>
                <a:gd name="T6" fmla="*/ 5408 w 5431"/>
                <a:gd name="T7" fmla="*/ 19 h 127"/>
                <a:gd name="T8" fmla="*/ 5408 w 5431"/>
                <a:gd name="T9" fmla="*/ 98 h 127"/>
                <a:gd name="T10" fmla="*/ 17 w 5431"/>
                <a:gd name="T11" fmla="*/ 98 h 127"/>
                <a:gd name="T12" fmla="*/ 0 w 5431"/>
                <a:gd name="T13" fmla="*/ 126 h 127"/>
                <a:gd name="T14" fmla="*/ 0 w 5431"/>
                <a:gd name="T15" fmla="*/ 126 h 127"/>
                <a:gd name="T16" fmla="*/ 0 60000 65536"/>
                <a:gd name="T17" fmla="*/ 0 60000 65536"/>
                <a:gd name="T18" fmla="*/ 0 60000 65536"/>
                <a:gd name="T19" fmla="*/ 0 60000 65536"/>
                <a:gd name="T20" fmla="*/ 0 60000 65536"/>
                <a:gd name="T21" fmla="*/ 0 60000 65536"/>
                <a:gd name="T22" fmla="*/ 0 60000 65536"/>
                <a:gd name="T23" fmla="*/ 0 60000 65536"/>
                <a:gd name="T24" fmla="*/ 0 w 5431"/>
                <a:gd name="T25" fmla="*/ 0 h 127"/>
                <a:gd name="T26" fmla="*/ 5431 w 5431"/>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31" h="127">
                  <a:moveTo>
                    <a:pt x="0" y="126"/>
                  </a:moveTo>
                  <a:lnTo>
                    <a:pt x="5430" y="126"/>
                  </a:lnTo>
                  <a:lnTo>
                    <a:pt x="5430" y="0"/>
                  </a:lnTo>
                  <a:lnTo>
                    <a:pt x="5408" y="19"/>
                  </a:lnTo>
                  <a:lnTo>
                    <a:pt x="5408" y="98"/>
                  </a:lnTo>
                  <a:lnTo>
                    <a:pt x="17" y="98"/>
                  </a:lnTo>
                  <a:lnTo>
                    <a:pt x="0" y="126"/>
                  </a:lnTo>
                </a:path>
              </a:pathLst>
            </a:custGeom>
            <a:solidFill>
              <a:srgbClr val="4000A2"/>
            </a:solidFill>
            <a:ln w="9525">
              <a:noFill/>
              <a:round/>
              <a:headEnd/>
              <a:tailEnd/>
            </a:ln>
          </p:spPr>
          <p:txBody>
            <a:bodyPr/>
            <a:lstStyle/>
            <a:p>
              <a:endParaRPr lang="en-US"/>
            </a:p>
          </p:txBody>
        </p:sp>
        <p:sp>
          <p:nvSpPr>
            <p:cNvPr id="114696" name="Freeform 7"/>
            <p:cNvSpPr>
              <a:spLocks/>
            </p:cNvSpPr>
            <p:nvPr/>
          </p:nvSpPr>
          <p:spPr bwMode="auto">
            <a:xfrm>
              <a:off x="439" y="1159"/>
              <a:ext cx="5389" cy="82"/>
            </a:xfrm>
            <a:custGeom>
              <a:avLst/>
              <a:gdLst>
                <a:gd name="T0" fmla="*/ 0 w 5389"/>
                <a:gd name="T1" fmla="*/ 81 h 82"/>
                <a:gd name="T2" fmla="*/ 5388 w 5389"/>
                <a:gd name="T3" fmla="*/ 81 h 82"/>
                <a:gd name="T4" fmla="*/ 5388 w 5389"/>
                <a:gd name="T5" fmla="*/ 0 h 82"/>
                <a:gd name="T6" fmla="*/ 0 60000 65536"/>
                <a:gd name="T7" fmla="*/ 0 60000 65536"/>
                <a:gd name="T8" fmla="*/ 0 60000 65536"/>
                <a:gd name="T9" fmla="*/ 0 w 5389"/>
                <a:gd name="T10" fmla="*/ 0 h 82"/>
                <a:gd name="T11" fmla="*/ 5389 w 5389"/>
                <a:gd name="T12" fmla="*/ 82 h 82"/>
              </a:gdLst>
              <a:ahLst/>
              <a:cxnLst>
                <a:cxn ang="T6">
                  <a:pos x="T0" y="T1"/>
                </a:cxn>
                <a:cxn ang="T7">
                  <a:pos x="T2" y="T3"/>
                </a:cxn>
                <a:cxn ang="T8">
                  <a:pos x="T4" y="T5"/>
                </a:cxn>
              </a:cxnLst>
              <a:rect l="T9" t="T10" r="T11" b="T12"/>
              <a:pathLst>
                <a:path w="5389" h="82">
                  <a:moveTo>
                    <a:pt x="0" y="81"/>
                  </a:moveTo>
                  <a:lnTo>
                    <a:pt x="5388" y="81"/>
                  </a:lnTo>
                  <a:lnTo>
                    <a:pt x="5388" y="0"/>
                  </a:lnTo>
                </a:path>
              </a:pathLst>
            </a:custGeom>
            <a:noFill/>
            <a:ln w="8946">
              <a:solidFill>
                <a:srgbClr val="000000"/>
              </a:solidFill>
              <a:round/>
              <a:headEnd/>
              <a:tailEnd/>
            </a:ln>
          </p:spPr>
          <p:txBody>
            <a:bodyPr/>
            <a:lstStyle/>
            <a:p>
              <a:endParaRPr lang="en-US"/>
            </a:p>
          </p:txBody>
        </p:sp>
        <p:sp>
          <p:nvSpPr>
            <p:cNvPr id="114697" name="Freeform 8"/>
            <p:cNvSpPr>
              <a:spLocks/>
            </p:cNvSpPr>
            <p:nvPr/>
          </p:nvSpPr>
          <p:spPr bwMode="auto">
            <a:xfrm>
              <a:off x="423" y="1145"/>
              <a:ext cx="5430" cy="124"/>
            </a:xfrm>
            <a:custGeom>
              <a:avLst/>
              <a:gdLst>
                <a:gd name="T0" fmla="*/ 0 w 5430"/>
                <a:gd name="T1" fmla="*/ 0 h 124"/>
                <a:gd name="T2" fmla="*/ 5429 w 5430"/>
                <a:gd name="T3" fmla="*/ 0 h 124"/>
                <a:gd name="T4" fmla="*/ 5406 w 5430"/>
                <a:gd name="T5" fmla="*/ 16 h 124"/>
                <a:gd name="T6" fmla="*/ 15 w 5430"/>
                <a:gd name="T7" fmla="*/ 16 h 124"/>
                <a:gd name="T8" fmla="*/ 15 w 5430"/>
                <a:gd name="T9" fmla="*/ 95 h 124"/>
                <a:gd name="T10" fmla="*/ 0 w 5430"/>
                <a:gd name="T11" fmla="*/ 123 h 124"/>
                <a:gd name="T12" fmla="*/ 0 w 5430"/>
                <a:gd name="T13" fmla="*/ 0 h 124"/>
                <a:gd name="T14" fmla="*/ 0 w 5430"/>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5430"/>
                <a:gd name="T25" fmla="*/ 0 h 124"/>
                <a:gd name="T26" fmla="*/ 5430 w 5430"/>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30" h="124">
                  <a:moveTo>
                    <a:pt x="0" y="0"/>
                  </a:moveTo>
                  <a:lnTo>
                    <a:pt x="5429" y="0"/>
                  </a:lnTo>
                  <a:lnTo>
                    <a:pt x="5406" y="16"/>
                  </a:lnTo>
                  <a:lnTo>
                    <a:pt x="15" y="16"/>
                  </a:lnTo>
                  <a:lnTo>
                    <a:pt x="15" y="95"/>
                  </a:lnTo>
                  <a:lnTo>
                    <a:pt x="0" y="123"/>
                  </a:lnTo>
                  <a:lnTo>
                    <a:pt x="0" y="0"/>
                  </a:lnTo>
                </a:path>
              </a:pathLst>
            </a:custGeom>
            <a:solidFill>
              <a:srgbClr val="00C1C2"/>
            </a:solidFill>
            <a:ln w="9525">
              <a:noFill/>
              <a:round/>
              <a:headEnd/>
              <a:tailEnd/>
            </a:ln>
          </p:spPr>
          <p:txBody>
            <a:bodyPr/>
            <a:lstStyle/>
            <a:p>
              <a:endParaRPr lang="en-US"/>
            </a:p>
          </p:txBody>
        </p:sp>
      </p:grpSp>
      <p:sp>
        <p:nvSpPr>
          <p:cNvPr id="11" name="Title 10"/>
          <p:cNvSpPr>
            <a:spLocks noGrp="1"/>
          </p:cNvSpPr>
          <p:nvPr>
            <p:ph type="title"/>
          </p:nvPr>
        </p:nvSpPr>
        <p:spPr/>
        <p:txBody>
          <a:bodyPr/>
          <a:lstStyle/>
          <a:p>
            <a:r>
              <a:rPr lang="en-US" dirty="0" smtClean="0"/>
              <a:t>Computed Fields in Queries</a:t>
            </a:r>
            <a:endParaRPr lang="en-US" dirty="0"/>
          </a:p>
        </p:txBody>
      </p:sp>
      <p:sp>
        <p:nvSpPr>
          <p:cNvPr id="114692" name="Text Box 10"/>
          <p:cNvSpPr txBox="1">
            <a:spLocks noChangeArrowheads="1"/>
          </p:cNvSpPr>
          <p:nvPr/>
        </p:nvSpPr>
        <p:spPr bwMode="auto">
          <a:xfrm>
            <a:off x="0" y="2209800"/>
            <a:ext cx="10058400" cy="5334000"/>
          </a:xfrm>
          <a:prstGeom prst="rect">
            <a:avLst/>
          </a:prstGeom>
          <a:noFill/>
          <a:ln w="9525">
            <a:noFill/>
            <a:miter lim="800000"/>
            <a:headEnd/>
            <a:tailEnd/>
          </a:ln>
        </p:spPr>
        <p:txBody>
          <a:bodyPr lIns="0" tIns="0" rIns="0" bIns="0"/>
          <a:lstStyle/>
          <a:p>
            <a:pPr marL="320675" indent="-320675" defTabSz="460375">
              <a:buClr>
                <a:srgbClr val="00A000"/>
              </a:buClr>
              <a:buSzPct val="90000"/>
              <a:buFont typeface="Monotype Sorts" pitchFamily="2" charset="2"/>
              <a:buChar char="l"/>
            </a:pPr>
            <a:r>
              <a:rPr lang="en-US" sz="3100" dirty="0"/>
              <a:t>A computed field is a field calculated using other attributes and arithmetic operators.</a:t>
            </a:r>
            <a:br>
              <a:rPr lang="en-US" sz="3100" dirty="0"/>
            </a:br>
            <a:endParaRPr lang="en-US" sz="3100" dirty="0"/>
          </a:p>
          <a:p>
            <a:pPr marL="320675" indent="-320675" defTabSz="460375">
              <a:buClr>
                <a:srgbClr val="00A000"/>
              </a:buClr>
              <a:buSzPct val="90000"/>
              <a:buFont typeface="Monotype Sorts" pitchFamily="2" charset="2"/>
              <a:buChar char="l"/>
            </a:pPr>
            <a:r>
              <a:rPr lang="en-US" sz="3100" dirty="0"/>
              <a:t>To specify a computed field in a query, do the following:</a:t>
            </a:r>
            <a:br>
              <a:rPr lang="en-US" sz="3100" dirty="0"/>
            </a:br>
            <a:endParaRPr lang="en-US" sz="3100" dirty="0"/>
          </a:p>
          <a:p>
            <a:pPr marL="771525" lvl="1" indent="-315913" defTabSz="460375">
              <a:buClr>
                <a:srgbClr val="00A000"/>
              </a:buClr>
              <a:buSzPct val="70000"/>
              <a:buFont typeface="Wingdings" pitchFamily="2" charset="2"/>
              <a:buChar char="Ø"/>
            </a:pPr>
            <a:r>
              <a:rPr lang="en-US" sz="3000" i="1" dirty="0"/>
              <a:t>Think of a meaningful name for your computed field.</a:t>
            </a:r>
            <a:br>
              <a:rPr lang="en-US" sz="3000" i="1" dirty="0"/>
            </a:br>
            <a:endParaRPr lang="en-US" sz="3000" i="1" dirty="0"/>
          </a:p>
          <a:p>
            <a:pPr marL="771525" lvl="1" indent="-315913" defTabSz="460375">
              <a:buClr>
                <a:srgbClr val="00A000"/>
              </a:buClr>
              <a:buSzPct val="70000"/>
              <a:buFont typeface="Wingdings" pitchFamily="2" charset="2"/>
              <a:buChar char="Ø"/>
            </a:pPr>
            <a:r>
              <a:rPr lang="en-US" sz="3000" i="1" dirty="0"/>
              <a:t>In an available field column in the QBE grid, enter </a:t>
            </a:r>
            <a:r>
              <a:rPr lang="en-US" sz="3000" i="1" dirty="0" err="1"/>
              <a:t>ComputedFieldName:expression</a:t>
            </a:r>
            <a:r>
              <a:rPr lang="en-US" sz="3000" i="1" dirty="0"/>
              <a:t> , where expression will include the names of existing fields  enclosed within square brackets, plus arithmetic operators</a:t>
            </a:r>
            <a:endParaRPr lang="en-US" sz="2500" i="1" dirty="0"/>
          </a:p>
        </p:txBody>
      </p:sp>
    </p:spTree>
  </p:cSld>
  <p:clrMapOvr>
    <a:masterClrMapping/>
  </p:clrMapOvr>
  <p:transition>
    <p:blinds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492125" y="754063"/>
            <a:ext cx="9428163" cy="877887"/>
          </a:xfrm>
          <a:noFill/>
          <a:ln w="47418" cap="flat">
            <a:solidFill>
              <a:srgbClr val="000000"/>
            </a:solidFill>
          </a:ln>
        </p:spPr>
        <p:txBody>
          <a:bodyPr lIns="0" tIns="0" rIns="0" bIns="0" anchor="ctr"/>
          <a:lstStyle/>
          <a:p>
            <a:pPr marL="0" indent="0" algn="ctr" defTabSz="461963" eaLnBrk="1" hangingPunct="1">
              <a:spcBef>
                <a:spcPct val="0"/>
              </a:spcBef>
              <a:buClr>
                <a:srgbClr val="000000"/>
              </a:buClr>
              <a:buSzPct val="90000"/>
              <a:buFont typeface="Monotype Sorts"/>
              <a:buNone/>
            </a:pPr>
            <a:r>
              <a:rPr lang="en-US" sz="4300" b="1" smtClean="0">
                <a:solidFill>
                  <a:srgbClr val="000000"/>
                </a:solidFill>
                <a:latin typeface="MadAve" charset="0"/>
              </a:rPr>
              <a:t>USER VIEW (REQUIREMENT) #4</a:t>
            </a:r>
            <a:endParaRPr lang="en-US" smtClean="0"/>
          </a:p>
        </p:txBody>
      </p:sp>
      <p:sp>
        <p:nvSpPr>
          <p:cNvPr id="15363" name="Text Box 4"/>
          <p:cNvSpPr txBox="1">
            <a:spLocks noChangeArrowheads="1"/>
          </p:cNvSpPr>
          <p:nvPr/>
        </p:nvSpPr>
        <p:spPr bwMode="auto">
          <a:xfrm>
            <a:off x="117475" y="2065338"/>
            <a:ext cx="9940925" cy="5140325"/>
          </a:xfrm>
          <a:prstGeom prst="rect">
            <a:avLst/>
          </a:prstGeom>
          <a:noFill/>
          <a:ln w="9525">
            <a:noFill/>
            <a:miter lim="800000"/>
            <a:headEnd/>
            <a:tailEnd/>
          </a:ln>
        </p:spPr>
        <p:txBody>
          <a:bodyPr lIns="0" tIns="0" rIns="0" bIns="0"/>
          <a:lstStyle/>
          <a:p>
            <a:pPr marL="347663" indent="-347663" defTabSz="461963">
              <a:buClr>
                <a:schemeClr val="folHlink"/>
              </a:buClr>
              <a:buSzPct val="115000"/>
              <a:buFont typeface="Wingdings" pitchFamily="2" charset="2"/>
              <a:buChar char="§"/>
            </a:pPr>
            <a:r>
              <a:rPr lang="en-US" sz="4100" b="1">
                <a:solidFill>
                  <a:srgbClr val="000000"/>
                </a:solidFill>
              </a:rPr>
              <a:t>FOR EACH MOVIE STAR, LIST NUMBER, NAME, BIRTHPLACE, YEAR BORN,{YEAR DIED}</a:t>
            </a:r>
            <a:br>
              <a:rPr lang="en-US" sz="4100" b="1">
                <a:solidFill>
                  <a:srgbClr val="000000"/>
                </a:solidFill>
              </a:rPr>
            </a:br>
            <a:endParaRPr lang="en-US" sz="4100" b="1">
              <a:solidFill>
                <a:srgbClr val="000000"/>
              </a:solidFill>
            </a:endParaRPr>
          </a:p>
          <a:p>
            <a:pPr marL="682625" lvl="1" indent="-225425" defTabSz="461963">
              <a:buClr>
                <a:srgbClr val="008280"/>
              </a:buClr>
              <a:buSzPct val="70000"/>
              <a:buFont typeface="Monotype Sorts"/>
              <a:buNone/>
            </a:pPr>
            <a:r>
              <a:rPr lang="en-US" sz="4100" b="1">
                <a:solidFill>
                  <a:srgbClr val="000000"/>
                </a:solidFill>
              </a:rPr>
              <a:t>STAR ( </a:t>
            </a:r>
            <a:r>
              <a:rPr lang="en-US" sz="4100" b="1" u="sng">
                <a:solidFill>
                  <a:srgbClr val="000000"/>
                </a:solidFill>
              </a:rPr>
              <a:t>STARNUMB</a:t>
            </a:r>
            <a:r>
              <a:rPr lang="en-US" sz="4100" b="1">
                <a:solidFill>
                  <a:srgbClr val="000000"/>
                </a:solidFill>
              </a:rPr>
              <a:t>, STARNAME, BRTHPLCE, STARBORN, STARDIED)</a:t>
            </a:r>
            <a:endParaRPr lang="en-US"/>
          </a:p>
        </p:txBody>
      </p:sp>
    </p:spTree>
  </p:cSld>
  <p:clrMapOvr>
    <a:masterClrMapping/>
  </p:clrMapOvr>
  <p:transition>
    <p:cut/>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714" name="Group 9"/>
          <p:cNvGrpSpPr>
            <a:grpSpLocks/>
          </p:cNvGrpSpPr>
          <p:nvPr/>
        </p:nvGrpSpPr>
        <p:grpSpPr bwMode="auto">
          <a:xfrm>
            <a:off x="668338" y="1812925"/>
            <a:ext cx="8623300" cy="201613"/>
            <a:chOff x="421" y="1142"/>
            <a:chExt cx="5432" cy="127"/>
          </a:xfrm>
        </p:grpSpPr>
        <p:sp>
          <p:nvSpPr>
            <p:cNvPr id="115717" name="AutoShape 4"/>
            <p:cNvSpPr>
              <a:spLocks noChangeArrowheads="1"/>
            </p:cNvSpPr>
            <p:nvPr/>
          </p:nvSpPr>
          <p:spPr bwMode="auto">
            <a:xfrm flipV="1">
              <a:off x="438" y="1179"/>
              <a:ext cx="5388" cy="79"/>
            </a:xfrm>
            <a:prstGeom prst="roundRect">
              <a:avLst>
                <a:gd name="adj" fmla="val 0"/>
              </a:avLst>
            </a:prstGeom>
            <a:solidFill>
              <a:srgbClr val="000080"/>
            </a:solidFill>
            <a:ln w="9525">
              <a:noFill/>
              <a:round/>
              <a:headEnd/>
              <a:tailEnd/>
            </a:ln>
          </p:spPr>
          <p:txBody>
            <a:bodyPr wrap="none" anchor="ctr"/>
            <a:lstStyle/>
            <a:p>
              <a:endParaRPr lang="en-US"/>
            </a:p>
          </p:txBody>
        </p:sp>
        <p:sp>
          <p:nvSpPr>
            <p:cNvPr id="115718" name="AutoShape 5"/>
            <p:cNvSpPr>
              <a:spLocks noChangeArrowheads="1"/>
            </p:cNvSpPr>
            <p:nvPr/>
          </p:nvSpPr>
          <p:spPr bwMode="auto">
            <a:xfrm flipV="1">
              <a:off x="440" y="1161"/>
              <a:ext cx="5387" cy="80"/>
            </a:xfrm>
            <a:prstGeom prst="roundRect">
              <a:avLst>
                <a:gd name="adj" fmla="val 0"/>
              </a:avLst>
            </a:prstGeom>
            <a:solidFill>
              <a:srgbClr val="0000FF"/>
            </a:solidFill>
            <a:ln w="9525">
              <a:noFill/>
              <a:round/>
              <a:headEnd/>
              <a:tailEnd/>
            </a:ln>
          </p:spPr>
          <p:txBody>
            <a:bodyPr wrap="none" anchor="ctr"/>
            <a:lstStyle/>
            <a:p>
              <a:endParaRPr lang="en-US"/>
            </a:p>
          </p:txBody>
        </p:sp>
        <p:sp>
          <p:nvSpPr>
            <p:cNvPr id="115719" name="Freeform 6"/>
            <p:cNvSpPr>
              <a:spLocks/>
            </p:cNvSpPr>
            <p:nvPr/>
          </p:nvSpPr>
          <p:spPr bwMode="auto">
            <a:xfrm>
              <a:off x="421" y="1142"/>
              <a:ext cx="5431" cy="127"/>
            </a:xfrm>
            <a:custGeom>
              <a:avLst/>
              <a:gdLst>
                <a:gd name="T0" fmla="*/ 0 w 5431"/>
                <a:gd name="T1" fmla="*/ 126 h 127"/>
                <a:gd name="T2" fmla="*/ 5430 w 5431"/>
                <a:gd name="T3" fmla="*/ 126 h 127"/>
                <a:gd name="T4" fmla="*/ 5430 w 5431"/>
                <a:gd name="T5" fmla="*/ 0 h 127"/>
                <a:gd name="T6" fmla="*/ 5408 w 5431"/>
                <a:gd name="T7" fmla="*/ 19 h 127"/>
                <a:gd name="T8" fmla="*/ 5408 w 5431"/>
                <a:gd name="T9" fmla="*/ 98 h 127"/>
                <a:gd name="T10" fmla="*/ 17 w 5431"/>
                <a:gd name="T11" fmla="*/ 98 h 127"/>
                <a:gd name="T12" fmla="*/ 0 w 5431"/>
                <a:gd name="T13" fmla="*/ 126 h 127"/>
                <a:gd name="T14" fmla="*/ 0 w 5431"/>
                <a:gd name="T15" fmla="*/ 126 h 127"/>
                <a:gd name="T16" fmla="*/ 0 60000 65536"/>
                <a:gd name="T17" fmla="*/ 0 60000 65536"/>
                <a:gd name="T18" fmla="*/ 0 60000 65536"/>
                <a:gd name="T19" fmla="*/ 0 60000 65536"/>
                <a:gd name="T20" fmla="*/ 0 60000 65536"/>
                <a:gd name="T21" fmla="*/ 0 60000 65536"/>
                <a:gd name="T22" fmla="*/ 0 60000 65536"/>
                <a:gd name="T23" fmla="*/ 0 60000 65536"/>
                <a:gd name="T24" fmla="*/ 0 w 5431"/>
                <a:gd name="T25" fmla="*/ 0 h 127"/>
                <a:gd name="T26" fmla="*/ 5431 w 5431"/>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31" h="127">
                  <a:moveTo>
                    <a:pt x="0" y="126"/>
                  </a:moveTo>
                  <a:lnTo>
                    <a:pt x="5430" y="126"/>
                  </a:lnTo>
                  <a:lnTo>
                    <a:pt x="5430" y="0"/>
                  </a:lnTo>
                  <a:lnTo>
                    <a:pt x="5408" y="19"/>
                  </a:lnTo>
                  <a:lnTo>
                    <a:pt x="5408" y="98"/>
                  </a:lnTo>
                  <a:lnTo>
                    <a:pt x="17" y="98"/>
                  </a:lnTo>
                  <a:lnTo>
                    <a:pt x="0" y="126"/>
                  </a:lnTo>
                </a:path>
              </a:pathLst>
            </a:custGeom>
            <a:solidFill>
              <a:srgbClr val="4000A2"/>
            </a:solidFill>
            <a:ln w="9525">
              <a:noFill/>
              <a:round/>
              <a:headEnd/>
              <a:tailEnd/>
            </a:ln>
          </p:spPr>
          <p:txBody>
            <a:bodyPr/>
            <a:lstStyle/>
            <a:p>
              <a:endParaRPr lang="en-US"/>
            </a:p>
          </p:txBody>
        </p:sp>
        <p:sp>
          <p:nvSpPr>
            <p:cNvPr id="115720" name="Freeform 7"/>
            <p:cNvSpPr>
              <a:spLocks/>
            </p:cNvSpPr>
            <p:nvPr/>
          </p:nvSpPr>
          <p:spPr bwMode="auto">
            <a:xfrm>
              <a:off x="439" y="1159"/>
              <a:ext cx="5389" cy="82"/>
            </a:xfrm>
            <a:custGeom>
              <a:avLst/>
              <a:gdLst>
                <a:gd name="T0" fmla="*/ 0 w 5389"/>
                <a:gd name="T1" fmla="*/ 81 h 82"/>
                <a:gd name="T2" fmla="*/ 5388 w 5389"/>
                <a:gd name="T3" fmla="*/ 81 h 82"/>
                <a:gd name="T4" fmla="*/ 5388 w 5389"/>
                <a:gd name="T5" fmla="*/ 0 h 82"/>
                <a:gd name="T6" fmla="*/ 0 60000 65536"/>
                <a:gd name="T7" fmla="*/ 0 60000 65536"/>
                <a:gd name="T8" fmla="*/ 0 60000 65536"/>
                <a:gd name="T9" fmla="*/ 0 w 5389"/>
                <a:gd name="T10" fmla="*/ 0 h 82"/>
                <a:gd name="T11" fmla="*/ 5389 w 5389"/>
                <a:gd name="T12" fmla="*/ 82 h 82"/>
              </a:gdLst>
              <a:ahLst/>
              <a:cxnLst>
                <a:cxn ang="T6">
                  <a:pos x="T0" y="T1"/>
                </a:cxn>
                <a:cxn ang="T7">
                  <a:pos x="T2" y="T3"/>
                </a:cxn>
                <a:cxn ang="T8">
                  <a:pos x="T4" y="T5"/>
                </a:cxn>
              </a:cxnLst>
              <a:rect l="T9" t="T10" r="T11" b="T12"/>
              <a:pathLst>
                <a:path w="5389" h="82">
                  <a:moveTo>
                    <a:pt x="0" y="81"/>
                  </a:moveTo>
                  <a:lnTo>
                    <a:pt x="5388" y="81"/>
                  </a:lnTo>
                  <a:lnTo>
                    <a:pt x="5388" y="0"/>
                  </a:lnTo>
                </a:path>
              </a:pathLst>
            </a:custGeom>
            <a:noFill/>
            <a:ln w="8946">
              <a:solidFill>
                <a:srgbClr val="000000"/>
              </a:solidFill>
              <a:round/>
              <a:headEnd/>
              <a:tailEnd/>
            </a:ln>
          </p:spPr>
          <p:txBody>
            <a:bodyPr/>
            <a:lstStyle/>
            <a:p>
              <a:endParaRPr lang="en-US"/>
            </a:p>
          </p:txBody>
        </p:sp>
        <p:sp>
          <p:nvSpPr>
            <p:cNvPr id="115721" name="Freeform 8"/>
            <p:cNvSpPr>
              <a:spLocks/>
            </p:cNvSpPr>
            <p:nvPr/>
          </p:nvSpPr>
          <p:spPr bwMode="auto">
            <a:xfrm>
              <a:off x="423" y="1145"/>
              <a:ext cx="5430" cy="124"/>
            </a:xfrm>
            <a:custGeom>
              <a:avLst/>
              <a:gdLst>
                <a:gd name="T0" fmla="*/ 0 w 5430"/>
                <a:gd name="T1" fmla="*/ 0 h 124"/>
                <a:gd name="T2" fmla="*/ 5429 w 5430"/>
                <a:gd name="T3" fmla="*/ 0 h 124"/>
                <a:gd name="T4" fmla="*/ 5406 w 5430"/>
                <a:gd name="T5" fmla="*/ 16 h 124"/>
                <a:gd name="T6" fmla="*/ 15 w 5430"/>
                <a:gd name="T7" fmla="*/ 16 h 124"/>
                <a:gd name="T8" fmla="*/ 15 w 5430"/>
                <a:gd name="T9" fmla="*/ 95 h 124"/>
                <a:gd name="T10" fmla="*/ 0 w 5430"/>
                <a:gd name="T11" fmla="*/ 123 h 124"/>
                <a:gd name="T12" fmla="*/ 0 w 5430"/>
                <a:gd name="T13" fmla="*/ 0 h 124"/>
                <a:gd name="T14" fmla="*/ 0 w 5430"/>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5430"/>
                <a:gd name="T25" fmla="*/ 0 h 124"/>
                <a:gd name="T26" fmla="*/ 5430 w 5430"/>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30" h="124">
                  <a:moveTo>
                    <a:pt x="0" y="0"/>
                  </a:moveTo>
                  <a:lnTo>
                    <a:pt x="5429" y="0"/>
                  </a:lnTo>
                  <a:lnTo>
                    <a:pt x="5406" y="16"/>
                  </a:lnTo>
                  <a:lnTo>
                    <a:pt x="15" y="16"/>
                  </a:lnTo>
                  <a:lnTo>
                    <a:pt x="15" y="95"/>
                  </a:lnTo>
                  <a:lnTo>
                    <a:pt x="0" y="123"/>
                  </a:lnTo>
                  <a:lnTo>
                    <a:pt x="0" y="0"/>
                  </a:lnTo>
                </a:path>
              </a:pathLst>
            </a:custGeom>
            <a:solidFill>
              <a:srgbClr val="00C1C2"/>
            </a:solidFill>
            <a:ln w="9525">
              <a:noFill/>
              <a:round/>
              <a:headEnd/>
              <a:tailEnd/>
            </a:ln>
          </p:spPr>
          <p:txBody>
            <a:bodyPr/>
            <a:lstStyle/>
            <a:p>
              <a:endParaRPr lang="en-US"/>
            </a:p>
          </p:txBody>
        </p:sp>
      </p:grpSp>
      <p:sp>
        <p:nvSpPr>
          <p:cNvPr id="11" name="Title 10"/>
          <p:cNvSpPr>
            <a:spLocks noGrp="1"/>
          </p:cNvSpPr>
          <p:nvPr>
            <p:ph type="title"/>
          </p:nvPr>
        </p:nvSpPr>
        <p:spPr/>
        <p:txBody>
          <a:bodyPr/>
          <a:lstStyle/>
          <a:p>
            <a:r>
              <a:rPr lang="en-US" dirty="0" smtClean="0"/>
              <a:t>Computed Fields - Continued</a:t>
            </a:r>
            <a:endParaRPr lang="en-US" dirty="0"/>
          </a:p>
        </p:txBody>
      </p:sp>
      <p:sp>
        <p:nvSpPr>
          <p:cNvPr id="115716" name="Text Box 10"/>
          <p:cNvSpPr txBox="1">
            <a:spLocks noChangeArrowheads="1"/>
          </p:cNvSpPr>
          <p:nvPr/>
        </p:nvSpPr>
        <p:spPr bwMode="auto">
          <a:xfrm>
            <a:off x="0" y="2133600"/>
            <a:ext cx="10058400" cy="5340350"/>
          </a:xfrm>
          <a:prstGeom prst="rect">
            <a:avLst/>
          </a:prstGeom>
          <a:noFill/>
          <a:ln w="9525">
            <a:noFill/>
            <a:miter lim="800000"/>
            <a:headEnd/>
            <a:tailEnd/>
          </a:ln>
        </p:spPr>
        <p:txBody>
          <a:bodyPr lIns="0" tIns="0" rIns="0" bIns="0"/>
          <a:lstStyle/>
          <a:p>
            <a:pPr marL="320675" indent="-320675" defTabSz="460375">
              <a:buClr>
                <a:srgbClr val="00A000"/>
              </a:buClr>
              <a:buSzPct val="90000"/>
              <a:buFont typeface="Wingdings" pitchFamily="2" charset="2"/>
              <a:buChar char="§"/>
            </a:pPr>
            <a:r>
              <a:rPr lang="en-US" sz="3200" dirty="0"/>
              <a:t>Note that you generally will not have sufficient room in the Field cell to see the entire expression. Do either of the following (have cursor in Field cell):</a:t>
            </a:r>
          </a:p>
          <a:p>
            <a:pPr marL="771525" lvl="1" indent="-315913" defTabSz="460375">
              <a:buClr>
                <a:srgbClr val="00A000"/>
              </a:buClr>
              <a:buSzPct val="70000"/>
              <a:buFont typeface="Monotype Sorts" pitchFamily="2" charset="2"/>
              <a:buChar char="3"/>
            </a:pPr>
            <a:r>
              <a:rPr lang="en-US" sz="3500" dirty="0"/>
              <a:t>Go into ZOOM mode by</a:t>
            </a:r>
          </a:p>
          <a:p>
            <a:pPr marL="1220788" lvl="2" indent="-306388" defTabSz="460375">
              <a:buClr>
                <a:srgbClr val="00A000"/>
              </a:buClr>
              <a:buSzPct val="90000"/>
              <a:buFont typeface="Monotype Sorts" pitchFamily="2" charset="2"/>
              <a:buChar char="è"/>
            </a:pPr>
            <a:r>
              <a:rPr lang="en-US" sz="3500" dirty="0"/>
              <a:t>right mouse click and choose ZOOM</a:t>
            </a:r>
            <a:br>
              <a:rPr lang="en-US" sz="3500" dirty="0"/>
            </a:br>
            <a:endParaRPr lang="en-US" sz="3500" dirty="0"/>
          </a:p>
          <a:p>
            <a:pPr marL="771525" lvl="1" indent="-315913" defTabSz="460375">
              <a:buClr>
                <a:srgbClr val="00A000"/>
              </a:buClr>
              <a:buSzPct val="70000"/>
              <a:buFont typeface="Monotype Sorts" pitchFamily="2" charset="2"/>
              <a:buChar char="3"/>
            </a:pPr>
            <a:r>
              <a:rPr lang="en-US" sz="3500" dirty="0"/>
              <a:t>Go into EXPRESSION BUILDER by right mouse clicking and choosing BUILD</a:t>
            </a:r>
            <a:br>
              <a:rPr lang="en-US" sz="3500" dirty="0"/>
            </a:br>
            <a:endParaRPr lang="en-US" sz="3500" dirty="0"/>
          </a:p>
          <a:p>
            <a:pPr marL="771525" lvl="1" indent="-315913" defTabSz="460375">
              <a:buClr>
                <a:srgbClr val="00A000"/>
              </a:buClr>
              <a:buSzPct val="70000"/>
              <a:buFont typeface="Monotype Sorts" pitchFamily="2" charset="2"/>
              <a:buChar char="3"/>
            </a:pPr>
            <a:r>
              <a:rPr lang="en-US" sz="3500" dirty="0"/>
              <a:t>Enlarge the field by dragging</a:t>
            </a:r>
            <a:endParaRPr lang="en-US" sz="2500" dirty="0"/>
          </a:p>
        </p:txBody>
      </p:sp>
    </p:spTree>
  </p:cSld>
  <p:clrMapOvr>
    <a:masterClrMapping/>
  </p:clrMapOvr>
  <p:transition>
    <p:blinds dir="vert"/>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738" name="Group 9"/>
          <p:cNvGrpSpPr>
            <a:grpSpLocks/>
          </p:cNvGrpSpPr>
          <p:nvPr/>
        </p:nvGrpSpPr>
        <p:grpSpPr bwMode="auto">
          <a:xfrm>
            <a:off x="668338" y="1812925"/>
            <a:ext cx="8623300" cy="201613"/>
            <a:chOff x="421" y="1142"/>
            <a:chExt cx="5432" cy="127"/>
          </a:xfrm>
        </p:grpSpPr>
        <p:sp>
          <p:nvSpPr>
            <p:cNvPr id="116741" name="AutoShape 4"/>
            <p:cNvSpPr>
              <a:spLocks noChangeArrowheads="1"/>
            </p:cNvSpPr>
            <p:nvPr/>
          </p:nvSpPr>
          <p:spPr bwMode="auto">
            <a:xfrm flipV="1">
              <a:off x="438" y="1179"/>
              <a:ext cx="5388" cy="79"/>
            </a:xfrm>
            <a:prstGeom prst="roundRect">
              <a:avLst>
                <a:gd name="adj" fmla="val 0"/>
              </a:avLst>
            </a:prstGeom>
            <a:solidFill>
              <a:srgbClr val="000080"/>
            </a:solidFill>
            <a:ln w="9525">
              <a:noFill/>
              <a:round/>
              <a:headEnd/>
              <a:tailEnd/>
            </a:ln>
          </p:spPr>
          <p:txBody>
            <a:bodyPr wrap="none" anchor="ctr"/>
            <a:lstStyle/>
            <a:p>
              <a:endParaRPr lang="en-US"/>
            </a:p>
          </p:txBody>
        </p:sp>
        <p:sp>
          <p:nvSpPr>
            <p:cNvPr id="116742" name="AutoShape 5"/>
            <p:cNvSpPr>
              <a:spLocks noChangeArrowheads="1"/>
            </p:cNvSpPr>
            <p:nvPr/>
          </p:nvSpPr>
          <p:spPr bwMode="auto">
            <a:xfrm flipV="1">
              <a:off x="440" y="1161"/>
              <a:ext cx="5387" cy="80"/>
            </a:xfrm>
            <a:prstGeom prst="roundRect">
              <a:avLst>
                <a:gd name="adj" fmla="val 0"/>
              </a:avLst>
            </a:prstGeom>
            <a:solidFill>
              <a:srgbClr val="0000FF"/>
            </a:solidFill>
            <a:ln w="9525">
              <a:noFill/>
              <a:round/>
              <a:headEnd/>
              <a:tailEnd/>
            </a:ln>
          </p:spPr>
          <p:txBody>
            <a:bodyPr wrap="none" anchor="ctr"/>
            <a:lstStyle/>
            <a:p>
              <a:endParaRPr lang="en-US"/>
            </a:p>
          </p:txBody>
        </p:sp>
        <p:sp>
          <p:nvSpPr>
            <p:cNvPr id="116743" name="Freeform 6"/>
            <p:cNvSpPr>
              <a:spLocks/>
            </p:cNvSpPr>
            <p:nvPr/>
          </p:nvSpPr>
          <p:spPr bwMode="auto">
            <a:xfrm>
              <a:off x="421" y="1142"/>
              <a:ext cx="5431" cy="127"/>
            </a:xfrm>
            <a:custGeom>
              <a:avLst/>
              <a:gdLst>
                <a:gd name="T0" fmla="*/ 0 w 5431"/>
                <a:gd name="T1" fmla="*/ 126 h 127"/>
                <a:gd name="T2" fmla="*/ 5430 w 5431"/>
                <a:gd name="T3" fmla="*/ 126 h 127"/>
                <a:gd name="T4" fmla="*/ 5430 w 5431"/>
                <a:gd name="T5" fmla="*/ 0 h 127"/>
                <a:gd name="T6" fmla="*/ 5408 w 5431"/>
                <a:gd name="T7" fmla="*/ 19 h 127"/>
                <a:gd name="T8" fmla="*/ 5408 w 5431"/>
                <a:gd name="T9" fmla="*/ 98 h 127"/>
                <a:gd name="T10" fmla="*/ 17 w 5431"/>
                <a:gd name="T11" fmla="*/ 98 h 127"/>
                <a:gd name="T12" fmla="*/ 0 w 5431"/>
                <a:gd name="T13" fmla="*/ 126 h 127"/>
                <a:gd name="T14" fmla="*/ 0 w 5431"/>
                <a:gd name="T15" fmla="*/ 126 h 127"/>
                <a:gd name="T16" fmla="*/ 0 60000 65536"/>
                <a:gd name="T17" fmla="*/ 0 60000 65536"/>
                <a:gd name="T18" fmla="*/ 0 60000 65536"/>
                <a:gd name="T19" fmla="*/ 0 60000 65536"/>
                <a:gd name="T20" fmla="*/ 0 60000 65536"/>
                <a:gd name="T21" fmla="*/ 0 60000 65536"/>
                <a:gd name="T22" fmla="*/ 0 60000 65536"/>
                <a:gd name="T23" fmla="*/ 0 60000 65536"/>
                <a:gd name="T24" fmla="*/ 0 w 5431"/>
                <a:gd name="T25" fmla="*/ 0 h 127"/>
                <a:gd name="T26" fmla="*/ 5431 w 5431"/>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31" h="127">
                  <a:moveTo>
                    <a:pt x="0" y="126"/>
                  </a:moveTo>
                  <a:lnTo>
                    <a:pt x="5430" y="126"/>
                  </a:lnTo>
                  <a:lnTo>
                    <a:pt x="5430" y="0"/>
                  </a:lnTo>
                  <a:lnTo>
                    <a:pt x="5408" y="19"/>
                  </a:lnTo>
                  <a:lnTo>
                    <a:pt x="5408" y="98"/>
                  </a:lnTo>
                  <a:lnTo>
                    <a:pt x="17" y="98"/>
                  </a:lnTo>
                  <a:lnTo>
                    <a:pt x="0" y="126"/>
                  </a:lnTo>
                </a:path>
              </a:pathLst>
            </a:custGeom>
            <a:solidFill>
              <a:srgbClr val="4000A2"/>
            </a:solidFill>
            <a:ln w="9525">
              <a:noFill/>
              <a:round/>
              <a:headEnd/>
              <a:tailEnd/>
            </a:ln>
          </p:spPr>
          <p:txBody>
            <a:bodyPr/>
            <a:lstStyle/>
            <a:p>
              <a:endParaRPr lang="en-US"/>
            </a:p>
          </p:txBody>
        </p:sp>
        <p:sp>
          <p:nvSpPr>
            <p:cNvPr id="116744" name="Freeform 7"/>
            <p:cNvSpPr>
              <a:spLocks/>
            </p:cNvSpPr>
            <p:nvPr/>
          </p:nvSpPr>
          <p:spPr bwMode="auto">
            <a:xfrm>
              <a:off x="439" y="1159"/>
              <a:ext cx="5389" cy="82"/>
            </a:xfrm>
            <a:custGeom>
              <a:avLst/>
              <a:gdLst>
                <a:gd name="T0" fmla="*/ 0 w 5389"/>
                <a:gd name="T1" fmla="*/ 81 h 82"/>
                <a:gd name="T2" fmla="*/ 5388 w 5389"/>
                <a:gd name="T3" fmla="*/ 81 h 82"/>
                <a:gd name="T4" fmla="*/ 5388 w 5389"/>
                <a:gd name="T5" fmla="*/ 0 h 82"/>
                <a:gd name="T6" fmla="*/ 0 60000 65536"/>
                <a:gd name="T7" fmla="*/ 0 60000 65536"/>
                <a:gd name="T8" fmla="*/ 0 60000 65536"/>
                <a:gd name="T9" fmla="*/ 0 w 5389"/>
                <a:gd name="T10" fmla="*/ 0 h 82"/>
                <a:gd name="T11" fmla="*/ 5389 w 5389"/>
                <a:gd name="T12" fmla="*/ 82 h 82"/>
              </a:gdLst>
              <a:ahLst/>
              <a:cxnLst>
                <a:cxn ang="T6">
                  <a:pos x="T0" y="T1"/>
                </a:cxn>
                <a:cxn ang="T7">
                  <a:pos x="T2" y="T3"/>
                </a:cxn>
                <a:cxn ang="T8">
                  <a:pos x="T4" y="T5"/>
                </a:cxn>
              </a:cxnLst>
              <a:rect l="T9" t="T10" r="T11" b="T12"/>
              <a:pathLst>
                <a:path w="5389" h="82">
                  <a:moveTo>
                    <a:pt x="0" y="81"/>
                  </a:moveTo>
                  <a:lnTo>
                    <a:pt x="5388" y="81"/>
                  </a:lnTo>
                  <a:lnTo>
                    <a:pt x="5388" y="0"/>
                  </a:lnTo>
                </a:path>
              </a:pathLst>
            </a:custGeom>
            <a:noFill/>
            <a:ln w="8946">
              <a:solidFill>
                <a:srgbClr val="000000"/>
              </a:solidFill>
              <a:round/>
              <a:headEnd/>
              <a:tailEnd/>
            </a:ln>
          </p:spPr>
          <p:txBody>
            <a:bodyPr/>
            <a:lstStyle/>
            <a:p>
              <a:endParaRPr lang="en-US"/>
            </a:p>
          </p:txBody>
        </p:sp>
        <p:sp>
          <p:nvSpPr>
            <p:cNvPr id="116745" name="Freeform 8"/>
            <p:cNvSpPr>
              <a:spLocks/>
            </p:cNvSpPr>
            <p:nvPr/>
          </p:nvSpPr>
          <p:spPr bwMode="auto">
            <a:xfrm>
              <a:off x="423" y="1145"/>
              <a:ext cx="5430" cy="124"/>
            </a:xfrm>
            <a:custGeom>
              <a:avLst/>
              <a:gdLst>
                <a:gd name="T0" fmla="*/ 0 w 5430"/>
                <a:gd name="T1" fmla="*/ 0 h 124"/>
                <a:gd name="T2" fmla="*/ 5429 w 5430"/>
                <a:gd name="T3" fmla="*/ 0 h 124"/>
                <a:gd name="T4" fmla="*/ 5406 w 5430"/>
                <a:gd name="T5" fmla="*/ 16 h 124"/>
                <a:gd name="T6" fmla="*/ 15 w 5430"/>
                <a:gd name="T7" fmla="*/ 16 h 124"/>
                <a:gd name="T8" fmla="*/ 15 w 5430"/>
                <a:gd name="T9" fmla="*/ 95 h 124"/>
                <a:gd name="T10" fmla="*/ 0 w 5430"/>
                <a:gd name="T11" fmla="*/ 123 h 124"/>
                <a:gd name="T12" fmla="*/ 0 w 5430"/>
                <a:gd name="T13" fmla="*/ 0 h 124"/>
                <a:gd name="T14" fmla="*/ 0 w 5430"/>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5430"/>
                <a:gd name="T25" fmla="*/ 0 h 124"/>
                <a:gd name="T26" fmla="*/ 5430 w 5430"/>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30" h="124">
                  <a:moveTo>
                    <a:pt x="0" y="0"/>
                  </a:moveTo>
                  <a:lnTo>
                    <a:pt x="5429" y="0"/>
                  </a:lnTo>
                  <a:lnTo>
                    <a:pt x="5406" y="16"/>
                  </a:lnTo>
                  <a:lnTo>
                    <a:pt x="15" y="16"/>
                  </a:lnTo>
                  <a:lnTo>
                    <a:pt x="15" y="95"/>
                  </a:lnTo>
                  <a:lnTo>
                    <a:pt x="0" y="123"/>
                  </a:lnTo>
                  <a:lnTo>
                    <a:pt x="0" y="0"/>
                  </a:lnTo>
                </a:path>
              </a:pathLst>
            </a:custGeom>
            <a:solidFill>
              <a:srgbClr val="00C1C2"/>
            </a:solidFill>
            <a:ln w="9525">
              <a:noFill/>
              <a:round/>
              <a:headEnd/>
              <a:tailEnd/>
            </a:ln>
          </p:spPr>
          <p:txBody>
            <a:bodyPr/>
            <a:lstStyle/>
            <a:p>
              <a:endParaRPr lang="en-US"/>
            </a:p>
          </p:txBody>
        </p:sp>
      </p:grpSp>
      <p:sp>
        <p:nvSpPr>
          <p:cNvPr id="11" name="Title 10"/>
          <p:cNvSpPr>
            <a:spLocks noGrp="1"/>
          </p:cNvSpPr>
          <p:nvPr>
            <p:ph type="title"/>
          </p:nvPr>
        </p:nvSpPr>
        <p:spPr/>
        <p:txBody>
          <a:bodyPr/>
          <a:lstStyle/>
          <a:p>
            <a:r>
              <a:rPr lang="en-US" dirty="0" smtClean="0"/>
              <a:t>Built-In Functions for Totals</a:t>
            </a:r>
            <a:endParaRPr lang="en-US" dirty="0"/>
          </a:p>
        </p:txBody>
      </p:sp>
      <p:sp>
        <p:nvSpPr>
          <p:cNvPr id="116740" name="Text Box 10"/>
          <p:cNvSpPr txBox="1">
            <a:spLocks noChangeArrowheads="1"/>
          </p:cNvSpPr>
          <p:nvPr/>
        </p:nvSpPr>
        <p:spPr bwMode="auto">
          <a:xfrm>
            <a:off x="201613" y="2133600"/>
            <a:ext cx="9856787" cy="5638800"/>
          </a:xfrm>
          <a:prstGeom prst="rect">
            <a:avLst/>
          </a:prstGeom>
          <a:noFill/>
          <a:ln w="9525">
            <a:noFill/>
            <a:miter lim="800000"/>
            <a:headEnd/>
            <a:tailEnd/>
          </a:ln>
        </p:spPr>
        <p:txBody>
          <a:bodyPr lIns="0" tIns="0" rIns="0" bIns="0"/>
          <a:lstStyle/>
          <a:p>
            <a:pPr marL="320675" indent="-320675" defTabSz="460375">
              <a:buClr>
                <a:srgbClr val="00A000"/>
              </a:buClr>
              <a:buSzPct val="90000"/>
              <a:buFont typeface="Monotype Sorts" pitchFamily="2" charset="2"/>
              <a:buChar char="l"/>
            </a:pPr>
            <a:r>
              <a:rPr lang="en-US" sz="3000" dirty="0"/>
              <a:t>Access has the following built-in functions, which may be used in queries:</a:t>
            </a:r>
          </a:p>
          <a:p>
            <a:pPr marL="771525" lvl="1" indent="-315913" defTabSz="460375">
              <a:buClr>
                <a:srgbClr val="00A000"/>
              </a:buClr>
              <a:buSzPct val="70000"/>
              <a:buFont typeface="Wingdings" pitchFamily="2" charset="2"/>
              <a:buChar char="Ø"/>
            </a:pPr>
            <a:r>
              <a:rPr lang="en-US" sz="2900" dirty="0"/>
              <a:t>AVG</a:t>
            </a:r>
          </a:p>
          <a:p>
            <a:pPr marL="771525" lvl="1" indent="-315913" defTabSz="460375">
              <a:buClr>
                <a:srgbClr val="00A000"/>
              </a:buClr>
              <a:buSzPct val="70000"/>
              <a:buFont typeface="Wingdings" pitchFamily="2" charset="2"/>
              <a:buChar char="Ø"/>
            </a:pPr>
            <a:r>
              <a:rPr lang="en-US" sz="2900" dirty="0"/>
              <a:t>MIN</a:t>
            </a:r>
          </a:p>
          <a:p>
            <a:pPr marL="771525" lvl="1" indent="-315913" defTabSz="460375">
              <a:buClr>
                <a:srgbClr val="00A000"/>
              </a:buClr>
              <a:buSzPct val="70000"/>
              <a:buFont typeface="Wingdings" pitchFamily="2" charset="2"/>
              <a:buChar char="Ø"/>
            </a:pPr>
            <a:r>
              <a:rPr lang="en-US" sz="2900" dirty="0"/>
              <a:t>MAX</a:t>
            </a:r>
          </a:p>
          <a:p>
            <a:pPr marL="771525" lvl="1" indent="-315913" defTabSz="460375">
              <a:buClr>
                <a:srgbClr val="00A000"/>
              </a:buClr>
              <a:buSzPct val="70000"/>
              <a:buFont typeface="Wingdings" pitchFamily="2" charset="2"/>
              <a:buChar char="Ø"/>
            </a:pPr>
            <a:r>
              <a:rPr lang="en-US" sz="2900" dirty="0"/>
              <a:t>SUM</a:t>
            </a:r>
          </a:p>
          <a:p>
            <a:pPr marL="771525" lvl="1" indent="-315913" defTabSz="460375">
              <a:buClr>
                <a:srgbClr val="00A000"/>
              </a:buClr>
              <a:buSzPct val="70000"/>
              <a:buFont typeface="Wingdings" pitchFamily="2" charset="2"/>
              <a:buChar char="Ø"/>
            </a:pPr>
            <a:r>
              <a:rPr lang="en-US" sz="2900" dirty="0"/>
              <a:t>COUNT</a:t>
            </a:r>
          </a:p>
          <a:p>
            <a:pPr marL="771525" lvl="1" indent="-315913" defTabSz="460375">
              <a:buClr>
                <a:srgbClr val="00A000"/>
              </a:buClr>
              <a:buSzPct val="70000"/>
              <a:buFont typeface="Wingdings" pitchFamily="2" charset="2"/>
              <a:buChar char="Ø"/>
            </a:pPr>
            <a:r>
              <a:rPr lang="en-US" sz="2900" dirty="0"/>
              <a:t>STDEV</a:t>
            </a:r>
          </a:p>
          <a:p>
            <a:pPr marL="771525" lvl="1" indent="-315913" defTabSz="460375">
              <a:buClr>
                <a:srgbClr val="00A000"/>
              </a:buClr>
              <a:buSzPct val="70000"/>
              <a:buFont typeface="Wingdings" pitchFamily="2" charset="2"/>
              <a:buChar char="Ø"/>
            </a:pPr>
            <a:r>
              <a:rPr lang="en-US" sz="2900" dirty="0"/>
              <a:t>VAR</a:t>
            </a:r>
            <a:br>
              <a:rPr lang="en-US" sz="2900" dirty="0"/>
            </a:br>
            <a:endParaRPr lang="en-US" sz="2900" i="1" dirty="0"/>
          </a:p>
          <a:p>
            <a:pPr marL="320675" indent="-320675" defTabSz="460375">
              <a:buClr>
                <a:srgbClr val="00A000"/>
              </a:buClr>
              <a:buSzPct val="90000"/>
              <a:buFont typeface="Monotype Sorts" pitchFamily="2" charset="2"/>
              <a:buChar char="l"/>
            </a:pPr>
            <a:r>
              <a:rPr lang="en-US" sz="3000" dirty="0"/>
              <a:t>These functions can only be used in the Total row of the QBE grid.</a:t>
            </a:r>
            <a:endParaRPr lang="en-US" sz="2500" dirty="0"/>
          </a:p>
        </p:txBody>
      </p:sp>
    </p:spTree>
  </p:cSld>
  <p:clrMapOvr>
    <a:masterClrMapping/>
  </p:clrMapOvr>
  <p:transition>
    <p:blinds dir="vert"/>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762" name="Group 9"/>
          <p:cNvGrpSpPr>
            <a:grpSpLocks/>
          </p:cNvGrpSpPr>
          <p:nvPr/>
        </p:nvGrpSpPr>
        <p:grpSpPr bwMode="auto">
          <a:xfrm>
            <a:off x="838200" y="1371600"/>
            <a:ext cx="8623300" cy="201613"/>
            <a:chOff x="421" y="1142"/>
            <a:chExt cx="5432" cy="127"/>
          </a:xfrm>
        </p:grpSpPr>
        <p:sp>
          <p:nvSpPr>
            <p:cNvPr id="117765" name="AutoShape 4"/>
            <p:cNvSpPr>
              <a:spLocks noChangeArrowheads="1"/>
            </p:cNvSpPr>
            <p:nvPr/>
          </p:nvSpPr>
          <p:spPr bwMode="auto">
            <a:xfrm flipV="1">
              <a:off x="438" y="1179"/>
              <a:ext cx="5388" cy="79"/>
            </a:xfrm>
            <a:prstGeom prst="roundRect">
              <a:avLst>
                <a:gd name="adj" fmla="val 0"/>
              </a:avLst>
            </a:prstGeom>
            <a:solidFill>
              <a:srgbClr val="000080"/>
            </a:solidFill>
            <a:ln w="9525">
              <a:noFill/>
              <a:round/>
              <a:headEnd/>
              <a:tailEnd/>
            </a:ln>
          </p:spPr>
          <p:txBody>
            <a:bodyPr wrap="none" anchor="ctr"/>
            <a:lstStyle/>
            <a:p>
              <a:endParaRPr lang="en-US"/>
            </a:p>
          </p:txBody>
        </p:sp>
        <p:sp>
          <p:nvSpPr>
            <p:cNvPr id="117766" name="AutoShape 5"/>
            <p:cNvSpPr>
              <a:spLocks noChangeArrowheads="1"/>
            </p:cNvSpPr>
            <p:nvPr/>
          </p:nvSpPr>
          <p:spPr bwMode="auto">
            <a:xfrm flipV="1">
              <a:off x="440" y="1161"/>
              <a:ext cx="5387" cy="80"/>
            </a:xfrm>
            <a:prstGeom prst="roundRect">
              <a:avLst>
                <a:gd name="adj" fmla="val 0"/>
              </a:avLst>
            </a:prstGeom>
            <a:solidFill>
              <a:srgbClr val="0000FF"/>
            </a:solidFill>
            <a:ln w="9525">
              <a:noFill/>
              <a:round/>
              <a:headEnd/>
              <a:tailEnd/>
            </a:ln>
          </p:spPr>
          <p:txBody>
            <a:bodyPr wrap="none" anchor="ctr"/>
            <a:lstStyle/>
            <a:p>
              <a:endParaRPr lang="en-US"/>
            </a:p>
          </p:txBody>
        </p:sp>
        <p:sp>
          <p:nvSpPr>
            <p:cNvPr id="117767" name="Freeform 6"/>
            <p:cNvSpPr>
              <a:spLocks/>
            </p:cNvSpPr>
            <p:nvPr/>
          </p:nvSpPr>
          <p:spPr bwMode="auto">
            <a:xfrm>
              <a:off x="421" y="1142"/>
              <a:ext cx="5431" cy="127"/>
            </a:xfrm>
            <a:custGeom>
              <a:avLst/>
              <a:gdLst>
                <a:gd name="T0" fmla="*/ 0 w 5431"/>
                <a:gd name="T1" fmla="*/ 126 h 127"/>
                <a:gd name="T2" fmla="*/ 5430 w 5431"/>
                <a:gd name="T3" fmla="*/ 126 h 127"/>
                <a:gd name="T4" fmla="*/ 5430 w 5431"/>
                <a:gd name="T5" fmla="*/ 0 h 127"/>
                <a:gd name="T6" fmla="*/ 5408 w 5431"/>
                <a:gd name="T7" fmla="*/ 19 h 127"/>
                <a:gd name="T8" fmla="*/ 5408 w 5431"/>
                <a:gd name="T9" fmla="*/ 98 h 127"/>
                <a:gd name="T10" fmla="*/ 17 w 5431"/>
                <a:gd name="T11" fmla="*/ 98 h 127"/>
                <a:gd name="T12" fmla="*/ 0 w 5431"/>
                <a:gd name="T13" fmla="*/ 126 h 127"/>
                <a:gd name="T14" fmla="*/ 0 w 5431"/>
                <a:gd name="T15" fmla="*/ 126 h 127"/>
                <a:gd name="T16" fmla="*/ 0 60000 65536"/>
                <a:gd name="T17" fmla="*/ 0 60000 65536"/>
                <a:gd name="T18" fmla="*/ 0 60000 65536"/>
                <a:gd name="T19" fmla="*/ 0 60000 65536"/>
                <a:gd name="T20" fmla="*/ 0 60000 65536"/>
                <a:gd name="T21" fmla="*/ 0 60000 65536"/>
                <a:gd name="T22" fmla="*/ 0 60000 65536"/>
                <a:gd name="T23" fmla="*/ 0 60000 65536"/>
                <a:gd name="T24" fmla="*/ 0 w 5431"/>
                <a:gd name="T25" fmla="*/ 0 h 127"/>
                <a:gd name="T26" fmla="*/ 5431 w 5431"/>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31" h="127">
                  <a:moveTo>
                    <a:pt x="0" y="126"/>
                  </a:moveTo>
                  <a:lnTo>
                    <a:pt x="5430" y="126"/>
                  </a:lnTo>
                  <a:lnTo>
                    <a:pt x="5430" y="0"/>
                  </a:lnTo>
                  <a:lnTo>
                    <a:pt x="5408" y="19"/>
                  </a:lnTo>
                  <a:lnTo>
                    <a:pt x="5408" y="98"/>
                  </a:lnTo>
                  <a:lnTo>
                    <a:pt x="17" y="98"/>
                  </a:lnTo>
                  <a:lnTo>
                    <a:pt x="0" y="126"/>
                  </a:lnTo>
                </a:path>
              </a:pathLst>
            </a:custGeom>
            <a:solidFill>
              <a:srgbClr val="4000A2"/>
            </a:solidFill>
            <a:ln w="9525">
              <a:noFill/>
              <a:round/>
              <a:headEnd/>
              <a:tailEnd/>
            </a:ln>
          </p:spPr>
          <p:txBody>
            <a:bodyPr/>
            <a:lstStyle/>
            <a:p>
              <a:endParaRPr lang="en-US"/>
            </a:p>
          </p:txBody>
        </p:sp>
        <p:sp>
          <p:nvSpPr>
            <p:cNvPr id="117768" name="Freeform 7"/>
            <p:cNvSpPr>
              <a:spLocks/>
            </p:cNvSpPr>
            <p:nvPr/>
          </p:nvSpPr>
          <p:spPr bwMode="auto">
            <a:xfrm>
              <a:off x="439" y="1159"/>
              <a:ext cx="5389" cy="82"/>
            </a:xfrm>
            <a:custGeom>
              <a:avLst/>
              <a:gdLst>
                <a:gd name="T0" fmla="*/ 0 w 5389"/>
                <a:gd name="T1" fmla="*/ 81 h 82"/>
                <a:gd name="T2" fmla="*/ 5388 w 5389"/>
                <a:gd name="T3" fmla="*/ 81 h 82"/>
                <a:gd name="T4" fmla="*/ 5388 w 5389"/>
                <a:gd name="T5" fmla="*/ 0 h 82"/>
                <a:gd name="T6" fmla="*/ 0 60000 65536"/>
                <a:gd name="T7" fmla="*/ 0 60000 65536"/>
                <a:gd name="T8" fmla="*/ 0 60000 65536"/>
                <a:gd name="T9" fmla="*/ 0 w 5389"/>
                <a:gd name="T10" fmla="*/ 0 h 82"/>
                <a:gd name="T11" fmla="*/ 5389 w 5389"/>
                <a:gd name="T12" fmla="*/ 82 h 82"/>
              </a:gdLst>
              <a:ahLst/>
              <a:cxnLst>
                <a:cxn ang="T6">
                  <a:pos x="T0" y="T1"/>
                </a:cxn>
                <a:cxn ang="T7">
                  <a:pos x="T2" y="T3"/>
                </a:cxn>
                <a:cxn ang="T8">
                  <a:pos x="T4" y="T5"/>
                </a:cxn>
              </a:cxnLst>
              <a:rect l="T9" t="T10" r="T11" b="T12"/>
              <a:pathLst>
                <a:path w="5389" h="82">
                  <a:moveTo>
                    <a:pt x="0" y="81"/>
                  </a:moveTo>
                  <a:lnTo>
                    <a:pt x="5388" y="81"/>
                  </a:lnTo>
                  <a:lnTo>
                    <a:pt x="5388" y="0"/>
                  </a:lnTo>
                </a:path>
              </a:pathLst>
            </a:custGeom>
            <a:noFill/>
            <a:ln w="8946">
              <a:solidFill>
                <a:srgbClr val="000000"/>
              </a:solidFill>
              <a:round/>
              <a:headEnd/>
              <a:tailEnd/>
            </a:ln>
          </p:spPr>
          <p:txBody>
            <a:bodyPr/>
            <a:lstStyle/>
            <a:p>
              <a:endParaRPr lang="en-US"/>
            </a:p>
          </p:txBody>
        </p:sp>
        <p:sp>
          <p:nvSpPr>
            <p:cNvPr id="117769" name="Freeform 8"/>
            <p:cNvSpPr>
              <a:spLocks/>
            </p:cNvSpPr>
            <p:nvPr/>
          </p:nvSpPr>
          <p:spPr bwMode="auto">
            <a:xfrm>
              <a:off x="423" y="1145"/>
              <a:ext cx="5430" cy="124"/>
            </a:xfrm>
            <a:custGeom>
              <a:avLst/>
              <a:gdLst>
                <a:gd name="T0" fmla="*/ 0 w 5430"/>
                <a:gd name="T1" fmla="*/ 0 h 124"/>
                <a:gd name="T2" fmla="*/ 5429 w 5430"/>
                <a:gd name="T3" fmla="*/ 0 h 124"/>
                <a:gd name="T4" fmla="*/ 5406 w 5430"/>
                <a:gd name="T5" fmla="*/ 16 h 124"/>
                <a:gd name="T6" fmla="*/ 15 w 5430"/>
                <a:gd name="T7" fmla="*/ 16 h 124"/>
                <a:gd name="T8" fmla="*/ 15 w 5430"/>
                <a:gd name="T9" fmla="*/ 95 h 124"/>
                <a:gd name="T10" fmla="*/ 0 w 5430"/>
                <a:gd name="T11" fmla="*/ 123 h 124"/>
                <a:gd name="T12" fmla="*/ 0 w 5430"/>
                <a:gd name="T13" fmla="*/ 0 h 124"/>
                <a:gd name="T14" fmla="*/ 0 w 5430"/>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5430"/>
                <a:gd name="T25" fmla="*/ 0 h 124"/>
                <a:gd name="T26" fmla="*/ 5430 w 5430"/>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30" h="124">
                  <a:moveTo>
                    <a:pt x="0" y="0"/>
                  </a:moveTo>
                  <a:lnTo>
                    <a:pt x="5429" y="0"/>
                  </a:lnTo>
                  <a:lnTo>
                    <a:pt x="5406" y="16"/>
                  </a:lnTo>
                  <a:lnTo>
                    <a:pt x="15" y="16"/>
                  </a:lnTo>
                  <a:lnTo>
                    <a:pt x="15" y="95"/>
                  </a:lnTo>
                  <a:lnTo>
                    <a:pt x="0" y="123"/>
                  </a:lnTo>
                  <a:lnTo>
                    <a:pt x="0" y="0"/>
                  </a:lnTo>
                </a:path>
              </a:pathLst>
            </a:custGeom>
            <a:solidFill>
              <a:srgbClr val="00C1C2"/>
            </a:solidFill>
            <a:ln w="9525">
              <a:noFill/>
              <a:round/>
              <a:headEnd/>
              <a:tailEnd/>
            </a:ln>
          </p:spPr>
          <p:txBody>
            <a:bodyPr/>
            <a:lstStyle/>
            <a:p>
              <a:endParaRPr lang="en-US"/>
            </a:p>
          </p:txBody>
        </p:sp>
      </p:grpSp>
      <p:sp>
        <p:nvSpPr>
          <p:cNvPr id="11" name="Title 10"/>
          <p:cNvSpPr>
            <a:spLocks noGrp="1"/>
          </p:cNvSpPr>
          <p:nvPr>
            <p:ph type="title"/>
          </p:nvPr>
        </p:nvSpPr>
        <p:spPr>
          <a:xfrm>
            <a:off x="514350" y="514350"/>
            <a:ext cx="9258300" cy="781050"/>
          </a:xfrm>
        </p:spPr>
        <p:txBody>
          <a:bodyPr/>
          <a:lstStyle/>
          <a:p>
            <a:r>
              <a:rPr lang="en-US" dirty="0" smtClean="0"/>
              <a:t>Built-In Functions - Continued</a:t>
            </a:r>
            <a:endParaRPr lang="en-US" dirty="0"/>
          </a:p>
        </p:txBody>
      </p:sp>
      <p:sp>
        <p:nvSpPr>
          <p:cNvPr id="117764" name="Text Box 10"/>
          <p:cNvSpPr txBox="1">
            <a:spLocks noChangeArrowheads="1"/>
          </p:cNvSpPr>
          <p:nvPr/>
        </p:nvSpPr>
        <p:spPr bwMode="auto">
          <a:xfrm>
            <a:off x="0" y="1676400"/>
            <a:ext cx="10058400" cy="6142038"/>
          </a:xfrm>
          <a:prstGeom prst="rect">
            <a:avLst/>
          </a:prstGeom>
          <a:noFill/>
          <a:ln w="9525">
            <a:noFill/>
            <a:miter lim="800000"/>
            <a:headEnd/>
            <a:tailEnd/>
          </a:ln>
        </p:spPr>
        <p:txBody>
          <a:bodyPr lIns="0" tIns="0" rIns="0" bIns="0"/>
          <a:lstStyle/>
          <a:p>
            <a:pPr marL="320675" indent="-320675" defTabSz="460375">
              <a:buClr>
                <a:srgbClr val="00A000"/>
              </a:buClr>
              <a:buSzPct val="90000"/>
              <a:buFont typeface="Wingdings" pitchFamily="2" charset="2"/>
              <a:buChar char="§"/>
            </a:pPr>
            <a:r>
              <a:rPr lang="en-US" sz="2300" dirty="0"/>
              <a:t>With the cursor in an attribute column, right mouse-click and choose “Totals”</a:t>
            </a:r>
          </a:p>
          <a:p>
            <a:pPr marL="771525" lvl="1" indent="-315913" defTabSz="460375">
              <a:buClr>
                <a:srgbClr val="00A000"/>
              </a:buClr>
              <a:buSzPct val="70000"/>
              <a:buFont typeface="Monotype Sorts" pitchFamily="2" charset="2"/>
              <a:buChar char="3"/>
            </a:pPr>
            <a:r>
              <a:rPr lang="en-US" sz="2300" dirty="0"/>
              <a:t>A "Total" row will appear in the QBE grid.</a:t>
            </a:r>
          </a:p>
          <a:p>
            <a:pPr marL="1220788" lvl="2" indent="-306388" defTabSz="460375">
              <a:buClr>
                <a:srgbClr val="00A000"/>
              </a:buClr>
              <a:buSzPct val="90000"/>
              <a:buFontTx/>
              <a:buChar char="o"/>
            </a:pPr>
            <a:r>
              <a:rPr lang="en-US" sz="2300" dirty="0"/>
              <a:t>Can also enable View Totals  by a click on the Totals button (</a:t>
            </a:r>
            <a:r>
              <a:rPr lang="en-US" sz="2300" dirty="0">
                <a:latin typeface="Symbol" pitchFamily="18" charset="2"/>
              </a:rPr>
              <a:t> S </a:t>
            </a:r>
            <a:r>
              <a:rPr lang="en-US" sz="2300" dirty="0"/>
              <a:t>) on the ribbon in “Show/Hide”</a:t>
            </a:r>
            <a:br>
              <a:rPr lang="en-US" sz="2300" dirty="0"/>
            </a:br>
            <a:endParaRPr lang="en-US" sz="2300" dirty="0"/>
          </a:p>
          <a:p>
            <a:pPr marL="320675" indent="-320675" defTabSz="460375">
              <a:buClr>
                <a:srgbClr val="00A000"/>
              </a:buClr>
              <a:buSzPct val="90000"/>
              <a:buFont typeface="Wingdings" pitchFamily="2" charset="2"/>
              <a:buChar char="§"/>
            </a:pPr>
            <a:r>
              <a:rPr lang="en-US" sz="2300" dirty="0"/>
              <a:t>In the "Totals" row for the desired attribute, click the down arrow and choose the built-in function you wish to apply to the attribute.</a:t>
            </a:r>
            <a:br>
              <a:rPr lang="en-US" sz="2300" dirty="0"/>
            </a:br>
            <a:endParaRPr lang="en-US" sz="2300" dirty="0"/>
          </a:p>
          <a:p>
            <a:pPr marL="320675" indent="-320675" defTabSz="460375">
              <a:buClr>
                <a:srgbClr val="00A000"/>
              </a:buClr>
              <a:buSzPct val="90000"/>
              <a:buFont typeface="Wingdings" pitchFamily="2" charset="2"/>
              <a:buChar char="§"/>
            </a:pPr>
            <a:r>
              <a:rPr lang="en-US" sz="2300" dirty="0"/>
              <a:t>Run the query</a:t>
            </a:r>
            <a:br>
              <a:rPr lang="en-US" sz="2300" dirty="0"/>
            </a:br>
            <a:endParaRPr lang="en-US" sz="2300" dirty="0"/>
          </a:p>
          <a:p>
            <a:pPr marL="320675" indent="-320675" defTabSz="460375">
              <a:buClr>
                <a:srgbClr val="00A000"/>
              </a:buClr>
              <a:buSzPct val="90000"/>
              <a:buFont typeface="Wingdings" pitchFamily="2" charset="2"/>
              <a:buChar char="§"/>
            </a:pPr>
            <a:r>
              <a:rPr lang="en-US" sz="2300" dirty="0"/>
              <a:t>Note that you can specify "criteria" in such a way that the function you indicated in "Totals" will be applied only to the records which satisfy the criteria. </a:t>
            </a:r>
          </a:p>
          <a:p>
            <a:pPr marL="771525" lvl="1" indent="-315913" defTabSz="460375">
              <a:buClr>
                <a:srgbClr val="00A000"/>
              </a:buClr>
              <a:buSzPct val="70000"/>
              <a:buFont typeface="Monotype Sorts" pitchFamily="2" charset="2"/>
              <a:buChar char="3"/>
            </a:pPr>
            <a:r>
              <a:rPr lang="en-US" sz="2300" dirty="0"/>
              <a:t>This is done by choosing the "Where" clause in the drop down arrow box of the attribute, and using another Column to specify a select condition in the Criteria row.</a:t>
            </a:r>
          </a:p>
          <a:p>
            <a:pPr marL="1220788" lvl="2" indent="-306388" defTabSz="460375">
              <a:buClr>
                <a:srgbClr val="00A000"/>
              </a:buClr>
              <a:buSzPct val="90000"/>
              <a:buFontTx/>
              <a:buChar char="o"/>
            </a:pPr>
            <a:r>
              <a:rPr lang="en-US" sz="2300" dirty="0"/>
              <a:t>Note: If the select condition is to also be applied to the desired attribute, you need to create an additional column in the QBE for the same attrib</a:t>
            </a:r>
            <a:r>
              <a:rPr lang="en-US" sz="2300" b="1" dirty="0"/>
              <a:t>ute</a:t>
            </a:r>
            <a:endParaRPr lang="en-US" sz="2500" dirty="0"/>
          </a:p>
        </p:txBody>
      </p:sp>
    </p:spTree>
  </p:cSld>
  <p:clrMapOvr>
    <a:masterClrMapping/>
  </p:clrMapOvr>
  <p:transition>
    <p:blinds dir="vert"/>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8786" name="Group 9"/>
          <p:cNvGrpSpPr>
            <a:grpSpLocks/>
          </p:cNvGrpSpPr>
          <p:nvPr/>
        </p:nvGrpSpPr>
        <p:grpSpPr bwMode="auto">
          <a:xfrm>
            <a:off x="668338" y="1812925"/>
            <a:ext cx="8623300" cy="201613"/>
            <a:chOff x="421" y="1142"/>
            <a:chExt cx="5432" cy="127"/>
          </a:xfrm>
        </p:grpSpPr>
        <p:sp>
          <p:nvSpPr>
            <p:cNvPr id="118789" name="AutoShape 4"/>
            <p:cNvSpPr>
              <a:spLocks noChangeArrowheads="1"/>
            </p:cNvSpPr>
            <p:nvPr/>
          </p:nvSpPr>
          <p:spPr bwMode="auto">
            <a:xfrm flipV="1">
              <a:off x="438" y="1179"/>
              <a:ext cx="5388" cy="79"/>
            </a:xfrm>
            <a:prstGeom prst="roundRect">
              <a:avLst>
                <a:gd name="adj" fmla="val 0"/>
              </a:avLst>
            </a:prstGeom>
            <a:solidFill>
              <a:srgbClr val="000080"/>
            </a:solidFill>
            <a:ln w="9525">
              <a:noFill/>
              <a:round/>
              <a:headEnd/>
              <a:tailEnd/>
            </a:ln>
          </p:spPr>
          <p:txBody>
            <a:bodyPr wrap="none" anchor="ctr"/>
            <a:lstStyle/>
            <a:p>
              <a:endParaRPr lang="en-US"/>
            </a:p>
          </p:txBody>
        </p:sp>
        <p:sp>
          <p:nvSpPr>
            <p:cNvPr id="118790" name="AutoShape 5"/>
            <p:cNvSpPr>
              <a:spLocks noChangeArrowheads="1"/>
            </p:cNvSpPr>
            <p:nvPr/>
          </p:nvSpPr>
          <p:spPr bwMode="auto">
            <a:xfrm flipV="1">
              <a:off x="440" y="1161"/>
              <a:ext cx="5387" cy="80"/>
            </a:xfrm>
            <a:prstGeom prst="roundRect">
              <a:avLst>
                <a:gd name="adj" fmla="val 0"/>
              </a:avLst>
            </a:prstGeom>
            <a:solidFill>
              <a:srgbClr val="0000FF"/>
            </a:solidFill>
            <a:ln w="9525">
              <a:noFill/>
              <a:round/>
              <a:headEnd/>
              <a:tailEnd/>
            </a:ln>
          </p:spPr>
          <p:txBody>
            <a:bodyPr wrap="none" anchor="ctr"/>
            <a:lstStyle/>
            <a:p>
              <a:endParaRPr lang="en-US"/>
            </a:p>
          </p:txBody>
        </p:sp>
        <p:sp>
          <p:nvSpPr>
            <p:cNvPr id="118791" name="Freeform 6"/>
            <p:cNvSpPr>
              <a:spLocks/>
            </p:cNvSpPr>
            <p:nvPr/>
          </p:nvSpPr>
          <p:spPr bwMode="auto">
            <a:xfrm>
              <a:off x="421" y="1142"/>
              <a:ext cx="5431" cy="127"/>
            </a:xfrm>
            <a:custGeom>
              <a:avLst/>
              <a:gdLst>
                <a:gd name="T0" fmla="*/ 0 w 5431"/>
                <a:gd name="T1" fmla="*/ 126 h 127"/>
                <a:gd name="T2" fmla="*/ 5430 w 5431"/>
                <a:gd name="T3" fmla="*/ 126 h 127"/>
                <a:gd name="T4" fmla="*/ 5430 w 5431"/>
                <a:gd name="T5" fmla="*/ 0 h 127"/>
                <a:gd name="T6" fmla="*/ 5408 w 5431"/>
                <a:gd name="T7" fmla="*/ 19 h 127"/>
                <a:gd name="T8" fmla="*/ 5408 w 5431"/>
                <a:gd name="T9" fmla="*/ 98 h 127"/>
                <a:gd name="T10" fmla="*/ 17 w 5431"/>
                <a:gd name="T11" fmla="*/ 98 h 127"/>
                <a:gd name="T12" fmla="*/ 0 w 5431"/>
                <a:gd name="T13" fmla="*/ 126 h 127"/>
                <a:gd name="T14" fmla="*/ 0 w 5431"/>
                <a:gd name="T15" fmla="*/ 126 h 127"/>
                <a:gd name="T16" fmla="*/ 0 60000 65536"/>
                <a:gd name="T17" fmla="*/ 0 60000 65536"/>
                <a:gd name="T18" fmla="*/ 0 60000 65536"/>
                <a:gd name="T19" fmla="*/ 0 60000 65536"/>
                <a:gd name="T20" fmla="*/ 0 60000 65536"/>
                <a:gd name="T21" fmla="*/ 0 60000 65536"/>
                <a:gd name="T22" fmla="*/ 0 60000 65536"/>
                <a:gd name="T23" fmla="*/ 0 60000 65536"/>
                <a:gd name="T24" fmla="*/ 0 w 5431"/>
                <a:gd name="T25" fmla="*/ 0 h 127"/>
                <a:gd name="T26" fmla="*/ 5431 w 5431"/>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31" h="127">
                  <a:moveTo>
                    <a:pt x="0" y="126"/>
                  </a:moveTo>
                  <a:lnTo>
                    <a:pt x="5430" y="126"/>
                  </a:lnTo>
                  <a:lnTo>
                    <a:pt x="5430" y="0"/>
                  </a:lnTo>
                  <a:lnTo>
                    <a:pt x="5408" y="19"/>
                  </a:lnTo>
                  <a:lnTo>
                    <a:pt x="5408" y="98"/>
                  </a:lnTo>
                  <a:lnTo>
                    <a:pt x="17" y="98"/>
                  </a:lnTo>
                  <a:lnTo>
                    <a:pt x="0" y="126"/>
                  </a:lnTo>
                </a:path>
              </a:pathLst>
            </a:custGeom>
            <a:solidFill>
              <a:srgbClr val="4000A2"/>
            </a:solidFill>
            <a:ln w="9525">
              <a:noFill/>
              <a:round/>
              <a:headEnd/>
              <a:tailEnd/>
            </a:ln>
          </p:spPr>
          <p:txBody>
            <a:bodyPr/>
            <a:lstStyle/>
            <a:p>
              <a:endParaRPr lang="en-US"/>
            </a:p>
          </p:txBody>
        </p:sp>
        <p:sp>
          <p:nvSpPr>
            <p:cNvPr id="118792" name="Freeform 7"/>
            <p:cNvSpPr>
              <a:spLocks/>
            </p:cNvSpPr>
            <p:nvPr/>
          </p:nvSpPr>
          <p:spPr bwMode="auto">
            <a:xfrm>
              <a:off x="439" y="1159"/>
              <a:ext cx="5389" cy="82"/>
            </a:xfrm>
            <a:custGeom>
              <a:avLst/>
              <a:gdLst>
                <a:gd name="T0" fmla="*/ 0 w 5389"/>
                <a:gd name="T1" fmla="*/ 81 h 82"/>
                <a:gd name="T2" fmla="*/ 5388 w 5389"/>
                <a:gd name="T3" fmla="*/ 81 h 82"/>
                <a:gd name="T4" fmla="*/ 5388 w 5389"/>
                <a:gd name="T5" fmla="*/ 0 h 82"/>
                <a:gd name="T6" fmla="*/ 0 60000 65536"/>
                <a:gd name="T7" fmla="*/ 0 60000 65536"/>
                <a:gd name="T8" fmla="*/ 0 60000 65536"/>
                <a:gd name="T9" fmla="*/ 0 w 5389"/>
                <a:gd name="T10" fmla="*/ 0 h 82"/>
                <a:gd name="T11" fmla="*/ 5389 w 5389"/>
                <a:gd name="T12" fmla="*/ 82 h 82"/>
              </a:gdLst>
              <a:ahLst/>
              <a:cxnLst>
                <a:cxn ang="T6">
                  <a:pos x="T0" y="T1"/>
                </a:cxn>
                <a:cxn ang="T7">
                  <a:pos x="T2" y="T3"/>
                </a:cxn>
                <a:cxn ang="T8">
                  <a:pos x="T4" y="T5"/>
                </a:cxn>
              </a:cxnLst>
              <a:rect l="T9" t="T10" r="T11" b="T12"/>
              <a:pathLst>
                <a:path w="5389" h="82">
                  <a:moveTo>
                    <a:pt x="0" y="81"/>
                  </a:moveTo>
                  <a:lnTo>
                    <a:pt x="5388" y="81"/>
                  </a:lnTo>
                  <a:lnTo>
                    <a:pt x="5388" y="0"/>
                  </a:lnTo>
                </a:path>
              </a:pathLst>
            </a:custGeom>
            <a:noFill/>
            <a:ln w="8946">
              <a:solidFill>
                <a:srgbClr val="000000"/>
              </a:solidFill>
              <a:round/>
              <a:headEnd/>
              <a:tailEnd/>
            </a:ln>
          </p:spPr>
          <p:txBody>
            <a:bodyPr/>
            <a:lstStyle/>
            <a:p>
              <a:endParaRPr lang="en-US"/>
            </a:p>
          </p:txBody>
        </p:sp>
        <p:sp>
          <p:nvSpPr>
            <p:cNvPr id="118793" name="Freeform 8"/>
            <p:cNvSpPr>
              <a:spLocks/>
            </p:cNvSpPr>
            <p:nvPr/>
          </p:nvSpPr>
          <p:spPr bwMode="auto">
            <a:xfrm>
              <a:off x="423" y="1145"/>
              <a:ext cx="5430" cy="124"/>
            </a:xfrm>
            <a:custGeom>
              <a:avLst/>
              <a:gdLst>
                <a:gd name="T0" fmla="*/ 0 w 5430"/>
                <a:gd name="T1" fmla="*/ 0 h 124"/>
                <a:gd name="T2" fmla="*/ 5429 w 5430"/>
                <a:gd name="T3" fmla="*/ 0 h 124"/>
                <a:gd name="T4" fmla="*/ 5406 w 5430"/>
                <a:gd name="T5" fmla="*/ 16 h 124"/>
                <a:gd name="T6" fmla="*/ 15 w 5430"/>
                <a:gd name="T7" fmla="*/ 16 h 124"/>
                <a:gd name="T8" fmla="*/ 15 w 5430"/>
                <a:gd name="T9" fmla="*/ 95 h 124"/>
                <a:gd name="T10" fmla="*/ 0 w 5430"/>
                <a:gd name="T11" fmla="*/ 123 h 124"/>
                <a:gd name="T12" fmla="*/ 0 w 5430"/>
                <a:gd name="T13" fmla="*/ 0 h 124"/>
                <a:gd name="T14" fmla="*/ 0 w 5430"/>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5430"/>
                <a:gd name="T25" fmla="*/ 0 h 124"/>
                <a:gd name="T26" fmla="*/ 5430 w 5430"/>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30" h="124">
                  <a:moveTo>
                    <a:pt x="0" y="0"/>
                  </a:moveTo>
                  <a:lnTo>
                    <a:pt x="5429" y="0"/>
                  </a:lnTo>
                  <a:lnTo>
                    <a:pt x="5406" y="16"/>
                  </a:lnTo>
                  <a:lnTo>
                    <a:pt x="15" y="16"/>
                  </a:lnTo>
                  <a:lnTo>
                    <a:pt x="15" y="95"/>
                  </a:lnTo>
                  <a:lnTo>
                    <a:pt x="0" y="123"/>
                  </a:lnTo>
                  <a:lnTo>
                    <a:pt x="0" y="0"/>
                  </a:lnTo>
                </a:path>
              </a:pathLst>
            </a:custGeom>
            <a:solidFill>
              <a:srgbClr val="00C1C2"/>
            </a:solidFill>
            <a:ln w="9525">
              <a:noFill/>
              <a:round/>
              <a:headEnd/>
              <a:tailEnd/>
            </a:ln>
          </p:spPr>
          <p:txBody>
            <a:bodyPr/>
            <a:lstStyle/>
            <a:p>
              <a:endParaRPr lang="en-US"/>
            </a:p>
          </p:txBody>
        </p:sp>
      </p:grpSp>
      <p:sp>
        <p:nvSpPr>
          <p:cNvPr id="11" name="Title 10"/>
          <p:cNvSpPr>
            <a:spLocks noGrp="1"/>
          </p:cNvSpPr>
          <p:nvPr>
            <p:ph type="title"/>
          </p:nvPr>
        </p:nvSpPr>
        <p:spPr/>
        <p:txBody>
          <a:bodyPr/>
          <a:lstStyle/>
          <a:p>
            <a:r>
              <a:rPr lang="en-US" dirty="0" smtClean="0"/>
              <a:t>To Calculate a Statistic Based Upon One </a:t>
            </a:r>
            <a:r>
              <a:rPr lang="en-US" dirty="0" smtClean="0"/>
              <a:t>Attribute</a:t>
            </a:r>
            <a:endParaRPr lang="en-US" dirty="0"/>
          </a:p>
        </p:txBody>
      </p:sp>
      <p:sp>
        <p:nvSpPr>
          <p:cNvPr id="118788" name="Text Box 10"/>
          <p:cNvSpPr txBox="1">
            <a:spLocks noChangeArrowheads="1"/>
          </p:cNvSpPr>
          <p:nvPr/>
        </p:nvSpPr>
        <p:spPr bwMode="auto">
          <a:xfrm>
            <a:off x="0" y="2133600"/>
            <a:ext cx="10058400" cy="4648200"/>
          </a:xfrm>
          <a:prstGeom prst="rect">
            <a:avLst/>
          </a:prstGeom>
          <a:noFill/>
          <a:ln w="9525">
            <a:noFill/>
            <a:miter lim="800000"/>
            <a:headEnd/>
            <a:tailEnd/>
          </a:ln>
        </p:spPr>
        <p:txBody>
          <a:bodyPr lIns="0" tIns="0" rIns="0" bIns="0"/>
          <a:lstStyle/>
          <a:p>
            <a:pPr marL="320675" indent="-320675" defTabSz="460375">
              <a:buClr>
                <a:srgbClr val="00A000"/>
              </a:buClr>
              <a:buSzPct val="90000"/>
              <a:buFont typeface="Monotype Sorts" pitchFamily="2" charset="2"/>
              <a:buChar char="l"/>
            </a:pPr>
            <a:r>
              <a:rPr lang="en-US" sz="2800" dirty="0"/>
              <a:t>Clear the QBE Grid</a:t>
            </a:r>
            <a:br>
              <a:rPr lang="en-US" sz="2800" dirty="0"/>
            </a:br>
            <a:endParaRPr lang="en-US" sz="2800" dirty="0"/>
          </a:p>
          <a:p>
            <a:pPr marL="320675" indent="-320675" defTabSz="460375">
              <a:buClr>
                <a:srgbClr val="00A000"/>
              </a:buClr>
              <a:buSzPct val="90000"/>
              <a:buFont typeface="Monotype Sorts" pitchFamily="2" charset="2"/>
              <a:buChar char="l"/>
            </a:pPr>
            <a:r>
              <a:rPr lang="en-US" sz="2800" dirty="0"/>
              <a:t>If "Total" is not in the QBE grid, then right click the mouse and choose “Totals”</a:t>
            </a:r>
            <a:br>
              <a:rPr lang="en-US" sz="2800" dirty="0"/>
            </a:br>
            <a:endParaRPr lang="en-US" sz="2800" dirty="0"/>
          </a:p>
          <a:p>
            <a:pPr marL="320675" indent="-320675" defTabSz="460375">
              <a:buClr>
                <a:srgbClr val="00A000"/>
              </a:buClr>
              <a:buSzPct val="90000"/>
              <a:buFont typeface="Monotype Sorts" pitchFamily="2" charset="2"/>
              <a:buChar char="l"/>
            </a:pPr>
            <a:r>
              <a:rPr lang="en-US" sz="2800" dirty="0"/>
              <a:t>Bring into the QBE grid the attribute upon  which you wish to calculate a statistic.</a:t>
            </a:r>
            <a:br>
              <a:rPr lang="en-US" sz="2800" dirty="0"/>
            </a:br>
            <a:endParaRPr lang="en-US" sz="2800" dirty="0"/>
          </a:p>
          <a:p>
            <a:pPr marL="320675" indent="-320675" defTabSz="460375">
              <a:buClr>
                <a:srgbClr val="00A000"/>
              </a:buClr>
              <a:buSzPct val="90000"/>
              <a:buFont typeface="Monotype Sorts" pitchFamily="2" charset="2"/>
              <a:buChar char="l"/>
            </a:pPr>
            <a:r>
              <a:rPr lang="en-US" sz="2800" dirty="0"/>
              <a:t>Click in "Total" and choose the appropriate statistic (average, sum, max, etc.)</a:t>
            </a:r>
            <a:br>
              <a:rPr lang="en-US" sz="2800" dirty="0"/>
            </a:br>
            <a:endParaRPr lang="en-US" sz="2800" dirty="0"/>
          </a:p>
          <a:p>
            <a:pPr marL="320675" indent="-320675" defTabSz="460375">
              <a:buClr>
                <a:srgbClr val="00A000"/>
              </a:buClr>
              <a:buSzPct val="90000"/>
              <a:buFont typeface="Monotype Sorts" pitchFamily="2" charset="2"/>
              <a:buChar char="l"/>
            </a:pPr>
            <a:r>
              <a:rPr lang="en-US" sz="2800" dirty="0"/>
              <a:t>Run the quer</a:t>
            </a:r>
            <a:r>
              <a:rPr lang="en-US" sz="2800" b="1" dirty="0"/>
              <a:t>y</a:t>
            </a:r>
            <a:endParaRPr lang="en-US" sz="2800" dirty="0"/>
          </a:p>
        </p:txBody>
      </p:sp>
    </p:spTree>
  </p:cSld>
  <p:clrMapOvr>
    <a:masterClrMapping/>
  </p:clrMapOvr>
  <p:transition>
    <p:blinds dir="vert"/>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810" name="Group 9"/>
          <p:cNvGrpSpPr>
            <a:grpSpLocks/>
          </p:cNvGrpSpPr>
          <p:nvPr/>
        </p:nvGrpSpPr>
        <p:grpSpPr bwMode="auto">
          <a:xfrm>
            <a:off x="762000" y="1447800"/>
            <a:ext cx="8623300" cy="201613"/>
            <a:chOff x="421" y="1142"/>
            <a:chExt cx="5432" cy="127"/>
          </a:xfrm>
        </p:grpSpPr>
        <p:sp>
          <p:nvSpPr>
            <p:cNvPr id="119813" name="AutoShape 4"/>
            <p:cNvSpPr>
              <a:spLocks noChangeArrowheads="1"/>
            </p:cNvSpPr>
            <p:nvPr/>
          </p:nvSpPr>
          <p:spPr bwMode="auto">
            <a:xfrm flipV="1">
              <a:off x="438" y="1179"/>
              <a:ext cx="5388" cy="79"/>
            </a:xfrm>
            <a:prstGeom prst="roundRect">
              <a:avLst>
                <a:gd name="adj" fmla="val 0"/>
              </a:avLst>
            </a:prstGeom>
            <a:solidFill>
              <a:srgbClr val="000080"/>
            </a:solidFill>
            <a:ln w="9525">
              <a:noFill/>
              <a:round/>
              <a:headEnd/>
              <a:tailEnd/>
            </a:ln>
          </p:spPr>
          <p:txBody>
            <a:bodyPr wrap="none" anchor="ctr"/>
            <a:lstStyle/>
            <a:p>
              <a:endParaRPr lang="en-US"/>
            </a:p>
          </p:txBody>
        </p:sp>
        <p:sp>
          <p:nvSpPr>
            <p:cNvPr id="119814" name="AutoShape 5"/>
            <p:cNvSpPr>
              <a:spLocks noChangeArrowheads="1"/>
            </p:cNvSpPr>
            <p:nvPr/>
          </p:nvSpPr>
          <p:spPr bwMode="auto">
            <a:xfrm flipV="1">
              <a:off x="440" y="1161"/>
              <a:ext cx="5387" cy="80"/>
            </a:xfrm>
            <a:prstGeom prst="roundRect">
              <a:avLst>
                <a:gd name="adj" fmla="val 0"/>
              </a:avLst>
            </a:prstGeom>
            <a:solidFill>
              <a:srgbClr val="0000FF"/>
            </a:solidFill>
            <a:ln w="9525">
              <a:noFill/>
              <a:round/>
              <a:headEnd/>
              <a:tailEnd/>
            </a:ln>
          </p:spPr>
          <p:txBody>
            <a:bodyPr wrap="none" anchor="ctr"/>
            <a:lstStyle/>
            <a:p>
              <a:endParaRPr lang="en-US"/>
            </a:p>
          </p:txBody>
        </p:sp>
        <p:sp>
          <p:nvSpPr>
            <p:cNvPr id="119815" name="Freeform 6"/>
            <p:cNvSpPr>
              <a:spLocks/>
            </p:cNvSpPr>
            <p:nvPr/>
          </p:nvSpPr>
          <p:spPr bwMode="auto">
            <a:xfrm>
              <a:off x="421" y="1142"/>
              <a:ext cx="5431" cy="127"/>
            </a:xfrm>
            <a:custGeom>
              <a:avLst/>
              <a:gdLst>
                <a:gd name="T0" fmla="*/ 0 w 5431"/>
                <a:gd name="T1" fmla="*/ 126 h 127"/>
                <a:gd name="T2" fmla="*/ 5430 w 5431"/>
                <a:gd name="T3" fmla="*/ 126 h 127"/>
                <a:gd name="T4" fmla="*/ 5430 w 5431"/>
                <a:gd name="T5" fmla="*/ 0 h 127"/>
                <a:gd name="T6" fmla="*/ 5408 w 5431"/>
                <a:gd name="T7" fmla="*/ 19 h 127"/>
                <a:gd name="T8" fmla="*/ 5408 w 5431"/>
                <a:gd name="T9" fmla="*/ 98 h 127"/>
                <a:gd name="T10" fmla="*/ 17 w 5431"/>
                <a:gd name="T11" fmla="*/ 98 h 127"/>
                <a:gd name="T12" fmla="*/ 0 w 5431"/>
                <a:gd name="T13" fmla="*/ 126 h 127"/>
                <a:gd name="T14" fmla="*/ 0 w 5431"/>
                <a:gd name="T15" fmla="*/ 126 h 127"/>
                <a:gd name="T16" fmla="*/ 0 60000 65536"/>
                <a:gd name="T17" fmla="*/ 0 60000 65536"/>
                <a:gd name="T18" fmla="*/ 0 60000 65536"/>
                <a:gd name="T19" fmla="*/ 0 60000 65536"/>
                <a:gd name="T20" fmla="*/ 0 60000 65536"/>
                <a:gd name="T21" fmla="*/ 0 60000 65536"/>
                <a:gd name="T22" fmla="*/ 0 60000 65536"/>
                <a:gd name="T23" fmla="*/ 0 60000 65536"/>
                <a:gd name="T24" fmla="*/ 0 w 5431"/>
                <a:gd name="T25" fmla="*/ 0 h 127"/>
                <a:gd name="T26" fmla="*/ 5431 w 5431"/>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31" h="127">
                  <a:moveTo>
                    <a:pt x="0" y="126"/>
                  </a:moveTo>
                  <a:lnTo>
                    <a:pt x="5430" y="126"/>
                  </a:lnTo>
                  <a:lnTo>
                    <a:pt x="5430" y="0"/>
                  </a:lnTo>
                  <a:lnTo>
                    <a:pt x="5408" y="19"/>
                  </a:lnTo>
                  <a:lnTo>
                    <a:pt x="5408" y="98"/>
                  </a:lnTo>
                  <a:lnTo>
                    <a:pt x="17" y="98"/>
                  </a:lnTo>
                  <a:lnTo>
                    <a:pt x="0" y="126"/>
                  </a:lnTo>
                </a:path>
              </a:pathLst>
            </a:custGeom>
            <a:solidFill>
              <a:srgbClr val="4000A2"/>
            </a:solidFill>
            <a:ln w="9525">
              <a:noFill/>
              <a:round/>
              <a:headEnd/>
              <a:tailEnd/>
            </a:ln>
          </p:spPr>
          <p:txBody>
            <a:bodyPr/>
            <a:lstStyle/>
            <a:p>
              <a:endParaRPr lang="en-US"/>
            </a:p>
          </p:txBody>
        </p:sp>
        <p:sp>
          <p:nvSpPr>
            <p:cNvPr id="119816" name="Freeform 7"/>
            <p:cNvSpPr>
              <a:spLocks/>
            </p:cNvSpPr>
            <p:nvPr/>
          </p:nvSpPr>
          <p:spPr bwMode="auto">
            <a:xfrm>
              <a:off x="439" y="1159"/>
              <a:ext cx="5389" cy="82"/>
            </a:xfrm>
            <a:custGeom>
              <a:avLst/>
              <a:gdLst>
                <a:gd name="T0" fmla="*/ 0 w 5389"/>
                <a:gd name="T1" fmla="*/ 81 h 82"/>
                <a:gd name="T2" fmla="*/ 5388 w 5389"/>
                <a:gd name="T3" fmla="*/ 81 h 82"/>
                <a:gd name="T4" fmla="*/ 5388 w 5389"/>
                <a:gd name="T5" fmla="*/ 0 h 82"/>
                <a:gd name="T6" fmla="*/ 0 60000 65536"/>
                <a:gd name="T7" fmla="*/ 0 60000 65536"/>
                <a:gd name="T8" fmla="*/ 0 60000 65536"/>
                <a:gd name="T9" fmla="*/ 0 w 5389"/>
                <a:gd name="T10" fmla="*/ 0 h 82"/>
                <a:gd name="T11" fmla="*/ 5389 w 5389"/>
                <a:gd name="T12" fmla="*/ 82 h 82"/>
              </a:gdLst>
              <a:ahLst/>
              <a:cxnLst>
                <a:cxn ang="T6">
                  <a:pos x="T0" y="T1"/>
                </a:cxn>
                <a:cxn ang="T7">
                  <a:pos x="T2" y="T3"/>
                </a:cxn>
                <a:cxn ang="T8">
                  <a:pos x="T4" y="T5"/>
                </a:cxn>
              </a:cxnLst>
              <a:rect l="T9" t="T10" r="T11" b="T12"/>
              <a:pathLst>
                <a:path w="5389" h="82">
                  <a:moveTo>
                    <a:pt x="0" y="81"/>
                  </a:moveTo>
                  <a:lnTo>
                    <a:pt x="5388" y="81"/>
                  </a:lnTo>
                  <a:lnTo>
                    <a:pt x="5388" y="0"/>
                  </a:lnTo>
                </a:path>
              </a:pathLst>
            </a:custGeom>
            <a:noFill/>
            <a:ln w="8946">
              <a:solidFill>
                <a:srgbClr val="000000"/>
              </a:solidFill>
              <a:round/>
              <a:headEnd/>
              <a:tailEnd/>
            </a:ln>
          </p:spPr>
          <p:txBody>
            <a:bodyPr/>
            <a:lstStyle/>
            <a:p>
              <a:endParaRPr lang="en-US"/>
            </a:p>
          </p:txBody>
        </p:sp>
        <p:sp>
          <p:nvSpPr>
            <p:cNvPr id="119817" name="Freeform 8"/>
            <p:cNvSpPr>
              <a:spLocks/>
            </p:cNvSpPr>
            <p:nvPr/>
          </p:nvSpPr>
          <p:spPr bwMode="auto">
            <a:xfrm>
              <a:off x="423" y="1145"/>
              <a:ext cx="5430" cy="124"/>
            </a:xfrm>
            <a:custGeom>
              <a:avLst/>
              <a:gdLst>
                <a:gd name="T0" fmla="*/ 0 w 5430"/>
                <a:gd name="T1" fmla="*/ 0 h 124"/>
                <a:gd name="T2" fmla="*/ 5429 w 5430"/>
                <a:gd name="T3" fmla="*/ 0 h 124"/>
                <a:gd name="T4" fmla="*/ 5406 w 5430"/>
                <a:gd name="T5" fmla="*/ 16 h 124"/>
                <a:gd name="T6" fmla="*/ 15 w 5430"/>
                <a:gd name="T7" fmla="*/ 16 h 124"/>
                <a:gd name="T8" fmla="*/ 15 w 5430"/>
                <a:gd name="T9" fmla="*/ 95 h 124"/>
                <a:gd name="T10" fmla="*/ 0 w 5430"/>
                <a:gd name="T11" fmla="*/ 123 h 124"/>
                <a:gd name="T12" fmla="*/ 0 w 5430"/>
                <a:gd name="T13" fmla="*/ 0 h 124"/>
                <a:gd name="T14" fmla="*/ 0 w 5430"/>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5430"/>
                <a:gd name="T25" fmla="*/ 0 h 124"/>
                <a:gd name="T26" fmla="*/ 5430 w 5430"/>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30" h="124">
                  <a:moveTo>
                    <a:pt x="0" y="0"/>
                  </a:moveTo>
                  <a:lnTo>
                    <a:pt x="5429" y="0"/>
                  </a:lnTo>
                  <a:lnTo>
                    <a:pt x="5406" y="16"/>
                  </a:lnTo>
                  <a:lnTo>
                    <a:pt x="15" y="16"/>
                  </a:lnTo>
                  <a:lnTo>
                    <a:pt x="15" y="95"/>
                  </a:lnTo>
                  <a:lnTo>
                    <a:pt x="0" y="123"/>
                  </a:lnTo>
                  <a:lnTo>
                    <a:pt x="0" y="0"/>
                  </a:lnTo>
                </a:path>
              </a:pathLst>
            </a:custGeom>
            <a:solidFill>
              <a:srgbClr val="00C1C2"/>
            </a:solidFill>
            <a:ln w="9525">
              <a:noFill/>
              <a:round/>
              <a:headEnd/>
              <a:tailEnd/>
            </a:ln>
          </p:spPr>
          <p:txBody>
            <a:bodyPr/>
            <a:lstStyle/>
            <a:p>
              <a:endParaRPr lang="en-US"/>
            </a:p>
          </p:txBody>
        </p:sp>
      </p:grpSp>
      <p:sp>
        <p:nvSpPr>
          <p:cNvPr id="11" name="Title 10"/>
          <p:cNvSpPr>
            <a:spLocks noGrp="1"/>
          </p:cNvSpPr>
          <p:nvPr>
            <p:ph type="title"/>
          </p:nvPr>
        </p:nvSpPr>
        <p:spPr>
          <a:xfrm>
            <a:off x="514350" y="152400"/>
            <a:ext cx="9258300" cy="1905000"/>
          </a:xfrm>
        </p:spPr>
        <p:txBody>
          <a:bodyPr/>
          <a:lstStyle/>
          <a:p>
            <a:r>
              <a:rPr lang="en-US" dirty="0" smtClean="0"/>
              <a:t>Calculating Statistics Based Upon Groups of Records</a:t>
            </a:r>
            <a:br>
              <a:rPr lang="en-US" dirty="0" smtClean="0"/>
            </a:br>
            <a:endParaRPr lang="en-US" dirty="0"/>
          </a:p>
        </p:txBody>
      </p:sp>
      <p:sp>
        <p:nvSpPr>
          <p:cNvPr id="119812" name="Text Box 10"/>
          <p:cNvSpPr txBox="1">
            <a:spLocks noChangeArrowheads="1"/>
          </p:cNvSpPr>
          <p:nvPr/>
        </p:nvSpPr>
        <p:spPr bwMode="auto">
          <a:xfrm>
            <a:off x="0" y="1752600"/>
            <a:ext cx="10058400" cy="6019800"/>
          </a:xfrm>
          <a:prstGeom prst="rect">
            <a:avLst/>
          </a:prstGeom>
          <a:noFill/>
          <a:ln w="9525">
            <a:noFill/>
            <a:miter lim="800000"/>
            <a:headEnd/>
            <a:tailEnd/>
          </a:ln>
        </p:spPr>
        <p:txBody>
          <a:bodyPr lIns="0" tIns="0" rIns="0" bIns="0"/>
          <a:lstStyle/>
          <a:p>
            <a:pPr marL="320675" indent="-320675" defTabSz="460375">
              <a:buClr>
                <a:srgbClr val="00A000"/>
              </a:buClr>
              <a:buSzPct val="90000"/>
              <a:buFont typeface="Monotype Sorts" pitchFamily="2" charset="2"/>
              <a:buChar char="l"/>
            </a:pPr>
            <a:r>
              <a:rPr lang="en-US" sz="2500" b="1" dirty="0"/>
              <a:t>A group is a set of records which share some common attribute instance:</a:t>
            </a:r>
          </a:p>
          <a:p>
            <a:pPr marL="771525" lvl="1" indent="-315913" defTabSz="460375">
              <a:buClr>
                <a:srgbClr val="00A000"/>
              </a:buClr>
              <a:buSzPct val="70000"/>
              <a:buFont typeface="Wingdings" pitchFamily="2" charset="2"/>
              <a:buChar char="Ø"/>
            </a:pPr>
            <a:r>
              <a:rPr lang="en-US" sz="2500" b="1" i="1" dirty="0"/>
              <a:t>Example: Students with the same major, customers having the same </a:t>
            </a:r>
            <a:r>
              <a:rPr lang="en-US" sz="2500" b="1" i="1" dirty="0" err="1"/>
              <a:t>SalesRep</a:t>
            </a:r>
            <a:r>
              <a:rPr lang="en-US" sz="2500" b="1" i="1" dirty="0"/>
              <a:t>, etc.</a:t>
            </a:r>
            <a:br>
              <a:rPr lang="en-US" sz="2500" b="1" i="1" dirty="0"/>
            </a:br>
            <a:endParaRPr lang="en-US" sz="2500" i="1" dirty="0"/>
          </a:p>
          <a:p>
            <a:pPr marL="320675" indent="-320675" defTabSz="460375">
              <a:buClr>
                <a:srgbClr val="00A000"/>
              </a:buClr>
              <a:buSzPct val="90000"/>
              <a:buFont typeface="Monotype Sorts" pitchFamily="2" charset="2"/>
              <a:buChar char="l"/>
            </a:pPr>
            <a:r>
              <a:rPr lang="en-US" sz="2500" b="1" dirty="0"/>
              <a:t>In the "Total" row for the attribute you wish to group by, select "Group By" from the Drop-Down list.</a:t>
            </a:r>
          </a:p>
          <a:p>
            <a:pPr marL="771525" lvl="1" indent="-315913" defTabSz="460375">
              <a:buClr>
                <a:srgbClr val="00A000"/>
              </a:buClr>
              <a:buSzPct val="70000"/>
              <a:buFont typeface="Wingdings" pitchFamily="2" charset="2"/>
              <a:buChar char="Ø"/>
            </a:pPr>
            <a:r>
              <a:rPr lang="en-US" sz="2500" b="1" i="1" dirty="0"/>
              <a:t>Tip: Be certain that there are no "extra" attributes in the QBE grid; only the "group by" attribute and "statistic" attribute(s) should be present.</a:t>
            </a:r>
            <a:r>
              <a:rPr lang="en-US" sz="2500" b="1" dirty="0"/>
              <a:t/>
            </a:r>
            <a:br>
              <a:rPr lang="en-US" sz="2500" b="1" dirty="0"/>
            </a:br>
            <a:endParaRPr lang="en-US" sz="2500" b="1" dirty="0"/>
          </a:p>
          <a:p>
            <a:pPr marL="320675" indent="-320675" defTabSz="460375">
              <a:buClr>
                <a:srgbClr val="00A000"/>
              </a:buClr>
              <a:buSzPct val="90000"/>
              <a:buFont typeface="Monotype Sorts" pitchFamily="2" charset="2"/>
              <a:buChar char="l"/>
            </a:pPr>
            <a:r>
              <a:rPr lang="en-US" sz="2500" b="1" dirty="0"/>
              <a:t>Complete the QBE grid with desired statistic(s) placed in the appropriate attribute(s).</a:t>
            </a:r>
            <a:br>
              <a:rPr lang="en-US" sz="2500" b="1" dirty="0"/>
            </a:br>
            <a:endParaRPr lang="en-US" sz="2500" b="1" dirty="0"/>
          </a:p>
          <a:p>
            <a:pPr marL="320675" indent="-320675" defTabSz="460375">
              <a:buClr>
                <a:srgbClr val="00A000"/>
              </a:buClr>
              <a:buSzPct val="90000"/>
              <a:buFont typeface="Monotype Sorts" pitchFamily="2" charset="2"/>
              <a:buChar char="l"/>
            </a:pPr>
            <a:r>
              <a:rPr lang="en-US" sz="2500" b="1" dirty="0"/>
              <a:t>Run the query.</a:t>
            </a:r>
            <a:endParaRPr lang="en-US" sz="2500" dirty="0"/>
          </a:p>
        </p:txBody>
      </p:sp>
    </p:spTree>
  </p:cSld>
  <p:clrMapOvr>
    <a:masterClrMapping/>
  </p:clrMapOvr>
  <p:transition>
    <p:blinds dir="vert"/>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US" smtClean="0"/>
              <a:t>Query the Snookie Database to Obtain a Count of How Many Customers Belong to Each SalesRep</a:t>
            </a:r>
            <a:endParaRPr lang="en-US" smtClean="0"/>
          </a:p>
        </p:txBody>
      </p:sp>
      <p:pic>
        <p:nvPicPr>
          <p:cNvPr id="120835" name="Picture 3" descr="HowManyCustomersbelongtoeachSalesrep.jpg"/>
          <p:cNvPicPr>
            <a:picLocks noChangeAspect="1"/>
          </p:cNvPicPr>
          <p:nvPr/>
        </p:nvPicPr>
        <p:blipFill>
          <a:blip r:embed="rId2"/>
          <a:srcRect/>
          <a:stretch>
            <a:fillRect/>
          </a:stretch>
        </p:blipFill>
        <p:spPr bwMode="auto">
          <a:xfrm>
            <a:off x="914400" y="2438400"/>
            <a:ext cx="86233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smtClean="0"/>
              <a:t>The Counts…</a:t>
            </a:r>
            <a:endParaRPr lang="en-US" smtClean="0"/>
          </a:p>
        </p:txBody>
      </p:sp>
      <p:pic>
        <p:nvPicPr>
          <p:cNvPr id="121859" name="Picture 3"/>
          <p:cNvPicPr>
            <a:picLocks noChangeAspect="1" noChangeArrowheads="1"/>
          </p:cNvPicPr>
          <p:nvPr/>
        </p:nvPicPr>
        <p:blipFill>
          <a:blip r:embed="rId2"/>
          <a:srcRect/>
          <a:stretch>
            <a:fillRect/>
          </a:stretch>
        </p:blipFill>
        <p:spPr bwMode="auto">
          <a:xfrm>
            <a:off x="174625" y="1905000"/>
            <a:ext cx="970915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304800" y="304800"/>
            <a:ext cx="9429750" cy="1557338"/>
          </a:xfrm>
          <a:noFill/>
          <a:ln w="47418" cap="flat">
            <a:solidFill>
              <a:srgbClr val="000000"/>
            </a:solidFill>
          </a:ln>
        </p:spPr>
        <p:txBody>
          <a:bodyPr lIns="0" tIns="0" rIns="0" bIns="0" anchor="ctr"/>
          <a:lstStyle/>
          <a:p>
            <a:pPr marL="0" indent="0" algn="ctr" defTabSz="461963" eaLnBrk="1" hangingPunct="1">
              <a:spcBef>
                <a:spcPct val="0"/>
              </a:spcBef>
              <a:buClr>
                <a:srgbClr val="000000"/>
              </a:buClr>
              <a:buSzPct val="90000"/>
              <a:buFont typeface="Monotype Sorts"/>
              <a:buNone/>
            </a:pPr>
            <a:r>
              <a:rPr lang="en-US" sz="3800" b="1" smtClean="0">
                <a:solidFill>
                  <a:srgbClr val="000000"/>
                </a:solidFill>
                <a:latin typeface="MadAve" charset="0"/>
              </a:rPr>
              <a:t>USER VIEW #4 CONTINUED (MERGE WITH CUMULATIVE DESIGN)</a:t>
            </a:r>
            <a:endParaRPr lang="en-US" smtClean="0"/>
          </a:p>
        </p:txBody>
      </p:sp>
      <p:sp>
        <p:nvSpPr>
          <p:cNvPr id="16387" name="Text Box 4"/>
          <p:cNvSpPr txBox="1">
            <a:spLocks noChangeArrowheads="1"/>
          </p:cNvSpPr>
          <p:nvPr/>
        </p:nvSpPr>
        <p:spPr bwMode="auto">
          <a:xfrm>
            <a:off x="258763" y="2133600"/>
            <a:ext cx="9799637" cy="7651750"/>
          </a:xfrm>
          <a:prstGeom prst="rect">
            <a:avLst/>
          </a:prstGeom>
          <a:noFill/>
          <a:ln w="9525">
            <a:noFill/>
            <a:miter lim="800000"/>
            <a:headEnd/>
            <a:tailEnd/>
          </a:ln>
        </p:spPr>
        <p:txBody>
          <a:bodyPr lIns="0" tIns="0" rIns="0" bIns="0"/>
          <a:lstStyle/>
          <a:p>
            <a:pPr marL="438150" indent="-438150" defTabSz="461963">
              <a:buClr>
                <a:srgbClr val="F52B97"/>
              </a:buClr>
              <a:buSzPct val="70000"/>
              <a:buFont typeface="Monotype Sorts"/>
              <a:buNone/>
            </a:pPr>
            <a:r>
              <a:rPr lang="en-US" sz="2800" b="1">
                <a:solidFill>
                  <a:srgbClr val="000000"/>
                </a:solidFill>
              </a:rPr>
              <a:t>RESULT OF 'MERGE WITH PREVIOUS STEPS' IS:</a:t>
            </a:r>
          </a:p>
          <a:p>
            <a:pPr marL="844550" lvl="1" indent="-387350" defTabSz="461963">
              <a:buClr>
                <a:schemeClr val="folHlink"/>
              </a:buClr>
              <a:buSzPct val="115000"/>
              <a:buFont typeface="Wingdings" pitchFamily="2" charset="2"/>
              <a:buChar char="ü"/>
            </a:pPr>
            <a:r>
              <a:rPr lang="en-US" sz="2800" b="1">
                <a:solidFill>
                  <a:srgbClr val="000000"/>
                </a:solidFill>
              </a:rPr>
              <a:t>DIRECTOR (</a:t>
            </a:r>
            <a:r>
              <a:rPr lang="en-US" sz="2800" b="1" u="sng">
                <a:solidFill>
                  <a:srgbClr val="000000"/>
                </a:solidFill>
              </a:rPr>
              <a:t>DIRNUMB</a:t>
            </a:r>
            <a:r>
              <a:rPr lang="en-US" sz="2800" b="1">
                <a:solidFill>
                  <a:srgbClr val="000000"/>
                </a:solidFill>
              </a:rPr>
              <a:t>, DIRNAME, DIRBORN, DIRDIED)</a:t>
            </a:r>
          </a:p>
          <a:p>
            <a:pPr marL="1320800" lvl="2" indent="-406400" defTabSz="461963">
              <a:buClr>
                <a:schemeClr val="folHlink"/>
              </a:buClr>
              <a:buSzPct val="115000"/>
              <a:buFont typeface="Wingdings" pitchFamily="2" charset="2"/>
              <a:buNone/>
            </a:pPr>
            <a:r>
              <a:rPr lang="en-US" sz="2500" b="1">
                <a:solidFill>
                  <a:srgbClr val="000000"/>
                </a:solidFill>
              </a:rPr>
              <a:t>SK   DIRNAME</a:t>
            </a:r>
            <a:br>
              <a:rPr lang="en-US" sz="2500" b="1">
                <a:solidFill>
                  <a:srgbClr val="000000"/>
                </a:solidFill>
              </a:rPr>
            </a:br>
            <a:endParaRPr lang="en-US" sz="2500" b="1">
              <a:solidFill>
                <a:srgbClr val="000000"/>
              </a:solidFill>
            </a:endParaRPr>
          </a:p>
          <a:p>
            <a:pPr marL="844550" lvl="1" indent="-387350" defTabSz="461963">
              <a:buClr>
                <a:schemeClr val="folHlink"/>
              </a:buClr>
              <a:buSzPct val="115000"/>
              <a:buFont typeface="Wingdings" pitchFamily="2" charset="2"/>
              <a:buChar char="ü"/>
            </a:pPr>
            <a:r>
              <a:rPr lang="en-US" sz="2800" b="1">
                <a:solidFill>
                  <a:srgbClr val="000000"/>
                </a:solidFill>
              </a:rPr>
              <a:t>MOVIE(</a:t>
            </a:r>
            <a:r>
              <a:rPr lang="en-US" sz="2800" b="1" u="sng">
                <a:solidFill>
                  <a:srgbClr val="000000"/>
                </a:solidFill>
              </a:rPr>
              <a:t>MVNUMB</a:t>
            </a:r>
            <a:r>
              <a:rPr lang="en-US" sz="2800" b="1">
                <a:solidFill>
                  <a:srgbClr val="000000"/>
                </a:solidFill>
              </a:rPr>
              <a:t>, MVTITLE, YEARMADE, MVTYPE, CRITRTNG, MPAARTNG, NUMNOMS, NUMAWRDS, DIRNUMB)       </a:t>
            </a:r>
          </a:p>
          <a:p>
            <a:pPr marL="1320800" lvl="2" indent="-406400" defTabSz="461963">
              <a:buClr>
                <a:schemeClr val="folHlink"/>
              </a:buClr>
              <a:buSzPct val="115000"/>
              <a:buFont typeface="Wingdings" pitchFamily="2" charset="2"/>
              <a:buNone/>
            </a:pPr>
            <a:r>
              <a:rPr lang="en-US" sz="2500" b="1">
                <a:solidFill>
                  <a:srgbClr val="000000"/>
                </a:solidFill>
              </a:rPr>
              <a:t>SK   MVTITLE</a:t>
            </a:r>
          </a:p>
          <a:p>
            <a:pPr marL="1320800" lvl="2" indent="-406400" defTabSz="461963">
              <a:buClr>
                <a:schemeClr val="folHlink"/>
              </a:buClr>
              <a:buSzPct val="115000"/>
              <a:buFont typeface="Wingdings" pitchFamily="2" charset="2"/>
              <a:buNone/>
            </a:pPr>
            <a:r>
              <a:rPr lang="en-US" sz="2500" b="1">
                <a:solidFill>
                  <a:srgbClr val="000000"/>
                </a:solidFill>
              </a:rPr>
              <a:t>FK   DIRNUMB ----&gt; DIRECTOR</a:t>
            </a:r>
            <a:br>
              <a:rPr lang="en-US" sz="2500" b="1">
                <a:solidFill>
                  <a:srgbClr val="000000"/>
                </a:solidFill>
              </a:rPr>
            </a:br>
            <a:endParaRPr lang="en-US" sz="2500" b="1">
              <a:solidFill>
                <a:srgbClr val="000000"/>
              </a:solidFill>
            </a:endParaRPr>
          </a:p>
          <a:p>
            <a:pPr marL="844550" lvl="1" indent="-387350" defTabSz="461963">
              <a:buClr>
                <a:schemeClr val="folHlink"/>
              </a:buClr>
              <a:buSzPct val="115000"/>
              <a:buFont typeface="Wingdings" pitchFamily="2" charset="2"/>
              <a:buChar char="ü"/>
            </a:pPr>
            <a:r>
              <a:rPr lang="en-US" sz="2800" b="1">
                <a:solidFill>
                  <a:srgbClr val="000000"/>
                </a:solidFill>
              </a:rPr>
              <a:t>STAR (</a:t>
            </a:r>
            <a:r>
              <a:rPr lang="en-US" sz="2800" b="1" u="sng">
                <a:solidFill>
                  <a:srgbClr val="000000"/>
                </a:solidFill>
              </a:rPr>
              <a:t>STARNUMB</a:t>
            </a:r>
            <a:r>
              <a:rPr lang="en-US" sz="2800" b="1">
                <a:solidFill>
                  <a:srgbClr val="000000"/>
                </a:solidFill>
              </a:rPr>
              <a:t>, STARNAME, BRTHPLCE, STARBORN, STARDIED)</a:t>
            </a:r>
            <a:endParaRPr lang="en-US"/>
          </a:p>
        </p:txBody>
      </p:sp>
    </p:spTree>
  </p:cSld>
  <p:clrMapOvr>
    <a:masterClrMapping/>
  </p:clrMapOvr>
  <p:transition>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304800" y="228600"/>
            <a:ext cx="9372600" cy="828675"/>
          </a:xfrm>
          <a:noFill/>
          <a:ln w="47418" cap="flat">
            <a:solidFill>
              <a:srgbClr val="000000"/>
            </a:solidFill>
          </a:ln>
        </p:spPr>
        <p:txBody>
          <a:bodyPr lIns="0" tIns="0" rIns="0" bIns="0" anchor="ctr"/>
          <a:lstStyle/>
          <a:p>
            <a:pPr marL="0" indent="0" algn="ctr" defTabSz="461963" eaLnBrk="1" hangingPunct="1">
              <a:spcBef>
                <a:spcPct val="0"/>
              </a:spcBef>
              <a:buClr>
                <a:srgbClr val="000000"/>
              </a:buClr>
              <a:buSzPct val="90000"/>
              <a:buFont typeface="Monotype Sorts"/>
              <a:buNone/>
            </a:pPr>
            <a:r>
              <a:rPr lang="en-US" sz="3600" b="1" smtClean="0">
                <a:solidFill>
                  <a:srgbClr val="000000"/>
                </a:solidFill>
                <a:latin typeface="MadAve" charset="0"/>
              </a:rPr>
              <a:t>USER VIEW (REQUIREMENT) #5</a:t>
            </a:r>
            <a:endParaRPr lang="en-US" smtClean="0"/>
          </a:p>
        </p:txBody>
      </p:sp>
      <p:sp>
        <p:nvSpPr>
          <p:cNvPr id="17411" name="Text Box 4"/>
          <p:cNvSpPr txBox="1">
            <a:spLocks noChangeArrowheads="1"/>
          </p:cNvSpPr>
          <p:nvPr/>
        </p:nvSpPr>
        <p:spPr bwMode="auto">
          <a:xfrm>
            <a:off x="228600" y="1219200"/>
            <a:ext cx="9707563" cy="8474075"/>
          </a:xfrm>
          <a:prstGeom prst="rect">
            <a:avLst/>
          </a:prstGeom>
          <a:noFill/>
          <a:ln w="9525">
            <a:noFill/>
            <a:miter lim="800000"/>
            <a:headEnd/>
            <a:tailEnd/>
          </a:ln>
        </p:spPr>
        <p:txBody>
          <a:bodyPr lIns="0" tIns="0" rIns="0" bIns="0"/>
          <a:lstStyle/>
          <a:p>
            <a:pPr marL="379413" indent="-379413" defTabSz="461963">
              <a:buClr>
                <a:schemeClr val="folHlink"/>
              </a:buClr>
              <a:buSzPct val="115000"/>
              <a:buFont typeface="Wingdings" pitchFamily="2" charset="2"/>
              <a:buChar char="§"/>
            </a:pPr>
            <a:r>
              <a:rPr lang="en-US" b="1">
                <a:solidFill>
                  <a:srgbClr val="000000"/>
                </a:solidFill>
              </a:rPr>
              <a:t>FOR EACH MOVIE, LIST NUMBER, TITLE, NUMBER/NAME OF MOVIE STARS IN IT:</a:t>
            </a:r>
          </a:p>
          <a:p>
            <a:pPr marL="782638" lvl="1" indent="-325438" defTabSz="461963">
              <a:buClr>
                <a:srgbClr val="00C200"/>
              </a:buClr>
              <a:buSzPct val="70000"/>
              <a:buFont typeface="Monotype Sorts"/>
              <a:buNone/>
            </a:pPr>
            <a:r>
              <a:rPr lang="en-US" sz="2300" b="1">
                <a:solidFill>
                  <a:srgbClr val="000000"/>
                </a:solidFill>
              </a:rPr>
              <a:t>MOVIE (</a:t>
            </a:r>
            <a:r>
              <a:rPr lang="en-US" sz="2300" b="1" u="sng">
                <a:solidFill>
                  <a:srgbClr val="000000"/>
                </a:solidFill>
              </a:rPr>
              <a:t>MVNUMB</a:t>
            </a:r>
            <a:r>
              <a:rPr lang="en-US" sz="2300" b="1">
                <a:solidFill>
                  <a:srgbClr val="000000"/>
                </a:solidFill>
              </a:rPr>
              <a:t>, MVTITLE,    STARNUMB,STARNAME)</a:t>
            </a:r>
            <a:endParaRPr lang="en-US" sz="2800" b="1">
              <a:solidFill>
                <a:srgbClr val="000000"/>
              </a:solidFill>
            </a:endParaRPr>
          </a:p>
          <a:p>
            <a:pPr marL="1341438" lvl="2" indent="-427038" defTabSz="461963">
              <a:buClr>
                <a:srgbClr val="0000FF"/>
              </a:buClr>
              <a:buSzPct val="90000"/>
              <a:buFont typeface="Monotype Sorts"/>
              <a:buNone/>
            </a:pPr>
            <a:r>
              <a:rPr lang="en-US" b="1">
                <a:solidFill>
                  <a:srgbClr val="000000"/>
                </a:solidFill>
              </a:rPr>
              <a:t>{THIS IS NOT 1NF, SO REMOVE REPEATING</a:t>
            </a:r>
            <a:br>
              <a:rPr lang="en-US" b="1">
                <a:solidFill>
                  <a:srgbClr val="000000"/>
                </a:solidFill>
              </a:rPr>
            </a:br>
            <a:r>
              <a:rPr lang="en-US" b="1">
                <a:solidFill>
                  <a:srgbClr val="000000"/>
                </a:solidFill>
              </a:rPr>
              <a:t> GROUP AND EXPAND THE PRIMARY KEY}</a:t>
            </a:r>
            <a:br>
              <a:rPr lang="en-US" b="1">
                <a:solidFill>
                  <a:srgbClr val="000000"/>
                </a:solidFill>
              </a:rPr>
            </a:br>
            <a:endParaRPr lang="en-US" b="1">
              <a:solidFill>
                <a:srgbClr val="000000"/>
              </a:solidFill>
            </a:endParaRPr>
          </a:p>
          <a:p>
            <a:pPr marL="782638" lvl="1" indent="-325438" defTabSz="461963">
              <a:buClr>
                <a:srgbClr val="00C200"/>
              </a:buClr>
              <a:buSzPct val="70000"/>
              <a:buFont typeface="Monotype Sorts"/>
              <a:buNone/>
            </a:pPr>
            <a:r>
              <a:rPr lang="en-US" sz="2200" b="1">
                <a:solidFill>
                  <a:srgbClr val="000000"/>
                </a:solidFill>
              </a:rPr>
              <a:t>MOVIE (</a:t>
            </a:r>
            <a:r>
              <a:rPr lang="en-US" sz="2200" b="1" u="sng">
                <a:solidFill>
                  <a:srgbClr val="000000"/>
                </a:solidFill>
              </a:rPr>
              <a:t>MVNUMB</a:t>
            </a:r>
            <a:r>
              <a:rPr lang="en-US" sz="2200" b="1">
                <a:solidFill>
                  <a:srgbClr val="000000"/>
                </a:solidFill>
              </a:rPr>
              <a:t>, MVTITLE, </a:t>
            </a:r>
            <a:r>
              <a:rPr lang="en-US" sz="2200" b="1" u="sng">
                <a:solidFill>
                  <a:srgbClr val="000000"/>
                </a:solidFill>
              </a:rPr>
              <a:t>STARNUMB</a:t>
            </a:r>
            <a:r>
              <a:rPr lang="en-US" sz="2200" b="1">
                <a:solidFill>
                  <a:srgbClr val="000000"/>
                </a:solidFill>
              </a:rPr>
              <a:t>,STARNAME)</a:t>
            </a:r>
            <a:endParaRPr lang="en-US" sz="2800" b="1">
              <a:solidFill>
                <a:srgbClr val="000000"/>
              </a:solidFill>
            </a:endParaRPr>
          </a:p>
          <a:p>
            <a:pPr marL="1341438" lvl="2" indent="-427038" defTabSz="461963">
              <a:buClr>
                <a:srgbClr val="0000FF"/>
              </a:buClr>
              <a:buSzPct val="90000"/>
              <a:buFont typeface="Monotype Sorts"/>
              <a:buNone/>
            </a:pPr>
            <a:r>
              <a:rPr lang="en-US" b="1">
                <a:solidFill>
                  <a:srgbClr val="000000"/>
                </a:solidFill>
              </a:rPr>
              <a:t>WE ALSO HAVE FD'S  MVNUMB ----&gt;MVTITLE  &amp; STARNUMB ----&gt;STARNAME</a:t>
            </a:r>
          </a:p>
          <a:p>
            <a:pPr marL="1341438" lvl="2" indent="-427038" defTabSz="461963">
              <a:buClr>
                <a:srgbClr val="0000FF"/>
              </a:buClr>
              <a:buSzPct val="90000"/>
              <a:buFont typeface="Monotype Sorts"/>
              <a:buNone/>
            </a:pPr>
            <a:r>
              <a:rPr lang="en-US" b="1">
                <a:solidFill>
                  <a:srgbClr val="000000"/>
                </a:solidFill>
              </a:rPr>
              <a:t>{NOT IN 2NF, SINCE SOME ATTRIBUTES DEPEND</a:t>
            </a:r>
            <a:br>
              <a:rPr lang="en-US" b="1">
                <a:solidFill>
                  <a:srgbClr val="000000"/>
                </a:solidFill>
              </a:rPr>
            </a:br>
            <a:r>
              <a:rPr lang="en-US" b="1">
                <a:solidFill>
                  <a:srgbClr val="000000"/>
                </a:solidFill>
              </a:rPr>
              <a:t> ON A PORTION OF THE PRIMARY KEY} </a:t>
            </a:r>
            <a:br>
              <a:rPr lang="en-US" b="1">
                <a:solidFill>
                  <a:srgbClr val="000000"/>
                </a:solidFill>
              </a:rPr>
            </a:br>
            <a:endParaRPr lang="en-US" b="1">
              <a:solidFill>
                <a:srgbClr val="000000"/>
              </a:solidFill>
            </a:endParaRPr>
          </a:p>
          <a:p>
            <a:pPr marL="782638" lvl="1" indent="-325438" defTabSz="461963">
              <a:buClr>
                <a:schemeClr val="folHlink"/>
              </a:buClr>
              <a:buSzPct val="127000"/>
              <a:buFont typeface="Wingdings" pitchFamily="2" charset="2"/>
              <a:buChar char="ü"/>
            </a:pPr>
            <a:r>
              <a:rPr lang="en-US" sz="2800" b="1">
                <a:solidFill>
                  <a:srgbClr val="000000"/>
                </a:solidFill>
              </a:rPr>
              <a:t>MOVIE (</a:t>
            </a:r>
            <a:r>
              <a:rPr lang="en-US" sz="2800" b="1" u="sng">
                <a:solidFill>
                  <a:srgbClr val="000000"/>
                </a:solidFill>
              </a:rPr>
              <a:t>MVNUMB</a:t>
            </a:r>
            <a:r>
              <a:rPr lang="en-US" sz="2800" b="1">
                <a:solidFill>
                  <a:srgbClr val="000000"/>
                </a:solidFill>
              </a:rPr>
              <a:t>, MVTITLE)</a:t>
            </a:r>
          </a:p>
          <a:p>
            <a:pPr marL="782638" lvl="1" indent="-325438" defTabSz="461963">
              <a:buClr>
                <a:schemeClr val="folHlink"/>
              </a:buClr>
              <a:buSzPct val="127000"/>
              <a:buFont typeface="Wingdings" pitchFamily="2" charset="2"/>
              <a:buChar char="ü"/>
            </a:pPr>
            <a:r>
              <a:rPr lang="en-US" sz="2800" b="1">
                <a:solidFill>
                  <a:srgbClr val="000000"/>
                </a:solidFill>
              </a:rPr>
              <a:t>STAR  (</a:t>
            </a:r>
            <a:r>
              <a:rPr lang="en-US" sz="2800" b="1" u="sng">
                <a:solidFill>
                  <a:srgbClr val="000000"/>
                </a:solidFill>
              </a:rPr>
              <a:t>STARNUMB</a:t>
            </a:r>
            <a:r>
              <a:rPr lang="en-US" sz="2800" b="1">
                <a:solidFill>
                  <a:srgbClr val="000000"/>
                </a:solidFill>
              </a:rPr>
              <a:t>, STARNAME)</a:t>
            </a:r>
          </a:p>
          <a:p>
            <a:pPr marL="782638" lvl="1" indent="-325438" defTabSz="461963">
              <a:buClr>
                <a:schemeClr val="folHlink"/>
              </a:buClr>
              <a:buSzPct val="127000"/>
              <a:buFont typeface="Wingdings" pitchFamily="2" charset="2"/>
              <a:buChar char="ü"/>
            </a:pPr>
            <a:r>
              <a:rPr lang="en-US" sz="2800" b="1">
                <a:solidFill>
                  <a:srgbClr val="000000"/>
                </a:solidFill>
              </a:rPr>
              <a:t>MOVSTAR (</a:t>
            </a:r>
            <a:r>
              <a:rPr lang="en-US" sz="2800" b="1" u="sng">
                <a:solidFill>
                  <a:srgbClr val="000000"/>
                </a:solidFill>
              </a:rPr>
              <a:t>MVNUMB,</a:t>
            </a:r>
            <a:r>
              <a:rPr lang="en-US" sz="2800" b="1">
                <a:solidFill>
                  <a:srgbClr val="000000"/>
                </a:solidFill>
              </a:rPr>
              <a:t> </a:t>
            </a:r>
            <a:r>
              <a:rPr lang="en-US" sz="2800" b="1" u="sng">
                <a:solidFill>
                  <a:srgbClr val="000000"/>
                </a:solidFill>
              </a:rPr>
              <a:t>STARNUMB</a:t>
            </a:r>
            <a:r>
              <a:rPr lang="en-US" sz="2800" b="1">
                <a:solidFill>
                  <a:srgbClr val="000000"/>
                </a:solidFill>
              </a:rPr>
              <a:t>)</a:t>
            </a:r>
            <a:endParaRPr lang="en-US"/>
          </a:p>
        </p:txBody>
      </p:sp>
      <p:sp>
        <p:nvSpPr>
          <p:cNvPr id="17412" name="Line 5"/>
          <p:cNvSpPr>
            <a:spLocks noChangeShapeType="1"/>
          </p:cNvSpPr>
          <p:nvPr/>
        </p:nvSpPr>
        <p:spPr bwMode="auto">
          <a:xfrm>
            <a:off x="5181600" y="1981200"/>
            <a:ext cx="3606800" cy="0"/>
          </a:xfrm>
          <a:prstGeom prst="line">
            <a:avLst/>
          </a:prstGeom>
          <a:noFill/>
          <a:ln w="47418">
            <a:solidFill>
              <a:srgbClr val="000000"/>
            </a:solidFill>
            <a:round/>
            <a:headEnd/>
            <a:tailEnd/>
          </a:ln>
        </p:spPr>
        <p:txBody>
          <a:bodyPr/>
          <a:lstStyle/>
          <a:p>
            <a:endParaRPr lang="en-US"/>
          </a:p>
        </p:txBody>
      </p:sp>
    </p:spTree>
  </p:cSld>
  <p:clrMapOvr>
    <a:masterClrMapping/>
  </p:clrMapOvr>
  <p:transition>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422275" y="854075"/>
            <a:ext cx="9407525" cy="3186113"/>
          </a:xfrm>
          <a:noFill/>
          <a:ln w="47418" cap="flat">
            <a:solidFill>
              <a:srgbClr val="000000"/>
            </a:solidFill>
          </a:ln>
        </p:spPr>
        <p:txBody>
          <a:bodyPr lIns="0" tIns="0" rIns="0" bIns="0" anchor="ctr"/>
          <a:lstStyle/>
          <a:p>
            <a:pPr marL="0" indent="0" algn="ctr" defTabSz="461963" eaLnBrk="1" hangingPunct="1">
              <a:spcBef>
                <a:spcPct val="0"/>
              </a:spcBef>
              <a:buClr>
                <a:srgbClr val="000000"/>
              </a:buClr>
              <a:buSzPct val="90000"/>
              <a:buFont typeface="Monotype Sorts"/>
              <a:buNone/>
            </a:pPr>
            <a:r>
              <a:rPr lang="en-US" sz="5100" b="1" smtClean="0">
                <a:solidFill>
                  <a:srgbClr val="000000"/>
                </a:solidFill>
                <a:latin typeface="MadAve" charset="0"/>
              </a:rPr>
              <a:t>BUT THE RELATION MOVSTAR HAS SOME FOREIGN KEYS WHICH WE MUST SPECIFY</a:t>
            </a:r>
            <a:endParaRPr lang="en-US" smtClean="0"/>
          </a:p>
        </p:txBody>
      </p:sp>
      <p:sp>
        <p:nvSpPr>
          <p:cNvPr id="18435" name="Text Box 4"/>
          <p:cNvSpPr txBox="1">
            <a:spLocks noChangeArrowheads="1"/>
          </p:cNvSpPr>
          <p:nvPr/>
        </p:nvSpPr>
        <p:spPr bwMode="auto">
          <a:xfrm>
            <a:off x="411163" y="4302125"/>
            <a:ext cx="9559925" cy="2347913"/>
          </a:xfrm>
          <a:prstGeom prst="rect">
            <a:avLst/>
          </a:prstGeom>
          <a:noFill/>
          <a:ln w="9525">
            <a:noFill/>
            <a:miter lim="800000"/>
            <a:headEnd/>
            <a:tailEnd/>
          </a:ln>
        </p:spPr>
        <p:txBody>
          <a:bodyPr lIns="0" tIns="0" rIns="0" bIns="0"/>
          <a:lstStyle/>
          <a:p>
            <a:pPr marL="230188" indent="-230188" defTabSz="461963">
              <a:buClr>
                <a:schemeClr val="folHlink"/>
              </a:buClr>
              <a:buSzPct val="127000"/>
              <a:buFont typeface="Wingdings" pitchFamily="2" charset="2"/>
              <a:buChar char="ü"/>
            </a:pPr>
            <a:r>
              <a:rPr lang="en-US" sz="4700" b="1">
                <a:solidFill>
                  <a:srgbClr val="000000"/>
                </a:solidFill>
              </a:rPr>
              <a:t>FK  MVNUMB -----&gt; MOVIE</a:t>
            </a:r>
          </a:p>
          <a:p>
            <a:pPr marL="230188" indent="-230188" defTabSz="461963">
              <a:buClr>
                <a:schemeClr val="folHlink"/>
              </a:buClr>
              <a:buSzPct val="127000"/>
              <a:buFont typeface="Wingdings" pitchFamily="2" charset="2"/>
              <a:buChar char="ü"/>
            </a:pPr>
            <a:r>
              <a:rPr lang="en-US" sz="4700" b="1">
                <a:solidFill>
                  <a:srgbClr val="000000"/>
                </a:solidFill>
              </a:rPr>
              <a:t>FK  STARNUMB -----&gt; STAR</a:t>
            </a:r>
            <a:endParaRPr lang="en-US"/>
          </a:p>
        </p:txBody>
      </p:sp>
    </p:spTree>
  </p:cSld>
  <p:clrMapOvr>
    <a:masterClrMapping/>
  </p:clrMapOvr>
  <p:transition>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304800" y="152400"/>
            <a:ext cx="9507538" cy="896938"/>
          </a:xfrm>
          <a:noFill/>
          <a:ln w="47418" cap="flat">
            <a:solidFill>
              <a:srgbClr val="000000"/>
            </a:solidFill>
          </a:ln>
        </p:spPr>
        <p:txBody>
          <a:bodyPr lIns="0" tIns="0" rIns="0" bIns="0" anchor="ctr"/>
          <a:lstStyle/>
          <a:p>
            <a:pPr marL="0" indent="0" algn="ctr" defTabSz="461963" eaLnBrk="1" hangingPunct="1">
              <a:spcBef>
                <a:spcPct val="0"/>
              </a:spcBef>
              <a:buClr>
                <a:srgbClr val="000000"/>
              </a:buClr>
              <a:buSzPct val="90000"/>
              <a:buFont typeface="Monotype Sorts"/>
              <a:buNone/>
            </a:pPr>
            <a:r>
              <a:rPr lang="en-US" sz="3300" b="1" smtClean="0">
                <a:solidFill>
                  <a:srgbClr val="000000"/>
                </a:solidFill>
                <a:latin typeface="MadAve" charset="0"/>
              </a:rPr>
              <a:t>RESULT OF MERGE FOR USER VIEW #5</a:t>
            </a:r>
            <a:endParaRPr lang="en-US" smtClean="0"/>
          </a:p>
        </p:txBody>
      </p:sp>
      <p:sp>
        <p:nvSpPr>
          <p:cNvPr id="19459" name="Text Box 4"/>
          <p:cNvSpPr txBox="1">
            <a:spLocks noChangeArrowheads="1"/>
          </p:cNvSpPr>
          <p:nvPr/>
        </p:nvSpPr>
        <p:spPr bwMode="auto">
          <a:xfrm>
            <a:off x="304800" y="1371600"/>
            <a:ext cx="9601200" cy="7332663"/>
          </a:xfrm>
          <a:prstGeom prst="rect">
            <a:avLst/>
          </a:prstGeom>
          <a:noFill/>
          <a:ln w="9525">
            <a:noFill/>
            <a:miter lim="800000"/>
            <a:headEnd/>
            <a:tailEnd/>
          </a:ln>
        </p:spPr>
        <p:txBody>
          <a:bodyPr lIns="0" tIns="0" rIns="0" bIns="0"/>
          <a:lstStyle/>
          <a:p>
            <a:pPr marL="844550" lvl="1" indent="-387350" defTabSz="461963">
              <a:buClr>
                <a:schemeClr val="folHlink"/>
              </a:buClr>
              <a:buSzPct val="127000"/>
              <a:buFont typeface="Wingdings" pitchFamily="2" charset="2"/>
              <a:buChar char="ü"/>
            </a:pPr>
            <a:r>
              <a:rPr lang="en-US" sz="2800" b="1">
                <a:solidFill>
                  <a:srgbClr val="000000"/>
                </a:solidFill>
              </a:rPr>
              <a:t>DIRECTOR (</a:t>
            </a:r>
            <a:r>
              <a:rPr lang="en-US" sz="2800" b="1" u="sng">
                <a:solidFill>
                  <a:srgbClr val="000000"/>
                </a:solidFill>
              </a:rPr>
              <a:t>DIRNUMB</a:t>
            </a:r>
            <a:r>
              <a:rPr lang="en-US" sz="2800" b="1">
                <a:solidFill>
                  <a:srgbClr val="000000"/>
                </a:solidFill>
              </a:rPr>
              <a:t>, DIRNAME, DIRBORN, 	DIRDIED)</a:t>
            </a:r>
          </a:p>
          <a:p>
            <a:pPr marL="1320800" lvl="2" indent="-406400" defTabSz="461963">
              <a:buClr>
                <a:schemeClr val="folHlink"/>
              </a:buClr>
              <a:buSzPct val="127000"/>
              <a:buFont typeface="Wingdings" pitchFamily="2" charset="2"/>
              <a:buNone/>
            </a:pPr>
            <a:r>
              <a:rPr lang="en-US" sz="2500" b="1">
                <a:solidFill>
                  <a:srgbClr val="000000"/>
                </a:solidFill>
              </a:rPr>
              <a:t>SK  DIRNAME</a:t>
            </a:r>
          </a:p>
          <a:p>
            <a:pPr marL="844550" lvl="1" indent="-387350" defTabSz="461963">
              <a:buClr>
                <a:schemeClr val="folHlink"/>
              </a:buClr>
              <a:buSzPct val="127000"/>
              <a:buFont typeface="Wingdings" pitchFamily="2" charset="2"/>
              <a:buChar char="ü"/>
            </a:pPr>
            <a:r>
              <a:rPr lang="en-US" sz="2800" b="1">
                <a:solidFill>
                  <a:srgbClr val="000000"/>
                </a:solidFill>
              </a:rPr>
              <a:t>MOVIE (</a:t>
            </a:r>
            <a:r>
              <a:rPr lang="en-US" sz="2800" b="1" u="sng">
                <a:solidFill>
                  <a:srgbClr val="000000"/>
                </a:solidFill>
              </a:rPr>
              <a:t>MVNUMB</a:t>
            </a:r>
            <a:r>
              <a:rPr lang="en-US" sz="2800" b="1">
                <a:solidFill>
                  <a:srgbClr val="000000"/>
                </a:solidFill>
              </a:rPr>
              <a:t>, MVTITLE, YEARMADE, MVTYPE, CRITRTNG, MPAARTNG, NUMNOMS, NUMAWRDS, DIRNUMB)</a:t>
            </a:r>
          </a:p>
          <a:p>
            <a:pPr marL="1320800" lvl="2" indent="-406400" defTabSz="461963">
              <a:buClr>
                <a:schemeClr val="folHlink"/>
              </a:buClr>
              <a:buSzPct val="127000"/>
              <a:buFont typeface="Wingdings" pitchFamily="2" charset="2"/>
              <a:buNone/>
            </a:pPr>
            <a:r>
              <a:rPr lang="en-US" sz="2500" b="1">
                <a:solidFill>
                  <a:srgbClr val="000000"/>
                </a:solidFill>
              </a:rPr>
              <a:t>SK  MVTITLE</a:t>
            </a:r>
          </a:p>
          <a:p>
            <a:pPr marL="1320800" lvl="2" indent="-406400" defTabSz="461963">
              <a:buClr>
                <a:schemeClr val="folHlink"/>
              </a:buClr>
              <a:buSzPct val="127000"/>
              <a:buFont typeface="Wingdings" pitchFamily="2" charset="2"/>
              <a:buNone/>
            </a:pPr>
            <a:r>
              <a:rPr lang="en-US" sz="2500" b="1">
                <a:solidFill>
                  <a:srgbClr val="000000"/>
                </a:solidFill>
              </a:rPr>
              <a:t>FK  DIRNUMB ----&gt; DIRECTOR</a:t>
            </a:r>
          </a:p>
          <a:p>
            <a:pPr marL="844550" lvl="1" indent="-387350" defTabSz="461963">
              <a:buClr>
                <a:schemeClr val="folHlink"/>
              </a:buClr>
              <a:buSzPct val="127000"/>
              <a:buFont typeface="Wingdings" pitchFamily="2" charset="2"/>
              <a:buChar char="ü"/>
            </a:pPr>
            <a:r>
              <a:rPr lang="en-US" sz="2800" b="1">
                <a:solidFill>
                  <a:srgbClr val="000000"/>
                </a:solidFill>
              </a:rPr>
              <a:t>STAR (</a:t>
            </a:r>
            <a:r>
              <a:rPr lang="en-US" sz="2800" b="1" u="sng">
                <a:solidFill>
                  <a:srgbClr val="000000"/>
                </a:solidFill>
              </a:rPr>
              <a:t>STARNUMB,</a:t>
            </a:r>
            <a:r>
              <a:rPr lang="en-US" sz="2800" b="1">
                <a:solidFill>
                  <a:srgbClr val="000000"/>
                </a:solidFill>
              </a:rPr>
              <a:t> STARNAME, BRTHPLCE, STARBORN, STARDIED)</a:t>
            </a:r>
          </a:p>
          <a:p>
            <a:pPr marL="844550" lvl="1" indent="-387350" defTabSz="461963">
              <a:buClr>
                <a:schemeClr val="folHlink"/>
              </a:buClr>
              <a:buSzPct val="127000"/>
              <a:buFont typeface="Wingdings" pitchFamily="2" charset="2"/>
              <a:buChar char="ü"/>
            </a:pPr>
            <a:r>
              <a:rPr lang="en-US" sz="2800" b="1">
                <a:solidFill>
                  <a:srgbClr val="000000"/>
                </a:solidFill>
              </a:rPr>
              <a:t>MOVSTAR (</a:t>
            </a:r>
            <a:r>
              <a:rPr lang="en-US" sz="2800" b="1" u="sng">
                <a:solidFill>
                  <a:srgbClr val="000000"/>
                </a:solidFill>
              </a:rPr>
              <a:t>MVNUMB</a:t>
            </a:r>
            <a:r>
              <a:rPr lang="en-US" sz="2800" b="1">
                <a:solidFill>
                  <a:srgbClr val="000000"/>
                </a:solidFill>
              </a:rPr>
              <a:t>, </a:t>
            </a:r>
            <a:r>
              <a:rPr lang="en-US" sz="2800" b="1" u="sng">
                <a:solidFill>
                  <a:srgbClr val="000000"/>
                </a:solidFill>
              </a:rPr>
              <a:t>STARNUMB</a:t>
            </a:r>
            <a:r>
              <a:rPr lang="en-US" sz="2800" b="1">
                <a:solidFill>
                  <a:srgbClr val="000000"/>
                </a:solidFill>
              </a:rPr>
              <a:t>)</a:t>
            </a:r>
          </a:p>
          <a:p>
            <a:pPr marL="1320800" lvl="2" indent="-406400" defTabSz="461963">
              <a:buClr>
                <a:srgbClr val="F52B97"/>
              </a:buClr>
              <a:buSzPct val="90000"/>
              <a:buFont typeface="Monotype Sorts"/>
              <a:buNone/>
            </a:pPr>
            <a:r>
              <a:rPr lang="en-US" sz="2500" b="1">
                <a:solidFill>
                  <a:srgbClr val="000000"/>
                </a:solidFill>
              </a:rPr>
              <a:t>FK  MVNUMB ----&gt; MOVIE</a:t>
            </a:r>
          </a:p>
          <a:p>
            <a:pPr marL="1320800" lvl="2" indent="-406400" defTabSz="461963">
              <a:buClr>
                <a:srgbClr val="F52B97"/>
              </a:buClr>
              <a:buSzPct val="90000"/>
              <a:buFont typeface="Monotype Sorts"/>
              <a:buNone/>
            </a:pPr>
            <a:r>
              <a:rPr lang="en-US" sz="2500" b="1">
                <a:solidFill>
                  <a:srgbClr val="000000"/>
                </a:solidFill>
              </a:rPr>
              <a:t>FK  STARNUMB ----&gt; STAR</a:t>
            </a:r>
            <a:endParaRPr lang="en-US"/>
          </a:p>
        </p:txBody>
      </p:sp>
    </p:spTree>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533400" y="457200"/>
            <a:ext cx="9128125" cy="1328738"/>
          </a:xfrm>
          <a:noFill/>
          <a:ln w="47418" cap="flat">
            <a:solidFill>
              <a:srgbClr val="000000"/>
            </a:solidFill>
          </a:ln>
        </p:spPr>
        <p:txBody>
          <a:bodyPr lIns="0" tIns="0" rIns="0" bIns="0" anchor="ctr"/>
          <a:lstStyle/>
          <a:p>
            <a:pPr marL="0" indent="0" algn="ctr" defTabSz="461963" eaLnBrk="1" hangingPunct="1">
              <a:spcBef>
                <a:spcPct val="0"/>
              </a:spcBef>
              <a:buClr>
                <a:srgbClr val="000000"/>
              </a:buClr>
              <a:buSzPct val="90000"/>
              <a:buFont typeface="Monotype Sorts"/>
              <a:buNone/>
            </a:pPr>
            <a:r>
              <a:rPr lang="en-US" sz="3600" b="1" smtClean="0">
                <a:solidFill>
                  <a:srgbClr val="000000"/>
                </a:solidFill>
                <a:latin typeface="MadAve" charset="0"/>
              </a:rPr>
              <a:t>    USER VIEW (REQUIREMENT) #6    </a:t>
            </a:r>
            <a:endParaRPr lang="en-US" smtClean="0"/>
          </a:p>
        </p:txBody>
      </p:sp>
      <p:sp>
        <p:nvSpPr>
          <p:cNvPr id="20483" name="Text Box 4"/>
          <p:cNvSpPr txBox="1">
            <a:spLocks noChangeArrowheads="1"/>
          </p:cNvSpPr>
          <p:nvPr/>
        </p:nvSpPr>
        <p:spPr bwMode="auto">
          <a:xfrm>
            <a:off x="206375" y="2239963"/>
            <a:ext cx="9547225" cy="4632325"/>
          </a:xfrm>
          <a:prstGeom prst="rect">
            <a:avLst/>
          </a:prstGeom>
          <a:noFill/>
          <a:ln w="9525">
            <a:noFill/>
            <a:miter lim="800000"/>
            <a:headEnd/>
            <a:tailEnd/>
          </a:ln>
        </p:spPr>
        <p:txBody>
          <a:bodyPr lIns="0" tIns="0" rIns="0" bIns="0"/>
          <a:lstStyle/>
          <a:p>
            <a:pPr marL="252413" indent="-252413" defTabSz="461963">
              <a:buClr>
                <a:srgbClr val="C20000"/>
              </a:buClr>
              <a:buSzPct val="127000"/>
              <a:buFont typeface="Wingdings" pitchFamily="2" charset="2"/>
              <a:buChar char="§"/>
            </a:pPr>
            <a:r>
              <a:rPr lang="en-US" sz="4300" b="1" dirty="0">
                <a:solidFill>
                  <a:srgbClr val="000000"/>
                </a:solidFill>
              </a:rPr>
              <a:t>FOR EACH MOVIE STAR, LIST NUMBER, NAME, NUMBER/NAME OF ALL MOVIES:</a:t>
            </a:r>
          </a:p>
          <a:p>
            <a:pPr marL="252413" indent="-252413" defTabSz="461963">
              <a:buClr>
                <a:srgbClr val="C20000"/>
              </a:buClr>
              <a:buSzPct val="127000"/>
              <a:buFont typeface="Wingdings" pitchFamily="2" charset="2"/>
              <a:buNone/>
            </a:pPr>
            <a:endParaRPr lang="en-US" sz="4300" b="1" dirty="0">
              <a:solidFill>
                <a:srgbClr val="000000"/>
              </a:solidFill>
            </a:endParaRPr>
          </a:p>
          <a:p>
            <a:pPr marL="669925" lvl="1" indent="-212725" defTabSz="461963">
              <a:buClr>
                <a:srgbClr val="008280"/>
              </a:buClr>
              <a:buSzPct val="70000"/>
              <a:buFont typeface="Monotype Sorts"/>
              <a:buNone/>
            </a:pPr>
            <a:r>
              <a:rPr lang="en-US" sz="4300" b="1" dirty="0">
                <a:solidFill>
                  <a:srgbClr val="000000"/>
                </a:solidFill>
              </a:rPr>
              <a:t>WHEW! THIS IS ALREADY IN THE DATABASE!</a:t>
            </a:r>
          </a:p>
          <a:p>
            <a:pPr marL="669925" lvl="1" indent="-212725" defTabSz="461963">
              <a:buClr>
                <a:srgbClr val="008280"/>
              </a:buClr>
              <a:buSzPct val="70000"/>
              <a:buFont typeface="Monotype Sorts"/>
              <a:buNone/>
            </a:pPr>
            <a:r>
              <a:rPr lang="en-US" sz="4300" b="1" dirty="0">
                <a:solidFill>
                  <a:srgbClr val="000000"/>
                </a:solidFill>
              </a:rPr>
              <a:t>WE ARE FINISHED!  </a:t>
            </a:r>
            <a:endParaRPr lang="en-US" dirty="0"/>
          </a:p>
        </p:txBody>
      </p:sp>
    </p:spTree>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358775" y="415925"/>
            <a:ext cx="9321800" cy="1668463"/>
          </a:xfrm>
          <a:noFill/>
          <a:ln w="47418" cap="flat">
            <a:solidFill>
              <a:srgbClr val="000000"/>
            </a:solidFill>
          </a:ln>
        </p:spPr>
        <p:txBody>
          <a:bodyPr lIns="0" tIns="0" rIns="0" bIns="0" anchor="ctr"/>
          <a:lstStyle/>
          <a:p>
            <a:pPr marL="0" indent="0" algn="ctr" defTabSz="461963" eaLnBrk="1" hangingPunct="1">
              <a:spcBef>
                <a:spcPct val="0"/>
              </a:spcBef>
              <a:buClr>
                <a:srgbClr val="000000"/>
              </a:buClr>
              <a:buSzPct val="90000"/>
              <a:buFont typeface="Monotype Sorts"/>
              <a:buNone/>
            </a:pPr>
            <a:r>
              <a:rPr lang="en-US" sz="5100" b="1" smtClean="0">
                <a:solidFill>
                  <a:srgbClr val="000000"/>
                </a:solidFill>
                <a:latin typeface="MadAve" charset="0"/>
              </a:rPr>
              <a:t>WHAT DO WE MEAN BY "DATABASE DESIGN?"</a:t>
            </a:r>
            <a:endParaRPr lang="en-US" smtClean="0"/>
          </a:p>
        </p:txBody>
      </p:sp>
      <p:sp>
        <p:nvSpPr>
          <p:cNvPr id="3075" name="Text Box 4"/>
          <p:cNvSpPr txBox="1">
            <a:spLocks noChangeArrowheads="1"/>
          </p:cNvSpPr>
          <p:nvPr/>
        </p:nvSpPr>
        <p:spPr bwMode="auto">
          <a:xfrm>
            <a:off x="52388" y="2670175"/>
            <a:ext cx="9701212" cy="5054600"/>
          </a:xfrm>
          <a:prstGeom prst="rect">
            <a:avLst/>
          </a:prstGeom>
          <a:noFill/>
          <a:ln w="9525">
            <a:noFill/>
            <a:miter lim="800000"/>
            <a:headEnd/>
            <a:tailEnd/>
          </a:ln>
        </p:spPr>
        <p:txBody>
          <a:bodyPr lIns="0" tIns="0" rIns="0" bIns="0"/>
          <a:lstStyle/>
          <a:p>
            <a:pPr marL="347663" indent="-347663" defTabSz="461963">
              <a:buClr>
                <a:srgbClr val="C20000"/>
              </a:buClr>
              <a:buSzPct val="70000"/>
              <a:buFont typeface="Monotype Sorts"/>
              <a:buNone/>
            </a:pPr>
            <a:r>
              <a:rPr lang="en-US" sz="4300" b="1">
                <a:solidFill>
                  <a:srgbClr val="000000"/>
                </a:solidFill>
              </a:rPr>
              <a:t>"DATABASE DESIGN IS A PROCESS THAT TAKES A SET OF USER REQUIREMENTS AS INPUT AND PRODUCES DATABASE STRUCTURES CAPABLE OF SUPPORTING THESE REQUIREMENTS AS OUTPUT."</a:t>
            </a:r>
            <a:endParaRPr lang="en-US"/>
          </a:p>
        </p:txBody>
      </p:sp>
    </p:spTree>
  </p:cSld>
  <p:clrMapOvr>
    <a:masterClrMapping/>
  </p:clrMapOvr>
  <p:transition>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423863" y="549275"/>
            <a:ext cx="9445625" cy="1382713"/>
          </a:xfrm>
          <a:noFill/>
          <a:ln w="47418" cap="flat">
            <a:solidFill>
              <a:srgbClr val="000000"/>
            </a:solidFill>
          </a:ln>
        </p:spPr>
        <p:txBody>
          <a:bodyPr lIns="0" tIns="0" rIns="0" bIns="0" anchor="ctr"/>
          <a:lstStyle/>
          <a:p>
            <a:pPr marL="0" indent="0" algn="ctr" defTabSz="461963" eaLnBrk="1" hangingPunct="1">
              <a:spcBef>
                <a:spcPct val="0"/>
              </a:spcBef>
              <a:buClr>
                <a:srgbClr val="000000"/>
              </a:buClr>
              <a:buSzPct val="90000"/>
              <a:buFont typeface="Monotype Sorts"/>
              <a:buNone/>
            </a:pPr>
            <a:r>
              <a:rPr lang="en-US" sz="5100" b="1" smtClean="0">
                <a:solidFill>
                  <a:srgbClr val="000000"/>
                </a:solidFill>
                <a:latin typeface="MadAve" charset="0"/>
              </a:rPr>
              <a:t>DATABASE DESIGN GOALS</a:t>
            </a:r>
            <a:endParaRPr lang="en-US" smtClean="0"/>
          </a:p>
        </p:txBody>
      </p:sp>
      <p:sp>
        <p:nvSpPr>
          <p:cNvPr id="21507" name="Text Box 4"/>
          <p:cNvSpPr txBox="1">
            <a:spLocks noChangeArrowheads="1"/>
          </p:cNvSpPr>
          <p:nvPr/>
        </p:nvSpPr>
        <p:spPr bwMode="auto">
          <a:xfrm>
            <a:off x="282575" y="2473325"/>
            <a:ext cx="9694863" cy="4572000"/>
          </a:xfrm>
          <a:prstGeom prst="rect">
            <a:avLst/>
          </a:prstGeom>
          <a:noFill/>
          <a:ln w="9525">
            <a:noFill/>
            <a:miter lim="800000"/>
            <a:headEnd/>
            <a:tailEnd/>
          </a:ln>
        </p:spPr>
        <p:txBody>
          <a:bodyPr lIns="0" tIns="0" rIns="0" bIns="0"/>
          <a:lstStyle/>
          <a:p>
            <a:pPr marL="541338" indent="-541338" defTabSz="461963">
              <a:buClr>
                <a:srgbClr val="C20000"/>
              </a:buClr>
              <a:buSzPct val="70000"/>
              <a:buFont typeface="Monotype Sorts"/>
              <a:buNone/>
            </a:pPr>
            <a:r>
              <a:rPr lang="en-US" sz="2600" b="1" dirty="0">
                <a:solidFill>
                  <a:srgbClr val="000000"/>
                </a:solidFill>
              </a:rPr>
              <a:t>TAKE USER REQUIREMENTS, PRODUCE DATABASE STRUCTURES TO SUPPORT THESE</a:t>
            </a:r>
            <a:br>
              <a:rPr lang="en-US" sz="2600" b="1" dirty="0">
                <a:solidFill>
                  <a:srgbClr val="000000"/>
                </a:solidFill>
              </a:rPr>
            </a:br>
            <a:endParaRPr lang="en-US" sz="2600" b="1" dirty="0">
              <a:solidFill>
                <a:srgbClr val="000000"/>
              </a:solidFill>
            </a:endParaRPr>
          </a:p>
          <a:p>
            <a:pPr marL="541338" indent="-541338" defTabSz="461963">
              <a:buClr>
                <a:srgbClr val="C20000"/>
              </a:buClr>
              <a:buSzPct val="70000"/>
              <a:buFont typeface="Monotype Sorts"/>
              <a:buNone/>
            </a:pPr>
            <a:r>
              <a:rPr lang="en-US" sz="2600" b="1" dirty="0">
                <a:solidFill>
                  <a:srgbClr val="000000"/>
                </a:solidFill>
              </a:rPr>
              <a:t>USER (FUNCTIONAL) REQUIREMENTS INCLUDE:</a:t>
            </a:r>
          </a:p>
          <a:p>
            <a:pPr marL="541338" indent="-541338" defTabSz="461963">
              <a:buClr>
                <a:srgbClr val="C20000"/>
              </a:buClr>
              <a:buSzPct val="70000"/>
              <a:buFont typeface="Monotype Sorts"/>
              <a:buNone/>
            </a:pPr>
            <a:endParaRPr lang="en-US" sz="2600" b="1" dirty="0">
              <a:solidFill>
                <a:srgbClr val="000000"/>
              </a:solidFill>
            </a:endParaRPr>
          </a:p>
          <a:p>
            <a:pPr marL="901700" lvl="1" indent="-444500" defTabSz="461963">
              <a:buClr>
                <a:schemeClr val="folHlink"/>
              </a:buClr>
              <a:buSzPct val="115000"/>
              <a:buFont typeface="Wingdings" pitchFamily="2" charset="2"/>
              <a:buChar char="ü"/>
            </a:pPr>
            <a:r>
              <a:rPr lang="en-US" sz="2600" b="1" dirty="0">
                <a:solidFill>
                  <a:srgbClr val="000000"/>
                </a:solidFill>
              </a:rPr>
              <a:t>ALL REPORTS TO BE PRODUCED</a:t>
            </a:r>
          </a:p>
          <a:p>
            <a:pPr marL="901700" lvl="1" indent="-444500" defTabSz="461963">
              <a:buClr>
                <a:schemeClr val="folHlink"/>
              </a:buClr>
              <a:buSzPct val="115000"/>
              <a:buFont typeface="Wingdings" pitchFamily="2" charset="2"/>
              <a:buChar char="ü"/>
            </a:pPr>
            <a:r>
              <a:rPr lang="en-US" sz="2600" b="1" dirty="0">
                <a:solidFill>
                  <a:srgbClr val="000000"/>
                </a:solidFill>
              </a:rPr>
              <a:t>ALL INQUIRIES TO BE SUPPORTED</a:t>
            </a:r>
          </a:p>
          <a:p>
            <a:pPr marL="901700" lvl="1" indent="-444500" defTabSz="461963">
              <a:buClr>
                <a:schemeClr val="folHlink"/>
              </a:buClr>
              <a:buSzPct val="115000"/>
              <a:buFont typeface="Wingdings" pitchFamily="2" charset="2"/>
              <a:buChar char="ü"/>
            </a:pPr>
            <a:r>
              <a:rPr lang="en-US" sz="2600" b="1" dirty="0">
                <a:solidFill>
                  <a:srgbClr val="000000"/>
                </a:solidFill>
              </a:rPr>
              <a:t>ALL DETAILS ON UPDATES TO THE DATABASE</a:t>
            </a:r>
          </a:p>
          <a:p>
            <a:pPr marL="901700" lvl="1" indent="-444500" defTabSz="461963">
              <a:buClr>
                <a:schemeClr val="folHlink"/>
              </a:buClr>
              <a:buSzPct val="115000"/>
              <a:buFont typeface="Wingdings" pitchFamily="2" charset="2"/>
              <a:buChar char="ü"/>
            </a:pPr>
            <a:r>
              <a:rPr lang="en-US" sz="2600" b="1" dirty="0">
                <a:solidFill>
                  <a:srgbClr val="000000"/>
                </a:solidFill>
              </a:rPr>
              <a:t>ALL CALCULATIONS THAT MUST BE PERFORMED</a:t>
            </a:r>
          </a:p>
          <a:p>
            <a:pPr marL="901700" lvl="1" indent="-444500" defTabSz="461963">
              <a:buClr>
                <a:schemeClr val="folHlink"/>
              </a:buClr>
              <a:buSzPct val="115000"/>
              <a:buFont typeface="Wingdings" pitchFamily="2" charset="2"/>
              <a:buChar char="ü"/>
            </a:pPr>
            <a:r>
              <a:rPr lang="en-US" sz="2600" b="1" dirty="0">
                <a:solidFill>
                  <a:srgbClr val="000000"/>
                </a:solidFill>
              </a:rPr>
              <a:t>ALL DATA RESTRICTIONS TO BE ENFORCED</a:t>
            </a:r>
          </a:p>
          <a:p>
            <a:pPr marL="901700" lvl="1" indent="-444500" defTabSz="461963">
              <a:buClr>
                <a:schemeClr val="folHlink"/>
              </a:buClr>
              <a:buSzPct val="115000"/>
              <a:buFont typeface="Wingdings" pitchFamily="2" charset="2"/>
              <a:buChar char="ü"/>
            </a:pPr>
            <a:r>
              <a:rPr lang="en-US" sz="2600" b="1" dirty="0">
                <a:solidFill>
                  <a:srgbClr val="000000"/>
                </a:solidFill>
              </a:rPr>
              <a:t>ALL SYNONYMS USED FOR EACH ATTRIBUTE</a:t>
            </a:r>
            <a:endParaRPr lang="en-US" dirty="0"/>
          </a:p>
        </p:txBody>
      </p:sp>
    </p:spTree>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457200" y="381000"/>
            <a:ext cx="9083675" cy="1109663"/>
          </a:xfrm>
          <a:noFill/>
          <a:ln w="47418" cap="flat">
            <a:solidFill>
              <a:srgbClr val="000000"/>
            </a:solidFill>
          </a:ln>
        </p:spPr>
        <p:txBody>
          <a:bodyPr lIns="0" tIns="0" rIns="0" bIns="0" anchor="ctr"/>
          <a:lstStyle/>
          <a:p>
            <a:pPr marL="0" indent="0" algn="ctr" defTabSz="461963" eaLnBrk="1" hangingPunct="1">
              <a:spcBef>
                <a:spcPct val="0"/>
              </a:spcBef>
              <a:buClr>
                <a:srgbClr val="000000"/>
              </a:buClr>
              <a:buSzPct val="90000"/>
              <a:buFont typeface="Monotype Sorts"/>
              <a:buNone/>
            </a:pPr>
            <a:r>
              <a:rPr lang="en-US" sz="4300" b="1" smtClean="0">
                <a:solidFill>
                  <a:srgbClr val="000000"/>
                </a:solidFill>
                <a:latin typeface="MadAve" charset="0"/>
              </a:rPr>
              <a:t>USER VIEWS</a:t>
            </a:r>
            <a:endParaRPr lang="en-US" smtClean="0"/>
          </a:p>
        </p:txBody>
      </p:sp>
      <p:sp>
        <p:nvSpPr>
          <p:cNvPr id="22531" name="Text Box 4"/>
          <p:cNvSpPr txBox="1">
            <a:spLocks noChangeArrowheads="1"/>
          </p:cNvSpPr>
          <p:nvPr/>
        </p:nvSpPr>
        <p:spPr bwMode="auto">
          <a:xfrm>
            <a:off x="441325" y="2014538"/>
            <a:ext cx="9613900" cy="7261225"/>
          </a:xfrm>
          <a:prstGeom prst="rect">
            <a:avLst/>
          </a:prstGeom>
          <a:noFill/>
          <a:ln w="9525">
            <a:noFill/>
            <a:miter lim="800000"/>
            <a:headEnd/>
            <a:tailEnd/>
          </a:ln>
        </p:spPr>
        <p:txBody>
          <a:bodyPr lIns="0" tIns="0" rIns="0" bIns="0"/>
          <a:lstStyle/>
          <a:p>
            <a:pPr marL="368300" indent="-368300" defTabSz="461963">
              <a:buClr>
                <a:srgbClr val="C20000"/>
              </a:buClr>
              <a:buSzPct val="115000"/>
              <a:buFont typeface="Wingdings" pitchFamily="2" charset="2"/>
              <a:buChar char="ü"/>
            </a:pPr>
            <a:r>
              <a:rPr lang="en-US" sz="2900" b="1">
                <a:solidFill>
                  <a:srgbClr val="000000"/>
                </a:solidFill>
              </a:rPr>
              <a:t>DEF.: A USER VIEW IS THE VIEW OF THE DATABASE NECESSARY TO SUPPORT THE ACTIVITIES OF A PARTICULAR USER (OR GROUP OF USERS).</a:t>
            </a:r>
            <a:br>
              <a:rPr lang="en-US" sz="2900" b="1">
                <a:solidFill>
                  <a:srgbClr val="000000"/>
                </a:solidFill>
              </a:rPr>
            </a:br>
            <a:endParaRPr lang="en-US" sz="2900" b="1">
              <a:solidFill>
                <a:srgbClr val="000000"/>
              </a:solidFill>
            </a:endParaRPr>
          </a:p>
          <a:p>
            <a:pPr marL="368300" indent="-368300" defTabSz="461963">
              <a:buClr>
                <a:srgbClr val="C20000"/>
              </a:buClr>
              <a:buSzPct val="115000"/>
              <a:buFont typeface="Wingdings" pitchFamily="2" charset="2"/>
              <a:buChar char="ü"/>
            </a:pPr>
            <a:r>
              <a:rPr lang="en-US" sz="2900" b="1">
                <a:solidFill>
                  <a:srgbClr val="000000"/>
                </a:solidFill>
              </a:rPr>
              <a:t>FOR EACH USER VIEW, A DATABASE STRUCTURE TO SUPPORT THE VIEW IS DESIGNED, AND THEN MERGED INTO A CUMULATIVE DESIGN.</a:t>
            </a:r>
            <a:br>
              <a:rPr lang="en-US" sz="2900" b="1">
                <a:solidFill>
                  <a:srgbClr val="000000"/>
                </a:solidFill>
              </a:rPr>
            </a:br>
            <a:endParaRPr lang="en-US" sz="2900" b="1">
              <a:solidFill>
                <a:srgbClr val="000000"/>
              </a:solidFill>
            </a:endParaRPr>
          </a:p>
          <a:p>
            <a:pPr marL="368300" indent="-368300" defTabSz="461963">
              <a:buClr>
                <a:srgbClr val="C20000"/>
              </a:buClr>
              <a:buSzPct val="115000"/>
              <a:buFont typeface="Wingdings" pitchFamily="2" charset="2"/>
              <a:buChar char="ü"/>
            </a:pPr>
            <a:r>
              <a:rPr lang="en-US" sz="2900" b="1">
                <a:solidFill>
                  <a:srgbClr val="000000"/>
                </a:solidFill>
              </a:rPr>
              <a:t>USER VIEWS ARE SUBDIVISIONS OF THE TOTAL DATABASE REQUIREMENTS.</a:t>
            </a:r>
            <a:endParaRPr lang="en-US"/>
          </a:p>
        </p:txBody>
      </p:sp>
    </p:spTree>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322263" y="395288"/>
            <a:ext cx="9583737" cy="1093787"/>
          </a:xfrm>
          <a:noFill/>
          <a:ln w="47418" cap="flat">
            <a:solidFill>
              <a:srgbClr val="000000"/>
            </a:solidFill>
          </a:ln>
        </p:spPr>
        <p:txBody>
          <a:bodyPr lIns="0" tIns="0" rIns="0" bIns="0" anchor="ctr"/>
          <a:lstStyle/>
          <a:p>
            <a:pPr marL="0" indent="0" algn="ctr" defTabSz="461963" eaLnBrk="1" hangingPunct="1">
              <a:spcBef>
                <a:spcPct val="0"/>
              </a:spcBef>
              <a:buClr>
                <a:srgbClr val="000000"/>
              </a:buClr>
              <a:buSzPct val="90000"/>
              <a:buFont typeface="Monotype Sorts"/>
              <a:buNone/>
            </a:pPr>
            <a:r>
              <a:rPr lang="en-US" sz="2900" b="1" smtClean="0">
                <a:solidFill>
                  <a:srgbClr val="000000"/>
                </a:solidFill>
                <a:latin typeface="MadAve" charset="0"/>
              </a:rPr>
              <a:t>A DATABASE DESIGN METHODOLOGY (ADAPTED FROM C. J. DATE)</a:t>
            </a:r>
            <a:endParaRPr lang="en-US" smtClean="0"/>
          </a:p>
        </p:txBody>
      </p:sp>
      <p:sp>
        <p:nvSpPr>
          <p:cNvPr id="23555" name="Text Box 4"/>
          <p:cNvSpPr txBox="1">
            <a:spLocks noChangeArrowheads="1"/>
          </p:cNvSpPr>
          <p:nvPr/>
        </p:nvSpPr>
        <p:spPr bwMode="auto">
          <a:xfrm>
            <a:off x="406400" y="1536700"/>
            <a:ext cx="9388475" cy="7100888"/>
          </a:xfrm>
          <a:prstGeom prst="rect">
            <a:avLst/>
          </a:prstGeom>
          <a:noFill/>
          <a:ln w="9525">
            <a:noFill/>
            <a:miter lim="800000"/>
            <a:headEnd/>
            <a:tailEnd/>
          </a:ln>
        </p:spPr>
        <p:txBody>
          <a:bodyPr lIns="0" tIns="0" rIns="0" bIns="0"/>
          <a:lstStyle/>
          <a:p>
            <a:pPr marL="365125" indent="-365125" defTabSz="461963">
              <a:buClr>
                <a:srgbClr val="C20000"/>
              </a:buClr>
              <a:buSzPct val="70000"/>
              <a:buFont typeface="Monotype Sorts"/>
              <a:buNone/>
            </a:pPr>
            <a:r>
              <a:rPr lang="en-US" sz="2900" b="1">
                <a:solidFill>
                  <a:srgbClr val="000000"/>
                </a:solidFill>
              </a:rPr>
              <a:t>FOR EVERY USER VIEW, DO ALL OF THE FOLLOWING:</a:t>
            </a:r>
            <a:br>
              <a:rPr lang="en-US" sz="2900" b="1">
                <a:solidFill>
                  <a:srgbClr val="000000"/>
                </a:solidFill>
              </a:rPr>
            </a:br>
            <a:endParaRPr lang="en-US" sz="2900" b="1">
              <a:solidFill>
                <a:srgbClr val="000000"/>
              </a:solidFill>
            </a:endParaRPr>
          </a:p>
          <a:p>
            <a:pPr marL="808038" lvl="1" indent="-350838" defTabSz="461963">
              <a:buClr>
                <a:schemeClr val="folHlink"/>
              </a:buClr>
              <a:buSzPct val="115000"/>
              <a:buFont typeface="Wingdings" pitchFamily="2" charset="2"/>
              <a:buChar char="ü"/>
            </a:pPr>
            <a:r>
              <a:rPr lang="en-US" sz="2800" b="1" i="1">
                <a:solidFill>
                  <a:srgbClr val="000000"/>
                </a:solidFill>
              </a:rPr>
              <a:t>REPRESENT THE USER VIEW AS A COLLECTION OF RELATIONS</a:t>
            </a:r>
          </a:p>
          <a:p>
            <a:pPr marL="808038" lvl="1" indent="-350838" defTabSz="461963">
              <a:buClr>
                <a:schemeClr val="folHlink"/>
              </a:buClr>
              <a:buSzPct val="115000"/>
              <a:buFont typeface="Wingdings" pitchFamily="2" charset="2"/>
              <a:buChar char="ü"/>
            </a:pPr>
            <a:r>
              <a:rPr lang="en-US" sz="2800" b="1" i="1">
                <a:solidFill>
                  <a:srgbClr val="000000"/>
                </a:solidFill>
              </a:rPr>
              <a:t>NORMALIZE THESE RELATIONS TO 3NF/BCNF/4NF/DKNF</a:t>
            </a:r>
          </a:p>
          <a:p>
            <a:pPr marL="808038" lvl="1" indent="-350838" defTabSz="461963">
              <a:buClr>
                <a:schemeClr val="folHlink"/>
              </a:buClr>
              <a:buSzPct val="115000"/>
              <a:buFont typeface="Wingdings" pitchFamily="2" charset="2"/>
              <a:buChar char="ü"/>
            </a:pPr>
            <a:r>
              <a:rPr lang="en-US" sz="2800" b="1" i="1">
                <a:solidFill>
                  <a:srgbClr val="000000"/>
                </a:solidFill>
              </a:rPr>
              <a:t>IDENTIFY ALL KEYS</a:t>
            </a:r>
          </a:p>
          <a:p>
            <a:pPr marL="808038" lvl="1" indent="-350838" defTabSz="461963">
              <a:buClr>
                <a:schemeClr val="folHlink"/>
              </a:buClr>
              <a:buSzPct val="115000"/>
              <a:buFont typeface="Wingdings" pitchFamily="2" charset="2"/>
              <a:buChar char="ü"/>
            </a:pPr>
            <a:r>
              <a:rPr lang="en-US" sz="2800" b="1" i="1">
                <a:solidFill>
                  <a:srgbClr val="000000"/>
                </a:solidFill>
              </a:rPr>
              <a:t>DETERMINE ANY RESTRICTIONS</a:t>
            </a:r>
          </a:p>
          <a:p>
            <a:pPr marL="808038" lvl="1" indent="-350838" defTabSz="461963">
              <a:buClr>
                <a:schemeClr val="folHlink"/>
              </a:buClr>
              <a:buSzPct val="115000"/>
              <a:buFont typeface="Wingdings" pitchFamily="2" charset="2"/>
              <a:buChar char="ü"/>
            </a:pPr>
            <a:r>
              <a:rPr lang="en-US" sz="2800" b="1" i="1">
                <a:solidFill>
                  <a:srgbClr val="000000"/>
                </a:solidFill>
              </a:rPr>
              <a:t>REPRESENT IN A DBDL (DATA BASE DEFINITION LANGUAGE)</a:t>
            </a:r>
          </a:p>
          <a:p>
            <a:pPr marL="808038" lvl="1" indent="-350838" defTabSz="461963">
              <a:buClr>
                <a:schemeClr val="folHlink"/>
              </a:buClr>
              <a:buSzPct val="115000"/>
              <a:buFont typeface="Wingdings" pitchFamily="2" charset="2"/>
              <a:buChar char="ü"/>
            </a:pPr>
            <a:r>
              <a:rPr lang="en-US" sz="2800" b="1" i="1">
                <a:solidFill>
                  <a:srgbClr val="000000"/>
                </a:solidFill>
              </a:rPr>
              <a:t>MERGE THE RESULTS OF THE PREVIOUS STEPS INTO THE DESIGN</a:t>
            </a:r>
            <a:endParaRPr lang="en-US" sz="2800" b="1" i="1"/>
          </a:p>
        </p:txBody>
      </p:sp>
    </p:spTree>
  </p:cSld>
  <p:clrMapOvr>
    <a:masterClrMapping/>
  </p:clrMapOvr>
  <p:transition>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609600" y="457200"/>
            <a:ext cx="9031288" cy="1749425"/>
          </a:xfrm>
          <a:noFill/>
          <a:ln w="47418" cap="flat">
            <a:solidFill>
              <a:srgbClr val="000000"/>
            </a:solidFill>
          </a:ln>
        </p:spPr>
        <p:txBody>
          <a:bodyPr lIns="0" tIns="0" rIns="0" bIns="0" anchor="ctr"/>
          <a:lstStyle/>
          <a:p>
            <a:pPr marL="0" indent="0" algn="ctr" defTabSz="461963" eaLnBrk="1" hangingPunct="1">
              <a:spcBef>
                <a:spcPct val="0"/>
              </a:spcBef>
              <a:buClr>
                <a:srgbClr val="000000"/>
              </a:buClr>
              <a:buSzPct val="90000"/>
              <a:buFont typeface="Monotype Sorts"/>
              <a:buNone/>
            </a:pPr>
            <a:r>
              <a:rPr lang="en-US" sz="3600" b="1" smtClean="0">
                <a:solidFill>
                  <a:srgbClr val="000000"/>
                </a:solidFill>
                <a:latin typeface="MadAve" charset="0"/>
              </a:rPr>
              <a:t>REPRESENT EACH USER VIEW AS A COLLECTION OF RELATIONS</a:t>
            </a:r>
            <a:endParaRPr lang="en-US" smtClean="0"/>
          </a:p>
        </p:txBody>
      </p:sp>
      <p:sp>
        <p:nvSpPr>
          <p:cNvPr id="24579" name="Text Box 4"/>
          <p:cNvSpPr txBox="1">
            <a:spLocks noChangeArrowheads="1"/>
          </p:cNvSpPr>
          <p:nvPr/>
        </p:nvSpPr>
        <p:spPr bwMode="auto">
          <a:xfrm>
            <a:off x="292100" y="2635250"/>
            <a:ext cx="9858375" cy="5856288"/>
          </a:xfrm>
          <a:prstGeom prst="rect">
            <a:avLst/>
          </a:prstGeom>
          <a:noFill/>
          <a:ln w="9525">
            <a:noFill/>
            <a:miter lim="800000"/>
            <a:headEnd/>
            <a:tailEnd/>
          </a:ln>
        </p:spPr>
        <p:txBody>
          <a:bodyPr lIns="0" tIns="0" rIns="0" bIns="0"/>
          <a:lstStyle/>
          <a:p>
            <a:pPr marL="315913" indent="-315913" defTabSz="461963">
              <a:buClr>
                <a:srgbClr val="C20000"/>
              </a:buClr>
              <a:buSzPct val="115000"/>
              <a:buFont typeface="Wingdings" pitchFamily="2" charset="2"/>
              <a:buChar char="ü"/>
            </a:pPr>
            <a:r>
              <a:rPr lang="en-US" sz="3400" b="1">
                <a:solidFill>
                  <a:srgbClr val="000000"/>
                </a:solidFill>
              </a:rPr>
              <a:t>DETERMINE ENTITIES INVOLVED AND CREATE A SEPARATE RELATION FOR EACH</a:t>
            </a:r>
          </a:p>
          <a:p>
            <a:pPr marL="315913" indent="-315913" defTabSz="461963">
              <a:buClr>
                <a:srgbClr val="C20000"/>
              </a:buClr>
              <a:buSzPct val="115000"/>
              <a:buFont typeface="Wingdings" pitchFamily="2" charset="2"/>
              <a:buChar char="ü"/>
            </a:pPr>
            <a:r>
              <a:rPr lang="en-US" sz="3400" b="1">
                <a:solidFill>
                  <a:srgbClr val="000000"/>
                </a:solidFill>
              </a:rPr>
              <a:t>DETERMINE THE PRIMARY KEY FOR EACH RELATION</a:t>
            </a:r>
          </a:p>
          <a:p>
            <a:pPr marL="315913" indent="-315913" defTabSz="461963">
              <a:buClr>
                <a:srgbClr val="C20000"/>
              </a:buClr>
              <a:buSzPct val="115000"/>
              <a:buFont typeface="Wingdings" pitchFamily="2" charset="2"/>
              <a:buChar char="ü"/>
            </a:pPr>
            <a:r>
              <a:rPr lang="en-US" sz="3400" b="1">
                <a:solidFill>
                  <a:srgbClr val="000000"/>
                </a:solidFill>
              </a:rPr>
              <a:t>DETERMINE THE ATTRIBUTES FOR EACH OF THE RELATIONS</a:t>
            </a:r>
          </a:p>
          <a:p>
            <a:pPr marL="315913" indent="-315913" defTabSz="461963">
              <a:buClr>
                <a:srgbClr val="C20000"/>
              </a:buClr>
              <a:buSzPct val="115000"/>
              <a:buFont typeface="Wingdings" pitchFamily="2" charset="2"/>
              <a:buChar char="ü"/>
            </a:pPr>
            <a:r>
              <a:rPr lang="en-US" sz="3400" b="1">
                <a:solidFill>
                  <a:srgbClr val="000000"/>
                </a:solidFill>
              </a:rPr>
              <a:t>DETERMINE RELATIONSHIPS AMONG THE RELATIONS</a:t>
            </a:r>
            <a:endParaRPr lang="en-US"/>
          </a:p>
        </p:txBody>
      </p:sp>
    </p:spTree>
  </p:cSld>
  <p:clrMapOvr>
    <a:masterClrMapping/>
  </p:clrMapOvr>
  <p:transition>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533400" y="381000"/>
            <a:ext cx="9239250" cy="1292225"/>
          </a:xfrm>
          <a:noFill/>
          <a:ln w="47418" cap="flat">
            <a:solidFill>
              <a:srgbClr val="000000"/>
            </a:solidFill>
          </a:ln>
        </p:spPr>
        <p:txBody>
          <a:bodyPr lIns="0" tIns="0" rIns="0" bIns="0" anchor="ctr"/>
          <a:lstStyle/>
          <a:p>
            <a:pPr marL="0" indent="0" algn="ctr" defTabSz="461963" eaLnBrk="1" hangingPunct="1">
              <a:lnSpc>
                <a:spcPct val="90000"/>
              </a:lnSpc>
              <a:spcBef>
                <a:spcPct val="0"/>
              </a:spcBef>
              <a:buClr>
                <a:srgbClr val="000000"/>
              </a:buClr>
              <a:buSzPct val="90000"/>
              <a:buFont typeface="Monotype Sorts"/>
              <a:buNone/>
            </a:pPr>
            <a:r>
              <a:rPr lang="en-US" sz="4300" b="1" smtClean="0">
                <a:solidFill>
                  <a:srgbClr val="000000"/>
                </a:solidFill>
                <a:latin typeface="MadAve" charset="0"/>
              </a:rPr>
              <a:t>HANDLING THE RELATIONSHIPS AMONG THE RELATIONS</a:t>
            </a:r>
            <a:endParaRPr lang="en-US" smtClean="0"/>
          </a:p>
        </p:txBody>
      </p:sp>
      <p:sp>
        <p:nvSpPr>
          <p:cNvPr id="25603" name="Text Box 4"/>
          <p:cNvSpPr txBox="1">
            <a:spLocks noChangeArrowheads="1"/>
          </p:cNvSpPr>
          <p:nvPr/>
        </p:nvSpPr>
        <p:spPr bwMode="auto">
          <a:xfrm>
            <a:off x="228600" y="1981200"/>
            <a:ext cx="9678988" cy="6905625"/>
          </a:xfrm>
          <a:prstGeom prst="rect">
            <a:avLst/>
          </a:prstGeom>
          <a:noFill/>
          <a:ln w="9525">
            <a:noFill/>
            <a:miter lim="800000"/>
            <a:headEnd/>
            <a:tailEnd/>
          </a:ln>
        </p:spPr>
        <p:txBody>
          <a:bodyPr lIns="0" tIns="0" rIns="0" bIns="0"/>
          <a:lstStyle/>
          <a:p>
            <a:pPr marL="368300" indent="-368300" defTabSz="461963">
              <a:buClr>
                <a:srgbClr val="C20000"/>
              </a:buClr>
              <a:buSzPct val="70000"/>
              <a:buFont typeface="Monotype Sorts"/>
              <a:buNone/>
            </a:pPr>
            <a:r>
              <a:rPr lang="en-US" sz="2900" b="1">
                <a:solidFill>
                  <a:srgbClr val="000000"/>
                </a:solidFill>
              </a:rPr>
              <a:t>ONE-TO-MANY:</a:t>
            </a:r>
          </a:p>
          <a:p>
            <a:pPr marL="844550" lvl="1" indent="-387350" defTabSz="461963">
              <a:buClr>
                <a:schemeClr val="folHlink"/>
              </a:buClr>
              <a:buSzPct val="115000"/>
              <a:buFont typeface="Wingdings" pitchFamily="2" charset="2"/>
              <a:buChar char="ü"/>
            </a:pPr>
            <a:r>
              <a:rPr lang="en-US" sz="2900" b="1">
                <a:solidFill>
                  <a:srgbClr val="000000"/>
                </a:solidFill>
              </a:rPr>
              <a:t>INCLUDE THE PRIMARY  KEY OF THE "ONE" RELATION AS A FOREIGN KEY IN THE "MANY" RELATION.</a:t>
            </a:r>
          </a:p>
          <a:p>
            <a:pPr marL="844550" lvl="1" indent="-387350" defTabSz="461963">
              <a:buClr>
                <a:schemeClr val="folHlink"/>
              </a:buClr>
              <a:buSzPct val="115000"/>
              <a:buFont typeface="Wingdings" pitchFamily="2" charset="2"/>
              <a:buChar char="ü"/>
            </a:pPr>
            <a:r>
              <a:rPr lang="en-US" sz="2900" b="1">
                <a:solidFill>
                  <a:srgbClr val="000000"/>
                </a:solidFill>
              </a:rPr>
              <a:t>EX. - EACH EMPLOYEE IS ASSIGNED TO ONE DEPARTMENT - ONE DEPARTMENT CAN HAVE MANY EMPLOYEES, BUT EACH EMPLOYEE HAS ONLY ONE DEPARTMENT:</a:t>
            </a:r>
            <a:br>
              <a:rPr lang="en-US" sz="2900" b="1">
                <a:solidFill>
                  <a:srgbClr val="000000"/>
                </a:solidFill>
              </a:rPr>
            </a:br>
            <a:endParaRPr lang="en-US" sz="2900" b="1">
              <a:solidFill>
                <a:srgbClr val="000000"/>
              </a:solidFill>
            </a:endParaRPr>
          </a:p>
          <a:p>
            <a:pPr marL="1320800" lvl="2" indent="-406400" defTabSz="461963">
              <a:buClr>
                <a:srgbClr val="F52B97"/>
              </a:buClr>
              <a:buSzPct val="90000"/>
              <a:buFont typeface="Monotype Sorts"/>
              <a:buNone/>
            </a:pPr>
            <a:r>
              <a:rPr lang="en-US" sz="2900" b="1">
                <a:solidFill>
                  <a:srgbClr val="000000"/>
                </a:solidFill>
              </a:rPr>
              <a:t>DEPT (</a:t>
            </a:r>
            <a:r>
              <a:rPr lang="en-US" sz="2900" b="1" u="sng">
                <a:solidFill>
                  <a:srgbClr val="000000"/>
                </a:solidFill>
              </a:rPr>
              <a:t>DEPTNUMB</a:t>
            </a:r>
            <a:r>
              <a:rPr lang="en-US" sz="2900" b="1">
                <a:solidFill>
                  <a:srgbClr val="000000"/>
                </a:solidFill>
              </a:rPr>
              <a:t>, DEPTNAME, DEPTLOC)</a:t>
            </a:r>
          </a:p>
          <a:p>
            <a:pPr marL="1320800" lvl="2" indent="-406400" defTabSz="461963">
              <a:buClr>
                <a:srgbClr val="F52B97"/>
              </a:buClr>
              <a:buSzPct val="90000"/>
              <a:buFont typeface="Monotype Sorts"/>
              <a:buNone/>
            </a:pPr>
            <a:r>
              <a:rPr lang="en-US" sz="2900" b="1">
                <a:solidFill>
                  <a:srgbClr val="000000"/>
                </a:solidFill>
              </a:rPr>
              <a:t>EMPLOYEE </a:t>
            </a:r>
            <a:r>
              <a:rPr lang="en-US" sz="2900" b="1" u="sng">
                <a:solidFill>
                  <a:srgbClr val="000000"/>
                </a:solidFill>
              </a:rPr>
              <a:t>(EMPNUMB</a:t>
            </a:r>
            <a:r>
              <a:rPr lang="en-US" sz="2900" b="1">
                <a:solidFill>
                  <a:srgbClr val="000000"/>
                </a:solidFill>
              </a:rPr>
              <a:t>, EMPNAME, EMPADDR, WAGERATE, DEPTNUMB)</a:t>
            </a:r>
            <a:endParaRPr lang="en-US"/>
          </a:p>
        </p:txBody>
      </p:sp>
    </p:spTree>
  </p:cSld>
  <p:clrMapOvr>
    <a:masterClrMapping/>
  </p:clrMapOvr>
  <p:transition>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304800" y="457200"/>
            <a:ext cx="9331325" cy="1320800"/>
          </a:xfrm>
          <a:noFill/>
          <a:ln w="47418" cap="flat">
            <a:solidFill>
              <a:srgbClr val="000000"/>
            </a:solidFill>
          </a:ln>
        </p:spPr>
        <p:txBody>
          <a:bodyPr lIns="0" tIns="0" rIns="0" bIns="0" anchor="ctr"/>
          <a:lstStyle/>
          <a:p>
            <a:pPr marL="0" indent="0" algn="ctr" defTabSz="461963" eaLnBrk="1" hangingPunct="1">
              <a:lnSpc>
                <a:spcPct val="90000"/>
              </a:lnSpc>
              <a:spcBef>
                <a:spcPct val="0"/>
              </a:spcBef>
              <a:buClr>
                <a:srgbClr val="000000"/>
              </a:buClr>
              <a:buSzPct val="90000"/>
              <a:buFont typeface="Monotype Sorts"/>
              <a:buNone/>
            </a:pPr>
            <a:r>
              <a:rPr lang="en-US" sz="4300" b="1" smtClean="0">
                <a:solidFill>
                  <a:srgbClr val="000000"/>
                </a:solidFill>
                <a:latin typeface="MadAve" charset="0"/>
              </a:rPr>
              <a:t>HANDLING A MANY-TO-MANY RELATION</a:t>
            </a:r>
            <a:endParaRPr lang="en-US" smtClean="0"/>
          </a:p>
        </p:txBody>
      </p:sp>
      <p:sp>
        <p:nvSpPr>
          <p:cNvPr id="26627" name="Text Box 4"/>
          <p:cNvSpPr txBox="1">
            <a:spLocks noChangeArrowheads="1"/>
          </p:cNvSpPr>
          <p:nvPr/>
        </p:nvSpPr>
        <p:spPr bwMode="auto">
          <a:xfrm>
            <a:off x="336550" y="2362200"/>
            <a:ext cx="9898063" cy="9239250"/>
          </a:xfrm>
          <a:prstGeom prst="rect">
            <a:avLst/>
          </a:prstGeom>
          <a:noFill/>
          <a:ln w="9525">
            <a:noFill/>
            <a:miter lim="800000"/>
            <a:headEnd/>
            <a:tailEnd/>
          </a:ln>
        </p:spPr>
        <p:txBody>
          <a:bodyPr lIns="0" tIns="0" rIns="0" bIns="0"/>
          <a:lstStyle/>
          <a:p>
            <a:pPr marL="328613" indent="-328613" defTabSz="461963">
              <a:buClr>
                <a:srgbClr val="F52B97"/>
              </a:buClr>
              <a:buSzPct val="70000"/>
              <a:buFont typeface="Monotype Sorts"/>
              <a:buNone/>
            </a:pPr>
            <a:r>
              <a:rPr lang="en-US" sz="2800" b="1">
                <a:solidFill>
                  <a:srgbClr val="000000"/>
                </a:solidFill>
              </a:rPr>
              <a:t>MANY-TO-MANY</a:t>
            </a:r>
          </a:p>
          <a:p>
            <a:pPr marL="844550" lvl="1" indent="-387350" defTabSz="461963">
              <a:buClr>
                <a:schemeClr val="folHlink"/>
              </a:buClr>
              <a:buSzPct val="115000"/>
              <a:buFont typeface="Wingdings" pitchFamily="2" charset="2"/>
              <a:buChar char="ü"/>
            </a:pPr>
            <a:r>
              <a:rPr lang="en-US" sz="2800" b="1">
                <a:solidFill>
                  <a:srgbClr val="000000"/>
                </a:solidFill>
              </a:rPr>
              <a:t>INCLUDE A  NEW  RELATION WHOSE PRIMARY KEY IS THE COMBINATION OF PRIMARY KEYS OF THE ORIGINAL RELATIONS</a:t>
            </a:r>
            <a:br>
              <a:rPr lang="en-US" sz="2800" b="1">
                <a:solidFill>
                  <a:srgbClr val="000000"/>
                </a:solidFill>
              </a:rPr>
            </a:br>
            <a:endParaRPr lang="en-US" sz="2800" b="1">
              <a:solidFill>
                <a:srgbClr val="000000"/>
              </a:solidFill>
            </a:endParaRPr>
          </a:p>
          <a:p>
            <a:pPr marL="844550" lvl="1" indent="-387350" defTabSz="461963">
              <a:buClr>
                <a:schemeClr val="folHlink"/>
              </a:buClr>
              <a:buSzPct val="115000"/>
              <a:buFont typeface="Wingdings" pitchFamily="2" charset="2"/>
              <a:buChar char="ü"/>
            </a:pPr>
            <a:r>
              <a:rPr lang="en-US" sz="2800" b="1">
                <a:solidFill>
                  <a:srgbClr val="000000"/>
                </a:solidFill>
              </a:rPr>
              <a:t>EX. - EACH EMPLOYEE MAY BE ASSIGNED TO MULTIPLE DEPARTMENTS.</a:t>
            </a:r>
            <a:br>
              <a:rPr lang="en-US" sz="2800" b="1">
                <a:solidFill>
                  <a:srgbClr val="000000"/>
                </a:solidFill>
              </a:rPr>
            </a:br>
            <a:endParaRPr lang="en-US" sz="2800" b="1">
              <a:solidFill>
                <a:srgbClr val="000000"/>
              </a:solidFill>
            </a:endParaRPr>
          </a:p>
          <a:p>
            <a:pPr marL="1320800" lvl="2" indent="-406400" defTabSz="461963">
              <a:buClr>
                <a:schemeClr val="folHlink"/>
              </a:buClr>
              <a:buSzPct val="90000"/>
              <a:buFontTx/>
              <a:buChar char="•"/>
            </a:pPr>
            <a:r>
              <a:rPr lang="en-US" sz="2800" b="1">
                <a:solidFill>
                  <a:srgbClr val="000000"/>
                </a:solidFill>
              </a:rPr>
              <a:t>DEPT (</a:t>
            </a:r>
            <a:r>
              <a:rPr lang="en-US" sz="2800" b="1" u="sng">
                <a:solidFill>
                  <a:srgbClr val="000000"/>
                </a:solidFill>
              </a:rPr>
              <a:t>DEPTNUMB</a:t>
            </a:r>
            <a:r>
              <a:rPr lang="en-US" sz="2800" b="1">
                <a:solidFill>
                  <a:srgbClr val="000000"/>
                </a:solidFill>
              </a:rPr>
              <a:t>, DEPTNAME, DEPTLOC)</a:t>
            </a:r>
          </a:p>
          <a:p>
            <a:pPr marL="1320800" lvl="2" indent="-406400" defTabSz="461963">
              <a:buClr>
                <a:schemeClr val="folHlink"/>
              </a:buClr>
              <a:buSzPct val="90000"/>
              <a:buFontTx/>
              <a:buChar char="•"/>
            </a:pPr>
            <a:r>
              <a:rPr lang="en-US" sz="2800" b="1">
                <a:solidFill>
                  <a:srgbClr val="000000"/>
                </a:solidFill>
              </a:rPr>
              <a:t>EMPLOYEE (</a:t>
            </a:r>
            <a:r>
              <a:rPr lang="en-US" sz="2800" b="1" u="sng">
                <a:solidFill>
                  <a:srgbClr val="000000"/>
                </a:solidFill>
              </a:rPr>
              <a:t>EMPNUMB</a:t>
            </a:r>
            <a:r>
              <a:rPr lang="en-US" sz="2800" b="1">
                <a:solidFill>
                  <a:srgbClr val="000000"/>
                </a:solidFill>
              </a:rPr>
              <a:t>, EMPNAME, EMPADDR, WAGERATE)</a:t>
            </a:r>
          </a:p>
          <a:p>
            <a:pPr marL="1320800" lvl="2" indent="-406400" defTabSz="461963">
              <a:buClr>
                <a:schemeClr val="folHlink"/>
              </a:buClr>
              <a:buSzPct val="90000"/>
              <a:buFontTx/>
              <a:buChar char="•"/>
            </a:pPr>
            <a:r>
              <a:rPr lang="en-US" sz="2800" b="1">
                <a:solidFill>
                  <a:srgbClr val="000000"/>
                </a:solidFill>
              </a:rPr>
              <a:t>WORKS (</a:t>
            </a:r>
            <a:r>
              <a:rPr lang="en-US" sz="2800" b="1" u="sng">
                <a:solidFill>
                  <a:srgbClr val="000000"/>
                </a:solidFill>
              </a:rPr>
              <a:t>EMPNUMB</a:t>
            </a:r>
            <a:r>
              <a:rPr lang="en-US" sz="2800" b="1">
                <a:solidFill>
                  <a:srgbClr val="000000"/>
                </a:solidFill>
              </a:rPr>
              <a:t>, </a:t>
            </a:r>
            <a:r>
              <a:rPr lang="en-US" sz="2800" b="1" u="sng">
                <a:solidFill>
                  <a:srgbClr val="000000"/>
                </a:solidFill>
              </a:rPr>
              <a:t>DEPTNUMB</a:t>
            </a:r>
            <a:r>
              <a:rPr lang="en-US" sz="2800" b="1">
                <a:solidFill>
                  <a:srgbClr val="000000"/>
                </a:solidFill>
              </a:rPr>
              <a:t>)</a:t>
            </a:r>
            <a:endParaRPr lang="en-US"/>
          </a:p>
        </p:txBody>
      </p:sp>
    </p:spTree>
  </p:cSld>
  <p:clrMapOvr>
    <a:masterClrMapping/>
  </p:clrMapOvr>
  <p:transition>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304800" y="381000"/>
            <a:ext cx="9355138" cy="1108075"/>
          </a:xfrm>
          <a:noFill/>
          <a:ln w="47418" cap="flat">
            <a:solidFill>
              <a:srgbClr val="000000"/>
            </a:solidFill>
          </a:ln>
        </p:spPr>
        <p:txBody>
          <a:bodyPr lIns="0" tIns="0" rIns="0" bIns="0" anchor="ctr"/>
          <a:lstStyle/>
          <a:p>
            <a:pPr marL="0" indent="0" algn="ctr" defTabSz="461963" eaLnBrk="1" hangingPunct="1">
              <a:spcBef>
                <a:spcPct val="0"/>
              </a:spcBef>
              <a:buClr>
                <a:srgbClr val="000000"/>
              </a:buClr>
              <a:buSzPct val="90000"/>
              <a:buFont typeface="Monotype Sorts"/>
              <a:buNone/>
            </a:pPr>
            <a:r>
              <a:rPr lang="en-US" sz="4300" b="1" smtClean="0">
                <a:solidFill>
                  <a:srgbClr val="000000"/>
                </a:solidFill>
                <a:latin typeface="MadAve" charset="0"/>
              </a:rPr>
              <a:t>TYPES OF KEYS TO IDENTIFY</a:t>
            </a:r>
            <a:endParaRPr lang="en-US" smtClean="0"/>
          </a:p>
        </p:txBody>
      </p:sp>
      <p:sp>
        <p:nvSpPr>
          <p:cNvPr id="27651" name="Text Box 4"/>
          <p:cNvSpPr txBox="1">
            <a:spLocks noChangeArrowheads="1"/>
          </p:cNvSpPr>
          <p:nvPr/>
        </p:nvSpPr>
        <p:spPr bwMode="auto">
          <a:xfrm>
            <a:off x="300038" y="2093913"/>
            <a:ext cx="9556750" cy="10488612"/>
          </a:xfrm>
          <a:prstGeom prst="rect">
            <a:avLst/>
          </a:prstGeom>
          <a:noFill/>
          <a:ln w="9525">
            <a:noFill/>
            <a:miter lim="800000"/>
            <a:headEnd/>
            <a:tailEnd/>
          </a:ln>
        </p:spPr>
        <p:txBody>
          <a:bodyPr lIns="0" tIns="0" rIns="0" bIns="0"/>
          <a:lstStyle/>
          <a:p>
            <a:pPr marL="368300" indent="-368300" defTabSz="461963">
              <a:buClr>
                <a:srgbClr val="C20000"/>
              </a:buClr>
              <a:buSzPct val="115000"/>
              <a:buFont typeface="Wingdings" pitchFamily="2" charset="2"/>
              <a:buChar char="ü"/>
            </a:pPr>
            <a:r>
              <a:rPr lang="en-US" sz="2800" b="1">
                <a:solidFill>
                  <a:srgbClr val="000000"/>
                </a:solidFill>
              </a:rPr>
              <a:t>PRIMARY KEY</a:t>
            </a:r>
          </a:p>
          <a:p>
            <a:pPr marL="368300" indent="-368300" defTabSz="461963">
              <a:buClr>
                <a:srgbClr val="C20000"/>
              </a:buClr>
              <a:buSzPct val="115000"/>
              <a:buFont typeface="Wingdings" pitchFamily="2" charset="2"/>
              <a:buChar char="ü"/>
            </a:pPr>
            <a:r>
              <a:rPr lang="en-US" sz="2800" b="1">
                <a:solidFill>
                  <a:srgbClr val="000000"/>
                </a:solidFill>
              </a:rPr>
              <a:t>ALTERNATE KEYS</a:t>
            </a:r>
          </a:p>
          <a:p>
            <a:pPr marL="368300" indent="-368300" defTabSz="461963">
              <a:buClr>
                <a:srgbClr val="C20000"/>
              </a:buClr>
              <a:buSzPct val="115000"/>
              <a:buFont typeface="Wingdings" pitchFamily="2" charset="2"/>
              <a:buChar char="ü"/>
            </a:pPr>
            <a:r>
              <a:rPr lang="en-US" sz="2800" b="1">
                <a:solidFill>
                  <a:srgbClr val="000000"/>
                </a:solidFill>
              </a:rPr>
              <a:t>SECONDARY KEYS (ATTRIBUTES NEEDED FOR FAST RETRIEVAL)</a:t>
            </a:r>
          </a:p>
          <a:p>
            <a:pPr marL="368300" indent="-368300" defTabSz="461963">
              <a:buClr>
                <a:srgbClr val="C20000"/>
              </a:buClr>
              <a:buSzPct val="115000"/>
              <a:buFont typeface="Wingdings" pitchFamily="2" charset="2"/>
              <a:buChar char="ü"/>
            </a:pPr>
            <a:r>
              <a:rPr lang="en-US" sz="2800" b="1">
                <a:solidFill>
                  <a:srgbClr val="000000"/>
                </a:solidFill>
              </a:rPr>
              <a:t>FOREIGN KEYS (MOST IMPORTANT) – </a:t>
            </a:r>
            <a:br>
              <a:rPr lang="en-US" sz="2800" b="1">
                <a:solidFill>
                  <a:srgbClr val="000000"/>
                </a:solidFill>
              </a:rPr>
            </a:br>
            <a:r>
              <a:rPr lang="en-US" sz="2800" b="1">
                <a:solidFill>
                  <a:srgbClr val="000000"/>
                </a:solidFill>
              </a:rPr>
              <a:t>	</a:t>
            </a:r>
            <a:r>
              <a:rPr lang="en-US" b="1" i="1">
                <a:solidFill>
                  <a:srgbClr val="000000"/>
                </a:solidFill>
              </a:rPr>
              <a:t>ATTRIBUTE(S) IN RELATION X REQUIRED TO MATCH THE VALUE OF  PRIMARY KEY IN SOME ROW IN RELATION Y, OR BE NULL (REFERENTIAL INTEGRITY)</a:t>
            </a:r>
            <a:br>
              <a:rPr lang="en-US" b="1" i="1">
                <a:solidFill>
                  <a:srgbClr val="000000"/>
                </a:solidFill>
              </a:rPr>
            </a:br>
            <a:endParaRPr lang="en-US" b="1" i="1">
              <a:solidFill>
                <a:srgbClr val="000000"/>
              </a:solidFill>
            </a:endParaRPr>
          </a:p>
          <a:p>
            <a:pPr marL="844550" lvl="1" indent="-387350" defTabSz="461963">
              <a:buClr>
                <a:srgbClr val="0000FF"/>
              </a:buClr>
              <a:buSzPct val="70000"/>
              <a:buFont typeface="Monotype Sorts"/>
              <a:buNone/>
            </a:pPr>
            <a:r>
              <a:rPr lang="en-US" sz="2800" b="1">
                <a:solidFill>
                  <a:srgbClr val="000000"/>
                </a:solidFill>
              </a:rPr>
              <a:t>DEPT (</a:t>
            </a:r>
            <a:r>
              <a:rPr lang="en-US" sz="2800" b="1" u="sng">
                <a:solidFill>
                  <a:srgbClr val="000000"/>
                </a:solidFill>
              </a:rPr>
              <a:t>DEPTNUMB</a:t>
            </a:r>
            <a:r>
              <a:rPr lang="en-US" sz="2800" b="1">
                <a:solidFill>
                  <a:srgbClr val="000000"/>
                </a:solidFill>
              </a:rPr>
              <a:t>, DEPTNAME, DEPTLOC)</a:t>
            </a:r>
          </a:p>
          <a:p>
            <a:pPr marL="844550" lvl="1" indent="-387350" defTabSz="461963">
              <a:buClr>
                <a:srgbClr val="0000FF"/>
              </a:buClr>
              <a:buSzPct val="70000"/>
              <a:buFont typeface="Monotype Sorts"/>
              <a:buNone/>
            </a:pPr>
            <a:r>
              <a:rPr lang="en-US" sz="2800" b="1">
                <a:solidFill>
                  <a:srgbClr val="000000"/>
                </a:solidFill>
              </a:rPr>
              <a:t>EMPLOYEE (</a:t>
            </a:r>
            <a:r>
              <a:rPr lang="en-US" sz="2800" b="1" u="sng">
                <a:solidFill>
                  <a:srgbClr val="000000"/>
                </a:solidFill>
              </a:rPr>
              <a:t>EMPNUMB</a:t>
            </a:r>
            <a:r>
              <a:rPr lang="en-US" sz="2800" b="1">
                <a:solidFill>
                  <a:srgbClr val="000000"/>
                </a:solidFill>
              </a:rPr>
              <a:t>, EMPNAME, EMPADDR, WAGERATE, DEPTNUMB)</a:t>
            </a:r>
            <a:endParaRPr lang="en-US"/>
          </a:p>
        </p:txBody>
      </p:sp>
    </p:spTree>
  </p:cSld>
  <p:clrMapOvr>
    <a:masterClrMapping/>
  </p:clrMapOvr>
  <p:transition>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228600" y="381000"/>
            <a:ext cx="9683750" cy="1150938"/>
          </a:xfrm>
          <a:noFill/>
          <a:ln w="47418" cap="flat">
            <a:solidFill>
              <a:srgbClr val="000000"/>
            </a:solidFill>
          </a:ln>
        </p:spPr>
        <p:txBody>
          <a:bodyPr lIns="0" tIns="0" rIns="0" bIns="0" anchor="ctr"/>
          <a:lstStyle/>
          <a:p>
            <a:pPr marL="0" indent="0" algn="ctr" defTabSz="461963" eaLnBrk="1" hangingPunct="1">
              <a:spcBef>
                <a:spcPct val="0"/>
              </a:spcBef>
              <a:buClr>
                <a:srgbClr val="000000"/>
              </a:buClr>
              <a:buSzPct val="90000"/>
              <a:buFont typeface="Monotype Sorts"/>
              <a:buNone/>
            </a:pPr>
            <a:r>
              <a:rPr lang="en-US" sz="3600" b="1" smtClean="0">
                <a:solidFill>
                  <a:srgbClr val="000000"/>
                </a:solidFill>
                <a:latin typeface="MadAve" charset="0"/>
              </a:rPr>
              <a:t>ISSUES INVOLVING FOREIGN KEYS</a:t>
            </a:r>
            <a:endParaRPr lang="en-US" smtClean="0"/>
          </a:p>
        </p:txBody>
      </p:sp>
      <p:sp>
        <p:nvSpPr>
          <p:cNvPr id="28675" name="Text Box 4"/>
          <p:cNvSpPr txBox="1">
            <a:spLocks noChangeArrowheads="1"/>
          </p:cNvSpPr>
          <p:nvPr/>
        </p:nvSpPr>
        <p:spPr bwMode="auto">
          <a:xfrm>
            <a:off x="371475" y="2044700"/>
            <a:ext cx="9688513" cy="7954963"/>
          </a:xfrm>
          <a:prstGeom prst="rect">
            <a:avLst/>
          </a:prstGeom>
          <a:noFill/>
          <a:ln w="9525">
            <a:noFill/>
            <a:miter lim="800000"/>
            <a:headEnd/>
            <a:tailEnd/>
          </a:ln>
        </p:spPr>
        <p:txBody>
          <a:bodyPr lIns="0" tIns="0" rIns="0" bIns="0"/>
          <a:lstStyle/>
          <a:p>
            <a:pPr marL="379413" indent="-379413" defTabSz="461963">
              <a:buClr>
                <a:srgbClr val="0000FF"/>
              </a:buClr>
              <a:buSzPct val="70000"/>
              <a:buFont typeface="Monotype Sorts"/>
              <a:buNone/>
            </a:pPr>
            <a:r>
              <a:rPr lang="en-US" b="1">
                <a:solidFill>
                  <a:srgbClr val="000000"/>
                </a:solidFill>
              </a:rPr>
              <a:t>DEPT (</a:t>
            </a:r>
            <a:r>
              <a:rPr lang="en-US" b="1" u="sng">
                <a:solidFill>
                  <a:srgbClr val="000000"/>
                </a:solidFill>
              </a:rPr>
              <a:t>DEPTNUMB</a:t>
            </a:r>
            <a:r>
              <a:rPr lang="en-US" b="1">
                <a:solidFill>
                  <a:srgbClr val="000000"/>
                </a:solidFill>
              </a:rPr>
              <a:t>, DEPTNAME, DEPTLOC)</a:t>
            </a:r>
          </a:p>
          <a:p>
            <a:pPr marL="379413" indent="-379413" defTabSz="461963">
              <a:buClr>
                <a:srgbClr val="0000FF"/>
              </a:buClr>
              <a:buSzPct val="70000"/>
              <a:buFont typeface="Monotype Sorts"/>
              <a:buNone/>
            </a:pPr>
            <a:r>
              <a:rPr lang="en-US" b="1">
                <a:solidFill>
                  <a:srgbClr val="000000"/>
                </a:solidFill>
              </a:rPr>
              <a:t>EMPLOYEE (</a:t>
            </a:r>
            <a:r>
              <a:rPr lang="en-US" b="1" u="sng">
                <a:solidFill>
                  <a:srgbClr val="000000"/>
                </a:solidFill>
              </a:rPr>
              <a:t>EMPNUMB</a:t>
            </a:r>
            <a:r>
              <a:rPr lang="en-US" b="1">
                <a:solidFill>
                  <a:srgbClr val="000000"/>
                </a:solidFill>
              </a:rPr>
              <a:t>, EMPNAME, EMPADDR, WAGERATE, </a:t>
            </a:r>
            <a:r>
              <a:rPr lang="en-US" b="1" i="1">
                <a:solidFill>
                  <a:srgbClr val="000000"/>
                </a:solidFill>
              </a:rPr>
              <a:t>DEPTNUMB</a:t>
            </a:r>
            <a:r>
              <a:rPr lang="en-US" b="1">
                <a:solidFill>
                  <a:srgbClr val="000000"/>
                </a:solidFill>
              </a:rPr>
              <a:t>)</a:t>
            </a:r>
          </a:p>
          <a:p>
            <a:pPr marL="379413" indent="-379413" defTabSz="461963">
              <a:buClr>
                <a:srgbClr val="0000FF"/>
              </a:buClr>
              <a:buSzPct val="70000"/>
              <a:buFont typeface="Monotype Sorts"/>
              <a:buNone/>
            </a:pPr>
            <a:r>
              <a:rPr lang="en-US" b="1">
                <a:solidFill>
                  <a:srgbClr val="000000"/>
                </a:solidFill>
              </a:rPr>
              <a:t>ARE NULLS ALLOWED??? (USUALLY, NULLS </a:t>
            </a:r>
            <a:r>
              <a:rPr lang="en-US" b="1" u="sng">
                <a:solidFill>
                  <a:srgbClr val="000000"/>
                </a:solidFill>
              </a:rPr>
              <a:t>NOT</a:t>
            </a:r>
            <a:r>
              <a:rPr lang="en-US" b="1">
                <a:solidFill>
                  <a:srgbClr val="000000"/>
                </a:solidFill>
              </a:rPr>
              <a:t> ALLOWED FOR FOREIGN KEYS)</a:t>
            </a:r>
          </a:p>
          <a:p>
            <a:pPr marL="379413" indent="-379413" defTabSz="461963">
              <a:buClr>
                <a:srgbClr val="0000FF"/>
              </a:buClr>
              <a:buSzPct val="70000"/>
              <a:buFont typeface="Monotype Sorts"/>
              <a:buNone/>
            </a:pPr>
            <a:r>
              <a:rPr lang="en-US" b="1">
                <a:solidFill>
                  <a:srgbClr val="000000"/>
                </a:solidFill>
              </a:rPr>
              <a:t>SHOULD WE ALLOW UPDATES (CHANGES) TO THE VALUE OF A PRIMARY KEY WHICH IS REFERENCED BY A FOREIGN KEY IN ANOTHER RELATION?</a:t>
            </a:r>
          </a:p>
          <a:p>
            <a:pPr marL="860425" lvl="1" indent="-403225" defTabSz="461963">
              <a:buClr>
                <a:srgbClr val="C20000"/>
              </a:buClr>
              <a:buSzPct val="115000"/>
              <a:buFont typeface="Wingdings" pitchFamily="2" charset="2"/>
              <a:buChar char="ü"/>
            </a:pPr>
            <a:r>
              <a:rPr lang="en-US" b="1" u="sng">
                <a:solidFill>
                  <a:srgbClr val="000000"/>
                </a:solidFill>
              </a:rPr>
              <a:t>UPDATE RESTRICTED </a:t>
            </a:r>
            <a:r>
              <a:rPr lang="en-US" b="1">
                <a:solidFill>
                  <a:srgbClr val="000000"/>
                </a:solidFill>
              </a:rPr>
              <a:t>(CHANGES ARE FORBIDDEN)</a:t>
            </a:r>
          </a:p>
          <a:p>
            <a:pPr marL="860425" lvl="1" indent="-403225" defTabSz="461963">
              <a:buClr>
                <a:srgbClr val="C20000"/>
              </a:buClr>
              <a:buSzPct val="115000"/>
              <a:buFont typeface="Wingdings" pitchFamily="2" charset="2"/>
              <a:buChar char="ü"/>
            </a:pPr>
            <a:r>
              <a:rPr lang="en-US" b="1" u="sng">
                <a:solidFill>
                  <a:srgbClr val="000000"/>
                </a:solidFill>
              </a:rPr>
              <a:t>UPDATE CASCADES</a:t>
            </a:r>
            <a:r>
              <a:rPr lang="en-US" b="1">
                <a:solidFill>
                  <a:srgbClr val="000000"/>
                </a:solidFill>
              </a:rPr>
              <a:t> (CHANGE OK, BUT REFERENCED FOREIGN KEY CHANGES ALSO)</a:t>
            </a:r>
          </a:p>
          <a:p>
            <a:pPr marL="860425" lvl="1" indent="-403225" defTabSz="461963">
              <a:buClr>
                <a:srgbClr val="C20000"/>
              </a:buClr>
              <a:buSzPct val="115000"/>
              <a:buFont typeface="Wingdings" pitchFamily="2" charset="2"/>
              <a:buChar char="ü"/>
            </a:pPr>
            <a:r>
              <a:rPr lang="en-US" b="1" u="sng">
                <a:solidFill>
                  <a:srgbClr val="000000"/>
                </a:solidFill>
              </a:rPr>
              <a:t>UPDATE NULLIFIES </a:t>
            </a:r>
            <a:r>
              <a:rPr lang="en-US" b="1">
                <a:solidFill>
                  <a:srgbClr val="000000"/>
                </a:solidFill>
              </a:rPr>
              <a:t>(CHANGE OK, BUT REFERENCED FOREIGN KEY BECOMES NULL)</a:t>
            </a:r>
          </a:p>
          <a:p>
            <a:pPr marL="860425" lvl="1" indent="-403225" defTabSz="461963">
              <a:buClr>
                <a:srgbClr val="C20000"/>
              </a:buClr>
              <a:buSzPct val="115000"/>
              <a:buFont typeface="Wingdings" pitchFamily="2" charset="2"/>
              <a:buChar char="ü"/>
            </a:pPr>
            <a:r>
              <a:rPr lang="en-US" b="1" u="sng">
                <a:solidFill>
                  <a:srgbClr val="000000"/>
                </a:solidFill>
              </a:rPr>
              <a:t>&lt;THE DEFAULT IS 'UPDATE CASCADES'</a:t>
            </a:r>
            <a:r>
              <a:rPr lang="en-US" b="1">
                <a:solidFill>
                  <a:srgbClr val="000000"/>
                </a:solidFill>
              </a:rPr>
              <a:t>&gt;</a:t>
            </a:r>
            <a:endParaRPr lang="en-US"/>
          </a:p>
        </p:txBody>
      </p:sp>
    </p:spTree>
  </p:cSld>
  <p:clrMapOvr>
    <a:masterClrMapping/>
  </p:clrMapOvr>
  <p:transition>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374650" y="1033463"/>
            <a:ext cx="9596438" cy="1958975"/>
          </a:xfrm>
          <a:noFill/>
          <a:ln w="47418" cap="flat">
            <a:solidFill>
              <a:srgbClr val="000000"/>
            </a:solidFill>
          </a:ln>
        </p:spPr>
        <p:txBody>
          <a:bodyPr lIns="0" tIns="0" rIns="0" bIns="0" anchor="ctr"/>
          <a:lstStyle/>
          <a:p>
            <a:pPr marL="0" indent="0" algn="ctr" defTabSz="461963" eaLnBrk="1" hangingPunct="1">
              <a:spcBef>
                <a:spcPct val="0"/>
              </a:spcBef>
              <a:buClr>
                <a:srgbClr val="000000"/>
              </a:buClr>
              <a:buSzPct val="90000"/>
              <a:buFont typeface="Monotype Sorts"/>
              <a:buNone/>
            </a:pPr>
            <a:r>
              <a:rPr lang="en-US" sz="4300" b="1" smtClean="0">
                <a:solidFill>
                  <a:srgbClr val="000000"/>
                </a:solidFill>
                <a:latin typeface="MadAve" charset="0"/>
              </a:rPr>
              <a:t>SHOULD WE ALLOW DELETES OF PRIMARY KEYS REFERENCED BY FOREIGN KEYS?</a:t>
            </a:r>
            <a:endParaRPr lang="en-US" smtClean="0"/>
          </a:p>
        </p:txBody>
      </p:sp>
      <p:sp>
        <p:nvSpPr>
          <p:cNvPr id="29699" name="Text Box 4"/>
          <p:cNvSpPr txBox="1">
            <a:spLocks noChangeArrowheads="1"/>
          </p:cNvSpPr>
          <p:nvPr/>
        </p:nvSpPr>
        <p:spPr bwMode="auto">
          <a:xfrm>
            <a:off x="388938" y="3367088"/>
            <a:ext cx="9709150" cy="8589962"/>
          </a:xfrm>
          <a:prstGeom prst="rect">
            <a:avLst/>
          </a:prstGeom>
          <a:noFill/>
          <a:ln w="9525">
            <a:noFill/>
            <a:miter lim="800000"/>
            <a:headEnd/>
            <a:tailEnd/>
          </a:ln>
        </p:spPr>
        <p:txBody>
          <a:bodyPr lIns="0" tIns="0" rIns="0" bIns="0"/>
          <a:lstStyle/>
          <a:p>
            <a:pPr marL="428625" indent="-428625" defTabSz="461963">
              <a:buClr>
                <a:schemeClr val="folHlink"/>
              </a:buClr>
              <a:buSzPct val="115000"/>
              <a:buFont typeface="Wingdings" pitchFamily="2" charset="2"/>
              <a:buChar char="ü"/>
            </a:pPr>
            <a:r>
              <a:rPr lang="en-US" sz="2800" b="1">
                <a:solidFill>
                  <a:srgbClr val="000000"/>
                </a:solidFill>
              </a:rPr>
              <a:t>DEPENDS ON POLICIES OF THE ENTERPRISE</a:t>
            </a:r>
          </a:p>
          <a:p>
            <a:pPr marL="428625" indent="-428625" defTabSz="461963">
              <a:buClr>
                <a:schemeClr val="folHlink"/>
              </a:buClr>
              <a:buSzPct val="115000"/>
              <a:buFont typeface="Wingdings" pitchFamily="2" charset="2"/>
              <a:buChar char="ü"/>
            </a:pPr>
            <a:r>
              <a:rPr lang="en-US" sz="2800" b="1" u="sng">
                <a:solidFill>
                  <a:srgbClr val="000000"/>
                </a:solidFill>
              </a:rPr>
              <a:t>DELETE RESTRICTED</a:t>
            </a:r>
            <a:r>
              <a:rPr lang="en-US" sz="2800" b="1">
                <a:solidFill>
                  <a:srgbClr val="000000"/>
                </a:solidFill>
              </a:rPr>
              <a:t>  (FORBIDS A DELETE OF THE REFERENCED PRIMARY KEY)</a:t>
            </a:r>
          </a:p>
          <a:p>
            <a:pPr marL="428625" indent="-428625" defTabSz="461963">
              <a:buClr>
                <a:schemeClr val="folHlink"/>
              </a:buClr>
              <a:buSzPct val="115000"/>
              <a:buFont typeface="Wingdings" pitchFamily="2" charset="2"/>
              <a:buChar char="ü"/>
            </a:pPr>
            <a:r>
              <a:rPr lang="en-US" sz="2800" b="1" u="sng">
                <a:solidFill>
                  <a:srgbClr val="000000"/>
                </a:solidFill>
              </a:rPr>
              <a:t>DELETE CASCADES </a:t>
            </a:r>
            <a:r>
              <a:rPr lang="en-US" sz="2800" b="1">
                <a:solidFill>
                  <a:srgbClr val="000000"/>
                </a:solidFill>
              </a:rPr>
              <a:t> (DELETE OK, BUT RECORDS  REFERENCING DELETED PRIMARY KEYS DELETED TOO.)</a:t>
            </a:r>
          </a:p>
          <a:p>
            <a:pPr marL="428625" indent="-428625" defTabSz="461963">
              <a:buClr>
                <a:schemeClr val="folHlink"/>
              </a:buClr>
              <a:buSzPct val="115000"/>
              <a:buFont typeface="Wingdings" pitchFamily="2" charset="2"/>
              <a:buChar char="ü"/>
            </a:pPr>
            <a:r>
              <a:rPr lang="en-US" sz="2800" b="1" u="sng">
                <a:solidFill>
                  <a:srgbClr val="000000"/>
                </a:solidFill>
              </a:rPr>
              <a:t>DELETE NULLIFIES  </a:t>
            </a:r>
            <a:r>
              <a:rPr lang="en-US" sz="2800" b="1">
                <a:solidFill>
                  <a:srgbClr val="000000"/>
                </a:solidFill>
              </a:rPr>
              <a:t>(DELETE OK, BUT REFERENCING FOREIGN KEYS BECOME NULL)</a:t>
            </a:r>
          </a:p>
          <a:p>
            <a:pPr marL="428625" indent="-428625" defTabSz="461963">
              <a:buClr>
                <a:schemeClr val="folHlink"/>
              </a:buClr>
              <a:buSzPct val="115000"/>
              <a:buFont typeface="Wingdings" pitchFamily="2" charset="2"/>
              <a:buChar char="ü"/>
            </a:pPr>
            <a:r>
              <a:rPr lang="en-US" sz="2800" b="1" u="sng">
                <a:solidFill>
                  <a:srgbClr val="000000"/>
                </a:solidFill>
              </a:rPr>
              <a:t>&lt;THE DEFAULT IS 'DELETE RESTRICTED'.&gt;</a:t>
            </a:r>
            <a:endParaRPr lang="en-US"/>
          </a:p>
        </p:txBody>
      </p:sp>
    </p:spTree>
  </p:cSld>
  <p:clrMapOvr>
    <a:masterClrMapping/>
  </p:clrMapOvr>
  <p:transition>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231775" y="552450"/>
            <a:ext cx="9674225" cy="1084263"/>
          </a:xfrm>
          <a:noFill/>
          <a:ln w="47418" cap="flat">
            <a:solidFill>
              <a:srgbClr val="000000"/>
            </a:solidFill>
          </a:ln>
        </p:spPr>
        <p:txBody>
          <a:bodyPr lIns="0" tIns="0" rIns="0" bIns="0" anchor="ctr"/>
          <a:lstStyle/>
          <a:p>
            <a:pPr marL="0" indent="0" algn="ctr" defTabSz="461963" eaLnBrk="1" hangingPunct="1">
              <a:spcBef>
                <a:spcPct val="0"/>
              </a:spcBef>
              <a:buClr>
                <a:srgbClr val="000000"/>
              </a:buClr>
              <a:buSzPct val="90000"/>
              <a:buFont typeface="Monotype Sorts"/>
              <a:buNone/>
            </a:pPr>
            <a:r>
              <a:rPr lang="en-US" sz="3500" b="1" smtClean="0">
                <a:solidFill>
                  <a:srgbClr val="000000"/>
                </a:solidFill>
                <a:latin typeface="MadAve" charset="0"/>
              </a:rPr>
              <a:t>THE DBDL (DATABASE DESIGN LANGUAGE)</a:t>
            </a:r>
            <a:endParaRPr lang="en-US" smtClean="0"/>
          </a:p>
        </p:txBody>
      </p:sp>
      <p:sp>
        <p:nvSpPr>
          <p:cNvPr id="30723" name="Text Box 4"/>
          <p:cNvSpPr txBox="1">
            <a:spLocks noChangeArrowheads="1"/>
          </p:cNvSpPr>
          <p:nvPr/>
        </p:nvSpPr>
        <p:spPr bwMode="auto">
          <a:xfrm>
            <a:off x="398463" y="1868488"/>
            <a:ext cx="9559925" cy="6707187"/>
          </a:xfrm>
          <a:prstGeom prst="rect">
            <a:avLst/>
          </a:prstGeom>
          <a:noFill/>
          <a:ln w="9525">
            <a:noFill/>
            <a:miter lim="800000"/>
            <a:headEnd/>
            <a:tailEnd/>
          </a:ln>
        </p:spPr>
        <p:txBody>
          <a:bodyPr lIns="0" tIns="0" rIns="0" bIns="0"/>
          <a:lstStyle/>
          <a:p>
            <a:pPr marL="379413" indent="-379413" defTabSz="461963">
              <a:buClr>
                <a:srgbClr val="C20000"/>
              </a:buClr>
              <a:buSzPct val="115000"/>
              <a:buFont typeface="Wingdings" pitchFamily="2" charset="2"/>
              <a:buChar char="ü"/>
            </a:pPr>
            <a:r>
              <a:rPr lang="en-US" b="1" u="sng">
                <a:solidFill>
                  <a:schemeClr val="tx2"/>
                </a:solidFill>
              </a:rPr>
              <a:t>Relations, attributes AND primary keys</a:t>
            </a:r>
            <a:r>
              <a:rPr lang="en-US" b="1" u="sng">
                <a:solidFill>
                  <a:srgbClr val="008000"/>
                </a:solidFill>
              </a:rPr>
              <a:t> </a:t>
            </a:r>
            <a:r>
              <a:rPr lang="en-US" b="1">
                <a:solidFill>
                  <a:srgbClr val="000000"/>
                </a:solidFill>
              </a:rPr>
              <a:t>ARE REPRESENTED AS USUAL</a:t>
            </a:r>
          </a:p>
          <a:p>
            <a:pPr marL="379413" indent="-379413" defTabSz="461963">
              <a:buClr>
                <a:srgbClr val="C20000"/>
              </a:buClr>
              <a:buSzPct val="115000"/>
              <a:buFont typeface="Wingdings" pitchFamily="2" charset="2"/>
              <a:buChar char="ü"/>
            </a:pPr>
            <a:r>
              <a:rPr lang="en-US" b="1" u="sng"/>
              <a:t>Attributes</a:t>
            </a:r>
            <a:r>
              <a:rPr lang="en-US" b="1" i="1" u="sng"/>
              <a:t> </a:t>
            </a:r>
            <a:r>
              <a:rPr lang="en-US" b="1">
                <a:solidFill>
                  <a:srgbClr val="000000"/>
                </a:solidFill>
              </a:rPr>
              <a:t>ALLOWED TO BE NULL ARE FOLLOWED BY AN ASTERISK (*)</a:t>
            </a:r>
          </a:p>
          <a:p>
            <a:pPr marL="379413" indent="-379413" defTabSz="461963">
              <a:buClr>
                <a:srgbClr val="C20000"/>
              </a:buClr>
              <a:buSzPct val="115000"/>
              <a:buFont typeface="Wingdings" pitchFamily="2" charset="2"/>
              <a:buChar char="ü"/>
            </a:pPr>
            <a:r>
              <a:rPr lang="en-US" b="1" u="sng">
                <a:solidFill>
                  <a:schemeClr val="tx2"/>
                </a:solidFill>
              </a:rPr>
              <a:t>Alternate Keys</a:t>
            </a:r>
            <a:r>
              <a:rPr lang="en-US" b="1">
                <a:solidFill>
                  <a:srgbClr val="000000"/>
                </a:solidFill>
              </a:rPr>
              <a:t> ARE LISTED AS AK AND FOLLOWED BY THE AK'S</a:t>
            </a:r>
          </a:p>
          <a:p>
            <a:pPr marL="379413" indent="-379413" defTabSz="461963">
              <a:buClr>
                <a:srgbClr val="C20000"/>
              </a:buClr>
              <a:buSzPct val="115000"/>
              <a:buFont typeface="Wingdings" pitchFamily="2" charset="2"/>
              <a:buChar char="ü"/>
            </a:pPr>
            <a:r>
              <a:rPr lang="en-US" b="1" u="sng">
                <a:solidFill>
                  <a:schemeClr val="tx2"/>
                </a:solidFill>
              </a:rPr>
              <a:t>Secondary Keys</a:t>
            </a:r>
            <a:r>
              <a:rPr lang="en-US" b="1" i="1">
                <a:solidFill>
                  <a:srgbClr val="000000"/>
                </a:solidFill>
              </a:rPr>
              <a:t> </a:t>
            </a:r>
            <a:r>
              <a:rPr lang="en-US" b="1">
                <a:solidFill>
                  <a:srgbClr val="000000"/>
                </a:solidFill>
              </a:rPr>
              <a:t>ARE LISTED AS SK AND FOLLOWED BY THE SK'S</a:t>
            </a:r>
          </a:p>
          <a:p>
            <a:pPr marL="379413" indent="-379413" defTabSz="461963">
              <a:buClr>
                <a:srgbClr val="C20000"/>
              </a:buClr>
              <a:buSzPct val="115000"/>
              <a:buFont typeface="Wingdings" pitchFamily="2" charset="2"/>
              <a:buChar char="ü"/>
            </a:pPr>
            <a:r>
              <a:rPr lang="en-US" b="1" u="sng">
                <a:solidFill>
                  <a:schemeClr val="tx2"/>
                </a:solidFill>
              </a:rPr>
              <a:t>Foreign Keys</a:t>
            </a:r>
            <a:r>
              <a:rPr lang="en-US" b="1" u="sng">
                <a:solidFill>
                  <a:srgbClr val="008000"/>
                </a:solidFill>
              </a:rPr>
              <a:t> </a:t>
            </a:r>
            <a:r>
              <a:rPr lang="en-US" b="1">
                <a:solidFill>
                  <a:srgbClr val="000000"/>
                </a:solidFill>
              </a:rPr>
              <a:t>ARE LISTED AS FK FOLLOWED BY ATTRIBUTES IN FOREIGN KEY</a:t>
            </a:r>
          </a:p>
          <a:p>
            <a:pPr marL="952500" lvl="1" indent="-495300" defTabSz="461963">
              <a:buClr>
                <a:srgbClr val="004041"/>
              </a:buClr>
              <a:buSzPct val="90000"/>
              <a:buFont typeface="Monotype Sorts"/>
              <a:buNone/>
            </a:pPr>
            <a:r>
              <a:rPr lang="en-US" sz="2100" b="1">
                <a:solidFill>
                  <a:srgbClr val="000000"/>
                </a:solidFill>
              </a:rPr>
              <a:t>FOREIGN KEY -----&gt; {RELATION IDENTIFIED BY FOREIGN KEY}</a:t>
            </a:r>
          </a:p>
          <a:p>
            <a:pPr marL="952500" lvl="1" indent="-495300" defTabSz="461963">
              <a:buClr>
                <a:srgbClr val="004041"/>
              </a:buClr>
              <a:buSzPct val="90000"/>
              <a:buFont typeface="Monotype Sorts"/>
              <a:buNone/>
            </a:pPr>
            <a:r>
              <a:rPr lang="en-US" sz="2100" b="1">
                <a:solidFill>
                  <a:srgbClr val="000000"/>
                </a:solidFill>
              </a:rPr>
              <a:t>UPD RSTR (UPDATE RESTRICTED); UPD CSCD (DEFAULT); UPD NLF</a:t>
            </a:r>
          </a:p>
          <a:p>
            <a:pPr marL="952500" lvl="1" indent="-495300" defTabSz="461963">
              <a:buClr>
                <a:srgbClr val="004041"/>
              </a:buClr>
              <a:buSzPct val="90000"/>
              <a:buFont typeface="Monotype Sorts"/>
              <a:buNone/>
            </a:pPr>
            <a:r>
              <a:rPr lang="en-US" sz="2100" b="1">
                <a:solidFill>
                  <a:srgbClr val="000000"/>
                </a:solidFill>
              </a:rPr>
              <a:t>DLT RSTR (DEFAULT); DLT CSCD, DLT NLF</a:t>
            </a:r>
            <a:endParaRPr lang="en-US"/>
          </a:p>
        </p:txBody>
      </p:sp>
    </p:spTree>
  </p:cSld>
  <p:clrMapOvr>
    <a:masterClrMapping/>
  </p:clrMapOvr>
  <p:transition>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350838" y="968375"/>
            <a:ext cx="9402762" cy="1598613"/>
          </a:xfrm>
          <a:noFill/>
          <a:ln w="47418" cap="flat">
            <a:solidFill>
              <a:srgbClr val="000000"/>
            </a:solidFill>
          </a:ln>
        </p:spPr>
        <p:txBody>
          <a:bodyPr lIns="0" tIns="0" rIns="0" bIns="0" anchor="ctr"/>
          <a:lstStyle/>
          <a:p>
            <a:pPr marL="0" indent="0" algn="ctr" defTabSz="461963" eaLnBrk="1" hangingPunct="1">
              <a:lnSpc>
                <a:spcPct val="90000"/>
              </a:lnSpc>
              <a:spcBef>
                <a:spcPct val="0"/>
              </a:spcBef>
              <a:buClr>
                <a:srgbClr val="000000"/>
              </a:buClr>
              <a:buSzPct val="90000"/>
              <a:buFont typeface="Monotype Sorts"/>
              <a:buNone/>
            </a:pPr>
            <a:r>
              <a:rPr lang="en-US" sz="5100" b="1" smtClean="0">
                <a:solidFill>
                  <a:srgbClr val="000000"/>
                </a:solidFill>
                <a:latin typeface="MadAve" charset="0"/>
              </a:rPr>
              <a:t>THE 2-STEP DATABASE DESIGN PROCESS</a:t>
            </a:r>
            <a:endParaRPr lang="en-US" smtClean="0"/>
          </a:p>
        </p:txBody>
      </p:sp>
      <p:sp>
        <p:nvSpPr>
          <p:cNvPr id="4099" name="Text Box 4"/>
          <p:cNvSpPr txBox="1">
            <a:spLocks noChangeArrowheads="1"/>
          </p:cNvSpPr>
          <p:nvPr/>
        </p:nvSpPr>
        <p:spPr bwMode="auto">
          <a:xfrm>
            <a:off x="352425" y="3370263"/>
            <a:ext cx="9632950" cy="3906837"/>
          </a:xfrm>
          <a:prstGeom prst="rect">
            <a:avLst/>
          </a:prstGeom>
          <a:noFill/>
          <a:ln w="9525">
            <a:noFill/>
            <a:miter lim="800000"/>
            <a:headEnd/>
            <a:tailEnd/>
          </a:ln>
        </p:spPr>
        <p:txBody>
          <a:bodyPr lIns="0" tIns="0" rIns="0" bIns="0"/>
          <a:lstStyle/>
          <a:p>
            <a:pPr marL="279400" indent="-279400" defTabSz="461963">
              <a:buClr>
                <a:srgbClr val="C20000"/>
              </a:buClr>
              <a:buSzPct val="127000"/>
              <a:buFont typeface="Wingdings" pitchFamily="2" charset="2"/>
              <a:buChar char="ü"/>
            </a:pPr>
            <a:r>
              <a:rPr lang="en-US" sz="4700" b="1">
                <a:solidFill>
                  <a:srgbClr val="000000"/>
                </a:solidFill>
              </a:rPr>
              <a:t>STEP 1: INFORMATION LEVEL DESIGN</a:t>
            </a:r>
          </a:p>
          <a:p>
            <a:pPr marL="279400" indent="-279400" defTabSz="461963">
              <a:buClr>
                <a:srgbClr val="C20000"/>
              </a:buClr>
              <a:buSzPct val="127000"/>
              <a:buFont typeface="Wingdings" pitchFamily="2" charset="2"/>
              <a:buChar char="ü"/>
            </a:pPr>
            <a:r>
              <a:rPr lang="en-US" sz="4700" b="1">
                <a:solidFill>
                  <a:srgbClr val="000000"/>
                </a:solidFill>
              </a:rPr>
              <a:t>STEP 2: PHYSICAL-LEVEL DESIGN</a:t>
            </a:r>
            <a:endParaRPr lang="en-US"/>
          </a:p>
        </p:txBody>
      </p:sp>
    </p:spTree>
  </p:cSld>
  <p:clrMapOvr>
    <a:masterClrMapping/>
  </p:clrMapOvr>
  <p:transition>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457200" y="152400"/>
            <a:ext cx="8940800" cy="1935163"/>
          </a:xfrm>
          <a:noFill/>
          <a:ln w="47418" cap="flat">
            <a:solidFill>
              <a:srgbClr val="000000"/>
            </a:solidFill>
          </a:ln>
        </p:spPr>
        <p:txBody>
          <a:bodyPr lIns="0" tIns="0" rIns="0" bIns="0" anchor="ctr"/>
          <a:lstStyle/>
          <a:p>
            <a:pPr marL="0" indent="0" algn="ctr" defTabSz="461963" eaLnBrk="1" hangingPunct="1">
              <a:lnSpc>
                <a:spcPct val="90000"/>
              </a:lnSpc>
              <a:spcBef>
                <a:spcPct val="0"/>
              </a:spcBef>
              <a:buClr>
                <a:srgbClr val="000000"/>
              </a:buClr>
              <a:buSzPct val="90000"/>
              <a:buFont typeface="Monotype Sorts"/>
              <a:buNone/>
            </a:pPr>
            <a:r>
              <a:rPr lang="en-US" sz="4300" b="1" smtClean="0">
                <a:solidFill>
                  <a:srgbClr val="000000"/>
                </a:solidFill>
                <a:latin typeface="MadAve" charset="0"/>
              </a:rPr>
              <a:t>MERGE THE RESULTS OF PREVIOUS STEPS INTO THE DESIGN</a:t>
            </a:r>
            <a:endParaRPr lang="en-US" smtClean="0"/>
          </a:p>
        </p:txBody>
      </p:sp>
      <p:sp>
        <p:nvSpPr>
          <p:cNvPr id="31747" name="Text Box 4"/>
          <p:cNvSpPr txBox="1">
            <a:spLocks noChangeArrowheads="1"/>
          </p:cNvSpPr>
          <p:nvPr/>
        </p:nvSpPr>
        <p:spPr bwMode="auto">
          <a:xfrm>
            <a:off x="274638" y="2362200"/>
            <a:ext cx="9783762" cy="10406063"/>
          </a:xfrm>
          <a:prstGeom prst="rect">
            <a:avLst/>
          </a:prstGeom>
          <a:noFill/>
          <a:ln w="9525">
            <a:noFill/>
            <a:miter lim="800000"/>
            <a:headEnd/>
            <a:tailEnd/>
          </a:ln>
        </p:spPr>
        <p:txBody>
          <a:bodyPr lIns="0" tIns="0" rIns="0" bIns="0"/>
          <a:lstStyle/>
          <a:p>
            <a:pPr marL="344488" indent="-344488" defTabSz="461963">
              <a:buClr>
                <a:schemeClr val="folHlink"/>
              </a:buClr>
              <a:buSzPct val="115000"/>
              <a:buFont typeface="Wingdings" pitchFamily="2" charset="2"/>
              <a:buChar char="ü"/>
            </a:pPr>
            <a:r>
              <a:rPr lang="en-US" sz="2700" b="1">
                <a:solidFill>
                  <a:srgbClr val="000000"/>
                </a:solidFill>
              </a:rPr>
              <a:t>A RELATION WHOSE PRIMARY KEY MATCHES THE PRIMARY KEY OF A RELATION IN THE CUMULATIVE DESIGN GETS MERGED WITH THAT RELATION</a:t>
            </a:r>
            <a:br>
              <a:rPr lang="en-US" sz="2700" b="1">
                <a:solidFill>
                  <a:srgbClr val="000000"/>
                </a:solidFill>
              </a:rPr>
            </a:br>
            <a:endParaRPr lang="en-US" sz="2700" b="1">
              <a:solidFill>
                <a:srgbClr val="000000"/>
              </a:solidFill>
            </a:endParaRPr>
          </a:p>
          <a:p>
            <a:pPr marL="344488" indent="-344488" defTabSz="461963">
              <a:buClr>
                <a:schemeClr val="folHlink"/>
              </a:buClr>
              <a:buSzPct val="115000"/>
              <a:buFont typeface="Wingdings" pitchFamily="2" charset="2"/>
              <a:buChar char="ü"/>
            </a:pPr>
            <a:r>
              <a:rPr lang="en-US" sz="2700" b="1">
                <a:solidFill>
                  <a:srgbClr val="000000"/>
                </a:solidFill>
              </a:rPr>
              <a:t>RESULTING RELATION CONSISTS OF</a:t>
            </a:r>
          </a:p>
          <a:p>
            <a:pPr marL="808038" lvl="1" indent="-350838" defTabSz="461963">
              <a:buClr>
                <a:schemeClr val="folHlink"/>
              </a:buClr>
              <a:buSzPct val="115000"/>
              <a:buFont typeface="Wingdings" pitchFamily="2" charset="2"/>
              <a:buChar char="§"/>
            </a:pPr>
            <a:r>
              <a:rPr lang="en-US" sz="2700" b="1">
                <a:solidFill>
                  <a:srgbClr val="000000"/>
                </a:solidFill>
              </a:rPr>
              <a:t>(COMMON) PRIMARY KEY OF BOTH RELATIONS</a:t>
            </a:r>
          </a:p>
          <a:p>
            <a:pPr marL="808038" lvl="1" indent="-350838" defTabSz="461963">
              <a:buClr>
                <a:schemeClr val="folHlink"/>
              </a:buClr>
              <a:buSzPct val="115000"/>
              <a:buFont typeface="Wingdings" pitchFamily="2" charset="2"/>
              <a:buChar char="§"/>
            </a:pPr>
            <a:r>
              <a:rPr lang="en-US" sz="2700" b="1">
                <a:solidFill>
                  <a:srgbClr val="000000"/>
                </a:solidFill>
              </a:rPr>
              <a:t>UNION OF ATTRIBUTES FROM BOTH RELATIONS</a:t>
            </a:r>
            <a:br>
              <a:rPr lang="en-US" sz="2700" b="1">
                <a:solidFill>
                  <a:srgbClr val="000000"/>
                </a:solidFill>
              </a:rPr>
            </a:br>
            <a:endParaRPr lang="en-US" sz="2700" b="1">
              <a:solidFill>
                <a:srgbClr val="000000"/>
              </a:solidFill>
            </a:endParaRPr>
          </a:p>
          <a:p>
            <a:pPr marL="344488" indent="-344488" defTabSz="461963">
              <a:buClr>
                <a:schemeClr val="folHlink"/>
              </a:buClr>
              <a:buSzPct val="115000"/>
              <a:buFont typeface="Wingdings" pitchFamily="2" charset="2"/>
              <a:buChar char="ü"/>
            </a:pPr>
            <a:r>
              <a:rPr lang="en-US" sz="2700" b="1">
                <a:solidFill>
                  <a:srgbClr val="000000"/>
                </a:solidFill>
              </a:rPr>
              <a:t>A RELATION WHOSE PRIMARY KEY DOES NOT MATCH THE PRIMARY KEY OF ANY OTHER RELATION IN THE CUMULATIVE DESIGN IS INCLUDED AS IS.</a:t>
            </a:r>
            <a:endParaRPr lang="en-US"/>
          </a:p>
        </p:txBody>
      </p:sp>
    </p:spTree>
  </p:cSld>
  <p:clrMapOvr>
    <a:masterClrMapping/>
  </p:clrMapOvr>
  <p:transition>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6"/>
          <p:cNvGrpSpPr>
            <a:grpSpLocks/>
          </p:cNvGrpSpPr>
          <p:nvPr/>
        </p:nvGrpSpPr>
        <p:grpSpPr bwMode="auto">
          <a:xfrm>
            <a:off x="71438" y="2071688"/>
            <a:ext cx="9918700" cy="136525"/>
            <a:chOff x="45" y="1305"/>
            <a:chExt cx="6248" cy="86"/>
          </a:xfrm>
        </p:grpSpPr>
        <p:sp>
          <p:nvSpPr>
            <p:cNvPr id="4101" name="AutoShape 4"/>
            <p:cNvSpPr>
              <a:spLocks noChangeArrowheads="1"/>
            </p:cNvSpPr>
            <p:nvPr/>
          </p:nvSpPr>
          <p:spPr bwMode="auto">
            <a:xfrm flipV="1">
              <a:off x="2725" y="1312"/>
              <a:ext cx="1146" cy="79"/>
            </a:xfrm>
            <a:prstGeom prst="roundRect">
              <a:avLst>
                <a:gd name="adj" fmla="val 0"/>
              </a:avLst>
            </a:prstGeom>
            <a:solidFill>
              <a:srgbClr val="602162"/>
            </a:solidFill>
            <a:ln w="9525">
              <a:noFill/>
              <a:round/>
              <a:headEnd/>
              <a:tailEnd/>
            </a:ln>
          </p:spPr>
          <p:txBody>
            <a:bodyPr wrap="none" anchor="ctr"/>
            <a:lstStyle/>
            <a:p>
              <a:endParaRPr lang="en-US"/>
            </a:p>
          </p:txBody>
        </p:sp>
        <p:sp>
          <p:nvSpPr>
            <p:cNvPr id="4102" name="Line 5"/>
            <p:cNvSpPr>
              <a:spLocks noChangeShapeType="1"/>
            </p:cNvSpPr>
            <p:nvPr/>
          </p:nvSpPr>
          <p:spPr bwMode="auto">
            <a:xfrm>
              <a:off x="45" y="1305"/>
              <a:ext cx="6248" cy="0"/>
            </a:xfrm>
            <a:prstGeom prst="line">
              <a:avLst/>
            </a:prstGeom>
            <a:noFill/>
            <a:ln w="31433">
              <a:solidFill>
                <a:srgbClr val="602162"/>
              </a:solidFill>
              <a:round/>
              <a:headEnd/>
              <a:tailEnd/>
            </a:ln>
          </p:spPr>
          <p:txBody>
            <a:bodyPr/>
            <a:lstStyle/>
            <a:p>
              <a:endParaRPr lang="en-US"/>
            </a:p>
          </p:txBody>
        </p:sp>
      </p:grpSp>
      <p:sp>
        <p:nvSpPr>
          <p:cNvPr id="4099" name="Rectangle 3"/>
          <p:cNvSpPr>
            <a:spLocks noGrp="1" noChangeArrowheads="1"/>
          </p:cNvSpPr>
          <p:nvPr>
            <p:ph type="body" idx="1"/>
          </p:nvPr>
        </p:nvSpPr>
        <p:spPr>
          <a:xfrm>
            <a:off x="671513" y="539750"/>
            <a:ext cx="9594850" cy="1525588"/>
          </a:xfrm>
          <a:noFill/>
        </p:spPr>
        <p:txBody>
          <a:bodyPr lIns="0" tIns="0" rIns="0" bIns="0" anchor="ctr"/>
          <a:lstStyle/>
          <a:p>
            <a:pPr marL="0" indent="0" algn="ctr" defTabSz="514350" eaLnBrk="1" hangingPunct="1">
              <a:spcBef>
                <a:spcPct val="0"/>
              </a:spcBef>
              <a:buClr>
                <a:srgbClr val="602162"/>
              </a:buClr>
              <a:buSzPct val="90000"/>
              <a:buFont typeface="Monotype Sorts" pitchFamily="2" charset="2"/>
              <a:buNone/>
            </a:pPr>
            <a:r>
              <a:rPr lang="en-US" sz="5300" b="1" smtClean="0">
                <a:solidFill>
                  <a:srgbClr val="104160"/>
                </a:solidFill>
                <a:latin typeface="Arial" pitchFamily="34" charset="0"/>
              </a:rPr>
              <a:t>Microsoft Access</a:t>
            </a:r>
            <a:endParaRPr lang="en-US" smtClean="0"/>
          </a:p>
        </p:txBody>
      </p:sp>
      <p:sp>
        <p:nvSpPr>
          <p:cNvPr id="4100" name="Text Box 7"/>
          <p:cNvSpPr txBox="1">
            <a:spLocks noChangeArrowheads="1"/>
          </p:cNvSpPr>
          <p:nvPr/>
        </p:nvSpPr>
        <p:spPr bwMode="auto">
          <a:xfrm>
            <a:off x="0" y="2057400"/>
            <a:ext cx="10058400" cy="10221913"/>
          </a:xfrm>
          <a:prstGeom prst="rect">
            <a:avLst/>
          </a:prstGeom>
          <a:noFill/>
          <a:ln w="9525">
            <a:noFill/>
            <a:miter lim="800000"/>
            <a:headEnd/>
            <a:tailEnd/>
          </a:ln>
        </p:spPr>
        <p:txBody>
          <a:bodyPr lIns="0" tIns="0" rIns="0" bIns="0"/>
          <a:lstStyle/>
          <a:p>
            <a:pPr marL="312738" indent="-312738" defTabSz="514350">
              <a:buClr>
                <a:srgbClr val="602162"/>
              </a:buClr>
              <a:buFont typeface="Wingdings" pitchFamily="2" charset="2"/>
              <a:buChar char="Ø"/>
            </a:pPr>
            <a:r>
              <a:rPr lang="en-US" sz="2600" b="1">
                <a:solidFill>
                  <a:srgbClr val="000000"/>
                </a:solidFill>
              </a:rPr>
              <a:t>An outstanding software product.</a:t>
            </a:r>
          </a:p>
          <a:p>
            <a:pPr marL="649288" lvl="1" indent="-192088" defTabSz="514350">
              <a:buClr>
                <a:srgbClr val="602162"/>
              </a:buClr>
              <a:buFont typeface="Wingdings" pitchFamily="2" charset="2"/>
              <a:buChar char="Ø"/>
            </a:pPr>
            <a:r>
              <a:rPr lang="en-US" sz="2600" b="1">
                <a:solidFill>
                  <a:srgbClr val="000000"/>
                </a:solidFill>
              </a:rPr>
              <a:t>The leading Windows relational DBMS.</a:t>
            </a:r>
          </a:p>
          <a:p>
            <a:pPr marL="312738" indent="-312738" defTabSz="514350">
              <a:buClr>
                <a:srgbClr val="602162"/>
              </a:buClr>
              <a:buFont typeface="Wingdings" pitchFamily="2" charset="2"/>
              <a:buChar char="Ø"/>
            </a:pPr>
            <a:r>
              <a:rPr lang="en-US" sz="2600" b="1">
                <a:solidFill>
                  <a:srgbClr val="000000"/>
                </a:solidFill>
              </a:rPr>
              <a:t>Power when you need it, with ease of use features.</a:t>
            </a:r>
          </a:p>
          <a:p>
            <a:pPr marL="312738" indent="-312738" defTabSz="514350">
              <a:buClr>
                <a:srgbClr val="602162"/>
              </a:buClr>
              <a:buFont typeface="Wingdings" pitchFamily="2" charset="2"/>
              <a:buChar char="Ø"/>
            </a:pPr>
            <a:r>
              <a:rPr lang="en-US" sz="2600" b="1">
                <a:solidFill>
                  <a:srgbClr val="000000"/>
                </a:solidFill>
              </a:rPr>
              <a:t>On-Line Help Components</a:t>
            </a:r>
          </a:p>
          <a:p>
            <a:pPr marL="649288" lvl="1" indent="-192088" defTabSz="514350">
              <a:buClr>
                <a:srgbClr val="602162"/>
              </a:buClr>
              <a:buFont typeface="Wingdings" pitchFamily="2" charset="2"/>
              <a:buChar char="Ø"/>
            </a:pPr>
            <a:r>
              <a:rPr lang="en-US" sz="2600" b="1">
                <a:solidFill>
                  <a:srgbClr val="000000"/>
                </a:solidFill>
              </a:rPr>
              <a:t>Wizards</a:t>
            </a:r>
          </a:p>
          <a:p>
            <a:pPr marL="649288" lvl="1" indent="-192088" defTabSz="514350">
              <a:buClr>
                <a:srgbClr val="602162"/>
              </a:buClr>
              <a:buFont typeface="Wingdings" pitchFamily="2" charset="2"/>
              <a:buChar char="Ø"/>
            </a:pPr>
            <a:r>
              <a:rPr lang="en-US" sz="2600" b="1">
                <a:solidFill>
                  <a:srgbClr val="000000"/>
                </a:solidFill>
              </a:rPr>
              <a:t>Context Sensitive Help</a:t>
            </a:r>
          </a:p>
          <a:p>
            <a:pPr marL="312738" indent="-312738" defTabSz="514350">
              <a:buClr>
                <a:srgbClr val="602162"/>
              </a:buClr>
              <a:buFont typeface="Wingdings" pitchFamily="2" charset="2"/>
              <a:buChar char="Ø"/>
            </a:pPr>
            <a:r>
              <a:rPr lang="en-US" sz="2600" b="1">
                <a:solidFill>
                  <a:srgbClr val="000000"/>
                </a:solidFill>
              </a:rPr>
              <a:t>Our goal is to use MS Access as a vehicle to illustrate some database design  issues with a representative DBMS.</a:t>
            </a:r>
          </a:p>
          <a:p>
            <a:pPr marL="312738" indent="-312738" defTabSz="514350">
              <a:buClr>
                <a:srgbClr val="602162"/>
              </a:buClr>
              <a:buFont typeface="Wingdings" pitchFamily="2" charset="2"/>
              <a:buChar char="Ø"/>
            </a:pPr>
            <a:r>
              <a:rPr lang="en-US" sz="2600" b="1">
                <a:solidFill>
                  <a:srgbClr val="000000"/>
                </a:solidFill>
              </a:rPr>
              <a:t>Several versions (creating some pedagogical problems!)</a:t>
            </a:r>
          </a:p>
          <a:p>
            <a:pPr marL="649288" lvl="1" indent="-192088" defTabSz="514350">
              <a:buClr>
                <a:srgbClr val="602162"/>
              </a:buClr>
              <a:buFont typeface="Wingdings" pitchFamily="2" charset="2"/>
              <a:buChar char="Ø"/>
            </a:pPr>
            <a:r>
              <a:rPr lang="en-US" sz="2600" b="1">
                <a:solidFill>
                  <a:srgbClr val="000000"/>
                </a:solidFill>
              </a:rPr>
              <a:t>Access 1.0, 1.1, 2.0 for Windows 3.X</a:t>
            </a:r>
          </a:p>
          <a:p>
            <a:pPr marL="649288" lvl="1" indent="-192088" defTabSz="514350">
              <a:buClr>
                <a:srgbClr val="602162"/>
              </a:buClr>
              <a:buFont typeface="Wingdings" pitchFamily="2" charset="2"/>
              <a:buChar char="Ø"/>
            </a:pPr>
            <a:r>
              <a:rPr lang="en-US" sz="2600" b="1">
                <a:solidFill>
                  <a:srgbClr val="000000"/>
                </a:solidFill>
              </a:rPr>
              <a:t>Access '95, Access '97 and Access 2000, 2002, 2003, XP and 2007 </a:t>
            </a:r>
            <a:br>
              <a:rPr lang="en-US" sz="2600" b="1">
                <a:solidFill>
                  <a:srgbClr val="000000"/>
                </a:solidFill>
              </a:rPr>
            </a:br>
            <a:endParaRPr lang="en-US"/>
          </a:p>
        </p:txBody>
      </p:sp>
    </p:spTree>
  </p:cSld>
  <p:clrMapOvr>
    <a:overrideClrMapping bg1="lt1" tx1="dk1" bg2="lt2" tx2="dk2" accent1="accent1" accent2="accent2" accent3="accent3" accent4="accent4" accent5="accent5" accent6="accent6" hlink="hlink" folHlink="folHlink"/>
  </p:clrMapOvr>
  <p:transition>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6"/>
          <p:cNvGrpSpPr>
            <a:grpSpLocks/>
          </p:cNvGrpSpPr>
          <p:nvPr/>
        </p:nvGrpSpPr>
        <p:grpSpPr bwMode="auto">
          <a:xfrm>
            <a:off x="71438" y="2071688"/>
            <a:ext cx="9918700" cy="136525"/>
            <a:chOff x="45" y="1305"/>
            <a:chExt cx="6248" cy="86"/>
          </a:xfrm>
        </p:grpSpPr>
        <p:sp>
          <p:nvSpPr>
            <p:cNvPr id="5125" name="AutoShape 4"/>
            <p:cNvSpPr>
              <a:spLocks noChangeArrowheads="1"/>
            </p:cNvSpPr>
            <p:nvPr/>
          </p:nvSpPr>
          <p:spPr bwMode="auto">
            <a:xfrm flipV="1">
              <a:off x="2725" y="1312"/>
              <a:ext cx="1146" cy="79"/>
            </a:xfrm>
            <a:prstGeom prst="roundRect">
              <a:avLst>
                <a:gd name="adj" fmla="val 0"/>
              </a:avLst>
            </a:prstGeom>
            <a:solidFill>
              <a:srgbClr val="602162"/>
            </a:solidFill>
            <a:ln w="9525">
              <a:noFill/>
              <a:round/>
              <a:headEnd/>
              <a:tailEnd/>
            </a:ln>
          </p:spPr>
          <p:txBody>
            <a:bodyPr wrap="none" anchor="ctr"/>
            <a:lstStyle/>
            <a:p>
              <a:endParaRPr lang="en-US"/>
            </a:p>
          </p:txBody>
        </p:sp>
        <p:sp>
          <p:nvSpPr>
            <p:cNvPr id="5126" name="Line 5"/>
            <p:cNvSpPr>
              <a:spLocks noChangeShapeType="1"/>
            </p:cNvSpPr>
            <p:nvPr/>
          </p:nvSpPr>
          <p:spPr bwMode="auto">
            <a:xfrm>
              <a:off x="45" y="1305"/>
              <a:ext cx="6248" cy="0"/>
            </a:xfrm>
            <a:prstGeom prst="line">
              <a:avLst/>
            </a:prstGeom>
            <a:noFill/>
            <a:ln w="31433">
              <a:solidFill>
                <a:srgbClr val="602162"/>
              </a:solidFill>
              <a:round/>
              <a:headEnd/>
              <a:tailEnd/>
            </a:ln>
          </p:spPr>
          <p:txBody>
            <a:bodyPr/>
            <a:lstStyle/>
            <a:p>
              <a:endParaRPr lang="en-US"/>
            </a:p>
          </p:txBody>
        </p:sp>
      </p:grpSp>
      <p:sp>
        <p:nvSpPr>
          <p:cNvPr id="5123" name="Rectangle 3"/>
          <p:cNvSpPr>
            <a:spLocks noGrp="1" noChangeArrowheads="1"/>
          </p:cNvSpPr>
          <p:nvPr>
            <p:ph type="body" idx="1"/>
          </p:nvPr>
        </p:nvSpPr>
        <p:spPr>
          <a:xfrm>
            <a:off x="0" y="381000"/>
            <a:ext cx="10058400" cy="1546225"/>
          </a:xfrm>
          <a:noFill/>
        </p:spPr>
        <p:txBody>
          <a:bodyPr lIns="0" tIns="0" rIns="0" bIns="0" anchor="ctr"/>
          <a:lstStyle/>
          <a:p>
            <a:pPr marL="0" indent="0" algn="ctr" defTabSz="514350" eaLnBrk="1" hangingPunct="1">
              <a:spcBef>
                <a:spcPct val="0"/>
              </a:spcBef>
              <a:buClr>
                <a:srgbClr val="602162"/>
              </a:buClr>
              <a:buSzPct val="90000"/>
              <a:buFont typeface="Monotype Sorts" pitchFamily="2" charset="2"/>
              <a:buNone/>
            </a:pPr>
            <a:r>
              <a:rPr lang="en-US" sz="5300" b="1" smtClean="0">
                <a:solidFill>
                  <a:srgbClr val="104160"/>
                </a:solidFill>
                <a:latin typeface="Arial" pitchFamily="34" charset="0"/>
              </a:rPr>
              <a:t>From Will Rogers (famous American humorist)</a:t>
            </a:r>
            <a:endParaRPr lang="en-US" smtClean="0"/>
          </a:p>
        </p:txBody>
      </p:sp>
      <p:sp>
        <p:nvSpPr>
          <p:cNvPr id="17412" name="Text Box 7"/>
          <p:cNvSpPr txBox="1">
            <a:spLocks noChangeArrowheads="1"/>
          </p:cNvSpPr>
          <p:nvPr/>
        </p:nvSpPr>
        <p:spPr bwMode="auto">
          <a:xfrm>
            <a:off x="0" y="2133600"/>
            <a:ext cx="10058400" cy="5638800"/>
          </a:xfrm>
          <a:prstGeom prst="rect">
            <a:avLst/>
          </a:prstGeom>
          <a:noFill/>
          <a:ln w="9525">
            <a:noFill/>
            <a:miter lim="800000"/>
            <a:headEnd/>
            <a:tailEnd/>
          </a:ln>
        </p:spPr>
        <p:txBody>
          <a:bodyPr lIns="0" tIns="0" rIns="0" bIns="0"/>
          <a:lstStyle/>
          <a:p>
            <a:pPr marL="312738" indent="-312738" defTabSz="514350">
              <a:buClr>
                <a:srgbClr val="602162"/>
              </a:buClr>
              <a:buSzPct val="90000"/>
              <a:buFont typeface="Monotype Sorts" pitchFamily="2" charset="2"/>
              <a:buChar char="l"/>
              <a:defRPr/>
            </a:pPr>
            <a:r>
              <a:rPr lang="en-US" sz="3200" dirty="0">
                <a:solidFill>
                  <a:srgbClr val="000000"/>
                </a:solidFill>
              </a:rPr>
              <a:t>Which version to choose?</a:t>
            </a:r>
          </a:p>
          <a:p>
            <a:pPr marL="769938" lvl="1" indent="-312738" defTabSz="514350">
              <a:buClr>
                <a:srgbClr val="602162"/>
              </a:buClr>
              <a:buSzPct val="90000"/>
              <a:buFont typeface="Wingdings" pitchFamily="2" charset="2"/>
              <a:buChar char="Ø"/>
              <a:defRPr/>
            </a:pPr>
            <a:r>
              <a:rPr lang="en-US" sz="2800" i="1" dirty="0">
                <a:solidFill>
                  <a:srgbClr val="000000"/>
                </a:solidFill>
              </a:rPr>
              <a:t>"You can please </a:t>
            </a:r>
            <a:r>
              <a:rPr lang="en-US" sz="2800" b="1" i="1" u="sng" dirty="0">
                <a:solidFill>
                  <a:srgbClr val="000000"/>
                </a:solidFill>
              </a:rPr>
              <a:t>some</a:t>
            </a:r>
            <a:r>
              <a:rPr lang="en-US" sz="2800" i="1" dirty="0">
                <a:solidFill>
                  <a:srgbClr val="000000"/>
                </a:solidFill>
              </a:rPr>
              <a:t> of the people </a:t>
            </a:r>
            <a:r>
              <a:rPr lang="en-US" sz="2800" b="1" i="1" u="sng" dirty="0">
                <a:solidFill>
                  <a:srgbClr val="000000"/>
                </a:solidFill>
              </a:rPr>
              <a:t>all</a:t>
            </a:r>
            <a:r>
              <a:rPr lang="en-US" sz="2800" i="1" dirty="0">
                <a:solidFill>
                  <a:srgbClr val="000000"/>
                </a:solidFill>
              </a:rPr>
              <a:t> of the time,</a:t>
            </a:r>
          </a:p>
          <a:p>
            <a:pPr marL="769938" lvl="1" indent="-312738" defTabSz="514350">
              <a:buClr>
                <a:srgbClr val="602162"/>
              </a:buClr>
              <a:buSzPct val="90000"/>
              <a:buFont typeface="Wingdings" pitchFamily="2" charset="2"/>
              <a:buChar char="Ø"/>
              <a:defRPr/>
            </a:pPr>
            <a:r>
              <a:rPr lang="en-US" sz="2800" i="1" dirty="0">
                <a:solidFill>
                  <a:srgbClr val="000000"/>
                </a:solidFill>
              </a:rPr>
              <a:t>And you can please </a:t>
            </a:r>
            <a:r>
              <a:rPr lang="en-US" sz="2800" b="1" i="1" u="sng" dirty="0">
                <a:solidFill>
                  <a:srgbClr val="000000"/>
                </a:solidFill>
              </a:rPr>
              <a:t>all</a:t>
            </a:r>
            <a:r>
              <a:rPr lang="en-US" sz="2800" i="1" dirty="0">
                <a:solidFill>
                  <a:srgbClr val="000000"/>
                </a:solidFill>
              </a:rPr>
              <a:t> of the people </a:t>
            </a:r>
            <a:r>
              <a:rPr lang="en-US" sz="2800" b="1" i="1" u="sng" dirty="0">
                <a:solidFill>
                  <a:srgbClr val="000000"/>
                </a:solidFill>
              </a:rPr>
              <a:t>some</a:t>
            </a:r>
            <a:r>
              <a:rPr lang="en-US" sz="2800" i="1" dirty="0">
                <a:solidFill>
                  <a:srgbClr val="000000"/>
                </a:solidFill>
              </a:rPr>
              <a:t> of the time,</a:t>
            </a:r>
          </a:p>
          <a:p>
            <a:pPr marL="769938" lvl="1" indent="-312738" defTabSz="514350">
              <a:buClr>
                <a:srgbClr val="602162"/>
              </a:buClr>
              <a:buSzPct val="90000"/>
              <a:buFont typeface="Wingdings" pitchFamily="2" charset="2"/>
              <a:buChar char="Ø"/>
              <a:defRPr/>
            </a:pPr>
            <a:r>
              <a:rPr lang="en-US" sz="2800" i="1" dirty="0">
                <a:solidFill>
                  <a:srgbClr val="000000"/>
                </a:solidFill>
              </a:rPr>
              <a:t>But, you CANNOT please </a:t>
            </a:r>
            <a:r>
              <a:rPr lang="en-US" sz="2800" b="1" i="1" u="sng" dirty="0">
                <a:solidFill>
                  <a:srgbClr val="000000"/>
                </a:solidFill>
              </a:rPr>
              <a:t>all</a:t>
            </a:r>
            <a:r>
              <a:rPr lang="en-US" sz="2800" i="1" dirty="0">
                <a:solidFill>
                  <a:srgbClr val="000000"/>
                </a:solidFill>
              </a:rPr>
              <a:t> of the people </a:t>
            </a:r>
            <a:r>
              <a:rPr lang="en-US" sz="2800" b="1" i="1" u="sng" dirty="0">
                <a:solidFill>
                  <a:srgbClr val="000000"/>
                </a:solidFill>
              </a:rPr>
              <a:t>all</a:t>
            </a:r>
            <a:r>
              <a:rPr lang="en-US" sz="2800" i="1" dirty="0">
                <a:solidFill>
                  <a:srgbClr val="000000"/>
                </a:solidFill>
              </a:rPr>
              <a:t> of the time.“</a:t>
            </a:r>
            <a:br>
              <a:rPr lang="en-US" sz="2800" i="1" dirty="0">
                <a:solidFill>
                  <a:srgbClr val="000000"/>
                </a:solidFill>
              </a:rPr>
            </a:br>
            <a:endParaRPr lang="en-US" sz="2800" i="1" dirty="0">
              <a:solidFill>
                <a:srgbClr val="000000"/>
              </a:solidFill>
            </a:endParaRPr>
          </a:p>
          <a:p>
            <a:pPr marL="192088" indent="-192088" defTabSz="514350">
              <a:buClr>
                <a:srgbClr val="602162"/>
              </a:buClr>
              <a:buSzPct val="90000"/>
              <a:buFont typeface="Monotype Sorts" pitchFamily="2" charset="2"/>
              <a:buChar char="l"/>
              <a:defRPr/>
            </a:pPr>
            <a:r>
              <a:rPr lang="en-US" sz="3200" dirty="0">
                <a:solidFill>
                  <a:srgbClr val="000000"/>
                </a:solidFill>
              </a:rPr>
              <a:t>We choose the most recent version of Access: Access 2007, for our presentations, as does our text (Appendix A).</a:t>
            </a:r>
          </a:p>
          <a:p>
            <a:pPr marL="649288" lvl="1" indent="-192088" defTabSz="514350">
              <a:buClr>
                <a:srgbClr val="602162"/>
              </a:buClr>
              <a:buSzPct val="90000"/>
              <a:buFont typeface="Wingdings" pitchFamily="2" charset="2"/>
              <a:buChar char="Ø"/>
              <a:defRPr/>
            </a:pPr>
            <a:r>
              <a:rPr lang="en-US" sz="2800" i="1" dirty="0">
                <a:solidFill>
                  <a:srgbClr val="000000"/>
                </a:solidFill>
              </a:rPr>
              <a:t>NJIT recommends a 2 </a:t>
            </a:r>
            <a:r>
              <a:rPr lang="en-US" sz="2800" i="1" dirty="0" err="1">
                <a:solidFill>
                  <a:srgbClr val="000000"/>
                </a:solidFill>
              </a:rPr>
              <a:t>ghz</a:t>
            </a:r>
            <a:r>
              <a:rPr lang="en-US" sz="2800" i="1" dirty="0">
                <a:solidFill>
                  <a:srgbClr val="000000"/>
                </a:solidFill>
              </a:rPr>
              <a:t> processor and 2 gig Ram</a:t>
            </a:r>
            <a:br>
              <a:rPr lang="en-US" sz="2800" i="1" dirty="0">
                <a:solidFill>
                  <a:srgbClr val="000000"/>
                </a:solidFill>
              </a:rPr>
            </a:br>
            <a:r>
              <a:rPr lang="en-US" sz="2800" i="1" dirty="0">
                <a:solidFill>
                  <a:srgbClr val="000000"/>
                </a:solidFill>
              </a:rPr>
              <a:t> for Office 2007</a:t>
            </a:r>
          </a:p>
          <a:p>
            <a:pPr marL="649288" lvl="1" indent="-192088" defTabSz="514350">
              <a:buClr>
                <a:srgbClr val="602162"/>
              </a:buClr>
              <a:buSzPct val="90000"/>
              <a:buFont typeface="Wingdings" pitchFamily="2" charset="2"/>
              <a:buChar char="Ø"/>
              <a:defRPr/>
            </a:pPr>
            <a:r>
              <a:rPr lang="en-US" sz="2800" i="1" dirty="0">
                <a:solidFill>
                  <a:srgbClr val="000000"/>
                </a:solidFill>
              </a:rPr>
              <a:t>You can probably get by for projects in IS431 with the less resource-intensive Access 2003 if you have an older pc.</a:t>
            </a:r>
          </a:p>
          <a:p>
            <a:pPr marL="192088" indent="-192088" defTabSz="514350">
              <a:buClr>
                <a:srgbClr val="602162"/>
              </a:buClr>
              <a:buSzPct val="90000"/>
              <a:defRPr/>
            </a:pPr>
            <a:endParaRPr lang="en-US" sz="2800" i="1" dirty="0">
              <a:solidFill>
                <a:srgbClr val="000000"/>
              </a:solidFill>
            </a:endParaRPr>
          </a:p>
          <a:p>
            <a:pPr marL="312738" indent="-312738" defTabSz="514350">
              <a:buClr>
                <a:srgbClr val="602162"/>
              </a:buClr>
              <a:buSzPct val="90000"/>
              <a:buFont typeface="Monotype Sorts" pitchFamily="2" charset="2"/>
              <a:buNone/>
              <a:defRPr/>
            </a:pPr>
            <a:endParaRPr lang="en-US" dirty="0"/>
          </a:p>
        </p:txBody>
      </p:sp>
    </p:spTree>
  </p:cSld>
  <p:clrMapOvr>
    <a:overrideClrMapping bg1="lt1" tx1="dk1" bg2="lt2" tx2="dk2" accent1="accent1" accent2="accent2" accent3="accent3" accent4="accent4" accent5="accent5" accent6="accent6" hlink="hlink" folHlink="folHlink"/>
  </p:clrMapOvr>
  <p:transition>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b="1" smtClean="0"/>
              <a:t>Downloading Access 2007 from NJIT </a:t>
            </a:r>
          </a:p>
        </p:txBody>
      </p:sp>
      <p:sp>
        <p:nvSpPr>
          <p:cNvPr id="6147" name="Content Placeholder 2"/>
          <p:cNvSpPr>
            <a:spLocks noGrp="1"/>
          </p:cNvSpPr>
          <p:nvPr>
            <p:ph idx="1"/>
          </p:nvPr>
        </p:nvSpPr>
        <p:spPr>
          <a:xfrm>
            <a:off x="533400" y="1828800"/>
            <a:ext cx="9258300" cy="4914900"/>
          </a:xfrm>
        </p:spPr>
        <p:txBody>
          <a:bodyPr/>
          <a:lstStyle/>
          <a:p>
            <a:r>
              <a:rPr lang="en-US" dirty="0" smtClean="0"/>
              <a:t>If you do not have Access 2007 installed on your home pc, you may download it and install it </a:t>
            </a:r>
            <a:br>
              <a:rPr lang="en-US" dirty="0" smtClean="0"/>
            </a:br>
            <a:r>
              <a:rPr lang="en-US" dirty="0" smtClean="0"/>
              <a:t> ( </a:t>
            </a:r>
            <a:r>
              <a:rPr lang="en-US" b="1" dirty="0" smtClean="0">
                <a:hlinkClick r:id="rId2"/>
              </a:rPr>
              <a:t>http://tinyurl.com/y86je8p</a:t>
            </a:r>
            <a:r>
              <a:rPr lang="en-US" b="1" dirty="0" smtClean="0"/>
              <a:t> </a:t>
            </a:r>
            <a:r>
              <a:rPr lang="en-US" dirty="0" smtClean="0"/>
              <a:t> )</a:t>
            </a:r>
          </a:p>
          <a:p>
            <a:pPr lvl="1"/>
            <a:r>
              <a:rPr lang="en-US" dirty="0" smtClean="0"/>
              <a:t>If downloading from off-campus, you need to have VPN installed (from the same website)</a:t>
            </a:r>
          </a:p>
          <a:p>
            <a:pPr lvl="2"/>
            <a:r>
              <a:rPr lang="en-US" dirty="0" smtClean="0"/>
              <a:t>Instructions for installing are here:</a:t>
            </a:r>
          </a:p>
          <a:p>
            <a:pPr lvl="2"/>
            <a:r>
              <a:rPr lang="en-US" b="1" dirty="0" smtClean="0">
                <a:hlinkClick r:id="rId3"/>
              </a:rPr>
              <a:t>http://tinyurl.com/y9846ot</a:t>
            </a:r>
            <a:r>
              <a:rPr lang="en-US" b="1" dirty="0" smtClean="0"/>
              <a:t> </a:t>
            </a:r>
            <a:endParaRPr lang="en-US" dirty="0" smtClean="0"/>
          </a:p>
          <a:p>
            <a:endParaRPr 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6"/>
          <p:cNvGrpSpPr>
            <a:grpSpLocks/>
          </p:cNvGrpSpPr>
          <p:nvPr/>
        </p:nvGrpSpPr>
        <p:grpSpPr bwMode="auto">
          <a:xfrm>
            <a:off x="71438" y="2071688"/>
            <a:ext cx="9918700" cy="136525"/>
            <a:chOff x="45" y="1305"/>
            <a:chExt cx="6248" cy="86"/>
          </a:xfrm>
        </p:grpSpPr>
        <p:sp>
          <p:nvSpPr>
            <p:cNvPr id="7173" name="AutoShape 4"/>
            <p:cNvSpPr>
              <a:spLocks noChangeArrowheads="1"/>
            </p:cNvSpPr>
            <p:nvPr/>
          </p:nvSpPr>
          <p:spPr bwMode="auto">
            <a:xfrm flipV="1">
              <a:off x="2725" y="1312"/>
              <a:ext cx="1146" cy="79"/>
            </a:xfrm>
            <a:prstGeom prst="roundRect">
              <a:avLst>
                <a:gd name="adj" fmla="val 0"/>
              </a:avLst>
            </a:prstGeom>
            <a:solidFill>
              <a:srgbClr val="602162"/>
            </a:solidFill>
            <a:ln w="9525">
              <a:noFill/>
              <a:round/>
              <a:headEnd/>
              <a:tailEnd/>
            </a:ln>
          </p:spPr>
          <p:txBody>
            <a:bodyPr wrap="none" anchor="ctr"/>
            <a:lstStyle/>
            <a:p>
              <a:endParaRPr lang="en-US"/>
            </a:p>
          </p:txBody>
        </p:sp>
        <p:sp>
          <p:nvSpPr>
            <p:cNvPr id="7174" name="Line 5"/>
            <p:cNvSpPr>
              <a:spLocks noChangeShapeType="1"/>
            </p:cNvSpPr>
            <p:nvPr/>
          </p:nvSpPr>
          <p:spPr bwMode="auto">
            <a:xfrm>
              <a:off x="45" y="1305"/>
              <a:ext cx="6248" cy="0"/>
            </a:xfrm>
            <a:prstGeom prst="line">
              <a:avLst/>
            </a:prstGeom>
            <a:noFill/>
            <a:ln w="31433">
              <a:solidFill>
                <a:srgbClr val="602162"/>
              </a:solidFill>
              <a:round/>
              <a:headEnd/>
              <a:tailEnd/>
            </a:ln>
          </p:spPr>
          <p:txBody>
            <a:bodyPr/>
            <a:lstStyle/>
            <a:p>
              <a:endParaRPr lang="en-US"/>
            </a:p>
          </p:txBody>
        </p:sp>
      </p:grpSp>
      <p:sp>
        <p:nvSpPr>
          <p:cNvPr id="7171" name="Rectangle 3"/>
          <p:cNvSpPr>
            <a:spLocks noGrp="1" noChangeArrowheads="1"/>
          </p:cNvSpPr>
          <p:nvPr>
            <p:ph type="body" idx="1"/>
          </p:nvPr>
        </p:nvSpPr>
        <p:spPr>
          <a:xfrm>
            <a:off x="463550" y="0"/>
            <a:ext cx="9594850" cy="1827213"/>
          </a:xfrm>
          <a:noFill/>
        </p:spPr>
        <p:txBody>
          <a:bodyPr lIns="0" tIns="0" rIns="0" bIns="0" anchor="ctr"/>
          <a:lstStyle/>
          <a:p>
            <a:pPr marL="0" indent="0" algn="ctr" defTabSz="514350" eaLnBrk="1" hangingPunct="1">
              <a:spcBef>
                <a:spcPct val="0"/>
              </a:spcBef>
              <a:buClr>
                <a:srgbClr val="602162"/>
              </a:buClr>
              <a:buSzPct val="90000"/>
              <a:buFont typeface="Monotype Sorts" pitchFamily="2" charset="2"/>
              <a:buNone/>
            </a:pPr>
            <a:r>
              <a:rPr lang="en-US" sz="3600" b="1" smtClean="0">
                <a:solidFill>
                  <a:srgbClr val="104160"/>
                </a:solidFill>
                <a:latin typeface="NewsGothic" charset="0"/>
              </a:rPr>
              <a:t>Typical Life-Cycle of Activities in Using a Database Management System</a:t>
            </a:r>
            <a:endParaRPr lang="en-US" smtClean="0"/>
          </a:p>
        </p:txBody>
      </p:sp>
      <p:sp>
        <p:nvSpPr>
          <p:cNvPr id="7172" name="Text Box 7"/>
          <p:cNvSpPr txBox="1">
            <a:spLocks noChangeArrowheads="1"/>
          </p:cNvSpPr>
          <p:nvPr/>
        </p:nvSpPr>
        <p:spPr bwMode="auto">
          <a:xfrm>
            <a:off x="0" y="2057400"/>
            <a:ext cx="10058400" cy="8920163"/>
          </a:xfrm>
          <a:prstGeom prst="rect">
            <a:avLst/>
          </a:prstGeom>
          <a:noFill/>
          <a:ln w="9525">
            <a:noFill/>
            <a:miter lim="800000"/>
            <a:headEnd/>
            <a:tailEnd/>
          </a:ln>
        </p:spPr>
        <p:txBody>
          <a:bodyPr lIns="0" tIns="0" rIns="0" bIns="0"/>
          <a:lstStyle/>
          <a:p>
            <a:pPr marL="312738" indent="-312738" defTabSz="514350">
              <a:buClr>
                <a:srgbClr val="602162"/>
              </a:buClr>
            </a:pPr>
            <a:r>
              <a:rPr lang="en-US" sz="2700" b="1">
                <a:solidFill>
                  <a:srgbClr val="000000"/>
                </a:solidFill>
              </a:rPr>
              <a:t>1) Design your relations (Normalization!) ****</a:t>
            </a:r>
          </a:p>
          <a:p>
            <a:pPr marL="312738" indent="-312738" defTabSz="514350">
              <a:buClr>
                <a:srgbClr val="602162"/>
              </a:buClr>
            </a:pPr>
            <a:r>
              <a:rPr lang="en-US" sz="2700" b="1">
                <a:solidFill>
                  <a:srgbClr val="000000"/>
                </a:solidFill>
              </a:rPr>
              <a:t>2) Create the metadata "structure" for each relation (table)</a:t>
            </a:r>
          </a:p>
          <a:p>
            <a:pPr marL="649288" lvl="1" indent="-192088" defTabSz="514350">
              <a:buClr>
                <a:srgbClr val="602162"/>
              </a:buClr>
            </a:pPr>
            <a:r>
              <a:rPr lang="en-US" sz="2700" b="1">
                <a:solidFill>
                  <a:srgbClr val="000000"/>
                </a:solidFill>
              </a:rPr>
              <a:t>     Define attribute (field) names</a:t>
            </a:r>
          </a:p>
          <a:p>
            <a:pPr marL="649288" lvl="1" indent="-192088" defTabSz="514350">
              <a:buClr>
                <a:srgbClr val="602162"/>
              </a:buClr>
            </a:pPr>
            <a:r>
              <a:rPr lang="en-US" sz="2700" b="1">
                <a:solidFill>
                  <a:srgbClr val="000000"/>
                </a:solidFill>
              </a:rPr>
              <a:t>     Define physical/semantic characteristics for each attribute</a:t>
            </a:r>
          </a:p>
          <a:p>
            <a:pPr marL="312738" indent="-312738" defTabSz="514350">
              <a:buClr>
                <a:srgbClr val="602162"/>
              </a:buClr>
            </a:pPr>
            <a:r>
              <a:rPr lang="en-US" sz="2700" b="1">
                <a:solidFill>
                  <a:srgbClr val="000000"/>
                </a:solidFill>
              </a:rPr>
              <a:t>3) Enter Data into a relation (table) &lt;i.e.,"populate" the database&gt;</a:t>
            </a:r>
          </a:p>
          <a:p>
            <a:pPr marL="649288" lvl="1" indent="-192088" defTabSz="514350">
              <a:buClr>
                <a:srgbClr val="602162"/>
              </a:buClr>
            </a:pPr>
            <a:r>
              <a:rPr lang="en-US" sz="2700" b="1">
                <a:solidFill>
                  <a:srgbClr val="000000"/>
                </a:solidFill>
              </a:rPr>
              <a:t>     Design Validity Checks for Database Integrity</a:t>
            </a:r>
          </a:p>
          <a:p>
            <a:pPr marL="312738" indent="-312738" defTabSz="514350">
              <a:buClr>
                <a:srgbClr val="602162"/>
              </a:buClr>
            </a:pPr>
            <a:r>
              <a:rPr lang="en-US" sz="2700" b="1">
                <a:solidFill>
                  <a:srgbClr val="000000"/>
                </a:solidFill>
              </a:rPr>
              <a:t>4) Modify Data in a relation (table), or the table structure(metadata</a:t>
            </a:r>
          </a:p>
          <a:p>
            <a:pPr marL="312738" indent="-312738" defTabSz="514350">
              <a:buClr>
                <a:srgbClr val="602162"/>
              </a:buClr>
            </a:pPr>
            <a:r>
              <a:rPr lang="en-US" sz="2700" b="1">
                <a:solidFill>
                  <a:srgbClr val="000000"/>
                </a:solidFill>
              </a:rPr>
              <a:t>5) View a Relation on Screen, or View in Form mode</a:t>
            </a:r>
          </a:p>
          <a:p>
            <a:pPr marL="312738" indent="-312738" defTabSz="514350">
              <a:buClr>
                <a:srgbClr val="602162"/>
              </a:buClr>
            </a:pPr>
            <a:r>
              <a:rPr lang="en-US" sz="2700" b="1">
                <a:solidFill>
                  <a:srgbClr val="000000"/>
                </a:solidFill>
              </a:rPr>
              <a:t>6) Design Queries for  the Database </a:t>
            </a:r>
          </a:p>
          <a:p>
            <a:pPr marL="312738" indent="-312738" defTabSz="514350">
              <a:buClr>
                <a:srgbClr val="602162"/>
              </a:buClr>
            </a:pPr>
            <a:r>
              <a:rPr lang="en-US" sz="2700" b="1">
                <a:solidFill>
                  <a:srgbClr val="000000"/>
                </a:solidFill>
              </a:rPr>
              <a:t>7) Perform Sorts on Tables</a:t>
            </a:r>
          </a:p>
          <a:p>
            <a:pPr marL="312738" indent="-312738" defTabSz="514350">
              <a:buClr>
                <a:srgbClr val="602162"/>
              </a:buClr>
            </a:pPr>
            <a:r>
              <a:rPr lang="en-US" sz="2700" b="1">
                <a:solidFill>
                  <a:srgbClr val="000000"/>
                </a:solidFill>
              </a:rPr>
              <a:t>8) Design  Reports</a:t>
            </a:r>
          </a:p>
          <a:p>
            <a:pPr marL="312738" indent="-312738" defTabSz="514350">
              <a:buClr>
                <a:srgbClr val="602162"/>
              </a:buClr>
            </a:pPr>
            <a:r>
              <a:rPr lang="en-US" sz="2700" b="1">
                <a:solidFill>
                  <a:srgbClr val="000000"/>
                </a:solidFill>
              </a:rPr>
              <a:t>9) Design Customized Applications</a:t>
            </a:r>
            <a:endParaRPr lang="en-US"/>
          </a:p>
        </p:txBody>
      </p:sp>
    </p:spTree>
  </p:cSld>
  <p:clrMapOvr>
    <a:overrideClrMapping bg1="lt1" tx1="dk1" bg2="lt2" tx2="dk2" accent1="accent1" accent2="accent2" accent3="accent3" accent4="accent4" accent5="accent5" accent6="accent6" hlink="hlink" folHlink="folHlink"/>
  </p:clrMapOvr>
  <p:transition>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6"/>
          <p:cNvGrpSpPr>
            <a:grpSpLocks/>
          </p:cNvGrpSpPr>
          <p:nvPr/>
        </p:nvGrpSpPr>
        <p:grpSpPr bwMode="auto">
          <a:xfrm>
            <a:off x="71438" y="2071688"/>
            <a:ext cx="9918700" cy="136525"/>
            <a:chOff x="45" y="1305"/>
            <a:chExt cx="6248" cy="86"/>
          </a:xfrm>
        </p:grpSpPr>
        <p:sp>
          <p:nvSpPr>
            <p:cNvPr id="8197" name="AutoShape 4"/>
            <p:cNvSpPr>
              <a:spLocks noChangeArrowheads="1"/>
            </p:cNvSpPr>
            <p:nvPr/>
          </p:nvSpPr>
          <p:spPr bwMode="auto">
            <a:xfrm flipV="1">
              <a:off x="2725" y="1312"/>
              <a:ext cx="1146" cy="79"/>
            </a:xfrm>
            <a:prstGeom prst="roundRect">
              <a:avLst>
                <a:gd name="adj" fmla="val 0"/>
              </a:avLst>
            </a:prstGeom>
            <a:solidFill>
              <a:srgbClr val="602162"/>
            </a:solidFill>
            <a:ln w="9525">
              <a:noFill/>
              <a:round/>
              <a:headEnd/>
              <a:tailEnd/>
            </a:ln>
          </p:spPr>
          <p:txBody>
            <a:bodyPr wrap="none" anchor="ctr"/>
            <a:lstStyle/>
            <a:p>
              <a:endParaRPr lang="en-US"/>
            </a:p>
          </p:txBody>
        </p:sp>
        <p:sp>
          <p:nvSpPr>
            <p:cNvPr id="8198" name="Line 5"/>
            <p:cNvSpPr>
              <a:spLocks noChangeShapeType="1"/>
            </p:cNvSpPr>
            <p:nvPr/>
          </p:nvSpPr>
          <p:spPr bwMode="auto">
            <a:xfrm>
              <a:off x="45" y="1305"/>
              <a:ext cx="6248" cy="0"/>
            </a:xfrm>
            <a:prstGeom prst="line">
              <a:avLst/>
            </a:prstGeom>
            <a:noFill/>
            <a:ln w="31433">
              <a:solidFill>
                <a:srgbClr val="602162"/>
              </a:solidFill>
              <a:round/>
              <a:headEnd/>
              <a:tailEnd/>
            </a:ln>
          </p:spPr>
          <p:txBody>
            <a:bodyPr/>
            <a:lstStyle/>
            <a:p>
              <a:endParaRPr lang="en-US"/>
            </a:p>
          </p:txBody>
        </p:sp>
      </p:grpSp>
      <p:sp>
        <p:nvSpPr>
          <p:cNvPr id="8195" name="Rectangle 3"/>
          <p:cNvSpPr>
            <a:spLocks noGrp="1" noChangeArrowheads="1"/>
          </p:cNvSpPr>
          <p:nvPr>
            <p:ph type="body" idx="1"/>
          </p:nvPr>
        </p:nvSpPr>
        <p:spPr>
          <a:xfrm>
            <a:off x="671513" y="539750"/>
            <a:ext cx="9594850" cy="1525588"/>
          </a:xfrm>
          <a:noFill/>
        </p:spPr>
        <p:txBody>
          <a:bodyPr lIns="0" tIns="0" rIns="0" bIns="0" anchor="ctr"/>
          <a:lstStyle/>
          <a:p>
            <a:pPr marL="0" indent="0" algn="ctr" defTabSz="514350" eaLnBrk="1" hangingPunct="1">
              <a:spcBef>
                <a:spcPct val="0"/>
              </a:spcBef>
              <a:buClr>
                <a:srgbClr val="602162"/>
              </a:buClr>
              <a:buSzPct val="90000"/>
              <a:buFont typeface="Monotype Sorts" pitchFamily="2" charset="2"/>
              <a:buNone/>
            </a:pPr>
            <a:r>
              <a:rPr lang="en-US" sz="7100" smtClean="0">
                <a:solidFill>
                  <a:srgbClr val="104160"/>
                </a:solidFill>
                <a:latin typeface="NewsGothic" charset="0"/>
              </a:rPr>
              <a:t>Concept Mapping</a:t>
            </a:r>
            <a:endParaRPr lang="en-US" smtClean="0"/>
          </a:p>
        </p:txBody>
      </p:sp>
      <p:sp>
        <p:nvSpPr>
          <p:cNvPr id="8196" name="Text Box 7"/>
          <p:cNvSpPr txBox="1">
            <a:spLocks noChangeArrowheads="1"/>
          </p:cNvSpPr>
          <p:nvPr/>
        </p:nvSpPr>
        <p:spPr bwMode="auto">
          <a:xfrm>
            <a:off x="47625" y="2438400"/>
            <a:ext cx="10010775" cy="5084763"/>
          </a:xfrm>
          <a:prstGeom prst="rect">
            <a:avLst/>
          </a:prstGeom>
          <a:noFill/>
          <a:ln w="9525">
            <a:noFill/>
            <a:miter lim="800000"/>
            <a:headEnd/>
            <a:tailEnd/>
          </a:ln>
        </p:spPr>
        <p:txBody>
          <a:bodyPr lIns="0" tIns="0" rIns="0" bIns="0"/>
          <a:lstStyle/>
          <a:p>
            <a:pPr marL="312738" indent="-312738" defTabSz="514350">
              <a:buClr>
                <a:srgbClr val="602162"/>
              </a:buClr>
              <a:buSzPct val="90000"/>
              <a:buFont typeface="Monotype Sorts" pitchFamily="2" charset="2"/>
              <a:buChar char="l"/>
            </a:pPr>
            <a:r>
              <a:rPr lang="en-US" sz="4000" b="1" u="sng">
                <a:solidFill>
                  <a:srgbClr val="000000"/>
                </a:solidFill>
              </a:rPr>
              <a:t>Formal Concept</a:t>
            </a:r>
            <a:r>
              <a:rPr lang="en-US" sz="4000">
                <a:solidFill>
                  <a:srgbClr val="000000"/>
                </a:solidFill>
              </a:rPr>
              <a:t>                          </a:t>
            </a:r>
            <a:r>
              <a:rPr lang="en-US" sz="4000" b="1" u="sng">
                <a:solidFill>
                  <a:srgbClr val="000000"/>
                </a:solidFill>
              </a:rPr>
              <a:t>MS Access</a:t>
            </a:r>
            <a:endParaRPr lang="en-US" sz="4000">
              <a:solidFill>
                <a:srgbClr val="000000"/>
              </a:solidFill>
            </a:endParaRPr>
          </a:p>
          <a:p>
            <a:pPr marL="312738" indent="-312738" defTabSz="514350">
              <a:buClr>
                <a:srgbClr val="602162"/>
              </a:buClr>
              <a:buSzPct val="90000"/>
              <a:buFont typeface="Monotype Sorts" pitchFamily="2" charset="2"/>
              <a:buChar char="l"/>
            </a:pPr>
            <a:r>
              <a:rPr lang="en-US" sz="4000">
                <a:solidFill>
                  <a:srgbClr val="000000"/>
                </a:solidFill>
              </a:rPr>
              <a:t>Relation,Entity Set &lt;===========&gt; Table</a:t>
            </a:r>
          </a:p>
          <a:p>
            <a:pPr marL="312738" indent="-312738" defTabSz="514350">
              <a:buClr>
                <a:srgbClr val="602162"/>
              </a:buClr>
              <a:buSzPct val="90000"/>
              <a:buFont typeface="Monotype Sorts" pitchFamily="2" charset="2"/>
              <a:buChar char="l"/>
            </a:pPr>
            <a:r>
              <a:rPr lang="en-US" sz="4000">
                <a:solidFill>
                  <a:srgbClr val="000000"/>
                </a:solidFill>
              </a:rPr>
              <a:t>Attribute  &lt;==================&gt; Field</a:t>
            </a:r>
          </a:p>
          <a:p>
            <a:pPr marL="312738" indent="-312738" defTabSz="514350">
              <a:buClr>
                <a:srgbClr val="602162"/>
              </a:buClr>
              <a:buSzPct val="90000"/>
              <a:buFont typeface="Monotype Sorts" pitchFamily="2" charset="2"/>
              <a:buChar char="l"/>
            </a:pPr>
            <a:r>
              <a:rPr lang="en-US" sz="4000">
                <a:solidFill>
                  <a:srgbClr val="000000"/>
                </a:solidFill>
              </a:rPr>
              <a:t>Metadata  &lt;===============&gt; Structure</a:t>
            </a:r>
          </a:p>
          <a:p>
            <a:pPr marL="312738" indent="-312738" defTabSz="514350">
              <a:buClr>
                <a:srgbClr val="602162"/>
              </a:buClr>
              <a:buSzPct val="90000"/>
              <a:buFont typeface="Monotype Sorts" pitchFamily="2" charset="2"/>
              <a:buChar char="l"/>
            </a:pPr>
            <a:r>
              <a:rPr lang="en-US" sz="4000">
                <a:solidFill>
                  <a:srgbClr val="000000"/>
                </a:solidFill>
              </a:rPr>
              <a:t>Integrity   &lt;===============&gt; Validation</a:t>
            </a:r>
          </a:p>
          <a:p>
            <a:pPr marL="312738" indent="-312738" defTabSz="514350">
              <a:buClr>
                <a:srgbClr val="602162"/>
              </a:buClr>
              <a:buSzPct val="90000"/>
              <a:buFont typeface="Monotype Sorts" pitchFamily="2" charset="2"/>
              <a:buChar char="l"/>
            </a:pPr>
            <a:r>
              <a:rPr lang="en-US" sz="4000">
                <a:solidFill>
                  <a:srgbClr val="000000"/>
                </a:solidFill>
              </a:rPr>
              <a:t>Entity       &lt;==============&gt;   Row/Record</a:t>
            </a:r>
            <a:endParaRPr lang="en-US"/>
          </a:p>
        </p:txBody>
      </p:sp>
    </p:spTree>
  </p:cSld>
  <p:clrMapOvr>
    <a:overrideClrMapping bg1="lt1" tx1="dk1" bg2="lt2" tx2="dk2" accent1="accent1" accent2="accent2" accent3="accent3" accent4="accent4" accent5="accent5" accent6="accent6" hlink="hlink" folHlink="folHlink"/>
  </p:clrMapOvr>
  <p:transition>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0"/>
            <a:ext cx="10058400" cy="1543050"/>
          </a:xfrm>
        </p:spPr>
        <p:txBody>
          <a:bodyPr/>
          <a:lstStyle/>
          <a:p>
            <a:r>
              <a:rPr lang="en-US" smtClean="0"/>
              <a:t>Creating a New Database in Access 2007</a:t>
            </a:r>
          </a:p>
        </p:txBody>
      </p:sp>
      <p:pic>
        <p:nvPicPr>
          <p:cNvPr id="9219" name="Picture 3" descr="FigA-2.JPG"/>
          <p:cNvPicPr>
            <a:picLocks noChangeAspect="1"/>
          </p:cNvPicPr>
          <p:nvPr/>
        </p:nvPicPr>
        <p:blipFill>
          <a:blip r:embed="rId2"/>
          <a:srcRect/>
          <a:stretch>
            <a:fillRect/>
          </a:stretch>
        </p:blipFill>
        <p:spPr bwMode="auto">
          <a:xfrm>
            <a:off x="0" y="2157413"/>
            <a:ext cx="10058400" cy="5614987"/>
          </a:xfrm>
          <a:prstGeom prst="rect">
            <a:avLst/>
          </a:prstGeom>
          <a:noFill/>
          <a:ln w="9525">
            <a:noFill/>
            <a:miter lim="800000"/>
            <a:headEnd/>
            <a:tailEnd/>
          </a:ln>
        </p:spPr>
      </p:pic>
      <p:sp>
        <p:nvSpPr>
          <p:cNvPr id="9220" name="TextBox 4"/>
          <p:cNvSpPr txBox="1">
            <a:spLocks noChangeArrowheads="1"/>
          </p:cNvSpPr>
          <p:nvPr/>
        </p:nvSpPr>
        <p:spPr bwMode="auto">
          <a:xfrm>
            <a:off x="152400" y="1295400"/>
            <a:ext cx="9144000" cy="461963"/>
          </a:xfrm>
          <a:prstGeom prst="rect">
            <a:avLst/>
          </a:prstGeom>
          <a:noFill/>
          <a:ln w="9525">
            <a:noFill/>
            <a:miter lim="800000"/>
            <a:headEnd/>
            <a:tailEnd/>
          </a:ln>
        </p:spPr>
        <p:txBody>
          <a:bodyPr>
            <a:spAutoFit/>
          </a:bodyPr>
          <a:lstStyle/>
          <a:p>
            <a:r>
              <a:rPr lang="en-US"/>
              <a:t>Click on the “Blank database” icon: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28600"/>
            <a:ext cx="9258300" cy="1143000"/>
          </a:xfrm>
        </p:spPr>
        <p:txBody>
          <a:bodyPr/>
          <a:lstStyle/>
          <a:p>
            <a:r>
              <a:rPr lang="en-US" b="1" smtClean="0"/>
              <a:t>Give a Name to Your Database </a:t>
            </a:r>
            <a:r>
              <a:rPr lang="en-US" smtClean="0"/>
              <a:t>!</a:t>
            </a:r>
          </a:p>
        </p:txBody>
      </p:sp>
      <p:pic>
        <p:nvPicPr>
          <p:cNvPr id="10243" name="Picture 2" descr="FigA-3.JPG"/>
          <p:cNvPicPr>
            <a:picLocks noChangeAspect="1"/>
          </p:cNvPicPr>
          <p:nvPr/>
        </p:nvPicPr>
        <p:blipFill>
          <a:blip r:embed="rId2"/>
          <a:srcRect/>
          <a:stretch>
            <a:fillRect/>
          </a:stretch>
        </p:blipFill>
        <p:spPr bwMode="auto">
          <a:xfrm>
            <a:off x="-138113" y="1600200"/>
            <a:ext cx="10196513" cy="5686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52400" y="0"/>
            <a:ext cx="9525000" cy="1295400"/>
          </a:xfrm>
        </p:spPr>
        <p:txBody>
          <a:bodyPr/>
          <a:lstStyle/>
          <a:p>
            <a:r>
              <a:rPr lang="en-US" smtClean="0"/>
              <a:t>Voila: The New Access Database Has Been Created</a:t>
            </a:r>
          </a:p>
        </p:txBody>
      </p:sp>
      <p:pic>
        <p:nvPicPr>
          <p:cNvPr id="11267" name="Picture 2" descr="FigA-4.JPG"/>
          <p:cNvPicPr>
            <a:picLocks noChangeAspect="1"/>
          </p:cNvPicPr>
          <p:nvPr/>
        </p:nvPicPr>
        <p:blipFill>
          <a:blip r:embed="rId2"/>
          <a:srcRect/>
          <a:stretch>
            <a:fillRect/>
          </a:stretch>
        </p:blipFill>
        <p:spPr bwMode="auto">
          <a:xfrm>
            <a:off x="-9525" y="1695450"/>
            <a:ext cx="10067925" cy="561975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0"/>
            <a:ext cx="10058400" cy="2057400"/>
          </a:xfrm>
        </p:spPr>
        <p:txBody>
          <a:bodyPr/>
          <a:lstStyle/>
          <a:p>
            <a:r>
              <a:rPr lang="en-US" smtClean="0"/>
              <a:t>We Will Implement the Following Database Schema for Students, their Classes and Their Grades</a:t>
            </a:r>
          </a:p>
        </p:txBody>
      </p:sp>
      <p:sp>
        <p:nvSpPr>
          <p:cNvPr id="12291" name="Content Placeholder 2"/>
          <p:cNvSpPr>
            <a:spLocks noGrp="1"/>
          </p:cNvSpPr>
          <p:nvPr>
            <p:ph idx="1"/>
          </p:nvPr>
        </p:nvSpPr>
        <p:spPr>
          <a:xfrm>
            <a:off x="0" y="2362200"/>
            <a:ext cx="9791700" cy="4914900"/>
          </a:xfrm>
        </p:spPr>
        <p:txBody>
          <a:bodyPr/>
          <a:lstStyle/>
          <a:p>
            <a:r>
              <a:rPr lang="en-US" b="1" smtClean="0"/>
              <a:t>STUDENT (</a:t>
            </a:r>
            <a:r>
              <a:rPr lang="en-US" b="1" u="sng" smtClean="0"/>
              <a:t>StudentNumber</a:t>
            </a:r>
            <a:r>
              <a:rPr lang="en-US" b="1" smtClean="0"/>
              <a:t>, LastName, FirstName, EmailAddress)</a:t>
            </a:r>
            <a:br>
              <a:rPr lang="en-US" b="1" smtClean="0"/>
            </a:br>
            <a:endParaRPr lang="en-US" b="1" smtClean="0"/>
          </a:p>
          <a:p>
            <a:r>
              <a:rPr lang="en-US" b="1" smtClean="0"/>
              <a:t>CLASS (</a:t>
            </a:r>
            <a:r>
              <a:rPr lang="en-US" b="1" u="sng" smtClean="0"/>
              <a:t>ClassNumber</a:t>
            </a:r>
            <a:r>
              <a:rPr lang="en-US" b="1" smtClean="0"/>
              <a:t>, ClassName, Term, Section)</a:t>
            </a:r>
            <a:br>
              <a:rPr lang="en-US" b="1" smtClean="0"/>
            </a:br>
            <a:endParaRPr lang="en-US" b="1" smtClean="0"/>
          </a:p>
          <a:p>
            <a:r>
              <a:rPr lang="en-US" b="1" smtClean="0"/>
              <a:t>GRADE (</a:t>
            </a:r>
            <a:r>
              <a:rPr lang="en-US" b="1" i="1" u="sng" smtClean="0"/>
              <a:t>StudentNumber</a:t>
            </a:r>
            <a:r>
              <a:rPr lang="en-US" b="1" i="1" smtClean="0"/>
              <a:t>, </a:t>
            </a:r>
            <a:r>
              <a:rPr lang="en-US" b="1" i="1" u="sng" smtClean="0"/>
              <a:t>ClassNumber</a:t>
            </a:r>
            <a:r>
              <a:rPr lang="en-US" b="1" i="1" smtClean="0"/>
              <a:t>, </a:t>
            </a:r>
            <a:r>
              <a:rPr lang="en-US" b="1" smtClean="0"/>
              <a:t>Grade</a:t>
            </a:r>
            <a:r>
              <a:rPr lang="en-US" b="1" i="1" smtClean="0"/>
              <a:t>)</a:t>
            </a:r>
          </a:p>
          <a:p>
            <a:endParaRPr lang="en-US" b="1" i="1" smtClean="0"/>
          </a:p>
          <a:p>
            <a:pPr lvl="1"/>
            <a:r>
              <a:rPr lang="en-US" sz="2400" b="1" i="1" smtClean="0"/>
              <a:t>In our schema, the entity set names are capitalized, the primary keys (unique identifiers) are underlined, and the foreign keys are italicized</a:t>
            </a:r>
            <a:r>
              <a:rPr lang="en-US" b="1" smtClean="0"/>
              <a:t>.</a:t>
            </a:r>
            <a:endParaRPr lang="en-US"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511175" y="531813"/>
            <a:ext cx="9166225" cy="1331912"/>
          </a:xfrm>
          <a:noFill/>
          <a:ln w="47418" cap="flat">
            <a:solidFill>
              <a:srgbClr val="000000"/>
            </a:solidFill>
          </a:ln>
        </p:spPr>
        <p:txBody>
          <a:bodyPr lIns="0" tIns="0" rIns="0" bIns="0" anchor="ctr"/>
          <a:lstStyle/>
          <a:p>
            <a:pPr marL="0" indent="0" algn="ctr" defTabSz="461963" eaLnBrk="1" hangingPunct="1">
              <a:lnSpc>
                <a:spcPct val="90000"/>
              </a:lnSpc>
              <a:spcBef>
                <a:spcPct val="0"/>
              </a:spcBef>
              <a:buClr>
                <a:srgbClr val="000000"/>
              </a:buClr>
              <a:buSzPct val="90000"/>
              <a:buFont typeface="Monotype Sorts"/>
              <a:buNone/>
            </a:pPr>
            <a:r>
              <a:rPr lang="en-US" sz="4300" b="1" smtClean="0">
                <a:solidFill>
                  <a:srgbClr val="000000"/>
                </a:solidFill>
                <a:latin typeface="MadAve" charset="0"/>
              </a:rPr>
              <a:t>FUNCTIONAL REQUIREMENTS SPECIFIED BY USERS</a:t>
            </a:r>
            <a:endParaRPr lang="en-US" smtClean="0"/>
          </a:p>
        </p:txBody>
      </p:sp>
      <p:sp>
        <p:nvSpPr>
          <p:cNvPr id="5123" name="Text Box 4"/>
          <p:cNvSpPr txBox="1">
            <a:spLocks noChangeArrowheads="1"/>
          </p:cNvSpPr>
          <p:nvPr/>
        </p:nvSpPr>
        <p:spPr bwMode="auto">
          <a:xfrm>
            <a:off x="514350" y="2579688"/>
            <a:ext cx="9480550" cy="6307137"/>
          </a:xfrm>
          <a:prstGeom prst="rect">
            <a:avLst/>
          </a:prstGeom>
          <a:noFill/>
          <a:ln w="9525">
            <a:noFill/>
            <a:miter lim="800000"/>
            <a:headEnd/>
            <a:tailEnd/>
          </a:ln>
        </p:spPr>
        <p:txBody>
          <a:bodyPr lIns="0" tIns="0" rIns="0" bIns="0"/>
          <a:lstStyle/>
          <a:p>
            <a:pPr marL="406400" indent="-406400" defTabSz="461963">
              <a:buClr>
                <a:schemeClr val="folHlink"/>
              </a:buClr>
              <a:buSzPct val="127000"/>
              <a:buFont typeface="Wingdings" pitchFamily="2" charset="2"/>
              <a:buChar char="ü"/>
            </a:pPr>
            <a:r>
              <a:rPr lang="en-US" sz="2900" b="1">
                <a:solidFill>
                  <a:srgbClr val="000000"/>
                </a:solidFill>
              </a:rPr>
              <a:t>ALL REPORTS TO BE PRODUCED</a:t>
            </a:r>
          </a:p>
          <a:p>
            <a:pPr marL="406400" indent="-406400" defTabSz="461963">
              <a:buClr>
                <a:schemeClr val="folHlink"/>
              </a:buClr>
              <a:buSzPct val="127000"/>
              <a:buFont typeface="Wingdings" pitchFamily="2" charset="2"/>
              <a:buChar char="ü"/>
            </a:pPr>
            <a:r>
              <a:rPr lang="en-US" sz="2900" b="1">
                <a:solidFill>
                  <a:srgbClr val="000000"/>
                </a:solidFill>
              </a:rPr>
              <a:t>ALL QUERIES TO BE SUPPORTED</a:t>
            </a:r>
          </a:p>
          <a:p>
            <a:pPr marL="406400" indent="-406400" defTabSz="461963">
              <a:buClr>
                <a:schemeClr val="folHlink"/>
              </a:buClr>
              <a:buSzPct val="127000"/>
              <a:buFont typeface="Wingdings" pitchFamily="2" charset="2"/>
              <a:buChar char="ü"/>
            </a:pPr>
            <a:r>
              <a:rPr lang="en-US" sz="2900" b="1">
                <a:solidFill>
                  <a:srgbClr val="000000"/>
                </a:solidFill>
              </a:rPr>
              <a:t>ALL OTHER OUTPUTS TO BE SENT TO EXTERNAL DESTINATIONS</a:t>
            </a:r>
          </a:p>
          <a:p>
            <a:pPr marL="406400" indent="-406400" defTabSz="461963">
              <a:buClr>
                <a:schemeClr val="folHlink"/>
              </a:buClr>
              <a:buSzPct val="127000"/>
              <a:buFont typeface="Wingdings" pitchFamily="2" charset="2"/>
              <a:buChar char="ü"/>
            </a:pPr>
            <a:r>
              <a:rPr lang="en-US" sz="2900" b="1">
                <a:solidFill>
                  <a:srgbClr val="000000"/>
                </a:solidFill>
              </a:rPr>
              <a:t>ALL RESTRICTIONS THAT THE SYSTEM MUST ENFORCE (EX.: DO NOT DELETE AN EMPLOYEE WHO HAS A PC ASSIGNED)</a:t>
            </a:r>
          </a:p>
          <a:p>
            <a:pPr marL="406400" indent="-406400" defTabSz="461963">
              <a:buClr>
                <a:schemeClr val="folHlink"/>
              </a:buClr>
              <a:buSzPct val="127000"/>
              <a:buFont typeface="Wingdings" pitchFamily="2" charset="2"/>
              <a:buChar char="ü"/>
            </a:pPr>
            <a:r>
              <a:rPr lang="en-US" sz="2900" b="1">
                <a:solidFill>
                  <a:srgbClr val="000000"/>
                </a:solidFill>
              </a:rPr>
              <a:t>ALL SYNONYMS USED FOR EACH ATTRIBUTE</a:t>
            </a:r>
            <a:endParaRPr lang="en-US"/>
          </a:p>
        </p:txBody>
      </p:sp>
    </p:spTree>
  </p:cSld>
  <p:clrMapOvr>
    <a:masterClrMapping/>
  </p:clrMapOvr>
  <p:transition>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10058400" cy="1219200"/>
          </a:xfrm>
        </p:spPr>
        <p:txBody>
          <a:bodyPr/>
          <a:lstStyle/>
          <a:p>
            <a:r>
              <a:rPr lang="en-US" smtClean="0"/>
              <a:t>This is What The 3 Resulting Tables Might Look Like (populated with 4 students)</a:t>
            </a:r>
          </a:p>
        </p:txBody>
      </p:sp>
      <p:pic>
        <p:nvPicPr>
          <p:cNvPr id="13315" name="Picture 4" descr="FigA-1.JPG"/>
          <p:cNvPicPr>
            <a:picLocks noChangeAspect="1"/>
          </p:cNvPicPr>
          <p:nvPr/>
        </p:nvPicPr>
        <p:blipFill>
          <a:blip r:embed="rId2"/>
          <a:srcRect/>
          <a:stretch>
            <a:fillRect/>
          </a:stretch>
        </p:blipFill>
        <p:spPr bwMode="auto">
          <a:xfrm>
            <a:off x="0" y="1325563"/>
            <a:ext cx="9701213" cy="6446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33400" y="0"/>
            <a:ext cx="9258300" cy="1543050"/>
          </a:xfrm>
        </p:spPr>
        <p:txBody>
          <a:bodyPr/>
          <a:lstStyle/>
          <a:p>
            <a:r>
              <a:rPr lang="en-US" b="1" smtClean="0"/>
              <a:t>Primary Keys</a:t>
            </a:r>
          </a:p>
        </p:txBody>
      </p:sp>
      <p:sp>
        <p:nvSpPr>
          <p:cNvPr id="3" name="Content Placeholder 2"/>
          <p:cNvSpPr>
            <a:spLocks noGrp="1"/>
          </p:cNvSpPr>
          <p:nvPr>
            <p:ph idx="1"/>
          </p:nvPr>
        </p:nvSpPr>
        <p:spPr>
          <a:xfrm>
            <a:off x="0" y="1371600"/>
            <a:ext cx="10058400" cy="4914900"/>
          </a:xfrm>
        </p:spPr>
        <p:txBody>
          <a:bodyPr/>
          <a:lstStyle/>
          <a:p>
            <a:pPr>
              <a:defRPr/>
            </a:pPr>
            <a:r>
              <a:rPr lang="en-US" dirty="0" smtClean="0"/>
              <a:t>Each table has a primary key</a:t>
            </a:r>
          </a:p>
          <a:p>
            <a:pPr lvl="1">
              <a:defRPr/>
            </a:pPr>
            <a:r>
              <a:rPr lang="en-US" dirty="0" smtClean="0">
                <a:ea typeface="+mn-ea"/>
                <a:cs typeface="+mn-cs"/>
              </a:rPr>
              <a:t>A primary key is one (or more) attributes that uniquely identify a row. </a:t>
            </a:r>
          </a:p>
          <a:p>
            <a:pPr>
              <a:defRPr/>
            </a:pPr>
            <a:r>
              <a:rPr lang="en-US" dirty="0" smtClean="0"/>
              <a:t>Primary keys are underlined in our schema.</a:t>
            </a:r>
          </a:p>
          <a:p>
            <a:pPr>
              <a:defRPr/>
            </a:pPr>
            <a:r>
              <a:rPr lang="en-US" dirty="0" smtClean="0"/>
              <a:t>The primary key of STUDENT is </a:t>
            </a:r>
            <a:r>
              <a:rPr lang="en-US" dirty="0" err="1" smtClean="0"/>
              <a:t>StudentNumber</a:t>
            </a:r>
            <a:endParaRPr lang="en-US" dirty="0" smtClean="0"/>
          </a:p>
          <a:p>
            <a:pPr lvl="1">
              <a:defRPr/>
            </a:pPr>
            <a:r>
              <a:rPr lang="en-US" dirty="0" smtClean="0">
                <a:ea typeface="+mn-ea"/>
                <a:cs typeface="+mn-cs"/>
              </a:rPr>
              <a:t>Thus, a particular value of </a:t>
            </a:r>
            <a:r>
              <a:rPr lang="en-US" dirty="0" err="1" smtClean="0">
                <a:ea typeface="+mn-ea"/>
                <a:cs typeface="+mn-cs"/>
              </a:rPr>
              <a:t>StudentNumber</a:t>
            </a:r>
            <a:r>
              <a:rPr lang="en-US" dirty="0" smtClean="0">
                <a:ea typeface="+mn-ea"/>
                <a:cs typeface="+mn-cs"/>
              </a:rPr>
              <a:t>, say 2, identifies one and only one row in the STUDENT table.</a:t>
            </a:r>
          </a:p>
          <a:p>
            <a:pPr>
              <a:defRPr/>
            </a:pPr>
            <a:r>
              <a:rPr lang="en-US" dirty="0" smtClean="0"/>
              <a:t>The primary key of CLASS is </a:t>
            </a:r>
            <a:r>
              <a:rPr lang="en-US" dirty="0" err="1" smtClean="0"/>
              <a:t>ClassNumber</a:t>
            </a:r>
            <a:r>
              <a:rPr lang="en-US" dirty="0" smtClean="0"/>
              <a:t>.</a:t>
            </a:r>
          </a:p>
          <a:p>
            <a:pPr>
              <a:defRPr/>
            </a:pPr>
            <a:r>
              <a:rPr lang="en-US" dirty="0" smtClean="0"/>
              <a:t>But for GRADE, we will need TWO attributes to uniquely identify a row, so we have a composite primary key (</a:t>
            </a:r>
            <a:r>
              <a:rPr lang="en-US" dirty="0" err="1" smtClean="0"/>
              <a:t>StudentNumber</a:t>
            </a:r>
            <a:r>
              <a:rPr lang="en-US" dirty="0" smtClean="0"/>
              <a:t>, </a:t>
            </a:r>
            <a:r>
              <a:rPr lang="en-US" dirty="0" err="1" smtClean="0"/>
              <a:t>ClassNumber</a:t>
            </a:r>
            <a:r>
              <a:rPr lang="en-US" dirty="0" smtClean="0"/>
              <a:t>) , since there is no single attribute which will uniquely identify a row.</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0"/>
            <a:ext cx="9258300" cy="1543050"/>
          </a:xfrm>
        </p:spPr>
        <p:txBody>
          <a:bodyPr/>
          <a:lstStyle/>
          <a:p>
            <a:r>
              <a:rPr lang="en-US" b="1" smtClean="0"/>
              <a:t>Relationships Among Tables</a:t>
            </a:r>
            <a:endParaRPr lang="en-US" smtClean="0"/>
          </a:p>
        </p:txBody>
      </p:sp>
      <p:sp>
        <p:nvSpPr>
          <p:cNvPr id="3" name="Content Placeholder 2"/>
          <p:cNvSpPr>
            <a:spLocks noGrp="1"/>
          </p:cNvSpPr>
          <p:nvPr>
            <p:ph idx="1"/>
          </p:nvPr>
        </p:nvSpPr>
        <p:spPr>
          <a:xfrm>
            <a:off x="152400" y="1371600"/>
            <a:ext cx="9486900" cy="6096000"/>
          </a:xfrm>
        </p:spPr>
        <p:txBody>
          <a:bodyPr/>
          <a:lstStyle/>
          <a:p>
            <a:pPr>
              <a:defRPr/>
            </a:pPr>
            <a:r>
              <a:rPr lang="en-US" dirty="0" smtClean="0"/>
              <a:t>The </a:t>
            </a:r>
            <a:r>
              <a:rPr lang="en-US" dirty="0" err="1" smtClean="0"/>
              <a:t>StudentNumber</a:t>
            </a:r>
            <a:r>
              <a:rPr lang="en-US" dirty="0" smtClean="0"/>
              <a:t> attribute in the GRADE table, and the </a:t>
            </a:r>
            <a:r>
              <a:rPr lang="en-US" dirty="0" err="1" smtClean="0"/>
              <a:t>ClassNumber</a:t>
            </a:r>
            <a:r>
              <a:rPr lang="en-US" dirty="0" smtClean="0"/>
              <a:t> attribute in the GRADE table, create  relationship links to the STUDENT and CLASS tables</a:t>
            </a:r>
            <a:r>
              <a:rPr lang="en-US" b="1" dirty="0" smtClean="0"/>
              <a:t>.</a:t>
            </a:r>
            <a:br>
              <a:rPr lang="en-US" b="1" dirty="0" smtClean="0"/>
            </a:br>
            <a:endParaRPr lang="en-US" b="1" dirty="0" smtClean="0"/>
          </a:p>
          <a:p>
            <a:pPr lvl="1">
              <a:defRPr/>
            </a:pPr>
            <a:r>
              <a:rPr lang="en-US" dirty="0" err="1" smtClean="0">
                <a:ea typeface="+mn-ea"/>
                <a:cs typeface="+mn-cs"/>
              </a:rPr>
              <a:t>StudentNumber</a:t>
            </a:r>
            <a:r>
              <a:rPr lang="en-US" dirty="0" smtClean="0">
                <a:ea typeface="+mn-ea"/>
                <a:cs typeface="+mn-cs"/>
              </a:rPr>
              <a:t> and </a:t>
            </a:r>
            <a:r>
              <a:rPr lang="en-US" dirty="0" err="1" smtClean="0">
                <a:ea typeface="+mn-ea"/>
                <a:cs typeface="+mn-cs"/>
              </a:rPr>
              <a:t>ClassNumber</a:t>
            </a:r>
            <a:r>
              <a:rPr lang="en-US" dirty="0" smtClean="0">
                <a:ea typeface="+mn-ea"/>
                <a:cs typeface="+mn-cs"/>
              </a:rPr>
              <a:t> each are foreign keys  in the GRADE table (pointing to the primary keys of other tables)</a:t>
            </a:r>
            <a:br>
              <a:rPr lang="en-US" dirty="0" smtClean="0">
                <a:ea typeface="+mn-ea"/>
                <a:cs typeface="+mn-cs"/>
              </a:rPr>
            </a:br>
            <a:endParaRPr lang="en-US" dirty="0" smtClean="0">
              <a:ea typeface="+mn-ea"/>
              <a:cs typeface="+mn-cs"/>
            </a:endParaRPr>
          </a:p>
          <a:p>
            <a:pPr lvl="2">
              <a:defRPr/>
            </a:pPr>
            <a:r>
              <a:rPr lang="en-US" dirty="0" smtClean="0">
                <a:ea typeface="+mn-ea"/>
                <a:cs typeface="+mn-cs"/>
              </a:rPr>
              <a:t>Aside: </a:t>
            </a:r>
            <a:r>
              <a:rPr lang="en-US" dirty="0" err="1" smtClean="0">
                <a:ea typeface="+mn-ea"/>
                <a:cs typeface="+mn-cs"/>
              </a:rPr>
              <a:t>StudentNumber</a:t>
            </a:r>
            <a:r>
              <a:rPr lang="en-US" dirty="0" smtClean="0">
                <a:ea typeface="+mn-ea"/>
                <a:cs typeface="+mn-cs"/>
              </a:rPr>
              <a:t> and </a:t>
            </a:r>
            <a:r>
              <a:rPr lang="en-US" dirty="0" err="1" smtClean="0">
                <a:ea typeface="+mn-ea"/>
                <a:cs typeface="+mn-cs"/>
              </a:rPr>
              <a:t>ClassNumber</a:t>
            </a:r>
            <a:r>
              <a:rPr lang="en-US" dirty="0" smtClean="0">
                <a:ea typeface="+mn-ea"/>
                <a:cs typeface="+mn-cs"/>
              </a:rPr>
              <a:t> are also part of the composite primary key of GRADE</a:t>
            </a:r>
          </a:p>
          <a:p>
            <a:pPr lvl="2">
              <a:defRPr/>
            </a:pPr>
            <a:endParaRPr lang="en-US" dirty="0" smtClean="0">
              <a:ea typeface="+mn-ea"/>
              <a:cs typeface="+mn-cs"/>
            </a:endParaRPr>
          </a:p>
          <a:p>
            <a:pPr>
              <a:buFont typeface="Courier New" pitchFamily="49" charset="0"/>
              <a:buNone/>
              <a:defRPr/>
            </a:pPr>
            <a:endParaRPr lang="en-US" dirty="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81000" y="0"/>
            <a:ext cx="9258300" cy="1543050"/>
          </a:xfrm>
        </p:spPr>
        <p:txBody>
          <a:bodyPr/>
          <a:lstStyle/>
          <a:p>
            <a:r>
              <a:rPr lang="en-US" b="1" smtClean="0"/>
              <a:t>Creating Tables in Access 2007 </a:t>
            </a:r>
          </a:p>
        </p:txBody>
      </p:sp>
      <p:sp>
        <p:nvSpPr>
          <p:cNvPr id="16387" name="Content Placeholder 2"/>
          <p:cNvSpPr>
            <a:spLocks noGrp="1"/>
          </p:cNvSpPr>
          <p:nvPr>
            <p:ph idx="1"/>
          </p:nvPr>
        </p:nvSpPr>
        <p:spPr>
          <a:xfrm>
            <a:off x="0" y="1828800"/>
            <a:ext cx="10058400" cy="1143000"/>
          </a:xfrm>
        </p:spPr>
        <p:txBody>
          <a:bodyPr/>
          <a:lstStyle/>
          <a:p>
            <a:pPr>
              <a:buFont typeface="Courier New" pitchFamily="49" charset="0"/>
              <a:buNone/>
            </a:pPr>
            <a:r>
              <a:rPr lang="en-US" sz="2400" smtClean="0"/>
              <a:t>1. Click the Create command tab to leave the Datasheet tab and display the Create command groups</a:t>
            </a:r>
            <a:r>
              <a:rPr lang="en-US" b="1" smtClean="0"/>
              <a:t>.</a:t>
            </a:r>
          </a:p>
        </p:txBody>
      </p:sp>
      <p:pic>
        <p:nvPicPr>
          <p:cNvPr id="16388" name="Picture 3"/>
          <p:cNvPicPr>
            <a:picLocks noChangeAspect="1" noChangeArrowheads="1"/>
          </p:cNvPicPr>
          <p:nvPr/>
        </p:nvPicPr>
        <p:blipFill>
          <a:blip r:embed="rId2"/>
          <a:srcRect/>
          <a:stretch>
            <a:fillRect/>
          </a:stretch>
        </p:blipFill>
        <p:spPr bwMode="auto">
          <a:xfrm>
            <a:off x="-74613" y="2971800"/>
            <a:ext cx="10133013" cy="676275"/>
          </a:xfrm>
          <a:prstGeom prst="rect">
            <a:avLst/>
          </a:prstGeom>
          <a:noFill/>
          <a:ln w="9525">
            <a:noFill/>
            <a:miter lim="800000"/>
            <a:headEnd/>
            <a:tailEnd/>
          </a:ln>
        </p:spPr>
      </p:pic>
      <p:sp>
        <p:nvSpPr>
          <p:cNvPr id="8" name="Right Arrow 7"/>
          <p:cNvSpPr/>
          <p:nvPr/>
        </p:nvSpPr>
        <p:spPr>
          <a:xfrm rot="19102044">
            <a:off x="938213" y="3571875"/>
            <a:ext cx="533400" cy="2730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390" name="TextBox 8"/>
          <p:cNvSpPr txBox="1">
            <a:spLocks noChangeArrowheads="1"/>
          </p:cNvSpPr>
          <p:nvPr/>
        </p:nvSpPr>
        <p:spPr bwMode="auto">
          <a:xfrm>
            <a:off x="0" y="4038600"/>
            <a:ext cx="10058400" cy="830263"/>
          </a:xfrm>
          <a:prstGeom prst="rect">
            <a:avLst/>
          </a:prstGeom>
          <a:noFill/>
          <a:ln w="9525">
            <a:noFill/>
            <a:miter lim="800000"/>
            <a:headEnd/>
            <a:tailEnd/>
          </a:ln>
        </p:spPr>
        <p:txBody>
          <a:bodyPr>
            <a:spAutoFit/>
          </a:bodyPr>
          <a:lstStyle/>
          <a:p>
            <a:r>
              <a:rPr lang="en-US"/>
              <a:t>2. Click the Table Design button, as shown below,  and what results is the</a:t>
            </a:r>
          </a:p>
          <a:p>
            <a:r>
              <a:rPr lang="en-US"/>
              <a:t> Table1 tabbed document window  displayed in Design view (next slide)</a:t>
            </a:r>
          </a:p>
        </p:txBody>
      </p:sp>
      <p:pic>
        <p:nvPicPr>
          <p:cNvPr id="16391" name="Picture 4"/>
          <p:cNvPicPr>
            <a:picLocks noChangeAspect="1" noChangeArrowheads="1"/>
          </p:cNvPicPr>
          <p:nvPr/>
        </p:nvPicPr>
        <p:blipFill>
          <a:blip r:embed="rId3"/>
          <a:srcRect/>
          <a:stretch>
            <a:fillRect/>
          </a:stretch>
        </p:blipFill>
        <p:spPr bwMode="auto">
          <a:xfrm>
            <a:off x="2743200" y="5105400"/>
            <a:ext cx="4079875" cy="2514600"/>
          </a:xfrm>
          <a:prstGeom prst="rect">
            <a:avLst/>
          </a:prstGeom>
          <a:noFill/>
          <a:ln w="9525">
            <a:noFill/>
            <a:miter lim="800000"/>
            <a:headEnd/>
            <a:tailEnd/>
          </a:ln>
        </p:spPr>
      </p:pic>
      <p:sp>
        <p:nvSpPr>
          <p:cNvPr id="11" name="Down Arrow 10"/>
          <p:cNvSpPr/>
          <p:nvPr/>
        </p:nvSpPr>
        <p:spPr>
          <a:xfrm rot="2434266">
            <a:off x="7108825" y="4687888"/>
            <a:ext cx="330200" cy="1828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0"/>
            <a:ext cx="10058400" cy="1543050"/>
          </a:xfrm>
        </p:spPr>
        <p:txBody>
          <a:bodyPr/>
          <a:lstStyle/>
          <a:p>
            <a:r>
              <a:rPr lang="en-US" smtClean="0"/>
              <a:t>The Resulting Table1 Tabbed Document Window</a:t>
            </a:r>
          </a:p>
        </p:txBody>
      </p:sp>
      <p:pic>
        <p:nvPicPr>
          <p:cNvPr id="17411" name="Picture 4" descr="FigA-16.JPG"/>
          <p:cNvPicPr>
            <a:picLocks noChangeAspect="1"/>
          </p:cNvPicPr>
          <p:nvPr/>
        </p:nvPicPr>
        <p:blipFill>
          <a:blip r:embed="rId2"/>
          <a:srcRect/>
          <a:stretch>
            <a:fillRect/>
          </a:stretch>
        </p:blipFill>
        <p:spPr bwMode="auto">
          <a:xfrm>
            <a:off x="0" y="1600200"/>
            <a:ext cx="101219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0"/>
            <a:ext cx="10058400" cy="1543050"/>
          </a:xfrm>
        </p:spPr>
        <p:txBody>
          <a:bodyPr/>
          <a:lstStyle/>
          <a:p>
            <a:r>
              <a:rPr lang="en-US" sz="3200" b="1" smtClean="0"/>
              <a:t>We Design A Table By Filling In Its Attributes (“Field Names”), Data Types and Descriptions</a:t>
            </a:r>
          </a:p>
        </p:txBody>
      </p:sp>
      <p:pic>
        <p:nvPicPr>
          <p:cNvPr id="18435" name="Picture 2"/>
          <p:cNvPicPr>
            <a:picLocks noChangeAspect="1" noChangeArrowheads="1"/>
          </p:cNvPicPr>
          <p:nvPr/>
        </p:nvPicPr>
        <p:blipFill>
          <a:blip r:embed="rId2"/>
          <a:srcRect/>
          <a:stretch>
            <a:fillRect/>
          </a:stretch>
        </p:blipFill>
        <p:spPr bwMode="auto">
          <a:xfrm>
            <a:off x="3175" y="1295400"/>
            <a:ext cx="10055225" cy="6067425"/>
          </a:xfrm>
          <a:prstGeom prst="rect">
            <a:avLst/>
          </a:prstGeom>
          <a:noFill/>
          <a:ln w="9525">
            <a:noFill/>
            <a:miter lim="800000"/>
            <a:headEnd/>
            <a:tailEnd/>
          </a:ln>
        </p:spPr>
      </p:pic>
      <p:pic>
        <p:nvPicPr>
          <p:cNvPr id="18436" name="Picture 3"/>
          <p:cNvPicPr>
            <a:picLocks noChangeAspect="1" noChangeArrowheads="1"/>
          </p:cNvPicPr>
          <p:nvPr/>
        </p:nvPicPr>
        <p:blipFill>
          <a:blip r:embed="rId3"/>
          <a:srcRect/>
          <a:stretch>
            <a:fillRect/>
          </a:stretch>
        </p:blipFill>
        <p:spPr bwMode="auto">
          <a:xfrm>
            <a:off x="1752600" y="3352800"/>
            <a:ext cx="2058988" cy="1752600"/>
          </a:xfrm>
          <a:prstGeom prst="rect">
            <a:avLst/>
          </a:prstGeom>
          <a:noFill/>
          <a:ln w="9525">
            <a:noFill/>
            <a:miter lim="800000"/>
            <a:headEnd/>
            <a:tailEnd/>
          </a:ln>
        </p:spPr>
      </p:pic>
      <p:cxnSp>
        <p:nvCxnSpPr>
          <p:cNvPr id="7" name="Straight Arrow Connector 6"/>
          <p:cNvCxnSpPr/>
          <p:nvPr/>
        </p:nvCxnSpPr>
        <p:spPr>
          <a:xfrm rot="16200000" flipV="1">
            <a:off x="1257300" y="2781300"/>
            <a:ext cx="12192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flipH="1" flipV="1">
            <a:off x="2363788" y="2895600"/>
            <a:ext cx="2055812" cy="5349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flipH="1" flipV="1">
            <a:off x="3695700" y="2171700"/>
            <a:ext cx="2743200" cy="2362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81000" y="0"/>
            <a:ext cx="9258300" cy="1085850"/>
          </a:xfrm>
        </p:spPr>
        <p:txBody>
          <a:bodyPr/>
          <a:lstStyle/>
          <a:p>
            <a:r>
              <a:rPr lang="en-US" smtClean="0"/>
              <a:t>Selecting the Datatype</a:t>
            </a:r>
          </a:p>
        </p:txBody>
      </p:sp>
      <p:pic>
        <p:nvPicPr>
          <p:cNvPr id="19459" name="Picture 2" descr="FigA-17.JPG"/>
          <p:cNvPicPr>
            <a:picLocks noChangeAspect="1"/>
          </p:cNvPicPr>
          <p:nvPr/>
        </p:nvPicPr>
        <p:blipFill>
          <a:blip r:embed="rId2"/>
          <a:srcRect/>
          <a:stretch>
            <a:fillRect/>
          </a:stretch>
        </p:blipFill>
        <p:spPr bwMode="auto">
          <a:xfrm>
            <a:off x="61913" y="1143000"/>
            <a:ext cx="9934575" cy="5486400"/>
          </a:xfrm>
          <a:prstGeom prst="rect">
            <a:avLst/>
          </a:prstGeom>
          <a:noFill/>
          <a:ln w="9525">
            <a:noFill/>
            <a:miter lim="800000"/>
            <a:headEnd/>
            <a:tailEnd/>
          </a:ln>
        </p:spPr>
      </p:pic>
      <p:sp>
        <p:nvSpPr>
          <p:cNvPr id="19460" name="TextBox 3"/>
          <p:cNvSpPr txBox="1">
            <a:spLocks noChangeArrowheads="1"/>
          </p:cNvSpPr>
          <p:nvPr/>
        </p:nvSpPr>
        <p:spPr bwMode="auto">
          <a:xfrm>
            <a:off x="0" y="6572250"/>
            <a:ext cx="10058400" cy="1200150"/>
          </a:xfrm>
          <a:prstGeom prst="rect">
            <a:avLst/>
          </a:prstGeom>
          <a:noFill/>
          <a:ln w="9525">
            <a:noFill/>
            <a:miter lim="800000"/>
            <a:headEnd/>
            <a:tailEnd/>
          </a:ln>
        </p:spPr>
        <p:txBody>
          <a:bodyPr>
            <a:spAutoFit/>
          </a:bodyPr>
          <a:lstStyle/>
          <a:p>
            <a:r>
              <a:rPr lang="en-US"/>
              <a:t>We select the “AutoNumber” datatype for StudentNumber, which will automatically give the next sequential integer to each new record, beginning with 1.</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0"/>
            <a:ext cx="10058400" cy="1543050"/>
          </a:xfrm>
        </p:spPr>
        <p:txBody>
          <a:bodyPr/>
          <a:lstStyle/>
          <a:p>
            <a:r>
              <a:rPr lang="en-US" b="1" smtClean="0"/>
              <a:t>The Completed StudentNumber Attribute Definition</a:t>
            </a:r>
          </a:p>
        </p:txBody>
      </p:sp>
      <p:pic>
        <p:nvPicPr>
          <p:cNvPr id="20483" name="Picture 2" descr="FigA-18.JPG"/>
          <p:cNvPicPr>
            <a:picLocks noChangeAspect="1"/>
          </p:cNvPicPr>
          <p:nvPr/>
        </p:nvPicPr>
        <p:blipFill>
          <a:blip r:embed="rId2"/>
          <a:srcRect/>
          <a:stretch>
            <a:fillRect/>
          </a:stretch>
        </p:blipFill>
        <p:spPr bwMode="auto">
          <a:xfrm>
            <a:off x="66675" y="1790700"/>
            <a:ext cx="9991725" cy="55245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81000" y="0"/>
            <a:ext cx="9258300" cy="1543050"/>
          </a:xfrm>
        </p:spPr>
        <p:txBody>
          <a:bodyPr/>
          <a:lstStyle/>
          <a:p>
            <a:r>
              <a:rPr lang="en-US" b="1" smtClean="0"/>
              <a:t>Defining the LastName Attribute and Modifying Its Size In Field Properties</a:t>
            </a:r>
          </a:p>
        </p:txBody>
      </p:sp>
      <p:pic>
        <p:nvPicPr>
          <p:cNvPr id="21507" name="Picture 2" descr="FigA-19.JPG"/>
          <p:cNvPicPr>
            <a:picLocks noChangeAspect="1"/>
          </p:cNvPicPr>
          <p:nvPr/>
        </p:nvPicPr>
        <p:blipFill>
          <a:blip r:embed="rId2"/>
          <a:srcRect/>
          <a:stretch>
            <a:fillRect/>
          </a:stretch>
        </p:blipFill>
        <p:spPr bwMode="auto">
          <a:xfrm>
            <a:off x="0" y="1763713"/>
            <a:ext cx="9996488" cy="5513387"/>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0"/>
            <a:ext cx="10058400" cy="1543050"/>
          </a:xfrm>
        </p:spPr>
        <p:txBody>
          <a:bodyPr/>
          <a:lstStyle/>
          <a:p>
            <a:r>
              <a:rPr lang="en-US" b="1" smtClean="0"/>
              <a:t>Make LastName Required By Clicking the Down Arrow and Choosing “Yes</a:t>
            </a:r>
            <a:r>
              <a:rPr lang="en-US" smtClean="0"/>
              <a:t>”</a:t>
            </a:r>
          </a:p>
        </p:txBody>
      </p:sp>
      <p:pic>
        <p:nvPicPr>
          <p:cNvPr id="22531" name="Picture 2"/>
          <p:cNvPicPr>
            <a:picLocks noChangeAspect="1" noChangeArrowheads="1"/>
          </p:cNvPicPr>
          <p:nvPr/>
        </p:nvPicPr>
        <p:blipFill>
          <a:blip r:embed="rId2"/>
          <a:srcRect/>
          <a:stretch>
            <a:fillRect/>
          </a:stretch>
        </p:blipFill>
        <p:spPr bwMode="auto">
          <a:xfrm>
            <a:off x="685800" y="1598613"/>
            <a:ext cx="8231188" cy="6173787"/>
          </a:xfrm>
          <a:prstGeom prst="rect">
            <a:avLst/>
          </a:prstGeom>
          <a:noFill/>
          <a:ln w="9525">
            <a:noFill/>
            <a:miter lim="800000"/>
            <a:headEnd/>
            <a:tailEnd/>
          </a:ln>
        </p:spPr>
      </p:pic>
      <p:sp>
        <p:nvSpPr>
          <p:cNvPr id="22532" name="TextBox 3"/>
          <p:cNvSpPr txBox="1">
            <a:spLocks noChangeArrowheads="1"/>
          </p:cNvSpPr>
          <p:nvPr/>
        </p:nvSpPr>
        <p:spPr bwMode="auto">
          <a:xfrm rot="-516664">
            <a:off x="3295650" y="4921250"/>
            <a:ext cx="2667000" cy="461963"/>
          </a:xfrm>
          <a:prstGeom prst="rect">
            <a:avLst/>
          </a:prstGeom>
          <a:noFill/>
          <a:ln w="9525">
            <a:noFill/>
            <a:miter lim="800000"/>
            <a:headEnd/>
            <a:tailEnd/>
          </a:ln>
        </p:spPr>
        <p:txBody>
          <a:bodyPr>
            <a:spAutoFit/>
          </a:bodyPr>
          <a:lstStyle/>
          <a:p>
            <a:r>
              <a:rPr lang="en-US" b="1">
                <a:solidFill>
                  <a:srgbClr val="FF0000"/>
                </a:solidFill>
              </a:rPr>
              <a:t>The Down Arrow</a:t>
            </a:r>
          </a:p>
        </p:txBody>
      </p:sp>
      <p:sp>
        <p:nvSpPr>
          <p:cNvPr id="22533" name="TextBox 4"/>
          <p:cNvSpPr txBox="1">
            <a:spLocks noChangeArrowheads="1"/>
          </p:cNvSpPr>
          <p:nvPr/>
        </p:nvSpPr>
        <p:spPr bwMode="auto">
          <a:xfrm rot="-857420">
            <a:off x="941388" y="5038725"/>
            <a:ext cx="1981200" cy="460375"/>
          </a:xfrm>
          <a:prstGeom prst="rect">
            <a:avLst/>
          </a:prstGeom>
          <a:noFill/>
          <a:ln w="9525">
            <a:noFill/>
            <a:miter lim="800000"/>
            <a:headEnd/>
            <a:tailEnd/>
          </a:ln>
        </p:spPr>
        <p:txBody>
          <a:bodyPr>
            <a:spAutoFit/>
          </a:bodyPr>
          <a:lstStyle/>
          <a:p>
            <a:r>
              <a:rPr lang="en-US" b="1">
                <a:solidFill>
                  <a:srgbClr val="FF0000"/>
                </a:solidFill>
              </a:rPr>
              <a:t>Choose “Yes”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511175" y="696913"/>
            <a:ext cx="9256713" cy="1176337"/>
          </a:xfrm>
          <a:noFill/>
          <a:ln w="47418" cap="flat">
            <a:solidFill>
              <a:srgbClr val="000000"/>
            </a:solidFill>
          </a:ln>
        </p:spPr>
        <p:txBody>
          <a:bodyPr lIns="0" tIns="0" rIns="0" bIns="0" anchor="ctr"/>
          <a:lstStyle/>
          <a:p>
            <a:pPr marL="0" indent="0" algn="ctr" defTabSz="461963" eaLnBrk="1" hangingPunct="1">
              <a:spcBef>
                <a:spcPct val="0"/>
              </a:spcBef>
              <a:buClr>
                <a:srgbClr val="000000"/>
              </a:buClr>
              <a:buSzPct val="90000"/>
              <a:buFont typeface="Monotype Sorts"/>
              <a:buNone/>
            </a:pPr>
            <a:r>
              <a:rPr lang="en-US" sz="6800" b="1" smtClean="0">
                <a:solidFill>
                  <a:srgbClr val="000000"/>
                </a:solidFill>
                <a:latin typeface="MadAve" charset="0"/>
              </a:rPr>
              <a:t>FIRST STEP</a:t>
            </a:r>
            <a:endParaRPr lang="en-US" smtClean="0"/>
          </a:p>
        </p:txBody>
      </p:sp>
      <p:sp>
        <p:nvSpPr>
          <p:cNvPr id="6147" name="Text Box 4"/>
          <p:cNvSpPr txBox="1">
            <a:spLocks noChangeArrowheads="1"/>
          </p:cNvSpPr>
          <p:nvPr/>
        </p:nvSpPr>
        <p:spPr bwMode="auto">
          <a:xfrm>
            <a:off x="388938" y="2236788"/>
            <a:ext cx="9912350" cy="6245225"/>
          </a:xfrm>
          <a:prstGeom prst="rect">
            <a:avLst/>
          </a:prstGeom>
          <a:noFill/>
          <a:ln w="9525">
            <a:noFill/>
            <a:miter lim="800000"/>
            <a:headEnd/>
            <a:tailEnd/>
          </a:ln>
        </p:spPr>
        <p:txBody>
          <a:bodyPr lIns="0" tIns="0" rIns="0" bIns="0"/>
          <a:lstStyle/>
          <a:p>
            <a:pPr marL="409575" indent="-409575" defTabSz="461963">
              <a:buClr>
                <a:srgbClr val="C20000"/>
              </a:buClr>
              <a:buSzPct val="70000"/>
              <a:buFont typeface="Monotype Sorts"/>
              <a:buNone/>
            </a:pPr>
            <a:r>
              <a:rPr lang="en-US" sz="4400" b="1" u="sng">
                <a:solidFill>
                  <a:srgbClr val="000000"/>
                </a:solidFill>
              </a:rPr>
              <a:t>INFORMATION-LEVEL DESIGN</a:t>
            </a:r>
            <a:br>
              <a:rPr lang="en-US" sz="4400" b="1" u="sng">
                <a:solidFill>
                  <a:srgbClr val="000000"/>
                </a:solidFill>
              </a:rPr>
            </a:br>
            <a:endParaRPr lang="en-US" sz="4300" b="1">
              <a:solidFill>
                <a:srgbClr val="000000"/>
              </a:solidFill>
            </a:endParaRPr>
          </a:p>
          <a:p>
            <a:pPr marL="904875" lvl="1" indent="-447675" defTabSz="461963">
              <a:buClr>
                <a:schemeClr val="folHlink"/>
              </a:buClr>
              <a:buSzPct val="127000"/>
              <a:buFont typeface="Wingdings" pitchFamily="2" charset="2"/>
              <a:buChar char="ü"/>
            </a:pPr>
            <a:r>
              <a:rPr lang="en-US" sz="3300" b="1">
                <a:solidFill>
                  <a:srgbClr val="000000"/>
                </a:solidFill>
              </a:rPr>
              <a:t>USER REQUIREMENTS ARE IDENTIFIED.</a:t>
            </a:r>
          </a:p>
          <a:p>
            <a:pPr marL="904875" lvl="1" indent="-447675" defTabSz="461963">
              <a:buClr>
                <a:schemeClr val="folHlink"/>
              </a:buClr>
              <a:buSzPct val="127000"/>
              <a:buFont typeface="Wingdings" pitchFamily="2" charset="2"/>
              <a:buChar char="ü"/>
            </a:pPr>
            <a:r>
              <a:rPr lang="en-US" sz="3300" b="1">
                <a:solidFill>
                  <a:srgbClr val="000000"/>
                </a:solidFill>
              </a:rPr>
              <a:t>A DATABASE IS DESIGNED TO MEET THESE USER REQUIREMENTS.</a:t>
            </a:r>
          </a:p>
          <a:p>
            <a:pPr marL="904875" lvl="1" indent="-447675" defTabSz="461963">
              <a:buClr>
                <a:schemeClr val="folHlink"/>
              </a:buClr>
              <a:buSzPct val="127000"/>
              <a:buFont typeface="Wingdings" pitchFamily="2" charset="2"/>
              <a:buChar char="ü"/>
            </a:pPr>
            <a:r>
              <a:rPr lang="en-US" sz="3300" b="1">
                <a:solidFill>
                  <a:srgbClr val="000000"/>
                </a:solidFill>
              </a:rPr>
              <a:t>THIS STEP IS INDEPENDENT OF ANY INDIVIDUAL DBMS.</a:t>
            </a:r>
            <a:endParaRPr lang="en-US"/>
          </a:p>
        </p:txBody>
      </p:sp>
    </p:spTree>
  </p:cSld>
  <p:clrMapOvr>
    <a:masterClrMapping/>
  </p:clrMapOvr>
  <p:transition>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0"/>
            <a:ext cx="10058400" cy="685800"/>
          </a:xfrm>
        </p:spPr>
        <p:txBody>
          <a:bodyPr/>
          <a:lstStyle/>
          <a:p>
            <a:r>
              <a:rPr lang="en-US" sz="3600" b="1" smtClean="0"/>
              <a:t>Making StudentNumber the Primary Key</a:t>
            </a:r>
          </a:p>
        </p:txBody>
      </p:sp>
      <p:pic>
        <p:nvPicPr>
          <p:cNvPr id="23555" name="Picture 2"/>
          <p:cNvPicPr>
            <a:picLocks noChangeAspect="1" noChangeArrowheads="1"/>
          </p:cNvPicPr>
          <p:nvPr/>
        </p:nvPicPr>
        <p:blipFill>
          <a:blip r:embed="rId2"/>
          <a:srcRect/>
          <a:stretch>
            <a:fillRect/>
          </a:stretch>
        </p:blipFill>
        <p:spPr bwMode="auto">
          <a:xfrm>
            <a:off x="914400" y="1560513"/>
            <a:ext cx="8281988" cy="6211887"/>
          </a:xfrm>
          <a:prstGeom prst="rect">
            <a:avLst/>
          </a:prstGeom>
          <a:noFill/>
          <a:ln w="9525">
            <a:noFill/>
            <a:miter lim="800000"/>
            <a:headEnd/>
            <a:tailEnd/>
          </a:ln>
        </p:spPr>
      </p:pic>
      <p:sp>
        <p:nvSpPr>
          <p:cNvPr id="23556" name="TextBox 3"/>
          <p:cNvSpPr txBox="1">
            <a:spLocks noChangeArrowheads="1"/>
          </p:cNvSpPr>
          <p:nvPr/>
        </p:nvSpPr>
        <p:spPr bwMode="auto">
          <a:xfrm>
            <a:off x="0" y="685800"/>
            <a:ext cx="10058400" cy="830263"/>
          </a:xfrm>
          <a:prstGeom prst="rect">
            <a:avLst/>
          </a:prstGeom>
          <a:noFill/>
          <a:ln w="9525">
            <a:noFill/>
            <a:miter lim="800000"/>
            <a:headEnd/>
            <a:tailEnd/>
          </a:ln>
        </p:spPr>
        <p:txBody>
          <a:bodyPr>
            <a:spAutoFit/>
          </a:bodyPr>
          <a:lstStyle/>
          <a:p>
            <a:r>
              <a:rPr lang="en-US" i="1"/>
              <a:t>First, click the Row Selector column for StudentNumber, and then click the Primary Key button in the Tools Group</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0"/>
            <a:ext cx="10058400" cy="1543050"/>
          </a:xfrm>
        </p:spPr>
        <p:txBody>
          <a:bodyPr/>
          <a:lstStyle/>
          <a:p>
            <a:r>
              <a:rPr lang="en-US" sz="4000" b="1" smtClean="0"/>
              <a:t>The Primary Key Symbol Indicates the Attribute is the Primary Key of the Table</a:t>
            </a:r>
          </a:p>
        </p:txBody>
      </p:sp>
      <p:pic>
        <p:nvPicPr>
          <p:cNvPr id="24579" name="Picture 2"/>
          <p:cNvPicPr>
            <a:picLocks noChangeAspect="1" noChangeArrowheads="1"/>
          </p:cNvPicPr>
          <p:nvPr/>
        </p:nvPicPr>
        <p:blipFill>
          <a:blip r:embed="rId2"/>
          <a:srcRect/>
          <a:stretch>
            <a:fillRect/>
          </a:stretch>
        </p:blipFill>
        <p:spPr bwMode="auto">
          <a:xfrm>
            <a:off x="182563" y="2514600"/>
            <a:ext cx="9693275" cy="2743200"/>
          </a:xfrm>
          <a:prstGeom prst="rect">
            <a:avLst/>
          </a:prstGeom>
          <a:noFill/>
          <a:ln w="9525">
            <a:noFill/>
            <a:miter lim="800000"/>
            <a:headEnd/>
            <a:tailEnd/>
          </a:ln>
        </p:spPr>
      </p:pic>
      <p:sp>
        <p:nvSpPr>
          <p:cNvPr id="24580" name="TextBox 3"/>
          <p:cNvSpPr txBox="1">
            <a:spLocks noChangeArrowheads="1"/>
          </p:cNvSpPr>
          <p:nvPr/>
        </p:nvSpPr>
        <p:spPr bwMode="auto">
          <a:xfrm>
            <a:off x="0" y="5867400"/>
            <a:ext cx="9372600" cy="830263"/>
          </a:xfrm>
          <a:prstGeom prst="rect">
            <a:avLst/>
          </a:prstGeom>
          <a:noFill/>
          <a:ln w="9525">
            <a:noFill/>
            <a:miter lim="800000"/>
            <a:headEnd/>
            <a:tailEnd/>
          </a:ln>
        </p:spPr>
        <p:txBody>
          <a:bodyPr>
            <a:spAutoFit/>
          </a:bodyPr>
          <a:lstStyle/>
          <a:p>
            <a:r>
              <a:rPr lang="en-US"/>
              <a:t>(Note that, alternatively, you may right click on the attribute(s) you wish to make a primary key, and choose “Primary Key”)</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0"/>
            <a:ext cx="10058400" cy="1543050"/>
          </a:xfrm>
        </p:spPr>
        <p:txBody>
          <a:bodyPr/>
          <a:lstStyle/>
          <a:p>
            <a:r>
              <a:rPr lang="en-US" sz="4000" smtClean="0"/>
              <a:t>Clicking the “Save” Button in the Quick Access Toolbar, to Save the Table and Give It a Name</a:t>
            </a:r>
          </a:p>
        </p:txBody>
      </p:sp>
      <p:pic>
        <p:nvPicPr>
          <p:cNvPr id="25603" name="Picture 2"/>
          <p:cNvPicPr>
            <a:picLocks noChangeAspect="1" noChangeArrowheads="1"/>
          </p:cNvPicPr>
          <p:nvPr/>
        </p:nvPicPr>
        <p:blipFill>
          <a:blip r:embed="rId2"/>
          <a:srcRect/>
          <a:stretch>
            <a:fillRect/>
          </a:stretch>
        </p:blipFill>
        <p:spPr bwMode="auto">
          <a:xfrm>
            <a:off x="1066800" y="1484313"/>
            <a:ext cx="8232775" cy="6173787"/>
          </a:xfrm>
          <a:prstGeom prst="rect">
            <a:avLst/>
          </a:prstGeom>
          <a:noFill/>
          <a:ln w="9525">
            <a:noFill/>
            <a:miter lim="800000"/>
            <a:headEnd/>
            <a:tailEnd/>
          </a:ln>
        </p:spPr>
      </p:pic>
      <p:pic>
        <p:nvPicPr>
          <p:cNvPr id="25604" name="Picture 3"/>
          <p:cNvPicPr>
            <a:picLocks noChangeAspect="1" noChangeArrowheads="1"/>
          </p:cNvPicPr>
          <p:nvPr/>
        </p:nvPicPr>
        <p:blipFill>
          <a:blip r:embed="rId3"/>
          <a:srcRect/>
          <a:stretch>
            <a:fillRect/>
          </a:stretch>
        </p:blipFill>
        <p:spPr bwMode="auto">
          <a:xfrm>
            <a:off x="3581400" y="3657600"/>
            <a:ext cx="2533650" cy="1123950"/>
          </a:xfrm>
          <a:prstGeom prst="rect">
            <a:avLst/>
          </a:prstGeom>
          <a:noFill/>
          <a:ln w="9525">
            <a:noFill/>
            <a:miter lim="800000"/>
            <a:headEnd/>
            <a:tailEnd/>
          </a:ln>
        </p:spPr>
      </p:pic>
      <p:pic>
        <p:nvPicPr>
          <p:cNvPr id="25605" name="Picture 4" descr="FigA-24.JPG"/>
          <p:cNvPicPr>
            <a:picLocks noChangeAspect="1"/>
          </p:cNvPicPr>
          <p:nvPr/>
        </p:nvPicPr>
        <p:blipFill>
          <a:blip r:embed="rId4"/>
          <a:srcRect/>
          <a:stretch>
            <a:fillRect/>
          </a:stretch>
        </p:blipFill>
        <p:spPr bwMode="auto">
          <a:xfrm>
            <a:off x="152400" y="6629400"/>
            <a:ext cx="2895600" cy="993775"/>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b="1" smtClean="0"/>
              <a:t>The STUDENT Table Is Official </a:t>
            </a:r>
            <a:r>
              <a:rPr lang="en-US" smtClean="0"/>
              <a:t>!</a:t>
            </a:r>
          </a:p>
        </p:txBody>
      </p:sp>
      <p:pic>
        <p:nvPicPr>
          <p:cNvPr id="26627" name="Picture 2"/>
          <p:cNvPicPr>
            <a:picLocks noChangeAspect="1" noChangeArrowheads="1"/>
          </p:cNvPicPr>
          <p:nvPr/>
        </p:nvPicPr>
        <p:blipFill>
          <a:blip r:embed="rId2"/>
          <a:srcRect/>
          <a:stretch>
            <a:fillRect/>
          </a:stretch>
        </p:blipFill>
        <p:spPr bwMode="auto">
          <a:xfrm>
            <a:off x="642938" y="2790825"/>
            <a:ext cx="8772525" cy="2190750"/>
          </a:xfrm>
          <a:prstGeom prst="rect">
            <a:avLst/>
          </a:prstGeom>
          <a:noFill/>
          <a:ln w="9525">
            <a:noFill/>
            <a:miter lim="800000"/>
            <a:headEnd/>
            <a:tailEnd/>
          </a:ln>
        </p:spPr>
      </p:pic>
      <p:sp>
        <p:nvSpPr>
          <p:cNvPr id="26628" name="TextBox 4"/>
          <p:cNvSpPr txBox="1">
            <a:spLocks noChangeArrowheads="1"/>
          </p:cNvSpPr>
          <p:nvPr/>
        </p:nvSpPr>
        <p:spPr bwMode="auto">
          <a:xfrm>
            <a:off x="3429000" y="4953000"/>
            <a:ext cx="2514600" cy="830263"/>
          </a:xfrm>
          <a:prstGeom prst="rect">
            <a:avLst/>
          </a:prstGeom>
          <a:solidFill>
            <a:srgbClr val="CCFFFF">
              <a:alpha val="72156"/>
            </a:srgbClr>
          </a:solidFill>
          <a:ln w="9525">
            <a:noFill/>
            <a:miter lim="800000"/>
            <a:headEnd/>
            <a:tailEnd/>
          </a:ln>
        </p:spPr>
        <p:txBody>
          <a:bodyPr>
            <a:spAutoFit/>
          </a:bodyPr>
          <a:lstStyle/>
          <a:p>
            <a:r>
              <a:rPr lang="en-US"/>
              <a:t>Click to Close The STUDENT Table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0"/>
            <a:ext cx="9258300" cy="1543050"/>
          </a:xfrm>
        </p:spPr>
        <p:txBody>
          <a:bodyPr/>
          <a:lstStyle/>
          <a:p>
            <a:r>
              <a:rPr lang="en-US" b="1" smtClean="0"/>
              <a:t>The STUDENT TABLE</a:t>
            </a:r>
          </a:p>
        </p:txBody>
      </p:sp>
      <p:pic>
        <p:nvPicPr>
          <p:cNvPr id="27651" name="Picture 2" descr="FigA-13.JPG"/>
          <p:cNvPicPr>
            <a:picLocks noChangeAspect="1"/>
          </p:cNvPicPr>
          <p:nvPr/>
        </p:nvPicPr>
        <p:blipFill>
          <a:blip r:embed="rId2"/>
          <a:srcRect/>
          <a:stretch>
            <a:fillRect/>
          </a:stretch>
        </p:blipFill>
        <p:spPr bwMode="auto">
          <a:xfrm>
            <a:off x="254000" y="2514600"/>
            <a:ext cx="9550400" cy="274320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04800" y="0"/>
            <a:ext cx="9258300" cy="762000"/>
          </a:xfrm>
        </p:spPr>
        <p:txBody>
          <a:bodyPr/>
          <a:lstStyle/>
          <a:p>
            <a:r>
              <a:rPr lang="en-US" b="1" smtClean="0"/>
              <a:t>Access 2007 Datatypes</a:t>
            </a:r>
          </a:p>
        </p:txBody>
      </p:sp>
      <p:pic>
        <p:nvPicPr>
          <p:cNvPr id="28675" name="Picture 2" descr="FigA-14.JPG"/>
          <p:cNvPicPr>
            <a:picLocks noChangeAspect="1"/>
          </p:cNvPicPr>
          <p:nvPr/>
        </p:nvPicPr>
        <p:blipFill>
          <a:blip r:embed="rId2"/>
          <a:srcRect/>
          <a:stretch>
            <a:fillRect/>
          </a:stretch>
        </p:blipFill>
        <p:spPr bwMode="auto">
          <a:xfrm>
            <a:off x="0" y="1060450"/>
            <a:ext cx="10058400" cy="565150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a:xfrm>
            <a:off x="0" y="304800"/>
            <a:ext cx="10058400" cy="685800"/>
          </a:xfrm>
        </p:spPr>
        <p:txBody>
          <a:bodyPr/>
          <a:lstStyle/>
          <a:p>
            <a:pPr eaLnBrk="1" hangingPunct="1"/>
            <a:r>
              <a:rPr lang="en-US" sz="2800" b="1" smtClean="0"/>
              <a:t>In a Similar Manner We Can Design The CLASS and GRADE Tables</a:t>
            </a:r>
          </a:p>
        </p:txBody>
      </p:sp>
      <p:pic>
        <p:nvPicPr>
          <p:cNvPr id="29699" name="Picture 5"/>
          <p:cNvPicPr>
            <a:picLocks noChangeAspect="1" noChangeArrowheads="1"/>
          </p:cNvPicPr>
          <p:nvPr/>
        </p:nvPicPr>
        <p:blipFill>
          <a:blip r:embed="rId2"/>
          <a:srcRect/>
          <a:stretch>
            <a:fillRect/>
          </a:stretch>
        </p:blipFill>
        <p:spPr bwMode="auto">
          <a:xfrm>
            <a:off x="5105400" y="1219200"/>
            <a:ext cx="4953000" cy="4664075"/>
          </a:xfrm>
          <a:prstGeom prst="rect">
            <a:avLst/>
          </a:prstGeom>
          <a:noFill/>
          <a:ln w="9525">
            <a:noFill/>
            <a:miter lim="800000"/>
            <a:headEnd/>
            <a:tailEnd/>
          </a:ln>
        </p:spPr>
      </p:pic>
      <p:pic>
        <p:nvPicPr>
          <p:cNvPr id="29700" name="Picture 6"/>
          <p:cNvPicPr>
            <a:picLocks noChangeAspect="1" noChangeArrowheads="1"/>
          </p:cNvPicPr>
          <p:nvPr/>
        </p:nvPicPr>
        <p:blipFill>
          <a:blip r:embed="rId3"/>
          <a:srcRect/>
          <a:stretch>
            <a:fillRect/>
          </a:stretch>
        </p:blipFill>
        <p:spPr bwMode="auto">
          <a:xfrm>
            <a:off x="0" y="1295400"/>
            <a:ext cx="4953000" cy="4876800"/>
          </a:xfrm>
          <a:prstGeom prst="rect">
            <a:avLst/>
          </a:prstGeom>
          <a:noFill/>
          <a:ln w="9525">
            <a:noFill/>
            <a:miter lim="800000"/>
            <a:headEnd/>
            <a:tailEnd/>
          </a:ln>
        </p:spPr>
      </p:pic>
      <p:sp>
        <p:nvSpPr>
          <p:cNvPr id="29701" name="TextBox 6"/>
          <p:cNvSpPr txBox="1">
            <a:spLocks noChangeArrowheads="1"/>
          </p:cNvSpPr>
          <p:nvPr/>
        </p:nvSpPr>
        <p:spPr bwMode="auto">
          <a:xfrm>
            <a:off x="0" y="6400800"/>
            <a:ext cx="10058400" cy="830263"/>
          </a:xfrm>
          <a:prstGeom prst="rect">
            <a:avLst/>
          </a:prstGeom>
          <a:noFill/>
          <a:ln w="9525">
            <a:noFill/>
            <a:miter lim="800000"/>
            <a:headEnd/>
            <a:tailEnd/>
          </a:ln>
        </p:spPr>
        <p:txBody>
          <a:bodyPr>
            <a:spAutoFit/>
          </a:bodyPr>
          <a:lstStyle/>
          <a:p>
            <a:r>
              <a:rPr lang="en-US"/>
              <a:t>Notice that there is a composite primary key (StudentNumber, ClassNumber) in the GRADE table.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6"/>
          <p:cNvGrpSpPr>
            <a:grpSpLocks/>
          </p:cNvGrpSpPr>
          <p:nvPr/>
        </p:nvGrpSpPr>
        <p:grpSpPr bwMode="auto">
          <a:xfrm>
            <a:off x="71438" y="2071688"/>
            <a:ext cx="9918700" cy="136525"/>
            <a:chOff x="45" y="1305"/>
            <a:chExt cx="6248" cy="86"/>
          </a:xfrm>
        </p:grpSpPr>
        <p:sp>
          <p:nvSpPr>
            <p:cNvPr id="30725" name="AutoShape 4"/>
            <p:cNvSpPr>
              <a:spLocks noChangeArrowheads="1"/>
            </p:cNvSpPr>
            <p:nvPr/>
          </p:nvSpPr>
          <p:spPr bwMode="auto">
            <a:xfrm flipV="1">
              <a:off x="2725" y="1312"/>
              <a:ext cx="1146" cy="79"/>
            </a:xfrm>
            <a:prstGeom prst="roundRect">
              <a:avLst>
                <a:gd name="adj" fmla="val 0"/>
              </a:avLst>
            </a:prstGeom>
            <a:solidFill>
              <a:srgbClr val="602162"/>
            </a:solidFill>
            <a:ln w="9525">
              <a:noFill/>
              <a:round/>
              <a:headEnd/>
              <a:tailEnd/>
            </a:ln>
          </p:spPr>
          <p:txBody>
            <a:bodyPr wrap="none" anchor="ctr"/>
            <a:lstStyle/>
            <a:p>
              <a:endParaRPr lang="en-US"/>
            </a:p>
          </p:txBody>
        </p:sp>
        <p:sp>
          <p:nvSpPr>
            <p:cNvPr id="30726" name="Line 5"/>
            <p:cNvSpPr>
              <a:spLocks noChangeShapeType="1"/>
            </p:cNvSpPr>
            <p:nvPr/>
          </p:nvSpPr>
          <p:spPr bwMode="auto">
            <a:xfrm>
              <a:off x="45" y="1305"/>
              <a:ext cx="6248" cy="0"/>
            </a:xfrm>
            <a:prstGeom prst="line">
              <a:avLst/>
            </a:prstGeom>
            <a:noFill/>
            <a:ln w="31433">
              <a:solidFill>
                <a:srgbClr val="602162"/>
              </a:solidFill>
              <a:round/>
              <a:headEnd/>
              <a:tailEnd/>
            </a:ln>
          </p:spPr>
          <p:txBody>
            <a:bodyPr/>
            <a:lstStyle/>
            <a:p>
              <a:endParaRPr lang="en-US"/>
            </a:p>
          </p:txBody>
        </p:sp>
      </p:grpSp>
      <p:sp>
        <p:nvSpPr>
          <p:cNvPr id="30723" name="Rectangle 3"/>
          <p:cNvSpPr>
            <a:spLocks noGrp="1" noChangeArrowheads="1"/>
          </p:cNvSpPr>
          <p:nvPr>
            <p:ph type="body" idx="1"/>
          </p:nvPr>
        </p:nvSpPr>
        <p:spPr>
          <a:xfrm>
            <a:off x="0" y="304800"/>
            <a:ext cx="10058400" cy="1427163"/>
          </a:xfrm>
          <a:noFill/>
        </p:spPr>
        <p:txBody>
          <a:bodyPr lIns="0" tIns="0" rIns="0" bIns="0" anchor="ctr"/>
          <a:lstStyle/>
          <a:p>
            <a:pPr marL="0" indent="0" algn="ctr" defTabSz="514350" eaLnBrk="1" hangingPunct="1">
              <a:spcBef>
                <a:spcPct val="0"/>
              </a:spcBef>
              <a:buClr>
                <a:srgbClr val="602162"/>
              </a:buClr>
              <a:buSzPct val="90000"/>
              <a:buFont typeface="Monotype Sorts" pitchFamily="2" charset="2"/>
              <a:buNone/>
            </a:pPr>
            <a:r>
              <a:rPr lang="en-US" sz="6200" b="1" smtClean="0">
                <a:solidFill>
                  <a:srgbClr val="104160"/>
                </a:solidFill>
                <a:latin typeface="Arial" pitchFamily="34" charset="0"/>
              </a:rPr>
              <a:t>Summary: Adding Objects to Your Database</a:t>
            </a:r>
            <a:endParaRPr lang="en-US" smtClean="0"/>
          </a:p>
        </p:txBody>
      </p:sp>
      <p:sp>
        <p:nvSpPr>
          <p:cNvPr id="30724" name="Text Box 7"/>
          <p:cNvSpPr txBox="1">
            <a:spLocks noChangeArrowheads="1"/>
          </p:cNvSpPr>
          <p:nvPr/>
        </p:nvSpPr>
        <p:spPr bwMode="auto">
          <a:xfrm>
            <a:off x="-17463" y="2209800"/>
            <a:ext cx="10075863" cy="6583363"/>
          </a:xfrm>
          <a:prstGeom prst="rect">
            <a:avLst/>
          </a:prstGeom>
          <a:noFill/>
          <a:ln w="9525">
            <a:noFill/>
            <a:miter lim="800000"/>
            <a:headEnd/>
            <a:tailEnd/>
          </a:ln>
        </p:spPr>
        <p:txBody>
          <a:bodyPr lIns="0" tIns="0" rIns="0" bIns="0"/>
          <a:lstStyle/>
          <a:p>
            <a:pPr marL="312738" indent="-312738" defTabSz="514350">
              <a:buClr>
                <a:srgbClr val="602162"/>
              </a:buClr>
              <a:buSzPct val="90000"/>
              <a:buFont typeface="Monotype Sorts" pitchFamily="2" charset="2"/>
              <a:buChar char="l"/>
            </a:pPr>
            <a:r>
              <a:rPr lang="en-US" sz="2800">
                <a:solidFill>
                  <a:srgbClr val="000000"/>
                </a:solidFill>
              </a:rPr>
              <a:t>Your database will consist of object instances (e.g., specific tables, reports, etc.) from the object categories. Your database can consists of any number of object instances from any number of object categories.</a:t>
            </a:r>
          </a:p>
          <a:p>
            <a:pPr marL="649288" lvl="1" indent="-192088" defTabSz="514350">
              <a:buClr>
                <a:srgbClr val="602162"/>
              </a:buClr>
              <a:buSzPct val="70000"/>
              <a:buFont typeface="Wingdings" pitchFamily="2" charset="2"/>
              <a:buChar char="Ø"/>
            </a:pPr>
            <a:r>
              <a:rPr lang="en-US" sz="3000" b="1" i="1">
                <a:solidFill>
                  <a:srgbClr val="000080"/>
                </a:solidFill>
              </a:rPr>
              <a:t>The Object categories include:</a:t>
            </a:r>
            <a:endParaRPr lang="en-US" sz="3000" i="1">
              <a:solidFill>
                <a:srgbClr val="000000"/>
              </a:solidFill>
            </a:endParaRPr>
          </a:p>
          <a:p>
            <a:pPr marL="1065213" lvl="2" indent="-150813" defTabSz="514350">
              <a:buClr>
                <a:srgbClr val="602162"/>
              </a:buClr>
              <a:buSzPct val="46000"/>
              <a:buFont typeface="Wingdings" pitchFamily="2" charset="2"/>
              <a:buChar char="§"/>
            </a:pPr>
            <a:r>
              <a:rPr lang="en-US" sz="2800" b="1" i="1">
                <a:solidFill>
                  <a:srgbClr val="000000"/>
                </a:solidFill>
              </a:rPr>
              <a:t>Tables</a:t>
            </a:r>
          </a:p>
          <a:p>
            <a:pPr marL="1065213" lvl="2" indent="-150813" defTabSz="514350">
              <a:buClr>
                <a:srgbClr val="602162"/>
              </a:buClr>
              <a:buSzPct val="46000"/>
              <a:buFont typeface="Wingdings" pitchFamily="2" charset="2"/>
              <a:buChar char="§"/>
            </a:pPr>
            <a:r>
              <a:rPr lang="en-US" sz="2800" b="1" i="1">
                <a:solidFill>
                  <a:srgbClr val="000000"/>
                </a:solidFill>
              </a:rPr>
              <a:t>Queries</a:t>
            </a:r>
          </a:p>
          <a:p>
            <a:pPr marL="1065213" lvl="2" indent="-150813" defTabSz="514350">
              <a:buClr>
                <a:srgbClr val="602162"/>
              </a:buClr>
              <a:buSzPct val="46000"/>
              <a:buFont typeface="Wingdings" pitchFamily="2" charset="2"/>
              <a:buChar char="§"/>
            </a:pPr>
            <a:r>
              <a:rPr lang="en-US" sz="2800" b="1" i="1">
                <a:solidFill>
                  <a:srgbClr val="000000"/>
                </a:solidFill>
              </a:rPr>
              <a:t>Forms</a:t>
            </a:r>
          </a:p>
          <a:p>
            <a:pPr marL="1065213" lvl="2" indent="-150813" defTabSz="514350">
              <a:buClr>
                <a:srgbClr val="602162"/>
              </a:buClr>
              <a:buSzPct val="46000"/>
              <a:buFont typeface="Wingdings" pitchFamily="2" charset="2"/>
              <a:buChar char="§"/>
            </a:pPr>
            <a:r>
              <a:rPr lang="en-US" sz="2800" b="1" i="1">
                <a:solidFill>
                  <a:srgbClr val="000000"/>
                </a:solidFill>
              </a:rPr>
              <a:t>Reports</a:t>
            </a:r>
          </a:p>
          <a:p>
            <a:pPr marL="1065213" lvl="2" indent="-150813" defTabSz="514350">
              <a:buClr>
                <a:srgbClr val="602162"/>
              </a:buClr>
              <a:buSzPct val="46000"/>
              <a:buFont typeface="Wingdings" pitchFamily="2" charset="2"/>
              <a:buChar char="§"/>
            </a:pPr>
            <a:r>
              <a:rPr lang="en-US" sz="2800" b="1" i="1">
                <a:solidFill>
                  <a:srgbClr val="000000"/>
                </a:solidFill>
              </a:rPr>
              <a:t>Macros</a:t>
            </a:r>
          </a:p>
          <a:p>
            <a:pPr marL="1065213" lvl="2" indent="-150813" defTabSz="514350">
              <a:buClr>
                <a:srgbClr val="602162"/>
              </a:buClr>
              <a:buSzPct val="46000"/>
              <a:buFont typeface="Wingdings" pitchFamily="2" charset="2"/>
              <a:buChar char="§"/>
            </a:pPr>
            <a:r>
              <a:rPr lang="en-US" sz="2800" b="1" i="1">
                <a:solidFill>
                  <a:srgbClr val="000000"/>
                </a:solidFill>
              </a:rPr>
              <a:t>Modules</a:t>
            </a:r>
            <a:endParaRPr lang="en-US"/>
          </a:p>
        </p:txBody>
      </p:sp>
    </p:spTree>
  </p:cSld>
  <p:clrMapOvr>
    <a:overrideClrMapping bg1="lt1" tx1="dk1" bg2="lt2" tx2="dk2" accent1="accent1" accent2="accent2" accent3="accent3" accent4="accent4" accent5="accent5" accent6="accent6" hlink="hlink" folHlink="folHlink"/>
  </p:clrMapOvr>
  <p:transition>
    <p:cu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6"/>
          <p:cNvGrpSpPr>
            <a:grpSpLocks/>
          </p:cNvGrpSpPr>
          <p:nvPr/>
        </p:nvGrpSpPr>
        <p:grpSpPr bwMode="auto">
          <a:xfrm>
            <a:off x="71438" y="2071688"/>
            <a:ext cx="9918700" cy="136525"/>
            <a:chOff x="45" y="1305"/>
            <a:chExt cx="6248" cy="86"/>
          </a:xfrm>
        </p:grpSpPr>
        <p:sp>
          <p:nvSpPr>
            <p:cNvPr id="31749" name="AutoShape 4"/>
            <p:cNvSpPr>
              <a:spLocks noChangeArrowheads="1"/>
            </p:cNvSpPr>
            <p:nvPr/>
          </p:nvSpPr>
          <p:spPr bwMode="auto">
            <a:xfrm flipV="1">
              <a:off x="2725" y="1312"/>
              <a:ext cx="1146" cy="79"/>
            </a:xfrm>
            <a:prstGeom prst="roundRect">
              <a:avLst>
                <a:gd name="adj" fmla="val 0"/>
              </a:avLst>
            </a:prstGeom>
            <a:solidFill>
              <a:srgbClr val="602162"/>
            </a:solidFill>
            <a:ln w="9525">
              <a:noFill/>
              <a:round/>
              <a:headEnd/>
              <a:tailEnd/>
            </a:ln>
          </p:spPr>
          <p:txBody>
            <a:bodyPr wrap="none" anchor="ctr"/>
            <a:lstStyle/>
            <a:p>
              <a:endParaRPr lang="en-US"/>
            </a:p>
          </p:txBody>
        </p:sp>
        <p:sp>
          <p:nvSpPr>
            <p:cNvPr id="31750" name="Line 5"/>
            <p:cNvSpPr>
              <a:spLocks noChangeShapeType="1"/>
            </p:cNvSpPr>
            <p:nvPr/>
          </p:nvSpPr>
          <p:spPr bwMode="auto">
            <a:xfrm>
              <a:off x="45" y="1305"/>
              <a:ext cx="6248" cy="0"/>
            </a:xfrm>
            <a:prstGeom prst="line">
              <a:avLst/>
            </a:prstGeom>
            <a:noFill/>
            <a:ln w="31433">
              <a:solidFill>
                <a:srgbClr val="602162"/>
              </a:solidFill>
              <a:round/>
              <a:headEnd/>
              <a:tailEnd/>
            </a:ln>
          </p:spPr>
          <p:txBody>
            <a:bodyPr/>
            <a:lstStyle/>
            <a:p>
              <a:endParaRPr lang="en-US"/>
            </a:p>
          </p:txBody>
        </p:sp>
      </p:grpSp>
      <p:sp>
        <p:nvSpPr>
          <p:cNvPr id="31747" name="Rectangle 3"/>
          <p:cNvSpPr>
            <a:spLocks noGrp="1" noChangeArrowheads="1"/>
          </p:cNvSpPr>
          <p:nvPr>
            <p:ph type="body" idx="1"/>
          </p:nvPr>
        </p:nvSpPr>
        <p:spPr>
          <a:xfrm>
            <a:off x="0" y="-42863"/>
            <a:ext cx="10058400" cy="2024063"/>
          </a:xfrm>
          <a:noFill/>
        </p:spPr>
        <p:txBody>
          <a:bodyPr lIns="0" tIns="0" rIns="0" bIns="0" anchor="ctr"/>
          <a:lstStyle/>
          <a:p>
            <a:pPr marL="0" indent="0" algn="ctr" defTabSz="514350" eaLnBrk="1" hangingPunct="1">
              <a:spcBef>
                <a:spcPct val="0"/>
              </a:spcBef>
              <a:buClr>
                <a:srgbClr val="602162"/>
              </a:buClr>
              <a:buSzPct val="90000"/>
              <a:buFont typeface="Monotype Sorts" pitchFamily="2" charset="2"/>
              <a:buNone/>
            </a:pPr>
            <a:r>
              <a:rPr lang="en-US" sz="4900" b="1" smtClean="0">
                <a:solidFill>
                  <a:srgbClr val="104160"/>
                </a:solidFill>
                <a:latin typeface="Arial" pitchFamily="34" charset="0"/>
              </a:rPr>
              <a:t>Summary: Design View: Entering the Attribute Names</a:t>
            </a:r>
            <a:endParaRPr lang="en-US" smtClean="0"/>
          </a:p>
        </p:txBody>
      </p:sp>
      <p:sp>
        <p:nvSpPr>
          <p:cNvPr id="31748" name="Text Box 7"/>
          <p:cNvSpPr txBox="1">
            <a:spLocks noChangeArrowheads="1"/>
          </p:cNvSpPr>
          <p:nvPr/>
        </p:nvSpPr>
        <p:spPr bwMode="auto">
          <a:xfrm>
            <a:off x="0" y="2251075"/>
            <a:ext cx="10058400" cy="8672513"/>
          </a:xfrm>
          <a:prstGeom prst="rect">
            <a:avLst/>
          </a:prstGeom>
          <a:noFill/>
          <a:ln w="9525">
            <a:noFill/>
            <a:miter lim="800000"/>
            <a:headEnd/>
            <a:tailEnd/>
          </a:ln>
        </p:spPr>
        <p:txBody>
          <a:bodyPr lIns="0" tIns="0" rIns="0" bIns="0"/>
          <a:lstStyle/>
          <a:p>
            <a:pPr marL="312738" indent="-312738" defTabSz="514350">
              <a:buClr>
                <a:srgbClr val="602162"/>
              </a:buClr>
              <a:buSzPct val="90000"/>
              <a:buFont typeface="Wingdings" pitchFamily="2" charset="2"/>
              <a:buChar char="Ø"/>
            </a:pPr>
            <a:r>
              <a:rPr lang="en-US" sz="3100" b="1">
                <a:solidFill>
                  <a:srgbClr val="000000"/>
                </a:solidFill>
              </a:rPr>
              <a:t>Enter the attribute name in the first column.</a:t>
            </a:r>
          </a:p>
          <a:p>
            <a:pPr marL="312738" indent="-312738" defTabSz="514350">
              <a:buClr>
                <a:srgbClr val="602162"/>
              </a:buClr>
              <a:buSzPct val="90000"/>
              <a:buFont typeface="Wingdings" pitchFamily="2" charset="2"/>
              <a:buChar char="Ø"/>
            </a:pPr>
            <a:r>
              <a:rPr lang="en-US" sz="3100" b="1">
                <a:solidFill>
                  <a:srgbClr val="000000"/>
                </a:solidFill>
              </a:rPr>
              <a:t>"Tab over" to the "Data Type" column.</a:t>
            </a:r>
          </a:p>
          <a:p>
            <a:pPr marL="649288" lvl="1" indent="-192088" defTabSz="514350">
              <a:buClr>
                <a:srgbClr val="00A000"/>
              </a:buClr>
              <a:buSzPct val="70000"/>
              <a:buFont typeface="Wingdings" pitchFamily="2" charset="2"/>
              <a:buChar char="ü"/>
            </a:pPr>
            <a:r>
              <a:rPr lang="en-US" sz="2700" b="1" i="1">
                <a:solidFill>
                  <a:srgbClr val="000000"/>
                </a:solidFill>
              </a:rPr>
              <a:t>{</a:t>
            </a:r>
            <a:r>
              <a:rPr lang="en-US" sz="3000" b="1" i="1">
                <a:solidFill>
                  <a:srgbClr val="000000"/>
                </a:solidFill>
              </a:rPr>
              <a:t>Note that you will be in "Design View" while you are creating the structure for each relation, and you then move to "Datasheet View" where you enter and view the data according to the structure (metadata) you have defined.}</a:t>
            </a:r>
            <a:endParaRPr lang="en-US" sz="2700" b="1" i="1">
              <a:solidFill>
                <a:srgbClr val="000000"/>
              </a:solidFill>
            </a:endParaRPr>
          </a:p>
          <a:p>
            <a:pPr marL="312738" indent="-312738" defTabSz="514350">
              <a:buClr>
                <a:srgbClr val="602162"/>
              </a:buClr>
              <a:buSzPct val="90000"/>
              <a:buFont typeface="Wingdings" pitchFamily="2" charset="2"/>
              <a:buChar char="Ø"/>
            </a:pPr>
            <a:r>
              <a:rPr lang="en-US" sz="2700" b="1">
                <a:solidFill>
                  <a:srgbClr val="000000"/>
                </a:solidFill>
              </a:rPr>
              <a:t>Attribute names must be </a:t>
            </a:r>
          </a:p>
          <a:p>
            <a:pPr marL="649288" lvl="1" indent="-192088" defTabSz="514350">
              <a:buClr>
                <a:srgbClr val="00A000"/>
              </a:buClr>
              <a:buFont typeface="Wingdings" pitchFamily="2" charset="2"/>
              <a:buChar char="ü"/>
            </a:pPr>
            <a:r>
              <a:rPr lang="en-US" sz="2700" b="1">
                <a:solidFill>
                  <a:srgbClr val="000000"/>
                </a:solidFill>
              </a:rPr>
              <a:t>unique in a given relation</a:t>
            </a:r>
          </a:p>
          <a:p>
            <a:pPr marL="649288" lvl="1" indent="-192088" defTabSz="514350">
              <a:buClr>
                <a:srgbClr val="00A000"/>
              </a:buClr>
              <a:buFont typeface="Wingdings" pitchFamily="2" charset="2"/>
              <a:buChar char="ü"/>
            </a:pPr>
            <a:r>
              <a:rPr lang="en-US" sz="2700" b="1">
                <a:solidFill>
                  <a:srgbClr val="000000"/>
                </a:solidFill>
              </a:rPr>
              <a:t>will consist of any combination of characters </a:t>
            </a:r>
            <a:r>
              <a:rPr lang="en-US" sz="2700" b="1" u="sng">
                <a:solidFill>
                  <a:srgbClr val="E10000"/>
                </a:solidFill>
              </a:rPr>
              <a:t>EXCEPT</a:t>
            </a:r>
            <a:endParaRPr lang="en-US" sz="2700" b="1">
              <a:solidFill>
                <a:srgbClr val="000000"/>
              </a:solidFill>
            </a:endParaRPr>
          </a:p>
          <a:p>
            <a:pPr marL="1065213" lvl="2" indent="-150813" defTabSz="514350">
              <a:buClr>
                <a:srgbClr val="A11F12"/>
              </a:buClr>
              <a:buFont typeface="Wingdings" pitchFamily="2" charset="2"/>
              <a:buChar char="§"/>
            </a:pPr>
            <a:r>
              <a:rPr lang="en-US" sz="2700" b="1">
                <a:solidFill>
                  <a:srgbClr val="000000"/>
                </a:solidFill>
              </a:rPr>
              <a:t> periods, exclamation marks and square brackets </a:t>
            </a:r>
            <a:endParaRPr lang="en-US"/>
          </a:p>
        </p:txBody>
      </p:sp>
    </p:spTree>
  </p:cSld>
  <p:clrMapOvr>
    <a:overrideClrMapping bg1="lt1" tx1="dk1" bg2="lt2" tx2="dk2" accent1="accent1" accent2="accent2" accent3="accent3" accent4="accent4" accent5="accent5" accent6="accent6" hlink="hlink" folHlink="folHlink"/>
  </p:clrMapOvr>
  <p:transition>
    <p:cu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6"/>
          <p:cNvGrpSpPr>
            <a:grpSpLocks/>
          </p:cNvGrpSpPr>
          <p:nvPr/>
        </p:nvGrpSpPr>
        <p:grpSpPr bwMode="auto">
          <a:xfrm>
            <a:off x="71438" y="2071688"/>
            <a:ext cx="9918700" cy="136525"/>
            <a:chOff x="45" y="1305"/>
            <a:chExt cx="6248" cy="86"/>
          </a:xfrm>
        </p:grpSpPr>
        <p:sp>
          <p:nvSpPr>
            <p:cNvPr id="32773" name="AutoShape 4"/>
            <p:cNvSpPr>
              <a:spLocks noChangeArrowheads="1"/>
            </p:cNvSpPr>
            <p:nvPr/>
          </p:nvSpPr>
          <p:spPr bwMode="auto">
            <a:xfrm flipV="1">
              <a:off x="2725" y="1312"/>
              <a:ext cx="1146" cy="79"/>
            </a:xfrm>
            <a:prstGeom prst="roundRect">
              <a:avLst>
                <a:gd name="adj" fmla="val 0"/>
              </a:avLst>
            </a:prstGeom>
            <a:solidFill>
              <a:srgbClr val="602162"/>
            </a:solidFill>
            <a:ln w="9525">
              <a:noFill/>
              <a:round/>
              <a:headEnd/>
              <a:tailEnd/>
            </a:ln>
          </p:spPr>
          <p:txBody>
            <a:bodyPr wrap="none" anchor="ctr"/>
            <a:lstStyle/>
            <a:p>
              <a:endParaRPr lang="en-US"/>
            </a:p>
          </p:txBody>
        </p:sp>
        <p:sp>
          <p:nvSpPr>
            <p:cNvPr id="32774" name="Line 5"/>
            <p:cNvSpPr>
              <a:spLocks noChangeShapeType="1"/>
            </p:cNvSpPr>
            <p:nvPr/>
          </p:nvSpPr>
          <p:spPr bwMode="auto">
            <a:xfrm>
              <a:off x="45" y="1305"/>
              <a:ext cx="6248" cy="0"/>
            </a:xfrm>
            <a:prstGeom prst="line">
              <a:avLst/>
            </a:prstGeom>
            <a:noFill/>
            <a:ln w="31433">
              <a:solidFill>
                <a:srgbClr val="602162"/>
              </a:solidFill>
              <a:round/>
              <a:headEnd/>
              <a:tailEnd/>
            </a:ln>
          </p:spPr>
          <p:txBody>
            <a:bodyPr/>
            <a:lstStyle/>
            <a:p>
              <a:endParaRPr lang="en-US"/>
            </a:p>
          </p:txBody>
        </p:sp>
      </p:grpSp>
      <p:sp>
        <p:nvSpPr>
          <p:cNvPr id="32771" name="Rectangle 3"/>
          <p:cNvSpPr>
            <a:spLocks noGrp="1" noChangeArrowheads="1"/>
          </p:cNvSpPr>
          <p:nvPr>
            <p:ph type="body" idx="1"/>
          </p:nvPr>
        </p:nvSpPr>
        <p:spPr>
          <a:xfrm>
            <a:off x="0" y="0"/>
            <a:ext cx="10058400" cy="2084388"/>
          </a:xfrm>
          <a:noFill/>
        </p:spPr>
        <p:txBody>
          <a:bodyPr lIns="0" tIns="0" rIns="0" bIns="0" anchor="ctr"/>
          <a:lstStyle/>
          <a:p>
            <a:pPr marL="0" indent="0" algn="ctr" defTabSz="514350" eaLnBrk="1" hangingPunct="1">
              <a:spcBef>
                <a:spcPct val="0"/>
              </a:spcBef>
              <a:buClr>
                <a:srgbClr val="602162"/>
              </a:buClr>
              <a:buSzPct val="90000"/>
              <a:buFont typeface="Monotype Sorts" pitchFamily="2" charset="2"/>
              <a:buNone/>
            </a:pPr>
            <a:r>
              <a:rPr lang="en-US" sz="4400" b="1" smtClean="0">
                <a:solidFill>
                  <a:srgbClr val="104160"/>
                </a:solidFill>
                <a:latin typeface="Arial" pitchFamily="34" charset="0"/>
              </a:rPr>
              <a:t>Summary: Table Design View: Entering the Data Type and Description</a:t>
            </a:r>
            <a:endParaRPr lang="en-US" sz="4400" smtClean="0"/>
          </a:p>
        </p:txBody>
      </p:sp>
      <p:sp>
        <p:nvSpPr>
          <p:cNvPr id="29700" name="Text Box 7"/>
          <p:cNvSpPr txBox="1">
            <a:spLocks noChangeArrowheads="1"/>
          </p:cNvSpPr>
          <p:nvPr/>
        </p:nvSpPr>
        <p:spPr bwMode="auto">
          <a:xfrm>
            <a:off x="0" y="2057400"/>
            <a:ext cx="10058400" cy="6710363"/>
          </a:xfrm>
          <a:prstGeom prst="rect">
            <a:avLst/>
          </a:prstGeom>
          <a:noFill/>
          <a:ln w="9525">
            <a:noFill/>
            <a:miter lim="800000"/>
            <a:headEnd/>
            <a:tailEnd/>
          </a:ln>
        </p:spPr>
        <p:txBody>
          <a:bodyPr lIns="0" tIns="0" rIns="0" bIns="0"/>
          <a:lstStyle/>
          <a:p>
            <a:pPr marL="312738" indent="-312738" defTabSz="514350">
              <a:buClr>
                <a:srgbClr val="602162"/>
              </a:buClr>
              <a:buSzPct val="90000"/>
              <a:buFont typeface="Wingdings" pitchFamily="2" charset="2"/>
              <a:buChar char="Ø"/>
              <a:defRPr/>
            </a:pPr>
            <a:r>
              <a:rPr lang="en-US" sz="3100" b="1" dirty="0">
                <a:solidFill>
                  <a:srgbClr val="000000"/>
                </a:solidFill>
              </a:rPr>
              <a:t>In the Data Type column, the "Text" data  type will be listed as the "default," with a drop down list arrow to choose from the available data types.</a:t>
            </a:r>
          </a:p>
          <a:p>
            <a:pPr marL="649288" lvl="1" indent="-192088" defTabSz="514350">
              <a:buClr>
                <a:srgbClr val="602162"/>
              </a:buClr>
              <a:buSzPct val="70000"/>
              <a:buFont typeface="Wingdings" pitchFamily="2" charset="2"/>
              <a:buChar char="ü"/>
              <a:defRPr/>
            </a:pPr>
            <a:r>
              <a:rPr lang="en-US" sz="2900" b="1" dirty="0">
                <a:solidFill>
                  <a:srgbClr val="000000"/>
                </a:solidFill>
              </a:rPr>
              <a:t>Available data types, in addition to Text, include Memo, Number, Date/Time, Currency Yes/No.</a:t>
            </a:r>
          </a:p>
          <a:p>
            <a:pPr marL="649288" lvl="1" indent="-192088" defTabSz="514350">
              <a:buClr>
                <a:srgbClr val="602162"/>
              </a:buClr>
              <a:buSzPct val="70000"/>
              <a:buFont typeface="Wingdings" pitchFamily="2" charset="2"/>
              <a:buChar char="ü"/>
              <a:defRPr/>
            </a:pPr>
            <a:r>
              <a:rPr lang="en-US" sz="2900" b="1" dirty="0">
                <a:solidFill>
                  <a:srgbClr val="000000"/>
                </a:solidFill>
              </a:rPr>
              <a:t>The default "field size" for Text is 255. You can change this for a particular record by entering a different field size in "Field Properties" at the bottom of your screen.</a:t>
            </a:r>
          </a:p>
          <a:p>
            <a:pPr marL="312738" indent="-312738" defTabSz="514350">
              <a:buClr>
                <a:srgbClr val="602162"/>
              </a:buClr>
              <a:buSzPct val="90000"/>
              <a:buFont typeface="Wingdings" pitchFamily="2" charset="2"/>
              <a:buChar char="Ø"/>
              <a:defRPr/>
            </a:pPr>
            <a:r>
              <a:rPr lang="en-US" sz="3100" b="1" dirty="0">
                <a:solidFill>
                  <a:srgbClr val="000000"/>
                </a:solidFill>
              </a:rPr>
              <a:t>Choose your appropriate Data Type, tab over to the Description and enter your description of the attribute.</a:t>
            </a:r>
          </a:p>
          <a:p>
            <a:pPr marL="769938" lvl="1" indent="-312738" defTabSz="514350">
              <a:buClr>
                <a:srgbClr val="602162"/>
              </a:buClr>
              <a:buSzPct val="90000"/>
              <a:buFont typeface="Wingdings" pitchFamily="2" charset="2"/>
              <a:buChar char="ü"/>
              <a:defRPr/>
            </a:pPr>
            <a:r>
              <a:rPr lang="en-US" b="1" dirty="0">
                <a:solidFill>
                  <a:srgbClr val="000000"/>
                </a:solidFill>
              </a:rPr>
              <a:t>Officially, the “Description” is optional, but in IS431, we strive for excellence in documentation, so we will require a Description for every attribute</a:t>
            </a:r>
            <a:endParaRPr lang="en-US" dirty="0"/>
          </a:p>
        </p:txBody>
      </p:sp>
    </p:spTree>
  </p:cSld>
  <p:clrMapOvr>
    <a:overrideClrMapping bg1="lt1" tx1="dk1" bg2="lt2" tx2="dk2" accent1="accent1" accent2="accent2" accent3="accent3" accent4="accent4" accent5="accent5" accent6="accent6" hlink="hlink" folHlink="folHlink"/>
  </p:clrMapOvr>
  <p:transition>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838200" y="293688"/>
            <a:ext cx="8534400" cy="1300162"/>
          </a:xfrm>
          <a:noFill/>
          <a:ln w="47418" cap="flat">
            <a:solidFill>
              <a:srgbClr val="000000"/>
            </a:solidFill>
          </a:ln>
        </p:spPr>
        <p:txBody>
          <a:bodyPr lIns="0" tIns="0" rIns="0" bIns="0" anchor="ctr"/>
          <a:lstStyle/>
          <a:p>
            <a:pPr marL="0" indent="0" algn="ctr" defTabSz="461963" eaLnBrk="1" hangingPunct="1">
              <a:spcBef>
                <a:spcPct val="0"/>
              </a:spcBef>
              <a:buClr>
                <a:srgbClr val="000000"/>
              </a:buClr>
              <a:buSzPct val="90000"/>
              <a:buFont typeface="Monotype Sorts"/>
              <a:buNone/>
            </a:pPr>
            <a:r>
              <a:rPr lang="en-US" sz="6800" b="1" smtClean="0">
                <a:solidFill>
                  <a:srgbClr val="000000"/>
                </a:solidFill>
                <a:latin typeface="MadAve" charset="0"/>
              </a:rPr>
              <a:t>  USERS VIEWS	</a:t>
            </a:r>
            <a:endParaRPr lang="en-US" smtClean="0"/>
          </a:p>
        </p:txBody>
      </p:sp>
      <p:sp>
        <p:nvSpPr>
          <p:cNvPr id="7171" name="Text Box 4"/>
          <p:cNvSpPr txBox="1">
            <a:spLocks noChangeArrowheads="1"/>
          </p:cNvSpPr>
          <p:nvPr/>
        </p:nvSpPr>
        <p:spPr bwMode="auto">
          <a:xfrm>
            <a:off x="317500" y="2074863"/>
            <a:ext cx="9856788" cy="6291262"/>
          </a:xfrm>
          <a:prstGeom prst="rect">
            <a:avLst/>
          </a:prstGeom>
          <a:noFill/>
          <a:ln w="9525">
            <a:noFill/>
            <a:miter lim="800000"/>
            <a:headEnd/>
            <a:tailEnd/>
          </a:ln>
        </p:spPr>
        <p:txBody>
          <a:bodyPr lIns="0" tIns="0" rIns="0" bIns="0"/>
          <a:lstStyle/>
          <a:p>
            <a:pPr marL="334963" indent="-334963" defTabSz="461963">
              <a:buClr>
                <a:srgbClr val="C20000"/>
              </a:buClr>
              <a:buSzPct val="127000"/>
              <a:buFont typeface="Wingdings" pitchFamily="2" charset="2"/>
              <a:buChar char="ü"/>
            </a:pPr>
            <a:r>
              <a:rPr lang="en-US" sz="3300" b="1">
                <a:solidFill>
                  <a:srgbClr val="000000"/>
                </a:solidFill>
              </a:rPr>
              <a:t>A USER VIEW IS THE VIEW OF DATA NECESSARY TO SUPPORT THE OPERATIONS OF A PARTICULAR USER.</a:t>
            </a:r>
            <a:br>
              <a:rPr lang="en-US" sz="3300" b="1">
                <a:solidFill>
                  <a:srgbClr val="000000"/>
                </a:solidFill>
              </a:rPr>
            </a:br>
            <a:endParaRPr lang="en-US" sz="3300" b="1">
              <a:solidFill>
                <a:srgbClr val="000000"/>
              </a:solidFill>
            </a:endParaRPr>
          </a:p>
          <a:p>
            <a:pPr marL="334963" indent="-334963" defTabSz="461963">
              <a:buClr>
                <a:srgbClr val="C20000"/>
              </a:buClr>
              <a:buSzPct val="127000"/>
              <a:buFont typeface="Wingdings" pitchFamily="2" charset="2"/>
              <a:buChar char="ü"/>
            </a:pPr>
            <a:r>
              <a:rPr lang="en-US" sz="3300" b="1">
                <a:solidFill>
                  <a:srgbClr val="000000"/>
                </a:solidFill>
              </a:rPr>
              <a:t>FOR EACH USER VIEW, A DATABASE STRUCTURE TO SUPPORT THE VIEW MUST BE DESIGNED, AND THEN MERGED INTO A CUMULATIVE DESIGN.</a:t>
            </a:r>
            <a:endParaRPr lang="en-US"/>
          </a:p>
        </p:txBody>
      </p:sp>
    </p:spTree>
  </p:cSld>
  <p:clrMapOvr>
    <a:masterClrMapping/>
  </p:clrMapOvr>
  <p:transition>
    <p:cu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6"/>
          <p:cNvGrpSpPr>
            <a:grpSpLocks/>
          </p:cNvGrpSpPr>
          <p:nvPr/>
        </p:nvGrpSpPr>
        <p:grpSpPr bwMode="auto">
          <a:xfrm>
            <a:off x="71438" y="2071688"/>
            <a:ext cx="9918700" cy="136525"/>
            <a:chOff x="45" y="1305"/>
            <a:chExt cx="6248" cy="86"/>
          </a:xfrm>
        </p:grpSpPr>
        <p:sp>
          <p:nvSpPr>
            <p:cNvPr id="33797" name="AutoShape 4"/>
            <p:cNvSpPr>
              <a:spLocks noChangeArrowheads="1"/>
            </p:cNvSpPr>
            <p:nvPr/>
          </p:nvSpPr>
          <p:spPr bwMode="auto">
            <a:xfrm flipV="1">
              <a:off x="2725" y="1312"/>
              <a:ext cx="1146" cy="79"/>
            </a:xfrm>
            <a:prstGeom prst="roundRect">
              <a:avLst>
                <a:gd name="adj" fmla="val 0"/>
              </a:avLst>
            </a:prstGeom>
            <a:solidFill>
              <a:srgbClr val="602162"/>
            </a:solidFill>
            <a:ln w="9525">
              <a:noFill/>
              <a:round/>
              <a:headEnd/>
              <a:tailEnd/>
            </a:ln>
          </p:spPr>
          <p:txBody>
            <a:bodyPr wrap="none" anchor="ctr"/>
            <a:lstStyle/>
            <a:p>
              <a:endParaRPr lang="en-US"/>
            </a:p>
          </p:txBody>
        </p:sp>
        <p:sp>
          <p:nvSpPr>
            <p:cNvPr id="33798" name="Line 5"/>
            <p:cNvSpPr>
              <a:spLocks noChangeShapeType="1"/>
            </p:cNvSpPr>
            <p:nvPr/>
          </p:nvSpPr>
          <p:spPr bwMode="auto">
            <a:xfrm>
              <a:off x="45" y="1305"/>
              <a:ext cx="6248" cy="0"/>
            </a:xfrm>
            <a:prstGeom prst="line">
              <a:avLst/>
            </a:prstGeom>
            <a:noFill/>
            <a:ln w="31433">
              <a:solidFill>
                <a:srgbClr val="602162"/>
              </a:solidFill>
              <a:round/>
              <a:headEnd/>
              <a:tailEnd/>
            </a:ln>
          </p:spPr>
          <p:txBody>
            <a:bodyPr/>
            <a:lstStyle/>
            <a:p>
              <a:endParaRPr lang="en-US"/>
            </a:p>
          </p:txBody>
        </p:sp>
      </p:grpSp>
      <p:sp>
        <p:nvSpPr>
          <p:cNvPr id="33795" name="Rectangle 3"/>
          <p:cNvSpPr>
            <a:spLocks noGrp="1" noChangeArrowheads="1"/>
          </p:cNvSpPr>
          <p:nvPr>
            <p:ph type="body" idx="1"/>
          </p:nvPr>
        </p:nvSpPr>
        <p:spPr>
          <a:xfrm>
            <a:off x="0" y="228600"/>
            <a:ext cx="10058400" cy="1525588"/>
          </a:xfrm>
          <a:noFill/>
        </p:spPr>
        <p:txBody>
          <a:bodyPr lIns="0" tIns="0" rIns="0" bIns="0" anchor="ctr"/>
          <a:lstStyle/>
          <a:p>
            <a:pPr marL="0" indent="0" algn="ctr" defTabSz="514350" eaLnBrk="1" hangingPunct="1">
              <a:spcBef>
                <a:spcPct val="0"/>
              </a:spcBef>
              <a:buClr>
                <a:srgbClr val="602162"/>
              </a:buClr>
              <a:buSzPct val="90000"/>
              <a:buFont typeface="Monotype Sorts" pitchFamily="2" charset="2"/>
              <a:buNone/>
            </a:pPr>
            <a:r>
              <a:rPr lang="en-US" sz="4900" b="1" smtClean="0">
                <a:solidFill>
                  <a:srgbClr val="104160"/>
                </a:solidFill>
                <a:latin typeface="Arial" pitchFamily="34" charset="0"/>
              </a:rPr>
              <a:t>Concept Mapping :</a:t>
            </a:r>
          </a:p>
          <a:p>
            <a:pPr marL="0" indent="0" algn="ctr" defTabSz="514350" eaLnBrk="1" hangingPunct="1">
              <a:spcBef>
                <a:spcPct val="0"/>
              </a:spcBef>
              <a:buClr>
                <a:srgbClr val="602162"/>
              </a:buClr>
              <a:buSzPct val="90000"/>
              <a:buFont typeface="Monotype Sorts" pitchFamily="2" charset="2"/>
              <a:buNone/>
            </a:pPr>
            <a:r>
              <a:rPr lang="en-US" sz="4900" b="1" smtClean="0">
                <a:solidFill>
                  <a:srgbClr val="104160"/>
                </a:solidFill>
                <a:latin typeface="Arial" pitchFamily="34" charset="0"/>
              </a:rPr>
              <a:t> Primary Keys</a:t>
            </a:r>
            <a:endParaRPr lang="en-US" smtClean="0"/>
          </a:p>
        </p:txBody>
      </p:sp>
      <p:sp>
        <p:nvSpPr>
          <p:cNvPr id="33796" name="Text Box 7"/>
          <p:cNvSpPr txBox="1">
            <a:spLocks noChangeArrowheads="1"/>
          </p:cNvSpPr>
          <p:nvPr/>
        </p:nvSpPr>
        <p:spPr bwMode="auto">
          <a:xfrm>
            <a:off x="0" y="2128838"/>
            <a:ext cx="10058400" cy="7373937"/>
          </a:xfrm>
          <a:prstGeom prst="rect">
            <a:avLst/>
          </a:prstGeom>
          <a:noFill/>
          <a:ln w="9525">
            <a:noFill/>
            <a:miter lim="800000"/>
            <a:headEnd/>
            <a:tailEnd/>
          </a:ln>
        </p:spPr>
        <p:txBody>
          <a:bodyPr lIns="0" tIns="0" rIns="0" bIns="0"/>
          <a:lstStyle/>
          <a:p>
            <a:pPr marL="312738" indent="-312738" defTabSz="514350">
              <a:buClr>
                <a:srgbClr val="602162"/>
              </a:buClr>
              <a:buSzPct val="90000"/>
              <a:buFont typeface="Monotype Sorts" pitchFamily="2" charset="2"/>
              <a:buChar char="l"/>
            </a:pPr>
            <a:r>
              <a:rPr lang="en-US" sz="3000" b="1">
                <a:solidFill>
                  <a:srgbClr val="000000"/>
                </a:solidFill>
              </a:rPr>
              <a:t>CASE I : A Single Attribute Primary Key</a:t>
            </a:r>
            <a:endParaRPr lang="en-US" sz="2500" b="1">
              <a:solidFill>
                <a:srgbClr val="000000"/>
              </a:solidFill>
            </a:endParaRPr>
          </a:p>
          <a:p>
            <a:pPr marL="649288" lvl="1" indent="-192088" defTabSz="514350">
              <a:buClr>
                <a:srgbClr val="100000"/>
              </a:buClr>
              <a:buSzPct val="90000"/>
              <a:buFont typeface="Wingdings" pitchFamily="2" charset="2"/>
              <a:buChar char="Ø"/>
            </a:pPr>
            <a:r>
              <a:rPr lang="en-US" sz="2500" b="1">
                <a:solidFill>
                  <a:srgbClr val="000000"/>
                </a:solidFill>
              </a:rPr>
              <a:t>Select the attribute by clicking the row indicator ( to the left of the attribute name ) .</a:t>
            </a:r>
          </a:p>
          <a:p>
            <a:pPr marL="649288" lvl="1" indent="-192088" defTabSz="514350">
              <a:buClr>
                <a:srgbClr val="100000"/>
              </a:buClr>
              <a:buSzPct val="90000"/>
              <a:buFont typeface="Wingdings" pitchFamily="2" charset="2"/>
              <a:buChar char="Ø"/>
            </a:pPr>
            <a:r>
              <a:rPr lang="en-US" sz="2500" b="1">
                <a:solidFill>
                  <a:srgbClr val="000000"/>
                </a:solidFill>
              </a:rPr>
              <a:t>Click the Primary Key button in Tools ( it's the button with a key in it ).</a:t>
            </a:r>
            <a:endParaRPr lang="en-US" sz="2500" i="1">
              <a:solidFill>
                <a:srgbClr val="000000"/>
              </a:solidFill>
            </a:endParaRPr>
          </a:p>
          <a:p>
            <a:pPr marL="1395413" lvl="2" indent="-481013" defTabSz="514350">
              <a:buClr>
                <a:srgbClr val="602162"/>
              </a:buClr>
              <a:buSzPct val="70000"/>
              <a:buFont typeface="Wingdings" pitchFamily="2" charset="2"/>
              <a:buChar char="ü"/>
            </a:pPr>
            <a:r>
              <a:rPr lang="en-US" sz="2500" i="1">
                <a:solidFill>
                  <a:srgbClr val="000000"/>
                </a:solidFill>
              </a:rPr>
              <a:t> </a:t>
            </a:r>
            <a:r>
              <a:rPr lang="en-US" sz="2500" b="1" i="1">
                <a:solidFill>
                  <a:srgbClr val="000000"/>
                </a:solidFill>
              </a:rPr>
              <a:t>OR </a:t>
            </a:r>
            <a:r>
              <a:rPr lang="en-US" sz="2500" b="1" i="1">
                <a:solidFill>
                  <a:srgbClr val="800080"/>
                </a:solidFill>
              </a:rPr>
              <a:t>Right mouse click the attribute and choose “PrimaryKey” </a:t>
            </a:r>
            <a:br>
              <a:rPr lang="en-US" sz="2500" b="1" i="1">
                <a:solidFill>
                  <a:srgbClr val="800080"/>
                </a:solidFill>
              </a:rPr>
            </a:br>
            <a:endParaRPr lang="en-US" sz="2500" i="1">
              <a:solidFill>
                <a:srgbClr val="000000"/>
              </a:solidFill>
            </a:endParaRPr>
          </a:p>
          <a:p>
            <a:pPr marL="312738" indent="-312738" defTabSz="514350">
              <a:buClr>
                <a:srgbClr val="602162"/>
              </a:buClr>
              <a:buSzPct val="90000"/>
              <a:buFont typeface="Monotype Sorts" pitchFamily="2" charset="2"/>
              <a:buChar char="l"/>
            </a:pPr>
            <a:r>
              <a:rPr lang="en-US" sz="3000" b="1">
                <a:solidFill>
                  <a:srgbClr val="000000"/>
                </a:solidFill>
              </a:rPr>
              <a:t>CASE II : A Composite Primary Key</a:t>
            </a:r>
            <a:endParaRPr lang="en-US" sz="2500" b="1">
              <a:solidFill>
                <a:srgbClr val="000000"/>
              </a:solidFill>
            </a:endParaRPr>
          </a:p>
          <a:p>
            <a:pPr marL="649288" lvl="1" indent="-192088" defTabSz="514350">
              <a:buClr>
                <a:srgbClr val="100000"/>
              </a:buClr>
              <a:buSzPct val="90000"/>
              <a:buFont typeface="Wingdings" pitchFamily="2" charset="2"/>
              <a:buChar char="Ø"/>
            </a:pPr>
            <a:r>
              <a:rPr lang="en-US" sz="2500" b="1">
                <a:solidFill>
                  <a:srgbClr val="000000"/>
                </a:solidFill>
              </a:rPr>
              <a:t>Click the row indicator for first attribute in composite key, and then holding the CTRL keyboard key, click row indicators for the additional attribute(s) in the composite key – this will highlight the attributes in the Primary Key</a:t>
            </a:r>
          </a:p>
          <a:p>
            <a:pPr marL="649288" lvl="1" indent="-192088" defTabSz="514350">
              <a:buClr>
                <a:srgbClr val="100000"/>
              </a:buClr>
              <a:buSzPct val="90000"/>
              <a:buFont typeface="Wingdings" pitchFamily="2" charset="2"/>
              <a:buChar char="Ø"/>
            </a:pPr>
            <a:r>
              <a:rPr lang="en-US" sz="2500" b="1">
                <a:solidFill>
                  <a:srgbClr val="000000"/>
                </a:solidFill>
              </a:rPr>
              <a:t>Either click the Primary Key button in Tools, or right mouse click and choose “Primary Key”</a:t>
            </a:r>
            <a:endParaRPr lang="en-US"/>
          </a:p>
        </p:txBody>
      </p:sp>
    </p:spTree>
  </p:cSld>
  <p:clrMapOvr>
    <a:overrideClrMapping bg1="lt1" tx1="dk1" bg2="lt2" tx2="dk2" accent1="accent1" accent2="accent2" accent3="accent3" accent4="accent4" accent5="accent5" accent6="accent6" hlink="hlink" folHlink="folHlink"/>
  </p:clrMapOvr>
  <p:transition>
    <p:cu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6"/>
          <p:cNvGrpSpPr>
            <a:grpSpLocks/>
          </p:cNvGrpSpPr>
          <p:nvPr/>
        </p:nvGrpSpPr>
        <p:grpSpPr bwMode="auto">
          <a:xfrm>
            <a:off x="71438" y="2071688"/>
            <a:ext cx="9918700" cy="136525"/>
            <a:chOff x="45" y="1305"/>
            <a:chExt cx="6248" cy="86"/>
          </a:xfrm>
        </p:grpSpPr>
        <p:sp>
          <p:nvSpPr>
            <p:cNvPr id="34821" name="AutoShape 4"/>
            <p:cNvSpPr>
              <a:spLocks noChangeArrowheads="1"/>
            </p:cNvSpPr>
            <p:nvPr/>
          </p:nvSpPr>
          <p:spPr bwMode="auto">
            <a:xfrm flipV="1">
              <a:off x="2725" y="1312"/>
              <a:ext cx="1146" cy="79"/>
            </a:xfrm>
            <a:prstGeom prst="roundRect">
              <a:avLst>
                <a:gd name="adj" fmla="val 0"/>
              </a:avLst>
            </a:prstGeom>
            <a:solidFill>
              <a:srgbClr val="602162"/>
            </a:solidFill>
            <a:ln w="9525">
              <a:noFill/>
              <a:round/>
              <a:headEnd/>
              <a:tailEnd/>
            </a:ln>
          </p:spPr>
          <p:txBody>
            <a:bodyPr wrap="none" anchor="ctr"/>
            <a:lstStyle/>
            <a:p>
              <a:endParaRPr lang="en-US"/>
            </a:p>
          </p:txBody>
        </p:sp>
        <p:sp>
          <p:nvSpPr>
            <p:cNvPr id="34822" name="Line 5"/>
            <p:cNvSpPr>
              <a:spLocks noChangeShapeType="1"/>
            </p:cNvSpPr>
            <p:nvPr/>
          </p:nvSpPr>
          <p:spPr bwMode="auto">
            <a:xfrm>
              <a:off x="45" y="1305"/>
              <a:ext cx="6248" cy="0"/>
            </a:xfrm>
            <a:prstGeom prst="line">
              <a:avLst/>
            </a:prstGeom>
            <a:noFill/>
            <a:ln w="31433">
              <a:solidFill>
                <a:srgbClr val="602162"/>
              </a:solidFill>
              <a:round/>
              <a:headEnd/>
              <a:tailEnd/>
            </a:ln>
          </p:spPr>
          <p:txBody>
            <a:bodyPr/>
            <a:lstStyle/>
            <a:p>
              <a:endParaRPr lang="en-US"/>
            </a:p>
          </p:txBody>
        </p:sp>
      </p:grpSp>
      <p:sp>
        <p:nvSpPr>
          <p:cNvPr id="34819" name="Rectangle 3"/>
          <p:cNvSpPr>
            <a:spLocks noGrp="1" noChangeArrowheads="1"/>
          </p:cNvSpPr>
          <p:nvPr>
            <p:ph type="body" idx="1"/>
          </p:nvPr>
        </p:nvSpPr>
        <p:spPr>
          <a:xfrm>
            <a:off x="152400" y="539750"/>
            <a:ext cx="9601200" cy="1136650"/>
          </a:xfrm>
          <a:noFill/>
        </p:spPr>
        <p:txBody>
          <a:bodyPr lIns="0" tIns="0" rIns="0" bIns="0" anchor="ctr"/>
          <a:lstStyle/>
          <a:p>
            <a:pPr marL="0" indent="0" algn="ctr" defTabSz="514350" eaLnBrk="1" hangingPunct="1">
              <a:spcBef>
                <a:spcPct val="0"/>
              </a:spcBef>
              <a:buClr>
                <a:srgbClr val="602162"/>
              </a:buClr>
              <a:buSzPct val="90000"/>
              <a:buFont typeface="Monotype Sorts" pitchFamily="2" charset="2"/>
              <a:buNone/>
            </a:pPr>
            <a:r>
              <a:rPr lang="en-US" sz="4600" b="1" smtClean="0">
                <a:solidFill>
                  <a:srgbClr val="E10000"/>
                </a:solidFill>
                <a:latin typeface="Arial" pitchFamily="34" charset="0"/>
              </a:rPr>
              <a:t>Primary Keys in MS Access</a:t>
            </a:r>
            <a:endParaRPr lang="en-US" smtClean="0"/>
          </a:p>
        </p:txBody>
      </p:sp>
      <p:sp>
        <p:nvSpPr>
          <p:cNvPr id="34820" name="Text Box 7"/>
          <p:cNvSpPr txBox="1">
            <a:spLocks noChangeArrowheads="1"/>
          </p:cNvSpPr>
          <p:nvPr/>
        </p:nvSpPr>
        <p:spPr bwMode="auto">
          <a:xfrm>
            <a:off x="304800" y="2309813"/>
            <a:ext cx="9753600" cy="5651500"/>
          </a:xfrm>
          <a:prstGeom prst="rect">
            <a:avLst/>
          </a:prstGeom>
          <a:noFill/>
          <a:ln w="9525">
            <a:noFill/>
            <a:miter lim="800000"/>
            <a:headEnd/>
            <a:tailEnd/>
          </a:ln>
        </p:spPr>
        <p:txBody>
          <a:bodyPr lIns="0" tIns="0" rIns="0" bIns="0"/>
          <a:lstStyle/>
          <a:p>
            <a:pPr marL="312738" indent="-312738" defTabSz="514350">
              <a:buClr>
                <a:srgbClr val="602162"/>
              </a:buClr>
              <a:buSzPct val="90000"/>
              <a:buFont typeface="Monotype Sorts" pitchFamily="2" charset="2"/>
              <a:buChar char="l"/>
            </a:pPr>
            <a:r>
              <a:rPr lang="en-US" sz="3000" b="1">
                <a:solidFill>
                  <a:srgbClr val="000000"/>
                </a:solidFill>
              </a:rPr>
              <a:t>A primary key is not 'officially' required by MS Access for a table, but in IS431 we WILL require it.</a:t>
            </a:r>
          </a:p>
          <a:p>
            <a:pPr marL="312738" indent="-312738" defTabSz="514350">
              <a:buClr>
                <a:srgbClr val="602162"/>
              </a:buClr>
              <a:buSzPct val="90000"/>
              <a:buFont typeface="Monotype Sorts" pitchFamily="2" charset="2"/>
              <a:buChar char="l"/>
            </a:pPr>
            <a:r>
              <a:rPr lang="en-US" sz="3000" b="1">
                <a:solidFill>
                  <a:srgbClr val="000000"/>
                </a:solidFill>
              </a:rPr>
              <a:t>A Primary Key uniquely identifies each record in a table.</a:t>
            </a:r>
          </a:p>
          <a:p>
            <a:pPr marL="649288" lvl="1" indent="-192088" defTabSz="514350">
              <a:buClr>
                <a:srgbClr val="602162"/>
              </a:buClr>
              <a:buSzPct val="70000"/>
              <a:buFont typeface="Wingdings" pitchFamily="2" charset="2"/>
              <a:buChar char="ü"/>
            </a:pPr>
            <a:r>
              <a:rPr lang="en-US" sz="3000" b="1">
                <a:solidFill>
                  <a:srgbClr val="000000"/>
                </a:solidFill>
              </a:rPr>
              <a:t>MS Access will not allow a user to enter duplicate values in a primary key field.</a:t>
            </a:r>
          </a:p>
          <a:p>
            <a:pPr marL="649288" lvl="1" indent="-192088" defTabSz="514350">
              <a:buClr>
                <a:srgbClr val="602162"/>
              </a:buClr>
              <a:buSzPct val="70000"/>
              <a:buFont typeface="Wingdings" pitchFamily="2" charset="2"/>
              <a:buChar char="ü"/>
            </a:pPr>
            <a:r>
              <a:rPr lang="en-US" sz="3000" b="1">
                <a:solidFill>
                  <a:srgbClr val="000000"/>
                </a:solidFill>
              </a:rPr>
              <a:t>MS Access will not allow a user to enter a 'null value' in a primary key field.</a:t>
            </a:r>
          </a:p>
          <a:p>
            <a:pPr marL="312738" indent="-312738" defTabSz="514350">
              <a:buClr>
                <a:srgbClr val="602162"/>
              </a:buClr>
              <a:buSzPct val="90000"/>
              <a:buFont typeface="Monotype Sorts" pitchFamily="2" charset="2"/>
              <a:buChar char="l"/>
            </a:pPr>
            <a:r>
              <a:rPr lang="en-US" sz="3000" b="1">
                <a:solidFill>
                  <a:srgbClr val="000000"/>
                </a:solidFill>
              </a:rPr>
              <a:t>A primary key will have a Field Property of "Indexed, no duplicates"</a:t>
            </a:r>
          </a:p>
          <a:p>
            <a:pPr marL="649288" lvl="1" indent="-192088" defTabSz="514350">
              <a:buClr>
                <a:srgbClr val="602162"/>
              </a:buClr>
              <a:buSzPct val="70000"/>
              <a:buFont typeface="Wingdings" pitchFamily="2" charset="2"/>
              <a:buChar char="ü"/>
            </a:pPr>
            <a:r>
              <a:rPr lang="en-US" sz="3000" b="1">
                <a:solidFill>
                  <a:srgbClr val="000000"/>
                </a:solidFill>
              </a:rPr>
              <a:t>So, the records in the table will be sorted by the values of the Primary Key attribute(s).</a:t>
            </a:r>
            <a:endParaRPr lang="en-US"/>
          </a:p>
        </p:txBody>
      </p:sp>
    </p:spTree>
  </p:cSld>
  <p:clrMapOvr>
    <a:overrideClrMapping bg1="lt1" tx1="dk1" bg2="lt2" tx2="dk2" accent1="accent1" accent2="accent2" accent3="accent3" accent4="accent4" accent5="accent5" accent6="accent6" hlink="hlink" folHlink="folHlink"/>
  </p:clrMapOvr>
  <p:transition>
    <p:cu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6"/>
          <p:cNvGrpSpPr>
            <a:grpSpLocks/>
          </p:cNvGrpSpPr>
          <p:nvPr/>
        </p:nvGrpSpPr>
        <p:grpSpPr bwMode="auto">
          <a:xfrm>
            <a:off x="71438" y="2071688"/>
            <a:ext cx="9918700" cy="136525"/>
            <a:chOff x="45" y="1305"/>
            <a:chExt cx="6248" cy="86"/>
          </a:xfrm>
        </p:grpSpPr>
        <p:sp>
          <p:nvSpPr>
            <p:cNvPr id="35845" name="AutoShape 4"/>
            <p:cNvSpPr>
              <a:spLocks noChangeArrowheads="1"/>
            </p:cNvSpPr>
            <p:nvPr/>
          </p:nvSpPr>
          <p:spPr bwMode="auto">
            <a:xfrm flipV="1">
              <a:off x="2725" y="1312"/>
              <a:ext cx="1146" cy="79"/>
            </a:xfrm>
            <a:prstGeom prst="roundRect">
              <a:avLst>
                <a:gd name="adj" fmla="val 0"/>
              </a:avLst>
            </a:prstGeom>
            <a:solidFill>
              <a:srgbClr val="602162"/>
            </a:solidFill>
            <a:ln w="9525">
              <a:noFill/>
              <a:round/>
              <a:headEnd/>
              <a:tailEnd/>
            </a:ln>
          </p:spPr>
          <p:txBody>
            <a:bodyPr wrap="none" anchor="ctr"/>
            <a:lstStyle/>
            <a:p>
              <a:endParaRPr lang="en-US"/>
            </a:p>
          </p:txBody>
        </p:sp>
        <p:sp>
          <p:nvSpPr>
            <p:cNvPr id="35846" name="Line 5"/>
            <p:cNvSpPr>
              <a:spLocks noChangeShapeType="1"/>
            </p:cNvSpPr>
            <p:nvPr/>
          </p:nvSpPr>
          <p:spPr bwMode="auto">
            <a:xfrm>
              <a:off x="45" y="1305"/>
              <a:ext cx="6248" cy="0"/>
            </a:xfrm>
            <a:prstGeom prst="line">
              <a:avLst/>
            </a:prstGeom>
            <a:noFill/>
            <a:ln w="31433">
              <a:solidFill>
                <a:srgbClr val="602162"/>
              </a:solidFill>
              <a:round/>
              <a:headEnd/>
              <a:tailEnd/>
            </a:ln>
          </p:spPr>
          <p:txBody>
            <a:bodyPr/>
            <a:lstStyle/>
            <a:p>
              <a:endParaRPr lang="en-US"/>
            </a:p>
          </p:txBody>
        </p:sp>
      </p:grpSp>
      <p:sp>
        <p:nvSpPr>
          <p:cNvPr id="35843" name="Rectangle 3"/>
          <p:cNvSpPr>
            <a:spLocks noGrp="1" noChangeArrowheads="1"/>
          </p:cNvSpPr>
          <p:nvPr>
            <p:ph type="body" idx="1"/>
          </p:nvPr>
        </p:nvSpPr>
        <p:spPr>
          <a:xfrm>
            <a:off x="671513" y="528638"/>
            <a:ext cx="9594850" cy="1546225"/>
          </a:xfrm>
          <a:noFill/>
        </p:spPr>
        <p:txBody>
          <a:bodyPr lIns="0" tIns="0" rIns="0" bIns="0" anchor="ctr"/>
          <a:lstStyle/>
          <a:p>
            <a:pPr marL="0" indent="0" algn="ctr" defTabSz="514350" eaLnBrk="1" hangingPunct="1">
              <a:spcBef>
                <a:spcPct val="0"/>
              </a:spcBef>
              <a:buClr>
                <a:srgbClr val="602162"/>
              </a:buClr>
              <a:buSzPct val="90000"/>
              <a:buFont typeface="Monotype Sorts" pitchFamily="2" charset="2"/>
              <a:buNone/>
            </a:pPr>
            <a:r>
              <a:rPr lang="en-US" sz="5300" b="1" smtClean="0">
                <a:solidFill>
                  <a:srgbClr val="C20000"/>
                </a:solidFill>
                <a:latin typeface="Arial" pitchFamily="34" charset="0"/>
              </a:rPr>
              <a:t>Choosing a Primary Key in MS Access</a:t>
            </a:r>
            <a:endParaRPr lang="en-US" smtClean="0"/>
          </a:p>
        </p:txBody>
      </p:sp>
      <p:sp>
        <p:nvSpPr>
          <p:cNvPr id="35844" name="Text Box 7"/>
          <p:cNvSpPr txBox="1">
            <a:spLocks noChangeArrowheads="1"/>
          </p:cNvSpPr>
          <p:nvPr/>
        </p:nvSpPr>
        <p:spPr bwMode="auto">
          <a:xfrm>
            <a:off x="0" y="2063750"/>
            <a:ext cx="10058400" cy="6465888"/>
          </a:xfrm>
          <a:prstGeom prst="rect">
            <a:avLst/>
          </a:prstGeom>
          <a:noFill/>
          <a:ln w="9525">
            <a:noFill/>
            <a:miter lim="800000"/>
            <a:headEnd/>
            <a:tailEnd/>
          </a:ln>
        </p:spPr>
        <p:txBody>
          <a:bodyPr lIns="0" tIns="0" rIns="0" bIns="0"/>
          <a:lstStyle/>
          <a:p>
            <a:pPr marL="312738" indent="-312738" defTabSz="514350">
              <a:buClr>
                <a:srgbClr val="602162"/>
              </a:buClr>
              <a:buSzPct val="90000"/>
              <a:buFont typeface="Wingdings" pitchFamily="2" charset="2"/>
              <a:buChar char="Ø"/>
            </a:pPr>
            <a:r>
              <a:rPr lang="en-US" sz="3100" b="1">
                <a:solidFill>
                  <a:srgbClr val="000000"/>
                </a:solidFill>
              </a:rPr>
              <a:t>Under normal circumstances, you would choose an existing attribute (or set of attributes) which uniquely identifies each record, to serve as the primary key.</a:t>
            </a:r>
          </a:p>
          <a:p>
            <a:pPr marL="312738" indent="-312738" defTabSz="514350">
              <a:buClr>
                <a:srgbClr val="602162"/>
              </a:buClr>
              <a:buSzPct val="90000"/>
              <a:buFont typeface="Wingdings" pitchFamily="2" charset="2"/>
              <a:buChar char="Ø"/>
            </a:pPr>
            <a:r>
              <a:rPr lang="en-US" sz="3100" b="1">
                <a:solidFill>
                  <a:srgbClr val="000000"/>
                </a:solidFill>
              </a:rPr>
              <a:t>In some situations, you might wish to have ACCESS generate some "ID" type attribute to serve as the primary key.</a:t>
            </a:r>
          </a:p>
          <a:p>
            <a:pPr marL="649288" lvl="1" indent="-192088" defTabSz="514350">
              <a:buClr>
                <a:srgbClr val="602162"/>
              </a:buClr>
              <a:buSzPct val="70000"/>
              <a:buFont typeface="Wingdings" pitchFamily="2" charset="2"/>
              <a:buChar char="ü"/>
            </a:pPr>
            <a:r>
              <a:rPr lang="en-US" sz="3000" b="1">
                <a:solidFill>
                  <a:srgbClr val="000000"/>
                </a:solidFill>
              </a:rPr>
              <a:t>Create an attribute (for instance, AnID) and choose an Autonumber data type. </a:t>
            </a:r>
          </a:p>
          <a:p>
            <a:pPr marL="649288" lvl="1" indent="-192088" defTabSz="514350">
              <a:buClr>
                <a:srgbClr val="602162"/>
              </a:buClr>
              <a:buSzPct val="70000"/>
              <a:buFont typeface="Wingdings" pitchFamily="2" charset="2"/>
              <a:buChar char="ü"/>
            </a:pPr>
            <a:r>
              <a:rPr lang="en-US" sz="3000" b="1">
                <a:solidFill>
                  <a:srgbClr val="000000"/>
                </a:solidFill>
              </a:rPr>
              <a:t>Access automatically inserts a value in the field as each new record is created.</a:t>
            </a:r>
          </a:p>
        </p:txBody>
      </p:sp>
    </p:spTree>
  </p:cSld>
  <p:clrMapOvr>
    <a:overrideClrMapping bg1="lt1" tx1="dk1" bg2="lt2" tx2="dk2" accent1="accent1" accent2="accent2" accent3="accent3" accent4="accent4" accent5="accent5" accent6="accent6" hlink="hlink" folHlink="folHlink"/>
  </p:clrMapOvr>
  <p:transition>
    <p:cu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6"/>
          <p:cNvGrpSpPr>
            <a:grpSpLocks/>
          </p:cNvGrpSpPr>
          <p:nvPr/>
        </p:nvGrpSpPr>
        <p:grpSpPr bwMode="auto">
          <a:xfrm>
            <a:off x="71438" y="2071688"/>
            <a:ext cx="9918700" cy="136525"/>
            <a:chOff x="45" y="1305"/>
            <a:chExt cx="6248" cy="86"/>
          </a:xfrm>
        </p:grpSpPr>
        <p:sp>
          <p:nvSpPr>
            <p:cNvPr id="36869" name="AutoShape 4"/>
            <p:cNvSpPr>
              <a:spLocks noChangeArrowheads="1"/>
            </p:cNvSpPr>
            <p:nvPr/>
          </p:nvSpPr>
          <p:spPr bwMode="auto">
            <a:xfrm flipV="1">
              <a:off x="2725" y="1312"/>
              <a:ext cx="1146" cy="79"/>
            </a:xfrm>
            <a:prstGeom prst="roundRect">
              <a:avLst>
                <a:gd name="adj" fmla="val 0"/>
              </a:avLst>
            </a:prstGeom>
            <a:solidFill>
              <a:srgbClr val="602162"/>
            </a:solidFill>
            <a:ln w="9525">
              <a:noFill/>
              <a:round/>
              <a:headEnd/>
              <a:tailEnd/>
            </a:ln>
          </p:spPr>
          <p:txBody>
            <a:bodyPr wrap="none" anchor="ctr"/>
            <a:lstStyle/>
            <a:p>
              <a:endParaRPr lang="en-US"/>
            </a:p>
          </p:txBody>
        </p:sp>
        <p:sp>
          <p:nvSpPr>
            <p:cNvPr id="36870" name="Line 5"/>
            <p:cNvSpPr>
              <a:spLocks noChangeShapeType="1"/>
            </p:cNvSpPr>
            <p:nvPr/>
          </p:nvSpPr>
          <p:spPr bwMode="auto">
            <a:xfrm>
              <a:off x="45" y="1305"/>
              <a:ext cx="6248" cy="0"/>
            </a:xfrm>
            <a:prstGeom prst="line">
              <a:avLst/>
            </a:prstGeom>
            <a:noFill/>
            <a:ln w="31433">
              <a:solidFill>
                <a:srgbClr val="602162"/>
              </a:solidFill>
              <a:round/>
              <a:headEnd/>
              <a:tailEnd/>
            </a:ln>
          </p:spPr>
          <p:txBody>
            <a:bodyPr/>
            <a:lstStyle/>
            <a:p>
              <a:endParaRPr lang="en-US"/>
            </a:p>
          </p:txBody>
        </p:sp>
      </p:grpSp>
      <p:sp>
        <p:nvSpPr>
          <p:cNvPr id="36867" name="Rectangle 3"/>
          <p:cNvSpPr>
            <a:spLocks noGrp="1" noChangeArrowheads="1"/>
          </p:cNvSpPr>
          <p:nvPr>
            <p:ph type="body" idx="1"/>
          </p:nvPr>
        </p:nvSpPr>
        <p:spPr>
          <a:xfrm>
            <a:off x="152400" y="228600"/>
            <a:ext cx="9594850" cy="1562100"/>
          </a:xfrm>
          <a:noFill/>
        </p:spPr>
        <p:txBody>
          <a:bodyPr lIns="0" tIns="0" rIns="0" bIns="0" anchor="ctr"/>
          <a:lstStyle/>
          <a:p>
            <a:pPr marL="0" indent="0" algn="ctr" defTabSz="514350" eaLnBrk="1" hangingPunct="1">
              <a:spcBef>
                <a:spcPct val="0"/>
              </a:spcBef>
              <a:buClr>
                <a:srgbClr val="602162"/>
              </a:buClr>
              <a:buSzPct val="90000"/>
              <a:buFont typeface="Monotype Sorts" pitchFamily="2" charset="2"/>
              <a:buNone/>
            </a:pPr>
            <a:r>
              <a:rPr lang="en-US" sz="5300" b="1" smtClean="0">
                <a:solidFill>
                  <a:srgbClr val="104160"/>
                </a:solidFill>
                <a:latin typeface="Arial" pitchFamily="34" charset="0"/>
              </a:rPr>
              <a:t>"Text" and "Number" Data Types in MS Access</a:t>
            </a:r>
            <a:endParaRPr lang="en-US" smtClean="0"/>
          </a:p>
        </p:txBody>
      </p:sp>
      <p:sp>
        <p:nvSpPr>
          <p:cNvPr id="36868" name="Text Box 7"/>
          <p:cNvSpPr txBox="1">
            <a:spLocks noChangeArrowheads="1"/>
          </p:cNvSpPr>
          <p:nvPr/>
        </p:nvSpPr>
        <p:spPr bwMode="auto">
          <a:xfrm>
            <a:off x="403225" y="2068513"/>
            <a:ext cx="9655175" cy="6235700"/>
          </a:xfrm>
          <a:prstGeom prst="rect">
            <a:avLst/>
          </a:prstGeom>
          <a:noFill/>
          <a:ln w="9525">
            <a:noFill/>
            <a:miter lim="800000"/>
            <a:headEnd/>
            <a:tailEnd/>
          </a:ln>
        </p:spPr>
        <p:txBody>
          <a:bodyPr lIns="0" tIns="0" rIns="0" bIns="0"/>
          <a:lstStyle/>
          <a:p>
            <a:pPr marL="312738" indent="-312738" defTabSz="514350">
              <a:buClr>
                <a:srgbClr val="602162"/>
              </a:buClr>
              <a:buSzPct val="90000"/>
              <a:buFont typeface="Monotype Sorts" pitchFamily="2" charset="2"/>
              <a:buChar char="l"/>
            </a:pPr>
            <a:r>
              <a:rPr lang="en-US" sz="3000" b="1">
                <a:solidFill>
                  <a:srgbClr val="000000"/>
                </a:solidFill>
              </a:rPr>
              <a:t>TEXT (up to 255 alphanumeric characters)</a:t>
            </a:r>
          </a:p>
          <a:p>
            <a:pPr marL="312738" indent="-312738" defTabSz="514350">
              <a:buClr>
                <a:srgbClr val="602162"/>
              </a:buClr>
              <a:buSzPct val="90000"/>
              <a:buFont typeface="Monotype Sorts" pitchFamily="2" charset="2"/>
              <a:buChar char="l"/>
            </a:pPr>
            <a:r>
              <a:rPr lang="en-US" sz="3000" b="1">
                <a:solidFill>
                  <a:srgbClr val="000000"/>
                </a:solidFill>
              </a:rPr>
              <a:t>NUMBER (integer or fractional values, stored in 1, 2, 4 or 8 bytes), </a:t>
            </a:r>
            <a:r>
              <a:rPr lang="en-US" sz="3000" b="1" u="sng">
                <a:solidFill>
                  <a:srgbClr val="000000"/>
                </a:solidFill>
              </a:rPr>
              <a:t>with a default field type of "double"</a:t>
            </a:r>
            <a:endParaRPr lang="en-US" sz="3000" b="1">
              <a:solidFill>
                <a:srgbClr val="000000"/>
              </a:solidFill>
            </a:endParaRPr>
          </a:p>
          <a:p>
            <a:pPr marL="649288" lvl="1" indent="-192088" defTabSz="514350">
              <a:buClr>
                <a:srgbClr val="602162"/>
              </a:buClr>
              <a:buSzPct val="70000"/>
              <a:buFont typeface="Wingdings" pitchFamily="2" charset="2"/>
              <a:buChar char="Ø"/>
            </a:pPr>
            <a:r>
              <a:rPr lang="en-US" sz="3000" b="1">
                <a:solidFill>
                  <a:srgbClr val="000000"/>
                </a:solidFill>
              </a:rPr>
              <a:t>DOUBLE:  8 bytes, which implies that you can store real numbers &lt; | 1.79769313486232 E 308 |</a:t>
            </a:r>
          </a:p>
          <a:p>
            <a:pPr marL="649288" lvl="1" indent="-192088" defTabSz="514350">
              <a:buClr>
                <a:srgbClr val="602162"/>
              </a:buClr>
              <a:buSzPct val="70000"/>
              <a:buFont typeface="Wingdings" pitchFamily="2" charset="2"/>
              <a:buChar char="Ø"/>
            </a:pPr>
            <a:r>
              <a:rPr lang="en-US" sz="3000" b="1">
                <a:solidFill>
                  <a:srgbClr val="000000"/>
                </a:solidFill>
              </a:rPr>
              <a:t>SINGLE: 4 bytes, so you can store real </a:t>
            </a:r>
            <a:br>
              <a:rPr lang="en-US" sz="3000" b="1">
                <a:solidFill>
                  <a:srgbClr val="000000"/>
                </a:solidFill>
              </a:rPr>
            </a:br>
            <a:r>
              <a:rPr lang="en-US" sz="3000" b="1">
                <a:solidFill>
                  <a:srgbClr val="000000"/>
                </a:solidFill>
              </a:rPr>
              <a:t>numbers &lt; |3.402823 E 38 |</a:t>
            </a:r>
          </a:p>
          <a:p>
            <a:pPr marL="649288" lvl="1" indent="-192088" defTabSz="514350">
              <a:buClr>
                <a:srgbClr val="602162"/>
              </a:buClr>
              <a:buSzPct val="70000"/>
              <a:buFont typeface="Wingdings" pitchFamily="2" charset="2"/>
              <a:buChar char="Ø"/>
            </a:pPr>
            <a:r>
              <a:rPr lang="en-US" sz="3000" b="1">
                <a:solidFill>
                  <a:srgbClr val="000000"/>
                </a:solidFill>
              </a:rPr>
              <a:t>LONG INTEGER: 4 bytes (32 bits) for an integer, so range is from -2,147,483,648 to 2,147,483,647</a:t>
            </a:r>
          </a:p>
          <a:p>
            <a:pPr marL="649288" lvl="1" indent="-192088" defTabSz="514350">
              <a:buClr>
                <a:srgbClr val="602162"/>
              </a:buClr>
              <a:buSzPct val="70000"/>
              <a:buFont typeface="Wingdings" pitchFamily="2" charset="2"/>
              <a:buChar char="Ø"/>
            </a:pPr>
            <a:r>
              <a:rPr lang="en-US" sz="3000" b="1">
                <a:solidFill>
                  <a:srgbClr val="000000"/>
                </a:solidFill>
              </a:rPr>
              <a:t>INTEGER: 2 bytes (16 bits) for an integer, so range is from -32,768 to 32,767</a:t>
            </a:r>
          </a:p>
          <a:p>
            <a:pPr marL="649288" lvl="1" indent="-192088" defTabSz="514350">
              <a:buClr>
                <a:srgbClr val="602162"/>
              </a:buClr>
              <a:buSzPct val="70000"/>
              <a:buFont typeface="Wingdings" pitchFamily="2" charset="2"/>
              <a:buChar char="Ø"/>
            </a:pPr>
            <a:r>
              <a:rPr lang="en-US" sz="3000" b="1">
                <a:solidFill>
                  <a:srgbClr val="000000"/>
                </a:solidFill>
              </a:rPr>
              <a:t>BYTE: 1 byte for an integer, so range is from 0 to 255</a:t>
            </a:r>
            <a:endParaRPr lang="en-US"/>
          </a:p>
        </p:txBody>
      </p:sp>
    </p:spTree>
  </p:cSld>
  <p:clrMapOvr>
    <a:overrideClrMapping bg1="lt1" tx1="dk1" bg2="lt2" tx2="dk2" accent1="accent1" accent2="accent2" accent3="accent3" accent4="accent4" accent5="accent5" accent6="accent6" hlink="hlink" folHlink="folHlink"/>
  </p:clrMapOvr>
  <p:transition>
    <p:cu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6"/>
          <p:cNvGrpSpPr>
            <a:grpSpLocks/>
          </p:cNvGrpSpPr>
          <p:nvPr/>
        </p:nvGrpSpPr>
        <p:grpSpPr bwMode="auto">
          <a:xfrm>
            <a:off x="71438" y="2071688"/>
            <a:ext cx="9918700" cy="136525"/>
            <a:chOff x="45" y="1305"/>
            <a:chExt cx="6248" cy="86"/>
          </a:xfrm>
        </p:grpSpPr>
        <p:sp>
          <p:nvSpPr>
            <p:cNvPr id="37893" name="AutoShape 4"/>
            <p:cNvSpPr>
              <a:spLocks noChangeArrowheads="1"/>
            </p:cNvSpPr>
            <p:nvPr/>
          </p:nvSpPr>
          <p:spPr bwMode="auto">
            <a:xfrm flipV="1">
              <a:off x="2725" y="1312"/>
              <a:ext cx="1146" cy="79"/>
            </a:xfrm>
            <a:prstGeom prst="roundRect">
              <a:avLst>
                <a:gd name="adj" fmla="val 0"/>
              </a:avLst>
            </a:prstGeom>
            <a:solidFill>
              <a:srgbClr val="602162"/>
            </a:solidFill>
            <a:ln w="9525">
              <a:noFill/>
              <a:round/>
              <a:headEnd/>
              <a:tailEnd/>
            </a:ln>
          </p:spPr>
          <p:txBody>
            <a:bodyPr wrap="none" anchor="ctr"/>
            <a:lstStyle/>
            <a:p>
              <a:endParaRPr lang="en-US"/>
            </a:p>
          </p:txBody>
        </p:sp>
        <p:sp>
          <p:nvSpPr>
            <p:cNvPr id="37894" name="Line 5"/>
            <p:cNvSpPr>
              <a:spLocks noChangeShapeType="1"/>
            </p:cNvSpPr>
            <p:nvPr/>
          </p:nvSpPr>
          <p:spPr bwMode="auto">
            <a:xfrm>
              <a:off x="45" y="1305"/>
              <a:ext cx="6248" cy="0"/>
            </a:xfrm>
            <a:prstGeom prst="line">
              <a:avLst/>
            </a:prstGeom>
            <a:noFill/>
            <a:ln w="31433">
              <a:solidFill>
                <a:srgbClr val="602162"/>
              </a:solidFill>
              <a:round/>
              <a:headEnd/>
              <a:tailEnd/>
            </a:ln>
          </p:spPr>
          <p:txBody>
            <a:bodyPr/>
            <a:lstStyle/>
            <a:p>
              <a:endParaRPr lang="en-US"/>
            </a:p>
          </p:txBody>
        </p:sp>
      </p:grpSp>
      <p:sp>
        <p:nvSpPr>
          <p:cNvPr id="37891" name="Rectangle 3"/>
          <p:cNvSpPr>
            <a:spLocks noGrp="1" noChangeArrowheads="1"/>
          </p:cNvSpPr>
          <p:nvPr>
            <p:ph type="body" idx="1"/>
          </p:nvPr>
        </p:nvSpPr>
        <p:spPr>
          <a:xfrm>
            <a:off x="671513" y="522288"/>
            <a:ext cx="9594850" cy="1562100"/>
          </a:xfrm>
          <a:noFill/>
        </p:spPr>
        <p:txBody>
          <a:bodyPr lIns="0" tIns="0" rIns="0" bIns="0" anchor="ctr"/>
          <a:lstStyle/>
          <a:p>
            <a:pPr marL="0" indent="0" algn="ctr" defTabSz="514350" eaLnBrk="1" hangingPunct="1">
              <a:spcBef>
                <a:spcPct val="0"/>
              </a:spcBef>
              <a:buClr>
                <a:srgbClr val="602162"/>
              </a:buClr>
              <a:buSzPct val="90000"/>
              <a:buFont typeface="Monotype Sorts" pitchFamily="2" charset="2"/>
              <a:buNone/>
            </a:pPr>
            <a:r>
              <a:rPr lang="en-US" sz="5300" b="1" smtClean="0">
                <a:solidFill>
                  <a:srgbClr val="104160"/>
                </a:solidFill>
                <a:latin typeface="Arial" pitchFamily="34" charset="0"/>
              </a:rPr>
              <a:t>Some Additional Data Types in MS Access</a:t>
            </a:r>
            <a:endParaRPr lang="en-US" smtClean="0"/>
          </a:p>
        </p:txBody>
      </p:sp>
      <p:sp>
        <p:nvSpPr>
          <p:cNvPr id="37892" name="Text Box 7"/>
          <p:cNvSpPr txBox="1">
            <a:spLocks noChangeArrowheads="1"/>
          </p:cNvSpPr>
          <p:nvPr/>
        </p:nvSpPr>
        <p:spPr bwMode="auto">
          <a:xfrm>
            <a:off x="0" y="2057400"/>
            <a:ext cx="10090150" cy="6034088"/>
          </a:xfrm>
          <a:prstGeom prst="rect">
            <a:avLst/>
          </a:prstGeom>
          <a:noFill/>
          <a:ln w="9525">
            <a:noFill/>
            <a:miter lim="800000"/>
            <a:headEnd/>
            <a:tailEnd/>
          </a:ln>
        </p:spPr>
        <p:txBody>
          <a:bodyPr lIns="0" tIns="0" rIns="0" bIns="0"/>
          <a:lstStyle/>
          <a:p>
            <a:pPr marL="312738" indent="-312738" defTabSz="514350">
              <a:buClr>
                <a:srgbClr val="602162"/>
              </a:buClr>
              <a:buSzPct val="90000"/>
              <a:buFont typeface="Monotype Sorts" pitchFamily="2" charset="2"/>
              <a:buChar char="l"/>
            </a:pPr>
            <a:r>
              <a:rPr lang="en-US" sz="3000" b="1">
                <a:solidFill>
                  <a:srgbClr val="000000"/>
                </a:solidFill>
              </a:rPr>
              <a:t>MEMO (contains alphanumerics)</a:t>
            </a:r>
          </a:p>
          <a:p>
            <a:pPr marL="312738" indent="-312738" defTabSz="514350">
              <a:buClr>
                <a:srgbClr val="602162"/>
              </a:buClr>
              <a:buSzPct val="90000"/>
              <a:buFont typeface="Monotype Sorts" pitchFamily="2" charset="2"/>
              <a:buChar char="l"/>
            </a:pPr>
            <a:r>
              <a:rPr lang="en-US" sz="3000" b="1">
                <a:solidFill>
                  <a:srgbClr val="000000"/>
                </a:solidFill>
              </a:rPr>
              <a:t>CURRENCY (for monetary values, uses 8 bytes)</a:t>
            </a:r>
          </a:p>
          <a:p>
            <a:pPr marL="649288" lvl="1" indent="-192088" defTabSz="514350">
              <a:buClr>
                <a:srgbClr val="602162"/>
              </a:buClr>
              <a:buSzPct val="70000"/>
              <a:buFont typeface="Wingdings" pitchFamily="2" charset="2"/>
              <a:buChar char="q"/>
            </a:pPr>
            <a:r>
              <a:rPr lang="en-US" sz="3000" b="1">
                <a:solidFill>
                  <a:srgbClr val="000000"/>
                </a:solidFill>
              </a:rPr>
              <a:t>Currency values are accurate to 15 digits on the LHS of decimal point, and 4 digits to the RHS of decimal point.</a:t>
            </a:r>
          </a:p>
          <a:p>
            <a:pPr marL="312738" indent="-312738" defTabSz="514350">
              <a:buClr>
                <a:srgbClr val="602162"/>
              </a:buClr>
              <a:buSzPct val="90000"/>
              <a:buFont typeface="Monotype Sorts" pitchFamily="2" charset="2"/>
              <a:buChar char="l"/>
            </a:pPr>
            <a:r>
              <a:rPr lang="en-US" sz="3000" b="1">
                <a:solidFill>
                  <a:srgbClr val="000000"/>
                </a:solidFill>
              </a:rPr>
              <a:t>DATE/TIME (contains date and time values; click on Format in Field Properties and click on drop down arrow to display format choices)</a:t>
            </a:r>
          </a:p>
          <a:p>
            <a:pPr marL="312738" indent="-312738" defTabSz="514350">
              <a:buClr>
                <a:srgbClr val="602162"/>
              </a:buClr>
              <a:buSzPct val="90000"/>
              <a:buFont typeface="Monotype Sorts" pitchFamily="2" charset="2"/>
              <a:buChar char="l"/>
            </a:pPr>
            <a:r>
              <a:rPr lang="en-US" sz="3000" b="1">
                <a:solidFill>
                  <a:srgbClr val="000000"/>
                </a:solidFill>
              </a:rPr>
              <a:t>AUTONUMBER (contains an automatically assigned unique numeric value - choice of display formats)</a:t>
            </a:r>
          </a:p>
          <a:p>
            <a:pPr marL="312738" indent="-312738" defTabSz="514350">
              <a:buClr>
                <a:srgbClr val="602162"/>
              </a:buClr>
              <a:buSzPct val="90000"/>
              <a:buFont typeface="Monotype Sorts" pitchFamily="2" charset="2"/>
              <a:buChar char="l"/>
            </a:pPr>
            <a:r>
              <a:rPr lang="en-US" sz="3000" b="1">
                <a:solidFill>
                  <a:srgbClr val="000000"/>
                </a:solidFill>
              </a:rPr>
              <a:t>YES/NO (1 bit Boolean values - choice of display formats)</a:t>
            </a:r>
            <a:endParaRPr lang="en-US"/>
          </a:p>
        </p:txBody>
      </p:sp>
    </p:spTree>
  </p:cSld>
  <p:clrMapOvr>
    <a:overrideClrMapping bg1="lt1" tx1="dk1" bg2="lt2" tx2="dk2" accent1="accent1" accent2="accent2" accent3="accent3" accent4="accent4" accent5="accent5" accent6="accent6" hlink="hlink" folHlink="folHlink"/>
  </p:clrMapOvr>
  <p:transition>
    <p:cu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6"/>
          <p:cNvGrpSpPr>
            <a:grpSpLocks/>
          </p:cNvGrpSpPr>
          <p:nvPr/>
        </p:nvGrpSpPr>
        <p:grpSpPr bwMode="auto">
          <a:xfrm>
            <a:off x="71438" y="2071688"/>
            <a:ext cx="9918700" cy="136525"/>
            <a:chOff x="45" y="1305"/>
            <a:chExt cx="6248" cy="86"/>
          </a:xfrm>
        </p:grpSpPr>
        <p:sp>
          <p:nvSpPr>
            <p:cNvPr id="38917" name="AutoShape 4"/>
            <p:cNvSpPr>
              <a:spLocks noChangeArrowheads="1"/>
            </p:cNvSpPr>
            <p:nvPr/>
          </p:nvSpPr>
          <p:spPr bwMode="auto">
            <a:xfrm flipV="1">
              <a:off x="2725" y="1312"/>
              <a:ext cx="1146" cy="79"/>
            </a:xfrm>
            <a:prstGeom prst="roundRect">
              <a:avLst>
                <a:gd name="adj" fmla="val 0"/>
              </a:avLst>
            </a:prstGeom>
            <a:solidFill>
              <a:srgbClr val="602162"/>
            </a:solidFill>
            <a:ln w="9525">
              <a:noFill/>
              <a:round/>
              <a:headEnd/>
              <a:tailEnd/>
            </a:ln>
          </p:spPr>
          <p:txBody>
            <a:bodyPr wrap="none" anchor="ctr"/>
            <a:lstStyle/>
            <a:p>
              <a:endParaRPr lang="en-US"/>
            </a:p>
          </p:txBody>
        </p:sp>
        <p:sp>
          <p:nvSpPr>
            <p:cNvPr id="38918" name="Line 5"/>
            <p:cNvSpPr>
              <a:spLocks noChangeShapeType="1"/>
            </p:cNvSpPr>
            <p:nvPr/>
          </p:nvSpPr>
          <p:spPr bwMode="auto">
            <a:xfrm>
              <a:off x="45" y="1305"/>
              <a:ext cx="6248" cy="0"/>
            </a:xfrm>
            <a:prstGeom prst="line">
              <a:avLst/>
            </a:prstGeom>
            <a:noFill/>
            <a:ln w="31433">
              <a:solidFill>
                <a:srgbClr val="602162"/>
              </a:solidFill>
              <a:round/>
              <a:headEnd/>
              <a:tailEnd/>
            </a:ln>
          </p:spPr>
          <p:txBody>
            <a:bodyPr/>
            <a:lstStyle/>
            <a:p>
              <a:endParaRPr lang="en-US"/>
            </a:p>
          </p:txBody>
        </p:sp>
      </p:grpSp>
      <p:sp>
        <p:nvSpPr>
          <p:cNvPr id="38915" name="Rectangle 3"/>
          <p:cNvSpPr>
            <a:spLocks noGrp="1" noChangeArrowheads="1"/>
          </p:cNvSpPr>
          <p:nvPr>
            <p:ph type="body" idx="1"/>
          </p:nvPr>
        </p:nvSpPr>
        <p:spPr>
          <a:xfrm>
            <a:off x="0" y="300038"/>
            <a:ext cx="10058400" cy="1528762"/>
          </a:xfrm>
          <a:noFill/>
        </p:spPr>
        <p:txBody>
          <a:bodyPr lIns="0" tIns="0" rIns="0" bIns="0" anchor="ctr"/>
          <a:lstStyle/>
          <a:p>
            <a:pPr marL="0" indent="0" algn="ctr" defTabSz="514350" eaLnBrk="1" hangingPunct="1">
              <a:spcBef>
                <a:spcPct val="0"/>
              </a:spcBef>
              <a:buClr>
                <a:srgbClr val="602162"/>
              </a:buClr>
              <a:buSzPct val="90000"/>
              <a:buFont typeface="Monotype Sorts" pitchFamily="2" charset="2"/>
              <a:buNone/>
            </a:pPr>
            <a:r>
              <a:rPr lang="en-US" sz="4300" b="1" smtClean="0">
                <a:solidFill>
                  <a:srgbClr val="104160"/>
                </a:solidFill>
                <a:latin typeface="Arial" pitchFamily="34" charset="0"/>
              </a:rPr>
              <a:t>The Table Design is NOT “Carved in Granite”</a:t>
            </a:r>
            <a:endParaRPr lang="en-US" smtClean="0"/>
          </a:p>
        </p:txBody>
      </p:sp>
      <p:sp>
        <p:nvSpPr>
          <p:cNvPr id="38916" name="Text Box 7"/>
          <p:cNvSpPr txBox="1">
            <a:spLocks noChangeArrowheads="1"/>
          </p:cNvSpPr>
          <p:nvPr/>
        </p:nvSpPr>
        <p:spPr bwMode="auto">
          <a:xfrm>
            <a:off x="0" y="2497138"/>
            <a:ext cx="10058400" cy="6561137"/>
          </a:xfrm>
          <a:prstGeom prst="rect">
            <a:avLst/>
          </a:prstGeom>
          <a:noFill/>
          <a:ln w="9525">
            <a:noFill/>
            <a:miter lim="800000"/>
            <a:headEnd/>
            <a:tailEnd/>
          </a:ln>
        </p:spPr>
        <p:txBody>
          <a:bodyPr lIns="0" tIns="0" rIns="0" bIns="0"/>
          <a:lstStyle/>
          <a:p>
            <a:pPr marL="312738" indent="-312738" defTabSz="514350">
              <a:buClr>
                <a:srgbClr val="602162"/>
              </a:buClr>
              <a:buSzPct val="90000"/>
              <a:buFont typeface="Wingdings" pitchFamily="2" charset="2"/>
              <a:buChar char="Ø"/>
            </a:pPr>
            <a:r>
              <a:rPr lang="en-US" sz="3400" b="1">
                <a:solidFill>
                  <a:srgbClr val="000000"/>
                </a:solidFill>
              </a:rPr>
              <a:t>The structure you created in "Design View" is not "carved in granite"  and you may subsequently modify it by returning to "Design View" and changing whatever you wish to change.</a:t>
            </a:r>
            <a:endParaRPr lang="en-US"/>
          </a:p>
        </p:txBody>
      </p:sp>
    </p:spTree>
  </p:cSld>
  <p:clrMapOvr>
    <a:overrideClrMapping bg1="lt1" tx1="dk1" bg2="lt2" tx2="dk2" accent1="accent1" accent2="accent2" accent3="accent3" accent4="accent4" accent5="accent5" accent6="accent6" hlink="hlink" folHlink="folHlink"/>
  </p:clrMapOvr>
  <p:transition>
    <p:cu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z="5400" b="1" smtClean="0"/>
              <a:t>Adding Data to Tables</a:t>
            </a:r>
          </a:p>
        </p:txBody>
      </p:sp>
      <p:sp>
        <p:nvSpPr>
          <p:cNvPr id="39939" name="Rectangle 4"/>
          <p:cNvSpPr>
            <a:spLocks noGrp="1" noChangeArrowheads="1"/>
          </p:cNvSpPr>
          <p:nvPr>
            <p:ph type="body" idx="1"/>
          </p:nvPr>
        </p:nvSpPr>
        <p:spPr>
          <a:xfrm>
            <a:off x="0" y="2362200"/>
            <a:ext cx="10058400" cy="4914900"/>
          </a:xfrm>
        </p:spPr>
        <p:txBody>
          <a:bodyPr/>
          <a:lstStyle/>
          <a:p>
            <a:pPr eaLnBrk="1" hangingPunct="1"/>
            <a:r>
              <a:rPr lang="en-US" smtClean="0"/>
              <a:t>We can add data to a table by:</a:t>
            </a:r>
          </a:p>
          <a:p>
            <a:pPr lvl="1" eaLnBrk="1" hangingPunct="1"/>
            <a:r>
              <a:rPr lang="en-US" smtClean="0"/>
              <a:t>Using the datasheet view (similar to an Excel spreadsheet), and enter the data</a:t>
            </a:r>
          </a:p>
          <a:p>
            <a:pPr lvl="1" eaLnBrk="1" hangingPunct="1"/>
            <a:r>
              <a:rPr lang="en-US" smtClean="0"/>
              <a:t>Using a data-entry form</a:t>
            </a:r>
          </a:p>
          <a:p>
            <a:pPr lvl="1" eaLnBrk="1" hangingPunct="1"/>
            <a:r>
              <a:rPr lang="en-US" smtClean="0"/>
              <a:t>Using SQL to enter the data</a:t>
            </a:r>
            <a:br>
              <a:rPr lang="en-US" smtClean="0"/>
            </a:br>
            <a:endParaRPr lang="en-US" smtClean="0"/>
          </a:p>
          <a:p>
            <a:pPr eaLnBrk="1" hangingPunct="1"/>
            <a:r>
              <a:rPr lang="en-US" smtClean="0"/>
              <a:t>In this module, we will focus on using the datasheet view to enter data into our tables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0" y="0"/>
            <a:ext cx="10058400" cy="1295400"/>
          </a:xfrm>
        </p:spPr>
        <p:txBody>
          <a:bodyPr/>
          <a:lstStyle/>
          <a:p>
            <a:r>
              <a:rPr lang="en-US" sz="3600" b="1" smtClean="0"/>
              <a:t>Going Into Datasheet View From Design View</a:t>
            </a:r>
          </a:p>
        </p:txBody>
      </p:sp>
      <p:pic>
        <p:nvPicPr>
          <p:cNvPr id="40963" name="Picture 2"/>
          <p:cNvPicPr>
            <a:picLocks noChangeAspect="1" noChangeArrowheads="1"/>
          </p:cNvPicPr>
          <p:nvPr/>
        </p:nvPicPr>
        <p:blipFill>
          <a:blip r:embed="rId2"/>
          <a:srcRect/>
          <a:stretch>
            <a:fillRect/>
          </a:stretch>
        </p:blipFill>
        <p:spPr bwMode="auto">
          <a:xfrm>
            <a:off x="533400" y="1066800"/>
            <a:ext cx="8837613" cy="6627813"/>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b="1" smtClean="0"/>
              <a:t>Datasheet View for the CLASS table</a:t>
            </a:r>
          </a:p>
        </p:txBody>
      </p:sp>
      <p:pic>
        <p:nvPicPr>
          <p:cNvPr id="41987" name="Picture 2"/>
          <p:cNvPicPr>
            <a:picLocks noChangeAspect="1" noChangeArrowheads="1"/>
          </p:cNvPicPr>
          <p:nvPr/>
        </p:nvPicPr>
        <p:blipFill>
          <a:blip r:embed="rId2"/>
          <a:srcRect/>
          <a:stretch>
            <a:fillRect/>
          </a:stretch>
        </p:blipFill>
        <p:spPr bwMode="auto">
          <a:xfrm>
            <a:off x="0" y="2286000"/>
            <a:ext cx="9610725" cy="1638300"/>
          </a:xfrm>
          <a:prstGeom prst="rect">
            <a:avLst/>
          </a:prstGeom>
          <a:noFill/>
          <a:ln w="9525">
            <a:noFill/>
            <a:miter lim="800000"/>
            <a:headEnd/>
            <a:tailEnd/>
          </a:ln>
        </p:spPr>
      </p:pic>
      <p:sp>
        <p:nvSpPr>
          <p:cNvPr id="41988" name="TextBox 3"/>
          <p:cNvSpPr txBox="1">
            <a:spLocks noChangeArrowheads="1"/>
          </p:cNvSpPr>
          <p:nvPr/>
        </p:nvSpPr>
        <p:spPr bwMode="auto">
          <a:xfrm>
            <a:off x="0" y="4267200"/>
            <a:ext cx="9372600" cy="646113"/>
          </a:xfrm>
          <a:prstGeom prst="rect">
            <a:avLst/>
          </a:prstGeom>
          <a:noFill/>
          <a:ln w="9525">
            <a:noFill/>
            <a:miter lim="800000"/>
            <a:headEnd/>
            <a:tailEnd/>
          </a:ln>
        </p:spPr>
        <p:txBody>
          <a:bodyPr>
            <a:spAutoFit/>
          </a:bodyPr>
          <a:lstStyle/>
          <a:p>
            <a:r>
              <a:rPr lang="en-US" sz="3600"/>
              <a:t>Now starts the data entry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0" y="0"/>
            <a:ext cx="10058400" cy="1543050"/>
          </a:xfrm>
        </p:spPr>
        <p:txBody>
          <a:bodyPr/>
          <a:lstStyle/>
          <a:p>
            <a:r>
              <a:rPr lang="en-US" b="1" smtClean="0"/>
              <a:t>The Populated CLASS Table After Data Entry</a:t>
            </a:r>
          </a:p>
        </p:txBody>
      </p:sp>
      <p:pic>
        <p:nvPicPr>
          <p:cNvPr id="43011" name="Picture 2"/>
          <p:cNvPicPr>
            <a:picLocks noChangeAspect="1" noChangeArrowheads="1"/>
          </p:cNvPicPr>
          <p:nvPr/>
        </p:nvPicPr>
        <p:blipFill>
          <a:blip r:embed="rId2"/>
          <a:srcRect/>
          <a:stretch>
            <a:fillRect/>
          </a:stretch>
        </p:blipFill>
        <p:spPr bwMode="auto">
          <a:xfrm>
            <a:off x="160338" y="1828800"/>
            <a:ext cx="9737725" cy="41148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152400" y="685800"/>
            <a:ext cx="9725025" cy="1274763"/>
          </a:xfrm>
          <a:noFill/>
          <a:ln w="47418" cap="flat">
            <a:solidFill>
              <a:srgbClr val="000000"/>
            </a:solidFill>
          </a:ln>
        </p:spPr>
        <p:txBody>
          <a:bodyPr lIns="0" tIns="0" rIns="0" bIns="0" anchor="ctr"/>
          <a:lstStyle/>
          <a:p>
            <a:pPr marL="0" indent="0" algn="ctr" defTabSz="461963" eaLnBrk="1" hangingPunct="1">
              <a:spcBef>
                <a:spcPct val="0"/>
              </a:spcBef>
              <a:buClr>
                <a:srgbClr val="000000"/>
              </a:buClr>
              <a:buSzPct val="90000"/>
              <a:buFont typeface="Monotype Sorts"/>
              <a:buNone/>
            </a:pPr>
            <a:r>
              <a:rPr lang="en-US" sz="3800" b="1" smtClean="0">
                <a:solidFill>
                  <a:srgbClr val="000000"/>
                </a:solidFill>
                <a:latin typeface="MadAve" charset="0"/>
              </a:rPr>
              <a:t>A DATABASE DESIGN METHODOLOGY (ADAPTED FROM C. J. DATE)</a:t>
            </a:r>
            <a:endParaRPr lang="en-US" smtClean="0"/>
          </a:p>
        </p:txBody>
      </p:sp>
      <p:sp>
        <p:nvSpPr>
          <p:cNvPr id="8195" name="Text Box 4"/>
          <p:cNvSpPr txBox="1">
            <a:spLocks noChangeArrowheads="1"/>
          </p:cNvSpPr>
          <p:nvPr/>
        </p:nvSpPr>
        <p:spPr bwMode="auto">
          <a:xfrm>
            <a:off x="495300" y="2147888"/>
            <a:ext cx="9483725" cy="7100887"/>
          </a:xfrm>
          <a:prstGeom prst="rect">
            <a:avLst/>
          </a:prstGeom>
          <a:noFill/>
          <a:ln w="9525">
            <a:noFill/>
            <a:miter lim="800000"/>
            <a:headEnd/>
            <a:tailEnd/>
          </a:ln>
        </p:spPr>
        <p:txBody>
          <a:bodyPr lIns="0" tIns="0" rIns="0" bIns="0"/>
          <a:lstStyle/>
          <a:p>
            <a:pPr marL="457200" indent="-457200" defTabSz="461963">
              <a:buClr>
                <a:srgbClr val="C20000"/>
              </a:buClr>
              <a:buSzPct val="70000"/>
              <a:buFont typeface="Monotype Sorts"/>
              <a:buNone/>
            </a:pPr>
            <a:r>
              <a:rPr lang="en-US" sz="2900" b="1" u="sng"/>
              <a:t>FOR EVERY USER VIEW, DO ALL OF THE FOLLOWING</a:t>
            </a:r>
            <a:r>
              <a:rPr lang="en-US" sz="2900" b="1" u="sng">
                <a:solidFill>
                  <a:srgbClr val="0000FF"/>
                </a:solidFill>
              </a:rPr>
              <a:t>:</a:t>
            </a:r>
            <a:br>
              <a:rPr lang="en-US" sz="2900" b="1" u="sng">
                <a:solidFill>
                  <a:srgbClr val="0000FF"/>
                </a:solidFill>
              </a:rPr>
            </a:br>
            <a:endParaRPr lang="en-US" sz="2900" b="1">
              <a:solidFill>
                <a:srgbClr val="000000"/>
              </a:solidFill>
            </a:endParaRPr>
          </a:p>
          <a:p>
            <a:pPr marL="914400" lvl="1" indent="-457200" defTabSz="461963">
              <a:buClr>
                <a:schemeClr val="tx1"/>
              </a:buClr>
              <a:buSzPct val="127000"/>
              <a:buFont typeface="Wingdings" pitchFamily="2" charset="2"/>
              <a:buAutoNum type="arabicParenR"/>
            </a:pPr>
            <a:r>
              <a:rPr lang="en-US" b="1" i="1">
                <a:solidFill>
                  <a:srgbClr val="000000"/>
                </a:solidFill>
              </a:rPr>
              <a:t>REPRESENT THE USER VIEW AS A COLLECTION OF RELATIONS</a:t>
            </a:r>
          </a:p>
          <a:p>
            <a:pPr marL="914400" lvl="1" indent="-457200" defTabSz="461963">
              <a:buClr>
                <a:schemeClr val="tx1"/>
              </a:buClr>
              <a:buSzPct val="127000"/>
              <a:buFont typeface="Wingdings" pitchFamily="2" charset="2"/>
              <a:buAutoNum type="arabicParenR"/>
            </a:pPr>
            <a:r>
              <a:rPr lang="en-US" b="1" i="1">
                <a:solidFill>
                  <a:srgbClr val="000000"/>
                </a:solidFill>
              </a:rPr>
              <a:t>NORMALIZE THESE RELATIONS TO 3NF/BCNF/4NF/DKNF</a:t>
            </a:r>
          </a:p>
          <a:p>
            <a:pPr marL="914400" lvl="1" indent="-457200" defTabSz="461963">
              <a:buClr>
                <a:schemeClr val="tx1"/>
              </a:buClr>
              <a:buSzPct val="127000"/>
              <a:buFont typeface="Wingdings" pitchFamily="2" charset="2"/>
              <a:buAutoNum type="arabicParenR"/>
            </a:pPr>
            <a:r>
              <a:rPr lang="en-US" b="1" i="1">
                <a:solidFill>
                  <a:srgbClr val="000000"/>
                </a:solidFill>
              </a:rPr>
              <a:t>IDENTIFY ALL KEYS</a:t>
            </a:r>
          </a:p>
          <a:p>
            <a:pPr marL="914400" lvl="1" indent="-457200" defTabSz="461963">
              <a:buClr>
                <a:schemeClr val="tx1"/>
              </a:buClr>
              <a:buSzPct val="127000"/>
              <a:buFont typeface="Wingdings" pitchFamily="2" charset="2"/>
              <a:buAutoNum type="arabicParenR"/>
            </a:pPr>
            <a:r>
              <a:rPr lang="en-US" b="1" i="1">
                <a:solidFill>
                  <a:srgbClr val="000000"/>
                </a:solidFill>
              </a:rPr>
              <a:t>DETERMINE ANY RESTRICTIONS</a:t>
            </a:r>
          </a:p>
          <a:p>
            <a:pPr marL="914400" lvl="1" indent="-457200" defTabSz="461963">
              <a:buClr>
                <a:schemeClr val="tx1"/>
              </a:buClr>
              <a:buSzPct val="127000"/>
              <a:buFont typeface="Wingdings" pitchFamily="2" charset="2"/>
              <a:buAutoNum type="arabicParenR"/>
            </a:pPr>
            <a:r>
              <a:rPr lang="en-US" b="1" i="1">
                <a:solidFill>
                  <a:srgbClr val="000000"/>
                </a:solidFill>
              </a:rPr>
              <a:t>REPRESENT IN A DBDL (DATA BASE DEFINITION LANGUAGE)</a:t>
            </a:r>
          </a:p>
          <a:p>
            <a:pPr marL="914400" lvl="1" indent="-457200" defTabSz="461963">
              <a:buClr>
                <a:schemeClr val="tx1"/>
              </a:buClr>
              <a:buSzPct val="127000"/>
              <a:buFont typeface="Wingdings" pitchFamily="2" charset="2"/>
              <a:buAutoNum type="arabicParenR"/>
            </a:pPr>
            <a:r>
              <a:rPr lang="en-US" b="1" i="1">
                <a:solidFill>
                  <a:srgbClr val="000000"/>
                </a:solidFill>
              </a:rPr>
              <a:t>MERGE THE RESULTS OF THE PREVIOUS STEPS INTO THE DESIGN</a:t>
            </a:r>
            <a:endParaRPr lang="en-US" b="1" i="1"/>
          </a:p>
        </p:txBody>
      </p:sp>
    </p:spTree>
  </p:cSld>
  <p:clrMapOvr>
    <a:masterClrMapping/>
  </p:clrMapOvr>
  <p:transition>
    <p:cut/>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6"/>
          <p:cNvGrpSpPr>
            <a:grpSpLocks/>
          </p:cNvGrpSpPr>
          <p:nvPr/>
        </p:nvGrpSpPr>
        <p:grpSpPr bwMode="auto">
          <a:xfrm>
            <a:off x="71438" y="2071688"/>
            <a:ext cx="9918700" cy="136525"/>
            <a:chOff x="45" y="1305"/>
            <a:chExt cx="6248" cy="86"/>
          </a:xfrm>
        </p:grpSpPr>
        <p:sp>
          <p:nvSpPr>
            <p:cNvPr id="44037" name="AutoShape 4"/>
            <p:cNvSpPr>
              <a:spLocks noChangeArrowheads="1"/>
            </p:cNvSpPr>
            <p:nvPr/>
          </p:nvSpPr>
          <p:spPr bwMode="auto">
            <a:xfrm flipV="1">
              <a:off x="2725" y="1312"/>
              <a:ext cx="1146" cy="79"/>
            </a:xfrm>
            <a:prstGeom prst="roundRect">
              <a:avLst>
                <a:gd name="adj" fmla="val 0"/>
              </a:avLst>
            </a:prstGeom>
            <a:solidFill>
              <a:srgbClr val="602162"/>
            </a:solidFill>
            <a:ln w="9525">
              <a:noFill/>
              <a:round/>
              <a:headEnd/>
              <a:tailEnd/>
            </a:ln>
          </p:spPr>
          <p:txBody>
            <a:bodyPr wrap="none" anchor="ctr"/>
            <a:lstStyle/>
            <a:p>
              <a:endParaRPr lang="en-US"/>
            </a:p>
          </p:txBody>
        </p:sp>
        <p:sp>
          <p:nvSpPr>
            <p:cNvPr id="44038" name="Line 5"/>
            <p:cNvSpPr>
              <a:spLocks noChangeShapeType="1"/>
            </p:cNvSpPr>
            <p:nvPr/>
          </p:nvSpPr>
          <p:spPr bwMode="auto">
            <a:xfrm>
              <a:off x="45" y="1305"/>
              <a:ext cx="6248" cy="0"/>
            </a:xfrm>
            <a:prstGeom prst="line">
              <a:avLst/>
            </a:prstGeom>
            <a:noFill/>
            <a:ln w="31433">
              <a:solidFill>
                <a:srgbClr val="602162"/>
              </a:solidFill>
              <a:round/>
              <a:headEnd/>
              <a:tailEnd/>
            </a:ln>
          </p:spPr>
          <p:txBody>
            <a:bodyPr/>
            <a:lstStyle/>
            <a:p>
              <a:endParaRPr lang="en-US"/>
            </a:p>
          </p:txBody>
        </p:sp>
      </p:grpSp>
      <p:sp>
        <p:nvSpPr>
          <p:cNvPr id="44035" name="Rectangle 3"/>
          <p:cNvSpPr>
            <a:spLocks noGrp="1" noChangeArrowheads="1"/>
          </p:cNvSpPr>
          <p:nvPr>
            <p:ph type="body" idx="1"/>
          </p:nvPr>
        </p:nvSpPr>
        <p:spPr>
          <a:xfrm>
            <a:off x="671513" y="561975"/>
            <a:ext cx="9594850" cy="1481138"/>
          </a:xfrm>
          <a:noFill/>
        </p:spPr>
        <p:txBody>
          <a:bodyPr lIns="0" tIns="0" rIns="0" bIns="0" anchor="ctr"/>
          <a:lstStyle/>
          <a:p>
            <a:pPr marL="0" indent="0" algn="ctr" defTabSz="514350" eaLnBrk="1" hangingPunct="1">
              <a:spcBef>
                <a:spcPct val="0"/>
              </a:spcBef>
              <a:buClr>
                <a:srgbClr val="602162"/>
              </a:buClr>
              <a:buSzPct val="90000"/>
              <a:buFont typeface="Monotype Sorts" pitchFamily="2" charset="2"/>
              <a:buNone/>
            </a:pPr>
            <a:r>
              <a:rPr lang="en-US" sz="7300" b="1" smtClean="0">
                <a:solidFill>
                  <a:srgbClr val="104160"/>
                </a:solidFill>
                <a:latin typeface="Arial" pitchFamily="34" charset="0"/>
              </a:rPr>
              <a:t>Data Integrity</a:t>
            </a:r>
            <a:endParaRPr lang="en-US" smtClean="0"/>
          </a:p>
        </p:txBody>
      </p:sp>
      <p:sp>
        <p:nvSpPr>
          <p:cNvPr id="44036" name="Text Box 7"/>
          <p:cNvSpPr txBox="1">
            <a:spLocks noChangeArrowheads="1"/>
          </p:cNvSpPr>
          <p:nvPr/>
        </p:nvSpPr>
        <p:spPr bwMode="auto">
          <a:xfrm>
            <a:off x="0" y="2209800"/>
            <a:ext cx="10058400" cy="6707188"/>
          </a:xfrm>
          <a:prstGeom prst="rect">
            <a:avLst/>
          </a:prstGeom>
          <a:noFill/>
          <a:ln w="9525">
            <a:noFill/>
            <a:miter lim="800000"/>
            <a:headEnd/>
            <a:tailEnd/>
          </a:ln>
        </p:spPr>
        <p:txBody>
          <a:bodyPr lIns="0" tIns="0" rIns="0" bIns="0"/>
          <a:lstStyle/>
          <a:p>
            <a:pPr marL="312738" indent="-312738" defTabSz="514350">
              <a:buClr>
                <a:srgbClr val="602162"/>
              </a:buClr>
              <a:buSzPct val="90000"/>
              <a:buFont typeface="Wingdings" pitchFamily="2" charset="2"/>
              <a:buChar char="Ø"/>
            </a:pPr>
            <a:r>
              <a:rPr lang="en-US" sz="2700" b="1">
                <a:solidFill>
                  <a:srgbClr val="000000"/>
                </a:solidFill>
              </a:rPr>
              <a:t>Data integrity refers to the accuracy of the data in the database, i.e., the data should accurately portray the "real world."</a:t>
            </a:r>
          </a:p>
          <a:p>
            <a:pPr marL="649288" lvl="1" indent="-192088" defTabSz="514350">
              <a:buClr>
                <a:srgbClr val="602162"/>
              </a:buClr>
              <a:buSzPct val="70000"/>
              <a:buFont typeface="Wingdings" pitchFamily="2" charset="2"/>
              <a:buChar char="ü"/>
            </a:pPr>
            <a:r>
              <a:rPr lang="en-US" sz="2700" b="1">
                <a:solidFill>
                  <a:srgbClr val="000000"/>
                </a:solidFill>
              </a:rPr>
              <a:t>Our goal is 100%  accuracy!</a:t>
            </a:r>
          </a:p>
          <a:p>
            <a:pPr marL="312738" indent="-312738" defTabSz="514350">
              <a:buClr>
                <a:srgbClr val="602162"/>
              </a:buClr>
              <a:buSzPct val="90000"/>
              <a:buFont typeface="Wingdings" pitchFamily="2" charset="2"/>
              <a:buChar char="Ø"/>
            </a:pPr>
            <a:r>
              <a:rPr lang="en-US" sz="2700" b="1">
                <a:solidFill>
                  <a:srgbClr val="000000"/>
                </a:solidFill>
              </a:rPr>
              <a:t>Data integrity problems in databases are often a consequence of data entry errors.</a:t>
            </a:r>
          </a:p>
          <a:p>
            <a:pPr marL="312738" indent="-312738" defTabSz="514350">
              <a:buClr>
                <a:srgbClr val="602162"/>
              </a:buClr>
              <a:buSzPct val="90000"/>
              <a:buFont typeface="Wingdings" pitchFamily="2" charset="2"/>
              <a:buChar char="Ø"/>
            </a:pPr>
            <a:r>
              <a:rPr lang="en-US" sz="2700" b="1">
                <a:solidFill>
                  <a:srgbClr val="000000"/>
                </a:solidFill>
              </a:rPr>
              <a:t>Most DBMS's (such as MS Access) support the concept of Data Integrity with the following:</a:t>
            </a:r>
          </a:p>
          <a:p>
            <a:pPr marL="649288" lvl="1" indent="-192088" defTabSz="514350">
              <a:buClr>
                <a:srgbClr val="602162"/>
              </a:buClr>
              <a:buSzPct val="70000"/>
              <a:buFont typeface="Wingdings" pitchFamily="2" charset="2"/>
              <a:buChar char="ü"/>
            </a:pPr>
            <a:r>
              <a:rPr lang="en-US" sz="2700" b="1">
                <a:solidFill>
                  <a:srgbClr val="000000"/>
                </a:solidFill>
              </a:rPr>
              <a:t>Validation Rules (Designer Specified)</a:t>
            </a:r>
          </a:p>
          <a:p>
            <a:pPr marL="649288" lvl="1" indent="-192088" defTabSz="514350">
              <a:buClr>
                <a:srgbClr val="602162"/>
              </a:buClr>
              <a:buSzPct val="70000"/>
              <a:buFont typeface="Wingdings" pitchFamily="2" charset="2"/>
              <a:buChar char="ü"/>
            </a:pPr>
            <a:r>
              <a:rPr lang="en-US" sz="2700" b="1">
                <a:solidFill>
                  <a:srgbClr val="000000"/>
                </a:solidFill>
              </a:rPr>
              <a:t>Input Masks (Designer Specified)</a:t>
            </a:r>
          </a:p>
          <a:p>
            <a:pPr marL="649288" lvl="1" indent="-192088" defTabSz="514350">
              <a:buClr>
                <a:srgbClr val="602162"/>
              </a:buClr>
              <a:buSzPct val="70000"/>
              <a:buFont typeface="Wingdings" pitchFamily="2" charset="2"/>
              <a:buChar char="ü"/>
            </a:pPr>
            <a:r>
              <a:rPr lang="en-US" sz="2700" b="1">
                <a:solidFill>
                  <a:srgbClr val="000000"/>
                </a:solidFill>
              </a:rPr>
              <a:t>Implementation of the formal concept of Referential Integrity</a:t>
            </a:r>
          </a:p>
          <a:p>
            <a:pPr marL="649288" lvl="1" indent="-192088" defTabSz="514350">
              <a:buClr>
                <a:srgbClr val="602162"/>
              </a:buClr>
              <a:buSzPct val="70000"/>
              <a:buFont typeface="Wingdings" pitchFamily="2" charset="2"/>
              <a:buChar char="ü"/>
            </a:pPr>
            <a:r>
              <a:rPr lang="en-US" sz="2700" b="1">
                <a:solidFill>
                  <a:srgbClr val="000000"/>
                </a:solidFill>
              </a:rPr>
              <a:t>Field Type Checks &amp; Indexes (usually performed by the DBMS)</a:t>
            </a:r>
            <a:endParaRPr lang="en-US"/>
          </a:p>
        </p:txBody>
      </p:sp>
    </p:spTree>
  </p:cSld>
  <p:clrMapOvr>
    <a:overrideClrMapping bg1="lt1" tx1="dk1" bg2="lt2" tx2="dk2" accent1="accent1" accent2="accent2" accent3="accent3" accent4="accent4" accent5="accent5" accent6="accent6" hlink="hlink" folHlink="folHlink"/>
  </p:clrMapOvr>
  <p:transition>
    <p:cut/>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8" name="Group 6"/>
          <p:cNvGrpSpPr>
            <a:grpSpLocks/>
          </p:cNvGrpSpPr>
          <p:nvPr/>
        </p:nvGrpSpPr>
        <p:grpSpPr bwMode="auto">
          <a:xfrm>
            <a:off x="71438" y="2071688"/>
            <a:ext cx="9918700" cy="136525"/>
            <a:chOff x="45" y="1305"/>
            <a:chExt cx="6248" cy="86"/>
          </a:xfrm>
        </p:grpSpPr>
        <p:sp>
          <p:nvSpPr>
            <p:cNvPr id="45061" name="AutoShape 4"/>
            <p:cNvSpPr>
              <a:spLocks noChangeArrowheads="1"/>
            </p:cNvSpPr>
            <p:nvPr/>
          </p:nvSpPr>
          <p:spPr bwMode="auto">
            <a:xfrm flipV="1">
              <a:off x="2725" y="1312"/>
              <a:ext cx="1146" cy="79"/>
            </a:xfrm>
            <a:prstGeom prst="roundRect">
              <a:avLst>
                <a:gd name="adj" fmla="val 0"/>
              </a:avLst>
            </a:prstGeom>
            <a:solidFill>
              <a:srgbClr val="602162"/>
            </a:solidFill>
            <a:ln w="9525">
              <a:noFill/>
              <a:round/>
              <a:headEnd/>
              <a:tailEnd/>
            </a:ln>
          </p:spPr>
          <p:txBody>
            <a:bodyPr wrap="none" anchor="ctr"/>
            <a:lstStyle/>
            <a:p>
              <a:endParaRPr lang="en-US"/>
            </a:p>
          </p:txBody>
        </p:sp>
        <p:sp>
          <p:nvSpPr>
            <p:cNvPr id="45062" name="Line 5"/>
            <p:cNvSpPr>
              <a:spLocks noChangeShapeType="1"/>
            </p:cNvSpPr>
            <p:nvPr/>
          </p:nvSpPr>
          <p:spPr bwMode="auto">
            <a:xfrm>
              <a:off x="45" y="1305"/>
              <a:ext cx="6248" cy="0"/>
            </a:xfrm>
            <a:prstGeom prst="line">
              <a:avLst/>
            </a:prstGeom>
            <a:noFill/>
            <a:ln w="31433">
              <a:solidFill>
                <a:srgbClr val="602162"/>
              </a:solidFill>
              <a:round/>
              <a:headEnd/>
              <a:tailEnd/>
            </a:ln>
          </p:spPr>
          <p:txBody>
            <a:bodyPr/>
            <a:lstStyle/>
            <a:p>
              <a:endParaRPr lang="en-US"/>
            </a:p>
          </p:txBody>
        </p:sp>
      </p:grpSp>
      <p:sp>
        <p:nvSpPr>
          <p:cNvPr id="45059" name="Rectangle 3"/>
          <p:cNvSpPr>
            <a:spLocks noGrp="1" noChangeArrowheads="1"/>
          </p:cNvSpPr>
          <p:nvPr>
            <p:ph type="body" idx="1"/>
          </p:nvPr>
        </p:nvSpPr>
        <p:spPr>
          <a:xfrm>
            <a:off x="671513" y="522288"/>
            <a:ext cx="9594850" cy="1562100"/>
          </a:xfrm>
          <a:noFill/>
        </p:spPr>
        <p:txBody>
          <a:bodyPr lIns="0" tIns="0" rIns="0" bIns="0" anchor="ctr"/>
          <a:lstStyle/>
          <a:p>
            <a:pPr marL="0" indent="0" algn="ctr" defTabSz="514350" eaLnBrk="1" hangingPunct="1">
              <a:spcBef>
                <a:spcPct val="0"/>
              </a:spcBef>
              <a:buClr>
                <a:srgbClr val="602162"/>
              </a:buClr>
              <a:buSzPct val="90000"/>
              <a:buFont typeface="Monotype Sorts" pitchFamily="2" charset="2"/>
              <a:buNone/>
            </a:pPr>
            <a:r>
              <a:rPr lang="en-US" sz="5300" b="1" smtClean="0">
                <a:solidFill>
                  <a:srgbClr val="104160"/>
                </a:solidFill>
                <a:latin typeface="Arial" pitchFamily="34" charset="0"/>
              </a:rPr>
              <a:t>Designing Validation Rules for Database Integrity</a:t>
            </a:r>
            <a:endParaRPr lang="en-US" smtClean="0"/>
          </a:p>
        </p:txBody>
      </p:sp>
      <p:sp>
        <p:nvSpPr>
          <p:cNvPr id="45060" name="Text Box 7"/>
          <p:cNvSpPr txBox="1">
            <a:spLocks noChangeArrowheads="1"/>
          </p:cNvSpPr>
          <p:nvPr/>
        </p:nvSpPr>
        <p:spPr bwMode="auto">
          <a:xfrm>
            <a:off x="447675" y="2071688"/>
            <a:ext cx="9610725" cy="7413625"/>
          </a:xfrm>
          <a:prstGeom prst="rect">
            <a:avLst/>
          </a:prstGeom>
          <a:noFill/>
          <a:ln w="9525">
            <a:noFill/>
            <a:miter lim="800000"/>
            <a:headEnd/>
            <a:tailEnd/>
          </a:ln>
        </p:spPr>
        <p:txBody>
          <a:bodyPr lIns="0" tIns="0" rIns="0" bIns="0"/>
          <a:lstStyle/>
          <a:p>
            <a:pPr marL="312738" indent="-312738" defTabSz="514350">
              <a:buClr>
                <a:srgbClr val="602162"/>
              </a:buClr>
              <a:buSzPct val="90000"/>
              <a:buFont typeface="Wingdings" pitchFamily="2" charset="2"/>
              <a:buChar char="Ø"/>
            </a:pPr>
            <a:r>
              <a:rPr lang="en-US" sz="3200" b="1">
                <a:solidFill>
                  <a:srgbClr val="000000"/>
                </a:solidFill>
              </a:rPr>
              <a:t>A Validation Rule is a rule you design into a DBMS such that the data entered by a user must  precisely satisfy the rule you establish.</a:t>
            </a:r>
          </a:p>
          <a:p>
            <a:pPr marL="649288" lvl="1" indent="-192088" defTabSz="514350">
              <a:buClr>
                <a:srgbClr val="602162"/>
              </a:buClr>
              <a:buSzPct val="70000"/>
              <a:buFont typeface="Wingdings" pitchFamily="2" charset="2"/>
              <a:buChar char="ü"/>
            </a:pPr>
            <a:r>
              <a:rPr lang="en-US" sz="3500" b="1">
                <a:solidFill>
                  <a:srgbClr val="000000"/>
                </a:solidFill>
              </a:rPr>
              <a:t>The DBMS (such as MS Access), will prevent a user from entering data that does not follow your rules, and will display </a:t>
            </a:r>
            <a:r>
              <a:rPr lang="en-US" sz="3500" b="1" i="1">
                <a:solidFill>
                  <a:srgbClr val="000000"/>
                </a:solidFill>
              </a:rPr>
              <a:t>the validation text </a:t>
            </a:r>
            <a:r>
              <a:rPr lang="en-US" sz="3500" i="1">
                <a:solidFill>
                  <a:srgbClr val="000000"/>
                </a:solidFill>
              </a:rPr>
              <a:t>you prescribed for the rule the user violated.</a:t>
            </a:r>
          </a:p>
          <a:p>
            <a:pPr marL="312738" indent="-312738" defTabSz="514350">
              <a:buClr>
                <a:srgbClr val="602162"/>
              </a:buClr>
              <a:buSzPct val="90000"/>
              <a:buFont typeface="Wingdings" pitchFamily="2" charset="2"/>
              <a:buChar char="Ø"/>
            </a:pPr>
            <a:r>
              <a:rPr lang="en-US" sz="3200">
                <a:solidFill>
                  <a:srgbClr val="000000"/>
                </a:solidFill>
              </a:rPr>
              <a:t>Validation rules CANNOT guarantee 100% database integrity for data entry, but they will help correct many database entry errors. </a:t>
            </a:r>
            <a:r>
              <a:rPr lang="en-US" sz="3200" i="1">
                <a:solidFill>
                  <a:srgbClr val="000000"/>
                </a:solidFill>
              </a:rPr>
              <a:t> </a:t>
            </a:r>
            <a:endParaRPr lang="en-US"/>
          </a:p>
        </p:txBody>
      </p:sp>
    </p:spTree>
  </p:cSld>
  <p:clrMapOvr>
    <a:overrideClrMapping bg1="lt1" tx1="dk1" bg2="lt2" tx2="dk2" accent1="accent1" accent2="accent2" accent3="accent3" accent4="accent4" accent5="accent5" accent6="accent6" hlink="hlink" folHlink="folHlink"/>
  </p:clrMapOvr>
  <p:transition>
    <p:cut/>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2" name="Group 6"/>
          <p:cNvGrpSpPr>
            <a:grpSpLocks/>
          </p:cNvGrpSpPr>
          <p:nvPr/>
        </p:nvGrpSpPr>
        <p:grpSpPr bwMode="auto">
          <a:xfrm>
            <a:off x="71438" y="2071688"/>
            <a:ext cx="9918700" cy="136525"/>
            <a:chOff x="45" y="1305"/>
            <a:chExt cx="6248" cy="86"/>
          </a:xfrm>
        </p:grpSpPr>
        <p:sp>
          <p:nvSpPr>
            <p:cNvPr id="46085" name="AutoShape 4"/>
            <p:cNvSpPr>
              <a:spLocks noChangeArrowheads="1"/>
            </p:cNvSpPr>
            <p:nvPr/>
          </p:nvSpPr>
          <p:spPr bwMode="auto">
            <a:xfrm flipV="1">
              <a:off x="2725" y="1312"/>
              <a:ext cx="1146" cy="79"/>
            </a:xfrm>
            <a:prstGeom prst="roundRect">
              <a:avLst>
                <a:gd name="adj" fmla="val 0"/>
              </a:avLst>
            </a:prstGeom>
            <a:solidFill>
              <a:srgbClr val="602162"/>
            </a:solidFill>
            <a:ln w="9525">
              <a:noFill/>
              <a:round/>
              <a:headEnd/>
              <a:tailEnd/>
            </a:ln>
          </p:spPr>
          <p:txBody>
            <a:bodyPr wrap="none" anchor="ctr"/>
            <a:lstStyle/>
            <a:p>
              <a:endParaRPr lang="en-US"/>
            </a:p>
          </p:txBody>
        </p:sp>
        <p:sp>
          <p:nvSpPr>
            <p:cNvPr id="46086" name="Line 5"/>
            <p:cNvSpPr>
              <a:spLocks noChangeShapeType="1"/>
            </p:cNvSpPr>
            <p:nvPr/>
          </p:nvSpPr>
          <p:spPr bwMode="auto">
            <a:xfrm>
              <a:off x="45" y="1305"/>
              <a:ext cx="6248" cy="0"/>
            </a:xfrm>
            <a:prstGeom prst="line">
              <a:avLst/>
            </a:prstGeom>
            <a:noFill/>
            <a:ln w="31433">
              <a:solidFill>
                <a:srgbClr val="602162"/>
              </a:solidFill>
              <a:round/>
              <a:headEnd/>
              <a:tailEnd/>
            </a:ln>
          </p:spPr>
          <p:txBody>
            <a:bodyPr/>
            <a:lstStyle/>
            <a:p>
              <a:endParaRPr lang="en-US"/>
            </a:p>
          </p:txBody>
        </p:sp>
      </p:grpSp>
      <p:sp>
        <p:nvSpPr>
          <p:cNvPr id="46083" name="Rectangle 3"/>
          <p:cNvSpPr>
            <a:spLocks noGrp="1" noChangeArrowheads="1"/>
          </p:cNvSpPr>
          <p:nvPr>
            <p:ph type="body" idx="1"/>
          </p:nvPr>
        </p:nvSpPr>
        <p:spPr>
          <a:xfrm>
            <a:off x="0" y="0"/>
            <a:ext cx="10228263" cy="2246313"/>
          </a:xfrm>
          <a:noFill/>
        </p:spPr>
        <p:txBody>
          <a:bodyPr lIns="0" tIns="0" rIns="0" bIns="0" anchor="ctr"/>
          <a:lstStyle/>
          <a:p>
            <a:pPr marL="0" indent="0" algn="ctr" defTabSz="514350" eaLnBrk="1" hangingPunct="1">
              <a:spcBef>
                <a:spcPct val="0"/>
              </a:spcBef>
              <a:buClr>
                <a:srgbClr val="602162"/>
              </a:buClr>
              <a:buSzPct val="90000"/>
              <a:buFont typeface="Monotype Sorts" pitchFamily="2" charset="2"/>
              <a:buNone/>
            </a:pPr>
            <a:r>
              <a:rPr lang="en-US" sz="5300" b="1" smtClean="0">
                <a:solidFill>
                  <a:srgbClr val="104160"/>
                </a:solidFill>
                <a:latin typeface="Arial" pitchFamily="34" charset="0"/>
              </a:rPr>
              <a:t>Some Validation Rules Within the MS Access DBMS</a:t>
            </a:r>
            <a:endParaRPr lang="en-US" smtClean="0"/>
          </a:p>
        </p:txBody>
      </p:sp>
      <p:sp>
        <p:nvSpPr>
          <p:cNvPr id="46084" name="Text Box 7"/>
          <p:cNvSpPr txBox="1">
            <a:spLocks noChangeArrowheads="1"/>
          </p:cNvSpPr>
          <p:nvPr/>
        </p:nvSpPr>
        <p:spPr bwMode="auto">
          <a:xfrm>
            <a:off x="477838" y="2268538"/>
            <a:ext cx="9580562" cy="5018087"/>
          </a:xfrm>
          <a:prstGeom prst="rect">
            <a:avLst/>
          </a:prstGeom>
          <a:noFill/>
          <a:ln w="9525">
            <a:noFill/>
            <a:miter lim="800000"/>
            <a:headEnd/>
            <a:tailEnd/>
          </a:ln>
        </p:spPr>
        <p:txBody>
          <a:bodyPr lIns="0" tIns="0" rIns="0" bIns="0"/>
          <a:lstStyle/>
          <a:p>
            <a:pPr marL="312738" indent="-312738" defTabSz="514350">
              <a:buClr>
                <a:srgbClr val="602162"/>
              </a:buClr>
              <a:buSzPct val="90000"/>
              <a:buFont typeface="Wingdings" pitchFamily="2" charset="2"/>
              <a:buChar char="Ø"/>
            </a:pPr>
            <a:r>
              <a:rPr lang="en-US" sz="3500" b="1">
                <a:solidFill>
                  <a:srgbClr val="000000"/>
                </a:solidFill>
              </a:rPr>
              <a:t>Required Fields</a:t>
            </a:r>
            <a:r>
              <a:rPr lang="en-US" sz="3500">
                <a:solidFill>
                  <a:srgbClr val="000000"/>
                </a:solidFill>
              </a:rPr>
              <a:t> (user cannot leave this field blank)</a:t>
            </a:r>
          </a:p>
          <a:p>
            <a:pPr marL="312738" indent="-312738" defTabSz="514350">
              <a:buClr>
                <a:srgbClr val="602162"/>
              </a:buClr>
              <a:buSzPct val="90000"/>
              <a:buFont typeface="Wingdings" pitchFamily="2" charset="2"/>
              <a:buChar char="Ø"/>
            </a:pPr>
            <a:r>
              <a:rPr lang="en-US" sz="3500" b="1">
                <a:solidFill>
                  <a:srgbClr val="000000"/>
                </a:solidFill>
              </a:rPr>
              <a:t>Range of Values</a:t>
            </a:r>
            <a:r>
              <a:rPr lang="en-US" sz="3500">
                <a:solidFill>
                  <a:srgbClr val="000000"/>
                </a:solidFill>
              </a:rPr>
              <a:t> (value entered must be within a particular range)</a:t>
            </a:r>
          </a:p>
          <a:p>
            <a:pPr marL="312738" indent="-312738" defTabSz="514350">
              <a:buClr>
                <a:srgbClr val="602162"/>
              </a:buClr>
              <a:buSzPct val="90000"/>
              <a:buFont typeface="Wingdings" pitchFamily="2" charset="2"/>
              <a:buChar char="Ø"/>
            </a:pPr>
            <a:r>
              <a:rPr lang="en-US" sz="3500" b="1">
                <a:solidFill>
                  <a:srgbClr val="000000"/>
                </a:solidFill>
              </a:rPr>
              <a:t>Default Values</a:t>
            </a:r>
            <a:r>
              <a:rPr lang="en-US" sz="3500">
                <a:solidFill>
                  <a:srgbClr val="000000"/>
                </a:solidFill>
              </a:rPr>
              <a:t> (helps prevent data entry fatigue!)</a:t>
            </a:r>
          </a:p>
          <a:p>
            <a:pPr marL="312738" indent="-312738" defTabSz="514350">
              <a:buClr>
                <a:srgbClr val="602162"/>
              </a:buClr>
              <a:buSzPct val="90000"/>
              <a:buFont typeface="Wingdings" pitchFamily="2" charset="2"/>
              <a:buChar char="Ø"/>
            </a:pPr>
            <a:r>
              <a:rPr lang="en-US" sz="3500" b="1">
                <a:solidFill>
                  <a:srgbClr val="000000"/>
                </a:solidFill>
              </a:rPr>
              <a:t>Legal Values</a:t>
            </a:r>
            <a:r>
              <a:rPr lang="en-US" sz="3500">
                <a:solidFill>
                  <a:srgbClr val="000000"/>
                </a:solidFill>
              </a:rPr>
              <a:t> (you specify what the legal values are permitted in data entry for a particular attribute)</a:t>
            </a:r>
            <a:endParaRPr lang="en-US"/>
          </a:p>
        </p:txBody>
      </p:sp>
    </p:spTree>
  </p:cSld>
  <p:clrMapOvr>
    <a:overrideClrMapping bg1="lt1" tx1="dk1" bg2="lt2" tx2="dk2" accent1="accent1" accent2="accent2" accent3="accent3" accent4="accent4" accent5="accent5" accent6="accent6" hlink="hlink" folHlink="folHlink"/>
  </p:clrMapOvr>
  <p:transition>
    <p:cut/>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6"/>
          <p:cNvGrpSpPr>
            <a:grpSpLocks/>
          </p:cNvGrpSpPr>
          <p:nvPr/>
        </p:nvGrpSpPr>
        <p:grpSpPr bwMode="auto">
          <a:xfrm>
            <a:off x="71438" y="2071688"/>
            <a:ext cx="9918700" cy="136525"/>
            <a:chOff x="45" y="1305"/>
            <a:chExt cx="6248" cy="86"/>
          </a:xfrm>
        </p:grpSpPr>
        <p:sp>
          <p:nvSpPr>
            <p:cNvPr id="47109" name="AutoShape 4"/>
            <p:cNvSpPr>
              <a:spLocks noChangeArrowheads="1"/>
            </p:cNvSpPr>
            <p:nvPr/>
          </p:nvSpPr>
          <p:spPr bwMode="auto">
            <a:xfrm flipV="1">
              <a:off x="2725" y="1312"/>
              <a:ext cx="1146" cy="79"/>
            </a:xfrm>
            <a:prstGeom prst="roundRect">
              <a:avLst>
                <a:gd name="adj" fmla="val 0"/>
              </a:avLst>
            </a:prstGeom>
            <a:solidFill>
              <a:srgbClr val="602162"/>
            </a:solidFill>
            <a:ln w="9525">
              <a:noFill/>
              <a:round/>
              <a:headEnd/>
              <a:tailEnd/>
            </a:ln>
          </p:spPr>
          <p:txBody>
            <a:bodyPr wrap="none" anchor="ctr"/>
            <a:lstStyle/>
            <a:p>
              <a:endParaRPr lang="en-US"/>
            </a:p>
          </p:txBody>
        </p:sp>
        <p:sp>
          <p:nvSpPr>
            <p:cNvPr id="47110" name="Line 5"/>
            <p:cNvSpPr>
              <a:spLocks noChangeShapeType="1"/>
            </p:cNvSpPr>
            <p:nvPr/>
          </p:nvSpPr>
          <p:spPr bwMode="auto">
            <a:xfrm>
              <a:off x="45" y="1305"/>
              <a:ext cx="6248" cy="0"/>
            </a:xfrm>
            <a:prstGeom prst="line">
              <a:avLst/>
            </a:prstGeom>
            <a:noFill/>
            <a:ln w="31433">
              <a:solidFill>
                <a:srgbClr val="602162"/>
              </a:solidFill>
              <a:round/>
              <a:headEnd/>
              <a:tailEnd/>
            </a:ln>
          </p:spPr>
          <p:txBody>
            <a:bodyPr/>
            <a:lstStyle/>
            <a:p>
              <a:endParaRPr lang="en-US"/>
            </a:p>
          </p:txBody>
        </p:sp>
      </p:grpSp>
      <p:sp>
        <p:nvSpPr>
          <p:cNvPr id="47107" name="Rectangle 3"/>
          <p:cNvSpPr>
            <a:spLocks noGrp="1" noChangeArrowheads="1"/>
          </p:cNvSpPr>
          <p:nvPr>
            <p:ph type="body" idx="1"/>
          </p:nvPr>
        </p:nvSpPr>
        <p:spPr>
          <a:xfrm>
            <a:off x="0" y="0"/>
            <a:ext cx="10058400" cy="2159000"/>
          </a:xfrm>
          <a:noFill/>
        </p:spPr>
        <p:txBody>
          <a:bodyPr lIns="0" tIns="0" rIns="0" bIns="0" anchor="ctr"/>
          <a:lstStyle/>
          <a:p>
            <a:pPr marL="0" indent="0" algn="ctr" defTabSz="514350" eaLnBrk="1" hangingPunct="1">
              <a:spcBef>
                <a:spcPct val="0"/>
              </a:spcBef>
              <a:buClr>
                <a:srgbClr val="602162"/>
              </a:buClr>
              <a:buSzPct val="90000"/>
              <a:buFont typeface="Monotype Sorts" pitchFamily="2" charset="2"/>
              <a:buNone/>
            </a:pPr>
            <a:r>
              <a:rPr lang="en-US" sz="3300" b="1" smtClean="0">
                <a:solidFill>
                  <a:srgbClr val="104160"/>
                </a:solidFill>
                <a:latin typeface="Arial" pitchFamily="34" charset="0"/>
              </a:rPr>
              <a:t>Validation Rule 1: To Specify a Required Field Which Cannot Be Left Blank on Data Entry</a:t>
            </a:r>
            <a:endParaRPr lang="en-US" smtClean="0"/>
          </a:p>
        </p:txBody>
      </p:sp>
      <p:sp>
        <p:nvSpPr>
          <p:cNvPr id="47108" name="Text Box 7"/>
          <p:cNvSpPr txBox="1">
            <a:spLocks noChangeArrowheads="1"/>
          </p:cNvSpPr>
          <p:nvPr/>
        </p:nvSpPr>
        <p:spPr bwMode="auto">
          <a:xfrm>
            <a:off x="0" y="2105025"/>
            <a:ext cx="10058400" cy="7502525"/>
          </a:xfrm>
          <a:prstGeom prst="rect">
            <a:avLst/>
          </a:prstGeom>
          <a:noFill/>
          <a:ln w="9525">
            <a:noFill/>
            <a:miter lim="800000"/>
            <a:headEnd/>
            <a:tailEnd/>
          </a:ln>
        </p:spPr>
        <p:txBody>
          <a:bodyPr lIns="0" tIns="0" rIns="0" bIns="0"/>
          <a:lstStyle/>
          <a:p>
            <a:pPr marL="312738" indent="-312738" defTabSz="514350">
              <a:buClr>
                <a:srgbClr val="602162"/>
              </a:buClr>
              <a:buSzPct val="90000"/>
              <a:buFont typeface="Wingdings" pitchFamily="2" charset="2"/>
              <a:buChar char="Ø"/>
            </a:pPr>
            <a:r>
              <a:rPr lang="en-US" sz="3200">
                <a:solidFill>
                  <a:srgbClr val="000000"/>
                </a:solidFill>
              </a:rPr>
              <a:t>Concept: In Relational Database Design, the attribute(s) which is (are) the primary key should </a:t>
            </a:r>
            <a:r>
              <a:rPr lang="en-US" sz="4000" b="1">
                <a:solidFill>
                  <a:srgbClr val="000000"/>
                </a:solidFill>
              </a:rPr>
              <a:t>not</a:t>
            </a:r>
            <a:r>
              <a:rPr lang="en-US" sz="3200">
                <a:solidFill>
                  <a:srgbClr val="000000"/>
                </a:solidFill>
              </a:rPr>
              <a:t> be "null" for any entity record</a:t>
            </a:r>
            <a:r>
              <a:rPr lang="en-US" sz="2900">
                <a:solidFill>
                  <a:srgbClr val="000000"/>
                </a:solidFill>
              </a:rPr>
              <a:t>.</a:t>
            </a:r>
          </a:p>
          <a:p>
            <a:pPr marL="649288" lvl="1" indent="-192088" defTabSz="514350">
              <a:buClr>
                <a:srgbClr val="602162"/>
              </a:buClr>
              <a:buSzPct val="70000"/>
              <a:buFont typeface="Wingdings" pitchFamily="2" charset="2"/>
              <a:buChar char="ü"/>
            </a:pPr>
            <a:r>
              <a:rPr lang="en-US" sz="2900" b="1">
                <a:solidFill>
                  <a:srgbClr val="000000"/>
                </a:solidFill>
              </a:rPr>
              <a:t>With other (non-key) attributes, we may or may not be willing to accept "nulls" as attribute values.</a:t>
            </a:r>
          </a:p>
          <a:p>
            <a:pPr marL="312738" indent="-312738" defTabSz="514350">
              <a:buClr>
                <a:srgbClr val="602162"/>
              </a:buClr>
              <a:buSzPct val="90000"/>
              <a:buFont typeface="Wingdings" pitchFamily="2" charset="2"/>
              <a:buChar char="Ø"/>
            </a:pPr>
            <a:r>
              <a:rPr lang="en-US" sz="3200">
                <a:solidFill>
                  <a:srgbClr val="000000"/>
                </a:solidFill>
              </a:rPr>
              <a:t>Concept Mapping With Access:</a:t>
            </a:r>
            <a:endParaRPr lang="en-US" sz="2900">
              <a:solidFill>
                <a:srgbClr val="000000"/>
              </a:solidFill>
            </a:endParaRPr>
          </a:p>
          <a:p>
            <a:pPr marL="649288" lvl="1" indent="-192088" defTabSz="514350">
              <a:buClr>
                <a:srgbClr val="602162"/>
              </a:buClr>
              <a:buSzPct val="70000"/>
              <a:buFont typeface="Wingdings" pitchFamily="2" charset="2"/>
              <a:buChar char="ü"/>
            </a:pPr>
            <a:r>
              <a:rPr lang="en-US" sz="2900" b="1">
                <a:solidFill>
                  <a:srgbClr val="000000"/>
                </a:solidFill>
              </a:rPr>
              <a:t>In Design View, be sure the field is "selected" (if not, click on the row indicator column ).</a:t>
            </a:r>
          </a:p>
          <a:p>
            <a:pPr marL="649288" lvl="1" indent="-192088" defTabSz="514350">
              <a:buClr>
                <a:srgbClr val="602162"/>
              </a:buClr>
              <a:buSzPct val="70000"/>
              <a:buFont typeface="Wingdings" pitchFamily="2" charset="2"/>
              <a:buChar char="ü"/>
            </a:pPr>
            <a:r>
              <a:rPr lang="en-US" sz="2900" b="1">
                <a:solidFill>
                  <a:srgbClr val="000000"/>
                </a:solidFill>
              </a:rPr>
              <a:t>In Field Properties, click on "Required."</a:t>
            </a:r>
          </a:p>
          <a:p>
            <a:pPr marL="649288" lvl="1" indent="-192088" defTabSz="514350">
              <a:buClr>
                <a:srgbClr val="602162"/>
              </a:buClr>
              <a:buSzPct val="70000"/>
              <a:buFont typeface="Wingdings" pitchFamily="2" charset="2"/>
              <a:buChar char="ü"/>
            </a:pPr>
            <a:r>
              <a:rPr lang="en-US" sz="2900" b="1">
                <a:solidFill>
                  <a:srgbClr val="000000"/>
                </a:solidFill>
              </a:rPr>
              <a:t>Click on the drop-down arrow, and select "Yes" (or, alternatively, just delete the default "No" and enter "Yes").</a:t>
            </a:r>
            <a:endParaRPr lang="en-US"/>
          </a:p>
        </p:txBody>
      </p:sp>
    </p:spTree>
  </p:cSld>
  <p:clrMapOvr>
    <a:overrideClrMapping bg1="lt1" tx1="dk1" bg2="lt2" tx2="dk2" accent1="accent1" accent2="accent2" accent3="accent3" accent4="accent4" accent5="accent5" accent6="accent6" hlink="hlink" folHlink="folHlink"/>
  </p:clrMapOvr>
  <p:transition>
    <p:cut/>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Group 6"/>
          <p:cNvGrpSpPr>
            <a:grpSpLocks/>
          </p:cNvGrpSpPr>
          <p:nvPr/>
        </p:nvGrpSpPr>
        <p:grpSpPr bwMode="auto">
          <a:xfrm>
            <a:off x="71438" y="2071688"/>
            <a:ext cx="9918700" cy="136525"/>
            <a:chOff x="45" y="1305"/>
            <a:chExt cx="6248" cy="86"/>
          </a:xfrm>
        </p:grpSpPr>
        <p:sp>
          <p:nvSpPr>
            <p:cNvPr id="48133" name="AutoShape 4"/>
            <p:cNvSpPr>
              <a:spLocks noChangeArrowheads="1"/>
            </p:cNvSpPr>
            <p:nvPr/>
          </p:nvSpPr>
          <p:spPr bwMode="auto">
            <a:xfrm flipV="1">
              <a:off x="2725" y="1312"/>
              <a:ext cx="1146" cy="79"/>
            </a:xfrm>
            <a:prstGeom prst="roundRect">
              <a:avLst>
                <a:gd name="adj" fmla="val 0"/>
              </a:avLst>
            </a:prstGeom>
            <a:solidFill>
              <a:srgbClr val="602162"/>
            </a:solidFill>
            <a:ln w="9525">
              <a:noFill/>
              <a:round/>
              <a:headEnd/>
              <a:tailEnd/>
            </a:ln>
          </p:spPr>
          <p:txBody>
            <a:bodyPr wrap="none" anchor="ctr"/>
            <a:lstStyle/>
            <a:p>
              <a:endParaRPr lang="en-US"/>
            </a:p>
          </p:txBody>
        </p:sp>
        <p:sp>
          <p:nvSpPr>
            <p:cNvPr id="48134" name="Line 5"/>
            <p:cNvSpPr>
              <a:spLocks noChangeShapeType="1"/>
            </p:cNvSpPr>
            <p:nvPr/>
          </p:nvSpPr>
          <p:spPr bwMode="auto">
            <a:xfrm>
              <a:off x="45" y="1305"/>
              <a:ext cx="6248" cy="0"/>
            </a:xfrm>
            <a:prstGeom prst="line">
              <a:avLst/>
            </a:prstGeom>
            <a:noFill/>
            <a:ln w="31433">
              <a:solidFill>
                <a:srgbClr val="602162"/>
              </a:solidFill>
              <a:round/>
              <a:headEnd/>
              <a:tailEnd/>
            </a:ln>
          </p:spPr>
          <p:txBody>
            <a:bodyPr/>
            <a:lstStyle/>
            <a:p>
              <a:endParaRPr lang="en-US"/>
            </a:p>
          </p:txBody>
        </p:sp>
      </p:grpSp>
      <p:sp>
        <p:nvSpPr>
          <p:cNvPr id="48131" name="Rectangle 3"/>
          <p:cNvSpPr>
            <a:spLocks noGrp="1" noChangeArrowheads="1"/>
          </p:cNvSpPr>
          <p:nvPr>
            <p:ph type="body" idx="1"/>
          </p:nvPr>
        </p:nvSpPr>
        <p:spPr>
          <a:xfrm>
            <a:off x="0" y="0"/>
            <a:ext cx="10058400" cy="2049463"/>
          </a:xfrm>
          <a:noFill/>
        </p:spPr>
        <p:txBody>
          <a:bodyPr lIns="0" tIns="0" rIns="0" bIns="0" anchor="ctr"/>
          <a:lstStyle/>
          <a:p>
            <a:pPr marL="0" indent="0" algn="ctr" defTabSz="514350" eaLnBrk="1" hangingPunct="1">
              <a:spcBef>
                <a:spcPct val="0"/>
              </a:spcBef>
              <a:buClr>
                <a:srgbClr val="602162"/>
              </a:buClr>
              <a:buSzPct val="90000"/>
              <a:buFont typeface="Monotype Sorts" pitchFamily="2" charset="2"/>
              <a:buNone/>
            </a:pPr>
            <a:r>
              <a:rPr lang="en-US" sz="3600" b="1" smtClean="0">
                <a:solidFill>
                  <a:srgbClr val="104160"/>
                </a:solidFill>
                <a:latin typeface="Arial" pitchFamily="34" charset="0"/>
              </a:rPr>
              <a:t>Validation Rule 2: To Specify a Valid Range of Values for an Attribute in MS Access</a:t>
            </a:r>
            <a:endParaRPr lang="en-US" smtClean="0"/>
          </a:p>
        </p:txBody>
      </p:sp>
      <p:sp>
        <p:nvSpPr>
          <p:cNvPr id="48132" name="Text Box 7"/>
          <p:cNvSpPr txBox="1">
            <a:spLocks noChangeArrowheads="1"/>
          </p:cNvSpPr>
          <p:nvPr/>
        </p:nvSpPr>
        <p:spPr bwMode="auto">
          <a:xfrm>
            <a:off x="419100" y="2305050"/>
            <a:ext cx="9639300" cy="6032500"/>
          </a:xfrm>
          <a:prstGeom prst="rect">
            <a:avLst/>
          </a:prstGeom>
          <a:noFill/>
          <a:ln w="9525">
            <a:noFill/>
            <a:miter lim="800000"/>
            <a:headEnd/>
            <a:tailEnd/>
          </a:ln>
        </p:spPr>
        <p:txBody>
          <a:bodyPr lIns="0" tIns="0" rIns="0" bIns="0"/>
          <a:lstStyle/>
          <a:p>
            <a:pPr marL="312738" indent="-312738" defTabSz="514350">
              <a:buClr>
                <a:srgbClr val="602162"/>
              </a:buClr>
              <a:buSzPct val="90000"/>
              <a:buFont typeface="Monotype Sorts" pitchFamily="2" charset="2"/>
              <a:buChar char="l"/>
            </a:pPr>
            <a:r>
              <a:rPr lang="en-US" sz="2800" b="1">
                <a:solidFill>
                  <a:srgbClr val="000000"/>
                </a:solidFill>
              </a:rPr>
              <a:t>Select the attribute to which the validation rule will apply.</a:t>
            </a:r>
          </a:p>
          <a:p>
            <a:pPr marL="312738" indent="-312738" defTabSz="514350">
              <a:buClr>
                <a:srgbClr val="602162"/>
              </a:buClr>
              <a:buSzPct val="90000"/>
              <a:buFont typeface="Monotype Sorts" pitchFamily="2" charset="2"/>
              <a:buChar char="l"/>
            </a:pPr>
            <a:r>
              <a:rPr lang="en-US" sz="2800" b="1">
                <a:solidFill>
                  <a:srgbClr val="000000"/>
                </a:solidFill>
              </a:rPr>
              <a:t>In Field Properties, click on "Validation Rule."</a:t>
            </a:r>
          </a:p>
          <a:p>
            <a:pPr marL="312738" indent="-312738" defTabSz="514350">
              <a:buClr>
                <a:srgbClr val="602162"/>
              </a:buClr>
              <a:buSzPct val="90000"/>
              <a:buFont typeface="Monotype Sorts" pitchFamily="2" charset="2"/>
              <a:buChar char="l"/>
            </a:pPr>
            <a:r>
              <a:rPr lang="en-US" sz="2800" b="1">
                <a:solidFill>
                  <a:srgbClr val="000000"/>
                </a:solidFill>
              </a:rPr>
              <a:t>Enter the appropriate validation expression which expresses the acceptable values for the attribute, such as:</a:t>
            </a:r>
          </a:p>
          <a:p>
            <a:pPr marL="860425" lvl="1" indent="-403225" defTabSz="514350">
              <a:buClr>
                <a:srgbClr val="100000"/>
              </a:buClr>
              <a:buSzPct val="90000"/>
              <a:buFont typeface="Monotype Sorts" pitchFamily="2" charset="2"/>
              <a:buChar char="l"/>
            </a:pPr>
            <a:r>
              <a:rPr lang="en-US" sz="2800" b="1">
                <a:solidFill>
                  <a:srgbClr val="000000"/>
                </a:solidFill>
              </a:rPr>
              <a:t>    &gt;18000</a:t>
            </a:r>
          </a:p>
          <a:p>
            <a:pPr marL="860425" lvl="1" indent="-403225" defTabSz="514350">
              <a:buClr>
                <a:srgbClr val="100000"/>
              </a:buClr>
              <a:buSzPct val="90000"/>
              <a:buFont typeface="Monotype Sorts" pitchFamily="2" charset="2"/>
              <a:buChar char="l"/>
            </a:pPr>
            <a:r>
              <a:rPr lang="en-US" sz="2800" b="1">
                <a:solidFill>
                  <a:srgbClr val="000000"/>
                </a:solidFill>
              </a:rPr>
              <a:t>    &gt;= 0 And &lt;=90000 </a:t>
            </a:r>
          </a:p>
          <a:p>
            <a:pPr marL="860425" lvl="1" indent="-403225" defTabSz="514350">
              <a:buClr>
                <a:srgbClr val="100000"/>
              </a:buClr>
              <a:buSzPct val="90000"/>
              <a:buFont typeface="Monotype Sorts" pitchFamily="2" charset="2"/>
              <a:buChar char="l"/>
            </a:pPr>
            <a:r>
              <a:rPr lang="en-US" sz="2800" b="1">
                <a:solidFill>
                  <a:srgbClr val="000000"/>
                </a:solidFill>
              </a:rPr>
              <a:t>    &lt;#1/15/2010#</a:t>
            </a:r>
          </a:p>
          <a:p>
            <a:pPr marL="860425" lvl="1" indent="-403225" defTabSz="514350">
              <a:buClr>
                <a:srgbClr val="100000"/>
              </a:buClr>
              <a:buSzPct val="90000"/>
              <a:buFont typeface="Monotype Sorts" pitchFamily="2" charset="2"/>
              <a:buChar char="l"/>
            </a:pPr>
            <a:r>
              <a:rPr lang="en-US" sz="2800" b="1">
                <a:solidFill>
                  <a:srgbClr val="000000"/>
                </a:solidFill>
              </a:rPr>
              <a:t>    &lt;[AccountBalance]</a:t>
            </a:r>
          </a:p>
          <a:p>
            <a:pPr marL="1347788" lvl="2" indent="-433388" defTabSz="514350">
              <a:buClr>
                <a:srgbClr val="602162"/>
              </a:buClr>
              <a:buSzPct val="70000"/>
              <a:buFont typeface="Wingdings" pitchFamily="2" charset="2"/>
              <a:buChar char="ü"/>
            </a:pPr>
            <a:r>
              <a:rPr lang="en-US" sz="2800" b="1" i="1">
                <a:solidFill>
                  <a:srgbClr val="000000"/>
                </a:solidFill>
              </a:rPr>
              <a:t>{ Alternatively, clicking in the Validation Rule Box and then clicking the Build button ( ...) brings you into the Access Expression Builder.}</a:t>
            </a:r>
            <a:endParaRPr lang="en-US"/>
          </a:p>
        </p:txBody>
      </p:sp>
    </p:spTree>
  </p:cSld>
  <p:clrMapOvr>
    <a:overrideClrMapping bg1="lt1" tx1="dk1" bg2="lt2" tx2="dk2" accent1="accent1" accent2="accent2" accent3="accent3" accent4="accent4" accent5="accent5" accent6="accent6" hlink="hlink" folHlink="folHlink"/>
  </p:clrMapOvr>
  <p:transition>
    <p:cut/>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Group 6"/>
          <p:cNvGrpSpPr>
            <a:grpSpLocks/>
          </p:cNvGrpSpPr>
          <p:nvPr/>
        </p:nvGrpSpPr>
        <p:grpSpPr bwMode="auto">
          <a:xfrm>
            <a:off x="71438" y="2071688"/>
            <a:ext cx="9918700" cy="136525"/>
            <a:chOff x="45" y="1305"/>
            <a:chExt cx="6248" cy="86"/>
          </a:xfrm>
        </p:grpSpPr>
        <p:sp>
          <p:nvSpPr>
            <p:cNvPr id="49157" name="AutoShape 4"/>
            <p:cNvSpPr>
              <a:spLocks noChangeArrowheads="1"/>
            </p:cNvSpPr>
            <p:nvPr/>
          </p:nvSpPr>
          <p:spPr bwMode="auto">
            <a:xfrm flipV="1">
              <a:off x="2725" y="1312"/>
              <a:ext cx="1146" cy="79"/>
            </a:xfrm>
            <a:prstGeom prst="roundRect">
              <a:avLst>
                <a:gd name="adj" fmla="val 0"/>
              </a:avLst>
            </a:prstGeom>
            <a:solidFill>
              <a:srgbClr val="602162"/>
            </a:solidFill>
            <a:ln w="9525">
              <a:noFill/>
              <a:round/>
              <a:headEnd/>
              <a:tailEnd/>
            </a:ln>
          </p:spPr>
          <p:txBody>
            <a:bodyPr wrap="none" anchor="ctr"/>
            <a:lstStyle/>
            <a:p>
              <a:endParaRPr lang="en-US"/>
            </a:p>
          </p:txBody>
        </p:sp>
        <p:sp>
          <p:nvSpPr>
            <p:cNvPr id="49158" name="Line 5"/>
            <p:cNvSpPr>
              <a:spLocks noChangeShapeType="1"/>
            </p:cNvSpPr>
            <p:nvPr/>
          </p:nvSpPr>
          <p:spPr bwMode="auto">
            <a:xfrm>
              <a:off x="45" y="1305"/>
              <a:ext cx="6248" cy="0"/>
            </a:xfrm>
            <a:prstGeom prst="line">
              <a:avLst/>
            </a:prstGeom>
            <a:noFill/>
            <a:ln w="31433">
              <a:solidFill>
                <a:srgbClr val="602162"/>
              </a:solidFill>
              <a:round/>
              <a:headEnd/>
              <a:tailEnd/>
            </a:ln>
          </p:spPr>
          <p:txBody>
            <a:bodyPr/>
            <a:lstStyle/>
            <a:p>
              <a:endParaRPr lang="en-US"/>
            </a:p>
          </p:txBody>
        </p:sp>
      </p:grpSp>
      <p:sp>
        <p:nvSpPr>
          <p:cNvPr id="49155" name="Rectangle 3"/>
          <p:cNvSpPr>
            <a:spLocks noGrp="1" noChangeArrowheads="1"/>
          </p:cNvSpPr>
          <p:nvPr>
            <p:ph type="body" idx="1"/>
          </p:nvPr>
        </p:nvSpPr>
        <p:spPr>
          <a:xfrm>
            <a:off x="0" y="0"/>
            <a:ext cx="10058400" cy="1905000"/>
          </a:xfrm>
          <a:noFill/>
        </p:spPr>
        <p:txBody>
          <a:bodyPr lIns="0" tIns="0" rIns="0" bIns="0" anchor="ctr"/>
          <a:lstStyle/>
          <a:p>
            <a:pPr marL="0" indent="0" algn="ctr" defTabSz="514350" eaLnBrk="1" hangingPunct="1">
              <a:spcBef>
                <a:spcPct val="0"/>
              </a:spcBef>
              <a:buClr>
                <a:srgbClr val="602162"/>
              </a:buClr>
              <a:buSzPct val="90000"/>
              <a:buFont typeface="Monotype Sorts" pitchFamily="2" charset="2"/>
              <a:buNone/>
            </a:pPr>
            <a:r>
              <a:rPr lang="en-US" sz="3600" b="1" smtClean="0">
                <a:solidFill>
                  <a:srgbClr val="104160"/>
                </a:solidFill>
                <a:latin typeface="Arial" pitchFamily="34" charset="0"/>
              </a:rPr>
              <a:t>Validation Rule 3: Specifying a Default Value for an Attribute in MS Access</a:t>
            </a:r>
            <a:endParaRPr lang="en-US" smtClean="0"/>
          </a:p>
        </p:txBody>
      </p:sp>
      <p:sp>
        <p:nvSpPr>
          <p:cNvPr id="49156" name="Text Box 7"/>
          <p:cNvSpPr txBox="1">
            <a:spLocks noChangeArrowheads="1"/>
          </p:cNvSpPr>
          <p:nvPr/>
        </p:nvSpPr>
        <p:spPr bwMode="auto">
          <a:xfrm>
            <a:off x="119063" y="2286000"/>
            <a:ext cx="9786937" cy="5018088"/>
          </a:xfrm>
          <a:prstGeom prst="rect">
            <a:avLst/>
          </a:prstGeom>
          <a:noFill/>
          <a:ln w="9525">
            <a:noFill/>
            <a:miter lim="800000"/>
            <a:headEnd/>
            <a:tailEnd/>
          </a:ln>
        </p:spPr>
        <p:txBody>
          <a:bodyPr lIns="0" tIns="0" rIns="0" bIns="0"/>
          <a:lstStyle/>
          <a:p>
            <a:pPr marL="312738" indent="-312738" defTabSz="514350">
              <a:buClr>
                <a:srgbClr val="602162"/>
              </a:buClr>
              <a:buSzPct val="90000"/>
              <a:buFont typeface="Wingdings" pitchFamily="2" charset="2"/>
              <a:buChar char="Ø"/>
            </a:pPr>
            <a:r>
              <a:rPr lang="en-US" sz="3500" b="1">
                <a:solidFill>
                  <a:srgbClr val="000000"/>
                </a:solidFill>
              </a:rPr>
              <a:t>In Design View, select the desired attribute.</a:t>
            </a:r>
          </a:p>
          <a:p>
            <a:pPr marL="312738" indent="-312738" defTabSz="514350">
              <a:buClr>
                <a:srgbClr val="602162"/>
              </a:buClr>
              <a:buSzPct val="90000"/>
              <a:buFont typeface="Wingdings" pitchFamily="2" charset="2"/>
              <a:buChar char="Ø"/>
            </a:pPr>
            <a:r>
              <a:rPr lang="en-US" sz="3500" b="1">
                <a:solidFill>
                  <a:srgbClr val="000000"/>
                </a:solidFill>
              </a:rPr>
              <a:t>In Field Properties, click on the "Default Value" box, which initially is given a (sic.) default "default value" of 0 (zero).</a:t>
            </a:r>
          </a:p>
          <a:p>
            <a:pPr marL="312738" indent="-312738" defTabSz="514350">
              <a:buClr>
                <a:srgbClr val="602162"/>
              </a:buClr>
              <a:buSzPct val="90000"/>
              <a:buFont typeface="Wingdings" pitchFamily="2" charset="2"/>
              <a:buChar char="Ø"/>
            </a:pPr>
            <a:r>
              <a:rPr lang="en-US" sz="3500" b="1">
                <a:solidFill>
                  <a:srgbClr val="000000"/>
                </a:solidFill>
              </a:rPr>
              <a:t>Enter the default value you wish to have applied to the attribute if the users "skips over" this attribute.</a:t>
            </a:r>
          </a:p>
          <a:p>
            <a:pPr marL="312738" indent="-312738" defTabSz="514350">
              <a:buClr>
                <a:srgbClr val="602162"/>
              </a:buClr>
              <a:buSzPct val="90000"/>
              <a:buFont typeface="Wingdings" pitchFamily="2" charset="2"/>
              <a:buChar char="Ø"/>
            </a:pPr>
            <a:r>
              <a:rPr lang="en-US" sz="3500" b="1">
                <a:solidFill>
                  <a:srgbClr val="000000"/>
                </a:solidFill>
              </a:rPr>
              <a:t>This default value applies only to new records, and not to existing records</a:t>
            </a:r>
            <a:endParaRPr lang="en-US"/>
          </a:p>
        </p:txBody>
      </p:sp>
    </p:spTree>
  </p:cSld>
  <p:clrMapOvr>
    <a:overrideClrMapping bg1="lt1" tx1="dk1" bg2="lt2" tx2="dk2" accent1="accent1" accent2="accent2" accent3="accent3" accent4="accent4" accent5="accent5" accent6="accent6" hlink="hlink" folHlink="folHlink"/>
  </p:clrMapOvr>
  <p:transition>
    <p:cut/>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Group 6"/>
          <p:cNvGrpSpPr>
            <a:grpSpLocks/>
          </p:cNvGrpSpPr>
          <p:nvPr/>
        </p:nvGrpSpPr>
        <p:grpSpPr bwMode="auto">
          <a:xfrm>
            <a:off x="71438" y="2071688"/>
            <a:ext cx="9918700" cy="136525"/>
            <a:chOff x="45" y="1305"/>
            <a:chExt cx="6248" cy="86"/>
          </a:xfrm>
        </p:grpSpPr>
        <p:sp>
          <p:nvSpPr>
            <p:cNvPr id="50181" name="AutoShape 4"/>
            <p:cNvSpPr>
              <a:spLocks noChangeArrowheads="1"/>
            </p:cNvSpPr>
            <p:nvPr/>
          </p:nvSpPr>
          <p:spPr bwMode="auto">
            <a:xfrm flipV="1">
              <a:off x="2725" y="1312"/>
              <a:ext cx="1146" cy="79"/>
            </a:xfrm>
            <a:prstGeom prst="roundRect">
              <a:avLst>
                <a:gd name="adj" fmla="val 0"/>
              </a:avLst>
            </a:prstGeom>
            <a:solidFill>
              <a:srgbClr val="602162"/>
            </a:solidFill>
            <a:ln w="9525">
              <a:noFill/>
              <a:round/>
              <a:headEnd/>
              <a:tailEnd/>
            </a:ln>
          </p:spPr>
          <p:txBody>
            <a:bodyPr wrap="none" anchor="ctr"/>
            <a:lstStyle/>
            <a:p>
              <a:endParaRPr lang="en-US"/>
            </a:p>
          </p:txBody>
        </p:sp>
        <p:sp>
          <p:nvSpPr>
            <p:cNvPr id="50182" name="Line 5"/>
            <p:cNvSpPr>
              <a:spLocks noChangeShapeType="1"/>
            </p:cNvSpPr>
            <p:nvPr/>
          </p:nvSpPr>
          <p:spPr bwMode="auto">
            <a:xfrm>
              <a:off x="45" y="1305"/>
              <a:ext cx="6248" cy="0"/>
            </a:xfrm>
            <a:prstGeom prst="line">
              <a:avLst/>
            </a:prstGeom>
            <a:noFill/>
            <a:ln w="31433">
              <a:solidFill>
                <a:srgbClr val="602162"/>
              </a:solidFill>
              <a:round/>
              <a:headEnd/>
              <a:tailEnd/>
            </a:ln>
          </p:spPr>
          <p:txBody>
            <a:bodyPr/>
            <a:lstStyle/>
            <a:p>
              <a:endParaRPr lang="en-US"/>
            </a:p>
          </p:txBody>
        </p:sp>
      </p:grpSp>
      <p:sp>
        <p:nvSpPr>
          <p:cNvPr id="50179" name="Rectangle 3"/>
          <p:cNvSpPr>
            <a:spLocks noGrp="1" noChangeArrowheads="1"/>
          </p:cNvSpPr>
          <p:nvPr>
            <p:ph type="body" idx="1"/>
          </p:nvPr>
        </p:nvSpPr>
        <p:spPr>
          <a:xfrm>
            <a:off x="49213" y="0"/>
            <a:ext cx="10009187" cy="2540000"/>
          </a:xfrm>
          <a:noFill/>
        </p:spPr>
        <p:txBody>
          <a:bodyPr lIns="0" tIns="0" rIns="0" bIns="0" anchor="ctr"/>
          <a:lstStyle/>
          <a:p>
            <a:pPr marL="0" indent="0" algn="ctr" defTabSz="514350" eaLnBrk="1" hangingPunct="1">
              <a:spcBef>
                <a:spcPct val="0"/>
              </a:spcBef>
              <a:buClr>
                <a:srgbClr val="602162"/>
              </a:buClr>
              <a:buSzPct val="90000"/>
              <a:buFont typeface="Monotype Sorts" pitchFamily="2" charset="2"/>
              <a:buNone/>
            </a:pPr>
            <a:r>
              <a:rPr lang="en-US" sz="3600" b="1" smtClean="0">
                <a:solidFill>
                  <a:srgbClr val="104160"/>
                </a:solidFill>
                <a:latin typeface="Arial" pitchFamily="34" charset="0"/>
              </a:rPr>
              <a:t>Validation Rule 4: Specifying a Collection of Legal Values for an Attribute</a:t>
            </a:r>
            <a:endParaRPr lang="en-US" smtClean="0"/>
          </a:p>
        </p:txBody>
      </p:sp>
      <p:sp>
        <p:nvSpPr>
          <p:cNvPr id="50180" name="Text Box 7"/>
          <p:cNvSpPr txBox="1">
            <a:spLocks noChangeArrowheads="1"/>
          </p:cNvSpPr>
          <p:nvPr/>
        </p:nvSpPr>
        <p:spPr bwMode="auto">
          <a:xfrm>
            <a:off x="476250" y="2287588"/>
            <a:ext cx="9582150" cy="6072187"/>
          </a:xfrm>
          <a:prstGeom prst="rect">
            <a:avLst/>
          </a:prstGeom>
          <a:noFill/>
          <a:ln w="9525">
            <a:noFill/>
            <a:miter lim="800000"/>
            <a:headEnd/>
            <a:tailEnd/>
          </a:ln>
        </p:spPr>
        <p:txBody>
          <a:bodyPr lIns="0" tIns="0" rIns="0" bIns="0"/>
          <a:lstStyle/>
          <a:p>
            <a:pPr marL="312738" indent="-312738" defTabSz="514350">
              <a:buClr>
                <a:srgbClr val="602162"/>
              </a:buClr>
              <a:buSzPct val="90000"/>
              <a:buFont typeface="Wingdings" pitchFamily="2" charset="2"/>
              <a:buChar char="Ø"/>
            </a:pPr>
            <a:r>
              <a:rPr lang="en-US" sz="3200">
                <a:solidFill>
                  <a:srgbClr val="000000"/>
                </a:solidFill>
              </a:rPr>
              <a:t>In Design View, select the attribute to which you wish to apply the collection of legal values.</a:t>
            </a:r>
          </a:p>
          <a:p>
            <a:pPr marL="312738" indent="-312738" defTabSz="514350">
              <a:buClr>
                <a:srgbClr val="602162"/>
              </a:buClr>
              <a:buSzPct val="90000"/>
              <a:buFont typeface="Wingdings" pitchFamily="2" charset="2"/>
              <a:buChar char="Ø"/>
            </a:pPr>
            <a:r>
              <a:rPr lang="en-US" sz="3200">
                <a:solidFill>
                  <a:srgbClr val="000000"/>
                </a:solidFill>
              </a:rPr>
              <a:t>In Field Properties, click on the "Validation Rule" box.</a:t>
            </a:r>
          </a:p>
          <a:p>
            <a:pPr marL="312738" indent="-312738" defTabSz="514350">
              <a:buClr>
                <a:srgbClr val="602162"/>
              </a:buClr>
              <a:buSzPct val="90000"/>
              <a:buFont typeface="Wingdings" pitchFamily="2" charset="2"/>
              <a:buChar char="Ø"/>
            </a:pPr>
            <a:r>
              <a:rPr lang="en-US" sz="3200">
                <a:solidFill>
                  <a:srgbClr val="000000"/>
                </a:solidFill>
              </a:rPr>
              <a:t>Enter each legal value</a:t>
            </a:r>
            <a:r>
              <a:rPr lang="en-US" sz="3200" b="1">
                <a:solidFill>
                  <a:srgbClr val="000000"/>
                </a:solidFill>
              </a:rPr>
              <a:t> </a:t>
            </a:r>
            <a:r>
              <a:rPr lang="en-US" sz="3200" u="sng">
                <a:solidFill>
                  <a:srgbClr val="000000"/>
                </a:solidFill>
              </a:rPr>
              <a:t>in quotation marks</a:t>
            </a:r>
            <a:r>
              <a:rPr lang="en-US" sz="3200">
                <a:solidFill>
                  <a:srgbClr val="000000"/>
                </a:solidFill>
              </a:rPr>
              <a:t> , separating each legal value by the word Or, i.e., </a:t>
            </a:r>
            <a:br>
              <a:rPr lang="en-US" sz="3200">
                <a:solidFill>
                  <a:srgbClr val="000000"/>
                </a:solidFill>
              </a:rPr>
            </a:br>
            <a:r>
              <a:rPr lang="en-US" sz="3200">
                <a:solidFill>
                  <a:srgbClr val="000000"/>
                </a:solidFill>
              </a:rPr>
              <a:t>     = "JAN" Or "FEB" Or "MAR"</a:t>
            </a:r>
          </a:p>
          <a:p>
            <a:pPr marL="312738" indent="-312738" defTabSz="514350">
              <a:buClr>
                <a:srgbClr val="602162"/>
              </a:buClr>
              <a:buSzPct val="90000"/>
              <a:buFont typeface="Wingdings" pitchFamily="2" charset="2"/>
              <a:buChar char="Ø"/>
            </a:pPr>
            <a:r>
              <a:rPr lang="en-US" sz="3200">
                <a:solidFill>
                  <a:srgbClr val="000000"/>
                </a:solidFill>
              </a:rPr>
              <a:t>Then click on "Validation Text" box, and enter the message the user should see if the value the user enters is not one of the legal values you defined.</a:t>
            </a:r>
            <a:endParaRPr lang="en-US"/>
          </a:p>
        </p:txBody>
      </p:sp>
    </p:spTree>
  </p:cSld>
  <p:clrMapOvr>
    <a:overrideClrMapping bg1="lt1" tx1="dk1" bg2="lt2" tx2="dk2" accent1="accent1" accent2="accent2" accent3="accent3" accent4="accent4" accent5="accent5" accent6="accent6" hlink="hlink" folHlink="folHlink"/>
  </p:clrMapOvr>
  <p:transition>
    <p:cut/>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2" name="Group 6"/>
          <p:cNvGrpSpPr>
            <a:grpSpLocks/>
          </p:cNvGrpSpPr>
          <p:nvPr/>
        </p:nvGrpSpPr>
        <p:grpSpPr bwMode="auto">
          <a:xfrm>
            <a:off x="71438" y="2071688"/>
            <a:ext cx="9918700" cy="136525"/>
            <a:chOff x="45" y="1305"/>
            <a:chExt cx="6248" cy="86"/>
          </a:xfrm>
        </p:grpSpPr>
        <p:sp>
          <p:nvSpPr>
            <p:cNvPr id="51205" name="AutoShape 4"/>
            <p:cNvSpPr>
              <a:spLocks noChangeArrowheads="1"/>
            </p:cNvSpPr>
            <p:nvPr/>
          </p:nvSpPr>
          <p:spPr bwMode="auto">
            <a:xfrm flipV="1">
              <a:off x="2725" y="1312"/>
              <a:ext cx="1146" cy="79"/>
            </a:xfrm>
            <a:prstGeom prst="roundRect">
              <a:avLst>
                <a:gd name="adj" fmla="val 0"/>
              </a:avLst>
            </a:prstGeom>
            <a:solidFill>
              <a:srgbClr val="602162"/>
            </a:solidFill>
            <a:ln w="9525">
              <a:noFill/>
              <a:round/>
              <a:headEnd/>
              <a:tailEnd/>
            </a:ln>
          </p:spPr>
          <p:txBody>
            <a:bodyPr wrap="none" anchor="ctr"/>
            <a:lstStyle/>
            <a:p>
              <a:endParaRPr lang="en-US"/>
            </a:p>
          </p:txBody>
        </p:sp>
        <p:sp>
          <p:nvSpPr>
            <p:cNvPr id="51206" name="Line 5"/>
            <p:cNvSpPr>
              <a:spLocks noChangeShapeType="1"/>
            </p:cNvSpPr>
            <p:nvPr/>
          </p:nvSpPr>
          <p:spPr bwMode="auto">
            <a:xfrm>
              <a:off x="45" y="1305"/>
              <a:ext cx="6248" cy="0"/>
            </a:xfrm>
            <a:prstGeom prst="line">
              <a:avLst/>
            </a:prstGeom>
            <a:noFill/>
            <a:ln w="31433">
              <a:solidFill>
                <a:srgbClr val="602162"/>
              </a:solidFill>
              <a:round/>
              <a:headEnd/>
              <a:tailEnd/>
            </a:ln>
          </p:spPr>
          <p:txBody>
            <a:bodyPr/>
            <a:lstStyle/>
            <a:p>
              <a:endParaRPr lang="en-US"/>
            </a:p>
          </p:txBody>
        </p:sp>
      </p:grpSp>
      <p:sp>
        <p:nvSpPr>
          <p:cNvPr id="51203" name="Rectangle 3"/>
          <p:cNvSpPr>
            <a:spLocks noGrp="1" noChangeArrowheads="1"/>
          </p:cNvSpPr>
          <p:nvPr>
            <p:ph type="body" idx="1"/>
          </p:nvPr>
        </p:nvSpPr>
        <p:spPr>
          <a:xfrm>
            <a:off x="0" y="609600"/>
            <a:ext cx="9894888" cy="1490663"/>
          </a:xfrm>
          <a:noFill/>
        </p:spPr>
        <p:txBody>
          <a:bodyPr lIns="0" tIns="0" rIns="0" bIns="0" anchor="ctr"/>
          <a:lstStyle/>
          <a:p>
            <a:pPr marL="0" indent="0" algn="ctr" defTabSz="514350" eaLnBrk="1" hangingPunct="1">
              <a:spcBef>
                <a:spcPct val="0"/>
              </a:spcBef>
              <a:buClr>
                <a:srgbClr val="602162"/>
              </a:buClr>
              <a:buSzPct val="90000"/>
              <a:buFont typeface="Monotype Sorts" pitchFamily="2" charset="2"/>
              <a:buNone/>
            </a:pPr>
            <a:r>
              <a:rPr lang="en-US" sz="3600" b="1" smtClean="0">
                <a:solidFill>
                  <a:srgbClr val="104160"/>
                </a:solidFill>
                <a:latin typeface="Arial" pitchFamily="34" charset="0"/>
              </a:rPr>
              <a:t>Addendum to Validation Rule 4: Permitting a Null Value as a Legal Value </a:t>
            </a:r>
            <a:endParaRPr lang="en-US" smtClean="0"/>
          </a:p>
        </p:txBody>
      </p:sp>
      <p:sp>
        <p:nvSpPr>
          <p:cNvPr id="51204" name="Text Box 7"/>
          <p:cNvSpPr txBox="1">
            <a:spLocks noChangeArrowheads="1"/>
          </p:cNvSpPr>
          <p:nvPr/>
        </p:nvSpPr>
        <p:spPr bwMode="auto">
          <a:xfrm>
            <a:off x="473075" y="2224088"/>
            <a:ext cx="9805988" cy="6308725"/>
          </a:xfrm>
          <a:prstGeom prst="rect">
            <a:avLst/>
          </a:prstGeom>
          <a:noFill/>
          <a:ln w="9525">
            <a:noFill/>
            <a:miter lim="800000"/>
            <a:headEnd/>
            <a:tailEnd/>
          </a:ln>
        </p:spPr>
        <p:txBody>
          <a:bodyPr lIns="0" tIns="0" rIns="0" bIns="0"/>
          <a:lstStyle/>
          <a:p>
            <a:pPr marL="312738" indent="-312738" defTabSz="514350">
              <a:buClr>
                <a:srgbClr val="602162"/>
              </a:buClr>
              <a:buSzPct val="90000"/>
              <a:buFont typeface="Wingdings" pitchFamily="2" charset="2"/>
              <a:buChar char="Ø"/>
            </a:pPr>
            <a:r>
              <a:rPr lang="en-US" sz="3200">
                <a:solidFill>
                  <a:srgbClr val="000000"/>
                </a:solidFill>
              </a:rPr>
              <a:t>When you specify a collection of legal values, the input must match one of the legal values.</a:t>
            </a:r>
          </a:p>
          <a:p>
            <a:pPr marL="312738" indent="-312738" defTabSz="514350">
              <a:buClr>
                <a:srgbClr val="602162"/>
              </a:buClr>
              <a:buSzPct val="90000"/>
              <a:buFont typeface="Wingdings" pitchFamily="2" charset="2"/>
              <a:buChar char="Ø"/>
            </a:pPr>
            <a:r>
              <a:rPr lang="en-US" sz="3200">
                <a:solidFill>
                  <a:srgbClr val="000000"/>
                </a:solidFill>
              </a:rPr>
              <a:t>A null value will not normally match the collection of legal values.</a:t>
            </a:r>
          </a:p>
          <a:p>
            <a:pPr marL="312738" indent="-312738" defTabSz="514350">
              <a:buClr>
                <a:srgbClr val="602162"/>
              </a:buClr>
              <a:buSzPct val="90000"/>
              <a:buFont typeface="Wingdings" pitchFamily="2" charset="2"/>
              <a:buChar char="Ø"/>
            </a:pPr>
            <a:r>
              <a:rPr lang="en-US" sz="3200">
                <a:solidFill>
                  <a:srgbClr val="000000"/>
                </a:solidFill>
              </a:rPr>
              <a:t>If you wish to permit a null value as a legal value, add "Or is Null" (without the quotes) to the Validation Rule</a:t>
            </a:r>
          </a:p>
          <a:p>
            <a:pPr marL="649288" lvl="1" indent="-192088" defTabSz="514350">
              <a:buClr>
                <a:srgbClr val="602162"/>
              </a:buClr>
              <a:buSzPct val="70000"/>
              <a:buFont typeface="Wingdings" pitchFamily="2" charset="2"/>
              <a:buChar char="ü"/>
            </a:pPr>
            <a:r>
              <a:rPr lang="en-US" sz="3200" i="1">
                <a:solidFill>
                  <a:srgbClr val="000000"/>
                </a:solidFill>
              </a:rPr>
              <a:t>Example:  "NY" Or "NJ" Or Is Null</a:t>
            </a:r>
          </a:p>
          <a:p>
            <a:pPr marL="312738" indent="-312738" defTabSz="514350">
              <a:buClr>
                <a:srgbClr val="602162"/>
              </a:buClr>
              <a:buSzPct val="90000"/>
              <a:buFont typeface="Wingdings" pitchFamily="2" charset="2"/>
              <a:buChar char="Ø"/>
            </a:pPr>
            <a:r>
              <a:rPr lang="en-US" sz="3200">
                <a:solidFill>
                  <a:srgbClr val="000000"/>
                </a:solidFill>
              </a:rPr>
              <a:t>Also note that validation rules are </a:t>
            </a:r>
            <a:r>
              <a:rPr lang="en-US" sz="3200" b="1">
                <a:solidFill>
                  <a:srgbClr val="000000"/>
                </a:solidFill>
              </a:rPr>
              <a:t>NOT</a:t>
            </a:r>
            <a:r>
              <a:rPr lang="en-US" sz="3200">
                <a:solidFill>
                  <a:srgbClr val="000000"/>
                </a:solidFill>
              </a:rPr>
              <a:t> case sensitive.</a:t>
            </a:r>
            <a:endParaRPr lang="en-US"/>
          </a:p>
        </p:txBody>
      </p:sp>
    </p:spTree>
  </p:cSld>
  <p:clrMapOvr>
    <a:overrideClrMapping bg1="lt1" tx1="dk1" bg2="lt2" tx2="dk2" accent1="accent1" accent2="accent2" accent3="accent3" accent4="accent4" accent5="accent5" accent6="accent6" hlink="hlink" folHlink="folHlink"/>
  </p:clrMapOvr>
  <p:transition>
    <p:cut/>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6" name="Group 6"/>
          <p:cNvGrpSpPr>
            <a:grpSpLocks/>
          </p:cNvGrpSpPr>
          <p:nvPr/>
        </p:nvGrpSpPr>
        <p:grpSpPr bwMode="auto">
          <a:xfrm>
            <a:off x="71438" y="2071688"/>
            <a:ext cx="9918700" cy="136525"/>
            <a:chOff x="45" y="1305"/>
            <a:chExt cx="6248" cy="86"/>
          </a:xfrm>
        </p:grpSpPr>
        <p:sp>
          <p:nvSpPr>
            <p:cNvPr id="52229" name="AutoShape 4"/>
            <p:cNvSpPr>
              <a:spLocks noChangeArrowheads="1"/>
            </p:cNvSpPr>
            <p:nvPr/>
          </p:nvSpPr>
          <p:spPr bwMode="auto">
            <a:xfrm flipV="1">
              <a:off x="2725" y="1312"/>
              <a:ext cx="1146" cy="79"/>
            </a:xfrm>
            <a:prstGeom prst="roundRect">
              <a:avLst>
                <a:gd name="adj" fmla="val 0"/>
              </a:avLst>
            </a:prstGeom>
            <a:solidFill>
              <a:srgbClr val="602162"/>
            </a:solidFill>
            <a:ln w="9525">
              <a:noFill/>
              <a:round/>
              <a:headEnd/>
              <a:tailEnd/>
            </a:ln>
          </p:spPr>
          <p:txBody>
            <a:bodyPr wrap="none" anchor="ctr"/>
            <a:lstStyle/>
            <a:p>
              <a:endParaRPr lang="en-US"/>
            </a:p>
          </p:txBody>
        </p:sp>
        <p:sp>
          <p:nvSpPr>
            <p:cNvPr id="52230" name="Line 5"/>
            <p:cNvSpPr>
              <a:spLocks noChangeShapeType="1"/>
            </p:cNvSpPr>
            <p:nvPr/>
          </p:nvSpPr>
          <p:spPr bwMode="auto">
            <a:xfrm>
              <a:off x="45" y="1305"/>
              <a:ext cx="6248" cy="0"/>
            </a:xfrm>
            <a:prstGeom prst="line">
              <a:avLst/>
            </a:prstGeom>
            <a:noFill/>
            <a:ln w="31433">
              <a:solidFill>
                <a:srgbClr val="602162"/>
              </a:solidFill>
              <a:round/>
              <a:headEnd/>
              <a:tailEnd/>
            </a:ln>
          </p:spPr>
          <p:txBody>
            <a:bodyPr/>
            <a:lstStyle/>
            <a:p>
              <a:endParaRPr lang="en-US"/>
            </a:p>
          </p:txBody>
        </p:sp>
      </p:grpSp>
      <p:sp>
        <p:nvSpPr>
          <p:cNvPr id="52227" name="Rectangle 3"/>
          <p:cNvSpPr>
            <a:spLocks noGrp="1" noChangeArrowheads="1"/>
          </p:cNvSpPr>
          <p:nvPr>
            <p:ph type="body" idx="1"/>
          </p:nvPr>
        </p:nvSpPr>
        <p:spPr>
          <a:xfrm>
            <a:off x="0" y="0"/>
            <a:ext cx="10058400" cy="1981200"/>
          </a:xfrm>
          <a:noFill/>
        </p:spPr>
        <p:txBody>
          <a:bodyPr lIns="0" tIns="0" rIns="0" bIns="0" anchor="ctr"/>
          <a:lstStyle/>
          <a:p>
            <a:pPr marL="0" indent="0" algn="ctr" defTabSz="514350" eaLnBrk="1" hangingPunct="1">
              <a:spcBef>
                <a:spcPct val="0"/>
              </a:spcBef>
              <a:buClr>
                <a:srgbClr val="602162"/>
              </a:buClr>
              <a:buSzPct val="90000"/>
              <a:buFont typeface="Monotype Sorts" pitchFamily="2" charset="2"/>
              <a:buNone/>
            </a:pPr>
            <a:r>
              <a:rPr lang="en-US" sz="4100" b="1" smtClean="0">
                <a:solidFill>
                  <a:srgbClr val="C20000"/>
                </a:solidFill>
                <a:latin typeface="Arial" pitchFamily="34" charset="0"/>
              </a:rPr>
              <a:t>  The "LookUp Wizard Data Type"</a:t>
            </a:r>
            <a:endParaRPr lang="en-US" smtClean="0"/>
          </a:p>
        </p:txBody>
      </p:sp>
      <p:sp>
        <p:nvSpPr>
          <p:cNvPr id="52228" name="Text Box 7"/>
          <p:cNvSpPr txBox="1">
            <a:spLocks noChangeArrowheads="1"/>
          </p:cNvSpPr>
          <p:nvPr/>
        </p:nvSpPr>
        <p:spPr bwMode="auto">
          <a:xfrm>
            <a:off x="0" y="2209800"/>
            <a:ext cx="9813925" cy="7058025"/>
          </a:xfrm>
          <a:prstGeom prst="rect">
            <a:avLst/>
          </a:prstGeom>
          <a:noFill/>
          <a:ln w="9525">
            <a:noFill/>
            <a:miter lim="800000"/>
            <a:headEnd/>
            <a:tailEnd/>
          </a:ln>
        </p:spPr>
        <p:txBody>
          <a:bodyPr lIns="0" tIns="0" rIns="0" bIns="0"/>
          <a:lstStyle/>
          <a:p>
            <a:pPr marL="312738" indent="-312738" defTabSz="514350">
              <a:buClr>
                <a:srgbClr val="602162"/>
              </a:buClr>
              <a:buSzPct val="90000"/>
              <a:buFont typeface="Wingdings" pitchFamily="2" charset="2"/>
              <a:buChar char="Ø"/>
            </a:pPr>
            <a:r>
              <a:rPr lang="en-US" sz="3600" b="1">
                <a:solidFill>
                  <a:srgbClr val="000000"/>
                </a:solidFill>
              </a:rPr>
              <a:t>You can provide the user with a set of values from which to choose for entering a particular attribute.</a:t>
            </a:r>
          </a:p>
          <a:p>
            <a:pPr marL="649288" lvl="1" indent="-192088" defTabSz="514350">
              <a:buClr>
                <a:srgbClr val="602162"/>
              </a:buClr>
              <a:buSzPct val="70000"/>
              <a:buFont typeface="Wingdings" pitchFamily="2" charset="2"/>
              <a:buChar char="ü"/>
            </a:pPr>
            <a:r>
              <a:rPr lang="en-US" sz="3600" b="1">
                <a:solidFill>
                  <a:srgbClr val="602162"/>
                </a:solidFill>
              </a:rPr>
              <a:t>A means of enhancing data integrity for data input.</a:t>
            </a:r>
            <a:endParaRPr lang="en-US" sz="3600" b="1">
              <a:solidFill>
                <a:srgbClr val="000000"/>
              </a:solidFill>
            </a:endParaRPr>
          </a:p>
          <a:p>
            <a:pPr marL="312738" indent="-312738" defTabSz="514350">
              <a:buClr>
                <a:srgbClr val="602162"/>
              </a:buClr>
              <a:buSzPct val="90000"/>
              <a:buFont typeface="Wingdings" pitchFamily="2" charset="2"/>
              <a:buChar char="Ø"/>
            </a:pPr>
            <a:r>
              <a:rPr lang="en-US" sz="3600" b="1">
                <a:solidFill>
                  <a:srgbClr val="000000"/>
                </a:solidFill>
              </a:rPr>
              <a:t>In the Design View drop down box for Data Type, choose "LookUp Wizard ..." for the record where you wish to present the user with a 'look-up' of allowable values.</a:t>
            </a:r>
            <a:endParaRPr lang="en-US"/>
          </a:p>
        </p:txBody>
      </p:sp>
    </p:spTree>
  </p:cSld>
  <p:clrMapOvr>
    <a:overrideClrMapping bg1="lt1" tx1="dk1" bg2="lt2" tx2="dk2" accent1="accent1" accent2="accent2" accent3="accent3" accent4="accent4" accent5="accent5" accent6="accent6" hlink="hlink" folHlink="folHlink"/>
  </p:clrMapOvr>
  <p:transition>
    <p:cut/>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50" name="Group 6"/>
          <p:cNvGrpSpPr>
            <a:grpSpLocks/>
          </p:cNvGrpSpPr>
          <p:nvPr/>
        </p:nvGrpSpPr>
        <p:grpSpPr bwMode="auto">
          <a:xfrm>
            <a:off x="71438" y="2071688"/>
            <a:ext cx="9918700" cy="136525"/>
            <a:chOff x="45" y="1305"/>
            <a:chExt cx="6248" cy="86"/>
          </a:xfrm>
        </p:grpSpPr>
        <p:sp>
          <p:nvSpPr>
            <p:cNvPr id="53253" name="AutoShape 4"/>
            <p:cNvSpPr>
              <a:spLocks noChangeArrowheads="1"/>
            </p:cNvSpPr>
            <p:nvPr/>
          </p:nvSpPr>
          <p:spPr bwMode="auto">
            <a:xfrm flipV="1">
              <a:off x="2725" y="1312"/>
              <a:ext cx="1146" cy="79"/>
            </a:xfrm>
            <a:prstGeom prst="roundRect">
              <a:avLst>
                <a:gd name="adj" fmla="val 0"/>
              </a:avLst>
            </a:prstGeom>
            <a:solidFill>
              <a:srgbClr val="602162"/>
            </a:solidFill>
            <a:ln w="9525">
              <a:noFill/>
              <a:round/>
              <a:headEnd/>
              <a:tailEnd/>
            </a:ln>
          </p:spPr>
          <p:txBody>
            <a:bodyPr wrap="none" anchor="ctr"/>
            <a:lstStyle/>
            <a:p>
              <a:endParaRPr lang="en-US"/>
            </a:p>
          </p:txBody>
        </p:sp>
        <p:sp>
          <p:nvSpPr>
            <p:cNvPr id="53254" name="Line 5"/>
            <p:cNvSpPr>
              <a:spLocks noChangeShapeType="1"/>
            </p:cNvSpPr>
            <p:nvPr/>
          </p:nvSpPr>
          <p:spPr bwMode="auto">
            <a:xfrm>
              <a:off x="45" y="1305"/>
              <a:ext cx="6248" cy="0"/>
            </a:xfrm>
            <a:prstGeom prst="line">
              <a:avLst/>
            </a:prstGeom>
            <a:noFill/>
            <a:ln w="31433">
              <a:solidFill>
                <a:srgbClr val="602162"/>
              </a:solidFill>
              <a:round/>
              <a:headEnd/>
              <a:tailEnd/>
            </a:ln>
          </p:spPr>
          <p:txBody>
            <a:bodyPr/>
            <a:lstStyle/>
            <a:p>
              <a:endParaRPr lang="en-US"/>
            </a:p>
          </p:txBody>
        </p:sp>
      </p:grpSp>
      <p:sp>
        <p:nvSpPr>
          <p:cNvPr id="53251" name="Rectangle 3"/>
          <p:cNvSpPr>
            <a:spLocks noGrp="1" noChangeArrowheads="1"/>
          </p:cNvSpPr>
          <p:nvPr>
            <p:ph type="body" idx="1"/>
          </p:nvPr>
        </p:nvSpPr>
        <p:spPr>
          <a:xfrm>
            <a:off x="0" y="2286000"/>
            <a:ext cx="9761538" cy="6515100"/>
          </a:xfrm>
          <a:noFill/>
        </p:spPr>
        <p:txBody>
          <a:bodyPr lIns="0" tIns="0" rIns="0" bIns="0"/>
          <a:lstStyle/>
          <a:p>
            <a:pPr marL="609600" indent="-609600" defTabSz="514350" eaLnBrk="1" hangingPunct="1">
              <a:spcBef>
                <a:spcPct val="0"/>
              </a:spcBef>
              <a:buClr>
                <a:srgbClr val="602162"/>
              </a:buClr>
              <a:buSzPct val="90000"/>
              <a:buFont typeface="Wingdings" pitchFamily="2" charset="2"/>
              <a:buChar char="Ø"/>
            </a:pPr>
            <a:r>
              <a:rPr lang="en-US" sz="3100" b="1" smtClean="0">
                <a:solidFill>
                  <a:srgbClr val="000000"/>
                </a:solidFill>
              </a:rPr>
              <a:t>The Wizard will offer you two choices:</a:t>
            </a:r>
            <a:br>
              <a:rPr lang="en-US" sz="3100" b="1" smtClean="0">
                <a:solidFill>
                  <a:srgbClr val="000000"/>
                </a:solidFill>
              </a:rPr>
            </a:br>
            <a:endParaRPr lang="en-US" sz="3100" b="1" smtClean="0">
              <a:solidFill>
                <a:srgbClr val="000000"/>
              </a:solidFill>
            </a:endParaRPr>
          </a:p>
          <a:p>
            <a:pPr marL="990600" lvl="1" indent="-533400" defTabSz="514350" eaLnBrk="1" hangingPunct="1">
              <a:spcBef>
                <a:spcPct val="0"/>
              </a:spcBef>
              <a:buClr>
                <a:srgbClr val="100000"/>
              </a:buClr>
              <a:buFont typeface="Wingdings" pitchFamily="2" charset="2"/>
              <a:buAutoNum type="alphaUcPeriod"/>
            </a:pPr>
            <a:r>
              <a:rPr lang="en-US" sz="3100" b="1" smtClean="0">
                <a:solidFill>
                  <a:srgbClr val="000000"/>
                </a:solidFill>
              </a:rPr>
              <a:t>Enter the LookUp values on your own.</a:t>
            </a:r>
            <a:br>
              <a:rPr lang="en-US" sz="3100" b="1" smtClean="0">
                <a:solidFill>
                  <a:srgbClr val="000000"/>
                </a:solidFill>
              </a:rPr>
            </a:br>
            <a:endParaRPr lang="en-US" sz="3100" b="1" smtClean="0">
              <a:solidFill>
                <a:srgbClr val="000000"/>
              </a:solidFill>
            </a:endParaRPr>
          </a:p>
          <a:p>
            <a:pPr marL="990600" lvl="1" indent="-533400" defTabSz="514350" eaLnBrk="1" hangingPunct="1">
              <a:spcBef>
                <a:spcPct val="0"/>
              </a:spcBef>
              <a:buClr>
                <a:srgbClr val="100000"/>
              </a:buClr>
              <a:buFont typeface="Wingdings" pitchFamily="2" charset="2"/>
              <a:buAutoNum type="alphaUcPeriod"/>
            </a:pPr>
            <a:r>
              <a:rPr lang="en-US" sz="3100" b="1" smtClean="0">
                <a:solidFill>
                  <a:srgbClr val="000000"/>
                </a:solidFill>
              </a:rPr>
              <a:t>Use an existing table for the LookUp values</a:t>
            </a:r>
            <a:br>
              <a:rPr lang="en-US" sz="3100" b="1" smtClean="0">
                <a:solidFill>
                  <a:srgbClr val="000000"/>
                </a:solidFill>
              </a:rPr>
            </a:br>
            <a:endParaRPr lang="en-US" sz="3100" b="1" smtClean="0">
              <a:solidFill>
                <a:srgbClr val="000000"/>
              </a:solidFill>
            </a:endParaRPr>
          </a:p>
          <a:p>
            <a:pPr marL="990600" lvl="1" indent="-533400" defTabSz="514350" eaLnBrk="1" hangingPunct="1">
              <a:spcBef>
                <a:spcPct val="0"/>
              </a:spcBef>
              <a:buClr>
                <a:srgbClr val="602162"/>
              </a:buClr>
              <a:buSzPct val="125000"/>
              <a:buFont typeface="Wingdings" pitchFamily="2" charset="2"/>
              <a:buChar char="ü"/>
            </a:pPr>
            <a:r>
              <a:rPr lang="en-US" sz="3100" b="1" smtClean="0">
                <a:solidFill>
                  <a:srgbClr val="000000"/>
                </a:solidFill>
              </a:rPr>
              <a:t>For Choice B (using data from existing tables), you will be given the tables in the current database,  and must select the table which will contain the lookup values.</a:t>
            </a:r>
          </a:p>
        </p:txBody>
      </p:sp>
      <p:sp>
        <p:nvSpPr>
          <p:cNvPr id="53252" name="Text Box 7"/>
          <p:cNvSpPr txBox="1">
            <a:spLocks noChangeArrowheads="1"/>
          </p:cNvSpPr>
          <p:nvPr/>
        </p:nvSpPr>
        <p:spPr bwMode="auto">
          <a:xfrm>
            <a:off x="0" y="0"/>
            <a:ext cx="10058400" cy="1546225"/>
          </a:xfrm>
          <a:prstGeom prst="rect">
            <a:avLst/>
          </a:prstGeom>
          <a:noFill/>
          <a:ln w="9525">
            <a:noFill/>
            <a:miter lim="800000"/>
            <a:headEnd/>
            <a:tailEnd/>
          </a:ln>
        </p:spPr>
        <p:txBody>
          <a:bodyPr lIns="0" tIns="0" rIns="0" bIns="0" anchor="ctr"/>
          <a:lstStyle/>
          <a:p>
            <a:pPr algn="ctr" defTabSz="514350">
              <a:buClr>
                <a:srgbClr val="602162"/>
              </a:buClr>
              <a:buSzPct val="90000"/>
              <a:buFont typeface="Monotype Sorts" pitchFamily="2" charset="2"/>
              <a:buNone/>
            </a:pPr>
            <a:r>
              <a:rPr lang="en-US" sz="5300" b="1">
                <a:solidFill>
                  <a:srgbClr val="104160"/>
                </a:solidFill>
                <a:latin typeface="Arial" pitchFamily="34" charset="0"/>
              </a:rPr>
              <a:t> The "LookUp Wizard Data Type"</a:t>
            </a:r>
            <a:endParaRPr lang="en-US"/>
          </a:p>
        </p:txBody>
      </p:sp>
    </p:spTree>
  </p:cSld>
  <p:clrMapOvr>
    <a:overrideClrMapping bg1="lt1" tx1="dk1" bg2="lt2" tx2="dk2" accent1="accent1" accent2="accent2" accent3="accent3" accent4="accent4" accent5="accent5" accent6="accent6" hlink="hlink" folHlink="folHlink"/>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331788" y="901700"/>
            <a:ext cx="9421812" cy="2420938"/>
          </a:xfrm>
          <a:noFill/>
          <a:ln w="47418" cap="flat">
            <a:solidFill>
              <a:srgbClr val="000000"/>
            </a:solidFill>
          </a:ln>
        </p:spPr>
        <p:txBody>
          <a:bodyPr lIns="0" tIns="0" rIns="0" bIns="0" anchor="ctr"/>
          <a:lstStyle/>
          <a:p>
            <a:pPr marL="0" indent="0" algn="ctr" defTabSz="461963" eaLnBrk="1" hangingPunct="1">
              <a:spcBef>
                <a:spcPct val="0"/>
              </a:spcBef>
              <a:buClr>
                <a:srgbClr val="000000"/>
              </a:buClr>
              <a:buSzPct val="90000"/>
              <a:buFont typeface="Monotype Sorts"/>
              <a:buNone/>
            </a:pPr>
            <a:r>
              <a:rPr lang="en-US" sz="5100" b="1" smtClean="0">
                <a:solidFill>
                  <a:srgbClr val="000000"/>
                </a:solidFill>
                <a:latin typeface="MadAve" charset="0"/>
              </a:rPr>
              <a:t>ILLUSTRATION OF THE INFORMATION LEVEL DESIGN METHODOLOGY</a:t>
            </a:r>
            <a:endParaRPr lang="en-US" smtClean="0"/>
          </a:p>
        </p:txBody>
      </p:sp>
      <p:sp>
        <p:nvSpPr>
          <p:cNvPr id="9219" name="Text Box 4"/>
          <p:cNvSpPr txBox="1">
            <a:spLocks noChangeArrowheads="1"/>
          </p:cNvSpPr>
          <p:nvPr/>
        </p:nvSpPr>
        <p:spPr bwMode="auto">
          <a:xfrm>
            <a:off x="300038" y="3546475"/>
            <a:ext cx="9931400" cy="4552950"/>
          </a:xfrm>
          <a:prstGeom prst="rect">
            <a:avLst/>
          </a:prstGeom>
          <a:noFill/>
          <a:ln w="9525">
            <a:noFill/>
            <a:miter lim="800000"/>
            <a:headEnd/>
            <a:tailEnd/>
          </a:ln>
        </p:spPr>
        <p:txBody>
          <a:bodyPr lIns="0" tIns="0" rIns="0" bIns="0"/>
          <a:lstStyle/>
          <a:p>
            <a:pPr marL="373063" indent="-373063" defTabSz="461963">
              <a:buClr>
                <a:srgbClr val="C20000"/>
              </a:buClr>
              <a:buSzPct val="115000"/>
              <a:buFont typeface="Wingdings" pitchFamily="2" charset="2"/>
              <a:buChar char="§"/>
            </a:pPr>
            <a:r>
              <a:rPr lang="en-US" sz="4300" b="1">
                <a:solidFill>
                  <a:srgbClr val="000000"/>
                </a:solidFill>
              </a:rPr>
              <a:t>WE ILLUSTRATE DATE'S INFORMATION LEVEL DESIGN METHODOLOGY BY BUILDING A MOVIE DATABASE SYSTEM!</a:t>
            </a:r>
            <a:endParaRPr lang="en-US"/>
          </a:p>
        </p:txBody>
      </p:sp>
    </p:spTree>
  </p:cSld>
  <p:clrMapOvr>
    <a:masterClrMapping/>
  </p:clrMapOvr>
  <p:transition>
    <p:cut/>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6"/>
          <p:cNvGrpSpPr>
            <a:grpSpLocks/>
          </p:cNvGrpSpPr>
          <p:nvPr/>
        </p:nvGrpSpPr>
        <p:grpSpPr bwMode="auto">
          <a:xfrm>
            <a:off x="71438" y="2071688"/>
            <a:ext cx="9918700" cy="136525"/>
            <a:chOff x="45" y="1305"/>
            <a:chExt cx="6248" cy="86"/>
          </a:xfrm>
        </p:grpSpPr>
        <p:sp>
          <p:nvSpPr>
            <p:cNvPr id="54277" name="AutoShape 4"/>
            <p:cNvSpPr>
              <a:spLocks noChangeArrowheads="1"/>
            </p:cNvSpPr>
            <p:nvPr/>
          </p:nvSpPr>
          <p:spPr bwMode="auto">
            <a:xfrm flipV="1">
              <a:off x="2725" y="1312"/>
              <a:ext cx="1146" cy="79"/>
            </a:xfrm>
            <a:prstGeom prst="roundRect">
              <a:avLst>
                <a:gd name="adj" fmla="val 0"/>
              </a:avLst>
            </a:prstGeom>
            <a:solidFill>
              <a:srgbClr val="602162"/>
            </a:solidFill>
            <a:ln w="9525">
              <a:noFill/>
              <a:round/>
              <a:headEnd/>
              <a:tailEnd/>
            </a:ln>
          </p:spPr>
          <p:txBody>
            <a:bodyPr wrap="none" anchor="ctr"/>
            <a:lstStyle/>
            <a:p>
              <a:endParaRPr lang="en-US"/>
            </a:p>
          </p:txBody>
        </p:sp>
        <p:sp>
          <p:nvSpPr>
            <p:cNvPr id="54278" name="Line 5"/>
            <p:cNvSpPr>
              <a:spLocks noChangeShapeType="1"/>
            </p:cNvSpPr>
            <p:nvPr/>
          </p:nvSpPr>
          <p:spPr bwMode="auto">
            <a:xfrm>
              <a:off x="45" y="1305"/>
              <a:ext cx="6248" cy="0"/>
            </a:xfrm>
            <a:prstGeom prst="line">
              <a:avLst/>
            </a:prstGeom>
            <a:noFill/>
            <a:ln w="31433">
              <a:solidFill>
                <a:srgbClr val="602162"/>
              </a:solidFill>
              <a:round/>
              <a:headEnd/>
              <a:tailEnd/>
            </a:ln>
          </p:spPr>
          <p:txBody>
            <a:bodyPr/>
            <a:lstStyle/>
            <a:p>
              <a:endParaRPr lang="en-US"/>
            </a:p>
          </p:txBody>
        </p:sp>
      </p:grpSp>
      <p:sp>
        <p:nvSpPr>
          <p:cNvPr id="54275" name="Rectangle 3"/>
          <p:cNvSpPr>
            <a:spLocks noGrp="1" noChangeArrowheads="1"/>
          </p:cNvSpPr>
          <p:nvPr>
            <p:ph type="body" idx="1"/>
          </p:nvPr>
        </p:nvSpPr>
        <p:spPr>
          <a:xfrm>
            <a:off x="0" y="0"/>
            <a:ext cx="9525000" cy="1955800"/>
          </a:xfrm>
          <a:noFill/>
        </p:spPr>
        <p:txBody>
          <a:bodyPr lIns="0" tIns="0" rIns="0" bIns="0" anchor="ctr"/>
          <a:lstStyle/>
          <a:p>
            <a:pPr marL="0" indent="0" algn="ctr" defTabSz="514350" eaLnBrk="1" hangingPunct="1">
              <a:spcBef>
                <a:spcPct val="0"/>
              </a:spcBef>
              <a:buClr>
                <a:srgbClr val="602162"/>
              </a:buClr>
              <a:buSzPct val="90000"/>
              <a:buFont typeface="Monotype Sorts" pitchFamily="2" charset="2"/>
              <a:buNone/>
            </a:pPr>
            <a:r>
              <a:rPr lang="en-US" sz="4000" b="1" smtClean="0">
                <a:solidFill>
                  <a:srgbClr val="104160"/>
                </a:solidFill>
                <a:latin typeface="Arial" pitchFamily="34" charset="0"/>
              </a:rPr>
              <a:t>Choice A: Entering Your Own LookUp Values in the Lookup Wizard </a:t>
            </a:r>
            <a:endParaRPr lang="en-US" sz="4000" smtClean="0"/>
          </a:p>
        </p:txBody>
      </p:sp>
      <p:sp>
        <p:nvSpPr>
          <p:cNvPr id="54276" name="Text Box 7"/>
          <p:cNvSpPr txBox="1">
            <a:spLocks noChangeArrowheads="1"/>
          </p:cNvSpPr>
          <p:nvPr/>
        </p:nvSpPr>
        <p:spPr bwMode="auto">
          <a:xfrm>
            <a:off x="0" y="2128838"/>
            <a:ext cx="10058400" cy="5643562"/>
          </a:xfrm>
          <a:prstGeom prst="rect">
            <a:avLst/>
          </a:prstGeom>
          <a:noFill/>
          <a:ln w="9525">
            <a:noFill/>
            <a:miter lim="800000"/>
            <a:headEnd/>
            <a:tailEnd/>
          </a:ln>
        </p:spPr>
        <p:txBody>
          <a:bodyPr lIns="0" tIns="0" rIns="0" bIns="0"/>
          <a:lstStyle/>
          <a:p>
            <a:pPr marL="649288" lvl="1" indent="-192088" defTabSz="514350">
              <a:buClr>
                <a:srgbClr val="602162"/>
              </a:buClr>
              <a:buSzPct val="70000"/>
              <a:buFont typeface="Wingdings" pitchFamily="2" charset="2"/>
              <a:buChar char="Ø"/>
            </a:pPr>
            <a:r>
              <a:rPr lang="en-US" sz="3700" b="1">
                <a:solidFill>
                  <a:srgbClr val="000000"/>
                </a:solidFill>
              </a:rPr>
              <a:t>You provide the set of LookUp values from which the user will select one.</a:t>
            </a:r>
          </a:p>
          <a:p>
            <a:pPr marL="1065213" lvl="2" indent="-150813" defTabSz="514350">
              <a:buClr>
                <a:srgbClr val="602162"/>
              </a:buClr>
              <a:buFont typeface="Wingdings" pitchFamily="2" charset="2"/>
              <a:buChar char="ü"/>
            </a:pPr>
            <a:r>
              <a:rPr lang="en-US" sz="3700" b="1">
                <a:solidFill>
                  <a:srgbClr val="000000"/>
                </a:solidFill>
              </a:rPr>
              <a:t>The default is to just enter one column of LookUp values.</a:t>
            </a:r>
          </a:p>
          <a:p>
            <a:pPr marL="1065213" lvl="2" indent="-150813" defTabSz="514350">
              <a:buClr>
                <a:srgbClr val="602162"/>
              </a:buClr>
              <a:buFont typeface="Wingdings" pitchFamily="2" charset="2"/>
              <a:buChar char="ü"/>
            </a:pPr>
            <a:r>
              <a:rPr lang="en-US" sz="3700" b="1">
                <a:solidFill>
                  <a:srgbClr val="000000"/>
                </a:solidFill>
              </a:rPr>
              <a:t>You may also choose to enter data into two columns, and specify which one should be entered into the database (typically, you would place the LookUp value to be placed in the database in column 1, and a more detailed description in column 2).</a:t>
            </a:r>
            <a:endParaRPr lang="en-US"/>
          </a:p>
        </p:txBody>
      </p:sp>
    </p:spTree>
  </p:cSld>
  <p:clrMapOvr>
    <a:overrideClrMapping bg1="lt1" tx1="dk1" bg2="lt2" tx2="dk2" accent1="accent1" accent2="accent2" accent3="accent3" accent4="accent4" accent5="accent5" accent6="accent6" hlink="hlink" folHlink="folHlink"/>
  </p:clrMapOvr>
  <p:transition>
    <p:cut/>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8" name="Group 6"/>
          <p:cNvGrpSpPr>
            <a:grpSpLocks/>
          </p:cNvGrpSpPr>
          <p:nvPr/>
        </p:nvGrpSpPr>
        <p:grpSpPr bwMode="auto">
          <a:xfrm>
            <a:off x="71438" y="2071688"/>
            <a:ext cx="9918700" cy="136525"/>
            <a:chOff x="45" y="1305"/>
            <a:chExt cx="6248" cy="86"/>
          </a:xfrm>
        </p:grpSpPr>
        <p:sp>
          <p:nvSpPr>
            <p:cNvPr id="55301" name="AutoShape 4"/>
            <p:cNvSpPr>
              <a:spLocks noChangeArrowheads="1"/>
            </p:cNvSpPr>
            <p:nvPr/>
          </p:nvSpPr>
          <p:spPr bwMode="auto">
            <a:xfrm flipV="1">
              <a:off x="2725" y="1312"/>
              <a:ext cx="1146" cy="79"/>
            </a:xfrm>
            <a:prstGeom prst="roundRect">
              <a:avLst>
                <a:gd name="adj" fmla="val 0"/>
              </a:avLst>
            </a:prstGeom>
            <a:solidFill>
              <a:srgbClr val="602162"/>
            </a:solidFill>
            <a:ln w="9525">
              <a:noFill/>
              <a:round/>
              <a:headEnd/>
              <a:tailEnd/>
            </a:ln>
          </p:spPr>
          <p:txBody>
            <a:bodyPr wrap="none" anchor="ctr"/>
            <a:lstStyle/>
            <a:p>
              <a:endParaRPr lang="en-US"/>
            </a:p>
          </p:txBody>
        </p:sp>
        <p:sp>
          <p:nvSpPr>
            <p:cNvPr id="55302" name="Line 5"/>
            <p:cNvSpPr>
              <a:spLocks noChangeShapeType="1"/>
            </p:cNvSpPr>
            <p:nvPr/>
          </p:nvSpPr>
          <p:spPr bwMode="auto">
            <a:xfrm>
              <a:off x="45" y="1305"/>
              <a:ext cx="6248" cy="0"/>
            </a:xfrm>
            <a:prstGeom prst="line">
              <a:avLst/>
            </a:prstGeom>
            <a:noFill/>
            <a:ln w="31433">
              <a:solidFill>
                <a:srgbClr val="602162"/>
              </a:solidFill>
              <a:round/>
              <a:headEnd/>
              <a:tailEnd/>
            </a:ln>
          </p:spPr>
          <p:txBody>
            <a:bodyPr/>
            <a:lstStyle/>
            <a:p>
              <a:endParaRPr lang="en-US"/>
            </a:p>
          </p:txBody>
        </p:sp>
      </p:grpSp>
      <p:sp>
        <p:nvSpPr>
          <p:cNvPr id="55299" name="Rectangle 3"/>
          <p:cNvSpPr>
            <a:spLocks noGrp="1" noChangeArrowheads="1"/>
          </p:cNvSpPr>
          <p:nvPr>
            <p:ph type="body" idx="1"/>
          </p:nvPr>
        </p:nvSpPr>
        <p:spPr>
          <a:xfrm>
            <a:off x="0" y="0"/>
            <a:ext cx="9594850" cy="2225675"/>
          </a:xfrm>
          <a:noFill/>
        </p:spPr>
        <p:txBody>
          <a:bodyPr lIns="0" tIns="0" rIns="0" bIns="0" anchor="ctr"/>
          <a:lstStyle/>
          <a:p>
            <a:pPr marL="0" indent="0" algn="ctr" defTabSz="514350" eaLnBrk="1" hangingPunct="1">
              <a:spcBef>
                <a:spcPct val="0"/>
              </a:spcBef>
              <a:buClr>
                <a:srgbClr val="602162"/>
              </a:buClr>
              <a:buSzPct val="90000"/>
              <a:buFont typeface="Monotype Sorts" pitchFamily="2" charset="2"/>
              <a:buNone/>
            </a:pPr>
            <a:r>
              <a:rPr lang="en-US" sz="5300" b="1" smtClean="0">
                <a:solidFill>
                  <a:srgbClr val="C20000"/>
                </a:solidFill>
                <a:latin typeface="Arial" pitchFamily="34" charset="0"/>
              </a:rPr>
              <a:t>The "LookUp Wizard Data Type" Continued</a:t>
            </a:r>
            <a:endParaRPr lang="en-US" smtClean="0"/>
          </a:p>
        </p:txBody>
      </p:sp>
      <p:sp>
        <p:nvSpPr>
          <p:cNvPr id="55300" name="Text Box 7"/>
          <p:cNvSpPr txBox="1">
            <a:spLocks noChangeArrowheads="1"/>
          </p:cNvSpPr>
          <p:nvPr/>
        </p:nvSpPr>
        <p:spPr bwMode="auto">
          <a:xfrm>
            <a:off x="0" y="2065338"/>
            <a:ext cx="10058400" cy="5707062"/>
          </a:xfrm>
          <a:prstGeom prst="rect">
            <a:avLst/>
          </a:prstGeom>
          <a:noFill/>
          <a:ln w="9525">
            <a:noFill/>
            <a:miter lim="800000"/>
            <a:headEnd/>
            <a:tailEnd/>
          </a:ln>
        </p:spPr>
        <p:txBody>
          <a:bodyPr lIns="0" tIns="0" rIns="0" bIns="0"/>
          <a:lstStyle/>
          <a:p>
            <a:pPr marL="312738" indent="-312738" defTabSz="514350">
              <a:buClr>
                <a:srgbClr val="602162"/>
              </a:buClr>
              <a:buSzPct val="90000"/>
              <a:buFont typeface="Wingdings" pitchFamily="2" charset="2"/>
              <a:buChar char="Ø"/>
            </a:pPr>
            <a:r>
              <a:rPr lang="en-US" sz="3700" b="1" u="sng">
                <a:solidFill>
                  <a:srgbClr val="C20000"/>
                </a:solidFill>
              </a:rPr>
              <a:t>TIP</a:t>
            </a:r>
            <a:r>
              <a:rPr lang="en-US" sz="3700" b="1">
                <a:solidFill>
                  <a:srgbClr val="000000"/>
                </a:solidFill>
              </a:rPr>
              <a:t>: The Table LookUp option will aid the user in data entry by providing a list of the allowable values, BUT,  it will not insure integrity for the attribute value because the user will still be able to</a:t>
            </a:r>
            <a:r>
              <a:rPr lang="en-US" sz="3700" b="1">
                <a:solidFill>
                  <a:srgbClr val="C20000"/>
                </a:solidFill>
              </a:rPr>
              <a:t> bypass</a:t>
            </a:r>
            <a:r>
              <a:rPr lang="en-US" sz="3700" u="sng">
                <a:solidFill>
                  <a:srgbClr val="000000"/>
                </a:solidFill>
              </a:rPr>
              <a:t> </a:t>
            </a:r>
            <a:r>
              <a:rPr lang="en-US" sz="3700" b="1">
                <a:solidFill>
                  <a:srgbClr val="000000"/>
                </a:solidFill>
              </a:rPr>
              <a:t>the drop-down table and enter another value.</a:t>
            </a:r>
          </a:p>
          <a:p>
            <a:pPr marL="649288" lvl="1" indent="-192088" defTabSz="514350">
              <a:buClr>
                <a:srgbClr val="602162"/>
              </a:buClr>
              <a:buSzPct val="70000"/>
              <a:buFont typeface="Wingdings" pitchFamily="2" charset="2"/>
              <a:buChar char="ü"/>
            </a:pPr>
            <a:r>
              <a:rPr lang="en-US" sz="3700" b="1">
                <a:solidFill>
                  <a:srgbClr val="000000"/>
                </a:solidFill>
              </a:rPr>
              <a:t>What to do? Use the concept specified earlier in Validation Rule 4, namely, specify a collection of Legal Values within the Field Properties of the attribute.</a:t>
            </a:r>
            <a:endParaRPr lang="en-US"/>
          </a:p>
        </p:txBody>
      </p:sp>
    </p:spTree>
  </p:cSld>
  <p:clrMapOvr>
    <a:overrideClrMapping bg1="lt1" tx1="dk1" bg2="lt2" tx2="dk2" accent1="accent1" accent2="accent2" accent3="accent3" accent4="accent4" accent5="accent5" accent6="accent6" hlink="hlink" folHlink="folHlink"/>
  </p:clrMapOvr>
  <p:transition>
    <p:cut/>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2" name="Group 6"/>
          <p:cNvGrpSpPr>
            <a:grpSpLocks/>
          </p:cNvGrpSpPr>
          <p:nvPr/>
        </p:nvGrpSpPr>
        <p:grpSpPr bwMode="auto">
          <a:xfrm>
            <a:off x="71438" y="2071688"/>
            <a:ext cx="9918700" cy="136525"/>
            <a:chOff x="45" y="1305"/>
            <a:chExt cx="6248" cy="86"/>
          </a:xfrm>
        </p:grpSpPr>
        <p:sp>
          <p:nvSpPr>
            <p:cNvPr id="56325" name="AutoShape 4"/>
            <p:cNvSpPr>
              <a:spLocks noChangeArrowheads="1"/>
            </p:cNvSpPr>
            <p:nvPr/>
          </p:nvSpPr>
          <p:spPr bwMode="auto">
            <a:xfrm flipV="1">
              <a:off x="2725" y="1312"/>
              <a:ext cx="1146" cy="79"/>
            </a:xfrm>
            <a:prstGeom prst="roundRect">
              <a:avLst>
                <a:gd name="adj" fmla="val 0"/>
              </a:avLst>
            </a:prstGeom>
            <a:solidFill>
              <a:srgbClr val="602162"/>
            </a:solidFill>
            <a:ln w="9525">
              <a:noFill/>
              <a:round/>
              <a:headEnd/>
              <a:tailEnd/>
            </a:ln>
          </p:spPr>
          <p:txBody>
            <a:bodyPr wrap="none" anchor="ctr"/>
            <a:lstStyle/>
            <a:p>
              <a:endParaRPr lang="en-US"/>
            </a:p>
          </p:txBody>
        </p:sp>
        <p:sp>
          <p:nvSpPr>
            <p:cNvPr id="56326" name="Line 5"/>
            <p:cNvSpPr>
              <a:spLocks noChangeShapeType="1"/>
            </p:cNvSpPr>
            <p:nvPr/>
          </p:nvSpPr>
          <p:spPr bwMode="auto">
            <a:xfrm>
              <a:off x="45" y="1305"/>
              <a:ext cx="6248" cy="0"/>
            </a:xfrm>
            <a:prstGeom prst="line">
              <a:avLst/>
            </a:prstGeom>
            <a:noFill/>
            <a:ln w="31433">
              <a:solidFill>
                <a:srgbClr val="602162"/>
              </a:solidFill>
              <a:round/>
              <a:headEnd/>
              <a:tailEnd/>
            </a:ln>
          </p:spPr>
          <p:txBody>
            <a:bodyPr/>
            <a:lstStyle/>
            <a:p>
              <a:endParaRPr lang="en-US"/>
            </a:p>
          </p:txBody>
        </p:sp>
      </p:grpSp>
      <p:sp>
        <p:nvSpPr>
          <p:cNvPr id="56323" name="Rectangle 3"/>
          <p:cNvSpPr>
            <a:spLocks noGrp="1" noChangeArrowheads="1"/>
          </p:cNvSpPr>
          <p:nvPr>
            <p:ph type="body" idx="1"/>
          </p:nvPr>
        </p:nvSpPr>
        <p:spPr>
          <a:xfrm>
            <a:off x="0" y="0"/>
            <a:ext cx="10058400" cy="2084388"/>
          </a:xfrm>
          <a:noFill/>
        </p:spPr>
        <p:txBody>
          <a:bodyPr lIns="0" tIns="0" rIns="0" bIns="0" anchor="ctr"/>
          <a:lstStyle/>
          <a:p>
            <a:pPr marL="0" indent="0" algn="ctr" defTabSz="514350" eaLnBrk="1" hangingPunct="1">
              <a:spcBef>
                <a:spcPct val="0"/>
              </a:spcBef>
              <a:buClr>
                <a:srgbClr val="602162"/>
              </a:buClr>
              <a:buSzPct val="90000"/>
              <a:buFont typeface="Monotype Sorts" pitchFamily="2" charset="2"/>
              <a:buNone/>
            </a:pPr>
            <a:r>
              <a:rPr lang="en-US" sz="5300" b="1" smtClean="0">
                <a:solidFill>
                  <a:srgbClr val="104160"/>
                </a:solidFill>
                <a:latin typeface="Arial" pitchFamily="34" charset="0"/>
              </a:rPr>
              <a:t>Saving the Validation Rules You Established</a:t>
            </a:r>
            <a:endParaRPr lang="en-US" smtClean="0"/>
          </a:p>
        </p:txBody>
      </p:sp>
      <p:sp>
        <p:nvSpPr>
          <p:cNvPr id="56324" name="Text Box 7"/>
          <p:cNvSpPr txBox="1">
            <a:spLocks noChangeArrowheads="1"/>
          </p:cNvSpPr>
          <p:nvPr/>
        </p:nvSpPr>
        <p:spPr bwMode="auto">
          <a:xfrm>
            <a:off x="0" y="2362200"/>
            <a:ext cx="9802813" cy="3359150"/>
          </a:xfrm>
          <a:prstGeom prst="rect">
            <a:avLst/>
          </a:prstGeom>
          <a:noFill/>
          <a:ln w="9525">
            <a:noFill/>
            <a:miter lim="800000"/>
            <a:headEnd/>
            <a:tailEnd/>
          </a:ln>
        </p:spPr>
        <p:txBody>
          <a:bodyPr lIns="0" tIns="0" rIns="0" bIns="0"/>
          <a:lstStyle/>
          <a:p>
            <a:pPr marL="312738" indent="-312738" defTabSz="514350">
              <a:buClr>
                <a:srgbClr val="602162"/>
              </a:buClr>
              <a:buSzPct val="90000"/>
              <a:buFont typeface="Wingdings" pitchFamily="2" charset="2"/>
              <a:buChar char="Ø"/>
            </a:pPr>
            <a:r>
              <a:rPr lang="en-US" sz="5400"/>
              <a:t>Don’t forget to SAVE the validation rules you created !!</a:t>
            </a:r>
          </a:p>
        </p:txBody>
      </p:sp>
    </p:spTree>
  </p:cSld>
  <p:clrMapOvr>
    <a:overrideClrMapping bg1="lt1" tx1="dk1" bg2="lt2" tx2="dk2" accent1="accent1" accent2="accent2" accent3="accent3" accent4="accent4" accent5="accent5" accent6="accent6" hlink="hlink" folHlink="folHlink"/>
  </p:clrMapOvr>
  <p:transition>
    <p:cut/>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6" name="Group 6"/>
          <p:cNvGrpSpPr>
            <a:grpSpLocks/>
          </p:cNvGrpSpPr>
          <p:nvPr/>
        </p:nvGrpSpPr>
        <p:grpSpPr bwMode="auto">
          <a:xfrm>
            <a:off x="71438" y="2071688"/>
            <a:ext cx="9918700" cy="136525"/>
            <a:chOff x="45" y="1305"/>
            <a:chExt cx="6248" cy="86"/>
          </a:xfrm>
        </p:grpSpPr>
        <p:sp>
          <p:nvSpPr>
            <p:cNvPr id="57349" name="AutoShape 4"/>
            <p:cNvSpPr>
              <a:spLocks noChangeArrowheads="1"/>
            </p:cNvSpPr>
            <p:nvPr/>
          </p:nvSpPr>
          <p:spPr bwMode="auto">
            <a:xfrm flipV="1">
              <a:off x="2725" y="1312"/>
              <a:ext cx="1146" cy="79"/>
            </a:xfrm>
            <a:prstGeom prst="roundRect">
              <a:avLst>
                <a:gd name="adj" fmla="val 0"/>
              </a:avLst>
            </a:prstGeom>
            <a:solidFill>
              <a:srgbClr val="602162"/>
            </a:solidFill>
            <a:ln w="9525">
              <a:noFill/>
              <a:round/>
              <a:headEnd/>
              <a:tailEnd/>
            </a:ln>
          </p:spPr>
          <p:txBody>
            <a:bodyPr wrap="none" anchor="ctr"/>
            <a:lstStyle/>
            <a:p>
              <a:endParaRPr lang="en-US"/>
            </a:p>
          </p:txBody>
        </p:sp>
        <p:sp>
          <p:nvSpPr>
            <p:cNvPr id="57350" name="Line 5"/>
            <p:cNvSpPr>
              <a:spLocks noChangeShapeType="1"/>
            </p:cNvSpPr>
            <p:nvPr/>
          </p:nvSpPr>
          <p:spPr bwMode="auto">
            <a:xfrm>
              <a:off x="45" y="1305"/>
              <a:ext cx="6248" cy="0"/>
            </a:xfrm>
            <a:prstGeom prst="line">
              <a:avLst/>
            </a:prstGeom>
            <a:noFill/>
            <a:ln w="31433">
              <a:solidFill>
                <a:srgbClr val="602162"/>
              </a:solidFill>
              <a:round/>
              <a:headEnd/>
              <a:tailEnd/>
            </a:ln>
          </p:spPr>
          <p:txBody>
            <a:bodyPr/>
            <a:lstStyle/>
            <a:p>
              <a:endParaRPr lang="en-US"/>
            </a:p>
          </p:txBody>
        </p:sp>
      </p:grpSp>
      <p:sp>
        <p:nvSpPr>
          <p:cNvPr id="57347" name="Rectangle 3"/>
          <p:cNvSpPr>
            <a:spLocks noGrp="1" noChangeArrowheads="1"/>
          </p:cNvSpPr>
          <p:nvPr>
            <p:ph type="body" idx="1"/>
          </p:nvPr>
        </p:nvSpPr>
        <p:spPr>
          <a:xfrm>
            <a:off x="0" y="0"/>
            <a:ext cx="10266363" cy="2065338"/>
          </a:xfrm>
          <a:noFill/>
        </p:spPr>
        <p:txBody>
          <a:bodyPr lIns="0" tIns="0" rIns="0" bIns="0" anchor="ctr"/>
          <a:lstStyle/>
          <a:p>
            <a:pPr marL="0" indent="0" algn="ctr" defTabSz="514350" eaLnBrk="1" hangingPunct="1">
              <a:spcBef>
                <a:spcPct val="0"/>
              </a:spcBef>
              <a:buClr>
                <a:srgbClr val="602162"/>
              </a:buClr>
              <a:buSzPct val="90000"/>
              <a:buFont typeface="Monotype Sorts" pitchFamily="2" charset="2"/>
              <a:buNone/>
            </a:pPr>
            <a:r>
              <a:rPr lang="en-US" sz="5300" b="1" smtClean="0">
                <a:solidFill>
                  <a:srgbClr val="104160"/>
                </a:solidFill>
                <a:latin typeface="Arial" pitchFamily="34" charset="0"/>
              </a:rPr>
              <a:t>Input Masks in Access</a:t>
            </a:r>
            <a:endParaRPr lang="en-US" smtClean="0"/>
          </a:p>
        </p:txBody>
      </p:sp>
      <p:sp>
        <p:nvSpPr>
          <p:cNvPr id="57348" name="Text Box 7"/>
          <p:cNvSpPr txBox="1">
            <a:spLocks noChangeArrowheads="1"/>
          </p:cNvSpPr>
          <p:nvPr/>
        </p:nvSpPr>
        <p:spPr bwMode="auto">
          <a:xfrm>
            <a:off x="0" y="2133600"/>
            <a:ext cx="10144125" cy="6578600"/>
          </a:xfrm>
          <a:prstGeom prst="rect">
            <a:avLst/>
          </a:prstGeom>
          <a:noFill/>
          <a:ln w="9525">
            <a:noFill/>
            <a:miter lim="800000"/>
            <a:headEnd/>
            <a:tailEnd/>
          </a:ln>
        </p:spPr>
        <p:txBody>
          <a:bodyPr lIns="0" tIns="0" rIns="0" bIns="0"/>
          <a:lstStyle/>
          <a:p>
            <a:pPr marL="312738" indent="-312738" defTabSz="514350">
              <a:buClr>
                <a:srgbClr val="602162"/>
              </a:buClr>
              <a:buSzPct val="90000"/>
              <a:buFont typeface="Monotype Sorts" pitchFamily="2" charset="2"/>
              <a:buChar char="l"/>
            </a:pPr>
            <a:r>
              <a:rPr lang="en-US" sz="2800" b="1">
                <a:solidFill>
                  <a:srgbClr val="000000"/>
                </a:solidFill>
              </a:rPr>
              <a:t>An input mask is a pattern for which all data entered into the attribute having the particular input mask must adhere to.</a:t>
            </a:r>
            <a:br>
              <a:rPr lang="en-US" sz="2800" b="1">
                <a:solidFill>
                  <a:srgbClr val="000000"/>
                </a:solidFill>
              </a:rPr>
            </a:br>
            <a:endParaRPr lang="en-US" sz="2800" b="1">
              <a:solidFill>
                <a:srgbClr val="000000"/>
              </a:solidFill>
            </a:endParaRPr>
          </a:p>
          <a:p>
            <a:pPr marL="312738" indent="-312738" defTabSz="514350">
              <a:buClr>
                <a:srgbClr val="602162"/>
              </a:buClr>
              <a:buSzPct val="90000"/>
              <a:buFont typeface="Monotype Sorts" pitchFamily="2" charset="2"/>
              <a:buChar char="l"/>
            </a:pPr>
            <a:r>
              <a:rPr lang="en-US" sz="2800" b="1">
                <a:solidFill>
                  <a:srgbClr val="000000"/>
                </a:solidFill>
              </a:rPr>
              <a:t>Input masks can be combined with Validation Rules and other Field Properties to ensure data integrity for data entry.</a:t>
            </a:r>
            <a:br>
              <a:rPr lang="en-US" sz="2800" b="1">
                <a:solidFill>
                  <a:srgbClr val="000000"/>
                </a:solidFill>
              </a:rPr>
            </a:br>
            <a:endParaRPr lang="en-US" sz="2800" b="1">
              <a:solidFill>
                <a:srgbClr val="000000"/>
              </a:solidFill>
            </a:endParaRPr>
          </a:p>
          <a:p>
            <a:pPr marL="312738" indent="-312738" defTabSz="514350">
              <a:buClr>
                <a:srgbClr val="602162"/>
              </a:buClr>
              <a:buSzPct val="90000"/>
              <a:buFont typeface="Monotype Sorts" pitchFamily="2" charset="2"/>
              <a:buChar char="l"/>
            </a:pPr>
            <a:r>
              <a:rPr lang="en-US" sz="2800" b="1">
                <a:solidFill>
                  <a:srgbClr val="000000"/>
                </a:solidFill>
              </a:rPr>
              <a:t>An input mask will automatically format data entered no matter how it is initially entered.</a:t>
            </a:r>
            <a:br>
              <a:rPr lang="en-US" sz="2800" b="1">
                <a:solidFill>
                  <a:srgbClr val="000000"/>
                </a:solidFill>
              </a:rPr>
            </a:br>
            <a:endParaRPr lang="en-US" sz="2800" b="1">
              <a:solidFill>
                <a:srgbClr val="000000"/>
              </a:solidFill>
            </a:endParaRPr>
          </a:p>
          <a:p>
            <a:pPr marL="312738" indent="-312738" defTabSz="514350">
              <a:buClr>
                <a:srgbClr val="602162"/>
              </a:buClr>
              <a:buSzPct val="90000"/>
              <a:buFont typeface="Monotype Sorts" pitchFamily="2" charset="2"/>
              <a:buChar char="l"/>
            </a:pPr>
            <a:r>
              <a:rPr lang="en-US" sz="2800" b="1">
                <a:solidFill>
                  <a:srgbClr val="000000"/>
                </a:solidFill>
              </a:rPr>
              <a:t>Input masks may be used for attributes like phone numbers, social security numbers, zipcodes, and to automatically capitalize names, thus ensuring format consistency between corresponding attribute instances of different entities.</a:t>
            </a:r>
            <a:endParaRPr lang="en-US"/>
          </a:p>
        </p:txBody>
      </p:sp>
    </p:spTree>
  </p:cSld>
  <p:clrMapOvr>
    <a:overrideClrMapping bg1="lt1" tx1="dk1" bg2="lt2" tx2="dk2" accent1="accent1" accent2="accent2" accent3="accent3" accent4="accent4" accent5="accent5" accent6="accent6" hlink="hlink" folHlink="folHlink"/>
  </p:clrMapOvr>
  <p:transition>
    <p:cut/>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0" name="Group 6"/>
          <p:cNvGrpSpPr>
            <a:grpSpLocks/>
          </p:cNvGrpSpPr>
          <p:nvPr/>
        </p:nvGrpSpPr>
        <p:grpSpPr bwMode="auto">
          <a:xfrm>
            <a:off x="71438" y="2071688"/>
            <a:ext cx="9918700" cy="136525"/>
            <a:chOff x="45" y="1305"/>
            <a:chExt cx="6248" cy="86"/>
          </a:xfrm>
        </p:grpSpPr>
        <p:sp>
          <p:nvSpPr>
            <p:cNvPr id="58394" name="AutoShape 4"/>
            <p:cNvSpPr>
              <a:spLocks noChangeArrowheads="1"/>
            </p:cNvSpPr>
            <p:nvPr/>
          </p:nvSpPr>
          <p:spPr bwMode="auto">
            <a:xfrm flipV="1">
              <a:off x="2725" y="1312"/>
              <a:ext cx="1146" cy="79"/>
            </a:xfrm>
            <a:prstGeom prst="roundRect">
              <a:avLst>
                <a:gd name="adj" fmla="val 0"/>
              </a:avLst>
            </a:prstGeom>
            <a:solidFill>
              <a:srgbClr val="602162"/>
            </a:solidFill>
            <a:ln w="9525">
              <a:noFill/>
              <a:round/>
              <a:headEnd/>
              <a:tailEnd/>
            </a:ln>
          </p:spPr>
          <p:txBody>
            <a:bodyPr wrap="none" anchor="ctr"/>
            <a:lstStyle/>
            <a:p>
              <a:endParaRPr lang="en-US"/>
            </a:p>
          </p:txBody>
        </p:sp>
        <p:sp>
          <p:nvSpPr>
            <p:cNvPr id="58395" name="Line 5"/>
            <p:cNvSpPr>
              <a:spLocks noChangeShapeType="1"/>
            </p:cNvSpPr>
            <p:nvPr/>
          </p:nvSpPr>
          <p:spPr bwMode="auto">
            <a:xfrm>
              <a:off x="45" y="1305"/>
              <a:ext cx="6248" cy="0"/>
            </a:xfrm>
            <a:prstGeom prst="line">
              <a:avLst/>
            </a:prstGeom>
            <a:noFill/>
            <a:ln w="31433">
              <a:solidFill>
                <a:srgbClr val="602162"/>
              </a:solidFill>
              <a:round/>
              <a:headEnd/>
              <a:tailEnd/>
            </a:ln>
          </p:spPr>
          <p:txBody>
            <a:bodyPr/>
            <a:lstStyle/>
            <a:p>
              <a:endParaRPr lang="en-US"/>
            </a:p>
          </p:txBody>
        </p:sp>
      </p:grpSp>
      <p:sp>
        <p:nvSpPr>
          <p:cNvPr id="58371" name="Rectangle 3"/>
          <p:cNvSpPr>
            <a:spLocks noGrp="1" noChangeArrowheads="1"/>
          </p:cNvSpPr>
          <p:nvPr>
            <p:ph type="body" idx="1"/>
          </p:nvPr>
        </p:nvSpPr>
        <p:spPr>
          <a:xfrm>
            <a:off x="0" y="0"/>
            <a:ext cx="10266363" cy="2084388"/>
          </a:xfrm>
          <a:noFill/>
        </p:spPr>
        <p:txBody>
          <a:bodyPr lIns="0" tIns="0" rIns="0" bIns="0" anchor="ctr"/>
          <a:lstStyle/>
          <a:p>
            <a:pPr marL="0" indent="0" algn="ctr" defTabSz="514350" eaLnBrk="1" hangingPunct="1">
              <a:spcBef>
                <a:spcPct val="0"/>
              </a:spcBef>
              <a:buClr>
                <a:srgbClr val="602162"/>
              </a:buClr>
              <a:buSzPct val="90000"/>
              <a:buFont typeface="Monotype Sorts" pitchFamily="2" charset="2"/>
              <a:buNone/>
            </a:pPr>
            <a:r>
              <a:rPr lang="en-US" sz="5300" b="1" smtClean="0">
                <a:solidFill>
                  <a:srgbClr val="104160"/>
                </a:solidFill>
                <a:latin typeface="Arial" pitchFamily="34" charset="0"/>
              </a:rPr>
              <a:t>Input Masks With Entry Required</a:t>
            </a:r>
            <a:endParaRPr lang="en-US" smtClean="0"/>
          </a:p>
        </p:txBody>
      </p:sp>
      <p:sp>
        <p:nvSpPr>
          <p:cNvPr id="58372" name="AutoShape 7"/>
          <p:cNvSpPr>
            <a:spLocks noChangeArrowheads="1"/>
          </p:cNvSpPr>
          <p:nvPr/>
        </p:nvSpPr>
        <p:spPr bwMode="auto">
          <a:xfrm flipV="1">
            <a:off x="522288" y="2357438"/>
            <a:ext cx="9231312" cy="3246437"/>
          </a:xfrm>
          <a:prstGeom prst="roundRect">
            <a:avLst>
              <a:gd name="adj" fmla="val 0"/>
            </a:avLst>
          </a:prstGeom>
          <a:solidFill>
            <a:srgbClr val="7F604F"/>
          </a:solidFill>
          <a:ln w="9525">
            <a:noFill/>
            <a:round/>
            <a:headEnd/>
            <a:tailEnd/>
          </a:ln>
        </p:spPr>
        <p:txBody>
          <a:bodyPr wrap="none" anchor="ctr"/>
          <a:lstStyle/>
          <a:p>
            <a:endParaRPr lang="en-US"/>
          </a:p>
        </p:txBody>
      </p:sp>
      <p:sp>
        <p:nvSpPr>
          <p:cNvPr id="58373" name="Text Box 8"/>
          <p:cNvSpPr txBox="1">
            <a:spLocks noChangeArrowheads="1"/>
          </p:cNvSpPr>
          <p:nvPr/>
        </p:nvSpPr>
        <p:spPr bwMode="auto">
          <a:xfrm>
            <a:off x="228600" y="2362200"/>
            <a:ext cx="1846263" cy="587375"/>
          </a:xfrm>
          <a:prstGeom prst="rect">
            <a:avLst/>
          </a:prstGeom>
          <a:solidFill>
            <a:srgbClr val="C0C0C0"/>
          </a:solidFill>
          <a:ln w="31433">
            <a:solidFill>
              <a:srgbClr val="003100"/>
            </a:solidFill>
            <a:miter lim="800000"/>
            <a:headEnd/>
            <a:tailEnd/>
          </a:ln>
        </p:spPr>
        <p:txBody>
          <a:bodyPr lIns="0" tIns="0" rIns="0" bIns="0"/>
          <a:lstStyle/>
          <a:p>
            <a:pPr marL="82550" indent="-82550" algn="ctr" defTabSz="514350">
              <a:buClr>
                <a:srgbClr val="104160"/>
              </a:buClr>
              <a:buSzPct val="90000"/>
              <a:buFont typeface="Monotype Sorts" pitchFamily="2" charset="2"/>
              <a:buNone/>
            </a:pPr>
            <a:r>
              <a:rPr lang="en-US" b="1" u="sng">
                <a:solidFill>
                  <a:srgbClr val="000000"/>
                </a:solidFill>
                <a:latin typeface="Arial" pitchFamily="34" charset="0"/>
              </a:rPr>
              <a:t>Character</a:t>
            </a:r>
            <a:endParaRPr lang="en-US"/>
          </a:p>
        </p:txBody>
      </p:sp>
      <p:sp>
        <p:nvSpPr>
          <p:cNvPr id="58374" name="Text Box 9"/>
          <p:cNvSpPr txBox="1">
            <a:spLocks noChangeArrowheads="1"/>
          </p:cNvSpPr>
          <p:nvPr/>
        </p:nvSpPr>
        <p:spPr bwMode="auto">
          <a:xfrm>
            <a:off x="2055813" y="2386013"/>
            <a:ext cx="3011487" cy="587375"/>
          </a:xfrm>
          <a:prstGeom prst="rect">
            <a:avLst/>
          </a:prstGeom>
          <a:solidFill>
            <a:srgbClr val="C0C0C0"/>
          </a:solidFill>
          <a:ln w="31433">
            <a:solidFill>
              <a:srgbClr val="003100"/>
            </a:solidFill>
            <a:miter lim="800000"/>
            <a:headEnd/>
            <a:tailEnd/>
          </a:ln>
        </p:spPr>
        <p:txBody>
          <a:bodyPr lIns="0" tIns="0" rIns="0" bIns="0"/>
          <a:lstStyle/>
          <a:p>
            <a:pPr marL="82550" indent="-82550" algn="ctr" defTabSz="514350">
              <a:buClr>
                <a:srgbClr val="104160"/>
              </a:buClr>
              <a:buSzPct val="90000"/>
              <a:buFont typeface="Monotype Sorts" pitchFamily="2" charset="2"/>
              <a:buNone/>
            </a:pPr>
            <a:r>
              <a:rPr lang="en-US" b="1" u="sng">
                <a:solidFill>
                  <a:srgbClr val="000000"/>
                </a:solidFill>
                <a:latin typeface="Arial" pitchFamily="34" charset="0"/>
              </a:rPr>
              <a:t>Masks For</a:t>
            </a:r>
            <a:endParaRPr lang="en-US"/>
          </a:p>
        </p:txBody>
      </p:sp>
      <p:sp>
        <p:nvSpPr>
          <p:cNvPr id="58375" name="Text Box 10"/>
          <p:cNvSpPr txBox="1">
            <a:spLocks noChangeArrowheads="1"/>
          </p:cNvSpPr>
          <p:nvPr/>
        </p:nvSpPr>
        <p:spPr bwMode="auto">
          <a:xfrm>
            <a:off x="4953000" y="2362200"/>
            <a:ext cx="2470150" cy="587375"/>
          </a:xfrm>
          <a:prstGeom prst="rect">
            <a:avLst/>
          </a:prstGeom>
          <a:solidFill>
            <a:srgbClr val="C0C0C0"/>
          </a:solidFill>
          <a:ln w="31433">
            <a:solidFill>
              <a:srgbClr val="003100"/>
            </a:solidFill>
            <a:miter lim="800000"/>
            <a:headEnd/>
            <a:tailEnd/>
          </a:ln>
        </p:spPr>
        <p:txBody>
          <a:bodyPr lIns="0" tIns="0" rIns="0" bIns="0"/>
          <a:lstStyle/>
          <a:p>
            <a:pPr marL="82550" indent="-82550" algn="ctr" defTabSz="514350">
              <a:buClr>
                <a:srgbClr val="104160"/>
              </a:buClr>
              <a:buSzPct val="90000"/>
              <a:buFont typeface="Monotype Sorts" pitchFamily="2" charset="2"/>
              <a:buNone/>
            </a:pPr>
            <a:r>
              <a:rPr lang="en-US" b="1" u="sng">
                <a:solidFill>
                  <a:srgbClr val="000000"/>
                </a:solidFill>
                <a:latin typeface="Arial" pitchFamily="34" charset="0"/>
              </a:rPr>
              <a:t>Example</a:t>
            </a:r>
            <a:endParaRPr lang="en-US"/>
          </a:p>
        </p:txBody>
      </p:sp>
      <p:sp>
        <p:nvSpPr>
          <p:cNvPr id="58376" name="Text Box 11"/>
          <p:cNvSpPr txBox="1">
            <a:spLocks noChangeArrowheads="1"/>
          </p:cNvSpPr>
          <p:nvPr/>
        </p:nvSpPr>
        <p:spPr bwMode="auto">
          <a:xfrm>
            <a:off x="7315200" y="2362200"/>
            <a:ext cx="2470150" cy="587375"/>
          </a:xfrm>
          <a:prstGeom prst="rect">
            <a:avLst/>
          </a:prstGeom>
          <a:solidFill>
            <a:srgbClr val="C0C0C0"/>
          </a:solidFill>
          <a:ln w="31433">
            <a:solidFill>
              <a:srgbClr val="003100"/>
            </a:solidFill>
            <a:miter lim="800000"/>
            <a:headEnd/>
            <a:tailEnd/>
          </a:ln>
        </p:spPr>
        <p:txBody>
          <a:bodyPr lIns="0" tIns="0" rIns="0" bIns="0"/>
          <a:lstStyle/>
          <a:p>
            <a:pPr marL="82550" indent="-82550" algn="ctr" defTabSz="514350">
              <a:buClr>
                <a:srgbClr val="104160"/>
              </a:buClr>
              <a:buSzPct val="90000"/>
              <a:buFont typeface="Monotype Sorts" pitchFamily="2" charset="2"/>
              <a:buNone/>
            </a:pPr>
            <a:r>
              <a:rPr lang="en-US" b="1" u="sng">
                <a:solidFill>
                  <a:srgbClr val="000000"/>
                </a:solidFill>
                <a:latin typeface="Arial" pitchFamily="34" charset="0"/>
              </a:rPr>
              <a:t>A Result</a:t>
            </a:r>
            <a:endParaRPr lang="en-US"/>
          </a:p>
        </p:txBody>
      </p:sp>
      <p:sp>
        <p:nvSpPr>
          <p:cNvPr id="58377" name="Text Box 12"/>
          <p:cNvSpPr txBox="1">
            <a:spLocks noChangeArrowheads="1"/>
          </p:cNvSpPr>
          <p:nvPr/>
        </p:nvSpPr>
        <p:spPr bwMode="auto">
          <a:xfrm>
            <a:off x="244475" y="3027363"/>
            <a:ext cx="1846263" cy="457200"/>
          </a:xfrm>
          <a:prstGeom prst="rect">
            <a:avLst/>
          </a:prstGeom>
          <a:solidFill>
            <a:srgbClr val="C0C0C0"/>
          </a:solidFill>
          <a:ln w="31433">
            <a:solidFill>
              <a:srgbClr val="003100"/>
            </a:solidFill>
            <a:miter lim="800000"/>
            <a:headEnd/>
            <a:tailEnd/>
          </a:ln>
        </p:spPr>
        <p:txBody>
          <a:bodyPr lIns="0" tIns="0" rIns="0" bIns="0"/>
          <a:lstStyle/>
          <a:p>
            <a:pPr marL="82550" indent="-82550" algn="ctr" defTabSz="514350">
              <a:buClr>
                <a:srgbClr val="104160"/>
              </a:buClr>
              <a:buSzPct val="90000"/>
              <a:buFont typeface="Monotype Sorts" pitchFamily="2" charset="2"/>
              <a:buNone/>
            </a:pPr>
            <a:r>
              <a:rPr lang="en-US" b="1">
                <a:solidFill>
                  <a:srgbClr val="000000"/>
                </a:solidFill>
                <a:latin typeface="Arial" pitchFamily="34" charset="0"/>
              </a:rPr>
              <a:t>0 (zero)</a:t>
            </a:r>
            <a:endParaRPr lang="en-US"/>
          </a:p>
        </p:txBody>
      </p:sp>
      <p:sp>
        <p:nvSpPr>
          <p:cNvPr id="58378" name="Text Box 13"/>
          <p:cNvSpPr txBox="1">
            <a:spLocks noChangeArrowheads="1"/>
          </p:cNvSpPr>
          <p:nvPr/>
        </p:nvSpPr>
        <p:spPr bwMode="auto">
          <a:xfrm>
            <a:off x="2055813" y="3027363"/>
            <a:ext cx="3011487" cy="457200"/>
          </a:xfrm>
          <a:prstGeom prst="rect">
            <a:avLst/>
          </a:prstGeom>
          <a:solidFill>
            <a:srgbClr val="C0C0C0"/>
          </a:solidFill>
          <a:ln w="31433">
            <a:solidFill>
              <a:srgbClr val="003100"/>
            </a:solidFill>
            <a:miter lim="800000"/>
            <a:headEnd/>
            <a:tailEnd/>
          </a:ln>
        </p:spPr>
        <p:txBody>
          <a:bodyPr lIns="0" tIns="0" rIns="0" bIns="0"/>
          <a:lstStyle/>
          <a:p>
            <a:pPr marL="82550" indent="-82550" algn="ctr" defTabSz="514350">
              <a:buClr>
                <a:srgbClr val="104160"/>
              </a:buClr>
              <a:buSzPct val="90000"/>
              <a:buFont typeface="Monotype Sorts" pitchFamily="2" charset="2"/>
              <a:buNone/>
            </a:pPr>
            <a:r>
              <a:rPr lang="en-US" b="1">
                <a:solidFill>
                  <a:srgbClr val="000000"/>
                </a:solidFill>
                <a:latin typeface="Arial" pitchFamily="34" charset="0"/>
              </a:rPr>
              <a:t>Single digit,+,-</a:t>
            </a:r>
            <a:endParaRPr lang="en-US"/>
          </a:p>
        </p:txBody>
      </p:sp>
      <p:sp>
        <p:nvSpPr>
          <p:cNvPr id="58379" name="Text Box 14"/>
          <p:cNvSpPr txBox="1">
            <a:spLocks noChangeArrowheads="1"/>
          </p:cNvSpPr>
          <p:nvPr/>
        </p:nvSpPr>
        <p:spPr bwMode="auto">
          <a:xfrm>
            <a:off x="4978400" y="3027363"/>
            <a:ext cx="2470150" cy="457200"/>
          </a:xfrm>
          <a:prstGeom prst="rect">
            <a:avLst/>
          </a:prstGeom>
          <a:solidFill>
            <a:srgbClr val="C0C0C0"/>
          </a:solidFill>
          <a:ln w="31433">
            <a:solidFill>
              <a:srgbClr val="003100"/>
            </a:solidFill>
            <a:miter lim="800000"/>
            <a:headEnd/>
            <a:tailEnd/>
          </a:ln>
        </p:spPr>
        <p:txBody>
          <a:bodyPr lIns="0" tIns="0" rIns="0" bIns="0"/>
          <a:lstStyle/>
          <a:p>
            <a:pPr marL="82550" indent="-82550" algn="ctr" defTabSz="514350">
              <a:buClr>
                <a:srgbClr val="104160"/>
              </a:buClr>
              <a:buSzPct val="90000"/>
              <a:buFont typeface="Monotype Sorts" pitchFamily="2" charset="2"/>
              <a:buNone/>
            </a:pPr>
            <a:r>
              <a:rPr lang="en-US" b="1">
                <a:solidFill>
                  <a:srgbClr val="000000"/>
                </a:solidFill>
                <a:latin typeface="Arial" pitchFamily="34" charset="0"/>
              </a:rPr>
              <a:t>000-00-0000</a:t>
            </a:r>
            <a:endParaRPr lang="en-US"/>
          </a:p>
        </p:txBody>
      </p:sp>
      <p:sp>
        <p:nvSpPr>
          <p:cNvPr id="58380" name="Text Box 15"/>
          <p:cNvSpPr txBox="1">
            <a:spLocks noChangeArrowheads="1"/>
          </p:cNvSpPr>
          <p:nvPr/>
        </p:nvSpPr>
        <p:spPr bwMode="auto">
          <a:xfrm>
            <a:off x="7315200" y="3048000"/>
            <a:ext cx="2470150" cy="457200"/>
          </a:xfrm>
          <a:prstGeom prst="rect">
            <a:avLst/>
          </a:prstGeom>
          <a:solidFill>
            <a:srgbClr val="C0C0C0"/>
          </a:solidFill>
          <a:ln w="31433">
            <a:solidFill>
              <a:srgbClr val="003100"/>
            </a:solidFill>
            <a:miter lim="800000"/>
            <a:headEnd/>
            <a:tailEnd/>
          </a:ln>
        </p:spPr>
        <p:txBody>
          <a:bodyPr lIns="0" tIns="0" rIns="0" bIns="0"/>
          <a:lstStyle/>
          <a:p>
            <a:pPr marL="82550" indent="-82550" algn="ctr" defTabSz="514350">
              <a:buClr>
                <a:srgbClr val="104160"/>
              </a:buClr>
              <a:buSzPct val="90000"/>
              <a:buFont typeface="Monotype Sorts" pitchFamily="2" charset="2"/>
              <a:buNone/>
            </a:pPr>
            <a:r>
              <a:rPr lang="en-US" b="1">
                <a:solidFill>
                  <a:srgbClr val="000000"/>
                </a:solidFill>
                <a:latin typeface="Arial" pitchFamily="34" charset="0"/>
              </a:rPr>
              <a:t>234-56-9876</a:t>
            </a:r>
            <a:endParaRPr lang="en-US"/>
          </a:p>
        </p:txBody>
      </p:sp>
      <p:sp>
        <p:nvSpPr>
          <p:cNvPr id="58381" name="Text Box 16"/>
          <p:cNvSpPr txBox="1">
            <a:spLocks noChangeArrowheads="1"/>
          </p:cNvSpPr>
          <p:nvPr/>
        </p:nvSpPr>
        <p:spPr bwMode="auto">
          <a:xfrm>
            <a:off x="244475" y="3536950"/>
            <a:ext cx="1846263" cy="400050"/>
          </a:xfrm>
          <a:prstGeom prst="rect">
            <a:avLst/>
          </a:prstGeom>
          <a:solidFill>
            <a:srgbClr val="C0C0C0"/>
          </a:solidFill>
          <a:ln w="31433">
            <a:solidFill>
              <a:srgbClr val="003100"/>
            </a:solidFill>
            <a:miter lim="800000"/>
            <a:headEnd/>
            <a:tailEnd/>
          </a:ln>
        </p:spPr>
        <p:txBody>
          <a:bodyPr lIns="0" tIns="0" rIns="0" bIns="0"/>
          <a:lstStyle/>
          <a:p>
            <a:pPr marL="82550" indent="-82550" algn="ctr" defTabSz="514350">
              <a:buClr>
                <a:srgbClr val="104160"/>
              </a:buClr>
              <a:buSzPct val="90000"/>
              <a:buFont typeface="Monotype Sorts" pitchFamily="2" charset="2"/>
              <a:buNone/>
            </a:pPr>
            <a:r>
              <a:rPr lang="en-US" b="1">
                <a:solidFill>
                  <a:srgbClr val="000000"/>
                </a:solidFill>
                <a:latin typeface="Arial" pitchFamily="34" charset="0"/>
              </a:rPr>
              <a:t>L</a:t>
            </a:r>
            <a:endParaRPr lang="en-US"/>
          </a:p>
        </p:txBody>
      </p:sp>
      <p:sp>
        <p:nvSpPr>
          <p:cNvPr id="58382" name="Text Box 17"/>
          <p:cNvSpPr txBox="1">
            <a:spLocks noChangeArrowheads="1"/>
          </p:cNvSpPr>
          <p:nvPr/>
        </p:nvSpPr>
        <p:spPr bwMode="auto">
          <a:xfrm>
            <a:off x="2055813" y="3536950"/>
            <a:ext cx="3011487" cy="400050"/>
          </a:xfrm>
          <a:prstGeom prst="rect">
            <a:avLst/>
          </a:prstGeom>
          <a:solidFill>
            <a:srgbClr val="C0C0C0"/>
          </a:solidFill>
          <a:ln w="31433">
            <a:solidFill>
              <a:srgbClr val="003100"/>
            </a:solidFill>
            <a:miter lim="800000"/>
            <a:headEnd/>
            <a:tailEnd/>
          </a:ln>
        </p:spPr>
        <p:txBody>
          <a:bodyPr lIns="0" tIns="0" rIns="0" bIns="0"/>
          <a:lstStyle/>
          <a:p>
            <a:pPr marL="82550" indent="-82550" algn="ctr" defTabSz="514350">
              <a:buClr>
                <a:srgbClr val="104160"/>
              </a:buClr>
              <a:buSzPct val="90000"/>
              <a:buFont typeface="Monotype Sorts" pitchFamily="2" charset="2"/>
              <a:buNone/>
            </a:pPr>
            <a:r>
              <a:rPr lang="en-US" b="1">
                <a:solidFill>
                  <a:srgbClr val="000000"/>
                </a:solidFill>
                <a:latin typeface="Arial" pitchFamily="34" charset="0"/>
              </a:rPr>
              <a:t>Single Letter</a:t>
            </a:r>
            <a:endParaRPr lang="en-US"/>
          </a:p>
        </p:txBody>
      </p:sp>
      <p:sp>
        <p:nvSpPr>
          <p:cNvPr id="58383" name="Text Box 18"/>
          <p:cNvSpPr txBox="1">
            <a:spLocks noChangeArrowheads="1"/>
          </p:cNvSpPr>
          <p:nvPr/>
        </p:nvSpPr>
        <p:spPr bwMode="auto">
          <a:xfrm>
            <a:off x="4978400" y="3536950"/>
            <a:ext cx="2470150" cy="400050"/>
          </a:xfrm>
          <a:prstGeom prst="rect">
            <a:avLst/>
          </a:prstGeom>
          <a:solidFill>
            <a:srgbClr val="C0C0C0"/>
          </a:solidFill>
          <a:ln w="31433">
            <a:solidFill>
              <a:srgbClr val="003100"/>
            </a:solidFill>
            <a:miter lim="800000"/>
            <a:headEnd/>
            <a:tailEnd/>
          </a:ln>
        </p:spPr>
        <p:txBody>
          <a:bodyPr lIns="0" tIns="0" rIns="0" bIns="0"/>
          <a:lstStyle/>
          <a:p>
            <a:pPr marL="82550" indent="-82550" algn="ctr" defTabSz="514350">
              <a:buClr>
                <a:srgbClr val="104160"/>
              </a:buClr>
              <a:buSzPct val="90000"/>
              <a:buFont typeface="Monotype Sorts" pitchFamily="2" charset="2"/>
              <a:buNone/>
            </a:pPr>
            <a:r>
              <a:rPr lang="en-US" b="1">
                <a:solidFill>
                  <a:srgbClr val="000000"/>
                </a:solidFill>
                <a:latin typeface="Arial" pitchFamily="34" charset="0"/>
              </a:rPr>
              <a:t>LL</a:t>
            </a:r>
            <a:endParaRPr lang="en-US"/>
          </a:p>
        </p:txBody>
      </p:sp>
      <p:sp>
        <p:nvSpPr>
          <p:cNvPr id="58384" name="Text Box 19"/>
          <p:cNvSpPr txBox="1">
            <a:spLocks noChangeArrowheads="1"/>
          </p:cNvSpPr>
          <p:nvPr/>
        </p:nvSpPr>
        <p:spPr bwMode="auto">
          <a:xfrm>
            <a:off x="7315200" y="3505200"/>
            <a:ext cx="2470150" cy="400050"/>
          </a:xfrm>
          <a:prstGeom prst="rect">
            <a:avLst/>
          </a:prstGeom>
          <a:solidFill>
            <a:srgbClr val="C0C0C0"/>
          </a:solidFill>
          <a:ln w="31433">
            <a:solidFill>
              <a:srgbClr val="003100"/>
            </a:solidFill>
            <a:miter lim="800000"/>
            <a:headEnd/>
            <a:tailEnd/>
          </a:ln>
        </p:spPr>
        <p:txBody>
          <a:bodyPr lIns="0" tIns="0" rIns="0" bIns="0"/>
          <a:lstStyle/>
          <a:p>
            <a:pPr marL="82550" indent="-82550" algn="ctr" defTabSz="514350">
              <a:buClr>
                <a:srgbClr val="104160"/>
              </a:buClr>
              <a:buSzPct val="90000"/>
              <a:buFont typeface="Monotype Sorts" pitchFamily="2" charset="2"/>
              <a:buNone/>
            </a:pPr>
            <a:r>
              <a:rPr lang="en-US" b="1">
                <a:solidFill>
                  <a:srgbClr val="000000"/>
                </a:solidFill>
                <a:latin typeface="Arial" pitchFamily="34" charset="0"/>
              </a:rPr>
              <a:t>NJ</a:t>
            </a:r>
            <a:endParaRPr lang="en-US"/>
          </a:p>
        </p:txBody>
      </p:sp>
      <p:sp>
        <p:nvSpPr>
          <p:cNvPr id="58385" name="Text Box 20"/>
          <p:cNvSpPr txBox="1">
            <a:spLocks noChangeArrowheads="1"/>
          </p:cNvSpPr>
          <p:nvPr/>
        </p:nvSpPr>
        <p:spPr bwMode="auto">
          <a:xfrm>
            <a:off x="244475" y="3989388"/>
            <a:ext cx="1846263" cy="736600"/>
          </a:xfrm>
          <a:prstGeom prst="rect">
            <a:avLst/>
          </a:prstGeom>
          <a:solidFill>
            <a:srgbClr val="C0C0C0"/>
          </a:solidFill>
          <a:ln w="31433">
            <a:solidFill>
              <a:srgbClr val="003100"/>
            </a:solidFill>
            <a:miter lim="800000"/>
            <a:headEnd/>
            <a:tailEnd/>
          </a:ln>
        </p:spPr>
        <p:txBody>
          <a:bodyPr lIns="0" tIns="0" rIns="0" bIns="0"/>
          <a:lstStyle/>
          <a:p>
            <a:pPr marL="82550" indent="-82550" algn="ctr" defTabSz="514350">
              <a:buClr>
                <a:srgbClr val="104160"/>
              </a:buClr>
              <a:buSzPct val="90000"/>
              <a:buFont typeface="Monotype Sorts" pitchFamily="2" charset="2"/>
              <a:buNone/>
            </a:pPr>
            <a:r>
              <a:rPr lang="en-US" b="1">
                <a:solidFill>
                  <a:srgbClr val="000000"/>
                </a:solidFill>
                <a:latin typeface="Arial" pitchFamily="34" charset="0"/>
              </a:rPr>
              <a:t>A</a:t>
            </a:r>
            <a:endParaRPr lang="en-US"/>
          </a:p>
        </p:txBody>
      </p:sp>
      <p:sp>
        <p:nvSpPr>
          <p:cNvPr id="58386" name="Text Box 21"/>
          <p:cNvSpPr txBox="1">
            <a:spLocks noChangeArrowheads="1"/>
          </p:cNvSpPr>
          <p:nvPr/>
        </p:nvSpPr>
        <p:spPr bwMode="auto">
          <a:xfrm>
            <a:off x="2055813" y="3989388"/>
            <a:ext cx="3011487" cy="736600"/>
          </a:xfrm>
          <a:prstGeom prst="rect">
            <a:avLst/>
          </a:prstGeom>
          <a:solidFill>
            <a:srgbClr val="C0C0C0"/>
          </a:solidFill>
          <a:ln w="31433">
            <a:solidFill>
              <a:srgbClr val="003100"/>
            </a:solidFill>
            <a:miter lim="800000"/>
            <a:headEnd/>
            <a:tailEnd/>
          </a:ln>
        </p:spPr>
        <p:txBody>
          <a:bodyPr lIns="0" tIns="0" rIns="0" bIns="0"/>
          <a:lstStyle/>
          <a:p>
            <a:pPr marL="82550" indent="-82550" algn="ctr" defTabSz="514350">
              <a:buClr>
                <a:srgbClr val="104160"/>
              </a:buClr>
              <a:buSzPct val="90000"/>
              <a:buFont typeface="Monotype Sorts" pitchFamily="2" charset="2"/>
              <a:buNone/>
            </a:pPr>
            <a:r>
              <a:rPr lang="en-US" b="1">
                <a:solidFill>
                  <a:srgbClr val="000000"/>
                </a:solidFill>
                <a:latin typeface="Arial" pitchFamily="34" charset="0"/>
              </a:rPr>
              <a:t>Single Letter,digit</a:t>
            </a:r>
            <a:endParaRPr lang="en-US"/>
          </a:p>
        </p:txBody>
      </p:sp>
      <p:sp>
        <p:nvSpPr>
          <p:cNvPr id="58387" name="Text Box 22"/>
          <p:cNvSpPr txBox="1">
            <a:spLocks noChangeArrowheads="1"/>
          </p:cNvSpPr>
          <p:nvPr/>
        </p:nvSpPr>
        <p:spPr bwMode="auto">
          <a:xfrm>
            <a:off x="4978400" y="3989388"/>
            <a:ext cx="2470150" cy="736600"/>
          </a:xfrm>
          <a:prstGeom prst="rect">
            <a:avLst/>
          </a:prstGeom>
          <a:solidFill>
            <a:srgbClr val="C0C0C0"/>
          </a:solidFill>
          <a:ln w="31433">
            <a:solidFill>
              <a:srgbClr val="003100"/>
            </a:solidFill>
            <a:miter lim="800000"/>
            <a:headEnd/>
            <a:tailEnd/>
          </a:ln>
        </p:spPr>
        <p:txBody>
          <a:bodyPr lIns="0" tIns="0" rIns="0" bIns="0"/>
          <a:lstStyle/>
          <a:p>
            <a:pPr marL="82550" indent="-82550" algn="ctr" defTabSz="514350">
              <a:buClr>
                <a:srgbClr val="104160"/>
              </a:buClr>
              <a:buSzPct val="90000"/>
              <a:buFont typeface="Monotype Sorts" pitchFamily="2" charset="2"/>
              <a:buNone/>
            </a:pPr>
            <a:r>
              <a:rPr lang="en-US" b="1">
                <a:solidFill>
                  <a:srgbClr val="000000"/>
                </a:solidFill>
                <a:latin typeface="Arial" pitchFamily="34" charset="0"/>
              </a:rPr>
              <a:t>AAAAA</a:t>
            </a:r>
            <a:endParaRPr lang="en-US"/>
          </a:p>
        </p:txBody>
      </p:sp>
      <p:sp>
        <p:nvSpPr>
          <p:cNvPr id="58388" name="Text Box 23"/>
          <p:cNvSpPr txBox="1">
            <a:spLocks noChangeArrowheads="1"/>
          </p:cNvSpPr>
          <p:nvPr/>
        </p:nvSpPr>
        <p:spPr bwMode="auto">
          <a:xfrm>
            <a:off x="7315200" y="3965575"/>
            <a:ext cx="2470150" cy="736600"/>
          </a:xfrm>
          <a:prstGeom prst="rect">
            <a:avLst/>
          </a:prstGeom>
          <a:solidFill>
            <a:srgbClr val="C0C0C0"/>
          </a:solidFill>
          <a:ln w="31433">
            <a:solidFill>
              <a:srgbClr val="003100"/>
            </a:solidFill>
            <a:miter lim="800000"/>
            <a:headEnd/>
            <a:tailEnd/>
          </a:ln>
        </p:spPr>
        <p:txBody>
          <a:bodyPr lIns="0" tIns="0" rIns="0" bIns="0"/>
          <a:lstStyle/>
          <a:p>
            <a:pPr marL="82550" indent="-82550" algn="ctr" defTabSz="514350">
              <a:buClr>
                <a:srgbClr val="104160"/>
              </a:buClr>
              <a:buSzPct val="90000"/>
              <a:buFont typeface="Monotype Sorts" pitchFamily="2" charset="2"/>
              <a:buNone/>
            </a:pPr>
            <a:r>
              <a:rPr lang="en-US" b="1">
                <a:solidFill>
                  <a:srgbClr val="000000"/>
                </a:solidFill>
                <a:latin typeface="Arial" pitchFamily="34" charset="0"/>
              </a:rPr>
              <a:t>IS431</a:t>
            </a:r>
            <a:endParaRPr lang="en-US"/>
          </a:p>
        </p:txBody>
      </p:sp>
      <p:sp>
        <p:nvSpPr>
          <p:cNvPr id="58389" name="Text Box 24"/>
          <p:cNvSpPr txBox="1">
            <a:spLocks noChangeArrowheads="1"/>
          </p:cNvSpPr>
          <p:nvPr/>
        </p:nvSpPr>
        <p:spPr bwMode="auto">
          <a:xfrm>
            <a:off x="228600" y="4800600"/>
            <a:ext cx="1846263" cy="798513"/>
          </a:xfrm>
          <a:prstGeom prst="rect">
            <a:avLst/>
          </a:prstGeom>
          <a:solidFill>
            <a:srgbClr val="C0C0C0"/>
          </a:solidFill>
          <a:ln w="31433">
            <a:solidFill>
              <a:srgbClr val="003100"/>
            </a:solidFill>
            <a:miter lim="800000"/>
            <a:headEnd/>
            <a:tailEnd/>
          </a:ln>
        </p:spPr>
        <p:txBody>
          <a:bodyPr lIns="0" tIns="0" rIns="0" bIns="0"/>
          <a:lstStyle/>
          <a:p>
            <a:pPr marL="82550" indent="-82550" algn="ctr" defTabSz="514350">
              <a:buClr>
                <a:srgbClr val="104160"/>
              </a:buClr>
              <a:buSzPct val="90000"/>
              <a:buFont typeface="Monotype Sorts" pitchFamily="2" charset="2"/>
              <a:buNone/>
            </a:pPr>
            <a:r>
              <a:rPr lang="en-US" b="1">
                <a:solidFill>
                  <a:srgbClr val="000000"/>
                </a:solidFill>
                <a:latin typeface="Arial" pitchFamily="34" charset="0"/>
              </a:rPr>
              <a:t>&amp;</a:t>
            </a:r>
            <a:endParaRPr lang="en-US"/>
          </a:p>
        </p:txBody>
      </p:sp>
      <p:sp>
        <p:nvSpPr>
          <p:cNvPr id="58390" name="Text Box 25"/>
          <p:cNvSpPr txBox="1">
            <a:spLocks noChangeArrowheads="1"/>
          </p:cNvSpPr>
          <p:nvPr/>
        </p:nvSpPr>
        <p:spPr bwMode="auto">
          <a:xfrm>
            <a:off x="2055813" y="4778375"/>
            <a:ext cx="3011487" cy="798513"/>
          </a:xfrm>
          <a:prstGeom prst="rect">
            <a:avLst/>
          </a:prstGeom>
          <a:solidFill>
            <a:srgbClr val="C0C0C0"/>
          </a:solidFill>
          <a:ln w="31433">
            <a:solidFill>
              <a:srgbClr val="003100"/>
            </a:solidFill>
            <a:miter lim="800000"/>
            <a:headEnd/>
            <a:tailEnd/>
          </a:ln>
        </p:spPr>
        <p:txBody>
          <a:bodyPr lIns="0" tIns="0" rIns="0" bIns="0"/>
          <a:lstStyle/>
          <a:p>
            <a:pPr marL="82550" indent="-82550" algn="ctr" defTabSz="514350">
              <a:buClr>
                <a:srgbClr val="104160"/>
              </a:buClr>
              <a:buSzPct val="90000"/>
              <a:buFont typeface="Monotype Sorts" pitchFamily="2" charset="2"/>
              <a:buNone/>
            </a:pPr>
            <a:r>
              <a:rPr lang="en-US" b="1">
                <a:solidFill>
                  <a:srgbClr val="000000"/>
                </a:solidFill>
                <a:latin typeface="Arial" pitchFamily="34" charset="0"/>
              </a:rPr>
              <a:t>Any char or space</a:t>
            </a:r>
            <a:endParaRPr lang="en-US"/>
          </a:p>
        </p:txBody>
      </p:sp>
      <p:sp>
        <p:nvSpPr>
          <p:cNvPr id="58391" name="Text Box 26"/>
          <p:cNvSpPr txBox="1">
            <a:spLocks noChangeArrowheads="1"/>
          </p:cNvSpPr>
          <p:nvPr/>
        </p:nvSpPr>
        <p:spPr bwMode="auto">
          <a:xfrm>
            <a:off x="4978400" y="4778375"/>
            <a:ext cx="2470150" cy="798513"/>
          </a:xfrm>
          <a:prstGeom prst="rect">
            <a:avLst/>
          </a:prstGeom>
          <a:solidFill>
            <a:srgbClr val="C0C0C0"/>
          </a:solidFill>
          <a:ln w="31433">
            <a:solidFill>
              <a:srgbClr val="003100"/>
            </a:solidFill>
            <a:miter lim="800000"/>
            <a:headEnd/>
            <a:tailEnd/>
          </a:ln>
        </p:spPr>
        <p:txBody>
          <a:bodyPr lIns="0" tIns="0" rIns="0" bIns="0"/>
          <a:lstStyle/>
          <a:p>
            <a:pPr marL="82550" indent="-82550" algn="ctr" defTabSz="514350">
              <a:buClr>
                <a:srgbClr val="104160"/>
              </a:buClr>
              <a:buSzPct val="90000"/>
              <a:buFont typeface="Monotype Sorts" pitchFamily="2" charset="2"/>
              <a:buNone/>
            </a:pPr>
            <a:r>
              <a:rPr lang="en-US" b="1">
                <a:solidFill>
                  <a:srgbClr val="000000"/>
                </a:solidFill>
                <a:latin typeface="Arial" pitchFamily="34" charset="0"/>
              </a:rPr>
              <a:t>&amp;&amp;&amp;&amp;&amp;&amp;</a:t>
            </a:r>
            <a:endParaRPr lang="en-US"/>
          </a:p>
        </p:txBody>
      </p:sp>
      <p:sp>
        <p:nvSpPr>
          <p:cNvPr id="58392" name="Text Box 27"/>
          <p:cNvSpPr txBox="1">
            <a:spLocks noChangeArrowheads="1"/>
          </p:cNvSpPr>
          <p:nvPr/>
        </p:nvSpPr>
        <p:spPr bwMode="auto">
          <a:xfrm>
            <a:off x="7315200" y="4754563"/>
            <a:ext cx="2470150" cy="798512"/>
          </a:xfrm>
          <a:prstGeom prst="rect">
            <a:avLst/>
          </a:prstGeom>
          <a:solidFill>
            <a:srgbClr val="C0C0C0"/>
          </a:solidFill>
          <a:ln w="31433">
            <a:solidFill>
              <a:srgbClr val="003100"/>
            </a:solidFill>
            <a:miter lim="800000"/>
            <a:headEnd/>
            <a:tailEnd/>
          </a:ln>
        </p:spPr>
        <p:txBody>
          <a:bodyPr lIns="0" tIns="0" rIns="0" bIns="0"/>
          <a:lstStyle/>
          <a:p>
            <a:pPr marL="82550" indent="-82550" algn="ctr" defTabSz="514350">
              <a:buClr>
                <a:srgbClr val="104160"/>
              </a:buClr>
              <a:buSzPct val="90000"/>
              <a:buFont typeface="Monotype Sorts" pitchFamily="2" charset="2"/>
              <a:buNone/>
            </a:pPr>
            <a:r>
              <a:rPr lang="en-US" b="1">
                <a:solidFill>
                  <a:srgbClr val="000000"/>
                </a:solidFill>
                <a:latin typeface="Arial" pitchFamily="34" charset="0"/>
              </a:rPr>
              <a:t>SEARS</a:t>
            </a:r>
            <a:endParaRPr lang="en-US"/>
          </a:p>
        </p:txBody>
      </p:sp>
      <p:sp>
        <p:nvSpPr>
          <p:cNvPr id="58393" name="Text Box 28"/>
          <p:cNvSpPr txBox="1">
            <a:spLocks noChangeArrowheads="1"/>
          </p:cNvSpPr>
          <p:nvPr/>
        </p:nvSpPr>
        <p:spPr bwMode="auto">
          <a:xfrm>
            <a:off x="50800" y="5591175"/>
            <a:ext cx="10007600" cy="2181225"/>
          </a:xfrm>
          <a:prstGeom prst="rect">
            <a:avLst/>
          </a:prstGeom>
          <a:noFill/>
          <a:ln w="9525">
            <a:noFill/>
            <a:miter lim="800000"/>
            <a:headEnd/>
            <a:tailEnd/>
          </a:ln>
        </p:spPr>
        <p:txBody>
          <a:bodyPr lIns="0" tIns="0" rIns="0" bIns="0"/>
          <a:lstStyle/>
          <a:p>
            <a:pPr defTabSz="514350">
              <a:buClr>
                <a:srgbClr val="602162"/>
              </a:buClr>
              <a:buSzPct val="90000"/>
              <a:buFont typeface="Monotype Sorts" pitchFamily="2" charset="2"/>
              <a:buNone/>
            </a:pPr>
            <a:r>
              <a:rPr lang="en-US" sz="3400" b="1">
                <a:solidFill>
                  <a:srgbClr val="000000"/>
                </a:solidFill>
                <a:latin typeface="NewsGothic" charset="0"/>
              </a:rPr>
              <a:t>Access will not allow data entry for the above masks, when the input data does not have the requisite number of characters or proper character type.</a:t>
            </a:r>
            <a:endParaRPr lang="en-US"/>
          </a:p>
        </p:txBody>
      </p:sp>
    </p:spTree>
  </p:cSld>
  <p:clrMapOvr>
    <a:overrideClrMapping bg1="lt1" tx1="dk1" bg2="lt2" tx2="dk2" accent1="accent1" accent2="accent2" accent3="accent3" accent4="accent4" accent5="accent5" accent6="accent6" hlink="hlink" folHlink="folHlink"/>
  </p:clrMapOvr>
  <p:transition>
    <p:cut/>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94" name="Group 6"/>
          <p:cNvGrpSpPr>
            <a:grpSpLocks/>
          </p:cNvGrpSpPr>
          <p:nvPr/>
        </p:nvGrpSpPr>
        <p:grpSpPr bwMode="auto">
          <a:xfrm>
            <a:off x="71438" y="2071688"/>
            <a:ext cx="9918700" cy="136525"/>
            <a:chOff x="45" y="1305"/>
            <a:chExt cx="6248" cy="86"/>
          </a:xfrm>
        </p:grpSpPr>
        <p:sp>
          <p:nvSpPr>
            <p:cNvPr id="59421" name="AutoShape 4"/>
            <p:cNvSpPr>
              <a:spLocks noChangeArrowheads="1"/>
            </p:cNvSpPr>
            <p:nvPr/>
          </p:nvSpPr>
          <p:spPr bwMode="auto">
            <a:xfrm flipV="1">
              <a:off x="2725" y="1312"/>
              <a:ext cx="1146" cy="79"/>
            </a:xfrm>
            <a:prstGeom prst="roundRect">
              <a:avLst>
                <a:gd name="adj" fmla="val 0"/>
              </a:avLst>
            </a:prstGeom>
            <a:solidFill>
              <a:srgbClr val="602162"/>
            </a:solidFill>
            <a:ln w="9525">
              <a:noFill/>
              <a:round/>
              <a:headEnd/>
              <a:tailEnd/>
            </a:ln>
          </p:spPr>
          <p:txBody>
            <a:bodyPr wrap="none" anchor="ctr"/>
            <a:lstStyle/>
            <a:p>
              <a:endParaRPr lang="en-US"/>
            </a:p>
          </p:txBody>
        </p:sp>
        <p:sp>
          <p:nvSpPr>
            <p:cNvPr id="59422" name="Line 5"/>
            <p:cNvSpPr>
              <a:spLocks noChangeShapeType="1"/>
            </p:cNvSpPr>
            <p:nvPr/>
          </p:nvSpPr>
          <p:spPr bwMode="auto">
            <a:xfrm>
              <a:off x="45" y="1305"/>
              <a:ext cx="6248" cy="0"/>
            </a:xfrm>
            <a:prstGeom prst="line">
              <a:avLst/>
            </a:prstGeom>
            <a:noFill/>
            <a:ln w="31433">
              <a:solidFill>
                <a:srgbClr val="602162"/>
              </a:solidFill>
              <a:round/>
              <a:headEnd/>
              <a:tailEnd/>
            </a:ln>
          </p:spPr>
          <p:txBody>
            <a:bodyPr/>
            <a:lstStyle/>
            <a:p>
              <a:endParaRPr lang="en-US"/>
            </a:p>
          </p:txBody>
        </p:sp>
      </p:grpSp>
      <p:sp>
        <p:nvSpPr>
          <p:cNvPr id="59395" name="Rectangle 3"/>
          <p:cNvSpPr>
            <a:spLocks noGrp="1" noChangeArrowheads="1"/>
          </p:cNvSpPr>
          <p:nvPr>
            <p:ph type="body" idx="1"/>
          </p:nvPr>
        </p:nvSpPr>
        <p:spPr>
          <a:xfrm>
            <a:off x="0" y="0"/>
            <a:ext cx="10058400" cy="1981200"/>
          </a:xfrm>
          <a:noFill/>
        </p:spPr>
        <p:txBody>
          <a:bodyPr lIns="0" tIns="0" rIns="0" bIns="0" anchor="ctr"/>
          <a:lstStyle/>
          <a:p>
            <a:pPr marL="0" indent="0" algn="ctr" defTabSz="514350" eaLnBrk="1" hangingPunct="1">
              <a:spcBef>
                <a:spcPct val="0"/>
              </a:spcBef>
              <a:buClr>
                <a:srgbClr val="602162"/>
              </a:buClr>
              <a:buSzPct val="90000"/>
              <a:buFont typeface="Monotype Sorts" pitchFamily="2" charset="2"/>
              <a:buNone/>
            </a:pPr>
            <a:r>
              <a:rPr lang="en-US" sz="4900" b="1" smtClean="0">
                <a:solidFill>
                  <a:srgbClr val="104160"/>
                </a:solidFill>
                <a:latin typeface="Arial" pitchFamily="34" charset="0"/>
              </a:rPr>
              <a:t>Input Masks With Entry Not Required</a:t>
            </a:r>
            <a:endParaRPr lang="en-US" smtClean="0"/>
          </a:p>
        </p:txBody>
      </p:sp>
      <p:sp>
        <p:nvSpPr>
          <p:cNvPr id="59396" name="AutoShape 7"/>
          <p:cNvSpPr>
            <a:spLocks noChangeArrowheads="1"/>
          </p:cNvSpPr>
          <p:nvPr/>
        </p:nvSpPr>
        <p:spPr bwMode="auto">
          <a:xfrm flipV="1">
            <a:off x="338138" y="2578100"/>
            <a:ext cx="9652000" cy="4984750"/>
          </a:xfrm>
          <a:prstGeom prst="roundRect">
            <a:avLst>
              <a:gd name="adj" fmla="val 0"/>
            </a:avLst>
          </a:prstGeom>
          <a:solidFill>
            <a:srgbClr val="7F604F"/>
          </a:solidFill>
          <a:ln w="9525">
            <a:noFill/>
            <a:round/>
            <a:headEnd/>
            <a:tailEnd/>
          </a:ln>
        </p:spPr>
        <p:txBody>
          <a:bodyPr wrap="none" anchor="ctr"/>
          <a:lstStyle/>
          <a:p>
            <a:endParaRPr lang="en-US"/>
          </a:p>
        </p:txBody>
      </p:sp>
      <p:sp>
        <p:nvSpPr>
          <p:cNvPr id="59397" name="Text Box 8"/>
          <p:cNvSpPr txBox="1">
            <a:spLocks noChangeArrowheads="1"/>
          </p:cNvSpPr>
          <p:nvPr/>
        </p:nvSpPr>
        <p:spPr bwMode="auto">
          <a:xfrm>
            <a:off x="88900" y="2590800"/>
            <a:ext cx="1930400" cy="822325"/>
          </a:xfrm>
          <a:prstGeom prst="rect">
            <a:avLst/>
          </a:prstGeom>
          <a:solidFill>
            <a:srgbClr val="C0C0C0"/>
          </a:solidFill>
          <a:ln w="31433">
            <a:solidFill>
              <a:srgbClr val="003100"/>
            </a:solidFill>
            <a:miter lim="800000"/>
            <a:headEnd/>
            <a:tailEnd/>
          </a:ln>
        </p:spPr>
        <p:txBody>
          <a:bodyPr lIns="0" tIns="0" rIns="0" bIns="0"/>
          <a:lstStyle/>
          <a:p>
            <a:pPr marL="82550" indent="-82550" algn="ctr" defTabSz="514350">
              <a:buClr>
                <a:srgbClr val="104160"/>
              </a:buClr>
              <a:buSzPct val="90000"/>
              <a:buFont typeface="Monotype Sorts" pitchFamily="2" charset="2"/>
              <a:buNone/>
            </a:pPr>
            <a:r>
              <a:rPr lang="en-US" sz="2700" b="1" u="sng">
                <a:solidFill>
                  <a:srgbClr val="000000"/>
                </a:solidFill>
                <a:latin typeface="Arial" pitchFamily="34" charset="0"/>
              </a:rPr>
              <a:t>Character</a:t>
            </a:r>
            <a:endParaRPr lang="en-US"/>
          </a:p>
        </p:txBody>
      </p:sp>
      <p:sp>
        <p:nvSpPr>
          <p:cNvPr id="59398" name="Text Box 9"/>
          <p:cNvSpPr txBox="1">
            <a:spLocks noChangeArrowheads="1"/>
          </p:cNvSpPr>
          <p:nvPr/>
        </p:nvSpPr>
        <p:spPr bwMode="auto">
          <a:xfrm>
            <a:off x="1981200" y="2590800"/>
            <a:ext cx="2827338" cy="822325"/>
          </a:xfrm>
          <a:prstGeom prst="rect">
            <a:avLst/>
          </a:prstGeom>
          <a:solidFill>
            <a:srgbClr val="C0C0C0"/>
          </a:solidFill>
          <a:ln w="31433">
            <a:solidFill>
              <a:srgbClr val="003100"/>
            </a:solidFill>
            <a:miter lim="800000"/>
            <a:headEnd/>
            <a:tailEnd/>
          </a:ln>
        </p:spPr>
        <p:txBody>
          <a:bodyPr lIns="0" tIns="0" rIns="0" bIns="0"/>
          <a:lstStyle/>
          <a:p>
            <a:pPr marL="82550" indent="-82550" algn="ctr" defTabSz="514350">
              <a:buClr>
                <a:srgbClr val="104160"/>
              </a:buClr>
              <a:buSzPct val="90000"/>
              <a:buFont typeface="Monotype Sorts" pitchFamily="2" charset="2"/>
              <a:buNone/>
            </a:pPr>
            <a:r>
              <a:rPr lang="en-US" sz="2700" b="1" u="sng">
                <a:solidFill>
                  <a:srgbClr val="000000"/>
                </a:solidFill>
                <a:latin typeface="Arial" pitchFamily="34" charset="0"/>
              </a:rPr>
              <a:t>Masks For</a:t>
            </a:r>
            <a:endParaRPr lang="en-US"/>
          </a:p>
        </p:txBody>
      </p:sp>
      <p:sp>
        <p:nvSpPr>
          <p:cNvPr id="59399" name="Text Box 10"/>
          <p:cNvSpPr txBox="1">
            <a:spLocks noChangeArrowheads="1"/>
          </p:cNvSpPr>
          <p:nvPr/>
        </p:nvSpPr>
        <p:spPr bwMode="auto">
          <a:xfrm>
            <a:off x="4727575" y="2590800"/>
            <a:ext cx="2620963" cy="822325"/>
          </a:xfrm>
          <a:prstGeom prst="rect">
            <a:avLst/>
          </a:prstGeom>
          <a:solidFill>
            <a:srgbClr val="C0C0C0"/>
          </a:solidFill>
          <a:ln w="31433">
            <a:solidFill>
              <a:srgbClr val="003100"/>
            </a:solidFill>
            <a:miter lim="800000"/>
            <a:headEnd/>
            <a:tailEnd/>
          </a:ln>
        </p:spPr>
        <p:txBody>
          <a:bodyPr lIns="0" tIns="0" rIns="0" bIns="0"/>
          <a:lstStyle/>
          <a:p>
            <a:pPr marL="82550" indent="-82550" algn="ctr" defTabSz="514350">
              <a:buClr>
                <a:srgbClr val="104160"/>
              </a:buClr>
              <a:buSzPct val="90000"/>
              <a:buFont typeface="Monotype Sorts" pitchFamily="2" charset="2"/>
              <a:buNone/>
            </a:pPr>
            <a:r>
              <a:rPr lang="en-US" sz="2700" b="1" u="sng">
                <a:solidFill>
                  <a:srgbClr val="000000"/>
                </a:solidFill>
                <a:latin typeface="Arial" pitchFamily="34" charset="0"/>
              </a:rPr>
              <a:t>Example</a:t>
            </a:r>
            <a:endParaRPr lang="en-US"/>
          </a:p>
        </p:txBody>
      </p:sp>
      <p:sp>
        <p:nvSpPr>
          <p:cNvPr id="59400" name="Text Box 11"/>
          <p:cNvSpPr txBox="1">
            <a:spLocks noChangeArrowheads="1"/>
          </p:cNvSpPr>
          <p:nvPr/>
        </p:nvSpPr>
        <p:spPr bwMode="auto">
          <a:xfrm>
            <a:off x="7277100" y="2590800"/>
            <a:ext cx="2781300" cy="822325"/>
          </a:xfrm>
          <a:prstGeom prst="rect">
            <a:avLst/>
          </a:prstGeom>
          <a:solidFill>
            <a:srgbClr val="C0C0C0"/>
          </a:solidFill>
          <a:ln w="31433">
            <a:solidFill>
              <a:srgbClr val="003100"/>
            </a:solidFill>
            <a:miter lim="800000"/>
            <a:headEnd/>
            <a:tailEnd/>
          </a:ln>
        </p:spPr>
        <p:txBody>
          <a:bodyPr lIns="0" tIns="0" rIns="0" bIns="0"/>
          <a:lstStyle/>
          <a:p>
            <a:pPr marL="82550" indent="-82550" algn="ctr" defTabSz="514350">
              <a:buClr>
                <a:srgbClr val="104160"/>
              </a:buClr>
              <a:buSzPct val="90000"/>
              <a:buFont typeface="Monotype Sorts" pitchFamily="2" charset="2"/>
              <a:buNone/>
            </a:pPr>
            <a:r>
              <a:rPr lang="en-US" sz="2700" b="1" u="sng">
                <a:solidFill>
                  <a:srgbClr val="000000"/>
                </a:solidFill>
                <a:latin typeface="Arial" pitchFamily="34" charset="0"/>
              </a:rPr>
              <a:t>A Result</a:t>
            </a:r>
            <a:endParaRPr lang="en-US"/>
          </a:p>
        </p:txBody>
      </p:sp>
      <p:sp>
        <p:nvSpPr>
          <p:cNvPr id="59401" name="Text Box 12"/>
          <p:cNvSpPr txBox="1">
            <a:spLocks noChangeArrowheads="1"/>
          </p:cNvSpPr>
          <p:nvPr/>
        </p:nvSpPr>
        <p:spPr bwMode="auto">
          <a:xfrm>
            <a:off x="88900" y="3465513"/>
            <a:ext cx="1930400" cy="854075"/>
          </a:xfrm>
          <a:prstGeom prst="rect">
            <a:avLst/>
          </a:prstGeom>
          <a:solidFill>
            <a:srgbClr val="C0C0C0"/>
          </a:solidFill>
          <a:ln w="31433">
            <a:solidFill>
              <a:srgbClr val="003100"/>
            </a:solidFill>
            <a:miter lim="800000"/>
            <a:headEnd/>
            <a:tailEnd/>
          </a:ln>
        </p:spPr>
        <p:txBody>
          <a:bodyPr lIns="0" tIns="0" rIns="0" bIns="0"/>
          <a:lstStyle/>
          <a:p>
            <a:pPr marL="82550" indent="-82550" algn="ctr" defTabSz="514350">
              <a:buClr>
                <a:srgbClr val="104160"/>
              </a:buClr>
              <a:buSzPct val="90000"/>
              <a:buFont typeface="Monotype Sorts" pitchFamily="2" charset="2"/>
              <a:buNone/>
            </a:pPr>
            <a:r>
              <a:rPr lang="en-US" sz="2700" b="1">
                <a:solidFill>
                  <a:srgbClr val="000000"/>
                </a:solidFill>
                <a:latin typeface="Arial" pitchFamily="34" charset="0"/>
              </a:rPr>
              <a:t>9</a:t>
            </a:r>
            <a:endParaRPr lang="en-US"/>
          </a:p>
        </p:txBody>
      </p:sp>
      <p:sp>
        <p:nvSpPr>
          <p:cNvPr id="59402" name="Text Box 13"/>
          <p:cNvSpPr txBox="1">
            <a:spLocks noChangeArrowheads="1"/>
          </p:cNvSpPr>
          <p:nvPr/>
        </p:nvSpPr>
        <p:spPr bwMode="auto">
          <a:xfrm>
            <a:off x="1981200" y="3465513"/>
            <a:ext cx="2827338" cy="854075"/>
          </a:xfrm>
          <a:prstGeom prst="rect">
            <a:avLst/>
          </a:prstGeom>
          <a:solidFill>
            <a:srgbClr val="C0C0C0"/>
          </a:solidFill>
          <a:ln w="31433">
            <a:solidFill>
              <a:srgbClr val="003100"/>
            </a:solidFill>
            <a:miter lim="800000"/>
            <a:headEnd/>
            <a:tailEnd/>
          </a:ln>
        </p:spPr>
        <p:txBody>
          <a:bodyPr lIns="0" tIns="0" rIns="0" bIns="0"/>
          <a:lstStyle/>
          <a:p>
            <a:pPr marL="82550" indent="-82550" algn="ctr" defTabSz="514350">
              <a:buClr>
                <a:srgbClr val="104160"/>
              </a:buClr>
              <a:buSzPct val="90000"/>
              <a:buFont typeface="Monotype Sorts" pitchFamily="2" charset="2"/>
              <a:buNone/>
            </a:pPr>
            <a:r>
              <a:rPr lang="en-US" sz="2700" b="1">
                <a:solidFill>
                  <a:srgbClr val="000000"/>
                </a:solidFill>
                <a:latin typeface="Arial" pitchFamily="34" charset="0"/>
              </a:rPr>
              <a:t>Digit or space, no + or -,</a:t>
            </a:r>
            <a:endParaRPr lang="en-US"/>
          </a:p>
        </p:txBody>
      </p:sp>
      <p:sp>
        <p:nvSpPr>
          <p:cNvPr id="59403" name="Text Box 14"/>
          <p:cNvSpPr txBox="1">
            <a:spLocks noChangeArrowheads="1"/>
          </p:cNvSpPr>
          <p:nvPr/>
        </p:nvSpPr>
        <p:spPr bwMode="auto">
          <a:xfrm>
            <a:off x="4727575" y="3465513"/>
            <a:ext cx="2620963" cy="854075"/>
          </a:xfrm>
          <a:prstGeom prst="rect">
            <a:avLst/>
          </a:prstGeom>
          <a:solidFill>
            <a:srgbClr val="C0C0C0"/>
          </a:solidFill>
          <a:ln w="31433">
            <a:solidFill>
              <a:srgbClr val="003100"/>
            </a:solidFill>
            <a:miter lim="800000"/>
            <a:headEnd/>
            <a:tailEnd/>
          </a:ln>
        </p:spPr>
        <p:txBody>
          <a:bodyPr lIns="0" tIns="0" rIns="0" bIns="0"/>
          <a:lstStyle/>
          <a:p>
            <a:pPr marL="82550" indent="-82550" algn="ctr" defTabSz="514350">
              <a:buClr>
                <a:srgbClr val="104160"/>
              </a:buClr>
              <a:buSzPct val="90000"/>
              <a:buFont typeface="Monotype Sorts" pitchFamily="2" charset="2"/>
              <a:buNone/>
            </a:pPr>
            <a:r>
              <a:rPr lang="en-US" sz="2700" b="1">
                <a:solidFill>
                  <a:srgbClr val="000000"/>
                </a:solidFill>
                <a:latin typeface="Arial" pitchFamily="34" charset="0"/>
              </a:rPr>
              <a:t>9999999</a:t>
            </a:r>
            <a:endParaRPr lang="en-US"/>
          </a:p>
        </p:txBody>
      </p:sp>
      <p:sp>
        <p:nvSpPr>
          <p:cNvPr id="59404" name="Text Box 15"/>
          <p:cNvSpPr txBox="1">
            <a:spLocks noChangeArrowheads="1"/>
          </p:cNvSpPr>
          <p:nvPr/>
        </p:nvSpPr>
        <p:spPr bwMode="auto">
          <a:xfrm>
            <a:off x="7277100" y="3465513"/>
            <a:ext cx="2781300" cy="854075"/>
          </a:xfrm>
          <a:prstGeom prst="rect">
            <a:avLst/>
          </a:prstGeom>
          <a:solidFill>
            <a:srgbClr val="C0C0C0"/>
          </a:solidFill>
          <a:ln w="31433">
            <a:solidFill>
              <a:srgbClr val="003100"/>
            </a:solidFill>
            <a:miter lim="800000"/>
            <a:headEnd/>
            <a:tailEnd/>
          </a:ln>
        </p:spPr>
        <p:txBody>
          <a:bodyPr lIns="0" tIns="0" rIns="0" bIns="0"/>
          <a:lstStyle/>
          <a:p>
            <a:pPr marL="82550" indent="-82550" algn="ctr" defTabSz="514350">
              <a:buClr>
                <a:srgbClr val="104160"/>
              </a:buClr>
              <a:buSzPct val="90000"/>
              <a:buFont typeface="Monotype Sorts" pitchFamily="2" charset="2"/>
              <a:buNone/>
            </a:pPr>
            <a:r>
              <a:rPr lang="en-US" sz="2700" b="1">
                <a:solidFill>
                  <a:srgbClr val="000000"/>
                </a:solidFill>
                <a:latin typeface="Arial" pitchFamily="34" charset="0"/>
              </a:rPr>
              <a:t>686</a:t>
            </a:r>
            <a:endParaRPr lang="en-US"/>
          </a:p>
        </p:txBody>
      </p:sp>
      <p:sp>
        <p:nvSpPr>
          <p:cNvPr id="59405" name="Text Box 16"/>
          <p:cNvSpPr txBox="1">
            <a:spLocks noChangeArrowheads="1"/>
          </p:cNvSpPr>
          <p:nvPr/>
        </p:nvSpPr>
        <p:spPr bwMode="auto">
          <a:xfrm>
            <a:off x="88900" y="4373563"/>
            <a:ext cx="1930400" cy="1279525"/>
          </a:xfrm>
          <a:prstGeom prst="rect">
            <a:avLst/>
          </a:prstGeom>
          <a:solidFill>
            <a:srgbClr val="C0C0C0"/>
          </a:solidFill>
          <a:ln w="31433">
            <a:solidFill>
              <a:srgbClr val="003100"/>
            </a:solidFill>
            <a:miter lim="800000"/>
            <a:headEnd/>
            <a:tailEnd/>
          </a:ln>
        </p:spPr>
        <p:txBody>
          <a:bodyPr lIns="0" tIns="0" rIns="0" bIns="0"/>
          <a:lstStyle/>
          <a:p>
            <a:pPr marL="82550" indent="-82550" algn="ctr" defTabSz="514350">
              <a:buClr>
                <a:srgbClr val="104160"/>
              </a:buClr>
              <a:buSzPct val="90000"/>
              <a:buFont typeface="Monotype Sorts" pitchFamily="2" charset="2"/>
              <a:buNone/>
            </a:pPr>
            <a:r>
              <a:rPr lang="en-US" sz="2700" b="1">
                <a:solidFill>
                  <a:srgbClr val="000000"/>
                </a:solidFill>
                <a:latin typeface="Arial" pitchFamily="34" charset="0"/>
              </a:rPr>
              <a:t>#</a:t>
            </a:r>
            <a:endParaRPr lang="en-US"/>
          </a:p>
        </p:txBody>
      </p:sp>
      <p:sp>
        <p:nvSpPr>
          <p:cNvPr id="59406" name="Text Box 17"/>
          <p:cNvSpPr txBox="1">
            <a:spLocks noChangeArrowheads="1"/>
          </p:cNvSpPr>
          <p:nvPr/>
        </p:nvSpPr>
        <p:spPr bwMode="auto">
          <a:xfrm>
            <a:off x="1981200" y="4373563"/>
            <a:ext cx="2827338" cy="1279525"/>
          </a:xfrm>
          <a:prstGeom prst="rect">
            <a:avLst/>
          </a:prstGeom>
          <a:solidFill>
            <a:srgbClr val="C0C0C0"/>
          </a:solidFill>
          <a:ln w="31433">
            <a:solidFill>
              <a:srgbClr val="003100"/>
            </a:solidFill>
            <a:miter lim="800000"/>
            <a:headEnd/>
            <a:tailEnd/>
          </a:ln>
        </p:spPr>
        <p:txBody>
          <a:bodyPr lIns="0" tIns="0" rIns="0" bIns="0"/>
          <a:lstStyle/>
          <a:p>
            <a:pPr marL="82550" indent="-82550" algn="ctr" defTabSz="514350">
              <a:buClr>
                <a:srgbClr val="104160"/>
              </a:buClr>
              <a:buSzPct val="90000"/>
              <a:buFont typeface="Monotype Sorts" pitchFamily="2" charset="2"/>
              <a:buNone/>
            </a:pPr>
            <a:r>
              <a:rPr lang="en-US" sz="2700" b="1">
                <a:solidFill>
                  <a:srgbClr val="000000"/>
                </a:solidFill>
                <a:latin typeface="Arial" pitchFamily="34" charset="0"/>
              </a:rPr>
              <a:t>Single digit,+,-,or space</a:t>
            </a:r>
            <a:endParaRPr lang="en-US"/>
          </a:p>
        </p:txBody>
      </p:sp>
      <p:sp>
        <p:nvSpPr>
          <p:cNvPr id="59407" name="Text Box 18"/>
          <p:cNvSpPr txBox="1">
            <a:spLocks noChangeArrowheads="1"/>
          </p:cNvSpPr>
          <p:nvPr/>
        </p:nvSpPr>
        <p:spPr bwMode="auto">
          <a:xfrm>
            <a:off x="4727575" y="4373563"/>
            <a:ext cx="2620963" cy="1279525"/>
          </a:xfrm>
          <a:prstGeom prst="rect">
            <a:avLst/>
          </a:prstGeom>
          <a:solidFill>
            <a:srgbClr val="C0C0C0"/>
          </a:solidFill>
          <a:ln w="31433">
            <a:solidFill>
              <a:srgbClr val="003100"/>
            </a:solidFill>
            <a:miter lim="800000"/>
            <a:headEnd/>
            <a:tailEnd/>
          </a:ln>
        </p:spPr>
        <p:txBody>
          <a:bodyPr lIns="0" tIns="0" rIns="0" bIns="0"/>
          <a:lstStyle/>
          <a:p>
            <a:pPr marL="82550" indent="-82550" algn="ctr" defTabSz="514350">
              <a:buClr>
                <a:srgbClr val="104160"/>
              </a:buClr>
              <a:buSzPct val="90000"/>
              <a:buFont typeface="Monotype Sorts" pitchFamily="2" charset="2"/>
              <a:buNone/>
            </a:pPr>
            <a:r>
              <a:rPr lang="en-US" sz="2700" b="1">
                <a:solidFill>
                  <a:srgbClr val="000000"/>
                </a:solidFill>
                <a:latin typeface="Arial" pitchFamily="34" charset="0"/>
              </a:rPr>
              <a:t>#####</a:t>
            </a:r>
            <a:endParaRPr lang="en-US"/>
          </a:p>
        </p:txBody>
      </p:sp>
      <p:sp>
        <p:nvSpPr>
          <p:cNvPr id="59408" name="Text Box 19"/>
          <p:cNvSpPr txBox="1">
            <a:spLocks noChangeArrowheads="1"/>
          </p:cNvSpPr>
          <p:nvPr/>
        </p:nvSpPr>
        <p:spPr bwMode="auto">
          <a:xfrm>
            <a:off x="7277100" y="4373563"/>
            <a:ext cx="2781300" cy="1279525"/>
          </a:xfrm>
          <a:prstGeom prst="rect">
            <a:avLst/>
          </a:prstGeom>
          <a:solidFill>
            <a:srgbClr val="C0C0C0"/>
          </a:solidFill>
          <a:ln w="31433">
            <a:solidFill>
              <a:srgbClr val="003100"/>
            </a:solidFill>
            <a:miter lim="800000"/>
            <a:headEnd/>
            <a:tailEnd/>
          </a:ln>
        </p:spPr>
        <p:txBody>
          <a:bodyPr lIns="0" tIns="0" rIns="0" bIns="0"/>
          <a:lstStyle/>
          <a:p>
            <a:pPr marL="82550" indent="-82550" algn="ctr" defTabSz="514350">
              <a:buClr>
                <a:srgbClr val="104160"/>
              </a:buClr>
              <a:buSzPct val="90000"/>
              <a:buFont typeface="Monotype Sorts" pitchFamily="2" charset="2"/>
              <a:buNone/>
            </a:pPr>
            <a:r>
              <a:rPr lang="en-US" sz="2700" b="1">
                <a:solidFill>
                  <a:srgbClr val="000000"/>
                </a:solidFill>
                <a:latin typeface="Arial" pitchFamily="34" charset="0"/>
              </a:rPr>
              <a:t>-180</a:t>
            </a:r>
            <a:endParaRPr lang="en-US"/>
          </a:p>
        </p:txBody>
      </p:sp>
      <p:sp>
        <p:nvSpPr>
          <p:cNvPr id="59409" name="Text Box 20"/>
          <p:cNvSpPr txBox="1">
            <a:spLocks noChangeArrowheads="1"/>
          </p:cNvSpPr>
          <p:nvPr/>
        </p:nvSpPr>
        <p:spPr bwMode="auto">
          <a:xfrm>
            <a:off x="88900" y="5707063"/>
            <a:ext cx="1930400" cy="427037"/>
          </a:xfrm>
          <a:prstGeom prst="rect">
            <a:avLst/>
          </a:prstGeom>
          <a:solidFill>
            <a:srgbClr val="C0C0C0"/>
          </a:solidFill>
          <a:ln w="31433">
            <a:solidFill>
              <a:srgbClr val="003100"/>
            </a:solidFill>
            <a:miter lim="800000"/>
            <a:headEnd/>
            <a:tailEnd/>
          </a:ln>
        </p:spPr>
        <p:txBody>
          <a:bodyPr lIns="0" tIns="0" rIns="0" bIns="0"/>
          <a:lstStyle/>
          <a:p>
            <a:pPr marL="82550" indent="-82550" algn="ctr" defTabSz="514350">
              <a:buClr>
                <a:srgbClr val="104160"/>
              </a:buClr>
              <a:buSzPct val="90000"/>
              <a:buFont typeface="Monotype Sorts" pitchFamily="2" charset="2"/>
              <a:buNone/>
            </a:pPr>
            <a:r>
              <a:rPr lang="en-US" sz="2700" b="1">
                <a:solidFill>
                  <a:srgbClr val="000000"/>
                </a:solidFill>
                <a:latin typeface="Arial" pitchFamily="34" charset="0"/>
              </a:rPr>
              <a:t>?</a:t>
            </a:r>
            <a:endParaRPr lang="en-US"/>
          </a:p>
        </p:txBody>
      </p:sp>
      <p:sp>
        <p:nvSpPr>
          <p:cNvPr id="59410" name="Text Box 21"/>
          <p:cNvSpPr txBox="1">
            <a:spLocks noChangeArrowheads="1"/>
          </p:cNvSpPr>
          <p:nvPr/>
        </p:nvSpPr>
        <p:spPr bwMode="auto">
          <a:xfrm>
            <a:off x="1981200" y="5707063"/>
            <a:ext cx="2827338" cy="427037"/>
          </a:xfrm>
          <a:prstGeom prst="rect">
            <a:avLst/>
          </a:prstGeom>
          <a:solidFill>
            <a:srgbClr val="C0C0C0"/>
          </a:solidFill>
          <a:ln w="31433">
            <a:solidFill>
              <a:srgbClr val="003100"/>
            </a:solidFill>
            <a:miter lim="800000"/>
            <a:headEnd/>
            <a:tailEnd/>
          </a:ln>
        </p:spPr>
        <p:txBody>
          <a:bodyPr lIns="0" tIns="0" rIns="0" bIns="0"/>
          <a:lstStyle/>
          <a:p>
            <a:pPr marL="82550" indent="-82550" algn="ctr" defTabSz="514350">
              <a:buClr>
                <a:srgbClr val="104160"/>
              </a:buClr>
              <a:buSzPct val="90000"/>
              <a:buFont typeface="Monotype Sorts" pitchFamily="2" charset="2"/>
              <a:buNone/>
            </a:pPr>
            <a:r>
              <a:rPr lang="en-US" sz="2700" b="1">
                <a:solidFill>
                  <a:srgbClr val="000000"/>
                </a:solidFill>
                <a:latin typeface="Arial" pitchFamily="34" charset="0"/>
              </a:rPr>
              <a:t>Letter</a:t>
            </a:r>
            <a:endParaRPr lang="en-US"/>
          </a:p>
        </p:txBody>
      </p:sp>
      <p:sp>
        <p:nvSpPr>
          <p:cNvPr id="59411" name="Text Box 22"/>
          <p:cNvSpPr txBox="1">
            <a:spLocks noChangeArrowheads="1"/>
          </p:cNvSpPr>
          <p:nvPr/>
        </p:nvSpPr>
        <p:spPr bwMode="auto">
          <a:xfrm>
            <a:off x="4727575" y="5707063"/>
            <a:ext cx="2620963" cy="427037"/>
          </a:xfrm>
          <a:prstGeom prst="rect">
            <a:avLst/>
          </a:prstGeom>
          <a:solidFill>
            <a:srgbClr val="C0C0C0"/>
          </a:solidFill>
          <a:ln w="31433">
            <a:solidFill>
              <a:srgbClr val="003100"/>
            </a:solidFill>
            <a:miter lim="800000"/>
            <a:headEnd/>
            <a:tailEnd/>
          </a:ln>
        </p:spPr>
        <p:txBody>
          <a:bodyPr lIns="0" tIns="0" rIns="0" bIns="0"/>
          <a:lstStyle/>
          <a:p>
            <a:pPr marL="82550" indent="-82550" algn="ctr" defTabSz="514350">
              <a:buClr>
                <a:srgbClr val="104160"/>
              </a:buClr>
              <a:buSzPct val="90000"/>
              <a:buFont typeface="Monotype Sorts" pitchFamily="2" charset="2"/>
              <a:buNone/>
            </a:pPr>
            <a:r>
              <a:rPr lang="en-US" sz="2700" b="1">
                <a:solidFill>
                  <a:srgbClr val="000000"/>
                </a:solidFill>
                <a:latin typeface="Arial" pitchFamily="34" charset="0"/>
              </a:rPr>
              <a:t>???????</a:t>
            </a:r>
            <a:endParaRPr lang="en-US"/>
          </a:p>
        </p:txBody>
      </p:sp>
      <p:sp>
        <p:nvSpPr>
          <p:cNvPr id="59412" name="Text Box 23"/>
          <p:cNvSpPr txBox="1">
            <a:spLocks noChangeArrowheads="1"/>
          </p:cNvSpPr>
          <p:nvPr/>
        </p:nvSpPr>
        <p:spPr bwMode="auto">
          <a:xfrm>
            <a:off x="7277100" y="5707063"/>
            <a:ext cx="2781300" cy="427037"/>
          </a:xfrm>
          <a:prstGeom prst="rect">
            <a:avLst/>
          </a:prstGeom>
          <a:solidFill>
            <a:srgbClr val="C0C0C0"/>
          </a:solidFill>
          <a:ln w="31433">
            <a:solidFill>
              <a:srgbClr val="003100"/>
            </a:solidFill>
            <a:miter lim="800000"/>
            <a:headEnd/>
            <a:tailEnd/>
          </a:ln>
        </p:spPr>
        <p:txBody>
          <a:bodyPr lIns="0" tIns="0" rIns="0" bIns="0"/>
          <a:lstStyle/>
          <a:p>
            <a:pPr marL="82550" indent="-82550" algn="ctr" defTabSz="514350">
              <a:buClr>
                <a:srgbClr val="104160"/>
              </a:buClr>
              <a:buSzPct val="90000"/>
              <a:buFont typeface="Monotype Sorts" pitchFamily="2" charset="2"/>
              <a:buNone/>
            </a:pPr>
            <a:r>
              <a:rPr lang="en-US" sz="2700" b="1">
                <a:solidFill>
                  <a:srgbClr val="000000"/>
                </a:solidFill>
                <a:latin typeface="Arial" pitchFamily="34" charset="0"/>
              </a:rPr>
              <a:t>Apple</a:t>
            </a:r>
            <a:endParaRPr lang="en-US"/>
          </a:p>
        </p:txBody>
      </p:sp>
      <p:sp>
        <p:nvSpPr>
          <p:cNvPr id="59413" name="Text Box 24"/>
          <p:cNvSpPr txBox="1">
            <a:spLocks noChangeArrowheads="1"/>
          </p:cNvSpPr>
          <p:nvPr/>
        </p:nvSpPr>
        <p:spPr bwMode="auto">
          <a:xfrm>
            <a:off x="88900" y="6188075"/>
            <a:ext cx="1930400" cy="427038"/>
          </a:xfrm>
          <a:prstGeom prst="rect">
            <a:avLst/>
          </a:prstGeom>
          <a:solidFill>
            <a:srgbClr val="C0C0C0"/>
          </a:solidFill>
          <a:ln w="31433">
            <a:solidFill>
              <a:srgbClr val="003100"/>
            </a:solidFill>
            <a:miter lim="800000"/>
            <a:headEnd/>
            <a:tailEnd/>
          </a:ln>
        </p:spPr>
        <p:txBody>
          <a:bodyPr lIns="0" tIns="0" rIns="0" bIns="0"/>
          <a:lstStyle/>
          <a:p>
            <a:pPr marL="82550" indent="-82550" algn="ctr" defTabSz="514350">
              <a:buClr>
                <a:srgbClr val="104160"/>
              </a:buClr>
              <a:buSzPct val="90000"/>
              <a:buFont typeface="Monotype Sorts" pitchFamily="2" charset="2"/>
              <a:buNone/>
            </a:pPr>
            <a:r>
              <a:rPr lang="en-US" sz="2700" b="1">
                <a:solidFill>
                  <a:srgbClr val="000000"/>
                </a:solidFill>
                <a:latin typeface="Arial" pitchFamily="34" charset="0"/>
              </a:rPr>
              <a:t>a</a:t>
            </a:r>
            <a:endParaRPr lang="en-US"/>
          </a:p>
        </p:txBody>
      </p:sp>
      <p:sp>
        <p:nvSpPr>
          <p:cNvPr id="59414" name="Text Box 25"/>
          <p:cNvSpPr txBox="1">
            <a:spLocks noChangeArrowheads="1"/>
          </p:cNvSpPr>
          <p:nvPr/>
        </p:nvSpPr>
        <p:spPr bwMode="auto">
          <a:xfrm>
            <a:off x="1981200" y="6188075"/>
            <a:ext cx="2827338" cy="427038"/>
          </a:xfrm>
          <a:prstGeom prst="rect">
            <a:avLst/>
          </a:prstGeom>
          <a:solidFill>
            <a:srgbClr val="C0C0C0"/>
          </a:solidFill>
          <a:ln w="31433">
            <a:solidFill>
              <a:srgbClr val="003100"/>
            </a:solidFill>
            <a:miter lim="800000"/>
            <a:headEnd/>
            <a:tailEnd/>
          </a:ln>
        </p:spPr>
        <p:txBody>
          <a:bodyPr lIns="0" tIns="0" rIns="0" bIns="0"/>
          <a:lstStyle/>
          <a:p>
            <a:pPr marL="82550" indent="-82550" algn="ctr" defTabSz="514350">
              <a:buClr>
                <a:srgbClr val="104160"/>
              </a:buClr>
              <a:buSzPct val="90000"/>
              <a:buFont typeface="Monotype Sorts" pitchFamily="2" charset="2"/>
              <a:buNone/>
            </a:pPr>
            <a:r>
              <a:rPr lang="en-US" sz="2700" b="1">
                <a:solidFill>
                  <a:srgbClr val="000000"/>
                </a:solidFill>
                <a:latin typeface="Arial" pitchFamily="34" charset="0"/>
              </a:rPr>
              <a:t>Letter or digit</a:t>
            </a:r>
            <a:endParaRPr lang="en-US"/>
          </a:p>
        </p:txBody>
      </p:sp>
      <p:sp>
        <p:nvSpPr>
          <p:cNvPr id="59415" name="Text Box 26"/>
          <p:cNvSpPr txBox="1">
            <a:spLocks noChangeArrowheads="1"/>
          </p:cNvSpPr>
          <p:nvPr/>
        </p:nvSpPr>
        <p:spPr bwMode="auto">
          <a:xfrm>
            <a:off x="4727575" y="6188075"/>
            <a:ext cx="2620963" cy="427038"/>
          </a:xfrm>
          <a:prstGeom prst="rect">
            <a:avLst/>
          </a:prstGeom>
          <a:solidFill>
            <a:srgbClr val="C0C0C0"/>
          </a:solidFill>
          <a:ln w="31433">
            <a:solidFill>
              <a:srgbClr val="003100"/>
            </a:solidFill>
            <a:miter lim="800000"/>
            <a:headEnd/>
            <a:tailEnd/>
          </a:ln>
        </p:spPr>
        <p:txBody>
          <a:bodyPr lIns="0" tIns="0" rIns="0" bIns="0"/>
          <a:lstStyle/>
          <a:p>
            <a:pPr marL="82550" indent="-82550" algn="ctr" defTabSz="514350">
              <a:buClr>
                <a:srgbClr val="104160"/>
              </a:buClr>
              <a:buSzPct val="90000"/>
              <a:buFont typeface="Monotype Sorts" pitchFamily="2" charset="2"/>
              <a:buNone/>
            </a:pPr>
            <a:r>
              <a:rPr lang="en-US" sz="2700" b="1">
                <a:solidFill>
                  <a:srgbClr val="000000"/>
                </a:solidFill>
                <a:latin typeface="Arial" pitchFamily="34" charset="0"/>
              </a:rPr>
              <a:t>aaaaaaa</a:t>
            </a:r>
            <a:endParaRPr lang="en-US"/>
          </a:p>
        </p:txBody>
      </p:sp>
      <p:sp>
        <p:nvSpPr>
          <p:cNvPr id="59416" name="Text Box 27"/>
          <p:cNvSpPr txBox="1">
            <a:spLocks noChangeArrowheads="1"/>
          </p:cNvSpPr>
          <p:nvPr/>
        </p:nvSpPr>
        <p:spPr bwMode="auto">
          <a:xfrm>
            <a:off x="7277100" y="6188075"/>
            <a:ext cx="2781300" cy="427038"/>
          </a:xfrm>
          <a:prstGeom prst="rect">
            <a:avLst/>
          </a:prstGeom>
          <a:solidFill>
            <a:srgbClr val="C0C0C0"/>
          </a:solidFill>
          <a:ln w="31433">
            <a:solidFill>
              <a:srgbClr val="003100"/>
            </a:solidFill>
            <a:miter lim="800000"/>
            <a:headEnd/>
            <a:tailEnd/>
          </a:ln>
        </p:spPr>
        <p:txBody>
          <a:bodyPr lIns="0" tIns="0" rIns="0" bIns="0"/>
          <a:lstStyle/>
          <a:p>
            <a:pPr marL="82550" indent="-82550" algn="ctr" defTabSz="514350">
              <a:buClr>
                <a:srgbClr val="104160"/>
              </a:buClr>
              <a:buSzPct val="90000"/>
              <a:buFont typeface="Monotype Sorts" pitchFamily="2" charset="2"/>
              <a:buNone/>
            </a:pPr>
            <a:r>
              <a:rPr lang="en-US" sz="2700" b="1">
                <a:solidFill>
                  <a:srgbClr val="000000"/>
                </a:solidFill>
                <a:latin typeface="Arial" pitchFamily="34" charset="0"/>
              </a:rPr>
              <a:t>PIII850</a:t>
            </a:r>
            <a:endParaRPr lang="en-US"/>
          </a:p>
        </p:txBody>
      </p:sp>
      <p:sp>
        <p:nvSpPr>
          <p:cNvPr id="59417" name="Text Box 28"/>
          <p:cNvSpPr txBox="1">
            <a:spLocks noChangeArrowheads="1"/>
          </p:cNvSpPr>
          <p:nvPr/>
        </p:nvSpPr>
        <p:spPr bwMode="auto">
          <a:xfrm>
            <a:off x="88900" y="6667500"/>
            <a:ext cx="1930400" cy="854075"/>
          </a:xfrm>
          <a:prstGeom prst="rect">
            <a:avLst/>
          </a:prstGeom>
          <a:solidFill>
            <a:srgbClr val="C0C0C0"/>
          </a:solidFill>
          <a:ln w="31433">
            <a:solidFill>
              <a:srgbClr val="003100"/>
            </a:solidFill>
            <a:miter lim="800000"/>
            <a:headEnd/>
            <a:tailEnd/>
          </a:ln>
        </p:spPr>
        <p:txBody>
          <a:bodyPr lIns="0" tIns="0" rIns="0" bIns="0"/>
          <a:lstStyle/>
          <a:p>
            <a:pPr marL="82550" indent="-82550" algn="ctr" defTabSz="514350">
              <a:buClr>
                <a:srgbClr val="104160"/>
              </a:buClr>
              <a:buSzPct val="90000"/>
              <a:buFont typeface="Monotype Sorts" pitchFamily="2" charset="2"/>
              <a:buNone/>
            </a:pPr>
            <a:r>
              <a:rPr lang="en-US" sz="2700" b="1">
                <a:solidFill>
                  <a:srgbClr val="000000"/>
                </a:solidFill>
                <a:latin typeface="Arial" pitchFamily="34" charset="0"/>
              </a:rPr>
              <a:t>C</a:t>
            </a:r>
            <a:endParaRPr lang="en-US"/>
          </a:p>
        </p:txBody>
      </p:sp>
      <p:sp>
        <p:nvSpPr>
          <p:cNvPr id="59418" name="Text Box 29"/>
          <p:cNvSpPr txBox="1">
            <a:spLocks noChangeArrowheads="1"/>
          </p:cNvSpPr>
          <p:nvPr/>
        </p:nvSpPr>
        <p:spPr bwMode="auto">
          <a:xfrm>
            <a:off x="1981200" y="6667500"/>
            <a:ext cx="2827338" cy="854075"/>
          </a:xfrm>
          <a:prstGeom prst="rect">
            <a:avLst/>
          </a:prstGeom>
          <a:solidFill>
            <a:srgbClr val="C0C0C0"/>
          </a:solidFill>
          <a:ln w="31433">
            <a:solidFill>
              <a:srgbClr val="003100"/>
            </a:solidFill>
            <a:miter lim="800000"/>
            <a:headEnd/>
            <a:tailEnd/>
          </a:ln>
        </p:spPr>
        <p:txBody>
          <a:bodyPr lIns="0" tIns="0" rIns="0" bIns="0"/>
          <a:lstStyle/>
          <a:p>
            <a:pPr marL="82550" indent="-82550" algn="ctr" defTabSz="514350">
              <a:buClr>
                <a:srgbClr val="104160"/>
              </a:buClr>
              <a:buSzPct val="90000"/>
              <a:buFont typeface="Monotype Sorts" pitchFamily="2" charset="2"/>
              <a:buNone/>
            </a:pPr>
            <a:r>
              <a:rPr lang="en-US" sz="2700" b="1">
                <a:solidFill>
                  <a:srgbClr val="000000"/>
                </a:solidFill>
                <a:latin typeface="Arial" pitchFamily="34" charset="0"/>
              </a:rPr>
              <a:t>Any char or space</a:t>
            </a:r>
            <a:endParaRPr lang="en-US"/>
          </a:p>
        </p:txBody>
      </p:sp>
      <p:sp>
        <p:nvSpPr>
          <p:cNvPr id="59419" name="Text Box 30"/>
          <p:cNvSpPr txBox="1">
            <a:spLocks noChangeArrowheads="1"/>
          </p:cNvSpPr>
          <p:nvPr/>
        </p:nvSpPr>
        <p:spPr bwMode="auto">
          <a:xfrm>
            <a:off x="4727575" y="6667500"/>
            <a:ext cx="2620963" cy="854075"/>
          </a:xfrm>
          <a:prstGeom prst="rect">
            <a:avLst/>
          </a:prstGeom>
          <a:solidFill>
            <a:srgbClr val="C0C0C0"/>
          </a:solidFill>
          <a:ln w="31433">
            <a:solidFill>
              <a:srgbClr val="003100"/>
            </a:solidFill>
            <a:miter lim="800000"/>
            <a:headEnd/>
            <a:tailEnd/>
          </a:ln>
        </p:spPr>
        <p:txBody>
          <a:bodyPr lIns="0" tIns="0" rIns="0" bIns="0"/>
          <a:lstStyle/>
          <a:p>
            <a:pPr marL="82550" indent="-82550" algn="ctr" defTabSz="514350">
              <a:buClr>
                <a:srgbClr val="104160"/>
              </a:buClr>
              <a:buSzPct val="90000"/>
              <a:buFont typeface="Monotype Sorts" pitchFamily="2" charset="2"/>
              <a:buNone/>
            </a:pPr>
            <a:r>
              <a:rPr lang="en-US" sz="2700" b="1">
                <a:solidFill>
                  <a:srgbClr val="000000"/>
                </a:solidFill>
                <a:latin typeface="Arial" pitchFamily="34" charset="0"/>
              </a:rPr>
              <a:t>CCCCCCCCC</a:t>
            </a:r>
            <a:endParaRPr lang="en-US"/>
          </a:p>
        </p:txBody>
      </p:sp>
      <p:sp>
        <p:nvSpPr>
          <p:cNvPr id="59420" name="Text Box 31"/>
          <p:cNvSpPr txBox="1">
            <a:spLocks noChangeArrowheads="1"/>
          </p:cNvSpPr>
          <p:nvPr/>
        </p:nvSpPr>
        <p:spPr bwMode="auto">
          <a:xfrm>
            <a:off x="7277100" y="6667500"/>
            <a:ext cx="2781300" cy="854075"/>
          </a:xfrm>
          <a:prstGeom prst="rect">
            <a:avLst/>
          </a:prstGeom>
          <a:solidFill>
            <a:srgbClr val="C0C0C0"/>
          </a:solidFill>
          <a:ln w="31433">
            <a:solidFill>
              <a:srgbClr val="003100"/>
            </a:solidFill>
            <a:miter lim="800000"/>
            <a:headEnd/>
            <a:tailEnd/>
          </a:ln>
        </p:spPr>
        <p:txBody>
          <a:bodyPr lIns="0" tIns="0" rIns="0" bIns="0"/>
          <a:lstStyle/>
          <a:p>
            <a:pPr marL="82550" indent="-82550" algn="ctr" defTabSz="514350">
              <a:buClr>
                <a:srgbClr val="104160"/>
              </a:buClr>
              <a:buSzPct val="90000"/>
              <a:buFont typeface="Monotype Sorts" pitchFamily="2" charset="2"/>
              <a:buNone/>
            </a:pPr>
            <a:r>
              <a:rPr lang="en-US" sz="2700" b="1">
                <a:solidFill>
                  <a:srgbClr val="000000"/>
                </a:solidFill>
                <a:latin typeface="Arial" pitchFamily="34" charset="0"/>
              </a:rPr>
              <a:t>WD8000 HD</a:t>
            </a:r>
            <a:endParaRPr lang="en-US"/>
          </a:p>
        </p:txBody>
      </p:sp>
    </p:spTree>
  </p:cSld>
  <p:clrMapOvr>
    <a:overrideClrMapping bg1="lt1" tx1="dk1" bg2="lt2" tx2="dk2" accent1="accent1" accent2="accent2" accent3="accent3" accent4="accent4" accent5="accent5" accent6="accent6" hlink="hlink" folHlink="folHlink"/>
  </p:clrMapOvr>
  <p:transition>
    <p:cut/>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418" name="Group 6"/>
          <p:cNvGrpSpPr>
            <a:grpSpLocks/>
          </p:cNvGrpSpPr>
          <p:nvPr/>
        </p:nvGrpSpPr>
        <p:grpSpPr bwMode="auto">
          <a:xfrm>
            <a:off x="71438" y="2071688"/>
            <a:ext cx="9918700" cy="136525"/>
            <a:chOff x="45" y="1305"/>
            <a:chExt cx="6248" cy="86"/>
          </a:xfrm>
        </p:grpSpPr>
        <p:sp>
          <p:nvSpPr>
            <p:cNvPr id="60437" name="AutoShape 4"/>
            <p:cNvSpPr>
              <a:spLocks noChangeArrowheads="1"/>
            </p:cNvSpPr>
            <p:nvPr/>
          </p:nvSpPr>
          <p:spPr bwMode="auto">
            <a:xfrm flipV="1">
              <a:off x="2725" y="1312"/>
              <a:ext cx="1146" cy="79"/>
            </a:xfrm>
            <a:prstGeom prst="roundRect">
              <a:avLst>
                <a:gd name="adj" fmla="val 0"/>
              </a:avLst>
            </a:prstGeom>
            <a:solidFill>
              <a:srgbClr val="602162"/>
            </a:solidFill>
            <a:ln w="9525">
              <a:noFill/>
              <a:round/>
              <a:headEnd/>
              <a:tailEnd/>
            </a:ln>
          </p:spPr>
          <p:txBody>
            <a:bodyPr wrap="none" anchor="ctr"/>
            <a:lstStyle/>
            <a:p>
              <a:endParaRPr lang="en-US"/>
            </a:p>
          </p:txBody>
        </p:sp>
        <p:sp>
          <p:nvSpPr>
            <p:cNvPr id="60438" name="Line 5"/>
            <p:cNvSpPr>
              <a:spLocks noChangeShapeType="1"/>
            </p:cNvSpPr>
            <p:nvPr/>
          </p:nvSpPr>
          <p:spPr bwMode="auto">
            <a:xfrm>
              <a:off x="45" y="1305"/>
              <a:ext cx="6248" cy="0"/>
            </a:xfrm>
            <a:prstGeom prst="line">
              <a:avLst/>
            </a:prstGeom>
            <a:noFill/>
            <a:ln w="31433">
              <a:solidFill>
                <a:srgbClr val="602162"/>
              </a:solidFill>
              <a:round/>
              <a:headEnd/>
              <a:tailEnd/>
            </a:ln>
          </p:spPr>
          <p:txBody>
            <a:bodyPr/>
            <a:lstStyle/>
            <a:p>
              <a:endParaRPr lang="en-US"/>
            </a:p>
          </p:txBody>
        </p:sp>
      </p:grpSp>
      <p:sp>
        <p:nvSpPr>
          <p:cNvPr id="60419" name="Rectangle 3"/>
          <p:cNvSpPr>
            <a:spLocks noGrp="1" noChangeArrowheads="1"/>
          </p:cNvSpPr>
          <p:nvPr>
            <p:ph type="body" idx="1"/>
          </p:nvPr>
        </p:nvSpPr>
        <p:spPr>
          <a:xfrm>
            <a:off x="0" y="228600"/>
            <a:ext cx="10058400" cy="1447800"/>
          </a:xfrm>
          <a:noFill/>
        </p:spPr>
        <p:txBody>
          <a:bodyPr lIns="0" tIns="0" rIns="0" bIns="0" anchor="ctr"/>
          <a:lstStyle/>
          <a:p>
            <a:pPr marL="0" indent="0" algn="ctr" defTabSz="514350" eaLnBrk="1" hangingPunct="1">
              <a:spcBef>
                <a:spcPct val="0"/>
              </a:spcBef>
              <a:buClr>
                <a:srgbClr val="602162"/>
              </a:buClr>
              <a:buSzPct val="90000"/>
              <a:buFont typeface="Monotype Sorts" pitchFamily="2" charset="2"/>
              <a:buNone/>
            </a:pPr>
            <a:r>
              <a:rPr lang="en-US" sz="5300" b="1" smtClean="0">
                <a:solidFill>
                  <a:srgbClr val="104160"/>
                </a:solidFill>
                <a:latin typeface="Arial" pitchFamily="34" charset="0"/>
              </a:rPr>
              <a:t>Special Input Mask Characters</a:t>
            </a:r>
            <a:endParaRPr lang="en-US" smtClean="0"/>
          </a:p>
        </p:txBody>
      </p:sp>
      <p:sp>
        <p:nvSpPr>
          <p:cNvPr id="60420" name="AutoShape 7"/>
          <p:cNvSpPr>
            <a:spLocks noChangeArrowheads="1"/>
          </p:cNvSpPr>
          <p:nvPr/>
        </p:nvSpPr>
        <p:spPr bwMode="auto">
          <a:xfrm flipV="1">
            <a:off x="511175" y="2449513"/>
            <a:ext cx="9478963" cy="5203825"/>
          </a:xfrm>
          <a:prstGeom prst="roundRect">
            <a:avLst>
              <a:gd name="adj" fmla="val 0"/>
            </a:avLst>
          </a:prstGeom>
          <a:solidFill>
            <a:srgbClr val="7F604F"/>
          </a:solidFill>
          <a:ln w="9525">
            <a:noFill/>
            <a:round/>
            <a:headEnd/>
            <a:tailEnd/>
          </a:ln>
        </p:spPr>
        <p:txBody>
          <a:bodyPr wrap="none" anchor="ctr"/>
          <a:lstStyle/>
          <a:p>
            <a:endParaRPr lang="en-US"/>
          </a:p>
        </p:txBody>
      </p:sp>
      <p:sp>
        <p:nvSpPr>
          <p:cNvPr id="60421" name="Text Box 8"/>
          <p:cNvSpPr txBox="1">
            <a:spLocks noChangeArrowheads="1"/>
          </p:cNvSpPr>
          <p:nvPr/>
        </p:nvSpPr>
        <p:spPr bwMode="auto">
          <a:xfrm>
            <a:off x="277813" y="2549525"/>
            <a:ext cx="1712912" cy="866775"/>
          </a:xfrm>
          <a:prstGeom prst="rect">
            <a:avLst/>
          </a:prstGeom>
          <a:solidFill>
            <a:srgbClr val="C0C0C0"/>
          </a:solidFill>
          <a:ln w="31433">
            <a:solidFill>
              <a:srgbClr val="003100"/>
            </a:solidFill>
            <a:miter lim="800000"/>
            <a:headEnd/>
            <a:tailEnd/>
          </a:ln>
        </p:spPr>
        <p:txBody>
          <a:bodyPr lIns="0" tIns="0" rIns="0" bIns="0"/>
          <a:lstStyle/>
          <a:p>
            <a:pPr marL="82550" indent="-82550" algn="ctr" defTabSz="514350">
              <a:buClr>
                <a:srgbClr val="104160"/>
              </a:buClr>
              <a:buSzPct val="90000"/>
              <a:buFont typeface="Monotype Sorts" pitchFamily="2" charset="2"/>
              <a:buNone/>
            </a:pPr>
            <a:r>
              <a:rPr lang="en-US" sz="2800" b="1" u="sng">
                <a:solidFill>
                  <a:srgbClr val="000000"/>
                </a:solidFill>
                <a:latin typeface="Arial" pitchFamily="34" charset="0"/>
              </a:rPr>
              <a:t>Special Char</a:t>
            </a:r>
            <a:endParaRPr lang="en-US"/>
          </a:p>
        </p:txBody>
      </p:sp>
      <p:sp>
        <p:nvSpPr>
          <p:cNvPr id="60422" name="Text Box 9"/>
          <p:cNvSpPr txBox="1">
            <a:spLocks noChangeArrowheads="1"/>
          </p:cNvSpPr>
          <p:nvPr/>
        </p:nvSpPr>
        <p:spPr bwMode="auto">
          <a:xfrm>
            <a:off x="1962150" y="2476500"/>
            <a:ext cx="2665413" cy="866775"/>
          </a:xfrm>
          <a:prstGeom prst="rect">
            <a:avLst/>
          </a:prstGeom>
          <a:solidFill>
            <a:srgbClr val="C0C0C0"/>
          </a:solidFill>
          <a:ln w="31433">
            <a:solidFill>
              <a:srgbClr val="003100"/>
            </a:solidFill>
            <a:miter lim="800000"/>
            <a:headEnd/>
            <a:tailEnd/>
          </a:ln>
        </p:spPr>
        <p:txBody>
          <a:bodyPr lIns="0" tIns="0" rIns="0" bIns="0"/>
          <a:lstStyle/>
          <a:p>
            <a:pPr marL="82550" indent="-82550" algn="ctr" defTabSz="514350">
              <a:buClr>
                <a:srgbClr val="104160"/>
              </a:buClr>
              <a:buSzPct val="90000"/>
              <a:buFont typeface="Monotype Sorts" pitchFamily="2" charset="2"/>
              <a:buNone/>
            </a:pPr>
            <a:r>
              <a:rPr lang="en-US" sz="2800" b="1" u="sng">
                <a:solidFill>
                  <a:srgbClr val="000000"/>
                </a:solidFill>
                <a:latin typeface="Arial" pitchFamily="34" charset="0"/>
              </a:rPr>
              <a:t>Meaning</a:t>
            </a:r>
            <a:endParaRPr lang="en-US"/>
          </a:p>
        </p:txBody>
      </p:sp>
      <p:sp>
        <p:nvSpPr>
          <p:cNvPr id="60423" name="Text Box 10"/>
          <p:cNvSpPr txBox="1">
            <a:spLocks noChangeArrowheads="1"/>
          </p:cNvSpPr>
          <p:nvPr/>
        </p:nvSpPr>
        <p:spPr bwMode="auto">
          <a:xfrm>
            <a:off x="4552950" y="2514600"/>
            <a:ext cx="2990850" cy="973138"/>
          </a:xfrm>
          <a:prstGeom prst="rect">
            <a:avLst/>
          </a:prstGeom>
          <a:solidFill>
            <a:srgbClr val="C0C0C0"/>
          </a:solidFill>
          <a:ln w="31433">
            <a:solidFill>
              <a:srgbClr val="003100"/>
            </a:solidFill>
            <a:miter lim="800000"/>
            <a:headEnd/>
            <a:tailEnd/>
          </a:ln>
        </p:spPr>
        <p:txBody>
          <a:bodyPr lIns="0" tIns="0" rIns="0" bIns="0"/>
          <a:lstStyle/>
          <a:p>
            <a:pPr marL="82550" indent="-82550" algn="ctr" defTabSz="514350">
              <a:buClr>
                <a:srgbClr val="104160"/>
              </a:buClr>
              <a:buSzPct val="90000"/>
              <a:buFont typeface="Monotype Sorts" pitchFamily="2" charset="2"/>
              <a:buNone/>
            </a:pPr>
            <a:r>
              <a:rPr lang="en-US" sz="2800" b="1" u="sng">
                <a:solidFill>
                  <a:srgbClr val="000000"/>
                </a:solidFill>
                <a:latin typeface="Arial" pitchFamily="34" charset="0"/>
              </a:rPr>
              <a:t>Example</a:t>
            </a:r>
            <a:endParaRPr lang="en-US"/>
          </a:p>
        </p:txBody>
      </p:sp>
      <p:sp>
        <p:nvSpPr>
          <p:cNvPr id="60424" name="Text Box 11"/>
          <p:cNvSpPr txBox="1">
            <a:spLocks noChangeArrowheads="1"/>
          </p:cNvSpPr>
          <p:nvPr/>
        </p:nvSpPr>
        <p:spPr bwMode="auto">
          <a:xfrm>
            <a:off x="7494588" y="2438400"/>
            <a:ext cx="2563812" cy="1049338"/>
          </a:xfrm>
          <a:prstGeom prst="rect">
            <a:avLst/>
          </a:prstGeom>
          <a:solidFill>
            <a:srgbClr val="C0C0C0"/>
          </a:solidFill>
          <a:ln w="31433">
            <a:solidFill>
              <a:srgbClr val="003100"/>
            </a:solidFill>
            <a:miter lim="800000"/>
            <a:headEnd/>
            <a:tailEnd/>
          </a:ln>
        </p:spPr>
        <p:txBody>
          <a:bodyPr lIns="0" tIns="0" rIns="0" bIns="0"/>
          <a:lstStyle/>
          <a:p>
            <a:pPr marL="82550" indent="-82550" algn="ctr" defTabSz="514350">
              <a:buClr>
                <a:srgbClr val="104160"/>
              </a:buClr>
              <a:buSzPct val="90000"/>
              <a:buFont typeface="Monotype Sorts" pitchFamily="2" charset="2"/>
              <a:buNone/>
            </a:pPr>
            <a:r>
              <a:rPr lang="en-US" sz="2800" b="1" u="sng">
                <a:solidFill>
                  <a:srgbClr val="000000"/>
                </a:solidFill>
                <a:latin typeface="Arial" pitchFamily="34" charset="0"/>
              </a:rPr>
              <a:t>A Result</a:t>
            </a:r>
            <a:endParaRPr lang="en-US"/>
          </a:p>
        </p:txBody>
      </p:sp>
      <p:sp>
        <p:nvSpPr>
          <p:cNvPr id="60425" name="Text Box 12"/>
          <p:cNvSpPr txBox="1">
            <a:spLocks noChangeArrowheads="1"/>
          </p:cNvSpPr>
          <p:nvPr/>
        </p:nvSpPr>
        <p:spPr bwMode="auto">
          <a:xfrm>
            <a:off x="274638" y="3497263"/>
            <a:ext cx="1712912" cy="1649412"/>
          </a:xfrm>
          <a:prstGeom prst="rect">
            <a:avLst/>
          </a:prstGeom>
          <a:solidFill>
            <a:srgbClr val="C0C0C0"/>
          </a:solidFill>
          <a:ln w="31433">
            <a:solidFill>
              <a:srgbClr val="003100"/>
            </a:solidFill>
            <a:miter lim="800000"/>
            <a:headEnd/>
            <a:tailEnd/>
          </a:ln>
        </p:spPr>
        <p:txBody>
          <a:bodyPr lIns="0" tIns="0" rIns="0" bIns="0"/>
          <a:lstStyle/>
          <a:p>
            <a:pPr marL="82550" indent="-82550" algn="ctr" defTabSz="514350">
              <a:buClr>
                <a:srgbClr val="104160"/>
              </a:buClr>
              <a:buSzPct val="90000"/>
              <a:buFont typeface="Monotype Sorts" pitchFamily="2" charset="2"/>
              <a:buNone/>
            </a:pPr>
            <a:r>
              <a:rPr lang="en-US" sz="2600" b="1">
                <a:solidFill>
                  <a:srgbClr val="000000"/>
                </a:solidFill>
                <a:latin typeface="Arial" pitchFamily="34" charset="0"/>
              </a:rPr>
              <a:t>. or , or - or /</a:t>
            </a:r>
            <a:endParaRPr lang="en-US"/>
          </a:p>
        </p:txBody>
      </p:sp>
      <p:sp>
        <p:nvSpPr>
          <p:cNvPr id="60426" name="Text Box 13"/>
          <p:cNvSpPr txBox="1">
            <a:spLocks noChangeArrowheads="1"/>
          </p:cNvSpPr>
          <p:nvPr/>
        </p:nvSpPr>
        <p:spPr bwMode="auto">
          <a:xfrm>
            <a:off x="1962150" y="3505200"/>
            <a:ext cx="2665413" cy="1541463"/>
          </a:xfrm>
          <a:prstGeom prst="rect">
            <a:avLst/>
          </a:prstGeom>
          <a:solidFill>
            <a:srgbClr val="C0C0C0"/>
          </a:solidFill>
          <a:ln w="31433">
            <a:solidFill>
              <a:srgbClr val="003100"/>
            </a:solidFill>
            <a:miter lim="800000"/>
            <a:headEnd/>
            <a:tailEnd/>
          </a:ln>
        </p:spPr>
        <p:txBody>
          <a:bodyPr lIns="0" tIns="0" rIns="0" bIns="0"/>
          <a:lstStyle/>
          <a:p>
            <a:pPr marL="82550" indent="-82550" algn="ctr" defTabSz="514350">
              <a:buClr>
                <a:srgbClr val="104160"/>
              </a:buClr>
              <a:buSzPct val="90000"/>
              <a:buFont typeface="Monotype Sorts" pitchFamily="2" charset="2"/>
              <a:buNone/>
            </a:pPr>
            <a:r>
              <a:rPr lang="en-US" sz="2600" b="1">
                <a:solidFill>
                  <a:srgbClr val="000000"/>
                </a:solidFill>
                <a:latin typeface="Arial" pitchFamily="34" charset="0"/>
              </a:rPr>
              <a:t>DecPt, Comma,</a:t>
            </a:r>
          </a:p>
          <a:p>
            <a:pPr marL="82550" indent="-82550" algn="ctr" defTabSz="514350">
              <a:buClr>
                <a:srgbClr val="104160"/>
              </a:buClr>
              <a:buSzPct val="90000"/>
              <a:buFont typeface="Monotype Sorts" pitchFamily="2" charset="2"/>
              <a:buNone/>
            </a:pPr>
            <a:r>
              <a:rPr lang="en-US" sz="2600" b="1">
                <a:solidFill>
                  <a:srgbClr val="000000"/>
                </a:solidFill>
                <a:latin typeface="Arial" pitchFamily="34" charset="0"/>
              </a:rPr>
              <a:t>Hyphen,Date Separator</a:t>
            </a:r>
            <a:endParaRPr lang="en-US"/>
          </a:p>
        </p:txBody>
      </p:sp>
      <p:sp>
        <p:nvSpPr>
          <p:cNvPr id="60427" name="Text Box 14"/>
          <p:cNvSpPr txBox="1">
            <a:spLocks noChangeArrowheads="1"/>
          </p:cNvSpPr>
          <p:nvPr/>
        </p:nvSpPr>
        <p:spPr bwMode="auto">
          <a:xfrm>
            <a:off x="4552950" y="3541713"/>
            <a:ext cx="2990850" cy="1649412"/>
          </a:xfrm>
          <a:prstGeom prst="rect">
            <a:avLst/>
          </a:prstGeom>
          <a:solidFill>
            <a:srgbClr val="C0C0C0"/>
          </a:solidFill>
          <a:ln w="31433">
            <a:solidFill>
              <a:srgbClr val="003100"/>
            </a:solidFill>
            <a:miter lim="800000"/>
            <a:headEnd/>
            <a:tailEnd/>
          </a:ln>
        </p:spPr>
        <p:txBody>
          <a:bodyPr lIns="0" tIns="0" rIns="0" bIns="0"/>
          <a:lstStyle/>
          <a:p>
            <a:pPr marL="82550" indent="-82550" algn="ctr" defTabSz="514350">
              <a:buClr>
                <a:srgbClr val="104160"/>
              </a:buClr>
              <a:buSzPct val="90000"/>
              <a:buFont typeface="Monotype Sorts" pitchFamily="2" charset="2"/>
              <a:buNone/>
            </a:pPr>
            <a:r>
              <a:rPr lang="en-US" sz="2600" b="1">
                <a:solidFill>
                  <a:srgbClr val="000000"/>
                </a:solidFill>
                <a:latin typeface="Arial" pitchFamily="34" charset="0"/>
              </a:rPr>
              <a:t>000,000</a:t>
            </a:r>
            <a:endParaRPr lang="en-US"/>
          </a:p>
        </p:txBody>
      </p:sp>
      <p:sp>
        <p:nvSpPr>
          <p:cNvPr id="60428" name="Text Box 15"/>
          <p:cNvSpPr txBox="1">
            <a:spLocks noChangeArrowheads="1"/>
          </p:cNvSpPr>
          <p:nvPr/>
        </p:nvSpPr>
        <p:spPr bwMode="auto">
          <a:xfrm>
            <a:off x="7475538" y="3541713"/>
            <a:ext cx="2563812" cy="1649412"/>
          </a:xfrm>
          <a:prstGeom prst="rect">
            <a:avLst/>
          </a:prstGeom>
          <a:solidFill>
            <a:srgbClr val="C0C0C0"/>
          </a:solidFill>
          <a:ln w="31433">
            <a:solidFill>
              <a:srgbClr val="003100"/>
            </a:solidFill>
            <a:miter lim="800000"/>
            <a:headEnd/>
            <a:tailEnd/>
          </a:ln>
        </p:spPr>
        <p:txBody>
          <a:bodyPr lIns="0" tIns="0" rIns="0" bIns="0"/>
          <a:lstStyle/>
          <a:p>
            <a:pPr marL="82550" indent="-82550" algn="ctr" defTabSz="514350">
              <a:buClr>
                <a:srgbClr val="104160"/>
              </a:buClr>
              <a:buSzPct val="90000"/>
              <a:buFont typeface="Monotype Sorts" pitchFamily="2" charset="2"/>
              <a:buNone/>
            </a:pPr>
            <a:r>
              <a:rPr lang="en-US" sz="2600" b="1">
                <a:solidFill>
                  <a:srgbClr val="000000"/>
                </a:solidFill>
                <a:latin typeface="Arial" pitchFamily="34" charset="0"/>
              </a:rPr>
              <a:t>360,180</a:t>
            </a:r>
            <a:endParaRPr lang="en-US"/>
          </a:p>
        </p:txBody>
      </p:sp>
      <p:sp>
        <p:nvSpPr>
          <p:cNvPr id="60429" name="Text Box 16"/>
          <p:cNvSpPr txBox="1">
            <a:spLocks noChangeArrowheads="1"/>
          </p:cNvSpPr>
          <p:nvPr/>
        </p:nvSpPr>
        <p:spPr bwMode="auto">
          <a:xfrm>
            <a:off x="277813" y="5245100"/>
            <a:ext cx="1712912" cy="1236663"/>
          </a:xfrm>
          <a:prstGeom prst="rect">
            <a:avLst/>
          </a:prstGeom>
          <a:solidFill>
            <a:srgbClr val="C0C0C0"/>
          </a:solidFill>
          <a:ln w="31433">
            <a:solidFill>
              <a:srgbClr val="003100"/>
            </a:solidFill>
            <a:miter lim="800000"/>
            <a:headEnd/>
            <a:tailEnd/>
          </a:ln>
        </p:spPr>
        <p:txBody>
          <a:bodyPr lIns="0" tIns="0" rIns="0" bIns="0"/>
          <a:lstStyle/>
          <a:p>
            <a:pPr marL="82550" indent="-82550" algn="ctr" defTabSz="514350">
              <a:buClr>
                <a:srgbClr val="104160"/>
              </a:buClr>
              <a:buSzPct val="90000"/>
              <a:buFont typeface="Monotype Sorts" pitchFamily="2" charset="2"/>
              <a:buNone/>
            </a:pPr>
            <a:r>
              <a:rPr lang="en-US" sz="2600" b="1">
                <a:solidFill>
                  <a:srgbClr val="000000"/>
                </a:solidFill>
                <a:latin typeface="Arial" pitchFamily="34" charset="0"/>
              </a:rPr>
              <a:t>&lt;</a:t>
            </a:r>
            <a:endParaRPr lang="en-US"/>
          </a:p>
        </p:txBody>
      </p:sp>
      <p:sp>
        <p:nvSpPr>
          <p:cNvPr id="60430" name="Text Box 17"/>
          <p:cNvSpPr txBox="1">
            <a:spLocks noChangeArrowheads="1"/>
          </p:cNvSpPr>
          <p:nvPr/>
        </p:nvSpPr>
        <p:spPr bwMode="auto">
          <a:xfrm>
            <a:off x="1962150" y="5181600"/>
            <a:ext cx="2665413" cy="1295400"/>
          </a:xfrm>
          <a:prstGeom prst="rect">
            <a:avLst/>
          </a:prstGeom>
          <a:solidFill>
            <a:srgbClr val="C0C0C0"/>
          </a:solidFill>
          <a:ln w="31433">
            <a:solidFill>
              <a:srgbClr val="003100"/>
            </a:solidFill>
            <a:miter lim="800000"/>
            <a:headEnd/>
            <a:tailEnd/>
          </a:ln>
        </p:spPr>
        <p:txBody>
          <a:bodyPr lIns="0" tIns="0" rIns="0" bIns="0"/>
          <a:lstStyle/>
          <a:p>
            <a:pPr marL="82550" indent="-82550" algn="ctr" defTabSz="514350">
              <a:buClr>
                <a:srgbClr val="104160"/>
              </a:buClr>
              <a:buSzPct val="90000"/>
              <a:buFont typeface="Monotype Sorts" pitchFamily="2" charset="2"/>
              <a:buNone/>
            </a:pPr>
            <a:r>
              <a:rPr lang="en-US" sz="2600" b="1">
                <a:solidFill>
                  <a:srgbClr val="000000"/>
                </a:solidFill>
                <a:latin typeface="Arial" pitchFamily="34" charset="0"/>
              </a:rPr>
              <a:t>Converts chars to right to lowercase</a:t>
            </a:r>
            <a:endParaRPr lang="en-US"/>
          </a:p>
        </p:txBody>
      </p:sp>
      <p:sp>
        <p:nvSpPr>
          <p:cNvPr id="60431" name="Text Box 18"/>
          <p:cNvSpPr txBox="1">
            <a:spLocks noChangeArrowheads="1"/>
          </p:cNvSpPr>
          <p:nvPr/>
        </p:nvSpPr>
        <p:spPr bwMode="auto">
          <a:xfrm>
            <a:off x="4552950" y="5245100"/>
            <a:ext cx="2990850" cy="1236663"/>
          </a:xfrm>
          <a:prstGeom prst="rect">
            <a:avLst/>
          </a:prstGeom>
          <a:solidFill>
            <a:srgbClr val="C0C0C0"/>
          </a:solidFill>
          <a:ln w="31433">
            <a:solidFill>
              <a:srgbClr val="003100"/>
            </a:solidFill>
            <a:miter lim="800000"/>
            <a:headEnd/>
            <a:tailEnd/>
          </a:ln>
        </p:spPr>
        <p:txBody>
          <a:bodyPr lIns="0" tIns="0" rIns="0" bIns="0"/>
          <a:lstStyle/>
          <a:p>
            <a:pPr marL="82550" indent="-82550" algn="ctr" defTabSz="514350">
              <a:buClr>
                <a:srgbClr val="104160"/>
              </a:buClr>
              <a:buSzPct val="90000"/>
              <a:buFont typeface="Monotype Sorts" pitchFamily="2" charset="2"/>
              <a:buNone/>
            </a:pPr>
            <a:r>
              <a:rPr lang="en-US" sz="2600" b="1">
                <a:solidFill>
                  <a:srgbClr val="000000"/>
                </a:solidFill>
                <a:latin typeface="Arial" pitchFamily="34" charset="0"/>
              </a:rPr>
              <a:t>&lt;CCCCCCC</a:t>
            </a:r>
            <a:endParaRPr lang="en-US"/>
          </a:p>
        </p:txBody>
      </p:sp>
      <p:sp>
        <p:nvSpPr>
          <p:cNvPr id="60432" name="Text Box 19"/>
          <p:cNvSpPr txBox="1">
            <a:spLocks noChangeArrowheads="1"/>
          </p:cNvSpPr>
          <p:nvPr/>
        </p:nvSpPr>
        <p:spPr bwMode="auto">
          <a:xfrm>
            <a:off x="7456488" y="5245100"/>
            <a:ext cx="2563812" cy="1236663"/>
          </a:xfrm>
          <a:prstGeom prst="rect">
            <a:avLst/>
          </a:prstGeom>
          <a:solidFill>
            <a:srgbClr val="C0C0C0"/>
          </a:solidFill>
          <a:ln w="31433">
            <a:solidFill>
              <a:srgbClr val="003100"/>
            </a:solidFill>
            <a:miter lim="800000"/>
            <a:headEnd/>
            <a:tailEnd/>
          </a:ln>
        </p:spPr>
        <p:txBody>
          <a:bodyPr lIns="0" tIns="0" rIns="0" bIns="0"/>
          <a:lstStyle/>
          <a:p>
            <a:pPr marL="82550" indent="-82550" algn="ctr" defTabSz="514350">
              <a:buClr>
                <a:srgbClr val="104160"/>
              </a:buClr>
              <a:buSzPct val="90000"/>
              <a:buFont typeface="Monotype Sorts" pitchFamily="2" charset="2"/>
              <a:buNone/>
            </a:pPr>
            <a:r>
              <a:rPr lang="en-US" sz="2600" b="1">
                <a:solidFill>
                  <a:srgbClr val="000000"/>
                </a:solidFill>
                <a:latin typeface="Arial" pitchFamily="34" charset="0"/>
              </a:rPr>
              <a:t>tom@aol</a:t>
            </a:r>
            <a:endParaRPr lang="en-US"/>
          </a:p>
        </p:txBody>
      </p:sp>
      <p:sp>
        <p:nvSpPr>
          <p:cNvPr id="60433" name="Text Box 20"/>
          <p:cNvSpPr txBox="1">
            <a:spLocks noChangeArrowheads="1"/>
          </p:cNvSpPr>
          <p:nvPr/>
        </p:nvSpPr>
        <p:spPr bwMode="auto">
          <a:xfrm>
            <a:off x="277813" y="6534150"/>
            <a:ext cx="1712912" cy="1238250"/>
          </a:xfrm>
          <a:prstGeom prst="rect">
            <a:avLst/>
          </a:prstGeom>
          <a:solidFill>
            <a:srgbClr val="C0C0C0"/>
          </a:solidFill>
          <a:ln w="31433">
            <a:solidFill>
              <a:srgbClr val="003100"/>
            </a:solidFill>
            <a:miter lim="800000"/>
            <a:headEnd/>
            <a:tailEnd/>
          </a:ln>
        </p:spPr>
        <p:txBody>
          <a:bodyPr lIns="0" tIns="0" rIns="0" bIns="0"/>
          <a:lstStyle/>
          <a:p>
            <a:pPr marL="82550" indent="-82550" algn="ctr" defTabSz="514350">
              <a:buClr>
                <a:srgbClr val="104160"/>
              </a:buClr>
              <a:buSzPct val="90000"/>
              <a:buFont typeface="Monotype Sorts" pitchFamily="2" charset="2"/>
              <a:buNone/>
            </a:pPr>
            <a:r>
              <a:rPr lang="en-US" sz="2600" b="1">
                <a:solidFill>
                  <a:srgbClr val="000000"/>
                </a:solidFill>
                <a:latin typeface="Arial" pitchFamily="34" charset="0"/>
              </a:rPr>
              <a:t>&gt;</a:t>
            </a:r>
            <a:endParaRPr lang="en-US"/>
          </a:p>
        </p:txBody>
      </p:sp>
      <p:sp>
        <p:nvSpPr>
          <p:cNvPr id="60434" name="Text Box 21"/>
          <p:cNvSpPr txBox="1">
            <a:spLocks noChangeArrowheads="1"/>
          </p:cNvSpPr>
          <p:nvPr/>
        </p:nvSpPr>
        <p:spPr bwMode="auto">
          <a:xfrm>
            <a:off x="1905000" y="6534150"/>
            <a:ext cx="2665413" cy="1238250"/>
          </a:xfrm>
          <a:prstGeom prst="rect">
            <a:avLst/>
          </a:prstGeom>
          <a:solidFill>
            <a:srgbClr val="C0C0C0"/>
          </a:solidFill>
          <a:ln w="31433">
            <a:solidFill>
              <a:srgbClr val="003100"/>
            </a:solidFill>
            <a:miter lim="800000"/>
            <a:headEnd/>
            <a:tailEnd/>
          </a:ln>
        </p:spPr>
        <p:txBody>
          <a:bodyPr lIns="0" tIns="0" rIns="0" bIns="0"/>
          <a:lstStyle/>
          <a:p>
            <a:pPr marL="82550" indent="-82550" algn="ctr" defTabSz="514350">
              <a:buClr>
                <a:srgbClr val="104160"/>
              </a:buClr>
              <a:buSzPct val="90000"/>
              <a:buFont typeface="Monotype Sorts" pitchFamily="2" charset="2"/>
              <a:buNone/>
            </a:pPr>
            <a:r>
              <a:rPr lang="en-US" sz="2600" b="1">
                <a:solidFill>
                  <a:srgbClr val="000000"/>
                </a:solidFill>
                <a:latin typeface="Arial" pitchFamily="34" charset="0"/>
              </a:rPr>
              <a:t>Converts chars to right to uppercase</a:t>
            </a:r>
            <a:endParaRPr lang="en-US"/>
          </a:p>
        </p:txBody>
      </p:sp>
      <p:sp>
        <p:nvSpPr>
          <p:cNvPr id="60435" name="Text Box 22"/>
          <p:cNvSpPr txBox="1">
            <a:spLocks noChangeArrowheads="1"/>
          </p:cNvSpPr>
          <p:nvPr/>
        </p:nvSpPr>
        <p:spPr bwMode="auto">
          <a:xfrm>
            <a:off x="4552950" y="6534150"/>
            <a:ext cx="2990850" cy="1238250"/>
          </a:xfrm>
          <a:prstGeom prst="rect">
            <a:avLst/>
          </a:prstGeom>
          <a:solidFill>
            <a:srgbClr val="C0C0C0"/>
          </a:solidFill>
          <a:ln w="31433">
            <a:solidFill>
              <a:srgbClr val="003100"/>
            </a:solidFill>
            <a:miter lim="800000"/>
            <a:headEnd/>
            <a:tailEnd/>
          </a:ln>
        </p:spPr>
        <p:txBody>
          <a:bodyPr lIns="0" tIns="0" rIns="0" bIns="0"/>
          <a:lstStyle/>
          <a:p>
            <a:pPr marL="82550" indent="-82550" algn="ctr" defTabSz="514350">
              <a:buClr>
                <a:srgbClr val="104160"/>
              </a:buClr>
              <a:buSzPct val="90000"/>
              <a:buFont typeface="Monotype Sorts" pitchFamily="2" charset="2"/>
              <a:buNone/>
            </a:pPr>
            <a:r>
              <a:rPr lang="en-US" sz="2600" b="1">
                <a:solidFill>
                  <a:srgbClr val="000000"/>
                </a:solidFill>
                <a:latin typeface="Arial" pitchFamily="34" charset="0"/>
              </a:rPr>
              <a:t>&gt;?&lt;?????????</a:t>
            </a:r>
            <a:endParaRPr lang="en-US"/>
          </a:p>
        </p:txBody>
      </p:sp>
      <p:sp>
        <p:nvSpPr>
          <p:cNvPr id="60436" name="Text Box 23"/>
          <p:cNvSpPr txBox="1">
            <a:spLocks noChangeArrowheads="1"/>
          </p:cNvSpPr>
          <p:nvPr/>
        </p:nvSpPr>
        <p:spPr bwMode="auto">
          <a:xfrm>
            <a:off x="7456488" y="6534150"/>
            <a:ext cx="2563812" cy="1238250"/>
          </a:xfrm>
          <a:prstGeom prst="rect">
            <a:avLst/>
          </a:prstGeom>
          <a:solidFill>
            <a:srgbClr val="C0C0C0"/>
          </a:solidFill>
          <a:ln w="31433">
            <a:solidFill>
              <a:srgbClr val="003100"/>
            </a:solidFill>
            <a:miter lim="800000"/>
            <a:headEnd/>
            <a:tailEnd/>
          </a:ln>
        </p:spPr>
        <p:txBody>
          <a:bodyPr lIns="0" tIns="0" rIns="0" bIns="0"/>
          <a:lstStyle/>
          <a:p>
            <a:pPr marL="82550" indent="-82550" algn="ctr" defTabSz="514350">
              <a:buClr>
                <a:srgbClr val="104160"/>
              </a:buClr>
              <a:buSzPct val="90000"/>
              <a:buFont typeface="Monotype Sorts" pitchFamily="2" charset="2"/>
              <a:buNone/>
            </a:pPr>
            <a:r>
              <a:rPr lang="en-US" sz="2600" b="1">
                <a:solidFill>
                  <a:srgbClr val="000000"/>
                </a:solidFill>
                <a:latin typeface="Arial" pitchFamily="34" charset="0"/>
              </a:rPr>
              <a:t>Bradley</a:t>
            </a:r>
            <a:endParaRPr lang="en-US"/>
          </a:p>
        </p:txBody>
      </p:sp>
    </p:spTree>
  </p:cSld>
  <p:clrMapOvr>
    <a:overrideClrMapping bg1="lt1" tx1="dk1" bg2="lt2" tx2="dk2" accent1="accent1" accent2="accent2" accent3="accent3" accent4="accent4" accent5="accent5" accent6="accent6" hlink="hlink" folHlink="folHlink"/>
  </p:clrMapOvr>
  <p:transition>
    <p:cut/>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2" name="Group 6"/>
          <p:cNvGrpSpPr>
            <a:grpSpLocks/>
          </p:cNvGrpSpPr>
          <p:nvPr/>
        </p:nvGrpSpPr>
        <p:grpSpPr bwMode="auto">
          <a:xfrm>
            <a:off x="71438" y="2071688"/>
            <a:ext cx="9918700" cy="136525"/>
            <a:chOff x="45" y="1305"/>
            <a:chExt cx="6248" cy="86"/>
          </a:xfrm>
        </p:grpSpPr>
        <p:sp>
          <p:nvSpPr>
            <p:cNvPr id="61445" name="AutoShape 4"/>
            <p:cNvSpPr>
              <a:spLocks noChangeArrowheads="1"/>
            </p:cNvSpPr>
            <p:nvPr/>
          </p:nvSpPr>
          <p:spPr bwMode="auto">
            <a:xfrm flipV="1">
              <a:off x="2725" y="1312"/>
              <a:ext cx="1146" cy="79"/>
            </a:xfrm>
            <a:prstGeom prst="roundRect">
              <a:avLst>
                <a:gd name="adj" fmla="val 0"/>
              </a:avLst>
            </a:prstGeom>
            <a:solidFill>
              <a:srgbClr val="602162"/>
            </a:solidFill>
            <a:ln w="9525">
              <a:noFill/>
              <a:round/>
              <a:headEnd/>
              <a:tailEnd/>
            </a:ln>
          </p:spPr>
          <p:txBody>
            <a:bodyPr wrap="none" anchor="ctr"/>
            <a:lstStyle/>
            <a:p>
              <a:endParaRPr lang="en-US"/>
            </a:p>
          </p:txBody>
        </p:sp>
        <p:sp>
          <p:nvSpPr>
            <p:cNvPr id="61446" name="Line 5"/>
            <p:cNvSpPr>
              <a:spLocks noChangeShapeType="1"/>
            </p:cNvSpPr>
            <p:nvPr/>
          </p:nvSpPr>
          <p:spPr bwMode="auto">
            <a:xfrm>
              <a:off x="45" y="1305"/>
              <a:ext cx="6248" cy="0"/>
            </a:xfrm>
            <a:prstGeom prst="line">
              <a:avLst/>
            </a:prstGeom>
            <a:noFill/>
            <a:ln w="31433">
              <a:solidFill>
                <a:srgbClr val="602162"/>
              </a:solidFill>
              <a:round/>
              <a:headEnd/>
              <a:tailEnd/>
            </a:ln>
          </p:spPr>
          <p:txBody>
            <a:bodyPr/>
            <a:lstStyle/>
            <a:p>
              <a:endParaRPr lang="en-US"/>
            </a:p>
          </p:txBody>
        </p:sp>
      </p:grpSp>
      <p:sp>
        <p:nvSpPr>
          <p:cNvPr id="61443" name="Rectangle 3"/>
          <p:cNvSpPr>
            <a:spLocks noGrp="1" noChangeArrowheads="1"/>
          </p:cNvSpPr>
          <p:nvPr>
            <p:ph type="body" idx="1"/>
          </p:nvPr>
        </p:nvSpPr>
        <p:spPr>
          <a:xfrm>
            <a:off x="0" y="533400"/>
            <a:ext cx="9594850" cy="1562100"/>
          </a:xfrm>
          <a:noFill/>
        </p:spPr>
        <p:txBody>
          <a:bodyPr lIns="0" tIns="0" rIns="0" bIns="0" anchor="ctr"/>
          <a:lstStyle/>
          <a:p>
            <a:pPr marL="0" indent="0" algn="ctr" defTabSz="514350" eaLnBrk="1" hangingPunct="1">
              <a:spcBef>
                <a:spcPct val="0"/>
              </a:spcBef>
              <a:buClr>
                <a:srgbClr val="602162"/>
              </a:buClr>
              <a:buSzPct val="90000"/>
              <a:buFont typeface="Monotype Sorts" pitchFamily="2" charset="2"/>
              <a:buNone/>
            </a:pPr>
            <a:r>
              <a:rPr lang="en-US" sz="5300" b="1" smtClean="0">
                <a:solidFill>
                  <a:srgbClr val="104160"/>
                </a:solidFill>
                <a:latin typeface="Arial" pitchFamily="34" charset="0"/>
              </a:rPr>
              <a:t>Some Input Mask Illustrations</a:t>
            </a:r>
            <a:endParaRPr lang="en-US" smtClean="0"/>
          </a:p>
        </p:txBody>
      </p:sp>
      <p:sp>
        <p:nvSpPr>
          <p:cNvPr id="61444" name="Text Box 7"/>
          <p:cNvSpPr txBox="1">
            <a:spLocks noChangeArrowheads="1"/>
          </p:cNvSpPr>
          <p:nvPr/>
        </p:nvSpPr>
        <p:spPr bwMode="auto">
          <a:xfrm>
            <a:off x="212725" y="2236788"/>
            <a:ext cx="9845675" cy="5535612"/>
          </a:xfrm>
          <a:prstGeom prst="rect">
            <a:avLst/>
          </a:prstGeom>
          <a:noFill/>
          <a:ln w="9525">
            <a:noFill/>
            <a:miter lim="800000"/>
            <a:headEnd/>
            <a:tailEnd/>
          </a:ln>
        </p:spPr>
        <p:txBody>
          <a:bodyPr lIns="0" tIns="0" rIns="0" bIns="0"/>
          <a:lstStyle/>
          <a:p>
            <a:pPr marL="312738" indent="-312738" defTabSz="514350">
              <a:buClr>
                <a:srgbClr val="602162"/>
              </a:buClr>
              <a:buSzPct val="90000"/>
              <a:buFont typeface="Wingdings" pitchFamily="2" charset="2"/>
              <a:buChar char="Ø"/>
            </a:pPr>
            <a:r>
              <a:rPr lang="en-US" sz="3700" b="1">
                <a:solidFill>
                  <a:srgbClr val="000000"/>
                </a:solidFill>
              </a:rPr>
              <a:t>&gt;L&lt;L???????????????? would be a mask used to take a name of no more than 18 letters entered, with at least two letters in the name, and would capitalize the first letter of the name, and make the remaining letters lower case.</a:t>
            </a:r>
          </a:p>
          <a:p>
            <a:pPr marL="312738" indent="-312738" defTabSz="514350">
              <a:buClr>
                <a:srgbClr val="602162"/>
              </a:buClr>
              <a:buSzPct val="90000"/>
              <a:buFont typeface="Wingdings" pitchFamily="2" charset="2"/>
              <a:buChar char="Ø"/>
            </a:pPr>
            <a:r>
              <a:rPr lang="en-US" sz="3700" b="1">
                <a:solidFill>
                  <a:srgbClr val="000000"/>
                </a:solidFill>
              </a:rPr>
              <a:t>(999)000-0000 would be a mask used to accept a phone number with an optional area code, but required 7-digit phone number  </a:t>
            </a:r>
            <a:endParaRPr lang="en-US"/>
          </a:p>
        </p:txBody>
      </p:sp>
    </p:spTree>
  </p:cSld>
  <p:clrMapOvr>
    <a:overrideClrMapping bg1="lt1" tx1="dk1" bg2="lt2" tx2="dk2" accent1="accent1" accent2="accent2" accent3="accent3" accent4="accent4" accent5="accent5" accent6="accent6" hlink="hlink" folHlink="folHlink"/>
  </p:clrMapOvr>
  <p:transition>
    <p:cut/>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6" name="Group 6"/>
          <p:cNvGrpSpPr>
            <a:grpSpLocks/>
          </p:cNvGrpSpPr>
          <p:nvPr/>
        </p:nvGrpSpPr>
        <p:grpSpPr bwMode="auto">
          <a:xfrm>
            <a:off x="71438" y="2071688"/>
            <a:ext cx="9918700" cy="136525"/>
            <a:chOff x="45" y="1305"/>
            <a:chExt cx="6248" cy="86"/>
          </a:xfrm>
        </p:grpSpPr>
        <p:sp>
          <p:nvSpPr>
            <p:cNvPr id="62469" name="AutoShape 4"/>
            <p:cNvSpPr>
              <a:spLocks noChangeArrowheads="1"/>
            </p:cNvSpPr>
            <p:nvPr/>
          </p:nvSpPr>
          <p:spPr bwMode="auto">
            <a:xfrm flipV="1">
              <a:off x="2725" y="1312"/>
              <a:ext cx="1146" cy="79"/>
            </a:xfrm>
            <a:prstGeom prst="roundRect">
              <a:avLst>
                <a:gd name="adj" fmla="val 0"/>
              </a:avLst>
            </a:prstGeom>
            <a:solidFill>
              <a:srgbClr val="602162"/>
            </a:solidFill>
            <a:ln w="9525">
              <a:noFill/>
              <a:round/>
              <a:headEnd/>
              <a:tailEnd/>
            </a:ln>
          </p:spPr>
          <p:txBody>
            <a:bodyPr wrap="none" anchor="ctr"/>
            <a:lstStyle/>
            <a:p>
              <a:endParaRPr lang="en-US"/>
            </a:p>
          </p:txBody>
        </p:sp>
        <p:sp>
          <p:nvSpPr>
            <p:cNvPr id="62470" name="Line 5"/>
            <p:cNvSpPr>
              <a:spLocks noChangeShapeType="1"/>
            </p:cNvSpPr>
            <p:nvPr/>
          </p:nvSpPr>
          <p:spPr bwMode="auto">
            <a:xfrm>
              <a:off x="45" y="1305"/>
              <a:ext cx="6248" cy="0"/>
            </a:xfrm>
            <a:prstGeom prst="line">
              <a:avLst/>
            </a:prstGeom>
            <a:noFill/>
            <a:ln w="31433">
              <a:solidFill>
                <a:srgbClr val="602162"/>
              </a:solidFill>
              <a:round/>
              <a:headEnd/>
              <a:tailEnd/>
            </a:ln>
          </p:spPr>
          <p:txBody>
            <a:bodyPr/>
            <a:lstStyle/>
            <a:p>
              <a:endParaRPr lang="en-US"/>
            </a:p>
          </p:txBody>
        </p:sp>
      </p:grpSp>
      <p:sp>
        <p:nvSpPr>
          <p:cNvPr id="62467" name="Rectangle 3"/>
          <p:cNvSpPr>
            <a:spLocks noGrp="1" noChangeArrowheads="1"/>
          </p:cNvSpPr>
          <p:nvPr>
            <p:ph type="body" idx="1"/>
          </p:nvPr>
        </p:nvSpPr>
        <p:spPr>
          <a:xfrm>
            <a:off x="671513" y="528638"/>
            <a:ext cx="9594850" cy="1546225"/>
          </a:xfrm>
          <a:noFill/>
        </p:spPr>
        <p:txBody>
          <a:bodyPr lIns="0" tIns="0" rIns="0" bIns="0" anchor="ctr"/>
          <a:lstStyle/>
          <a:p>
            <a:pPr marL="0" indent="0" algn="ctr" defTabSz="514350" eaLnBrk="1" hangingPunct="1">
              <a:spcBef>
                <a:spcPct val="0"/>
              </a:spcBef>
              <a:buClr>
                <a:srgbClr val="602162"/>
              </a:buClr>
              <a:buSzPct val="90000"/>
              <a:buFont typeface="Monotype Sorts" pitchFamily="2" charset="2"/>
              <a:buNone/>
            </a:pPr>
            <a:r>
              <a:rPr lang="en-US" sz="5300" b="1" smtClean="0">
                <a:solidFill>
                  <a:srgbClr val="104160"/>
                </a:solidFill>
                <a:latin typeface="Arial" pitchFamily="34" charset="0"/>
              </a:rPr>
              <a:t>Establishing Table Relationships in MS Access</a:t>
            </a:r>
            <a:endParaRPr lang="en-US" smtClean="0"/>
          </a:p>
        </p:txBody>
      </p:sp>
      <p:sp>
        <p:nvSpPr>
          <p:cNvPr id="62468" name="Text Box 7"/>
          <p:cNvSpPr txBox="1">
            <a:spLocks noChangeArrowheads="1"/>
          </p:cNvSpPr>
          <p:nvPr/>
        </p:nvSpPr>
        <p:spPr bwMode="auto">
          <a:xfrm>
            <a:off x="0" y="2362200"/>
            <a:ext cx="10329863" cy="5838825"/>
          </a:xfrm>
          <a:prstGeom prst="rect">
            <a:avLst/>
          </a:prstGeom>
          <a:noFill/>
          <a:ln w="9525">
            <a:noFill/>
            <a:miter lim="800000"/>
            <a:headEnd/>
            <a:tailEnd/>
          </a:ln>
        </p:spPr>
        <p:txBody>
          <a:bodyPr lIns="0" tIns="0" rIns="0" bIns="0"/>
          <a:lstStyle/>
          <a:p>
            <a:pPr marL="312738" indent="-312738" defTabSz="514350">
              <a:buClr>
                <a:srgbClr val="602162"/>
              </a:buClr>
              <a:buSzPct val="90000"/>
              <a:buFont typeface="Wingdings" pitchFamily="2" charset="2"/>
              <a:buChar char="Ø"/>
            </a:pPr>
            <a:r>
              <a:rPr lang="en-US" sz="3100">
                <a:solidFill>
                  <a:srgbClr val="000000"/>
                </a:solidFill>
              </a:rPr>
              <a:t>MS Access requires you to </a:t>
            </a:r>
            <a:r>
              <a:rPr lang="en-US" sz="3100" b="1" u="sng">
                <a:solidFill>
                  <a:srgbClr val="000000"/>
                </a:solidFill>
              </a:rPr>
              <a:t>EXPLICTLY</a:t>
            </a:r>
            <a:r>
              <a:rPr lang="en-US" sz="3100">
                <a:solidFill>
                  <a:srgbClr val="000000"/>
                </a:solidFill>
              </a:rPr>
              <a:t> specify any relationships you wish to have between relations/tables.</a:t>
            </a:r>
          </a:p>
          <a:p>
            <a:pPr marL="649288" lvl="1" indent="-192088" defTabSz="514350">
              <a:buClr>
                <a:srgbClr val="602162"/>
              </a:buClr>
              <a:buSzPct val="70000"/>
              <a:buFont typeface="Wingdings" pitchFamily="2" charset="2"/>
              <a:buChar char="ü"/>
            </a:pPr>
            <a:r>
              <a:rPr lang="en-US" sz="3100" i="1">
                <a:solidFill>
                  <a:srgbClr val="000000"/>
                </a:solidFill>
              </a:rPr>
              <a:t>The relationships will involve tables/relations where the primary key of one table matches the foreign key in another table.</a:t>
            </a:r>
          </a:p>
          <a:p>
            <a:pPr marL="312738" indent="-312738" defTabSz="514350">
              <a:buClr>
                <a:srgbClr val="602162"/>
              </a:buClr>
              <a:buSzPct val="90000"/>
              <a:buFont typeface="Wingdings" pitchFamily="2" charset="2"/>
              <a:buChar char="Ø"/>
            </a:pPr>
            <a:r>
              <a:rPr lang="en-US" sz="3100">
                <a:solidFill>
                  <a:srgbClr val="000000"/>
                </a:solidFill>
              </a:rPr>
              <a:t>MS Access uses the database design concept of </a:t>
            </a:r>
            <a:r>
              <a:rPr lang="en-US" sz="3100" b="1" u="sng">
                <a:solidFill>
                  <a:srgbClr val="003100"/>
                </a:solidFill>
              </a:rPr>
              <a:t>Referential Integrity</a:t>
            </a:r>
            <a:r>
              <a:rPr lang="en-US" sz="3100">
                <a:solidFill>
                  <a:srgbClr val="000000"/>
                </a:solidFill>
              </a:rPr>
              <a:t>, to insure that the attribute values of the foreign key in one participant will match some attribute value for the primary key in the other participant.</a:t>
            </a:r>
          </a:p>
          <a:p>
            <a:pPr marL="649288" lvl="1" indent="-192088" defTabSz="514350">
              <a:buClr>
                <a:srgbClr val="602162"/>
              </a:buClr>
              <a:buSzPct val="70000"/>
              <a:buFont typeface="Wingdings" pitchFamily="2" charset="2"/>
              <a:buChar char="ü"/>
            </a:pPr>
            <a:r>
              <a:rPr lang="en-US" sz="3100" i="1">
                <a:solidFill>
                  <a:srgbClr val="000000"/>
                </a:solidFill>
              </a:rPr>
              <a:t>The database designer must </a:t>
            </a:r>
            <a:r>
              <a:rPr lang="en-US" sz="3100" b="1" i="1" u="sng">
                <a:solidFill>
                  <a:srgbClr val="000000"/>
                </a:solidFill>
              </a:rPr>
              <a:t>EXPLICITLY</a:t>
            </a:r>
            <a:r>
              <a:rPr lang="en-US" sz="3100" i="1">
                <a:solidFill>
                  <a:srgbClr val="000000"/>
                </a:solidFill>
              </a:rPr>
              <a:t> request that referential integrity be enforced.</a:t>
            </a:r>
            <a:endParaRPr lang="en-US"/>
          </a:p>
        </p:txBody>
      </p:sp>
    </p:spTree>
  </p:cSld>
  <p:clrMapOvr>
    <a:overrideClrMapping bg1="lt1" tx1="dk1" bg2="lt2" tx2="dk2" accent1="accent1" accent2="accent2" accent3="accent3" accent4="accent4" accent5="accent5" accent6="accent6" hlink="hlink" folHlink="folHlink"/>
  </p:clrMapOvr>
  <p:transition>
    <p:cut/>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90" name="Group 6"/>
          <p:cNvGrpSpPr>
            <a:grpSpLocks/>
          </p:cNvGrpSpPr>
          <p:nvPr/>
        </p:nvGrpSpPr>
        <p:grpSpPr bwMode="auto">
          <a:xfrm>
            <a:off x="71438" y="2071688"/>
            <a:ext cx="9918700" cy="136525"/>
            <a:chOff x="45" y="1305"/>
            <a:chExt cx="6248" cy="86"/>
          </a:xfrm>
        </p:grpSpPr>
        <p:sp>
          <p:nvSpPr>
            <p:cNvPr id="63496" name="AutoShape 4"/>
            <p:cNvSpPr>
              <a:spLocks noChangeArrowheads="1"/>
            </p:cNvSpPr>
            <p:nvPr/>
          </p:nvSpPr>
          <p:spPr bwMode="auto">
            <a:xfrm flipV="1">
              <a:off x="2725" y="1312"/>
              <a:ext cx="1146" cy="79"/>
            </a:xfrm>
            <a:prstGeom prst="roundRect">
              <a:avLst>
                <a:gd name="adj" fmla="val 0"/>
              </a:avLst>
            </a:prstGeom>
            <a:solidFill>
              <a:srgbClr val="602162"/>
            </a:solidFill>
            <a:ln w="9525">
              <a:noFill/>
              <a:round/>
              <a:headEnd/>
              <a:tailEnd/>
            </a:ln>
          </p:spPr>
          <p:txBody>
            <a:bodyPr wrap="none" anchor="ctr"/>
            <a:lstStyle/>
            <a:p>
              <a:endParaRPr lang="en-US"/>
            </a:p>
          </p:txBody>
        </p:sp>
        <p:sp>
          <p:nvSpPr>
            <p:cNvPr id="63497" name="Line 5"/>
            <p:cNvSpPr>
              <a:spLocks noChangeShapeType="1"/>
            </p:cNvSpPr>
            <p:nvPr/>
          </p:nvSpPr>
          <p:spPr bwMode="auto">
            <a:xfrm>
              <a:off x="45" y="1305"/>
              <a:ext cx="6248" cy="0"/>
            </a:xfrm>
            <a:prstGeom prst="line">
              <a:avLst/>
            </a:prstGeom>
            <a:noFill/>
            <a:ln w="31433">
              <a:solidFill>
                <a:srgbClr val="602162"/>
              </a:solidFill>
              <a:round/>
              <a:headEnd/>
              <a:tailEnd/>
            </a:ln>
          </p:spPr>
          <p:txBody>
            <a:bodyPr/>
            <a:lstStyle/>
            <a:p>
              <a:endParaRPr lang="en-US"/>
            </a:p>
          </p:txBody>
        </p:sp>
      </p:grpSp>
      <p:sp>
        <p:nvSpPr>
          <p:cNvPr id="63491" name="Rectangle 3"/>
          <p:cNvSpPr>
            <a:spLocks noGrp="1" noChangeArrowheads="1"/>
          </p:cNvSpPr>
          <p:nvPr>
            <p:ph type="body" idx="1"/>
          </p:nvPr>
        </p:nvSpPr>
        <p:spPr>
          <a:xfrm>
            <a:off x="304800" y="0"/>
            <a:ext cx="8153400" cy="2227263"/>
          </a:xfrm>
          <a:noFill/>
        </p:spPr>
        <p:txBody>
          <a:bodyPr lIns="0" tIns="0" rIns="0" bIns="0" anchor="ctr"/>
          <a:lstStyle/>
          <a:p>
            <a:pPr marL="0" indent="0" algn="ctr" defTabSz="514350" eaLnBrk="1" hangingPunct="1">
              <a:spcBef>
                <a:spcPct val="0"/>
              </a:spcBef>
              <a:buClr>
                <a:srgbClr val="602162"/>
              </a:buClr>
              <a:buSzPct val="90000"/>
              <a:buFont typeface="Monotype Sorts" pitchFamily="2" charset="2"/>
              <a:buNone/>
            </a:pPr>
            <a:r>
              <a:rPr lang="en-US" sz="4400" b="1" smtClean="0">
                <a:solidFill>
                  <a:srgbClr val="C20000"/>
                </a:solidFill>
                <a:latin typeface="Arial" pitchFamily="34" charset="0"/>
              </a:rPr>
              <a:t>Enforcing Referential Integrity in One to Many Relationships</a:t>
            </a:r>
            <a:endParaRPr lang="en-US" sz="4400" smtClean="0"/>
          </a:p>
        </p:txBody>
      </p:sp>
      <p:sp>
        <p:nvSpPr>
          <p:cNvPr id="63492" name="Text Box 7"/>
          <p:cNvSpPr txBox="1">
            <a:spLocks noChangeArrowheads="1"/>
          </p:cNvSpPr>
          <p:nvPr/>
        </p:nvSpPr>
        <p:spPr bwMode="auto">
          <a:xfrm>
            <a:off x="320675" y="2065338"/>
            <a:ext cx="9737725" cy="6591300"/>
          </a:xfrm>
          <a:prstGeom prst="rect">
            <a:avLst/>
          </a:prstGeom>
          <a:noFill/>
          <a:ln w="9525">
            <a:noFill/>
            <a:miter lim="800000"/>
            <a:headEnd/>
            <a:tailEnd/>
          </a:ln>
        </p:spPr>
        <p:txBody>
          <a:bodyPr lIns="0" tIns="0" rIns="0" bIns="0"/>
          <a:lstStyle/>
          <a:p>
            <a:pPr marL="312738" indent="-312738" defTabSz="514350">
              <a:buClr>
                <a:srgbClr val="602162"/>
              </a:buClr>
              <a:buSzPct val="90000"/>
              <a:buFont typeface="Monotype Sorts" pitchFamily="2" charset="2"/>
              <a:buChar char="l"/>
            </a:pPr>
            <a:r>
              <a:rPr lang="en-US" sz="3000" b="1">
                <a:solidFill>
                  <a:srgbClr val="000000"/>
                </a:solidFill>
              </a:rPr>
              <a:t>With referential integrity enforced between tables A and B, then if x is a foreign key attribute in A referencing a primary key y in B, then a value entered for x in data entry MUST match a value of the primary key y in table B.</a:t>
            </a:r>
          </a:p>
          <a:p>
            <a:pPr marL="312738" indent="-312738" defTabSz="514350">
              <a:buClr>
                <a:srgbClr val="602162"/>
              </a:buClr>
              <a:buSzPct val="90000"/>
              <a:buFont typeface="Monotype Sorts" pitchFamily="2" charset="2"/>
              <a:buChar char="l"/>
            </a:pPr>
            <a:r>
              <a:rPr lang="en-US" sz="3000" b="1">
                <a:solidFill>
                  <a:srgbClr val="000000"/>
                </a:solidFill>
              </a:rPr>
              <a:t>To ask MS Access to enforce referential integrity between two tables, do the following:</a:t>
            </a:r>
          </a:p>
          <a:p>
            <a:pPr marL="649288" lvl="1" indent="-192088" defTabSz="514350">
              <a:buClr>
                <a:srgbClr val="602162"/>
              </a:buClr>
              <a:buSzPct val="70000"/>
              <a:buFont typeface="Wingdings" pitchFamily="2" charset="2"/>
              <a:buChar char="§"/>
            </a:pPr>
            <a:r>
              <a:rPr lang="en-US" sz="2800" b="1">
                <a:solidFill>
                  <a:srgbClr val="000000"/>
                </a:solidFill>
              </a:rPr>
              <a:t>Choose “DatabaseTools” from the Quick Access Toolbar, and then choose “Relationships”</a:t>
            </a:r>
          </a:p>
        </p:txBody>
      </p:sp>
      <p:pic>
        <p:nvPicPr>
          <p:cNvPr id="63493" name="Picture 8" descr="RelationshipIconInAccess"/>
          <p:cNvPicPr>
            <a:picLocks noChangeAspect="1" noChangeArrowheads="1"/>
          </p:cNvPicPr>
          <p:nvPr/>
        </p:nvPicPr>
        <p:blipFill>
          <a:blip r:embed="rId3"/>
          <a:srcRect/>
          <a:stretch>
            <a:fillRect/>
          </a:stretch>
        </p:blipFill>
        <p:spPr bwMode="auto">
          <a:xfrm>
            <a:off x="8382000" y="304800"/>
            <a:ext cx="1397000" cy="1524000"/>
          </a:xfrm>
          <a:prstGeom prst="rect">
            <a:avLst/>
          </a:prstGeom>
          <a:noFill/>
          <a:ln w="9525">
            <a:noFill/>
            <a:miter lim="800000"/>
            <a:headEnd/>
            <a:tailEnd/>
          </a:ln>
        </p:spPr>
      </p:pic>
      <p:pic>
        <p:nvPicPr>
          <p:cNvPr id="63494" name="Picture 8"/>
          <p:cNvPicPr>
            <a:picLocks noChangeAspect="1" noChangeArrowheads="1"/>
          </p:cNvPicPr>
          <p:nvPr/>
        </p:nvPicPr>
        <p:blipFill>
          <a:blip r:embed="rId4"/>
          <a:srcRect/>
          <a:stretch>
            <a:fillRect/>
          </a:stretch>
        </p:blipFill>
        <p:spPr bwMode="auto">
          <a:xfrm>
            <a:off x="0" y="6172200"/>
            <a:ext cx="4638675" cy="1600200"/>
          </a:xfrm>
          <a:prstGeom prst="rect">
            <a:avLst/>
          </a:prstGeom>
          <a:noFill/>
          <a:ln w="9525">
            <a:noFill/>
            <a:miter lim="800000"/>
            <a:headEnd/>
            <a:tailEnd/>
          </a:ln>
        </p:spPr>
      </p:pic>
      <p:pic>
        <p:nvPicPr>
          <p:cNvPr id="63495" name="Picture 9"/>
          <p:cNvPicPr>
            <a:picLocks noChangeAspect="1" noChangeArrowheads="1"/>
          </p:cNvPicPr>
          <p:nvPr/>
        </p:nvPicPr>
        <p:blipFill>
          <a:blip r:embed="rId5"/>
          <a:srcRect/>
          <a:stretch>
            <a:fillRect/>
          </a:stretch>
        </p:blipFill>
        <p:spPr bwMode="auto">
          <a:xfrm>
            <a:off x="5448300" y="6086475"/>
            <a:ext cx="4610100" cy="168592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371475" y="655638"/>
            <a:ext cx="9534525" cy="1293812"/>
          </a:xfrm>
          <a:noFill/>
          <a:ln w="47418" cap="flat">
            <a:solidFill>
              <a:srgbClr val="FF8100"/>
            </a:solidFill>
          </a:ln>
        </p:spPr>
        <p:txBody>
          <a:bodyPr lIns="0" tIns="0" rIns="0" bIns="0" anchor="ctr"/>
          <a:lstStyle/>
          <a:p>
            <a:pPr marL="0" indent="0" algn="ctr" defTabSz="461963" eaLnBrk="1" hangingPunct="1">
              <a:spcBef>
                <a:spcPct val="0"/>
              </a:spcBef>
              <a:buClr>
                <a:srgbClr val="000000"/>
              </a:buClr>
              <a:buSzPct val="90000"/>
              <a:buFont typeface="Monotype Sorts"/>
              <a:buNone/>
            </a:pPr>
            <a:r>
              <a:rPr lang="en-US" sz="3500" b="1" smtClean="0">
                <a:solidFill>
                  <a:srgbClr val="000000"/>
                </a:solidFill>
                <a:latin typeface="MadAve" charset="0"/>
              </a:rPr>
              <a:t>INFORMATION-LEVEL DESIGN OF A MOVIE DATABASE - REQUIREMENTS</a:t>
            </a:r>
            <a:endParaRPr lang="en-US" smtClean="0"/>
          </a:p>
        </p:txBody>
      </p:sp>
      <p:sp>
        <p:nvSpPr>
          <p:cNvPr id="10243" name="Text Box 4"/>
          <p:cNvSpPr txBox="1">
            <a:spLocks noChangeArrowheads="1"/>
          </p:cNvSpPr>
          <p:nvPr/>
        </p:nvSpPr>
        <p:spPr bwMode="auto">
          <a:xfrm>
            <a:off x="336550" y="2300288"/>
            <a:ext cx="9818688" cy="7281862"/>
          </a:xfrm>
          <a:prstGeom prst="rect">
            <a:avLst/>
          </a:prstGeom>
          <a:noFill/>
          <a:ln w="9525">
            <a:noFill/>
            <a:miter lim="800000"/>
            <a:headEnd/>
            <a:tailEnd/>
          </a:ln>
        </p:spPr>
        <p:txBody>
          <a:bodyPr lIns="0" tIns="0" rIns="0" bIns="0"/>
          <a:lstStyle/>
          <a:p>
            <a:pPr marL="315913" indent="-315913" defTabSz="461963">
              <a:buClr>
                <a:srgbClr val="C20000"/>
              </a:buClr>
              <a:buSzPct val="125000"/>
              <a:buFont typeface="Wingdings" pitchFamily="2" charset="2"/>
              <a:buChar char="ü"/>
            </a:pPr>
            <a:r>
              <a:rPr lang="en-US" sz="2900" b="1">
                <a:solidFill>
                  <a:srgbClr val="000000"/>
                </a:solidFill>
              </a:rPr>
              <a:t>SUPPOSE WE HAVE THE FOLLOWING REPORTING REQUIREMENTS:</a:t>
            </a:r>
          </a:p>
          <a:p>
            <a:pPr marL="1020763" lvl="1" indent="-563563" defTabSz="461963">
              <a:buClr>
                <a:srgbClr val="C20000"/>
              </a:buClr>
              <a:buSzPct val="125000"/>
              <a:buFont typeface="Wingdings" pitchFamily="2" charset="2"/>
              <a:buChar char="§"/>
            </a:pPr>
            <a:r>
              <a:rPr lang="en-US" sz="2900" b="1">
                <a:solidFill>
                  <a:srgbClr val="000000"/>
                </a:solidFill>
              </a:rPr>
              <a:t>USER VIEW (REQUIREMENT) #1 (OF 5 ):</a:t>
            </a:r>
          </a:p>
          <a:p>
            <a:pPr marL="1312863" lvl="2" indent="-398463" defTabSz="461963">
              <a:buClr>
                <a:srgbClr val="C20000"/>
              </a:buClr>
              <a:buSzPct val="125000"/>
              <a:buFont typeface="Wingdings" pitchFamily="2" charset="2"/>
              <a:buChar char="Ø"/>
            </a:pPr>
            <a:r>
              <a:rPr lang="en-US" sz="2900" b="1">
                <a:solidFill>
                  <a:srgbClr val="000000"/>
                </a:solidFill>
              </a:rPr>
              <a:t>FOR EACH DIRECTOR, LIST HIS OR HER NUMBER, NAME, YEAR BORN, {YEAR DIED}</a:t>
            </a:r>
          </a:p>
          <a:p>
            <a:pPr marL="1312863" lvl="2" indent="-398463" defTabSz="461963">
              <a:buClr>
                <a:srgbClr val="C20000"/>
              </a:buClr>
              <a:buSzPct val="125000"/>
              <a:buFont typeface="Wingdings" pitchFamily="2" charset="2"/>
              <a:buChar char="Ø"/>
            </a:pPr>
            <a:r>
              <a:rPr lang="en-US" sz="2900" b="1">
                <a:solidFill>
                  <a:srgbClr val="000000"/>
                </a:solidFill>
              </a:rPr>
              <a:t>ALSO MAKE DIRNAME A SECONDARY INDEX</a:t>
            </a:r>
            <a:br>
              <a:rPr lang="en-US" sz="2900" b="1">
                <a:solidFill>
                  <a:srgbClr val="000000"/>
                </a:solidFill>
              </a:rPr>
            </a:br>
            <a:endParaRPr lang="en-US" sz="3300" b="1">
              <a:solidFill>
                <a:srgbClr val="000000"/>
              </a:solidFill>
            </a:endParaRPr>
          </a:p>
          <a:p>
            <a:pPr marL="1020763" lvl="1" indent="-563563" defTabSz="461963">
              <a:buClr>
                <a:srgbClr val="00C200"/>
              </a:buClr>
              <a:buSzPct val="70000"/>
              <a:buFont typeface="Monotype Sorts"/>
              <a:buNone/>
            </a:pPr>
            <a:r>
              <a:rPr lang="en-US" sz="2900" b="1">
                <a:solidFill>
                  <a:srgbClr val="000000"/>
                </a:solidFill>
              </a:rPr>
              <a:t>Our DBDL statements would be :</a:t>
            </a:r>
            <a:br>
              <a:rPr lang="en-US" sz="2900" b="1">
                <a:solidFill>
                  <a:srgbClr val="000000"/>
                </a:solidFill>
              </a:rPr>
            </a:br>
            <a:endParaRPr lang="en-US" sz="2900" b="1">
              <a:solidFill>
                <a:srgbClr val="000000"/>
              </a:solidFill>
            </a:endParaRPr>
          </a:p>
          <a:p>
            <a:pPr marL="1020763" lvl="1" indent="-563563" defTabSz="461963">
              <a:buClr>
                <a:srgbClr val="00C200"/>
              </a:buClr>
              <a:buSzPct val="70000"/>
              <a:buFont typeface="Monotype Sorts"/>
              <a:buNone/>
            </a:pPr>
            <a:r>
              <a:rPr lang="en-US" sz="2800" b="1">
                <a:solidFill>
                  <a:srgbClr val="000000"/>
                </a:solidFill>
              </a:rPr>
              <a:t>DIRECTOR (</a:t>
            </a:r>
            <a:r>
              <a:rPr lang="en-US" sz="2800" b="1" u="sng">
                <a:solidFill>
                  <a:srgbClr val="000000"/>
                </a:solidFill>
              </a:rPr>
              <a:t>DIRNUMB</a:t>
            </a:r>
            <a:r>
              <a:rPr lang="en-US" sz="2800" b="1">
                <a:solidFill>
                  <a:srgbClr val="000000"/>
                </a:solidFill>
              </a:rPr>
              <a:t>, DIRNAME, DIRBORN,  DIRDIED)</a:t>
            </a:r>
          </a:p>
          <a:p>
            <a:pPr marL="1020763" lvl="1" indent="-563563" defTabSz="461963">
              <a:buClr>
                <a:srgbClr val="00C200"/>
              </a:buClr>
              <a:buSzPct val="70000"/>
              <a:buFont typeface="Monotype Sorts"/>
              <a:buNone/>
            </a:pPr>
            <a:r>
              <a:rPr lang="en-US" sz="2800" b="1">
                <a:solidFill>
                  <a:srgbClr val="000000"/>
                </a:solidFill>
              </a:rPr>
              <a:t>SK   DIRNAME</a:t>
            </a:r>
            <a:endParaRPr lang="en-US" sz="2800"/>
          </a:p>
        </p:txBody>
      </p:sp>
    </p:spTree>
  </p:cSld>
  <p:clrMapOvr>
    <a:masterClrMapping/>
  </p:clrMapOvr>
  <p:transition>
    <p:cut/>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0" y="0"/>
            <a:ext cx="10058400" cy="2057400"/>
          </a:xfrm>
        </p:spPr>
        <p:txBody>
          <a:bodyPr/>
          <a:lstStyle/>
          <a:p>
            <a:r>
              <a:rPr lang="en-US" sz="3200" b="1" smtClean="0"/>
              <a:t>We Will Design a One To Many Relationship Between STUDENT and GRADE (one student has many grades, but each grade pertains to one student)</a:t>
            </a:r>
          </a:p>
        </p:txBody>
      </p:sp>
      <p:sp>
        <p:nvSpPr>
          <p:cNvPr id="64515" name="Content Placeholder 2"/>
          <p:cNvSpPr>
            <a:spLocks noGrp="1"/>
          </p:cNvSpPr>
          <p:nvPr>
            <p:ph idx="1"/>
          </p:nvPr>
        </p:nvSpPr>
        <p:spPr>
          <a:xfrm>
            <a:off x="0" y="1828800"/>
            <a:ext cx="10058400" cy="990600"/>
          </a:xfrm>
        </p:spPr>
        <p:txBody>
          <a:bodyPr/>
          <a:lstStyle/>
          <a:p>
            <a:pPr marL="342900" lvl="1" indent="-342900">
              <a:buFont typeface="Courier New" pitchFamily="49" charset="0"/>
              <a:buChar char="o"/>
            </a:pPr>
            <a:r>
              <a:rPr lang="en-US" smtClean="0">
                <a:solidFill>
                  <a:srgbClr val="000000"/>
                </a:solidFill>
              </a:rPr>
              <a:t>In the Show Table dialog box which appears, select the tables to participate in the relationship, and click the "Add" button.</a:t>
            </a:r>
            <a:endParaRPr lang="en-US" smtClean="0"/>
          </a:p>
          <a:p>
            <a:pPr>
              <a:buFont typeface="Courier New" pitchFamily="49" charset="0"/>
              <a:buNone/>
            </a:pPr>
            <a:endParaRPr lang="en-US" smtClean="0"/>
          </a:p>
        </p:txBody>
      </p:sp>
      <p:pic>
        <p:nvPicPr>
          <p:cNvPr id="64516" name="Picture 2"/>
          <p:cNvPicPr>
            <a:picLocks noChangeAspect="1" noChangeArrowheads="1"/>
          </p:cNvPicPr>
          <p:nvPr/>
        </p:nvPicPr>
        <p:blipFill>
          <a:blip r:embed="rId2"/>
          <a:srcRect/>
          <a:stretch>
            <a:fillRect/>
          </a:stretch>
        </p:blipFill>
        <p:spPr bwMode="auto">
          <a:xfrm>
            <a:off x="0" y="2667000"/>
            <a:ext cx="5199063" cy="4905375"/>
          </a:xfrm>
          <a:prstGeom prst="rect">
            <a:avLst/>
          </a:prstGeom>
          <a:noFill/>
          <a:ln w="9525">
            <a:noFill/>
            <a:miter lim="800000"/>
            <a:headEnd/>
            <a:tailEnd/>
          </a:ln>
        </p:spPr>
      </p:pic>
      <p:cxnSp>
        <p:nvCxnSpPr>
          <p:cNvPr id="7" name="Straight Arrow Connector 6"/>
          <p:cNvCxnSpPr/>
          <p:nvPr/>
        </p:nvCxnSpPr>
        <p:spPr>
          <a:xfrm rot="10800000" flipV="1">
            <a:off x="4876800" y="3810000"/>
            <a:ext cx="15240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flipV="1">
            <a:off x="4876800" y="3886200"/>
            <a:ext cx="14478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4519" name="TextBox 9"/>
          <p:cNvSpPr txBox="1">
            <a:spLocks noChangeArrowheads="1"/>
          </p:cNvSpPr>
          <p:nvPr/>
        </p:nvSpPr>
        <p:spPr bwMode="auto">
          <a:xfrm>
            <a:off x="6400800" y="2971800"/>
            <a:ext cx="3276600" cy="1200150"/>
          </a:xfrm>
          <a:prstGeom prst="rect">
            <a:avLst/>
          </a:prstGeom>
          <a:noFill/>
          <a:ln w="9525">
            <a:noFill/>
            <a:miter lim="800000"/>
            <a:headEnd/>
            <a:tailEnd/>
          </a:ln>
        </p:spPr>
        <p:txBody>
          <a:bodyPr>
            <a:spAutoFit/>
          </a:bodyPr>
          <a:lstStyle/>
          <a:p>
            <a:r>
              <a:rPr lang="en-US">
                <a:solidFill>
                  <a:srgbClr val="FF0000"/>
                </a:solidFill>
              </a:rPr>
              <a:t>We select the STUDENT and GRADE tables, and click “Add</a:t>
            </a:r>
            <a:r>
              <a:rPr lang="en-US"/>
              <a:t>”</a:t>
            </a:r>
          </a:p>
        </p:txBody>
      </p:sp>
      <p:cxnSp>
        <p:nvCxnSpPr>
          <p:cNvPr id="12" name="Straight Arrow Connector 11"/>
          <p:cNvCxnSpPr/>
          <p:nvPr/>
        </p:nvCxnSpPr>
        <p:spPr>
          <a:xfrm rot="10800000" flipV="1">
            <a:off x="3581400" y="4191000"/>
            <a:ext cx="3962400" cy="2971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3"/>
          <p:cNvSpPr>
            <a:spLocks noGrp="1"/>
          </p:cNvSpPr>
          <p:nvPr>
            <p:ph type="title"/>
          </p:nvPr>
        </p:nvSpPr>
        <p:spPr>
          <a:xfrm>
            <a:off x="0" y="0"/>
            <a:ext cx="10058400" cy="1543050"/>
          </a:xfrm>
        </p:spPr>
        <p:txBody>
          <a:bodyPr/>
          <a:lstStyle/>
          <a:p>
            <a:r>
              <a:rPr lang="en-US" b="1" smtClean="0"/>
              <a:t>The Two Table Objects (STUDENT and GRADE) in the Relationship Window</a:t>
            </a:r>
          </a:p>
        </p:txBody>
      </p:sp>
      <p:pic>
        <p:nvPicPr>
          <p:cNvPr id="65539" name="Picture 2"/>
          <p:cNvPicPr>
            <a:picLocks noChangeAspect="1" noChangeArrowheads="1"/>
          </p:cNvPicPr>
          <p:nvPr/>
        </p:nvPicPr>
        <p:blipFill>
          <a:blip r:embed="rId2"/>
          <a:srcRect/>
          <a:stretch>
            <a:fillRect/>
          </a:stretch>
        </p:blipFill>
        <p:spPr bwMode="auto">
          <a:xfrm>
            <a:off x="457200" y="1524000"/>
            <a:ext cx="8970963" cy="3810000"/>
          </a:xfrm>
          <a:prstGeom prst="rect">
            <a:avLst/>
          </a:prstGeom>
          <a:noFill/>
          <a:ln w="9525">
            <a:noFill/>
            <a:miter lim="800000"/>
            <a:headEnd/>
            <a:tailEnd/>
          </a:ln>
        </p:spPr>
      </p:pic>
      <p:sp>
        <p:nvSpPr>
          <p:cNvPr id="65540" name="TextBox 5"/>
          <p:cNvSpPr txBox="1">
            <a:spLocks noChangeArrowheads="1"/>
          </p:cNvSpPr>
          <p:nvPr/>
        </p:nvSpPr>
        <p:spPr bwMode="auto">
          <a:xfrm>
            <a:off x="228600" y="5486400"/>
            <a:ext cx="8610600" cy="1938338"/>
          </a:xfrm>
          <a:prstGeom prst="rect">
            <a:avLst/>
          </a:prstGeom>
          <a:noFill/>
          <a:ln w="9525">
            <a:noFill/>
            <a:miter lim="800000"/>
            <a:headEnd/>
            <a:tailEnd/>
          </a:ln>
        </p:spPr>
        <p:txBody>
          <a:bodyPr>
            <a:spAutoFit/>
          </a:bodyPr>
          <a:lstStyle/>
          <a:p>
            <a:r>
              <a:rPr lang="en-US"/>
              <a:t>We then create a relationship between STUDENT and GRADE tables by dragging a primary key (StudentNumber) from STUDENT and dropping it on top of the corresponding foreign key column (StudentNumber) in Grade. After so creating the relationship, Access brings up the “Edit Relationships” dialogue box.</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533400" y="0"/>
            <a:ext cx="9258300" cy="838200"/>
          </a:xfrm>
        </p:spPr>
        <p:txBody>
          <a:bodyPr/>
          <a:lstStyle/>
          <a:p>
            <a:r>
              <a:rPr lang="en-US" b="1" smtClean="0"/>
              <a:t>The Edit Relationships Box</a:t>
            </a:r>
          </a:p>
        </p:txBody>
      </p:sp>
      <p:pic>
        <p:nvPicPr>
          <p:cNvPr id="66563" name="Picture 2" descr="FigA-37.JPG"/>
          <p:cNvPicPr>
            <a:picLocks noChangeAspect="1"/>
          </p:cNvPicPr>
          <p:nvPr/>
        </p:nvPicPr>
        <p:blipFill>
          <a:blip r:embed="rId2"/>
          <a:srcRect/>
          <a:stretch>
            <a:fillRect/>
          </a:stretch>
        </p:blipFill>
        <p:spPr bwMode="auto">
          <a:xfrm>
            <a:off x="0" y="762000"/>
            <a:ext cx="9704388" cy="5410200"/>
          </a:xfrm>
          <a:prstGeom prst="rect">
            <a:avLst/>
          </a:prstGeom>
          <a:noFill/>
          <a:ln w="9525">
            <a:noFill/>
            <a:miter lim="800000"/>
            <a:headEnd/>
            <a:tailEnd/>
          </a:ln>
        </p:spPr>
      </p:pic>
      <p:sp>
        <p:nvSpPr>
          <p:cNvPr id="66564" name="TextBox 3"/>
          <p:cNvSpPr txBox="1">
            <a:spLocks noChangeArrowheads="1"/>
          </p:cNvSpPr>
          <p:nvPr/>
        </p:nvSpPr>
        <p:spPr bwMode="auto">
          <a:xfrm>
            <a:off x="0" y="6324600"/>
            <a:ext cx="10058400" cy="830263"/>
          </a:xfrm>
          <a:prstGeom prst="rect">
            <a:avLst/>
          </a:prstGeom>
          <a:noFill/>
          <a:ln w="9525">
            <a:noFill/>
            <a:miter lim="800000"/>
            <a:headEnd/>
            <a:tailEnd/>
          </a:ln>
        </p:spPr>
        <p:txBody>
          <a:bodyPr>
            <a:spAutoFit/>
          </a:bodyPr>
          <a:lstStyle/>
          <a:p>
            <a:r>
              <a:rPr lang="en-US" dirty="0"/>
              <a:t>We click the Enforce Referential Integrity check box, and then click the Create button to formally establish the relationship between STUDENT and GRADE.</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514350" y="0"/>
            <a:ext cx="9258300" cy="838200"/>
          </a:xfrm>
        </p:spPr>
        <p:txBody>
          <a:bodyPr/>
          <a:lstStyle/>
          <a:p>
            <a:r>
              <a:rPr lang="en-US" b="1" smtClean="0"/>
              <a:t>The One-To Many Relationship</a:t>
            </a:r>
          </a:p>
        </p:txBody>
      </p:sp>
      <p:pic>
        <p:nvPicPr>
          <p:cNvPr id="67587" name="Picture 2"/>
          <p:cNvPicPr>
            <a:picLocks noChangeAspect="1" noChangeArrowheads="1"/>
          </p:cNvPicPr>
          <p:nvPr/>
        </p:nvPicPr>
        <p:blipFill>
          <a:blip r:embed="rId2"/>
          <a:srcRect/>
          <a:stretch>
            <a:fillRect/>
          </a:stretch>
        </p:blipFill>
        <p:spPr bwMode="auto">
          <a:xfrm>
            <a:off x="53975" y="2590800"/>
            <a:ext cx="9904413" cy="4724400"/>
          </a:xfrm>
          <a:prstGeom prst="rect">
            <a:avLst/>
          </a:prstGeom>
          <a:noFill/>
          <a:ln w="9525">
            <a:noFill/>
            <a:miter lim="800000"/>
            <a:headEnd/>
            <a:tailEnd/>
          </a:ln>
        </p:spPr>
      </p:pic>
      <p:sp>
        <p:nvSpPr>
          <p:cNvPr id="67588" name="TextBox 3"/>
          <p:cNvSpPr txBox="1">
            <a:spLocks noChangeArrowheads="1"/>
          </p:cNvSpPr>
          <p:nvPr/>
        </p:nvSpPr>
        <p:spPr bwMode="auto">
          <a:xfrm>
            <a:off x="0" y="838200"/>
            <a:ext cx="10058400" cy="1200150"/>
          </a:xfrm>
          <a:prstGeom prst="rect">
            <a:avLst/>
          </a:prstGeom>
          <a:noFill/>
          <a:ln w="9525">
            <a:noFill/>
            <a:miter lim="800000"/>
            <a:headEnd/>
            <a:tailEnd/>
          </a:ln>
        </p:spPr>
        <p:txBody>
          <a:bodyPr>
            <a:spAutoFit/>
          </a:bodyPr>
          <a:lstStyle/>
          <a:p>
            <a:r>
              <a:rPr lang="en-US"/>
              <a:t>Access draws a relationship line between the two participating tables, and places an infinity symbol on the line near the “many” side of the relationship, and a “1” near the 1-side of the relationship.</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0" y="304800"/>
            <a:ext cx="10058400" cy="1828800"/>
          </a:xfrm>
        </p:spPr>
        <p:txBody>
          <a:bodyPr/>
          <a:lstStyle/>
          <a:p>
            <a:r>
              <a:rPr lang="en-US" sz="4000" b="1" smtClean="0"/>
              <a:t>Repeating Similar Steps to Enforce Referential Integrity Between the CLASS table and the GRADE table</a:t>
            </a:r>
          </a:p>
        </p:txBody>
      </p:sp>
      <p:pic>
        <p:nvPicPr>
          <p:cNvPr id="68611" name="Picture 2"/>
          <p:cNvPicPr>
            <a:picLocks noChangeAspect="1" noChangeArrowheads="1"/>
          </p:cNvPicPr>
          <p:nvPr/>
        </p:nvPicPr>
        <p:blipFill>
          <a:blip r:embed="rId2"/>
          <a:srcRect/>
          <a:stretch>
            <a:fillRect/>
          </a:stretch>
        </p:blipFill>
        <p:spPr bwMode="auto">
          <a:xfrm>
            <a:off x="-12700" y="2514600"/>
            <a:ext cx="10083800" cy="2743200"/>
          </a:xfrm>
          <a:prstGeom prst="rect">
            <a:avLst/>
          </a:prstGeom>
          <a:noFill/>
          <a:ln w="9525">
            <a:noFill/>
            <a:miter lim="800000"/>
            <a:headEnd/>
            <a:tailEnd/>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634" name="Group 6"/>
          <p:cNvGrpSpPr>
            <a:grpSpLocks/>
          </p:cNvGrpSpPr>
          <p:nvPr/>
        </p:nvGrpSpPr>
        <p:grpSpPr bwMode="auto">
          <a:xfrm>
            <a:off x="71438" y="2071688"/>
            <a:ext cx="9918700" cy="136525"/>
            <a:chOff x="45" y="1305"/>
            <a:chExt cx="6248" cy="86"/>
          </a:xfrm>
        </p:grpSpPr>
        <p:sp>
          <p:nvSpPr>
            <p:cNvPr id="69637" name="AutoShape 4"/>
            <p:cNvSpPr>
              <a:spLocks noChangeArrowheads="1"/>
            </p:cNvSpPr>
            <p:nvPr/>
          </p:nvSpPr>
          <p:spPr bwMode="auto">
            <a:xfrm flipV="1">
              <a:off x="2725" y="1312"/>
              <a:ext cx="1146" cy="79"/>
            </a:xfrm>
            <a:prstGeom prst="roundRect">
              <a:avLst>
                <a:gd name="adj" fmla="val 0"/>
              </a:avLst>
            </a:prstGeom>
            <a:solidFill>
              <a:srgbClr val="602162"/>
            </a:solidFill>
            <a:ln w="9525">
              <a:noFill/>
              <a:round/>
              <a:headEnd/>
              <a:tailEnd/>
            </a:ln>
          </p:spPr>
          <p:txBody>
            <a:bodyPr wrap="none" anchor="ctr"/>
            <a:lstStyle/>
            <a:p>
              <a:endParaRPr lang="en-US"/>
            </a:p>
          </p:txBody>
        </p:sp>
        <p:sp>
          <p:nvSpPr>
            <p:cNvPr id="69638" name="Line 5"/>
            <p:cNvSpPr>
              <a:spLocks noChangeShapeType="1"/>
            </p:cNvSpPr>
            <p:nvPr/>
          </p:nvSpPr>
          <p:spPr bwMode="auto">
            <a:xfrm>
              <a:off x="45" y="1305"/>
              <a:ext cx="6248" cy="0"/>
            </a:xfrm>
            <a:prstGeom prst="line">
              <a:avLst/>
            </a:prstGeom>
            <a:noFill/>
            <a:ln w="31433">
              <a:solidFill>
                <a:srgbClr val="602162"/>
              </a:solidFill>
              <a:round/>
              <a:headEnd/>
              <a:tailEnd/>
            </a:ln>
          </p:spPr>
          <p:txBody>
            <a:bodyPr/>
            <a:lstStyle/>
            <a:p>
              <a:endParaRPr lang="en-US"/>
            </a:p>
          </p:txBody>
        </p:sp>
      </p:grpSp>
      <p:sp>
        <p:nvSpPr>
          <p:cNvPr id="69635" name="Rectangle 3"/>
          <p:cNvSpPr>
            <a:spLocks noGrp="1" noChangeArrowheads="1"/>
          </p:cNvSpPr>
          <p:nvPr>
            <p:ph type="body" idx="1"/>
          </p:nvPr>
        </p:nvSpPr>
        <p:spPr>
          <a:xfrm>
            <a:off x="0" y="255588"/>
            <a:ext cx="10058400" cy="1497012"/>
          </a:xfrm>
          <a:noFill/>
        </p:spPr>
        <p:txBody>
          <a:bodyPr lIns="0" tIns="0" rIns="0" bIns="0" anchor="ctr"/>
          <a:lstStyle/>
          <a:p>
            <a:pPr marL="0" indent="0" algn="ctr" defTabSz="514350" eaLnBrk="1" hangingPunct="1">
              <a:spcBef>
                <a:spcPct val="0"/>
              </a:spcBef>
              <a:buClr>
                <a:srgbClr val="602162"/>
              </a:buClr>
              <a:buSzPct val="90000"/>
              <a:buFont typeface="Monotype Sorts" pitchFamily="2" charset="2"/>
              <a:buNone/>
            </a:pPr>
            <a:r>
              <a:rPr lang="en-US" sz="4000" b="1" smtClean="0">
                <a:solidFill>
                  <a:srgbClr val="C20000"/>
                </a:solidFill>
                <a:latin typeface="Arial" pitchFamily="34" charset="0"/>
              </a:rPr>
              <a:t>Enforcing Referential Integrity in One to Many Relationships- Continued</a:t>
            </a:r>
            <a:endParaRPr lang="en-US" smtClean="0"/>
          </a:p>
        </p:txBody>
      </p:sp>
      <p:sp>
        <p:nvSpPr>
          <p:cNvPr id="69636" name="Text Box 7"/>
          <p:cNvSpPr txBox="1">
            <a:spLocks noChangeArrowheads="1"/>
          </p:cNvSpPr>
          <p:nvPr/>
        </p:nvSpPr>
        <p:spPr bwMode="auto">
          <a:xfrm>
            <a:off x="0" y="2192338"/>
            <a:ext cx="10058400" cy="6624637"/>
          </a:xfrm>
          <a:prstGeom prst="rect">
            <a:avLst/>
          </a:prstGeom>
          <a:noFill/>
          <a:ln w="9525">
            <a:noFill/>
            <a:miter lim="800000"/>
            <a:headEnd/>
            <a:tailEnd/>
          </a:ln>
        </p:spPr>
        <p:txBody>
          <a:bodyPr lIns="0" tIns="0" rIns="0" bIns="0"/>
          <a:lstStyle/>
          <a:p>
            <a:pPr marL="649288" lvl="1" indent="-192088" defTabSz="514350">
              <a:buClr>
                <a:srgbClr val="602162"/>
              </a:buClr>
              <a:buSzPct val="70000"/>
              <a:buFont typeface="Wingdings" pitchFamily="2" charset="2"/>
              <a:buChar char="Ø"/>
            </a:pPr>
            <a:r>
              <a:rPr lang="en-US" sz="3200" b="1">
                <a:solidFill>
                  <a:srgbClr val="000000"/>
                </a:solidFill>
              </a:rPr>
              <a:t>Be sure the participants (relations/tables) are CLOSED!</a:t>
            </a:r>
          </a:p>
          <a:p>
            <a:pPr marL="649288" lvl="1" indent="-192088" defTabSz="514350">
              <a:buClr>
                <a:srgbClr val="602162"/>
              </a:buClr>
              <a:buSzPct val="70000"/>
              <a:buFont typeface="Wingdings" pitchFamily="2" charset="2"/>
              <a:buChar char="Ø"/>
            </a:pPr>
            <a:r>
              <a:rPr lang="en-US" sz="3200" b="1">
                <a:solidFill>
                  <a:srgbClr val="000000"/>
                </a:solidFill>
              </a:rPr>
              <a:t>In the Relationships Window, select the attribute to serve as the primary key, and, with the mouse, drag it over to the foreign key attribute in the other table.</a:t>
            </a:r>
          </a:p>
          <a:p>
            <a:pPr marL="649288" lvl="1" indent="-192088" defTabSz="514350">
              <a:buClr>
                <a:srgbClr val="602162"/>
              </a:buClr>
              <a:buSzPct val="70000"/>
              <a:buFont typeface="Wingdings" pitchFamily="2" charset="2"/>
              <a:buChar char="Ø"/>
            </a:pPr>
            <a:r>
              <a:rPr lang="en-US" sz="3200" b="1">
                <a:solidFill>
                  <a:srgbClr val="000000"/>
                </a:solidFill>
              </a:rPr>
              <a:t>In the subsequent Relationships Dialog Box, select "Enforce Referential Integrity" and click "Create".</a:t>
            </a:r>
          </a:p>
          <a:p>
            <a:pPr marL="649288" lvl="1" indent="-192088" defTabSz="514350">
              <a:buClr>
                <a:srgbClr val="602162"/>
              </a:buClr>
              <a:buSzPct val="70000"/>
              <a:buFont typeface="Wingdings" pitchFamily="2" charset="2"/>
              <a:buChar char="Ø"/>
            </a:pPr>
            <a:r>
              <a:rPr lang="en-US" sz="3200" b="1">
                <a:solidFill>
                  <a:srgbClr val="000000"/>
                </a:solidFill>
              </a:rPr>
              <a:t>Close the Relationship Dialog Box and save your changes.</a:t>
            </a:r>
            <a:endParaRPr lang="en-US"/>
          </a:p>
        </p:txBody>
      </p:sp>
    </p:spTree>
  </p:cSld>
  <p:clrMapOvr>
    <a:overrideClrMapping bg1="lt1" tx1="dk1" bg2="lt2" tx2="dk2" accent1="accent1" accent2="accent2" accent3="accent3" accent4="accent4" accent5="accent5" accent6="accent6" hlink="hlink" folHlink="folHlink"/>
  </p:clrMapOvr>
  <p:transition>
    <p:cut/>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8" name="Group 6"/>
          <p:cNvGrpSpPr>
            <a:grpSpLocks/>
          </p:cNvGrpSpPr>
          <p:nvPr/>
        </p:nvGrpSpPr>
        <p:grpSpPr bwMode="auto">
          <a:xfrm>
            <a:off x="71438" y="2071688"/>
            <a:ext cx="9918700" cy="136525"/>
            <a:chOff x="45" y="1305"/>
            <a:chExt cx="6248" cy="86"/>
          </a:xfrm>
        </p:grpSpPr>
        <p:sp>
          <p:nvSpPr>
            <p:cNvPr id="70661" name="AutoShape 4"/>
            <p:cNvSpPr>
              <a:spLocks noChangeArrowheads="1"/>
            </p:cNvSpPr>
            <p:nvPr/>
          </p:nvSpPr>
          <p:spPr bwMode="auto">
            <a:xfrm flipV="1">
              <a:off x="2725" y="1312"/>
              <a:ext cx="1146" cy="79"/>
            </a:xfrm>
            <a:prstGeom prst="roundRect">
              <a:avLst>
                <a:gd name="adj" fmla="val 0"/>
              </a:avLst>
            </a:prstGeom>
            <a:solidFill>
              <a:srgbClr val="602162"/>
            </a:solidFill>
            <a:ln w="9525">
              <a:noFill/>
              <a:round/>
              <a:headEnd/>
              <a:tailEnd/>
            </a:ln>
          </p:spPr>
          <p:txBody>
            <a:bodyPr wrap="none" anchor="ctr"/>
            <a:lstStyle/>
            <a:p>
              <a:endParaRPr lang="en-US"/>
            </a:p>
          </p:txBody>
        </p:sp>
        <p:sp>
          <p:nvSpPr>
            <p:cNvPr id="70662" name="Line 5"/>
            <p:cNvSpPr>
              <a:spLocks noChangeShapeType="1"/>
            </p:cNvSpPr>
            <p:nvPr/>
          </p:nvSpPr>
          <p:spPr bwMode="auto">
            <a:xfrm>
              <a:off x="45" y="1305"/>
              <a:ext cx="6248" cy="0"/>
            </a:xfrm>
            <a:prstGeom prst="line">
              <a:avLst/>
            </a:prstGeom>
            <a:noFill/>
            <a:ln w="31433">
              <a:solidFill>
                <a:srgbClr val="602162"/>
              </a:solidFill>
              <a:round/>
              <a:headEnd/>
              <a:tailEnd/>
            </a:ln>
          </p:spPr>
          <p:txBody>
            <a:bodyPr/>
            <a:lstStyle/>
            <a:p>
              <a:endParaRPr lang="en-US"/>
            </a:p>
          </p:txBody>
        </p:sp>
      </p:grpSp>
      <p:sp>
        <p:nvSpPr>
          <p:cNvPr id="70659" name="Rectangle 3"/>
          <p:cNvSpPr>
            <a:spLocks noGrp="1" noChangeArrowheads="1"/>
          </p:cNvSpPr>
          <p:nvPr>
            <p:ph type="body" idx="1"/>
          </p:nvPr>
        </p:nvSpPr>
        <p:spPr>
          <a:xfrm>
            <a:off x="671513" y="539750"/>
            <a:ext cx="9594850" cy="1525588"/>
          </a:xfrm>
          <a:noFill/>
        </p:spPr>
        <p:txBody>
          <a:bodyPr lIns="0" tIns="0" rIns="0" bIns="0" anchor="ctr"/>
          <a:lstStyle/>
          <a:p>
            <a:pPr marL="0" indent="0" algn="ctr" defTabSz="514350" eaLnBrk="1" hangingPunct="1">
              <a:spcBef>
                <a:spcPct val="0"/>
              </a:spcBef>
              <a:buClr>
                <a:srgbClr val="602162"/>
              </a:buClr>
              <a:buSzPct val="90000"/>
              <a:buFont typeface="Monotype Sorts" pitchFamily="2" charset="2"/>
              <a:buNone/>
            </a:pPr>
            <a:r>
              <a:rPr lang="en-US" sz="5300" b="1" smtClean="0">
                <a:solidFill>
                  <a:srgbClr val="104160"/>
                </a:solidFill>
                <a:latin typeface="Arial" pitchFamily="34" charset="0"/>
              </a:rPr>
              <a:t>Viewing Hierarchical Data</a:t>
            </a:r>
            <a:endParaRPr lang="en-US" smtClean="0"/>
          </a:p>
        </p:txBody>
      </p:sp>
      <p:sp>
        <p:nvSpPr>
          <p:cNvPr id="70660" name="Text Box 7"/>
          <p:cNvSpPr txBox="1">
            <a:spLocks noChangeArrowheads="1"/>
          </p:cNvSpPr>
          <p:nvPr/>
        </p:nvSpPr>
        <p:spPr bwMode="auto">
          <a:xfrm>
            <a:off x="258763" y="2146300"/>
            <a:ext cx="9799637" cy="6283325"/>
          </a:xfrm>
          <a:prstGeom prst="rect">
            <a:avLst/>
          </a:prstGeom>
          <a:noFill/>
          <a:ln w="9525">
            <a:noFill/>
            <a:miter lim="800000"/>
            <a:headEnd/>
            <a:tailEnd/>
          </a:ln>
        </p:spPr>
        <p:txBody>
          <a:bodyPr lIns="0" tIns="0" rIns="0" bIns="0"/>
          <a:lstStyle/>
          <a:p>
            <a:pPr marL="312738" indent="-312738" defTabSz="514350">
              <a:buClr>
                <a:srgbClr val="602162"/>
              </a:buClr>
              <a:buSzPct val="90000"/>
              <a:buFont typeface="Monotype Sorts" pitchFamily="2" charset="2"/>
              <a:buChar char="l"/>
            </a:pPr>
            <a:r>
              <a:rPr lang="en-US" sz="2800" b="1">
                <a:solidFill>
                  <a:srgbClr val="000000"/>
                </a:solidFill>
              </a:rPr>
              <a:t>Access 2000, 2002, 2003 and 2007  (but not prior Access versions) allow you to see the linked records in a Relationship, with a single mouse click!</a:t>
            </a:r>
          </a:p>
          <a:p>
            <a:pPr marL="312738" indent="-312738" defTabSz="514350">
              <a:buClr>
                <a:srgbClr val="602162"/>
              </a:buClr>
              <a:buSzPct val="90000"/>
              <a:buFont typeface="Monotype Sorts" pitchFamily="2" charset="2"/>
              <a:buChar char="l"/>
            </a:pPr>
            <a:r>
              <a:rPr lang="en-US" sz="2800" b="1">
                <a:solidFill>
                  <a:srgbClr val="000000"/>
                </a:solidFill>
              </a:rPr>
              <a:t>Having established a relationship between two participating tables, open the participant having the primary key (i.e., the participant on the “one" side of the Relationship)</a:t>
            </a:r>
          </a:p>
          <a:p>
            <a:pPr marL="649288" lvl="1" indent="-192088" defTabSz="514350">
              <a:buClr>
                <a:srgbClr val="602162"/>
              </a:buClr>
              <a:buSzPct val="70000"/>
              <a:buFont typeface="Wingdings" pitchFamily="2" charset="2"/>
              <a:buChar char="ü"/>
            </a:pPr>
            <a:r>
              <a:rPr lang="en-US" sz="2800" b="1">
                <a:solidFill>
                  <a:srgbClr val="000000"/>
                </a:solidFill>
              </a:rPr>
              <a:t>i.e., if you established a relationship between Teachers and Departments, open the Department table.</a:t>
            </a:r>
          </a:p>
          <a:p>
            <a:pPr marL="312738" indent="-312738" defTabSz="514350">
              <a:buClr>
                <a:srgbClr val="602162"/>
              </a:buClr>
              <a:buSzPct val="90000"/>
              <a:buFont typeface="Monotype Sorts" pitchFamily="2" charset="2"/>
              <a:buChar char="l"/>
            </a:pPr>
            <a:r>
              <a:rPr lang="en-US" sz="2800" b="1">
                <a:solidFill>
                  <a:srgbClr val="000000"/>
                </a:solidFill>
              </a:rPr>
              <a:t>You will see a column of "+" signs on the left, which, when clicked for a particular record, will provide a </a:t>
            </a:r>
            <a:r>
              <a:rPr lang="en-US" sz="2800" b="1" i="1">
                <a:solidFill>
                  <a:srgbClr val="000000"/>
                </a:solidFill>
              </a:rPr>
              <a:t>subdatasheet</a:t>
            </a:r>
            <a:r>
              <a:rPr lang="en-US" sz="2800" b="1">
                <a:solidFill>
                  <a:srgbClr val="000000"/>
                </a:solidFill>
              </a:rPr>
              <a:t> of records from the other participant, whose foreign key references the specific value of this primary key.  </a:t>
            </a:r>
            <a:endParaRPr lang="en-US" b="1"/>
          </a:p>
        </p:txBody>
      </p:sp>
    </p:spTree>
  </p:cSld>
  <p:clrMapOvr>
    <a:overrideClrMapping bg1="lt1" tx1="dk1" bg2="lt2" tx2="dk2" accent1="accent1" accent2="accent2" accent3="accent3" accent4="accent4" accent5="accent5" accent6="accent6" hlink="hlink" folHlink="folHlink"/>
  </p:clrMapOvr>
  <p:transition>
    <p:cut/>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6"/>
          <p:cNvSpPr>
            <a:spLocks noGrp="1" noChangeArrowheads="1"/>
          </p:cNvSpPr>
          <p:nvPr>
            <p:ph type="title"/>
          </p:nvPr>
        </p:nvSpPr>
        <p:spPr>
          <a:xfrm>
            <a:off x="0" y="0"/>
            <a:ext cx="10058400" cy="1447800"/>
          </a:xfrm>
        </p:spPr>
        <p:txBody>
          <a:bodyPr/>
          <a:lstStyle/>
          <a:p>
            <a:pPr eaLnBrk="1" hangingPunct="1"/>
            <a:r>
              <a:rPr lang="en-US" sz="6000" b="1" smtClean="0">
                <a:solidFill>
                  <a:srgbClr val="104160"/>
                </a:solidFill>
                <a:latin typeface="Arial" pitchFamily="34" charset="0"/>
              </a:rPr>
              <a:t>Viewing Hierarchical Data</a:t>
            </a:r>
          </a:p>
        </p:txBody>
      </p:sp>
      <p:pic>
        <p:nvPicPr>
          <p:cNvPr id="71683" name="Picture 4"/>
          <p:cNvPicPr>
            <a:picLocks noChangeAspect="1" noChangeArrowheads="1"/>
          </p:cNvPicPr>
          <p:nvPr/>
        </p:nvPicPr>
        <p:blipFill>
          <a:blip r:embed="rId2"/>
          <a:srcRect/>
          <a:stretch>
            <a:fillRect/>
          </a:stretch>
        </p:blipFill>
        <p:spPr bwMode="auto">
          <a:xfrm>
            <a:off x="1066800" y="2286000"/>
            <a:ext cx="8445500" cy="5076825"/>
          </a:xfrm>
          <a:prstGeom prst="rect">
            <a:avLst/>
          </a:prstGeom>
          <a:noFill/>
          <a:ln w="9525">
            <a:noFill/>
            <a:miter lim="800000"/>
            <a:headEnd/>
            <a:tailEnd/>
          </a:ln>
        </p:spPr>
      </p:pic>
      <p:sp>
        <p:nvSpPr>
          <p:cNvPr id="71684" name="TextBox 5"/>
          <p:cNvSpPr txBox="1">
            <a:spLocks noChangeArrowheads="1"/>
          </p:cNvSpPr>
          <p:nvPr/>
        </p:nvSpPr>
        <p:spPr bwMode="auto">
          <a:xfrm>
            <a:off x="0" y="1295400"/>
            <a:ext cx="9829800" cy="830263"/>
          </a:xfrm>
          <a:prstGeom prst="rect">
            <a:avLst/>
          </a:prstGeom>
          <a:noFill/>
          <a:ln w="9525">
            <a:noFill/>
            <a:miter lim="800000"/>
            <a:headEnd/>
            <a:tailEnd/>
          </a:ln>
        </p:spPr>
        <p:txBody>
          <a:bodyPr>
            <a:spAutoFit/>
          </a:bodyPr>
          <a:lstStyle/>
          <a:p>
            <a:r>
              <a:rPr lang="en-US"/>
              <a:t>Clicking on the “plus” in the STUDENT table, for a particular student, will yield a ‘subdatasheet’ of the courses taken by the student and the grades earned</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706" name="Group 6"/>
          <p:cNvGrpSpPr>
            <a:grpSpLocks/>
          </p:cNvGrpSpPr>
          <p:nvPr/>
        </p:nvGrpSpPr>
        <p:grpSpPr bwMode="auto">
          <a:xfrm>
            <a:off x="71438" y="2071688"/>
            <a:ext cx="9918700" cy="136525"/>
            <a:chOff x="45" y="1305"/>
            <a:chExt cx="6248" cy="86"/>
          </a:xfrm>
        </p:grpSpPr>
        <p:sp>
          <p:nvSpPr>
            <p:cNvPr id="72709" name="AutoShape 4"/>
            <p:cNvSpPr>
              <a:spLocks noChangeArrowheads="1"/>
            </p:cNvSpPr>
            <p:nvPr/>
          </p:nvSpPr>
          <p:spPr bwMode="auto">
            <a:xfrm flipV="1">
              <a:off x="2725" y="1312"/>
              <a:ext cx="1146" cy="79"/>
            </a:xfrm>
            <a:prstGeom prst="roundRect">
              <a:avLst>
                <a:gd name="adj" fmla="val 0"/>
              </a:avLst>
            </a:prstGeom>
            <a:solidFill>
              <a:srgbClr val="602162"/>
            </a:solidFill>
            <a:ln w="9525">
              <a:noFill/>
              <a:round/>
              <a:headEnd/>
              <a:tailEnd/>
            </a:ln>
          </p:spPr>
          <p:txBody>
            <a:bodyPr wrap="none" anchor="ctr"/>
            <a:lstStyle/>
            <a:p>
              <a:endParaRPr lang="en-US"/>
            </a:p>
          </p:txBody>
        </p:sp>
        <p:sp>
          <p:nvSpPr>
            <p:cNvPr id="72710" name="Line 5"/>
            <p:cNvSpPr>
              <a:spLocks noChangeShapeType="1"/>
            </p:cNvSpPr>
            <p:nvPr/>
          </p:nvSpPr>
          <p:spPr bwMode="auto">
            <a:xfrm>
              <a:off x="45" y="1305"/>
              <a:ext cx="6248" cy="0"/>
            </a:xfrm>
            <a:prstGeom prst="line">
              <a:avLst/>
            </a:prstGeom>
            <a:noFill/>
            <a:ln w="31433">
              <a:solidFill>
                <a:srgbClr val="602162"/>
              </a:solidFill>
              <a:round/>
              <a:headEnd/>
              <a:tailEnd/>
            </a:ln>
          </p:spPr>
          <p:txBody>
            <a:bodyPr/>
            <a:lstStyle/>
            <a:p>
              <a:endParaRPr lang="en-US"/>
            </a:p>
          </p:txBody>
        </p:sp>
      </p:grpSp>
      <p:sp>
        <p:nvSpPr>
          <p:cNvPr id="72707" name="Rectangle 3"/>
          <p:cNvSpPr>
            <a:spLocks noGrp="1" noChangeArrowheads="1"/>
          </p:cNvSpPr>
          <p:nvPr>
            <p:ph type="body" idx="1"/>
          </p:nvPr>
        </p:nvSpPr>
        <p:spPr>
          <a:xfrm>
            <a:off x="0" y="0"/>
            <a:ext cx="10058400" cy="1981200"/>
          </a:xfrm>
          <a:noFill/>
        </p:spPr>
        <p:txBody>
          <a:bodyPr lIns="0" tIns="0" rIns="0" bIns="0" anchor="ctr"/>
          <a:lstStyle/>
          <a:p>
            <a:pPr marL="0" indent="0" algn="ctr" defTabSz="514350" eaLnBrk="1" hangingPunct="1">
              <a:spcBef>
                <a:spcPct val="0"/>
              </a:spcBef>
              <a:buClr>
                <a:srgbClr val="602162"/>
              </a:buClr>
              <a:buSzPct val="90000"/>
              <a:buFont typeface="Monotype Sorts" pitchFamily="2" charset="2"/>
              <a:buNone/>
            </a:pPr>
            <a:r>
              <a:rPr lang="en-US" sz="5300" b="1" smtClean="0">
                <a:solidFill>
                  <a:srgbClr val="104160"/>
                </a:solidFill>
                <a:latin typeface="Arial" pitchFamily="34" charset="0"/>
              </a:rPr>
              <a:t>Viewing Hierarchical Data</a:t>
            </a:r>
          </a:p>
          <a:p>
            <a:pPr marL="0" indent="0" algn="ctr" defTabSz="514350" eaLnBrk="1" hangingPunct="1">
              <a:spcBef>
                <a:spcPct val="0"/>
              </a:spcBef>
              <a:buClr>
                <a:srgbClr val="602162"/>
              </a:buClr>
              <a:buSzPct val="90000"/>
              <a:buFont typeface="Monotype Sorts" pitchFamily="2" charset="2"/>
              <a:buNone/>
            </a:pPr>
            <a:r>
              <a:rPr lang="en-US" sz="5300" b="1" smtClean="0">
                <a:solidFill>
                  <a:srgbClr val="104160"/>
                </a:solidFill>
                <a:latin typeface="Arial" pitchFamily="34" charset="0"/>
              </a:rPr>
              <a:t>(Continued)</a:t>
            </a:r>
            <a:endParaRPr lang="en-US" smtClean="0"/>
          </a:p>
        </p:txBody>
      </p:sp>
      <p:sp>
        <p:nvSpPr>
          <p:cNvPr id="72708" name="Text Box 7"/>
          <p:cNvSpPr txBox="1">
            <a:spLocks noChangeArrowheads="1"/>
          </p:cNvSpPr>
          <p:nvPr/>
        </p:nvSpPr>
        <p:spPr bwMode="auto">
          <a:xfrm>
            <a:off x="296863" y="2108200"/>
            <a:ext cx="9761537" cy="5865813"/>
          </a:xfrm>
          <a:prstGeom prst="rect">
            <a:avLst/>
          </a:prstGeom>
          <a:noFill/>
          <a:ln w="9525">
            <a:noFill/>
            <a:miter lim="800000"/>
            <a:headEnd/>
            <a:tailEnd/>
          </a:ln>
        </p:spPr>
        <p:txBody>
          <a:bodyPr lIns="0" tIns="0" rIns="0" bIns="0"/>
          <a:lstStyle/>
          <a:p>
            <a:pPr marL="312738" indent="-312738" defTabSz="514350">
              <a:buClr>
                <a:srgbClr val="602162"/>
              </a:buClr>
              <a:buSzPct val="90000"/>
              <a:buFont typeface="Wingdings" pitchFamily="2" charset="2"/>
              <a:buChar char="Ø"/>
            </a:pPr>
            <a:r>
              <a:rPr lang="en-US" sz="3100" b="1">
                <a:solidFill>
                  <a:srgbClr val="000000"/>
                </a:solidFill>
              </a:rPr>
              <a:t>With the subdatasheet in view, the "+" sign has changed to a "-" sign.</a:t>
            </a:r>
          </a:p>
          <a:p>
            <a:pPr marL="649288" lvl="1" indent="-192088" defTabSz="514350">
              <a:buClr>
                <a:srgbClr val="602162"/>
              </a:buClr>
              <a:buSzPct val="70000"/>
              <a:buFont typeface="Wingdings" pitchFamily="2" charset="2"/>
              <a:buChar char="ü"/>
            </a:pPr>
            <a:r>
              <a:rPr lang="en-US" sz="3000" i="1">
                <a:solidFill>
                  <a:srgbClr val="620042"/>
                </a:solidFill>
              </a:rPr>
              <a:t>Click the "-" sign to remove the subdatasheet from the view.</a:t>
            </a:r>
          </a:p>
          <a:p>
            <a:pPr marL="312738" indent="-312738" defTabSz="514350">
              <a:buClr>
                <a:srgbClr val="602162"/>
              </a:buClr>
              <a:buSzPct val="90000"/>
              <a:buFont typeface="Wingdings" pitchFamily="2" charset="2"/>
              <a:buChar char="Ø"/>
            </a:pPr>
            <a:r>
              <a:rPr lang="en-US" sz="3100" b="1" u="sng">
                <a:solidFill>
                  <a:srgbClr val="000000"/>
                </a:solidFill>
              </a:rPr>
              <a:t>Nifty, powerful feature</a:t>
            </a:r>
            <a:r>
              <a:rPr lang="en-US" sz="3100" b="1">
                <a:solidFill>
                  <a:srgbClr val="000000"/>
                </a:solidFill>
              </a:rPr>
              <a:t>: if you add or edit data in the subdatasheet, it will automatically be entered into the participating related table.</a:t>
            </a:r>
          </a:p>
          <a:p>
            <a:pPr marL="649288" lvl="1" indent="-192088" defTabSz="514350">
              <a:buClr>
                <a:srgbClr val="602162"/>
              </a:buClr>
              <a:buSzPct val="70000"/>
              <a:buFont typeface="Wingdings" pitchFamily="2" charset="2"/>
              <a:buChar char="ü"/>
            </a:pPr>
            <a:r>
              <a:rPr lang="en-US" sz="3000" i="1">
                <a:solidFill>
                  <a:srgbClr val="620042"/>
                </a:solidFill>
              </a:rPr>
              <a:t>So, with the STUDENT table open in Datasheet View, if you click the "+" sign for a particular STUDENT to get the associated subdatasheet of Courses for this student, you can edit or add course data directly on this subdatasheet!</a:t>
            </a:r>
            <a:endParaRPr lang="en-US"/>
          </a:p>
        </p:txBody>
      </p:sp>
    </p:spTree>
  </p:cSld>
  <p:clrMapOvr>
    <a:overrideClrMapping bg1="lt1" tx1="dk1" bg2="lt2" tx2="dk2" accent1="accent1" accent2="accent2" accent3="accent3" accent4="accent4" accent5="accent5" accent6="accent6" hlink="hlink" folHlink="folHlink"/>
  </p:clrMapOvr>
  <p:transition>
    <p:cut/>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730" name="Group 9"/>
          <p:cNvGrpSpPr>
            <a:grpSpLocks/>
          </p:cNvGrpSpPr>
          <p:nvPr/>
        </p:nvGrpSpPr>
        <p:grpSpPr bwMode="auto">
          <a:xfrm>
            <a:off x="668338" y="1812925"/>
            <a:ext cx="8623300" cy="201613"/>
            <a:chOff x="421" y="1142"/>
            <a:chExt cx="5432" cy="127"/>
          </a:xfrm>
        </p:grpSpPr>
        <p:sp>
          <p:nvSpPr>
            <p:cNvPr id="73735" name="AutoShape 4"/>
            <p:cNvSpPr>
              <a:spLocks noChangeArrowheads="1"/>
            </p:cNvSpPr>
            <p:nvPr/>
          </p:nvSpPr>
          <p:spPr bwMode="auto">
            <a:xfrm flipV="1">
              <a:off x="438" y="1179"/>
              <a:ext cx="5388" cy="79"/>
            </a:xfrm>
            <a:prstGeom prst="roundRect">
              <a:avLst>
                <a:gd name="adj" fmla="val 0"/>
              </a:avLst>
            </a:prstGeom>
            <a:solidFill>
              <a:srgbClr val="000080"/>
            </a:solidFill>
            <a:ln w="9525">
              <a:noFill/>
              <a:round/>
              <a:headEnd/>
              <a:tailEnd/>
            </a:ln>
          </p:spPr>
          <p:txBody>
            <a:bodyPr wrap="none" anchor="ctr"/>
            <a:lstStyle/>
            <a:p>
              <a:endParaRPr lang="en-US"/>
            </a:p>
          </p:txBody>
        </p:sp>
        <p:sp>
          <p:nvSpPr>
            <p:cNvPr id="73736" name="AutoShape 5"/>
            <p:cNvSpPr>
              <a:spLocks noChangeArrowheads="1"/>
            </p:cNvSpPr>
            <p:nvPr/>
          </p:nvSpPr>
          <p:spPr bwMode="auto">
            <a:xfrm flipV="1">
              <a:off x="440" y="1161"/>
              <a:ext cx="5387" cy="80"/>
            </a:xfrm>
            <a:prstGeom prst="roundRect">
              <a:avLst>
                <a:gd name="adj" fmla="val 0"/>
              </a:avLst>
            </a:prstGeom>
            <a:solidFill>
              <a:srgbClr val="0000FF"/>
            </a:solidFill>
            <a:ln w="9525">
              <a:noFill/>
              <a:round/>
              <a:headEnd/>
              <a:tailEnd/>
            </a:ln>
          </p:spPr>
          <p:txBody>
            <a:bodyPr wrap="none" anchor="ctr"/>
            <a:lstStyle/>
            <a:p>
              <a:endParaRPr lang="en-US"/>
            </a:p>
          </p:txBody>
        </p:sp>
        <p:sp>
          <p:nvSpPr>
            <p:cNvPr id="73737" name="Freeform 6"/>
            <p:cNvSpPr>
              <a:spLocks/>
            </p:cNvSpPr>
            <p:nvPr/>
          </p:nvSpPr>
          <p:spPr bwMode="auto">
            <a:xfrm>
              <a:off x="421" y="1142"/>
              <a:ext cx="5431" cy="127"/>
            </a:xfrm>
            <a:custGeom>
              <a:avLst/>
              <a:gdLst>
                <a:gd name="T0" fmla="*/ 0 w 5431"/>
                <a:gd name="T1" fmla="*/ 126 h 127"/>
                <a:gd name="T2" fmla="*/ 5430 w 5431"/>
                <a:gd name="T3" fmla="*/ 126 h 127"/>
                <a:gd name="T4" fmla="*/ 5430 w 5431"/>
                <a:gd name="T5" fmla="*/ 0 h 127"/>
                <a:gd name="T6" fmla="*/ 5408 w 5431"/>
                <a:gd name="T7" fmla="*/ 19 h 127"/>
                <a:gd name="T8" fmla="*/ 5408 w 5431"/>
                <a:gd name="T9" fmla="*/ 98 h 127"/>
                <a:gd name="T10" fmla="*/ 17 w 5431"/>
                <a:gd name="T11" fmla="*/ 98 h 127"/>
                <a:gd name="T12" fmla="*/ 0 w 5431"/>
                <a:gd name="T13" fmla="*/ 126 h 127"/>
                <a:gd name="T14" fmla="*/ 0 w 5431"/>
                <a:gd name="T15" fmla="*/ 126 h 127"/>
                <a:gd name="T16" fmla="*/ 0 60000 65536"/>
                <a:gd name="T17" fmla="*/ 0 60000 65536"/>
                <a:gd name="T18" fmla="*/ 0 60000 65536"/>
                <a:gd name="T19" fmla="*/ 0 60000 65536"/>
                <a:gd name="T20" fmla="*/ 0 60000 65536"/>
                <a:gd name="T21" fmla="*/ 0 60000 65536"/>
                <a:gd name="T22" fmla="*/ 0 60000 65536"/>
                <a:gd name="T23" fmla="*/ 0 60000 65536"/>
                <a:gd name="T24" fmla="*/ 0 w 5431"/>
                <a:gd name="T25" fmla="*/ 0 h 127"/>
                <a:gd name="T26" fmla="*/ 5431 w 5431"/>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31" h="127">
                  <a:moveTo>
                    <a:pt x="0" y="126"/>
                  </a:moveTo>
                  <a:lnTo>
                    <a:pt x="5430" y="126"/>
                  </a:lnTo>
                  <a:lnTo>
                    <a:pt x="5430" y="0"/>
                  </a:lnTo>
                  <a:lnTo>
                    <a:pt x="5408" y="19"/>
                  </a:lnTo>
                  <a:lnTo>
                    <a:pt x="5408" y="98"/>
                  </a:lnTo>
                  <a:lnTo>
                    <a:pt x="17" y="98"/>
                  </a:lnTo>
                  <a:lnTo>
                    <a:pt x="0" y="126"/>
                  </a:lnTo>
                </a:path>
              </a:pathLst>
            </a:custGeom>
            <a:solidFill>
              <a:srgbClr val="4000A2"/>
            </a:solidFill>
            <a:ln w="9525">
              <a:noFill/>
              <a:round/>
              <a:headEnd/>
              <a:tailEnd/>
            </a:ln>
          </p:spPr>
          <p:txBody>
            <a:bodyPr/>
            <a:lstStyle/>
            <a:p>
              <a:endParaRPr lang="en-US"/>
            </a:p>
          </p:txBody>
        </p:sp>
        <p:sp>
          <p:nvSpPr>
            <p:cNvPr id="73738" name="Freeform 7"/>
            <p:cNvSpPr>
              <a:spLocks/>
            </p:cNvSpPr>
            <p:nvPr/>
          </p:nvSpPr>
          <p:spPr bwMode="auto">
            <a:xfrm>
              <a:off x="439" y="1159"/>
              <a:ext cx="5389" cy="82"/>
            </a:xfrm>
            <a:custGeom>
              <a:avLst/>
              <a:gdLst>
                <a:gd name="T0" fmla="*/ 0 w 5389"/>
                <a:gd name="T1" fmla="*/ 81 h 82"/>
                <a:gd name="T2" fmla="*/ 5388 w 5389"/>
                <a:gd name="T3" fmla="*/ 81 h 82"/>
                <a:gd name="T4" fmla="*/ 5388 w 5389"/>
                <a:gd name="T5" fmla="*/ 0 h 82"/>
                <a:gd name="T6" fmla="*/ 0 60000 65536"/>
                <a:gd name="T7" fmla="*/ 0 60000 65536"/>
                <a:gd name="T8" fmla="*/ 0 60000 65536"/>
                <a:gd name="T9" fmla="*/ 0 w 5389"/>
                <a:gd name="T10" fmla="*/ 0 h 82"/>
                <a:gd name="T11" fmla="*/ 5389 w 5389"/>
                <a:gd name="T12" fmla="*/ 82 h 82"/>
              </a:gdLst>
              <a:ahLst/>
              <a:cxnLst>
                <a:cxn ang="T6">
                  <a:pos x="T0" y="T1"/>
                </a:cxn>
                <a:cxn ang="T7">
                  <a:pos x="T2" y="T3"/>
                </a:cxn>
                <a:cxn ang="T8">
                  <a:pos x="T4" y="T5"/>
                </a:cxn>
              </a:cxnLst>
              <a:rect l="T9" t="T10" r="T11" b="T12"/>
              <a:pathLst>
                <a:path w="5389" h="82">
                  <a:moveTo>
                    <a:pt x="0" y="81"/>
                  </a:moveTo>
                  <a:lnTo>
                    <a:pt x="5388" y="81"/>
                  </a:lnTo>
                  <a:lnTo>
                    <a:pt x="5388" y="0"/>
                  </a:lnTo>
                </a:path>
              </a:pathLst>
            </a:custGeom>
            <a:noFill/>
            <a:ln w="8946">
              <a:solidFill>
                <a:srgbClr val="000000"/>
              </a:solidFill>
              <a:round/>
              <a:headEnd/>
              <a:tailEnd/>
            </a:ln>
          </p:spPr>
          <p:txBody>
            <a:bodyPr/>
            <a:lstStyle/>
            <a:p>
              <a:endParaRPr lang="en-US"/>
            </a:p>
          </p:txBody>
        </p:sp>
        <p:sp>
          <p:nvSpPr>
            <p:cNvPr id="73739" name="Freeform 8"/>
            <p:cNvSpPr>
              <a:spLocks/>
            </p:cNvSpPr>
            <p:nvPr/>
          </p:nvSpPr>
          <p:spPr bwMode="auto">
            <a:xfrm>
              <a:off x="423" y="1145"/>
              <a:ext cx="5430" cy="124"/>
            </a:xfrm>
            <a:custGeom>
              <a:avLst/>
              <a:gdLst>
                <a:gd name="T0" fmla="*/ 0 w 5430"/>
                <a:gd name="T1" fmla="*/ 0 h 124"/>
                <a:gd name="T2" fmla="*/ 5429 w 5430"/>
                <a:gd name="T3" fmla="*/ 0 h 124"/>
                <a:gd name="T4" fmla="*/ 5406 w 5430"/>
                <a:gd name="T5" fmla="*/ 16 h 124"/>
                <a:gd name="T6" fmla="*/ 15 w 5430"/>
                <a:gd name="T7" fmla="*/ 16 h 124"/>
                <a:gd name="T8" fmla="*/ 15 w 5430"/>
                <a:gd name="T9" fmla="*/ 95 h 124"/>
                <a:gd name="T10" fmla="*/ 0 w 5430"/>
                <a:gd name="T11" fmla="*/ 123 h 124"/>
                <a:gd name="T12" fmla="*/ 0 w 5430"/>
                <a:gd name="T13" fmla="*/ 0 h 124"/>
                <a:gd name="T14" fmla="*/ 0 w 5430"/>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5430"/>
                <a:gd name="T25" fmla="*/ 0 h 124"/>
                <a:gd name="T26" fmla="*/ 5430 w 5430"/>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30" h="124">
                  <a:moveTo>
                    <a:pt x="0" y="0"/>
                  </a:moveTo>
                  <a:lnTo>
                    <a:pt x="5429" y="0"/>
                  </a:lnTo>
                  <a:lnTo>
                    <a:pt x="5406" y="16"/>
                  </a:lnTo>
                  <a:lnTo>
                    <a:pt x="15" y="16"/>
                  </a:lnTo>
                  <a:lnTo>
                    <a:pt x="15" y="95"/>
                  </a:lnTo>
                  <a:lnTo>
                    <a:pt x="0" y="123"/>
                  </a:lnTo>
                  <a:lnTo>
                    <a:pt x="0" y="0"/>
                  </a:lnTo>
                </a:path>
              </a:pathLst>
            </a:custGeom>
            <a:solidFill>
              <a:srgbClr val="00C1C2"/>
            </a:solidFill>
            <a:ln w="9525">
              <a:noFill/>
              <a:round/>
              <a:headEnd/>
              <a:tailEnd/>
            </a:ln>
          </p:spPr>
          <p:txBody>
            <a:bodyPr/>
            <a:lstStyle/>
            <a:p>
              <a:endParaRPr lang="en-US"/>
            </a:p>
          </p:txBody>
        </p:sp>
      </p:grpSp>
      <p:sp>
        <p:nvSpPr>
          <p:cNvPr id="13" name="Title 12"/>
          <p:cNvSpPr>
            <a:spLocks noGrp="1"/>
          </p:cNvSpPr>
          <p:nvPr>
            <p:ph type="title"/>
          </p:nvPr>
        </p:nvSpPr>
        <p:spPr/>
        <p:txBody>
          <a:bodyPr/>
          <a:lstStyle/>
          <a:p>
            <a:endParaRPr lang="en-US"/>
          </a:p>
        </p:txBody>
      </p:sp>
      <p:sp>
        <p:nvSpPr>
          <p:cNvPr id="73731" name="Rectangle 3"/>
          <p:cNvSpPr>
            <a:spLocks noGrp="1" noChangeArrowheads="1"/>
          </p:cNvSpPr>
          <p:nvPr>
            <p:ph type="body" idx="1"/>
          </p:nvPr>
        </p:nvSpPr>
        <p:spPr/>
        <p:txBody>
          <a:bodyPr/>
          <a:lstStyle/>
          <a:p>
            <a:r>
              <a:rPr lang="en-US" smtClean="0"/>
              <a:t>Relational Database Queries, and Their Concept Mapping into MS Access's Query By Example (QBE)</a:t>
            </a:r>
            <a:endParaRPr lang="en-US" smtClean="0"/>
          </a:p>
        </p:txBody>
      </p:sp>
      <p:pic>
        <p:nvPicPr>
          <p:cNvPr id="73732" name="Picture 10" descr="bd00028_"/>
          <p:cNvPicPr>
            <a:picLocks noChangeAspect="1" noChangeArrowheads="1"/>
          </p:cNvPicPr>
          <p:nvPr/>
        </p:nvPicPr>
        <p:blipFill>
          <a:blip r:embed="rId2"/>
          <a:srcRect/>
          <a:stretch>
            <a:fillRect/>
          </a:stretch>
        </p:blipFill>
        <p:spPr bwMode="auto">
          <a:xfrm>
            <a:off x="4267200" y="0"/>
            <a:ext cx="1905000" cy="1866900"/>
          </a:xfrm>
          <a:prstGeom prst="rect">
            <a:avLst/>
          </a:prstGeom>
          <a:noFill/>
          <a:ln w="9525">
            <a:noFill/>
            <a:miter lim="800000"/>
            <a:headEnd/>
            <a:tailEnd/>
          </a:ln>
        </p:spPr>
      </p:pic>
      <p:pic>
        <p:nvPicPr>
          <p:cNvPr id="73733" name="Picture 9" descr="AdorableLittleThings.gif"/>
          <p:cNvPicPr>
            <a:picLocks noChangeAspect="1"/>
          </p:cNvPicPr>
          <p:nvPr/>
        </p:nvPicPr>
        <p:blipFill>
          <a:blip r:embed="rId3"/>
          <a:srcRect/>
          <a:stretch>
            <a:fillRect/>
          </a:stretch>
        </p:blipFill>
        <p:spPr bwMode="auto">
          <a:xfrm rot="12279578" flipV="1">
            <a:off x="1939925" y="6332538"/>
            <a:ext cx="3448050" cy="557212"/>
          </a:xfrm>
          <a:prstGeom prst="rect">
            <a:avLst/>
          </a:prstGeom>
          <a:noFill/>
          <a:ln w="9525">
            <a:noFill/>
            <a:miter lim="800000"/>
            <a:headEnd/>
            <a:tailEnd/>
          </a:ln>
        </p:spPr>
      </p:pic>
      <p:pic>
        <p:nvPicPr>
          <p:cNvPr id="73734" name="Picture 10" descr="AdorableLittleThings.gif"/>
          <p:cNvPicPr>
            <a:picLocks noChangeAspect="1"/>
          </p:cNvPicPr>
          <p:nvPr/>
        </p:nvPicPr>
        <p:blipFill>
          <a:blip r:embed="rId3"/>
          <a:srcRect/>
          <a:stretch>
            <a:fillRect/>
          </a:stretch>
        </p:blipFill>
        <p:spPr bwMode="auto">
          <a:xfrm rot="-1764647">
            <a:off x="5099050" y="6265863"/>
            <a:ext cx="3313113" cy="534987"/>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104160"/>
      </a:dk2>
      <a:lt2>
        <a:srgbClr val="A2A2A2"/>
      </a:lt2>
      <a:accent1>
        <a:srgbClr val="0000C2"/>
      </a:accent1>
      <a:accent2>
        <a:srgbClr val="A1009F"/>
      </a:accent2>
      <a:accent3>
        <a:srgbClr val="FFFFFF"/>
      </a:accent3>
      <a:accent4>
        <a:srgbClr val="000000"/>
      </a:accent4>
      <a:accent5>
        <a:srgbClr val="AAAADD"/>
      </a:accent5>
      <a:accent6>
        <a:srgbClr val="910090"/>
      </a:accent6>
      <a:hlink>
        <a:srgbClr val="FFE118"/>
      </a:hlink>
      <a:folHlink>
        <a:srgbClr val="C20041"/>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C1FFFF"/>
    </a:lt1>
    <a:dk2>
      <a:srgbClr val="104160"/>
    </a:dk2>
    <a:lt2>
      <a:srgbClr val="A2A2A2"/>
    </a:lt2>
    <a:accent1>
      <a:srgbClr val="0000C2"/>
    </a:accent1>
    <a:accent2>
      <a:srgbClr val="A1009F"/>
    </a:accent2>
    <a:accent3>
      <a:srgbClr val="DDFFFF"/>
    </a:accent3>
    <a:accent4>
      <a:srgbClr val="000000"/>
    </a:accent4>
    <a:accent5>
      <a:srgbClr val="AAAADD"/>
    </a:accent5>
    <a:accent6>
      <a:srgbClr val="910090"/>
    </a:accent6>
    <a:hlink>
      <a:srgbClr val="FFE118"/>
    </a:hlink>
    <a:folHlink>
      <a:srgbClr val="C20041"/>
    </a:folHlink>
  </a:clrScheme>
</a:themeOverride>
</file>

<file path=ppt/theme/themeOverride10.xml><?xml version="1.0" encoding="utf-8"?>
<a:themeOverride xmlns:a="http://schemas.openxmlformats.org/drawingml/2006/main">
  <a:clrScheme name="">
    <a:dk1>
      <a:srgbClr val="000000"/>
    </a:dk1>
    <a:lt1>
      <a:srgbClr val="C1FFFF"/>
    </a:lt1>
    <a:dk2>
      <a:srgbClr val="104160"/>
    </a:dk2>
    <a:lt2>
      <a:srgbClr val="A2A2A2"/>
    </a:lt2>
    <a:accent1>
      <a:srgbClr val="0000C2"/>
    </a:accent1>
    <a:accent2>
      <a:srgbClr val="A1009F"/>
    </a:accent2>
    <a:accent3>
      <a:srgbClr val="DDFFFF"/>
    </a:accent3>
    <a:accent4>
      <a:srgbClr val="000000"/>
    </a:accent4>
    <a:accent5>
      <a:srgbClr val="AAAADD"/>
    </a:accent5>
    <a:accent6>
      <a:srgbClr val="910090"/>
    </a:accent6>
    <a:hlink>
      <a:srgbClr val="FFE118"/>
    </a:hlink>
    <a:folHlink>
      <a:srgbClr val="C20041"/>
    </a:folHlink>
  </a:clrScheme>
</a:themeOverride>
</file>

<file path=ppt/theme/themeOverride11.xml><?xml version="1.0" encoding="utf-8"?>
<a:themeOverride xmlns:a="http://schemas.openxmlformats.org/drawingml/2006/main">
  <a:clrScheme name="">
    <a:dk1>
      <a:srgbClr val="000000"/>
    </a:dk1>
    <a:lt1>
      <a:srgbClr val="C1FFFF"/>
    </a:lt1>
    <a:dk2>
      <a:srgbClr val="104160"/>
    </a:dk2>
    <a:lt2>
      <a:srgbClr val="A2A2A2"/>
    </a:lt2>
    <a:accent1>
      <a:srgbClr val="0000C2"/>
    </a:accent1>
    <a:accent2>
      <a:srgbClr val="A1009F"/>
    </a:accent2>
    <a:accent3>
      <a:srgbClr val="DDFFFF"/>
    </a:accent3>
    <a:accent4>
      <a:srgbClr val="000000"/>
    </a:accent4>
    <a:accent5>
      <a:srgbClr val="AAAADD"/>
    </a:accent5>
    <a:accent6>
      <a:srgbClr val="910090"/>
    </a:accent6>
    <a:hlink>
      <a:srgbClr val="FFE118"/>
    </a:hlink>
    <a:folHlink>
      <a:srgbClr val="C20041"/>
    </a:folHlink>
  </a:clrScheme>
</a:themeOverride>
</file>

<file path=ppt/theme/themeOverride12.xml><?xml version="1.0" encoding="utf-8"?>
<a:themeOverride xmlns:a="http://schemas.openxmlformats.org/drawingml/2006/main">
  <a:clrScheme name="">
    <a:dk1>
      <a:srgbClr val="000000"/>
    </a:dk1>
    <a:lt1>
      <a:srgbClr val="C1FFFF"/>
    </a:lt1>
    <a:dk2>
      <a:srgbClr val="104160"/>
    </a:dk2>
    <a:lt2>
      <a:srgbClr val="A2A2A2"/>
    </a:lt2>
    <a:accent1>
      <a:srgbClr val="0000C2"/>
    </a:accent1>
    <a:accent2>
      <a:srgbClr val="A1009F"/>
    </a:accent2>
    <a:accent3>
      <a:srgbClr val="DDFFFF"/>
    </a:accent3>
    <a:accent4>
      <a:srgbClr val="000000"/>
    </a:accent4>
    <a:accent5>
      <a:srgbClr val="AAAADD"/>
    </a:accent5>
    <a:accent6>
      <a:srgbClr val="910090"/>
    </a:accent6>
    <a:hlink>
      <a:srgbClr val="FFE118"/>
    </a:hlink>
    <a:folHlink>
      <a:srgbClr val="C20041"/>
    </a:folHlink>
  </a:clrScheme>
</a:themeOverride>
</file>

<file path=ppt/theme/themeOverride13.xml><?xml version="1.0" encoding="utf-8"?>
<a:themeOverride xmlns:a="http://schemas.openxmlformats.org/drawingml/2006/main">
  <a:clrScheme name="">
    <a:dk1>
      <a:srgbClr val="000000"/>
    </a:dk1>
    <a:lt1>
      <a:srgbClr val="C1FFFF"/>
    </a:lt1>
    <a:dk2>
      <a:srgbClr val="104160"/>
    </a:dk2>
    <a:lt2>
      <a:srgbClr val="A2A2A2"/>
    </a:lt2>
    <a:accent1>
      <a:srgbClr val="0000C2"/>
    </a:accent1>
    <a:accent2>
      <a:srgbClr val="A1009F"/>
    </a:accent2>
    <a:accent3>
      <a:srgbClr val="DDFFFF"/>
    </a:accent3>
    <a:accent4>
      <a:srgbClr val="000000"/>
    </a:accent4>
    <a:accent5>
      <a:srgbClr val="AAAADD"/>
    </a:accent5>
    <a:accent6>
      <a:srgbClr val="910090"/>
    </a:accent6>
    <a:hlink>
      <a:srgbClr val="FFE118"/>
    </a:hlink>
    <a:folHlink>
      <a:srgbClr val="C20041"/>
    </a:folHlink>
  </a:clrScheme>
</a:themeOverride>
</file>

<file path=ppt/theme/themeOverride14.xml><?xml version="1.0" encoding="utf-8"?>
<a:themeOverride xmlns:a="http://schemas.openxmlformats.org/drawingml/2006/main">
  <a:clrScheme name="">
    <a:dk1>
      <a:srgbClr val="000000"/>
    </a:dk1>
    <a:lt1>
      <a:srgbClr val="C1FFFF"/>
    </a:lt1>
    <a:dk2>
      <a:srgbClr val="104160"/>
    </a:dk2>
    <a:lt2>
      <a:srgbClr val="A2A2A2"/>
    </a:lt2>
    <a:accent1>
      <a:srgbClr val="0000C2"/>
    </a:accent1>
    <a:accent2>
      <a:srgbClr val="A1009F"/>
    </a:accent2>
    <a:accent3>
      <a:srgbClr val="DDFFFF"/>
    </a:accent3>
    <a:accent4>
      <a:srgbClr val="000000"/>
    </a:accent4>
    <a:accent5>
      <a:srgbClr val="AAAADD"/>
    </a:accent5>
    <a:accent6>
      <a:srgbClr val="910090"/>
    </a:accent6>
    <a:hlink>
      <a:srgbClr val="FFE118"/>
    </a:hlink>
    <a:folHlink>
      <a:srgbClr val="C20041"/>
    </a:folHlink>
  </a:clrScheme>
</a:themeOverride>
</file>

<file path=ppt/theme/themeOverride15.xml><?xml version="1.0" encoding="utf-8"?>
<a:themeOverride xmlns:a="http://schemas.openxmlformats.org/drawingml/2006/main">
  <a:clrScheme name="">
    <a:dk1>
      <a:srgbClr val="000000"/>
    </a:dk1>
    <a:lt1>
      <a:srgbClr val="C1FFFF"/>
    </a:lt1>
    <a:dk2>
      <a:srgbClr val="104160"/>
    </a:dk2>
    <a:lt2>
      <a:srgbClr val="A2A2A2"/>
    </a:lt2>
    <a:accent1>
      <a:srgbClr val="0000C2"/>
    </a:accent1>
    <a:accent2>
      <a:srgbClr val="A1009F"/>
    </a:accent2>
    <a:accent3>
      <a:srgbClr val="DDFFFF"/>
    </a:accent3>
    <a:accent4>
      <a:srgbClr val="000000"/>
    </a:accent4>
    <a:accent5>
      <a:srgbClr val="AAAADD"/>
    </a:accent5>
    <a:accent6>
      <a:srgbClr val="910090"/>
    </a:accent6>
    <a:hlink>
      <a:srgbClr val="FFE118"/>
    </a:hlink>
    <a:folHlink>
      <a:srgbClr val="C20041"/>
    </a:folHlink>
  </a:clrScheme>
</a:themeOverride>
</file>

<file path=ppt/theme/themeOverride16.xml><?xml version="1.0" encoding="utf-8"?>
<a:themeOverride xmlns:a="http://schemas.openxmlformats.org/drawingml/2006/main">
  <a:clrScheme name="">
    <a:dk1>
      <a:srgbClr val="000000"/>
    </a:dk1>
    <a:lt1>
      <a:srgbClr val="C1FFFF"/>
    </a:lt1>
    <a:dk2>
      <a:srgbClr val="104160"/>
    </a:dk2>
    <a:lt2>
      <a:srgbClr val="A2A2A2"/>
    </a:lt2>
    <a:accent1>
      <a:srgbClr val="0000C2"/>
    </a:accent1>
    <a:accent2>
      <a:srgbClr val="A1009F"/>
    </a:accent2>
    <a:accent3>
      <a:srgbClr val="DDFFFF"/>
    </a:accent3>
    <a:accent4>
      <a:srgbClr val="000000"/>
    </a:accent4>
    <a:accent5>
      <a:srgbClr val="AAAADD"/>
    </a:accent5>
    <a:accent6>
      <a:srgbClr val="910090"/>
    </a:accent6>
    <a:hlink>
      <a:srgbClr val="FFE118"/>
    </a:hlink>
    <a:folHlink>
      <a:srgbClr val="C20041"/>
    </a:folHlink>
  </a:clrScheme>
</a:themeOverride>
</file>

<file path=ppt/theme/themeOverride17.xml><?xml version="1.0" encoding="utf-8"?>
<a:themeOverride xmlns:a="http://schemas.openxmlformats.org/drawingml/2006/main">
  <a:clrScheme name="">
    <a:dk1>
      <a:srgbClr val="000000"/>
    </a:dk1>
    <a:lt1>
      <a:srgbClr val="C1FFFF"/>
    </a:lt1>
    <a:dk2>
      <a:srgbClr val="104160"/>
    </a:dk2>
    <a:lt2>
      <a:srgbClr val="A2A2A2"/>
    </a:lt2>
    <a:accent1>
      <a:srgbClr val="0000C2"/>
    </a:accent1>
    <a:accent2>
      <a:srgbClr val="A1009F"/>
    </a:accent2>
    <a:accent3>
      <a:srgbClr val="DDFFFF"/>
    </a:accent3>
    <a:accent4>
      <a:srgbClr val="000000"/>
    </a:accent4>
    <a:accent5>
      <a:srgbClr val="AAAADD"/>
    </a:accent5>
    <a:accent6>
      <a:srgbClr val="910090"/>
    </a:accent6>
    <a:hlink>
      <a:srgbClr val="FFE118"/>
    </a:hlink>
    <a:folHlink>
      <a:srgbClr val="C20041"/>
    </a:folHlink>
  </a:clrScheme>
</a:themeOverride>
</file>

<file path=ppt/theme/themeOverride18.xml><?xml version="1.0" encoding="utf-8"?>
<a:themeOverride xmlns:a="http://schemas.openxmlformats.org/drawingml/2006/main">
  <a:clrScheme name="">
    <a:dk1>
      <a:srgbClr val="000000"/>
    </a:dk1>
    <a:lt1>
      <a:srgbClr val="C1FFFF"/>
    </a:lt1>
    <a:dk2>
      <a:srgbClr val="104160"/>
    </a:dk2>
    <a:lt2>
      <a:srgbClr val="A2A2A2"/>
    </a:lt2>
    <a:accent1>
      <a:srgbClr val="0000C2"/>
    </a:accent1>
    <a:accent2>
      <a:srgbClr val="A1009F"/>
    </a:accent2>
    <a:accent3>
      <a:srgbClr val="DDFFFF"/>
    </a:accent3>
    <a:accent4>
      <a:srgbClr val="000000"/>
    </a:accent4>
    <a:accent5>
      <a:srgbClr val="AAAADD"/>
    </a:accent5>
    <a:accent6>
      <a:srgbClr val="910090"/>
    </a:accent6>
    <a:hlink>
      <a:srgbClr val="FFE118"/>
    </a:hlink>
    <a:folHlink>
      <a:srgbClr val="C20041"/>
    </a:folHlink>
  </a:clrScheme>
</a:themeOverride>
</file>

<file path=ppt/theme/themeOverride19.xml><?xml version="1.0" encoding="utf-8"?>
<a:themeOverride xmlns:a="http://schemas.openxmlformats.org/drawingml/2006/main">
  <a:clrScheme name="">
    <a:dk1>
      <a:srgbClr val="000000"/>
    </a:dk1>
    <a:lt1>
      <a:srgbClr val="C1FFFF"/>
    </a:lt1>
    <a:dk2>
      <a:srgbClr val="104160"/>
    </a:dk2>
    <a:lt2>
      <a:srgbClr val="A2A2A2"/>
    </a:lt2>
    <a:accent1>
      <a:srgbClr val="0000C2"/>
    </a:accent1>
    <a:accent2>
      <a:srgbClr val="A1009F"/>
    </a:accent2>
    <a:accent3>
      <a:srgbClr val="DDFFFF"/>
    </a:accent3>
    <a:accent4>
      <a:srgbClr val="000000"/>
    </a:accent4>
    <a:accent5>
      <a:srgbClr val="AAAADD"/>
    </a:accent5>
    <a:accent6>
      <a:srgbClr val="910090"/>
    </a:accent6>
    <a:hlink>
      <a:srgbClr val="FFE118"/>
    </a:hlink>
    <a:folHlink>
      <a:srgbClr val="C20041"/>
    </a:folHlink>
  </a:clrScheme>
</a:themeOverride>
</file>

<file path=ppt/theme/themeOverride2.xml><?xml version="1.0" encoding="utf-8"?>
<a:themeOverride xmlns:a="http://schemas.openxmlformats.org/drawingml/2006/main">
  <a:clrScheme name="">
    <a:dk1>
      <a:srgbClr val="000000"/>
    </a:dk1>
    <a:lt1>
      <a:srgbClr val="C1FFFF"/>
    </a:lt1>
    <a:dk2>
      <a:srgbClr val="104160"/>
    </a:dk2>
    <a:lt2>
      <a:srgbClr val="A2A2A2"/>
    </a:lt2>
    <a:accent1>
      <a:srgbClr val="0000C2"/>
    </a:accent1>
    <a:accent2>
      <a:srgbClr val="A1009F"/>
    </a:accent2>
    <a:accent3>
      <a:srgbClr val="DDFFFF"/>
    </a:accent3>
    <a:accent4>
      <a:srgbClr val="000000"/>
    </a:accent4>
    <a:accent5>
      <a:srgbClr val="AAAADD"/>
    </a:accent5>
    <a:accent6>
      <a:srgbClr val="910090"/>
    </a:accent6>
    <a:hlink>
      <a:srgbClr val="FFE118"/>
    </a:hlink>
    <a:folHlink>
      <a:srgbClr val="C20041"/>
    </a:folHlink>
  </a:clrScheme>
</a:themeOverride>
</file>

<file path=ppt/theme/themeOverride20.xml><?xml version="1.0" encoding="utf-8"?>
<a:themeOverride xmlns:a="http://schemas.openxmlformats.org/drawingml/2006/main">
  <a:clrScheme name="">
    <a:dk1>
      <a:srgbClr val="000000"/>
    </a:dk1>
    <a:lt1>
      <a:srgbClr val="C1FFFF"/>
    </a:lt1>
    <a:dk2>
      <a:srgbClr val="104160"/>
    </a:dk2>
    <a:lt2>
      <a:srgbClr val="A2A2A2"/>
    </a:lt2>
    <a:accent1>
      <a:srgbClr val="0000C2"/>
    </a:accent1>
    <a:accent2>
      <a:srgbClr val="A1009F"/>
    </a:accent2>
    <a:accent3>
      <a:srgbClr val="DDFFFF"/>
    </a:accent3>
    <a:accent4>
      <a:srgbClr val="000000"/>
    </a:accent4>
    <a:accent5>
      <a:srgbClr val="AAAADD"/>
    </a:accent5>
    <a:accent6>
      <a:srgbClr val="910090"/>
    </a:accent6>
    <a:hlink>
      <a:srgbClr val="FFE118"/>
    </a:hlink>
    <a:folHlink>
      <a:srgbClr val="C20041"/>
    </a:folHlink>
  </a:clrScheme>
</a:themeOverride>
</file>

<file path=ppt/theme/themeOverride21.xml><?xml version="1.0" encoding="utf-8"?>
<a:themeOverride xmlns:a="http://schemas.openxmlformats.org/drawingml/2006/main">
  <a:clrScheme name="">
    <a:dk1>
      <a:srgbClr val="000000"/>
    </a:dk1>
    <a:lt1>
      <a:srgbClr val="C1FFFF"/>
    </a:lt1>
    <a:dk2>
      <a:srgbClr val="104160"/>
    </a:dk2>
    <a:lt2>
      <a:srgbClr val="A2A2A2"/>
    </a:lt2>
    <a:accent1>
      <a:srgbClr val="0000C2"/>
    </a:accent1>
    <a:accent2>
      <a:srgbClr val="A1009F"/>
    </a:accent2>
    <a:accent3>
      <a:srgbClr val="DDFFFF"/>
    </a:accent3>
    <a:accent4>
      <a:srgbClr val="000000"/>
    </a:accent4>
    <a:accent5>
      <a:srgbClr val="AAAADD"/>
    </a:accent5>
    <a:accent6>
      <a:srgbClr val="910090"/>
    </a:accent6>
    <a:hlink>
      <a:srgbClr val="FFE118"/>
    </a:hlink>
    <a:folHlink>
      <a:srgbClr val="C20041"/>
    </a:folHlink>
  </a:clrScheme>
</a:themeOverride>
</file>

<file path=ppt/theme/themeOverride22.xml><?xml version="1.0" encoding="utf-8"?>
<a:themeOverride xmlns:a="http://schemas.openxmlformats.org/drawingml/2006/main">
  <a:clrScheme name="">
    <a:dk1>
      <a:srgbClr val="000000"/>
    </a:dk1>
    <a:lt1>
      <a:srgbClr val="C1FFFF"/>
    </a:lt1>
    <a:dk2>
      <a:srgbClr val="104160"/>
    </a:dk2>
    <a:lt2>
      <a:srgbClr val="A2A2A2"/>
    </a:lt2>
    <a:accent1>
      <a:srgbClr val="0000C2"/>
    </a:accent1>
    <a:accent2>
      <a:srgbClr val="A1009F"/>
    </a:accent2>
    <a:accent3>
      <a:srgbClr val="DDFFFF"/>
    </a:accent3>
    <a:accent4>
      <a:srgbClr val="000000"/>
    </a:accent4>
    <a:accent5>
      <a:srgbClr val="AAAADD"/>
    </a:accent5>
    <a:accent6>
      <a:srgbClr val="910090"/>
    </a:accent6>
    <a:hlink>
      <a:srgbClr val="FFE118"/>
    </a:hlink>
    <a:folHlink>
      <a:srgbClr val="C20041"/>
    </a:folHlink>
  </a:clrScheme>
</a:themeOverride>
</file>

<file path=ppt/theme/themeOverride23.xml><?xml version="1.0" encoding="utf-8"?>
<a:themeOverride xmlns:a="http://schemas.openxmlformats.org/drawingml/2006/main">
  <a:clrScheme name="">
    <a:dk1>
      <a:srgbClr val="000000"/>
    </a:dk1>
    <a:lt1>
      <a:srgbClr val="C1FFFF"/>
    </a:lt1>
    <a:dk2>
      <a:srgbClr val="104160"/>
    </a:dk2>
    <a:lt2>
      <a:srgbClr val="A2A2A2"/>
    </a:lt2>
    <a:accent1>
      <a:srgbClr val="0000C2"/>
    </a:accent1>
    <a:accent2>
      <a:srgbClr val="A1009F"/>
    </a:accent2>
    <a:accent3>
      <a:srgbClr val="DDFFFF"/>
    </a:accent3>
    <a:accent4>
      <a:srgbClr val="000000"/>
    </a:accent4>
    <a:accent5>
      <a:srgbClr val="AAAADD"/>
    </a:accent5>
    <a:accent6>
      <a:srgbClr val="910090"/>
    </a:accent6>
    <a:hlink>
      <a:srgbClr val="FFE118"/>
    </a:hlink>
    <a:folHlink>
      <a:srgbClr val="C20041"/>
    </a:folHlink>
  </a:clrScheme>
</a:themeOverride>
</file>

<file path=ppt/theme/themeOverride24.xml><?xml version="1.0" encoding="utf-8"?>
<a:themeOverride xmlns:a="http://schemas.openxmlformats.org/drawingml/2006/main">
  <a:clrScheme name="">
    <a:dk1>
      <a:srgbClr val="000000"/>
    </a:dk1>
    <a:lt1>
      <a:srgbClr val="C1FFFF"/>
    </a:lt1>
    <a:dk2>
      <a:srgbClr val="104160"/>
    </a:dk2>
    <a:lt2>
      <a:srgbClr val="A2A2A2"/>
    </a:lt2>
    <a:accent1>
      <a:srgbClr val="0000C2"/>
    </a:accent1>
    <a:accent2>
      <a:srgbClr val="A1009F"/>
    </a:accent2>
    <a:accent3>
      <a:srgbClr val="DDFFFF"/>
    </a:accent3>
    <a:accent4>
      <a:srgbClr val="000000"/>
    </a:accent4>
    <a:accent5>
      <a:srgbClr val="AAAADD"/>
    </a:accent5>
    <a:accent6>
      <a:srgbClr val="910090"/>
    </a:accent6>
    <a:hlink>
      <a:srgbClr val="FFE118"/>
    </a:hlink>
    <a:folHlink>
      <a:srgbClr val="C20041"/>
    </a:folHlink>
  </a:clrScheme>
</a:themeOverride>
</file>

<file path=ppt/theme/themeOverride25.xml><?xml version="1.0" encoding="utf-8"?>
<a:themeOverride xmlns:a="http://schemas.openxmlformats.org/drawingml/2006/main">
  <a:clrScheme name="">
    <a:dk1>
      <a:srgbClr val="000000"/>
    </a:dk1>
    <a:lt1>
      <a:srgbClr val="C1FFFF"/>
    </a:lt1>
    <a:dk2>
      <a:srgbClr val="104160"/>
    </a:dk2>
    <a:lt2>
      <a:srgbClr val="A2A2A2"/>
    </a:lt2>
    <a:accent1>
      <a:srgbClr val="0000C2"/>
    </a:accent1>
    <a:accent2>
      <a:srgbClr val="A1009F"/>
    </a:accent2>
    <a:accent3>
      <a:srgbClr val="DDFFFF"/>
    </a:accent3>
    <a:accent4>
      <a:srgbClr val="000000"/>
    </a:accent4>
    <a:accent5>
      <a:srgbClr val="AAAADD"/>
    </a:accent5>
    <a:accent6>
      <a:srgbClr val="910090"/>
    </a:accent6>
    <a:hlink>
      <a:srgbClr val="FFE118"/>
    </a:hlink>
    <a:folHlink>
      <a:srgbClr val="C20041"/>
    </a:folHlink>
  </a:clrScheme>
</a:themeOverride>
</file>

<file path=ppt/theme/themeOverride26.xml><?xml version="1.0" encoding="utf-8"?>
<a:themeOverride xmlns:a="http://schemas.openxmlformats.org/drawingml/2006/main">
  <a:clrScheme name="">
    <a:dk1>
      <a:srgbClr val="000000"/>
    </a:dk1>
    <a:lt1>
      <a:srgbClr val="C1FFFF"/>
    </a:lt1>
    <a:dk2>
      <a:srgbClr val="104160"/>
    </a:dk2>
    <a:lt2>
      <a:srgbClr val="A2A2A2"/>
    </a:lt2>
    <a:accent1>
      <a:srgbClr val="0000C2"/>
    </a:accent1>
    <a:accent2>
      <a:srgbClr val="A1009F"/>
    </a:accent2>
    <a:accent3>
      <a:srgbClr val="DDFFFF"/>
    </a:accent3>
    <a:accent4>
      <a:srgbClr val="000000"/>
    </a:accent4>
    <a:accent5>
      <a:srgbClr val="AAAADD"/>
    </a:accent5>
    <a:accent6>
      <a:srgbClr val="910090"/>
    </a:accent6>
    <a:hlink>
      <a:srgbClr val="FFE118"/>
    </a:hlink>
    <a:folHlink>
      <a:srgbClr val="C20041"/>
    </a:folHlink>
  </a:clrScheme>
</a:themeOverride>
</file>

<file path=ppt/theme/themeOverride27.xml><?xml version="1.0" encoding="utf-8"?>
<a:themeOverride xmlns:a="http://schemas.openxmlformats.org/drawingml/2006/main">
  <a:clrScheme name="">
    <a:dk1>
      <a:srgbClr val="000000"/>
    </a:dk1>
    <a:lt1>
      <a:srgbClr val="C1FFFF"/>
    </a:lt1>
    <a:dk2>
      <a:srgbClr val="104160"/>
    </a:dk2>
    <a:lt2>
      <a:srgbClr val="A2A2A2"/>
    </a:lt2>
    <a:accent1>
      <a:srgbClr val="0000C2"/>
    </a:accent1>
    <a:accent2>
      <a:srgbClr val="A1009F"/>
    </a:accent2>
    <a:accent3>
      <a:srgbClr val="DDFFFF"/>
    </a:accent3>
    <a:accent4>
      <a:srgbClr val="000000"/>
    </a:accent4>
    <a:accent5>
      <a:srgbClr val="AAAADD"/>
    </a:accent5>
    <a:accent6>
      <a:srgbClr val="910090"/>
    </a:accent6>
    <a:hlink>
      <a:srgbClr val="FFE118"/>
    </a:hlink>
    <a:folHlink>
      <a:srgbClr val="C20041"/>
    </a:folHlink>
  </a:clrScheme>
</a:themeOverride>
</file>

<file path=ppt/theme/themeOverride28.xml><?xml version="1.0" encoding="utf-8"?>
<a:themeOverride xmlns:a="http://schemas.openxmlformats.org/drawingml/2006/main">
  <a:clrScheme name="">
    <a:dk1>
      <a:srgbClr val="000000"/>
    </a:dk1>
    <a:lt1>
      <a:srgbClr val="C1FFFF"/>
    </a:lt1>
    <a:dk2>
      <a:srgbClr val="104160"/>
    </a:dk2>
    <a:lt2>
      <a:srgbClr val="A2A2A2"/>
    </a:lt2>
    <a:accent1>
      <a:srgbClr val="0000C2"/>
    </a:accent1>
    <a:accent2>
      <a:srgbClr val="A1009F"/>
    </a:accent2>
    <a:accent3>
      <a:srgbClr val="DDFFFF"/>
    </a:accent3>
    <a:accent4>
      <a:srgbClr val="000000"/>
    </a:accent4>
    <a:accent5>
      <a:srgbClr val="AAAADD"/>
    </a:accent5>
    <a:accent6>
      <a:srgbClr val="910090"/>
    </a:accent6>
    <a:hlink>
      <a:srgbClr val="FFE118"/>
    </a:hlink>
    <a:folHlink>
      <a:srgbClr val="C20041"/>
    </a:folHlink>
  </a:clrScheme>
</a:themeOverride>
</file>

<file path=ppt/theme/themeOverride29.xml><?xml version="1.0" encoding="utf-8"?>
<a:themeOverride xmlns:a="http://schemas.openxmlformats.org/drawingml/2006/main">
  <a:clrScheme name="">
    <a:dk1>
      <a:srgbClr val="000000"/>
    </a:dk1>
    <a:lt1>
      <a:srgbClr val="C1FFFF"/>
    </a:lt1>
    <a:dk2>
      <a:srgbClr val="104160"/>
    </a:dk2>
    <a:lt2>
      <a:srgbClr val="A2A2A2"/>
    </a:lt2>
    <a:accent1>
      <a:srgbClr val="0000C2"/>
    </a:accent1>
    <a:accent2>
      <a:srgbClr val="A1009F"/>
    </a:accent2>
    <a:accent3>
      <a:srgbClr val="DDFFFF"/>
    </a:accent3>
    <a:accent4>
      <a:srgbClr val="000000"/>
    </a:accent4>
    <a:accent5>
      <a:srgbClr val="AAAADD"/>
    </a:accent5>
    <a:accent6>
      <a:srgbClr val="910090"/>
    </a:accent6>
    <a:hlink>
      <a:srgbClr val="FFE118"/>
    </a:hlink>
    <a:folHlink>
      <a:srgbClr val="C20041"/>
    </a:folHlink>
  </a:clrScheme>
</a:themeOverride>
</file>

<file path=ppt/theme/themeOverride3.xml><?xml version="1.0" encoding="utf-8"?>
<a:themeOverride xmlns:a="http://schemas.openxmlformats.org/drawingml/2006/main">
  <a:clrScheme name="">
    <a:dk1>
      <a:srgbClr val="000000"/>
    </a:dk1>
    <a:lt1>
      <a:srgbClr val="C1FFFF"/>
    </a:lt1>
    <a:dk2>
      <a:srgbClr val="104160"/>
    </a:dk2>
    <a:lt2>
      <a:srgbClr val="A2A2A2"/>
    </a:lt2>
    <a:accent1>
      <a:srgbClr val="0000C2"/>
    </a:accent1>
    <a:accent2>
      <a:srgbClr val="A1009F"/>
    </a:accent2>
    <a:accent3>
      <a:srgbClr val="DDFFFF"/>
    </a:accent3>
    <a:accent4>
      <a:srgbClr val="000000"/>
    </a:accent4>
    <a:accent5>
      <a:srgbClr val="AAAADD"/>
    </a:accent5>
    <a:accent6>
      <a:srgbClr val="910090"/>
    </a:accent6>
    <a:hlink>
      <a:srgbClr val="FFE118"/>
    </a:hlink>
    <a:folHlink>
      <a:srgbClr val="C20041"/>
    </a:folHlink>
  </a:clrScheme>
</a:themeOverride>
</file>

<file path=ppt/theme/themeOverride30.xml><?xml version="1.0" encoding="utf-8"?>
<a:themeOverride xmlns:a="http://schemas.openxmlformats.org/drawingml/2006/main">
  <a:clrScheme name="">
    <a:dk1>
      <a:srgbClr val="000000"/>
    </a:dk1>
    <a:lt1>
      <a:srgbClr val="C1FFFF"/>
    </a:lt1>
    <a:dk2>
      <a:srgbClr val="104160"/>
    </a:dk2>
    <a:lt2>
      <a:srgbClr val="A2A2A2"/>
    </a:lt2>
    <a:accent1>
      <a:srgbClr val="0000C2"/>
    </a:accent1>
    <a:accent2>
      <a:srgbClr val="A1009F"/>
    </a:accent2>
    <a:accent3>
      <a:srgbClr val="DDFFFF"/>
    </a:accent3>
    <a:accent4>
      <a:srgbClr val="000000"/>
    </a:accent4>
    <a:accent5>
      <a:srgbClr val="AAAADD"/>
    </a:accent5>
    <a:accent6>
      <a:srgbClr val="910090"/>
    </a:accent6>
    <a:hlink>
      <a:srgbClr val="FFE118"/>
    </a:hlink>
    <a:folHlink>
      <a:srgbClr val="C20041"/>
    </a:folHlink>
  </a:clrScheme>
</a:themeOverride>
</file>

<file path=ppt/theme/themeOverride31.xml><?xml version="1.0" encoding="utf-8"?>
<a:themeOverride xmlns:a="http://schemas.openxmlformats.org/drawingml/2006/main">
  <a:clrScheme name="">
    <a:dk1>
      <a:srgbClr val="000000"/>
    </a:dk1>
    <a:lt1>
      <a:srgbClr val="C1FFFF"/>
    </a:lt1>
    <a:dk2>
      <a:srgbClr val="104160"/>
    </a:dk2>
    <a:lt2>
      <a:srgbClr val="A2A2A2"/>
    </a:lt2>
    <a:accent1>
      <a:srgbClr val="0000C2"/>
    </a:accent1>
    <a:accent2>
      <a:srgbClr val="A1009F"/>
    </a:accent2>
    <a:accent3>
      <a:srgbClr val="DDFFFF"/>
    </a:accent3>
    <a:accent4>
      <a:srgbClr val="000000"/>
    </a:accent4>
    <a:accent5>
      <a:srgbClr val="AAAADD"/>
    </a:accent5>
    <a:accent6>
      <a:srgbClr val="910090"/>
    </a:accent6>
    <a:hlink>
      <a:srgbClr val="FFE118"/>
    </a:hlink>
    <a:folHlink>
      <a:srgbClr val="C20041"/>
    </a:folHlink>
  </a:clrScheme>
</a:themeOverride>
</file>

<file path=ppt/theme/themeOverride32.xml><?xml version="1.0" encoding="utf-8"?>
<a:themeOverride xmlns:a="http://schemas.openxmlformats.org/drawingml/2006/main">
  <a:clrScheme name="">
    <a:dk1>
      <a:srgbClr val="000000"/>
    </a:dk1>
    <a:lt1>
      <a:srgbClr val="C1FFFF"/>
    </a:lt1>
    <a:dk2>
      <a:srgbClr val="104160"/>
    </a:dk2>
    <a:lt2>
      <a:srgbClr val="A2A2A2"/>
    </a:lt2>
    <a:accent1>
      <a:srgbClr val="0000C2"/>
    </a:accent1>
    <a:accent2>
      <a:srgbClr val="A1009F"/>
    </a:accent2>
    <a:accent3>
      <a:srgbClr val="DDFFFF"/>
    </a:accent3>
    <a:accent4>
      <a:srgbClr val="000000"/>
    </a:accent4>
    <a:accent5>
      <a:srgbClr val="AAAADD"/>
    </a:accent5>
    <a:accent6>
      <a:srgbClr val="910090"/>
    </a:accent6>
    <a:hlink>
      <a:srgbClr val="FFE118"/>
    </a:hlink>
    <a:folHlink>
      <a:srgbClr val="C20041"/>
    </a:folHlink>
  </a:clrScheme>
</a:themeOverride>
</file>

<file path=ppt/theme/themeOverride33.xml><?xml version="1.0" encoding="utf-8"?>
<a:themeOverride xmlns:a="http://schemas.openxmlformats.org/drawingml/2006/main">
  <a:clrScheme name="">
    <a:dk1>
      <a:srgbClr val="000000"/>
    </a:dk1>
    <a:lt1>
      <a:srgbClr val="C1FFFF"/>
    </a:lt1>
    <a:dk2>
      <a:srgbClr val="104160"/>
    </a:dk2>
    <a:lt2>
      <a:srgbClr val="A2A2A2"/>
    </a:lt2>
    <a:accent1>
      <a:srgbClr val="0000C2"/>
    </a:accent1>
    <a:accent2>
      <a:srgbClr val="A1009F"/>
    </a:accent2>
    <a:accent3>
      <a:srgbClr val="DDFFFF"/>
    </a:accent3>
    <a:accent4>
      <a:srgbClr val="000000"/>
    </a:accent4>
    <a:accent5>
      <a:srgbClr val="AAAADD"/>
    </a:accent5>
    <a:accent6>
      <a:srgbClr val="910090"/>
    </a:accent6>
    <a:hlink>
      <a:srgbClr val="FFE118"/>
    </a:hlink>
    <a:folHlink>
      <a:srgbClr val="C20041"/>
    </a:folHlink>
  </a:clrScheme>
</a:themeOverride>
</file>

<file path=ppt/theme/themeOverride34.xml><?xml version="1.0" encoding="utf-8"?>
<a:themeOverride xmlns:a="http://schemas.openxmlformats.org/drawingml/2006/main">
  <a:clrScheme name="">
    <a:dk1>
      <a:srgbClr val="000000"/>
    </a:dk1>
    <a:lt1>
      <a:srgbClr val="C1FFFF"/>
    </a:lt1>
    <a:dk2>
      <a:srgbClr val="104160"/>
    </a:dk2>
    <a:lt2>
      <a:srgbClr val="A2A2A2"/>
    </a:lt2>
    <a:accent1>
      <a:srgbClr val="0000C2"/>
    </a:accent1>
    <a:accent2>
      <a:srgbClr val="A1009F"/>
    </a:accent2>
    <a:accent3>
      <a:srgbClr val="DDFFFF"/>
    </a:accent3>
    <a:accent4>
      <a:srgbClr val="000000"/>
    </a:accent4>
    <a:accent5>
      <a:srgbClr val="AAAADD"/>
    </a:accent5>
    <a:accent6>
      <a:srgbClr val="910090"/>
    </a:accent6>
    <a:hlink>
      <a:srgbClr val="FFE118"/>
    </a:hlink>
    <a:folHlink>
      <a:srgbClr val="C20041"/>
    </a:folHlink>
  </a:clrScheme>
</a:themeOverride>
</file>

<file path=ppt/theme/themeOverride35.xml><?xml version="1.0" encoding="utf-8"?>
<a:themeOverride xmlns:a="http://schemas.openxmlformats.org/drawingml/2006/main">
  <a:clrScheme name="">
    <a:dk1>
      <a:srgbClr val="000000"/>
    </a:dk1>
    <a:lt1>
      <a:srgbClr val="C1FFFF"/>
    </a:lt1>
    <a:dk2>
      <a:srgbClr val="104160"/>
    </a:dk2>
    <a:lt2>
      <a:srgbClr val="A2A2A2"/>
    </a:lt2>
    <a:accent1>
      <a:srgbClr val="0000C2"/>
    </a:accent1>
    <a:accent2>
      <a:srgbClr val="A1009F"/>
    </a:accent2>
    <a:accent3>
      <a:srgbClr val="DDFFFF"/>
    </a:accent3>
    <a:accent4>
      <a:srgbClr val="000000"/>
    </a:accent4>
    <a:accent5>
      <a:srgbClr val="AAAADD"/>
    </a:accent5>
    <a:accent6>
      <a:srgbClr val="910090"/>
    </a:accent6>
    <a:hlink>
      <a:srgbClr val="FFE118"/>
    </a:hlink>
    <a:folHlink>
      <a:srgbClr val="C20041"/>
    </a:folHlink>
  </a:clrScheme>
</a:themeOverride>
</file>

<file path=ppt/theme/themeOverride36.xml><?xml version="1.0" encoding="utf-8"?>
<a:themeOverride xmlns:a="http://schemas.openxmlformats.org/drawingml/2006/main">
  <a:clrScheme name="">
    <a:dk1>
      <a:srgbClr val="000000"/>
    </a:dk1>
    <a:lt1>
      <a:srgbClr val="C1FFFF"/>
    </a:lt1>
    <a:dk2>
      <a:srgbClr val="104160"/>
    </a:dk2>
    <a:lt2>
      <a:srgbClr val="A2A2A2"/>
    </a:lt2>
    <a:accent1>
      <a:srgbClr val="0000C2"/>
    </a:accent1>
    <a:accent2>
      <a:srgbClr val="A1009F"/>
    </a:accent2>
    <a:accent3>
      <a:srgbClr val="DDFFFF"/>
    </a:accent3>
    <a:accent4>
      <a:srgbClr val="000000"/>
    </a:accent4>
    <a:accent5>
      <a:srgbClr val="AAAADD"/>
    </a:accent5>
    <a:accent6>
      <a:srgbClr val="910090"/>
    </a:accent6>
    <a:hlink>
      <a:srgbClr val="FFE118"/>
    </a:hlink>
    <a:folHlink>
      <a:srgbClr val="C20041"/>
    </a:folHlink>
  </a:clrScheme>
</a:themeOverride>
</file>

<file path=ppt/theme/themeOverride4.xml><?xml version="1.0" encoding="utf-8"?>
<a:themeOverride xmlns:a="http://schemas.openxmlformats.org/drawingml/2006/main">
  <a:clrScheme name="">
    <a:dk1>
      <a:srgbClr val="000000"/>
    </a:dk1>
    <a:lt1>
      <a:srgbClr val="C1FFFF"/>
    </a:lt1>
    <a:dk2>
      <a:srgbClr val="104160"/>
    </a:dk2>
    <a:lt2>
      <a:srgbClr val="A2A2A2"/>
    </a:lt2>
    <a:accent1>
      <a:srgbClr val="0000C2"/>
    </a:accent1>
    <a:accent2>
      <a:srgbClr val="A1009F"/>
    </a:accent2>
    <a:accent3>
      <a:srgbClr val="DDFFFF"/>
    </a:accent3>
    <a:accent4>
      <a:srgbClr val="000000"/>
    </a:accent4>
    <a:accent5>
      <a:srgbClr val="AAAADD"/>
    </a:accent5>
    <a:accent6>
      <a:srgbClr val="910090"/>
    </a:accent6>
    <a:hlink>
      <a:srgbClr val="FFE118"/>
    </a:hlink>
    <a:folHlink>
      <a:srgbClr val="C20041"/>
    </a:folHlink>
  </a:clrScheme>
</a:themeOverride>
</file>

<file path=ppt/theme/themeOverride5.xml><?xml version="1.0" encoding="utf-8"?>
<a:themeOverride xmlns:a="http://schemas.openxmlformats.org/drawingml/2006/main">
  <a:clrScheme name="">
    <a:dk1>
      <a:srgbClr val="000000"/>
    </a:dk1>
    <a:lt1>
      <a:srgbClr val="C1FFFF"/>
    </a:lt1>
    <a:dk2>
      <a:srgbClr val="104160"/>
    </a:dk2>
    <a:lt2>
      <a:srgbClr val="A2A2A2"/>
    </a:lt2>
    <a:accent1>
      <a:srgbClr val="0000C2"/>
    </a:accent1>
    <a:accent2>
      <a:srgbClr val="A1009F"/>
    </a:accent2>
    <a:accent3>
      <a:srgbClr val="DDFFFF"/>
    </a:accent3>
    <a:accent4>
      <a:srgbClr val="000000"/>
    </a:accent4>
    <a:accent5>
      <a:srgbClr val="AAAADD"/>
    </a:accent5>
    <a:accent6>
      <a:srgbClr val="910090"/>
    </a:accent6>
    <a:hlink>
      <a:srgbClr val="FFE118"/>
    </a:hlink>
    <a:folHlink>
      <a:srgbClr val="C20041"/>
    </a:folHlink>
  </a:clrScheme>
</a:themeOverride>
</file>

<file path=ppt/theme/themeOverride6.xml><?xml version="1.0" encoding="utf-8"?>
<a:themeOverride xmlns:a="http://schemas.openxmlformats.org/drawingml/2006/main">
  <a:clrScheme name="">
    <a:dk1>
      <a:srgbClr val="000000"/>
    </a:dk1>
    <a:lt1>
      <a:srgbClr val="C1FFFF"/>
    </a:lt1>
    <a:dk2>
      <a:srgbClr val="104160"/>
    </a:dk2>
    <a:lt2>
      <a:srgbClr val="A2A2A2"/>
    </a:lt2>
    <a:accent1>
      <a:srgbClr val="0000C2"/>
    </a:accent1>
    <a:accent2>
      <a:srgbClr val="A1009F"/>
    </a:accent2>
    <a:accent3>
      <a:srgbClr val="DDFFFF"/>
    </a:accent3>
    <a:accent4>
      <a:srgbClr val="000000"/>
    </a:accent4>
    <a:accent5>
      <a:srgbClr val="AAAADD"/>
    </a:accent5>
    <a:accent6>
      <a:srgbClr val="910090"/>
    </a:accent6>
    <a:hlink>
      <a:srgbClr val="FFE118"/>
    </a:hlink>
    <a:folHlink>
      <a:srgbClr val="C20041"/>
    </a:folHlink>
  </a:clrScheme>
</a:themeOverride>
</file>

<file path=ppt/theme/themeOverride7.xml><?xml version="1.0" encoding="utf-8"?>
<a:themeOverride xmlns:a="http://schemas.openxmlformats.org/drawingml/2006/main">
  <a:clrScheme name="">
    <a:dk1>
      <a:srgbClr val="000000"/>
    </a:dk1>
    <a:lt1>
      <a:srgbClr val="C1FFFF"/>
    </a:lt1>
    <a:dk2>
      <a:srgbClr val="104160"/>
    </a:dk2>
    <a:lt2>
      <a:srgbClr val="A2A2A2"/>
    </a:lt2>
    <a:accent1>
      <a:srgbClr val="0000C2"/>
    </a:accent1>
    <a:accent2>
      <a:srgbClr val="A1009F"/>
    </a:accent2>
    <a:accent3>
      <a:srgbClr val="DDFFFF"/>
    </a:accent3>
    <a:accent4>
      <a:srgbClr val="000000"/>
    </a:accent4>
    <a:accent5>
      <a:srgbClr val="AAAADD"/>
    </a:accent5>
    <a:accent6>
      <a:srgbClr val="910090"/>
    </a:accent6>
    <a:hlink>
      <a:srgbClr val="FFE118"/>
    </a:hlink>
    <a:folHlink>
      <a:srgbClr val="C20041"/>
    </a:folHlink>
  </a:clrScheme>
</a:themeOverride>
</file>

<file path=ppt/theme/themeOverride8.xml><?xml version="1.0" encoding="utf-8"?>
<a:themeOverride xmlns:a="http://schemas.openxmlformats.org/drawingml/2006/main">
  <a:clrScheme name="">
    <a:dk1>
      <a:srgbClr val="000000"/>
    </a:dk1>
    <a:lt1>
      <a:srgbClr val="C1FFFF"/>
    </a:lt1>
    <a:dk2>
      <a:srgbClr val="104160"/>
    </a:dk2>
    <a:lt2>
      <a:srgbClr val="A2A2A2"/>
    </a:lt2>
    <a:accent1>
      <a:srgbClr val="0000C2"/>
    </a:accent1>
    <a:accent2>
      <a:srgbClr val="A1009F"/>
    </a:accent2>
    <a:accent3>
      <a:srgbClr val="DDFFFF"/>
    </a:accent3>
    <a:accent4>
      <a:srgbClr val="000000"/>
    </a:accent4>
    <a:accent5>
      <a:srgbClr val="AAAADD"/>
    </a:accent5>
    <a:accent6>
      <a:srgbClr val="910090"/>
    </a:accent6>
    <a:hlink>
      <a:srgbClr val="FFE118"/>
    </a:hlink>
    <a:folHlink>
      <a:srgbClr val="C20041"/>
    </a:folHlink>
  </a:clrScheme>
</a:themeOverride>
</file>

<file path=ppt/theme/themeOverride9.xml><?xml version="1.0" encoding="utf-8"?>
<a:themeOverride xmlns:a="http://schemas.openxmlformats.org/drawingml/2006/main">
  <a:clrScheme name="">
    <a:dk1>
      <a:srgbClr val="000000"/>
    </a:dk1>
    <a:lt1>
      <a:srgbClr val="C1FFFF"/>
    </a:lt1>
    <a:dk2>
      <a:srgbClr val="104160"/>
    </a:dk2>
    <a:lt2>
      <a:srgbClr val="A2A2A2"/>
    </a:lt2>
    <a:accent1>
      <a:srgbClr val="0000C2"/>
    </a:accent1>
    <a:accent2>
      <a:srgbClr val="A1009F"/>
    </a:accent2>
    <a:accent3>
      <a:srgbClr val="DDFFFF"/>
    </a:accent3>
    <a:accent4>
      <a:srgbClr val="000000"/>
    </a:accent4>
    <a:accent5>
      <a:srgbClr val="AAAADD"/>
    </a:accent5>
    <a:accent6>
      <a:srgbClr val="910090"/>
    </a:accent6>
    <a:hlink>
      <a:srgbClr val="FFE118"/>
    </a:hlink>
    <a:folHlink>
      <a:srgbClr val="C20041"/>
    </a:folHlink>
  </a:clrScheme>
</a:themeOverride>
</file>

<file path=docProps/app.xml><?xml version="1.0" encoding="utf-8"?>
<Properties xmlns="http://schemas.openxmlformats.org/officeDocument/2006/extended-properties" xmlns:vt="http://schemas.openxmlformats.org/officeDocument/2006/docPropsVTypes">
  <TotalTime>1356</TotalTime>
  <Words>6261</Words>
  <Application>Microsoft Office PowerPoint</Application>
  <PresentationFormat>Custom</PresentationFormat>
  <Paragraphs>744</Paragraphs>
  <Slides>146</Slides>
  <Notes>3</Notes>
  <HiddenSlides>0</HiddenSlides>
  <MMClips>0</MMClips>
  <ScaleCrop>false</ScaleCrop>
  <HeadingPairs>
    <vt:vector size="4" baseType="variant">
      <vt:variant>
        <vt:lpstr>Theme</vt:lpstr>
      </vt:variant>
      <vt:variant>
        <vt:i4>1</vt:i4>
      </vt:variant>
      <vt:variant>
        <vt:lpstr>Slide Titles</vt:lpstr>
      </vt:variant>
      <vt:variant>
        <vt:i4>146</vt:i4>
      </vt:variant>
    </vt:vector>
  </HeadingPairs>
  <TitlesOfParts>
    <vt:vector size="147"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Downloading Access 2007 from NJIT </vt:lpstr>
      <vt:lpstr>Slide 34</vt:lpstr>
      <vt:lpstr>Slide 35</vt:lpstr>
      <vt:lpstr>Creating a New Database in Access 2007</vt:lpstr>
      <vt:lpstr>Give a Name to Your Database !</vt:lpstr>
      <vt:lpstr>Voila: The New Access Database Has Been Created</vt:lpstr>
      <vt:lpstr>We Will Implement the Following Database Schema for Students, their Classes and Their Grades</vt:lpstr>
      <vt:lpstr>This is What The 3 Resulting Tables Might Look Like (populated with 4 students)</vt:lpstr>
      <vt:lpstr>Primary Keys</vt:lpstr>
      <vt:lpstr>Relationships Among Tables</vt:lpstr>
      <vt:lpstr>Creating Tables in Access 2007 </vt:lpstr>
      <vt:lpstr>The Resulting Table1 Tabbed Document Window</vt:lpstr>
      <vt:lpstr>We Design A Table By Filling In Its Attributes (“Field Names”), Data Types and Descriptions</vt:lpstr>
      <vt:lpstr>Selecting the Datatype</vt:lpstr>
      <vt:lpstr>The Completed StudentNumber Attribute Definition</vt:lpstr>
      <vt:lpstr>Defining the LastName Attribute and Modifying Its Size In Field Properties</vt:lpstr>
      <vt:lpstr>Make LastName Required By Clicking the Down Arrow and Choosing “Yes”</vt:lpstr>
      <vt:lpstr>Making StudentNumber the Primary Key</vt:lpstr>
      <vt:lpstr>The Primary Key Symbol Indicates the Attribute is the Primary Key of the Table</vt:lpstr>
      <vt:lpstr>Clicking the “Save” Button in the Quick Access Toolbar, to Save the Table and Give It a Name</vt:lpstr>
      <vt:lpstr>The STUDENT Table Is Official !</vt:lpstr>
      <vt:lpstr>The STUDENT TABLE</vt:lpstr>
      <vt:lpstr>Access 2007 Datatypes</vt:lpstr>
      <vt:lpstr>In a Similar Manner We Can Design The CLASS and GRADE Tables</vt:lpstr>
      <vt:lpstr>Slide 57</vt:lpstr>
      <vt:lpstr>Slide 58</vt:lpstr>
      <vt:lpstr>Slide 59</vt:lpstr>
      <vt:lpstr>Slide 60</vt:lpstr>
      <vt:lpstr>Slide 61</vt:lpstr>
      <vt:lpstr>Slide 62</vt:lpstr>
      <vt:lpstr>Slide 63</vt:lpstr>
      <vt:lpstr>Slide 64</vt:lpstr>
      <vt:lpstr>Slide 65</vt:lpstr>
      <vt:lpstr>Adding Data to Tables</vt:lpstr>
      <vt:lpstr>Going Into Datasheet View From Design View</vt:lpstr>
      <vt:lpstr>Datasheet View for the CLASS table</vt:lpstr>
      <vt:lpstr>The Populated CLASS Table After Data Entry</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We Will Design a One To Many Relationship Between STUDENT and GRADE (one student has many grades, but each grade pertains to one student)</vt:lpstr>
      <vt:lpstr>The Two Table Objects (STUDENT and GRADE) in the Relationship Window</vt:lpstr>
      <vt:lpstr>The Edit Relationships Box</vt:lpstr>
      <vt:lpstr>The One-To Many Relationship</vt:lpstr>
      <vt:lpstr>Repeating Similar Steps to Enforce Referential Integrity Between the CLASS table and the GRADE table</vt:lpstr>
      <vt:lpstr>Slide 95</vt:lpstr>
      <vt:lpstr>Slide 96</vt:lpstr>
      <vt:lpstr>Viewing Hierarchical Data</vt:lpstr>
      <vt:lpstr>Slide 98</vt:lpstr>
      <vt:lpstr>Slide 99</vt:lpstr>
      <vt:lpstr>First….</vt:lpstr>
      <vt:lpstr>General QBE Topics</vt:lpstr>
      <vt:lpstr>The Select Query Window</vt:lpstr>
      <vt:lpstr>How to Obtain the Select Query Window: Overview </vt:lpstr>
      <vt:lpstr>Obtaining the Select Query Windows</vt:lpstr>
      <vt:lpstr>The Show Table Dialogue Box (with the Snookie database open)</vt:lpstr>
      <vt:lpstr>Selecting the Tables for the Query You Are Designing</vt:lpstr>
      <vt:lpstr>After Selecting The Requisite Tables and Closing the “Show Tables” Dialogue Box, We Have</vt:lpstr>
      <vt:lpstr>So, You May Need To Resize the Select Query Window</vt:lpstr>
      <vt:lpstr>Resizing the Regions</vt:lpstr>
      <vt:lpstr>Using the Select Query Window</vt:lpstr>
      <vt:lpstr>Concept Mapping:  Projecting Attributes</vt:lpstr>
      <vt:lpstr>Project the Customer Numbers and Their Sales Reps</vt:lpstr>
      <vt:lpstr>The Results of the Query (Dynaset)</vt:lpstr>
      <vt:lpstr>Returning to Design View</vt:lpstr>
      <vt:lpstr>More Concept Mapping of Attribute Projection</vt:lpstr>
      <vt:lpstr>Saving a Query</vt:lpstr>
      <vt:lpstr>Management of the QBE Grid</vt:lpstr>
      <vt:lpstr>Select</vt:lpstr>
      <vt:lpstr>Using Compound Criteria</vt:lpstr>
      <vt:lpstr>Expressing “AND” Criteria in QBE</vt:lpstr>
      <vt:lpstr>Expressing “OR” Criteria in QBE</vt:lpstr>
      <vt:lpstr>Query Sorts</vt:lpstr>
      <vt:lpstr>Query Sorts on a Single Attribute</vt:lpstr>
      <vt:lpstr>Query Sorts on Two Attributes</vt:lpstr>
      <vt:lpstr>Parameter Queries</vt:lpstr>
      <vt:lpstr>Creating a Parameter Query</vt:lpstr>
      <vt:lpstr>Using a Parameter Query</vt:lpstr>
      <vt:lpstr>Parameter Query for a Range</vt:lpstr>
      <vt:lpstr>Parameter Queries for Multiple Attributes</vt:lpstr>
      <vt:lpstr>Changing an Attribute Header Name for the Dynaset</vt:lpstr>
      <vt:lpstr>Have as a Header  “Salesrep Name”</vt:lpstr>
      <vt:lpstr>Wildcard Searches and the Like Operator</vt:lpstr>
      <vt:lpstr>Examples of Wildcard Searches with Like</vt:lpstr>
      <vt:lpstr>Searching for Null Fields</vt:lpstr>
      <vt:lpstr>Updating the Dynaset</vt:lpstr>
      <vt:lpstr>Queries that Require More than 1 Table</vt:lpstr>
      <vt:lpstr>Relationships Can Be Expressed in Access</vt:lpstr>
      <vt:lpstr>Multi-Table Queries - Continued</vt:lpstr>
      <vt:lpstr>Computed Fields in Queries</vt:lpstr>
      <vt:lpstr>Computed Fields - Continued</vt:lpstr>
      <vt:lpstr>Built-In Functions for Totals</vt:lpstr>
      <vt:lpstr>Built-In Functions - Continued</vt:lpstr>
      <vt:lpstr>To Calculate a Statistic Based Upon One Attribute</vt:lpstr>
      <vt:lpstr>Calculating Statistics Based Upon Groups of Records </vt:lpstr>
      <vt:lpstr>Query the Snookie Database to Obtain a Count of How Many Customers Belong to Each SalesRep</vt:lpstr>
      <vt:lpstr>The Counts…</vt:lpstr>
    </vt:vector>
  </TitlesOfParts>
  <Company>NJIT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 M. Scher, Ph.D.</dc:creator>
  <cp:lastModifiedBy>Todd</cp:lastModifiedBy>
  <cp:revision>88</cp:revision>
  <dcterms:created xsi:type="dcterms:W3CDTF">2000-01-22T00:26:13Z</dcterms:created>
  <dcterms:modified xsi:type="dcterms:W3CDTF">2010-07-01T17:25:16Z</dcterms:modified>
</cp:coreProperties>
</file>