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77" r:id="rId2"/>
    <p:sldId id="304" r:id="rId3"/>
    <p:sldId id="303" r:id="rId4"/>
    <p:sldId id="305" r:id="rId5"/>
    <p:sldId id="317" r:id="rId6"/>
    <p:sldId id="318" r:id="rId7"/>
    <p:sldId id="319" r:id="rId8"/>
    <p:sldId id="320" r:id="rId9"/>
    <p:sldId id="325" r:id="rId10"/>
    <p:sldId id="322" r:id="rId11"/>
    <p:sldId id="321" r:id="rId12"/>
    <p:sldId id="310" r:id="rId13"/>
    <p:sldId id="309" r:id="rId14"/>
    <p:sldId id="308" r:id="rId15"/>
    <p:sldId id="324" r:id="rId16"/>
    <p:sldId id="311" r:id="rId17"/>
    <p:sldId id="323" r:id="rId18"/>
    <p:sldId id="312" r:id="rId19"/>
    <p:sldId id="328" r:id="rId20"/>
    <p:sldId id="330" r:id="rId21"/>
    <p:sldId id="326" r:id="rId22"/>
    <p:sldId id="331" r:id="rId23"/>
    <p:sldId id="315" r:id="rId24"/>
    <p:sldId id="316" r:id="rId25"/>
    <p:sldId id="302" r:id="rId26"/>
    <p:sldId id="278" r:id="rId27"/>
    <p:sldId id="279" r:id="rId28"/>
    <p:sldId id="282" r:id="rId29"/>
    <p:sldId id="283" r:id="rId30"/>
    <p:sldId id="284" r:id="rId31"/>
    <p:sldId id="285" r:id="rId32"/>
    <p:sldId id="288" r:id="rId33"/>
    <p:sldId id="289" r:id="rId34"/>
    <p:sldId id="291" r:id="rId35"/>
    <p:sldId id="295" r:id="rId36"/>
    <p:sldId id="300" r:id="rId37"/>
    <p:sldId id="26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Elizabeth Lockley" initials="EML"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713" autoAdjust="0"/>
    <p:restoredTop sz="88227" autoAdjust="0"/>
  </p:normalViewPr>
  <p:slideViewPr>
    <p:cSldViewPr snapToGrid="0">
      <p:cViewPr>
        <p:scale>
          <a:sx n="66" d="100"/>
          <a:sy n="66" d="100"/>
        </p:scale>
        <p:origin x="-1974"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27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0964D11-46AE-44DC-ABEF-4778E839F233}" type="slidenum">
              <a:rPr lang="en-US"/>
              <a:pPr>
                <a:defRPr/>
              </a:pPr>
              <a:t>‹#›</a:t>
            </a:fld>
            <a:endParaRPr lang="en-US" dirty="0"/>
          </a:p>
        </p:txBody>
      </p:sp>
    </p:spTree>
    <p:extLst>
      <p:ext uri="{BB962C8B-B14F-4D97-AF65-F5344CB8AC3E}">
        <p14:creationId xmlns:p14="http://schemas.microsoft.com/office/powerpoint/2010/main" val="2859042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9F4465-D4A0-43B5-B556-AD1F5BBEB999}" type="slidenum">
              <a:rPr lang="en-US"/>
              <a:pPr>
                <a:defRPr/>
              </a:pPr>
              <a:t>‹#›</a:t>
            </a:fld>
            <a:endParaRPr lang="en-US" dirty="0"/>
          </a:p>
        </p:txBody>
      </p:sp>
    </p:spTree>
    <p:extLst>
      <p:ext uri="{BB962C8B-B14F-4D97-AF65-F5344CB8AC3E}">
        <p14:creationId xmlns:p14="http://schemas.microsoft.com/office/powerpoint/2010/main" val="5894971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4.25</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4.27</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4.40</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35</a:t>
            </a:fld>
            <a:endParaRPr lang="en-US" dirty="0"/>
          </a:p>
        </p:txBody>
      </p:sp>
    </p:spTree>
    <p:extLst>
      <p:ext uri="{BB962C8B-B14F-4D97-AF65-F5344CB8AC3E}">
        <p14:creationId xmlns:p14="http://schemas.microsoft.com/office/powerpoint/2010/main" val="298615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4.42</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36</a:t>
            </a:fld>
            <a:endParaRPr lang="en-US" dirty="0"/>
          </a:p>
        </p:txBody>
      </p:sp>
    </p:spTree>
    <p:extLst>
      <p:ext uri="{BB962C8B-B14F-4D97-AF65-F5344CB8AC3E}">
        <p14:creationId xmlns:p14="http://schemas.microsoft.com/office/powerpoint/2010/main" val="1314156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p:spPr>
        <p:txBody>
          <a:bodyPr lIns="90488" tIns="44450" rIns="90488" bIns="44450"/>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4.15</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26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4.16</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28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4.20</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29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609F4465-D4A0-43B5-B556-AD1F5BBEB999}" type="slidenum">
              <a:rPr lang="en-US" smtClean="0"/>
              <a:pPr>
                <a:defRPr/>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print"/>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p:txBody>
      </p:sp>
      <p:sp>
        <p:nvSpPr>
          <p:cNvPr id="1037" name="Text Box 13"/>
          <p:cNvSpPr txBox="1">
            <a:spLocks noChangeArrowheads="1"/>
          </p:cNvSpPr>
          <p:nvPr userDrawn="1"/>
        </p:nvSpPr>
        <p:spPr bwMode="auto">
          <a:xfrm>
            <a:off x="425450" y="6454775"/>
            <a:ext cx="8220075" cy="24447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pPr>
            <a:r>
              <a:rPr lang="en-US" sz="1000" i="1" baseline="30000" dirty="0">
                <a:solidFill>
                  <a:schemeClr val="tx2"/>
                </a:solidFill>
              </a:rPr>
              <a:t>	with Microsoft </a:t>
            </a:r>
            <a:r>
              <a:rPr lang="en-US" sz="1000" i="1" baseline="30000" dirty="0" smtClean="0">
                <a:solidFill>
                  <a:schemeClr val="tx2"/>
                </a:solidFill>
              </a:rPr>
              <a:t>Access </a:t>
            </a:r>
            <a:r>
              <a:rPr lang="en-US" sz="1000" i="1" baseline="30000" dirty="0">
                <a:solidFill>
                  <a:schemeClr val="tx2"/>
                </a:solidFill>
              </a:rPr>
              <a:t>2010 	</a:t>
            </a:r>
            <a:r>
              <a:rPr lang="en-US" sz="1000" baseline="30000" dirty="0">
                <a:solidFill>
                  <a:schemeClr val="tx2"/>
                </a:solidFill>
              </a:rPr>
              <a:t>© 2011</a:t>
            </a:r>
            <a:r>
              <a:rPr lang="en-US" sz="1000" dirty="0">
                <a:solidFill>
                  <a:schemeClr val="tx2"/>
                </a:solidFill>
              </a:rPr>
              <a:t> </a:t>
            </a:r>
            <a:r>
              <a:rPr lang="en-US" sz="1000" baseline="30000" dirty="0">
                <a:solidFill>
                  <a:schemeClr val="tx2"/>
                </a:solidFill>
              </a:rPr>
              <a:t>Pearson Education, Inc. Publishing as Prentice Hall</a:t>
            </a:r>
            <a:r>
              <a:rPr lang="en-US" sz="1000" i="1" baseline="30000" dirty="0"/>
              <a:t>	</a:t>
            </a:r>
            <a:fld id="{85344F6E-7AA9-4B95-8CCB-23B138B5F980}" type="slidenum">
              <a:rPr lang="en-US" sz="1000" baseline="30000">
                <a:solidFill>
                  <a:schemeClr val="tx2"/>
                </a:solidFill>
              </a:rPr>
              <a:pPr algn="ctr">
                <a:spcBef>
                  <a:spcPct val="50000"/>
                </a:spcBef>
                <a:tabLst>
                  <a:tab pos="285750" algn="l"/>
                  <a:tab pos="3998913" algn="ctr"/>
                  <a:tab pos="8004175" algn="r"/>
                </a:tabLst>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i="1" dirty="0"/>
              <a:t>Microsoft Access </a:t>
            </a:r>
            <a:r>
              <a:rPr lang="en-US" i="1" dirty="0" smtClean="0"/>
              <a:t>2010</a:t>
            </a:r>
            <a:endParaRPr lang="en-US" dirty="0"/>
          </a:p>
        </p:txBody>
      </p:sp>
      <p:sp>
        <p:nvSpPr>
          <p:cNvPr id="3" name="Content Placeholder 2"/>
          <p:cNvSpPr>
            <a:spLocks noGrp="1"/>
          </p:cNvSpPr>
          <p:nvPr>
            <p:ph idx="1"/>
          </p:nvPr>
        </p:nvSpPr>
        <p:spPr>
          <a:xfrm>
            <a:off x="685800" y="1981200"/>
            <a:ext cx="7772400" cy="1110343"/>
          </a:xfrm>
        </p:spPr>
        <p:txBody>
          <a:bodyPr/>
          <a:lstStyle/>
          <a:p>
            <a:pPr marL="0" indent="0">
              <a:buNone/>
            </a:pPr>
            <a:r>
              <a:rPr lang="en-US" b="1" dirty="0" smtClean="0"/>
              <a:t>         Tutorial for the CS 101 Lab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and Name the Table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2" y="2786745"/>
            <a:ext cx="9027886"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5467" y="1420284"/>
            <a:ext cx="7760876" cy="1384995"/>
          </a:xfrm>
          <a:prstGeom prst="rect">
            <a:avLst/>
          </a:prstGeom>
          <a:noFill/>
        </p:spPr>
        <p:txBody>
          <a:bodyPr wrap="square" rtlCol="0">
            <a:spAutoFit/>
          </a:bodyPr>
          <a:lstStyle/>
          <a:p>
            <a:r>
              <a:rPr lang="en-US" sz="2800" dirty="0" smtClean="0"/>
              <a:t>After you fill the </a:t>
            </a:r>
            <a:r>
              <a:rPr lang="en-US" sz="2800" dirty="0" smtClean="0"/>
              <a:t>fields’ </a:t>
            </a:r>
            <a:r>
              <a:rPr lang="en-US" sz="2800" dirty="0" smtClean="0"/>
              <a:t>information, it is the time to give your table a </a:t>
            </a:r>
            <a:r>
              <a:rPr lang="en-US" sz="2800" dirty="0" smtClean="0"/>
              <a:t>name.  Click the x in the corner</a:t>
            </a:r>
            <a:endParaRPr lang="en-US" sz="2800" dirty="0"/>
          </a:p>
        </p:txBody>
      </p:sp>
      <p:sp>
        <p:nvSpPr>
          <p:cNvPr id="6" name="Right Arrow 5"/>
          <p:cNvSpPr/>
          <p:nvPr/>
        </p:nvSpPr>
        <p:spPr>
          <a:xfrm rot="18348115">
            <a:off x="7343567" y="4628245"/>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60619" y="5601813"/>
            <a:ext cx="778096" cy="477054"/>
          </a:xfrm>
          <a:prstGeom prst="rect">
            <a:avLst/>
          </a:prstGeom>
          <a:noFill/>
        </p:spPr>
        <p:txBody>
          <a:bodyPr wrap="square" rtlCol="0">
            <a:spAutoFit/>
          </a:bodyPr>
          <a:lstStyle/>
          <a:p>
            <a:r>
              <a:rPr lang="en-US" sz="2500" b="1" dirty="0" smtClean="0">
                <a:solidFill>
                  <a:srgbClr val="FF0000"/>
                </a:solidFill>
              </a:rPr>
              <a:t>1</a:t>
            </a:r>
            <a:endParaRPr lang="en-US" sz="2500" b="1" dirty="0">
              <a:solidFill>
                <a:srgbClr val="FF0000"/>
              </a:solidFill>
            </a:endParaRPr>
          </a:p>
        </p:txBody>
      </p:sp>
      <p:sp>
        <p:nvSpPr>
          <p:cNvPr id="8" name="Right Arrow 7"/>
          <p:cNvSpPr/>
          <p:nvPr/>
        </p:nvSpPr>
        <p:spPr>
          <a:xfrm rot="13105296">
            <a:off x="3257796" y="5596807"/>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11313" y="6111753"/>
            <a:ext cx="778096" cy="477054"/>
          </a:xfrm>
          <a:prstGeom prst="rect">
            <a:avLst/>
          </a:prstGeom>
          <a:noFill/>
        </p:spPr>
        <p:txBody>
          <a:bodyPr wrap="square" rtlCol="0">
            <a:spAutoFit/>
          </a:bodyPr>
          <a:lstStyle/>
          <a:p>
            <a:r>
              <a:rPr lang="en-US" sz="2500" b="1" dirty="0">
                <a:solidFill>
                  <a:srgbClr val="FF0000"/>
                </a:solidFill>
              </a:rPr>
              <a:t>2</a:t>
            </a:r>
          </a:p>
        </p:txBody>
      </p:sp>
    </p:spTree>
    <p:extLst>
      <p:ext uri="{BB962C8B-B14F-4D97-AF65-F5344CB8AC3E}">
        <p14:creationId xmlns:p14="http://schemas.microsoft.com/office/powerpoint/2010/main" val="2734674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Create Tables in </a:t>
            </a:r>
            <a:r>
              <a:rPr lang="en-US" sz="4000" dirty="0" smtClean="0"/>
              <a:t>DataSheet View</a:t>
            </a:r>
            <a:endParaRPr lang="en-US" sz="4000" dirty="0"/>
          </a:p>
        </p:txBody>
      </p:sp>
    </p:spTree>
    <p:extLst>
      <p:ext uri="{BB962C8B-B14F-4D97-AF65-F5344CB8AC3E}">
        <p14:creationId xmlns:p14="http://schemas.microsoft.com/office/powerpoint/2010/main" val="3307471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
            </a:r>
            <a:br>
              <a:rPr lang="en-US" sz="2800" b="0" dirty="0"/>
            </a:br>
            <a:r>
              <a:rPr lang="en-US" sz="2800" dirty="0"/>
              <a:t>Create a Table and Define Fields in a New Blank Database </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1665721"/>
            <a:ext cx="8795657" cy="506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187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
            </a:r>
            <a:br>
              <a:rPr lang="en-US" sz="3200" b="0" dirty="0"/>
            </a:br>
            <a:r>
              <a:rPr lang="en-US" sz="3200" dirty="0"/>
              <a:t>Create a Table and Define Fields in a New Blank Database </a:t>
            </a:r>
            <a:endParaRPr lang="en-US" sz="3200" b="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71" y="1611086"/>
            <a:ext cx="8729883" cy="514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39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
            </a:r>
            <a:br>
              <a:rPr lang="en-US" sz="3200" b="0" dirty="0"/>
            </a:br>
            <a:r>
              <a:rPr lang="en-US" sz="3200" dirty="0"/>
              <a:t>Create a Table and Define Fields in a New Blank Database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53" y="2095382"/>
            <a:ext cx="8856747" cy="47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3944" y="1120391"/>
            <a:ext cx="7206342" cy="1015663"/>
          </a:xfrm>
          <a:prstGeom prst="rect">
            <a:avLst/>
          </a:prstGeom>
        </p:spPr>
        <p:txBody>
          <a:bodyPr wrap="square">
            <a:spAutoFit/>
          </a:bodyPr>
          <a:lstStyle/>
          <a:p>
            <a:endParaRPr lang="en-US" dirty="0"/>
          </a:p>
          <a:p>
            <a:endParaRPr lang="en-US" dirty="0"/>
          </a:p>
          <a:p>
            <a:r>
              <a:rPr lang="en-US" sz="2400" b="1" dirty="0"/>
              <a:t>Renaming fields and changing data types </a:t>
            </a:r>
            <a:endParaRPr lang="en-US" sz="2400" dirty="0"/>
          </a:p>
        </p:txBody>
      </p:sp>
    </p:spTree>
    <p:extLst>
      <p:ext uri="{BB962C8B-B14F-4D97-AF65-F5344CB8AC3E}">
        <p14:creationId xmlns:p14="http://schemas.microsoft.com/office/powerpoint/2010/main" val="427035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280987"/>
            <a:ext cx="8229600" cy="1692955"/>
          </a:xfrm>
        </p:spPr>
        <p:txBody>
          <a:bodyPr/>
          <a:lstStyle/>
          <a:p>
            <a:r>
              <a:rPr lang="en-US" b="0" dirty="0"/>
              <a:t/>
            </a:r>
            <a:br>
              <a:rPr lang="en-US" b="0" dirty="0"/>
            </a:br>
            <a:r>
              <a:rPr lang="en-US" b="0" dirty="0"/>
              <a:t/>
            </a:r>
            <a:br>
              <a:rPr lang="en-US" b="0" dirty="0"/>
            </a:br>
            <a:r>
              <a:rPr lang="en-US" dirty="0" smtClean="0"/>
              <a:t>Switch Between Different Modes </a:t>
            </a:r>
            <a:r>
              <a:rPr lang="en-US" b="0" dirty="0"/>
              <a:t/>
            </a:r>
            <a:br>
              <a:rPr lang="en-US" b="0" dirty="0"/>
            </a:br>
            <a:endParaRPr lang="en-US" dirty="0"/>
          </a:p>
        </p:txBody>
      </p:sp>
      <p:pic>
        <p:nvPicPr>
          <p:cNvPr id="14338" name="Picture 2" descr="http://www.holowczak.com/access/access2007/switch_design_mode_2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90" y="1588219"/>
            <a:ext cx="2515054" cy="465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74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a:r>
            <a:br>
              <a:rPr lang="en-US" b="0" dirty="0"/>
            </a:br>
            <a:r>
              <a:rPr lang="en-US" dirty="0"/>
              <a:t>Adding a record to a table </a:t>
            </a:r>
            <a:r>
              <a:rPr lang="en-US" b="0" dirty="0"/>
              <a:t/>
            </a:r>
            <a:br>
              <a:rPr lang="en-US" b="0" dirty="0"/>
            </a:br>
            <a:endParaRPr lang="en-US" dirty="0"/>
          </a:p>
        </p:txBody>
      </p:sp>
    </p:spTree>
    <p:extLst>
      <p:ext uri="{BB962C8B-B14F-4D97-AF65-F5344CB8AC3E}">
        <p14:creationId xmlns:p14="http://schemas.microsoft.com/office/powerpoint/2010/main" val="319844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a:r>
            <a:br>
              <a:rPr lang="en-US" b="0" dirty="0"/>
            </a:br>
            <a:r>
              <a:rPr lang="en-US" dirty="0"/>
              <a:t>Adding a record to a table </a:t>
            </a:r>
            <a:r>
              <a:rPr lang="en-US" b="0" dirty="0"/>
              <a:t/>
            </a:r>
            <a:br>
              <a:rPr lang="en-US" b="0" dirty="0"/>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43" y="2432252"/>
            <a:ext cx="8766629" cy="253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124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i="1" dirty="0" smtClean="0"/>
              <a:t>Relationship Between Tables</a:t>
            </a:r>
            <a:r>
              <a:rPr lang="en-US" b="0" dirty="0"/>
              <a:t/>
            </a:r>
            <a:br>
              <a:rPr lang="en-US" b="0" dirty="0"/>
            </a:b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36" y="1872343"/>
            <a:ext cx="8521852"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13105296">
            <a:off x="3646845" y="2445396"/>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72570" y="3277037"/>
            <a:ext cx="778096" cy="477054"/>
          </a:xfrm>
          <a:prstGeom prst="rect">
            <a:avLst/>
          </a:prstGeom>
          <a:noFill/>
        </p:spPr>
        <p:txBody>
          <a:bodyPr wrap="square" rtlCol="0">
            <a:spAutoFit/>
          </a:bodyPr>
          <a:lstStyle/>
          <a:p>
            <a:r>
              <a:rPr lang="en-US" sz="2500" b="1" dirty="0" smtClean="0">
                <a:solidFill>
                  <a:srgbClr val="FF0000"/>
                </a:solidFill>
              </a:rPr>
              <a:t>1</a:t>
            </a:r>
            <a:endParaRPr lang="en-US" sz="2500" b="1" dirty="0">
              <a:solidFill>
                <a:srgbClr val="FF0000"/>
              </a:solidFill>
            </a:endParaRPr>
          </a:p>
        </p:txBody>
      </p:sp>
      <p:sp>
        <p:nvSpPr>
          <p:cNvPr id="8" name="Right Arrow 7"/>
          <p:cNvSpPr/>
          <p:nvPr/>
        </p:nvSpPr>
        <p:spPr>
          <a:xfrm rot="13105296">
            <a:off x="2479701" y="3028481"/>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33217" y="3676940"/>
            <a:ext cx="778096" cy="477054"/>
          </a:xfrm>
          <a:prstGeom prst="rect">
            <a:avLst/>
          </a:prstGeom>
          <a:noFill/>
        </p:spPr>
        <p:txBody>
          <a:bodyPr wrap="square" rtlCol="0">
            <a:spAutoFit/>
          </a:bodyPr>
          <a:lstStyle/>
          <a:p>
            <a:r>
              <a:rPr lang="en-US" sz="2500" b="1" dirty="0">
                <a:solidFill>
                  <a:srgbClr val="FF0000"/>
                </a:solidFill>
              </a:rPr>
              <a:t>2</a:t>
            </a:r>
          </a:p>
        </p:txBody>
      </p:sp>
    </p:spTree>
    <p:extLst>
      <p:ext uri="{BB962C8B-B14F-4D97-AF65-F5344CB8AC3E}">
        <p14:creationId xmlns:p14="http://schemas.microsoft.com/office/powerpoint/2010/main" val="2650207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Drag </a:t>
            </a:r>
            <a:r>
              <a:rPr lang="en-US" sz="2800" dirty="0" smtClean="0"/>
              <a:t>and </a:t>
            </a:r>
            <a:r>
              <a:rPr lang="en-US" sz="2800" dirty="0" smtClean="0"/>
              <a:t>drop the Primary </a:t>
            </a:r>
            <a:r>
              <a:rPr lang="en-US" sz="2800" dirty="0" smtClean="0"/>
              <a:t>Key of </a:t>
            </a:r>
            <a:r>
              <a:rPr lang="en-US" sz="2800" dirty="0" smtClean="0"/>
              <a:t>one </a:t>
            </a:r>
            <a:r>
              <a:rPr lang="en-US" sz="2800" dirty="0" smtClean="0"/>
              <a:t>table into the similar field inside the second table</a:t>
            </a:r>
            <a:endParaRPr lang="en-US" sz="2800"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376363"/>
            <a:ext cx="76581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8083893">
            <a:off x="1405644" y="4170966"/>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1362296">
            <a:off x="2465072" y="4443532"/>
            <a:ext cx="1889426" cy="861774"/>
          </a:xfrm>
          <a:prstGeom prst="rect">
            <a:avLst/>
          </a:prstGeom>
          <a:noFill/>
        </p:spPr>
        <p:txBody>
          <a:bodyPr wrap="square" rtlCol="0">
            <a:spAutoFit/>
          </a:bodyPr>
          <a:lstStyle/>
          <a:p>
            <a:r>
              <a:rPr lang="en-US" sz="2500" b="1" dirty="0" smtClean="0">
                <a:solidFill>
                  <a:srgbClr val="FF0000"/>
                </a:solidFill>
              </a:rPr>
              <a:t>(1) Make the Check</a:t>
            </a:r>
            <a:endParaRPr lang="en-US" sz="2500" b="1" dirty="0">
              <a:solidFill>
                <a:srgbClr val="FF0000"/>
              </a:solidFill>
            </a:endParaRPr>
          </a:p>
        </p:txBody>
      </p:sp>
      <p:sp>
        <p:nvSpPr>
          <p:cNvPr id="7" name="Right Arrow 6"/>
          <p:cNvSpPr/>
          <p:nvPr/>
        </p:nvSpPr>
        <p:spPr>
          <a:xfrm rot="13105296">
            <a:off x="5498673" y="3550994"/>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52189" y="4199453"/>
            <a:ext cx="1459582" cy="861774"/>
          </a:xfrm>
          <a:prstGeom prst="rect">
            <a:avLst/>
          </a:prstGeom>
          <a:noFill/>
        </p:spPr>
        <p:txBody>
          <a:bodyPr wrap="square" rtlCol="0">
            <a:spAutoFit/>
          </a:bodyPr>
          <a:lstStyle/>
          <a:p>
            <a:r>
              <a:rPr lang="en-US" sz="2500" b="1" dirty="0" smtClean="0">
                <a:solidFill>
                  <a:srgbClr val="FF0000"/>
                </a:solidFill>
              </a:rPr>
              <a:t>(2) Click the Join</a:t>
            </a:r>
            <a:endParaRPr lang="en-US" sz="2500" b="1" dirty="0">
              <a:solidFill>
                <a:srgbClr val="FF0000"/>
              </a:solidFill>
            </a:endParaRPr>
          </a:p>
        </p:txBody>
      </p:sp>
    </p:spTree>
    <p:extLst>
      <p:ext uri="{BB962C8B-B14F-4D97-AF65-F5344CB8AC3E}">
        <p14:creationId xmlns:p14="http://schemas.microsoft.com/office/powerpoint/2010/main" val="2894889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i="1" dirty="0" smtClean="0"/>
              <a:t>Outlines</a:t>
            </a:r>
            <a:endParaRPr lang="en-US" dirty="0"/>
          </a:p>
        </p:txBody>
      </p:sp>
      <p:sp>
        <p:nvSpPr>
          <p:cNvPr id="3" name="Content Placeholder 2"/>
          <p:cNvSpPr>
            <a:spLocks noGrp="1"/>
          </p:cNvSpPr>
          <p:nvPr>
            <p:ph idx="1"/>
          </p:nvPr>
        </p:nvSpPr>
        <p:spPr/>
        <p:txBody>
          <a:bodyPr/>
          <a:lstStyle/>
          <a:p>
            <a:r>
              <a:rPr lang="en-US" b="1" dirty="0" smtClean="0"/>
              <a:t>Create Tables and Fields </a:t>
            </a:r>
          </a:p>
          <a:p>
            <a:r>
              <a:rPr lang="en-US" b="1" dirty="0" smtClean="0"/>
              <a:t>Create Relationship</a:t>
            </a:r>
          </a:p>
          <a:p>
            <a:r>
              <a:rPr lang="en-US" b="1" dirty="0" smtClean="0"/>
              <a:t>Create Queries </a:t>
            </a:r>
          </a:p>
          <a:p>
            <a:r>
              <a:rPr lang="en-US" b="1" dirty="0" smtClean="0"/>
              <a:t>Create Reports</a:t>
            </a:r>
            <a:endParaRPr lang="en-US" dirty="0"/>
          </a:p>
        </p:txBody>
      </p:sp>
    </p:spTree>
    <p:extLst>
      <p:ext uri="{BB962C8B-B14F-4D97-AF65-F5344CB8AC3E}">
        <p14:creationId xmlns:p14="http://schemas.microsoft.com/office/powerpoint/2010/main" val="361973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75" y="1718507"/>
            <a:ext cx="72294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After </a:t>
            </a:r>
            <a:r>
              <a:rPr lang="en-US" sz="2800" dirty="0" smtClean="0"/>
              <a:t>creating the relationship</a:t>
            </a:r>
            <a:endParaRPr lang="en-US" sz="2800" dirty="0"/>
          </a:p>
        </p:txBody>
      </p:sp>
      <p:sp>
        <p:nvSpPr>
          <p:cNvPr id="5" name="Right Arrow 4"/>
          <p:cNvSpPr/>
          <p:nvPr/>
        </p:nvSpPr>
        <p:spPr>
          <a:xfrm rot="11321437">
            <a:off x="2668388" y="1919731"/>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51748" y="1718507"/>
            <a:ext cx="4071338" cy="861774"/>
          </a:xfrm>
          <a:prstGeom prst="rect">
            <a:avLst/>
          </a:prstGeom>
          <a:noFill/>
        </p:spPr>
        <p:txBody>
          <a:bodyPr wrap="square" rtlCol="0">
            <a:spAutoFit/>
          </a:bodyPr>
          <a:lstStyle/>
          <a:p>
            <a:r>
              <a:rPr lang="en-US" sz="2500" b="1" dirty="0" smtClean="0">
                <a:solidFill>
                  <a:srgbClr val="FF0000"/>
                </a:solidFill>
              </a:rPr>
              <a:t>(2) Close the relationship and Save the changes</a:t>
            </a:r>
            <a:endParaRPr lang="en-US" sz="2500" b="1" dirty="0">
              <a:solidFill>
                <a:srgbClr val="FF0000"/>
              </a:solidFill>
            </a:endParaRPr>
          </a:p>
        </p:txBody>
      </p:sp>
      <p:sp>
        <p:nvSpPr>
          <p:cNvPr id="7" name="Right Arrow 6"/>
          <p:cNvSpPr/>
          <p:nvPr/>
        </p:nvSpPr>
        <p:spPr>
          <a:xfrm rot="11677029">
            <a:off x="5498674" y="4636826"/>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07416" y="5246396"/>
            <a:ext cx="2215669" cy="1354217"/>
          </a:xfrm>
          <a:prstGeom prst="rect">
            <a:avLst/>
          </a:prstGeom>
          <a:noFill/>
        </p:spPr>
        <p:txBody>
          <a:bodyPr wrap="square" rtlCol="0">
            <a:spAutoFit/>
          </a:bodyPr>
          <a:lstStyle/>
          <a:p>
            <a:r>
              <a:rPr lang="en-US" sz="2500" b="1" dirty="0" smtClean="0">
                <a:solidFill>
                  <a:srgbClr val="FF0000"/>
                </a:solidFill>
              </a:rPr>
              <a:t>(1) Make sure that it is 1-</a:t>
            </a:r>
            <a:r>
              <a:rPr lang="en-US" sz="3200" b="1" dirty="0" smtClean="0">
                <a:solidFill>
                  <a:srgbClr val="FF0000"/>
                </a:solidFill>
                <a:latin typeface="Matura MT Script Capitals"/>
              </a:rPr>
              <a:t>∞ </a:t>
            </a:r>
            <a:r>
              <a:rPr lang="en-US" sz="2500" b="1" dirty="0">
                <a:solidFill>
                  <a:srgbClr val="FF0000"/>
                </a:solidFill>
              </a:rPr>
              <a:t>relationship </a:t>
            </a:r>
          </a:p>
        </p:txBody>
      </p:sp>
    </p:spTree>
    <p:extLst>
      <p:ext uri="{BB962C8B-B14F-4D97-AF65-F5344CB8AC3E}">
        <p14:creationId xmlns:p14="http://schemas.microsoft.com/office/powerpoint/2010/main" val="61377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a:r>
            <a:br>
              <a:rPr lang="en-US" b="0" dirty="0"/>
            </a:br>
            <a:r>
              <a:rPr lang="en-US" i="1" dirty="0" smtClean="0"/>
              <a:t>Queries</a:t>
            </a:r>
            <a:r>
              <a:rPr lang="en-US" b="0" dirty="0"/>
              <a:t/>
            </a:r>
            <a:br>
              <a:rPr lang="en-US" b="0" dirty="0"/>
            </a:br>
            <a:endParaRPr lang="en-US" dirty="0"/>
          </a:p>
        </p:txBody>
      </p:sp>
      <p:sp>
        <p:nvSpPr>
          <p:cNvPr id="3" name="Content Placeholder 2"/>
          <p:cNvSpPr>
            <a:spLocks noGrp="1"/>
          </p:cNvSpPr>
          <p:nvPr>
            <p:ph idx="1"/>
          </p:nvPr>
        </p:nvSpPr>
        <p:spPr/>
        <p:txBody>
          <a:bodyPr/>
          <a:lstStyle/>
          <a:p>
            <a:endParaRPr lang="en-US" dirty="0"/>
          </a:p>
          <a:p>
            <a:endParaRPr lang="en-US" dirty="0"/>
          </a:p>
          <a:p>
            <a:r>
              <a:rPr lang="en-US" b="1" dirty="0"/>
              <a:t>A </a:t>
            </a:r>
            <a:r>
              <a:rPr lang="en-US" b="1" i="1" dirty="0"/>
              <a:t>query </a:t>
            </a:r>
            <a:r>
              <a:rPr lang="en-US" b="1" dirty="0"/>
              <a:t>is a database object that retrieves specific data from one or more database objects—either tables of other queries. </a:t>
            </a:r>
            <a:endParaRPr lang="en-US" dirty="0"/>
          </a:p>
        </p:txBody>
      </p:sp>
    </p:spTree>
    <p:extLst>
      <p:ext uri="{BB962C8B-B14F-4D97-AF65-F5344CB8AC3E}">
        <p14:creationId xmlns:p14="http://schemas.microsoft.com/office/powerpoint/2010/main" val="3080688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280988"/>
            <a:ext cx="8229600" cy="662441"/>
          </a:xfrm>
        </p:spPr>
        <p:txBody>
          <a:bodyPr/>
          <a:lstStyle/>
          <a:p>
            <a:r>
              <a:rPr lang="en-US" b="0" dirty="0"/>
              <a:t/>
            </a:r>
            <a:br>
              <a:rPr lang="en-US" b="0" dirty="0"/>
            </a:br>
            <a:r>
              <a:rPr lang="en-US" b="0" dirty="0"/>
              <a:t/>
            </a:r>
            <a:br>
              <a:rPr lang="en-US" b="0" dirty="0"/>
            </a:br>
            <a:r>
              <a:rPr lang="en-US" i="1" dirty="0" smtClean="0"/>
              <a:t>Create Queries</a:t>
            </a:r>
            <a:r>
              <a:rPr lang="en-US" b="0" dirty="0"/>
              <a:t/>
            </a:r>
            <a:br>
              <a:rPr lang="en-US" b="0" dirty="0"/>
            </a:b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86" y="1379764"/>
            <a:ext cx="7620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16523146">
            <a:off x="1278147" y="2352520"/>
            <a:ext cx="1331205" cy="320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6138" y="3190491"/>
            <a:ext cx="875222" cy="477054"/>
          </a:xfrm>
          <a:prstGeom prst="rect">
            <a:avLst/>
          </a:prstGeom>
          <a:noFill/>
        </p:spPr>
        <p:txBody>
          <a:bodyPr wrap="square" rtlCol="0">
            <a:spAutoFit/>
          </a:bodyPr>
          <a:lstStyle/>
          <a:p>
            <a:r>
              <a:rPr lang="en-US" sz="2500" b="1" dirty="0" smtClean="0">
                <a:solidFill>
                  <a:srgbClr val="FF0000"/>
                </a:solidFill>
              </a:rPr>
              <a:t>(</a:t>
            </a:r>
            <a:r>
              <a:rPr lang="en-US" sz="2500" b="1" dirty="0">
                <a:solidFill>
                  <a:srgbClr val="FF0000"/>
                </a:solidFill>
              </a:rPr>
              <a:t>1</a:t>
            </a:r>
            <a:r>
              <a:rPr lang="en-US" sz="2500" b="1" dirty="0" smtClean="0">
                <a:solidFill>
                  <a:srgbClr val="FF0000"/>
                </a:solidFill>
              </a:rPr>
              <a:t>)</a:t>
            </a:r>
            <a:endParaRPr lang="en-US" sz="2500" b="1" dirty="0">
              <a:solidFill>
                <a:srgbClr val="FF0000"/>
              </a:solidFill>
            </a:endParaRPr>
          </a:p>
        </p:txBody>
      </p:sp>
      <p:sp>
        <p:nvSpPr>
          <p:cNvPr id="8" name="Right Arrow 7"/>
          <p:cNvSpPr/>
          <p:nvPr/>
        </p:nvSpPr>
        <p:spPr>
          <a:xfrm rot="20891289">
            <a:off x="3575709" y="3542250"/>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31990" y="4003128"/>
            <a:ext cx="3684469" cy="861774"/>
          </a:xfrm>
          <a:prstGeom prst="rect">
            <a:avLst/>
          </a:prstGeom>
          <a:noFill/>
        </p:spPr>
        <p:txBody>
          <a:bodyPr wrap="square" rtlCol="0">
            <a:spAutoFit/>
          </a:bodyPr>
          <a:lstStyle/>
          <a:p>
            <a:r>
              <a:rPr lang="en-US" sz="2500" b="1" dirty="0" smtClean="0">
                <a:solidFill>
                  <a:srgbClr val="FF0000"/>
                </a:solidFill>
              </a:rPr>
              <a:t>(3) Choose Simple Query </a:t>
            </a:r>
            <a:endParaRPr lang="en-US" sz="2500" b="1" dirty="0">
              <a:solidFill>
                <a:srgbClr val="FF0000"/>
              </a:solidFill>
            </a:endParaRPr>
          </a:p>
        </p:txBody>
      </p:sp>
      <p:sp>
        <p:nvSpPr>
          <p:cNvPr id="10" name="Right Arrow 9"/>
          <p:cNvSpPr/>
          <p:nvPr/>
        </p:nvSpPr>
        <p:spPr>
          <a:xfrm rot="18040263">
            <a:off x="1447222" y="3090420"/>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80743" y="4230681"/>
            <a:ext cx="875222" cy="477054"/>
          </a:xfrm>
          <a:prstGeom prst="rect">
            <a:avLst/>
          </a:prstGeom>
          <a:noFill/>
        </p:spPr>
        <p:txBody>
          <a:bodyPr wrap="square" rtlCol="0">
            <a:spAutoFit/>
          </a:bodyPr>
          <a:lstStyle/>
          <a:p>
            <a:r>
              <a:rPr lang="en-US" sz="2500" b="1" dirty="0" smtClean="0">
                <a:solidFill>
                  <a:srgbClr val="FF0000"/>
                </a:solidFill>
              </a:rPr>
              <a:t>(2)</a:t>
            </a:r>
            <a:endParaRPr lang="en-US" sz="2500" b="1" dirty="0">
              <a:solidFill>
                <a:srgbClr val="FF0000"/>
              </a:solidFill>
            </a:endParaRPr>
          </a:p>
        </p:txBody>
      </p:sp>
    </p:spTree>
    <p:extLst>
      <p:ext uri="{BB962C8B-B14F-4D97-AF65-F5344CB8AC3E}">
        <p14:creationId xmlns:p14="http://schemas.microsoft.com/office/powerpoint/2010/main" val="3369598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Query</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07" y="2336798"/>
            <a:ext cx="8698493" cy="406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64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and Close a Database</a:t>
            </a:r>
          </a:p>
        </p:txBody>
      </p:sp>
      <p:sp>
        <p:nvSpPr>
          <p:cNvPr id="3" name="Content Placeholder 2"/>
          <p:cNvSpPr>
            <a:spLocks noGrp="1"/>
          </p:cNvSpPr>
          <p:nvPr>
            <p:ph idx="1"/>
          </p:nvPr>
        </p:nvSpPr>
        <p:spPr/>
        <p:txBody>
          <a:bodyPr/>
          <a:lstStyle/>
          <a:p>
            <a:r>
              <a:rPr lang="en-US" b="1" dirty="0"/>
              <a:t>When you close an Access table, any changes made to the records are saved automatically. </a:t>
            </a:r>
            <a:endParaRPr lang="en-US" dirty="0"/>
          </a:p>
          <a:p>
            <a:r>
              <a:rPr lang="en-US" dirty="0"/>
              <a:t>•</a:t>
            </a:r>
            <a:r>
              <a:rPr lang="en-US" b="1" dirty="0"/>
              <a:t>You will be prompted to save changes to design of the table or the layout of Datasheet view. </a:t>
            </a:r>
            <a:endParaRPr lang="en-US" dirty="0"/>
          </a:p>
          <a:p>
            <a:endParaRPr lang="en-US" dirty="0"/>
          </a:p>
        </p:txBody>
      </p:sp>
    </p:spTree>
    <p:extLst>
      <p:ext uri="{BB962C8B-B14F-4D97-AF65-F5344CB8AC3E}">
        <p14:creationId xmlns:p14="http://schemas.microsoft.com/office/powerpoint/2010/main" val="3516217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Existing Tables</a:t>
            </a:r>
            <a:endParaRPr lang="en-US" dirty="0"/>
          </a:p>
        </p:txBody>
      </p:sp>
      <p:sp>
        <p:nvSpPr>
          <p:cNvPr id="3" name="Content Placeholder 2"/>
          <p:cNvSpPr>
            <a:spLocks noGrp="1"/>
          </p:cNvSpPr>
          <p:nvPr>
            <p:ph idx="1"/>
          </p:nvPr>
        </p:nvSpPr>
        <p:spPr/>
        <p:txBody>
          <a:bodyPr/>
          <a:lstStyle/>
          <a:p>
            <a:r>
              <a:rPr lang="en-US" b="1" dirty="0" smtClean="0"/>
              <a:t>Data in database usually dynamic</a:t>
            </a:r>
          </a:p>
          <a:p>
            <a:pPr lvl="1"/>
            <a:r>
              <a:rPr lang="en-US" dirty="0" smtClean="0"/>
              <a:t>Must be accurate, up-to-date</a:t>
            </a:r>
          </a:p>
          <a:p>
            <a:r>
              <a:rPr lang="en-US" b="1" dirty="0" smtClean="0"/>
              <a:t>Locate field through Find and Replace </a:t>
            </a:r>
          </a:p>
          <a:p>
            <a:pPr lvl="1"/>
            <a:r>
              <a:rPr lang="en-US" dirty="0" smtClean="0"/>
              <a:t>Looks for current field content</a:t>
            </a:r>
          </a:p>
          <a:p>
            <a:pPr lvl="1"/>
            <a:r>
              <a:rPr lang="en-US" dirty="0" smtClean="0"/>
              <a:t>Once record(s) found, can delete or edit</a:t>
            </a:r>
            <a:endParaRPr lang="en-US" dirty="0"/>
          </a:p>
        </p:txBody>
      </p:sp>
    </p:spTree>
    <p:extLst>
      <p:ext uri="{BB962C8B-B14F-4D97-AF65-F5344CB8AC3E}">
        <p14:creationId xmlns:p14="http://schemas.microsoft.com/office/powerpoint/2010/main" val="1117876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Existing Tables</a:t>
            </a:r>
            <a:endParaRPr lang="en-US" dirty="0"/>
          </a:p>
        </p:txBody>
      </p:sp>
      <p:sp>
        <p:nvSpPr>
          <p:cNvPr id="3" name="Content Placeholder 2"/>
          <p:cNvSpPr>
            <a:spLocks noGrp="1"/>
          </p:cNvSpPr>
          <p:nvPr>
            <p:ph idx="1"/>
          </p:nvPr>
        </p:nvSpPr>
        <p:spPr>
          <a:xfrm>
            <a:off x="685800" y="1513490"/>
            <a:ext cx="7772400" cy="4582510"/>
          </a:xfrm>
        </p:spPr>
        <p:txBody>
          <a:bodyPr/>
          <a:lstStyle/>
          <a:p>
            <a:r>
              <a:rPr lang="en-US" b="1" dirty="0" smtClean="0"/>
              <a:t>Can navigate through table’s records using keyboard</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7495955"/>
              </p:ext>
            </p:extLst>
          </p:nvPr>
        </p:nvGraphicFramePr>
        <p:xfrm>
          <a:off x="693683" y="2737069"/>
          <a:ext cx="8056179" cy="3505200"/>
        </p:xfrm>
        <a:graphic>
          <a:graphicData uri="http://schemas.openxmlformats.org/drawingml/2006/table">
            <a:tbl>
              <a:tblPr firstRow="1" bandRow="1">
                <a:tableStyleId>{793D81CF-94F2-401A-BA57-92F5A7B2D0C5}</a:tableStyleId>
              </a:tblPr>
              <a:tblGrid>
                <a:gridCol w="1828800"/>
                <a:gridCol w="6227379"/>
              </a:tblGrid>
              <a:tr h="370840">
                <a:tc gridSpan="2">
                  <a:txBody>
                    <a:bodyPr/>
                    <a:lstStyle/>
                    <a:p>
                      <a:pPr algn="ctr"/>
                      <a:r>
                        <a:rPr lang="en-US" b="1" dirty="0" smtClean="0"/>
                        <a:t>Useful Key Combinations for Navigating a Table</a:t>
                      </a:r>
                      <a:endParaRPr lang="en-US" b="1" dirty="0"/>
                    </a:p>
                  </a:txBody>
                  <a:tcPr/>
                </a:tc>
                <a:tc hMerge="1">
                  <a:txBody>
                    <a:bodyPr/>
                    <a:lstStyle/>
                    <a:p>
                      <a:endParaRPr lang="en-US" dirty="0"/>
                    </a:p>
                  </a:txBody>
                  <a:tcPr/>
                </a:tc>
              </a:tr>
              <a:tr h="370840">
                <a:tc>
                  <a:txBody>
                    <a:bodyPr/>
                    <a:lstStyle/>
                    <a:p>
                      <a:r>
                        <a:rPr lang="en-US" b="1" dirty="0" smtClean="0"/>
                        <a:t>Keystroke</a:t>
                      </a:r>
                      <a:endParaRPr lang="en-US" b="1" dirty="0"/>
                    </a:p>
                  </a:txBody>
                  <a:tcPr/>
                </a:tc>
                <a:tc>
                  <a:txBody>
                    <a:bodyPr/>
                    <a:lstStyle/>
                    <a:p>
                      <a:r>
                        <a:rPr lang="en-US" b="1" dirty="0" smtClean="0"/>
                        <a:t>Movement</a:t>
                      </a:r>
                      <a:endParaRPr lang="en-US" b="1" dirty="0"/>
                    </a:p>
                  </a:txBody>
                  <a:tcPr/>
                </a:tc>
              </a:tr>
              <a:tr h="370840">
                <a:tc>
                  <a:txBody>
                    <a:bodyPr/>
                    <a:lstStyle/>
                    <a:p>
                      <a:r>
                        <a:rPr lang="en-US" dirty="0" smtClean="0"/>
                        <a:t>[PageUp]</a:t>
                      </a:r>
                      <a:endParaRPr lang="en-US" dirty="0"/>
                    </a:p>
                  </a:txBody>
                  <a:tcPr/>
                </a:tc>
                <a:tc>
                  <a:txBody>
                    <a:bodyPr/>
                    <a:lstStyle/>
                    <a:p>
                      <a:r>
                        <a:rPr lang="en-US" dirty="0" smtClean="0"/>
                        <a:t>Moves the</a:t>
                      </a:r>
                      <a:r>
                        <a:rPr lang="en-US" baseline="0" dirty="0" smtClean="0"/>
                        <a:t> selection up one screen at a time.</a:t>
                      </a:r>
                      <a:endParaRPr lang="en-US" dirty="0"/>
                    </a:p>
                  </a:txBody>
                  <a:tcPr/>
                </a:tc>
              </a:tr>
              <a:tr h="370840">
                <a:tc>
                  <a:txBody>
                    <a:bodyPr/>
                    <a:lstStyle/>
                    <a:p>
                      <a:r>
                        <a:rPr lang="en-US" dirty="0" smtClean="0"/>
                        <a:t>[PageDown]</a:t>
                      </a:r>
                      <a:endParaRPr lang="en-US" dirty="0"/>
                    </a:p>
                  </a:txBody>
                  <a:tcPr/>
                </a:tc>
                <a:tc>
                  <a:txBody>
                    <a:bodyPr/>
                    <a:lstStyle/>
                    <a:p>
                      <a:r>
                        <a:rPr lang="en-US" dirty="0" smtClean="0"/>
                        <a:t>Moves</a:t>
                      </a:r>
                      <a:r>
                        <a:rPr lang="en-US" baseline="0" dirty="0" smtClean="0"/>
                        <a:t> the selection down one screen at a time.</a:t>
                      </a:r>
                      <a:endParaRPr lang="en-US" dirty="0"/>
                    </a:p>
                  </a:txBody>
                  <a:tcPr/>
                </a:tc>
              </a:tr>
              <a:tr h="370840">
                <a:tc>
                  <a:txBody>
                    <a:bodyPr/>
                    <a:lstStyle/>
                    <a:p>
                      <a:r>
                        <a:rPr lang="en-US" dirty="0" smtClean="0"/>
                        <a:t>[Ctrl]+[Home]</a:t>
                      </a:r>
                      <a:endParaRPr lang="en-US" dirty="0"/>
                    </a:p>
                  </a:txBody>
                  <a:tcPr/>
                </a:tc>
                <a:tc>
                  <a:txBody>
                    <a:bodyPr/>
                    <a:lstStyle/>
                    <a:p>
                      <a:r>
                        <a:rPr lang="en-US" dirty="0" smtClean="0"/>
                        <a:t>Moves the</a:t>
                      </a:r>
                      <a:r>
                        <a:rPr lang="en-US" baseline="0" dirty="0" smtClean="0"/>
                        <a:t> selection to the first field in the table or the beginning of the selected field.</a:t>
                      </a:r>
                      <a:endParaRPr lang="en-US" dirty="0"/>
                    </a:p>
                  </a:txBody>
                  <a:tcPr/>
                </a:tc>
              </a:tr>
              <a:tr h="370840">
                <a:tc>
                  <a:txBody>
                    <a:bodyPr/>
                    <a:lstStyle/>
                    <a:p>
                      <a:r>
                        <a:rPr lang="en-US" dirty="0" smtClean="0"/>
                        <a:t>[Ctrl]+[End]</a:t>
                      </a:r>
                      <a:endParaRPr lang="en-US" dirty="0"/>
                    </a:p>
                  </a:txBody>
                  <a:tcPr/>
                </a:tc>
                <a:tc>
                  <a:txBody>
                    <a:bodyPr/>
                    <a:lstStyle/>
                    <a:p>
                      <a:r>
                        <a:rPr lang="en-US" dirty="0" smtClean="0"/>
                        <a:t>Moves the selections to the last field in the table or the end of the selected field.</a:t>
                      </a:r>
                      <a:endParaRPr lang="en-US" dirty="0"/>
                    </a:p>
                  </a:txBody>
                  <a:tcPr/>
                </a:tc>
              </a:tr>
              <a:tr h="370840">
                <a:tc>
                  <a:txBody>
                    <a:bodyPr/>
                    <a:lstStyle/>
                    <a:p>
                      <a:r>
                        <a:rPr lang="en-US" dirty="0" smtClean="0"/>
                        <a:t>[Tab]</a:t>
                      </a:r>
                      <a:endParaRPr lang="en-US" dirty="0"/>
                    </a:p>
                  </a:txBody>
                  <a:tcPr/>
                </a:tc>
                <a:tc>
                  <a:txBody>
                    <a:bodyPr/>
                    <a:lstStyle/>
                    <a:p>
                      <a:r>
                        <a:rPr lang="en-US" dirty="0" smtClean="0"/>
                        <a:t>Moves the selection to the next field in the table.</a:t>
                      </a:r>
                      <a:endParaRPr lang="en-US" dirty="0"/>
                    </a:p>
                  </a:txBody>
                  <a:tcPr/>
                </a:tc>
              </a:tr>
              <a:tr h="370840">
                <a:tc>
                  <a:txBody>
                    <a:bodyPr/>
                    <a:lstStyle/>
                    <a:p>
                      <a:r>
                        <a:rPr lang="en-US" dirty="0" smtClean="0"/>
                        <a:t>[Shift]+[Tab]</a:t>
                      </a:r>
                      <a:endParaRPr lang="en-US" dirty="0"/>
                    </a:p>
                  </a:txBody>
                  <a:tcPr/>
                </a:tc>
                <a:tc>
                  <a:txBody>
                    <a:bodyPr/>
                    <a:lstStyle/>
                    <a:p>
                      <a:r>
                        <a:rPr lang="en-US" dirty="0" smtClean="0"/>
                        <a:t>Moves the selection to the previous field in the table.</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Existing Tables</a:t>
            </a:r>
            <a:endParaRPr lang="en-US" dirty="0"/>
          </a:p>
        </p:txBody>
      </p:sp>
      <p:sp>
        <p:nvSpPr>
          <p:cNvPr id="3" name="Content Placeholder 2"/>
          <p:cNvSpPr>
            <a:spLocks noGrp="1"/>
          </p:cNvSpPr>
          <p:nvPr>
            <p:ph idx="1"/>
          </p:nvPr>
        </p:nvSpPr>
        <p:spPr>
          <a:xfrm>
            <a:off x="685800" y="1596788"/>
            <a:ext cx="7772400" cy="4499212"/>
          </a:xfrm>
        </p:spPr>
        <p:txBody>
          <a:bodyPr/>
          <a:lstStyle/>
          <a:p>
            <a:r>
              <a:rPr lang="en-US" b="1" dirty="0" smtClean="0"/>
              <a:t>Advantages using Design view to add field(s)</a:t>
            </a:r>
          </a:p>
          <a:p>
            <a:pPr lvl="1"/>
            <a:r>
              <a:rPr lang="en-US" dirty="0" smtClean="0"/>
              <a:t>Can insert field name and data type</a:t>
            </a:r>
          </a:p>
          <a:p>
            <a:pPr lvl="1"/>
            <a:r>
              <a:rPr lang="en-US" dirty="0" smtClean="0"/>
              <a:t>Can drag to new location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225" y="3677856"/>
            <a:ext cx="4846320" cy="2677601"/>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and Modify Table Relationships</a:t>
            </a:r>
            <a:endParaRPr lang="en-US" dirty="0"/>
          </a:p>
        </p:txBody>
      </p:sp>
      <p:sp>
        <p:nvSpPr>
          <p:cNvPr id="3" name="Content Placeholder 2"/>
          <p:cNvSpPr>
            <a:spLocks noGrp="1"/>
          </p:cNvSpPr>
          <p:nvPr>
            <p:ph idx="1"/>
          </p:nvPr>
        </p:nvSpPr>
        <p:spPr/>
        <p:txBody>
          <a:bodyPr/>
          <a:lstStyle/>
          <a:p>
            <a:r>
              <a:rPr lang="en-US" b="1" dirty="0" smtClean="0"/>
              <a:t>Access databases are relational</a:t>
            </a:r>
          </a:p>
          <a:p>
            <a:r>
              <a:rPr lang="en-US" b="1" dirty="0" smtClean="0"/>
              <a:t>Tables relate through common </a:t>
            </a:r>
            <a:r>
              <a:rPr lang="en-US" b="1" dirty="0" smtClean="0"/>
              <a:t>fields, which have values that match</a:t>
            </a:r>
            <a:endParaRPr lang="en-US" b="1" dirty="0" smtClean="0"/>
          </a:p>
          <a:p>
            <a:r>
              <a:rPr lang="en-US" b="1" dirty="0" smtClean="0"/>
              <a:t>Create relationships prior to creating:</a:t>
            </a:r>
          </a:p>
          <a:p>
            <a:pPr lvl="1"/>
            <a:r>
              <a:rPr lang="en-US" dirty="0" smtClean="0"/>
              <a:t>Queries</a:t>
            </a:r>
          </a:p>
          <a:p>
            <a:pPr lvl="1"/>
            <a:r>
              <a:rPr lang="en-US" dirty="0" smtClean="0"/>
              <a:t>Forms</a:t>
            </a:r>
          </a:p>
          <a:p>
            <a:pPr lvl="1"/>
            <a:r>
              <a:rPr lang="en-US" dirty="0" smtClean="0"/>
              <a:t>Reports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and Modify Table Relationships</a:t>
            </a:r>
            <a:endParaRPr lang="en-US" dirty="0"/>
          </a:p>
        </p:txBody>
      </p:sp>
      <p:sp>
        <p:nvSpPr>
          <p:cNvPr id="3" name="Content Placeholder 2"/>
          <p:cNvSpPr>
            <a:spLocks noGrp="1"/>
          </p:cNvSpPr>
          <p:nvPr>
            <p:ph idx="1"/>
          </p:nvPr>
        </p:nvSpPr>
        <p:spPr/>
        <p:txBody>
          <a:bodyPr/>
          <a:lstStyle/>
          <a:p>
            <a:r>
              <a:rPr lang="en-US" b="1" dirty="0" smtClean="0"/>
              <a:t>Referential integrity ensures validity of table data</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02" y="3173839"/>
            <a:ext cx="7943604" cy="237193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i="1" dirty="0"/>
              <a:t>Microsoft Access </a:t>
            </a:r>
            <a:r>
              <a:rPr lang="en-US" i="1" dirty="0" smtClean="0"/>
              <a:t>2010</a:t>
            </a:r>
            <a:endParaRPr lang="en-US" dirty="0"/>
          </a:p>
        </p:txBody>
      </p:sp>
      <p:sp>
        <p:nvSpPr>
          <p:cNvPr id="3" name="Content Placeholder 2"/>
          <p:cNvSpPr>
            <a:spLocks noGrp="1"/>
          </p:cNvSpPr>
          <p:nvPr>
            <p:ph idx="1"/>
          </p:nvPr>
        </p:nvSpPr>
        <p:spPr/>
        <p:txBody>
          <a:bodyPr/>
          <a:lstStyle/>
          <a:p>
            <a:endParaRPr lang="en-US" dirty="0"/>
          </a:p>
          <a:p>
            <a:r>
              <a:rPr lang="en-US" b="1" dirty="0" smtClean="0"/>
              <a:t>A </a:t>
            </a:r>
            <a:r>
              <a:rPr lang="en-US" b="1" dirty="0"/>
              <a:t>database is an organized collection of </a:t>
            </a:r>
            <a:r>
              <a:rPr lang="en-US" b="1" i="1" dirty="0"/>
              <a:t>data</a:t>
            </a:r>
            <a:r>
              <a:rPr lang="en-US" b="1" dirty="0"/>
              <a:t>—facts about people, events, things, or ideas—related to a specific topic or purpose. </a:t>
            </a:r>
            <a:endParaRPr lang="en-US" dirty="0"/>
          </a:p>
          <a:p>
            <a:r>
              <a:rPr lang="en-US" dirty="0"/>
              <a:t>•</a:t>
            </a:r>
            <a:r>
              <a:rPr lang="en-US" b="1" dirty="0"/>
              <a:t>Information is data that is organized in a useful manner </a:t>
            </a:r>
            <a:endParaRPr lang="en-US" dirty="0"/>
          </a:p>
        </p:txBody>
      </p:sp>
    </p:spTree>
    <p:extLst>
      <p:ext uri="{BB962C8B-B14F-4D97-AF65-F5344CB8AC3E}">
        <p14:creationId xmlns:p14="http://schemas.microsoft.com/office/powerpoint/2010/main" val="2743818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Modify </a:t>
            </a:r>
            <a:r>
              <a:rPr lang="en-US" dirty="0" smtClean="0"/>
              <a:t/>
            </a:r>
            <a:br>
              <a:rPr lang="en-US" dirty="0" smtClean="0"/>
            </a:br>
            <a:r>
              <a:rPr lang="en-US" dirty="0" smtClean="0"/>
              <a:t>Table </a:t>
            </a:r>
            <a:r>
              <a:rPr lang="en-US" dirty="0"/>
              <a:t>Relationships</a:t>
            </a:r>
          </a:p>
        </p:txBody>
      </p:sp>
      <p:sp>
        <p:nvSpPr>
          <p:cNvPr id="3" name="Content Placeholder 2"/>
          <p:cNvSpPr>
            <a:spLocks noGrp="1"/>
          </p:cNvSpPr>
          <p:nvPr>
            <p:ph idx="1"/>
          </p:nvPr>
        </p:nvSpPr>
        <p:spPr/>
        <p:txBody>
          <a:bodyPr/>
          <a:lstStyle/>
          <a:p>
            <a:r>
              <a:rPr lang="en-US" b="1" dirty="0" smtClean="0"/>
              <a:t>Cascade options update table records when referential integrity </a:t>
            </a:r>
            <a:br>
              <a:rPr lang="en-US" b="1" dirty="0" smtClean="0"/>
            </a:br>
            <a:r>
              <a:rPr lang="en-US" b="1" dirty="0" smtClean="0"/>
              <a:t>is enforced</a:t>
            </a:r>
          </a:p>
          <a:p>
            <a:r>
              <a:rPr lang="en-US" b="1" dirty="0" smtClean="0"/>
              <a:t>Cascade Update enables changes to a primary key field and automatically updates related table(s)</a:t>
            </a:r>
          </a:p>
          <a:p>
            <a:r>
              <a:rPr lang="en-US" b="1" dirty="0" smtClean="0"/>
              <a:t>Cascade Delete permits record deletion to table and related table(s)</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Table in Design View</a:t>
            </a:r>
            <a:endParaRPr lang="en-US" dirty="0"/>
          </a:p>
        </p:txBody>
      </p:sp>
      <p:sp>
        <p:nvSpPr>
          <p:cNvPr id="3" name="Content Placeholder 2"/>
          <p:cNvSpPr>
            <a:spLocks noGrp="1"/>
          </p:cNvSpPr>
          <p:nvPr>
            <p:ph idx="1"/>
          </p:nvPr>
        </p:nvSpPr>
        <p:spPr/>
        <p:txBody>
          <a:bodyPr/>
          <a:lstStyle/>
          <a:p>
            <a:r>
              <a:rPr lang="en-US" b="1" dirty="0" smtClean="0"/>
              <a:t>Gives most control over table and fields</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527" y="3103298"/>
            <a:ext cx="7188643" cy="2763111"/>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Table in Design View</a:t>
            </a:r>
            <a:endParaRPr lang="en-US" dirty="0"/>
          </a:p>
        </p:txBody>
      </p:sp>
      <p:sp>
        <p:nvSpPr>
          <p:cNvPr id="3" name="Content Placeholder 2"/>
          <p:cNvSpPr>
            <a:spLocks noGrp="1"/>
          </p:cNvSpPr>
          <p:nvPr>
            <p:ph idx="1"/>
          </p:nvPr>
        </p:nvSpPr>
        <p:spPr>
          <a:xfrm>
            <a:off x="658505" y="2122859"/>
            <a:ext cx="7772400" cy="4114800"/>
          </a:xfrm>
        </p:spPr>
        <p:txBody>
          <a:bodyPr/>
          <a:lstStyle/>
          <a:p>
            <a:r>
              <a:rPr lang="en-US" b="1" dirty="0" smtClean="0"/>
              <a:t>Field properties related to field data type</a:t>
            </a:r>
            <a:endParaRPr lang="en-US"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70" y="3432461"/>
            <a:ext cx="6659737" cy="28458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183530" y="3445912"/>
            <a:ext cx="804042"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Data Types</a:t>
            </a:r>
            <a:endParaRPr lang="en-US" dirty="0"/>
          </a:p>
        </p:txBody>
      </p:sp>
      <p:sp>
        <p:nvSpPr>
          <p:cNvPr id="3" name="Content Placeholder 2"/>
          <p:cNvSpPr>
            <a:spLocks noGrp="1"/>
          </p:cNvSpPr>
          <p:nvPr>
            <p:ph idx="1"/>
          </p:nvPr>
        </p:nvSpPr>
        <p:spPr/>
        <p:txBody>
          <a:bodyPr/>
          <a:lstStyle/>
          <a:p>
            <a:r>
              <a:rPr lang="en-US" b="1" dirty="0" smtClean="0"/>
              <a:t>Decide </a:t>
            </a:r>
            <a:r>
              <a:rPr lang="en-US" b="1" dirty="0" smtClean="0"/>
              <a:t>each field’s data type before </a:t>
            </a:r>
            <a:r>
              <a:rPr lang="en-US" b="1" dirty="0" smtClean="0"/>
              <a:t>creating a </a:t>
            </a:r>
            <a:r>
              <a:rPr lang="en-US" b="1" dirty="0" smtClean="0"/>
              <a:t>table</a:t>
            </a:r>
          </a:p>
          <a:p>
            <a:pPr lvl="1"/>
            <a:r>
              <a:rPr lang="en-US" dirty="0" smtClean="0"/>
              <a:t>Ensures proper data entry in fields</a:t>
            </a:r>
          </a:p>
          <a:p>
            <a:pPr lvl="1"/>
            <a:r>
              <a:rPr lang="en-US" dirty="0" smtClean="0"/>
              <a:t>Determines acceptable data entry in fields</a:t>
            </a:r>
          </a:p>
          <a:p>
            <a:r>
              <a:rPr lang="en-US" b="1" dirty="0" smtClean="0"/>
              <a:t>Change data type with caution on </a:t>
            </a:r>
            <a:r>
              <a:rPr lang="en-US" b="1" dirty="0" smtClean="0"/>
              <a:t>an existing field</a:t>
            </a:r>
          </a:p>
          <a:p>
            <a:pPr lvl="1"/>
            <a:r>
              <a:rPr lang="en-US" dirty="0" smtClean="0"/>
              <a:t>get a warning about losing data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Field Properties</a:t>
            </a:r>
            <a:endParaRPr lang="en-US" dirty="0"/>
          </a:p>
        </p:txBody>
      </p:sp>
      <p:sp>
        <p:nvSpPr>
          <p:cNvPr id="3" name="Content Placeholder 2"/>
          <p:cNvSpPr>
            <a:spLocks noGrp="1"/>
          </p:cNvSpPr>
          <p:nvPr>
            <p:ph idx="1"/>
          </p:nvPr>
        </p:nvSpPr>
        <p:spPr/>
        <p:txBody>
          <a:bodyPr/>
          <a:lstStyle/>
          <a:p>
            <a:r>
              <a:rPr lang="en-US" b="1" dirty="0" smtClean="0"/>
              <a:t>Field properties are characteristics of a field</a:t>
            </a:r>
          </a:p>
          <a:p>
            <a:pPr lvl="1"/>
            <a:r>
              <a:rPr lang="en-US" dirty="0" smtClean="0"/>
              <a:t>Controls display of data</a:t>
            </a:r>
          </a:p>
          <a:p>
            <a:pPr lvl="1"/>
            <a:r>
              <a:rPr lang="en-US" dirty="0" smtClean="0"/>
              <a:t>Controls input of data</a:t>
            </a:r>
          </a:p>
          <a:p>
            <a:r>
              <a:rPr lang="en-US" b="1" dirty="0" smtClean="0"/>
              <a:t>Field data types determine field properties</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Field Properties</a:t>
            </a:r>
            <a:endParaRPr lang="en-US" dirty="0"/>
          </a:p>
        </p:txBody>
      </p:sp>
      <p:sp>
        <p:nvSpPr>
          <p:cNvPr id="3" name="Content Placeholder 2"/>
          <p:cNvSpPr>
            <a:spLocks noGrp="1"/>
          </p:cNvSpPr>
          <p:nvPr>
            <p:ph idx="1"/>
          </p:nvPr>
        </p:nvSpPr>
        <p:spPr>
          <a:xfrm>
            <a:off x="685800" y="1678675"/>
            <a:ext cx="7772400" cy="4417325"/>
          </a:xfrm>
        </p:spPr>
        <p:txBody>
          <a:bodyPr/>
          <a:lstStyle/>
          <a:p>
            <a:r>
              <a:rPr lang="en-US" b="1" dirty="0" smtClean="0"/>
              <a:t>Required field property</a:t>
            </a:r>
          </a:p>
          <a:p>
            <a:pPr lvl="1"/>
            <a:r>
              <a:rPr lang="en-US" dirty="0" smtClean="0"/>
              <a:t>Field entry necessary if “Yes”</a:t>
            </a:r>
          </a:p>
          <a:p>
            <a:pPr lvl="1"/>
            <a:r>
              <a:rPr lang="en-US" dirty="0" smtClean="0"/>
              <a:t>Ensures field cannot be blank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549" y="3292396"/>
            <a:ext cx="5357157" cy="315819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Field Properties</a:t>
            </a:r>
            <a:endParaRPr lang="en-US" dirty="0"/>
          </a:p>
        </p:txBody>
      </p:sp>
      <p:sp>
        <p:nvSpPr>
          <p:cNvPr id="3" name="Content Placeholder 2"/>
          <p:cNvSpPr>
            <a:spLocks noGrp="1"/>
          </p:cNvSpPr>
          <p:nvPr>
            <p:ph idx="1"/>
          </p:nvPr>
        </p:nvSpPr>
        <p:spPr/>
        <p:txBody>
          <a:bodyPr/>
          <a:lstStyle/>
          <a:p>
            <a:r>
              <a:rPr lang="en-US" b="1" dirty="0" smtClean="0"/>
              <a:t>Default Value field property </a:t>
            </a:r>
          </a:p>
          <a:p>
            <a:pPr lvl="1"/>
            <a:r>
              <a:rPr lang="en-US" dirty="0" smtClean="0"/>
              <a:t>Field content displays in new records</a:t>
            </a:r>
          </a:p>
          <a:p>
            <a:pPr lvl="1"/>
            <a:r>
              <a:rPr lang="en-US" dirty="0" smtClean="0"/>
              <a:t>Can be changed by user</a:t>
            </a:r>
          </a:p>
          <a:p>
            <a:pPr lvl="1"/>
            <a:r>
              <a:rPr lang="en-US" dirty="0" smtClean="0"/>
              <a:t>Increases efficient data entry</a:t>
            </a:r>
          </a:p>
          <a:p>
            <a:pPr lvl="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08" y="4216372"/>
            <a:ext cx="7342971" cy="1614412"/>
          </a:xfrm>
          <a:prstGeom prst="rect">
            <a:avLst/>
          </a:prstGeom>
          <a:ln w="12700">
            <a:solidFill>
              <a:schemeClr val="tx1"/>
            </a:solidFill>
          </a:ln>
        </p:spPr>
      </p:pic>
    </p:spTree>
    <p:extLst>
      <p:ext uri="{BB962C8B-B14F-4D97-AF65-F5344CB8AC3E}">
        <p14:creationId xmlns:p14="http://schemas.microsoft.com/office/powerpoint/2010/main" val="2708553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a:defRPr/>
            </a:pPr>
            <a:fld id="{59306E0C-DC76-4A10-B378-F6BFE63FE909}" type="slidenum">
              <a:rPr lang="en-US" sz="1400">
                <a:solidFill>
                  <a:srgbClr val="000000"/>
                </a:solidFill>
                <a:effectLst>
                  <a:outerShdw blurRad="38100" dist="38100" dir="2700000" algn="tl">
                    <a:srgbClr val="FFFFFF"/>
                  </a:outerShdw>
                </a:effectLst>
                <a:cs typeface="Arial" charset="0"/>
              </a:rPr>
              <a:pPr algn="r">
                <a:defRPr/>
              </a:pPr>
              <a:t>37</a:t>
            </a:fld>
            <a:endParaRPr lang="en-US" sz="1400" dirty="0">
              <a:solidFill>
                <a:srgbClr val="000000"/>
              </a:solidFill>
              <a:effectLst>
                <a:outerShdw blurRad="38100" dist="38100" dir="2700000" algn="tl">
                  <a:srgbClr val="FFFFFF"/>
                </a:outerShdw>
              </a:effectLst>
              <a:cs typeface="Arial" charset="0"/>
            </a:endParaRPr>
          </a:p>
        </p:txBody>
      </p:sp>
      <p:sp>
        <p:nvSpPr>
          <p:cNvPr id="26626"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dirty="0"/>
          </a:p>
        </p:txBody>
      </p:sp>
      <p:pic>
        <p:nvPicPr>
          <p:cNvPr id="26627"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26628"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dirty="0">
                <a:solidFill>
                  <a:srgbClr val="000000"/>
                </a:solidFill>
                <a:effectLst>
                  <a:outerShdw blurRad="38100" dist="38100" dir="2700000" algn="tl">
                    <a:srgbClr val="C0C0C0"/>
                  </a:outerShdw>
                </a:effectLst>
                <a:latin typeface="Tahoma" charset="0"/>
                <a:cs typeface="Arial" charset="0"/>
              </a:rPr>
              <a:t>Copyright © 2011 Pearson Education, Inc.  </a:t>
            </a:r>
          </a:p>
          <a:p>
            <a:pPr algn="ctr">
              <a:defRPr/>
            </a:pPr>
            <a:r>
              <a:rPr lang="en-US" dirty="0">
                <a:solidFill>
                  <a:srgbClr val="000000"/>
                </a:solidFill>
                <a:effectLst>
                  <a:outerShdw blurRad="38100" dist="38100" dir="2700000" algn="tl">
                    <a:srgbClr val="C0C0C0"/>
                  </a:outerShdw>
                </a:effectLst>
                <a:latin typeface="Tahoma" charset="0"/>
                <a:cs typeface="Arial" charset="0"/>
              </a:rPr>
              <a:t>Publishing as Prentice Hall</a:t>
            </a:r>
            <a:endParaRPr lang="en-US" dirty="0">
              <a:solidFill>
                <a:srgbClr val="000000"/>
              </a:solidFill>
              <a:effectLst>
                <a:outerShdw blurRad="38100" dist="38100" dir="2700000" algn="tl">
                  <a:srgbClr val="C0C0C0"/>
                </a:outerShdw>
              </a:effectLst>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164874"/>
            <a:ext cx="8229600" cy="1143000"/>
          </a:xfrm>
        </p:spPr>
        <p:txBody>
          <a:bodyPr/>
          <a:lstStyle/>
          <a:p>
            <a:r>
              <a:rPr lang="en-US" b="0" dirty="0"/>
              <a:t/>
            </a:r>
            <a:br>
              <a:rPr lang="en-US" b="0" dirty="0"/>
            </a:br>
            <a:r>
              <a:rPr lang="en-US" dirty="0"/>
              <a:t>Identify Good Database Design </a:t>
            </a:r>
          </a:p>
        </p:txBody>
      </p:sp>
      <p:sp>
        <p:nvSpPr>
          <p:cNvPr id="3" name="Content Placeholder 2"/>
          <p:cNvSpPr>
            <a:spLocks noGrp="1"/>
          </p:cNvSpPr>
          <p:nvPr>
            <p:ph idx="1"/>
          </p:nvPr>
        </p:nvSpPr>
        <p:spPr>
          <a:xfrm>
            <a:off x="508001" y="1654629"/>
            <a:ext cx="8476342" cy="4702627"/>
          </a:xfrm>
        </p:spPr>
        <p:txBody>
          <a:bodyPr/>
          <a:lstStyle/>
          <a:p>
            <a:r>
              <a:rPr lang="en-US" b="1" dirty="0" smtClean="0"/>
              <a:t>Use </a:t>
            </a:r>
            <a:r>
              <a:rPr lang="en-US" b="1" dirty="0"/>
              <a:t>good design techniques when creating a new database. </a:t>
            </a:r>
            <a:endParaRPr lang="en-US" dirty="0"/>
          </a:p>
          <a:p>
            <a:r>
              <a:rPr lang="en-US" dirty="0"/>
              <a:t>–Determine the information you want to keep track of to create a new database. </a:t>
            </a:r>
          </a:p>
          <a:p>
            <a:r>
              <a:rPr lang="en-US" dirty="0"/>
              <a:t>–Ask yourself, “What questions should this database be able to answer for me?” </a:t>
            </a:r>
          </a:p>
          <a:p>
            <a:r>
              <a:rPr lang="en-US" dirty="0"/>
              <a:t>–The purpose of a database is to store data in a manner that makes it easy for you to get the information you need. </a:t>
            </a:r>
          </a:p>
          <a:p>
            <a:endParaRPr lang="en-US" dirty="0"/>
          </a:p>
        </p:txBody>
      </p:sp>
    </p:spTree>
    <p:extLst>
      <p:ext uri="{BB962C8B-B14F-4D97-AF65-F5344CB8AC3E}">
        <p14:creationId xmlns:p14="http://schemas.microsoft.com/office/powerpoint/2010/main" val="988034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Data Base</a:t>
            </a:r>
            <a:endParaRPr lang="en-US" dirty="0"/>
          </a:p>
        </p:txBody>
      </p:sp>
      <p:sp>
        <p:nvSpPr>
          <p:cNvPr id="3" name="Content Placeholder 2"/>
          <p:cNvSpPr>
            <a:spLocks noGrp="1"/>
          </p:cNvSpPr>
          <p:nvPr>
            <p:ph idx="1"/>
          </p:nvPr>
        </p:nvSpPr>
        <p:spPr/>
        <p:txBody>
          <a:bodyPr/>
          <a:lstStyle/>
          <a:p>
            <a:r>
              <a:rPr lang="en-US" dirty="0" smtClean="0"/>
              <a:t>You will deal with </a:t>
            </a:r>
            <a:r>
              <a:rPr lang="en-US" dirty="0" smtClean="0"/>
              <a:t>an existing database </a:t>
            </a:r>
            <a:r>
              <a:rPr lang="en-US" dirty="0" smtClean="0"/>
              <a:t>in this course.</a:t>
            </a:r>
          </a:p>
          <a:p>
            <a:r>
              <a:rPr lang="en-US" dirty="0" smtClean="0"/>
              <a:t>You are not </a:t>
            </a:r>
            <a:r>
              <a:rPr lang="en-US" dirty="0" smtClean="0"/>
              <a:t>required </a:t>
            </a:r>
            <a:r>
              <a:rPr lang="en-US" dirty="0" smtClean="0"/>
              <a:t>to </a:t>
            </a:r>
            <a:r>
              <a:rPr lang="en-US" dirty="0" smtClean="0"/>
              <a:t>create a </a:t>
            </a:r>
            <a:r>
              <a:rPr lang="en-US" dirty="0" smtClean="0"/>
              <a:t>new database file. </a:t>
            </a:r>
            <a:endParaRPr lang="en-US" dirty="0" smtClean="0"/>
          </a:p>
          <a:p>
            <a:r>
              <a:rPr lang="en-US" dirty="0" smtClean="0"/>
              <a:t>You will be provided with a </a:t>
            </a:r>
            <a:r>
              <a:rPr lang="en-US" dirty="0" smtClean="0"/>
              <a:t>prepared database file.</a:t>
            </a:r>
            <a:endParaRPr lang="en-US" dirty="0"/>
          </a:p>
        </p:txBody>
      </p:sp>
    </p:spTree>
    <p:extLst>
      <p:ext uri="{BB962C8B-B14F-4D97-AF65-F5344CB8AC3E}">
        <p14:creationId xmlns:p14="http://schemas.microsoft.com/office/powerpoint/2010/main" val="408775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Tables</a:t>
            </a:r>
            <a:endParaRPr lang="en-US" dirty="0"/>
          </a:p>
        </p:txBody>
      </p:sp>
      <p:sp>
        <p:nvSpPr>
          <p:cNvPr id="3" name="Content Placeholder 2"/>
          <p:cNvSpPr>
            <a:spLocks noGrp="1"/>
          </p:cNvSpPr>
          <p:nvPr>
            <p:ph idx="1"/>
          </p:nvPr>
        </p:nvSpPr>
        <p:spPr/>
        <p:txBody>
          <a:bodyPr/>
          <a:lstStyle/>
          <a:p>
            <a:r>
              <a:rPr lang="en-US" dirty="0" smtClean="0"/>
              <a:t>There are several ways to create a table, the following are two ways to do that.</a:t>
            </a:r>
          </a:p>
          <a:p>
            <a:pPr lvl="1"/>
            <a:r>
              <a:rPr lang="en-US" dirty="0" smtClean="0"/>
              <a:t>Create Table in Design View</a:t>
            </a:r>
          </a:p>
          <a:p>
            <a:pPr lvl="1"/>
            <a:r>
              <a:rPr lang="en-US" dirty="0" smtClean="0"/>
              <a:t>Create Table in DataSheet View</a:t>
            </a:r>
            <a:endParaRPr lang="en-US" dirty="0"/>
          </a:p>
        </p:txBody>
      </p:sp>
    </p:spTree>
    <p:extLst>
      <p:ext uri="{BB962C8B-B14F-4D97-AF65-F5344CB8AC3E}">
        <p14:creationId xmlns:p14="http://schemas.microsoft.com/office/powerpoint/2010/main" val="384323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23" y="1381124"/>
            <a:ext cx="7034906" cy="526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Create Tables in Design View</a:t>
            </a:r>
            <a:endParaRPr lang="en-US" dirty="0"/>
          </a:p>
        </p:txBody>
      </p:sp>
      <p:sp>
        <p:nvSpPr>
          <p:cNvPr id="5" name="Right Arrow 4"/>
          <p:cNvSpPr/>
          <p:nvPr/>
        </p:nvSpPr>
        <p:spPr>
          <a:xfrm rot="11980422">
            <a:off x="2741082" y="1924973"/>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27246" y="2361522"/>
            <a:ext cx="512233" cy="477054"/>
          </a:xfrm>
          <a:prstGeom prst="rect">
            <a:avLst/>
          </a:prstGeom>
          <a:noFill/>
        </p:spPr>
        <p:txBody>
          <a:bodyPr wrap="square" rtlCol="0">
            <a:spAutoFit/>
          </a:bodyPr>
          <a:lstStyle/>
          <a:p>
            <a:r>
              <a:rPr lang="en-US" sz="2500" b="1" dirty="0" smtClean="0">
                <a:solidFill>
                  <a:srgbClr val="FF0000"/>
                </a:solidFill>
              </a:rPr>
              <a:t>1</a:t>
            </a:r>
            <a:endParaRPr lang="en-US" sz="2500" b="1" dirty="0">
              <a:solidFill>
                <a:srgbClr val="FF0000"/>
              </a:solidFill>
            </a:endParaRPr>
          </a:p>
        </p:txBody>
      </p:sp>
      <p:grpSp>
        <p:nvGrpSpPr>
          <p:cNvPr id="9" name="Group 8"/>
          <p:cNvGrpSpPr/>
          <p:nvPr/>
        </p:nvGrpSpPr>
        <p:grpSpPr>
          <a:xfrm>
            <a:off x="2458286" y="2917763"/>
            <a:ext cx="2119085" cy="1204973"/>
            <a:chOff x="2458286" y="2917763"/>
            <a:chExt cx="2119085" cy="1204973"/>
          </a:xfrm>
        </p:grpSpPr>
        <p:sp>
          <p:nvSpPr>
            <p:cNvPr id="6" name="Right Arrow 5"/>
            <p:cNvSpPr/>
            <p:nvPr/>
          </p:nvSpPr>
          <p:spPr>
            <a:xfrm rot="12568862">
              <a:off x="2458286" y="2917763"/>
              <a:ext cx="2119085" cy="533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58527" y="3753404"/>
              <a:ext cx="312906" cy="369332"/>
            </a:xfrm>
            <a:prstGeom prst="rect">
              <a:avLst/>
            </a:prstGeom>
          </p:spPr>
          <p:txBody>
            <a:bodyPr wrap="none">
              <a:spAutoFit/>
            </a:bodyPr>
            <a:lstStyle/>
            <a:p>
              <a:r>
                <a:rPr lang="en-US" b="1" dirty="0" smtClean="0">
                  <a:solidFill>
                    <a:srgbClr val="FF0000"/>
                  </a:solidFill>
                </a:rPr>
                <a:t>2</a:t>
              </a:r>
              <a:endParaRPr lang="en-US" b="1" dirty="0">
                <a:solidFill>
                  <a:srgbClr val="FF0000"/>
                </a:solidFill>
              </a:endParaRPr>
            </a:p>
          </p:txBody>
        </p:sp>
      </p:grpSp>
    </p:spTree>
    <p:extLst>
      <p:ext uri="{BB962C8B-B14F-4D97-AF65-F5344CB8AC3E}">
        <p14:creationId xmlns:p14="http://schemas.microsoft.com/office/powerpoint/2010/main" val="2805684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3" y="1654629"/>
            <a:ext cx="9070287" cy="485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Fill Fields’ Information</a:t>
            </a:r>
            <a:endParaRPr lang="en-US" dirty="0"/>
          </a:p>
        </p:txBody>
      </p:sp>
      <p:sp>
        <p:nvSpPr>
          <p:cNvPr id="4" name="Oval 3"/>
          <p:cNvSpPr/>
          <p:nvPr/>
        </p:nvSpPr>
        <p:spPr>
          <a:xfrm>
            <a:off x="1368648" y="5317567"/>
            <a:ext cx="4758568" cy="1329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ight Arrow 7"/>
          <p:cNvSpPr/>
          <p:nvPr/>
        </p:nvSpPr>
        <p:spPr>
          <a:xfrm rot="18348115">
            <a:off x="1054402" y="3771901"/>
            <a:ext cx="2017486" cy="497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399" y="4510073"/>
            <a:ext cx="1294935" cy="861774"/>
          </a:xfrm>
          <a:prstGeom prst="rect">
            <a:avLst/>
          </a:prstGeom>
          <a:noFill/>
        </p:spPr>
        <p:txBody>
          <a:bodyPr wrap="square" rtlCol="0">
            <a:spAutoFit/>
          </a:bodyPr>
          <a:lstStyle/>
          <a:p>
            <a:r>
              <a:rPr lang="en-US" sz="2500" b="1" dirty="0" smtClean="0">
                <a:solidFill>
                  <a:srgbClr val="FF0000"/>
                </a:solidFill>
              </a:rPr>
              <a:t>Field’s Name</a:t>
            </a:r>
            <a:endParaRPr lang="en-US" sz="2500" b="1" dirty="0">
              <a:solidFill>
                <a:srgbClr val="FF0000"/>
              </a:solidFill>
            </a:endParaRPr>
          </a:p>
        </p:txBody>
      </p:sp>
      <p:sp>
        <p:nvSpPr>
          <p:cNvPr id="10" name="TextBox 9"/>
          <p:cNvSpPr txBox="1"/>
          <p:nvPr/>
        </p:nvSpPr>
        <p:spPr>
          <a:xfrm>
            <a:off x="4608856" y="4020457"/>
            <a:ext cx="2851487" cy="477054"/>
          </a:xfrm>
          <a:prstGeom prst="rect">
            <a:avLst/>
          </a:prstGeom>
          <a:noFill/>
        </p:spPr>
        <p:txBody>
          <a:bodyPr wrap="square" rtlCol="0">
            <a:spAutoFit/>
          </a:bodyPr>
          <a:lstStyle/>
          <a:p>
            <a:r>
              <a:rPr lang="en-US" sz="2500" b="1" dirty="0" smtClean="0">
                <a:solidFill>
                  <a:srgbClr val="FF0000"/>
                </a:solidFill>
              </a:rPr>
              <a:t>Field’s Data Type</a:t>
            </a:r>
            <a:endParaRPr lang="en-US" sz="2500" b="1" dirty="0">
              <a:solidFill>
                <a:srgbClr val="FF0000"/>
              </a:solidFill>
            </a:endParaRPr>
          </a:p>
        </p:txBody>
      </p:sp>
      <p:sp>
        <p:nvSpPr>
          <p:cNvPr id="11" name="Oval 10"/>
          <p:cNvSpPr/>
          <p:nvPr/>
        </p:nvSpPr>
        <p:spPr>
          <a:xfrm>
            <a:off x="3374572" y="3055257"/>
            <a:ext cx="1770742" cy="2235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4761256" y="5505500"/>
            <a:ext cx="2851487" cy="477054"/>
          </a:xfrm>
          <a:prstGeom prst="rect">
            <a:avLst/>
          </a:prstGeom>
          <a:noFill/>
        </p:spPr>
        <p:txBody>
          <a:bodyPr wrap="square" rtlCol="0">
            <a:spAutoFit/>
          </a:bodyPr>
          <a:lstStyle/>
          <a:p>
            <a:r>
              <a:rPr lang="en-US" sz="2500" b="1" dirty="0" smtClean="0">
                <a:solidFill>
                  <a:srgbClr val="FF0000"/>
                </a:solidFill>
              </a:rPr>
              <a:t>Field’s Properties</a:t>
            </a:r>
            <a:endParaRPr lang="en-US" sz="2500" b="1" dirty="0">
              <a:solidFill>
                <a:srgbClr val="FF0000"/>
              </a:solidFill>
            </a:endParaRPr>
          </a:p>
        </p:txBody>
      </p:sp>
      <p:sp>
        <p:nvSpPr>
          <p:cNvPr id="13" name="TextBox 12"/>
          <p:cNvSpPr txBox="1"/>
          <p:nvPr/>
        </p:nvSpPr>
        <p:spPr>
          <a:xfrm>
            <a:off x="-154290" y="2764053"/>
            <a:ext cx="2851487" cy="477054"/>
          </a:xfrm>
          <a:prstGeom prst="rect">
            <a:avLst/>
          </a:prstGeom>
          <a:noFill/>
        </p:spPr>
        <p:txBody>
          <a:bodyPr wrap="square" rtlCol="0">
            <a:spAutoFit/>
          </a:bodyPr>
          <a:lstStyle/>
          <a:p>
            <a:r>
              <a:rPr lang="en-US" sz="2500" b="1" dirty="0" smtClean="0">
                <a:solidFill>
                  <a:srgbClr val="FF0000"/>
                </a:solidFill>
              </a:rPr>
              <a:t>Primary Key</a:t>
            </a:r>
            <a:endParaRPr lang="en-US" sz="2500" b="1" dirty="0">
              <a:solidFill>
                <a:srgbClr val="FF0000"/>
              </a:solidFill>
            </a:endParaRPr>
          </a:p>
        </p:txBody>
      </p:sp>
      <p:sp>
        <p:nvSpPr>
          <p:cNvPr id="14" name="Oval 13"/>
          <p:cNvSpPr/>
          <p:nvPr/>
        </p:nvSpPr>
        <p:spPr>
          <a:xfrm>
            <a:off x="134364" y="1878424"/>
            <a:ext cx="1234284" cy="900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36111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5" y="1980642"/>
            <a:ext cx="8476343" cy="487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80988"/>
            <a:ext cx="9143999" cy="1143000"/>
          </a:xfrm>
        </p:spPr>
        <p:txBody>
          <a:bodyPr/>
          <a:lstStyle/>
          <a:p>
            <a:r>
              <a:rPr lang="en-US" sz="3600" dirty="0" smtClean="0"/>
              <a:t>Example of Filling Fields’ Information</a:t>
            </a:r>
            <a:endParaRPr lang="en-US" sz="3600" dirty="0"/>
          </a:p>
        </p:txBody>
      </p:sp>
    </p:spTree>
    <p:extLst>
      <p:ext uri="{BB962C8B-B14F-4D97-AF65-F5344CB8AC3E}">
        <p14:creationId xmlns:p14="http://schemas.microsoft.com/office/powerpoint/2010/main" val="226438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TotalTime>
  <Words>865</Words>
  <Application>Microsoft Office PowerPoint</Application>
  <PresentationFormat>On-screen Show (4:3)</PresentationFormat>
  <Paragraphs>173</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Microsoft Access 2010</vt:lpstr>
      <vt:lpstr>Outlines</vt:lpstr>
      <vt:lpstr>Microsoft Access 2010</vt:lpstr>
      <vt:lpstr> Identify Good Database Design </vt:lpstr>
      <vt:lpstr>Existing Data Base</vt:lpstr>
      <vt:lpstr>Create Tables</vt:lpstr>
      <vt:lpstr>Create Tables in Design View</vt:lpstr>
      <vt:lpstr>Fill Fields’ Information</vt:lpstr>
      <vt:lpstr>Example of Filling Fields’ Information</vt:lpstr>
      <vt:lpstr>Save and Name the Table</vt:lpstr>
      <vt:lpstr>Create Tables in DataSheet View</vt:lpstr>
      <vt:lpstr> Create a Table and Define Fields in a New Blank Database </vt:lpstr>
      <vt:lpstr> Create a Table and Define Fields in a New Blank Database </vt:lpstr>
      <vt:lpstr> Create a Table and Define Fields in a New Blank Database </vt:lpstr>
      <vt:lpstr>  Switch Between Different Modes  </vt:lpstr>
      <vt:lpstr>  Adding a record to a table  </vt:lpstr>
      <vt:lpstr>  Adding a record to a table  </vt:lpstr>
      <vt:lpstr> Relationship Between Tables </vt:lpstr>
      <vt:lpstr>Drag and drop the Primary Key of one table into the similar field inside the second table</vt:lpstr>
      <vt:lpstr>After creating the relationship</vt:lpstr>
      <vt:lpstr>  Queries </vt:lpstr>
      <vt:lpstr>  Create Queries </vt:lpstr>
      <vt:lpstr>Creating a Query</vt:lpstr>
      <vt:lpstr>Save and Close a Database</vt:lpstr>
      <vt:lpstr>Modify Existing Tables</vt:lpstr>
      <vt:lpstr>Modify Existing Tables</vt:lpstr>
      <vt:lpstr>Modify Existing Tables</vt:lpstr>
      <vt:lpstr>Create and Modify Table Relationships</vt:lpstr>
      <vt:lpstr>Create and Modify Table Relationships</vt:lpstr>
      <vt:lpstr>Create and Modify  Table Relationships</vt:lpstr>
      <vt:lpstr>Create a Table in Design View</vt:lpstr>
      <vt:lpstr>Create a Table in Design View</vt:lpstr>
      <vt:lpstr>Change Data Types</vt:lpstr>
      <vt:lpstr>Set Field Properties</vt:lpstr>
      <vt:lpstr>Set Field Properties</vt:lpstr>
      <vt:lpstr>Set Field Properties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Debby</cp:lastModifiedBy>
  <cp:revision>357</cp:revision>
  <dcterms:created xsi:type="dcterms:W3CDTF">2005-06-17T14:53:09Z</dcterms:created>
  <dcterms:modified xsi:type="dcterms:W3CDTF">2012-10-17T00:14:32Z</dcterms:modified>
</cp:coreProperties>
</file>