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400" r:id="rId29"/>
    <p:sldId id="410" r:id="rId30"/>
    <p:sldId id="411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2" r:id="rId41"/>
    <p:sldId id="413" r:id="rId42"/>
    <p:sldId id="414" r:id="rId43"/>
    <p:sldId id="415" r:id="rId44"/>
    <p:sldId id="416" r:id="rId45"/>
    <p:sldId id="272" r:id="rId46"/>
    <p:sldId id="417" r:id="rId47"/>
  </p:sldIdLst>
  <p:sldSz cx="9144000" cy="6858000" type="screen4x3"/>
  <p:notesSz cx="6856413" cy="91424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2" d="100"/>
          <a:sy n="82" d="100"/>
        </p:scale>
        <p:origin x="-7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4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880100" y="8685213"/>
            <a:ext cx="3587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fld id="{4FEFEB68-91AA-47F8-8C12-C70A318D4C63}" type="slidenum">
              <a:rPr lang="en-US" sz="1200">
                <a:latin typeface="Times New Roman" pitchFamily="18" charset="0"/>
              </a:rPr>
              <a:pPr eaLnBrk="0" hangingPunct="0"/>
              <a:t>‹#›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8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753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E913-CB1B-459B-91A3-9BED77FFC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DA0-494A-4C1F-9207-A0D692289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9038-2CC6-4F37-BB24-11AD0DE97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1C7FA5-790B-4A34-A11D-1CB92291D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357D-2D22-41A8-A766-9D64D436C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E04B-4350-4E22-975C-6E2BB0D93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0A48-7847-4D09-B76E-B17CAB524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814D-4E37-4018-B998-C1F69AE9C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43E-7DA3-45AE-B7B0-BD26C7532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B0DA-D896-401C-96D8-B10F4982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DD1-6DA5-4500-9018-02A4A33F4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26C8-D7CF-4F13-83CA-1F7DAAB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A3DF-3722-4823-9216-FFE6E3F44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 dirty="0"/>
              <a:t>MicroSoft </a:t>
            </a:r>
            <a:r>
              <a:rPr lang="en-US" dirty="0" smtClean="0"/>
              <a:t>Access 2007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Percy K. Parakh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54813" y="4658919"/>
            <a:ext cx="5234384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en-US" dirty="0" smtClean="0">
                <a:latin typeface="Times New Roman" pitchFamily="18" charset="0"/>
              </a:rPr>
              <a:t>Technology </a:t>
            </a:r>
            <a:r>
              <a:rPr lang="en-US" dirty="0" smtClean="0">
                <a:latin typeface="Times New Roman" pitchFamily="18" charset="0"/>
              </a:rPr>
              <a:t>Training Coordinator – CDE</a:t>
            </a:r>
          </a:p>
          <a:p>
            <a:pPr algn="ctr" eaLnBrk="0" hangingPunct="0"/>
            <a:r>
              <a:rPr lang="en-US" dirty="0" err="1" smtClean="0">
                <a:latin typeface="Times New Roman" pitchFamily="18" charset="0"/>
              </a:rPr>
              <a:t>ChSCC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 algn="ctr" eaLnBrk="0" hangingPunct="0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Movie Table</a:t>
            </a:r>
          </a:p>
        </p:txBody>
      </p:sp>
      <p:graphicFrame>
        <p:nvGraphicFramePr>
          <p:cNvPr id="14339" name="Object 3">
            <a:hlinkClick r:id="" action="ppaction://ole?verb=0"/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-1289050" y="1504950"/>
          <a:ext cx="11636375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3" imgW="7772400" imgH="3058920" progId="Word.Document.8">
                  <p:embed/>
                </p:oleObj>
              </mc:Choice>
              <mc:Fallback>
                <p:oleObj name="Document" r:id="rId3" imgW="7772400" imgH="305892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89050" y="1504950"/>
                        <a:ext cx="11636375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2 7"/>
          <p:cNvSpPr/>
          <p:nvPr/>
        </p:nvSpPr>
        <p:spPr bwMode="auto">
          <a:xfrm>
            <a:off x="2743200" y="1524000"/>
            <a:ext cx="3505200" cy="1219200"/>
          </a:xfrm>
          <a:prstGeom prst="borderCallout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atin typeface="Times New Roman" pitchFamily="18" charset="0"/>
              </a:rPr>
              <a:t>Each COLUMN in the table</a:t>
            </a:r>
          </a:p>
          <a:p>
            <a:pPr algn="ctr" eaLnBrk="0" hangingPunct="0"/>
            <a:r>
              <a:rPr lang="en-US" dirty="0" smtClean="0">
                <a:latin typeface="Times New Roman" pitchFamily="18" charset="0"/>
              </a:rPr>
              <a:t>is a FIELD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9" name="Line Callout 2 8"/>
          <p:cNvSpPr/>
          <p:nvPr/>
        </p:nvSpPr>
        <p:spPr bwMode="auto">
          <a:xfrm>
            <a:off x="5867400" y="3886200"/>
            <a:ext cx="3276600" cy="1295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583"/>
              <a:gd name="adj6" fmla="val -2901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atin typeface="Times New Roman" pitchFamily="18" charset="0"/>
              </a:rPr>
              <a:t>Each ROW in the table </a:t>
            </a:r>
          </a:p>
          <a:p>
            <a:pPr algn="ctr" eaLnBrk="0" hangingPunct="0"/>
            <a:r>
              <a:rPr lang="en-US" dirty="0" smtClean="0">
                <a:latin typeface="Times New Roman" pitchFamily="18" charset="0"/>
              </a:rPr>
              <a:t>is a RECORD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Records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A RECORD in the MOVIE Table contains information about a specific MOVIE.</a:t>
            </a:r>
          </a:p>
          <a:p>
            <a:r>
              <a:rPr lang="en-US"/>
              <a:t>Ex. Record Number 003 contains specific information on the movie Dancing Duo.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Fields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A FIELD contains a specific piece of information within a RECORD.</a:t>
            </a:r>
          </a:p>
          <a:p>
            <a:r>
              <a:rPr lang="en-US"/>
              <a:t>Ex. The Movie Title field contains specific information about the Title of the Movie.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PRIMARY KEY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800"/>
              <a:t>The first field in the MOVIE table is the MOVIE NUMBER. This is a code assigned by the owner to each MOVIE.</a:t>
            </a:r>
          </a:p>
          <a:p>
            <a:r>
              <a:rPr lang="en-US" sz="2800"/>
              <a:t>These numbers are unique; that is no two movies will be assigned the same number.</a:t>
            </a:r>
          </a:p>
          <a:p>
            <a:r>
              <a:rPr lang="en-US" sz="2800"/>
              <a:t>Such a field can be used as a UNIQUE IDENTIFIER.  Ex. Soc-Sec-No.</a:t>
            </a:r>
          </a:p>
          <a:p>
            <a:r>
              <a:rPr lang="en-US" sz="2800"/>
              <a:t>This is called the PRIMARY KEY.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FC1D.png"/>
          <p:cNvPicPr>
            <a:picLocks noChangeAspect="1"/>
          </p:cNvPicPr>
          <p:nvPr/>
        </p:nvPicPr>
        <p:blipFill>
          <a:blip r:embed="rId2" cstate="print"/>
          <a:srcRect r="3194"/>
          <a:stretch>
            <a:fillRect/>
          </a:stretch>
        </p:blipFill>
        <p:spPr>
          <a:xfrm>
            <a:off x="-12700" y="-12700"/>
            <a:ext cx="9156700" cy="68707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 bwMode="auto">
          <a:xfrm>
            <a:off x="2895600" y="2667000"/>
            <a:ext cx="3581400" cy="1371600"/>
          </a:xfrm>
          <a:prstGeom prst="borderCallout1">
            <a:avLst>
              <a:gd name="adj1" fmla="val 18750"/>
              <a:gd name="adj2" fmla="val -8333"/>
              <a:gd name="adj3" fmla="val 77404"/>
              <a:gd name="adj4" fmla="val -4239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Click on Start, Programs,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Microsoft Office, Microsoft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Office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Access 2007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2C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3886200" y="609600"/>
            <a:ext cx="2057400" cy="838200"/>
          </a:xfrm>
          <a:prstGeom prst="borderCallout1">
            <a:avLst>
              <a:gd name="adj1" fmla="val 18750"/>
              <a:gd name="adj2" fmla="val -8333"/>
              <a:gd name="adj3" fmla="val 169112"/>
              <a:gd name="adj4" fmla="val -824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1) Click, Blank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Database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ine Callout 1 3"/>
          <p:cNvSpPr/>
          <p:nvPr/>
        </p:nvSpPr>
        <p:spPr bwMode="auto">
          <a:xfrm>
            <a:off x="5410200" y="3810000"/>
            <a:ext cx="1905000" cy="914400"/>
          </a:xfrm>
          <a:prstGeom prst="borderCallout1">
            <a:avLst>
              <a:gd name="adj1" fmla="val 26913"/>
              <a:gd name="adj2" fmla="val 99830"/>
              <a:gd name="adj3" fmla="val 94133"/>
              <a:gd name="adj4" fmla="val 1147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2) Name it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Movies.accdb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5486400" y="5334000"/>
            <a:ext cx="1371600" cy="990600"/>
          </a:xfrm>
          <a:prstGeom prst="borderCallout1">
            <a:avLst>
              <a:gd name="adj1" fmla="val 24401"/>
              <a:gd name="adj2" fmla="val 102551"/>
              <a:gd name="adj3" fmla="val -12775"/>
              <a:gd name="adj4" fmla="val 1473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3) Click,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Create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A20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56700" cy="687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F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4495800" y="2362200"/>
            <a:ext cx="2133600" cy="1219200"/>
          </a:xfrm>
          <a:prstGeom prst="borderCallout1">
            <a:avLst>
              <a:gd name="adj1" fmla="val 18750"/>
              <a:gd name="adj2" fmla="val -8333"/>
              <a:gd name="adj3" fmla="val -74642"/>
              <a:gd name="adj4" fmla="val -935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1) Right Click,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select Rename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25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4038600" y="2743200"/>
            <a:ext cx="2667000" cy="1143000"/>
          </a:xfrm>
          <a:prstGeom prst="borderCallout1">
            <a:avLst>
              <a:gd name="adj1" fmla="val 18750"/>
              <a:gd name="adj2" fmla="val -8333"/>
              <a:gd name="adj3" fmla="val -113293"/>
              <a:gd name="adj4" fmla="val -625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1) Rename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field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as</a:t>
            </a:r>
            <a:r>
              <a:rPr lang="en-US" dirty="0" smtClean="0"/>
              <a:t> Movie Number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ine Callout 1 3"/>
          <p:cNvSpPr/>
          <p:nvPr/>
        </p:nvSpPr>
        <p:spPr bwMode="auto">
          <a:xfrm>
            <a:off x="2133600" y="3505200"/>
            <a:ext cx="1828800" cy="1143000"/>
          </a:xfrm>
          <a:prstGeom prst="borderCallout1">
            <a:avLst>
              <a:gd name="adj1" fmla="val -8801"/>
              <a:gd name="adj2" fmla="val 18286"/>
              <a:gd name="adj3" fmla="val -179262"/>
              <a:gd name="adj4" fmla="val 80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2) Press the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Down Arrow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key</a:t>
            </a:r>
          </a:p>
        </p:txBody>
      </p:sp>
      <p:sp>
        <p:nvSpPr>
          <p:cNvPr id="5" name="Line Callout 1 4"/>
          <p:cNvSpPr/>
          <p:nvPr/>
        </p:nvSpPr>
        <p:spPr bwMode="auto">
          <a:xfrm>
            <a:off x="4724400" y="1600200"/>
            <a:ext cx="2819400" cy="914400"/>
          </a:xfrm>
          <a:prstGeom prst="borderCallout1">
            <a:avLst>
              <a:gd name="adj1" fmla="val 18750"/>
              <a:gd name="adj2" fmla="val -8333"/>
              <a:gd name="adj3" fmla="val -16411"/>
              <a:gd name="adj4" fmla="val -534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4) Type in Movie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Title and so on…..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5181600" y="609600"/>
            <a:ext cx="1981200" cy="762000"/>
          </a:xfrm>
          <a:prstGeom prst="borderCallout1">
            <a:avLst>
              <a:gd name="adj1" fmla="val 18750"/>
              <a:gd name="adj2" fmla="val -8333"/>
              <a:gd name="adj3" fmla="val -13622"/>
              <a:gd name="adj4" fmla="val -1132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3) Data Type,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Text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72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3657600" y="3352800"/>
            <a:ext cx="3200400" cy="914400"/>
          </a:xfrm>
          <a:prstGeom prst="borderCallout1">
            <a:avLst>
              <a:gd name="adj1" fmla="val 18750"/>
              <a:gd name="adj2" fmla="val -8333"/>
              <a:gd name="adj3" fmla="val -311990"/>
              <a:gd name="adj4" fmla="val -333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Data Type for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Year Made –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Introduction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What is a Database?</a:t>
            </a:r>
          </a:p>
          <a:p>
            <a:r>
              <a:rPr lang="en-US" dirty="0"/>
              <a:t>What is a Database Management System?</a:t>
            </a:r>
          </a:p>
          <a:p>
            <a:r>
              <a:rPr lang="en-US" dirty="0"/>
              <a:t>How do we use MicroSoft Access to create a simple Database.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D7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rot="16200000" flipH="1">
            <a:off x="4838700" y="2019300"/>
            <a:ext cx="1752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5400000">
            <a:off x="5295900" y="2324100"/>
            <a:ext cx="1752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5791200" y="1905000"/>
            <a:ext cx="18288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5562600" y="3429000"/>
            <a:ext cx="16764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Data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Type,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Number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57400" y="4419600"/>
            <a:ext cx="2971800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The rest of the fields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Have a Data Type of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Text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038600" y="1447800"/>
            <a:ext cx="1828800" cy="1752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the Table and call it Movies</a:t>
            </a:r>
          </a:p>
          <a:p>
            <a:r>
              <a:rPr lang="en-US" dirty="0" smtClean="0"/>
              <a:t>The Movies Table will show up in the left pane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9F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 bwMode="auto">
          <a:xfrm>
            <a:off x="2057400" y="2438400"/>
            <a:ext cx="1905000" cy="1143000"/>
          </a:xfrm>
          <a:prstGeom prst="borderCallout1">
            <a:avLst>
              <a:gd name="adj1" fmla="val 18750"/>
              <a:gd name="adj2" fmla="val -8333"/>
              <a:gd name="adj3" fmla="val -73087"/>
              <a:gd name="adj4" fmla="val -836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1) Saved as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Movies: 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4876800" y="1905000"/>
            <a:ext cx="2971800" cy="1219200"/>
          </a:xfrm>
          <a:prstGeom prst="borderCallout1">
            <a:avLst>
              <a:gd name="adj1" fmla="val 18750"/>
              <a:gd name="adj2" fmla="val -8333"/>
              <a:gd name="adj3" fmla="val -110969"/>
              <a:gd name="adj4" fmla="val -1573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2) Click on View to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Toggle to Design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View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7538"/>
            <a:ext cx="8229600" cy="1143000"/>
          </a:xfrm>
        </p:spPr>
        <p:txBody>
          <a:bodyPr/>
          <a:lstStyle/>
          <a:p>
            <a:r>
              <a:rPr lang="en-US" dirty="0" smtClean="0"/>
              <a:t>Creating the proper Primary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delete the bogus Primary key i.e. the ID #</a:t>
            </a:r>
          </a:p>
          <a:p>
            <a:r>
              <a:rPr lang="en-US" dirty="0" smtClean="0"/>
              <a:t>We will make the Movie Number the Primary Key, by clicking on the Primary Key Button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205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 bwMode="auto">
          <a:xfrm>
            <a:off x="152400" y="3048000"/>
            <a:ext cx="2514600" cy="1905000"/>
          </a:xfrm>
          <a:prstGeom prst="borderCallout1">
            <a:avLst>
              <a:gd name="adj1" fmla="val -2956"/>
              <a:gd name="adj2" fmla="val 76162"/>
              <a:gd name="adj3" fmla="val -77719"/>
              <a:gd name="adj4" fmla="val 506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Click on the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Primary Key row,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and press Delete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the keyboard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6C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5410200" y="4648200"/>
            <a:ext cx="1371600" cy="762000"/>
          </a:xfrm>
          <a:prstGeom prst="borderCallout1">
            <a:avLst>
              <a:gd name="adj1" fmla="val 18750"/>
              <a:gd name="adj2" fmla="val -8333"/>
              <a:gd name="adj3" fmla="val -84779"/>
              <a:gd name="adj4" fmla="val -4409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Click 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Yes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A6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457200" y="3200400"/>
            <a:ext cx="2209800" cy="1066800"/>
          </a:xfrm>
          <a:prstGeom prst="borderCallout1">
            <a:avLst>
              <a:gd name="adj1" fmla="val -3513"/>
              <a:gd name="adj2" fmla="val 72790"/>
              <a:gd name="adj3" fmla="val -154343"/>
              <a:gd name="adj4" fmla="val 403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1) Click 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Movie Number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Field</a:t>
            </a:r>
          </a:p>
        </p:txBody>
      </p:sp>
      <p:sp>
        <p:nvSpPr>
          <p:cNvPr id="4" name="Line Callout 1 3"/>
          <p:cNvSpPr/>
          <p:nvPr/>
        </p:nvSpPr>
        <p:spPr bwMode="auto">
          <a:xfrm>
            <a:off x="4572000" y="2667000"/>
            <a:ext cx="1905000" cy="1066800"/>
          </a:xfrm>
          <a:prstGeom prst="borderCallout1">
            <a:avLst>
              <a:gd name="adj1" fmla="val 18750"/>
              <a:gd name="adj2" fmla="val -8333"/>
              <a:gd name="adj3" fmla="val -182252"/>
              <a:gd name="adj4" fmla="val -2122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2) Click 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Primary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56A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533400" y="3276600"/>
            <a:ext cx="2438400" cy="1219200"/>
          </a:xfrm>
          <a:prstGeom prst="borderCallout1">
            <a:avLst>
              <a:gd name="adj1" fmla="val -5740"/>
              <a:gd name="adj2" fmla="val 27288"/>
              <a:gd name="adj3" fmla="val -138655"/>
              <a:gd name="adj4" fmla="val 293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1) Movie Number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is now the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Primary Key</a:t>
            </a:r>
          </a:p>
        </p:txBody>
      </p:sp>
      <p:sp>
        <p:nvSpPr>
          <p:cNvPr id="4" name="Line Callout 1 3"/>
          <p:cNvSpPr/>
          <p:nvPr/>
        </p:nvSpPr>
        <p:spPr bwMode="auto">
          <a:xfrm>
            <a:off x="5181600" y="2209800"/>
            <a:ext cx="2286000" cy="1143000"/>
          </a:xfrm>
          <a:prstGeom prst="borderCallout1">
            <a:avLst>
              <a:gd name="adj1" fmla="val -842"/>
              <a:gd name="adj2" fmla="val 76565"/>
              <a:gd name="adj3" fmla="val -86684"/>
              <a:gd name="adj4" fmla="val 1665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2) Close and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Save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64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 bwMode="auto">
          <a:xfrm>
            <a:off x="2133600" y="3048000"/>
            <a:ext cx="3733800" cy="1828800"/>
          </a:xfrm>
          <a:prstGeom prst="borderCallout1">
            <a:avLst>
              <a:gd name="adj1" fmla="val 18750"/>
              <a:gd name="adj2" fmla="val -8333"/>
              <a:gd name="adj3" fmla="val -82412"/>
              <a:gd name="adj4" fmla="val -130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Start entering </a:t>
            </a:r>
            <a:r>
              <a:rPr lang="en-US" dirty="0" smtClean="0"/>
              <a:t>Records,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use the Tab key to move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from one field to the next,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click in field with your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mouse and type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Director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Create tab, click on Table</a:t>
            </a:r>
          </a:p>
          <a:p>
            <a:r>
              <a:rPr lang="en-US" dirty="0" smtClean="0"/>
              <a:t>Create the fields in the Director Table just as before (Movie Table)</a:t>
            </a:r>
          </a:p>
          <a:p>
            <a:r>
              <a:rPr lang="en-US" dirty="0" smtClean="0"/>
              <a:t>Save the Table as Director</a:t>
            </a:r>
          </a:p>
          <a:p>
            <a:r>
              <a:rPr lang="en-US" dirty="0" smtClean="0"/>
              <a:t>Click on View to flip to Design View</a:t>
            </a:r>
          </a:p>
          <a:p>
            <a:r>
              <a:rPr lang="en-US" dirty="0" smtClean="0"/>
              <a:t>As before delete the bogus Primary Key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Agenda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Describe databases &amp; database management systems</a:t>
            </a:r>
          </a:p>
          <a:p>
            <a:r>
              <a:rPr lang="en-US"/>
              <a:t>Start Access</a:t>
            </a:r>
          </a:p>
          <a:p>
            <a:r>
              <a:rPr lang="en-US"/>
              <a:t>Describe the features of the Access Screen.</a:t>
            </a:r>
          </a:p>
          <a:p>
            <a:r>
              <a:rPr lang="en-US"/>
              <a:t>Create a Database.</a:t>
            </a:r>
          </a:p>
          <a:p>
            <a:r>
              <a:rPr lang="en-US"/>
              <a:t>Create a table.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Director Number as the Primary Key</a:t>
            </a:r>
          </a:p>
          <a:p>
            <a:r>
              <a:rPr lang="en-US" dirty="0" smtClean="0"/>
              <a:t>Change the field width to 2.</a:t>
            </a:r>
          </a:p>
          <a:p>
            <a:r>
              <a:rPr lang="en-US" dirty="0" smtClean="0"/>
              <a:t>Save the Table by clicking on Close button on the table.</a:t>
            </a:r>
          </a:p>
          <a:p>
            <a:r>
              <a:rPr lang="en-US" dirty="0" smtClean="0"/>
              <a:t>Type in all the records in the Director Table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62C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2895600" y="1981200"/>
            <a:ext cx="1828800" cy="1143000"/>
          </a:xfrm>
          <a:prstGeom prst="borderCallout1">
            <a:avLst>
              <a:gd name="adj1" fmla="val 18750"/>
              <a:gd name="adj2" fmla="val -8333"/>
              <a:gd name="adj3" fmla="val -148576"/>
              <a:gd name="adj4" fmla="val -1014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Click on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Create Tab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ine Callout 1 3"/>
          <p:cNvSpPr/>
          <p:nvPr/>
        </p:nvSpPr>
        <p:spPr bwMode="auto">
          <a:xfrm>
            <a:off x="2590800" y="3810000"/>
            <a:ext cx="2590800" cy="1524000"/>
          </a:xfrm>
          <a:prstGeom prst="borderCallout1">
            <a:avLst>
              <a:gd name="adj1" fmla="val 18750"/>
              <a:gd name="adj2" fmla="val -8333"/>
              <a:gd name="adj3" fmla="val -189272"/>
              <a:gd name="adj4" fmla="val -934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2) Click 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Table ( to create 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New Table)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97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3124200" y="3657600"/>
            <a:ext cx="2362200" cy="1066800"/>
          </a:xfrm>
          <a:prstGeom prst="borderCallout1">
            <a:avLst>
              <a:gd name="adj1" fmla="val 18750"/>
              <a:gd name="adj2" fmla="val -8333"/>
              <a:gd name="adj3" fmla="val -12830"/>
              <a:gd name="adj4" fmla="val -484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2)Click 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Rename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Column</a:t>
            </a:r>
          </a:p>
        </p:txBody>
      </p:sp>
      <p:sp>
        <p:nvSpPr>
          <p:cNvPr id="4" name="Line Callout 1 3"/>
          <p:cNvSpPr/>
          <p:nvPr/>
        </p:nvSpPr>
        <p:spPr bwMode="auto">
          <a:xfrm>
            <a:off x="4419600" y="2057400"/>
            <a:ext cx="1905000" cy="1219200"/>
          </a:xfrm>
          <a:prstGeom prst="borderCallout1">
            <a:avLst>
              <a:gd name="adj1" fmla="val 18750"/>
              <a:gd name="adj2" fmla="val -8333"/>
              <a:gd name="adj3" fmla="val -51275"/>
              <a:gd name="adj4" fmla="val -789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1) Right Click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On Add New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Field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24F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3505200" y="2057400"/>
            <a:ext cx="1905000" cy="1295400"/>
          </a:xfrm>
          <a:prstGeom prst="borderCallout1">
            <a:avLst>
              <a:gd name="adj1" fmla="val 18750"/>
              <a:gd name="adj2" fmla="val -8333"/>
              <a:gd name="adj3" fmla="val -47740"/>
              <a:gd name="adj4" fmla="val -604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Type in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Director Code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EB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10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5943600" y="3581400"/>
            <a:ext cx="1676400" cy="1371600"/>
          </a:xfrm>
          <a:prstGeom prst="borderCallout1">
            <a:avLst>
              <a:gd name="adj1" fmla="val 18750"/>
              <a:gd name="adj2" fmla="val -8333"/>
              <a:gd name="adj3" fmla="val -83963"/>
              <a:gd name="adj4" fmla="val -589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1) Save As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Director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ine Callout 1 3"/>
          <p:cNvSpPr/>
          <p:nvPr/>
        </p:nvSpPr>
        <p:spPr bwMode="auto">
          <a:xfrm>
            <a:off x="3124200" y="4343400"/>
            <a:ext cx="1752600" cy="1447800"/>
          </a:xfrm>
          <a:prstGeom prst="borderCallout1">
            <a:avLst>
              <a:gd name="adj1" fmla="val 18750"/>
              <a:gd name="adj2" fmla="val -8333"/>
              <a:gd name="adj3" fmla="val -258183"/>
              <a:gd name="adj4" fmla="val -1664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2) Click 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View, to flip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To Design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View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17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2286000" y="2438400"/>
            <a:ext cx="1752600" cy="990600"/>
          </a:xfrm>
          <a:prstGeom prst="borderCallout1">
            <a:avLst>
              <a:gd name="adj1" fmla="val 18750"/>
              <a:gd name="adj2" fmla="val -8333"/>
              <a:gd name="adj3" fmla="val -86244"/>
              <a:gd name="adj4" fmla="val -489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Click and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Press Delete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32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1D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2133600" y="2514600"/>
            <a:ext cx="1981200" cy="990600"/>
          </a:xfrm>
          <a:prstGeom prst="borderCallout1">
            <a:avLst>
              <a:gd name="adj1" fmla="val 18750"/>
              <a:gd name="adj2" fmla="val -8333"/>
              <a:gd name="adj3" fmla="val -93387"/>
              <a:gd name="adj4" fmla="val -390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Click in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Row selector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ine Callout 1 3"/>
          <p:cNvSpPr/>
          <p:nvPr/>
        </p:nvSpPr>
        <p:spPr bwMode="auto">
          <a:xfrm>
            <a:off x="5029200" y="1981200"/>
            <a:ext cx="2286000" cy="1143000"/>
          </a:xfrm>
          <a:prstGeom prst="borderCallout1">
            <a:avLst>
              <a:gd name="adj1" fmla="val 18750"/>
              <a:gd name="adj2" fmla="val -8333"/>
              <a:gd name="adj3" fmla="val -93214"/>
              <a:gd name="adj4" fmla="val -1905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2) Click 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Primary Key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 descr="PPT72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700" y="-12700"/>
            <a:ext cx="91002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D5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3810000" y="2819400"/>
            <a:ext cx="1371600" cy="1219200"/>
          </a:xfrm>
          <a:prstGeom prst="borderCallout1">
            <a:avLst>
              <a:gd name="adj1" fmla="val 18750"/>
              <a:gd name="adj2" fmla="val -8333"/>
              <a:gd name="adj3" fmla="val -82908"/>
              <a:gd name="adj4" fmla="val -1401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Type 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all the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records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Agenda (contd...)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Define the fields in a table.</a:t>
            </a:r>
          </a:p>
          <a:p>
            <a:r>
              <a:rPr lang="en-US"/>
              <a:t>Open a table.</a:t>
            </a:r>
          </a:p>
          <a:p>
            <a:r>
              <a:rPr lang="en-US"/>
              <a:t>Add records to an empty table.</a:t>
            </a:r>
          </a:p>
          <a:p>
            <a:r>
              <a:rPr lang="en-US"/>
              <a:t>Close a table.</a:t>
            </a:r>
          </a:p>
          <a:p>
            <a:r>
              <a:rPr lang="en-US"/>
              <a:t>Close &amp; open a database.</a:t>
            </a:r>
          </a:p>
          <a:p>
            <a:r>
              <a:rPr lang="en-US"/>
              <a:t>Use a form to view data.</a:t>
            </a:r>
          </a:p>
          <a:p>
            <a:r>
              <a:rPr lang="en-US"/>
              <a:t>Create a graph.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E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1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EAD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5638800" y="3200400"/>
            <a:ext cx="1981200" cy="914400"/>
          </a:xfrm>
          <a:prstGeom prst="borderCallout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Here’s a Split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Form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BC7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4333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C9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9144000" cy="68707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 bwMode="auto">
          <a:xfrm>
            <a:off x="3048000" y="2514600"/>
            <a:ext cx="2057400" cy="1219200"/>
          </a:xfrm>
          <a:prstGeom prst="borderCallout1">
            <a:avLst>
              <a:gd name="adj1" fmla="val 18750"/>
              <a:gd name="adj2" fmla="val -8333"/>
              <a:gd name="adj3" fmla="val -61225"/>
              <a:gd name="adj4" fmla="val -845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Here is the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Movies Form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Summary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800"/>
              <a:t>We have learnt what is a Database.</a:t>
            </a:r>
          </a:p>
          <a:p>
            <a:r>
              <a:rPr lang="en-US" sz="2800"/>
              <a:t>What is a Database Management System.</a:t>
            </a:r>
          </a:p>
          <a:p>
            <a:r>
              <a:rPr lang="en-US" sz="2800"/>
              <a:t>We have learnt that RECORDS are essentially ROWS in a table.</a:t>
            </a:r>
          </a:p>
          <a:p>
            <a:r>
              <a:rPr lang="en-US" sz="2800"/>
              <a:t>And FIELDS are essentially COLUMNS in a table.</a:t>
            </a:r>
          </a:p>
          <a:p>
            <a:r>
              <a:rPr lang="en-US" sz="2800"/>
              <a:t>A PRIMARY KEY is simply a field used as the Unique Identifier.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</a:t>
            </a:r>
          </a:p>
          <a:p>
            <a:r>
              <a:rPr lang="en-US" dirty="0" smtClean="0"/>
              <a:t>Save a Table</a:t>
            </a:r>
          </a:p>
          <a:p>
            <a:r>
              <a:rPr lang="en-US" smtClean="0"/>
              <a:t>Add Records to a Table</a:t>
            </a:r>
            <a:endParaRPr lang="en-US" dirty="0" smtClean="0"/>
          </a:p>
          <a:p>
            <a:r>
              <a:rPr lang="en-US" dirty="0" smtClean="0"/>
              <a:t>Modify Tables in Design View</a:t>
            </a:r>
          </a:p>
          <a:p>
            <a:r>
              <a:rPr lang="en-US" dirty="0" smtClean="0"/>
              <a:t>Create a Split Form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Overview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A database is a collection of data organized in a manner that allows access, retrieval, and use of that data.</a:t>
            </a:r>
          </a:p>
          <a:p>
            <a:r>
              <a:rPr lang="en-US" dirty="0"/>
              <a:t>Ex. A Rolodex which keeps track of Names, Addresses, and Phone Numbers, is a simple example of a </a:t>
            </a:r>
            <a:r>
              <a:rPr lang="en-US" dirty="0" smtClean="0"/>
              <a:t>manual database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Overview (contd...)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A Database Management System, allows you to use a computer to create a database.</a:t>
            </a:r>
          </a:p>
          <a:p>
            <a:r>
              <a:rPr lang="en-US" dirty="0"/>
              <a:t>With the computer you can (electronically) create, add, change, and delete data in the database, retrieve </a:t>
            </a:r>
            <a:r>
              <a:rPr lang="en-US" dirty="0" smtClean="0"/>
              <a:t>data using Queries, </a:t>
            </a:r>
            <a:r>
              <a:rPr lang="en-US" dirty="0"/>
              <a:t>and create </a:t>
            </a:r>
            <a:r>
              <a:rPr lang="en-US" dirty="0" smtClean="0"/>
              <a:t>Forms </a:t>
            </a:r>
            <a:r>
              <a:rPr lang="en-US" dirty="0"/>
              <a:t>and </a:t>
            </a:r>
            <a:r>
              <a:rPr lang="en-US" dirty="0" smtClean="0"/>
              <a:t>Reports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/>
              <a:t>How is it different from a Spreadsheet?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800"/>
              <a:t>Spreadsheet Software allows users to add, subtract &amp; perform user defined calculations on rows &amp; columns of numbers.</a:t>
            </a:r>
          </a:p>
          <a:p>
            <a:r>
              <a:rPr lang="en-US" sz="2800"/>
              <a:t>Spreadsheets are more geared towards numeric data, whereas Databases work with Data that contains info. like Names, Addresses, Soc. Security #’s etc.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Vocabulary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Tables</a:t>
            </a:r>
          </a:p>
          <a:p>
            <a:r>
              <a:rPr lang="en-US"/>
              <a:t>Records</a:t>
            </a:r>
          </a:p>
          <a:p>
            <a:r>
              <a:rPr lang="en-US"/>
              <a:t>Fields</a:t>
            </a:r>
          </a:p>
          <a:p>
            <a:r>
              <a:rPr lang="en-US"/>
              <a:t>Primary Key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Definitions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/>
              <a:t>A table is a collection of data about a particular subject. For Ex. a Movie table contains info. about movies like Movie No., Movie Title, Year Made, Movie Type etc.</a:t>
            </a:r>
          </a:p>
          <a:p>
            <a:pPr>
              <a:lnSpc>
                <a:spcPct val="90000"/>
              </a:lnSpc>
            </a:pPr>
            <a:r>
              <a:rPr lang="en-US"/>
              <a:t>RECORDS are simply the ROWS in the table.</a:t>
            </a:r>
          </a:p>
          <a:p>
            <a:pPr>
              <a:lnSpc>
                <a:spcPct val="90000"/>
              </a:lnSpc>
            </a:pPr>
            <a:r>
              <a:rPr lang="en-US"/>
              <a:t>FIELDS are the COLUMNS in the table.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3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E1E8EB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411</TotalTime>
  <Pages>68</Pages>
  <Words>932</Words>
  <Application>Microsoft Office PowerPoint</Application>
  <PresentationFormat>On-screen Show (4:3)</PresentationFormat>
  <Paragraphs>170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Theme1</vt:lpstr>
      <vt:lpstr>Document</vt:lpstr>
      <vt:lpstr>MicroSoft Access 2007 </vt:lpstr>
      <vt:lpstr>Introduction </vt:lpstr>
      <vt:lpstr>Agenda</vt:lpstr>
      <vt:lpstr>Agenda (contd...)</vt:lpstr>
      <vt:lpstr>Overview </vt:lpstr>
      <vt:lpstr>Overview (contd...)</vt:lpstr>
      <vt:lpstr>How is it different from a Spreadsheet?</vt:lpstr>
      <vt:lpstr>Vocabulary</vt:lpstr>
      <vt:lpstr>Definitions</vt:lpstr>
      <vt:lpstr>Movie Table</vt:lpstr>
      <vt:lpstr>Records</vt:lpstr>
      <vt:lpstr>Fields</vt:lpstr>
      <vt:lpstr>PRIMARY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Table</vt:lpstr>
      <vt:lpstr>PowerPoint Presentation</vt:lpstr>
      <vt:lpstr>Creating the proper Primary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the Director Table</vt:lpstr>
      <vt:lpstr>(contd.)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(contd.)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for Windows, Ver. 2.0</dc:title>
  <dc:subject>Access Ver 2.0</dc:subject>
  <dc:creator>Percy</dc:creator>
  <cp:lastModifiedBy>pparakh</cp:lastModifiedBy>
  <cp:revision>76</cp:revision>
  <cp:lastPrinted>1997-01-01T09:19:54Z</cp:lastPrinted>
  <dcterms:created xsi:type="dcterms:W3CDTF">1996-06-03T14:59:24Z</dcterms:created>
  <dcterms:modified xsi:type="dcterms:W3CDTF">2012-05-21T13:27:53Z</dcterms:modified>
</cp:coreProperties>
</file>