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30"/>
  </p:notesMasterIdLst>
  <p:sldIdLst>
    <p:sldId id="258" r:id="rId2"/>
    <p:sldId id="289" r:id="rId3"/>
    <p:sldId id="301" r:id="rId4"/>
    <p:sldId id="328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1" r:id="rId14"/>
    <p:sldId id="329" r:id="rId15"/>
    <p:sldId id="312" r:id="rId16"/>
    <p:sldId id="313" r:id="rId17"/>
    <p:sldId id="314" r:id="rId18"/>
    <p:sldId id="315" r:id="rId19"/>
    <p:sldId id="317" r:id="rId20"/>
    <p:sldId id="318" r:id="rId21"/>
    <p:sldId id="319" r:id="rId22"/>
    <p:sldId id="320" r:id="rId23"/>
    <p:sldId id="321" r:id="rId24"/>
    <p:sldId id="323" r:id="rId25"/>
    <p:sldId id="324" r:id="rId26"/>
    <p:sldId id="325" r:id="rId27"/>
    <p:sldId id="326" r:id="rId28"/>
    <p:sldId id="32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3399"/>
    <a:srgbClr val="FFFF00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>
        <p:scale>
          <a:sx n="100" d="100"/>
          <a:sy n="100" d="100"/>
        </p:scale>
        <p:origin x="-60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7E8DA1-27B1-47DF-A4A4-F2DAD9BAC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03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8A2DE-70BA-41F2-924E-F226CB5236C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53"/>
          <a:stretch/>
        </p:blipFill>
        <p:spPr bwMode="auto">
          <a:xfrm>
            <a:off x="0" y="4343401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Office  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Office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Access Tutorial </a:t>
            </a:r>
            <a:r>
              <a:rPr lang="en-US" sz="4000" dirty="0"/>
              <a:t>1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Creating a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a Table in Datasheet View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the first row below the field names, enter the value for each field in the first </a:t>
            </a:r>
            <a:r>
              <a:rPr lang="en-US" sz="2800" dirty="0" smtClean="0"/>
              <a:t>record, pressing </a:t>
            </a:r>
            <a:r>
              <a:rPr lang="en-US" sz="2800" dirty="0"/>
              <a:t>the </a:t>
            </a:r>
            <a:r>
              <a:rPr lang="en-US" sz="2800" dirty="0" smtClean="0"/>
              <a:t>tab </a:t>
            </a:r>
            <a:r>
              <a:rPr lang="en-US" sz="2800" dirty="0"/>
              <a:t>or Enter key to move to the next </a:t>
            </a:r>
            <a:r>
              <a:rPr lang="en-US" sz="2800" dirty="0" smtClean="0"/>
              <a:t>field</a:t>
            </a:r>
            <a:endParaRPr lang="en-US" sz="2800" dirty="0"/>
          </a:p>
          <a:p>
            <a:r>
              <a:rPr lang="en-US" sz="2800" dirty="0" smtClean="0"/>
              <a:t>After </a:t>
            </a:r>
            <a:r>
              <a:rPr lang="en-US" sz="2800" dirty="0"/>
              <a:t>entering the value for the last field in the first record, press the Tab or Enter </a:t>
            </a:r>
            <a:r>
              <a:rPr lang="en-US" sz="2800" dirty="0" smtClean="0"/>
              <a:t>key to </a:t>
            </a:r>
            <a:r>
              <a:rPr lang="en-US" sz="2800" dirty="0"/>
              <a:t>move to the next row, and then enter the values for the next record. Continue </a:t>
            </a:r>
            <a:r>
              <a:rPr lang="en-US" sz="2800" dirty="0" smtClean="0"/>
              <a:t>this process </a:t>
            </a:r>
            <a:r>
              <a:rPr lang="en-US" sz="2800" dirty="0"/>
              <a:t>until you have </a:t>
            </a:r>
            <a:r>
              <a:rPr lang="en-US" sz="2800" dirty="0" smtClean="0"/>
              <a:t>entered all </a:t>
            </a:r>
            <a:r>
              <a:rPr lang="en-US" sz="2800" dirty="0"/>
              <a:t>the records for the </a:t>
            </a:r>
            <a:r>
              <a:rPr lang="en-US" sz="2800" dirty="0" smtClean="0"/>
              <a:t>table</a:t>
            </a:r>
            <a:endParaRPr lang="en-US" sz="2800" dirty="0"/>
          </a:p>
          <a:p>
            <a:r>
              <a:rPr lang="en-US" sz="2800" dirty="0" smtClean="0"/>
              <a:t>Click </a:t>
            </a:r>
            <a:r>
              <a:rPr lang="en-US" sz="2800" dirty="0"/>
              <a:t>the Save button on the Quick Access Toolbar, enter a name for the table, </a:t>
            </a:r>
            <a:r>
              <a:rPr lang="en-US" sz="2800" dirty="0" smtClean="0"/>
              <a:t>and then </a:t>
            </a:r>
            <a:r>
              <a:rPr lang="en-US" sz="2800" dirty="0"/>
              <a:t>click the OK </a:t>
            </a:r>
            <a:r>
              <a:rPr lang="en-US" sz="2800" dirty="0" smtClean="0"/>
              <a:t>button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778BC-1BD6-4BBD-AFDE-482B7A2E7D3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a Table in Datasheet View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782437"/>
            <a:ext cx="6957317" cy="17804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943277-A741-4CEB-A081-13847635C40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Records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584267"/>
            <a:ext cx="6957317" cy="21768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041559-2B8B-4C96-A94D-B51CE9629A1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Saving a Table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the Save button on the Quick Access Toolbar. The Save As dialog box opens</a:t>
            </a:r>
          </a:p>
          <a:p>
            <a:r>
              <a:rPr lang="en-US"/>
              <a:t>In the Table Name text box, type the name for the table</a:t>
            </a:r>
          </a:p>
          <a:p>
            <a:r>
              <a:rPr lang="en-US"/>
              <a:t>Click the OK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E52DD9-6E6A-4B1A-BE45-08021610FB2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Create Tab Options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2517"/>
            <a:ext cx="4267200" cy="45403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75542"/>
            <a:ext cx="4343400" cy="45680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85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a Database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Access. If necessary, click the File tab to display Backstage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Open command in the navigation bar to display the Open dialog </a:t>
            </a:r>
            <a:r>
              <a:rPr lang="en-US" dirty="0" smtClean="0"/>
              <a:t>box</a:t>
            </a:r>
            <a:endParaRPr lang="en-US" dirty="0"/>
          </a:p>
          <a:p>
            <a:r>
              <a:rPr lang="en-US" dirty="0" smtClean="0"/>
              <a:t>Navigate </a:t>
            </a:r>
            <a:r>
              <a:rPr lang="en-US" dirty="0"/>
              <a:t>to the database file you want to open, and then click the </a:t>
            </a:r>
            <a:r>
              <a:rPr lang="en-US" dirty="0" smtClean="0"/>
              <a:t>file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Open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DB4D1E-7822-49FB-AA8C-06B45C34FD49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a Database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727559"/>
            <a:ext cx="6957317" cy="38902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99D80F-E459-45D3-A802-2FA25CE9DA19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a Datasheet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navigation buttons</a:t>
            </a:r>
            <a:r>
              <a:rPr lang="en-US" dirty="0"/>
              <a:t> provide another way to move vertically through the </a:t>
            </a:r>
            <a:r>
              <a:rPr lang="en-US" dirty="0" smtClean="0"/>
              <a:t>records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C68631-EE26-497E-8CF3-95D34106D1D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341" y="2727780"/>
            <a:ext cx="6957317" cy="14024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Query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query </a:t>
            </a:r>
            <a:r>
              <a:rPr lang="en-US" dirty="0"/>
              <a:t>is a question you ask about the data stored in a database</a:t>
            </a:r>
          </a:p>
          <a:p>
            <a:r>
              <a:rPr lang="en-US" dirty="0"/>
              <a:t>The </a:t>
            </a:r>
            <a:r>
              <a:rPr lang="en-US" b="1" dirty="0"/>
              <a:t>Simple Query Wizard </a:t>
            </a:r>
            <a:r>
              <a:rPr lang="en-US" dirty="0"/>
              <a:t>allows you to select records and fields </a:t>
            </a:r>
            <a:r>
              <a:rPr lang="en-US" dirty="0" smtClean="0"/>
              <a:t>quickly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5D6D75-221E-445F-97E2-E9A8A6DFAF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505200"/>
            <a:ext cx="6957317" cy="26646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Form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form </a:t>
            </a:r>
            <a:r>
              <a:rPr lang="en-US" dirty="0"/>
              <a:t>is an object you use to enter, edit, and view records in a database</a:t>
            </a:r>
          </a:p>
          <a:p>
            <a:r>
              <a:rPr lang="en-US" dirty="0"/>
              <a:t>You can design your own forms, use the Form Wizard, or use the </a:t>
            </a:r>
            <a:r>
              <a:rPr lang="en-US" b="1" dirty="0"/>
              <a:t>Form tool</a:t>
            </a:r>
            <a:r>
              <a:rPr lang="en-US" dirty="0"/>
              <a:t> to create a simple form </a:t>
            </a:r>
            <a:r>
              <a:rPr lang="en-US" dirty="0" smtClean="0"/>
              <a:t>quickly and easily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08741-998E-4280-B39D-B9F5C86E614A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basic database </a:t>
            </a:r>
            <a:r>
              <a:rPr lang="en-US" dirty="0" smtClean="0"/>
              <a:t>concepts and </a:t>
            </a:r>
            <a:r>
              <a:rPr lang="en-US" dirty="0"/>
              <a:t>terms</a:t>
            </a:r>
          </a:p>
          <a:p>
            <a:r>
              <a:rPr lang="en-US" dirty="0" smtClean="0"/>
              <a:t>Explore </a:t>
            </a:r>
            <a:r>
              <a:rPr lang="en-US" dirty="0"/>
              <a:t>the Microsoft </a:t>
            </a:r>
            <a:r>
              <a:rPr lang="en-US" dirty="0" smtClean="0"/>
              <a:t>Access window </a:t>
            </a:r>
            <a:r>
              <a:rPr lang="en-US" dirty="0"/>
              <a:t>and Backstage view</a:t>
            </a:r>
          </a:p>
          <a:p>
            <a:r>
              <a:rPr lang="en-US" dirty="0" smtClean="0"/>
              <a:t>Create </a:t>
            </a:r>
            <a:r>
              <a:rPr lang="en-US" dirty="0"/>
              <a:t>a blank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Create </a:t>
            </a:r>
            <a:r>
              <a:rPr lang="en-US" dirty="0"/>
              <a:t>and save a table </a:t>
            </a:r>
            <a:r>
              <a:rPr lang="en-US" dirty="0" smtClean="0"/>
              <a:t>in Datasheet </a:t>
            </a:r>
            <a:r>
              <a:rPr lang="en-US" dirty="0"/>
              <a:t>view</a:t>
            </a:r>
          </a:p>
          <a:p>
            <a:r>
              <a:rPr lang="en-US" dirty="0" smtClean="0"/>
              <a:t>Enter </a:t>
            </a:r>
            <a:r>
              <a:rPr lang="en-US" dirty="0"/>
              <a:t>field names and </a:t>
            </a:r>
            <a:r>
              <a:rPr lang="en-US" dirty="0" smtClean="0"/>
              <a:t>records in </a:t>
            </a:r>
            <a:r>
              <a:rPr lang="en-US" dirty="0"/>
              <a:t>a table datasheet</a:t>
            </a:r>
          </a:p>
          <a:p>
            <a:r>
              <a:rPr lang="en-US" dirty="0" smtClean="0"/>
              <a:t>Open </a:t>
            </a:r>
            <a:r>
              <a:rPr lang="en-US" dirty="0"/>
              <a:t>a table using </a:t>
            </a:r>
            <a:r>
              <a:rPr lang="en-US" dirty="0" smtClean="0"/>
              <a:t>the Navigation </a:t>
            </a:r>
            <a:r>
              <a:rPr lang="en-US" dirty="0"/>
              <a:t>Pane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92132F-5DE2-4019-9467-974642FCD3C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Form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727559"/>
            <a:ext cx="6957317" cy="38902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7EAD2-4DE1-4B43-8D67-070C2D444A5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report </a:t>
            </a:r>
            <a:r>
              <a:rPr lang="en-US" dirty="0"/>
              <a:t>is a formatted printout (or screen display) of the contents of one or more tables in a database</a:t>
            </a:r>
          </a:p>
          <a:p>
            <a:r>
              <a:rPr lang="en-US" dirty="0"/>
              <a:t>The </a:t>
            </a:r>
            <a:r>
              <a:rPr lang="en-US" b="1" dirty="0"/>
              <a:t>Report tool </a:t>
            </a:r>
            <a:r>
              <a:rPr lang="en-US" dirty="0"/>
              <a:t>places all the fields from a selected table </a:t>
            </a:r>
            <a:r>
              <a:rPr lang="en-US" dirty="0" smtClean="0"/>
              <a:t>or query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865A6-371F-4647-887E-01936E8E755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663535"/>
            <a:ext cx="6957317" cy="40182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0EB0D9-55B0-41DF-99A8-9FD429521BD9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Simple Report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660486"/>
            <a:ext cx="6957317" cy="40243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A21D0-D4C6-4C12-BF5C-3D4D089657B8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 a Report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Open the report in any view, or select the report in the Navigation </a:t>
            </a:r>
            <a:r>
              <a:rPr lang="en-US" sz="2800" dirty="0" smtClean="0"/>
              <a:t>Pane</a:t>
            </a:r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print the report with the default print settings, click the File tab to </a:t>
            </a:r>
            <a:r>
              <a:rPr lang="en-US" sz="2800" dirty="0" smtClean="0"/>
              <a:t>display Backstage </a:t>
            </a:r>
            <a:r>
              <a:rPr lang="en-US" sz="2800" dirty="0"/>
              <a:t>view, click the Print tab, and then click Quick </a:t>
            </a:r>
            <a:r>
              <a:rPr lang="en-US" sz="2800" dirty="0" smtClean="0"/>
              <a:t>Print</a:t>
            </a: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or</a:t>
            </a:r>
          </a:p>
          <a:p>
            <a:r>
              <a:rPr lang="en-US" sz="2800" dirty="0"/>
              <a:t>To display the Print dialog box and select the options you want for printing the </a:t>
            </a:r>
            <a:r>
              <a:rPr lang="en-US" sz="2800" dirty="0" smtClean="0"/>
              <a:t>report, click </a:t>
            </a:r>
            <a:r>
              <a:rPr lang="en-US" sz="2800" dirty="0"/>
              <a:t>the File tab, click the Print tab, and then click Print (or, if the report is </a:t>
            </a:r>
            <a:r>
              <a:rPr lang="en-US" sz="2800" dirty="0" smtClean="0"/>
              <a:t>displayed in </a:t>
            </a:r>
            <a:r>
              <a:rPr lang="en-US" sz="2800" dirty="0"/>
              <a:t>Print Preview, click the Print button in the Print group on the Print Preview tab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1ECBC1-EB6E-4108-A2DE-448C54686B3A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Viewing Objects in the Navigation Pane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2605608"/>
            <a:ext cx="6957317" cy="21341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88F30A-D3B6-4637-8DF0-18B5C7D2674D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Compacting and Repairing a Database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Compacting </a:t>
            </a:r>
            <a:r>
              <a:rPr lang="en-US" dirty="0"/>
              <a:t>a database rearranges the data and objects in a database to decrease its file </a:t>
            </a:r>
            <a:r>
              <a:rPr lang="en-US" dirty="0" smtClean="0"/>
              <a:t>size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A734A-EBA2-404E-9103-BC2C00D7802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816" y="2895600"/>
            <a:ext cx="6957317" cy="30670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Compacting and Repairing a Database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database file you want to compact and repair is </a:t>
            </a:r>
            <a:r>
              <a:rPr lang="en-US" dirty="0" smtClean="0"/>
              <a:t>open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File tab to display Backstage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the Info tab is selected in the navigation </a:t>
            </a:r>
            <a:r>
              <a:rPr lang="en-US" dirty="0" smtClean="0"/>
              <a:t>bar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the Compact &amp; Repair Database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B66DAF-2ABC-4EDB-A705-8B28C6D70A17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Backing Up and Restoring a Database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Backing up </a:t>
            </a:r>
            <a:r>
              <a:rPr lang="en-US" dirty="0"/>
              <a:t>a database is the process of making a copy of the database file to protect your database against loss or damage</a:t>
            </a:r>
          </a:p>
          <a:p>
            <a:pPr>
              <a:lnSpc>
                <a:spcPct val="90000"/>
              </a:lnSpc>
            </a:pPr>
            <a:r>
              <a:rPr lang="en-US" dirty="0"/>
              <a:t>The Back Up Database command enables you to back up your database file from within the Access program, while you are working on your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ECC5D0-A146-4360-A151-096BB038A321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906963"/>
          </a:xfrm>
        </p:spPr>
        <p:txBody>
          <a:bodyPr/>
          <a:lstStyle/>
          <a:p>
            <a:r>
              <a:rPr lang="en-US" dirty="0"/>
              <a:t>Open an Access database</a:t>
            </a:r>
          </a:p>
          <a:p>
            <a:r>
              <a:rPr lang="en-US" dirty="0" smtClean="0"/>
              <a:t>Copy </a:t>
            </a:r>
            <a:r>
              <a:rPr lang="en-US" dirty="0"/>
              <a:t>and paste records </a:t>
            </a:r>
            <a:r>
              <a:rPr lang="en-US" dirty="0" smtClean="0"/>
              <a:t>from another </a:t>
            </a:r>
            <a:r>
              <a:rPr lang="en-US" dirty="0"/>
              <a:t>Access database</a:t>
            </a:r>
          </a:p>
          <a:p>
            <a:r>
              <a:rPr lang="en-US" dirty="0" smtClean="0"/>
              <a:t>Navigate </a:t>
            </a:r>
            <a:r>
              <a:rPr lang="en-US" dirty="0"/>
              <a:t>a table datasheet</a:t>
            </a:r>
          </a:p>
          <a:p>
            <a:r>
              <a:rPr lang="en-US" dirty="0" smtClean="0"/>
              <a:t>Create </a:t>
            </a:r>
            <a:r>
              <a:rPr lang="en-US" dirty="0"/>
              <a:t>and navigate a </a:t>
            </a:r>
            <a:r>
              <a:rPr lang="en-US" dirty="0" smtClean="0"/>
              <a:t>simple query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and navigate </a:t>
            </a:r>
            <a:r>
              <a:rPr lang="en-US" dirty="0" smtClean="0"/>
              <a:t>a simple </a:t>
            </a:r>
            <a:r>
              <a:rPr lang="en-US" dirty="0"/>
              <a:t>form</a:t>
            </a:r>
          </a:p>
          <a:p>
            <a:r>
              <a:rPr lang="en-US" dirty="0" smtClean="0"/>
              <a:t>Create</a:t>
            </a:r>
            <a:r>
              <a:rPr lang="en-US" dirty="0"/>
              <a:t>, preview, navigate, </a:t>
            </a:r>
            <a:r>
              <a:rPr lang="en-US" dirty="0" smtClean="0"/>
              <a:t>and print </a:t>
            </a:r>
            <a:r>
              <a:rPr lang="en-US" dirty="0"/>
              <a:t>a simple report</a:t>
            </a:r>
          </a:p>
          <a:p>
            <a:r>
              <a:rPr lang="en-US" dirty="0" smtClean="0"/>
              <a:t>Learn </a:t>
            </a:r>
            <a:r>
              <a:rPr lang="en-US" dirty="0"/>
              <a:t>how to compact, </a:t>
            </a:r>
            <a:r>
              <a:rPr lang="en-US" dirty="0" smtClean="0"/>
              <a:t>back up</a:t>
            </a:r>
            <a:r>
              <a:rPr lang="en-US" dirty="0"/>
              <a:t>, and restore a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6209C-6B9F-4123-9F47-BF8025D0E3D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Access Window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2517"/>
            <a:ext cx="4267200" cy="45403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14093"/>
            <a:ext cx="4267200" cy="45171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18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Data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first step in organizing data is to identify the individual </a:t>
            </a:r>
            <a:r>
              <a:rPr lang="en-US" b="1" dirty="0"/>
              <a:t>fields</a:t>
            </a:r>
          </a:p>
          <a:p>
            <a:pPr lvl="1"/>
            <a:r>
              <a:rPr lang="en-US" sz="3200" dirty="0"/>
              <a:t>The specific value, or content, of a field is called the </a:t>
            </a:r>
            <a:r>
              <a:rPr lang="en-US" sz="3200" b="1" dirty="0"/>
              <a:t>field value</a:t>
            </a:r>
            <a:endParaRPr lang="en-US" sz="3200" dirty="0"/>
          </a:p>
          <a:p>
            <a:pPr lvl="1"/>
            <a:r>
              <a:rPr lang="en-US" sz="3200" dirty="0"/>
              <a:t>A set of field values is called a </a:t>
            </a:r>
            <a:r>
              <a:rPr lang="en-US" sz="3200" b="1" dirty="0"/>
              <a:t>record</a:t>
            </a:r>
          </a:p>
          <a:p>
            <a:r>
              <a:rPr lang="en-US" dirty="0"/>
              <a:t>Next, you group related fields together into </a:t>
            </a:r>
            <a:r>
              <a:rPr lang="en-US" b="1" dirty="0" smtClean="0"/>
              <a:t>tables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EE2499-05D3-47FA-B3F4-A2D886221D7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617012"/>
            <a:ext cx="4697859" cy="1548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 and Relationships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 collection of related tables is called a </a:t>
            </a:r>
            <a:r>
              <a:rPr lang="en-US" sz="2800" b="1"/>
              <a:t>database</a:t>
            </a:r>
            <a:r>
              <a:rPr lang="en-US" sz="2800"/>
              <a:t>, or a </a:t>
            </a:r>
            <a:r>
              <a:rPr lang="en-US" sz="2800" b="1"/>
              <a:t>relational database</a:t>
            </a:r>
            <a:endParaRPr lang="en-US" sz="2800"/>
          </a:p>
          <a:p>
            <a:r>
              <a:rPr lang="en-US" sz="2800"/>
              <a:t>You connect the records in the separate tables through a </a:t>
            </a:r>
            <a:r>
              <a:rPr lang="en-US" sz="2800" b="1"/>
              <a:t>common field</a:t>
            </a:r>
          </a:p>
          <a:p>
            <a:r>
              <a:rPr lang="en-US" sz="2800"/>
              <a:t>A </a:t>
            </a:r>
            <a:r>
              <a:rPr lang="en-US" sz="2800" b="1"/>
              <a:t>primary key </a:t>
            </a:r>
            <a:r>
              <a:rPr lang="en-US" sz="2800"/>
              <a:t>is a field, or a collection of fields, whose values uniquely identify each record in a table</a:t>
            </a:r>
          </a:p>
          <a:p>
            <a:r>
              <a:rPr lang="en-US" sz="2800"/>
              <a:t>When you include the primary key from one table as a field in a second table to form a relationship between the two tables, it is called a </a:t>
            </a:r>
            <a:r>
              <a:rPr lang="en-US" sz="2800" b="1"/>
              <a:t>foreign key </a:t>
            </a:r>
            <a:r>
              <a:rPr lang="en-US" sz="2800"/>
              <a:t>in the second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11B6CA-4F19-44C7-9DE9-359478253E5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 and Relationships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441" y="1529388"/>
            <a:ext cx="6957317" cy="42865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C3F546-6503-4DB8-A792-50C4E843C27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Relational Database Management Systems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database management system (DBMS) </a:t>
            </a:r>
            <a:r>
              <a:rPr lang="en-US" dirty="0"/>
              <a:t>is a software program that lets you create databases and then manipulate data in them</a:t>
            </a:r>
          </a:p>
          <a:p>
            <a:r>
              <a:rPr lang="en-US" dirty="0"/>
              <a:t>In a </a:t>
            </a:r>
            <a:r>
              <a:rPr lang="en-US" b="1" dirty="0"/>
              <a:t>relational database management system</a:t>
            </a:r>
            <a:r>
              <a:rPr lang="en-US" dirty="0"/>
              <a:t>, data is organized as a collection of </a:t>
            </a:r>
            <a:r>
              <a:rPr lang="en-US" dirty="0" smtClean="0"/>
              <a:t>tables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B2745-F1DA-451E-840F-3A42A7A11E00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3886200"/>
            <a:ext cx="5764658" cy="2440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Creating a Table in Datasheet View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Click the Create tab on the </a:t>
            </a:r>
            <a:r>
              <a:rPr lang="en-US" sz="2800" dirty="0" smtClean="0"/>
              <a:t>Ribbon</a:t>
            </a:r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Tables group, click the Table button.</a:t>
            </a:r>
          </a:p>
          <a:p>
            <a:r>
              <a:rPr lang="en-US" sz="2800" dirty="0" smtClean="0"/>
              <a:t>Accept </a:t>
            </a:r>
            <a:r>
              <a:rPr lang="en-US" sz="2800" dirty="0"/>
              <a:t>the default ID primary key field with the AutoNumber data type, or </a:t>
            </a:r>
            <a:r>
              <a:rPr lang="en-US" sz="2800" dirty="0" smtClean="0"/>
              <a:t>rename the </a:t>
            </a:r>
            <a:r>
              <a:rPr lang="en-US" sz="2800" dirty="0"/>
              <a:t>field and change its data type, if necessary.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Add &amp; Delete group on the Fields tab, click the button for the type of field </a:t>
            </a:r>
            <a:r>
              <a:rPr lang="en-US" sz="2800" dirty="0" smtClean="0"/>
              <a:t>you want </a:t>
            </a:r>
            <a:r>
              <a:rPr lang="en-US" sz="2800" dirty="0"/>
              <a:t>to add to the table (for example, click the Text button), and then type the </a:t>
            </a:r>
            <a:r>
              <a:rPr lang="en-US" sz="2800" dirty="0" smtClean="0"/>
              <a:t>field name</a:t>
            </a:r>
            <a:r>
              <a:rPr lang="en-US" sz="2800" dirty="0"/>
              <a:t>. Repeat this step to add all the necessary fields to the </a:t>
            </a:r>
            <a:r>
              <a:rPr lang="en-US" sz="2800" dirty="0" smtClean="0"/>
              <a:t>table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C167E4-89E7-4527-8870-14EBA6BC083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1153</Words>
  <Application>Microsoft Office PowerPoint</Application>
  <PresentationFormat>On-screen Show (4:3)</PresentationFormat>
  <Paragraphs>138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4_Office Theme</vt:lpstr>
      <vt:lpstr> Access Tutorial 1  Creating a Database</vt:lpstr>
      <vt:lpstr>Objectives</vt:lpstr>
      <vt:lpstr>Objectives</vt:lpstr>
      <vt:lpstr>The Access Window</vt:lpstr>
      <vt:lpstr>Organizing Data</vt:lpstr>
      <vt:lpstr>Databases and Relationships</vt:lpstr>
      <vt:lpstr>Databases and Relationships</vt:lpstr>
      <vt:lpstr>Relational Database Management Systems</vt:lpstr>
      <vt:lpstr>Creating a Table in Datasheet View</vt:lpstr>
      <vt:lpstr>Creating a Table in Datasheet View</vt:lpstr>
      <vt:lpstr>Creating a Table in Datasheet View</vt:lpstr>
      <vt:lpstr>Entering Records</vt:lpstr>
      <vt:lpstr>Saving a Table</vt:lpstr>
      <vt:lpstr>The Create Tab Options</vt:lpstr>
      <vt:lpstr>Opening a Database</vt:lpstr>
      <vt:lpstr>Opening a Database</vt:lpstr>
      <vt:lpstr>Navigating a Datasheet</vt:lpstr>
      <vt:lpstr>Creating a Simple Query</vt:lpstr>
      <vt:lpstr>Creating a Simple Form</vt:lpstr>
      <vt:lpstr>Creating a Simple Form</vt:lpstr>
      <vt:lpstr>Creating a Simple Report</vt:lpstr>
      <vt:lpstr>Creating a Simple Report</vt:lpstr>
      <vt:lpstr>Creating a Simple Report</vt:lpstr>
      <vt:lpstr>Printing a Report</vt:lpstr>
      <vt:lpstr>Viewing Objects in the Navigation Pane</vt:lpstr>
      <vt:lpstr>Compacting and Repairing a Database</vt:lpstr>
      <vt:lpstr>Compacting and Repairing a Database</vt:lpstr>
      <vt:lpstr>Backing Up and Restoring a Database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Julia Leroux-Lindsey</cp:lastModifiedBy>
  <cp:revision>76</cp:revision>
  <dcterms:created xsi:type="dcterms:W3CDTF">2001-08-29T21:35:42Z</dcterms:created>
  <dcterms:modified xsi:type="dcterms:W3CDTF">2010-06-09T19:46:49Z</dcterms:modified>
</cp:coreProperties>
</file>