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62" r:id="rId6"/>
    <p:sldId id="259" r:id="rId7"/>
    <p:sldId id="263" r:id="rId8"/>
    <p:sldId id="264" r:id="rId9"/>
    <p:sldId id="266" r:id="rId10"/>
    <p:sldId id="265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35A6E-D45C-4840-B4CB-D3A0E14EF95D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B5B82-7440-43EB-BF5A-19EB2F49AD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Il existe une nécessité nouvelle  pour la Guadeloupe de rechercher un positionnement géostratégique qui doit évoluer  par les défis  à affronter.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5B82-7440-43EB-BF5A-19EB2F49ADE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000000"/>
            </a:gs>
            <a:gs pos="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ED3A12-929E-407C-9E12-4F1386A6F5F7}" type="datetimeFigureOut">
              <a:rPr lang="fr-FR" smtClean="0"/>
              <a:pPr/>
              <a:t>01/10/2011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81E85D-0895-4B9A-8ECB-6595B0C9AA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hyperlink" Target="mailto:jomanaseustache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arteAH_Antilles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Editorial.png" TargetMode="External"/><Relationship Id="rId4" Type="http://schemas.openxmlformats.org/officeDocument/2006/relationships/hyperlink" Target="site%20sodecar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arte_haiti.g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restauran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 echange et solidarité-haït</a:t>
            </a:r>
            <a:br>
              <a:rPr lang="fr-FR" dirty="0" smtClean="0"/>
            </a:br>
            <a:r>
              <a:rPr lang="fr-FR" sz="3200" dirty="0" smtClean="0"/>
              <a:t>Année 2010/2011i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3050" y="1916832"/>
            <a:ext cx="6480048" cy="1380580"/>
          </a:xfrm>
        </p:spPr>
        <p:txBody>
          <a:bodyPr/>
          <a:lstStyle/>
          <a:p>
            <a:r>
              <a:rPr lang="fr-FR" dirty="0" smtClean="0"/>
              <a:t>Groupe scolaire Jeanne d’Arc Assomption</a:t>
            </a:r>
          </a:p>
          <a:p>
            <a:endParaRPr lang="fr-FR" dirty="0" smtClean="0"/>
          </a:p>
          <a:p>
            <a:r>
              <a:rPr lang="fr-FR" dirty="0" smtClean="0"/>
              <a:t>Bordeaux- Pessac</a:t>
            </a:r>
            <a:endParaRPr lang="fr-FR" dirty="0"/>
          </a:p>
        </p:txBody>
      </p:sp>
      <p:pic>
        <p:nvPicPr>
          <p:cNvPr id="2050" name="Imag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851" y="6215082"/>
            <a:ext cx="8239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1"/>
          <p:cNvPicPr>
            <a:picLocks noChangeAspect="1" noChangeArrowheads="1"/>
          </p:cNvPicPr>
          <p:nvPr/>
        </p:nvPicPr>
        <p:blipFill>
          <a:blip r:embed="rId3" cstate="print"/>
          <a:srcRect r="10074" b="11016"/>
          <a:stretch>
            <a:fillRect/>
          </a:stretch>
        </p:blipFill>
        <p:spPr bwMode="auto">
          <a:xfrm>
            <a:off x="8215338" y="6215082"/>
            <a:ext cx="75090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4067944" y="5373216"/>
            <a:ext cx="2735632" cy="3644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Jérémie-Numéro deux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Nos dons 2010/2011 pour </a:t>
            </a:r>
            <a:r>
              <a:rPr lang="fr-FR" sz="3200" i="1" dirty="0" smtClean="0"/>
              <a:t>SO. DE. CAR.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Bol de riz 2009/2010 : 	1340</a:t>
            </a:r>
          </a:p>
          <a:p>
            <a:r>
              <a:rPr lang="fr-FR" dirty="0" smtClean="0"/>
              <a:t>Vente de chocolat: 		2087</a:t>
            </a:r>
          </a:p>
          <a:p>
            <a:r>
              <a:rPr lang="fr-FR" dirty="0" smtClean="0"/>
              <a:t>Ventes d’objets de Noël:	3233	</a:t>
            </a:r>
          </a:p>
          <a:p>
            <a:r>
              <a:rPr lang="fr-FR" dirty="0" smtClean="0"/>
              <a:t>Bol de riz 2010/2011:	1328</a:t>
            </a:r>
          </a:p>
          <a:p>
            <a:r>
              <a:rPr lang="fr-FR" dirty="0" smtClean="0"/>
              <a:t>Bol de riz </a:t>
            </a:r>
            <a:r>
              <a:rPr lang="fr-FR" sz="1400" dirty="0" smtClean="0"/>
              <a:t>Ecole Sainte marie Mérignac              </a:t>
            </a:r>
            <a:r>
              <a:rPr lang="fr-FR" dirty="0" smtClean="0"/>
              <a:t>573</a:t>
            </a:r>
          </a:p>
          <a:p>
            <a:r>
              <a:rPr lang="fr-FR" dirty="0" smtClean="0"/>
              <a:t>Sous total:			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8561</a:t>
            </a:r>
          </a:p>
          <a:p>
            <a:r>
              <a:rPr lang="fr-FR" dirty="0" smtClean="0"/>
              <a:t>Marche sponsorisée:	5324</a:t>
            </a:r>
          </a:p>
          <a:p>
            <a:r>
              <a:rPr lang="fr-FR" dirty="0" smtClean="0"/>
              <a:t>Total:			      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13885</a:t>
            </a:r>
          </a:p>
          <a:p>
            <a:r>
              <a:rPr lang="fr-FR" dirty="0" smtClean="0"/>
              <a:t>En réserve		       -2000 </a:t>
            </a:r>
            <a:r>
              <a:rPr lang="fr-FR" sz="1700" dirty="0" smtClean="0"/>
              <a:t>(provision pour expédition ou autres)</a:t>
            </a: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Envoi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réel:		       11885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en angle 16"/>
          <p:cNvCxnSpPr/>
          <p:nvPr/>
        </p:nvCxnSpPr>
        <p:spPr>
          <a:xfrm>
            <a:off x="2843808" y="1412776"/>
            <a:ext cx="3600400" cy="1440160"/>
          </a:xfrm>
          <a:prstGeom prst="bentConnector3">
            <a:avLst>
              <a:gd name="adj1" fmla="val 50000"/>
            </a:avLst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1520" y="648866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jomanaseustache@hotmail.com</a:t>
            </a:r>
            <a:r>
              <a:rPr lang="fr-FR" dirty="0" smtClean="0"/>
              <a:t>                        www.caraibes.solidarité.org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09120"/>
            <a:ext cx="297936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77072"/>
            <a:ext cx="1893963" cy="24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" descr="C:\Documents and Settings\rlraqui\Bureau\Bureau\Ecoles pour  Jérémie en Haïti_fichiers\image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60648"/>
            <a:ext cx="1726806" cy="24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rl jmg.JPG"/>
          <p:cNvPicPr>
            <a:picLocks noChangeAspect="1"/>
          </p:cNvPicPr>
          <p:nvPr/>
        </p:nvPicPr>
        <p:blipFill>
          <a:blip r:embed="rId7" cstate="print"/>
          <a:srcRect l="32410" t="34330" r="20475"/>
          <a:stretch>
            <a:fillRect/>
          </a:stretch>
        </p:blipFill>
        <p:spPr>
          <a:xfrm>
            <a:off x="0" y="3140968"/>
            <a:ext cx="3635896" cy="336952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907704" y="24928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ANSAM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12160" y="37170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ENSEMBLE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3" name="Picture 3" descr="G:\A_TECHNOLOGIE\Communication classe\Logo Collège\index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32656"/>
            <a:ext cx="1944216" cy="194421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851920" y="31409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http://www.jeannedarc-pessac.eu/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467600" cy="1143000"/>
          </a:xfrm>
        </p:spPr>
        <p:txBody>
          <a:bodyPr/>
          <a:lstStyle/>
          <a:p>
            <a:r>
              <a:rPr lang="fr-FR" dirty="0" smtClean="0"/>
              <a:t>La coopération décentralisée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35785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fr-FR" u="sng" dirty="0" smtClean="0"/>
              <a:t>Qu’est ce que la coopération ?</a:t>
            </a:r>
            <a:endParaRPr lang="fr-FR" dirty="0" smtClean="0"/>
          </a:p>
          <a:p>
            <a:pPr>
              <a:buNone/>
            </a:pPr>
            <a:endParaRPr lang="fr-FR" b="1" i="1" dirty="0" smtClean="0"/>
          </a:p>
          <a:p>
            <a:pPr>
              <a:buNone/>
            </a:pPr>
            <a:r>
              <a:rPr lang="fr-FR" b="1" i="1" dirty="0" smtClean="0"/>
              <a:t>		Sens politique internationale</a:t>
            </a:r>
            <a:endParaRPr lang="fr-FR" dirty="0" smtClean="0"/>
          </a:p>
          <a:p>
            <a:r>
              <a:rPr lang="fr-FR" sz="4400" i="1" dirty="0" smtClean="0"/>
              <a:t>La coopération est une </a:t>
            </a:r>
            <a:r>
              <a:rPr lang="fr-FR" sz="4400" b="1" i="1" dirty="0" smtClean="0"/>
              <a:t>politique d’aide économique, financière, culturelle et technique</a:t>
            </a:r>
            <a:r>
              <a:rPr lang="fr-FR" sz="4400" i="1" dirty="0" smtClean="0"/>
              <a:t>, mise en œuvre à l'échelle internationale entre les pays industrialisés et les pays en développement.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/>
              <a:t>Qu’est ce que la coopération décentralisée ?</a:t>
            </a:r>
          </a:p>
          <a:p>
            <a:endParaRPr lang="fr-FR" dirty="0" smtClean="0"/>
          </a:p>
          <a:p>
            <a:r>
              <a:rPr lang="fr-FR" sz="4400" i="1" dirty="0" smtClean="0"/>
              <a:t>C’est mettre en place une coopération d’amitié, de jumelage, de partenariats entre des collectivités territoriales d’un pays (ville, département, région) et les collectivités équivalentes d’un autre pays.</a:t>
            </a:r>
          </a:p>
          <a:p>
            <a:endParaRPr lang="fr-FR" sz="4400" i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692697"/>
            <a:ext cx="83529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 smtClean="0"/>
              <a:t>Avec qui allons-nous mettre en place une coopération ?</a:t>
            </a:r>
            <a:endParaRPr lang="fr-FR" dirty="0" smtClean="0"/>
          </a:p>
          <a:p>
            <a:endParaRPr lang="fr-FR" i="1" dirty="0" smtClean="0"/>
          </a:p>
          <a:p>
            <a:pPr algn="ctr"/>
            <a:r>
              <a:rPr lang="fr-FR" i="1" dirty="0" smtClean="0"/>
              <a:t>Le Groupe Scolaire s’inscrit dans un programme de coopération décentralisée de l’ONG   </a:t>
            </a:r>
            <a:r>
              <a:rPr lang="fr-FR" sz="2800" i="1" dirty="0" smtClean="0"/>
              <a:t>SO. DE. CAR. </a:t>
            </a:r>
          </a:p>
          <a:p>
            <a:pPr algn="ctr"/>
            <a:r>
              <a:rPr lang="fr-FR" sz="2800" i="1" dirty="0" smtClean="0"/>
              <a:t>(Solidarité Développement Caraïbes)</a:t>
            </a:r>
            <a:r>
              <a:rPr lang="fr-FR" i="1" dirty="0" smtClean="0"/>
              <a:t>,</a:t>
            </a:r>
          </a:p>
          <a:p>
            <a:pPr algn="ctr"/>
            <a:r>
              <a:rPr lang="fr-FR" i="1" dirty="0" smtClean="0"/>
              <a:t>plateforme de Co-développement Guadeloupe-Haïti, qui œuvre notamment pour la région de la </a:t>
            </a:r>
            <a:r>
              <a:rPr lang="fr-FR" i="1" u="sng" dirty="0" smtClean="0"/>
              <a:t>Grande Anse en Haïti</a:t>
            </a:r>
            <a:r>
              <a:rPr lang="fr-FR" i="1" dirty="0" smtClean="0"/>
              <a:t>.</a:t>
            </a:r>
          </a:p>
        </p:txBody>
      </p:sp>
      <p:pic>
        <p:nvPicPr>
          <p:cNvPr id="6" name="Picture 2" descr="carte_hai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3334887" cy="2503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llipse 6"/>
          <p:cNvSpPr/>
          <p:nvPr/>
        </p:nvSpPr>
        <p:spPr>
          <a:xfrm>
            <a:off x="500604" y="4367384"/>
            <a:ext cx="1500198" cy="1214446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578645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Groupe scolaire </a:t>
            </a:r>
          </a:p>
          <a:p>
            <a:pPr algn="ctr"/>
            <a:r>
              <a:rPr lang="fr-FR" dirty="0" smtClean="0"/>
              <a:t>Jeanne d’Arc –Assomption</a:t>
            </a:r>
          </a:p>
          <a:p>
            <a:pPr algn="ctr"/>
            <a:r>
              <a:rPr lang="fr-FR" dirty="0" smtClean="0"/>
              <a:t>France métropolitaine</a:t>
            </a:r>
            <a:endParaRPr lang="fr-FR" dirty="0"/>
          </a:p>
        </p:txBody>
      </p:sp>
      <p:pic>
        <p:nvPicPr>
          <p:cNvPr id="10" name="Image 9" descr="CarteAH_Antilles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143248"/>
            <a:ext cx="3233792" cy="2602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Flèche droite rayée 10"/>
          <p:cNvSpPr/>
          <p:nvPr/>
        </p:nvSpPr>
        <p:spPr>
          <a:xfrm>
            <a:off x="3071802" y="6215082"/>
            <a:ext cx="114300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14810" y="592933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SO. DE. CAR.</a:t>
            </a:r>
          </a:p>
          <a:p>
            <a:r>
              <a:rPr lang="fr-FR" sz="2400" i="1" dirty="0" smtClean="0"/>
              <a:t>Guadeloupe </a:t>
            </a:r>
            <a:endParaRPr lang="fr-FR" sz="2400" dirty="0"/>
          </a:p>
        </p:txBody>
      </p:sp>
      <p:sp>
        <p:nvSpPr>
          <p:cNvPr id="13" name="Flèche droite rayée 12"/>
          <p:cNvSpPr/>
          <p:nvPr/>
        </p:nvSpPr>
        <p:spPr>
          <a:xfrm>
            <a:off x="6357950" y="6143644"/>
            <a:ext cx="114300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358082" y="5857892"/>
            <a:ext cx="178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FONCOVE</a:t>
            </a:r>
          </a:p>
          <a:p>
            <a:pPr algn="ctr"/>
            <a:r>
              <a:rPr lang="fr-FR" sz="2400" dirty="0" smtClean="0"/>
              <a:t>Haïti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i="1" dirty="0" smtClean="0"/>
              <a:t>SO. DE. CAR.</a:t>
            </a:r>
            <a:br>
              <a:rPr lang="fr-FR" sz="2000" i="1" dirty="0" smtClean="0"/>
            </a:br>
            <a:r>
              <a:rPr lang="fr-FR" sz="2000" dirty="0" smtClean="0"/>
              <a:t>est une jeune association, sous charte O.N.G. fondée le 12 mai 2006 ; elle est composée d’une vingtaine de membres actifs et tient son siège à Gourbeyre en Guadeloupe.</a:t>
            </a:r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833" t="12857" r="54199" b="75580"/>
          <a:stretch>
            <a:fillRect/>
          </a:stretch>
        </p:blipFill>
        <p:spPr bwMode="auto">
          <a:xfrm>
            <a:off x="142844" y="1428736"/>
            <a:ext cx="544887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hlinkClick r:id="rId4" action="ppaction://hlinkfile"/>
          </p:cNvPr>
          <p:cNvSpPr txBox="1"/>
          <p:nvPr/>
        </p:nvSpPr>
        <p:spPr>
          <a:xfrm>
            <a:off x="5786446" y="207167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www.caraibes.solidarite.org</a:t>
            </a:r>
            <a:endParaRPr lang="fr-FR" dirty="0"/>
          </a:p>
        </p:txBody>
      </p:sp>
      <p:pic>
        <p:nvPicPr>
          <p:cNvPr id="3" name="Picture 2" descr="D:\HaÏti\site\xavier-images-formation\camilus-rabin.jpg">
            <a:hlinkClick r:id="rId5" action="ppaction://hlinkfile" tooltip="editorial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411462"/>
            <a:ext cx="2416922" cy="2769389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50003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Président: </a:t>
            </a:r>
            <a:r>
              <a:rPr lang="fr-FR" dirty="0" err="1" smtClean="0"/>
              <a:t>Camilus</a:t>
            </a:r>
            <a:r>
              <a:rPr lang="fr-FR" dirty="0" smtClean="0"/>
              <a:t> Rabin</a:t>
            </a:r>
            <a:endParaRPr lang="fr-FR" dirty="0"/>
          </a:p>
        </p:txBody>
      </p:sp>
      <p:pic>
        <p:nvPicPr>
          <p:cNvPr id="8" name="Image 7" descr="rl jmg.JPG"/>
          <p:cNvPicPr>
            <a:picLocks noChangeAspect="1"/>
          </p:cNvPicPr>
          <p:nvPr/>
        </p:nvPicPr>
        <p:blipFill>
          <a:blip r:embed="rId7" cstate="print"/>
          <a:srcRect l="37432" t="33111" r="44105" b="41986"/>
          <a:stretch>
            <a:fillRect/>
          </a:stretch>
        </p:blipFill>
        <p:spPr>
          <a:xfrm>
            <a:off x="5004048" y="3501008"/>
            <a:ext cx="3024336" cy="2712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4644008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Vice Présidente: Rose Lee </a:t>
            </a:r>
            <a:r>
              <a:rPr lang="fr-FR" dirty="0" err="1" smtClean="0"/>
              <a:t>Raqui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714356"/>
            <a:ext cx="81439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Objectif:</a:t>
            </a:r>
          </a:p>
          <a:p>
            <a:r>
              <a:rPr lang="fr-FR" sz="1600" dirty="0" smtClean="0"/>
              <a:t>SODECAR « Solidarité et Développement Caraïbe » </a:t>
            </a:r>
            <a:r>
              <a:rPr lang="fr-FR" sz="1600" b="1" dirty="0" smtClean="0"/>
              <a:t>a  pour objectif</a:t>
            </a:r>
            <a:r>
              <a:rPr lang="fr-FR" sz="1600" dirty="0" smtClean="0"/>
              <a:t> :</a:t>
            </a:r>
          </a:p>
          <a:p>
            <a:r>
              <a:rPr lang="fr-FR" sz="1600" dirty="0" smtClean="0"/>
              <a:t>de créer un outil opérationnel non institutionnel pour affronter les défis de la compétition économique mondiale , les accords de partenariat en cours de négociation, la gestion de l’immigration.</a:t>
            </a:r>
          </a:p>
          <a:p>
            <a:pPr algn="ctr"/>
            <a:r>
              <a:rPr lang="fr-FR" sz="1600" b="1" dirty="0" smtClean="0"/>
              <a:t>Charte sur  www.caraibes.solidarite.org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Participer au processus d’intégration régionale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Faciliter la coopération décentralisée 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Coordonner  Immigration, Régionalisme et développement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Œuvrer pour la mise en place d’une ZCE (</a:t>
            </a:r>
            <a:r>
              <a:rPr lang="fr-FR" sz="1100" b="1" dirty="0" smtClean="0"/>
              <a:t>zone de complémentarité économique)</a:t>
            </a:r>
            <a:endParaRPr lang="fr-FR" sz="1100" dirty="0" smtClean="0"/>
          </a:p>
          <a:p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5072074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L’’association SODECAR est une plate forme d’aide à l’ingénierie de projet de </a:t>
            </a:r>
            <a:r>
              <a:rPr lang="fr-FR" sz="2800" u="sng" dirty="0" smtClean="0"/>
              <a:t>coopération décentralisée </a:t>
            </a:r>
            <a:r>
              <a:rPr lang="fr-FR" sz="2800" dirty="0" smtClean="0"/>
              <a:t>et de </a:t>
            </a:r>
            <a:r>
              <a:rPr lang="fr-FR" sz="2800" u="sng" dirty="0" err="1" smtClean="0"/>
              <a:t>co</a:t>
            </a:r>
            <a:r>
              <a:rPr lang="fr-FR" sz="2800" u="sng" dirty="0" smtClean="0"/>
              <a:t> développement.</a:t>
            </a:r>
            <a:endParaRPr lang="fr-FR" sz="2800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3643314"/>
            <a:ext cx="2786082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/>
              <a:t>Pour se faire SODECAR s’est engagé à </a:t>
            </a:r>
          </a:p>
          <a:p>
            <a:r>
              <a:rPr lang="fr-FR" b="1" i="1" dirty="0" smtClean="0"/>
              <a:t>Faciliter la coopération décentralisée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143504" y="3643314"/>
            <a:ext cx="378618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i="1" u="sng" dirty="0" smtClean="0"/>
              <a:t>les collectivités locales </a:t>
            </a:r>
            <a:r>
              <a:rPr lang="fr-FR" i="1" dirty="0" smtClean="0"/>
              <a:t>sont  des instruments juridiques qui peuvent agir facilement pour créer des cadres viables pour la coopération </a:t>
            </a:r>
            <a:endParaRPr lang="fr-FR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4833" t="12857" r="54199" b="75580"/>
          <a:stretch>
            <a:fillRect/>
          </a:stretch>
        </p:blipFill>
        <p:spPr bwMode="auto">
          <a:xfrm>
            <a:off x="214282" y="142852"/>
            <a:ext cx="1357322" cy="4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>
            <a:off x="3357554" y="4214818"/>
            <a:ext cx="1714512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34833" t="12857" r="54199" b="75580"/>
          <a:stretch>
            <a:fillRect/>
          </a:stretch>
        </p:blipFill>
        <p:spPr bwMode="auto">
          <a:xfrm>
            <a:off x="7643834" y="214290"/>
            <a:ext cx="1357322" cy="4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C:\Documents and Settings\rlraqui\Bureau\Bureau\Ecoles pour  Jérémie en Haïti_fichier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726806" cy="24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1736" y="1000108"/>
            <a:ext cx="57053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FONCOVE est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outil juridique qui permet une coop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 avec un organisme de droit Ha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ï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tien  qui coordonne les actions de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veloppement  de tourisme communautaire dans la section 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Num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hlinkClick r:id="rId3" action="ppaction://hlinkfile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ro deux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Ha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ï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886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/>
              <a:t>FONCOVE    (Fondation Cœur Vert) </a:t>
            </a:r>
          </a:p>
          <a:p>
            <a:pPr algn="ctr"/>
            <a:r>
              <a:rPr lang="fr-FR" dirty="0" smtClean="0"/>
              <a:t>de Père Jomanas Eustache.</a:t>
            </a:r>
            <a:endParaRPr lang="fr-F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357422" y="2214554"/>
            <a:ext cx="65008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Fondation coordonne des actions de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veloppement , de formation ,d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aide humanitaire et de coh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sion sociale.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Image 13" descr="G:\SODECAR\photo resto pere jo.jpg">
            <a:hlinkClick r:id="rId4" action="ppaction://hlinkfile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:\HaÏti\site\xavier-images-formation\enfa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1876"/>
            <a:ext cx="432435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14290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Formation et l’Education ont  toujours été  des préoccupations essentielles pour  répondre  aux souhaits d’évolution des autorités religieuses, pour essayer  d’établir les fondements du développement</a:t>
            </a:r>
            <a:endParaRPr lang="fr-FR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3108" y="2067301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vêch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de J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mie a pris conscience de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absence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opportunit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suffisante  de formation pour la Grande Anse  et a cr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 avec ses cur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les bases de logique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formation initiale et professionnelle: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148141" cy="25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57224" y="4857760"/>
            <a:ext cx="52863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autorit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religieuses se sont  engag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dans un partenariat avec le lyc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professionnel de Blanchet en Guadeloupe, grâce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action de Jean Marie  Gauthier qui avait cr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une association pour venir en aide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ducative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mie en Ha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ï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1" descr="D:\HaÏti\Diaoporama Haiti\jean-marie-adegaform.jpg"/>
          <p:cNvPicPr>
            <a:picLocks noChangeAspect="1" noChangeArrowheads="1"/>
          </p:cNvPicPr>
          <p:nvPr/>
        </p:nvPicPr>
        <p:blipFill>
          <a:blip r:embed="rId3" cstate="print"/>
          <a:srcRect l="50747" t="7463" r="13432" b="17910"/>
          <a:stretch>
            <a:fillRect/>
          </a:stretch>
        </p:blipFill>
        <p:spPr bwMode="auto">
          <a:xfrm>
            <a:off x="7375242" y="4429132"/>
            <a:ext cx="1554476" cy="24288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29256" y="6211669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Jean Marie  Gauthier</a:t>
            </a:r>
          </a:p>
          <a:p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ADEGAFORM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500826" y="285749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Mgr Willy Romélus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 2" descr="C:\Documents and Settings\rlraqui\Bureau\Bureau\Ecoles pour  Jérémie en Haïti_fichiers\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1726806" cy="24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715008" y="3357562"/>
            <a:ext cx="36433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Formation Professionnelle (le C.S.T.J. : M. Bernard Moreau)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-Santé (Dispensaires)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-Développement de la Pêche et de L’agriculture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-Education et Enseignement (Ecoles et Université)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-Vie spirituelle, Construction de la cathédrale Notre</a:t>
            </a:r>
            <a:r>
              <a:rPr kumimoji="0" lang="fr-F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De la Médaille Miraculeuse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435769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Père Jomanas Eustache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4282" y="571480"/>
            <a:ext cx="85725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1-la formation initiale qui a débuté depuis une dizaine d’années, mais doit être renforcée  face à l’afflux de refugiés.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réalisation de la boulangerie et du restaurant d’application.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2-La mise en place en relation avec les jardins communautaires du micro projet de laboratoire de transformation agro alimentaire.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3-La formation appliquée dans les métiers du tourisme et des services, dans l’animation, l’environnement, la culture.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4-le renforcement de la conservation des ressources naturelles et une utilisation responsable des richesses constituera un pilier important. </a:t>
            </a: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600" dirty="0"/>
          </a:p>
        </p:txBody>
      </p:sp>
      <p:sp>
        <p:nvSpPr>
          <p:cNvPr id="7" name="Rectangle 6"/>
          <p:cNvSpPr/>
          <p:nvPr/>
        </p:nvSpPr>
        <p:spPr>
          <a:xfrm>
            <a:off x="323528" y="21429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 Projet Pilote de tourisme communautaire FONCOVE  SO.DE.CAR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47664" y="230878"/>
          <a:ext cx="6912769" cy="62438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25410"/>
                <a:gridCol w="149121"/>
                <a:gridCol w="149121"/>
                <a:gridCol w="1589117"/>
              </a:tblGrid>
              <a:tr h="4579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Détail des postes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Montant en euros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97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/>
                        <a:t>Equipement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boulangerie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       </a:t>
                      </a:r>
                      <a:r>
                        <a:rPr lang="fr-FR" sz="1600" dirty="0" smtClean="0"/>
                        <a:t>86 </a:t>
                      </a:r>
                      <a:r>
                        <a:rPr lang="fr-FR" sz="1600" dirty="0"/>
                        <a:t>400,00 €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26606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Equipement du centre d’application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211 320,00 €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26606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Equipe de formation locale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10 500,00 €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26606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Un Directeur 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21 000,00 €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06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Secrétariat et assistance comptable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9 620,00 €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26606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Déplacement personnel </a:t>
                      </a:r>
                      <a:r>
                        <a:rPr lang="fr-FR" sz="1600" dirty="0" smtClean="0"/>
                        <a:t>étranger </a:t>
                      </a:r>
                      <a:r>
                        <a:rPr lang="fr-FR" sz="1600" dirty="0"/>
                        <a:t>(forfait)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26606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(Frais de gardiennage)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7 800,00 €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26606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 personnel de service 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10 500,00 €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26606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5321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                                                     Laboratoire  restaurant agro  alimentaire 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120 960,00 €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26606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Frais administratif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12 000,00€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53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Total des Charges de fonctionnement et d’équipement pour l’année N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60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491.6000 ,00€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60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Charges  y compris amortissement des équipements pour la 1</a:t>
                      </a:r>
                      <a:r>
                        <a:rPr lang="fr-FR" sz="1600" baseline="30000"/>
                        <a:t>ère</a:t>
                      </a:r>
                      <a:r>
                        <a:rPr lang="fr-FR" sz="1600"/>
                        <a:t> année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60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7 600€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60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TOTAL CHARGES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499 200€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Personnalisé 3">
      <a:dk1>
        <a:sysClr val="windowText" lastClr="000000"/>
      </a:dk1>
      <a:lt1>
        <a:sysClr val="window" lastClr="FFFFFF"/>
      </a:lt1>
      <a:dk2>
        <a:srgbClr val="7FA9FF"/>
      </a:dk2>
      <a:lt2>
        <a:srgbClr val="000000"/>
      </a:lt2>
      <a:accent1>
        <a:srgbClr val="E40059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543</Words>
  <Application>Microsoft Office PowerPoint</Application>
  <PresentationFormat>Affichage à l'écran (4:3)</PresentationFormat>
  <Paragraphs>116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Technique</vt:lpstr>
      <vt:lpstr>Projet echange et solidarité-haït Année 2010/2011i</vt:lpstr>
      <vt:lpstr>La coopération décentralisée</vt:lpstr>
      <vt:lpstr>Diapositive 3</vt:lpstr>
      <vt:lpstr>SO. DE. CAR. est une jeune association, sous charte O.N.G. fondée le 12 mai 2006 ; elle est composée d’une vingtaine de membres actifs et tient son siège à Gourbeyre en Guadeloupe.</vt:lpstr>
      <vt:lpstr>Diapositive 5</vt:lpstr>
      <vt:lpstr>Diapositive 6</vt:lpstr>
      <vt:lpstr>Diapositive 7</vt:lpstr>
      <vt:lpstr>Diapositive 8</vt:lpstr>
      <vt:lpstr>Diapositive 9</vt:lpstr>
      <vt:lpstr>Nos dons 2010/2011 pour SO. DE. CAR. </vt:lpstr>
      <vt:lpstr>Diapositive 11</vt:lpstr>
    </vt:vector>
  </TitlesOfParts>
  <Company>JDA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echange et solidarité-haiti</dc:title>
  <dc:creator>Ordinateur</dc:creator>
  <cp:lastModifiedBy>Utilisateur Windows</cp:lastModifiedBy>
  <cp:revision>132</cp:revision>
  <dcterms:created xsi:type="dcterms:W3CDTF">2010-12-03T07:33:32Z</dcterms:created>
  <dcterms:modified xsi:type="dcterms:W3CDTF">2011-10-01T09:49:05Z</dcterms:modified>
</cp:coreProperties>
</file>