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9"/>
  </p:notesMasterIdLst>
  <p:sldIdLst>
    <p:sldId id="256" r:id="rId2"/>
    <p:sldId id="257" r:id="rId3"/>
    <p:sldId id="286" r:id="rId4"/>
    <p:sldId id="258" r:id="rId5"/>
    <p:sldId id="259" r:id="rId6"/>
    <p:sldId id="260" r:id="rId7"/>
    <p:sldId id="261" r:id="rId8"/>
    <p:sldId id="262" r:id="rId9"/>
    <p:sldId id="263" r:id="rId10"/>
    <p:sldId id="270" r:id="rId11"/>
    <p:sldId id="268" r:id="rId12"/>
    <p:sldId id="269" r:id="rId13"/>
    <p:sldId id="281" r:id="rId14"/>
    <p:sldId id="267" r:id="rId15"/>
    <p:sldId id="264" r:id="rId16"/>
    <p:sldId id="265" r:id="rId17"/>
    <p:sldId id="266" r:id="rId18"/>
    <p:sldId id="271" r:id="rId19"/>
    <p:sldId id="272" r:id="rId20"/>
    <p:sldId id="273" r:id="rId21"/>
    <p:sldId id="274" r:id="rId22"/>
    <p:sldId id="275" r:id="rId23"/>
    <p:sldId id="276" r:id="rId24"/>
    <p:sldId id="299" r:id="rId25"/>
    <p:sldId id="300" r:id="rId26"/>
    <p:sldId id="277" r:id="rId27"/>
    <p:sldId id="278" r:id="rId28"/>
    <p:sldId id="298" r:id="rId29"/>
    <p:sldId id="301" r:id="rId30"/>
    <p:sldId id="282" r:id="rId31"/>
    <p:sldId id="302" r:id="rId32"/>
    <p:sldId id="279" r:id="rId33"/>
    <p:sldId id="303" r:id="rId34"/>
    <p:sldId id="283" r:id="rId35"/>
    <p:sldId id="285" r:id="rId36"/>
    <p:sldId id="290" r:id="rId37"/>
    <p:sldId id="291" r:id="rId38"/>
    <p:sldId id="292" r:id="rId39"/>
    <p:sldId id="293" r:id="rId40"/>
    <p:sldId id="294" r:id="rId41"/>
    <p:sldId id="295" r:id="rId42"/>
    <p:sldId id="280" r:id="rId43"/>
    <p:sldId id="287" r:id="rId44"/>
    <p:sldId id="288" r:id="rId45"/>
    <p:sldId id="289" r:id="rId46"/>
    <p:sldId id="296" r:id="rId47"/>
    <p:sldId id="297"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6" d="100"/>
          <a:sy n="86" d="100"/>
        </p:scale>
        <p:origin x="2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77ABE-F15E-42EB-BF7E-A239791B3E18}" type="datetimeFigureOut">
              <a:rPr lang="fr-FR" smtClean="0"/>
              <a:t>10/02/2021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7EB34-523F-4ADA-B71F-5DE11E9C3CA3}" type="slidenum">
              <a:rPr lang="fr-FR" smtClean="0"/>
              <a:t>‹N°›</a:t>
            </a:fld>
            <a:endParaRPr lang="fr-FR"/>
          </a:p>
        </p:txBody>
      </p:sp>
    </p:spTree>
    <p:extLst>
      <p:ext uri="{BB962C8B-B14F-4D97-AF65-F5344CB8AC3E}">
        <p14:creationId xmlns:p14="http://schemas.microsoft.com/office/powerpoint/2010/main" val="39828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A5324796-68CB-4365-AE34-A7E58A93DC3F}" type="datetime1">
              <a:rPr lang="en-US" smtClean="0"/>
              <a:t>2/10/2021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81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1A506550-B879-41B7-ABE1-9A3C7A0783AA}" type="datetime1">
              <a:rPr lang="en-US" smtClean="0"/>
              <a:t>2/10/2021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15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D7A59E7D-7E10-41EC-B6ED-39BBA2DEC3DB}" type="datetime1">
              <a:rPr lang="en-US" smtClean="0"/>
              <a:t>2/10/2021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14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C3B6A6FE-C832-4B54-BA88-19F9E3532CC7}" type="datetime1">
              <a:rPr lang="en-US" smtClean="0"/>
              <a:t>2/10/2021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42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02A0A384-A435-4B24-BB45-6212284C7020}" type="datetime1">
              <a:rPr lang="en-US" smtClean="0"/>
              <a:t>2/10/2021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0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8587B3ED-5B35-403F-8E78-117E04C7FF4F}" type="datetime1">
              <a:rPr lang="en-US" smtClean="0"/>
              <a:t>2/10/2021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9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240E11F1-E4F0-4DEB-9B2C-9331F22B2FEF}" type="datetime1">
              <a:rPr lang="en-US" smtClean="0"/>
              <a:t>2/10/2021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40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F082DA7F-EBD1-41C7-AFB4-51AF4B54E336}" type="datetime1">
              <a:rPr lang="en-US" smtClean="0"/>
              <a:t>2/10/2021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93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F9E8D045-AF0E-4330-8230-29EA077761C8}" type="datetime1">
              <a:rPr lang="en-US" smtClean="0"/>
              <a:t>2/10/2021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26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D8C881D7-5557-48D2-BA51-10540E1704E6}" type="datetime1">
              <a:rPr lang="en-US" smtClean="0"/>
              <a:t>2/10/2021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99A0FD3F-644A-40ED-A1F5-C0534DD51EE0}" type="datetime1">
              <a:rPr lang="en-US" smtClean="0"/>
              <a:t>2/10/2021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7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D67C43A3-8673-4588-A698-3B8BF0921C0F}" type="datetime1">
              <a:rPr lang="en-US" smtClean="0"/>
              <a:t>2/10/2021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‹N°›</a:t>
            </a:fld>
            <a:endParaRPr lang="en-US"/>
          </a:p>
        </p:txBody>
      </p:sp>
    </p:spTree>
    <p:extLst>
      <p:ext uri="{BB962C8B-B14F-4D97-AF65-F5344CB8AC3E}">
        <p14:creationId xmlns:p14="http://schemas.microsoft.com/office/powerpoint/2010/main" val="292656445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hdr="0" ft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hyperlink" Target="https://fr.wikipedia.org/wiki/Nectar_(botanique)" TargetMode="External"/><Relationship Id="rId13" Type="http://schemas.openxmlformats.org/officeDocument/2006/relationships/hyperlink" Target="https://fr.wikipedia.org/wiki/Abeille_ma%C3%A7onne" TargetMode="External"/><Relationship Id="rId3" Type="http://schemas.openxmlformats.org/officeDocument/2006/relationships/hyperlink" Target="https://fr.wikipedia.org/wiki/Insecte" TargetMode="External"/><Relationship Id="rId7" Type="http://schemas.openxmlformats.org/officeDocument/2006/relationships/hyperlink" Target="https://fr.wikipedia.org/wiki/Apis_mellifera" TargetMode="External"/><Relationship Id="rId12" Type="http://schemas.openxmlformats.org/officeDocument/2006/relationships/hyperlink" Target="https://fr.wikipedia.org/wiki/Bombu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Esp%C3%A8ce" TargetMode="External"/><Relationship Id="rId11" Type="http://schemas.openxmlformats.org/officeDocument/2006/relationships/hyperlink" Target="https://fr.wikipedia.org/wiki/Gu%C3%AApe" TargetMode="External"/><Relationship Id="rId5" Type="http://schemas.openxmlformats.org/officeDocument/2006/relationships/hyperlink" Target="https://fr.wikipedia.org/wiki/Europe" TargetMode="External"/><Relationship Id="rId15" Type="http://schemas.openxmlformats.org/officeDocument/2006/relationships/image" Target="../media/image20.jpg"/><Relationship Id="rId10" Type="http://schemas.openxmlformats.org/officeDocument/2006/relationships/hyperlink" Target="https://fr.wikipedia.org/wiki/Insecte_social" TargetMode="External"/><Relationship Id="rId4" Type="http://schemas.openxmlformats.org/officeDocument/2006/relationships/hyperlink" Target="https://fr.wikipedia.org/wiki/Hymenoptera" TargetMode="External"/><Relationship Id="rId9" Type="http://schemas.openxmlformats.org/officeDocument/2006/relationships/hyperlink" Target="https://fr.wikipedia.org/wiki/Domestication" TargetMode="External"/><Relationship Id="rId14" Type="http://schemas.openxmlformats.org/officeDocument/2006/relationships/hyperlink" Target="https://fr.wikipedia.org/wiki/Osmia_cornut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fr.wikipedia.org/wiki/Bombus_terrestri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hyperlink" Target="https://fr.wikipedia.org/wiki/Andrena_vaga" TargetMode="External"/><Relationship Id="rId3" Type="http://schemas.openxmlformats.org/officeDocument/2006/relationships/hyperlink" Target="https://fr.wikipedia.org/wiki/Bois" TargetMode="External"/><Relationship Id="rId7" Type="http://schemas.openxmlformats.org/officeDocument/2006/relationships/image" Target="../media/image22.jpg"/><Relationship Id="rId12" Type="http://schemas.openxmlformats.org/officeDocument/2006/relationships/hyperlink" Target="https://fr.wikipedia.org/wiki/Dasypoda_altercator"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Pain_d%27abeille" TargetMode="External"/><Relationship Id="rId11" Type="http://schemas.openxmlformats.org/officeDocument/2006/relationships/hyperlink" Target="https://fr.wikipedia.org/w/index.php?title=Osmia_cornifrons&amp;action=edit&amp;redlink=1" TargetMode="External"/><Relationship Id="rId5" Type="http://schemas.openxmlformats.org/officeDocument/2006/relationships/hyperlink" Target="https://fr.wikipedia.org/wiki/Terre" TargetMode="External"/><Relationship Id="rId10" Type="http://schemas.openxmlformats.org/officeDocument/2006/relationships/hyperlink" Target="https://fr.wikipedia.org/wiki/Abeille_ma%C3%A7onne" TargetMode="External"/><Relationship Id="rId4" Type="http://schemas.openxmlformats.org/officeDocument/2006/relationships/hyperlink" Target="https://fr.wikipedia.org/wiki/Xylophage" TargetMode="External"/><Relationship Id="rId9" Type="http://schemas.openxmlformats.org/officeDocument/2006/relationships/image" Target="../media/image24.jpg"/></Relationships>
</file>

<file path=ppt/slides/_rels/slide13.xml.rels><?xml version="1.0" encoding="UTF-8" standalone="yes"?>
<Relationships xmlns="http://schemas.openxmlformats.org/package/2006/relationships"><Relationship Id="rId8" Type="http://schemas.openxmlformats.org/officeDocument/2006/relationships/hyperlink" Target="https://fr.wikipedia.org/wiki/Pollinisation" TargetMode="External"/><Relationship Id="rId13" Type="http://schemas.openxmlformats.org/officeDocument/2006/relationships/image" Target="../media/image25.jpg"/><Relationship Id="rId18" Type="http://schemas.openxmlformats.org/officeDocument/2006/relationships/hyperlink" Target="https://fr.wikipedia.org/wiki/Abeilles" TargetMode="External"/><Relationship Id="rId3" Type="http://schemas.openxmlformats.org/officeDocument/2006/relationships/hyperlink" Target="https://fr.wikipedia.org/wiki/Genre_(biologie)" TargetMode="External"/><Relationship Id="rId7" Type="http://schemas.openxmlformats.org/officeDocument/2006/relationships/hyperlink" Target="https://fr.wikipedia.org/wiki/Abeille_ma%C3%A7onne" TargetMode="External"/><Relationship Id="rId12" Type="http://schemas.openxmlformats.org/officeDocument/2006/relationships/hyperlink" Target="https://fr.wikipedia.org/wiki/Esp%C3%A8ce_type" TargetMode="External"/><Relationship Id="rId17" Type="http://schemas.openxmlformats.org/officeDocument/2006/relationships/hyperlink" Target="https://fr.wikipedia.org/wiki/Famille_(biologie)" TargetMode="External"/><Relationship Id="rId2" Type="http://schemas.openxmlformats.org/officeDocument/2006/relationships/image" Target="../media/image1.jpeg"/><Relationship Id="rId16" Type="http://schemas.openxmlformats.org/officeDocument/2006/relationships/hyperlink" Target="https://fr.wikipedia.org/wiki/Megachile_rotundata" TargetMode="External"/><Relationship Id="rId20" Type="http://schemas.openxmlformats.org/officeDocument/2006/relationships/hyperlink" Target="https://fr.wikipedia.org/wiki/Halictidae" TargetMode="External"/><Relationship Id="rId1" Type="http://schemas.openxmlformats.org/officeDocument/2006/relationships/slideLayout" Target="../slideLayouts/slideLayout1.xml"/><Relationship Id="rId6" Type="http://schemas.openxmlformats.org/officeDocument/2006/relationships/hyperlink" Target="https://fr.wikipedia.org/wiki/Abeille_solitaire" TargetMode="External"/><Relationship Id="rId11" Type="http://schemas.openxmlformats.org/officeDocument/2006/relationships/hyperlink" Target="https://fr.wikipedia.org/wiki/Osmia_bicornis" TargetMode="External"/><Relationship Id="rId5" Type="http://schemas.openxmlformats.org/officeDocument/2006/relationships/hyperlink" Target="https://fr.wikipedia.org/wiki/Hymenoptera" TargetMode="External"/><Relationship Id="rId15" Type="http://schemas.openxmlformats.org/officeDocument/2006/relationships/image" Target="../media/image27.jpg"/><Relationship Id="rId10" Type="http://schemas.openxmlformats.org/officeDocument/2006/relationships/hyperlink" Target="https://fr.wikipedia.org/wiki/Megachile_pluto" TargetMode="External"/><Relationship Id="rId19" Type="http://schemas.openxmlformats.org/officeDocument/2006/relationships/hyperlink" Target="https://fr.wikipedia.org/wiki/Andrenidae" TargetMode="External"/><Relationship Id="rId4" Type="http://schemas.openxmlformats.org/officeDocument/2006/relationships/hyperlink" Target="https://fr.wikipedia.org/wiki/Insecta" TargetMode="External"/><Relationship Id="rId9" Type="http://schemas.openxmlformats.org/officeDocument/2006/relationships/hyperlink" Target="https://fr.wikipedia.org/wiki/Megachilidae" TargetMode="External"/><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8" Type="http://schemas.openxmlformats.org/officeDocument/2006/relationships/hyperlink" Target="https://fr.wikipedia.org/wiki/Ouvri%C3%A8re" TargetMode="External"/><Relationship Id="rId13" Type="http://schemas.openxmlformats.org/officeDocument/2006/relationships/hyperlink" Target="https://fr.wikipedia.org/wiki/Essaim" TargetMode="External"/><Relationship Id="rId3" Type="http://schemas.openxmlformats.org/officeDocument/2006/relationships/hyperlink" Target="https://fr.wikipedia.org/wiki/Colonie_(biologie)" TargetMode="External"/><Relationship Id="rId7" Type="http://schemas.openxmlformats.org/officeDocument/2006/relationships/hyperlink" Target="https://fr.wikipedia.org/wiki/F%C3%A9condation" TargetMode="External"/><Relationship Id="rId12" Type="http://schemas.openxmlformats.org/officeDocument/2006/relationships/hyperlink" Target="https://fr.wikipedia.org/wiki/Faux_bourdon" TargetMode="External"/><Relationship Id="rId17" Type="http://schemas.openxmlformats.org/officeDocument/2006/relationships/image" Target="../media/image32.jpg"/><Relationship Id="rId2" Type="http://schemas.openxmlformats.org/officeDocument/2006/relationships/image" Target="../media/image1.jpeg"/><Relationship Id="rId16" Type="http://schemas.openxmlformats.org/officeDocument/2006/relationships/hyperlink" Target="https://fr.wikipedia.org/wiki/Parc_national_d%27Eravikulam" TargetMode="External"/><Relationship Id="rId1" Type="http://schemas.openxmlformats.org/officeDocument/2006/relationships/slideLayout" Target="../slideLayouts/slideLayout1.xml"/><Relationship Id="rId6" Type="http://schemas.openxmlformats.org/officeDocument/2006/relationships/hyperlink" Target="https://fr.wikipedia.org/wiki/Femelle" TargetMode="External"/><Relationship Id="rId11" Type="http://schemas.openxmlformats.org/officeDocument/2006/relationships/hyperlink" Target="https://fr.wikipedia.org/wiki/M%C3%A2le" TargetMode="External"/><Relationship Id="rId5" Type="http://schemas.openxmlformats.org/officeDocument/2006/relationships/hyperlink" Target="https://fr.wikipedia.org/wiki/Reine_des_abeilles" TargetMode="External"/><Relationship Id="rId15" Type="http://schemas.openxmlformats.org/officeDocument/2006/relationships/hyperlink" Target="https://fr.wikipedia.org/wiki/Apis_mellifera" TargetMode="External"/><Relationship Id="rId10" Type="http://schemas.openxmlformats.org/officeDocument/2006/relationships/hyperlink" Target="https://fr.wikipedia.org/wiki/Couvain" TargetMode="External"/><Relationship Id="rId4" Type="http://schemas.openxmlformats.org/officeDocument/2006/relationships/hyperlink" Target="https://fr.wikipedia.org/wiki/Caste" TargetMode="External"/><Relationship Id="rId9" Type="http://schemas.openxmlformats.org/officeDocument/2006/relationships/hyperlink" Target="https://fr.wikipedia.org/wiki/Fertilit%C3%A9" TargetMode="External"/><Relationship Id="rId1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hyperlink" Target="https://fr.wikipedia.org/wiki/Apis_cerana" TargetMode="External"/><Relationship Id="rId13" Type="http://schemas.openxmlformats.org/officeDocument/2006/relationships/hyperlink" Target="https://fr.wikipedia.org/wiki/Hybride" TargetMode="External"/><Relationship Id="rId18" Type="http://schemas.openxmlformats.org/officeDocument/2006/relationships/hyperlink" Target="https://fr.wikipedia.org/wiki/Meliponini" TargetMode="External"/><Relationship Id="rId3" Type="http://schemas.openxmlformats.org/officeDocument/2006/relationships/hyperlink" Target="https://fr.wikipedia.org/wiki/Nom_vernaculaire" TargetMode="External"/><Relationship Id="rId7" Type="http://schemas.openxmlformats.org/officeDocument/2006/relationships/hyperlink" Target="https://fr.wikipedia.org/wiki/Apis_(genre)" TargetMode="External"/><Relationship Id="rId12" Type="http://schemas.openxmlformats.org/officeDocument/2006/relationships/hyperlink" Target="https://fr.wikipedia.org/wiki/Sous-esp%C3%A8ce" TargetMode="External"/><Relationship Id="rId17" Type="http://schemas.openxmlformats.org/officeDocument/2006/relationships/hyperlink" Target="https://fr.wikipedia.org/wiki/Tribu_(biologie)" TargetMode="External"/><Relationship Id="rId2" Type="http://schemas.openxmlformats.org/officeDocument/2006/relationships/image" Target="../media/image1.jpeg"/><Relationship Id="rId16" Type="http://schemas.openxmlformats.org/officeDocument/2006/relationships/hyperlink" Target="https://fr.wikipedia.org/wiki/Apis_dorsata" TargetMode="External"/><Relationship Id="rId1" Type="http://schemas.openxmlformats.org/officeDocument/2006/relationships/slideLayout" Target="../slideLayouts/slideLayout1.xml"/><Relationship Id="rId6" Type="http://schemas.openxmlformats.org/officeDocument/2006/relationships/hyperlink" Target="https://fr.wikipedia.org/wiki/Miel" TargetMode="External"/><Relationship Id="rId11" Type="http://schemas.openxmlformats.org/officeDocument/2006/relationships/hyperlink" Target="https://fr.wikipedia.org/wiki/Afrique" TargetMode="External"/><Relationship Id="rId5" Type="http://schemas.openxmlformats.org/officeDocument/2006/relationships/hyperlink" Target="https://fr.wikipedia.org/wiki/Insecte_social" TargetMode="External"/><Relationship Id="rId15" Type="http://schemas.openxmlformats.org/officeDocument/2006/relationships/hyperlink" Target="https://fr.wikipedia.org/wiki/Apis_florea" TargetMode="External"/><Relationship Id="rId10" Type="http://schemas.openxmlformats.org/officeDocument/2006/relationships/hyperlink" Target="https://fr.wikipedia.org/wiki/Europe" TargetMode="External"/><Relationship Id="rId19" Type="http://schemas.openxmlformats.org/officeDocument/2006/relationships/hyperlink" Target="https://fr.wikipedia.org/wiki/Flore_mellif%C3%A8re" TargetMode="External"/><Relationship Id="rId4" Type="http://schemas.openxmlformats.org/officeDocument/2006/relationships/hyperlink" Target="https://fr.wikipedia.org/wiki/Fran%C3%A7ais" TargetMode="External"/><Relationship Id="rId9" Type="http://schemas.openxmlformats.org/officeDocument/2006/relationships/hyperlink" Target="https://fr.wikipedia.org/wiki/Apiculture" TargetMode="External"/><Relationship Id="rId14" Type="http://schemas.openxmlformats.org/officeDocument/2006/relationships/hyperlink" Target="https://fr.wikipedia.org/wiki/Buckfast"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r.wikipedia.org/wiki/Apis_mellifera" TargetMode="External"/><Relationship Id="rId3" Type="http://schemas.openxmlformats.org/officeDocument/2006/relationships/image" Target="../media/image33.jpg"/><Relationship Id="rId7" Type="http://schemas.openxmlformats.org/officeDocument/2006/relationships/image" Target="../media/image37.JPG"/><Relationship Id="rId12" Type="http://schemas.openxmlformats.org/officeDocument/2006/relationships/hyperlink" Target="https://fr.wikipedia.org/w/index.php?title=Trigona_spinipes&amp;action=edit&amp;redlink=1"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jpg"/><Relationship Id="rId11" Type="http://schemas.openxmlformats.org/officeDocument/2006/relationships/hyperlink" Target="https://fr.wikipedia.org/wiki/Apis_dorsata" TargetMode="External"/><Relationship Id="rId5" Type="http://schemas.openxmlformats.org/officeDocument/2006/relationships/image" Target="../media/image35.jpg"/><Relationship Id="rId10" Type="http://schemas.openxmlformats.org/officeDocument/2006/relationships/hyperlink" Target="https://fr.wikipedia.org/wiki/Apis_cerana" TargetMode="External"/><Relationship Id="rId4" Type="http://schemas.openxmlformats.org/officeDocument/2006/relationships/image" Target="../media/image34.jpg"/><Relationship Id="rId9" Type="http://schemas.openxmlformats.org/officeDocument/2006/relationships/hyperlink" Target="https://fr.wikipedia.org/wiki/Apis_mellifera_mellifer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8" Type="http://schemas.openxmlformats.org/officeDocument/2006/relationships/hyperlink" Target="https://fr.wikipedia.org/wiki/Dard_(anatomie)" TargetMode="External"/><Relationship Id="rId13" Type="http://schemas.openxmlformats.org/officeDocument/2006/relationships/hyperlink" Target="https://fr.wikipedia.org/wiki/Lestremelitta" TargetMode="External"/><Relationship Id="rId18" Type="http://schemas.openxmlformats.org/officeDocument/2006/relationships/image" Target="../media/image41.jpg"/><Relationship Id="rId3" Type="http://schemas.openxmlformats.org/officeDocument/2006/relationships/hyperlink" Target="https://fr.wikipedia.org/wiki/Tribu_(biologie)" TargetMode="External"/><Relationship Id="rId7" Type="http://schemas.openxmlformats.org/officeDocument/2006/relationships/hyperlink" Target="https://fr.wikipedia.org/wiki/Apidae" TargetMode="External"/><Relationship Id="rId12" Type="http://schemas.openxmlformats.org/officeDocument/2006/relationships/hyperlink" Target="https://fr.wikipedia.org/wiki/Trigona" TargetMode="External"/><Relationship Id="rId17" Type="http://schemas.openxmlformats.org/officeDocument/2006/relationships/image" Target="../media/image40.jpg"/><Relationship Id="rId2" Type="http://schemas.openxmlformats.org/officeDocument/2006/relationships/image" Target="../media/image1.jpeg"/><Relationship Id="rId16" Type="http://schemas.openxmlformats.org/officeDocument/2006/relationships/hyperlink" Target="https://fr.wikipedia.org/wiki/M%C3%A9liponaire" TargetMode="External"/><Relationship Id="rId1" Type="http://schemas.openxmlformats.org/officeDocument/2006/relationships/slideLayout" Target="../slideLayouts/slideLayout1.xml"/><Relationship Id="rId6" Type="http://schemas.openxmlformats.org/officeDocument/2006/relationships/hyperlink" Target="https://fr.wikipedia.org/wiki/Abeille" TargetMode="External"/><Relationship Id="rId11" Type="http://schemas.openxmlformats.org/officeDocument/2006/relationships/hyperlink" Target="https://fr.wikipedia.org/wiki/Melipona" TargetMode="External"/><Relationship Id="rId5" Type="http://schemas.openxmlformats.org/officeDocument/2006/relationships/hyperlink" Target="https://fr.wikipedia.org/wiki/Bourdon_(insecte)" TargetMode="External"/><Relationship Id="rId15" Type="http://schemas.openxmlformats.org/officeDocument/2006/relationships/hyperlink" Target="https://fr.wikipedia.org/wiki/Colonie_(biologie)" TargetMode="External"/><Relationship Id="rId10" Type="http://schemas.openxmlformats.org/officeDocument/2006/relationships/hyperlink" Target="https://fr.wikipedia.org/wiki/Miel" TargetMode="External"/><Relationship Id="rId19" Type="http://schemas.openxmlformats.org/officeDocument/2006/relationships/image" Target="../media/image42.jpg"/><Relationship Id="rId4" Type="http://schemas.openxmlformats.org/officeDocument/2006/relationships/hyperlink" Target="https://fr.wikipedia.org/wiki/Insecte_social" TargetMode="External"/><Relationship Id="rId9" Type="http://schemas.openxmlformats.org/officeDocument/2006/relationships/hyperlink" Target="https://fr.wikipedia.org/wiki/Am%C3%A9rique_centrale" TargetMode="External"/><Relationship Id="rId14" Type="http://schemas.openxmlformats.org/officeDocument/2006/relationships/hyperlink" Target="https://fr.wikipedia.org/wiki/M%C3%A9liponicultur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fr.wikipedia.org/wiki/%C3%89tamine" TargetMode="External"/><Relationship Id="rId3" Type="http://schemas.openxmlformats.org/officeDocument/2006/relationships/hyperlink" Target="https://fr.wikipedia.org/wiki/Plante" TargetMode="External"/><Relationship Id="rId7" Type="http://schemas.openxmlformats.org/officeDocument/2006/relationships/hyperlink" Target="https://fr.wikipedia.org/wiki/Pollen" TargetMode="External"/><Relationship Id="rId12" Type="http://schemas.openxmlformats.org/officeDocument/2006/relationships/hyperlink" Target="https://fr.wikipedia.org/wiki/Pollinis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Gymnosperme" TargetMode="External"/><Relationship Id="rId11" Type="http://schemas.openxmlformats.org/officeDocument/2006/relationships/hyperlink" Target="https://fr.wikipedia.org/wiki/Reproduction_(biologie)" TargetMode="External"/><Relationship Id="rId5" Type="http://schemas.openxmlformats.org/officeDocument/2006/relationships/hyperlink" Target="https://fr.wikipedia.org/wiki/Angiosperme" TargetMode="External"/><Relationship Id="rId10" Type="http://schemas.openxmlformats.org/officeDocument/2006/relationships/hyperlink" Target="https://fr.wikipedia.org/wiki/Pistil" TargetMode="External"/><Relationship Id="rId4" Type="http://schemas.openxmlformats.org/officeDocument/2006/relationships/hyperlink" Target="https://fr.wikipedia.org/wiki/Fleur" TargetMode="External"/><Relationship Id="rId9" Type="http://schemas.openxmlformats.org/officeDocument/2006/relationships/hyperlink" Target="https://fr.wikipedia.org/wiki/Organes_reproducteur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fr.wikipedia.org/wiki/Vespa_velutina" TargetMode="External"/><Relationship Id="rId13" Type="http://schemas.openxmlformats.org/officeDocument/2006/relationships/hyperlink" Target="https://fr.wikipedia.org/wiki/Parc_national_de_Khao_Yai" TargetMode="External"/><Relationship Id="rId3" Type="http://schemas.openxmlformats.org/officeDocument/2006/relationships/hyperlink" Target="https://fr.wikipedia.org/wiki/Famille_(biologie)" TargetMode="External"/><Relationship Id="rId7" Type="http://schemas.openxmlformats.org/officeDocument/2006/relationships/hyperlink" Target="https://fr.wikipedia.org/wiki/Nosema_ceranae" TargetMode="External"/><Relationship Id="rId12" Type="http://schemas.openxmlformats.org/officeDocument/2006/relationships/image" Target="../media/image45.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Varroa" TargetMode="External"/><Relationship Id="rId11" Type="http://schemas.openxmlformats.org/officeDocument/2006/relationships/image" Target="../media/image44.jpg"/><Relationship Id="rId5" Type="http://schemas.openxmlformats.org/officeDocument/2006/relationships/hyperlink" Target="https://fr.wikipedia.org/wiki/Apis_mellifera" TargetMode="External"/><Relationship Id="rId15" Type="http://schemas.openxmlformats.org/officeDocument/2006/relationships/hyperlink" Target="https://fr.wikipedia.org/wiki/Vespa_simillima" TargetMode="External"/><Relationship Id="rId10" Type="http://schemas.openxmlformats.org/officeDocument/2006/relationships/image" Target="../media/image43.jpg"/><Relationship Id="rId4" Type="http://schemas.openxmlformats.org/officeDocument/2006/relationships/hyperlink" Target="https://fr.wikipedia.org/wiki/Apidae" TargetMode="External"/><Relationship Id="rId9" Type="http://schemas.openxmlformats.org/officeDocument/2006/relationships/hyperlink" Target="https://fr.wikipedia.org/wiki/Frelon_g%C3%A9ant" TargetMode="External"/><Relationship Id="rId14" Type="http://schemas.openxmlformats.org/officeDocument/2006/relationships/hyperlink" Target="https://fr.wikipedia.org/wiki/Tha%C3%AFland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fr.wikipedia.org/wiki/Miel" TargetMode="External"/><Relationship Id="rId3" Type="http://schemas.openxmlformats.org/officeDocument/2006/relationships/hyperlink" Target="https://fr.wikipedia.org/wiki/Sous-continent_indien" TargetMode="External"/><Relationship Id="rId7" Type="http://schemas.openxmlformats.org/officeDocument/2006/relationships/hyperlink" Target="https://fr.wikipedia.org/wiki/Australie" TargetMode="External"/><Relationship Id="rId12" Type="http://schemas.openxmlformats.org/officeDocument/2006/relationships/image" Target="../media/image48.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Chine" TargetMode="External"/><Relationship Id="rId11" Type="http://schemas.openxmlformats.org/officeDocument/2006/relationships/image" Target="../media/image47.jpg"/><Relationship Id="rId5" Type="http://schemas.openxmlformats.org/officeDocument/2006/relationships/hyperlink" Target="https://fr.wikipedia.org/wiki/Sri_Lanka" TargetMode="External"/><Relationship Id="rId10" Type="http://schemas.openxmlformats.org/officeDocument/2006/relationships/image" Target="../media/image46.jpg"/><Relationship Id="rId4" Type="http://schemas.openxmlformats.org/officeDocument/2006/relationships/hyperlink" Target="https://fr.wikipedia.org/wiki/Pakistan" TargetMode="External"/><Relationship Id="rId9" Type="http://schemas.openxmlformats.org/officeDocument/2006/relationships/hyperlink" Target="https://fr.wikipedia.org/wiki/Ruch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fr.wikipedia.org/wiki/Buckfast" TargetMode="External"/><Relationship Id="rId13" Type="http://schemas.openxmlformats.org/officeDocument/2006/relationships/image" Target="../media/image31.jpg"/><Relationship Id="rId3" Type="http://schemas.openxmlformats.org/officeDocument/2006/relationships/hyperlink" Target="https://fr.wikipedia.org/wiki/Abeille#Les_abeilles_%C3%A0_miel" TargetMode="External"/><Relationship Id="rId7" Type="http://schemas.openxmlformats.org/officeDocument/2006/relationships/hyperlink" Target="https://fr.wikipedia.org/wiki/N%C3%A9onicotino%C3%AFdes" TargetMode="External"/><Relationship Id="rId12" Type="http://schemas.openxmlformats.org/officeDocument/2006/relationships/hyperlink" Target="https://fr.wikipedia.org/w/index.php?title=Apis_mellifera_caucasica&amp;action=edit&amp;redlink=1"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Syndrome_d%27effondrement_des_colonies_d%27abeilles" TargetMode="External"/><Relationship Id="rId11" Type="http://schemas.openxmlformats.org/officeDocument/2006/relationships/hyperlink" Target="https://fr.wikipedia.org/wiki/Apis_mellifera_mellifera" TargetMode="External"/><Relationship Id="rId5" Type="http://schemas.openxmlformats.org/officeDocument/2006/relationships/hyperlink" Target="https://fr.wikipedia.org/wiki/Pollinisation" TargetMode="External"/><Relationship Id="rId10" Type="http://schemas.openxmlformats.org/officeDocument/2006/relationships/hyperlink" Target="https://fr.wikipedia.org/wiki/Apis_mellifera_carnica" TargetMode="External"/><Relationship Id="rId4" Type="http://schemas.openxmlformats.org/officeDocument/2006/relationships/hyperlink" Target="https://fr.wikipedia.org/wiki/Apiculture" TargetMode="External"/><Relationship Id="rId9" Type="http://schemas.openxmlformats.org/officeDocument/2006/relationships/hyperlink" Target="https://fr.wikipedia.org/wiki/Apis_mellifera_ligustica"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fr.wikipedia.org/wiki/Miel" TargetMode="External"/><Relationship Id="rId3" Type="http://schemas.openxmlformats.org/officeDocument/2006/relationships/hyperlink" Target="https://fr.wikipedia.org/wiki/Apiculture" TargetMode="External"/><Relationship Id="rId7" Type="http://schemas.openxmlformats.org/officeDocument/2006/relationships/hyperlink" Target="https://fr.wikipedia.org/wiki/Polle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Nectar_(botanique)" TargetMode="External"/><Relationship Id="rId11" Type="http://schemas.openxmlformats.org/officeDocument/2006/relationships/image" Target="../media/image50.png"/><Relationship Id="rId5" Type="http://schemas.openxmlformats.org/officeDocument/2006/relationships/hyperlink" Target="https://fr.wikipedia.org/wiki/Communication_animale" TargetMode="External"/><Relationship Id="rId10" Type="http://schemas.openxmlformats.org/officeDocument/2006/relationships/hyperlink" Target="https://fr.wikipedia.org/wiki/Essaim" TargetMode="External"/><Relationship Id="rId4" Type="http://schemas.openxmlformats.org/officeDocument/2006/relationships/hyperlink" Target="https://fr.wikipedia.org/wiki/%C3%89thologie" TargetMode="External"/><Relationship Id="rId9" Type="http://schemas.openxmlformats.org/officeDocument/2006/relationships/image" Target="../media/image49.jpg"/></Relationships>
</file>

<file path=ppt/slides/_rels/slide24.xml.rels><?xml version="1.0" encoding="UTF-8" standalone="yes"?>
<Relationships xmlns="http://schemas.openxmlformats.org/package/2006/relationships"><Relationship Id="rId3" Type="http://schemas.openxmlformats.org/officeDocument/2006/relationships/hyperlink" Target="https://fr.wikipedia.org/wiki/F%C3%A9condit%C3%A9"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Propolis" TargetMode="External"/><Relationship Id="rId5" Type="http://schemas.openxmlformats.org/officeDocument/2006/relationships/hyperlink" Target="https://fr.wikipedia.org/wiki/Essaimage" TargetMode="External"/><Relationship Id="rId4" Type="http://schemas.openxmlformats.org/officeDocument/2006/relationships/hyperlink" Target="https://fr.wikipedia.org/wiki/Couvai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fr.wikipedia.org/wiki/Propolis" TargetMode="External"/><Relationship Id="rId3" Type="http://schemas.openxmlformats.org/officeDocument/2006/relationships/hyperlink" Target="https://fr.wikipedia.org/wiki/Buckfast" TargetMode="External"/><Relationship Id="rId7" Type="http://schemas.openxmlformats.org/officeDocument/2006/relationships/hyperlink" Target="https://fr.wikipedia.org/wiki/Polle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Gu%C3%AApe" TargetMode="External"/><Relationship Id="rId11" Type="http://schemas.openxmlformats.org/officeDocument/2006/relationships/image" Target="../media/image53.jpg"/><Relationship Id="rId5" Type="http://schemas.openxmlformats.org/officeDocument/2006/relationships/hyperlink" Target="https://fr.wikipedia.org/wiki/Essaimage" TargetMode="External"/><Relationship Id="rId10" Type="http://schemas.openxmlformats.org/officeDocument/2006/relationships/image" Target="../media/image52.jpg"/><Relationship Id="rId4" Type="http://schemas.openxmlformats.org/officeDocument/2006/relationships/hyperlink" Target="https://fr.wikipedia.org/wiki/Apis_mellifera_scutellata" TargetMode="External"/><Relationship Id="rId9" Type="http://schemas.openxmlformats.org/officeDocument/2006/relationships/hyperlink" Target="https://fr.wikipedia.org/wiki/Varro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r.wikipedia.org/wiki/Liguri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hyperlink" Target="https://fr.wikipedia.org/wiki/Propolis" TargetMode="External"/><Relationship Id="rId4" Type="http://schemas.openxmlformats.org/officeDocument/2006/relationships/hyperlink" Target="https://fr.wikipedia.org/wiki/Buckfast"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fr.wikipedia.org/wiki/Insecte_ravageur" TargetMode="External"/><Relationship Id="rId13" Type="http://schemas.openxmlformats.org/officeDocument/2006/relationships/hyperlink" Target="https://fr.wikipedia.org/wiki/Population" TargetMode="External"/><Relationship Id="rId18" Type="http://schemas.openxmlformats.org/officeDocument/2006/relationships/hyperlink" Target="https://fr.wikipedia.org/wiki/Scandinavie" TargetMode="External"/><Relationship Id="rId3" Type="http://schemas.openxmlformats.org/officeDocument/2006/relationships/hyperlink" Target="https://fr.wikipedia.org/wiki/Europe_centrale" TargetMode="External"/><Relationship Id="rId21" Type="http://schemas.openxmlformats.org/officeDocument/2006/relationships/image" Target="../media/image56.jpg"/><Relationship Id="rId7" Type="http://schemas.openxmlformats.org/officeDocument/2006/relationships/hyperlink" Target="https://fr.wikipedia.org/wiki/Europe" TargetMode="External"/><Relationship Id="rId12" Type="http://schemas.openxmlformats.org/officeDocument/2006/relationships/hyperlink" Target="https://fr.wikipedia.org/wiki/Haute_montagne" TargetMode="External"/><Relationship Id="rId17" Type="http://schemas.openxmlformats.org/officeDocument/2006/relationships/hyperlink" Target="https://fr.wikipedia.org/wiki/France" TargetMode="External"/><Relationship Id="rId2" Type="http://schemas.openxmlformats.org/officeDocument/2006/relationships/image" Target="../media/image1.jpeg"/><Relationship Id="rId16" Type="http://schemas.openxmlformats.org/officeDocument/2006/relationships/hyperlink" Target="https://fr.wikipedia.org/wiki/Royaume-Uni" TargetMode="External"/><Relationship Id="rId20" Type="http://schemas.openxmlformats.org/officeDocument/2006/relationships/image" Target="../media/image55.jpg"/><Relationship Id="rId1" Type="http://schemas.openxmlformats.org/officeDocument/2006/relationships/slideLayout" Target="../slideLayouts/slideLayout1.xml"/><Relationship Id="rId6" Type="http://schemas.openxmlformats.org/officeDocument/2006/relationships/hyperlink" Target="https://fr.wikipedia.org/wiki/Apiculteur" TargetMode="External"/><Relationship Id="rId11" Type="http://schemas.openxmlformats.org/officeDocument/2006/relationships/hyperlink" Target="https://fr.wikipedia.org/wiki/Propolis" TargetMode="External"/><Relationship Id="rId5" Type="http://schemas.openxmlformats.org/officeDocument/2006/relationships/hyperlink" Target="https://fr.wikipedia.org/wiki/Slov%C3%A9nie" TargetMode="External"/><Relationship Id="rId15" Type="http://schemas.openxmlformats.org/officeDocument/2006/relationships/hyperlink" Target="https://fr.wikipedia.org/wiki/Climat_oc%C3%A9anique" TargetMode="External"/><Relationship Id="rId10" Type="http://schemas.openxmlformats.org/officeDocument/2006/relationships/hyperlink" Target="https://fr.wikipedia.org/wiki/Loque_europ%C3%A9enne" TargetMode="External"/><Relationship Id="rId19" Type="http://schemas.openxmlformats.org/officeDocument/2006/relationships/hyperlink" Target="https://fr.wikipedia.org/wiki/Essaimage" TargetMode="External"/><Relationship Id="rId4" Type="http://schemas.openxmlformats.org/officeDocument/2006/relationships/hyperlink" Target="https://fr.wikipedia.org/wiki/Carniole" TargetMode="External"/><Relationship Id="rId9" Type="http://schemas.openxmlformats.org/officeDocument/2006/relationships/hyperlink" Target="https://fr.wikipedia.org/wiki/Couvain" TargetMode="External"/><Relationship Id="rId14" Type="http://schemas.openxmlformats.org/officeDocument/2006/relationships/hyperlink" Target="https://fr.wikipedia.org/wiki/Nectar_(botaniqu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piculture.net/blog/labeille-caucasienne-ou-abeille-grise-apis-mellifera-caucasica-n7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8.jpg"/><Relationship Id="rId4" Type="http://schemas.openxmlformats.org/officeDocument/2006/relationships/image" Target="../media/image5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ampagnesartois.fr/preserver/environnement/developpement-durable/303-bee-my-friend-pollinisateurs-par-nature"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fr.wikipedia.org/wiki/Acarapis_woodi" TargetMode="External"/><Relationship Id="rId13" Type="http://schemas.openxmlformats.org/officeDocument/2006/relationships/hyperlink" Target="https://fr.wikipedia.org/w/index.php?title=Apis_mellifera_cecropia&amp;action=edit&amp;redlink=1" TargetMode="External"/><Relationship Id="rId18" Type="http://schemas.openxmlformats.org/officeDocument/2006/relationships/hyperlink" Target="https://fr.wikipedia.org/wiki/Propolis" TargetMode="External"/><Relationship Id="rId3" Type="http://schemas.openxmlformats.org/officeDocument/2006/relationships/hyperlink" Target="https://fr.wikipedia.org/wiki/Abeille_noire" TargetMode="External"/><Relationship Id="rId7" Type="http://schemas.openxmlformats.org/officeDocument/2006/relationships/hyperlink" Target="https://fr.wikipedia.org/wiki/%C3%8Ele_de_Wight" TargetMode="External"/><Relationship Id="rId12" Type="http://schemas.openxmlformats.org/officeDocument/2006/relationships/hyperlink" Target="https://fr.wikipedia.org/wiki/Mac%C3%A9doine_(r%C3%A9gion)" TargetMode="External"/><Relationship Id="rId17" Type="http://schemas.openxmlformats.org/officeDocument/2006/relationships/hyperlink" Target="https://fr.wikipedia.org/w/index.php?title=Apis_mellifera_monticola&amp;action=edit&amp;redlink=1" TargetMode="External"/><Relationship Id="rId2" Type="http://schemas.openxmlformats.org/officeDocument/2006/relationships/image" Target="../media/image1.jpeg"/><Relationship Id="rId16" Type="http://schemas.openxmlformats.org/officeDocument/2006/relationships/hyperlink" Target="https://fr.wikipedia.org/wiki/H%C3%A9t%C3%A9rosis" TargetMode="External"/><Relationship Id="rId1" Type="http://schemas.openxmlformats.org/officeDocument/2006/relationships/slideLayout" Target="../slideLayouts/slideLayout1.xml"/><Relationship Id="rId6" Type="http://schemas.openxmlformats.org/officeDocument/2006/relationships/hyperlink" Target="https://fr.wikipedia.org/wiki/B%C3%A9n%C3%A9dictin" TargetMode="External"/><Relationship Id="rId11" Type="http://schemas.openxmlformats.org/officeDocument/2006/relationships/hyperlink" Target="https://fr.wikipedia.org/wiki/Apis_mellifera_carnica" TargetMode="External"/><Relationship Id="rId5" Type="http://schemas.openxmlformats.org/officeDocument/2006/relationships/hyperlink" Target="https://fr.wikipedia.org/wiki/Devon_(comt%C3%A9)" TargetMode="External"/><Relationship Id="rId15" Type="http://schemas.openxmlformats.org/officeDocument/2006/relationships/hyperlink" Target="https://fr.wikipedia.org/w/index.php?title=Apis_mellifera_sahariensis&amp;action=edit&amp;redlink=1" TargetMode="External"/><Relationship Id="rId10" Type="http://schemas.openxmlformats.org/officeDocument/2006/relationships/hyperlink" Target="https://fr.wikipedia.org/wiki/Apis_mellifera_ligustica" TargetMode="External"/><Relationship Id="rId19" Type="http://schemas.openxmlformats.org/officeDocument/2006/relationships/hyperlink" Target="https://fr.wikipedia.org/wiki/Varroa" TargetMode="External"/><Relationship Id="rId4" Type="http://schemas.openxmlformats.org/officeDocument/2006/relationships/hyperlink" Target="https://fr.wikipedia.org/wiki/Abbaye_de_Buckfast" TargetMode="External"/><Relationship Id="rId9" Type="http://schemas.openxmlformats.org/officeDocument/2006/relationships/hyperlink" Target="https://fr.wikipedia.org/wiki/Apis_mellifera_mellifera" TargetMode="External"/><Relationship Id="rId14" Type="http://schemas.openxmlformats.org/officeDocument/2006/relationships/hyperlink" Target="https://fr.wikipedia.org/w/index.php?title=Apis_mellifera_anatoliaca&amp;action=edit&amp;redlink=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r.wikipedia.org/wiki/Abeille_noire" TargetMode="External"/><Relationship Id="rId7" Type="http://schemas.openxmlformats.org/officeDocument/2006/relationships/hyperlink" Target="https://fr.wiktionary.org/wiki/r%C3%A9m%C3%A9rer"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Fausse-teigne" TargetMode="External"/><Relationship Id="rId5" Type="http://schemas.openxmlformats.org/officeDocument/2006/relationships/hyperlink" Target="https://fr.wikipedia.org/w/index.php?title=Couvain_pl%C3%A2tr%C3%A9&amp;action=edit&amp;redlink=1" TargetMode="External"/><Relationship Id="rId4" Type="http://schemas.openxmlformats.org/officeDocument/2006/relationships/hyperlink" Target="https://fr.wikipedia.org/wiki/Acarapis_woodi"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r.wikipedia.org/wiki/Rio_Claro_(S%C3%A3o_Paulo)" TargetMode="External"/><Relationship Id="rId3" Type="http://schemas.openxmlformats.org/officeDocument/2006/relationships/hyperlink" Target="https://fr.wikipedia.org/wiki/Apis_mellifera_scutellata" TargetMode="External"/><Relationship Id="rId7" Type="http://schemas.openxmlformats.org/officeDocument/2006/relationships/hyperlink" Target="https://fr.wikipedia.org/wiki/Grand_Indicateur"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Ratel" TargetMode="External"/><Relationship Id="rId5" Type="http://schemas.openxmlformats.org/officeDocument/2006/relationships/hyperlink" Target="https://fr.wikipedia.org/w/index.php?title=Apis_mellifera_iberiensis&amp;action=edit&amp;redlink=1" TargetMode="External"/><Relationship Id="rId4" Type="http://schemas.openxmlformats.org/officeDocument/2006/relationships/hyperlink" Target="https://fr.wikipedia.org/wiki/Apis_mellifera_ligustica" TargetMode="External"/><Relationship Id="rId9" Type="http://schemas.openxmlformats.org/officeDocument/2006/relationships/hyperlink" Target="https://fr.wikipedia.org/wiki/%C3%89tat_de_S%C3%A3o_Paulo"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fr.wikipedia.org/wiki/Apis_mellifera" TargetMode="External"/><Relationship Id="rId3" Type="http://schemas.openxmlformats.org/officeDocument/2006/relationships/hyperlink" Target="https://fr.wikipedia.org/wiki/Apis_mellifera_scutellata" TargetMode="External"/><Relationship Id="rId7" Type="http://schemas.openxmlformats.org/officeDocument/2006/relationships/image" Target="../media/image59.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ndex.php?title=Fred_Terry&amp;action=edit&amp;redlink=1" TargetMode="External"/><Relationship Id="rId5" Type="http://schemas.openxmlformats.org/officeDocument/2006/relationships/hyperlink" Target="https://fr.wikipedia.org/w/index.php?title=Apis_mellifera_iberiensis&amp;action=edit&amp;redlink=1" TargetMode="External"/><Relationship Id="rId4" Type="http://schemas.openxmlformats.org/officeDocument/2006/relationships/hyperlink" Target="https://fr.wikipedia.org/wiki/Apis_mellifera_ligustica" TargetMode="External"/><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hyperlink" Target="https://www.ruche-apiculture.com/8-articles/environnement3/252-abeilles-malgaches-apis-mellifera-var-unicolor-intermissa" TargetMode="External"/><Relationship Id="rId7" Type="http://schemas.openxmlformats.org/officeDocument/2006/relationships/image" Target="../media/image63.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hyperlink" Target="https://agritrop.cirad.fr/576216/1/Rasolofoarivao%20-%20AOI-576561%20-%20THESE%20-%20Delatte%20Dir%20-%202014.pdf"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hyperlink" Target="https://fr.wikipedia.org/wiki/Apiculture" TargetMode="External"/><Relationship Id="rId7" Type="http://schemas.openxmlformats.org/officeDocument/2006/relationships/hyperlink" Target="https://unrucheraujardin.blogspot.com/2016/04/les-ennemis-des-abeilles.htm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Apis_mellifera" TargetMode="External"/><Relationship Id="rId5" Type="http://schemas.openxmlformats.org/officeDocument/2006/relationships/hyperlink" Target="https://fr.wikipedia.org/wiki/Apis_cerana" TargetMode="External"/><Relationship Id="rId10" Type="http://schemas.openxmlformats.org/officeDocument/2006/relationships/image" Target="../media/image66.jpg"/><Relationship Id="rId4" Type="http://schemas.openxmlformats.org/officeDocument/2006/relationships/hyperlink" Target="https://fr.wikipedia.org/wiki/Syndrome_d%27effondrement_des_colonies_d%27abeilles" TargetMode="External"/><Relationship Id="rId9" Type="http://schemas.openxmlformats.org/officeDocument/2006/relationships/image" Target="../media/image65.jpg"/></Relationships>
</file>

<file path=ppt/slides/_rels/slide36.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hyperlink" Target="https://fr.wikipedia.org/wiki/Asie" TargetMode="External"/><Relationship Id="rId7" Type="http://schemas.openxmlformats.org/officeDocument/2006/relationships/image" Target="../media/image67.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unrucheraujardin.blogspot.com/2016/04/les-ennemis-des-abeilles.html" TargetMode="External"/><Relationship Id="rId5" Type="http://schemas.openxmlformats.org/officeDocument/2006/relationships/hyperlink" Target="https://fr.wikipedia.org/wiki/Organisme_nuisible" TargetMode="External"/><Relationship Id="rId4" Type="http://schemas.openxmlformats.org/officeDocument/2006/relationships/hyperlink" Target="https://fr.wikipedia.org/wiki/Esp%C3%A8ce_envahissante"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fr.wikipedia.org/wiki/Abeille" TargetMode="External"/><Relationship Id="rId3" Type="http://schemas.openxmlformats.org/officeDocument/2006/relationships/hyperlink" Target="https://fr.wikipedia.org/wiki/Larve" TargetMode="External"/><Relationship Id="rId7" Type="http://schemas.openxmlformats.org/officeDocument/2006/relationships/hyperlink" Target="https://fr.wikipedia.org/wiki/Frelon_europ%C3%A9e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Ruche" TargetMode="External"/><Relationship Id="rId5" Type="http://schemas.openxmlformats.org/officeDocument/2006/relationships/hyperlink" Target="https://fr.wikipedia.org/wiki/Cire_d%27abeille" TargetMode="External"/><Relationship Id="rId10" Type="http://schemas.openxmlformats.org/officeDocument/2006/relationships/image" Target="../media/image69.jpg"/><Relationship Id="rId4" Type="http://schemas.openxmlformats.org/officeDocument/2006/relationships/hyperlink" Target="https://fr.wikipedia.org/wiki/Apiculteur" TargetMode="External"/><Relationship Id="rId9" Type="http://schemas.openxmlformats.org/officeDocument/2006/relationships/hyperlink" Target="https://unrucheraujardin.blogspot.com/2016/04/les-ennemis-des-abeilles.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unrucheraujardin.blogspot.com/2016/04/les-ennemis-des-abeilles.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0.jpg"/></Relationships>
</file>

<file path=ppt/slides/_rels/slide39.xml.rels><?xml version="1.0" encoding="UTF-8" standalone="yes"?>
<Relationships xmlns="http://schemas.openxmlformats.org/package/2006/relationships"><Relationship Id="rId3" Type="http://schemas.openxmlformats.org/officeDocument/2006/relationships/hyperlink" Target="https://unrucheraujardin.blogspot.com/2016/04/les-ennemis-des-abeilles.htm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g"/></Relationships>
</file>

<file path=ppt/slides/_rels/slide4.xml.rels><?xml version="1.0" encoding="UTF-8" standalone="yes"?>
<Relationships xmlns="http://schemas.openxmlformats.org/package/2006/relationships"><Relationship Id="rId8" Type="http://schemas.openxmlformats.org/officeDocument/2006/relationships/hyperlink" Target="https://fr.wikipedia.org/wiki/F%C3%A9condation" TargetMode="External"/><Relationship Id="rId3" Type="http://schemas.openxmlformats.org/officeDocument/2006/relationships/hyperlink" Target="https://fr.wikipedia.org/wiki/Animal" TargetMode="External"/><Relationship Id="rId7" Type="http://schemas.openxmlformats.org/officeDocument/2006/relationships/hyperlink" Target="https://fr.wikipedia.org/wiki/Stigmate_(botaniqu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C3%89tamine" TargetMode="External"/><Relationship Id="rId5" Type="http://schemas.openxmlformats.org/officeDocument/2006/relationships/hyperlink" Target="https://fr.wikipedia.org/wiki/Anth%C3%A8re" TargetMode="External"/><Relationship Id="rId10" Type="http://schemas.openxmlformats.org/officeDocument/2006/relationships/hyperlink" Target="https://fr.wikipedia.org/wiki/Ovule_(botanique)" TargetMode="External"/><Relationship Id="rId4" Type="http://schemas.openxmlformats.org/officeDocument/2006/relationships/hyperlink" Target="https://fr.wikipedia.org/wiki/Pollen" TargetMode="External"/><Relationship Id="rId9" Type="http://schemas.openxmlformats.org/officeDocument/2006/relationships/hyperlink" Target="https://fr.wikipedia.org/wiki/Gam%C3%A8te_femelle"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fr.wikipedia.org/wiki/Aethina_tumida" TargetMode="External"/><Relationship Id="rId13" Type="http://schemas.openxmlformats.org/officeDocument/2006/relationships/hyperlink" Target="https://fr.wikipedia.org/wiki/Maladie_noire" TargetMode="External"/><Relationship Id="rId3" Type="http://schemas.openxmlformats.org/officeDocument/2006/relationships/hyperlink" Target="https://fr.wikipedia.org/wiki/Dipt%C3%A8re" TargetMode="External"/><Relationship Id="rId7" Type="http://schemas.openxmlformats.org/officeDocument/2006/relationships/hyperlink" Target="https://fr.wikipedia.org/wiki/Acarapis_woodi" TargetMode="External"/><Relationship Id="rId12" Type="http://schemas.openxmlformats.org/officeDocument/2006/relationships/hyperlink" Target="https://fr.wikipedia.org/wiki/Apis_mellifera#cite_note-14"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Acarien" TargetMode="External"/><Relationship Id="rId11" Type="http://schemas.openxmlformats.org/officeDocument/2006/relationships/hyperlink" Target="https://fr.wikipedia.org/wiki/Tissu_adipeux" TargetMode="External"/><Relationship Id="rId5" Type="http://schemas.openxmlformats.org/officeDocument/2006/relationships/hyperlink" Target="https://fr.wikipedia.org/wiki/Tropilaelaps_clareae" TargetMode="External"/><Relationship Id="rId10" Type="http://schemas.openxmlformats.org/officeDocument/2006/relationships/hyperlink" Target="https://fr.wikipedia.org/wiki/Acari" TargetMode="External"/><Relationship Id="rId4" Type="http://schemas.openxmlformats.org/officeDocument/2006/relationships/hyperlink" Target="https://fr.wikipedia.org/wiki/Trypanosoma" TargetMode="External"/><Relationship Id="rId9" Type="http://schemas.openxmlformats.org/officeDocument/2006/relationships/hyperlink" Target="https://fr.wikipedia.org/wiki/Varroa_destructor"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fr.wikipedia.org/wiki/Conopidae" TargetMode="External"/><Relationship Id="rId13" Type="http://schemas.openxmlformats.org/officeDocument/2006/relationships/hyperlink" Target="https://fr.wikipedia.org/wiki/Apis_mellifera#cite_note-Stuke-15" TargetMode="External"/><Relationship Id="rId3" Type="http://schemas.openxmlformats.org/officeDocument/2006/relationships/hyperlink" Target="https://fr.wikipedia.org/wiki/Nosema_ceranae" TargetMode="External"/><Relationship Id="rId7" Type="http://schemas.openxmlformats.org/officeDocument/2006/relationships/hyperlink" Target="https://fr.wikipedia.org/wiki/Famille_(biologie)" TargetMode="External"/><Relationship Id="rId12" Type="http://schemas.openxmlformats.org/officeDocument/2006/relationships/hyperlink" Target="https://fr.wikipedia.org/wiki/Zodio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Dipt%C3%A8re" TargetMode="External"/><Relationship Id="rId11" Type="http://schemas.openxmlformats.org/officeDocument/2006/relationships/hyperlink" Target="https://fr.wikipedia.org/wiki/Merziella" TargetMode="External"/><Relationship Id="rId5" Type="http://schemas.openxmlformats.org/officeDocument/2006/relationships/hyperlink" Target="https://fr.wikipedia.org/wiki/Virus_isra%C3%A9lien_de_la_paralysie_aigu%C3%AB" TargetMode="External"/><Relationship Id="rId15" Type="http://schemas.openxmlformats.org/officeDocument/2006/relationships/hyperlink" Target="https://fr.wikipedia.org/wiki/Apis_mellifera#Maladies_et_parasites" TargetMode="External"/><Relationship Id="rId10" Type="http://schemas.openxmlformats.org/officeDocument/2006/relationships/hyperlink" Target="https://fr.wikipedia.org/wiki/Physocephala" TargetMode="External"/><Relationship Id="rId4" Type="http://schemas.openxmlformats.org/officeDocument/2006/relationships/hyperlink" Target="https://fr.wikipedia.org/wiki/Nos%C3%A9mose" TargetMode="External"/><Relationship Id="rId9" Type="http://schemas.openxmlformats.org/officeDocument/2006/relationships/hyperlink" Target="https://fr.wikipedia.org/wiki/Endoparasite" TargetMode="External"/><Relationship Id="rId14" Type="http://schemas.openxmlformats.org/officeDocument/2006/relationships/hyperlink" Target="https://fr.wikipedia.org/wiki/Vespa_velutina_nigrithorax"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fr.wikipedia.org/wiki/N%C3%A9onicotino%C3%AFde" TargetMode="External"/><Relationship Id="rId3" Type="http://schemas.openxmlformats.org/officeDocument/2006/relationships/hyperlink" Target="https://fr.wikipedia.org/wiki/Syndrome_d%27effondrement_des_colonies_d%27abeilles" TargetMode="External"/><Relationship Id="rId7" Type="http://schemas.openxmlformats.org/officeDocument/2006/relationships/hyperlink" Target="https://fr.wikipedia.org/wiki/Produit_phytosanitaire"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Pesticide" TargetMode="External"/><Relationship Id="rId5" Type="http://schemas.openxmlformats.org/officeDocument/2006/relationships/hyperlink" Target="https://fr.wikipedia.org/wiki/Monoculture" TargetMode="External"/><Relationship Id="rId10" Type="http://schemas.openxmlformats.org/officeDocument/2006/relationships/image" Target="../media/image74.jpg"/><Relationship Id="rId4" Type="http://schemas.openxmlformats.org/officeDocument/2006/relationships/hyperlink" Target="https://fr.wikipedia.org/wiki/Agriculture_intensive" TargetMode="External"/><Relationship Id="rId9" Type="http://schemas.openxmlformats.org/officeDocument/2006/relationships/hyperlink" Target="https://fr.wikipedia.org/wiki/Changement_climatiqu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unrucheraujardin.blogspot.com/2016/04/les-ennemis-des-abeilles.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5.jpg"/></Relationships>
</file>

<file path=ppt/slides/_rels/slide44.xml.rels><?xml version="1.0" encoding="UTF-8" standalone="yes"?>
<Relationships xmlns="http://schemas.openxmlformats.org/package/2006/relationships"><Relationship Id="rId3" Type="http://schemas.openxmlformats.org/officeDocument/2006/relationships/hyperlink" Target="http://www.environnement-et-energie.fr/2018/06/l-interdiction-des-insecticides-neonicotinoides-ne-concerne-pas-le-traitement-des-animaux.htm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7.jpg"/><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seppi.over-blog.com/2017/03/consultation-sur-un-projet-de-decret-sur-l-interdiction-des-neonicotinoides-a-compter-du-1er-septembre-2018-une-reponse.htm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aubonmiel.com/" TargetMode="External"/><Relationship Id="rId3" Type="http://schemas.openxmlformats.org/officeDocument/2006/relationships/hyperlink" Target="https://campagnesartois.fr/preserver/environnement/developpement-durable/303-bee-my-friend-pollinisateurs-par-nature" TargetMode="External"/><Relationship Id="rId7" Type="http://schemas.openxmlformats.org/officeDocument/2006/relationships/hyperlink" Target="https://fr.wikipedia.org/wiki/Osmia_bicorni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Osmia_cornuta" TargetMode="External"/><Relationship Id="rId5" Type="http://schemas.openxmlformats.org/officeDocument/2006/relationships/image" Target="../media/image80.jpg"/><Relationship Id="rId4" Type="http://schemas.openxmlformats.org/officeDocument/2006/relationships/image" Target="../media/image79.jpg"/></Relationships>
</file>

<file path=ppt/slides/_rels/slide47.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jpg"/><Relationship Id="rId7" Type="http://schemas.openxmlformats.org/officeDocument/2006/relationships/hyperlink" Target="https://www.jardin-biodiversite.com/174-jacheres-mellifere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4.jpg"/><Relationship Id="rId11" Type="http://schemas.openxmlformats.org/officeDocument/2006/relationships/image" Target="../media/image87.jpg"/><Relationship Id="rId5" Type="http://schemas.openxmlformats.org/officeDocument/2006/relationships/image" Target="../media/image83.jpg"/><Relationship Id="rId10" Type="http://schemas.openxmlformats.org/officeDocument/2006/relationships/hyperlink" Target="https://www.fedcan.org/" TargetMode="External"/><Relationship Id="rId4" Type="http://schemas.openxmlformats.org/officeDocument/2006/relationships/image" Target="../media/image82.jpg"/><Relationship Id="rId9" Type="http://schemas.openxmlformats.org/officeDocument/2006/relationships/image" Target="../media/image8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pollinisateurs-nouvelle-aquitaine.fr/la-pollinisation/"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hyperlink" Target="https://fr.wikipedia.org/wiki/Lipotriches" TargetMode="External"/><Relationship Id="rId3" Type="http://schemas.openxmlformats.org/officeDocument/2006/relationships/image" Target="../media/image9.jpg"/><Relationship Id="rId7" Type="http://schemas.openxmlformats.org/officeDocument/2006/relationships/image" Target="../media/image10.jpg"/><Relationship Id="rId12" Type="http://schemas.openxmlformats.org/officeDocument/2006/relationships/hyperlink" Target="https://www.pollinisateurs-nouvelle-aquitaine.fr/la-pollinis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C3%89pervi%C3%A8re" TargetMode="External"/><Relationship Id="rId11" Type="http://schemas.openxmlformats.org/officeDocument/2006/relationships/hyperlink" Target="https://fr.wikipedia.org/wiki/Bombylius_major" TargetMode="External"/><Relationship Id="rId5" Type="http://schemas.openxmlformats.org/officeDocument/2006/relationships/hyperlink" Target="https://fr.wikipedia.org/wiki/Syrphe" TargetMode="External"/><Relationship Id="rId10" Type="http://schemas.openxmlformats.org/officeDocument/2006/relationships/hyperlink" Target="https://fr.wikipedia.org/wiki/Bombyliidae" TargetMode="External"/><Relationship Id="rId4" Type="http://schemas.openxmlformats.org/officeDocument/2006/relationships/hyperlink" Target="https://fr.wikipedia.org/wiki/Eristalinus_taeniops" TargetMode="External"/><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hyperlink" Target="https://fr.wikipedia.org/wiki/Aire_de_r%C3%A9partition" TargetMode="External"/><Relationship Id="rId3" Type="http://schemas.openxmlformats.org/officeDocument/2006/relationships/image" Target="../media/image12.jpg"/><Relationship Id="rId7" Type="http://schemas.openxmlformats.org/officeDocument/2006/relationships/hyperlink" Target="https://fr.wikipedia.org/wiki/Papillo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hyperlink" Target="https://fr.wikipedia.org/wiki/Propolis" TargetMode="External"/><Relationship Id="rId4" Type="http://schemas.openxmlformats.org/officeDocument/2006/relationships/hyperlink" Target="https://fr.wikipedia.org/wiki/Pollen" TargetMode="External"/><Relationship Id="rId9" Type="http://schemas.openxmlformats.org/officeDocument/2006/relationships/hyperlink" Target="https://fr.wikipedia.org/wiki/Vanessa_kershawi"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fr.wikipedia.org/wiki/Br%C3%A9sil" TargetMode="External"/><Relationship Id="rId3" Type="http://schemas.openxmlformats.org/officeDocument/2006/relationships/image" Target="../media/image14.jpg"/><Relationship Id="rId7" Type="http://schemas.openxmlformats.org/officeDocument/2006/relationships/hyperlink" Target="https://fr.wikipedia.org/wiki/Paraguay"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s://www.visoflora.com/photos-nature/photo-trefle-des-pres-12.html" TargetMode="External"/><Relationship Id="rId4" Type="http://schemas.openxmlformats.org/officeDocument/2006/relationships/hyperlink" Target="https://www.visoflora.com/page-gruyerien/" TargetMode="External"/><Relationship Id="rId9" Type="http://schemas.openxmlformats.org/officeDocument/2006/relationships/hyperlink" Target="https://fr.wikipedia.org/wiki/Argentin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fr.wikipedia.org/wiki/Vespa_(insecte)" TargetMode="External"/><Relationship Id="rId13" Type="http://schemas.openxmlformats.org/officeDocument/2006/relationships/image" Target="../media/image17.jpg"/><Relationship Id="rId3" Type="http://schemas.openxmlformats.org/officeDocument/2006/relationships/hyperlink" Target="https://fr.wikipedia.org/wiki/Ordre_(biologie)" TargetMode="External"/><Relationship Id="rId7" Type="http://schemas.openxmlformats.org/officeDocument/2006/relationships/hyperlink" Target="https://fr.wikipedia.org/wiki/Fourmi" TargetMode="External"/><Relationship Id="rId12" Type="http://schemas.openxmlformats.org/officeDocument/2006/relationships/hyperlink" Target="https://fr.wikipedia.org/w/index.php?title=Eumenes_pedunculatus&amp;action=edit&amp;redlink=1" TargetMode="External"/><Relationship Id="rId2" Type="http://schemas.openxmlformats.org/officeDocument/2006/relationships/image" Target="../media/image1.jpeg"/><Relationship Id="rId16" Type="http://schemas.openxmlformats.org/officeDocument/2006/relationships/hyperlink" Target="https://fr.wikipedia.org/wiki/Vespidae" TargetMode="External"/><Relationship Id="rId1" Type="http://schemas.openxmlformats.org/officeDocument/2006/relationships/slideLayout" Target="../slideLayouts/slideLayout1.xml"/><Relationship Id="rId6" Type="http://schemas.openxmlformats.org/officeDocument/2006/relationships/hyperlink" Target="https://fr.wikipedia.org/wiki/Gu%C3%AApe" TargetMode="External"/><Relationship Id="rId11" Type="http://schemas.openxmlformats.org/officeDocument/2006/relationships/image" Target="../media/image16.jpg"/><Relationship Id="rId5" Type="http://schemas.openxmlformats.org/officeDocument/2006/relationships/hyperlink" Target="https://fr.wikipedia.org/wiki/Abeille" TargetMode="External"/><Relationship Id="rId15" Type="http://schemas.openxmlformats.org/officeDocument/2006/relationships/image" Target="../media/image19.jpg"/><Relationship Id="rId10" Type="http://schemas.openxmlformats.org/officeDocument/2006/relationships/hyperlink" Target="https://fr.wikipedia.org/wiki/Antarctique" TargetMode="External"/><Relationship Id="rId4" Type="http://schemas.openxmlformats.org/officeDocument/2006/relationships/hyperlink" Target="https://fr.wikipedia.org/wiki/Insecta" TargetMode="External"/><Relationship Id="rId9" Type="http://schemas.openxmlformats.org/officeDocument/2006/relationships/hyperlink" Target="https://fr.wikipedia.org/wiki/Continent" TargetMode="External"/><Relationship Id="rId1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 name="ZoneTexte 4">
            <a:extLst>
              <a:ext uri="{FF2B5EF4-FFF2-40B4-BE49-F238E27FC236}">
                <a16:creationId xmlns:a16="http://schemas.microsoft.com/office/drawing/2014/main" id="{9034398A-0512-4D24-BCD7-1231FB021663}"/>
              </a:ext>
            </a:extLst>
          </p:cNvPr>
          <p:cNvSpPr txBox="1"/>
          <p:nvPr/>
        </p:nvSpPr>
        <p:spPr>
          <a:xfrm>
            <a:off x="715890" y="1205851"/>
            <a:ext cx="11011156" cy="830997"/>
          </a:xfrm>
          <a:prstGeom prst="rect">
            <a:avLst/>
          </a:prstGeom>
          <a:noFill/>
        </p:spPr>
        <p:txBody>
          <a:bodyPr wrap="none" rtlCol="0">
            <a:spAutoFit/>
          </a:bodyPr>
          <a:lstStyle/>
          <a:p>
            <a:pPr algn="ctr"/>
            <a:r>
              <a:rPr lang="fr-FR" sz="4800" b="1" dirty="0">
                <a:solidFill>
                  <a:srgbClr val="FFFF00"/>
                </a:solidFill>
              </a:rPr>
              <a:t>Pollinisateurs, abeilles et biodiversité</a:t>
            </a:r>
          </a:p>
        </p:txBody>
      </p:sp>
      <p:sp>
        <p:nvSpPr>
          <p:cNvPr id="6" name="ZoneTexte 5">
            <a:extLst>
              <a:ext uri="{FF2B5EF4-FFF2-40B4-BE49-F238E27FC236}">
                <a16:creationId xmlns:a16="http://schemas.microsoft.com/office/drawing/2014/main" id="{1493CABE-486A-4A00-9E01-1921243B8335}"/>
              </a:ext>
            </a:extLst>
          </p:cNvPr>
          <p:cNvSpPr txBox="1"/>
          <p:nvPr/>
        </p:nvSpPr>
        <p:spPr>
          <a:xfrm>
            <a:off x="4581847" y="5376345"/>
            <a:ext cx="3485249" cy="369332"/>
          </a:xfrm>
          <a:prstGeom prst="rect">
            <a:avLst/>
          </a:prstGeom>
          <a:noFill/>
        </p:spPr>
        <p:txBody>
          <a:bodyPr wrap="none" rtlCol="0">
            <a:spAutoFit/>
          </a:bodyPr>
          <a:lstStyle/>
          <a:p>
            <a:pPr algn="ctr"/>
            <a:r>
              <a:rPr lang="fr-FR" dirty="0">
                <a:solidFill>
                  <a:srgbClr val="FFFF00"/>
                </a:solidFill>
              </a:rPr>
              <a:t>Par Benjamin LISAN, </a:t>
            </a:r>
            <a:r>
              <a:rPr lang="fr-FR">
                <a:solidFill>
                  <a:srgbClr val="FFFF00"/>
                </a:solidFill>
              </a:rPr>
              <a:t>le 09/02/2021</a:t>
            </a:r>
            <a:endParaRPr lang="fr-FR" dirty="0">
              <a:solidFill>
                <a:srgbClr val="FFFF00"/>
              </a:solidFill>
            </a:endParaRPr>
          </a:p>
        </p:txBody>
      </p:sp>
      <p:pic>
        <p:nvPicPr>
          <p:cNvPr id="3" name="Image 2" descr="Une image contenant plante, fleur&#10;&#10;Description générée automatiquement">
            <a:extLst>
              <a:ext uri="{FF2B5EF4-FFF2-40B4-BE49-F238E27FC236}">
                <a16:creationId xmlns:a16="http://schemas.microsoft.com/office/drawing/2014/main" id="{5B23143E-5B50-4F29-9160-23DC3C2D2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583" y="2801641"/>
            <a:ext cx="3467100" cy="1323975"/>
          </a:xfrm>
          <a:prstGeom prst="rect">
            <a:avLst/>
          </a:prstGeom>
        </p:spPr>
      </p:pic>
      <p:pic>
        <p:nvPicPr>
          <p:cNvPr id="10" name="Image 9" descr="Une image contenant plante, insecte, fleur&#10;&#10;Description générée automatiquement">
            <a:extLst>
              <a:ext uri="{FF2B5EF4-FFF2-40B4-BE49-F238E27FC236}">
                <a16:creationId xmlns:a16="http://schemas.microsoft.com/office/drawing/2014/main" id="{6BA1E806-CE00-4D8A-A6B4-873DFF2F2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293" y="2552146"/>
            <a:ext cx="2495550" cy="1828800"/>
          </a:xfrm>
          <a:prstGeom prst="rect">
            <a:avLst/>
          </a:prstGeom>
        </p:spPr>
      </p:pic>
      <p:pic>
        <p:nvPicPr>
          <p:cNvPr id="14" name="Image 13" descr="Une image contenant verge d’or, fleur, insecte, plante&#10;&#10;Description générée automatiquement">
            <a:extLst>
              <a:ext uri="{FF2B5EF4-FFF2-40B4-BE49-F238E27FC236}">
                <a16:creationId xmlns:a16="http://schemas.microsoft.com/office/drawing/2014/main" id="{1749DC4E-363F-4C99-BC60-B5C837981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586" y="2584374"/>
            <a:ext cx="2628900" cy="1743075"/>
          </a:xfrm>
          <a:prstGeom prst="rect">
            <a:avLst/>
          </a:prstGeom>
        </p:spPr>
      </p:pic>
      <p:pic>
        <p:nvPicPr>
          <p:cNvPr id="17" name="Image 16" descr="Une image contenant fleur, plante&#10;&#10;Description générée automatiquement">
            <a:extLst>
              <a:ext uri="{FF2B5EF4-FFF2-40B4-BE49-F238E27FC236}">
                <a16:creationId xmlns:a16="http://schemas.microsoft.com/office/drawing/2014/main" id="{A9E80136-50AD-4051-A6F8-7EE58ED7F0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4733" y="2557462"/>
            <a:ext cx="2619375" cy="1743075"/>
          </a:xfrm>
          <a:prstGeom prst="rect">
            <a:avLst/>
          </a:prstGeom>
        </p:spPr>
      </p:pic>
      <p:sp>
        <p:nvSpPr>
          <p:cNvPr id="2" name="ZoneTexte 1">
            <a:extLst>
              <a:ext uri="{FF2B5EF4-FFF2-40B4-BE49-F238E27FC236}">
                <a16:creationId xmlns:a16="http://schemas.microsoft.com/office/drawing/2014/main" id="{3CB21C88-14C5-4A1C-B784-423270ECBEA4}"/>
              </a:ext>
            </a:extLst>
          </p:cNvPr>
          <p:cNvSpPr txBox="1"/>
          <p:nvPr/>
        </p:nvSpPr>
        <p:spPr>
          <a:xfrm>
            <a:off x="130586" y="4469101"/>
            <a:ext cx="2628898" cy="369332"/>
          </a:xfrm>
          <a:prstGeom prst="rect">
            <a:avLst/>
          </a:prstGeom>
          <a:noFill/>
        </p:spPr>
        <p:txBody>
          <a:bodyPr wrap="square" rtlCol="0">
            <a:spAutoFit/>
          </a:bodyPr>
          <a:lstStyle/>
          <a:p>
            <a:pPr algn="ctr"/>
            <a:r>
              <a:rPr lang="fr-FR" dirty="0">
                <a:solidFill>
                  <a:srgbClr val="FFFF00"/>
                </a:solidFill>
              </a:rPr>
              <a:t>© Breuillet Nature</a:t>
            </a:r>
          </a:p>
        </p:txBody>
      </p:sp>
      <p:sp>
        <p:nvSpPr>
          <p:cNvPr id="8" name="Espace réservé du numéro de diapositive 7">
            <a:extLst>
              <a:ext uri="{FF2B5EF4-FFF2-40B4-BE49-F238E27FC236}">
                <a16:creationId xmlns:a16="http://schemas.microsoft.com/office/drawing/2014/main" id="{2C617950-CCC7-4FEE-86FE-115A596F13B3}"/>
              </a:ext>
            </a:extLst>
          </p:cNvPr>
          <p:cNvSpPr>
            <a:spLocks noGrp="1"/>
          </p:cNvSpPr>
          <p:nvPr>
            <p:ph type="sldNum" sz="quarter" idx="12"/>
          </p:nvPr>
        </p:nvSpPr>
        <p:spPr/>
        <p:txBody>
          <a:bodyPr/>
          <a:lstStyle/>
          <a:p>
            <a:fld id="{27CE633F-9882-4A5C-83A2-1109D0C73261}" type="slidenum">
              <a:rPr lang="en-US" smtClean="0"/>
              <a:t>1</a:t>
            </a:fld>
            <a:endParaRPr lang="en-US"/>
          </a:p>
        </p:txBody>
      </p:sp>
    </p:spTree>
    <p:extLst>
      <p:ext uri="{BB962C8B-B14F-4D97-AF65-F5344CB8AC3E}">
        <p14:creationId xmlns:p14="http://schemas.microsoft.com/office/powerpoint/2010/main" val="59196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0"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FC94CE28-B21E-432D-87C7-98B62D5BFB61}"/>
              </a:ext>
            </a:extLst>
          </p:cNvPr>
          <p:cNvSpPr>
            <a:spLocks noGrp="1"/>
          </p:cNvSpPr>
          <p:nvPr>
            <p:ph type="sldNum" sz="quarter" idx="12"/>
          </p:nvPr>
        </p:nvSpPr>
        <p:spPr>
          <a:xfrm>
            <a:off x="11209140" y="6143395"/>
            <a:ext cx="824658" cy="477143"/>
          </a:xfrm>
        </p:spPr>
        <p:txBody>
          <a:bodyPr/>
          <a:lstStyle/>
          <a:p>
            <a:fld id="{27CE633F-9882-4A5C-83A2-1109D0C73261}" type="slidenum">
              <a:rPr lang="en-US" smtClean="0"/>
              <a:t>10</a:t>
            </a:fld>
            <a:endParaRPr lang="en-US" dirty="0"/>
          </a:p>
        </p:txBody>
      </p:sp>
      <p:sp>
        <p:nvSpPr>
          <p:cNvPr id="14" name="ZoneTexte 13">
            <a:extLst>
              <a:ext uri="{FF2B5EF4-FFF2-40B4-BE49-F238E27FC236}">
                <a16:creationId xmlns:a16="http://schemas.microsoft.com/office/drawing/2014/main" id="{F774277D-8AF3-4375-895E-40841F284ED8}"/>
              </a:ext>
            </a:extLst>
          </p:cNvPr>
          <p:cNvSpPr txBox="1"/>
          <p:nvPr/>
        </p:nvSpPr>
        <p:spPr>
          <a:xfrm>
            <a:off x="165254" y="172146"/>
            <a:ext cx="11868544" cy="4832092"/>
          </a:xfrm>
          <a:prstGeom prst="rect">
            <a:avLst/>
          </a:prstGeom>
          <a:noFill/>
        </p:spPr>
        <p:txBody>
          <a:bodyPr wrap="square" rtlCol="0">
            <a:spAutoFit/>
          </a:bodyPr>
          <a:lstStyle/>
          <a:p>
            <a:r>
              <a:rPr lang="fr-FR" sz="2200" b="0" i="0" dirty="0">
                <a:solidFill>
                  <a:srgbClr val="FFC000"/>
                </a:solidFill>
                <a:effectLst/>
                <a:latin typeface="Arial" panose="020B0604020202020204" pitchFamily="34" charset="0"/>
              </a:rPr>
              <a:t>Les </a:t>
            </a:r>
            <a:r>
              <a:rPr lang="fr-FR" sz="2200" b="1" i="0" dirty="0">
                <a:solidFill>
                  <a:srgbClr val="FFC000"/>
                </a:solidFill>
                <a:effectLst/>
                <a:latin typeface="Arial" panose="020B0604020202020204" pitchFamily="34" charset="0"/>
              </a:rPr>
              <a:t>abeilles</a:t>
            </a:r>
            <a:r>
              <a:rPr lang="fr-FR" sz="2200" b="0" i="0" dirty="0">
                <a:solidFill>
                  <a:srgbClr val="FFC000"/>
                </a:solidFill>
                <a:effectLst/>
                <a:latin typeface="Arial" panose="020B0604020202020204" pitchFamily="34" charset="0"/>
              </a:rPr>
              <a:t> (</a:t>
            </a:r>
            <a:r>
              <a:rPr lang="fr-FR" sz="2200" b="1" i="1" dirty="0" err="1">
                <a:solidFill>
                  <a:srgbClr val="FFC000"/>
                </a:solidFill>
                <a:effectLst/>
                <a:latin typeface="Arial" panose="020B0604020202020204" pitchFamily="34" charset="0"/>
              </a:rPr>
              <a:t>Anthophila</a:t>
            </a:r>
            <a:r>
              <a:rPr lang="fr-FR" sz="2200" b="0" i="0" dirty="0">
                <a:solidFill>
                  <a:srgbClr val="FFC000"/>
                </a:solidFill>
                <a:effectLst/>
                <a:latin typeface="Arial" panose="020B0604020202020204" pitchFamily="34" charset="0"/>
              </a:rPr>
              <a:t>) forment un groupe d'</a:t>
            </a:r>
            <a:r>
              <a:rPr lang="fr-FR" sz="2200" b="0" i="0" u="none" strike="noStrike" dirty="0">
                <a:solidFill>
                  <a:srgbClr val="0645AD"/>
                </a:solidFill>
                <a:effectLst/>
                <a:latin typeface="Arial" panose="020B0604020202020204" pitchFamily="34" charset="0"/>
                <a:hlinkClick r:id="rId3" tooltip="Insecte"/>
              </a:rPr>
              <a:t>insectes</a:t>
            </a:r>
            <a:r>
              <a:rPr lang="fr-FR" sz="2200" b="0" i="0" dirty="0">
                <a:solidFill>
                  <a:srgbClr val="202122"/>
                </a:solidFill>
                <a:effectLst/>
                <a:latin typeface="Arial" panose="020B0604020202020204" pitchFamily="34" charset="0"/>
              </a:rPr>
              <a:t> </a:t>
            </a:r>
            <a:r>
              <a:rPr lang="fr-FR" sz="2200" b="0" i="0" u="none" strike="noStrike" dirty="0">
                <a:solidFill>
                  <a:srgbClr val="0645AD"/>
                </a:solidFill>
                <a:effectLst/>
                <a:latin typeface="Arial" panose="020B0604020202020204" pitchFamily="34" charset="0"/>
                <a:hlinkClick r:id="rId4" tooltip="Hymenoptera"/>
              </a:rPr>
              <a:t>hyménoptères</a:t>
            </a:r>
            <a:r>
              <a:rPr lang="fr-FR" sz="2200" b="0" i="0" u="none" strike="noStrike" dirty="0">
                <a:solidFill>
                  <a:srgbClr val="FFC000"/>
                </a:solidFill>
                <a:effectLst/>
                <a:latin typeface="Arial" panose="020B0604020202020204" pitchFamily="34" charset="0"/>
              </a:rPr>
              <a:t>. </a:t>
            </a:r>
          </a:p>
          <a:p>
            <a:pPr algn="just"/>
            <a:r>
              <a:rPr lang="fr-FR" sz="2200" b="0" i="0" dirty="0">
                <a:solidFill>
                  <a:srgbClr val="FFC000"/>
                </a:solidFill>
                <a:effectLst/>
                <a:latin typeface="Arial" panose="020B0604020202020204" pitchFamily="34" charset="0"/>
              </a:rPr>
              <a:t>Au moins 20 000 espèces d'abeilles sont répertoriées sur la planète dont environ 2 000 en Europe et près de 1 000 en France. En </a:t>
            </a:r>
            <a:r>
              <a:rPr lang="fr-FR" sz="2200" b="0" i="0" u="none" strike="noStrike" dirty="0">
                <a:solidFill>
                  <a:srgbClr val="0645AD"/>
                </a:solidFill>
                <a:effectLst/>
                <a:latin typeface="Arial" panose="020B0604020202020204" pitchFamily="34" charset="0"/>
                <a:hlinkClick r:id="rId5" tooltip="Europe"/>
              </a:rPr>
              <a:t>Europe</a:t>
            </a:r>
            <a:r>
              <a:rPr lang="fr-FR" sz="2200" b="0" i="0" dirty="0">
                <a:solidFill>
                  <a:srgbClr val="202122"/>
                </a:solidFill>
                <a:effectLst/>
                <a:latin typeface="Arial" panose="020B0604020202020204" pitchFamily="34" charset="0"/>
              </a:rPr>
              <a:t>, </a:t>
            </a:r>
            <a:r>
              <a:rPr lang="fr-FR" sz="2200" b="0" i="0" dirty="0">
                <a:solidFill>
                  <a:srgbClr val="FFC000"/>
                </a:solidFill>
                <a:effectLst/>
                <a:latin typeface="Arial" panose="020B0604020202020204" pitchFamily="34" charset="0"/>
              </a:rPr>
              <a:t>l'</a:t>
            </a:r>
            <a:r>
              <a:rPr lang="fr-FR" sz="2200" b="0" i="0" u="none" strike="noStrike" dirty="0">
                <a:solidFill>
                  <a:srgbClr val="0645AD"/>
                </a:solidFill>
                <a:effectLst/>
                <a:latin typeface="Arial" panose="020B0604020202020204" pitchFamily="34" charset="0"/>
                <a:hlinkClick r:id="rId6" tooltip="Espèce"/>
              </a:rPr>
              <a:t>espèce</a:t>
            </a:r>
            <a:r>
              <a:rPr lang="fr-FR" sz="2200" b="0" i="0" dirty="0">
                <a:solidFill>
                  <a:srgbClr val="202122"/>
                </a:solidFill>
                <a:effectLst/>
                <a:latin typeface="Arial" panose="020B0604020202020204" pitchFamily="34" charset="0"/>
              </a:rPr>
              <a:t> </a:t>
            </a:r>
            <a:r>
              <a:rPr lang="fr-FR" sz="2200" b="0" i="0" dirty="0">
                <a:solidFill>
                  <a:srgbClr val="FFC000"/>
                </a:solidFill>
                <a:effectLst/>
                <a:latin typeface="Arial" panose="020B0604020202020204" pitchFamily="34" charset="0"/>
              </a:rPr>
              <a:t>la plus connue est l’abeille européenne (</a:t>
            </a:r>
            <a:r>
              <a:rPr lang="fr-FR" sz="2200" b="0" i="1" u="none" strike="noStrike" dirty="0">
                <a:solidFill>
                  <a:srgbClr val="0645AD"/>
                </a:solidFill>
                <a:effectLst/>
                <a:latin typeface="Arial" panose="020B0604020202020204" pitchFamily="34" charset="0"/>
                <a:hlinkClick r:id="rId7" tooltip="Apis mellifera"/>
              </a:rPr>
              <a:t>Apis </a:t>
            </a:r>
            <a:r>
              <a:rPr lang="fr-FR" sz="2200" b="0" i="1" u="none" strike="noStrike" dirty="0" err="1">
                <a:solidFill>
                  <a:srgbClr val="0645AD"/>
                </a:solidFill>
                <a:effectLst/>
                <a:latin typeface="Arial" panose="020B0604020202020204" pitchFamily="34" charset="0"/>
                <a:hlinkClick r:id="rId7" tooltip="Apis mellifera"/>
              </a:rPr>
              <a:t>mellifera</a:t>
            </a:r>
            <a:r>
              <a:rPr lang="fr-FR" sz="2200" dirty="0">
                <a:solidFill>
                  <a:srgbClr val="FFC000"/>
                </a:solidFill>
                <a:latin typeface="Arial" panose="020B0604020202020204" pitchFamily="34" charset="0"/>
              </a:rPr>
              <a:t>), une abeille à miel.</a:t>
            </a:r>
            <a:r>
              <a:rPr lang="fr-FR" sz="2200" b="0" i="0" u="none" strike="noStrike" dirty="0">
                <a:solidFill>
                  <a:srgbClr val="FFC000"/>
                </a:solidFill>
                <a:effectLst/>
                <a:latin typeface="Arial" panose="020B0604020202020204" pitchFamily="34" charset="0"/>
              </a:rPr>
              <a:t> </a:t>
            </a:r>
            <a:r>
              <a:rPr lang="fr-FR" sz="2200" b="0" i="0" dirty="0">
                <a:solidFill>
                  <a:srgbClr val="FFC000"/>
                </a:solidFill>
                <a:effectLst/>
                <a:latin typeface="Arial" panose="020B0604020202020204" pitchFamily="34" charset="0"/>
              </a:rPr>
              <a:t>Cependant, la majorité des abeilles ne produit pas de miel, elles se nourrissent du </a:t>
            </a:r>
            <a:r>
              <a:rPr lang="fr-FR" sz="2200" b="0" i="0" u="none" strike="noStrike" dirty="0">
                <a:solidFill>
                  <a:srgbClr val="0645AD"/>
                </a:solidFill>
                <a:effectLst/>
                <a:latin typeface="Arial" panose="020B0604020202020204" pitchFamily="34" charset="0"/>
                <a:hlinkClick r:id="rId8" tooltip="Nectar (botanique)"/>
              </a:rPr>
              <a:t>nectar des fleurs</a:t>
            </a:r>
            <a:r>
              <a:rPr lang="fr-FR" sz="2200" b="0" i="0" dirty="0">
                <a:solidFill>
                  <a:srgbClr val="FFC000"/>
                </a:solidFill>
                <a:effectLst/>
                <a:latin typeface="Arial" panose="020B0604020202020204" pitchFamily="34" charset="0"/>
              </a:rPr>
              <a:t>.</a:t>
            </a:r>
          </a:p>
          <a:p>
            <a:pPr algn="just"/>
            <a:endParaRPr lang="fr-FR" sz="2200" b="0" i="0" dirty="0">
              <a:solidFill>
                <a:srgbClr val="FFC000"/>
              </a:solidFill>
              <a:effectLst/>
              <a:latin typeface="Arial" panose="020B0604020202020204" pitchFamily="34" charset="0"/>
            </a:endParaRPr>
          </a:p>
          <a:p>
            <a:pPr algn="just"/>
            <a:r>
              <a:rPr lang="fr-FR" sz="2200" b="0" i="0" dirty="0">
                <a:solidFill>
                  <a:srgbClr val="FFC000"/>
                </a:solidFill>
                <a:effectLst/>
                <a:latin typeface="Arial" panose="020B0604020202020204" pitchFamily="34" charset="0"/>
              </a:rPr>
              <a:t>Les abeilles peuvent être classées selon leur mode de vie : abeilles </a:t>
            </a:r>
            <a:r>
              <a:rPr lang="fr-FR" sz="2200" b="0" i="0" u="none" strike="noStrike" dirty="0">
                <a:solidFill>
                  <a:srgbClr val="0645AD"/>
                </a:solidFill>
                <a:effectLst/>
                <a:latin typeface="Arial" panose="020B0604020202020204" pitchFamily="34" charset="0"/>
                <a:hlinkClick r:id="rId9" tooltip="Domestication"/>
              </a:rPr>
              <a:t>domestiques</a:t>
            </a:r>
            <a:r>
              <a:rPr lang="fr-FR" sz="2200" b="0" i="0" dirty="0">
                <a:solidFill>
                  <a:srgbClr val="202122"/>
                </a:solidFill>
                <a:effectLst/>
                <a:latin typeface="Arial" panose="020B0604020202020204" pitchFamily="34" charset="0"/>
              </a:rPr>
              <a:t> </a:t>
            </a:r>
            <a:r>
              <a:rPr lang="fr-FR" sz="2200" b="0" i="0" dirty="0">
                <a:solidFill>
                  <a:srgbClr val="FFC000"/>
                </a:solidFill>
                <a:effectLst/>
                <a:latin typeface="Arial" panose="020B0604020202020204" pitchFamily="34" charset="0"/>
              </a:rPr>
              <a:t>ou sauvages, solitaires ou bien </a:t>
            </a:r>
            <a:r>
              <a:rPr lang="fr-FR" sz="2200" b="0" i="0" u="none" strike="noStrike" dirty="0">
                <a:solidFill>
                  <a:srgbClr val="0645AD"/>
                </a:solidFill>
                <a:effectLst/>
                <a:latin typeface="Arial" panose="020B0604020202020204" pitchFamily="34" charset="0"/>
                <a:hlinkClick r:id="rId10" tooltip="Insecte social"/>
              </a:rPr>
              <a:t>sociales</a:t>
            </a:r>
            <a:r>
              <a:rPr lang="fr-FR" sz="2200" b="0" i="0" dirty="0">
                <a:solidFill>
                  <a:srgbClr val="202122"/>
                </a:solidFill>
                <a:effectLst/>
                <a:latin typeface="Arial" panose="020B0604020202020204" pitchFamily="34" charset="0"/>
              </a:rPr>
              <a:t>, </a:t>
            </a:r>
            <a:r>
              <a:rPr lang="fr-FR" sz="2200" b="0" i="0" dirty="0">
                <a:solidFill>
                  <a:srgbClr val="FFC000"/>
                </a:solidFill>
                <a:effectLst/>
                <a:latin typeface="Arial" panose="020B0604020202020204" pitchFamily="34" charset="0"/>
              </a:rPr>
              <a:t>etc. Elles sont nettement distinctes des </a:t>
            </a:r>
            <a:r>
              <a:rPr lang="fr-FR" sz="2200" b="0" i="0" u="none" strike="noStrike" dirty="0">
                <a:solidFill>
                  <a:srgbClr val="0645AD"/>
                </a:solidFill>
                <a:effectLst/>
                <a:latin typeface="Arial" panose="020B0604020202020204" pitchFamily="34" charset="0"/>
                <a:hlinkClick r:id="rId11" tooltip="Guêpe"/>
              </a:rPr>
              <a:t>guêpes</a:t>
            </a:r>
            <a:r>
              <a:rPr lang="fr-FR" sz="2200" b="0" i="0" dirty="0">
                <a:solidFill>
                  <a:srgbClr val="202122"/>
                </a:solidFill>
                <a:effectLst/>
                <a:latin typeface="Arial" panose="020B0604020202020204" pitchFamily="34" charset="0"/>
              </a:rPr>
              <a:t> </a:t>
            </a:r>
            <a:r>
              <a:rPr lang="fr-FR" sz="2200" b="0" i="0" dirty="0">
                <a:solidFill>
                  <a:srgbClr val="FFC000"/>
                </a:solidFill>
                <a:effectLst/>
                <a:latin typeface="Arial" panose="020B0604020202020204" pitchFamily="34" charset="0"/>
              </a:rPr>
              <a:t>par leur morphologie et leur comportement, notamment leur alimentation. Les </a:t>
            </a:r>
            <a:r>
              <a:rPr lang="fr-FR" sz="2200" b="0" i="0" u="none" strike="noStrike" dirty="0">
                <a:solidFill>
                  <a:srgbClr val="0645AD"/>
                </a:solidFill>
                <a:effectLst/>
                <a:latin typeface="Arial" panose="020B0604020202020204" pitchFamily="34" charset="0"/>
                <a:hlinkClick r:id="rId12" tooltip="Bombus"/>
              </a:rPr>
              <a:t>bourdons</a:t>
            </a:r>
            <a:r>
              <a:rPr lang="fr-FR" sz="2200" b="0" i="0" dirty="0">
                <a:solidFill>
                  <a:srgbClr val="202122"/>
                </a:solidFill>
                <a:effectLst/>
                <a:latin typeface="Arial" panose="020B0604020202020204" pitchFamily="34" charset="0"/>
              </a:rPr>
              <a:t> </a:t>
            </a:r>
            <a:r>
              <a:rPr lang="fr-FR" sz="2200" b="0" i="0" dirty="0">
                <a:solidFill>
                  <a:srgbClr val="FFC000"/>
                </a:solidFill>
                <a:effectLst/>
                <a:latin typeface="Arial" panose="020B0604020202020204" pitchFamily="34" charset="0"/>
              </a:rPr>
              <a:t>en revanche sont un groupe particulier d'abeilles.</a:t>
            </a:r>
          </a:p>
          <a:p>
            <a:pPr algn="just"/>
            <a:endParaRPr lang="fr-FR" sz="2200" dirty="0">
              <a:solidFill>
                <a:srgbClr val="FFC000"/>
              </a:solidFill>
              <a:latin typeface="Arial" panose="020B0604020202020204" pitchFamily="34" charset="0"/>
            </a:endParaRPr>
          </a:p>
          <a:p>
            <a:pPr algn="just"/>
            <a:r>
              <a:rPr lang="fr-FR" sz="2200" b="1" dirty="0">
                <a:solidFill>
                  <a:srgbClr val="FFC000"/>
                </a:solidFill>
              </a:rPr>
              <a:t>Les abeilles, et les autres espèces pollinisatrices, sont actuellement gravement menacées, avec un taux d'extinction qui est « de 100 à 1 000 fois plus élevé que la normale », selon l’ONU</a:t>
            </a:r>
            <a:r>
              <a:rPr lang="fr-FR" sz="2200" b="1" dirty="0">
                <a:solidFill>
                  <a:srgbClr val="FFC000"/>
                </a:solidFill>
                <a:latin typeface="Arial" panose="020B0604020202020204" pitchFamily="34" charset="0"/>
              </a:rPr>
              <a:t>.</a:t>
            </a:r>
            <a:endParaRPr lang="fr-FR" sz="2200" b="1" dirty="0">
              <a:solidFill>
                <a:srgbClr val="FFC000"/>
              </a:solidFill>
            </a:endParaRPr>
          </a:p>
        </p:txBody>
      </p:sp>
      <p:sp>
        <p:nvSpPr>
          <p:cNvPr id="12" name="ZoneTexte 11">
            <a:extLst>
              <a:ext uri="{FF2B5EF4-FFF2-40B4-BE49-F238E27FC236}">
                <a16:creationId xmlns:a16="http://schemas.microsoft.com/office/drawing/2014/main" id="{9A5A47A4-2F8E-48D6-BF43-ED3F52103FF8}"/>
              </a:ext>
            </a:extLst>
          </p:cNvPr>
          <p:cNvSpPr txBox="1"/>
          <p:nvPr/>
        </p:nvSpPr>
        <p:spPr>
          <a:xfrm>
            <a:off x="3974239" y="6377466"/>
            <a:ext cx="6172200" cy="369332"/>
          </a:xfrm>
          <a:prstGeom prst="rect">
            <a:avLst/>
          </a:prstGeom>
          <a:noFill/>
        </p:spPr>
        <p:txBody>
          <a:bodyPr wrap="square">
            <a:spAutoFit/>
          </a:bodyPr>
          <a:lstStyle/>
          <a:p>
            <a:pPr algn="ctr"/>
            <a:r>
              <a:rPr lang="fr-FR" b="0" i="0" u="sng" dirty="0">
                <a:solidFill>
                  <a:srgbClr val="0645AD"/>
                </a:solidFill>
                <a:effectLst/>
                <a:latin typeface="Arial" panose="020B0604020202020204" pitchFamily="34" charset="0"/>
                <a:hlinkClick r:id="rId13"/>
              </a:rPr>
              <a:t>Abeille maçonne</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(ici </a:t>
            </a:r>
            <a:r>
              <a:rPr lang="fr-FR" b="0" i="1" u="none" strike="noStrike" dirty="0" err="1">
                <a:solidFill>
                  <a:srgbClr val="0645AD"/>
                </a:solidFill>
                <a:effectLst/>
                <a:latin typeface="Arial" panose="020B0604020202020204" pitchFamily="34" charset="0"/>
                <a:hlinkClick r:id="rId14" tooltip="Osmia cornuta"/>
              </a:rPr>
              <a:t>Osmia</a:t>
            </a:r>
            <a:r>
              <a:rPr lang="fr-FR" b="0" i="1" u="none" strike="noStrike" dirty="0">
                <a:solidFill>
                  <a:srgbClr val="0645AD"/>
                </a:solidFill>
                <a:effectLst/>
                <a:latin typeface="Arial" panose="020B0604020202020204" pitchFamily="34" charset="0"/>
                <a:hlinkClick r:id="rId14" tooltip="Osmia cornuta"/>
              </a:rPr>
              <a:t> </a:t>
            </a:r>
            <a:r>
              <a:rPr lang="fr-FR" b="0" i="1" u="none" strike="noStrike" dirty="0" err="1">
                <a:solidFill>
                  <a:srgbClr val="0645AD"/>
                </a:solidFill>
                <a:effectLst/>
                <a:latin typeface="Arial" panose="020B0604020202020204" pitchFamily="34" charset="0"/>
                <a:hlinkClick r:id="rId14" tooltip="Osmia cornuta"/>
              </a:rPr>
              <a:t>cornuta</a:t>
            </a:r>
            <a:r>
              <a:rPr lang="fr-FR" b="0" i="0" dirty="0">
                <a:solidFill>
                  <a:srgbClr val="FFC000"/>
                </a:solidFill>
                <a:effectLst/>
                <a:latin typeface="Arial" panose="020B0604020202020204" pitchFamily="34" charset="0"/>
              </a:rPr>
              <a:t>), une abeille solitaire.</a:t>
            </a:r>
            <a:endParaRPr lang="fr-FR" dirty="0">
              <a:solidFill>
                <a:srgbClr val="FFC000"/>
              </a:solidFill>
            </a:endParaRPr>
          </a:p>
        </p:txBody>
      </p:sp>
      <p:pic>
        <p:nvPicPr>
          <p:cNvPr id="6" name="Image 5" descr="Une image contenant insecte, acarien&#10;&#10;Description générée automatiquement">
            <a:extLst>
              <a:ext uri="{FF2B5EF4-FFF2-40B4-BE49-F238E27FC236}">
                <a16:creationId xmlns:a16="http://schemas.microsoft.com/office/drawing/2014/main" id="{1F2E9A29-3108-4CB3-9C14-7F7E04CB9DC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52069" y="4712847"/>
            <a:ext cx="2800535" cy="1615693"/>
          </a:xfrm>
          <a:prstGeom prst="rect">
            <a:avLst/>
          </a:prstGeom>
        </p:spPr>
      </p:pic>
    </p:spTree>
    <p:extLst>
      <p:ext uri="{BB962C8B-B14F-4D97-AF65-F5344CB8AC3E}">
        <p14:creationId xmlns:p14="http://schemas.microsoft.com/office/powerpoint/2010/main" val="316126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8313"/>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0" name="ZoneTexte 9">
            <a:extLst>
              <a:ext uri="{FF2B5EF4-FFF2-40B4-BE49-F238E27FC236}">
                <a16:creationId xmlns:a16="http://schemas.microsoft.com/office/drawing/2014/main" id="{8D3D0C2A-119B-456B-98D2-72C726B77B68}"/>
              </a:ext>
            </a:extLst>
          </p:cNvPr>
          <p:cNvSpPr txBox="1"/>
          <p:nvPr/>
        </p:nvSpPr>
        <p:spPr>
          <a:xfrm>
            <a:off x="241006" y="359036"/>
            <a:ext cx="11613777" cy="461665"/>
          </a:xfrm>
          <a:prstGeom prst="rect">
            <a:avLst/>
          </a:prstGeom>
          <a:noFill/>
        </p:spPr>
        <p:txBody>
          <a:bodyPr wrap="square">
            <a:spAutoFit/>
          </a:bodyPr>
          <a:lstStyle/>
          <a:p>
            <a:r>
              <a:rPr lang="fr-FR" sz="2400" b="1" dirty="0">
                <a:solidFill>
                  <a:srgbClr val="FFC000"/>
                </a:solidFill>
              </a:rPr>
              <a:t>Abeilles sauvages : Les bourdons (genre </a:t>
            </a:r>
            <a:r>
              <a:rPr lang="fr-FR" sz="2400" b="1" i="1" dirty="0">
                <a:solidFill>
                  <a:srgbClr val="FFC000"/>
                </a:solidFill>
              </a:rPr>
              <a:t>Bombus</a:t>
            </a:r>
            <a:r>
              <a:rPr lang="fr-FR" sz="2400" b="1" dirty="0">
                <a:solidFill>
                  <a:srgbClr val="FFC000"/>
                </a:solidFill>
              </a:rPr>
              <a:t>)</a:t>
            </a:r>
          </a:p>
        </p:txBody>
      </p:sp>
      <p:sp>
        <p:nvSpPr>
          <p:cNvPr id="5" name="ZoneTexte 4">
            <a:extLst>
              <a:ext uri="{FF2B5EF4-FFF2-40B4-BE49-F238E27FC236}">
                <a16:creationId xmlns:a16="http://schemas.microsoft.com/office/drawing/2014/main" id="{F4BFE241-7A7F-43D1-BC50-279EE4EBC027}"/>
              </a:ext>
            </a:extLst>
          </p:cNvPr>
          <p:cNvSpPr txBox="1"/>
          <p:nvPr/>
        </p:nvSpPr>
        <p:spPr>
          <a:xfrm>
            <a:off x="241006" y="980933"/>
            <a:ext cx="8407234" cy="5298681"/>
          </a:xfrm>
          <a:prstGeom prst="rect">
            <a:avLst/>
          </a:prstGeom>
          <a:noFill/>
        </p:spPr>
        <p:txBody>
          <a:bodyPr wrap="square" rtlCol="0">
            <a:spAutoFit/>
          </a:bodyPr>
          <a:lstStyle/>
          <a:p>
            <a:pPr algn="just"/>
            <a:r>
              <a:rPr lang="fr-FR" sz="2400" dirty="0">
                <a:solidFill>
                  <a:srgbClr val="FFC000"/>
                </a:solidFill>
              </a:rPr>
              <a:t>Ce sont des insectes sociaux volants de la famille des </a:t>
            </a:r>
            <a:r>
              <a:rPr lang="fr-FR" sz="2400" i="1" dirty="0" err="1">
                <a:solidFill>
                  <a:srgbClr val="FFC000"/>
                </a:solidFill>
              </a:rPr>
              <a:t>Apidae</a:t>
            </a:r>
            <a:r>
              <a:rPr lang="fr-FR" sz="2400" dirty="0">
                <a:solidFill>
                  <a:srgbClr val="FFC000"/>
                </a:solidFill>
              </a:rPr>
              <a:t>. Comme l'abeille mellifère, les différentes espèces de bourdons se nourrissent du nectar des fleurs et récoltent le pollen pour nourrir leur larves. Ce sont des animaux utiles pour la faune et la flore en contribuant à la pollinisation.</a:t>
            </a:r>
          </a:p>
          <a:p>
            <a:pPr algn="just"/>
            <a:r>
              <a:rPr lang="fr-FR" sz="2400" dirty="0">
                <a:solidFill>
                  <a:srgbClr val="FFC000"/>
                </a:solidFill>
              </a:rPr>
              <a:t>Ils sont plus trapus et plus velus que les abeilles sauvages ou domestiques. Les colonies de bourdons sont créées annuellement tandis que les sociétés d'abeilles domestiques sont permanentes. Alors que la reine de bourdons fonde sa colonie en édifiant le nid et l'approvisionne au début, la reine d'abeilles domestiques est exclusivement occupée par la ponte. </a:t>
            </a:r>
          </a:p>
          <a:p>
            <a:pPr algn="just"/>
            <a:r>
              <a:rPr lang="fr-FR" sz="2400" dirty="0">
                <a:solidFill>
                  <a:srgbClr val="FFC000"/>
                </a:solidFill>
              </a:rPr>
              <a:t>Les bourdons, comme la plupart des autres insectes pollinisateurs sont en déclin mondial, notamment à la suite de la dégradation ou disparition de leurs habitats provoquées par l'agriculture intensive.</a:t>
            </a:r>
          </a:p>
        </p:txBody>
      </p:sp>
      <p:pic>
        <p:nvPicPr>
          <p:cNvPr id="8" name="Image 7" descr="Une image contenant extérieur, plante, jaune, insecte&#10;&#10;Description générée automatiquement">
            <a:extLst>
              <a:ext uri="{FF2B5EF4-FFF2-40B4-BE49-F238E27FC236}">
                <a16:creationId xmlns:a16="http://schemas.microsoft.com/office/drawing/2014/main" id="{E27E4A3C-DE65-4BDE-ABA8-461E59E11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075" y="178411"/>
            <a:ext cx="2759916" cy="2293586"/>
          </a:xfrm>
          <a:prstGeom prst="rect">
            <a:avLst/>
          </a:prstGeom>
        </p:spPr>
      </p:pic>
      <p:sp>
        <p:nvSpPr>
          <p:cNvPr id="14" name="Espace réservé du numéro de diapositive 1">
            <a:extLst>
              <a:ext uri="{FF2B5EF4-FFF2-40B4-BE49-F238E27FC236}">
                <a16:creationId xmlns:a16="http://schemas.microsoft.com/office/drawing/2014/main" id="{32C862BE-13B2-45D2-AA6C-37B93CF79C22}"/>
              </a:ext>
            </a:extLst>
          </p:cNvPr>
          <p:cNvSpPr>
            <a:spLocks noGrp="1"/>
          </p:cNvSpPr>
          <p:nvPr>
            <p:ph type="sldNum" sz="quarter" idx="12"/>
          </p:nvPr>
        </p:nvSpPr>
        <p:spPr>
          <a:xfrm>
            <a:off x="11027884" y="6279614"/>
            <a:ext cx="923107" cy="399975"/>
          </a:xfrm>
        </p:spPr>
        <p:txBody>
          <a:bodyPr/>
          <a:lstStyle/>
          <a:p>
            <a:fld id="{27CE633F-9882-4A5C-83A2-1109D0C73261}" type="slidenum">
              <a:rPr lang="en-US" smtClean="0"/>
              <a:t>11</a:t>
            </a:fld>
            <a:endParaRPr lang="en-US" dirty="0"/>
          </a:p>
        </p:txBody>
      </p:sp>
      <p:sp>
        <p:nvSpPr>
          <p:cNvPr id="16" name="ZoneTexte 15">
            <a:extLst>
              <a:ext uri="{FF2B5EF4-FFF2-40B4-BE49-F238E27FC236}">
                <a16:creationId xmlns:a16="http://schemas.microsoft.com/office/drawing/2014/main" id="{5A6C7791-70E0-4223-A97C-847E44D1C031}"/>
              </a:ext>
            </a:extLst>
          </p:cNvPr>
          <p:cNvSpPr txBox="1"/>
          <p:nvPr/>
        </p:nvSpPr>
        <p:spPr>
          <a:xfrm>
            <a:off x="8752547" y="2471997"/>
            <a:ext cx="3500607" cy="1600438"/>
          </a:xfrm>
          <a:prstGeom prst="rect">
            <a:avLst/>
          </a:prstGeom>
          <a:noFill/>
        </p:spPr>
        <p:txBody>
          <a:bodyPr wrap="square">
            <a:spAutoFit/>
          </a:bodyPr>
          <a:lstStyle/>
          <a:p>
            <a:pPr algn="ctr"/>
            <a:r>
              <a:rPr lang="fr-FR" b="0" i="1" u="none" strike="noStrike" dirty="0">
                <a:solidFill>
                  <a:srgbClr val="0000FF"/>
                </a:solidFill>
                <a:effectLst/>
                <a:latin typeface="Arial" panose="020B0604020202020204" pitchFamily="34" charset="0"/>
                <a:hlinkClick r:id="rId4" tooltip="Bombus terrestris">
                  <a:extLst>
                    <a:ext uri="{A12FA001-AC4F-418D-AE19-62706E023703}">
                      <ahyp:hlinkClr xmlns:ahyp="http://schemas.microsoft.com/office/drawing/2018/hyperlinkcolor" val="tx"/>
                    </a:ext>
                  </a:extLst>
                </a:hlinkClick>
              </a:rPr>
              <a:t>Bombus </a:t>
            </a:r>
            <a:r>
              <a:rPr lang="fr-FR" b="0" i="1" u="none" strike="noStrike" dirty="0" err="1">
                <a:solidFill>
                  <a:srgbClr val="0000FF"/>
                </a:solidFill>
                <a:effectLst/>
                <a:latin typeface="Arial" panose="020B0604020202020204" pitchFamily="34" charset="0"/>
                <a:hlinkClick r:id="rId4" tooltip="Bombus terrestris">
                  <a:extLst>
                    <a:ext uri="{A12FA001-AC4F-418D-AE19-62706E023703}">
                      <ahyp:hlinkClr xmlns:ahyp="http://schemas.microsoft.com/office/drawing/2018/hyperlinkcolor" val="tx"/>
                    </a:ext>
                  </a:extLst>
                </a:hlinkClick>
              </a:rPr>
              <a:t>terrestris</a:t>
            </a:r>
            <a:r>
              <a:rPr lang="fr-FR" b="0" i="0" dirty="0">
                <a:solidFill>
                  <a:srgbClr val="0000FF"/>
                </a:solidFill>
                <a:effectLst/>
                <a:latin typeface="Arial" panose="020B0604020202020204" pitchFamily="34" charset="0"/>
              </a:rPr>
              <a:t> </a:t>
            </a:r>
            <a:r>
              <a:rPr lang="fr-FR" b="0" i="0" dirty="0">
                <a:solidFill>
                  <a:srgbClr val="FFC000"/>
                </a:solidFill>
                <a:effectLst/>
                <a:latin typeface="Arial" panose="020B0604020202020204" pitchFamily="34" charset="0"/>
              </a:rPr>
              <a:t>sur une fleur.</a:t>
            </a:r>
          </a:p>
          <a:p>
            <a:pPr algn="ctr"/>
            <a:r>
              <a:rPr lang="fr-FR" sz="2000" dirty="0">
                <a:solidFill>
                  <a:srgbClr val="FFC000"/>
                </a:solidFill>
                <a:latin typeface="Arial" panose="020B0604020202020204" pitchFamily="34" charset="0"/>
                <a:cs typeface="Arial" panose="020B0604020202020204" pitchFamily="34" charset="0"/>
              </a:rPr>
              <a:t>Avec sa grande langue, le bourdon butine des plantes que l’abeille domestique n’arrive pas à atteindre.</a:t>
            </a:r>
          </a:p>
        </p:txBody>
      </p:sp>
    </p:spTree>
    <p:extLst>
      <p:ext uri="{BB962C8B-B14F-4D97-AF65-F5344CB8AC3E}">
        <p14:creationId xmlns:p14="http://schemas.microsoft.com/office/powerpoint/2010/main" val="421724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0"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FC94CE28-B21E-432D-87C7-98B62D5BFB61}"/>
              </a:ext>
            </a:extLst>
          </p:cNvPr>
          <p:cNvSpPr>
            <a:spLocks noGrp="1"/>
          </p:cNvSpPr>
          <p:nvPr>
            <p:ph type="sldNum" sz="quarter" idx="12"/>
          </p:nvPr>
        </p:nvSpPr>
        <p:spPr>
          <a:xfrm>
            <a:off x="11066728" y="6366451"/>
            <a:ext cx="928573" cy="330637"/>
          </a:xfrm>
        </p:spPr>
        <p:txBody>
          <a:bodyPr/>
          <a:lstStyle/>
          <a:p>
            <a:fld id="{27CE633F-9882-4A5C-83A2-1109D0C73261}" type="slidenum">
              <a:rPr lang="en-US" smtClean="0"/>
              <a:t>12</a:t>
            </a:fld>
            <a:endParaRPr lang="en-US" dirty="0"/>
          </a:p>
        </p:txBody>
      </p:sp>
      <p:sp>
        <p:nvSpPr>
          <p:cNvPr id="10" name="ZoneTexte 9">
            <a:extLst>
              <a:ext uri="{FF2B5EF4-FFF2-40B4-BE49-F238E27FC236}">
                <a16:creationId xmlns:a16="http://schemas.microsoft.com/office/drawing/2014/main" id="{8D3D0C2A-119B-456B-98D2-72C726B77B68}"/>
              </a:ext>
            </a:extLst>
          </p:cNvPr>
          <p:cNvSpPr txBox="1"/>
          <p:nvPr/>
        </p:nvSpPr>
        <p:spPr>
          <a:xfrm>
            <a:off x="124045" y="159992"/>
            <a:ext cx="6244854" cy="461665"/>
          </a:xfrm>
          <a:prstGeom prst="rect">
            <a:avLst/>
          </a:prstGeom>
          <a:noFill/>
        </p:spPr>
        <p:txBody>
          <a:bodyPr wrap="square">
            <a:spAutoFit/>
          </a:bodyPr>
          <a:lstStyle/>
          <a:p>
            <a:r>
              <a:rPr lang="fr-FR" sz="2400" b="1" dirty="0">
                <a:solidFill>
                  <a:srgbClr val="FFC000"/>
                </a:solidFill>
              </a:rPr>
              <a:t>Abeilles sauvages : Les abeilles solitaires</a:t>
            </a:r>
          </a:p>
        </p:txBody>
      </p:sp>
      <p:sp>
        <p:nvSpPr>
          <p:cNvPr id="5" name="ZoneTexte 4">
            <a:extLst>
              <a:ext uri="{FF2B5EF4-FFF2-40B4-BE49-F238E27FC236}">
                <a16:creationId xmlns:a16="http://schemas.microsoft.com/office/drawing/2014/main" id="{F4BFE241-7A7F-43D1-BC50-279EE4EBC027}"/>
              </a:ext>
            </a:extLst>
          </p:cNvPr>
          <p:cNvSpPr txBox="1"/>
          <p:nvPr/>
        </p:nvSpPr>
        <p:spPr>
          <a:xfrm>
            <a:off x="124046" y="621657"/>
            <a:ext cx="11826945" cy="3780673"/>
          </a:xfrm>
          <a:prstGeom prst="rect">
            <a:avLst/>
          </a:prstGeom>
          <a:noFill/>
        </p:spPr>
        <p:txBody>
          <a:bodyPr wrap="square" rtlCol="0">
            <a:spAutoFit/>
          </a:bodyPr>
          <a:lstStyle/>
          <a:p>
            <a:pPr algn="just"/>
            <a:r>
              <a:rPr lang="fr-FR" sz="2400" dirty="0">
                <a:solidFill>
                  <a:srgbClr val="FFC000"/>
                </a:solidFill>
              </a:rPr>
              <a:t>La majorité (90%) des plus de 20 000 espèces d'abeilles et des abeilles sauvages sont solitaires : elles ne fondent pas de colonie pérenne (pluriannuelle), les abeilles femelles construisant individuellement un petit nid au sol, sous une pierre, dans des structures creuses (trou dans un arbre, coquille d'escargot, etc.). Elles n’ont pas de reine et ne produisent pas de miel. La plupart d’entre elles sont inoffensives et ne possèdent pas de dard car elles n’ont pas besoin de défendre leur miel.</a:t>
            </a:r>
          </a:p>
          <a:p>
            <a:pPr algn="just"/>
            <a:r>
              <a:rPr lang="fr-FR" sz="2400" b="0" i="0" dirty="0">
                <a:solidFill>
                  <a:srgbClr val="FFC000"/>
                </a:solidFill>
                <a:effectLst/>
                <a:latin typeface="Arial" panose="020B0604020202020204" pitchFamily="34" charset="0"/>
              </a:rPr>
              <a:t>Certaines espèces sont « </a:t>
            </a:r>
            <a:r>
              <a:rPr lang="fr-FR" sz="2400" b="0" i="0" dirty="0" err="1">
                <a:solidFill>
                  <a:srgbClr val="FFC000"/>
                </a:solidFill>
                <a:effectLst/>
                <a:latin typeface="Arial" panose="020B0604020202020204" pitchFamily="34" charset="0"/>
              </a:rPr>
              <a:t>xylicoles</a:t>
            </a:r>
            <a:r>
              <a:rPr lang="fr-FR" sz="2400" b="0" i="0" dirty="0">
                <a:solidFill>
                  <a:srgbClr val="FFC000"/>
                </a:solidFill>
                <a:effectLst/>
                <a:latin typeface="Arial" panose="020B0604020202020204" pitchFamily="34" charset="0"/>
              </a:rPr>
              <a:t> », utilisant des galeries creusées dans le </a:t>
            </a:r>
            <a:r>
              <a:rPr lang="fr-FR" sz="2400" b="0" i="0" u="none" strike="noStrike" dirty="0">
                <a:solidFill>
                  <a:srgbClr val="FFC000"/>
                </a:solidFill>
                <a:effectLst/>
                <a:latin typeface="Arial" panose="020B0604020202020204" pitchFamily="34" charset="0"/>
                <a:hlinkClick r:id="rId3" tooltip="Bois">
                  <a:extLst>
                    <a:ext uri="{A12FA001-AC4F-418D-AE19-62706E023703}">
                      <ahyp:hlinkClr xmlns:ahyp="http://schemas.microsoft.com/office/drawing/2018/hyperlinkcolor" val="tx"/>
                    </a:ext>
                  </a:extLst>
                </a:hlinkClick>
              </a:rPr>
              <a:t>bois</a:t>
            </a:r>
            <a:r>
              <a:rPr lang="fr-FR" sz="2400" b="0" i="0" dirty="0">
                <a:solidFill>
                  <a:srgbClr val="FFC000"/>
                </a:solidFill>
                <a:effectLst/>
                <a:latin typeface="Arial" panose="020B0604020202020204" pitchFamily="34" charset="0"/>
              </a:rPr>
              <a:t>, soit par elles-mêmes, soit par des insectes </a:t>
            </a:r>
            <a:r>
              <a:rPr lang="fr-FR" sz="2400" b="0" i="0" u="none" strike="noStrike" dirty="0">
                <a:solidFill>
                  <a:srgbClr val="0645AD"/>
                </a:solidFill>
                <a:effectLst/>
                <a:latin typeface="Arial" panose="020B0604020202020204" pitchFamily="34" charset="0"/>
                <a:hlinkClick r:id="rId4" tooltip="Xylophage"/>
              </a:rPr>
              <a:t>xylophages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D'autres espèces (dites maçonnes) creusent leur nid dans des parois de </a:t>
            </a:r>
            <a:r>
              <a:rPr lang="fr-FR" sz="2400" b="0" i="0" u="none" strike="noStrike" dirty="0">
                <a:solidFill>
                  <a:srgbClr val="0645AD"/>
                </a:solidFill>
                <a:effectLst/>
                <a:latin typeface="Arial" panose="020B0604020202020204" pitchFamily="34" charset="0"/>
                <a:hlinkClick r:id="rId5" tooltip="Terre"/>
              </a:rPr>
              <a:t>terre</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sèche ou dans le sol. Chaque cellule, contenant une larve et du </a:t>
            </a:r>
            <a:r>
              <a:rPr lang="fr-FR" sz="2400" b="0" i="0" u="none" strike="noStrike" dirty="0">
                <a:solidFill>
                  <a:srgbClr val="0645AD"/>
                </a:solidFill>
                <a:effectLst/>
                <a:latin typeface="Arial" panose="020B0604020202020204" pitchFamily="34" charset="0"/>
                <a:hlinkClick r:id="rId6" tooltip="Pain d'abeille"/>
              </a:rPr>
              <a:t>pain d'abeille</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est scellée par un bouchon.</a:t>
            </a:r>
            <a:endParaRPr lang="fr-FR" sz="2400" dirty="0">
              <a:solidFill>
                <a:srgbClr val="FFC000"/>
              </a:solidFill>
            </a:endParaRPr>
          </a:p>
        </p:txBody>
      </p:sp>
      <p:pic>
        <p:nvPicPr>
          <p:cNvPr id="6" name="Image 5" descr="Une image contenant insecte&#10;&#10;Description générée automatiquement">
            <a:extLst>
              <a:ext uri="{FF2B5EF4-FFF2-40B4-BE49-F238E27FC236}">
                <a16:creationId xmlns:a16="http://schemas.microsoft.com/office/drawing/2014/main" id="{8F0819DC-2E1C-4F2C-956F-925EE16592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9043" y="4425018"/>
            <a:ext cx="2208412" cy="1466842"/>
          </a:xfrm>
          <a:prstGeom prst="rect">
            <a:avLst/>
          </a:prstGeom>
        </p:spPr>
      </p:pic>
      <p:pic>
        <p:nvPicPr>
          <p:cNvPr id="16" name="Image 15" descr="Une image contenant extérieur, insecte&#10;&#10;Description générée automatiquement">
            <a:extLst>
              <a:ext uri="{FF2B5EF4-FFF2-40B4-BE49-F238E27FC236}">
                <a16:creationId xmlns:a16="http://schemas.microsoft.com/office/drawing/2014/main" id="{91FDECD2-9947-461E-93E0-1C8A4D799C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305" y="4411142"/>
            <a:ext cx="2286000" cy="1714500"/>
          </a:xfrm>
          <a:prstGeom prst="rect">
            <a:avLst/>
          </a:prstGeom>
        </p:spPr>
      </p:pic>
      <p:pic>
        <p:nvPicPr>
          <p:cNvPr id="18" name="Image 17" descr="Une image contenant terrain, roche, pierre&#10;&#10;Description générée automatiquement">
            <a:extLst>
              <a:ext uri="{FF2B5EF4-FFF2-40B4-BE49-F238E27FC236}">
                <a16:creationId xmlns:a16="http://schemas.microsoft.com/office/drawing/2014/main" id="{E3C38A80-9324-42BA-8996-84E2722B8D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8992" y="4491585"/>
            <a:ext cx="1950720" cy="1371600"/>
          </a:xfrm>
          <a:prstGeom prst="rect">
            <a:avLst/>
          </a:prstGeom>
        </p:spPr>
      </p:pic>
      <p:sp>
        <p:nvSpPr>
          <p:cNvPr id="20" name="ZoneTexte 19">
            <a:extLst>
              <a:ext uri="{FF2B5EF4-FFF2-40B4-BE49-F238E27FC236}">
                <a16:creationId xmlns:a16="http://schemas.microsoft.com/office/drawing/2014/main" id="{459006FD-99BC-4BF9-BE61-D0A27EAFFFB3}"/>
              </a:ext>
            </a:extLst>
          </p:cNvPr>
          <p:cNvSpPr txBox="1"/>
          <p:nvPr/>
        </p:nvSpPr>
        <p:spPr>
          <a:xfrm>
            <a:off x="196699" y="6164499"/>
            <a:ext cx="3790506" cy="646331"/>
          </a:xfrm>
          <a:prstGeom prst="rect">
            <a:avLst/>
          </a:prstGeom>
          <a:noFill/>
        </p:spPr>
        <p:txBody>
          <a:bodyPr wrap="square">
            <a:spAutoFit/>
          </a:bodyPr>
          <a:lstStyle/>
          <a:p>
            <a:r>
              <a:rPr lang="fr-FR" b="0" i="0" dirty="0">
                <a:solidFill>
                  <a:srgbClr val="FFC000"/>
                </a:solidFill>
                <a:effectLst/>
                <a:latin typeface="Arial" panose="020B0604020202020204" pitchFamily="34" charset="0"/>
              </a:rPr>
              <a:t>Une</a:t>
            </a:r>
            <a:r>
              <a:rPr lang="fr-FR" b="0" i="0" dirty="0">
                <a:solidFill>
                  <a:srgbClr val="202122"/>
                </a:solidFill>
                <a:effectLst/>
                <a:latin typeface="Arial" panose="020B0604020202020204" pitchFamily="34" charset="0"/>
              </a:rPr>
              <a:t> </a:t>
            </a:r>
            <a:r>
              <a:rPr lang="fr-FR" b="0" i="0" u="none" strike="noStrike" dirty="0">
                <a:solidFill>
                  <a:srgbClr val="0645AD"/>
                </a:solidFill>
                <a:effectLst/>
                <a:latin typeface="Arial" panose="020B0604020202020204" pitchFamily="34" charset="0"/>
                <a:hlinkClick r:id="rId10" tooltip="Abeille maçonne"/>
              </a:rPr>
              <a:t>abeille maçonne</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(ici </a:t>
            </a:r>
            <a:r>
              <a:rPr lang="fr-FR" b="0" i="1" u="none" strike="noStrike" dirty="0" err="1">
                <a:solidFill>
                  <a:srgbClr val="BA0000"/>
                </a:solidFill>
                <a:effectLst/>
                <a:latin typeface="Arial" panose="020B0604020202020204" pitchFamily="34" charset="0"/>
                <a:hlinkClick r:id="rId11" tooltip="Osmia cornifrons (page inexistante)"/>
              </a:rPr>
              <a:t>Osmia</a:t>
            </a:r>
            <a:r>
              <a:rPr lang="fr-FR" b="0" i="1" u="none" strike="noStrike" dirty="0">
                <a:solidFill>
                  <a:srgbClr val="BA0000"/>
                </a:solidFill>
                <a:effectLst/>
                <a:latin typeface="Arial" panose="020B0604020202020204" pitchFamily="34" charset="0"/>
                <a:hlinkClick r:id="rId11" tooltip="Osmia cornifrons (page inexistante)"/>
              </a:rPr>
              <a:t> </a:t>
            </a:r>
            <a:r>
              <a:rPr lang="fr-FR" b="0" i="1" u="none" strike="noStrike" dirty="0" err="1">
                <a:solidFill>
                  <a:srgbClr val="BA0000"/>
                </a:solidFill>
                <a:effectLst/>
                <a:latin typeface="Arial" panose="020B0604020202020204" pitchFamily="34" charset="0"/>
                <a:hlinkClick r:id="rId11" tooltip="Osmia cornifrons (page inexistante)"/>
              </a:rPr>
              <a:t>cornifrons</a:t>
            </a:r>
            <a:r>
              <a:rPr lang="fr-FR" b="0" i="0" dirty="0">
                <a:solidFill>
                  <a:srgbClr val="FFC000"/>
                </a:solidFill>
                <a:effectLst/>
                <a:latin typeface="Arial" panose="020B0604020202020204" pitchFamily="34" charset="0"/>
              </a:rPr>
              <a:t>)</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explorant une cavité.</a:t>
            </a:r>
            <a:endParaRPr lang="fr-FR" dirty="0">
              <a:solidFill>
                <a:srgbClr val="FFC000"/>
              </a:solidFill>
            </a:endParaRPr>
          </a:p>
        </p:txBody>
      </p:sp>
      <p:sp>
        <p:nvSpPr>
          <p:cNvPr id="22" name="ZoneTexte 21">
            <a:extLst>
              <a:ext uri="{FF2B5EF4-FFF2-40B4-BE49-F238E27FC236}">
                <a16:creationId xmlns:a16="http://schemas.microsoft.com/office/drawing/2014/main" id="{63DA90A8-E307-4E7A-A840-F29D88ABC687}"/>
              </a:ext>
            </a:extLst>
          </p:cNvPr>
          <p:cNvSpPr txBox="1"/>
          <p:nvPr/>
        </p:nvSpPr>
        <p:spPr>
          <a:xfrm>
            <a:off x="3893611" y="5891860"/>
            <a:ext cx="4373541" cy="369332"/>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Abeille solitaire (ici </a:t>
            </a:r>
            <a:r>
              <a:rPr lang="fr-FR" b="0" i="1" u="none" strike="noStrike" dirty="0" err="1">
                <a:solidFill>
                  <a:srgbClr val="0645AD"/>
                </a:solidFill>
                <a:effectLst/>
                <a:latin typeface="Arial" panose="020B0604020202020204" pitchFamily="34" charset="0"/>
                <a:hlinkClick r:id="rId12" tooltip="Dasypoda altercator"/>
              </a:rPr>
              <a:t>Dasypoda</a:t>
            </a:r>
            <a:r>
              <a:rPr lang="fr-FR" b="0" i="1" u="none" strike="noStrike" dirty="0">
                <a:solidFill>
                  <a:srgbClr val="0645AD"/>
                </a:solidFill>
                <a:effectLst/>
                <a:latin typeface="Arial" panose="020B0604020202020204" pitchFamily="34" charset="0"/>
                <a:hlinkClick r:id="rId12" tooltip="Dasypoda altercator"/>
              </a:rPr>
              <a:t> </a:t>
            </a:r>
            <a:r>
              <a:rPr lang="fr-FR" b="0" i="1" u="none" strike="noStrike" dirty="0" err="1">
                <a:solidFill>
                  <a:srgbClr val="0645AD"/>
                </a:solidFill>
                <a:effectLst/>
                <a:latin typeface="Arial" panose="020B0604020202020204" pitchFamily="34" charset="0"/>
                <a:hlinkClick r:id="rId12" tooltip="Dasypoda altercator"/>
              </a:rPr>
              <a:t>altercator</a:t>
            </a:r>
            <a:r>
              <a:rPr lang="fr-FR" b="0" i="0" dirty="0">
                <a:solidFill>
                  <a:srgbClr val="FFC000"/>
                </a:solidFill>
                <a:effectLst/>
                <a:latin typeface="Arial" panose="020B0604020202020204" pitchFamily="34" charset="0"/>
              </a:rPr>
              <a:t>).</a:t>
            </a:r>
            <a:endParaRPr lang="fr-FR" dirty="0">
              <a:solidFill>
                <a:srgbClr val="FFC000"/>
              </a:solidFill>
            </a:endParaRPr>
          </a:p>
        </p:txBody>
      </p:sp>
      <p:sp>
        <p:nvSpPr>
          <p:cNvPr id="24" name="ZoneTexte 23">
            <a:extLst>
              <a:ext uri="{FF2B5EF4-FFF2-40B4-BE49-F238E27FC236}">
                <a16:creationId xmlns:a16="http://schemas.microsoft.com/office/drawing/2014/main" id="{B3D02BE8-B301-4EC2-B03D-0F93877EADE7}"/>
              </a:ext>
            </a:extLst>
          </p:cNvPr>
          <p:cNvSpPr txBox="1"/>
          <p:nvPr/>
        </p:nvSpPr>
        <p:spPr>
          <a:xfrm>
            <a:off x="8557843" y="5901702"/>
            <a:ext cx="3226460" cy="369332"/>
          </a:xfrm>
          <a:prstGeom prst="rect">
            <a:avLst/>
          </a:prstGeom>
          <a:noFill/>
        </p:spPr>
        <p:txBody>
          <a:bodyPr wrap="square">
            <a:spAutoFit/>
          </a:bodyPr>
          <a:lstStyle/>
          <a:p>
            <a:pPr algn="ctr"/>
            <a:r>
              <a:rPr lang="fr-FR" b="0" i="1" u="none" strike="noStrike" dirty="0" err="1">
                <a:solidFill>
                  <a:srgbClr val="0645AD"/>
                </a:solidFill>
                <a:effectLst/>
                <a:latin typeface="Arial" panose="020B0604020202020204" pitchFamily="34" charset="0"/>
                <a:hlinkClick r:id="rId13" tooltip="Andrena vaga"/>
              </a:rPr>
              <a:t>Andrena</a:t>
            </a:r>
            <a:r>
              <a:rPr lang="fr-FR" b="0" i="1" u="none" strike="noStrike" dirty="0">
                <a:solidFill>
                  <a:srgbClr val="0645AD"/>
                </a:solidFill>
                <a:effectLst/>
                <a:latin typeface="Arial" panose="020B0604020202020204" pitchFamily="34" charset="0"/>
                <a:hlinkClick r:id="rId13" tooltip="Andrena vaga"/>
              </a:rPr>
              <a:t> </a:t>
            </a:r>
            <a:r>
              <a:rPr lang="fr-FR" b="0" i="1" u="none" strike="noStrike" dirty="0" err="1">
                <a:solidFill>
                  <a:srgbClr val="0645AD"/>
                </a:solidFill>
                <a:effectLst/>
                <a:latin typeface="Arial" panose="020B0604020202020204" pitchFamily="34" charset="0"/>
                <a:hlinkClick r:id="rId13" tooltip="Andrena vaga"/>
              </a:rPr>
              <a:t>vaga</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sur une feuille.</a:t>
            </a:r>
            <a:endParaRPr lang="fr-FR" dirty="0">
              <a:solidFill>
                <a:srgbClr val="FFC000"/>
              </a:solidFill>
            </a:endParaRPr>
          </a:p>
        </p:txBody>
      </p:sp>
    </p:spTree>
    <p:extLst>
      <p:ext uri="{BB962C8B-B14F-4D97-AF65-F5344CB8AC3E}">
        <p14:creationId xmlns:p14="http://schemas.microsoft.com/office/powerpoint/2010/main" val="96957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0"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FC94CE28-B21E-432D-87C7-98B62D5BFB61}"/>
              </a:ext>
            </a:extLst>
          </p:cNvPr>
          <p:cNvSpPr>
            <a:spLocks noGrp="1"/>
          </p:cNvSpPr>
          <p:nvPr>
            <p:ph type="sldNum" sz="quarter" idx="12"/>
          </p:nvPr>
        </p:nvSpPr>
        <p:spPr>
          <a:xfrm>
            <a:off x="11139382" y="180356"/>
            <a:ext cx="928573" cy="330637"/>
          </a:xfrm>
        </p:spPr>
        <p:txBody>
          <a:bodyPr/>
          <a:lstStyle/>
          <a:p>
            <a:fld id="{27CE633F-9882-4A5C-83A2-1109D0C73261}" type="slidenum">
              <a:rPr lang="en-US" smtClean="0"/>
              <a:t>13</a:t>
            </a:fld>
            <a:endParaRPr lang="en-US" dirty="0"/>
          </a:p>
        </p:txBody>
      </p:sp>
      <p:sp>
        <p:nvSpPr>
          <p:cNvPr id="10" name="ZoneTexte 9">
            <a:extLst>
              <a:ext uri="{FF2B5EF4-FFF2-40B4-BE49-F238E27FC236}">
                <a16:creationId xmlns:a16="http://schemas.microsoft.com/office/drawing/2014/main" id="{8D3D0C2A-119B-456B-98D2-72C726B77B68}"/>
              </a:ext>
            </a:extLst>
          </p:cNvPr>
          <p:cNvSpPr txBox="1"/>
          <p:nvPr/>
        </p:nvSpPr>
        <p:spPr>
          <a:xfrm>
            <a:off x="124045" y="159992"/>
            <a:ext cx="6244854" cy="461665"/>
          </a:xfrm>
          <a:prstGeom prst="rect">
            <a:avLst/>
          </a:prstGeom>
          <a:noFill/>
        </p:spPr>
        <p:txBody>
          <a:bodyPr wrap="square">
            <a:spAutoFit/>
          </a:bodyPr>
          <a:lstStyle/>
          <a:p>
            <a:r>
              <a:rPr lang="fr-FR" sz="2400" b="1" dirty="0">
                <a:solidFill>
                  <a:srgbClr val="FFC000"/>
                </a:solidFill>
              </a:rPr>
              <a:t>Abeilles sauvages : Les abeilles solitaires</a:t>
            </a:r>
          </a:p>
        </p:txBody>
      </p:sp>
      <p:sp>
        <p:nvSpPr>
          <p:cNvPr id="5" name="ZoneTexte 4">
            <a:extLst>
              <a:ext uri="{FF2B5EF4-FFF2-40B4-BE49-F238E27FC236}">
                <a16:creationId xmlns:a16="http://schemas.microsoft.com/office/drawing/2014/main" id="{F4BFE241-7A7F-43D1-BC50-279EE4EBC027}"/>
              </a:ext>
            </a:extLst>
          </p:cNvPr>
          <p:cNvSpPr txBox="1"/>
          <p:nvPr/>
        </p:nvSpPr>
        <p:spPr>
          <a:xfrm>
            <a:off x="124046" y="621657"/>
            <a:ext cx="11826945" cy="1938992"/>
          </a:xfrm>
          <a:prstGeom prst="rect">
            <a:avLst/>
          </a:prstGeom>
          <a:noFill/>
        </p:spPr>
        <p:txBody>
          <a:bodyPr wrap="square" rtlCol="0">
            <a:spAutoFit/>
          </a:bodyPr>
          <a:lstStyle/>
          <a:p>
            <a:pPr algn="just"/>
            <a:r>
              <a:rPr lang="fr-FR" sz="2400" b="1" i="1" dirty="0">
                <a:solidFill>
                  <a:srgbClr val="FFC000"/>
                </a:solidFill>
                <a:effectLst/>
                <a:latin typeface="Arial" panose="020B0604020202020204" pitchFamily="34" charset="0"/>
              </a:rPr>
              <a:t>. </a:t>
            </a:r>
            <a:r>
              <a:rPr lang="fr-FR" sz="2400" b="1" i="1" dirty="0" err="1">
                <a:solidFill>
                  <a:srgbClr val="FFC000"/>
                </a:solidFill>
                <a:effectLst/>
                <a:latin typeface="Arial" panose="020B0604020202020204" pitchFamily="34" charset="0"/>
              </a:rPr>
              <a:t>Osmia</a:t>
            </a:r>
            <a:r>
              <a:rPr lang="fr-FR" sz="2400" b="0" i="0" dirty="0">
                <a:solidFill>
                  <a:srgbClr val="FFC000"/>
                </a:solidFill>
                <a:effectLst/>
                <a:latin typeface="Arial" panose="020B0604020202020204" pitchFamily="34" charset="0"/>
              </a:rPr>
              <a:t> est un </a:t>
            </a:r>
            <a:r>
              <a:rPr lang="fr-FR" sz="2400" b="0" i="0" u="none" strike="noStrike" dirty="0">
                <a:solidFill>
                  <a:srgbClr val="0645AD"/>
                </a:solidFill>
                <a:effectLst/>
                <a:latin typeface="Arial" panose="020B0604020202020204" pitchFamily="34" charset="0"/>
                <a:hlinkClick r:id="rId3" tooltip="Genre (biologie)"/>
              </a:rPr>
              <a:t>genre</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a:t>
            </a:r>
            <a:r>
              <a:rPr lang="fr-FR" sz="2400" b="0" i="0" u="none" strike="noStrike" dirty="0">
                <a:solidFill>
                  <a:srgbClr val="0645AD"/>
                </a:solidFill>
                <a:effectLst/>
                <a:latin typeface="Arial" panose="020B0604020202020204" pitchFamily="34" charset="0"/>
                <a:hlinkClick r:id="rId4" tooltip="Insecta"/>
              </a:rPr>
              <a:t>insectes</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5" tooltip="Hymenoptera"/>
              </a:rPr>
              <a:t>hyménoptères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regroupant des </a:t>
            </a:r>
            <a:r>
              <a:rPr lang="fr-FR" sz="2400" b="0" i="0" u="none" strike="noStrike" dirty="0">
                <a:solidFill>
                  <a:srgbClr val="0645AD"/>
                </a:solidFill>
                <a:effectLst/>
                <a:latin typeface="Arial" panose="020B0604020202020204" pitchFamily="34" charset="0"/>
                <a:hlinkClick r:id="rId6" tooltip="Abeille solitaire"/>
              </a:rPr>
              <a:t>abeilles solitaires</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7" tooltip="Abeille maçonne"/>
              </a:rPr>
              <a:t>maçonnes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et jouant un rôle important dans la </a:t>
            </a:r>
            <a:r>
              <a:rPr lang="fr-FR" sz="2400" b="0" i="0" u="none" strike="noStrike" dirty="0">
                <a:solidFill>
                  <a:srgbClr val="0645AD"/>
                </a:solidFill>
                <a:effectLst/>
                <a:latin typeface="Arial" panose="020B0604020202020204" pitchFamily="34" charset="0"/>
                <a:hlinkClick r:id="rId8" tooltip="Pollinisation"/>
              </a:rPr>
              <a:t>pollinisation</a:t>
            </a:r>
            <a:r>
              <a:rPr lang="fr-FR" sz="2400" dirty="0">
                <a:solidFill>
                  <a:srgbClr val="FFC000"/>
                </a:solidFill>
              </a:rPr>
              <a:t>.</a:t>
            </a:r>
          </a:p>
          <a:p>
            <a:pPr algn="just"/>
            <a:r>
              <a:rPr lang="fr-FR" sz="2400" b="0" i="0" dirty="0">
                <a:solidFill>
                  <a:srgbClr val="FFC000"/>
                </a:solidFill>
                <a:effectLst/>
                <a:latin typeface="Arial" panose="020B0604020202020204" pitchFamily="34" charset="0"/>
              </a:rPr>
              <a:t>. Le genre </a:t>
            </a:r>
            <a:r>
              <a:rPr lang="fr-FR" sz="2400" b="1" i="1" dirty="0" err="1">
                <a:solidFill>
                  <a:srgbClr val="FFC000"/>
                </a:solidFill>
                <a:effectLst/>
                <a:latin typeface="Arial" panose="020B0604020202020204" pitchFamily="34" charset="0"/>
              </a:rPr>
              <a:t>Megachile</a:t>
            </a:r>
            <a:r>
              <a:rPr lang="fr-FR" sz="2400" b="0" i="0" dirty="0">
                <a:solidFill>
                  <a:srgbClr val="FFC000"/>
                </a:solidFill>
                <a:effectLst/>
                <a:latin typeface="Arial" panose="020B0604020202020204" pitchFamily="34" charset="0"/>
              </a:rPr>
              <a:t> (les mégachiles) regroupe au sein de la famille des </a:t>
            </a:r>
            <a:r>
              <a:rPr lang="fr-FR" sz="2400" b="1" i="1" u="none" strike="noStrike" dirty="0" err="1">
                <a:solidFill>
                  <a:srgbClr val="0645AD"/>
                </a:solidFill>
                <a:effectLst/>
                <a:latin typeface="Arial" panose="020B0604020202020204" pitchFamily="34" charset="0"/>
                <a:hlinkClick r:id="rId9" tooltip="Megachilidae"/>
              </a:rPr>
              <a:t>Megachilidae</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un grand nombre d'espèces d'</a:t>
            </a:r>
            <a:r>
              <a:rPr lang="fr-FR" sz="2400" b="0" i="0" u="none" strike="noStrike" dirty="0">
                <a:solidFill>
                  <a:srgbClr val="0645AD"/>
                </a:solidFill>
                <a:effectLst/>
                <a:latin typeface="Arial" panose="020B0604020202020204" pitchFamily="34" charset="0"/>
                <a:hlinkClick r:id="rId6" tooltip="Abeille solitaire"/>
              </a:rPr>
              <a:t>abeilles solitaires</a:t>
            </a:r>
            <a:r>
              <a:rPr lang="fr-FR" sz="2400" u="none" strike="noStrike" dirty="0">
                <a:solidFill>
                  <a:srgbClr val="FFC000"/>
                </a:solidFill>
                <a:latin typeface="Arial" panose="020B0604020202020204" pitchFamily="34" charset="0"/>
              </a:rPr>
              <a:t>,</a:t>
            </a:r>
            <a:r>
              <a:rPr lang="fr-FR" sz="2400" u="none" strike="noStrike" dirty="0">
                <a:solidFill>
                  <a:srgbClr val="202122"/>
                </a:solidFill>
                <a:latin typeface="Arial" panose="020B0604020202020204" pitchFamily="34" charset="0"/>
              </a:rPr>
              <a:t>  </a:t>
            </a:r>
            <a:r>
              <a:rPr lang="fr-FR" sz="2400" u="none" strike="noStrike" dirty="0">
                <a:solidFill>
                  <a:srgbClr val="FFC000"/>
                </a:solidFill>
                <a:latin typeface="Arial" panose="020B0604020202020204" pitchFamily="34" charset="0"/>
              </a:rPr>
              <a:t>dont</a:t>
            </a:r>
            <a:r>
              <a:rPr lang="fr-FR" sz="2400" b="0" i="0" dirty="0">
                <a:solidFill>
                  <a:srgbClr val="FFC000"/>
                </a:solidFill>
                <a:effectLst/>
                <a:latin typeface="Arial" panose="020B0604020202020204" pitchFamily="34" charset="0"/>
              </a:rPr>
              <a:t> la plus grande des abeilles connues, trouvée sur quelques îles d'Indonésie :</a:t>
            </a:r>
            <a:r>
              <a:rPr lang="fr-FR" sz="2400" b="0" i="0" dirty="0">
                <a:solidFill>
                  <a:srgbClr val="202122"/>
                </a:solidFill>
                <a:effectLst/>
                <a:latin typeface="Arial" panose="020B0604020202020204" pitchFamily="34" charset="0"/>
              </a:rPr>
              <a:t> </a:t>
            </a:r>
            <a:r>
              <a:rPr lang="fr-FR" sz="2400" b="0" i="1" u="none" strike="noStrike" dirty="0" err="1">
                <a:solidFill>
                  <a:srgbClr val="0645AD"/>
                </a:solidFill>
                <a:effectLst/>
                <a:latin typeface="Arial" panose="020B0604020202020204" pitchFamily="34" charset="0"/>
                <a:hlinkClick r:id="rId10" tooltip="Megachile pluto"/>
              </a:rPr>
              <a:t>Megachile</a:t>
            </a:r>
            <a:r>
              <a:rPr lang="fr-FR" sz="2400" b="0" i="1" u="none" strike="noStrike" dirty="0">
                <a:solidFill>
                  <a:srgbClr val="0645AD"/>
                </a:solidFill>
                <a:effectLst/>
                <a:latin typeface="Arial" panose="020B0604020202020204" pitchFamily="34" charset="0"/>
                <a:hlinkClick r:id="rId10" tooltip="Megachile pluto"/>
              </a:rPr>
              <a:t> </a:t>
            </a:r>
            <a:r>
              <a:rPr lang="fr-FR" sz="2400" b="0" i="1" u="none" strike="noStrike" dirty="0" err="1">
                <a:solidFill>
                  <a:srgbClr val="0645AD"/>
                </a:solidFill>
                <a:effectLst/>
                <a:latin typeface="Arial" panose="020B0604020202020204" pitchFamily="34" charset="0"/>
                <a:hlinkClick r:id="rId10" tooltip="Megachile pluto"/>
              </a:rPr>
              <a:t>pluto</a:t>
            </a:r>
            <a:r>
              <a:rPr lang="fr-FR" sz="2400" b="0" i="0" dirty="0">
                <a:solidFill>
                  <a:srgbClr val="FFC000"/>
                </a:solidFill>
                <a:effectLst/>
                <a:latin typeface="Arial" panose="020B0604020202020204" pitchFamily="34" charset="0"/>
              </a:rPr>
              <a:t>.</a:t>
            </a:r>
            <a:endParaRPr lang="fr-FR" sz="2400" dirty="0">
              <a:solidFill>
                <a:srgbClr val="FFC000"/>
              </a:solidFill>
            </a:endParaRPr>
          </a:p>
        </p:txBody>
      </p:sp>
      <p:sp>
        <p:nvSpPr>
          <p:cNvPr id="19" name="ZoneTexte 18">
            <a:extLst>
              <a:ext uri="{FF2B5EF4-FFF2-40B4-BE49-F238E27FC236}">
                <a16:creationId xmlns:a16="http://schemas.microsoft.com/office/drawing/2014/main" id="{B9C7BDE9-7498-4A69-8C8D-91A9AEB64CEB}"/>
              </a:ext>
            </a:extLst>
          </p:cNvPr>
          <p:cNvSpPr txBox="1"/>
          <p:nvPr/>
        </p:nvSpPr>
        <p:spPr>
          <a:xfrm>
            <a:off x="124045" y="5848969"/>
            <a:ext cx="3386409" cy="923330"/>
          </a:xfrm>
          <a:prstGeom prst="rect">
            <a:avLst/>
          </a:prstGeom>
          <a:noFill/>
        </p:spPr>
        <p:txBody>
          <a:bodyPr wrap="square">
            <a:spAutoFit/>
          </a:bodyPr>
          <a:lstStyle/>
          <a:p>
            <a:pPr algn="ctr"/>
            <a:r>
              <a:rPr lang="fr-FR" b="0" i="1" u="sng" dirty="0" err="1">
                <a:solidFill>
                  <a:srgbClr val="0645AD"/>
                </a:solidFill>
                <a:effectLst/>
                <a:latin typeface="Arial" panose="020B0604020202020204" pitchFamily="34" charset="0"/>
                <a:hlinkClick r:id="rId11"/>
              </a:rPr>
              <a:t>Osmia</a:t>
            </a:r>
            <a:r>
              <a:rPr lang="fr-FR" b="0" i="1" u="sng" dirty="0">
                <a:solidFill>
                  <a:srgbClr val="0645AD"/>
                </a:solidFill>
                <a:effectLst/>
                <a:latin typeface="Arial" panose="020B0604020202020204" pitchFamily="34" charset="0"/>
                <a:hlinkClick r:id="rId11"/>
              </a:rPr>
              <a:t> </a:t>
            </a:r>
            <a:r>
              <a:rPr lang="fr-FR" b="0" i="1" u="sng" dirty="0" err="1">
                <a:solidFill>
                  <a:srgbClr val="0645AD"/>
                </a:solidFill>
                <a:effectLst/>
                <a:latin typeface="Arial" panose="020B0604020202020204" pitchFamily="34" charset="0"/>
                <a:hlinkClick r:id="rId11"/>
              </a:rPr>
              <a:t>bicornis</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(Osmie rousse), </a:t>
            </a:r>
            <a:r>
              <a:rPr lang="fr-FR" b="0" i="0" u="none" strike="noStrike" dirty="0">
                <a:solidFill>
                  <a:srgbClr val="0645AD"/>
                </a:solidFill>
                <a:effectLst/>
                <a:latin typeface="Arial" panose="020B0604020202020204" pitchFamily="34" charset="0"/>
                <a:hlinkClick r:id="rId12" tooltip="Espèce type"/>
              </a:rPr>
              <a:t>espèce type</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du genre </a:t>
            </a:r>
            <a:r>
              <a:rPr lang="fr-FR" b="0" i="1" dirty="0" err="1">
                <a:solidFill>
                  <a:srgbClr val="FFC000"/>
                </a:solidFill>
                <a:effectLst/>
                <a:latin typeface="Arial" panose="020B0604020202020204" pitchFamily="34" charset="0"/>
              </a:rPr>
              <a:t>Osmia</a:t>
            </a:r>
            <a:endParaRPr lang="fr-FR" dirty="0">
              <a:solidFill>
                <a:srgbClr val="FFC000"/>
              </a:solidFill>
            </a:endParaRPr>
          </a:p>
        </p:txBody>
      </p:sp>
      <p:pic>
        <p:nvPicPr>
          <p:cNvPr id="12" name="Image 11">
            <a:extLst>
              <a:ext uri="{FF2B5EF4-FFF2-40B4-BE49-F238E27FC236}">
                <a16:creationId xmlns:a16="http://schemas.microsoft.com/office/drawing/2014/main" id="{EEDFA64D-C5A2-4E2A-8EE1-D423DB7B16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0533" y="3880482"/>
            <a:ext cx="2713431" cy="2030395"/>
          </a:xfrm>
          <a:prstGeom prst="rect">
            <a:avLst/>
          </a:prstGeom>
        </p:spPr>
      </p:pic>
      <p:pic>
        <p:nvPicPr>
          <p:cNvPr id="17" name="Image 16" descr="Une image contenant arthropode, insecte&#10;&#10;Description générée automatiquement">
            <a:extLst>
              <a:ext uri="{FF2B5EF4-FFF2-40B4-BE49-F238E27FC236}">
                <a16:creationId xmlns:a16="http://schemas.microsoft.com/office/drawing/2014/main" id="{3B9A6CC5-FC6B-42E6-92DE-19AD9EF539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84176" y="2593446"/>
            <a:ext cx="3991878" cy="2574073"/>
          </a:xfrm>
          <a:prstGeom prst="rect">
            <a:avLst/>
          </a:prstGeom>
        </p:spPr>
      </p:pic>
      <p:sp>
        <p:nvSpPr>
          <p:cNvPr id="25" name="ZoneTexte 24">
            <a:extLst>
              <a:ext uri="{FF2B5EF4-FFF2-40B4-BE49-F238E27FC236}">
                <a16:creationId xmlns:a16="http://schemas.microsoft.com/office/drawing/2014/main" id="{9FE2BD9C-085B-4D77-BE3D-F93A3C2C6AAE}"/>
              </a:ext>
            </a:extLst>
          </p:cNvPr>
          <p:cNvSpPr txBox="1"/>
          <p:nvPr/>
        </p:nvSpPr>
        <p:spPr>
          <a:xfrm>
            <a:off x="8608888" y="5200316"/>
            <a:ext cx="3226924" cy="1477328"/>
          </a:xfrm>
          <a:prstGeom prst="rect">
            <a:avLst/>
          </a:prstGeom>
          <a:noFill/>
        </p:spPr>
        <p:txBody>
          <a:bodyPr wrap="square">
            <a:spAutoFit/>
          </a:bodyPr>
          <a:lstStyle/>
          <a:p>
            <a:pPr algn="just"/>
            <a:r>
              <a:rPr lang="fr-FR" dirty="0">
                <a:solidFill>
                  <a:srgbClr val="FFC000"/>
                </a:solidFill>
                <a:latin typeface="Arial" panose="020B0604020202020204" pitchFamily="34" charset="0"/>
                <a:cs typeface="Arial" panose="020B0604020202020204" pitchFamily="34" charset="0"/>
              </a:rPr>
              <a:t>Femelle Abeille de Wallace (</a:t>
            </a:r>
            <a:r>
              <a:rPr lang="fr-FR" sz="1800" b="0" i="1" u="none" strike="noStrike" dirty="0" err="1">
                <a:solidFill>
                  <a:srgbClr val="0645AD"/>
                </a:solidFill>
                <a:effectLst/>
                <a:latin typeface="Arial" panose="020B0604020202020204" pitchFamily="34" charset="0"/>
                <a:cs typeface="Arial" panose="020B0604020202020204" pitchFamily="34" charset="0"/>
                <a:hlinkClick r:id="rId10" tooltip="Megachile pluto"/>
              </a:rPr>
              <a:t>Megachile</a:t>
            </a:r>
            <a:r>
              <a:rPr lang="fr-FR" sz="1800" b="0" i="1" u="none" strike="noStrike" dirty="0">
                <a:solidFill>
                  <a:srgbClr val="0645AD"/>
                </a:solidFill>
                <a:effectLst/>
                <a:latin typeface="Arial" panose="020B0604020202020204" pitchFamily="34" charset="0"/>
                <a:cs typeface="Arial" panose="020B0604020202020204" pitchFamily="34" charset="0"/>
                <a:hlinkClick r:id="rId10" tooltip="Megachile pluto"/>
              </a:rPr>
              <a:t> </a:t>
            </a:r>
            <a:r>
              <a:rPr lang="fr-FR" sz="1800" b="0" i="1" u="none" strike="noStrike" dirty="0" err="1">
                <a:solidFill>
                  <a:srgbClr val="0645AD"/>
                </a:solidFill>
                <a:effectLst/>
                <a:latin typeface="Arial" panose="020B0604020202020204" pitchFamily="34" charset="0"/>
                <a:cs typeface="Arial" panose="020B0604020202020204" pitchFamily="34" charset="0"/>
                <a:hlinkClick r:id="rId10" tooltip="Megachile pluto"/>
              </a:rPr>
              <a:t>pluto</a:t>
            </a:r>
            <a:r>
              <a:rPr lang="fr-FR" dirty="0">
                <a:solidFill>
                  <a:srgbClr val="FFC000"/>
                </a:solidFill>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 </a:t>
            </a:r>
            <a:r>
              <a:rPr lang="fr-FR" dirty="0">
                <a:solidFill>
                  <a:srgbClr val="FFC000"/>
                </a:solidFill>
                <a:latin typeface="Arial" panose="020B0604020202020204" pitchFamily="34" charset="0"/>
                <a:cs typeface="Arial" panose="020B0604020202020204" pitchFamily="34" charset="0"/>
              </a:rPr>
              <a:t>comparée à une ouvrière Abeille mellifère (dessin du Dr Heinrich </a:t>
            </a:r>
            <a:r>
              <a:rPr lang="fr-FR" dirty="0" err="1">
                <a:solidFill>
                  <a:srgbClr val="FFC000"/>
                </a:solidFill>
                <a:latin typeface="Arial" panose="020B0604020202020204" pitchFamily="34" charset="0"/>
                <a:cs typeface="Arial" panose="020B0604020202020204" pitchFamily="34" charset="0"/>
              </a:rPr>
              <a:t>Friese</a:t>
            </a:r>
            <a:r>
              <a:rPr lang="fr-FR" dirty="0">
                <a:solidFill>
                  <a:srgbClr val="FFC000"/>
                </a:solidFill>
                <a:latin typeface="Arial" panose="020B0604020202020204" pitchFamily="34" charset="0"/>
                <a:cs typeface="Arial" panose="020B0604020202020204" pitchFamily="34" charset="0"/>
              </a:rPr>
              <a:t> de 1911).</a:t>
            </a:r>
          </a:p>
        </p:txBody>
      </p:sp>
      <p:pic>
        <p:nvPicPr>
          <p:cNvPr id="27" name="Image 26" descr="Une image contenant plante, arbre, vert&#10;&#10;Description générée automatiquement">
            <a:extLst>
              <a:ext uri="{FF2B5EF4-FFF2-40B4-BE49-F238E27FC236}">
                <a16:creationId xmlns:a16="http://schemas.microsoft.com/office/drawing/2014/main" id="{08D0BE11-9B79-4C8A-8645-72658FF960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22284" y="3804286"/>
            <a:ext cx="2813466" cy="1892025"/>
          </a:xfrm>
          <a:prstGeom prst="rect">
            <a:avLst/>
          </a:prstGeom>
        </p:spPr>
      </p:pic>
      <p:sp>
        <p:nvSpPr>
          <p:cNvPr id="29" name="ZoneTexte 28">
            <a:extLst>
              <a:ext uri="{FF2B5EF4-FFF2-40B4-BE49-F238E27FC236}">
                <a16:creationId xmlns:a16="http://schemas.microsoft.com/office/drawing/2014/main" id="{772526F3-3EBB-43C2-A174-AC9D094772A1}"/>
              </a:ext>
            </a:extLst>
          </p:cNvPr>
          <p:cNvSpPr txBox="1"/>
          <p:nvPr/>
        </p:nvSpPr>
        <p:spPr>
          <a:xfrm>
            <a:off x="3692809" y="5774678"/>
            <a:ext cx="4070619" cy="923330"/>
          </a:xfrm>
          <a:prstGeom prst="rect">
            <a:avLst/>
          </a:prstGeom>
          <a:noFill/>
        </p:spPr>
        <p:txBody>
          <a:bodyPr wrap="square">
            <a:spAutoFit/>
          </a:bodyPr>
          <a:lstStyle/>
          <a:p>
            <a:pPr algn="just"/>
            <a:r>
              <a:rPr lang="fr-FR" b="0" i="0" dirty="0">
                <a:solidFill>
                  <a:srgbClr val="FFC000"/>
                </a:solidFill>
                <a:effectLst/>
                <a:latin typeface="Arial" panose="020B0604020202020204" pitchFamily="34" charset="0"/>
              </a:rPr>
              <a:t>Abeille « découpeuse » (ici </a:t>
            </a:r>
            <a:r>
              <a:rPr lang="fr-FR" b="0" i="1" u="none" strike="noStrike" dirty="0" err="1">
                <a:solidFill>
                  <a:srgbClr val="0645AD"/>
                </a:solidFill>
                <a:effectLst/>
                <a:latin typeface="Arial" panose="020B0604020202020204" pitchFamily="34" charset="0"/>
                <a:hlinkClick r:id="rId16" tooltip="Megachile rotundata"/>
              </a:rPr>
              <a:t>Megachile</a:t>
            </a:r>
            <a:r>
              <a:rPr lang="fr-FR" b="0" i="1" u="none" strike="noStrike" dirty="0">
                <a:solidFill>
                  <a:srgbClr val="0645AD"/>
                </a:solidFill>
                <a:effectLst/>
                <a:latin typeface="Arial" panose="020B0604020202020204" pitchFamily="34" charset="0"/>
                <a:hlinkClick r:id="rId16" tooltip="Megachile rotundata"/>
              </a:rPr>
              <a:t> </a:t>
            </a:r>
            <a:r>
              <a:rPr lang="fr-FR" b="0" i="1" u="none" strike="noStrike" dirty="0" err="1">
                <a:solidFill>
                  <a:srgbClr val="0645AD"/>
                </a:solidFill>
                <a:effectLst/>
                <a:latin typeface="Arial" panose="020B0604020202020204" pitchFamily="34" charset="0"/>
                <a:hlinkClick r:id="rId16" tooltip="Megachile rotundata"/>
              </a:rPr>
              <a:t>rotundata</a:t>
            </a:r>
            <a:r>
              <a:rPr lang="fr-FR" b="0" i="0" dirty="0">
                <a:solidFill>
                  <a:srgbClr val="FFC000"/>
                </a:solidFill>
                <a:effectLst/>
                <a:latin typeface="Arial" panose="020B0604020202020204" pitchFamily="34" charset="0"/>
              </a:rPr>
              <a:t>) se livrant à son activité favorite sur un acacia.</a:t>
            </a:r>
            <a:endParaRPr lang="fr-FR" dirty="0">
              <a:solidFill>
                <a:srgbClr val="FFC000"/>
              </a:solidFill>
            </a:endParaRPr>
          </a:p>
        </p:txBody>
      </p:sp>
      <p:sp>
        <p:nvSpPr>
          <p:cNvPr id="30" name="ZoneTexte 29">
            <a:extLst>
              <a:ext uri="{FF2B5EF4-FFF2-40B4-BE49-F238E27FC236}">
                <a16:creationId xmlns:a16="http://schemas.microsoft.com/office/drawing/2014/main" id="{F428C18A-73E4-45C6-8053-758E731139F4}"/>
              </a:ext>
            </a:extLst>
          </p:cNvPr>
          <p:cNvSpPr txBox="1"/>
          <p:nvPr/>
        </p:nvSpPr>
        <p:spPr>
          <a:xfrm>
            <a:off x="124045" y="2560649"/>
            <a:ext cx="8060129" cy="1323439"/>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Les </a:t>
            </a:r>
            <a:r>
              <a:rPr lang="fr-FR" sz="2000" b="1" i="0" dirty="0" err="1">
                <a:solidFill>
                  <a:srgbClr val="FFC000"/>
                </a:solidFill>
                <a:effectLst/>
                <a:latin typeface="Arial" panose="020B0604020202020204" pitchFamily="34" charset="0"/>
              </a:rPr>
              <a:t>collétidés</a:t>
            </a:r>
            <a:r>
              <a:rPr lang="fr-FR" sz="2000" b="0" i="0" dirty="0">
                <a:solidFill>
                  <a:srgbClr val="FFC000"/>
                </a:solidFill>
                <a:effectLst/>
                <a:latin typeface="Arial" panose="020B0604020202020204" pitchFamily="34" charset="0"/>
              </a:rPr>
              <a:t> (</a:t>
            </a:r>
            <a:r>
              <a:rPr lang="fr-FR" sz="2000" b="1" i="1" dirty="0" err="1">
                <a:solidFill>
                  <a:srgbClr val="FFC000"/>
                </a:solidFill>
                <a:effectLst/>
                <a:latin typeface="Arial" panose="020B0604020202020204" pitchFamily="34" charset="0"/>
              </a:rPr>
              <a:t>Colletidae</a:t>
            </a:r>
            <a:r>
              <a:rPr lang="fr-FR" sz="2000" b="0" i="0" dirty="0">
                <a:solidFill>
                  <a:srgbClr val="FFC000"/>
                </a:solidFill>
                <a:effectLst/>
                <a:latin typeface="Arial" panose="020B0604020202020204" pitchFamily="34" charset="0"/>
              </a:rPr>
              <a:t>) forment une </a:t>
            </a:r>
            <a:r>
              <a:rPr lang="fr-FR" sz="2000" b="0" i="0" u="none" strike="noStrike" dirty="0">
                <a:solidFill>
                  <a:srgbClr val="0645AD"/>
                </a:solidFill>
                <a:effectLst/>
                <a:latin typeface="Arial" panose="020B0604020202020204" pitchFamily="34" charset="0"/>
                <a:hlinkClick r:id="rId17" tooltip="Famille (biologie)"/>
              </a:rPr>
              <a:t>famille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d'</a:t>
            </a:r>
            <a:r>
              <a:rPr lang="fr-FR" sz="2000" b="0" i="0" u="none" strike="noStrike" dirty="0">
                <a:solidFill>
                  <a:srgbClr val="0645AD"/>
                </a:solidFill>
                <a:effectLst/>
                <a:latin typeface="Arial" panose="020B0604020202020204" pitchFamily="34" charset="0"/>
                <a:hlinkClick r:id="rId18" tooltip="Abeilles"/>
              </a:rPr>
              <a:t>abeilles</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à langue courte qui creusent leur nid dans le sol, nommées appelées </a:t>
            </a:r>
            <a:r>
              <a:rPr lang="fr-FR" sz="2000" b="1" i="0" dirty="0">
                <a:solidFill>
                  <a:srgbClr val="FFC000"/>
                </a:solidFill>
                <a:effectLst/>
                <a:latin typeface="Arial" panose="020B0604020202020204" pitchFamily="34" charset="0"/>
              </a:rPr>
              <a:t>abeilles plâtrières</a:t>
            </a:r>
            <a:r>
              <a:rPr lang="fr-FR" sz="2000" b="0" i="0" dirty="0">
                <a:solidFill>
                  <a:srgbClr val="FFC000"/>
                </a:solidFill>
                <a:effectLst/>
                <a:latin typeface="Arial" panose="020B0604020202020204" pitchFamily="34" charset="0"/>
              </a:rPr>
              <a:t>, </a:t>
            </a:r>
            <a:r>
              <a:rPr lang="fr-FR" sz="2000" b="1" i="0" dirty="0">
                <a:solidFill>
                  <a:srgbClr val="FFC000"/>
                </a:solidFill>
                <a:effectLst/>
                <a:latin typeface="Arial" panose="020B0604020202020204" pitchFamily="34" charset="0"/>
              </a:rPr>
              <a:t>abeilles masquées</a:t>
            </a:r>
            <a:r>
              <a:rPr lang="fr-FR" sz="2000" b="0" i="0" dirty="0">
                <a:solidFill>
                  <a:srgbClr val="FFC000"/>
                </a:solidFill>
                <a:effectLst/>
                <a:latin typeface="Arial" panose="020B0604020202020204" pitchFamily="34" charset="0"/>
              </a:rPr>
              <a:t> ou encore </a:t>
            </a:r>
            <a:r>
              <a:rPr lang="fr-FR" sz="2000" b="1" i="0" dirty="0">
                <a:solidFill>
                  <a:srgbClr val="FFC000"/>
                </a:solidFill>
                <a:effectLst/>
                <a:latin typeface="Arial" panose="020B0604020202020204" pitchFamily="34" charset="0"/>
              </a:rPr>
              <a:t>abeilles à face jaune</a:t>
            </a:r>
            <a:r>
              <a:rPr lang="fr-FR" sz="2000" b="0" i="0" dirty="0">
                <a:solidFill>
                  <a:srgbClr val="FFC000"/>
                </a:solidFill>
                <a:effectLst/>
                <a:latin typeface="Arial" panose="020B0604020202020204" pitchFamily="34" charset="0"/>
              </a:rPr>
              <a:t>. </a:t>
            </a:r>
          </a:p>
          <a:p>
            <a:pPr algn="just"/>
            <a:r>
              <a:rPr lang="fr-FR" sz="2000" dirty="0">
                <a:solidFill>
                  <a:srgbClr val="FFC000"/>
                </a:solidFill>
                <a:latin typeface="Arial" panose="020B0604020202020204" pitchFamily="34" charset="0"/>
              </a:rPr>
              <a:t>. Il y a encore deux autres familles  : </a:t>
            </a:r>
            <a:r>
              <a:rPr lang="fr-FR" sz="2000" b="1" i="1" u="none" strike="noStrike" dirty="0" err="1">
                <a:solidFill>
                  <a:srgbClr val="0645AD"/>
                </a:solidFill>
                <a:effectLst/>
                <a:latin typeface="Arial" panose="020B0604020202020204" pitchFamily="34" charset="0"/>
                <a:hlinkClick r:id="rId19" tooltip="Andrenidae"/>
              </a:rPr>
              <a:t>Andrenidae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a:t>
            </a:r>
            <a:r>
              <a:rPr lang="fr-FR" sz="2000" b="0" i="0" dirty="0">
                <a:solidFill>
                  <a:srgbClr val="202122"/>
                </a:solidFill>
                <a:effectLst/>
                <a:latin typeface="Arial" panose="020B0604020202020204" pitchFamily="34" charset="0"/>
              </a:rPr>
              <a:t> </a:t>
            </a:r>
            <a:r>
              <a:rPr lang="fr-FR" sz="2000" b="1" i="1" u="none" strike="noStrike" dirty="0" err="1">
                <a:solidFill>
                  <a:srgbClr val="0645AD"/>
                </a:solidFill>
                <a:effectLst/>
                <a:latin typeface="Arial" panose="020B0604020202020204" pitchFamily="34" charset="0"/>
                <a:hlinkClick r:id="rId20" tooltip="Halictidae"/>
              </a:rPr>
              <a:t>Halictidae</a:t>
            </a:r>
            <a:r>
              <a:rPr lang="fr-FR" sz="2000" dirty="0">
                <a:solidFill>
                  <a:srgbClr val="FFC000"/>
                </a:solidFill>
                <a:latin typeface="Arial" panose="020B0604020202020204" pitchFamily="34" charset="0"/>
              </a:rPr>
              <a:t>.</a:t>
            </a:r>
            <a:endParaRPr lang="fr-FR" sz="2000" dirty="0">
              <a:solidFill>
                <a:srgbClr val="FFC000"/>
              </a:solidFill>
            </a:endParaRPr>
          </a:p>
        </p:txBody>
      </p:sp>
    </p:spTree>
    <p:extLst>
      <p:ext uri="{BB962C8B-B14F-4D97-AF65-F5344CB8AC3E}">
        <p14:creationId xmlns:p14="http://schemas.microsoft.com/office/powerpoint/2010/main" val="383077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0"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FC94CE28-B21E-432D-87C7-98B62D5BFB61}"/>
              </a:ext>
            </a:extLst>
          </p:cNvPr>
          <p:cNvSpPr>
            <a:spLocks noGrp="1"/>
          </p:cNvSpPr>
          <p:nvPr>
            <p:ph type="sldNum" sz="quarter" idx="12"/>
          </p:nvPr>
        </p:nvSpPr>
        <p:spPr>
          <a:xfrm>
            <a:off x="11068492" y="6219826"/>
            <a:ext cx="1010091" cy="497493"/>
          </a:xfrm>
        </p:spPr>
        <p:txBody>
          <a:bodyPr/>
          <a:lstStyle/>
          <a:p>
            <a:fld id="{27CE633F-9882-4A5C-83A2-1109D0C73261}" type="slidenum">
              <a:rPr lang="en-US" smtClean="0"/>
              <a:t>14</a:t>
            </a:fld>
            <a:endParaRPr lang="en-US" dirty="0"/>
          </a:p>
        </p:txBody>
      </p:sp>
      <p:sp>
        <p:nvSpPr>
          <p:cNvPr id="10" name="ZoneTexte 9">
            <a:extLst>
              <a:ext uri="{FF2B5EF4-FFF2-40B4-BE49-F238E27FC236}">
                <a16:creationId xmlns:a16="http://schemas.microsoft.com/office/drawing/2014/main" id="{8D3D0C2A-119B-456B-98D2-72C726B77B68}"/>
              </a:ext>
            </a:extLst>
          </p:cNvPr>
          <p:cNvSpPr txBox="1"/>
          <p:nvPr/>
        </p:nvSpPr>
        <p:spPr>
          <a:xfrm>
            <a:off x="289110" y="149559"/>
            <a:ext cx="11613777" cy="461665"/>
          </a:xfrm>
          <a:prstGeom prst="rect">
            <a:avLst/>
          </a:prstGeom>
          <a:noFill/>
        </p:spPr>
        <p:txBody>
          <a:bodyPr wrap="square">
            <a:spAutoFit/>
          </a:bodyPr>
          <a:lstStyle/>
          <a:p>
            <a:r>
              <a:rPr lang="fr-FR" sz="2400" b="1" dirty="0">
                <a:solidFill>
                  <a:srgbClr val="FFC000"/>
                </a:solidFill>
              </a:rPr>
              <a:t>Abeilles sauvages  : Xylocopes ou Abeilles charpentières (</a:t>
            </a:r>
            <a:r>
              <a:rPr lang="fr-FR" sz="2400" b="1" i="1" dirty="0" err="1">
                <a:solidFill>
                  <a:srgbClr val="FFC000"/>
                </a:solidFill>
              </a:rPr>
              <a:t>Xylocopinae</a:t>
            </a:r>
            <a:r>
              <a:rPr lang="fr-FR" sz="2400" b="1" dirty="0">
                <a:solidFill>
                  <a:srgbClr val="FFC000"/>
                </a:solidFill>
              </a:rPr>
              <a:t> </a:t>
            </a:r>
            <a:r>
              <a:rPr lang="fr-FR" sz="2400" b="1" i="1" dirty="0" err="1">
                <a:solidFill>
                  <a:srgbClr val="FFC000"/>
                </a:solidFill>
              </a:rPr>
              <a:t>sp</a:t>
            </a:r>
            <a:r>
              <a:rPr lang="fr-FR" sz="2400" b="1" dirty="0">
                <a:solidFill>
                  <a:srgbClr val="FFC000"/>
                </a:solidFill>
              </a:rPr>
              <a:t>.)</a:t>
            </a:r>
          </a:p>
        </p:txBody>
      </p:sp>
      <p:pic>
        <p:nvPicPr>
          <p:cNvPr id="5" name="Image 4" descr="Une image contenant insecte&#10;&#10;Description générée automatiquement">
            <a:extLst>
              <a:ext uri="{FF2B5EF4-FFF2-40B4-BE49-F238E27FC236}">
                <a16:creationId xmlns:a16="http://schemas.microsoft.com/office/drawing/2014/main" id="{D89396A8-DD97-40A1-9300-F5EFED178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664" y="714605"/>
            <a:ext cx="3653920" cy="2358204"/>
          </a:xfrm>
          <a:prstGeom prst="rect">
            <a:avLst/>
          </a:prstGeom>
        </p:spPr>
      </p:pic>
      <p:pic>
        <p:nvPicPr>
          <p:cNvPr id="8" name="Image 7" descr="Une image contenant plante, fleur, violet, fermer&#10;&#10;Description générée automatiquement">
            <a:extLst>
              <a:ext uri="{FF2B5EF4-FFF2-40B4-BE49-F238E27FC236}">
                <a16:creationId xmlns:a16="http://schemas.microsoft.com/office/drawing/2014/main" id="{E9D07BD1-E5E7-4C45-BFD9-48C248975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646" y="686210"/>
            <a:ext cx="3806603" cy="2533843"/>
          </a:xfrm>
          <a:prstGeom prst="rect">
            <a:avLst/>
          </a:prstGeom>
        </p:spPr>
      </p:pic>
      <p:pic>
        <p:nvPicPr>
          <p:cNvPr id="14" name="Image 13" descr="Une image contenant herbe, extérieur, insecte, noir&#10;&#10;Description générée automatiquement">
            <a:extLst>
              <a:ext uri="{FF2B5EF4-FFF2-40B4-BE49-F238E27FC236}">
                <a16:creationId xmlns:a16="http://schemas.microsoft.com/office/drawing/2014/main" id="{DCD68ECA-A503-4345-A56A-59C622391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416" y="633710"/>
            <a:ext cx="3025534" cy="3015449"/>
          </a:xfrm>
          <a:prstGeom prst="rect">
            <a:avLst/>
          </a:prstGeom>
        </p:spPr>
      </p:pic>
      <p:sp>
        <p:nvSpPr>
          <p:cNvPr id="16" name="ZoneTexte 15">
            <a:extLst>
              <a:ext uri="{FF2B5EF4-FFF2-40B4-BE49-F238E27FC236}">
                <a16:creationId xmlns:a16="http://schemas.microsoft.com/office/drawing/2014/main" id="{D0C0E192-39AA-4C2C-96B7-0C68E9E62FB2}"/>
              </a:ext>
            </a:extLst>
          </p:cNvPr>
          <p:cNvSpPr txBox="1"/>
          <p:nvPr/>
        </p:nvSpPr>
        <p:spPr>
          <a:xfrm>
            <a:off x="154831" y="3657472"/>
            <a:ext cx="11923753" cy="3170099"/>
          </a:xfrm>
          <a:prstGeom prst="rect">
            <a:avLst/>
          </a:prstGeom>
          <a:noFill/>
        </p:spPr>
        <p:txBody>
          <a:bodyPr wrap="square" rtlCol="0">
            <a:spAutoFit/>
          </a:bodyPr>
          <a:lstStyle/>
          <a:p>
            <a:pPr algn="just"/>
            <a:r>
              <a:rPr lang="fr-FR" sz="2000" dirty="0">
                <a:solidFill>
                  <a:srgbClr val="FFC000"/>
                </a:solidFill>
              </a:rPr>
              <a:t>L’abeille charpentière (</a:t>
            </a:r>
            <a:r>
              <a:rPr lang="fr-FR" sz="2000" i="1" dirty="0" err="1">
                <a:solidFill>
                  <a:srgbClr val="FFC000"/>
                </a:solidFill>
              </a:rPr>
              <a:t>Xylocopa</a:t>
            </a:r>
            <a:r>
              <a:rPr lang="fr-FR" sz="2000" i="1" dirty="0">
                <a:solidFill>
                  <a:srgbClr val="FFC000"/>
                </a:solidFill>
              </a:rPr>
              <a:t> </a:t>
            </a:r>
            <a:r>
              <a:rPr lang="fr-FR" sz="2000" i="1" dirty="0" err="1">
                <a:solidFill>
                  <a:srgbClr val="FFC000"/>
                </a:solidFill>
              </a:rPr>
              <a:t>violacea</a:t>
            </a:r>
            <a:r>
              <a:rPr lang="fr-FR" sz="2000" dirty="0">
                <a:solidFill>
                  <a:srgbClr val="FFC000"/>
                </a:solidFill>
              </a:rPr>
              <a:t>), aussi appelée xylocope violet ou bourdon noir, fait partie de l’ordre des hyménoptères qui se caractérise par la présence de quatre ailes transparentes. Son corps massif fait d’elle la plus grande espèce d’abeille sauvage. Elle peut mesurer jusqu’à 3 cm de longueur et avoir une envergure de 5,5 cm. Son corps est recouvert de poils et son vol bruyant ressemble à celui d’un bourdon. Cette abeille, bien qu’elle dispose d’un dard, n’est pas agressive envers l’homme.</a:t>
            </a:r>
          </a:p>
          <a:p>
            <a:pPr algn="just"/>
            <a:r>
              <a:rPr lang="fr-FR" sz="2000" dirty="0">
                <a:solidFill>
                  <a:srgbClr val="FFC000"/>
                </a:solidFill>
              </a:rPr>
              <a:t>Au printemps, lorsque la chaleur est suffisante, l’abeille charpentière peut se reproduire : c’est la seule période où le mâle et la femelle se rencontrent. La nidification est un peu particulière : le xylocope creuse son nid dans du bois tendre grâce à ses solides mandibules et y aménage plusieurs galeries qui peuvent atteindre jusqu’à 30 cm de longueur. L’abeille creuse souvent ses galeries dans le bois où elle est née, celui-ci se retrouve à terme entièrement perforé.</a:t>
            </a:r>
          </a:p>
        </p:txBody>
      </p:sp>
      <p:sp>
        <p:nvSpPr>
          <p:cNvPr id="18" name="ZoneTexte 17">
            <a:extLst>
              <a:ext uri="{FF2B5EF4-FFF2-40B4-BE49-F238E27FC236}">
                <a16:creationId xmlns:a16="http://schemas.microsoft.com/office/drawing/2014/main" id="{8418522C-B3D0-4261-9EBB-4CFFE76A7EC9}"/>
              </a:ext>
            </a:extLst>
          </p:cNvPr>
          <p:cNvSpPr txBox="1"/>
          <p:nvPr/>
        </p:nvSpPr>
        <p:spPr>
          <a:xfrm>
            <a:off x="6239947" y="3243058"/>
            <a:ext cx="4643767" cy="369332"/>
          </a:xfrm>
          <a:prstGeom prst="rect">
            <a:avLst/>
          </a:prstGeom>
          <a:noFill/>
        </p:spPr>
        <p:txBody>
          <a:bodyPr wrap="square">
            <a:spAutoFit/>
          </a:bodyPr>
          <a:lstStyle/>
          <a:p>
            <a:pPr algn="ctr"/>
            <a:r>
              <a:rPr lang="fr-FR" dirty="0">
                <a:solidFill>
                  <a:srgbClr val="FFC000"/>
                </a:solidFill>
              </a:rPr>
              <a:t>© D. </a:t>
            </a:r>
            <a:r>
              <a:rPr lang="fr-FR" dirty="0" err="1">
                <a:solidFill>
                  <a:srgbClr val="FFC000"/>
                </a:solidFill>
              </a:rPr>
              <a:t>Bringard</a:t>
            </a:r>
            <a:r>
              <a:rPr lang="fr-FR" dirty="0">
                <a:solidFill>
                  <a:srgbClr val="FFC000"/>
                </a:solidFill>
              </a:rPr>
              <a:t> / </a:t>
            </a:r>
            <a:r>
              <a:rPr lang="fr-FR" dirty="0" err="1">
                <a:solidFill>
                  <a:srgbClr val="FFC000"/>
                </a:solidFill>
              </a:rPr>
              <a:t>Biosphoto</a:t>
            </a:r>
            <a:r>
              <a:rPr lang="fr-FR" dirty="0">
                <a:solidFill>
                  <a:srgbClr val="FFC000"/>
                </a:solidFill>
              </a:rPr>
              <a:t> (Jardin de Noé)</a:t>
            </a:r>
          </a:p>
        </p:txBody>
      </p:sp>
    </p:spTree>
    <p:extLst>
      <p:ext uri="{BB962C8B-B14F-4D97-AF65-F5344CB8AC3E}">
        <p14:creationId xmlns:p14="http://schemas.microsoft.com/office/powerpoint/2010/main" val="208720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264B73C9-8472-4FD7-A9E5-494519A934D2}"/>
              </a:ext>
            </a:extLst>
          </p:cNvPr>
          <p:cNvSpPr>
            <a:spLocks noGrp="1"/>
          </p:cNvSpPr>
          <p:nvPr>
            <p:ph type="sldNum" sz="quarter" idx="12"/>
          </p:nvPr>
        </p:nvSpPr>
        <p:spPr>
          <a:xfrm>
            <a:off x="10925756" y="6348464"/>
            <a:ext cx="1100707" cy="433312"/>
          </a:xfrm>
        </p:spPr>
        <p:txBody>
          <a:bodyPr/>
          <a:lstStyle/>
          <a:p>
            <a:fld id="{27CE633F-9882-4A5C-83A2-1109D0C73261}" type="slidenum">
              <a:rPr lang="en-US" smtClean="0"/>
              <a:t>15</a:t>
            </a:fld>
            <a:endParaRPr lang="en-US" dirty="0"/>
          </a:p>
        </p:txBody>
      </p:sp>
      <p:sp>
        <p:nvSpPr>
          <p:cNvPr id="10" name="ZoneTexte 9">
            <a:extLst>
              <a:ext uri="{FF2B5EF4-FFF2-40B4-BE49-F238E27FC236}">
                <a16:creationId xmlns:a16="http://schemas.microsoft.com/office/drawing/2014/main" id="{3DF0C7BF-A9A8-4EE6-89C9-4D2E3F101AE8}"/>
              </a:ext>
            </a:extLst>
          </p:cNvPr>
          <p:cNvSpPr txBox="1"/>
          <p:nvPr/>
        </p:nvSpPr>
        <p:spPr>
          <a:xfrm>
            <a:off x="289111" y="149559"/>
            <a:ext cx="6228648" cy="461665"/>
          </a:xfrm>
          <a:prstGeom prst="rect">
            <a:avLst/>
          </a:prstGeom>
          <a:noFill/>
        </p:spPr>
        <p:txBody>
          <a:bodyPr wrap="square">
            <a:spAutoFit/>
          </a:bodyPr>
          <a:lstStyle/>
          <a:p>
            <a:r>
              <a:rPr lang="fr-FR" sz="2400" b="1" dirty="0">
                <a:solidFill>
                  <a:srgbClr val="FFC000"/>
                </a:solidFill>
              </a:rPr>
              <a:t>Abeilles sociales</a:t>
            </a:r>
          </a:p>
        </p:txBody>
      </p:sp>
      <p:sp>
        <p:nvSpPr>
          <p:cNvPr id="3" name="ZoneTexte 2">
            <a:extLst>
              <a:ext uri="{FF2B5EF4-FFF2-40B4-BE49-F238E27FC236}">
                <a16:creationId xmlns:a16="http://schemas.microsoft.com/office/drawing/2014/main" id="{D9E6A0E0-4976-41E0-834D-2CBA42CEE5BA}"/>
              </a:ext>
            </a:extLst>
          </p:cNvPr>
          <p:cNvSpPr txBox="1"/>
          <p:nvPr/>
        </p:nvSpPr>
        <p:spPr>
          <a:xfrm>
            <a:off x="221748" y="611224"/>
            <a:ext cx="8991019" cy="6001643"/>
          </a:xfrm>
          <a:prstGeom prst="rect">
            <a:avLst/>
          </a:prstGeom>
          <a:noFill/>
        </p:spPr>
        <p:txBody>
          <a:bodyPr wrap="square" rtlCol="0">
            <a:spAutoFit/>
          </a:bodyPr>
          <a:lstStyle/>
          <a:p>
            <a:pPr algn="just"/>
            <a:r>
              <a:rPr lang="fr-FR" sz="2400" b="0" i="0" dirty="0">
                <a:solidFill>
                  <a:srgbClr val="FFC000"/>
                </a:solidFill>
                <a:effectLst/>
                <a:latin typeface="Arial" panose="020B0604020202020204" pitchFamily="34" charset="0"/>
              </a:rPr>
              <a:t>Les abeilles sociales forment des</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3" tooltip="Colonie (biologie)"/>
              </a:rPr>
              <a:t>colonies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groupes d'abeilles vivant en société. La colonie est composée de trois </a:t>
            </a:r>
            <a:r>
              <a:rPr lang="fr-FR" sz="2400" b="0" i="0" u="none" strike="noStrike" dirty="0">
                <a:solidFill>
                  <a:srgbClr val="0645AD"/>
                </a:solidFill>
                <a:effectLst/>
                <a:latin typeface="Arial" panose="020B0604020202020204" pitchFamily="34" charset="0"/>
                <a:hlinkClick r:id="rId4" tooltip="Caste"/>
              </a:rPr>
              <a:t>castes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a:t>
            </a:r>
          </a:p>
          <a:p>
            <a:pPr algn="just"/>
            <a:r>
              <a:rPr lang="fr-FR" sz="2400" dirty="0">
                <a:solidFill>
                  <a:srgbClr val="FFC000"/>
                </a:solidFill>
                <a:latin typeface="Arial" panose="020B0604020202020204" pitchFamily="34" charset="0"/>
              </a:rPr>
              <a:t>1) </a:t>
            </a:r>
            <a:r>
              <a:rPr lang="fr-FR" sz="2400" b="0" i="0" dirty="0">
                <a:solidFill>
                  <a:srgbClr val="FFC000"/>
                </a:solidFill>
                <a:effectLst/>
                <a:latin typeface="Arial" panose="020B0604020202020204" pitchFamily="34" charset="0"/>
              </a:rPr>
              <a:t>la </a:t>
            </a:r>
            <a:r>
              <a:rPr lang="fr-FR" sz="2400" b="0" i="0" u="none" strike="noStrike" dirty="0">
                <a:solidFill>
                  <a:srgbClr val="0645AD"/>
                </a:solidFill>
                <a:effectLst/>
                <a:latin typeface="Arial" panose="020B0604020202020204" pitchFamily="34" charset="0"/>
                <a:hlinkClick r:id="rId5" tooltip="Reine des abeilles"/>
              </a:rPr>
              <a:t>reine</a:t>
            </a:r>
            <a:r>
              <a:rPr lang="fr-FR" sz="2400" b="0" i="0" dirty="0">
                <a:solidFill>
                  <a:srgbClr val="FFC000"/>
                </a:solidFill>
                <a:effectLst/>
                <a:latin typeface="Arial" panose="020B0604020202020204" pitchFamily="34" charset="0"/>
              </a:rPr>
              <a:t>, l'unique</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6" tooltip="Femelle"/>
              </a:rPr>
              <a:t>femelle</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7" tooltip="Fécondation"/>
              </a:rPr>
              <a:t>fertile</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du groupe, mère de toute la colonie</a:t>
            </a:r>
            <a:r>
              <a:rPr lang="fr-FR" sz="2400" dirty="0">
                <a:solidFill>
                  <a:srgbClr val="FFC000"/>
                </a:solidFill>
                <a:latin typeface="Arial" panose="020B0604020202020204" pitchFamily="34" charset="0"/>
              </a:rPr>
              <a:t>,</a:t>
            </a:r>
            <a:r>
              <a:rPr lang="fr-FR" sz="2400" b="0" i="0" dirty="0">
                <a:solidFill>
                  <a:srgbClr val="FFC000"/>
                </a:solidFill>
                <a:effectLst/>
                <a:latin typeface="Arial" panose="020B0604020202020204" pitchFamily="34" charset="0"/>
              </a:rPr>
              <a:t> passe sa vie à pondre. La reine ne sort plus de la ruche jusqu'à ce que se produise un essaimage. Son espérance de vie est d'environ trois à quatre ans.</a:t>
            </a:r>
          </a:p>
          <a:p>
            <a:pPr algn="just"/>
            <a:r>
              <a:rPr lang="fr-FR" sz="2400" dirty="0">
                <a:solidFill>
                  <a:srgbClr val="FFC000"/>
                </a:solidFill>
              </a:rPr>
              <a:t>2) </a:t>
            </a:r>
            <a:r>
              <a:rPr lang="fr-FR" sz="2400" b="0" i="0" dirty="0">
                <a:solidFill>
                  <a:srgbClr val="FFC000"/>
                </a:solidFill>
                <a:effectLst/>
                <a:latin typeface="Arial" panose="020B0604020202020204" pitchFamily="34" charset="0"/>
              </a:rPr>
              <a:t>une majorité d'</a:t>
            </a:r>
            <a:r>
              <a:rPr lang="fr-FR" sz="2400" b="0" i="0" u="none" strike="noStrike" dirty="0">
                <a:solidFill>
                  <a:srgbClr val="0645AD"/>
                </a:solidFill>
                <a:effectLst/>
                <a:latin typeface="Arial" panose="020B0604020202020204" pitchFamily="34" charset="0"/>
                <a:hlinkClick r:id="rId8" tooltip="Ouvrière"/>
              </a:rPr>
              <a:t>ouvrières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femelles</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9" tooltip="Fertilité"/>
              </a:rPr>
              <a:t>non fertiles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qui assurent l'entretien et le ravitaillement du nid, ainsi que les soins au </a:t>
            </a:r>
            <a:r>
              <a:rPr lang="fr-FR" sz="2400" b="0" i="0" u="none" strike="noStrike" dirty="0">
                <a:solidFill>
                  <a:srgbClr val="0645AD"/>
                </a:solidFill>
                <a:effectLst/>
                <a:latin typeface="Arial" panose="020B0604020202020204" pitchFamily="34" charset="0"/>
                <a:hlinkClick r:id="rId10" tooltip="Couvain"/>
              </a:rPr>
              <a:t>couvain</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(sorte de maternité où se développent les futures abeilles). Leur  vie dure de quelques semaines à quelques mois.</a:t>
            </a:r>
          </a:p>
          <a:p>
            <a:r>
              <a:rPr lang="fr-FR" sz="2400" dirty="0">
                <a:solidFill>
                  <a:srgbClr val="FFC000"/>
                </a:solidFill>
                <a:latin typeface="Arial" panose="020B0604020202020204" pitchFamily="34" charset="0"/>
              </a:rPr>
              <a:t>3) </a:t>
            </a:r>
            <a:r>
              <a:rPr lang="fr-FR" sz="2400" b="0" i="0" dirty="0">
                <a:solidFill>
                  <a:srgbClr val="FFC000"/>
                </a:solidFill>
                <a:effectLst/>
                <a:latin typeface="Arial" panose="020B0604020202020204" pitchFamily="34" charset="0"/>
              </a:rPr>
              <a:t>des </a:t>
            </a:r>
            <a:r>
              <a:rPr lang="fr-FR" sz="2400" b="0" i="0" u="none" strike="noStrike" dirty="0">
                <a:solidFill>
                  <a:srgbClr val="0645AD"/>
                </a:solidFill>
                <a:effectLst/>
                <a:latin typeface="Arial" panose="020B0604020202020204" pitchFamily="34" charset="0"/>
                <a:hlinkClick r:id="rId11" tooltip="Mâle"/>
              </a:rPr>
              <a:t>mâles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(ou </a:t>
            </a:r>
            <a:r>
              <a:rPr lang="fr-FR" sz="2400" b="0" i="0" u="none" strike="noStrike" dirty="0">
                <a:solidFill>
                  <a:srgbClr val="0645AD"/>
                </a:solidFill>
                <a:effectLst/>
                <a:latin typeface="Arial" panose="020B0604020202020204" pitchFamily="34" charset="0"/>
                <a:hlinkClick r:id="rId12" tooltip="Faux bourdon"/>
              </a:rPr>
              <a:t>faux bourdons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dont le seul rôle connu est la fécondation des futures reines. Ils meurent après l'accouplement.</a:t>
            </a:r>
          </a:p>
          <a:p>
            <a:r>
              <a:rPr lang="fr-FR" sz="2400" b="0" i="0" dirty="0">
                <a:solidFill>
                  <a:srgbClr val="FFC000"/>
                </a:solidFill>
                <a:effectLst/>
                <a:latin typeface="Arial" panose="020B0604020202020204" pitchFamily="34" charset="0"/>
              </a:rPr>
              <a:t>Une colonie peut perdurer pendant plusieurs années si elle survit à la saison froide.</a:t>
            </a:r>
            <a:r>
              <a:rPr lang="fr-FR" sz="2400" dirty="0">
                <a:solidFill>
                  <a:srgbClr val="FFC000"/>
                </a:solidFill>
                <a:latin typeface="Arial" panose="020B0604020202020204" pitchFamily="34" charset="0"/>
              </a:rPr>
              <a:t> </a:t>
            </a:r>
          </a:p>
          <a:p>
            <a:r>
              <a:rPr lang="fr-FR" sz="2400" b="0" i="0" dirty="0">
                <a:solidFill>
                  <a:srgbClr val="FFC000"/>
                </a:solidFill>
                <a:effectLst/>
                <a:latin typeface="Arial" panose="020B0604020202020204" pitchFamily="34" charset="0"/>
              </a:rPr>
              <a:t>Un</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13" tooltip="Essaim"/>
              </a:rPr>
              <a:t>essaim</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d'abeilles est un rassemblement en nombre important d'abeilles de la même famille.</a:t>
            </a:r>
            <a:endParaRPr lang="fr-FR" sz="2400" dirty="0">
              <a:solidFill>
                <a:srgbClr val="FFC000"/>
              </a:solidFill>
            </a:endParaRPr>
          </a:p>
        </p:txBody>
      </p:sp>
      <p:pic>
        <p:nvPicPr>
          <p:cNvPr id="6" name="Image 5" descr="Une image contenant objet d’extérieur, nid d’abeille, nid de guêpes, plusieurs&#10;&#10;Description générée automatiquement">
            <a:extLst>
              <a:ext uri="{FF2B5EF4-FFF2-40B4-BE49-F238E27FC236}">
                <a16:creationId xmlns:a16="http://schemas.microsoft.com/office/drawing/2014/main" id="{5F095941-A734-42D1-A820-43B843B0956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76919" y="292880"/>
            <a:ext cx="2623755" cy="1967816"/>
          </a:xfrm>
          <a:prstGeom prst="rect">
            <a:avLst/>
          </a:prstGeom>
        </p:spPr>
      </p:pic>
      <p:sp>
        <p:nvSpPr>
          <p:cNvPr id="14" name="ZoneTexte 13">
            <a:extLst>
              <a:ext uri="{FF2B5EF4-FFF2-40B4-BE49-F238E27FC236}">
                <a16:creationId xmlns:a16="http://schemas.microsoft.com/office/drawing/2014/main" id="{F6EF454E-FDBC-41FE-854A-B67C685012B3}"/>
              </a:ext>
            </a:extLst>
          </p:cNvPr>
          <p:cNvSpPr txBox="1"/>
          <p:nvPr/>
        </p:nvSpPr>
        <p:spPr>
          <a:xfrm>
            <a:off x="9580233" y="2230054"/>
            <a:ext cx="2217126" cy="646331"/>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Abeilles sociales (ici </a:t>
            </a:r>
            <a:r>
              <a:rPr lang="fr-FR" b="0" i="1" u="none" strike="noStrike" dirty="0">
                <a:solidFill>
                  <a:srgbClr val="0645AD"/>
                </a:solidFill>
                <a:effectLst/>
                <a:latin typeface="Arial" panose="020B0604020202020204" pitchFamily="34" charset="0"/>
                <a:hlinkClick r:id="rId15" tooltip="Apis mellifera"/>
              </a:rPr>
              <a:t>Apis </a:t>
            </a:r>
            <a:r>
              <a:rPr lang="fr-FR" b="0" i="1" u="none" strike="noStrike" dirty="0" err="1">
                <a:solidFill>
                  <a:srgbClr val="0645AD"/>
                </a:solidFill>
                <a:effectLst/>
                <a:latin typeface="Arial" panose="020B0604020202020204" pitchFamily="34" charset="0"/>
                <a:hlinkClick r:id="rId15" tooltip="Apis mellifera"/>
              </a:rPr>
              <a:t>mellifera</a:t>
            </a:r>
            <a:r>
              <a:rPr lang="fr-FR" b="0" i="0" dirty="0">
                <a:solidFill>
                  <a:srgbClr val="FFC000"/>
                </a:solidFill>
                <a:effectLst/>
                <a:latin typeface="Arial" panose="020B0604020202020204" pitchFamily="34" charset="0"/>
              </a:rPr>
              <a:t>).</a:t>
            </a:r>
            <a:endParaRPr lang="fr-FR" dirty="0">
              <a:solidFill>
                <a:srgbClr val="FFC000"/>
              </a:solidFill>
            </a:endParaRPr>
          </a:p>
        </p:txBody>
      </p:sp>
      <p:sp>
        <p:nvSpPr>
          <p:cNvPr id="16" name="ZoneTexte 15">
            <a:extLst>
              <a:ext uri="{FF2B5EF4-FFF2-40B4-BE49-F238E27FC236}">
                <a16:creationId xmlns:a16="http://schemas.microsoft.com/office/drawing/2014/main" id="{D13070CE-EF95-4C05-ACA0-172542767756}"/>
              </a:ext>
            </a:extLst>
          </p:cNvPr>
          <p:cNvSpPr txBox="1"/>
          <p:nvPr/>
        </p:nvSpPr>
        <p:spPr>
          <a:xfrm>
            <a:off x="9286652" y="5434893"/>
            <a:ext cx="2902369" cy="923330"/>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Nid d'abeille abandonné dans le </a:t>
            </a:r>
            <a:r>
              <a:rPr lang="fr-FR" b="0" i="0" u="none" strike="noStrike" dirty="0">
                <a:solidFill>
                  <a:srgbClr val="0645AD"/>
                </a:solidFill>
                <a:effectLst/>
                <a:latin typeface="Arial" panose="020B0604020202020204" pitchFamily="34" charset="0"/>
                <a:hlinkClick r:id="rId16" tooltip="Parc national d'Eravikulam"/>
              </a:rPr>
              <a:t>parc national d'</a:t>
            </a:r>
            <a:r>
              <a:rPr lang="fr-FR" b="0" i="0" u="none" strike="noStrike" dirty="0" err="1">
                <a:solidFill>
                  <a:srgbClr val="0645AD"/>
                </a:solidFill>
                <a:effectLst/>
                <a:latin typeface="Arial" panose="020B0604020202020204" pitchFamily="34" charset="0"/>
                <a:hlinkClick r:id="rId16" tooltip="Parc national d'Eravikulam"/>
              </a:rPr>
              <a:t>Eravikulam</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en Inde.</a:t>
            </a:r>
            <a:endParaRPr lang="fr-FR" dirty="0">
              <a:solidFill>
                <a:srgbClr val="FFC000"/>
              </a:solidFill>
            </a:endParaRPr>
          </a:p>
        </p:txBody>
      </p:sp>
      <p:pic>
        <p:nvPicPr>
          <p:cNvPr id="12" name="Image 11" descr="Une image contenant extérieur, arbre, champignon&#10;&#10;Description générée automatiquement">
            <a:extLst>
              <a:ext uri="{FF2B5EF4-FFF2-40B4-BE49-F238E27FC236}">
                <a16:creationId xmlns:a16="http://schemas.microsoft.com/office/drawing/2014/main" id="{D4880247-3DEA-4B4E-B157-FFFA456FA47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37830" y="3034835"/>
            <a:ext cx="2362844" cy="2362844"/>
          </a:xfrm>
          <a:prstGeom prst="rect">
            <a:avLst/>
          </a:prstGeom>
        </p:spPr>
      </p:pic>
    </p:spTree>
    <p:extLst>
      <p:ext uri="{BB962C8B-B14F-4D97-AF65-F5344CB8AC3E}">
        <p14:creationId xmlns:p14="http://schemas.microsoft.com/office/powerpoint/2010/main" val="344850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E3FAE263-4043-494E-AF8E-4604170812FD}"/>
              </a:ext>
            </a:extLst>
          </p:cNvPr>
          <p:cNvSpPr>
            <a:spLocks noGrp="1"/>
          </p:cNvSpPr>
          <p:nvPr>
            <p:ph type="sldNum" sz="quarter" idx="12"/>
          </p:nvPr>
        </p:nvSpPr>
        <p:spPr/>
        <p:txBody>
          <a:bodyPr/>
          <a:lstStyle/>
          <a:p>
            <a:fld id="{27CE633F-9882-4A5C-83A2-1109D0C73261}" type="slidenum">
              <a:rPr lang="en-US" smtClean="0"/>
              <a:t>16</a:t>
            </a:fld>
            <a:endParaRPr lang="en-US"/>
          </a:p>
        </p:txBody>
      </p:sp>
      <p:sp>
        <p:nvSpPr>
          <p:cNvPr id="10" name="ZoneTexte 9">
            <a:extLst>
              <a:ext uri="{FF2B5EF4-FFF2-40B4-BE49-F238E27FC236}">
                <a16:creationId xmlns:a16="http://schemas.microsoft.com/office/drawing/2014/main" id="{DB02271B-6E99-4320-8C47-30FD2DFDE1C8}"/>
              </a:ext>
            </a:extLst>
          </p:cNvPr>
          <p:cNvSpPr txBox="1"/>
          <p:nvPr/>
        </p:nvSpPr>
        <p:spPr>
          <a:xfrm>
            <a:off x="140256" y="117666"/>
            <a:ext cx="2826228" cy="461665"/>
          </a:xfrm>
          <a:prstGeom prst="rect">
            <a:avLst/>
          </a:prstGeom>
          <a:noFill/>
        </p:spPr>
        <p:txBody>
          <a:bodyPr wrap="square">
            <a:spAutoFit/>
          </a:bodyPr>
          <a:lstStyle/>
          <a:p>
            <a:r>
              <a:rPr lang="fr-FR" sz="2400" b="1" dirty="0">
                <a:solidFill>
                  <a:srgbClr val="FFC000"/>
                </a:solidFill>
              </a:rPr>
              <a:t>Abeilles à miel</a:t>
            </a:r>
          </a:p>
        </p:txBody>
      </p:sp>
      <p:sp>
        <p:nvSpPr>
          <p:cNvPr id="3" name="ZoneTexte 2">
            <a:extLst>
              <a:ext uri="{FF2B5EF4-FFF2-40B4-BE49-F238E27FC236}">
                <a16:creationId xmlns:a16="http://schemas.microsoft.com/office/drawing/2014/main" id="{3E61A081-884B-47D2-8BD4-BCD7D730DCA8}"/>
              </a:ext>
            </a:extLst>
          </p:cNvPr>
          <p:cNvSpPr txBox="1"/>
          <p:nvPr/>
        </p:nvSpPr>
        <p:spPr>
          <a:xfrm>
            <a:off x="140256" y="579331"/>
            <a:ext cx="11869439" cy="6001643"/>
          </a:xfrm>
          <a:prstGeom prst="rect">
            <a:avLst/>
          </a:prstGeom>
          <a:noFill/>
        </p:spPr>
        <p:txBody>
          <a:bodyPr wrap="square" rtlCol="0">
            <a:spAutoFit/>
          </a:bodyPr>
          <a:lstStyle/>
          <a:p>
            <a:pPr algn="just"/>
            <a:r>
              <a:rPr lang="fr-FR" sz="2400" b="0" i="0" dirty="0">
                <a:solidFill>
                  <a:srgbClr val="FFC000"/>
                </a:solidFill>
                <a:effectLst/>
                <a:latin typeface="Calibri" panose="020F0502020204030204" pitchFamily="34" charset="0"/>
                <a:cs typeface="Calibri" panose="020F0502020204030204" pitchFamily="34" charset="0"/>
              </a:rPr>
              <a:t>L'expression « abeille à miel » ou « abeille mellifère » est un </a:t>
            </a:r>
            <a:r>
              <a:rPr lang="fr-FR" sz="2400" b="0" i="0" u="none" strike="noStrike" dirty="0">
                <a:solidFill>
                  <a:srgbClr val="0645AD"/>
                </a:solidFill>
                <a:effectLst/>
                <a:latin typeface="Calibri" panose="020F0502020204030204" pitchFamily="34" charset="0"/>
                <a:cs typeface="Calibri" panose="020F0502020204030204" pitchFamily="34" charset="0"/>
                <a:hlinkClick r:id="rId3" tooltip="Nom vernaculaire"/>
              </a:rPr>
              <a:t>nom vernaculaire</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désignant en </a:t>
            </a:r>
            <a:r>
              <a:rPr lang="fr-FR" sz="2400" b="0" i="0" u="none" strike="noStrike" dirty="0">
                <a:solidFill>
                  <a:srgbClr val="0645AD"/>
                </a:solidFill>
                <a:effectLst/>
                <a:latin typeface="Calibri" panose="020F0502020204030204" pitchFamily="34" charset="0"/>
                <a:cs typeface="Calibri" panose="020F0502020204030204" pitchFamily="34" charset="0"/>
                <a:hlinkClick r:id="rId4" tooltip="Français"/>
              </a:rPr>
              <a:t>français</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des</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u="none" strike="noStrike" dirty="0">
                <a:solidFill>
                  <a:srgbClr val="0645AD"/>
                </a:solidFill>
                <a:effectLst/>
                <a:latin typeface="Calibri" panose="020F0502020204030204" pitchFamily="34" charset="0"/>
                <a:cs typeface="Calibri" panose="020F0502020204030204" pitchFamily="34" charset="0"/>
                <a:hlinkClick r:id="rId5" tooltip="Insecte social"/>
              </a:rPr>
              <a:t>insectes sociaux</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parmi les abeilles qui produisent du </a:t>
            </a:r>
            <a:r>
              <a:rPr lang="fr-FR" sz="2400" b="0" i="0" u="none" strike="noStrike" dirty="0">
                <a:solidFill>
                  <a:srgbClr val="0645AD"/>
                </a:solidFill>
                <a:effectLst/>
                <a:latin typeface="Calibri" panose="020F0502020204030204" pitchFamily="34" charset="0"/>
                <a:cs typeface="Calibri" panose="020F0502020204030204" pitchFamily="34" charset="0"/>
                <a:hlinkClick r:id="rId6" tooltip="Miel"/>
              </a:rPr>
              <a:t>miel</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en quantité significative.</a:t>
            </a:r>
          </a:p>
          <a:p>
            <a:pPr algn="just"/>
            <a:r>
              <a:rPr lang="fr-FR" sz="2400" b="0" i="0" dirty="0">
                <a:solidFill>
                  <a:srgbClr val="FFC000"/>
                </a:solidFill>
                <a:effectLst/>
                <a:latin typeface="Calibri" panose="020F0502020204030204" pitchFamily="34" charset="0"/>
                <a:cs typeface="Calibri" panose="020F0502020204030204" pitchFamily="34" charset="0"/>
              </a:rPr>
              <a:t>Les abeilles à miel appartiennent majoritairement au genre </a:t>
            </a:r>
            <a:r>
              <a:rPr lang="fr-FR" sz="2400" b="0" i="1" u="none" strike="noStrike" dirty="0">
                <a:solidFill>
                  <a:srgbClr val="0645AD"/>
                </a:solidFill>
                <a:effectLst/>
                <a:latin typeface="Calibri" panose="020F0502020204030204" pitchFamily="34" charset="0"/>
                <a:cs typeface="Calibri" panose="020F0502020204030204" pitchFamily="34" charset="0"/>
                <a:hlinkClick r:id="rId7" tooltip="Apis (genre)"/>
              </a:rPr>
              <a:t>Apis</a:t>
            </a:r>
            <a:r>
              <a:rPr lang="fr-FR" sz="2400" b="0" i="0" dirty="0">
                <a:solidFill>
                  <a:srgbClr val="FFC000"/>
                </a:solidFill>
                <a:effectLst/>
                <a:latin typeface="Calibri" panose="020F0502020204030204" pitchFamily="34" charset="0"/>
                <a:cs typeface="Calibri" panose="020F0502020204030204" pitchFamily="34" charset="0"/>
              </a:rPr>
              <a:t>,</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et, dans une moindre mesure, son homologue asiatique </a:t>
            </a:r>
            <a:r>
              <a:rPr lang="fr-FR" sz="2400" b="0" i="1" u="none" strike="noStrike" dirty="0">
                <a:solidFill>
                  <a:srgbClr val="0645AD"/>
                </a:solidFill>
                <a:effectLst/>
                <a:latin typeface="Calibri" panose="020F0502020204030204" pitchFamily="34" charset="0"/>
                <a:cs typeface="Calibri" panose="020F0502020204030204" pitchFamily="34" charset="0"/>
                <a:hlinkClick r:id="rId8" tooltip="Apis cerana"/>
              </a:rPr>
              <a:t>Apis </a:t>
            </a:r>
            <a:r>
              <a:rPr lang="fr-FR" sz="2400" b="0" i="1" u="none" strike="noStrike" dirty="0" err="1">
                <a:solidFill>
                  <a:srgbClr val="0645AD"/>
                </a:solidFill>
                <a:effectLst/>
                <a:latin typeface="Calibri" panose="020F0502020204030204" pitchFamily="34" charset="0"/>
                <a:cs typeface="Calibri" panose="020F0502020204030204" pitchFamily="34" charset="0"/>
                <a:hlinkClick r:id="rId8" tooltip="Apis cerana"/>
              </a:rPr>
              <a:t>cerana</a:t>
            </a:r>
            <a:r>
              <a:rPr lang="fr-FR" sz="2400" b="0" i="0" dirty="0">
                <a:solidFill>
                  <a:srgbClr val="FFC000"/>
                </a:solidFill>
                <a:effectLst/>
                <a:latin typeface="Calibri" panose="020F0502020204030204" pitchFamily="34" charset="0"/>
                <a:cs typeface="Calibri" panose="020F0502020204030204" pitchFamily="34" charset="0"/>
              </a:rPr>
              <a:t>,</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exploitée en Asie, l'espèce qui se prête le mieux à l'</a:t>
            </a:r>
            <a:r>
              <a:rPr lang="fr-FR" sz="2400" b="0" i="0" u="none" strike="noStrike" dirty="0">
                <a:solidFill>
                  <a:srgbClr val="0645AD"/>
                </a:solidFill>
                <a:effectLst/>
                <a:latin typeface="Calibri" panose="020F0502020204030204" pitchFamily="34" charset="0"/>
                <a:cs typeface="Calibri" panose="020F0502020204030204" pitchFamily="34" charset="0"/>
                <a:hlinkClick r:id="rId9" tooltip="Apiculture"/>
              </a:rPr>
              <a:t>apiculture</a:t>
            </a:r>
            <a:r>
              <a:rPr lang="fr-FR" sz="2400" b="0" i="0" dirty="0">
                <a:solidFill>
                  <a:srgbClr val="FFC000"/>
                </a:solidFill>
                <a:effectLst/>
                <a:latin typeface="Calibri" panose="020F0502020204030204" pitchFamily="34" charset="0"/>
                <a:cs typeface="Calibri" panose="020F0502020204030204" pitchFamily="34" charset="0"/>
              </a:rPr>
              <a:t>. D'autres espèces produisent du miel mais pas en quantité suffisante pour mériter cette appellation.</a:t>
            </a:r>
          </a:p>
          <a:p>
            <a:pPr algn="just"/>
            <a:r>
              <a:rPr lang="fr-FR" sz="2400" b="0" i="0" dirty="0">
                <a:solidFill>
                  <a:srgbClr val="FFC000"/>
                </a:solidFill>
                <a:effectLst/>
                <a:latin typeface="Calibri" panose="020F0502020204030204" pitchFamily="34" charset="0"/>
                <a:cs typeface="Calibri" panose="020F0502020204030204" pitchFamily="34" charset="0"/>
              </a:rPr>
              <a:t>Les abeilles domestiques sont principalement de l'espèce </a:t>
            </a:r>
            <a:r>
              <a:rPr lang="fr-FR" sz="2400" b="0" i="1" dirty="0">
                <a:solidFill>
                  <a:srgbClr val="FFC000"/>
                </a:solidFill>
                <a:effectLst/>
                <a:latin typeface="Calibri" panose="020F0502020204030204" pitchFamily="34" charset="0"/>
                <a:cs typeface="Calibri" panose="020F0502020204030204" pitchFamily="34" charset="0"/>
              </a:rPr>
              <a:t>Apis </a:t>
            </a:r>
            <a:r>
              <a:rPr lang="fr-FR" sz="2400" b="0" i="1" dirty="0" err="1">
                <a:solidFill>
                  <a:srgbClr val="FFC000"/>
                </a:solidFill>
                <a:effectLst/>
                <a:latin typeface="Calibri" panose="020F0502020204030204" pitchFamily="34" charset="0"/>
                <a:cs typeface="Calibri" panose="020F0502020204030204" pitchFamily="34" charset="0"/>
              </a:rPr>
              <a:t>mellifera</a:t>
            </a:r>
            <a:r>
              <a:rPr lang="fr-FR" sz="2400" b="0" i="0" dirty="0">
                <a:solidFill>
                  <a:srgbClr val="FFC000"/>
                </a:solidFill>
                <a:effectLst/>
                <a:latin typeface="Calibri" panose="020F0502020204030204" pitchFamily="34" charset="0"/>
                <a:cs typeface="Calibri" panose="020F0502020204030204" pitchFamily="34" charset="0"/>
              </a:rPr>
              <a:t>. Originaire d'</a:t>
            </a:r>
            <a:r>
              <a:rPr lang="fr-FR" sz="2400" b="0" i="0" u="none" strike="noStrike" dirty="0">
                <a:solidFill>
                  <a:srgbClr val="0645AD"/>
                </a:solidFill>
                <a:effectLst/>
                <a:latin typeface="Calibri" panose="020F0502020204030204" pitchFamily="34" charset="0"/>
                <a:cs typeface="Calibri" panose="020F0502020204030204" pitchFamily="34" charset="0"/>
                <a:hlinkClick r:id="rId10" tooltip="Europe"/>
              </a:rPr>
              <a:t>Europe</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et d'</a:t>
            </a:r>
            <a:r>
              <a:rPr lang="fr-FR" sz="2400" b="0" i="0" u="none" strike="noStrike" dirty="0">
                <a:solidFill>
                  <a:srgbClr val="0645AD"/>
                </a:solidFill>
                <a:effectLst/>
                <a:latin typeface="Calibri" panose="020F0502020204030204" pitchFamily="34" charset="0"/>
                <a:cs typeface="Calibri" panose="020F0502020204030204" pitchFamily="34" charset="0"/>
                <a:hlinkClick r:id="rId11" tooltip="Afrique"/>
              </a:rPr>
              <a:t>Afrique</a:t>
            </a:r>
            <a:r>
              <a:rPr lang="fr-FR" sz="2400" b="0" i="0" dirty="0">
                <a:solidFill>
                  <a:srgbClr val="FFC000"/>
                </a:solidFill>
                <a:effectLst/>
                <a:latin typeface="Calibri" panose="020F0502020204030204" pitchFamily="34" charset="0"/>
                <a:cs typeface="Calibri" panose="020F0502020204030204" pitchFamily="34" charset="0"/>
              </a:rPr>
              <a:t>,</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c'est en effet l'espèce la plus utilisée pour produire du miel. Elle a donné de nombreuses </a:t>
            </a:r>
            <a:r>
              <a:rPr lang="fr-FR" sz="2400" b="0" i="0" u="none" strike="noStrike" dirty="0">
                <a:solidFill>
                  <a:srgbClr val="FFC000"/>
                </a:solidFill>
                <a:effectLst/>
                <a:latin typeface="Calibri" panose="020F0502020204030204" pitchFamily="34" charset="0"/>
                <a:cs typeface="Calibri" panose="020F0502020204030204" pitchFamily="34" charset="0"/>
                <a:hlinkClick r:id="rId12" tooltip="Sous-espèce">
                  <a:extLst>
                    <a:ext uri="{A12FA001-AC4F-418D-AE19-62706E023703}">
                      <ahyp:hlinkClr xmlns:ahyp="http://schemas.microsoft.com/office/drawing/2018/hyperlinkcolor" val="tx"/>
                    </a:ext>
                  </a:extLst>
                </a:hlinkClick>
              </a:rPr>
              <a:t>sous-espèces</a:t>
            </a:r>
            <a:r>
              <a:rPr lang="fr-FR" sz="2400" b="0" i="0" dirty="0">
                <a:solidFill>
                  <a:srgbClr val="FFC000"/>
                </a:solidFill>
                <a:effectLst/>
                <a:latin typeface="Calibri" panose="020F0502020204030204" pitchFamily="34" charset="0"/>
                <a:cs typeface="Calibri" panose="020F0502020204030204" pitchFamily="34" charset="0"/>
              </a:rPr>
              <a:t> ainsi que de nombreux </a:t>
            </a:r>
            <a:r>
              <a:rPr lang="fr-FR" sz="2400" b="0" i="0" u="none" strike="noStrike" dirty="0">
                <a:solidFill>
                  <a:srgbClr val="FFC000"/>
                </a:solidFill>
                <a:effectLst/>
                <a:latin typeface="Calibri" panose="020F0502020204030204" pitchFamily="34" charset="0"/>
                <a:cs typeface="Calibri" panose="020F0502020204030204" pitchFamily="34" charset="0"/>
                <a:hlinkClick r:id="rId13" tooltip="Hybride">
                  <a:extLst>
                    <a:ext uri="{A12FA001-AC4F-418D-AE19-62706E023703}">
                      <ahyp:hlinkClr xmlns:ahyp="http://schemas.microsoft.com/office/drawing/2018/hyperlinkcolor" val="tx"/>
                    </a:ext>
                  </a:extLst>
                </a:hlinkClick>
              </a:rPr>
              <a:t>hybrides</a:t>
            </a:r>
            <a:r>
              <a:rPr lang="fr-FR" sz="2400" b="0" i="0" dirty="0">
                <a:solidFill>
                  <a:srgbClr val="FFC000"/>
                </a:solidFill>
                <a:effectLst/>
                <a:latin typeface="Calibri" panose="020F0502020204030204" pitchFamily="34" charset="0"/>
                <a:cs typeface="Calibri" panose="020F0502020204030204" pitchFamily="34" charset="0"/>
              </a:rPr>
              <a:t> de ces sous-espèces, dont certains, comme l'abeille </a:t>
            </a:r>
            <a:r>
              <a:rPr lang="fr-FR" sz="2400" b="0" i="0" u="none" strike="noStrike" dirty="0" err="1">
                <a:solidFill>
                  <a:srgbClr val="0645AD"/>
                </a:solidFill>
                <a:effectLst/>
                <a:latin typeface="Calibri" panose="020F0502020204030204" pitchFamily="34" charset="0"/>
                <a:cs typeface="Calibri" panose="020F0502020204030204" pitchFamily="34" charset="0"/>
                <a:hlinkClick r:id="rId14" tooltip="Buckfast"/>
              </a:rPr>
              <a:t>buckfast</a:t>
            </a:r>
            <a:r>
              <a:rPr lang="fr-FR" sz="2400" b="0" i="0" dirty="0">
                <a:solidFill>
                  <a:srgbClr val="FFC000"/>
                </a:solidFill>
                <a:effectLst/>
                <a:latin typeface="Calibri" panose="020F0502020204030204" pitchFamily="34" charset="0"/>
                <a:cs typeface="Calibri" panose="020F0502020204030204" pitchFamily="34" charset="0"/>
              </a:rPr>
              <a:t>,</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sont obtenus par croisements au sein des élevages. </a:t>
            </a:r>
          </a:p>
          <a:p>
            <a:pPr algn="just"/>
            <a:r>
              <a:rPr kumimoji="0" lang="fr-FR" altLang="fr-FR" sz="2400" b="0"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Les autres espèces du genre </a:t>
            </a:r>
            <a:r>
              <a:rPr kumimoji="0" lang="fr-FR" altLang="fr-FR" sz="2400" b="0" i="1" u="none" strike="noStrike" cap="none" normalizeH="0" baseline="0" dirty="0">
                <a:ln>
                  <a:noFill/>
                </a:ln>
                <a:solidFill>
                  <a:srgbClr val="FFC000"/>
                </a:solidFill>
                <a:effectLst/>
                <a:latin typeface="Calibri" panose="020F0502020204030204" pitchFamily="34" charset="0"/>
                <a:cs typeface="Calibri" panose="020F0502020204030204" pitchFamily="34" charset="0"/>
              </a:rPr>
              <a:t>Apis</a:t>
            </a:r>
            <a:r>
              <a:rPr kumimoji="0" lang="fr-FR" altLang="fr-FR" sz="2400" b="0"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 (</a:t>
            </a:r>
            <a:r>
              <a:rPr kumimoji="0" lang="fr-FR" altLang="fr-FR" sz="2400" b="0" i="1" u="none" strike="noStrike" cap="none" normalizeH="0" baseline="0" dirty="0">
                <a:ln>
                  <a:noFill/>
                </a:ln>
                <a:solidFill>
                  <a:srgbClr val="0645AD"/>
                </a:solidFill>
                <a:effectLst/>
                <a:latin typeface="Calibri" panose="020F0502020204030204" pitchFamily="34" charset="0"/>
                <a:cs typeface="Calibri" panose="020F0502020204030204" pitchFamily="34" charset="0"/>
                <a:hlinkClick r:id="rId15" tooltip="Apis florea"/>
              </a:rPr>
              <a:t>Apis </a:t>
            </a:r>
            <a:r>
              <a:rPr kumimoji="0" lang="fr-FR" altLang="fr-FR" sz="2400" b="0" i="1" u="none" strike="noStrike" cap="none" normalizeH="0" baseline="0" dirty="0" err="1">
                <a:ln>
                  <a:noFill/>
                </a:ln>
                <a:solidFill>
                  <a:srgbClr val="0645AD"/>
                </a:solidFill>
                <a:effectLst/>
                <a:latin typeface="Calibri" panose="020F0502020204030204" pitchFamily="34" charset="0"/>
                <a:cs typeface="Calibri" panose="020F0502020204030204" pitchFamily="34" charset="0"/>
                <a:hlinkClick r:id="rId15" tooltip="Apis florea"/>
              </a:rPr>
              <a:t>florea</a:t>
            </a:r>
            <a:r>
              <a:rPr kumimoji="0" lang="fr-FR" altLang="fr-FR" sz="2400" b="0"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a:t>
            </a:r>
            <a:r>
              <a:rPr kumimoji="0" lang="fr-FR" altLang="fr-FR" sz="2400" b="0" i="0" u="none" strike="noStrike" cap="none" normalizeH="0" baseline="0" dirty="0">
                <a:ln>
                  <a:noFill/>
                </a:ln>
                <a:solidFill>
                  <a:srgbClr val="202122"/>
                </a:solidFill>
                <a:effectLst/>
                <a:latin typeface="Calibri" panose="020F0502020204030204" pitchFamily="34" charset="0"/>
                <a:cs typeface="Calibri" panose="020F0502020204030204" pitchFamily="34" charset="0"/>
              </a:rPr>
              <a:t> </a:t>
            </a:r>
            <a:r>
              <a:rPr kumimoji="0" lang="fr-FR" altLang="fr-FR" sz="2400" b="0" i="1" u="none" strike="noStrike" cap="none" normalizeH="0" baseline="0" dirty="0">
                <a:ln>
                  <a:noFill/>
                </a:ln>
                <a:solidFill>
                  <a:srgbClr val="0645AD"/>
                </a:solidFill>
                <a:effectLst/>
                <a:latin typeface="Calibri" panose="020F0502020204030204" pitchFamily="34" charset="0"/>
                <a:cs typeface="Calibri" panose="020F0502020204030204" pitchFamily="34" charset="0"/>
                <a:hlinkClick r:id="rId16" tooltip="Apis dorsata"/>
              </a:rPr>
              <a:t>Apis </a:t>
            </a:r>
            <a:r>
              <a:rPr kumimoji="0" lang="fr-FR" altLang="fr-FR" sz="2400" b="0" i="1" u="none" strike="noStrike" cap="none" normalizeH="0" baseline="0" dirty="0" err="1">
                <a:ln>
                  <a:noFill/>
                </a:ln>
                <a:solidFill>
                  <a:srgbClr val="0645AD"/>
                </a:solidFill>
                <a:effectLst/>
                <a:latin typeface="Calibri" panose="020F0502020204030204" pitchFamily="34" charset="0"/>
                <a:cs typeface="Calibri" panose="020F0502020204030204" pitchFamily="34" charset="0"/>
                <a:hlinkClick r:id="rId16" tooltip="Apis dorsata"/>
              </a:rPr>
              <a:t>dorsata</a:t>
            </a:r>
            <a:r>
              <a:rPr kumimoji="0" lang="fr-FR" altLang="fr-FR" sz="2400" b="0"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a:t>
            </a:r>
            <a:r>
              <a:rPr kumimoji="0" lang="fr-FR" altLang="fr-FR" sz="2400" b="0" i="0" u="none" strike="noStrike" cap="none" normalizeH="0" baseline="0" dirty="0">
                <a:ln>
                  <a:noFill/>
                </a:ln>
                <a:solidFill>
                  <a:srgbClr val="202122"/>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etc.) se trouvent uniquement à l'état sauvage</a:t>
            </a:r>
            <a:r>
              <a:rPr lang="fr-FR" sz="2400" dirty="0">
                <a:solidFill>
                  <a:srgbClr val="FFC000"/>
                </a:solidFill>
                <a:latin typeface="Calibri" panose="020F0502020204030204" pitchFamily="34" charset="0"/>
                <a:cs typeface="Calibri" panose="020F0502020204030204" pitchFamily="34" charset="0"/>
              </a:rPr>
              <a:t>.</a:t>
            </a:r>
          </a:p>
          <a:p>
            <a:pPr algn="just"/>
            <a:r>
              <a:rPr lang="fr-FR" sz="2400" b="0" i="0" dirty="0">
                <a:solidFill>
                  <a:srgbClr val="FFC000"/>
                </a:solidFill>
                <a:effectLst/>
                <a:latin typeface="Calibri" panose="020F0502020204030204" pitchFamily="34" charset="0"/>
                <a:cs typeface="Calibri" panose="020F0502020204030204" pitchFamily="34" charset="0"/>
              </a:rPr>
              <a:t>Des abeilles de la </a:t>
            </a:r>
            <a:r>
              <a:rPr lang="fr-FR" sz="2400" b="0" i="0" u="none" strike="noStrike" dirty="0">
                <a:solidFill>
                  <a:srgbClr val="0645AD"/>
                </a:solidFill>
                <a:effectLst/>
                <a:latin typeface="Calibri" panose="020F0502020204030204" pitchFamily="34" charset="0"/>
                <a:cs typeface="Calibri" panose="020F0502020204030204" pitchFamily="34" charset="0"/>
                <a:hlinkClick r:id="rId17" tooltip="Tribu (biologie)"/>
              </a:rPr>
              <a:t>tribu</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des</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u="none" strike="noStrike" dirty="0" err="1">
                <a:solidFill>
                  <a:srgbClr val="0645AD"/>
                </a:solidFill>
                <a:effectLst/>
                <a:latin typeface="Calibri" panose="020F0502020204030204" pitchFamily="34" charset="0"/>
                <a:cs typeface="Calibri" panose="020F0502020204030204" pitchFamily="34" charset="0"/>
                <a:hlinkClick r:id="rId18" tooltip="Meliponini"/>
              </a:rPr>
              <a:t>Meliponini</a:t>
            </a:r>
            <a:r>
              <a:rPr lang="fr-FR" sz="2400" b="0" i="0" dirty="0">
                <a:solidFill>
                  <a:srgbClr val="202122"/>
                </a:solidFill>
                <a:effectLst/>
                <a:latin typeface="Calibri" panose="020F0502020204030204" pitchFamily="34" charset="0"/>
                <a:cs typeface="Calibri" panose="020F0502020204030204" pitchFamily="34" charset="0"/>
              </a:rPr>
              <a:t> </a:t>
            </a:r>
            <a:r>
              <a:rPr lang="fr-FR" sz="2400" b="0" i="0" dirty="0">
                <a:solidFill>
                  <a:srgbClr val="FFC000"/>
                </a:solidFill>
                <a:effectLst/>
                <a:latin typeface="Calibri" panose="020F0502020204030204" pitchFamily="34" charset="0"/>
                <a:cs typeface="Calibri" panose="020F0502020204030204" pitchFamily="34" charset="0"/>
              </a:rPr>
              <a:t>produisent également de petites quantités de miel. Le rendement des colonies d'abeilles en miel dépend aussi des végétaux à la disposition des butineuses, car les plantes à fleurs sont plus ou moins </a:t>
            </a:r>
            <a:r>
              <a:rPr lang="fr-FR" sz="2400" b="0" i="0" u="none" strike="noStrike" dirty="0">
                <a:solidFill>
                  <a:srgbClr val="0645AD"/>
                </a:solidFill>
                <a:effectLst/>
                <a:latin typeface="Calibri" panose="020F0502020204030204" pitchFamily="34" charset="0"/>
                <a:cs typeface="Calibri" panose="020F0502020204030204" pitchFamily="34" charset="0"/>
                <a:hlinkClick r:id="rId19" tooltip="Flore mellifère"/>
              </a:rPr>
              <a:t>mellifères</a:t>
            </a:r>
            <a:r>
              <a:rPr lang="fr-FR" sz="2400" b="0" i="0" dirty="0">
                <a:solidFill>
                  <a:srgbClr val="FFC000"/>
                </a:solidFill>
                <a:effectLst/>
                <a:latin typeface="Calibri" panose="020F0502020204030204" pitchFamily="34" charset="0"/>
                <a:cs typeface="Calibri" panose="020F0502020204030204" pitchFamily="34" charset="0"/>
              </a:rPr>
              <a:t>.</a:t>
            </a:r>
            <a:endParaRPr lang="fr-FR" sz="2400"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1613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308656" y="6320201"/>
            <a:ext cx="716413" cy="365125"/>
          </a:xfrm>
        </p:spPr>
        <p:txBody>
          <a:bodyPr/>
          <a:lstStyle/>
          <a:p>
            <a:fld id="{27CE633F-9882-4A5C-83A2-1109D0C73261}" type="slidenum">
              <a:rPr lang="en-US" smtClean="0"/>
              <a:t>17</a:t>
            </a:fld>
            <a:endParaRPr lang="en-US" dirty="0"/>
          </a:p>
        </p:txBody>
      </p:sp>
      <p:sp>
        <p:nvSpPr>
          <p:cNvPr id="3" name="ZoneTexte 2">
            <a:extLst>
              <a:ext uri="{FF2B5EF4-FFF2-40B4-BE49-F238E27FC236}">
                <a16:creationId xmlns:a16="http://schemas.microsoft.com/office/drawing/2014/main" id="{9997B7F6-F70C-4855-B164-4121C380AEAA}"/>
              </a:ext>
            </a:extLst>
          </p:cNvPr>
          <p:cNvSpPr txBox="1"/>
          <p:nvPr/>
        </p:nvSpPr>
        <p:spPr>
          <a:xfrm>
            <a:off x="133227" y="125975"/>
            <a:ext cx="5101269" cy="461665"/>
          </a:xfrm>
          <a:prstGeom prst="rect">
            <a:avLst/>
          </a:prstGeom>
          <a:noFill/>
        </p:spPr>
        <p:txBody>
          <a:bodyPr wrap="square" rtlCol="0">
            <a:spAutoFit/>
          </a:bodyPr>
          <a:lstStyle/>
          <a:p>
            <a:r>
              <a:rPr lang="fr-FR" sz="2400" b="1" dirty="0">
                <a:solidFill>
                  <a:srgbClr val="FFC000"/>
                </a:solidFill>
              </a:rPr>
              <a:t>Reconnaître les abeilles à miel</a:t>
            </a:r>
          </a:p>
        </p:txBody>
      </p:sp>
      <p:pic>
        <p:nvPicPr>
          <p:cNvPr id="6" name="Image 5" descr="Une image contenant insecte&#10;&#10;Description générée automatiquement">
            <a:extLst>
              <a:ext uri="{FF2B5EF4-FFF2-40B4-BE49-F238E27FC236}">
                <a16:creationId xmlns:a16="http://schemas.microsoft.com/office/drawing/2014/main" id="{508CA40E-E918-417C-B49C-ABAC46997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49" y="713605"/>
            <a:ext cx="3048000" cy="2286000"/>
          </a:xfrm>
          <a:prstGeom prst="rect">
            <a:avLst/>
          </a:prstGeom>
        </p:spPr>
      </p:pic>
      <p:pic>
        <p:nvPicPr>
          <p:cNvPr id="10" name="Image 9" descr="Une image contenant insecte&#10;&#10;Description générée automatiquement">
            <a:extLst>
              <a:ext uri="{FF2B5EF4-FFF2-40B4-BE49-F238E27FC236}">
                <a16:creationId xmlns:a16="http://schemas.microsoft.com/office/drawing/2014/main" id="{3C48968D-650B-419D-AB6D-587FCADD1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108" y="3871786"/>
            <a:ext cx="3263900" cy="2286000"/>
          </a:xfrm>
          <a:prstGeom prst="rect">
            <a:avLst/>
          </a:prstGeom>
        </p:spPr>
      </p:pic>
      <p:pic>
        <p:nvPicPr>
          <p:cNvPr id="14" name="Image 13" descr="Une image contenant plante, fleur&#10;&#10;Description générée automatiquement">
            <a:extLst>
              <a:ext uri="{FF2B5EF4-FFF2-40B4-BE49-F238E27FC236}">
                <a16:creationId xmlns:a16="http://schemas.microsoft.com/office/drawing/2014/main" id="{85E78E72-E0C1-4EFF-9116-15E0F03F6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1151" y="172674"/>
            <a:ext cx="2465712" cy="2826931"/>
          </a:xfrm>
          <a:prstGeom prst="rect">
            <a:avLst/>
          </a:prstGeom>
        </p:spPr>
      </p:pic>
      <p:pic>
        <p:nvPicPr>
          <p:cNvPr id="17" name="Image 16" descr="Une image contenant insecte&#10;&#10;Description générée automatiquement">
            <a:extLst>
              <a:ext uri="{FF2B5EF4-FFF2-40B4-BE49-F238E27FC236}">
                <a16:creationId xmlns:a16="http://schemas.microsoft.com/office/drawing/2014/main" id="{F02AD9B8-16D6-496F-BA92-15A36801AD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1866" y="219596"/>
            <a:ext cx="2085008" cy="2780010"/>
          </a:xfrm>
          <a:prstGeom prst="rect">
            <a:avLst/>
          </a:prstGeom>
        </p:spPr>
      </p:pic>
      <p:pic>
        <p:nvPicPr>
          <p:cNvPr id="19" name="Image 18" descr="Une image contenant insecte&#10;&#10;Description générée automatiquement">
            <a:extLst>
              <a:ext uri="{FF2B5EF4-FFF2-40B4-BE49-F238E27FC236}">
                <a16:creationId xmlns:a16="http://schemas.microsoft.com/office/drawing/2014/main" id="{86B94A2C-6F33-41E3-B20B-588222B288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0111" y="713605"/>
            <a:ext cx="2971800" cy="2286000"/>
          </a:xfrm>
          <a:prstGeom prst="rect">
            <a:avLst/>
          </a:prstGeom>
        </p:spPr>
      </p:pic>
      <p:sp>
        <p:nvSpPr>
          <p:cNvPr id="25" name="ZoneTexte 24">
            <a:extLst>
              <a:ext uri="{FF2B5EF4-FFF2-40B4-BE49-F238E27FC236}">
                <a16:creationId xmlns:a16="http://schemas.microsoft.com/office/drawing/2014/main" id="{EC9FC474-C5E9-4B7E-9A55-1E225A354CBC}"/>
              </a:ext>
            </a:extLst>
          </p:cNvPr>
          <p:cNvSpPr txBox="1"/>
          <p:nvPr/>
        </p:nvSpPr>
        <p:spPr>
          <a:xfrm>
            <a:off x="21232" y="2999605"/>
            <a:ext cx="3263896" cy="646331"/>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Abeille à miel d'Europe et d'Afrique : </a:t>
            </a:r>
            <a:r>
              <a:rPr lang="fr-FR" b="0" i="1" u="none" strike="noStrike" dirty="0">
                <a:solidFill>
                  <a:srgbClr val="0645AD"/>
                </a:solidFill>
                <a:effectLst/>
                <a:latin typeface="Arial" panose="020B0604020202020204" pitchFamily="34" charset="0"/>
                <a:hlinkClick r:id="rId8" tooltip="Apis mellifera"/>
              </a:rPr>
              <a:t>Apis </a:t>
            </a:r>
            <a:r>
              <a:rPr lang="fr-FR" b="0" i="1" u="none" strike="noStrike" dirty="0" err="1">
                <a:solidFill>
                  <a:srgbClr val="0645AD"/>
                </a:solidFill>
                <a:effectLst/>
                <a:latin typeface="Arial" panose="020B0604020202020204" pitchFamily="34" charset="0"/>
                <a:hlinkClick r:id="rId8" tooltip="Apis mellifera"/>
              </a:rPr>
              <a:t>mellifera</a:t>
            </a:r>
            <a:r>
              <a:rPr lang="fr-FR" b="0" i="0" dirty="0">
                <a:solidFill>
                  <a:srgbClr val="FFC000"/>
                </a:solidFill>
                <a:effectLst/>
                <a:latin typeface="Arial" panose="020B0604020202020204" pitchFamily="34" charset="0"/>
              </a:rPr>
              <a:t>.</a:t>
            </a:r>
            <a:endParaRPr lang="fr-FR" dirty="0">
              <a:solidFill>
                <a:srgbClr val="FFC000"/>
              </a:solidFill>
            </a:endParaRPr>
          </a:p>
        </p:txBody>
      </p:sp>
      <p:sp>
        <p:nvSpPr>
          <p:cNvPr id="27" name="ZoneTexte 26">
            <a:extLst>
              <a:ext uri="{FF2B5EF4-FFF2-40B4-BE49-F238E27FC236}">
                <a16:creationId xmlns:a16="http://schemas.microsoft.com/office/drawing/2014/main" id="{79BC7A51-E6E2-4027-8390-BAA40A5D3B58}"/>
              </a:ext>
            </a:extLst>
          </p:cNvPr>
          <p:cNvSpPr txBox="1"/>
          <p:nvPr/>
        </p:nvSpPr>
        <p:spPr>
          <a:xfrm>
            <a:off x="3783584" y="2994623"/>
            <a:ext cx="2628139" cy="1754326"/>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Favorite de l'apiculture en Europe, sous-espèce de la précédente, l'Abeille noire : </a:t>
            </a:r>
            <a:r>
              <a:rPr lang="fr-FR" b="0" i="1" u="none" strike="noStrike" dirty="0">
                <a:solidFill>
                  <a:srgbClr val="0645AD"/>
                </a:solidFill>
                <a:effectLst/>
                <a:latin typeface="Arial" panose="020B0604020202020204" pitchFamily="34" charset="0"/>
                <a:hlinkClick r:id="rId9" tooltip="Apis mellifera mellifera"/>
              </a:rPr>
              <a:t>Apis </a:t>
            </a:r>
            <a:r>
              <a:rPr lang="fr-FR" b="0" i="1" u="none" strike="noStrike" dirty="0" err="1">
                <a:solidFill>
                  <a:srgbClr val="0645AD"/>
                </a:solidFill>
                <a:effectLst/>
                <a:latin typeface="Arial" panose="020B0604020202020204" pitchFamily="34" charset="0"/>
                <a:hlinkClick r:id="rId9" tooltip="Apis mellifera mellifera"/>
              </a:rPr>
              <a:t>mellifera</a:t>
            </a:r>
            <a:r>
              <a:rPr lang="fr-FR" b="0" i="1" u="none" strike="noStrike" dirty="0">
                <a:solidFill>
                  <a:srgbClr val="0645AD"/>
                </a:solidFill>
                <a:effectLst/>
                <a:latin typeface="Arial" panose="020B0604020202020204" pitchFamily="34" charset="0"/>
                <a:hlinkClick r:id="rId9" tooltip="Apis mellifera mellifera"/>
              </a:rPr>
              <a:t> </a:t>
            </a:r>
            <a:r>
              <a:rPr lang="fr-FR" b="0" i="1" u="none" strike="noStrike" dirty="0" err="1">
                <a:solidFill>
                  <a:srgbClr val="0645AD"/>
                </a:solidFill>
                <a:effectLst/>
                <a:latin typeface="Arial" panose="020B0604020202020204" pitchFamily="34" charset="0"/>
                <a:hlinkClick r:id="rId9" tooltip="Apis mellifera mellifera"/>
              </a:rPr>
              <a:t>mellifera</a:t>
            </a:r>
            <a:r>
              <a:rPr lang="fr-FR" b="0" i="0" dirty="0">
                <a:solidFill>
                  <a:srgbClr val="FFC000"/>
                </a:solidFill>
                <a:effectLst/>
                <a:latin typeface="Arial" panose="020B0604020202020204" pitchFamily="34" charset="0"/>
              </a:rPr>
              <a:t>.</a:t>
            </a:r>
            <a:endParaRPr lang="fr-FR" dirty="0">
              <a:solidFill>
                <a:srgbClr val="FFC000"/>
              </a:solidFill>
            </a:endParaRPr>
          </a:p>
        </p:txBody>
      </p:sp>
      <p:sp>
        <p:nvSpPr>
          <p:cNvPr id="29" name="ZoneTexte 28">
            <a:extLst>
              <a:ext uri="{FF2B5EF4-FFF2-40B4-BE49-F238E27FC236}">
                <a16:creationId xmlns:a16="http://schemas.microsoft.com/office/drawing/2014/main" id="{54E48B09-806C-44AF-A0FD-63F2BB97735F}"/>
              </a:ext>
            </a:extLst>
          </p:cNvPr>
          <p:cNvSpPr txBox="1"/>
          <p:nvPr/>
        </p:nvSpPr>
        <p:spPr>
          <a:xfrm>
            <a:off x="6449639" y="2958555"/>
            <a:ext cx="2829461" cy="646331"/>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Abeille à miel asiatique : </a:t>
            </a:r>
            <a:r>
              <a:rPr lang="fr-FR" b="0" i="1" u="none" strike="noStrike" dirty="0">
                <a:solidFill>
                  <a:srgbClr val="0645AD"/>
                </a:solidFill>
                <a:effectLst/>
                <a:latin typeface="Arial" panose="020B0604020202020204" pitchFamily="34" charset="0"/>
                <a:hlinkClick r:id="rId10" tooltip="Apis cerana"/>
              </a:rPr>
              <a:t>Apis </a:t>
            </a:r>
            <a:r>
              <a:rPr lang="fr-FR" b="0" i="1" u="none" strike="noStrike" dirty="0" err="1">
                <a:solidFill>
                  <a:srgbClr val="0645AD"/>
                </a:solidFill>
                <a:effectLst/>
                <a:latin typeface="Arial" panose="020B0604020202020204" pitchFamily="34" charset="0"/>
                <a:hlinkClick r:id="rId10" tooltip="Apis cerana"/>
              </a:rPr>
              <a:t>cerana</a:t>
            </a:r>
            <a:r>
              <a:rPr lang="fr-FR" b="0" i="0" dirty="0">
                <a:solidFill>
                  <a:srgbClr val="FFC000"/>
                </a:solidFill>
                <a:effectLst/>
                <a:latin typeface="Arial" panose="020B0604020202020204" pitchFamily="34" charset="0"/>
              </a:rPr>
              <a:t>.</a:t>
            </a:r>
            <a:endParaRPr lang="fr-FR" dirty="0">
              <a:solidFill>
                <a:srgbClr val="FFC000"/>
              </a:solidFill>
            </a:endParaRPr>
          </a:p>
        </p:txBody>
      </p:sp>
      <p:sp>
        <p:nvSpPr>
          <p:cNvPr id="31" name="ZoneTexte 30">
            <a:extLst>
              <a:ext uri="{FF2B5EF4-FFF2-40B4-BE49-F238E27FC236}">
                <a16:creationId xmlns:a16="http://schemas.microsoft.com/office/drawing/2014/main" id="{23FFB451-A4B1-4D7F-BC2D-B5A2CE1A49E7}"/>
              </a:ext>
            </a:extLst>
          </p:cNvPr>
          <p:cNvSpPr txBox="1"/>
          <p:nvPr/>
        </p:nvSpPr>
        <p:spPr>
          <a:xfrm>
            <a:off x="9058252" y="2968344"/>
            <a:ext cx="2829460" cy="646331"/>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Abeilles à miel géantes : </a:t>
            </a:r>
            <a:r>
              <a:rPr lang="fr-FR" b="0" i="1" u="none" strike="noStrike" dirty="0">
                <a:solidFill>
                  <a:srgbClr val="0645AD"/>
                </a:solidFill>
                <a:effectLst/>
                <a:latin typeface="Arial" panose="020B0604020202020204" pitchFamily="34" charset="0"/>
                <a:hlinkClick r:id="rId11" tooltip="Apis dorsata"/>
              </a:rPr>
              <a:t>Apis </a:t>
            </a:r>
            <a:r>
              <a:rPr lang="fr-FR" b="0" i="1" u="none" strike="noStrike" dirty="0" err="1">
                <a:solidFill>
                  <a:srgbClr val="0645AD"/>
                </a:solidFill>
                <a:effectLst/>
                <a:latin typeface="Arial" panose="020B0604020202020204" pitchFamily="34" charset="0"/>
                <a:hlinkClick r:id="rId11" tooltip="Apis dorsata"/>
              </a:rPr>
              <a:t>dorsata</a:t>
            </a:r>
            <a:r>
              <a:rPr lang="fr-FR" b="0" i="0" dirty="0">
                <a:solidFill>
                  <a:srgbClr val="FFC000"/>
                </a:solidFill>
                <a:effectLst/>
                <a:latin typeface="Arial" panose="020B0604020202020204" pitchFamily="34" charset="0"/>
              </a:rPr>
              <a:t>.</a:t>
            </a:r>
            <a:endParaRPr lang="fr-FR" dirty="0">
              <a:solidFill>
                <a:srgbClr val="FFC000"/>
              </a:solidFill>
            </a:endParaRPr>
          </a:p>
        </p:txBody>
      </p:sp>
      <p:sp>
        <p:nvSpPr>
          <p:cNvPr id="33" name="ZoneTexte 32">
            <a:extLst>
              <a:ext uri="{FF2B5EF4-FFF2-40B4-BE49-F238E27FC236}">
                <a16:creationId xmlns:a16="http://schemas.microsoft.com/office/drawing/2014/main" id="{21C34320-F291-4FBA-B292-6567A3DA66D2}"/>
              </a:ext>
            </a:extLst>
          </p:cNvPr>
          <p:cNvSpPr txBox="1"/>
          <p:nvPr/>
        </p:nvSpPr>
        <p:spPr>
          <a:xfrm>
            <a:off x="7115803" y="6170048"/>
            <a:ext cx="3411412" cy="646331"/>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Abeille à miel d'Amérique du Sud : </a:t>
            </a:r>
            <a:r>
              <a:rPr lang="fr-FR" b="0" i="1" u="none" strike="noStrike" dirty="0" err="1">
                <a:solidFill>
                  <a:srgbClr val="BA0000"/>
                </a:solidFill>
                <a:effectLst/>
                <a:latin typeface="Arial" panose="020B0604020202020204" pitchFamily="34" charset="0"/>
                <a:hlinkClick r:id="rId12" tooltip="Trigona spinipes (page inexistante)"/>
              </a:rPr>
              <a:t>Trigona</a:t>
            </a:r>
            <a:r>
              <a:rPr lang="fr-FR" b="0" i="1" u="none" strike="noStrike" dirty="0">
                <a:solidFill>
                  <a:srgbClr val="BA0000"/>
                </a:solidFill>
                <a:effectLst/>
                <a:latin typeface="Arial" panose="020B0604020202020204" pitchFamily="34" charset="0"/>
                <a:hlinkClick r:id="rId12" tooltip="Trigona spinipes (page inexistante)"/>
              </a:rPr>
              <a:t> </a:t>
            </a:r>
            <a:r>
              <a:rPr lang="fr-FR" b="0" i="1" u="none" strike="noStrike" dirty="0" err="1">
                <a:solidFill>
                  <a:srgbClr val="BA0000"/>
                </a:solidFill>
                <a:effectLst/>
                <a:latin typeface="Arial" panose="020B0604020202020204" pitchFamily="34" charset="0"/>
                <a:hlinkClick r:id="rId12" tooltip="Trigona spinipes (page inexistante)"/>
              </a:rPr>
              <a:t>spinipes</a:t>
            </a:r>
            <a:r>
              <a:rPr lang="fr-FR" b="0" i="0" dirty="0">
                <a:solidFill>
                  <a:srgbClr val="FFC000"/>
                </a:solidFill>
                <a:effectLst/>
                <a:latin typeface="Arial" panose="020B0604020202020204" pitchFamily="34" charset="0"/>
              </a:rPr>
              <a:t>.</a:t>
            </a:r>
            <a:endParaRPr lang="fr-FR" dirty="0">
              <a:solidFill>
                <a:srgbClr val="FFC000"/>
              </a:solidFill>
            </a:endParaRPr>
          </a:p>
        </p:txBody>
      </p:sp>
    </p:spTree>
    <p:extLst>
      <p:ext uri="{BB962C8B-B14F-4D97-AF65-F5344CB8AC3E}">
        <p14:creationId xmlns:p14="http://schemas.microsoft.com/office/powerpoint/2010/main" val="311238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76364" y="6143395"/>
            <a:ext cx="716413" cy="365125"/>
          </a:xfrm>
        </p:spPr>
        <p:txBody>
          <a:bodyPr/>
          <a:lstStyle/>
          <a:p>
            <a:fld id="{27CE633F-9882-4A5C-83A2-1109D0C73261}" type="slidenum">
              <a:rPr lang="en-US" smtClean="0"/>
              <a:t>18</a:t>
            </a:fld>
            <a:endParaRPr lang="en-US" dirty="0"/>
          </a:p>
        </p:txBody>
      </p:sp>
      <p:sp>
        <p:nvSpPr>
          <p:cNvPr id="3" name="ZoneTexte 2">
            <a:extLst>
              <a:ext uri="{FF2B5EF4-FFF2-40B4-BE49-F238E27FC236}">
                <a16:creationId xmlns:a16="http://schemas.microsoft.com/office/drawing/2014/main" id="{9997B7F6-F70C-4855-B164-4121C380AEAA}"/>
              </a:ext>
            </a:extLst>
          </p:cNvPr>
          <p:cNvSpPr txBox="1"/>
          <p:nvPr/>
        </p:nvSpPr>
        <p:spPr>
          <a:xfrm>
            <a:off x="133227" y="125975"/>
            <a:ext cx="9176026" cy="461665"/>
          </a:xfrm>
          <a:prstGeom prst="rect">
            <a:avLst/>
          </a:prstGeom>
          <a:noFill/>
        </p:spPr>
        <p:txBody>
          <a:bodyPr wrap="square" rtlCol="0">
            <a:spAutoFit/>
          </a:bodyPr>
          <a:lstStyle/>
          <a:p>
            <a:r>
              <a:rPr lang="fr-FR" sz="2400" b="1" dirty="0">
                <a:solidFill>
                  <a:srgbClr val="FFC000"/>
                </a:solidFill>
              </a:rPr>
              <a:t>Reconnaître les trois principales espèces d’abeilles à miel</a:t>
            </a:r>
          </a:p>
        </p:txBody>
      </p:sp>
      <p:pic>
        <p:nvPicPr>
          <p:cNvPr id="21" name="Image 20" descr="Une image contenant texte, chat, insecte, différent&#10;&#10;Description générée automatiquement">
            <a:extLst>
              <a:ext uri="{FF2B5EF4-FFF2-40B4-BE49-F238E27FC236}">
                <a16:creationId xmlns:a16="http://schemas.microsoft.com/office/drawing/2014/main" id="{5D58689A-D472-40AD-8B29-9AF34F31C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877" y="754557"/>
            <a:ext cx="6064124" cy="4548093"/>
          </a:xfrm>
          <a:prstGeom prst="rect">
            <a:avLst/>
          </a:prstGeom>
        </p:spPr>
      </p:pic>
      <p:pic>
        <p:nvPicPr>
          <p:cNvPr id="23" name="Image 22" descr="Une image contenant texte, insecte&#10;&#10;Description générée automatiquement">
            <a:extLst>
              <a:ext uri="{FF2B5EF4-FFF2-40B4-BE49-F238E27FC236}">
                <a16:creationId xmlns:a16="http://schemas.microsoft.com/office/drawing/2014/main" id="{7AACFF3C-8C7C-42E9-A4B4-480F22540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754557"/>
            <a:ext cx="6095996" cy="4571997"/>
          </a:xfrm>
          <a:prstGeom prst="rect">
            <a:avLst/>
          </a:prstGeom>
        </p:spPr>
      </p:pic>
      <p:sp>
        <p:nvSpPr>
          <p:cNvPr id="18" name="ZoneTexte 17">
            <a:extLst>
              <a:ext uri="{FF2B5EF4-FFF2-40B4-BE49-F238E27FC236}">
                <a16:creationId xmlns:a16="http://schemas.microsoft.com/office/drawing/2014/main" id="{B80D2647-AF86-43A6-9738-7123620DE660}"/>
              </a:ext>
            </a:extLst>
          </p:cNvPr>
          <p:cNvSpPr txBox="1"/>
          <p:nvPr/>
        </p:nvSpPr>
        <p:spPr>
          <a:xfrm>
            <a:off x="593582" y="5431197"/>
            <a:ext cx="4804669" cy="369332"/>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Vue </a:t>
            </a:r>
            <a:r>
              <a:rPr lang="fr-FR" dirty="0">
                <a:solidFill>
                  <a:srgbClr val="FFC000"/>
                </a:solidFill>
                <a:latin typeface="Arial" panose="020B0604020202020204" pitchFamily="34" charset="0"/>
              </a:rPr>
              <a:t>latér</a:t>
            </a:r>
            <a:r>
              <a:rPr lang="fr-FR" b="0" i="0" dirty="0">
                <a:solidFill>
                  <a:srgbClr val="FFC000"/>
                </a:solidFill>
                <a:effectLst/>
                <a:latin typeface="Arial" panose="020B0604020202020204" pitchFamily="34" charset="0"/>
              </a:rPr>
              <a:t>ale des trois principales espèces.</a:t>
            </a:r>
            <a:endParaRPr lang="fr-FR" dirty="0">
              <a:solidFill>
                <a:srgbClr val="FFC000"/>
              </a:solidFill>
            </a:endParaRPr>
          </a:p>
        </p:txBody>
      </p:sp>
      <p:sp>
        <p:nvSpPr>
          <p:cNvPr id="20" name="ZoneTexte 19">
            <a:extLst>
              <a:ext uri="{FF2B5EF4-FFF2-40B4-BE49-F238E27FC236}">
                <a16:creationId xmlns:a16="http://schemas.microsoft.com/office/drawing/2014/main" id="{295448F8-C9BA-4777-98DA-7FC7BA859EDF}"/>
              </a:ext>
            </a:extLst>
          </p:cNvPr>
          <p:cNvSpPr txBox="1"/>
          <p:nvPr/>
        </p:nvSpPr>
        <p:spPr>
          <a:xfrm>
            <a:off x="6671441" y="5326554"/>
            <a:ext cx="4804669" cy="369332"/>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Vue dorsale des trois principales espèces.</a:t>
            </a:r>
            <a:endParaRPr lang="fr-FR" dirty="0">
              <a:solidFill>
                <a:srgbClr val="FFC000"/>
              </a:solidFill>
            </a:endParaRPr>
          </a:p>
        </p:txBody>
      </p:sp>
    </p:spTree>
    <p:extLst>
      <p:ext uri="{BB962C8B-B14F-4D97-AF65-F5344CB8AC3E}">
        <p14:creationId xmlns:p14="http://schemas.microsoft.com/office/powerpoint/2010/main" val="378895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338226" y="166913"/>
            <a:ext cx="716413" cy="365125"/>
          </a:xfrm>
        </p:spPr>
        <p:txBody>
          <a:bodyPr/>
          <a:lstStyle/>
          <a:p>
            <a:fld id="{27CE633F-9882-4A5C-83A2-1109D0C73261}" type="slidenum">
              <a:rPr lang="en-US" smtClean="0"/>
              <a:t>19</a:t>
            </a:fld>
            <a:endParaRPr lang="en-US" dirty="0"/>
          </a:p>
        </p:txBody>
      </p:sp>
      <p:sp>
        <p:nvSpPr>
          <p:cNvPr id="3" name="ZoneTexte 2">
            <a:extLst>
              <a:ext uri="{FF2B5EF4-FFF2-40B4-BE49-F238E27FC236}">
                <a16:creationId xmlns:a16="http://schemas.microsoft.com/office/drawing/2014/main" id="{9997B7F6-F70C-4855-B164-4121C380AEAA}"/>
              </a:ext>
            </a:extLst>
          </p:cNvPr>
          <p:cNvSpPr txBox="1"/>
          <p:nvPr/>
        </p:nvSpPr>
        <p:spPr>
          <a:xfrm>
            <a:off x="133228" y="125975"/>
            <a:ext cx="9737886" cy="461665"/>
          </a:xfrm>
          <a:prstGeom prst="rect">
            <a:avLst/>
          </a:prstGeom>
          <a:noFill/>
        </p:spPr>
        <p:txBody>
          <a:bodyPr wrap="square" rtlCol="0">
            <a:spAutoFit/>
          </a:bodyPr>
          <a:lstStyle/>
          <a:p>
            <a:r>
              <a:rPr lang="fr-FR" sz="2400" b="1" dirty="0">
                <a:solidFill>
                  <a:srgbClr val="FFC000"/>
                </a:solidFill>
              </a:rPr>
              <a:t>Reconnaître les abeilles à miel : abeilles </a:t>
            </a:r>
            <a:r>
              <a:rPr lang="fr-FR" sz="2400" b="1" dirty="0" err="1">
                <a:solidFill>
                  <a:srgbClr val="FFC000"/>
                </a:solidFill>
              </a:rPr>
              <a:t>Meliponini</a:t>
            </a:r>
            <a:r>
              <a:rPr lang="fr-FR" sz="2400" b="1" dirty="0">
                <a:solidFill>
                  <a:srgbClr val="FFC000"/>
                </a:solidFill>
              </a:rPr>
              <a:t> ou mélipones</a:t>
            </a:r>
          </a:p>
        </p:txBody>
      </p:sp>
      <p:sp>
        <p:nvSpPr>
          <p:cNvPr id="5" name="ZoneTexte 4">
            <a:extLst>
              <a:ext uri="{FF2B5EF4-FFF2-40B4-BE49-F238E27FC236}">
                <a16:creationId xmlns:a16="http://schemas.microsoft.com/office/drawing/2014/main" id="{B34ADCFF-2978-4C11-BCCA-BF572F706D06}"/>
              </a:ext>
            </a:extLst>
          </p:cNvPr>
          <p:cNvSpPr txBox="1"/>
          <p:nvPr/>
        </p:nvSpPr>
        <p:spPr>
          <a:xfrm>
            <a:off x="133227" y="714605"/>
            <a:ext cx="11859545" cy="4524315"/>
          </a:xfrm>
          <a:prstGeom prst="rect">
            <a:avLst/>
          </a:prstGeom>
          <a:noFill/>
        </p:spPr>
        <p:txBody>
          <a:bodyPr wrap="square" rtlCol="0">
            <a:spAutoFit/>
          </a:bodyPr>
          <a:lstStyle/>
          <a:p>
            <a:pPr algn="just"/>
            <a:r>
              <a:rPr lang="fr-FR" sz="2400" b="0" i="0" dirty="0">
                <a:solidFill>
                  <a:srgbClr val="FFC000"/>
                </a:solidFill>
                <a:effectLst/>
                <a:latin typeface="Arial" panose="020B0604020202020204" pitchFamily="34" charset="0"/>
              </a:rPr>
              <a:t>Les </a:t>
            </a:r>
            <a:r>
              <a:rPr lang="fr-FR" sz="2400" b="1" i="0" dirty="0" err="1">
                <a:solidFill>
                  <a:srgbClr val="FFC000"/>
                </a:solidFill>
                <a:effectLst/>
                <a:latin typeface="Arial" panose="020B0604020202020204" pitchFamily="34" charset="0"/>
              </a:rPr>
              <a:t>Meliponini</a:t>
            </a:r>
            <a:r>
              <a:rPr lang="fr-FR" sz="2400" b="0" i="0" dirty="0">
                <a:solidFill>
                  <a:srgbClr val="FFC000"/>
                </a:solidFill>
                <a:effectLst/>
                <a:latin typeface="Arial" panose="020B0604020202020204" pitchFamily="34" charset="0"/>
              </a:rPr>
              <a:t> forment une </a:t>
            </a:r>
            <a:r>
              <a:rPr lang="fr-FR" sz="2400" b="0" i="0" u="none" strike="noStrike" dirty="0">
                <a:solidFill>
                  <a:srgbClr val="0645AD"/>
                </a:solidFill>
                <a:effectLst/>
                <a:latin typeface="Arial" panose="020B0604020202020204" pitchFamily="34" charset="0"/>
                <a:hlinkClick r:id="rId3" tooltip="Tribu (biologie)"/>
              </a:rPr>
              <a:t>tribu</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a:t>
            </a:r>
            <a:r>
              <a:rPr lang="fr-FR" sz="2400" b="0" i="0" u="none" strike="noStrike" dirty="0">
                <a:solidFill>
                  <a:srgbClr val="0645AD"/>
                </a:solidFill>
                <a:effectLst/>
                <a:latin typeface="Arial" panose="020B0604020202020204" pitchFamily="34" charset="0"/>
                <a:hlinkClick r:id="rId4" tooltip="Insecte social"/>
              </a:rPr>
              <a:t>insectes sociaux</a:t>
            </a:r>
            <a:r>
              <a:rPr lang="fr-FR" sz="2400" b="0" i="0" dirty="0">
                <a:solidFill>
                  <a:srgbClr val="FFC000"/>
                </a:solidFill>
                <a:effectLst/>
                <a:latin typeface="Arial" panose="020B0604020202020204" pitchFamily="34" charset="0"/>
              </a:rPr>
              <a:t>, comprenant des </a:t>
            </a:r>
            <a:r>
              <a:rPr lang="fr-FR" sz="2400" b="0" i="0" u="none" strike="noStrike" dirty="0">
                <a:solidFill>
                  <a:srgbClr val="0645AD"/>
                </a:solidFill>
                <a:effectLst/>
                <a:latin typeface="Arial" panose="020B0604020202020204" pitchFamily="34" charset="0"/>
                <a:hlinkClick r:id="rId5" tooltip="Bourdon (insecte)"/>
              </a:rPr>
              <a:t>bourdons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et des </a:t>
            </a:r>
            <a:r>
              <a:rPr lang="fr-FR" sz="2400" b="0" i="0" u="none" strike="noStrike" dirty="0">
                <a:solidFill>
                  <a:srgbClr val="0645AD"/>
                </a:solidFill>
                <a:effectLst/>
                <a:latin typeface="Arial" panose="020B0604020202020204" pitchFamily="34" charset="0"/>
                <a:hlinkClick r:id="rId6" tooltip="Abeille"/>
              </a:rPr>
              <a:t>abeilles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Les </a:t>
            </a:r>
            <a:r>
              <a:rPr lang="fr-FR" sz="2400" b="0" i="0" dirty="0" err="1">
                <a:solidFill>
                  <a:srgbClr val="FFC000"/>
                </a:solidFill>
                <a:effectLst/>
                <a:latin typeface="Arial" panose="020B0604020202020204" pitchFamily="34" charset="0"/>
              </a:rPr>
              <a:t>Méliponidés</a:t>
            </a:r>
            <a:r>
              <a:rPr lang="fr-FR" sz="2400" b="0" i="0" dirty="0">
                <a:solidFill>
                  <a:srgbClr val="FFC000"/>
                </a:solidFill>
                <a:effectLst/>
                <a:latin typeface="Arial" panose="020B0604020202020204" pitchFamily="34" charset="0"/>
              </a:rPr>
              <a:t> de la famille des </a:t>
            </a:r>
            <a:r>
              <a:rPr lang="fr-FR" sz="2400" b="0" i="0" u="none" strike="noStrike" dirty="0">
                <a:solidFill>
                  <a:srgbClr val="0645AD"/>
                </a:solidFill>
                <a:effectLst/>
                <a:latin typeface="Arial" panose="020B0604020202020204" pitchFamily="34" charset="0"/>
                <a:hlinkClick r:id="rId7" tooltip="Apidae"/>
              </a:rPr>
              <a:t>Apidés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sont appelées </a:t>
            </a:r>
            <a:r>
              <a:rPr lang="fr-FR" sz="2400" b="1" i="0" dirty="0">
                <a:solidFill>
                  <a:srgbClr val="FFC000"/>
                </a:solidFill>
                <a:effectLst/>
                <a:latin typeface="Arial" panose="020B0604020202020204" pitchFamily="34" charset="0"/>
              </a:rPr>
              <a:t>apiaires </a:t>
            </a:r>
            <a:r>
              <a:rPr lang="fr-FR" sz="2400" b="1" i="0" dirty="0" err="1">
                <a:solidFill>
                  <a:srgbClr val="FFC000"/>
                </a:solidFill>
                <a:effectLst/>
                <a:latin typeface="Arial" panose="020B0604020202020204" pitchFamily="34" charset="0"/>
              </a:rPr>
              <a:t>méliponides</a:t>
            </a:r>
            <a:r>
              <a:rPr lang="fr-FR" sz="2400" b="0" i="0" dirty="0">
                <a:solidFill>
                  <a:srgbClr val="FFC000"/>
                </a:solidFill>
                <a:effectLst/>
                <a:latin typeface="Arial" panose="020B0604020202020204" pitchFamily="34" charset="0"/>
              </a:rPr>
              <a:t> ou </a:t>
            </a:r>
            <a:r>
              <a:rPr lang="fr-FR" sz="2400" b="1" i="0" dirty="0" err="1">
                <a:solidFill>
                  <a:srgbClr val="FFC000"/>
                </a:solidFill>
                <a:effectLst/>
                <a:latin typeface="Arial" panose="020B0604020202020204" pitchFamily="34" charset="0"/>
              </a:rPr>
              <a:t>méliponides</a:t>
            </a:r>
            <a:r>
              <a:rPr lang="fr-FR" sz="2400" b="0" i="0" dirty="0">
                <a:solidFill>
                  <a:srgbClr val="FFC000"/>
                </a:solidFill>
                <a:effectLst/>
                <a:latin typeface="Arial" panose="020B0604020202020204" pitchFamily="34" charset="0"/>
              </a:rPr>
              <a:t>. </a:t>
            </a:r>
            <a:r>
              <a:rPr lang="fr-FR" sz="2400" i="1" dirty="0">
                <a:solidFill>
                  <a:srgbClr val="FFC000"/>
                </a:solidFill>
                <a:effectLst/>
                <a:latin typeface="Arial" panose="020B0604020202020204" pitchFamily="34" charset="0"/>
              </a:rPr>
              <a:t>Ces espèces ne disposent pas de </a:t>
            </a:r>
            <a:r>
              <a:rPr lang="fr-FR" sz="2400" i="1" u="none" strike="noStrike" dirty="0">
                <a:solidFill>
                  <a:srgbClr val="0645AD"/>
                </a:solidFill>
                <a:effectLst/>
                <a:latin typeface="Arial" panose="020B0604020202020204" pitchFamily="34" charset="0"/>
                <a:hlinkClick r:id="rId8" tooltip="Dard (anatomie)"/>
              </a:rPr>
              <a:t>dard</a:t>
            </a:r>
            <a:r>
              <a:rPr lang="fr-FR" sz="2400" i="1" dirty="0">
                <a:solidFill>
                  <a:srgbClr val="FFC000"/>
                </a:solidFill>
                <a:effectLst/>
                <a:latin typeface="Arial" panose="020B0604020202020204" pitchFamily="34" charset="0"/>
              </a:rPr>
              <a:t>.</a:t>
            </a:r>
            <a:r>
              <a:rPr lang="fr-FR" sz="2400" i="1"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On les trouve dans des régions tropicales et subtropicales de la planète. De nombreuses espèces sont très présentes en </a:t>
            </a:r>
            <a:r>
              <a:rPr lang="fr-FR" sz="2400" b="0" i="0" u="none" strike="noStrike" dirty="0">
                <a:solidFill>
                  <a:srgbClr val="0645AD"/>
                </a:solidFill>
                <a:effectLst/>
                <a:latin typeface="Arial" panose="020B0604020202020204" pitchFamily="34" charset="0"/>
                <a:hlinkClick r:id="rId9" tooltip="Amérique centrale"/>
              </a:rPr>
              <a:t>Amérique centrale</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et certaines produisent un peu de </a:t>
            </a:r>
            <a:r>
              <a:rPr lang="fr-FR" sz="2400" b="0" i="0" u="none" strike="noStrike" dirty="0">
                <a:solidFill>
                  <a:srgbClr val="0645AD"/>
                </a:solidFill>
                <a:effectLst/>
                <a:latin typeface="Arial" panose="020B0604020202020204" pitchFamily="34" charset="0"/>
                <a:hlinkClick r:id="rId10" tooltip="Miel"/>
              </a:rPr>
              <a:t>miel</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p>
          <a:p>
            <a:pPr algn="just"/>
            <a:r>
              <a:rPr lang="fr-FR" sz="2400" b="0" i="0" dirty="0">
                <a:solidFill>
                  <a:srgbClr val="FFC000"/>
                </a:solidFill>
                <a:effectLst/>
                <a:latin typeface="Arial" panose="020B0604020202020204" pitchFamily="34" charset="0"/>
              </a:rPr>
              <a:t>Les seuls genres de cette tribu à être élevés pour leur miel sont les genres </a:t>
            </a:r>
            <a:r>
              <a:rPr lang="fr-FR" sz="2400" b="0" i="1" u="none" strike="noStrike" dirty="0" err="1">
                <a:solidFill>
                  <a:srgbClr val="0645AD"/>
                </a:solidFill>
                <a:effectLst/>
                <a:latin typeface="Arial" panose="020B0604020202020204" pitchFamily="34" charset="0"/>
                <a:hlinkClick r:id="rId11" tooltip="Melipona"/>
              </a:rPr>
              <a:t>Melipona</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1" u="none" strike="noStrike" dirty="0" err="1">
                <a:solidFill>
                  <a:srgbClr val="0645AD"/>
                </a:solidFill>
                <a:effectLst/>
                <a:latin typeface="Arial" panose="020B0604020202020204" pitchFamily="34" charset="0"/>
                <a:hlinkClick r:id="rId12" tooltip="Trigona"/>
              </a:rPr>
              <a:t>Trigona</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et</a:t>
            </a:r>
            <a:r>
              <a:rPr lang="fr-FR" sz="2400" b="0" i="0" dirty="0">
                <a:solidFill>
                  <a:srgbClr val="202122"/>
                </a:solidFill>
                <a:effectLst/>
                <a:latin typeface="Arial" panose="020B0604020202020204" pitchFamily="34" charset="0"/>
              </a:rPr>
              <a:t> </a:t>
            </a:r>
            <a:r>
              <a:rPr lang="fr-FR" sz="2400" b="0" i="1" u="none" strike="noStrike" dirty="0" err="1">
                <a:solidFill>
                  <a:srgbClr val="0645AD"/>
                </a:solidFill>
                <a:effectLst/>
                <a:latin typeface="Arial" panose="020B0604020202020204" pitchFamily="34" charset="0"/>
                <a:hlinkClick r:id="rId13" tooltip="Lestremelitta"/>
              </a:rPr>
              <a:t>Lestremelitta</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On appelle leur élevage </a:t>
            </a:r>
            <a:r>
              <a:rPr lang="fr-FR" sz="2400" b="0" i="0" u="none" strike="noStrike" dirty="0">
                <a:solidFill>
                  <a:srgbClr val="0645AD"/>
                </a:solidFill>
                <a:effectLst/>
                <a:latin typeface="Arial" panose="020B0604020202020204" pitchFamily="34" charset="0"/>
                <a:hlinkClick r:id="rId14" tooltip="Méliponiculture"/>
              </a:rPr>
              <a:t>méliponiculture</a:t>
            </a:r>
            <a:r>
              <a:rPr lang="fr-FR" sz="2400" b="0" i="0" dirty="0">
                <a:solidFill>
                  <a:srgbClr val="FFC000"/>
                </a:solidFill>
                <a:effectLst/>
                <a:latin typeface="Arial" panose="020B0604020202020204" pitchFamily="34" charset="0"/>
              </a:rPr>
              <a:t>.</a:t>
            </a:r>
          </a:p>
          <a:p>
            <a:pPr algn="just"/>
            <a:r>
              <a:rPr lang="fr-FR" sz="2400" b="0" i="0" dirty="0">
                <a:solidFill>
                  <a:srgbClr val="FFC000"/>
                </a:solidFill>
                <a:effectLst/>
                <a:latin typeface="Arial" panose="020B0604020202020204" pitchFamily="34" charset="0"/>
              </a:rPr>
              <a:t>Ce n'est que dans les zones chaudes que les abeilles peuvent produire plus de miel que ce dont elles ont besoin pour leur propre survie. Le prélèvement de miel d'une ruche dans une région froide peut affaiblir, voire détruire la </a:t>
            </a:r>
            <a:r>
              <a:rPr lang="fr-FR" sz="2400" b="0" i="0" u="none" strike="noStrike" dirty="0">
                <a:solidFill>
                  <a:srgbClr val="0645AD"/>
                </a:solidFill>
                <a:effectLst/>
                <a:latin typeface="Arial" panose="020B0604020202020204" pitchFamily="34" charset="0"/>
                <a:hlinkClick r:id="rId15" tooltip="Colonie (biologie)"/>
              </a:rPr>
              <a:t>colonie</a:t>
            </a:r>
            <a:r>
              <a:rPr lang="fr-FR" sz="2400" b="0" i="0" dirty="0">
                <a:solidFill>
                  <a:srgbClr val="FFC000"/>
                </a:solidFill>
                <a:effectLst/>
                <a:latin typeface="Arial" panose="020B0604020202020204" pitchFamily="34" charset="0"/>
              </a:rPr>
              <a:t>.</a:t>
            </a:r>
          </a:p>
          <a:p>
            <a:pPr algn="just"/>
            <a:r>
              <a:rPr lang="fr-FR" sz="2400" dirty="0">
                <a:solidFill>
                  <a:srgbClr val="FFC000"/>
                </a:solidFill>
              </a:rPr>
              <a:t>L'élevage de ces espèces est généralement une activité traditionnelle, dans certaines régions, mais en déclin car concurrencée par l'élevage d'</a:t>
            </a:r>
            <a:r>
              <a:rPr lang="fr-FR" sz="2400" i="1" dirty="0">
                <a:solidFill>
                  <a:srgbClr val="FFC000"/>
                </a:solidFill>
              </a:rPr>
              <a:t>Apis</a:t>
            </a:r>
            <a:r>
              <a:rPr lang="fr-FR" sz="2400" dirty="0">
                <a:solidFill>
                  <a:srgbClr val="FFC000"/>
                </a:solidFill>
              </a:rPr>
              <a:t>, plus rentable.</a:t>
            </a:r>
          </a:p>
        </p:txBody>
      </p:sp>
      <p:sp>
        <p:nvSpPr>
          <p:cNvPr id="16" name="ZoneTexte 15">
            <a:extLst>
              <a:ext uri="{FF2B5EF4-FFF2-40B4-BE49-F238E27FC236}">
                <a16:creationId xmlns:a16="http://schemas.microsoft.com/office/drawing/2014/main" id="{D8EC2F6B-8E22-4C02-9BEA-E420AA842ADB}"/>
              </a:ext>
            </a:extLst>
          </p:cNvPr>
          <p:cNvSpPr txBox="1"/>
          <p:nvPr/>
        </p:nvSpPr>
        <p:spPr>
          <a:xfrm>
            <a:off x="7304873" y="5113847"/>
            <a:ext cx="1718088" cy="1498917"/>
          </a:xfrm>
          <a:prstGeom prst="rect">
            <a:avLst/>
          </a:prstGeom>
          <a:noFill/>
        </p:spPr>
        <p:txBody>
          <a:bodyPr wrap="square">
            <a:spAutoFit/>
          </a:bodyPr>
          <a:lstStyle/>
          <a:p>
            <a:pPr algn="r"/>
            <a:r>
              <a:rPr lang="fr-FR" b="0" i="0" dirty="0">
                <a:solidFill>
                  <a:srgbClr val="FFC000"/>
                </a:solidFill>
                <a:effectLst/>
                <a:latin typeface="Arial" panose="020B0604020202020204" pitchFamily="34" charset="0"/>
              </a:rPr>
              <a:t>Élevage de mélipones dans un </a:t>
            </a:r>
            <a:r>
              <a:rPr lang="fr-FR" b="0" i="0" u="none" strike="noStrike" dirty="0" err="1">
                <a:solidFill>
                  <a:srgbClr val="0645AD"/>
                </a:solidFill>
                <a:effectLst/>
                <a:latin typeface="Arial" panose="020B0604020202020204" pitchFamily="34" charset="0"/>
                <a:hlinkClick r:id="rId16" tooltip="Méliponaire"/>
              </a:rPr>
              <a:t>méliponaire</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au Brésil </a:t>
            </a:r>
            <a:r>
              <a:rPr lang="fr-FR" b="0" i="0" dirty="0">
                <a:solidFill>
                  <a:srgbClr val="FFC000"/>
                </a:solidFill>
                <a:effectLst/>
                <a:latin typeface="Arial" panose="020B0604020202020204" pitchFamily="34" charset="0"/>
                <a:sym typeface="Wingdings" panose="05000000000000000000" pitchFamily="2" charset="2"/>
              </a:rPr>
              <a:t></a:t>
            </a:r>
            <a:endParaRPr lang="fr-FR" dirty="0">
              <a:solidFill>
                <a:srgbClr val="FFC000"/>
              </a:solidFill>
            </a:endParaRPr>
          </a:p>
        </p:txBody>
      </p:sp>
      <p:pic>
        <p:nvPicPr>
          <p:cNvPr id="10" name="Image 9">
            <a:extLst>
              <a:ext uri="{FF2B5EF4-FFF2-40B4-BE49-F238E27FC236}">
                <a16:creationId xmlns:a16="http://schemas.microsoft.com/office/drawing/2014/main" id="{D9A3B0B8-6750-4983-A4AE-3BAEDE9F066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84115" y="5113848"/>
            <a:ext cx="2969811" cy="1498405"/>
          </a:xfrm>
          <a:prstGeom prst="rect">
            <a:avLst/>
          </a:prstGeom>
        </p:spPr>
      </p:pic>
      <p:sp>
        <p:nvSpPr>
          <p:cNvPr id="22" name="ZoneTexte 21">
            <a:extLst>
              <a:ext uri="{FF2B5EF4-FFF2-40B4-BE49-F238E27FC236}">
                <a16:creationId xmlns:a16="http://schemas.microsoft.com/office/drawing/2014/main" id="{973C9C29-95D5-4A66-B5B5-87C43D49EFDE}"/>
              </a:ext>
            </a:extLst>
          </p:cNvPr>
          <p:cNvSpPr txBox="1"/>
          <p:nvPr/>
        </p:nvSpPr>
        <p:spPr>
          <a:xfrm>
            <a:off x="-112221" y="6427587"/>
            <a:ext cx="2783071" cy="369332"/>
          </a:xfrm>
          <a:prstGeom prst="rect">
            <a:avLst/>
          </a:prstGeom>
          <a:noFill/>
        </p:spPr>
        <p:txBody>
          <a:bodyPr wrap="square">
            <a:spAutoFit/>
          </a:bodyPr>
          <a:lstStyle/>
          <a:p>
            <a:pPr algn="ctr"/>
            <a:r>
              <a:rPr lang="fr-FR" i="1" dirty="0" err="1">
                <a:solidFill>
                  <a:srgbClr val="FFC000"/>
                </a:solidFill>
              </a:rPr>
              <a:t>Melipona</a:t>
            </a:r>
            <a:r>
              <a:rPr lang="fr-FR" i="1" dirty="0">
                <a:solidFill>
                  <a:srgbClr val="FFC000"/>
                </a:solidFill>
              </a:rPr>
              <a:t> </a:t>
            </a:r>
            <a:r>
              <a:rPr lang="fr-FR" i="1" dirty="0" err="1">
                <a:solidFill>
                  <a:srgbClr val="FFC000"/>
                </a:solidFill>
              </a:rPr>
              <a:t>quadrifasciata</a:t>
            </a:r>
            <a:endParaRPr lang="fr-FR" i="1" dirty="0">
              <a:solidFill>
                <a:srgbClr val="FFC000"/>
              </a:solidFill>
            </a:endParaRPr>
          </a:p>
        </p:txBody>
      </p:sp>
      <p:pic>
        <p:nvPicPr>
          <p:cNvPr id="17" name="Image 16" descr="Une image contenant extérieur, mammifère, lycaon&#10;&#10;Description générée automatiquement">
            <a:extLst>
              <a:ext uri="{FF2B5EF4-FFF2-40B4-BE49-F238E27FC236}">
                <a16:creationId xmlns:a16="http://schemas.microsoft.com/office/drawing/2014/main" id="{AB9D7CD3-AE87-43D6-8B0B-911F9298E3E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9226" y="5244304"/>
            <a:ext cx="2160179" cy="1183283"/>
          </a:xfrm>
          <a:prstGeom prst="rect">
            <a:avLst/>
          </a:prstGeom>
        </p:spPr>
      </p:pic>
      <p:pic>
        <p:nvPicPr>
          <p:cNvPr id="26" name="Image 25" descr="Une image contenant insecte&#10;&#10;Description générée automatiquement">
            <a:extLst>
              <a:ext uri="{FF2B5EF4-FFF2-40B4-BE49-F238E27FC236}">
                <a16:creationId xmlns:a16="http://schemas.microsoft.com/office/drawing/2014/main" id="{0490D23A-A9BD-4C59-AA66-7B4EDAC2570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015914" y="5141290"/>
            <a:ext cx="2160172" cy="1624450"/>
          </a:xfrm>
          <a:prstGeom prst="rect">
            <a:avLst/>
          </a:prstGeom>
        </p:spPr>
      </p:pic>
      <p:sp>
        <p:nvSpPr>
          <p:cNvPr id="27" name="ZoneTexte 26">
            <a:extLst>
              <a:ext uri="{FF2B5EF4-FFF2-40B4-BE49-F238E27FC236}">
                <a16:creationId xmlns:a16="http://schemas.microsoft.com/office/drawing/2014/main" id="{EB952E3F-42B1-43EC-B5F1-C89116DD4C36}"/>
              </a:ext>
            </a:extLst>
          </p:cNvPr>
          <p:cNvSpPr txBox="1"/>
          <p:nvPr/>
        </p:nvSpPr>
        <p:spPr>
          <a:xfrm>
            <a:off x="2572335" y="5225707"/>
            <a:ext cx="2387474" cy="1323439"/>
          </a:xfrm>
          <a:prstGeom prst="rect">
            <a:avLst/>
          </a:prstGeom>
          <a:noFill/>
        </p:spPr>
        <p:txBody>
          <a:bodyPr wrap="square" rtlCol="0">
            <a:spAutoFit/>
          </a:bodyPr>
          <a:lstStyle/>
          <a:p>
            <a:pPr algn="just"/>
            <a:r>
              <a:rPr lang="fr-FR" sz="2000" i="1" dirty="0" err="1">
                <a:solidFill>
                  <a:srgbClr val="FFC000"/>
                </a:solidFill>
              </a:rPr>
              <a:t>Trigona</a:t>
            </a:r>
            <a:r>
              <a:rPr lang="fr-FR" sz="2000" i="1" dirty="0">
                <a:solidFill>
                  <a:srgbClr val="FFC000"/>
                </a:solidFill>
              </a:rPr>
              <a:t> </a:t>
            </a:r>
            <a:r>
              <a:rPr lang="fr-FR" sz="2000" i="1" dirty="0" err="1">
                <a:solidFill>
                  <a:srgbClr val="FFC000"/>
                </a:solidFill>
              </a:rPr>
              <a:t>fulviventris</a:t>
            </a:r>
            <a:r>
              <a:rPr lang="fr-FR" sz="2000" dirty="0">
                <a:solidFill>
                  <a:srgbClr val="FFC000"/>
                </a:solidFill>
              </a:rPr>
              <a:t>, l'une des plus grandes abeilles du genre </a:t>
            </a:r>
            <a:r>
              <a:rPr lang="fr-FR" sz="2000" i="1" dirty="0" err="1">
                <a:solidFill>
                  <a:srgbClr val="FFC000"/>
                </a:solidFill>
              </a:rPr>
              <a:t>Trigona</a:t>
            </a:r>
            <a:r>
              <a:rPr lang="fr-FR" sz="2000" dirty="0">
                <a:solidFill>
                  <a:srgbClr val="FFC000"/>
                </a:solidFill>
              </a:rPr>
              <a:t> </a:t>
            </a:r>
            <a:r>
              <a:rPr lang="fr-FR" sz="2000" dirty="0">
                <a:solidFill>
                  <a:srgbClr val="FFC000"/>
                </a:solidFill>
                <a:sym typeface="Wingdings" panose="05000000000000000000" pitchFamily="2" charset="2"/>
              </a:rPr>
              <a:t></a:t>
            </a:r>
            <a:endParaRPr lang="fr-FR" sz="2000" dirty="0">
              <a:solidFill>
                <a:srgbClr val="FFC000"/>
              </a:solidFill>
            </a:endParaRPr>
          </a:p>
        </p:txBody>
      </p:sp>
    </p:spTree>
    <p:extLst>
      <p:ext uri="{BB962C8B-B14F-4D97-AF65-F5344CB8AC3E}">
        <p14:creationId xmlns:p14="http://schemas.microsoft.com/office/powerpoint/2010/main" val="292987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ZoneTexte 1">
            <a:extLst>
              <a:ext uri="{FF2B5EF4-FFF2-40B4-BE49-F238E27FC236}">
                <a16:creationId xmlns:a16="http://schemas.microsoft.com/office/drawing/2014/main" id="{11328D80-4EBE-415A-A026-76F8EC59E279}"/>
              </a:ext>
            </a:extLst>
          </p:cNvPr>
          <p:cNvSpPr txBox="1"/>
          <p:nvPr/>
        </p:nvSpPr>
        <p:spPr>
          <a:xfrm>
            <a:off x="185809" y="356812"/>
            <a:ext cx="11490588" cy="4770537"/>
          </a:xfrm>
          <a:prstGeom prst="rect">
            <a:avLst/>
          </a:prstGeom>
          <a:noFill/>
        </p:spPr>
        <p:txBody>
          <a:bodyPr wrap="square" rtlCol="0">
            <a:spAutoFit/>
          </a:bodyPr>
          <a:lstStyle/>
          <a:p>
            <a:pPr marL="457200" indent="-457200" algn="just">
              <a:buFont typeface="Arial" panose="020B0604020202020204" pitchFamily="34" charset="0"/>
              <a:buChar char="•"/>
            </a:pPr>
            <a:r>
              <a:rPr lang="fr-FR" sz="2600" b="0" i="0" dirty="0">
                <a:solidFill>
                  <a:srgbClr val="FFC000"/>
                </a:solidFill>
                <a:effectLst/>
                <a:latin typeface="Arial" panose="020B0604020202020204" pitchFamily="34" charset="0"/>
              </a:rPr>
              <a:t>La </a:t>
            </a:r>
            <a:r>
              <a:rPr lang="fr-FR" sz="2600" b="1" i="0" dirty="0">
                <a:solidFill>
                  <a:srgbClr val="FFC000"/>
                </a:solidFill>
                <a:effectLst/>
                <a:latin typeface="Arial" panose="020B0604020202020204" pitchFamily="34" charset="0"/>
              </a:rPr>
              <a:t>pollinisation</a:t>
            </a:r>
            <a:r>
              <a:rPr lang="fr-FR" sz="2600" b="0" i="0" dirty="0">
                <a:solidFill>
                  <a:srgbClr val="FFC000"/>
                </a:solidFill>
                <a:effectLst/>
                <a:latin typeface="Arial" panose="020B0604020202020204" pitchFamily="34" charset="0"/>
              </a:rPr>
              <a:t> est, chez les </a:t>
            </a:r>
            <a:r>
              <a:rPr lang="fr-FR" sz="2600" b="0" i="0" u="none" strike="noStrike" dirty="0">
                <a:solidFill>
                  <a:srgbClr val="FFC000"/>
                </a:solidFill>
                <a:effectLst/>
                <a:latin typeface="Arial" panose="020B0604020202020204" pitchFamily="34" charset="0"/>
                <a:hlinkClick r:id="rId3" tooltip="Plante">
                  <a:extLst>
                    <a:ext uri="{A12FA001-AC4F-418D-AE19-62706E023703}">
                      <ahyp:hlinkClr xmlns:ahyp="http://schemas.microsoft.com/office/drawing/2018/hyperlinkcolor" val="tx"/>
                    </a:ext>
                  </a:extLst>
                </a:hlinkClick>
              </a:rPr>
              <a:t>plantes</a:t>
            </a:r>
            <a:r>
              <a:rPr lang="fr-FR" sz="2600" b="0" i="0" dirty="0">
                <a:solidFill>
                  <a:srgbClr val="FFC000"/>
                </a:solidFill>
                <a:effectLst/>
                <a:latin typeface="Arial" panose="020B0604020202020204" pitchFamily="34" charset="0"/>
              </a:rPr>
              <a:t> à </a:t>
            </a:r>
            <a:r>
              <a:rPr lang="fr-FR" sz="2600" b="0" i="0" u="none" strike="noStrike" dirty="0">
                <a:solidFill>
                  <a:srgbClr val="FFC000"/>
                </a:solidFill>
                <a:effectLst/>
                <a:latin typeface="Arial" panose="020B0604020202020204" pitchFamily="34" charset="0"/>
                <a:hlinkClick r:id="rId4" tooltip="Fleur">
                  <a:extLst>
                    <a:ext uri="{A12FA001-AC4F-418D-AE19-62706E023703}">
                      <ahyp:hlinkClr xmlns:ahyp="http://schemas.microsoft.com/office/drawing/2018/hyperlinkcolor" val="tx"/>
                    </a:ext>
                  </a:extLst>
                </a:hlinkClick>
              </a:rPr>
              <a:t>fleur</a:t>
            </a:r>
            <a:r>
              <a:rPr lang="fr-FR" sz="2600" b="0" i="0" dirty="0">
                <a:solidFill>
                  <a:srgbClr val="FFC000"/>
                </a:solidFill>
                <a:effectLst/>
                <a:latin typeface="Arial" panose="020B0604020202020204" pitchFamily="34" charset="0"/>
              </a:rPr>
              <a:t> (</a:t>
            </a:r>
            <a:r>
              <a:rPr lang="fr-FR" sz="2600" b="0" i="0" u="none" strike="noStrike" dirty="0">
                <a:solidFill>
                  <a:srgbClr val="FFC000"/>
                </a:solidFill>
                <a:effectLst/>
                <a:latin typeface="Arial" panose="020B0604020202020204" pitchFamily="34" charset="0"/>
                <a:hlinkClick r:id="rId5" tooltip="Angiosperme">
                  <a:extLst>
                    <a:ext uri="{A12FA001-AC4F-418D-AE19-62706E023703}">
                      <ahyp:hlinkClr xmlns:ahyp="http://schemas.microsoft.com/office/drawing/2018/hyperlinkcolor" val="tx"/>
                    </a:ext>
                  </a:extLst>
                </a:hlinkClick>
              </a:rPr>
              <a:t>angiospermes</a:t>
            </a:r>
            <a:r>
              <a:rPr lang="fr-FR" sz="2600" b="0" i="0" dirty="0">
                <a:solidFill>
                  <a:srgbClr val="FFC000"/>
                </a:solidFill>
                <a:effectLst/>
                <a:latin typeface="Arial" panose="020B0604020202020204" pitchFamily="34" charset="0"/>
              </a:rPr>
              <a:t> </a:t>
            </a:r>
          </a:p>
          <a:p>
            <a:pPr marL="457200" indent="-457200" algn="just">
              <a:buFont typeface="Arial" panose="020B0604020202020204" pitchFamily="34" charset="0"/>
              <a:buChar char="•"/>
            </a:pPr>
            <a:r>
              <a:rPr lang="fr-FR" sz="2600" b="0" i="0" dirty="0">
                <a:solidFill>
                  <a:srgbClr val="FFC000"/>
                </a:solidFill>
                <a:effectLst/>
                <a:latin typeface="Arial" panose="020B0604020202020204" pitchFamily="34" charset="0"/>
              </a:rPr>
              <a:t>et </a:t>
            </a:r>
            <a:r>
              <a:rPr lang="fr-FR" sz="2600" b="0" i="0" u="none" strike="noStrike" dirty="0">
                <a:solidFill>
                  <a:srgbClr val="FFC000"/>
                </a:solidFill>
                <a:effectLst/>
                <a:latin typeface="Arial" panose="020B0604020202020204" pitchFamily="34" charset="0"/>
                <a:hlinkClick r:id="rId6" tooltip="Gymnosperme">
                  <a:extLst>
                    <a:ext uri="{A12FA001-AC4F-418D-AE19-62706E023703}">
                      <ahyp:hlinkClr xmlns:ahyp="http://schemas.microsoft.com/office/drawing/2018/hyperlinkcolor" val="tx"/>
                    </a:ext>
                  </a:extLst>
                </a:hlinkClick>
              </a:rPr>
              <a:t>gymnospermes</a:t>
            </a:r>
            <a:r>
              <a:rPr lang="fr-FR" sz="2600" b="0" i="0" dirty="0">
                <a:solidFill>
                  <a:srgbClr val="FFC000"/>
                </a:solidFill>
                <a:effectLst/>
                <a:latin typeface="Arial" panose="020B0604020202020204" pitchFamily="34" charset="0"/>
              </a:rPr>
              <a:t>), le transport du </a:t>
            </a:r>
            <a:r>
              <a:rPr lang="fr-FR" sz="2600" b="0" i="0" u="none" strike="noStrike" dirty="0">
                <a:solidFill>
                  <a:srgbClr val="FFC000"/>
                </a:solidFill>
                <a:effectLst/>
                <a:latin typeface="Arial" panose="020B0604020202020204" pitchFamily="34" charset="0"/>
                <a:hlinkClick r:id="rId7" tooltip="Pollen">
                  <a:extLst>
                    <a:ext uri="{A12FA001-AC4F-418D-AE19-62706E023703}">
                      <ahyp:hlinkClr xmlns:ahyp="http://schemas.microsoft.com/office/drawing/2018/hyperlinkcolor" val="tx"/>
                    </a:ext>
                  </a:extLst>
                </a:hlinkClick>
              </a:rPr>
              <a:t>pollen</a:t>
            </a:r>
            <a:r>
              <a:rPr lang="fr-FR" sz="2600" b="0" i="0" dirty="0">
                <a:solidFill>
                  <a:srgbClr val="FFC000"/>
                </a:solidFill>
                <a:effectLst/>
                <a:latin typeface="Arial" panose="020B0604020202020204" pitchFamily="34" charset="0"/>
              </a:rPr>
              <a:t> des organes de reproduction mâle (</a:t>
            </a:r>
            <a:r>
              <a:rPr lang="fr-FR" sz="2600" b="0" i="0" u="none" strike="noStrike" dirty="0">
                <a:solidFill>
                  <a:srgbClr val="FFC000"/>
                </a:solidFill>
                <a:effectLst/>
                <a:latin typeface="Arial" panose="020B0604020202020204" pitchFamily="34" charset="0"/>
                <a:hlinkClick r:id="rId8" tooltip="Étamine">
                  <a:extLst>
                    <a:ext uri="{A12FA001-AC4F-418D-AE19-62706E023703}">
                      <ahyp:hlinkClr xmlns:ahyp="http://schemas.microsoft.com/office/drawing/2018/hyperlinkcolor" val="tx"/>
                    </a:ext>
                  </a:extLst>
                </a:hlinkClick>
              </a:rPr>
              <a:t>étamines</a:t>
            </a:r>
            <a:r>
              <a:rPr lang="fr-FR" sz="2600" b="0" i="0" dirty="0">
                <a:solidFill>
                  <a:srgbClr val="FFC000"/>
                </a:solidFill>
                <a:effectLst/>
                <a:latin typeface="Arial" panose="020B0604020202020204" pitchFamily="34" charset="0"/>
              </a:rPr>
              <a:t>) vers le (ou les) </a:t>
            </a:r>
            <a:r>
              <a:rPr lang="fr-FR" sz="2600" b="0" i="0" u="none" strike="noStrike" dirty="0">
                <a:solidFill>
                  <a:srgbClr val="FFC000"/>
                </a:solidFill>
                <a:effectLst/>
                <a:latin typeface="Arial" panose="020B0604020202020204" pitchFamily="34" charset="0"/>
                <a:hlinkClick r:id="rId9" tooltip="Organes reproducteurs">
                  <a:extLst>
                    <a:ext uri="{A12FA001-AC4F-418D-AE19-62706E023703}">
                      <ahyp:hlinkClr xmlns:ahyp="http://schemas.microsoft.com/office/drawing/2018/hyperlinkcolor" val="tx"/>
                    </a:ext>
                  </a:extLst>
                </a:hlinkClick>
              </a:rPr>
              <a:t>organes de reproduction</a:t>
            </a:r>
            <a:r>
              <a:rPr lang="fr-FR" sz="2600" b="0" i="0" dirty="0">
                <a:solidFill>
                  <a:srgbClr val="FFC000"/>
                </a:solidFill>
                <a:effectLst/>
                <a:latin typeface="Arial" panose="020B0604020202020204" pitchFamily="34" charset="0"/>
              </a:rPr>
              <a:t> femelle (</a:t>
            </a:r>
            <a:r>
              <a:rPr lang="fr-FR" sz="2600" b="0" i="0" u="none" strike="noStrike" dirty="0">
                <a:solidFill>
                  <a:srgbClr val="FFC000"/>
                </a:solidFill>
                <a:effectLst/>
                <a:latin typeface="Arial" panose="020B0604020202020204" pitchFamily="34" charset="0"/>
                <a:hlinkClick r:id="rId10" tooltip="Pistil">
                  <a:extLst>
                    <a:ext uri="{A12FA001-AC4F-418D-AE19-62706E023703}">
                      <ahyp:hlinkClr xmlns:ahyp="http://schemas.microsoft.com/office/drawing/2018/hyperlinkcolor" val="tx"/>
                    </a:ext>
                  </a:extLst>
                </a:hlinkClick>
              </a:rPr>
              <a:t>pistil</a:t>
            </a:r>
            <a:r>
              <a:rPr lang="fr-FR" sz="2600" b="0" i="0" dirty="0">
                <a:solidFill>
                  <a:srgbClr val="FFC000"/>
                </a:solidFill>
                <a:effectLst/>
                <a:latin typeface="Arial" panose="020B0604020202020204" pitchFamily="34" charset="0"/>
              </a:rPr>
              <a:t>) qui va permettre la </a:t>
            </a:r>
            <a:r>
              <a:rPr lang="fr-FR" sz="2600" b="0" i="0" u="none" strike="noStrike" dirty="0">
                <a:solidFill>
                  <a:srgbClr val="FFC000"/>
                </a:solidFill>
                <a:effectLst/>
                <a:latin typeface="Arial" panose="020B0604020202020204" pitchFamily="34" charset="0"/>
                <a:hlinkClick r:id="rId11" tooltip="Reproduction (biologie)">
                  <a:extLst>
                    <a:ext uri="{A12FA001-AC4F-418D-AE19-62706E023703}">
                      <ahyp:hlinkClr xmlns:ahyp="http://schemas.microsoft.com/office/drawing/2018/hyperlinkcolor" val="tx"/>
                    </a:ext>
                  </a:extLst>
                </a:hlinkClick>
              </a:rPr>
              <a:t>reproduction</a:t>
            </a:r>
            <a:r>
              <a:rPr lang="fr-FR" sz="2600" b="0" i="0" dirty="0">
                <a:solidFill>
                  <a:srgbClr val="FFC000"/>
                </a:solidFill>
                <a:effectLst/>
                <a:latin typeface="Arial" panose="020B0604020202020204" pitchFamily="34" charset="0"/>
              </a:rPr>
              <a:t> sexuée. </a:t>
            </a:r>
            <a:r>
              <a:rPr lang="fr-FR" dirty="0">
                <a:solidFill>
                  <a:srgbClr val="FFC000"/>
                </a:solidFill>
                <a:latin typeface="Arial" panose="020B0604020202020204" pitchFamily="34" charset="0"/>
              </a:rPr>
              <a:t>Source : </a:t>
            </a:r>
            <a:r>
              <a:rPr lang="fr-FR" dirty="0">
                <a:solidFill>
                  <a:srgbClr val="FFC000"/>
                </a:solidFill>
                <a:latin typeface="Arial" panose="020B0604020202020204" pitchFamily="34" charset="0"/>
                <a:hlinkClick r:id="rId12"/>
              </a:rPr>
              <a:t>https://fr.wikipedia.org/wiki/Pollinisation</a:t>
            </a:r>
            <a:r>
              <a:rPr lang="fr-FR" dirty="0">
                <a:solidFill>
                  <a:srgbClr val="FFC000"/>
                </a:solidFill>
                <a:latin typeface="Arial" panose="020B0604020202020204" pitchFamily="34" charset="0"/>
              </a:rPr>
              <a:t> </a:t>
            </a:r>
            <a:r>
              <a:rPr lang="fr-FR" b="0" i="0" dirty="0">
                <a:solidFill>
                  <a:srgbClr val="FFC000"/>
                </a:solidFill>
                <a:effectLst/>
                <a:latin typeface="Arial" panose="020B0604020202020204" pitchFamily="34" charset="0"/>
              </a:rPr>
              <a:t> </a:t>
            </a:r>
          </a:p>
          <a:p>
            <a:pPr marL="457200" indent="-457200" algn="just">
              <a:buFont typeface="Arial" panose="020B0604020202020204" pitchFamily="34" charset="0"/>
              <a:buChar char="•"/>
            </a:pPr>
            <a:r>
              <a:rPr lang="fr-FR" sz="2600" dirty="0">
                <a:solidFill>
                  <a:srgbClr val="FFC000"/>
                </a:solidFill>
                <a:latin typeface="Arial" panose="020B0604020202020204" pitchFamily="34" charset="0"/>
                <a:cs typeface="Arial" panose="020B0604020202020204" pitchFamily="34" charset="0"/>
              </a:rPr>
              <a:t>La pollinisation c’est “le transport du pollen des étamines au pistil”.</a:t>
            </a:r>
          </a:p>
          <a:p>
            <a:pPr marL="457200" indent="-457200" algn="just">
              <a:buFont typeface="Arial" panose="020B0604020202020204" pitchFamily="34" charset="0"/>
              <a:buChar char="•"/>
            </a:pPr>
            <a:r>
              <a:rPr lang="fr-FR" sz="2600" dirty="0">
                <a:solidFill>
                  <a:srgbClr val="FFC000"/>
                </a:solidFill>
                <a:latin typeface="Arial" panose="020B0604020202020204" pitchFamily="34" charset="0"/>
                <a:cs typeface="Arial" panose="020B0604020202020204" pitchFamily="34" charset="0"/>
              </a:rPr>
              <a:t>Les pollinisateurs jouent un rôle essentiel dans la préservation de la biodiversité. Ils contribuent à nous offrir un environnement de qualité et s’assurent du maintient d’un écosystème sain. Leur disparition aurait un impact certain sur la planète. N’oublions pas que les pollinisateurs contribuent à hauteur de 35 % dans notre alimentation Il est donc important d’assurer leur survie (Source : Campagne Artois).</a:t>
            </a:r>
          </a:p>
        </p:txBody>
      </p:sp>
      <p:sp>
        <p:nvSpPr>
          <p:cNvPr id="3" name="Espace réservé du numéro de diapositive 2">
            <a:extLst>
              <a:ext uri="{FF2B5EF4-FFF2-40B4-BE49-F238E27FC236}">
                <a16:creationId xmlns:a16="http://schemas.microsoft.com/office/drawing/2014/main" id="{9F9EF078-B4FE-4AEF-81E8-22C321CE00C9}"/>
              </a:ext>
            </a:extLst>
          </p:cNvPr>
          <p:cNvSpPr>
            <a:spLocks noGrp="1"/>
          </p:cNvSpPr>
          <p:nvPr>
            <p:ph type="sldNum" sz="quarter" idx="12"/>
          </p:nvPr>
        </p:nvSpPr>
        <p:spPr>
          <a:xfrm>
            <a:off x="11146315" y="141390"/>
            <a:ext cx="843707" cy="430844"/>
          </a:xfrm>
        </p:spPr>
        <p:txBody>
          <a:bodyPr/>
          <a:lstStyle/>
          <a:p>
            <a:fld id="{27CE633F-9882-4A5C-83A2-1109D0C73261}" type="slidenum">
              <a:rPr lang="en-US" smtClean="0"/>
              <a:t>2</a:t>
            </a:fld>
            <a:endParaRPr lang="en-US" dirty="0"/>
          </a:p>
        </p:txBody>
      </p:sp>
    </p:spTree>
    <p:extLst>
      <p:ext uri="{BB962C8B-B14F-4D97-AF65-F5344CB8AC3E}">
        <p14:creationId xmlns:p14="http://schemas.microsoft.com/office/powerpoint/2010/main" val="270806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20</a:t>
            </a:fld>
            <a:endParaRPr lang="en-US" dirty="0"/>
          </a:p>
        </p:txBody>
      </p:sp>
      <p:sp>
        <p:nvSpPr>
          <p:cNvPr id="3" name="ZoneTexte 2">
            <a:extLst>
              <a:ext uri="{FF2B5EF4-FFF2-40B4-BE49-F238E27FC236}">
                <a16:creationId xmlns:a16="http://schemas.microsoft.com/office/drawing/2014/main" id="{9997B7F6-F70C-4855-B164-4121C380AEAA}"/>
              </a:ext>
            </a:extLst>
          </p:cNvPr>
          <p:cNvSpPr txBox="1"/>
          <p:nvPr/>
        </p:nvSpPr>
        <p:spPr>
          <a:xfrm>
            <a:off x="133227" y="125976"/>
            <a:ext cx="11974309" cy="461665"/>
          </a:xfrm>
          <a:prstGeom prst="rect">
            <a:avLst/>
          </a:prstGeom>
          <a:noFill/>
        </p:spPr>
        <p:txBody>
          <a:bodyPr wrap="square" rtlCol="0">
            <a:spAutoFit/>
          </a:bodyPr>
          <a:lstStyle/>
          <a:p>
            <a:r>
              <a:rPr lang="fr-FR" sz="2400" b="1" dirty="0">
                <a:solidFill>
                  <a:srgbClr val="FFC000"/>
                </a:solidFill>
              </a:rPr>
              <a:t>Reconnaître les abeilles à miel : abeille asiatique (</a:t>
            </a:r>
            <a:r>
              <a:rPr lang="fr-FR" sz="2400" b="1" i="1" dirty="0">
                <a:solidFill>
                  <a:srgbClr val="FFC000"/>
                </a:solidFill>
              </a:rPr>
              <a:t>Apis </a:t>
            </a:r>
            <a:r>
              <a:rPr lang="fr-FR" sz="2400" b="1" i="1" dirty="0" err="1">
                <a:solidFill>
                  <a:srgbClr val="FFC000"/>
                </a:solidFill>
              </a:rPr>
              <a:t>cerana</a:t>
            </a:r>
            <a:r>
              <a:rPr lang="fr-FR" sz="2400" b="1" dirty="0">
                <a:solidFill>
                  <a:srgbClr val="FFC000"/>
                </a:solidFill>
              </a:rPr>
              <a:t>), </a:t>
            </a:r>
            <a:r>
              <a:rPr lang="fr-FR" sz="2400" b="0" i="0" u="sng" dirty="0">
                <a:solidFill>
                  <a:srgbClr val="0645AD"/>
                </a:solidFill>
                <a:effectLst/>
                <a:latin typeface="Arial" panose="020B0604020202020204" pitchFamily="34" charset="0"/>
                <a:hlinkClick r:id="rId3"/>
              </a:rPr>
              <a:t>famille</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des</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4" tooltip="Apidae"/>
              </a:rPr>
              <a:t>Apidés</a:t>
            </a:r>
            <a:r>
              <a:rPr lang="fr-FR" sz="2400" b="0" i="0" dirty="0">
                <a:solidFill>
                  <a:srgbClr val="FFC000"/>
                </a:solidFill>
                <a:effectLst/>
                <a:latin typeface="Arial" panose="020B0604020202020204" pitchFamily="34" charset="0"/>
              </a:rPr>
              <a:t>.</a:t>
            </a:r>
            <a:endParaRPr lang="fr-FR" sz="2400" b="1" dirty="0">
              <a:solidFill>
                <a:srgbClr val="FFC000"/>
              </a:solidFill>
            </a:endParaRPr>
          </a:p>
        </p:txBody>
      </p:sp>
      <p:sp>
        <p:nvSpPr>
          <p:cNvPr id="6" name="ZoneTexte 5">
            <a:extLst>
              <a:ext uri="{FF2B5EF4-FFF2-40B4-BE49-F238E27FC236}">
                <a16:creationId xmlns:a16="http://schemas.microsoft.com/office/drawing/2014/main" id="{68407B3F-E755-4EF1-B741-0FF695B5EEF8}"/>
              </a:ext>
            </a:extLst>
          </p:cNvPr>
          <p:cNvSpPr txBox="1"/>
          <p:nvPr/>
        </p:nvSpPr>
        <p:spPr>
          <a:xfrm>
            <a:off x="133227" y="587641"/>
            <a:ext cx="11834403" cy="3170099"/>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Elle se différencie de l'</a:t>
            </a:r>
            <a:r>
              <a:rPr lang="fr-FR" sz="2000" b="0" i="0" u="none" strike="noStrike" dirty="0">
                <a:solidFill>
                  <a:srgbClr val="0645AD"/>
                </a:solidFill>
                <a:effectLst/>
                <a:latin typeface="Arial" panose="020B0604020202020204" pitchFamily="34" charset="0"/>
                <a:hlinkClick r:id="rId5" tooltip="Apis mellifera"/>
              </a:rPr>
              <a:t>abeille commune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par une taille légèrement plus petite et des bandes abdominales plus proéminentes.</a:t>
            </a:r>
          </a:p>
          <a:p>
            <a:pPr algn="l"/>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cerana</a:t>
            </a:r>
            <a:r>
              <a:rPr lang="fr-FR" sz="2000" b="0" i="0" dirty="0">
                <a:solidFill>
                  <a:srgbClr val="FFC000"/>
                </a:solidFill>
                <a:effectLst/>
                <a:latin typeface="Arial" panose="020B0604020202020204" pitchFamily="34" charset="0"/>
              </a:rPr>
              <a:t> est l'hôte naturel de l'acarien parasite</a:t>
            </a:r>
            <a:r>
              <a:rPr lang="fr-FR" sz="2000" b="0" i="0" dirty="0">
                <a:solidFill>
                  <a:srgbClr val="202122"/>
                </a:solidFill>
                <a:effectLst/>
                <a:latin typeface="Arial" panose="020B0604020202020204" pitchFamily="34" charset="0"/>
              </a:rPr>
              <a:t> </a:t>
            </a:r>
            <a:r>
              <a:rPr lang="fr-FR" sz="2000" b="0" i="1" u="none" strike="noStrike" dirty="0">
                <a:solidFill>
                  <a:srgbClr val="0645AD"/>
                </a:solidFill>
                <a:effectLst/>
                <a:latin typeface="Arial" panose="020B0604020202020204" pitchFamily="34" charset="0"/>
                <a:hlinkClick r:id="rId6" tooltip="Varroa"/>
              </a:rPr>
              <a:t>Varroa </a:t>
            </a:r>
            <a:r>
              <a:rPr lang="fr-FR" sz="2000" b="0" i="1" u="none" strike="noStrike" dirty="0" err="1">
                <a:solidFill>
                  <a:srgbClr val="0645AD"/>
                </a:solidFill>
                <a:effectLst/>
                <a:latin typeface="Arial" panose="020B0604020202020204" pitchFamily="34" charset="0"/>
                <a:hlinkClick r:id="rId6" tooltip="Varroa"/>
              </a:rPr>
              <a:t>destructor</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 de la maladie fongique </a:t>
            </a:r>
            <a:r>
              <a:rPr lang="fr-FR" sz="2000" b="0" i="1" u="none" strike="noStrike" dirty="0" err="1">
                <a:solidFill>
                  <a:srgbClr val="0645AD"/>
                </a:solidFill>
                <a:effectLst/>
                <a:latin typeface="Arial" panose="020B0604020202020204" pitchFamily="34" charset="0"/>
                <a:hlinkClick r:id="rId7" tooltip="Nosema ceranae"/>
              </a:rPr>
              <a:t>Nosema</a:t>
            </a:r>
            <a:r>
              <a:rPr lang="fr-FR" sz="2000" b="0" i="1" u="none" strike="noStrike" dirty="0">
                <a:solidFill>
                  <a:srgbClr val="0645AD"/>
                </a:solidFill>
                <a:effectLst/>
                <a:latin typeface="Arial" panose="020B0604020202020204" pitchFamily="34" charset="0"/>
                <a:hlinkClick r:id="rId7" tooltip="Nosema ceranae"/>
              </a:rPr>
              <a:t> </a:t>
            </a:r>
            <a:r>
              <a:rPr lang="fr-FR" sz="2000" b="0" i="1" u="none" strike="noStrike" dirty="0" err="1">
                <a:solidFill>
                  <a:srgbClr val="0645AD"/>
                </a:solidFill>
                <a:effectLst/>
                <a:latin typeface="Arial" panose="020B0604020202020204" pitchFamily="34" charset="0"/>
                <a:hlinkClick r:id="rId7" tooltip="Nosema ceranae"/>
              </a:rPr>
              <a:t>ceranae</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cerana</a:t>
            </a:r>
            <a:r>
              <a:rPr lang="fr-FR" sz="2000" b="0" i="0" dirty="0">
                <a:solidFill>
                  <a:srgbClr val="FFC000"/>
                </a:solidFill>
                <a:effectLst/>
                <a:latin typeface="Arial" panose="020B0604020202020204" pitchFamily="34" charset="0"/>
              </a:rPr>
              <a:t> a adapté son comportement et vit en équilibre avec le parasite alors que l'abeille domestique européenne </a:t>
            </a:r>
            <a:r>
              <a:rPr lang="fr-FR" sz="2000" b="0" i="1" u="none" strike="noStrike" dirty="0">
                <a:solidFill>
                  <a:srgbClr val="0645AD"/>
                </a:solidFill>
                <a:effectLst/>
                <a:latin typeface="Arial" panose="020B0604020202020204" pitchFamily="34" charset="0"/>
                <a:hlinkClick r:id="rId5" tooltip="Apis mellifera"/>
              </a:rPr>
              <a:t>Apis </a:t>
            </a:r>
            <a:r>
              <a:rPr lang="fr-FR" sz="2000" b="0" i="1" u="none" strike="noStrike" dirty="0" err="1">
                <a:solidFill>
                  <a:srgbClr val="0645AD"/>
                </a:solidFill>
                <a:effectLst/>
                <a:latin typeface="Arial" panose="020B0604020202020204" pitchFamily="34" charset="0"/>
                <a:hlinkClick r:id="rId5" tooltip="Apis mellifera"/>
              </a:rPr>
              <a:t>mellifera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est très sensible à ces deux ravageurs.</a:t>
            </a:r>
          </a:p>
          <a:p>
            <a:pPr algn="just"/>
            <a:endParaRPr lang="fr-FR" sz="2000" b="0" i="0" dirty="0">
              <a:solidFill>
                <a:srgbClr val="FFC000"/>
              </a:solidFill>
              <a:effectLst/>
              <a:latin typeface="Arial" panose="020B0604020202020204" pitchFamily="34" charset="0"/>
            </a:endParaRPr>
          </a:p>
          <a:p>
            <a:pPr algn="just"/>
            <a:r>
              <a:rPr lang="fr-FR" sz="2000" b="0" i="0" dirty="0">
                <a:solidFill>
                  <a:srgbClr val="FFC000"/>
                </a:solidFill>
                <a:effectLst/>
                <a:latin typeface="Arial" panose="020B0604020202020204" pitchFamily="34" charset="0"/>
              </a:rPr>
              <a:t>L'espèce japonaise </a:t>
            </a:r>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cerania</a:t>
            </a:r>
            <a:r>
              <a:rPr lang="fr-FR" sz="2000" b="0" i="1" dirty="0">
                <a:solidFill>
                  <a:srgbClr val="FFC000"/>
                </a:solidFill>
                <a:effectLst/>
                <a:latin typeface="Arial" panose="020B0604020202020204" pitchFamily="34" charset="0"/>
              </a:rPr>
              <a:t> </a:t>
            </a:r>
            <a:r>
              <a:rPr lang="fr-FR" sz="2000" b="0" i="1" dirty="0" err="1">
                <a:solidFill>
                  <a:srgbClr val="FFC000"/>
                </a:solidFill>
                <a:effectLst/>
                <a:latin typeface="Arial" panose="020B0604020202020204" pitchFamily="34" charset="0"/>
              </a:rPr>
              <a:t>japonica</a:t>
            </a:r>
            <a:r>
              <a:rPr lang="fr-FR" sz="2000" b="0" i="0" dirty="0">
                <a:solidFill>
                  <a:srgbClr val="FFC000"/>
                </a:solidFill>
                <a:effectLst/>
                <a:latin typeface="Arial" panose="020B0604020202020204" pitchFamily="34" charset="0"/>
              </a:rPr>
              <a:t> a la particularité de se défendre contre des attaques du </a:t>
            </a:r>
            <a:r>
              <a:rPr lang="fr-FR" sz="2000" b="0" i="0" u="none" strike="noStrike" dirty="0">
                <a:solidFill>
                  <a:srgbClr val="0645AD"/>
                </a:solidFill>
                <a:effectLst/>
                <a:latin typeface="Arial" panose="020B0604020202020204" pitchFamily="34" charset="0"/>
                <a:hlinkClick r:id="rId8" tooltip="Vespa velutina"/>
              </a:rPr>
              <a:t>frelon asiatique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a:t>
            </a:r>
            <a:r>
              <a:rPr lang="fr-FR" sz="2000" b="0" i="1" dirty="0">
                <a:solidFill>
                  <a:srgbClr val="FFC000"/>
                </a:solidFill>
                <a:effectLst/>
                <a:latin typeface="Arial" panose="020B0604020202020204" pitchFamily="34" charset="0"/>
              </a:rPr>
              <a:t>Vespa </a:t>
            </a:r>
            <a:r>
              <a:rPr lang="fr-FR" sz="2000" b="0" i="1" dirty="0" err="1">
                <a:solidFill>
                  <a:srgbClr val="FFC000"/>
                </a:solidFill>
                <a:effectLst/>
                <a:latin typeface="Arial" panose="020B0604020202020204" pitchFamily="34" charset="0"/>
              </a:rPr>
              <a:t>velutina</a:t>
            </a:r>
            <a:r>
              <a:rPr lang="fr-FR" sz="2000" b="0" i="0" dirty="0">
                <a:solidFill>
                  <a:srgbClr val="FFC000"/>
                </a:solidFill>
                <a:effectLst/>
                <a:latin typeface="Arial" panose="020B0604020202020204" pitchFamily="34" charset="0"/>
              </a:rPr>
              <a:t>) et du </a:t>
            </a:r>
            <a:r>
              <a:rPr lang="fr-FR" sz="2000" b="0" i="0" u="none" strike="noStrike" dirty="0">
                <a:solidFill>
                  <a:srgbClr val="0645AD"/>
                </a:solidFill>
                <a:effectLst/>
                <a:latin typeface="Arial" panose="020B0604020202020204" pitchFamily="34" charset="0"/>
                <a:hlinkClick r:id="rId9" tooltip="Frelon géant"/>
              </a:rPr>
              <a:t>frelon géant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a:t>
            </a:r>
            <a:r>
              <a:rPr lang="fr-FR" sz="2000" b="0" i="1" dirty="0">
                <a:solidFill>
                  <a:srgbClr val="FFC000"/>
                </a:solidFill>
                <a:effectLst/>
                <a:latin typeface="Arial" panose="020B0604020202020204" pitchFamily="34" charset="0"/>
              </a:rPr>
              <a:t>Vespa </a:t>
            </a:r>
            <a:r>
              <a:rPr lang="fr-FR" sz="2000" b="0" i="1" dirty="0" err="1">
                <a:solidFill>
                  <a:srgbClr val="FFC000"/>
                </a:solidFill>
                <a:effectLst/>
                <a:latin typeface="Arial" panose="020B0604020202020204" pitchFamily="34" charset="0"/>
              </a:rPr>
              <a:t>mandarinia</a:t>
            </a:r>
            <a:r>
              <a:rPr lang="fr-FR" sz="2000" b="0" i="0" dirty="0">
                <a:solidFill>
                  <a:srgbClr val="FFC000"/>
                </a:solidFill>
                <a:effectLst/>
                <a:latin typeface="Arial" panose="020B0604020202020204" pitchFamily="34" charset="0"/>
              </a:rPr>
              <a:t>). Les abeilles forment une boule compacte autour de l'indésirable, puis font vibrer les muscles de leurs ailes. La chaleur produite tue le frelon, sa température létale étant légèrement inférieure à celle de l'abeille.</a:t>
            </a:r>
          </a:p>
        </p:txBody>
      </p:sp>
      <p:pic>
        <p:nvPicPr>
          <p:cNvPr id="12" name="Image 11" descr="Une image contenant foin, pile&#10;&#10;Description générée automatiquement">
            <a:extLst>
              <a:ext uri="{FF2B5EF4-FFF2-40B4-BE49-F238E27FC236}">
                <a16:creationId xmlns:a16="http://schemas.microsoft.com/office/drawing/2014/main" id="{B3AAEA64-66C4-41B8-93BF-1B94FCFFA4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96772" y="4174738"/>
            <a:ext cx="2775233" cy="2081425"/>
          </a:xfrm>
          <a:prstGeom prst="rect">
            <a:avLst/>
          </a:prstGeom>
        </p:spPr>
      </p:pic>
      <p:pic>
        <p:nvPicPr>
          <p:cNvPr id="18" name="Image 17" descr="Une image contenant plante, fleur, arrangé&#10;&#10;Description générée automatiquement">
            <a:extLst>
              <a:ext uri="{FF2B5EF4-FFF2-40B4-BE49-F238E27FC236}">
                <a16:creationId xmlns:a16="http://schemas.microsoft.com/office/drawing/2014/main" id="{4F17BE07-F4D5-411F-8898-8625FE4BC8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3012" y="4118096"/>
            <a:ext cx="1653383" cy="2109488"/>
          </a:xfrm>
          <a:prstGeom prst="rect">
            <a:avLst/>
          </a:prstGeom>
        </p:spPr>
      </p:pic>
      <p:pic>
        <p:nvPicPr>
          <p:cNvPr id="20" name="Image 19" descr="Une image contenant fleur, plante, insecte&#10;&#10;Description générée automatiquement">
            <a:extLst>
              <a:ext uri="{FF2B5EF4-FFF2-40B4-BE49-F238E27FC236}">
                <a16:creationId xmlns:a16="http://schemas.microsoft.com/office/drawing/2014/main" id="{E23F2455-3877-4D61-B9CD-C6053C7CC4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4509" y="4122768"/>
            <a:ext cx="2437341" cy="1617508"/>
          </a:xfrm>
          <a:prstGeom prst="rect">
            <a:avLst/>
          </a:prstGeom>
        </p:spPr>
      </p:pic>
      <p:sp>
        <p:nvSpPr>
          <p:cNvPr id="25" name="ZoneTexte 24">
            <a:extLst>
              <a:ext uri="{FF2B5EF4-FFF2-40B4-BE49-F238E27FC236}">
                <a16:creationId xmlns:a16="http://schemas.microsoft.com/office/drawing/2014/main" id="{2F4922D4-6063-47ED-8B5F-CC847394D6F8}"/>
              </a:ext>
            </a:extLst>
          </p:cNvPr>
          <p:cNvSpPr txBox="1"/>
          <p:nvPr/>
        </p:nvSpPr>
        <p:spPr>
          <a:xfrm>
            <a:off x="133227" y="5828402"/>
            <a:ext cx="3141601" cy="923330"/>
          </a:xfrm>
          <a:prstGeom prst="rect">
            <a:avLst/>
          </a:prstGeom>
          <a:noFill/>
        </p:spPr>
        <p:txBody>
          <a:bodyPr wrap="square">
            <a:spAutoFit/>
          </a:bodyPr>
          <a:lstStyle/>
          <a:p>
            <a:pPr algn="ctr"/>
            <a:r>
              <a:rPr lang="fr-FR" b="0" i="0" dirty="0">
                <a:solidFill>
                  <a:srgbClr val="FFC000"/>
                </a:solidFill>
                <a:effectLst/>
                <a:latin typeface="Arial" panose="020B0604020202020204" pitchFamily="34" charset="0"/>
              </a:rPr>
              <a:t>Abeille asiatique du </a:t>
            </a:r>
            <a:r>
              <a:rPr lang="fr-FR" b="0" i="0" u="none" strike="noStrike" dirty="0">
                <a:solidFill>
                  <a:srgbClr val="0645AD"/>
                </a:solidFill>
                <a:effectLst/>
                <a:latin typeface="Arial" panose="020B0604020202020204" pitchFamily="34" charset="0"/>
                <a:hlinkClick r:id="rId13" tooltip="Parc national de Khao Yai"/>
              </a:rPr>
              <a:t>parc national de </a:t>
            </a:r>
            <a:r>
              <a:rPr lang="fr-FR" b="0" i="0" u="none" strike="noStrike" dirty="0" err="1">
                <a:solidFill>
                  <a:srgbClr val="0645AD"/>
                </a:solidFill>
                <a:effectLst/>
                <a:latin typeface="Arial" panose="020B0604020202020204" pitchFamily="34" charset="0"/>
                <a:hlinkClick r:id="rId13" tooltip="Parc national de Khao Yai"/>
              </a:rPr>
              <a:t>Khao</a:t>
            </a:r>
            <a:r>
              <a:rPr lang="fr-FR" b="0" i="0" u="none" strike="noStrike" dirty="0">
                <a:solidFill>
                  <a:srgbClr val="0645AD"/>
                </a:solidFill>
                <a:effectLst/>
                <a:latin typeface="Arial" panose="020B0604020202020204" pitchFamily="34" charset="0"/>
                <a:hlinkClick r:id="rId13" tooltip="Parc national de Khao Yai"/>
              </a:rPr>
              <a:t> </a:t>
            </a:r>
            <a:r>
              <a:rPr lang="fr-FR" b="0" i="0" u="none" strike="noStrike" dirty="0" err="1">
                <a:solidFill>
                  <a:srgbClr val="0645AD"/>
                </a:solidFill>
                <a:effectLst/>
                <a:latin typeface="Arial" panose="020B0604020202020204" pitchFamily="34" charset="0"/>
                <a:hlinkClick r:id="rId13" tooltip="Parc national de Khao Yai"/>
              </a:rPr>
              <a:t>Yai</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a:t>
            </a:r>
            <a:r>
              <a:rPr lang="fr-FR" b="0" i="0" u="none" strike="noStrike" dirty="0">
                <a:solidFill>
                  <a:srgbClr val="0645AD"/>
                </a:solidFill>
                <a:effectLst/>
                <a:latin typeface="Arial" panose="020B0604020202020204" pitchFamily="34" charset="0"/>
                <a:hlinkClick r:id="rId14" tooltip="Thaïlande"/>
              </a:rPr>
              <a:t>Thaïlande</a:t>
            </a:r>
            <a:r>
              <a:rPr lang="fr-FR" b="0" i="0" dirty="0">
                <a:solidFill>
                  <a:srgbClr val="FFC000"/>
                </a:solidFill>
                <a:effectLst/>
                <a:latin typeface="Arial" panose="020B0604020202020204" pitchFamily="34" charset="0"/>
              </a:rPr>
              <a:t>).</a:t>
            </a:r>
            <a:endParaRPr lang="fr-FR" dirty="0">
              <a:solidFill>
                <a:srgbClr val="FFC000"/>
              </a:solidFill>
            </a:endParaRPr>
          </a:p>
        </p:txBody>
      </p:sp>
      <p:sp>
        <p:nvSpPr>
          <p:cNvPr id="23" name="ZoneTexte 22">
            <a:extLst>
              <a:ext uri="{FF2B5EF4-FFF2-40B4-BE49-F238E27FC236}">
                <a16:creationId xmlns:a16="http://schemas.microsoft.com/office/drawing/2014/main" id="{141F731B-27F7-4220-8D7B-F3CD7172B533}"/>
              </a:ext>
            </a:extLst>
          </p:cNvPr>
          <p:cNvSpPr txBox="1"/>
          <p:nvPr/>
        </p:nvSpPr>
        <p:spPr>
          <a:xfrm>
            <a:off x="5127625" y="4430707"/>
            <a:ext cx="4025572" cy="1754326"/>
          </a:xfrm>
          <a:prstGeom prst="rect">
            <a:avLst/>
          </a:prstGeom>
          <a:noFill/>
        </p:spPr>
        <p:txBody>
          <a:bodyPr wrap="square" rtlCol="0">
            <a:spAutoFit/>
          </a:bodyPr>
          <a:lstStyle/>
          <a:p>
            <a:pPr algn="just"/>
            <a:r>
              <a:rPr lang="fr-FR" b="0" i="0" dirty="0">
                <a:solidFill>
                  <a:srgbClr val="FFC000"/>
                </a:solidFill>
                <a:effectLst/>
                <a:latin typeface="Arial" panose="020B0604020202020204" pitchFamily="34" charset="0"/>
              </a:rPr>
              <a:t>Abeilles asiatiques japonaises formant une « boule d'abeilles » dans laquelle deux frelons (</a:t>
            </a:r>
            <a:r>
              <a:rPr lang="fr-FR" b="0" i="1" u="none" strike="noStrike" dirty="0">
                <a:solidFill>
                  <a:srgbClr val="0645AD"/>
                </a:solidFill>
                <a:effectLst/>
                <a:latin typeface="Arial" panose="020B0604020202020204" pitchFamily="34" charset="0"/>
                <a:hlinkClick r:id="rId15" tooltip="Vespa simillima"/>
              </a:rPr>
              <a:t>Vespa </a:t>
            </a:r>
            <a:r>
              <a:rPr lang="fr-FR" b="0" i="1" u="none" strike="noStrike" dirty="0" err="1">
                <a:solidFill>
                  <a:srgbClr val="0645AD"/>
                </a:solidFill>
                <a:effectLst/>
                <a:latin typeface="Arial" panose="020B0604020202020204" pitchFamily="34" charset="0"/>
                <a:hlinkClick r:id="rId15" tooltip="Vespa simillima"/>
              </a:rPr>
              <a:t>simillima</a:t>
            </a:r>
            <a:r>
              <a:rPr lang="fr-FR" b="0" i="1" dirty="0">
                <a:solidFill>
                  <a:srgbClr val="202122"/>
                </a:solidFill>
                <a:effectLst/>
                <a:latin typeface="Arial" panose="020B0604020202020204" pitchFamily="34" charset="0"/>
              </a:rPr>
              <a:t> </a:t>
            </a:r>
            <a:r>
              <a:rPr lang="fr-FR" b="0" i="1" dirty="0" err="1">
                <a:solidFill>
                  <a:srgbClr val="FFC000"/>
                </a:solidFill>
                <a:effectLst/>
                <a:latin typeface="Arial" panose="020B0604020202020204" pitchFamily="34" charset="0"/>
              </a:rPr>
              <a:t>xanthoptera</a:t>
            </a:r>
            <a:r>
              <a:rPr lang="fr-FR" b="0" i="0" dirty="0">
                <a:solidFill>
                  <a:srgbClr val="FFC000"/>
                </a:solidFill>
                <a:effectLst/>
                <a:latin typeface="Arial" panose="020B0604020202020204" pitchFamily="34" charset="0"/>
              </a:rPr>
              <a:t>) sont englués et chauffés (défense par hyperthermie).</a:t>
            </a:r>
            <a:br>
              <a:rPr lang="fr-FR" dirty="0">
                <a:solidFill>
                  <a:srgbClr val="FFC000"/>
                </a:solidFill>
              </a:rPr>
            </a:br>
            <a:r>
              <a:rPr lang="fr-FR" b="0" i="0" dirty="0">
                <a:solidFill>
                  <a:srgbClr val="FFC000"/>
                </a:solidFill>
                <a:effectLst/>
                <a:latin typeface="Arial" panose="020B0604020202020204" pitchFamily="34" charset="0"/>
              </a:rPr>
              <a:t>Yokohama (Japon) </a:t>
            </a:r>
            <a:r>
              <a:rPr lang="fr-FR" b="0" i="0" dirty="0">
                <a:solidFill>
                  <a:srgbClr val="FFC000"/>
                </a:solidFill>
                <a:effectLst/>
                <a:latin typeface="Arial" panose="020B0604020202020204" pitchFamily="34" charset="0"/>
                <a:sym typeface="Wingdings" panose="05000000000000000000" pitchFamily="2" charset="2"/>
              </a:rPr>
              <a:t></a:t>
            </a:r>
            <a:endParaRPr lang="fr-FR" dirty="0">
              <a:solidFill>
                <a:srgbClr val="FFC000"/>
              </a:solidFill>
            </a:endParaRPr>
          </a:p>
        </p:txBody>
      </p:sp>
    </p:spTree>
    <p:extLst>
      <p:ext uri="{BB962C8B-B14F-4D97-AF65-F5344CB8AC3E}">
        <p14:creationId xmlns:p14="http://schemas.microsoft.com/office/powerpoint/2010/main" val="316260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21</a:t>
            </a:fld>
            <a:endParaRPr lang="en-US" dirty="0"/>
          </a:p>
        </p:txBody>
      </p:sp>
      <p:sp>
        <p:nvSpPr>
          <p:cNvPr id="10" name="ZoneTexte 9">
            <a:extLst>
              <a:ext uri="{FF2B5EF4-FFF2-40B4-BE49-F238E27FC236}">
                <a16:creationId xmlns:a16="http://schemas.microsoft.com/office/drawing/2014/main" id="{AD75353C-923A-4A33-ADF7-F1EAF89D6FF4}"/>
              </a:ext>
            </a:extLst>
          </p:cNvPr>
          <p:cNvSpPr txBox="1"/>
          <p:nvPr/>
        </p:nvSpPr>
        <p:spPr>
          <a:xfrm>
            <a:off x="242775" y="125979"/>
            <a:ext cx="8135671" cy="461665"/>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Abeilles à miel : abeille géante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dorsata</a:t>
            </a:r>
            <a:r>
              <a:rPr lang="fr-FR" sz="2400" b="1" i="0" dirty="0">
                <a:solidFill>
                  <a:srgbClr val="FFC000"/>
                </a:solidFill>
                <a:effectLst/>
                <a:latin typeface="Arial" panose="020B0604020202020204" pitchFamily="34" charset="0"/>
              </a:rPr>
              <a:t>)</a:t>
            </a:r>
            <a:endParaRPr lang="fr-FR" sz="2400" b="1" dirty="0">
              <a:solidFill>
                <a:srgbClr val="FFC000"/>
              </a:solidFill>
            </a:endParaRPr>
          </a:p>
        </p:txBody>
      </p:sp>
      <p:sp>
        <p:nvSpPr>
          <p:cNvPr id="5" name="ZoneTexte 4">
            <a:extLst>
              <a:ext uri="{FF2B5EF4-FFF2-40B4-BE49-F238E27FC236}">
                <a16:creationId xmlns:a16="http://schemas.microsoft.com/office/drawing/2014/main" id="{430CDA58-57F8-41B1-B0E8-FFD136AC7B2E}"/>
              </a:ext>
            </a:extLst>
          </p:cNvPr>
          <p:cNvSpPr txBox="1"/>
          <p:nvPr/>
        </p:nvSpPr>
        <p:spPr>
          <a:xfrm>
            <a:off x="242775" y="714605"/>
            <a:ext cx="11858074" cy="2862322"/>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Les </a:t>
            </a:r>
            <a:r>
              <a:rPr lang="fr-FR" sz="2000" b="1" i="0" dirty="0">
                <a:solidFill>
                  <a:srgbClr val="FFC000"/>
                </a:solidFill>
                <a:effectLst/>
                <a:latin typeface="Arial" panose="020B0604020202020204" pitchFamily="34" charset="0"/>
              </a:rPr>
              <a:t>abeilles géantes</a:t>
            </a:r>
            <a:r>
              <a:rPr lang="fr-FR" sz="2000" b="0" i="0" dirty="0">
                <a:solidFill>
                  <a:srgbClr val="FFC000"/>
                </a:solidFill>
                <a:effectLst/>
                <a:latin typeface="Arial" panose="020B0604020202020204" pitchFamily="34" charset="0"/>
              </a:rPr>
              <a:t> (</a:t>
            </a:r>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dorsata</a:t>
            </a:r>
            <a:r>
              <a:rPr lang="fr-FR" sz="2000" b="0" i="0" dirty="0">
                <a:solidFill>
                  <a:srgbClr val="FFC000"/>
                </a:solidFill>
                <a:effectLst/>
                <a:latin typeface="Arial" panose="020B0604020202020204" pitchFamily="34" charset="0"/>
              </a:rPr>
              <a:t>) sont des abeilles migratrices tropicales, vivant dans le </a:t>
            </a:r>
            <a:r>
              <a:rPr lang="fr-FR" sz="2000" b="0" i="0" u="none" strike="noStrike" dirty="0">
                <a:solidFill>
                  <a:srgbClr val="0645AD"/>
                </a:solidFill>
                <a:effectLst/>
                <a:latin typeface="Arial" panose="020B0604020202020204" pitchFamily="34" charset="0"/>
                <a:hlinkClick r:id="rId3" tooltip="Sous-continent indien"/>
              </a:rPr>
              <a:t>sous-continent indien</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du</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4" tooltip="Pakistan"/>
              </a:rPr>
              <a:t>Pakistan</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à</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5" tooltip="Sri Lanka"/>
              </a:rPr>
              <a:t>Sri Lanka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 de la </a:t>
            </a:r>
            <a:r>
              <a:rPr lang="fr-FR" sz="2000" b="0" i="0" u="none" strike="noStrike" dirty="0">
                <a:solidFill>
                  <a:srgbClr val="0645AD"/>
                </a:solidFill>
                <a:effectLst/>
                <a:latin typeface="Arial" panose="020B0604020202020204" pitchFamily="34" charset="0"/>
                <a:hlinkClick r:id="rId6" tooltip="Chine"/>
              </a:rPr>
              <a:t>Chine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à l'</a:t>
            </a:r>
            <a:r>
              <a:rPr lang="fr-FR" sz="2000" b="0" i="0" u="none" strike="noStrike" dirty="0">
                <a:solidFill>
                  <a:srgbClr val="0645AD"/>
                </a:solidFill>
                <a:effectLst/>
                <a:latin typeface="Arial" panose="020B0604020202020204" pitchFamily="34" charset="0"/>
                <a:hlinkClick r:id="rId7" tooltip="Australie"/>
              </a:rPr>
              <a:t>Australie</a:t>
            </a:r>
            <a:r>
              <a:rPr lang="fr-FR" sz="2000" b="0" i="0" dirty="0">
                <a:solidFill>
                  <a:srgbClr val="202122"/>
                </a:solidFill>
                <a:effectLst/>
                <a:latin typeface="Arial" panose="020B0604020202020204" pitchFamily="34" charset="0"/>
              </a:rPr>
              <a:t>.</a:t>
            </a:r>
          </a:p>
          <a:p>
            <a:pPr algn="just"/>
            <a:r>
              <a:rPr lang="fr-FR" sz="2000" b="0" i="0" dirty="0">
                <a:solidFill>
                  <a:srgbClr val="FFC000"/>
                </a:solidFill>
                <a:effectLst/>
                <a:latin typeface="Arial" panose="020B0604020202020204" pitchFamily="34" charset="0"/>
              </a:rPr>
              <a:t>Elles produisent du </a:t>
            </a:r>
            <a:r>
              <a:rPr lang="fr-FR" sz="2000" b="0" i="0" u="none" strike="noStrike" dirty="0">
                <a:solidFill>
                  <a:srgbClr val="0645AD"/>
                </a:solidFill>
                <a:effectLst/>
                <a:latin typeface="Arial" panose="020B0604020202020204" pitchFamily="34" charset="0"/>
                <a:hlinkClick r:id="rId8" tooltip="Miel"/>
              </a:rPr>
              <a:t>miel</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mais ne sont pas domestiquées.</a:t>
            </a:r>
          </a:p>
          <a:p>
            <a:pPr algn="just"/>
            <a:r>
              <a:rPr lang="fr-FR" sz="2000" b="0" i="0" dirty="0">
                <a:solidFill>
                  <a:srgbClr val="FFC000"/>
                </a:solidFill>
                <a:effectLst/>
                <a:latin typeface="Arial" panose="020B0604020202020204" pitchFamily="34" charset="0"/>
              </a:rPr>
              <a:t>Leurs</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9" tooltip="Ruche"/>
              </a:rPr>
              <a:t>nids</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en forme de disque (jusqu'à 1,80 m de large) sont principalement construits dans des endroits exposés très loin du sol, sur des branches d'arbres, en particulier sur les plus hautes branches des arbres géants émergents</a:t>
            </a:r>
            <a:r>
              <a:rPr lang="fr-FR" sz="2000" dirty="0">
                <a:solidFill>
                  <a:srgbClr val="FFC000"/>
                </a:solidFill>
                <a:latin typeface="Arial" panose="020B0604020202020204" pitchFamily="34" charset="0"/>
              </a:rPr>
              <a:t> (par exemple, sur les </a:t>
            </a:r>
            <a:r>
              <a:rPr lang="fr-FR" sz="2000" b="0" i="0" dirty="0">
                <a:solidFill>
                  <a:srgbClr val="FFC000"/>
                </a:solidFill>
                <a:effectLst/>
                <a:latin typeface="Arial" panose="020B0604020202020204" pitchFamily="34" charset="0"/>
              </a:rPr>
              <a:t>Arbre à miel (</a:t>
            </a:r>
            <a:r>
              <a:rPr lang="fr-FR" sz="2000" b="0" i="1" dirty="0" err="1">
                <a:solidFill>
                  <a:srgbClr val="FFC000"/>
                </a:solidFill>
                <a:effectLst/>
                <a:latin typeface="Arial" panose="020B0604020202020204" pitchFamily="34" charset="0"/>
              </a:rPr>
              <a:t>Koompassia</a:t>
            </a:r>
            <a:r>
              <a:rPr lang="fr-FR" sz="2000" b="0" i="1" dirty="0">
                <a:solidFill>
                  <a:srgbClr val="FFC000"/>
                </a:solidFill>
                <a:effectLst/>
                <a:latin typeface="Arial" panose="020B0604020202020204" pitchFamily="34" charset="0"/>
              </a:rPr>
              <a:t> </a:t>
            </a:r>
            <a:r>
              <a:rPr lang="fr-FR" sz="2000" b="0" i="1" dirty="0" err="1">
                <a:solidFill>
                  <a:srgbClr val="FFC000"/>
                </a:solidFill>
                <a:effectLst/>
                <a:latin typeface="Arial" panose="020B0604020202020204" pitchFamily="34" charset="0"/>
              </a:rPr>
              <a:t>excelsa</a:t>
            </a:r>
            <a:r>
              <a:rPr lang="fr-FR" sz="2000" b="0" i="0" dirty="0">
                <a:solidFill>
                  <a:srgbClr val="FFC000"/>
                </a:solidFill>
                <a:effectLst/>
                <a:latin typeface="Arial" panose="020B0604020202020204" pitchFamily="34" charset="0"/>
              </a:rPr>
              <a:t>)). Leurs nids peuvent aussi être construits sous les surplombs des falaises et parfois sur des bâtiments. </a:t>
            </a:r>
          </a:p>
          <a:p>
            <a:pPr algn="just"/>
            <a:r>
              <a:rPr lang="fr-FR" sz="2000" b="0" i="0" dirty="0">
                <a:solidFill>
                  <a:srgbClr val="FFC000"/>
                </a:solidFill>
                <a:effectLst/>
                <a:latin typeface="Arial" panose="020B0604020202020204" pitchFamily="34" charset="0"/>
              </a:rPr>
              <a:t>Lorsqu'elles sont dérangées, les ouvrières peuvent présenter un comportement défensif connu sous le nom </a:t>
            </a:r>
            <a:r>
              <a:rPr lang="fr-FR" sz="2000" b="0" i="1" dirty="0">
                <a:solidFill>
                  <a:srgbClr val="FFC000"/>
                </a:solidFill>
                <a:effectLst/>
                <a:latin typeface="Arial" panose="020B0604020202020204" pitchFamily="34" charset="0"/>
              </a:rPr>
              <a:t>ondulation de défense</a:t>
            </a:r>
            <a:r>
              <a:rPr lang="fr-FR" sz="2000" dirty="0">
                <a:solidFill>
                  <a:srgbClr val="FFC000"/>
                </a:solidFill>
                <a:latin typeface="Arial" panose="020B0604020202020204" pitchFamily="34" charset="0"/>
              </a:rPr>
              <a:t>. Ce sont les abeilles filmées dans le film </a:t>
            </a:r>
            <a:r>
              <a:rPr lang="fr-FR" sz="2000" i="1" dirty="0">
                <a:solidFill>
                  <a:srgbClr val="FFC000"/>
                </a:solidFill>
                <a:latin typeface="Arial" panose="020B0604020202020204" pitchFamily="34" charset="0"/>
              </a:rPr>
              <a:t>Chasseur de miel </a:t>
            </a:r>
            <a:r>
              <a:rPr lang="fr-FR" sz="2000" dirty="0" err="1">
                <a:solidFill>
                  <a:srgbClr val="FFC000"/>
                </a:solidFill>
                <a:latin typeface="Arial" panose="020B0604020202020204" pitchFamily="34" charset="0"/>
              </a:rPr>
              <a:t>d’Eric</a:t>
            </a:r>
            <a:r>
              <a:rPr lang="fr-FR" sz="2000" dirty="0">
                <a:solidFill>
                  <a:srgbClr val="FFC000"/>
                </a:solidFill>
                <a:latin typeface="Arial" panose="020B0604020202020204" pitchFamily="34" charset="0"/>
              </a:rPr>
              <a:t> </a:t>
            </a:r>
            <a:r>
              <a:rPr lang="fr-FR" sz="2000" dirty="0" err="1">
                <a:solidFill>
                  <a:srgbClr val="FFC000"/>
                </a:solidFill>
                <a:latin typeface="Arial" panose="020B0604020202020204" pitchFamily="34" charset="0"/>
              </a:rPr>
              <a:t>Valli</a:t>
            </a:r>
            <a:r>
              <a:rPr lang="fr-FR" sz="2000" dirty="0">
                <a:solidFill>
                  <a:srgbClr val="FFC000"/>
                </a:solidFill>
                <a:latin typeface="Arial" panose="020B0604020202020204" pitchFamily="34" charset="0"/>
              </a:rPr>
              <a:t>.</a:t>
            </a:r>
            <a:endParaRPr lang="fr-FR" sz="2000" b="0" i="0" dirty="0">
              <a:solidFill>
                <a:srgbClr val="FFC000"/>
              </a:solidFill>
              <a:effectLst/>
              <a:latin typeface="Arial" panose="020B0604020202020204" pitchFamily="34" charset="0"/>
            </a:endParaRPr>
          </a:p>
        </p:txBody>
      </p:sp>
      <p:pic>
        <p:nvPicPr>
          <p:cNvPr id="8" name="Image 7" descr="Une image contenant plusieurs&#10;&#10;Description générée automatiquement">
            <a:extLst>
              <a:ext uri="{FF2B5EF4-FFF2-40B4-BE49-F238E27FC236}">
                <a16:creationId xmlns:a16="http://schemas.microsoft.com/office/drawing/2014/main" id="{6CEA3058-6948-4F44-B1BF-F030C99565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782" y="3576927"/>
            <a:ext cx="3683000" cy="2768600"/>
          </a:xfrm>
          <a:prstGeom prst="rect">
            <a:avLst/>
          </a:prstGeom>
        </p:spPr>
      </p:pic>
      <p:pic>
        <p:nvPicPr>
          <p:cNvPr id="14" name="Image 13" descr="Une image contenant insecte, objet d’extérieur&#10;&#10;Description générée automatiquement">
            <a:extLst>
              <a:ext uri="{FF2B5EF4-FFF2-40B4-BE49-F238E27FC236}">
                <a16:creationId xmlns:a16="http://schemas.microsoft.com/office/drawing/2014/main" id="{A3BC6DF4-FBAC-44FD-B501-07E4F75DAC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4142" y="3732588"/>
            <a:ext cx="3224796" cy="1964194"/>
          </a:xfrm>
          <a:prstGeom prst="rect">
            <a:avLst/>
          </a:prstGeom>
        </p:spPr>
      </p:pic>
      <p:pic>
        <p:nvPicPr>
          <p:cNvPr id="17" name="Image 16" descr="Une image contenant arbre, extérieur, ciel, feuille&#10;&#10;Description générée automatiquement">
            <a:extLst>
              <a:ext uri="{FF2B5EF4-FFF2-40B4-BE49-F238E27FC236}">
                <a16:creationId xmlns:a16="http://schemas.microsoft.com/office/drawing/2014/main" id="{C309B228-105C-483C-AE0B-5A55AB7273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45793" y="3708364"/>
            <a:ext cx="2794000" cy="1866900"/>
          </a:xfrm>
          <a:prstGeom prst="rect">
            <a:avLst/>
          </a:prstGeom>
        </p:spPr>
      </p:pic>
      <p:sp>
        <p:nvSpPr>
          <p:cNvPr id="19" name="ZoneTexte 18">
            <a:extLst>
              <a:ext uri="{FF2B5EF4-FFF2-40B4-BE49-F238E27FC236}">
                <a16:creationId xmlns:a16="http://schemas.microsoft.com/office/drawing/2014/main" id="{66BD5EF5-34A7-440C-9531-69843049C1FC}"/>
              </a:ext>
            </a:extLst>
          </p:cNvPr>
          <p:cNvSpPr txBox="1"/>
          <p:nvPr/>
        </p:nvSpPr>
        <p:spPr>
          <a:xfrm>
            <a:off x="306782" y="6301133"/>
            <a:ext cx="3901387" cy="400110"/>
          </a:xfrm>
          <a:prstGeom prst="rect">
            <a:avLst/>
          </a:prstGeom>
          <a:noFill/>
        </p:spPr>
        <p:txBody>
          <a:bodyPr wrap="square">
            <a:spAutoFit/>
          </a:bodyPr>
          <a:lstStyle/>
          <a:p>
            <a:pPr algn="ctr"/>
            <a:r>
              <a:rPr lang="fr-FR" sz="2000" dirty="0">
                <a:solidFill>
                  <a:srgbClr val="FFC000"/>
                </a:solidFill>
                <a:latin typeface="Arial" panose="020B0604020202020204" pitchFamily="34" charset="0"/>
                <a:cs typeface="Arial" panose="020B0604020202020204" pitchFamily="34" charset="0"/>
              </a:rPr>
              <a:t>Essaim d'abeilles géantes</a:t>
            </a:r>
          </a:p>
        </p:txBody>
      </p:sp>
      <p:sp>
        <p:nvSpPr>
          <p:cNvPr id="21" name="ZoneTexte 20">
            <a:extLst>
              <a:ext uri="{FF2B5EF4-FFF2-40B4-BE49-F238E27FC236}">
                <a16:creationId xmlns:a16="http://schemas.microsoft.com/office/drawing/2014/main" id="{B579A846-0BF0-4312-9559-782E10AC54AC}"/>
              </a:ext>
            </a:extLst>
          </p:cNvPr>
          <p:cNvSpPr txBox="1"/>
          <p:nvPr/>
        </p:nvSpPr>
        <p:spPr>
          <a:xfrm>
            <a:off x="3403940" y="5700968"/>
            <a:ext cx="6172200" cy="400110"/>
          </a:xfrm>
          <a:prstGeom prst="rect">
            <a:avLst/>
          </a:prstGeom>
          <a:noFill/>
        </p:spPr>
        <p:txBody>
          <a:bodyPr wrap="square">
            <a:spAutoFit/>
          </a:bodyPr>
          <a:lstStyle/>
          <a:p>
            <a:pPr algn="ctr"/>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dorsata</a:t>
            </a:r>
            <a:r>
              <a:rPr lang="fr-FR" sz="2000" b="0" i="0" dirty="0">
                <a:solidFill>
                  <a:srgbClr val="FFC000"/>
                </a:solidFill>
                <a:effectLst/>
                <a:latin typeface="Arial" panose="020B0604020202020204" pitchFamily="34" charset="0"/>
              </a:rPr>
              <a:t> (Perak, Malaisie)</a:t>
            </a:r>
            <a:endParaRPr lang="fr-FR" sz="2000" dirty="0">
              <a:solidFill>
                <a:srgbClr val="FFC000"/>
              </a:solidFill>
            </a:endParaRPr>
          </a:p>
        </p:txBody>
      </p:sp>
      <p:sp>
        <p:nvSpPr>
          <p:cNvPr id="23" name="ZoneTexte 22">
            <a:extLst>
              <a:ext uri="{FF2B5EF4-FFF2-40B4-BE49-F238E27FC236}">
                <a16:creationId xmlns:a16="http://schemas.microsoft.com/office/drawing/2014/main" id="{093FC187-F47F-456E-9569-3CC1F0C978C7}"/>
              </a:ext>
            </a:extLst>
          </p:cNvPr>
          <p:cNvSpPr txBox="1"/>
          <p:nvPr/>
        </p:nvSpPr>
        <p:spPr>
          <a:xfrm>
            <a:off x="8763298" y="5652148"/>
            <a:ext cx="3337551" cy="707886"/>
          </a:xfrm>
          <a:prstGeom prst="rect">
            <a:avLst/>
          </a:prstGeom>
          <a:noFill/>
        </p:spPr>
        <p:txBody>
          <a:bodyPr wrap="square">
            <a:spAutoFit/>
          </a:bodyPr>
          <a:lstStyle/>
          <a:p>
            <a:pPr algn="ctr"/>
            <a:r>
              <a:rPr lang="fr-FR" sz="2000" b="0" i="0" dirty="0">
                <a:solidFill>
                  <a:srgbClr val="FFC000"/>
                </a:solidFill>
                <a:effectLst/>
                <a:latin typeface="Arial" panose="020B0604020202020204" pitchFamily="34" charset="0"/>
              </a:rPr>
              <a:t>Nid suspendu, les cellules du bas sont vides.</a:t>
            </a:r>
            <a:endParaRPr lang="fr-FR" sz="2000" dirty="0">
              <a:solidFill>
                <a:srgbClr val="FFC000"/>
              </a:solidFill>
            </a:endParaRPr>
          </a:p>
        </p:txBody>
      </p:sp>
    </p:spTree>
    <p:extLst>
      <p:ext uri="{BB962C8B-B14F-4D97-AF65-F5344CB8AC3E}">
        <p14:creationId xmlns:p14="http://schemas.microsoft.com/office/powerpoint/2010/main" val="308644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0"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354027" y="166913"/>
            <a:ext cx="716413" cy="365125"/>
          </a:xfrm>
        </p:spPr>
        <p:txBody>
          <a:bodyPr/>
          <a:lstStyle/>
          <a:p>
            <a:fld id="{27CE633F-9882-4A5C-83A2-1109D0C73261}" type="slidenum">
              <a:rPr lang="en-US" smtClean="0"/>
              <a:t>22</a:t>
            </a:fld>
            <a:endParaRPr lang="en-US" dirty="0"/>
          </a:p>
        </p:txBody>
      </p:sp>
      <p:sp>
        <p:nvSpPr>
          <p:cNvPr id="10" name="ZoneTexte 9">
            <a:extLst>
              <a:ext uri="{FF2B5EF4-FFF2-40B4-BE49-F238E27FC236}">
                <a16:creationId xmlns:a16="http://schemas.microsoft.com/office/drawing/2014/main" id="{B8DB5C49-D0AC-403A-899D-8EB8B909114A}"/>
              </a:ext>
            </a:extLst>
          </p:cNvPr>
          <p:cNvSpPr txBox="1"/>
          <p:nvPr/>
        </p:nvSpPr>
        <p:spPr>
          <a:xfrm>
            <a:off x="242775" y="125979"/>
            <a:ext cx="8135671" cy="461665"/>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Abeilles à miel : abeille européenne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mellifera</a:t>
            </a:r>
            <a:r>
              <a:rPr lang="fr-FR" sz="2400" b="1" i="0" dirty="0">
                <a:solidFill>
                  <a:srgbClr val="FFC000"/>
                </a:solidFill>
                <a:effectLst/>
                <a:latin typeface="Arial" panose="020B0604020202020204" pitchFamily="34" charset="0"/>
              </a:rPr>
              <a:t>)</a:t>
            </a:r>
            <a:endParaRPr lang="fr-FR" sz="2400" b="1" dirty="0">
              <a:solidFill>
                <a:srgbClr val="FFC000"/>
              </a:solidFill>
            </a:endParaRPr>
          </a:p>
        </p:txBody>
      </p:sp>
      <p:sp>
        <p:nvSpPr>
          <p:cNvPr id="3" name="ZoneTexte 2">
            <a:extLst>
              <a:ext uri="{FF2B5EF4-FFF2-40B4-BE49-F238E27FC236}">
                <a16:creationId xmlns:a16="http://schemas.microsoft.com/office/drawing/2014/main" id="{5CDD0228-EDAD-409F-A626-48D32887E326}"/>
              </a:ext>
            </a:extLst>
          </p:cNvPr>
          <p:cNvSpPr txBox="1"/>
          <p:nvPr/>
        </p:nvSpPr>
        <p:spPr>
          <a:xfrm>
            <a:off x="252207" y="714605"/>
            <a:ext cx="11847641" cy="5940088"/>
          </a:xfrm>
          <a:prstGeom prst="rect">
            <a:avLst/>
          </a:prstGeom>
          <a:noFill/>
        </p:spPr>
        <p:txBody>
          <a:bodyPr wrap="square" rtlCol="0">
            <a:spAutoFit/>
          </a:bodyPr>
          <a:lstStyle/>
          <a:p>
            <a:pPr algn="just"/>
            <a:r>
              <a:rPr lang="fr-FR" sz="2000" b="1" i="0" dirty="0">
                <a:solidFill>
                  <a:srgbClr val="FFC000"/>
                </a:solidFill>
                <a:effectLst/>
                <a:latin typeface="Arial" panose="020B0604020202020204" pitchFamily="34" charset="0"/>
              </a:rPr>
              <a:t>L’Abeille européenne</a:t>
            </a:r>
            <a:r>
              <a:rPr lang="fr-FR" sz="2000" b="0" i="0" dirty="0">
                <a:solidFill>
                  <a:srgbClr val="FFC000"/>
                </a:solidFill>
                <a:effectLst/>
                <a:latin typeface="Arial" panose="020B0604020202020204" pitchFamily="34" charset="0"/>
              </a:rPr>
              <a:t>, </a:t>
            </a:r>
            <a:r>
              <a:rPr lang="fr-FR" sz="2000" b="1" i="0" dirty="0">
                <a:solidFill>
                  <a:srgbClr val="FFC000"/>
                </a:solidFill>
                <a:effectLst/>
                <a:latin typeface="Arial" panose="020B0604020202020204" pitchFamily="34" charset="0"/>
              </a:rPr>
              <a:t>avette</a:t>
            </a:r>
            <a:r>
              <a:rPr lang="fr-FR" sz="2000" b="0" i="0" dirty="0">
                <a:solidFill>
                  <a:srgbClr val="FFC000"/>
                </a:solidFill>
                <a:effectLst/>
                <a:latin typeface="Arial" panose="020B0604020202020204" pitchFamily="34" charset="0"/>
              </a:rPr>
              <a:t> ou </a:t>
            </a:r>
            <a:r>
              <a:rPr lang="fr-FR" sz="2000" b="1" i="0" dirty="0">
                <a:solidFill>
                  <a:srgbClr val="FFC000"/>
                </a:solidFill>
                <a:effectLst/>
                <a:latin typeface="Arial" panose="020B0604020202020204" pitchFamily="34" charset="0"/>
              </a:rPr>
              <a:t>mouche à miel</a:t>
            </a:r>
            <a:r>
              <a:rPr lang="fr-FR" sz="2000" b="0" i="0" dirty="0">
                <a:solidFill>
                  <a:srgbClr val="FFC000"/>
                </a:solidFill>
                <a:effectLst/>
                <a:latin typeface="Arial" panose="020B0604020202020204" pitchFamily="34" charset="0"/>
              </a:rPr>
              <a:t> (</a:t>
            </a:r>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mellifera</a:t>
            </a:r>
            <a:r>
              <a:rPr lang="fr-FR" sz="2000" b="0" i="0" dirty="0">
                <a:solidFill>
                  <a:srgbClr val="FFC000"/>
                </a:solidFill>
                <a:effectLst/>
                <a:latin typeface="Arial" panose="020B0604020202020204" pitchFamily="34" charset="0"/>
              </a:rPr>
              <a:t>) est une </a:t>
            </a:r>
            <a:r>
              <a:rPr lang="fr-FR" sz="2000" b="0" i="0" u="none" strike="noStrike" dirty="0">
                <a:solidFill>
                  <a:srgbClr val="0645AD"/>
                </a:solidFill>
                <a:effectLst/>
                <a:latin typeface="Arial" panose="020B0604020202020204" pitchFamily="34" charset="0"/>
                <a:hlinkClick r:id="rId3" tooltip="Abeille"/>
              </a:rPr>
              <a:t>abeille à miel</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originaire d'Europe. Elle est considérée comme semi-domestique. C'est une des abeilles élevées à grande échelle en </a:t>
            </a:r>
            <a:r>
              <a:rPr lang="fr-FR" sz="2000" b="0" i="0" u="none" strike="noStrike" dirty="0">
                <a:solidFill>
                  <a:srgbClr val="0645AD"/>
                </a:solidFill>
                <a:effectLst/>
                <a:latin typeface="Arial" panose="020B0604020202020204" pitchFamily="34" charset="0"/>
                <a:hlinkClick r:id="rId4" tooltip="Apiculture"/>
              </a:rPr>
              <a:t>apiculture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pour produire du miel et pour la </a:t>
            </a:r>
            <a:r>
              <a:rPr lang="fr-FR" sz="2000" b="0" i="0" u="none" strike="noStrike" dirty="0">
                <a:solidFill>
                  <a:srgbClr val="0645AD"/>
                </a:solidFill>
                <a:effectLst/>
                <a:latin typeface="Arial" panose="020B0604020202020204" pitchFamily="34" charset="0"/>
                <a:hlinkClick r:id="rId5" tooltip="Pollinisation"/>
              </a:rPr>
              <a:t>pollinisation</a:t>
            </a:r>
            <a:r>
              <a:rPr lang="fr-FR" sz="2000" b="0" i="0" dirty="0">
                <a:solidFill>
                  <a:srgbClr val="FFC000"/>
                </a:solidFill>
                <a:effectLst/>
                <a:latin typeface="Arial" panose="020B0604020202020204" pitchFamily="34" charset="0"/>
              </a:rPr>
              <a:t>.</a:t>
            </a:r>
          </a:p>
          <a:p>
            <a:pPr algn="just"/>
            <a:endParaRPr lang="fr-FR" sz="2000" b="0" i="0" dirty="0">
              <a:solidFill>
                <a:srgbClr val="FFC000"/>
              </a:solidFill>
              <a:effectLst/>
              <a:latin typeface="Arial" panose="020B0604020202020204" pitchFamily="34" charset="0"/>
            </a:endParaRPr>
          </a:p>
          <a:p>
            <a:pPr algn="just"/>
            <a:r>
              <a:rPr lang="fr-FR" sz="2000" b="0" i="0" dirty="0">
                <a:solidFill>
                  <a:srgbClr val="FFC000"/>
                </a:solidFill>
                <a:effectLst/>
                <a:latin typeface="Arial" panose="020B0604020202020204" pitchFamily="34" charset="0"/>
              </a:rPr>
              <a:t>En raison de sa grande diffusion, cette espèce est le pollinisateur le plus important pour l'agriculture à l'échelle mondiale. Un certain nombre de ravageurs et de maladies menacent l'abeille, en particulier le </a:t>
            </a:r>
            <a:r>
              <a:rPr lang="fr-FR" sz="2000" b="0" i="0" u="none" strike="noStrike" dirty="0">
                <a:solidFill>
                  <a:srgbClr val="0645AD"/>
                </a:solidFill>
                <a:effectLst/>
                <a:latin typeface="Arial" panose="020B0604020202020204" pitchFamily="34" charset="0"/>
                <a:hlinkClick r:id="rId6" tooltip="Syndrome d'effondrement des colonies d'abeilles"/>
              </a:rPr>
              <a:t>syndrome d'effondrement des colonies</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Les</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7" tooltip="Néonicotinoïdes"/>
              </a:rPr>
              <a:t>néonicotinoïdes</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insecticides utilisés en agriculture conventionnelle, sont, de par leurs effets neurotoxiques, particulièrement préjudiciables aux colonies d'abeilles.</a:t>
            </a:r>
          </a:p>
          <a:p>
            <a:pPr algn="just"/>
            <a:endParaRPr lang="fr-FR" sz="2000" b="0" i="0" dirty="0">
              <a:solidFill>
                <a:srgbClr val="FFC000"/>
              </a:solidFill>
              <a:effectLst/>
              <a:latin typeface="Arial" panose="020B0604020202020204" pitchFamily="34" charset="0"/>
            </a:endParaRPr>
          </a:p>
          <a:p>
            <a:pPr algn="l"/>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mellifera</a:t>
            </a:r>
            <a:r>
              <a:rPr lang="fr-FR" sz="2000" b="0" i="0" dirty="0">
                <a:solidFill>
                  <a:srgbClr val="FFC000"/>
                </a:solidFill>
                <a:effectLst/>
                <a:latin typeface="Arial" panose="020B0604020202020204" pitchFamily="34" charset="0"/>
              </a:rPr>
              <a:t> comporte vingt-huit sous-espèces (toutes fécondables entre elles). </a:t>
            </a:r>
          </a:p>
          <a:p>
            <a:pPr algn="l"/>
            <a:r>
              <a:rPr lang="fr-FR" sz="2000" b="0" i="0" dirty="0">
                <a:solidFill>
                  <a:srgbClr val="FFC000"/>
                </a:solidFill>
                <a:effectLst/>
                <a:latin typeface="Arial" panose="020B0604020202020204" pitchFamily="34" charset="0"/>
              </a:rPr>
              <a:t>Les variétés les plus utilisées en apiculture sont :</a:t>
            </a:r>
          </a:p>
          <a:p>
            <a:pPr algn="l"/>
            <a:endParaRPr lang="fr-FR" sz="2000" b="0" i="0" dirty="0">
              <a:solidFill>
                <a:srgbClr val="FFC000"/>
              </a:solidFill>
              <a:effectLst/>
              <a:latin typeface="Arial" panose="020B0604020202020204" pitchFamily="34" charset="0"/>
            </a:endParaRPr>
          </a:p>
          <a:p>
            <a:pPr algn="l">
              <a:buFont typeface="Arial" panose="020B0604020202020204" pitchFamily="34" charset="0"/>
              <a:buChar char="•"/>
            </a:pPr>
            <a:r>
              <a:rPr lang="fr-FR" sz="2000" b="0" i="0" dirty="0">
                <a:solidFill>
                  <a:srgbClr val="FFC000"/>
                </a:solidFill>
                <a:effectLst/>
                <a:latin typeface="Arial" panose="020B0604020202020204" pitchFamily="34" charset="0"/>
              </a:rPr>
              <a:t> La </a:t>
            </a:r>
            <a:r>
              <a:rPr lang="fr-FR" sz="2000" b="0" i="0" u="none" strike="noStrike" dirty="0" err="1">
                <a:solidFill>
                  <a:srgbClr val="0645AD"/>
                </a:solidFill>
                <a:effectLst/>
                <a:latin typeface="Arial" panose="020B0604020202020204" pitchFamily="34" charset="0"/>
                <a:hlinkClick r:id="rId8" tooltip="Buckfast"/>
              </a:rPr>
              <a:t>Buckfast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un hybride de multiples variétés sélectionnées.</a:t>
            </a:r>
          </a:p>
          <a:p>
            <a:pPr algn="l">
              <a:buFont typeface="Arial" panose="020B0604020202020204" pitchFamily="34" charset="0"/>
              <a:buChar char="•"/>
            </a:pPr>
            <a:r>
              <a:rPr lang="fr-FR" sz="2000" b="0" i="1" u="none" strike="noStrike" dirty="0">
                <a:solidFill>
                  <a:srgbClr val="0645AD"/>
                </a:solidFill>
                <a:effectLst/>
                <a:latin typeface="Arial" panose="020B0604020202020204" pitchFamily="34" charset="0"/>
                <a:hlinkClick r:id="rId9" tooltip="Apis mellifera ligustica"/>
              </a:rPr>
              <a:t> Apis </a:t>
            </a:r>
            <a:r>
              <a:rPr lang="fr-FR" sz="2000" b="0" i="1" u="none" strike="noStrike" dirty="0" err="1">
                <a:solidFill>
                  <a:srgbClr val="0645AD"/>
                </a:solidFill>
                <a:effectLst/>
                <a:latin typeface="Arial" panose="020B0604020202020204" pitchFamily="34" charset="0"/>
                <a:hlinkClick r:id="rId9" tooltip="Apis mellifera ligustica"/>
              </a:rPr>
              <a:t>mellifera</a:t>
            </a:r>
            <a:r>
              <a:rPr lang="fr-FR" sz="2000" b="0" i="1" u="none" strike="noStrike" dirty="0">
                <a:solidFill>
                  <a:srgbClr val="0645AD"/>
                </a:solidFill>
                <a:effectLst/>
                <a:latin typeface="Arial" panose="020B0604020202020204" pitchFamily="34" charset="0"/>
                <a:hlinkClick r:id="rId9" tooltip="Apis mellifera ligustica"/>
              </a:rPr>
              <a:t> </a:t>
            </a:r>
            <a:r>
              <a:rPr lang="fr-FR" sz="2000" b="0" i="1" u="none" strike="noStrike" dirty="0" err="1">
                <a:solidFill>
                  <a:srgbClr val="0645AD"/>
                </a:solidFill>
                <a:effectLst/>
                <a:latin typeface="Arial" panose="020B0604020202020204" pitchFamily="34" charset="0"/>
                <a:hlinkClick r:id="rId9" tooltip="Apis mellifera ligustica"/>
              </a:rPr>
              <a:t>ligustica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l'abeille jaune Italienne.</a:t>
            </a:r>
          </a:p>
          <a:p>
            <a:pPr algn="l">
              <a:buFont typeface="Arial" panose="020B0604020202020204" pitchFamily="34" charset="0"/>
              <a:buChar char="•"/>
            </a:pPr>
            <a:r>
              <a:rPr lang="fr-FR" sz="2000" b="0" i="1" u="none" strike="noStrike" dirty="0">
                <a:solidFill>
                  <a:srgbClr val="0645AD"/>
                </a:solidFill>
                <a:effectLst/>
                <a:latin typeface="Arial" panose="020B0604020202020204" pitchFamily="34" charset="0"/>
                <a:hlinkClick r:id="rId10" tooltip="Apis mellifera carnica"/>
              </a:rPr>
              <a:t> Apis </a:t>
            </a:r>
            <a:r>
              <a:rPr lang="fr-FR" sz="2000" b="0" i="1" u="none" strike="noStrike" dirty="0" err="1">
                <a:solidFill>
                  <a:srgbClr val="0645AD"/>
                </a:solidFill>
                <a:effectLst/>
                <a:latin typeface="Arial" panose="020B0604020202020204" pitchFamily="34" charset="0"/>
                <a:hlinkClick r:id="rId10" tooltip="Apis mellifera carnica"/>
              </a:rPr>
              <a:t>mellifera</a:t>
            </a:r>
            <a:r>
              <a:rPr lang="fr-FR" sz="2000" b="0" i="1" u="none" strike="noStrike" dirty="0">
                <a:solidFill>
                  <a:srgbClr val="0645AD"/>
                </a:solidFill>
                <a:effectLst/>
                <a:latin typeface="Arial" panose="020B0604020202020204" pitchFamily="34" charset="0"/>
                <a:hlinkClick r:id="rId10" tooltip="Apis mellifera carnica"/>
              </a:rPr>
              <a:t> </a:t>
            </a:r>
            <a:r>
              <a:rPr lang="fr-FR" sz="2000" b="0" i="1" u="none" strike="noStrike" dirty="0" err="1">
                <a:solidFill>
                  <a:srgbClr val="0645AD"/>
                </a:solidFill>
                <a:effectLst/>
                <a:latin typeface="Arial" panose="020B0604020202020204" pitchFamily="34" charset="0"/>
                <a:hlinkClick r:id="rId10" tooltip="Apis mellifera carnica"/>
              </a:rPr>
              <a:t>carnica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l'abeille </a:t>
            </a:r>
            <a:r>
              <a:rPr lang="fr-FR" sz="2000" b="0" i="0" dirty="0" err="1">
                <a:solidFill>
                  <a:srgbClr val="FFC000"/>
                </a:solidFill>
                <a:effectLst/>
                <a:latin typeface="Arial" panose="020B0604020202020204" pitchFamily="34" charset="0"/>
              </a:rPr>
              <a:t>carniolienne</a:t>
            </a:r>
            <a:r>
              <a:rPr lang="fr-FR" sz="2000" b="0" i="0" dirty="0">
                <a:solidFill>
                  <a:srgbClr val="FFC000"/>
                </a:solidFill>
                <a:effectLst/>
                <a:latin typeface="Arial" panose="020B0604020202020204" pitchFamily="34" charset="0"/>
              </a:rPr>
              <a:t>.</a:t>
            </a:r>
          </a:p>
          <a:p>
            <a:pPr algn="l">
              <a:buFont typeface="Arial" panose="020B0604020202020204" pitchFamily="34" charset="0"/>
              <a:buChar char="•"/>
            </a:pPr>
            <a:r>
              <a:rPr lang="fr-FR" sz="2000" b="0" i="1" u="none" strike="noStrike" dirty="0">
                <a:solidFill>
                  <a:srgbClr val="0645AD"/>
                </a:solidFill>
                <a:effectLst/>
                <a:latin typeface="Arial" panose="020B0604020202020204" pitchFamily="34" charset="0"/>
                <a:hlinkClick r:id="rId11" tooltip="Apis mellifera mellifera"/>
              </a:rPr>
              <a:t> Apis </a:t>
            </a:r>
            <a:r>
              <a:rPr lang="fr-FR" sz="2000" b="0" i="1" u="none" strike="noStrike" dirty="0" err="1">
                <a:solidFill>
                  <a:srgbClr val="0645AD"/>
                </a:solidFill>
                <a:effectLst/>
                <a:latin typeface="Arial" panose="020B0604020202020204" pitchFamily="34" charset="0"/>
                <a:hlinkClick r:id="rId11" tooltip="Apis mellifera mellifera"/>
              </a:rPr>
              <a:t>mellifera</a:t>
            </a:r>
            <a:r>
              <a:rPr lang="fr-FR" sz="2000" b="0" i="1" u="none" strike="noStrike" dirty="0">
                <a:solidFill>
                  <a:srgbClr val="0645AD"/>
                </a:solidFill>
                <a:effectLst/>
                <a:latin typeface="Arial" panose="020B0604020202020204" pitchFamily="34" charset="0"/>
                <a:hlinkClick r:id="rId11" tooltip="Apis mellifera mellifera"/>
              </a:rPr>
              <a:t> </a:t>
            </a:r>
            <a:r>
              <a:rPr lang="fr-FR" sz="2000" b="0" i="1" u="none" strike="noStrike" dirty="0" err="1">
                <a:solidFill>
                  <a:srgbClr val="0645AD"/>
                </a:solidFill>
                <a:effectLst/>
                <a:latin typeface="Arial" panose="020B0604020202020204" pitchFamily="34" charset="0"/>
                <a:hlinkClick r:id="rId11" tooltip="Apis mellifera mellifera"/>
              </a:rPr>
              <a:t>mellifera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l'abeille noire.</a:t>
            </a:r>
          </a:p>
          <a:p>
            <a:pPr algn="l">
              <a:buFont typeface="Arial" panose="020B0604020202020204" pitchFamily="34" charset="0"/>
              <a:buChar char="•"/>
            </a:pPr>
            <a:r>
              <a:rPr lang="fr-FR" sz="2000" b="0" i="1" u="none" strike="noStrike" dirty="0">
                <a:solidFill>
                  <a:srgbClr val="BA0000"/>
                </a:solidFill>
                <a:effectLst/>
                <a:latin typeface="Arial" panose="020B0604020202020204" pitchFamily="34" charset="0"/>
                <a:hlinkClick r:id="rId12" tooltip="Apis mellifera caucasica (page inexistante)"/>
              </a:rPr>
              <a:t> Apis </a:t>
            </a:r>
            <a:r>
              <a:rPr lang="fr-FR" sz="2000" b="0" i="1" u="none" strike="noStrike" dirty="0" err="1">
                <a:solidFill>
                  <a:srgbClr val="BA0000"/>
                </a:solidFill>
                <a:effectLst/>
                <a:latin typeface="Arial" panose="020B0604020202020204" pitchFamily="34" charset="0"/>
                <a:hlinkClick r:id="rId12" tooltip="Apis mellifera caucasica (page inexistante)"/>
              </a:rPr>
              <a:t>mellifera</a:t>
            </a:r>
            <a:r>
              <a:rPr lang="fr-FR" sz="2000" b="0" i="1" u="none" strike="noStrike" dirty="0">
                <a:solidFill>
                  <a:srgbClr val="BA0000"/>
                </a:solidFill>
                <a:effectLst/>
                <a:latin typeface="Arial" panose="020B0604020202020204" pitchFamily="34" charset="0"/>
                <a:hlinkClick r:id="rId12" tooltip="Apis mellifera caucasica (page inexistante)"/>
              </a:rPr>
              <a:t> </a:t>
            </a:r>
            <a:r>
              <a:rPr lang="fr-FR" sz="2000" b="0" i="1" u="none" strike="noStrike" dirty="0" err="1">
                <a:solidFill>
                  <a:srgbClr val="BA0000"/>
                </a:solidFill>
                <a:effectLst/>
                <a:latin typeface="Arial" panose="020B0604020202020204" pitchFamily="34" charset="0"/>
                <a:hlinkClick r:id="rId12" tooltip="Apis mellifera caucasica (page inexistante)"/>
              </a:rPr>
              <a:t>caucasica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l'abeille du Caucase.</a:t>
            </a:r>
          </a:p>
          <a:p>
            <a:pPr algn="just"/>
            <a:endParaRPr lang="fr-FR" sz="2000" dirty="0"/>
          </a:p>
        </p:txBody>
      </p:sp>
      <p:pic>
        <p:nvPicPr>
          <p:cNvPr id="6" name="Image 5" descr="Une image contenant objet d’extérieur, nid d’abeille, nid de guêpes, plusieurs&#10;&#10;Description générée automatiquement">
            <a:extLst>
              <a:ext uri="{FF2B5EF4-FFF2-40B4-BE49-F238E27FC236}">
                <a16:creationId xmlns:a16="http://schemas.microsoft.com/office/drawing/2014/main" id="{0D10A920-5E42-4D6F-87F8-4654B091DE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62153" y="4268167"/>
            <a:ext cx="2794000" cy="2095500"/>
          </a:xfrm>
          <a:prstGeom prst="rect">
            <a:avLst/>
          </a:prstGeom>
        </p:spPr>
      </p:pic>
      <p:sp>
        <p:nvSpPr>
          <p:cNvPr id="14" name="ZoneTexte 13">
            <a:extLst>
              <a:ext uri="{FF2B5EF4-FFF2-40B4-BE49-F238E27FC236}">
                <a16:creationId xmlns:a16="http://schemas.microsoft.com/office/drawing/2014/main" id="{C481C20E-2C46-466A-8DA0-5DED878D184B}"/>
              </a:ext>
            </a:extLst>
          </p:cNvPr>
          <p:cNvSpPr txBox="1"/>
          <p:nvPr/>
        </p:nvSpPr>
        <p:spPr>
          <a:xfrm>
            <a:off x="7188725" y="6403348"/>
            <a:ext cx="4165302" cy="400110"/>
          </a:xfrm>
          <a:prstGeom prst="rect">
            <a:avLst/>
          </a:prstGeom>
          <a:noFill/>
        </p:spPr>
        <p:txBody>
          <a:bodyPr wrap="square">
            <a:spAutoFit/>
          </a:bodyPr>
          <a:lstStyle/>
          <a:p>
            <a:pPr algn="ctr"/>
            <a:r>
              <a:rPr lang="fr-FR" sz="2000" dirty="0">
                <a:solidFill>
                  <a:srgbClr val="FFC000"/>
                </a:solidFill>
              </a:rPr>
              <a:t>La reine et sa cour (les ouvrières)</a:t>
            </a:r>
          </a:p>
        </p:txBody>
      </p:sp>
    </p:spTree>
    <p:extLst>
      <p:ext uri="{BB962C8B-B14F-4D97-AF65-F5344CB8AC3E}">
        <p14:creationId xmlns:p14="http://schemas.microsoft.com/office/powerpoint/2010/main" val="588841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8303"/>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159523" y="162766"/>
            <a:ext cx="716413" cy="365125"/>
          </a:xfrm>
        </p:spPr>
        <p:txBody>
          <a:bodyPr/>
          <a:lstStyle/>
          <a:p>
            <a:fld id="{27CE633F-9882-4A5C-83A2-1109D0C73261}" type="slidenum">
              <a:rPr lang="en-US" smtClean="0"/>
              <a:t>23</a:t>
            </a:fld>
            <a:endParaRPr lang="en-US" dirty="0"/>
          </a:p>
        </p:txBody>
      </p:sp>
      <p:sp>
        <p:nvSpPr>
          <p:cNvPr id="10" name="ZoneTexte 9">
            <a:extLst>
              <a:ext uri="{FF2B5EF4-FFF2-40B4-BE49-F238E27FC236}">
                <a16:creationId xmlns:a16="http://schemas.microsoft.com/office/drawing/2014/main" id="{7C1761E4-E372-4B2A-BEE5-A2063BD1C4B3}"/>
              </a:ext>
            </a:extLst>
          </p:cNvPr>
          <p:cNvSpPr txBox="1"/>
          <p:nvPr/>
        </p:nvSpPr>
        <p:spPr>
          <a:xfrm>
            <a:off x="242775" y="125979"/>
            <a:ext cx="8135671" cy="461665"/>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Abeilles à miel : abeille européenne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mellifera</a:t>
            </a:r>
            <a:r>
              <a:rPr lang="fr-FR" sz="2400" b="1" i="0" dirty="0">
                <a:solidFill>
                  <a:srgbClr val="FFC000"/>
                </a:solidFill>
                <a:effectLst/>
                <a:latin typeface="Arial" panose="020B0604020202020204" pitchFamily="34" charset="0"/>
              </a:rPr>
              <a:t>)</a:t>
            </a:r>
            <a:endParaRPr lang="fr-FR" sz="2400" b="1" dirty="0">
              <a:solidFill>
                <a:srgbClr val="FFC000"/>
              </a:solidFill>
            </a:endParaRPr>
          </a:p>
        </p:txBody>
      </p:sp>
      <p:sp>
        <p:nvSpPr>
          <p:cNvPr id="3" name="ZoneTexte 2">
            <a:extLst>
              <a:ext uri="{FF2B5EF4-FFF2-40B4-BE49-F238E27FC236}">
                <a16:creationId xmlns:a16="http://schemas.microsoft.com/office/drawing/2014/main" id="{FC5A3BA5-7160-49D1-A36C-11ECA386F3A0}"/>
              </a:ext>
            </a:extLst>
          </p:cNvPr>
          <p:cNvSpPr txBox="1"/>
          <p:nvPr/>
        </p:nvSpPr>
        <p:spPr>
          <a:xfrm>
            <a:off x="340242" y="714605"/>
            <a:ext cx="11669475" cy="1938992"/>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La </a:t>
            </a:r>
            <a:r>
              <a:rPr lang="fr-FR" sz="2000" b="1" i="0" dirty="0">
                <a:solidFill>
                  <a:srgbClr val="FFC000"/>
                </a:solidFill>
                <a:effectLst/>
                <a:latin typeface="Arial" panose="020B0604020202020204" pitchFamily="34" charset="0"/>
              </a:rPr>
              <a:t>danse des abeilles</a:t>
            </a:r>
            <a:r>
              <a:rPr lang="fr-FR" sz="2000" b="0" i="0" dirty="0">
                <a:solidFill>
                  <a:srgbClr val="FFC000"/>
                </a:solidFill>
                <a:effectLst/>
                <a:latin typeface="Arial" panose="020B0604020202020204" pitchFamily="34" charset="0"/>
              </a:rPr>
              <a:t> est un terme utilisé en </a:t>
            </a:r>
            <a:r>
              <a:rPr lang="fr-FR" sz="2000" b="0" i="0" u="none" strike="noStrike" dirty="0">
                <a:solidFill>
                  <a:srgbClr val="0645AD"/>
                </a:solidFill>
                <a:effectLst/>
                <a:latin typeface="Arial" panose="020B0604020202020204" pitchFamily="34" charset="0"/>
                <a:hlinkClick r:id="rId3" tooltip="Apiculture"/>
              </a:rPr>
              <a:t>apiculture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 en </a:t>
            </a:r>
            <a:r>
              <a:rPr lang="fr-FR" sz="2000" b="0" i="0" u="none" strike="noStrike" dirty="0">
                <a:solidFill>
                  <a:srgbClr val="0645AD"/>
                </a:solidFill>
                <a:effectLst/>
                <a:latin typeface="Arial" panose="020B0604020202020204" pitchFamily="34" charset="0"/>
                <a:hlinkClick r:id="rId4" tooltip="Éthologie"/>
              </a:rPr>
              <a:t>éthologie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pour désigner un système de </a:t>
            </a:r>
            <a:r>
              <a:rPr lang="fr-FR" sz="2000" b="0" i="0" u="none" strike="noStrike" dirty="0">
                <a:solidFill>
                  <a:srgbClr val="0645AD"/>
                </a:solidFill>
                <a:effectLst/>
                <a:latin typeface="Arial" panose="020B0604020202020204" pitchFamily="34" charset="0"/>
                <a:hlinkClick r:id="rId5" tooltip="Communication animale"/>
              </a:rPr>
              <a:t>communication</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par lequel des abeilles butineuses ou exploratrices (en moyenne 5 à 25 % des butineuses qui sont les plus âgées, les plus expérimentées, les autres étant des réceptrices attendant le signal de l'éclaireuse) transmettent aux réceptrices restées dans la colonie la distance et la direction de la source de nourriture où elles peuvent obtenir le</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6" tooltip="Nectar (botanique)"/>
              </a:rPr>
              <a:t>nectar</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 le </a:t>
            </a:r>
            <a:r>
              <a:rPr lang="fr-FR" sz="2000" b="0" i="0" u="none" strike="noStrike" dirty="0">
                <a:solidFill>
                  <a:srgbClr val="0645AD"/>
                </a:solidFill>
                <a:effectLst/>
                <a:latin typeface="Arial" panose="020B0604020202020204" pitchFamily="34" charset="0"/>
                <a:hlinkClick r:id="rId7" tooltip="Pollen"/>
              </a:rPr>
              <a:t>pollen</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des fleurs nécessaires à la production de </a:t>
            </a:r>
            <a:r>
              <a:rPr lang="fr-FR" sz="2000" b="0" i="0" u="none" strike="noStrike" dirty="0">
                <a:solidFill>
                  <a:srgbClr val="0645AD"/>
                </a:solidFill>
                <a:effectLst/>
                <a:latin typeface="Arial" panose="020B0604020202020204" pitchFamily="34" charset="0"/>
                <a:hlinkClick r:id="rId8" tooltip="Miel"/>
              </a:rPr>
              <a:t>miel</a:t>
            </a:r>
            <a:r>
              <a:rPr lang="fr-FR" sz="2000" b="0" i="0" dirty="0">
                <a:solidFill>
                  <a:srgbClr val="FFC000"/>
                </a:solidFill>
                <a:effectLst/>
                <a:latin typeface="Arial" panose="020B0604020202020204" pitchFamily="34" charset="0"/>
              </a:rPr>
              <a:t>.</a:t>
            </a:r>
          </a:p>
        </p:txBody>
      </p:sp>
      <p:sp>
        <p:nvSpPr>
          <p:cNvPr id="8" name="ZoneTexte 7">
            <a:extLst>
              <a:ext uri="{FF2B5EF4-FFF2-40B4-BE49-F238E27FC236}">
                <a16:creationId xmlns:a16="http://schemas.microsoft.com/office/drawing/2014/main" id="{A8BFFCA5-232D-45AA-A8CC-A2F74999A023}"/>
              </a:ext>
            </a:extLst>
          </p:cNvPr>
          <p:cNvSpPr txBox="1"/>
          <p:nvPr/>
        </p:nvSpPr>
        <p:spPr>
          <a:xfrm>
            <a:off x="340242" y="2823641"/>
            <a:ext cx="4456812" cy="3785652"/>
          </a:xfrm>
          <a:prstGeom prst="rect">
            <a:avLst/>
          </a:prstGeom>
          <a:noFill/>
        </p:spPr>
        <p:txBody>
          <a:bodyPr wrap="square" rtlCol="0">
            <a:spAutoFit/>
          </a:bodyPr>
          <a:lstStyle/>
          <a:p>
            <a:pPr algn="just"/>
            <a:r>
              <a:rPr lang="fr-FR" sz="2000" dirty="0">
                <a:solidFill>
                  <a:srgbClr val="FFC000"/>
                </a:solidFill>
                <a:latin typeface="Arial" panose="020B0604020202020204" pitchFamily="34" charset="0"/>
                <a:cs typeface="Arial" panose="020B0604020202020204" pitchFamily="34" charset="0"/>
              </a:rPr>
              <a:t>Il y a deux types de danses différentes :</a:t>
            </a:r>
          </a:p>
          <a:p>
            <a:pPr algn="just"/>
            <a:endParaRPr lang="fr-FR" sz="2000" dirty="0">
              <a:solidFill>
                <a:srgbClr val="FFC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2000" dirty="0">
                <a:solidFill>
                  <a:srgbClr val="FFC000"/>
                </a:solidFill>
                <a:latin typeface="Arial" panose="020B0604020202020204" pitchFamily="34" charset="0"/>
                <a:cs typeface="Arial" panose="020B0604020202020204" pitchFamily="34" charset="0"/>
              </a:rPr>
              <a:t>la danse en rond : si la nourriture se trouve à moins de 100 m, dans ce cas la direction n'est pas indiquée.</a:t>
            </a:r>
          </a:p>
          <a:p>
            <a:pPr marL="285750" indent="-285750" algn="just">
              <a:buFont typeface="Arial" panose="020B0604020202020204" pitchFamily="34" charset="0"/>
              <a:buChar char="•"/>
            </a:pPr>
            <a:r>
              <a:rPr lang="fr-FR" sz="2000" dirty="0">
                <a:solidFill>
                  <a:srgbClr val="FFC000"/>
                </a:solidFill>
                <a:latin typeface="Arial" panose="020B0604020202020204" pitchFamily="34" charset="0"/>
                <a:cs typeface="Arial" panose="020B0604020202020204" pitchFamily="34" charset="0"/>
              </a:rPr>
              <a:t>la danse frétillante : si la nourriture se trouve à plus de 100 m, l'abeille transmet deux informations : la distance et la direction de la source de nourriture.</a:t>
            </a:r>
            <a:endParaRPr lang="fr-FR" dirty="0">
              <a:latin typeface="Arial" panose="020B0604020202020204" pitchFamily="34" charset="0"/>
              <a:cs typeface="Arial" panose="020B0604020202020204" pitchFamily="34" charset="0"/>
            </a:endParaRPr>
          </a:p>
        </p:txBody>
      </p:sp>
      <p:pic>
        <p:nvPicPr>
          <p:cNvPr id="14" name="Image 13" descr="Une image contenant arbre, extérieur, forêt, bois&#10;&#10;Description générée automatiquement">
            <a:extLst>
              <a:ext uri="{FF2B5EF4-FFF2-40B4-BE49-F238E27FC236}">
                <a16:creationId xmlns:a16="http://schemas.microsoft.com/office/drawing/2014/main" id="{A6BF0107-95C4-4785-A030-EEA1008E9C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80743" y="2579495"/>
            <a:ext cx="2095193" cy="3142789"/>
          </a:xfrm>
          <a:prstGeom prst="rect">
            <a:avLst/>
          </a:prstGeom>
        </p:spPr>
      </p:pic>
      <p:sp>
        <p:nvSpPr>
          <p:cNvPr id="17" name="ZoneTexte 16">
            <a:extLst>
              <a:ext uri="{FF2B5EF4-FFF2-40B4-BE49-F238E27FC236}">
                <a16:creationId xmlns:a16="http://schemas.microsoft.com/office/drawing/2014/main" id="{511D63A2-DFB6-4560-9FC0-80AE30F5941F}"/>
              </a:ext>
            </a:extLst>
          </p:cNvPr>
          <p:cNvSpPr txBox="1"/>
          <p:nvPr/>
        </p:nvSpPr>
        <p:spPr>
          <a:xfrm>
            <a:off x="9646849" y="5722284"/>
            <a:ext cx="2506750" cy="1015663"/>
          </a:xfrm>
          <a:prstGeom prst="rect">
            <a:avLst/>
          </a:prstGeom>
          <a:noFill/>
        </p:spPr>
        <p:txBody>
          <a:bodyPr wrap="square">
            <a:spAutoFit/>
          </a:bodyPr>
          <a:lstStyle/>
          <a:p>
            <a:pPr algn="ctr"/>
            <a:r>
              <a:rPr lang="fr-FR" sz="2000" b="0" i="0" dirty="0">
                <a:solidFill>
                  <a:srgbClr val="FFC000"/>
                </a:solidFill>
                <a:effectLst/>
                <a:latin typeface="Arial" panose="020B0604020202020204" pitchFamily="34" charset="0"/>
              </a:rPr>
              <a:t>L'</a:t>
            </a:r>
            <a:r>
              <a:rPr lang="fr-FR" sz="2000" b="0" i="0" u="none" strike="noStrike" dirty="0" err="1">
                <a:solidFill>
                  <a:srgbClr val="0645AD"/>
                </a:solidFill>
                <a:effectLst/>
                <a:latin typeface="Arial" panose="020B0604020202020204" pitchFamily="34" charset="0"/>
                <a:hlinkClick r:id="rId10" tooltip="Essaim"/>
              </a:rPr>
              <a:t>essaimmage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est le mode de diffusion des colonies.</a:t>
            </a:r>
            <a:endParaRPr lang="fr-FR" sz="2000" dirty="0">
              <a:solidFill>
                <a:srgbClr val="FFC000"/>
              </a:solidFill>
            </a:endParaRPr>
          </a:p>
        </p:txBody>
      </p:sp>
      <p:pic>
        <p:nvPicPr>
          <p:cNvPr id="19" name="Image 18" descr="Une image contenant texte, périphérique, jauge&#10;&#10;Description générée automatiquement">
            <a:extLst>
              <a:ext uri="{FF2B5EF4-FFF2-40B4-BE49-F238E27FC236}">
                <a16:creationId xmlns:a16="http://schemas.microsoft.com/office/drawing/2014/main" id="{328014ED-B771-41BD-A127-1C331E65D9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0098" y="2661900"/>
            <a:ext cx="3362907" cy="3142789"/>
          </a:xfrm>
          <a:prstGeom prst="rect">
            <a:avLst/>
          </a:prstGeom>
        </p:spPr>
      </p:pic>
      <p:sp>
        <p:nvSpPr>
          <p:cNvPr id="21" name="ZoneTexte 20">
            <a:extLst>
              <a:ext uri="{FF2B5EF4-FFF2-40B4-BE49-F238E27FC236}">
                <a16:creationId xmlns:a16="http://schemas.microsoft.com/office/drawing/2014/main" id="{961A1A71-F541-4D57-A6C4-A96DD75D0A4E}"/>
              </a:ext>
            </a:extLst>
          </p:cNvPr>
          <p:cNvSpPr txBox="1"/>
          <p:nvPr/>
        </p:nvSpPr>
        <p:spPr>
          <a:xfrm>
            <a:off x="5684267" y="6045449"/>
            <a:ext cx="2769781" cy="369332"/>
          </a:xfrm>
          <a:prstGeom prst="rect">
            <a:avLst/>
          </a:prstGeom>
          <a:noFill/>
        </p:spPr>
        <p:txBody>
          <a:bodyPr wrap="square">
            <a:spAutoFit/>
          </a:bodyPr>
          <a:lstStyle/>
          <a:p>
            <a:pPr algn="ctr"/>
            <a:r>
              <a:rPr lang="fr-FR" b="1" dirty="0">
                <a:solidFill>
                  <a:srgbClr val="FFC000"/>
                </a:solidFill>
                <a:latin typeface="Arial" panose="020B0604020202020204" pitchFamily="34" charset="0"/>
              </a:rPr>
              <a:t>D</a:t>
            </a:r>
            <a:r>
              <a:rPr lang="fr-FR" sz="1800" b="1" i="0" dirty="0">
                <a:solidFill>
                  <a:srgbClr val="FFC000"/>
                </a:solidFill>
                <a:effectLst/>
                <a:latin typeface="Arial" panose="020B0604020202020204" pitchFamily="34" charset="0"/>
              </a:rPr>
              <a:t>anse des abeilles</a:t>
            </a:r>
            <a:r>
              <a:rPr lang="fr-FR" sz="1800" b="0" i="0" dirty="0">
                <a:solidFill>
                  <a:srgbClr val="FFC000"/>
                </a:solidFill>
                <a:effectLst/>
                <a:latin typeface="Arial" panose="020B0604020202020204" pitchFamily="34" charset="0"/>
              </a:rPr>
              <a:t> </a:t>
            </a:r>
            <a:endParaRPr lang="fr-FR" dirty="0"/>
          </a:p>
        </p:txBody>
      </p:sp>
    </p:spTree>
    <p:extLst>
      <p:ext uri="{BB962C8B-B14F-4D97-AF65-F5344CB8AC3E}">
        <p14:creationId xmlns:p14="http://schemas.microsoft.com/office/powerpoint/2010/main" val="355950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8303"/>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159523" y="162766"/>
            <a:ext cx="716413" cy="365125"/>
          </a:xfrm>
        </p:spPr>
        <p:txBody>
          <a:bodyPr/>
          <a:lstStyle/>
          <a:p>
            <a:fld id="{27CE633F-9882-4A5C-83A2-1109D0C73261}" type="slidenum">
              <a:rPr lang="en-US" smtClean="0"/>
              <a:t>24</a:t>
            </a:fld>
            <a:endParaRPr lang="en-US" dirty="0"/>
          </a:p>
        </p:txBody>
      </p:sp>
      <p:sp>
        <p:nvSpPr>
          <p:cNvPr id="10" name="ZoneTexte 9">
            <a:extLst>
              <a:ext uri="{FF2B5EF4-FFF2-40B4-BE49-F238E27FC236}">
                <a16:creationId xmlns:a16="http://schemas.microsoft.com/office/drawing/2014/main" id="{7C1761E4-E372-4B2A-BEE5-A2063BD1C4B3}"/>
              </a:ext>
            </a:extLst>
          </p:cNvPr>
          <p:cNvSpPr txBox="1"/>
          <p:nvPr/>
        </p:nvSpPr>
        <p:spPr>
          <a:xfrm>
            <a:off x="242775" y="125979"/>
            <a:ext cx="8135671" cy="461665"/>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Abeilles à miel : abeille européenne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mellifera</a:t>
            </a:r>
            <a:r>
              <a:rPr lang="fr-FR" sz="2400" b="1" i="0" dirty="0">
                <a:solidFill>
                  <a:srgbClr val="FFC000"/>
                </a:solidFill>
                <a:effectLst/>
                <a:latin typeface="Arial" panose="020B0604020202020204" pitchFamily="34" charset="0"/>
              </a:rPr>
              <a:t>)</a:t>
            </a:r>
            <a:endParaRPr lang="fr-FR" sz="2400" b="1" dirty="0">
              <a:solidFill>
                <a:srgbClr val="FFC000"/>
              </a:solidFill>
            </a:endParaRPr>
          </a:p>
        </p:txBody>
      </p:sp>
      <p:sp>
        <p:nvSpPr>
          <p:cNvPr id="12" name="ZoneTexte 11">
            <a:extLst>
              <a:ext uri="{FF2B5EF4-FFF2-40B4-BE49-F238E27FC236}">
                <a16:creationId xmlns:a16="http://schemas.microsoft.com/office/drawing/2014/main" id="{C3F74E06-EEC0-4F06-8B0E-3586575AC014}"/>
              </a:ext>
            </a:extLst>
          </p:cNvPr>
          <p:cNvSpPr txBox="1"/>
          <p:nvPr/>
        </p:nvSpPr>
        <p:spPr>
          <a:xfrm>
            <a:off x="242775" y="713624"/>
            <a:ext cx="11338812" cy="4093428"/>
          </a:xfrm>
          <a:prstGeom prst="rect">
            <a:avLst/>
          </a:prstGeom>
          <a:noFill/>
        </p:spPr>
        <p:txBody>
          <a:bodyPr wrap="square" rtlCol="0">
            <a:spAutoFit/>
          </a:bodyPr>
          <a:lstStyle/>
          <a:p>
            <a:r>
              <a:rPr lang="fr-FR" sz="2000" b="1" dirty="0">
                <a:solidFill>
                  <a:srgbClr val="FFC000"/>
                </a:solidFill>
                <a:latin typeface="Arial" panose="020B0604020202020204" pitchFamily="34" charset="0"/>
                <a:cs typeface="Arial" panose="020B0604020202020204" pitchFamily="34" charset="0"/>
                <a:sym typeface="Wingdings" panose="05000000000000000000" pitchFamily="2" charset="2"/>
              </a:rPr>
              <a:t>Critères de sélection des variétés d'</a:t>
            </a:r>
            <a:r>
              <a:rPr lang="fr-FR" sz="2000" b="1" i="1" dirty="0">
                <a:solidFill>
                  <a:srgbClr val="FFC000"/>
                </a:solidFill>
                <a:latin typeface="Arial" panose="020B0604020202020204" pitchFamily="34" charset="0"/>
                <a:cs typeface="Arial" panose="020B0604020202020204" pitchFamily="34" charset="0"/>
                <a:sym typeface="Wingdings" panose="05000000000000000000" pitchFamily="2" charset="2"/>
              </a:rPr>
              <a:t>Apis </a:t>
            </a:r>
            <a:r>
              <a:rPr lang="fr-FR" sz="2000" b="1" i="1" dirty="0" err="1">
                <a:solidFill>
                  <a:srgbClr val="FFC000"/>
                </a:solidFill>
                <a:latin typeface="Arial" panose="020B0604020202020204" pitchFamily="34" charset="0"/>
                <a:cs typeface="Arial" panose="020B0604020202020204" pitchFamily="34" charset="0"/>
                <a:sym typeface="Wingdings" panose="05000000000000000000" pitchFamily="2" charset="2"/>
              </a:rPr>
              <a:t>melifera</a:t>
            </a:r>
            <a:endParaRPr lang="fr-FR" sz="2000" b="1" i="1" dirty="0">
              <a:solidFill>
                <a:srgbClr val="FFC000"/>
              </a:solidFill>
              <a:latin typeface="Arial" panose="020B0604020202020204" pitchFamily="34" charset="0"/>
              <a:cs typeface="Arial" panose="020B0604020202020204" pitchFamily="34" charset="0"/>
              <a:sym typeface="Wingdings" panose="05000000000000000000" pitchFamily="2" charset="2"/>
            </a:endParaRPr>
          </a:p>
          <a:p>
            <a:endParaRPr lang="fr-FR" sz="2000" i="1" dirty="0">
              <a:solidFill>
                <a:srgbClr val="FFC000"/>
              </a:solidFill>
              <a:latin typeface="Arial" panose="020B0604020202020204" pitchFamily="34" charset="0"/>
              <a:cs typeface="Arial" panose="020B0604020202020204" pitchFamily="34" charset="0"/>
              <a:sym typeface="Wingdings" panose="05000000000000000000" pitchFamily="2" charset="2"/>
            </a:endParaRPr>
          </a:p>
          <a:p>
            <a:pPr algn="l">
              <a:buFont typeface="Arial" panose="020B0604020202020204" pitchFamily="34" charset="0"/>
              <a:buChar char="•"/>
            </a:pPr>
            <a:r>
              <a:rPr lang="fr-FR" sz="2000" b="0" i="0" dirty="0">
                <a:solidFill>
                  <a:srgbClr val="FFC000"/>
                </a:solidFill>
                <a:effectLst/>
                <a:latin typeface="Arial" panose="020B0604020202020204" pitchFamily="34" charset="0"/>
              </a:rPr>
              <a:t> la</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3" tooltip="Fécondité"/>
              </a:rPr>
              <a:t>fécondité</a:t>
            </a:r>
            <a:r>
              <a:rPr lang="fr-FR" sz="2000" b="0" i="0" dirty="0">
                <a:solidFill>
                  <a:srgbClr val="FFC000"/>
                </a:solidFill>
                <a:effectLst/>
                <a:latin typeface="Arial" panose="020B0604020202020204" pitchFamily="34" charset="0"/>
              </a:rPr>
              <a:t>,</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l'ardeur à butiner,</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 résistance du </a:t>
            </a:r>
            <a:r>
              <a:rPr lang="fr-FR" sz="2000" b="0" i="0" u="none" strike="noStrike" dirty="0">
                <a:solidFill>
                  <a:srgbClr val="0645AD"/>
                </a:solidFill>
                <a:effectLst/>
                <a:latin typeface="Arial" panose="020B0604020202020204" pitchFamily="34" charset="0"/>
                <a:hlinkClick r:id="rId4" tooltip="Couvain"/>
              </a:rPr>
              <a:t>couvain</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 des abeilles aux maladies courantes,</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 lenteur à l'</a:t>
            </a:r>
            <a:r>
              <a:rPr lang="fr-FR" sz="2000" b="0" i="0" u="none" strike="noStrike" dirty="0">
                <a:solidFill>
                  <a:srgbClr val="FFC000"/>
                </a:solidFill>
                <a:effectLst/>
                <a:latin typeface="Arial" panose="020B0604020202020204" pitchFamily="34" charset="0"/>
                <a:hlinkClick r:id="rId5" tooltip="Essaimage">
                  <a:extLst>
                    <a:ext uri="{A12FA001-AC4F-418D-AE19-62706E023703}">
                      <ahyp:hlinkClr xmlns:ahyp="http://schemas.microsoft.com/office/drawing/2018/hyperlinkcolor" val="tx"/>
                    </a:ext>
                  </a:extLst>
                </a:hlinkClick>
              </a:rPr>
              <a:t>essaimer</a:t>
            </a:r>
            <a:r>
              <a:rPr lang="fr-FR" sz="2000" b="0" i="0" dirty="0">
                <a:solidFill>
                  <a:srgbClr val="FFC000"/>
                </a:solidFill>
                <a:effectLst/>
                <a:latin typeface="Arial" panose="020B0604020202020204" pitchFamily="34" charset="0"/>
              </a:rPr>
              <a:t>,</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 résistance aux intempéries,</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l'ardeur à construire,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 douceur,</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 tenue sur cadre,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 propension plus ou moins importante à </a:t>
            </a:r>
            <a:r>
              <a:rPr lang="fr-FR" sz="2000" b="0" i="0" u="none" strike="noStrike" dirty="0">
                <a:solidFill>
                  <a:srgbClr val="0645AD"/>
                </a:solidFill>
                <a:effectLst/>
                <a:latin typeface="Arial" panose="020B0604020202020204" pitchFamily="34" charset="0"/>
                <a:hlinkClick r:id="rId6" tooltip="Propolis"/>
              </a:rPr>
              <a:t>propoliser</a:t>
            </a:r>
            <a:r>
              <a:rPr lang="fr-FR" sz="2000" b="0" i="0" dirty="0">
                <a:solidFill>
                  <a:srgbClr val="FFC000"/>
                </a:solidFill>
                <a:effectLst/>
                <a:latin typeface="Arial" panose="020B0604020202020204" pitchFamily="34" charset="0"/>
              </a:rPr>
              <a:t>,</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l'apparence des rayons (droit ou pas),</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le sens de l'orientation</a:t>
            </a:r>
          </a:p>
        </p:txBody>
      </p:sp>
    </p:spTree>
    <p:extLst>
      <p:ext uri="{BB962C8B-B14F-4D97-AF65-F5344CB8AC3E}">
        <p14:creationId xmlns:p14="http://schemas.microsoft.com/office/powerpoint/2010/main" val="1084872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8303"/>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159523" y="162766"/>
            <a:ext cx="716413" cy="365125"/>
          </a:xfrm>
        </p:spPr>
        <p:txBody>
          <a:bodyPr/>
          <a:lstStyle/>
          <a:p>
            <a:fld id="{27CE633F-9882-4A5C-83A2-1109D0C73261}" type="slidenum">
              <a:rPr lang="en-US" smtClean="0"/>
              <a:t>25</a:t>
            </a:fld>
            <a:endParaRPr lang="en-US" dirty="0"/>
          </a:p>
        </p:txBody>
      </p:sp>
      <p:sp>
        <p:nvSpPr>
          <p:cNvPr id="10" name="ZoneTexte 9">
            <a:extLst>
              <a:ext uri="{FF2B5EF4-FFF2-40B4-BE49-F238E27FC236}">
                <a16:creationId xmlns:a16="http://schemas.microsoft.com/office/drawing/2014/main" id="{7C1761E4-E372-4B2A-BEE5-A2063BD1C4B3}"/>
              </a:ext>
            </a:extLst>
          </p:cNvPr>
          <p:cNvSpPr txBox="1"/>
          <p:nvPr/>
        </p:nvSpPr>
        <p:spPr>
          <a:xfrm>
            <a:off x="242775" y="125979"/>
            <a:ext cx="8135671" cy="461665"/>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Abeilles à miel : abeille européenne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mellifera</a:t>
            </a:r>
            <a:r>
              <a:rPr lang="fr-FR" sz="2400" b="1" i="0" dirty="0">
                <a:solidFill>
                  <a:srgbClr val="FFC000"/>
                </a:solidFill>
                <a:effectLst/>
                <a:latin typeface="Arial" panose="020B0604020202020204" pitchFamily="34" charset="0"/>
              </a:rPr>
              <a:t>)</a:t>
            </a:r>
            <a:endParaRPr lang="fr-FR" sz="2400" b="1" dirty="0">
              <a:solidFill>
                <a:srgbClr val="FFC000"/>
              </a:solidFill>
            </a:endParaRPr>
          </a:p>
        </p:txBody>
      </p:sp>
      <p:pic>
        <p:nvPicPr>
          <p:cNvPr id="6" name="Image 5" descr="Une image contenant carte&#10;&#10;Description générée automatiquement">
            <a:extLst>
              <a:ext uri="{FF2B5EF4-FFF2-40B4-BE49-F238E27FC236}">
                <a16:creationId xmlns:a16="http://schemas.microsoft.com/office/drawing/2014/main" id="{6F222643-0F22-464B-A771-1F3F8ADF9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75" y="595947"/>
            <a:ext cx="9335803" cy="6220693"/>
          </a:xfrm>
          <a:prstGeom prst="rect">
            <a:avLst/>
          </a:prstGeom>
        </p:spPr>
      </p:pic>
      <p:sp>
        <p:nvSpPr>
          <p:cNvPr id="12" name="ZoneTexte 11">
            <a:extLst>
              <a:ext uri="{FF2B5EF4-FFF2-40B4-BE49-F238E27FC236}">
                <a16:creationId xmlns:a16="http://schemas.microsoft.com/office/drawing/2014/main" id="{C3F74E06-EEC0-4F06-8B0E-3586575AC014}"/>
              </a:ext>
            </a:extLst>
          </p:cNvPr>
          <p:cNvSpPr txBox="1"/>
          <p:nvPr/>
        </p:nvSpPr>
        <p:spPr>
          <a:xfrm>
            <a:off x="9718158" y="1435395"/>
            <a:ext cx="2307265" cy="1015663"/>
          </a:xfrm>
          <a:prstGeom prst="rect">
            <a:avLst/>
          </a:prstGeom>
          <a:noFill/>
        </p:spPr>
        <p:txBody>
          <a:bodyPr wrap="square" rtlCol="0">
            <a:spAutoFit/>
          </a:bodyPr>
          <a:lstStyle/>
          <a:p>
            <a:r>
              <a:rPr lang="fr-FR" sz="2000" dirty="0">
                <a:solidFill>
                  <a:srgbClr val="FFC000"/>
                </a:solidFill>
                <a:latin typeface="Arial" panose="020B0604020202020204" pitchFamily="34" charset="0"/>
                <a:cs typeface="Arial" panose="020B0604020202020204" pitchFamily="34" charset="0"/>
                <a:sym typeface="Wingdings" panose="05000000000000000000" pitchFamily="2" charset="2"/>
              </a:rPr>
              <a:t> Répartition en Europe de l'</a:t>
            </a:r>
            <a:r>
              <a:rPr lang="fr-FR" sz="2000" i="1" dirty="0">
                <a:solidFill>
                  <a:srgbClr val="FFC000"/>
                </a:solidFill>
                <a:latin typeface="Arial" panose="020B0604020202020204" pitchFamily="34" charset="0"/>
                <a:cs typeface="Arial" panose="020B0604020202020204" pitchFamily="34" charset="0"/>
                <a:sym typeface="Wingdings" panose="05000000000000000000" pitchFamily="2" charset="2"/>
              </a:rPr>
              <a:t>Apis </a:t>
            </a:r>
            <a:r>
              <a:rPr lang="fr-FR" sz="2000" i="1" dirty="0" err="1">
                <a:solidFill>
                  <a:srgbClr val="FFC000"/>
                </a:solidFill>
                <a:latin typeface="Arial" panose="020B0604020202020204" pitchFamily="34" charset="0"/>
                <a:cs typeface="Arial" panose="020B0604020202020204" pitchFamily="34" charset="0"/>
                <a:sym typeface="Wingdings" panose="05000000000000000000" pitchFamily="2" charset="2"/>
              </a:rPr>
              <a:t>melifera</a:t>
            </a:r>
            <a:endParaRPr lang="fr-FR" sz="20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49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32813" y="217199"/>
            <a:ext cx="716413" cy="365125"/>
          </a:xfrm>
        </p:spPr>
        <p:txBody>
          <a:bodyPr/>
          <a:lstStyle/>
          <a:p>
            <a:fld id="{27CE633F-9882-4A5C-83A2-1109D0C73261}" type="slidenum">
              <a:rPr lang="en-US" smtClean="0"/>
              <a:t>26</a:t>
            </a:fld>
            <a:endParaRPr lang="en-US" dirty="0"/>
          </a:p>
        </p:txBody>
      </p:sp>
      <p:sp>
        <p:nvSpPr>
          <p:cNvPr id="10" name="ZoneTexte 9">
            <a:extLst>
              <a:ext uri="{FF2B5EF4-FFF2-40B4-BE49-F238E27FC236}">
                <a16:creationId xmlns:a16="http://schemas.microsoft.com/office/drawing/2014/main" id="{E6D40914-8B8B-4F22-951C-1476A100EB51}"/>
              </a:ext>
            </a:extLst>
          </p:cNvPr>
          <p:cNvSpPr txBox="1"/>
          <p:nvPr/>
        </p:nvSpPr>
        <p:spPr>
          <a:xfrm>
            <a:off x="242774" y="125979"/>
            <a:ext cx="10453571" cy="461665"/>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Variétés d’abeille européenne : abeille noire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mellifera</a:t>
            </a:r>
            <a:r>
              <a:rPr lang="fr-FR" sz="2400" b="1" i="1" dirty="0">
                <a:solidFill>
                  <a:srgbClr val="FFC000"/>
                </a:solidFill>
                <a:effectLst/>
                <a:latin typeface="Arial" panose="020B0604020202020204" pitchFamily="34" charset="0"/>
              </a:rPr>
              <a:t> </a:t>
            </a:r>
            <a:r>
              <a:rPr lang="fr-FR" sz="2400" b="1" i="1" dirty="0" err="1">
                <a:solidFill>
                  <a:srgbClr val="FFC000"/>
                </a:solidFill>
                <a:effectLst/>
                <a:latin typeface="Arial" panose="020B0604020202020204" pitchFamily="34" charset="0"/>
              </a:rPr>
              <a:t>mellifera</a:t>
            </a:r>
            <a:r>
              <a:rPr lang="fr-FR" sz="2400" b="1" i="0" dirty="0">
                <a:solidFill>
                  <a:srgbClr val="FFC000"/>
                </a:solidFill>
                <a:effectLst/>
                <a:latin typeface="Arial" panose="020B0604020202020204" pitchFamily="34" charset="0"/>
              </a:rPr>
              <a:t>)</a:t>
            </a:r>
            <a:endParaRPr lang="fr-FR" sz="2400" b="1" dirty="0">
              <a:solidFill>
                <a:srgbClr val="FFC000"/>
              </a:solidFill>
            </a:endParaRPr>
          </a:p>
        </p:txBody>
      </p:sp>
      <p:sp>
        <p:nvSpPr>
          <p:cNvPr id="3" name="ZoneTexte 2">
            <a:extLst>
              <a:ext uri="{FF2B5EF4-FFF2-40B4-BE49-F238E27FC236}">
                <a16:creationId xmlns:a16="http://schemas.microsoft.com/office/drawing/2014/main" id="{63942863-F7E7-4643-AAD4-95D0C54822EF}"/>
              </a:ext>
            </a:extLst>
          </p:cNvPr>
          <p:cNvSpPr txBox="1"/>
          <p:nvPr/>
        </p:nvSpPr>
        <p:spPr>
          <a:xfrm>
            <a:off x="242774" y="714604"/>
            <a:ext cx="11798662" cy="1323439"/>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En Europe de l'Ouest, les abeilles noires étaient le stock original d'abeilles jusqu'à la création de l'abeille </a:t>
            </a:r>
            <a:r>
              <a:rPr lang="fr-FR" sz="2000" b="0" i="0" u="sng" dirty="0" err="1">
                <a:solidFill>
                  <a:srgbClr val="0645AD"/>
                </a:solidFill>
                <a:effectLst/>
                <a:latin typeface="Arial" panose="020B0604020202020204" pitchFamily="34" charset="0"/>
                <a:hlinkClick r:id="rId3"/>
              </a:rPr>
              <a:t>Buckfast</a:t>
            </a:r>
            <a:r>
              <a:rPr lang="fr-FR" sz="2000" b="0" i="0" dirty="0">
                <a:solidFill>
                  <a:srgbClr val="202122"/>
                </a:solidFill>
                <a:effectLst/>
                <a:latin typeface="Arial" panose="020B0604020202020204" pitchFamily="34" charset="0"/>
              </a:rPr>
              <a:t>. </a:t>
            </a:r>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mellifera</a:t>
            </a:r>
            <a:r>
              <a:rPr lang="fr-FR" sz="2000" b="0" i="1" dirty="0">
                <a:solidFill>
                  <a:srgbClr val="FFC000"/>
                </a:solidFill>
                <a:effectLst/>
                <a:latin typeface="Arial" panose="020B0604020202020204" pitchFamily="34" charset="0"/>
              </a:rPr>
              <a:t> </a:t>
            </a:r>
            <a:r>
              <a:rPr lang="fr-FR" sz="2000" b="0" i="1" dirty="0" err="1">
                <a:solidFill>
                  <a:srgbClr val="FFC000"/>
                </a:solidFill>
                <a:effectLst/>
                <a:latin typeface="Arial" panose="020B0604020202020204" pitchFamily="34" charset="0"/>
              </a:rPr>
              <a:t>mellifera</a:t>
            </a:r>
            <a:r>
              <a:rPr lang="fr-FR" sz="2000" b="0" i="0" dirty="0">
                <a:solidFill>
                  <a:srgbClr val="FFC000"/>
                </a:solidFill>
                <a:effectLst/>
                <a:latin typeface="Arial" panose="020B0604020202020204" pitchFamily="34" charset="0"/>
              </a:rPr>
              <a:t> n'est plus une sous-espèce commerciale importante de l'abeille à miel occidentale, mais il existe un certain nombre d'apiculteurs amateurs spécialisés gardant ces abeilles en Europe et dans d'autres parties du monde (en tant que ressource génétique …).</a:t>
            </a:r>
          </a:p>
        </p:txBody>
      </p:sp>
      <p:sp>
        <p:nvSpPr>
          <p:cNvPr id="5" name="ZoneTexte 4">
            <a:extLst>
              <a:ext uri="{FF2B5EF4-FFF2-40B4-BE49-F238E27FC236}">
                <a16:creationId xmlns:a16="http://schemas.microsoft.com/office/drawing/2014/main" id="{F5463E90-7186-4DBF-8ABD-BE69B950F685}"/>
              </a:ext>
            </a:extLst>
          </p:cNvPr>
          <p:cNvSpPr txBox="1"/>
          <p:nvPr/>
        </p:nvSpPr>
        <p:spPr>
          <a:xfrm>
            <a:off x="242775" y="2170323"/>
            <a:ext cx="9562238" cy="47089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Caractéristiques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Forte rusticité hivernale</a:t>
            </a: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liée à leurs choix alimentaires, en opposition à celle de l'</a:t>
            </a: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hlinkClick r:id="rId4" tooltip="Apis mellifera scutellata">
                  <a:extLst>
                    <a:ext uri="{A12FA001-AC4F-418D-AE19-62706E023703}">
                      <ahyp:hlinkClr xmlns:ahyp="http://schemas.microsoft.com/office/drawing/2018/hyperlinkcolor" val="tx"/>
                    </a:ext>
                  </a:extLst>
                </a:hlinkClick>
              </a:rPr>
              <a:t>abeille africaine</a:t>
            </a: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a:t>
            </a:r>
            <a:r>
              <a:rPr kumimoji="0" lang="fr-FR" sz="2000" b="0" i="1" u="none" strike="noStrike" kern="1200" cap="none" spc="0" normalizeH="0" baseline="0" noProof="0" dirty="0">
                <a:ln>
                  <a:noFill/>
                </a:ln>
                <a:solidFill>
                  <a:srgbClr val="FFC000"/>
                </a:solidFill>
                <a:effectLst/>
                <a:uLnTx/>
                <a:uFillTx/>
                <a:latin typeface="Arial" panose="020B0604020202020204" pitchFamily="34" charset="0"/>
                <a:ea typeface="+mn-ea"/>
                <a:cs typeface="+mn-cs"/>
              </a:rPr>
              <a:t>Apis </a:t>
            </a:r>
            <a:r>
              <a:rPr kumimoji="0" lang="fr-FR" sz="2000" b="0" i="1" u="none" strike="noStrike" kern="1200" cap="none" spc="0" normalizeH="0" baseline="0" noProof="0" dirty="0" err="1">
                <a:ln>
                  <a:noFill/>
                </a:ln>
                <a:solidFill>
                  <a:srgbClr val="FFC000"/>
                </a:solidFill>
                <a:effectLst/>
                <a:uLnTx/>
                <a:uFillTx/>
                <a:latin typeface="Arial" panose="020B0604020202020204" pitchFamily="34" charset="0"/>
                <a:ea typeface="+mn-ea"/>
                <a:cs typeface="+mn-cs"/>
              </a:rPr>
              <a:t>mellifera</a:t>
            </a:r>
            <a:r>
              <a:rPr kumimoji="0" lang="fr-FR" sz="2000" b="0" i="1" u="none" strike="noStrike" kern="1200" cap="none" spc="0" normalizeH="0" baseline="0" noProof="0" dirty="0">
                <a:ln>
                  <a:noFill/>
                </a:ln>
                <a:solidFill>
                  <a:srgbClr val="FFC000"/>
                </a:solidFill>
                <a:effectLst/>
                <a:uLnTx/>
                <a:uFillTx/>
                <a:latin typeface="Arial" panose="020B0604020202020204" pitchFamily="34" charset="0"/>
                <a:ea typeface="+mn-ea"/>
                <a:cs typeface="+mn-cs"/>
              </a:rPr>
              <a:t> </a:t>
            </a:r>
            <a:r>
              <a:rPr kumimoji="0" lang="fr-FR" sz="2000" b="0" i="1" u="none" strike="noStrike" kern="1200" cap="none" spc="0" normalizeH="0" baseline="0" noProof="0" dirty="0" err="1">
                <a:ln>
                  <a:noFill/>
                </a:ln>
                <a:solidFill>
                  <a:srgbClr val="FFC000"/>
                </a:solidFill>
                <a:effectLst/>
                <a:uLnTx/>
                <a:uFillTx/>
                <a:latin typeface="Arial" panose="020B0604020202020204" pitchFamily="34" charset="0"/>
                <a:ea typeface="+mn-ea"/>
                <a:cs typeface="+mn-cs"/>
              </a:rPr>
              <a:t>scutellata</a:t>
            </a: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Plus velue.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Faible tendance à l'</a:t>
            </a:r>
            <a:r>
              <a:rPr kumimoji="0" lang="fr-FR" sz="20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5" tooltip="Essaimage"/>
              </a:rPr>
              <a:t>essaimage</a:t>
            </a:r>
            <a:endParaRPr kumimoji="0" lang="fr-FR" sz="20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Souvent agressive (°), mais certaines lignées sont très douces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Défensive contre les envahisseurs, tels que les </a:t>
            </a:r>
            <a:r>
              <a:rPr kumimoji="0" lang="fr-FR" sz="20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6" tooltip="Guêpe"/>
              </a:rPr>
              <a:t>guêpes</a:t>
            </a:r>
            <a:endParaRPr kumimoji="0" lang="fr-FR" sz="20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Forte volonté de recueillir le </a:t>
            </a:r>
            <a:r>
              <a:rPr kumimoji="0" lang="fr-FR" sz="20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7" tooltip="Pollen"/>
              </a:rPr>
              <a:t>pollen</a:t>
            </a:r>
            <a:r>
              <a:rPr kumimoji="0" lang="fr-FR" sz="20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entoure bien le couvain de provisions pour l’hivernage, mais production de miel parfois faible.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Forte production de </a:t>
            </a:r>
            <a:r>
              <a:rPr kumimoji="0" lang="fr-FR" sz="2000" b="0" i="0"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8" tooltip="Propolis"/>
              </a:rPr>
              <a:t>propolis</a:t>
            </a:r>
            <a:endParaRPr kumimoji="0" lang="fr-FR" sz="20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Longévité élevée des abeilles ouvrières et de la reine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Excellente tenue de vol, même par temps froid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Éventuellement rusticité contre le </a:t>
            </a:r>
            <a:r>
              <a:rPr kumimoji="0" lang="fr-FR" sz="2000" b="0" i="1" u="none" strike="noStrike" kern="1200" cap="none" spc="0" normalizeH="0" baseline="0" noProof="0" dirty="0">
                <a:ln>
                  <a:noFill/>
                </a:ln>
                <a:solidFill>
                  <a:srgbClr val="0645AD"/>
                </a:solidFill>
                <a:effectLst/>
                <a:uLnTx/>
                <a:uFillTx/>
                <a:latin typeface="Arial" panose="020B0604020202020204" pitchFamily="34" charset="0"/>
                <a:ea typeface="+mn-ea"/>
                <a:cs typeface="+mn-cs"/>
                <a:hlinkClick r:id="rId9" tooltip="Varroa"/>
              </a:rPr>
              <a:t>Varroa</a:t>
            </a:r>
            <a:endParaRPr kumimoji="0" lang="fr-FR" sz="20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Ne pille pas</a:t>
            </a:r>
          </a:p>
          <a:p>
            <a:pPr marL="0" marR="0" lvl="0" indent="0" algn="l" defTabSz="914400" rtl="0" eaLnBrk="1" fontAlgn="auto" latinLnBrk="0" hangingPunct="1">
              <a:lnSpc>
                <a:spcPct val="100000"/>
              </a:lnSpc>
              <a:spcBef>
                <a:spcPts val="0"/>
              </a:spcBef>
              <a:spcAft>
                <a:spcPts val="0"/>
              </a:spcAft>
              <a:buClrTx/>
              <a:buSzTx/>
              <a:tabLst/>
              <a:defRPr/>
            </a:pPr>
            <a:endParaRPr lang="fr-FR" sz="2000" dirty="0">
              <a:solidFill>
                <a:srgbClr val="FFC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tabLst/>
              <a:defRPr/>
            </a:pPr>
            <a:r>
              <a:rPr kumimoji="0" lang="fr-FR" sz="20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rPr>
              <a:t>(°) Peuvent piquer sans raison.</a:t>
            </a:r>
          </a:p>
        </p:txBody>
      </p:sp>
      <p:pic>
        <p:nvPicPr>
          <p:cNvPr id="8" name="Image 7" descr="Une image contenant insecte&#10;&#10;Description générée automatiquement">
            <a:extLst>
              <a:ext uri="{FF2B5EF4-FFF2-40B4-BE49-F238E27FC236}">
                <a16:creationId xmlns:a16="http://schemas.microsoft.com/office/drawing/2014/main" id="{90BE1E87-82FB-47FF-A946-B7186C74FF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73152" y="2752637"/>
            <a:ext cx="2068284" cy="3323518"/>
          </a:xfrm>
          <a:prstGeom prst="rect">
            <a:avLst/>
          </a:prstGeom>
        </p:spPr>
      </p:pic>
      <p:sp>
        <p:nvSpPr>
          <p:cNvPr id="16" name="ZoneTexte 15">
            <a:extLst>
              <a:ext uri="{FF2B5EF4-FFF2-40B4-BE49-F238E27FC236}">
                <a16:creationId xmlns:a16="http://schemas.microsoft.com/office/drawing/2014/main" id="{C82C2921-85D6-4801-BA8D-EF6D27EDD451}"/>
              </a:ext>
            </a:extLst>
          </p:cNvPr>
          <p:cNvSpPr txBox="1"/>
          <p:nvPr/>
        </p:nvSpPr>
        <p:spPr>
          <a:xfrm>
            <a:off x="9366216" y="6081119"/>
            <a:ext cx="2883665" cy="402249"/>
          </a:xfrm>
          <a:prstGeom prst="rect">
            <a:avLst/>
          </a:prstGeom>
          <a:noFill/>
        </p:spPr>
        <p:txBody>
          <a:bodyPr wrap="square">
            <a:spAutoFit/>
          </a:bodyPr>
          <a:lstStyle/>
          <a:p>
            <a:pPr algn="ctr"/>
            <a:r>
              <a:rPr lang="fr-FR" sz="2000" dirty="0">
                <a:solidFill>
                  <a:srgbClr val="FFC000"/>
                </a:solidFill>
                <a:latin typeface="Arial" panose="020B0604020202020204" pitchFamily="34" charset="0"/>
                <a:cs typeface="Arial" panose="020B0604020202020204" pitchFamily="34" charset="0"/>
              </a:rPr>
              <a:t>Ouvrière vue de face</a:t>
            </a:r>
          </a:p>
        </p:txBody>
      </p:sp>
      <p:pic>
        <p:nvPicPr>
          <p:cNvPr id="12" name="Image 11" descr="Une image contenant objet d’extérieur, nid d’abeille&#10;&#10;Description générée automatiquement">
            <a:extLst>
              <a:ext uri="{FF2B5EF4-FFF2-40B4-BE49-F238E27FC236}">
                <a16:creationId xmlns:a16="http://schemas.microsoft.com/office/drawing/2014/main" id="{9EAE8DF0-1C23-4FDA-90B2-5EC6824260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1083" y="4668475"/>
            <a:ext cx="2299860" cy="1724895"/>
          </a:xfrm>
          <a:prstGeom prst="rect">
            <a:avLst/>
          </a:prstGeom>
        </p:spPr>
      </p:pic>
      <p:sp>
        <p:nvSpPr>
          <p:cNvPr id="17" name="ZoneTexte 16">
            <a:extLst>
              <a:ext uri="{FF2B5EF4-FFF2-40B4-BE49-F238E27FC236}">
                <a16:creationId xmlns:a16="http://schemas.microsoft.com/office/drawing/2014/main" id="{C733DD87-10D9-411B-9F25-1C4D4F878E99}"/>
              </a:ext>
            </a:extLst>
          </p:cNvPr>
          <p:cNvSpPr txBox="1"/>
          <p:nvPr/>
        </p:nvSpPr>
        <p:spPr>
          <a:xfrm>
            <a:off x="6597727" y="6396030"/>
            <a:ext cx="2883665" cy="402249"/>
          </a:xfrm>
          <a:prstGeom prst="rect">
            <a:avLst/>
          </a:prstGeom>
          <a:noFill/>
        </p:spPr>
        <p:txBody>
          <a:bodyPr wrap="square">
            <a:spAutoFit/>
          </a:bodyPr>
          <a:lstStyle/>
          <a:p>
            <a:pPr algn="ctr"/>
            <a:r>
              <a:rPr lang="fr-FR" sz="2000" dirty="0">
                <a:solidFill>
                  <a:srgbClr val="FFC000"/>
                </a:solidFill>
                <a:latin typeface="Arial" panose="020B0604020202020204" pitchFamily="34" charset="0"/>
                <a:cs typeface="Arial" panose="020B0604020202020204" pitchFamily="34" charset="0"/>
              </a:rPr>
              <a:t>Rayons de miel</a:t>
            </a:r>
          </a:p>
        </p:txBody>
      </p:sp>
    </p:spTree>
    <p:extLst>
      <p:ext uri="{BB962C8B-B14F-4D97-AF65-F5344CB8AC3E}">
        <p14:creationId xmlns:p14="http://schemas.microsoft.com/office/powerpoint/2010/main" val="1989025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27</a:t>
            </a:fld>
            <a:endParaRPr lang="en-US" dirty="0"/>
          </a:p>
        </p:txBody>
      </p:sp>
      <p:sp>
        <p:nvSpPr>
          <p:cNvPr id="10" name="ZoneTexte 9">
            <a:extLst>
              <a:ext uri="{FF2B5EF4-FFF2-40B4-BE49-F238E27FC236}">
                <a16:creationId xmlns:a16="http://schemas.microsoft.com/office/drawing/2014/main" id="{31989AC5-07C3-495A-8AFB-6F5BD71B9CD2}"/>
              </a:ext>
            </a:extLst>
          </p:cNvPr>
          <p:cNvSpPr txBox="1"/>
          <p:nvPr/>
        </p:nvSpPr>
        <p:spPr>
          <a:xfrm>
            <a:off x="242774" y="125979"/>
            <a:ext cx="11495569" cy="461665"/>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Abeilles européennes : abeille jaune ou italienne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mellifera</a:t>
            </a:r>
            <a:r>
              <a:rPr lang="fr-FR" sz="2400" b="1" i="1" dirty="0">
                <a:solidFill>
                  <a:srgbClr val="FFC000"/>
                </a:solidFill>
                <a:effectLst/>
                <a:latin typeface="Arial" panose="020B0604020202020204" pitchFamily="34" charset="0"/>
              </a:rPr>
              <a:t> </a:t>
            </a:r>
            <a:r>
              <a:rPr lang="fr-FR" sz="2400" b="1" i="1" dirty="0" err="1">
                <a:solidFill>
                  <a:srgbClr val="FFC000"/>
                </a:solidFill>
                <a:effectLst/>
                <a:latin typeface="Arial" panose="020B0604020202020204" pitchFamily="34" charset="0"/>
              </a:rPr>
              <a:t>ligustica</a:t>
            </a:r>
            <a:r>
              <a:rPr lang="fr-FR" sz="2400" b="1" i="0" dirty="0">
                <a:solidFill>
                  <a:srgbClr val="FFC000"/>
                </a:solidFill>
                <a:effectLst/>
                <a:latin typeface="Arial" panose="020B0604020202020204" pitchFamily="34" charset="0"/>
              </a:rPr>
              <a:t>)</a:t>
            </a:r>
            <a:endParaRPr lang="fr-FR" sz="2400" b="1" dirty="0">
              <a:solidFill>
                <a:srgbClr val="FFC000"/>
              </a:solidFill>
            </a:endParaRPr>
          </a:p>
        </p:txBody>
      </p:sp>
      <p:sp>
        <p:nvSpPr>
          <p:cNvPr id="3" name="ZoneTexte 2">
            <a:extLst>
              <a:ext uri="{FF2B5EF4-FFF2-40B4-BE49-F238E27FC236}">
                <a16:creationId xmlns:a16="http://schemas.microsoft.com/office/drawing/2014/main" id="{B8BB07B7-8A46-4CF1-B575-853711C128BA}"/>
              </a:ext>
            </a:extLst>
          </p:cNvPr>
          <p:cNvSpPr txBox="1"/>
          <p:nvPr/>
        </p:nvSpPr>
        <p:spPr>
          <a:xfrm>
            <a:off x="242774" y="714605"/>
            <a:ext cx="11697013" cy="2862322"/>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Apparue au sud des Alpes italiennes, en </a:t>
            </a:r>
            <a:r>
              <a:rPr lang="fr-FR" sz="2000" b="0" i="0" u="none" strike="noStrike" dirty="0">
                <a:solidFill>
                  <a:srgbClr val="0645AD"/>
                </a:solidFill>
                <a:effectLst/>
                <a:latin typeface="Arial" panose="020B0604020202020204" pitchFamily="34" charset="0"/>
                <a:hlinkClick r:id="rId3" tooltip="Ligurie"/>
              </a:rPr>
              <a:t>Ligurie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qui lui a donné son nom, elle est, avec la </a:t>
            </a:r>
            <a:r>
              <a:rPr lang="fr-FR" sz="2000" b="0" i="0" u="none" strike="noStrike" dirty="0" err="1">
                <a:solidFill>
                  <a:srgbClr val="0645AD"/>
                </a:solidFill>
                <a:effectLst/>
                <a:latin typeface="Arial" panose="020B0604020202020204" pitchFamily="34" charset="0"/>
                <a:hlinkClick r:id="rId4" tooltip="Buckfast"/>
              </a:rPr>
              <a:t>Buckfast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la plus répandue des abeilles. Elle est répartie dans l'ensemble de l'Italie. Les qualités de cette abeille en ont fait la plus exportée au monde, notamment sur les continents américain et australien</a:t>
            </a:r>
            <a:r>
              <a:rPr lang="fr-FR" sz="2000" b="0" i="0" dirty="0">
                <a:solidFill>
                  <a:srgbClr val="FFC000"/>
                </a:solidFill>
                <a:effectLst/>
                <a:latin typeface="Arial" panose="020B0604020202020204" pitchFamily="34" charset="0"/>
                <a:cs typeface="Arial" panose="020B0604020202020204" pitchFamily="34" charset="0"/>
              </a:rPr>
              <a:t>.</a:t>
            </a:r>
          </a:p>
          <a:p>
            <a:pPr algn="just"/>
            <a:r>
              <a:rPr lang="fr-FR" sz="2000" b="0" i="0" dirty="0">
                <a:solidFill>
                  <a:srgbClr val="FFC000"/>
                </a:solidFill>
                <a:effectLst/>
                <a:latin typeface="Arial" panose="020B0604020202020204" pitchFamily="34" charset="0"/>
              </a:rPr>
              <a:t>Elle est réputée pour son caractère meurtrier, son adaptabilité aux différents climats, bien qu'elle s'avère moins productive dans les zones tropicales humides et les zones de grand froid. Elle est une bonne constructrice, assez féconde, résistante aux maladies. Elle essaime et </a:t>
            </a:r>
            <a:r>
              <a:rPr lang="fr-FR" sz="2000" b="0" i="0" u="none" strike="noStrike" dirty="0">
                <a:solidFill>
                  <a:srgbClr val="0645AD"/>
                </a:solidFill>
                <a:effectLst/>
                <a:latin typeface="Arial" panose="020B0604020202020204" pitchFamily="34" charset="0"/>
                <a:hlinkClick r:id="rId5" tooltip="Propolis"/>
              </a:rPr>
              <a:t>propolise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assez peu et tient bien sur le cadre. En revanche, elle a tendance à emmagasiner du miel loin du couvain et à en consommer beaucoup en hiver, </a:t>
            </a:r>
            <a:r>
              <a:rPr lang="fr-FR" sz="2000" b="1" i="0" dirty="0">
                <a:solidFill>
                  <a:srgbClr val="FFC000"/>
                </a:solidFill>
                <a:effectLst/>
                <a:latin typeface="Arial" panose="020B0604020202020204" pitchFamily="34" charset="0"/>
              </a:rPr>
              <a:t>a un assez mauvais sens de l'orientation et est sensible au pillage</a:t>
            </a:r>
            <a:r>
              <a:rPr lang="fr-FR" sz="2000" b="0" i="0" dirty="0">
                <a:solidFill>
                  <a:srgbClr val="FFC000"/>
                </a:solidFill>
                <a:effectLst/>
                <a:latin typeface="Arial" panose="020B0604020202020204" pitchFamily="34" charset="0"/>
              </a:rPr>
              <a:t>.</a:t>
            </a:r>
          </a:p>
        </p:txBody>
      </p:sp>
      <p:pic>
        <p:nvPicPr>
          <p:cNvPr id="6" name="Image 5" descr="Une image contenant insecte&#10;&#10;Description générée automatiquement">
            <a:extLst>
              <a:ext uri="{FF2B5EF4-FFF2-40B4-BE49-F238E27FC236}">
                <a16:creationId xmlns:a16="http://schemas.microsoft.com/office/drawing/2014/main" id="{F3020859-3C76-4888-BCCE-6E15E2955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2820" y="4049620"/>
            <a:ext cx="2762250" cy="2181225"/>
          </a:xfrm>
          <a:prstGeom prst="rect">
            <a:avLst/>
          </a:prstGeom>
        </p:spPr>
      </p:pic>
    </p:spTree>
    <p:extLst>
      <p:ext uri="{BB962C8B-B14F-4D97-AF65-F5344CB8AC3E}">
        <p14:creationId xmlns:p14="http://schemas.microsoft.com/office/powerpoint/2010/main" val="1616048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28</a:t>
            </a:fld>
            <a:endParaRPr lang="en-US" dirty="0"/>
          </a:p>
        </p:txBody>
      </p:sp>
      <p:sp>
        <p:nvSpPr>
          <p:cNvPr id="10" name="ZoneTexte 9">
            <a:extLst>
              <a:ext uri="{FF2B5EF4-FFF2-40B4-BE49-F238E27FC236}">
                <a16:creationId xmlns:a16="http://schemas.microsoft.com/office/drawing/2014/main" id="{31989AC5-07C3-495A-8AFB-6F5BD71B9CD2}"/>
              </a:ext>
            </a:extLst>
          </p:cNvPr>
          <p:cNvSpPr txBox="1"/>
          <p:nvPr/>
        </p:nvSpPr>
        <p:spPr>
          <a:xfrm>
            <a:off x="192162" y="88487"/>
            <a:ext cx="12143238" cy="461665"/>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Abeilles européennes : </a:t>
            </a:r>
            <a:r>
              <a:rPr lang="fr-FR" sz="2400" b="1" i="0" dirty="0" err="1">
                <a:solidFill>
                  <a:srgbClr val="FFC000"/>
                </a:solidFill>
                <a:effectLst/>
                <a:latin typeface="Arial" panose="020B0604020202020204" pitchFamily="34" charset="0"/>
              </a:rPr>
              <a:t>Carniolienne</a:t>
            </a:r>
            <a:r>
              <a:rPr lang="fr-FR" sz="2400" dirty="0">
                <a:solidFill>
                  <a:srgbClr val="FFC000"/>
                </a:solidFill>
                <a:latin typeface="Arial" panose="020B0604020202020204" pitchFamily="34" charset="0"/>
              </a:rPr>
              <a:t>,</a:t>
            </a:r>
            <a:r>
              <a:rPr lang="fr-FR" sz="2400" b="0" i="0" dirty="0">
                <a:solidFill>
                  <a:srgbClr val="FFC000"/>
                </a:solidFill>
                <a:effectLst/>
                <a:latin typeface="Arial" panose="020B0604020202020204" pitchFamily="34" charset="0"/>
              </a:rPr>
              <a:t> </a:t>
            </a:r>
            <a:r>
              <a:rPr lang="fr-FR" sz="2400" b="1" i="0" dirty="0">
                <a:solidFill>
                  <a:srgbClr val="FFC000"/>
                </a:solidFill>
                <a:effectLst/>
                <a:latin typeface="Arial" panose="020B0604020202020204" pitchFamily="34" charset="0"/>
              </a:rPr>
              <a:t>abeille </a:t>
            </a:r>
            <a:r>
              <a:rPr lang="fr-FR" sz="2400" b="1" i="0" dirty="0" err="1">
                <a:solidFill>
                  <a:srgbClr val="FFC000"/>
                </a:solidFill>
                <a:effectLst/>
                <a:latin typeface="Arial" panose="020B0604020202020204" pitchFamily="34" charset="0"/>
              </a:rPr>
              <a:t>carniolienne</a:t>
            </a:r>
            <a:r>
              <a:rPr lang="fr-FR" sz="2400" b="0" i="0" dirty="0">
                <a:solidFill>
                  <a:srgbClr val="FFC000"/>
                </a:solidFill>
                <a:effectLst/>
                <a:latin typeface="Arial" panose="020B0604020202020204" pitchFamily="34" charset="0"/>
              </a:rPr>
              <a:t>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mellifera</a:t>
            </a:r>
            <a:r>
              <a:rPr lang="fr-FR" sz="2400" b="1" i="1" dirty="0">
                <a:solidFill>
                  <a:srgbClr val="FFC000"/>
                </a:solidFill>
                <a:effectLst/>
                <a:latin typeface="Arial" panose="020B0604020202020204" pitchFamily="34" charset="0"/>
              </a:rPr>
              <a:t> </a:t>
            </a:r>
            <a:r>
              <a:rPr lang="fr-FR" sz="2400" b="1" i="1" dirty="0" err="1">
                <a:solidFill>
                  <a:srgbClr val="FFC000"/>
                </a:solidFill>
                <a:effectLst/>
                <a:latin typeface="Arial" panose="020B0604020202020204" pitchFamily="34" charset="0"/>
              </a:rPr>
              <a:t>carnica</a:t>
            </a:r>
            <a:r>
              <a:rPr lang="fr-FR" sz="2400" b="1" i="1" dirty="0">
                <a:solidFill>
                  <a:srgbClr val="FFC000"/>
                </a:solidFill>
                <a:effectLst/>
                <a:latin typeface="Arial" panose="020B0604020202020204" pitchFamily="34" charset="0"/>
              </a:rPr>
              <a:t>)</a:t>
            </a:r>
            <a:endParaRPr lang="fr-FR" sz="2400" b="1" dirty="0">
              <a:solidFill>
                <a:srgbClr val="FFC000"/>
              </a:solidFill>
            </a:endParaRPr>
          </a:p>
        </p:txBody>
      </p:sp>
      <p:sp>
        <p:nvSpPr>
          <p:cNvPr id="3" name="ZoneTexte 2">
            <a:extLst>
              <a:ext uri="{FF2B5EF4-FFF2-40B4-BE49-F238E27FC236}">
                <a16:creationId xmlns:a16="http://schemas.microsoft.com/office/drawing/2014/main" id="{B8BB07B7-8A46-4CF1-B575-853711C128BA}"/>
              </a:ext>
            </a:extLst>
          </p:cNvPr>
          <p:cNvSpPr txBox="1"/>
          <p:nvPr/>
        </p:nvSpPr>
        <p:spPr>
          <a:xfrm>
            <a:off x="203753" y="735129"/>
            <a:ext cx="11697013" cy="3785652"/>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Largement présente en </a:t>
            </a:r>
            <a:r>
              <a:rPr lang="fr-FR" sz="2000" b="0" i="0" u="none" strike="noStrike" dirty="0">
                <a:solidFill>
                  <a:srgbClr val="0645AD"/>
                </a:solidFill>
                <a:effectLst/>
                <a:latin typeface="Arial" panose="020B0604020202020204" pitchFamily="34" charset="0"/>
                <a:hlinkClick r:id="rId3" tooltip="Europe centrale"/>
              </a:rPr>
              <a:t>Europe Centrale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 de la Roumanie à l'Italie du Nord – elle doit son nom à l'ancienne région du duché de </a:t>
            </a:r>
            <a:r>
              <a:rPr lang="fr-FR" sz="2000" b="0" i="0" u="none" strike="noStrike" dirty="0">
                <a:solidFill>
                  <a:srgbClr val="0645AD"/>
                </a:solidFill>
                <a:effectLst/>
                <a:latin typeface="Arial" panose="020B0604020202020204" pitchFamily="34" charset="0"/>
                <a:hlinkClick r:id="rId4" tooltip="Carniole"/>
              </a:rPr>
              <a:t>Carniole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d'où elle est originaire, territoire aujourd'hui </a:t>
            </a:r>
            <a:r>
              <a:rPr lang="fr-FR" sz="2000" b="0" i="0" u="none" strike="noStrike" dirty="0">
                <a:solidFill>
                  <a:srgbClr val="FFC000"/>
                </a:solidFill>
                <a:effectLst/>
                <a:latin typeface="Arial" panose="020B0604020202020204" pitchFamily="34" charset="0"/>
                <a:hlinkClick r:id="rId5" tooltip="Slovénie">
                  <a:extLst>
                    <a:ext uri="{A12FA001-AC4F-418D-AE19-62706E023703}">
                      <ahyp:hlinkClr xmlns:ahyp="http://schemas.microsoft.com/office/drawing/2018/hyperlinkcolor" val="tx"/>
                    </a:ext>
                  </a:extLst>
                </a:hlinkClick>
              </a:rPr>
              <a:t>slovène</a:t>
            </a:r>
            <a:r>
              <a:rPr lang="fr-FR" sz="2000" b="0" i="0" dirty="0">
                <a:solidFill>
                  <a:srgbClr val="FFC000"/>
                </a:solidFill>
                <a:effectLst/>
                <a:latin typeface="Arial" panose="020B0604020202020204" pitchFamily="34" charset="0"/>
              </a:rPr>
              <a:t>. Aimée des </a:t>
            </a:r>
            <a:r>
              <a:rPr lang="fr-FR" sz="2000" b="0" i="0" u="none" strike="noStrike" dirty="0">
                <a:solidFill>
                  <a:srgbClr val="FFC000"/>
                </a:solidFill>
                <a:effectLst/>
                <a:latin typeface="Arial" panose="020B0604020202020204" pitchFamily="34" charset="0"/>
                <a:hlinkClick r:id="rId6" tooltip="Apiculteur">
                  <a:extLst>
                    <a:ext uri="{A12FA001-AC4F-418D-AE19-62706E023703}">
                      <ahyp:hlinkClr xmlns:ahyp="http://schemas.microsoft.com/office/drawing/2018/hyperlinkcolor" val="tx"/>
                    </a:ext>
                  </a:extLst>
                </a:hlinkClick>
              </a:rPr>
              <a:t>apiculteurs</a:t>
            </a:r>
            <a:r>
              <a:rPr lang="fr-FR" sz="2000" b="0" i="0" dirty="0">
                <a:solidFill>
                  <a:srgbClr val="FFC000"/>
                </a:solidFill>
                <a:effectLst/>
                <a:latin typeface="Arial" panose="020B0604020202020204" pitchFamily="34" charset="0"/>
              </a:rPr>
              <a:t> pour ses qualités multiples, la </a:t>
            </a:r>
            <a:r>
              <a:rPr lang="fr-FR" sz="2000" b="0" i="0" dirty="0" err="1">
                <a:solidFill>
                  <a:srgbClr val="FFC000"/>
                </a:solidFill>
                <a:effectLst/>
                <a:latin typeface="Arial" panose="020B0604020202020204" pitchFamily="34" charset="0"/>
              </a:rPr>
              <a:t>Carniolienne</a:t>
            </a:r>
            <a:r>
              <a:rPr lang="fr-FR" sz="2000" b="0" i="0" dirty="0">
                <a:solidFill>
                  <a:srgbClr val="FFC000"/>
                </a:solidFill>
                <a:effectLst/>
                <a:latin typeface="Arial" panose="020B0604020202020204" pitchFamily="34" charset="0"/>
              </a:rPr>
              <a:t> est très </a:t>
            </a:r>
            <a:r>
              <a:rPr lang="fr-FR" sz="2000" b="0" i="0" dirty="0" err="1">
                <a:solidFill>
                  <a:srgbClr val="FFC000"/>
                </a:solidFill>
                <a:effectLst/>
                <a:latin typeface="Arial" panose="020B0604020202020204" pitchFamily="34" charset="0"/>
              </a:rPr>
              <a:t>répendue</a:t>
            </a:r>
            <a:r>
              <a:rPr lang="fr-FR" sz="2000" b="0" i="0" dirty="0">
                <a:solidFill>
                  <a:srgbClr val="FFC000"/>
                </a:solidFill>
                <a:effectLst/>
                <a:latin typeface="Arial" panose="020B0604020202020204" pitchFamily="34" charset="0"/>
              </a:rPr>
              <a:t> en </a:t>
            </a:r>
            <a:r>
              <a:rPr lang="fr-FR" sz="2000" b="0" i="0" u="none" strike="noStrike" dirty="0">
                <a:solidFill>
                  <a:srgbClr val="0645AD"/>
                </a:solidFill>
                <a:effectLst/>
                <a:latin typeface="Arial" panose="020B0604020202020204" pitchFamily="34" charset="0"/>
                <a:hlinkClick r:id="rId7" tooltip="Europe"/>
              </a:rPr>
              <a:t>Europe</a:t>
            </a:r>
            <a:r>
              <a:rPr lang="fr-FR" sz="2000" b="0" i="0" dirty="0">
                <a:solidFill>
                  <a:srgbClr val="FFC000"/>
                </a:solidFill>
                <a:effectLst/>
                <a:latin typeface="Arial" panose="020B0604020202020204" pitchFamily="34" charset="0"/>
              </a:rPr>
              <a:t>. Elle se classe au 2e rang des abeilles mellifères à l’échelle mondiale. Elle se défend avec succès contre les </a:t>
            </a:r>
            <a:r>
              <a:rPr lang="fr-FR" sz="2000" b="0" i="0" u="none" strike="noStrike" dirty="0">
                <a:solidFill>
                  <a:srgbClr val="0645AD"/>
                </a:solidFill>
                <a:effectLst/>
                <a:latin typeface="Arial" panose="020B0604020202020204" pitchFamily="34" charset="0"/>
                <a:hlinkClick r:id="rId8" tooltip="Insecte ravageur"/>
              </a:rPr>
              <a:t>insectes ravageurs</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tout en étant extrêmement douce dans son comportement envers les apiculteurs. Ne piquant que rarement, elle est très présente dans les zones d’habitation. De plus, elle est résistante aux maladies du </a:t>
            </a:r>
            <a:r>
              <a:rPr lang="fr-FR" sz="2000" b="0" i="0" u="none" strike="noStrike" dirty="0">
                <a:solidFill>
                  <a:srgbClr val="0645AD"/>
                </a:solidFill>
                <a:effectLst/>
                <a:latin typeface="Arial" panose="020B0604020202020204" pitchFamily="34" charset="0"/>
                <a:hlinkClick r:id="rId9" tooltip="Couvain"/>
              </a:rPr>
              <a:t>couvain</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telle que la </a:t>
            </a:r>
            <a:r>
              <a:rPr lang="fr-FR" sz="2000" b="0" i="0" u="none" strike="noStrike" dirty="0">
                <a:solidFill>
                  <a:srgbClr val="0645AD"/>
                </a:solidFill>
                <a:effectLst/>
                <a:latin typeface="Arial" panose="020B0604020202020204" pitchFamily="34" charset="0"/>
                <a:hlinkClick r:id="rId10" tooltip="Loque européenne"/>
              </a:rPr>
              <a:t>loque européenne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 ne </a:t>
            </a:r>
            <a:r>
              <a:rPr lang="fr-FR" sz="2000" b="0" i="0" u="none" strike="noStrike" dirty="0">
                <a:solidFill>
                  <a:srgbClr val="0645AD"/>
                </a:solidFill>
                <a:effectLst/>
                <a:latin typeface="Arial" panose="020B0604020202020204" pitchFamily="34" charset="0"/>
                <a:hlinkClick r:id="rId11" tooltip="Propolis"/>
              </a:rPr>
              <a:t>propolise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presque pas. Elle résiste aux étés chauds comme aux hivers rudes et froids de </a:t>
            </a:r>
            <a:r>
              <a:rPr lang="fr-FR" sz="2000" b="0" i="0" u="none" strike="noStrike" dirty="0">
                <a:solidFill>
                  <a:srgbClr val="0645AD"/>
                </a:solidFill>
                <a:effectLst/>
                <a:latin typeface="Arial" panose="020B0604020202020204" pitchFamily="34" charset="0"/>
                <a:hlinkClick r:id="rId12" tooltip="Haute montagne"/>
              </a:rPr>
              <a:t>hautes montagnes</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Précoce à la sortie de l'hiver, avec une reine très prolifique, ces abeilles sont particulièrement aptes à ajuster leur </a:t>
            </a:r>
            <a:r>
              <a:rPr lang="fr-FR" sz="2000" b="0" i="0" u="none" strike="noStrike" dirty="0">
                <a:solidFill>
                  <a:srgbClr val="FFC000"/>
                </a:solidFill>
                <a:effectLst/>
                <a:latin typeface="Arial" panose="020B0604020202020204" pitchFamily="34" charset="0"/>
                <a:hlinkClick r:id="rId13" tooltip="Population">
                  <a:extLst>
                    <a:ext uri="{A12FA001-AC4F-418D-AE19-62706E023703}">
                      <ahyp:hlinkClr xmlns:ahyp="http://schemas.microsoft.com/office/drawing/2018/hyperlinkcolor" val="tx"/>
                    </a:ext>
                  </a:extLst>
                </a:hlinkClick>
              </a:rPr>
              <a:t>population</a:t>
            </a:r>
            <a:r>
              <a:rPr lang="fr-FR" sz="2000" b="0" i="0" dirty="0">
                <a:solidFill>
                  <a:srgbClr val="FFC000"/>
                </a:solidFill>
                <a:effectLst/>
                <a:latin typeface="Arial" panose="020B0604020202020204" pitchFamily="34" charset="0"/>
              </a:rPr>
              <a:t> à la disponibilité du </a:t>
            </a:r>
            <a:r>
              <a:rPr lang="fr-FR" sz="2000" b="0" i="0" u="none" strike="noStrike" dirty="0">
                <a:solidFill>
                  <a:srgbClr val="FFC000"/>
                </a:solidFill>
                <a:effectLst/>
                <a:latin typeface="Arial" panose="020B0604020202020204" pitchFamily="34" charset="0"/>
                <a:hlinkClick r:id="rId14" tooltip="Nectar (botanique)">
                  <a:extLst>
                    <a:ext uri="{A12FA001-AC4F-418D-AE19-62706E023703}">
                      <ahyp:hlinkClr xmlns:ahyp="http://schemas.microsoft.com/office/drawing/2018/hyperlinkcolor" val="tx"/>
                    </a:ext>
                  </a:extLst>
                </a:hlinkClick>
              </a:rPr>
              <a:t>nectar</a:t>
            </a:r>
            <a:r>
              <a:rPr lang="fr-FR" sz="2000" b="0" i="0" dirty="0">
                <a:solidFill>
                  <a:srgbClr val="FFC000"/>
                </a:solidFill>
                <a:effectLst/>
                <a:latin typeface="Arial" panose="020B0604020202020204" pitchFamily="34" charset="0"/>
              </a:rPr>
              <a:t>. L'humidité et l'instabilité du </a:t>
            </a:r>
            <a:r>
              <a:rPr lang="fr-FR" sz="2000" b="0" i="0" u="none" strike="noStrike" dirty="0">
                <a:solidFill>
                  <a:srgbClr val="0645AD"/>
                </a:solidFill>
                <a:effectLst/>
                <a:latin typeface="Arial" panose="020B0604020202020204" pitchFamily="34" charset="0"/>
                <a:hlinkClick r:id="rId15" tooltip="Climat océanique"/>
              </a:rPr>
              <a:t>climat océanique</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en revanche, lui causent des difficultés, c'est pourquoi elle est peu répandue au </a:t>
            </a:r>
            <a:r>
              <a:rPr lang="fr-FR" sz="2000" b="0" i="0" u="none" strike="noStrike" dirty="0">
                <a:solidFill>
                  <a:srgbClr val="0645AD"/>
                </a:solidFill>
                <a:effectLst/>
                <a:latin typeface="Arial" panose="020B0604020202020204" pitchFamily="34" charset="0"/>
                <a:hlinkClick r:id="rId16" tooltip="Royaume-Uni"/>
              </a:rPr>
              <a:t>Royaume-Uni</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en</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17" tooltip="France"/>
              </a:rPr>
              <a:t>France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 en </a:t>
            </a:r>
            <a:r>
              <a:rPr lang="fr-FR" sz="2000" b="0" i="0" u="none" strike="noStrike" dirty="0">
                <a:solidFill>
                  <a:srgbClr val="0645AD"/>
                </a:solidFill>
                <a:effectLst/>
                <a:latin typeface="Arial" panose="020B0604020202020204" pitchFamily="34" charset="0"/>
                <a:hlinkClick r:id="rId18" tooltip="Scandinavie"/>
              </a:rPr>
              <a:t>Scandinavie</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Elle a un instinct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d'</a:t>
            </a:r>
            <a:r>
              <a:rPr lang="fr-FR" sz="2000" b="0" i="0" u="none" strike="noStrike" dirty="0">
                <a:solidFill>
                  <a:srgbClr val="0645AD"/>
                </a:solidFill>
                <a:effectLst/>
                <a:latin typeface="Arial" panose="020B0604020202020204" pitchFamily="34" charset="0"/>
                <a:hlinkClick r:id="rId19" tooltip="Essaimage"/>
              </a:rPr>
              <a:t>essaimage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accru.</a:t>
            </a:r>
          </a:p>
        </p:txBody>
      </p:sp>
      <p:pic>
        <p:nvPicPr>
          <p:cNvPr id="14" name="Image 13" descr="Une image contenant intérieur, insecte&#10;&#10;Description générée automatiquement">
            <a:extLst>
              <a:ext uri="{FF2B5EF4-FFF2-40B4-BE49-F238E27FC236}">
                <a16:creationId xmlns:a16="http://schemas.microsoft.com/office/drawing/2014/main" id="{48966CDD-B9AB-41F2-85B2-09CD789632A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33194" y="4240350"/>
            <a:ext cx="2667000" cy="2447925"/>
          </a:xfrm>
          <a:prstGeom prst="rect">
            <a:avLst/>
          </a:prstGeom>
        </p:spPr>
      </p:pic>
      <p:pic>
        <p:nvPicPr>
          <p:cNvPr id="17" name="Image 16" descr="Une image contenant terrain, insecte, saleté&#10;&#10;Description générée automatiquement">
            <a:extLst>
              <a:ext uri="{FF2B5EF4-FFF2-40B4-BE49-F238E27FC236}">
                <a16:creationId xmlns:a16="http://schemas.microsoft.com/office/drawing/2014/main" id="{A214D0C2-46CD-4825-9F48-72A25AF86DD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845774" y="4794625"/>
            <a:ext cx="2762250" cy="1657350"/>
          </a:xfrm>
          <a:prstGeom prst="rect">
            <a:avLst/>
          </a:prstGeom>
        </p:spPr>
      </p:pic>
    </p:spTree>
    <p:extLst>
      <p:ext uri="{BB962C8B-B14F-4D97-AF65-F5344CB8AC3E}">
        <p14:creationId xmlns:p14="http://schemas.microsoft.com/office/powerpoint/2010/main" val="2394597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29</a:t>
            </a:fld>
            <a:endParaRPr lang="en-US" dirty="0"/>
          </a:p>
        </p:txBody>
      </p:sp>
      <p:sp>
        <p:nvSpPr>
          <p:cNvPr id="10" name="ZoneTexte 9">
            <a:extLst>
              <a:ext uri="{FF2B5EF4-FFF2-40B4-BE49-F238E27FC236}">
                <a16:creationId xmlns:a16="http://schemas.microsoft.com/office/drawing/2014/main" id="{31989AC5-07C3-495A-8AFB-6F5BD71B9CD2}"/>
              </a:ext>
            </a:extLst>
          </p:cNvPr>
          <p:cNvSpPr txBox="1"/>
          <p:nvPr/>
        </p:nvSpPr>
        <p:spPr>
          <a:xfrm>
            <a:off x="48762" y="90171"/>
            <a:ext cx="12143238" cy="830997"/>
          </a:xfrm>
          <a:prstGeom prst="rect">
            <a:avLst/>
          </a:prstGeom>
          <a:noFill/>
        </p:spPr>
        <p:txBody>
          <a:bodyPr wrap="square">
            <a:spAutoFit/>
          </a:bodyPr>
          <a:lstStyle/>
          <a:p>
            <a:r>
              <a:rPr lang="fr-FR" sz="2400" b="1" i="0" dirty="0">
                <a:solidFill>
                  <a:srgbClr val="FFC000"/>
                </a:solidFill>
                <a:effectLst/>
                <a:latin typeface="Arial" panose="020B0604020202020204" pitchFamily="34" charset="0"/>
              </a:rPr>
              <a:t>Abeilles européennes : Abeille du Caucase, caucasienne ou abeille grise (</a:t>
            </a:r>
            <a:r>
              <a:rPr lang="fr-FR" sz="2400" b="1" i="1" dirty="0">
                <a:solidFill>
                  <a:srgbClr val="FFC000"/>
                </a:solidFill>
                <a:effectLst/>
                <a:latin typeface="Arial" panose="020B0604020202020204" pitchFamily="34" charset="0"/>
              </a:rPr>
              <a:t>Apis </a:t>
            </a:r>
            <a:r>
              <a:rPr lang="fr-FR" sz="2400" b="1" i="1" dirty="0" err="1">
                <a:solidFill>
                  <a:srgbClr val="FFC000"/>
                </a:solidFill>
                <a:effectLst/>
                <a:latin typeface="Arial" panose="020B0604020202020204" pitchFamily="34" charset="0"/>
              </a:rPr>
              <a:t>mellifera</a:t>
            </a:r>
            <a:r>
              <a:rPr lang="fr-FR" sz="2400" b="1" i="1" dirty="0">
                <a:solidFill>
                  <a:srgbClr val="FFC000"/>
                </a:solidFill>
                <a:effectLst/>
                <a:latin typeface="Arial" panose="020B0604020202020204" pitchFamily="34" charset="0"/>
              </a:rPr>
              <a:t> </a:t>
            </a:r>
            <a:r>
              <a:rPr lang="fr-FR" sz="2400" b="1" i="1" dirty="0" err="1">
                <a:solidFill>
                  <a:srgbClr val="FFC000"/>
                </a:solidFill>
                <a:effectLst/>
                <a:latin typeface="Arial" panose="020B0604020202020204" pitchFamily="34" charset="0"/>
              </a:rPr>
              <a:t>caucasica</a:t>
            </a:r>
            <a:r>
              <a:rPr lang="fr-FR" sz="2400" b="1" i="0" dirty="0">
                <a:solidFill>
                  <a:srgbClr val="FFC000"/>
                </a:solidFill>
                <a:effectLst/>
                <a:latin typeface="Arial" panose="020B0604020202020204" pitchFamily="34" charset="0"/>
              </a:rPr>
              <a:t>)</a:t>
            </a:r>
            <a:endParaRPr lang="fr-FR" sz="2400" b="1" dirty="0">
              <a:solidFill>
                <a:srgbClr val="FFC000"/>
              </a:solidFill>
            </a:endParaRPr>
          </a:p>
        </p:txBody>
      </p:sp>
      <p:sp>
        <p:nvSpPr>
          <p:cNvPr id="3" name="ZoneTexte 2">
            <a:extLst>
              <a:ext uri="{FF2B5EF4-FFF2-40B4-BE49-F238E27FC236}">
                <a16:creationId xmlns:a16="http://schemas.microsoft.com/office/drawing/2014/main" id="{B8BB07B7-8A46-4CF1-B575-853711C128BA}"/>
              </a:ext>
            </a:extLst>
          </p:cNvPr>
          <p:cNvSpPr txBox="1"/>
          <p:nvPr/>
        </p:nvSpPr>
        <p:spPr>
          <a:xfrm>
            <a:off x="192162" y="1086783"/>
            <a:ext cx="11697013" cy="4308872"/>
          </a:xfrm>
          <a:prstGeom prst="rect">
            <a:avLst/>
          </a:prstGeom>
          <a:noFill/>
        </p:spPr>
        <p:txBody>
          <a:bodyPr wrap="square" rtlCol="0">
            <a:spAutoFit/>
          </a:bodyPr>
          <a:lstStyle/>
          <a:p>
            <a:pPr algn="just"/>
            <a:r>
              <a:rPr lang="fr-FR" sz="2000" dirty="0">
                <a:solidFill>
                  <a:srgbClr val="FFC000"/>
                </a:solidFill>
                <a:latin typeface="Arial" panose="020B0604020202020204" pitchFamily="34" charset="0"/>
              </a:rPr>
              <a:t>Originaire de Géorgie, e</a:t>
            </a:r>
            <a:r>
              <a:rPr lang="fr-FR" sz="2000" b="0" i="0" dirty="0">
                <a:solidFill>
                  <a:srgbClr val="FFC000"/>
                </a:solidFill>
                <a:effectLst/>
                <a:latin typeface="Arial" panose="020B0604020202020204" pitchFamily="34" charset="0"/>
              </a:rPr>
              <a:t>lle est réputée pour sa douceur. Elle a une durée de vie supérieure à celle des autres abeilles. L’abeille  produit beaucoup de cire et de miel. La longueur de sa trompe lui permet de produire du bon miel en butinant des fleurs profondes comme l’acacia et la luzerne. Sa reine est très fertile. Elle résiste bien au froid et qui est capable de travailler même en période de pluie et de brouillard. Contrairement à d’autres abeilles, elle affiche une immunité contre les maladies infectieuses. Rustique et résistante, elle reste sensible à la nosémose, une maladie contagieuse s’attaquant à l’appareil digestif En hiver, elle consomme tellement peu qu’elle ne risque pas d’épuiser ses réserves. Elle est peu </a:t>
            </a:r>
            <a:r>
              <a:rPr lang="fr-FR" sz="2000" b="0" i="0" dirty="0" err="1">
                <a:solidFill>
                  <a:srgbClr val="FFC000"/>
                </a:solidFill>
                <a:effectLst/>
                <a:latin typeface="Arial" panose="020B0604020202020204" pitchFamily="34" charset="0"/>
              </a:rPr>
              <a:t>essaimeuse</a:t>
            </a:r>
            <a:r>
              <a:rPr lang="fr-FR" sz="2000" b="0" i="0" dirty="0">
                <a:solidFill>
                  <a:srgbClr val="FFC000"/>
                </a:solidFill>
                <a:effectLst/>
                <a:latin typeface="Arial" panose="020B0604020202020204" pitchFamily="34" charset="0"/>
              </a:rPr>
              <a:t>. Du fait qu’elle défend bien sa ruche, elle la tient bien propre, grâce à ses importantes récoltes en propolis. Mais championne dans la récolte de la propolis, le plus souvent, elle “propolise” tout l’espace disponible dans la ruche. Un défaut qui gêne l’apiculteur dans ses visites ou pour la récolte. Elle est fragile face aux courants d’air, d’autres fois et surtout en période hivernale, elle n’hésite pas à utiliser la propolis, parfois de façon excessive, pour boucher les ouvertures de la ruche. D’où la nécessité pour l’apiculteur de visiter régulièrement la ruche. </a:t>
            </a:r>
            <a:endParaRPr lang="fr-FR" sz="2000" dirty="0">
              <a:solidFill>
                <a:srgbClr val="FFC000"/>
              </a:solidFill>
              <a:latin typeface="Arial" panose="020B0604020202020204" pitchFamily="34" charset="0"/>
            </a:endParaRPr>
          </a:p>
          <a:p>
            <a:pPr algn="just"/>
            <a:r>
              <a:rPr lang="fr-FR" sz="1400" b="0" i="0" dirty="0">
                <a:solidFill>
                  <a:srgbClr val="FFC000"/>
                </a:solidFill>
                <a:effectLst/>
                <a:latin typeface="Arial" panose="020B0604020202020204" pitchFamily="34" charset="0"/>
              </a:rPr>
              <a:t>Source : </a:t>
            </a:r>
            <a:r>
              <a:rPr lang="fr-FR" sz="1400" b="0" i="0" dirty="0">
                <a:solidFill>
                  <a:srgbClr val="FFC000"/>
                </a:solidFill>
                <a:effectLst/>
                <a:latin typeface="Arial" panose="020B0604020202020204" pitchFamily="34" charset="0"/>
                <a:hlinkClick r:id="rId3"/>
              </a:rPr>
              <a:t>https://www.apiculture.net/blog/labeille-caucasienne-ou-abeille-grise-apis-mellifera-caucasica-n70</a:t>
            </a:r>
            <a:r>
              <a:rPr lang="fr-FR" sz="1400" b="0" i="0" dirty="0">
                <a:solidFill>
                  <a:srgbClr val="FFC000"/>
                </a:solidFill>
                <a:effectLst/>
                <a:latin typeface="Arial" panose="020B0604020202020204" pitchFamily="34" charset="0"/>
              </a:rPr>
              <a:t> </a:t>
            </a:r>
          </a:p>
        </p:txBody>
      </p:sp>
      <p:pic>
        <p:nvPicPr>
          <p:cNvPr id="6" name="Image 5" descr="Une image contenant insecte&#10;&#10;Description générée automatiquement">
            <a:extLst>
              <a:ext uri="{FF2B5EF4-FFF2-40B4-BE49-F238E27FC236}">
                <a16:creationId xmlns:a16="http://schemas.microsoft.com/office/drawing/2014/main" id="{5589B224-5C2A-490B-8289-4A46C160E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623" y="5415527"/>
            <a:ext cx="2143771" cy="1421413"/>
          </a:xfrm>
          <a:prstGeom prst="rect">
            <a:avLst/>
          </a:prstGeom>
        </p:spPr>
      </p:pic>
      <p:pic>
        <p:nvPicPr>
          <p:cNvPr id="12" name="Image 11" descr="Une image contenant arbre, plante, insecte&#10;&#10;Description générée automatiquement">
            <a:extLst>
              <a:ext uri="{FF2B5EF4-FFF2-40B4-BE49-F238E27FC236}">
                <a16:creationId xmlns:a16="http://schemas.microsoft.com/office/drawing/2014/main" id="{60DDAA1B-722B-441E-BC83-37EF888C6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1076" y="5188688"/>
            <a:ext cx="1671358" cy="1648252"/>
          </a:xfrm>
          <a:prstGeom prst="rect">
            <a:avLst/>
          </a:prstGeom>
        </p:spPr>
      </p:pic>
    </p:spTree>
    <p:extLst>
      <p:ext uri="{BB962C8B-B14F-4D97-AF65-F5344CB8AC3E}">
        <p14:creationId xmlns:p14="http://schemas.microsoft.com/office/powerpoint/2010/main" val="92270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 name="Espace réservé du numéro de diapositive 2">
            <a:extLst>
              <a:ext uri="{FF2B5EF4-FFF2-40B4-BE49-F238E27FC236}">
                <a16:creationId xmlns:a16="http://schemas.microsoft.com/office/drawing/2014/main" id="{9F9EF078-B4FE-4AEF-81E8-22C321CE00C9}"/>
              </a:ext>
            </a:extLst>
          </p:cNvPr>
          <p:cNvSpPr>
            <a:spLocks noGrp="1"/>
          </p:cNvSpPr>
          <p:nvPr>
            <p:ph type="sldNum" sz="quarter" idx="12"/>
          </p:nvPr>
        </p:nvSpPr>
        <p:spPr>
          <a:xfrm>
            <a:off x="11146315" y="141390"/>
            <a:ext cx="843707" cy="430844"/>
          </a:xfrm>
        </p:spPr>
        <p:txBody>
          <a:bodyPr/>
          <a:lstStyle/>
          <a:p>
            <a:fld id="{27CE633F-9882-4A5C-83A2-1109D0C73261}" type="slidenum">
              <a:rPr lang="en-US" smtClean="0"/>
              <a:t>3</a:t>
            </a:fld>
            <a:endParaRPr lang="en-US" dirty="0"/>
          </a:p>
        </p:txBody>
      </p:sp>
      <p:pic>
        <p:nvPicPr>
          <p:cNvPr id="10" name="Image 9">
            <a:extLst>
              <a:ext uri="{FF2B5EF4-FFF2-40B4-BE49-F238E27FC236}">
                <a16:creationId xmlns:a16="http://schemas.microsoft.com/office/drawing/2014/main" id="{EABF0D09-C361-4F29-A895-0F8C6723E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5466"/>
            <a:ext cx="12192000" cy="4121614"/>
          </a:xfrm>
          <a:prstGeom prst="rect">
            <a:avLst/>
          </a:prstGeom>
        </p:spPr>
      </p:pic>
      <p:sp>
        <p:nvSpPr>
          <p:cNvPr id="12" name="ZoneTexte 11">
            <a:extLst>
              <a:ext uri="{FF2B5EF4-FFF2-40B4-BE49-F238E27FC236}">
                <a16:creationId xmlns:a16="http://schemas.microsoft.com/office/drawing/2014/main" id="{2BADF627-153D-4C6C-B66E-5F1B4F841A1B}"/>
              </a:ext>
            </a:extLst>
          </p:cNvPr>
          <p:cNvSpPr txBox="1"/>
          <p:nvPr/>
        </p:nvSpPr>
        <p:spPr>
          <a:xfrm>
            <a:off x="237783" y="236395"/>
            <a:ext cx="5858215" cy="461665"/>
          </a:xfrm>
          <a:prstGeom prst="rect">
            <a:avLst/>
          </a:prstGeom>
          <a:noFill/>
        </p:spPr>
        <p:txBody>
          <a:bodyPr wrap="square">
            <a:spAutoFit/>
          </a:bodyPr>
          <a:lstStyle/>
          <a:p>
            <a:r>
              <a:rPr lang="fr-FR" sz="2400" b="1" dirty="0">
                <a:solidFill>
                  <a:srgbClr val="FFC000"/>
                </a:solidFill>
                <a:latin typeface="Arial" panose="020B0604020202020204" pitchFamily="34" charset="0"/>
                <a:cs typeface="Arial" panose="020B0604020202020204" pitchFamily="34" charset="0"/>
              </a:rPr>
              <a:t>La vie sans les pollinisateurs…</a:t>
            </a:r>
          </a:p>
        </p:txBody>
      </p:sp>
      <p:sp>
        <p:nvSpPr>
          <p:cNvPr id="6" name="ZoneTexte 5">
            <a:extLst>
              <a:ext uri="{FF2B5EF4-FFF2-40B4-BE49-F238E27FC236}">
                <a16:creationId xmlns:a16="http://schemas.microsoft.com/office/drawing/2014/main" id="{20840D9B-52B1-4039-9F26-F1EBDB44E57D}"/>
              </a:ext>
            </a:extLst>
          </p:cNvPr>
          <p:cNvSpPr txBox="1"/>
          <p:nvPr/>
        </p:nvSpPr>
        <p:spPr>
          <a:xfrm>
            <a:off x="201978" y="5343181"/>
            <a:ext cx="11788040" cy="646331"/>
          </a:xfrm>
          <a:prstGeom prst="rect">
            <a:avLst/>
          </a:prstGeom>
          <a:noFill/>
        </p:spPr>
        <p:txBody>
          <a:bodyPr wrap="square" rtlCol="0">
            <a:spAutoFit/>
          </a:bodyPr>
          <a:lstStyle/>
          <a:p>
            <a:r>
              <a:rPr lang="fr-FR" dirty="0">
                <a:solidFill>
                  <a:srgbClr val="FFC000"/>
                </a:solidFill>
              </a:rPr>
              <a:t>Source : </a:t>
            </a:r>
            <a:r>
              <a:rPr lang="fr-FR" dirty="0">
                <a:solidFill>
                  <a:srgbClr val="FFC000"/>
                </a:solidFill>
                <a:hlinkClick r:id="rId4"/>
              </a:rPr>
              <a:t>https://campagnesartois.fr/preserver/environnement/developpement-durable/303-bee-my-friend-pollinisateurs-par-nature</a:t>
            </a:r>
            <a:r>
              <a:rPr lang="fr-FR" dirty="0">
                <a:solidFill>
                  <a:srgbClr val="FFC000"/>
                </a:solidFill>
              </a:rPr>
              <a:t> </a:t>
            </a:r>
          </a:p>
        </p:txBody>
      </p:sp>
    </p:spTree>
    <p:extLst>
      <p:ext uri="{BB962C8B-B14F-4D97-AF65-F5344CB8AC3E}">
        <p14:creationId xmlns:p14="http://schemas.microsoft.com/office/powerpoint/2010/main" val="2521802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30</a:t>
            </a:fld>
            <a:endParaRPr lang="en-US" dirty="0"/>
          </a:p>
        </p:txBody>
      </p:sp>
      <p:sp>
        <p:nvSpPr>
          <p:cNvPr id="10" name="ZoneTexte 9">
            <a:extLst>
              <a:ext uri="{FF2B5EF4-FFF2-40B4-BE49-F238E27FC236}">
                <a16:creationId xmlns:a16="http://schemas.microsoft.com/office/drawing/2014/main" id="{A0A44611-83C5-48C4-B1D2-D9BCEE67D8DA}"/>
              </a:ext>
            </a:extLst>
          </p:cNvPr>
          <p:cNvSpPr txBox="1"/>
          <p:nvPr/>
        </p:nvSpPr>
        <p:spPr>
          <a:xfrm>
            <a:off x="183427" y="148444"/>
            <a:ext cx="11873905" cy="400110"/>
          </a:xfrm>
          <a:prstGeom prst="rect">
            <a:avLst/>
          </a:prstGeom>
          <a:noFill/>
        </p:spPr>
        <p:txBody>
          <a:bodyPr wrap="square">
            <a:spAutoFit/>
          </a:bodyPr>
          <a:lstStyle/>
          <a:p>
            <a:r>
              <a:rPr lang="fr-FR" sz="2000" b="1" i="0" dirty="0">
                <a:solidFill>
                  <a:srgbClr val="FFC000"/>
                </a:solidFill>
                <a:effectLst/>
                <a:latin typeface="Arial" panose="020B0604020202020204" pitchFamily="34" charset="0"/>
              </a:rPr>
              <a:t>Abeilles européennes : </a:t>
            </a:r>
            <a:r>
              <a:rPr lang="fr-FR" sz="2000" b="1" i="0" dirty="0" err="1">
                <a:solidFill>
                  <a:srgbClr val="FFC000"/>
                </a:solidFill>
                <a:effectLst/>
                <a:latin typeface="Arial" panose="020B0604020202020204" pitchFamily="34" charset="0"/>
              </a:rPr>
              <a:t>buckfast</a:t>
            </a:r>
            <a:r>
              <a:rPr lang="fr-FR" sz="2000" b="1" i="0" dirty="0">
                <a:solidFill>
                  <a:srgbClr val="FFC000"/>
                </a:solidFill>
                <a:effectLst/>
                <a:latin typeface="Arial" panose="020B0604020202020204" pitchFamily="34" charset="0"/>
              </a:rPr>
              <a:t> (hybride d'abeilles italiennes et </a:t>
            </a:r>
            <a:r>
              <a:rPr lang="fr-FR" sz="2000" i="0" dirty="0">
                <a:solidFill>
                  <a:srgbClr val="FFC000"/>
                </a:solidFill>
                <a:effectLst/>
                <a:latin typeface="Arial" panose="020B0604020202020204" pitchFamily="34" charset="0"/>
              </a:rPr>
              <a:t>d'</a:t>
            </a:r>
            <a:r>
              <a:rPr lang="fr-FR" sz="2000" i="0" u="none" strike="noStrike" dirty="0">
                <a:solidFill>
                  <a:srgbClr val="0645AD"/>
                </a:solidFill>
                <a:effectLst/>
                <a:latin typeface="Arial" panose="020B0604020202020204" pitchFamily="34" charset="0"/>
                <a:hlinkClick r:id="rId3" tooltip="Abeille noire"/>
              </a:rPr>
              <a:t>abeilles noires</a:t>
            </a:r>
            <a:r>
              <a:rPr lang="fr-FR" sz="2000"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anglaises …) </a:t>
            </a:r>
            <a:endParaRPr lang="fr-FR" sz="2000" dirty="0"/>
          </a:p>
        </p:txBody>
      </p:sp>
      <p:sp>
        <p:nvSpPr>
          <p:cNvPr id="5" name="ZoneTexte 4">
            <a:extLst>
              <a:ext uri="{FF2B5EF4-FFF2-40B4-BE49-F238E27FC236}">
                <a16:creationId xmlns:a16="http://schemas.microsoft.com/office/drawing/2014/main" id="{AB72EA5E-CE33-49F6-91F9-28B82616DD4A}"/>
              </a:ext>
            </a:extLst>
          </p:cNvPr>
          <p:cNvSpPr txBox="1"/>
          <p:nvPr/>
        </p:nvSpPr>
        <p:spPr>
          <a:xfrm>
            <a:off x="208718" y="633205"/>
            <a:ext cx="11873903" cy="5940088"/>
          </a:xfrm>
          <a:prstGeom prst="rect">
            <a:avLst/>
          </a:prstGeom>
          <a:noFill/>
        </p:spPr>
        <p:txBody>
          <a:bodyPr wrap="square" rtlCol="0">
            <a:spAutoFit/>
          </a:bodyPr>
          <a:lstStyle/>
          <a:p>
            <a:pPr algn="just"/>
            <a:r>
              <a:rPr lang="fr-FR" sz="2000" dirty="0">
                <a:solidFill>
                  <a:srgbClr val="FFC000"/>
                </a:solidFill>
                <a:latin typeface="Arial" panose="020B0604020202020204" pitchFamily="34" charset="0"/>
                <a:cs typeface="Arial" panose="020B0604020202020204" pitchFamily="34" charset="0"/>
              </a:rPr>
              <a:t>D</a:t>
            </a:r>
            <a:r>
              <a:rPr lang="fr-FR" sz="2000" b="0" i="0" dirty="0">
                <a:solidFill>
                  <a:srgbClr val="FFC000"/>
                </a:solidFill>
                <a:effectLst/>
                <a:latin typeface="Arial" panose="020B0604020202020204" pitchFamily="34" charset="0"/>
              </a:rPr>
              <a:t>ans l'</a:t>
            </a:r>
            <a:r>
              <a:rPr lang="fr-FR" sz="2000" b="0" i="0" u="none" strike="noStrike" dirty="0">
                <a:solidFill>
                  <a:srgbClr val="0645AD"/>
                </a:solidFill>
                <a:effectLst/>
                <a:latin typeface="Arial" panose="020B0604020202020204" pitchFamily="34" charset="0"/>
                <a:hlinkClick r:id="rId4" tooltip="Abbaye de Buckfast"/>
              </a:rPr>
              <a:t>abbaye du même nom</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(dans le </a:t>
            </a:r>
            <a:r>
              <a:rPr lang="fr-FR" sz="2000" b="0" i="0" u="none" strike="noStrike" dirty="0">
                <a:solidFill>
                  <a:srgbClr val="0645AD"/>
                </a:solidFill>
                <a:effectLst/>
                <a:latin typeface="Arial" panose="020B0604020202020204" pitchFamily="34" charset="0"/>
                <a:hlinkClick r:id="rId5" tooltip="Devon (comté)"/>
              </a:rPr>
              <a:t>Devon</a:t>
            </a:r>
            <a:r>
              <a:rPr lang="fr-FR" sz="2000" b="0" i="0" dirty="0">
                <a:solidFill>
                  <a:srgbClr val="FFC000"/>
                </a:solidFill>
                <a:effectLst/>
                <a:latin typeface="Arial" panose="020B0604020202020204" pitchFamily="34" charset="0"/>
              </a:rPr>
              <a:t>), le moine </a:t>
            </a:r>
            <a:r>
              <a:rPr lang="fr-FR" sz="2000" b="0" i="0" u="none" strike="noStrike" dirty="0">
                <a:solidFill>
                  <a:srgbClr val="0645AD"/>
                </a:solidFill>
                <a:effectLst/>
                <a:latin typeface="Arial" panose="020B0604020202020204" pitchFamily="34" charset="0"/>
                <a:hlinkClick r:id="rId6" tooltip="Bénédictin"/>
              </a:rPr>
              <a:t>Bénédictin</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chargé de la miellerie, Frère Adam, a cherché à améliorer  la race locale décimée par la maladie de l'</a:t>
            </a:r>
            <a:r>
              <a:rPr lang="fr-FR" sz="2000" b="0" i="0" u="none" strike="noStrike" dirty="0">
                <a:solidFill>
                  <a:srgbClr val="0645AD"/>
                </a:solidFill>
                <a:effectLst/>
                <a:latin typeface="Arial" panose="020B0604020202020204" pitchFamily="34" charset="0"/>
                <a:hlinkClick r:id="rId7" tooltip="Île de Wight"/>
              </a:rPr>
              <a:t>île de Wight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(causée par la « mite trachéale » </a:t>
            </a:r>
            <a:r>
              <a:rPr lang="fr-FR" sz="2000" b="0" i="1" u="none" strike="noStrike" dirty="0" err="1">
                <a:solidFill>
                  <a:srgbClr val="0645AD"/>
                </a:solidFill>
                <a:effectLst/>
                <a:latin typeface="Arial" panose="020B0604020202020204" pitchFamily="34" charset="0"/>
                <a:hlinkClick r:id="rId8" tooltip="Acarapis woodi"/>
              </a:rPr>
              <a:t>Acarapis</a:t>
            </a:r>
            <a:r>
              <a:rPr lang="fr-FR" sz="2000" b="0" i="1" u="none" strike="noStrike" dirty="0">
                <a:solidFill>
                  <a:srgbClr val="0645AD"/>
                </a:solidFill>
                <a:effectLst/>
                <a:latin typeface="Arial" panose="020B0604020202020204" pitchFamily="34" charset="0"/>
                <a:hlinkClick r:id="rId8" tooltip="Acarapis woodi"/>
              </a:rPr>
              <a:t> </a:t>
            </a:r>
            <a:r>
              <a:rPr lang="fr-FR" sz="2000" b="0" i="1" u="none" strike="noStrike" dirty="0" err="1">
                <a:solidFill>
                  <a:srgbClr val="0645AD"/>
                </a:solidFill>
                <a:effectLst/>
                <a:latin typeface="Arial" panose="020B0604020202020204" pitchFamily="34" charset="0"/>
                <a:hlinkClick r:id="rId8" tooltip="Acarapis woodi"/>
              </a:rPr>
              <a:t>woodi</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dirty="0">
                <a:solidFill>
                  <a:srgbClr val="FFC000"/>
                </a:solidFill>
                <a:latin typeface="Arial" panose="020B0604020202020204" pitchFamily="34" charset="0"/>
              </a:rPr>
              <a:t>Il </a:t>
            </a:r>
            <a:r>
              <a:rPr lang="fr-FR" sz="2000" b="0" i="0" dirty="0">
                <a:solidFill>
                  <a:srgbClr val="FFC000"/>
                </a:solidFill>
                <a:effectLst/>
                <a:latin typeface="Arial" panose="020B0604020202020204" pitchFamily="34" charset="0"/>
              </a:rPr>
              <a:t>procéda à un mélange de variétés sélectionnées chacune pour leurs qualités particulières :</a:t>
            </a:r>
          </a:p>
          <a:p>
            <a:pPr algn="just"/>
            <a:endParaRPr lang="fr-FR" sz="2000" b="0" i="0" dirty="0">
              <a:solidFill>
                <a:srgbClr val="FFC000"/>
              </a:solidFill>
              <a:effectLst/>
              <a:latin typeface="Arial" panose="020B0604020202020204" pitchFamily="34" charset="0"/>
            </a:endParaRPr>
          </a:p>
          <a:p>
            <a:pPr algn="just">
              <a:buFont typeface="Arial" panose="020B0604020202020204" pitchFamily="34" charset="0"/>
              <a:buChar char="•"/>
            </a:pPr>
            <a:r>
              <a:rPr lang="fr-FR" sz="2000" b="0" i="0" u="none" strike="noStrike" dirty="0">
                <a:solidFill>
                  <a:srgbClr val="0645AD"/>
                </a:solidFill>
                <a:effectLst/>
                <a:latin typeface="Arial" panose="020B0604020202020204" pitchFamily="34" charset="0"/>
                <a:hlinkClick r:id="rId9" tooltip="Apis mellifera mellifera"/>
              </a:rPr>
              <a:t> </a:t>
            </a:r>
            <a:r>
              <a:rPr lang="fr-FR" sz="2000" b="0" i="1" u="none" strike="noStrike" dirty="0">
                <a:solidFill>
                  <a:srgbClr val="0645AD"/>
                </a:solidFill>
                <a:effectLst/>
                <a:latin typeface="Arial" panose="020B0604020202020204" pitchFamily="34" charset="0"/>
                <a:hlinkClick r:id="rId9" tooltip="Apis mellifera mellifera"/>
              </a:rPr>
              <a:t>Apis </a:t>
            </a:r>
            <a:r>
              <a:rPr lang="fr-FR" sz="2000" b="0" i="1" u="none" strike="noStrike" dirty="0" err="1">
                <a:solidFill>
                  <a:srgbClr val="0645AD"/>
                </a:solidFill>
                <a:effectLst/>
                <a:latin typeface="Arial" panose="020B0604020202020204" pitchFamily="34" charset="0"/>
                <a:hlinkClick r:id="rId9" tooltip="Apis mellifera mellifera"/>
              </a:rPr>
              <a:t>mellifera</a:t>
            </a:r>
            <a:r>
              <a:rPr lang="fr-FR" sz="2000" b="0" i="1" u="none" strike="noStrike" dirty="0">
                <a:solidFill>
                  <a:srgbClr val="0645AD"/>
                </a:solidFill>
                <a:effectLst/>
                <a:latin typeface="Arial" panose="020B0604020202020204" pitchFamily="34" charset="0"/>
                <a:hlinkClick r:id="rId9" tooltip="Apis mellifera mellifera"/>
              </a:rPr>
              <a:t> </a:t>
            </a:r>
            <a:r>
              <a:rPr lang="fr-FR" sz="2000" b="0" i="1" u="none" strike="noStrike" dirty="0" err="1">
                <a:solidFill>
                  <a:srgbClr val="0645AD"/>
                </a:solidFill>
                <a:effectLst/>
                <a:latin typeface="Arial" panose="020B0604020202020204" pitchFamily="34" charset="0"/>
                <a:hlinkClick r:id="rId9" tooltip="Apis mellifera mellifera"/>
              </a:rPr>
              <a:t>mellifera</a:t>
            </a:r>
            <a:r>
              <a:rPr lang="fr-FR" sz="2000" b="0" i="1"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(souches françaises) et </a:t>
            </a:r>
            <a:r>
              <a:rPr lang="fr-FR" sz="2000" b="0" i="0" u="none" strike="noStrike" dirty="0">
                <a:solidFill>
                  <a:srgbClr val="0645AD"/>
                </a:solidFill>
                <a:effectLst/>
                <a:latin typeface="Arial" panose="020B0604020202020204" pitchFamily="34" charset="0"/>
                <a:hlinkClick r:id="rId10" tooltip="Apis mellifera ligustica"/>
              </a:rPr>
              <a:t>Apis </a:t>
            </a:r>
            <a:r>
              <a:rPr lang="fr-FR" sz="2000" b="0" i="0" u="none" strike="noStrike" dirty="0" err="1">
                <a:solidFill>
                  <a:srgbClr val="0645AD"/>
                </a:solidFill>
                <a:effectLst/>
                <a:latin typeface="Arial" panose="020B0604020202020204" pitchFamily="34" charset="0"/>
                <a:hlinkClick r:id="rId10" tooltip="Apis mellifera ligustica"/>
              </a:rPr>
              <a:t>mellifera</a:t>
            </a:r>
            <a:r>
              <a:rPr lang="fr-FR" sz="2000" b="0" i="0" u="none" strike="noStrike" dirty="0">
                <a:solidFill>
                  <a:srgbClr val="0645AD"/>
                </a:solidFill>
                <a:effectLst/>
                <a:latin typeface="Arial" panose="020B0604020202020204" pitchFamily="34" charset="0"/>
                <a:hlinkClick r:id="rId10" tooltip="Apis mellifera ligustica"/>
              </a:rPr>
              <a:t> </a:t>
            </a:r>
            <a:r>
              <a:rPr lang="fr-FR" sz="2000" b="0" i="0" u="none" strike="noStrike" dirty="0" err="1">
                <a:solidFill>
                  <a:srgbClr val="0645AD"/>
                </a:solidFill>
                <a:effectLst/>
                <a:latin typeface="Arial" panose="020B0604020202020204" pitchFamily="34" charset="0"/>
                <a:hlinkClick r:id="rId10" tooltip="Apis mellifera ligustica"/>
              </a:rPr>
              <a:t>ligustica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(nord de l'Italie), pour leur bonne production de miel,</a:t>
            </a:r>
          </a:p>
          <a:p>
            <a:pPr algn="just">
              <a:buFont typeface="Arial" panose="020B0604020202020204" pitchFamily="34" charset="0"/>
              <a:buChar char="•"/>
            </a:pPr>
            <a:r>
              <a:rPr lang="fr-FR" sz="2000" b="0" i="0" u="none" strike="noStrike" dirty="0">
                <a:solidFill>
                  <a:srgbClr val="0645AD"/>
                </a:solidFill>
                <a:effectLst/>
                <a:latin typeface="Arial" panose="020B0604020202020204" pitchFamily="34" charset="0"/>
                <a:hlinkClick r:id="rId11" tooltip="Apis mellifera carnica"/>
              </a:rPr>
              <a:t> </a:t>
            </a:r>
            <a:r>
              <a:rPr lang="fr-FR" sz="2000" b="0" i="1" u="none" strike="noStrike" dirty="0">
                <a:solidFill>
                  <a:srgbClr val="0645AD"/>
                </a:solidFill>
                <a:effectLst/>
                <a:latin typeface="Arial" panose="020B0604020202020204" pitchFamily="34" charset="0"/>
                <a:hlinkClick r:id="rId11" tooltip="Apis mellifera carnica"/>
              </a:rPr>
              <a:t>Apis </a:t>
            </a:r>
            <a:r>
              <a:rPr lang="fr-FR" sz="2000" b="0" i="1" u="none" strike="noStrike" dirty="0" err="1">
                <a:solidFill>
                  <a:srgbClr val="0645AD"/>
                </a:solidFill>
                <a:effectLst/>
                <a:latin typeface="Arial" panose="020B0604020202020204" pitchFamily="34" charset="0"/>
                <a:hlinkClick r:id="rId11" tooltip="Apis mellifera carnica"/>
              </a:rPr>
              <a:t>mellifera</a:t>
            </a:r>
            <a:r>
              <a:rPr lang="fr-FR" sz="2000" b="0" i="1" u="none" strike="noStrike" dirty="0">
                <a:solidFill>
                  <a:srgbClr val="0645AD"/>
                </a:solidFill>
                <a:effectLst/>
                <a:latin typeface="Arial" panose="020B0604020202020204" pitchFamily="34" charset="0"/>
                <a:hlinkClick r:id="rId11" tooltip="Apis mellifera carnica"/>
              </a:rPr>
              <a:t> </a:t>
            </a:r>
            <a:r>
              <a:rPr lang="fr-FR" sz="2000" b="0" i="1" u="none" strike="noStrike" dirty="0" err="1">
                <a:solidFill>
                  <a:srgbClr val="0645AD"/>
                </a:solidFill>
                <a:effectLst/>
                <a:latin typeface="Arial" panose="020B0604020202020204" pitchFamily="34" charset="0"/>
                <a:hlinkClick r:id="rId11" tooltip="Apis mellifera carnica"/>
              </a:rPr>
              <a:t>carnica</a:t>
            </a:r>
            <a:r>
              <a:rPr lang="fr-FR" sz="2000" b="0" i="1"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de</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12" tooltip="Macédoine (région)"/>
              </a:rPr>
              <a:t>Macédoine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pour sa fécondité et sa forte capacité à bien hiverner,</a:t>
            </a:r>
          </a:p>
          <a:p>
            <a:pPr algn="just">
              <a:buFont typeface="Arial" panose="020B0604020202020204" pitchFamily="34" charset="0"/>
              <a:buChar char="•"/>
            </a:pPr>
            <a:r>
              <a:rPr lang="fr-FR" sz="2000" b="0" i="0" u="none" strike="noStrike" dirty="0">
                <a:solidFill>
                  <a:srgbClr val="BA0000"/>
                </a:solidFill>
                <a:effectLst/>
                <a:latin typeface="Arial" panose="020B0604020202020204" pitchFamily="34" charset="0"/>
                <a:hlinkClick r:id="rId13" tooltip="Apis mellifera cecropia (page inexistante)"/>
              </a:rPr>
              <a:t> </a:t>
            </a:r>
            <a:r>
              <a:rPr lang="fr-FR" sz="2000" b="0" i="1" u="none" strike="noStrike" dirty="0">
                <a:solidFill>
                  <a:srgbClr val="BA0000"/>
                </a:solidFill>
                <a:effectLst/>
                <a:latin typeface="Arial" panose="020B0604020202020204" pitchFamily="34" charset="0"/>
                <a:hlinkClick r:id="rId13" tooltip="Apis mellifera cecropia (page inexistante)"/>
              </a:rPr>
              <a:t>Apis </a:t>
            </a:r>
            <a:r>
              <a:rPr lang="fr-FR" sz="2000" b="0" i="1" u="none" strike="noStrike" dirty="0" err="1">
                <a:solidFill>
                  <a:srgbClr val="BA0000"/>
                </a:solidFill>
                <a:effectLst/>
                <a:latin typeface="Arial" panose="020B0604020202020204" pitchFamily="34" charset="0"/>
                <a:hlinkClick r:id="rId13" tooltip="Apis mellifera cecropia (page inexistante)"/>
              </a:rPr>
              <a:t>mellifera</a:t>
            </a:r>
            <a:r>
              <a:rPr lang="fr-FR" sz="2000" b="0" i="1" u="none" strike="noStrike" dirty="0">
                <a:solidFill>
                  <a:srgbClr val="BA0000"/>
                </a:solidFill>
                <a:effectLst/>
                <a:latin typeface="Arial" panose="020B0604020202020204" pitchFamily="34" charset="0"/>
                <a:hlinkClick r:id="rId13" tooltip="Apis mellifera cecropia (page inexistante)"/>
              </a:rPr>
              <a:t> </a:t>
            </a:r>
            <a:r>
              <a:rPr lang="fr-FR" sz="2000" b="0" i="1" u="none" strike="noStrike" dirty="0" err="1">
                <a:solidFill>
                  <a:srgbClr val="BA0000"/>
                </a:solidFill>
                <a:effectLst/>
                <a:latin typeface="Arial" panose="020B0604020202020204" pitchFamily="34" charset="0"/>
                <a:hlinkClick r:id="rId13" tooltip="Apis mellifera cecropia (page inexistante)"/>
              </a:rPr>
              <a:t>cecropia</a:t>
            </a:r>
            <a:r>
              <a:rPr lang="fr-FR" sz="2000" b="0" i="1"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(Grèce et Égypte) pour son bon tempérament,</a:t>
            </a:r>
          </a:p>
          <a:p>
            <a:pPr algn="just">
              <a:buFont typeface="Arial" panose="020B0604020202020204" pitchFamily="34" charset="0"/>
              <a:buChar char="•"/>
            </a:pPr>
            <a:r>
              <a:rPr lang="fr-FR" sz="2000" b="0" i="0" u="none" strike="noStrike" dirty="0">
                <a:solidFill>
                  <a:srgbClr val="BA0000"/>
                </a:solidFill>
                <a:effectLst/>
                <a:latin typeface="Arial" panose="020B0604020202020204" pitchFamily="34" charset="0"/>
                <a:hlinkClick r:id="rId14" tooltip="Apis mellifera anatoliaca (page inexistante)"/>
              </a:rPr>
              <a:t> </a:t>
            </a:r>
            <a:r>
              <a:rPr lang="fr-FR" sz="2000" b="0" i="1" u="none" strike="noStrike" dirty="0">
                <a:solidFill>
                  <a:srgbClr val="BA0000"/>
                </a:solidFill>
                <a:effectLst/>
                <a:latin typeface="Arial" panose="020B0604020202020204" pitchFamily="34" charset="0"/>
                <a:hlinkClick r:id="rId14" tooltip="Apis mellifera anatoliaca (page inexistante)"/>
              </a:rPr>
              <a:t>Apis </a:t>
            </a:r>
            <a:r>
              <a:rPr lang="fr-FR" sz="2000" b="0" i="1" u="none" strike="noStrike" dirty="0" err="1">
                <a:solidFill>
                  <a:srgbClr val="BA0000"/>
                </a:solidFill>
                <a:effectLst/>
                <a:latin typeface="Arial" panose="020B0604020202020204" pitchFamily="34" charset="0"/>
                <a:hlinkClick r:id="rId14" tooltip="Apis mellifera anatoliaca (page inexistante)"/>
              </a:rPr>
              <a:t>mellifera</a:t>
            </a:r>
            <a:r>
              <a:rPr lang="fr-FR" sz="2000" b="0" i="1" u="none" strike="noStrike" dirty="0">
                <a:solidFill>
                  <a:srgbClr val="BA0000"/>
                </a:solidFill>
                <a:effectLst/>
                <a:latin typeface="Arial" panose="020B0604020202020204" pitchFamily="34" charset="0"/>
                <a:hlinkClick r:id="rId14" tooltip="Apis mellifera anatoliaca (page inexistante)"/>
              </a:rPr>
              <a:t> </a:t>
            </a:r>
            <a:r>
              <a:rPr lang="fr-FR" sz="2000" b="0" i="1" u="none" strike="noStrike" dirty="0" err="1">
                <a:solidFill>
                  <a:srgbClr val="BA0000"/>
                </a:solidFill>
                <a:effectLst/>
                <a:latin typeface="Arial" panose="020B0604020202020204" pitchFamily="34" charset="0"/>
                <a:hlinkClick r:id="rId14" tooltip="Apis mellifera anatoliaca (page inexistante)"/>
              </a:rPr>
              <a:t>anatoliaca</a:t>
            </a:r>
            <a:r>
              <a:rPr lang="fr-FR" sz="2000" b="0" i="1"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(Turquie) pour sa faible consommation de nourriture en hiver,</a:t>
            </a:r>
          </a:p>
          <a:p>
            <a:pPr algn="just">
              <a:buFont typeface="Arial" panose="020B0604020202020204" pitchFamily="34" charset="0"/>
              <a:buChar char="•"/>
            </a:pPr>
            <a:r>
              <a:rPr lang="fr-FR" sz="2000" b="0" i="0" u="none" strike="noStrike" dirty="0">
                <a:solidFill>
                  <a:srgbClr val="BA0000"/>
                </a:solidFill>
                <a:effectLst/>
                <a:latin typeface="Arial" panose="020B0604020202020204" pitchFamily="34" charset="0"/>
                <a:hlinkClick r:id="rId15" tooltip="Apis mellifera sahariensis (page inexistante)"/>
              </a:rPr>
              <a:t> </a:t>
            </a:r>
            <a:r>
              <a:rPr lang="fr-FR" sz="2000" b="0" i="1" u="none" strike="noStrike" dirty="0">
                <a:solidFill>
                  <a:srgbClr val="BA0000"/>
                </a:solidFill>
                <a:effectLst/>
                <a:latin typeface="Arial" panose="020B0604020202020204" pitchFamily="34" charset="0"/>
                <a:hlinkClick r:id="rId15" tooltip="Apis mellifera sahariensis (page inexistante)"/>
              </a:rPr>
              <a:t>Apis </a:t>
            </a:r>
            <a:r>
              <a:rPr lang="fr-FR" sz="2000" b="0" i="1" u="none" strike="noStrike" dirty="0" err="1">
                <a:solidFill>
                  <a:srgbClr val="BA0000"/>
                </a:solidFill>
                <a:effectLst/>
                <a:latin typeface="Arial" panose="020B0604020202020204" pitchFamily="34" charset="0"/>
                <a:hlinkClick r:id="rId15" tooltip="Apis mellifera sahariensis (page inexistante)"/>
              </a:rPr>
              <a:t>mellifera</a:t>
            </a:r>
            <a:r>
              <a:rPr lang="fr-FR" sz="2000" b="0" i="1" u="none" strike="noStrike" dirty="0">
                <a:solidFill>
                  <a:srgbClr val="BA0000"/>
                </a:solidFill>
                <a:effectLst/>
                <a:latin typeface="Arial" panose="020B0604020202020204" pitchFamily="34" charset="0"/>
                <a:hlinkClick r:id="rId15" tooltip="Apis mellifera sahariensis (page inexistante)"/>
              </a:rPr>
              <a:t> </a:t>
            </a:r>
            <a:r>
              <a:rPr lang="fr-FR" sz="2000" b="0" i="1" u="none" strike="noStrike" dirty="0" err="1">
                <a:solidFill>
                  <a:srgbClr val="BA0000"/>
                </a:solidFill>
                <a:effectLst/>
                <a:latin typeface="Arial" panose="020B0604020202020204" pitchFamily="34" charset="0"/>
                <a:hlinkClick r:id="rId15" tooltip="Apis mellifera sahariensis (page inexistante)"/>
              </a:rPr>
              <a:t>sahariensis</a:t>
            </a:r>
            <a:r>
              <a:rPr lang="fr-FR" sz="2000" b="0" i="1"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(Maroc) qui n'est pas très prolifique dans son milieu d'origine mais qui, par effet d'</a:t>
            </a:r>
            <a:r>
              <a:rPr lang="fr-FR" sz="2000" b="0" i="0" u="none" strike="noStrike" dirty="0">
                <a:solidFill>
                  <a:srgbClr val="0645AD"/>
                </a:solidFill>
                <a:effectLst/>
                <a:latin typeface="Arial" panose="020B0604020202020204" pitchFamily="34" charset="0"/>
                <a:hlinkClick r:id="rId16" tooltip="Hétérosis"/>
              </a:rPr>
              <a:t>hétérosis</a:t>
            </a:r>
            <a:r>
              <a:rPr lang="fr-FR" sz="2000" b="0" i="0" dirty="0">
                <a:solidFill>
                  <a:srgbClr val="FFC000"/>
                </a:solidFill>
                <a:effectLst/>
                <a:latin typeface="Arial" panose="020B0604020202020204" pitchFamily="34" charset="0"/>
              </a:rPr>
              <a:t>, </a:t>
            </a:r>
            <a:r>
              <a:rPr lang="fr-FR" sz="2000" b="0" i="1" dirty="0">
                <a:solidFill>
                  <a:srgbClr val="FFC000"/>
                </a:solidFill>
                <a:effectLst/>
                <a:latin typeface="Arial" panose="020B0604020202020204" pitchFamily="34" charset="0"/>
              </a:rPr>
              <a:t>rend les souches obtenues très prolifiques,</a:t>
            </a:r>
          </a:p>
          <a:p>
            <a:pPr algn="just">
              <a:buFont typeface="Arial" panose="020B0604020202020204" pitchFamily="34" charset="0"/>
              <a:buChar char="•"/>
            </a:pPr>
            <a:r>
              <a:rPr lang="fr-FR" sz="2000" b="0" i="1" u="none" strike="noStrike" dirty="0">
                <a:solidFill>
                  <a:srgbClr val="BA0000"/>
                </a:solidFill>
                <a:effectLst/>
                <a:latin typeface="Arial" panose="020B0604020202020204" pitchFamily="34" charset="0"/>
                <a:hlinkClick r:id="rId17" tooltip="Apis mellifera monticola (page inexistante)"/>
              </a:rPr>
              <a:t> </a:t>
            </a:r>
            <a:r>
              <a:rPr lang="fr-FR" sz="2000" b="0" i="0" u="none" strike="noStrike" dirty="0">
                <a:solidFill>
                  <a:srgbClr val="BA0000"/>
                </a:solidFill>
                <a:effectLst/>
                <a:latin typeface="Arial" panose="020B0604020202020204" pitchFamily="34" charset="0"/>
                <a:hlinkClick r:id="rId17" tooltip="Apis mellifera monticola (page inexistante)"/>
              </a:rPr>
              <a:t>Apis </a:t>
            </a:r>
            <a:r>
              <a:rPr lang="fr-FR" sz="2000" b="0" i="0" u="none" strike="noStrike" dirty="0" err="1">
                <a:solidFill>
                  <a:srgbClr val="BA0000"/>
                </a:solidFill>
                <a:effectLst/>
                <a:latin typeface="Arial" panose="020B0604020202020204" pitchFamily="34" charset="0"/>
                <a:hlinkClick r:id="rId17" tooltip="Apis mellifera monticola (page inexistante)"/>
              </a:rPr>
              <a:t>mellifera</a:t>
            </a:r>
            <a:r>
              <a:rPr lang="fr-FR" sz="2000" b="0" i="0" u="none" strike="noStrike" dirty="0">
                <a:solidFill>
                  <a:srgbClr val="BA0000"/>
                </a:solidFill>
                <a:effectLst/>
                <a:latin typeface="Arial" panose="020B0604020202020204" pitchFamily="34" charset="0"/>
                <a:hlinkClick r:id="rId17" tooltip="Apis mellifera monticola (page inexistante)"/>
              </a:rPr>
              <a:t> </a:t>
            </a:r>
            <a:r>
              <a:rPr lang="fr-FR" sz="2000" b="0" i="0" u="none" strike="noStrike" dirty="0" err="1">
                <a:solidFill>
                  <a:srgbClr val="BA0000"/>
                </a:solidFill>
                <a:effectLst/>
                <a:latin typeface="Arial" panose="020B0604020202020204" pitchFamily="34" charset="0"/>
                <a:hlinkClick r:id="rId17" tooltip="Apis mellifera monticola (page inexistante)"/>
              </a:rPr>
              <a:t>monticola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(Tanzanie).</a:t>
            </a: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dirty="0">
                <a:solidFill>
                  <a:srgbClr val="FFC000"/>
                </a:solidFill>
                <a:latin typeface="Arial" panose="020B0604020202020204" pitchFamily="34" charset="0"/>
                <a:cs typeface="Arial" panose="020B0604020202020204" pitchFamily="34" charset="0"/>
              </a:rPr>
              <a:t>Elle </a:t>
            </a:r>
            <a:r>
              <a:rPr lang="fr-FR" sz="2000" b="0" i="0" dirty="0">
                <a:solidFill>
                  <a:srgbClr val="FFC000"/>
                </a:solidFill>
                <a:effectLst/>
                <a:latin typeface="Arial" panose="020B0604020202020204" pitchFamily="34" charset="0"/>
              </a:rPr>
              <a:t>est extrêmement peu agressive, très productive, excellente butineuse, propre, peu </a:t>
            </a:r>
            <a:r>
              <a:rPr lang="fr-FR" sz="2000" b="0" i="0" dirty="0" err="1">
                <a:solidFill>
                  <a:srgbClr val="FFC000"/>
                </a:solidFill>
                <a:effectLst/>
                <a:latin typeface="Arial" panose="020B0604020202020204" pitchFamily="34" charset="0"/>
              </a:rPr>
              <a:t>essaimeuse</a:t>
            </a:r>
            <a:r>
              <a:rPr lang="fr-FR" sz="2000" b="0" i="0" dirty="0">
                <a:solidFill>
                  <a:srgbClr val="FFC000"/>
                </a:solidFill>
                <a:effectLst/>
                <a:latin typeface="Arial" panose="020B0604020202020204" pitchFamily="34" charset="0"/>
              </a:rPr>
              <a:t>. Elle produit beaucoup moins de </a:t>
            </a:r>
            <a:r>
              <a:rPr lang="fr-FR" sz="2000" b="0" i="0" u="none" strike="noStrike" dirty="0">
                <a:solidFill>
                  <a:srgbClr val="0645AD"/>
                </a:solidFill>
                <a:effectLst/>
                <a:latin typeface="Arial" panose="020B0604020202020204" pitchFamily="34" charset="0"/>
                <a:hlinkClick r:id="rId18" tooltip="Propolis"/>
              </a:rPr>
              <a:t>propolis</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que l'</a:t>
            </a:r>
            <a:r>
              <a:rPr lang="fr-FR" sz="2000" b="0" i="0" u="none" strike="noStrike" dirty="0">
                <a:solidFill>
                  <a:srgbClr val="0645AD"/>
                </a:solidFill>
                <a:effectLst/>
                <a:latin typeface="Arial" panose="020B0604020202020204" pitchFamily="34" charset="0"/>
                <a:hlinkClick r:id="rId3" tooltip="Abeille noire"/>
              </a:rPr>
              <a:t>abeille noire</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En effet, l'excédent de propolis fixe les rayons ensemble, ce qui peut gêner l'exploitation. Elle est aujourd'hui très largement répandue dans le monde entier. Divers programmes de sélections tentent de rendre l'abeille européenne résistante au </a:t>
            </a:r>
            <a:r>
              <a:rPr lang="fr-FR" sz="2000" b="0" i="0" u="none" strike="noStrike" dirty="0">
                <a:solidFill>
                  <a:srgbClr val="0645AD"/>
                </a:solidFill>
                <a:effectLst/>
                <a:latin typeface="Arial" panose="020B0604020202020204" pitchFamily="34" charset="0"/>
                <a:hlinkClick r:id="rId19" tooltip="Varroa"/>
              </a:rPr>
              <a:t>varroa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responsable de la transmission accrue de bactéries et virus.</a:t>
            </a:r>
            <a:endParaRPr lang="fr-FR" sz="2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744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31</a:t>
            </a:fld>
            <a:endParaRPr lang="en-US" dirty="0"/>
          </a:p>
        </p:txBody>
      </p:sp>
      <p:sp>
        <p:nvSpPr>
          <p:cNvPr id="10" name="ZoneTexte 9">
            <a:extLst>
              <a:ext uri="{FF2B5EF4-FFF2-40B4-BE49-F238E27FC236}">
                <a16:creationId xmlns:a16="http://schemas.microsoft.com/office/drawing/2014/main" id="{A0A44611-83C5-48C4-B1D2-D9BCEE67D8DA}"/>
              </a:ext>
            </a:extLst>
          </p:cNvPr>
          <p:cNvSpPr txBox="1"/>
          <p:nvPr/>
        </p:nvSpPr>
        <p:spPr>
          <a:xfrm>
            <a:off x="183427" y="148444"/>
            <a:ext cx="11671875" cy="396274"/>
          </a:xfrm>
          <a:prstGeom prst="rect">
            <a:avLst/>
          </a:prstGeom>
          <a:noFill/>
        </p:spPr>
        <p:txBody>
          <a:bodyPr wrap="square">
            <a:spAutoFit/>
          </a:bodyPr>
          <a:lstStyle/>
          <a:p>
            <a:r>
              <a:rPr lang="fr-FR" sz="2000" b="1" i="0" dirty="0">
                <a:solidFill>
                  <a:srgbClr val="FFC000"/>
                </a:solidFill>
                <a:effectLst/>
                <a:latin typeface="Arial" panose="020B0604020202020204" pitchFamily="34" charset="0"/>
              </a:rPr>
              <a:t>Abeilles européennes : </a:t>
            </a:r>
            <a:r>
              <a:rPr lang="fr-FR" sz="2000" b="1" i="0" dirty="0" err="1">
                <a:solidFill>
                  <a:srgbClr val="FFC000"/>
                </a:solidFill>
                <a:effectLst/>
                <a:latin typeface="Arial" panose="020B0604020202020204" pitchFamily="34" charset="0"/>
              </a:rPr>
              <a:t>buckfast</a:t>
            </a:r>
            <a:r>
              <a:rPr lang="fr-FR" sz="2000" b="1" i="0" dirty="0">
                <a:solidFill>
                  <a:srgbClr val="FFC000"/>
                </a:solidFill>
                <a:effectLst/>
                <a:latin typeface="Arial" panose="020B0604020202020204" pitchFamily="34" charset="0"/>
              </a:rPr>
              <a:t> (hybride d'abeilles italiennes et </a:t>
            </a:r>
            <a:r>
              <a:rPr lang="fr-FR" sz="2000" i="0" dirty="0">
                <a:solidFill>
                  <a:srgbClr val="FFC000"/>
                </a:solidFill>
                <a:effectLst/>
                <a:latin typeface="Arial" panose="020B0604020202020204" pitchFamily="34" charset="0"/>
              </a:rPr>
              <a:t>d'</a:t>
            </a:r>
            <a:r>
              <a:rPr lang="fr-FR" sz="2000" i="0" u="none" strike="noStrike" dirty="0">
                <a:solidFill>
                  <a:srgbClr val="0645AD"/>
                </a:solidFill>
                <a:effectLst/>
                <a:latin typeface="Arial" panose="020B0604020202020204" pitchFamily="34" charset="0"/>
                <a:hlinkClick r:id="rId3" tooltip="Abeille noire"/>
              </a:rPr>
              <a:t>abeilles noires</a:t>
            </a:r>
            <a:r>
              <a:rPr lang="fr-FR" sz="2000"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anglaises …) </a:t>
            </a:r>
            <a:endParaRPr lang="fr-FR" sz="2000" dirty="0"/>
          </a:p>
        </p:txBody>
      </p:sp>
      <p:sp>
        <p:nvSpPr>
          <p:cNvPr id="5" name="ZoneTexte 4">
            <a:extLst>
              <a:ext uri="{FF2B5EF4-FFF2-40B4-BE49-F238E27FC236}">
                <a16:creationId xmlns:a16="http://schemas.microsoft.com/office/drawing/2014/main" id="{AB72EA5E-CE33-49F6-91F9-28B82616DD4A}"/>
              </a:ext>
            </a:extLst>
          </p:cNvPr>
          <p:cNvSpPr txBox="1"/>
          <p:nvPr/>
        </p:nvSpPr>
        <p:spPr>
          <a:xfrm>
            <a:off x="208718" y="633205"/>
            <a:ext cx="11873903" cy="5940088"/>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Forces</a:t>
            </a:r>
            <a:r>
              <a:rPr lang="fr-FR" sz="2000" dirty="0">
                <a:solidFill>
                  <a:srgbClr val="FFC000"/>
                </a:solidFill>
                <a:latin typeface="Arial" panose="020B0604020202020204" pitchFamily="34" charset="0"/>
                <a:cs typeface="Arial" panose="020B0604020202020204" pitchFamily="34" charset="0"/>
              </a:rPr>
              <a:t> </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Bonne productrice de miel</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Des reines prolifiques (pondent beaucoup d'œufs mais limitent la ponte durant les périodes de pénurie)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Frugal - faible quantité de couvaison pendant l'automne (utilise moins de réserves de miel pendant l'hiver). L'élevage de couvain cesse à la fin de l'automne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Entoure bien le nid de miel pour un bon hivernage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Extrêmement doux, avec un faible instinct de piqûre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Faible instinct d'essaimage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Tolérance élevée aux acariens trachéaux (</a:t>
            </a:r>
            <a:r>
              <a:rPr lang="fr-FR" sz="2000" b="0" i="1" u="none" strike="noStrike" dirty="0" err="1">
                <a:solidFill>
                  <a:srgbClr val="0645AD"/>
                </a:solidFill>
                <a:effectLst/>
                <a:latin typeface="Arial" panose="020B0604020202020204" pitchFamily="34" charset="0"/>
                <a:hlinkClick r:id="rId4" tooltip="Acarapis woodi"/>
              </a:rPr>
              <a:t>Acarapis</a:t>
            </a:r>
            <a:r>
              <a:rPr lang="fr-FR" sz="2000" b="0" i="1" u="none" strike="noStrike" dirty="0">
                <a:solidFill>
                  <a:srgbClr val="0645AD"/>
                </a:solidFill>
                <a:effectLst/>
                <a:latin typeface="Arial" panose="020B0604020202020204" pitchFamily="34" charset="0"/>
                <a:hlinkClick r:id="rId4" tooltip="Acarapis woodi"/>
              </a:rPr>
              <a:t> </a:t>
            </a:r>
            <a:r>
              <a:rPr lang="fr-FR" sz="2000" b="0" i="1" u="none" strike="noStrike" dirty="0" err="1">
                <a:solidFill>
                  <a:srgbClr val="0645AD"/>
                </a:solidFill>
                <a:effectLst/>
                <a:latin typeface="Arial" panose="020B0604020202020204" pitchFamily="34" charset="0"/>
                <a:hlinkClick r:id="rId4" tooltip="Acarapis woodi"/>
              </a:rPr>
              <a:t>woodi</a:t>
            </a:r>
            <a:r>
              <a:rPr lang="fr-FR" sz="2000" b="0" i="0" dirty="0">
                <a:solidFill>
                  <a:srgbClr val="FFC000"/>
                </a:solidFill>
                <a:effectLst/>
                <a:latin typeface="Arial" panose="020B0604020202020204" pitchFamily="34" charset="0"/>
              </a:rPr>
              <a:t>)</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Faible incidence de </a:t>
            </a:r>
            <a:r>
              <a:rPr lang="fr-FR" sz="2000" b="0" i="0" u="none" strike="noStrike" dirty="0">
                <a:solidFill>
                  <a:srgbClr val="BA0000"/>
                </a:solidFill>
                <a:effectLst/>
                <a:latin typeface="Arial" panose="020B0604020202020204" pitchFamily="34" charset="0"/>
                <a:hlinkClick r:id="rId5" tooltip="Couvain plâtré (page inexistante)"/>
              </a:rPr>
              <a:t>couvain plâtré</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et de </a:t>
            </a:r>
            <a:r>
              <a:rPr lang="fr-FR" sz="2000" b="0" i="0" u="none" strike="noStrike" dirty="0">
                <a:solidFill>
                  <a:srgbClr val="0645AD"/>
                </a:solidFill>
                <a:effectLst/>
                <a:latin typeface="Arial" panose="020B0604020202020204" pitchFamily="34" charset="0"/>
                <a:hlinkClick r:id="rId6" tooltip="Fausse-teigne"/>
              </a:rPr>
              <a:t>fausse-teigne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en raison de bonnes techniques de ménage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Très hygiénique</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Bonne résistance au printemps froid et humide</a:t>
            </a: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b="1" dirty="0">
                <a:solidFill>
                  <a:srgbClr val="FFC000"/>
                </a:solidFill>
                <a:latin typeface="Arial" panose="020B0604020202020204" pitchFamily="34" charset="0"/>
                <a:cs typeface="Arial" panose="020B0604020202020204" pitchFamily="34" charset="0"/>
              </a:rPr>
              <a:t>Faiblesses</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Faible quantité de couvaison durant l'hiver</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Possibilité de faible deuxième génération si elle n'est pas </a:t>
            </a:r>
            <a:r>
              <a:rPr lang="fr-FR" sz="2000" b="0" i="0" u="none" strike="noStrike" dirty="0">
                <a:solidFill>
                  <a:srgbClr val="3366BB"/>
                </a:solidFill>
                <a:effectLst/>
                <a:latin typeface="Arial" panose="020B0604020202020204" pitchFamily="34" charset="0"/>
                <a:hlinkClick r:id="rId7" tooltip="wikt:rémérer"/>
              </a:rPr>
              <a:t>rémérée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(peut provenir de gènes africains introduits)</a:t>
            </a:r>
          </a:p>
          <a:p>
            <a:pPr algn="l"/>
            <a:endParaRPr lang="fr-FR" sz="2000" dirty="0">
              <a:solidFill>
                <a:srgbClr val="FFC000"/>
              </a:solidFill>
              <a:latin typeface="Arial" panose="020B0604020202020204" pitchFamily="34" charset="0"/>
            </a:endParaRPr>
          </a:p>
          <a:p>
            <a:pPr algn="l"/>
            <a:r>
              <a:rPr lang="fr-FR" sz="2000" b="1" i="0" dirty="0">
                <a:solidFill>
                  <a:srgbClr val="FFC000"/>
                </a:solidFill>
                <a:effectLst/>
                <a:latin typeface="Arial" panose="020B0604020202020204" pitchFamily="34" charset="0"/>
              </a:rPr>
              <a:t>Aspect juridique </a:t>
            </a:r>
            <a:r>
              <a:rPr lang="fr-FR" sz="2000" b="0" i="0" dirty="0">
                <a:solidFill>
                  <a:srgbClr val="FFC000"/>
                </a:solidFill>
                <a:effectLst/>
                <a:latin typeface="Arial" panose="020B0604020202020204" pitchFamily="34" charset="0"/>
              </a:rPr>
              <a:t>: </a:t>
            </a:r>
            <a:r>
              <a:rPr lang="fr-FR" sz="2000" b="0" i="0" dirty="0" err="1">
                <a:solidFill>
                  <a:srgbClr val="FFC000"/>
                </a:solidFill>
                <a:effectLst/>
                <a:latin typeface="Arial" panose="020B0604020202020204" pitchFamily="34" charset="0"/>
              </a:rPr>
              <a:t>Buckfast</a:t>
            </a:r>
            <a:r>
              <a:rPr lang="fr-FR" sz="2000" b="0" i="0" dirty="0">
                <a:solidFill>
                  <a:srgbClr val="FFC000"/>
                </a:solidFill>
                <a:effectLst/>
                <a:latin typeface="Arial" panose="020B0604020202020204" pitchFamily="34" charset="0"/>
              </a:rPr>
              <a:t> est une marque déposée dans plusieurs pays de l'Union européenne</a:t>
            </a:r>
          </a:p>
        </p:txBody>
      </p:sp>
    </p:spTree>
    <p:extLst>
      <p:ext uri="{BB962C8B-B14F-4D97-AF65-F5344CB8AC3E}">
        <p14:creationId xmlns:p14="http://schemas.microsoft.com/office/powerpoint/2010/main" val="2468214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32</a:t>
            </a:fld>
            <a:endParaRPr lang="en-US" dirty="0"/>
          </a:p>
        </p:txBody>
      </p:sp>
      <p:sp>
        <p:nvSpPr>
          <p:cNvPr id="10" name="ZoneTexte 9">
            <a:extLst>
              <a:ext uri="{FF2B5EF4-FFF2-40B4-BE49-F238E27FC236}">
                <a16:creationId xmlns:a16="http://schemas.microsoft.com/office/drawing/2014/main" id="{B48D88A9-5CFE-4B01-AF01-FB7EE2299522}"/>
              </a:ext>
            </a:extLst>
          </p:cNvPr>
          <p:cNvSpPr txBox="1"/>
          <p:nvPr/>
        </p:nvSpPr>
        <p:spPr>
          <a:xfrm>
            <a:off x="183427" y="148444"/>
            <a:ext cx="11671875" cy="707886"/>
          </a:xfrm>
          <a:prstGeom prst="rect">
            <a:avLst/>
          </a:prstGeom>
          <a:noFill/>
        </p:spPr>
        <p:txBody>
          <a:bodyPr wrap="square">
            <a:spAutoFit/>
          </a:bodyPr>
          <a:lstStyle/>
          <a:p>
            <a:r>
              <a:rPr lang="fr-FR" sz="2000" b="1" i="0" dirty="0">
                <a:solidFill>
                  <a:srgbClr val="FFC000"/>
                </a:solidFill>
                <a:effectLst/>
                <a:latin typeface="Arial" panose="020B0604020202020204" pitchFamily="34" charset="0"/>
              </a:rPr>
              <a:t>Abeilles africanisée ou abeille tueuse (hybride de</a:t>
            </a:r>
            <a:r>
              <a:rPr lang="fr-FR" sz="2000" b="0" i="0" dirty="0">
                <a:solidFill>
                  <a:srgbClr val="202122"/>
                </a:solidFill>
                <a:effectLst/>
                <a:latin typeface="Arial" panose="020B0604020202020204" pitchFamily="34" charset="0"/>
              </a:rPr>
              <a:t> </a:t>
            </a:r>
            <a:r>
              <a:rPr lang="fr-FR" sz="2000" b="1" i="1" u="none" strike="noStrike" dirty="0">
                <a:solidFill>
                  <a:srgbClr val="0645AD"/>
                </a:solidFill>
                <a:effectLst/>
                <a:latin typeface="Arial" panose="020B0604020202020204" pitchFamily="34" charset="0"/>
                <a:hlinkClick r:id="rId3" tooltip="Apis mellifera scutellata"/>
              </a:rPr>
              <a:t>Apis </a:t>
            </a:r>
            <a:r>
              <a:rPr lang="fr-FR" sz="2000" b="1" i="1" u="none" strike="noStrike" dirty="0" err="1">
                <a:solidFill>
                  <a:srgbClr val="0645AD"/>
                </a:solidFill>
                <a:effectLst/>
                <a:latin typeface="Arial" panose="020B0604020202020204" pitchFamily="34" charset="0"/>
                <a:hlinkClick r:id="rId3" tooltip="Apis mellifera scutellata"/>
              </a:rPr>
              <a:t>mellifera</a:t>
            </a:r>
            <a:r>
              <a:rPr lang="fr-FR" sz="2000" b="1" i="1" u="none" strike="noStrike" dirty="0">
                <a:solidFill>
                  <a:srgbClr val="0645AD"/>
                </a:solidFill>
                <a:effectLst/>
                <a:latin typeface="Arial" panose="020B0604020202020204" pitchFamily="34" charset="0"/>
                <a:hlinkClick r:id="rId3" tooltip="Apis mellifera scutellata"/>
              </a:rPr>
              <a:t> </a:t>
            </a:r>
            <a:r>
              <a:rPr lang="fr-FR" sz="2000" b="1" i="1" u="none" strike="noStrike" dirty="0" err="1">
                <a:solidFill>
                  <a:srgbClr val="0645AD"/>
                </a:solidFill>
                <a:effectLst/>
                <a:latin typeface="Arial" panose="020B0604020202020204" pitchFamily="34" charset="0"/>
                <a:hlinkClick r:id="rId3" tooltip="Apis mellifera scutellata"/>
              </a:rPr>
              <a:t>scutellata</a:t>
            </a:r>
            <a:r>
              <a:rPr lang="fr-FR" sz="2000" b="1" u="none" strike="noStrike" dirty="0">
                <a:solidFill>
                  <a:srgbClr val="FFC000"/>
                </a:solidFill>
                <a:latin typeface="Arial" panose="020B0604020202020204" pitchFamily="34" charset="0"/>
              </a:rPr>
              <a:t>,</a:t>
            </a:r>
            <a:r>
              <a:rPr lang="fr-FR" sz="2000" b="1" i="0" dirty="0">
                <a:solidFill>
                  <a:srgbClr val="202122"/>
                </a:solidFill>
                <a:effectLst/>
                <a:latin typeface="Arial" panose="020B0604020202020204" pitchFamily="34" charset="0"/>
              </a:rPr>
              <a:t> </a:t>
            </a:r>
            <a:r>
              <a:rPr lang="fr-FR" sz="2000" b="1" i="1" u="none" strike="noStrike" dirty="0">
                <a:solidFill>
                  <a:srgbClr val="0645AD"/>
                </a:solidFill>
                <a:effectLst/>
                <a:latin typeface="Arial" panose="020B0604020202020204" pitchFamily="34" charset="0"/>
                <a:hlinkClick r:id="rId4" tooltip="Apis mellifera ligustica"/>
              </a:rPr>
              <a:t>Apis </a:t>
            </a:r>
            <a:r>
              <a:rPr lang="fr-FR" sz="2000" b="1" i="1" u="none" strike="noStrike" dirty="0" err="1">
                <a:solidFill>
                  <a:srgbClr val="0645AD"/>
                </a:solidFill>
                <a:effectLst/>
                <a:latin typeface="Arial" panose="020B0604020202020204" pitchFamily="34" charset="0"/>
                <a:hlinkClick r:id="rId4" tooltip="Apis mellifera ligustica"/>
              </a:rPr>
              <a:t>mellifera</a:t>
            </a:r>
            <a:r>
              <a:rPr lang="fr-FR" sz="2000" b="1" i="1" u="none" strike="noStrike" dirty="0">
                <a:solidFill>
                  <a:srgbClr val="0645AD"/>
                </a:solidFill>
                <a:effectLst/>
                <a:latin typeface="Arial" panose="020B0604020202020204" pitchFamily="34" charset="0"/>
                <a:hlinkClick r:id="rId4" tooltip="Apis mellifera ligustica"/>
              </a:rPr>
              <a:t> </a:t>
            </a:r>
            <a:r>
              <a:rPr lang="fr-FR" sz="2000" b="1" i="1" u="none" strike="noStrike" dirty="0" err="1">
                <a:solidFill>
                  <a:srgbClr val="0645AD"/>
                </a:solidFill>
                <a:effectLst/>
                <a:latin typeface="Arial" panose="020B0604020202020204" pitchFamily="34" charset="0"/>
                <a:hlinkClick r:id="rId4" tooltip="Apis mellifera ligustica"/>
              </a:rPr>
              <a:t>ligustica</a:t>
            </a:r>
            <a:r>
              <a:rPr lang="fr-FR" sz="2000" b="1"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et</a:t>
            </a:r>
            <a:r>
              <a:rPr lang="fr-FR" sz="2000" b="1" i="0" dirty="0">
                <a:solidFill>
                  <a:srgbClr val="202122"/>
                </a:solidFill>
                <a:effectLst/>
                <a:latin typeface="Arial" panose="020B0604020202020204" pitchFamily="34" charset="0"/>
              </a:rPr>
              <a:t> </a:t>
            </a:r>
            <a:r>
              <a:rPr lang="fr-FR" sz="2000" b="1" i="1" u="none" strike="noStrike" dirty="0">
                <a:solidFill>
                  <a:srgbClr val="BA0000"/>
                </a:solidFill>
                <a:effectLst/>
                <a:latin typeface="Arial" panose="020B0604020202020204" pitchFamily="34" charset="0"/>
                <a:hlinkClick r:id="rId5" tooltip="Apis mellifera iberiensis (page inexistante)"/>
              </a:rPr>
              <a:t>Apis </a:t>
            </a:r>
            <a:r>
              <a:rPr lang="fr-FR" sz="2000" b="1" i="1" u="none" strike="noStrike" dirty="0" err="1">
                <a:solidFill>
                  <a:srgbClr val="BA0000"/>
                </a:solidFill>
                <a:effectLst/>
                <a:latin typeface="Arial" panose="020B0604020202020204" pitchFamily="34" charset="0"/>
                <a:hlinkClick r:id="rId5" tooltip="Apis mellifera iberiensis (page inexistante)"/>
              </a:rPr>
              <a:t>mellifera</a:t>
            </a:r>
            <a:r>
              <a:rPr lang="fr-FR" sz="2000" b="1" i="1" u="none" strike="noStrike" dirty="0">
                <a:solidFill>
                  <a:srgbClr val="BA0000"/>
                </a:solidFill>
                <a:effectLst/>
                <a:latin typeface="Arial" panose="020B0604020202020204" pitchFamily="34" charset="0"/>
                <a:hlinkClick r:id="rId5" tooltip="Apis mellifera iberiensis (page inexistante)"/>
              </a:rPr>
              <a:t> </a:t>
            </a:r>
            <a:r>
              <a:rPr lang="fr-FR" sz="2000" b="1" i="1" u="none" strike="noStrike" dirty="0" err="1">
                <a:solidFill>
                  <a:srgbClr val="BA0000"/>
                </a:solidFill>
                <a:effectLst/>
                <a:latin typeface="Arial" panose="020B0604020202020204" pitchFamily="34" charset="0"/>
                <a:hlinkClick r:id="rId5" tooltip="Apis mellifera iberiensis (page inexistante)"/>
              </a:rPr>
              <a:t>iberiensis</a:t>
            </a:r>
            <a:r>
              <a:rPr lang="fr-FR" sz="2000" b="1" i="1" u="none" strike="noStrike" dirty="0">
                <a:solidFill>
                  <a:srgbClr val="BA0000"/>
                </a:solidFill>
                <a:effectLst/>
                <a:latin typeface="Arial" panose="020B0604020202020204" pitchFamily="34" charset="0"/>
                <a:hlinkClick r:id="rId5" tooltip="Apis mellifera iberiensis (page inexistante)"/>
              </a:rPr>
              <a:t> </a:t>
            </a:r>
            <a:r>
              <a:rPr lang="fr-FR" sz="2000" b="1" i="0" dirty="0">
                <a:solidFill>
                  <a:srgbClr val="FFC000"/>
                </a:solidFill>
                <a:effectLst/>
                <a:latin typeface="Arial" panose="020B0604020202020204" pitchFamily="34" charset="0"/>
              </a:rPr>
              <a:t>…) </a:t>
            </a:r>
            <a:endParaRPr lang="fr-FR" sz="2000" dirty="0"/>
          </a:p>
        </p:txBody>
      </p:sp>
      <p:sp>
        <p:nvSpPr>
          <p:cNvPr id="3" name="ZoneTexte 2">
            <a:extLst>
              <a:ext uri="{FF2B5EF4-FFF2-40B4-BE49-F238E27FC236}">
                <a16:creationId xmlns:a16="http://schemas.microsoft.com/office/drawing/2014/main" id="{A4C39F68-25EB-4212-B61D-ED9BD91ABABA}"/>
              </a:ext>
            </a:extLst>
          </p:cNvPr>
          <p:cNvSpPr txBox="1"/>
          <p:nvPr/>
        </p:nvSpPr>
        <p:spPr>
          <a:xfrm>
            <a:off x="252207" y="967563"/>
            <a:ext cx="11848650" cy="5016758"/>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Ces abeilles métisses sont plus agressives que les abeilles des races dont elles sont issues. Cette abeille africaine produit moins de miel que l'européenne mais prolifère mieux sous le climat tropical. Elle a de plus un comportement </a:t>
            </a:r>
            <a:r>
              <a:rPr lang="fr-FR" sz="2000" b="0" i="0" dirty="0" err="1">
                <a:solidFill>
                  <a:srgbClr val="FFC000"/>
                </a:solidFill>
                <a:effectLst/>
                <a:latin typeface="Arial" panose="020B0604020202020204" pitchFamily="34" charset="0"/>
              </a:rPr>
              <a:t>hyperdéfensif</a:t>
            </a:r>
            <a:r>
              <a:rPr lang="fr-FR" sz="2000" b="0" i="0" dirty="0">
                <a:solidFill>
                  <a:srgbClr val="FFC000"/>
                </a:solidFill>
                <a:effectLst/>
                <a:latin typeface="Arial" panose="020B0604020202020204" pitchFamily="34" charset="0"/>
              </a:rPr>
              <a:t>, étant agressive envers ses redoutables prédateurs, le</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6" tooltip="Ratel"/>
              </a:rPr>
              <a:t>ratel</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ou le </a:t>
            </a:r>
            <a:r>
              <a:rPr lang="fr-FR" sz="2000" b="0" i="0" u="none" strike="noStrike" dirty="0">
                <a:solidFill>
                  <a:srgbClr val="0645AD"/>
                </a:solidFill>
                <a:effectLst/>
                <a:latin typeface="Arial" panose="020B0604020202020204" pitchFamily="34" charset="0"/>
                <a:hlinkClick r:id="rId7" tooltip="Grand Indicateur"/>
              </a:rPr>
              <a:t>grand Indicateur</a:t>
            </a:r>
            <a:r>
              <a:rPr lang="fr-FR" sz="2000" b="0" i="0" u="none" strike="noStrike" dirty="0">
                <a:solidFill>
                  <a:srgbClr val="FFC000"/>
                </a:solidFill>
                <a:effectLst/>
                <a:latin typeface="Arial" panose="020B0604020202020204" pitchFamily="34" charset="0"/>
              </a:rPr>
              <a:t>. Elle </a:t>
            </a:r>
            <a:r>
              <a:rPr lang="fr-FR" sz="2000" b="0" i="0" dirty="0">
                <a:solidFill>
                  <a:srgbClr val="FFC000"/>
                </a:solidFill>
                <a:effectLst/>
                <a:latin typeface="Arial" panose="020B0604020202020204" pitchFamily="34" charset="0"/>
              </a:rPr>
              <a:t>peuvent poursuivre un ennemi sur près d'un kilomètre, alors que les autres variétés ne le font habituellement que sur une cinquantaine de mètres. Enfin, elles ont tendance à supplanter les colonies européennes.</a:t>
            </a:r>
            <a:endParaRPr lang="fr-FR" sz="2000" b="0" i="0" u="none" strike="noStrike" dirty="0">
              <a:solidFill>
                <a:srgbClr val="FFC000"/>
              </a:solidFill>
              <a:effectLst/>
              <a:latin typeface="Arial" panose="020B0604020202020204" pitchFamily="34" charset="0"/>
            </a:endParaRPr>
          </a:p>
          <a:p>
            <a:pPr algn="just"/>
            <a:r>
              <a:rPr lang="fr-FR" sz="2000" dirty="0">
                <a:solidFill>
                  <a:srgbClr val="FFC000"/>
                </a:solidFill>
                <a:latin typeface="Arial" panose="020B0604020202020204" pitchFamily="34" charset="0"/>
              </a:rPr>
              <a:t>Histoire : En 1957, 26 essaims s'échappent du centre de recherche </a:t>
            </a:r>
            <a:r>
              <a:rPr lang="pt-BR" sz="2000" b="0" i="0" dirty="0">
                <a:solidFill>
                  <a:srgbClr val="202122"/>
                </a:solidFill>
                <a:effectLst/>
                <a:latin typeface="Arial" panose="020B0604020202020204" pitchFamily="34" charset="0"/>
              </a:rPr>
              <a:t> </a:t>
            </a:r>
            <a:r>
              <a:rPr lang="pt-BR" sz="2000" b="0" i="0" dirty="0">
                <a:solidFill>
                  <a:srgbClr val="FFC000"/>
                </a:solidFill>
                <a:effectLst/>
                <a:latin typeface="Arial" panose="020B0604020202020204" pitchFamily="34" charset="0"/>
              </a:rPr>
              <a:t>de </a:t>
            </a:r>
            <a:r>
              <a:rPr lang="pt-BR" sz="2000" b="0" i="0" u="none" strike="noStrike" dirty="0">
                <a:solidFill>
                  <a:srgbClr val="0645AD"/>
                </a:solidFill>
                <a:effectLst/>
                <a:latin typeface="Arial" panose="020B0604020202020204" pitchFamily="34" charset="0"/>
                <a:hlinkClick r:id="rId8" tooltip="Rio Claro (São Paulo)"/>
              </a:rPr>
              <a:t>Rio Claro</a:t>
            </a:r>
            <a:r>
              <a:rPr lang="pt-BR" sz="2000" b="0" i="0" dirty="0">
                <a:solidFill>
                  <a:srgbClr val="202122"/>
                </a:solidFill>
                <a:effectLst/>
                <a:latin typeface="Arial" panose="020B0604020202020204" pitchFamily="34" charset="0"/>
              </a:rPr>
              <a:t> </a:t>
            </a:r>
            <a:r>
              <a:rPr lang="pt-BR" sz="2000" b="0" i="0" dirty="0">
                <a:solidFill>
                  <a:srgbClr val="FFC000"/>
                </a:solidFill>
                <a:effectLst/>
                <a:latin typeface="Arial" panose="020B0604020202020204" pitchFamily="34" charset="0"/>
              </a:rPr>
              <a:t>dans l'</a:t>
            </a:r>
            <a:r>
              <a:rPr lang="pt-BR" sz="2000" b="0" i="0" u="none" strike="noStrike" dirty="0">
                <a:solidFill>
                  <a:srgbClr val="0645AD"/>
                </a:solidFill>
                <a:effectLst/>
                <a:latin typeface="Arial" panose="020B0604020202020204" pitchFamily="34" charset="0"/>
                <a:hlinkClick r:id="rId9" tooltip="État de São Paulo"/>
              </a:rPr>
              <a:t>État de São Paulo</a:t>
            </a:r>
            <a:r>
              <a:rPr lang="pt-BR" sz="2000" b="0" i="0" dirty="0">
                <a:solidFill>
                  <a:srgbClr val="FFC000"/>
                </a:solidFill>
                <a:effectLst/>
                <a:latin typeface="Arial" panose="020B0604020202020204" pitchFamily="34" charset="0"/>
              </a:rPr>
              <a:t>,</a:t>
            </a:r>
            <a:r>
              <a:rPr lang="fr-FR" sz="2000" dirty="0">
                <a:solidFill>
                  <a:srgbClr val="FFC000"/>
                </a:solidFill>
                <a:latin typeface="Arial" panose="020B0604020202020204" pitchFamily="34" charset="0"/>
              </a:rPr>
              <a:t> et colonisent les Amériques avec une progression annuelle de 300 à 500 km par an.</a:t>
            </a:r>
          </a:p>
          <a:p>
            <a:pPr algn="l"/>
            <a:r>
              <a:rPr lang="fr-FR" sz="2000" b="0" i="0" dirty="0">
                <a:solidFill>
                  <a:srgbClr val="FFC000"/>
                </a:solidFill>
                <a:effectLst/>
                <a:latin typeface="Arial" panose="020B0604020202020204" pitchFamily="34" charset="0"/>
              </a:rPr>
              <a:t>Morphologiquement, l'abeille tueuse et l'abeille européenne se ressemblent beaucoup. Néanmoins elles diffèrent sur quelques points :</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l'abeille tueuse est plus résistante aux maladies et aux conditions climatiques ;</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elle peut sortir dans de mauvaises conditions météorologiques ;</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lorsque les ressources autour de la ruche se raréfient, elle n’hésite pas à abandonner la ruche et à migrer vers des lieux plus propices ;</a:t>
            </a:r>
          </a:p>
          <a:p>
            <a:pPr algn="l">
              <a:buFont typeface="Arial" panose="020B0604020202020204" pitchFamily="34" charset="0"/>
              <a:buChar char="•"/>
            </a:pPr>
            <a:r>
              <a:rPr lang="fr-FR" sz="2000" b="0" i="0" dirty="0">
                <a:solidFill>
                  <a:srgbClr val="FFC000"/>
                </a:solidFill>
                <a:effectLst/>
                <a:latin typeface="Arial" panose="020B0604020202020204" pitchFamily="34" charset="0"/>
              </a:rPr>
              <a:t> les reines qui possèdent des gènes métissés éclosent une journée plus précocement que les reines de race pure. Elles détruisent alors toutes les cellules royales de leurs rivales plus douces</a:t>
            </a:r>
          </a:p>
        </p:txBody>
      </p:sp>
    </p:spTree>
    <p:extLst>
      <p:ext uri="{BB962C8B-B14F-4D97-AF65-F5344CB8AC3E}">
        <p14:creationId xmlns:p14="http://schemas.microsoft.com/office/powerpoint/2010/main" val="2536252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33</a:t>
            </a:fld>
            <a:endParaRPr lang="en-US" dirty="0"/>
          </a:p>
        </p:txBody>
      </p:sp>
      <p:sp>
        <p:nvSpPr>
          <p:cNvPr id="10" name="ZoneTexte 9">
            <a:extLst>
              <a:ext uri="{FF2B5EF4-FFF2-40B4-BE49-F238E27FC236}">
                <a16:creationId xmlns:a16="http://schemas.microsoft.com/office/drawing/2014/main" id="{B48D88A9-5CFE-4B01-AF01-FB7EE2299522}"/>
              </a:ext>
            </a:extLst>
          </p:cNvPr>
          <p:cNvSpPr txBox="1"/>
          <p:nvPr/>
        </p:nvSpPr>
        <p:spPr>
          <a:xfrm>
            <a:off x="183427" y="148444"/>
            <a:ext cx="11671875" cy="707886"/>
          </a:xfrm>
          <a:prstGeom prst="rect">
            <a:avLst/>
          </a:prstGeom>
          <a:noFill/>
        </p:spPr>
        <p:txBody>
          <a:bodyPr wrap="square">
            <a:spAutoFit/>
          </a:bodyPr>
          <a:lstStyle/>
          <a:p>
            <a:r>
              <a:rPr lang="fr-FR" sz="2000" b="1" i="0" dirty="0">
                <a:solidFill>
                  <a:srgbClr val="FFC000"/>
                </a:solidFill>
                <a:effectLst/>
                <a:latin typeface="Arial" panose="020B0604020202020204" pitchFamily="34" charset="0"/>
              </a:rPr>
              <a:t>Abeilles africanisée ou abeille tueuse (hybride de</a:t>
            </a:r>
            <a:r>
              <a:rPr lang="fr-FR" sz="2000" b="0" i="0" dirty="0">
                <a:solidFill>
                  <a:srgbClr val="202122"/>
                </a:solidFill>
                <a:effectLst/>
                <a:latin typeface="Arial" panose="020B0604020202020204" pitchFamily="34" charset="0"/>
              </a:rPr>
              <a:t> </a:t>
            </a:r>
            <a:r>
              <a:rPr lang="fr-FR" sz="2000" b="1" i="1" u="none" strike="noStrike" dirty="0">
                <a:solidFill>
                  <a:srgbClr val="0645AD"/>
                </a:solidFill>
                <a:effectLst/>
                <a:latin typeface="Arial" panose="020B0604020202020204" pitchFamily="34" charset="0"/>
                <a:hlinkClick r:id="rId3" tooltip="Apis mellifera scutellata"/>
              </a:rPr>
              <a:t>Apis </a:t>
            </a:r>
            <a:r>
              <a:rPr lang="fr-FR" sz="2000" b="1" i="1" u="none" strike="noStrike" dirty="0" err="1">
                <a:solidFill>
                  <a:srgbClr val="0645AD"/>
                </a:solidFill>
                <a:effectLst/>
                <a:latin typeface="Arial" panose="020B0604020202020204" pitchFamily="34" charset="0"/>
                <a:hlinkClick r:id="rId3" tooltip="Apis mellifera scutellata"/>
              </a:rPr>
              <a:t>mellifera</a:t>
            </a:r>
            <a:r>
              <a:rPr lang="fr-FR" sz="2000" b="1" i="1" u="none" strike="noStrike" dirty="0">
                <a:solidFill>
                  <a:srgbClr val="0645AD"/>
                </a:solidFill>
                <a:effectLst/>
                <a:latin typeface="Arial" panose="020B0604020202020204" pitchFamily="34" charset="0"/>
                <a:hlinkClick r:id="rId3" tooltip="Apis mellifera scutellata"/>
              </a:rPr>
              <a:t> </a:t>
            </a:r>
            <a:r>
              <a:rPr lang="fr-FR" sz="2000" b="1" i="1" u="none" strike="noStrike" dirty="0" err="1">
                <a:solidFill>
                  <a:srgbClr val="0645AD"/>
                </a:solidFill>
                <a:effectLst/>
                <a:latin typeface="Arial" panose="020B0604020202020204" pitchFamily="34" charset="0"/>
                <a:hlinkClick r:id="rId3" tooltip="Apis mellifera scutellata"/>
              </a:rPr>
              <a:t>scutellata</a:t>
            </a:r>
            <a:r>
              <a:rPr lang="fr-FR" sz="2000" b="1" u="none" strike="noStrike" dirty="0">
                <a:solidFill>
                  <a:srgbClr val="FFC000"/>
                </a:solidFill>
                <a:latin typeface="Arial" panose="020B0604020202020204" pitchFamily="34" charset="0"/>
              </a:rPr>
              <a:t>,</a:t>
            </a:r>
            <a:r>
              <a:rPr lang="fr-FR" sz="2000" b="1" i="0" dirty="0">
                <a:solidFill>
                  <a:srgbClr val="202122"/>
                </a:solidFill>
                <a:effectLst/>
                <a:latin typeface="Arial" panose="020B0604020202020204" pitchFamily="34" charset="0"/>
              </a:rPr>
              <a:t> </a:t>
            </a:r>
            <a:r>
              <a:rPr lang="fr-FR" sz="2000" b="1" i="1" u="none" strike="noStrike" dirty="0">
                <a:solidFill>
                  <a:srgbClr val="0645AD"/>
                </a:solidFill>
                <a:effectLst/>
                <a:latin typeface="Arial" panose="020B0604020202020204" pitchFamily="34" charset="0"/>
                <a:hlinkClick r:id="rId4" tooltip="Apis mellifera ligustica"/>
              </a:rPr>
              <a:t>Apis </a:t>
            </a:r>
            <a:r>
              <a:rPr lang="fr-FR" sz="2000" b="1" i="1" u="none" strike="noStrike" dirty="0" err="1">
                <a:solidFill>
                  <a:srgbClr val="0645AD"/>
                </a:solidFill>
                <a:effectLst/>
                <a:latin typeface="Arial" panose="020B0604020202020204" pitchFamily="34" charset="0"/>
                <a:hlinkClick r:id="rId4" tooltip="Apis mellifera ligustica"/>
              </a:rPr>
              <a:t>mellifera</a:t>
            </a:r>
            <a:r>
              <a:rPr lang="fr-FR" sz="2000" b="1" i="1" u="none" strike="noStrike" dirty="0">
                <a:solidFill>
                  <a:srgbClr val="0645AD"/>
                </a:solidFill>
                <a:effectLst/>
                <a:latin typeface="Arial" panose="020B0604020202020204" pitchFamily="34" charset="0"/>
                <a:hlinkClick r:id="rId4" tooltip="Apis mellifera ligustica"/>
              </a:rPr>
              <a:t> </a:t>
            </a:r>
            <a:r>
              <a:rPr lang="fr-FR" sz="2000" b="1" i="1" u="none" strike="noStrike" dirty="0" err="1">
                <a:solidFill>
                  <a:srgbClr val="0645AD"/>
                </a:solidFill>
                <a:effectLst/>
                <a:latin typeface="Arial" panose="020B0604020202020204" pitchFamily="34" charset="0"/>
                <a:hlinkClick r:id="rId4" tooltip="Apis mellifera ligustica"/>
              </a:rPr>
              <a:t>ligustica</a:t>
            </a:r>
            <a:r>
              <a:rPr lang="fr-FR" sz="2000" b="1"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et</a:t>
            </a:r>
            <a:r>
              <a:rPr lang="fr-FR" sz="2000" b="1" i="0" dirty="0">
                <a:solidFill>
                  <a:srgbClr val="202122"/>
                </a:solidFill>
                <a:effectLst/>
                <a:latin typeface="Arial" panose="020B0604020202020204" pitchFamily="34" charset="0"/>
              </a:rPr>
              <a:t> </a:t>
            </a:r>
            <a:r>
              <a:rPr lang="fr-FR" sz="2000" b="1" i="1" u="none" strike="noStrike" dirty="0">
                <a:solidFill>
                  <a:srgbClr val="BA0000"/>
                </a:solidFill>
                <a:effectLst/>
                <a:latin typeface="Arial" panose="020B0604020202020204" pitchFamily="34" charset="0"/>
                <a:hlinkClick r:id="rId5" tooltip="Apis mellifera iberiensis (page inexistante)"/>
              </a:rPr>
              <a:t>Apis </a:t>
            </a:r>
            <a:r>
              <a:rPr lang="fr-FR" sz="2000" b="1" i="1" u="none" strike="noStrike" dirty="0" err="1">
                <a:solidFill>
                  <a:srgbClr val="BA0000"/>
                </a:solidFill>
                <a:effectLst/>
                <a:latin typeface="Arial" panose="020B0604020202020204" pitchFamily="34" charset="0"/>
                <a:hlinkClick r:id="rId5" tooltip="Apis mellifera iberiensis (page inexistante)"/>
              </a:rPr>
              <a:t>mellifera</a:t>
            </a:r>
            <a:r>
              <a:rPr lang="fr-FR" sz="2000" b="1" i="1" u="none" strike="noStrike" dirty="0">
                <a:solidFill>
                  <a:srgbClr val="BA0000"/>
                </a:solidFill>
                <a:effectLst/>
                <a:latin typeface="Arial" panose="020B0604020202020204" pitchFamily="34" charset="0"/>
                <a:hlinkClick r:id="rId5" tooltip="Apis mellifera iberiensis (page inexistante)"/>
              </a:rPr>
              <a:t> </a:t>
            </a:r>
            <a:r>
              <a:rPr lang="fr-FR" sz="2000" b="1" i="1" u="none" strike="noStrike" dirty="0" err="1">
                <a:solidFill>
                  <a:srgbClr val="BA0000"/>
                </a:solidFill>
                <a:effectLst/>
                <a:latin typeface="Arial" panose="020B0604020202020204" pitchFamily="34" charset="0"/>
                <a:hlinkClick r:id="rId5" tooltip="Apis mellifera iberiensis (page inexistante)"/>
              </a:rPr>
              <a:t>iberiensis</a:t>
            </a:r>
            <a:r>
              <a:rPr lang="fr-FR" sz="2000" b="1" i="1" u="none" strike="noStrike" dirty="0">
                <a:solidFill>
                  <a:srgbClr val="BA0000"/>
                </a:solidFill>
                <a:effectLst/>
                <a:latin typeface="Arial" panose="020B0604020202020204" pitchFamily="34" charset="0"/>
                <a:hlinkClick r:id="rId5" tooltip="Apis mellifera iberiensis (page inexistante)"/>
              </a:rPr>
              <a:t> </a:t>
            </a:r>
            <a:r>
              <a:rPr lang="fr-FR" sz="2000" b="1" i="0" dirty="0">
                <a:solidFill>
                  <a:srgbClr val="FFC000"/>
                </a:solidFill>
                <a:effectLst/>
                <a:latin typeface="Arial" panose="020B0604020202020204" pitchFamily="34" charset="0"/>
              </a:rPr>
              <a:t>…) </a:t>
            </a:r>
            <a:endParaRPr lang="fr-FR" sz="2000" dirty="0"/>
          </a:p>
        </p:txBody>
      </p:sp>
      <p:sp>
        <p:nvSpPr>
          <p:cNvPr id="3" name="ZoneTexte 2">
            <a:extLst>
              <a:ext uri="{FF2B5EF4-FFF2-40B4-BE49-F238E27FC236}">
                <a16:creationId xmlns:a16="http://schemas.microsoft.com/office/drawing/2014/main" id="{A4C39F68-25EB-4212-B61D-ED9BD91ABABA}"/>
              </a:ext>
            </a:extLst>
          </p:cNvPr>
          <p:cNvSpPr txBox="1"/>
          <p:nvPr/>
        </p:nvSpPr>
        <p:spPr>
          <a:xfrm>
            <a:off x="252208" y="967563"/>
            <a:ext cx="6946034" cy="5741993"/>
          </a:xfrm>
          <a:prstGeom prst="rect">
            <a:avLst/>
          </a:prstGeom>
          <a:noFill/>
        </p:spPr>
        <p:txBody>
          <a:bodyPr wrap="square" rtlCol="0">
            <a:spAutoFit/>
          </a:bodyPr>
          <a:lstStyle/>
          <a:p>
            <a:pPr algn="just"/>
            <a:r>
              <a:rPr lang="fr-FR" sz="2000" b="1" i="0" dirty="0">
                <a:solidFill>
                  <a:srgbClr val="FFC000"/>
                </a:solidFill>
                <a:effectLst/>
                <a:latin typeface="Arial" panose="020B0604020202020204" pitchFamily="34" charset="0"/>
              </a:rPr>
              <a:t>Progression et invasion</a:t>
            </a:r>
          </a:p>
          <a:p>
            <a:pPr algn="just"/>
            <a:r>
              <a:rPr lang="fr-FR" sz="2000" b="0" i="0" dirty="0">
                <a:solidFill>
                  <a:srgbClr val="FFC000"/>
                </a:solidFill>
                <a:effectLst/>
                <a:latin typeface="Arial" panose="020B0604020202020204" pitchFamily="34" charset="0"/>
              </a:rPr>
              <a:t>La reine (européenne) se reproduit davantage avec les faux-bourdons africanisés, modifiant le patrimoine génétique des abeilles exploitées par les apiculteurs. De plus, les reines utilisent souvent la semence des mâles africanisés en premier pour produire les futures ouvrières et les faux-bourdons dans une proportion pouvant aller jusqu’à 90 %. Une autre méthode d’invasion est l’usurpation de nid et l’élimination de la reine européenne en place pour la remplacer par une reine africanisée.</a:t>
            </a:r>
          </a:p>
          <a:p>
            <a:pPr algn="just"/>
            <a:r>
              <a:rPr lang="fr-FR" sz="2000" dirty="0">
                <a:solidFill>
                  <a:srgbClr val="FFC000"/>
                </a:solidFill>
                <a:latin typeface="Arial" panose="020B0604020202020204" pitchFamily="34" charset="0"/>
              </a:rPr>
              <a:t>Mais s</a:t>
            </a:r>
            <a:r>
              <a:rPr lang="fr-FR" sz="2000" b="0" i="0" dirty="0">
                <a:solidFill>
                  <a:srgbClr val="FFC000"/>
                </a:solidFill>
                <a:effectLst/>
                <a:latin typeface="Arial" panose="020B0604020202020204" pitchFamily="34" charset="0"/>
              </a:rPr>
              <a:t>elon l'apiculteur de l'Arizona </a:t>
            </a:r>
            <a:r>
              <a:rPr lang="fr-FR" sz="2000" b="0" i="0" u="none" strike="noStrike" dirty="0">
                <a:solidFill>
                  <a:srgbClr val="BA0000"/>
                </a:solidFill>
                <a:effectLst/>
                <a:latin typeface="Arial" panose="020B0604020202020204" pitchFamily="34" charset="0"/>
                <a:hlinkClick r:id="rId6" tooltip="Fred Terry (page inexistante)"/>
              </a:rPr>
              <a:t>Fred Terry</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les abeilles tueuses ne correspondent pas aux stéréotypes agressifs que les chaînes de média ont véhiculé sur elles, et que l'espèce, plus robuste que sa consœur domestique, produit un miel plus abondant et de surcroît sans pesticides dans la région où se situent ses ruches. Reprendre une exploitation avec les abeilles africanisées serait donc une alternative en cas d'effondrement des abeilles domestiques européennes.</a:t>
            </a:r>
          </a:p>
        </p:txBody>
      </p:sp>
      <p:pic>
        <p:nvPicPr>
          <p:cNvPr id="6" name="Image 5" descr="Une image contenant nid d’abeille, objet d’extérieur, insecte, plusieurs&#10;&#10;Description générée automatiquement">
            <a:extLst>
              <a:ext uri="{FF2B5EF4-FFF2-40B4-BE49-F238E27FC236}">
                <a16:creationId xmlns:a16="http://schemas.microsoft.com/office/drawing/2014/main" id="{9AFDE909-968B-4213-87CE-D9C228A3EB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1172" y="674731"/>
            <a:ext cx="2437735" cy="3656603"/>
          </a:xfrm>
          <a:prstGeom prst="rect">
            <a:avLst/>
          </a:prstGeom>
        </p:spPr>
      </p:pic>
      <p:sp>
        <p:nvSpPr>
          <p:cNvPr id="8" name="ZoneTexte 7">
            <a:extLst>
              <a:ext uri="{FF2B5EF4-FFF2-40B4-BE49-F238E27FC236}">
                <a16:creationId xmlns:a16="http://schemas.microsoft.com/office/drawing/2014/main" id="{6684B948-EDE7-481D-99DD-401EA513D1BC}"/>
              </a:ext>
            </a:extLst>
          </p:cNvPr>
          <p:cNvSpPr txBox="1"/>
          <p:nvPr/>
        </p:nvSpPr>
        <p:spPr>
          <a:xfrm>
            <a:off x="7262425" y="4331334"/>
            <a:ext cx="2700670" cy="1938992"/>
          </a:xfrm>
          <a:prstGeom prst="rect">
            <a:avLst/>
          </a:prstGeom>
          <a:noFill/>
        </p:spPr>
        <p:txBody>
          <a:bodyPr wrap="square" rtlCol="0">
            <a:spAutoFit/>
          </a:bodyPr>
          <a:lstStyle/>
          <a:p>
            <a:pPr algn="ctr"/>
            <a:r>
              <a:rPr lang="fr-FR" sz="2000" b="0" i="0" dirty="0">
                <a:solidFill>
                  <a:srgbClr val="FFC000"/>
                </a:solidFill>
                <a:effectLst/>
                <a:latin typeface="Arial" panose="020B0604020202020204" pitchFamily="34" charset="0"/>
              </a:rPr>
              <a:t>Des abeilles africanisées entourant une reine </a:t>
            </a:r>
            <a:r>
              <a:rPr lang="fr-FR" sz="2000" b="0" i="0" u="none" strike="noStrike" dirty="0">
                <a:solidFill>
                  <a:srgbClr val="0645AD"/>
                </a:solidFill>
                <a:effectLst/>
                <a:latin typeface="Arial" panose="020B0604020202020204" pitchFamily="34" charset="0"/>
                <a:hlinkClick r:id="rId8" tooltip="Apis mellifera"/>
              </a:rPr>
              <a:t>apis </a:t>
            </a:r>
            <a:r>
              <a:rPr lang="fr-FR" sz="2000" b="0" i="0" u="none" strike="noStrike" dirty="0" err="1">
                <a:solidFill>
                  <a:srgbClr val="0645AD"/>
                </a:solidFill>
                <a:effectLst/>
                <a:latin typeface="Arial" panose="020B0604020202020204" pitchFamily="34" charset="0"/>
                <a:hlinkClick r:id="rId8" tooltip="Apis mellifera"/>
              </a:rPr>
              <a:t>mellifera</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(marquée </a:t>
            </a:r>
            <a:r>
              <a:rPr lang="fr-FR" sz="2000" b="0" i="0" dirty="0" err="1">
                <a:solidFill>
                  <a:srgbClr val="FFC000"/>
                </a:solidFill>
                <a:effectLst/>
                <a:latin typeface="Arial" panose="020B0604020202020204" pitchFamily="34" charset="0"/>
              </a:rPr>
              <a:t>dun</a:t>
            </a:r>
            <a:r>
              <a:rPr lang="fr-FR" sz="2000" b="0" i="0" dirty="0">
                <a:solidFill>
                  <a:srgbClr val="FFC000"/>
                </a:solidFill>
                <a:effectLst/>
                <a:latin typeface="Arial" panose="020B0604020202020204" pitchFamily="34" charset="0"/>
              </a:rPr>
              <a:t> point rouge), aux États-Unis</a:t>
            </a:r>
            <a:endParaRPr lang="fr-FR" sz="2000" dirty="0">
              <a:solidFill>
                <a:srgbClr val="FFC000"/>
              </a:solidFill>
              <a:latin typeface="Arial" panose="020B0604020202020204" pitchFamily="34" charset="0"/>
              <a:cs typeface="Arial" panose="020B0604020202020204" pitchFamily="34" charset="0"/>
            </a:endParaRPr>
          </a:p>
        </p:txBody>
      </p:sp>
      <p:pic>
        <p:nvPicPr>
          <p:cNvPr id="17" name="Image 16">
            <a:extLst>
              <a:ext uri="{FF2B5EF4-FFF2-40B4-BE49-F238E27FC236}">
                <a16:creationId xmlns:a16="http://schemas.microsoft.com/office/drawing/2014/main" id="{7BBB4530-4796-49AD-80CE-7E701CC71367}"/>
              </a:ext>
            </a:extLst>
          </p:cNvPr>
          <p:cNvPicPr>
            <a:picLocks noChangeAspect="1"/>
          </p:cNvPicPr>
          <p:nvPr/>
        </p:nvPicPr>
        <p:blipFill>
          <a:blip r:embed="rId9"/>
          <a:stretch>
            <a:fillRect/>
          </a:stretch>
        </p:blipFill>
        <p:spPr>
          <a:xfrm>
            <a:off x="10015870" y="1040938"/>
            <a:ext cx="2009775" cy="1257300"/>
          </a:xfrm>
          <a:prstGeom prst="rect">
            <a:avLst/>
          </a:prstGeom>
        </p:spPr>
      </p:pic>
      <p:sp>
        <p:nvSpPr>
          <p:cNvPr id="18" name="ZoneTexte 17">
            <a:extLst>
              <a:ext uri="{FF2B5EF4-FFF2-40B4-BE49-F238E27FC236}">
                <a16:creationId xmlns:a16="http://schemas.microsoft.com/office/drawing/2014/main" id="{0A5C5F73-A7E7-4A3A-B963-19612B0518AB}"/>
              </a:ext>
            </a:extLst>
          </p:cNvPr>
          <p:cNvSpPr txBox="1"/>
          <p:nvPr/>
        </p:nvSpPr>
        <p:spPr>
          <a:xfrm>
            <a:off x="10015870" y="2315838"/>
            <a:ext cx="2009775" cy="1323439"/>
          </a:xfrm>
          <a:prstGeom prst="rect">
            <a:avLst/>
          </a:prstGeom>
          <a:noFill/>
        </p:spPr>
        <p:txBody>
          <a:bodyPr wrap="square" rtlCol="0">
            <a:spAutoFit/>
          </a:bodyPr>
          <a:lstStyle/>
          <a:p>
            <a:pPr algn="ctr"/>
            <a:r>
              <a:rPr lang="fr-FR" sz="2000" dirty="0">
                <a:solidFill>
                  <a:srgbClr val="FFC000"/>
                </a:solidFill>
                <a:latin typeface="Arial" panose="020B0604020202020204" pitchFamily="34" charset="0"/>
                <a:cs typeface="Arial" panose="020B0604020202020204" pitchFamily="34" charset="0"/>
              </a:rPr>
              <a:t>Vue latérale d'une abeille tueuse africanisée.</a:t>
            </a:r>
          </a:p>
        </p:txBody>
      </p:sp>
    </p:spTree>
    <p:extLst>
      <p:ext uri="{BB962C8B-B14F-4D97-AF65-F5344CB8AC3E}">
        <p14:creationId xmlns:p14="http://schemas.microsoft.com/office/powerpoint/2010/main" val="165601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34</a:t>
            </a:fld>
            <a:endParaRPr lang="en-US" dirty="0"/>
          </a:p>
        </p:txBody>
      </p:sp>
      <p:sp>
        <p:nvSpPr>
          <p:cNvPr id="10" name="ZoneTexte 9">
            <a:extLst>
              <a:ext uri="{FF2B5EF4-FFF2-40B4-BE49-F238E27FC236}">
                <a16:creationId xmlns:a16="http://schemas.microsoft.com/office/drawing/2014/main" id="{C57E0C37-4E2A-42F7-9B0A-4B08A4A0431E}"/>
              </a:ext>
            </a:extLst>
          </p:cNvPr>
          <p:cNvSpPr txBox="1"/>
          <p:nvPr/>
        </p:nvSpPr>
        <p:spPr>
          <a:xfrm>
            <a:off x="183411" y="103907"/>
            <a:ext cx="6172200" cy="400110"/>
          </a:xfrm>
          <a:prstGeom prst="rect">
            <a:avLst/>
          </a:prstGeom>
          <a:noFill/>
        </p:spPr>
        <p:txBody>
          <a:bodyPr wrap="square">
            <a:spAutoFit/>
          </a:bodyPr>
          <a:lstStyle/>
          <a:p>
            <a:r>
              <a:rPr lang="fr-FR" sz="2000" b="1" i="0" dirty="0">
                <a:solidFill>
                  <a:srgbClr val="FFC000"/>
                </a:solidFill>
                <a:effectLst/>
                <a:latin typeface="Arial" panose="020B0604020202020204" pitchFamily="34" charset="0"/>
                <a:cs typeface="Arial" panose="020B0604020202020204" pitchFamily="34" charset="0"/>
              </a:rPr>
              <a:t>Abeille malgache (</a:t>
            </a:r>
            <a:r>
              <a:rPr lang="fr-FR" sz="2000" b="1" i="1" dirty="0">
                <a:solidFill>
                  <a:srgbClr val="FFC000"/>
                </a:solidFill>
                <a:effectLst/>
                <a:latin typeface="Arial" panose="020B0604020202020204" pitchFamily="34" charset="0"/>
                <a:cs typeface="Arial" panose="020B0604020202020204" pitchFamily="34" charset="0"/>
              </a:rPr>
              <a:t>Apis </a:t>
            </a:r>
            <a:r>
              <a:rPr lang="fr-FR" sz="2000" b="1" i="1" dirty="0" err="1">
                <a:solidFill>
                  <a:srgbClr val="FFC000"/>
                </a:solidFill>
                <a:effectLst/>
                <a:latin typeface="Arial" panose="020B0604020202020204" pitchFamily="34" charset="0"/>
                <a:cs typeface="Arial" panose="020B0604020202020204" pitchFamily="34" charset="0"/>
              </a:rPr>
              <a:t>mellifera</a:t>
            </a:r>
            <a:r>
              <a:rPr lang="fr-FR" sz="2000" b="1" i="1" dirty="0">
                <a:solidFill>
                  <a:srgbClr val="FFC000"/>
                </a:solidFill>
                <a:effectLst/>
                <a:latin typeface="Arial" panose="020B0604020202020204" pitchFamily="34" charset="0"/>
                <a:cs typeface="Arial" panose="020B0604020202020204" pitchFamily="34" charset="0"/>
              </a:rPr>
              <a:t> </a:t>
            </a:r>
            <a:r>
              <a:rPr lang="fr-FR" sz="2000" b="1" i="1" dirty="0" err="1">
                <a:solidFill>
                  <a:srgbClr val="FFC000"/>
                </a:solidFill>
                <a:effectLst/>
                <a:latin typeface="Arial" panose="020B0604020202020204" pitchFamily="34" charset="0"/>
                <a:cs typeface="Arial" panose="020B0604020202020204" pitchFamily="34" charset="0"/>
              </a:rPr>
              <a:t>unicolor</a:t>
            </a:r>
            <a:r>
              <a:rPr lang="fr-FR" sz="2000" b="1" i="0" dirty="0">
                <a:solidFill>
                  <a:srgbClr val="FFC000"/>
                </a:solidFill>
                <a:effectLst/>
                <a:latin typeface="Arial" panose="020B0604020202020204" pitchFamily="34" charset="0"/>
                <a:cs typeface="Arial" panose="020B0604020202020204" pitchFamily="34" charset="0"/>
              </a:rPr>
              <a:t>) </a:t>
            </a:r>
            <a:endParaRPr lang="fr-FR" sz="2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215B103A-16C8-4EB5-A685-B226015FCEFA}"/>
              </a:ext>
            </a:extLst>
          </p:cNvPr>
          <p:cNvSpPr txBox="1"/>
          <p:nvPr/>
        </p:nvSpPr>
        <p:spPr>
          <a:xfrm>
            <a:off x="161225" y="607914"/>
            <a:ext cx="11869550" cy="4524315"/>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L'abeille </a:t>
            </a:r>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mellifera</a:t>
            </a:r>
            <a:r>
              <a:rPr lang="fr-FR" sz="2000" b="0" i="1" dirty="0">
                <a:solidFill>
                  <a:srgbClr val="FFC000"/>
                </a:solidFill>
                <a:effectLst/>
                <a:latin typeface="Arial" panose="020B0604020202020204" pitchFamily="34" charset="0"/>
              </a:rPr>
              <a:t> var. </a:t>
            </a:r>
            <a:r>
              <a:rPr lang="fr-FR" sz="2000" b="0" i="1" dirty="0" err="1">
                <a:solidFill>
                  <a:srgbClr val="FFC000"/>
                </a:solidFill>
                <a:effectLst/>
                <a:latin typeface="Arial" panose="020B0604020202020204" pitchFamily="34" charset="0"/>
              </a:rPr>
              <a:t>unicolor</a:t>
            </a:r>
            <a:r>
              <a:rPr lang="fr-FR" sz="2000" b="0" i="1" dirty="0">
                <a:solidFill>
                  <a:srgbClr val="FFC000"/>
                </a:solidFill>
                <a:effectLst/>
                <a:latin typeface="Arial" panose="020B0604020202020204" pitchFamily="34" charset="0"/>
              </a:rPr>
              <a:t> </a:t>
            </a:r>
            <a:r>
              <a:rPr lang="fr-FR" sz="2000" b="0" i="0" dirty="0">
                <a:solidFill>
                  <a:srgbClr val="FFC000"/>
                </a:solidFill>
                <a:effectLst/>
                <a:latin typeface="Arial" panose="020B0604020202020204" pitchFamily="34" charset="0"/>
              </a:rPr>
              <a:t>y est endémique et n'a été introduite qu'au XVIIème  siècle  dans  les Iles des Mascareignes. Elle se caractérise par une couleur uniforme foncée et possède de petits poils sur tout le corps. Les ouvrières de cette variété sont parmi les plus petites de son genre alors qu'au contraire le mâle est relativement gros. Elle occupe tous les milieux, quel que soit le climat, sec ou humide, en altitude ou en plaine. Elle est peu agressive, laborieuse a l’ouvrage des champs  bien qu’on lui reconnaît une tendance à déserter la ruche lorsqu’elle manque de nourriture. </a:t>
            </a:r>
          </a:p>
          <a:p>
            <a:pPr algn="just"/>
            <a:r>
              <a:rPr lang="fr-FR" sz="2000" b="0" i="0" dirty="0">
                <a:solidFill>
                  <a:srgbClr val="FFC000"/>
                </a:solidFill>
                <a:effectLst/>
                <a:latin typeface="Arial" panose="020B0604020202020204" pitchFamily="34" charset="0"/>
              </a:rPr>
              <a:t>A part quelques problèmes de </a:t>
            </a:r>
            <a:r>
              <a:rPr lang="fr-FR" sz="2000" b="1" i="0" dirty="0">
                <a:solidFill>
                  <a:srgbClr val="FFC000"/>
                </a:solidFill>
                <a:effectLst/>
                <a:latin typeface="Arial" panose="020B0604020202020204" pitchFamily="34" charset="0"/>
              </a:rPr>
              <a:t>fausse teigne </a:t>
            </a:r>
            <a:r>
              <a:rPr lang="fr-FR" sz="2000" b="0" i="0" dirty="0">
                <a:solidFill>
                  <a:srgbClr val="FFC000"/>
                </a:solidFill>
                <a:effectLst/>
                <a:latin typeface="Arial" panose="020B0604020202020204" pitchFamily="34" charset="0"/>
              </a:rPr>
              <a:t>(dont l’origine est souvent un signe que la colonie est faible). Madagascar était indemne de maladie grave jusqu‘à l’infestation du </a:t>
            </a:r>
            <a:r>
              <a:rPr lang="fr-FR" sz="2000" b="1" i="0" dirty="0">
                <a:solidFill>
                  <a:srgbClr val="FFC000"/>
                </a:solidFill>
                <a:effectLst/>
                <a:latin typeface="Arial" panose="020B0604020202020204" pitchFamily="34" charset="0"/>
              </a:rPr>
              <a:t>varroa</a:t>
            </a:r>
            <a:r>
              <a:rPr lang="fr-FR" sz="2000" b="0" i="0" dirty="0">
                <a:solidFill>
                  <a:srgbClr val="FFC000"/>
                </a:solidFill>
                <a:effectLst/>
                <a:latin typeface="Arial" panose="020B0604020202020204" pitchFamily="34" charset="0"/>
              </a:rPr>
              <a:t> (</a:t>
            </a:r>
            <a:r>
              <a:rPr lang="fr-FR" sz="2000" b="0" i="1" dirty="0">
                <a:solidFill>
                  <a:srgbClr val="FFC000"/>
                </a:solidFill>
                <a:effectLst/>
                <a:latin typeface="Arial" panose="020B0604020202020204" pitchFamily="34" charset="0"/>
              </a:rPr>
              <a:t>Varroa </a:t>
            </a:r>
            <a:r>
              <a:rPr lang="fr-FR" sz="2000" b="0" i="1" dirty="0" err="1">
                <a:solidFill>
                  <a:srgbClr val="FFC000"/>
                </a:solidFill>
                <a:effectLst/>
                <a:latin typeface="Arial" panose="020B0604020202020204" pitchFamily="34" charset="0"/>
              </a:rPr>
              <a:t>jacobsini</a:t>
            </a:r>
            <a:r>
              <a:rPr lang="fr-FR" sz="2000" b="0" i="0" dirty="0">
                <a:solidFill>
                  <a:srgbClr val="FFC000"/>
                </a:solidFill>
                <a:effectLst/>
                <a:latin typeface="Arial" panose="020B0604020202020204" pitchFamily="34" charset="0"/>
              </a:rPr>
              <a:t>) en 2009 (venu de Chine) et (</a:t>
            </a:r>
            <a:r>
              <a:rPr lang="fr-FR" sz="2000" b="0" i="1" dirty="0">
                <a:solidFill>
                  <a:srgbClr val="FFC000"/>
                </a:solidFill>
                <a:effectLst/>
                <a:latin typeface="Arial" panose="020B0604020202020204" pitchFamily="34" charset="0"/>
              </a:rPr>
              <a:t>Varroa </a:t>
            </a:r>
            <a:r>
              <a:rPr lang="fr-FR" sz="2000" b="0" i="1" dirty="0" err="1">
                <a:solidFill>
                  <a:srgbClr val="FFC000"/>
                </a:solidFill>
                <a:effectLst/>
                <a:latin typeface="Arial" panose="020B0604020202020204" pitchFamily="34" charset="0"/>
              </a:rPr>
              <a:t>destructor</a:t>
            </a:r>
            <a:r>
              <a:rPr lang="fr-FR" sz="2000" b="0" i="0" dirty="0">
                <a:solidFill>
                  <a:srgbClr val="FFC000"/>
                </a:solidFill>
                <a:effectLst/>
                <a:latin typeface="Arial" panose="020B0604020202020204" pitchFamily="34" charset="0"/>
              </a:rPr>
              <a:t>) 2010.  </a:t>
            </a:r>
          </a:p>
          <a:p>
            <a:pPr algn="just"/>
            <a:r>
              <a:rPr lang="fr-FR" sz="2000" b="0" i="0" dirty="0">
                <a:solidFill>
                  <a:srgbClr val="FFC000"/>
                </a:solidFill>
                <a:effectLst/>
                <a:latin typeface="Arial" panose="020B0604020202020204" pitchFamily="34" charset="0"/>
              </a:rPr>
              <a:t>Le miel malgache était autrefois très apprécié en Europe mais faute de système de surveillance sanitaire et </a:t>
            </a:r>
            <a:r>
              <a:rPr lang="fr-FR" sz="2000" b="1" i="0" dirty="0">
                <a:solidFill>
                  <a:srgbClr val="FFC000"/>
                </a:solidFill>
                <a:effectLst/>
                <a:latin typeface="Arial" panose="020B0604020202020204" pitchFamily="34" charset="0"/>
              </a:rPr>
              <a:t>en raison de nombreuses fraudes</a:t>
            </a:r>
            <a:r>
              <a:rPr lang="fr-FR" sz="2000" i="0" dirty="0">
                <a:solidFill>
                  <a:srgbClr val="FFC000"/>
                </a:solidFill>
                <a:effectLst/>
                <a:latin typeface="Arial" panose="020B0604020202020204" pitchFamily="34" charset="0"/>
              </a:rPr>
              <a:t> (introduction de sucre dans le miel)</a:t>
            </a:r>
            <a:r>
              <a:rPr lang="fr-FR" sz="2000" b="0" i="0" dirty="0">
                <a:solidFill>
                  <a:srgbClr val="FFC000"/>
                </a:solidFill>
                <a:effectLst/>
                <a:latin typeface="Arial" panose="020B0604020202020204" pitchFamily="34" charset="0"/>
              </a:rPr>
              <a:t>, Madagascar a perdu la majorité de ses parts de marché et les exportations vers l’Union européenne ont été pratiquement stoppées. Actuellement, le miel n’apporte quasiment plus rien à l’économie du pays.</a:t>
            </a:r>
          </a:p>
          <a:p>
            <a:pPr algn="just"/>
            <a:r>
              <a:rPr lang="fr-FR" sz="1400" dirty="0">
                <a:solidFill>
                  <a:srgbClr val="FFC000"/>
                </a:solidFill>
                <a:latin typeface="Arial" panose="020B0604020202020204" pitchFamily="34" charset="0"/>
                <a:cs typeface="Arial" panose="020B0604020202020204" pitchFamily="34" charset="0"/>
              </a:rPr>
              <a:t>Sources : a) </a:t>
            </a:r>
            <a:r>
              <a:rPr lang="fr-FR" sz="1400" dirty="0">
                <a:solidFill>
                  <a:srgbClr val="FFC000"/>
                </a:solidFill>
                <a:latin typeface="Arial" panose="020B0604020202020204" pitchFamily="34" charset="0"/>
                <a:cs typeface="Arial" panose="020B0604020202020204" pitchFamily="34" charset="0"/>
                <a:hlinkClick r:id="rId3"/>
              </a:rPr>
              <a:t>https://www.ruche-apiculture.com/8-articles/environnement3/252-abeilles-malgaches-apis-mellifera-var-unicolor-intermissa</a:t>
            </a:r>
            <a:r>
              <a:rPr lang="fr-FR" sz="1400" dirty="0">
                <a:solidFill>
                  <a:srgbClr val="FFC000"/>
                </a:solidFill>
                <a:latin typeface="Arial" panose="020B0604020202020204" pitchFamily="34" charset="0"/>
                <a:cs typeface="Arial" panose="020B0604020202020204" pitchFamily="34" charset="0"/>
              </a:rPr>
              <a:t> </a:t>
            </a:r>
          </a:p>
          <a:p>
            <a:pPr algn="just"/>
            <a:r>
              <a:rPr lang="fr-FR" sz="1400" dirty="0">
                <a:solidFill>
                  <a:srgbClr val="FFC000"/>
                </a:solidFill>
                <a:latin typeface="Arial" panose="020B0604020202020204" pitchFamily="34" charset="0"/>
                <a:cs typeface="Arial" panose="020B0604020202020204" pitchFamily="34" charset="0"/>
              </a:rPr>
              <a:t>b) </a:t>
            </a:r>
            <a:r>
              <a:rPr lang="fr-FR" sz="1400" dirty="0">
                <a:solidFill>
                  <a:srgbClr val="FFC000"/>
                </a:solidFill>
                <a:latin typeface="Arial" panose="020B0604020202020204" pitchFamily="34" charset="0"/>
                <a:cs typeface="Arial" panose="020B0604020202020204" pitchFamily="34" charset="0"/>
                <a:hlinkClick r:id="rId4"/>
              </a:rPr>
              <a:t>https://agritrop.cirad.fr/576216/1/Rasolofoarivao%20-%20AOI-576561%20-%20THESE%20-%20Delatte%20Dir%20-%202014.pdf</a:t>
            </a:r>
            <a:r>
              <a:rPr lang="fr-FR" sz="1400" dirty="0">
                <a:solidFill>
                  <a:srgbClr val="FFC000"/>
                </a:solidFill>
                <a:latin typeface="Arial" panose="020B0604020202020204" pitchFamily="34" charset="0"/>
                <a:cs typeface="Arial" panose="020B0604020202020204" pitchFamily="34" charset="0"/>
              </a:rPr>
              <a:t> </a:t>
            </a:r>
          </a:p>
        </p:txBody>
      </p:sp>
      <p:pic>
        <p:nvPicPr>
          <p:cNvPr id="8" name="Image 7" descr="Une image contenant insecte&#10;&#10;Description générée automatiquement">
            <a:extLst>
              <a:ext uri="{FF2B5EF4-FFF2-40B4-BE49-F238E27FC236}">
                <a16:creationId xmlns:a16="http://schemas.microsoft.com/office/drawing/2014/main" id="{DE723CBB-4C5C-4AA6-A4CE-B44DED1902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383" y="5113808"/>
            <a:ext cx="2724150" cy="1676400"/>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5FB24E57-17EB-4583-8D03-B5AE5BBA0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3499" y="5113808"/>
            <a:ext cx="2619375" cy="1743075"/>
          </a:xfrm>
          <a:prstGeom prst="rect">
            <a:avLst/>
          </a:prstGeom>
        </p:spPr>
      </p:pic>
      <p:pic>
        <p:nvPicPr>
          <p:cNvPr id="17" name="Image 16" descr="Une image contenant insecte&#10;&#10;Description générée automatiquement">
            <a:extLst>
              <a:ext uri="{FF2B5EF4-FFF2-40B4-BE49-F238E27FC236}">
                <a16:creationId xmlns:a16="http://schemas.microsoft.com/office/drawing/2014/main" id="{7CD1695D-0C07-4FF0-9D67-6DCF0DFD80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859" y="5093113"/>
            <a:ext cx="2330131" cy="1745349"/>
          </a:xfrm>
          <a:prstGeom prst="rect">
            <a:avLst/>
          </a:prstGeom>
        </p:spPr>
      </p:pic>
      <p:sp>
        <p:nvSpPr>
          <p:cNvPr id="20" name="ZoneTexte 19">
            <a:extLst>
              <a:ext uri="{FF2B5EF4-FFF2-40B4-BE49-F238E27FC236}">
                <a16:creationId xmlns:a16="http://schemas.microsoft.com/office/drawing/2014/main" id="{F4F91C24-C2AB-41D2-8480-F94C045FA526}"/>
              </a:ext>
            </a:extLst>
          </p:cNvPr>
          <p:cNvSpPr txBox="1"/>
          <p:nvPr/>
        </p:nvSpPr>
        <p:spPr>
          <a:xfrm>
            <a:off x="9537405" y="5561011"/>
            <a:ext cx="1916469" cy="707886"/>
          </a:xfrm>
          <a:prstGeom prst="rect">
            <a:avLst/>
          </a:prstGeom>
          <a:noFill/>
        </p:spPr>
        <p:txBody>
          <a:bodyPr wrap="square" rtlCol="0">
            <a:spAutoFit/>
          </a:bodyPr>
          <a:lstStyle/>
          <a:p>
            <a:r>
              <a:rPr lang="fr-FR" sz="2000" dirty="0">
                <a:solidFill>
                  <a:srgbClr val="FFC000"/>
                </a:solidFill>
                <a:latin typeface="Arial" panose="020B0604020202020204" pitchFamily="34" charset="0"/>
                <a:cs typeface="Arial" panose="020B0604020202020204" pitchFamily="34" charset="0"/>
              </a:rPr>
              <a:t>© C. Franck</a:t>
            </a:r>
          </a:p>
          <a:p>
            <a:r>
              <a:rPr lang="fr-FR" sz="2000" dirty="0">
                <a:solidFill>
                  <a:srgbClr val="FFC000"/>
                </a:solidFill>
                <a:latin typeface="Arial" panose="020B0604020202020204" pitchFamily="34" charset="0"/>
                <a:cs typeface="Arial" panose="020B0604020202020204" pitchFamily="34" charset="0"/>
              </a:rPr>
              <a:t>CIRAD.</a:t>
            </a:r>
          </a:p>
        </p:txBody>
      </p:sp>
    </p:spTree>
    <p:extLst>
      <p:ext uri="{BB962C8B-B14F-4D97-AF65-F5344CB8AC3E}">
        <p14:creationId xmlns:p14="http://schemas.microsoft.com/office/powerpoint/2010/main" val="852878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35</a:t>
            </a:fld>
            <a:endParaRPr lang="en-US" dirty="0"/>
          </a:p>
        </p:txBody>
      </p:sp>
      <p:sp>
        <p:nvSpPr>
          <p:cNvPr id="3" name="ZoneTexte 2">
            <a:extLst>
              <a:ext uri="{FF2B5EF4-FFF2-40B4-BE49-F238E27FC236}">
                <a16:creationId xmlns:a16="http://schemas.microsoft.com/office/drawing/2014/main" id="{46976BA4-3C1E-4C97-8B49-1485803D69B6}"/>
              </a:ext>
            </a:extLst>
          </p:cNvPr>
          <p:cNvSpPr txBox="1"/>
          <p:nvPr/>
        </p:nvSpPr>
        <p:spPr>
          <a:xfrm>
            <a:off x="329609" y="356812"/>
            <a:ext cx="10334840" cy="400110"/>
          </a:xfrm>
          <a:prstGeom prst="rect">
            <a:avLst/>
          </a:prstGeom>
          <a:noFill/>
        </p:spPr>
        <p:txBody>
          <a:bodyPr wrap="square" rtlCol="0">
            <a:spAutoFit/>
          </a:bodyPr>
          <a:lstStyle/>
          <a:p>
            <a:endParaRPr lang="fr-FR" sz="2000" b="1" dirty="0">
              <a:solidFill>
                <a:srgbClr val="FFC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E2B611D-D24A-40DA-A22D-C33EB4F98A9F}"/>
              </a:ext>
            </a:extLst>
          </p:cNvPr>
          <p:cNvSpPr txBox="1"/>
          <p:nvPr/>
        </p:nvSpPr>
        <p:spPr>
          <a:xfrm>
            <a:off x="242774" y="125979"/>
            <a:ext cx="7274445" cy="461665"/>
          </a:xfrm>
          <a:prstGeom prst="rect">
            <a:avLst/>
          </a:prstGeom>
          <a:noFill/>
        </p:spPr>
        <p:txBody>
          <a:bodyPr wrap="square">
            <a:spAutoFit/>
          </a:bodyPr>
          <a:lstStyle/>
          <a:p>
            <a:r>
              <a:rPr lang="fr-FR" sz="2400" b="1" dirty="0">
                <a:solidFill>
                  <a:srgbClr val="FFC000"/>
                </a:solidFill>
              </a:rPr>
              <a:t>Maladies, parasites et prédateurs des abeilles</a:t>
            </a:r>
          </a:p>
        </p:txBody>
      </p:sp>
      <p:sp>
        <p:nvSpPr>
          <p:cNvPr id="5" name="ZoneTexte 4">
            <a:extLst>
              <a:ext uri="{FF2B5EF4-FFF2-40B4-BE49-F238E27FC236}">
                <a16:creationId xmlns:a16="http://schemas.microsoft.com/office/drawing/2014/main" id="{13C42A73-6228-4064-8443-3D28899EE785}"/>
              </a:ext>
            </a:extLst>
          </p:cNvPr>
          <p:cNvSpPr txBox="1"/>
          <p:nvPr/>
        </p:nvSpPr>
        <p:spPr>
          <a:xfrm>
            <a:off x="242774" y="756922"/>
            <a:ext cx="11821500" cy="3785652"/>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Varroa </a:t>
            </a:r>
            <a:r>
              <a:rPr lang="fr-FR" sz="2000" dirty="0">
                <a:solidFill>
                  <a:srgbClr val="FFC000"/>
                </a:solidFill>
                <a:latin typeface="Arial" panose="020B0604020202020204" pitchFamily="34" charset="0"/>
                <a:cs typeface="Arial" panose="020B0604020202020204" pitchFamily="34" charset="0"/>
              </a:rPr>
              <a:t>dont</a:t>
            </a:r>
            <a:r>
              <a:rPr lang="fr-FR" sz="2000" b="1" dirty="0">
                <a:solidFill>
                  <a:srgbClr val="FFC000"/>
                </a:solidFill>
                <a:latin typeface="Arial" panose="020B0604020202020204" pitchFamily="34" charset="0"/>
                <a:cs typeface="Arial" panose="020B0604020202020204" pitchFamily="34" charset="0"/>
              </a:rPr>
              <a:t> </a:t>
            </a:r>
            <a:r>
              <a:rPr lang="fr-FR" sz="2000" b="1" i="1" dirty="0">
                <a:solidFill>
                  <a:srgbClr val="FFC000"/>
                </a:solidFill>
                <a:latin typeface="Arial" panose="020B0604020202020204" pitchFamily="34" charset="0"/>
                <a:cs typeface="Arial" panose="020B0604020202020204" pitchFamily="34" charset="0"/>
              </a:rPr>
              <a:t>Varroa </a:t>
            </a:r>
            <a:r>
              <a:rPr lang="fr-FR" sz="2000" b="1" i="1" dirty="0" err="1">
                <a:solidFill>
                  <a:srgbClr val="FFC000"/>
                </a:solidFill>
                <a:latin typeface="Arial" panose="020B0604020202020204" pitchFamily="34" charset="0"/>
                <a:cs typeface="Arial" panose="020B0604020202020204" pitchFamily="34" charset="0"/>
              </a:rPr>
              <a:t>destructor</a:t>
            </a:r>
            <a:endParaRPr lang="fr-FR" sz="2000" b="1" i="1" dirty="0">
              <a:solidFill>
                <a:srgbClr val="FFC000"/>
              </a:solidFill>
              <a:latin typeface="Arial" panose="020B0604020202020204" pitchFamily="34" charset="0"/>
              <a:cs typeface="Arial" panose="020B0604020202020204" pitchFamily="34" charset="0"/>
            </a:endParaRP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dirty="0">
                <a:solidFill>
                  <a:srgbClr val="FFC000"/>
                </a:solidFill>
                <a:latin typeface="Arial" panose="020B0604020202020204" pitchFamily="34" charset="0"/>
                <a:cs typeface="Arial" panose="020B0604020202020204" pitchFamily="34" charset="0"/>
              </a:rPr>
              <a:t>Cet acarien présent dans les ruches depuis les années 80 est le deuxième gros problème pour les apiculteurs. </a:t>
            </a:r>
            <a:r>
              <a:rPr lang="fr-FR" sz="2000" b="1" i="0" dirty="0">
                <a:solidFill>
                  <a:srgbClr val="FFC000"/>
                </a:solidFill>
                <a:effectLst/>
                <a:latin typeface="Arial" panose="020B0604020202020204" pitchFamily="34" charset="0"/>
              </a:rPr>
              <a:t>Ce parasite provoque des pertes économiques importantes en </a:t>
            </a:r>
            <a:r>
              <a:rPr lang="fr-FR" sz="2000" b="1" i="0" u="none" strike="noStrike" dirty="0">
                <a:solidFill>
                  <a:srgbClr val="0645AD"/>
                </a:solidFill>
                <a:effectLst/>
                <a:latin typeface="Arial" panose="020B0604020202020204" pitchFamily="34" charset="0"/>
                <a:hlinkClick r:id="rId3" tooltip="Apiculture"/>
              </a:rPr>
              <a:t>apiculture</a:t>
            </a:r>
            <a:r>
              <a:rPr lang="fr-FR" sz="2000" b="1"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et il est une des causes de la </a:t>
            </a:r>
            <a:r>
              <a:rPr lang="fr-FR" sz="2000" b="1" i="0" u="none" strike="noStrike" dirty="0">
                <a:solidFill>
                  <a:srgbClr val="0645AD"/>
                </a:solidFill>
                <a:effectLst/>
                <a:latin typeface="Arial" panose="020B0604020202020204" pitchFamily="34" charset="0"/>
                <a:hlinkClick r:id="rId4" tooltip="Syndrome d'effondrement des colonies d'abeilles"/>
              </a:rPr>
              <a:t>diminution du nombre d'abeilles</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dirty="0">
                <a:solidFill>
                  <a:srgbClr val="FFC000"/>
                </a:solidFill>
                <a:latin typeface="Arial" panose="020B0604020202020204" pitchFamily="34" charset="0"/>
                <a:cs typeface="Arial" panose="020B0604020202020204" pitchFamily="34" charset="0"/>
              </a:rPr>
              <a:t>Il se reproduit très vite dans les alvéoles où les abeilles font leur nymphose. Il a été introduit en Europe, au départ d'Asie, où </a:t>
            </a:r>
            <a:r>
              <a:rPr lang="fr-FR" sz="2000" b="1" dirty="0">
                <a:solidFill>
                  <a:srgbClr val="FFC000"/>
                </a:solidFill>
                <a:latin typeface="Arial" panose="020B0604020202020204" pitchFamily="34" charset="0"/>
                <a:cs typeface="Arial" panose="020B0604020202020204" pitchFamily="34" charset="0"/>
              </a:rPr>
              <a:t>il vit </a:t>
            </a:r>
            <a:r>
              <a:rPr lang="fr-FR" sz="2000" b="1" i="0" dirty="0">
                <a:solidFill>
                  <a:srgbClr val="FFC000"/>
                </a:solidFill>
                <a:effectLst/>
                <a:latin typeface="Arial" panose="020B0604020202020204" pitchFamily="34" charset="0"/>
              </a:rPr>
              <a:t>aux dépens de l'abeille asiatique</a:t>
            </a:r>
            <a:r>
              <a:rPr lang="fr-FR" sz="2000" b="1" i="0" dirty="0">
                <a:solidFill>
                  <a:srgbClr val="202122"/>
                </a:solidFill>
                <a:effectLst/>
                <a:latin typeface="Arial" panose="020B0604020202020204" pitchFamily="34" charset="0"/>
              </a:rPr>
              <a:t> </a:t>
            </a:r>
            <a:r>
              <a:rPr lang="fr-FR" sz="2000" b="1" i="1" u="none" strike="noStrike" dirty="0">
                <a:solidFill>
                  <a:srgbClr val="0645AD"/>
                </a:solidFill>
                <a:effectLst/>
                <a:latin typeface="Arial" panose="020B0604020202020204" pitchFamily="34" charset="0"/>
                <a:hlinkClick r:id="rId5" tooltip="Apis cerana"/>
              </a:rPr>
              <a:t>Apis </a:t>
            </a:r>
            <a:r>
              <a:rPr lang="fr-FR" sz="2000" b="1" i="1" u="none" strike="noStrike" dirty="0" err="1">
                <a:solidFill>
                  <a:srgbClr val="0645AD"/>
                </a:solidFill>
                <a:effectLst/>
                <a:latin typeface="Arial" panose="020B0604020202020204" pitchFamily="34" charset="0"/>
                <a:hlinkClick r:id="rId5" tooltip="Apis cerana"/>
              </a:rPr>
              <a:t>cerana</a:t>
            </a:r>
            <a:r>
              <a:rPr lang="fr-FR" sz="2000" b="1"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qui résiste à ses attaques, contrairement à l'abeille domestique européenne </a:t>
            </a:r>
            <a:r>
              <a:rPr lang="fr-FR" sz="2000" b="1" i="1" u="none" strike="noStrike" dirty="0">
                <a:solidFill>
                  <a:srgbClr val="0645AD"/>
                </a:solidFill>
                <a:effectLst/>
                <a:latin typeface="Arial" panose="020B0604020202020204" pitchFamily="34" charset="0"/>
                <a:hlinkClick r:id="rId6" tooltip="Apis mellifera"/>
              </a:rPr>
              <a:t>Apis </a:t>
            </a:r>
            <a:r>
              <a:rPr lang="fr-FR" sz="2000" b="1" i="1" u="none" strike="noStrike" dirty="0" err="1">
                <a:solidFill>
                  <a:srgbClr val="0645AD"/>
                </a:solidFill>
                <a:effectLst/>
                <a:latin typeface="Arial" panose="020B0604020202020204" pitchFamily="34" charset="0"/>
                <a:hlinkClick r:id="rId6" tooltip="Apis mellifera"/>
              </a:rPr>
              <a:t>mellifera</a:t>
            </a:r>
            <a:r>
              <a:rPr lang="fr-FR" sz="2000" b="1" dirty="0">
                <a:solidFill>
                  <a:srgbClr val="FFC000"/>
                </a:solidFill>
                <a:latin typeface="Arial" panose="020B0604020202020204" pitchFamily="34" charset="0"/>
                <a:cs typeface="Arial" panose="020B0604020202020204" pitchFamily="34" charset="0"/>
              </a:rPr>
              <a:t>. </a:t>
            </a:r>
            <a:r>
              <a:rPr lang="fr-FR" sz="2000" dirty="0">
                <a:solidFill>
                  <a:srgbClr val="FFC000"/>
                </a:solidFill>
                <a:latin typeface="Arial" panose="020B0604020202020204" pitchFamily="34" charset="0"/>
                <a:cs typeface="Arial" panose="020B0604020202020204" pitchFamily="34" charset="0"/>
              </a:rPr>
              <a:t>L'acarien se nourrit de l'hémolymphe (liquide plus ou moins analogue au sang) de l'abeille. De ce fait, il affaiblit l'insecte et surtout pratique des portes d'entrées pour les virus présents dans la colonie. La lutte contre le varroa est difficile.</a:t>
            </a:r>
          </a:p>
          <a:p>
            <a:pPr algn="just"/>
            <a:r>
              <a:rPr lang="fr-FR" sz="2000" b="0" i="0" dirty="0">
                <a:solidFill>
                  <a:srgbClr val="FFC000"/>
                </a:solidFill>
                <a:effectLst/>
                <a:latin typeface="Arial" panose="020B0604020202020204" pitchFamily="34" charset="0"/>
              </a:rPr>
              <a:t>Ayant colonisé quasiment toutes les zones où </a:t>
            </a:r>
            <a:r>
              <a:rPr lang="fr-FR" sz="2000" b="0" i="1" dirty="0">
                <a:solidFill>
                  <a:srgbClr val="FFC000"/>
                </a:solidFill>
                <a:effectLst/>
                <a:latin typeface="Arial" panose="020B0604020202020204" pitchFamily="34" charset="0"/>
              </a:rPr>
              <a:t>Apis </a:t>
            </a:r>
            <a:r>
              <a:rPr lang="fr-FR" sz="2000" b="0" i="1" dirty="0" err="1">
                <a:solidFill>
                  <a:srgbClr val="FFC000"/>
                </a:solidFill>
                <a:effectLst/>
                <a:latin typeface="Arial" panose="020B0604020202020204" pitchFamily="34" charset="0"/>
              </a:rPr>
              <a:t>mellifera</a:t>
            </a:r>
            <a:r>
              <a:rPr lang="fr-FR" sz="2000" b="0" i="0" dirty="0">
                <a:solidFill>
                  <a:srgbClr val="FFC000"/>
                </a:solidFill>
                <a:effectLst/>
                <a:latin typeface="Arial" panose="020B0604020202020204" pitchFamily="34" charset="0"/>
              </a:rPr>
              <a:t> est présente, la </a:t>
            </a:r>
            <a:r>
              <a:rPr lang="fr-FR" sz="2000" b="0" i="0" dirty="0" err="1">
                <a:solidFill>
                  <a:srgbClr val="FFC000"/>
                </a:solidFill>
                <a:effectLst/>
                <a:latin typeface="Arial" panose="020B0604020202020204" pitchFamily="34" charset="0"/>
              </a:rPr>
              <a:t>varroose</a:t>
            </a:r>
            <a:r>
              <a:rPr lang="fr-FR" sz="2000" b="0" i="0" dirty="0">
                <a:solidFill>
                  <a:srgbClr val="FFC000"/>
                </a:solidFill>
                <a:effectLst/>
                <a:latin typeface="Arial" panose="020B0604020202020204" pitchFamily="34" charset="0"/>
              </a:rPr>
              <a:t> est désormais un problème d'ordre mondial.</a:t>
            </a:r>
            <a:r>
              <a:rPr lang="fr-FR" sz="1400" b="0" i="0" dirty="0">
                <a:solidFill>
                  <a:srgbClr val="FFC000"/>
                </a:solidFill>
                <a:effectLst/>
                <a:latin typeface="Arial" panose="020B0604020202020204" pitchFamily="34" charset="0"/>
              </a:rPr>
              <a:t> Sources : </a:t>
            </a:r>
            <a:r>
              <a:rPr lang="fr-FR" sz="1400" b="0" i="0" dirty="0">
                <a:solidFill>
                  <a:srgbClr val="FFC000"/>
                </a:solidFill>
                <a:effectLst/>
                <a:latin typeface="Arial" panose="020B0604020202020204" pitchFamily="34" charset="0"/>
                <a:hlinkClick r:id="rId7"/>
              </a:rPr>
              <a:t>https://unrucheraujardin.blogspot.com/2016/04/les-ennemis-des-abeilles.html</a:t>
            </a:r>
            <a:r>
              <a:rPr lang="fr-FR" sz="1400" b="0" i="0" dirty="0">
                <a:solidFill>
                  <a:srgbClr val="FFC000"/>
                </a:solidFill>
                <a:effectLst/>
                <a:latin typeface="Arial" panose="020B0604020202020204" pitchFamily="34" charset="0"/>
              </a:rPr>
              <a:t> &amp; Wikipedia.</a:t>
            </a:r>
            <a:endParaRPr lang="fr-FR" sz="2000" dirty="0">
              <a:solidFill>
                <a:srgbClr val="FFC000"/>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04C0AC03-BE89-4C3F-985F-F6A3CE17A2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4097" y="4711852"/>
            <a:ext cx="2857500" cy="1600200"/>
          </a:xfrm>
          <a:prstGeom prst="rect">
            <a:avLst/>
          </a:prstGeom>
        </p:spPr>
      </p:pic>
      <p:pic>
        <p:nvPicPr>
          <p:cNvPr id="14" name="Image 13" descr="Une image contenant nid d’abeille, objet d’extérieur&#10;&#10;Description générée automatiquement">
            <a:extLst>
              <a:ext uri="{FF2B5EF4-FFF2-40B4-BE49-F238E27FC236}">
                <a16:creationId xmlns:a16="http://schemas.microsoft.com/office/drawing/2014/main" id="{905F82E9-0311-4971-B4A0-D6F5640AA0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3211" y="4682178"/>
            <a:ext cx="2619375" cy="1743075"/>
          </a:xfrm>
          <a:prstGeom prst="rect">
            <a:avLst/>
          </a:prstGeom>
        </p:spPr>
      </p:pic>
      <p:pic>
        <p:nvPicPr>
          <p:cNvPr id="17" name="Image 16" descr="Une image contenant arthropode, invertébré, acarien&#10;&#10;Description générée automatiquement">
            <a:extLst>
              <a:ext uri="{FF2B5EF4-FFF2-40B4-BE49-F238E27FC236}">
                <a16:creationId xmlns:a16="http://schemas.microsoft.com/office/drawing/2014/main" id="{3967E6F8-E4EC-4472-9A8E-F1AF12629F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0501" y="4535112"/>
            <a:ext cx="1981200" cy="2314575"/>
          </a:xfrm>
          <a:prstGeom prst="rect">
            <a:avLst/>
          </a:prstGeom>
        </p:spPr>
      </p:pic>
    </p:spTree>
    <p:extLst>
      <p:ext uri="{BB962C8B-B14F-4D97-AF65-F5344CB8AC3E}">
        <p14:creationId xmlns:p14="http://schemas.microsoft.com/office/powerpoint/2010/main" val="72519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36</a:t>
            </a:fld>
            <a:endParaRPr lang="en-US" dirty="0"/>
          </a:p>
        </p:txBody>
      </p:sp>
      <p:sp>
        <p:nvSpPr>
          <p:cNvPr id="3" name="ZoneTexte 2">
            <a:extLst>
              <a:ext uri="{FF2B5EF4-FFF2-40B4-BE49-F238E27FC236}">
                <a16:creationId xmlns:a16="http://schemas.microsoft.com/office/drawing/2014/main" id="{46976BA4-3C1E-4C97-8B49-1485803D69B6}"/>
              </a:ext>
            </a:extLst>
          </p:cNvPr>
          <p:cNvSpPr txBox="1"/>
          <p:nvPr/>
        </p:nvSpPr>
        <p:spPr>
          <a:xfrm>
            <a:off x="329609" y="356812"/>
            <a:ext cx="10334840" cy="400110"/>
          </a:xfrm>
          <a:prstGeom prst="rect">
            <a:avLst/>
          </a:prstGeom>
          <a:noFill/>
        </p:spPr>
        <p:txBody>
          <a:bodyPr wrap="square" rtlCol="0">
            <a:spAutoFit/>
          </a:bodyPr>
          <a:lstStyle/>
          <a:p>
            <a:endParaRPr lang="fr-FR" sz="2000" b="1" dirty="0">
              <a:solidFill>
                <a:srgbClr val="FFC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E2B611D-D24A-40DA-A22D-C33EB4F98A9F}"/>
              </a:ext>
            </a:extLst>
          </p:cNvPr>
          <p:cNvSpPr txBox="1"/>
          <p:nvPr/>
        </p:nvSpPr>
        <p:spPr>
          <a:xfrm>
            <a:off x="242774" y="125979"/>
            <a:ext cx="7274445" cy="461665"/>
          </a:xfrm>
          <a:prstGeom prst="rect">
            <a:avLst/>
          </a:prstGeom>
          <a:noFill/>
        </p:spPr>
        <p:txBody>
          <a:bodyPr wrap="square">
            <a:spAutoFit/>
          </a:bodyPr>
          <a:lstStyle/>
          <a:p>
            <a:r>
              <a:rPr lang="fr-FR" sz="2400" b="1" dirty="0">
                <a:solidFill>
                  <a:srgbClr val="FFC000"/>
                </a:solidFill>
              </a:rPr>
              <a:t>Maladies, parasites et prédateurs des abeilles</a:t>
            </a:r>
          </a:p>
        </p:txBody>
      </p:sp>
      <p:sp>
        <p:nvSpPr>
          <p:cNvPr id="5" name="ZoneTexte 4">
            <a:extLst>
              <a:ext uri="{FF2B5EF4-FFF2-40B4-BE49-F238E27FC236}">
                <a16:creationId xmlns:a16="http://schemas.microsoft.com/office/drawing/2014/main" id="{13C42A73-6228-4064-8443-3D28899EE785}"/>
              </a:ext>
            </a:extLst>
          </p:cNvPr>
          <p:cNvSpPr txBox="1"/>
          <p:nvPr/>
        </p:nvSpPr>
        <p:spPr>
          <a:xfrm>
            <a:off x="242774" y="756922"/>
            <a:ext cx="11821500" cy="3170099"/>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Frelon asiatique (</a:t>
            </a:r>
            <a:r>
              <a:rPr lang="fr-FR" sz="2000" b="1" i="1" dirty="0">
                <a:solidFill>
                  <a:srgbClr val="FFC000"/>
                </a:solidFill>
                <a:latin typeface="Arial" panose="020B0604020202020204" pitchFamily="34" charset="0"/>
                <a:cs typeface="Arial" panose="020B0604020202020204" pitchFamily="34" charset="0"/>
              </a:rPr>
              <a:t>Vespa </a:t>
            </a:r>
            <a:r>
              <a:rPr lang="fr-FR" sz="2000" b="1" i="1" dirty="0" err="1">
                <a:solidFill>
                  <a:srgbClr val="FFC000"/>
                </a:solidFill>
                <a:latin typeface="Arial" panose="020B0604020202020204" pitchFamily="34" charset="0"/>
                <a:cs typeface="Arial" panose="020B0604020202020204" pitchFamily="34" charset="0"/>
              </a:rPr>
              <a:t>velutina</a:t>
            </a:r>
            <a:r>
              <a:rPr lang="fr-FR" sz="2000" b="1" dirty="0">
                <a:solidFill>
                  <a:srgbClr val="FFC000"/>
                </a:solidFill>
                <a:latin typeface="Arial" panose="020B0604020202020204" pitchFamily="34" charset="0"/>
                <a:cs typeface="Arial" panose="020B0604020202020204" pitchFamily="34" charset="0"/>
              </a:rPr>
              <a:t>)</a:t>
            </a:r>
            <a:endParaRPr lang="fr-FR" sz="2000" b="1" i="1" dirty="0">
              <a:solidFill>
                <a:srgbClr val="FFC000"/>
              </a:solidFill>
              <a:latin typeface="Arial" panose="020B0604020202020204" pitchFamily="34" charset="0"/>
              <a:cs typeface="Arial" panose="020B0604020202020204" pitchFamily="34" charset="0"/>
            </a:endParaRP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dirty="0">
                <a:solidFill>
                  <a:srgbClr val="FFC000"/>
                </a:solidFill>
                <a:latin typeface="Arial" panose="020B0604020202020204" pitchFamily="34" charset="0"/>
              </a:rPr>
              <a:t>O</a:t>
            </a:r>
            <a:r>
              <a:rPr lang="fr-FR" sz="2000" b="0" i="0" dirty="0">
                <a:solidFill>
                  <a:srgbClr val="FFC000"/>
                </a:solidFill>
                <a:effectLst/>
                <a:latin typeface="Arial" panose="020B0604020202020204" pitchFamily="34" charset="0"/>
              </a:rPr>
              <a:t>riginaire (endémique) d'</a:t>
            </a:r>
            <a:r>
              <a:rPr lang="fr-FR" sz="2000" b="0" i="0" u="none" strike="noStrike" dirty="0">
                <a:solidFill>
                  <a:srgbClr val="0645AD"/>
                </a:solidFill>
                <a:effectLst/>
                <a:latin typeface="Arial" panose="020B0604020202020204" pitchFamily="34" charset="0"/>
                <a:hlinkClick r:id="rId3" tooltip="Asie"/>
              </a:rPr>
              <a:t>Asie</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la sous-espèce de couleur noire, </a:t>
            </a:r>
            <a:r>
              <a:rPr lang="fr-FR" sz="2000" b="0" i="1" dirty="0">
                <a:solidFill>
                  <a:srgbClr val="FFC000"/>
                </a:solidFill>
                <a:effectLst/>
                <a:latin typeface="Arial" panose="020B0604020202020204" pitchFamily="34" charset="0"/>
              </a:rPr>
              <a:t>Vespa </a:t>
            </a:r>
            <a:r>
              <a:rPr lang="fr-FR" sz="2000" b="0" i="1" dirty="0" err="1">
                <a:solidFill>
                  <a:srgbClr val="FFC000"/>
                </a:solidFill>
                <a:effectLst/>
                <a:latin typeface="Arial" panose="020B0604020202020204" pitchFamily="34" charset="0"/>
              </a:rPr>
              <a:t>velutina</a:t>
            </a:r>
            <a:r>
              <a:rPr lang="fr-FR" sz="2000" b="0" i="1" dirty="0">
                <a:solidFill>
                  <a:srgbClr val="FFC000"/>
                </a:solidFill>
                <a:effectLst/>
                <a:latin typeface="Arial" panose="020B0604020202020204" pitchFamily="34" charset="0"/>
              </a:rPr>
              <a:t> </a:t>
            </a:r>
            <a:r>
              <a:rPr lang="fr-FR" sz="2000" b="0" i="1" dirty="0" err="1">
                <a:solidFill>
                  <a:srgbClr val="FFC000"/>
                </a:solidFill>
                <a:effectLst/>
                <a:latin typeface="Arial" panose="020B0604020202020204" pitchFamily="34" charset="0"/>
              </a:rPr>
              <a:t>nigrithorax</a:t>
            </a:r>
            <a:r>
              <a:rPr lang="fr-FR" sz="2000" b="0" i="0" dirty="0">
                <a:solidFill>
                  <a:srgbClr val="FFC000"/>
                </a:solidFill>
                <a:effectLst/>
                <a:latin typeface="Arial" panose="020B0604020202020204" pitchFamily="34" charset="0"/>
              </a:rPr>
              <a:t>, a été introduite en France vers 2004 et s'est ensuite diffusée dans le reste de l'Europe, où elle est désormais une </a:t>
            </a:r>
            <a:r>
              <a:rPr lang="fr-FR" sz="2000" b="0" i="0" u="none" strike="noStrike" dirty="0">
                <a:solidFill>
                  <a:srgbClr val="0645AD"/>
                </a:solidFill>
                <a:effectLst/>
                <a:latin typeface="Arial" panose="020B0604020202020204" pitchFamily="34" charset="0"/>
                <a:hlinkClick r:id="rId4" tooltip="Espèce envahissante"/>
              </a:rPr>
              <a:t>espèce invasive</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considérée</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5" tooltip="Organisme nuisible"/>
              </a:rPr>
              <a:t>nuisible</a:t>
            </a:r>
            <a:r>
              <a:rPr lang="fr-FR" sz="2000" b="0" i="0" u="none" strike="noStrike" dirty="0">
                <a:solidFill>
                  <a:srgbClr val="FFC000"/>
                </a:solidFill>
                <a:effectLst/>
                <a:latin typeface="Arial" panose="020B0604020202020204" pitchFamily="34" charset="0"/>
              </a:rPr>
              <a:t>. Ce frelon progresse à travers la France au rythme de 100 km par an. Il consomme des mouches et des abeilles surtout en fin d'été et à ce titre est </a:t>
            </a:r>
            <a:r>
              <a:rPr lang="fr-FR" sz="2000" b="1" i="0" u="none" strike="noStrike" dirty="0">
                <a:solidFill>
                  <a:srgbClr val="FFC000"/>
                </a:solidFill>
                <a:effectLst/>
                <a:latin typeface="Arial" panose="020B0604020202020204" pitchFamily="34" charset="0"/>
              </a:rPr>
              <a:t>un prédateur impitoyable pour les abeilles qui sont incapables de se défendre</a:t>
            </a:r>
            <a:r>
              <a:rPr lang="fr-FR" sz="2000" b="0" i="0" u="none" strike="noStrike" dirty="0">
                <a:solidFill>
                  <a:srgbClr val="FFC000"/>
                </a:solidFill>
                <a:effectLst/>
                <a:latin typeface="Arial" panose="020B0604020202020204" pitchFamily="34" charset="0"/>
              </a:rPr>
              <a:t>. Il construit des nids en papier en haut des arbres et est difficile à apercevoir et à détruire. En fin de saison, la colonie disparaît. Ce sont des reines fondatrices qui recommence le cycle au printemps suivant.</a:t>
            </a:r>
            <a:endParaRPr lang="fr-FR" sz="2000" b="0" i="0" dirty="0">
              <a:solidFill>
                <a:srgbClr val="FFC000"/>
              </a:solidFill>
              <a:effectLst/>
              <a:latin typeface="Arial" panose="020B0604020202020204" pitchFamily="34" charset="0"/>
              <a:cs typeface="Arial" panose="020B0604020202020204" pitchFamily="34" charset="0"/>
            </a:endParaRPr>
          </a:p>
          <a:p>
            <a:pPr algn="just"/>
            <a:r>
              <a:rPr lang="fr-FR" sz="2000" b="0" i="0" dirty="0">
                <a:solidFill>
                  <a:srgbClr val="FFC000"/>
                </a:solidFill>
                <a:effectLst/>
                <a:latin typeface="Arial" panose="020B0604020202020204" pitchFamily="34" charset="0"/>
              </a:rPr>
              <a:t>.</a:t>
            </a:r>
            <a:r>
              <a:rPr lang="fr-FR" sz="1400" b="0" i="0" dirty="0">
                <a:solidFill>
                  <a:srgbClr val="FFC000"/>
                </a:solidFill>
                <a:effectLst/>
                <a:latin typeface="Arial" panose="020B0604020202020204" pitchFamily="34" charset="0"/>
              </a:rPr>
              <a:t> Sources : </a:t>
            </a:r>
            <a:r>
              <a:rPr lang="fr-FR" sz="1400" b="0" i="0" dirty="0">
                <a:solidFill>
                  <a:srgbClr val="FFC000"/>
                </a:solidFill>
                <a:effectLst/>
                <a:latin typeface="Arial" panose="020B0604020202020204" pitchFamily="34" charset="0"/>
                <a:hlinkClick r:id="rId6"/>
              </a:rPr>
              <a:t>https://unrucheraujardin.blogspot.com/2016/04/les-ennemis-des-abeilles.html</a:t>
            </a:r>
            <a:r>
              <a:rPr lang="fr-FR" sz="1400" b="0" i="0" dirty="0">
                <a:solidFill>
                  <a:srgbClr val="FFC000"/>
                </a:solidFill>
                <a:effectLst/>
                <a:latin typeface="Arial" panose="020B0604020202020204" pitchFamily="34" charset="0"/>
              </a:rPr>
              <a:t> &amp; Wikipedia.</a:t>
            </a:r>
            <a:endParaRPr lang="fr-FR" sz="2000" dirty="0">
              <a:solidFill>
                <a:srgbClr val="FFC000"/>
              </a:solidFill>
              <a:latin typeface="Arial" panose="020B0604020202020204" pitchFamily="34" charset="0"/>
              <a:cs typeface="Arial" panose="020B0604020202020204" pitchFamily="34" charset="0"/>
            </a:endParaRPr>
          </a:p>
        </p:txBody>
      </p:sp>
      <p:pic>
        <p:nvPicPr>
          <p:cNvPr id="12" name="Image 11" descr="Une image contenant arbre, plante&#10;&#10;Description générée automatiquement">
            <a:extLst>
              <a:ext uri="{FF2B5EF4-FFF2-40B4-BE49-F238E27FC236}">
                <a16:creationId xmlns:a16="http://schemas.microsoft.com/office/drawing/2014/main" id="{002C6778-38B1-4698-AD2A-786BAB7D1D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9728" y="4096297"/>
            <a:ext cx="2486025" cy="1857375"/>
          </a:xfrm>
          <a:prstGeom prst="rect">
            <a:avLst/>
          </a:prstGeom>
        </p:spPr>
      </p:pic>
      <p:pic>
        <p:nvPicPr>
          <p:cNvPr id="18" name="Image 17" descr="Une image contenant insecte&#10;&#10;Description générée automatiquement">
            <a:extLst>
              <a:ext uri="{FF2B5EF4-FFF2-40B4-BE49-F238E27FC236}">
                <a16:creationId xmlns:a16="http://schemas.microsoft.com/office/drawing/2014/main" id="{460A3D36-9551-4F7C-84A3-CF617FA455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0294" y="4210598"/>
            <a:ext cx="2809875" cy="1628775"/>
          </a:xfrm>
          <a:prstGeom prst="rect">
            <a:avLst/>
          </a:prstGeom>
        </p:spPr>
      </p:pic>
      <p:sp>
        <p:nvSpPr>
          <p:cNvPr id="19" name="ZoneTexte 18">
            <a:extLst>
              <a:ext uri="{FF2B5EF4-FFF2-40B4-BE49-F238E27FC236}">
                <a16:creationId xmlns:a16="http://schemas.microsoft.com/office/drawing/2014/main" id="{218BEFDB-C306-48CB-98CC-DA5ECC620262}"/>
              </a:ext>
            </a:extLst>
          </p:cNvPr>
          <p:cNvSpPr txBox="1"/>
          <p:nvPr/>
        </p:nvSpPr>
        <p:spPr>
          <a:xfrm>
            <a:off x="6871714" y="6101078"/>
            <a:ext cx="3590718" cy="400110"/>
          </a:xfrm>
          <a:prstGeom prst="rect">
            <a:avLst/>
          </a:prstGeom>
          <a:noFill/>
        </p:spPr>
        <p:txBody>
          <a:bodyPr wrap="square" rtlCol="0">
            <a:spAutoFit/>
          </a:bodyPr>
          <a:lstStyle/>
          <a:p>
            <a:pPr algn="ctr"/>
            <a:r>
              <a:rPr lang="fr-FR" sz="2000" dirty="0">
                <a:solidFill>
                  <a:srgbClr val="FFC000"/>
                </a:solidFill>
                <a:latin typeface="Arial" panose="020B0604020202020204" pitchFamily="34" charset="0"/>
                <a:cs typeface="Arial" panose="020B0604020202020204" pitchFamily="34" charset="0"/>
              </a:rPr>
              <a:t>Nid de frelon asiatique.</a:t>
            </a:r>
          </a:p>
        </p:txBody>
      </p:sp>
    </p:spTree>
    <p:extLst>
      <p:ext uri="{BB962C8B-B14F-4D97-AF65-F5344CB8AC3E}">
        <p14:creationId xmlns:p14="http://schemas.microsoft.com/office/powerpoint/2010/main" val="1564828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37</a:t>
            </a:fld>
            <a:endParaRPr lang="en-US" dirty="0"/>
          </a:p>
        </p:txBody>
      </p:sp>
      <p:sp>
        <p:nvSpPr>
          <p:cNvPr id="3" name="ZoneTexte 2">
            <a:extLst>
              <a:ext uri="{FF2B5EF4-FFF2-40B4-BE49-F238E27FC236}">
                <a16:creationId xmlns:a16="http://schemas.microsoft.com/office/drawing/2014/main" id="{46976BA4-3C1E-4C97-8B49-1485803D69B6}"/>
              </a:ext>
            </a:extLst>
          </p:cNvPr>
          <p:cNvSpPr txBox="1"/>
          <p:nvPr/>
        </p:nvSpPr>
        <p:spPr>
          <a:xfrm>
            <a:off x="329609" y="356812"/>
            <a:ext cx="10334840" cy="400110"/>
          </a:xfrm>
          <a:prstGeom prst="rect">
            <a:avLst/>
          </a:prstGeom>
          <a:noFill/>
        </p:spPr>
        <p:txBody>
          <a:bodyPr wrap="square" rtlCol="0">
            <a:spAutoFit/>
          </a:bodyPr>
          <a:lstStyle/>
          <a:p>
            <a:endParaRPr lang="fr-FR" sz="2000" b="1" dirty="0">
              <a:solidFill>
                <a:srgbClr val="FFC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E2B611D-D24A-40DA-A22D-C33EB4F98A9F}"/>
              </a:ext>
            </a:extLst>
          </p:cNvPr>
          <p:cNvSpPr txBox="1"/>
          <p:nvPr/>
        </p:nvSpPr>
        <p:spPr>
          <a:xfrm>
            <a:off x="242774" y="125979"/>
            <a:ext cx="7274445" cy="461665"/>
          </a:xfrm>
          <a:prstGeom prst="rect">
            <a:avLst/>
          </a:prstGeom>
          <a:noFill/>
        </p:spPr>
        <p:txBody>
          <a:bodyPr wrap="square">
            <a:spAutoFit/>
          </a:bodyPr>
          <a:lstStyle/>
          <a:p>
            <a:r>
              <a:rPr lang="fr-FR" sz="2400" b="1" dirty="0">
                <a:solidFill>
                  <a:srgbClr val="FFC000"/>
                </a:solidFill>
              </a:rPr>
              <a:t>Maladies, parasites et prédateurs des abeilles</a:t>
            </a:r>
          </a:p>
        </p:txBody>
      </p:sp>
      <p:sp>
        <p:nvSpPr>
          <p:cNvPr id="5" name="ZoneTexte 4">
            <a:extLst>
              <a:ext uri="{FF2B5EF4-FFF2-40B4-BE49-F238E27FC236}">
                <a16:creationId xmlns:a16="http://schemas.microsoft.com/office/drawing/2014/main" id="{13C42A73-6228-4064-8443-3D28899EE785}"/>
              </a:ext>
            </a:extLst>
          </p:cNvPr>
          <p:cNvSpPr txBox="1"/>
          <p:nvPr/>
        </p:nvSpPr>
        <p:spPr>
          <a:xfrm>
            <a:off x="242774" y="756922"/>
            <a:ext cx="11821500" cy="3477875"/>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Fausse-teigne de la cire (</a:t>
            </a:r>
            <a:r>
              <a:rPr lang="fr-FR" sz="2000" b="1" i="1" dirty="0" err="1">
                <a:solidFill>
                  <a:srgbClr val="FFC000"/>
                </a:solidFill>
                <a:latin typeface="Arial" panose="020B0604020202020204" pitchFamily="34" charset="0"/>
                <a:cs typeface="Arial" panose="020B0604020202020204" pitchFamily="34" charset="0"/>
              </a:rPr>
              <a:t>Galleria</a:t>
            </a:r>
            <a:r>
              <a:rPr lang="fr-FR" sz="2000" b="1" i="1" dirty="0">
                <a:solidFill>
                  <a:srgbClr val="FFC000"/>
                </a:solidFill>
                <a:latin typeface="Arial" panose="020B0604020202020204" pitchFamily="34" charset="0"/>
                <a:cs typeface="Arial" panose="020B0604020202020204" pitchFamily="34" charset="0"/>
              </a:rPr>
              <a:t> </a:t>
            </a:r>
            <a:r>
              <a:rPr lang="fr-FR" sz="2000" b="1" i="1" dirty="0" err="1">
                <a:solidFill>
                  <a:srgbClr val="FFC000"/>
                </a:solidFill>
                <a:latin typeface="Arial" panose="020B0604020202020204" pitchFamily="34" charset="0"/>
                <a:cs typeface="Arial" panose="020B0604020202020204" pitchFamily="34" charset="0"/>
              </a:rPr>
              <a:t>mellonella</a:t>
            </a:r>
            <a:r>
              <a:rPr lang="fr-FR" sz="2000" b="1" dirty="0">
                <a:solidFill>
                  <a:srgbClr val="FFC000"/>
                </a:solidFill>
                <a:latin typeface="Arial" panose="020B0604020202020204" pitchFamily="34" charset="0"/>
                <a:cs typeface="Arial" panose="020B0604020202020204" pitchFamily="34" charset="0"/>
              </a:rPr>
              <a:t>)</a:t>
            </a:r>
            <a:endParaRPr lang="fr-FR" sz="2000" b="1" i="1" dirty="0">
              <a:solidFill>
                <a:srgbClr val="FFC000"/>
              </a:solidFill>
              <a:latin typeface="Arial" panose="020B0604020202020204" pitchFamily="34" charset="0"/>
              <a:cs typeface="Arial" panose="020B0604020202020204" pitchFamily="34" charset="0"/>
            </a:endParaRP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b="0" i="0" u="none" strike="noStrike" dirty="0">
                <a:solidFill>
                  <a:srgbClr val="FFC000"/>
                </a:solidFill>
                <a:effectLst/>
                <a:latin typeface="Arial" panose="020B0604020202020204" pitchFamily="34" charset="0"/>
              </a:rPr>
              <a:t>La fausse-teigne est une mite. Il en existe de deux espèces: la petite fausse-teigne et la grande. Elle a l'aspect d'un papillon aux ailes brun clair assez terne. La fausse-teigne s'introduit dans les ruches où elle pond des œufs qui donneront naissance à des larves qui se développent dans la cire et creusant des tunnels. </a:t>
            </a:r>
            <a:r>
              <a:rPr lang="fr-FR" sz="2000" b="1" i="0" dirty="0">
                <a:solidFill>
                  <a:srgbClr val="FFC000"/>
                </a:solidFill>
                <a:effectLst/>
                <a:latin typeface="Arial" panose="020B0604020202020204" pitchFamily="34" charset="0"/>
              </a:rPr>
              <a:t>La</a:t>
            </a:r>
            <a:r>
              <a:rPr lang="fr-FR" sz="2000" b="1" i="0" dirty="0">
                <a:solidFill>
                  <a:srgbClr val="202122"/>
                </a:solidFill>
                <a:effectLst/>
                <a:latin typeface="Arial" panose="020B0604020202020204" pitchFamily="34" charset="0"/>
              </a:rPr>
              <a:t> </a:t>
            </a:r>
            <a:r>
              <a:rPr lang="fr-FR" sz="2000" b="1" i="0" u="none" strike="noStrike" dirty="0">
                <a:solidFill>
                  <a:srgbClr val="0645AD"/>
                </a:solidFill>
                <a:effectLst/>
                <a:latin typeface="Arial" panose="020B0604020202020204" pitchFamily="34" charset="0"/>
                <a:hlinkClick r:id="rId3" tooltip="Larve"/>
              </a:rPr>
              <a:t>larve</a:t>
            </a:r>
            <a:r>
              <a:rPr lang="fr-FR" sz="2000" b="1"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pose un problème aux </a:t>
            </a:r>
            <a:r>
              <a:rPr lang="fr-FR" sz="2000" b="1" i="0" u="none" strike="noStrike" dirty="0">
                <a:solidFill>
                  <a:srgbClr val="0645AD"/>
                </a:solidFill>
                <a:effectLst/>
                <a:latin typeface="Arial" panose="020B0604020202020204" pitchFamily="34" charset="0"/>
                <a:hlinkClick r:id="rId4" tooltip="Apiculteur"/>
              </a:rPr>
              <a:t>apiculteurs</a:t>
            </a:r>
            <a:r>
              <a:rPr lang="fr-FR" sz="2000" b="1"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car elle se nourrit des rayons de </a:t>
            </a:r>
            <a:r>
              <a:rPr lang="fr-FR" sz="2000" b="1" i="0" u="none" strike="noStrike" dirty="0">
                <a:solidFill>
                  <a:srgbClr val="0645AD"/>
                </a:solidFill>
                <a:effectLst/>
                <a:latin typeface="Arial" panose="020B0604020202020204" pitchFamily="34" charset="0"/>
                <a:hlinkClick r:id="rId5" tooltip="Cire d'abeille"/>
              </a:rPr>
              <a:t>cire</a:t>
            </a:r>
            <a:r>
              <a:rPr lang="fr-FR" sz="2000" b="1" i="0" dirty="0">
                <a:solidFill>
                  <a:srgbClr val="202122"/>
                </a:solidFill>
                <a:effectLst/>
                <a:latin typeface="Arial" panose="020B0604020202020204" pitchFamily="34" charset="0"/>
              </a:rPr>
              <a:t> </a:t>
            </a:r>
            <a:r>
              <a:rPr lang="fr-FR" sz="2000" b="1" i="0" dirty="0">
                <a:solidFill>
                  <a:srgbClr val="FFC000"/>
                </a:solidFill>
                <a:effectLst/>
                <a:latin typeface="Arial" panose="020B0604020202020204" pitchFamily="34" charset="0"/>
              </a:rPr>
              <a:t>des</a:t>
            </a:r>
            <a:r>
              <a:rPr lang="fr-FR" sz="2000" b="1" i="0" dirty="0">
                <a:solidFill>
                  <a:srgbClr val="202122"/>
                </a:solidFill>
                <a:effectLst/>
                <a:latin typeface="Arial" panose="020B0604020202020204" pitchFamily="34" charset="0"/>
              </a:rPr>
              <a:t> </a:t>
            </a:r>
            <a:r>
              <a:rPr lang="fr-FR" sz="2000" b="1" i="0" u="none" strike="noStrike" dirty="0">
                <a:solidFill>
                  <a:srgbClr val="0645AD"/>
                </a:solidFill>
                <a:effectLst/>
                <a:latin typeface="Arial" panose="020B0604020202020204" pitchFamily="34" charset="0"/>
                <a:hlinkClick r:id="rId6" tooltip="Ruche"/>
              </a:rPr>
              <a:t>ruches</a:t>
            </a:r>
            <a:r>
              <a:rPr lang="fr-FR" sz="2000" b="0" i="0" dirty="0">
                <a:solidFill>
                  <a:srgbClr val="FFC000"/>
                </a:solidFill>
                <a:effectLst/>
                <a:latin typeface="Arial" panose="020B0604020202020204" pitchFamily="34" charset="0"/>
              </a:rPr>
              <a:t>.</a:t>
            </a:r>
            <a:r>
              <a:rPr lang="fr-FR" sz="2000" b="0" i="0" u="none" strike="noStrike" dirty="0">
                <a:solidFill>
                  <a:srgbClr val="FFC000"/>
                </a:solidFill>
                <a:effectLst/>
                <a:latin typeface="Arial" panose="020B0604020202020204" pitchFamily="34" charset="0"/>
              </a:rPr>
              <a:t> Les larves tissent aussi une toile. </a:t>
            </a:r>
            <a:r>
              <a:rPr lang="fr-FR" sz="2000" b="1" i="0" u="none" strike="noStrike" dirty="0">
                <a:solidFill>
                  <a:srgbClr val="FFC000"/>
                </a:solidFill>
                <a:effectLst/>
                <a:latin typeface="Arial" panose="020B0604020202020204" pitchFamily="34" charset="0"/>
              </a:rPr>
              <a:t>Normalement, une colonie en bonne santé parvient à se débarrasser de la fausse-teigne.</a:t>
            </a:r>
            <a:r>
              <a:rPr lang="fr-FR" sz="2000" b="0" i="0" u="none" strike="noStrike" dirty="0">
                <a:solidFill>
                  <a:srgbClr val="FFC000"/>
                </a:solidFill>
                <a:effectLst/>
                <a:latin typeface="Arial" panose="020B0604020202020204" pitchFamily="34" charset="0"/>
              </a:rPr>
              <a:t> La fausse-teigne pond également dans des cadres vides. </a:t>
            </a:r>
            <a:r>
              <a:rPr lang="fr-FR" sz="2000" b="0" i="0" dirty="0">
                <a:solidFill>
                  <a:srgbClr val="FFC000"/>
                </a:solidFill>
                <a:effectLst/>
                <a:latin typeface="Arial" panose="020B0604020202020204" pitchFamily="34" charset="0"/>
              </a:rPr>
              <a:t>Pour s'en protéger, certains apiculteurs favorisent l'installation d'un nid de </a:t>
            </a:r>
            <a:r>
              <a:rPr lang="fr-FR" sz="2000" b="0" i="0" u="none" strike="noStrike" dirty="0">
                <a:solidFill>
                  <a:srgbClr val="0645AD"/>
                </a:solidFill>
                <a:effectLst/>
                <a:latin typeface="Arial" panose="020B0604020202020204" pitchFamily="34" charset="0"/>
                <a:hlinkClick r:id="rId7" tooltip="Frelon européen"/>
              </a:rPr>
              <a:t>frelons européens</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a:t>
            </a:r>
            <a:r>
              <a:rPr lang="fr-FR" sz="2000" b="0" i="1" dirty="0">
                <a:solidFill>
                  <a:srgbClr val="FFC000"/>
                </a:solidFill>
                <a:effectLst/>
                <a:latin typeface="Arial" panose="020B0604020202020204" pitchFamily="34" charset="0"/>
              </a:rPr>
              <a:t>Vespa </a:t>
            </a:r>
            <a:r>
              <a:rPr lang="fr-FR" sz="2000" b="0" i="1" dirty="0" err="1">
                <a:solidFill>
                  <a:srgbClr val="FFC000"/>
                </a:solidFill>
                <a:effectLst/>
                <a:latin typeface="Arial" panose="020B0604020202020204" pitchFamily="34" charset="0"/>
              </a:rPr>
              <a:t>crabro</a:t>
            </a:r>
            <a:r>
              <a:rPr lang="fr-FR" sz="2000" b="0" i="0" dirty="0">
                <a:solidFill>
                  <a:srgbClr val="FFC000"/>
                </a:solidFill>
                <a:effectLst/>
                <a:latin typeface="Arial" panose="020B0604020202020204" pitchFamily="34" charset="0"/>
              </a:rPr>
              <a:t>) à proximité des ruches car ceux-ci consomment bien plus de fausses teignes que d'</a:t>
            </a:r>
            <a:r>
              <a:rPr lang="fr-FR" sz="2000" b="0" i="0" u="none" strike="noStrike" dirty="0">
                <a:solidFill>
                  <a:srgbClr val="0645AD"/>
                </a:solidFill>
                <a:effectLst/>
                <a:latin typeface="Arial" panose="020B0604020202020204" pitchFamily="34" charset="0"/>
                <a:hlinkClick r:id="rId8" tooltip="Abeille"/>
              </a:rPr>
              <a:t>abeilles</a:t>
            </a:r>
            <a:r>
              <a:rPr lang="fr-FR" sz="2000" b="0" i="0" dirty="0">
                <a:solidFill>
                  <a:srgbClr val="FFC000"/>
                </a:solidFill>
                <a:effectLst/>
                <a:latin typeface="Arial" panose="020B0604020202020204" pitchFamily="34" charset="0"/>
              </a:rPr>
              <a:t>. </a:t>
            </a:r>
            <a:r>
              <a:rPr lang="fr-FR" sz="1400" b="0" i="0" dirty="0">
                <a:solidFill>
                  <a:srgbClr val="FFC000"/>
                </a:solidFill>
                <a:effectLst/>
                <a:latin typeface="Arial" panose="020B0604020202020204" pitchFamily="34" charset="0"/>
              </a:rPr>
              <a:t> Sources : </a:t>
            </a:r>
            <a:r>
              <a:rPr lang="fr-FR" sz="1400" b="0" i="0" dirty="0">
                <a:solidFill>
                  <a:srgbClr val="FFC000"/>
                </a:solidFill>
                <a:effectLst/>
                <a:latin typeface="Arial" panose="020B0604020202020204" pitchFamily="34" charset="0"/>
                <a:hlinkClick r:id="rId9"/>
              </a:rPr>
              <a:t>https://unrucheraujardin.blogspot.com/2016/04/les-ennemis-des-abeilles.html</a:t>
            </a:r>
            <a:r>
              <a:rPr lang="fr-FR" sz="1400" b="0" i="0" dirty="0">
                <a:solidFill>
                  <a:srgbClr val="FFC000"/>
                </a:solidFill>
                <a:effectLst/>
                <a:latin typeface="Arial" panose="020B0604020202020204" pitchFamily="34" charset="0"/>
              </a:rPr>
              <a:t> &amp; Wikipedia.</a:t>
            </a:r>
            <a:endParaRPr lang="fr-FR" sz="2000" dirty="0">
              <a:solidFill>
                <a:srgbClr val="FFC000"/>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218BEFDB-C306-48CB-98CC-DA5ECC620262}"/>
              </a:ext>
            </a:extLst>
          </p:cNvPr>
          <p:cNvSpPr txBox="1"/>
          <p:nvPr/>
        </p:nvSpPr>
        <p:spPr>
          <a:xfrm>
            <a:off x="4550734" y="6315739"/>
            <a:ext cx="2221989" cy="400110"/>
          </a:xfrm>
          <a:prstGeom prst="rect">
            <a:avLst/>
          </a:prstGeom>
          <a:noFill/>
        </p:spPr>
        <p:txBody>
          <a:bodyPr wrap="square" rtlCol="0">
            <a:spAutoFit/>
          </a:bodyPr>
          <a:lstStyle/>
          <a:p>
            <a:pPr algn="r"/>
            <a:r>
              <a:rPr lang="fr-FR" sz="2000" dirty="0">
                <a:solidFill>
                  <a:srgbClr val="FFC000"/>
                </a:solidFill>
                <a:latin typeface="Arial" panose="020B0604020202020204" pitchFamily="34" charset="0"/>
                <a:cs typeface="Arial" panose="020B0604020202020204" pitchFamily="34" charset="0"/>
              </a:rPr>
              <a:t>Fausse-teigne.</a:t>
            </a:r>
          </a:p>
        </p:txBody>
      </p:sp>
      <p:pic>
        <p:nvPicPr>
          <p:cNvPr id="16" name="Image 15" descr="Une image contenant insecte&#10;&#10;Description générée automatiquement">
            <a:extLst>
              <a:ext uri="{FF2B5EF4-FFF2-40B4-BE49-F238E27FC236}">
                <a16:creationId xmlns:a16="http://schemas.microsoft.com/office/drawing/2014/main" id="{330D66D2-A76F-4D45-8D50-DA6E49579A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3110" y="4397839"/>
            <a:ext cx="1779501" cy="2288806"/>
          </a:xfrm>
          <a:prstGeom prst="rect">
            <a:avLst/>
          </a:prstGeom>
        </p:spPr>
      </p:pic>
    </p:spTree>
    <p:extLst>
      <p:ext uri="{BB962C8B-B14F-4D97-AF65-F5344CB8AC3E}">
        <p14:creationId xmlns:p14="http://schemas.microsoft.com/office/powerpoint/2010/main" val="4024288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38</a:t>
            </a:fld>
            <a:endParaRPr lang="en-US" dirty="0"/>
          </a:p>
        </p:txBody>
      </p:sp>
      <p:sp>
        <p:nvSpPr>
          <p:cNvPr id="3" name="ZoneTexte 2">
            <a:extLst>
              <a:ext uri="{FF2B5EF4-FFF2-40B4-BE49-F238E27FC236}">
                <a16:creationId xmlns:a16="http://schemas.microsoft.com/office/drawing/2014/main" id="{46976BA4-3C1E-4C97-8B49-1485803D69B6}"/>
              </a:ext>
            </a:extLst>
          </p:cNvPr>
          <p:cNvSpPr txBox="1"/>
          <p:nvPr/>
        </p:nvSpPr>
        <p:spPr>
          <a:xfrm>
            <a:off x="329609" y="356812"/>
            <a:ext cx="10334840" cy="400110"/>
          </a:xfrm>
          <a:prstGeom prst="rect">
            <a:avLst/>
          </a:prstGeom>
          <a:noFill/>
        </p:spPr>
        <p:txBody>
          <a:bodyPr wrap="square" rtlCol="0">
            <a:spAutoFit/>
          </a:bodyPr>
          <a:lstStyle/>
          <a:p>
            <a:endParaRPr lang="fr-FR" sz="2000" b="1" dirty="0">
              <a:solidFill>
                <a:srgbClr val="FFC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E2B611D-D24A-40DA-A22D-C33EB4F98A9F}"/>
              </a:ext>
            </a:extLst>
          </p:cNvPr>
          <p:cNvSpPr txBox="1"/>
          <p:nvPr/>
        </p:nvSpPr>
        <p:spPr>
          <a:xfrm>
            <a:off x="242774" y="125979"/>
            <a:ext cx="7274445" cy="461665"/>
          </a:xfrm>
          <a:prstGeom prst="rect">
            <a:avLst/>
          </a:prstGeom>
          <a:noFill/>
        </p:spPr>
        <p:txBody>
          <a:bodyPr wrap="square">
            <a:spAutoFit/>
          </a:bodyPr>
          <a:lstStyle/>
          <a:p>
            <a:r>
              <a:rPr lang="fr-FR" sz="2400" b="1" dirty="0">
                <a:solidFill>
                  <a:srgbClr val="FFC000"/>
                </a:solidFill>
              </a:rPr>
              <a:t>Maladies, parasites et prédateurs des abeilles</a:t>
            </a:r>
          </a:p>
        </p:txBody>
      </p:sp>
      <p:sp>
        <p:nvSpPr>
          <p:cNvPr id="5" name="ZoneTexte 4">
            <a:extLst>
              <a:ext uri="{FF2B5EF4-FFF2-40B4-BE49-F238E27FC236}">
                <a16:creationId xmlns:a16="http://schemas.microsoft.com/office/drawing/2014/main" id="{13C42A73-6228-4064-8443-3D28899EE785}"/>
              </a:ext>
            </a:extLst>
          </p:cNvPr>
          <p:cNvSpPr txBox="1"/>
          <p:nvPr/>
        </p:nvSpPr>
        <p:spPr>
          <a:xfrm>
            <a:off x="242774" y="756922"/>
            <a:ext cx="11821500" cy="3693319"/>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rPr>
              <a:t>P</a:t>
            </a:r>
            <a:r>
              <a:rPr lang="fr-FR" sz="2000" b="1" i="0" dirty="0">
                <a:solidFill>
                  <a:srgbClr val="FFC000"/>
                </a:solidFill>
                <a:effectLst/>
                <a:latin typeface="Arial" panose="020B0604020202020204" pitchFamily="34" charset="0"/>
              </a:rPr>
              <a:t>etit coléoptère des ruches </a:t>
            </a:r>
            <a:r>
              <a:rPr lang="fr-FR" sz="2000" b="1" dirty="0">
                <a:solidFill>
                  <a:srgbClr val="FFC000"/>
                </a:solidFill>
                <a:latin typeface="Arial" panose="020B0604020202020204" pitchFamily="34" charset="0"/>
                <a:cs typeface="Arial" panose="020B0604020202020204" pitchFamily="34" charset="0"/>
              </a:rPr>
              <a:t>(</a:t>
            </a:r>
            <a:r>
              <a:rPr lang="fr-FR" sz="2000" b="1" i="1" dirty="0" err="1">
                <a:solidFill>
                  <a:srgbClr val="FFC000"/>
                </a:solidFill>
                <a:latin typeface="Arial" panose="020B0604020202020204" pitchFamily="34" charset="0"/>
                <a:cs typeface="Arial" panose="020B0604020202020204" pitchFamily="34" charset="0"/>
              </a:rPr>
              <a:t>Aethina</a:t>
            </a:r>
            <a:r>
              <a:rPr lang="fr-FR" sz="2000" b="1" i="1" dirty="0">
                <a:solidFill>
                  <a:srgbClr val="FFC000"/>
                </a:solidFill>
                <a:latin typeface="Arial" panose="020B0604020202020204" pitchFamily="34" charset="0"/>
                <a:cs typeface="Arial" panose="020B0604020202020204" pitchFamily="34" charset="0"/>
              </a:rPr>
              <a:t> </a:t>
            </a:r>
            <a:r>
              <a:rPr lang="fr-FR" sz="2000" b="1" i="1" dirty="0" err="1">
                <a:solidFill>
                  <a:srgbClr val="FFC000"/>
                </a:solidFill>
                <a:latin typeface="Arial" panose="020B0604020202020204" pitchFamily="34" charset="0"/>
                <a:cs typeface="Arial" panose="020B0604020202020204" pitchFamily="34" charset="0"/>
              </a:rPr>
              <a:t>tumida</a:t>
            </a:r>
            <a:r>
              <a:rPr lang="fr-FR" sz="2000" b="1" dirty="0">
                <a:solidFill>
                  <a:srgbClr val="FFC000"/>
                </a:solidFill>
                <a:latin typeface="Arial" panose="020B0604020202020204" pitchFamily="34" charset="0"/>
                <a:cs typeface="Arial" panose="020B0604020202020204" pitchFamily="34" charset="0"/>
              </a:rPr>
              <a:t>)</a:t>
            </a:r>
            <a:endParaRPr lang="fr-FR" sz="2000" b="1" i="1" dirty="0">
              <a:solidFill>
                <a:srgbClr val="FFC000"/>
              </a:solidFill>
              <a:latin typeface="Arial" panose="020B0604020202020204" pitchFamily="34" charset="0"/>
              <a:cs typeface="Arial" panose="020B0604020202020204" pitchFamily="34" charset="0"/>
            </a:endParaRP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b="0" i="0" dirty="0">
                <a:solidFill>
                  <a:srgbClr val="FFC000"/>
                </a:solidFill>
                <a:effectLst/>
                <a:latin typeface="Arial" panose="020B0604020202020204" pitchFamily="34" charset="0"/>
              </a:rPr>
              <a:t>Il s'agit d'un coléoptère de 5 à 7 mm de long de couleur foncée. Il varie du brun foncé au noir. Ils pondent des </a:t>
            </a:r>
            <a:r>
              <a:rPr lang="fr-FR" sz="2000" b="0" i="0" dirty="0" err="1">
                <a:solidFill>
                  <a:srgbClr val="FFC000"/>
                </a:solidFill>
                <a:effectLst/>
                <a:latin typeface="Arial" panose="020B0604020202020204" pitchFamily="34" charset="0"/>
              </a:rPr>
              <a:t>oeufs</a:t>
            </a:r>
            <a:r>
              <a:rPr lang="fr-FR" sz="2000" b="0" i="0" dirty="0">
                <a:solidFill>
                  <a:srgbClr val="FFC000"/>
                </a:solidFill>
                <a:effectLst/>
                <a:latin typeface="Arial" panose="020B0604020202020204" pitchFamily="34" charset="0"/>
              </a:rPr>
              <a:t> dans la ruche qui donnent naissance à des larves de un cm de couleur blanc crème qui se nourrissent de miel, de pollen et de larves d'abeilles. Ces larves creusent des galeries dans la cire et sont à l'origine de dégâts importants. Les excréments laissés par les larves provoquent des fermentation. Les larves quittent la ruche et s'enterrent pour former une chrysalide. Leur déplacement peut être de plusieurs mètres avant de trouver un terrain approprié pour s'enterrer jusqu'à 30 cm dans le sol. Les coléoptères adultes peuvent voler sur plusieurs kilomètres et contaminer d'autres ruchers.</a:t>
            </a:r>
          </a:p>
          <a:p>
            <a:pPr algn="just"/>
            <a:r>
              <a:rPr lang="fr-FR" sz="2000" b="0" i="0" dirty="0">
                <a:solidFill>
                  <a:srgbClr val="FFC000"/>
                </a:solidFill>
                <a:effectLst/>
                <a:latin typeface="Arial" panose="020B0604020202020204" pitchFamily="34" charset="0"/>
              </a:rPr>
              <a:t>La présence du coléoptère des ruches est à déclaration obligatoire. Pour éviter la propagation du coléoptère, il faut être prudent dans l'introduction de matériel de l'étranger.</a:t>
            </a:r>
          </a:p>
          <a:p>
            <a:pPr algn="just"/>
            <a:r>
              <a:rPr lang="fr-FR" sz="1400" b="0" i="0" dirty="0">
                <a:solidFill>
                  <a:srgbClr val="FFC000"/>
                </a:solidFill>
                <a:effectLst/>
                <a:latin typeface="Arial" panose="020B0604020202020204" pitchFamily="34" charset="0"/>
              </a:rPr>
              <a:t>Sources : </a:t>
            </a:r>
            <a:r>
              <a:rPr lang="fr-FR" sz="1400" b="0" i="0" dirty="0">
                <a:solidFill>
                  <a:srgbClr val="FFC000"/>
                </a:solidFill>
                <a:effectLst/>
                <a:latin typeface="Arial" panose="020B0604020202020204" pitchFamily="34" charset="0"/>
                <a:hlinkClick r:id="rId3"/>
              </a:rPr>
              <a:t>https://unrucheraujardin.blogspot.com/2016/04/les-ennemis-des-abeilles.html</a:t>
            </a:r>
            <a:r>
              <a:rPr lang="fr-FR" sz="1400" b="0" i="0" dirty="0">
                <a:solidFill>
                  <a:srgbClr val="FFC000"/>
                </a:solidFill>
                <a:effectLst/>
                <a:latin typeface="Arial" panose="020B0604020202020204" pitchFamily="34" charset="0"/>
              </a:rPr>
              <a:t> &amp; Wikipedia.</a:t>
            </a:r>
            <a:endParaRPr lang="fr-FR" sz="2000" dirty="0">
              <a:solidFill>
                <a:srgbClr val="FFC000"/>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218BEFDB-C306-48CB-98CC-DA5ECC620262}"/>
              </a:ext>
            </a:extLst>
          </p:cNvPr>
          <p:cNvSpPr txBox="1"/>
          <p:nvPr/>
        </p:nvSpPr>
        <p:spPr>
          <a:xfrm>
            <a:off x="4550734" y="6315739"/>
            <a:ext cx="2221989" cy="400110"/>
          </a:xfrm>
          <a:prstGeom prst="rect">
            <a:avLst/>
          </a:prstGeom>
          <a:noFill/>
        </p:spPr>
        <p:txBody>
          <a:bodyPr wrap="square" rtlCol="0">
            <a:spAutoFit/>
          </a:bodyPr>
          <a:lstStyle/>
          <a:p>
            <a:pPr algn="ctr"/>
            <a:r>
              <a:rPr lang="fr-FR" sz="2000" i="1" dirty="0" err="1">
                <a:solidFill>
                  <a:srgbClr val="FFC000"/>
                </a:solidFill>
                <a:latin typeface="Arial" panose="020B0604020202020204" pitchFamily="34" charset="0"/>
                <a:cs typeface="Arial" panose="020B0604020202020204" pitchFamily="34" charset="0"/>
              </a:rPr>
              <a:t>Aethina</a:t>
            </a:r>
            <a:r>
              <a:rPr lang="fr-FR" sz="2000" i="1" dirty="0">
                <a:solidFill>
                  <a:srgbClr val="FFC000"/>
                </a:solidFill>
                <a:latin typeface="Arial" panose="020B0604020202020204" pitchFamily="34" charset="0"/>
                <a:cs typeface="Arial" panose="020B0604020202020204" pitchFamily="34" charset="0"/>
              </a:rPr>
              <a:t> </a:t>
            </a:r>
            <a:r>
              <a:rPr lang="fr-FR" sz="2000" i="1" dirty="0" err="1">
                <a:solidFill>
                  <a:srgbClr val="FFC000"/>
                </a:solidFill>
                <a:latin typeface="Arial" panose="020B0604020202020204" pitchFamily="34" charset="0"/>
                <a:cs typeface="Arial" panose="020B0604020202020204" pitchFamily="34" charset="0"/>
              </a:rPr>
              <a:t>tumida</a:t>
            </a:r>
            <a:r>
              <a:rPr lang="fr-FR" sz="2000" dirty="0">
                <a:solidFill>
                  <a:srgbClr val="FFC000"/>
                </a:solidFill>
                <a:latin typeface="Arial" panose="020B0604020202020204" pitchFamily="34" charset="0"/>
                <a:cs typeface="Arial" panose="020B0604020202020204" pitchFamily="34" charset="0"/>
              </a:rPr>
              <a:t>.</a:t>
            </a:r>
          </a:p>
        </p:txBody>
      </p:sp>
      <p:pic>
        <p:nvPicPr>
          <p:cNvPr id="8" name="Image 7" descr="Une image contenant nid d’abeille, objet d’extérieur, nid de guêpes, rayon&#10;&#10;Description générée automatiquement">
            <a:extLst>
              <a:ext uri="{FF2B5EF4-FFF2-40B4-BE49-F238E27FC236}">
                <a16:creationId xmlns:a16="http://schemas.microsoft.com/office/drawing/2014/main" id="{671D1435-A909-4193-BBF0-5DE90E4E4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128" y="4648859"/>
            <a:ext cx="2743200" cy="1666875"/>
          </a:xfrm>
          <a:prstGeom prst="rect">
            <a:avLst/>
          </a:prstGeom>
        </p:spPr>
      </p:pic>
    </p:spTree>
    <p:extLst>
      <p:ext uri="{BB962C8B-B14F-4D97-AF65-F5344CB8AC3E}">
        <p14:creationId xmlns:p14="http://schemas.microsoft.com/office/powerpoint/2010/main" val="4221241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39</a:t>
            </a:fld>
            <a:endParaRPr lang="en-US" dirty="0"/>
          </a:p>
        </p:txBody>
      </p:sp>
      <p:sp>
        <p:nvSpPr>
          <p:cNvPr id="3" name="ZoneTexte 2">
            <a:extLst>
              <a:ext uri="{FF2B5EF4-FFF2-40B4-BE49-F238E27FC236}">
                <a16:creationId xmlns:a16="http://schemas.microsoft.com/office/drawing/2014/main" id="{46976BA4-3C1E-4C97-8B49-1485803D69B6}"/>
              </a:ext>
            </a:extLst>
          </p:cNvPr>
          <p:cNvSpPr txBox="1"/>
          <p:nvPr/>
        </p:nvSpPr>
        <p:spPr>
          <a:xfrm>
            <a:off x="329609" y="356812"/>
            <a:ext cx="10334840" cy="400110"/>
          </a:xfrm>
          <a:prstGeom prst="rect">
            <a:avLst/>
          </a:prstGeom>
          <a:noFill/>
        </p:spPr>
        <p:txBody>
          <a:bodyPr wrap="square" rtlCol="0">
            <a:spAutoFit/>
          </a:bodyPr>
          <a:lstStyle/>
          <a:p>
            <a:endParaRPr lang="fr-FR" sz="2000" b="1" dirty="0">
              <a:solidFill>
                <a:srgbClr val="FFC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E2B611D-D24A-40DA-A22D-C33EB4F98A9F}"/>
              </a:ext>
            </a:extLst>
          </p:cNvPr>
          <p:cNvSpPr txBox="1"/>
          <p:nvPr/>
        </p:nvSpPr>
        <p:spPr>
          <a:xfrm>
            <a:off x="242774" y="125979"/>
            <a:ext cx="7274445" cy="461665"/>
          </a:xfrm>
          <a:prstGeom prst="rect">
            <a:avLst/>
          </a:prstGeom>
          <a:noFill/>
        </p:spPr>
        <p:txBody>
          <a:bodyPr wrap="square">
            <a:spAutoFit/>
          </a:bodyPr>
          <a:lstStyle/>
          <a:p>
            <a:r>
              <a:rPr lang="fr-FR" sz="2400" b="1" dirty="0">
                <a:solidFill>
                  <a:srgbClr val="FFC000"/>
                </a:solidFill>
              </a:rPr>
              <a:t>Maladies, parasites et prédateurs des abeilles</a:t>
            </a:r>
          </a:p>
        </p:txBody>
      </p:sp>
      <p:sp>
        <p:nvSpPr>
          <p:cNvPr id="5" name="ZoneTexte 4">
            <a:extLst>
              <a:ext uri="{FF2B5EF4-FFF2-40B4-BE49-F238E27FC236}">
                <a16:creationId xmlns:a16="http://schemas.microsoft.com/office/drawing/2014/main" id="{13C42A73-6228-4064-8443-3D28899EE785}"/>
              </a:ext>
            </a:extLst>
          </p:cNvPr>
          <p:cNvSpPr txBox="1"/>
          <p:nvPr/>
        </p:nvSpPr>
        <p:spPr>
          <a:xfrm>
            <a:off x="242774" y="756922"/>
            <a:ext cx="11821500" cy="2154436"/>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rPr>
              <a:t>Les pics </a:t>
            </a:r>
            <a:r>
              <a:rPr lang="fr-FR" sz="2000" b="1" dirty="0">
                <a:solidFill>
                  <a:srgbClr val="FFC000"/>
                </a:solidFill>
                <a:latin typeface="Arial" panose="020B0604020202020204" pitchFamily="34" charset="0"/>
                <a:cs typeface="Arial" panose="020B0604020202020204" pitchFamily="34" charset="0"/>
              </a:rPr>
              <a:t>(Oiseaux) (</a:t>
            </a:r>
            <a:r>
              <a:rPr lang="fr-FR" sz="2000" b="1" i="1" dirty="0" err="1">
                <a:solidFill>
                  <a:srgbClr val="FFC000"/>
                </a:solidFill>
                <a:latin typeface="Arial" panose="020B0604020202020204" pitchFamily="34" charset="0"/>
                <a:cs typeface="Arial" panose="020B0604020202020204" pitchFamily="34" charset="0"/>
              </a:rPr>
              <a:t>Picidae</a:t>
            </a:r>
            <a:r>
              <a:rPr lang="fr-FR" sz="2000" b="1" dirty="0">
                <a:solidFill>
                  <a:srgbClr val="FFC000"/>
                </a:solidFill>
                <a:latin typeface="Arial" panose="020B0604020202020204" pitchFamily="34" charset="0"/>
                <a:cs typeface="Arial" panose="020B0604020202020204" pitchFamily="34" charset="0"/>
              </a:rPr>
              <a:t>)</a:t>
            </a:r>
            <a:endParaRPr lang="fr-FR" sz="2000" b="1" i="1" dirty="0">
              <a:solidFill>
                <a:srgbClr val="FFC000"/>
              </a:solidFill>
              <a:latin typeface="Arial" panose="020B0604020202020204" pitchFamily="34" charset="0"/>
              <a:cs typeface="Arial" panose="020B0604020202020204" pitchFamily="34" charset="0"/>
            </a:endParaRP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b="0" i="0" dirty="0">
                <a:solidFill>
                  <a:srgbClr val="FFC000"/>
                </a:solidFill>
                <a:effectLst/>
                <a:latin typeface="Arial" panose="020B0604020202020204" pitchFamily="34" charset="0"/>
              </a:rPr>
              <a:t>Ce problème est plus gênant car les pics font des trous dans la ruche qui ainsi n'est plus isolée. Les pics attaquent le nid pour manger les abeilles et les larves. Si vous constatez ce genre d'attaque, une seule solution empêcher les pics d'arriver aux ruches. Soit au moyen d'un rucher couvert soit par une protection par des filets métalliques.</a:t>
            </a:r>
          </a:p>
          <a:p>
            <a:pPr algn="just"/>
            <a:r>
              <a:rPr lang="fr-FR" sz="1400" b="0" i="0" dirty="0">
                <a:solidFill>
                  <a:srgbClr val="FFC000"/>
                </a:solidFill>
                <a:effectLst/>
                <a:latin typeface="Arial" panose="020B0604020202020204" pitchFamily="34" charset="0"/>
              </a:rPr>
              <a:t>Sources : </a:t>
            </a:r>
            <a:r>
              <a:rPr lang="fr-FR" sz="1400" b="0" i="0" dirty="0">
                <a:solidFill>
                  <a:srgbClr val="FFC000"/>
                </a:solidFill>
                <a:effectLst/>
                <a:latin typeface="Arial" panose="020B0604020202020204" pitchFamily="34" charset="0"/>
                <a:hlinkClick r:id="rId3"/>
              </a:rPr>
              <a:t>https://unrucheraujardin.blogspot.com/2016/04/les-ennemis-des-abeilles.html</a:t>
            </a:r>
            <a:r>
              <a:rPr lang="fr-FR" sz="1400" b="0" i="0" dirty="0">
                <a:solidFill>
                  <a:srgbClr val="FFC000"/>
                </a:solidFill>
                <a:effectLst/>
                <a:latin typeface="Arial" panose="020B0604020202020204" pitchFamily="34" charset="0"/>
              </a:rPr>
              <a:t> &amp; Wikipedia.</a:t>
            </a:r>
          </a:p>
        </p:txBody>
      </p:sp>
      <p:pic>
        <p:nvPicPr>
          <p:cNvPr id="12" name="Image 11" descr="Une image contenant oiseau, pivert, extérieur, perché&#10;&#10;Description générée automatiquement">
            <a:extLst>
              <a:ext uri="{FF2B5EF4-FFF2-40B4-BE49-F238E27FC236}">
                <a16:creationId xmlns:a16="http://schemas.microsoft.com/office/drawing/2014/main" id="{5025F6A9-193B-441A-AEA4-D1589311B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2211" y="3180628"/>
            <a:ext cx="1743075" cy="2619375"/>
          </a:xfrm>
          <a:prstGeom prst="rect">
            <a:avLst/>
          </a:prstGeom>
        </p:spPr>
      </p:pic>
      <p:pic>
        <p:nvPicPr>
          <p:cNvPr id="16" name="Image 15" descr="Une image contenant oiseau, pivert, extérieur, debout&#10;&#10;Description générée automatiquement">
            <a:extLst>
              <a:ext uri="{FF2B5EF4-FFF2-40B4-BE49-F238E27FC236}">
                <a16:creationId xmlns:a16="http://schemas.microsoft.com/office/drawing/2014/main" id="{675C9CA2-3514-455C-BCA8-D744389A7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5112" y="3184002"/>
            <a:ext cx="1743075" cy="2619375"/>
          </a:xfrm>
          <a:prstGeom prst="rect">
            <a:avLst/>
          </a:prstGeom>
        </p:spPr>
      </p:pic>
      <p:pic>
        <p:nvPicPr>
          <p:cNvPr id="18" name="Image 17" descr="Une image contenant texte, oiseau, pivert&#10;&#10;Description générée automatiquement">
            <a:extLst>
              <a:ext uri="{FF2B5EF4-FFF2-40B4-BE49-F238E27FC236}">
                <a16:creationId xmlns:a16="http://schemas.microsoft.com/office/drawing/2014/main" id="{5AE8A891-0A15-4235-9963-EB9820840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5163" y="3133002"/>
            <a:ext cx="1685925" cy="2714625"/>
          </a:xfrm>
          <a:prstGeom prst="rect">
            <a:avLst/>
          </a:prstGeom>
        </p:spPr>
      </p:pic>
    </p:spTree>
    <p:extLst>
      <p:ext uri="{BB962C8B-B14F-4D97-AF65-F5344CB8AC3E}">
        <p14:creationId xmlns:p14="http://schemas.microsoft.com/office/powerpoint/2010/main" val="422663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ZoneTexte 1">
            <a:extLst>
              <a:ext uri="{FF2B5EF4-FFF2-40B4-BE49-F238E27FC236}">
                <a16:creationId xmlns:a16="http://schemas.microsoft.com/office/drawing/2014/main" id="{4AFB8895-345B-4AFF-854E-C7ACB782DB87}"/>
              </a:ext>
            </a:extLst>
          </p:cNvPr>
          <p:cNvSpPr txBox="1"/>
          <p:nvPr/>
        </p:nvSpPr>
        <p:spPr>
          <a:xfrm>
            <a:off x="176270" y="160211"/>
            <a:ext cx="11624095" cy="1569660"/>
          </a:xfrm>
          <a:prstGeom prst="rect">
            <a:avLst/>
          </a:prstGeom>
          <a:noFill/>
        </p:spPr>
        <p:txBody>
          <a:bodyPr wrap="square" rtlCol="0">
            <a:spAutoFit/>
          </a:bodyPr>
          <a:lstStyle/>
          <a:p>
            <a:pPr algn="just"/>
            <a:r>
              <a:rPr lang="fr-FR" sz="2400" b="0" i="0" dirty="0">
                <a:solidFill>
                  <a:srgbClr val="FFC000"/>
                </a:solidFill>
                <a:effectLst/>
                <a:latin typeface="Arial" panose="020B0604020202020204" pitchFamily="34" charset="0"/>
              </a:rPr>
              <a:t>Un </a:t>
            </a:r>
            <a:r>
              <a:rPr lang="fr-FR" sz="2400" b="1" i="0" dirty="0">
                <a:solidFill>
                  <a:srgbClr val="FFC000"/>
                </a:solidFill>
                <a:effectLst/>
                <a:latin typeface="Arial" panose="020B0604020202020204" pitchFamily="34" charset="0"/>
              </a:rPr>
              <a:t>pollinisateur</a:t>
            </a:r>
            <a:r>
              <a:rPr lang="fr-FR" sz="2400" b="0" i="0" dirty="0">
                <a:solidFill>
                  <a:srgbClr val="FFC000"/>
                </a:solidFill>
                <a:effectLst/>
                <a:latin typeface="Arial" panose="020B0604020202020204" pitchFamily="34" charset="0"/>
              </a:rPr>
              <a:t> est un </a:t>
            </a:r>
            <a:r>
              <a:rPr lang="fr-FR" sz="2400" b="0" i="0" u="none" strike="noStrike" dirty="0">
                <a:solidFill>
                  <a:srgbClr val="FFC000"/>
                </a:solidFill>
                <a:effectLst/>
                <a:latin typeface="Arial" panose="020B0604020202020204" pitchFamily="34" charset="0"/>
                <a:hlinkClick r:id="rId3" tooltip="Animal">
                  <a:extLst>
                    <a:ext uri="{A12FA001-AC4F-418D-AE19-62706E023703}">
                      <ahyp:hlinkClr xmlns:ahyp="http://schemas.microsoft.com/office/drawing/2018/hyperlinkcolor" val="tx"/>
                    </a:ext>
                  </a:extLst>
                </a:hlinkClick>
              </a:rPr>
              <a:t>animal</a:t>
            </a:r>
            <a:r>
              <a:rPr lang="fr-FR" sz="2400" b="0" i="0" dirty="0">
                <a:solidFill>
                  <a:srgbClr val="FFC000"/>
                </a:solidFill>
                <a:effectLst/>
                <a:latin typeface="Arial" panose="020B0604020202020204" pitchFamily="34" charset="0"/>
              </a:rPr>
              <a:t> qui à l’occasion de ses déplacements transporte des grains de </a:t>
            </a:r>
            <a:r>
              <a:rPr lang="fr-FR" sz="2400" b="0" i="0" u="none" strike="noStrike" dirty="0">
                <a:solidFill>
                  <a:srgbClr val="FFC000"/>
                </a:solidFill>
                <a:effectLst/>
                <a:latin typeface="Arial" panose="020B0604020202020204" pitchFamily="34" charset="0"/>
                <a:hlinkClick r:id="rId4" tooltip="Pollen">
                  <a:extLst>
                    <a:ext uri="{A12FA001-AC4F-418D-AE19-62706E023703}">
                      <ahyp:hlinkClr xmlns:ahyp="http://schemas.microsoft.com/office/drawing/2018/hyperlinkcolor" val="tx"/>
                    </a:ext>
                  </a:extLst>
                </a:hlinkClick>
              </a:rPr>
              <a:t>pollen</a:t>
            </a:r>
            <a:r>
              <a:rPr lang="fr-FR" sz="2400" b="0" i="0" dirty="0">
                <a:solidFill>
                  <a:srgbClr val="FFC000"/>
                </a:solidFill>
                <a:effectLst/>
                <a:latin typeface="Arial" panose="020B0604020202020204" pitchFamily="34" charset="0"/>
              </a:rPr>
              <a:t> des </a:t>
            </a:r>
            <a:r>
              <a:rPr lang="fr-FR" sz="2400" b="0" i="0" u="none" strike="noStrike" dirty="0">
                <a:solidFill>
                  <a:srgbClr val="FFC000"/>
                </a:solidFill>
                <a:effectLst/>
                <a:latin typeface="Arial" panose="020B0604020202020204" pitchFamily="34" charset="0"/>
                <a:hlinkClick r:id="rId5" tooltip="Anthère">
                  <a:extLst>
                    <a:ext uri="{A12FA001-AC4F-418D-AE19-62706E023703}">
                      <ahyp:hlinkClr xmlns:ahyp="http://schemas.microsoft.com/office/drawing/2018/hyperlinkcolor" val="tx"/>
                    </a:ext>
                  </a:extLst>
                </a:hlinkClick>
              </a:rPr>
              <a:t>anthères</a:t>
            </a:r>
            <a:r>
              <a:rPr lang="fr-FR" sz="2400" b="0" i="0" dirty="0">
                <a:solidFill>
                  <a:srgbClr val="FFC000"/>
                </a:solidFill>
                <a:effectLst/>
                <a:latin typeface="Arial" panose="020B0604020202020204" pitchFamily="34" charset="0"/>
              </a:rPr>
              <a:t> mâles (</a:t>
            </a:r>
            <a:r>
              <a:rPr lang="fr-FR" sz="2400" b="0" i="0" u="none" strike="noStrike" dirty="0">
                <a:solidFill>
                  <a:srgbClr val="FFC000"/>
                </a:solidFill>
                <a:effectLst/>
                <a:latin typeface="Arial" panose="020B0604020202020204" pitchFamily="34" charset="0"/>
                <a:hlinkClick r:id="rId6" tooltip="Étamine">
                  <a:extLst>
                    <a:ext uri="{A12FA001-AC4F-418D-AE19-62706E023703}">
                      <ahyp:hlinkClr xmlns:ahyp="http://schemas.microsoft.com/office/drawing/2018/hyperlinkcolor" val="tx"/>
                    </a:ext>
                  </a:extLst>
                </a:hlinkClick>
              </a:rPr>
              <a:t>étamines</a:t>
            </a:r>
            <a:r>
              <a:rPr lang="fr-FR" sz="2400" b="0" i="0" dirty="0">
                <a:solidFill>
                  <a:srgbClr val="FFC000"/>
                </a:solidFill>
                <a:effectLst/>
                <a:latin typeface="Arial" panose="020B0604020202020204" pitchFamily="34" charset="0"/>
              </a:rPr>
              <a:t>) d'une fleur vers le </a:t>
            </a:r>
            <a:r>
              <a:rPr lang="fr-FR" sz="2400" b="0" i="0" u="none" strike="noStrike" dirty="0">
                <a:solidFill>
                  <a:srgbClr val="FFC000"/>
                </a:solidFill>
                <a:effectLst/>
                <a:latin typeface="Arial" panose="020B0604020202020204" pitchFamily="34" charset="0"/>
                <a:hlinkClick r:id="rId7" tooltip="Stigmate (botanique)">
                  <a:extLst>
                    <a:ext uri="{A12FA001-AC4F-418D-AE19-62706E023703}">
                      <ahyp:hlinkClr xmlns:ahyp="http://schemas.microsoft.com/office/drawing/2018/hyperlinkcolor" val="tx"/>
                    </a:ext>
                  </a:extLst>
                </a:hlinkClick>
              </a:rPr>
              <a:t>stigmate</a:t>
            </a:r>
            <a:r>
              <a:rPr lang="fr-FR" sz="2400" b="0" i="0" dirty="0">
                <a:solidFill>
                  <a:srgbClr val="FFC000"/>
                </a:solidFill>
                <a:effectLst/>
                <a:latin typeface="Arial" panose="020B0604020202020204" pitchFamily="34" charset="0"/>
              </a:rPr>
              <a:t> femelle d’une fleur. Ce faisant, il contribue à la </a:t>
            </a:r>
            <a:r>
              <a:rPr lang="fr-FR" sz="2400" b="0" i="0" u="none" strike="noStrike" dirty="0">
                <a:solidFill>
                  <a:srgbClr val="FFC000"/>
                </a:solidFill>
                <a:effectLst/>
                <a:latin typeface="Arial" panose="020B0604020202020204" pitchFamily="34" charset="0"/>
                <a:hlinkClick r:id="rId8" tooltip="Fécondation">
                  <a:extLst>
                    <a:ext uri="{A12FA001-AC4F-418D-AE19-62706E023703}">
                      <ahyp:hlinkClr xmlns:ahyp="http://schemas.microsoft.com/office/drawing/2018/hyperlinkcolor" val="tx"/>
                    </a:ext>
                  </a:extLst>
                </a:hlinkClick>
              </a:rPr>
              <a:t>fécondation</a:t>
            </a:r>
            <a:r>
              <a:rPr lang="fr-FR" sz="2400" b="0" i="0" dirty="0">
                <a:solidFill>
                  <a:srgbClr val="FFC000"/>
                </a:solidFill>
                <a:effectLst/>
                <a:latin typeface="Arial" panose="020B0604020202020204" pitchFamily="34" charset="0"/>
              </a:rPr>
              <a:t> des </a:t>
            </a:r>
            <a:r>
              <a:rPr lang="fr-FR" sz="2400" b="0" i="0" u="none" strike="noStrike" dirty="0">
                <a:solidFill>
                  <a:srgbClr val="FFC000"/>
                </a:solidFill>
                <a:effectLst/>
                <a:latin typeface="Arial" panose="020B0604020202020204" pitchFamily="34" charset="0"/>
                <a:hlinkClick r:id="rId9" tooltip="Gamète femelle">
                  <a:extLst>
                    <a:ext uri="{A12FA001-AC4F-418D-AE19-62706E023703}">
                      <ahyp:hlinkClr xmlns:ahyp="http://schemas.microsoft.com/office/drawing/2018/hyperlinkcolor" val="tx"/>
                    </a:ext>
                  </a:extLst>
                </a:hlinkClick>
              </a:rPr>
              <a:t>gamètes femelles</a:t>
            </a:r>
            <a:r>
              <a:rPr lang="fr-FR" sz="2400" b="0" i="0" dirty="0">
                <a:solidFill>
                  <a:srgbClr val="FFC000"/>
                </a:solidFill>
                <a:effectLst/>
                <a:latin typeface="Arial" panose="020B0604020202020204" pitchFamily="34" charset="0"/>
              </a:rPr>
              <a:t> dans l'</a:t>
            </a:r>
            <a:r>
              <a:rPr lang="fr-FR" sz="2400" b="0" i="0" u="none" strike="noStrike" dirty="0">
                <a:solidFill>
                  <a:srgbClr val="FFC000"/>
                </a:solidFill>
                <a:effectLst/>
                <a:latin typeface="Arial" panose="020B0604020202020204" pitchFamily="34" charset="0"/>
                <a:hlinkClick r:id="rId10" tooltip="Ovule (botanique)">
                  <a:extLst>
                    <a:ext uri="{A12FA001-AC4F-418D-AE19-62706E023703}">
                      <ahyp:hlinkClr xmlns:ahyp="http://schemas.microsoft.com/office/drawing/2018/hyperlinkcolor" val="tx"/>
                    </a:ext>
                  </a:extLst>
                </a:hlinkClick>
              </a:rPr>
              <a:t>ovule</a:t>
            </a:r>
            <a:r>
              <a:rPr lang="fr-FR" sz="2400" b="0" i="0" dirty="0">
                <a:solidFill>
                  <a:srgbClr val="FFC000"/>
                </a:solidFill>
                <a:effectLst/>
                <a:latin typeface="Arial" panose="020B0604020202020204" pitchFamily="34" charset="0"/>
              </a:rPr>
              <a:t> de la fleur. </a:t>
            </a:r>
            <a:endParaRPr lang="fr-FR" sz="2400" dirty="0">
              <a:solidFill>
                <a:srgbClr val="FFC000"/>
              </a:solidFill>
            </a:endParaRPr>
          </a:p>
        </p:txBody>
      </p:sp>
      <p:sp>
        <p:nvSpPr>
          <p:cNvPr id="3" name="Espace réservé du numéro de diapositive 2">
            <a:extLst>
              <a:ext uri="{FF2B5EF4-FFF2-40B4-BE49-F238E27FC236}">
                <a16:creationId xmlns:a16="http://schemas.microsoft.com/office/drawing/2014/main" id="{94CDB590-5487-4ED0-A3B6-F7EBB96C7065}"/>
              </a:ext>
            </a:extLst>
          </p:cNvPr>
          <p:cNvSpPr>
            <a:spLocks noGrp="1"/>
          </p:cNvSpPr>
          <p:nvPr>
            <p:ph type="sldNum" sz="quarter" idx="12"/>
          </p:nvPr>
        </p:nvSpPr>
        <p:spPr>
          <a:xfrm>
            <a:off x="10976203" y="6276049"/>
            <a:ext cx="1053029" cy="421739"/>
          </a:xfrm>
        </p:spPr>
        <p:txBody>
          <a:bodyPr/>
          <a:lstStyle/>
          <a:p>
            <a:fld id="{27CE633F-9882-4A5C-83A2-1109D0C73261}" type="slidenum">
              <a:rPr lang="en-US" smtClean="0"/>
              <a:t>4</a:t>
            </a:fld>
            <a:endParaRPr lang="en-US" dirty="0"/>
          </a:p>
        </p:txBody>
      </p:sp>
      <p:sp>
        <p:nvSpPr>
          <p:cNvPr id="5" name="ZoneTexte 4">
            <a:extLst>
              <a:ext uri="{FF2B5EF4-FFF2-40B4-BE49-F238E27FC236}">
                <a16:creationId xmlns:a16="http://schemas.microsoft.com/office/drawing/2014/main" id="{C5818377-3EAA-4B8B-A659-FA9BED428413}"/>
              </a:ext>
            </a:extLst>
          </p:cNvPr>
          <p:cNvSpPr txBox="1"/>
          <p:nvPr/>
        </p:nvSpPr>
        <p:spPr>
          <a:xfrm>
            <a:off x="176270" y="1926472"/>
            <a:ext cx="10565177" cy="3046988"/>
          </a:xfrm>
          <a:prstGeom prst="rect">
            <a:avLst/>
          </a:prstGeom>
          <a:noFill/>
        </p:spPr>
        <p:txBody>
          <a:bodyPr wrap="square" rtlCol="0">
            <a:spAutoFit/>
          </a:bodyPr>
          <a:lstStyle/>
          <a:p>
            <a:pPr algn="just"/>
            <a:r>
              <a:rPr lang="fr-FR" sz="2400" b="0" i="0" dirty="0">
                <a:solidFill>
                  <a:srgbClr val="FFC000"/>
                </a:solidFill>
                <a:effectLst/>
                <a:latin typeface="Arial" panose="020B0604020202020204" pitchFamily="34" charset="0"/>
                <a:cs typeface="Arial" panose="020B0604020202020204" pitchFamily="34" charset="0"/>
              </a:rPr>
              <a:t>On trouve parmi les pollinisateurs :</a:t>
            </a:r>
          </a:p>
          <a:p>
            <a:pPr algn="just"/>
            <a:endParaRPr lang="fr-FR" sz="2400" b="0" i="0" dirty="0">
              <a:solidFill>
                <a:srgbClr val="FFC00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2400" dirty="0">
                <a:solidFill>
                  <a:srgbClr val="FFC000"/>
                </a:solidFill>
                <a:latin typeface="Arial" panose="020B0604020202020204" pitchFamily="34" charset="0"/>
                <a:cs typeface="Arial" panose="020B0604020202020204" pitchFamily="34" charset="0"/>
              </a:rPr>
              <a:t> L</a:t>
            </a:r>
            <a:r>
              <a:rPr lang="fr-FR" sz="2400" b="0" i="0" dirty="0">
                <a:solidFill>
                  <a:srgbClr val="FFC000"/>
                </a:solidFill>
                <a:effectLst/>
                <a:latin typeface="Arial" panose="020B0604020202020204" pitchFamily="34" charset="0"/>
                <a:cs typeface="Arial" panose="020B0604020202020204" pitchFamily="34" charset="0"/>
              </a:rPr>
              <a:t>es abeilles domestiques, les abeilles sauvages,</a:t>
            </a:r>
          </a:p>
          <a:p>
            <a:pPr algn="just">
              <a:buFont typeface="Arial" panose="020B0604020202020204" pitchFamily="34" charset="0"/>
              <a:buChar char="•"/>
            </a:pPr>
            <a:r>
              <a:rPr lang="fr-FR" sz="2400" dirty="0">
                <a:solidFill>
                  <a:srgbClr val="FFC000"/>
                </a:solidFill>
                <a:latin typeface="Arial" panose="020B0604020202020204" pitchFamily="34" charset="0"/>
                <a:cs typeface="Arial" panose="020B0604020202020204" pitchFamily="34" charset="0"/>
              </a:rPr>
              <a:t> L</a:t>
            </a:r>
            <a:r>
              <a:rPr lang="fr-FR" sz="2400" b="0" i="0" dirty="0">
                <a:solidFill>
                  <a:srgbClr val="FFC000"/>
                </a:solidFill>
                <a:effectLst/>
                <a:latin typeface="Arial" panose="020B0604020202020204" pitchFamily="34" charset="0"/>
                <a:cs typeface="Arial" panose="020B0604020202020204" pitchFamily="34" charset="0"/>
              </a:rPr>
              <a:t>es guêpes, les bourdons, les frelons et les fourmis (hyménoptères),</a:t>
            </a:r>
          </a:p>
          <a:p>
            <a:pPr algn="just">
              <a:buFont typeface="Arial" panose="020B0604020202020204" pitchFamily="34" charset="0"/>
              <a:buChar char="•"/>
            </a:pPr>
            <a:r>
              <a:rPr lang="fr-FR" sz="2400" dirty="0">
                <a:solidFill>
                  <a:srgbClr val="FFC000"/>
                </a:solidFill>
                <a:latin typeface="Arial" panose="020B0604020202020204" pitchFamily="34" charset="0"/>
                <a:cs typeface="Arial" panose="020B0604020202020204" pitchFamily="34" charset="0"/>
              </a:rPr>
              <a:t> L</a:t>
            </a:r>
            <a:r>
              <a:rPr lang="fr-FR" sz="2400" b="0" i="0" dirty="0">
                <a:solidFill>
                  <a:srgbClr val="FFC000"/>
                </a:solidFill>
                <a:effectLst/>
                <a:latin typeface="Arial" panose="020B0604020202020204" pitchFamily="34" charset="0"/>
                <a:cs typeface="Arial" panose="020B0604020202020204" pitchFamily="34" charset="0"/>
              </a:rPr>
              <a:t>es mouches,</a:t>
            </a:r>
          </a:p>
          <a:p>
            <a:pPr algn="just">
              <a:buFont typeface="Arial" panose="020B0604020202020204" pitchFamily="34" charset="0"/>
              <a:buChar char="•"/>
            </a:pPr>
            <a:r>
              <a:rPr lang="fr-FR" sz="2400" dirty="0">
                <a:solidFill>
                  <a:srgbClr val="FFC000"/>
                </a:solidFill>
                <a:latin typeface="Arial" panose="020B0604020202020204" pitchFamily="34" charset="0"/>
                <a:cs typeface="Arial" panose="020B0604020202020204" pitchFamily="34" charset="0"/>
              </a:rPr>
              <a:t> Les syrphes,</a:t>
            </a:r>
            <a:endParaRPr lang="fr-FR" sz="2400" b="0" i="0" dirty="0">
              <a:solidFill>
                <a:srgbClr val="FFC00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2400" dirty="0">
                <a:solidFill>
                  <a:srgbClr val="FFC000"/>
                </a:solidFill>
                <a:latin typeface="Arial" panose="020B0604020202020204" pitchFamily="34" charset="0"/>
                <a:cs typeface="Arial" panose="020B0604020202020204" pitchFamily="34" charset="0"/>
              </a:rPr>
              <a:t> L</a:t>
            </a:r>
            <a:r>
              <a:rPr lang="fr-FR" sz="2400" b="0" i="0" dirty="0">
                <a:solidFill>
                  <a:srgbClr val="FFC000"/>
                </a:solidFill>
                <a:effectLst/>
                <a:latin typeface="Arial" panose="020B0604020202020204" pitchFamily="34" charset="0"/>
                <a:cs typeface="Arial" panose="020B0604020202020204" pitchFamily="34" charset="0"/>
              </a:rPr>
              <a:t>es papillons (lépidoptères),</a:t>
            </a:r>
          </a:p>
          <a:p>
            <a:pPr algn="just">
              <a:buFont typeface="Arial" panose="020B0604020202020204" pitchFamily="34" charset="0"/>
              <a:buChar char="•"/>
            </a:pPr>
            <a:r>
              <a:rPr lang="fr-FR" sz="2400" dirty="0">
                <a:solidFill>
                  <a:srgbClr val="FFC000"/>
                </a:solidFill>
                <a:latin typeface="Arial" panose="020B0604020202020204" pitchFamily="34" charset="0"/>
                <a:cs typeface="Arial" panose="020B0604020202020204" pitchFamily="34" charset="0"/>
              </a:rPr>
              <a:t> L</a:t>
            </a:r>
            <a:r>
              <a:rPr lang="fr-FR" sz="2400" b="0" i="0" dirty="0">
                <a:solidFill>
                  <a:srgbClr val="FFC000"/>
                </a:solidFill>
                <a:effectLst/>
                <a:latin typeface="Arial" panose="020B0604020202020204" pitchFamily="34" charset="0"/>
                <a:cs typeface="Arial" panose="020B0604020202020204" pitchFamily="34" charset="0"/>
              </a:rPr>
              <a:t>es scarabées et les autres coléoptères, etc.</a:t>
            </a:r>
            <a:endParaRPr lang="fr-FR" sz="2400" dirty="0"/>
          </a:p>
        </p:txBody>
      </p:sp>
    </p:spTree>
    <p:extLst>
      <p:ext uri="{BB962C8B-B14F-4D97-AF65-F5344CB8AC3E}">
        <p14:creationId xmlns:p14="http://schemas.microsoft.com/office/powerpoint/2010/main" val="1853992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40</a:t>
            </a:fld>
            <a:endParaRPr lang="en-US" dirty="0"/>
          </a:p>
        </p:txBody>
      </p:sp>
      <p:sp>
        <p:nvSpPr>
          <p:cNvPr id="3" name="ZoneTexte 2">
            <a:extLst>
              <a:ext uri="{FF2B5EF4-FFF2-40B4-BE49-F238E27FC236}">
                <a16:creationId xmlns:a16="http://schemas.microsoft.com/office/drawing/2014/main" id="{46976BA4-3C1E-4C97-8B49-1485803D69B6}"/>
              </a:ext>
            </a:extLst>
          </p:cNvPr>
          <p:cNvSpPr txBox="1"/>
          <p:nvPr/>
        </p:nvSpPr>
        <p:spPr>
          <a:xfrm>
            <a:off x="329609" y="356812"/>
            <a:ext cx="10334840" cy="400110"/>
          </a:xfrm>
          <a:prstGeom prst="rect">
            <a:avLst/>
          </a:prstGeom>
          <a:noFill/>
        </p:spPr>
        <p:txBody>
          <a:bodyPr wrap="square" rtlCol="0">
            <a:spAutoFit/>
          </a:bodyPr>
          <a:lstStyle/>
          <a:p>
            <a:endParaRPr lang="fr-FR" sz="2000" b="1" dirty="0">
              <a:solidFill>
                <a:srgbClr val="FFC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E2B611D-D24A-40DA-A22D-C33EB4F98A9F}"/>
              </a:ext>
            </a:extLst>
          </p:cNvPr>
          <p:cNvSpPr txBox="1"/>
          <p:nvPr/>
        </p:nvSpPr>
        <p:spPr>
          <a:xfrm>
            <a:off x="242774" y="125979"/>
            <a:ext cx="7274445" cy="461665"/>
          </a:xfrm>
          <a:prstGeom prst="rect">
            <a:avLst/>
          </a:prstGeom>
          <a:noFill/>
        </p:spPr>
        <p:txBody>
          <a:bodyPr wrap="square">
            <a:spAutoFit/>
          </a:bodyPr>
          <a:lstStyle/>
          <a:p>
            <a:r>
              <a:rPr lang="fr-FR" sz="2400" b="1" dirty="0">
                <a:solidFill>
                  <a:srgbClr val="FFC000"/>
                </a:solidFill>
              </a:rPr>
              <a:t>Maladies, parasites et prédateurs des abeilles</a:t>
            </a:r>
          </a:p>
        </p:txBody>
      </p:sp>
      <p:sp>
        <p:nvSpPr>
          <p:cNvPr id="5" name="ZoneTexte 4">
            <a:extLst>
              <a:ext uri="{FF2B5EF4-FFF2-40B4-BE49-F238E27FC236}">
                <a16:creationId xmlns:a16="http://schemas.microsoft.com/office/drawing/2014/main" id="{13C42A73-6228-4064-8443-3D28899EE785}"/>
              </a:ext>
            </a:extLst>
          </p:cNvPr>
          <p:cNvSpPr txBox="1"/>
          <p:nvPr/>
        </p:nvSpPr>
        <p:spPr>
          <a:xfrm>
            <a:off x="242774" y="756922"/>
            <a:ext cx="11821500" cy="5940088"/>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Liste des maladies, parasites et prédateurs </a:t>
            </a:r>
            <a:r>
              <a:rPr lang="fr-FR" sz="2000" dirty="0">
                <a:solidFill>
                  <a:srgbClr val="FFC000"/>
                </a:solidFill>
                <a:latin typeface="Arial" panose="020B0604020202020204" pitchFamily="34" charset="0"/>
                <a:cs typeface="Arial" panose="020B0604020202020204" pitchFamily="34" charset="0"/>
              </a:rPr>
              <a:t>:</a:t>
            </a:r>
          </a:p>
          <a:p>
            <a:pPr algn="just"/>
            <a:endParaRPr lang="fr-FR" sz="2000" dirty="0">
              <a:solidFill>
                <a:srgbClr val="FFC000"/>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fr-FR" sz="2000" b="0" i="1" dirty="0">
                <a:solidFill>
                  <a:srgbClr val="202122"/>
                </a:solidFill>
                <a:effectLst/>
                <a:latin typeface="Arial" panose="020B0604020202020204" pitchFamily="34" charset="0"/>
              </a:rPr>
              <a:t> </a:t>
            </a:r>
            <a:r>
              <a:rPr lang="fr-FR" sz="2000" b="0" i="1" dirty="0" err="1">
                <a:solidFill>
                  <a:srgbClr val="202122"/>
                </a:solidFill>
                <a:effectLst/>
                <a:latin typeface="Arial" panose="020B0604020202020204" pitchFamily="34" charset="0"/>
              </a:rPr>
              <a:t>Apocephalus</a:t>
            </a:r>
            <a:r>
              <a:rPr lang="fr-FR" sz="2000" b="0" i="1" dirty="0">
                <a:solidFill>
                  <a:srgbClr val="202122"/>
                </a:solidFill>
                <a:effectLst/>
                <a:latin typeface="Arial" panose="020B0604020202020204" pitchFamily="34" charset="0"/>
              </a:rPr>
              <a:t> </a:t>
            </a:r>
            <a:r>
              <a:rPr lang="fr-FR" sz="2000" b="0" i="1" dirty="0" err="1">
                <a:solidFill>
                  <a:srgbClr val="202122"/>
                </a:solidFill>
                <a:effectLst/>
                <a:latin typeface="Arial" panose="020B0604020202020204" pitchFamily="34" charset="0"/>
              </a:rPr>
              <a:t>borealis</a:t>
            </a:r>
            <a:r>
              <a:rPr lang="fr-FR" sz="2000"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un </a:t>
            </a:r>
            <a:r>
              <a:rPr lang="fr-FR" sz="2000" b="0" i="0" u="none" strike="noStrike" dirty="0">
                <a:solidFill>
                  <a:srgbClr val="0645AD"/>
                </a:solidFill>
                <a:effectLst/>
                <a:latin typeface="Arial" panose="020B0604020202020204" pitchFamily="34" charset="0"/>
                <a:hlinkClick r:id="rId3" tooltip="Diptère"/>
              </a:rPr>
              <a:t>diptère</a:t>
            </a:r>
            <a:r>
              <a:rPr lang="fr-FR" sz="2000" b="0" i="0" dirty="0">
                <a:solidFill>
                  <a:srgbClr val="202122"/>
                </a:solidFill>
                <a:effectLst/>
                <a:latin typeface="Arial" panose="020B0604020202020204" pitchFamily="34" charset="0"/>
              </a:rPr>
              <a:t>  déposant ses œufs dans l'abdomen des abeilles qui une fois infectées abandonnent la ruche puis meurent.</a:t>
            </a:r>
          </a:p>
          <a:p>
            <a:pPr algn="l">
              <a:buFont typeface="Arial" panose="020B0604020202020204" pitchFamily="34" charset="0"/>
              <a:buChar char="•"/>
            </a:pPr>
            <a:r>
              <a:rPr lang="fr-FR" sz="2000" b="0" i="1" dirty="0">
                <a:solidFill>
                  <a:srgbClr val="202122"/>
                </a:solidFill>
                <a:effectLst/>
                <a:latin typeface="Arial" panose="020B0604020202020204" pitchFamily="34" charset="0"/>
              </a:rPr>
              <a:t> </a:t>
            </a:r>
            <a:r>
              <a:rPr lang="fr-FR" sz="2000" b="0" i="1" dirty="0" err="1">
                <a:solidFill>
                  <a:srgbClr val="202122"/>
                </a:solidFill>
                <a:effectLst/>
                <a:latin typeface="Arial" panose="020B0604020202020204" pitchFamily="34" charset="0"/>
              </a:rPr>
              <a:t>Crithidia</a:t>
            </a:r>
            <a:r>
              <a:rPr lang="fr-FR" sz="2000" b="0" i="1" dirty="0">
                <a:solidFill>
                  <a:srgbClr val="202122"/>
                </a:solidFill>
                <a:effectLst/>
                <a:latin typeface="Arial" panose="020B0604020202020204" pitchFamily="34" charset="0"/>
              </a:rPr>
              <a:t> </a:t>
            </a:r>
            <a:r>
              <a:rPr lang="fr-FR" sz="2000" b="0" i="1" dirty="0" err="1">
                <a:solidFill>
                  <a:srgbClr val="202122"/>
                </a:solidFill>
                <a:effectLst/>
                <a:latin typeface="Arial" panose="020B0604020202020204" pitchFamily="34" charset="0"/>
              </a:rPr>
              <a:t>mellificae</a:t>
            </a:r>
            <a:r>
              <a:rPr lang="fr-FR" sz="2000" b="0" i="0" dirty="0">
                <a:solidFill>
                  <a:srgbClr val="202122"/>
                </a:solidFill>
                <a:effectLst/>
                <a:latin typeface="Arial" panose="020B0604020202020204" pitchFamily="34" charset="0"/>
              </a:rPr>
              <a:t>  un </a:t>
            </a:r>
            <a:r>
              <a:rPr lang="fr-FR" sz="2000" b="0" i="1" u="none" strike="noStrike" dirty="0" err="1">
                <a:solidFill>
                  <a:srgbClr val="0645AD"/>
                </a:solidFill>
                <a:effectLst/>
                <a:latin typeface="Arial" panose="020B0604020202020204" pitchFamily="34" charset="0"/>
                <a:hlinkClick r:id="rId4" tooltip="Trypanosoma"/>
              </a:rPr>
              <a:t>trypanosoma</a:t>
            </a:r>
            <a:r>
              <a:rPr lang="fr-FR" sz="2000" b="0" i="0" dirty="0">
                <a:solidFill>
                  <a:srgbClr val="202122"/>
                </a:solidFill>
                <a:effectLst/>
                <a:latin typeface="Arial" panose="020B0604020202020204" pitchFamily="34" charset="0"/>
              </a:rPr>
              <a:t> unicellulaire de l'abeille, n'entrainant pas de mortalité spécifique pour l'abeille.</a:t>
            </a:r>
          </a:p>
          <a:p>
            <a:pPr algn="l">
              <a:buFont typeface="Arial" panose="020B0604020202020204" pitchFamily="34" charset="0"/>
              <a:buChar char="•"/>
            </a:pPr>
            <a:r>
              <a:rPr lang="fr-FR" sz="2000" b="0" i="1" u="none" strike="noStrike" dirty="0">
                <a:solidFill>
                  <a:srgbClr val="0645AD"/>
                </a:solidFill>
                <a:effectLst/>
                <a:latin typeface="Arial" panose="020B0604020202020204" pitchFamily="34" charset="0"/>
                <a:hlinkClick r:id="rId5" tooltip="Tropilaelaps clareae"/>
              </a:rPr>
              <a:t> </a:t>
            </a:r>
            <a:r>
              <a:rPr lang="fr-FR" sz="2000" b="0" i="1" u="none" strike="noStrike" dirty="0" err="1">
                <a:solidFill>
                  <a:srgbClr val="0645AD"/>
                </a:solidFill>
                <a:effectLst/>
                <a:latin typeface="Arial" panose="020B0604020202020204" pitchFamily="34" charset="0"/>
                <a:hlinkClick r:id="rId5" tooltip="Tropilaelaps clareae"/>
              </a:rPr>
              <a:t>Tropilaelaps</a:t>
            </a:r>
            <a:r>
              <a:rPr lang="fr-FR" sz="2000" b="0" i="1" u="none" strike="noStrike" dirty="0">
                <a:solidFill>
                  <a:srgbClr val="0645AD"/>
                </a:solidFill>
                <a:effectLst/>
                <a:latin typeface="Arial" panose="020B0604020202020204" pitchFamily="34" charset="0"/>
                <a:hlinkClick r:id="rId5" tooltip="Tropilaelaps clareae"/>
              </a:rPr>
              <a:t> </a:t>
            </a:r>
            <a:r>
              <a:rPr lang="fr-FR" sz="2000" b="0" i="1" u="none" strike="noStrike" dirty="0" err="1">
                <a:solidFill>
                  <a:srgbClr val="0645AD"/>
                </a:solidFill>
                <a:effectLst/>
                <a:latin typeface="Arial" panose="020B0604020202020204" pitchFamily="34" charset="0"/>
                <a:hlinkClick r:id="rId5" tooltip="Tropilaelaps clareae"/>
              </a:rPr>
              <a:t>clareae</a:t>
            </a:r>
            <a:r>
              <a:rPr lang="fr-FR" sz="2000" u="none" strike="noStrike"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un </a:t>
            </a:r>
            <a:r>
              <a:rPr lang="fr-FR" sz="2000" b="0" i="0" u="none" strike="noStrike" dirty="0">
                <a:solidFill>
                  <a:srgbClr val="0645AD"/>
                </a:solidFill>
                <a:effectLst/>
                <a:latin typeface="Arial" panose="020B0604020202020204" pitchFamily="34" charset="0"/>
                <a:hlinkClick r:id="rId6" tooltip="Acarien"/>
              </a:rPr>
              <a:t>acarien</a:t>
            </a:r>
            <a:r>
              <a:rPr lang="fr-FR" sz="2000" b="0" i="0" dirty="0">
                <a:solidFill>
                  <a:srgbClr val="202122"/>
                </a:solidFill>
                <a:effectLst/>
                <a:latin typeface="Arial" panose="020B0604020202020204" pitchFamily="34" charset="0"/>
              </a:rPr>
              <a:t> hématophage parasite externe du couvain operculé. Il peut causer la mort de la moitié du couvain. L'infestation est une MRC (maladie réputée contagieuse).</a:t>
            </a:r>
          </a:p>
          <a:p>
            <a:pPr algn="l">
              <a:buFont typeface="Arial" panose="020B0604020202020204" pitchFamily="34" charset="0"/>
              <a:buChar char="•"/>
            </a:pPr>
            <a:r>
              <a:rPr lang="fr-FR" sz="2000" b="0" i="1" dirty="0">
                <a:solidFill>
                  <a:srgbClr val="202122"/>
                </a:solidFill>
                <a:effectLst/>
                <a:latin typeface="Arial" panose="020B0604020202020204" pitchFamily="34" charset="0"/>
              </a:rPr>
              <a:t> </a:t>
            </a:r>
            <a:r>
              <a:rPr lang="fr-FR" sz="2000" b="0" i="1" dirty="0" err="1">
                <a:solidFill>
                  <a:srgbClr val="202122"/>
                </a:solidFill>
                <a:effectLst/>
                <a:latin typeface="Arial" panose="020B0604020202020204" pitchFamily="34" charset="0"/>
              </a:rPr>
              <a:t>Ascophaera</a:t>
            </a:r>
            <a:r>
              <a:rPr lang="fr-FR" sz="2000" b="0" i="1" dirty="0">
                <a:solidFill>
                  <a:srgbClr val="202122"/>
                </a:solidFill>
                <a:effectLst/>
                <a:latin typeface="Arial" panose="020B0604020202020204" pitchFamily="34" charset="0"/>
              </a:rPr>
              <a:t> apis</a:t>
            </a:r>
            <a:r>
              <a:rPr lang="fr-FR" sz="2000"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un champignon hétérothallique agent de la mycose du couvain ou </a:t>
            </a:r>
            <a:r>
              <a:rPr lang="fr-FR" sz="2000" b="0" i="0" dirty="0" err="1">
                <a:solidFill>
                  <a:srgbClr val="202122"/>
                </a:solidFill>
                <a:effectLst/>
                <a:latin typeface="Arial" panose="020B0604020202020204" pitchFamily="34" charset="0"/>
              </a:rPr>
              <a:t>ascosphérose</a:t>
            </a:r>
            <a:r>
              <a:rPr lang="fr-FR" sz="2000" b="0" i="0" dirty="0">
                <a:solidFill>
                  <a:srgbClr val="202122"/>
                </a:solidFill>
                <a:effectLst/>
                <a:latin typeface="Arial" panose="020B0604020202020204" pitchFamily="34" charset="0"/>
              </a:rPr>
              <a:t> (couvain plâtré, calcifié).</a:t>
            </a:r>
          </a:p>
          <a:p>
            <a:pPr algn="l">
              <a:buFont typeface="Arial" panose="020B0604020202020204" pitchFamily="34" charset="0"/>
              <a:buChar char="•"/>
            </a:pPr>
            <a:r>
              <a:rPr lang="fr-FR" sz="2000" b="0" i="1" u="none" strike="noStrike" dirty="0">
                <a:solidFill>
                  <a:srgbClr val="0645AD"/>
                </a:solidFill>
                <a:effectLst/>
                <a:latin typeface="Arial" panose="020B0604020202020204" pitchFamily="34" charset="0"/>
                <a:hlinkClick r:id="rId7" tooltip="Acarapis woodi"/>
              </a:rPr>
              <a:t> </a:t>
            </a:r>
            <a:r>
              <a:rPr lang="fr-FR" sz="2000" b="0" i="1" u="none" strike="noStrike" dirty="0" err="1">
                <a:solidFill>
                  <a:srgbClr val="0645AD"/>
                </a:solidFill>
                <a:effectLst/>
                <a:latin typeface="Arial" panose="020B0604020202020204" pitchFamily="34" charset="0"/>
                <a:hlinkClick r:id="rId7" tooltip="Acarapis woodi"/>
              </a:rPr>
              <a:t>Acarapis</a:t>
            </a:r>
            <a:r>
              <a:rPr lang="fr-FR" sz="2000" b="0" i="1" u="none" strike="noStrike" dirty="0">
                <a:solidFill>
                  <a:srgbClr val="0645AD"/>
                </a:solidFill>
                <a:effectLst/>
                <a:latin typeface="Arial" panose="020B0604020202020204" pitchFamily="34" charset="0"/>
                <a:hlinkClick r:id="rId7" tooltip="Acarapis woodi"/>
              </a:rPr>
              <a:t> </a:t>
            </a:r>
            <a:r>
              <a:rPr lang="fr-FR" sz="2000" b="0" i="1" u="none" strike="noStrike" dirty="0" err="1">
                <a:solidFill>
                  <a:srgbClr val="0645AD"/>
                </a:solidFill>
                <a:effectLst/>
                <a:latin typeface="Arial" panose="020B0604020202020204" pitchFamily="34" charset="0"/>
                <a:hlinkClick r:id="rId7" tooltip="Acarapis woodi"/>
              </a:rPr>
              <a:t>woodi</a:t>
            </a:r>
            <a:r>
              <a:rPr lang="fr-FR" sz="2000" u="none" strike="noStrike"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un acarien hématophage, s'introduisant dans le système respiratoire des abeilles et provoque une acariose des trachées.</a:t>
            </a:r>
          </a:p>
          <a:p>
            <a:pPr algn="l">
              <a:buFont typeface="Arial" panose="020B0604020202020204" pitchFamily="34" charset="0"/>
              <a:buChar char="•"/>
            </a:pPr>
            <a:r>
              <a:rPr lang="fr-FR" sz="2000" b="0" i="1" u="none" strike="noStrike" dirty="0">
                <a:solidFill>
                  <a:srgbClr val="0645AD"/>
                </a:solidFill>
                <a:effectLst/>
                <a:latin typeface="Arial" panose="020B0604020202020204" pitchFamily="34" charset="0"/>
                <a:hlinkClick r:id="rId8" tooltip="Aethina tumida"/>
              </a:rPr>
              <a:t> </a:t>
            </a:r>
            <a:r>
              <a:rPr lang="fr-FR" sz="2000" b="0" i="1" u="none" strike="noStrike" dirty="0" err="1">
                <a:solidFill>
                  <a:srgbClr val="0645AD"/>
                </a:solidFill>
                <a:effectLst/>
                <a:latin typeface="Arial" panose="020B0604020202020204" pitchFamily="34" charset="0"/>
                <a:hlinkClick r:id="rId8" tooltip="Aethina tumida"/>
              </a:rPr>
              <a:t>Aethina</a:t>
            </a:r>
            <a:r>
              <a:rPr lang="fr-FR" sz="2000" b="0" i="1" u="none" strike="noStrike" dirty="0">
                <a:solidFill>
                  <a:srgbClr val="0645AD"/>
                </a:solidFill>
                <a:effectLst/>
                <a:latin typeface="Arial" panose="020B0604020202020204" pitchFamily="34" charset="0"/>
                <a:hlinkClick r:id="rId8" tooltip="Aethina tumida"/>
              </a:rPr>
              <a:t> </a:t>
            </a:r>
            <a:r>
              <a:rPr lang="fr-FR" sz="2000" b="0" i="1" u="none" strike="noStrike" dirty="0" err="1">
                <a:solidFill>
                  <a:srgbClr val="0645AD"/>
                </a:solidFill>
                <a:effectLst/>
                <a:latin typeface="Arial" panose="020B0604020202020204" pitchFamily="34" charset="0"/>
                <a:hlinkClick r:id="rId8" tooltip="Aethina tumida"/>
              </a:rPr>
              <a:t>tumida</a:t>
            </a:r>
            <a:r>
              <a:rPr lang="fr-FR" sz="2000" u="none" strike="noStrike"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un coléoptère ravageur pour les colonies en Europe. L'infestation est une MRC (maladie réputée contagieuse).</a:t>
            </a:r>
          </a:p>
          <a:p>
            <a:pPr algn="l">
              <a:buFont typeface="Arial" panose="020B0604020202020204" pitchFamily="34" charset="0"/>
              <a:buChar char="•"/>
            </a:pPr>
            <a:r>
              <a:rPr lang="fr-FR" sz="2000" b="0" i="1" dirty="0">
                <a:solidFill>
                  <a:srgbClr val="202122"/>
                </a:solidFill>
                <a:effectLst/>
                <a:latin typeface="Arial" panose="020B0604020202020204" pitchFamily="34" charset="0"/>
              </a:rPr>
              <a:t> </a:t>
            </a:r>
            <a:r>
              <a:rPr lang="fr-FR" sz="2000" b="0" i="1" dirty="0" err="1">
                <a:solidFill>
                  <a:srgbClr val="202122"/>
                </a:solidFill>
                <a:effectLst/>
                <a:latin typeface="Arial" panose="020B0604020202020204" pitchFamily="34" charset="0"/>
              </a:rPr>
              <a:t>Braula</a:t>
            </a:r>
            <a:r>
              <a:rPr lang="fr-FR" sz="2000" b="0" i="1" dirty="0">
                <a:solidFill>
                  <a:srgbClr val="202122"/>
                </a:solidFill>
                <a:effectLst/>
                <a:latin typeface="Arial" panose="020B0604020202020204" pitchFamily="34" charset="0"/>
              </a:rPr>
              <a:t> </a:t>
            </a:r>
            <a:r>
              <a:rPr lang="fr-FR" sz="2000" b="0" i="1" dirty="0" err="1">
                <a:solidFill>
                  <a:srgbClr val="202122"/>
                </a:solidFill>
                <a:effectLst/>
                <a:latin typeface="Arial" panose="020B0604020202020204" pitchFamily="34" charset="0"/>
              </a:rPr>
              <a:t>cœca</a:t>
            </a:r>
            <a:r>
              <a:rPr lang="fr-FR" sz="2000" b="0" i="0" dirty="0">
                <a:solidFill>
                  <a:srgbClr val="202122"/>
                </a:solidFill>
                <a:effectLst/>
                <a:latin typeface="Arial" panose="020B0604020202020204" pitchFamily="34" charset="0"/>
              </a:rPr>
              <a:t> appelé </a:t>
            </a:r>
            <a:r>
              <a:rPr lang="fr-FR" sz="2000" b="0" i="1" dirty="0">
                <a:solidFill>
                  <a:srgbClr val="202122"/>
                </a:solidFill>
                <a:effectLst/>
                <a:latin typeface="Arial" panose="020B0604020202020204" pitchFamily="34" charset="0"/>
              </a:rPr>
              <a:t>poux de l'abeille</a:t>
            </a:r>
            <a:r>
              <a:rPr lang="fr-FR" sz="2000" dirty="0">
                <a:solidFill>
                  <a:srgbClr val="202122"/>
                </a:solidFill>
                <a:latin typeface="Arial" panose="020B0604020202020204" pitchFamily="34" charset="0"/>
              </a:rPr>
              <a:t>, </a:t>
            </a:r>
            <a:r>
              <a:rPr lang="fr-FR" sz="2000" b="0" i="0" dirty="0">
                <a:solidFill>
                  <a:srgbClr val="202122"/>
                </a:solidFill>
                <a:effectLst/>
                <a:latin typeface="Arial" panose="020B0604020202020204" pitchFamily="34" charset="0"/>
              </a:rPr>
              <a:t>une mouche aptère n'entrainant pas de mortalité spécifique pour les abeilles. Il a presque disparu en France.</a:t>
            </a:r>
          </a:p>
          <a:p>
            <a:pPr algn="l">
              <a:buFont typeface="Arial" panose="020B0604020202020204" pitchFamily="34" charset="0"/>
              <a:buChar char="•"/>
            </a:pPr>
            <a:r>
              <a:rPr lang="fr-FR" sz="2000" b="0" i="1" u="none" strike="noStrike" dirty="0">
                <a:solidFill>
                  <a:srgbClr val="0645AD"/>
                </a:solidFill>
                <a:effectLst/>
                <a:latin typeface="Arial" panose="020B0604020202020204" pitchFamily="34" charset="0"/>
                <a:hlinkClick r:id="rId9" tooltip="Varroa destructor"/>
              </a:rPr>
              <a:t> Varroa </a:t>
            </a:r>
            <a:r>
              <a:rPr lang="fr-FR" sz="2000" b="0" i="1" u="none" strike="noStrike" dirty="0" err="1">
                <a:solidFill>
                  <a:srgbClr val="0645AD"/>
                </a:solidFill>
                <a:effectLst/>
                <a:latin typeface="Arial" panose="020B0604020202020204" pitchFamily="34" charset="0"/>
                <a:hlinkClick r:id="rId9" tooltip="Varroa destructor"/>
              </a:rPr>
              <a:t>destructor</a:t>
            </a:r>
            <a:r>
              <a:rPr lang="fr-FR" sz="2000" u="none" strike="noStrike"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un </a:t>
            </a:r>
            <a:r>
              <a:rPr lang="fr-FR" sz="2000" b="0" i="0" u="none" strike="noStrike" dirty="0">
                <a:solidFill>
                  <a:srgbClr val="0645AD"/>
                </a:solidFill>
                <a:effectLst/>
                <a:latin typeface="Arial" panose="020B0604020202020204" pitchFamily="34" charset="0"/>
                <a:hlinkClick r:id="rId10" tooltip="Acari"/>
              </a:rPr>
              <a:t>acarien</a:t>
            </a:r>
            <a:r>
              <a:rPr lang="fr-FR" sz="2000" b="0" i="0" dirty="0">
                <a:solidFill>
                  <a:srgbClr val="202122"/>
                </a:solidFill>
                <a:effectLst/>
                <a:latin typeface="Arial" panose="020B0604020202020204" pitchFamily="34" charset="0"/>
              </a:rPr>
              <a:t>, le principal parasite de l'abeille, se nourrissant de ses </a:t>
            </a:r>
            <a:r>
              <a:rPr lang="fr-FR" sz="2000" b="0" i="0" u="none" strike="noStrike" dirty="0">
                <a:solidFill>
                  <a:srgbClr val="0645AD"/>
                </a:solidFill>
                <a:effectLst/>
                <a:latin typeface="Arial" panose="020B0604020202020204" pitchFamily="34" charset="0"/>
                <a:hlinkClick r:id="rId11" tooltip="Tissu adipeux"/>
              </a:rPr>
              <a:t>tissus adipeux</a:t>
            </a:r>
            <a:r>
              <a:rPr lang="fr-FR" sz="2000" b="0" i="0" u="none" strike="noStrike" baseline="30000" dirty="0">
                <a:solidFill>
                  <a:srgbClr val="0645AD"/>
                </a:solidFill>
                <a:effectLst/>
                <a:latin typeface="Arial" panose="020B0604020202020204" pitchFamily="34" charset="0"/>
                <a:hlinkClick r:id="rId12"/>
              </a:rPr>
              <a:t>14</a:t>
            </a:r>
            <a:r>
              <a:rPr lang="fr-FR" sz="2000" b="0" i="0" dirty="0">
                <a:solidFill>
                  <a:srgbClr val="202122"/>
                </a:solidFill>
                <a:effectLst/>
                <a:latin typeface="Arial" panose="020B0604020202020204" pitchFamily="34" charset="0"/>
              </a:rPr>
              <a:t>.</a:t>
            </a:r>
          </a:p>
          <a:p>
            <a:pPr algn="l">
              <a:buFont typeface="Arial" panose="020B0604020202020204" pitchFamily="34" charset="0"/>
              <a:buChar char="•"/>
            </a:pPr>
            <a:r>
              <a:rPr lang="fr-FR" sz="2000" b="0" i="0" dirty="0">
                <a:solidFill>
                  <a:srgbClr val="202122"/>
                </a:solidFill>
                <a:effectLst/>
                <a:latin typeface="Arial" panose="020B0604020202020204" pitchFamily="34" charset="0"/>
              </a:rPr>
              <a:t> La </a:t>
            </a:r>
            <a:r>
              <a:rPr lang="fr-FR" sz="2000" b="0" i="0" u="none" strike="noStrike" dirty="0">
                <a:solidFill>
                  <a:srgbClr val="0645AD"/>
                </a:solidFill>
                <a:effectLst/>
                <a:latin typeface="Arial" panose="020B0604020202020204" pitchFamily="34" charset="0"/>
                <a:hlinkClick r:id="rId13" tooltip="Maladie noire"/>
              </a:rPr>
              <a:t>maladie noire</a:t>
            </a:r>
            <a:r>
              <a:rPr lang="fr-FR" sz="2000" b="0" i="0" dirty="0">
                <a:solidFill>
                  <a:srgbClr val="202122"/>
                </a:solidFill>
                <a:effectLst/>
                <a:latin typeface="Arial" panose="020B0604020202020204" pitchFamily="34" charset="0"/>
              </a:rPr>
              <a:t> ou paralysie chronique des abeilles (CBPV, </a:t>
            </a:r>
            <a:r>
              <a:rPr lang="fr-FR" sz="2000" b="0" i="0" dirty="0" err="1">
                <a:solidFill>
                  <a:srgbClr val="202122"/>
                </a:solidFill>
                <a:effectLst/>
                <a:latin typeface="Arial" panose="020B0604020202020204" pitchFamily="34" charset="0"/>
              </a:rPr>
              <a:t>chronic</a:t>
            </a:r>
            <a:r>
              <a:rPr lang="fr-FR" sz="2000" b="0" i="0" dirty="0">
                <a:solidFill>
                  <a:srgbClr val="202122"/>
                </a:solidFill>
                <a:effectLst/>
                <a:latin typeface="Arial" panose="020B0604020202020204" pitchFamily="34" charset="0"/>
              </a:rPr>
              <a:t> </a:t>
            </a:r>
            <a:r>
              <a:rPr lang="fr-FR" sz="2000" b="0" i="0" dirty="0" err="1">
                <a:solidFill>
                  <a:srgbClr val="202122"/>
                </a:solidFill>
                <a:effectLst/>
                <a:latin typeface="Arial" panose="020B0604020202020204" pitchFamily="34" charset="0"/>
              </a:rPr>
              <a:t>bee</a:t>
            </a:r>
            <a:r>
              <a:rPr lang="fr-FR" sz="2000" b="0" i="0" dirty="0">
                <a:solidFill>
                  <a:srgbClr val="202122"/>
                </a:solidFill>
                <a:effectLst/>
                <a:latin typeface="Arial" panose="020B0604020202020204" pitchFamily="34" charset="0"/>
              </a:rPr>
              <a:t> </a:t>
            </a:r>
            <a:r>
              <a:rPr lang="fr-FR" sz="2000" b="0" i="0" dirty="0" err="1">
                <a:solidFill>
                  <a:srgbClr val="202122"/>
                </a:solidFill>
                <a:effectLst/>
                <a:latin typeface="Arial" panose="020B0604020202020204" pitchFamily="34" charset="0"/>
              </a:rPr>
              <a:t>paralysis</a:t>
            </a:r>
            <a:r>
              <a:rPr lang="fr-FR" sz="2000" b="0" i="0" dirty="0">
                <a:solidFill>
                  <a:srgbClr val="202122"/>
                </a:solidFill>
                <a:effectLst/>
                <a:latin typeface="Arial" panose="020B0604020202020204" pitchFamily="34" charset="0"/>
              </a:rPr>
              <a:t> virus), une maladie virale incurable qui atteint de très nombreuses colonies.</a:t>
            </a:r>
          </a:p>
        </p:txBody>
      </p:sp>
    </p:spTree>
    <p:extLst>
      <p:ext uri="{BB962C8B-B14F-4D97-AF65-F5344CB8AC3E}">
        <p14:creationId xmlns:p14="http://schemas.microsoft.com/office/powerpoint/2010/main" val="2832450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6404388"/>
            <a:ext cx="716413" cy="365125"/>
          </a:xfrm>
        </p:spPr>
        <p:txBody>
          <a:bodyPr/>
          <a:lstStyle/>
          <a:p>
            <a:fld id="{27CE633F-9882-4A5C-83A2-1109D0C73261}" type="slidenum">
              <a:rPr lang="en-US" smtClean="0"/>
              <a:t>41</a:t>
            </a:fld>
            <a:endParaRPr lang="en-US" dirty="0"/>
          </a:p>
        </p:txBody>
      </p:sp>
      <p:sp>
        <p:nvSpPr>
          <p:cNvPr id="3" name="ZoneTexte 2">
            <a:extLst>
              <a:ext uri="{FF2B5EF4-FFF2-40B4-BE49-F238E27FC236}">
                <a16:creationId xmlns:a16="http://schemas.microsoft.com/office/drawing/2014/main" id="{46976BA4-3C1E-4C97-8B49-1485803D69B6}"/>
              </a:ext>
            </a:extLst>
          </p:cNvPr>
          <p:cNvSpPr txBox="1"/>
          <p:nvPr/>
        </p:nvSpPr>
        <p:spPr>
          <a:xfrm>
            <a:off x="329609" y="356812"/>
            <a:ext cx="10334840" cy="400110"/>
          </a:xfrm>
          <a:prstGeom prst="rect">
            <a:avLst/>
          </a:prstGeom>
          <a:noFill/>
        </p:spPr>
        <p:txBody>
          <a:bodyPr wrap="square" rtlCol="0">
            <a:spAutoFit/>
          </a:bodyPr>
          <a:lstStyle/>
          <a:p>
            <a:endParaRPr lang="fr-FR" sz="2000" b="1" dirty="0">
              <a:solidFill>
                <a:srgbClr val="FFC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BE2B611D-D24A-40DA-A22D-C33EB4F98A9F}"/>
              </a:ext>
            </a:extLst>
          </p:cNvPr>
          <p:cNvSpPr txBox="1"/>
          <p:nvPr/>
        </p:nvSpPr>
        <p:spPr>
          <a:xfrm>
            <a:off x="242774" y="125979"/>
            <a:ext cx="7274445" cy="461665"/>
          </a:xfrm>
          <a:prstGeom prst="rect">
            <a:avLst/>
          </a:prstGeom>
          <a:noFill/>
        </p:spPr>
        <p:txBody>
          <a:bodyPr wrap="square">
            <a:spAutoFit/>
          </a:bodyPr>
          <a:lstStyle/>
          <a:p>
            <a:r>
              <a:rPr lang="fr-FR" sz="2400" b="1" dirty="0">
                <a:solidFill>
                  <a:srgbClr val="FFC000"/>
                </a:solidFill>
              </a:rPr>
              <a:t>Maladies, parasites et prédateurs des abeilles</a:t>
            </a:r>
          </a:p>
        </p:txBody>
      </p:sp>
      <p:sp>
        <p:nvSpPr>
          <p:cNvPr id="5" name="ZoneTexte 4">
            <a:extLst>
              <a:ext uri="{FF2B5EF4-FFF2-40B4-BE49-F238E27FC236}">
                <a16:creationId xmlns:a16="http://schemas.microsoft.com/office/drawing/2014/main" id="{13C42A73-6228-4064-8443-3D28899EE785}"/>
              </a:ext>
            </a:extLst>
          </p:cNvPr>
          <p:cNvSpPr txBox="1"/>
          <p:nvPr/>
        </p:nvSpPr>
        <p:spPr>
          <a:xfrm>
            <a:off x="242774" y="756922"/>
            <a:ext cx="11821500" cy="4401205"/>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Liste des maladies, parasites et prédateurs </a:t>
            </a:r>
            <a:r>
              <a:rPr lang="fr-FR" sz="2000" dirty="0">
                <a:solidFill>
                  <a:srgbClr val="FFC000"/>
                </a:solidFill>
                <a:latin typeface="Arial" panose="020B0604020202020204" pitchFamily="34" charset="0"/>
                <a:cs typeface="Arial" panose="020B0604020202020204" pitchFamily="34" charset="0"/>
              </a:rPr>
              <a:t>:</a:t>
            </a:r>
          </a:p>
          <a:p>
            <a:pPr algn="just"/>
            <a:endParaRPr lang="fr-FR" sz="2000" dirty="0">
              <a:solidFill>
                <a:srgbClr val="FFC000"/>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fr-FR" sz="2000" b="0" i="1" dirty="0">
                <a:solidFill>
                  <a:srgbClr val="202122"/>
                </a:solidFill>
                <a:effectLst/>
                <a:latin typeface="Arial" panose="020B0604020202020204" pitchFamily="34" charset="0"/>
              </a:rPr>
              <a:t> </a:t>
            </a:r>
            <a:r>
              <a:rPr lang="fr-FR" sz="2000" b="0" i="1" dirty="0" err="1">
                <a:solidFill>
                  <a:srgbClr val="202122"/>
                </a:solidFill>
                <a:effectLst/>
                <a:latin typeface="Arial" panose="020B0604020202020204" pitchFamily="34" charset="0"/>
              </a:rPr>
              <a:t>Nosema</a:t>
            </a:r>
            <a:r>
              <a:rPr lang="fr-FR" sz="2000" b="0" i="1" dirty="0">
                <a:solidFill>
                  <a:srgbClr val="202122"/>
                </a:solidFill>
                <a:effectLst/>
                <a:latin typeface="Arial" panose="020B0604020202020204" pitchFamily="34" charset="0"/>
              </a:rPr>
              <a:t> apis</a:t>
            </a:r>
            <a:r>
              <a:rPr lang="fr-FR" sz="2000"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un champignon unicellulaire qui envahit le ventricule de l'abeille et provoque une dysenterie ou paralysie. Il peut être un facteur du syndrome d'effondrement.</a:t>
            </a:r>
          </a:p>
          <a:p>
            <a:pPr algn="l">
              <a:buFont typeface="Arial" panose="020B0604020202020204" pitchFamily="34" charset="0"/>
              <a:buChar char="•"/>
            </a:pPr>
            <a:r>
              <a:rPr lang="fr-FR" sz="2000" b="0" i="1" u="none" strike="noStrike" dirty="0">
                <a:solidFill>
                  <a:srgbClr val="0645AD"/>
                </a:solidFill>
                <a:effectLst/>
                <a:latin typeface="Arial" panose="020B0604020202020204" pitchFamily="34" charset="0"/>
                <a:hlinkClick r:id="rId3" tooltip="Nosema ceranae"/>
              </a:rPr>
              <a:t> </a:t>
            </a:r>
            <a:r>
              <a:rPr lang="fr-FR" sz="2000" b="0" i="1" u="none" strike="noStrike" dirty="0" err="1">
                <a:solidFill>
                  <a:srgbClr val="0645AD"/>
                </a:solidFill>
                <a:effectLst/>
                <a:latin typeface="Arial" panose="020B0604020202020204" pitchFamily="34" charset="0"/>
                <a:hlinkClick r:id="rId3" tooltip="Nosema ceranae"/>
              </a:rPr>
              <a:t>Nosema</a:t>
            </a:r>
            <a:r>
              <a:rPr lang="fr-FR" sz="2000" b="0" i="1" u="none" strike="noStrike" dirty="0">
                <a:solidFill>
                  <a:srgbClr val="0645AD"/>
                </a:solidFill>
                <a:effectLst/>
                <a:latin typeface="Arial" panose="020B0604020202020204" pitchFamily="34" charset="0"/>
                <a:hlinkClick r:id="rId3" tooltip="Nosema ceranae"/>
              </a:rPr>
              <a:t> </a:t>
            </a:r>
            <a:r>
              <a:rPr lang="fr-FR" sz="2000" b="0" i="1" u="none" strike="noStrike" dirty="0" err="1">
                <a:solidFill>
                  <a:srgbClr val="0645AD"/>
                </a:solidFill>
                <a:effectLst/>
                <a:latin typeface="Arial" panose="020B0604020202020204" pitchFamily="34" charset="0"/>
                <a:hlinkClick r:id="rId3" tooltip="Nosema ceranae"/>
              </a:rPr>
              <a:t>ceranae</a:t>
            </a:r>
            <a:r>
              <a:rPr lang="fr-FR" sz="2000" u="none" strike="noStrike"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un champignon qui provoque une </a:t>
            </a:r>
            <a:r>
              <a:rPr lang="fr-FR" sz="2000" b="0" i="0" u="none" strike="noStrike" dirty="0">
                <a:solidFill>
                  <a:srgbClr val="0645AD"/>
                </a:solidFill>
                <a:effectLst/>
                <a:latin typeface="Arial" panose="020B0604020202020204" pitchFamily="34" charset="0"/>
                <a:hlinkClick r:id="rId4" tooltip="Nosémose"/>
              </a:rPr>
              <a:t>nosémose</a:t>
            </a:r>
            <a:r>
              <a:rPr lang="fr-FR" sz="2000" b="0" i="0" dirty="0">
                <a:solidFill>
                  <a:srgbClr val="202122"/>
                </a:solidFill>
                <a:effectLst/>
                <a:latin typeface="Arial" panose="020B0604020202020204" pitchFamily="34" charset="0"/>
              </a:rPr>
              <a:t>.</a:t>
            </a:r>
          </a:p>
          <a:p>
            <a:pPr algn="l">
              <a:buFont typeface="Arial" panose="020B0604020202020204" pitchFamily="34" charset="0"/>
              <a:buChar char="•"/>
            </a:pPr>
            <a:r>
              <a:rPr lang="fr-FR" sz="2000" b="0" i="0" dirty="0">
                <a:solidFill>
                  <a:srgbClr val="202122"/>
                </a:solidFill>
                <a:effectLst/>
                <a:latin typeface="Arial" panose="020B0604020202020204" pitchFamily="34" charset="0"/>
              </a:rPr>
              <a:t> le </a:t>
            </a:r>
            <a:r>
              <a:rPr lang="fr-FR" sz="2000" b="0" i="1" u="none" strike="noStrike" dirty="0">
                <a:solidFill>
                  <a:srgbClr val="0645AD"/>
                </a:solidFill>
                <a:effectLst/>
                <a:latin typeface="Arial" panose="020B0604020202020204" pitchFamily="34" charset="0"/>
                <a:hlinkClick r:id="rId5" tooltip="Virus israélien de la paralysie aiguë"/>
              </a:rPr>
              <a:t>Virus israélien de la paralysie aiguë</a:t>
            </a:r>
            <a:r>
              <a:rPr lang="fr-FR" sz="2000" b="0" i="0" dirty="0">
                <a:solidFill>
                  <a:srgbClr val="202122"/>
                </a:solidFill>
                <a:effectLst/>
                <a:latin typeface="Arial" panose="020B0604020202020204" pitchFamily="34" charset="0"/>
              </a:rPr>
              <a:t> IAPV (</a:t>
            </a:r>
            <a:r>
              <a:rPr lang="fr-FR" sz="2000" b="0" i="0" dirty="0" err="1">
                <a:solidFill>
                  <a:srgbClr val="202122"/>
                </a:solidFill>
                <a:effectLst/>
                <a:latin typeface="Arial" panose="020B0604020202020204" pitchFamily="34" charset="0"/>
              </a:rPr>
              <a:t>Israeli</a:t>
            </a:r>
            <a:r>
              <a:rPr lang="fr-FR" sz="2000" b="0" i="0" dirty="0">
                <a:solidFill>
                  <a:srgbClr val="202122"/>
                </a:solidFill>
                <a:effectLst/>
                <a:latin typeface="Arial" panose="020B0604020202020204" pitchFamily="34" charset="0"/>
              </a:rPr>
              <a:t> acute </a:t>
            </a:r>
            <a:r>
              <a:rPr lang="fr-FR" sz="2000" b="0" i="0" dirty="0" err="1">
                <a:solidFill>
                  <a:srgbClr val="202122"/>
                </a:solidFill>
                <a:effectLst/>
                <a:latin typeface="Arial" panose="020B0604020202020204" pitchFamily="34" charset="0"/>
              </a:rPr>
              <a:t>paralysis</a:t>
            </a:r>
            <a:r>
              <a:rPr lang="fr-FR" sz="2000" b="0" i="0" dirty="0">
                <a:solidFill>
                  <a:srgbClr val="202122"/>
                </a:solidFill>
                <a:effectLst/>
                <a:latin typeface="Arial" panose="020B0604020202020204" pitchFamily="34" charset="0"/>
              </a:rPr>
              <a:t> virus) infecte les abeilles et entraine une paralysie.</a:t>
            </a:r>
          </a:p>
          <a:p>
            <a:pPr algn="just"/>
            <a:r>
              <a:rPr lang="fr-FR" sz="2000" b="0" i="0" dirty="0">
                <a:solidFill>
                  <a:srgbClr val="202122"/>
                </a:solidFill>
                <a:effectLst/>
                <a:latin typeface="Arial" panose="020B0604020202020204" pitchFamily="34" charset="0"/>
              </a:rPr>
              <a:t>* Les larves des </a:t>
            </a:r>
            <a:r>
              <a:rPr lang="fr-FR" sz="2000" b="0" i="0" u="none" strike="noStrike" dirty="0">
                <a:solidFill>
                  <a:srgbClr val="0645AD"/>
                </a:solidFill>
                <a:effectLst/>
                <a:latin typeface="Arial" panose="020B0604020202020204" pitchFamily="34" charset="0"/>
                <a:hlinkClick r:id="rId6" tooltip="Diptère"/>
              </a:rPr>
              <a:t>diptères</a:t>
            </a:r>
            <a:r>
              <a:rPr lang="fr-FR" sz="2000" b="0" i="0" dirty="0">
                <a:solidFill>
                  <a:srgbClr val="202122"/>
                </a:solidFill>
                <a:effectLst/>
                <a:latin typeface="Arial" panose="020B0604020202020204" pitchFamily="34" charset="0"/>
              </a:rPr>
              <a:t> de la </a:t>
            </a:r>
            <a:r>
              <a:rPr lang="fr-FR" sz="2000" b="0" i="0" u="none" strike="noStrike" dirty="0">
                <a:solidFill>
                  <a:srgbClr val="0645AD"/>
                </a:solidFill>
                <a:effectLst/>
                <a:latin typeface="Arial" panose="020B0604020202020204" pitchFamily="34" charset="0"/>
                <a:hlinkClick r:id="rId7" tooltip="Famille (biologie)"/>
              </a:rPr>
              <a:t>famille</a:t>
            </a:r>
            <a:r>
              <a:rPr lang="fr-FR" sz="2000" b="0" i="0" dirty="0">
                <a:solidFill>
                  <a:srgbClr val="202122"/>
                </a:solidFill>
                <a:effectLst/>
                <a:latin typeface="Arial" panose="020B0604020202020204" pitchFamily="34" charset="0"/>
              </a:rPr>
              <a:t> des </a:t>
            </a:r>
            <a:r>
              <a:rPr lang="fr-FR" sz="2000" b="0" i="0" u="none" strike="noStrike" dirty="0" err="1">
                <a:solidFill>
                  <a:srgbClr val="0645AD"/>
                </a:solidFill>
                <a:effectLst/>
                <a:latin typeface="Arial" panose="020B0604020202020204" pitchFamily="34" charset="0"/>
                <a:hlinkClick r:id="rId8" tooltip="Conopidae"/>
              </a:rPr>
              <a:t>Conopidae</a:t>
            </a:r>
            <a:r>
              <a:rPr lang="fr-FR" sz="2000" u="none" strike="noStrike" dirty="0">
                <a:solidFill>
                  <a:srgbClr val="202122"/>
                </a:solidFill>
                <a:latin typeface="Arial" panose="020B0604020202020204" pitchFamily="34" charset="0"/>
              </a:rPr>
              <a:t>,</a:t>
            </a:r>
            <a:r>
              <a:rPr lang="fr-FR" sz="2000" b="0" i="0" dirty="0">
                <a:solidFill>
                  <a:srgbClr val="202122"/>
                </a:solidFill>
                <a:effectLst/>
                <a:latin typeface="Arial" panose="020B0604020202020204" pitchFamily="34" charset="0"/>
              </a:rPr>
              <a:t> des </a:t>
            </a:r>
            <a:r>
              <a:rPr lang="fr-FR" sz="2000" b="0" i="0" u="none" strike="noStrike" dirty="0">
                <a:solidFill>
                  <a:srgbClr val="0645AD"/>
                </a:solidFill>
                <a:effectLst/>
                <a:latin typeface="Arial" panose="020B0604020202020204" pitchFamily="34" charset="0"/>
                <a:hlinkClick r:id="rId9" tooltip="Endoparasite"/>
              </a:rPr>
              <a:t>endoparasites</a:t>
            </a:r>
            <a:r>
              <a:rPr lang="fr-FR" sz="2000" b="0" i="0" dirty="0">
                <a:solidFill>
                  <a:srgbClr val="202122"/>
                </a:solidFill>
                <a:effectLst/>
                <a:latin typeface="Arial" panose="020B0604020202020204" pitchFamily="34" charset="0"/>
              </a:rPr>
              <a:t> obligatoires d'hyménoptères. Pour se faire, les femelles coursent et agressent violemment leur hôte afin de lui déposer un œuf sur le corps. Se développant à l'intérieur de son abdomen, la larve se nourri des muscles du thorax. </a:t>
            </a:r>
          </a:p>
          <a:p>
            <a:pPr algn="just"/>
            <a:r>
              <a:rPr lang="fr-FR" sz="2000" b="0" i="0" dirty="0">
                <a:solidFill>
                  <a:srgbClr val="202122"/>
                </a:solidFill>
                <a:effectLst/>
                <a:latin typeface="Arial" panose="020B0604020202020204" pitchFamily="34" charset="0"/>
              </a:rPr>
              <a:t>* En Europe, </a:t>
            </a:r>
            <a:r>
              <a:rPr lang="fr-FR" sz="2000" b="0" i="1" dirty="0">
                <a:solidFill>
                  <a:srgbClr val="202122"/>
                </a:solidFill>
                <a:effectLst/>
                <a:latin typeface="Arial" panose="020B0604020202020204" pitchFamily="34" charset="0"/>
              </a:rPr>
              <a:t>Apis </a:t>
            </a:r>
            <a:r>
              <a:rPr lang="fr-FR" sz="2000" b="0" i="1" dirty="0" err="1">
                <a:solidFill>
                  <a:srgbClr val="202122"/>
                </a:solidFill>
                <a:effectLst/>
                <a:latin typeface="Arial" panose="020B0604020202020204" pitchFamily="34" charset="0"/>
              </a:rPr>
              <a:t>mellifera</a:t>
            </a:r>
            <a:r>
              <a:rPr lang="fr-FR" sz="2000" b="0" i="0" dirty="0">
                <a:solidFill>
                  <a:srgbClr val="202122"/>
                </a:solidFill>
                <a:effectLst/>
                <a:latin typeface="Arial" panose="020B0604020202020204" pitchFamily="34" charset="0"/>
              </a:rPr>
              <a:t> subit les affres de </a:t>
            </a:r>
            <a:r>
              <a:rPr lang="fr-FR" sz="2000" b="0" i="1" u="none" strike="noStrike" dirty="0" err="1">
                <a:solidFill>
                  <a:srgbClr val="0645AD"/>
                </a:solidFill>
                <a:effectLst/>
                <a:latin typeface="Arial" panose="020B0604020202020204" pitchFamily="34" charset="0"/>
                <a:hlinkClick r:id="rId10" tooltip="Physocephala"/>
              </a:rPr>
              <a:t>Physocephala</a:t>
            </a:r>
            <a:r>
              <a:rPr lang="fr-FR" sz="2000" b="0" i="1" u="none" strike="noStrike" dirty="0">
                <a:solidFill>
                  <a:srgbClr val="0645AD"/>
                </a:solidFill>
                <a:effectLst/>
                <a:latin typeface="Arial" panose="020B0604020202020204" pitchFamily="34" charset="0"/>
                <a:hlinkClick r:id="rId10" tooltip="Physocephala"/>
              </a:rPr>
              <a:t> </a:t>
            </a:r>
            <a:r>
              <a:rPr lang="fr-FR" sz="2000" b="0" i="1" u="none" strike="noStrike" dirty="0" err="1">
                <a:solidFill>
                  <a:srgbClr val="0645AD"/>
                </a:solidFill>
                <a:effectLst/>
                <a:latin typeface="Arial" panose="020B0604020202020204" pitchFamily="34" charset="0"/>
                <a:hlinkClick r:id="rId10" tooltip="Physocephala"/>
              </a:rPr>
              <a:t>rufipes</a:t>
            </a:r>
            <a:r>
              <a:rPr lang="fr-FR" sz="2000" b="0" i="0" dirty="0">
                <a:solidFill>
                  <a:srgbClr val="202122"/>
                </a:solidFill>
                <a:effectLst/>
                <a:latin typeface="Arial" panose="020B0604020202020204" pitchFamily="34" charset="0"/>
              </a:rPr>
              <a:t>, </a:t>
            </a:r>
            <a:r>
              <a:rPr lang="fr-FR" sz="2000" b="0" i="1" u="none" strike="noStrike" dirty="0">
                <a:solidFill>
                  <a:srgbClr val="0645AD"/>
                </a:solidFill>
                <a:effectLst/>
                <a:latin typeface="Arial" panose="020B0604020202020204" pitchFamily="34" charset="0"/>
                <a:hlinkClick r:id="rId10" tooltip="Physocephala"/>
              </a:rPr>
              <a:t>P. </a:t>
            </a:r>
            <a:r>
              <a:rPr lang="fr-FR" sz="2000" b="0" i="1" u="none" strike="noStrike" dirty="0" err="1">
                <a:solidFill>
                  <a:srgbClr val="0645AD"/>
                </a:solidFill>
                <a:effectLst/>
                <a:latin typeface="Arial" panose="020B0604020202020204" pitchFamily="34" charset="0"/>
                <a:hlinkClick r:id="rId10" tooltip="Physocephala"/>
              </a:rPr>
              <a:t>vittata</a:t>
            </a:r>
            <a:r>
              <a:rPr lang="fr-FR" sz="2000" b="0" i="0" dirty="0">
                <a:solidFill>
                  <a:srgbClr val="202122"/>
                </a:solidFill>
                <a:effectLst/>
                <a:latin typeface="Arial" panose="020B0604020202020204" pitchFamily="34" charset="0"/>
              </a:rPr>
              <a:t>, </a:t>
            </a:r>
            <a:r>
              <a:rPr lang="fr-FR" sz="2000" b="0" i="1" u="none" strike="noStrike" dirty="0" err="1">
                <a:solidFill>
                  <a:srgbClr val="0645AD"/>
                </a:solidFill>
                <a:effectLst/>
                <a:latin typeface="Arial" panose="020B0604020202020204" pitchFamily="34" charset="0"/>
                <a:hlinkClick r:id="rId11" tooltip="Merziella"/>
              </a:rPr>
              <a:t>Merziella</a:t>
            </a:r>
            <a:r>
              <a:rPr lang="fr-FR" sz="2000" b="0" i="1" u="none" strike="noStrike" dirty="0">
                <a:solidFill>
                  <a:srgbClr val="0645AD"/>
                </a:solidFill>
                <a:effectLst/>
                <a:latin typeface="Arial" panose="020B0604020202020204" pitchFamily="34" charset="0"/>
                <a:hlinkClick r:id="rId11" tooltip="Merziella"/>
              </a:rPr>
              <a:t> </a:t>
            </a:r>
            <a:r>
              <a:rPr lang="fr-FR" sz="2000" b="0" i="1" u="none" strike="noStrike" dirty="0" err="1">
                <a:solidFill>
                  <a:srgbClr val="0645AD"/>
                </a:solidFill>
                <a:effectLst/>
                <a:latin typeface="Arial" panose="020B0604020202020204" pitchFamily="34" charset="0"/>
                <a:hlinkClick r:id="rId11" tooltip="Merziella"/>
              </a:rPr>
              <a:t>longirostris</a:t>
            </a:r>
            <a:r>
              <a:rPr lang="fr-FR" sz="2000" b="0" i="0" dirty="0">
                <a:solidFill>
                  <a:srgbClr val="202122"/>
                </a:solidFill>
                <a:effectLst/>
                <a:latin typeface="Arial" panose="020B0604020202020204" pitchFamily="34" charset="0"/>
              </a:rPr>
              <a:t> et </a:t>
            </a:r>
            <a:r>
              <a:rPr lang="fr-FR" sz="2000" b="0" i="1" u="none" strike="noStrike" dirty="0" err="1">
                <a:solidFill>
                  <a:srgbClr val="0645AD"/>
                </a:solidFill>
                <a:effectLst/>
                <a:latin typeface="Arial" panose="020B0604020202020204" pitchFamily="34" charset="0"/>
                <a:hlinkClick r:id="rId12" tooltip="Zodion"/>
              </a:rPr>
              <a:t>Zodion</a:t>
            </a:r>
            <a:r>
              <a:rPr lang="fr-FR" sz="2000" b="0" i="1" u="none" strike="noStrike" dirty="0">
                <a:solidFill>
                  <a:srgbClr val="0645AD"/>
                </a:solidFill>
                <a:effectLst/>
                <a:latin typeface="Arial" panose="020B0604020202020204" pitchFamily="34" charset="0"/>
                <a:hlinkClick r:id="rId12" tooltip="Zodion"/>
              </a:rPr>
              <a:t> cinereum</a:t>
            </a:r>
            <a:r>
              <a:rPr lang="fr-FR" sz="2000" b="0" i="0" u="none" strike="noStrike" baseline="30000" dirty="0">
                <a:solidFill>
                  <a:srgbClr val="0645AD"/>
                </a:solidFill>
                <a:effectLst/>
                <a:latin typeface="Arial" panose="020B0604020202020204" pitchFamily="34" charset="0"/>
                <a:hlinkClick r:id="rId13"/>
              </a:rPr>
              <a:t>15</a:t>
            </a:r>
            <a:r>
              <a:rPr lang="fr-FR" sz="2000" b="0" i="0" dirty="0">
                <a:solidFill>
                  <a:srgbClr val="202122"/>
                </a:solidFill>
                <a:effectLst/>
                <a:latin typeface="Arial" panose="020B0604020202020204" pitchFamily="34" charset="0"/>
              </a:rPr>
              <a:t>. </a:t>
            </a:r>
            <a:r>
              <a:rPr lang="fr-FR" sz="2000" b="0" i="1" u="none" strike="noStrike" dirty="0">
                <a:solidFill>
                  <a:srgbClr val="0645AD"/>
                </a:solidFill>
                <a:effectLst/>
                <a:latin typeface="Arial" panose="020B0604020202020204" pitchFamily="34" charset="0"/>
                <a:hlinkClick r:id="rId14" tooltip="Vespa velutina nigrithorax"/>
              </a:rPr>
              <a:t>Vespa </a:t>
            </a:r>
            <a:r>
              <a:rPr lang="fr-FR" sz="2000" b="0" i="1" u="none" strike="noStrike" dirty="0" err="1">
                <a:solidFill>
                  <a:srgbClr val="0645AD"/>
                </a:solidFill>
                <a:effectLst/>
                <a:latin typeface="Arial" panose="020B0604020202020204" pitchFamily="34" charset="0"/>
                <a:hlinkClick r:id="rId14" tooltip="Vespa velutina nigrithorax"/>
              </a:rPr>
              <a:t>velutina</a:t>
            </a:r>
            <a:r>
              <a:rPr lang="fr-FR" sz="2000" b="0" i="1" u="none" strike="noStrike" dirty="0">
                <a:solidFill>
                  <a:srgbClr val="0645AD"/>
                </a:solidFill>
                <a:effectLst/>
                <a:latin typeface="Arial" panose="020B0604020202020204" pitchFamily="34" charset="0"/>
                <a:hlinkClick r:id="rId14" tooltip="Vespa velutina nigrithorax"/>
              </a:rPr>
              <a:t> </a:t>
            </a:r>
            <a:r>
              <a:rPr lang="fr-FR" sz="2000" b="0" i="1" u="none" strike="noStrike" dirty="0" err="1">
                <a:solidFill>
                  <a:srgbClr val="0645AD"/>
                </a:solidFill>
                <a:effectLst/>
                <a:latin typeface="Arial" panose="020B0604020202020204" pitchFamily="34" charset="0"/>
                <a:hlinkClick r:id="rId14" tooltip="Vespa velutina nigrithorax"/>
              </a:rPr>
              <a:t>nigrithorax</a:t>
            </a:r>
            <a:r>
              <a:rPr lang="fr-FR" sz="2000" b="0" i="0" dirty="0">
                <a:solidFill>
                  <a:srgbClr val="202122"/>
                </a:solidFill>
                <a:effectLst/>
                <a:latin typeface="Arial" panose="020B0604020202020204" pitchFamily="34" charset="0"/>
              </a:rPr>
              <a:t>, quant à lui, est logé à la même enseigne par l'intermédiaire de </a:t>
            </a:r>
            <a:r>
              <a:rPr lang="fr-FR" sz="2000" b="0" i="1" u="sng" dirty="0" err="1">
                <a:solidFill>
                  <a:srgbClr val="0645AD"/>
                </a:solidFill>
                <a:effectLst/>
                <a:latin typeface="Arial" panose="020B0604020202020204" pitchFamily="34" charset="0"/>
                <a:hlinkClick r:id="rId8"/>
              </a:rPr>
              <a:t>Conops</a:t>
            </a:r>
            <a:r>
              <a:rPr lang="fr-FR" sz="2000" b="0" i="1" u="sng" dirty="0">
                <a:solidFill>
                  <a:srgbClr val="0645AD"/>
                </a:solidFill>
                <a:effectLst/>
                <a:latin typeface="Arial" panose="020B0604020202020204" pitchFamily="34" charset="0"/>
                <a:hlinkClick r:id="rId8"/>
              </a:rPr>
              <a:t> </a:t>
            </a:r>
            <a:r>
              <a:rPr lang="fr-FR" sz="2000" b="0" i="1" u="sng" dirty="0" err="1">
                <a:solidFill>
                  <a:srgbClr val="0645AD"/>
                </a:solidFill>
                <a:effectLst/>
                <a:latin typeface="Arial" panose="020B0604020202020204" pitchFamily="34" charset="0"/>
                <a:hlinkClick r:id="rId8"/>
              </a:rPr>
              <a:t>vesicularis</a:t>
            </a:r>
            <a:endParaRPr lang="fr-FR" sz="2000" b="0" i="1" u="sng" dirty="0">
              <a:solidFill>
                <a:srgbClr val="0645AD"/>
              </a:solidFill>
              <a:effectLst/>
              <a:latin typeface="Arial" panose="020B0604020202020204" pitchFamily="34" charset="0"/>
            </a:endParaRPr>
          </a:p>
          <a:p>
            <a:pPr algn="just"/>
            <a:r>
              <a:rPr lang="fr-FR" sz="2000" dirty="0">
                <a:solidFill>
                  <a:srgbClr val="FFC000"/>
                </a:solidFill>
                <a:latin typeface="Arial" panose="020B0604020202020204" pitchFamily="34" charset="0"/>
                <a:cs typeface="Arial" panose="020B0604020202020204" pitchFamily="34" charset="0"/>
              </a:rPr>
              <a:t>Source : </a:t>
            </a:r>
            <a:r>
              <a:rPr lang="fr-FR" sz="2000" dirty="0">
                <a:solidFill>
                  <a:srgbClr val="FFC000"/>
                </a:solidFill>
                <a:latin typeface="Arial" panose="020B0604020202020204" pitchFamily="34" charset="0"/>
                <a:cs typeface="Arial" panose="020B0604020202020204" pitchFamily="34" charset="0"/>
                <a:hlinkClick r:id="rId15"/>
              </a:rPr>
              <a:t>https://fr.wikipedia.org/wiki/Apis_mellifera#Maladies_et_parasites</a:t>
            </a:r>
            <a:r>
              <a:rPr lang="fr-FR" sz="2000" dirty="0">
                <a:solidFill>
                  <a:srgbClr val="FFC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84112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16156" y="149295"/>
            <a:ext cx="716413" cy="365125"/>
          </a:xfrm>
        </p:spPr>
        <p:txBody>
          <a:bodyPr/>
          <a:lstStyle/>
          <a:p>
            <a:fld id="{27CE633F-9882-4A5C-83A2-1109D0C73261}" type="slidenum">
              <a:rPr lang="en-US" smtClean="0"/>
              <a:t>42</a:t>
            </a:fld>
            <a:endParaRPr lang="en-US" dirty="0"/>
          </a:p>
        </p:txBody>
      </p:sp>
      <p:sp>
        <p:nvSpPr>
          <p:cNvPr id="3" name="ZoneTexte 2">
            <a:extLst>
              <a:ext uri="{FF2B5EF4-FFF2-40B4-BE49-F238E27FC236}">
                <a16:creationId xmlns:a16="http://schemas.microsoft.com/office/drawing/2014/main" id="{7313F4E2-F9C4-4699-8C12-CCEBC0A2DBC3}"/>
              </a:ext>
            </a:extLst>
          </p:cNvPr>
          <p:cNvSpPr txBox="1"/>
          <p:nvPr/>
        </p:nvSpPr>
        <p:spPr>
          <a:xfrm>
            <a:off x="252207" y="117666"/>
            <a:ext cx="6637690" cy="461665"/>
          </a:xfrm>
          <a:prstGeom prst="rect">
            <a:avLst/>
          </a:prstGeom>
          <a:noFill/>
        </p:spPr>
        <p:txBody>
          <a:bodyPr wrap="square" rtlCol="0">
            <a:spAutoFit/>
          </a:bodyPr>
          <a:lstStyle/>
          <a:p>
            <a:r>
              <a:rPr lang="fr-FR" sz="2400" b="1" dirty="0">
                <a:solidFill>
                  <a:srgbClr val="FFC000"/>
                </a:solidFill>
              </a:rPr>
              <a:t>Les graves menaces sur les abeilles</a:t>
            </a:r>
          </a:p>
        </p:txBody>
      </p:sp>
      <p:sp>
        <p:nvSpPr>
          <p:cNvPr id="5" name="ZoneTexte 4">
            <a:extLst>
              <a:ext uri="{FF2B5EF4-FFF2-40B4-BE49-F238E27FC236}">
                <a16:creationId xmlns:a16="http://schemas.microsoft.com/office/drawing/2014/main" id="{F9FECE74-3463-4404-A510-92581F81A85C}"/>
              </a:ext>
            </a:extLst>
          </p:cNvPr>
          <p:cNvSpPr txBox="1"/>
          <p:nvPr/>
        </p:nvSpPr>
        <p:spPr>
          <a:xfrm>
            <a:off x="252207" y="696987"/>
            <a:ext cx="11720940" cy="4708981"/>
          </a:xfrm>
          <a:prstGeom prst="rect">
            <a:avLst/>
          </a:prstGeom>
          <a:noFill/>
        </p:spPr>
        <p:txBody>
          <a:bodyPr wrap="square" rtlCol="0">
            <a:spAutoFit/>
          </a:bodyPr>
          <a:lstStyle/>
          <a:p>
            <a:pPr algn="just"/>
            <a:r>
              <a:rPr lang="fr-FR" sz="2000" b="0" i="0" dirty="0">
                <a:solidFill>
                  <a:srgbClr val="FFC000"/>
                </a:solidFill>
                <a:effectLst/>
                <a:latin typeface="Arial" panose="020B0604020202020204" pitchFamily="34" charset="0"/>
              </a:rPr>
              <a:t>Lors de la Journée mondiale des abeilles, le </a:t>
            </a:r>
            <a:r>
              <a:rPr lang="fr-FR" sz="2000" dirty="0">
                <a:solidFill>
                  <a:srgbClr val="FFC000"/>
                </a:solidFill>
              </a:rPr>
              <a:t>20 mai 2019</a:t>
            </a:r>
            <a:r>
              <a:rPr lang="fr-FR" sz="2000" b="0" i="0" dirty="0">
                <a:solidFill>
                  <a:srgbClr val="FFC000"/>
                </a:solidFill>
                <a:effectLst/>
                <a:latin typeface="Arial" panose="020B0604020202020204" pitchFamily="34" charset="0"/>
              </a:rPr>
              <a:t>, l'ONU a détaillé les principales causes du déclin des pollinisateurs (papillons, bourdons …) et en particulier des abeilles (avec le </a:t>
            </a:r>
            <a:r>
              <a:rPr lang="fr-FR" sz="2000" b="0" i="0" u="sng" dirty="0">
                <a:solidFill>
                  <a:srgbClr val="0645AD"/>
                </a:solidFill>
                <a:effectLst/>
                <a:latin typeface="Arial" panose="020B0604020202020204" pitchFamily="34" charset="0"/>
                <a:hlinkClick r:id="rId3"/>
              </a:rPr>
              <a:t>syndrome d'effondrement des colonies d'abeilles</a:t>
            </a:r>
            <a:r>
              <a:rPr lang="fr-FR" sz="2000" dirty="0">
                <a:solidFill>
                  <a:srgbClr val="FFC000"/>
                </a:solidFill>
                <a:latin typeface="Arial" panose="020B0604020202020204" pitchFamily="34" charset="0"/>
              </a:rPr>
              <a:t> ou CCD (</a:t>
            </a:r>
            <a:r>
              <a:rPr lang="fr-FR" sz="2000" dirty="0" err="1">
                <a:solidFill>
                  <a:srgbClr val="FFC000"/>
                </a:solidFill>
                <a:latin typeface="Arial" panose="020B0604020202020204" pitchFamily="34" charset="0"/>
              </a:rPr>
              <a:t>Colony</a:t>
            </a:r>
            <a:r>
              <a:rPr lang="fr-FR" sz="2000" dirty="0">
                <a:solidFill>
                  <a:srgbClr val="FFC000"/>
                </a:solidFill>
                <a:latin typeface="Arial" panose="020B0604020202020204" pitchFamily="34" charset="0"/>
              </a:rPr>
              <a:t> Collapse </a:t>
            </a:r>
            <a:r>
              <a:rPr lang="fr-FR" sz="2000" dirty="0" err="1">
                <a:solidFill>
                  <a:srgbClr val="FFC000"/>
                </a:solidFill>
                <a:latin typeface="Arial" panose="020B0604020202020204" pitchFamily="34" charset="0"/>
              </a:rPr>
              <a:t>Disorder</a:t>
            </a:r>
            <a:r>
              <a:rPr lang="fr-FR" sz="2000" dirty="0">
                <a:solidFill>
                  <a:srgbClr val="FFC000"/>
                </a:solidFill>
                <a:latin typeface="Arial" panose="020B0604020202020204" pitchFamily="34" charset="0"/>
              </a:rPr>
              <a:t>))</a:t>
            </a:r>
            <a:r>
              <a:rPr lang="fr-FR" sz="2000" b="0" i="0" dirty="0">
                <a:solidFill>
                  <a:srgbClr val="FFC000"/>
                </a:solidFill>
                <a:effectLst/>
                <a:latin typeface="Arial" panose="020B0604020202020204" pitchFamily="34" charset="0"/>
              </a:rPr>
              <a:t> : </a:t>
            </a:r>
          </a:p>
          <a:p>
            <a:pPr algn="just"/>
            <a:endParaRPr lang="fr-FR" sz="2000" b="0" i="0" dirty="0">
              <a:solidFill>
                <a:srgbClr val="202122"/>
              </a:solidFill>
              <a:effectLst/>
              <a:latin typeface="Arial" panose="020B0604020202020204" pitchFamily="34" charset="0"/>
            </a:endParaRPr>
          </a:p>
          <a:p>
            <a:pPr marL="285750" indent="-285750" algn="just">
              <a:buFont typeface="Arial" panose="020B0604020202020204" pitchFamily="34" charset="0"/>
              <a:buChar char="•"/>
            </a:pPr>
            <a:r>
              <a:rPr lang="fr-FR" sz="2000" dirty="0">
                <a:solidFill>
                  <a:srgbClr val="FFC000"/>
                </a:solidFill>
                <a:latin typeface="Arial" panose="020B0604020202020204" pitchFamily="34" charset="0"/>
              </a:rPr>
              <a:t>L</a:t>
            </a:r>
            <a:r>
              <a:rPr lang="fr-FR" sz="2000" b="0" i="0" dirty="0">
                <a:solidFill>
                  <a:srgbClr val="FFC000"/>
                </a:solidFill>
                <a:effectLst/>
                <a:latin typeface="Arial" panose="020B0604020202020204" pitchFamily="34" charset="0"/>
              </a:rPr>
              <a:t>es pratiques </a:t>
            </a:r>
            <a:r>
              <a:rPr lang="fr-FR" sz="2000" b="0" i="0" u="none" strike="noStrike" dirty="0">
                <a:solidFill>
                  <a:srgbClr val="0645AD"/>
                </a:solidFill>
                <a:effectLst/>
                <a:latin typeface="Arial" panose="020B0604020202020204" pitchFamily="34" charset="0"/>
                <a:hlinkClick r:id="rId4" tooltip="Agriculture intensive"/>
              </a:rPr>
              <a:t>agricoles intensives</a:t>
            </a:r>
            <a:r>
              <a:rPr lang="fr-FR" sz="2000" b="0" i="0" dirty="0">
                <a:solidFill>
                  <a:srgbClr val="FFC000"/>
                </a:solidFill>
                <a:effectLst/>
                <a:latin typeface="Arial" panose="020B0604020202020204" pitchFamily="34" charset="0"/>
              </a:rPr>
              <a:t>,</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dont la </a:t>
            </a:r>
            <a:r>
              <a:rPr lang="fr-FR" sz="2000" b="0" i="0" u="none" strike="noStrike" dirty="0">
                <a:solidFill>
                  <a:srgbClr val="0645AD"/>
                </a:solidFill>
                <a:effectLst/>
                <a:latin typeface="Arial" panose="020B0604020202020204" pitchFamily="34" charset="0"/>
                <a:hlinkClick r:id="rId5" tooltip="Monoculture"/>
              </a:rPr>
              <a:t>monoculture</a:t>
            </a:r>
            <a:r>
              <a:rPr lang="fr-FR" sz="2000" b="0" i="0" u="none" strike="noStrike" dirty="0">
                <a:solidFill>
                  <a:srgbClr val="0645AD"/>
                </a:solidFill>
                <a:effectLst/>
                <a:latin typeface="Arial" panose="020B0604020202020204" pitchFamily="34" charset="0"/>
              </a:rPr>
              <a:t> </a:t>
            </a:r>
            <a:r>
              <a:rPr lang="fr-FR" sz="2000" b="0" i="0" u="none" strike="noStrike" dirty="0">
                <a:solidFill>
                  <a:srgbClr val="FFC000"/>
                </a:solidFill>
                <a:effectLst/>
                <a:latin typeface="Arial" panose="020B0604020202020204" pitchFamily="34" charset="0"/>
              </a:rPr>
              <a:t>intensive</a:t>
            </a:r>
            <a:r>
              <a:rPr lang="fr-FR" sz="2000" b="0" i="0" dirty="0">
                <a:solidFill>
                  <a:srgbClr val="FFC000"/>
                </a:solidFill>
                <a:effectLst/>
                <a:latin typeface="Arial" panose="020B0604020202020204" pitchFamily="34" charset="0"/>
              </a:rPr>
              <a:t>, provoquant famines et alimentation trop peu diversifiée ou de mauvaise qualité, pour le abeilles. </a:t>
            </a:r>
          </a:p>
          <a:p>
            <a:pPr marL="285750" indent="-285750" algn="just">
              <a:buFont typeface="Arial" panose="020B0604020202020204" pitchFamily="34" charset="0"/>
              <a:buChar char="•"/>
            </a:pPr>
            <a:r>
              <a:rPr lang="fr-FR" sz="2000" dirty="0">
                <a:solidFill>
                  <a:srgbClr val="FFC000"/>
                </a:solidFill>
                <a:latin typeface="Arial" panose="020B0604020202020204" pitchFamily="34" charset="0"/>
              </a:rPr>
              <a:t>L</a:t>
            </a:r>
            <a:r>
              <a:rPr lang="fr-FR" sz="2000" b="0" i="0" dirty="0">
                <a:solidFill>
                  <a:srgbClr val="FFC000"/>
                </a:solidFill>
                <a:effectLst/>
                <a:latin typeface="Arial" panose="020B0604020202020204" pitchFamily="34" charset="0"/>
              </a:rPr>
              <a:t>'utilisation de </a:t>
            </a:r>
            <a:r>
              <a:rPr lang="fr-FR" sz="2000" b="0" i="0" u="none" strike="noStrike" dirty="0">
                <a:solidFill>
                  <a:srgbClr val="0645AD"/>
                </a:solidFill>
                <a:effectLst/>
                <a:latin typeface="Arial" panose="020B0604020202020204" pitchFamily="34" charset="0"/>
                <a:hlinkClick r:id="rId6" tooltip="Pesticide"/>
              </a:rPr>
              <a:t>pesticides</a:t>
            </a:r>
            <a:r>
              <a:rPr lang="fr-FR" sz="2000" b="0" i="0" u="none" strike="noStrike" dirty="0">
                <a:solidFill>
                  <a:srgbClr val="0645AD"/>
                </a:solidFill>
                <a:effectLst/>
                <a:latin typeface="Arial" panose="020B0604020202020204" pitchFamily="34" charset="0"/>
              </a:rPr>
              <a:t> </a:t>
            </a:r>
            <a:r>
              <a:rPr lang="fr-FR" sz="2000" b="0" i="0" u="none" strike="noStrike" dirty="0">
                <a:solidFill>
                  <a:srgbClr val="FFC000"/>
                </a:solidFill>
                <a:effectLst/>
                <a:latin typeface="Arial" panose="020B0604020202020204" pitchFamily="34" charset="0"/>
              </a:rPr>
              <a:t>(</a:t>
            </a:r>
            <a:r>
              <a:rPr lang="fr-FR" sz="2000" b="0" i="0" u="none" strike="noStrike" dirty="0">
                <a:solidFill>
                  <a:srgbClr val="0645AD"/>
                </a:solidFill>
                <a:effectLst/>
                <a:latin typeface="Arial" panose="020B0604020202020204" pitchFamily="34" charset="0"/>
                <a:hlinkClick r:id="rId7" tooltip="Produit phytosanitaire"/>
              </a:rPr>
              <a:t>produits phytosanitaires agricoles</a:t>
            </a:r>
            <a:r>
              <a:rPr lang="fr-FR" sz="2000" b="0" i="0" u="none" strike="noStrike" dirty="0">
                <a:solidFill>
                  <a:srgbClr val="FFC000"/>
                </a:solidFill>
                <a:effectLst/>
                <a:latin typeface="Arial" panose="020B0604020202020204" pitchFamily="34" charset="0"/>
              </a:rPr>
              <a:t>)</a:t>
            </a:r>
            <a:r>
              <a:rPr lang="fr-FR" sz="2000" b="0" i="0" dirty="0">
                <a:solidFill>
                  <a:srgbClr val="FFC000"/>
                </a:solidFill>
                <a:effectLst/>
                <a:latin typeface="Arial" panose="020B0604020202020204" pitchFamily="34" charset="0"/>
              </a:rPr>
              <a:t>, et son augmentation,  dont celle des </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8" tooltip="Néonicotinoïde"/>
              </a:rPr>
              <a:t>néonicotinoïdes</a:t>
            </a:r>
            <a:r>
              <a:rPr lang="fr-FR" sz="2000" b="0" i="0" dirty="0">
                <a:solidFill>
                  <a:srgbClr val="202122"/>
                </a:solidFill>
                <a:effectLst/>
                <a:latin typeface="Arial" panose="020B0604020202020204" pitchFamily="34" charset="0"/>
              </a:rPr>
              <a:t> </a:t>
            </a:r>
            <a:r>
              <a:rPr lang="fr-FR" sz="2000" b="0" i="0" dirty="0">
                <a:solidFill>
                  <a:srgbClr val="FFC000"/>
                </a:solidFill>
                <a:effectLst/>
                <a:latin typeface="Arial" panose="020B0604020202020204" pitchFamily="34" charset="0"/>
              </a:rPr>
              <a:t>notamment.</a:t>
            </a:r>
          </a:p>
          <a:p>
            <a:pPr marL="285750" indent="-285750" algn="just">
              <a:buFont typeface="Arial" panose="020B0604020202020204" pitchFamily="34" charset="0"/>
              <a:buChar char="•"/>
            </a:pPr>
            <a:r>
              <a:rPr lang="fr-FR" sz="2000" dirty="0">
                <a:solidFill>
                  <a:srgbClr val="FFC000"/>
                </a:solidFill>
                <a:latin typeface="Arial" panose="020B0604020202020204" pitchFamily="34" charset="0"/>
              </a:rPr>
              <a:t>L</a:t>
            </a:r>
            <a:r>
              <a:rPr lang="fr-FR" sz="2000" b="0" i="0" dirty="0">
                <a:solidFill>
                  <a:srgbClr val="FFC000"/>
                </a:solidFill>
                <a:effectLst/>
                <a:latin typeface="Arial" panose="020B0604020202020204" pitchFamily="34" charset="0"/>
              </a:rPr>
              <a:t>e</a:t>
            </a:r>
            <a:r>
              <a:rPr lang="fr-FR" sz="2000" b="0" i="0" dirty="0">
                <a:solidFill>
                  <a:srgbClr val="202122"/>
                </a:solidFill>
                <a:effectLst/>
                <a:latin typeface="Arial" panose="020B0604020202020204" pitchFamily="34" charset="0"/>
              </a:rPr>
              <a:t> </a:t>
            </a:r>
            <a:r>
              <a:rPr lang="fr-FR" sz="2000" b="0" i="0" u="none" strike="noStrike" dirty="0">
                <a:solidFill>
                  <a:srgbClr val="0645AD"/>
                </a:solidFill>
                <a:effectLst/>
                <a:latin typeface="Arial" panose="020B0604020202020204" pitchFamily="34" charset="0"/>
                <a:hlinkClick r:id="rId9" tooltip="Changement climatique"/>
              </a:rPr>
              <a:t>changement climatique</a:t>
            </a:r>
            <a:r>
              <a:rPr lang="fr-FR" sz="2000" b="0" i="0" dirty="0">
                <a:solidFill>
                  <a:srgbClr val="FFC000"/>
                </a:solidFill>
                <a:effectLst/>
                <a:latin typeface="Arial" panose="020B0604020202020204" pitchFamily="34" charset="0"/>
              </a:rPr>
              <a:t>, l’augmentation de la fréquence des incendies dans la zone méditerranéenne (liée à ce réchauffement …) …</a:t>
            </a:r>
          </a:p>
          <a:p>
            <a:pPr marL="285750" indent="-285750" algn="just">
              <a:buFont typeface="Arial" panose="020B0604020202020204" pitchFamily="34" charset="0"/>
              <a:buChar char="•"/>
            </a:pPr>
            <a:r>
              <a:rPr lang="fr-FR" sz="2000" dirty="0">
                <a:solidFill>
                  <a:srgbClr val="FFC000"/>
                </a:solidFill>
                <a:latin typeface="Arial" panose="020B0604020202020204" pitchFamily="34" charset="0"/>
              </a:rPr>
              <a:t>L</a:t>
            </a:r>
            <a:r>
              <a:rPr lang="fr-FR" sz="2000" b="0" i="0" dirty="0">
                <a:solidFill>
                  <a:srgbClr val="FFC000"/>
                </a:solidFill>
                <a:effectLst/>
                <a:latin typeface="Arial" panose="020B0604020202020204" pitchFamily="34" charset="0"/>
              </a:rPr>
              <a:t>e changement d'affectation des terres et la destruction des habitats (le drainage, le recul des prairies permanentes et du bocage, la pollution des habitats des abeilles sauvages, le développement urbain,  </a:t>
            </a:r>
          </a:p>
          <a:p>
            <a:pPr marL="285750" indent="-285750" algn="just">
              <a:buFont typeface="Arial" panose="020B0604020202020204" pitchFamily="34" charset="0"/>
              <a:buChar char="•"/>
            </a:pPr>
            <a:r>
              <a:rPr lang="fr-FR" sz="2000" dirty="0">
                <a:solidFill>
                  <a:srgbClr val="FFC000"/>
                </a:solidFill>
                <a:latin typeface="Arial" panose="020B0604020202020204" pitchFamily="34" charset="0"/>
              </a:rPr>
              <a:t>L</a:t>
            </a:r>
            <a:r>
              <a:rPr lang="fr-FR" sz="2000" b="0" i="0" dirty="0">
                <a:solidFill>
                  <a:srgbClr val="FFC000"/>
                </a:solidFill>
                <a:effectLst/>
                <a:latin typeface="Arial" panose="020B0604020202020204" pitchFamily="34" charset="0"/>
              </a:rPr>
              <a:t>a concurrence des abeilles domestiques</a:t>
            </a:r>
            <a:r>
              <a:rPr lang="fr-FR" sz="2000" dirty="0">
                <a:solidFill>
                  <a:srgbClr val="FFC000"/>
                </a:solidFill>
                <a:latin typeface="Arial" panose="020B0604020202020204" pitchFamily="34" charset="0"/>
              </a:rPr>
              <a:t>, pour les abeilles sauvages, </a:t>
            </a:r>
            <a:r>
              <a:rPr lang="fr-FR" sz="2000" b="0" i="0" dirty="0">
                <a:solidFill>
                  <a:srgbClr val="FFC000"/>
                </a:solidFill>
                <a:effectLst/>
                <a:latin typeface="Arial" panose="020B0604020202020204" pitchFamily="34" charset="0"/>
              </a:rPr>
              <a:t>car « </a:t>
            </a:r>
            <a:r>
              <a:rPr lang="fr-FR" sz="2000" b="0" i="1" dirty="0">
                <a:solidFill>
                  <a:srgbClr val="FFC000"/>
                </a:solidFill>
                <a:effectLst/>
                <a:latin typeface="Arial" panose="020B0604020202020204" pitchFamily="34" charset="0"/>
              </a:rPr>
              <a:t>plus les fleurs sont visitées par les abeilles domestiques moins elles le sont par les sauvages </a:t>
            </a:r>
            <a:r>
              <a:rPr lang="fr-FR" sz="2000" b="0" i="0" dirty="0">
                <a:solidFill>
                  <a:srgbClr val="FFC000"/>
                </a:solidFill>
                <a:effectLst/>
                <a:latin typeface="Arial" panose="020B0604020202020204" pitchFamily="34" charset="0"/>
              </a:rPr>
              <a:t>».</a:t>
            </a:r>
            <a:endParaRPr lang="fr-FR" sz="2000" dirty="0">
              <a:solidFill>
                <a:srgbClr val="FFC000"/>
              </a:solidFill>
            </a:endParaRPr>
          </a:p>
        </p:txBody>
      </p:sp>
      <p:sp>
        <p:nvSpPr>
          <p:cNvPr id="12" name="ZoneTexte 11">
            <a:extLst>
              <a:ext uri="{FF2B5EF4-FFF2-40B4-BE49-F238E27FC236}">
                <a16:creationId xmlns:a16="http://schemas.microsoft.com/office/drawing/2014/main" id="{4ECD68A1-937B-4EE9-BC49-0C9A68A84FC7}"/>
              </a:ext>
            </a:extLst>
          </p:cNvPr>
          <p:cNvSpPr txBox="1"/>
          <p:nvPr/>
        </p:nvSpPr>
        <p:spPr>
          <a:xfrm>
            <a:off x="5893696" y="5606580"/>
            <a:ext cx="6172200" cy="1200329"/>
          </a:xfrm>
          <a:prstGeom prst="rect">
            <a:avLst/>
          </a:prstGeom>
          <a:noFill/>
        </p:spPr>
        <p:txBody>
          <a:bodyPr wrap="square">
            <a:spAutoFit/>
          </a:bodyPr>
          <a:lstStyle/>
          <a:p>
            <a:pPr algn="just"/>
            <a:r>
              <a:rPr lang="fr-FR" b="0" i="0" dirty="0">
                <a:solidFill>
                  <a:srgbClr val="FFC000"/>
                </a:solidFill>
                <a:effectLst/>
                <a:latin typeface="Arial" panose="020B0604020202020204" pitchFamily="34" charset="0"/>
                <a:sym typeface="Wingdings" panose="05000000000000000000" pitchFamily="2" charset="2"/>
              </a:rPr>
              <a:t> </a:t>
            </a:r>
            <a:r>
              <a:rPr lang="fr-FR" b="0" i="0" dirty="0">
                <a:solidFill>
                  <a:srgbClr val="FFC000"/>
                </a:solidFill>
                <a:effectLst/>
                <a:latin typeface="Arial" panose="020B0604020202020204" pitchFamily="34" charset="0"/>
              </a:rPr>
              <a:t>Les abeilles, notamment en phase de grande activité, ont besoin de s'hydrater en buvant. Trouver des sources d'eau non polluées leur est parfois difficile, particulièrement en ville.</a:t>
            </a:r>
            <a:endParaRPr lang="fr-FR" dirty="0">
              <a:solidFill>
                <a:srgbClr val="FFC000"/>
              </a:solidFill>
            </a:endParaRPr>
          </a:p>
        </p:txBody>
      </p:sp>
      <p:pic>
        <p:nvPicPr>
          <p:cNvPr id="10" name="Image 9" descr="Une image contenant insecte, extérieur&#10;&#10;Description générée automatiquement">
            <a:extLst>
              <a:ext uri="{FF2B5EF4-FFF2-40B4-BE49-F238E27FC236}">
                <a16:creationId xmlns:a16="http://schemas.microsoft.com/office/drawing/2014/main" id="{F178E886-5D55-4880-8FC5-BD623B8C40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9881" y="5403904"/>
            <a:ext cx="1927711" cy="1445783"/>
          </a:xfrm>
          <a:prstGeom prst="rect">
            <a:avLst/>
          </a:prstGeom>
        </p:spPr>
      </p:pic>
    </p:spTree>
    <p:extLst>
      <p:ext uri="{BB962C8B-B14F-4D97-AF65-F5344CB8AC3E}">
        <p14:creationId xmlns:p14="http://schemas.microsoft.com/office/powerpoint/2010/main" val="4123178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438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16156" y="149295"/>
            <a:ext cx="716413" cy="365125"/>
          </a:xfrm>
        </p:spPr>
        <p:txBody>
          <a:bodyPr/>
          <a:lstStyle/>
          <a:p>
            <a:fld id="{27CE633F-9882-4A5C-83A2-1109D0C73261}" type="slidenum">
              <a:rPr lang="en-US" smtClean="0"/>
              <a:t>43</a:t>
            </a:fld>
            <a:endParaRPr lang="en-US" dirty="0"/>
          </a:p>
        </p:txBody>
      </p:sp>
      <p:sp>
        <p:nvSpPr>
          <p:cNvPr id="3" name="ZoneTexte 2">
            <a:extLst>
              <a:ext uri="{FF2B5EF4-FFF2-40B4-BE49-F238E27FC236}">
                <a16:creationId xmlns:a16="http://schemas.microsoft.com/office/drawing/2014/main" id="{7313F4E2-F9C4-4699-8C12-CCEBC0A2DBC3}"/>
              </a:ext>
            </a:extLst>
          </p:cNvPr>
          <p:cNvSpPr txBox="1"/>
          <p:nvPr/>
        </p:nvSpPr>
        <p:spPr>
          <a:xfrm>
            <a:off x="252207" y="117666"/>
            <a:ext cx="6637690" cy="461665"/>
          </a:xfrm>
          <a:prstGeom prst="rect">
            <a:avLst/>
          </a:prstGeom>
          <a:noFill/>
        </p:spPr>
        <p:txBody>
          <a:bodyPr wrap="square" rtlCol="0">
            <a:spAutoFit/>
          </a:bodyPr>
          <a:lstStyle/>
          <a:p>
            <a:r>
              <a:rPr lang="fr-FR" sz="2400" b="1" dirty="0">
                <a:solidFill>
                  <a:srgbClr val="FFC000"/>
                </a:solidFill>
              </a:rPr>
              <a:t>Les graves menaces sur les abeilles</a:t>
            </a:r>
          </a:p>
        </p:txBody>
      </p:sp>
      <p:sp>
        <p:nvSpPr>
          <p:cNvPr id="5" name="ZoneTexte 4">
            <a:extLst>
              <a:ext uri="{FF2B5EF4-FFF2-40B4-BE49-F238E27FC236}">
                <a16:creationId xmlns:a16="http://schemas.microsoft.com/office/drawing/2014/main" id="{F9FECE74-3463-4404-A510-92581F81A85C}"/>
              </a:ext>
            </a:extLst>
          </p:cNvPr>
          <p:cNvSpPr txBox="1"/>
          <p:nvPr/>
        </p:nvSpPr>
        <p:spPr>
          <a:xfrm>
            <a:off x="252207" y="696987"/>
            <a:ext cx="11720940" cy="4708981"/>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Les pesticides</a:t>
            </a: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dirty="0">
                <a:solidFill>
                  <a:srgbClr val="FFC000"/>
                </a:solidFill>
                <a:latin typeface="Arial" panose="020B0604020202020204" pitchFamily="34" charset="0"/>
                <a:cs typeface="Arial" panose="020B0604020202020204" pitchFamily="34" charset="0"/>
              </a:rPr>
              <a:t>Ils seraient la cause principale de dépérissement des ruches. Les produits chimiques utilisés dans l'agriculture et même dans les jardins sont toxiques pour les abeilles.</a:t>
            </a: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dirty="0">
                <a:solidFill>
                  <a:srgbClr val="FFC000"/>
                </a:solidFill>
                <a:latin typeface="Arial" panose="020B0604020202020204" pitchFamily="34" charset="0"/>
                <a:cs typeface="Arial" panose="020B0604020202020204" pitchFamily="34" charset="0"/>
              </a:rPr>
              <a:t>Soit immédiatement en leur </a:t>
            </a:r>
            <a:r>
              <a:rPr lang="fr-FR" sz="2000" b="1" dirty="0">
                <a:solidFill>
                  <a:srgbClr val="FFC000"/>
                </a:solidFill>
                <a:latin typeface="Arial" panose="020B0604020202020204" pitchFamily="34" charset="0"/>
                <a:cs typeface="Arial" panose="020B0604020202020204" pitchFamily="34" charset="0"/>
              </a:rPr>
              <a:t>faisant perdre le sens de l'orientation </a:t>
            </a:r>
            <a:r>
              <a:rPr lang="fr-FR" sz="2000" dirty="0">
                <a:solidFill>
                  <a:srgbClr val="FFC000"/>
                </a:solidFill>
                <a:latin typeface="Arial" panose="020B0604020202020204" pitchFamily="34" charset="0"/>
                <a:cs typeface="Arial" panose="020B0604020202020204" pitchFamily="34" charset="0"/>
              </a:rPr>
              <a:t>et la conséquence est </a:t>
            </a:r>
            <a:r>
              <a:rPr lang="fr-FR" sz="2000" b="1" dirty="0">
                <a:solidFill>
                  <a:srgbClr val="FFC000"/>
                </a:solidFill>
                <a:latin typeface="Arial" panose="020B0604020202020204" pitchFamily="34" charset="0"/>
                <a:cs typeface="Arial" panose="020B0604020202020204" pitchFamily="34" charset="0"/>
              </a:rPr>
              <a:t>d'empêcher le retour à la ruche </a:t>
            </a:r>
            <a:r>
              <a:rPr lang="fr-FR" sz="2000" dirty="0">
                <a:solidFill>
                  <a:srgbClr val="FFC000"/>
                </a:solidFill>
                <a:latin typeface="Arial" panose="020B0604020202020204" pitchFamily="34" charset="0"/>
                <a:cs typeface="Arial" panose="020B0604020202020204" pitchFamily="34" charset="0"/>
              </a:rPr>
              <a:t>ce qui cause à grande échelle son affaiblissement.</a:t>
            </a:r>
          </a:p>
          <a:p>
            <a:pPr algn="just"/>
            <a:endParaRPr lang="fr-FR" sz="2000" dirty="0">
              <a:solidFill>
                <a:srgbClr val="FFC000"/>
              </a:solidFill>
              <a:latin typeface="Arial" panose="020B0604020202020204" pitchFamily="34" charset="0"/>
              <a:cs typeface="Arial" panose="020B0604020202020204" pitchFamily="34" charset="0"/>
            </a:endParaRPr>
          </a:p>
          <a:p>
            <a:pPr algn="just"/>
            <a:r>
              <a:rPr lang="fr-FR" sz="2000" dirty="0">
                <a:solidFill>
                  <a:srgbClr val="FFC000"/>
                </a:solidFill>
                <a:latin typeface="Arial" panose="020B0604020202020204" pitchFamily="34" charset="0"/>
                <a:cs typeface="Arial" panose="020B0604020202020204" pitchFamily="34" charset="0"/>
              </a:rPr>
              <a:t>De façon plus insidieuse, l'abeille peut ramener à la ruche du pollen contaminé par les produits chimiques et la conséquence se manifestera à moyen-terme lors du nourrissement des larves qui seront intoxiquées. Cela arrêtera le développement de la ruche au printemps avec les conséquences dommageables que l'on peut imaginer. Ruche affaiblie, pas de nourrice pour prendre la relève, moins de butineuses et effondrement de la colonie. C'est ce que les anglais appellent le CDD "</a:t>
            </a:r>
            <a:r>
              <a:rPr lang="fr-FR" sz="2000" dirty="0" err="1">
                <a:solidFill>
                  <a:srgbClr val="FFC000"/>
                </a:solidFill>
                <a:latin typeface="Arial" panose="020B0604020202020204" pitchFamily="34" charset="0"/>
                <a:cs typeface="Arial" panose="020B0604020202020204" pitchFamily="34" charset="0"/>
              </a:rPr>
              <a:t>Colony</a:t>
            </a:r>
            <a:r>
              <a:rPr lang="fr-FR" sz="2000" dirty="0">
                <a:solidFill>
                  <a:srgbClr val="FFC000"/>
                </a:solidFill>
                <a:latin typeface="Arial" panose="020B0604020202020204" pitchFamily="34" charset="0"/>
                <a:cs typeface="Arial" panose="020B0604020202020204" pitchFamily="34" charset="0"/>
              </a:rPr>
              <a:t> Collapse </a:t>
            </a:r>
            <a:r>
              <a:rPr lang="fr-FR" sz="2000" dirty="0" err="1">
                <a:solidFill>
                  <a:srgbClr val="FFC000"/>
                </a:solidFill>
                <a:latin typeface="Arial" panose="020B0604020202020204" pitchFamily="34" charset="0"/>
                <a:cs typeface="Arial" panose="020B0604020202020204" pitchFamily="34" charset="0"/>
              </a:rPr>
              <a:t>Disorder</a:t>
            </a:r>
            <a:r>
              <a:rPr lang="fr-FR" sz="2000" dirty="0">
                <a:solidFill>
                  <a:srgbClr val="FFC000"/>
                </a:solidFill>
                <a:latin typeface="Arial" panose="020B0604020202020204" pitchFamily="34" charset="0"/>
                <a:cs typeface="Arial" panose="020B0604020202020204" pitchFamily="34" charset="0"/>
              </a:rPr>
              <a:t>". </a:t>
            </a:r>
          </a:p>
          <a:p>
            <a:pPr algn="just"/>
            <a:r>
              <a:rPr lang="fr-FR" dirty="0">
                <a:solidFill>
                  <a:srgbClr val="FFC000"/>
                </a:solidFill>
                <a:latin typeface="Arial" panose="020B0604020202020204" pitchFamily="34" charset="0"/>
                <a:cs typeface="Arial" panose="020B0604020202020204" pitchFamily="34" charset="0"/>
              </a:rPr>
              <a:t>Source : </a:t>
            </a:r>
            <a:r>
              <a:rPr lang="fr-FR" dirty="0">
                <a:solidFill>
                  <a:srgbClr val="FFC000"/>
                </a:solidFill>
                <a:latin typeface="Arial" panose="020B0604020202020204" pitchFamily="34" charset="0"/>
                <a:cs typeface="Arial" panose="020B0604020202020204" pitchFamily="34" charset="0"/>
                <a:hlinkClick r:id="rId3"/>
              </a:rPr>
              <a:t>https://unrucheraujardin.blogspot.com/2016/04/les-ennemis-des-abeilles.html</a:t>
            </a:r>
            <a:r>
              <a:rPr lang="fr-FR" dirty="0">
                <a:solidFill>
                  <a:srgbClr val="FFC000"/>
                </a:solidFill>
                <a:latin typeface="Arial" panose="020B0604020202020204" pitchFamily="34" charset="0"/>
                <a:cs typeface="Arial" panose="020B0604020202020204" pitchFamily="34" charset="0"/>
              </a:rPr>
              <a:t> </a:t>
            </a:r>
          </a:p>
        </p:txBody>
      </p:sp>
      <p:pic>
        <p:nvPicPr>
          <p:cNvPr id="8" name="Image 7" descr="Une image contenant texte, insecte&#10;&#10;Description générée automatiquement">
            <a:extLst>
              <a:ext uri="{FF2B5EF4-FFF2-40B4-BE49-F238E27FC236}">
                <a16:creationId xmlns:a16="http://schemas.microsoft.com/office/drawing/2014/main" id="{62118973-8486-416E-9BDE-20CA22BB4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6801" y="4978695"/>
            <a:ext cx="2857500" cy="1600200"/>
          </a:xfrm>
          <a:prstGeom prst="rect">
            <a:avLst/>
          </a:prstGeom>
        </p:spPr>
      </p:pic>
    </p:spTree>
    <p:extLst>
      <p:ext uri="{BB962C8B-B14F-4D97-AF65-F5344CB8AC3E}">
        <p14:creationId xmlns:p14="http://schemas.microsoft.com/office/powerpoint/2010/main" val="3281314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9210" y="-8303"/>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5527738" y="145148"/>
            <a:ext cx="716413" cy="365125"/>
          </a:xfrm>
        </p:spPr>
        <p:txBody>
          <a:bodyPr/>
          <a:lstStyle/>
          <a:p>
            <a:fld id="{27CE633F-9882-4A5C-83A2-1109D0C73261}" type="slidenum">
              <a:rPr lang="en-US" smtClean="0"/>
              <a:t>44</a:t>
            </a:fld>
            <a:endParaRPr lang="en-US" dirty="0"/>
          </a:p>
        </p:txBody>
      </p:sp>
      <p:sp>
        <p:nvSpPr>
          <p:cNvPr id="3" name="ZoneTexte 2">
            <a:extLst>
              <a:ext uri="{FF2B5EF4-FFF2-40B4-BE49-F238E27FC236}">
                <a16:creationId xmlns:a16="http://schemas.microsoft.com/office/drawing/2014/main" id="{7313F4E2-F9C4-4699-8C12-CCEBC0A2DBC3}"/>
              </a:ext>
            </a:extLst>
          </p:cNvPr>
          <p:cNvSpPr txBox="1"/>
          <p:nvPr/>
        </p:nvSpPr>
        <p:spPr>
          <a:xfrm>
            <a:off x="252207" y="117666"/>
            <a:ext cx="6637690" cy="461665"/>
          </a:xfrm>
          <a:prstGeom prst="rect">
            <a:avLst/>
          </a:prstGeom>
          <a:noFill/>
        </p:spPr>
        <p:txBody>
          <a:bodyPr wrap="square" rtlCol="0">
            <a:spAutoFit/>
          </a:bodyPr>
          <a:lstStyle/>
          <a:p>
            <a:r>
              <a:rPr lang="fr-FR" sz="2400" b="1" dirty="0">
                <a:solidFill>
                  <a:srgbClr val="FFC000"/>
                </a:solidFill>
              </a:rPr>
              <a:t>Les graves menaces sur les abeilles</a:t>
            </a:r>
          </a:p>
        </p:txBody>
      </p:sp>
      <p:sp>
        <p:nvSpPr>
          <p:cNvPr id="5" name="ZoneTexte 4">
            <a:extLst>
              <a:ext uri="{FF2B5EF4-FFF2-40B4-BE49-F238E27FC236}">
                <a16:creationId xmlns:a16="http://schemas.microsoft.com/office/drawing/2014/main" id="{F9FECE74-3463-4404-A510-92581F81A85C}"/>
              </a:ext>
            </a:extLst>
          </p:cNvPr>
          <p:cNvSpPr txBox="1"/>
          <p:nvPr/>
        </p:nvSpPr>
        <p:spPr>
          <a:xfrm>
            <a:off x="252207" y="696987"/>
            <a:ext cx="11720940" cy="984885"/>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Les pesticides : Les suspects : les néonicotinoïdes</a:t>
            </a:r>
          </a:p>
          <a:p>
            <a:pPr algn="just"/>
            <a:endParaRPr lang="fr-FR" sz="2000" dirty="0">
              <a:solidFill>
                <a:srgbClr val="FFC000"/>
              </a:solidFill>
              <a:latin typeface="Arial" panose="020B0604020202020204" pitchFamily="34" charset="0"/>
              <a:cs typeface="Arial" panose="020B0604020202020204" pitchFamily="34" charset="0"/>
            </a:endParaRPr>
          </a:p>
          <a:p>
            <a:pPr algn="just"/>
            <a:endParaRPr lang="fr-FR" dirty="0">
              <a:solidFill>
                <a:srgbClr val="FFC000"/>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6AF09607-D6D7-4A59-939A-BF79F7E2093B}"/>
              </a:ext>
            </a:extLst>
          </p:cNvPr>
          <p:cNvSpPr txBox="1"/>
          <p:nvPr/>
        </p:nvSpPr>
        <p:spPr>
          <a:xfrm>
            <a:off x="340242" y="1205851"/>
            <a:ext cx="11629799" cy="2369880"/>
          </a:xfrm>
          <a:prstGeom prst="rect">
            <a:avLst/>
          </a:prstGeom>
          <a:noFill/>
        </p:spPr>
        <p:txBody>
          <a:bodyPr wrap="square" rtlCol="0">
            <a:spAutoFit/>
          </a:bodyPr>
          <a:lstStyle/>
          <a:p>
            <a:pPr algn="just"/>
            <a:r>
              <a:rPr lang="fr-FR" sz="2000" dirty="0">
                <a:solidFill>
                  <a:srgbClr val="FFC000"/>
                </a:solidFill>
                <a:latin typeface="Arial" panose="020B0604020202020204" pitchFamily="34" charset="0"/>
                <a:cs typeface="Arial" panose="020B0604020202020204" pitchFamily="34" charset="0"/>
              </a:rPr>
              <a:t>Les néonicotinoïdes sont les insecticides les plus utilisés dans le monde pour la protection contre les insectes parasites des cultures et des animaux, aussi bien d'élevages industriels (volailles, ovins) que domestiques (colliers insecticides pour chiens et chats). Ils ont pris la place de plusieurs autres insecticides, notamment le DDT. Au niveau mondial, les néonicotinoïdes représentent un quart, en volume, des ventes totales d'insecticides. Ces tonnages sont destinés principalement aux cultures de maïs.</a:t>
            </a:r>
          </a:p>
          <a:p>
            <a:pPr algn="just"/>
            <a:r>
              <a:rPr lang="fr-FR" sz="1400" dirty="0">
                <a:solidFill>
                  <a:srgbClr val="FFC000"/>
                </a:solidFill>
                <a:latin typeface="Arial" panose="020B0604020202020204" pitchFamily="34" charset="0"/>
                <a:cs typeface="Arial" panose="020B0604020202020204" pitchFamily="34" charset="0"/>
              </a:rPr>
              <a:t>Source : L'interdiction des néonicotinoïdes ne concerne pas les traitements des animaux,</a:t>
            </a:r>
          </a:p>
          <a:p>
            <a:pPr algn="just"/>
            <a:r>
              <a:rPr lang="fr-FR" sz="1400" dirty="0">
                <a:solidFill>
                  <a:srgbClr val="FFC000"/>
                </a:solidFill>
                <a:latin typeface="Arial" panose="020B0604020202020204" pitchFamily="34" charset="0"/>
                <a:cs typeface="Arial" panose="020B0604020202020204" pitchFamily="34" charset="0"/>
                <a:hlinkClick r:id="rId3"/>
              </a:rPr>
              <a:t>http://www.environnement-et-energie.fr/2018/06/l-interdiction-des-insecticides-neonicotinoides-ne-concerne-pas-le-traitement-des-animaux.html</a:t>
            </a:r>
            <a:r>
              <a:rPr lang="fr-FR" sz="1400" dirty="0">
                <a:solidFill>
                  <a:srgbClr val="FFC000"/>
                </a:solidFill>
                <a:latin typeface="Arial" panose="020B0604020202020204" pitchFamily="34" charset="0"/>
                <a:cs typeface="Arial" panose="020B0604020202020204" pitchFamily="34" charset="0"/>
              </a:rPr>
              <a:t> </a:t>
            </a:r>
          </a:p>
        </p:txBody>
      </p:sp>
      <p:pic>
        <p:nvPicPr>
          <p:cNvPr id="18" name="Image 17">
            <a:extLst>
              <a:ext uri="{FF2B5EF4-FFF2-40B4-BE49-F238E27FC236}">
                <a16:creationId xmlns:a16="http://schemas.microsoft.com/office/drawing/2014/main" id="{406651DA-2CC0-432C-8043-6A9B569E3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7265" y="3575731"/>
            <a:ext cx="2853760" cy="3268015"/>
          </a:xfrm>
          <a:prstGeom prst="rect">
            <a:avLst/>
          </a:prstGeom>
        </p:spPr>
      </p:pic>
      <p:pic>
        <p:nvPicPr>
          <p:cNvPr id="19" name="Image 18">
            <a:extLst>
              <a:ext uri="{FF2B5EF4-FFF2-40B4-BE49-F238E27FC236}">
                <a16:creationId xmlns:a16="http://schemas.microsoft.com/office/drawing/2014/main" id="{491CCD99-CCCB-44F2-ADA3-886D9AD367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207" y="3689176"/>
            <a:ext cx="6319550" cy="3051158"/>
          </a:xfrm>
          <a:prstGeom prst="rect">
            <a:avLst/>
          </a:prstGeom>
        </p:spPr>
      </p:pic>
    </p:spTree>
    <p:extLst>
      <p:ext uri="{BB962C8B-B14F-4D97-AF65-F5344CB8AC3E}">
        <p14:creationId xmlns:p14="http://schemas.microsoft.com/office/powerpoint/2010/main" val="2235811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9210" y="-8303"/>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72657" y="215338"/>
            <a:ext cx="716413" cy="365125"/>
          </a:xfrm>
        </p:spPr>
        <p:txBody>
          <a:bodyPr/>
          <a:lstStyle/>
          <a:p>
            <a:fld id="{27CE633F-9882-4A5C-83A2-1109D0C73261}" type="slidenum">
              <a:rPr lang="en-US" smtClean="0"/>
              <a:t>45</a:t>
            </a:fld>
            <a:endParaRPr lang="en-US" dirty="0"/>
          </a:p>
        </p:txBody>
      </p:sp>
      <p:sp>
        <p:nvSpPr>
          <p:cNvPr id="3" name="ZoneTexte 2">
            <a:extLst>
              <a:ext uri="{FF2B5EF4-FFF2-40B4-BE49-F238E27FC236}">
                <a16:creationId xmlns:a16="http://schemas.microsoft.com/office/drawing/2014/main" id="{7313F4E2-F9C4-4699-8C12-CCEBC0A2DBC3}"/>
              </a:ext>
            </a:extLst>
          </p:cNvPr>
          <p:cNvSpPr txBox="1"/>
          <p:nvPr/>
        </p:nvSpPr>
        <p:spPr>
          <a:xfrm>
            <a:off x="252207" y="117666"/>
            <a:ext cx="5275531" cy="461665"/>
          </a:xfrm>
          <a:prstGeom prst="rect">
            <a:avLst/>
          </a:prstGeom>
          <a:noFill/>
        </p:spPr>
        <p:txBody>
          <a:bodyPr wrap="square" rtlCol="0">
            <a:spAutoFit/>
          </a:bodyPr>
          <a:lstStyle/>
          <a:p>
            <a:r>
              <a:rPr lang="fr-FR" sz="2400" b="1" dirty="0">
                <a:solidFill>
                  <a:srgbClr val="FFC000"/>
                </a:solidFill>
              </a:rPr>
              <a:t>Les graves menaces sur les abeilles</a:t>
            </a:r>
          </a:p>
        </p:txBody>
      </p:sp>
      <p:sp>
        <p:nvSpPr>
          <p:cNvPr id="5" name="ZoneTexte 4">
            <a:extLst>
              <a:ext uri="{FF2B5EF4-FFF2-40B4-BE49-F238E27FC236}">
                <a16:creationId xmlns:a16="http://schemas.microsoft.com/office/drawing/2014/main" id="{F9FECE74-3463-4404-A510-92581F81A85C}"/>
              </a:ext>
            </a:extLst>
          </p:cNvPr>
          <p:cNvSpPr txBox="1"/>
          <p:nvPr/>
        </p:nvSpPr>
        <p:spPr>
          <a:xfrm>
            <a:off x="252207" y="696987"/>
            <a:ext cx="11720940" cy="984885"/>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Les pesticides : Les suspects : les </a:t>
            </a:r>
            <a:r>
              <a:rPr lang="fr-FR" sz="2000" b="1" dirty="0" err="1">
                <a:solidFill>
                  <a:srgbClr val="FFC000"/>
                </a:solidFill>
                <a:latin typeface="Arial" panose="020B0604020202020204" pitchFamily="34" charset="0"/>
                <a:cs typeface="Arial" panose="020B0604020202020204" pitchFamily="34" charset="0"/>
              </a:rPr>
              <a:t>néocotinoïdes</a:t>
            </a:r>
            <a:endParaRPr lang="fr-FR" sz="2000" b="1" dirty="0">
              <a:solidFill>
                <a:srgbClr val="FFC000"/>
              </a:solidFill>
              <a:latin typeface="Arial" panose="020B0604020202020204" pitchFamily="34" charset="0"/>
              <a:cs typeface="Arial" panose="020B0604020202020204" pitchFamily="34" charset="0"/>
            </a:endParaRPr>
          </a:p>
          <a:p>
            <a:pPr algn="just"/>
            <a:endParaRPr lang="fr-FR" sz="2000" dirty="0">
              <a:solidFill>
                <a:srgbClr val="FFC000"/>
              </a:solidFill>
              <a:latin typeface="Arial" panose="020B0604020202020204" pitchFamily="34" charset="0"/>
              <a:cs typeface="Arial" panose="020B0604020202020204" pitchFamily="34" charset="0"/>
            </a:endParaRPr>
          </a:p>
          <a:p>
            <a:pPr algn="just"/>
            <a:endParaRPr lang="fr-FR" dirty="0">
              <a:solidFill>
                <a:srgbClr val="FFC000"/>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BA98663E-28E5-416C-949F-47A3FEE4D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447" y="1110601"/>
            <a:ext cx="10574409" cy="4742529"/>
          </a:xfrm>
          <a:prstGeom prst="rect">
            <a:avLst/>
          </a:prstGeom>
        </p:spPr>
      </p:pic>
      <p:sp>
        <p:nvSpPr>
          <p:cNvPr id="12" name="ZoneTexte 11">
            <a:extLst>
              <a:ext uri="{FF2B5EF4-FFF2-40B4-BE49-F238E27FC236}">
                <a16:creationId xmlns:a16="http://schemas.microsoft.com/office/drawing/2014/main" id="{C5DF626B-F1F1-45A9-AD26-23D4CB5D3314}"/>
              </a:ext>
            </a:extLst>
          </p:cNvPr>
          <p:cNvSpPr txBox="1"/>
          <p:nvPr/>
        </p:nvSpPr>
        <p:spPr>
          <a:xfrm>
            <a:off x="76262" y="5922188"/>
            <a:ext cx="11850997" cy="523220"/>
          </a:xfrm>
          <a:prstGeom prst="rect">
            <a:avLst/>
          </a:prstGeom>
          <a:noFill/>
        </p:spPr>
        <p:txBody>
          <a:bodyPr wrap="square" rtlCol="0">
            <a:spAutoFit/>
          </a:bodyPr>
          <a:lstStyle/>
          <a:p>
            <a:r>
              <a:rPr lang="fr-FR" sz="1400" dirty="0">
                <a:solidFill>
                  <a:srgbClr val="FFC000"/>
                </a:solidFill>
                <a:sym typeface="Wingdings" panose="05000000000000000000" pitchFamily="2" charset="2"/>
              </a:rPr>
              <a:t>Source : </a:t>
            </a:r>
            <a:r>
              <a:rPr lang="fr-FR" sz="1400" i="1" dirty="0">
                <a:solidFill>
                  <a:srgbClr val="FFC000"/>
                </a:solidFill>
                <a:sym typeface="Wingdings" panose="05000000000000000000" pitchFamily="2" charset="2"/>
              </a:rPr>
              <a:t>Consultation sur un projet de décret sur l'interdiction des néonicotinoïdes à compter du 1er septembre 2018 : une réponse, 14 Mars 2017, </a:t>
            </a:r>
            <a:r>
              <a:rPr lang="fr-FR" sz="1400" dirty="0">
                <a:solidFill>
                  <a:srgbClr val="FFC000"/>
                </a:solidFill>
                <a:sym typeface="Wingdings" panose="05000000000000000000" pitchFamily="2" charset="2"/>
                <a:hlinkClick r:id="rId4"/>
              </a:rPr>
              <a:t>https://seppi.over-blog.com/2017/03/consultation-sur-un-projet-de-decret-sur-l-interdiction-des-neonicotinoides-a-compter-du-1er-septembre-2018-une-reponse.html</a:t>
            </a:r>
            <a:r>
              <a:rPr lang="fr-FR" sz="1400" dirty="0">
                <a:solidFill>
                  <a:srgbClr val="FFC000"/>
                </a:solidFill>
                <a:sym typeface="Wingdings" panose="05000000000000000000" pitchFamily="2" charset="2"/>
              </a:rPr>
              <a:t> </a:t>
            </a:r>
            <a:endParaRPr lang="fr-FR" sz="1400" dirty="0">
              <a:solidFill>
                <a:srgbClr val="FFC000"/>
              </a:solidFill>
            </a:endParaRPr>
          </a:p>
        </p:txBody>
      </p:sp>
    </p:spTree>
    <p:extLst>
      <p:ext uri="{BB962C8B-B14F-4D97-AF65-F5344CB8AC3E}">
        <p14:creationId xmlns:p14="http://schemas.microsoft.com/office/powerpoint/2010/main" val="3903568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265"/>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149336"/>
            <a:ext cx="716413" cy="365125"/>
          </a:xfrm>
        </p:spPr>
        <p:txBody>
          <a:bodyPr/>
          <a:lstStyle/>
          <a:p>
            <a:fld id="{27CE633F-9882-4A5C-83A2-1109D0C73261}" type="slidenum">
              <a:rPr lang="en-US" smtClean="0"/>
              <a:t>46</a:t>
            </a:fld>
            <a:endParaRPr lang="en-US" dirty="0"/>
          </a:p>
        </p:txBody>
      </p:sp>
      <p:sp>
        <p:nvSpPr>
          <p:cNvPr id="3" name="ZoneTexte 2">
            <a:extLst>
              <a:ext uri="{FF2B5EF4-FFF2-40B4-BE49-F238E27FC236}">
                <a16:creationId xmlns:a16="http://schemas.microsoft.com/office/drawing/2014/main" id="{7313F4E2-F9C4-4699-8C12-CCEBC0A2DBC3}"/>
              </a:ext>
            </a:extLst>
          </p:cNvPr>
          <p:cNvSpPr txBox="1"/>
          <p:nvPr/>
        </p:nvSpPr>
        <p:spPr>
          <a:xfrm>
            <a:off x="252207" y="117667"/>
            <a:ext cx="10210230" cy="461175"/>
          </a:xfrm>
          <a:prstGeom prst="rect">
            <a:avLst/>
          </a:prstGeom>
          <a:noFill/>
        </p:spPr>
        <p:txBody>
          <a:bodyPr wrap="square" rtlCol="0">
            <a:spAutoFit/>
          </a:bodyPr>
          <a:lstStyle/>
          <a:p>
            <a:r>
              <a:rPr lang="fr-FR" sz="2400" b="1" dirty="0">
                <a:solidFill>
                  <a:srgbClr val="FFC000"/>
                </a:solidFill>
              </a:rPr>
              <a:t>Comment protéger et favoriser les abeilles et les autres </a:t>
            </a:r>
            <a:r>
              <a:rPr lang="fr-FR" sz="2400" b="1" dirty="0" err="1">
                <a:solidFill>
                  <a:srgbClr val="FFC000"/>
                </a:solidFill>
              </a:rPr>
              <a:t>pollisateurs</a:t>
            </a:r>
            <a:endParaRPr lang="fr-FR" sz="2400" b="1" dirty="0">
              <a:solidFill>
                <a:srgbClr val="FFC000"/>
              </a:solidFill>
            </a:endParaRPr>
          </a:p>
        </p:txBody>
      </p:sp>
      <p:sp>
        <p:nvSpPr>
          <p:cNvPr id="5" name="ZoneTexte 4">
            <a:extLst>
              <a:ext uri="{FF2B5EF4-FFF2-40B4-BE49-F238E27FC236}">
                <a16:creationId xmlns:a16="http://schemas.microsoft.com/office/drawing/2014/main" id="{F9FECE74-3463-4404-A510-92581F81A85C}"/>
              </a:ext>
            </a:extLst>
          </p:cNvPr>
          <p:cNvSpPr txBox="1"/>
          <p:nvPr/>
        </p:nvSpPr>
        <p:spPr>
          <a:xfrm>
            <a:off x="252207" y="714605"/>
            <a:ext cx="4000816" cy="6093976"/>
          </a:xfrm>
          <a:prstGeom prst="rect">
            <a:avLst/>
          </a:prstGeom>
          <a:noFill/>
        </p:spPr>
        <p:txBody>
          <a:bodyPr wrap="square" rtlCol="0">
            <a:spAutoFit/>
          </a:bodyPr>
          <a:lstStyle/>
          <a:p>
            <a:pPr algn="just"/>
            <a:r>
              <a:rPr lang="fr-FR" sz="2000" b="1" dirty="0">
                <a:solidFill>
                  <a:srgbClr val="FFC000"/>
                </a:solidFill>
                <a:latin typeface="Arial" panose="020B0604020202020204" pitchFamily="34" charset="0"/>
                <a:cs typeface="Arial" panose="020B0604020202020204" pitchFamily="34" charset="0"/>
              </a:rPr>
              <a:t>Aider les abeilles et autres pollinisateurs en leur offrant un toit et le couvert</a:t>
            </a:r>
          </a:p>
          <a:p>
            <a:pPr algn="just"/>
            <a:r>
              <a:rPr lang="fr-FR" sz="2000" dirty="0">
                <a:solidFill>
                  <a:srgbClr val="FFC000"/>
                </a:solidFill>
                <a:latin typeface="Arial" panose="020B0604020202020204" pitchFamily="34" charset="0"/>
                <a:cs typeface="Arial" panose="020B0604020202020204" pitchFamily="34" charset="0"/>
                <a:sym typeface="Wingdings" panose="05000000000000000000" pitchFamily="2" charset="2"/>
              </a:rPr>
              <a:t> </a:t>
            </a:r>
            <a:r>
              <a:rPr lang="fr-FR" sz="2000" dirty="0">
                <a:solidFill>
                  <a:srgbClr val="FFC000"/>
                </a:solidFill>
                <a:latin typeface="Arial" panose="020B0604020202020204" pitchFamily="34" charset="0"/>
                <a:cs typeface="Arial" panose="020B0604020202020204" pitchFamily="34" charset="0"/>
              </a:rPr>
              <a:t>Sur votre terrain, construire un lieu de repos ou de nidification (endroits où ils peuvent y déposer leurs larves _ hôtels à insectes … _), surtout en période hivernale ou ils sont le plus vulnérables.</a:t>
            </a:r>
          </a:p>
          <a:p>
            <a:pPr algn="just"/>
            <a:r>
              <a:rPr lang="fr-FR" sz="2000" dirty="0">
                <a:solidFill>
                  <a:srgbClr val="FFC000"/>
                </a:solidFill>
                <a:latin typeface="Arial" panose="020B0604020202020204" pitchFamily="34" charset="0"/>
                <a:cs typeface="Arial" panose="020B0604020202020204" pitchFamily="34" charset="0"/>
                <a:sym typeface="Wingdings" panose="05000000000000000000" pitchFamily="2" charset="2"/>
              </a:rPr>
              <a:t> </a:t>
            </a:r>
            <a:r>
              <a:rPr lang="fr-FR" sz="2000" dirty="0">
                <a:solidFill>
                  <a:srgbClr val="FFC000"/>
                </a:solidFill>
                <a:latin typeface="Arial" panose="020B0604020202020204" pitchFamily="34" charset="0"/>
                <a:cs typeface="Arial" panose="020B0604020202020204" pitchFamily="34" charset="0"/>
              </a:rPr>
              <a:t>Pour remplir leur estomac, rien de mieux qu’un parterre de plantes mellifères. Parmi ces plantes on retrouve par exemple, le coquelicot, la bourrache, la lavande, la </a:t>
            </a:r>
            <a:r>
              <a:rPr lang="fr-FR" sz="2000" dirty="0" err="1">
                <a:solidFill>
                  <a:srgbClr val="FFC000"/>
                </a:solidFill>
                <a:latin typeface="Arial" panose="020B0604020202020204" pitchFamily="34" charset="0"/>
                <a:cs typeface="Arial" panose="020B0604020202020204" pitchFamily="34" charset="0"/>
              </a:rPr>
              <a:t>phacélie</a:t>
            </a:r>
            <a:r>
              <a:rPr lang="fr-FR" sz="2000" dirty="0">
                <a:solidFill>
                  <a:srgbClr val="FFC000"/>
                </a:solidFill>
                <a:latin typeface="Arial" panose="020B0604020202020204" pitchFamily="34" charset="0"/>
                <a:cs typeface="Arial" panose="020B0604020202020204" pitchFamily="34" charset="0"/>
              </a:rPr>
              <a:t> et plein d’autres encore… </a:t>
            </a:r>
            <a:r>
              <a:rPr lang="fr-FR" sz="1400" dirty="0">
                <a:solidFill>
                  <a:srgbClr val="FFC000"/>
                </a:solidFill>
                <a:latin typeface="Arial" panose="020B0604020202020204" pitchFamily="34" charset="0"/>
                <a:cs typeface="Arial" panose="020B0604020202020204" pitchFamily="34" charset="0"/>
              </a:rPr>
              <a:t>Source : Bee </a:t>
            </a:r>
            <a:r>
              <a:rPr lang="fr-FR" sz="1400" dirty="0" err="1">
                <a:solidFill>
                  <a:srgbClr val="FFC000"/>
                </a:solidFill>
                <a:latin typeface="Arial" panose="020B0604020202020204" pitchFamily="34" charset="0"/>
                <a:cs typeface="Arial" panose="020B0604020202020204" pitchFamily="34" charset="0"/>
              </a:rPr>
              <a:t>my</a:t>
            </a:r>
            <a:r>
              <a:rPr lang="fr-FR" sz="1400" dirty="0">
                <a:solidFill>
                  <a:srgbClr val="FFC000"/>
                </a:solidFill>
                <a:latin typeface="Arial" panose="020B0604020202020204" pitchFamily="34" charset="0"/>
                <a:cs typeface="Arial" panose="020B0604020202020204" pitchFamily="34" charset="0"/>
              </a:rPr>
              <a:t> </a:t>
            </a:r>
            <a:r>
              <a:rPr lang="fr-FR" sz="1400" dirty="0" err="1">
                <a:solidFill>
                  <a:srgbClr val="FFC000"/>
                </a:solidFill>
                <a:latin typeface="Arial" panose="020B0604020202020204" pitchFamily="34" charset="0"/>
                <a:cs typeface="Arial" panose="020B0604020202020204" pitchFamily="34" charset="0"/>
              </a:rPr>
              <a:t>friend</a:t>
            </a:r>
            <a:r>
              <a:rPr lang="fr-FR" sz="1400" dirty="0">
                <a:solidFill>
                  <a:srgbClr val="FFC000"/>
                </a:solidFill>
                <a:latin typeface="Arial" panose="020B0604020202020204" pitchFamily="34" charset="0"/>
                <a:cs typeface="Arial" panose="020B0604020202020204" pitchFamily="34" charset="0"/>
              </a:rPr>
              <a:t> : pollinisateurs par nature, Communauté de commune de l'Artois, </a:t>
            </a:r>
            <a:r>
              <a:rPr lang="fr-FR" sz="1400" dirty="0">
                <a:solidFill>
                  <a:srgbClr val="FFC000"/>
                </a:solidFill>
                <a:latin typeface="Arial" panose="020B0604020202020204" pitchFamily="34" charset="0"/>
                <a:cs typeface="Arial" panose="020B0604020202020204" pitchFamily="34" charset="0"/>
                <a:hlinkClick r:id="rId3"/>
              </a:rPr>
              <a:t>https://campagnesartois.fr/preserver/environnement/developpement-durable/303-bee-my-friend-pollinisateurs-par-nature</a:t>
            </a:r>
            <a:r>
              <a:rPr lang="fr-FR" sz="1400" dirty="0">
                <a:solidFill>
                  <a:srgbClr val="FFC000"/>
                </a:solidFill>
                <a:latin typeface="Arial" panose="020B0604020202020204" pitchFamily="34" charset="0"/>
                <a:cs typeface="Arial" panose="020B0604020202020204" pitchFamily="34" charset="0"/>
              </a:rPr>
              <a:t> </a:t>
            </a:r>
          </a:p>
        </p:txBody>
      </p:sp>
      <p:pic>
        <p:nvPicPr>
          <p:cNvPr id="16" name="Image 15">
            <a:extLst>
              <a:ext uri="{FF2B5EF4-FFF2-40B4-BE49-F238E27FC236}">
                <a16:creationId xmlns:a16="http://schemas.microsoft.com/office/drawing/2014/main" id="{5B02B6DB-772E-4747-B972-C09064E73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495" y="617986"/>
            <a:ext cx="5761429" cy="5401340"/>
          </a:xfrm>
          <a:prstGeom prst="rect">
            <a:avLst/>
          </a:prstGeom>
        </p:spPr>
      </p:pic>
      <p:pic>
        <p:nvPicPr>
          <p:cNvPr id="17" name="Image 16" descr="Une image contenant intérieur, rayon, casier, gril&#10;&#10;Description générée automatiquement">
            <a:extLst>
              <a:ext uri="{FF2B5EF4-FFF2-40B4-BE49-F238E27FC236}">
                <a16:creationId xmlns:a16="http://schemas.microsoft.com/office/drawing/2014/main" id="{47ED92EA-0456-4A95-B78F-EB9607FF09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857" y="842318"/>
            <a:ext cx="1918356" cy="2877534"/>
          </a:xfrm>
          <a:prstGeom prst="rect">
            <a:avLst/>
          </a:prstGeom>
        </p:spPr>
      </p:pic>
      <p:sp>
        <p:nvSpPr>
          <p:cNvPr id="18" name="ZoneTexte 17">
            <a:extLst>
              <a:ext uri="{FF2B5EF4-FFF2-40B4-BE49-F238E27FC236}">
                <a16:creationId xmlns:a16="http://schemas.microsoft.com/office/drawing/2014/main" id="{B4AC25A4-EA4E-4EBF-A209-39014B55A7D4}"/>
              </a:ext>
            </a:extLst>
          </p:cNvPr>
          <p:cNvSpPr txBox="1"/>
          <p:nvPr/>
        </p:nvSpPr>
        <p:spPr>
          <a:xfrm>
            <a:off x="10176857" y="3730117"/>
            <a:ext cx="1922994" cy="2308324"/>
          </a:xfrm>
          <a:prstGeom prst="rect">
            <a:avLst/>
          </a:prstGeom>
          <a:noFill/>
        </p:spPr>
        <p:txBody>
          <a:bodyPr wrap="square" rtlCol="0">
            <a:spAutoFit/>
          </a:bodyPr>
          <a:lstStyle/>
          <a:p>
            <a:pPr algn="just"/>
            <a:r>
              <a:rPr lang="fr-FR" sz="1600" b="0" i="0" dirty="0">
                <a:solidFill>
                  <a:srgbClr val="FFC000"/>
                </a:solidFill>
                <a:effectLst/>
                <a:latin typeface="Arial" panose="020B0604020202020204" pitchFamily="34" charset="0"/>
                <a:cs typeface="Arial" panose="020B0604020202020204" pitchFamily="34" charset="0"/>
                <a:sym typeface="Wingdings" panose="05000000000000000000" pitchFamily="2" charset="2"/>
              </a:rPr>
              <a:t> </a:t>
            </a:r>
            <a:r>
              <a:rPr lang="fr-FR" sz="1600" b="0" i="0" dirty="0">
                <a:solidFill>
                  <a:srgbClr val="FFC000"/>
                </a:solidFill>
                <a:effectLst/>
                <a:latin typeface="Arial" panose="020B0604020202020204" pitchFamily="34" charset="0"/>
                <a:cs typeface="Arial" panose="020B0604020202020204" pitchFamily="34" charset="0"/>
              </a:rPr>
              <a:t>Larves d'abeilles (</a:t>
            </a:r>
            <a:r>
              <a:rPr lang="fr-FR" sz="1600" b="0" i="1" u="none" strike="noStrike" dirty="0" err="1">
                <a:solidFill>
                  <a:srgbClr val="0645AD"/>
                </a:solidFill>
                <a:effectLst/>
                <a:latin typeface="Arial" panose="020B0604020202020204" pitchFamily="34" charset="0"/>
                <a:cs typeface="Arial" panose="020B0604020202020204" pitchFamily="34" charset="0"/>
                <a:hlinkClick r:id="rId6" tooltip="Osmia cornuta"/>
              </a:rPr>
              <a:t>Osmia</a:t>
            </a:r>
            <a:r>
              <a:rPr lang="fr-FR" sz="1600" b="0" i="1" u="none" strike="noStrike" dirty="0">
                <a:solidFill>
                  <a:srgbClr val="0645AD"/>
                </a:solidFill>
                <a:effectLst/>
                <a:latin typeface="Arial" panose="020B0604020202020204" pitchFamily="34" charset="0"/>
                <a:cs typeface="Arial" panose="020B0604020202020204" pitchFamily="34" charset="0"/>
                <a:hlinkClick r:id="rId6" tooltip="Osmia cornuta"/>
              </a:rPr>
              <a:t> </a:t>
            </a:r>
            <a:r>
              <a:rPr lang="fr-FR" sz="1600" b="0" i="1" u="none" strike="noStrike" dirty="0" err="1">
                <a:solidFill>
                  <a:srgbClr val="0645AD"/>
                </a:solidFill>
                <a:effectLst/>
                <a:latin typeface="Arial" panose="020B0604020202020204" pitchFamily="34" charset="0"/>
                <a:cs typeface="Arial" panose="020B0604020202020204" pitchFamily="34" charset="0"/>
                <a:hlinkClick r:id="rId6" tooltip="Osmia cornuta"/>
              </a:rPr>
              <a:t>cornuta</a:t>
            </a:r>
            <a:r>
              <a:rPr lang="fr-FR" sz="1600" b="0" i="0" dirty="0">
                <a:solidFill>
                  <a:srgbClr val="FFC000"/>
                </a:solidFill>
                <a:effectLst/>
                <a:latin typeface="Arial" panose="020B0604020202020204" pitchFamily="34" charset="0"/>
                <a:cs typeface="Arial" panose="020B0604020202020204" pitchFamily="34" charset="0"/>
              </a:rPr>
              <a:t>,</a:t>
            </a:r>
            <a:r>
              <a:rPr lang="fr-FR" sz="1600" b="0" i="0" dirty="0">
                <a:solidFill>
                  <a:srgbClr val="202122"/>
                </a:solidFill>
                <a:effectLst/>
                <a:latin typeface="Arial" panose="020B0604020202020204" pitchFamily="34" charset="0"/>
                <a:cs typeface="Arial" panose="020B0604020202020204" pitchFamily="34" charset="0"/>
              </a:rPr>
              <a:t> </a:t>
            </a:r>
            <a:r>
              <a:rPr lang="fr-FR" sz="1600" b="0" i="0" dirty="0">
                <a:solidFill>
                  <a:srgbClr val="FFC000"/>
                </a:solidFill>
                <a:effectLst/>
                <a:latin typeface="Arial" panose="020B0604020202020204" pitchFamily="34" charset="0"/>
                <a:cs typeface="Arial" panose="020B0604020202020204" pitchFamily="34" charset="0"/>
              </a:rPr>
              <a:t>peut-être quelques </a:t>
            </a:r>
            <a:r>
              <a:rPr lang="fr-FR" sz="1600" b="0" i="1" u="sng" dirty="0" err="1">
                <a:solidFill>
                  <a:srgbClr val="0645AD"/>
                </a:solidFill>
                <a:effectLst/>
                <a:latin typeface="Arial" panose="020B0604020202020204" pitchFamily="34" charset="0"/>
                <a:cs typeface="Arial" panose="020B0604020202020204" pitchFamily="34" charset="0"/>
                <a:hlinkClick r:id="rId7"/>
              </a:rPr>
              <a:t>Osmia</a:t>
            </a:r>
            <a:r>
              <a:rPr lang="fr-FR" sz="1600" b="0" i="1" u="sng" dirty="0">
                <a:solidFill>
                  <a:srgbClr val="0645AD"/>
                </a:solidFill>
                <a:effectLst/>
                <a:latin typeface="Arial" panose="020B0604020202020204" pitchFamily="34" charset="0"/>
                <a:cs typeface="Arial" panose="020B0604020202020204" pitchFamily="34" charset="0"/>
                <a:hlinkClick r:id="rId7"/>
              </a:rPr>
              <a:t> </a:t>
            </a:r>
            <a:r>
              <a:rPr lang="fr-FR" sz="1600" b="0" i="1" u="sng" dirty="0" err="1">
                <a:solidFill>
                  <a:srgbClr val="0645AD"/>
                </a:solidFill>
                <a:effectLst/>
                <a:latin typeface="Arial" panose="020B0604020202020204" pitchFamily="34" charset="0"/>
                <a:cs typeface="Arial" panose="020B0604020202020204" pitchFamily="34" charset="0"/>
                <a:hlinkClick r:id="rId7"/>
              </a:rPr>
              <a:t>bicornis</a:t>
            </a:r>
            <a:r>
              <a:rPr lang="fr-FR" sz="1600" b="0" i="0" dirty="0">
                <a:solidFill>
                  <a:srgbClr val="FFC000"/>
                </a:solidFill>
                <a:effectLst/>
                <a:latin typeface="Arial" panose="020B0604020202020204" pitchFamily="34" charset="0"/>
                <a:cs typeface="Arial" panose="020B0604020202020204" pitchFamily="34" charset="0"/>
              </a:rPr>
              <a:t>)</a:t>
            </a:r>
            <a:r>
              <a:rPr lang="fr-FR" sz="1600" b="0" i="0" dirty="0">
                <a:solidFill>
                  <a:srgbClr val="202122"/>
                </a:solidFill>
                <a:effectLst/>
                <a:latin typeface="Arial" panose="020B0604020202020204" pitchFamily="34" charset="0"/>
                <a:cs typeface="Arial" panose="020B0604020202020204" pitchFamily="34" charset="0"/>
              </a:rPr>
              <a:t> </a:t>
            </a:r>
            <a:r>
              <a:rPr lang="fr-FR" sz="1600" b="0" i="0" dirty="0">
                <a:solidFill>
                  <a:srgbClr val="FFC000"/>
                </a:solidFill>
                <a:effectLst/>
                <a:latin typeface="Arial" panose="020B0604020202020204" pitchFamily="34" charset="0"/>
                <a:cs typeface="Arial" panose="020B0604020202020204" pitchFamily="34" charset="0"/>
              </a:rPr>
              <a:t>dans un hôtel à abeilles à différentes étapes de développement.</a:t>
            </a:r>
            <a:r>
              <a:rPr lang="fr-FR" sz="1600" dirty="0">
                <a:solidFill>
                  <a:srgbClr val="FFC000"/>
                </a:solidFill>
                <a:latin typeface="Arial" panose="020B0604020202020204" pitchFamily="34" charset="0"/>
                <a:cs typeface="Arial" panose="020B0604020202020204" pitchFamily="34" charset="0"/>
              </a:rPr>
              <a:t>. </a:t>
            </a:r>
          </a:p>
        </p:txBody>
      </p:sp>
      <p:sp>
        <p:nvSpPr>
          <p:cNvPr id="19" name="ZoneTexte 18">
            <a:extLst>
              <a:ext uri="{FF2B5EF4-FFF2-40B4-BE49-F238E27FC236}">
                <a16:creationId xmlns:a16="http://schemas.microsoft.com/office/drawing/2014/main" id="{3962D2BC-50B6-41DB-AEA8-3AB850CB6F46}"/>
              </a:ext>
            </a:extLst>
          </p:cNvPr>
          <p:cNvSpPr txBox="1"/>
          <p:nvPr/>
        </p:nvSpPr>
        <p:spPr>
          <a:xfrm>
            <a:off x="4432289" y="6021288"/>
            <a:ext cx="5443869" cy="707886"/>
          </a:xfrm>
          <a:prstGeom prst="rect">
            <a:avLst/>
          </a:prstGeom>
          <a:noFill/>
        </p:spPr>
        <p:txBody>
          <a:bodyPr wrap="square" rtlCol="0">
            <a:spAutoFit/>
          </a:bodyPr>
          <a:lstStyle/>
          <a:p>
            <a:pPr algn="ctr"/>
            <a:r>
              <a:rPr lang="fr-FR" sz="2000" dirty="0">
                <a:solidFill>
                  <a:srgbClr val="FFC000"/>
                </a:solidFill>
                <a:latin typeface="Arial" panose="020B0604020202020204" pitchFamily="34" charset="0"/>
                <a:cs typeface="Arial" panose="020B0604020202020204" pitchFamily="34" charset="0"/>
              </a:rPr>
              <a:t>Hôtel à insecte.</a:t>
            </a:r>
          </a:p>
          <a:p>
            <a:pPr algn="ctr"/>
            <a:r>
              <a:rPr lang="fr-FR" sz="2000" dirty="0">
                <a:solidFill>
                  <a:srgbClr val="FFC000"/>
                </a:solidFill>
                <a:latin typeface="Arial" panose="020B0604020202020204" pitchFamily="34" charset="0"/>
                <a:cs typeface="Arial" panose="020B0604020202020204" pitchFamily="34" charset="0"/>
              </a:rPr>
              <a:t>© </a:t>
            </a:r>
            <a:r>
              <a:rPr lang="fr-FR" sz="2000" i="0" u="none" strike="noStrike" dirty="0">
                <a:solidFill>
                  <a:srgbClr val="000000"/>
                </a:solidFill>
                <a:effectLst/>
                <a:latin typeface="Helvetica Neue"/>
                <a:hlinkClick r:id="rId8" tooltip="Au Bon Miel"/>
              </a:rPr>
              <a:t>Au Bon Miel </a:t>
            </a:r>
            <a:r>
              <a:rPr lang="fr-FR" sz="2000" dirty="0">
                <a:solidFill>
                  <a:srgbClr val="FFC000"/>
                </a:solidFill>
                <a:latin typeface="Helvetica Neue"/>
              </a:rPr>
              <a:t>, </a:t>
            </a:r>
            <a:r>
              <a:rPr lang="fr-FR" sz="2000" i="0" dirty="0">
                <a:solidFill>
                  <a:srgbClr val="FFC000"/>
                </a:solidFill>
                <a:effectLst/>
                <a:latin typeface="Helvetica Neue"/>
              </a:rPr>
              <a:t> André-Claude </a:t>
            </a:r>
            <a:r>
              <a:rPr lang="fr-FR" sz="2000" i="0" dirty="0" err="1">
                <a:solidFill>
                  <a:srgbClr val="FFC000"/>
                </a:solidFill>
                <a:effectLst/>
                <a:latin typeface="Helvetica Neue"/>
              </a:rPr>
              <a:t>Deblock</a:t>
            </a:r>
            <a:endParaRPr lang="fr-FR" sz="2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835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265"/>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ADD59AB7-7B79-4760-A657-446383F67E2A}"/>
              </a:ext>
            </a:extLst>
          </p:cNvPr>
          <p:cNvSpPr>
            <a:spLocks noGrp="1"/>
          </p:cNvSpPr>
          <p:nvPr>
            <p:ph type="sldNum" sz="quarter" idx="12"/>
          </p:nvPr>
        </p:nvSpPr>
        <p:spPr>
          <a:xfrm>
            <a:off x="11223380" y="149336"/>
            <a:ext cx="716413" cy="365125"/>
          </a:xfrm>
        </p:spPr>
        <p:txBody>
          <a:bodyPr/>
          <a:lstStyle/>
          <a:p>
            <a:fld id="{27CE633F-9882-4A5C-83A2-1109D0C73261}" type="slidenum">
              <a:rPr lang="en-US" smtClean="0"/>
              <a:t>47</a:t>
            </a:fld>
            <a:endParaRPr lang="en-US" dirty="0"/>
          </a:p>
        </p:txBody>
      </p:sp>
      <p:sp>
        <p:nvSpPr>
          <p:cNvPr id="3" name="ZoneTexte 2">
            <a:extLst>
              <a:ext uri="{FF2B5EF4-FFF2-40B4-BE49-F238E27FC236}">
                <a16:creationId xmlns:a16="http://schemas.microsoft.com/office/drawing/2014/main" id="{7313F4E2-F9C4-4699-8C12-CCEBC0A2DBC3}"/>
              </a:ext>
            </a:extLst>
          </p:cNvPr>
          <p:cNvSpPr txBox="1"/>
          <p:nvPr/>
        </p:nvSpPr>
        <p:spPr>
          <a:xfrm>
            <a:off x="252207" y="117667"/>
            <a:ext cx="10284658" cy="461665"/>
          </a:xfrm>
          <a:prstGeom prst="rect">
            <a:avLst/>
          </a:prstGeom>
          <a:noFill/>
        </p:spPr>
        <p:txBody>
          <a:bodyPr wrap="square" rtlCol="0">
            <a:spAutoFit/>
          </a:bodyPr>
          <a:lstStyle/>
          <a:p>
            <a:r>
              <a:rPr lang="fr-FR" sz="2400" b="1" dirty="0">
                <a:solidFill>
                  <a:srgbClr val="FFC000"/>
                </a:solidFill>
              </a:rPr>
              <a:t>Comment protéger et favoriser les abeilles et les autres </a:t>
            </a:r>
            <a:r>
              <a:rPr lang="fr-FR" sz="2400" b="1" dirty="0" err="1">
                <a:solidFill>
                  <a:srgbClr val="FFC000"/>
                </a:solidFill>
              </a:rPr>
              <a:t>pollisateurs</a:t>
            </a:r>
            <a:endParaRPr lang="fr-FR" sz="2400" b="1" dirty="0">
              <a:solidFill>
                <a:srgbClr val="FFC000"/>
              </a:solidFill>
            </a:endParaRPr>
          </a:p>
        </p:txBody>
      </p:sp>
      <p:sp>
        <p:nvSpPr>
          <p:cNvPr id="5" name="ZoneTexte 4">
            <a:extLst>
              <a:ext uri="{FF2B5EF4-FFF2-40B4-BE49-F238E27FC236}">
                <a16:creationId xmlns:a16="http://schemas.microsoft.com/office/drawing/2014/main" id="{F9FECE74-3463-4404-A510-92581F81A85C}"/>
              </a:ext>
            </a:extLst>
          </p:cNvPr>
          <p:cNvSpPr txBox="1"/>
          <p:nvPr/>
        </p:nvSpPr>
        <p:spPr>
          <a:xfrm>
            <a:off x="182277" y="727189"/>
            <a:ext cx="11827446" cy="1015663"/>
          </a:xfrm>
          <a:prstGeom prst="rect">
            <a:avLst/>
          </a:prstGeom>
          <a:noFill/>
        </p:spPr>
        <p:txBody>
          <a:bodyPr wrap="square" rtlCol="0">
            <a:spAutoFit/>
          </a:bodyPr>
          <a:lstStyle/>
          <a:p>
            <a:pPr marL="342900" indent="-342900" algn="just">
              <a:buFont typeface="Arial" panose="020B0604020202020204" pitchFamily="34" charset="0"/>
              <a:buChar char="•"/>
            </a:pPr>
            <a:r>
              <a:rPr lang="fr-FR" sz="2000" dirty="0">
                <a:solidFill>
                  <a:srgbClr val="FFC000"/>
                </a:solidFill>
                <a:latin typeface="Arial" panose="020B0604020202020204" pitchFamily="34" charset="0"/>
                <a:cs typeface="Arial" panose="020B0604020202020204" pitchFamily="34" charset="0"/>
              </a:rPr>
              <a:t>Favoriser les pratiques agroécologiques (agriculture bio, permaculture ..).</a:t>
            </a:r>
          </a:p>
          <a:p>
            <a:pPr marL="342900" indent="-342900" algn="just">
              <a:buFont typeface="Arial" panose="020B0604020202020204" pitchFamily="34" charset="0"/>
              <a:buChar char="•"/>
            </a:pPr>
            <a:r>
              <a:rPr lang="fr-FR" sz="2000" dirty="0">
                <a:solidFill>
                  <a:srgbClr val="FFC000"/>
                </a:solidFill>
                <a:latin typeface="Arial" panose="020B0604020202020204" pitchFamily="34" charset="0"/>
                <a:cs typeface="Arial" panose="020B0604020202020204" pitchFamily="34" charset="0"/>
              </a:rPr>
              <a:t>Favoriser les </a:t>
            </a:r>
            <a:r>
              <a:rPr lang="fr-FR" sz="2000" b="1" dirty="0">
                <a:solidFill>
                  <a:srgbClr val="FFC000"/>
                </a:solidFill>
                <a:latin typeface="Arial" panose="020B0604020202020204" pitchFamily="34" charset="0"/>
                <a:cs typeface="Arial" panose="020B0604020202020204" pitchFamily="34" charset="0"/>
              </a:rPr>
              <a:t>jachères fleuries mellifères</a:t>
            </a:r>
            <a:r>
              <a:rPr lang="fr-FR" sz="2000" dirty="0">
                <a:solidFill>
                  <a:srgbClr val="FFC000"/>
                </a:solidFill>
                <a:latin typeface="Arial" panose="020B0604020202020204" pitchFamily="34" charset="0"/>
                <a:cs typeface="Arial" panose="020B0604020202020204" pitchFamily="34" charset="0"/>
              </a:rPr>
              <a:t>, exemptes de produits phytosanitaires (de pesticides …).</a:t>
            </a:r>
          </a:p>
          <a:p>
            <a:pPr marL="342900" indent="-342900" algn="just">
              <a:buFont typeface="Arial" panose="020B0604020202020204" pitchFamily="34" charset="0"/>
              <a:buChar char="•"/>
            </a:pPr>
            <a:r>
              <a:rPr lang="fr-FR" sz="2000" dirty="0">
                <a:solidFill>
                  <a:srgbClr val="FFC000"/>
                </a:solidFill>
                <a:latin typeface="Arial" panose="020B0604020202020204" pitchFamily="34" charset="0"/>
                <a:cs typeface="Arial" panose="020B0604020202020204" pitchFamily="34" charset="0"/>
              </a:rPr>
              <a:t>Favoriser les </a:t>
            </a:r>
            <a:r>
              <a:rPr lang="fr-FR" sz="2000" b="1" dirty="0">
                <a:solidFill>
                  <a:srgbClr val="FFC000"/>
                </a:solidFill>
                <a:latin typeface="Arial" panose="020B0604020202020204" pitchFamily="34" charset="0"/>
                <a:cs typeface="Arial" panose="020B0604020202020204" pitchFamily="34" charset="0"/>
              </a:rPr>
              <a:t>corridors biologiques </a:t>
            </a:r>
            <a:r>
              <a:rPr lang="fr-FR" sz="2000" dirty="0">
                <a:solidFill>
                  <a:srgbClr val="FFC000"/>
                </a:solidFill>
                <a:latin typeface="Arial" panose="020B0604020202020204" pitchFamily="34" charset="0"/>
                <a:cs typeface="Arial" panose="020B0604020202020204" pitchFamily="34" charset="0"/>
              </a:rPr>
              <a:t>(trames vertes, trames bleues …) et les </a:t>
            </a:r>
            <a:r>
              <a:rPr lang="fr-FR" sz="2000" b="1" dirty="0">
                <a:solidFill>
                  <a:srgbClr val="FFC000"/>
                </a:solidFill>
                <a:latin typeface="Arial" panose="020B0604020202020204" pitchFamily="34" charset="0"/>
                <a:cs typeface="Arial" panose="020B0604020202020204" pitchFamily="34" charset="0"/>
              </a:rPr>
              <a:t>haies libres</a:t>
            </a:r>
            <a:r>
              <a:rPr lang="fr-FR" sz="2000" dirty="0">
                <a:solidFill>
                  <a:srgbClr val="FFC000"/>
                </a:solidFill>
                <a:latin typeface="Arial" panose="020B0604020202020204" pitchFamily="34" charset="0"/>
                <a:cs typeface="Arial" panose="020B0604020202020204" pitchFamily="34" charset="0"/>
              </a:rPr>
              <a:t>.</a:t>
            </a:r>
          </a:p>
        </p:txBody>
      </p:sp>
      <p:pic>
        <p:nvPicPr>
          <p:cNvPr id="8" name="Image 7" descr="Une image contenant fleur, herbe, extérieur, arbre&#10;&#10;Description générée automatiquement">
            <a:extLst>
              <a:ext uri="{FF2B5EF4-FFF2-40B4-BE49-F238E27FC236}">
                <a16:creationId xmlns:a16="http://schemas.microsoft.com/office/drawing/2014/main" id="{000E13E1-DCCF-4C2B-AAA3-342A33C1E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311" y="1769358"/>
            <a:ext cx="2381250" cy="2381250"/>
          </a:xfrm>
          <a:prstGeom prst="rect">
            <a:avLst/>
          </a:prstGeom>
        </p:spPr>
      </p:pic>
      <p:pic>
        <p:nvPicPr>
          <p:cNvPr id="12" name="Image 11" descr="Une image contenant herbe, arbre, extérieur, plante&#10;&#10;Description générée automatiquement">
            <a:extLst>
              <a:ext uri="{FF2B5EF4-FFF2-40B4-BE49-F238E27FC236}">
                <a16:creationId xmlns:a16="http://schemas.microsoft.com/office/drawing/2014/main" id="{985F4820-1DEA-45F0-B42B-A68ADAC93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182" y="1740533"/>
            <a:ext cx="2381250" cy="2381250"/>
          </a:xfrm>
          <a:prstGeom prst="rect">
            <a:avLst/>
          </a:prstGeom>
        </p:spPr>
      </p:pic>
      <p:pic>
        <p:nvPicPr>
          <p:cNvPr id="20" name="Image 19" descr="Une image contenant extérieur, herbe, fleur, plante&#10;&#10;Description générée automatiquement">
            <a:extLst>
              <a:ext uri="{FF2B5EF4-FFF2-40B4-BE49-F238E27FC236}">
                <a16:creationId xmlns:a16="http://schemas.microsoft.com/office/drawing/2014/main" id="{440E63CF-237A-43FC-B9AC-700CC8C6A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7053" y="1730268"/>
            <a:ext cx="2381250" cy="2381250"/>
          </a:xfrm>
          <a:prstGeom prst="rect">
            <a:avLst/>
          </a:prstGeom>
        </p:spPr>
      </p:pic>
      <p:pic>
        <p:nvPicPr>
          <p:cNvPr id="22" name="Image 21" descr="Une image contenant fleur, plante, très coloré&#10;&#10;Description générée automatiquement">
            <a:extLst>
              <a:ext uri="{FF2B5EF4-FFF2-40B4-BE49-F238E27FC236}">
                <a16:creationId xmlns:a16="http://schemas.microsoft.com/office/drawing/2014/main" id="{835F0BA1-CA58-4C71-BDEC-D918BC5949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121" y="1800957"/>
            <a:ext cx="2381250" cy="2381250"/>
          </a:xfrm>
          <a:prstGeom prst="rect">
            <a:avLst/>
          </a:prstGeom>
        </p:spPr>
      </p:pic>
      <p:sp>
        <p:nvSpPr>
          <p:cNvPr id="23" name="ZoneTexte 22">
            <a:extLst>
              <a:ext uri="{FF2B5EF4-FFF2-40B4-BE49-F238E27FC236}">
                <a16:creationId xmlns:a16="http://schemas.microsoft.com/office/drawing/2014/main" id="{9C4A6ECD-416C-46C8-AF17-A67B12F310C7}"/>
              </a:ext>
            </a:extLst>
          </p:cNvPr>
          <p:cNvSpPr txBox="1"/>
          <p:nvPr/>
        </p:nvSpPr>
        <p:spPr>
          <a:xfrm>
            <a:off x="138319" y="4182207"/>
            <a:ext cx="9675617" cy="400110"/>
          </a:xfrm>
          <a:prstGeom prst="rect">
            <a:avLst/>
          </a:prstGeom>
          <a:noFill/>
        </p:spPr>
        <p:txBody>
          <a:bodyPr wrap="square" rtlCol="0">
            <a:spAutoFit/>
          </a:bodyPr>
          <a:lstStyle/>
          <a:p>
            <a:pPr algn="ctr"/>
            <a:r>
              <a:rPr lang="fr-FR" sz="2000" dirty="0">
                <a:solidFill>
                  <a:srgbClr val="FFC000"/>
                </a:solidFill>
                <a:latin typeface="Arial" panose="020B0604020202020204" pitchFamily="34" charset="0"/>
                <a:cs typeface="Arial" panose="020B0604020202020204" pitchFamily="34" charset="0"/>
              </a:rPr>
              <a:t>Jachères mellifères, </a:t>
            </a:r>
            <a:r>
              <a:rPr lang="fr-FR" sz="2000" dirty="0">
                <a:solidFill>
                  <a:srgbClr val="FFC000"/>
                </a:solidFill>
                <a:latin typeface="Arial" panose="020B0604020202020204" pitchFamily="34" charset="0"/>
                <a:cs typeface="Arial" panose="020B0604020202020204" pitchFamily="34" charset="0"/>
                <a:hlinkClick r:id="rId7"/>
              </a:rPr>
              <a:t>https://www.jardin-biodiversite.com/174-jacheres-melliferes</a:t>
            </a:r>
            <a:r>
              <a:rPr lang="fr-FR" sz="2000" dirty="0">
                <a:solidFill>
                  <a:srgbClr val="FFC000"/>
                </a:solidFill>
                <a:latin typeface="Arial" panose="020B0604020202020204" pitchFamily="34" charset="0"/>
                <a:cs typeface="Arial" panose="020B0604020202020204" pitchFamily="34" charset="0"/>
              </a:rPr>
              <a:t> </a:t>
            </a:r>
          </a:p>
        </p:txBody>
      </p:sp>
      <p:sp>
        <p:nvSpPr>
          <p:cNvPr id="25" name="ZoneTexte 24">
            <a:extLst>
              <a:ext uri="{FF2B5EF4-FFF2-40B4-BE49-F238E27FC236}">
                <a16:creationId xmlns:a16="http://schemas.microsoft.com/office/drawing/2014/main" id="{23E6BB83-355D-404F-B2B3-88C97376F098}"/>
              </a:ext>
            </a:extLst>
          </p:cNvPr>
          <p:cNvSpPr txBox="1"/>
          <p:nvPr/>
        </p:nvSpPr>
        <p:spPr>
          <a:xfrm>
            <a:off x="6691962" y="6468155"/>
            <a:ext cx="2909696" cy="400110"/>
          </a:xfrm>
          <a:prstGeom prst="rect">
            <a:avLst/>
          </a:prstGeom>
          <a:noFill/>
        </p:spPr>
        <p:txBody>
          <a:bodyPr wrap="square">
            <a:spAutoFit/>
          </a:bodyPr>
          <a:lstStyle/>
          <a:p>
            <a:pPr algn="ctr"/>
            <a:r>
              <a:rPr lang="fr-FR" sz="2000" dirty="0">
                <a:solidFill>
                  <a:srgbClr val="FFC000"/>
                </a:solidFill>
                <a:latin typeface="Arial" panose="020B0604020202020204" pitchFamily="34" charset="0"/>
                <a:cs typeface="Arial" panose="020B0604020202020204" pitchFamily="34" charset="0"/>
              </a:rPr>
              <a:t>Haie libre champêtre</a:t>
            </a:r>
          </a:p>
        </p:txBody>
      </p:sp>
      <p:sp>
        <p:nvSpPr>
          <p:cNvPr id="26" name="ZoneTexte 25">
            <a:extLst>
              <a:ext uri="{FF2B5EF4-FFF2-40B4-BE49-F238E27FC236}">
                <a16:creationId xmlns:a16="http://schemas.microsoft.com/office/drawing/2014/main" id="{AD62F5D1-6F64-44BC-A756-A36261A183DD}"/>
              </a:ext>
            </a:extLst>
          </p:cNvPr>
          <p:cNvSpPr txBox="1"/>
          <p:nvPr/>
        </p:nvSpPr>
        <p:spPr>
          <a:xfrm>
            <a:off x="9302562" y="6299758"/>
            <a:ext cx="2909696" cy="400110"/>
          </a:xfrm>
          <a:prstGeom prst="rect">
            <a:avLst/>
          </a:prstGeom>
          <a:noFill/>
        </p:spPr>
        <p:txBody>
          <a:bodyPr wrap="square">
            <a:spAutoFit/>
          </a:bodyPr>
          <a:lstStyle/>
          <a:p>
            <a:pPr algn="ctr"/>
            <a:r>
              <a:rPr lang="fr-FR" sz="2000" dirty="0">
                <a:solidFill>
                  <a:srgbClr val="FFC000"/>
                </a:solidFill>
                <a:latin typeface="Arial" panose="020B0604020202020204" pitchFamily="34" charset="0"/>
                <a:cs typeface="Arial" panose="020B0604020202020204" pitchFamily="34" charset="0"/>
              </a:rPr>
              <a:t>Corridor biologique</a:t>
            </a:r>
          </a:p>
        </p:txBody>
      </p:sp>
      <p:pic>
        <p:nvPicPr>
          <p:cNvPr id="28" name="Image 27" descr="Une image contenant herbe, ciel, extérieur, champ&#10;&#10;Description générée automatiquement">
            <a:extLst>
              <a:ext uri="{FF2B5EF4-FFF2-40B4-BE49-F238E27FC236}">
                <a16:creationId xmlns:a16="http://schemas.microsoft.com/office/drawing/2014/main" id="{09937882-2C0C-4F26-9986-3F3BA16E16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8470" y="4730174"/>
            <a:ext cx="2077365" cy="1558024"/>
          </a:xfrm>
          <a:prstGeom prst="rect">
            <a:avLst/>
          </a:prstGeom>
        </p:spPr>
      </p:pic>
      <p:pic>
        <p:nvPicPr>
          <p:cNvPr id="30" name="Image 29" descr="Une image contenant herbe, arbre, extérieur, plante&#10;&#10;Description générée automatiquement">
            <a:extLst>
              <a:ext uri="{FF2B5EF4-FFF2-40B4-BE49-F238E27FC236}">
                <a16:creationId xmlns:a16="http://schemas.microsoft.com/office/drawing/2014/main" id="{D5246756-8732-482D-8BF2-B7648328F8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3308" y="4631636"/>
            <a:ext cx="2466975" cy="1847850"/>
          </a:xfrm>
          <a:prstGeom prst="rect">
            <a:avLst/>
          </a:prstGeom>
        </p:spPr>
      </p:pic>
      <p:sp>
        <p:nvSpPr>
          <p:cNvPr id="6" name="ZoneTexte 5">
            <a:extLst>
              <a:ext uri="{FF2B5EF4-FFF2-40B4-BE49-F238E27FC236}">
                <a16:creationId xmlns:a16="http://schemas.microsoft.com/office/drawing/2014/main" id="{8E69C116-65EF-4AC7-9935-FF4E6D6C5DC7}"/>
              </a:ext>
            </a:extLst>
          </p:cNvPr>
          <p:cNvSpPr txBox="1"/>
          <p:nvPr/>
        </p:nvSpPr>
        <p:spPr>
          <a:xfrm>
            <a:off x="182277" y="4817326"/>
            <a:ext cx="3731280" cy="1477328"/>
          </a:xfrm>
          <a:prstGeom prst="rect">
            <a:avLst/>
          </a:prstGeom>
          <a:noFill/>
        </p:spPr>
        <p:txBody>
          <a:bodyPr wrap="square" rtlCol="0">
            <a:spAutoFit/>
          </a:bodyPr>
          <a:lstStyle/>
          <a:p>
            <a:pPr marL="285750" indent="-285750" algn="just">
              <a:buFont typeface="Arial" panose="020B0604020202020204" pitchFamily="34" charset="0"/>
              <a:buChar char="•"/>
            </a:pPr>
            <a:r>
              <a:rPr lang="fr-FR" sz="1800" dirty="0">
                <a:solidFill>
                  <a:srgbClr val="FFC000"/>
                </a:solidFill>
                <a:latin typeface="Arial" panose="020B0604020202020204" pitchFamily="34" charset="0"/>
                <a:cs typeface="Arial" panose="020B0604020202020204" pitchFamily="34" charset="0"/>
              </a:rPr>
              <a:t>Favoriser les conservatoires des abeilles : Par exemple, avec la </a:t>
            </a:r>
            <a:r>
              <a:rPr lang="fr-FR" sz="1800" i="1" dirty="0">
                <a:solidFill>
                  <a:srgbClr val="FFC000"/>
                </a:solidFill>
                <a:latin typeface="Arial" panose="020B0604020202020204" pitchFamily="34" charset="0"/>
                <a:cs typeface="Arial" panose="020B0604020202020204" pitchFamily="34" charset="0"/>
              </a:rPr>
              <a:t>Fédération européenne des Conservatoires de l'abeille noire, </a:t>
            </a:r>
            <a:r>
              <a:rPr lang="fr-FR" sz="1800" dirty="0">
                <a:solidFill>
                  <a:srgbClr val="FFC000"/>
                </a:solidFill>
                <a:latin typeface="Arial" panose="020B0604020202020204" pitchFamily="34" charset="0"/>
                <a:cs typeface="Arial" panose="020B0604020202020204" pitchFamily="34" charset="0"/>
                <a:hlinkClick r:id="rId10"/>
              </a:rPr>
              <a:t>https://www.fedcan.org/</a:t>
            </a:r>
            <a:r>
              <a:rPr lang="fr-FR" sz="1800" dirty="0">
                <a:solidFill>
                  <a:srgbClr val="FFC000"/>
                </a:solidFill>
                <a:latin typeface="Arial" panose="020B0604020202020204" pitchFamily="34" charset="0"/>
                <a:cs typeface="Arial" panose="020B0604020202020204" pitchFamily="34" charset="0"/>
              </a:rPr>
              <a:t> </a:t>
            </a:r>
            <a:endParaRPr lang="fr-FR" dirty="0"/>
          </a:p>
        </p:txBody>
      </p:sp>
      <p:pic>
        <p:nvPicPr>
          <p:cNvPr id="14" name="Image 13">
            <a:extLst>
              <a:ext uri="{FF2B5EF4-FFF2-40B4-BE49-F238E27FC236}">
                <a16:creationId xmlns:a16="http://schemas.microsoft.com/office/drawing/2014/main" id="{F752BB87-34D1-4265-96D7-F97C05035C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5865" y="4572756"/>
            <a:ext cx="2180865" cy="2248948"/>
          </a:xfrm>
          <a:prstGeom prst="rect">
            <a:avLst/>
          </a:prstGeom>
        </p:spPr>
      </p:pic>
    </p:spTree>
    <p:extLst>
      <p:ext uri="{BB962C8B-B14F-4D97-AF65-F5344CB8AC3E}">
        <p14:creationId xmlns:p14="http://schemas.microsoft.com/office/powerpoint/2010/main" val="315735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0"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solidFill>
                <a:srgbClr val="FFFF00"/>
              </a:solidFill>
            </a:endParaRPr>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solidFill>
                <a:srgbClr val="FFFF00"/>
              </a:solidFill>
            </a:endParaRPr>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rgbClr val="FFFF00"/>
              </a:solidFill>
            </a:endParaRPr>
          </a:p>
        </p:txBody>
      </p:sp>
      <p:sp>
        <p:nvSpPr>
          <p:cNvPr id="10" name="ZoneTexte 9">
            <a:extLst>
              <a:ext uri="{FF2B5EF4-FFF2-40B4-BE49-F238E27FC236}">
                <a16:creationId xmlns:a16="http://schemas.microsoft.com/office/drawing/2014/main" id="{A21AD110-54EB-4375-AE21-DB15B1395392}"/>
              </a:ext>
            </a:extLst>
          </p:cNvPr>
          <p:cNvSpPr txBox="1"/>
          <p:nvPr/>
        </p:nvSpPr>
        <p:spPr>
          <a:xfrm>
            <a:off x="300370" y="172146"/>
            <a:ext cx="2325872" cy="369332"/>
          </a:xfrm>
          <a:prstGeom prst="rect">
            <a:avLst/>
          </a:prstGeom>
          <a:noFill/>
        </p:spPr>
        <p:txBody>
          <a:bodyPr wrap="square">
            <a:spAutoFit/>
          </a:bodyPr>
          <a:lstStyle/>
          <a:p>
            <a:r>
              <a:rPr lang="fr-FR" sz="1800" b="0" i="0" dirty="0">
                <a:solidFill>
                  <a:srgbClr val="FFFF00"/>
                </a:solidFill>
                <a:effectLst/>
                <a:latin typeface="Arial" panose="020B0604020202020204" pitchFamily="34" charset="0"/>
              </a:rPr>
              <a:t>La </a:t>
            </a:r>
            <a:r>
              <a:rPr lang="fr-FR" sz="1800" b="1" i="0" dirty="0">
                <a:solidFill>
                  <a:srgbClr val="FFFF00"/>
                </a:solidFill>
                <a:effectLst/>
                <a:latin typeface="Arial" panose="020B0604020202020204" pitchFamily="34" charset="0"/>
              </a:rPr>
              <a:t>pollinisation</a:t>
            </a:r>
            <a:r>
              <a:rPr lang="fr-FR" sz="1800" b="0" i="0" dirty="0">
                <a:solidFill>
                  <a:srgbClr val="FFFF00"/>
                </a:solidFill>
                <a:effectLst/>
                <a:latin typeface="Arial" panose="020B0604020202020204" pitchFamily="34" charset="0"/>
              </a:rPr>
              <a:t> </a:t>
            </a:r>
            <a:endParaRPr lang="fr-FR" dirty="0">
              <a:solidFill>
                <a:srgbClr val="FFFF00"/>
              </a:solidFill>
            </a:endParaRPr>
          </a:p>
        </p:txBody>
      </p:sp>
      <p:pic>
        <p:nvPicPr>
          <p:cNvPr id="5" name="Image 4">
            <a:extLst>
              <a:ext uri="{FF2B5EF4-FFF2-40B4-BE49-F238E27FC236}">
                <a16:creationId xmlns:a16="http://schemas.microsoft.com/office/drawing/2014/main" id="{47F31780-AF6F-4030-9BFB-8C8DE804E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059" y="181944"/>
            <a:ext cx="7092572" cy="4134927"/>
          </a:xfrm>
          <a:prstGeom prst="rect">
            <a:avLst/>
          </a:prstGeom>
        </p:spPr>
      </p:pic>
      <p:pic>
        <p:nvPicPr>
          <p:cNvPr id="8" name="Image 7">
            <a:extLst>
              <a:ext uri="{FF2B5EF4-FFF2-40B4-BE49-F238E27FC236}">
                <a16:creationId xmlns:a16="http://schemas.microsoft.com/office/drawing/2014/main" id="{52A5CFC4-25DB-488F-ACEA-7594FAC04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16" y="644149"/>
            <a:ext cx="4728827" cy="3672722"/>
          </a:xfrm>
          <a:prstGeom prst="rect">
            <a:avLst/>
          </a:prstGeom>
        </p:spPr>
      </p:pic>
      <p:sp>
        <p:nvSpPr>
          <p:cNvPr id="12" name="ZoneTexte 11">
            <a:extLst>
              <a:ext uri="{FF2B5EF4-FFF2-40B4-BE49-F238E27FC236}">
                <a16:creationId xmlns:a16="http://schemas.microsoft.com/office/drawing/2014/main" id="{A56531BE-D024-482C-9A70-48044AE223EF}"/>
              </a:ext>
            </a:extLst>
          </p:cNvPr>
          <p:cNvSpPr txBox="1"/>
          <p:nvPr/>
        </p:nvSpPr>
        <p:spPr>
          <a:xfrm>
            <a:off x="262750" y="4862559"/>
            <a:ext cx="11797882" cy="1477328"/>
          </a:xfrm>
          <a:prstGeom prst="rect">
            <a:avLst/>
          </a:prstGeom>
          <a:noFill/>
        </p:spPr>
        <p:txBody>
          <a:bodyPr wrap="square" rtlCol="0">
            <a:spAutoFit/>
          </a:bodyPr>
          <a:lstStyle/>
          <a:p>
            <a:pPr algn="just"/>
            <a:r>
              <a:rPr lang="fr-FR" b="0" i="0" dirty="0">
                <a:solidFill>
                  <a:srgbClr val="FFFF00"/>
                </a:solidFill>
                <a:effectLst/>
                <a:latin typeface="Roboto"/>
              </a:rPr>
              <a:t>La pollinisation est l’étape préalable à la fertilisation et la reproduction des plantes à fleurs. Elle correspond au transport du pollen, en provenance de l’organe mâle de la fleur, les étamines, jusqu’à l’organe femelle, le pistil.</a:t>
            </a:r>
          </a:p>
          <a:p>
            <a:pPr algn="just"/>
            <a:r>
              <a:rPr lang="fr-FR" dirty="0">
                <a:solidFill>
                  <a:srgbClr val="FFFF00"/>
                </a:solidFill>
              </a:rPr>
              <a:t>Ce transport est réalisé par différents moyens de transport tels que le vent, l’eau (pour certaines plantes aquatiques) ou les animaux. La pollinisation animale est la plus fréquente.</a:t>
            </a:r>
          </a:p>
          <a:p>
            <a:pPr algn="just"/>
            <a:r>
              <a:rPr lang="fr-FR" dirty="0">
                <a:solidFill>
                  <a:srgbClr val="FFFF00"/>
                </a:solidFill>
              </a:rPr>
              <a:t>Source : </a:t>
            </a:r>
            <a:r>
              <a:rPr lang="fr-FR" dirty="0">
                <a:solidFill>
                  <a:srgbClr val="FFFF00"/>
                </a:solidFill>
                <a:hlinkClick r:id="rId5"/>
              </a:rPr>
              <a:t>https://www.pollinisateurs-nouvelle-aquitaine.fr/la-pollinisation/</a:t>
            </a:r>
            <a:r>
              <a:rPr lang="fr-FR" dirty="0">
                <a:solidFill>
                  <a:srgbClr val="FFFF00"/>
                </a:solidFill>
              </a:rPr>
              <a:t> </a:t>
            </a:r>
          </a:p>
        </p:txBody>
      </p:sp>
      <p:sp>
        <p:nvSpPr>
          <p:cNvPr id="14" name="ZoneTexte 13">
            <a:extLst>
              <a:ext uri="{FF2B5EF4-FFF2-40B4-BE49-F238E27FC236}">
                <a16:creationId xmlns:a16="http://schemas.microsoft.com/office/drawing/2014/main" id="{5497E907-02E3-4016-A7AE-A9689B221A3A}"/>
              </a:ext>
            </a:extLst>
          </p:cNvPr>
          <p:cNvSpPr txBox="1"/>
          <p:nvPr/>
        </p:nvSpPr>
        <p:spPr>
          <a:xfrm>
            <a:off x="119616" y="4355160"/>
            <a:ext cx="4579975" cy="369332"/>
          </a:xfrm>
          <a:prstGeom prst="rect">
            <a:avLst/>
          </a:prstGeom>
          <a:noFill/>
        </p:spPr>
        <p:txBody>
          <a:bodyPr wrap="square" rtlCol="0">
            <a:spAutoFit/>
          </a:bodyPr>
          <a:lstStyle/>
          <a:p>
            <a:pPr algn="ctr"/>
            <a:r>
              <a:rPr lang="fr-FR" i="1" dirty="0">
                <a:solidFill>
                  <a:srgbClr val="FFFF00"/>
                </a:solidFill>
              </a:rPr>
              <a:t>© pollinisateurs Nouvelle Aquitaine &amp; </a:t>
            </a:r>
            <a:r>
              <a:rPr lang="fr-FR" i="1" dirty="0" err="1">
                <a:solidFill>
                  <a:srgbClr val="FFFF00"/>
                </a:solidFill>
              </a:rPr>
              <a:t>Spipoll</a:t>
            </a:r>
            <a:endParaRPr lang="fr-FR" i="1" dirty="0">
              <a:solidFill>
                <a:srgbClr val="FFFF00"/>
              </a:solidFill>
            </a:endParaRPr>
          </a:p>
        </p:txBody>
      </p:sp>
      <p:sp>
        <p:nvSpPr>
          <p:cNvPr id="16" name="ZoneTexte 15">
            <a:extLst>
              <a:ext uri="{FF2B5EF4-FFF2-40B4-BE49-F238E27FC236}">
                <a16:creationId xmlns:a16="http://schemas.microsoft.com/office/drawing/2014/main" id="{EDB3471B-11F6-48F2-A14B-4BC07302B2A2}"/>
              </a:ext>
            </a:extLst>
          </p:cNvPr>
          <p:cNvSpPr txBox="1"/>
          <p:nvPr/>
        </p:nvSpPr>
        <p:spPr>
          <a:xfrm>
            <a:off x="7492411" y="4326669"/>
            <a:ext cx="2502186" cy="369332"/>
          </a:xfrm>
          <a:prstGeom prst="rect">
            <a:avLst/>
          </a:prstGeom>
          <a:noFill/>
        </p:spPr>
        <p:txBody>
          <a:bodyPr wrap="square" rtlCol="0">
            <a:spAutoFit/>
          </a:bodyPr>
          <a:lstStyle/>
          <a:p>
            <a:pPr algn="ctr"/>
            <a:r>
              <a:rPr lang="fr-FR" dirty="0">
                <a:solidFill>
                  <a:srgbClr val="FFFF00"/>
                </a:solidFill>
              </a:rPr>
              <a:t>© Campagnes Artois</a:t>
            </a:r>
          </a:p>
        </p:txBody>
      </p:sp>
      <p:sp>
        <p:nvSpPr>
          <p:cNvPr id="17" name="Espace réservé du numéro de diapositive 16">
            <a:extLst>
              <a:ext uri="{FF2B5EF4-FFF2-40B4-BE49-F238E27FC236}">
                <a16:creationId xmlns:a16="http://schemas.microsoft.com/office/drawing/2014/main" id="{DCFD8E55-8882-4234-A6F8-3FBACF772F7F}"/>
              </a:ext>
            </a:extLst>
          </p:cNvPr>
          <p:cNvSpPr>
            <a:spLocks noGrp="1"/>
          </p:cNvSpPr>
          <p:nvPr>
            <p:ph type="sldNum" sz="quarter" idx="12"/>
          </p:nvPr>
        </p:nvSpPr>
        <p:spPr/>
        <p:txBody>
          <a:bodyPr/>
          <a:lstStyle/>
          <a:p>
            <a:fld id="{27CE633F-9882-4A5C-83A2-1109D0C73261}" type="slidenum">
              <a:rPr lang="en-US" smtClean="0"/>
              <a:t>5</a:t>
            </a:fld>
            <a:endParaRPr lang="en-US"/>
          </a:p>
        </p:txBody>
      </p:sp>
    </p:spTree>
    <p:extLst>
      <p:ext uri="{BB962C8B-B14F-4D97-AF65-F5344CB8AC3E}">
        <p14:creationId xmlns:p14="http://schemas.microsoft.com/office/powerpoint/2010/main" val="276411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0" name="ZoneTexte 9">
            <a:extLst>
              <a:ext uri="{FF2B5EF4-FFF2-40B4-BE49-F238E27FC236}">
                <a16:creationId xmlns:a16="http://schemas.microsoft.com/office/drawing/2014/main" id="{672A1ACC-D6BF-49B5-BF92-1499D69E587D}"/>
              </a:ext>
            </a:extLst>
          </p:cNvPr>
          <p:cNvSpPr txBox="1"/>
          <p:nvPr/>
        </p:nvSpPr>
        <p:spPr>
          <a:xfrm>
            <a:off x="396063" y="345272"/>
            <a:ext cx="3314700" cy="369332"/>
          </a:xfrm>
          <a:prstGeom prst="rect">
            <a:avLst/>
          </a:prstGeom>
          <a:noFill/>
        </p:spPr>
        <p:txBody>
          <a:bodyPr wrap="square">
            <a:spAutoFit/>
          </a:bodyPr>
          <a:lstStyle/>
          <a:p>
            <a:r>
              <a:rPr lang="fr-FR" b="1" dirty="0">
                <a:solidFill>
                  <a:srgbClr val="FFC000"/>
                </a:solidFill>
                <a:latin typeface="Arial" panose="020B0604020202020204" pitchFamily="34" charset="0"/>
              </a:rPr>
              <a:t>Exemples de</a:t>
            </a:r>
            <a:r>
              <a:rPr lang="fr-FR" sz="1800" b="1" i="0" dirty="0">
                <a:solidFill>
                  <a:srgbClr val="FFC000"/>
                </a:solidFill>
                <a:effectLst/>
                <a:latin typeface="Arial" panose="020B0604020202020204" pitchFamily="34" charset="0"/>
              </a:rPr>
              <a:t> pollinisateurs</a:t>
            </a:r>
            <a:r>
              <a:rPr lang="fr-FR" sz="1800" b="0" i="0" dirty="0">
                <a:solidFill>
                  <a:srgbClr val="FFC000"/>
                </a:solidFill>
                <a:effectLst/>
                <a:latin typeface="Arial" panose="020B0604020202020204" pitchFamily="34" charset="0"/>
              </a:rPr>
              <a:t> </a:t>
            </a:r>
            <a:endParaRPr lang="fr-FR" dirty="0"/>
          </a:p>
        </p:txBody>
      </p:sp>
      <p:pic>
        <p:nvPicPr>
          <p:cNvPr id="5" name="Image 4" descr="Une image contenant jaune, fleur, plante, arnica des montagnes&#10;&#10;Description générée automatiquement">
            <a:extLst>
              <a:ext uri="{FF2B5EF4-FFF2-40B4-BE49-F238E27FC236}">
                <a16:creationId xmlns:a16="http://schemas.microsoft.com/office/drawing/2014/main" id="{738CE263-1807-4BD6-907B-FAAECBEBF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63" y="1059868"/>
            <a:ext cx="2915041" cy="3378798"/>
          </a:xfrm>
          <a:prstGeom prst="rect">
            <a:avLst/>
          </a:prstGeom>
        </p:spPr>
      </p:pic>
      <p:sp>
        <p:nvSpPr>
          <p:cNvPr id="14" name="ZoneTexte 13">
            <a:extLst>
              <a:ext uri="{FF2B5EF4-FFF2-40B4-BE49-F238E27FC236}">
                <a16:creationId xmlns:a16="http://schemas.microsoft.com/office/drawing/2014/main" id="{AEDF9621-1C52-496A-BB78-B7CDD11665D2}"/>
              </a:ext>
            </a:extLst>
          </p:cNvPr>
          <p:cNvSpPr txBox="1"/>
          <p:nvPr/>
        </p:nvSpPr>
        <p:spPr>
          <a:xfrm>
            <a:off x="396063" y="4463831"/>
            <a:ext cx="2952376" cy="1477328"/>
          </a:xfrm>
          <a:prstGeom prst="rect">
            <a:avLst/>
          </a:prstGeom>
          <a:noFill/>
        </p:spPr>
        <p:txBody>
          <a:bodyPr wrap="square">
            <a:spAutoFit/>
          </a:bodyPr>
          <a:lstStyle/>
          <a:p>
            <a:pPr algn="just"/>
            <a:r>
              <a:rPr lang="fr-FR" b="0" i="1" u="none" strike="noStrike" dirty="0" err="1">
                <a:solidFill>
                  <a:srgbClr val="0645AD"/>
                </a:solidFill>
                <a:effectLst/>
                <a:latin typeface="Arial" panose="020B0604020202020204" pitchFamily="34" charset="0"/>
                <a:hlinkClick r:id="rId4" tooltip="Eristalinus taeniops"/>
              </a:rPr>
              <a:t>Eristalinus</a:t>
            </a:r>
            <a:r>
              <a:rPr lang="fr-FR" b="0" i="1" u="none" strike="noStrike" dirty="0">
                <a:solidFill>
                  <a:srgbClr val="0645AD"/>
                </a:solidFill>
                <a:effectLst/>
                <a:latin typeface="Arial" panose="020B0604020202020204" pitchFamily="34" charset="0"/>
                <a:hlinkClick r:id="rId4" tooltip="Eristalinus taeniops"/>
              </a:rPr>
              <a:t> </a:t>
            </a:r>
            <a:r>
              <a:rPr lang="fr-FR" b="0" i="1" u="none" strike="noStrike" dirty="0" err="1">
                <a:solidFill>
                  <a:srgbClr val="0645AD"/>
                </a:solidFill>
                <a:effectLst/>
                <a:latin typeface="Arial" panose="020B0604020202020204" pitchFamily="34" charset="0"/>
                <a:hlinkClick r:id="rId4" tooltip="Eristalinus taeniops"/>
              </a:rPr>
              <a:t>taeniops</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l’une des nombreuses espèces de </a:t>
            </a:r>
            <a:r>
              <a:rPr lang="fr-FR" b="0" i="0" u="none" strike="noStrike" dirty="0">
                <a:solidFill>
                  <a:srgbClr val="0645AD"/>
                </a:solidFill>
                <a:effectLst/>
                <a:latin typeface="Arial" panose="020B0604020202020204" pitchFamily="34" charset="0"/>
                <a:hlinkClick r:id="rId5" tooltip="Syrphe"/>
              </a:rPr>
              <a:t>syrphes</a:t>
            </a:r>
            <a:r>
              <a:rPr lang="fr-FR" b="0" i="0" dirty="0">
                <a:solidFill>
                  <a:srgbClr val="FFC000"/>
                </a:solidFill>
                <a:effectLst/>
                <a:latin typeface="Arial" panose="020B0604020202020204" pitchFamily="34" charset="0"/>
              </a:rPr>
              <a:t>,</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ici pollinisant une </a:t>
            </a:r>
            <a:r>
              <a:rPr lang="fr-FR" b="0" i="0" u="none" strike="noStrike" dirty="0">
                <a:solidFill>
                  <a:srgbClr val="0645AD"/>
                </a:solidFill>
                <a:effectLst/>
                <a:latin typeface="Arial" panose="020B0604020202020204" pitchFamily="34" charset="0"/>
                <a:hlinkClick r:id="rId6" tooltip="Épervière"/>
              </a:rPr>
              <a:t>épervière</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commune (</a:t>
            </a:r>
            <a:r>
              <a:rPr lang="fr-FR" dirty="0">
                <a:solidFill>
                  <a:srgbClr val="FFC000"/>
                </a:solidFill>
                <a:latin typeface="Arial" panose="020B0604020202020204" pitchFamily="34" charset="0"/>
              </a:rPr>
              <a:t>W</a:t>
            </a:r>
            <a:r>
              <a:rPr lang="fr-FR" b="0" i="0" dirty="0">
                <a:solidFill>
                  <a:srgbClr val="FFC000"/>
                </a:solidFill>
                <a:effectLst/>
                <a:latin typeface="Arial" panose="020B0604020202020204" pitchFamily="34" charset="0"/>
              </a:rPr>
              <a:t>ikipedia).</a:t>
            </a:r>
            <a:endParaRPr lang="fr-FR" dirty="0">
              <a:solidFill>
                <a:srgbClr val="FFC000"/>
              </a:solidFill>
            </a:endParaRPr>
          </a:p>
        </p:txBody>
      </p:sp>
      <p:pic>
        <p:nvPicPr>
          <p:cNvPr id="12" name="Image 11" descr="Une image contenant insecte, fleur, plante&#10;&#10;Description générée automatiquement">
            <a:extLst>
              <a:ext uri="{FF2B5EF4-FFF2-40B4-BE49-F238E27FC236}">
                <a16:creationId xmlns:a16="http://schemas.microsoft.com/office/drawing/2014/main" id="{9849CA2B-8095-4BD7-9E0F-CA8F9581C5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6653" y="169381"/>
            <a:ext cx="2740902" cy="1831419"/>
          </a:xfrm>
          <a:prstGeom prst="rect">
            <a:avLst/>
          </a:prstGeom>
        </p:spPr>
      </p:pic>
      <p:sp>
        <p:nvSpPr>
          <p:cNvPr id="17" name="ZoneTexte 16">
            <a:extLst>
              <a:ext uri="{FF2B5EF4-FFF2-40B4-BE49-F238E27FC236}">
                <a16:creationId xmlns:a16="http://schemas.microsoft.com/office/drawing/2014/main" id="{52CE5887-CE6C-4EB0-972E-8AE03C8CADA7}"/>
              </a:ext>
            </a:extLst>
          </p:cNvPr>
          <p:cNvSpPr txBox="1"/>
          <p:nvPr/>
        </p:nvSpPr>
        <p:spPr>
          <a:xfrm>
            <a:off x="4436382" y="2000800"/>
            <a:ext cx="2861096" cy="1754326"/>
          </a:xfrm>
          <a:prstGeom prst="rect">
            <a:avLst/>
          </a:prstGeom>
          <a:noFill/>
        </p:spPr>
        <p:txBody>
          <a:bodyPr wrap="square">
            <a:spAutoFit/>
          </a:bodyPr>
          <a:lstStyle/>
          <a:p>
            <a:pPr algn="just"/>
            <a:r>
              <a:rPr lang="fr-FR" b="0" i="0" dirty="0">
                <a:solidFill>
                  <a:srgbClr val="FFC000"/>
                </a:solidFill>
                <a:effectLst/>
                <a:latin typeface="Arial" panose="020B0604020202020204" pitchFamily="34" charset="0"/>
              </a:rPr>
              <a:t>De nombreuses espèces d’abeilles sauvages (ici </a:t>
            </a:r>
            <a:r>
              <a:rPr lang="fr-FR" b="0" i="1" u="none" strike="noStrike" dirty="0" err="1">
                <a:solidFill>
                  <a:srgbClr val="0645AD"/>
                </a:solidFill>
                <a:effectLst/>
                <a:latin typeface="Arial" panose="020B0604020202020204" pitchFamily="34" charset="0"/>
                <a:hlinkClick r:id="rId8" tooltip="Lipotriches"/>
              </a:rPr>
              <a:t>Lipotriches</a:t>
            </a:r>
            <a:r>
              <a:rPr lang="fr-FR" b="0" i="0" dirty="0">
                <a:solidFill>
                  <a:srgbClr val="202122"/>
                </a:solidFill>
                <a:effectLst/>
                <a:latin typeface="Arial" panose="020B0604020202020204" pitchFamily="34" charset="0"/>
              </a:rPr>
              <a:t> </a:t>
            </a:r>
            <a:r>
              <a:rPr lang="fr-FR" b="0" i="0" dirty="0" err="1">
                <a:solidFill>
                  <a:srgbClr val="FFC000"/>
                </a:solidFill>
                <a:effectLst/>
                <a:latin typeface="Arial" panose="020B0604020202020204" pitchFamily="34" charset="0"/>
              </a:rPr>
              <a:t>sp</a:t>
            </a:r>
            <a:r>
              <a:rPr lang="fr-FR" b="0" i="0" dirty="0">
                <a:solidFill>
                  <a:srgbClr val="FFC000"/>
                </a:solidFill>
                <a:effectLst/>
                <a:latin typeface="Arial" panose="020B0604020202020204" pitchFamily="34" charset="0"/>
              </a:rPr>
              <a:t>.) contribuent à la pollinisation de la flore sauvage (</a:t>
            </a:r>
            <a:r>
              <a:rPr lang="fr-FR" dirty="0">
                <a:solidFill>
                  <a:srgbClr val="FFC000"/>
                </a:solidFill>
                <a:latin typeface="Arial" panose="020B0604020202020204" pitchFamily="34" charset="0"/>
              </a:rPr>
              <a:t>W</a:t>
            </a:r>
            <a:r>
              <a:rPr lang="fr-FR" b="0" i="0" dirty="0">
                <a:solidFill>
                  <a:srgbClr val="FFC000"/>
                </a:solidFill>
                <a:effectLst/>
                <a:latin typeface="Arial" panose="020B0604020202020204" pitchFamily="34" charset="0"/>
              </a:rPr>
              <a:t>ikipedia).</a:t>
            </a:r>
            <a:endParaRPr lang="fr-FR" dirty="0">
              <a:solidFill>
                <a:srgbClr val="FFC000"/>
              </a:solidFill>
            </a:endParaRPr>
          </a:p>
        </p:txBody>
      </p:sp>
      <p:pic>
        <p:nvPicPr>
          <p:cNvPr id="19" name="Image 18" descr="Une image contenant fleur, plante&#10;&#10;Description générée automatiquement">
            <a:extLst>
              <a:ext uri="{FF2B5EF4-FFF2-40B4-BE49-F238E27FC236}">
                <a16:creationId xmlns:a16="http://schemas.microsoft.com/office/drawing/2014/main" id="{003FB274-3C47-42E7-8C07-05691DCABF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58743" y="159531"/>
            <a:ext cx="2774515" cy="1841269"/>
          </a:xfrm>
          <a:prstGeom prst="rect">
            <a:avLst/>
          </a:prstGeom>
        </p:spPr>
      </p:pic>
      <p:sp>
        <p:nvSpPr>
          <p:cNvPr id="21" name="ZoneTexte 20">
            <a:extLst>
              <a:ext uri="{FF2B5EF4-FFF2-40B4-BE49-F238E27FC236}">
                <a16:creationId xmlns:a16="http://schemas.microsoft.com/office/drawing/2014/main" id="{0650CF26-92FE-4905-A73F-915FD2DE31E6}"/>
              </a:ext>
            </a:extLst>
          </p:cNvPr>
          <p:cNvSpPr txBox="1"/>
          <p:nvPr/>
        </p:nvSpPr>
        <p:spPr>
          <a:xfrm>
            <a:off x="8415448" y="1953532"/>
            <a:ext cx="3340558" cy="2585323"/>
          </a:xfrm>
          <a:prstGeom prst="rect">
            <a:avLst/>
          </a:prstGeom>
          <a:noFill/>
        </p:spPr>
        <p:txBody>
          <a:bodyPr wrap="square">
            <a:spAutoFit/>
          </a:bodyPr>
          <a:lstStyle/>
          <a:p>
            <a:pPr algn="just"/>
            <a:r>
              <a:rPr lang="fr-FR" b="0" i="0" dirty="0">
                <a:solidFill>
                  <a:srgbClr val="FFC000"/>
                </a:solidFill>
                <a:effectLst/>
                <a:latin typeface="Arial" panose="020B0604020202020204" pitchFamily="34" charset="0"/>
              </a:rPr>
              <a:t>Plusieurs </a:t>
            </a:r>
            <a:r>
              <a:rPr lang="fr-FR" b="0" i="1" u="none" strike="noStrike" dirty="0" err="1">
                <a:solidFill>
                  <a:srgbClr val="0645AD"/>
                </a:solidFill>
                <a:effectLst/>
                <a:latin typeface="Arial" panose="020B0604020202020204" pitchFamily="34" charset="0"/>
                <a:hlinkClick r:id="rId10" tooltip="Bombyliidae"/>
              </a:rPr>
              <a:t>Bombyliidae</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sont des pollinisateurs efficaces, dont notamment </a:t>
            </a:r>
            <a:r>
              <a:rPr lang="fr-FR" b="0" i="1" u="none" strike="noStrike" dirty="0" err="1">
                <a:solidFill>
                  <a:srgbClr val="0645AD"/>
                </a:solidFill>
                <a:effectLst/>
                <a:latin typeface="Arial" panose="020B0604020202020204" pitchFamily="34" charset="0"/>
                <a:hlinkClick r:id="rId11" tooltip="Bombylius major"/>
              </a:rPr>
              <a:t>Bombylius</a:t>
            </a:r>
            <a:r>
              <a:rPr lang="fr-FR" b="0" i="1" u="none" strike="noStrike" dirty="0">
                <a:solidFill>
                  <a:srgbClr val="0645AD"/>
                </a:solidFill>
                <a:effectLst/>
                <a:latin typeface="Arial" panose="020B0604020202020204" pitchFamily="34" charset="0"/>
                <a:hlinkClick r:id="rId11" tooltip="Bombylius major"/>
              </a:rPr>
              <a:t> major</a:t>
            </a:r>
            <a:r>
              <a:rPr lang="fr-FR" b="0" i="0" dirty="0">
                <a:solidFill>
                  <a:srgbClr val="FFC000"/>
                </a:solidFill>
                <a:effectLst/>
                <a:latin typeface="Arial" panose="020B0604020202020204" pitchFamily="34" charset="0"/>
              </a:rPr>
              <a:t>,</a:t>
            </a:r>
            <a:r>
              <a:rPr lang="fr-FR" b="0" i="0" dirty="0">
                <a:solidFill>
                  <a:srgbClr val="202122"/>
                </a:solidFill>
                <a:effectLst/>
                <a:latin typeface="Arial" panose="020B0604020202020204" pitchFamily="34" charset="0"/>
              </a:rPr>
              <a:t> </a:t>
            </a:r>
            <a:r>
              <a:rPr lang="fr-FR" b="0" i="0" dirty="0">
                <a:solidFill>
                  <a:srgbClr val="FFC000"/>
                </a:solidFill>
                <a:effectLst/>
                <a:latin typeface="Arial" panose="020B0604020202020204" pitchFamily="34" charset="0"/>
              </a:rPr>
              <a:t>qui grâce à son vol stationnaire et une longue trompe pollinise efficacement plusieurs espèces de petites fleurs à corolle profonde (</a:t>
            </a:r>
            <a:r>
              <a:rPr lang="fr-FR" dirty="0">
                <a:solidFill>
                  <a:srgbClr val="FFC000"/>
                </a:solidFill>
                <a:latin typeface="Arial" panose="020B0604020202020204" pitchFamily="34" charset="0"/>
              </a:rPr>
              <a:t>W</a:t>
            </a:r>
            <a:r>
              <a:rPr lang="fr-FR" b="0" i="0" dirty="0">
                <a:solidFill>
                  <a:srgbClr val="FFC000"/>
                </a:solidFill>
                <a:effectLst/>
                <a:latin typeface="Arial" panose="020B0604020202020204" pitchFamily="34" charset="0"/>
              </a:rPr>
              <a:t>ikipedia).</a:t>
            </a:r>
            <a:endParaRPr lang="fr-FR" dirty="0">
              <a:solidFill>
                <a:srgbClr val="FFC000"/>
              </a:solidFill>
            </a:endParaRPr>
          </a:p>
        </p:txBody>
      </p:sp>
      <p:sp>
        <p:nvSpPr>
          <p:cNvPr id="22" name="ZoneTexte 21">
            <a:extLst>
              <a:ext uri="{FF2B5EF4-FFF2-40B4-BE49-F238E27FC236}">
                <a16:creationId xmlns:a16="http://schemas.microsoft.com/office/drawing/2014/main" id="{8C1FC12F-4741-499C-9E9B-66633DE3CC68}"/>
              </a:ext>
            </a:extLst>
          </p:cNvPr>
          <p:cNvSpPr txBox="1"/>
          <p:nvPr/>
        </p:nvSpPr>
        <p:spPr>
          <a:xfrm>
            <a:off x="3583170" y="4688176"/>
            <a:ext cx="8431619" cy="2031325"/>
          </a:xfrm>
          <a:prstGeom prst="rect">
            <a:avLst/>
          </a:prstGeom>
          <a:noFill/>
        </p:spPr>
        <p:txBody>
          <a:bodyPr wrap="square" rtlCol="0">
            <a:spAutoFit/>
          </a:bodyPr>
          <a:lstStyle/>
          <a:p>
            <a:pPr algn="just"/>
            <a:r>
              <a:rPr lang="fr-FR" b="0" i="0" dirty="0">
                <a:solidFill>
                  <a:srgbClr val="FFC000"/>
                </a:solidFill>
                <a:effectLst/>
                <a:latin typeface="Roboto"/>
              </a:rPr>
              <a:t>Parmi les pollinisateurs, on ne trouve pas que l’</a:t>
            </a:r>
            <a:r>
              <a:rPr lang="fr-FR" b="1" i="0" dirty="0">
                <a:solidFill>
                  <a:srgbClr val="FFC000"/>
                </a:solidFill>
                <a:effectLst/>
                <a:latin typeface="Roboto"/>
              </a:rPr>
              <a:t>abeille domestique </a:t>
            </a:r>
            <a:r>
              <a:rPr lang="fr-FR" b="0" i="0" dirty="0">
                <a:solidFill>
                  <a:srgbClr val="FFC000"/>
                </a:solidFill>
                <a:effectLst/>
                <a:latin typeface="Roboto"/>
              </a:rPr>
              <a:t>(</a:t>
            </a:r>
            <a:r>
              <a:rPr lang="fr-FR" b="0" i="1" dirty="0">
                <a:solidFill>
                  <a:srgbClr val="FFC000"/>
                </a:solidFill>
                <a:effectLst/>
                <a:latin typeface="Roboto"/>
              </a:rPr>
              <a:t>Apis </a:t>
            </a:r>
            <a:r>
              <a:rPr lang="fr-FR" b="0" i="1" dirty="0" err="1">
                <a:solidFill>
                  <a:srgbClr val="FFC000"/>
                </a:solidFill>
                <a:effectLst/>
                <a:latin typeface="Roboto"/>
              </a:rPr>
              <a:t>mellifera</a:t>
            </a:r>
            <a:r>
              <a:rPr lang="fr-FR" b="0" i="0" dirty="0">
                <a:solidFill>
                  <a:srgbClr val="FFC000"/>
                </a:solidFill>
                <a:effectLst/>
                <a:latin typeface="Roboto"/>
              </a:rPr>
              <a:t>, célèbre pour sa production de miel), mais une grande diversité de pollinisateurs sauvages tels que les </a:t>
            </a:r>
            <a:r>
              <a:rPr lang="fr-FR" b="1" i="0" dirty="0">
                <a:solidFill>
                  <a:srgbClr val="FFC000"/>
                </a:solidFill>
                <a:effectLst/>
                <a:latin typeface="Roboto"/>
              </a:rPr>
              <a:t>bourdons</a:t>
            </a:r>
            <a:r>
              <a:rPr lang="fr-FR" b="0" i="0" dirty="0">
                <a:solidFill>
                  <a:srgbClr val="FFC000"/>
                </a:solidFill>
                <a:effectLst/>
                <a:latin typeface="Roboto"/>
              </a:rPr>
              <a:t>, les </a:t>
            </a:r>
            <a:r>
              <a:rPr lang="fr-FR" b="1" i="0" dirty="0">
                <a:solidFill>
                  <a:srgbClr val="FFC000"/>
                </a:solidFill>
                <a:effectLst/>
                <a:latin typeface="Roboto"/>
              </a:rPr>
              <a:t>papillons</a:t>
            </a:r>
            <a:r>
              <a:rPr lang="fr-FR" b="0" i="0" dirty="0">
                <a:solidFill>
                  <a:srgbClr val="FFC000"/>
                </a:solidFill>
                <a:effectLst/>
                <a:latin typeface="Roboto"/>
              </a:rPr>
              <a:t> et les </a:t>
            </a:r>
            <a:r>
              <a:rPr lang="fr-FR" b="1" i="0" dirty="0">
                <a:solidFill>
                  <a:srgbClr val="FFC000"/>
                </a:solidFill>
                <a:effectLst/>
                <a:latin typeface="Roboto"/>
              </a:rPr>
              <a:t>abeilles solitaires</a:t>
            </a:r>
            <a:r>
              <a:rPr lang="fr-FR" b="0" i="0" dirty="0">
                <a:solidFill>
                  <a:srgbClr val="FFC000"/>
                </a:solidFill>
                <a:effectLst/>
                <a:latin typeface="Roboto"/>
              </a:rPr>
              <a:t>, ou encore les </a:t>
            </a:r>
            <a:r>
              <a:rPr lang="fr-FR" b="1" i="0" dirty="0">
                <a:solidFill>
                  <a:srgbClr val="FFC000"/>
                </a:solidFill>
                <a:effectLst/>
                <a:latin typeface="Roboto"/>
              </a:rPr>
              <a:t>chauves-souris</a:t>
            </a:r>
            <a:r>
              <a:rPr lang="fr-FR" b="0" i="0" dirty="0">
                <a:solidFill>
                  <a:srgbClr val="FFC000"/>
                </a:solidFill>
                <a:effectLst/>
                <a:latin typeface="Roboto"/>
              </a:rPr>
              <a:t> et les </a:t>
            </a:r>
            <a:r>
              <a:rPr lang="fr-FR" b="1" i="0" dirty="0">
                <a:solidFill>
                  <a:srgbClr val="FFC000"/>
                </a:solidFill>
                <a:effectLst/>
                <a:latin typeface="Roboto"/>
              </a:rPr>
              <a:t>colibris</a:t>
            </a:r>
            <a:r>
              <a:rPr lang="fr-FR" b="0" i="0" dirty="0">
                <a:solidFill>
                  <a:srgbClr val="FFC000"/>
                </a:solidFill>
                <a:effectLst/>
                <a:latin typeface="Roboto"/>
              </a:rPr>
              <a:t> dans les milieux équatoriaux ou tropicaux. Les pollinisateurs les plus efficaces sont cependant les abeilles et les bourdons, dont on recense plus de 1000 espèces en France.</a:t>
            </a:r>
          </a:p>
          <a:p>
            <a:pPr algn="just"/>
            <a:r>
              <a:rPr lang="fr-FR" dirty="0">
                <a:solidFill>
                  <a:srgbClr val="FFC000"/>
                </a:solidFill>
                <a:latin typeface="Roboto"/>
              </a:rPr>
              <a:t>Source : </a:t>
            </a:r>
            <a:r>
              <a:rPr lang="fr-FR" dirty="0">
                <a:solidFill>
                  <a:srgbClr val="1A1A1A"/>
                </a:solidFill>
                <a:latin typeface="Roboto"/>
                <a:hlinkClick r:id="rId12"/>
              </a:rPr>
              <a:t>https://www.pollinisateurs-nouvelle-aquitaine.fr/la-pollinisation/</a:t>
            </a:r>
            <a:r>
              <a:rPr lang="fr-FR" dirty="0">
                <a:solidFill>
                  <a:srgbClr val="1A1A1A"/>
                </a:solidFill>
                <a:latin typeface="Roboto"/>
              </a:rPr>
              <a:t> </a:t>
            </a:r>
            <a:endParaRPr lang="fr-FR" dirty="0"/>
          </a:p>
        </p:txBody>
      </p:sp>
      <p:sp>
        <p:nvSpPr>
          <p:cNvPr id="23" name="Espace réservé du numéro de diapositive 22">
            <a:extLst>
              <a:ext uri="{FF2B5EF4-FFF2-40B4-BE49-F238E27FC236}">
                <a16:creationId xmlns:a16="http://schemas.microsoft.com/office/drawing/2014/main" id="{F13FA35F-8A9B-4C92-B08C-07F44863C7C9}"/>
              </a:ext>
            </a:extLst>
          </p:cNvPr>
          <p:cNvSpPr>
            <a:spLocks noGrp="1"/>
          </p:cNvSpPr>
          <p:nvPr>
            <p:ph type="sldNum" sz="quarter" idx="12"/>
          </p:nvPr>
        </p:nvSpPr>
        <p:spPr/>
        <p:txBody>
          <a:bodyPr/>
          <a:lstStyle/>
          <a:p>
            <a:fld id="{27CE633F-9882-4A5C-83A2-1109D0C73261}" type="slidenum">
              <a:rPr lang="en-US" smtClean="0"/>
              <a:t>6</a:t>
            </a:fld>
            <a:endParaRPr lang="en-US"/>
          </a:p>
        </p:txBody>
      </p:sp>
    </p:spTree>
    <p:extLst>
      <p:ext uri="{BB962C8B-B14F-4D97-AF65-F5344CB8AC3E}">
        <p14:creationId xmlns:p14="http://schemas.microsoft.com/office/powerpoint/2010/main" val="268300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1"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8" name="ZoneTexte 7">
            <a:extLst>
              <a:ext uri="{FF2B5EF4-FFF2-40B4-BE49-F238E27FC236}">
                <a16:creationId xmlns:a16="http://schemas.microsoft.com/office/drawing/2014/main" id="{B9557103-F358-448D-86AB-81FD1DACB8D0}"/>
              </a:ext>
            </a:extLst>
          </p:cNvPr>
          <p:cNvSpPr txBox="1"/>
          <p:nvPr/>
        </p:nvSpPr>
        <p:spPr>
          <a:xfrm>
            <a:off x="396063" y="345273"/>
            <a:ext cx="3346597" cy="369332"/>
          </a:xfrm>
          <a:prstGeom prst="rect">
            <a:avLst/>
          </a:prstGeom>
          <a:noFill/>
        </p:spPr>
        <p:txBody>
          <a:bodyPr wrap="square">
            <a:spAutoFit/>
          </a:bodyPr>
          <a:lstStyle/>
          <a:p>
            <a:r>
              <a:rPr lang="fr-FR" b="1" dirty="0">
                <a:solidFill>
                  <a:srgbClr val="FFC000"/>
                </a:solidFill>
                <a:latin typeface="Arial" panose="020B0604020202020204" pitchFamily="34" charset="0"/>
              </a:rPr>
              <a:t>Exemples de</a:t>
            </a:r>
            <a:r>
              <a:rPr lang="fr-FR" sz="1800" b="1" i="0" dirty="0">
                <a:solidFill>
                  <a:srgbClr val="FFC000"/>
                </a:solidFill>
                <a:effectLst/>
                <a:latin typeface="Arial" panose="020B0604020202020204" pitchFamily="34" charset="0"/>
              </a:rPr>
              <a:t> pollinisateurs</a:t>
            </a:r>
            <a:r>
              <a:rPr lang="fr-FR" sz="1800" b="0" i="0" dirty="0">
                <a:solidFill>
                  <a:srgbClr val="FFC000"/>
                </a:solidFill>
                <a:effectLst/>
                <a:latin typeface="Arial" panose="020B0604020202020204" pitchFamily="34" charset="0"/>
              </a:rPr>
              <a:t> </a:t>
            </a:r>
            <a:endParaRPr lang="fr-FR" dirty="0"/>
          </a:p>
        </p:txBody>
      </p:sp>
      <p:pic>
        <p:nvPicPr>
          <p:cNvPr id="3" name="Image 2" descr="Une image contenant objet d’extérieur, plante, fermer&#10;&#10;Description générée automatiquement">
            <a:extLst>
              <a:ext uri="{FF2B5EF4-FFF2-40B4-BE49-F238E27FC236}">
                <a16:creationId xmlns:a16="http://schemas.microsoft.com/office/drawing/2014/main" id="{BFB36CF2-D3D4-4B86-A701-5AD7E5074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491" y="1118091"/>
            <a:ext cx="3038410" cy="3397495"/>
          </a:xfrm>
          <a:prstGeom prst="rect">
            <a:avLst/>
          </a:prstGeom>
        </p:spPr>
      </p:pic>
      <p:sp>
        <p:nvSpPr>
          <p:cNvPr id="12" name="ZoneTexte 11">
            <a:extLst>
              <a:ext uri="{FF2B5EF4-FFF2-40B4-BE49-F238E27FC236}">
                <a16:creationId xmlns:a16="http://schemas.microsoft.com/office/drawing/2014/main" id="{DE541878-83F1-435E-8FC8-B415E355A47A}"/>
              </a:ext>
            </a:extLst>
          </p:cNvPr>
          <p:cNvSpPr txBox="1"/>
          <p:nvPr/>
        </p:nvSpPr>
        <p:spPr>
          <a:xfrm>
            <a:off x="396063" y="4560883"/>
            <a:ext cx="5380110" cy="2083947"/>
          </a:xfrm>
          <a:prstGeom prst="rect">
            <a:avLst/>
          </a:prstGeom>
          <a:noFill/>
        </p:spPr>
        <p:txBody>
          <a:bodyPr wrap="square">
            <a:spAutoFit/>
          </a:bodyPr>
          <a:lstStyle/>
          <a:p>
            <a:pPr algn="just"/>
            <a:r>
              <a:rPr lang="fr-FR" b="0" i="0" dirty="0">
                <a:solidFill>
                  <a:srgbClr val="202122"/>
                </a:solidFill>
                <a:effectLst/>
                <a:latin typeface="Arial" panose="020B0604020202020204" pitchFamily="34" charset="0"/>
              </a:rPr>
              <a:t>Abeilles et bourdons ont les pattes arrière modifiées : une structure dite </a:t>
            </a:r>
            <a:r>
              <a:rPr lang="fr-FR" b="0" i="1" dirty="0" err="1">
                <a:solidFill>
                  <a:srgbClr val="202122"/>
                </a:solidFill>
                <a:effectLst/>
                <a:latin typeface="Arial" panose="020B0604020202020204" pitchFamily="34" charset="0"/>
              </a:rPr>
              <a:t>corbicula</a:t>
            </a:r>
            <a:r>
              <a:rPr lang="fr-FR" b="0" i="0" dirty="0">
                <a:solidFill>
                  <a:srgbClr val="202122"/>
                </a:solidFill>
                <a:effectLst/>
                <a:latin typeface="Arial" panose="020B0604020202020204" pitchFamily="34" charset="0"/>
              </a:rPr>
              <a:t> (ou « panier à pollen ») facilite le transport du </a:t>
            </a:r>
            <a:r>
              <a:rPr lang="fr-FR" b="0" i="0" u="none" strike="noStrike" dirty="0">
                <a:solidFill>
                  <a:srgbClr val="0645AD"/>
                </a:solidFill>
                <a:effectLst/>
                <a:latin typeface="Arial" panose="020B0604020202020204" pitchFamily="34" charset="0"/>
                <a:hlinkClick r:id="rId4" tooltip="Pollen"/>
              </a:rPr>
              <a:t>pollen</a:t>
            </a:r>
            <a:r>
              <a:rPr lang="fr-FR" b="0" i="0" dirty="0">
                <a:solidFill>
                  <a:srgbClr val="202122"/>
                </a:solidFill>
                <a:effectLst/>
                <a:latin typeface="Arial" panose="020B0604020202020204" pitchFamily="34" charset="0"/>
              </a:rPr>
              <a:t> (et des précurseurs de la </a:t>
            </a:r>
            <a:r>
              <a:rPr lang="fr-FR" b="0" i="0" u="none" strike="noStrike" dirty="0">
                <a:solidFill>
                  <a:srgbClr val="0645AD"/>
                </a:solidFill>
                <a:effectLst/>
                <a:latin typeface="Arial" panose="020B0604020202020204" pitchFamily="34" charset="0"/>
                <a:hlinkClick r:id="rId5" tooltip="Propolis"/>
              </a:rPr>
              <a:t>propolis</a:t>
            </a:r>
            <a:r>
              <a:rPr lang="fr-FR" b="0" i="0" dirty="0">
                <a:solidFill>
                  <a:srgbClr val="202122"/>
                </a:solidFill>
                <a:effectLst/>
                <a:latin typeface="Arial" panose="020B0604020202020204" pitchFamily="34" charset="0"/>
              </a:rPr>
              <a:t>), ce qui en font des pollinisateurs très efficaces pour de nombreuses espèces végétales domestiquées et cultivées par l’Homme (</a:t>
            </a:r>
            <a:r>
              <a:rPr lang="fr-FR" dirty="0">
                <a:solidFill>
                  <a:srgbClr val="202122"/>
                </a:solidFill>
                <a:latin typeface="Arial" panose="020B0604020202020204" pitchFamily="34" charset="0"/>
              </a:rPr>
              <a:t>W</a:t>
            </a:r>
            <a:r>
              <a:rPr lang="fr-FR" b="0" i="0" dirty="0">
                <a:solidFill>
                  <a:srgbClr val="202122"/>
                </a:solidFill>
                <a:effectLst/>
                <a:latin typeface="Arial" panose="020B0604020202020204" pitchFamily="34" charset="0"/>
              </a:rPr>
              <a:t>ikipedia).</a:t>
            </a:r>
            <a:endParaRPr lang="fr-FR" dirty="0"/>
          </a:p>
        </p:txBody>
      </p:sp>
      <p:pic>
        <p:nvPicPr>
          <p:cNvPr id="10" name="Image 9" descr="Une image contenant insecte&#10;&#10;Description générée automatiquement">
            <a:extLst>
              <a:ext uri="{FF2B5EF4-FFF2-40B4-BE49-F238E27FC236}">
                <a16:creationId xmlns:a16="http://schemas.microsoft.com/office/drawing/2014/main" id="{F40A8861-9FBC-4841-A1C3-C6934E8893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0028" y="317736"/>
            <a:ext cx="2787482" cy="4181224"/>
          </a:xfrm>
          <a:prstGeom prst="rect">
            <a:avLst/>
          </a:prstGeom>
        </p:spPr>
      </p:pic>
      <p:sp>
        <p:nvSpPr>
          <p:cNvPr id="16" name="ZoneTexte 15">
            <a:extLst>
              <a:ext uri="{FF2B5EF4-FFF2-40B4-BE49-F238E27FC236}">
                <a16:creationId xmlns:a16="http://schemas.microsoft.com/office/drawing/2014/main" id="{C332B87C-730E-4C21-8606-BD8D177DC540}"/>
              </a:ext>
            </a:extLst>
          </p:cNvPr>
          <p:cNvSpPr txBox="1"/>
          <p:nvPr/>
        </p:nvSpPr>
        <p:spPr>
          <a:xfrm>
            <a:off x="6095998" y="4538855"/>
            <a:ext cx="5916772" cy="2031325"/>
          </a:xfrm>
          <a:prstGeom prst="rect">
            <a:avLst/>
          </a:prstGeom>
          <a:noFill/>
        </p:spPr>
        <p:txBody>
          <a:bodyPr wrap="square">
            <a:spAutoFit/>
          </a:bodyPr>
          <a:lstStyle/>
          <a:p>
            <a:pPr algn="just"/>
            <a:r>
              <a:rPr lang="fr-FR" b="0" i="0" dirty="0">
                <a:solidFill>
                  <a:srgbClr val="202122"/>
                </a:solidFill>
                <a:effectLst/>
                <a:latin typeface="Arial" panose="020B0604020202020204" pitchFamily="34" charset="0"/>
              </a:rPr>
              <a:t>Après les abeilles et les syrphes, les </a:t>
            </a:r>
            <a:r>
              <a:rPr lang="fr-FR" b="0" i="0" u="none" strike="noStrike" dirty="0">
                <a:solidFill>
                  <a:srgbClr val="0645AD"/>
                </a:solidFill>
                <a:effectLst/>
                <a:latin typeface="Arial" panose="020B0604020202020204" pitchFamily="34" charset="0"/>
                <a:hlinkClick r:id="rId7" tooltip="Papillon"/>
              </a:rPr>
              <a:t>papillons</a:t>
            </a:r>
            <a:r>
              <a:rPr lang="fr-FR" b="0" i="0" dirty="0">
                <a:solidFill>
                  <a:srgbClr val="202122"/>
                </a:solidFill>
                <a:effectLst/>
                <a:latin typeface="Arial" panose="020B0604020202020204" pitchFamily="34" charset="0"/>
              </a:rPr>
              <a:t> comptent parmi les pollinisateurs les plus importants, souvent également en voie de régression et ayant disparu d’une grande partie de leur </a:t>
            </a:r>
            <a:r>
              <a:rPr lang="fr-FR" b="0" i="0" u="none" strike="noStrike" dirty="0">
                <a:solidFill>
                  <a:srgbClr val="0645AD"/>
                </a:solidFill>
                <a:effectLst/>
                <a:latin typeface="Arial" panose="020B0604020202020204" pitchFamily="34" charset="0"/>
                <a:hlinkClick r:id="rId8" tooltip="Aire de répartition"/>
              </a:rPr>
              <a:t>aire naturelle de répartition</a:t>
            </a:r>
            <a:r>
              <a:rPr lang="fr-FR" b="0" i="0" dirty="0">
                <a:solidFill>
                  <a:srgbClr val="202122"/>
                </a:solidFill>
                <a:effectLst/>
                <a:latin typeface="Arial" panose="020B0604020202020204" pitchFamily="34" charset="0"/>
              </a:rPr>
              <a:t> (ici l’une des nombreuses espèces de Vanesse (</a:t>
            </a:r>
            <a:r>
              <a:rPr lang="fr-FR" b="0" i="1" u="none" strike="noStrike" dirty="0">
                <a:solidFill>
                  <a:srgbClr val="0645AD"/>
                </a:solidFill>
                <a:effectLst/>
                <a:latin typeface="Arial" panose="020B0604020202020204" pitchFamily="34" charset="0"/>
                <a:hlinkClick r:id="rId9" tooltip="Vanessa kershawi"/>
              </a:rPr>
              <a:t>Vanessa </a:t>
            </a:r>
            <a:r>
              <a:rPr lang="fr-FR" b="0" i="1" u="none" strike="noStrike" dirty="0" err="1">
                <a:solidFill>
                  <a:srgbClr val="0645AD"/>
                </a:solidFill>
                <a:effectLst/>
                <a:latin typeface="Arial" panose="020B0604020202020204" pitchFamily="34" charset="0"/>
                <a:hlinkClick r:id="rId9" tooltip="Vanessa kershawi"/>
              </a:rPr>
              <a:t>kershawi</a:t>
            </a:r>
            <a:r>
              <a:rPr lang="fr-FR" b="0" i="0" dirty="0">
                <a:solidFill>
                  <a:srgbClr val="202122"/>
                </a:solidFill>
                <a:effectLst/>
                <a:latin typeface="Arial" panose="020B0604020202020204" pitchFamily="34" charset="0"/>
              </a:rPr>
              <a:t>) dont on voit la trompe déroulée et plongée dans la fleur (</a:t>
            </a:r>
            <a:r>
              <a:rPr lang="fr-FR" dirty="0">
                <a:solidFill>
                  <a:srgbClr val="202122"/>
                </a:solidFill>
                <a:latin typeface="Arial" panose="020B0604020202020204" pitchFamily="34" charset="0"/>
              </a:rPr>
              <a:t>W</a:t>
            </a:r>
            <a:r>
              <a:rPr lang="fr-FR" b="0" i="0" dirty="0">
                <a:solidFill>
                  <a:srgbClr val="202122"/>
                </a:solidFill>
                <a:effectLst/>
                <a:latin typeface="Arial" panose="020B0604020202020204" pitchFamily="34" charset="0"/>
              </a:rPr>
              <a:t>ikipedia).</a:t>
            </a:r>
            <a:endParaRPr lang="fr-FR" dirty="0"/>
          </a:p>
        </p:txBody>
      </p:sp>
      <p:sp>
        <p:nvSpPr>
          <p:cNvPr id="17" name="Espace réservé du numéro de diapositive 16">
            <a:extLst>
              <a:ext uri="{FF2B5EF4-FFF2-40B4-BE49-F238E27FC236}">
                <a16:creationId xmlns:a16="http://schemas.microsoft.com/office/drawing/2014/main" id="{75BB0427-18D5-4611-BEE3-5A3D33408B5E}"/>
              </a:ext>
            </a:extLst>
          </p:cNvPr>
          <p:cNvSpPr>
            <a:spLocks noGrp="1"/>
          </p:cNvSpPr>
          <p:nvPr>
            <p:ph type="sldNum" sz="quarter" idx="12"/>
          </p:nvPr>
        </p:nvSpPr>
        <p:spPr/>
        <p:txBody>
          <a:bodyPr/>
          <a:lstStyle/>
          <a:p>
            <a:fld id="{27CE633F-9882-4A5C-83A2-1109D0C73261}" type="slidenum">
              <a:rPr lang="en-US" smtClean="0"/>
              <a:t>7</a:t>
            </a:fld>
            <a:endParaRPr lang="en-US"/>
          </a:p>
        </p:txBody>
      </p:sp>
    </p:spTree>
    <p:extLst>
      <p:ext uri="{BB962C8B-B14F-4D97-AF65-F5344CB8AC3E}">
        <p14:creationId xmlns:p14="http://schemas.microsoft.com/office/powerpoint/2010/main" val="393118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2"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8" name="ZoneTexte 7">
            <a:extLst>
              <a:ext uri="{FF2B5EF4-FFF2-40B4-BE49-F238E27FC236}">
                <a16:creationId xmlns:a16="http://schemas.microsoft.com/office/drawing/2014/main" id="{3EE29A9D-7899-47AF-BAD1-16885403F0E9}"/>
              </a:ext>
            </a:extLst>
          </p:cNvPr>
          <p:cNvSpPr txBox="1"/>
          <p:nvPr/>
        </p:nvSpPr>
        <p:spPr>
          <a:xfrm>
            <a:off x="239296" y="198305"/>
            <a:ext cx="7916921" cy="369331"/>
          </a:xfrm>
          <a:prstGeom prst="rect">
            <a:avLst/>
          </a:prstGeom>
          <a:noFill/>
        </p:spPr>
        <p:txBody>
          <a:bodyPr wrap="square">
            <a:spAutoFit/>
          </a:bodyPr>
          <a:lstStyle/>
          <a:p>
            <a:r>
              <a:rPr lang="fr-FR" b="1" dirty="0">
                <a:solidFill>
                  <a:srgbClr val="FFC000"/>
                </a:solidFill>
                <a:latin typeface="Arial" panose="020B0604020202020204" pitchFamily="34" charset="0"/>
              </a:rPr>
              <a:t>Exemples de plantes à fleurs pollinisées par différents</a:t>
            </a:r>
            <a:r>
              <a:rPr lang="fr-FR" sz="1800" b="1" i="0" dirty="0">
                <a:solidFill>
                  <a:srgbClr val="FFC000"/>
                </a:solidFill>
                <a:effectLst/>
                <a:latin typeface="Arial" panose="020B0604020202020204" pitchFamily="34" charset="0"/>
              </a:rPr>
              <a:t> pollinisateurs</a:t>
            </a:r>
            <a:r>
              <a:rPr lang="fr-FR" sz="1800" b="0" i="0" dirty="0">
                <a:solidFill>
                  <a:srgbClr val="FFC000"/>
                </a:solidFill>
                <a:effectLst/>
                <a:latin typeface="Arial" panose="020B0604020202020204" pitchFamily="34" charset="0"/>
              </a:rPr>
              <a:t> </a:t>
            </a:r>
            <a:endParaRPr lang="fr-FR" dirty="0"/>
          </a:p>
        </p:txBody>
      </p:sp>
      <p:sp>
        <p:nvSpPr>
          <p:cNvPr id="10" name="ZoneTexte 9">
            <a:extLst>
              <a:ext uri="{FF2B5EF4-FFF2-40B4-BE49-F238E27FC236}">
                <a16:creationId xmlns:a16="http://schemas.microsoft.com/office/drawing/2014/main" id="{96E48480-FDC6-4D08-A47D-F0B799B08437}"/>
              </a:ext>
            </a:extLst>
          </p:cNvPr>
          <p:cNvSpPr txBox="1"/>
          <p:nvPr/>
        </p:nvSpPr>
        <p:spPr>
          <a:xfrm>
            <a:off x="239296" y="5074715"/>
            <a:ext cx="6182769" cy="1774971"/>
          </a:xfrm>
          <a:prstGeom prst="rect">
            <a:avLst/>
          </a:prstGeom>
          <a:noFill/>
        </p:spPr>
        <p:txBody>
          <a:bodyPr wrap="square">
            <a:spAutoFit/>
          </a:bodyPr>
          <a:lstStyle/>
          <a:p>
            <a:pPr algn="just"/>
            <a:r>
              <a:rPr lang="fr-FR" dirty="0"/>
              <a:t>A l’origine, endémique des prairies sèches, en voie de régression, on peut croiser le </a:t>
            </a:r>
            <a:r>
              <a:rPr lang="fr-FR" b="1" dirty="0"/>
              <a:t>trèfle des prés </a:t>
            </a:r>
            <a:r>
              <a:rPr lang="fr-FR" dirty="0"/>
              <a:t>dans les champs, les terrains vagues, les bois clairs, les lisières de forêt et même jusque dans les forêts. Les </a:t>
            </a:r>
            <a:r>
              <a:rPr lang="fr-FR" b="1" dirty="0"/>
              <a:t>bourdons</a:t>
            </a:r>
            <a:r>
              <a:rPr lang="fr-FR" dirty="0"/>
              <a:t>, </a:t>
            </a:r>
            <a:r>
              <a:rPr lang="fr-FR" b="1" dirty="0"/>
              <a:t>abeilles</a:t>
            </a:r>
            <a:r>
              <a:rPr lang="fr-FR" dirty="0"/>
              <a:t> et </a:t>
            </a:r>
            <a:r>
              <a:rPr lang="fr-FR" b="1" dirty="0"/>
              <a:t>papillons</a:t>
            </a:r>
            <a:r>
              <a:rPr lang="fr-FR" dirty="0"/>
              <a:t> le pollinisent (Cf. </a:t>
            </a:r>
            <a:r>
              <a:rPr lang="fr-FR" i="1" dirty="0"/>
              <a:t>Les prairies naturelles, la nature en famille avec Ushuaïa</a:t>
            </a:r>
            <a:r>
              <a:rPr lang="fr-FR" dirty="0"/>
              <a:t>, Ed. Atlas, 2010, page 34).</a:t>
            </a:r>
          </a:p>
        </p:txBody>
      </p:sp>
      <p:pic>
        <p:nvPicPr>
          <p:cNvPr id="5" name="Image 4" descr="Une image contenant plante, fleur, extérieur&#10;&#10;Description générée automatiquement">
            <a:extLst>
              <a:ext uri="{FF2B5EF4-FFF2-40B4-BE49-F238E27FC236}">
                <a16:creationId xmlns:a16="http://schemas.microsoft.com/office/drawing/2014/main" id="{342F83B7-3317-43D3-BF38-93EBC4820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88" y="778461"/>
            <a:ext cx="4620806" cy="3307667"/>
          </a:xfrm>
          <a:prstGeom prst="rect">
            <a:avLst/>
          </a:prstGeom>
        </p:spPr>
      </p:pic>
      <p:sp>
        <p:nvSpPr>
          <p:cNvPr id="6" name="ZoneTexte 5">
            <a:extLst>
              <a:ext uri="{FF2B5EF4-FFF2-40B4-BE49-F238E27FC236}">
                <a16:creationId xmlns:a16="http://schemas.microsoft.com/office/drawing/2014/main" id="{EBBA30C8-86A2-4A22-8AF0-22A643684937}"/>
              </a:ext>
            </a:extLst>
          </p:cNvPr>
          <p:cNvSpPr txBox="1"/>
          <p:nvPr/>
        </p:nvSpPr>
        <p:spPr>
          <a:xfrm>
            <a:off x="195129" y="4119659"/>
            <a:ext cx="5900869" cy="923330"/>
          </a:xfrm>
          <a:prstGeom prst="rect">
            <a:avLst/>
          </a:prstGeom>
          <a:noFill/>
        </p:spPr>
        <p:txBody>
          <a:bodyPr wrap="square" rtlCol="0">
            <a:spAutoFit/>
          </a:bodyPr>
          <a:lstStyle/>
          <a:p>
            <a:pPr algn="ctr"/>
            <a:r>
              <a:rPr lang="fr-FR" dirty="0"/>
              <a:t>Source : </a:t>
            </a:r>
            <a:r>
              <a:rPr lang="fr-FR" i="1" dirty="0"/>
              <a:t>Trifolium </a:t>
            </a:r>
            <a:r>
              <a:rPr lang="fr-FR" i="1" dirty="0" err="1"/>
              <a:t>pratense</a:t>
            </a:r>
            <a:r>
              <a:rPr lang="fr-FR" i="1" dirty="0"/>
              <a:t> </a:t>
            </a:r>
            <a:r>
              <a:rPr lang="fr-FR" dirty="0"/>
              <a:t>(Auteur : </a:t>
            </a:r>
            <a:r>
              <a:rPr lang="fr-FR" b="0" i="0" u="sng" dirty="0" err="1">
                <a:solidFill>
                  <a:srgbClr val="0F72DA"/>
                </a:solidFill>
                <a:effectLst/>
                <a:latin typeface="Arial" panose="020B0604020202020204" pitchFamily="34" charset="0"/>
                <a:hlinkClick r:id="rId4"/>
              </a:rPr>
              <a:t>gruyerien</a:t>
            </a:r>
            <a:r>
              <a:rPr lang="fr-FR" dirty="0"/>
              <a:t>).</a:t>
            </a:r>
          </a:p>
          <a:p>
            <a:pPr algn="ctr"/>
            <a:r>
              <a:rPr lang="fr-FR" dirty="0">
                <a:hlinkClick r:id="rId5"/>
              </a:rPr>
              <a:t>https://www.visoflora.com/photos-nature/photo-trefle-des-pres-12.html</a:t>
            </a:r>
            <a:r>
              <a:rPr lang="fr-FR" dirty="0"/>
              <a:t> </a:t>
            </a:r>
          </a:p>
        </p:txBody>
      </p:sp>
      <p:pic>
        <p:nvPicPr>
          <p:cNvPr id="14" name="Image 13" descr="Une image contenant plante, vert, feuille&#10;&#10;Description générée automatiquement">
            <a:extLst>
              <a:ext uri="{FF2B5EF4-FFF2-40B4-BE49-F238E27FC236}">
                <a16:creationId xmlns:a16="http://schemas.microsoft.com/office/drawing/2014/main" id="{8B373F8B-E733-4D0C-AFB3-ADA5FF19A8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3278" y="714605"/>
            <a:ext cx="4410223" cy="3307667"/>
          </a:xfrm>
          <a:prstGeom prst="rect">
            <a:avLst/>
          </a:prstGeom>
        </p:spPr>
      </p:pic>
      <p:sp>
        <p:nvSpPr>
          <p:cNvPr id="17" name="ZoneTexte 16">
            <a:extLst>
              <a:ext uri="{FF2B5EF4-FFF2-40B4-BE49-F238E27FC236}">
                <a16:creationId xmlns:a16="http://schemas.microsoft.com/office/drawing/2014/main" id="{BC4A9D71-E750-419C-AD6C-BF9AACC137E8}"/>
              </a:ext>
            </a:extLst>
          </p:cNvPr>
          <p:cNvSpPr txBox="1"/>
          <p:nvPr/>
        </p:nvSpPr>
        <p:spPr>
          <a:xfrm>
            <a:off x="6674638" y="4081962"/>
            <a:ext cx="5107504" cy="369331"/>
          </a:xfrm>
          <a:prstGeom prst="rect">
            <a:avLst/>
          </a:prstGeom>
          <a:noFill/>
        </p:spPr>
        <p:txBody>
          <a:bodyPr wrap="square">
            <a:spAutoFit/>
          </a:bodyPr>
          <a:lstStyle/>
          <a:p>
            <a:pPr algn="ctr"/>
            <a:r>
              <a:rPr lang="fr-FR" dirty="0"/>
              <a:t>Source : </a:t>
            </a:r>
            <a:r>
              <a:rPr lang="fr-FR" dirty="0" err="1"/>
              <a:t>Passiflora</a:t>
            </a:r>
            <a:r>
              <a:rPr lang="fr-FR" dirty="0"/>
              <a:t> </a:t>
            </a:r>
            <a:r>
              <a:rPr lang="fr-FR" dirty="0" err="1"/>
              <a:t>edulis</a:t>
            </a:r>
            <a:r>
              <a:rPr lang="fr-FR" dirty="0"/>
              <a:t> (© Jardinerie </a:t>
            </a:r>
            <a:r>
              <a:rPr lang="fr-FR" dirty="0" err="1"/>
              <a:t>Koeman</a:t>
            </a:r>
            <a:r>
              <a:rPr lang="fr-FR" dirty="0"/>
              <a:t>)  </a:t>
            </a:r>
          </a:p>
        </p:txBody>
      </p:sp>
      <p:sp>
        <p:nvSpPr>
          <p:cNvPr id="18" name="ZoneTexte 17">
            <a:extLst>
              <a:ext uri="{FF2B5EF4-FFF2-40B4-BE49-F238E27FC236}">
                <a16:creationId xmlns:a16="http://schemas.microsoft.com/office/drawing/2014/main" id="{D49CA56C-8CD8-4042-AFB9-1FABF977FB56}"/>
              </a:ext>
            </a:extLst>
          </p:cNvPr>
          <p:cNvSpPr txBox="1"/>
          <p:nvPr/>
        </p:nvSpPr>
        <p:spPr>
          <a:xfrm>
            <a:off x="6559234" y="4538855"/>
            <a:ext cx="5393464" cy="2308324"/>
          </a:xfrm>
          <a:prstGeom prst="rect">
            <a:avLst/>
          </a:prstGeom>
          <a:noFill/>
        </p:spPr>
        <p:txBody>
          <a:bodyPr wrap="square" rtlCol="0">
            <a:spAutoFit/>
          </a:bodyPr>
          <a:lstStyle/>
          <a:p>
            <a:pPr algn="just"/>
            <a:r>
              <a:rPr lang="fr-FR" b="0" i="0" dirty="0">
                <a:effectLst/>
                <a:latin typeface="Calibri" panose="020F0502020204030204" pitchFamily="34" charset="0"/>
                <a:cs typeface="Calibri" panose="020F0502020204030204" pitchFamily="34" charset="0"/>
              </a:rPr>
              <a:t>La </a:t>
            </a:r>
            <a:r>
              <a:rPr lang="fr-FR" b="1" i="0" dirty="0">
                <a:effectLst/>
                <a:latin typeface="Calibri" panose="020F0502020204030204" pitchFamily="34" charset="0"/>
                <a:cs typeface="Calibri" panose="020F0502020204030204" pitchFamily="34" charset="0"/>
              </a:rPr>
              <a:t>grenadille</a:t>
            </a:r>
            <a:r>
              <a:rPr lang="fr-FR" b="0" i="0" dirty="0">
                <a:effectLst/>
                <a:latin typeface="Calibri" panose="020F0502020204030204" pitchFamily="34" charset="0"/>
                <a:cs typeface="Calibri" panose="020F0502020204030204" pitchFamily="34" charset="0"/>
              </a:rPr>
              <a:t>, </a:t>
            </a:r>
            <a:r>
              <a:rPr lang="fr-FR" b="1" i="0" dirty="0">
                <a:effectLst/>
                <a:latin typeface="Calibri" panose="020F0502020204030204" pitchFamily="34" charset="0"/>
                <a:cs typeface="Calibri" panose="020F0502020204030204" pitchFamily="34" charset="0"/>
              </a:rPr>
              <a:t>fruit de la passion</a:t>
            </a:r>
            <a:r>
              <a:rPr lang="fr-FR" i="0" dirty="0">
                <a:effectLst/>
                <a:latin typeface="Calibri" panose="020F0502020204030204" pitchFamily="34" charset="0"/>
                <a:cs typeface="Calibri" panose="020F0502020204030204" pitchFamily="34" charset="0"/>
              </a:rPr>
              <a:t>, </a:t>
            </a:r>
            <a:r>
              <a:rPr lang="fr-FR" b="1" i="0" dirty="0" err="1">
                <a:effectLst/>
                <a:latin typeface="Calibri" panose="020F0502020204030204" pitchFamily="34" charset="0"/>
                <a:cs typeface="Calibri" panose="020F0502020204030204" pitchFamily="34" charset="0"/>
              </a:rPr>
              <a:t>maracudja</a:t>
            </a:r>
            <a:r>
              <a:rPr lang="fr-FR" b="0" i="0" dirty="0">
                <a:effectLst/>
                <a:latin typeface="Calibri" panose="020F0502020204030204" pitchFamily="34" charset="0"/>
                <a:cs typeface="Calibri" panose="020F0502020204030204" pitchFamily="34" charset="0"/>
              </a:rPr>
              <a:t> ou </a:t>
            </a:r>
            <a:r>
              <a:rPr lang="fr-FR" b="1" i="0" dirty="0">
                <a:effectLst/>
                <a:latin typeface="Calibri" panose="020F0502020204030204" pitchFamily="34" charset="0"/>
                <a:cs typeface="Calibri" panose="020F0502020204030204" pitchFamily="34" charset="0"/>
              </a:rPr>
              <a:t>fruit de pourpre</a:t>
            </a:r>
            <a:r>
              <a:rPr lang="fr-FR" b="0" i="0" dirty="0">
                <a:effectLst/>
                <a:latin typeface="Calibri" panose="020F0502020204030204" pitchFamily="34" charset="0"/>
                <a:cs typeface="Calibri" panose="020F0502020204030204" pitchFamily="34" charset="0"/>
              </a:rPr>
              <a:t> (</a:t>
            </a:r>
            <a:r>
              <a:rPr lang="fr-FR" b="0" i="1" dirty="0" err="1">
                <a:effectLst/>
                <a:latin typeface="Calibri" panose="020F0502020204030204" pitchFamily="34" charset="0"/>
                <a:cs typeface="Calibri" panose="020F0502020204030204" pitchFamily="34" charset="0"/>
              </a:rPr>
              <a:t>Passiflora</a:t>
            </a:r>
            <a:r>
              <a:rPr lang="fr-FR" b="0" i="1" dirty="0">
                <a:effectLst/>
                <a:latin typeface="Calibri" panose="020F0502020204030204" pitchFamily="34" charset="0"/>
                <a:cs typeface="Calibri" panose="020F0502020204030204" pitchFamily="34" charset="0"/>
              </a:rPr>
              <a:t> </a:t>
            </a:r>
            <a:r>
              <a:rPr lang="fr-FR" b="0" i="1" dirty="0" err="1">
                <a:effectLst/>
                <a:latin typeface="Calibri" panose="020F0502020204030204" pitchFamily="34" charset="0"/>
                <a:cs typeface="Calibri" panose="020F0502020204030204" pitchFamily="34" charset="0"/>
              </a:rPr>
              <a:t>edulis</a:t>
            </a:r>
            <a:r>
              <a:rPr lang="fr-FR" b="0" i="0" dirty="0">
                <a:effectLst/>
                <a:latin typeface="Calibri" panose="020F0502020204030204" pitchFamily="34" charset="0"/>
                <a:cs typeface="Calibri" panose="020F0502020204030204" pitchFamily="34" charset="0"/>
              </a:rPr>
              <a:t>), est une plante grimpante </a:t>
            </a:r>
            <a:r>
              <a:rPr lang="fr-FR" b="0" i="0" dirty="0" err="1">
                <a:effectLst/>
                <a:latin typeface="Calibri" panose="020F0502020204030204" pitchFamily="34" charset="0"/>
                <a:cs typeface="Calibri" panose="020F0502020204030204" pitchFamily="34" charset="0"/>
              </a:rPr>
              <a:t>tropic</a:t>
            </a:r>
            <a:r>
              <a:rPr lang="fr-FR" b="0" i="0" dirty="0">
                <a:effectLst/>
                <a:latin typeface="Calibri" panose="020F0502020204030204" pitchFamily="34" charset="0"/>
                <a:cs typeface="Calibri" panose="020F0502020204030204" pitchFamily="34" charset="0"/>
              </a:rPr>
              <a:t> ale</a:t>
            </a:r>
            <a:r>
              <a:rPr lang="fr-FR" b="0" i="0" dirty="0">
                <a:solidFill>
                  <a:srgbClr val="202122"/>
                </a:solidFill>
                <a:effectLst/>
                <a:latin typeface="Calibri" panose="020F0502020204030204" pitchFamily="34" charset="0"/>
                <a:cs typeface="Calibri" panose="020F0502020204030204" pitchFamily="34" charset="0"/>
              </a:rPr>
              <a:t>, </a:t>
            </a:r>
            <a:r>
              <a:rPr lang="fr-FR" b="0" i="0" dirty="0">
                <a:effectLst/>
                <a:latin typeface="Calibri" panose="020F0502020204030204" pitchFamily="34" charset="0"/>
                <a:cs typeface="Calibri" panose="020F0502020204030204" pitchFamily="34" charset="0"/>
              </a:rPr>
              <a:t>originaire du </a:t>
            </a:r>
            <a:r>
              <a:rPr lang="fr-FR" b="0" i="0" u="none" strike="noStrike" dirty="0">
                <a:solidFill>
                  <a:srgbClr val="0645AD"/>
                </a:solidFill>
                <a:effectLst/>
                <a:latin typeface="Calibri" panose="020F0502020204030204" pitchFamily="34" charset="0"/>
                <a:cs typeface="Calibri" panose="020F0502020204030204" pitchFamily="34" charset="0"/>
                <a:hlinkClick r:id="rId7" tooltip="Paraguay"/>
              </a:rPr>
              <a:t>Paraguay</a:t>
            </a:r>
            <a:r>
              <a:rPr lang="fr-FR" b="0" i="0" dirty="0">
                <a:solidFill>
                  <a:srgbClr val="202122"/>
                </a:solidFill>
                <a:effectLst/>
                <a:latin typeface="Calibri" panose="020F0502020204030204" pitchFamily="34" charset="0"/>
                <a:cs typeface="Calibri" panose="020F0502020204030204" pitchFamily="34" charset="0"/>
              </a:rPr>
              <a:t>, </a:t>
            </a:r>
            <a:r>
              <a:rPr lang="fr-FR" b="0" i="0" u="none" strike="noStrike" dirty="0">
                <a:solidFill>
                  <a:srgbClr val="0645AD"/>
                </a:solidFill>
                <a:effectLst/>
                <a:latin typeface="Calibri" panose="020F0502020204030204" pitchFamily="34" charset="0"/>
                <a:cs typeface="Calibri" panose="020F0502020204030204" pitchFamily="34" charset="0"/>
                <a:hlinkClick r:id="rId8" tooltip="Brésil"/>
              </a:rPr>
              <a:t>Brésil</a:t>
            </a:r>
            <a:r>
              <a:rPr lang="fr-FR" b="0" i="0" dirty="0">
                <a:solidFill>
                  <a:srgbClr val="202122"/>
                </a:solidFill>
                <a:effectLst/>
                <a:latin typeface="Calibri" panose="020F0502020204030204" pitchFamily="34" charset="0"/>
                <a:cs typeface="Calibri" panose="020F0502020204030204" pitchFamily="34" charset="0"/>
              </a:rPr>
              <a:t> </a:t>
            </a:r>
            <a:r>
              <a:rPr lang="fr-FR" b="0" i="0" dirty="0">
                <a:effectLst/>
                <a:latin typeface="Calibri" panose="020F0502020204030204" pitchFamily="34" charset="0"/>
                <a:cs typeface="Calibri" panose="020F0502020204030204" pitchFamily="34" charset="0"/>
              </a:rPr>
              <a:t>et du nord-est de </a:t>
            </a:r>
            <a:r>
              <a:rPr lang="fr-FR" b="0" i="0" dirty="0">
                <a:solidFill>
                  <a:srgbClr val="202122"/>
                </a:solidFill>
                <a:effectLst/>
                <a:latin typeface="Calibri" panose="020F0502020204030204" pitchFamily="34" charset="0"/>
                <a:cs typeface="Calibri" panose="020F0502020204030204" pitchFamily="34" charset="0"/>
              </a:rPr>
              <a:t>l'</a:t>
            </a:r>
            <a:r>
              <a:rPr lang="fr-FR" b="0" i="0" u="none" strike="noStrike" dirty="0">
                <a:solidFill>
                  <a:srgbClr val="0645AD"/>
                </a:solidFill>
                <a:effectLst/>
                <a:latin typeface="Calibri" panose="020F0502020204030204" pitchFamily="34" charset="0"/>
                <a:cs typeface="Calibri" panose="020F0502020204030204" pitchFamily="34" charset="0"/>
                <a:hlinkClick r:id="rId9" tooltip="Argentine"/>
              </a:rPr>
              <a:t>Argentine</a:t>
            </a:r>
            <a:r>
              <a:rPr lang="fr-FR" b="0" i="0" dirty="0">
                <a:solidFill>
                  <a:srgbClr val="202122"/>
                </a:solidFill>
                <a:effectLst/>
                <a:latin typeface="Calibri" panose="020F0502020204030204" pitchFamily="34" charset="0"/>
                <a:cs typeface="Calibri" panose="020F0502020204030204" pitchFamily="34" charset="0"/>
              </a:rPr>
              <a:t>. </a:t>
            </a:r>
            <a:r>
              <a:rPr lang="fr-FR" b="0" i="0" dirty="0">
                <a:effectLst/>
                <a:latin typeface="Calibri" panose="020F0502020204030204" pitchFamily="34" charset="0"/>
                <a:cs typeface="Calibri" panose="020F0502020204030204" pitchFamily="34" charset="0"/>
              </a:rPr>
              <a:t>Elle est cultivée pour ses fruits à pulpe comestible nommés fruits de la passion. Chacun de ses fruits contient énormément de graines. Sa fleur éphémère est pollinisée par les abeilles et d’autres insectes (Cf. Grenadille, Wikipedia).</a:t>
            </a:r>
            <a:endParaRPr lang="fr-FR" dirty="0">
              <a:latin typeface="Calibri" panose="020F0502020204030204" pitchFamily="34" charset="0"/>
              <a:cs typeface="Calibri" panose="020F0502020204030204" pitchFamily="34" charset="0"/>
            </a:endParaRPr>
          </a:p>
        </p:txBody>
      </p:sp>
      <p:sp>
        <p:nvSpPr>
          <p:cNvPr id="19" name="Espace réservé du numéro de diapositive 18">
            <a:extLst>
              <a:ext uri="{FF2B5EF4-FFF2-40B4-BE49-F238E27FC236}">
                <a16:creationId xmlns:a16="http://schemas.microsoft.com/office/drawing/2014/main" id="{2AD32950-42BC-49B3-BA54-73BD6C21A8E8}"/>
              </a:ext>
            </a:extLst>
          </p:cNvPr>
          <p:cNvSpPr>
            <a:spLocks noGrp="1"/>
          </p:cNvSpPr>
          <p:nvPr>
            <p:ph type="sldNum" sz="quarter" idx="12"/>
          </p:nvPr>
        </p:nvSpPr>
        <p:spPr>
          <a:xfrm>
            <a:off x="10441172" y="6453964"/>
            <a:ext cx="1631176" cy="393216"/>
          </a:xfrm>
        </p:spPr>
        <p:txBody>
          <a:bodyPr/>
          <a:lstStyle/>
          <a:p>
            <a:fld id="{27CE633F-9882-4A5C-83A2-1109D0C73261}" type="slidenum">
              <a:rPr lang="en-US" smtClean="0"/>
              <a:t>8</a:t>
            </a:fld>
            <a:endParaRPr lang="en-US" dirty="0"/>
          </a:p>
        </p:txBody>
      </p:sp>
    </p:spTree>
    <p:extLst>
      <p:ext uri="{BB962C8B-B14F-4D97-AF65-F5344CB8AC3E}">
        <p14:creationId xmlns:p14="http://schemas.microsoft.com/office/powerpoint/2010/main" val="116520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53C1207-D1C8-49E3-8837-E2B89D366F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27658573-8DAA-48A6-B267-E0ABB6EBE055}"/>
              </a:ext>
            </a:extLst>
          </p:cNvPr>
          <p:cNvPicPr>
            <a:picLocks noChangeAspect="1"/>
          </p:cNvPicPr>
          <p:nvPr/>
        </p:nvPicPr>
        <p:blipFill rotWithShape="1">
          <a:blip r:embed="rId2">
            <a:alphaModFix amt="40000"/>
          </a:blip>
          <a:srcRect b="6250"/>
          <a:stretch/>
        </p:blipFill>
        <p:spPr>
          <a:xfrm>
            <a:off x="0" y="10"/>
            <a:ext cx="12191999" cy="6857990"/>
          </a:xfrm>
          <a:prstGeom prst="rect">
            <a:avLst/>
          </a:prstGeom>
        </p:spPr>
      </p:pic>
      <p:sp>
        <p:nvSpPr>
          <p:cNvPr id="11" name="Graphic 10">
            <a:extLst>
              <a:ext uri="{FF2B5EF4-FFF2-40B4-BE49-F238E27FC236}">
                <a16:creationId xmlns:a16="http://schemas.microsoft.com/office/drawing/2014/main" id="{DA506264-FB1C-44D1-BC70-B754FFF99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3874" y="71460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3" name="Graphic 9">
            <a:extLst>
              <a:ext uri="{FF2B5EF4-FFF2-40B4-BE49-F238E27FC236}">
                <a16:creationId xmlns:a16="http://schemas.microsoft.com/office/drawing/2014/main" id="{E52F3FF4-54D2-42D9-98EC-88F86EA66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4538855"/>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5" name="Graphic 8">
            <a:extLst>
              <a:ext uri="{FF2B5EF4-FFF2-40B4-BE49-F238E27FC236}">
                <a16:creationId xmlns:a16="http://schemas.microsoft.com/office/drawing/2014/main" id="{7EBEEA28-1C39-47B7-B2A1-4176C07E6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7611" y="55610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 name="Espace réservé du numéro de diapositive 1">
            <a:extLst>
              <a:ext uri="{FF2B5EF4-FFF2-40B4-BE49-F238E27FC236}">
                <a16:creationId xmlns:a16="http://schemas.microsoft.com/office/drawing/2014/main" id="{FC94CE28-B21E-432D-87C7-98B62D5BFB61}"/>
              </a:ext>
            </a:extLst>
          </p:cNvPr>
          <p:cNvSpPr>
            <a:spLocks noGrp="1"/>
          </p:cNvSpPr>
          <p:nvPr>
            <p:ph type="sldNum" sz="quarter" idx="12"/>
          </p:nvPr>
        </p:nvSpPr>
        <p:spPr>
          <a:xfrm>
            <a:off x="11270512" y="6220047"/>
            <a:ext cx="743826" cy="459547"/>
          </a:xfrm>
        </p:spPr>
        <p:txBody>
          <a:bodyPr/>
          <a:lstStyle/>
          <a:p>
            <a:fld id="{27CE633F-9882-4A5C-83A2-1109D0C73261}" type="slidenum">
              <a:rPr lang="en-US" smtClean="0"/>
              <a:t>9</a:t>
            </a:fld>
            <a:endParaRPr lang="en-US" dirty="0"/>
          </a:p>
        </p:txBody>
      </p:sp>
      <p:sp>
        <p:nvSpPr>
          <p:cNvPr id="10" name="ZoneTexte 9">
            <a:extLst>
              <a:ext uri="{FF2B5EF4-FFF2-40B4-BE49-F238E27FC236}">
                <a16:creationId xmlns:a16="http://schemas.microsoft.com/office/drawing/2014/main" id="{8D3D0C2A-119B-456B-98D2-72C726B77B68}"/>
              </a:ext>
            </a:extLst>
          </p:cNvPr>
          <p:cNvSpPr txBox="1"/>
          <p:nvPr/>
        </p:nvSpPr>
        <p:spPr>
          <a:xfrm>
            <a:off x="188360" y="155415"/>
            <a:ext cx="11613777" cy="1200329"/>
          </a:xfrm>
          <a:prstGeom prst="rect">
            <a:avLst/>
          </a:prstGeom>
          <a:noFill/>
        </p:spPr>
        <p:txBody>
          <a:bodyPr wrap="square">
            <a:spAutoFit/>
          </a:bodyPr>
          <a:lstStyle/>
          <a:p>
            <a:pPr algn="just"/>
            <a:r>
              <a:rPr lang="fr-FR" sz="2400" b="0" i="0" dirty="0">
                <a:solidFill>
                  <a:srgbClr val="FFC000"/>
                </a:solidFill>
                <a:effectLst/>
                <a:latin typeface="Arial" panose="020B0604020202020204" pitchFamily="34" charset="0"/>
              </a:rPr>
              <a:t>Les </a:t>
            </a:r>
            <a:r>
              <a:rPr lang="fr-FR" sz="2400" b="1" i="0" dirty="0">
                <a:solidFill>
                  <a:srgbClr val="FFC000"/>
                </a:solidFill>
                <a:effectLst/>
                <a:latin typeface="Arial" panose="020B0604020202020204" pitchFamily="34" charset="0"/>
              </a:rPr>
              <a:t>hyménoptères</a:t>
            </a:r>
            <a:r>
              <a:rPr lang="fr-FR" sz="2400" b="0" i="0" dirty="0">
                <a:solidFill>
                  <a:srgbClr val="FFC000"/>
                </a:solidFill>
                <a:effectLst/>
                <a:latin typeface="Arial" panose="020B0604020202020204" pitchFamily="34" charset="0"/>
              </a:rPr>
              <a:t> (</a:t>
            </a:r>
            <a:r>
              <a:rPr lang="fr-FR" sz="2400" b="1" i="1" dirty="0" err="1">
                <a:solidFill>
                  <a:srgbClr val="FFC000"/>
                </a:solidFill>
                <a:effectLst/>
                <a:latin typeface="Arial" panose="020B0604020202020204" pitchFamily="34" charset="0"/>
              </a:rPr>
              <a:t>Hymenoptera</a:t>
            </a:r>
            <a:r>
              <a:rPr lang="fr-FR" sz="2400" b="0" i="0" dirty="0">
                <a:solidFill>
                  <a:srgbClr val="FFC000"/>
                </a:solidFill>
                <a:effectLst/>
                <a:latin typeface="Arial" panose="020B0604020202020204" pitchFamily="34" charset="0"/>
              </a:rPr>
              <a:t>) sont un </a:t>
            </a:r>
            <a:r>
              <a:rPr lang="fr-FR" sz="2400" b="0" i="0" u="none" strike="noStrike" dirty="0">
                <a:solidFill>
                  <a:srgbClr val="0645AD"/>
                </a:solidFill>
                <a:effectLst/>
                <a:latin typeface="Arial" panose="020B0604020202020204" pitchFamily="34" charset="0"/>
                <a:hlinkClick r:id="rId3" tooltip="Ordre (biologie)"/>
              </a:rPr>
              <a:t>ordre</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a:t>
            </a:r>
            <a:r>
              <a:rPr lang="fr-FR" sz="2400" b="0" i="0" u="none" strike="noStrike" dirty="0">
                <a:solidFill>
                  <a:srgbClr val="0645AD"/>
                </a:solidFill>
                <a:effectLst/>
                <a:latin typeface="Arial" panose="020B0604020202020204" pitchFamily="34" charset="0"/>
                <a:hlinkClick r:id="rId4" tooltip="Insecta"/>
              </a:rPr>
              <a:t>insectes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dont les représentants communs sont les </a:t>
            </a:r>
            <a:r>
              <a:rPr lang="fr-FR" sz="2400" b="0" i="0" u="none" strike="noStrike" dirty="0">
                <a:solidFill>
                  <a:srgbClr val="0645AD"/>
                </a:solidFill>
                <a:effectLst/>
                <a:latin typeface="Arial" panose="020B0604020202020204" pitchFamily="34" charset="0"/>
                <a:hlinkClick r:id="rId5" tooltip="Abeille"/>
              </a:rPr>
              <a:t>abeilles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les</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6" tooltip="Guêpe"/>
              </a:rPr>
              <a:t>guêpes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les</a:t>
            </a:r>
            <a:r>
              <a:rPr lang="fr-FR" sz="2400" b="0" i="0" dirty="0">
                <a:solidFill>
                  <a:srgbClr val="202122"/>
                </a:solidFill>
                <a:effectLst/>
                <a:latin typeface="Arial" panose="020B0604020202020204" pitchFamily="34" charset="0"/>
              </a:rPr>
              <a:t> </a:t>
            </a:r>
            <a:r>
              <a:rPr lang="fr-FR" sz="2400" b="0" i="0" u="none" strike="noStrike" dirty="0">
                <a:solidFill>
                  <a:srgbClr val="0645AD"/>
                </a:solidFill>
                <a:effectLst/>
                <a:latin typeface="Arial" panose="020B0604020202020204" pitchFamily="34" charset="0"/>
                <a:hlinkClick r:id="rId7" tooltip="Fourmi"/>
              </a:rPr>
              <a:t>fourmis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et les </a:t>
            </a:r>
            <a:r>
              <a:rPr lang="fr-FR" sz="2400" b="0" i="0" u="none" strike="noStrike" dirty="0">
                <a:solidFill>
                  <a:srgbClr val="0645AD"/>
                </a:solidFill>
                <a:effectLst/>
                <a:latin typeface="Arial" panose="020B0604020202020204" pitchFamily="34" charset="0"/>
                <a:hlinkClick r:id="rId8" tooltip="Vespa (insecte)"/>
              </a:rPr>
              <a:t>frelons</a:t>
            </a:r>
            <a:r>
              <a:rPr lang="fr-FR" sz="2400" b="0" i="0" dirty="0">
                <a:solidFill>
                  <a:srgbClr val="FFC000"/>
                </a:solidFill>
                <a:effectLst/>
                <a:latin typeface="Arial" panose="020B0604020202020204" pitchFamily="34" charset="0"/>
              </a:rPr>
              <a:t>,</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présents sur tous les </a:t>
            </a:r>
            <a:r>
              <a:rPr lang="fr-FR" sz="2400" b="0" i="0" u="none" strike="noStrike" dirty="0">
                <a:solidFill>
                  <a:srgbClr val="0645AD"/>
                </a:solidFill>
                <a:effectLst/>
                <a:latin typeface="Arial" panose="020B0604020202020204" pitchFamily="34" charset="0"/>
                <a:hlinkClick r:id="rId9" tooltip="Continent"/>
              </a:rPr>
              <a:t>continents</a:t>
            </a:r>
            <a:r>
              <a:rPr lang="fr-FR" sz="2400" b="0" i="0" dirty="0">
                <a:solidFill>
                  <a:srgbClr val="202122"/>
                </a:solidFill>
                <a:effectLst/>
                <a:latin typeface="Arial" panose="020B0604020202020204" pitchFamily="34" charset="0"/>
              </a:rPr>
              <a:t> </a:t>
            </a:r>
            <a:r>
              <a:rPr lang="fr-FR" sz="2400" b="0" i="0" dirty="0">
                <a:solidFill>
                  <a:srgbClr val="FFC000"/>
                </a:solidFill>
                <a:effectLst/>
                <a:latin typeface="Arial" panose="020B0604020202020204" pitchFamily="34" charset="0"/>
              </a:rPr>
              <a:t>sauf l'</a:t>
            </a:r>
            <a:r>
              <a:rPr lang="fr-FR" sz="2400" b="0" i="0" u="none" strike="noStrike" dirty="0">
                <a:solidFill>
                  <a:srgbClr val="0645AD"/>
                </a:solidFill>
                <a:effectLst/>
                <a:latin typeface="Arial" panose="020B0604020202020204" pitchFamily="34" charset="0"/>
                <a:hlinkClick r:id="rId10" tooltip="Antarctique"/>
              </a:rPr>
              <a:t>Antarctique</a:t>
            </a:r>
            <a:r>
              <a:rPr lang="fr-FR" sz="2400" u="none" strike="noStrike" dirty="0">
                <a:solidFill>
                  <a:srgbClr val="FFC000"/>
                </a:solidFill>
                <a:latin typeface="Arial" panose="020B0604020202020204" pitchFamily="34" charset="0"/>
              </a:rPr>
              <a:t>. Il existe plus de 130.000 espèces dans cet ordre.</a:t>
            </a:r>
          </a:p>
        </p:txBody>
      </p:sp>
      <p:pic>
        <p:nvPicPr>
          <p:cNvPr id="8" name="Image 7" descr="Une image contenant texte&#10;&#10;Description générée automatiquement">
            <a:extLst>
              <a:ext uri="{FF2B5EF4-FFF2-40B4-BE49-F238E27FC236}">
                <a16:creationId xmlns:a16="http://schemas.microsoft.com/office/drawing/2014/main" id="{853B85CB-DED7-45C9-A48C-7FE5FB2248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360" y="1450975"/>
            <a:ext cx="3427852" cy="4905375"/>
          </a:xfrm>
          <a:prstGeom prst="rect">
            <a:avLst/>
          </a:prstGeom>
        </p:spPr>
      </p:pic>
      <p:sp>
        <p:nvSpPr>
          <p:cNvPr id="12" name="ZoneTexte 11">
            <a:extLst>
              <a:ext uri="{FF2B5EF4-FFF2-40B4-BE49-F238E27FC236}">
                <a16:creationId xmlns:a16="http://schemas.microsoft.com/office/drawing/2014/main" id="{630D74DF-74C3-466F-9EB9-8F7E30562F3D}"/>
              </a:ext>
            </a:extLst>
          </p:cNvPr>
          <p:cNvSpPr txBox="1"/>
          <p:nvPr/>
        </p:nvSpPr>
        <p:spPr>
          <a:xfrm>
            <a:off x="-1" y="6316522"/>
            <a:ext cx="8016948" cy="369332"/>
          </a:xfrm>
          <a:prstGeom prst="rect">
            <a:avLst/>
          </a:prstGeom>
          <a:noFill/>
        </p:spPr>
        <p:txBody>
          <a:bodyPr wrap="square" rtlCol="0">
            <a:spAutoFit/>
          </a:bodyPr>
          <a:lstStyle/>
          <a:p>
            <a:r>
              <a:rPr lang="fr-FR" dirty="0">
                <a:solidFill>
                  <a:srgbClr val="FFC000"/>
                </a:solidFill>
              </a:rPr>
              <a:t>Planche représentant divers hyménoptères européens (Cf. Wikipedia).</a:t>
            </a:r>
          </a:p>
        </p:txBody>
      </p:sp>
      <p:sp>
        <p:nvSpPr>
          <p:cNvPr id="14" name="ZoneTexte 13">
            <a:extLst>
              <a:ext uri="{FF2B5EF4-FFF2-40B4-BE49-F238E27FC236}">
                <a16:creationId xmlns:a16="http://schemas.microsoft.com/office/drawing/2014/main" id="{AA36ED1E-5563-46A8-899A-4E58112A9E9E}"/>
              </a:ext>
            </a:extLst>
          </p:cNvPr>
          <p:cNvSpPr txBox="1"/>
          <p:nvPr/>
        </p:nvSpPr>
        <p:spPr>
          <a:xfrm>
            <a:off x="6701755" y="3327992"/>
            <a:ext cx="2729324" cy="1044386"/>
          </a:xfrm>
          <a:prstGeom prst="rect">
            <a:avLst/>
          </a:prstGeom>
          <a:noFill/>
        </p:spPr>
        <p:txBody>
          <a:bodyPr wrap="square">
            <a:spAutoFit/>
          </a:bodyPr>
          <a:lstStyle/>
          <a:p>
            <a:pPr algn="ctr"/>
            <a:r>
              <a:rPr lang="fr-FR" sz="2000" b="0" i="0" dirty="0">
                <a:solidFill>
                  <a:srgbClr val="FFC000"/>
                </a:solidFill>
                <a:effectLst/>
                <a:latin typeface="Arial" panose="020B0604020202020204" pitchFamily="34" charset="0"/>
              </a:rPr>
              <a:t>Nids de boue séchée de </a:t>
            </a:r>
            <a:r>
              <a:rPr lang="fr-FR" sz="2000" b="0" i="1" u="sng" dirty="0" err="1">
                <a:solidFill>
                  <a:srgbClr val="BA0000"/>
                </a:solidFill>
                <a:effectLst/>
                <a:latin typeface="Arial" panose="020B0604020202020204" pitchFamily="34" charset="0"/>
                <a:hlinkClick r:id="rId12" tooltip="Eumenes pedunculatus (page inexistante)"/>
              </a:rPr>
              <a:t>Eumenes</a:t>
            </a:r>
            <a:r>
              <a:rPr lang="fr-FR" sz="2000" b="0" i="1" u="sng" dirty="0">
                <a:solidFill>
                  <a:srgbClr val="BA0000"/>
                </a:solidFill>
                <a:effectLst/>
                <a:latin typeface="Arial" panose="020B0604020202020204" pitchFamily="34" charset="0"/>
                <a:hlinkClick r:id="rId12" tooltip="Eumenes pedunculatus (page inexistante)"/>
              </a:rPr>
              <a:t> </a:t>
            </a:r>
            <a:r>
              <a:rPr lang="fr-FR" sz="2000" b="0" i="1" u="sng" dirty="0" err="1">
                <a:solidFill>
                  <a:srgbClr val="BA0000"/>
                </a:solidFill>
                <a:effectLst/>
                <a:latin typeface="Arial" panose="020B0604020202020204" pitchFamily="34" charset="0"/>
                <a:hlinkClick r:id="rId12" tooltip="Eumenes pedunculatus (page inexistante)"/>
              </a:rPr>
              <a:t>pedunculatus</a:t>
            </a:r>
            <a:r>
              <a:rPr lang="fr-FR" sz="2000" b="0" i="0" dirty="0">
                <a:solidFill>
                  <a:srgbClr val="FFC000"/>
                </a:solidFill>
                <a:effectLst/>
                <a:latin typeface="Arial" panose="020B0604020202020204" pitchFamily="34" charset="0"/>
              </a:rPr>
              <a:t>.</a:t>
            </a:r>
            <a:endParaRPr lang="fr-FR" sz="2000" dirty="0">
              <a:solidFill>
                <a:srgbClr val="FFC000"/>
              </a:solidFill>
            </a:endParaRPr>
          </a:p>
        </p:txBody>
      </p:sp>
      <p:pic>
        <p:nvPicPr>
          <p:cNvPr id="6" name="Image 5" descr="Une image contenant terrain, extérieur&#10;&#10;Description générée automatiquement">
            <a:extLst>
              <a:ext uri="{FF2B5EF4-FFF2-40B4-BE49-F238E27FC236}">
                <a16:creationId xmlns:a16="http://schemas.microsoft.com/office/drawing/2014/main" id="{2779EE56-5B13-4FF5-95EF-987CDABF23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34890" y="1547288"/>
            <a:ext cx="2619375" cy="1752600"/>
          </a:xfrm>
          <a:prstGeom prst="rect">
            <a:avLst/>
          </a:prstGeom>
        </p:spPr>
      </p:pic>
      <p:pic>
        <p:nvPicPr>
          <p:cNvPr id="17" name="Image 16" descr="Une image contenant insecte&#10;&#10;Description générée automatiquement">
            <a:extLst>
              <a:ext uri="{FF2B5EF4-FFF2-40B4-BE49-F238E27FC236}">
                <a16:creationId xmlns:a16="http://schemas.microsoft.com/office/drawing/2014/main" id="{1311A3FD-1B70-4F1D-AF2C-C77F8F138B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08803" y="1574920"/>
            <a:ext cx="2295525" cy="1990725"/>
          </a:xfrm>
          <a:prstGeom prst="rect">
            <a:avLst/>
          </a:prstGeom>
        </p:spPr>
      </p:pic>
      <p:pic>
        <p:nvPicPr>
          <p:cNvPr id="19" name="Image 18" descr="Une image contenant insecte, objet d’extérieur&#10;&#10;Description générée automatiquement">
            <a:extLst>
              <a:ext uri="{FF2B5EF4-FFF2-40B4-BE49-F238E27FC236}">
                <a16:creationId xmlns:a16="http://schemas.microsoft.com/office/drawing/2014/main" id="{1CDE0A15-A378-41BE-8779-DA26DFBCF46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18873" y="1574920"/>
            <a:ext cx="2866339" cy="1741699"/>
          </a:xfrm>
          <a:prstGeom prst="rect">
            <a:avLst/>
          </a:prstGeom>
        </p:spPr>
      </p:pic>
      <p:sp>
        <p:nvSpPr>
          <p:cNvPr id="20" name="ZoneTexte 19">
            <a:extLst>
              <a:ext uri="{FF2B5EF4-FFF2-40B4-BE49-F238E27FC236}">
                <a16:creationId xmlns:a16="http://schemas.microsoft.com/office/drawing/2014/main" id="{51BDF52F-5DB1-4DC4-BAA5-35C9A8A1D8EA}"/>
              </a:ext>
            </a:extLst>
          </p:cNvPr>
          <p:cNvSpPr txBox="1"/>
          <p:nvPr/>
        </p:nvSpPr>
        <p:spPr>
          <a:xfrm>
            <a:off x="3676481" y="3327992"/>
            <a:ext cx="3099078" cy="1015663"/>
          </a:xfrm>
          <a:prstGeom prst="rect">
            <a:avLst/>
          </a:prstGeom>
          <a:noFill/>
        </p:spPr>
        <p:txBody>
          <a:bodyPr wrap="square" rtlCol="0">
            <a:spAutoFit/>
          </a:bodyPr>
          <a:lstStyle/>
          <a:p>
            <a:pPr algn="ctr"/>
            <a:r>
              <a:rPr lang="fr-FR" sz="2000" dirty="0">
                <a:solidFill>
                  <a:srgbClr val="FFC000"/>
                </a:solidFill>
                <a:latin typeface="Arial" panose="020B0604020202020204" pitchFamily="34" charset="0"/>
                <a:cs typeface="Arial" panose="020B0604020202020204" pitchFamily="34" charset="0"/>
              </a:rPr>
              <a:t>Guêpe maçonne ou Guêpe potière (famille des </a:t>
            </a:r>
            <a:r>
              <a:rPr lang="fr-FR" sz="2000" b="0" i="0" dirty="0">
                <a:solidFill>
                  <a:srgbClr val="202122"/>
                </a:solidFill>
                <a:effectLst/>
                <a:latin typeface="Arial" panose="020B0604020202020204" pitchFamily="34" charset="0"/>
                <a:cs typeface="Arial" panose="020B0604020202020204" pitchFamily="34" charset="0"/>
              </a:rPr>
              <a:t> </a:t>
            </a:r>
            <a:r>
              <a:rPr lang="fr-FR" sz="2000" b="0" i="1" u="none" strike="noStrike" dirty="0" err="1">
                <a:solidFill>
                  <a:srgbClr val="0645AD"/>
                </a:solidFill>
                <a:effectLst/>
                <a:latin typeface="Arial" panose="020B0604020202020204" pitchFamily="34" charset="0"/>
                <a:cs typeface="Arial" panose="020B0604020202020204" pitchFamily="34" charset="0"/>
                <a:hlinkClick r:id="rId16" tooltip="Vespidae"/>
              </a:rPr>
              <a:t>Vespidae</a:t>
            </a:r>
            <a:r>
              <a:rPr lang="fr-FR" sz="2000" dirty="0">
                <a:solidFill>
                  <a:srgbClr val="FFC000"/>
                </a:solidFill>
                <a:latin typeface="Arial" panose="020B0604020202020204" pitchFamily="34" charset="0"/>
                <a:cs typeface="Arial" panose="020B0604020202020204" pitchFamily="34" charset="0"/>
              </a:rPr>
              <a:t>) </a:t>
            </a:r>
            <a:r>
              <a:rPr lang="fr-FR" sz="2000" dirty="0">
                <a:solidFill>
                  <a:srgbClr val="FFC000"/>
                </a:solidFill>
                <a:latin typeface="Calibri" panose="020F0502020204030204" pitchFamily="34" charset="0"/>
                <a:cs typeface="Calibri" panose="020F0502020204030204" pitchFamily="34" charset="0"/>
                <a:sym typeface="Wingdings" panose="05000000000000000000" pitchFamily="2" charset="2"/>
              </a:rPr>
              <a:t></a:t>
            </a:r>
            <a:r>
              <a:rPr lang="fr-FR" sz="2000" dirty="0">
                <a:solidFill>
                  <a:srgbClr val="FFC000"/>
                </a:solidFill>
                <a:latin typeface="Calibri" panose="020F0502020204030204" pitchFamily="34" charset="0"/>
                <a:cs typeface="Calibri" panose="020F0502020204030204" pitchFamily="34" charset="0"/>
              </a:rPr>
              <a:t>↗</a:t>
            </a:r>
            <a:endParaRPr lang="fr-FR" sz="2000" dirty="0">
              <a:solidFill>
                <a:srgbClr val="FFC000"/>
              </a:solidFill>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60E445B9-643B-4655-B71B-2A2238FDDF72}"/>
              </a:ext>
            </a:extLst>
          </p:cNvPr>
          <p:cNvSpPr txBox="1"/>
          <p:nvPr/>
        </p:nvSpPr>
        <p:spPr>
          <a:xfrm>
            <a:off x="9608802" y="3624395"/>
            <a:ext cx="2295525" cy="707886"/>
          </a:xfrm>
          <a:prstGeom prst="rect">
            <a:avLst/>
          </a:prstGeom>
          <a:noFill/>
        </p:spPr>
        <p:txBody>
          <a:bodyPr wrap="square" rtlCol="0">
            <a:spAutoFit/>
          </a:bodyPr>
          <a:lstStyle/>
          <a:p>
            <a:pPr algn="ctr"/>
            <a:r>
              <a:rPr lang="fr-FR" sz="2000" dirty="0">
                <a:solidFill>
                  <a:srgbClr val="FFC000"/>
                </a:solidFill>
                <a:latin typeface="Arial" panose="020B0604020202020204" pitchFamily="34" charset="0"/>
                <a:cs typeface="Arial" panose="020B0604020202020204" pitchFamily="34" charset="0"/>
              </a:rPr>
              <a:t>Guêpe commune (</a:t>
            </a:r>
            <a:r>
              <a:rPr lang="fr-FR" sz="2000" i="1" dirty="0" err="1">
                <a:solidFill>
                  <a:srgbClr val="FFC000"/>
                </a:solidFill>
                <a:latin typeface="Arial" panose="020B0604020202020204" pitchFamily="34" charset="0"/>
                <a:cs typeface="Arial" panose="020B0604020202020204" pitchFamily="34" charset="0"/>
              </a:rPr>
              <a:t>Vespula</a:t>
            </a:r>
            <a:r>
              <a:rPr lang="fr-FR" sz="2000" i="1" dirty="0">
                <a:solidFill>
                  <a:srgbClr val="FFC000"/>
                </a:solidFill>
                <a:latin typeface="Arial" panose="020B0604020202020204" pitchFamily="34" charset="0"/>
                <a:cs typeface="Arial" panose="020B0604020202020204" pitchFamily="34" charset="0"/>
              </a:rPr>
              <a:t> vulgaris</a:t>
            </a:r>
            <a:r>
              <a:rPr lang="fr-FR" sz="2000" dirty="0">
                <a:solidFill>
                  <a:srgbClr val="FFC000"/>
                </a:solidFill>
                <a:latin typeface="Arial" panose="020B0604020202020204" pitchFamily="34" charset="0"/>
                <a:cs typeface="Arial" panose="020B0604020202020204" pitchFamily="34" charset="0"/>
              </a:rPr>
              <a:t>)</a:t>
            </a:r>
            <a:endParaRPr lang="fr-FR" sz="2000" dirty="0">
              <a:solidFill>
                <a:srgbClr val="FFC000"/>
              </a:solidFill>
            </a:endParaRPr>
          </a:p>
        </p:txBody>
      </p:sp>
    </p:spTree>
    <p:extLst>
      <p:ext uri="{BB962C8B-B14F-4D97-AF65-F5344CB8AC3E}">
        <p14:creationId xmlns:p14="http://schemas.microsoft.com/office/powerpoint/2010/main" val="3422940365"/>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TotalTime>
  <Words>7449</Words>
  <Application>Microsoft Office PowerPoint</Application>
  <PresentationFormat>Grand écran</PresentationFormat>
  <Paragraphs>373</Paragraphs>
  <Slides>47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47</vt:i4>
      </vt:variant>
    </vt:vector>
  </HeadingPairs>
  <TitlesOfParts>
    <vt:vector size="53" baseType="lpstr">
      <vt:lpstr>Arial</vt:lpstr>
      <vt:lpstr>Calibri</vt:lpstr>
      <vt:lpstr>Gill Sans Nova</vt:lpstr>
      <vt:lpstr>Helvetica Neue</vt:lpstr>
      <vt:lpstr>Roboto</vt:lpstr>
      <vt:lpstr>GradientVTI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164</cp:revision>
  <dcterms:created xsi:type="dcterms:W3CDTF">2021-02-01T19:39:48Z</dcterms:created>
  <dcterms:modified xsi:type="dcterms:W3CDTF">2021-02-10T02:09:13Z</dcterms:modified>
</cp:coreProperties>
</file>