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331" r:id="rId4"/>
    <p:sldId id="311" r:id="rId5"/>
    <p:sldId id="301" r:id="rId6"/>
    <p:sldId id="280" r:id="rId7"/>
    <p:sldId id="283" r:id="rId8"/>
    <p:sldId id="296" r:id="rId9"/>
    <p:sldId id="329" r:id="rId10"/>
    <p:sldId id="325" r:id="rId11"/>
    <p:sldId id="354" r:id="rId12"/>
    <p:sldId id="326" r:id="rId13"/>
    <p:sldId id="330" r:id="rId14"/>
    <p:sldId id="298" r:id="rId15"/>
    <p:sldId id="258" r:id="rId16"/>
    <p:sldId id="259" r:id="rId17"/>
    <p:sldId id="289" r:id="rId18"/>
    <p:sldId id="306" r:id="rId19"/>
    <p:sldId id="294" r:id="rId20"/>
    <p:sldId id="290" r:id="rId21"/>
    <p:sldId id="260" r:id="rId22"/>
    <p:sldId id="262" r:id="rId23"/>
    <p:sldId id="261" r:id="rId24"/>
    <p:sldId id="293" r:id="rId25"/>
    <p:sldId id="356" r:id="rId26"/>
    <p:sldId id="358" r:id="rId27"/>
    <p:sldId id="263" r:id="rId28"/>
    <p:sldId id="292" r:id="rId29"/>
    <p:sldId id="271" r:id="rId30"/>
    <p:sldId id="272" r:id="rId31"/>
    <p:sldId id="267" r:id="rId32"/>
    <p:sldId id="278" r:id="rId33"/>
    <p:sldId id="302" r:id="rId34"/>
    <p:sldId id="287" r:id="rId35"/>
    <p:sldId id="288" r:id="rId36"/>
    <p:sldId id="268" r:id="rId37"/>
    <p:sldId id="273" r:id="rId38"/>
    <p:sldId id="265" r:id="rId39"/>
    <p:sldId id="266" r:id="rId40"/>
    <p:sldId id="375" r:id="rId41"/>
    <p:sldId id="275" r:id="rId42"/>
    <p:sldId id="284" r:id="rId43"/>
    <p:sldId id="276" r:id="rId44"/>
    <p:sldId id="303" r:id="rId45"/>
    <p:sldId id="360" r:id="rId46"/>
    <p:sldId id="362" r:id="rId47"/>
    <p:sldId id="361" r:id="rId48"/>
    <p:sldId id="279" r:id="rId49"/>
    <p:sldId id="304" r:id="rId50"/>
    <p:sldId id="389" r:id="rId51"/>
    <p:sldId id="390" r:id="rId52"/>
    <p:sldId id="285" r:id="rId53"/>
    <p:sldId id="286" r:id="rId54"/>
    <p:sldId id="281" r:id="rId55"/>
    <p:sldId id="313" r:id="rId56"/>
    <p:sldId id="282" r:id="rId57"/>
    <p:sldId id="299" r:id="rId58"/>
    <p:sldId id="323" r:id="rId59"/>
    <p:sldId id="328" r:id="rId60"/>
    <p:sldId id="334" r:id="rId61"/>
    <p:sldId id="343" r:id="rId62"/>
    <p:sldId id="344" r:id="rId63"/>
    <p:sldId id="346" r:id="rId64"/>
    <p:sldId id="347" r:id="rId65"/>
    <p:sldId id="348" r:id="rId66"/>
    <p:sldId id="350" r:id="rId67"/>
    <p:sldId id="349" r:id="rId68"/>
    <p:sldId id="351" r:id="rId69"/>
    <p:sldId id="352" r:id="rId70"/>
    <p:sldId id="365" r:id="rId71"/>
    <p:sldId id="366" r:id="rId72"/>
    <p:sldId id="353" r:id="rId73"/>
    <p:sldId id="371" r:id="rId74"/>
    <p:sldId id="372" r:id="rId75"/>
    <p:sldId id="374" r:id="rId76"/>
    <p:sldId id="373" r:id="rId77"/>
    <p:sldId id="336" r:id="rId78"/>
    <p:sldId id="335" r:id="rId79"/>
    <p:sldId id="305" r:id="rId80"/>
    <p:sldId id="317" r:id="rId81"/>
    <p:sldId id="307" r:id="rId82"/>
    <p:sldId id="318" r:id="rId83"/>
    <p:sldId id="319" r:id="rId84"/>
    <p:sldId id="368" r:id="rId85"/>
    <p:sldId id="383" r:id="rId86"/>
    <p:sldId id="377" r:id="rId87"/>
    <p:sldId id="384" r:id="rId88"/>
    <p:sldId id="376" r:id="rId89"/>
    <p:sldId id="369" r:id="rId90"/>
    <p:sldId id="316" r:id="rId91"/>
    <p:sldId id="388" r:id="rId92"/>
    <p:sldId id="378" r:id="rId93"/>
    <p:sldId id="364" r:id="rId94"/>
    <p:sldId id="363" r:id="rId95"/>
    <p:sldId id="379" r:id="rId96"/>
    <p:sldId id="321" r:id="rId97"/>
    <p:sldId id="341" r:id="rId98"/>
    <p:sldId id="380" r:id="rId99"/>
    <p:sldId id="337" r:id="rId100"/>
    <p:sldId id="385" r:id="rId101"/>
    <p:sldId id="339" r:id="rId102"/>
    <p:sldId id="381" r:id="rId103"/>
    <p:sldId id="386" r:id="rId104"/>
    <p:sldId id="345" r:id="rId105"/>
    <p:sldId id="338" r:id="rId106"/>
    <p:sldId id="340" r:id="rId107"/>
    <p:sldId id="382" r:id="rId108"/>
    <p:sldId id="277" r:id="rId109"/>
    <p:sldId id="387" r:id="rId110"/>
    <p:sldId id="324" r:id="rId111"/>
    <p:sldId id="367" r:id="rId112"/>
    <p:sldId id="320" r:id="rId113"/>
    <p:sldId id="308" r:id="rId114"/>
    <p:sldId id="342" r:id="rId115"/>
    <p:sldId id="359" r:id="rId116"/>
    <p:sldId id="355" r:id="rId117"/>
    <p:sldId id="357" r:id="rId118"/>
    <p:sldId id="370" r:id="rId119"/>
    <p:sldId id="269" r:id="rId120"/>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55407"/>
    <a:srgbClr val="6600CC"/>
    <a:srgbClr val="FF0000"/>
    <a:srgbClr val="0000FF"/>
    <a:srgbClr val="FF66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40" autoAdjust="0"/>
  </p:normalViewPr>
  <p:slideViewPr>
    <p:cSldViewPr>
      <p:cViewPr varScale="1">
        <p:scale>
          <a:sx n="91" d="100"/>
          <a:sy n="91" d="100"/>
        </p:scale>
        <p:origin x="-14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E075D5-53F6-41F5-AF72-7EC4BC73C3E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093077-EA98-4F7D-AAFA-339BEC582D03}"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6244512-E093-4E30-A2DD-A0295BA74BA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BE31ED-5EA6-4A49-893E-97AF7A9AD61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3F70B1-F523-4800-AE29-A7A270337DB9}"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F2CC877-2874-4E7B-87A2-9D530E0B2F8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CF6D701-E0E1-4A73-8ABC-952B05EA10D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D1ACCF3-AAEB-43B7-A2A1-20930903756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85D4C55-484D-47CC-A94B-F89BE67964A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02086C6-F92E-4E19-B06F-DA371BAE1444}"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15F26E6-27C6-4E14-AC62-C1633A6C55D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9E40767-B583-41D6-A092-336E4959798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benjamin.lisan@free.fr" TargetMode="External"/><Relationship Id="rId1" Type="http://schemas.openxmlformats.org/officeDocument/2006/relationships/slideLayout" Target="../slideLayouts/slideLayout2.xml"/><Relationship Id="rId4" Type="http://schemas.openxmlformats.org/officeDocument/2006/relationships/hyperlink" Target="http://www.la-ferme-du-hourcot.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100.xml.rels><?xml version="1.0" encoding="UTF-8" standalone="yes"?>
<Relationships xmlns="http://schemas.openxmlformats.org/package/2006/relationships"><Relationship Id="rId3" Type="http://schemas.openxmlformats.org/officeDocument/2006/relationships/hyperlink" Target="http://fr.wikipedia.org/wiki/Russe" TargetMode="External"/><Relationship Id="rId2" Type="http://schemas.openxmlformats.org/officeDocument/2006/relationships/hyperlink" Target="http://fr.wikipedia.org/wiki/Anglais" TargetMode="Externa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hyperlink" Target="http://fr.wikipedia.org/wiki/Substrat" TargetMode="External"/><Relationship Id="rId13" Type="http://schemas.openxmlformats.org/officeDocument/2006/relationships/hyperlink" Target="http://fr.wiktionary.org/wiki/argile" TargetMode="External"/><Relationship Id="rId18" Type="http://schemas.openxmlformats.org/officeDocument/2006/relationships/hyperlink" Target="http://fr.wiktionary.org/wiki/lessiv%C3%A9" TargetMode="External"/><Relationship Id="rId26" Type="http://schemas.openxmlformats.org/officeDocument/2006/relationships/hyperlink" Target="http://fr.wikipedia.org/wiki/Conif%C3%A8re" TargetMode="External"/><Relationship Id="rId3" Type="http://schemas.openxmlformats.org/officeDocument/2006/relationships/hyperlink" Target="http://fr.wikipedia.org/wiki/Scorie" TargetMode="External"/><Relationship Id="rId21" Type="http://schemas.openxmlformats.org/officeDocument/2006/relationships/hyperlink" Target="http://fr.wikipedia.org/wiki/Horizon_(p%C3%A9dologie)" TargetMode="External"/><Relationship Id="rId7" Type="http://schemas.openxmlformats.org/officeDocument/2006/relationships/hyperlink" Target="http://fr.wikipedia.org/wiki/Gris" TargetMode="External"/><Relationship Id="rId12" Type="http://schemas.openxmlformats.org/officeDocument/2006/relationships/hyperlink" Target="http://fr.wiktionary.org/wiki/destruction" TargetMode="External"/><Relationship Id="rId17" Type="http://schemas.openxmlformats.org/officeDocument/2006/relationships/hyperlink" Target="http://fr.wikipedia.org/wiki/Potentiel_hydrog%C3%A8ne" TargetMode="External"/><Relationship Id="rId25" Type="http://schemas.openxmlformats.org/officeDocument/2006/relationships/hyperlink" Target="http://fr.wikipedia.org/wiki/For%C3%AAt" TargetMode="External"/><Relationship Id="rId2" Type="http://schemas.openxmlformats.org/officeDocument/2006/relationships/hyperlink" Target="http://fr.wikipedia.org/wiki/Roche" TargetMode="External"/><Relationship Id="rId16" Type="http://schemas.openxmlformats.org/officeDocument/2006/relationships/hyperlink" Target="http://fr.wikipedia.org/wiki/Sol_(p%C3%A9dologie)" TargetMode="External"/><Relationship Id="rId20" Type="http://schemas.openxmlformats.org/officeDocument/2006/relationships/hyperlink" Target="http://fr.wikipedia.org/wiki/Agriculture" TargetMode="External"/><Relationship Id="rId1" Type="http://schemas.openxmlformats.org/officeDocument/2006/relationships/slideLayout" Target="../slideLayouts/slideLayout7.xml"/><Relationship Id="rId6" Type="http://schemas.openxmlformats.org/officeDocument/2006/relationships/hyperlink" Target="http://fr.wikipedia.org/wiki/Noir" TargetMode="External"/><Relationship Id="rId11" Type="http://schemas.openxmlformats.org/officeDocument/2006/relationships/hyperlink" Target="http://fr.wiktionary.org/wiki/podzol" TargetMode="External"/><Relationship Id="rId24" Type="http://schemas.openxmlformats.org/officeDocument/2006/relationships/hyperlink" Target="http://fr.wikipedia.org/wiki/Ta%C3%AFga" TargetMode="External"/><Relationship Id="rId5" Type="http://schemas.openxmlformats.org/officeDocument/2006/relationships/hyperlink" Target="http://fr.wikipedia.org/wiki/Rouge" TargetMode="External"/><Relationship Id="rId15" Type="http://schemas.openxmlformats.org/officeDocument/2006/relationships/hyperlink" Target="http://fr.wiktionary.org/wiki/organique" TargetMode="External"/><Relationship Id="rId23" Type="http://schemas.openxmlformats.org/officeDocument/2006/relationships/hyperlink" Target="http://fr.wikipedia.org/wiki/Russe" TargetMode="External"/><Relationship Id="rId10" Type="http://schemas.openxmlformats.org/officeDocument/2006/relationships/hyperlink" Target="http://fr.wiktionary.org/wiki/formation" TargetMode="External"/><Relationship Id="rId19" Type="http://schemas.openxmlformats.org/officeDocument/2006/relationships/hyperlink" Target="http://fr.wiktionary.org/wiki/sup%C3%A9rieur" TargetMode="External"/><Relationship Id="rId4" Type="http://schemas.openxmlformats.org/officeDocument/2006/relationships/hyperlink" Target="http://fr.wikipedia.org/wiki/Basalte" TargetMode="External"/><Relationship Id="rId9" Type="http://schemas.openxmlformats.org/officeDocument/2006/relationships/hyperlink" Target="http://fr.wikipedia.org/wiki/Drainage_(agricole)" TargetMode="External"/><Relationship Id="rId14" Type="http://schemas.openxmlformats.org/officeDocument/2006/relationships/hyperlink" Target="http://fr.wiktionary.org/wiki/acide" TargetMode="External"/><Relationship Id="rId22" Type="http://schemas.openxmlformats.org/officeDocument/2006/relationships/hyperlink" Target="http://fr.wikipedia.org/wiki/Acides_fulviques"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fr.wikipedia.org/wiki/Mac%C3%A9ration" TargetMode="External"/><Relationship Id="rId13" Type="http://schemas.openxmlformats.org/officeDocument/2006/relationships/hyperlink" Target="http://fr.wikipedia.org/wiki/Lutte_biologique" TargetMode="External"/><Relationship Id="rId3" Type="http://schemas.openxmlformats.org/officeDocument/2006/relationships/hyperlink" Target="http://fr.wikipedia.org/wiki/%C3%89levage" TargetMode="External"/><Relationship Id="rId7" Type="http://schemas.openxmlformats.org/officeDocument/2006/relationships/hyperlink" Target="http://fr.wikipedia.org/wiki/Agriculture_biologique" TargetMode="External"/><Relationship Id="rId12" Type="http://schemas.openxmlformats.org/officeDocument/2006/relationships/hyperlink" Target="http://fr.wikipedia.org/wiki/Fongicide" TargetMode="External"/><Relationship Id="rId2" Type="http://schemas.openxmlformats.org/officeDocument/2006/relationships/hyperlink" Target="http://fr.wikipedia.org/wiki/D%C3%A9chet" TargetMode="External"/><Relationship Id="rId16" Type="http://schemas.openxmlformats.org/officeDocument/2006/relationships/hyperlink" Target="http://fr.wikipedia.org/wiki/Purin_d'ortie" TargetMode="External"/><Relationship Id="rId1" Type="http://schemas.openxmlformats.org/officeDocument/2006/relationships/slideLayout" Target="../slideLayouts/slideLayout7.xml"/><Relationship Id="rId6" Type="http://schemas.openxmlformats.org/officeDocument/2006/relationships/hyperlink" Target="http://fr.wikipedia.org/wiki/Fumier" TargetMode="External"/><Relationship Id="rId11" Type="http://schemas.openxmlformats.org/officeDocument/2006/relationships/hyperlink" Target="http://fr.wikipedia.org/wiki/Insecticide" TargetMode="External"/><Relationship Id="rId5" Type="http://schemas.openxmlformats.org/officeDocument/2006/relationships/hyperlink" Target="http://fr.wikipedia.org/wiki/Urine" TargetMode="External"/><Relationship Id="rId15" Type="http://schemas.openxmlformats.org/officeDocument/2006/relationships/hyperlink" Target="http://fr.wikipedia.org/wiki/Compostage_(biologie)" TargetMode="External"/><Relationship Id="rId10" Type="http://schemas.openxmlformats.org/officeDocument/2006/relationships/hyperlink" Target="http://fr.wikipedia.org/wiki/D%C3%A9coction" TargetMode="External"/><Relationship Id="rId4" Type="http://schemas.openxmlformats.org/officeDocument/2006/relationships/hyperlink" Target="http://fr.wikipedia.org/wiki/Liste_des_animaux_d'%C3%A9levage" TargetMode="External"/><Relationship Id="rId9" Type="http://schemas.openxmlformats.org/officeDocument/2006/relationships/hyperlink" Target="http://fr.wikipedia.org/wiki/Infusion" TargetMode="External"/><Relationship Id="rId14" Type="http://schemas.openxmlformats.org/officeDocument/2006/relationships/hyperlink" Target="http://fr.wikipedia.org/wiki/Engrais"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fr.wiktionary.org/wiki/produire" TargetMode="External"/><Relationship Id="rId13" Type="http://schemas.openxmlformats.org/officeDocument/2006/relationships/hyperlink" Target="http://fr.wikipedia.org/wiki/Labour" TargetMode="External"/><Relationship Id="rId3" Type="http://schemas.openxmlformats.org/officeDocument/2006/relationships/hyperlink" Target="http://fr.wiktionary.org/wiki/r%C3%A9pandre" TargetMode="External"/><Relationship Id="rId7" Type="http://schemas.openxmlformats.org/officeDocument/2006/relationships/hyperlink" Target="http://fr.wiktionary.org/wiki/pr%C3%A9par%C3%A9e" TargetMode="External"/><Relationship Id="rId12" Type="http://schemas.openxmlformats.org/officeDocument/2006/relationships/hyperlink" Target="http://fr.wikipedia.org/wiki/Sylviculture" TargetMode="External"/><Relationship Id="rId2" Type="http://schemas.openxmlformats.org/officeDocument/2006/relationships/hyperlink" Target="http://www.aquaportail.com/definition-5915-sediment.html" TargetMode="External"/><Relationship Id="rId1" Type="http://schemas.openxmlformats.org/officeDocument/2006/relationships/slideLayout" Target="../slideLayouts/slideLayout7.xml"/><Relationship Id="rId6" Type="http://schemas.openxmlformats.org/officeDocument/2006/relationships/hyperlink" Target="http://fr.wiktionary.org/wiki/terre" TargetMode="External"/><Relationship Id="rId11" Type="http://schemas.openxmlformats.org/officeDocument/2006/relationships/hyperlink" Target="http://fr.wikipedia.org/wiki/Agriculture" TargetMode="External"/><Relationship Id="rId5" Type="http://schemas.openxmlformats.org/officeDocument/2006/relationships/hyperlink" Target="http://fr.wiktionary.org/wiki/grain" TargetMode="External"/><Relationship Id="rId10" Type="http://schemas.openxmlformats.org/officeDocument/2006/relationships/hyperlink" Target="http://fr.wikipedia.org/wiki/Technique_culturale_simplifi%C3%A9e" TargetMode="External"/><Relationship Id="rId4" Type="http://schemas.openxmlformats.org/officeDocument/2006/relationships/hyperlink" Target="http://fr.wiktionary.org/wiki/graine" TargetMode="External"/><Relationship Id="rId9" Type="http://schemas.openxmlformats.org/officeDocument/2006/relationships/hyperlink" Target="http://fr.wiktionary.org/wiki/multiplier"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fr.wikipedia.org/wiki/Perm%C3%A9abilit%C3%A9_(fluide)" TargetMode="External"/><Relationship Id="rId2" Type="http://schemas.openxmlformats.org/officeDocument/2006/relationships/hyperlink" Target="http://fr.wikipedia.org/wiki/Agriculture" TargetMode="External"/><Relationship Id="rId1" Type="http://schemas.openxmlformats.org/officeDocument/2006/relationships/slideLayout" Target="../slideLayouts/slideLayout7.xml"/><Relationship Id="rId6" Type="http://schemas.openxmlformats.org/officeDocument/2006/relationships/hyperlink" Target="http://fr.wikipedia.org/wiki/Semelle_de_labour" TargetMode="External"/><Relationship Id="rId5" Type="http://schemas.openxmlformats.org/officeDocument/2006/relationships/hyperlink" Target="http://fr.wikipedia.org/wiki/Drainage_(agricole)" TargetMode="External"/><Relationship Id="rId4" Type="http://schemas.openxmlformats.org/officeDocument/2006/relationships/hyperlink" Target="http://fr.wikipedia.org/wiki/Sol_(p%C3%A9dologie)"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fr.wikipedia.org/wiki/Biostratigraphie" TargetMode="External"/><Relationship Id="rId13" Type="http://schemas.openxmlformats.org/officeDocument/2006/relationships/hyperlink" Target="http://fr.wikipedia.org/wiki/Mat%C3%A9riaux" TargetMode="External"/><Relationship Id="rId18" Type="http://schemas.openxmlformats.org/officeDocument/2006/relationships/hyperlink" Target="http://fr.wikipedia.org/wiki/Analyse_de_sol" TargetMode="External"/><Relationship Id="rId26" Type="http://schemas.openxmlformats.org/officeDocument/2006/relationships/image" Target="../media/image205.jpeg"/><Relationship Id="rId3" Type="http://schemas.openxmlformats.org/officeDocument/2006/relationships/hyperlink" Target="http://fr.wikipedia.org/wiki/Strate_(g%C3%A9ologie)" TargetMode="External"/><Relationship Id="rId21" Type="http://schemas.openxmlformats.org/officeDocument/2006/relationships/hyperlink" Target="http://fr.wikipedia.org/wiki/Bassin_s%C3%A9dimentaire" TargetMode="External"/><Relationship Id="rId7" Type="http://schemas.openxmlformats.org/officeDocument/2006/relationships/hyperlink" Target="http://fr.wikipedia.org/wiki/Astronomie" TargetMode="External"/><Relationship Id="rId12" Type="http://schemas.openxmlformats.org/officeDocument/2006/relationships/hyperlink" Target="http://fr.wikipedia.org/wiki/Cyclostratigraphie" TargetMode="External"/><Relationship Id="rId17" Type="http://schemas.openxmlformats.org/officeDocument/2006/relationships/hyperlink" Target="http://fr.wikipedia.org/wiki/Horticulture" TargetMode="External"/><Relationship Id="rId25" Type="http://schemas.openxmlformats.org/officeDocument/2006/relationships/image" Target="../media/image204.jpeg"/><Relationship Id="rId2" Type="http://schemas.openxmlformats.org/officeDocument/2006/relationships/hyperlink" Target="http://fr.wikipedia.org/wiki/Sciences_de_la_Terre" TargetMode="External"/><Relationship Id="rId16" Type="http://schemas.openxmlformats.org/officeDocument/2006/relationships/hyperlink" Target="http://fr.wikipedia.org/wiki/Support_de_culture" TargetMode="External"/><Relationship Id="rId20" Type="http://schemas.openxmlformats.org/officeDocument/2006/relationships/hyperlink" Target="http://fr.wikipedia.org/wiki/Montagne" TargetMode="External"/><Relationship Id="rId1" Type="http://schemas.openxmlformats.org/officeDocument/2006/relationships/slideLayout" Target="../slideLayouts/slideLayout7.xml"/><Relationship Id="rId6" Type="http://schemas.openxmlformats.org/officeDocument/2006/relationships/hyperlink" Target="http://fr.wikipedia.org/wiki/P%C3%A9trographie" TargetMode="External"/><Relationship Id="rId11" Type="http://schemas.openxmlformats.org/officeDocument/2006/relationships/hyperlink" Target="http://fr.wikipedia.org/wiki/Magn%C3%A9tostratigraphie" TargetMode="External"/><Relationship Id="rId24" Type="http://schemas.openxmlformats.org/officeDocument/2006/relationships/hyperlink" Target="http://www.futura-sciences.com/fr/definition/t/geologie-2/d/lithosphere_460/" TargetMode="External"/><Relationship Id="rId5" Type="http://schemas.openxmlformats.org/officeDocument/2006/relationships/hyperlink" Target="http://fr.wikipedia.org/wiki/Pal%C3%A9ontologie" TargetMode="External"/><Relationship Id="rId15" Type="http://schemas.openxmlformats.org/officeDocument/2006/relationships/hyperlink" Target="http://fr.wikipedia.org/wiki/Plante" TargetMode="External"/><Relationship Id="rId23" Type="http://schemas.openxmlformats.org/officeDocument/2006/relationships/hyperlink" Target="http://www.futura-sciences.com/fr/definition/t/physique-2/d/mouvement_316/" TargetMode="External"/><Relationship Id="rId10" Type="http://schemas.openxmlformats.org/officeDocument/2006/relationships/hyperlink" Target="http://fr.wikipedia.org/wiki/Lithostratigraphie" TargetMode="External"/><Relationship Id="rId19" Type="http://schemas.openxmlformats.org/officeDocument/2006/relationships/hyperlink" Target="http://fr.wikipedia.org/wiki/G%C3%A9ologie" TargetMode="External"/><Relationship Id="rId4" Type="http://schemas.openxmlformats.org/officeDocument/2006/relationships/hyperlink" Target="http://fr.wikipedia.org/wiki/G%C3%A9ochimie" TargetMode="External"/><Relationship Id="rId9" Type="http://schemas.openxmlformats.org/officeDocument/2006/relationships/hyperlink" Target="http://fr.wikipedia.org/wiki/Chimiostratigraphie" TargetMode="External"/><Relationship Id="rId14" Type="http://schemas.openxmlformats.org/officeDocument/2006/relationships/hyperlink" Target="http://fr.wikipedia.org/wiki/Racine_(botanique)" TargetMode="External"/><Relationship Id="rId22" Type="http://schemas.openxmlformats.org/officeDocument/2006/relationships/hyperlink" Target="http://fr.wikipedia.org/wiki/Tectonique_des_plaques" TargetMode="External"/><Relationship Id="rId27" Type="http://schemas.openxmlformats.org/officeDocument/2006/relationships/image" Target="../media/image206.jpeg"/></Relationships>
</file>

<file path=ppt/slides/_rels/slide106.xml.rels><?xml version="1.0" encoding="UTF-8" standalone="yes"?>
<Relationships xmlns="http://schemas.openxmlformats.org/package/2006/relationships"><Relationship Id="rId8" Type="http://schemas.openxmlformats.org/officeDocument/2006/relationships/hyperlink" Target="http://fr.wikipedia.org/wiki/Phosphore" TargetMode="External"/><Relationship Id="rId13" Type="http://schemas.openxmlformats.org/officeDocument/2006/relationships/hyperlink" Target="http://fr.wikipedia.org/wiki/Fumier" TargetMode="External"/><Relationship Id="rId18" Type="http://schemas.openxmlformats.org/officeDocument/2006/relationships/hyperlink" Target="http://fr.wikipedia.org/wiki/Granulom%C3%A9trie" TargetMode="External"/><Relationship Id="rId26" Type="http://schemas.openxmlformats.org/officeDocument/2006/relationships/hyperlink" Target="http://fr.wikipedia.org/wiki/Paille" TargetMode="External"/><Relationship Id="rId3" Type="http://schemas.openxmlformats.org/officeDocument/2006/relationships/hyperlink" Target="http://fr.wikipedia.org/wiki/Sol_(p%C3%A9dologie)" TargetMode="External"/><Relationship Id="rId21" Type="http://schemas.openxmlformats.org/officeDocument/2006/relationships/hyperlink" Target="http://fr.wikipedia.org/wiki/Terre_de_bruy%C3%A8re" TargetMode="External"/><Relationship Id="rId34" Type="http://schemas.openxmlformats.org/officeDocument/2006/relationships/hyperlink" Target="http://fr.wikipedia.org/wiki/Compostage" TargetMode="External"/><Relationship Id="rId7" Type="http://schemas.openxmlformats.org/officeDocument/2006/relationships/hyperlink" Target="http://fr.wikipedia.org/wiki/Azote" TargetMode="External"/><Relationship Id="rId12" Type="http://schemas.openxmlformats.org/officeDocument/2006/relationships/hyperlink" Target="http://fr.wikipedia.org/wiki/D%C3%A9composition" TargetMode="External"/><Relationship Id="rId17" Type="http://schemas.openxmlformats.org/officeDocument/2006/relationships/hyperlink" Target="http://fr.wikipedia.org/wiki/Sable" TargetMode="External"/><Relationship Id="rId25" Type="http://schemas.openxmlformats.org/officeDocument/2006/relationships/hyperlink" Target="http://fr.wikipedia.org/wiki/V%C3%A9g%C3%A9tal" TargetMode="External"/><Relationship Id="rId33" Type="http://schemas.openxmlformats.org/officeDocument/2006/relationships/hyperlink" Target="http://fr.wikipedia.org/wiki/Excr%C3%A9ment" TargetMode="External"/><Relationship Id="rId2" Type="http://schemas.openxmlformats.org/officeDocument/2006/relationships/hyperlink" Target="http://fr.wikipedia.org/wiki/Portugais" TargetMode="External"/><Relationship Id="rId16" Type="http://schemas.openxmlformats.org/officeDocument/2006/relationships/hyperlink" Target="http://fr.wikipedia.org/wiki/Drainage" TargetMode="External"/><Relationship Id="rId20" Type="http://schemas.openxmlformats.org/officeDocument/2006/relationships/hyperlink" Target="http://fr.wikipedia.org/wiki/Potentiel_hydrog%C3%A8ne" TargetMode="External"/><Relationship Id="rId29" Type="http://schemas.openxmlformats.org/officeDocument/2006/relationships/hyperlink" Target="http://fr.wikipedia.org/wiki/%C3%89corce" TargetMode="External"/><Relationship Id="rId1" Type="http://schemas.openxmlformats.org/officeDocument/2006/relationships/slideLayout" Target="../slideLayouts/slideLayout7.xml"/><Relationship Id="rId6" Type="http://schemas.openxmlformats.org/officeDocument/2006/relationships/hyperlink" Target="http://fr.wikipedia.org/wiki/Nutriment" TargetMode="External"/><Relationship Id="rId11" Type="http://schemas.openxmlformats.org/officeDocument/2006/relationships/hyperlink" Target="http://fr.wikipedia.org/wiki/Support_de_culture" TargetMode="External"/><Relationship Id="rId24" Type="http://schemas.openxmlformats.org/officeDocument/2006/relationships/hyperlink" Target="http://fr.wikipedia.org/wiki/Substrat" TargetMode="External"/><Relationship Id="rId32" Type="http://schemas.openxmlformats.org/officeDocument/2006/relationships/hyperlink" Target="http://fr.wikipedia.org/wiki/Toilette" TargetMode="External"/><Relationship Id="rId5" Type="http://schemas.openxmlformats.org/officeDocument/2006/relationships/hyperlink" Target="http://fr.wikipedia.org/wiki/Charbon_de_bois" TargetMode="External"/><Relationship Id="rId15" Type="http://schemas.openxmlformats.org/officeDocument/2006/relationships/hyperlink" Target="http://fr.wikipedia.org/wiki/Engrais" TargetMode="External"/><Relationship Id="rId23" Type="http://schemas.openxmlformats.org/officeDocument/2006/relationships/hyperlink" Target="http://fr.wikipedia.org/wiki/Tourbe" TargetMode="External"/><Relationship Id="rId28" Type="http://schemas.openxmlformats.org/officeDocument/2006/relationships/hyperlink" Target="http://fr.wikipedia.org/wiki/Racine_(botanique)" TargetMode="External"/><Relationship Id="rId10" Type="http://schemas.openxmlformats.org/officeDocument/2006/relationships/hyperlink" Target="http://fr.wikipedia.org/wiki/Calcium" TargetMode="External"/><Relationship Id="rId19" Type="http://schemas.openxmlformats.org/officeDocument/2006/relationships/hyperlink" Target="http://fr.wikipedia.org/w/index.php?title=NF_U_44-551&amp;action=edit&amp;redlink=1" TargetMode="External"/><Relationship Id="rId31" Type="http://schemas.openxmlformats.org/officeDocument/2006/relationships/hyperlink" Target="http://fr.wikipedia.org/wiki/Liti%C3%A8re" TargetMode="External"/><Relationship Id="rId4" Type="http://schemas.openxmlformats.org/officeDocument/2006/relationships/hyperlink" Target="http://fr.wikipedia.org/wiki/Fertilit%C3%A9" TargetMode="External"/><Relationship Id="rId9" Type="http://schemas.openxmlformats.org/officeDocument/2006/relationships/hyperlink" Target="http://fr.wikipedia.org/wiki/Potassium" TargetMode="External"/><Relationship Id="rId14" Type="http://schemas.openxmlformats.org/officeDocument/2006/relationships/hyperlink" Target="http://fr.wikipedia.org/wiki/Porosit%C3%A9" TargetMode="External"/><Relationship Id="rId22" Type="http://schemas.openxmlformats.org/officeDocument/2006/relationships/hyperlink" Target="http://fr.wikipedia.org/wiki/Tourbi%C3%A8re" TargetMode="External"/><Relationship Id="rId27" Type="http://schemas.openxmlformats.org/officeDocument/2006/relationships/hyperlink" Target="http://fr.wikipedia.org/wiki/Sphagnum" TargetMode="External"/><Relationship Id="rId30" Type="http://schemas.openxmlformats.org/officeDocument/2006/relationships/hyperlink" Target="http://fr.wikipedia.org/wiki/Compost" TargetMode="External"/><Relationship Id="rId35" Type="http://schemas.openxmlformats.org/officeDocument/2006/relationships/hyperlink" Target="http://fr.wikipedia.org/wiki/M%C3%A9thanisation"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www.futura-sciences.com/fr/definition/t/chimie-2/d/zeolithe_4645" TargetMode="External"/><Relationship Id="rId3" Type="http://schemas.openxmlformats.org/officeDocument/2006/relationships/hyperlink" Target="http://fr.wikipedia.org/wiki/Calcaire" TargetMode="External"/><Relationship Id="rId7" Type="http://schemas.openxmlformats.org/officeDocument/2006/relationships/hyperlink" Target="http://www.futura-sciences.com/fr/definition/t/chimie-2/d/zeolithe_4645/fr/definition/t/chimie-2/d/reversible_3900/" TargetMode="External"/><Relationship Id="rId2" Type="http://schemas.openxmlformats.org/officeDocument/2006/relationships/hyperlink" Target="http://fr.wikipedia.org/wiki/Rapport_C/N" TargetMode="External"/><Relationship Id="rId1" Type="http://schemas.openxmlformats.org/officeDocument/2006/relationships/slideLayout" Target="../slideLayouts/slideLayout7.xml"/><Relationship Id="rId6" Type="http://schemas.openxmlformats.org/officeDocument/2006/relationships/hyperlink" Target="http://www.futura-sciences.com/fr/definition/t/chimie-2/d/zeolithe_4645/fr/definition/t/geologie-2/d/sediments_1045/" TargetMode="External"/><Relationship Id="rId5" Type="http://schemas.openxmlformats.org/officeDocument/2006/relationships/hyperlink" Target="http://www.futura-sciences.com/fr/definition/t/chimie-2/d/zeolithe_4645/fr/definition/t/medecine-2/d/alcaline_2953/" TargetMode="External"/><Relationship Id="rId4" Type="http://schemas.openxmlformats.org/officeDocument/2006/relationships/hyperlink" Target="http://www.futura-sciences.com/fr/definition/t/chimie-2/d/zeolithe_4645/fr/definition/t/chimie-2/d/silicate_864/"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cmoi51100.free.fr/Foret/pdf+cours/Biologie/lexique_pedo.PDF" TargetMode="External"/><Relationship Id="rId2" Type="http://schemas.openxmlformats.org/officeDocument/2006/relationships/hyperlink" Target="http://www.didier-pol.net/6LEXIQUE.html" TargetMode="External"/><Relationship Id="rId1" Type="http://schemas.openxmlformats.org/officeDocument/2006/relationships/slideLayout" Target="../slideLayouts/slideLayout2.xml"/><Relationship Id="rId4" Type="http://schemas.openxmlformats.org/officeDocument/2006/relationships/hyperlink" Target="http://138.102.82.2/cours/science-du-sol/glossaire-de-pedologie=article13.html"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amazon.fr/LAnalyse-v%C3%A9g%C3%A9tal-dans-conduite-fertilisation/dp/929067010X/ref=sr_1_27?ie=UTF8&amp;s=books&amp;qid=1263145287&amp;sr=1-27" TargetMode="External"/><Relationship Id="rId2" Type="http://schemas.openxmlformats.org/officeDocument/2006/relationships/hyperlink" Target="http://www.ctifl.fr/" TargetMode="External"/><Relationship Id="rId1" Type="http://schemas.openxmlformats.org/officeDocument/2006/relationships/slideLayout" Target="../slideLayouts/slideLayout2.xml"/><Relationship Id="rId4" Type="http://schemas.openxmlformats.org/officeDocument/2006/relationships/hyperlink" Target="http://www.amazon.fr/Advances-Agronomy-Donald-Ph-Sparks/dp/012373987X/ref=sr_1_1?ie=UTF8&amp;s=books&amp;qid=1259328181&amp;sr=1-1"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hyperlink" Target="http://terra-preta-gardens.com/"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hyperlink" Target="http://fr.wikipedia.org/w/index.php?title=Le_compost_:_Gestion_de_la_mati%C3%A8re_organique.&amp;action=edit&amp;redlink=1" TargetMode="External"/><Relationship Id="rId2" Type="http://schemas.openxmlformats.org/officeDocument/2006/relationships/hyperlink" Target="http://fr.wikipedia.org/w/index.php?title=Michel_Mustin&amp;action=edit&amp;redlink=1" TargetMode="External"/><Relationship Id="rId1" Type="http://schemas.openxmlformats.org/officeDocument/2006/relationships/slideLayout" Target="../slideLayouts/slideLayout7.xml"/><Relationship Id="rId6" Type="http://schemas.openxmlformats.org/officeDocument/2006/relationships/hyperlink" Target="http://www.tagari.com/store/12" TargetMode="External"/><Relationship Id="rId5" Type="http://schemas.openxmlformats.org/officeDocument/2006/relationships/hyperlink" Target="http://www.jean-pain.com/mjp.html" TargetMode="External"/><Relationship Id="rId4" Type="http://schemas.openxmlformats.org/officeDocument/2006/relationships/hyperlink" Target="http://www.sbf.ulaval.ca/brf/bois_rameal.html"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www.inra.fr/dpenv/inmemc48.htm" TargetMode="External"/><Relationship Id="rId3" Type="http://schemas.openxmlformats.org/officeDocument/2006/relationships/hyperlink" Target="http://www.inra.fr/dpenv/pascac35.htm" TargetMode="External"/><Relationship Id="rId7" Type="http://schemas.openxmlformats.org/officeDocument/2006/relationships/hyperlink" Target="http://www.inra.fr/dpenv/inmemc44.htm" TargetMode="External"/><Relationship Id="rId2" Type="http://schemas.openxmlformats.org/officeDocument/2006/relationships/hyperlink" Target="http://www.inra.fr/dpenv/cayroc17.htm" TargetMode="External"/><Relationship Id="rId1" Type="http://schemas.openxmlformats.org/officeDocument/2006/relationships/slideLayout" Target="../slideLayouts/slideLayout2.xml"/><Relationship Id="rId6" Type="http://schemas.openxmlformats.org/officeDocument/2006/relationships/hyperlink" Target="http://www.inra.fr/dpenv/inmemc30.htm" TargetMode="External"/><Relationship Id="rId5" Type="http://schemas.openxmlformats.org/officeDocument/2006/relationships/hyperlink" Target="http://www.inra.fr/dpenv/faunedusol.htm" TargetMode="External"/><Relationship Id="rId4" Type="http://schemas.openxmlformats.org/officeDocument/2006/relationships/hyperlink" Target="http://www.inra.fr/dpenv/ramouc36.htm"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www.afd.fr/" TargetMode="External"/><Relationship Id="rId13" Type="http://schemas.openxmlformats.org/officeDocument/2006/relationships/hyperlink" Target="http://fr.wikipedia.org/wiki/R%C3%A9gression_et_d%C3%A9gradation_des_sols" TargetMode="External"/><Relationship Id="rId18" Type="http://schemas.openxmlformats.org/officeDocument/2006/relationships/hyperlink" Target="http://www.fao.org/nr/land/soils/maps/en/" TargetMode="External"/><Relationship Id="rId3" Type="http://schemas.openxmlformats.org/officeDocument/2006/relationships/hyperlink" Target="http://www.agrireseau.qc.ca/" TargetMode="External"/><Relationship Id="rId21" Type="http://schemas.openxmlformats.org/officeDocument/2006/relationships/hyperlink" Target="http://jardinons.wordpress.com/2008/03/15/terra-preta-comment-et-dans-quelle-condition-la-faire" TargetMode="External"/><Relationship Id="rId7" Type="http://schemas.openxmlformats.org/officeDocument/2006/relationships/hyperlink" Target="http://www.nlsd.fr/" TargetMode="External"/><Relationship Id="rId12" Type="http://schemas.openxmlformats.org/officeDocument/2006/relationships/hyperlink" Target="http://eusoils.jrc.ec.europa.eu/projects/soil_atlas" TargetMode="External"/><Relationship Id="rId17" Type="http://schemas.openxmlformats.org/officeDocument/2006/relationships/hyperlink" Target="http://www.fao.org/nr/land/sols/soil/cartes-des-sols-brm/fr/" TargetMode="External"/><Relationship Id="rId2" Type="http://schemas.openxmlformats.org/officeDocument/2006/relationships/hyperlink" Target="http://www.cirad.fr/" TargetMode="External"/><Relationship Id="rId16" Type="http://schemas.openxmlformats.org/officeDocument/2006/relationships/hyperlink" Target="http://www.fao.org/ag/agl/agll/wrb/wrbmaps/htm/soilres.htm" TargetMode="External"/><Relationship Id="rId20" Type="http://schemas.openxmlformats.org/officeDocument/2006/relationships/hyperlink" Target="http://en.wikipedia.org/wiki/System_of_Rice_Intensification" TargetMode="External"/><Relationship Id="rId1" Type="http://schemas.openxmlformats.org/officeDocument/2006/relationships/slideLayout" Target="../slideLayouts/slideLayout2.xml"/><Relationship Id="rId6" Type="http://schemas.openxmlformats.org/officeDocument/2006/relationships/hyperlink" Target="http://www.agritechnique.com/" TargetMode="External"/><Relationship Id="rId11" Type="http://schemas.openxmlformats.org/officeDocument/2006/relationships/hyperlink" Target="http://soco.jrc.ec.europa.eu/" TargetMode="External"/><Relationship Id="rId5" Type="http://schemas.openxmlformats.org/officeDocument/2006/relationships/hyperlink" Target="http://www.agrireseau.qc.ca/agroenvironnement/default.aspx" TargetMode="External"/><Relationship Id="rId15" Type="http://schemas.openxmlformats.org/officeDocument/2006/relationships/hyperlink" Target="http://www.globalsoilmap.net/" TargetMode="External"/><Relationship Id="rId10" Type="http://schemas.openxmlformats.org/officeDocument/2006/relationships/hyperlink" Target="http://www.inra.fr/" TargetMode="External"/><Relationship Id="rId19" Type="http://schemas.openxmlformats.org/officeDocument/2006/relationships/hyperlink" Target="http://www.fao.org/nr/land/sols/soil/documents-brm/fr/" TargetMode="External"/><Relationship Id="rId4" Type="http://schemas.openxmlformats.org/officeDocument/2006/relationships/hyperlink" Target="http://www.agrireseau.qc.ca/agriculturebiologique/default.aspx" TargetMode="External"/><Relationship Id="rId9" Type="http://schemas.openxmlformats.org/officeDocument/2006/relationships/hyperlink" Target="http://www.lesjardinsdebrf.com/" TargetMode="External"/><Relationship Id="rId14" Type="http://schemas.openxmlformats.org/officeDocument/2006/relationships/hyperlink" Target="http://soils.usda.gov/use/worldsoils" TargetMode="External"/><Relationship Id="rId22" Type="http://schemas.openxmlformats.org/officeDocument/2006/relationships/hyperlink" Target="http://terrapreta.bioenergylists.org/"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www.fao.org/wairdocs/ilri/x5455b/x5455b10.htm" TargetMode="External"/><Relationship Id="rId13" Type="http://schemas.openxmlformats.org/officeDocument/2006/relationships/hyperlink" Target="http://www.usaid.org/" TargetMode="External"/><Relationship Id="rId3" Type="http://schemas.openxmlformats.org/officeDocument/2006/relationships/hyperlink" Target="http://www.isric.org/NR/exeres/545B0669-6743-402B-B79A-DBF57E9FA67F.htm" TargetMode="External"/><Relationship Id="rId7" Type="http://schemas.openxmlformats.org/officeDocument/2006/relationships/hyperlink" Target="http://www.vulgarisation.net/76.pdf" TargetMode="External"/><Relationship Id="rId12" Type="http://schemas.openxmlformats.org/officeDocument/2006/relationships/hyperlink" Target="http://www.marndr.gouv.ht/" TargetMode="External"/><Relationship Id="rId2" Type="http://schemas.openxmlformats.org/officeDocument/2006/relationships/hyperlink" Target="http://www.isric.org/UK/About+Soils/Introduction+to+Soils/Distribution.htm" TargetMode="External"/><Relationship Id="rId1" Type="http://schemas.openxmlformats.org/officeDocument/2006/relationships/slideLayout" Target="../slideLayouts/slideLayout7.xml"/><Relationship Id="rId6" Type="http://schemas.openxmlformats.org/officeDocument/2006/relationships/hyperlink" Target="http://www.wocat.net/databs.asp" TargetMode="External"/><Relationship Id="rId11" Type="http://schemas.openxmlformats.org/officeDocument/2006/relationships/hyperlink" Target="http://www.ihsi.ht/" TargetMode="External"/><Relationship Id="rId5" Type="http://schemas.openxmlformats.org/officeDocument/2006/relationships/hyperlink" Target="http://www.soils.umn.edu/academics/classes/soil2125/doc/s5chp2.htm" TargetMode="External"/><Relationship Id="rId15" Type="http://schemas.openxmlformats.org/officeDocument/2006/relationships/hyperlink" Target="http://fr.wikipedia.org/wiki/Compostage_(biologie)" TargetMode="External"/><Relationship Id="rId10" Type="http://schemas.openxmlformats.org/officeDocument/2006/relationships/hyperlink" Target="http://www.fao.org/docrep/T395F/T395F01.htm" TargetMode="External"/><Relationship Id="rId4" Type="http://schemas.openxmlformats.org/officeDocument/2006/relationships/hyperlink" Target="http://www.soils.umn.edu/" TargetMode="External"/><Relationship Id="rId9" Type="http://schemas.openxmlformats.org/officeDocument/2006/relationships/hyperlink" Target="http://www.fao.org/docrep/X5328e/x5328e00.HTM" TargetMode="External"/><Relationship Id="rId14" Type="http://schemas.openxmlformats.org/officeDocument/2006/relationships/hyperlink" Target="http://www.techno-science.net/?onglet=glossaire&amp;definition=1079"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www.inra.fr/" TargetMode="External"/><Relationship Id="rId2" Type="http://schemas.openxmlformats.org/officeDocument/2006/relationships/hyperlink" Target="http://www.lams-21.com/" TargetMode="External"/><Relationship Id="rId1" Type="http://schemas.openxmlformats.org/officeDocument/2006/relationships/slideLayout" Target="../slideLayouts/slideLayout7.xml"/><Relationship Id="rId6" Type="http://schemas.openxmlformats.org/officeDocument/2006/relationships/hyperlink" Target="http://www.cirad.fr/" TargetMode="External"/><Relationship Id="rId5" Type="http://schemas.openxmlformats.org/officeDocument/2006/relationships/hyperlink" Target="http://www.cirad.fr/isss/afes.html" TargetMode="External"/><Relationship Id="rId4" Type="http://schemas.openxmlformats.org/officeDocument/2006/relationships/hyperlink" Target="http://www.cirad.fr/isss/aiss.html" TargetMode="External"/></Relationships>
</file>

<file path=ppt/slides/_rels/slide116.xml.rels><?xml version="1.0" encoding="UTF-8" standalone="yes"?>
<Relationships xmlns="http://schemas.openxmlformats.org/package/2006/relationships"><Relationship Id="rId2" Type="http://schemas.openxmlformats.org/officeDocument/2006/relationships/hyperlink" Target="http://www.rhone-alpes.chambagri.fr/phytov3/pages/TCS_semisdirect.htm" TargetMode="Externa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hyperlink" Target="http://agriculture.ovh.org/" TargetMode="Externa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8" Type="http://schemas.openxmlformats.org/officeDocument/2006/relationships/hyperlink" Target="http://www.plantes-carnivores.com/fiches_techniques/substrats/substrat_sable.php" TargetMode="External"/><Relationship Id="rId13" Type="http://schemas.openxmlformats.org/officeDocument/2006/relationships/hyperlink" Target="http://www.plantes-carnivores.com/fiches_techniques/substrats/substrat_argile_expansee.php" TargetMode="External"/><Relationship Id="rId3" Type="http://schemas.openxmlformats.org/officeDocument/2006/relationships/hyperlink" Target="http://www.plantes-carnivores.com/fiches_techniques/substrats/abreviation/abreviation_CEC.php" TargetMode="External"/><Relationship Id="rId7" Type="http://schemas.openxmlformats.org/officeDocument/2006/relationships/hyperlink" Target="http://www.plantes-carnivores.com/fiches_techniques/substrats/substrat_tourbe_blonde.php" TargetMode="External"/><Relationship Id="rId12" Type="http://schemas.openxmlformats.org/officeDocument/2006/relationships/hyperlink" Target="http://www.plantes-carnivores.com/fiches_techniques/substrats/substrat_vermiculite.php" TargetMode="External"/><Relationship Id="rId2" Type="http://schemas.openxmlformats.org/officeDocument/2006/relationships/hyperlink" Target="http://www.plantes-carnivores.com/fiches_techniques/substrats/abreviation/abreviation_porosite.php" TargetMode="External"/><Relationship Id="rId1" Type="http://schemas.openxmlformats.org/officeDocument/2006/relationships/slideLayout" Target="../slideLayouts/slideLayout7.xml"/><Relationship Id="rId6" Type="http://schemas.openxmlformats.org/officeDocument/2006/relationships/hyperlink" Target="http://www.plantes-carnivores.com/fiches_techniques/substrats/abreviation/abreviation_air.php" TargetMode="External"/><Relationship Id="rId11" Type="http://schemas.openxmlformats.org/officeDocument/2006/relationships/hyperlink" Target="http://www.plantes-carnivores.com/fiches_techniques/substrats/substrat_perlite.php" TargetMode="External"/><Relationship Id="rId5" Type="http://schemas.openxmlformats.org/officeDocument/2006/relationships/hyperlink" Target="http://www.plantes-carnivores.com/fiches_techniques/substrats/abreviation/abreviation_CN.php" TargetMode="External"/><Relationship Id="rId15" Type="http://schemas.openxmlformats.org/officeDocument/2006/relationships/hyperlink" Target="http://www.plantes-carnivores.com/fiches_techniques/substrats/substrat_comparatif.php" TargetMode="External"/><Relationship Id="rId10" Type="http://schemas.openxmlformats.org/officeDocument/2006/relationships/hyperlink" Target="http://www.plantes-carnivores.com/fiches_techniques/substrats/substrat_pouzzolane.php" TargetMode="External"/><Relationship Id="rId4" Type="http://schemas.openxmlformats.org/officeDocument/2006/relationships/hyperlink" Target="http://www.plantes-carnivores.com/fiches_techniques/substrats/abreviation/abreviation_densite.php" TargetMode="External"/><Relationship Id="rId9" Type="http://schemas.openxmlformats.org/officeDocument/2006/relationships/hyperlink" Target="http://www.plantes-carnivores.com/fiches_techniques/substrats/substrat_sphaigne.php" TargetMode="External"/><Relationship Id="rId14" Type="http://schemas.openxmlformats.org/officeDocument/2006/relationships/hyperlink" Target="http://www.plantes-carnivores.com/fiches_techniques/substrats/substrat_zeolite.php"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benjamin.lisan.free.fr/developpementdurable/menuDevDurable.htm" TargetMode="External"/><Relationship Id="rId7" Type="http://schemas.openxmlformats.org/officeDocument/2006/relationships/hyperlink" Target="http://www.projetsreforestation.co.nr/" TargetMode="External"/><Relationship Id="rId2" Type="http://schemas.openxmlformats.org/officeDocument/2006/relationships/hyperlink" Target="mailto:benjamin.lisan2@aliceadsl.fr" TargetMode="External"/><Relationship Id="rId1" Type="http://schemas.openxmlformats.org/officeDocument/2006/relationships/slideLayout" Target="../slideLayouts/slideLayout2.xml"/><Relationship Id="rId6" Type="http://schemas.openxmlformats.org/officeDocument/2006/relationships/hyperlink" Target="http://www.habiter-autrement.org/31_sud-nord/contributions-31/AmeliorationFertiliteDesSols.pdf" TargetMode="External"/><Relationship Id="rId5" Type="http://schemas.openxmlformats.org/officeDocument/2006/relationships/hyperlink" Target="http://www.habiter-autrement.org/" TargetMode="External"/><Relationship Id="rId4" Type="http://schemas.openxmlformats.org/officeDocument/2006/relationships/hyperlink" Target="http://www.developpementdurable.asso.s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hyperlink" Target="http://fr.wikipedia.org/wiki/Madagascar" TargetMode="Externa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hyperlink" Target="http://www.futura-sciences.com/" TargetMode="External"/><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3.jpeg"/></Relationships>
</file>

<file path=ppt/slides/_rels/slide19.xml.rels><?xml version="1.0" encoding="UTF-8" standalone="yes"?>
<Relationships xmlns="http://schemas.openxmlformats.org/package/2006/relationships"><Relationship Id="rId8" Type="http://schemas.openxmlformats.org/officeDocument/2006/relationships/hyperlink" Target="http://lescepes.free.fr/" TargetMode="External"/><Relationship Id="rId3" Type="http://schemas.openxmlformats.org/officeDocument/2006/relationships/hyperlink" Target="http://www.ird.nc/" TargetMode="External"/><Relationship Id="rId7"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0.jpeg"/><Relationship Id="rId4" Type="http://schemas.openxmlformats.org/officeDocument/2006/relationships/image" Target="../media/image55.jpeg"/><Relationship Id="rId9"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directseed.org/sustainablefarming.html" TargetMode="External"/><Relationship Id="rId3" Type="http://schemas.openxmlformats.org/officeDocument/2006/relationships/image" Target="../media/image62.png"/><Relationship Id="rId7" Type="http://schemas.openxmlformats.org/officeDocument/2006/relationships/image" Target="../media/image64.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hyperlink" Target="http://www.ac-grenoble.fr/college/jastres.aubenas/spip.php?article449" TargetMode="External"/><Relationship Id="rId5" Type="http://schemas.openxmlformats.org/officeDocument/2006/relationships/image" Target="../media/image63.jpeg"/><Relationship Id="rId4" Type="http://schemas.openxmlformats.org/officeDocument/2006/relationships/hyperlink" Target="http://www.cegep-ste-foy.qc.ca/profs/gbourbonnais/pascal/nya/botanique/notesnutrition/notesnutrition3.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8.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hyperlink" Target="http://www.routard.com/membre/115663" TargetMode="External"/><Relationship Id="rId5" Type="http://schemas.openxmlformats.org/officeDocument/2006/relationships/image" Target="../media/image67.jpeg"/><Relationship Id="rId4" Type="http://schemas.openxmlformats.org/officeDocument/2006/relationships/hyperlink" Target="http://www.agrireseau.qc.c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Mulch" TargetMode="External"/><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82.jpeg"/><Relationship Id="rId18" Type="http://schemas.openxmlformats.org/officeDocument/2006/relationships/image" Target="../media/image87.jpeg"/><Relationship Id="rId3" Type="http://schemas.openxmlformats.org/officeDocument/2006/relationships/image" Target="../media/image75.jpeg"/><Relationship Id="rId7" Type="http://schemas.openxmlformats.org/officeDocument/2006/relationships/image" Target="../media/image25.jpeg"/><Relationship Id="rId12" Type="http://schemas.openxmlformats.org/officeDocument/2006/relationships/image" Target="../media/image81.jpeg"/><Relationship Id="rId17" Type="http://schemas.openxmlformats.org/officeDocument/2006/relationships/image" Target="../media/image86.jpeg"/><Relationship Id="rId2" Type="http://schemas.openxmlformats.org/officeDocument/2006/relationships/image" Target="../media/image74.jpeg"/><Relationship Id="rId16" Type="http://schemas.openxmlformats.org/officeDocument/2006/relationships/image" Target="../media/image85.jpeg"/><Relationship Id="rId20"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80.jpeg"/><Relationship Id="rId5" Type="http://schemas.openxmlformats.org/officeDocument/2006/relationships/image" Target="../media/image77.jpeg"/><Relationship Id="rId15" Type="http://schemas.openxmlformats.org/officeDocument/2006/relationships/image" Target="../media/image84.jpeg"/><Relationship Id="rId10" Type="http://schemas.openxmlformats.org/officeDocument/2006/relationships/image" Target="../media/image79.jpeg"/><Relationship Id="rId19" Type="http://schemas.openxmlformats.org/officeDocument/2006/relationships/image" Target="../media/image88.jpeg"/><Relationship Id="rId4" Type="http://schemas.openxmlformats.org/officeDocument/2006/relationships/image" Target="../media/image76.jpeg"/><Relationship Id="rId9" Type="http://schemas.openxmlformats.org/officeDocument/2006/relationships/image" Target="../media/image78.jpeg"/><Relationship Id="rId14" Type="http://schemas.openxmlformats.org/officeDocument/2006/relationships/image" Target="../media/image83.jpeg"/></Relationships>
</file>

<file path=ppt/slides/_rels/slide27.xml.rels><?xml version="1.0" encoding="UTF-8" standalone="yes"?>
<Relationships xmlns="http://schemas.openxmlformats.org/package/2006/relationships"><Relationship Id="rId8" Type="http://schemas.openxmlformats.org/officeDocument/2006/relationships/hyperlink" Target="http://fr.wikipedia.org/wiki/Insecte" TargetMode="External"/><Relationship Id="rId13" Type="http://schemas.openxmlformats.org/officeDocument/2006/relationships/hyperlink" Target="http://fr.wikipedia.org/wiki/Sciure" TargetMode="External"/><Relationship Id="rId3" Type="http://schemas.openxmlformats.org/officeDocument/2006/relationships/hyperlink" Target="http://fr.wikipedia.org/wiki/Adventice" TargetMode="External"/><Relationship Id="rId7" Type="http://schemas.openxmlformats.org/officeDocument/2006/relationships/hyperlink" Target="http://fr.wikipedia.org/wiki/Nutriment" TargetMode="External"/><Relationship Id="rId12" Type="http://schemas.openxmlformats.org/officeDocument/2006/relationships/hyperlink" Target="http://fr.wikipedia.org/wiki/Paille" TargetMode="External"/><Relationship Id="rId2" Type="http://schemas.openxmlformats.org/officeDocument/2006/relationships/hyperlink" Target="http://fr.wikipedia.org/wiki/Temp%C3%A9rature" TargetMode="External"/><Relationship Id="rId1" Type="http://schemas.openxmlformats.org/officeDocument/2006/relationships/slideLayout" Target="../slideLayouts/slideLayout2.xml"/><Relationship Id="rId6" Type="http://schemas.openxmlformats.org/officeDocument/2006/relationships/hyperlink" Target="http://fr.wikipedia.org/wiki/Mati%C3%A8re_organique" TargetMode="External"/><Relationship Id="rId11" Type="http://schemas.openxmlformats.org/officeDocument/2006/relationships/hyperlink" Target="http://fr.wikipedia.org/wiki/Foin" TargetMode="External"/><Relationship Id="rId5" Type="http://schemas.openxmlformats.org/officeDocument/2006/relationships/hyperlink" Target="http://fr.wikipedia.org/wiki/Eau" TargetMode="External"/><Relationship Id="rId15" Type="http://schemas.openxmlformats.org/officeDocument/2006/relationships/hyperlink" Target="http://fr.wikipedia.org/wiki/Bois_ram%C3%A9al_fragment%C3%A9" TargetMode="External"/><Relationship Id="rId10" Type="http://schemas.openxmlformats.org/officeDocument/2006/relationships/hyperlink" Target="http://fr.wikipedia.org/wiki/Feuille" TargetMode="External"/><Relationship Id="rId4" Type="http://schemas.openxmlformats.org/officeDocument/2006/relationships/hyperlink" Target="http://fr.wikipedia.org/wiki/%C3%89vaporation" TargetMode="External"/><Relationship Id="rId9" Type="http://schemas.openxmlformats.org/officeDocument/2006/relationships/hyperlink" Target="http://fr.wikipedia.org/wiki/Bois" TargetMode="External"/><Relationship Id="rId14" Type="http://schemas.openxmlformats.org/officeDocument/2006/relationships/hyperlink" Target="http://fr.wikipedia.org/wiki/Papier_journa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membres.lycos.fr/deforestmada/le%20semis%20direct.htm" TargetMode="External"/><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r.wikipedia.org/wiki/Carburant" TargetMode="External"/><Relationship Id="rId7" Type="http://schemas.openxmlformats.org/officeDocument/2006/relationships/hyperlink" Target="http://fr.wikipedia.org/wiki/R%C3%A9silience_%C3%A9cologique" TargetMode="External"/><Relationship Id="rId2" Type="http://schemas.openxmlformats.org/officeDocument/2006/relationships/hyperlink" Target="http://fr.wikipedia.org/wiki/%C3%89rosion" TargetMode="External"/><Relationship Id="rId1" Type="http://schemas.openxmlformats.org/officeDocument/2006/relationships/slideLayout" Target="../slideLayouts/slideLayout2.xml"/><Relationship Id="rId6" Type="http://schemas.openxmlformats.org/officeDocument/2006/relationships/hyperlink" Target="http://fr.wikipedia.org/wiki/S%C3%A9cheresse" TargetMode="External"/><Relationship Id="rId5" Type="http://schemas.openxmlformats.org/officeDocument/2006/relationships/hyperlink" Target="http://fr.wikipedia.org/wiki/S%C3%A9curit%C3%A9_alimentaire" TargetMode="External"/><Relationship Id="rId4" Type="http://schemas.openxmlformats.org/officeDocument/2006/relationships/hyperlink" Target="http://fr.wikipedia.org/wiki/Intra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fr.wikipedia.org/wiki/Carabe" TargetMode="External"/><Relationship Id="rId2" Type="http://schemas.openxmlformats.org/officeDocument/2006/relationships/hyperlink" Target="http://fr.wikipedia.org/wiki/Oiseau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hyperlink" Target="http://fr.wikipedia.org/wiki/Bois" TargetMode="External"/><Relationship Id="rId7" Type="http://schemas.openxmlformats.org/officeDocument/2006/relationships/image" Target="../media/image94.jpeg"/><Relationship Id="rId2" Type="http://schemas.openxmlformats.org/officeDocument/2006/relationships/hyperlink" Target="http://fr.wikipedia.org/wiki/Bois_ram%C3%A9al_fragment%C3%A9" TargetMode="Externa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02.jpeg"/><Relationship Id="rId13" Type="http://schemas.openxmlformats.org/officeDocument/2006/relationships/image" Target="../media/image107.jpeg"/><Relationship Id="rId3" Type="http://schemas.openxmlformats.org/officeDocument/2006/relationships/image" Target="../media/image97.jpeg"/><Relationship Id="rId7" Type="http://schemas.openxmlformats.org/officeDocument/2006/relationships/image" Target="../media/image101.jpeg"/><Relationship Id="rId12" Type="http://schemas.openxmlformats.org/officeDocument/2006/relationships/image" Target="../media/image106.jpeg"/><Relationship Id="rId2" Type="http://schemas.openxmlformats.org/officeDocument/2006/relationships/image" Target="../media/image96.jpeg"/><Relationship Id="rId16" Type="http://schemas.openxmlformats.org/officeDocument/2006/relationships/hyperlink" Target="http://agroecologie.cirad.fr/" TargetMode="External"/><Relationship Id="rId1" Type="http://schemas.openxmlformats.org/officeDocument/2006/relationships/slideLayout" Target="../slideLayouts/slideLayout2.xml"/><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99.jpeg"/><Relationship Id="rId15" Type="http://schemas.openxmlformats.org/officeDocument/2006/relationships/image" Target="../media/image109.jpeg"/><Relationship Id="rId10" Type="http://schemas.openxmlformats.org/officeDocument/2006/relationships/image" Target="../media/image104.jpeg"/><Relationship Id="rId4" Type="http://schemas.openxmlformats.org/officeDocument/2006/relationships/image" Target="../media/image98.jpeg"/><Relationship Id="rId9" Type="http://schemas.openxmlformats.org/officeDocument/2006/relationships/image" Target="../media/image103.jpeg"/><Relationship Id="rId14" Type="http://schemas.openxmlformats.org/officeDocument/2006/relationships/image" Target="../media/image10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fr.wikipedia.org/wiki/Mara%C3%AEchage" TargetMode="External"/><Relationship Id="rId13" Type="http://schemas.openxmlformats.org/officeDocument/2006/relationships/hyperlink" Target="http://fr.wikipedia.org/wiki/Engrais_vert" TargetMode="External"/><Relationship Id="rId3" Type="http://schemas.openxmlformats.org/officeDocument/2006/relationships/hyperlink" Target="http://fr.wikipedia.org/wiki/Bois" TargetMode="External"/><Relationship Id="rId7" Type="http://schemas.openxmlformats.org/officeDocument/2006/relationships/hyperlink" Target="http://fr.wikipedia.org/wiki/Potager" TargetMode="External"/><Relationship Id="rId12" Type="http://schemas.openxmlformats.org/officeDocument/2006/relationships/hyperlink" Target="http://fr.wikipedia.org/wiki/Azote" TargetMode="External"/><Relationship Id="rId2" Type="http://schemas.openxmlformats.org/officeDocument/2006/relationships/hyperlink" Target="http://fr.wikipedia.org/wiki/Rameau" TargetMode="External"/><Relationship Id="rId1" Type="http://schemas.openxmlformats.org/officeDocument/2006/relationships/slideLayout" Target="../slideLayouts/slideLayout2.xml"/><Relationship Id="rId6" Type="http://schemas.openxmlformats.org/officeDocument/2006/relationships/hyperlink" Target="http://fr.wikipedia.org/wiki/%C3%89cosyst%C3%A8me" TargetMode="External"/><Relationship Id="rId11" Type="http://schemas.openxmlformats.org/officeDocument/2006/relationships/hyperlink" Target="http://fr.wikipedia.org/wiki/Arboriculture" TargetMode="External"/><Relationship Id="rId5" Type="http://schemas.openxmlformats.org/officeDocument/2006/relationships/hyperlink" Target="http://fr.wikipedia.org/wiki/Humus" TargetMode="External"/><Relationship Id="rId10" Type="http://schemas.openxmlformats.org/officeDocument/2006/relationships/hyperlink" Target="http://fr.wikipedia.org/wiki/Sylviculture" TargetMode="External"/><Relationship Id="rId4" Type="http://schemas.openxmlformats.org/officeDocument/2006/relationships/hyperlink" Target="http://fr.wikipedia.org/wiki/P%C3%A9dogen%C3%A8se_(g%C3%A9ologie)" TargetMode="External"/><Relationship Id="rId9" Type="http://schemas.openxmlformats.org/officeDocument/2006/relationships/hyperlink" Target="http://fr.wikipedia.org/wiki/Haie" TargetMode="External"/><Relationship Id="rId14" Type="http://schemas.openxmlformats.org/officeDocument/2006/relationships/hyperlink" Target="http://fr.wikipedia.org/wiki/L%C3%A9gumineus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6" Type="http://schemas.openxmlformats.org/officeDocument/2006/relationships/image" Target="../media/image113.jpeg"/><Relationship Id="rId5" Type="http://schemas.openxmlformats.org/officeDocument/2006/relationships/hyperlink" Target="http://www.jean-pain.com/" TargetMode="External"/><Relationship Id="rId4" Type="http://schemas.openxmlformats.org/officeDocument/2006/relationships/image" Target="../media/image1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agedburkina.org/IMG/jpg/Album6c.jpg" TargetMode="External"/><Relationship Id="rId3" Type="http://schemas.openxmlformats.org/officeDocument/2006/relationships/image" Target="../media/image114.jpeg"/><Relationship Id="rId7" Type="http://schemas.openxmlformats.org/officeDocument/2006/relationships/image" Target="../media/image118.jpeg"/><Relationship Id="rId2" Type="http://schemas.openxmlformats.org/officeDocument/2006/relationships/hyperlink" Target="http://www.sist.sn/gsdl/collect/bre1/index/assoc/HASHdcd8.dir/14-030-037.pdf" TargetMode="External"/><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salon.com/tech/htww/2008/09/11/helping_sawadogo/index.html" TargetMode="External"/><Relationship Id="rId3" Type="http://schemas.openxmlformats.org/officeDocument/2006/relationships/hyperlink" Target="mailto:bsanga2003@yahoo.fr" TargetMode="External"/><Relationship Id="rId7" Type="http://schemas.openxmlformats.org/officeDocument/2006/relationships/hyperlink" Target="http://translate.googleusercontent.com/translate_c?hl=fr&amp;prev=/search?q=yacouba+sawadogo&amp;hl=fr&amp;biw=1259&amp;bih=789&amp;prmd=ivnsuo&amp;rurl=translate.google.fr&amp;sl=en&amp;u=http://www.salon.com/tech/htww/2008/09/11/helping_sawadogo/index.html&amp;usg=ALkJrhjqNnzVaURLMXi9M3hUWlqI3h9BEw" TargetMode="External"/><Relationship Id="rId2" Type="http://schemas.openxmlformats.org/officeDocument/2006/relationships/hyperlink" Target="http://translate.googleusercontent.com/translate_c?hl=fr&amp;prev=/search?q=yacouba+sawadogo&amp;hl=fr&amp;biw=1259&amp;bih=789&amp;prmd=ivnsuo&amp;rurl=translate.google.fr&amp;sl=en&amp;u=http://en.wikipedia.org/wiki/Ouahigouya&amp;usg=ALkJrhgWO4K-fLGDzxe74dZ8LbbwPsB4Ew" TargetMode="External"/><Relationship Id="rId1" Type="http://schemas.openxmlformats.org/officeDocument/2006/relationships/slideLayout" Target="../slideLayouts/slideLayout2.xml"/><Relationship Id="rId6" Type="http://schemas.openxmlformats.org/officeDocument/2006/relationships/hyperlink" Target="http://www.worldbank.org/afr/ik/french/friknt77.htm" TargetMode="External"/><Relationship Id="rId5" Type="http://schemas.openxmlformats.org/officeDocument/2006/relationships/hyperlink" Target="http://en.wikipedia.org/wiki/Yacouba_Sawadogo" TargetMode="External"/><Relationship Id="rId4" Type="http://schemas.openxmlformats.org/officeDocument/2006/relationships/hyperlink" Target="http://www.lefaso.net/spip.php?article42515&amp;rubrique3" TargetMode="External"/><Relationship Id="rId9" Type="http://schemas.openxmlformats.org/officeDocument/2006/relationships/image" Target="../media/image119.jpeg"/></Relationships>
</file>

<file path=ppt/slides/_rels/slide41.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image" Target="../media/image120.jpeg"/><Relationship Id="rId7" Type="http://schemas.openxmlformats.org/officeDocument/2006/relationships/image" Target="../media/image123.jpeg"/><Relationship Id="rId2" Type="http://schemas.openxmlformats.org/officeDocument/2006/relationships/hyperlink" Target="http://fr.wikipedia.org/wiki/Terra_preta" TargetMode="External"/><Relationship Id="rId1" Type="http://schemas.openxmlformats.org/officeDocument/2006/relationships/slideLayout" Target="../slideLayouts/slideLayout2.xml"/><Relationship Id="rId6" Type="http://schemas.openxmlformats.org/officeDocument/2006/relationships/image" Target="../media/image122.jpeg"/><Relationship Id="rId11" Type="http://schemas.openxmlformats.org/officeDocument/2006/relationships/hyperlink" Target="http://www.novis.de/?p=116" TargetMode="External"/><Relationship Id="rId5" Type="http://schemas.openxmlformats.org/officeDocument/2006/relationships/hyperlink" Target="http://www.amazonat.org/" TargetMode="External"/><Relationship Id="rId10" Type="http://schemas.openxmlformats.org/officeDocument/2006/relationships/hyperlink" Target="http://www.agiweb.org/" TargetMode="External"/><Relationship Id="rId4" Type="http://schemas.openxmlformats.org/officeDocument/2006/relationships/image" Target="../media/image121.jpeg"/><Relationship Id="rId9" Type="http://schemas.openxmlformats.org/officeDocument/2006/relationships/hyperlink" Target="http://www.carbolea.ul.ie/biochar.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greenoptions.com/" TargetMode="External"/><Relationship Id="rId3" Type="http://schemas.openxmlformats.org/officeDocument/2006/relationships/hyperlink" Target="http://www.css.cornell.edu/faculty/lehmann/research/terra%20preta/terrapretamain.html" TargetMode="External"/><Relationship Id="rId7" Type="http://schemas.openxmlformats.org/officeDocument/2006/relationships/image" Target="../media/image128.jpeg"/><Relationship Id="rId2" Type="http://schemas.openxmlformats.org/officeDocument/2006/relationships/hyperlink" Target="http://en.wikipedia.org/wiki/Terra_preta" TargetMode="External"/><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s>
</file>

<file path=ppt/slides/_rels/slide43.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hyperlink" Target="http://terrapreta.bioenergylists.org/Making_BioChar" TargetMode="External"/><Relationship Id="rId7" Type="http://schemas.openxmlformats.org/officeDocument/2006/relationships/image" Target="../media/image130.png"/><Relationship Id="rId12" Type="http://schemas.openxmlformats.org/officeDocument/2006/relationships/hyperlink" Target="http://terrapreta.bioenergylists.org/" TargetMode="External"/><Relationship Id="rId2" Type="http://schemas.openxmlformats.org/officeDocument/2006/relationships/hyperlink" Target="http://terrapreta.bioenergylists.org/plants" TargetMode="External"/><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hyperlink" Target="http://terrapreta.bioenergylists.org/co2" TargetMode="External"/><Relationship Id="rId10" Type="http://schemas.openxmlformats.org/officeDocument/2006/relationships/image" Target="../media/image133.png"/><Relationship Id="rId4" Type="http://schemas.openxmlformats.org/officeDocument/2006/relationships/hyperlink" Target="http://terrapreta.bioenergylists.org/charcoal-properties" TargetMode="External"/><Relationship Id="rId9" Type="http://schemas.openxmlformats.org/officeDocument/2006/relationships/image" Target="../media/image1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40.jpeg"/><Relationship Id="rId3" Type="http://schemas.openxmlformats.org/officeDocument/2006/relationships/image" Target="../media/image135.jpeg"/><Relationship Id="rId7" Type="http://schemas.openxmlformats.org/officeDocument/2006/relationships/image" Target="../media/image139.jpeg"/><Relationship Id="rId2" Type="http://schemas.openxmlformats.org/officeDocument/2006/relationships/hyperlink" Target="http://fr.wikipedia.org/wiki/For%C3%AAt-Noire" TargetMode="External"/><Relationship Id="rId1" Type="http://schemas.openxmlformats.org/officeDocument/2006/relationships/slideLayout" Target="../slideLayouts/slideLayout7.xml"/><Relationship Id="rId6" Type="http://schemas.openxmlformats.org/officeDocument/2006/relationships/image" Target="../media/image138.jpeg"/><Relationship Id="rId5" Type="http://schemas.openxmlformats.org/officeDocument/2006/relationships/image" Target="../media/image137.jpeg"/><Relationship Id="rId10" Type="http://schemas.openxmlformats.org/officeDocument/2006/relationships/hyperlink" Target="http://fr.wikipedia.org/wiki/Charbon_de_bois" TargetMode="External"/><Relationship Id="rId4" Type="http://schemas.openxmlformats.org/officeDocument/2006/relationships/image" Target="../media/image136.png"/><Relationship Id="rId9" Type="http://schemas.openxmlformats.org/officeDocument/2006/relationships/image" Target="../media/image141.jpeg"/></Relationships>
</file>

<file path=ppt/slides/_rels/slide46.xml.rels><?xml version="1.0" encoding="UTF-8" standalone="yes"?>
<Relationships xmlns="http://schemas.openxmlformats.org/package/2006/relationships"><Relationship Id="rId8" Type="http://schemas.openxmlformats.org/officeDocument/2006/relationships/image" Target="../media/image146.jpeg"/><Relationship Id="rId3" Type="http://schemas.openxmlformats.org/officeDocument/2006/relationships/hyperlink" Target="http://www.fao.org/docrep/X5328e/x5328e0h.htm" TargetMode="External"/><Relationship Id="rId7" Type="http://schemas.openxmlformats.org/officeDocument/2006/relationships/image" Target="../media/image145.jpeg"/><Relationship Id="rId2"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44.jpeg"/><Relationship Id="rId5" Type="http://schemas.openxmlformats.org/officeDocument/2006/relationships/image" Target="../media/image143.jpeg"/><Relationship Id="rId4" Type="http://schemas.openxmlformats.org/officeDocument/2006/relationships/image" Target="../media/image142.jpeg"/><Relationship Id="rId9" Type="http://schemas.openxmlformats.org/officeDocument/2006/relationships/image" Target="../media/image147.jpeg"/></Relationships>
</file>

<file path=ppt/slides/_rels/slide47.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49.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www.agrireseau.qc.ca/agriculturebiologique/documents/Engvert_couleur_basse.pdf" TargetMode="External"/><Relationship Id="rId3" Type="http://schemas.openxmlformats.org/officeDocument/2006/relationships/hyperlink" Target="http://www.greenstone.org/" TargetMode="External"/><Relationship Id="rId7" Type="http://schemas.openxmlformats.org/officeDocument/2006/relationships/hyperlink" Target="http://publications.gc.ca/collections/collection_2011/agr/A42-108-2010-fra.pdf" TargetMode="External"/><Relationship Id="rId2" Type="http://schemas.openxmlformats.org/officeDocument/2006/relationships/image" Target="../media/image154.jpeg"/><Relationship Id="rId1" Type="http://schemas.openxmlformats.org/officeDocument/2006/relationships/slideLayout" Target="../slideLayouts/slideLayout7.xml"/><Relationship Id="rId6" Type="http://schemas.openxmlformats.org/officeDocument/2006/relationships/image" Target="../media/image156.jpeg"/><Relationship Id="rId5" Type="http://schemas.openxmlformats.org/officeDocument/2006/relationships/hyperlink" Target="http://www.cirad.mg/fr/anx/scv001.php" TargetMode="External"/><Relationship Id="rId4" Type="http://schemas.openxmlformats.org/officeDocument/2006/relationships/image" Target="../media/image155.png"/></Relationships>
</file>

<file path=ppt/slides/_rels/slide52.xml.rels><?xml version="1.0" encoding="UTF-8" standalone="yes"?>
<Relationships xmlns="http://schemas.openxmlformats.org/package/2006/relationships"><Relationship Id="rId8" Type="http://schemas.openxmlformats.org/officeDocument/2006/relationships/hyperlink" Target="http://www.temoust.org/sahel-agroecologie-et,12451" TargetMode="External"/><Relationship Id="rId3" Type="http://schemas.openxmlformats.org/officeDocument/2006/relationships/hyperlink" Target="http://fr.wikipedia.org/wiki/Perm%C3%A9abilit%C3%A9_%28fluide%29" TargetMode="External"/><Relationship Id="rId7" Type="http://schemas.openxmlformats.org/officeDocument/2006/relationships/hyperlink" Target="http://fr.wikipedia.org/wiki/D%C3%A9compacteur" TargetMode="External"/><Relationship Id="rId2" Type="http://schemas.openxmlformats.org/officeDocument/2006/relationships/hyperlink" Target="http://www.machinisme-agricole.wikibis.com/agriculture.php" TargetMode="External"/><Relationship Id="rId1" Type="http://schemas.openxmlformats.org/officeDocument/2006/relationships/slideLayout" Target="../slideLayouts/slideLayout2.xml"/><Relationship Id="rId6" Type="http://schemas.openxmlformats.org/officeDocument/2006/relationships/hyperlink" Target="http://fr.wikipedia.org/wiki/Instrument_aratoire" TargetMode="External"/><Relationship Id="rId11" Type="http://schemas.openxmlformats.org/officeDocument/2006/relationships/image" Target="../media/image159.jpeg"/><Relationship Id="rId5" Type="http://schemas.openxmlformats.org/officeDocument/2006/relationships/hyperlink" Target="http://fr.wikipedia.org/wiki/Drainage_%28agricole%29" TargetMode="External"/><Relationship Id="rId10" Type="http://schemas.openxmlformats.org/officeDocument/2006/relationships/image" Target="../media/image158.jpeg"/><Relationship Id="rId4" Type="http://schemas.openxmlformats.org/officeDocument/2006/relationships/hyperlink" Target="http://fr.wikipedia.org/wiki/Sol_%28p%C3%A9dologie%29" TargetMode="External"/><Relationship Id="rId9" Type="http://schemas.openxmlformats.org/officeDocument/2006/relationships/image" Target="../media/image157.jpeg"/></Relationships>
</file>

<file path=ppt/slides/_rels/slide53.xml.rels><?xml version="1.0" encoding="UTF-8" standalone="yes"?>
<Relationships xmlns="http://schemas.openxmlformats.org/package/2006/relationships"><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hyperlink" Target="http://www.tagari.com/store/12" TargetMode="External"/><Relationship Id="rId1" Type="http://schemas.openxmlformats.org/officeDocument/2006/relationships/slideLayout" Target="../slideLayouts/slideLayout2.xml"/><Relationship Id="rId4" Type="http://schemas.openxmlformats.org/officeDocument/2006/relationships/image" Target="../media/image16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4.jpeg"/><Relationship Id="rId7" Type="http://schemas.openxmlformats.org/officeDocument/2006/relationships/hyperlink" Target="http://www.futura-sciences.com/" TargetMode="External"/><Relationship Id="rId2" Type="http://schemas.openxmlformats.org/officeDocument/2006/relationships/image" Target="../media/image163.jpeg"/><Relationship Id="rId1" Type="http://schemas.openxmlformats.org/officeDocument/2006/relationships/slideLayout" Target="../slideLayouts/slideLayout7.xml"/><Relationship Id="rId6" Type="http://schemas.openxmlformats.org/officeDocument/2006/relationships/image" Target="../media/image166.jpeg"/><Relationship Id="rId5" Type="http://schemas.openxmlformats.org/officeDocument/2006/relationships/image" Target="../media/image165.jpeg"/><Relationship Id="rId4" Type="http://schemas.openxmlformats.org/officeDocument/2006/relationships/hyperlink" Target="http://www.agrireseau.qc.ca/agroenvironnement/documents/Salinisation_irrigatio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ep.org/geo/geo3/french"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hyperlink" Target="http://echo2.epfl.ch/e-drologie/general/tdmchapitres.html" TargetMode="External"/><Relationship Id="rId2" Type="http://schemas.openxmlformats.org/officeDocument/2006/relationships/hyperlink" Target="http://www.futura-sciences.com/fr/definition/t/terre-1/d/hydrologie_4400/"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translate.googleusercontent.com/translate_c?hl=fr&amp;sl=en&amp;u=http://soils.usda.gov/technical/classification/orders/ultisols.html&amp;prev=/search?q=GLOBAL+SOIL+PATTERNS&amp;hl=fr&amp;safe=off&amp;rurl=translate.google.fr&amp;usg=ALkJrhhdvf_apwLme8fgeF2ir2prv9u-JA" TargetMode="External"/><Relationship Id="rId2" Type="http://schemas.openxmlformats.org/officeDocument/2006/relationships/hyperlink" Target="http://translate.googleusercontent.com/translate_c?hl=fr&amp;sl=en&amp;u=http://soils.usda.gov/technical/classification/orders/oxisols.html&amp;prev=/search?q=GLOBAL+SOIL+PATTERNS&amp;hl=fr&amp;safe=off&amp;rurl=translate.google.fr&amp;usg=ALkJrhgk_f3w8ONbiXxZMWHDIZHTNsdhLw" TargetMode="External"/><Relationship Id="rId1" Type="http://schemas.openxmlformats.org/officeDocument/2006/relationships/slideLayout" Target="../slideLayouts/slideLayout7.xml"/><Relationship Id="rId5" Type="http://schemas.openxmlformats.org/officeDocument/2006/relationships/image" Target="../media/image171.jpeg"/><Relationship Id="rId4" Type="http://schemas.openxmlformats.org/officeDocument/2006/relationships/image" Target="../media/image170.jpeg"/></Relationships>
</file>

<file path=ppt/slides/_rels/slide65.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hyperlink" Target="http://soils.usda.gov/technical/classification/orders/alfisols.html"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oils.usda.gov/technical/classification/orders/spodosols.html" TargetMode="External"/><Relationship Id="rId2" Type="http://schemas.openxmlformats.org/officeDocument/2006/relationships/hyperlink" Target="http://soils.usda.gov/technical/classification/orders/gelisols.html" TargetMode="External"/><Relationship Id="rId1" Type="http://schemas.openxmlformats.org/officeDocument/2006/relationships/slideLayout" Target="../slideLayouts/slideLayout7.xml"/><Relationship Id="rId5" Type="http://schemas.openxmlformats.org/officeDocument/2006/relationships/image" Target="../media/image174.jpeg"/><Relationship Id="rId4" Type="http://schemas.openxmlformats.org/officeDocument/2006/relationships/image" Target="../media/image173.jpeg"/></Relationships>
</file>

<file path=ppt/slides/_rels/slide67.xml.rels><?xml version="1.0" encoding="UTF-8" standalone="yes"?>
<Relationships xmlns="http://schemas.openxmlformats.org/package/2006/relationships"><Relationship Id="rId3" Type="http://schemas.openxmlformats.org/officeDocument/2006/relationships/hyperlink" Target="http://soils.usda.gov/technical/classification/orders/aridisols.html" TargetMode="External"/><Relationship Id="rId2" Type="http://schemas.openxmlformats.org/officeDocument/2006/relationships/hyperlink" Target="http://soils.usda.gov/technical/classification/orders/mollisols.html" TargetMode="External"/><Relationship Id="rId1" Type="http://schemas.openxmlformats.org/officeDocument/2006/relationships/slideLayout" Target="../slideLayouts/slideLayout7.xml"/><Relationship Id="rId5" Type="http://schemas.openxmlformats.org/officeDocument/2006/relationships/image" Target="../media/image176.jpeg"/><Relationship Id="rId4" Type="http://schemas.openxmlformats.org/officeDocument/2006/relationships/image" Target="../media/image175.jpeg"/></Relationships>
</file>

<file path=ppt/slides/_rels/slide68.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hyperlink" Target="http://soils.usda.gov/technical/classification/orders/histosols.html" TargetMode="External"/><Relationship Id="rId1" Type="http://schemas.openxmlformats.org/officeDocument/2006/relationships/slideLayout" Target="../slideLayouts/slideLayout7.xml"/><Relationship Id="rId4" Type="http://schemas.openxmlformats.org/officeDocument/2006/relationships/image" Target="../media/image178.jpeg"/></Relationships>
</file>

<file path=ppt/slides/_rels/slide69.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hyperlink" Target="http://soils.usda.gov/technical/classification/orders/vertisols.html" TargetMode="External"/><Relationship Id="rId1" Type="http://schemas.openxmlformats.org/officeDocument/2006/relationships/slideLayout" Target="../slideLayouts/slideLayout7.xml"/><Relationship Id="rId5" Type="http://schemas.openxmlformats.org/officeDocument/2006/relationships/image" Target="../media/image180.jpeg"/><Relationship Id="rId4" Type="http://schemas.openxmlformats.org/officeDocument/2006/relationships/hyperlink" Target="http://www.uwsp.edu/geo/faculty/lemke/geog101/lecture_outlines/13_global_soil_pattern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ao.org/DOCREP/004/Y3557F/y3557f08.ht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image" Target="../media/image181.jpeg"/><Relationship Id="rId1" Type="http://schemas.openxmlformats.org/officeDocument/2006/relationships/slideLayout" Target="../slideLayouts/slideLayout7.xml"/><Relationship Id="rId5" Type="http://schemas.openxmlformats.org/officeDocument/2006/relationships/image" Target="../media/image184.jpeg"/><Relationship Id="rId4" Type="http://schemas.openxmlformats.org/officeDocument/2006/relationships/image" Target="../media/image183.jpeg"/></Relationships>
</file>

<file path=ppt/slides/_rels/slide71.xml.rels><?xml version="1.0" encoding="UTF-8" standalone="yes"?>
<Relationships xmlns="http://schemas.openxmlformats.org/package/2006/relationships"><Relationship Id="rId2" Type="http://schemas.openxmlformats.org/officeDocument/2006/relationships/image" Target="../media/image18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globalsoilmap.net/" TargetMode="External"/><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191.jpeg"/><Relationship Id="rId3" Type="http://schemas.openxmlformats.org/officeDocument/2006/relationships/image" Target="../media/image188.jpeg"/><Relationship Id="rId7" Type="http://schemas.openxmlformats.org/officeDocument/2006/relationships/hyperlink" Target="http://fr.wikipedia.org/wiki/Fichier:Compost_bin.jpg" TargetMode="External"/><Relationship Id="rId2" Type="http://schemas.openxmlformats.org/officeDocument/2006/relationships/image" Target="../media/image187.jpeg"/><Relationship Id="rId1" Type="http://schemas.openxmlformats.org/officeDocument/2006/relationships/slideLayout" Target="../slideLayouts/slideLayout7.xml"/><Relationship Id="rId6" Type="http://schemas.openxmlformats.org/officeDocument/2006/relationships/image" Target="../media/image190.jpeg"/><Relationship Id="rId5" Type="http://schemas.openxmlformats.org/officeDocument/2006/relationships/hyperlink" Target="http://fr.wikipedia.org/wiki/Fichier:CompostBinTube_wb.jpg" TargetMode="External"/><Relationship Id="rId10" Type="http://schemas.openxmlformats.org/officeDocument/2006/relationships/image" Target="../media/image192.jpeg"/><Relationship Id="rId4" Type="http://schemas.openxmlformats.org/officeDocument/2006/relationships/image" Target="../media/image189.jpeg"/><Relationship Id="rId9" Type="http://schemas.openxmlformats.org/officeDocument/2006/relationships/hyperlink" Target="http://fr.wikipedia.org/wiki/Fichier:CompostBinStack_wb.jpg"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195.jpeg"/><Relationship Id="rId3" Type="http://schemas.openxmlformats.org/officeDocument/2006/relationships/hyperlink" Target="http://fr.wikipedia.org/wiki/Pollution" TargetMode="External"/><Relationship Id="rId7" Type="http://schemas.openxmlformats.org/officeDocument/2006/relationships/image" Target="../media/image194.jpeg"/><Relationship Id="rId2" Type="http://schemas.openxmlformats.org/officeDocument/2006/relationships/hyperlink" Target="http://fr.wikipedia.org/wiki/Caf%C3%A9" TargetMode="External"/><Relationship Id="rId1" Type="http://schemas.openxmlformats.org/officeDocument/2006/relationships/slideLayout" Target="../slideLayouts/slideLayout7.xml"/><Relationship Id="rId6" Type="http://schemas.openxmlformats.org/officeDocument/2006/relationships/image" Target="../media/image193.png"/><Relationship Id="rId5" Type="http://schemas.openxmlformats.org/officeDocument/2006/relationships/hyperlink" Target="http://fr.wikipedia.org/wiki/Traverse" TargetMode="External"/><Relationship Id="rId4" Type="http://schemas.openxmlformats.org/officeDocument/2006/relationships/hyperlink" Target="http://fr.wikipedia.org/wiki/Cr%C3%A9osot%C3%A9"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fr.wikipedia.org/wiki/Papier" TargetMode="External"/><Relationship Id="rId13" Type="http://schemas.openxmlformats.org/officeDocument/2006/relationships/hyperlink" Target="http://fr.wikipedia.org/wiki/Coton" TargetMode="External"/><Relationship Id="rId18" Type="http://schemas.openxmlformats.org/officeDocument/2006/relationships/hyperlink" Target="http://fr.wikipedia.org/wiki/Feuille" TargetMode="External"/><Relationship Id="rId3" Type="http://schemas.openxmlformats.org/officeDocument/2006/relationships/hyperlink" Target="http://fr.wikipedia.org/wiki/Coquille_d'%C5%93uf" TargetMode="External"/><Relationship Id="rId21" Type="http://schemas.openxmlformats.org/officeDocument/2006/relationships/hyperlink" Target="http://fr.wikipedia.org/wiki/D%C3%A9charge_(d%C3%A9chet)" TargetMode="External"/><Relationship Id="rId7" Type="http://schemas.openxmlformats.org/officeDocument/2006/relationships/hyperlink" Target="http://fr.wikipedia.org/wiki/Herbivore" TargetMode="External"/><Relationship Id="rId12" Type="http://schemas.openxmlformats.org/officeDocument/2006/relationships/hyperlink" Target="http://fr.wikipedia.org/wiki/Laine" TargetMode="External"/><Relationship Id="rId17" Type="http://schemas.openxmlformats.org/officeDocument/2006/relationships/hyperlink" Target="http://fr.wikipedia.org/wiki/Pelouse" TargetMode="External"/><Relationship Id="rId2" Type="http://schemas.openxmlformats.org/officeDocument/2006/relationships/hyperlink" Target="http://fr.wikipedia.org/wiki/Paille" TargetMode="External"/><Relationship Id="rId16" Type="http://schemas.openxmlformats.org/officeDocument/2006/relationships/hyperlink" Target="http://fr.wikipedia.org/wiki/Haie" TargetMode="External"/><Relationship Id="rId20" Type="http://schemas.openxmlformats.org/officeDocument/2006/relationships/hyperlink" Target="http://fr.wikipedia.org/wiki/Fruit" TargetMode="External"/><Relationship Id="rId1" Type="http://schemas.openxmlformats.org/officeDocument/2006/relationships/slideLayout" Target="../slideLayouts/slideLayout7.xml"/><Relationship Id="rId6" Type="http://schemas.openxmlformats.org/officeDocument/2006/relationships/hyperlink" Target="http://fr.wikipedia.org/wiki/Liti%C3%A8re" TargetMode="External"/><Relationship Id="rId11" Type="http://schemas.openxmlformats.org/officeDocument/2006/relationships/hyperlink" Target="http://fr.wikipedia.org/wiki/Textile" TargetMode="External"/><Relationship Id="rId5" Type="http://schemas.openxmlformats.org/officeDocument/2006/relationships/hyperlink" Target="http://fr.wikipedia.org/wiki/Noix" TargetMode="External"/><Relationship Id="rId15" Type="http://schemas.openxmlformats.org/officeDocument/2006/relationships/hyperlink" Target="http://fr.wikipedia.org/wiki/Jardinage" TargetMode="External"/><Relationship Id="rId10" Type="http://schemas.openxmlformats.org/officeDocument/2006/relationships/hyperlink" Target="http://fr.wikipedia.org/wiki/Ver_de_terre" TargetMode="External"/><Relationship Id="rId19" Type="http://schemas.openxmlformats.org/officeDocument/2006/relationships/hyperlink" Target="http://fr.wikipedia.org/wiki/L%C3%A9gume" TargetMode="External"/><Relationship Id="rId4" Type="http://schemas.openxmlformats.org/officeDocument/2006/relationships/hyperlink" Target="http://fr.wikipedia.org/wiki/%C5%92uf_(cuisine)" TargetMode="External"/><Relationship Id="rId9" Type="http://schemas.openxmlformats.org/officeDocument/2006/relationships/hyperlink" Target="http://fr.wikipedia.org/wiki/Carton_(mat%C3%A9riau)" TargetMode="External"/><Relationship Id="rId14" Type="http://schemas.openxmlformats.org/officeDocument/2006/relationships/hyperlink" Target="http://fr.wikipedia.org/wiki/Cendre" TargetMode="External"/><Relationship Id="rId22" Type="http://schemas.openxmlformats.org/officeDocument/2006/relationships/hyperlink" Target="http://fr.wikipedia.org/wiki/Incin%C3%A9rateur" TargetMode="External"/></Relationships>
</file>

<file path=ppt/slides/_rels/slide76.xml.rels><?xml version="1.0" encoding="UTF-8" standalone="yes"?>
<Relationships xmlns="http://schemas.openxmlformats.org/package/2006/relationships"><Relationship Id="rId2" Type="http://schemas.openxmlformats.org/officeDocument/2006/relationships/hyperlink" Target="http://www.essonne.fr/fileadmin/Environnement/dechets/zone_pro/gt1/LE_COMPOSTAGEpublic.ppt"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fr.wikipedia.org/w/index.php?title=David_Pimentel&amp;action=edit&amp;redlink=1" TargetMode="External"/><Relationship Id="rId2" Type="http://schemas.openxmlformats.org/officeDocument/2006/relationships/hyperlink" Target="http://fr.wikipedia.org/wiki/%C3%89tats-Unis" TargetMode="External"/><Relationship Id="rId1" Type="http://schemas.openxmlformats.org/officeDocument/2006/relationships/slideLayout" Target="../slideLayouts/slideLayout7.xml"/><Relationship Id="rId6" Type="http://schemas.openxmlformats.org/officeDocument/2006/relationships/hyperlink" Target="http://www.futura-sciences.com/fr/definition/t/medecine-2/d/hemagglutinine_4248/" TargetMode="External"/><Relationship Id="rId5" Type="http://schemas.openxmlformats.org/officeDocument/2006/relationships/hyperlink" Target="http://www.lepoint.fr/societe/document.html?did=176723" TargetMode="External"/><Relationship Id="rId4" Type="http://schemas.openxmlformats.org/officeDocument/2006/relationships/hyperlink" Target="http://fr.wikipedia.org/wiki/Hectare"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votreimpact.org/sources-de-protoxide-azote.php" TargetMode="External"/><Relationship Id="rId7" Type="http://schemas.openxmlformats.org/officeDocument/2006/relationships/hyperlink" Target="http://www.futura-sciences.com/fr/doc/t/geologie/d/la-route-du-sel-historique-geologie-alimentation_645/c3/221/p7/" TargetMode="External"/><Relationship Id="rId2" Type="http://schemas.openxmlformats.org/officeDocument/2006/relationships/image" Target="../media/image196.jpeg"/><Relationship Id="rId1" Type="http://schemas.openxmlformats.org/officeDocument/2006/relationships/slideLayout" Target="../slideLayouts/slideLayout7.xml"/><Relationship Id="rId6" Type="http://schemas.openxmlformats.org/officeDocument/2006/relationships/hyperlink" Target="http://echo2.epfl.ch/e-drologie/general/tdmchapitres.html" TargetMode="External"/><Relationship Id="rId5" Type="http://schemas.openxmlformats.org/officeDocument/2006/relationships/hyperlink" Target="http://www.futura-sciences.com/fr/definition/t/terre-1/d/hydrologie_4400/" TargetMode="External"/><Relationship Id="rId4" Type="http://schemas.openxmlformats.org/officeDocument/2006/relationships/hyperlink" Target="http://www.futura-sciences.com/fr/definition/t/univers-1/d/planete_443/"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fr.wikipedia.org/wiki/Geotrupidae" TargetMode="External"/><Relationship Id="rId13" Type="http://schemas.openxmlformats.org/officeDocument/2006/relationships/hyperlink" Target="http://fr.wikipedia.org/wiki/Esp%C3%A8ce" TargetMode="External"/><Relationship Id="rId3" Type="http://schemas.openxmlformats.org/officeDocument/2006/relationships/hyperlink" Target="http://fr.wikipedia.org/wiki/Coprophagie" TargetMode="External"/><Relationship Id="rId7" Type="http://schemas.openxmlformats.org/officeDocument/2006/relationships/hyperlink" Target="http://fr.wikipedia.org/wiki/Scarabaeidae" TargetMode="External"/><Relationship Id="rId12" Type="http://schemas.openxmlformats.org/officeDocument/2006/relationships/hyperlink" Target="http://fr.wikipedia.org/wiki/Isopodes" TargetMode="External"/><Relationship Id="rId17" Type="http://schemas.openxmlformats.org/officeDocument/2006/relationships/hyperlink" Target="http://fr.wikipedia.org/wiki/N%C3%A9cromasse" TargetMode="External"/><Relationship Id="rId2" Type="http://schemas.openxmlformats.org/officeDocument/2006/relationships/hyperlink" Target="http://fr.wikipedia.org/wiki/Col%C3%A9opt%C3%A8re" TargetMode="External"/><Relationship Id="rId16" Type="http://schemas.openxmlformats.org/officeDocument/2006/relationships/hyperlink" Target="http://fr.wikipedia.org/wiki/D%C3%A9tritiphage" TargetMode="External"/><Relationship Id="rId1" Type="http://schemas.openxmlformats.org/officeDocument/2006/relationships/slideLayout" Target="../slideLayouts/slideLayout2.xml"/><Relationship Id="rId6" Type="http://schemas.openxmlformats.org/officeDocument/2006/relationships/hyperlink" Target="http://fr.wikipedia.org/wiki/Aphodiinae" TargetMode="External"/><Relationship Id="rId11" Type="http://schemas.openxmlformats.org/officeDocument/2006/relationships/hyperlink" Target="http://fr.wikipedia.org/wiki/Ordre_%28biologie%29" TargetMode="External"/><Relationship Id="rId5" Type="http://schemas.openxmlformats.org/officeDocument/2006/relationships/hyperlink" Target="http://fr.wikipedia.org/wiki/Scarabaeinae" TargetMode="External"/><Relationship Id="rId15" Type="http://schemas.openxmlformats.org/officeDocument/2006/relationships/hyperlink" Target="http://fr.wikipedia.org/wiki/Nocturne_%28comportement_animal%29" TargetMode="External"/><Relationship Id="rId10" Type="http://schemas.openxmlformats.org/officeDocument/2006/relationships/hyperlink" Target="http://fr.wikipedia.org/wiki/Exosquelette" TargetMode="External"/><Relationship Id="rId4" Type="http://schemas.openxmlformats.org/officeDocument/2006/relationships/hyperlink" Target="http://fr.wikipedia.org/wiki/Sous-famille" TargetMode="External"/><Relationship Id="rId9" Type="http://schemas.openxmlformats.org/officeDocument/2006/relationships/hyperlink" Target="http://fr.wikipedia.org/wiki/Crustac%C3%A9s" TargetMode="External"/><Relationship Id="rId14" Type="http://schemas.openxmlformats.org/officeDocument/2006/relationships/hyperlink" Target="http://fr.wikipedia.org/wiki/Lucifug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fr.wikipedia.org/wiki/Ordre_(biologie)" TargetMode="External"/><Relationship Id="rId3" Type="http://schemas.openxmlformats.org/officeDocument/2006/relationships/hyperlink" Target="http://fr.wikipedia.org/wiki/Esp%C3%A8ce" TargetMode="External"/><Relationship Id="rId7" Type="http://schemas.openxmlformats.org/officeDocument/2006/relationships/hyperlink" Target="http://fr.wikipedia.org/wiki/Sous-ordre_(biologie)" TargetMode="External"/><Relationship Id="rId12" Type="http://schemas.openxmlformats.org/officeDocument/2006/relationships/hyperlink" Target="http://fr.wikipedia.org/wiki/Animal" TargetMode="External"/><Relationship Id="rId2" Type="http://schemas.openxmlformats.org/officeDocument/2006/relationships/hyperlink" Target="http://fr.wikipedia.org/wiki/Lucifuge" TargetMode="External"/><Relationship Id="rId1" Type="http://schemas.openxmlformats.org/officeDocument/2006/relationships/slideLayout" Target="../slideLayouts/slideLayout2.xml"/><Relationship Id="rId6" Type="http://schemas.openxmlformats.org/officeDocument/2006/relationships/hyperlink" Target="http://fr.wikipedia.org/wiki/Fourmili%C3%A8re" TargetMode="External"/><Relationship Id="rId11" Type="http://schemas.openxmlformats.org/officeDocument/2006/relationships/hyperlink" Target="http://fr.wikipedia.org/wiki/Famille_(biologie)" TargetMode="External"/><Relationship Id="rId5" Type="http://schemas.openxmlformats.org/officeDocument/2006/relationships/hyperlink" Target="http://fr.wikipedia.org/wiki/Collembola" TargetMode="External"/><Relationship Id="rId10" Type="http://schemas.openxmlformats.org/officeDocument/2006/relationships/hyperlink" Target="http://fr.wikipedia.org/wiki/Ann%C3%A9lides" TargetMode="External"/><Relationship Id="rId4" Type="http://schemas.openxmlformats.org/officeDocument/2006/relationships/hyperlink" Target="http://fr.wikipedia.org/wiki/Microflore" TargetMode="External"/><Relationship Id="rId9" Type="http://schemas.openxmlformats.org/officeDocument/2006/relationships/hyperlink" Target="http://fr.wikipedia.org/wiki/Haplotaxida"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fr.wikipedia.org/wiki/Commensalisme" TargetMode="External"/><Relationship Id="rId13" Type="http://schemas.openxmlformats.org/officeDocument/2006/relationships/hyperlink" Target="http://fr.wikipedia.org/wiki/%C3%89lytre" TargetMode="External"/><Relationship Id="rId3" Type="http://schemas.openxmlformats.org/officeDocument/2006/relationships/hyperlink" Target="http://fr.wikipedia.org/wiki/Scorpiones" TargetMode="External"/><Relationship Id="rId7" Type="http://schemas.openxmlformats.org/officeDocument/2006/relationships/hyperlink" Target="http://fr.wikipedia.org/wiki/Arthropodes" TargetMode="External"/><Relationship Id="rId12" Type="http://schemas.openxmlformats.org/officeDocument/2006/relationships/hyperlink" Target="http://fr.wikipedia.org/wiki/Mouche" TargetMode="External"/><Relationship Id="rId2" Type="http://schemas.openxmlformats.org/officeDocument/2006/relationships/hyperlink" Target="http://fr.wikipedia.org/wiki/Arachnides" TargetMode="External"/><Relationship Id="rId16" Type="http://schemas.openxmlformats.org/officeDocument/2006/relationships/hyperlink" Target="http://fr.wikipedia.org/wiki/Zone_intertropicale" TargetMode="External"/><Relationship Id="rId1" Type="http://schemas.openxmlformats.org/officeDocument/2006/relationships/slideLayout" Target="../slideLayouts/slideLayout2.xml"/><Relationship Id="rId6" Type="http://schemas.openxmlformats.org/officeDocument/2006/relationships/hyperlink" Target="http://fr.wikipedia.org/wiki/Enzyme" TargetMode="External"/><Relationship Id="rId11" Type="http://schemas.openxmlformats.org/officeDocument/2006/relationships/hyperlink" Target="http://fr.wikipedia.org/wiki/Psocoptera" TargetMode="External"/><Relationship Id="rId5" Type="http://schemas.openxmlformats.org/officeDocument/2006/relationships/hyperlink" Target="http://fr.wikipedia.org/wiki/Venin" TargetMode="External"/><Relationship Id="rId15" Type="http://schemas.openxmlformats.org/officeDocument/2006/relationships/hyperlink" Target="http://fr.wikipedia.org/wiki/Tropicale" TargetMode="External"/><Relationship Id="rId10" Type="http://schemas.openxmlformats.org/officeDocument/2006/relationships/hyperlink" Target="http://fr.wikipedia.org/wiki/Acarien" TargetMode="External"/><Relationship Id="rId4" Type="http://schemas.openxmlformats.org/officeDocument/2006/relationships/hyperlink" Target="http://fr.wikipedia.org/wiki/P%C3%A9dipalpe" TargetMode="External"/><Relationship Id="rId9" Type="http://schemas.openxmlformats.org/officeDocument/2006/relationships/hyperlink" Target="http://fr.wikipedia.org/wiki/Larve" TargetMode="External"/><Relationship Id="rId14" Type="http://schemas.openxmlformats.org/officeDocument/2006/relationships/hyperlink" Target="http://fr.wikipedia.org/wiki/Col%C3%A9opt%C3%A8re"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www.futura-sciences.com/" TargetMode="External"/><Relationship Id="rId3" Type="http://schemas.openxmlformats.org/officeDocument/2006/relationships/hyperlink" Target="http://www.futura-sciences.com/fr/definition/t/zoologie-2/d/invertebre_394/" TargetMode="External"/><Relationship Id="rId7" Type="http://schemas.openxmlformats.org/officeDocument/2006/relationships/hyperlink" Target="http://www.futura-sciences.com/fr/definition/t/medecine-2/d/bacterie_101/" TargetMode="External"/><Relationship Id="rId2" Type="http://schemas.openxmlformats.org/officeDocument/2006/relationships/hyperlink" Target="http://www.futura-sciences.com/fr/definition/t/botanique-2/d/bois_4042/" TargetMode="External"/><Relationship Id="rId1" Type="http://schemas.openxmlformats.org/officeDocument/2006/relationships/slideLayout" Target="../slideLayouts/slideLayout2.xml"/><Relationship Id="rId6" Type="http://schemas.openxmlformats.org/officeDocument/2006/relationships/hyperlink" Target="http://www.futura-sciences.com/fr/definition/t/zoologie-2/d/coleoptere_1675/" TargetMode="External"/><Relationship Id="rId5" Type="http://schemas.openxmlformats.org/officeDocument/2006/relationships/hyperlink" Target="http://www.futura-sciences.com/fr/definition/t/zoologie-2/d/insecte_2305/" TargetMode="External"/><Relationship Id="rId4" Type="http://schemas.openxmlformats.org/officeDocument/2006/relationships/hyperlink" Target="http://www.futura-sciences.com/fr/definition/t/zoologie-2/d/larve_2119/" TargetMode="External"/><Relationship Id="rId9" Type="http://schemas.openxmlformats.org/officeDocument/2006/relationships/hyperlink" Target="http://www.futura-sciences.com/fr/doc/t/zoologie-1/d/recyclage-naturel-qui-sont-les-decomposeurs_695/c3/221/p2/"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fr.wikipedia.org/wiki/Terp%C3%A9no%C3%AFde" TargetMode="External"/><Relationship Id="rId13" Type="http://schemas.openxmlformats.org/officeDocument/2006/relationships/hyperlink" Target="http://fr.wikipedia.org/wiki/Pr%C3%A9dateur" TargetMode="External"/><Relationship Id="rId18" Type="http://schemas.openxmlformats.org/officeDocument/2006/relationships/hyperlink" Target="http://www.leca.univ-savoie.fr/tmp/Rech/Allelo/alelof.htm" TargetMode="External"/><Relationship Id="rId3" Type="http://schemas.openxmlformats.org/officeDocument/2006/relationships/hyperlink" Target="http://fr.wikipedia.org/wiki/Plante" TargetMode="External"/><Relationship Id="rId7" Type="http://schemas.openxmlformats.org/officeDocument/2006/relationships/hyperlink" Target="http://fr.wikipedia.org/wiki/Flavono%C3%AFde" TargetMode="External"/><Relationship Id="rId12" Type="http://schemas.openxmlformats.org/officeDocument/2006/relationships/hyperlink" Target="http://fr.wikipedia.org/wiki/Lumi%C3%A8re" TargetMode="External"/><Relationship Id="rId17" Type="http://schemas.openxmlformats.org/officeDocument/2006/relationships/hyperlink" Target="http://fr.wikipedia.org/wiki/Environnement" TargetMode="External"/><Relationship Id="rId2" Type="http://schemas.openxmlformats.org/officeDocument/2006/relationships/hyperlink" Target="http://fr.wikipedia.org/wiki/Arborloo" TargetMode="External"/><Relationship Id="rId16" Type="http://schemas.openxmlformats.org/officeDocument/2006/relationships/hyperlink" Target="http://fr.wikipedia.org/wiki/Herbicide" TargetMode="External"/><Relationship Id="rId1" Type="http://schemas.openxmlformats.org/officeDocument/2006/relationships/slideLayout" Target="../slideLayouts/slideLayout2.xml"/><Relationship Id="rId6" Type="http://schemas.openxmlformats.org/officeDocument/2006/relationships/hyperlink" Target="http://fr.wikipedia.org/wiki/Ph%C3%A9nol_(groupe)" TargetMode="External"/><Relationship Id="rId11" Type="http://schemas.openxmlformats.org/officeDocument/2006/relationships/hyperlink" Target="http://fr.wikipedia.org/wiki/Eau" TargetMode="External"/><Relationship Id="rId5" Type="http://schemas.openxmlformats.org/officeDocument/2006/relationships/hyperlink" Target="http://fr.wiktionary.org/wiki/substance_all%C3%A9lochimique" TargetMode="External"/><Relationship Id="rId15" Type="http://schemas.openxmlformats.org/officeDocument/2006/relationships/hyperlink" Target="http://fr.wikipedia.org/wiki/Agriculture" TargetMode="External"/><Relationship Id="rId10" Type="http://schemas.openxmlformats.org/officeDocument/2006/relationships/hyperlink" Target="http://fr.wikipedia.org/wiki/Comp%C3%A9tition_(biologie)" TargetMode="External"/><Relationship Id="rId4" Type="http://schemas.openxmlformats.org/officeDocument/2006/relationships/hyperlink" Target="http://fr.wikipedia.org/wiki/M%C3%A9tabolite_secondaire" TargetMode="External"/><Relationship Id="rId9" Type="http://schemas.openxmlformats.org/officeDocument/2006/relationships/hyperlink" Target="http://fr.wikipedia.org/wiki/Alcalo%C3%AFde" TargetMode="External"/><Relationship Id="rId14" Type="http://schemas.openxmlformats.org/officeDocument/2006/relationships/hyperlink" Target="http://fr.wikipedia.org/wiki/Coop%C3%A9ration" TargetMode="External"/></Relationships>
</file>

<file path=ppt/slides/_rels/slide85.xml.rels><?xml version="1.0" encoding="UTF-8" standalone="yes"?>
<Relationships xmlns="http://schemas.openxmlformats.org/package/2006/relationships"><Relationship Id="rId2" Type="http://schemas.openxmlformats.org/officeDocument/2006/relationships/hyperlink" Target="http://fr.wikipedia.org/wiki/Arborloo"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99.jpeg"/><Relationship Id="rId3" Type="http://schemas.openxmlformats.org/officeDocument/2006/relationships/hyperlink" Target="http://fr.wikipedia.org/wiki/%C3%89chantillon_(statistiques)" TargetMode="External"/><Relationship Id="rId7" Type="http://schemas.openxmlformats.org/officeDocument/2006/relationships/image" Target="../media/image198.jpeg"/><Relationship Id="rId2" Type="http://schemas.openxmlformats.org/officeDocument/2006/relationships/hyperlink" Target="http://fr.wikipedia.org/wiki/Arborloo" TargetMode="External"/><Relationship Id="rId1" Type="http://schemas.openxmlformats.org/officeDocument/2006/relationships/slideLayout" Target="../slideLayouts/slideLayout2.xml"/><Relationship Id="rId6" Type="http://schemas.openxmlformats.org/officeDocument/2006/relationships/image" Target="../media/image197.png"/><Relationship Id="rId5" Type="http://schemas.openxmlformats.org/officeDocument/2006/relationships/hyperlink" Target="http://fr.wikipedia.org/wiki/Carotte" TargetMode="External"/><Relationship Id="rId4" Type="http://schemas.openxmlformats.org/officeDocument/2006/relationships/hyperlink" Target="http://fr.wikipedia.org/wiki/Tari%C3%A8re"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http://fr.wikipedia.org/wiki/Arborloo"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www.linternaute.com/dictionnaire/fr/definition/vegetal/" TargetMode="External"/><Relationship Id="rId13" Type="http://schemas.openxmlformats.org/officeDocument/2006/relationships/hyperlink" Target="http://fr.wikipedia.org/wiki/Biomasse_(%C3%A9cologie)" TargetMode="External"/><Relationship Id="rId18" Type="http://schemas.openxmlformats.org/officeDocument/2006/relationships/hyperlink" Target="http://fr.wikipedia.org/wiki/Insectes" TargetMode="External"/><Relationship Id="rId26" Type="http://schemas.openxmlformats.org/officeDocument/2006/relationships/hyperlink" Target="http://fr.wikipedia.org/wiki/Horticulture" TargetMode="External"/><Relationship Id="rId3" Type="http://schemas.openxmlformats.org/officeDocument/2006/relationships/hyperlink" Target="http://www.linternaute.com/dictionnaire/fr/definition/melange/" TargetMode="External"/><Relationship Id="rId21" Type="http://schemas.openxmlformats.org/officeDocument/2006/relationships/hyperlink" Target="http://fr.wikipedia.org/wiki/Bousier" TargetMode="External"/><Relationship Id="rId34" Type="http://schemas.openxmlformats.org/officeDocument/2006/relationships/hyperlink" Target="http://fr.wikipedia.org/wiki/Maladies_cryptogamiques" TargetMode="External"/><Relationship Id="rId7" Type="http://schemas.openxmlformats.org/officeDocument/2006/relationships/hyperlink" Target="http://www.linternaute.com/dictionnaire/fr/definition/et/" TargetMode="External"/><Relationship Id="rId12" Type="http://schemas.openxmlformats.org/officeDocument/2006/relationships/hyperlink" Target="http://fr.wikipedia.org/wiki/Mati%C3%A8re_organique" TargetMode="External"/><Relationship Id="rId17" Type="http://schemas.openxmlformats.org/officeDocument/2006/relationships/hyperlink" Target="http://fr.wikipedia.org/w/index.php?title=Recirculation&amp;action=edit&amp;redlink=1" TargetMode="External"/><Relationship Id="rId25" Type="http://schemas.openxmlformats.org/officeDocument/2006/relationships/hyperlink" Target="http://fr.wikipedia.org/wiki/Parcelle" TargetMode="External"/><Relationship Id="rId33" Type="http://schemas.openxmlformats.org/officeDocument/2006/relationships/hyperlink" Target="http://fr.wikipedia.org/wiki/Aubergine" TargetMode="External"/><Relationship Id="rId2" Type="http://schemas.openxmlformats.org/officeDocument/2006/relationships/hyperlink" Target="http://fr.wikipedia.org/wiki/Arborloo" TargetMode="External"/><Relationship Id="rId16" Type="http://schemas.openxmlformats.org/officeDocument/2006/relationships/hyperlink" Target="http://fr.wikipedia.org/wiki/M%C3%A9tabolisation" TargetMode="External"/><Relationship Id="rId20" Type="http://schemas.openxmlformats.org/officeDocument/2006/relationships/hyperlink" Target="http://fr.wikipedia.org/wiki/Dipt%C3%A8re" TargetMode="External"/><Relationship Id="rId29" Type="http://schemas.openxmlformats.org/officeDocument/2006/relationships/hyperlink" Target="http://fr.wikipedia.org/wiki/Adventice" TargetMode="External"/><Relationship Id="rId1" Type="http://schemas.openxmlformats.org/officeDocument/2006/relationships/slideLayout" Target="../slideLayouts/slideLayout2.xml"/><Relationship Id="rId6" Type="http://schemas.openxmlformats.org/officeDocument/2006/relationships/hyperlink" Target="http://www.linternaute.com/dictionnaire/fr/definition/organique/" TargetMode="External"/><Relationship Id="rId11" Type="http://schemas.openxmlformats.org/officeDocument/2006/relationships/hyperlink" Target="http://www.linternaute.com/dictionnaire/fr/definition/engrais/" TargetMode="External"/><Relationship Id="rId24" Type="http://schemas.openxmlformats.org/officeDocument/2006/relationships/hyperlink" Target="http://fr.wikipedia.org/wiki/Esp%C3%A8ce" TargetMode="External"/><Relationship Id="rId32" Type="http://schemas.openxmlformats.org/officeDocument/2006/relationships/hyperlink" Target="http://fr.wikipedia.org/wiki/Pomme_de_terre" TargetMode="External"/><Relationship Id="rId37" Type="http://schemas.openxmlformats.org/officeDocument/2006/relationships/hyperlink" Target="http://agropedia.iitk.ac.in/?q=content/cultures-intercalaires-avec-le-sorghum" TargetMode="External"/><Relationship Id="rId5" Type="http://schemas.openxmlformats.org/officeDocument/2006/relationships/hyperlink" Target="http://www.linternaute.com/dictionnaire/fr/definition/matiere/" TargetMode="External"/><Relationship Id="rId15" Type="http://schemas.openxmlformats.org/officeDocument/2006/relationships/hyperlink" Target="http://fr.wikipedia.org/wiki/Humus" TargetMode="External"/><Relationship Id="rId23" Type="http://schemas.openxmlformats.org/officeDocument/2006/relationships/hyperlink" Target="http://fr.wikipedia.org/wiki/Cafard" TargetMode="External"/><Relationship Id="rId28" Type="http://schemas.openxmlformats.org/officeDocument/2006/relationships/hyperlink" Target="http://fr.wikipedia.org/wiki/Insecte" TargetMode="External"/><Relationship Id="rId36" Type="http://schemas.openxmlformats.org/officeDocument/2006/relationships/hyperlink" Target="http://www.rlq.uqam.ca/dictionnaire/DictionnaireListeFr.asp" TargetMode="External"/><Relationship Id="rId10" Type="http://schemas.openxmlformats.org/officeDocument/2006/relationships/hyperlink" Target="http://www.linternaute.com/dictionnaire/fr/definition/comme/" TargetMode="External"/><Relationship Id="rId19" Type="http://schemas.openxmlformats.org/officeDocument/2006/relationships/hyperlink" Target="http://fr.wikipedia.org/wiki/Col%C3%A9opt%C3%A8re" TargetMode="External"/><Relationship Id="rId31" Type="http://schemas.openxmlformats.org/officeDocument/2006/relationships/hyperlink" Target="http://fr.wikipedia.org/wiki/Jardin_potager" TargetMode="External"/><Relationship Id="rId4" Type="http://schemas.openxmlformats.org/officeDocument/2006/relationships/hyperlink" Target="http://www.linternaute.com/dictionnaire/fr/definition/de-1/" TargetMode="External"/><Relationship Id="rId9" Type="http://schemas.openxmlformats.org/officeDocument/2006/relationships/hyperlink" Target="http://www.linternaute.com/dictionnaire/fr/definition/utilise/" TargetMode="External"/><Relationship Id="rId14" Type="http://schemas.openxmlformats.org/officeDocument/2006/relationships/hyperlink" Target="http://fr.wikipedia.org/wiki/Terreau" TargetMode="External"/><Relationship Id="rId22" Type="http://schemas.openxmlformats.org/officeDocument/2006/relationships/hyperlink" Target="http://fr.wikipedia.org/wiki/Mouche" TargetMode="External"/><Relationship Id="rId27" Type="http://schemas.openxmlformats.org/officeDocument/2006/relationships/hyperlink" Target="http://fr.wikipedia.org/wiki/Fertilisation" TargetMode="External"/><Relationship Id="rId30" Type="http://schemas.openxmlformats.org/officeDocument/2006/relationships/hyperlink" Target="http://fr.wikipedia.org/wiki/All%C3%A9lopathie" TargetMode="External"/><Relationship Id="rId35" Type="http://schemas.openxmlformats.org/officeDocument/2006/relationships/hyperlink" Target="http://fr.wikipedia.org/wiki/Pr%C3%A9dateur"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fr.wikipedia.org/wiki/Alt%C3%A9ration" TargetMode="External"/><Relationship Id="rId7" Type="http://schemas.openxmlformats.org/officeDocument/2006/relationships/hyperlink" Target="http://fr.wikipedia.org/wiki/Rupture" TargetMode="External"/><Relationship Id="rId2" Type="http://schemas.openxmlformats.org/officeDocument/2006/relationships/hyperlink" Target="http://fr.wikipedia.org/wiki/G%C3%A9omorphologie" TargetMode="External"/><Relationship Id="rId1" Type="http://schemas.openxmlformats.org/officeDocument/2006/relationships/slideLayout" Target="../slideLayouts/slideLayout7.xml"/><Relationship Id="rId6" Type="http://schemas.openxmlformats.org/officeDocument/2006/relationships/hyperlink" Target="http://fr.wikipedia.org/wiki/Gel" TargetMode="External"/><Relationship Id="rId5" Type="http://schemas.openxmlformats.org/officeDocument/2006/relationships/hyperlink" Target="http://fr.wikipedia.org/wiki/Roche" TargetMode="External"/><Relationship Id="rId4" Type="http://schemas.openxmlformats.org/officeDocument/2006/relationships/hyperlink" Target="http://fr.wikipedia.org/wiki/Sol_(p%C3%A9dologi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hyperlink" Target="http://fr.wikipedia.org/wiki/Organisation_des_Nations_unies_pour_l%27alimentation_et_l%27agriculture" TargetMode="External"/><Relationship Id="rId4" Type="http://schemas.openxmlformats.org/officeDocument/2006/relationships/hyperlink" Target="http://fr.wikipedia.org/wiki/Organisation_des_Nations_unies"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fr.wikipedia.org/wiki/Relief_(g%C3%A9omorphologie)" TargetMode="External"/><Relationship Id="rId7" Type="http://schemas.openxmlformats.org/officeDocument/2006/relationships/hyperlink" Target="http://fr.wikipedia.org/wiki/Orage" TargetMode="External"/><Relationship Id="rId2" Type="http://schemas.openxmlformats.org/officeDocument/2006/relationships/hyperlink" Target="http://fr.wiktionary.org/wiki/cultiver" TargetMode="External"/><Relationship Id="rId1" Type="http://schemas.openxmlformats.org/officeDocument/2006/relationships/slideLayout" Target="../slideLayouts/slideLayout2.xml"/><Relationship Id="rId6" Type="http://schemas.openxmlformats.org/officeDocument/2006/relationships/hyperlink" Target="http://fr.wikipedia.org/wiki/Lahar" TargetMode="External"/><Relationship Id="rId5" Type="http://schemas.openxmlformats.org/officeDocument/2006/relationships/hyperlink" Target="http://fr.wikipedia.org/wiki/Avalanche" TargetMode="External"/><Relationship Id="rId4" Type="http://schemas.openxmlformats.org/officeDocument/2006/relationships/hyperlink" Target="http://fr.wikipedia.org/wiki/Tectonique"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fr.wikipedia.org/wiki/Houblon" TargetMode="External"/><Relationship Id="rId13" Type="http://schemas.openxmlformats.org/officeDocument/2006/relationships/hyperlink" Target="http://fr.wikipedia.org/wiki/G%C3%A9ographie_physique" TargetMode="External"/><Relationship Id="rId18" Type="http://schemas.openxmlformats.org/officeDocument/2006/relationships/hyperlink" Target="http://fr.wikipedia.org/w/index.php?title=G%C3%A9omorphologie_structurale&amp;action=edit&amp;redlink=1" TargetMode="External"/><Relationship Id="rId3" Type="http://schemas.openxmlformats.org/officeDocument/2006/relationships/hyperlink" Target="http://fr.wikipedia.org/wiki/Produit_fertilisant" TargetMode="External"/><Relationship Id="rId7" Type="http://schemas.openxmlformats.org/officeDocument/2006/relationships/hyperlink" Target="http://fr.wikipedia.org/wiki/Ruminant" TargetMode="External"/><Relationship Id="rId12" Type="http://schemas.openxmlformats.org/officeDocument/2006/relationships/hyperlink" Target="http://fr.wikipedia.org/wiki/Coprophage" TargetMode="External"/><Relationship Id="rId17" Type="http://schemas.openxmlformats.org/officeDocument/2006/relationships/hyperlink" Target="http://fr.wikipedia.org/wiki/%C3%89rosion" TargetMode="External"/><Relationship Id="rId2" Type="http://schemas.openxmlformats.org/officeDocument/2006/relationships/hyperlink" Target="http://fr.wikipedia.org/wiki/Mati%C3%A8re_organique" TargetMode="External"/><Relationship Id="rId16" Type="http://schemas.openxmlformats.org/officeDocument/2006/relationships/hyperlink" Target="http://fr.wikipedia.org/wiki/Tectonique" TargetMode="External"/><Relationship Id="rId20" Type="http://schemas.openxmlformats.org/officeDocument/2006/relationships/hyperlink" Target="http://fr.wikipedia.org/wiki/Alt%C3%A9ration" TargetMode="External"/><Relationship Id="rId1" Type="http://schemas.openxmlformats.org/officeDocument/2006/relationships/slideLayout" Target="../slideLayouts/slideLayout2.xml"/><Relationship Id="rId6" Type="http://schemas.openxmlformats.org/officeDocument/2006/relationships/hyperlink" Target="http://fr.wikipedia.org/wiki/Panse" TargetMode="External"/><Relationship Id="rId11" Type="http://schemas.openxmlformats.org/officeDocument/2006/relationships/hyperlink" Target="http://fr.wikipedia.org/wiki/Champignon" TargetMode="External"/><Relationship Id="rId5" Type="http://schemas.openxmlformats.org/officeDocument/2006/relationships/hyperlink" Target="http://fr.wikipedia.org/wiki/Engrais_verts" TargetMode="External"/><Relationship Id="rId15" Type="http://schemas.openxmlformats.org/officeDocument/2006/relationships/hyperlink" Target="http://fr.wikipedia.org/wiki/Relief" TargetMode="External"/><Relationship Id="rId10" Type="http://schemas.openxmlformats.org/officeDocument/2006/relationships/hyperlink" Target="http://fr.wikipedia.org/wiki/Insecte" TargetMode="External"/><Relationship Id="rId19" Type="http://schemas.openxmlformats.org/officeDocument/2006/relationships/hyperlink" Target="http://fr.wikipedia.org/wiki/G%C3%A9omorphologie_climatique" TargetMode="External"/><Relationship Id="rId4" Type="http://schemas.openxmlformats.org/officeDocument/2006/relationships/hyperlink" Target="http://fr.wikipedia.org/wiki/Azote" TargetMode="External"/><Relationship Id="rId9" Type="http://schemas.openxmlformats.org/officeDocument/2006/relationships/hyperlink" Target="http://fr.wikipedia.org/wiki/Bi%C3%A8re" TargetMode="External"/><Relationship Id="rId14" Type="http://schemas.openxmlformats.org/officeDocument/2006/relationships/hyperlink" Target="http://fr.wikipedia.org/wiki/G%C3%A9oscience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fr.wikipedia.org/wiki/Potentiel_hydrog%C3%A8ne" TargetMode="External"/><Relationship Id="rId13" Type="http://schemas.openxmlformats.org/officeDocument/2006/relationships/hyperlink" Target="http://fr.wikipedia.org/wiki/Nutriment" TargetMode="External"/><Relationship Id="rId3" Type="http://schemas.openxmlformats.org/officeDocument/2006/relationships/hyperlink" Target="http://fr.wikipedia.org/wiki/Mati%C3%A8re_organique" TargetMode="External"/><Relationship Id="rId7" Type="http://schemas.openxmlformats.org/officeDocument/2006/relationships/hyperlink" Target="http://fr.wikipedia.org/wiki/Eau" TargetMode="External"/><Relationship Id="rId12" Type="http://schemas.openxmlformats.org/officeDocument/2006/relationships/hyperlink" Target="http://fr.wikipedia.org/wiki/Compost" TargetMode="External"/><Relationship Id="rId17" Type="http://schemas.openxmlformats.org/officeDocument/2006/relationships/hyperlink" Target="http://fr.wikipedia.org/wiki/D%C3%A9sert" TargetMode="External"/><Relationship Id="rId2" Type="http://schemas.openxmlformats.org/officeDocument/2006/relationships/hyperlink" Target="http://fr.wikipedia.org/wiki/Sol_(p%C3%A9dologie)" TargetMode="External"/><Relationship Id="rId16" Type="http://schemas.openxmlformats.org/officeDocument/2006/relationships/hyperlink" Target="http://fr.wikipedia.org/wiki/Terra_preta" TargetMode="External"/><Relationship Id="rId1" Type="http://schemas.openxmlformats.org/officeDocument/2006/relationships/slideLayout" Target="../slideLayouts/slideLayout2.xml"/><Relationship Id="rId6" Type="http://schemas.openxmlformats.org/officeDocument/2006/relationships/hyperlink" Target="http://fr.wikipedia.org/wiki/Champignon" TargetMode="External"/><Relationship Id="rId11" Type="http://schemas.openxmlformats.org/officeDocument/2006/relationships/hyperlink" Target="http://fr.wikipedia.org/wiki/Agriculture" TargetMode="External"/><Relationship Id="rId5" Type="http://schemas.openxmlformats.org/officeDocument/2006/relationships/hyperlink" Target="http://fr.wikipedia.org/wiki/Bact%C3%A9rie" TargetMode="External"/><Relationship Id="rId15" Type="http://schemas.openxmlformats.org/officeDocument/2006/relationships/hyperlink" Target="http://fr.wikipedia.org/wiki/Amazonie" TargetMode="External"/><Relationship Id="rId10" Type="http://schemas.openxmlformats.org/officeDocument/2006/relationships/hyperlink" Target="http://fr.wikipedia.org/wiki/Prairie" TargetMode="External"/><Relationship Id="rId4" Type="http://schemas.openxmlformats.org/officeDocument/2006/relationships/hyperlink" Target="http://fr.wikipedia.org/wiki/Animaux" TargetMode="External"/><Relationship Id="rId9" Type="http://schemas.openxmlformats.org/officeDocument/2006/relationships/hyperlink" Target="http://fr.wikipedia.org/wiki/For%C3%AAt" TargetMode="External"/><Relationship Id="rId14" Type="http://schemas.openxmlformats.org/officeDocument/2006/relationships/hyperlink" Target="http://fr.wikipedia.org/wiki/Biosph%C3%A8re"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image" Target="../media/image200.jpeg"/><Relationship Id="rId1" Type="http://schemas.openxmlformats.org/officeDocument/2006/relationships/slideLayout" Target="../slideLayouts/slideLayout2.xml"/><Relationship Id="rId4" Type="http://schemas.openxmlformats.org/officeDocument/2006/relationships/image" Target="../media/image202.jpeg"/></Relationships>
</file>

<file path=ppt/slides/_rels/slide96.xml.rels><?xml version="1.0" encoding="UTF-8" standalone="yes"?>
<Relationships xmlns="http://schemas.openxmlformats.org/package/2006/relationships"><Relationship Id="rId8" Type="http://schemas.openxmlformats.org/officeDocument/2006/relationships/hyperlink" Target="http://fr.wikipedia.org/wiki/L%C5%93ss" TargetMode="External"/><Relationship Id="rId13" Type="http://schemas.openxmlformats.org/officeDocument/2006/relationships/hyperlink" Target="http://fr.wikipedia.org/wiki/Roche_d%C3%A9tritique" TargetMode="External"/><Relationship Id="rId18" Type="http://schemas.openxmlformats.org/officeDocument/2006/relationships/hyperlink" Target="http://fr.wikipedia.org/wiki/Silice" TargetMode="External"/><Relationship Id="rId3" Type="http://schemas.openxmlformats.org/officeDocument/2006/relationships/hyperlink" Target="http://fr.wikipedia.org/wiki/P%C3%A9dologie" TargetMode="External"/><Relationship Id="rId21" Type="http://schemas.openxmlformats.org/officeDocument/2006/relationships/hyperlink" Target="http://fr.wikipedia.org/wiki/Feldspath" TargetMode="External"/><Relationship Id="rId7" Type="http://schemas.openxmlformats.org/officeDocument/2006/relationships/hyperlink" Target="http://fr.wikipedia.org/wiki/Microm%C3%A8tre" TargetMode="External"/><Relationship Id="rId12" Type="http://schemas.openxmlformats.org/officeDocument/2006/relationships/hyperlink" Target="http://fr.wikipedia.org/wiki/Roche_s%C3%A9dimentaire" TargetMode="External"/><Relationship Id="rId17" Type="http://schemas.openxmlformats.org/officeDocument/2006/relationships/hyperlink" Target="http://fr.wikipedia.org/w/index.php?title=Environnement_p%C3%A9riglaciaire&amp;action=edit&amp;redlink=1" TargetMode="External"/><Relationship Id="rId2" Type="http://schemas.openxmlformats.org/officeDocument/2006/relationships/hyperlink" Target="http://fr.wikipedia.org/wiki/G%C3%A9ologie" TargetMode="External"/><Relationship Id="rId16" Type="http://schemas.openxmlformats.org/officeDocument/2006/relationships/hyperlink" Target="http://fr.wikipedia.org/wiki/D%C3%A9sert" TargetMode="External"/><Relationship Id="rId20" Type="http://schemas.openxmlformats.org/officeDocument/2006/relationships/hyperlink" Target="http://fr.wikipedia.org/wiki/Carbonate_de_calcium" TargetMode="External"/><Relationship Id="rId1" Type="http://schemas.openxmlformats.org/officeDocument/2006/relationships/slideLayout" Target="../slideLayouts/slideLayout7.xml"/><Relationship Id="rId6" Type="http://schemas.openxmlformats.org/officeDocument/2006/relationships/hyperlink" Target="http://fr.wikipedia.org/wiki/Sable" TargetMode="External"/><Relationship Id="rId11" Type="http://schemas.openxmlformats.org/officeDocument/2006/relationships/hyperlink" Target="http://fr.wikipedia.org/wiki/Agriculture" TargetMode="External"/><Relationship Id="rId24" Type="http://schemas.openxmlformats.org/officeDocument/2006/relationships/image" Target="../media/image203.jpeg"/><Relationship Id="rId5" Type="http://schemas.openxmlformats.org/officeDocument/2006/relationships/hyperlink" Target="http://fr.wikipedia.org/wiki/Argile" TargetMode="External"/><Relationship Id="rId15" Type="http://schemas.openxmlformats.org/officeDocument/2006/relationships/hyperlink" Target="http://fr.wikipedia.org/wiki/D%C3%A9flation_(g%C3%A9omorphologie)" TargetMode="External"/><Relationship Id="rId23" Type="http://schemas.openxmlformats.org/officeDocument/2006/relationships/hyperlink" Target="http://fr.wikipedia.org/wiki/Kaolinite" TargetMode="External"/><Relationship Id="rId10" Type="http://schemas.openxmlformats.org/officeDocument/2006/relationships/hyperlink" Target="http://fr.wikipedia.org/wiki/Fertilit%C3%A9" TargetMode="External"/><Relationship Id="rId19" Type="http://schemas.openxmlformats.org/officeDocument/2006/relationships/hyperlink" Target="http://fr.wikipedia.org/wiki/Quartz_(min%C3%A9ral)" TargetMode="External"/><Relationship Id="rId4" Type="http://schemas.openxmlformats.org/officeDocument/2006/relationships/hyperlink" Target="http://fr.wikipedia.org/wiki/Granulom%C3%A9trie" TargetMode="External"/><Relationship Id="rId9" Type="http://schemas.openxmlformats.org/officeDocument/2006/relationships/hyperlink" Target="http://fr.wikipedia.org/wiki/Alluvions" TargetMode="External"/><Relationship Id="rId14" Type="http://schemas.openxmlformats.org/officeDocument/2006/relationships/hyperlink" Target="http://fr.wikipedia.org/wiki/Limon_(roche)" TargetMode="External"/><Relationship Id="rId22" Type="http://schemas.openxmlformats.org/officeDocument/2006/relationships/hyperlink" Target="http://fr.wikipedia.org/wiki/Biotite"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fr.wikipedia.org/w/index.php?title=Eisenia_andre%C3%AF&amp;action=edit&amp;redlink=1" TargetMode="External"/><Relationship Id="rId3" Type="http://schemas.openxmlformats.org/officeDocument/2006/relationships/hyperlink" Target="http://fr.wikipedia.org/wiki/Fumier" TargetMode="External"/><Relationship Id="rId7" Type="http://schemas.openxmlformats.org/officeDocument/2006/relationships/hyperlink" Target="http://fr.wikipedia.org/wiki/Eisenia_fetida" TargetMode="External"/><Relationship Id="rId12" Type="http://schemas.openxmlformats.org/officeDocument/2006/relationships/hyperlink" Target="http://fr.wikipedia.org/wiki/Microorganismes" TargetMode="External"/><Relationship Id="rId2" Type="http://schemas.openxmlformats.org/officeDocument/2006/relationships/hyperlink" Target="http://fr.wikipedia.org/wiki/Amendement_(agriculture)" TargetMode="External"/><Relationship Id="rId1" Type="http://schemas.openxmlformats.org/officeDocument/2006/relationships/slideLayout" Target="../slideLayouts/slideLayout7.xml"/><Relationship Id="rId6" Type="http://schemas.openxmlformats.org/officeDocument/2006/relationships/hyperlink" Target="http://fr.wikipedia.org/wiki/Vers_de_terre" TargetMode="External"/><Relationship Id="rId11" Type="http://schemas.openxmlformats.org/officeDocument/2006/relationships/hyperlink" Target="http://fr.wikipedia.org/wiki/Mati%C3%A8re_organique" TargetMode="External"/><Relationship Id="rId5" Type="http://schemas.openxmlformats.org/officeDocument/2006/relationships/hyperlink" Target="http://fr.wikipedia.org/wiki/Compost" TargetMode="External"/><Relationship Id="rId10" Type="http://schemas.openxmlformats.org/officeDocument/2006/relationships/hyperlink" Target="http://fr.wikipedia.org/wiki/Alcalin" TargetMode="External"/><Relationship Id="rId4" Type="http://schemas.openxmlformats.org/officeDocument/2006/relationships/hyperlink" Target="http://fr.wikipedia.org/wiki/Cheval" TargetMode="External"/><Relationship Id="rId9" Type="http://schemas.openxmlformats.org/officeDocument/2006/relationships/hyperlink" Target="http://fr.wikipedia.org/wiki/Potentiel_hydrog%C3%A8ne"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fr.wikipedia.org/wiki/Fertilisant" TargetMode="External"/><Relationship Id="rId3" Type="http://schemas.openxmlformats.org/officeDocument/2006/relationships/hyperlink" Target="http://www.futura-sciences.com/fr/definition/t/developpement-durable-2/d/eau_5715/" TargetMode="External"/><Relationship Id="rId7" Type="http://schemas.openxmlformats.org/officeDocument/2006/relationships/hyperlink" Target="http://fr.wikipedia.org/wiki/Gravier" TargetMode="External"/><Relationship Id="rId2" Type="http://schemas.openxmlformats.org/officeDocument/2006/relationships/hyperlink" Target="http://www.futura-sciences.com/fr/definition/t/chimie-2/d/air_4452/" TargetMode="External"/><Relationship Id="rId1" Type="http://schemas.openxmlformats.org/officeDocument/2006/relationships/slideLayout" Target="../slideLayouts/slideLayout7.xml"/><Relationship Id="rId6" Type="http://schemas.openxmlformats.org/officeDocument/2006/relationships/hyperlink" Target="http://fr.wikipedia.org/wiki/P%C3%A9rou" TargetMode="External"/><Relationship Id="rId5" Type="http://schemas.openxmlformats.org/officeDocument/2006/relationships/hyperlink" Target="http://fr.wikipedia.org/wiki/N%C3%A9guev" TargetMode="External"/><Relationship Id="rId10" Type="http://schemas.openxmlformats.org/officeDocument/2006/relationships/hyperlink" Target="http://fr.wikipedia.org/wiki/Anasazi" TargetMode="External"/><Relationship Id="rId4" Type="http://schemas.openxmlformats.org/officeDocument/2006/relationships/hyperlink" Target="http://fr.wikipedia.org/wiki/Ile_de_Paques" TargetMode="External"/><Relationship Id="rId9" Type="http://schemas.openxmlformats.org/officeDocument/2006/relationships/hyperlink" Target="http://fr.wikipedia.org/wiki/Sels_min%C3%A9raux"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fr.wikipedia.org/wiki/Gaz" TargetMode="External"/><Relationship Id="rId3" Type="http://schemas.openxmlformats.org/officeDocument/2006/relationships/hyperlink" Target="http://fr.wikipedia.org/wiki/Grec_ancien" TargetMode="External"/><Relationship Id="rId7" Type="http://schemas.openxmlformats.org/officeDocument/2006/relationships/hyperlink" Target="http://fr.wikipedia.org/wiki/Liquide" TargetMode="External"/><Relationship Id="rId2" Type="http://schemas.openxmlformats.org/officeDocument/2006/relationships/hyperlink" Target="http://fr.wikipedia.org/wiki/Montagne" TargetMode="External"/><Relationship Id="rId1" Type="http://schemas.openxmlformats.org/officeDocument/2006/relationships/slideLayout" Target="../slideLayouts/slideLayout7.xml"/><Relationship Id="rId6" Type="http://schemas.openxmlformats.org/officeDocument/2006/relationships/hyperlink" Target="http://fr.wikipedia.org/wiki/Sol_(p%C3%A9dologie)" TargetMode="External"/><Relationship Id="rId5" Type="http://schemas.openxmlformats.org/officeDocument/2006/relationships/hyperlink" Target="http://fr.wikipedia.org/wiki/Agrologie" TargetMode="External"/><Relationship Id="rId4" Type="http://schemas.openxmlformats.org/officeDocument/2006/relationships/hyperlink" Target="http://fr.wikipedia.org/wiki/%C3%89daphologie" TargetMode="External"/><Relationship Id="rId9" Type="http://schemas.openxmlformats.org/officeDocument/2006/relationships/hyperlink" Target="http://fr.wikipedia.org/wiki/%C3%89tat_sol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1143000" y="857250"/>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2051" name="Text Box 5"/>
          <p:cNvSpPr txBox="1">
            <a:spLocks noChangeArrowheads="1"/>
          </p:cNvSpPr>
          <p:nvPr/>
        </p:nvSpPr>
        <p:spPr bwMode="auto">
          <a:xfrm>
            <a:off x="0" y="6092825"/>
            <a:ext cx="9036050" cy="307975"/>
          </a:xfrm>
          <a:prstGeom prst="rect">
            <a:avLst/>
          </a:prstGeom>
          <a:noFill/>
          <a:ln w="9525">
            <a:noFill/>
            <a:miter lim="800000"/>
            <a:headEnd/>
            <a:tailEnd/>
          </a:ln>
        </p:spPr>
        <p:txBody>
          <a:bodyPr>
            <a:spAutoFit/>
          </a:bodyPr>
          <a:lstStyle/>
          <a:p>
            <a:pPr algn="ctr"/>
            <a:r>
              <a:rPr lang="fr-FR" sz="1400" b="1">
                <a:solidFill>
                  <a:srgbClr val="341AF4"/>
                </a:solidFill>
                <a:latin typeface="Comic Sans MS" pitchFamily="66" charset="0"/>
              </a:rPr>
              <a:t>Auteur du document : Benjamin LISAN. Email : </a:t>
            </a:r>
            <a:r>
              <a:rPr lang="fr-FR" sz="1400" b="1">
                <a:solidFill>
                  <a:srgbClr val="341AF4"/>
                </a:solidFill>
                <a:latin typeface="Comic Sans MS" pitchFamily="66" charset="0"/>
                <a:hlinkClick r:id="rId2"/>
              </a:rPr>
              <a:t>benjamin.lisan@free.fr</a:t>
            </a:r>
            <a:r>
              <a:rPr lang="fr-FR" sz="1400">
                <a:solidFill>
                  <a:srgbClr val="6600CC"/>
                </a:solidFill>
              </a:rPr>
              <a:t> </a:t>
            </a:r>
          </a:p>
        </p:txBody>
      </p:sp>
      <p:sp>
        <p:nvSpPr>
          <p:cNvPr id="11"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44D7249-7EB4-47CA-B457-3891A2E80916}" type="slidenum">
              <a:rPr lang="fr-FR" sz="1200">
                <a:solidFill>
                  <a:schemeClr val="tx1">
                    <a:tint val="75000"/>
                  </a:schemeClr>
                </a:solidFill>
                <a:latin typeface="Times New Roman" pitchFamily="18" charset="0"/>
              </a:rPr>
              <a:pPr algn="r" fontAlgn="auto">
                <a:spcBef>
                  <a:spcPts val="0"/>
                </a:spcBef>
                <a:spcAft>
                  <a:spcPts val="0"/>
                </a:spcAft>
                <a:defRPr/>
              </a:pPr>
              <a:t>1</a:t>
            </a:fld>
            <a:endParaRPr lang="fr-FR" sz="1200" dirty="0">
              <a:solidFill>
                <a:schemeClr val="tx1">
                  <a:tint val="75000"/>
                </a:schemeClr>
              </a:solidFill>
              <a:latin typeface="Times New Roman" pitchFamily="18" charset="0"/>
            </a:endParaRPr>
          </a:p>
        </p:txBody>
      </p:sp>
      <p:pic>
        <p:nvPicPr>
          <p:cNvPr id="2053" name="Image 16" descr="semisDirect1.jpg"/>
          <p:cNvPicPr>
            <a:picLocks noChangeAspect="1"/>
          </p:cNvPicPr>
          <p:nvPr/>
        </p:nvPicPr>
        <p:blipFill>
          <a:blip r:embed="rId3" cstate="print"/>
          <a:srcRect/>
          <a:stretch>
            <a:fillRect/>
          </a:stretch>
        </p:blipFill>
        <p:spPr bwMode="auto">
          <a:xfrm>
            <a:off x="1476375" y="2781300"/>
            <a:ext cx="6069013" cy="2859088"/>
          </a:xfrm>
          <a:prstGeom prst="rect">
            <a:avLst/>
          </a:prstGeom>
          <a:noFill/>
          <a:ln w="9525">
            <a:noFill/>
            <a:miter lim="800000"/>
            <a:headEnd/>
            <a:tailEnd/>
          </a:ln>
        </p:spPr>
      </p:pic>
      <p:sp>
        <p:nvSpPr>
          <p:cNvPr id="2054" name="ZoneTexte 17"/>
          <p:cNvSpPr txBox="1">
            <a:spLocks noChangeArrowheads="1"/>
          </p:cNvSpPr>
          <p:nvPr/>
        </p:nvSpPr>
        <p:spPr bwMode="auto">
          <a:xfrm>
            <a:off x="2190750" y="5637213"/>
            <a:ext cx="4546600" cy="276225"/>
          </a:xfrm>
          <a:prstGeom prst="rect">
            <a:avLst/>
          </a:prstGeom>
          <a:noFill/>
          <a:ln w="9525">
            <a:noFill/>
            <a:miter lim="800000"/>
            <a:headEnd/>
            <a:tailEnd/>
          </a:ln>
        </p:spPr>
        <p:txBody>
          <a:bodyPr wrap="none">
            <a:spAutoFit/>
          </a:bodyPr>
          <a:lstStyle/>
          <a:p>
            <a:r>
              <a:rPr lang="fr-FR" sz="1200">
                <a:solidFill>
                  <a:srgbClr val="6600CC"/>
                </a:solidFill>
              </a:rPr>
              <a:t>Culture en semis direct. Source : </a:t>
            </a:r>
            <a:r>
              <a:rPr lang="fr-FR" sz="1200">
                <a:solidFill>
                  <a:srgbClr val="6600CC"/>
                </a:solidFill>
                <a:hlinkClick r:id="rId4"/>
              </a:rPr>
              <a:t>www.la-ferme-du-hourcot.com</a:t>
            </a:r>
            <a:r>
              <a:rPr lang="fr-FR" sz="1200">
                <a:solidFill>
                  <a:srgbClr val="6600CC"/>
                </a:solidFill>
              </a:rPr>
              <a:t> </a:t>
            </a:r>
          </a:p>
        </p:txBody>
      </p:sp>
      <p:sp>
        <p:nvSpPr>
          <p:cNvPr id="2055" name="ZoneTexte 6"/>
          <p:cNvSpPr txBox="1">
            <a:spLocks noChangeArrowheads="1"/>
          </p:cNvSpPr>
          <p:nvPr/>
        </p:nvSpPr>
        <p:spPr bwMode="auto">
          <a:xfrm>
            <a:off x="2411413" y="1916113"/>
            <a:ext cx="4608512" cy="523875"/>
          </a:xfrm>
          <a:prstGeom prst="rect">
            <a:avLst/>
          </a:prstGeom>
          <a:noFill/>
          <a:ln w="9525">
            <a:noFill/>
            <a:miter lim="800000"/>
            <a:headEnd/>
            <a:tailEnd/>
          </a:ln>
        </p:spPr>
        <p:txBody>
          <a:bodyPr>
            <a:spAutoFit/>
          </a:bodyPr>
          <a:lstStyle/>
          <a:p>
            <a:r>
              <a:rPr lang="fr-FR" sz="2800" b="1" i="1">
                <a:solidFill>
                  <a:srgbClr val="6600CC"/>
                </a:solidFill>
              </a:rPr>
              <a:t>Par des moyens naturels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AD2CB3F8-E0F5-416F-80ED-F6E057B4678E}" type="slidenum">
              <a:rPr lang="fr-FR" sz="1200">
                <a:solidFill>
                  <a:schemeClr val="tx1">
                    <a:tint val="75000"/>
                  </a:schemeClr>
                </a:solidFill>
                <a:latin typeface="Times New Roman" pitchFamily="18" charset="0"/>
              </a:rPr>
              <a:pPr algn="r" fontAlgn="auto">
                <a:spcBef>
                  <a:spcPts val="0"/>
                </a:spcBef>
                <a:spcAft>
                  <a:spcPts val="0"/>
                </a:spcAft>
                <a:defRPr/>
              </a:pPr>
              <a:t>10</a:t>
            </a:fld>
            <a:endParaRPr lang="fr-FR" sz="1200" dirty="0">
              <a:solidFill>
                <a:schemeClr val="tx1">
                  <a:tint val="75000"/>
                </a:schemeClr>
              </a:solidFill>
              <a:latin typeface="Times New Roman" pitchFamily="18" charset="0"/>
            </a:endParaRPr>
          </a:p>
        </p:txBody>
      </p:sp>
      <p:sp>
        <p:nvSpPr>
          <p:cNvPr id="11268" name="Text Box 6"/>
          <p:cNvSpPr txBox="1">
            <a:spLocks noChangeArrowheads="1"/>
          </p:cNvSpPr>
          <p:nvPr/>
        </p:nvSpPr>
        <p:spPr bwMode="auto">
          <a:xfrm>
            <a:off x="179388" y="1125538"/>
            <a:ext cx="8785225" cy="5584825"/>
          </a:xfrm>
          <a:prstGeom prst="rect">
            <a:avLst/>
          </a:prstGeom>
          <a:noFill/>
          <a:ln w="9525">
            <a:noFill/>
            <a:miter lim="800000"/>
            <a:headEnd/>
            <a:tailEnd/>
          </a:ln>
        </p:spPr>
        <p:txBody>
          <a:bodyPr>
            <a:spAutoFit/>
          </a:bodyPr>
          <a:lstStyle/>
          <a:p>
            <a:pPr>
              <a:spcBef>
                <a:spcPct val="50000"/>
              </a:spcBef>
            </a:pPr>
            <a:r>
              <a:rPr lang="fr-FR" b="1" u="sng">
                <a:solidFill>
                  <a:srgbClr val="6600CC"/>
                </a:solidFill>
              </a:rPr>
              <a:t>2) Causes de la fertilité des sols</a:t>
            </a:r>
            <a:endParaRPr lang="fr-FR" sz="1600">
              <a:solidFill>
                <a:srgbClr val="6600CC"/>
              </a:solidFill>
            </a:endParaRPr>
          </a:p>
          <a:p>
            <a:endParaRPr lang="fr-FR"/>
          </a:p>
          <a:p>
            <a:r>
              <a:rPr lang="fr-FR">
                <a:solidFill>
                  <a:srgbClr val="6600CC"/>
                </a:solidFill>
              </a:rPr>
              <a:t>1) </a:t>
            </a:r>
            <a:r>
              <a:rPr lang="fr-FR" u="sng">
                <a:solidFill>
                  <a:srgbClr val="6600CC"/>
                </a:solidFill>
              </a:rPr>
              <a:t>Nutriments apportés par les éruptions volcaniques</a:t>
            </a:r>
            <a:r>
              <a:rPr lang="fr-FR">
                <a:solidFill>
                  <a:srgbClr val="6600CC"/>
                </a:solidFill>
              </a:rPr>
              <a:t> :</a:t>
            </a:r>
          </a:p>
          <a:p>
            <a:r>
              <a:rPr lang="fr-FR">
                <a:solidFill>
                  <a:srgbClr val="6600CC"/>
                </a:solidFill>
              </a:rPr>
              <a:t>Tout d’abord, les éléments nutritifs peuvent se renouveler sous l’effet d’éruption volcanique ramenant de la matière jeune de l’intérieur de la Terre à la surface (cas Java, Japon, Hawaï, …).</a:t>
            </a:r>
          </a:p>
          <a:p>
            <a:endParaRPr lang="fr-FR">
              <a:solidFill>
                <a:srgbClr val="6600CC"/>
              </a:solidFill>
            </a:endParaRPr>
          </a:p>
          <a:p>
            <a:r>
              <a:rPr lang="fr-FR">
                <a:solidFill>
                  <a:srgbClr val="6600CC"/>
                </a:solidFill>
              </a:rPr>
              <a:t>2) </a:t>
            </a:r>
            <a:r>
              <a:rPr lang="fr-FR" u="sng">
                <a:solidFill>
                  <a:srgbClr val="6600CC"/>
                </a:solidFill>
              </a:rPr>
              <a:t>Rôle des glaciers</a:t>
            </a:r>
            <a:r>
              <a:rPr lang="fr-FR">
                <a:solidFill>
                  <a:srgbClr val="6600CC"/>
                </a:solidFill>
              </a:rPr>
              <a:t> :</a:t>
            </a:r>
          </a:p>
          <a:p>
            <a:r>
              <a:rPr lang="fr-FR">
                <a:solidFill>
                  <a:srgbClr val="6600CC"/>
                </a:solidFill>
              </a:rPr>
              <a:t>Les avancées et les retraits de glaciers raclent, arrachent, pulvérisent et redéposent la croûte terrestre, et les sols redéposés par les glaciers _ ou apportés par le vent à partir de dépôts glaciaires _ sont plutôt fertiles (moitié Amérique du Nord …).</a:t>
            </a:r>
          </a:p>
          <a:p>
            <a:endParaRPr lang="fr-FR">
              <a:solidFill>
                <a:srgbClr val="6600CC"/>
              </a:solidFill>
            </a:endParaRPr>
          </a:p>
          <a:p>
            <a:r>
              <a:rPr lang="fr-FR">
                <a:solidFill>
                  <a:srgbClr val="6600CC"/>
                </a:solidFill>
              </a:rPr>
              <a:t>3) </a:t>
            </a:r>
            <a:r>
              <a:rPr lang="fr-FR" u="sng">
                <a:solidFill>
                  <a:srgbClr val="6600CC"/>
                </a:solidFill>
              </a:rPr>
              <a:t>Remontée de sols jeunes</a:t>
            </a:r>
            <a:r>
              <a:rPr lang="fr-FR">
                <a:solidFill>
                  <a:srgbClr val="6600CC"/>
                </a:solidFill>
              </a:rPr>
              <a:t> :</a:t>
            </a:r>
          </a:p>
          <a:p>
            <a:r>
              <a:rPr lang="fr-FR">
                <a:solidFill>
                  <a:srgbClr val="6600CC"/>
                </a:solidFill>
              </a:rPr>
              <a:t>La lente poussée de la croûte terrestre fait remonter des sols jeunes [de l’océan] et a contribué à la fertilité de vastes parties de l’Amérique du Nord, de l’Inde et de l’Europe.</a:t>
            </a:r>
          </a:p>
          <a:p>
            <a:endParaRPr lang="fr-FR">
              <a:solidFill>
                <a:srgbClr val="6600CC"/>
              </a:solidFill>
            </a:endParaRPr>
          </a:p>
          <a:p>
            <a:endParaRPr lang="fr-FR">
              <a:solidFill>
                <a:srgbClr val="6600CC"/>
              </a:solidFill>
            </a:endParaRPr>
          </a:p>
          <a:p>
            <a:r>
              <a:rPr lang="fr-FR">
                <a:solidFill>
                  <a:srgbClr val="6600CC"/>
                </a:solidFill>
              </a:rPr>
              <a:t>Source : </a:t>
            </a:r>
            <a:r>
              <a:rPr lang="fr-FR" i="1">
                <a:solidFill>
                  <a:srgbClr val="6600CC"/>
                </a:solidFill>
              </a:rPr>
              <a:t>Effondrements</a:t>
            </a:r>
            <a:r>
              <a:rPr lang="fr-FR">
                <a:solidFill>
                  <a:srgbClr val="6600CC"/>
                </a:solidFill>
              </a:rPr>
              <a:t>, Jared Diamond, </a:t>
            </a:r>
          </a:p>
          <a:p>
            <a:r>
              <a:rPr lang="fr-FR">
                <a:solidFill>
                  <a:srgbClr val="6600CC"/>
                </a:solidFill>
              </a:rPr>
              <a:t>Gallimard, 2006, page 437.</a:t>
            </a:r>
          </a:p>
        </p:txBody>
      </p:sp>
      <p:pic>
        <p:nvPicPr>
          <p:cNvPr id="11269" name="Picture 8" descr="Alpes"/>
          <p:cNvPicPr>
            <a:picLocks noChangeAspect="1" noChangeArrowheads="1"/>
          </p:cNvPicPr>
          <p:nvPr/>
        </p:nvPicPr>
        <p:blipFill>
          <a:blip r:embed="rId2" cstate="print"/>
          <a:srcRect/>
          <a:stretch>
            <a:fillRect/>
          </a:stretch>
        </p:blipFill>
        <p:spPr bwMode="auto">
          <a:xfrm>
            <a:off x="6300788" y="5445125"/>
            <a:ext cx="1390650" cy="1047750"/>
          </a:xfrm>
          <a:prstGeom prst="rect">
            <a:avLst/>
          </a:prstGeom>
          <a:noFill/>
          <a:ln w="9525">
            <a:noFill/>
            <a:miter lim="800000"/>
            <a:headEnd/>
            <a:tailEnd/>
          </a:ln>
        </p:spPr>
      </p:pic>
      <p:pic>
        <p:nvPicPr>
          <p:cNvPr id="11270" name="Picture 9" descr="eruption1"/>
          <p:cNvPicPr>
            <a:picLocks noChangeAspect="1" noChangeArrowheads="1"/>
          </p:cNvPicPr>
          <p:nvPr/>
        </p:nvPicPr>
        <p:blipFill>
          <a:blip r:embed="rId3" cstate="print"/>
          <a:srcRect/>
          <a:stretch>
            <a:fillRect/>
          </a:stretch>
        </p:blipFill>
        <p:spPr bwMode="auto">
          <a:xfrm>
            <a:off x="7235825" y="981075"/>
            <a:ext cx="1247775" cy="942975"/>
          </a:xfrm>
          <a:prstGeom prst="rect">
            <a:avLst/>
          </a:prstGeom>
          <a:noFill/>
          <a:ln w="9525">
            <a:noFill/>
            <a:miter lim="800000"/>
            <a:headEnd/>
            <a:tailEnd/>
          </a:ln>
        </p:spPr>
      </p:pic>
      <p:pic>
        <p:nvPicPr>
          <p:cNvPr id="11271" name="Picture 10" descr="eruption2"/>
          <p:cNvPicPr>
            <a:picLocks noChangeAspect="1" noChangeArrowheads="1"/>
          </p:cNvPicPr>
          <p:nvPr/>
        </p:nvPicPr>
        <p:blipFill>
          <a:blip r:embed="rId4" cstate="print"/>
          <a:srcRect/>
          <a:stretch>
            <a:fillRect/>
          </a:stretch>
        </p:blipFill>
        <p:spPr bwMode="auto">
          <a:xfrm>
            <a:off x="5867400" y="1125538"/>
            <a:ext cx="1238250" cy="828675"/>
          </a:xfrm>
          <a:prstGeom prst="rect">
            <a:avLst/>
          </a:prstGeom>
          <a:noFill/>
          <a:ln w="9525">
            <a:noFill/>
            <a:miter lim="800000"/>
            <a:headEnd/>
            <a:tailEnd/>
          </a:ln>
        </p:spPr>
      </p:pic>
      <p:pic>
        <p:nvPicPr>
          <p:cNvPr id="11272" name="Picture 11" descr="glacier1"/>
          <p:cNvPicPr>
            <a:picLocks noChangeAspect="1" noChangeArrowheads="1"/>
          </p:cNvPicPr>
          <p:nvPr/>
        </p:nvPicPr>
        <p:blipFill>
          <a:blip r:embed="rId5" cstate="print"/>
          <a:srcRect/>
          <a:stretch>
            <a:fillRect/>
          </a:stretch>
        </p:blipFill>
        <p:spPr bwMode="auto">
          <a:xfrm>
            <a:off x="4572000" y="2565400"/>
            <a:ext cx="1371600" cy="857250"/>
          </a:xfrm>
          <a:prstGeom prst="rect">
            <a:avLst/>
          </a:prstGeom>
          <a:noFill/>
          <a:ln w="9525">
            <a:noFill/>
            <a:miter lim="800000"/>
            <a:headEnd/>
            <a:tailEnd/>
          </a:ln>
        </p:spPr>
      </p:pic>
      <p:pic>
        <p:nvPicPr>
          <p:cNvPr id="11273" name="Picture 12" descr="glacier2"/>
          <p:cNvPicPr>
            <a:picLocks noChangeAspect="1" noChangeArrowheads="1"/>
          </p:cNvPicPr>
          <p:nvPr/>
        </p:nvPicPr>
        <p:blipFill>
          <a:blip r:embed="rId6" cstate="print"/>
          <a:srcRect/>
          <a:stretch>
            <a:fillRect/>
          </a:stretch>
        </p:blipFill>
        <p:spPr bwMode="auto">
          <a:xfrm>
            <a:off x="2987675" y="2565400"/>
            <a:ext cx="1238250" cy="809625"/>
          </a:xfrm>
          <a:prstGeom prst="rect">
            <a:avLst/>
          </a:prstGeom>
          <a:noFill/>
          <a:ln w="9525">
            <a:noFill/>
            <a:miter lim="800000"/>
            <a:headEnd/>
            <a:tailEnd/>
          </a:ln>
        </p:spPr>
      </p:pic>
      <p:pic>
        <p:nvPicPr>
          <p:cNvPr id="11274" name="Picture 13" descr="surrection"/>
          <p:cNvPicPr>
            <a:picLocks noChangeAspect="1" noChangeArrowheads="1"/>
          </p:cNvPicPr>
          <p:nvPr/>
        </p:nvPicPr>
        <p:blipFill>
          <a:blip r:embed="rId7" cstate="print"/>
          <a:srcRect/>
          <a:stretch>
            <a:fillRect/>
          </a:stretch>
        </p:blipFill>
        <p:spPr bwMode="auto">
          <a:xfrm>
            <a:off x="2411413" y="5291138"/>
            <a:ext cx="1924050" cy="736600"/>
          </a:xfrm>
          <a:prstGeom prst="rect">
            <a:avLst/>
          </a:prstGeom>
          <a:noFill/>
          <a:ln w="9525">
            <a:noFill/>
            <a:miter lim="800000"/>
            <a:headEnd/>
            <a:tailEnd/>
          </a:ln>
        </p:spPr>
      </p:pic>
      <p:pic>
        <p:nvPicPr>
          <p:cNvPr id="11275" name="Picture 14" descr="tectonic2"/>
          <p:cNvPicPr>
            <a:picLocks noChangeAspect="1" noChangeArrowheads="1"/>
          </p:cNvPicPr>
          <p:nvPr/>
        </p:nvPicPr>
        <p:blipFill>
          <a:blip r:embed="rId8" cstate="print"/>
          <a:srcRect/>
          <a:stretch>
            <a:fillRect/>
          </a:stretch>
        </p:blipFill>
        <p:spPr bwMode="auto">
          <a:xfrm>
            <a:off x="7956550" y="5373688"/>
            <a:ext cx="828675" cy="1209675"/>
          </a:xfrm>
          <a:prstGeom prst="rect">
            <a:avLst/>
          </a:prstGeom>
          <a:noFill/>
          <a:ln w="9525">
            <a:noFill/>
            <a:miter lim="800000"/>
            <a:headEnd/>
            <a:tailEnd/>
          </a:ln>
        </p:spPr>
      </p:pic>
      <p:pic>
        <p:nvPicPr>
          <p:cNvPr id="11276" name="Picture 15" descr="tectonics"/>
          <p:cNvPicPr>
            <a:picLocks noChangeAspect="1" noChangeArrowheads="1"/>
          </p:cNvPicPr>
          <p:nvPr/>
        </p:nvPicPr>
        <p:blipFill>
          <a:blip r:embed="rId9" cstate="print"/>
          <a:srcRect/>
          <a:stretch>
            <a:fillRect/>
          </a:stretch>
        </p:blipFill>
        <p:spPr bwMode="auto">
          <a:xfrm>
            <a:off x="4427538" y="5287963"/>
            <a:ext cx="1800225" cy="1381125"/>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8"/>
          <p:cNvSpPr txBox="1">
            <a:spLocks noChangeArrowheads="1"/>
          </p:cNvSpPr>
          <p:nvPr/>
        </p:nvSpPr>
        <p:spPr bwMode="auto">
          <a:xfrm>
            <a:off x="214313" y="1000125"/>
            <a:ext cx="8786812" cy="5540375"/>
          </a:xfrm>
          <a:prstGeom prst="rect">
            <a:avLst/>
          </a:prstGeom>
          <a:noFill/>
          <a:ln w="9525">
            <a:noFill/>
            <a:miter lim="800000"/>
            <a:headEnd/>
            <a:tailEnd/>
          </a:ln>
        </p:spPr>
        <p:txBody>
          <a:bodyPr>
            <a:spAutoFit/>
          </a:bodyPr>
          <a:lstStyle/>
          <a:p>
            <a:r>
              <a:rPr lang="fr-FR" b="1" u="sng">
                <a:solidFill>
                  <a:srgbClr val="6600CC"/>
                </a:solidFill>
              </a:rPr>
              <a:t>29) Annexe : glossaire (suite)</a:t>
            </a:r>
          </a:p>
          <a:p>
            <a:pPr eaLnBrk="0" hangingPunct="0"/>
            <a:endParaRPr lang="fr-FR" sz="1200">
              <a:solidFill>
                <a:srgbClr val="7030A0"/>
              </a:solidFill>
            </a:endParaRPr>
          </a:p>
          <a:p>
            <a:pPr algn="just" eaLnBrk="0" hangingPunct="0"/>
            <a:r>
              <a:rPr lang="fr-FR" sz="1200" b="1" i="1">
                <a:solidFill>
                  <a:srgbClr val="6600CC"/>
                </a:solidFill>
              </a:rPr>
              <a:t>Pelosols</a:t>
            </a:r>
            <a:r>
              <a:rPr lang="fr-FR" sz="1200">
                <a:solidFill>
                  <a:srgbClr val="6600CC"/>
                </a:solidFill>
              </a:rPr>
              <a:t> : Ce sont des sols très riches en argiles, et comportant beaucoup de limons fins, qui sont peu différenciés de la roche mère. En été apparaissent des fissures profondes et larges, qui se referment en période humide ; les horizons de surface s’engorgent et l’horizon Sp devient imperméable. Les labours provoquent une prise en masse en période humide de l’horizon travaillé, et une tendance à durcir après évaporation. Ces sols sont donc difficiles à travailler.</a:t>
            </a:r>
          </a:p>
          <a:p>
            <a:pPr algn="just" eaLnBrk="0" hangingPunct="0"/>
            <a:r>
              <a:rPr lang="fr-FR" sz="1200" b="1" i="1">
                <a:solidFill>
                  <a:srgbClr val="6600CC"/>
                </a:solidFill>
              </a:rPr>
              <a:t>Percolation</a:t>
            </a:r>
            <a:r>
              <a:rPr lang="fr-FR" sz="1200">
                <a:solidFill>
                  <a:srgbClr val="6600CC"/>
                </a:solidFill>
              </a:rPr>
              <a:t> : Ecoulement dans les fissures, les galeries d’animaux, les pores les plus grands, de l’eau dans la couverture pédologique, sous l’effet de la gravité. Il s’agit d’une eau qui passe rapidement, soit parce que la couverture pédologique est très perméable (texture et surtout structure favorables), soit parce qu’étant saturée, les forces de liaison n’interviennent pas.</a:t>
            </a:r>
          </a:p>
          <a:p>
            <a:pPr algn="just"/>
            <a:r>
              <a:rPr lang="fr-FR" sz="1200" b="1" i="1">
                <a:solidFill>
                  <a:srgbClr val="6600CC"/>
                </a:solidFill>
              </a:rPr>
              <a:t>Pergélisol</a:t>
            </a:r>
            <a:r>
              <a:rPr lang="fr-FR" sz="1200">
                <a:solidFill>
                  <a:srgbClr val="6600CC"/>
                </a:solidFill>
              </a:rPr>
              <a:t> (en </a:t>
            </a:r>
            <a:r>
              <a:rPr lang="fr-FR" sz="1200" u="sng">
                <a:solidFill>
                  <a:srgbClr val="6600CC"/>
                </a:solidFill>
                <a:hlinkClick r:id="rId2" tooltip="Anglais"/>
              </a:rPr>
              <a:t>anglais</a:t>
            </a:r>
            <a:r>
              <a:rPr lang="fr-FR" sz="1200">
                <a:solidFill>
                  <a:srgbClr val="6600CC"/>
                </a:solidFill>
              </a:rPr>
              <a:t> : permafrost, en </a:t>
            </a:r>
            <a:r>
              <a:rPr lang="fr-FR" sz="1200" u="sng">
                <a:solidFill>
                  <a:srgbClr val="6600CC"/>
                </a:solidFill>
                <a:hlinkClick r:id="rId3" tooltip="Russe"/>
              </a:rPr>
              <a:t>russe</a:t>
            </a:r>
            <a:r>
              <a:rPr lang="fr-FR" sz="1200">
                <a:solidFill>
                  <a:srgbClr val="6600CC"/>
                </a:solidFill>
              </a:rPr>
              <a:t> : </a:t>
            </a:r>
            <a:r>
              <a:rPr lang="ru-RU" sz="1200">
                <a:solidFill>
                  <a:srgbClr val="6600CC"/>
                </a:solidFill>
              </a:rPr>
              <a:t>вечная мерзлота, </a:t>
            </a:r>
            <a:r>
              <a:rPr lang="ru-RU" sz="1200" i="1">
                <a:solidFill>
                  <a:srgbClr val="6600CC"/>
                </a:solidFill>
              </a:rPr>
              <a:t>vetchnaïa merzlota</a:t>
            </a:r>
            <a:r>
              <a:rPr lang="fr-FR" sz="1200">
                <a:solidFill>
                  <a:srgbClr val="6600CC"/>
                </a:solidFill>
              </a:rPr>
              <a:t>) : sous-sol gelé en permanence, au moins pendant deux an.</a:t>
            </a:r>
          </a:p>
          <a:p>
            <a:pPr algn="just"/>
            <a:r>
              <a:rPr lang="fr-FR" sz="1000" b="1" i="1">
                <a:solidFill>
                  <a:srgbClr val="6600CC"/>
                </a:solidFill>
              </a:rPr>
              <a:t>Périglaciaire</a:t>
            </a:r>
            <a:r>
              <a:rPr lang="fr-FR" sz="1000">
                <a:solidFill>
                  <a:srgbClr val="6600CC"/>
                </a:solidFill>
              </a:rPr>
              <a:t> : Régions, entourant les zones glaciaires, dans lesquelles la couverture pédologique est dégelée durant une période de l’année. La partie toujours gelée s’appelle le pergélisol (ou permafrost). Dans la partie dégelée en été, se développent les CRYOSOLS qui se caractérisent par : 1/ une ségrégation de la glace en lentilles ou en réseaux réticulés, 2/une agrégation lamellaire du matériau, 3/ une gélifraction : désagrégation du matériau en lien avec la glace, la présence de sols, les matière organiques, 4/ un lessivage des particules inférieures à 50 mm, 5/ un engorgement printanier, 6/ l’apparition de fentes de retrait.</a:t>
            </a:r>
          </a:p>
          <a:p>
            <a:pPr algn="just"/>
            <a:r>
              <a:rPr lang="fr-FR" sz="1000" b="1" i="1">
                <a:solidFill>
                  <a:srgbClr val="6600CC"/>
                </a:solidFill>
              </a:rPr>
              <a:t>Permafrost</a:t>
            </a:r>
            <a:r>
              <a:rPr lang="fr-FR" sz="1000">
                <a:solidFill>
                  <a:srgbClr val="6600CC"/>
                </a:solidFill>
              </a:rPr>
              <a:t> : voir </a:t>
            </a:r>
            <a:r>
              <a:rPr lang="fr-FR" sz="1000" i="1">
                <a:solidFill>
                  <a:srgbClr val="6600CC"/>
                </a:solidFill>
              </a:rPr>
              <a:t>Pergélisol. </a:t>
            </a:r>
          </a:p>
          <a:p>
            <a:pPr algn="just"/>
            <a:r>
              <a:rPr lang="fr-FR" sz="1200" b="1" i="1">
                <a:solidFill>
                  <a:srgbClr val="6600CC"/>
                </a:solidFill>
              </a:rPr>
              <a:t>Permaculture</a:t>
            </a:r>
            <a:r>
              <a:rPr lang="fr-FR" sz="1200" i="1">
                <a:solidFill>
                  <a:srgbClr val="6600CC"/>
                </a:solidFill>
              </a:rPr>
              <a:t> : </a:t>
            </a:r>
            <a:r>
              <a:rPr lang="fr-FR" sz="1200">
                <a:solidFill>
                  <a:srgbClr val="6600CC"/>
                </a:solidFill>
              </a:rPr>
              <a:t>terme provenant de l’expression anglaise « </a:t>
            </a:r>
            <a:r>
              <a:rPr lang="fr-FR" sz="1200" i="1">
                <a:solidFill>
                  <a:srgbClr val="6600CC"/>
                </a:solidFill>
              </a:rPr>
              <a:t>permanent agriculture </a:t>
            </a:r>
            <a:r>
              <a:rPr lang="fr-FR" sz="1200">
                <a:solidFill>
                  <a:srgbClr val="6600CC"/>
                </a:solidFill>
              </a:rPr>
              <a:t>», sous-entendant des méthodes culturales permettant aux terres de maintenir leur fertilité naturelle … i.e. par des moyens naturels (voir </a:t>
            </a:r>
            <a:r>
              <a:rPr lang="fr-FR" sz="1200" i="1">
                <a:solidFill>
                  <a:srgbClr val="6600CC"/>
                </a:solidFill>
              </a:rPr>
              <a:t>culture intercalaire </a:t>
            </a:r>
            <a:r>
              <a:rPr lang="fr-FR" sz="1200">
                <a:solidFill>
                  <a:srgbClr val="6600CC"/>
                </a:solidFill>
              </a:rPr>
              <a:t>et </a:t>
            </a:r>
            <a:r>
              <a:rPr lang="fr-FR" sz="1200" i="1">
                <a:solidFill>
                  <a:srgbClr val="6600CC"/>
                </a:solidFill>
              </a:rPr>
              <a:t>culture associée</a:t>
            </a:r>
            <a:r>
              <a:rPr lang="fr-FR" sz="1200">
                <a:solidFill>
                  <a:srgbClr val="6600CC"/>
                </a:solidFill>
              </a:rPr>
              <a:t>).</a:t>
            </a:r>
            <a:endParaRPr lang="fr-FR" sz="1200" i="1">
              <a:solidFill>
                <a:srgbClr val="6600CC"/>
              </a:solidFill>
            </a:endParaRPr>
          </a:p>
          <a:p>
            <a:pPr algn="just"/>
            <a:r>
              <a:rPr lang="fr-FR" sz="1200" b="1" i="1">
                <a:solidFill>
                  <a:srgbClr val="6600CC"/>
                </a:solidFill>
              </a:rPr>
              <a:t>Perméabilité</a:t>
            </a:r>
            <a:r>
              <a:rPr lang="fr-FR" sz="1200" i="1">
                <a:solidFill>
                  <a:srgbClr val="6600CC"/>
                </a:solidFill>
              </a:rPr>
              <a:t> : </a:t>
            </a:r>
            <a:r>
              <a:rPr lang="fr-FR" sz="1200">
                <a:solidFill>
                  <a:srgbClr val="6600CC"/>
                </a:solidFill>
              </a:rPr>
              <a:t>C’est une propriété de la couverture pédologique à être traversée plus ou moins facilement par l’eau. On peut l’évaluer par un volume d’eau circulante par unité de terre traversée par ce liquide. On utilise souvent un coefficient de perméabilité K, reposant sur la loi de Darcy relative à l’écoulement de l’eau dans une colonne de sable. K est mesuré en cm/h. Sont considérées comme imperméables les terres ayant un K= 0,01 à 0,036 et très perméables celles ayant un K=100 à 360. Il existe plusieurs méthodes et test de terrain pour évaluer K (méthodes Müntz, Bürger, Porchet, Vergière, etc.) qui consistent à mesurer la quantité d’eau qui s’infiltre dans une terre ressuyée. Les terres peuvent être imperméables car leur texture est argileuse, ou parce qu’il existe un écran à la descente des eaux (semelle de labour, horizon argileux, horizon placique, etc.). Il peut ainsi se produire une hydromorphie de surface, qui ne dure pas forcément tout l’année, c’est le cas de certaines nappes perchées. Certaines terres imperméables peuvent être améliorées par amendement calcaire ou/et humifère, d’autres par drainage.</a:t>
            </a:r>
          </a:p>
        </p:txBody>
      </p:sp>
      <p:sp>
        <p:nvSpPr>
          <p:cNvPr id="103427"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BE565BCF-69C4-40E7-97EA-EE4668B49FE1}" type="slidenum">
              <a:rPr lang="fr-FR" sz="1200">
                <a:solidFill>
                  <a:schemeClr val="tx1">
                    <a:tint val="75000"/>
                  </a:schemeClr>
                </a:solidFill>
                <a:latin typeface="Times New Roman" pitchFamily="18" charset="0"/>
              </a:rPr>
              <a:pPr algn="r" fontAlgn="auto">
                <a:spcBef>
                  <a:spcPts val="0"/>
                </a:spcBef>
                <a:spcAft>
                  <a:spcPts val="0"/>
                </a:spcAft>
                <a:defRPr/>
              </a:pPr>
              <a:t>100</a:t>
            </a:fld>
            <a:endParaRPr lang="fr-FR" sz="1200" dirty="0">
              <a:solidFill>
                <a:schemeClr val="tx1">
                  <a:tint val="75000"/>
                </a:schemeClr>
              </a:solidFill>
              <a:latin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8"/>
          <p:cNvSpPr txBox="1">
            <a:spLocks noChangeArrowheads="1"/>
          </p:cNvSpPr>
          <p:nvPr/>
        </p:nvSpPr>
        <p:spPr bwMode="auto">
          <a:xfrm>
            <a:off x="214313" y="1000125"/>
            <a:ext cx="8786812" cy="5354638"/>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r>
              <a:rPr lang="fr-FR" sz="1200" b="1" i="1">
                <a:solidFill>
                  <a:srgbClr val="7030A0"/>
                </a:solidFill>
              </a:rPr>
              <a:t>-phile** </a:t>
            </a:r>
            <a:r>
              <a:rPr lang="fr-FR" sz="1200">
                <a:solidFill>
                  <a:srgbClr val="7030A0"/>
                </a:solidFill>
              </a:rPr>
              <a:t>: qui aime, favorisé par.</a:t>
            </a:r>
          </a:p>
          <a:p>
            <a:r>
              <a:rPr lang="fr-FR" sz="1200" b="1" i="1">
                <a:solidFill>
                  <a:srgbClr val="7030A0"/>
                </a:solidFill>
              </a:rPr>
              <a:t>Pouzzolane</a:t>
            </a:r>
            <a:r>
              <a:rPr lang="fr-FR" sz="1200">
                <a:solidFill>
                  <a:srgbClr val="7030A0"/>
                </a:solidFill>
              </a:rPr>
              <a:t> : </a:t>
            </a:r>
            <a:r>
              <a:rPr lang="fr-FR" sz="1200">
                <a:solidFill>
                  <a:srgbClr val="7030A0"/>
                </a:solidFill>
                <a:hlinkClick r:id="rId2" action="ppaction://hlinkfile" tooltip="Roche"/>
              </a:rPr>
              <a:t>roche</a:t>
            </a:r>
            <a:r>
              <a:rPr lang="fr-FR" sz="1200">
                <a:solidFill>
                  <a:srgbClr val="7030A0"/>
                </a:solidFill>
              </a:rPr>
              <a:t> naturelle constituée par des </a:t>
            </a:r>
            <a:r>
              <a:rPr lang="fr-FR" sz="1200">
                <a:solidFill>
                  <a:srgbClr val="7030A0"/>
                </a:solidFill>
                <a:hlinkClick r:id="rId3" action="ppaction://hlinkfile" tooltip="Scorie"/>
              </a:rPr>
              <a:t>scories</a:t>
            </a:r>
            <a:r>
              <a:rPr lang="fr-FR" sz="1200">
                <a:solidFill>
                  <a:srgbClr val="7030A0"/>
                </a:solidFill>
              </a:rPr>
              <a:t> (projections) volcaniques </a:t>
            </a:r>
            <a:r>
              <a:rPr lang="fr-FR" sz="1200">
                <a:solidFill>
                  <a:srgbClr val="7030A0"/>
                </a:solidFill>
                <a:hlinkClick r:id="rId4" action="ppaction://hlinkfile" tooltip="Basalte"/>
              </a:rPr>
              <a:t>basaltiques</a:t>
            </a:r>
            <a:r>
              <a:rPr lang="fr-FR" sz="1200">
                <a:solidFill>
                  <a:srgbClr val="7030A0"/>
                </a:solidFill>
              </a:rPr>
              <a:t> ou de composition proche, ayant une structure alvéolaire. Elle est généralement </a:t>
            </a:r>
            <a:r>
              <a:rPr lang="fr-FR" sz="1200">
                <a:solidFill>
                  <a:srgbClr val="7030A0"/>
                </a:solidFill>
                <a:hlinkClick r:id="rId5" action="ppaction://hlinkfile" tooltip="Rouge"/>
              </a:rPr>
              <a:t>rouge</a:t>
            </a:r>
            <a:r>
              <a:rPr lang="fr-FR" sz="1200">
                <a:solidFill>
                  <a:srgbClr val="7030A0"/>
                </a:solidFill>
              </a:rPr>
              <a:t> ou </a:t>
            </a:r>
            <a:r>
              <a:rPr lang="fr-FR" sz="1200">
                <a:solidFill>
                  <a:srgbClr val="7030A0"/>
                </a:solidFill>
                <a:hlinkClick r:id="rId6" action="ppaction://hlinkfile" tooltip="Noir"/>
              </a:rPr>
              <a:t>noire</a:t>
            </a:r>
            <a:r>
              <a:rPr lang="fr-FR" sz="1200">
                <a:solidFill>
                  <a:srgbClr val="7030A0"/>
                </a:solidFill>
              </a:rPr>
              <a:t>, avec toutes les teintes intermédiaires, exceptionnellement </a:t>
            </a:r>
            <a:r>
              <a:rPr lang="fr-FR" sz="1200">
                <a:solidFill>
                  <a:srgbClr val="7030A0"/>
                </a:solidFill>
                <a:hlinkClick r:id="rId7" action="ppaction://hlinkfile" tooltip="Gris"/>
              </a:rPr>
              <a:t>grise</a:t>
            </a:r>
            <a:r>
              <a:rPr lang="fr-FR" sz="1200">
                <a:solidFill>
                  <a:srgbClr val="7030A0"/>
                </a:solidFill>
              </a:rPr>
              <a:t>.</a:t>
            </a:r>
          </a:p>
          <a:p>
            <a:r>
              <a:rPr lang="fr-FR" sz="1200">
                <a:solidFill>
                  <a:srgbClr val="7030A0"/>
                </a:solidFill>
              </a:rPr>
              <a:t>Elle sert dans la composition du </a:t>
            </a:r>
            <a:r>
              <a:rPr lang="fr-FR" sz="1200">
                <a:solidFill>
                  <a:srgbClr val="7030A0"/>
                </a:solidFill>
                <a:hlinkClick r:id="rId8" action="ppaction://hlinkfile" tooltip="Substrat"/>
              </a:rPr>
              <a:t>substrat</a:t>
            </a:r>
            <a:r>
              <a:rPr lang="fr-FR" sz="1200" baseline="30000">
                <a:solidFill>
                  <a:srgbClr val="7030A0"/>
                </a:solidFill>
                <a:hlinkClick r:id="" action="ppaction://hlinkfile"/>
              </a:rPr>
              <a:t>[3]</a:t>
            </a:r>
            <a:r>
              <a:rPr lang="fr-FR" sz="1200">
                <a:solidFill>
                  <a:srgbClr val="7030A0"/>
                </a:solidFill>
              </a:rPr>
              <a:t> de certaines cultures, assurant un bon </a:t>
            </a:r>
            <a:r>
              <a:rPr lang="fr-FR" sz="1200">
                <a:solidFill>
                  <a:srgbClr val="7030A0"/>
                </a:solidFill>
                <a:hlinkClick r:id="rId9" action="ppaction://hlinkfile" tooltip="Drainage (agricole)"/>
              </a:rPr>
              <a:t>drainage</a:t>
            </a:r>
            <a:r>
              <a:rPr lang="fr-FR" sz="1200">
                <a:solidFill>
                  <a:srgbClr val="7030A0"/>
                </a:solidFill>
              </a:rPr>
              <a:t> au niveau racinaire.</a:t>
            </a:r>
          </a:p>
          <a:p>
            <a:pPr eaLnBrk="0" hangingPunct="0"/>
            <a:r>
              <a:rPr lang="fr-FR" sz="1200" b="1" i="1">
                <a:solidFill>
                  <a:srgbClr val="6600CC"/>
                </a:solidFill>
              </a:rPr>
              <a:t>Podzolisation</a:t>
            </a:r>
            <a:r>
              <a:rPr lang="fr-FR" sz="1200">
                <a:solidFill>
                  <a:srgbClr val="6600CC"/>
                </a:solidFill>
              </a:rPr>
              <a:t> : a) </a:t>
            </a:r>
            <a:r>
              <a:rPr lang="fr-FR" sz="1200" u="sng">
                <a:solidFill>
                  <a:srgbClr val="6600CC"/>
                </a:solidFill>
                <a:hlinkClick r:id="rId10" tooltip="formation"/>
              </a:rPr>
              <a:t>Formation</a:t>
            </a:r>
            <a:r>
              <a:rPr lang="fr-FR" sz="1200">
                <a:solidFill>
                  <a:srgbClr val="6600CC"/>
                </a:solidFill>
              </a:rPr>
              <a:t> d’un </a:t>
            </a:r>
            <a:r>
              <a:rPr lang="fr-FR" sz="1200" u="sng">
                <a:solidFill>
                  <a:srgbClr val="6600CC"/>
                </a:solidFill>
                <a:hlinkClick r:id="rId11" tooltip="podzol"/>
              </a:rPr>
              <a:t>podzol</a:t>
            </a:r>
            <a:r>
              <a:rPr lang="fr-FR" sz="1200">
                <a:solidFill>
                  <a:srgbClr val="6600CC"/>
                </a:solidFill>
              </a:rPr>
              <a:t>, par la </a:t>
            </a:r>
            <a:r>
              <a:rPr lang="fr-FR" sz="1200" u="sng">
                <a:solidFill>
                  <a:srgbClr val="6600CC"/>
                </a:solidFill>
                <a:hlinkClick r:id="rId12" tooltip="destruction"/>
              </a:rPr>
              <a:t>destruction</a:t>
            </a:r>
            <a:r>
              <a:rPr lang="fr-FR" sz="1200">
                <a:solidFill>
                  <a:srgbClr val="6600CC"/>
                </a:solidFill>
              </a:rPr>
              <a:t> des </a:t>
            </a:r>
            <a:r>
              <a:rPr lang="fr-FR" sz="1200" u="sng">
                <a:solidFill>
                  <a:srgbClr val="6600CC"/>
                </a:solidFill>
                <a:hlinkClick r:id="rId13" tooltip="argile"/>
              </a:rPr>
              <a:t>argiles</a:t>
            </a:r>
            <a:r>
              <a:rPr lang="fr-FR" sz="1200">
                <a:solidFill>
                  <a:srgbClr val="6600CC"/>
                </a:solidFill>
              </a:rPr>
              <a:t> par des </a:t>
            </a:r>
            <a:r>
              <a:rPr lang="fr-FR" sz="1200" u="sng">
                <a:solidFill>
                  <a:srgbClr val="6600CC"/>
                </a:solidFill>
                <a:hlinkClick r:id="rId14" tooltip="acide"/>
              </a:rPr>
              <a:t>acides</a:t>
            </a:r>
            <a:r>
              <a:rPr lang="fr-FR" sz="1200">
                <a:solidFill>
                  <a:srgbClr val="6600CC"/>
                </a:solidFill>
              </a:rPr>
              <a:t> </a:t>
            </a:r>
            <a:r>
              <a:rPr lang="fr-FR" sz="1200" u="sng">
                <a:solidFill>
                  <a:srgbClr val="6600CC"/>
                </a:solidFill>
                <a:hlinkClick r:id="rId15" tooltip="organique"/>
              </a:rPr>
              <a:t>organiques</a:t>
            </a:r>
            <a:r>
              <a:rPr lang="fr-FR" sz="1200">
                <a:solidFill>
                  <a:srgbClr val="6600CC"/>
                </a:solidFill>
              </a:rPr>
              <a:t>. b) </a:t>
            </a:r>
            <a:r>
              <a:rPr lang="fr-FR" sz="1200">
                <a:solidFill>
                  <a:srgbClr val="7030A0"/>
                </a:solidFill>
              </a:rPr>
              <a:t>processus de </a:t>
            </a:r>
            <a:r>
              <a:rPr lang="fr-FR" sz="1200" i="1">
                <a:solidFill>
                  <a:srgbClr val="7030A0"/>
                </a:solidFill>
              </a:rPr>
              <a:t>pédogénèse</a:t>
            </a:r>
            <a:r>
              <a:rPr lang="fr-FR" sz="1200">
                <a:solidFill>
                  <a:srgbClr val="7030A0"/>
                </a:solidFill>
              </a:rPr>
              <a:t> consistant en la destruction des aluminosilicates, sous l’influence des acides organiques, avec libération de l’aluminium à l’état d’ions et d’hydrates, et donnant naissance aux podzols.</a:t>
            </a:r>
          </a:p>
          <a:p>
            <a:pPr algn="just"/>
            <a:r>
              <a:rPr lang="fr-FR" sz="1200" b="1" i="1">
                <a:solidFill>
                  <a:srgbClr val="6600CC"/>
                </a:solidFill>
              </a:rPr>
              <a:t>Podzosol</a:t>
            </a:r>
            <a:r>
              <a:rPr lang="fr-FR" sz="1200" i="1">
                <a:solidFill>
                  <a:srgbClr val="6600CC"/>
                </a:solidFill>
              </a:rPr>
              <a:t> ou </a:t>
            </a:r>
            <a:r>
              <a:rPr lang="fr-FR" sz="1200" b="1" i="1">
                <a:solidFill>
                  <a:srgbClr val="6600CC"/>
                </a:solidFill>
              </a:rPr>
              <a:t>podzol</a:t>
            </a:r>
            <a:r>
              <a:rPr lang="fr-FR" sz="1200" i="1">
                <a:solidFill>
                  <a:srgbClr val="6600CC"/>
                </a:solidFill>
              </a:rPr>
              <a:t> </a:t>
            </a:r>
            <a:r>
              <a:rPr lang="fr-FR" sz="1200">
                <a:solidFill>
                  <a:srgbClr val="6600CC"/>
                </a:solidFill>
              </a:rPr>
              <a:t>: type de </a:t>
            </a:r>
            <a:r>
              <a:rPr lang="fr-FR" sz="1200" u="sng">
                <a:solidFill>
                  <a:srgbClr val="6600CC"/>
                </a:solidFill>
                <a:hlinkClick r:id="rId16"/>
              </a:rPr>
              <a:t>sol</a:t>
            </a:r>
            <a:r>
              <a:rPr lang="fr-FR" sz="1200">
                <a:solidFill>
                  <a:srgbClr val="6600CC"/>
                </a:solidFill>
              </a:rPr>
              <a:t> au </a:t>
            </a:r>
            <a:r>
              <a:rPr lang="fr-FR" sz="1200" u="sng">
                <a:solidFill>
                  <a:srgbClr val="6600CC"/>
                </a:solidFill>
                <a:hlinkClick r:id="rId17"/>
              </a:rPr>
              <a:t>pH</a:t>
            </a:r>
            <a:r>
              <a:rPr lang="fr-FR" sz="1200">
                <a:solidFill>
                  <a:srgbClr val="6600CC"/>
                </a:solidFill>
              </a:rPr>
              <a:t> très acide, </a:t>
            </a:r>
            <a:r>
              <a:rPr lang="fr-FR" sz="1200">
                <a:hlinkClick r:id="rId18" tooltip="lessivé"/>
              </a:rPr>
              <a:t>lessivé</a:t>
            </a:r>
            <a:r>
              <a:rPr lang="fr-FR" sz="1200"/>
              <a:t> </a:t>
            </a:r>
            <a:r>
              <a:rPr lang="fr-FR" sz="1200">
                <a:solidFill>
                  <a:srgbClr val="6600CC"/>
                </a:solidFill>
              </a:rPr>
              <a:t>dans sa partie </a:t>
            </a:r>
            <a:r>
              <a:rPr lang="fr-FR" sz="1200">
                <a:solidFill>
                  <a:srgbClr val="6600CC"/>
                </a:solidFill>
                <a:hlinkClick r:id="rId19" tooltip="supérieur"/>
              </a:rPr>
              <a:t>supérieure</a:t>
            </a:r>
            <a:r>
              <a:rPr lang="fr-FR" sz="1200">
                <a:solidFill>
                  <a:srgbClr val="6600CC"/>
                </a:solidFill>
              </a:rPr>
              <a:t>, infertile pour l'</a:t>
            </a:r>
            <a:r>
              <a:rPr lang="fr-FR" sz="1200" u="sng">
                <a:solidFill>
                  <a:srgbClr val="6600CC"/>
                </a:solidFill>
                <a:hlinkClick r:id="rId20"/>
              </a:rPr>
              <a:t>agriculture</a:t>
            </a:r>
            <a:r>
              <a:rPr lang="fr-FR" sz="1200">
                <a:solidFill>
                  <a:srgbClr val="6600CC"/>
                </a:solidFill>
              </a:rPr>
              <a:t>. Ce sont des sols où l'</a:t>
            </a:r>
            <a:r>
              <a:rPr lang="fr-FR" sz="1200" u="sng">
                <a:solidFill>
                  <a:srgbClr val="6600CC"/>
                </a:solidFill>
                <a:hlinkClick r:id="rId21"/>
              </a:rPr>
              <a:t>horizon B</a:t>
            </a:r>
            <a:r>
              <a:rPr lang="fr-FR" sz="1200">
                <a:solidFill>
                  <a:srgbClr val="6600CC"/>
                </a:solidFill>
              </a:rPr>
              <a:t> est composé d'une accumulation de matières organiques (</a:t>
            </a:r>
            <a:r>
              <a:rPr lang="fr-FR" sz="1200" u="sng">
                <a:solidFill>
                  <a:srgbClr val="6600CC"/>
                </a:solidFill>
                <a:hlinkClick r:id="rId22"/>
              </a:rPr>
              <a:t>acides fulviques</a:t>
            </a:r>
            <a:r>
              <a:rPr lang="fr-FR" sz="1200">
                <a:solidFill>
                  <a:srgbClr val="6600CC"/>
                </a:solidFill>
              </a:rPr>
              <a:t>, principalement), appauvri en fer et aluminium, plutôt siliceux. Le mot est d'origine </a:t>
            </a:r>
            <a:r>
              <a:rPr lang="fr-FR" sz="1200" u="sng">
                <a:solidFill>
                  <a:srgbClr val="6600CC"/>
                </a:solidFill>
                <a:hlinkClick r:id="rId23"/>
              </a:rPr>
              <a:t>russe</a:t>
            </a:r>
            <a:r>
              <a:rPr lang="fr-FR" sz="1200">
                <a:solidFill>
                  <a:srgbClr val="6600CC"/>
                </a:solidFill>
              </a:rPr>
              <a:t> et signifie « cendré », couleur de l'horizon Ahe. C'est un sol des régions froides et humides, on le retrouve notamment sous les </a:t>
            </a:r>
            <a:r>
              <a:rPr lang="fr-FR" sz="1200" u="sng">
                <a:solidFill>
                  <a:srgbClr val="6600CC"/>
                </a:solidFill>
                <a:hlinkClick r:id="rId24"/>
              </a:rPr>
              <a:t>Taïgas</a:t>
            </a:r>
            <a:r>
              <a:rPr lang="fr-FR" sz="1200">
                <a:solidFill>
                  <a:srgbClr val="6600CC"/>
                </a:solidFill>
              </a:rPr>
              <a:t>, il accompagne également - mais plus rarement - certaines </a:t>
            </a:r>
            <a:r>
              <a:rPr lang="fr-FR" sz="1200" u="sng">
                <a:solidFill>
                  <a:srgbClr val="6600CC"/>
                </a:solidFill>
                <a:hlinkClick r:id="rId25"/>
              </a:rPr>
              <a:t>forêts</a:t>
            </a:r>
            <a:r>
              <a:rPr lang="fr-FR" sz="1200">
                <a:solidFill>
                  <a:srgbClr val="6600CC"/>
                </a:solidFill>
              </a:rPr>
              <a:t> tempérées de </a:t>
            </a:r>
            <a:r>
              <a:rPr lang="fr-FR" sz="1200" u="sng">
                <a:solidFill>
                  <a:srgbClr val="6600CC"/>
                </a:solidFill>
                <a:hlinkClick r:id="rId26"/>
              </a:rPr>
              <a:t>conifères</a:t>
            </a:r>
            <a:r>
              <a:rPr lang="fr-FR" sz="1200">
                <a:solidFill>
                  <a:srgbClr val="6600CC"/>
                </a:solidFill>
              </a:rPr>
              <a:t>. Ce sol occupe près de 4% des terres émergées (et non gelées). Voir aussi </a:t>
            </a:r>
            <a:r>
              <a:rPr lang="fr-FR" sz="1200" i="1">
                <a:solidFill>
                  <a:srgbClr val="6600CC"/>
                </a:solidFill>
              </a:rPr>
              <a:t>Tourbe</a:t>
            </a:r>
            <a:r>
              <a:rPr lang="fr-FR" sz="1200">
                <a:solidFill>
                  <a:srgbClr val="6600CC"/>
                </a:solidFill>
              </a:rPr>
              <a:t>.</a:t>
            </a:r>
          </a:p>
          <a:p>
            <a:pPr eaLnBrk="0" hangingPunct="0"/>
            <a:r>
              <a:rPr lang="fr-FR" sz="1200" b="1" i="1">
                <a:solidFill>
                  <a:srgbClr val="7030A0"/>
                </a:solidFill>
              </a:rPr>
              <a:t>Point de flétrissement </a:t>
            </a:r>
            <a:r>
              <a:rPr lang="fr-FR" sz="1200">
                <a:solidFill>
                  <a:srgbClr val="7030A0"/>
                </a:solidFill>
              </a:rPr>
              <a:t>: c’est lorsque le sol a puisé toute l'eau utilisée par les plantes</a:t>
            </a:r>
          </a:p>
          <a:p>
            <a:pPr eaLnBrk="0" hangingPunct="0"/>
            <a:r>
              <a:rPr lang="fr-FR" sz="1200" b="1" i="1">
                <a:solidFill>
                  <a:srgbClr val="7030A0"/>
                </a:solidFill>
              </a:rPr>
              <a:t>Poquet</a:t>
            </a:r>
            <a:r>
              <a:rPr lang="fr-FR" sz="1200">
                <a:solidFill>
                  <a:srgbClr val="7030A0"/>
                </a:solidFill>
              </a:rPr>
              <a:t> : trou dans lequel on dépose plusieurs graines (voir </a:t>
            </a:r>
            <a:r>
              <a:rPr lang="fr-FR" sz="1200" i="1">
                <a:solidFill>
                  <a:srgbClr val="7030A0"/>
                </a:solidFill>
              </a:rPr>
              <a:t>zaï</a:t>
            </a:r>
            <a:r>
              <a:rPr lang="fr-FR" sz="1200">
                <a:solidFill>
                  <a:srgbClr val="7030A0"/>
                </a:solidFill>
              </a:rPr>
              <a:t>).</a:t>
            </a:r>
          </a:p>
          <a:p>
            <a:pPr eaLnBrk="0" hangingPunct="0"/>
            <a:r>
              <a:rPr lang="fr-FR" sz="1200" b="1" i="1">
                <a:solidFill>
                  <a:srgbClr val="7030A0"/>
                </a:solidFill>
              </a:rPr>
              <a:t>Potentiel hydrique </a:t>
            </a:r>
            <a:r>
              <a:rPr lang="fr-FR" sz="1200">
                <a:solidFill>
                  <a:srgbClr val="7030A0"/>
                </a:solidFill>
              </a:rPr>
              <a:t>: quantité d'énergie qu'il faut fournir pour libérer de l'eau retenue dans le sol.</a:t>
            </a:r>
          </a:p>
          <a:p>
            <a:pPr eaLnBrk="0" hangingPunct="0"/>
            <a:r>
              <a:rPr lang="fr-FR" sz="1200" b="1" i="1">
                <a:solidFill>
                  <a:srgbClr val="7030A0"/>
                </a:solidFill>
              </a:rPr>
              <a:t>Pouvoir absorbant</a:t>
            </a:r>
            <a:r>
              <a:rPr lang="fr-FR" sz="1200">
                <a:solidFill>
                  <a:srgbClr val="7030A0"/>
                </a:solidFill>
              </a:rPr>
              <a:t>: faculté que présente un sol de fixer sur le complexe absorbant, les cations dissous dans la solution du sol.</a:t>
            </a:r>
          </a:p>
          <a:p>
            <a:pPr eaLnBrk="0" hangingPunct="0"/>
            <a:r>
              <a:rPr lang="fr-FR" sz="1200" b="1" i="1">
                <a:solidFill>
                  <a:srgbClr val="7030A0"/>
                </a:solidFill>
              </a:rPr>
              <a:t>Pouvoir tampon </a:t>
            </a:r>
            <a:r>
              <a:rPr lang="fr-FR" sz="1200">
                <a:solidFill>
                  <a:srgbClr val="7030A0"/>
                </a:solidFill>
              </a:rPr>
              <a:t>: aptitude d’une solution à s’opposer aux variations de pH lors de l’addition d’un acide ou d’une base.</a:t>
            </a:r>
          </a:p>
          <a:p>
            <a:pPr eaLnBrk="0" hangingPunct="0"/>
            <a:r>
              <a:rPr lang="fr-FR" sz="1200" b="1" i="1">
                <a:solidFill>
                  <a:srgbClr val="7030A0"/>
                </a:solidFill>
              </a:rPr>
              <a:t>Pouvoir tampon du sol </a:t>
            </a:r>
            <a:r>
              <a:rPr lang="fr-FR" sz="1200">
                <a:solidFill>
                  <a:srgbClr val="7030A0"/>
                </a:solidFill>
              </a:rPr>
              <a:t>: aptitude d’un sol à s’opposer aux brusques variations de pH (PASQUIER); il est fonction de la valeur de la </a:t>
            </a:r>
            <a:r>
              <a:rPr lang="fr-FR" sz="1200" i="1">
                <a:solidFill>
                  <a:srgbClr val="7030A0"/>
                </a:solidFill>
              </a:rPr>
              <a:t>CEC</a:t>
            </a:r>
            <a:r>
              <a:rPr lang="fr-FR" sz="1200">
                <a:solidFill>
                  <a:srgbClr val="7030A0"/>
                </a:solidFill>
              </a:rPr>
              <a:t>; faible en sol sableux, il est élevé en sol argileux ou humifère.</a:t>
            </a:r>
          </a:p>
          <a:p>
            <a:pPr algn="just"/>
            <a:r>
              <a:rPr lang="fr-FR" sz="1200" b="1" i="1">
                <a:solidFill>
                  <a:srgbClr val="6600CC"/>
                </a:solidFill>
              </a:rPr>
              <a:t>Pralinage</a:t>
            </a:r>
            <a:r>
              <a:rPr lang="fr-FR" sz="1200">
                <a:solidFill>
                  <a:srgbClr val="6600CC"/>
                </a:solidFill>
              </a:rPr>
              <a:t> : action qui consiste, avant la plantation, à enduire les racines d'un arbre d'un mélange qui va former une gangue et éviter le dessèchement.</a:t>
            </a:r>
          </a:p>
          <a:p>
            <a:pPr algn="just"/>
            <a:r>
              <a:rPr lang="fr-FR" sz="1200" b="1" i="1">
                <a:solidFill>
                  <a:srgbClr val="6600CC"/>
                </a:solidFill>
              </a:rPr>
              <a:t>Profil</a:t>
            </a:r>
            <a:r>
              <a:rPr lang="fr-FR" sz="1200">
                <a:solidFill>
                  <a:srgbClr val="6600CC"/>
                </a:solidFill>
              </a:rPr>
              <a:t> (d'un sol) : Il s’agit d’une séquence d’informations concernant un solum, ordonnée de haut en bas. Ces informations sont relatives à des caractères visuels (profil structural), ou analytiques (profil calcaire, profil hydrique, etc..) ou à des entités synthétiques (profil cultural, profil d’altération,...). Le lieu où sont effectuées les observations est un site d’observation. La succession d’horizons conceptuel est un solum conceptuel (voir solum).</a:t>
            </a:r>
          </a:p>
          <a:p>
            <a:pPr algn="just"/>
            <a:r>
              <a:rPr lang="fr-FR" sz="1200" b="1" i="1">
                <a:solidFill>
                  <a:srgbClr val="6600CC"/>
                </a:solidFill>
              </a:rPr>
              <a:t>Produits phytosanitaires </a:t>
            </a:r>
            <a:r>
              <a:rPr lang="fr-FR" sz="1200">
                <a:solidFill>
                  <a:srgbClr val="6600CC"/>
                </a:solidFill>
              </a:rPr>
              <a:t>: destinés à soigner les végétaux (soigner des maladies …). </a:t>
            </a:r>
          </a:p>
        </p:txBody>
      </p:sp>
      <p:sp>
        <p:nvSpPr>
          <p:cNvPr id="104451"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9EABD6BD-D8E2-4666-BC6E-9F9DE8B7D80B}" type="slidenum">
              <a:rPr lang="fr-FR" sz="1200">
                <a:solidFill>
                  <a:schemeClr val="tx1">
                    <a:tint val="75000"/>
                  </a:schemeClr>
                </a:solidFill>
                <a:latin typeface="Times New Roman" pitchFamily="18" charset="0"/>
              </a:rPr>
              <a:pPr algn="r" fontAlgn="auto">
                <a:spcBef>
                  <a:spcPts val="0"/>
                </a:spcBef>
                <a:spcAft>
                  <a:spcPts val="0"/>
                </a:spcAft>
                <a:defRPr/>
              </a:pPr>
              <a:t>101</a:t>
            </a:fld>
            <a:endParaRPr lang="fr-FR" sz="1200" dirty="0">
              <a:solidFill>
                <a:schemeClr val="tx1">
                  <a:tint val="75000"/>
                </a:schemeClr>
              </a:solidFill>
              <a:latin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8"/>
          <p:cNvSpPr txBox="1">
            <a:spLocks noChangeArrowheads="1"/>
          </p:cNvSpPr>
          <p:nvPr/>
        </p:nvSpPr>
        <p:spPr bwMode="auto">
          <a:xfrm>
            <a:off x="214313" y="1000125"/>
            <a:ext cx="8786812" cy="350837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7030A0"/>
                </a:solidFill>
              </a:rPr>
              <a:t>Purin</a:t>
            </a:r>
            <a:r>
              <a:rPr lang="fr-FR" sz="1200">
                <a:solidFill>
                  <a:srgbClr val="7030A0"/>
                </a:solidFill>
              </a:rPr>
              <a:t> : a) </a:t>
            </a:r>
            <a:r>
              <a:rPr lang="fr-FR" sz="1200">
                <a:hlinkClick r:id="rId2" action="ppaction://hlinkfile" tooltip="Déchet"/>
              </a:rPr>
              <a:t>déchet</a:t>
            </a:r>
            <a:r>
              <a:rPr lang="fr-FR" sz="1200"/>
              <a:t> </a:t>
            </a:r>
            <a:r>
              <a:rPr lang="fr-FR" sz="1200">
                <a:solidFill>
                  <a:srgbClr val="7030A0"/>
                </a:solidFill>
              </a:rPr>
              <a:t>liquide produit par les </a:t>
            </a:r>
            <a:r>
              <a:rPr lang="fr-FR" sz="1200">
                <a:hlinkClick r:id="rId3" action="ppaction://hlinkfile" tooltip="Élevage"/>
              </a:rPr>
              <a:t>élevages</a:t>
            </a:r>
            <a:r>
              <a:rPr lang="fr-FR" sz="1200"/>
              <a:t> </a:t>
            </a:r>
            <a:r>
              <a:rPr lang="fr-FR" sz="1200">
                <a:solidFill>
                  <a:srgbClr val="7030A0"/>
                </a:solidFill>
              </a:rPr>
              <a:t>d'</a:t>
            </a:r>
            <a:r>
              <a:rPr lang="fr-FR" sz="1200">
                <a:hlinkClick r:id="rId4" action="ppaction://hlinkfile" tooltip="Liste des animaux d'élevage"/>
              </a:rPr>
              <a:t>animaux domestiques</a:t>
            </a:r>
            <a:r>
              <a:rPr lang="fr-FR" sz="1200">
                <a:solidFill>
                  <a:srgbClr val="7030A0"/>
                </a:solidFill>
              </a:rPr>
              <a:t>. Il est constitué principalement d'</a:t>
            </a:r>
            <a:r>
              <a:rPr lang="fr-FR" sz="1200">
                <a:hlinkClick r:id="rId5" action="ppaction://hlinkfile" tooltip="Urine"/>
              </a:rPr>
              <a:t>urines</a:t>
            </a:r>
            <a:r>
              <a:rPr lang="fr-FR" sz="1200"/>
              <a:t> </a:t>
            </a:r>
            <a:r>
              <a:rPr lang="fr-FR" sz="1200">
                <a:solidFill>
                  <a:srgbClr val="7030A0"/>
                </a:solidFill>
              </a:rPr>
              <a:t>complétées éventuellement de la phase liquide s'écoulant d'un tas de </a:t>
            </a:r>
            <a:r>
              <a:rPr lang="fr-FR" sz="1200">
                <a:hlinkClick r:id="rId6" action="ppaction://hlinkfile" tooltip="Fumier"/>
              </a:rPr>
              <a:t>fumier</a:t>
            </a:r>
            <a:r>
              <a:rPr lang="fr-FR" sz="1200"/>
              <a:t>. </a:t>
            </a:r>
            <a:r>
              <a:rPr lang="fr-FR" sz="1200">
                <a:solidFill>
                  <a:srgbClr val="7030A0"/>
                </a:solidFill>
              </a:rPr>
              <a:t>b) en </a:t>
            </a:r>
            <a:r>
              <a:rPr lang="fr-FR" sz="1200">
                <a:hlinkClick r:id="rId7" action="ppaction://hlinkfile" tooltip="Agriculture biologique"/>
              </a:rPr>
              <a:t>agriculture biologique</a:t>
            </a:r>
            <a:r>
              <a:rPr lang="fr-FR" sz="1200"/>
              <a:t>, </a:t>
            </a:r>
            <a:r>
              <a:rPr lang="fr-FR" sz="1200">
                <a:solidFill>
                  <a:srgbClr val="7030A0"/>
                </a:solidFill>
              </a:rPr>
              <a:t>produits issus de la </a:t>
            </a:r>
            <a:r>
              <a:rPr lang="fr-FR" sz="1200">
                <a:hlinkClick r:id="rId8" action="ppaction://hlinkfile" tooltip="Macération"/>
              </a:rPr>
              <a:t>macération</a:t>
            </a:r>
            <a:r>
              <a:rPr lang="fr-FR" sz="1200"/>
              <a:t>, </a:t>
            </a:r>
            <a:r>
              <a:rPr lang="fr-FR" sz="1200">
                <a:solidFill>
                  <a:srgbClr val="7030A0"/>
                </a:solidFill>
              </a:rPr>
              <a:t>de l</a:t>
            </a:r>
            <a:r>
              <a:rPr lang="fr-FR" sz="1200"/>
              <a:t>'</a:t>
            </a:r>
            <a:r>
              <a:rPr lang="fr-FR" sz="1200">
                <a:hlinkClick r:id="rId9" action="ppaction://hlinkfile" tooltip="Infusion"/>
              </a:rPr>
              <a:t>infusion</a:t>
            </a:r>
            <a:r>
              <a:rPr lang="fr-FR" sz="1200"/>
              <a:t> </a:t>
            </a:r>
            <a:r>
              <a:rPr lang="fr-FR" sz="1200">
                <a:solidFill>
                  <a:srgbClr val="7030A0"/>
                </a:solidFill>
              </a:rPr>
              <a:t>ou de la </a:t>
            </a:r>
            <a:r>
              <a:rPr lang="fr-FR" sz="1200">
                <a:hlinkClick r:id="rId10" action="ppaction://hlinkfile" tooltip="Décoction"/>
              </a:rPr>
              <a:t>décoction</a:t>
            </a:r>
            <a:r>
              <a:rPr lang="fr-FR" sz="1200"/>
              <a:t> </a:t>
            </a:r>
            <a:r>
              <a:rPr lang="fr-FR" sz="1200">
                <a:solidFill>
                  <a:srgbClr val="7030A0"/>
                </a:solidFill>
              </a:rPr>
              <a:t>de certains végétaux. Ces purins peuvent servir, selon leur stade de maturation et le végétal utilisé, d'</a:t>
            </a:r>
            <a:r>
              <a:rPr lang="fr-FR" sz="1200">
                <a:hlinkClick r:id="rId11" action="ppaction://hlinkfile" tooltip="Insecticide"/>
              </a:rPr>
              <a:t>insecticides</a:t>
            </a:r>
            <a:r>
              <a:rPr lang="fr-FR" sz="1200"/>
              <a:t>, </a:t>
            </a:r>
            <a:r>
              <a:rPr lang="fr-FR" sz="1200">
                <a:solidFill>
                  <a:srgbClr val="7030A0"/>
                </a:solidFill>
              </a:rPr>
              <a:t>de</a:t>
            </a:r>
            <a:r>
              <a:rPr lang="fr-FR" sz="1200"/>
              <a:t> </a:t>
            </a:r>
            <a:r>
              <a:rPr lang="fr-FR" sz="1200">
                <a:hlinkClick r:id="rId12" action="ppaction://hlinkfile" tooltip="Fongicide"/>
              </a:rPr>
              <a:t>fongicides</a:t>
            </a:r>
            <a:r>
              <a:rPr lang="fr-FR" sz="1200"/>
              <a:t> </a:t>
            </a:r>
            <a:r>
              <a:rPr lang="fr-FR" sz="1200">
                <a:solidFill>
                  <a:srgbClr val="7030A0"/>
                </a:solidFill>
              </a:rPr>
              <a:t>(</a:t>
            </a:r>
            <a:r>
              <a:rPr lang="fr-FR" sz="1200">
                <a:hlinkClick r:id="rId13" action="ppaction://hlinkfile" tooltip="Lutte biologique"/>
              </a:rPr>
              <a:t>lutte biologique</a:t>
            </a:r>
            <a:r>
              <a:rPr lang="fr-FR" sz="1200">
                <a:solidFill>
                  <a:srgbClr val="7030A0"/>
                </a:solidFill>
              </a:rPr>
              <a:t>),</a:t>
            </a:r>
            <a:r>
              <a:rPr lang="fr-FR" sz="1200"/>
              <a:t> </a:t>
            </a:r>
            <a:r>
              <a:rPr lang="fr-FR" sz="1200">
                <a:solidFill>
                  <a:srgbClr val="7030A0"/>
                </a:solidFill>
              </a:rPr>
              <a:t>d'</a:t>
            </a:r>
            <a:r>
              <a:rPr lang="fr-FR" sz="1200">
                <a:hlinkClick r:id="rId14" action="ppaction://hlinkfile" tooltip="Engrais"/>
              </a:rPr>
              <a:t>engrais</a:t>
            </a:r>
            <a:r>
              <a:rPr lang="fr-FR" sz="1200"/>
              <a:t> </a:t>
            </a:r>
            <a:r>
              <a:rPr lang="fr-FR" sz="1200">
                <a:solidFill>
                  <a:srgbClr val="7030A0"/>
                </a:solidFill>
              </a:rPr>
              <a:t>ou d'activateur de </a:t>
            </a:r>
            <a:r>
              <a:rPr lang="fr-FR" sz="1200">
                <a:hlinkClick r:id="rId15" action="ppaction://hlinkfile" tooltip="Compostage (biologie)"/>
              </a:rPr>
              <a:t>compost</a:t>
            </a:r>
            <a:r>
              <a:rPr lang="fr-FR" sz="1200" baseline="30000">
                <a:hlinkClick r:id="" action="ppaction://hlinkfile"/>
              </a:rPr>
              <a:t>[1]</a:t>
            </a:r>
            <a:r>
              <a:rPr lang="fr-FR" sz="1200"/>
              <a:t>. </a:t>
            </a:r>
            <a:r>
              <a:rPr lang="fr-FR" sz="1200">
                <a:solidFill>
                  <a:srgbClr val="7030A0"/>
                </a:solidFill>
              </a:rPr>
              <a:t>Exemple, le </a:t>
            </a:r>
            <a:r>
              <a:rPr lang="fr-FR" sz="1200">
                <a:hlinkClick r:id="rId16"/>
              </a:rPr>
              <a:t>purin d’ortie</a:t>
            </a:r>
            <a:r>
              <a:rPr lang="fr-FR" sz="1200">
                <a:solidFill>
                  <a:srgbClr val="7030A0"/>
                </a:solidFill>
              </a:rPr>
              <a:t>, servant d’insecticide et de fertilisant.</a:t>
            </a:r>
            <a:endParaRPr lang="fr-FR" sz="1200">
              <a:solidFill>
                <a:srgbClr val="6600CC"/>
              </a:solidFill>
            </a:endParaRPr>
          </a:p>
          <a:p>
            <a:pPr algn="just"/>
            <a:endParaRPr lang="fr-FR" sz="1200">
              <a:solidFill>
                <a:srgbClr val="6600CC"/>
              </a:solidFill>
            </a:endParaRPr>
          </a:p>
          <a:p>
            <a:pPr eaLnBrk="0" hangingPunct="0"/>
            <a:r>
              <a:rPr lang="fr-FR" sz="1200" b="1" i="1">
                <a:solidFill>
                  <a:srgbClr val="7030A0"/>
                </a:solidFill>
              </a:rPr>
              <a:t>Rapport carbone-azote </a:t>
            </a:r>
            <a:r>
              <a:rPr lang="fr-FR" sz="1200">
                <a:solidFill>
                  <a:srgbClr val="7030A0"/>
                </a:solidFill>
              </a:rPr>
              <a:t>: rapport de la teneur en carbone organique à celle de l’azote total, indiquant le degré d’humification d’une matière organique, d’un type d’humus, d’un horizon, ou d’un sol ; il constitue un indice global de qualité de l’humus (terre de culture où l’humification est satisfaisante : 10 - 12).</a:t>
            </a:r>
          </a:p>
          <a:p>
            <a:pPr eaLnBrk="0" hangingPunct="0"/>
            <a:r>
              <a:rPr lang="fr-FR" sz="1200" b="1" i="1">
                <a:solidFill>
                  <a:srgbClr val="7030A0"/>
                </a:solidFill>
              </a:rPr>
              <a:t>Ressuyé</a:t>
            </a:r>
            <a:r>
              <a:rPr lang="fr-FR" sz="1200">
                <a:solidFill>
                  <a:srgbClr val="7030A0"/>
                </a:solidFill>
              </a:rPr>
              <a:t> : Etat d’une couverture pédologique ou d’une terre, dont l’eau excédentaire a été drainée (il n’y a plus d’eau gravitaire) après un engorgement maximum. Cet état peut être équivalent à la mesure, au laboratoire, de l’humidité équivalente.</a:t>
            </a:r>
          </a:p>
          <a:p>
            <a:pPr eaLnBrk="0" hangingPunct="0"/>
            <a:r>
              <a:rPr lang="fr-FR" sz="1200" b="1" i="1">
                <a:solidFill>
                  <a:srgbClr val="7030A0"/>
                </a:solidFill>
              </a:rPr>
              <a:t>Rhizosphère</a:t>
            </a:r>
            <a:r>
              <a:rPr lang="fr-FR" sz="1200">
                <a:solidFill>
                  <a:srgbClr val="7030A0"/>
                </a:solidFill>
              </a:rPr>
              <a:t> : Partie de la couverture pédologique correspondant au volume dans lequel les interactions racines - micro-organismes (bactéries, champignons, mycorhizes, etc.)sont importantes qualitativement et quantitativement.</a:t>
            </a:r>
          </a:p>
          <a:p>
            <a:pPr eaLnBrk="0" hangingPunct="0"/>
            <a:r>
              <a:rPr lang="fr-FR" sz="1200" b="1" i="1">
                <a:solidFill>
                  <a:srgbClr val="7030A0"/>
                </a:solidFill>
              </a:rPr>
              <a:t>Roche-mère</a:t>
            </a:r>
            <a:r>
              <a:rPr lang="fr-FR" sz="1200">
                <a:solidFill>
                  <a:srgbClr val="7030A0"/>
                </a:solidFill>
              </a:rPr>
              <a:t> : On parle de roche-mère uniquement lorsque la roche sous-jacente à la couverture pédologique constitue le matériau dans lequel s’est développé le sol, par altération physique et chimique de cette roche.</a:t>
            </a:r>
          </a:p>
          <a:p>
            <a:pPr eaLnBrk="0" hangingPunct="0"/>
            <a:r>
              <a:rPr lang="fr-FR" sz="1200" b="1" i="1">
                <a:solidFill>
                  <a:srgbClr val="7030A0"/>
                </a:solidFill>
              </a:rPr>
              <a:t>RUM</a:t>
            </a:r>
            <a:r>
              <a:rPr lang="fr-FR" sz="1200" b="1">
                <a:solidFill>
                  <a:srgbClr val="7030A0"/>
                </a:solidFill>
              </a:rPr>
              <a:t> </a:t>
            </a:r>
            <a:r>
              <a:rPr lang="fr-FR" sz="1200">
                <a:solidFill>
                  <a:srgbClr val="7030A0"/>
                </a:solidFill>
              </a:rPr>
              <a:t>: capacité de rétention en eau libre du sol.</a:t>
            </a:r>
          </a:p>
        </p:txBody>
      </p:sp>
      <p:sp>
        <p:nvSpPr>
          <p:cNvPr id="105475"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A3B01F4B-F229-4BF9-AF89-896644EA01F5}" type="slidenum">
              <a:rPr lang="fr-FR" sz="1200">
                <a:solidFill>
                  <a:schemeClr val="tx1">
                    <a:tint val="75000"/>
                  </a:schemeClr>
                </a:solidFill>
                <a:latin typeface="Times New Roman" pitchFamily="18" charset="0"/>
              </a:rPr>
              <a:pPr algn="r" fontAlgn="auto">
                <a:spcBef>
                  <a:spcPts val="0"/>
                </a:spcBef>
                <a:spcAft>
                  <a:spcPts val="0"/>
                </a:spcAft>
                <a:defRPr/>
              </a:pPr>
              <a:t>102</a:t>
            </a:fld>
            <a:endParaRPr lang="fr-FR" sz="1200" dirty="0">
              <a:solidFill>
                <a:schemeClr val="tx1">
                  <a:tint val="75000"/>
                </a:schemeClr>
              </a:solidFill>
              <a:latin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8"/>
          <p:cNvSpPr txBox="1">
            <a:spLocks noChangeArrowheads="1"/>
          </p:cNvSpPr>
          <p:nvPr/>
        </p:nvSpPr>
        <p:spPr bwMode="auto">
          <a:xfrm>
            <a:off x="214313" y="1000125"/>
            <a:ext cx="8786812" cy="6278563"/>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Salinisation</a:t>
            </a:r>
            <a:r>
              <a:rPr lang="fr-FR" sz="1200">
                <a:solidFill>
                  <a:srgbClr val="6600CC"/>
                </a:solidFill>
              </a:rPr>
              <a:t> : Processus d’enrichissement de la couverture pédologique par des sels solubles. On a alors des horizons saliques Sa dont la structure n’est pas dégradée et qui ont des valeurs assez fortes en conductivité électrique. Les solums de </a:t>
            </a:r>
            <a:r>
              <a:rPr lang="fr-FR" sz="1200" i="1">
                <a:solidFill>
                  <a:srgbClr val="6600CC"/>
                </a:solidFill>
              </a:rPr>
              <a:t>SALISOLS</a:t>
            </a:r>
            <a:r>
              <a:rPr lang="fr-FR" sz="1200">
                <a:solidFill>
                  <a:srgbClr val="6600CC"/>
                </a:solidFill>
              </a:rPr>
              <a:t> (sols salés) se situent dans les régions côtières (apport du sel par la mer) ou dans les régions arides ou semi-arides avec une forte évaporation qui conduit à une concentrations des sels.</a:t>
            </a:r>
          </a:p>
          <a:p>
            <a:pPr eaLnBrk="0" hangingPunct="0"/>
            <a:r>
              <a:rPr lang="fr-FR" sz="1200" b="1" i="1">
                <a:solidFill>
                  <a:srgbClr val="7030A0"/>
                </a:solidFill>
              </a:rPr>
              <a:t>Saturation</a:t>
            </a:r>
            <a:r>
              <a:rPr lang="fr-FR" sz="1200" b="1">
                <a:solidFill>
                  <a:srgbClr val="7030A0"/>
                </a:solidFill>
              </a:rPr>
              <a:t> </a:t>
            </a:r>
            <a:r>
              <a:rPr lang="fr-FR" sz="1200">
                <a:solidFill>
                  <a:srgbClr val="7030A0"/>
                </a:solidFill>
              </a:rPr>
              <a:t>: état d’une solution qui ne peut plus dissoudre une quantité supplémentaire d’une substance; état d’un sol dont la </a:t>
            </a:r>
            <a:r>
              <a:rPr lang="fr-FR" sz="1200" i="1">
                <a:solidFill>
                  <a:srgbClr val="7030A0"/>
                </a:solidFill>
              </a:rPr>
              <a:t>porosité</a:t>
            </a:r>
            <a:r>
              <a:rPr lang="fr-FR" sz="1200">
                <a:solidFill>
                  <a:srgbClr val="7030A0"/>
                </a:solidFill>
              </a:rPr>
              <a:t> est entièrement occupée par l’eau.</a:t>
            </a:r>
          </a:p>
          <a:p>
            <a:pPr algn="just"/>
            <a:r>
              <a:rPr lang="fr-FR" sz="1200" b="1" i="1">
                <a:solidFill>
                  <a:srgbClr val="6600CC"/>
                </a:solidFill>
              </a:rPr>
              <a:t>Sapropel /sapropèle </a:t>
            </a:r>
            <a:r>
              <a:rPr lang="fr-FR" sz="1200">
                <a:solidFill>
                  <a:srgbClr val="6600CC"/>
                </a:solidFill>
              </a:rPr>
              <a:t>: Sédiment limoneux qui se trouve au fond de l’eau, d’origine largement organique.</a:t>
            </a:r>
          </a:p>
          <a:p>
            <a:pPr algn="just"/>
            <a:r>
              <a:rPr lang="fr-FR" sz="1200" b="1" i="1">
                <a:solidFill>
                  <a:srgbClr val="6600CC"/>
                </a:solidFill>
              </a:rPr>
              <a:t>Sédiment</a:t>
            </a:r>
            <a:r>
              <a:rPr lang="fr-FR" sz="1200">
                <a:solidFill>
                  <a:srgbClr val="6600CC"/>
                </a:solidFill>
              </a:rPr>
              <a:t> : a) Dépôt naturel formé par les eaux, le vent, etc. b) Dépôt laissé par la glace, le vent ou l'eau. C) Matière solide minérale et organique, déposant au fond de l'eau, par sédimentation, quand les conditions hydrologiques ne la maintiennent plus en suspension dans la couche d'eau. Les </a:t>
            </a:r>
            <a:r>
              <a:rPr lang="fr-FR" sz="1200" i="1">
                <a:solidFill>
                  <a:srgbClr val="6600CC"/>
                </a:solidFill>
              </a:rPr>
              <a:t>alluvions</a:t>
            </a:r>
            <a:r>
              <a:rPr lang="fr-FR" sz="1200">
                <a:solidFill>
                  <a:srgbClr val="6600CC"/>
                </a:solidFill>
              </a:rPr>
              <a:t>, les </a:t>
            </a:r>
            <a:r>
              <a:rPr lang="fr-FR" sz="1200" i="1">
                <a:solidFill>
                  <a:srgbClr val="6600CC"/>
                </a:solidFill>
              </a:rPr>
              <a:t>limons</a:t>
            </a:r>
            <a:r>
              <a:rPr lang="fr-FR" sz="1200">
                <a:solidFill>
                  <a:srgbClr val="6600CC"/>
                </a:solidFill>
              </a:rPr>
              <a:t>, etc., sont des sédiments. Accumulation par dépôt de particules de taille variable ayant subi, indépendamment les unes des autres un transport, ou provenant de la précipitation des minéraux d'un liquide. Ces matériaux proviennent soit de l'érosion de roches anciennes, soit résultent d'une activité biologique (accumulation de coquilles). Après avoir été transportés et déposés, les sédiments gorgés d'eau subissent des transformations ou diagenèses, sous l'effet du poids des épaisseurs accumulées au dessus, ils perdent alors leur eau, les particules se lient entre elles, le sédiment meuble devient une roche sédimentaire dure. </a:t>
            </a:r>
          </a:p>
          <a:p>
            <a:pPr algn="just"/>
            <a:r>
              <a:rPr lang="fr-FR" sz="1200">
                <a:solidFill>
                  <a:srgbClr val="6600CC"/>
                </a:solidFill>
              </a:rPr>
              <a:t>Source : </a:t>
            </a:r>
            <a:r>
              <a:rPr lang="fr-FR" sz="1200">
                <a:solidFill>
                  <a:srgbClr val="6600CC"/>
                </a:solidFill>
                <a:hlinkClick r:id="rId2"/>
              </a:rPr>
              <a:t>http://www.aquaportail.com/definition-5915-sediment.html</a:t>
            </a:r>
            <a:r>
              <a:rPr lang="fr-FR" sz="1200">
                <a:solidFill>
                  <a:srgbClr val="6600CC"/>
                </a:solidFill>
              </a:rPr>
              <a:t> </a:t>
            </a:r>
          </a:p>
          <a:p>
            <a:pPr algn="just"/>
            <a:r>
              <a:rPr lang="fr-FR" sz="1200" b="1" i="1">
                <a:solidFill>
                  <a:srgbClr val="6600CC"/>
                </a:solidFill>
              </a:rPr>
              <a:t>Semer</a:t>
            </a:r>
            <a:r>
              <a:rPr lang="fr-FR" sz="1200">
                <a:solidFill>
                  <a:srgbClr val="6600CC"/>
                </a:solidFill>
              </a:rPr>
              <a:t> : </a:t>
            </a:r>
            <a:r>
              <a:rPr lang="fr-FR" sz="1200">
                <a:hlinkClick r:id="rId3" action="ppaction://hlinkfile" tooltip="répandre"/>
              </a:rPr>
              <a:t>Répandre</a:t>
            </a:r>
            <a:r>
              <a:rPr lang="fr-FR" sz="1200"/>
              <a:t> </a:t>
            </a:r>
            <a:r>
              <a:rPr lang="fr-FR" sz="1200">
                <a:solidFill>
                  <a:srgbClr val="7030A0"/>
                </a:solidFill>
              </a:rPr>
              <a:t>de la </a:t>
            </a:r>
            <a:r>
              <a:rPr lang="fr-FR" sz="1200">
                <a:hlinkClick r:id="rId4" action="ppaction://hlinkfile" tooltip="graine"/>
              </a:rPr>
              <a:t>graine</a:t>
            </a:r>
            <a:r>
              <a:rPr lang="fr-FR" sz="1200"/>
              <a:t> </a:t>
            </a:r>
            <a:r>
              <a:rPr lang="fr-FR" sz="1200">
                <a:solidFill>
                  <a:srgbClr val="7030A0"/>
                </a:solidFill>
              </a:rPr>
              <a:t>ou du </a:t>
            </a:r>
            <a:r>
              <a:rPr lang="fr-FR" sz="1200">
                <a:hlinkClick r:id="rId5" action="ppaction://hlinkfile" tooltip="grain"/>
              </a:rPr>
              <a:t>grain</a:t>
            </a:r>
            <a:r>
              <a:rPr lang="fr-FR" sz="1200"/>
              <a:t> </a:t>
            </a:r>
            <a:r>
              <a:rPr lang="fr-FR" sz="1200">
                <a:solidFill>
                  <a:srgbClr val="7030A0"/>
                </a:solidFill>
              </a:rPr>
              <a:t>sur une </a:t>
            </a:r>
            <a:r>
              <a:rPr lang="fr-FR" sz="1200">
                <a:hlinkClick r:id="rId6" action="ppaction://hlinkfile" tooltip="terre"/>
              </a:rPr>
              <a:t>terre</a:t>
            </a:r>
            <a:r>
              <a:rPr lang="fr-FR" sz="1200"/>
              <a:t> </a:t>
            </a:r>
            <a:r>
              <a:rPr lang="fr-FR" sz="1200">
                <a:hlinkClick r:id="rId7" action="ppaction://hlinkfile" tooltip="préparée"/>
              </a:rPr>
              <a:t>préparée</a:t>
            </a:r>
            <a:r>
              <a:rPr lang="fr-FR" sz="1200">
                <a:solidFill>
                  <a:srgbClr val="7030A0"/>
                </a:solidFill>
              </a:rPr>
              <a:t>, afin de les faire </a:t>
            </a:r>
            <a:r>
              <a:rPr lang="fr-FR" sz="1200">
                <a:hlinkClick r:id="rId8" action="ppaction://hlinkfile" tooltip="produire"/>
              </a:rPr>
              <a:t>produire</a:t>
            </a:r>
            <a:r>
              <a:rPr lang="fr-FR" sz="1200">
                <a:solidFill>
                  <a:srgbClr val="7030A0"/>
                </a:solidFill>
              </a:rPr>
              <a:t> et </a:t>
            </a:r>
            <a:r>
              <a:rPr lang="fr-FR" sz="1200">
                <a:hlinkClick r:id="rId9" action="ppaction://hlinkfile" tooltip="multiplier"/>
              </a:rPr>
              <a:t>multiplier</a:t>
            </a:r>
            <a:r>
              <a:rPr lang="fr-FR" sz="1200"/>
              <a:t>. </a:t>
            </a:r>
            <a:endParaRPr lang="fr-FR" sz="1200">
              <a:solidFill>
                <a:srgbClr val="6600CC"/>
              </a:solidFill>
            </a:endParaRPr>
          </a:p>
          <a:p>
            <a:pPr algn="just"/>
            <a:r>
              <a:rPr lang="fr-FR" sz="1200" b="1" i="1">
                <a:solidFill>
                  <a:srgbClr val="6600CC"/>
                </a:solidFill>
              </a:rPr>
              <a:t>Semis direct</a:t>
            </a:r>
            <a:r>
              <a:rPr lang="fr-FR" sz="1200">
                <a:solidFill>
                  <a:srgbClr val="6600CC"/>
                </a:solidFill>
              </a:rPr>
              <a:t> : </a:t>
            </a:r>
            <a:r>
              <a:rPr lang="fr-FR" sz="1200" u="sng">
                <a:solidFill>
                  <a:srgbClr val="6600CC"/>
                </a:solidFill>
                <a:hlinkClick r:id="rId10" tooltip="Technique culturale simplifiée"/>
              </a:rPr>
              <a:t>technique culturale simplifiée</a:t>
            </a:r>
            <a:r>
              <a:rPr lang="fr-FR" sz="1200">
                <a:solidFill>
                  <a:srgbClr val="6600CC"/>
                </a:solidFill>
              </a:rPr>
              <a:t> utilisée en </a:t>
            </a:r>
            <a:r>
              <a:rPr lang="fr-FR" sz="1200" u="sng">
                <a:solidFill>
                  <a:srgbClr val="6600CC"/>
                </a:solidFill>
                <a:hlinkClick r:id="rId11" tooltip="Agriculture"/>
              </a:rPr>
              <a:t>agriculture</a:t>
            </a:r>
            <a:r>
              <a:rPr lang="fr-FR" sz="1200">
                <a:solidFill>
                  <a:srgbClr val="6600CC"/>
                </a:solidFill>
              </a:rPr>
              <a:t> ou en </a:t>
            </a:r>
            <a:r>
              <a:rPr lang="fr-FR" sz="1200" u="sng">
                <a:solidFill>
                  <a:srgbClr val="6600CC"/>
                </a:solidFill>
                <a:hlinkClick r:id="rId12" tooltip="Sylviculture"/>
              </a:rPr>
              <a:t>sylviculture</a:t>
            </a:r>
            <a:r>
              <a:rPr lang="fr-FR" sz="1200">
                <a:solidFill>
                  <a:srgbClr val="6600CC"/>
                </a:solidFill>
              </a:rPr>
              <a:t> basée sur l'introduction directe de la graine dans le sol, sans passer par le </a:t>
            </a:r>
            <a:r>
              <a:rPr lang="fr-FR" sz="1200" u="sng">
                <a:solidFill>
                  <a:srgbClr val="6600CC"/>
                </a:solidFill>
                <a:hlinkClick r:id="rId13" tooltip="Labour"/>
              </a:rPr>
              <a:t>labour</a:t>
            </a:r>
            <a:r>
              <a:rPr lang="fr-FR" sz="1200">
                <a:solidFill>
                  <a:srgbClr val="6600CC"/>
                </a:solidFill>
              </a:rPr>
              <a:t> dans le cas de l'agriculture, ni par la mise en culture en pépinière dans le cas de la sylviculture. </a:t>
            </a:r>
          </a:p>
          <a:p>
            <a:pPr algn="just"/>
            <a:r>
              <a:rPr lang="fr-FR" sz="1200" b="1" i="1">
                <a:solidFill>
                  <a:srgbClr val="6600CC"/>
                </a:solidFill>
              </a:rPr>
              <a:t>Semis direct sous couverture végétale permanente</a:t>
            </a:r>
            <a:r>
              <a:rPr lang="fr-FR" sz="1200">
                <a:solidFill>
                  <a:srgbClr val="6600CC"/>
                </a:solidFill>
              </a:rPr>
              <a:t> : technique culturale basé sur un non-labour du sol, la conservation des résidus de récolte _ servant de couche couvre-sol conservant l’humidité _ et l’implantation de couverts végétaux entre deux cycles de culture (ce couvert végétal sera ensuite fauché pour servir de mulch ou palli). C’est un système conservatoire de gestion des sols et des cultures, dans lequel la semence est placée directement dans le sol qui n’est jamais travaillé. Seul un petit trou ou un sillon est ouvert, de profondeur et de largeur suffisantes, avec des outils spécialement conçus à cet effet, pour garantir une bonne couverture et un bon contact de la semence avec le sol. Aucune autre préparation du sol n’est effectuée et l’élimination des mauvaises herbes, avant et après le semis, est faite avec des herbicides les moins polluants possibles pour le sol qui doit toujours rester couvert ou par arrachage manuel. Un paillis suffisamment épais et couvrant évite le développement des mauvaises herbes.</a:t>
            </a:r>
          </a:p>
          <a:p>
            <a:pPr algn="just"/>
            <a:endParaRPr lang="fr-FR" sz="1200">
              <a:solidFill>
                <a:srgbClr val="6600CC"/>
              </a:solidFill>
            </a:endParaRPr>
          </a:p>
        </p:txBody>
      </p:sp>
      <p:sp>
        <p:nvSpPr>
          <p:cNvPr id="106499"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00DCA4D-5488-4ADB-828E-68D670F50DF5}" type="slidenum">
              <a:rPr lang="fr-FR" sz="1200">
                <a:solidFill>
                  <a:schemeClr val="tx1">
                    <a:tint val="75000"/>
                  </a:schemeClr>
                </a:solidFill>
                <a:latin typeface="Times New Roman" pitchFamily="18" charset="0"/>
              </a:rPr>
              <a:pPr algn="r" fontAlgn="auto">
                <a:spcBef>
                  <a:spcPts val="0"/>
                </a:spcBef>
                <a:spcAft>
                  <a:spcPts val="0"/>
                </a:spcAft>
                <a:defRPr/>
              </a:pPr>
              <a:t>103</a:t>
            </a:fld>
            <a:endParaRPr lang="fr-FR" sz="1200" dirty="0">
              <a:solidFill>
                <a:schemeClr val="tx1">
                  <a:tint val="75000"/>
                </a:schemeClr>
              </a:solidFill>
              <a:latin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8"/>
          <p:cNvSpPr txBox="1">
            <a:spLocks noChangeArrowheads="1"/>
          </p:cNvSpPr>
          <p:nvPr/>
        </p:nvSpPr>
        <p:spPr bwMode="auto">
          <a:xfrm>
            <a:off x="214313" y="1000125"/>
            <a:ext cx="8786812" cy="554037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Sol</a:t>
            </a:r>
            <a:r>
              <a:rPr lang="fr-FR" sz="1200">
                <a:solidFill>
                  <a:srgbClr val="6600CC"/>
                </a:solidFill>
              </a:rPr>
              <a:t> : a) Surface sur laquelle on se tient. b) Partie superficielle de la terre. c) Terrain considéré par rapport à sa nature, à sa production. d) En agriculture, c’est la couche la plus superficielle de l'écorce terrestre, qui s'est transformée lentement par la dégradation sous l'action des agents atmosphériques, de la végétation et de l'homme et qui peut server de support et de source de nutriments aux plantes. Le sol est le support essentiel à la majeure partie de la production agricole dans le monde. </a:t>
            </a:r>
          </a:p>
          <a:p>
            <a:pPr algn="just"/>
            <a:r>
              <a:rPr lang="fr-FR" sz="1200">
                <a:solidFill>
                  <a:srgbClr val="6600CC"/>
                </a:solidFill>
              </a:rPr>
              <a:t>Sa composition est souvent complexe : selon les types de sols, on y trouve de la silice, des carbonates, des sels minéraux, de la matière organique (MO) … Sa dégradation _ par l’érosion, le ruissellement etc. _ est souvent irréversible, à moins de reconstituer totalement le sol disparu (techniques de reconstitution des sols dégradés plus ou moins complexes). </a:t>
            </a:r>
          </a:p>
          <a:p>
            <a:pPr algn="just"/>
            <a:r>
              <a:rPr lang="fr-FR" sz="1200" b="1" i="1">
                <a:solidFill>
                  <a:srgbClr val="6600CC"/>
                </a:solidFill>
              </a:rPr>
              <a:t>Solum</a:t>
            </a:r>
            <a:r>
              <a:rPr lang="fr-FR" sz="1200">
                <a:solidFill>
                  <a:srgbClr val="6600CC"/>
                </a:solidFill>
              </a:rPr>
              <a:t> : Tranche verticale d’une couverture pédologique observable dans une fosse ou une tranchée (voir figure A). On y intègre une épaisseur suffisante de la roche sous-jacente pour en permettre la caractérisation. Les dimensions du solum sont de quelques dm de largeur, quelques cm d’épaisseur et de quelques cm à plusieurs m de profondeur. Selon les normes ISO 11259 et NF X31-003 on étudie un solum entre autre par une « </a:t>
            </a:r>
            <a:r>
              <a:rPr lang="fr-FR" sz="1200" i="1">
                <a:solidFill>
                  <a:srgbClr val="6600CC"/>
                </a:solidFill>
              </a:rPr>
              <a:t>Description des propriétés de la couverture pédologique visible dans une fosse ou sur une coupe, et de son environnement en utilisant pour les décrire un système ou une terminologie spécifique </a:t>
            </a:r>
            <a:r>
              <a:rPr lang="fr-FR" sz="1200">
                <a:solidFill>
                  <a:srgbClr val="6600CC"/>
                </a:solidFill>
              </a:rPr>
              <a:t>». On peut représenter schématiquement les solums et leurs horizons (voir figure C). </a:t>
            </a:r>
            <a:r>
              <a:rPr lang="fr-FR" sz="1200" i="1">
                <a:solidFill>
                  <a:srgbClr val="6600CC"/>
                </a:solidFill>
              </a:rPr>
              <a:t>L’épisolum</a:t>
            </a:r>
            <a:r>
              <a:rPr lang="fr-FR" sz="1200">
                <a:solidFill>
                  <a:srgbClr val="6600CC"/>
                </a:solidFill>
              </a:rPr>
              <a:t> est l’ensemble des horizons supérieurs d’un solum contenant de la matière organique et dont l’organisation est sous la dépendance essentielle de l’activité biologique.</a:t>
            </a:r>
          </a:p>
          <a:p>
            <a:pPr algn="just"/>
            <a:r>
              <a:rPr lang="fr-FR" sz="1200" b="1" i="1">
                <a:solidFill>
                  <a:srgbClr val="6600CC"/>
                </a:solidFill>
              </a:rPr>
              <a:t>Sondage</a:t>
            </a:r>
            <a:r>
              <a:rPr lang="fr-FR" sz="1200">
                <a:solidFill>
                  <a:srgbClr val="6600CC"/>
                </a:solidFill>
              </a:rPr>
              <a:t> : Pénétration verticale dans la couverture pédologique avec enlèvement de matériau (sol, roche) à l’aide d’un outil creux, le plus souvent en forme de tube (tarière). Classiquement on étudie la couverture pédologique avec dix fois plus de sondages que de fosses pour établir une carte pédologique (voir </a:t>
            </a:r>
            <a:r>
              <a:rPr lang="fr-FR" sz="1200" i="1">
                <a:solidFill>
                  <a:srgbClr val="6600CC"/>
                </a:solidFill>
              </a:rPr>
              <a:t>carottier</a:t>
            </a:r>
            <a:r>
              <a:rPr lang="fr-FR" sz="1200">
                <a:solidFill>
                  <a:srgbClr val="6600CC"/>
                </a:solidFill>
              </a:rPr>
              <a:t> et </a:t>
            </a:r>
            <a:r>
              <a:rPr lang="fr-FR" sz="1200" i="1">
                <a:solidFill>
                  <a:srgbClr val="6600CC"/>
                </a:solidFill>
              </a:rPr>
              <a:t>tarière</a:t>
            </a:r>
            <a:r>
              <a:rPr lang="fr-FR" sz="1200">
                <a:solidFill>
                  <a:srgbClr val="6600CC"/>
                </a:solidFill>
              </a:rPr>
              <a:t>).</a:t>
            </a:r>
          </a:p>
          <a:p>
            <a:pPr algn="just"/>
            <a:r>
              <a:rPr lang="fr-FR" sz="1200" b="1" i="1">
                <a:solidFill>
                  <a:srgbClr val="6600CC"/>
                </a:solidFill>
              </a:rPr>
              <a:t>Sous-solage</a:t>
            </a:r>
            <a:r>
              <a:rPr lang="fr-FR" sz="1200">
                <a:solidFill>
                  <a:srgbClr val="6600CC"/>
                </a:solidFill>
              </a:rPr>
              <a:t> : technique </a:t>
            </a:r>
            <a:r>
              <a:rPr lang="fr-FR" sz="1200">
                <a:solidFill>
                  <a:srgbClr val="6600CC"/>
                </a:solidFill>
                <a:hlinkClick r:id="rId2" tooltip="Agriculture"/>
              </a:rPr>
              <a:t>agricole</a:t>
            </a:r>
            <a:r>
              <a:rPr lang="fr-FR" sz="1200">
                <a:solidFill>
                  <a:srgbClr val="6600CC"/>
                </a:solidFill>
              </a:rPr>
              <a:t> permettant de redonner de la </a:t>
            </a:r>
            <a:r>
              <a:rPr lang="fr-FR" sz="1200">
                <a:solidFill>
                  <a:srgbClr val="6600CC"/>
                </a:solidFill>
                <a:hlinkClick r:id="rId3" tooltip="Perméabilité (fluide)"/>
              </a:rPr>
              <a:t>perméabilité</a:t>
            </a:r>
            <a:r>
              <a:rPr lang="fr-FR" sz="1200">
                <a:solidFill>
                  <a:srgbClr val="6600CC"/>
                </a:solidFill>
              </a:rPr>
              <a:t> au </a:t>
            </a:r>
            <a:r>
              <a:rPr lang="fr-FR" sz="1200">
                <a:solidFill>
                  <a:srgbClr val="6600CC"/>
                </a:solidFill>
                <a:hlinkClick r:id="rId4" tooltip="Sol &#10;(pédologie)"/>
              </a:rPr>
              <a:t>sol</a:t>
            </a:r>
            <a:r>
              <a:rPr lang="fr-FR" sz="1200">
                <a:solidFill>
                  <a:srgbClr val="6600CC"/>
                </a:solidFill>
              </a:rPr>
              <a:t> en améliorant le </a:t>
            </a:r>
            <a:r>
              <a:rPr lang="fr-FR" sz="1200">
                <a:solidFill>
                  <a:srgbClr val="6600CC"/>
                </a:solidFill>
                <a:hlinkClick r:id="rId5" tooltip="Drainage (agricole)"/>
              </a:rPr>
              <a:t>drainage</a:t>
            </a:r>
            <a:r>
              <a:rPr lang="fr-FR" sz="1200">
                <a:solidFill>
                  <a:srgbClr val="6600CC"/>
                </a:solidFill>
              </a:rPr>
              <a:t> naturel et la circulation capillaire horizontale de l'eau sur les sols labourés. Il permet de lutter contre les </a:t>
            </a:r>
            <a:r>
              <a:rPr lang="fr-FR" sz="1200">
                <a:solidFill>
                  <a:srgbClr val="6600CC"/>
                </a:solidFill>
                <a:hlinkClick r:id="rId6" tooltip="Semelle de &#10;labour"/>
              </a:rPr>
              <a:t>semelles de labour</a:t>
            </a:r>
            <a:r>
              <a:rPr lang="fr-FR" sz="1200">
                <a:solidFill>
                  <a:srgbClr val="6600CC"/>
                </a:solidFill>
              </a:rPr>
              <a:t> (lissage et compactage du fond du labour, exacerbé par un travail en condition trop humide ou par une charrue usée).</a:t>
            </a:r>
          </a:p>
          <a:p>
            <a:pPr eaLnBrk="0" hangingPunct="0"/>
            <a:r>
              <a:rPr lang="fr-FR" sz="1200" b="1" i="1">
                <a:solidFill>
                  <a:srgbClr val="6600CC"/>
                </a:solidFill>
              </a:rPr>
              <a:t>Stabilité structurale</a:t>
            </a:r>
            <a:r>
              <a:rPr lang="fr-FR" sz="1200">
                <a:solidFill>
                  <a:srgbClr val="6600CC"/>
                </a:solidFill>
              </a:rPr>
              <a:t>: intensité de la résistance opposée par les agrégats d’un sol aux agents qui tendent à les détruire (pluie, tassement, etc.).</a:t>
            </a:r>
          </a:p>
          <a:p>
            <a:pPr eaLnBrk="0" hangingPunct="0"/>
            <a:r>
              <a:rPr lang="fr-FR" sz="1200" b="1" i="1">
                <a:solidFill>
                  <a:srgbClr val="6600CC"/>
                </a:solidFill>
              </a:rPr>
              <a:t>Structure</a:t>
            </a:r>
            <a:r>
              <a:rPr lang="fr-FR" sz="1200">
                <a:solidFill>
                  <a:srgbClr val="6600CC"/>
                </a:solidFill>
              </a:rPr>
              <a:t> (pédologie) : Ensemble d’agrégats, organisés spatialement entre eux dans un horizon ou une partie d’un horizon. On définit les types de structure à partir de leur forme, ainsi que de leur taille et de la netteté du développement. On donne les tailles des structures en mesurant, en cm, le diamètre moyen, ou la largeur ou l’épaisseur.</a:t>
            </a:r>
          </a:p>
          <a:p>
            <a:pPr eaLnBrk="0" hangingPunct="0"/>
            <a:endParaRPr lang="fr-FR" sz="1200">
              <a:solidFill>
                <a:srgbClr val="7030A0"/>
              </a:solidFill>
            </a:endParaRPr>
          </a:p>
        </p:txBody>
      </p:sp>
      <p:sp>
        <p:nvSpPr>
          <p:cNvPr id="107523"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A8DD1456-CCD5-4842-81B8-170E5665D1C2}" type="slidenum">
              <a:rPr lang="fr-FR" sz="1200">
                <a:solidFill>
                  <a:schemeClr val="tx1">
                    <a:tint val="75000"/>
                  </a:schemeClr>
                </a:solidFill>
                <a:latin typeface="Times New Roman" pitchFamily="18" charset="0"/>
              </a:rPr>
              <a:pPr algn="r" fontAlgn="auto">
                <a:spcBef>
                  <a:spcPts val="0"/>
                </a:spcBef>
                <a:spcAft>
                  <a:spcPts val="0"/>
                </a:spcAft>
                <a:defRPr/>
              </a:pPr>
              <a:t>104</a:t>
            </a:fld>
            <a:endParaRPr lang="fr-FR" sz="1200" dirty="0">
              <a:solidFill>
                <a:schemeClr val="tx1">
                  <a:tint val="75000"/>
                </a:schemeClr>
              </a:solidFill>
              <a:latin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8"/>
          <p:cNvSpPr txBox="1">
            <a:spLocks noChangeArrowheads="1"/>
          </p:cNvSpPr>
          <p:nvPr/>
        </p:nvSpPr>
        <p:spPr bwMode="auto">
          <a:xfrm>
            <a:off x="214313" y="1000125"/>
            <a:ext cx="8786812" cy="4800600"/>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Stratification</a:t>
            </a:r>
            <a:r>
              <a:rPr lang="fr-FR" sz="1200">
                <a:solidFill>
                  <a:srgbClr val="6600CC"/>
                </a:solidFill>
              </a:rPr>
              <a:t> (géologique) : Arrangement des matériaux géologiques par couches dans les terrains sédimentaires.</a:t>
            </a:r>
          </a:p>
          <a:p>
            <a:pPr algn="just"/>
            <a:r>
              <a:rPr lang="fr-FR" sz="1200" b="1" i="1">
                <a:solidFill>
                  <a:srgbClr val="6600CC"/>
                </a:solidFill>
              </a:rPr>
              <a:t>Stratigraphie</a:t>
            </a:r>
            <a:r>
              <a:rPr lang="fr-FR" sz="1200">
                <a:solidFill>
                  <a:srgbClr val="6600CC"/>
                </a:solidFill>
              </a:rPr>
              <a:t> : discipline des </a:t>
            </a:r>
            <a:r>
              <a:rPr lang="fr-FR" sz="1200">
                <a:solidFill>
                  <a:srgbClr val="6600CC"/>
                </a:solidFill>
                <a:hlinkClick r:id="rId2" tooltip="Sciences&#10; de la Terre"/>
              </a:rPr>
              <a:t>sciences de la Terre</a:t>
            </a:r>
            <a:r>
              <a:rPr lang="fr-FR" sz="1200">
                <a:solidFill>
                  <a:srgbClr val="6600CC"/>
                </a:solidFill>
              </a:rPr>
              <a:t> ayant pour objet l’étude des couches sédimentaires qui se sont déposées à la surface de la Terre (c’est à dire la succession des différentes couches géologiques ou </a:t>
            </a:r>
            <a:r>
              <a:rPr lang="fr-FR" sz="1200">
                <a:solidFill>
                  <a:srgbClr val="6600CC"/>
                </a:solidFill>
                <a:hlinkClick r:id="rId3" tooltip="Strate (géologie)"/>
              </a:rPr>
              <a:t>strates</a:t>
            </a:r>
            <a:r>
              <a:rPr lang="fr-FR" sz="1200">
                <a:solidFill>
                  <a:srgbClr val="6600CC"/>
                </a:solidFill>
              </a:rPr>
              <a:t>). </a:t>
            </a:r>
          </a:p>
          <a:p>
            <a:pPr algn="just"/>
            <a:r>
              <a:rPr lang="fr-FR" sz="1200">
                <a:solidFill>
                  <a:srgbClr val="6600CC"/>
                </a:solidFill>
              </a:rPr>
              <a:t>Il s'agit d'une approche intégrée, en ce que des résultats apportés par la </a:t>
            </a:r>
            <a:r>
              <a:rPr lang="fr-FR" sz="1200">
                <a:solidFill>
                  <a:srgbClr val="6600CC"/>
                </a:solidFill>
                <a:hlinkClick r:id="rId4" tooltip="Géochimie"/>
              </a:rPr>
              <a:t>géochimie</a:t>
            </a:r>
            <a:r>
              <a:rPr lang="fr-FR" sz="1200">
                <a:solidFill>
                  <a:srgbClr val="6600CC"/>
                </a:solidFill>
              </a:rPr>
              <a:t>, la </a:t>
            </a:r>
            <a:r>
              <a:rPr lang="fr-FR" sz="1200">
                <a:solidFill>
                  <a:srgbClr val="6600CC"/>
                </a:solidFill>
                <a:hlinkClick r:id="rId5" tooltip="Paléontologie"/>
              </a:rPr>
              <a:t>paléontologie</a:t>
            </a:r>
            <a:r>
              <a:rPr lang="fr-FR" sz="1200">
                <a:solidFill>
                  <a:srgbClr val="6600CC"/>
                </a:solidFill>
              </a:rPr>
              <a:t>, la </a:t>
            </a:r>
            <a:r>
              <a:rPr lang="fr-FR" sz="1200">
                <a:solidFill>
                  <a:srgbClr val="6600CC"/>
                </a:solidFill>
                <a:hlinkClick r:id="rId6" tooltip="Pétrographie"/>
              </a:rPr>
              <a:t>pétrographie</a:t>
            </a:r>
            <a:r>
              <a:rPr lang="fr-FR" sz="1200">
                <a:solidFill>
                  <a:srgbClr val="6600CC"/>
                </a:solidFill>
              </a:rPr>
              <a:t>, l'</a:t>
            </a:r>
            <a:r>
              <a:rPr lang="fr-FR" sz="1200">
                <a:solidFill>
                  <a:srgbClr val="6600CC"/>
                </a:solidFill>
                <a:hlinkClick r:id="rId7" tooltip="Astronomie"/>
              </a:rPr>
              <a:t>astronomie</a:t>
            </a:r>
            <a:r>
              <a:rPr lang="fr-FR" sz="1200">
                <a:solidFill>
                  <a:srgbClr val="6600CC"/>
                </a:solidFill>
              </a:rPr>
              <a:t>... sont réunis et exploités à travers différentes méthodes : </a:t>
            </a:r>
            <a:r>
              <a:rPr lang="fr-FR" sz="1200">
                <a:solidFill>
                  <a:srgbClr val="6600CC"/>
                </a:solidFill>
                <a:hlinkClick r:id="rId8" tooltip="Biostratigraphie"/>
              </a:rPr>
              <a:t>biostratigraphie</a:t>
            </a:r>
            <a:r>
              <a:rPr lang="fr-FR" sz="1200">
                <a:solidFill>
                  <a:srgbClr val="6600CC"/>
                </a:solidFill>
              </a:rPr>
              <a:t>, </a:t>
            </a:r>
            <a:r>
              <a:rPr lang="fr-FR" sz="1200">
                <a:solidFill>
                  <a:srgbClr val="6600CC"/>
                </a:solidFill>
                <a:hlinkClick r:id="rId9" tooltip="Chimiostratigraphie"/>
              </a:rPr>
              <a:t>chimiostratigraphie</a:t>
            </a:r>
            <a:r>
              <a:rPr lang="fr-FR" sz="1200">
                <a:solidFill>
                  <a:srgbClr val="6600CC"/>
                </a:solidFill>
              </a:rPr>
              <a:t>, </a:t>
            </a:r>
            <a:r>
              <a:rPr lang="fr-FR" sz="1200">
                <a:solidFill>
                  <a:srgbClr val="6600CC"/>
                </a:solidFill>
                <a:hlinkClick r:id="rId10" tooltip="Lithostratigraphie"/>
              </a:rPr>
              <a:t>lithostratigraphie</a:t>
            </a:r>
            <a:r>
              <a:rPr lang="fr-FR" sz="1200">
                <a:solidFill>
                  <a:srgbClr val="6600CC"/>
                </a:solidFill>
              </a:rPr>
              <a:t>, </a:t>
            </a:r>
            <a:r>
              <a:rPr lang="fr-FR" sz="1200">
                <a:solidFill>
                  <a:srgbClr val="6600CC"/>
                </a:solidFill>
                <a:hlinkClick r:id="rId11" tooltip="Magnétostratigraphie"/>
              </a:rPr>
              <a:t>magnétostratigraphie</a:t>
            </a:r>
            <a:r>
              <a:rPr lang="fr-FR" sz="1200">
                <a:solidFill>
                  <a:srgbClr val="6600CC"/>
                </a:solidFill>
              </a:rPr>
              <a:t>, </a:t>
            </a:r>
            <a:r>
              <a:rPr lang="fr-FR" sz="1200">
                <a:solidFill>
                  <a:srgbClr val="6600CC"/>
                </a:solidFill>
                <a:hlinkClick r:id="rId12" tooltip="Cyclostratigraphie"/>
              </a:rPr>
              <a:t>cyclostratigraphie</a:t>
            </a:r>
            <a:r>
              <a:rPr lang="fr-FR" sz="1200">
                <a:solidFill>
                  <a:srgbClr val="6600CC"/>
                </a:solidFill>
              </a:rPr>
              <a:t>... </a:t>
            </a:r>
          </a:p>
          <a:p>
            <a:pPr algn="just"/>
            <a:r>
              <a:rPr lang="fr-FR" sz="1200" b="1" i="1">
                <a:solidFill>
                  <a:srgbClr val="6600CC"/>
                </a:solidFill>
              </a:rPr>
              <a:t>Substrat</a:t>
            </a:r>
            <a:r>
              <a:rPr lang="fr-FR" sz="1200">
                <a:solidFill>
                  <a:srgbClr val="6600CC"/>
                </a:solidFill>
              </a:rPr>
              <a:t> : a)</a:t>
            </a:r>
            <a:r>
              <a:rPr lang="fr-FR" sz="1200"/>
              <a:t> </a:t>
            </a:r>
            <a:r>
              <a:rPr lang="fr-FR" sz="1200">
                <a:hlinkClick r:id="rId13" action="ppaction://hlinkfile" tooltip="Matériaux"/>
              </a:rPr>
              <a:t>matériaux</a:t>
            </a:r>
            <a:r>
              <a:rPr lang="fr-FR" sz="1200"/>
              <a:t> </a:t>
            </a:r>
            <a:r>
              <a:rPr lang="fr-FR" sz="1200">
                <a:solidFill>
                  <a:srgbClr val="7030A0"/>
                </a:solidFill>
              </a:rPr>
              <a:t>(en général </a:t>
            </a:r>
            <a:r>
              <a:rPr lang="fr-FR" sz="1200" i="1">
                <a:solidFill>
                  <a:srgbClr val="7030A0"/>
                </a:solidFill>
              </a:rPr>
              <a:t>organique</a:t>
            </a:r>
            <a:r>
              <a:rPr lang="fr-FR" sz="1200">
                <a:solidFill>
                  <a:srgbClr val="7030A0"/>
                </a:solidFill>
              </a:rPr>
              <a:t>, tel que le </a:t>
            </a:r>
            <a:r>
              <a:rPr lang="fr-FR" sz="1200" i="1">
                <a:solidFill>
                  <a:srgbClr val="7030A0"/>
                </a:solidFill>
              </a:rPr>
              <a:t>terreau</a:t>
            </a:r>
            <a:r>
              <a:rPr lang="fr-FR" sz="1200">
                <a:solidFill>
                  <a:srgbClr val="7030A0"/>
                </a:solidFill>
              </a:rPr>
              <a:t> …) permettant la fixation des </a:t>
            </a:r>
            <a:r>
              <a:rPr lang="fr-FR" sz="1200">
                <a:hlinkClick r:id="rId14" action="ppaction://hlinkfile" tooltip="Racine (botanique)"/>
              </a:rPr>
              <a:t>racines</a:t>
            </a:r>
            <a:r>
              <a:rPr lang="fr-FR" sz="1200"/>
              <a:t> </a:t>
            </a:r>
            <a:r>
              <a:rPr lang="fr-FR" sz="1200">
                <a:solidFill>
                  <a:srgbClr val="7030A0"/>
                </a:solidFill>
              </a:rPr>
              <a:t>d'une</a:t>
            </a:r>
            <a:r>
              <a:rPr lang="fr-FR" sz="1200"/>
              <a:t> </a:t>
            </a:r>
            <a:r>
              <a:rPr lang="fr-FR" sz="1200">
                <a:hlinkClick r:id="rId15" action="ppaction://hlinkfile" tooltip="Plante"/>
              </a:rPr>
              <a:t>plante</a:t>
            </a:r>
            <a:r>
              <a:rPr lang="fr-FR" sz="1200"/>
              <a:t> </a:t>
            </a:r>
            <a:r>
              <a:rPr lang="fr-FR" sz="1200">
                <a:solidFill>
                  <a:srgbClr val="7030A0"/>
                </a:solidFill>
              </a:rPr>
              <a:t>(synonyme de </a:t>
            </a:r>
            <a:r>
              <a:rPr lang="fr-FR" sz="1200">
                <a:hlinkClick r:id="rId16" action="ppaction://hlinkfile" tooltip="Support de culture"/>
              </a:rPr>
              <a:t>support de culture</a:t>
            </a:r>
            <a:r>
              <a:rPr lang="fr-FR" sz="1200"/>
              <a:t> en </a:t>
            </a:r>
            <a:r>
              <a:rPr lang="fr-FR" sz="1200">
                <a:hlinkClick r:id="rId17" action="ppaction://hlinkfile" tooltip="Horticulture"/>
              </a:rPr>
              <a:t>horticulture</a:t>
            </a:r>
            <a:r>
              <a:rPr lang="fr-FR" sz="1200">
                <a:solidFill>
                  <a:srgbClr val="7030A0"/>
                </a:solidFill>
              </a:rPr>
              <a:t>). b) matériaux servant de support.</a:t>
            </a:r>
          </a:p>
          <a:p>
            <a:pPr algn="just"/>
            <a:r>
              <a:rPr lang="fr-FR" sz="1200" b="1" i="1">
                <a:solidFill>
                  <a:srgbClr val="6600CC"/>
                </a:solidFill>
              </a:rPr>
              <a:t>Surrection</a:t>
            </a:r>
            <a:r>
              <a:rPr lang="fr-FR" sz="1200">
                <a:solidFill>
                  <a:srgbClr val="6600CC"/>
                </a:solidFill>
              </a:rPr>
              <a:t> : </a:t>
            </a:r>
            <a:r>
              <a:rPr lang="fr-FR" sz="1200"/>
              <a:t> </a:t>
            </a:r>
            <a:r>
              <a:rPr lang="fr-FR" sz="1200">
                <a:solidFill>
                  <a:srgbClr val="6600CC"/>
                </a:solidFill>
              </a:rPr>
              <a:t>soulèvement progressif d'une portion de l'écorce terrestre (exemple, surrection des Alpes).</a:t>
            </a:r>
          </a:p>
          <a:p>
            <a:pPr algn="just"/>
            <a:endParaRPr lang="fr-FR" sz="1200">
              <a:solidFill>
                <a:srgbClr val="6600CC"/>
              </a:solidFill>
            </a:endParaRPr>
          </a:p>
          <a:p>
            <a:pPr algn="just"/>
            <a:r>
              <a:rPr lang="fr-FR" sz="1200" b="1" i="1">
                <a:solidFill>
                  <a:srgbClr val="6600CC"/>
                </a:solidFill>
              </a:rPr>
              <a:t>Tarière</a:t>
            </a:r>
            <a:r>
              <a:rPr lang="fr-FR" sz="1200">
                <a:solidFill>
                  <a:srgbClr val="6600CC"/>
                </a:solidFill>
              </a:rPr>
              <a:t> : en pédologie, outil permettant de percer le sol, pour en sortir des échantillons à fins d'</a:t>
            </a:r>
            <a:r>
              <a:rPr lang="fr-FR" sz="1200">
                <a:solidFill>
                  <a:srgbClr val="6600CC"/>
                </a:solidFill>
                <a:hlinkClick r:id="rId18" action="ppaction://hlinkfile" tooltip="Analyse de sol"/>
              </a:rPr>
              <a:t>analyses pédologiques</a:t>
            </a:r>
            <a:r>
              <a:rPr lang="fr-FR" sz="1200">
                <a:solidFill>
                  <a:srgbClr val="6600CC"/>
                </a:solidFill>
              </a:rPr>
              <a:t> (voir aussi </a:t>
            </a:r>
            <a:r>
              <a:rPr lang="fr-FR" sz="1200" b="1" i="1">
                <a:solidFill>
                  <a:srgbClr val="6600CC"/>
                </a:solidFill>
              </a:rPr>
              <a:t>carottier</a:t>
            </a:r>
            <a:r>
              <a:rPr lang="fr-FR" sz="1200">
                <a:solidFill>
                  <a:srgbClr val="6600CC"/>
                </a:solidFill>
              </a:rPr>
              <a:t>).</a:t>
            </a:r>
          </a:p>
          <a:p>
            <a:pPr algn="just"/>
            <a:r>
              <a:rPr lang="fr-FR" sz="1200" b="1">
                <a:solidFill>
                  <a:srgbClr val="7030A0"/>
                </a:solidFill>
              </a:rPr>
              <a:t>Taux de saturation</a:t>
            </a:r>
            <a:r>
              <a:rPr lang="fr-FR" sz="1200">
                <a:solidFill>
                  <a:srgbClr val="7030A0"/>
                </a:solidFill>
              </a:rPr>
              <a:t>: rapport, exprimé en %, de la quantité S d’ions (en meq/100g) adsorbés sur le complexe argilo-humique sur la quantité T d’ions métalliques susceptibles de l’être ; la différence T-S représente principalement les ions H+ et Al3+, responsables de l’acidité du sol.</a:t>
            </a:r>
            <a:endParaRPr lang="fr-FR" sz="1200">
              <a:solidFill>
                <a:srgbClr val="6600CC"/>
              </a:solidFill>
            </a:endParaRPr>
          </a:p>
          <a:p>
            <a:pPr algn="just"/>
            <a:r>
              <a:rPr lang="fr-FR" sz="1200" b="1" i="1">
                <a:solidFill>
                  <a:srgbClr val="6600CC"/>
                </a:solidFill>
              </a:rPr>
              <a:t>Tectonique </a:t>
            </a:r>
            <a:r>
              <a:rPr lang="fr-FR" sz="1200">
                <a:solidFill>
                  <a:srgbClr val="6600CC"/>
                </a:solidFill>
              </a:rPr>
              <a:t>: étude des structures </a:t>
            </a:r>
            <a:r>
              <a:rPr lang="fr-FR" sz="1200">
                <a:solidFill>
                  <a:srgbClr val="6600CC"/>
                </a:solidFill>
                <a:hlinkClick r:id="rId19" tooltip="Géologie"/>
              </a:rPr>
              <a:t>géologiques</a:t>
            </a:r>
            <a:r>
              <a:rPr lang="fr-FR" sz="1200">
                <a:solidFill>
                  <a:srgbClr val="6600CC"/>
                </a:solidFill>
              </a:rPr>
              <a:t> d'échelle kilométrique et plus, telles les chaînes de </a:t>
            </a:r>
            <a:r>
              <a:rPr lang="fr-FR" sz="1200">
                <a:solidFill>
                  <a:srgbClr val="6600CC"/>
                </a:solidFill>
                <a:hlinkClick r:id="rId20" tooltip="Montagne"/>
              </a:rPr>
              <a:t>montagnes</a:t>
            </a:r>
            <a:r>
              <a:rPr lang="fr-FR" sz="1200">
                <a:solidFill>
                  <a:srgbClr val="6600CC"/>
                </a:solidFill>
              </a:rPr>
              <a:t> ou les </a:t>
            </a:r>
            <a:r>
              <a:rPr lang="fr-FR" sz="1200">
                <a:solidFill>
                  <a:srgbClr val="6600CC"/>
                </a:solidFill>
                <a:hlinkClick r:id="rId21" tooltip="Bassin sédimentaire"/>
              </a:rPr>
              <a:t>bassins sédimentaires</a:t>
            </a:r>
            <a:r>
              <a:rPr lang="fr-FR" sz="1200">
                <a:solidFill>
                  <a:srgbClr val="6600CC"/>
                </a:solidFill>
              </a:rPr>
              <a:t>, et des mécanismes qui en sont responsables. Cette discipline est directement rattachée à la </a:t>
            </a:r>
            <a:r>
              <a:rPr lang="fr-FR" sz="1200">
                <a:solidFill>
                  <a:srgbClr val="6600CC"/>
                </a:solidFill>
                <a:hlinkClick r:id="rId22" tooltip="Tectonique des plaques"/>
              </a:rPr>
              <a:t>tectonique des plaques</a:t>
            </a:r>
            <a:r>
              <a:rPr lang="fr-FR" sz="1200">
                <a:solidFill>
                  <a:srgbClr val="6600CC"/>
                </a:solidFill>
              </a:rPr>
              <a:t>.</a:t>
            </a:r>
          </a:p>
          <a:p>
            <a:pPr algn="just"/>
            <a:r>
              <a:rPr lang="fr-FR" sz="1200" b="1" i="1">
                <a:solidFill>
                  <a:srgbClr val="6600CC"/>
                </a:solidFill>
              </a:rPr>
              <a:t>Tectonique des plaques </a:t>
            </a:r>
            <a:r>
              <a:rPr lang="fr-FR" sz="1200">
                <a:solidFill>
                  <a:srgbClr val="6600CC"/>
                </a:solidFill>
              </a:rPr>
              <a:t>: ensemble des </a:t>
            </a:r>
            <a:r>
              <a:rPr lang="fr-FR" sz="1200">
                <a:solidFill>
                  <a:srgbClr val="6600CC"/>
                </a:solidFill>
                <a:hlinkClick r:id="rId23"/>
              </a:rPr>
              <a:t>mouvements</a:t>
            </a:r>
            <a:r>
              <a:rPr lang="fr-FR" sz="1200">
                <a:solidFill>
                  <a:srgbClr val="6600CC"/>
                </a:solidFill>
              </a:rPr>
              <a:t> et des dislocations agissant sur les plaques plus ou moins rigides qui constituent la surface de la terre appelée </a:t>
            </a:r>
            <a:r>
              <a:rPr lang="fr-FR" sz="1200">
                <a:solidFill>
                  <a:srgbClr val="6600CC"/>
                </a:solidFill>
                <a:hlinkClick r:id="rId24"/>
              </a:rPr>
              <a:t>lithosphère</a:t>
            </a:r>
            <a:r>
              <a:rPr lang="fr-FR" sz="1200">
                <a:solidFill>
                  <a:srgbClr val="6600CC"/>
                </a:solidFill>
              </a:rPr>
              <a:t>.</a:t>
            </a:r>
          </a:p>
          <a:p>
            <a:pPr algn="just"/>
            <a:r>
              <a:rPr lang="fr-FR" sz="1200" b="1" i="1">
                <a:solidFill>
                  <a:srgbClr val="6600CC"/>
                </a:solidFill>
              </a:rPr>
              <a:t>Terre (dite) de bruyère</a:t>
            </a:r>
            <a:r>
              <a:rPr lang="fr-FR" sz="1200">
                <a:solidFill>
                  <a:srgbClr val="6600CC"/>
                </a:solidFill>
              </a:rPr>
              <a:t> : Terre acide et pauvre, sableuse que l'on prélève en forêt, à des endroits favorables au développement de la bruyère, et que l'on utilise pour la culture de plantes calcifuges et acidophiles.  Suivant les cas, la terre de bruyère peut être à prédominance siliceuse, humifère ou tourbeuse.</a:t>
            </a:r>
          </a:p>
        </p:txBody>
      </p:sp>
      <p:sp>
        <p:nvSpPr>
          <p:cNvPr id="108547"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22DB223D-A401-48A3-80CF-1CE91BBA46CC}" type="slidenum">
              <a:rPr lang="fr-FR" sz="1200">
                <a:solidFill>
                  <a:schemeClr val="tx1">
                    <a:tint val="75000"/>
                  </a:schemeClr>
                </a:solidFill>
                <a:latin typeface="Times New Roman" pitchFamily="18" charset="0"/>
              </a:rPr>
              <a:pPr algn="r" fontAlgn="auto">
                <a:spcBef>
                  <a:spcPts val="0"/>
                </a:spcBef>
                <a:spcAft>
                  <a:spcPts val="0"/>
                </a:spcAft>
                <a:defRPr/>
              </a:pPr>
              <a:t>105</a:t>
            </a:fld>
            <a:endParaRPr lang="fr-FR" sz="1200" dirty="0">
              <a:solidFill>
                <a:schemeClr val="tx1">
                  <a:tint val="75000"/>
                </a:schemeClr>
              </a:solidFill>
              <a:latin typeface="Times New Roman" pitchFamily="18" charset="0"/>
            </a:endParaRPr>
          </a:p>
        </p:txBody>
      </p:sp>
      <p:pic>
        <p:nvPicPr>
          <p:cNvPr id="108549" name="Image 1"/>
          <p:cNvPicPr>
            <a:picLocks noChangeAspect="1"/>
          </p:cNvPicPr>
          <p:nvPr/>
        </p:nvPicPr>
        <p:blipFill>
          <a:blip r:embed="rId25" cstate="print"/>
          <a:srcRect/>
          <a:stretch>
            <a:fillRect/>
          </a:stretch>
        </p:blipFill>
        <p:spPr bwMode="auto">
          <a:xfrm>
            <a:off x="4491038" y="5591175"/>
            <a:ext cx="595312" cy="1135063"/>
          </a:xfrm>
          <a:prstGeom prst="rect">
            <a:avLst/>
          </a:prstGeom>
          <a:noFill/>
          <a:ln w="9525">
            <a:noFill/>
            <a:miter lim="800000"/>
            <a:headEnd/>
            <a:tailEnd/>
          </a:ln>
        </p:spPr>
      </p:pic>
      <p:sp>
        <p:nvSpPr>
          <p:cNvPr id="108550" name="ZoneTexte 2"/>
          <p:cNvSpPr txBox="1">
            <a:spLocks noChangeArrowheads="1"/>
          </p:cNvSpPr>
          <p:nvPr/>
        </p:nvSpPr>
        <p:spPr bwMode="auto">
          <a:xfrm>
            <a:off x="3203575" y="6157913"/>
            <a:ext cx="1514475" cy="277812"/>
          </a:xfrm>
          <a:prstGeom prst="rect">
            <a:avLst/>
          </a:prstGeom>
          <a:noFill/>
          <a:ln w="9525">
            <a:noFill/>
            <a:miter lim="800000"/>
            <a:headEnd/>
            <a:tailEnd/>
          </a:ln>
        </p:spPr>
        <p:txBody>
          <a:bodyPr wrap="none">
            <a:spAutoFit/>
          </a:bodyPr>
          <a:lstStyle/>
          <a:p>
            <a:r>
              <a:rPr lang="fr-FR" sz="1200">
                <a:solidFill>
                  <a:srgbClr val="6600CC"/>
                </a:solidFill>
              </a:rPr>
              <a:t>Tarière manuelle →</a:t>
            </a:r>
          </a:p>
        </p:txBody>
      </p:sp>
      <p:pic>
        <p:nvPicPr>
          <p:cNvPr id="108551" name="Image 1"/>
          <p:cNvPicPr>
            <a:picLocks noChangeAspect="1"/>
          </p:cNvPicPr>
          <p:nvPr/>
        </p:nvPicPr>
        <p:blipFill>
          <a:blip r:embed="rId26" cstate="print"/>
          <a:srcRect/>
          <a:stretch>
            <a:fillRect/>
          </a:stretch>
        </p:blipFill>
        <p:spPr bwMode="auto">
          <a:xfrm>
            <a:off x="5435600" y="5591175"/>
            <a:ext cx="1223963" cy="1223963"/>
          </a:xfrm>
          <a:prstGeom prst="rect">
            <a:avLst/>
          </a:prstGeom>
          <a:noFill/>
          <a:ln w="9525">
            <a:noFill/>
            <a:miter lim="800000"/>
            <a:headEnd/>
            <a:tailEnd/>
          </a:ln>
        </p:spPr>
      </p:pic>
      <p:pic>
        <p:nvPicPr>
          <p:cNvPr id="108552" name="Image 2"/>
          <p:cNvPicPr>
            <a:picLocks noChangeAspect="1"/>
          </p:cNvPicPr>
          <p:nvPr/>
        </p:nvPicPr>
        <p:blipFill>
          <a:blip r:embed="rId27" cstate="print"/>
          <a:srcRect/>
          <a:stretch>
            <a:fillRect/>
          </a:stretch>
        </p:blipFill>
        <p:spPr bwMode="auto">
          <a:xfrm>
            <a:off x="6948488" y="5680075"/>
            <a:ext cx="1068387" cy="1069975"/>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8"/>
          <p:cNvSpPr txBox="1">
            <a:spLocks noChangeArrowheads="1"/>
          </p:cNvSpPr>
          <p:nvPr/>
        </p:nvSpPr>
        <p:spPr bwMode="auto">
          <a:xfrm>
            <a:off x="214313" y="1000125"/>
            <a:ext cx="8786812" cy="5602288"/>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eaLnBrk="0" hangingPunct="0"/>
            <a:r>
              <a:rPr lang="fr-FR" sz="1200" b="1" i="1">
                <a:solidFill>
                  <a:srgbClr val="7030A0"/>
                </a:solidFill>
              </a:rPr>
              <a:t>Terra rossa </a:t>
            </a:r>
            <a:r>
              <a:rPr lang="fr-FR" sz="1200" b="1">
                <a:solidFill>
                  <a:srgbClr val="7030A0"/>
                </a:solidFill>
              </a:rPr>
              <a:t>: </a:t>
            </a:r>
            <a:r>
              <a:rPr lang="fr-FR" sz="1200" i="1">
                <a:solidFill>
                  <a:srgbClr val="7030A0"/>
                </a:solidFill>
              </a:rPr>
              <a:t>FERSIALSOL</a:t>
            </a:r>
            <a:r>
              <a:rPr lang="fr-FR" sz="1200">
                <a:solidFill>
                  <a:srgbClr val="7030A0"/>
                </a:solidFill>
              </a:rPr>
              <a:t> dont le matériau est des argiles de décarbonatation issues de calcaires durs. Ces argiles subissent une rubéfaction, déshydratation des sels de fer. On les trouve dans les régions à climat très contrasté, en particulier dans les régions méditerranéennes. Dans certains cas, s’étant formés anciennement, ils peuvent servir de matériaux pour la pédogenèse actuelle, donnant lieu à des paléosols.</a:t>
            </a:r>
          </a:p>
          <a:p>
            <a:pPr algn="just"/>
            <a:r>
              <a:rPr lang="fr-FR" sz="1200" b="1" i="1">
                <a:solidFill>
                  <a:srgbClr val="6600CC"/>
                </a:solidFill>
              </a:rPr>
              <a:t>Te</a:t>
            </a:r>
            <a:r>
              <a:rPr lang="pt-BR" sz="1200" b="1" i="1">
                <a:solidFill>
                  <a:srgbClr val="6600CC"/>
                </a:solidFill>
              </a:rPr>
              <a:t>rra preta</a:t>
            </a:r>
            <a:r>
              <a:rPr lang="pt-BR" sz="1200">
                <a:solidFill>
                  <a:srgbClr val="6600CC"/>
                </a:solidFill>
              </a:rPr>
              <a:t> </a:t>
            </a:r>
            <a:r>
              <a:rPr lang="fr-FR" sz="1200">
                <a:solidFill>
                  <a:srgbClr val="6600CC"/>
                </a:solidFill>
              </a:rPr>
              <a:t>(</a:t>
            </a:r>
            <a:r>
              <a:rPr lang="fr-FR" sz="1200" i="1">
                <a:solidFill>
                  <a:srgbClr val="6600CC"/>
                </a:solidFill>
              </a:rPr>
              <a:t>Terre noire </a:t>
            </a:r>
            <a:r>
              <a:rPr lang="fr-FR" sz="1200">
                <a:solidFill>
                  <a:srgbClr val="6600CC"/>
                </a:solidFill>
              </a:rPr>
              <a:t>en </a:t>
            </a:r>
            <a:r>
              <a:rPr lang="fr-FR" sz="1200" u="sng">
                <a:solidFill>
                  <a:srgbClr val="6600CC"/>
                </a:solidFill>
                <a:hlinkClick r:id="rId2" tooltip="Portugais"/>
              </a:rPr>
              <a:t>portugais</a:t>
            </a:r>
            <a:r>
              <a:rPr lang="fr-FR" sz="1200">
                <a:solidFill>
                  <a:srgbClr val="6600CC"/>
                </a:solidFill>
              </a:rPr>
              <a:t>) : </a:t>
            </a:r>
            <a:r>
              <a:rPr lang="fr-FR" sz="1200" u="sng">
                <a:solidFill>
                  <a:srgbClr val="6600CC"/>
                </a:solidFill>
                <a:hlinkClick r:id="rId3" tooltip="Sol (pédologie)"/>
              </a:rPr>
              <a:t>sol</a:t>
            </a:r>
            <a:r>
              <a:rPr lang="fr-FR" sz="1200">
                <a:solidFill>
                  <a:srgbClr val="6600CC"/>
                </a:solidFill>
              </a:rPr>
              <a:t> anthropogénique (c'est-à-dire d'origine humaine) d'une </a:t>
            </a:r>
            <a:r>
              <a:rPr lang="fr-FR" sz="1200" u="sng">
                <a:solidFill>
                  <a:srgbClr val="6600CC"/>
                </a:solidFill>
                <a:hlinkClick r:id="rId4" tooltip="Fertilité"/>
              </a:rPr>
              <a:t>fertilité</a:t>
            </a:r>
            <a:r>
              <a:rPr lang="fr-FR" sz="1200">
                <a:solidFill>
                  <a:srgbClr val="6600CC"/>
                </a:solidFill>
              </a:rPr>
              <a:t> exceptionnelle due à des concentrations particulièrement élevées en </a:t>
            </a:r>
            <a:r>
              <a:rPr lang="fr-FR" sz="1200" u="sng">
                <a:solidFill>
                  <a:srgbClr val="6600CC"/>
                </a:solidFill>
                <a:hlinkClick r:id="rId5" tooltip="Charbon de &#10;bois"/>
              </a:rPr>
              <a:t>charbon de bois</a:t>
            </a:r>
            <a:r>
              <a:rPr lang="fr-FR" sz="1200">
                <a:solidFill>
                  <a:srgbClr val="6600CC"/>
                </a:solidFill>
              </a:rPr>
              <a:t>, matière organique et </a:t>
            </a:r>
            <a:r>
              <a:rPr lang="fr-FR" sz="1200" u="sng">
                <a:solidFill>
                  <a:srgbClr val="6600CC"/>
                </a:solidFill>
                <a:hlinkClick r:id="rId6" tooltip="Nutriment"/>
              </a:rPr>
              <a:t>nutriments</a:t>
            </a:r>
            <a:r>
              <a:rPr lang="fr-FR" sz="1200">
                <a:solidFill>
                  <a:srgbClr val="6600CC"/>
                </a:solidFill>
              </a:rPr>
              <a:t> tels que </a:t>
            </a:r>
            <a:r>
              <a:rPr lang="fr-FR" sz="1200" u="sng">
                <a:solidFill>
                  <a:srgbClr val="6600CC"/>
                </a:solidFill>
                <a:hlinkClick r:id="rId7" tooltip="Azote"/>
              </a:rPr>
              <a:t>azote</a:t>
            </a:r>
            <a:r>
              <a:rPr lang="fr-FR" sz="1200">
                <a:solidFill>
                  <a:srgbClr val="6600CC"/>
                </a:solidFill>
              </a:rPr>
              <a:t>, </a:t>
            </a:r>
            <a:r>
              <a:rPr lang="fr-FR" sz="1200" u="sng">
                <a:solidFill>
                  <a:srgbClr val="6600CC"/>
                </a:solidFill>
                <a:hlinkClick r:id="rId8" tooltip="Phosphore"/>
              </a:rPr>
              <a:t>phosphore</a:t>
            </a:r>
            <a:r>
              <a:rPr lang="fr-FR" sz="1200">
                <a:solidFill>
                  <a:srgbClr val="6600CC"/>
                </a:solidFill>
              </a:rPr>
              <a:t>, </a:t>
            </a:r>
            <a:r>
              <a:rPr lang="fr-FR" sz="1200" u="sng">
                <a:solidFill>
                  <a:srgbClr val="6600CC"/>
                </a:solidFill>
                <a:hlinkClick r:id="rId9" tooltip="Potassium"/>
              </a:rPr>
              <a:t>potassium</a:t>
            </a:r>
            <a:r>
              <a:rPr lang="fr-FR" sz="1200">
                <a:solidFill>
                  <a:srgbClr val="6600CC"/>
                </a:solidFill>
              </a:rPr>
              <a:t>, et </a:t>
            </a:r>
            <a:r>
              <a:rPr lang="fr-FR" sz="1200" u="sng">
                <a:solidFill>
                  <a:srgbClr val="6600CC"/>
                </a:solidFill>
                <a:hlinkClick r:id="rId10" tooltip="Calcium"/>
              </a:rPr>
              <a:t>calcium</a:t>
            </a:r>
            <a:r>
              <a:rPr lang="fr-FR" sz="1200">
                <a:solidFill>
                  <a:srgbClr val="6600CC"/>
                </a:solidFill>
              </a:rPr>
              <a:t>. </a:t>
            </a:r>
          </a:p>
          <a:p>
            <a:pPr algn="just"/>
            <a:r>
              <a:rPr lang="fr-FR" sz="1200" b="1" i="1">
                <a:solidFill>
                  <a:srgbClr val="6600CC"/>
                </a:solidFill>
              </a:rPr>
              <a:t>Terre végétale</a:t>
            </a:r>
            <a:r>
              <a:rPr lang="fr-FR" sz="1200">
                <a:solidFill>
                  <a:srgbClr val="6600CC"/>
                </a:solidFill>
              </a:rPr>
              <a:t> : voir </a:t>
            </a:r>
            <a:r>
              <a:rPr lang="fr-FR" sz="1200" i="1">
                <a:solidFill>
                  <a:srgbClr val="6600CC"/>
                </a:solidFill>
              </a:rPr>
              <a:t>Humus</a:t>
            </a:r>
            <a:r>
              <a:rPr lang="fr-FR" sz="1200">
                <a:solidFill>
                  <a:srgbClr val="6600CC"/>
                </a:solidFill>
              </a:rPr>
              <a:t>.</a:t>
            </a:r>
          </a:p>
          <a:p>
            <a:pPr algn="just" eaLnBrk="0" hangingPunct="0"/>
            <a:r>
              <a:rPr lang="fr-FR" sz="1200" b="1" i="1">
                <a:solidFill>
                  <a:srgbClr val="6600CC"/>
                </a:solidFill>
              </a:rPr>
              <a:t>Terreau</a:t>
            </a:r>
            <a:r>
              <a:rPr lang="fr-FR" sz="1200">
                <a:solidFill>
                  <a:srgbClr val="6600CC"/>
                </a:solidFill>
              </a:rPr>
              <a:t> : </a:t>
            </a:r>
            <a:r>
              <a:rPr lang="fr-FR" sz="1200">
                <a:hlinkClick r:id="rId11" action="ppaction://hlinkfile" tooltip="Support de culture"/>
              </a:rPr>
              <a:t>support de culture</a:t>
            </a:r>
            <a:r>
              <a:rPr lang="fr-FR" sz="1200"/>
              <a:t> </a:t>
            </a:r>
            <a:r>
              <a:rPr lang="fr-FR" sz="1200">
                <a:solidFill>
                  <a:srgbClr val="7030A0"/>
                </a:solidFill>
              </a:rPr>
              <a:t>naturel formé de </a:t>
            </a:r>
            <a:r>
              <a:rPr lang="fr-FR" sz="1200">
                <a:hlinkClick r:id="rId3" action="ppaction://hlinkfile" tooltip="Sol (pédologie)"/>
              </a:rPr>
              <a:t>terre</a:t>
            </a:r>
            <a:r>
              <a:rPr lang="fr-FR" sz="1200"/>
              <a:t> </a:t>
            </a:r>
            <a:r>
              <a:rPr lang="fr-FR" sz="1200">
                <a:solidFill>
                  <a:srgbClr val="7030A0"/>
                </a:solidFill>
              </a:rPr>
              <a:t>végétale enrichie de produits de </a:t>
            </a:r>
            <a:r>
              <a:rPr lang="fr-FR" sz="1200">
                <a:hlinkClick r:id="rId12" action="ppaction://hlinkfile" tooltip="Décomposition"/>
              </a:rPr>
              <a:t>décomposition</a:t>
            </a:r>
            <a:r>
              <a:rPr lang="fr-FR" sz="1200"/>
              <a:t> </a:t>
            </a:r>
            <a:r>
              <a:rPr lang="fr-FR" sz="1200">
                <a:solidFill>
                  <a:srgbClr val="7030A0"/>
                </a:solidFill>
              </a:rPr>
              <a:t>(</a:t>
            </a:r>
            <a:r>
              <a:rPr lang="fr-FR" sz="1200">
                <a:hlinkClick r:id="rId13" action="ppaction://hlinkfile" tooltip="Fumier"/>
              </a:rPr>
              <a:t>fumier</a:t>
            </a:r>
            <a:r>
              <a:rPr lang="fr-FR" sz="1200"/>
              <a:t> </a:t>
            </a:r>
            <a:r>
              <a:rPr lang="fr-FR" sz="1200">
                <a:solidFill>
                  <a:srgbClr val="7030A0"/>
                </a:solidFill>
              </a:rPr>
              <a:t>et débris de végétaux décomposés). </a:t>
            </a:r>
          </a:p>
          <a:p>
            <a:pPr algn="just" eaLnBrk="0" hangingPunct="0"/>
            <a:r>
              <a:rPr lang="fr-FR" sz="1200">
                <a:solidFill>
                  <a:srgbClr val="7030A0"/>
                </a:solidFill>
              </a:rPr>
              <a:t>Le terreau doit avoir une </a:t>
            </a:r>
            <a:r>
              <a:rPr lang="fr-FR" sz="1200">
                <a:hlinkClick r:id="rId14" action="ppaction://hlinkfile" tooltip="Porosité"/>
              </a:rPr>
              <a:t>porosité</a:t>
            </a:r>
            <a:r>
              <a:rPr lang="fr-FR" sz="1200"/>
              <a:t> </a:t>
            </a:r>
            <a:r>
              <a:rPr lang="fr-FR" sz="1200">
                <a:solidFill>
                  <a:srgbClr val="7030A0"/>
                </a:solidFill>
              </a:rPr>
              <a:t>en air et en eau permettant à la fois l’ancrage des organes absorbants des plantes et leur contact avec les solutions nécessaires à leur croissance </a:t>
            </a:r>
            <a:r>
              <a:rPr lang="fr-FR" sz="1200"/>
              <a:t>(</a:t>
            </a:r>
            <a:r>
              <a:rPr lang="fr-FR" sz="1200">
                <a:hlinkClick r:id="rId15" action="ppaction://hlinkfile" tooltip="Engrais"/>
              </a:rPr>
              <a:t>engrais</a:t>
            </a:r>
            <a:r>
              <a:rPr lang="fr-FR" sz="1200">
                <a:solidFill>
                  <a:srgbClr val="7030A0"/>
                </a:solidFill>
              </a:rPr>
              <a:t>)</a:t>
            </a:r>
            <a:r>
              <a:rPr lang="fr-FR" sz="1200" baseline="30000">
                <a:hlinkClick r:id="" action="ppaction://hlinkfile"/>
              </a:rPr>
              <a:t>[1]</a:t>
            </a:r>
            <a:r>
              <a:rPr lang="fr-FR" sz="1200"/>
              <a:t>. </a:t>
            </a:r>
            <a:r>
              <a:rPr lang="fr-FR" sz="1200">
                <a:solidFill>
                  <a:srgbClr val="7030A0"/>
                </a:solidFill>
              </a:rPr>
              <a:t>Il doit aussi permettre un bon </a:t>
            </a:r>
            <a:r>
              <a:rPr lang="fr-FR" sz="1200">
                <a:hlinkClick r:id="rId16" action="ppaction://hlinkfile" tooltip="Drainage"/>
              </a:rPr>
              <a:t>drainage</a:t>
            </a:r>
            <a:r>
              <a:rPr lang="fr-FR" sz="1200">
                <a:solidFill>
                  <a:srgbClr val="7030A0"/>
                </a:solidFill>
              </a:rPr>
              <a:t>, ce qui est rarement le cas des terreaux commerciaux auxquels il faut donc souvent ajouter du </a:t>
            </a:r>
            <a:r>
              <a:rPr lang="fr-FR" sz="1200">
                <a:hlinkClick r:id="rId17" action="ppaction://hlinkfile" tooltip="Sable"/>
              </a:rPr>
              <a:t>sable</a:t>
            </a:r>
            <a:r>
              <a:rPr lang="fr-FR" sz="1200"/>
              <a:t> </a:t>
            </a:r>
            <a:r>
              <a:rPr lang="fr-FR" sz="1200">
                <a:solidFill>
                  <a:srgbClr val="7030A0"/>
                </a:solidFill>
              </a:rPr>
              <a:t>de</a:t>
            </a:r>
            <a:r>
              <a:rPr lang="fr-FR" sz="1200"/>
              <a:t> </a:t>
            </a:r>
            <a:r>
              <a:rPr lang="fr-FR" sz="1200">
                <a:hlinkClick r:id="rId18" action="ppaction://hlinkfile" tooltip="Granulométrie"/>
              </a:rPr>
              <a:t>granulométrie</a:t>
            </a:r>
            <a:r>
              <a:rPr lang="fr-FR" sz="1200"/>
              <a:t> </a:t>
            </a:r>
            <a:r>
              <a:rPr lang="fr-FR" sz="1200">
                <a:solidFill>
                  <a:srgbClr val="7030A0"/>
                </a:solidFill>
              </a:rPr>
              <a:t>moyenne (2 à 3 mm). </a:t>
            </a:r>
          </a:p>
          <a:p>
            <a:pPr algn="just" eaLnBrk="0" hangingPunct="0"/>
            <a:r>
              <a:rPr lang="fr-FR" sz="1200">
                <a:solidFill>
                  <a:srgbClr val="7030A0"/>
                </a:solidFill>
              </a:rPr>
              <a:t>La norme </a:t>
            </a:r>
            <a:r>
              <a:rPr lang="fr-FR" sz="1200">
                <a:hlinkClick r:id="rId19" action="ppaction://hlinkfile" tooltip="NF U 44-551 (page inexistante)"/>
              </a:rPr>
              <a:t>NF U 44-551</a:t>
            </a:r>
            <a:r>
              <a:rPr lang="fr-FR" sz="1200">
                <a:solidFill>
                  <a:srgbClr val="7030A0"/>
                </a:solidFill>
              </a:rPr>
              <a:t> définit six dénominations en fonction du </a:t>
            </a:r>
            <a:r>
              <a:rPr lang="fr-FR" sz="1200">
                <a:hlinkClick r:id="rId20" action="ppaction://hlinkfile" tooltip="Potentiel hydrogène"/>
              </a:rPr>
              <a:t>pH</a:t>
            </a:r>
            <a:r>
              <a:rPr lang="fr-FR" sz="1200">
                <a:solidFill>
                  <a:srgbClr val="7030A0"/>
                </a:solidFill>
              </a:rPr>
              <a:t>, de la teneur en matière organique et du rapport entre teneur en matière organique et teneur en </a:t>
            </a:r>
            <a:r>
              <a:rPr lang="fr-FR" sz="1200">
                <a:hlinkClick r:id="rId7" action="ppaction://hlinkfile" tooltip="Azote"/>
              </a:rPr>
              <a:t>azote</a:t>
            </a:r>
            <a:r>
              <a:rPr lang="fr-FR" sz="1200"/>
              <a:t> </a:t>
            </a:r>
            <a:r>
              <a:rPr lang="fr-FR" sz="1200">
                <a:solidFill>
                  <a:srgbClr val="7030A0"/>
                </a:solidFill>
              </a:rPr>
              <a:t>(MO/N). Il s’agit de </a:t>
            </a:r>
            <a:r>
              <a:rPr lang="fr-FR" sz="1200" i="1">
                <a:solidFill>
                  <a:srgbClr val="7030A0"/>
                </a:solidFill>
              </a:rPr>
              <a:t>terreau</a:t>
            </a:r>
            <a:r>
              <a:rPr lang="fr-FR" sz="1200">
                <a:solidFill>
                  <a:srgbClr val="7030A0"/>
                </a:solidFill>
              </a:rPr>
              <a:t>, de </a:t>
            </a:r>
            <a:r>
              <a:rPr lang="fr-FR" sz="1200" i="1">
                <a:hlinkClick r:id="rId21" action="ppaction://hlinkfile" tooltip="Terre de bruyère"/>
              </a:rPr>
              <a:t>terre de bruyère</a:t>
            </a:r>
            <a:r>
              <a:rPr lang="fr-FR" sz="1200">
                <a:solidFill>
                  <a:srgbClr val="7030A0"/>
                </a:solidFill>
              </a:rPr>
              <a:t>, de </a:t>
            </a:r>
            <a:r>
              <a:rPr lang="fr-FR" sz="1200" i="1">
                <a:hlinkClick r:id="rId22" action="ppaction://hlinkfile" tooltip="Tourbière"/>
              </a:rPr>
              <a:t>tourbière</a:t>
            </a:r>
            <a:r>
              <a:rPr lang="fr-FR" sz="1200">
                <a:solidFill>
                  <a:srgbClr val="7030A0"/>
                </a:solidFill>
              </a:rPr>
              <a:t>, de </a:t>
            </a:r>
            <a:r>
              <a:rPr lang="fr-FR" sz="1200" i="1">
                <a:hlinkClick r:id="rId23" action="ppaction://hlinkfile" tooltip="Tourbe"/>
              </a:rPr>
              <a:t>tourbe</a:t>
            </a:r>
            <a:r>
              <a:rPr lang="fr-FR" sz="1200"/>
              <a:t> </a:t>
            </a:r>
            <a:r>
              <a:rPr lang="fr-FR" sz="1200">
                <a:solidFill>
                  <a:srgbClr val="7030A0"/>
                </a:solidFill>
              </a:rPr>
              <a:t>et de </a:t>
            </a:r>
            <a:r>
              <a:rPr lang="fr-FR" sz="1200" i="1">
                <a:hlinkClick r:id="rId24" action="ppaction://hlinkfile" tooltip="Substrat"/>
              </a:rPr>
              <a:t>substrat</a:t>
            </a:r>
            <a:r>
              <a:rPr lang="fr-FR" sz="1200" i="1"/>
              <a:t> </a:t>
            </a:r>
            <a:r>
              <a:rPr lang="fr-FR" sz="1200" i="1">
                <a:hlinkClick r:id="rId25" action="ppaction://hlinkfile" tooltip="Végétal"/>
              </a:rPr>
              <a:t>végétal</a:t>
            </a:r>
            <a:r>
              <a:rPr lang="fr-FR" sz="1200" i="1"/>
              <a:t> </a:t>
            </a:r>
            <a:r>
              <a:rPr lang="fr-FR" sz="1200" i="1">
                <a:solidFill>
                  <a:srgbClr val="7030A0"/>
                </a:solidFill>
              </a:rPr>
              <a:t>non fermenté </a:t>
            </a:r>
            <a:r>
              <a:rPr lang="fr-FR" sz="1200">
                <a:solidFill>
                  <a:srgbClr val="7030A0"/>
                </a:solidFill>
              </a:rPr>
              <a:t>(</a:t>
            </a:r>
            <a:r>
              <a:rPr lang="fr-FR" sz="1200">
                <a:hlinkClick r:id="rId26" action="ppaction://hlinkfile" tooltip="Paille"/>
              </a:rPr>
              <a:t>paille</a:t>
            </a:r>
            <a:r>
              <a:rPr lang="fr-FR" sz="1200"/>
              <a:t> </a:t>
            </a:r>
            <a:r>
              <a:rPr lang="fr-FR" sz="1200">
                <a:solidFill>
                  <a:srgbClr val="7030A0"/>
                </a:solidFill>
              </a:rPr>
              <a:t>fraîche, </a:t>
            </a:r>
            <a:r>
              <a:rPr lang="fr-FR" sz="1200">
                <a:hlinkClick r:id="rId27" action="ppaction://hlinkfile" tooltip="Sphagnum"/>
              </a:rPr>
              <a:t>sphagnum</a:t>
            </a:r>
            <a:r>
              <a:rPr lang="fr-FR" sz="1200">
                <a:solidFill>
                  <a:srgbClr val="7030A0"/>
                </a:solidFill>
              </a:rPr>
              <a:t>,</a:t>
            </a:r>
            <a:r>
              <a:rPr lang="fr-FR" sz="1200"/>
              <a:t> </a:t>
            </a:r>
            <a:r>
              <a:rPr lang="fr-FR" sz="1200">
                <a:hlinkClick r:id="rId28" action="ppaction://hlinkfile" tooltip="Racine (botanique)"/>
              </a:rPr>
              <a:t>racines</a:t>
            </a:r>
            <a:r>
              <a:rPr lang="fr-FR" sz="1200">
                <a:solidFill>
                  <a:srgbClr val="7030A0"/>
                </a:solidFill>
              </a:rPr>
              <a:t>,</a:t>
            </a:r>
            <a:r>
              <a:rPr lang="fr-FR" sz="1200"/>
              <a:t> </a:t>
            </a:r>
            <a:r>
              <a:rPr lang="fr-FR" sz="1200">
                <a:hlinkClick r:id="rId29" action="ppaction://hlinkfile" tooltip="Écorce"/>
              </a:rPr>
              <a:t>écorces</a:t>
            </a:r>
            <a:r>
              <a:rPr lang="fr-FR" sz="1200">
                <a:solidFill>
                  <a:srgbClr val="7030A0"/>
                </a:solidFill>
              </a:rPr>
              <a:t>).</a:t>
            </a:r>
          </a:p>
          <a:p>
            <a:pPr algn="just" eaLnBrk="0" hangingPunct="0"/>
            <a:r>
              <a:rPr lang="fr-FR" sz="1000" b="1" i="1">
                <a:solidFill>
                  <a:srgbClr val="7030A0"/>
                </a:solidFill>
              </a:rPr>
              <a:t>Terroir</a:t>
            </a:r>
            <a:r>
              <a:rPr lang="fr-FR" sz="1000">
                <a:solidFill>
                  <a:srgbClr val="7030A0"/>
                </a:solidFill>
              </a:rPr>
              <a:t> : Le terroir est la résultante de la combinaison de facteurs du milieu (biologiques, minéral, hydrique et énergétique) et du comportement des hommes (individu, groupe social, s’exprimant par des aspects juridiques et politiques, économiques) à son égard durant les années et les siècles. Le terroir influe sur l’homme, le façonne, car celui-ci doit s’adapter aux contraintes de milieu du terroir. L’homme en retour, façonne le terroir pour l’adapter à ses besoins à une production spécifique (label terroir). Par ces adaptations dues aux contraintes du milieu et de l’homme il se dégage divers aspects culturels et des modifications sur l’étendue du terroir. Pour cette raison les limites d’un terroir, variables dans la durée, sont souvent difficiles à tracer d’une manière rationnelle.</a:t>
            </a:r>
          </a:p>
          <a:p>
            <a:pPr algn="just" eaLnBrk="0" hangingPunct="0"/>
            <a:r>
              <a:rPr lang="fr-FR" sz="1000" b="1" i="1">
                <a:solidFill>
                  <a:srgbClr val="7030A0"/>
                </a:solidFill>
              </a:rPr>
              <a:t>Texture</a:t>
            </a:r>
            <a:r>
              <a:rPr lang="fr-FR" sz="1000">
                <a:solidFill>
                  <a:srgbClr val="7030A0"/>
                </a:solidFill>
              </a:rPr>
              <a:t> (pédologie) : selon la Norme ISO 11259, la texture, déterminée au champ pour chaque horizon par essai tactile et en fonction de caractéristiques visibles, permet de caractériser le comportement de l’horizon, entre autres vis-à-vis des travaux aratoires, et de la circulation de l’eau ou de l’implantation des racines, etc.. La texture permet d’émettre des conclusions quant aux propriétés des horizons. Elle se différencie donc de l’analyse granulométrique qui s’effectue au laboratoire dans des conditions normalisées, et qui détruit les agrégats, la matière organique, les carbonates et les divers ciments.</a:t>
            </a:r>
          </a:p>
          <a:p>
            <a:pPr algn="just" eaLnBrk="0" hangingPunct="0"/>
            <a:r>
              <a:rPr lang="fr-FR" sz="1000" b="1" i="1">
                <a:solidFill>
                  <a:srgbClr val="6600CC"/>
                </a:solidFill>
              </a:rPr>
              <a:t>Toilette sèche </a:t>
            </a:r>
            <a:r>
              <a:rPr lang="fr-FR" sz="1000" i="1">
                <a:solidFill>
                  <a:srgbClr val="6600CC"/>
                </a:solidFill>
              </a:rPr>
              <a:t>: </a:t>
            </a:r>
            <a:r>
              <a:rPr lang="fr-FR" sz="1000">
                <a:solidFill>
                  <a:srgbClr val="7030A0"/>
                </a:solidFill>
              </a:rPr>
              <a:t>aussi appelées </a:t>
            </a:r>
            <a:r>
              <a:rPr lang="fr-FR" sz="1000" b="1" i="1">
                <a:solidFill>
                  <a:srgbClr val="7030A0"/>
                </a:solidFill>
              </a:rPr>
              <a:t>toilettes à </a:t>
            </a:r>
            <a:r>
              <a:rPr lang="fr-FR" sz="1000" b="1" i="1">
                <a:hlinkClick r:id="rId30" action="ppaction://hlinkfile" tooltip="Compost"/>
              </a:rPr>
              <a:t>compost</a:t>
            </a:r>
            <a:r>
              <a:rPr lang="fr-FR" sz="1000">
                <a:solidFill>
                  <a:srgbClr val="7030A0"/>
                </a:solidFill>
              </a:rPr>
              <a:t>, </a:t>
            </a:r>
            <a:r>
              <a:rPr lang="fr-FR" sz="1000" b="1" i="1">
                <a:solidFill>
                  <a:srgbClr val="7030A0"/>
                </a:solidFill>
              </a:rPr>
              <a:t>toilettes à </a:t>
            </a:r>
            <a:r>
              <a:rPr lang="fr-FR" sz="1000" b="1" i="1">
                <a:hlinkClick r:id="rId31" action="ppaction://hlinkfile" tooltip="Litière"/>
              </a:rPr>
              <a:t>litière</a:t>
            </a:r>
            <a:r>
              <a:rPr lang="fr-FR" sz="1000" b="1" i="1">
                <a:solidFill>
                  <a:srgbClr val="7030A0"/>
                </a:solidFill>
              </a:rPr>
              <a:t> (sèche)</a:t>
            </a:r>
            <a:r>
              <a:rPr lang="fr-FR" sz="1000" i="1">
                <a:solidFill>
                  <a:srgbClr val="7030A0"/>
                </a:solidFill>
              </a:rPr>
              <a:t> </a:t>
            </a:r>
            <a:r>
              <a:rPr lang="fr-FR" sz="1000">
                <a:solidFill>
                  <a:srgbClr val="7030A0"/>
                </a:solidFill>
              </a:rPr>
              <a:t>ou </a:t>
            </a:r>
            <a:r>
              <a:rPr lang="fr-FR" sz="1000" b="1" i="1">
                <a:solidFill>
                  <a:srgbClr val="7030A0"/>
                </a:solidFill>
              </a:rPr>
              <a:t>TLB</a:t>
            </a:r>
            <a:r>
              <a:rPr lang="fr-FR" sz="1000" i="1">
                <a:solidFill>
                  <a:srgbClr val="7030A0"/>
                </a:solidFill>
              </a:rPr>
              <a:t> (Toilettes à Litière Biomaîtrisée) : </a:t>
            </a:r>
            <a:r>
              <a:rPr lang="fr-FR" sz="1000">
                <a:solidFill>
                  <a:srgbClr val="7030A0"/>
                </a:solidFill>
              </a:rPr>
              <a:t>a) </a:t>
            </a:r>
            <a:r>
              <a:rPr lang="fr-FR" sz="1000">
                <a:hlinkClick r:id="rId32" action="ppaction://hlinkfile" tooltip="Toilette"/>
              </a:rPr>
              <a:t>toilettes</a:t>
            </a:r>
            <a:r>
              <a:rPr lang="fr-FR" sz="1000"/>
              <a:t> </a:t>
            </a:r>
            <a:r>
              <a:rPr lang="fr-FR" sz="1000">
                <a:solidFill>
                  <a:srgbClr val="7030A0"/>
                </a:solidFill>
              </a:rPr>
              <a:t>n'utilisant pas d'eau, avec lesquelles il est possible de récupérer les </a:t>
            </a:r>
            <a:r>
              <a:rPr lang="fr-FR" sz="1000">
                <a:hlinkClick r:id="rId33" action="ppaction://hlinkfile" tooltip="Excrément"/>
              </a:rPr>
              <a:t>excréments</a:t>
            </a:r>
            <a:r>
              <a:rPr lang="fr-FR" sz="1000"/>
              <a:t> </a:t>
            </a:r>
            <a:r>
              <a:rPr lang="fr-FR" sz="1000">
                <a:solidFill>
                  <a:srgbClr val="7030A0"/>
                </a:solidFill>
              </a:rPr>
              <a:t>pour en faire du </a:t>
            </a:r>
            <a:r>
              <a:rPr lang="fr-FR" sz="1000">
                <a:hlinkClick r:id="rId34" action="ppaction://hlinkfile" tooltip="Compostage"/>
              </a:rPr>
              <a:t>compost</a:t>
            </a:r>
            <a:r>
              <a:rPr lang="fr-FR" sz="1000"/>
              <a:t> </a:t>
            </a:r>
            <a:r>
              <a:rPr lang="fr-FR" sz="1000">
                <a:solidFill>
                  <a:srgbClr val="7030A0"/>
                </a:solidFill>
              </a:rPr>
              <a:t>ou de la </a:t>
            </a:r>
            <a:r>
              <a:rPr lang="fr-FR" sz="1000">
                <a:hlinkClick r:id="rId35" action="ppaction://hlinkfile" tooltip="Méthanisation"/>
              </a:rPr>
              <a:t>biométhanisation</a:t>
            </a:r>
            <a:r>
              <a:rPr lang="fr-FR" sz="1000"/>
              <a:t>. </a:t>
            </a:r>
            <a:r>
              <a:rPr lang="fr-FR" sz="1000">
                <a:solidFill>
                  <a:srgbClr val="6600CC"/>
                </a:solidFill>
              </a:rPr>
              <a:t>b)</a:t>
            </a:r>
            <a:r>
              <a:rPr lang="fr-FR" sz="1000" i="1">
                <a:solidFill>
                  <a:srgbClr val="6600CC"/>
                </a:solidFill>
              </a:rPr>
              <a:t> </a:t>
            </a:r>
            <a:r>
              <a:rPr lang="fr-FR" sz="1000">
                <a:solidFill>
                  <a:srgbClr val="6600CC"/>
                </a:solidFill>
              </a:rPr>
              <a:t>toilette dont on récolte les fesses et l’urine humaines, utilisées à des fins de fertilisation des sols.</a:t>
            </a:r>
          </a:p>
        </p:txBody>
      </p:sp>
      <p:sp>
        <p:nvSpPr>
          <p:cNvPr id="109571"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2DC6975A-8381-4094-B301-72A3C43A9605}" type="slidenum">
              <a:rPr lang="fr-FR" sz="1200">
                <a:solidFill>
                  <a:schemeClr val="tx1">
                    <a:tint val="75000"/>
                  </a:schemeClr>
                </a:solidFill>
                <a:latin typeface="Times New Roman" pitchFamily="18" charset="0"/>
              </a:rPr>
              <a:pPr algn="r" fontAlgn="auto">
                <a:spcBef>
                  <a:spcPts val="0"/>
                </a:spcBef>
                <a:spcAft>
                  <a:spcPts val="0"/>
                </a:spcAft>
                <a:defRPr/>
              </a:pPr>
              <a:t>106</a:t>
            </a:fld>
            <a:endParaRPr lang="fr-FR" sz="1200" dirty="0">
              <a:solidFill>
                <a:schemeClr val="tx1">
                  <a:tint val="75000"/>
                </a:schemeClr>
              </a:solidFill>
              <a:latin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8"/>
          <p:cNvSpPr txBox="1">
            <a:spLocks noChangeArrowheads="1"/>
          </p:cNvSpPr>
          <p:nvPr/>
        </p:nvSpPr>
        <p:spPr bwMode="auto">
          <a:xfrm>
            <a:off x="214313" y="1000125"/>
            <a:ext cx="8786812" cy="5416550"/>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Tourbe</a:t>
            </a:r>
            <a:r>
              <a:rPr lang="fr-FR" sz="1200">
                <a:solidFill>
                  <a:srgbClr val="6600CC"/>
                </a:solidFill>
              </a:rPr>
              <a:t> : a) Ce terme présente des sens divers en géologie et écologie. En conséquence, en Pédologie on a retenu le terme de HISTOSOLS pour caractériser les sols se trouvant dans une tourbière. La tourbe, en tant que matériau peut servir pour améliorer les qualités physiques de certaines terres en en augmentant la réserve en eau. Elle sert aussi dans la composition de certains amendements. Elle est encore utilisée comme combustible, de qualité médiocre. b) humus _ apparaissant sur la forme d’une matière combustible en général noirâtre _ formé en conditions anaérobies dans un milieu humide et gorgé / saturé d'eau, suite à l'accumulation sur de longues périodes de temps de matière organique morte, essentiellement des végétaux. Son épaisseur peut atteindre plusieurs mètres. On distingue deux types de tourbe :</a:t>
            </a:r>
          </a:p>
          <a:p>
            <a:pPr algn="just">
              <a:buFont typeface="Arial" charset="0"/>
              <a:buChar char="•"/>
            </a:pPr>
            <a:r>
              <a:rPr lang="fr-FR" sz="1200">
                <a:solidFill>
                  <a:srgbClr val="6600CC"/>
                </a:solidFill>
              </a:rPr>
              <a:t>La tourbe acide (oligotrophe) _ la plus courante _ qui se forme dans les cuvettes où s'accumulent les eaux pauvres en calcium (d'origine atmosphérique). Le pH est fortement acide (entre 4 et 5) et le </a:t>
            </a:r>
            <a:r>
              <a:rPr lang="fr-FR" sz="1200" u="sng">
                <a:solidFill>
                  <a:srgbClr val="6600CC"/>
                </a:solidFill>
                <a:hlinkClick r:id="rId2" tooltip="Rapport C/N"/>
              </a:rPr>
              <a:t>rapport C/N</a:t>
            </a:r>
            <a:r>
              <a:rPr lang="fr-FR" sz="1200">
                <a:solidFill>
                  <a:srgbClr val="6600CC"/>
                </a:solidFill>
              </a:rPr>
              <a:t> est de l'ordre de 40.</a:t>
            </a:r>
          </a:p>
          <a:p>
            <a:pPr algn="just">
              <a:buFont typeface="Arial" charset="0"/>
              <a:buChar char="•"/>
            </a:pPr>
            <a:r>
              <a:rPr lang="fr-FR" sz="1200">
                <a:solidFill>
                  <a:srgbClr val="6600CC"/>
                </a:solidFill>
              </a:rPr>
              <a:t>La tourbe calcique qui se forme dans les bas-fonds constamment saturés d'eau sur substrat </a:t>
            </a:r>
            <a:r>
              <a:rPr lang="fr-FR" sz="1200" u="sng">
                <a:solidFill>
                  <a:srgbClr val="6600CC"/>
                </a:solidFill>
                <a:hlinkClick r:id="rId3" tooltip="Calcaire"/>
              </a:rPr>
              <a:t>calcaire</a:t>
            </a:r>
            <a:r>
              <a:rPr lang="fr-FR" sz="1200">
                <a:solidFill>
                  <a:srgbClr val="6600CC"/>
                </a:solidFill>
              </a:rPr>
              <a:t>, l'alimentation en eau provenant d'une nappe d'eau alimentée en permanence. Le pH est neutre (ou légèrement alcalin) et le </a:t>
            </a:r>
            <a:r>
              <a:rPr lang="fr-FR" sz="1200" u="sng">
                <a:solidFill>
                  <a:srgbClr val="6600CC"/>
                </a:solidFill>
                <a:hlinkClick r:id="rId2" tooltip="Rapport C/N"/>
              </a:rPr>
              <a:t>rapport C/N</a:t>
            </a:r>
            <a:r>
              <a:rPr lang="fr-FR" sz="1200">
                <a:solidFill>
                  <a:srgbClr val="6600CC"/>
                </a:solidFill>
              </a:rPr>
              <a:t> inférieur à 30.</a:t>
            </a:r>
          </a:p>
          <a:p>
            <a:pPr algn="just"/>
            <a:r>
              <a:rPr lang="fr-FR" sz="1200" b="1" i="1">
                <a:solidFill>
                  <a:srgbClr val="6600CC"/>
                </a:solidFill>
              </a:rPr>
              <a:t>Tourbière</a:t>
            </a:r>
            <a:r>
              <a:rPr lang="fr-FR" sz="1200">
                <a:solidFill>
                  <a:srgbClr val="6600CC"/>
                </a:solidFill>
              </a:rPr>
              <a:t> : Gisement de tourbe. De nos jours, on exploite moins les tourbières. (voir HISTOSOLS).</a:t>
            </a:r>
          </a:p>
          <a:p>
            <a:pPr algn="just"/>
            <a:r>
              <a:rPr lang="fr-FR" sz="1000" b="1" i="1">
                <a:solidFill>
                  <a:srgbClr val="6600CC"/>
                </a:solidFill>
              </a:rPr>
              <a:t>Transect</a:t>
            </a:r>
            <a:r>
              <a:rPr lang="fr-FR" sz="1000">
                <a:solidFill>
                  <a:srgbClr val="6600CC"/>
                </a:solidFill>
              </a:rPr>
              <a:t> : Zone d’échantillonnage de forme linéaire ou allongée, choisie comme base pour étudier la couverture pédologique ou une caractéristique particulière du sol.</a:t>
            </a:r>
          </a:p>
          <a:p>
            <a:pPr algn="just"/>
            <a:r>
              <a:rPr lang="fr-FR" sz="1200" b="1" i="1">
                <a:solidFill>
                  <a:srgbClr val="6600CC"/>
                </a:solidFill>
              </a:rPr>
              <a:t>Transfert</a:t>
            </a:r>
            <a:r>
              <a:rPr lang="fr-FR" sz="1200">
                <a:solidFill>
                  <a:srgbClr val="6600CC"/>
                </a:solidFill>
              </a:rPr>
              <a:t> : Migration de substances en solution ou en suspension ou autre dans la couverture pédologique, causée par l’eau, l’air, les organismes du sol ou les activités de l’homme.</a:t>
            </a:r>
          </a:p>
          <a:p>
            <a:pPr algn="just"/>
            <a:endParaRPr lang="fr-FR" sz="1000">
              <a:solidFill>
                <a:srgbClr val="6600CC"/>
              </a:solidFill>
            </a:endParaRPr>
          </a:p>
          <a:p>
            <a:pPr algn="just"/>
            <a:r>
              <a:rPr lang="fr-FR" sz="1200" b="1" i="1">
                <a:solidFill>
                  <a:srgbClr val="7030A0"/>
                </a:solidFill>
              </a:rPr>
              <a:t>Xéro** </a:t>
            </a:r>
            <a:r>
              <a:rPr lang="fr-FR" sz="1200">
                <a:solidFill>
                  <a:srgbClr val="7030A0"/>
                </a:solidFill>
              </a:rPr>
              <a:t>: relatif à la sécheresse.</a:t>
            </a:r>
          </a:p>
          <a:p>
            <a:pPr algn="just"/>
            <a:endParaRPr lang="fr-FR" sz="1200">
              <a:solidFill>
                <a:srgbClr val="6600CC"/>
              </a:solidFill>
            </a:endParaRPr>
          </a:p>
          <a:p>
            <a:pPr algn="just"/>
            <a:r>
              <a:rPr lang="fr-FR" sz="1200" b="1" i="1">
                <a:solidFill>
                  <a:srgbClr val="6600CC"/>
                </a:solidFill>
              </a:rPr>
              <a:t>Zaï</a:t>
            </a:r>
            <a:r>
              <a:rPr lang="fr-FR" sz="1200">
                <a:solidFill>
                  <a:srgbClr val="6600CC"/>
                </a:solidFill>
              </a:rPr>
              <a:t> : technique d'intensification et de récupération des sols dégradés consistant à concentrer l'eau et les nutriment dans des poquets (voir </a:t>
            </a:r>
            <a:r>
              <a:rPr lang="fr-FR" sz="1200" i="1">
                <a:solidFill>
                  <a:srgbClr val="6600CC"/>
                </a:solidFill>
              </a:rPr>
              <a:t>poquet</a:t>
            </a:r>
            <a:r>
              <a:rPr lang="fr-FR" sz="1200">
                <a:solidFill>
                  <a:srgbClr val="6600CC"/>
                </a:solidFill>
              </a:rPr>
              <a:t>).</a:t>
            </a:r>
          </a:p>
          <a:p>
            <a:pPr algn="just"/>
            <a:r>
              <a:rPr lang="fr-FR" sz="1200" b="1" i="1">
                <a:solidFill>
                  <a:srgbClr val="6600CC"/>
                </a:solidFill>
              </a:rPr>
              <a:t>Zéolithe</a:t>
            </a:r>
            <a:r>
              <a:rPr lang="fr-FR" sz="1200">
                <a:solidFill>
                  <a:srgbClr val="6600CC"/>
                </a:solidFill>
              </a:rPr>
              <a:t> : </a:t>
            </a:r>
            <a:r>
              <a:rPr lang="fr-FR" sz="1200">
                <a:solidFill>
                  <a:srgbClr val="7030A0"/>
                </a:solidFill>
              </a:rPr>
              <a:t>Alumino-</a:t>
            </a:r>
            <a:r>
              <a:rPr lang="fr-FR" sz="1200">
                <a:solidFill>
                  <a:srgbClr val="7030A0"/>
                </a:solidFill>
                <a:hlinkClick r:id="rId4" action="ppaction://hlinkfile"/>
              </a:rPr>
              <a:t>silicate</a:t>
            </a:r>
            <a:r>
              <a:rPr lang="fr-FR" sz="1200">
                <a:solidFill>
                  <a:srgbClr val="7030A0"/>
                </a:solidFill>
              </a:rPr>
              <a:t> hydraté. Minéral formées naturellement dans des eaux </a:t>
            </a:r>
            <a:r>
              <a:rPr lang="fr-FR" sz="1200">
                <a:solidFill>
                  <a:srgbClr val="7030A0"/>
                </a:solidFill>
                <a:hlinkClick r:id="rId5" action="ppaction://hlinkfile"/>
              </a:rPr>
              <a:t>alcalines</a:t>
            </a:r>
            <a:r>
              <a:rPr lang="fr-FR" sz="1200">
                <a:solidFill>
                  <a:srgbClr val="7030A0"/>
                </a:solidFill>
              </a:rPr>
              <a:t> ou dans les </a:t>
            </a:r>
            <a:r>
              <a:rPr lang="fr-FR" sz="1200">
                <a:solidFill>
                  <a:srgbClr val="7030A0"/>
                </a:solidFill>
                <a:hlinkClick r:id="rId6" action="ppaction://hlinkfile"/>
              </a:rPr>
              <a:t>sédiments</a:t>
            </a:r>
            <a:r>
              <a:rPr lang="fr-FR" sz="1200">
                <a:solidFill>
                  <a:srgbClr val="7030A0"/>
                </a:solidFill>
              </a:rPr>
              <a:t>, les zéolithes ont la propriété de gonfler sous l'effet de la chaleur. Chimiquement, elles s'hydratent et se déshydratent de façon </a:t>
            </a:r>
            <a:r>
              <a:rPr lang="fr-FR" sz="1200">
                <a:solidFill>
                  <a:srgbClr val="7030A0"/>
                </a:solidFill>
                <a:hlinkClick r:id="rId7" action="ppaction://hlinkfile"/>
              </a:rPr>
              <a:t>réversible</a:t>
            </a:r>
            <a:r>
              <a:rPr lang="fr-FR" sz="1200">
                <a:solidFill>
                  <a:srgbClr val="7030A0"/>
                </a:solidFill>
              </a:rPr>
              <a:t>. Comme transporteur de potassium, certaines font office </a:t>
            </a:r>
            <a:r>
              <a:rPr lang="fr-FR" sz="1200" i="1">
                <a:solidFill>
                  <a:srgbClr val="7030A0"/>
                </a:solidFill>
              </a:rPr>
              <a:t>d'engrais pour l'agriculture</a:t>
            </a:r>
            <a:r>
              <a:rPr lang="fr-FR" sz="1200">
                <a:solidFill>
                  <a:srgbClr val="7030A0"/>
                </a:solidFill>
              </a:rPr>
              <a:t>. </a:t>
            </a:r>
          </a:p>
          <a:p>
            <a:pPr algn="just"/>
            <a:r>
              <a:rPr lang="fr-FR" sz="1000">
                <a:solidFill>
                  <a:srgbClr val="7030A0"/>
                </a:solidFill>
              </a:rPr>
              <a:t>(source d’information sur les zéolithes : </a:t>
            </a:r>
            <a:r>
              <a:rPr lang="fr-FR" sz="1000">
                <a:solidFill>
                  <a:srgbClr val="7030A0"/>
                </a:solidFill>
                <a:hlinkClick r:id="rId8"/>
              </a:rPr>
              <a:t>http://www.futura-sciences.com/fr/definition/t/chimie-2/d/zeolithe_4645</a:t>
            </a:r>
            <a:r>
              <a:rPr lang="fr-FR" sz="1000">
                <a:solidFill>
                  <a:srgbClr val="7030A0"/>
                </a:solidFill>
              </a:rPr>
              <a:t>).</a:t>
            </a:r>
          </a:p>
          <a:p>
            <a:pPr algn="just"/>
            <a:endParaRPr lang="fr-FR" sz="1200">
              <a:solidFill>
                <a:srgbClr val="7030A0"/>
              </a:solidFill>
            </a:endParaRPr>
          </a:p>
        </p:txBody>
      </p:sp>
      <p:sp>
        <p:nvSpPr>
          <p:cNvPr id="110595"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BC3E06E6-1818-41B9-BE26-822ECEB198AA}" type="slidenum">
              <a:rPr lang="fr-FR" sz="1200">
                <a:solidFill>
                  <a:schemeClr val="tx1">
                    <a:tint val="75000"/>
                  </a:schemeClr>
                </a:solidFill>
                <a:latin typeface="Times New Roman" pitchFamily="18" charset="0"/>
              </a:rPr>
              <a:pPr algn="r" fontAlgn="auto">
                <a:spcBef>
                  <a:spcPts val="0"/>
                </a:spcBef>
                <a:spcAft>
                  <a:spcPts val="0"/>
                </a:spcAft>
                <a:defRPr/>
              </a:pPr>
              <a:t>107</a:t>
            </a:fld>
            <a:endParaRPr lang="fr-FR" sz="1200" dirty="0">
              <a:solidFill>
                <a:schemeClr val="tx1">
                  <a:tint val="75000"/>
                </a:schemeClr>
              </a:solidFill>
              <a:latin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u contenu 1"/>
          <p:cNvSpPr>
            <a:spLocks/>
          </p:cNvSpPr>
          <p:nvPr/>
        </p:nvSpPr>
        <p:spPr bwMode="auto">
          <a:xfrm>
            <a:off x="142875" y="1125538"/>
            <a:ext cx="8786813" cy="5589587"/>
          </a:xfrm>
          <a:prstGeom prst="rect">
            <a:avLst/>
          </a:prstGeom>
          <a:noFill/>
          <a:ln w="9525">
            <a:noFill/>
            <a:miter lim="800000"/>
            <a:headEnd/>
            <a:tailEnd/>
          </a:ln>
        </p:spPr>
        <p:txBody>
          <a:bodyPr/>
          <a:lstStyle/>
          <a:p>
            <a:r>
              <a:rPr lang="fr-FR" b="1" u="sng">
                <a:solidFill>
                  <a:srgbClr val="6600CC"/>
                </a:solidFill>
              </a:rPr>
              <a:t>29) Annexe : glossaire (suite &amp; fin)</a:t>
            </a:r>
          </a:p>
          <a:p>
            <a:endParaRPr lang="fr-FR" sz="1200" b="1" u="sng">
              <a:solidFill>
                <a:srgbClr val="6600CC"/>
              </a:solidFill>
            </a:endParaRPr>
          </a:p>
          <a:p>
            <a:r>
              <a:rPr lang="fr-FR" sz="1200" u="sng">
                <a:solidFill>
                  <a:srgbClr val="7030A0"/>
                </a:solidFill>
              </a:rPr>
              <a:t>Sources de ce lexique ou de ce glossaire pédologique </a:t>
            </a:r>
            <a:r>
              <a:rPr lang="fr-FR" sz="1200">
                <a:solidFill>
                  <a:srgbClr val="7030A0"/>
                </a:solidFill>
              </a:rPr>
              <a:t>:</a:t>
            </a:r>
          </a:p>
          <a:p>
            <a:endParaRPr lang="fr-FR" sz="1200">
              <a:solidFill>
                <a:srgbClr val="7030A0"/>
              </a:solidFill>
            </a:endParaRPr>
          </a:p>
          <a:p>
            <a:r>
              <a:rPr lang="fr-FR" sz="1200">
                <a:solidFill>
                  <a:srgbClr val="7030A0"/>
                </a:solidFill>
              </a:rPr>
              <a:t>Lexique de science de la vie et de la Terre : </a:t>
            </a:r>
            <a:r>
              <a:rPr lang="fr-FR" sz="1200">
                <a:solidFill>
                  <a:srgbClr val="7030A0"/>
                </a:solidFill>
                <a:hlinkClick r:id="rId2"/>
              </a:rPr>
              <a:t>http://www.didier-pol.net/6LEXIQUE.html</a:t>
            </a:r>
            <a:r>
              <a:rPr lang="fr-FR" sz="1200">
                <a:solidFill>
                  <a:srgbClr val="7030A0"/>
                </a:solidFill>
              </a:rPr>
              <a:t> </a:t>
            </a:r>
          </a:p>
          <a:p>
            <a:r>
              <a:rPr lang="fr-FR" sz="1200">
                <a:solidFill>
                  <a:srgbClr val="7030A0"/>
                </a:solidFill>
              </a:rPr>
              <a:t>Lexique de pédologie : </a:t>
            </a:r>
            <a:r>
              <a:rPr lang="fr-FR" sz="1200">
                <a:solidFill>
                  <a:srgbClr val="7030A0"/>
                </a:solidFill>
                <a:hlinkClick r:id="rId3"/>
              </a:rPr>
              <a:t>http://cmoi51100.free.fr/Foret/pdf+cours/Biologie/lexique_pedo.PDF</a:t>
            </a:r>
            <a:r>
              <a:rPr lang="fr-FR" sz="1200">
                <a:solidFill>
                  <a:srgbClr val="7030A0"/>
                </a:solidFill>
              </a:rPr>
              <a:t> </a:t>
            </a:r>
          </a:p>
          <a:p>
            <a:endParaRPr lang="fr-FR" sz="1200">
              <a:solidFill>
                <a:srgbClr val="7030A0"/>
              </a:solidFill>
            </a:endParaRPr>
          </a:p>
          <a:p>
            <a:r>
              <a:rPr lang="fr-FR" sz="1200" u="sng">
                <a:solidFill>
                  <a:srgbClr val="7030A0"/>
                </a:solidFill>
              </a:rPr>
              <a:t>Note</a:t>
            </a:r>
            <a:r>
              <a:rPr lang="fr-FR" sz="1200">
                <a:solidFill>
                  <a:srgbClr val="7030A0"/>
                </a:solidFill>
              </a:rPr>
              <a:t> : Le </a:t>
            </a:r>
            <a:r>
              <a:rPr lang="fr-FR" sz="1200" i="1">
                <a:solidFill>
                  <a:srgbClr val="7030A0"/>
                </a:solidFill>
              </a:rPr>
              <a:t>glossaire de pédologie </a:t>
            </a:r>
            <a:r>
              <a:rPr lang="fr-FR" sz="1200">
                <a:solidFill>
                  <a:srgbClr val="7030A0"/>
                </a:solidFill>
              </a:rPr>
              <a:t>de Michel Claude Girard (AgroParisTech) est bien plus fourni, </a:t>
            </a:r>
            <a:r>
              <a:rPr lang="fr-FR" sz="1200">
                <a:solidFill>
                  <a:srgbClr val="7030A0"/>
                </a:solidFill>
                <a:hlinkClick r:id="rId4"/>
              </a:rPr>
              <a:t>http://138.102.82.2/cours/science-du-sol/glossaire-de-pedologie=article13.html</a:t>
            </a:r>
            <a:r>
              <a:rPr lang="fr-FR" sz="1200">
                <a:solidFill>
                  <a:srgbClr val="7030A0"/>
                </a:solidFill>
              </a:rPr>
              <a:t> </a:t>
            </a:r>
          </a:p>
        </p:txBody>
      </p:sp>
      <p:sp>
        <p:nvSpPr>
          <p:cNvPr id="111619"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C163E81F-ABC7-4259-B685-F1AAD9E013A7}" type="slidenum">
              <a:rPr lang="fr-FR" sz="1200">
                <a:solidFill>
                  <a:schemeClr val="tx1">
                    <a:tint val="75000"/>
                  </a:schemeClr>
                </a:solidFill>
                <a:latin typeface="Times New Roman" pitchFamily="18" charset="0"/>
              </a:rPr>
              <a:pPr algn="r" fontAlgn="auto">
                <a:spcBef>
                  <a:spcPts val="0"/>
                </a:spcBef>
                <a:spcAft>
                  <a:spcPts val="0"/>
                </a:spcAft>
                <a:defRPr/>
              </a:pPr>
              <a:t>108</a:t>
            </a:fld>
            <a:endParaRPr lang="fr-FR" sz="1200" dirty="0">
              <a:solidFill>
                <a:schemeClr val="tx1">
                  <a:tint val="75000"/>
                </a:schemeClr>
              </a:solidFill>
              <a:latin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u contenu 1"/>
          <p:cNvSpPr>
            <a:spLocks/>
          </p:cNvSpPr>
          <p:nvPr/>
        </p:nvSpPr>
        <p:spPr bwMode="auto">
          <a:xfrm>
            <a:off x="142875" y="1125538"/>
            <a:ext cx="8786813" cy="5589587"/>
          </a:xfrm>
          <a:prstGeom prst="rect">
            <a:avLst/>
          </a:prstGeom>
          <a:noFill/>
          <a:ln w="9525">
            <a:noFill/>
            <a:miter lim="800000"/>
            <a:headEnd/>
            <a:tailEnd/>
          </a:ln>
        </p:spPr>
        <p:txBody>
          <a:bodyPr/>
          <a:lstStyle/>
          <a:p>
            <a:r>
              <a:rPr lang="fr-FR" b="1" u="sng">
                <a:solidFill>
                  <a:srgbClr val="660066"/>
                </a:solidFill>
              </a:rPr>
              <a:t>30) Annexe :  bibliographie</a:t>
            </a:r>
          </a:p>
          <a:p>
            <a:endParaRPr lang="fr-FR">
              <a:solidFill>
                <a:srgbClr val="660066"/>
              </a:solidFill>
            </a:endParaRPr>
          </a:p>
          <a:p>
            <a:r>
              <a:rPr lang="fr-FR" b="1">
                <a:solidFill>
                  <a:srgbClr val="660066"/>
                </a:solidFill>
              </a:rPr>
              <a:t>a) Livres sur les techniques</a:t>
            </a:r>
            <a:r>
              <a:rPr lang="fr-FR">
                <a:solidFill>
                  <a:srgbClr val="660066"/>
                </a:solidFill>
              </a:rPr>
              <a:t> </a:t>
            </a:r>
            <a:r>
              <a:rPr lang="fr-FR" b="1">
                <a:solidFill>
                  <a:srgbClr val="660066"/>
                </a:solidFill>
              </a:rPr>
              <a:t>d’amélioration de la fertilité des sols et la pédologie </a:t>
            </a:r>
            <a:r>
              <a:rPr lang="fr-FR">
                <a:solidFill>
                  <a:srgbClr val="660066"/>
                </a:solidFill>
              </a:rPr>
              <a:t>:</a:t>
            </a:r>
          </a:p>
          <a:p>
            <a:endParaRPr lang="fr-FR">
              <a:solidFill>
                <a:srgbClr val="660066"/>
              </a:solidFill>
            </a:endParaRPr>
          </a:p>
          <a:p>
            <a:pPr algn="just">
              <a:buFontTx/>
              <a:buChar char="•"/>
            </a:pPr>
            <a:r>
              <a:rPr lang="fr-FR" sz="1400" i="1">
                <a:solidFill>
                  <a:srgbClr val="7030A0"/>
                </a:solidFill>
              </a:rPr>
              <a:t>La fertilisation azotée des légumes sous abris</a:t>
            </a:r>
            <a:r>
              <a:rPr lang="fr-FR" sz="1400">
                <a:solidFill>
                  <a:srgbClr val="7030A0"/>
                </a:solidFill>
              </a:rPr>
              <a:t>, Christiane Raynal , Serge Le Quillec , Dominique Grasselly, du Centre technique interprofessionnel des fruits et légumes (CTIFL), </a:t>
            </a:r>
            <a:r>
              <a:rPr lang="fr-FR" sz="1400">
                <a:solidFill>
                  <a:srgbClr val="7030A0"/>
                </a:solidFill>
                <a:hlinkClick r:id="rId2"/>
              </a:rPr>
              <a:t>www.ctifl.fr</a:t>
            </a:r>
            <a:r>
              <a:rPr lang="fr-FR" sz="1400">
                <a:solidFill>
                  <a:srgbClr val="7030A0"/>
                </a:solidFill>
              </a:rPr>
              <a:t> </a:t>
            </a:r>
          </a:p>
          <a:p>
            <a:pPr algn="just">
              <a:buFontTx/>
              <a:buChar char="•"/>
            </a:pPr>
            <a:r>
              <a:rPr lang="fr-FR" sz="1400" i="1">
                <a:solidFill>
                  <a:srgbClr val="7030A0"/>
                </a:solidFill>
              </a:rPr>
              <a:t>BRF vous connaissez ?</a:t>
            </a:r>
            <a:r>
              <a:rPr lang="fr-FR" sz="1400">
                <a:solidFill>
                  <a:srgbClr val="7030A0"/>
                </a:solidFill>
              </a:rPr>
              <a:t>, Jacky Dupety, Bernard Bertrand, Éditions de Terran , 2007, 128p.</a:t>
            </a:r>
          </a:p>
          <a:p>
            <a:pPr algn="just">
              <a:buFontTx/>
              <a:buChar char="•"/>
            </a:pPr>
            <a:r>
              <a:rPr lang="fr-FR" sz="1400" i="1">
                <a:solidFill>
                  <a:srgbClr val="7030A0"/>
                </a:solidFill>
              </a:rPr>
              <a:t>Les bois raméaux fragmentés</a:t>
            </a:r>
            <a:r>
              <a:rPr lang="fr-FR" sz="1400">
                <a:solidFill>
                  <a:srgbClr val="7030A0"/>
                </a:solidFill>
              </a:rPr>
              <a:t>, Eléa Asselineau et Gilles Domenech, Éditions du Rouergue.</a:t>
            </a:r>
          </a:p>
          <a:p>
            <a:pPr algn="just">
              <a:buFontTx/>
              <a:buChar char="•"/>
            </a:pPr>
            <a:r>
              <a:rPr lang="fr-FR" sz="1400" i="1">
                <a:solidFill>
                  <a:srgbClr val="7030A0"/>
                </a:solidFill>
              </a:rPr>
              <a:t>Le sol, la terre et les champs: Pour retrouver une agriculture saine</a:t>
            </a:r>
            <a:r>
              <a:rPr lang="fr-FR" sz="1400">
                <a:solidFill>
                  <a:srgbClr val="7030A0"/>
                </a:solidFill>
              </a:rPr>
              <a:t>, Claude &amp; Lydia Bourguignon, Sang de la Terre, 2008.</a:t>
            </a:r>
          </a:p>
          <a:p>
            <a:pPr algn="just">
              <a:buFontTx/>
              <a:buChar char="•"/>
            </a:pPr>
            <a:r>
              <a:rPr lang="fr-FR" sz="1400" i="1">
                <a:solidFill>
                  <a:srgbClr val="7030A0"/>
                </a:solidFill>
              </a:rPr>
              <a:t>Les mycorhizes, la nouvelle révolution verte</a:t>
            </a:r>
            <a:r>
              <a:rPr lang="fr-FR" sz="1400">
                <a:solidFill>
                  <a:srgbClr val="7030A0"/>
                </a:solidFill>
              </a:rPr>
              <a:t>, J. André Fortin, Christian Plenchette, Yves Piché, Quae éditions, 2008. </a:t>
            </a:r>
          </a:p>
          <a:p>
            <a:pPr algn="just">
              <a:buFontTx/>
              <a:buChar char="•"/>
            </a:pPr>
            <a:r>
              <a:rPr lang="fr-FR" sz="1400" i="1">
                <a:solidFill>
                  <a:srgbClr val="7030A0"/>
                </a:solidFill>
              </a:rPr>
              <a:t>Parole de terre : Une initiation africaine, </a:t>
            </a:r>
            <a:r>
              <a:rPr lang="fr-FR" sz="1400">
                <a:solidFill>
                  <a:srgbClr val="7030A0"/>
                </a:solidFill>
              </a:rPr>
              <a:t>Pierre Rabhi, Albin Michel, 1996.</a:t>
            </a:r>
          </a:p>
          <a:p>
            <a:pPr algn="just">
              <a:buFont typeface="Arial" charset="0"/>
              <a:buChar char="•"/>
            </a:pPr>
            <a:r>
              <a:rPr lang="fr-FR" sz="1400" i="1">
                <a:solidFill>
                  <a:srgbClr val="7030A0"/>
                </a:solidFill>
                <a:hlinkClick r:id="rId3"/>
              </a:rPr>
              <a:t>L'Analyse du sol et du végétal dans la conduite de la fertilisation : Le contrôle de la qualité des fruits</a:t>
            </a:r>
            <a:r>
              <a:rPr lang="fr-FR" sz="1400" i="1">
                <a:solidFill>
                  <a:srgbClr val="7030A0"/>
                </a:solidFill>
              </a:rPr>
              <a:t>,</a:t>
            </a:r>
            <a:r>
              <a:rPr lang="fr-FR" sz="1400">
                <a:solidFill>
                  <a:srgbClr val="7030A0"/>
                </a:solidFill>
              </a:rPr>
              <a:t> Jean Gagnard, Claire Huguet, Jean-Pierre Ryser, et Section régionale ouest paléarctique Organisation internationale de lutte biologique et intégrée contre les animaux et les plantes nuisibles, ACTA, 1988.</a:t>
            </a:r>
          </a:p>
          <a:p>
            <a:pPr algn="just"/>
            <a:endParaRPr lang="fr-FR" sz="1400">
              <a:solidFill>
                <a:srgbClr val="7030A0"/>
              </a:solidFill>
            </a:endParaRPr>
          </a:p>
          <a:p>
            <a:pPr algn="just"/>
            <a:r>
              <a:rPr lang="fr-FR" sz="1400">
                <a:solidFill>
                  <a:srgbClr val="7030A0"/>
                </a:solidFill>
              </a:rPr>
              <a:t>En anglais :</a:t>
            </a:r>
          </a:p>
          <a:p>
            <a:pPr algn="just"/>
            <a:endParaRPr lang="fr-FR" sz="1400">
              <a:solidFill>
                <a:srgbClr val="7030A0"/>
              </a:solidFill>
            </a:endParaRPr>
          </a:p>
          <a:p>
            <a:pPr algn="just">
              <a:buFont typeface="Arial" charset="0"/>
              <a:buChar char="•"/>
            </a:pPr>
            <a:r>
              <a:rPr lang="fr-FR" sz="1400" i="1">
                <a:solidFill>
                  <a:srgbClr val="7030A0"/>
                </a:solidFill>
                <a:hlinkClick r:id="rId4"/>
              </a:rPr>
              <a:t>Advances in Agronomy</a:t>
            </a:r>
            <a:r>
              <a:rPr lang="fr-FR" sz="1400">
                <a:solidFill>
                  <a:srgbClr val="7030A0"/>
                </a:solidFill>
              </a:rPr>
              <a:t>, de Donald L., Ph. D. Sparks, Academic Press Inc, 2007.</a:t>
            </a:r>
          </a:p>
          <a:p>
            <a:pPr algn="just">
              <a:buFont typeface="Arial" charset="0"/>
              <a:buChar char="•"/>
            </a:pPr>
            <a:r>
              <a:rPr lang="en-US" sz="1400" i="1">
                <a:solidFill>
                  <a:srgbClr val="7030A0"/>
                </a:solidFill>
              </a:rPr>
              <a:t>Towards Holistic Agriculture - A Scientific Approach - R.W. Widdowson, Pergamon; 1st edition, 1987 (Ensemble de techniques intégrées. A vérifier).</a:t>
            </a:r>
          </a:p>
        </p:txBody>
      </p:sp>
      <p:sp>
        <p:nvSpPr>
          <p:cNvPr id="112643"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6638E30-010B-41D7-A9EC-0949BB04771F}" type="slidenum">
              <a:rPr lang="fr-FR" sz="1200">
                <a:solidFill>
                  <a:schemeClr val="tx1">
                    <a:tint val="75000"/>
                  </a:schemeClr>
                </a:solidFill>
                <a:latin typeface="Times New Roman" pitchFamily="18" charset="0"/>
              </a:rPr>
              <a:pPr algn="r" fontAlgn="auto">
                <a:spcBef>
                  <a:spcPts val="0"/>
                </a:spcBef>
                <a:spcAft>
                  <a:spcPts val="0"/>
                </a:spcAft>
                <a:defRPr/>
              </a:pPr>
              <a:t>109</a:t>
            </a:fld>
            <a:endParaRPr lang="fr-FR" sz="1200" dirty="0">
              <a:solidFill>
                <a:schemeClr val="tx1">
                  <a:tint val="75000"/>
                </a:schemeClr>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C4DEAE47-8A79-46E4-9AE3-747514525F42}" type="slidenum">
              <a:rPr lang="fr-FR" sz="1200">
                <a:solidFill>
                  <a:schemeClr val="tx1">
                    <a:tint val="75000"/>
                  </a:schemeClr>
                </a:solidFill>
                <a:latin typeface="Times New Roman" pitchFamily="18" charset="0"/>
              </a:rPr>
              <a:pPr algn="r" fontAlgn="auto">
                <a:spcBef>
                  <a:spcPts val="0"/>
                </a:spcBef>
                <a:spcAft>
                  <a:spcPts val="0"/>
                </a:spcAft>
                <a:defRPr/>
              </a:pPr>
              <a:t>11</a:t>
            </a:fld>
            <a:endParaRPr lang="fr-FR" sz="1200" dirty="0">
              <a:solidFill>
                <a:schemeClr val="tx1">
                  <a:tint val="75000"/>
                </a:schemeClr>
              </a:solidFill>
              <a:latin typeface="Times New Roman" pitchFamily="18" charset="0"/>
            </a:endParaRPr>
          </a:p>
        </p:txBody>
      </p:sp>
      <p:sp>
        <p:nvSpPr>
          <p:cNvPr id="12292" name="Text Box 6"/>
          <p:cNvSpPr txBox="1">
            <a:spLocks noChangeArrowheads="1"/>
          </p:cNvSpPr>
          <p:nvPr/>
        </p:nvSpPr>
        <p:spPr bwMode="auto">
          <a:xfrm>
            <a:off x="179388" y="1125538"/>
            <a:ext cx="8785225" cy="1477962"/>
          </a:xfrm>
          <a:prstGeom prst="rect">
            <a:avLst/>
          </a:prstGeom>
          <a:noFill/>
          <a:ln w="9525">
            <a:noFill/>
            <a:miter lim="800000"/>
            <a:headEnd/>
            <a:tailEnd/>
          </a:ln>
        </p:spPr>
        <p:txBody>
          <a:bodyPr>
            <a:spAutoFit/>
          </a:bodyPr>
          <a:lstStyle/>
          <a:p>
            <a:pPr>
              <a:spcBef>
                <a:spcPct val="50000"/>
              </a:spcBef>
            </a:pPr>
            <a:r>
              <a:rPr lang="fr-FR" b="1" u="sng">
                <a:solidFill>
                  <a:srgbClr val="6600CC"/>
                </a:solidFill>
              </a:rPr>
              <a:t>2) Causes de la fertilité des sols</a:t>
            </a:r>
            <a:endParaRPr lang="fr-FR" sz="1600">
              <a:solidFill>
                <a:srgbClr val="6600CC"/>
              </a:solidFill>
            </a:endParaRPr>
          </a:p>
          <a:p>
            <a:endParaRPr lang="fr-FR"/>
          </a:p>
          <a:p>
            <a:r>
              <a:rPr lang="fr-FR">
                <a:solidFill>
                  <a:srgbClr val="7030A0"/>
                </a:solidFill>
              </a:rPr>
              <a:t>4) </a:t>
            </a:r>
            <a:r>
              <a:rPr lang="fr-FR" u="sng">
                <a:solidFill>
                  <a:srgbClr val="7030A0"/>
                </a:solidFill>
              </a:rPr>
              <a:t>l’action positive de l’homme </a:t>
            </a:r>
            <a:r>
              <a:rPr lang="fr-FR">
                <a:solidFill>
                  <a:srgbClr val="7030A0"/>
                </a:solidFill>
              </a:rPr>
              <a:t>: </a:t>
            </a:r>
          </a:p>
          <a:p>
            <a:endParaRPr lang="fr-FR">
              <a:solidFill>
                <a:srgbClr val="7030A0"/>
              </a:solidFill>
            </a:endParaRPr>
          </a:p>
          <a:p>
            <a:r>
              <a:rPr lang="fr-FR">
                <a:solidFill>
                  <a:srgbClr val="7030A0"/>
                </a:solidFill>
              </a:rPr>
              <a:t>=&gt; voir les chapitres, plus loin, sur le semi-direct et celui sur la « terra preta ».</a:t>
            </a:r>
          </a:p>
        </p:txBody>
      </p:sp>
      <p:pic>
        <p:nvPicPr>
          <p:cNvPr id="12293" name="Image 12" descr="directSowing1.jpg"/>
          <p:cNvPicPr>
            <a:picLocks noChangeAspect="1"/>
          </p:cNvPicPr>
          <p:nvPr/>
        </p:nvPicPr>
        <p:blipFill>
          <a:blip r:embed="rId2" cstate="print"/>
          <a:srcRect/>
          <a:stretch>
            <a:fillRect/>
          </a:stretch>
        </p:blipFill>
        <p:spPr bwMode="auto">
          <a:xfrm>
            <a:off x="250825" y="2708275"/>
            <a:ext cx="1873250" cy="1460500"/>
          </a:xfrm>
          <a:prstGeom prst="rect">
            <a:avLst/>
          </a:prstGeom>
          <a:noFill/>
          <a:ln w="9525">
            <a:noFill/>
            <a:miter lim="800000"/>
            <a:headEnd/>
            <a:tailEnd/>
          </a:ln>
        </p:spPr>
      </p:pic>
      <p:pic>
        <p:nvPicPr>
          <p:cNvPr id="12294" name="Image 13" descr="directSowing2.jpg"/>
          <p:cNvPicPr>
            <a:picLocks noChangeAspect="1"/>
          </p:cNvPicPr>
          <p:nvPr/>
        </p:nvPicPr>
        <p:blipFill>
          <a:blip r:embed="rId3" cstate="print"/>
          <a:srcRect/>
          <a:stretch>
            <a:fillRect/>
          </a:stretch>
        </p:blipFill>
        <p:spPr bwMode="auto">
          <a:xfrm>
            <a:off x="7308850" y="2565400"/>
            <a:ext cx="1538288" cy="1150938"/>
          </a:xfrm>
          <a:prstGeom prst="rect">
            <a:avLst/>
          </a:prstGeom>
          <a:noFill/>
          <a:ln w="9525">
            <a:noFill/>
            <a:miter lim="800000"/>
            <a:headEnd/>
            <a:tailEnd/>
          </a:ln>
        </p:spPr>
      </p:pic>
      <p:pic>
        <p:nvPicPr>
          <p:cNvPr id="12295" name="Image 14" descr="directSowing3.jpg"/>
          <p:cNvPicPr>
            <a:picLocks noChangeAspect="1"/>
          </p:cNvPicPr>
          <p:nvPr/>
        </p:nvPicPr>
        <p:blipFill>
          <a:blip r:embed="rId4" cstate="print"/>
          <a:srcRect/>
          <a:stretch>
            <a:fillRect/>
          </a:stretch>
        </p:blipFill>
        <p:spPr bwMode="auto">
          <a:xfrm>
            <a:off x="2195513" y="2708275"/>
            <a:ext cx="1512887" cy="785813"/>
          </a:xfrm>
          <a:prstGeom prst="rect">
            <a:avLst/>
          </a:prstGeom>
          <a:noFill/>
          <a:ln w="9525">
            <a:noFill/>
            <a:miter lim="800000"/>
            <a:headEnd/>
            <a:tailEnd/>
          </a:ln>
        </p:spPr>
      </p:pic>
      <p:pic>
        <p:nvPicPr>
          <p:cNvPr id="12296" name="Image 15" descr="directSowing4.jpg"/>
          <p:cNvPicPr>
            <a:picLocks noChangeAspect="1"/>
          </p:cNvPicPr>
          <p:nvPr/>
        </p:nvPicPr>
        <p:blipFill>
          <a:blip r:embed="rId5" cstate="print"/>
          <a:srcRect/>
          <a:stretch>
            <a:fillRect/>
          </a:stretch>
        </p:blipFill>
        <p:spPr bwMode="auto">
          <a:xfrm>
            <a:off x="3851275" y="2708275"/>
            <a:ext cx="1728788" cy="946150"/>
          </a:xfrm>
          <a:prstGeom prst="rect">
            <a:avLst/>
          </a:prstGeom>
          <a:noFill/>
          <a:ln w="9525">
            <a:noFill/>
            <a:miter lim="800000"/>
            <a:headEnd/>
            <a:tailEnd/>
          </a:ln>
        </p:spPr>
      </p:pic>
      <p:pic>
        <p:nvPicPr>
          <p:cNvPr id="12297" name="Image 16" descr="directSowing5.jpg"/>
          <p:cNvPicPr>
            <a:picLocks noChangeAspect="1"/>
          </p:cNvPicPr>
          <p:nvPr/>
        </p:nvPicPr>
        <p:blipFill>
          <a:blip r:embed="rId6" cstate="print"/>
          <a:srcRect/>
          <a:stretch>
            <a:fillRect/>
          </a:stretch>
        </p:blipFill>
        <p:spPr bwMode="auto">
          <a:xfrm>
            <a:off x="7164388" y="3860800"/>
            <a:ext cx="1655762" cy="1100138"/>
          </a:xfrm>
          <a:prstGeom prst="rect">
            <a:avLst/>
          </a:prstGeom>
          <a:noFill/>
          <a:ln w="9525">
            <a:noFill/>
            <a:miter lim="800000"/>
            <a:headEnd/>
            <a:tailEnd/>
          </a:ln>
        </p:spPr>
      </p:pic>
      <p:pic>
        <p:nvPicPr>
          <p:cNvPr id="12298" name="Image 17" descr="directSowing6.jpg"/>
          <p:cNvPicPr>
            <a:picLocks noChangeAspect="1"/>
          </p:cNvPicPr>
          <p:nvPr/>
        </p:nvPicPr>
        <p:blipFill>
          <a:blip r:embed="rId7" cstate="print"/>
          <a:srcRect/>
          <a:stretch>
            <a:fillRect/>
          </a:stretch>
        </p:blipFill>
        <p:spPr bwMode="auto">
          <a:xfrm>
            <a:off x="5651500" y="2708275"/>
            <a:ext cx="1512888" cy="1012825"/>
          </a:xfrm>
          <a:prstGeom prst="rect">
            <a:avLst/>
          </a:prstGeom>
          <a:noFill/>
          <a:ln w="9525">
            <a:noFill/>
            <a:miter lim="800000"/>
            <a:headEnd/>
            <a:tailEnd/>
          </a:ln>
        </p:spPr>
      </p:pic>
      <p:pic>
        <p:nvPicPr>
          <p:cNvPr id="12299" name="Image 18" descr="terraPreta1.jpg"/>
          <p:cNvPicPr>
            <a:picLocks noChangeAspect="1"/>
          </p:cNvPicPr>
          <p:nvPr/>
        </p:nvPicPr>
        <p:blipFill>
          <a:blip r:embed="rId8" cstate="print"/>
          <a:srcRect/>
          <a:stretch>
            <a:fillRect/>
          </a:stretch>
        </p:blipFill>
        <p:spPr bwMode="auto">
          <a:xfrm>
            <a:off x="539750" y="4508500"/>
            <a:ext cx="1258888" cy="1906588"/>
          </a:xfrm>
          <a:prstGeom prst="rect">
            <a:avLst/>
          </a:prstGeom>
          <a:noFill/>
          <a:ln w="9525">
            <a:noFill/>
            <a:miter lim="800000"/>
            <a:headEnd/>
            <a:tailEnd/>
          </a:ln>
        </p:spPr>
      </p:pic>
      <p:pic>
        <p:nvPicPr>
          <p:cNvPr id="12300" name="Image 19" descr="terraPreta2.jpg"/>
          <p:cNvPicPr>
            <a:picLocks noChangeAspect="1"/>
          </p:cNvPicPr>
          <p:nvPr/>
        </p:nvPicPr>
        <p:blipFill>
          <a:blip r:embed="rId9" cstate="print"/>
          <a:srcRect/>
          <a:stretch>
            <a:fillRect/>
          </a:stretch>
        </p:blipFill>
        <p:spPr bwMode="auto">
          <a:xfrm>
            <a:off x="1979613" y="4508500"/>
            <a:ext cx="1620837" cy="1219200"/>
          </a:xfrm>
          <a:prstGeom prst="rect">
            <a:avLst/>
          </a:prstGeom>
          <a:noFill/>
          <a:ln w="9525">
            <a:noFill/>
            <a:miter lim="800000"/>
            <a:headEnd/>
            <a:tailEnd/>
          </a:ln>
        </p:spPr>
      </p:pic>
      <p:pic>
        <p:nvPicPr>
          <p:cNvPr id="12301" name="Image 20" descr="terraPreta3.jpg"/>
          <p:cNvPicPr>
            <a:picLocks noChangeAspect="1"/>
          </p:cNvPicPr>
          <p:nvPr/>
        </p:nvPicPr>
        <p:blipFill>
          <a:blip r:embed="rId10" cstate="print"/>
          <a:srcRect/>
          <a:stretch>
            <a:fillRect/>
          </a:stretch>
        </p:blipFill>
        <p:spPr bwMode="auto">
          <a:xfrm>
            <a:off x="3708400" y="4508500"/>
            <a:ext cx="1439863" cy="1797050"/>
          </a:xfrm>
          <a:prstGeom prst="rect">
            <a:avLst/>
          </a:prstGeom>
          <a:noFill/>
          <a:ln w="9525">
            <a:noFill/>
            <a:miter lim="800000"/>
            <a:headEnd/>
            <a:tailEnd/>
          </a:ln>
        </p:spPr>
      </p:pic>
      <p:pic>
        <p:nvPicPr>
          <p:cNvPr id="12302" name="Image 21" descr="terraPreta4.jpg"/>
          <p:cNvPicPr>
            <a:picLocks noChangeAspect="1"/>
          </p:cNvPicPr>
          <p:nvPr/>
        </p:nvPicPr>
        <p:blipFill>
          <a:blip r:embed="rId11" cstate="print"/>
          <a:srcRect/>
          <a:stretch>
            <a:fillRect/>
          </a:stretch>
        </p:blipFill>
        <p:spPr bwMode="auto">
          <a:xfrm>
            <a:off x="5364163" y="5084763"/>
            <a:ext cx="1646237" cy="1241425"/>
          </a:xfrm>
          <a:prstGeom prst="rect">
            <a:avLst/>
          </a:prstGeom>
          <a:noFill/>
          <a:ln w="9525">
            <a:noFill/>
            <a:miter lim="800000"/>
            <a:headEnd/>
            <a:tailEnd/>
          </a:ln>
        </p:spPr>
      </p:pic>
      <p:sp>
        <p:nvSpPr>
          <p:cNvPr id="12303" name="ZoneTexte 22"/>
          <p:cNvSpPr txBox="1">
            <a:spLocks noChangeArrowheads="1"/>
          </p:cNvSpPr>
          <p:nvPr/>
        </p:nvSpPr>
        <p:spPr bwMode="auto">
          <a:xfrm>
            <a:off x="2843213" y="3933825"/>
            <a:ext cx="3551237" cy="276225"/>
          </a:xfrm>
          <a:prstGeom prst="rect">
            <a:avLst/>
          </a:prstGeom>
          <a:noFill/>
          <a:ln w="9525">
            <a:noFill/>
            <a:miter lim="800000"/>
            <a:headEnd/>
            <a:tailEnd/>
          </a:ln>
        </p:spPr>
        <p:txBody>
          <a:bodyPr wrap="none">
            <a:spAutoFit/>
          </a:bodyPr>
          <a:lstStyle/>
          <a:p>
            <a:r>
              <a:rPr lang="fr-FR" sz="1200">
                <a:solidFill>
                  <a:srgbClr val="7030A0"/>
                </a:solidFill>
                <a:sym typeface="Symbol" pitchFamily="18" charset="2"/>
              </a:rPr>
              <a:t>  techniques du semi direct (direct seeding) </a:t>
            </a:r>
            <a:endParaRPr lang="fr-FR" sz="1200">
              <a:solidFill>
                <a:srgbClr val="7030A0"/>
              </a:solidFill>
            </a:endParaRPr>
          </a:p>
        </p:txBody>
      </p:sp>
      <p:sp>
        <p:nvSpPr>
          <p:cNvPr id="12304" name="ZoneTexte 23"/>
          <p:cNvSpPr txBox="1">
            <a:spLocks noChangeArrowheads="1"/>
          </p:cNvSpPr>
          <p:nvPr/>
        </p:nvSpPr>
        <p:spPr bwMode="auto">
          <a:xfrm>
            <a:off x="2051050" y="6381750"/>
            <a:ext cx="2579688" cy="276225"/>
          </a:xfrm>
          <a:prstGeom prst="rect">
            <a:avLst/>
          </a:prstGeom>
          <a:noFill/>
          <a:ln w="9525">
            <a:noFill/>
            <a:miter lim="800000"/>
            <a:headEnd/>
            <a:tailEnd/>
          </a:ln>
        </p:spPr>
        <p:txBody>
          <a:bodyPr wrap="none">
            <a:spAutoFit/>
          </a:bodyPr>
          <a:lstStyle/>
          <a:p>
            <a:r>
              <a:rPr lang="fr-FR" sz="1200">
                <a:solidFill>
                  <a:srgbClr val="7030A0"/>
                </a:solidFill>
                <a:sym typeface="Symbol" pitchFamily="18" charset="2"/>
              </a:rPr>
              <a:t>  techniques de la terra preta </a:t>
            </a:r>
            <a:endParaRPr lang="fr-FR" sz="1200">
              <a:solidFill>
                <a:srgbClr val="7030A0"/>
              </a:solidFill>
            </a:endParaRPr>
          </a:p>
        </p:txBody>
      </p:sp>
      <p:sp>
        <p:nvSpPr>
          <p:cNvPr id="12305" name="ZoneTexte 24"/>
          <p:cNvSpPr txBox="1">
            <a:spLocks noChangeArrowheads="1"/>
          </p:cNvSpPr>
          <p:nvPr/>
        </p:nvSpPr>
        <p:spPr bwMode="auto">
          <a:xfrm>
            <a:off x="5219700" y="6381750"/>
            <a:ext cx="2425700" cy="276225"/>
          </a:xfrm>
          <a:prstGeom prst="rect">
            <a:avLst/>
          </a:prstGeom>
          <a:noFill/>
          <a:ln w="9525">
            <a:noFill/>
            <a:miter lim="800000"/>
            <a:headEnd/>
            <a:tailEnd/>
          </a:ln>
        </p:spPr>
        <p:txBody>
          <a:bodyPr wrap="none">
            <a:spAutoFit/>
          </a:bodyPr>
          <a:lstStyle/>
          <a:p>
            <a:r>
              <a:rPr lang="fr-FR" sz="1200">
                <a:solidFill>
                  <a:srgbClr val="7030A0"/>
                </a:solidFill>
              </a:rPr>
              <a:t>© </a:t>
            </a:r>
            <a:r>
              <a:rPr lang="fr-FR" sz="1200">
                <a:solidFill>
                  <a:srgbClr val="7030A0"/>
                </a:solidFill>
                <a:hlinkClick r:id="rId12"/>
              </a:rPr>
              <a:t>http://terra-preta-gardens.com</a:t>
            </a:r>
            <a:r>
              <a:rPr lang="fr-FR" sz="1200">
                <a:solidFill>
                  <a:srgbClr val="7030A0"/>
                </a:solidFill>
              </a:rPr>
              <a:t>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4"/>
          <p:cNvSpPr txBox="1">
            <a:spLocks noChangeArrowheads="1"/>
          </p:cNvSpPr>
          <p:nvPr/>
        </p:nvSpPr>
        <p:spPr bwMode="auto">
          <a:xfrm>
            <a:off x="107950" y="1268413"/>
            <a:ext cx="8785225" cy="4370387"/>
          </a:xfrm>
          <a:prstGeom prst="rect">
            <a:avLst/>
          </a:prstGeom>
          <a:noFill/>
          <a:ln w="9525">
            <a:noFill/>
            <a:miter lim="800000"/>
            <a:headEnd/>
            <a:tailEnd/>
          </a:ln>
        </p:spPr>
        <p:txBody>
          <a:bodyPr>
            <a:spAutoFit/>
          </a:bodyPr>
          <a:lstStyle/>
          <a:p>
            <a:r>
              <a:rPr lang="fr-FR" b="1" u="sng">
                <a:solidFill>
                  <a:srgbClr val="660066"/>
                </a:solidFill>
              </a:rPr>
              <a:t>30) Annexe :  bibliographie (suite)</a:t>
            </a:r>
          </a:p>
          <a:p>
            <a:endParaRPr lang="fr-FR" b="1">
              <a:solidFill>
                <a:srgbClr val="6600CC"/>
              </a:solidFill>
            </a:endParaRPr>
          </a:p>
          <a:p>
            <a:r>
              <a:rPr lang="fr-FR" b="1">
                <a:solidFill>
                  <a:srgbClr val="6600CC"/>
                </a:solidFill>
              </a:rPr>
              <a:t>b) Ouvrages sur la pédologie</a:t>
            </a:r>
          </a:p>
          <a:p>
            <a:endParaRPr lang="fr-FR" sz="1400">
              <a:solidFill>
                <a:srgbClr val="6600CC"/>
              </a:solidFill>
            </a:endParaRPr>
          </a:p>
          <a:p>
            <a:pPr>
              <a:buFont typeface="Arial" charset="0"/>
              <a:buChar char="•"/>
            </a:pPr>
            <a:r>
              <a:rPr lang="fr-FR" sz="1400" i="1">
                <a:solidFill>
                  <a:srgbClr val="6600CC"/>
                </a:solidFill>
              </a:rPr>
              <a:t>Le sol vivant : Bases de pédologie - Biologie des sols</a:t>
            </a:r>
            <a:r>
              <a:rPr lang="fr-FR" sz="1400">
                <a:solidFill>
                  <a:srgbClr val="6600CC"/>
                </a:solidFill>
              </a:rPr>
              <a:t>, Jean-Michel Gobat, Michel Aragno, et Willy Matthey, Presses Polytechniques et Universitaires Romandes, 2003.</a:t>
            </a:r>
          </a:p>
          <a:p>
            <a:pPr>
              <a:buFont typeface="Arial" charset="0"/>
              <a:buChar char="•"/>
            </a:pPr>
            <a:r>
              <a:rPr lang="fr-FR" sz="1400" i="1">
                <a:solidFill>
                  <a:srgbClr val="6600CC"/>
                </a:solidFill>
              </a:rPr>
              <a:t>Soil Classification: A Global Desk Reference</a:t>
            </a:r>
            <a:r>
              <a:rPr lang="fr-FR" sz="1400">
                <a:solidFill>
                  <a:srgbClr val="6600CC"/>
                </a:solidFill>
              </a:rPr>
              <a:t>, Hari Eswaran, etc., Robert J. Ahrens, et Thomas J., CRC Press, Boca Raton, 2002.</a:t>
            </a:r>
          </a:p>
          <a:p>
            <a:pPr>
              <a:buFont typeface="Arial" charset="0"/>
              <a:buChar char="•"/>
            </a:pPr>
            <a:r>
              <a:rPr lang="fr-FR" sz="1400" i="1">
                <a:solidFill>
                  <a:srgbClr val="6600CC"/>
                </a:solidFill>
              </a:rPr>
              <a:t>La pédologie. que sais-je ?,</a:t>
            </a:r>
            <a:r>
              <a:rPr lang="fr-FR" sz="1400">
                <a:solidFill>
                  <a:srgbClr val="6600CC"/>
                </a:solidFill>
              </a:rPr>
              <a:t> Aubert G. et Boulaire J., PUF, 1967.</a:t>
            </a:r>
          </a:p>
          <a:p>
            <a:pPr>
              <a:buFont typeface="Arial" charset="0"/>
              <a:buChar char="•"/>
            </a:pPr>
            <a:r>
              <a:rPr lang="fr-FR" sz="1400" i="1">
                <a:solidFill>
                  <a:srgbClr val="6600CC"/>
                </a:solidFill>
              </a:rPr>
              <a:t>Le monde secret du sol,</a:t>
            </a:r>
            <a:r>
              <a:rPr lang="fr-FR" sz="1400">
                <a:solidFill>
                  <a:srgbClr val="6600CC"/>
                </a:solidFill>
              </a:rPr>
              <a:t> Patricia Touyre, Delachaux &amp; Niestlé, 2001.</a:t>
            </a:r>
          </a:p>
          <a:p>
            <a:pPr algn="just" eaLnBrk="0" hangingPunct="0">
              <a:buFont typeface="Arial" charset="0"/>
              <a:buChar char="•"/>
            </a:pPr>
            <a:r>
              <a:rPr lang="fr-FR" sz="1400">
                <a:solidFill>
                  <a:srgbClr val="7030A0"/>
                </a:solidFill>
              </a:rPr>
              <a:t>Le Sol – Propriétés et fonctions, Raoul CALVET, Dunod : </a:t>
            </a:r>
          </a:p>
          <a:p>
            <a:pPr algn="just" eaLnBrk="0" hangingPunct="0">
              <a:buFont typeface="Arial" charset="0"/>
              <a:buChar char="•"/>
            </a:pPr>
            <a:r>
              <a:rPr lang="fr-FR" sz="1400">
                <a:solidFill>
                  <a:srgbClr val="7030A0"/>
                </a:solidFill>
              </a:rPr>
              <a:t>Tome 1: Constitution et structure, phénomènes aux interfaces.</a:t>
            </a:r>
          </a:p>
          <a:p>
            <a:pPr algn="just" eaLnBrk="0" hangingPunct="0">
              <a:buFont typeface="Arial" charset="0"/>
              <a:buChar char="•"/>
            </a:pPr>
            <a:r>
              <a:rPr lang="fr-FR" sz="1400">
                <a:solidFill>
                  <a:srgbClr val="7030A0"/>
                </a:solidFill>
              </a:rPr>
              <a:t>Tome 2: Phénomènes physiques et chimiques.</a:t>
            </a:r>
          </a:p>
          <a:p>
            <a:pPr algn="just" eaLnBrk="0" hangingPunct="0">
              <a:buFont typeface="Arial" charset="0"/>
              <a:buChar char="•"/>
            </a:pPr>
            <a:r>
              <a:rPr lang="fr-FR" sz="1400">
                <a:solidFill>
                  <a:srgbClr val="7030A0"/>
                </a:solidFill>
              </a:rPr>
              <a:t>Les pesticides dans le sol, Conséquences agronomiques et environnementales, Raoul CALVET, Éditions France Agricole. </a:t>
            </a:r>
          </a:p>
          <a:p>
            <a:pPr algn="just" eaLnBrk="0" hangingPunct="0">
              <a:buFont typeface="Arial" charset="0"/>
              <a:buChar char="•"/>
            </a:pPr>
            <a:r>
              <a:rPr lang="fr-FR" sz="1400">
                <a:solidFill>
                  <a:srgbClr val="7030A0"/>
                </a:solidFill>
              </a:rPr>
              <a:t>La science du sol. Bibliographie, lexique et dictionnaire pédologiques, Bernard Kayser, Annales de Géographie,  1959, Volume   68    Numéro   368    pp. 350-351.</a:t>
            </a:r>
          </a:p>
          <a:p>
            <a:pPr algn="just" eaLnBrk="0" hangingPunct="0">
              <a:buFont typeface="Arial" charset="0"/>
              <a:buChar char="•"/>
            </a:pPr>
            <a:r>
              <a:rPr lang="fr-FR" sz="1400">
                <a:solidFill>
                  <a:srgbClr val="7030A0"/>
                </a:solidFill>
              </a:rPr>
              <a:t> Petit lexique pédologique. Denis BAIZE, INRA Éditions.</a:t>
            </a:r>
          </a:p>
          <a:p>
            <a:pPr algn="just" eaLnBrk="0" hangingPunct="0">
              <a:buFont typeface="Arial" charset="0"/>
              <a:buChar char="•"/>
            </a:pPr>
            <a:r>
              <a:rPr lang="fr-FR" sz="1400">
                <a:solidFill>
                  <a:srgbClr val="7030A0"/>
                </a:solidFill>
              </a:rPr>
              <a:t> Guide des analyses en pédologie, Denis BAIZE, INRA Éditions.</a:t>
            </a:r>
          </a:p>
        </p:txBody>
      </p:sp>
      <p:sp>
        <p:nvSpPr>
          <p:cNvPr id="113667"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1A4E3F4F-C82E-42AD-9FF5-B81005395B50}" type="slidenum">
              <a:rPr lang="fr-FR" sz="1200">
                <a:solidFill>
                  <a:schemeClr val="tx1">
                    <a:tint val="75000"/>
                  </a:schemeClr>
                </a:solidFill>
                <a:latin typeface="Times New Roman" pitchFamily="18" charset="0"/>
              </a:rPr>
              <a:pPr algn="r" fontAlgn="auto">
                <a:spcBef>
                  <a:spcPts val="0"/>
                </a:spcBef>
                <a:spcAft>
                  <a:spcPts val="0"/>
                </a:spcAft>
                <a:defRPr/>
              </a:pPr>
              <a:t>110</a:t>
            </a:fld>
            <a:endParaRPr lang="fr-FR" sz="1200" dirty="0">
              <a:solidFill>
                <a:schemeClr val="tx1">
                  <a:tint val="75000"/>
                </a:schemeClr>
              </a:solidFill>
              <a:latin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36513" y="981075"/>
            <a:ext cx="8953500" cy="59086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r-FR" b="1" u="sng" dirty="0" smtClean="0">
                <a:solidFill>
                  <a:srgbClr val="660066"/>
                </a:solidFill>
              </a:rPr>
              <a:t>30) Annexe :  bibliographie (suite)</a:t>
            </a:r>
          </a:p>
          <a:p>
            <a:pPr eaLnBrk="1" hangingPunct="1">
              <a:defRPr/>
            </a:pPr>
            <a:endParaRPr lang="fr-FR" b="1" dirty="0" smtClean="0">
              <a:solidFill>
                <a:srgbClr val="6600CC"/>
              </a:solidFill>
            </a:endParaRPr>
          </a:p>
          <a:p>
            <a:pPr eaLnBrk="1" hangingPunct="1">
              <a:defRPr/>
            </a:pPr>
            <a:r>
              <a:rPr lang="fr-FR" b="1" dirty="0" smtClean="0">
                <a:solidFill>
                  <a:srgbClr val="6600CC"/>
                </a:solidFill>
              </a:rPr>
              <a:t>c) Ouvrages et articles sur la fertilisation ou dégradation des sols</a:t>
            </a:r>
          </a:p>
          <a:p>
            <a:pPr eaLnBrk="1" hangingPunct="1">
              <a:defRPr/>
            </a:pPr>
            <a:endParaRPr lang="fr-FR" sz="1600" dirty="0" smtClean="0">
              <a:solidFill>
                <a:srgbClr val="6600CC"/>
              </a:solidFill>
            </a:endParaRPr>
          </a:p>
          <a:p>
            <a:pPr marL="285750" indent="-285750" algn="just" eaLnBrk="1" hangingPunct="1">
              <a:buFont typeface="Arial" pitchFamily="34" charset="0"/>
              <a:buChar char="•"/>
              <a:defRPr/>
            </a:pPr>
            <a:r>
              <a:rPr lang="fr-FR" sz="1400" dirty="0" smtClean="0">
                <a:solidFill>
                  <a:srgbClr val="6600CC"/>
                </a:solidFill>
              </a:rPr>
              <a:t>BRABANT P., DARRACQ S., EGUE, K. et SIMONNEAUX V. 1996. </a:t>
            </a:r>
            <a:r>
              <a:rPr lang="fr-FR" sz="1400" i="1" dirty="0" smtClean="0">
                <a:solidFill>
                  <a:srgbClr val="6600CC"/>
                </a:solidFill>
              </a:rPr>
              <a:t>Etat de dégradation des terres résultant des activités humaine</a:t>
            </a:r>
            <a:r>
              <a:rPr lang="fr-FR" sz="1400" dirty="0" smtClean="0">
                <a:solidFill>
                  <a:srgbClr val="6600CC"/>
                </a:solidFill>
              </a:rPr>
              <a:t>s (Notice explicative de la carte), ORSTOM, Paris, 1996, 57 p.</a:t>
            </a:r>
          </a:p>
          <a:p>
            <a:pPr marL="285750" indent="-285750" algn="just" eaLnBrk="1" hangingPunct="1">
              <a:buFont typeface="Arial" pitchFamily="34" charset="0"/>
              <a:buChar char="•"/>
              <a:defRPr/>
            </a:pPr>
            <a:r>
              <a:rPr lang="fr-FR" sz="1400" dirty="0" smtClean="0">
                <a:solidFill>
                  <a:srgbClr val="6600CC"/>
                </a:solidFill>
              </a:rPr>
              <a:t>FAO 2000. </a:t>
            </a:r>
            <a:r>
              <a:rPr lang="fr-FR" sz="1400" i="1" dirty="0" smtClean="0">
                <a:solidFill>
                  <a:srgbClr val="6600CC"/>
                </a:solidFill>
              </a:rPr>
              <a:t>Guidelines on </a:t>
            </a:r>
            <a:r>
              <a:rPr lang="fr-FR" sz="1400" i="1" dirty="0" err="1" smtClean="0">
                <a:solidFill>
                  <a:srgbClr val="6600CC"/>
                </a:solidFill>
              </a:rPr>
              <a:t>integrated</a:t>
            </a:r>
            <a:r>
              <a:rPr lang="fr-FR" sz="1400" i="1" dirty="0" smtClean="0">
                <a:solidFill>
                  <a:srgbClr val="6600CC"/>
                </a:solidFill>
              </a:rPr>
              <a:t> </a:t>
            </a:r>
            <a:r>
              <a:rPr lang="fr-FR" sz="1400" i="1" dirty="0" err="1" smtClean="0">
                <a:solidFill>
                  <a:srgbClr val="6600CC"/>
                </a:solidFill>
              </a:rPr>
              <a:t>soil</a:t>
            </a:r>
            <a:r>
              <a:rPr lang="fr-FR" sz="1400" i="1" dirty="0" smtClean="0">
                <a:solidFill>
                  <a:srgbClr val="6600CC"/>
                </a:solidFill>
              </a:rPr>
              <a:t> and </a:t>
            </a:r>
            <a:r>
              <a:rPr lang="fr-FR" sz="1400" i="1" dirty="0" err="1" smtClean="0">
                <a:solidFill>
                  <a:srgbClr val="6600CC"/>
                </a:solidFill>
              </a:rPr>
              <a:t>Nutrient</a:t>
            </a:r>
            <a:r>
              <a:rPr lang="fr-FR" sz="1400" i="1" dirty="0" smtClean="0">
                <a:solidFill>
                  <a:srgbClr val="6600CC"/>
                </a:solidFill>
              </a:rPr>
              <a:t> Management and conservation for </a:t>
            </a:r>
            <a:r>
              <a:rPr lang="fr-FR" sz="1400" i="1" dirty="0" err="1" smtClean="0">
                <a:solidFill>
                  <a:srgbClr val="6600CC"/>
                </a:solidFill>
              </a:rPr>
              <a:t>Farmer</a:t>
            </a:r>
            <a:r>
              <a:rPr lang="fr-FR" sz="1400" i="1" dirty="0" smtClean="0">
                <a:solidFill>
                  <a:srgbClr val="6600CC"/>
                </a:solidFill>
              </a:rPr>
              <a:t> Fields </a:t>
            </a:r>
            <a:r>
              <a:rPr lang="fr-FR" sz="1400" i="1" dirty="0" err="1" smtClean="0">
                <a:solidFill>
                  <a:srgbClr val="6600CC"/>
                </a:solidFill>
              </a:rPr>
              <a:t>Schools</a:t>
            </a:r>
            <a:r>
              <a:rPr lang="fr-FR" sz="1400" dirty="0" smtClean="0">
                <a:solidFill>
                  <a:srgbClr val="6600CC"/>
                </a:solidFill>
              </a:rPr>
              <a:t>, vol. AGL/MIS/27/2000, Land and plant Nutrition Management service and Land and Water </a:t>
            </a:r>
            <a:r>
              <a:rPr lang="fr-FR" sz="1400" dirty="0" err="1" smtClean="0">
                <a:solidFill>
                  <a:srgbClr val="6600CC"/>
                </a:solidFill>
              </a:rPr>
              <a:t>Development</a:t>
            </a:r>
            <a:r>
              <a:rPr lang="fr-FR" sz="1400" dirty="0" smtClean="0">
                <a:solidFill>
                  <a:srgbClr val="6600CC"/>
                </a:solidFill>
              </a:rPr>
              <a:t> Division, Rome, 164 p.</a:t>
            </a:r>
          </a:p>
          <a:p>
            <a:pPr marL="285750" indent="-285750" algn="just" eaLnBrk="1" hangingPunct="1">
              <a:buFont typeface="Arial" pitchFamily="34" charset="0"/>
              <a:buChar char="•"/>
              <a:defRPr/>
            </a:pPr>
            <a:r>
              <a:rPr lang="fr-FR" sz="1400" dirty="0" smtClean="0">
                <a:solidFill>
                  <a:srgbClr val="6600CC"/>
                </a:solidFill>
              </a:rPr>
              <a:t>GROS, A. 1979. Engrais : </a:t>
            </a:r>
            <a:r>
              <a:rPr lang="fr-FR" sz="1400" i="1" dirty="0" smtClean="0">
                <a:solidFill>
                  <a:srgbClr val="6600CC"/>
                </a:solidFill>
              </a:rPr>
              <a:t>Guide pratique de la fertilisation</a:t>
            </a:r>
            <a:r>
              <a:rPr lang="fr-FR" sz="1400" dirty="0" smtClean="0">
                <a:solidFill>
                  <a:srgbClr val="6600CC"/>
                </a:solidFill>
              </a:rPr>
              <a:t>, La maison rustique, Paris, 7e édition, 542 p.</a:t>
            </a:r>
          </a:p>
          <a:p>
            <a:pPr marL="285750" indent="-285750" algn="just" eaLnBrk="1" hangingPunct="1">
              <a:buFont typeface="Arial" pitchFamily="34" charset="0"/>
              <a:buChar char="•"/>
              <a:defRPr/>
            </a:pPr>
            <a:r>
              <a:rPr lang="fr-FR" sz="1400" dirty="0" smtClean="0">
                <a:solidFill>
                  <a:srgbClr val="6600CC"/>
                </a:solidFill>
              </a:rPr>
              <a:t>STEINER, K.G 1996. </a:t>
            </a:r>
            <a:r>
              <a:rPr lang="fr-FR" sz="1400" i="1" dirty="0" smtClean="0">
                <a:solidFill>
                  <a:srgbClr val="6600CC"/>
                </a:solidFill>
              </a:rPr>
              <a:t>Causes de la dégradation des sols et approches pour la promotion d'une utilisation durable des sols</a:t>
            </a:r>
            <a:r>
              <a:rPr lang="fr-FR" sz="1400" dirty="0" smtClean="0">
                <a:solidFill>
                  <a:srgbClr val="6600CC"/>
                </a:solidFill>
              </a:rPr>
              <a:t> (version française : GUENAT, D et LAURENT, F.), </a:t>
            </a:r>
            <a:r>
              <a:rPr lang="fr-FR" sz="1400" dirty="0" err="1" smtClean="0">
                <a:solidFill>
                  <a:srgbClr val="6600CC"/>
                </a:solidFill>
              </a:rPr>
              <a:t>Acade</a:t>
            </a:r>
            <a:r>
              <a:rPr lang="fr-FR" sz="1400" dirty="0" smtClean="0">
                <a:solidFill>
                  <a:srgbClr val="6600CC"/>
                </a:solidFill>
              </a:rPr>
              <a:t>, Bussigny, Suisse, 97 p. </a:t>
            </a:r>
          </a:p>
          <a:p>
            <a:pPr marL="285750" indent="-285750" algn="just" eaLnBrk="1" hangingPunct="1">
              <a:buFont typeface="Arial" pitchFamily="34" charset="0"/>
              <a:buChar char="•"/>
              <a:defRPr/>
            </a:pPr>
            <a:r>
              <a:rPr lang="fr-FR" sz="1400" dirty="0" smtClean="0">
                <a:solidFill>
                  <a:srgbClr val="6600CC"/>
                </a:solidFill>
              </a:rPr>
              <a:t>SAUTIER D., O'DEYE M., </a:t>
            </a:r>
            <a:r>
              <a:rPr lang="fr-FR" sz="1400" dirty="0" err="1" smtClean="0">
                <a:solidFill>
                  <a:srgbClr val="6600CC"/>
                </a:solidFill>
              </a:rPr>
              <a:t>Bricas</a:t>
            </a:r>
            <a:r>
              <a:rPr lang="fr-FR" sz="1400" dirty="0" smtClean="0">
                <a:solidFill>
                  <a:srgbClr val="6600CC"/>
                </a:solidFill>
              </a:rPr>
              <a:t> N., Faure J., MUCHNIK J., 1989. Mil, Sorgho :    </a:t>
            </a:r>
            <a:r>
              <a:rPr lang="fr-FR" sz="1400" i="1" dirty="0" smtClean="0">
                <a:solidFill>
                  <a:srgbClr val="6600CC"/>
                </a:solidFill>
              </a:rPr>
              <a:t>Techniques et alimentation au Sahel</a:t>
            </a:r>
            <a:r>
              <a:rPr lang="fr-FR" sz="1400" dirty="0" smtClean="0">
                <a:solidFill>
                  <a:srgbClr val="6600CC"/>
                </a:solidFill>
              </a:rPr>
              <a:t>, Edition harmattan, Paris, 142 p. </a:t>
            </a:r>
          </a:p>
          <a:p>
            <a:pPr marL="285750" indent="-285750" algn="just" eaLnBrk="1" hangingPunct="1">
              <a:buFont typeface="Arial" pitchFamily="34" charset="0"/>
              <a:buChar char="•"/>
              <a:defRPr/>
            </a:pPr>
            <a:r>
              <a:rPr lang="fr-FR" sz="1400" dirty="0" smtClean="0">
                <a:solidFill>
                  <a:srgbClr val="6600CC"/>
                </a:solidFill>
              </a:rPr>
              <a:t>STRUIF-BONTKES, T, LAMBONI, D. et ANKOU, A. K. 2002. </a:t>
            </a:r>
            <a:r>
              <a:rPr lang="fr-FR" sz="1400" i="1" dirty="0" smtClean="0">
                <a:solidFill>
                  <a:srgbClr val="6600CC"/>
                </a:solidFill>
              </a:rPr>
              <a:t>QUEFTS pour une fertilisation équilibrée</a:t>
            </a:r>
            <a:r>
              <a:rPr lang="fr-FR" sz="1400" dirty="0" smtClean="0">
                <a:solidFill>
                  <a:srgbClr val="6600CC"/>
                </a:solidFill>
              </a:rPr>
              <a:t>. In : Atelier sur l'utilisation des modèles et des SIG en agriculture, 02-06 décembre 2002, Lomé. IFDC-Division A</a:t>
            </a:r>
            <a:r>
              <a:rPr lang="fr-FR" sz="1400" dirty="0">
                <a:solidFill>
                  <a:srgbClr val="6600CC"/>
                </a:solidFill>
              </a:rPr>
              <a:t>f</a:t>
            </a:r>
            <a:r>
              <a:rPr lang="fr-FR" sz="1400" dirty="0" smtClean="0">
                <a:solidFill>
                  <a:srgbClr val="6600CC"/>
                </a:solidFill>
              </a:rPr>
              <a:t>rique, 2002, 3p.</a:t>
            </a:r>
          </a:p>
          <a:p>
            <a:pPr marL="285750" indent="-285750" algn="just" eaLnBrk="1" hangingPunct="1">
              <a:buFont typeface="Arial" pitchFamily="34" charset="0"/>
              <a:buChar char="•"/>
              <a:defRPr/>
            </a:pPr>
            <a:r>
              <a:rPr lang="fr-FR" sz="1400" dirty="0">
                <a:hlinkClick r:id="rId2" action="ppaction://hlinkfile" tooltip="Michel Mustin (page inexistante)"/>
              </a:rPr>
              <a:t>Michel </a:t>
            </a:r>
            <a:r>
              <a:rPr lang="fr-FR" sz="1400" dirty="0" err="1">
                <a:hlinkClick r:id="rId2" action="ppaction://hlinkfile" tooltip="Michel Mustin (page inexistante)"/>
              </a:rPr>
              <a:t>Mustin</a:t>
            </a:r>
            <a:r>
              <a:rPr lang="fr-FR" sz="1400" dirty="0"/>
              <a:t>, </a:t>
            </a:r>
            <a:r>
              <a:rPr lang="fr-FR" sz="1400" i="1" dirty="0">
                <a:hlinkClick r:id="rId3" action="ppaction://hlinkfile" tooltip="Le compost : Gestion de la matière organique. (page inexistante)"/>
              </a:rPr>
              <a:t>Le compost : Gestion de la matière </a:t>
            </a:r>
            <a:r>
              <a:rPr lang="fr-FR" sz="1400" i="1" dirty="0" smtClean="0">
                <a:hlinkClick r:id="rId3" action="ppaction://hlinkfile" tooltip="Le compost : Gestion de la matière organique. (page inexistante)"/>
              </a:rPr>
              <a:t>organique</a:t>
            </a:r>
            <a:r>
              <a:rPr lang="fr-FR" sz="1400" dirty="0" smtClean="0">
                <a:solidFill>
                  <a:srgbClr val="7030A0"/>
                </a:solidFill>
              </a:rPr>
              <a:t>, </a:t>
            </a:r>
            <a:r>
              <a:rPr lang="fr-FR" sz="1400" dirty="0" err="1" smtClean="0">
                <a:solidFill>
                  <a:srgbClr val="7030A0"/>
                </a:solidFill>
              </a:rPr>
              <a:t>Eds</a:t>
            </a:r>
            <a:r>
              <a:rPr lang="fr-FR" sz="1400" dirty="0">
                <a:solidFill>
                  <a:srgbClr val="7030A0"/>
                </a:solidFill>
              </a:rPr>
              <a:t>: François </a:t>
            </a:r>
            <a:r>
              <a:rPr lang="fr-FR" sz="1400" dirty="0" err="1">
                <a:solidFill>
                  <a:srgbClr val="7030A0"/>
                </a:solidFill>
              </a:rPr>
              <a:t>Dubusc</a:t>
            </a:r>
            <a:r>
              <a:rPr lang="fr-FR" sz="1400" dirty="0">
                <a:solidFill>
                  <a:srgbClr val="7030A0"/>
                </a:solidFill>
              </a:rPr>
              <a:t>, Paris, 1987</a:t>
            </a:r>
          </a:p>
          <a:p>
            <a:pPr marL="285750" indent="-285750" algn="just" eaLnBrk="1" hangingPunct="1">
              <a:buFont typeface="Arial" pitchFamily="34" charset="0"/>
              <a:buChar char="•"/>
              <a:defRPr/>
            </a:pPr>
            <a:r>
              <a:rPr lang="fr-FR" sz="1400" i="1" dirty="0">
                <a:hlinkClick r:id="rId4"/>
              </a:rPr>
              <a:t>Le bois raméal et la pédogénèse: une influence agricole et forestière </a:t>
            </a:r>
            <a:r>
              <a:rPr lang="fr-FR" sz="1400" i="1" dirty="0" smtClean="0">
                <a:hlinkClick r:id="rId4"/>
              </a:rPr>
              <a:t>directe</a:t>
            </a:r>
            <a:r>
              <a:rPr lang="fr-FR" sz="1400" dirty="0" smtClean="0"/>
              <a:t>, </a:t>
            </a:r>
            <a:r>
              <a:rPr lang="fr-FR" sz="1400" dirty="0" smtClean="0">
                <a:solidFill>
                  <a:srgbClr val="7030A0"/>
                </a:solidFill>
              </a:rPr>
              <a:t>par </a:t>
            </a:r>
            <a:r>
              <a:rPr lang="fr-FR" sz="1400" dirty="0">
                <a:solidFill>
                  <a:srgbClr val="7030A0"/>
                </a:solidFill>
              </a:rPr>
              <a:t>Gilles Lemieux, Professeur au Département de Sciences du Bois et de la Forêt, Faculté de foresterie et de géomatique, Groupe de Coordination sur les Bois Raméaux; et Alban Lapointe, Ministère de l'Énergie et des Ressources (Forêts), Québec</a:t>
            </a:r>
            <a:r>
              <a:rPr lang="fr-FR" sz="1400" dirty="0" smtClean="0">
                <a:solidFill>
                  <a:srgbClr val="7030A0"/>
                </a:solidFill>
              </a:rPr>
              <a:t>.</a:t>
            </a:r>
          </a:p>
          <a:p>
            <a:pPr marL="285750" indent="-285750" algn="just" eaLnBrk="1" hangingPunct="1">
              <a:buFont typeface="Arial" pitchFamily="34" charset="0"/>
              <a:buChar char="•"/>
              <a:defRPr/>
            </a:pPr>
            <a:r>
              <a:rPr lang="fr-FR" sz="1400" i="1" dirty="0">
                <a:hlinkClick r:id="rId5"/>
              </a:rPr>
              <a:t>Un Autre Jardin ou les Méthodes Jean Pain</a:t>
            </a:r>
            <a:r>
              <a:rPr lang="fr-FR" sz="1400" dirty="0">
                <a:solidFill>
                  <a:srgbClr val="7030A0"/>
                </a:solidFill>
              </a:rPr>
              <a:t>, Jean Pain</a:t>
            </a:r>
            <a:r>
              <a:rPr lang="fr-FR" sz="1400" dirty="0" smtClean="0">
                <a:solidFill>
                  <a:srgbClr val="7030A0"/>
                </a:solidFill>
              </a:rPr>
              <a:t>, 1972.</a:t>
            </a:r>
          </a:p>
          <a:p>
            <a:pPr marL="285750" indent="-285750" algn="just" eaLnBrk="1" hangingPunct="1">
              <a:buFont typeface="Arial" pitchFamily="34" charset="0"/>
              <a:buChar char="•"/>
              <a:defRPr/>
            </a:pPr>
            <a:r>
              <a:rPr lang="fr-FR" sz="1400" dirty="0">
                <a:solidFill>
                  <a:srgbClr val="6600CC"/>
                </a:solidFill>
              </a:rPr>
              <a:t>"</a:t>
            </a:r>
            <a:r>
              <a:rPr lang="fr-FR" sz="1400" i="1" dirty="0">
                <a:solidFill>
                  <a:srgbClr val="6600CC"/>
                </a:solidFill>
              </a:rPr>
              <a:t>The Power of </a:t>
            </a:r>
            <a:r>
              <a:rPr lang="fr-FR" sz="1400" i="1" dirty="0" err="1">
                <a:solidFill>
                  <a:srgbClr val="6600CC"/>
                </a:solidFill>
              </a:rPr>
              <a:t>Duck</a:t>
            </a:r>
            <a:r>
              <a:rPr lang="fr-FR" sz="1400" i="1" dirty="0">
                <a:solidFill>
                  <a:srgbClr val="6600CC"/>
                </a:solidFill>
              </a:rPr>
              <a:t> - </a:t>
            </a:r>
            <a:r>
              <a:rPr lang="fr-FR" sz="1400" i="1" dirty="0" err="1">
                <a:solidFill>
                  <a:srgbClr val="6600CC"/>
                </a:solidFill>
              </a:rPr>
              <a:t>Integrated</a:t>
            </a:r>
            <a:r>
              <a:rPr lang="fr-FR" sz="1400" i="1" dirty="0">
                <a:solidFill>
                  <a:srgbClr val="6600CC"/>
                </a:solidFill>
              </a:rPr>
              <a:t> </a:t>
            </a:r>
            <a:r>
              <a:rPr lang="fr-FR" sz="1400" i="1" dirty="0" err="1">
                <a:solidFill>
                  <a:srgbClr val="6600CC"/>
                </a:solidFill>
              </a:rPr>
              <a:t>Rice</a:t>
            </a:r>
            <a:r>
              <a:rPr lang="fr-FR" sz="1400" i="1" dirty="0">
                <a:solidFill>
                  <a:srgbClr val="6600CC"/>
                </a:solidFill>
              </a:rPr>
              <a:t> and </a:t>
            </a:r>
            <a:r>
              <a:rPr lang="fr-FR" sz="1400" i="1" dirty="0" err="1">
                <a:solidFill>
                  <a:srgbClr val="6600CC"/>
                </a:solidFill>
              </a:rPr>
              <a:t>Duck</a:t>
            </a:r>
            <a:r>
              <a:rPr lang="fr-FR" sz="1400" i="1" dirty="0">
                <a:solidFill>
                  <a:srgbClr val="6600CC"/>
                </a:solidFill>
              </a:rPr>
              <a:t> </a:t>
            </a:r>
            <a:r>
              <a:rPr lang="fr-FR" sz="1400" i="1" dirty="0" err="1">
                <a:solidFill>
                  <a:srgbClr val="6600CC"/>
                </a:solidFill>
              </a:rPr>
              <a:t>Farming</a:t>
            </a:r>
            <a:r>
              <a:rPr lang="fr-FR" sz="1400" dirty="0">
                <a:solidFill>
                  <a:srgbClr val="6600CC"/>
                </a:solidFill>
              </a:rPr>
              <a:t>”, </a:t>
            </a:r>
            <a:r>
              <a:rPr lang="fr-FR" sz="1400" dirty="0" err="1">
                <a:solidFill>
                  <a:srgbClr val="6600CC"/>
                </a:solidFill>
              </a:rPr>
              <a:t>Takao</a:t>
            </a:r>
            <a:r>
              <a:rPr lang="fr-FR" sz="1400" dirty="0">
                <a:solidFill>
                  <a:srgbClr val="6600CC"/>
                </a:solidFill>
              </a:rPr>
              <a:t> </a:t>
            </a:r>
            <a:r>
              <a:rPr lang="fr-FR" sz="1400" dirty="0" err="1" smtClean="0">
                <a:solidFill>
                  <a:srgbClr val="6600CC"/>
                </a:solidFill>
              </a:rPr>
              <a:t>Furuno</a:t>
            </a:r>
            <a:r>
              <a:rPr lang="fr-FR" sz="1400" dirty="0" smtClean="0">
                <a:solidFill>
                  <a:srgbClr val="6600CC"/>
                </a:solidFill>
              </a:rPr>
              <a:t>, édition </a:t>
            </a:r>
            <a:r>
              <a:rPr lang="fr-FR" sz="1400" dirty="0" err="1" smtClean="0">
                <a:solidFill>
                  <a:srgbClr val="6600CC"/>
                </a:solidFill>
              </a:rPr>
              <a:t>Tagari</a:t>
            </a:r>
            <a:r>
              <a:rPr lang="fr-FR" sz="1400" dirty="0" smtClean="0">
                <a:solidFill>
                  <a:srgbClr val="6600CC"/>
                </a:solidFill>
              </a:rPr>
              <a:t> </a:t>
            </a:r>
            <a:r>
              <a:rPr lang="fr-FR" sz="1400" dirty="0">
                <a:solidFill>
                  <a:srgbClr val="6600CC"/>
                </a:solidFill>
              </a:rPr>
              <a:t>(Australie), </a:t>
            </a:r>
            <a:r>
              <a:rPr lang="fr-FR" sz="1400" dirty="0" smtClean="0">
                <a:solidFill>
                  <a:srgbClr val="6600CC"/>
                </a:solidFill>
              </a:rPr>
              <a:t>2001, </a:t>
            </a:r>
            <a:r>
              <a:rPr lang="fr-FR" sz="1400" dirty="0">
                <a:solidFill>
                  <a:srgbClr val="6600CC"/>
                </a:solidFill>
              </a:rPr>
              <a:t>toujours disponible en vente en ligne sur cette page </a:t>
            </a:r>
            <a:r>
              <a:rPr lang="fr-FR" sz="1400" u="sng" dirty="0">
                <a:solidFill>
                  <a:srgbClr val="6600CC"/>
                </a:solidFill>
                <a:hlinkClick r:id="rId6"/>
              </a:rPr>
              <a:t>http://</a:t>
            </a:r>
            <a:r>
              <a:rPr lang="fr-FR" sz="1400" u="sng" dirty="0" smtClean="0">
                <a:solidFill>
                  <a:srgbClr val="6600CC"/>
                </a:solidFill>
                <a:hlinkClick r:id="rId6"/>
              </a:rPr>
              <a:t>www.tagari.com/store/12</a:t>
            </a:r>
            <a:r>
              <a:rPr lang="fr-FR" sz="1400" dirty="0" smtClean="0">
                <a:solidFill>
                  <a:srgbClr val="6600CC"/>
                </a:solidFill>
              </a:rPr>
              <a:t>, </a:t>
            </a:r>
            <a:r>
              <a:rPr lang="fr-FR" sz="1400" dirty="0">
                <a:solidFill>
                  <a:srgbClr val="6600CC"/>
                </a:solidFill>
              </a:rPr>
              <a:t>au prix de $39.00 AUD (incl. GST) ou $35.45 AUD (</a:t>
            </a:r>
            <a:r>
              <a:rPr lang="fr-FR" sz="1400" dirty="0" err="1">
                <a:solidFill>
                  <a:srgbClr val="6600CC"/>
                </a:solidFill>
              </a:rPr>
              <a:t>excl</a:t>
            </a:r>
            <a:r>
              <a:rPr lang="fr-FR" sz="1400" dirty="0">
                <a:solidFill>
                  <a:srgbClr val="6600CC"/>
                </a:solidFill>
              </a:rPr>
              <a:t>. GST) (dollars australiens). </a:t>
            </a:r>
            <a:r>
              <a:rPr lang="fr-FR" sz="1200" dirty="0" smtClean="0">
                <a:solidFill>
                  <a:srgbClr val="6600CC"/>
                </a:solidFill>
              </a:rPr>
              <a:t>Une méthode de fertilisation du riz avec des canards.</a:t>
            </a:r>
            <a:endParaRPr lang="fr-FR" sz="1200" dirty="0">
              <a:solidFill>
                <a:srgbClr val="6600CC"/>
              </a:solidFill>
            </a:endParaRPr>
          </a:p>
        </p:txBody>
      </p:sp>
      <p:sp>
        <p:nvSpPr>
          <p:cNvPr id="114691" name="WordArt 4"/>
          <p:cNvSpPr>
            <a:spLocks noChangeArrowheads="1" noChangeShapeType="1" noTextEdit="1"/>
          </p:cNvSpPr>
          <p:nvPr/>
        </p:nvSpPr>
        <p:spPr bwMode="auto">
          <a:xfrm>
            <a:off x="1116013" y="2190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E45C2485-7155-4968-8600-B677CD4A010C}" type="slidenum">
              <a:rPr lang="fr-FR" sz="1200">
                <a:solidFill>
                  <a:schemeClr val="tx1">
                    <a:tint val="75000"/>
                  </a:schemeClr>
                </a:solidFill>
                <a:latin typeface="Times New Roman" pitchFamily="18" charset="0"/>
              </a:rPr>
              <a:pPr algn="r" fontAlgn="auto">
                <a:spcBef>
                  <a:spcPts val="0"/>
                </a:spcBef>
                <a:spcAft>
                  <a:spcPts val="0"/>
                </a:spcAft>
                <a:defRPr/>
              </a:pPr>
              <a:t>111</a:t>
            </a:fld>
            <a:endParaRPr lang="fr-FR" sz="1200" dirty="0">
              <a:solidFill>
                <a:schemeClr val="tx1">
                  <a:tint val="75000"/>
                </a:schemeClr>
              </a:solidFill>
              <a:latin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u contenu 1"/>
          <p:cNvSpPr>
            <a:spLocks/>
          </p:cNvSpPr>
          <p:nvPr/>
        </p:nvSpPr>
        <p:spPr bwMode="auto">
          <a:xfrm>
            <a:off x="142875" y="1125538"/>
            <a:ext cx="8643938" cy="4017962"/>
          </a:xfrm>
          <a:prstGeom prst="rect">
            <a:avLst/>
          </a:prstGeom>
          <a:noFill/>
          <a:ln w="9525">
            <a:noFill/>
            <a:miter lim="800000"/>
            <a:headEnd/>
            <a:tailEnd/>
          </a:ln>
        </p:spPr>
        <p:txBody>
          <a:bodyPr/>
          <a:lstStyle/>
          <a:p>
            <a:r>
              <a:rPr lang="fr-FR" b="1" u="sng">
                <a:solidFill>
                  <a:srgbClr val="660066"/>
                </a:solidFill>
              </a:rPr>
              <a:t>30) Annexe :  bibliographie (suite)</a:t>
            </a:r>
          </a:p>
          <a:p>
            <a:endParaRPr lang="fr-FR" sz="1400">
              <a:solidFill>
                <a:srgbClr val="6600CC"/>
              </a:solidFill>
            </a:endParaRPr>
          </a:p>
          <a:p>
            <a:pPr>
              <a:spcBef>
                <a:spcPct val="50000"/>
              </a:spcBef>
            </a:pPr>
            <a:r>
              <a:rPr lang="fr-FR" b="1">
                <a:solidFill>
                  <a:srgbClr val="6600CC"/>
                </a:solidFill>
              </a:rPr>
              <a:t>d) Ouvrages sur l’érosion</a:t>
            </a:r>
          </a:p>
          <a:p>
            <a:endParaRPr lang="fr-FR" sz="1400">
              <a:solidFill>
                <a:srgbClr val="6600CC"/>
              </a:solidFill>
            </a:endParaRPr>
          </a:p>
          <a:p>
            <a:pPr>
              <a:buFont typeface="Arial" charset="0"/>
              <a:buChar char="•"/>
            </a:pPr>
            <a:r>
              <a:rPr lang="fr-FR" sz="1400" i="1">
                <a:solidFill>
                  <a:srgbClr val="6600CC"/>
                </a:solidFill>
              </a:rPr>
              <a:t>Ecology of Soil Erosion </a:t>
            </a:r>
            <a:r>
              <a:rPr lang="fr-FR" sz="1400">
                <a:solidFill>
                  <a:srgbClr val="6600CC"/>
                </a:solidFill>
              </a:rPr>
              <a:t>in</a:t>
            </a:r>
            <a:r>
              <a:rPr lang="fr-FR" sz="1400" i="1">
                <a:solidFill>
                  <a:srgbClr val="6600CC"/>
                </a:solidFill>
              </a:rPr>
              <a:t> Ecosystems</a:t>
            </a:r>
            <a:r>
              <a:rPr lang="fr-FR" sz="1400">
                <a:solidFill>
                  <a:srgbClr val="6600CC"/>
                </a:solidFill>
              </a:rPr>
              <a:t>, David Pimentel &amp; Nadia Kounang, Springer-Verlag, 1998.</a:t>
            </a:r>
          </a:p>
          <a:p>
            <a:pPr>
              <a:buFont typeface="Arial" charset="0"/>
              <a:buChar char="•"/>
            </a:pPr>
            <a:r>
              <a:rPr lang="fr-FR" sz="1400" i="1">
                <a:solidFill>
                  <a:srgbClr val="6600CC"/>
                </a:solidFill>
              </a:rPr>
              <a:t>World Soil Erosion and Conservation (Cambridge Studies in Applied Ecology and Resource Management), </a:t>
            </a:r>
            <a:r>
              <a:rPr lang="fr-FR" sz="1400">
                <a:solidFill>
                  <a:srgbClr val="6600CC"/>
                </a:solidFill>
              </a:rPr>
              <a:t>David Pimentel, Cambridge University Press, 1993.</a:t>
            </a:r>
          </a:p>
          <a:p>
            <a:endParaRPr lang="fr-FR" sz="1400">
              <a:solidFill>
                <a:srgbClr val="6600CC"/>
              </a:solidFill>
            </a:endParaRPr>
          </a:p>
          <a:p>
            <a:pPr algn="just"/>
            <a:r>
              <a:rPr lang="fr-FR" b="1">
                <a:solidFill>
                  <a:srgbClr val="6600CC"/>
                </a:solidFill>
              </a:rPr>
              <a:t>e) Articles et revues</a:t>
            </a:r>
          </a:p>
          <a:p>
            <a:pPr algn="just"/>
            <a:endParaRPr lang="fr-FR" sz="1400">
              <a:solidFill>
                <a:srgbClr val="6600CC"/>
              </a:solidFill>
            </a:endParaRPr>
          </a:p>
          <a:p>
            <a:pPr algn="just">
              <a:buFontTx/>
              <a:buAutoNum type="arabicParenR"/>
            </a:pPr>
            <a:r>
              <a:rPr lang="fr-FR" sz="1400">
                <a:solidFill>
                  <a:srgbClr val="6600CC"/>
                </a:solidFill>
              </a:rPr>
              <a:t>Articles de l’INRA dans </a:t>
            </a:r>
            <a:r>
              <a:rPr lang="fr-FR" sz="1400" i="1">
                <a:solidFill>
                  <a:srgbClr val="0000FF"/>
                </a:solidFill>
              </a:rPr>
              <a:t>Le Courrier de l'environnement de l'INRA</a:t>
            </a:r>
            <a:r>
              <a:rPr lang="fr-FR" sz="1400">
                <a:solidFill>
                  <a:srgbClr val="0000FF"/>
                </a:solidFill>
              </a:rPr>
              <a:t> </a:t>
            </a:r>
            <a:r>
              <a:rPr lang="fr-FR" sz="1400">
                <a:solidFill>
                  <a:srgbClr val="6600CC"/>
                </a:solidFill>
              </a:rPr>
              <a:t>: </a:t>
            </a:r>
          </a:p>
          <a:p>
            <a:pPr algn="just"/>
            <a:endParaRPr lang="fr-FR" sz="1400">
              <a:solidFill>
                <a:srgbClr val="6600CC"/>
              </a:solidFill>
            </a:endParaRPr>
          </a:p>
          <a:p>
            <a:pPr>
              <a:buFont typeface="Arial" charset="0"/>
              <a:buChar char="•"/>
            </a:pPr>
            <a:r>
              <a:rPr lang="fr-FR" sz="1400">
                <a:solidFill>
                  <a:srgbClr val="6600CC"/>
                </a:solidFill>
              </a:rPr>
              <a:t>Cayrol J.C., Djian-Caporalino C., Panchaud-Mattei E., 08/1992. </a:t>
            </a:r>
            <a:r>
              <a:rPr lang="fr-FR" sz="1400" b="1" i="1">
                <a:solidFill>
                  <a:srgbClr val="6600CC"/>
                </a:solidFill>
              </a:rPr>
              <a:t>La lutte biologique contre les Nématodes phytoparasites</a:t>
            </a:r>
            <a:r>
              <a:rPr lang="fr-FR" sz="1400">
                <a:solidFill>
                  <a:srgbClr val="6600CC"/>
                </a:solidFill>
              </a:rPr>
              <a:t>. CC, 17, 31-44. </a:t>
            </a:r>
            <a:r>
              <a:rPr lang="fr-FR" sz="1400">
                <a:solidFill>
                  <a:srgbClr val="6600CC"/>
                </a:solidFill>
                <a:hlinkClick r:id="rId2"/>
              </a:rPr>
              <a:t>(L)</a:t>
            </a:r>
            <a:r>
              <a:rPr lang="fr-FR" sz="1400">
                <a:solidFill>
                  <a:srgbClr val="6600CC"/>
                </a:solidFill>
              </a:rPr>
              <a:t>. Laboratoire de Biologie des Invertébrés INRA, BP 2078, 06606 Antibes, </a:t>
            </a:r>
            <a:r>
              <a:rPr lang="fr-FR" sz="1400">
                <a:solidFill>
                  <a:srgbClr val="6600CC"/>
                </a:solidFill>
                <a:hlinkClick r:id="rId2"/>
              </a:rPr>
              <a:t>http://www.inra.fr/dpenv/cayroc17.htm</a:t>
            </a:r>
            <a:r>
              <a:rPr lang="fr-FR" sz="1400">
                <a:solidFill>
                  <a:srgbClr val="6600CC"/>
                </a:solidFill>
              </a:rPr>
              <a:t> </a:t>
            </a:r>
          </a:p>
          <a:p>
            <a:pPr>
              <a:buFont typeface="Arial" charset="0"/>
              <a:buChar char="•"/>
            </a:pPr>
            <a:r>
              <a:rPr lang="fr-FR" sz="1400">
                <a:solidFill>
                  <a:srgbClr val="6600CC"/>
                </a:solidFill>
              </a:rPr>
              <a:t>Pascal M., 1998. </a:t>
            </a:r>
            <a:r>
              <a:rPr lang="fr-FR" sz="1400" b="1" i="1">
                <a:solidFill>
                  <a:srgbClr val="6600CC"/>
                </a:solidFill>
              </a:rPr>
              <a:t>Lutte chimique, Campagnol terrestre, bavures et états d'âme : mise au point</a:t>
            </a:r>
            <a:r>
              <a:rPr lang="fr-FR" sz="1400" i="1">
                <a:solidFill>
                  <a:srgbClr val="6600CC"/>
                </a:solidFill>
              </a:rPr>
              <a:t>. </a:t>
            </a:r>
            <a:r>
              <a:rPr lang="fr-FR" sz="1400">
                <a:solidFill>
                  <a:srgbClr val="6600CC"/>
                </a:solidFill>
              </a:rPr>
              <a:t>CE, 35, 61-64. </a:t>
            </a:r>
            <a:r>
              <a:rPr lang="fr-FR" sz="1400">
                <a:solidFill>
                  <a:srgbClr val="6600CC"/>
                </a:solidFill>
                <a:hlinkClick r:id="rId3"/>
              </a:rPr>
              <a:t>(L)</a:t>
            </a:r>
            <a:endParaRPr lang="fr-FR" sz="1400">
              <a:solidFill>
                <a:srgbClr val="6600CC"/>
              </a:solidFill>
            </a:endParaRPr>
          </a:p>
          <a:p>
            <a:pPr>
              <a:buFont typeface="Arial" charset="0"/>
              <a:buChar char="•"/>
            </a:pPr>
            <a:r>
              <a:rPr lang="fr-FR" sz="1400">
                <a:solidFill>
                  <a:srgbClr val="6600CC"/>
                </a:solidFill>
              </a:rPr>
              <a:t>Ramousse R., Le Berre M., Giboulet O., 1999. </a:t>
            </a:r>
            <a:r>
              <a:rPr lang="fr-FR" sz="1400" b="1">
                <a:solidFill>
                  <a:srgbClr val="6600CC"/>
                </a:solidFill>
              </a:rPr>
              <a:t>La Marmotte alpine</a:t>
            </a:r>
            <a:r>
              <a:rPr lang="fr-FR" sz="1400">
                <a:solidFill>
                  <a:srgbClr val="6600CC"/>
                </a:solidFill>
              </a:rPr>
              <a:t>. CE, 36, 39-52. </a:t>
            </a:r>
            <a:r>
              <a:rPr lang="fr-FR" sz="1400">
                <a:solidFill>
                  <a:srgbClr val="6600CC"/>
                </a:solidFill>
                <a:hlinkClick r:id="rId4"/>
              </a:rPr>
              <a:t>(L)</a:t>
            </a:r>
            <a:r>
              <a:rPr lang="fr-FR" sz="1400">
                <a:solidFill>
                  <a:srgbClr val="6600CC"/>
                </a:solidFill>
              </a:rPr>
              <a:t> </a:t>
            </a:r>
          </a:p>
          <a:p>
            <a:pPr>
              <a:buFont typeface="Arial" charset="0"/>
              <a:buChar char="•"/>
            </a:pPr>
            <a:r>
              <a:rPr lang="fr-FR" sz="1400">
                <a:solidFill>
                  <a:srgbClr val="6600CC"/>
                </a:solidFill>
              </a:rPr>
              <a:t>Deprince Aline, 2003. </a:t>
            </a:r>
            <a:r>
              <a:rPr lang="fr-FR" sz="1400" b="1" i="1">
                <a:solidFill>
                  <a:srgbClr val="6600CC"/>
                </a:solidFill>
              </a:rPr>
              <a:t>La faune du sol, diversité, méthodes d'étude, fonctions et perspectives</a:t>
            </a:r>
            <a:r>
              <a:rPr lang="fr-FR" sz="1400">
                <a:solidFill>
                  <a:srgbClr val="6600CC"/>
                </a:solidFill>
              </a:rPr>
              <a:t>. CE, 49. </a:t>
            </a:r>
          </a:p>
          <a:p>
            <a:pPr>
              <a:buFont typeface="Arial" charset="0"/>
              <a:buChar char="•"/>
            </a:pPr>
            <a:r>
              <a:rPr lang="fr-FR" sz="1400">
                <a:solidFill>
                  <a:srgbClr val="6600CC"/>
                </a:solidFill>
                <a:hlinkClick r:id="rId5"/>
              </a:rPr>
              <a:t>http://www.inra.fr/dpenv/faunedusol.htm</a:t>
            </a:r>
            <a:r>
              <a:rPr lang="fr-FR" sz="1400">
                <a:solidFill>
                  <a:srgbClr val="6600CC"/>
                </a:solidFill>
              </a:rPr>
              <a:t> </a:t>
            </a:r>
          </a:p>
          <a:p>
            <a:pPr>
              <a:buFont typeface="Arial" charset="0"/>
              <a:buChar char="•"/>
            </a:pPr>
            <a:r>
              <a:rPr lang="fr-FR" sz="1400">
                <a:solidFill>
                  <a:srgbClr val="6600CC"/>
                </a:solidFill>
              </a:rPr>
              <a:t>Bouché M., 1996. </a:t>
            </a:r>
            <a:r>
              <a:rPr lang="fr-FR" sz="1400" b="1" i="1">
                <a:solidFill>
                  <a:srgbClr val="6600CC"/>
                </a:solidFill>
              </a:rPr>
              <a:t>Lombricidés</a:t>
            </a:r>
            <a:r>
              <a:rPr lang="fr-FR" sz="1400">
                <a:solidFill>
                  <a:srgbClr val="6600CC"/>
                </a:solidFill>
              </a:rPr>
              <a:t>. CE, 30, 1-2. </a:t>
            </a:r>
            <a:r>
              <a:rPr lang="fr-FR" sz="1400">
                <a:solidFill>
                  <a:srgbClr val="6600CC"/>
                </a:solidFill>
                <a:hlinkClick r:id="rId6"/>
              </a:rPr>
              <a:t>(L)</a:t>
            </a:r>
            <a:endParaRPr lang="fr-FR" sz="1400">
              <a:solidFill>
                <a:srgbClr val="6600CC"/>
              </a:solidFill>
            </a:endParaRPr>
          </a:p>
          <a:p>
            <a:pPr>
              <a:buFont typeface="Arial" charset="0"/>
              <a:buChar char="•"/>
            </a:pPr>
            <a:r>
              <a:rPr lang="fr-FR" sz="1400">
                <a:solidFill>
                  <a:srgbClr val="6600CC"/>
                </a:solidFill>
              </a:rPr>
              <a:t>Geoffroy J.-J., 2001. </a:t>
            </a:r>
            <a:r>
              <a:rPr lang="fr-FR" sz="1400" b="1" i="1">
                <a:solidFill>
                  <a:srgbClr val="6600CC"/>
                </a:solidFill>
              </a:rPr>
              <a:t>Lithobius drescoi</a:t>
            </a:r>
            <a:r>
              <a:rPr lang="fr-FR" sz="1400">
                <a:solidFill>
                  <a:srgbClr val="6600CC"/>
                </a:solidFill>
              </a:rPr>
              <a:t>. CE, 44, 1-2. </a:t>
            </a:r>
            <a:r>
              <a:rPr lang="fr-FR" sz="1400">
                <a:solidFill>
                  <a:srgbClr val="6600CC"/>
                </a:solidFill>
                <a:hlinkClick r:id="rId7"/>
              </a:rPr>
              <a:t>(L)</a:t>
            </a:r>
            <a:endParaRPr lang="fr-FR" sz="1400">
              <a:solidFill>
                <a:srgbClr val="6600CC"/>
              </a:solidFill>
            </a:endParaRPr>
          </a:p>
          <a:p>
            <a:pPr>
              <a:buFont typeface="Arial" charset="0"/>
              <a:buChar char="•"/>
            </a:pPr>
            <a:r>
              <a:rPr lang="fr-FR" sz="1400">
                <a:solidFill>
                  <a:srgbClr val="6600CC"/>
                </a:solidFill>
              </a:rPr>
              <a:t>Guilbot R., 2003. </a:t>
            </a:r>
            <a:r>
              <a:rPr lang="fr-FR" sz="1400" b="1" i="1">
                <a:solidFill>
                  <a:srgbClr val="6600CC"/>
                </a:solidFill>
              </a:rPr>
              <a:t>Les bousiers</a:t>
            </a:r>
            <a:r>
              <a:rPr lang="fr-FR" sz="1400">
                <a:solidFill>
                  <a:srgbClr val="6600CC"/>
                </a:solidFill>
              </a:rPr>
              <a:t>. CE, 48, 1-2. </a:t>
            </a:r>
            <a:r>
              <a:rPr lang="fr-FR" sz="1400">
                <a:solidFill>
                  <a:srgbClr val="6600CC"/>
                </a:solidFill>
                <a:hlinkClick r:id="rId8"/>
              </a:rPr>
              <a:t>(L)</a:t>
            </a:r>
            <a:r>
              <a:rPr lang="fr-FR" sz="1400">
                <a:solidFill>
                  <a:srgbClr val="6600CC"/>
                </a:solidFill>
              </a:rPr>
              <a:t> </a:t>
            </a:r>
          </a:p>
          <a:p>
            <a:pPr>
              <a:buFontTx/>
              <a:buChar char="•"/>
            </a:pPr>
            <a:endParaRPr lang="fr-FR" sz="1200">
              <a:solidFill>
                <a:srgbClr val="6600CC"/>
              </a:solidFill>
            </a:endParaRPr>
          </a:p>
          <a:p>
            <a:endParaRPr lang="fr-FR" sz="1200">
              <a:solidFill>
                <a:srgbClr val="6600CC"/>
              </a:solidFill>
            </a:endParaRPr>
          </a:p>
        </p:txBody>
      </p:sp>
      <p:sp>
        <p:nvSpPr>
          <p:cNvPr id="115715"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1F96284E-630F-4B5B-9FD5-AFF17D6A23EC}" type="slidenum">
              <a:rPr lang="fr-FR" sz="1200">
                <a:solidFill>
                  <a:schemeClr val="tx1">
                    <a:tint val="75000"/>
                  </a:schemeClr>
                </a:solidFill>
                <a:latin typeface="Times New Roman" pitchFamily="18" charset="0"/>
              </a:rPr>
              <a:pPr algn="r" fontAlgn="auto">
                <a:spcBef>
                  <a:spcPts val="0"/>
                </a:spcBef>
                <a:spcAft>
                  <a:spcPts val="0"/>
                </a:spcAft>
                <a:defRPr/>
              </a:pPr>
              <a:t>112</a:t>
            </a:fld>
            <a:endParaRPr lang="fr-FR" sz="1200" dirty="0">
              <a:solidFill>
                <a:schemeClr val="tx1">
                  <a:tint val="75000"/>
                </a:schemeClr>
              </a:solidFill>
              <a:latin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u contenu 1"/>
          <p:cNvSpPr>
            <a:spLocks/>
          </p:cNvSpPr>
          <p:nvPr/>
        </p:nvSpPr>
        <p:spPr bwMode="auto">
          <a:xfrm>
            <a:off x="250825" y="1196975"/>
            <a:ext cx="8893175" cy="5184775"/>
          </a:xfrm>
          <a:prstGeom prst="rect">
            <a:avLst/>
          </a:prstGeom>
          <a:noFill/>
          <a:ln w="9525">
            <a:noFill/>
            <a:miter lim="800000"/>
            <a:headEnd/>
            <a:tailEnd/>
          </a:ln>
        </p:spPr>
        <p:txBody>
          <a:bodyPr/>
          <a:lstStyle/>
          <a:p>
            <a:r>
              <a:rPr lang="fr-FR" b="1" u="sng">
                <a:solidFill>
                  <a:srgbClr val="660066"/>
                </a:solidFill>
              </a:rPr>
              <a:t>30) Annexe :  bibliographie (suite)</a:t>
            </a:r>
          </a:p>
          <a:p>
            <a:endParaRPr lang="fr-FR" sz="1000">
              <a:solidFill>
                <a:srgbClr val="6600CC"/>
              </a:solidFill>
            </a:endParaRPr>
          </a:p>
          <a:p>
            <a:r>
              <a:rPr lang="fr-FR" b="1">
                <a:solidFill>
                  <a:srgbClr val="660066"/>
                </a:solidFill>
              </a:rPr>
              <a:t>f) Sites web et doc web </a:t>
            </a:r>
            <a:r>
              <a:rPr lang="fr-FR">
                <a:solidFill>
                  <a:srgbClr val="660066"/>
                </a:solidFill>
              </a:rPr>
              <a:t>:</a:t>
            </a:r>
          </a:p>
          <a:p>
            <a:endParaRPr lang="fr-FR">
              <a:solidFill>
                <a:srgbClr val="660066"/>
              </a:solidFill>
            </a:endParaRPr>
          </a:p>
          <a:p>
            <a:pPr>
              <a:buFont typeface="Arial" charset="0"/>
              <a:buChar char="•"/>
            </a:pPr>
            <a:r>
              <a:rPr lang="fr-FR" sz="1400">
                <a:solidFill>
                  <a:srgbClr val="660066"/>
                </a:solidFill>
                <a:hlinkClick r:id="rId2"/>
              </a:rPr>
              <a:t>www.cirad.fr</a:t>
            </a:r>
            <a:r>
              <a:rPr lang="fr-FR" sz="1400">
                <a:solidFill>
                  <a:srgbClr val="660066"/>
                </a:solidFill>
              </a:rPr>
              <a:t> </a:t>
            </a:r>
            <a:r>
              <a:rPr lang="fr-FR" sz="1400">
                <a:solidFill>
                  <a:srgbClr val="6600CC"/>
                </a:solidFill>
              </a:rPr>
              <a:t>Centre de coopération internationale en recherche agronomique pour le développement, organisme scientifique spécialisé en agriculture des pays du sud.</a:t>
            </a:r>
          </a:p>
          <a:p>
            <a:pPr>
              <a:buFont typeface="Arial" charset="0"/>
              <a:buChar char="•"/>
            </a:pPr>
            <a:r>
              <a:rPr lang="fr-FR" sz="1400">
                <a:solidFill>
                  <a:srgbClr val="6600CC"/>
                </a:solidFill>
                <a:hlinkClick r:id="rId3"/>
              </a:rPr>
              <a:t>www.agrireseau.qc.ca</a:t>
            </a:r>
            <a:r>
              <a:rPr lang="fr-FR" sz="1400">
                <a:solidFill>
                  <a:srgbClr val="6600CC"/>
                </a:solidFill>
              </a:rPr>
              <a:t> (voir rubriques </a:t>
            </a:r>
            <a:r>
              <a:rPr lang="fr-FR" sz="1400">
                <a:hlinkClick r:id="rId4"/>
              </a:rPr>
              <a:t>Agriculture biologique</a:t>
            </a:r>
            <a:r>
              <a:rPr lang="fr-FR" sz="1400">
                <a:solidFill>
                  <a:srgbClr val="6600CC"/>
                </a:solidFill>
              </a:rPr>
              <a:t>, </a:t>
            </a:r>
            <a:r>
              <a:rPr lang="fr-FR" sz="1400">
                <a:hlinkClick r:id="rId5"/>
              </a:rPr>
              <a:t>Agroenvironnement</a:t>
            </a:r>
            <a:r>
              <a:rPr lang="fr-FR" sz="1400">
                <a:solidFill>
                  <a:srgbClr val="6600CC"/>
                </a:solidFill>
              </a:rPr>
              <a:t>), </a:t>
            </a:r>
            <a:r>
              <a:rPr lang="fr-FR" sz="1400" i="1">
                <a:solidFill>
                  <a:srgbClr val="6600CC"/>
                </a:solidFill>
                <a:hlinkClick r:id="rId6"/>
              </a:rPr>
              <a:t>www.agritechnique.com</a:t>
            </a:r>
            <a:r>
              <a:rPr lang="fr-FR" sz="1400" i="1">
                <a:solidFill>
                  <a:srgbClr val="6600CC"/>
                </a:solidFill>
              </a:rPr>
              <a:t> </a:t>
            </a:r>
            <a:endParaRPr lang="fr-FR" sz="1400">
              <a:solidFill>
                <a:srgbClr val="6600CC"/>
              </a:solidFill>
            </a:endParaRPr>
          </a:p>
          <a:p>
            <a:pPr>
              <a:buFont typeface="Arial" charset="0"/>
              <a:buChar char="•"/>
            </a:pPr>
            <a:r>
              <a:rPr lang="fr-FR" sz="1400">
                <a:hlinkClick r:id="rId7"/>
              </a:rPr>
              <a:t>http://www.nlsd.fr/</a:t>
            </a:r>
            <a:r>
              <a:rPr lang="fr-FR" sz="1400"/>
              <a:t> </a:t>
            </a:r>
            <a:r>
              <a:rPr lang="fr-FR" sz="1400">
                <a:solidFill>
                  <a:srgbClr val="6600CC"/>
                </a:solidFill>
              </a:rPr>
              <a:t>non labour &amp; semis direct.</a:t>
            </a:r>
          </a:p>
          <a:p>
            <a:pPr>
              <a:buFont typeface="Arial" charset="0"/>
              <a:buChar char="•"/>
            </a:pPr>
            <a:r>
              <a:rPr lang="fr-FR" sz="1400" i="1">
                <a:hlinkClick r:id="rId8"/>
              </a:rPr>
              <a:t>www.afd.fr</a:t>
            </a:r>
            <a:r>
              <a:rPr lang="fr-FR" sz="1400" i="1"/>
              <a:t> : </a:t>
            </a:r>
            <a:r>
              <a:rPr lang="fr-FR" sz="1400" i="1">
                <a:solidFill>
                  <a:srgbClr val="6600CC"/>
                </a:solidFill>
              </a:rPr>
              <a:t>AFD (Agence française de développement) :</a:t>
            </a:r>
            <a:r>
              <a:rPr lang="fr-FR" sz="1400" i="1"/>
              <a:t> </a:t>
            </a:r>
            <a:r>
              <a:rPr lang="fr-FR" sz="1400" i="1">
                <a:solidFill>
                  <a:srgbClr val="6600CC"/>
                </a:solidFill>
              </a:rPr>
              <a:t>participe au financement du développement des pays pauvres. </a:t>
            </a:r>
          </a:p>
          <a:p>
            <a:pPr>
              <a:buFont typeface="Arial" charset="0"/>
              <a:buChar char="•"/>
            </a:pPr>
            <a:r>
              <a:rPr lang="fr-FR" sz="1400" i="1">
                <a:hlinkClick r:id="rId9"/>
              </a:rPr>
              <a:t>www.lesjardinsdebrf.com</a:t>
            </a:r>
            <a:r>
              <a:rPr lang="fr-FR" sz="1400" i="1"/>
              <a:t> </a:t>
            </a:r>
          </a:p>
          <a:p>
            <a:pPr>
              <a:buFont typeface="Arial" charset="0"/>
              <a:buChar char="•"/>
            </a:pPr>
            <a:r>
              <a:rPr lang="fr-FR" sz="1400" i="1">
                <a:solidFill>
                  <a:srgbClr val="6600CC"/>
                </a:solidFill>
              </a:rPr>
              <a:t> </a:t>
            </a:r>
            <a:r>
              <a:rPr lang="fr-FR" sz="1400" i="1">
                <a:solidFill>
                  <a:srgbClr val="6600CC"/>
                </a:solidFill>
                <a:hlinkClick r:id="rId10"/>
              </a:rPr>
              <a:t>www.inra.fr</a:t>
            </a:r>
            <a:r>
              <a:rPr lang="fr-FR" sz="1400" i="1">
                <a:solidFill>
                  <a:srgbClr val="6600CC"/>
                </a:solidFill>
              </a:rPr>
              <a:t> : INRA (Institut de recherche agronomique).</a:t>
            </a:r>
          </a:p>
          <a:p>
            <a:pPr>
              <a:buFont typeface="Arial" charset="0"/>
              <a:buChar char="•"/>
            </a:pPr>
            <a:r>
              <a:rPr lang="fr-FR" sz="1400">
                <a:solidFill>
                  <a:srgbClr val="6600CC"/>
                </a:solidFill>
                <a:hlinkClick r:id="rId11"/>
              </a:rPr>
              <a:t>http://soco.jrc.ec.europa.eu</a:t>
            </a:r>
            <a:r>
              <a:rPr lang="fr-FR" sz="1400">
                <a:solidFill>
                  <a:srgbClr val="6600CC"/>
                </a:solidFill>
              </a:rPr>
              <a:t> </a:t>
            </a:r>
          </a:p>
          <a:p>
            <a:pPr>
              <a:buFont typeface="Arial" charset="0"/>
              <a:buChar char="•"/>
            </a:pPr>
            <a:r>
              <a:rPr lang="fr-FR" sz="1400">
                <a:solidFill>
                  <a:srgbClr val="6600CC"/>
                </a:solidFill>
                <a:hlinkClick r:id="rId12"/>
              </a:rPr>
              <a:t>http://eusoils.jrc.ec.europa.eu/projects/soil_atlas</a:t>
            </a:r>
            <a:r>
              <a:rPr lang="fr-FR" sz="1400">
                <a:solidFill>
                  <a:srgbClr val="6600CC"/>
                </a:solidFill>
              </a:rPr>
              <a:t> </a:t>
            </a:r>
          </a:p>
          <a:p>
            <a:pPr>
              <a:buFont typeface="Arial" charset="0"/>
              <a:buChar char="•"/>
            </a:pPr>
            <a:r>
              <a:rPr lang="fr-FR" sz="1400">
                <a:hlinkClick r:id="rId13"/>
              </a:rPr>
              <a:t>http://fr.wikipedia.org/wiki/R%C3%A9gression_et_d%C3%A9gradation_des_sols</a:t>
            </a:r>
            <a:r>
              <a:rPr lang="fr-FR" sz="1400"/>
              <a:t> </a:t>
            </a:r>
          </a:p>
          <a:p>
            <a:pPr>
              <a:buFont typeface="Arial" charset="0"/>
              <a:buChar char="•"/>
            </a:pPr>
            <a:r>
              <a:rPr lang="fr-FR" sz="1400">
                <a:solidFill>
                  <a:srgbClr val="6600CC"/>
                </a:solidFill>
              </a:rPr>
              <a:t>World Soil Resources : </a:t>
            </a:r>
            <a:r>
              <a:rPr lang="fr-FR" sz="1400">
                <a:solidFill>
                  <a:srgbClr val="6600CC"/>
                </a:solidFill>
                <a:hlinkClick r:id="rId14"/>
              </a:rPr>
              <a:t>http://soils.usda.gov/use/worldsoils</a:t>
            </a:r>
            <a:r>
              <a:rPr lang="fr-FR" sz="1400">
                <a:solidFill>
                  <a:srgbClr val="6600CC"/>
                </a:solidFill>
              </a:rPr>
              <a:t> </a:t>
            </a:r>
          </a:p>
          <a:p>
            <a:pPr>
              <a:buFont typeface="Arial" charset="0"/>
              <a:buChar char="•"/>
            </a:pPr>
            <a:r>
              <a:rPr lang="fr-FR" sz="1400">
                <a:solidFill>
                  <a:srgbClr val="6600CC"/>
                </a:solidFill>
                <a:hlinkClick r:id="rId15"/>
              </a:rPr>
              <a:t>http://www.globalsoilmap.net/</a:t>
            </a:r>
            <a:r>
              <a:rPr lang="fr-FR" sz="1400">
                <a:solidFill>
                  <a:srgbClr val="6600CC"/>
                </a:solidFill>
              </a:rPr>
              <a:t> </a:t>
            </a:r>
          </a:p>
          <a:p>
            <a:pPr>
              <a:buFont typeface="Arial" charset="0"/>
              <a:buChar char="•"/>
            </a:pPr>
            <a:r>
              <a:rPr lang="fr-FR" sz="1400">
                <a:solidFill>
                  <a:srgbClr val="6600CC"/>
                </a:solidFill>
                <a:hlinkClick r:id="rId16"/>
              </a:rPr>
              <a:t>http://www.fao.org/ag/agl/agll/wrb/wrbmaps/htm/soilres.htm</a:t>
            </a:r>
            <a:endParaRPr lang="fr-FR" sz="1400">
              <a:solidFill>
                <a:srgbClr val="6600CC"/>
              </a:solidFill>
            </a:endParaRPr>
          </a:p>
          <a:p>
            <a:pPr>
              <a:buFont typeface="Arial" charset="0"/>
              <a:buChar char="•"/>
            </a:pPr>
            <a:r>
              <a:rPr lang="fr-FR" sz="1400">
                <a:solidFill>
                  <a:srgbClr val="6600CC"/>
                </a:solidFill>
                <a:hlinkClick r:id="rId17"/>
              </a:rPr>
              <a:t>http://www.fao.org/nr/land/sols/soil/cartes-des-sols-brm/fr/</a:t>
            </a:r>
            <a:r>
              <a:rPr lang="fr-FR" sz="1400">
                <a:solidFill>
                  <a:srgbClr val="6600CC"/>
                </a:solidFill>
              </a:rPr>
              <a:t> </a:t>
            </a:r>
          </a:p>
          <a:p>
            <a:pPr>
              <a:buFont typeface="Arial" charset="0"/>
              <a:buChar char="•"/>
            </a:pPr>
            <a:r>
              <a:rPr lang="fr-FR" sz="1400">
                <a:solidFill>
                  <a:srgbClr val="6600CC"/>
                </a:solidFill>
                <a:hlinkClick r:id="rId18"/>
              </a:rPr>
              <a:t>http://www.fao.org/nr/land/soils/maps/en/</a:t>
            </a:r>
            <a:r>
              <a:rPr lang="fr-FR" sz="1400">
                <a:solidFill>
                  <a:srgbClr val="6600CC"/>
                </a:solidFill>
              </a:rPr>
              <a:t> </a:t>
            </a:r>
          </a:p>
          <a:p>
            <a:pPr>
              <a:buFont typeface="Arial" charset="0"/>
              <a:buChar char="•"/>
            </a:pPr>
            <a:r>
              <a:rPr lang="en-US" sz="1400" i="1">
                <a:solidFill>
                  <a:srgbClr val="6600CC"/>
                </a:solidFill>
              </a:rPr>
              <a:t>World reference base for soil resources</a:t>
            </a:r>
            <a:r>
              <a:rPr lang="en-US" sz="1400">
                <a:solidFill>
                  <a:srgbClr val="6600CC"/>
                </a:solidFill>
              </a:rPr>
              <a:t>, FAO, 2006, </a:t>
            </a:r>
            <a:r>
              <a:rPr lang="en-US" sz="1400">
                <a:solidFill>
                  <a:srgbClr val="6600CC"/>
                </a:solidFill>
                <a:hlinkClick r:id="rId19"/>
              </a:rPr>
              <a:t>http://www.fao.org/nr/land/sols/soil/documents-brm/fr/</a:t>
            </a:r>
            <a:r>
              <a:rPr lang="en-US" sz="1400">
                <a:solidFill>
                  <a:srgbClr val="6600CC"/>
                </a:solidFill>
              </a:rPr>
              <a:t> </a:t>
            </a:r>
          </a:p>
          <a:p>
            <a:pPr>
              <a:buFont typeface="Arial" charset="0"/>
              <a:buChar char="•"/>
            </a:pPr>
            <a:r>
              <a:rPr lang="en-US" sz="1400">
                <a:solidFill>
                  <a:srgbClr val="6600CC"/>
                </a:solidFill>
              </a:rPr>
              <a:t>System of Rice intensification (SRI) </a:t>
            </a:r>
            <a:r>
              <a:rPr lang="en-US" sz="1400">
                <a:solidFill>
                  <a:srgbClr val="6600CC"/>
                </a:solidFill>
                <a:hlinkClick r:id="rId20"/>
              </a:rPr>
              <a:t>http://en.wikipedia.org/wiki/System_of_Rice_Intensification</a:t>
            </a:r>
            <a:r>
              <a:rPr lang="en-US" sz="1400">
                <a:solidFill>
                  <a:srgbClr val="6600CC"/>
                </a:solidFill>
              </a:rPr>
              <a:t> </a:t>
            </a:r>
          </a:p>
          <a:p>
            <a:pPr>
              <a:buFont typeface="Arial" charset="0"/>
              <a:buChar char="•"/>
            </a:pPr>
            <a:r>
              <a:rPr lang="en-US" sz="1400">
                <a:solidFill>
                  <a:srgbClr val="6600CC"/>
                </a:solidFill>
              </a:rPr>
              <a:t> Produire la Terra Preta : </a:t>
            </a:r>
            <a:r>
              <a:rPr lang="en-US" sz="1400">
                <a:solidFill>
                  <a:srgbClr val="6600CC"/>
                </a:solidFill>
                <a:hlinkClick r:id="rId21"/>
              </a:rPr>
              <a:t>http://jardinons.wordpress.com/2008/03/15/terra-preta-comment-et-dans-quelle-condition-la-faire</a:t>
            </a:r>
            <a:r>
              <a:rPr lang="en-US" sz="1400">
                <a:solidFill>
                  <a:srgbClr val="6600CC"/>
                </a:solidFill>
              </a:rPr>
              <a:t>   et  </a:t>
            </a:r>
            <a:r>
              <a:rPr lang="en-US" sz="1400">
                <a:solidFill>
                  <a:srgbClr val="6600CC"/>
                </a:solidFill>
                <a:hlinkClick r:id="rId22"/>
              </a:rPr>
              <a:t>http://terrapreta.bioenergylists.org/</a:t>
            </a:r>
            <a:r>
              <a:rPr lang="en-US" sz="1400">
                <a:solidFill>
                  <a:srgbClr val="6600CC"/>
                </a:solidFill>
              </a:rPr>
              <a:t>  </a:t>
            </a:r>
          </a:p>
          <a:p>
            <a:endParaRPr lang="fr-FR" sz="1400">
              <a:solidFill>
                <a:srgbClr val="6600CC"/>
              </a:solidFill>
            </a:endParaRPr>
          </a:p>
          <a:p>
            <a:endParaRPr lang="fr-FR" sz="1400">
              <a:solidFill>
                <a:srgbClr val="6600CC"/>
              </a:solidFill>
            </a:endParaRPr>
          </a:p>
          <a:p>
            <a:r>
              <a:rPr lang="fr-FR" sz="1400">
                <a:solidFill>
                  <a:srgbClr val="6600CC"/>
                </a:solidFill>
              </a:rPr>
              <a:t> </a:t>
            </a:r>
          </a:p>
          <a:p>
            <a:endParaRPr lang="fr-FR" sz="1400">
              <a:solidFill>
                <a:srgbClr val="6600CC"/>
              </a:solidFill>
            </a:endParaRPr>
          </a:p>
          <a:p>
            <a:endParaRPr lang="fr-FR" sz="1400">
              <a:solidFill>
                <a:srgbClr val="6600CC"/>
              </a:solidFill>
            </a:endParaRPr>
          </a:p>
        </p:txBody>
      </p:sp>
      <p:sp>
        <p:nvSpPr>
          <p:cNvPr id="116739"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D0D78D9B-6409-44EF-8455-53F9B18E6C71}" type="slidenum">
              <a:rPr lang="fr-FR" sz="1200">
                <a:solidFill>
                  <a:schemeClr val="tx1">
                    <a:tint val="75000"/>
                  </a:schemeClr>
                </a:solidFill>
                <a:latin typeface="Times New Roman" pitchFamily="18" charset="0"/>
              </a:rPr>
              <a:pPr algn="r" fontAlgn="auto">
                <a:spcBef>
                  <a:spcPts val="0"/>
                </a:spcBef>
                <a:spcAft>
                  <a:spcPts val="0"/>
                </a:spcAft>
                <a:defRPr/>
              </a:pPr>
              <a:t>113</a:t>
            </a:fld>
            <a:endParaRPr lang="fr-FR" sz="1200" dirty="0">
              <a:solidFill>
                <a:schemeClr val="tx1">
                  <a:tint val="75000"/>
                </a:schemeClr>
              </a:solidFill>
              <a:latin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u contenu 1"/>
          <p:cNvSpPr>
            <a:spLocks/>
          </p:cNvSpPr>
          <p:nvPr/>
        </p:nvSpPr>
        <p:spPr bwMode="auto">
          <a:xfrm>
            <a:off x="107950" y="1125538"/>
            <a:ext cx="9036050" cy="5616575"/>
          </a:xfrm>
          <a:prstGeom prst="rect">
            <a:avLst/>
          </a:prstGeom>
          <a:noFill/>
          <a:ln w="9525">
            <a:noFill/>
            <a:miter lim="800000"/>
            <a:headEnd/>
            <a:tailEnd/>
          </a:ln>
        </p:spPr>
        <p:txBody>
          <a:bodyPr/>
          <a:lstStyle/>
          <a:p>
            <a:r>
              <a:rPr lang="fr-FR" b="1" u="sng">
                <a:solidFill>
                  <a:srgbClr val="660066"/>
                </a:solidFill>
              </a:rPr>
              <a:t>30) Annexe :  bibliographie (suite &amp; fin)</a:t>
            </a:r>
          </a:p>
          <a:p>
            <a:endParaRPr lang="fr-FR">
              <a:solidFill>
                <a:srgbClr val="6600CC"/>
              </a:solidFill>
            </a:endParaRPr>
          </a:p>
          <a:p>
            <a:r>
              <a:rPr lang="fr-FR" b="1">
                <a:solidFill>
                  <a:srgbClr val="660066"/>
                </a:solidFill>
              </a:rPr>
              <a:t>f) Sites web et doc web (suite &amp; fin) </a:t>
            </a:r>
            <a:r>
              <a:rPr lang="fr-FR">
                <a:solidFill>
                  <a:srgbClr val="660066"/>
                </a:solidFill>
              </a:rPr>
              <a:t>:</a:t>
            </a:r>
          </a:p>
          <a:p>
            <a:endParaRPr lang="fr-FR" sz="1400">
              <a:solidFill>
                <a:srgbClr val="660066"/>
              </a:solidFill>
            </a:endParaRPr>
          </a:p>
          <a:p>
            <a:pPr>
              <a:buFont typeface="Arial" charset="0"/>
              <a:buChar char="•"/>
            </a:pPr>
            <a:r>
              <a:rPr lang="fr-FR" sz="1400">
                <a:solidFill>
                  <a:srgbClr val="6600CC"/>
                </a:solidFill>
                <a:hlinkClick r:id="rId2"/>
              </a:rPr>
              <a:t>http://www.isric.org/UK/About+Soils/Introduction+to+Soils/Distribution.htm</a:t>
            </a:r>
            <a:endParaRPr lang="fr-FR" sz="1400">
              <a:solidFill>
                <a:srgbClr val="6600CC"/>
              </a:solidFill>
            </a:endParaRPr>
          </a:p>
          <a:p>
            <a:pPr>
              <a:buFont typeface="Arial" charset="0"/>
              <a:buChar char="•"/>
            </a:pPr>
            <a:r>
              <a:rPr lang="fr-FR" sz="1400">
                <a:solidFill>
                  <a:srgbClr val="6600CC"/>
                </a:solidFill>
                <a:hlinkClick r:id="rId3"/>
              </a:rPr>
              <a:t>http://www.isric.org/NR/exeres/545B0669-6743-402B-B79A-DBF57E9FA67F.htm</a:t>
            </a:r>
            <a:r>
              <a:rPr lang="fr-FR" sz="1400">
                <a:solidFill>
                  <a:srgbClr val="6600CC"/>
                </a:solidFill>
              </a:rPr>
              <a:t>  </a:t>
            </a:r>
          </a:p>
          <a:p>
            <a:pPr>
              <a:buFont typeface="Arial" charset="0"/>
              <a:buChar char="•"/>
            </a:pPr>
            <a:r>
              <a:rPr lang="fr-FR" sz="1400">
                <a:solidFill>
                  <a:srgbClr val="6600CC"/>
                </a:solidFill>
                <a:hlinkClick r:id="rId4"/>
              </a:rPr>
              <a:t>http://www.soils.umn.edu</a:t>
            </a:r>
            <a:r>
              <a:rPr lang="fr-FR" sz="1400">
                <a:solidFill>
                  <a:srgbClr val="6600CC"/>
                </a:solidFill>
              </a:rPr>
              <a:t> </a:t>
            </a:r>
          </a:p>
          <a:p>
            <a:pPr>
              <a:buFont typeface="Arial" charset="0"/>
              <a:buChar char="•"/>
            </a:pPr>
            <a:r>
              <a:rPr lang="fr-FR" sz="1400">
                <a:solidFill>
                  <a:srgbClr val="6600CC"/>
                </a:solidFill>
                <a:hlinkClick r:id="rId5"/>
              </a:rPr>
              <a:t>http://www.soils.umn.edu/academics/classes/soil2125/doc/s5chp2.htm </a:t>
            </a:r>
            <a:endParaRPr lang="fr-FR" sz="1400">
              <a:solidFill>
                <a:srgbClr val="6600CC"/>
              </a:solidFill>
            </a:endParaRPr>
          </a:p>
          <a:p>
            <a:pPr>
              <a:buFont typeface="Arial" charset="0"/>
              <a:buChar char="•"/>
            </a:pPr>
            <a:r>
              <a:rPr lang="fr-FR" sz="1400">
                <a:solidFill>
                  <a:srgbClr val="660066"/>
                </a:solidFill>
              </a:rPr>
              <a:t>Soil </a:t>
            </a:r>
            <a:r>
              <a:rPr lang="en-US" sz="1400">
                <a:solidFill>
                  <a:srgbClr val="660066"/>
                </a:solidFill>
              </a:rPr>
              <a:t>Conservation Approaches </a:t>
            </a:r>
            <a:r>
              <a:rPr lang="fr-FR" sz="1400">
                <a:solidFill>
                  <a:srgbClr val="660066"/>
                </a:solidFill>
              </a:rPr>
              <a:t>(</a:t>
            </a:r>
            <a:r>
              <a:rPr lang="en-US" sz="1400">
                <a:solidFill>
                  <a:srgbClr val="660066"/>
                </a:solidFill>
              </a:rPr>
              <a:t>World Overview of Conservation Approaches and Technologies)</a:t>
            </a:r>
            <a:r>
              <a:rPr lang="fr-FR" sz="1400">
                <a:solidFill>
                  <a:srgbClr val="660066"/>
                </a:solidFill>
              </a:rPr>
              <a:t> :  </a:t>
            </a:r>
            <a:r>
              <a:rPr lang="fr-FR" sz="1400">
                <a:solidFill>
                  <a:srgbClr val="6600CC"/>
                </a:solidFill>
                <a:hlinkClick r:id="rId6"/>
              </a:rPr>
              <a:t>http://www.wocat.net/databs.asp</a:t>
            </a:r>
            <a:r>
              <a:rPr lang="fr-FR" sz="1400">
                <a:solidFill>
                  <a:srgbClr val="6600CC"/>
                </a:solidFill>
              </a:rPr>
              <a:t> </a:t>
            </a:r>
          </a:p>
          <a:p>
            <a:pPr>
              <a:buFont typeface="Arial" charset="0"/>
              <a:buChar char="•"/>
            </a:pPr>
            <a:r>
              <a:rPr lang="fr-FR" sz="1400">
                <a:solidFill>
                  <a:srgbClr val="6600CC"/>
                </a:solidFill>
              </a:rPr>
              <a:t>Semi direct (présentation) : </a:t>
            </a:r>
            <a:r>
              <a:rPr lang="fr-FR" sz="1400">
                <a:hlinkClick r:id="rId7"/>
              </a:rPr>
              <a:t>www.vulgarisation.net/76.pdf</a:t>
            </a:r>
            <a:r>
              <a:rPr lang="fr-FR" sz="1400"/>
              <a:t> </a:t>
            </a:r>
          </a:p>
          <a:p>
            <a:pPr>
              <a:buFont typeface="Arial" charset="0"/>
              <a:buChar char="•"/>
            </a:pPr>
            <a:r>
              <a:rPr lang="fr-FR" sz="1400">
                <a:solidFill>
                  <a:srgbClr val="6600CC"/>
                </a:solidFill>
              </a:rPr>
              <a:t>Le semis direct sous mulch dans les petites exploitations du Sud-brésilien, </a:t>
            </a:r>
            <a:r>
              <a:rPr lang="fr-FR" sz="1400">
                <a:solidFill>
                  <a:srgbClr val="6600CC"/>
                </a:solidFill>
                <a:hlinkClick r:id="rId8"/>
              </a:rPr>
              <a:t>http://www.fao.org/wairdocs/ilri/x5455b/x5455b10.htm</a:t>
            </a:r>
            <a:r>
              <a:rPr lang="fr-FR" sz="1400">
                <a:solidFill>
                  <a:srgbClr val="6600CC"/>
                </a:solidFill>
              </a:rPr>
              <a:t> </a:t>
            </a:r>
          </a:p>
          <a:p>
            <a:pPr>
              <a:buFont typeface="Arial" charset="0"/>
              <a:buChar char="•"/>
            </a:pPr>
            <a:r>
              <a:rPr lang="fr-FR" sz="1400">
                <a:solidFill>
                  <a:srgbClr val="6600CC"/>
                </a:solidFill>
              </a:rPr>
              <a:t>Simple technologies for charcoal making / produire du charbon de bois (pour l’utiliser pour la technique de la terra preta (bio-charbon) _, </a:t>
            </a:r>
            <a:r>
              <a:rPr lang="fr-FR" sz="1400">
                <a:solidFill>
                  <a:srgbClr val="6600CC"/>
                </a:solidFill>
                <a:hlinkClick r:id="rId9"/>
              </a:rPr>
              <a:t>http://www.fao.org/docrep/X5328e/x5328e00.HTM</a:t>
            </a:r>
            <a:r>
              <a:rPr lang="fr-FR" sz="1400">
                <a:solidFill>
                  <a:srgbClr val="6600CC"/>
                </a:solidFill>
              </a:rPr>
              <a:t>  </a:t>
            </a:r>
          </a:p>
          <a:p>
            <a:pPr>
              <a:buFont typeface="Arial" charset="0"/>
              <a:buChar char="•"/>
            </a:pPr>
            <a:r>
              <a:rPr lang="fr-FR" sz="1400">
                <a:solidFill>
                  <a:srgbClr val="6600CC"/>
                </a:solidFill>
                <a:hlinkClick r:id="rId10"/>
              </a:rPr>
              <a:t>www.fao.org/docrep/T395F/T395F01.htm</a:t>
            </a:r>
            <a:r>
              <a:rPr lang="fr-FR" sz="1400">
                <a:solidFill>
                  <a:srgbClr val="6600CC"/>
                </a:solidFill>
              </a:rPr>
              <a:t> </a:t>
            </a:r>
          </a:p>
          <a:p>
            <a:pPr>
              <a:buFont typeface="Arial" charset="0"/>
              <a:buChar char="•"/>
            </a:pPr>
            <a:r>
              <a:rPr lang="fr-FR" sz="1400">
                <a:solidFill>
                  <a:srgbClr val="6600CC"/>
                </a:solidFill>
                <a:hlinkClick r:id="rId11"/>
              </a:rPr>
              <a:t>www.ihsi.ht</a:t>
            </a:r>
            <a:r>
              <a:rPr lang="fr-FR" sz="1400">
                <a:solidFill>
                  <a:srgbClr val="6600CC"/>
                </a:solidFill>
              </a:rPr>
              <a:t> </a:t>
            </a:r>
          </a:p>
          <a:p>
            <a:pPr>
              <a:buFont typeface="Arial" charset="0"/>
              <a:buChar char="•"/>
            </a:pPr>
            <a:r>
              <a:rPr lang="fr-FR" sz="1400">
                <a:solidFill>
                  <a:srgbClr val="6600CC"/>
                </a:solidFill>
                <a:hlinkClick r:id="rId12"/>
              </a:rPr>
              <a:t>www.marndr.gouv.ht</a:t>
            </a:r>
            <a:r>
              <a:rPr lang="fr-FR" sz="1400">
                <a:solidFill>
                  <a:srgbClr val="6600CC"/>
                </a:solidFill>
              </a:rPr>
              <a:t> </a:t>
            </a:r>
          </a:p>
          <a:p>
            <a:pPr>
              <a:buFont typeface="Arial" charset="0"/>
              <a:buChar char="•"/>
            </a:pPr>
            <a:r>
              <a:rPr lang="fr-FR" sz="1400">
                <a:solidFill>
                  <a:srgbClr val="6600CC"/>
                </a:solidFill>
                <a:hlinkClick r:id="rId13"/>
              </a:rPr>
              <a:t>www.usaid.org</a:t>
            </a:r>
            <a:r>
              <a:rPr lang="fr-FR" sz="1400">
                <a:solidFill>
                  <a:srgbClr val="6600CC"/>
                </a:solidFill>
              </a:rPr>
              <a:t> </a:t>
            </a:r>
          </a:p>
          <a:p>
            <a:pPr>
              <a:buFont typeface="Arial" charset="0"/>
              <a:buChar char="•"/>
            </a:pPr>
            <a:r>
              <a:rPr lang="fr-FR" sz="1400">
                <a:solidFill>
                  <a:srgbClr val="6600CC"/>
                </a:solidFill>
              </a:rPr>
              <a:t> Compostage, </a:t>
            </a:r>
            <a:r>
              <a:rPr lang="fr-FR" sz="1400">
                <a:solidFill>
                  <a:srgbClr val="6600CC"/>
                </a:solidFill>
                <a:hlinkClick r:id="rId14"/>
              </a:rPr>
              <a:t>http://www.techno-science.net/?onglet=glossaire&amp;definition=1079</a:t>
            </a:r>
            <a:r>
              <a:rPr lang="fr-FR" sz="1400">
                <a:solidFill>
                  <a:srgbClr val="6600CC"/>
                </a:solidFill>
              </a:rPr>
              <a:t> </a:t>
            </a:r>
          </a:p>
          <a:p>
            <a:pPr>
              <a:buFont typeface="Arial" charset="0"/>
              <a:buChar char="•"/>
            </a:pPr>
            <a:r>
              <a:rPr lang="fr-FR" sz="1400">
                <a:solidFill>
                  <a:srgbClr val="6600CC"/>
                </a:solidFill>
              </a:rPr>
              <a:t> compostage (Wikipedia), </a:t>
            </a:r>
            <a:r>
              <a:rPr lang="fr-FR" sz="1400">
                <a:solidFill>
                  <a:srgbClr val="6600CC"/>
                </a:solidFill>
                <a:hlinkClick r:id="rId15"/>
              </a:rPr>
              <a:t>http://fr.wikipedia.org/wiki/Compostage_(biologie)</a:t>
            </a:r>
            <a:r>
              <a:rPr lang="fr-FR" sz="1400">
                <a:solidFill>
                  <a:srgbClr val="6600CC"/>
                </a:solidFill>
              </a:rPr>
              <a:t> </a:t>
            </a:r>
          </a:p>
        </p:txBody>
      </p:sp>
      <p:sp>
        <p:nvSpPr>
          <p:cNvPr id="117763"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11744C61-7ADD-4662-A4A6-77B75F3A5AA5}" type="slidenum">
              <a:rPr lang="fr-FR" sz="1200">
                <a:solidFill>
                  <a:schemeClr val="tx1">
                    <a:tint val="75000"/>
                  </a:schemeClr>
                </a:solidFill>
                <a:latin typeface="Times New Roman" pitchFamily="18" charset="0"/>
              </a:rPr>
              <a:pPr algn="r" fontAlgn="auto">
                <a:spcBef>
                  <a:spcPts val="0"/>
                </a:spcBef>
                <a:spcAft>
                  <a:spcPts val="0"/>
                </a:spcAft>
                <a:defRPr/>
              </a:pPr>
              <a:t>114</a:t>
            </a:fld>
            <a:endParaRPr lang="fr-FR" sz="1200" dirty="0">
              <a:solidFill>
                <a:schemeClr val="tx1">
                  <a:tint val="75000"/>
                </a:schemeClr>
              </a:solidFill>
              <a:latin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u contenu 1"/>
          <p:cNvSpPr>
            <a:spLocks/>
          </p:cNvSpPr>
          <p:nvPr/>
        </p:nvSpPr>
        <p:spPr bwMode="auto">
          <a:xfrm>
            <a:off x="107950" y="1125538"/>
            <a:ext cx="8856663" cy="5543550"/>
          </a:xfrm>
          <a:prstGeom prst="rect">
            <a:avLst/>
          </a:prstGeom>
          <a:noFill/>
          <a:ln w="9525">
            <a:noFill/>
            <a:miter lim="800000"/>
            <a:headEnd/>
            <a:tailEnd/>
          </a:ln>
        </p:spPr>
        <p:txBody>
          <a:bodyPr/>
          <a:lstStyle/>
          <a:p>
            <a:r>
              <a:rPr lang="fr-FR" b="1" u="sng">
                <a:solidFill>
                  <a:srgbClr val="660066"/>
                </a:solidFill>
              </a:rPr>
              <a:t>31) Annexe : Associations, contacts et conseils (en France)</a:t>
            </a:r>
          </a:p>
          <a:p>
            <a:endParaRPr lang="fr-FR" b="1">
              <a:solidFill>
                <a:srgbClr val="660066"/>
              </a:solidFill>
            </a:endParaRPr>
          </a:p>
          <a:p>
            <a:pPr>
              <a:buFontTx/>
              <a:buChar char="•"/>
            </a:pPr>
            <a:r>
              <a:rPr lang="fr-FR" sz="1400" b="1">
                <a:solidFill>
                  <a:srgbClr val="6600CC"/>
                </a:solidFill>
              </a:rPr>
              <a:t> LAMS</a:t>
            </a:r>
            <a:r>
              <a:rPr lang="fr-FR" sz="1400">
                <a:solidFill>
                  <a:srgbClr val="6600CC"/>
                </a:solidFill>
              </a:rPr>
              <a:t>: Laboratoire d‘Analyses Microbiologiques des Sols spécialisé dans la restauration de la biodiversité des sols de terroir. Conseils sur la gestion des sols : utilisation de BRF, semis direct sous couvert, travail du sol … </a:t>
            </a:r>
          </a:p>
          <a:p>
            <a:pPr eaLnBrk="0" hangingPunct="0">
              <a:spcBef>
                <a:spcPct val="20000"/>
              </a:spcBef>
            </a:pPr>
            <a:r>
              <a:rPr lang="fr-FR" sz="1400">
                <a:solidFill>
                  <a:srgbClr val="6600CC"/>
                </a:solidFill>
              </a:rPr>
              <a:t>5 Rue de Charmont, 21120 MAREY sur TILLE, France, Tel. 03.80.75.61.50, Fax. 03.80.75.60.96, Site : </a:t>
            </a:r>
            <a:r>
              <a:rPr lang="fr-FR" sz="1400">
                <a:solidFill>
                  <a:srgbClr val="6600CC"/>
                </a:solidFill>
                <a:hlinkClick r:id="rId2"/>
              </a:rPr>
              <a:t>www.lams-21.com</a:t>
            </a:r>
            <a:endParaRPr lang="fr-FR" sz="1400">
              <a:solidFill>
                <a:srgbClr val="6600CC"/>
              </a:solidFill>
            </a:endParaRPr>
          </a:p>
          <a:p>
            <a:pPr eaLnBrk="0" hangingPunct="0">
              <a:spcBef>
                <a:spcPct val="20000"/>
              </a:spcBef>
              <a:buFont typeface="Arial" charset="0"/>
              <a:buChar char="•"/>
            </a:pPr>
            <a:r>
              <a:rPr lang="fr-FR" sz="1400" b="1">
                <a:solidFill>
                  <a:srgbClr val="6600CC"/>
                </a:solidFill>
              </a:rPr>
              <a:t> INRA</a:t>
            </a:r>
            <a:r>
              <a:rPr lang="fr-FR" sz="1400">
                <a:solidFill>
                  <a:srgbClr val="6600CC"/>
                </a:solidFill>
              </a:rPr>
              <a:t>, 147 rue de l'Université 75338 Paris Cedex 07 - tél : +33(0)1.42.75.90.00, </a:t>
            </a:r>
            <a:r>
              <a:rPr lang="fr-FR" sz="1400">
                <a:solidFill>
                  <a:srgbClr val="6600CC"/>
                </a:solidFill>
                <a:hlinkClick r:id="rId3"/>
              </a:rPr>
              <a:t>www.inra.fr</a:t>
            </a:r>
            <a:r>
              <a:rPr lang="fr-FR" sz="1400">
                <a:solidFill>
                  <a:srgbClr val="6600CC"/>
                </a:solidFill>
              </a:rPr>
              <a:t> </a:t>
            </a:r>
          </a:p>
          <a:p>
            <a:pPr eaLnBrk="0" hangingPunct="0">
              <a:spcBef>
                <a:spcPct val="20000"/>
              </a:spcBef>
              <a:buFont typeface="Arial" charset="0"/>
              <a:buChar char="•"/>
            </a:pPr>
            <a:r>
              <a:rPr lang="fr-FR" sz="1400">
                <a:hlinkClick r:id="rId4"/>
              </a:rPr>
              <a:t> AISS</a:t>
            </a:r>
            <a:r>
              <a:rPr lang="fr-FR" sz="1400"/>
              <a:t> </a:t>
            </a:r>
            <a:r>
              <a:rPr lang="fr-FR" sz="1400">
                <a:hlinkClick r:id="rId4"/>
              </a:rPr>
              <a:t>(Association internationale de la science du sol)</a:t>
            </a:r>
            <a:r>
              <a:rPr lang="fr-FR" sz="1400"/>
              <a:t> </a:t>
            </a:r>
          </a:p>
          <a:p>
            <a:pPr eaLnBrk="0" hangingPunct="0">
              <a:spcBef>
                <a:spcPct val="20000"/>
              </a:spcBef>
              <a:buFont typeface="Arial" charset="0"/>
              <a:buChar char="•"/>
            </a:pPr>
            <a:r>
              <a:rPr lang="fr-FR" sz="1400">
                <a:hlinkClick r:id="rId5"/>
              </a:rPr>
              <a:t> AFES</a:t>
            </a:r>
            <a:r>
              <a:rPr lang="fr-FR" sz="1400"/>
              <a:t> </a:t>
            </a:r>
            <a:r>
              <a:rPr lang="fr-FR" sz="1400">
                <a:hlinkClick r:id="rId5"/>
              </a:rPr>
              <a:t>(Association française pour l'étude des sols)</a:t>
            </a:r>
            <a:r>
              <a:rPr lang="fr-FR" sz="1400"/>
              <a:t> </a:t>
            </a:r>
          </a:p>
          <a:p>
            <a:pPr eaLnBrk="0" hangingPunct="0">
              <a:spcBef>
                <a:spcPct val="20000"/>
              </a:spcBef>
              <a:buFont typeface="Arial" charset="0"/>
              <a:buChar char="•"/>
            </a:pPr>
            <a:r>
              <a:rPr lang="fr-FR" sz="1400"/>
              <a:t> </a:t>
            </a:r>
            <a:r>
              <a:rPr lang="fr-FR" sz="1400" b="1">
                <a:solidFill>
                  <a:srgbClr val="7030A0"/>
                </a:solidFill>
              </a:rPr>
              <a:t>CIRAD</a:t>
            </a:r>
            <a:r>
              <a:rPr lang="fr-FR" sz="1400">
                <a:solidFill>
                  <a:srgbClr val="7030A0"/>
                </a:solidFill>
              </a:rPr>
              <a:t>, </a:t>
            </a:r>
            <a:r>
              <a:rPr lang="fr-FR" sz="1400">
                <a:solidFill>
                  <a:srgbClr val="7030A0"/>
                </a:solidFill>
                <a:hlinkClick r:id="rId6"/>
              </a:rPr>
              <a:t>www.cirad.fr</a:t>
            </a:r>
            <a:r>
              <a:rPr lang="fr-FR" sz="1400">
                <a:solidFill>
                  <a:srgbClr val="7030A0"/>
                </a:solidFill>
              </a:rPr>
              <a:t> </a:t>
            </a:r>
          </a:p>
        </p:txBody>
      </p:sp>
      <p:sp>
        <p:nvSpPr>
          <p:cNvPr id="118787"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77747363-2CF0-4683-B03D-EE74CBA657D1}" type="slidenum">
              <a:rPr lang="fr-FR" sz="1200">
                <a:solidFill>
                  <a:schemeClr val="tx1">
                    <a:tint val="75000"/>
                  </a:schemeClr>
                </a:solidFill>
                <a:latin typeface="Times New Roman" pitchFamily="18" charset="0"/>
              </a:rPr>
              <a:pPr algn="r" fontAlgn="auto">
                <a:spcBef>
                  <a:spcPts val="0"/>
                </a:spcBef>
                <a:spcAft>
                  <a:spcPts val="0"/>
                </a:spcAft>
                <a:defRPr/>
              </a:pPr>
              <a:t>115</a:t>
            </a:fld>
            <a:endParaRPr lang="fr-FR" sz="1200" dirty="0">
              <a:solidFill>
                <a:schemeClr val="tx1">
                  <a:tint val="75000"/>
                </a:schemeClr>
              </a:solidFill>
              <a:latin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388" y="1484313"/>
          <a:ext cx="8785225" cy="4938712"/>
        </p:xfrm>
        <a:graphic>
          <a:graphicData uri="http://schemas.openxmlformats.org/drawingml/2006/table">
            <a:tbl>
              <a:tblPr/>
              <a:tblGrid>
                <a:gridCol w="3933684"/>
                <a:gridCol w="4851541"/>
              </a:tblGrid>
              <a:tr h="271304">
                <a:tc>
                  <a:txBody>
                    <a:bodyPr/>
                    <a:lstStyle/>
                    <a:p>
                      <a:pPr algn="ctr"/>
                      <a:r>
                        <a:rPr lang="fr-FR" sz="1600" dirty="0"/>
                        <a:t>Type de coûts</a:t>
                      </a:r>
                    </a:p>
                  </a:txBody>
                  <a:tcPr marL="27460" marR="27460" marT="13730" marB="13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DFFF"/>
                    </a:solidFill>
                  </a:tcPr>
                </a:tc>
                <a:tc>
                  <a:txBody>
                    <a:bodyPr/>
                    <a:lstStyle/>
                    <a:p>
                      <a:pPr algn="ctr"/>
                      <a:r>
                        <a:rPr lang="fr-FR" sz="1600"/>
                        <a:t>Détails</a:t>
                      </a:r>
                    </a:p>
                  </a:txBody>
                  <a:tcPr marL="27460" marR="27460" marT="13730" marB="13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DFFF"/>
                    </a:solidFill>
                  </a:tcPr>
                </a:tc>
              </a:tr>
              <a:tr h="1347637">
                <a:tc>
                  <a:txBody>
                    <a:bodyPr/>
                    <a:lstStyle/>
                    <a:p>
                      <a:pPr algn="ctr"/>
                      <a:r>
                        <a:rPr lang="fr-FR" sz="1400" dirty="0"/>
                        <a:t>Coût pratique avec labour</a:t>
                      </a:r>
                    </a:p>
                  </a:txBody>
                  <a:tcPr marL="27460" marR="27460" marT="13730" marB="13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A"/>
                    </a:solidFill>
                  </a:tcPr>
                </a:tc>
                <a:tc>
                  <a:txBody>
                    <a:bodyPr/>
                    <a:lstStyle/>
                    <a:p>
                      <a:pPr algn="l"/>
                      <a:r>
                        <a:rPr lang="fr-FR" sz="1400" dirty="0"/>
                        <a:t>Labour :                 2 h à 40€/h  soit 80 €/ha </a:t>
                      </a:r>
                      <a:r>
                        <a:rPr lang="fr-FR" sz="1400" dirty="0" err="1"/>
                        <a:t>Vibroculteur</a:t>
                      </a:r>
                      <a:r>
                        <a:rPr lang="fr-FR" sz="1400" dirty="0"/>
                        <a:t> :            2 h à 33€/h soit 66 €/ha</a:t>
                      </a:r>
                    </a:p>
                    <a:p>
                      <a:pPr algn="l"/>
                      <a:r>
                        <a:rPr lang="fr-FR" sz="1400" dirty="0"/>
                        <a:t>Semis :                       1 h à 40€/h soit 40 €/ha</a:t>
                      </a:r>
                    </a:p>
                    <a:p>
                      <a:pPr algn="l"/>
                      <a:r>
                        <a:rPr lang="fr-FR" sz="1400" dirty="0"/>
                        <a:t>Roulage :                1 ½ h à 45 €/h soit 72 €/ha</a:t>
                      </a:r>
                    </a:p>
                    <a:p>
                      <a:pPr algn="l"/>
                      <a:r>
                        <a:rPr lang="fr-FR" sz="1400" b="1" dirty="0"/>
                        <a:t>soit un total d'environ 260 €/ha</a:t>
                      </a:r>
                      <a:endParaRPr lang="fr-FR" sz="1400" dirty="0"/>
                    </a:p>
                  </a:txBody>
                  <a:tcPr marL="27460" marR="27460" marT="13730" marB="13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A"/>
                    </a:solidFill>
                  </a:tcPr>
                </a:tc>
              </a:tr>
              <a:tr h="2826745">
                <a:tc>
                  <a:txBody>
                    <a:bodyPr/>
                    <a:lstStyle/>
                    <a:p>
                      <a:pPr algn="ctr"/>
                      <a:r>
                        <a:rPr lang="fr-FR" sz="1400" dirty="0"/>
                        <a:t>Coût du semis direct sans labour</a:t>
                      </a:r>
                    </a:p>
                  </a:txBody>
                  <a:tcPr marL="27460" marR="27460" marT="13730" marB="13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A"/>
                    </a:solidFill>
                  </a:tcPr>
                </a:tc>
                <a:tc>
                  <a:txBody>
                    <a:bodyPr/>
                    <a:lstStyle/>
                    <a:p>
                      <a:pPr algn="l"/>
                      <a:r>
                        <a:rPr lang="fr-FR" sz="1400" dirty="0"/>
                        <a:t>Semis direct (tracteur + équipement) </a:t>
                      </a:r>
                      <a:br>
                        <a:rPr lang="fr-FR" sz="1400" dirty="0"/>
                      </a:br>
                      <a:r>
                        <a:rPr lang="fr-FR" sz="1400" dirty="0"/>
                        <a:t>1 ½ h à 48€/h  soit   73 €/ha</a:t>
                      </a:r>
                    </a:p>
                    <a:p>
                      <a:pPr algn="l"/>
                      <a:r>
                        <a:rPr lang="fr-FR" sz="1400" dirty="0"/>
                        <a:t>Désherbage supplémentaire     </a:t>
                      </a:r>
                      <a:br>
                        <a:rPr lang="fr-FR" sz="1400" dirty="0"/>
                      </a:br>
                      <a:r>
                        <a:rPr lang="fr-FR" sz="1400" dirty="0"/>
                        <a:t> ( tracteur + pulvérisateur)</a:t>
                      </a:r>
                      <a:br>
                        <a:rPr lang="fr-FR" sz="1400" dirty="0"/>
                      </a:br>
                      <a:r>
                        <a:rPr lang="fr-FR" sz="1400" dirty="0"/>
                        <a:t>½ h à 36€/h =      18€/ha</a:t>
                      </a:r>
                    </a:p>
                    <a:p>
                      <a:pPr algn="l"/>
                      <a:r>
                        <a:rPr lang="fr-FR" sz="1400" dirty="0"/>
                        <a:t>désherbant : 65 €/ha</a:t>
                      </a:r>
                    </a:p>
                    <a:p>
                      <a:pPr algn="l"/>
                      <a:r>
                        <a:rPr lang="fr-FR" sz="1400" dirty="0"/>
                        <a:t>Anti-limace (tracteur + épandeur)</a:t>
                      </a:r>
                      <a:br>
                        <a:rPr lang="fr-FR" sz="1400" dirty="0"/>
                      </a:br>
                      <a:r>
                        <a:rPr lang="fr-FR" sz="1400" dirty="0"/>
                        <a:t>¾ h à 18/h  soit   28 €/ ha</a:t>
                      </a:r>
                    </a:p>
                    <a:p>
                      <a:pPr algn="l"/>
                      <a:r>
                        <a:rPr lang="fr-FR" sz="1400" dirty="0"/>
                        <a:t>produit </a:t>
                      </a:r>
                      <a:r>
                        <a:rPr lang="fr-FR" sz="1400" dirty="0" err="1"/>
                        <a:t>antilimace</a:t>
                      </a:r>
                      <a:r>
                        <a:rPr lang="fr-FR" sz="1400" dirty="0"/>
                        <a:t> :       35 €/ha</a:t>
                      </a:r>
                    </a:p>
                    <a:p>
                      <a:pPr algn="l"/>
                      <a:r>
                        <a:rPr lang="fr-FR" sz="1400" dirty="0"/>
                        <a:t>Perte de rendement : 5 Quintaux/ha</a:t>
                      </a:r>
                    </a:p>
                    <a:p>
                      <a:pPr algn="l"/>
                      <a:r>
                        <a:rPr lang="fr-FR" sz="1400" dirty="0"/>
                        <a:t>       5 x 80 F/Quintal         61 €/ha</a:t>
                      </a:r>
                    </a:p>
                    <a:p>
                      <a:pPr algn="ctr"/>
                      <a:r>
                        <a:rPr lang="fr-FR" sz="1400" b="1" dirty="0"/>
                        <a:t>soit un total de 280 €/ha</a:t>
                      </a:r>
                      <a:endParaRPr lang="fr-FR" sz="1400" dirty="0"/>
                    </a:p>
                  </a:txBody>
                  <a:tcPr marL="27460" marR="27460" marT="13730" marB="13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A"/>
                    </a:solidFill>
                  </a:tcPr>
                </a:tc>
              </a:tr>
              <a:tr h="493026">
                <a:tc>
                  <a:txBody>
                    <a:bodyPr/>
                    <a:lstStyle/>
                    <a:p>
                      <a:pPr algn="ctr"/>
                      <a:r>
                        <a:rPr lang="fr-FR" sz="1400" dirty="0"/>
                        <a:t>Ordre de grandeur du surcoût de la technique sans labour</a:t>
                      </a:r>
                    </a:p>
                  </a:txBody>
                  <a:tcPr marL="27460" marR="27460" marT="13730" marB="13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A"/>
                    </a:solidFill>
                  </a:tcPr>
                </a:tc>
                <a:tc>
                  <a:txBody>
                    <a:bodyPr/>
                    <a:lstStyle/>
                    <a:p>
                      <a:pPr algn="ctr"/>
                      <a:r>
                        <a:rPr lang="fr-FR" sz="1400" b="1" dirty="0"/>
                        <a:t>20 € / ha</a:t>
                      </a:r>
                      <a:endParaRPr lang="fr-FR" sz="1400" dirty="0"/>
                    </a:p>
                  </a:txBody>
                  <a:tcPr marL="27460" marR="27460" marT="13730" marB="13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A"/>
                    </a:solidFill>
                  </a:tcPr>
                </a:tc>
              </a:tr>
            </a:tbl>
          </a:graphicData>
        </a:graphic>
      </p:graphicFrame>
      <p:sp>
        <p:nvSpPr>
          <p:cNvPr id="119827" name="Espace réservé du contenu 1"/>
          <p:cNvSpPr>
            <a:spLocks/>
          </p:cNvSpPr>
          <p:nvPr/>
        </p:nvSpPr>
        <p:spPr bwMode="auto">
          <a:xfrm>
            <a:off x="179388" y="1125538"/>
            <a:ext cx="8964612" cy="431800"/>
          </a:xfrm>
          <a:prstGeom prst="rect">
            <a:avLst/>
          </a:prstGeom>
          <a:noFill/>
          <a:ln w="9525">
            <a:noFill/>
            <a:miter lim="800000"/>
            <a:headEnd/>
            <a:tailEnd/>
          </a:ln>
        </p:spPr>
        <p:txBody>
          <a:bodyPr/>
          <a:lstStyle/>
          <a:p>
            <a:r>
              <a:rPr lang="fr-FR" b="1" u="sng">
                <a:solidFill>
                  <a:srgbClr val="660066"/>
                </a:solidFill>
              </a:rPr>
              <a:t>32) Annexe : Comparaison coûts labour et semis direct (évaluation)</a:t>
            </a:r>
            <a:endParaRPr lang="fr-FR" sz="1400"/>
          </a:p>
        </p:txBody>
      </p:sp>
      <p:sp>
        <p:nvSpPr>
          <p:cNvPr id="119828"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A81E70C0-2E05-462F-99A4-D21010991503}" type="slidenum">
              <a:rPr lang="fr-FR" sz="1200">
                <a:solidFill>
                  <a:schemeClr val="tx1">
                    <a:tint val="75000"/>
                  </a:schemeClr>
                </a:solidFill>
                <a:latin typeface="Times New Roman" pitchFamily="18" charset="0"/>
              </a:rPr>
              <a:pPr algn="r" fontAlgn="auto">
                <a:spcBef>
                  <a:spcPts val="0"/>
                </a:spcBef>
                <a:spcAft>
                  <a:spcPts val="0"/>
                </a:spcAft>
                <a:defRPr/>
              </a:pPr>
              <a:t>116</a:t>
            </a:fld>
            <a:endParaRPr lang="fr-FR" sz="1200" dirty="0">
              <a:solidFill>
                <a:schemeClr val="tx1">
                  <a:tint val="75000"/>
                </a:schemeClr>
              </a:solidFill>
              <a:latin typeface="Times New Roman" pitchFamily="18" charset="0"/>
            </a:endParaRPr>
          </a:p>
        </p:txBody>
      </p:sp>
      <p:sp>
        <p:nvSpPr>
          <p:cNvPr id="119830" name="ZoneTexte 5"/>
          <p:cNvSpPr txBox="1">
            <a:spLocks noChangeArrowheads="1"/>
          </p:cNvSpPr>
          <p:nvPr/>
        </p:nvSpPr>
        <p:spPr bwMode="auto">
          <a:xfrm>
            <a:off x="1979613" y="6453188"/>
            <a:ext cx="5895975" cy="277812"/>
          </a:xfrm>
          <a:prstGeom prst="rect">
            <a:avLst/>
          </a:prstGeom>
          <a:noFill/>
          <a:ln w="9525">
            <a:noFill/>
            <a:miter lim="800000"/>
            <a:headEnd/>
            <a:tailEnd/>
          </a:ln>
        </p:spPr>
        <p:txBody>
          <a:bodyPr wrap="none">
            <a:spAutoFit/>
          </a:bodyPr>
          <a:lstStyle/>
          <a:p>
            <a:r>
              <a:rPr lang="fr-FR" sz="1200">
                <a:solidFill>
                  <a:srgbClr val="7030A0"/>
                </a:solidFill>
              </a:rPr>
              <a:t>Source : </a:t>
            </a:r>
            <a:r>
              <a:rPr lang="fr-FR" sz="1200">
                <a:solidFill>
                  <a:srgbClr val="7030A0"/>
                </a:solidFill>
                <a:hlinkClick r:id="rId2"/>
              </a:rPr>
              <a:t>http://www.rhone-alpes.chambagri.fr/phytov3/pages/TCS_semisdirect.htm</a:t>
            </a:r>
            <a:r>
              <a:rPr lang="fr-FR" sz="1200">
                <a:solidFill>
                  <a:srgbClr val="7030A0"/>
                </a:solidFill>
              </a:rPr>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u contenu 1"/>
          <p:cNvSpPr>
            <a:spLocks/>
          </p:cNvSpPr>
          <p:nvPr/>
        </p:nvSpPr>
        <p:spPr bwMode="auto">
          <a:xfrm>
            <a:off x="179388" y="1125538"/>
            <a:ext cx="8964612" cy="431800"/>
          </a:xfrm>
          <a:prstGeom prst="rect">
            <a:avLst/>
          </a:prstGeom>
          <a:noFill/>
          <a:ln w="9525">
            <a:noFill/>
            <a:miter lim="800000"/>
            <a:headEnd/>
            <a:tailEnd/>
          </a:ln>
        </p:spPr>
        <p:txBody>
          <a:bodyPr/>
          <a:lstStyle/>
          <a:p>
            <a:r>
              <a:rPr lang="fr-FR" b="1" u="sng">
                <a:solidFill>
                  <a:srgbClr val="660066"/>
                </a:solidFill>
              </a:rPr>
              <a:t>33) Annexe : Avantages-inconvénients du semis direct</a:t>
            </a:r>
            <a:endParaRPr lang="fr-FR" sz="1400"/>
          </a:p>
        </p:txBody>
      </p:sp>
      <p:sp>
        <p:nvSpPr>
          <p:cNvPr id="120835"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EC1B940F-0B92-415B-AAC4-C3B078203E62}" type="slidenum">
              <a:rPr lang="fr-FR" sz="1200">
                <a:solidFill>
                  <a:schemeClr val="tx1">
                    <a:tint val="75000"/>
                  </a:schemeClr>
                </a:solidFill>
                <a:latin typeface="Times New Roman" pitchFamily="18" charset="0"/>
              </a:rPr>
              <a:pPr algn="r" fontAlgn="auto">
                <a:spcBef>
                  <a:spcPts val="0"/>
                </a:spcBef>
                <a:spcAft>
                  <a:spcPts val="0"/>
                </a:spcAft>
                <a:defRPr/>
              </a:pPr>
              <a:t>117</a:t>
            </a:fld>
            <a:endParaRPr lang="fr-FR" sz="1200" dirty="0">
              <a:solidFill>
                <a:schemeClr val="tx1">
                  <a:tint val="75000"/>
                </a:schemeClr>
              </a:solidFill>
              <a:latin typeface="Times New Roman" pitchFamily="18" charset="0"/>
            </a:endParaRPr>
          </a:p>
        </p:txBody>
      </p:sp>
      <p:sp>
        <p:nvSpPr>
          <p:cNvPr id="7" name="Rectangle 6"/>
          <p:cNvSpPr/>
          <p:nvPr/>
        </p:nvSpPr>
        <p:spPr>
          <a:xfrm>
            <a:off x="3851275" y="3429000"/>
            <a:ext cx="1368425" cy="57626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FF"/>
                </a:solidFill>
              </a:rPr>
              <a:t>Non labour</a:t>
            </a:r>
          </a:p>
        </p:txBody>
      </p:sp>
      <p:sp>
        <p:nvSpPr>
          <p:cNvPr id="8" name="Rectangle 7"/>
          <p:cNvSpPr/>
          <p:nvPr/>
        </p:nvSpPr>
        <p:spPr>
          <a:xfrm>
            <a:off x="3276600" y="1628775"/>
            <a:ext cx="2519363"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400" b="1" dirty="0">
                <a:solidFill>
                  <a:srgbClr val="0000FF"/>
                </a:solidFill>
              </a:rPr>
              <a:t>Qualité de l'air</a:t>
            </a:r>
          </a:p>
          <a:p>
            <a:pPr>
              <a:defRPr/>
            </a:pPr>
            <a:r>
              <a:rPr lang="fr-FR" sz="1400" dirty="0">
                <a:solidFill>
                  <a:srgbClr val="0000FF"/>
                </a:solidFill>
              </a:rPr>
              <a:t>. Réduction des émissions de gaz à effet de serre</a:t>
            </a:r>
          </a:p>
          <a:p>
            <a:pPr>
              <a:defRPr/>
            </a:pPr>
            <a:r>
              <a:rPr lang="fr-FR" sz="1400" dirty="0">
                <a:solidFill>
                  <a:srgbClr val="0000FF"/>
                </a:solidFill>
              </a:rPr>
              <a:t>. Réduction de l'érosion éolienne</a:t>
            </a:r>
          </a:p>
          <a:p>
            <a:pPr>
              <a:defRPr/>
            </a:pPr>
            <a:r>
              <a:rPr lang="fr-FR" sz="1400" dirty="0">
                <a:solidFill>
                  <a:srgbClr val="0000FF"/>
                </a:solidFill>
              </a:rPr>
              <a:t>. Réduction de la pollution.</a:t>
            </a:r>
          </a:p>
        </p:txBody>
      </p:sp>
      <p:sp>
        <p:nvSpPr>
          <p:cNvPr id="9" name="Rectangle 8"/>
          <p:cNvSpPr/>
          <p:nvPr/>
        </p:nvSpPr>
        <p:spPr>
          <a:xfrm>
            <a:off x="6443663" y="2636838"/>
            <a:ext cx="2520950" cy="201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400" b="1" dirty="0">
                <a:solidFill>
                  <a:srgbClr val="0000FF"/>
                </a:solidFill>
              </a:rPr>
              <a:t>Qualité du sol</a:t>
            </a:r>
          </a:p>
          <a:p>
            <a:pPr>
              <a:defRPr/>
            </a:pPr>
            <a:r>
              <a:rPr lang="fr-FR" sz="1400" dirty="0">
                <a:solidFill>
                  <a:srgbClr val="0000FF"/>
                </a:solidFill>
              </a:rPr>
              <a:t>. Amélioration de la structure du sol.</a:t>
            </a:r>
          </a:p>
          <a:p>
            <a:pPr>
              <a:defRPr/>
            </a:pPr>
            <a:r>
              <a:rPr lang="fr-FR" sz="1400" dirty="0">
                <a:solidFill>
                  <a:srgbClr val="0000FF"/>
                </a:solidFill>
              </a:rPr>
              <a:t>. Contrôle de l'érosion.</a:t>
            </a:r>
          </a:p>
          <a:p>
            <a:pPr>
              <a:defRPr/>
            </a:pPr>
            <a:r>
              <a:rPr lang="fr-FR" sz="1400" dirty="0">
                <a:solidFill>
                  <a:srgbClr val="0000FF"/>
                </a:solidFill>
              </a:rPr>
              <a:t>. Séquestration du carbone.</a:t>
            </a:r>
          </a:p>
          <a:p>
            <a:pPr>
              <a:defRPr/>
            </a:pPr>
            <a:r>
              <a:rPr lang="fr-FR" sz="1400" dirty="0">
                <a:solidFill>
                  <a:srgbClr val="0000FF"/>
                </a:solidFill>
              </a:rPr>
              <a:t>. Conservation de l'eau du sol.</a:t>
            </a:r>
          </a:p>
          <a:p>
            <a:pPr>
              <a:defRPr/>
            </a:pPr>
            <a:r>
              <a:rPr lang="fr-FR" sz="1400" dirty="0">
                <a:solidFill>
                  <a:srgbClr val="0000FF"/>
                </a:solidFill>
              </a:rPr>
              <a:t>. Aération et perméabilité du sol.</a:t>
            </a:r>
          </a:p>
        </p:txBody>
      </p:sp>
      <p:sp>
        <p:nvSpPr>
          <p:cNvPr id="10" name="Rectangle 9"/>
          <p:cNvSpPr/>
          <p:nvPr/>
        </p:nvSpPr>
        <p:spPr>
          <a:xfrm>
            <a:off x="250825" y="2565400"/>
            <a:ext cx="2449513" cy="237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400" b="1" dirty="0">
                <a:solidFill>
                  <a:srgbClr val="0000FF"/>
                </a:solidFill>
              </a:rPr>
              <a:t>Qualité de l'eau</a:t>
            </a:r>
          </a:p>
          <a:p>
            <a:pPr>
              <a:defRPr/>
            </a:pPr>
            <a:r>
              <a:rPr lang="fr-FR" sz="1400" dirty="0">
                <a:solidFill>
                  <a:srgbClr val="0000FF"/>
                </a:solidFill>
              </a:rPr>
              <a:t>. Réduction des pertes en eau par érosion et ruissellement</a:t>
            </a:r>
          </a:p>
          <a:p>
            <a:pPr>
              <a:defRPr/>
            </a:pPr>
            <a:r>
              <a:rPr lang="fr-FR" sz="1400" dirty="0">
                <a:solidFill>
                  <a:srgbClr val="0000FF"/>
                </a:solidFill>
              </a:rPr>
              <a:t>. Diminution de la charge en sédiments, en éléments dissous et en débris</a:t>
            </a:r>
          </a:p>
          <a:p>
            <a:pPr>
              <a:defRPr/>
            </a:pPr>
            <a:r>
              <a:rPr lang="fr-FR" sz="1400" dirty="0">
                <a:solidFill>
                  <a:srgbClr val="0000FF"/>
                </a:solidFill>
              </a:rPr>
              <a:t>. </a:t>
            </a:r>
            <a:r>
              <a:rPr lang="fr-FR" sz="1400" dirty="0" err="1">
                <a:solidFill>
                  <a:srgbClr val="0000FF"/>
                </a:solidFill>
              </a:rPr>
              <a:t>Réducation</a:t>
            </a:r>
            <a:r>
              <a:rPr lang="fr-FR" sz="1400" dirty="0">
                <a:solidFill>
                  <a:srgbClr val="0000FF"/>
                </a:solidFill>
              </a:rPr>
              <a:t> de l'envasement des barrages et des structures hydrauliques.</a:t>
            </a:r>
          </a:p>
        </p:txBody>
      </p:sp>
      <p:sp>
        <p:nvSpPr>
          <p:cNvPr id="11" name="Rectangle 10"/>
          <p:cNvSpPr/>
          <p:nvPr/>
        </p:nvSpPr>
        <p:spPr>
          <a:xfrm>
            <a:off x="3132138" y="4437063"/>
            <a:ext cx="2952750" cy="201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400" b="1" dirty="0">
                <a:solidFill>
                  <a:srgbClr val="0000FF"/>
                </a:solidFill>
              </a:rPr>
              <a:t>Productivité</a:t>
            </a:r>
          </a:p>
          <a:p>
            <a:pPr>
              <a:defRPr/>
            </a:pPr>
            <a:r>
              <a:rPr lang="fr-FR" sz="1400" dirty="0">
                <a:solidFill>
                  <a:srgbClr val="0000FF"/>
                </a:solidFill>
              </a:rPr>
              <a:t>. Stabilité des décisions dans les opérations agricoles.</a:t>
            </a:r>
          </a:p>
          <a:p>
            <a:pPr>
              <a:defRPr/>
            </a:pPr>
            <a:r>
              <a:rPr lang="fr-FR" sz="1400" dirty="0">
                <a:solidFill>
                  <a:srgbClr val="0000FF"/>
                </a:solidFill>
              </a:rPr>
              <a:t>. Augmentation et stabilité des rendements.</a:t>
            </a:r>
          </a:p>
          <a:p>
            <a:pPr>
              <a:defRPr/>
            </a:pPr>
            <a:r>
              <a:rPr lang="fr-FR" sz="1400" dirty="0">
                <a:solidFill>
                  <a:srgbClr val="0000FF"/>
                </a:solidFill>
              </a:rPr>
              <a:t>. Amélioration de la productivité par unité de surface et de temps.</a:t>
            </a:r>
          </a:p>
          <a:p>
            <a:pPr>
              <a:defRPr/>
            </a:pPr>
            <a:r>
              <a:rPr lang="fr-FR" sz="1400" dirty="0">
                <a:solidFill>
                  <a:srgbClr val="0000FF"/>
                </a:solidFill>
              </a:rPr>
              <a:t>. Amélioration de la productivité par unité d'intrant</a:t>
            </a:r>
          </a:p>
        </p:txBody>
      </p:sp>
      <p:cxnSp>
        <p:nvCxnSpPr>
          <p:cNvPr id="13" name="Connecteur droit avec flèche 12"/>
          <p:cNvCxnSpPr/>
          <p:nvPr/>
        </p:nvCxnSpPr>
        <p:spPr>
          <a:xfrm rot="10800000" flipV="1">
            <a:off x="2268538" y="1844675"/>
            <a:ext cx="863600" cy="4318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rot="10800000">
            <a:off x="1979613" y="5084763"/>
            <a:ext cx="936625" cy="6477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rot="10800000">
            <a:off x="5867400" y="1844675"/>
            <a:ext cx="1079500" cy="6477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p:cNvCxnSpPr/>
          <p:nvPr/>
        </p:nvCxnSpPr>
        <p:spPr>
          <a:xfrm rot="10800000" flipV="1">
            <a:off x="6300788" y="4868863"/>
            <a:ext cx="935037" cy="72072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a:stCxn id="8" idx="2"/>
            <a:endCxn id="7" idx="0"/>
          </p:cNvCxnSpPr>
          <p:nvPr/>
        </p:nvCxnSpPr>
        <p:spPr>
          <a:xfrm rot="5400000">
            <a:off x="4283869" y="3177382"/>
            <a:ext cx="504825" cy="1587"/>
          </a:xfrm>
          <a:prstGeom prst="straightConnector1">
            <a:avLst/>
          </a:prstGeom>
          <a:ln>
            <a:solidFill>
              <a:srgbClr val="008000"/>
            </a:solidFill>
            <a:headEnd type="arrow"/>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p:cNvCxnSpPr/>
          <p:nvPr/>
        </p:nvCxnSpPr>
        <p:spPr>
          <a:xfrm rot="5400000">
            <a:off x="4283075" y="4221163"/>
            <a:ext cx="433387" cy="1588"/>
          </a:xfrm>
          <a:prstGeom prst="straightConnector1">
            <a:avLst/>
          </a:prstGeom>
          <a:ln>
            <a:solidFill>
              <a:srgbClr val="008000"/>
            </a:solidFill>
            <a:headEnd type="arrow"/>
            <a:tailEnd type="arrow"/>
          </a:ln>
        </p:spPr>
        <p:style>
          <a:lnRef idx="2">
            <a:schemeClr val="dk1"/>
          </a:lnRef>
          <a:fillRef idx="0">
            <a:schemeClr val="dk1"/>
          </a:fillRef>
          <a:effectRef idx="1">
            <a:schemeClr val="dk1"/>
          </a:effectRef>
          <a:fontRef idx="minor">
            <a:schemeClr val="tx1"/>
          </a:fontRef>
        </p:style>
      </p:cxnSp>
      <p:cxnSp>
        <p:nvCxnSpPr>
          <p:cNvPr id="33" name="Connecteur droit avec flèche 32"/>
          <p:cNvCxnSpPr/>
          <p:nvPr/>
        </p:nvCxnSpPr>
        <p:spPr>
          <a:xfrm rot="10800000">
            <a:off x="5292725" y="3716338"/>
            <a:ext cx="1079500" cy="1587"/>
          </a:xfrm>
          <a:prstGeom prst="straightConnector1">
            <a:avLst/>
          </a:prstGeom>
          <a:ln>
            <a:solidFill>
              <a:srgbClr val="008000"/>
            </a:solidFill>
            <a:headEnd type="arrow"/>
            <a:tailEnd type="arrow"/>
          </a:ln>
        </p:spPr>
        <p:style>
          <a:lnRef idx="2">
            <a:schemeClr val="dk1"/>
          </a:lnRef>
          <a:fillRef idx="0">
            <a:schemeClr val="dk1"/>
          </a:fillRef>
          <a:effectRef idx="1">
            <a:schemeClr val="dk1"/>
          </a:effectRef>
          <a:fontRef idx="minor">
            <a:schemeClr val="tx1"/>
          </a:fontRef>
        </p:style>
      </p:cxnSp>
      <p:cxnSp>
        <p:nvCxnSpPr>
          <p:cNvPr id="37" name="Connecteur droit avec flèche 36"/>
          <p:cNvCxnSpPr/>
          <p:nvPr/>
        </p:nvCxnSpPr>
        <p:spPr>
          <a:xfrm rot="10800000">
            <a:off x="2771775" y="3716338"/>
            <a:ext cx="1079500" cy="1587"/>
          </a:xfrm>
          <a:prstGeom prst="straightConnector1">
            <a:avLst/>
          </a:prstGeom>
          <a:ln>
            <a:solidFill>
              <a:srgbClr val="008000"/>
            </a:solidFill>
            <a:headEnd type="arrow"/>
            <a:tailEnd type="arrow"/>
          </a:ln>
        </p:spPr>
        <p:style>
          <a:lnRef idx="2">
            <a:schemeClr val="dk1"/>
          </a:lnRef>
          <a:fillRef idx="0">
            <a:schemeClr val="dk1"/>
          </a:fillRef>
          <a:effectRef idx="1">
            <a:schemeClr val="dk1"/>
          </a:effectRef>
          <a:fontRef idx="minor">
            <a:schemeClr val="tx1"/>
          </a:fontRef>
        </p:style>
      </p:cxnSp>
      <p:sp>
        <p:nvSpPr>
          <p:cNvPr id="120850" name="ZoneTexte 37"/>
          <p:cNvSpPr txBox="1">
            <a:spLocks noChangeArrowheads="1"/>
          </p:cNvSpPr>
          <p:nvPr/>
        </p:nvSpPr>
        <p:spPr bwMode="auto">
          <a:xfrm>
            <a:off x="6300788" y="5732463"/>
            <a:ext cx="2663825" cy="830262"/>
          </a:xfrm>
          <a:prstGeom prst="rect">
            <a:avLst/>
          </a:prstGeom>
          <a:noFill/>
          <a:ln w="9525">
            <a:noFill/>
            <a:miter lim="800000"/>
            <a:headEnd/>
            <a:tailEnd/>
          </a:ln>
        </p:spPr>
        <p:txBody>
          <a:bodyPr>
            <a:spAutoFit/>
          </a:bodyPr>
          <a:lstStyle/>
          <a:p>
            <a:pPr algn="just"/>
            <a:r>
              <a:rPr lang="fr-FR" sz="1200">
                <a:solidFill>
                  <a:srgbClr val="6600CC"/>
                </a:solidFill>
              </a:rPr>
              <a:t>Fig. 1. : relation entre le système de non-labour et les composantes de l'environnement et la production.</a:t>
            </a:r>
          </a:p>
          <a:p>
            <a:pPr algn="just"/>
            <a:r>
              <a:rPr lang="fr-FR" sz="1200">
                <a:solidFill>
                  <a:srgbClr val="7030A0"/>
                </a:solidFill>
              </a:rPr>
              <a:t>Source : </a:t>
            </a:r>
            <a:r>
              <a:rPr lang="fr-FR" sz="1200">
                <a:solidFill>
                  <a:srgbClr val="7030A0"/>
                </a:solidFill>
                <a:hlinkClick r:id="rId2"/>
              </a:rPr>
              <a:t>http://agriculture.ovh.org</a:t>
            </a:r>
            <a:r>
              <a:rPr lang="fr-FR" sz="1200">
                <a:solidFill>
                  <a:srgbClr val="7030A0"/>
                </a:solidFill>
              </a:rPr>
              <a:t>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ChangeArrowheads="1"/>
          </p:cNvSpPr>
          <p:nvPr/>
        </p:nvSpPr>
        <p:spPr bwMode="auto">
          <a:xfrm>
            <a:off x="4368800" y="1600200"/>
            <a:ext cx="9144000" cy="0"/>
          </a:xfrm>
          <a:prstGeom prst="rect">
            <a:avLst/>
          </a:prstGeom>
          <a:noFill/>
          <a:ln w="9525">
            <a:noFill/>
            <a:miter lim="800000"/>
            <a:headEnd/>
            <a:tailEnd/>
          </a:ln>
        </p:spPr>
        <p:txBody>
          <a:bodyPr wrap="none" anchor="ctr">
            <a:spAutoFit/>
          </a:bodyPr>
          <a:lstStyle/>
          <a:p>
            <a:pPr eaLnBrk="0" hangingPunct="0"/>
            <a:r>
              <a:rPr lang="fr-FR" sz="1000"/>
              <a:t/>
            </a:r>
            <a:br>
              <a:rPr lang="fr-FR" sz="1000"/>
            </a:br>
            <a:endParaRPr lang="fr-FR" sz="900"/>
          </a:p>
          <a:p>
            <a:pPr eaLnBrk="0" hangingPunct="0"/>
            <a:r>
              <a:rPr lang="fr-FR"/>
              <a:t/>
            </a:r>
            <a:br>
              <a:rPr lang="fr-FR"/>
            </a:br>
            <a:endParaRPr lang="fr-FR"/>
          </a:p>
        </p:txBody>
      </p:sp>
      <p:graphicFrame>
        <p:nvGraphicFramePr>
          <p:cNvPr id="4" name="Tableau 3"/>
          <p:cNvGraphicFramePr>
            <a:graphicFrameLocks noGrp="1"/>
          </p:cNvGraphicFramePr>
          <p:nvPr/>
        </p:nvGraphicFramePr>
        <p:xfrm>
          <a:off x="179388" y="627063"/>
          <a:ext cx="8929687" cy="5992812"/>
        </p:xfrm>
        <a:graphic>
          <a:graphicData uri="http://schemas.openxmlformats.org/drawingml/2006/table">
            <a:tbl>
              <a:tblPr/>
              <a:tblGrid>
                <a:gridCol w="1223962"/>
                <a:gridCol w="792163"/>
                <a:gridCol w="504825"/>
                <a:gridCol w="1079500"/>
                <a:gridCol w="720725"/>
                <a:gridCol w="719137"/>
                <a:gridCol w="720725"/>
                <a:gridCol w="863600"/>
                <a:gridCol w="647700"/>
                <a:gridCol w="576263"/>
                <a:gridCol w="504825"/>
                <a:gridCol w="576262"/>
              </a:tblGrid>
              <a:tr h="50483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Cliquez sur les entêtes </a:t>
                      </a:r>
                      <a:br>
                        <a:rPr kumimoji="0" lang="fr-FR" sz="900" b="1" i="0" u="none" strike="noStrike" cap="none" normalizeH="0" baseline="0" smtClean="0">
                          <a:ln>
                            <a:noFill/>
                          </a:ln>
                          <a:solidFill>
                            <a:srgbClr val="C55407"/>
                          </a:solidFill>
                          <a:effectLst/>
                          <a:latin typeface="Calibri" pitchFamily="34" charset="0"/>
                          <a:cs typeface="Calibri" pitchFamily="34" charset="0"/>
                        </a:rPr>
                      </a:br>
                      <a:r>
                        <a:rPr kumimoji="0" lang="fr-FR" sz="900" b="1" i="0" u="none" strike="noStrike" cap="none" normalizeH="0" baseline="0" smtClean="0">
                          <a:ln>
                            <a:noFill/>
                          </a:ln>
                          <a:solidFill>
                            <a:srgbClr val="C55407"/>
                          </a:solidFill>
                          <a:effectLst/>
                          <a:latin typeface="Calibri" pitchFamily="34" charset="0"/>
                          <a:cs typeface="Calibri" pitchFamily="34" charset="0"/>
                        </a:rPr>
                        <a:t>de colonne pour plus de détails</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FFC000"/>
                          </a:solidFill>
                          <a:effectLst/>
                          <a:latin typeface="Calibri" pitchFamily="34" charset="0"/>
                          <a:cs typeface="Calibri" pitchFamily="34" charset="0"/>
                          <a:hlinkClick r:id="rId2"/>
                        </a:rPr>
                        <a:t>% porosité</a:t>
                      </a:r>
                      <a:endParaRPr kumimoji="0" lang="fr-FR" sz="900" b="1" i="0" u="none" strike="noStrike" cap="none" normalizeH="0" baseline="0" smtClean="0">
                        <a:ln>
                          <a:noFill/>
                        </a:ln>
                        <a:solidFill>
                          <a:srgbClr val="FFC000"/>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pH</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3"/>
                        </a:rPr>
                        <a:t>CEC</a:t>
                      </a:r>
                      <a:r>
                        <a:rPr kumimoji="0" lang="fr-FR" sz="900" b="1" i="0" u="none" strike="noStrike" cap="none" normalizeH="0" baseline="0" smtClean="0">
                          <a:ln>
                            <a:noFill/>
                          </a:ln>
                          <a:solidFill>
                            <a:srgbClr val="C55407"/>
                          </a:solidFill>
                          <a:effectLst/>
                          <a:latin typeface="Calibri" pitchFamily="34" charset="0"/>
                          <a:cs typeface="Calibri" pitchFamily="34" charset="0"/>
                        </a:rPr>
                        <a:t/>
                      </a:r>
                      <a:br>
                        <a:rPr kumimoji="0" lang="fr-FR" sz="900" b="1" i="0" u="none" strike="noStrike" cap="none" normalizeH="0" baseline="0" smtClean="0">
                          <a:ln>
                            <a:noFill/>
                          </a:ln>
                          <a:solidFill>
                            <a:srgbClr val="C55407"/>
                          </a:solidFill>
                          <a:effectLst/>
                          <a:latin typeface="Calibri" pitchFamily="34" charset="0"/>
                          <a:cs typeface="Calibri" pitchFamily="34" charset="0"/>
                        </a:rPr>
                      </a:br>
                      <a:r>
                        <a:rPr kumimoji="0" lang="fr-FR" sz="900" b="1" i="0" u="none" strike="noStrike" cap="none" normalizeH="0" baseline="0" smtClean="0">
                          <a:ln>
                            <a:noFill/>
                          </a:ln>
                          <a:solidFill>
                            <a:srgbClr val="C55407"/>
                          </a:solidFill>
                          <a:effectLst/>
                          <a:latin typeface="Calibri" pitchFamily="34" charset="0"/>
                          <a:cs typeface="Calibri" pitchFamily="34" charset="0"/>
                        </a:rPr>
                        <a:t>(capacité d'échange cationique)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4"/>
                        </a:rPr>
                        <a:t>densité</a:t>
                      </a:r>
                      <a:endParaRPr kumimoji="0" lang="fr-FR" sz="900" b="1" i="0" u="none" strike="noStrike" cap="none" normalizeH="0" baseline="0" smtClean="0">
                        <a:ln>
                          <a:noFill/>
                        </a:ln>
                        <a:solidFill>
                          <a:srgbClr val="C55407"/>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 rétention</a:t>
                      </a:r>
                      <a:br>
                        <a:rPr kumimoji="0" lang="fr-FR" sz="900" b="1" i="0" u="none" strike="noStrike" cap="none" normalizeH="0" baseline="0" smtClean="0">
                          <a:ln>
                            <a:noFill/>
                          </a:ln>
                          <a:solidFill>
                            <a:srgbClr val="C55407"/>
                          </a:solidFill>
                          <a:effectLst/>
                          <a:latin typeface="Calibri" pitchFamily="34" charset="0"/>
                          <a:cs typeface="Calibri" pitchFamily="34" charset="0"/>
                        </a:rPr>
                      </a:br>
                      <a:r>
                        <a:rPr kumimoji="0" lang="fr-FR" sz="900" b="1" i="0" u="none" strike="noStrike" cap="none" normalizeH="0" baseline="0" smtClean="0">
                          <a:ln>
                            <a:noFill/>
                          </a:ln>
                          <a:solidFill>
                            <a:srgbClr val="C55407"/>
                          </a:solidFill>
                          <a:effectLst/>
                          <a:latin typeface="Calibri" pitchFamily="34" charset="0"/>
                          <a:cs typeface="Calibri" pitchFamily="34" charset="0"/>
                        </a:rPr>
                        <a:t>en eau</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durabilité</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5"/>
                        </a:rPr>
                        <a:t>C/N</a:t>
                      </a:r>
                      <a:r>
                        <a:rPr kumimoji="0" lang="fr-FR" sz="900" b="1" i="0" u="none" strike="noStrike" cap="none" normalizeH="0" baseline="0" smtClean="0">
                          <a:ln>
                            <a:noFill/>
                          </a:ln>
                          <a:solidFill>
                            <a:srgbClr val="C55407"/>
                          </a:solidFill>
                          <a:effectLst/>
                          <a:latin typeface="Calibri" pitchFamily="34" charset="0"/>
                          <a:cs typeface="Calibri" pitchFamily="34" charset="0"/>
                        </a:rPr>
                        <a:t/>
                      </a:r>
                      <a:br>
                        <a:rPr kumimoji="0" lang="fr-FR" sz="900" b="1" i="0" u="none" strike="noStrike" cap="none" normalizeH="0" baseline="0" smtClean="0">
                          <a:ln>
                            <a:noFill/>
                          </a:ln>
                          <a:solidFill>
                            <a:srgbClr val="C55407"/>
                          </a:solidFill>
                          <a:effectLst/>
                          <a:latin typeface="Calibri" pitchFamily="34" charset="0"/>
                          <a:cs typeface="Calibri" pitchFamily="34" charset="0"/>
                        </a:rPr>
                      </a:br>
                      <a:r>
                        <a:rPr kumimoji="0" lang="fr-FR" sz="900" b="1" i="0" u="none" strike="noStrike" cap="none" normalizeH="0" baseline="0" smtClean="0">
                          <a:ln>
                            <a:noFill/>
                          </a:ln>
                          <a:solidFill>
                            <a:srgbClr val="C55407"/>
                          </a:solidFill>
                          <a:effectLst/>
                          <a:latin typeface="Calibri" pitchFamily="34" charset="0"/>
                          <a:cs typeface="Calibri" pitchFamily="34" charset="0"/>
                        </a:rPr>
                        <a:t>(rapport azote/carbone)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indice</a:t>
                      </a:r>
                      <a:br>
                        <a:rPr kumimoji="0" lang="fr-FR" sz="900" b="1" i="0" u="none" strike="noStrike" cap="none" normalizeH="0" baseline="0" smtClean="0">
                          <a:ln>
                            <a:noFill/>
                          </a:ln>
                          <a:solidFill>
                            <a:srgbClr val="C55407"/>
                          </a:solidFill>
                          <a:effectLst/>
                          <a:latin typeface="Calibri" pitchFamily="34" charset="0"/>
                          <a:cs typeface="Calibri" pitchFamily="34" charset="0"/>
                        </a:rPr>
                      </a:br>
                      <a:r>
                        <a:rPr kumimoji="0" lang="fr-FR" sz="900" b="1" i="0" u="none" strike="noStrike" cap="none" normalizeH="0" baseline="0" smtClean="0">
                          <a:ln>
                            <a:noFill/>
                          </a:ln>
                          <a:solidFill>
                            <a:srgbClr val="C55407"/>
                          </a:solidFill>
                          <a:effectLst/>
                          <a:latin typeface="Calibri" pitchFamily="34" charset="0"/>
                          <a:cs typeface="Calibri" pitchFamily="34" charset="0"/>
                        </a:rPr>
                        <a:t>des vides</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asphyxie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6"/>
                        </a:rPr>
                        <a:t>% air</a:t>
                      </a:r>
                      <a:endParaRPr kumimoji="0" lang="fr-FR" sz="900" b="1" i="0" u="none" strike="noStrike" cap="none" normalizeH="0" baseline="0" smtClean="0">
                        <a:ln>
                          <a:noFill/>
                        </a:ln>
                        <a:solidFill>
                          <a:srgbClr val="C55407"/>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Action</a:t>
                      </a:r>
                      <a:br>
                        <a:rPr kumimoji="0" lang="fr-FR" sz="900" b="1" i="0" u="none" strike="noStrike" cap="none" normalizeH="0" baseline="0" smtClean="0">
                          <a:ln>
                            <a:noFill/>
                          </a:ln>
                          <a:solidFill>
                            <a:srgbClr val="C55407"/>
                          </a:solidFill>
                          <a:effectLst/>
                          <a:latin typeface="Calibri" pitchFamily="34" charset="0"/>
                          <a:cs typeface="Calibri" pitchFamily="34" charset="0"/>
                        </a:rPr>
                      </a:br>
                      <a:r>
                        <a:rPr kumimoji="0" lang="fr-FR" sz="900" b="1" i="0" u="none" strike="noStrike" cap="none" normalizeH="0" baseline="0" smtClean="0">
                          <a:ln>
                            <a:noFill/>
                          </a:ln>
                          <a:solidFill>
                            <a:srgbClr val="C55407"/>
                          </a:solidFill>
                          <a:effectLst/>
                          <a:latin typeface="Calibri" pitchFamily="34" charset="0"/>
                          <a:cs typeface="Calibri" pitchFamily="34" charset="0"/>
                        </a:rPr>
                        <a:t>chimique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FFFFFF"/>
                          </a:solidFill>
                          <a:effectLst/>
                          <a:latin typeface="Calibri" pitchFamily="34" charset="0"/>
                          <a:cs typeface="Calibri" pitchFamily="34" charset="0"/>
                          <a:hlinkClick r:id="rId7"/>
                        </a:rPr>
                        <a:t>tourbe blonde</a:t>
                      </a:r>
                      <a:endParaRPr kumimoji="0" lang="fr-FR" sz="900" b="1" i="0" u="none" strike="noStrike" cap="none" normalizeH="0" baseline="0" smtClean="0">
                        <a:ln>
                          <a:noFill/>
                        </a:ln>
                        <a:solidFill>
                          <a:srgbClr val="FFFFFF"/>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90 à 95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0,08 à 0,16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45 à 50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moyen</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49 à 54</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11,5 à 19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12,5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1968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tourbe brune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200 à 400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0,2 à 0,5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45 à 50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moyen</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20 à 25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5,7 à 7,3</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forte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4,3</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gravier &gt;2mm</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42</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 à 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&lt;15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0,72</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33,8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8"/>
                        </a:rPr>
                        <a:t>sable &gt;5 mm</a:t>
                      </a:r>
                      <a:endParaRPr kumimoji="0" lang="fr-FR" sz="900" b="1" i="0" u="none" strike="noStrike" cap="none" normalizeH="0" baseline="0" smtClean="0">
                        <a:ln>
                          <a:noFill/>
                        </a:ln>
                        <a:solidFill>
                          <a:srgbClr val="C55407"/>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 à 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 à 1,8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0,61</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&lt;20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1968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9"/>
                        </a:rPr>
                        <a:t>sphaigne</a:t>
                      </a:r>
                      <a:endParaRPr kumimoji="0" lang="fr-FR" sz="900" b="1" i="0" u="none" strike="noStrike" cap="none" normalizeH="0" baseline="0" smtClean="0">
                        <a:ln>
                          <a:noFill/>
                        </a:ln>
                        <a:solidFill>
                          <a:srgbClr val="C55407"/>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95 à 97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3,9 à 4,9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150 à 250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0,05 à 0,07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1200 à 1500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125 à 135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0,5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forte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&lt;15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10"/>
                        </a:rPr>
                        <a:t>pouzzolane</a:t>
                      </a:r>
                      <a:endParaRPr kumimoji="0" lang="fr-FR" sz="900" b="1" i="0" u="none" strike="noStrike" cap="none" normalizeH="0" baseline="0" smtClean="0">
                        <a:ln>
                          <a:noFill/>
                        </a:ln>
                        <a:solidFill>
                          <a:srgbClr val="C55407"/>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60 à 70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6,5 à 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0,8 à 0,13</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 à 10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1,9 à 2,3</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11"/>
                        </a:rPr>
                        <a:t>perlite</a:t>
                      </a:r>
                      <a:endParaRPr kumimoji="0" lang="fr-FR" sz="900" b="1" i="0" u="none" strike="noStrike" cap="none" normalizeH="0" baseline="0" smtClean="0">
                        <a:ln>
                          <a:noFill/>
                        </a:ln>
                        <a:solidFill>
                          <a:srgbClr val="C55407"/>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96 à 97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6,9 à 7,5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 à 10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0,08 à 0,12</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35 à 50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variable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24</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61,8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1968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12"/>
                        </a:rPr>
                        <a:t>vermiculite</a:t>
                      </a:r>
                      <a:endParaRPr kumimoji="0" lang="fr-FR" sz="900" b="1" i="0" u="none" strike="noStrike" cap="none" normalizeH="0" baseline="0" smtClean="0">
                        <a:ln>
                          <a:noFill/>
                        </a:ln>
                        <a:solidFill>
                          <a:srgbClr val="C55407"/>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95,4</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7,5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0,09 à 0,12</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45 à 50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50 à 55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21</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forte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grains argile (seramis)</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7,2</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sans norme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0,86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C55407"/>
                          </a:solidFill>
                          <a:effectLst/>
                          <a:latin typeface="Calibri" pitchFamily="34" charset="0"/>
                          <a:cs typeface="Calibri" pitchFamily="34" charset="0"/>
                          <a:hlinkClick r:id="rId13"/>
                        </a:rPr>
                        <a:t>argile expansée (argex)</a:t>
                      </a:r>
                      <a:endParaRPr kumimoji="0" lang="fr-FR" sz="900" b="1" i="0" u="none" strike="noStrike" cap="none" normalizeH="0" baseline="0" smtClean="0">
                        <a:ln>
                          <a:noFill/>
                        </a:ln>
                        <a:solidFill>
                          <a:srgbClr val="C55407"/>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0,08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24</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61,8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pierre ponce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75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7,5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0,8 à 1,36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0,28 à 0,81</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40 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charbon de bois</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88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5,7 à 9,7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&gt; 200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0,2 à 0,6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 à 10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très bonne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0,6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10 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fibres de coco</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95 à 96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5,4 à 6,7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350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0,11 à 0,13</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25 à 40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110 à 220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730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écorce de pin</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 à 5,1</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0,3 à 0,4</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300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30 à 58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730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écorce compostée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85 à 86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 à 4,5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&lt; 80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0,2 à 0,4</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200 à 300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55 à 63</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730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copeaux épicea</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90 à 95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5,8 à 6,5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 à 20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0,23</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35 à 40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250 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20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55 à 60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730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laine de roche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95 à 97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7,5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0,07 à 0,09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19 à 32</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moyen</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14 à 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1968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polystyrène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&lt; 40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7,9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0,7 à 0,9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&lt; 10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40 à 45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nulle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&lt; 25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189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mousse polyuréthane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6,6</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0,08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monte avec temps</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2,75 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élevé</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polyuréthane (foam)</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80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6,2</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0,9</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0,08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&lt; 65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plantigel</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6,5 à 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none" strike="noStrike" cap="none" normalizeH="0" baseline="0" smtClean="0">
                          <a:ln>
                            <a:noFill/>
                          </a:ln>
                          <a:solidFill>
                            <a:srgbClr val="C55407"/>
                          </a:solidFill>
                          <a:effectLst/>
                          <a:latin typeface="Calibri" pitchFamily="34" charset="0"/>
                          <a:cs typeface="Calibri" pitchFamily="34" charset="0"/>
                        </a:rPr>
                        <a:t>quartz</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40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7</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2,65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bonne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0,62</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2349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900" b="1" i="0" u="sng" strike="noStrike" cap="none" normalizeH="0" baseline="0" smtClean="0">
                          <a:ln>
                            <a:noFill/>
                          </a:ln>
                          <a:solidFill>
                            <a:srgbClr val="FFFFFF"/>
                          </a:solidFill>
                          <a:effectLst/>
                          <a:latin typeface="Calibri" pitchFamily="34" charset="0"/>
                          <a:cs typeface="Calibri" pitchFamily="34" charset="0"/>
                          <a:hlinkClick r:id="rId14"/>
                        </a:rPr>
                        <a:t>zeolite</a:t>
                      </a:r>
                      <a:endParaRPr kumimoji="0" lang="fr-FR" sz="900" b="1" i="0" u="none" strike="noStrike" cap="none" normalizeH="0" baseline="0" smtClean="0">
                        <a:ln>
                          <a:noFill/>
                        </a:ln>
                        <a:solidFill>
                          <a:srgbClr val="FFFFFF"/>
                        </a:solidFill>
                        <a:effectLst/>
                        <a:latin typeface="Calibri" pitchFamily="34" charset="0"/>
                        <a:cs typeface="Calibri" pitchFamily="34" charset="0"/>
                      </a:endParaRP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65</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7,4</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220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2,1</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68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très bonne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1,8</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faible</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&gt; 30 </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Calibri" pitchFamily="34" charset="0"/>
                          <a:cs typeface="Calibri" pitchFamily="34" charset="0"/>
                        </a:rPr>
                        <a:t>0</a:t>
                      </a:r>
                    </a:p>
                  </a:txBody>
                  <a:tcPr marL="1753" marR="1753" marT="1753" marB="17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sp>
        <p:nvSpPr>
          <p:cNvPr id="122186" name="Rectangle 2"/>
          <p:cNvSpPr>
            <a:spLocks noChangeArrowheads="1"/>
          </p:cNvSpPr>
          <p:nvPr/>
        </p:nvSpPr>
        <p:spPr bwMode="auto">
          <a:xfrm>
            <a:off x="3783013" y="160020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122187" name="WordArt 4"/>
          <p:cNvSpPr>
            <a:spLocks noChangeArrowheads="1" noChangeShapeType="1" noTextEdit="1"/>
          </p:cNvSpPr>
          <p:nvPr/>
        </p:nvSpPr>
        <p:spPr bwMode="auto">
          <a:xfrm>
            <a:off x="179388" y="149225"/>
            <a:ext cx="6769100" cy="32385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 name="Espace réservé du numéro de diapositive 1"/>
          <p:cNvSpPr txBox="1">
            <a:spLocks noGrp="1"/>
          </p:cNvSpPr>
          <p:nvPr/>
        </p:nvSpPr>
        <p:spPr>
          <a:xfrm>
            <a:off x="8532813" y="117475"/>
            <a:ext cx="457200" cy="276225"/>
          </a:xfrm>
          <a:prstGeom prst="rect">
            <a:avLst/>
          </a:prstGeom>
          <a:noFill/>
        </p:spPr>
        <p:txBody>
          <a:bodyPr anchor="ctr"/>
          <a:lstStyle/>
          <a:p>
            <a:pPr algn="r" fontAlgn="auto">
              <a:spcBef>
                <a:spcPts val="0"/>
              </a:spcBef>
              <a:spcAft>
                <a:spcPts val="0"/>
              </a:spcAft>
              <a:defRPr/>
            </a:pPr>
            <a:fld id="{01FB3069-D3EC-4F13-A042-838EA1DA364A}" type="slidenum">
              <a:rPr lang="fr-FR" sz="1200">
                <a:solidFill>
                  <a:schemeClr val="tx1">
                    <a:tint val="75000"/>
                  </a:schemeClr>
                </a:solidFill>
                <a:latin typeface="Times New Roman" pitchFamily="18" charset="0"/>
              </a:rPr>
              <a:pPr algn="r" fontAlgn="auto">
                <a:spcBef>
                  <a:spcPts val="0"/>
                </a:spcBef>
                <a:spcAft>
                  <a:spcPts val="0"/>
                </a:spcAft>
                <a:defRPr/>
              </a:pPr>
              <a:t>118</a:t>
            </a:fld>
            <a:endParaRPr lang="fr-FR" sz="1200" dirty="0">
              <a:solidFill>
                <a:schemeClr val="tx1">
                  <a:tint val="75000"/>
                </a:schemeClr>
              </a:solidFill>
              <a:latin typeface="Times New Roman" pitchFamily="18" charset="0"/>
            </a:endParaRPr>
          </a:p>
        </p:txBody>
      </p:sp>
      <p:sp>
        <p:nvSpPr>
          <p:cNvPr id="122189" name="ZoneTexte 7"/>
          <p:cNvSpPr txBox="1">
            <a:spLocks noChangeArrowheads="1"/>
          </p:cNvSpPr>
          <p:nvPr/>
        </p:nvSpPr>
        <p:spPr bwMode="auto">
          <a:xfrm>
            <a:off x="684213" y="6611938"/>
            <a:ext cx="8175625" cy="246062"/>
          </a:xfrm>
          <a:prstGeom prst="rect">
            <a:avLst/>
          </a:prstGeom>
          <a:noFill/>
          <a:ln w="9525">
            <a:noFill/>
            <a:miter lim="800000"/>
            <a:headEnd/>
            <a:tailEnd/>
          </a:ln>
        </p:spPr>
        <p:txBody>
          <a:bodyPr wrap="none">
            <a:spAutoFit/>
          </a:bodyPr>
          <a:lstStyle/>
          <a:p>
            <a:r>
              <a:rPr lang="fr-FR" sz="1000" u="sng">
                <a:solidFill>
                  <a:srgbClr val="7030A0"/>
                </a:solidFill>
              </a:rPr>
              <a:t>Source</a:t>
            </a:r>
            <a:r>
              <a:rPr lang="fr-FR" sz="1000">
                <a:solidFill>
                  <a:srgbClr val="7030A0"/>
                </a:solidFill>
              </a:rPr>
              <a:t> : Tableau comparatif des substrats, R. Van Nerum, </a:t>
            </a:r>
            <a:r>
              <a:rPr lang="fr-FR" sz="1000">
                <a:solidFill>
                  <a:srgbClr val="7030A0"/>
                </a:solidFill>
                <a:hlinkClick r:id="rId15"/>
              </a:rPr>
              <a:t>www.plantes-carnivores.com/fiches_techniques/substrats/substrat_comparatif.php</a:t>
            </a:r>
            <a:r>
              <a:rPr lang="fr-FR" sz="1000">
                <a:solidFill>
                  <a:srgbClr val="7030A0"/>
                </a:solidFill>
              </a:rPr>
              <a:t> </a:t>
            </a:r>
          </a:p>
        </p:txBody>
      </p:sp>
      <p:sp>
        <p:nvSpPr>
          <p:cNvPr id="122190" name="ZoneTexte 8"/>
          <p:cNvSpPr txBox="1">
            <a:spLocks noChangeArrowheads="1"/>
          </p:cNvSpPr>
          <p:nvPr/>
        </p:nvSpPr>
        <p:spPr bwMode="auto">
          <a:xfrm>
            <a:off x="6970713" y="311150"/>
            <a:ext cx="2178050" cy="276225"/>
          </a:xfrm>
          <a:prstGeom prst="rect">
            <a:avLst/>
          </a:prstGeom>
          <a:noFill/>
          <a:ln w="9525">
            <a:noFill/>
            <a:miter lim="800000"/>
            <a:headEnd/>
            <a:tailEnd/>
          </a:ln>
        </p:spPr>
        <p:txBody>
          <a:bodyPr wrap="none">
            <a:spAutoFit/>
          </a:bodyPr>
          <a:lstStyle/>
          <a:p>
            <a:r>
              <a:rPr lang="fr-FR" sz="1200" b="1" u="sng">
                <a:solidFill>
                  <a:srgbClr val="7030A0"/>
                </a:solidFill>
              </a:rPr>
              <a:t>34) Annexe : liste substrats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a:spLocks noGrp="1"/>
          </p:cNvSpPr>
          <p:nvPr>
            <p:ph/>
          </p:nvPr>
        </p:nvSpPr>
        <p:spPr>
          <a:xfrm>
            <a:off x="223838" y="1052513"/>
            <a:ext cx="8766175" cy="5472112"/>
          </a:xfrm>
          <a:ln w="12700">
            <a:solidFill>
              <a:schemeClr val="tx2">
                <a:alpha val="99000"/>
              </a:schemeClr>
            </a:solidFill>
          </a:ln>
        </p:spPr>
        <p:txBody>
          <a:bodyPr/>
          <a:lstStyle/>
          <a:p>
            <a:pPr eaLnBrk="1" hangingPunct="1">
              <a:defRPr/>
            </a:pPr>
            <a:r>
              <a:rPr lang="fr-FR" sz="2400" b="1" dirty="0" smtClean="0">
                <a:solidFill>
                  <a:srgbClr val="660066"/>
                </a:solidFill>
              </a:rPr>
              <a:t>Fin du diaporama.</a:t>
            </a:r>
          </a:p>
          <a:p>
            <a:pPr eaLnBrk="1" hangingPunct="1">
              <a:defRPr/>
            </a:pPr>
            <a:endParaRPr lang="fr-FR" sz="2400" b="1" dirty="0" smtClean="0">
              <a:solidFill>
                <a:srgbClr val="660066"/>
              </a:solidFill>
            </a:endParaRPr>
          </a:p>
          <a:p>
            <a:pPr eaLnBrk="1" hangingPunct="1">
              <a:defRPr/>
            </a:pPr>
            <a:r>
              <a:rPr lang="fr-FR" sz="2400" dirty="0" smtClean="0">
                <a:solidFill>
                  <a:srgbClr val="660066"/>
                </a:solidFill>
              </a:rPr>
              <a:t>En espérant que cet exposé vous aura intéressé et vous aidera.</a:t>
            </a:r>
          </a:p>
          <a:p>
            <a:pPr eaLnBrk="1" hangingPunct="1">
              <a:defRPr/>
            </a:pPr>
            <a:endParaRPr lang="fr-FR" sz="2400" dirty="0" smtClean="0">
              <a:solidFill>
                <a:srgbClr val="660066"/>
              </a:solidFill>
            </a:endParaRPr>
          </a:p>
          <a:p>
            <a:pPr eaLnBrk="1" hangingPunct="1">
              <a:defRPr/>
            </a:pPr>
            <a:r>
              <a:rPr lang="fr-FR" sz="1800" dirty="0" smtClean="0">
                <a:solidFill>
                  <a:srgbClr val="660066"/>
                </a:solidFill>
              </a:rPr>
              <a:t>Pour toute question à l’auteur de ce diaporama, contacter :</a:t>
            </a:r>
          </a:p>
          <a:p>
            <a:pPr eaLnBrk="1" hangingPunct="1">
              <a:defRPr/>
            </a:pPr>
            <a:endParaRPr lang="fr-FR" sz="1800" dirty="0" smtClean="0">
              <a:solidFill>
                <a:srgbClr val="660066"/>
              </a:solidFill>
            </a:endParaRPr>
          </a:p>
          <a:p>
            <a:pPr eaLnBrk="1" hangingPunct="1">
              <a:defRPr/>
            </a:pPr>
            <a:r>
              <a:rPr lang="fr-FR" sz="1800" b="1" dirty="0" smtClean="0">
                <a:solidFill>
                  <a:srgbClr val="660066"/>
                </a:solidFill>
              </a:rPr>
              <a:t>Benjamin LISAN</a:t>
            </a:r>
          </a:p>
          <a:p>
            <a:pPr eaLnBrk="1" hangingPunct="1">
              <a:defRPr/>
            </a:pPr>
            <a:r>
              <a:rPr lang="fr-FR" sz="1800" dirty="0" smtClean="0">
                <a:solidFill>
                  <a:srgbClr val="660066"/>
                </a:solidFill>
              </a:rPr>
              <a:t>16 rue de la Fontaine du But, 75018 PARIS, France.</a:t>
            </a:r>
          </a:p>
          <a:p>
            <a:pPr eaLnBrk="1" hangingPunct="1">
              <a:defRPr/>
            </a:pPr>
            <a:r>
              <a:rPr lang="fr-FR" sz="1800" dirty="0" smtClean="0">
                <a:solidFill>
                  <a:srgbClr val="660066"/>
                </a:solidFill>
              </a:rPr>
              <a:t>Tél. +(33).6.16.55.09.84</a:t>
            </a:r>
          </a:p>
          <a:p>
            <a:pPr eaLnBrk="1" hangingPunct="1">
              <a:defRPr/>
            </a:pPr>
            <a:r>
              <a:rPr lang="fr-FR" sz="1800" dirty="0" smtClean="0">
                <a:solidFill>
                  <a:srgbClr val="660066"/>
                </a:solidFill>
              </a:rPr>
              <a:t>Email : </a:t>
            </a:r>
            <a:r>
              <a:rPr lang="fr-FR" sz="1800" dirty="0" smtClean="0">
                <a:solidFill>
                  <a:srgbClr val="660066"/>
                </a:solidFill>
                <a:hlinkClick r:id="rId2"/>
              </a:rPr>
              <a:t>benjamin.lisan2@aliceadsl.fr</a:t>
            </a:r>
            <a:r>
              <a:rPr lang="fr-FR" sz="1800" dirty="0" smtClean="0"/>
              <a:t> </a:t>
            </a:r>
          </a:p>
          <a:p>
            <a:pPr eaLnBrk="1" hangingPunct="1">
              <a:defRPr/>
            </a:pPr>
            <a:endParaRPr lang="fr-FR" sz="1800" dirty="0" smtClean="0"/>
          </a:p>
          <a:p>
            <a:pPr eaLnBrk="1" hangingPunct="1">
              <a:defRPr/>
            </a:pPr>
            <a:r>
              <a:rPr lang="fr-FR" sz="1600" dirty="0" smtClean="0">
                <a:solidFill>
                  <a:srgbClr val="6600CC"/>
                </a:solidFill>
              </a:rPr>
              <a:t>Pouvez retrouver ce document à télécharger sur ces sites :</a:t>
            </a:r>
          </a:p>
          <a:p>
            <a:pPr algn="l">
              <a:spcBef>
                <a:spcPct val="20000"/>
              </a:spcBef>
              <a:buFontTx/>
              <a:buChar char="•"/>
              <a:defRPr/>
            </a:pPr>
            <a:r>
              <a:rPr lang="fr-FR" sz="1200" dirty="0" smtClean="0">
                <a:solidFill>
                  <a:schemeClr val="tx1"/>
                </a:solidFill>
                <a:hlinkClick r:id="rId3" tooltip="http://benjamin.lisan.free.fr/developpementdurable/menuDevDurable.htm"/>
              </a:rPr>
              <a:t>http://benjamin.lisan.free.fr/developpementdurable/menuDevDurable.htm</a:t>
            </a:r>
            <a:endParaRPr lang="fr-FR" sz="1200" dirty="0" smtClean="0">
              <a:solidFill>
                <a:schemeClr val="tx1"/>
              </a:solidFill>
              <a:hlinkClick r:id="rId4" tooltip="http://www.developpementdurable.asso.st/"/>
            </a:endParaRPr>
          </a:p>
          <a:p>
            <a:pPr algn="l">
              <a:spcBef>
                <a:spcPct val="20000"/>
              </a:spcBef>
              <a:buFontTx/>
              <a:buChar char="•"/>
              <a:defRPr/>
            </a:pPr>
            <a:r>
              <a:rPr lang="fr-FR" sz="1200" dirty="0" smtClean="0">
                <a:solidFill>
                  <a:schemeClr val="tx1"/>
                </a:solidFill>
                <a:hlinkClick r:id="rId4" tooltip="http://www.developpementdurable.asso.st/"/>
              </a:rPr>
              <a:t>www.developpementdurable.asso.st</a:t>
            </a:r>
            <a:r>
              <a:rPr lang="fr-FR" sz="1200" dirty="0" smtClean="0"/>
              <a:t> </a:t>
            </a:r>
          </a:p>
          <a:p>
            <a:pPr algn="l" eaLnBrk="1" hangingPunct="1">
              <a:buFontTx/>
              <a:buChar char="•"/>
              <a:defRPr/>
            </a:pPr>
            <a:r>
              <a:rPr lang="fr-FR" sz="1200" dirty="0" smtClean="0">
                <a:solidFill>
                  <a:schemeClr val="tx1"/>
                </a:solidFill>
                <a:hlinkClick r:id="rId5"/>
              </a:rPr>
              <a:t>www.habiter-autrement.org</a:t>
            </a:r>
            <a:r>
              <a:rPr lang="fr-FR" sz="1200" dirty="0" smtClean="0">
                <a:solidFill>
                  <a:schemeClr val="tx1"/>
                </a:solidFill>
              </a:rPr>
              <a:t> </a:t>
            </a:r>
            <a:r>
              <a:rPr lang="fr-FR" sz="1200" dirty="0" smtClean="0">
                <a:solidFill>
                  <a:srgbClr val="6600CC"/>
                </a:solidFill>
              </a:rPr>
              <a:t>au niveau de ce lien :</a:t>
            </a:r>
            <a:r>
              <a:rPr lang="fr-FR" sz="1200" dirty="0" smtClean="0">
                <a:solidFill>
                  <a:schemeClr val="tx1"/>
                </a:solidFill>
              </a:rPr>
              <a:t> </a:t>
            </a:r>
            <a:r>
              <a:rPr lang="fr-FR" sz="1200" dirty="0" err="1" smtClean="0">
                <a:solidFill>
                  <a:schemeClr val="tx1"/>
                </a:solidFill>
                <a:hlinkClick r:id="rId6"/>
              </a:rPr>
              <a:t>Amelioration</a:t>
            </a:r>
            <a:r>
              <a:rPr lang="fr-FR" sz="1200" dirty="0" smtClean="0">
                <a:solidFill>
                  <a:schemeClr val="tx1"/>
                </a:solidFill>
                <a:hlinkClick r:id="rId6"/>
              </a:rPr>
              <a:t> </a:t>
            </a:r>
            <a:r>
              <a:rPr lang="fr-FR" sz="1200" dirty="0" err="1" smtClean="0">
                <a:solidFill>
                  <a:schemeClr val="tx1"/>
                </a:solidFill>
                <a:hlinkClick r:id="rId6"/>
              </a:rPr>
              <a:t>Fertilite</a:t>
            </a:r>
            <a:r>
              <a:rPr lang="fr-FR" sz="1200" dirty="0" smtClean="0">
                <a:solidFill>
                  <a:schemeClr val="tx1"/>
                </a:solidFill>
                <a:hlinkClick r:id="rId6"/>
              </a:rPr>
              <a:t> Des Sols</a:t>
            </a:r>
            <a:r>
              <a:rPr lang="fr-FR" sz="1200" dirty="0" smtClean="0">
                <a:solidFill>
                  <a:schemeClr val="tx1"/>
                </a:solidFill>
              </a:rPr>
              <a:t> </a:t>
            </a:r>
            <a:r>
              <a:rPr lang="fr-FR" sz="1200" dirty="0" smtClean="0">
                <a:solidFill>
                  <a:srgbClr val="6600CC"/>
                </a:solidFill>
              </a:rPr>
              <a:t>  </a:t>
            </a:r>
            <a:r>
              <a:rPr lang="en-GB" sz="1200" dirty="0" smtClean="0">
                <a:solidFill>
                  <a:srgbClr val="6600CC"/>
                </a:solidFill>
              </a:rPr>
              <a:t>(au format pdf-36 pages- </a:t>
            </a:r>
            <a:r>
              <a:rPr lang="en-GB" sz="1200" dirty="0" err="1" smtClean="0">
                <a:solidFill>
                  <a:srgbClr val="6600CC"/>
                </a:solidFill>
              </a:rPr>
              <a:t>Taille</a:t>
            </a:r>
            <a:r>
              <a:rPr lang="en-GB" sz="1200" dirty="0" smtClean="0">
                <a:solidFill>
                  <a:srgbClr val="6600CC"/>
                </a:solidFill>
              </a:rPr>
              <a:t> 2.474ko) :</a:t>
            </a:r>
          </a:p>
          <a:p>
            <a:pPr algn="l" eaLnBrk="1" hangingPunct="1">
              <a:buFontTx/>
              <a:buChar char="•"/>
              <a:defRPr/>
            </a:pPr>
            <a:r>
              <a:rPr lang="fr-FR" sz="1200" dirty="0" smtClean="0">
                <a:solidFill>
                  <a:schemeClr val="tx1"/>
                </a:solidFill>
                <a:hlinkClick r:id="rId6"/>
              </a:rPr>
              <a:t>http://www.habiter-autrement.org/31_sud-nord/contributions-31/AmeliorationFertiliteDesSols.pdf</a:t>
            </a:r>
            <a:r>
              <a:rPr lang="fr-FR" sz="1200" dirty="0" smtClean="0">
                <a:solidFill>
                  <a:schemeClr val="tx1"/>
                </a:solidFill>
              </a:rPr>
              <a:t> </a:t>
            </a:r>
          </a:p>
          <a:p>
            <a:pPr algn="l" eaLnBrk="1" hangingPunct="1">
              <a:buFontTx/>
              <a:buChar char="•"/>
              <a:defRPr/>
            </a:pPr>
            <a:r>
              <a:rPr lang="fr-FR" sz="1200" dirty="0">
                <a:solidFill>
                  <a:schemeClr val="tx1"/>
                </a:solidFill>
              </a:rPr>
              <a:t> </a:t>
            </a:r>
            <a:r>
              <a:rPr lang="fr-FR" sz="1200" dirty="0" smtClean="0">
                <a:solidFill>
                  <a:srgbClr val="6600CC"/>
                </a:solidFill>
                <a:hlinkClick r:id="rId7"/>
              </a:rPr>
              <a:t>www.projetsreforestation.co.nr</a:t>
            </a:r>
            <a:r>
              <a:rPr lang="fr-FR" sz="1200" dirty="0" smtClean="0">
                <a:solidFill>
                  <a:srgbClr val="6600CC"/>
                </a:solidFill>
              </a:rPr>
              <a:t> </a:t>
            </a:r>
          </a:p>
          <a:p>
            <a:pPr eaLnBrk="1" hangingPunct="1">
              <a:defRPr/>
            </a:pPr>
            <a:endParaRPr lang="fr-FR" sz="1200" dirty="0" smtClean="0">
              <a:solidFill>
                <a:schemeClr val="tx1"/>
              </a:solidFill>
            </a:endParaRPr>
          </a:p>
          <a:p>
            <a:pPr eaLnBrk="1" hangingPunct="1">
              <a:defRPr/>
            </a:pPr>
            <a:r>
              <a:rPr lang="fr-FR" sz="1600" dirty="0" smtClean="0">
                <a:solidFill>
                  <a:srgbClr val="6600CC"/>
                </a:solidFill>
              </a:rPr>
              <a:t>Nous remercions M. Sébastien </a:t>
            </a:r>
            <a:r>
              <a:rPr lang="fr-FR" sz="1600" dirty="0" err="1" smtClean="0">
                <a:solidFill>
                  <a:srgbClr val="6600CC"/>
                </a:solidFill>
              </a:rPr>
              <a:t>Laprévote</a:t>
            </a:r>
            <a:r>
              <a:rPr lang="fr-FR" sz="1600" dirty="0" smtClean="0">
                <a:solidFill>
                  <a:srgbClr val="6600CC"/>
                </a:solidFill>
              </a:rPr>
              <a:t>, du LAMS, pour sa contribution à de document.</a:t>
            </a:r>
          </a:p>
        </p:txBody>
      </p:sp>
      <p:sp>
        <p:nvSpPr>
          <p:cNvPr id="122883" name="WordArt 4"/>
          <p:cNvSpPr>
            <a:spLocks noChangeArrowheads="1" noChangeShapeType="1" noTextEdit="1"/>
          </p:cNvSpPr>
          <p:nvPr/>
        </p:nvSpPr>
        <p:spPr bwMode="auto">
          <a:xfrm>
            <a:off x="1089025" y="255588"/>
            <a:ext cx="7056438" cy="574675"/>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82FB641-FC7B-4102-8E2A-BD71BFE3026F}" type="slidenum">
              <a:rPr lang="fr-FR" sz="1200">
                <a:solidFill>
                  <a:schemeClr val="tx1">
                    <a:tint val="75000"/>
                  </a:schemeClr>
                </a:solidFill>
                <a:latin typeface="Times New Roman" pitchFamily="18" charset="0"/>
              </a:rPr>
              <a:pPr algn="r" fontAlgn="auto">
                <a:spcBef>
                  <a:spcPts val="0"/>
                </a:spcBef>
                <a:spcAft>
                  <a:spcPts val="0"/>
                </a:spcAft>
                <a:defRPr/>
              </a:pPr>
              <a:t>119</a:t>
            </a:fld>
            <a:endParaRPr lang="fr-FR" sz="1200" dirty="0">
              <a:solidFill>
                <a:schemeClr val="tx1">
                  <a:tint val="75000"/>
                </a:schemeClr>
              </a:solidFill>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CC17DAE8-D8EF-432E-A38E-E853D9387396}" type="slidenum">
              <a:rPr lang="fr-FR" sz="1200">
                <a:solidFill>
                  <a:schemeClr val="tx1">
                    <a:tint val="75000"/>
                  </a:schemeClr>
                </a:solidFill>
                <a:latin typeface="Times New Roman" pitchFamily="18" charset="0"/>
              </a:rPr>
              <a:pPr algn="r" fontAlgn="auto">
                <a:spcBef>
                  <a:spcPts val="0"/>
                </a:spcBef>
                <a:spcAft>
                  <a:spcPts val="0"/>
                </a:spcAft>
                <a:defRPr/>
              </a:pPr>
              <a:t>12</a:t>
            </a:fld>
            <a:endParaRPr lang="fr-FR" sz="1200" dirty="0">
              <a:solidFill>
                <a:schemeClr val="tx1">
                  <a:tint val="75000"/>
                </a:schemeClr>
              </a:solidFill>
              <a:latin typeface="Times New Roman" pitchFamily="18" charset="0"/>
            </a:endParaRPr>
          </a:p>
        </p:txBody>
      </p:sp>
      <p:sp>
        <p:nvSpPr>
          <p:cNvPr id="13316" name="Text Box 6"/>
          <p:cNvSpPr txBox="1">
            <a:spLocks noChangeArrowheads="1"/>
          </p:cNvSpPr>
          <p:nvPr/>
        </p:nvSpPr>
        <p:spPr bwMode="auto">
          <a:xfrm>
            <a:off x="0" y="857250"/>
            <a:ext cx="8785225" cy="5908675"/>
          </a:xfrm>
          <a:prstGeom prst="rect">
            <a:avLst/>
          </a:prstGeom>
          <a:noFill/>
          <a:ln w="9525">
            <a:noFill/>
            <a:miter lim="800000"/>
            <a:headEnd/>
            <a:tailEnd/>
          </a:ln>
        </p:spPr>
        <p:txBody>
          <a:bodyPr>
            <a:spAutoFit/>
          </a:bodyPr>
          <a:lstStyle/>
          <a:p>
            <a:pPr>
              <a:spcBef>
                <a:spcPct val="50000"/>
              </a:spcBef>
            </a:pPr>
            <a:r>
              <a:rPr lang="fr-FR" b="1" u="sng">
                <a:solidFill>
                  <a:srgbClr val="6600CC"/>
                </a:solidFill>
              </a:rPr>
              <a:t>3) Causes de l’infertilité et de la fragilité des sols</a:t>
            </a:r>
            <a:endParaRPr lang="fr-FR" sz="1600">
              <a:solidFill>
                <a:srgbClr val="6600CC"/>
              </a:solidFill>
            </a:endParaRPr>
          </a:p>
          <a:p>
            <a:endParaRPr lang="fr-FR">
              <a:solidFill>
                <a:srgbClr val="6600CC"/>
              </a:solidFill>
            </a:endParaRPr>
          </a:p>
          <a:p>
            <a:pPr algn="just"/>
            <a:r>
              <a:rPr lang="fr-FR">
                <a:solidFill>
                  <a:srgbClr val="6600CC"/>
                </a:solidFill>
              </a:rPr>
              <a:t>Il faut plusieurs milliers ou millions d’années pour que les sols se mettent en place.</a:t>
            </a:r>
          </a:p>
          <a:p>
            <a:pPr algn="just"/>
            <a:r>
              <a:rPr lang="fr-FR" sz="1200">
                <a:solidFill>
                  <a:srgbClr val="6600CC"/>
                </a:solidFill>
              </a:rPr>
              <a:t>À </a:t>
            </a:r>
            <a:r>
              <a:rPr lang="fr-FR" sz="1200">
                <a:solidFill>
                  <a:srgbClr val="6600CC"/>
                </a:solidFill>
                <a:hlinkClick r:id="rId2" tooltip="Madagascar"/>
              </a:rPr>
              <a:t>Madagascar</a:t>
            </a:r>
            <a:r>
              <a:rPr lang="fr-FR" sz="1200">
                <a:solidFill>
                  <a:srgbClr val="6600CC"/>
                </a:solidFill>
              </a:rPr>
              <a:t> des épaisseurs de 3 à 4 m de sol peuvent être ainsi emportés après déforestation, en une saison des pluies là où le sol forestier avait mis des millions d’années à se constituer.</a:t>
            </a:r>
            <a:r>
              <a:rPr lang="fr-FR"/>
              <a:t> </a:t>
            </a:r>
          </a:p>
          <a:p>
            <a:endParaRPr lang="fr-FR">
              <a:solidFill>
                <a:srgbClr val="6600CC"/>
              </a:solidFill>
            </a:endParaRPr>
          </a:p>
          <a:p>
            <a:r>
              <a:rPr lang="fr-FR">
                <a:solidFill>
                  <a:srgbClr val="6600CC"/>
                </a:solidFill>
              </a:rPr>
              <a:t>1) </a:t>
            </a:r>
            <a:r>
              <a:rPr lang="fr-FR" u="sng">
                <a:solidFill>
                  <a:srgbClr val="6600CC"/>
                </a:solidFill>
              </a:rPr>
              <a:t>Influences climatiques</a:t>
            </a:r>
            <a:r>
              <a:rPr lang="fr-FR">
                <a:solidFill>
                  <a:srgbClr val="6600CC"/>
                </a:solidFill>
              </a:rPr>
              <a:t> :</a:t>
            </a:r>
          </a:p>
          <a:p>
            <a:pPr algn="just">
              <a:buFont typeface="Arial" charset="0"/>
              <a:buChar char="•"/>
            </a:pPr>
            <a:r>
              <a:rPr lang="fr-FR">
                <a:solidFill>
                  <a:srgbClr val="6600CC"/>
                </a:solidFill>
              </a:rPr>
              <a:t>Dans des climats très froids (toundras de l’Arctique, Islande …) ou très secs (steppes ou déserts au</a:t>
            </a:r>
            <a:r>
              <a:rPr lang="fr-FR"/>
              <a:t> </a:t>
            </a:r>
            <a:r>
              <a:rPr lang="fr-FR">
                <a:solidFill>
                  <a:srgbClr val="6600CC"/>
                </a:solidFill>
              </a:rPr>
              <a:t>Sahara, …), les sols sont très lents à se régénérer … </a:t>
            </a:r>
          </a:p>
          <a:p>
            <a:pPr algn="just">
              <a:buFont typeface="Arial" charset="0"/>
              <a:buChar char="•"/>
            </a:pPr>
            <a:r>
              <a:rPr lang="fr-FR">
                <a:solidFill>
                  <a:srgbClr val="6600CC"/>
                </a:solidFill>
              </a:rPr>
              <a:t>Dans les sols infertiles, le taux de croissance des plantes y sont les plus faibles.</a:t>
            </a:r>
          </a:p>
          <a:p>
            <a:pPr algn="just">
              <a:buFont typeface="Arial" charset="0"/>
              <a:buChar char="•"/>
            </a:pPr>
            <a:r>
              <a:rPr lang="fr-FR">
                <a:solidFill>
                  <a:srgbClr val="6600CC"/>
                </a:solidFill>
              </a:rPr>
              <a:t>Les traces des pneus d’un véhicules y persister durant des dizaines d’années.</a:t>
            </a:r>
          </a:p>
          <a:p>
            <a:pPr algn="just">
              <a:buFont typeface="Arial" charset="0"/>
              <a:buChar char="•"/>
            </a:pPr>
            <a:r>
              <a:rPr lang="fr-FR">
                <a:solidFill>
                  <a:srgbClr val="6600CC"/>
                </a:solidFill>
              </a:rPr>
              <a:t>L’humidité permanente des sols, en été, en climat froid, rend les sols acides (tourbeux) et donc peu fertiles. </a:t>
            </a:r>
          </a:p>
          <a:p>
            <a:endParaRPr lang="fr-FR">
              <a:solidFill>
                <a:srgbClr val="6600CC"/>
              </a:solidFill>
            </a:endParaRPr>
          </a:p>
          <a:p>
            <a:r>
              <a:rPr lang="fr-FR">
                <a:solidFill>
                  <a:srgbClr val="6600CC"/>
                </a:solidFill>
              </a:rPr>
              <a:t>1) </a:t>
            </a:r>
            <a:r>
              <a:rPr lang="fr-FR" u="sng">
                <a:solidFill>
                  <a:srgbClr val="6600CC"/>
                </a:solidFill>
              </a:rPr>
              <a:t>Lessivage des sols, de leurs nutriments</a:t>
            </a:r>
            <a:r>
              <a:rPr lang="fr-FR">
                <a:solidFill>
                  <a:srgbClr val="6600CC"/>
                </a:solidFill>
              </a:rPr>
              <a:t> :</a:t>
            </a:r>
          </a:p>
          <a:p>
            <a:pPr>
              <a:buFont typeface="Arial" charset="0"/>
              <a:buChar char="•"/>
            </a:pPr>
            <a:r>
              <a:rPr lang="fr-FR">
                <a:solidFill>
                  <a:srgbClr val="6600CC"/>
                </a:solidFill>
              </a:rPr>
              <a:t>Les sols de certaines régions sont si anciens [même s’ils sont à l’origine volcaniques] qu’ils ont perdu leurs éléments nutritifs, sous l’effet de la pluie, au fil de millions ou de milliards d’années (Australie …). </a:t>
            </a:r>
          </a:p>
          <a:p>
            <a:pPr>
              <a:buFont typeface="Arial" charset="0"/>
              <a:buChar char="•"/>
            </a:pPr>
            <a:r>
              <a:rPr lang="fr-FR">
                <a:solidFill>
                  <a:srgbClr val="6600CC"/>
                </a:solidFill>
              </a:rPr>
              <a:t>Les sols tropicaux recevant de fortes précipitations sont aussi souvent </a:t>
            </a:r>
          </a:p>
          <a:p>
            <a:pPr>
              <a:buFont typeface="Arial" charset="0"/>
              <a:buChar char="•"/>
            </a:pPr>
            <a:r>
              <a:rPr lang="fr-FR">
                <a:solidFill>
                  <a:srgbClr val="6600CC"/>
                </a:solidFill>
              </a:rPr>
              <a:t>lessivés et donc aussi peu fertiles (cas des sols latéritiques tropicaux).</a:t>
            </a:r>
          </a:p>
          <a:p>
            <a:endParaRPr lang="fr-FR" sz="1200">
              <a:solidFill>
                <a:srgbClr val="6600CC"/>
              </a:solidFill>
            </a:endParaRPr>
          </a:p>
          <a:p>
            <a:r>
              <a:rPr lang="fr-FR" sz="1200">
                <a:solidFill>
                  <a:srgbClr val="6600CC"/>
                </a:solidFill>
              </a:rPr>
              <a:t>Source : </a:t>
            </a:r>
            <a:r>
              <a:rPr lang="fr-FR" sz="1200" i="1">
                <a:solidFill>
                  <a:srgbClr val="6600CC"/>
                </a:solidFill>
              </a:rPr>
              <a:t>Effondrements</a:t>
            </a:r>
            <a:r>
              <a:rPr lang="fr-FR" sz="1200">
                <a:solidFill>
                  <a:srgbClr val="6600CC"/>
                </a:solidFill>
              </a:rPr>
              <a:t>, Jared Diamond, Gallimard, 2006, page 437.</a:t>
            </a:r>
          </a:p>
        </p:txBody>
      </p:sp>
      <p:pic>
        <p:nvPicPr>
          <p:cNvPr id="13317" name="Picture 15" descr="toundra2"/>
          <p:cNvPicPr>
            <a:picLocks noChangeAspect="1" noChangeArrowheads="1"/>
          </p:cNvPicPr>
          <p:nvPr/>
        </p:nvPicPr>
        <p:blipFill>
          <a:blip r:embed="rId3" cstate="print"/>
          <a:srcRect/>
          <a:stretch>
            <a:fillRect/>
          </a:stretch>
        </p:blipFill>
        <p:spPr bwMode="auto">
          <a:xfrm>
            <a:off x="6369050" y="1928813"/>
            <a:ext cx="1079500" cy="811212"/>
          </a:xfrm>
          <a:prstGeom prst="rect">
            <a:avLst/>
          </a:prstGeom>
          <a:noFill/>
          <a:ln w="9525">
            <a:noFill/>
            <a:miter lim="800000"/>
            <a:headEnd/>
            <a:tailEnd/>
          </a:ln>
        </p:spPr>
      </p:pic>
      <p:pic>
        <p:nvPicPr>
          <p:cNvPr id="13318" name="Picture 16" descr="toundra3"/>
          <p:cNvPicPr>
            <a:picLocks noChangeAspect="1" noChangeArrowheads="1"/>
          </p:cNvPicPr>
          <p:nvPr/>
        </p:nvPicPr>
        <p:blipFill>
          <a:blip r:embed="rId4" cstate="print"/>
          <a:srcRect/>
          <a:stretch>
            <a:fillRect/>
          </a:stretch>
        </p:blipFill>
        <p:spPr bwMode="auto">
          <a:xfrm>
            <a:off x="7664450" y="1928813"/>
            <a:ext cx="1079500" cy="811212"/>
          </a:xfrm>
          <a:prstGeom prst="rect">
            <a:avLst/>
          </a:prstGeom>
          <a:noFill/>
          <a:ln w="9525">
            <a:noFill/>
            <a:miter lim="800000"/>
            <a:headEnd/>
            <a:tailEnd/>
          </a:ln>
        </p:spPr>
      </p:pic>
      <p:pic>
        <p:nvPicPr>
          <p:cNvPr id="13319" name="Picture 17" descr="laterite1"/>
          <p:cNvPicPr>
            <a:picLocks noChangeAspect="1" noChangeArrowheads="1"/>
          </p:cNvPicPr>
          <p:nvPr/>
        </p:nvPicPr>
        <p:blipFill>
          <a:blip r:embed="rId5" cstate="print"/>
          <a:srcRect/>
          <a:stretch>
            <a:fillRect/>
          </a:stretch>
        </p:blipFill>
        <p:spPr bwMode="auto">
          <a:xfrm>
            <a:off x="7812088" y="5516563"/>
            <a:ext cx="1162050" cy="1162050"/>
          </a:xfrm>
          <a:prstGeom prst="rect">
            <a:avLst/>
          </a:prstGeom>
          <a:noFill/>
          <a:ln w="9525">
            <a:noFill/>
            <a:miter lim="800000"/>
            <a:headEnd/>
            <a:tailEnd/>
          </a:ln>
        </p:spPr>
      </p:pic>
      <p:pic>
        <p:nvPicPr>
          <p:cNvPr id="13320" name="Picture 18" descr="laterite2"/>
          <p:cNvPicPr>
            <a:picLocks noChangeAspect="1" noChangeArrowheads="1"/>
          </p:cNvPicPr>
          <p:nvPr/>
        </p:nvPicPr>
        <p:blipFill>
          <a:blip r:embed="rId6" cstate="print"/>
          <a:srcRect/>
          <a:stretch>
            <a:fillRect/>
          </a:stretch>
        </p:blipFill>
        <p:spPr bwMode="auto">
          <a:xfrm>
            <a:off x="7667625" y="4076700"/>
            <a:ext cx="1304925" cy="962025"/>
          </a:xfrm>
          <a:prstGeom prst="rect">
            <a:avLst/>
          </a:prstGeom>
          <a:noFill/>
          <a:ln w="9525">
            <a:noFill/>
            <a:miter lim="800000"/>
            <a:headEnd/>
            <a:tailEnd/>
          </a:ln>
        </p:spPr>
      </p:pic>
      <p:pic>
        <p:nvPicPr>
          <p:cNvPr id="13321" name="Picture 19" descr="laterite3"/>
          <p:cNvPicPr>
            <a:picLocks noChangeAspect="1" noChangeArrowheads="1"/>
          </p:cNvPicPr>
          <p:nvPr/>
        </p:nvPicPr>
        <p:blipFill>
          <a:blip r:embed="rId7" cstate="print"/>
          <a:srcRect/>
          <a:stretch>
            <a:fillRect/>
          </a:stretch>
        </p:blipFill>
        <p:spPr bwMode="auto">
          <a:xfrm>
            <a:off x="6443663" y="4076700"/>
            <a:ext cx="1143000" cy="819150"/>
          </a:xfrm>
          <a:prstGeom prst="rect">
            <a:avLst/>
          </a:prstGeom>
          <a:noFill/>
          <a:ln w="9525">
            <a:noFill/>
            <a:miter lim="800000"/>
            <a:headEnd/>
            <a:tailEnd/>
          </a:ln>
        </p:spPr>
      </p:pic>
      <p:pic>
        <p:nvPicPr>
          <p:cNvPr id="13322" name="Picture 20" descr="toundra1"/>
          <p:cNvPicPr>
            <a:picLocks noChangeAspect="1" noChangeArrowheads="1"/>
          </p:cNvPicPr>
          <p:nvPr/>
        </p:nvPicPr>
        <p:blipFill>
          <a:blip r:embed="rId8" cstate="print"/>
          <a:srcRect/>
          <a:stretch>
            <a:fillRect/>
          </a:stretch>
        </p:blipFill>
        <p:spPr bwMode="auto">
          <a:xfrm>
            <a:off x="5000625" y="2000250"/>
            <a:ext cx="1295400" cy="723900"/>
          </a:xfrm>
          <a:prstGeom prst="rect">
            <a:avLst/>
          </a:prstGeom>
          <a:noFill/>
          <a:ln w="9525">
            <a:noFill/>
            <a:miter lim="800000"/>
            <a:headEnd/>
            <a:tailEnd/>
          </a:ln>
        </p:spPr>
      </p:pic>
      <p:sp>
        <p:nvSpPr>
          <p:cNvPr id="13323" name="Text Box 21"/>
          <p:cNvSpPr txBox="1">
            <a:spLocks noChangeArrowheads="1"/>
          </p:cNvSpPr>
          <p:nvPr/>
        </p:nvSpPr>
        <p:spPr bwMode="auto">
          <a:xfrm>
            <a:off x="4068763" y="2366963"/>
            <a:ext cx="944562" cy="274637"/>
          </a:xfrm>
          <a:prstGeom prst="rect">
            <a:avLst/>
          </a:prstGeom>
          <a:noFill/>
          <a:ln w="9525">
            <a:noFill/>
            <a:miter lim="800000"/>
            <a:headEnd/>
            <a:tailEnd/>
          </a:ln>
        </p:spPr>
        <p:txBody>
          <a:bodyPr wrap="none">
            <a:spAutoFit/>
          </a:bodyPr>
          <a:lstStyle/>
          <a:p>
            <a:r>
              <a:rPr lang="fr-FR" sz="1200">
                <a:solidFill>
                  <a:srgbClr val="6600CC"/>
                </a:solidFill>
              </a:rPr>
              <a:t>Toundra </a:t>
            </a:r>
            <a:r>
              <a:rPr lang="fr-FR" sz="1200">
                <a:solidFill>
                  <a:srgbClr val="6600CC"/>
                </a:solidFill>
                <a:cs typeface="Arial" charset="0"/>
              </a:rPr>
              <a:t>→</a:t>
            </a:r>
          </a:p>
        </p:txBody>
      </p:sp>
      <p:sp>
        <p:nvSpPr>
          <p:cNvPr id="13324" name="Text Box 22"/>
          <p:cNvSpPr txBox="1">
            <a:spLocks noChangeArrowheads="1"/>
          </p:cNvSpPr>
          <p:nvPr/>
        </p:nvSpPr>
        <p:spPr bwMode="auto">
          <a:xfrm>
            <a:off x="5500688" y="4429125"/>
            <a:ext cx="885825" cy="274638"/>
          </a:xfrm>
          <a:prstGeom prst="rect">
            <a:avLst/>
          </a:prstGeom>
          <a:noFill/>
          <a:ln w="9525">
            <a:noFill/>
            <a:miter lim="800000"/>
            <a:headEnd/>
            <a:tailEnd/>
          </a:ln>
        </p:spPr>
        <p:txBody>
          <a:bodyPr wrap="none">
            <a:spAutoFit/>
          </a:bodyPr>
          <a:lstStyle/>
          <a:p>
            <a:r>
              <a:rPr lang="fr-FR" sz="1200">
                <a:solidFill>
                  <a:srgbClr val="6600CC"/>
                </a:solidFill>
              </a:rPr>
              <a:t>Latérite </a:t>
            </a:r>
            <a:r>
              <a:rPr lang="fr-FR" sz="1200">
                <a:solidFill>
                  <a:srgbClr val="6600CC"/>
                </a:solidFill>
                <a:cs typeface="Arial"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79EA7231-2CCC-4624-AA61-BBFE772EC21D}" type="slidenum">
              <a:rPr lang="fr-FR" sz="1200">
                <a:solidFill>
                  <a:schemeClr val="tx1">
                    <a:tint val="75000"/>
                  </a:schemeClr>
                </a:solidFill>
                <a:latin typeface="Times New Roman" pitchFamily="18" charset="0"/>
              </a:rPr>
              <a:pPr algn="r" fontAlgn="auto">
                <a:spcBef>
                  <a:spcPts val="0"/>
                </a:spcBef>
                <a:spcAft>
                  <a:spcPts val="0"/>
                </a:spcAft>
                <a:defRPr/>
              </a:pPr>
              <a:t>13</a:t>
            </a:fld>
            <a:endParaRPr lang="fr-FR" sz="1200" dirty="0">
              <a:solidFill>
                <a:schemeClr val="tx1">
                  <a:tint val="75000"/>
                </a:schemeClr>
              </a:solidFill>
              <a:latin typeface="Times New Roman" pitchFamily="18" charset="0"/>
            </a:endParaRPr>
          </a:p>
        </p:txBody>
      </p:sp>
      <p:sp>
        <p:nvSpPr>
          <p:cNvPr id="14340" name="Text Box 6"/>
          <p:cNvSpPr txBox="1">
            <a:spLocks noChangeArrowheads="1"/>
          </p:cNvSpPr>
          <p:nvPr/>
        </p:nvSpPr>
        <p:spPr bwMode="auto">
          <a:xfrm>
            <a:off x="179388" y="957263"/>
            <a:ext cx="8785225" cy="4308475"/>
          </a:xfrm>
          <a:prstGeom prst="rect">
            <a:avLst/>
          </a:prstGeom>
          <a:noFill/>
          <a:ln w="9525">
            <a:noFill/>
            <a:miter lim="800000"/>
            <a:headEnd/>
            <a:tailEnd/>
          </a:ln>
        </p:spPr>
        <p:txBody>
          <a:bodyPr>
            <a:spAutoFit/>
          </a:bodyPr>
          <a:lstStyle/>
          <a:p>
            <a:r>
              <a:rPr lang="fr-FR" b="1" u="sng">
                <a:solidFill>
                  <a:srgbClr val="6600CC"/>
                </a:solidFill>
              </a:rPr>
              <a:t>3) Causes de l’infertilité et de la fragilité des sols (suite)</a:t>
            </a:r>
          </a:p>
          <a:p>
            <a:endParaRPr lang="fr-FR">
              <a:solidFill>
                <a:srgbClr val="6600CC"/>
              </a:solidFill>
            </a:endParaRPr>
          </a:p>
          <a:p>
            <a:r>
              <a:rPr lang="fr-FR" u="sng">
                <a:solidFill>
                  <a:srgbClr val="6600CC"/>
                </a:solidFill>
              </a:rPr>
              <a:t>Cas de l’Australie</a:t>
            </a:r>
            <a:r>
              <a:rPr lang="fr-FR">
                <a:solidFill>
                  <a:srgbClr val="6600CC"/>
                </a:solidFill>
              </a:rPr>
              <a:t> :</a:t>
            </a:r>
          </a:p>
          <a:p>
            <a:pPr algn="just"/>
            <a:r>
              <a:rPr lang="fr-FR">
                <a:solidFill>
                  <a:srgbClr val="6600CC"/>
                </a:solidFill>
              </a:rPr>
              <a:t>L’Australie est le continent le plus improductif : c’est celui dont les sols anciens sont les moins riches et qui ont le taux de croissance des plantes les plus faibles et la productivité la plus basse. C’est même le plus fragile de tous les pays riches.</a:t>
            </a:r>
          </a:p>
          <a:p>
            <a:pPr algn="just"/>
            <a:r>
              <a:rPr lang="fr-FR" sz="1400">
                <a:solidFill>
                  <a:srgbClr val="6600CC"/>
                </a:solidFill>
              </a:rPr>
              <a:t>Quand la couverture de végétation est retirée (par le défrichement ou le surpâturage) _ cas de l’Australie _, la terre que la végétation cachait auparavant se retrouve directement exposée au soleil, ce qui rend les sols plus chauds et plus secs, et handicape le développement des plantes de la même manière que la sécheresse naturelle (page 458). […] L’érosion des couches supérieure du sol par l’eau et le vent s’accroît dès lors que sa couverture végétale est réduite ou défrichée (page 457).</a:t>
            </a:r>
          </a:p>
          <a:p>
            <a:pPr algn="just"/>
            <a:r>
              <a:rPr lang="fr-FR" sz="1400">
                <a:solidFill>
                  <a:srgbClr val="6600CC"/>
                </a:solidFill>
              </a:rPr>
              <a:t>Les sols pauvres en éléments nutritifs [de l’Australie] portaient souvent une végétation luxuriante en apparence, </a:t>
            </a:r>
            <a:r>
              <a:rPr lang="fr-FR" sz="1400" i="1">
                <a:solidFill>
                  <a:srgbClr val="6600CC"/>
                </a:solidFill>
              </a:rPr>
              <a:t>pour la raison que la plupart des nutriments de l’écosystème sont contenus dans la végétation plutôt que dans les sols</a:t>
            </a:r>
            <a:r>
              <a:rPr lang="fr-FR" sz="1400">
                <a:solidFill>
                  <a:srgbClr val="6600CC"/>
                </a:solidFill>
              </a:rPr>
              <a:t> (page 485).</a:t>
            </a:r>
          </a:p>
          <a:p>
            <a:pPr algn="just"/>
            <a:r>
              <a:rPr lang="fr-FR" sz="1400">
                <a:solidFill>
                  <a:srgbClr val="6600CC"/>
                </a:solidFill>
              </a:rPr>
              <a:t>La faible productivité des sols en Australie n’a pas été immédiatement perceptible par les premiers colons européens. Quand ils se sont retrouvés en présence de magnifiques forêts très étendues […], les apparences les ont induits que à penser que cette terre était extrêmement productive (page 439). </a:t>
            </a:r>
          </a:p>
          <a:p>
            <a:r>
              <a:rPr lang="fr-FR" sz="1200">
                <a:solidFill>
                  <a:srgbClr val="6600CC"/>
                </a:solidFill>
              </a:rPr>
              <a:t>Source : </a:t>
            </a:r>
            <a:r>
              <a:rPr lang="fr-FR" sz="1200" i="1">
                <a:solidFill>
                  <a:srgbClr val="6600CC"/>
                </a:solidFill>
              </a:rPr>
              <a:t>Effondrements</a:t>
            </a:r>
            <a:r>
              <a:rPr lang="fr-FR" sz="1200">
                <a:solidFill>
                  <a:srgbClr val="6600CC"/>
                </a:solidFill>
              </a:rPr>
              <a:t>, Jared Diamond, Gallimard, 2006.</a:t>
            </a:r>
          </a:p>
        </p:txBody>
      </p:sp>
      <p:pic>
        <p:nvPicPr>
          <p:cNvPr id="14341" name="Picture 7" descr="AustraliaForest"/>
          <p:cNvPicPr>
            <a:picLocks noChangeAspect="1" noChangeArrowheads="1"/>
          </p:cNvPicPr>
          <p:nvPr/>
        </p:nvPicPr>
        <p:blipFill>
          <a:blip r:embed="rId2" cstate="print"/>
          <a:srcRect/>
          <a:stretch>
            <a:fillRect/>
          </a:stretch>
        </p:blipFill>
        <p:spPr bwMode="auto">
          <a:xfrm>
            <a:off x="5143500" y="5016500"/>
            <a:ext cx="1076325" cy="1428750"/>
          </a:xfrm>
          <a:prstGeom prst="rect">
            <a:avLst/>
          </a:prstGeom>
          <a:noFill/>
          <a:ln w="9525">
            <a:noFill/>
            <a:miter lim="800000"/>
            <a:headEnd/>
            <a:tailEnd/>
          </a:ln>
        </p:spPr>
      </p:pic>
      <p:pic>
        <p:nvPicPr>
          <p:cNvPr id="14342" name="Picture 8" descr="AustraliaForest2"/>
          <p:cNvPicPr>
            <a:picLocks noChangeAspect="1" noChangeArrowheads="1"/>
          </p:cNvPicPr>
          <p:nvPr/>
        </p:nvPicPr>
        <p:blipFill>
          <a:blip r:embed="rId3" cstate="print"/>
          <a:srcRect/>
          <a:stretch>
            <a:fillRect/>
          </a:stretch>
        </p:blipFill>
        <p:spPr bwMode="auto">
          <a:xfrm>
            <a:off x="8027988" y="4924425"/>
            <a:ext cx="1000125" cy="1511300"/>
          </a:xfrm>
          <a:prstGeom prst="rect">
            <a:avLst/>
          </a:prstGeom>
          <a:noFill/>
          <a:ln w="9525">
            <a:noFill/>
            <a:miter lim="800000"/>
            <a:headEnd/>
            <a:tailEnd/>
          </a:ln>
        </p:spPr>
      </p:pic>
      <p:sp>
        <p:nvSpPr>
          <p:cNvPr id="14343" name="Text Box 9"/>
          <p:cNvSpPr txBox="1">
            <a:spLocks noChangeArrowheads="1"/>
          </p:cNvSpPr>
          <p:nvPr/>
        </p:nvSpPr>
        <p:spPr bwMode="auto">
          <a:xfrm>
            <a:off x="6143625" y="5546725"/>
            <a:ext cx="1800225" cy="457200"/>
          </a:xfrm>
          <a:prstGeom prst="rect">
            <a:avLst/>
          </a:prstGeom>
          <a:noFill/>
          <a:ln w="9525">
            <a:noFill/>
            <a:miter lim="800000"/>
            <a:headEnd/>
            <a:tailEnd/>
          </a:ln>
        </p:spPr>
        <p:txBody>
          <a:bodyPr>
            <a:spAutoFit/>
          </a:bodyPr>
          <a:lstStyle/>
          <a:p>
            <a:pPr algn="ctr"/>
            <a:r>
              <a:rPr lang="fr-FR" sz="1200">
                <a:solidFill>
                  <a:srgbClr val="6600CC"/>
                </a:solidFill>
                <a:sym typeface="Symbol" pitchFamily="18" charset="2"/>
              </a:rPr>
              <a:t></a:t>
            </a:r>
            <a:r>
              <a:rPr lang="fr-FR" sz="1200">
                <a:solidFill>
                  <a:srgbClr val="6600CC"/>
                </a:solidFill>
              </a:rPr>
              <a:t>Grandes forêts du sud de l’Australie </a:t>
            </a:r>
            <a:r>
              <a:rPr lang="fr-FR" sz="1200">
                <a:solidFill>
                  <a:srgbClr val="6600CC"/>
                </a:solidFill>
                <a:cs typeface="Arial" charset="0"/>
              </a:rPr>
              <a:t>→</a:t>
            </a:r>
          </a:p>
        </p:txBody>
      </p:sp>
      <p:pic>
        <p:nvPicPr>
          <p:cNvPr id="14344" name="Picture 11" descr="desert"/>
          <p:cNvPicPr>
            <a:picLocks noChangeAspect="1" noChangeArrowheads="1"/>
          </p:cNvPicPr>
          <p:nvPr/>
        </p:nvPicPr>
        <p:blipFill>
          <a:blip r:embed="rId4" cstate="print"/>
          <a:srcRect/>
          <a:stretch>
            <a:fillRect/>
          </a:stretch>
        </p:blipFill>
        <p:spPr bwMode="auto">
          <a:xfrm>
            <a:off x="2500313" y="5403850"/>
            <a:ext cx="1276350" cy="962025"/>
          </a:xfrm>
          <a:prstGeom prst="rect">
            <a:avLst/>
          </a:prstGeom>
          <a:noFill/>
          <a:ln w="9525">
            <a:noFill/>
            <a:miter lim="800000"/>
            <a:headEnd/>
            <a:tailEnd/>
          </a:ln>
        </p:spPr>
      </p:pic>
      <p:sp>
        <p:nvSpPr>
          <p:cNvPr id="14345" name="Text Box 12"/>
          <p:cNvSpPr txBox="1">
            <a:spLocks noChangeArrowheads="1"/>
          </p:cNvSpPr>
          <p:nvPr/>
        </p:nvSpPr>
        <p:spPr bwMode="auto">
          <a:xfrm>
            <a:off x="214313" y="5546725"/>
            <a:ext cx="2232025" cy="646113"/>
          </a:xfrm>
          <a:prstGeom prst="rect">
            <a:avLst/>
          </a:prstGeom>
          <a:noFill/>
          <a:ln w="9525">
            <a:noFill/>
            <a:miter lim="800000"/>
            <a:headEnd/>
            <a:tailEnd/>
          </a:ln>
        </p:spPr>
        <p:txBody>
          <a:bodyPr>
            <a:spAutoFit/>
          </a:bodyPr>
          <a:lstStyle/>
          <a:p>
            <a:pPr algn="just"/>
            <a:r>
              <a:rPr lang="fr-FR" sz="1200">
                <a:solidFill>
                  <a:srgbClr val="6600CC"/>
                </a:solidFill>
              </a:rPr>
              <a:t>Une partie de l’Australie est constituée de déserts (ici le désert de Gibson) </a:t>
            </a:r>
            <a:r>
              <a:rPr lang="fr-FR" sz="1200">
                <a:solidFill>
                  <a:srgbClr val="6600CC"/>
                </a:solidFill>
                <a:sym typeface="Symbol" pitchFamily="18" charset="2"/>
              </a:rPr>
              <a:t></a:t>
            </a:r>
            <a:endParaRPr lang="fr-FR" sz="1200">
              <a:solidFill>
                <a:srgbClr val="6600CC"/>
              </a:solidFill>
            </a:endParaRPr>
          </a:p>
        </p:txBody>
      </p:sp>
      <p:sp>
        <p:nvSpPr>
          <p:cNvPr id="14346" name="ZoneTexte 1"/>
          <p:cNvSpPr txBox="1">
            <a:spLocks noChangeArrowheads="1"/>
          </p:cNvSpPr>
          <p:nvPr/>
        </p:nvSpPr>
        <p:spPr bwMode="auto">
          <a:xfrm>
            <a:off x="214313" y="6507163"/>
            <a:ext cx="8659812" cy="307975"/>
          </a:xfrm>
          <a:prstGeom prst="rect">
            <a:avLst/>
          </a:prstGeom>
          <a:noFill/>
          <a:ln w="9525">
            <a:noFill/>
            <a:miter lim="800000"/>
            <a:headEnd/>
            <a:tailEnd/>
          </a:ln>
        </p:spPr>
        <p:txBody>
          <a:bodyPr>
            <a:spAutoFit/>
          </a:bodyPr>
          <a:lstStyle/>
          <a:p>
            <a:r>
              <a:rPr lang="fr-FR" sz="1400">
                <a:solidFill>
                  <a:srgbClr val="7030A0"/>
                </a:solidFill>
              </a:rPr>
              <a:t>=&gt; D’autres causes de fragilités des sols sont exposés en annexe 24 (cas de l’Islande et du Groenland).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7F24F23-0D13-4AA5-A98D-AE83578E88D4}" type="slidenum">
              <a:rPr lang="fr-FR" sz="1200">
                <a:solidFill>
                  <a:schemeClr val="tx1">
                    <a:tint val="75000"/>
                  </a:schemeClr>
                </a:solidFill>
                <a:latin typeface="Times New Roman" pitchFamily="18" charset="0"/>
              </a:rPr>
              <a:pPr algn="r" fontAlgn="auto">
                <a:spcBef>
                  <a:spcPts val="0"/>
                </a:spcBef>
                <a:spcAft>
                  <a:spcPts val="0"/>
                </a:spcAft>
                <a:defRPr/>
              </a:pPr>
              <a:t>14</a:t>
            </a:fld>
            <a:endParaRPr lang="fr-FR" sz="1200" dirty="0">
              <a:solidFill>
                <a:schemeClr val="tx1">
                  <a:tint val="75000"/>
                </a:schemeClr>
              </a:solidFill>
              <a:latin typeface="Times New Roman" pitchFamily="18" charset="0"/>
            </a:endParaRPr>
          </a:p>
        </p:txBody>
      </p:sp>
      <p:sp>
        <p:nvSpPr>
          <p:cNvPr id="15364" name="ZoneTexte 5"/>
          <p:cNvSpPr txBox="1">
            <a:spLocks noChangeArrowheads="1"/>
          </p:cNvSpPr>
          <p:nvPr/>
        </p:nvSpPr>
        <p:spPr bwMode="auto">
          <a:xfrm>
            <a:off x="142875" y="1214438"/>
            <a:ext cx="8858250" cy="4760912"/>
          </a:xfrm>
          <a:prstGeom prst="rect">
            <a:avLst/>
          </a:prstGeom>
          <a:noFill/>
          <a:ln w="9525">
            <a:noFill/>
            <a:miter lim="800000"/>
            <a:headEnd/>
            <a:tailEnd/>
          </a:ln>
        </p:spPr>
        <p:txBody>
          <a:bodyPr>
            <a:spAutoFit/>
          </a:bodyPr>
          <a:lstStyle/>
          <a:p>
            <a:r>
              <a:rPr lang="fr-FR" b="1" u="sng">
                <a:solidFill>
                  <a:srgbClr val="FF0000"/>
                </a:solidFill>
              </a:rPr>
              <a:t>4) Le problème de la culture sur brûlis</a:t>
            </a:r>
            <a:endParaRPr lang="fr-FR">
              <a:solidFill>
                <a:srgbClr val="FF0000"/>
              </a:solidFill>
            </a:endParaRPr>
          </a:p>
          <a:p>
            <a:endParaRPr lang="fr-FR">
              <a:solidFill>
                <a:srgbClr val="FF0000"/>
              </a:solidFill>
            </a:endParaRPr>
          </a:p>
          <a:p>
            <a:pPr algn="just">
              <a:buFont typeface="Arial" charset="0"/>
              <a:buChar char="•"/>
            </a:pPr>
            <a:r>
              <a:rPr lang="fr-FR">
                <a:solidFill>
                  <a:srgbClr val="FF0000"/>
                </a:solidFill>
              </a:rPr>
              <a:t>La culture sur abattis-brûlis, employée dans beaucoup de pays pauvres, provoque un effondrement dramatique des rendements agricoles, après cinq à six années de son utilisation, à cause de l'appauvrissement des sols et de l'invasion des mauvaises herbes qu'elle provoque.</a:t>
            </a:r>
          </a:p>
          <a:p>
            <a:pPr algn="just">
              <a:buFont typeface="Arial" charset="0"/>
              <a:buChar char="•"/>
            </a:pPr>
            <a:r>
              <a:rPr lang="fr-FR">
                <a:solidFill>
                  <a:srgbClr val="FF0000"/>
                </a:solidFill>
              </a:rPr>
              <a:t>L'agriculteur se trouve contraint d'abandonner sa parcelle au profit d'une nouvelle défriche (souvent en zone forestière) et ainsi de suite, provoquant petit à petit l’appauvrissement de toutes les surfaces des terres cultivables et la déforestation.</a:t>
            </a:r>
          </a:p>
          <a:p>
            <a:pPr algn="just">
              <a:buFont typeface="Arial" charset="0"/>
              <a:buChar char="•"/>
            </a:pPr>
            <a:r>
              <a:rPr lang="fr-FR">
                <a:solidFill>
                  <a:srgbClr val="FF0000"/>
                </a:solidFill>
              </a:rPr>
              <a:t>La persistance de cette pratique néfaste, pour le pays, est culturelle, se transmettant de génération en génération. </a:t>
            </a:r>
          </a:p>
          <a:p>
            <a:pPr algn="just">
              <a:buFont typeface="Arial" charset="0"/>
              <a:buChar char="•"/>
            </a:pPr>
            <a:r>
              <a:rPr lang="fr-FR">
                <a:solidFill>
                  <a:srgbClr val="FF0000"/>
                </a:solidFill>
              </a:rPr>
              <a:t>On pourrait l’éradiquer par un travail d’éducation et </a:t>
            </a:r>
          </a:p>
          <a:p>
            <a:pPr algn="just"/>
            <a:r>
              <a:rPr lang="fr-FR">
                <a:solidFill>
                  <a:srgbClr val="FF0000"/>
                </a:solidFill>
              </a:rPr>
              <a:t>surtout par l’exemple édifiant de récoltes abondantes</a:t>
            </a:r>
          </a:p>
          <a:p>
            <a:pPr algn="just"/>
            <a:r>
              <a:rPr lang="fr-FR">
                <a:solidFill>
                  <a:srgbClr val="FF0000"/>
                </a:solidFill>
              </a:rPr>
              <a:t>obtenues avec les nouvelles techniques. …</a:t>
            </a:r>
          </a:p>
          <a:p>
            <a:endParaRPr lang="fr-FR">
              <a:solidFill>
                <a:srgbClr val="6600CC"/>
              </a:solidFill>
            </a:endParaRPr>
          </a:p>
          <a:p>
            <a:r>
              <a:rPr lang="fr-FR">
                <a:solidFill>
                  <a:srgbClr val="6600CC"/>
                </a:solidFill>
              </a:rPr>
              <a:t>Les techniques présentées dans  ce document</a:t>
            </a:r>
          </a:p>
          <a:p>
            <a:r>
              <a:rPr lang="fr-FR">
                <a:solidFill>
                  <a:srgbClr val="6600CC"/>
                </a:solidFill>
              </a:rPr>
              <a:t>ont pour but d’éviter que les paysans y recourent.</a:t>
            </a:r>
          </a:p>
        </p:txBody>
      </p:sp>
      <p:pic>
        <p:nvPicPr>
          <p:cNvPr id="15365" name="Picture 5" descr="Tavy"/>
          <p:cNvPicPr>
            <a:picLocks noChangeAspect="1" noChangeArrowheads="1"/>
          </p:cNvPicPr>
          <p:nvPr/>
        </p:nvPicPr>
        <p:blipFill>
          <a:blip r:embed="rId2" cstate="print"/>
          <a:srcRect/>
          <a:stretch>
            <a:fillRect/>
          </a:stretch>
        </p:blipFill>
        <p:spPr bwMode="auto">
          <a:xfrm>
            <a:off x="5643563" y="4214813"/>
            <a:ext cx="3246437" cy="2438400"/>
          </a:xfrm>
          <a:prstGeom prst="rect">
            <a:avLst/>
          </a:prstGeom>
          <a:noFill/>
          <a:ln w="9525">
            <a:noFill/>
            <a:miter lim="800000"/>
            <a:headEnd/>
            <a:tailEnd/>
          </a:ln>
        </p:spPr>
      </p:pic>
      <p:sp>
        <p:nvSpPr>
          <p:cNvPr id="15366" name="ZoneTexte 5"/>
          <p:cNvSpPr txBox="1">
            <a:spLocks noChangeArrowheads="1"/>
          </p:cNvSpPr>
          <p:nvPr/>
        </p:nvSpPr>
        <p:spPr bwMode="auto">
          <a:xfrm>
            <a:off x="1928813" y="6215063"/>
            <a:ext cx="3573462" cy="461962"/>
          </a:xfrm>
          <a:prstGeom prst="rect">
            <a:avLst/>
          </a:prstGeom>
          <a:noFill/>
          <a:ln w="9525">
            <a:noFill/>
            <a:miter lim="800000"/>
            <a:headEnd/>
            <a:tailEnd/>
          </a:ln>
        </p:spPr>
        <p:txBody>
          <a:bodyPr wrap="none">
            <a:spAutoFit/>
          </a:bodyPr>
          <a:lstStyle/>
          <a:p>
            <a:r>
              <a:rPr lang="fr-FR" sz="1200">
                <a:solidFill>
                  <a:srgbClr val="6600CC"/>
                </a:solidFill>
              </a:rPr>
              <a:t>Culture sur brûlis ou « tavy », à Madagascar </a:t>
            </a:r>
          </a:p>
          <a:p>
            <a:r>
              <a:rPr lang="fr-FR" sz="1200">
                <a:solidFill>
                  <a:srgbClr val="6600CC"/>
                </a:solidFill>
              </a:rPr>
              <a:t>(source : Comité Jean Pain Madagascar - CJPM).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16387" name="Text Box 5"/>
          <p:cNvSpPr txBox="1">
            <a:spLocks noChangeArrowheads="1"/>
          </p:cNvSpPr>
          <p:nvPr/>
        </p:nvSpPr>
        <p:spPr bwMode="auto">
          <a:xfrm>
            <a:off x="107950" y="1196975"/>
            <a:ext cx="8928100" cy="5376863"/>
          </a:xfrm>
          <a:prstGeom prst="rect">
            <a:avLst/>
          </a:prstGeom>
          <a:noFill/>
          <a:ln w="9525">
            <a:noFill/>
            <a:miter lim="800000"/>
            <a:headEnd/>
            <a:tailEnd/>
          </a:ln>
        </p:spPr>
        <p:txBody>
          <a:bodyPr>
            <a:spAutoFit/>
          </a:bodyPr>
          <a:lstStyle/>
          <a:p>
            <a:r>
              <a:rPr lang="fr-FR" b="1" u="sng">
                <a:solidFill>
                  <a:srgbClr val="6600CC"/>
                </a:solidFill>
              </a:rPr>
              <a:t>5) Des difficiles changements de mentalité, pourtant nécessaires</a:t>
            </a:r>
            <a:r>
              <a:rPr lang="fr-FR">
                <a:solidFill>
                  <a:srgbClr val="6600CC"/>
                </a:solidFill>
              </a:rPr>
              <a:t> </a:t>
            </a:r>
          </a:p>
          <a:p>
            <a:endParaRPr lang="fr-FR">
              <a:solidFill>
                <a:srgbClr val="6600CC"/>
              </a:solidFill>
            </a:endParaRPr>
          </a:p>
          <a:p>
            <a:pPr algn="just"/>
            <a:r>
              <a:rPr lang="fr-FR" sz="1600">
                <a:solidFill>
                  <a:srgbClr val="6600CC"/>
                </a:solidFill>
              </a:rPr>
              <a:t>Difficulté à convaincre les agriculteurs des avantages des plantes de couverture car devant renoncer à planter des cultures vivrières &amp; adopter les cultures de couverture.</a:t>
            </a:r>
          </a:p>
          <a:p>
            <a:pPr algn="just"/>
            <a:endParaRPr lang="fr-FR" sz="1600">
              <a:solidFill>
                <a:srgbClr val="6600CC"/>
              </a:solidFill>
            </a:endParaRPr>
          </a:p>
          <a:p>
            <a:pPr algn="just"/>
            <a:r>
              <a:rPr lang="fr-FR" sz="1600">
                <a:solidFill>
                  <a:srgbClr val="6600CC"/>
                </a:solidFill>
              </a:rPr>
              <a:t>=&gt; Les petits agriculteurs sont plus enclins à adopter les plantes de couverture si : </a:t>
            </a:r>
          </a:p>
          <a:p>
            <a:pPr algn="just">
              <a:buFontTx/>
              <a:buChar char="•"/>
            </a:pPr>
            <a:r>
              <a:rPr lang="fr-FR" sz="1600">
                <a:solidFill>
                  <a:srgbClr val="6600CC"/>
                </a:solidFill>
              </a:rPr>
              <a:t>elles sont cultivées sur des terres dont le </a:t>
            </a:r>
            <a:r>
              <a:rPr lang="fr-FR" sz="1600" b="1">
                <a:solidFill>
                  <a:srgbClr val="6600CC"/>
                </a:solidFill>
              </a:rPr>
              <a:t>coût d'opportunité</a:t>
            </a:r>
            <a:r>
              <a:rPr lang="fr-FR" sz="1600">
                <a:solidFill>
                  <a:srgbClr val="6600CC"/>
                </a:solidFill>
              </a:rPr>
              <a:t> (c’est-à-dire le sacrifice maximum que l'on supporte en les travaillant (i.e. le temps &amp; l’argent)) </a:t>
            </a:r>
            <a:r>
              <a:rPr lang="fr-FR" sz="1600" b="1">
                <a:solidFill>
                  <a:srgbClr val="6600CC"/>
                </a:solidFill>
              </a:rPr>
              <a:t>est faible</a:t>
            </a:r>
            <a:r>
              <a:rPr lang="fr-FR" sz="1600">
                <a:solidFill>
                  <a:srgbClr val="6600CC"/>
                </a:solidFill>
              </a:rPr>
              <a:t> (par exemple, cela peut être le cas avec des champs où les cultures intercalaires comprennent des cultures vivrières et commerciales, des parcelles en jachère, des cultures arbustives ou encore des terres cultivées, durant des périodes où l'on s'attend aux sécheresses, aux inondations ou au gel).</a:t>
            </a:r>
          </a:p>
          <a:p>
            <a:pPr algn="just">
              <a:buFontTx/>
              <a:buChar char="•"/>
            </a:pPr>
            <a:r>
              <a:rPr lang="fr-FR" sz="1600" b="1">
                <a:solidFill>
                  <a:srgbClr val="6600CC"/>
                </a:solidFill>
              </a:rPr>
              <a:t>leur culture requiert très peu de main-d’œuvre supplémentaire</a:t>
            </a:r>
            <a:r>
              <a:rPr lang="fr-FR" sz="1600">
                <a:solidFill>
                  <a:srgbClr val="6600CC"/>
                </a:solidFill>
              </a:rPr>
              <a:t> ou en nécessite moins parce qu'elles ont à moins lutter contre les mauvaises herbes (i.e. les adventices).</a:t>
            </a:r>
          </a:p>
          <a:p>
            <a:pPr algn="just">
              <a:buFontTx/>
              <a:buChar char="•"/>
            </a:pPr>
            <a:r>
              <a:rPr lang="fr-FR" sz="1600">
                <a:solidFill>
                  <a:srgbClr val="6600CC"/>
                </a:solidFill>
              </a:rPr>
              <a:t>les semences sont facilement accessibles [faciles à produire], sans frais supplémentaires, pour les agriculteurs.</a:t>
            </a:r>
          </a:p>
          <a:p>
            <a:pPr algn="just">
              <a:buFontTx/>
              <a:buChar char="•"/>
            </a:pPr>
            <a:r>
              <a:rPr lang="fr-FR" sz="1600">
                <a:solidFill>
                  <a:srgbClr val="6600CC"/>
                </a:solidFill>
              </a:rPr>
              <a:t>leur biomasse (graines, feuilles, tiges) procure des avantages (nourriture, fourrage…), outre l'amélioration de la fertilité du sol.</a:t>
            </a:r>
          </a:p>
          <a:p>
            <a:pPr algn="just">
              <a:buFont typeface="Symbol" pitchFamily="18" charset="2"/>
              <a:buChar char="Þ"/>
            </a:pPr>
            <a:r>
              <a:rPr lang="fr-FR" sz="1600">
                <a:solidFill>
                  <a:srgbClr val="6600CC"/>
                </a:solidFill>
              </a:rPr>
              <a:t>Comme ressource alimentaire &amp; technique d’amélioration des sols</a:t>
            </a:r>
            <a:r>
              <a:rPr lang="fr-FR" sz="1600"/>
              <a:t>, </a:t>
            </a:r>
            <a:r>
              <a:rPr lang="fr-FR" sz="1600" b="1">
                <a:solidFill>
                  <a:srgbClr val="6600CC"/>
                </a:solidFill>
              </a:rPr>
              <a:t>l'utilisation des plantes de couverture est rentable et bénéfique</a:t>
            </a:r>
            <a:r>
              <a:rPr lang="fr-FR" sz="1600">
                <a:solidFill>
                  <a:srgbClr val="6600CC"/>
                </a:solidFill>
              </a:rPr>
              <a:t>, pour bien des ‘’systèmes culturaux’’.</a:t>
            </a:r>
            <a:r>
              <a:rPr lang="fr-FR"/>
              <a:t> </a:t>
            </a:r>
            <a:endParaRPr lang="fr-FR">
              <a:solidFill>
                <a:srgbClr val="6600CC"/>
              </a:solidFill>
            </a:endParaRPr>
          </a:p>
          <a:p>
            <a:pPr algn="just">
              <a:buFont typeface="Symbol" pitchFamily="18" charset="2"/>
              <a:buChar char="Þ"/>
            </a:pPr>
            <a:r>
              <a:rPr lang="fr-FR">
                <a:solidFill>
                  <a:srgbClr val="6600CC"/>
                </a:solidFill>
              </a:rPr>
              <a:t>Le conservatisme, les tabous, les traditions s’opposent, le plus souvent, aux innovations techniques et à la réduction de la pauvreté.</a:t>
            </a:r>
            <a:endParaRPr lang="fr-F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A11B52C3-175B-4AF1-9C3F-A4CADF5BF92C}" type="slidenum">
              <a:rPr lang="fr-FR" sz="1200">
                <a:solidFill>
                  <a:schemeClr val="tx1">
                    <a:tint val="75000"/>
                  </a:schemeClr>
                </a:solidFill>
                <a:latin typeface="Times New Roman" pitchFamily="18" charset="0"/>
              </a:rPr>
              <a:pPr algn="r" fontAlgn="auto">
                <a:spcBef>
                  <a:spcPts val="0"/>
                </a:spcBef>
                <a:spcAft>
                  <a:spcPts val="0"/>
                </a:spcAft>
                <a:defRPr/>
              </a:pPr>
              <a:t>15</a:t>
            </a:fld>
            <a:endParaRPr lang="fr-FR" sz="1200" dirty="0">
              <a:solidFill>
                <a:schemeClr val="tx1">
                  <a:tint val="75000"/>
                </a:schemeClr>
              </a:solidFill>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17411" name="Text Box 5"/>
          <p:cNvSpPr txBox="1">
            <a:spLocks noChangeArrowheads="1"/>
          </p:cNvSpPr>
          <p:nvPr/>
        </p:nvSpPr>
        <p:spPr bwMode="auto">
          <a:xfrm>
            <a:off x="107950" y="1196975"/>
            <a:ext cx="9036050" cy="5343525"/>
          </a:xfrm>
          <a:prstGeom prst="rect">
            <a:avLst/>
          </a:prstGeom>
          <a:noFill/>
          <a:ln w="9525">
            <a:noFill/>
            <a:miter lim="800000"/>
            <a:headEnd/>
            <a:tailEnd/>
          </a:ln>
        </p:spPr>
        <p:txBody>
          <a:bodyPr>
            <a:spAutoFit/>
          </a:bodyPr>
          <a:lstStyle/>
          <a:p>
            <a:r>
              <a:rPr lang="fr-FR" b="1" u="sng">
                <a:solidFill>
                  <a:srgbClr val="6600CC"/>
                </a:solidFill>
              </a:rPr>
              <a:t>6) Les facteurs directs contribuant à améliorer la fertilité des sols</a:t>
            </a:r>
            <a:endParaRPr lang="fr-FR">
              <a:solidFill>
                <a:srgbClr val="6600CC"/>
              </a:solidFill>
            </a:endParaRPr>
          </a:p>
          <a:p>
            <a:endParaRPr lang="fr-FR">
              <a:solidFill>
                <a:srgbClr val="6600CC"/>
              </a:solidFill>
            </a:endParaRPr>
          </a:p>
          <a:p>
            <a:pPr>
              <a:buFontTx/>
              <a:buChar char="•"/>
            </a:pPr>
            <a:r>
              <a:rPr lang="fr-FR">
                <a:solidFill>
                  <a:srgbClr val="6600CC"/>
                </a:solidFill>
              </a:rPr>
              <a:t>L’azote assimilable par la plante (les nitrates) et d’autres sels minéraux (phosphates, potassium, …).</a:t>
            </a:r>
          </a:p>
          <a:p>
            <a:pPr>
              <a:buFontTx/>
              <a:buChar char="•"/>
            </a:pPr>
            <a:r>
              <a:rPr lang="fr-FR">
                <a:solidFill>
                  <a:srgbClr val="6600CC"/>
                </a:solidFill>
              </a:rPr>
              <a:t>L’aération du sol en permettant aux racines des plantes de respirer, par exemple, en cassant une croûte superficielle imperméable (comme dans le cas de sols latéritiques).</a:t>
            </a:r>
          </a:p>
          <a:p>
            <a:r>
              <a:rPr lang="fr-FR" sz="1200">
                <a:solidFill>
                  <a:srgbClr val="6600CC"/>
                </a:solidFill>
              </a:rPr>
              <a:t>(cf. sous-solage plus loin).</a:t>
            </a:r>
          </a:p>
          <a:p>
            <a:endParaRPr lang="fr-FR" sz="1200">
              <a:solidFill>
                <a:srgbClr val="6600CC"/>
              </a:solidFill>
            </a:endParaRPr>
          </a:p>
          <a:p>
            <a:r>
              <a:rPr lang="fr-FR" b="1" u="sng">
                <a:solidFill>
                  <a:srgbClr val="6600CC"/>
                </a:solidFill>
              </a:rPr>
              <a:t>7) Ce qui contribue à ces facteurs fertilisants</a:t>
            </a:r>
            <a:endParaRPr lang="fr-FR" u="sng">
              <a:solidFill>
                <a:srgbClr val="6600CC"/>
              </a:solidFill>
            </a:endParaRPr>
          </a:p>
          <a:p>
            <a:endParaRPr lang="fr-FR" b="1">
              <a:solidFill>
                <a:srgbClr val="6600CC"/>
              </a:solidFill>
            </a:endParaRPr>
          </a:p>
          <a:p>
            <a:pPr algn="just"/>
            <a:r>
              <a:rPr lang="fr-FR" sz="1600" b="1">
                <a:solidFill>
                  <a:srgbClr val="6600CC"/>
                </a:solidFill>
              </a:rPr>
              <a:t>Ce qui apporte l’azote et les sels minéraux</a:t>
            </a:r>
            <a:r>
              <a:rPr lang="fr-FR" sz="1600">
                <a:solidFill>
                  <a:srgbClr val="6600CC"/>
                </a:solidFill>
              </a:rPr>
              <a:t> : </a:t>
            </a:r>
          </a:p>
          <a:p>
            <a:pPr algn="just">
              <a:buFontTx/>
              <a:buChar char="•"/>
            </a:pPr>
            <a:r>
              <a:rPr lang="fr-FR" sz="1600">
                <a:solidFill>
                  <a:srgbClr val="6600CC"/>
                </a:solidFill>
              </a:rPr>
              <a:t> Les plantes productrices d’azote _ en général les légumineuses _ et les déchets de plantes ou d’animaux, les copeaux de bois, les branches broyées et fragmentées. </a:t>
            </a:r>
          </a:p>
          <a:p>
            <a:pPr algn="just">
              <a:buFontTx/>
              <a:buChar char="•"/>
            </a:pPr>
            <a:r>
              <a:rPr lang="fr-FR" sz="1600">
                <a:solidFill>
                  <a:srgbClr val="6600CC"/>
                </a:solidFill>
              </a:rPr>
              <a:t>Certains arbres remontent les sels minéraux enfouis profondément, jusqu’au niveau du sol (comme les acacias …).</a:t>
            </a:r>
          </a:p>
          <a:p>
            <a:pPr algn="just"/>
            <a:r>
              <a:rPr lang="fr-FR" sz="1600" b="1">
                <a:solidFill>
                  <a:srgbClr val="6600CC"/>
                </a:solidFill>
              </a:rPr>
              <a:t>Les « Décomposeurs » du sol ou/et qui oxydent les composés organiques : </a:t>
            </a:r>
          </a:p>
          <a:p>
            <a:pPr algn="just">
              <a:buFontTx/>
              <a:buChar char="•"/>
            </a:pPr>
            <a:r>
              <a:rPr lang="fr-FR" sz="1600">
                <a:solidFill>
                  <a:srgbClr val="6600CC"/>
                </a:solidFill>
              </a:rPr>
              <a:t>microfaune (acariens, collemboles, larves, rotifères etc.), bactéries (nématodes</a:t>
            </a:r>
            <a:r>
              <a:rPr lang="fr-FR" sz="1600"/>
              <a:t> </a:t>
            </a:r>
            <a:r>
              <a:rPr lang="fr-FR" sz="1600">
                <a:solidFill>
                  <a:srgbClr val="6600CC"/>
                </a:solidFill>
              </a:rPr>
              <a:t>…).</a:t>
            </a:r>
          </a:p>
          <a:p>
            <a:pPr algn="just"/>
            <a:r>
              <a:rPr lang="fr-FR" sz="1600" b="1">
                <a:solidFill>
                  <a:srgbClr val="6600CC"/>
                </a:solidFill>
              </a:rPr>
              <a:t>Ce qui aère le sol et permet son drainage</a:t>
            </a:r>
            <a:r>
              <a:rPr lang="fr-FR" sz="1600">
                <a:solidFill>
                  <a:srgbClr val="6600CC"/>
                </a:solidFill>
              </a:rPr>
              <a:t> : </a:t>
            </a:r>
          </a:p>
          <a:p>
            <a:pPr algn="just">
              <a:buFontTx/>
              <a:buChar char="•"/>
            </a:pPr>
            <a:r>
              <a:rPr lang="fr-FR" sz="1600">
                <a:solidFill>
                  <a:srgbClr val="6600CC"/>
                </a:solidFill>
              </a:rPr>
              <a:t>Les vers de terre (lombrics), …</a:t>
            </a:r>
          </a:p>
          <a:p>
            <a:pPr algn="just"/>
            <a:r>
              <a:rPr lang="fr-FR" sz="1600" b="1">
                <a:solidFill>
                  <a:srgbClr val="6600CC"/>
                </a:solidFill>
              </a:rPr>
              <a:t>Ce qui facilite l’assimilation de l’azote</a:t>
            </a:r>
            <a:r>
              <a:rPr lang="fr-FR" sz="1600">
                <a:solidFill>
                  <a:srgbClr val="6600CC"/>
                </a:solidFill>
              </a:rPr>
              <a:t> :</a:t>
            </a:r>
          </a:p>
          <a:p>
            <a:pPr algn="just">
              <a:buFontTx/>
              <a:buChar char="•"/>
            </a:pPr>
            <a:r>
              <a:rPr lang="fr-FR" sz="1600">
                <a:solidFill>
                  <a:srgbClr val="6600CC"/>
                </a:solidFill>
              </a:rPr>
              <a:t>Certains champignons symbiotiques utiles (mycorhizes se liant aux racines etc.), </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319FED6B-C416-4938-B0F2-5D73DE5D01EA}" type="slidenum">
              <a:rPr lang="fr-FR" sz="1200">
                <a:solidFill>
                  <a:schemeClr val="tx1">
                    <a:tint val="75000"/>
                  </a:schemeClr>
                </a:solidFill>
                <a:latin typeface="Times New Roman" pitchFamily="18" charset="0"/>
              </a:rPr>
              <a:pPr algn="r" fontAlgn="auto">
                <a:spcBef>
                  <a:spcPts val="0"/>
                </a:spcBef>
                <a:spcAft>
                  <a:spcPts val="0"/>
                </a:spcAft>
                <a:defRPr/>
              </a:pPr>
              <a:t>16</a:t>
            </a:fld>
            <a:endParaRPr lang="fr-FR" sz="1200" dirty="0">
              <a:solidFill>
                <a:schemeClr val="tx1">
                  <a:tint val="75000"/>
                </a:schemeClr>
              </a:solidFill>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4"/>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18435" name="Text Box 5"/>
          <p:cNvSpPr txBox="1">
            <a:spLocks noChangeArrowheads="1"/>
          </p:cNvSpPr>
          <p:nvPr/>
        </p:nvSpPr>
        <p:spPr bwMode="auto">
          <a:xfrm>
            <a:off x="107950" y="1000125"/>
            <a:ext cx="9036050" cy="2352675"/>
          </a:xfrm>
          <a:prstGeom prst="rect">
            <a:avLst/>
          </a:prstGeom>
          <a:noFill/>
          <a:ln w="9525">
            <a:noFill/>
            <a:miter lim="800000"/>
            <a:headEnd/>
            <a:tailEnd/>
          </a:ln>
        </p:spPr>
        <p:txBody>
          <a:bodyPr>
            <a:spAutoFit/>
          </a:bodyPr>
          <a:lstStyle/>
          <a:p>
            <a:pPr marL="342900" indent="-342900"/>
            <a:r>
              <a:rPr lang="fr-FR" b="1" u="sng">
                <a:solidFill>
                  <a:srgbClr val="6600CC"/>
                </a:solidFill>
              </a:rPr>
              <a:t>6) Les facteurs directs contribuant à améliorer la fertilité des sols (suite)</a:t>
            </a:r>
          </a:p>
          <a:p>
            <a:pPr marL="342900" indent="-342900"/>
            <a:endParaRPr lang="fr-FR">
              <a:solidFill>
                <a:srgbClr val="6600CC"/>
              </a:solidFill>
            </a:endParaRPr>
          </a:p>
          <a:p>
            <a:pPr marL="342900" indent="-342900" algn="just">
              <a:buFont typeface="Symbol" pitchFamily="18" charset="2"/>
              <a:buChar char="Þ"/>
            </a:pPr>
            <a:r>
              <a:rPr lang="fr-FR" sz="1600">
                <a:solidFill>
                  <a:srgbClr val="6600CC"/>
                </a:solidFill>
              </a:rPr>
              <a:t>Toutes ces techniques essaient de faire appel uniquement à des organismes ou être vivants sources de nitrate naturelle, grâce à l’aide « d’auxiliaires vivants » tels que :</a:t>
            </a:r>
          </a:p>
          <a:p>
            <a:pPr marL="342900" indent="-342900">
              <a:buFont typeface="Symbol" pitchFamily="18" charset="2"/>
              <a:buNone/>
            </a:pPr>
            <a:endParaRPr lang="fr-FR" sz="1600">
              <a:solidFill>
                <a:srgbClr val="6600CC"/>
              </a:solidFill>
            </a:endParaRPr>
          </a:p>
          <a:p>
            <a:pPr marL="342900" indent="-342900">
              <a:buFontTx/>
              <a:buChar char="•"/>
            </a:pPr>
            <a:r>
              <a:rPr lang="fr-FR" sz="1600">
                <a:solidFill>
                  <a:srgbClr val="6600CC"/>
                </a:solidFill>
              </a:rPr>
              <a:t>saprophages ou détritivores (mangeant des débris végétaux et animaux), </a:t>
            </a:r>
          </a:p>
          <a:p>
            <a:pPr marL="342900" indent="-342900">
              <a:buFontTx/>
              <a:buChar char="•"/>
            </a:pPr>
            <a:r>
              <a:rPr lang="fr-FR" sz="1600">
                <a:solidFill>
                  <a:srgbClr val="6600CC"/>
                </a:solidFill>
              </a:rPr>
              <a:t>nécrophages (mangeant des cadavres), </a:t>
            </a:r>
          </a:p>
          <a:p>
            <a:pPr marL="342900" indent="-342900">
              <a:buFontTx/>
              <a:buChar char="•"/>
            </a:pPr>
            <a:r>
              <a:rPr lang="fr-FR" sz="1600">
                <a:solidFill>
                  <a:srgbClr val="6600CC"/>
                </a:solidFill>
              </a:rPr>
              <a:t>coprophages (mangeant des excréments), </a:t>
            </a:r>
          </a:p>
          <a:p>
            <a:pPr marL="342900" indent="-342900">
              <a:buFontTx/>
              <a:buChar char="•"/>
            </a:pPr>
            <a:r>
              <a:rPr lang="fr-FR" sz="1600">
                <a:solidFill>
                  <a:srgbClr val="6600CC"/>
                </a:solidFill>
              </a:rPr>
              <a:t>carnivores (mangeant des animaux vivants).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F039AE3-31EF-4F93-837B-B63675C4E76C}" type="slidenum">
              <a:rPr lang="fr-FR" sz="1200">
                <a:solidFill>
                  <a:schemeClr val="tx1">
                    <a:tint val="75000"/>
                  </a:schemeClr>
                </a:solidFill>
                <a:latin typeface="Times New Roman" pitchFamily="18" charset="0"/>
              </a:rPr>
              <a:pPr algn="r" fontAlgn="auto">
                <a:spcBef>
                  <a:spcPts val="0"/>
                </a:spcBef>
                <a:spcAft>
                  <a:spcPts val="0"/>
                </a:spcAft>
                <a:defRPr/>
              </a:pPr>
              <a:t>17</a:t>
            </a:fld>
            <a:endParaRPr lang="fr-FR" sz="1200" dirty="0">
              <a:solidFill>
                <a:schemeClr val="tx1">
                  <a:tint val="75000"/>
                </a:schemeClr>
              </a:solidFill>
              <a:latin typeface="Times New Roman" pitchFamily="18" charset="0"/>
            </a:endParaRPr>
          </a:p>
        </p:txBody>
      </p:sp>
      <p:pic>
        <p:nvPicPr>
          <p:cNvPr id="18437" name="Picture 14" descr="AcariAranea1"/>
          <p:cNvPicPr>
            <a:picLocks noChangeAspect="1" noChangeArrowheads="1"/>
          </p:cNvPicPr>
          <p:nvPr/>
        </p:nvPicPr>
        <p:blipFill>
          <a:blip r:embed="rId2" cstate="print"/>
          <a:srcRect/>
          <a:stretch>
            <a:fillRect/>
          </a:stretch>
        </p:blipFill>
        <p:spPr bwMode="auto">
          <a:xfrm>
            <a:off x="6858000" y="3286125"/>
            <a:ext cx="1571625" cy="1176338"/>
          </a:xfrm>
          <a:prstGeom prst="rect">
            <a:avLst/>
          </a:prstGeom>
          <a:noFill/>
          <a:ln w="9525">
            <a:noFill/>
            <a:miter lim="800000"/>
            <a:headEnd/>
            <a:tailEnd/>
          </a:ln>
        </p:spPr>
      </p:pic>
      <p:sp>
        <p:nvSpPr>
          <p:cNvPr id="18438" name="Text Box 15"/>
          <p:cNvSpPr txBox="1">
            <a:spLocks noChangeArrowheads="1"/>
          </p:cNvSpPr>
          <p:nvPr/>
        </p:nvSpPr>
        <p:spPr bwMode="auto">
          <a:xfrm>
            <a:off x="5715000" y="3286125"/>
            <a:ext cx="1119188" cy="400050"/>
          </a:xfrm>
          <a:prstGeom prst="rect">
            <a:avLst/>
          </a:prstGeom>
          <a:noFill/>
          <a:ln w="9525">
            <a:noFill/>
            <a:miter lim="800000"/>
            <a:headEnd/>
            <a:tailEnd/>
          </a:ln>
        </p:spPr>
        <p:txBody>
          <a:bodyPr wrap="none">
            <a:spAutoFit/>
          </a:bodyPr>
          <a:lstStyle/>
          <a:p>
            <a:r>
              <a:rPr lang="fr-FR" sz="1000">
                <a:solidFill>
                  <a:srgbClr val="6600CC"/>
                </a:solidFill>
              </a:rPr>
              <a:t>Acarien du sol :</a:t>
            </a:r>
          </a:p>
          <a:p>
            <a:r>
              <a:rPr lang="fr-FR" sz="1000">
                <a:solidFill>
                  <a:srgbClr val="6600CC"/>
                </a:solidFill>
              </a:rPr>
              <a:t>Acari Aranea  </a:t>
            </a:r>
            <a:r>
              <a:rPr lang="fr-FR" sz="1000">
                <a:solidFill>
                  <a:srgbClr val="6600CC"/>
                </a:solidFill>
                <a:sym typeface="Symbol" pitchFamily="18" charset="2"/>
              </a:rPr>
              <a:t></a:t>
            </a:r>
            <a:endParaRPr lang="fr-FR" sz="1000">
              <a:solidFill>
                <a:srgbClr val="6600CC"/>
              </a:solidFill>
            </a:endParaRPr>
          </a:p>
        </p:txBody>
      </p:sp>
      <p:pic>
        <p:nvPicPr>
          <p:cNvPr id="18439" name="Picture 18" descr="lombrics"/>
          <p:cNvPicPr>
            <a:picLocks noChangeAspect="1" noChangeArrowheads="1"/>
          </p:cNvPicPr>
          <p:nvPr/>
        </p:nvPicPr>
        <p:blipFill>
          <a:blip r:embed="rId3" cstate="print"/>
          <a:srcRect/>
          <a:stretch>
            <a:fillRect/>
          </a:stretch>
        </p:blipFill>
        <p:spPr bwMode="auto">
          <a:xfrm>
            <a:off x="2428875" y="3429000"/>
            <a:ext cx="1422400" cy="1071563"/>
          </a:xfrm>
          <a:prstGeom prst="rect">
            <a:avLst/>
          </a:prstGeom>
          <a:noFill/>
          <a:ln w="9525">
            <a:noFill/>
            <a:miter lim="800000"/>
            <a:headEnd/>
            <a:tailEnd/>
          </a:ln>
        </p:spPr>
      </p:pic>
      <p:sp>
        <p:nvSpPr>
          <p:cNvPr id="18440" name="Text Box 19"/>
          <p:cNvSpPr txBox="1">
            <a:spLocks noChangeArrowheads="1"/>
          </p:cNvSpPr>
          <p:nvPr/>
        </p:nvSpPr>
        <p:spPr bwMode="auto">
          <a:xfrm>
            <a:off x="1071563" y="3643313"/>
            <a:ext cx="1077912" cy="708025"/>
          </a:xfrm>
          <a:prstGeom prst="rect">
            <a:avLst/>
          </a:prstGeom>
          <a:noFill/>
          <a:ln w="9525">
            <a:noFill/>
            <a:miter lim="800000"/>
            <a:headEnd/>
            <a:tailEnd/>
          </a:ln>
        </p:spPr>
        <p:txBody>
          <a:bodyPr>
            <a:spAutoFit/>
          </a:bodyPr>
          <a:lstStyle/>
          <a:p>
            <a:pPr algn="just"/>
            <a:r>
              <a:rPr lang="fr-FR" sz="1000">
                <a:solidFill>
                  <a:srgbClr val="6600CC"/>
                </a:solidFill>
              </a:rPr>
              <a:t>Lombrics :</a:t>
            </a:r>
          </a:p>
          <a:p>
            <a:pPr algn="just"/>
            <a:r>
              <a:rPr lang="fr-FR" sz="1000">
                <a:solidFill>
                  <a:srgbClr val="6600CC"/>
                </a:solidFill>
              </a:rPr>
              <a:t>(vers de terre)</a:t>
            </a:r>
          </a:p>
          <a:p>
            <a:pPr algn="just"/>
            <a:r>
              <a:rPr lang="fr-FR" sz="1000">
                <a:solidFill>
                  <a:srgbClr val="6600CC"/>
                </a:solidFill>
              </a:rPr>
              <a:t>Les laboureurs </a:t>
            </a:r>
          </a:p>
          <a:p>
            <a:pPr algn="just"/>
            <a:r>
              <a:rPr lang="fr-FR" sz="1000">
                <a:solidFill>
                  <a:srgbClr val="6600CC"/>
                </a:solidFill>
              </a:rPr>
              <a:t>de la terre  </a:t>
            </a:r>
            <a:r>
              <a:rPr lang="fr-FR" sz="1000">
                <a:solidFill>
                  <a:srgbClr val="6600CC"/>
                </a:solidFill>
                <a:sym typeface="Symbol" pitchFamily="18" charset="2"/>
              </a:rPr>
              <a:t></a:t>
            </a:r>
            <a:endParaRPr lang="fr-FR" sz="1000">
              <a:solidFill>
                <a:srgbClr val="6600CC"/>
              </a:solidFill>
              <a:cs typeface="Arial" charset="0"/>
            </a:endParaRPr>
          </a:p>
        </p:txBody>
      </p:sp>
      <p:pic>
        <p:nvPicPr>
          <p:cNvPr id="18441" name="Image 10" descr="acariens.jpg"/>
          <p:cNvPicPr>
            <a:picLocks noChangeAspect="1"/>
          </p:cNvPicPr>
          <p:nvPr/>
        </p:nvPicPr>
        <p:blipFill>
          <a:blip r:embed="rId4" cstate="print"/>
          <a:srcRect/>
          <a:stretch>
            <a:fillRect/>
          </a:stretch>
        </p:blipFill>
        <p:spPr bwMode="auto">
          <a:xfrm>
            <a:off x="3643313" y="4714875"/>
            <a:ext cx="2143125" cy="1470025"/>
          </a:xfrm>
          <a:prstGeom prst="rect">
            <a:avLst/>
          </a:prstGeom>
          <a:noFill/>
          <a:ln w="9525">
            <a:noFill/>
            <a:miter lim="800000"/>
            <a:headEnd/>
            <a:tailEnd/>
          </a:ln>
        </p:spPr>
      </p:pic>
      <p:sp>
        <p:nvSpPr>
          <p:cNvPr id="18442" name="Text Box 15"/>
          <p:cNvSpPr txBox="1">
            <a:spLocks noChangeArrowheads="1"/>
          </p:cNvSpPr>
          <p:nvPr/>
        </p:nvSpPr>
        <p:spPr bwMode="auto">
          <a:xfrm>
            <a:off x="3857625" y="6286500"/>
            <a:ext cx="1838325" cy="400050"/>
          </a:xfrm>
          <a:prstGeom prst="rect">
            <a:avLst/>
          </a:prstGeom>
          <a:noFill/>
          <a:ln w="9525">
            <a:noFill/>
            <a:miter lim="800000"/>
            <a:headEnd/>
            <a:tailEnd/>
          </a:ln>
        </p:spPr>
        <p:txBody>
          <a:bodyPr>
            <a:spAutoFit/>
          </a:bodyPr>
          <a:lstStyle/>
          <a:p>
            <a:r>
              <a:rPr lang="fr-FR" sz="1000">
                <a:solidFill>
                  <a:srgbClr val="6600CC"/>
                </a:solidFill>
              </a:rPr>
              <a:t>Acarien du sol </a:t>
            </a:r>
            <a:r>
              <a:rPr lang="fr-FR" sz="1000">
                <a:solidFill>
                  <a:srgbClr val="6600CC"/>
                </a:solidFill>
                <a:sym typeface="Symbol" pitchFamily="18" charset="2"/>
              </a:rPr>
              <a:t></a:t>
            </a:r>
            <a:endParaRPr lang="fr-FR" sz="1000">
              <a:solidFill>
                <a:srgbClr val="6600CC"/>
              </a:solidFill>
            </a:endParaRPr>
          </a:p>
          <a:p>
            <a:r>
              <a:rPr lang="fr-FR" sz="1000">
                <a:solidFill>
                  <a:srgbClr val="6600CC"/>
                </a:solidFill>
              </a:rPr>
              <a:t>Photo M. Fouchard,, INRA</a:t>
            </a:r>
          </a:p>
        </p:txBody>
      </p:sp>
      <p:pic>
        <p:nvPicPr>
          <p:cNvPr id="18443" name="Image 14" descr="collembole2.jpg"/>
          <p:cNvPicPr>
            <a:picLocks noChangeAspect="1"/>
          </p:cNvPicPr>
          <p:nvPr/>
        </p:nvPicPr>
        <p:blipFill>
          <a:blip r:embed="rId5" cstate="print"/>
          <a:srcRect/>
          <a:stretch>
            <a:fillRect/>
          </a:stretch>
        </p:blipFill>
        <p:spPr bwMode="auto">
          <a:xfrm>
            <a:off x="6715125" y="4714875"/>
            <a:ext cx="1785938" cy="1625600"/>
          </a:xfrm>
          <a:prstGeom prst="rect">
            <a:avLst/>
          </a:prstGeom>
          <a:noFill/>
          <a:ln w="9525">
            <a:noFill/>
            <a:miter lim="800000"/>
            <a:headEnd/>
            <a:tailEnd/>
          </a:ln>
        </p:spPr>
      </p:pic>
      <p:pic>
        <p:nvPicPr>
          <p:cNvPr id="18444" name="Image 17" descr="nematodes.jpg"/>
          <p:cNvPicPr>
            <a:picLocks noChangeAspect="1"/>
          </p:cNvPicPr>
          <p:nvPr/>
        </p:nvPicPr>
        <p:blipFill>
          <a:blip r:embed="rId6" cstate="print"/>
          <a:srcRect/>
          <a:stretch>
            <a:fillRect/>
          </a:stretch>
        </p:blipFill>
        <p:spPr bwMode="auto">
          <a:xfrm>
            <a:off x="785813" y="4786313"/>
            <a:ext cx="2165350" cy="1428750"/>
          </a:xfrm>
          <a:prstGeom prst="rect">
            <a:avLst/>
          </a:prstGeom>
          <a:noFill/>
          <a:ln w="9525">
            <a:noFill/>
            <a:miter lim="800000"/>
            <a:headEnd/>
            <a:tailEnd/>
          </a:ln>
        </p:spPr>
      </p:pic>
      <p:sp>
        <p:nvSpPr>
          <p:cNvPr id="18445" name="Text Box 16"/>
          <p:cNvSpPr txBox="1">
            <a:spLocks noChangeArrowheads="1"/>
          </p:cNvSpPr>
          <p:nvPr/>
        </p:nvSpPr>
        <p:spPr bwMode="auto">
          <a:xfrm>
            <a:off x="1071563" y="6286500"/>
            <a:ext cx="1622425" cy="400050"/>
          </a:xfrm>
          <a:prstGeom prst="rect">
            <a:avLst/>
          </a:prstGeom>
          <a:noFill/>
          <a:ln w="9525">
            <a:noFill/>
            <a:miter lim="800000"/>
            <a:headEnd/>
            <a:tailEnd/>
          </a:ln>
        </p:spPr>
        <p:txBody>
          <a:bodyPr wrap="none">
            <a:spAutoFit/>
          </a:bodyPr>
          <a:lstStyle/>
          <a:p>
            <a:r>
              <a:rPr lang="fr-FR" sz="1000">
                <a:solidFill>
                  <a:srgbClr val="6600CC"/>
                </a:solidFill>
              </a:rPr>
              <a:t>Nématode </a:t>
            </a:r>
            <a:r>
              <a:rPr lang="fr-FR" sz="1000">
                <a:solidFill>
                  <a:srgbClr val="6600CC"/>
                </a:solidFill>
                <a:sym typeface="Symbol" pitchFamily="18" charset="2"/>
              </a:rPr>
              <a:t></a:t>
            </a:r>
          </a:p>
          <a:p>
            <a:r>
              <a:rPr lang="fr-FR" sz="1000">
                <a:solidFill>
                  <a:srgbClr val="6600CC"/>
                </a:solidFill>
              </a:rPr>
              <a:t>Photo C. Laumond, INRA</a:t>
            </a:r>
            <a:endParaRPr lang="fr-FR" sz="1000">
              <a:solidFill>
                <a:srgbClr val="6600CC"/>
              </a:solidFill>
              <a:cs typeface="Arial" charset="0"/>
            </a:endParaRPr>
          </a:p>
        </p:txBody>
      </p:sp>
      <p:sp>
        <p:nvSpPr>
          <p:cNvPr id="18446" name="Text Box 16"/>
          <p:cNvSpPr txBox="1">
            <a:spLocks noChangeArrowheads="1"/>
          </p:cNvSpPr>
          <p:nvPr/>
        </p:nvSpPr>
        <p:spPr bwMode="auto">
          <a:xfrm>
            <a:off x="6786563" y="6429375"/>
            <a:ext cx="1679575" cy="246063"/>
          </a:xfrm>
          <a:prstGeom prst="rect">
            <a:avLst/>
          </a:prstGeom>
          <a:noFill/>
          <a:ln w="9525">
            <a:noFill/>
            <a:miter lim="800000"/>
            <a:headEnd/>
            <a:tailEnd/>
          </a:ln>
        </p:spPr>
        <p:txBody>
          <a:bodyPr wrap="none">
            <a:spAutoFit/>
          </a:bodyPr>
          <a:lstStyle/>
          <a:p>
            <a:r>
              <a:rPr lang="fr-FR" sz="1000">
                <a:solidFill>
                  <a:srgbClr val="6600CC"/>
                </a:solidFill>
              </a:rPr>
              <a:t>Collembole, Photo INRA </a:t>
            </a:r>
            <a:r>
              <a:rPr lang="fr-FR" sz="1000">
                <a:solidFill>
                  <a:srgbClr val="6600CC"/>
                </a:solidFill>
                <a:sym typeface="Symbol" pitchFamily="18" charset="2"/>
              </a:rPr>
              <a:t></a:t>
            </a:r>
            <a:endParaRPr lang="fr-FR" sz="1000">
              <a:solidFill>
                <a:srgbClr val="6600CC"/>
              </a:solidFill>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6"/>
          <p:cNvSpPr txBox="1">
            <a:spLocks noChangeArrowheads="1"/>
          </p:cNvSpPr>
          <p:nvPr/>
        </p:nvSpPr>
        <p:spPr bwMode="auto">
          <a:xfrm>
            <a:off x="3857625" y="2857500"/>
            <a:ext cx="1109663" cy="246063"/>
          </a:xfrm>
          <a:prstGeom prst="rect">
            <a:avLst/>
          </a:prstGeom>
          <a:noFill/>
          <a:ln w="9525">
            <a:noFill/>
            <a:miter lim="800000"/>
            <a:headEnd/>
            <a:tailEnd/>
          </a:ln>
        </p:spPr>
        <p:txBody>
          <a:bodyPr wrap="none">
            <a:spAutoFit/>
          </a:bodyPr>
          <a:lstStyle/>
          <a:p>
            <a:r>
              <a:rPr lang="fr-FR" sz="1000">
                <a:solidFill>
                  <a:srgbClr val="6600CC"/>
                </a:solidFill>
              </a:rPr>
              <a:t>Collembole  (°)</a:t>
            </a:r>
            <a:r>
              <a:rPr lang="fr-FR" sz="1000">
                <a:solidFill>
                  <a:srgbClr val="6600CC"/>
                </a:solidFill>
                <a:sym typeface="Symbol" pitchFamily="18" charset="2"/>
              </a:rPr>
              <a:t></a:t>
            </a:r>
            <a:endParaRPr lang="fr-FR" sz="1000">
              <a:solidFill>
                <a:srgbClr val="6600CC"/>
              </a:solidFill>
              <a:cs typeface="Arial" charset="0"/>
            </a:endParaRPr>
          </a:p>
        </p:txBody>
      </p:sp>
      <p:pic>
        <p:nvPicPr>
          <p:cNvPr id="19459" name="Image 5" descr="collembole1.jpg"/>
          <p:cNvPicPr>
            <a:picLocks noChangeAspect="1"/>
          </p:cNvPicPr>
          <p:nvPr/>
        </p:nvPicPr>
        <p:blipFill>
          <a:blip r:embed="rId2" cstate="print"/>
          <a:srcRect/>
          <a:stretch>
            <a:fillRect/>
          </a:stretch>
        </p:blipFill>
        <p:spPr bwMode="auto">
          <a:xfrm>
            <a:off x="428625" y="1500188"/>
            <a:ext cx="2573338" cy="1500187"/>
          </a:xfrm>
          <a:prstGeom prst="rect">
            <a:avLst/>
          </a:prstGeom>
          <a:noFill/>
          <a:ln w="9525">
            <a:noFill/>
            <a:miter lim="800000"/>
            <a:headEnd/>
            <a:tailEnd/>
          </a:ln>
        </p:spPr>
      </p:pic>
      <p:sp>
        <p:nvSpPr>
          <p:cNvPr id="19460" name="Text Box 15"/>
          <p:cNvSpPr txBox="1">
            <a:spLocks noChangeArrowheads="1"/>
          </p:cNvSpPr>
          <p:nvPr/>
        </p:nvSpPr>
        <p:spPr bwMode="auto">
          <a:xfrm>
            <a:off x="1143000" y="3071813"/>
            <a:ext cx="1144588" cy="400050"/>
          </a:xfrm>
          <a:prstGeom prst="rect">
            <a:avLst/>
          </a:prstGeom>
          <a:noFill/>
          <a:ln w="9525">
            <a:noFill/>
            <a:miter lim="800000"/>
            <a:headEnd/>
            <a:tailEnd/>
          </a:ln>
        </p:spPr>
        <p:txBody>
          <a:bodyPr wrap="none">
            <a:spAutoFit/>
          </a:bodyPr>
          <a:lstStyle/>
          <a:p>
            <a:r>
              <a:rPr lang="fr-FR" sz="1000">
                <a:solidFill>
                  <a:srgbClr val="6600CC"/>
                </a:solidFill>
              </a:rPr>
              <a:t>Collembole (°)  </a:t>
            </a:r>
            <a:r>
              <a:rPr lang="fr-FR" sz="1000">
                <a:solidFill>
                  <a:srgbClr val="6600CC"/>
                </a:solidFill>
                <a:sym typeface="Symbol" pitchFamily="18" charset="2"/>
              </a:rPr>
              <a:t></a:t>
            </a:r>
            <a:endParaRPr lang="fr-FR" sz="1000">
              <a:solidFill>
                <a:srgbClr val="6600CC"/>
              </a:solidFill>
            </a:endParaRPr>
          </a:p>
          <a:p>
            <a:r>
              <a:rPr lang="fr-FR" sz="1000">
                <a:solidFill>
                  <a:srgbClr val="6600CC"/>
                </a:solidFill>
              </a:rPr>
              <a:t>photos INRA</a:t>
            </a:r>
          </a:p>
        </p:txBody>
      </p:sp>
      <p:sp>
        <p:nvSpPr>
          <p:cNvPr id="19461" name="Text Box 16"/>
          <p:cNvSpPr txBox="1">
            <a:spLocks noChangeArrowheads="1"/>
          </p:cNvSpPr>
          <p:nvPr/>
        </p:nvSpPr>
        <p:spPr bwMode="auto">
          <a:xfrm>
            <a:off x="6286500" y="3286125"/>
            <a:ext cx="1358900" cy="400050"/>
          </a:xfrm>
          <a:prstGeom prst="rect">
            <a:avLst/>
          </a:prstGeom>
          <a:noFill/>
          <a:ln w="9525">
            <a:noFill/>
            <a:miter lim="800000"/>
            <a:headEnd/>
            <a:tailEnd/>
          </a:ln>
        </p:spPr>
        <p:txBody>
          <a:bodyPr wrap="none">
            <a:spAutoFit/>
          </a:bodyPr>
          <a:lstStyle/>
          <a:p>
            <a:r>
              <a:rPr lang="fr-FR" sz="1000">
                <a:solidFill>
                  <a:srgbClr val="6600CC"/>
                </a:solidFill>
              </a:rPr>
              <a:t>Collembole  (°)</a:t>
            </a:r>
            <a:r>
              <a:rPr lang="fr-FR" sz="1000">
                <a:solidFill>
                  <a:srgbClr val="6600CC"/>
                </a:solidFill>
                <a:sym typeface="Symbol" pitchFamily="18" charset="2"/>
              </a:rPr>
              <a:t></a:t>
            </a:r>
          </a:p>
          <a:p>
            <a:r>
              <a:rPr lang="fr-FR" sz="1000" i="1">
                <a:solidFill>
                  <a:srgbClr val="6600CC"/>
                </a:solidFill>
              </a:rPr>
              <a:t>Isotoma sp.</a:t>
            </a:r>
            <a:r>
              <a:rPr lang="fr-FR" sz="1000">
                <a:solidFill>
                  <a:srgbClr val="6600CC"/>
                </a:solidFill>
              </a:rPr>
              <a:t>,  habitus</a:t>
            </a:r>
            <a:endParaRPr lang="fr-FR" sz="1000">
              <a:solidFill>
                <a:srgbClr val="6600CC"/>
              </a:solidFill>
              <a:cs typeface="Arial" charset="0"/>
            </a:endParaRPr>
          </a:p>
        </p:txBody>
      </p:sp>
      <p:pic>
        <p:nvPicPr>
          <p:cNvPr id="19462" name="Image 8" descr="250px-Isotoma_Habitus.jpg"/>
          <p:cNvPicPr>
            <a:picLocks noChangeAspect="1"/>
          </p:cNvPicPr>
          <p:nvPr/>
        </p:nvPicPr>
        <p:blipFill>
          <a:blip r:embed="rId3" cstate="print"/>
          <a:srcRect/>
          <a:stretch>
            <a:fillRect/>
          </a:stretch>
        </p:blipFill>
        <p:spPr bwMode="auto">
          <a:xfrm>
            <a:off x="5786438" y="1500188"/>
            <a:ext cx="2500312" cy="1690687"/>
          </a:xfrm>
          <a:prstGeom prst="rect">
            <a:avLst/>
          </a:prstGeom>
          <a:noFill/>
          <a:ln w="9525">
            <a:noFill/>
            <a:miter lim="800000"/>
            <a:headEnd/>
            <a:tailEnd/>
          </a:ln>
        </p:spPr>
      </p:pic>
      <p:sp>
        <p:nvSpPr>
          <p:cNvPr id="19463" name="WordArt 4"/>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19464" name="Text Box 5"/>
          <p:cNvSpPr txBox="1">
            <a:spLocks noChangeArrowheads="1"/>
          </p:cNvSpPr>
          <p:nvPr/>
        </p:nvSpPr>
        <p:spPr bwMode="auto">
          <a:xfrm>
            <a:off x="107950" y="1000125"/>
            <a:ext cx="9036050" cy="915988"/>
          </a:xfrm>
          <a:prstGeom prst="rect">
            <a:avLst/>
          </a:prstGeom>
          <a:noFill/>
          <a:ln w="9525">
            <a:noFill/>
            <a:miter lim="800000"/>
            <a:headEnd/>
            <a:tailEnd/>
          </a:ln>
        </p:spPr>
        <p:txBody>
          <a:bodyPr>
            <a:spAutoFit/>
          </a:bodyPr>
          <a:lstStyle/>
          <a:p>
            <a:pPr marL="342900" indent="-342900"/>
            <a:r>
              <a:rPr lang="fr-FR" b="1" u="sng">
                <a:solidFill>
                  <a:srgbClr val="6600CC"/>
                </a:solidFill>
              </a:rPr>
              <a:t>6) Les facteurs directs contribuant à améliorer la fertilité des sols (suite)</a:t>
            </a:r>
          </a:p>
          <a:p>
            <a:pPr marL="342900" indent="-342900"/>
            <a:endParaRPr lang="fr-FR">
              <a:solidFill>
                <a:srgbClr val="6600CC"/>
              </a:solidFill>
            </a:endParaRPr>
          </a:p>
          <a:p>
            <a:pPr marL="342900" indent="-342900"/>
            <a:endParaRPr lang="fr-FR">
              <a:solidFill>
                <a:srgbClr val="6600CC"/>
              </a:solidFill>
            </a:endParaRPr>
          </a:p>
        </p:txBody>
      </p:sp>
      <p:sp>
        <p:nvSpPr>
          <p:cNvPr id="12"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219A6F5-3BFC-492E-800F-8FA3CAF96A4F}" type="slidenum">
              <a:rPr lang="fr-FR" sz="1200">
                <a:solidFill>
                  <a:schemeClr val="tx1">
                    <a:tint val="75000"/>
                  </a:schemeClr>
                </a:solidFill>
                <a:latin typeface="Times New Roman" pitchFamily="18" charset="0"/>
              </a:rPr>
              <a:pPr algn="r" fontAlgn="auto">
                <a:spcBef>
                  <a:spcPts val="0"/>
                </a:spcBef>
                <a:spcAft>
                  <a:spcPts val="0"/>
                </a:spcAft>
                <a:defRPr/>
              </a:pPr>
              <a:t>18</a:t>
            </a:fld>
            <a:endParaRPr lang="fr-FR" sz="1200" dirty="0">
              <a:solidFill>
                <a:schemeClr val="tx1">
                  <a:tint val="75000"/>
                </a:schemeClr>
              </a:solidFill>
              <a:latin typeface="Times New Roman" pitchFamily="18" charset="0"/>
            </a:endParaRPr>
          </a:p>
        </p:txBody>
      </p:sp>
      <p:sp>
        <p:nvSpPr>
          <p:cNvPr id="19466" name="Text Box 15"/>
          <p:cNvSpPr txBox="1">
            <a:spLocks noChangeArrowheads="1"/>
          </p:cNvSpPr>
          <p:nvPr/>
        </p:nvSpPr>
        <p:spPr bwMode="auto">
          <a:xfrm>
            <a:off x="179388" y="5876925"/>
            <a:ext cx="7745412" cy="831850"/>
          </a:xfrm>
          <a:prstGeom prst="rect">
            <a:avLst/>
          </a:prstGeom>
          <a:noFill/>
          <a:ln w="9525">
            <a:noFill/>
            <a:miter lim="800000"/>
            <a:headEnd/>
            <a:tailEnd/>
          </a:ln>
        </p:spPr>
        <p:txBody>
          <a:bodyPr wrap="none">
            <a:spAutoFit/>
          </a:bodyPr>
          <a:lstStyle/>
          <a:p>
            <a:r>
              <a:rPr lang="fr-FR" sz="1000">
                <a:solidFill>
                  <a:srgbClr val="6600CC"/>
                </a:solidFill>
              </a:rPr>
              <a:t>(°) Les collemboles sont des animaux différents des acariens proches des crustacées.</a:t>
            </a:r>
          </a:p>
          <a:p>
            <a:endParaRPr lang="fr-FR" sz="1000">
              <a:solidFill>
                <a:srgbClr val="6600CC"/>
              </a:solidFill>
            </a:endParaRPr>
          </a:p>
          <a:p>
            <a:r>
              <a:rPr lang="fr-FR" sz="1400">
                <a:solidFill>
                  <a:srgbClr val="6600CC"/>
                </a:solidFill>
              </a:rPr>
              <a:t>Pour en savoir plus sur ces animaux, voir la partie « </a:t>
            </a:r>
            <a:r>
              <a:rPr lang="fr-FR" sz="1400" b="1" i="1">
                <a:solidFill>
                  <a:srgbClr val="6600CC"/>
                </a:solidFill>
              </a:rPr>
              <a:t>19. Annexe : glossaire</a:t>
            </a:r>
            <a:r>
              <a:rPr lang="fr-FR" sz="1400">
                <a:solidFill>
                  <a:srgbClr val="6600CC"/>
                </a:solidFill>
              </a:rPr>
              <a:t> » de ce document.</a:t>
            </a:r>
          </a:p>
          <a:p>
            <a:r>
              <a:rPr lang="fr-FR" sz="1400" u="sng">
                <a:solidFill>
                  <a:srgbClr val="6600CC"/>
                </a:solidFill>
              </a:rPr>
              <a:t>Note</a:t>
            </a:r>
            <a:r>
              <a:rPr lang="fr-FR" sz="1400">
                <a:solidFill>
                  <a:srgbClr val="6600CC"/>
                </a:solidFill>
              </a:rPr>
              <a:t> : </a:t>
            </a:r>
            <a:r>
              <a:rPr lang="fr-FR" sz="1400" i="1">
                <a:solidFill>
                  <a:srgbClr val="6600CC"/>
                </a:solidFill>
              </a:rPr>
              <a:t>Il en existe beaucoup d’autres, encore peu connus.</a:t>
            </a:r>
          </a:p>
        </p:txBody>
      </p:sp>
      <p:pic>
        <p:nvPicPr>
          <p:cNvPr id="19467" name="Image 12" descr="CheliferCancroides1_pseudoScorpions.jpg"/>
          <p:cNvPicPr>
            <a:picLocks noChangeAspect="1"/>
          </p:cNvPicPr>
          <p:nvPr/>
        </p:nvPicPr>
        <p:blipFill>
          <a:blip r:embed="rId4" cstate="print"/>
          <a:srcRect/>
          <a:stretch>
            <a:fillRect/>
          </a:stretch>
        </p:blipFill>
        <p:spPr bwMode="auto">
          <a:xfrm>
            <a:off x="3786188" y="3286125"/>
            <a:ext cx="1785937" cy="1585913"/>
          </a:xfrm>
          <a:prstGeom prst="rect">
            <a:avLst/>
          </a:prstGeom>
          <a:noFill/>
          <a:ln w="9525">
            <a:noFill/>
            <a:miter lim="800000"/>
            <a:headEnd/>
            <a:tailEnd/>
          </a:ln>
        </p:spPr>
      </p:pic>
      <p:sp>
        <p:nvSpPr>
          <p:cNvPr id="19468" name="ZoneTexte 13"/>
          <p:cNvSpPr txBox="1">
            <a:spLocks noChangeArrowheads="1"/>
          </p:cNvSpPr>
          <p:nvPr/>
        </p:nvSpPr>
        <p:spPr bwMode="auto">
          <a:xfrm>
            <a:off x="3929063" y="4929188"/>
            <a:ext cx="1539875" cy="461962"/>
          </a:xfrm>
          <a:prstGeom prst="rect">
            <a:avLst/>
          </a:prstGeom>
          <a:noFill/>
          <a:ln w="9525">
            <a:noFill/>
            <a:miter lim="800000"/>
            <a:headEnd/>
            <a:tailEnd/>
          </a:ln>
        </p:spPr>
        <p:txBody>
          <a:bodyPr wrap="none">
            <a:spAutoFit/>
          </a:bodyPr>
          <a:lstStyle/>
          <a:p>
            <a:pPr algn="ctr"/>
            <a:r>
              <a:rPr lang="fr-FR" sz="1200">
                <a:solidFill>
                  <a:srgbClr val="6600CC"/>
                </a:solidFill>
              </a:rPr>
              <a:t>Pseudoscorpions</a:t>
            </a:r>
          </a:p>
          <a:p>
            <a:pPr algn="ctr"/>
            <a:r>
              <a:rPr lang="fr-FR" sz="1200">
                <a:solidFill>
                  <a:srgbClr val="6600CC"/>
                </a:solidFill>
              </a:rPr>
              <a:t>Chelifer cancroides.</a:t>
            </a:r>
          </a:p>
        </p:txBody>
      </p:sp>
      <p:pic>
        <p:nvPicPr>
          <p:cNvPr id="19469" name="Image 13" descr="bousier.jpg"/>
          <p:cNvPicPr>
            <a:picLocks noChangeAspect="1"/>
          </p:cNvPicPr>
          <p:nvPr/>
        </p:nvPicPr>
        <p:blipFill>
          <a:blip r:embed="rId5" cstate="print"/>
          <a:srcRect/>
          <a:stretch>
            <a:fillRect/>
          </a:stretch>
        </p:blipFill>
        <p:spPr bwMode="auto">
          <a:xfrm>
            <a:off x="6357938" y="3786188"/>
            <a:ext cx="1643062" cy="1092200"/>
          </a:xfrm>
          <a:prstGeom prst="rect">
            <a:avLst/>
          </a:prstGeom>
          <a:noFill/>
          <a:ln w="9525">
            <a:noFill/>
            <a:miter lim="800000"/>
            <a:headEnd/>
            <a:tailEnd/>
          </a:ln>
        </p:spPr>
      </p:pic>
      <p:sp>
        <p:nvSpPr>
          <p:cNvPr id="19470" name="Text Box 16"/>
          <p:cNvSpPr txBox="1">
            <a:spLocks noChangeArrowheads="1"/>
          </p:cNvSpPr>
          <p:nvPr/>
        </p:nvSpPr>
        <p:spPr bwMode="auto">
          <a:xfrm>
            <a:off x="5929313" y="4929188"/>
            <a:ext cx="2724150" cy="554037"/>
          </a:xfrm>
          <a:prstGeom prst="rect">
            <a:avLst/>
          </a:prstGeom>
          <a:noFill/>
          <a:ln w="9525">
            <a:noFill/>
            <a:miter lim="800000"/>
            <a:headEnd/>
            <a:tailEnd/>
          </a:ln>
        </p:spPr>
        <p:txBody>
          <a:bodyPr>
            <a:spAutoFit/>
          </a:bodyPr>
          <a:lstStyle/>
          <a:p>
            <a:pPr algn="ctr"/>
            <a:r>
              <a:rPr lang="fr-FR" sz="1000">
                <a:solidFill>
                  <a:srgbClr val="6600CC"/>
                </a:solidFill>
              </a:rPr>
              <a:t>Citons encore les bousiers, des scarabées, qui peuvent avoir un rôle dans la fertilisation des pâtures </a:t>
            </a:r>
            <a:r>
              <a:rPr lang="fr-FR" sz="1000">
                <a:solidFill>
                  <a:srgbClr val="6600CC"/>
                </a:solidFill>
                <a:sym typeface="Symbol" pitchFamily="18" charset="2"/>
              </a:rPr>
              <a:t> et les cloportes </a:t>
            </a:r>
            <a:endParaRPr lang="fr-FR" sz="1000">
              <a:solidFill>
                <a:srgbClr val="6600CC"/>
              </a:solidFill>
              <a:cs typeface="Arial" charset="0"/>
            </a:endParaRPr>
          </a:p>
        </p:txBody>
      </p:sp>
      <p:pic>
        <p:nvPicPr>
          <p:cNvPr id="19471" name="Image 15" descr="collembole3.jpg"/>
          <p:cNvPicPr>
            <a:picLocks noChangeAspect="1"/>
          </p:cNvPicPr>
          <p:nvPr/>
        </p:nvPicPr>
        <p:blipFill>
          <a:blip r:embed="rId6" cstate="print"/>
          <a:srcRect/>
          <a:stretch>
            <a:fillRect/>
          </a:stretch>
        </p:blipFill>
        <p:spPr bwMode="auto">
          <a:xfrm>
            <a:off x="3857625" y="1571625"/>
            <a:ext cx="1071563" cy="1273175"/>
          </a:xfrm>
          <a:prstGeom prst="rect">
            <a:avLst/>
          </a:prstGeom>
          <a:noFill/>
          <a:ln w="9525">
            <a:noFill/>
            <a:miter lim="800000"/>
            <a:headEnd/>
            <a:tailEnd/>
          </a:ln>
        </p:spPr>
      </p:pic>
      <p:pic>
        <p:nvPicPr>
          <p:cNvPr id="19472" name="Image 16" descr="decomp_collembole2.jpg"/>
          <p:cNvPicPr>
            <a:picLocks noChangeAspect="1"/>
          </p:cNvPicPr>
          <p:nvPr/>
        </p:nvPicPr>
        <p:blipFill>
          <a:blip r:embed="rId7" cstate="print"/>
          <a:srcRect/>
          <a:stretch>
            <a:fillRect/>
          </a:stretch>
        </p:blipFill>
        <p:spPr bwMode="auto">
          <a:xfrm>
            <a:off x="285750" y="3500438"/>
            <a:ext cx="3214688" cy="1787525"/>
          </a:xfrm>
          <a:prstGeom prst="rect">
            <a:avLst/>
          </a:prstGeom>
          <a:noFill/>
          <a:ln w="9525">
            <a:noFill/>
            <a:miter lim="800000"/>
            <a:headEnd/>
            <a:tailEnd/>
          </a:ln>
        </p:spPr>
      </p:pic>
      <p:sp>
        <p:nvSpPr>
          <p:cNvPr id="19473" name="Text Box 15"/>
          <p:cNvSpPr txBox="1">
            <a:spLocks noChangeArrowheads="1"/>
          </p:cNvSpPr>
          <p:nvPr/>
        </p:nvSpPr>
        <p:spPr bwMode="auto">
          <a:xfrm>
            <a:off x="0" y="5286375"/>
            <a:ext cx="3478213" cy="554038"/>
          </a:xfrm>
          <a:prstGeom prst="rect">
            <a:avLst/>
          </a:prstGeom>
          <a:noFill/>
          <a:ln w="9525">
            <a:noFill/>
            <a:miter lim="800000"/>
            <a:headEnd/>
            <a:tailEnd/>
          </a:ln>
        </p:spPr>
        <p:txBody>
          <a:bodyPr wrap="none">
            <a:spAutoFit/>
          </a:bodyPr>
          <a:lstStyle/>
          <a:p>
            <a:pPr algn="ctr"/>
            <a:r>
              <a:rPr lang="fr-FR" sz="1000">
                <a:solidFill>
                  <a:srgbClr val="6600CC"/>
                </a:solidFill>
              </a:rPr>
              <a:t>Collembole (°)  </a:t>
            </a:r>
            <a:r>
              <a:rPr lang="fr-FR" sz="1000">
                <a:solidFill>
                  <a:srgbClr val="6600CC"/>
                </a:solidFill>
                <a:sym typeface="Symbol" pitchFamily="18" charset="2"/>
              </a:rPr>
              <a:t></a:t>
            </a:r>
            <a:endParaRPr lang="fr-FR" sz="1000">
              <a:solidFill>
                <a:srgbClr val="6600CC"/>
              </a:solidFill>
            </a:endParaRPr>
          </a:p>
          <a:p>
            <a:pPr algn="ctr"/>
            <a:r>
              <a:rPr lang="fr-FR" sz="1000">
                <a:solidFill>
                  <a:srgbClr val="6600CC"/>
                </a:solidFill>
              </a:rPr>
              <a:t>Source : </a:t>
            </a:r>
            <a:r>
              <a:rPr lang="fr-FR" sz="1000" i="1">
                <a:solidFill>
                  <a:srgbClr val="6600CC"/>
                </a:solidFill>
              </a:rPr>
              <a:t>Recyclage naturel : qui sont les décomposeurs ? </a:t>
            </a:r>
          </a:p>
          <a:p>
            <a:pPr algn="ctr"/>
            <a:r>
              <a:rPr lang="fr-FR" sz="1000">
                <a:solidFill>
                  <a:srgbClr val="6600CC"/>
                </a:solidFill>
              </a:rPr>
              <a:t>Claire König, </a:t>
            </a:r>
            <a:r>
              <a:rPr lang="fr-FR" sz="1000">
                <a:solidFill>
                  <a:srgbClr val="6600CC"/>
                </a:solidFill>
                <a:hlinkClick r:id="rId8"/>
              </a:rPr>
              <a:t>www.futura-sciences.com</a:t>
            </a:r>
            <a:r>
              <a:rPr lang="fr-FR" sz="1000">
                <a:solidFill>
                  <a:srgbClr val="6600CC"/>
                </a:solidFill>
              </a:rPr>
              <a:t> </a:t>
            </a:r>
          </a:p>
        </p:txBody>
      </p:sp>
      <p:pic>
        <p:nvPicPr>
          <p:cNvPr id="19474" name="Image 17" descr="cloporte.jpg"/>
          <p:cNvPicPr>
            <a:picLocks noChangeAspect="1"/>
          </p:cNvPicPr>
          <p:nvPr/>
        </p:nvPicPr>
        <p:blipFill>
          <a:blip r:embed="rId9" cstate="print"/>
          <a:srcRect/>
          <a:stretch>
            <a:fillRect/>
          </a:stretch>
        </p:blipFill>
        <p:spPr bwMode="auto">
          <a:xfrm>
            <a:off x="7524750" y="5445125"/>
            <a:ext cx="1044575" cy="7842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DC13BE47-0163-467C-8380-BFA15F510BC6}" type="slidenum">
              <a:rPr lang="fr-FR" sz="1200">
                <a:solidFill>
                  <a:schemeClr val="tx1">
                    <a:tint val="75000"/>
                  </a:schemeClr>
                </a:solidFill>
                <a:latin typeface="Times New Roman" pitchFamily="18" charset="0"/>
              </a:rPr>
              <a:pPr algn="r" fontAlgn="auto">
                <a:spcBef>
                  <a:spcPts val="0"/>
                </a:spcBef>
                <a:spcAft>
                  <a:spcPts val="0"/>
                </a:spcAft>
                <a:defRPr/>
              </a:pPr>
              <a:t>19</a:t>
            </a:fld>
            <a:endParaRPr lang="fr-FR" sz="1200" dirty="0">
              <a:solidFill>
                <a:schemeClr val="tx1">
                  <a:tint val="75000"/>
                </a:schemeClr>
              </a:solidFill>
              <a:latin typeface="Times New Roman" pitchFamily="18" charset="0"/>
            </a:endParaRPr>
          </a:p>
        </p:txBody>
      </p:sp>
      <p:sp>
        <p:nvSpPr>
          <p:cNvPr id="20484" name="ZoneTexte 5"/>
          <p:cNvSpPr txBox="1">
            <a:spLocks noChangeArrowheads="1"/>
          </p:cNvSpPr>
          <p:nvPr/>
        </p:nvSpPr>
        <p:spPr bwMode="auto">
          <a:xfrm>
            <a:off x="0" y="1143000"/>
            <a:ext cx="9144000" cy="1169988"/>
          </a:xfrm>
          <a:prstGeom prst="rect">
            <a:avLst/>
          </a:prstGeom>
          <a:noFill/>
          <a:ln w="9525">
            <a:noFill/>
            <a:miter lim="800000"/>
            <a:headEnd/>
            <a:tailEnd/>
          </a:ln>
        </p:spPr>
        <p:txBody>
          <a:bodyPr>
            <a:spAutoFit/>
          </a:bodyPr>
          <a:lstStyle/>
          <a:p>
            <a:pPr>
              <a:buFont typeface="Symbol" pitchFamily="18" charset="2"/>
              <a:buChar char="Þ"/>
            </a:pPr>
            <a:r>
              <a:rPr lang="fr-FR" sz="1400">
                <a:solidFill>
                  <a:srgbClr val="6600CC"/>
                </a:solidFill>
              </a:rPr>
              <a:t>Certains champignons apportent aussi des nutriments (sels minéraux …) à certaines plantes (légumineuses, arbres …), dans le cadre d’une symbiose appelée </a:t>
            </a:r>
            <a:r>
              <a:rPr lang="fr-FR" sz="1400" i="1">
                <a:solidFill>
                  <a:srgbClr val="6600CC"/>
                </a:solidFill>
              </a:rPr>
              <a:t>mycorhization</a:t>
            </a:r>
            <a:r>
              <a:rPr lang="fr-FR" sz="1400">
                <a:solidFill>
                  <a:srgbClr val="6600CC"/>
                </a:solidFill>
              </a:rPr>
              <a:t>. </a:t>
            </a:r>
          </a:p>
          <a:p>
            <a:r>
              <a:rPr lang="fr-FR" sz="1400">
                <a:solidFill>
                  <a:srgbClr val="6600CC"/>
                </a:solidFill>
              </a:rPr>
              <a:t>La jonction entre les racines de l'arbre et le mycélium du champignon s'appelle une Mycorhize. c'est par ce manchon que se font les échanges de nourritures, d'eau et de sels minéraux entre l'arbre et le champignon.</a:t>
            </a:r>
          </a:p>
          <a:p>
            <a:pPr>
              <a:buFont typeface="Symbol" pitchFamily="18" charset="2"/>
              <a:buChar char="Þ"/>
            </a:pPr>
            <a:r>
              <a:rPr lang="fr-FR" sz="1400">
                <a:solidFill>
                  <a:srgbClr val="6600CC"/>
                </a:solidFill>
              </a:rPr>
              <a:t>Les végétaux mycorhizés se développent mieux et résistent mieux à la sècheresse.</a:t>
            </a:r>
          </a:p>
        </p:txBody>
      </p:sp>
      <p:pic>
        <p:nvPicPr>
          <p:cNvPr id="20485" name="Image 6" descr="mycorhize.jpg"/>
          <p:cNvPicPr>
            <a:picLocks noChangeAspect="1"/>
          </p:cNvPicPr>
          <p:nvPr/>
        </p:nvPicPr>
        <p:blipFill>
          <a:blip r:embed="rId2" cstate="print"/>
          <a:srcRect/>
          <a:stretch>
            <a:fillRect/>
          </a:stretch>
        </p:blipFill>
        <p:spPr bwMode="auto">
          <a:xfrm>
            <a:off x="2786063" y="2500313"/>
            <a:ext cx="1965325" cy="1309687"/>
          </a:xfrm>
          <a:prstGeom prst="rect">
            <a:avLst/>
          </a:prstGeom>
          <a:noFill/>
          <a:ln w="9525">
            <a:noFill/>
            <a:miter lim="800000"/>
            <a:headEnd/>
            <a:tailEnd/>
          </a:ln>
        </p:spPr>
      </p:pic>
      <p:sp>
        <p:nvSpPr>
          <p:cNvPr id="20486" name="ZoneTexte 7"/>
          <p:cNvSpPr txBox="1">
            <a:spLocks noChangeArrowheads="1"/>
          </p:cNvSpPr>
          <p:nvPr/>
        </p:nvSpPr>
        <p:spPr bwMode="auto">
          <a:xfrm>
            <a:off x="2928938" y="3857625"/>
            <a:ext cx="1800225" cy="246063"/>
          </a:xfrm>
          <a:prstGeom prst="rect">
            <a:avLst/>
          </a:prstGeom>
          <a:noFill/>
          <a:ln w="9525">
            <a:noFill/>
            <a:miter lim="800000"/>
            <a:headEnd/>
            <a:tailEnd/>
          </a:ln>
        </p:spPr>
        <p:txBody>
          <a:bodyPr wrap="none">
            <a:spAutoFit/>
          </a:bodyPr>
          <a:lstStyle/>
          <a:p>
            <a:r>
              <a:rPr lang="fr-FR" sz="1000">
                <a:solidFill>
                  <a:srgbClr val="6600CC"/>
                </a:solidFill>
              </a:rPr>
              <a:t>Mycorhization © </a:t>
            </a:r>
            <a:r>
              <a:rPr lang="fr-FR" sz="1000">
                <a:solidFill>
                  <a:srgbClr val="6600CC"/>
                </a:solidFill>
                <a:hlinkClick r:id="rId3"/>
              </a:rPr>
              <a:t>www.ird.nc</a:t>
            </a:r>
            <a:r>
              <a:rPr lang="fr-FR" sz="1000">
                <a:solidFill>
                  <a:srgbClr val="6600CC"/>
                </a:solidFill>
              </a:rPr>
              <a:t> </a:t>
            </a:r>
          </a:p>
        </p:txBody>
      </p:sp>
      <p:pic>
        <p:nvPicPr>
          <p:cNvPr id="20487" name="Image 8" descr="symbioseMycorize.jpg"/>
          <p:cNvPicPr>
            <a:picLocks noChangeAspect="1"/>
          </p:cNvPicPr>
          <p:nvPr/>
        </p:nvPicPr>
        <p:blipFill>
          <a:blip r:embed="rId4" cstate="print"/>
          <a:srcRect/>
          <a:stretch>
            <a:fillRect/>
          </a:stretch>
        </p:blipFill>
        <p:spPr bwMode="auto">
          <a:xfrm>
            <a:off x="6119813" y="4214813"/>
            <a:ext cx="2662237" cy="2286000"/>
          </a:xfrm>
          <a:prstGeom prst="rect">
            <a:avLst/>
          </a:prstGeom>
          <a:noFill/>
          <a:ln w="9525">
            <a:noFill/>
            <a:miter lim="800000"/>
            <a:headEnd/>
            <a:tailEnd/>
          </a:ln>
        </p:spPr>
      </p:pic>
      <p:sp>
        <p:nvSpPr>
          <p:cNvPr id="20488" name="ZoneTexte 9"/>
          <p:cNvSpPr txBox="1">
            <a:spLocks noChangeArrowheads="1"/>
          </p:cNvSpPr>
          <p:nvPr/>
        </p:nvSpPr>
        <p:spPr bwMode="auto">
          <a:xfrm>
            <a:off x="1643063" y="6286500"/>
            <a:ext cx="2309812" cy="400050"/>
          </a:xfrm>
          <a:prstGeom prst="rect">
            <a:avLst/>
          </a:prstGeom>
          <a:noFill/>
          <a:ln w="9525">
            <a:noFill/>
            <a:miter lim="800000"/>
            <a:headEnd/>
            <a:tailEnd/>
          </a:ln>
        </p:spPr>
        <p:txBody>
          <a:bodyPr wrap="none">
            <a:spAutoFit/>
          </a:bodyPr>
          <a:lstStyle/>
          <a:p>
            <a:r>
              <a:rPr lang="fr-FR" sz="1000">
                <a:solidFill>
                  <a:srgbClr val="6600CC"/>
                </a:solidFill>
                <a:sym typeface="Symbol" pitchFamily="18" charset="2"/>
              </a:rPr>
              <a:t>Nodosités  sur les racines</a:t>
            </a:r>
          </a:p>
          <a:p>
            <a:r>
              <a:rPr lang="fr-FR" sz="1000">
                <a:solidFill>
                  <a:srgbClr val="6600CC"/>
                </a:solidFill>
                <a:sym typeface="Symbol" pitchFamily="18" charset="2"/>
              </a:rPr>
              <a:t>Llées à la présence de mycorhizes </a:t>
            </a:r>
            <a:endParaRPr lang="fr-FR" sz="1000">
              <a:solidFill>
                <a:srgbClr val="6600CC"/>
              </a:solidFill>
            </a:endParaRPr>
          </a:p>
        </p:txBody>
      </p:sp>
      <p:pic>
        <p:nvPicPr>
          <p:cNvPr id="20489" name="Image 10" descr="mycorhize.jpg"/>
          <p:cNvPicPr>
            <a:picLocks noChangeAspect="1"/>
          </p:cNvPicPr>
          <p:nvPr/>
        </p:nvPicPr>
        <p:blipFill>
          <a:blip r:embed="rId5" cstate="print"/>
          <a:srcRect/>
          <a:stretch>
            <a:fillRect/>
          </a:stretch>
        </p:blipFill>
        <p:spPr bwMode="auto">
          <a:xfrm>
            <a:off x="142875" y="2357438"/>
            <a:ext cx="1857375" cy="1314450"/>
          </a:xfrm>
          <a:prstGeom prst="rect">
            <a:avLst/>
          </a:prstGeom>
          <a:noFill/>
          <a:ln w="9525">
            <a:noFill/>
            <a:miter lim="800000"/>
            <a:headEnd/>
            <a:tailEnd/>
          </a:ln>
        </p:spPr>
      </p:pic>
      <p:pic>
        <p:nvPicPr>
          <p:cNvPr id="20490" name="Image 11" descr="nodosites.jpg"/>
          <p:cNvPicPr>
            <a:picLocks noChangeAspect="1"/>
          </p:cNvPicPr>
          <p:nvPr/>
        </p:nvPicPr>
        <p:blipFill>
          <a:blip r:embed="rId6" cstate="print"/>
          <a:srcRect/>
          <a:stretch>
            <a:fillRect/>
          </a:stretch>
        </p:blipFill>
        <p:spPr bwMode="auto">
          <a:xfrm>
            <a:off x="3857625" y="4113213"/>
            <a:ext cx="2209800" cy="2744787"/>
          </a:xfrm>
          <a:prstGeom prst="rect">
            <a:avLst/>
          </a:prstGeom>
          <a:noFill/>
          <a:ln w="9525">
            <a:noFill/>
            <a:miter lim="800000"/>
            <a:headEnd/>
            <a:tailEnd/>
          </a:ln>
        </p:spPr>
      </p:pic>
      <p:sp>
        <p:nvSpPr>
          <p:cNvPr id="20491" name="ZoneTexte 12"/>
          <p:cNvSpPr txBox="1">
            <a:spLocks noChangeArrowheads="1"/>
          </p:cNvSpPr>
          <p:nvPr/>
        </p:nvSpPr>
        <p:spPr bwMode="auto">
          <a:xfrm>
            <a:off x="285750" y="3643313"/>
            <a:ext cx="1533525" cy="554037"/>
          </a:xfrm>
          <a:prstGeom prst="rect">
            <a:avLst/>
          </a:prstGeom>
          <a:noFill/>
          <a:ln w="9525">
            <a:noFill/>
            <a:miter lim="800000"/>
            <a:headEnd/>
            <a:tailEnd/>
          </a:ln>
        </p:spPr>
        <p:txBody>
          <a:bodyPr wrap="none">
            <a:spAutoFit/>
          </a:bodyPr>
          <a:lstStyle/>
          <a:p>
            <a:r>
              <a:rPr lang="fr-FR" sz="1000">
                <a:solidFill>
                  <a:srgbClr val="6600CC"/>
                </a:solidFill>
              </a:rPr>
              <a:t>Mycorhizes (jonctions</a:t>
            </a:r>
          </a:p>
          <a:p>
            <a:r>
              <a:rPr lang="fr-FR" sz="1000">
                <a:solidFill>
                  <a:srgbClr val="6600CC"/>
                </a:solidFill>
              </a:rPr>
              <a:t>Champignons –racines)</a:t>
            </a:r>
          </a:p>
          <a:p>
            <a:r>
              <a:rPr lang="fr-FR" sz="1000">
                <a:solidFill>
                  <a:srgbClr val="6600CC"/>
                </a:solidFill>
              </a:rPr>
              <a:t>(source : station truffe)</a:t>
            </a:r>
          </a:p>
        </p:txBody>
      </p:sp>
      <p:pic>
        <p:nvPicPr>
          <p:cNvPr id="20492" name="Image 13" descr="mycorhization2.jpg"/>
          <p:cNvPicPr>
            <a:picLocks noChangeAspect="1"/>
          </p:cNvPicPr>
          <p:nvPr/>
        </p:nvPicPr>
        <p:blipFill>
          <a:blip r:embed="rId7" cstate="print"/>
          <a:srcRect/>
          <a:stretch>
            <a:fillRect/>
          </a:stretch>
        </p:blipFill>
        <p:spPr bwMode="auto">
          <a:xfrm>
            <a:off x="5429250" y="2571750"/>
            <a:ext cx="3252788" cy="1298575"/>
          </a:xfrm>
          <a:prstGeom prst="rect">
            <a:avLst/>
          </a:prstGeom>
          <a:noFill/>
          <a:ln w="9525">
            <a:noFill/>
            <a:miter lim="800000"/>
            <a:headEnd/>
            <a:tailEnd/>
          </a:ln>
        </p:spPr>
      </p:pic>
      <p:sp>
        <p:nvSpPr>
          <p:cNvPr id="20493" name="ZoneTexte 14"/>
          <p:cNvSpPr txBox="1">
            <a:spLocks noChangeArrowheads="1"/>
          </p:cNvSpPr>
          <p:nvPr/>
        </p:nvSpPr>
        <p:spPr bwMode="auto">
          <a:xfrm>
            <a:off x="6429375" y="3929063"/>
            <a:ext cx="1008063" cy="246062"/>
          </a:xfrm>
          <a:prstGeom prst="rect">
            <a:avLst/>
          </a:prstGeom>
          <a:noFill/>
          <a:ln w="9525">
            <a:noFill/>
            <a:miter lim="800000"/>
            <a:headEnd/>
            <a:tailEnd/>
          </a:ln>
        </p:spPr>
        <p:txBody>
          <a:bodyPr wrap="none">
            <a:spAutoFit/>
          </a:bodyPr>
          <a:lstStyle/>
          <a:p>
            <a:r>
              <a:rPr lang="fr-FR" sz="1000">
                <a:solidFill>
                  <a:srgbClr val="6600CC"/>
                </a:solidFill>
              </a:rPr>
              <a:t>Mycorhization</a:t>
            </a:r>
          </a:p>
        </p:txBody>
      </p:sp>
      <p:sp>
        <p:nvSpPr>
          <p:cNvPr id="20494" name="ZoneTexte 15"/>
          <p:cNvSpPr txBox="1">
            <a:spLocks noChangeArrowheads="1"/>
          </p:cNvSpPr>
          <p:nvPr/>
        </p:nvSpPr>
        <p:spPr bwMode="auto">
          <a:xfrm>
            <a:off x="6715125" y="6429375"/>
            <a:ext cx="1539875" cy="246063"/>
          </a:xfrm>
          <a:prstGeom prst="rect">
            <a:avLst/>
          </a:prstGeom>
          <a:noFill/>
          <a:ln w="9525">
            <a:noFill/>
            <a:miter lim="800000"/>
            <a:headEnd/>
            <a:tailEnd/>
          </a:ln>
        </p:spPr>
        <p:txBody>
          <a:bodyPr wrap="none">
            <a:spAutoFit/>
          </a:bodyPr>
          <a:lstStyle/>
          <a:p>
            <a:r>
              <a:rPr lang="fr-FR" sz="1000">
                <a:solidFill>
                  <a:srgbClr val="6600CC"/>
                </a:solidFill>
              </a:rPr>
              <a:t>© </a:t>
            </a:r>
            <a:r>
              <a:rPr lang="fr-FR" sz="1000">
                <a:solidFill>
                  <a:srgbClr val="6600CC"/>
                </a:solidFill>
                <a:hlinkClick r:id="rId8"/>
              </a:rPr>
              <a:t>http://lescepes.free.fr</a:t>
            </a:r>
            <a:endParaRPr lang="fr-FR" sz="1000">
              <a:solidFill>
                <a:srgbClr val="6600CC"/>
              </a:solidFill>
            </a:endParaRPr>
          </a:p>
        </p:txBody>
      </p:sp>
      <p:pic>
        <p:nvPicPr>
          <p:cNvPr id="20495" name="Image 17" descr="Ecto-mycorhize.jpg"/>
          <p:cNvPicPr>
            <a:picLocks noChangeAspect="1"/>
          </p:cNvPicPr>
          <p:nvPr/>
        </p:nvPicPr>
        <p:blipFill>
          <a:blip r:embed="rId9" cstate="print"/>
          <a:srcRect/>
          <a:stretch>
            <a:fillRect/>
          </a:stretch>
        </p:blipFill>
        <p:spPr bwMode="auto">
          <a:xfrm>
            <a:off x="1357313" y="4429125"/>
            <a:ext cx="1214437" cy="1214438"/>
          </a:xfrm>
          <a:prstGeom prst="rect">
            <a:avLst/>
          </a:prstGeom>
          <a:noFill/>
          <a:ln w="9525">
            <a:noFill/>
            <a:miter lim="800000"/>
            <a:headEnd/>
            <a:tailEnd/>
          </a:ln>
        </p:spPr>
      </p:pic>
      <p:pic>
        <p:nvPicPr>
          <p:cNvPr id="20496" name="Image 19" descr="potMycor.jpg"/>
          <p:cNvPicPr>
            <a:picLocks noChangeAspect="1"/>
          </p:cNvPicPr>
          <p:nvPr/>
        </p:nvPicPr>
        <p:blipFill>
          <a:blip r:embed="rId10" cstate="print"/>
          <a:srcRect/>
          <a:stretch>
            <a:fillRect/>
          </a:stretch>
        </p:blipFill>
        <p:spPr bwMode="auto">
          <a:xfrm>
            <a:off x="214313" y="4429125"/>
            <a:ext cx="1214437" cy="1430338"/>
          </a:xfrm>
          <a:prstGeom prst="rect">
            <a:avLst/>
          </a:prstGeom>
          <a:noFill/>
          <a:ln w="9525">
            <a:noFill/>
            <a:miter lim="800000"/>
            <a:headEnd/>
            <a:tailEnd/>
          </a:ln>
        </p:spPr>
      </p:pic>
      <p:sp>
        <p:nvSpPr>
          <p:cNvPr id="20497" name="ZoneTexte 20"/>
          <p:cNvSpPr txBox="1">
            <a:spLocks noChangeArrowheads="1"/>
          </p:cNvSpPr>
          <p:nvPr/>
        </p:nvSpPr>
        <p:spPr bwMode="auto">
          <a:xfrm>
            <a:off x="2500313" y="4572000"/>
            <a:ext cx="1500187" cy="708025"/>
          </a:xfrm>
          <a:prstGeom prst="rect">
            <a:avLst/>
          </a:prstGeom>
          <a:noFill/>
          <a:ln w="9525">
            <a:noFill/>
            <a:miter lim="800000"/>
            <a:headEnd/>
            <a:tailEnd/>
          </a:ln>
        </p:spPr>
        <p:txBody>
          <a:bodyPr>
            <a:spAutoFit/>
          </a:bodyPr>
          <a:lstStyle/>
          <a:p>
            <a:pPr algn="just"/>
            <a:r>
              <a:rPr lang="fr-FR" sz="1000">
                <a:solidFill>
                  <a:srgbClr val="6600CC"/>
                </a:solidFill>
                <a:sym typeface="Symbol" pitchFamily="18" charset="2"/>
              </a:rPr>
              <a:t> </a:t>
            </a:r>
            <a:r>
              <a:rPr lang="fr-FR" sz="1000">
                <a:solidFill>
                  <a:srgbClr val="6600CC"/>
                </a:solidFill>
              </a:rPr>
              <a:t>On peut aider à la mycorhization par l‘apport d’amendement  organique  mycorhizé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928688" y="285750"/>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075" name="Text Box 5"/>
          <p:cNvSpPr txBox="1">
            <a:spLocks noChangeArrowheads="1"/>
          </p:cNvSpPr>
          <p:nvPr/>
        </p:nvSpPr>
        <p:spPr bwMode="auto">
          <a:xfrm>
            <a:off x="250825" y="1125538"/>
            <a:ext cx="8893175" cy="4195762"/>
          </a:xfrm>
          <a:prstGeom prst="rect">
            <a:avLst/>
          </a:prstGeom>
          <a:noFill/>
          <a:ln w="9525">
            <a:noFill/>
            <a:miter lim="800000"/>
            <a:headEnd/>
            <a:tailEnd/>
          </a:ln>
        </p:spPr>
        <p:txBody>
          <a:bodyPr>
            <a:spAutoFit/>
          </a:bodyPr>
          <a:lstStyle/>
          <a:p>
            <a:pPr marL="342900" indent="-342900" algn="just"/>
            <a:r>
              <a:rPr lang="fr-FR" b="1" u="sng">
                <a:solidFill>
                  <a:srgbClr val="6600CC"/>
                </a:solidFill>
              </a:rPr>
              <a:t>Sommaire</a:t>
            </a:r>
            <a:endParaRPr lang="fr-FR">
              <a:solidFill>
                <a:srgbClr val="6600CC"/>
              </a:solidFill>
            </a:endParaRPr>
          </a:p>
          <a:p>
            <a:pPr marL="342900" indent="-342900" algn="just"/>
            <a:endParaRPr lang="fr-FR" sz="1400">
              <a:solidFill>
                <a:srgbClr val="6600CC"/>
              </a:solidFill>
            </a:endParaRPr>
          </a:p>
          <a:p>
            <a:pPr marL="342900" indent="-342900" algn="just"/>
            <a:r>
              <a:rPr lang="fr-FR" sz="1400">
                <a:solidFill>
                  <a:srgbClr val="6600CC"/>
                </a:solidFill>
              </a:rPr>
              <a:t>0) Introduction</a:t>
            </a:r>
          </a:p>
          <a:p>
            <a:pPr marL="342900" indent="-342900" algn="just">
              <a:buFontTx/>
              <a:buAutoNum type="arabicParenR"/>
            </a:pPr>
            <a:r>
              <a:rPr lang="fr-FR" sz="1400">
                <a:solidFill>
                  <a:srgbClr val="6600CC"/>
                </a:solidFill>
              </a:rPr>
              <a:t>Le problème de la dégradation et de l’épuisement des sols dans le monde</a:t>
            </a:r>
          </a:p>
          <a:p>
            <a:pPr marL="342900" indent="-342900"/>
            <a:r>
              <a:rPr lang="fr-FR" sz="1400">
                <a:solidFill>
                  <a:srgbClr val="6600CC"/>
                </a:solidFill>
              </a:rPr>
              <a:t>2) Causes de la fertilité des sols</a:t>
            </a:r>
          </a:p>
          <a:p>
            <a:pPr marL="342900" indent="-342900"/>
            <a:r>
              <a:rPr lang="fr-FR" sz="1400">
                <a:solidFill>
                  <a:srgbClr val="6600CC"/>
                </a:solidFill>
              </a:rPr>
              <a:t>3) Causes de l’infertilité et de la fragilité des sols</a:t>
            </a:r>
          </a:p>
          <a:p>
            <a:pPr marL="342900" indent="-342900" algn="just"/>
            <a:r>
              <a:rPr lang="fr-FR" sz="1400">
                <a:solidFill>
                  <a:srgbClr val="6600CC"/>
                </a:solidFill>
              </a:rPr>
              <a:t>4) Le problème de la culture sur brûlis</a:t>
            </a:r>
          </a:p>
          <a:p>
            <a:pPr marL="342900" indent="-342900" algn="just"/>
            <a:r>
              <a:rPr lang="fr-FR" sz="1400">
                <a:solidFill>
                  <a:srgbClr val="6600CC"/>
                </a:solidFill>
              </a:rPr>
              <a:t>5) Des difficiles changements de mentalité pourtant nécessaires</a:t>
            </a:r>
          </a:p>
          <a:p>
            <a:pPr marL="342900" indent="-342900" algn="just"/>
            <a:r>
              <a:rPr lang="fr-FR" sz="1400">
                <a:solidFill>
                  <a:srgbClr val="6600CC"/>
                </a:solidFill>
              </a:rPr>
              <a:t>6) Les facteurs directs contribuant à améliorer la fertilité des sols</a:t>
            </a:r>
          </a:p>
          <a:p>
            <a:pPr marL="342900" indent="-342900" algn="just"/>
            <a:r>
              <a:rPr lang="fr-FR" sz="1400">
                <a:solidFill>
                  <a:srgbClr val="6600CC"/>
                </a:solidFill>
              </a:rPr>
              <a:t>7) Ce qui contribue à ces facteurs fertilisants</a:t>
            </a:r>
          </a:p>
          <a:p>
            <a:pPr marL="342900" indent="-342900" algn="just"/>
            <a:r>
              <a:rPr lang="fr-FR" sz="1400">
                <a:solidFill>
                  <a:srgbClr val="6600CC"/>
                </a:solidFill>
              </a:rPr>
              <a:t>8) Ce qui contribue à retenir l’azote et les sels minéraux</a:t>
            </a:r>
          </a:p>
          <a:p>
            <a:pPr marL="342900" indent="-342900" algn="just"/>
            <a:r>
              <a:rPr lang="fr-FR" sz="1400">
                <a:solidFill>
                  <a:srgbClr val="6600CC"/>
                </a:solidFill>
              </a:rPr>
              <a:t>9) Ce qui contribue à la perte de l’azote et des sels minéraux</a:t>
            </a:r>
          </a:p>
          <a:p>
            <a:pPr marL="342900" indent="-342900" algn="just"/>
            <a:r>
              <a:rPr lang="fr-FR" sz="1400">
                <a:solidFill>
                  <a:srgbClr val="6600CC"/>
                </a:solidFill>
              </a:rPr>
              <a:t>10) Quelles techniques sont présentées dans ce document ?</a:t>
            </a:r>
          </a:p>
          <a:p>
            <a:pPr marL="342900" indent="-342900" algn="just"/>
            <a:r>
              <a:rPr lang="fr-FR" sz="1400">
                <a:solidFill>
                  <a:srgbClr val="6600CC"/>
                </a:solidFill>
              </a:rPr>
              <a:t>11) Techniques du semis direct sous convert végétal permanent (ou mulch)</a:t>
            </a:r>
          </a:p>
          <a:p>
            <a:pPr marL="342900" indent="-342900" algn="just"/>
            <a:r>
              <a:rPr lang="fr-FR" sz="1400">
                <a:solidFill>
                  <a:srgbClr val="6600CC"/>
                </a:solidFill>
              </a:rPr>
              <a:t>11bis) L’avis du LAMS</a:t>
            </a:r>
          </a:p>
          <a:p>
            <a:pPr marL="342900" indent="-342900" algn="just"/>
            <a:r>
              <a:rPr lang="fr-FR" sz="1400">
                <a:solidFill>
                  <a:srgbClr val="6600CC"/>
                </a:solidFill>
              </a:rPr>
              <a:t>11ter) Images sur la technique du semis direct</a:t>
            </a:r>
          </a:p>
          <a:p>
            <a:pPr marL="342900" indent="-342900" algn="just"/>
            <a:r>
              <a:rPr lang="fr-FR" sz="1400">
                <a:solidFill>
                  <a:srgbClr val="6600CC"/>
                </a:solidFill>
              </a:rPr>
              <a:t>11quarto) Techniques du paillage naturel</a:t>
            </a:r>
          </a:p>
          <a:p>
            <a:pPr marL="342900" indent="-342900" algn="just"/>
            <a:r>
              <a:rPr lang="fr-FR" sz="1400">
                <a:solidFill>
                  <a:srgbClr val="6600CC"/>
                </a:solidFill>
              </a:rPr>
              <a:t>12) Techniques du bois raméal fragmenté (ou B.R.F.)</a:t>
            </a:r>
          </a:p>
          <a:p>
            <a:pPr marL="342900" indent="-342900" algn="just"/>
            <a:r>
              <a:rPr lang="fr-FR" sz="1400">
                <a:solidFill>
                  <a:srgbClr val="6600CC"/>
                </a:solidFill>
              </a:rPr>
              <a:t>13) Technique du Zaï</a:t>
            </a:r>
          </a:p>
        </p:txBody>
      </p:sp>
      <p:sp>
        <p:nvSpPr>
          <p:cNvPr id="9"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ADCCBCAE-333A-4AD1-9D59-97A3E7B66C5C}" type="slidenum">
              <a:rPr lang="fr-FR" sz="1200">
                <a:solidFill>
                  <a:schemeClr val="tx1">
                    <a:tint val="75000"/>
                  </a:schemeClr>
                </a:solidFill>
                <a:latin typeface="Times New Roman" pitchFamily="18" charset="0"/>
              </a:rPr>
              <a:pPr algn="r" fontAlgn="auto">
                <a:spcBef>
                  <a:spcPts val="0"/>
                </a:spcBef>
                <a:spcAft>
                  <a:spcPts val="0"/>
                </a:spcAft>
                <a:defRPr/>
              </a:pPr>
              <a:t>2</a:t>
            </a:fld>
            <a:endParaRPr lang="fr-FR" sz="1200" dirty="0">
              <a:solidFill>
                <a:schemeClr val="tx1">
                  <a:tint val="75000"/>
                </a:schemeClr>
              </a:solidFill>
              <a:latin typeface="Times New Roman" pitchFamily="18" charset="0"/>
            </a:endParaRPr>
          </a:p>
        </p:txBody>
      </p:sp>
      <p:pic>
        <p:nvPicPr>
          <p:cNvPr id="3077" name="Image 9" descr="IMG_4938.jpg"/>
          <p:cNvPicPr>
            <a:picLocks noChangeAspect="1"/>
          </p:cNvPicPr>
          <p:nvPr/>
        </p:nvPicPr>
        <p:blipFill>
          <a:blip r:embed="rId2" cstate="print"/>
          <a:srcRect/>
          <a:stretch>
            <a:fillRect/>
          </a:stretch>
        </p:blipFill>
        <p:spPr bwMode="auto">
          <a:xfrm>
            <a:off x="6429375" y="3429000"/>
            <a:ext cx="2000250" cy="2673350"/>
          </a:xfrm>
          <a:prstGeom prst="rect">
            <a:avLst/>
          </a:prstGeom>
          <a:noFill/>
          <a:ln w="9525">
            <a:noFill/>
            <a:miter lim="800000"/>
            <a:headEnd/>
            <a:tailEnd/>
          </a:ln>
        </p:spPr>
      </p:pic>
      <p:sp>
        <p:nvSpPr>
          <p:cNvPr id="3078" name="ZoneTexte 5"/>
          <p:cNvSpPr txBox="1">
            <a:spLocks noChangeArrowheads="1"/>
          </p:cNvSpPr>
          <p:nvPr/>
        </p:nvSpPr>
        <p:spPr bwMode="auto">
          <a:xfrm>
            <a:off x="5357813" y="6143625"/>
            <a:ext cx="3643312" cy="461963"/>
          </a:xfrm>
          <a:prstGeom prst="rect">
            <a:avLst/>
          </a:prstGeom>
          <a:noFill/>
          <a:ln w="9525">
            <a:noFill/>
            <a:miter lim="800000"/>
            <a:headEnd/>
            <a:tailEnd/>
          </a:ln>
        </p:spPr>
        <p:txBody>
          <a:bodyPr>
            <a:spAutoFit/>
          </a:bodyPr>
          <a:lstStyle/>
          <a:p>
            <a:pPr algn="just"/>
            <a:r>
              <a:rPr lang="fr-FR" sz="1200">
                <a:solidFill>
                  <a:srgbClr val="6600CC"/>
                </a:solidFill>
              </a:rPr>
              <a:t>Ruissellement de la terre, quand celle-ci n’est pas protégée par un couvert végétal permanent </a:t>
            </a:r>
            <a:r>
              <a:rPr lang="fr-FR" sz="1200">
                <a:solidFill>
                  <a:srgbClr val="6600CC"/>
                </a:solidFill>
                <a:sym typeface="Symbol" pitchFamily="18" charset="2"/>
              </a:rPr>
              <a:t></a:t>
            </a:r>
            <a:r>
              <a:rPr lang="fr-FR" sz="1200">
                <a:solidFill>
                  <a:srgbClr val="6600CC"/>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9DCE53F-5C19-479D-AF14-E0AAA96AF60E}" type="slidenum">
              <a:rPr lang="fr-FR" sz="1200">
                <a:solidFill>
                  <a:schemeClr val="tx1">
                    <a:tint val="75000"/>
                  </a:schemeClr>
                </a:solidFill>
                <a:latin typeface="Times New Roman" pitchFamily="18" charset="0"/>
              </a:rPr>
              <a:pPr algn="r" fontAlgn="auto">
                <a:spcBef>
                  <a:spcPts val="0"/>
                </a:spcBef>
                <a:spcAft>
                  <a:spcPts val="0"/>
                </a:spcAft>
                <a:defRPr/>
              </a:pPr>
              <a:t>20</a:t>
            </a:fld>
            <a:endParaRPr lang="fr-FR" sz="1200" dirty="0">
              <a:solidFill>
                <a:schemeClr val="tx1">
                  <a:tint val="75000"/>
                </a:schemeClr>
              </a:solidFill>
              <a:latin typeface="Times New Roman" pitchFamily="18" charset="0"/>
            </a:endParaRPr>
          </a:p>
        </p:txBody>
      </p:sp>
      <p:pic>
        <p:nvPicPr>
          <p:cNvPr id="21508" name="Picture 6" descr="cyclemat"/>
          <p:cNvPicPr>
            <a:picLocks noChangeAspect="1" noChangeArrowheads="1"/>
          </p:cNvPicPr>
          <p:nvPr/>
        </p:nvPicPr>
        <p:blipFill>
          <a:blip r:embed="rId2" cstate="print"/>
          <a:srcRect/>
          <a:stretch>
            <a:fillRect/>
          </a:stretch>
        </p:blipFill>
        <p:spPr bwMode="auto">
          <a:xfrm>
            <a:off x="214313" y="2571750"/>
            <a:ext cx="3027362" cy="3360738"/>
          </a:xfrm>
          <a:prstGeom prst="rect">
            <a:avLst/>
          </a:prstGeom>
          <a:noFill/>
          <a:ln w="9525">
            <a:noFill/>
            <a:miter lim="800000"/>
            <a:headEnd/>
            <a:tailEnd/>
          </a:ln>
        </p:spPr>
      </p:pic>
      <p:pic>
        <p:nvPicPr>
          <p:cNvPr id="21509" name="Picture 7" descr="cyclemat2"/>
          <p:cNvPicPr>
            <a:picLocks noChangeAspect="1" noChangeArrowheads="1"/>
          </p:cNvPicPr>
          <p:nvPr/>
        </p:nvPicPr>
        <p:blipFill>
          <a:blip r:embed="rId3" cstate="print"/>
          <a:srcRect/>
          <a:stretch>
            <a:fillRect/>
          </a:stretch>
        </p:blipFill>
        <p:spPr bwMode="auto">
          <a:xfrm>
            <a:off x="785813" y="1214438"/>
            <a:ext cx="2195512" cy="1125537"/>
          </a:xfrm>
          <a:prstGeom prst="rect">
            <a:avLst/>
          </a:prstGeom>
          <a:noFill/>
          <a:ln w="9525">
            <a:noFill/>
            <a:miter lim="800000"/>
            <a:headEnd/>
            <a:tailEnd/>
          </a:ln>
        </p:spPr>
      </p:pic>
      <p:sp>
        <p:nvSpPr>
          <p:cNvPr id="21510" name="Text Box 8"/>
          <p:cNvSpPr txBox="1">
            <a:spLocks noChangeArrowheads="1"/>
          </p:cNvSpPr>
          <p:nvPr/>
        </p:nvSpPr>
        <p:spPr bwMode="auto">
          <a:xfrm>
            <a:off x="142875" y="6000750"/>
            <a:ext cx="5143500" cy="571500"/>
          </a:xfrm>
          <a:prstGeom prst="rect">
            <a:avLst/>
          </a:prstGeom>
          <a:noFill/>
          <a:ln w="9525">
            <a:noFill/>
            <a:miter lim="800000"/>
            <a:headEnd/>
            <a:tailEnd/>
          </a:ln>
        </p:spPr>
        <p:txBody>
          <a:bodyPr>
            <a:spAutoFit/>
          </a:bodyPr>
          <a:lstStyle/>
          <a:p>
            <a:r>
              <a:rPr lang="fr-FR" sz="1000">
                <a:solidFill>
                  <a:srgbClr val="6600CC"/>
                </a:solidFill>
              </a:rPr>
              <a:t>Cycle de dégradation des matières organiques dans le sol.</a:t>
            </a:r>
          </a:p>
          <a:p>
            <a:r>
              <a:rPr lang="fr-FR" sz="1000">
                <a:solidFill>
                  <a:srgbClr val="6600CC"/>
                </a:solidFill>
              </a:rPr>
              <a:t>Source : </a:t>
            </a:r>
            <a:r>
              <a:rPr lang="fr-FR" sz="1000">
                <a:solidFill>
                  <a:srgbClr val="6600CC"/>
                </a:solidFill>
                <a:hlinkClick r:id="rId4"/>
              </a:rPr>
              <a:t>http://www.cegep-ste-foy.qc.ca/profs/gbourbonnais/pascal/nya/botanique/notesnutrition/notesnutrition3.htm</a:t>
            </a:r>
            <a:r>
              <a:rPr lang="fr-FR" sz="1000">
                <a:solidFill>
                  <a:srgbClr val="6600CC"/>
                </a:solidFill>
              </a:rPr>
              <a:t> </a:t>
            </a:r>
          </a:p>
        </p:txBody>
      </p:sp>
      <p:pic>
        <p:nvPicPr>
          <p:cNvPr id="21511" name="Picture 10" descr="jpg_coupe_de_sol_3d"/>
          <p:cNvPicPr>
            <a:picLocks noChangeAspect="1" noChangeArrowheads="1"/>
          </p:cNvPicPr>
          <p:nvPr/>
        </p:nvPicPr>
        <p:blipFill>
          <a:blip r:embed="rId5" cstate="print"/>
          <a:srcRect/>
          <a:stretch>
            <a:fillRect/>
          </a:stretch>
        </p:blipFill>
        <p:spPr bwMode="auto">
          <a:xfrm>
            <a:off x="3276600" y="1196975"/>
            <a:ext cx="5303838" cy="4572000"/>
          </a:xfrm>
          <a:prstGeom prst="rect">
            <a:avLst/>
          </a:prstGeom>
          <a:noFill/>
          <a:ln w="9525">
            <a:noFill/>
            <a:miter lim="800000"/>
            <a:headEnd/>
            <a:tailEnd/>
          </a:ln>
        </p:spPr>
      </p:pic>
      <p:sp>
        <p:nvSpPr>
          <p:cNvPr id="21512" name="Text Box 11"/>
          <p:cNvSpPr txBox="1">
            <a:spLocks noChangeArrowheads="1"/>
          </p:cNvSpPr>
          <p:nvPr/>
        </p:nvSpPr>
        <p:spPr bwMode="auto">
          <a:xfrm>
            <a:off x="3924300" y="5876925"/>
            <a:ext cx="3929063" cy="400050"/>
          </a:xfrm>
          <a:prstGeom prst="rect">
            <a:avLst/>
          </a:prstGeom>
          <a:noFill/>
          <a:ln w="9525">
            <a:noFill/>
            <a:miter lim="800000"/>
            <a:headEnd/>
            <a:tailEnd/>
          </a:ln>
        </p:spPr>
        <p:txBody>
          <a:bodyPr>
            <a:spAutoFit/>
          </a:bodyPr>
          <a:lstStyle/>
          <a:p>
            <a:r>
              <a:rPr lang="fr-FR" sz="1000">
                <a:solidFill>
                  <a:srgbClr val="6600CC"/>
                </a:solidFill>
              </a:rPr>
              <a:t>Source : </a:t>
            </a:r>
            <a:r>
              <a:rPr lang="fr-FR" sz="1000">
                <a:solidFill>
                  <a:srgbClr val="6600CC"/>
                </a:solidFill>
                <a:hlinkClick r:id="rId6"/>
              </a:rPr>
              <a:t>http://www.ac-grenoble.fr/college/jastres.aubenas/spip.php?article449</a:t>
            </a:r>
            <a:r>
              <a:rPr lang="fr-FR" sz="1000">
                <a:solidFill>
                  <a:srgbClr val="6600CC"/>
                </a:solidFill>
              </a:rPr>
              <a:t> </a:t>
            </a:r>
          </a:p>
        </p:txBody>
      </p:sp>
      <p:pic>
        <p:nvPicPr>
          <p:cNvPr id="21513" name="Image 8" descr="soil_sample_cube.jpg"/>
          <p:cNvPicPr>
            <a:picLocks noChangeAspect="1"/>
          </p:cNvPicPr>
          <p:nvPr/>
        </p:nvPicPr>
        <p:blipFill>
          <a:blip r:embed="rId7" cstate="print"/>
          <a:srcRect/>
          <a:stretch>
            <a:fillRect/>
          </a:stretch>
        </p:blipFill>
        <p:spPr bwMode="auto">
          <a:xfrm>
            <a:off x="7235825" y="4005263"/>
            <a:ext cx="1776413" cy="2001837"/>
          </a:xfrm>
          <a:prstGeom prst="rect">
            <a:avLst/>
          </a:prstGeom>
          <a:noFill/>
          <a:ln w="9525">
            <a:noFill/>
            <a:miter lim="800000"/>
            <a:headEnd/>
            <a:tailEnd/>
          </a:ln>
        </p:spPr>
      </p:pic>
      <p:sp>
        <p:nvSpPr>
          <p:cNvPr id="21514" name="ZoneTexte 9"/>
          <p:cNvSpPr txBox="1">
            <a:spLocks noChangeArrowheads="1"/>
          </p:cNvSpPr>
          <p:nvPr/>
        </p:nvSpPr>
        <p:spPr bwMode="auto">
          <a:xfrm>
            <a:off x="7235825" y="6092825"/>
            <a:ext cx="1908175" cy="579438"/>
          </a:xfrm>
          <a:prstGeom prst="rect">
            <a:avLst/>
          </a:prstGeom>
          <a:noFill/>
          <a:ln w="9525">
            <a:noFill/>
            <a:miter lim="800000"/>
            <a:headEnd/>
            <a:tailEnd/>
          </a:ln>
        </p:spPr>
        <p:txBody>
          <a:bodyPr>
            <a:spAutoFit/>
          </a:bodyPr>
          <a:lstStyle/>
          <a:p>
            <a:r>
              <a:rPr lang="fr-FR" sz="1000">
                <a:solidFill>
                  <a:srgbClr val="7030A0"/>
                </a:solidFill>
                <a:sym typeface="Symbol" pitchFamily="18" charset="2"/>
              </a:rPr>
              <a:t> Microfaune. Source : </a:t>
            </a:r>
            <a:r>
              <a:rPr lang="fr-FR" sz="1000">
                <a:solidFill>
                  <a:srgbClr val="6600CC"/>
                </a:solidFill>
                <a:sym typeface="Symbol" pitchFamily="18" charset="2"/>
                <a:hlinkClick r:id="rId8"/>
              </a:rPr>
              <a:t>http://www.directseed.org/sustainablefarming.html</a:t>
            </a:r>
            <a:r>
              <a:rPr lang="fr-FR" sz="1200">
                <a:solidFill>
                  <a:srgbClr val="7030A0"/>
                </a:solidFill>
                <a:sym typeface="Symbol" pitchFamily="18" charset="2"/>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22531" name="Text Box 5"/>
          <p:cNvSpPr txBox="1">
            <a:spLocks noChangeArrowheads="1"/>
          </p:cNvSpPr>
          <p:nvPr/>
        </p:nvSpPr>
        <p:spPr bwMode="auto">
          <a:xfrm>
            <a:off x="107950" y="1196975"/>
            <a:ext cx="9036050" cy="4211638"/>
          </a:xfrm>
          <a:prstGeom prst="rect">
            <a:avLst/>
          </a:prstGeom>
          <a:noFill/>
          <a:ln w="9525">
            <a:noFill/>
            <a:miter lim="800000"/>
            <a:headEnd/>
            <a:tailEnd/>
          </a:ln>
        </p:spPr>
        <p:txBody>
          <a:bodyPr>
            <a:spAutoFit/>
          </a:bodyPr>
          <a:lstStyle/>
          <a:p>
            <a:r>
              <a:rPr lang="fr-FR" b="1" u="sng">
                <a:solidFill>
                  <a:srgbClr val="6600CC"/>
                </a:solidFill>
              </a:rPr>
              <a:t>8) Ce qui contribue à retenir l’azote et les sels minéraux</a:t>
            </a:r>
            <a:endParaRPr lang="fr-FR">
              <a:solidFill>
                <a:srgbClr val="6600CC"/>
              </a:solidFill>
            </a:endParaRPr>
          </a:p>
          <a:p>
            <a:pPr algn="just">
              <a:buFontTx/>
              <a:buChar char="•"/>
            </a:pPr>
            <a:r>
              <a:rPr lang="fr-FR">
                <a:solidFill>
                  <a:srgbClr val="6600CC"/>
                </a:solidFill>
              </a:rPr>
              <a:t>Tout ce qui protège le sol contre l’impact des gouttes de pluies tropicales _ plantes couvre-sol, canopée, feuillage, forêt, paillage (technique Jean Pain), copeau de bois …</a:t>
            </a:r>
          </a:p>
          <a:p>
            <a:pPr algn="just">
              <a:buFontTx/>
              <a:buChar char="•"/>
            </a:pPr>
            <a:r>
              <a:rPr lang="fr-FR">
                <a:solidFill>
                  <a:srgbClr val="6600CC"/>
                </a:solidFill>
              </a:rPr>
              <a:t>Tout ce qui protège contre le ruissèlement, le ravinement, le lessivage des sols (forêt, haies, ouvrages (ouvrages anti-chutes d’eau et ravinement …), terrassements …</a:t>
            </a:r>
            <a:endParaRPr lang="fr-FR" sz="1100">
              <a:solidFill>
                <a:srgbClr val="6600CC"/>
              </a:solidFill>
            </a:endParaRPr>
          </a:p>
          <a:p>
            <a:endParaRPr lang="fr-FR" u="sng">
              <a:solidFill>
                <a:srgbClr val="6600CC"/>
              </a:solidFill>
            </a:endParaRPr>
          </a:p>
          <a:p>
            <a:r>
              <a:rPr lang="fr-FR" b="1" u="sng">
                <a:solidFill>
                  <a:srgbClr val="FF0000"/>
                </a:solidFill>
              </a:rPr>
              <a:t>9) Ce qui contribue à la perte de l’azote et des sels minéraux</a:t>
            </a:r>
            <a:endParaRPr lang="fr-FR">
              <a:solidFill>
                <a:srgbClr val="FF0000"/>
              </a:solidFill>
            </a:endParaRPr>
          </a:p>
          <a:p>
            <a:pPr algn="just">
              <a:buFontTx/>
              <a:buChar char="•"/>
            </a:pPr>
            <a:r>
              <a:rPr lang="fr-FR">
                <a:solidFill>
                  <a:srgbClr val="FF0000"/>
                </a:solidFill>
              </a:rPr>
              <a:t>Le ruissellement due à l’absence de plante couvre-sol, de forêt, d’ouvrage anti-crues.</a:t>
            </a:r>
          </a:p>
          <a:p>
            <a:pPr algn="just">
              <a:buFontTx/>
              <a:buChar char="•"/>
            </a:pPr>
            <a:r>
              <a:rPr lang="fr-FR">
                <a:solidFill>
                  <a:srgbClr val="FF0000"/>
                </a:solidFill>
              </a:rPr>
              <a:t>La déforestation, quant à elle, elle est due : a) à la culture sur brûlis, destinée à obtenir une amélioration temporaire (!) de la fertilité des sols, b) à la  trop forte pression humaine pour le prélèvement de bois (bois de chauffage, d’œuvre …), c) à la trop forte pression des animaux herbivores (bovins, ovins …), d) l’acidification des sols due aux engrais chimiques.</a:t>
            </a:r>
          </a:p>
          <a:p>
            <a:pPr algn="just">
              <a:buFontTx/>
              <a:buChar char="•"/>
            </a:pPr>
            <a:r>
              <a:rPr lang="fr-FR">
                <a:solidFill>
                  <a:srgbClr val="FF0000"/>
                </a:solidFill>
              </a:rPr>
              <a:t>La culture de plantes (céréales, coton …) absorbant trop ces sels et l’azote. Ces dernières n’apportant rien (en retour) aux sols &amp; les appauvrissant.</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24BB017-D77D-4BBC-9354-E50514EAA1C1}" type="slidenum">
              <a:rPr lang="fr-FR" sz="1200">
                <a:solidFill>
                  <a:schemeClr val="tx1">
                    <a:tint val="75000"/>
                  </a:schemeClr>
                </a:solidFill>
                <a:latin typeface="Times New Roman" pitchFamily="18" charset="0"/>
              </a:rPr>
              <a:pPr algn="r" fontAlgn="auto">
                <a:spcBef>
                  <a:spcPts val="0"/>
                </a:spcBef>
                <a:spcAft>
                  <a:spcPts val="0"/>
                </a:spcAft>
                <a:defRPr/>
              </a:pPr>
              <a:t>21</a:t>
            </a:fld>
            <a:endParaRPr lang="fr-FR" sz="1200" dirty="0">
              <a:solidFill>
                <a:schemeClr val="tx1">
                  <a:tint val="75000"/>
                </a:schemeClr>
              </a:solidFill>
              <a:latin typeface="Times New Roman" pitchFamily="18" charset="0"/>
            </a:endParaRPr>
          </a:p>
        </p:txBody>
      </p:sp>
      <p:pic>
        <p:nvPicPr>
          <p:cNvPr id="22533" name="Picture 10" descr="ruissellement"/>
          <p:cNvPicPr>
            <a:picLocks noChangeAspect="1" noChangeArrowheads="1"/>
          </p:cNvPicPr>
          <p:nvPr/>
        </p:nvPicPr>
        <p:blipFill>
          <a:blip r:embed="rId2" cstate="print"/>
          <a:srcRect/>
          <a:stretch>
            <a:fillRect/>
          </a:stretch>
        </p:blipFill>
        <p:spPr bwMode="auto">
          <a:xfrm>
            <a:off x="142875" y="5715000"/>
            <a:ext cx="1304925" cy="981075"/>
          </a:xfrm>
          <a:prstGeom prst="rect">
            <a:avLst/>
          </a:prstGeom>
          <a:noFill/>
          <a:ln w="9525">
            <a:noFill/>
            <a:miter lim="800000"/>
            <a:headEnd/>
            <a:tailEnd/>
          </a:ln>
        </p:spPr>
      </p:pic>
      <p:pic>
        <p:nvPicPr>
          <p:cNvPr id="22534" name="Picture 11" descr="ravinement2"/>
          <p:cNvPicPr>
            <a:picLocks noChangeAspect="1" noChangeArrowheads="1"/>
          </p:cNvPicPr>
          <p:nvPr/>
        </p:nvPicPr>
        <p:blipFill>
          <a:blip r:embed="rId3" cstate="print"/>
          <a:srcRect/>
          <a:stretch>
            <a:fillRect/>
          </a:stretch>
        </p:blipFill>
        <p:spPr bwMode="auto">
          <a:xfrm>
            <a:off x="1643063" y="5643563"/>
            <a:ext cx="1428750" cy="1076325"/>
          </a:xfrm>
          <a:prstGeom prst="rect">
            <a:avLst/>
          </a:prstGeom>
          <a:noFill/>
          <a:ln w="9525">
            <a:noFill/>
            <a:miter lim="800000"/>
            <a:headEnd/>
            <a:tailEnd/>
          </a:ln>
        </p:spPr>
      </p:pic>
      <p:sp>
        <p:nvSpPr>
          <p:cNvPr id="22535" name="Text Box 12"/>
          <p:cNvSpPr txBox="1">
            <a:spLocks noChangeArrowheads="1"/>
          </p:cNvSpPr>
          <p:nvPr/>
        </p:nvSpPr>
        <p:spPr bwMode="auto">
          <a:xfrm>
            <a:off x="1785938" y="5349875"/>
            <a:ext cx="1150937" cy="366713"/>
          </a:xfrm>
          <a:prstGeom prst="rect">
            <a:avLst/>
          </a:prstGeom>
          <a:noFill/>
          <a:ln w="9525">
            <a:noFill/>
            <a:miter lim="800000"/>
            <a:headEnd/>
            <a:tailEnd/>
          </a:ln>
        </p:spPr>
        <p:txBody>
          <a:bodyPr wrap="none">
            <a:spAutoFit/>
          </a:bodyPr>
          <a:lstStyle/>
          <a:p>
            <a:r>
              <a:rPr lang="fr-FR" sz="1200">
                <a:solidFill>
                  <a:srgbClr val="FF0000"/>
                </a:solidFill>
              </a:rPr>
              <a:t>Ravinement </a:t>
            </a:r>
            <a:r>
              <a:rPr lang="fr-FR">
                <a:solidFill>
                  <a:srgbClr val="FF0000"/>
                </a:solidFill>
              </a:rPr>
              <a:t>↓</a:t>
            </a:r>
            <a:endParaRPr lang="fr-FR"/>
          </a:p>
        </p:txBody>
      </p:sp>
      <p:sp>
        <p:nvSpPr>
          <p:cNvPr id="22536" name="Text Box 13"/>
          <p:cNvSpPr txBox="1">
            <a:spLocks noChangeArrowheads="1"/>
          </p:cNvSpPr>
          <p:nvPr/>
        </p:nvSpPr>
        <p:spPr bwMode="auto">
          <a:xfrm>
            <a:off x="214313" y="5357813"/>
            <a:ext cx="1293812" cy="366712"/>
          </a:xfrm>
          <a:prstGeom prst="rect">
            <a:avLst/>
          </a:prstGeom>
          <a:noFill/>
          <a:ln w="9525">
            <a:noFill/>
            <a:miter lim="800000"/>
            <a:headEnd/>
            <a:tailEnd/>
          </a:ln>
        </p:spPr>
        <p:txBody>
          <a:bodyPr wrap="none">
            <a:spAutoFit/>
          </a:bodyPr>
          <a:lstStyle/>
          <a:p>
            <a:r>
              <a:rPr lang="fr-FR" sz="1200">
                <a:solidFill>
                  <a:srgbClr val="FF0000"/>
                </a:solidFill>
              </a:rPr>
              <a:t>Ruissellement </a:t>
            </a:r>
            <a:r>
              <a:rPr lang="fr-FR">
                <a:solidFill>
                  <a:srgbClr val="FF0000"/>
                </a:solidFill>
              </a:rPr>
              <a:t>↓</a:t>
            </a:r>
            <a:endParaRPr lang="fr-FR"/>
          </a:p>
        </p:txBody>
      </p:sp>
      <p:sp>
        <p:nvSpPr>
          <p:cNvPr id="22537" name="Text Box 17"/>
          <p:cNvSpPr txBox="1">
            <a:spLocks noChangeArrowheads="1"/>
          </p:cNvSpPr>
          <p:nvPr/>
        </p:nvSpPr>
        <p:spPr bwMode="auto">
          <a:xfrm>
            <a:off x="3273425" y="6272213"/>
            <a:ext cx="1308100" cy="427037"/>
          </a:xfrm>
          <a:prstGeom prst="rect">
            <a:avLst/>
          </a:prstGeom>
          <a:noFill/>
          <a:ln w="9525">
            <a:noFill/>
            <a:miter lim="800000"/>
            <a:headEnd/>
            <a:tailEnd/>
          </a:ln>
        </p:spPr>
        <p:txBody>
          <a:bodyPr wrap="none" lIns="0" tIns="0" rIns="0" bIns="0">
            <a:spAutoFit/>
          </a:bodyPr>
          <a:lstStyle/>
          <a:p>
            <a:pPr>
              <a:buFont typeface="Symbol" pitchFamily="18" charset="2"/>
              <a:buChar char="¬"/>
            </a:pPr>
            <a:r>
              <a:rPr lang="fr-FR" sz="1000">
                <a:solidFill>
                  <a:srgbClr val="6600CC"/>
                </a:solidFill>
              </a:rPr>
              <a:t> Source :</a:t>
            </a:r>
            <a:r>
              <a:rPr lang="fr-FR" sz="1000"/>
              <a:t> </a:t>
            </a:r>
          </a:p>
          <a:p>
            <a:pPr>
              <a:buFont typeface="Symbol" pitchFamily="18" charset="2"/>
              <a:buNone/>
            </a:pPr>
            <a:r>
              <a:rPr lang="fr-FR" sz="1000">
                <a:hlinkClick r:id="rId4"/>
              </a:rPr>
              <a:t>www.agrireseau.qc.ca</a:t>
            </a:r>
            <a:r>
              <a:rPr lang="fr-FR"/>
              <a:t> </a:t>
            </a:r>
          </a:p>
        </p:txBody>
      </p:sp>
      <p:pic>
        <p:nvPicPr>
          <p:cNvPr id="22538" name="Picture 18" descr="ErosionMada1"/>
          <p:cNvPicPr>
            <a:picLocks noChangeAspect="1" noChangeArrowheads="1"/>
          </p:cNvPicPr>
          <p:nvPr/>
        </p:nvPicPr>
        <p:blipFill>
          <a:blip r:embed="rId5" cstate="print"/>
          <a:srcRect/>
          <a:stretch>
            <a:fillRect/>
          </a:stretch>
        </p:blipFill>
        <p:spPr bwMode="auto">
          <a:xfrm>
            <a:off x="5000625" y="5357813"/>
            <a:ext cx="857250" cy="1285875"/>
          </a:xfrm>
          <a:prstGeom prst="rect">
            <a:avLst/>
          </a:prstGeom>
          <a:noFill/>
          <a:ln w="9525">
            <a:noFill/>
            <a:miter lim="800000"/>
            <a:headEnd/>
            <a:tailEnd/>
          </a:ln>
        </p:spPr>
      </p:pic>
      <p:sp>
        <p:nvSpPr>
          <p:cNvPr id="22539" name="Text Box 19"/>
          <p:cNvSpPr txBox="1">
            <a:spLocks noChangeArrowheads="1"/>
          </p:cNvSpPr>
          <p:nvPr/>
        </p:nvSpPr>
        <p:spPr bwMode="auto">
          <a:xfrm>
            <a:off x="3344863" y="5745163"/>
            <a:ext cx="1730375" cy="519112"/>
          </a:xfrm>
          <a:prstGeom prst="rect">
            <a:avLst/>
          </a:prstGeom>
          <a:noFill/>
          <a:ln w="9525">
            <a:noFill/>
            <a:miter lim="800000"/>
            <a:headEnd/>
            <a:tailEnd/>
          </a:ln>
        </p:spPr>
        <p:txBody>
          <a:bodyPr wrap="none">
            <a:spAutoFit/>
          </a:bodyPr>
          <a:lstStyle/>
          <a:p>
            <a:r>
              <a:rPr lang="fr-FR" sz="1000">
                <a:solidFill>
                  <a:srgbClr val="6600CC"/>
                </a:solidFill>
              </a:rPr>
              <a:t>© </a:t>
            </a:r>
            <a:r>
              <a:rPr lang="fr-FR" sz="1000">
                <a:hlinkClick r:id="rId6"/>
              </a:rPr>
              <a:t>CAMARO10</a:t>
            </a:r>
            <a:r>
              <a:rPr lang="fr-FR" sz="1000"/>
              <a:t> </a:t>
            </a:r>
            <a:r>
              <a:rPr lang="fr-FR" sz="1000">
                <a:solidFill>
                  <a:srgbClr val="6600CC"/>
                </a:solidFill>
              </a:rPr>
              <a:t>août 2007</a:t>
            </a:r>
            <a:r>
              <a:rPr lang="fr-FR" sz="1000">
                <a:solidFill>
                  <a:srgbClr val="6600CC"/>
                </a:solidFill>
                <a:cs typeface="Arial" charset="0"/>
              </a:rPr>
              <a:t>→</a:t>
            </a:r>
          </a:p>
          <a:p>
            <a:r>
              <a:rPr lang="fr-FR" sz="1000">
                <a:solidFill>
                  <a:srgbClr val="6600CC"/>
                </a:solidFill>
                <a:cs typeface="Arial" charset="0"/>
              </a:rPr>
              <a:t>Madagascar, RN1</a:t>
            </a:r>
            <a:r>
              <a:rPr lang="fr-FR"/>
              <a:t> </a:t>
            </a:r>
          </a:p>
        </p:txBody>
      </p:sp>
      <p:pic>
        <p:nvPicPr>
          <p:cNvPr id="22540" name="Picture 20" descr="ErosionMada2"/>
          <p:cNvPicPr>
            <a:picLocks noChangeAspect="1" noChangeArrowheads="1"/>
          </p:cNvPicPr>
          <p:nvPr/>
        </p:nvPicPr>
        <p:blipFill>
          <a:blip r:embed="rId7" cstate="print"/>
          <a:srcRect/>
          <a:stretch>
            <a:fillRect/>
          </a:stretch>
        </p:blipFill>
        <p:spPr bwMode="auto">
          <a:xfrm>
            <a:off x="7143750" y="5500688"/>
            <a:ext cx="1333500" cy="666750"/>
          </a:xfrm>
          <a:prstGeom prst="rect">
            <a:avLst/>
          </a:prstGeom>
          <a:noFill/>
          <a:ln w="9525">
            <a:noFill/>
            <a:miter lim="800000"/>
            <a:headEnd/>
            <a:tailEnd/>
          </a:ln>
        </p:spPr>
      </p:pic>
      <p:sp>
        <p:nvSpPr>
          <p:cNvPr id="22541" name="Text Box 21"/>
          <p:cNvSpPr txBox="1">
            <a:spLocks noChangeArrowheads="1"/>
          </p:cNvSpPr>
          <p:nvPr/>
        </p:nvSpPr>
        <p:spPr bwMode="auto">
          <a:xfrm>
            <a:off x="6638925" y="6148388"/>
            <a:ext cx="2251075" cy="396875"/>
          </a:xfrm>
          <a:prstGeom prst="rect">
            <a:avLst/>
          </a:prstGeom>
          <a:noFill/>
          <a:ln w="9525">
            <a:noFill/>
            <a:miter lim="800000"/>
            <a:headEnd/>
            <a:tailEnd/>
          </a:ln>
        </p:spPr>
        <p:txBody>
          <a:bodyPr wrap="none">
            <a:spAutoFit/>
          </a:bodyPr>
          <a:lstStyle/>
          <a:p>
            <a:r>
              <a:rPr lang="fr-FR" sz="1000">
                <a:solidFill>
                  <a:srgbClr val="6600CC"/>
                </a:solidFill>
              </a:rPr>
              <a:t>Érosion des sols à Madagascar </a:t>
            </a:r>
            <a:r>
              <a:rPr lang="fr-FR" sz="1000">
                <a:solidFill>
                  <a:srgbClr val="6600CC"/>
                </a:solidFill>
                <a:cs typeface="Arial" charset="0"/>
              </a:rPr>
              <a:t>↑</a:t>
            </a:r>
            <a:endParaRPr lang="fr-FR" sz="1000">
              <a:solidFill>
                <a:srgbClr val="6600CC"/>
              </a:solidFill>
            </a:endParaRPr>
          </a:p>
          <a:p>
            <a:r>
              <a:rPr lang="fr-FR" sz="1000">
                <a:solidFill>
                  <a:srgbClr val="6600CC"/>
                </a:solidFill>
              </a:rPr>
              <a:t>© WWF-Canon / Olivier LANGRAND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23555" name="Text Box 5"/>
          <p:cNvSpPr txBox="1">
            <a:spLocks noChangeArrowheads="1"/>
          </p:cNvSpPr>
          <p:nvPr/>
        </p:nvSpPr>
        <p:spPr bwMode="auto">
          <a:xfrm>
            <a:off x="107950" y="1196975"/>
            <a:ext cx="9036050" cy="5584825"/>
          </a:xfrm>
          <a:prstGeom prst="rect">
            <a:avLst/>
          </a:prstGeom>
          <a:noFill/>
          <a:ln w="9525">
            <a:noFill/>
            <a:miter lim="800000"/>
            <a:headEnd/>
            <a:tailEnd/>
          </a:ln>
        </p:spPr>
        <p:txBody>
          <a:bodyPr>
            <a:spAutoFit/>
          </a:bodyPr>
          <a:lstStyle/>
          <a:p>
            <a:r>
              <a:rPr lang="fr-FR" b="1" u="sng">
                <a:solidFill>
                  <a:srgbClr val="6600CC"/>
                </a:solidFill>
              </a:rPr>
              <a:t>10) Quelles techniques sont présentées dans ce document ?</a:t>
            </a:r>
          </a:p>
          <a:p>
            <a:endParaRPr lang="fr-FR" u="sng">
              <a:solidFill>
                <a:srgbClr val="6600CC"/>
              </a:solidFill>
            </a:endParaRPr>
          </a:p>
          <a:p>
            <a:pPr algn="just"/>
            <a:r>
              <a:rPr lang="fr-FR">
                <a:solidFill>
                  <a:srgbClr val="6600CC"/>
                </a:solidFill>
              </a:rPr>
              <a:t>De nouvelles méthodes permettent d’améliorer la fertilité du sol, sans engrais chimiques. </a:t>
            </a:r>
          </a:p>
          <a:p>
            <a:pPr algn="just"/>
            <a:endParaRPr lang="fr-FR">
              <a:solidFill>
                <a:srgbClr val="6600CC"/>
              </a:solidFill>
            </a:endParaRPr>
          </a:p>
          <a:p>
            <a:pPr algn="just"/>
            <a:r>
              <a:rPr lang="fr-FR">
                <a:solidFill>
                  <a:srgbClr val="6600CC"/>
                </a:solidFill>
              </a:rPr>
              <a:t>Toutes ces techniques sont peu coûteuses, ne nécessitant pas ou peu d’investissement pour les agriculteurs pauvres.</a:t>
            </a:r>
          </a:p>
          <a:p>
            <a:pPr algn="just"/>
            <a:r>
              <a:rPr lang="fr-FR">
                <a:solidFill>
                  <a:srgbClr val="6600CC"/>
                </a:solidFill>
              </a:rPr>
              <a:t>Elles évitent le recours à de </a:t>
            </a:r>
            <a:r>
              <a:rPr lang="fr-FR" u="sng">
                <a:solidFill>
                  <a:srgbClr val="6600CC"/>
                </a:solidFill>
              </a:rPr>
              <a:t>mauvaises techniques peu efficaces</a:t>
            </a:r>
            <a:r>
              <a:rPr lang="fr-FR">
                <a:solidFill>
                  <a:srgbClr val="6600CC"/>
                </a:solidFill>
              </a:rPr>
              <a:t>, destructrices de l’environnement (comme la </a:t>
            </a:r>
            <a:r>
              <a:rPr lang="fr-FR" i="1">
                <a:solidFill>
                  <a:srgbClr val="6600CC"/>
                </a:solidFill>
              </a:rPr>
              <a:t>culture sur brûlis</a:t>
            </a:r>
            <a:r>
              <a:rPr lang="fr-FR">
                <a:solidFill>
                  <a:srgbClr val="6600CC"/>
                </a:solidFill>
              </a:rPr>
              <a:t>, contribuant à la déforestation galopante observée partout autour du monde, en particulier dans les pays pauvres).</a:t>
            </a:r>
          </a:p>
          <a:p>
            <a:pPr algn="just"/>
            <a:endParaRPr lang="fr-FR">
              <a:solidFill>
                <a:srgbClr val="6600CC"/>
              </a:solidFill>
            </a:endParaRPr>
          </a:p>
          <a:p>
            <a:pPr algn="just"/>
            <a:r>
              <a:rPr lang="fr-FR">
                <a:solidFill>
                  <a:srgbClr val="6600CC"/>
                </a:solidFill>
              </a:rPr>
              <a:t>Nous allons examiner, une par une, chaque technique, en recensant à chaque fois, les avantages et inconvénients de celles-ci. Puis nous conclurons par une synthèse comparative entre celles-ci. </a:t>
            </a:r>
          </a:p>
          <a:p>
            <a:pPr algn="just"/>
            <a:r>
              <a:rPr lang="fr-FR">
                <a:solidFill>
                  <a:srgbClr val="6600CC"/>
                </a:solidFill>
              </a:rPr>
              <a:t>Il existe beaucoup de techniques, sur la Terre, plus ou moins complexes, comme : </a:t>
            </a:r>
          </a:p>
          <a:p>
            <a:pPr algn="just"/>
            <a:endParaRPr lang="fr-FR" b="1">
              <a:solidFill>
                <a:srgbClr val="6600CC"/>
              </a:solidFill>
            </a:endParaRPr>
          </a:p>
          <a:p>
            <a:pPr algn="just"/>
            <a:r>
              <a:rPr lang="fr-FR" b="1">
                <a:solidFill>
                  <a:srgbClr val="6600CC"/>
                </a:solidFill>
              </a:rPr>
              <a:t>le recours au compost, aux débris végétaux, aux engrais organiques, à la biomasse, aux copeaux de bois (B.R.F …), aux cultures intercalaires en couloirs (ou cultures en bandes) et aux plantes de couverture, à l’instar de certaines variétés de légumineuses (par ex. employées dans la technique du semis direct).</a:t>
            </a:r>
            <a:r>
              <a:rPr lang="fr-FR"/>
              <a:t> </a:t>
            </a:r>
            <a:endParaRPr lang="fr-FR">
              <a:solidFill>
                <a:srgbClr val="6600CC"/>
              </a:solidFill>
            </a:endParaRP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808FCAA-3D5C-4E96-ACC8-6830ED288103}" type="slidenum">
              <a:rPr lang="fr-FR" sz="1200">
                <a:solidFill>
                  <a:schemeClr val="tx1">
                    <a:tint val="75000"/>
                  </a:schemeClr>
                </a:solidFill>
                <a:latin typeface="Times New Roman" pitchFamily="18" charset="0"/>
              </a:rPr>
              <a:pPr algn="r" fontAlgn="auto">
                <a:spcBef>
                  <a:spcPts val="0"/>
                </a:spcBef>
                <a:spcAft>
                  <a:spcPts val="0"/>
                </a:spcAft>
                <a:defRPr/>
              </a:pPr>
              <a:t>22</a:t>
            </a:fld>
            <a:endParaRPr lang="fr-FR" sz="1200" dirty="0">
              <a:solidFill>
                <a:schemeClr val="tx1">
                  <a:tint val="75000"/>
                </a:schemeClr>
              </a:solidFill>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6"/>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24579" name="Text Box 7"/>
          <p:cNvSpPr txBox="1">
            <a:spLocks noChangeArrowheads="1"/>
          </p:cNvSpPr>
          <p:nvPr/>
        </p:nvSpPr>
        <p:spPr bwMode="auto">
          <a:xfrm>
            <a:off x="107950" y="1196975"/>
            <a:ext cx="9036050" cy="5030788"/>
          </a:xfrm>
          <a:prstGeom prst="rect">
            <a:avLst/>
          </a:prstGeom>
          <a:noFill/>
          <a:ln w="9525">
            <a:noFill/>
            <a:miter lim="800000"/>
            <a:headEnd/>
            <a:tailEnd/>
          </a:ln>
        </p:spPr>
        <p:txBody>
          <a:bodyPr>
            <a:spAutoFit/>
          </a:bodyPr>
          <a:lstStyle/>
          <a:p>
            <a:pPr marL="342900" indent="-342900"/>
            <a:r>
              <a:rPr lang="fr-FR" b="1" u="sng">
                <a:solidFill>
                  <a:srgbClr val="6600CC"/>
                </a:solidFill>
              </a:rPr>
              <a:t>10) Quelles techniques seront présentées dans ce document ? (suite)</a:t>
            </a:r>
          </a:p>
          <a:p>
            <a:pPr marL="342900" indent="-342900"/>
            <a:endParaRPr lang="fr-FR" u="sng">
              <a:solidFill>
                <a:srgbClr val="6600CC"/>
              </a:solidFill>
            </a:endParaRPr>
          </a:p>
          <a:p>
            <a:pPr marL="342900" indent="-342900"/>
            <a:r>
              <a:rPr lang="fr-FR" sz="2000">
                <a:solidFill>
                  <a:srgbClr val="6600CC"/>
                </a:solidFill>
              </a:rPr>
              <a:t>Nous nous limiterons aux techniques ci-dessous :</a:t>
            </a:r>
          </a:p>
          <a:p>
            <a:pPr marL="342900" indent="-342900"/>
            <a:endParaRPr lang="fr-FR" sz="2000">
              <a:solidFill>
                <a:srgbClr val="6600CC"/>
              </a:solidFill>
            </a:endParaRPr>
          </a:p>
          <a:p>
            <a:pPr marL="342900" indent="-342900">
              <a:buFontTx/>
              <a:buAutoNum type="arabicPeriod"/>
            </a:pPr>
            <a:r>
              <a:rPr lang="fr-FR" sz="2000" b="1">
                <a:solidFill>
                  <a:srgbClr val="6600CC"/>
                </a:solidFill>
              </a:rPr>
              <a:t>Semis direct</a:t>
            </a:r>
            <a:r>
              <a:rPr lang="fr-FR" sz="2000">
                <a:solidFill>
                  <a:srgbClr val="6600CC"/>
                </a:solidFill>
              </a:rPr>
              <a:t> (sous couvert végétal permanent) ou « </a:t>
            </a:r>
            <a:r>
              <a:rPr lang="fr-FR" sz="2000" b="1">
                <a:solidFill>
                  <a:srgbClr val="6600CC"/>
                </a:solidFill>
              </a:rPr>
              <a:t>mulch</a:t>
            </a:r>
            <a:r>
              <a:rPr lang="fr-FR" sz="2000">
                <a:solidFill>
                  <a:srgbClr val="6600CC"/>
                </a:solidFill>
              </a:rPr>
              <a:t> » (°),</a:t>
            </a:r>
          </a:p>
          <a:p>
            <a:pPr marL="342900" indent="-342900">
              <a:buFontTx/>
              <a:buAutoNum type="arabicPeriod"/>
            </a:pPr>
            <a:r>
              <a:rPr lang="fr-FR" sz="2000" b="1">
                <a:solidFill>
                  <a:srgbClr val="6600CC"/>
                </a:solidFill>
              </a:rPr>
              <a:t>Compostage et paillage </a:t>
            </a:r>
            <a:r>
              <a:rPr lang="fr-FR" sz="2000">
                <a:solidFill>
                  <a:srgbClr val="6600CC"/>
                </a:solidFill>
              </a:rPr>
              <a:t>(technique proche de la précédente),</a:t>
            </a:r>
          </a:p>
          <a:p>
            <a:pPr marL="342900" indent="-342900">
              <a:buFontTx/>
              <a:buAutoNum type="arabicPeriod"/>
            </a:pPr>
            <a:r>
              <a:rPr lang="fr-FR" sz="2000" b="1">
                <a:solidFill>
                  <a:srgbClr val="6600CC"/>
                </a:solidFill>
              </a:rPr>
              <a:t>Bois raméal fragme</a:t>
            </a:r>
            <a:r>
              <a:rPr lang="fr-FR" sz="2000">
                <a:solidFill>
                  <a:srgbClr val="6600CC"/>
                </a:solidFill>
              </a:rPr>
              <a:t>nté (B.R.F.),</a:t>
            </a:r>
          </a:p>
          <a:p>
            <a:pPr marL="342900" indent="-342900">
              <a:buFontTx/>
              <a:buAutoNum type="arabicPeriod"/>
            </a:pPr>
            <a:r>
              <a:rPr lang="fr-FR" sz="2000" b="1">
                <a:solidFill>
                  <a:srgbClr val="6600CC"/>
                </a:solidFill>
              </a:rPr>
              <a:t>Terra preta </a:t>
            </a:r>
            <a:r>
              <a:rPr lang="fr-FR" sz="2000">
                <a:solidFill>
                  <a:srgbClr val="6600CC"/>
                </a:solidFill>
              </a:rPr>
              <a:t>(technique utilisant le résultat de la combustion incomplète de ressources ligneuses et de déchets organiques afin de le mélanger avec la terre du sol).</a:t>
            </a:r>
          </a:p>
          <a:p>
            <a:pPr marL="342900" indent="-342900">
              <a:buFontTx/>
              <a:buAutoNum type="arabicPeriod"/>
            </a:pPr>
            <a:r>
              <a:rPr lang="fr-FR" sz="2000" b="1">
                <a:solidFill>
                  <a:srgbClr val="6600CC"/>
                </a:solidFill>
              </a:rPr>
              <a:t>Le Zaï </a:t>
            </a:r>
            <a:r>
              <a:rPr lang="fr-FR" sz="2000">
                <a:solidFill>
                  <a:srgbClr val="6600CC"/>
                </a:solidFill>
              </a:rPr>
              <a:t>(technique africaine des zones sahéliennes).</a:t>
            </a:r>
          </a:p>
          <a:p>
            <a:pPr marL="342900" indent="-342900">
              <a:buFontTx/>
              <a:buAutoNum type="arabicPeriod"/>
            </a:pPr>
            <a:r>
              <a:rPr lang="fr-FR" sz="2000" i="1">
                <a:solidFill>
                  <a:srgbClr val="6600CC"/>
                </a:solidFill>
              </a:rPr>
              <a:t>Divers : </a:t>
            </a:r>
          </a:p>
          <a:p>
            <a:pPr marL="342900" indent="-342900">
              <a:buFontTx/>
              <a:buAutoNum type="alphaLcParenR"/>
            </a:pPr>
            <a:r>
              <a:rPr lang="fr-FR" sz="2000" i="1">
                <a:solidFill>
                  <a:srgbClr val="6600CC"/>
                </a:solidFill>
              </a:rPr>
              <a:t>La </a:t>
            </a:r>
            <a:r>
              <a:rPr lang="fr-FR" sz="2000" b="1" i="1">
                <a:solidFill>
                  <a:srgbClr val="6600CC"/>
                </a:solidFill>
              </a:rPr>
              <a:t>rotation des cultures </a:t>
            </a:r>
            <a:r>
              <a:rPr lang="fr-FR" sz="2000" i="1">
                <a:solidFill>
                  <a:srgbClr val="6600CC"/>
                </a:solidFill>
              </a:rPr>
              <a:t>+ La jachère (comme en agriculture biologique), </a:t>
            </a:r>
          </a:p>
          <a:p>
            <a:pPr marL="342900" indent="-342900">
              <a:buFontTx/>
              <a:buAutoNum type="alphaLcParenR"/>
            </a:pPr>
            <a:r>
              <a:rPr lang="fr-FR" sz="2000" i="1">
                <a:solidFill>
                  <a:srgbClr val="6600CC"/>
                </a:solidFill>
              </a:rPr>
              <a:t>le sous-solage.</a:t>
            </a:r>
          </a:p>
          <a:p>
            <a:pPr marL="342900" indent="-342900"/>
            <a:endParaRPr lang="fr-FR">
              <a:solidFill>
                <a:srgbClr val="6600CC"/>
              </a:solidFill>
            </a:endParaRPr>
          </a:p>
          <a:p>
            <a:pPr marL="342900" indent="-342900"/>
            <a:endParaRPr lang="fr-FR">
              <a:solidFill>
                <a:srgbClr val="6600CC"/>
              </a:solidFill>
            </a:endParaRPr>
          </a:p>
          <a:p>
            <a:pPr marL="342900" indent="-342900"/>
            <a:r>
              <a:rPr lang="fr-FR" sz="1200">
                <a:solidFill>
                  <a:srgbClr val="6600CC"/>
                </a:solidFill>
              </a:rPr>
              <a:t>(°) Dans  ce document, on parle de « semis direct » pour désigner la « technique du semis direct ».</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2D059F7F-1C86-45DF-BFE4-73D24916CA49}" type="slidenum">
              <a:rPr lang="fr-FR" sz="1200">
                <a:solidFill>
                  <a:schemeClr val="tx1">
                    <a:tint val="75000"/>
                  </a:schemeClr>
                </a:solidFill>
                <a:latin typeface="Times New Roman" pitchFamily="18" charset="0"/>
              </a:rPr>
              <a:pPr algn="r" fontAlgn="auto">
                <a:spcBef>
                  <a:spcPts val="0"/>
                </a:spcBef>
                <a:spcAft>
                  <a:spcPts val="0"/>
                </a:spcAft>
                <a:defRPr/>
              </a:pPr>
              <a:t>23</a:t>
            </a:fld>
            <a:endParaRPr lang="fr-FR" sz="1200" dirty="0">
              <a:solidFill>
                <a:schemeClr val="tx1">
                  <a:tint val="75000"/>
                </a:schemeClr>
              </a:solidFill>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25603" name="Text Box 5"/>
          <p:cNvSpPr txBox="1">
            <a:spLocks noChangeArrowheads="1"/>
          </p:cNvSpPr>
          <p:nvPr/>
        </p:nvSpPr>
        <p:spPr bwMode="auto">
          <a:xfrm>
            <a:off x="107950" y="1196975"/>
            <a:ext cx="9036050" cy="366713"/>
          </a:xfrm>
          <a:prstGeom prst="rect">
            <a:avLst/>
          </a:prstGeom>
          <a:noFill/>
          <a:ln w="9525">
            <a:noFill/>
            <a:miter lim="800000"/>
            <a:headEnd/>
            <a:tailEnd/>
          </a:ln>
        </p:spPr>
        <p:txBody>
          <a:bodyPr>
            <a:spAutoFit/>
          </a:bodyPr>
          <a:lstStyle/>
          <a:p>
            <a:r>
              <a:rPr lang="fr-FR" b="1" u="sng">
                <a:solidFill>
                  <a:srgbClr val="6600CC"/>
                </a:solidFill>
              </a:rPr>
              <a:t>11) Techniques du semis direct sous couvert végétal (ou mulch)</a:t>
            </a:r>
            <a:endParaRPr lang="fr-FR" u="sng">
              <a:solidFill>
                <a:srgbClr val="6600CC"/>
              </a:solidFill>
            </a:endParaRP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309F0F6F-A548-4DBE-B711-0D9C502D29BB}" type="slidenum">
              <a:rPr lang="fr-FR" sz="1200">
                <a:solidFill>
                  <a:schemeClr val="tx1">
                    <a:tint val="75000"/>
                  </a:schemeClr>
                </a:solidFill>
                <a:latin typeface="Times New Roman" pitchFamily="18" charset="0"/>
              </a:rPr>
              <a:pPr algn="r" fontAlgn="auto">
                <a:spcBef>
                  <a:spcPts val="0"/>
                </a:spcBef>
                <a:spcAft>
                  <a:spcPts val="0"/>
                </a:spcAft>
                <a:defRPr/>
              </a:pPr>
              <a:t>24</a:t>
            </a:fld>
            <a:endParaRPr lang="fr-FR" sz="1200" dirty="0">
              <a:solidFill>
                <a:schemeClr val="tx1">
                  <a:tint val="75000"/>
                </a:schemeClr>
              </a:solidFill>
              <a:latin typeface="Times New Roman" pitchFamily="18" charset="0"/>
            </a:endParaRPr>
          </a:p>
        </p:txBody>
      </p:sp>
      <p:pic>
        <p:nvPicPr>
          <p:cNvPr id="25605" name="Picture 9" descr="180px-2008-08-12_Mulch"/>
          <p:cNvPicPr>
            <a:picLocks noChangeAspect="1" noChangeArrowheads="1"/>
          </p:cNvPicPr>
          <p:nvPr/>
        </p:nvPicPr>
        <p:blipFill>
          <a:blip r:embed="rId2" cstate="print"/>
          <a:srcRect/>
          <a:stretch>
            <a:fillRect/>
          </a:stretch>
        </p:blipFill>
        <p:spPr bwMode="auto">
          <a:xfrm>
            <a:off x="539750" y="4652963"/>
            <a:ext cx="2286000" cy="1524000"/>
          </a:xfrm>
          <a:prstGeom prst="rect">
            <a:avLst/>
          </a:prstGeom>
          <a:noFill/>
          <a:ln w="9525">
            <a:noFill/>
            <a:miter lim="800000"/>
            <a:headEnd/>
            <a:tailEnd/>
          </a:ln>
        </p:spPr>
      </p:pic>
      <p:sp>
        <p:nvSpPr>
          <p:cNvPr id="25606" name="Text Box 10"/>
          <p:cNvSpPr txBox="1">
            <a:spLocks noChangeArrowheads="1"/>
          </p:cNvSpPr>
          <p:nvPr/>
        </p:nvSpPr>
        <p:spPr bwMode="auto">
          <a:xfrm>
            <a:off x="858838" y="6288088"/>
            <a:ext cx="1779587" cy="276225"/>
          </a:xfrm>
          <a:prstGeom prst="rect">
            <a:avLst/>
          </a:prstGeom>
          <a:noFill/>
          <a:ln w="9525">
            <a:noFill/>
            <a:miter lim="800000"/>
            <a:headEnd/>
            <a:tailEnd/>
          </a:ln>
        </p:spPr>
        <p:txBody>
          <a:bodyPr>
            <a:spAutoFit/>
          </a:bodyPr>
          <a:lstStyle/>
          <a:p>
            <a:r>
              <a:rPr lang="fr-FR" sz="1200">
                <a:solidFill>
                  <a:srgbClr val="6600CC"/>
                </a:solidFill>
              </a:rPr>
              <a:t>Exemple de paillis </a:t>
            </a:r>
            <a:r>
              <a:rPr lang="fr-FR" sz="1200">
                <a:solidFill>
                  <a:srgbClr val="6600CC"/>
                </a:solidFill>
                <a:cs typeface="Arial" charset="0"/>
              </a:rPr>
              <a:t>↑</a:t>
            </a:r>
          </a:p>
        </p:txBody>
      </p:sp>
      <p:sp>
        <p:nvSpPr>
          <p:cNvPr id="25607" name="ZoneTexte 10"/>
          <p:cNvSpPr txBox="1">
            <a:spLocks noChangeArrowheads="1"/>
          </p:cNvSpPr>
          <p:nvPr/>
        </p:nvSpPr>
        <p:spPr bwMode="auto">
          <a:xfrm>
            <a:off x="0" y="1785938"/>
            <a:ext cx="9001125" cy="2838450"/>
          </a:xfrm>
          <a:prstGeom prst="rect">
            <a:avLst/>
          </a:prstGeom>
          <a:noFill/>
          <a:ln w="9525">
            <a:noFill/>
            <a:miter lim="800000"/>
            <a:headEnd/>
            <a:tailEnd/>
          </a:ln>
        </p:spPr>
        <p:txBody>
          <a:bodyPr>
            <a:spAutoFit/>
          </a:bodyPr>
          <a:lstStyle/>
          <a:p>
            <a:pPr>
              <a:buFont typeface="Arial" charset="0"/>
              <a:buChar char="•"/>
            </a:pPr>
            <a:r>
              <a:rPr lang="fr-FR">
                <a:solidFill>
                  <a:srgbClr val="6600CC"/>
                </a:solidFill>
              </a:rPr>
              <a:t>Le semis-direct consiste à ne pas labourer sa terre, a) à semer une plante couvre-sol, qui va fixer l'azote de l'air, stabiliser le sol, garder l'humidité des pluies et protéger le sol des rayonnements durs du soleil vertical (Pas de formation de latérite).</a:t>
            </a:r>
          </a:p>
          <a:p>
            <a:pPr>
              <a:buFont typeface="Arial" charset="0"/>
              <a:buChar char="•"/>
            </a:pPr>
            <a:r>
              <a:rPr lang="fr-FR">
                <a:solidFill>
                  <a:srgbClr val="6600CC"/>
                </a:solidFill>
              </a:rPr>
              <a:t>on tue ensuite ce couvert végétal (par fauchage et arrachage, à la main, des plantes servant au paillis ) et on sème la plante sur cette couche de paille humide. La plante va germer et s'élever au-dessus de cette pellicule protectrice qui va céder au sol pauvre ses substances minérales et organiques en pourrissant, formant la couche de « </a:t>
            </a:r>
            <a:r>
              <a:rPr lang="fr-FR" b="1" u="sng">
                <a:hlinkClick r:id="rId3"/>
              </a:rPr>
              <a:t>mulch</a:t>
            </a:r>
            <a:r>
              <a:rPr lang="fr-FR"/>
              <a:t> </a:t>
            </a:r>
            <a:r>
              <a:rPr lang="fr-FR">
                <a:solidFill>
                  <a:srgbClr val="6600CC"/>
                </a:solidFill>
              </a:rPr>
              <a:t>». On peut aussi tuer ce couvert par un désherbant sélectif. Mais cette dernière solution est à éviter, ne serait qu’à cause de son coût et de son caractère peu écologique.</a:t>
            </a:r>
          </a:p>
        </p:txBody>
      </p:sp>
      <p:pic>
        <p:nvPicPr>
          <p:cNvPr id="25608" name="Picture 9" descr="MenkovicErmin_TopoSemisDirect"/>
          <p:cNvPicPr>
            <a:picLocks noChangeAspect="1" noChangeArrowheads="1"/>
          </p:cNvPicPr>
          <p:nvPr/>
        </p:nvPicPr>
        <p:blipFill>
          <a:blip r:embed="rId4" cstate="print"/>
          <a:srcRect/>
          <a:stretch>
            <a:fillRect/>
          </a:stretch>
        </p:blipFill>
        <p:spPr bwMode="auto">
          <a:xfrm>
            <a:off x="3635375" y="4437063"/>
            <a:ext cx="2305050" cy="1728787"/>
          </a:xfrm>
          <a:prstGeom prst="rect">
            <a:avLst/>
          </a:prstGeom>
          <a:noFill/>
          <a:ln w="9525">
            <a:noFill/>
            <a:miter lim="800000"/>
            <a:headEnd/>
            <a:tailEnd/>
          </a:ln>
        </p:spPr>
      </p:pic>
      <p:pic>
        <p:nvPicPr>
          <p:cNvPr id="25609" name="Picture 11" descr="semis_direct2"/>
          <p:cNvPicPr>
            <a:picLocks noChangeAspect="1" noChangeArrowheads="1"/>
          </p:cNvPicPr>
          <p:nvPr/>
        </p:nvPicPr>
        <p:blipFill>
          <a:blip r:embed="rId5" cstate="print"/>
          <a:srcRect/>
          <a:stretch>
            <a:fillRect/>
          </a:stretch>
        </p:blipFill>
        <p:spPr bwMode="auto">
          <a:xfrm>
            <a:off x="6156325" y="4437063"/>
            <a:ext cx="2501900" cy="1933575"/>
          </a:xfrm>
          <a:prstGeom prst="rect">
            <a:avLst/>
          </a:prstGeom>
          <a:noFill/>
          <a:ln w="9525">
            <a:noFill/>
            <a:miter lim="800000"/>
            <a:headEnd/>
            <a:tailEnd/>
          </a:ln>
        </p:spPr>
      </p:pic>
      <p:sp>
        <p:nvSpPr>
          <p:cNvPr id="25610" name="Text Box 10"/>
          <p:cNvSpPr txBox="1">
            <a:spLocks noChangeArrowheads="1"/>
          </p:cNvSpPr>
          <p:nvPr/>
        </p:nvSpPr>
        <p:spPr bwMode="auto">
          <a:xfrm>
            <a:off x="2928938" y="6215063"/>
            <a:ext cx="3155950" cy="457200"/>
          </a:xfrm>
          <a:prstGeom prst="rect">
            <a:avLst/>
          </a:prstGeom>
          <a:noFill/>
          <a:ln w="9525">
            <a:noFill/>
            <a:miter lim="800000"/>
            <a:headEnd/>
            <a:tailEnd/>
          </a:ln>
        </p:spPr>
        <p:txBody>
          <a:bodyPr>
            <a:spAutoFit/>
          </a:bodyPr>
          <a:lstStyle/>
          <a:p>
            <a:r>
              <a:rPr lang="fr-FR" sz="1200">
                <a:solidFill>
                  <a:srgbClr val="6600CC"/>
                </a:solidFill>
              </a:rPr>
              <a:t>Matériel (semoir) utilisé pour l’agriculture en  semis direct industriel </a:t>
            </a:r>
            <a:r>
              <a:rPr lang="fr-FR" sz="1200">
                <a:solidFill>
                  <a:srgbClr val="6600CC"/>
                </a:solidFill>
                <a:cs typeface="Arial"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26627" name="Text Box 5"/>
          <p:cNvSpPr txBox="1">
            <a:spLocks noChangeArrowheads="1"/>
          </p:cNvSpPr>
          <p:nvPr/>
        </p:nvSpPr>
        <p:spPr bwMode="auto">
          <a:xfrm>
            <a:off x="107950" y="1196975"/>
            <a:ext cx="8856663" cy="3902075"/>
          </a:xfrm>
          <a:prstGeom prst="rect">
            <a:avLst/>
          </a:prstGeom>
          <a:noFill/>
          <a:ln w="9525">
            <a:noFill/>
            <a:miter lim="800000"/>
            <a:headEnd/>
            <a:tailEnd/>
          </a:ln>
        </p:spPr>
        <p:txBody>
          <a:bodyPr>
            <a:spAutoFit/>
          </a:bodyPr>
          <a:lstStyle/>
          <a:p>
            <a:r>
              <a:rPr lang="fr-FR" b="1" u="sng">
                <a:solidFill>
                  <a:srgbClr val="6600CC"/>
                </a:solidFill>
              </a:rPr>
              <a:t>11) Techniques du semis direct sous couvert végétal (ou mulch) (suite)</a:t>
            </a:r>
            <a:endParaRPr lang="fr-FR">
              <a:solidFill>
                <a:srgbClr val="6600CC"/>
              </a:solidFill>
            </a:endParaRPr>
          </a:p>
          <a:p>
            <a:endParaRPr lang="fr-FR" u="sng">
              <a:solidFill>
                <a:srgbClr val="6600CC"/>
              </a:solidFill>
            </a:endParaRPr>
          </a:p>
          <a:p>
            <a:r>
              <a:rPr lang="fr-FR">
                <a:solidFill>
                  <a:srgbClr val="6600CC"/>
                </a:solidFill>
              </a:rPr>
              <a:t>Le semis direct est basé sur quatre principes :</a:t>
            </a:r>
          </a:p>
          <a:p>
            <a:endParaRPr lang="fr-FR">
              <a:solidFill>
                <a:srgbClr val="6600CC"/>
              </a:solidFill>
            </a:endParaRPr>
          </a:p>
          <a:p>
            <a:pPr>
              <a:buFont typeface="Arial" charset="0"/>
              <a:buChar char="•"/>
            </a:pPr>
            <a:r>
              <a:rPr lang="fr-FR">
                <a:solidFill>
                  <a:srgbClr val="6600CC"/>
                </a:solidFill>
              </a:rPr>
              <a:t>La suppression totale du travail du sol y compris le labour,</a:t>
            </a:r>
          </a:p>
          <a:p>
            <a:pPr>
              <a:buFont typeface="Arial" charset="0"/>
              <a:buChar char="•"/>
            </a:pPr>
            <a:r>
              <a:rPr lang="fr-FR">
                <a:solidFill>
                  <a:srgbClr val="6600CC"/>
                </a:solidFill>
              </a:rPr>
              <a:t>La couverture permanente du sol par des résidus de récolte. </a:t>
            </a:r>
          </a:p>
          <a:p>
            <a:pPr>
              <a:buFont typeface="Arial" charset="0"/>
              <a:buChar char="•"/>
            </a:pPr>
            <a:r>
              <a:rPr lang="fr-FR">
                <a:solidFill>
                  <a:srgbClr val="6600CC"/>
                </a:solidFill>
              </a:rPr>
              <a:t>Le semis avec des semoirs spéciaux à travers cette couverture de résidus.</a:t>
            </a:r>
          </a:p>
          <a:p>
            <a:pPr>
              <a:buFont typeface="Arial" charset="0"/>
              <a:buChar char="•"/>
            </a:pPr>
            <a:r>
              <a:rPr lang="fr-FR" i="1">
                <a:solidFill>
                  <a:srgbClr val="FF6600"/>
                </a:solidFill>
              </a:rPr>
              <a:t>Le contrôle des mauvaises herbes par des herbicides (avec rotation et utilisation de variétés compétitives) (°).</a:t>
            </a:r>
          </a:p>
          <a:p>
            <a:pPr>
              <a:buFont typeface="Arial" charset="0"/>
              <a:buChar char="•"/>
            </a:pPr>
            <a:endParaRPr lang="fr-FR">
              <a:solidFill>
                <a:srgbClr val="6600CC"/>
              </a:solidFill>
            </a:endParaRPr>
          </a:p>
          <a:p>
            <a:pPr algn="just"/>
            <a:r>
              <a:rPr lang="fr-FR" sz="1400">
                <a:solidFill>
                  <a:srgbClr val="6600CC"/>
                </a:solidFill>
              </a:rPr>
              <a:t>(°) ce dernier point, le plus contestable, l’éloigne de l’agriculture biologique et d’un objectif de protection totale de l’environnement. Des recherches seraient menées pour l’intégrer avec les techniques de « luttes biologiques » (voir le document « luttes contres les parasites », sur le même site).</a:t>
            </a:r>
          </a:p>
          <a:p>
            <a:pPr algn="just"/>
            <a:r>
              <a:rPr lang="fr-FR" sz="1400">
                <a:solidFill>
                  <a:srgbClr val="6600CC"/>
                </a:solidFill>
              </a:rPr>
              <a:t>Mais on peut le rendre compatible avec l’agriculture biologique, si l’on fait le choix du désherbage manuel (+), ou </a:t>
            </a:r>
            <a:r>
              <a:rPr lang="fr-FR" sz="1200">
                <a:solidFill>
                  <a:srgbClr val="6600CC"/>
                </a:solidFill>
              </a:rPr>
              <a:t>une agriculture qui reste partiellement environnementale, si l’on fait le choix du désherbage à la vapeur d’eau chaude.</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6F2DE436-869B-43AF-BF79-E1A112F248B0}" type="slidenum">
              <a:rPr lang="fr-FR" sz="1200">
                <a:solidFill>
                  <a:schemeClr val="tx1">
                    <a:tint val="75000"/>
                  </a:schemeClr>
                </a:solidFill>
                <a:latin typeface="Times New Roman" pitchFamily="18" charset="0"/>
              </a:rPr>
              <a:pPr algn="r" fontAlgn="auto">
                <a:spcBef>
                  <a:spcPts val="0"/>
                </a:spcBef>
                <a:spcAft>
                  <a:spcPts val="0"/>
                </a:spcAft>
                <a:defRPr/>
              </a:pPr>
              <a:t>25</a:t>
            </a:fld>
            <a:endParaRPr lang="fr-FR" sz="1200" dirty="0">
              <a:solidFill>
                <a:schemeClr val="tx1">
                  <a:tint val="75000"/>
                </a:schemeClr>
              </a:solidFill>
              <a:latin typeface="Times New Roman" pitchFamily="18" charset="0"/>
            </a:endParaRPr>
          </a:p>
        </p:txBody>
      </p:sp>
      <p:pic>
        <p:nvPicPr>
          <p:cNvPr id="26629" name="Image 5" descr="semisdir.gif"/>
          <p:cNvPicPr>
            <a:picLocks noChangeAspect="1"/>
          </p:cNvPicPr>
          <p:nvPr/>
        </p:nvPicPr>
        <p:blipFill>
          <a:blip r:embed="rId2" cstate="print"/>
          <a:srcRect/>
          <a:stretch>
            <a:fillRect/>
          </a:stretch>
        </p:blipFill>
        <p:spPr bwMode="auto">
          <a:xfrm>
            <a:off x="2627313" y="5157788"/>
            <a:ext cx="3629025" cy="1535112"/>
          </a:xfrm>
          <a:prstGeom prst="rect">
            <a:avLst/>
          </a:prstGeom>
          <a:noFill/>
          <a:ln w="9525">
            <a:noFill/>
            <a:miter lim="800000"/>
            <a:headEnd/>
            <a:tailEnd/>
          </a:ln>
        </p:spPr>
      </p:pic>
      <p:sp>
        <p:nvSpPr>
          <p:cNvPr id="26630" name="ZoneTexte 6"/>
          <p:cNvSpPr txBox="1">
            <a:spLocks noChangeArrowheads="1"/>
          </p:cNvSpPr>
          <p:nvPr/>
        </p:nvSpPr>
        <p:spPr bwMode="auto">
          <a:xfrm>
            <a:off x="6516688" y="5373688"/>
            <a:ext cx="2447925" cy="639762"/>
          </a:xfrm>
          <a:prstGeom prst="rect">
            <a:avLst/>
          </a:prstGeom>
          <a:noFill/>
          <a:ln w="9525">
            <a:noFill/>
            <a:miter lim="800000"/>
            <a:headEnd/>
            <a:tailEnd/>
          </a:ln>
        </p:spPr>
        <p:txBody>
          <a:bodyPr>
            <a:spAutoFit/>
          </a:bodyPr>
          <a:lstStyle/>
          <a:p>
            <a:r>
              <a:rPr lang="fr-FR" sz="1200">
                <a:solidFill>
                  <a:srgbClr val="7030A0"/>
                </a:solidFill>
                <a:sym typeface="Symbol" pitchFamily="18" charset="2"/>
              </a:rPr>
              <a:t> Principe de semailles et d’enfouissement de la graine en semis direct</a:t>
            </a:r>
            <a:endParaRPr lang="fr-FR" sz="1200">
              <a:solidFill>
                <a:srgbClr val="7030A0"/>
              </a:solidFill>
            </a:endParaRPr>
          </a:p>
        </p:txBody>
      </p:sp>
      <p:pic>
        <p:nvPicPr>
          <p:cNvPr id="26631" name="Picture 8" descr="binetteSneeboer"/>
          <p:cNvPicPr>
            <a:picLocks noChangeAspect="1" noChangeArrowheads="1"/>
          </p:cNvPicPr>
          <p:nvPr/>
        </p:nvPicPr>
        <p:blipFill>
          <a:blip r:embed="rId3" cstate="print"/>
          <a:srcRect/>
          <a:stretch>
            <a:fillRect/>
          </a:stretch>
        </p:blipFill>
        <p:spPr bwMode="auto">
          <a:xfrm>
            <a:off x="539750" y="5084763"/>
            <a:ext cx="1143000" cy="1143000"/>
          </a:xfrm>
          <a:prstGeom prst="rect">
            <a:avLst/>
          </a:prstGeom>
          <a:noFill/>
          <a:ln w="9525">
            <a:noFill/>
            <a:miter lim="800000"/>
            <a:headEnd/>
            <a:tailEnd/>
          </a:ln>
        </p:spPr>
      </p:pic>
      <p:sp>
        <p:nvSpPr>
          <p:cNvPr id="26632" name="Text Box 9"/>
          <p:cNvSpPr txBox="1">
            <a:spLocks noChangeArrowheads="1"/>
          </p:cNvSpPr>
          <p:nvPr/>
        </p:nvSpPr>
        <p:spPr bwMode="auto">
          <a:xfrm>
            <a:off x="179388" y="6237288"/>
            <a:ext cx="2305050" cy="457200"/>
          </a:xfrm>
          <a:prstGeom prst="rect">
            <a:avLst/>
          </a:prstGeom>
          <a:noFill/>
          <a:ln w="9525">
            <a:noFill/>
            <a:miter lim="800000"/>
            <a:headEnd/>
            <a:tailEnd/>
          </a:ln>
        </p:spPr>
        <p:txBody>
          <a:bodyPr>
            <a:spAutoFit/>
          </a:bodyPr>
          <a:lstStyle/>
          <a:p>
            <a:r>
              <a:rPr lang="fr-FR" sz="1200">
                <a:solidFill>
                  <a:srgbClr val="6600CC"/>
                </a:solidFill>
              </a:rPr>
              <a:t>(+) Binette Sneeboer®  pour le désherbage manuel.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27651" name="Text Box 5"/>
          <p:cNvSpPr txBox="1">
            <a:spLocks noChangeArrowheads="1"/>
          </p:cNvSpPr>
          <p:nvPr/>
        </p:nvSpPr>
        <p:spPr bwMode="auto">
          <a:xfrm>
            <a:off x="107950" y="1196975"/>
            <a:ext cx="8856663" cy="915988"/>
          </a:xfrm>
          <a:prstGeom prst="rect">
            <a:avLst/>
          </a:prstGeom>
          <a:noFill/>
          <a:ln w="9525">
            <a:noFill/>
            <a:miter lim="800000"/>
            <a:headEnd/>
            <a:tailEnd/>
          </a:ln>
        </p:spPr>
        <p:txBody>
          <a:bodyPr>
            <a:spAutoFit/>
          </a:bodyPr>
          <a:lstStyle/>
          <a:p>
            <a:r>
              <a:rPr lang="fr-FR" b="1" u="sng">
                <a:solidFill>
                  <a:srgbClr val="6600CC"/>
                </a:solidFill>
              </a:rPr>
              <a:t>11) Techniques du semis direct sous couvert végétal (ou mulch) (suite)</a:t>
            </a:r>
            <a:endParaRPr lang="fr-FR">
              <a:solidFill>
                <a:srgbClr val="6600CC"/>
              </a:solidFill>
            </a:endParaRPr>
          </a:p>
          <a:p>
            <a:endParaRPr lang="fr-FR" u="sng">
              <a:solidFill>
                <a:srgbClr val="6600CC"/>
              </a:solidFill>
            </a:endParaRPr>
          </a:p>
          <a:p>
            <a:r>
              <a:rPr lang="fr-FR">
                <a:solidFill>
                  <a:srgbClr val="6600CC"/>
                </a:solidFill>
              </a:rPr>
              <a:t>Principe du semis direct (suite) :</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C639EDA3-5AE6-41DD-8771-095D77A60240}" type="slidenum">
              <a:rPr lang="fr-FR" sz="1200">
                <a:solidFill>
                  <a:schemeClr val="tx1">
                    <a:tint val="75000"/>
                  </a:schemeClr>
                </a:solidFill>
                <a:latin typeface="Times New Roman" pitchFamily="18" charset="0"/>
              </a:rPr>
              <a:pPr algn="r" fontAlgn="auto">
                <a:spcBef>
                  <a:spcPts val="0"/>
                </a:spcBef>
                <a:spcAft>
                  <a:spcPts val="0"/>
                </a:spcAft>
                <a:defRPr/>
              </a:pPr>
              <a:t>26</a:t>
            </a:fld>
            <a:endParaRPr lang="fr-FR" sz="1200" dirty="0">
              <a:solidFill>
                <a:schemeClr val="tx1">
                  <a:tint val="75000"/>
                </a:schemeClr>
              </a:solidFill>
              <a:latin typeface="Times New Roman" pitchFamily="18" charset="0"/>
            </a:endParaRPr>
          </a:p>
        </p:txBody>
      </p:sp>
      <p:pic>
        <p:nvPicPr>
          <p:cNvPr id="27653" name="Picture 7" descr="semeur2"/>
          <p:cNvPicPr>
            <a:picLocks noChangeAspect="1" noChangeArrowheads="1"/>
          </p:cNvPicPr>
          <p:nvPr/>
        </p:nvPicPr>
        <p:blipFill>
          <a:blip r:embed="rId2" cstate="print"/>
          <a:srcRect/>
          <a:stretch>
            <a:fillRect/>
          </a:stretch>
        </p:blipFill>
        <p:spPr bwMode="auto">
          <a:xfrm>
            <a:off x="250825" y="2852738"/>
            <a:ext cx="1190625" cy="781050"/>
          </a:xfrm>
          <a:prstGeom prst="rect">
            <a:avLst/>
          </a:prstGeom>
          <a:noFill/>
          <a:ln w="9525">
            <a:noFill/>
            <a:miter lim="800000"/>
            <a:headEnd/>
            <a:tailEnd/>
          </a:ln>
        </p:spPr>
      </p:pic>
      <p:pic>
        <p:nvPicPr>
          <p:cNvPr id="27654" name="Picture 8" descr="couvresol2"/>
          <p:cNvPicPr>
            <a:picLocks noChangeAspect="1" noChangeArrowheads="1"/>
          </p:cNvPicPr>
          <p:nvPr/>
        </p:nvPicPr>
        <p:blipFill>
          <a:blip r:embed="rId3" cstate="print"/>
          <a:srcRect/>
          <a:stretch>
            <a:fillRect/>
          </a:stretch>
        </p:blipFill>
        <p:spPr bwMode="auto">
          <a:xfrm>
            <a:off x="1763713" y="4508500"/>
            <a:ext cx="1209675" cy="904875"/>
          </a:xfrm>
          <a:prstGeom prst="rect">
            <a:avLst/>
          </a:prstGeom>
          <a:noFill/>
          <a:ln w="9525">
            <a:noFill/>
            <a:miter lim="800000"/>
            <a:headEnd/>
            <a:tailEnd/>
          </a:ln>
        </p:spPr>
      </p:pic>
      <p:pic>
        <p:nvPicPr>
          <p:cNvPr id="27655" name="Picture 9" descr="couvresol"/>
          <p:cNvPicPr>
            <a:picLocks noChangeAspect="1" noChangeArrowheads="1"/>
          </p:cNvPicPr>
          <p:nvPr/>
        </p:nvPicPr>
        <p:blipFill>
          <a:blip r:embed="rId4" cstate="print"/>
          <a:srcRect/>
          <a:stretch>
            <a:fillRect/>
          </a:stretch>
        </p:blipFill>
        <p:spPr bwMode="auto">
          <a:xfrm>
            <a:off x="1692275" y="3573463"/>
            <a:ext cx="1323975" cy="819150"/>
          </a:xfrm>
          <a:prstGeom prst="rect">
            <a:avLst/>
          </a:prstGeom>
          <a:noFill/>
          <a:ln w="9525">
            <a:noFill/>
            <a:miter lim="800000"/>
            <a:headEnd/>
            <a:tailEnd/>
          </a:ln>
        </p:spPr>
      </p:pic>
      <p:pic>
        <p:nvPicPr>
          <p:cNvPr id="27656" name="Picture 11" descr="luzerne"/>
          <p:cNvPicPr>
            <a:picLocks noChangeAspect="1" noChangeArrowheads="1"/>
          </p:cNvPicPr>
          <p:nvPr/>
        </p:nvPicPr>
        <p:blipFill>
          <a:blip r:embed="rId5" cstate="print"/>
          <a:srcRect/>
          <a:stretch>
            <a:fillRect/>
          </a:stretch>
        </p:blipFill>
        <p:spPr bwMode="auto">
          <a:xfrm>
            <a:off x="1835150" y="2276475"/>
            <a:ext cx="1095375" cy="1095375"/>
          </a:xfrm>
          <a:prstGeom prst="rect">
            <a:avLst/>
          </a:prstGeom>
          <a:noFill/>
          <a:ln w="9525">
            <a:noFill/>
            <a:miter lim="800000"/>
            <a:headEnd/>
            <a:tailEnd/>
          </a:ln>
        </p:spPr>
      </p:pic>
      <p:pic>
        <p:nvPicPr>
          <p:cNvPr id="27657" name="Picture 13" descr="semiDirectSemeuse2"/>
          <p:cNvPicPr>
            <a:picLocks noChangeAspect="1" noChangeArrowheads="1"/>
          </p:cNvPicPr>
          <p:nvPr/>
        </p:nvPicPr>
        <p:blipFill>
          <a:blip r:embed="rId6" cstate="print"/>
          <a:srcRect/>
          <a:stretch>
            <a:fillRect/>
          </a:stretch>
        </p:blipFill>
        <p:spPr bwMode="auto">
          <a:xfrm>
            <a:off x="179388" y="5300663"/>
            <a:ext cx="1343025" cy="1047750"/>
          </a:xfrm>
          <a:prstGeom prst="rect">
            <a:avLst/>
          </a:prstGeom>
          <a:noFill/>
          <a:ln w="9525">
            <a:noFill/>
            <a:miter lim="800000"/>
            <a:headEnd/>
            <a:tailEnd/>
          </a:ln>
        </p:spPr>
      </p:pic>
      <p:pic>
        <p:nvPicPr>
          <p:cNvPr id="27658" name="Picture 14" descr="semiDirectSemeuse"/>
          <p:cNvPicPr>
            <a:picLocks noChangeAspect="1" noChangeArrowheads="1"/>
          </p:cNvPicPr>
          <p:nvPr/>
        </p:nvPicPr>
        <p:blipFill>
          <a:blip r:embed="rId7" cstate="print"/>
          <a:srcRect/>
          <a:stretch>
            <a:fillRect/>
          </a:stretch>
        </p:blipFill>
        <p:spPr bwMode="auto">
          <a:xfrm>
            <a:off x="250825" y="4581525"/>
            <a:ext cx="1219200" cy="666750"/>
          </a:xfrm>
          <a:prstGeom prst="rect">
            <a:avLst/>
          </a:prstGeom>
          <a:noFill/>
          <a:ln w="9525">
            <a:noFill/>
            <a:miter lim="800000"/>
            <a:headEnd/>
            <a:tailEnd/>
          </a:ln>
        </p:spPr>
      </p:pic>
      <p:pic>
        <p:nvPicPr>
          <p:cNvPr id="27659" name="Picture 15" descr="semeuse"/>
          <p:cNvPicPr>
            <a:picLocks noChangeAspect="1" noChangeArrowheads="1"/>
          </p:cNvPicPr>
          <p:nvPr/>
        </p:nvPicPr>
        <p:blipFill>
          <a:blip r:embed="rId8" cstate="print"/>
          <a:srcRect/>
          <a:stretch>
            <a:fillRect/>
          </a:stretch>
        </p:blipFill>
        <p:spPr bwMode="auto">
          <a:xfrm>
            <a:off x="250825" y="3860800"/>
            <a:ext cx="1209675" cy="628650"/>
          </a:xfrm>
          <a:prstGeom prst="rect">
            <a:avLst/>
          </a:prstGeom>
          <a:noFill/>
          <a:ln w="9525">
            <a:noFill/>
            <a:miter lim="800000"/>
            <a:headEnd/>
            <a:tailEnd/>
          </a:ln>
        </p:spPr>
      </p:pic>
      <p:sp>
        <p:nvSpPr>
          <p:cNvPr id="27660" name="Text Box 16"/>
          <p:cNvSpPr txBox="1">
            <a:spLocks noChangeArrowheads="1"/>
          </p:cNvSpPr>
          <p:nvPr/>
        </p:nvSpPr>
        <p:spPr bwMode="auto">
          <a:xfrm>
            <a:off x="179388" y="3573463"/>
            <a:ext cx="1504950" cy="274637"/>
          </a:xfrm>
          <a:prstGeom prst="rect">
            <a:avLst/>
          </a:prstGeom>
          <a:noFill/>
          <a:ln w="9525">
            <a:noFill/>
            <a:miter lim="800000"/>
            <a:headEnd/>
            <a:tailEnd/>
          </a:ln>
        </p:spPr>
        <p:txBody>
          <a:bodyPr wrap="none">
            <a:spAutoFit/>
          </a:bodyPr>
          <a:lstStyle/>
          <a:p>
            <a:r>
              <a:rPr lang="fr-FR" sz="1200">
                <a:solidFill>
                  <a:srgbClr val="6600CC"/>
                </a:solidFill>
                <a:cs typeface="Arial" charset="0"/>
              </a:rPr>
              <a:t>↑ 1) </a:t>
            </a:r>
            <a:r>
              <a:rPr lang="fr-FR" sz="1200" b="1" u="sng">
                <a:solidFill>
                  <a:srgbClr val="6600CC"/>
                </a:solidFill>
              </a:rPr>
              <a:t>Semis manuel</a:t>
            </a:r>
          </a:p>
        </p:txBody>
      </p:sp>
      <p:pic>
        <p:nvPicPr>
          <p:cNvPr id="27661" name="Picture 17" descr="semaille"/>
          <p:cNvPicPr>
            <a:picLocks noChangeAspect="1" noChangeArrowheads="1"/>
          </p:cNvPicPr>
          <p:nvPr/>
        </p:nvPicPr>
        <p:blipFill>
          <a:blip r:embed="rId9" cstate="print"/>
          <a:srcRect/>
          <a:stretch>
            <a:fillRect/>
          </a:stretch>
        </p:blipFill>
        <p:spPr bwMode="auto">
          <a:xfrm>
            <a:off x="250825" y="2060575"/>
            <a:ext cx="1238250" cy="809625"/>
          </a:xfrm>
          <a:prstGeom prst="rect">
            <a:avLst/>
          </a:prstGeom>
          <a:noFill/>
          <a:ln w="9525">
            <a:noFill/>
            <a:miter lim="800000"/>
            <a:headEnd/>
            <a:tailEnd/>
          </a:ln>
        </p:spPr>
      </p:pic>
      <p:sp>
        <p:nvSpPr>
          <p:cNvPr id="27662" name="Text Box 18"/>
          <p:cNvSpPr txBox="1">
            <a:spLocks noChangeArrowheads="1"/>
          </p:cNvSpPr>
          <p:nvPr/>
        </p:nvSpPr>
        <p:spPr bwMode="auto">
          <a:xfrm>
            <a:off x="0" y="6308725"/>
            <a:ext cx="2987675" cy="457200"/>
          </a:xfrm>
          <a:prstGeom prst="rect">
            <a:avLst/>
          </a:prstGeom>
          <a:noFill/>
          <a:ln w="9525">
            <a:noFill/>
            <a:miter lim="800000"/>
            <a:headEnd/>
            <a:tailEnd/>
          </a:ln>
        </p:spPr>
        <p:txBody>
          <a:bodyPr>
            <a:spAutoFit/>
          </a:bodyPr>
          <a:lstStyle/>
          <a:p>
            <a:r>
              <a:rPr lang="fr-FR" sz="1200">
                <a:solidFill>
                  <a:srgbClr val="6600CC"/>
                </a:solidFill>
                <a:cs typeface="Arial" charset="0"/>
              </a:rPr>
              <a:t>↑ 1) </a:t>
            </a:r>
            <a:r>
              <a:rPr lang="fr-FR" sz="1200" b="1" u="sng">
                <a:solidFill>
                  <a:srgbClr val="6600CC"/>
                </a:solidFill>
              </a:rPr>
              <a:t>Semis mécanique de la plante couvre-sol</a:t>
            </a:r>
          </a:p>
        </p:txBody>
      </p:sp>
      <p:sp>
        <p:nvSpPr>
          <p:cNvPr id="27663" name="Text Box 19"/>
          <p:cNvSpPr txBox="1">
            <a:spLocks noChangeArrowheads="1"/>
          </p:cNvSpPr>
          <p:nvPr/>
        </p:nvSpPr>
        <p:spPr bwMode="auto">
          <a:xfrm>
            <a:off x="1547813" y="5445125"/>
            <a:ext cx="1655762" cy="822325"/>
          </a:xfrm>
          <a:prstGeom prst="rect">
            <a:avLst/>
          </a:prstGeom>
          <a:noFill/>
          <a:ln w="9525">
            <a:noFill/>
            <a:miter lim="800000"/>
            <a:headEnd/>
            <a:tailEnd/>
          </a:ln>
        </p:spPr>
        <p:txBody>
          <a:bodyPr>
            <a:spAutoFit/>
          </a:bodyPr>
          <a:lstStyle/>
          <a:p>
            <a:r>
              <a:rPr lang="fr-FR" sz="1200">
                <a:solidFill>
                  <a:srgbClr val="6600CC"/>
                </a:solidFill>
                <a:cs typeface="Arial" charset="0"/>
              </a:rPr>
              <a:t>↑ 2) </a:t>
            </a:r>
            <a:r>
              <a:rPr lang="fr-FR" sz="1200" b="1" u="sng">
                <a:solidFill>
                  <a:srgbClr val="6600CC"/>
                </a:solidFill>
              </a:rPr>
              <a:t>pousse de la plante couvre-sol</a:t>
            </a:r>
            <a:r>
              <a:rPr lang="fr-FR" sz="1200">
                <a:solidFill>
                  <a:srgbClr val="6600CC"/>
                </a:solidFill>
              </a:rPr>
              <a:t> (luzerne …) </a:t>
            </a:r>
            <a:r>
              <a:rPr lang="fr-FR" sz="1200" b="1">
                <a:solidFill>
                  <a:srgbClr val="6600CC"/>
                </a:solidFill>
              </a:rPr>
              <a:t>productrice d’azote</a:t>
            </a:r>
          </a:p>
        </p:txBody>
      </p:sp>
      <p:pic>
        <p:nvPicPr>
          <p:cNvPr id="27664" name="Picture 20" descr="rouleau_semi-direct2"/>
          <p:cNvPicPr>
            <a:picLocks noChangeAspect="1" noChangeArrowheads="1"/>
          </p:cNvPicPr>
          <p:nvPr/>
        </p:nvPicPr>
        <p:blipFill>
          <a:blip r:embed="rId10" cstate="print"/>
          <a:srcRect/>
          <a:stretch>
            <a:fillRect/>
          </a:stretch>
        </p:blipFill>
        <p:spPr bwMode="auto">
          <a:xfrm>
            <a:off x="3132138" y="3644900"/>
            <a:ext cx="865187" cy="1373188"/>
          </a:xfrm>
          <a:prstGeom prst="rect">
            <a:avLst/>
          </a:prstGeom>
          <a:noFill/>
          <a:ln w="9525">
            <a:noFill/>
            <a:miter lim="800000"/>
            <a:headEnd/>
            <a:tailEnd/>
          </a:ln>
        </p:spPr>
      </p:pic>
      <p:pic>
        <p:nvPicPr>
          <p:cNvPr id="27665" name="Picture 21" descr="rouleauSemisDirect_s"/>
          <p:cNvPicPr>
            <a:picLocks noChangeAspect="1" noChangeArrowheads="1"/>
          </p:cNvPicPr>
          <p:nvPr/>
        </p:nvPicPr>
        <p:blipFill>
          <a:blip r:embed="rId11" cstate="print"/>
          <a:srcRect/>
          <a:stretch>
            <a:fillRect/>
          </a:stretch>
        </p:blipFill>
        <p:spPr bwMode="auto">
          <a:xfrm>
            <a:off x="3132138" y="5373688"/>
            <a:ext cx="1800225" cy="711200"/>
          </a:xfrm>
          <a:prstGeom prst="rect">
            <a:avLst/>
          </a:prstGeom>
          <a:noFill/>
          <a:ln w="9525">
            <a:noFill/>
            <a:miter lim="800000"/>
            <a:headEnd/>
            <a:tailEnd/>
          </a:ln>
        </p:spPr>
      </p:pic>
      <p:pic>
        <p:nvPicPr>
          <p:cNvPr id="27666" name="Picture 22" descr="pailli2"/>
          <p:cNvPicPr>
            <a:picLocks noChangeAspect="1" noChangeArrowheads="1"/>
          </p:cNvPicPr>
          <p:nvPr/>
        </p:nvPicPr>
        <p:blipFill>
          <a:blip r:embed="rId12" cstate="print"/>
          <a:srcRect/>
          <a:stretch>
            <a:fillRect/>
          </a:stretch>
        </p:blipFill>
        <p:spPr bwMode="auto">
          <a:xfrm>
            <a:off x="7667625" y="2060575"/>
            <a:ext cx="1357313" cy="1022350"/>
          </a:xfrm>
          <a:prstGeom prst="rect">
            <a:avLst/>
          </a:prstGeom>
          <a:noFill/>
          <a:ln w="9525">
            <a:noFill/>
            <a:miter lim="800000"/>
            <a:headEnd/>
            <a:tailEnd/>
          </a:ln>
        </p:spPr>
      </p:pic>
      <p:pic>
        <p:nvPicPr>
          <p:cNvPr id="27667" name="Picture 23" descr="pailli"/>
          <p:cNvPicPr>
            <a:picLocks noChangeAspect="1" noChangeArrowheads="1"/>
          </p:cNvPicPr>
          <p:nvPr/>
        </p:nvPicPr>
        <p:blipFill>
          <a:blip r:embed="rId13" cstate="print"/>
          <a:srcRect/>
          <a:stretch>
            <a:fillRect/>
          </a:stretch>
        </p:blipFill>
        <p:spPr bwMode="auto">
          <a:xfrm>
            <a:off x="5003800" y="2205038"/>
            <a:ext cx="1512888" cy="1138237"/>
          </a:xfrm>
          <a:prstGeom prst="rect">
            <a:avLst/>
          </a:prstGeom>
          <a:noFill/>
          <a:ln w="9525">
            <a:noFill/>
            <a:miter lim="800000"/>
            <a:headEnd/>
            <a:tailEnd/>
          </a:ln>
        </p:spPr>
      </p:pic>
      <p:pic>
        <p:nvPicPr>
          <p:cNvPr id="27668" name="Picture 24" descr="rouleau0"/>
          <p:cNvPicPr>
            <a:picLocks noChangeAspect="1" noChangeArrowheads="1"/>
          </p:cNvPicPr>
          <p:nvPr/>
        </p:nvPicPr>
        <p:blipFill>
          <a:blip r:embed="rId14" cstate="print"/>
          <a:srcRect/>
          <a:stretch>
            <a:fillRect/>
          </a:stretch>
        </p:blipFill>
        <p:spPr bwMode="auto">
          <a:xfrm>
            <a:off x="4140200" y="3644900"/>
            <a:ext cx="574675" cy="420688"/>
          </a:xfrm>
          <a:prstGeom prst="rect">
            <a:avLst/>
          </a:prstGeom>
          <a:noFill/>
          <a:ln w="9525">
            <a:noFill/>
            <a:miter lim="800000"/>
            <a:headEnd/>
            <a:tailEnd/>
          </a:ln>
        </p:spPr>
      </p:pic>
      <p:sp>
        <p:nvSpPr>
          <p:cNvPr id="27669" name="Text Box 25"/>
          <p:cNvSpPr txBox="1">
            <a:spLocks noChangeArrowheads="1"/>
          </p:cNvSpPr>
          <p:nvPr/>
        </p:nvSpPr>
        <p:spPr bwMode="auto">
          <a:xfrm>
            <a:off x="3132138" y="6165850"/>
            <a:ext cx="2305050" cy="457200"/>
          </a:xfrm>
          <a:prstGeom prst="rect">
            <a:avLst/>
          </a:prstGeom>
          <a:noFill/>
          <a:ln w="9525">
            <a:noFill/>
            <a:miter lim="800000"/>
            <a:headEnd/>
            <a:tailEnd/>
          </a:ln>
        </p:spPr>
        <p:txBody>
          <a:bodyPr>
            <a:spAutoFit/>
          </a:bodyPr>
          <a:lstStyle/>
          <a:p>
            <a:pPr algn="just"/>
            <a:r>
              <a:rPr lang="fr-FR" sz="1200">
                <a:solidFill>
                  <a:srgbClr val="6600CC"/>
                </a:solidFill>
                <a:cs typeface="Arial" charset="0"/>
              </a:rPr>
              <a:t>↑ 3) </a:t>
            </a:r>
            <a:r>
              <a:rPr lang="fr-FR" sz="1200" b="1" u="sng">
                <a:solidFill>
                  <a:srgbClr val="6600CC"/>
                </a:solidFill>
              </a:rPr>
              <a:t>Passage au rouleau pour écraser la plante couvre-sol</a:t>
            </a:r>
          </a:p>
        </p:txBody>
      </p:sp>
      <p:pic>
        <p:nvPicPr>
          <p:cNvPr id="27670" name="Picture 26" descr="rouleau_semi-direct3"/>
          <p:cNvPicPr>
            <a:picLocks noChangeAspect="1" noChangeArrowheads="1"/>
          </p:cNvPicPr>
          <p:nvPr/>
        </p:nvPicPr>
        <p:blipFill>
          <a:blip r:embed="rId15" cstate="print"/>
          <a:srcRect/>
          <a:stretch>
            <a:fillRect/>
          </a:stretch>
        </p:blipFill>
        <p:spPr bwMode="auto">
          <a:xfrm>
            <a:off x="3132138" y="2205038"/>
            <a:ext cx="1479550" cy="935037"/>
          </a:xfrm>
          <a:prstGeom prst="rect">
            <a:avLst/>
          </a:prstGeom>
          <a:noFill/>
          <a:ln w="9525">
            <a:noFill/>
            <a:miter lim="800000"/>
            <a:headEnd/>
            <a:tailEnd/>
          </a:ln>
        </p:spPr>
      </p:pic>
      <p:sp>
        <p:nvSpPr>
          <p:cNvPr id="27671" name="Text Box 28"/>
          <p:cNvSpPr txBox="1">
            <a:spLocks noChangeArrowheads="1"/>
          </p:cNvSpPr>
          <p:nvPr/>
        </p:nvSpPr>
        <p:spPr bwMode="auto">
          <a:xfrm>
            <a:off x="3040063" y="3089275"/>
            <a:ext cx="2036762" cy="396875"/>
          </a:xfrm>
          <a:prstGeom prst="rect">
            <a:avLst/>
          </a:prstGeom>
          <a:noFill/>
          <a:ln w="9525">
            <a:noFill/>
            <a:miter lim="800000"/>
            <a:headEnd/>
            <a:tailEnd/>
          </a:ln>
        </p:spPr>
        <p:txBody>
          <a:bodyPr>
            <a:spAutoFit/>
          </a:bodyPr>
          <a:lstStyle/>
          <a:p>
            <a:r>
              <a:rPr lang="fr-FR" sz="1000">
                <a:solidFill>
                  <a:srgbClr val="6600CC"/>
                </a:solidFill>
              </a:rPr>
              <a:t>↑ "Valse à couteaux" (© H. Schmitz) (source : FAO)</a:t>
            </a:r>
          </a:p>
        </p:txBody>
      </p:sp>
      <p:sp>
        <p:nvSpPr>
          <p:cNvPr id="27672" name="Text Box 29"/>
          <p:cNvSpPr txBox="1">
            <a:spLocks noChangeArrowheads="1"/>
          </p:cNvSpPr>
          <p:nvPr/>
        </p:nvSpPr>
        <p:spPr bwMode="auto">
          <a:xfrm>
            <a:off x="4067175" y="4221163"/>
            <a:ext cx="1584325" cy="1920875"/>
          </a:xfrm>
          <a:prstGeom prst="rect">
            <a:avLst/>
          </a:prstGeom>
          <a:noFill/>
          <a:ln w="9525">
            <a:noFill/>
            <a:miter lim="800000"/>
            <a:headEnd/>
            <a:tailEnd/>
          </a:ln>
        </p:spPr>
        <p:txBody>
          <a:bodyPr>
            <a:spAutoFit/>
          </a:bodyPr>
          <a:lstStyle/>
          <a:p>
            <a:r>
              <a:rPr lang="fr-FR" sz="1000">
                <a:solidFill>
                  <a:srgbClr val="6600CC"/>
                </a:solidFill>
                <a:cs typeface="Arial" charset="0"/>
              </a:rPr>
              <a:t>← rouleau pour paysans pauvre (source : ONG FAFAFI (Madagacar), © Benjamin Lisan</a:t>
            </a:r>
          </a:p>
          <a:p>
            <a:endParaRPr lang="fr-FR" sz="1000">
              <a:solidFill>
                <a:srgbClr val="6600CC"/>
              </a:solidFill>
              <a:cs typeface="Arial" charset="0"/>
            </a:endParaRPr>
          </a:p>
          <a:p>
            <a:endParaRPr lang="fr-FR" sz="1000">
              <a:solidFill>
                <a:srgbClr val="6600CC"/>
              </a:solidFill>
              <a:cs typeface="Arial" charset="0"/>
            </a:endParaRPr>
          </a:p>
          <a:p>
            <a:r>
              <a:rPr lang="fr-FR" sz="1000">
                <a:solidFill>
                  <a:srgbClr val="6600CC"/>
                </a:solidFill>
                <a:cs typeface="Arial" charset="0"/>
              </a:rPr>
              <a:t>↓ </a:t>
            </a:r>
            <a:r>
              <a:rPr lang="fr-FR" sz="1000" i="1">
                <a:solidFill>
                  <a:srgbClr val="6600CC"/>
                </a:solidFill>
                <a:cs typeface="Arial" charset="0"/>
              </a:rPr>
              <a:t>Rouleau (Brésil)</a:t>
            </a:r>
          </a:p>
          <a:p>
            <a:r>
              <a:rPr lang="fr-FR" sz="1000">
                <a:solidFill>
                  <a:srgbClr val="6600CC"/>
                </a:solidFill>
              </a:rPr>
              <a:t>1 Roues de transport</a:t>
            </a:r>
          </a:p>
          <a:p>
            <a:r>
              <a:rPr lang="fr-FR" sz="1000">
                <a:solidFill>
                  <a:srgbClr val="6600CC"/>
                </a:solidFill>
              </a:rPr>
              <a:t>2 Rouleau</a:t>
            </a:r>
          </a:p>
          <a:p>
            <a:endParaRPr lang="fr-FR" sz="1000">
              <a:solidFill>
                <a:srgbClr val="6600CC"/>
              </a:solidFill>
            </a:endParaRPr>
          </a:p>
          <a:p>
            <a:r>
              <a:rPr lang="fr-FR" sz="1000">
                <a:solidFill>
                  <a:srgbClr val="6600CC"/>
                </a:solidFill>
              </a:rPr>
              <a:t>3 Couteaux ("Faca")</a:t>
            </a:r>
          </a:p>
          <a:p>
            <a:r>
              <a:rPr lang="fr-FR" sz="1000">
                <a:solidFill>
                  <a:srgbClr val="6600CC"/>
                </a:solidFill>
              </a:rPr>
              <a:t>4 Timon</a:t>
            </a:r>
          </a:p>
        </p:txBody>
      </p:sp>
      <p:sp>
        <p:nvSpPr>
          <p:cNvPr id="27673" name="Text Box 30"/>
          <p:cNvSpPr txBox="1">
            <a:spLocks noChangeArrowheads="1"/>
          </p:cNvSpPr>
          <p:nvPr/>
        </p:nvSpPr>
        <p:spPr bwMode="auto">
          <a:xfrm>
            <a:off x="3348038" y="5157788"/>
            <a:ext cx="268287" cy="274637"/>
          </a:xfrm>
          <a:prstGeom prst="rect">
            <a:avLst/>
          </a:prstGeom>
          <a:noFill/>
          <a:ln w="9525">
            <a:noFill/>
            <a:miter lim="800000"/>
            <a:headEnd/>
            <a:tailEnd/>
          </a:ln>
        </p:spPr>
        <p:txBody>
          <a:bodyPr wrap="none">
            <a:spAutoFit/>
          </a:bodyPr>
          <a:lstStyle/>
          <a:p>
            <a:r>
              <a:rPr lang="fr-FR" sz="1200" b="1">
                <a:solidFill>
                  <a:srgbClr val="6600CC"/>
                </a:solidFill>
              </a:rPr>
              <a:t>1</a:t>
            </a:r>
          </a:p>
        </p:txBody>
      </p:sp>
      <p:sp>
        <p:nvSpPr>
          <p:cNvPr id="27674" name="Text Box 31"/>
          <p:cNvSpPr txBox="1">
            <a:spLocks noChangeArrowheads="1"/>
          </p:cNvSpPr>
          <p:nvPr/>
        </p:nvSpPr>
        <p:spPr bwMode="auto">
          <a:xfrm>
            <a:off x="3276600" y="5734050"/>
            <a:ext cx="287338" cy="244475"/>
          </a:xfrm>
          <a:prstGeom prst="rect">
            <a:avLst/>
          </a:prstGeom>
          <a:noFill/>
          <a:ln w="9525">
            <a:noFill/>
            <a:miter lim="800000"/>
            <a:headEnd/>
            <a:tailEnd/>
          </a:ln>
        </p:spPr>
        <p:txBody>
          <a:bodyPr>
            <a:spAutoFit/>
          </a:bodyPr>
          <a:lstStyle/>
          <a:p>
            <a:r>
              <a:rPr lang="fr-FR" sz="1000" b="1">
                <a:solidFill>
                  <a:srgbClr val="6600CC"/>
                </a:solidFill>
              </a:rPr>
              <a:t>2</a:t>
            </a:r>
          </a:p>
        </p:txBody>
      </p:sp>
      <p:sp>
        <p:nvSpPr>
          <p:cNvPr id="27675" name="Text Box 32"/>
          <p:cNvSpPr txBox="1">
            <a:spLocks noChangeArrowheads="1"/>
          </p:cNvSpPr>
          <p:nvPr/>
        </p:nvSpPr>
        <p:spPr bwMode="auto">
          <a:xfrm>
            <a:off x="3635375" y="5734050"/>
            <a:ext cx="268288" cy="274638"/>
          </a:xfrm>
          <a:prstGeom prst="rect">
            <a:avLst/>
          </a:prstGeom>
          <a:noFill/>
          <a:ln w="9525">
            <a:noFill/>
            <a:miter lim="800000"/>
            <a:headEnd/>
            <a:tailEnd/>
          </a:ln>
        </p:spPr>
        <p:txBody>
          <a:bodyPr wrap="none">
            <a:spAutoFit/>
          </a:bodyPr>
          <a:lstStyle/>
          <a:p>
            <a:r>
              <a:rPr lang="fr-FR" sz="1200" b="1">
                <a:solidFill>
                  <a:srgbClr val="6600CC"/>
                </a:solidFill>
              </a:rPr>
              <a:t>3</a:t>
            </a:r>
          </a:p>
        </p:txBody>
      </p:sp>
      <p:sp>
        <p:nvSpPr>
          <p:cNvPr id="27676" name="Text Box 33"/>
          <p:cNvSpPr txBox="1">
            <a:spLocks noChangeArrowheads="1"/>
          </p:cNvSpPr>
          <p:nvPr/>
        </p:nvSpPr>
        <p:spPr bwMode="auto">
          <a:xfrm>
            <a:off x="4859338" y="3429000"/>
            <a:ext cx="1728787" cy="639763"/>
          </a:xfrm>
          <a:prstGeom prst="rect">
            <a:avLst/>
          </a:prstGeom>
          <a:noFill/>
          <a:ln w="9525">
            <a:noFill/>
            <a:miter lim="800000"/>
            <a:headEnd/>
            <a:tailEnd/>
          </a:ln>
        </p:spPr>
        <p:txBody>
          <a:bodyPr>
            <a:spAutoFit/>
          </a:bodyPr>
          <a:lstStyle/>
          <a:p>
            <a:pPr algn="just"/>
            <a:r>
              <a:rPr lang="fr-FR" sz="1200">
                <a:solidFill>
                  <a:srgbClr val="6600CC"/>
                </a:solidFill>
                <a:cs typeface="Arial" charset="0"/>
              </a:rPr>
              <a:t>↑ 4) </a:t>
            </a:r>
            <a:r>
              <a:rPr lang="fr-FR" sz="1200" b="1" u="sng">
                <a:solidFill>
                  <a:srgbClr val="6600CC"/>
                </a:solidFill>
              </a:rPr>
              <a:t>Paillis obtenu après pourriture de la plante couvre-sol</a:t>
            </a:r>
          </a:p>
        </p:txBody>
      </p:sp>
      <p:pic>
        <p:nvPicPr>
          <p:cNvPr id="27677" name="Picture 34" descr="semoirInjection"/>
          <p:cNvPicPr>
            <a:picLocks noChangeAspect="1" noChangeArrowheads="1"/>
          </p:cNvPicPr>
          <p:nvPr/>
        </p:nvPicPr>
        <p:blipFill>
          <a:blip r:embed="rId16" cstate="print"/>
          <a:srcRect/>
          <a:stretch>
            <a:fillRect/>
          </a:stretch>
        </p:blipFill>
        <p:spPr bwMode="auto">
          <a:xfrm>
            <a:off x="5795963" y="4149725"/>
            <a:ext cx="1779587" cy="1206500"/>
          </a:xfrm>
          <a:prstGeom prst="rect">
            <a:avLst/>
          </a:prstGeom>
          <a:noFill/>
          <a:ln w="9525">
            <a:noFill/>
            <a:miter lim="800000"/>
            <a:headEnd/>
            <a:tailEnd/>
          </a:ln>
        </p:spPr>
      </p:pic>
      <p:pic>
        <p:nvPicPr>
          <p:cNvPr id="27678" name="Picture 35" descr="semeur"/>
          <p:cNvPicPr>
            <a:picLocks noChangeAspect="1" noChangeArrowheads="1"/>
          </p:cNvPicPr>
          <p:nvPr/>
        </p:nvPicPr>
        <p:blipFill>
          <a:blip r:embed="rId17" cstate="print"/>
          <a:srcRect/>
          <a:stretch>
            <a:fillRect/>
          </a:stretch>
        </p:blipFill>
        <p:spPr bwMode="auto">
          <a:xfrm>
            <a:off x="6588125" y="2349500"/>
            <a:ext cx="819150" cy="828675"/>
          </a:xfrm>
          <a:prstGeom prst="rect">
            <a:avLst/>
          </a:prstGeom>
          <a:noFill/>
          <a:ln w="9525">
            <a:noFill/>
            <a:miter lim="800000"/>
            <a:headEnd/>
            <a:tailEnd/>
          </a:ln>
        </p:spPr>
      </p:pic>
      <p:pic>
        <p:nvPicPr>
          <p:cNvPr id="27679" name="Picture 36" descr="semoirDirectIAPAR"/>
          <p:cNvPicPr>
            <a:picLocks noChangeAspect="1" noChangeArrowheads="1"/>
          </p:cNvPicPr>
          <p:nvPr/>
        </p:nvPicPr>
        <p:blipFill>
          <a:blip r:embed="rId18" cstate="print"/>
          <a:srcRect/>
          <a:stretch>
            <a:fillRect/>
          </a:stretch>
        </p:blipFill>
        <p:spPr bwMode="auto">
          <a:xfrm>
            <a:off x="5795963" y="5373688"/>
            <a:ext cx="1804987" cy="1030287"/>
          </a:xfrm>
          <a:prstGeom prst="rect">
            <a:avLst/>
          </a:prstGeom>
          <a:noFill/>
          <a:ln w="9525">
            <a:noFill/>
            <a:miter lim="800000"/>
            <a:headEnd/>
            <a:tailEnd/>
          </a:ln>
        </p:spPr>
      </p:pic>
      <p:sp>
        <p:nvSpPr>
          <p:cNvPr id="27680" name="Text Box 37"/>
          <p:cNvSpPr txBox="1">
            <a:spLocks noChangeArrowheads="1"/>
          </p:cNvSpPr>
          <p:nvPr/>
        </p:nvSpPr>
        <p:spPr bwMode="auto">
          <a:xfrm>
            <a:off x="5795963" y="6381750"/>
            <a:ext cx="1679575" cy="274638"/>
          </a:xfrm>
          <a:prstGeom prst="rect">
            <a:avLst/>
          </a:prstGeom>
          <a:noFill/>
          <a:ln w="9525">
            <a:noFill/>
            <a:miter lim="800000"/>
            <a:headEnd/>
            <a:tailEnd/>
          </a:ln>
        </p:spPr>
        <p:txBody>
          <a:bodyPr wrap="none">
            <a:spAutoFit/>
          </a:bodyPr>
          <a:lstStyle/>
          <a:p>
            <a:r>
              <a:rPr lang="fr-FR" sz="1200">
                <a:solidFill>
                  <a:srgbClr val="6600CC"/>
                </a:solidFill>
                <a:cs typeface="Arial" charset="0"/>
              </a:rPr>
              <a:t>↑ 5) </a:t>
            </a:r>
            <a:r>
              <a:rPr lang="fr-FR" sz="1200" b="1" u="sng">
                <a:solidFill>
                  <a:srgbClr val="6600CC"/>
                </a:solidFill>
              </a:rPr>
              <a:t>Semer la céréale</a:t>
            </a:r>
          </a:p>
        </p:txBody>
      </p:sp>
      <p:sp>
        <p:nvSpPr>
          <p:cNvPr id="27681" name="Text Box 38"/>
          <p:cNvSpPr txBox="1">
            <a:spLocks noChangeArrowheads="1"/>
          </p:cNvSpPr>
          <p:nvPr/>
        </p:nvSpPr>
        <p:spPr bwMode="auto">
          <a:xfrm>
            <a:off x="7596188" y="3068638"/>
            <a:ext cx="1460500" cy="396875"/>
          </a:xfrm>
          <a:prstGeom prst="rect">
            <a:avLst/>
          </a:prstGeom>
          <a:noFill/>
          <a:ln w="9525">
            <a:noFill/>
            <a:miter lim="800000"/>
            <a:headEnd/>
            <a:tailEnd/>
          </a:ln>
        </p:spPr>
        <p:txBody>
          <a:bodyPr>
            <a:spAutoFit/>
          </a:bodyPr>
          <a:lstStyle/>
          <a:p>
            <a:r>
              <a:rPr lang="fr-FR" sz="1000">
                <a:solidFill>
                  <a:srgbClr val="6600CC"/>
                </a:solidFill>
              </a:rPr>
              <a:t>↑ Maïs poussant sur le paillis</a:t>
            </a:r>
          </a:p>
        </p:txBody>
      </p:sp>
      <p:pic>
        <p:nvPicPr>
          <p:cNvPr id="27682" name="Picture 39" descr="cereale3"/>
          <p:cNvPicPr>
            <a:picLocks noChangeAspect="1" noChangeArrowheads="1"/>
          </p:cNvPicPr>
          <p:nvPr/>
        </p:nvPicPr>
        <p:blipFill>
          <a:blip r:embed="rId19" cstate="print"/>
          <a:srcRect/>
          <a:stretch>
            <a:fillRect/>
          </a:stretch>
        </p:blipFill>
        <p:spPr bwMode="auto">
          <a:xfrm>
            <a:off x="7740650" y="3573463"/>
            <a:ext cx="1276350" cy="733425"/>
          </a:xfrm>
          <a:prstGeom prst="rect">
            <a:avLst/>
          </a:prstGeom>
          <a:noFill/>
          <a:ln w="9525">
            <a:noFill/>
            <a:miter lim="800000"/>
            <a:headEnd/>
            <a:tailEnd/>
          </a:ln>
        </p:spPr>
      </p:pic>
      <p:pic>
        <p:nvPicPr>
          <p:cNvPr id="27683" name="Picture 40" descr="cereale1"/>
          <p:cNvPicPr>
            <a:picLocks noChangeAspect="1" noChangeArrowheads="1"/>
          </p:cNvPicPr>
          <p:nvPr/>
        </p:nvPicPr>
        <p:blipFill>
          <a:blip r:embed="rId20" cstate="print"/>
          <a:srcRect/>
          <a:stretch>
            <a:fillRect/>
          </a:stretch>
        </p:blipFill>
        <p:spPr bwMode="auto">
          <a:xfrm>
            <a:off x="7740650" y="4508500"/>
            <a:ext cx="1238250" cy="809625"/>
          </a:xfrm>
          <a:prstGeom prst="rect">
            <a:avLst/>
          </a:prstGeom>
          <a:noFill/>
          <a:ln w="9525">
            <a:noFill/>
            <a:miter lim="800000"/>
            <a:headEnd/>
            <a:tailEnd/>
          </a:ln>
        </p:spPr>
      </p:pic>
      <p:sp>
        <p:nvSpPr>
          <p:cNvPr id="27684" name="Text Box 41"/>
          <p:cNvSpPr txBox="1">
            <a:spLocks noChangeArrowheads="1"/>
          </p:cNvSpPr>
          <p:nvPr/>
        </p:nvSpPr>
        <p:spPr bwMode="auto">
          <a:xfrm>
            <a:off x="7740650" y="5445125"/>
            <a:ext cx="1295400" cy="1187450"/>
          </a:xfrm>
          <a:prstGeom prst="rect">
            <a:avLst/>
          </a:prstGeom>
          <a:noFill/>
          <a:ln w="9525">
            <a:noFill/>
            <a:miter lim="800000"/>
            <a:headEnd/>
            <a:tailEnd/>
          </a:ln>
        </p:spPr>
        <p:txBody>
          <a:bodyPr>
            <a:spAutoFit/>
          </a:bodyPr>
          <a:lstStyle/>
          <a:p>
            <a:pPr algn="just"/>
            <a:r>
              <a:rPr lang="fr-FR" sz="1200">
                <a:solidFill>
                  <a:srgbClr val="6600CC"/>
                </a:solidFill>
                <a:cs typeface="Arial" charset="0"/>
              </a:rPr>
              <a:t>↑ 6) </a:t>
            </a:r>
            <a:r>
              <a:rPr lang="fr-FR" sz="1200" b="1" u="sng">
                <a:solidFill>
                  <a:srgbClr val="6600CC"/>
                </a:solidFill>
              </a:rPr>
              <a:t>Pousse de la plante alimentaire consommatrice d’azote (céréale …).</a:t>
            </a:r>
          </a:p>
        </p:txBody>
      </p:sp>
      <p:sp>
        <p:nvSpPr>
          <p:cNvPr id="27685" name="Text Box 42"/>
          <p:cNvSpPr txBox="1">
            <a:spLocks noChangeArrowheads="1"/>
          </p:cNvSpPr>
          <p:nvPr/>
        </p:nvSpPr>
        <p:spPr bwMode="auto">
          <a:xfrm>
            <a:off x="6588125" y="3644900"/>
            <a:ext cx="1020763" cy="396875"/>
          </a:xfrm>
          <a:prstGeom prst="rect">
            <a:avLst/>
          </a:prstGeom>
          <a:noFill/>
          <a:ln w="9525">
            <a:noFill/>
            <a:miter lim="800000"/>
            <a:headEnd/>
            <a:tailEnd/>
          </a:ln>
        </p:spPr>
        <p:txBody>
          <a:bodyPr wrap="none">
            <a:spAutoFit/>
          </a:bodyPr>
          <a:lstStyle/>
          <a:p>
            <a:r>
              <a:rPr lang="fr-FR" sz="1000">
                <a:solidFill>
                  <a:srgbClr val="6600CC"/>
                </a:solidFill>
                <a:cs typeface="Arial" charset="0"/>
              </a:rPr>
              <a:t>↓ semoirs ↓</a:t>
            </a:r>
          </a:p>
          <a:p>
            <a:r>
              <a:rPr lang="fr-FR" sz="1000">
                <a:solidFill>
                  <a:srgbClr val="6600CC"/>
                </a:solidFill>
                <a:cs typeface="Arial" charset="0"/>
              </a:rPr>
              <a:t>(pays pauvres)</a:t>
            </a:r>
          </a:p>
        </p:txBody>
      </p:sp>
      <p:sp>
        <p:nvSpPr>
          <p:cNvPr id="27686" name="Line 43"/>
          <p:cNvSpPr>
            <a:spLocks noChangeShapeType="1"/>
          </p:cNvSpPr>
          <p:nvPr/>
        </p:nvSpPr>
        <p:spPr bwMode="auto">
          <a:xfrm>
            <a:off x="1619250" y="2205038"/>
            <a:ext cx="0" cy="4176712"/>
          </a:xfrm>
          <a:prstGeom prst="line">
            <a:avLst/>
          </a:prstGeom>
          <a:noFill/>
          <a:ln w="9525">
            <a:solidFill>
              <a:schemeClr val="tx1"/>
            </a:solidFill>
            <a:round/>
            <a:headEnd/>
            <a:tailEnd/>
          </a:ln>
        </p:spPr>
        <p:txBody>
          <a:bodyPr/>
          <a:lstStyle/>
          <a:p>
            <a:endParaRPr lang="fr-FR"/>
          </a:p>
        </p:txBody>
      </p:sp>
      <p:sp>
        <p:nvSpPr>
          <p:cNvPr id="27687" name="Line 44"/>
          <p:cNvSpPr>
            <a:spLocks noChangeShapeType="1"/>
          </p:cNvSpPr>
          <p:nvPr/>
        </p:nvSpPr>
        <p:spPr bwMode="auto">
          <a:xfrm>
            <a:off x="3059113" y="2133600"/>
            <a:ext cx="0" cy="4464050"/>
          </a:xfrm>
          <a:prstGeom prst="line">
            <a:avLst/>
          </a:prstGeom>
          <a:noFill/>
          <a:ln w="9525">
            <a:solidFill>
              <a:schemeClr val="tx1"/>
            </a:solidFill>
            <a:round/>
            <a:headEnd/>
            <a:tailEnd/>
          </a:ln>
        </p:spPr>
        <p:txBody>
          <a:bodyPr/>
          <a:lstStyle/>
          <a:p>
            <a:endParaRPr lang="fr-FR"/>
          </a:p>
        </p:txBody>
      </p:sp>
      <p:sp>
        <p:nvSpPr>
          <p:cNvPr id="27688" name="Line 45"/>
          <p:cNvSpPr>
            <a:spLocks noChangeShapeType="1"/>
          </p:cNvSpPr>
          <p:nvPr/>
        </p:nvSpPr>
        <p:spPr bwMode="auto">
          <a:xfrm>
            <a:off x="7596188" y="1989138"/>
            <a:ext cx="71437" cy="4608512"/>
          </a:xfrm>
          <a:prstGeom prst="line">
            <a:avLst/>
          </a:prstGeom>
          <a:noFill/>
          <a:ln w="9525">
            <a:solidFill>
              <a:schemeClr val="tx1"/>
            </a:solidFill>
            <a:round/>
            <a:headEnd/>
            <a:tailEnd/>
          </a:ln>
        </p:spPr>
        <p:txBody>
          <a:bodyPr/>
          <a:lstStyle/>
          <a:p>
            <a:endParaRPr lang="fr-FR"/>
          </a:p>
        </p:txBody>
      </p:sp>
      <p:sp>
        <p:nvSpPr>
          <p:cNvPr id="27689" name="Line 46"/>
          <p:cNvSpPr>
            <a:spLocks noChangeShapeType="1"/>
          </p:cNvSpPr>
          <p:nvPr/>
        </p:nvSpPr>
        <p:spPr bwMode="auto">
          <a:xfrm>
            <a:off x="4859338" y="2133600"/>
            <a:ext cx="0" cy="1943100"/>
          </a:xfrm>
          <a:prstGeom prst="line">
            <a:avLst/>
          </a:prstGeom>
          <a:noFill/>
          <a:ln w="9525">
            <a:solidFill>
              <a:schemeClr val="tx1"/>
            </a:solidFill>
            <a:round/>
            <a:headEnd/>
            <a:tailEnd/>
          </a:ln>
        </p:spPr>
        <p:txBody>
          <a:bodyPr/>
          <a:lstStyle/>
          <a:p>
            <a:endParaRPr lang="fr-FR"/>
          </a:p>
        </p:txBody>
      </p:sp>
      <p:sp>
        <p:nvSpPr>
          <p:cNvPr id="27690" name="Line 47"/>
          <p:cNvSpPr>
            <a:spLocks noChangeShapeType="1"/>
          </p:cNvSpPr>
          <p:nvPr/>
        </p:nvSpPr>
        <p:spPr bwMode="auto">
          <a:xfrm>
            <a:off x="4859338" y="4076700"/>
            <a:ext cx="720725" cy="0"/>
          </a:xfrm>
          <a:prstGeom prst="line">
            <a:avLst/>
          </a:prstGeom>
          <a:noFill/>
          <a:ln w="9525">
            <a:solidFill>
              <a:schemeClr val="tx1"/>
            </a:solidFill>
            <a:round/>
            <a:headEnd/>
            <a:tailEnd/>
          </a:ln>
        </p:spPr>
        <p:txBody>
          <a:bodyPr/>
          <a:lstStyle/>
          <a:p>
            <a:endParaRPr lang="fr-FR"/>
          </a:p>
        </p:txBody>
      </p:sp>
      <p:sp>
        <p:nvSpPr>
          <p:cNvPr id="27691" name="Line 48"/>
          <p:cNvSpPr>
            <a:spLocks noChangeShapeType="1"/>
          </p:cNvSpPr>
          <p:nvPr/>
        </p:nvSpPr>
        <p:spPr bwMode="auto">
          <a:xfrm>
            <a:off x="5580063" y="4076700"/>
            <a:ext cx="0" cy="2592388"/>
          </a:xfrm>
          <a:prstGeom prst="line">
            <a:avLst/>
          </a:prstGeom>
          <a:noFill/>
          <a:ln w="9525">
            <a:solidFill>
              <a:schemeClr val="tx1"/>
            </a:solidFill>
            <a:round/>
            <a:headEnd/>
            <a:tailEnd/>
          </a:ln>
        </p:spPr>
        <p:txBody>
          <a:bodyPr/>
          <a:lstStyle/>
          <a:p>
            <a:endParaRPr lang="fr-FR"/>
          </a:p>
        </p:txBody>
      </p:sp>
      <p:sp>
        <p:nvSpPr>
          <p:cNvPr id="27692" name="Line 49"/>
          <p:cNvSpPr>
            <a:spLocks noChangeShapeType="1"/>
          </p:cNvSpPr>
          <p:nvPr/>
        </p:nvSpPr>
        <p:spPr bwMode="auto">
          <a:xfrm>
            <a:off x="6588125" y="2060575"/>
            <a:ext cx="0" cy="2016125"/>
          </a:xfrm>
          <a:prstGeom prst="line">
            <a:avLst/>
          </a:prstGeom>
          <a:noFill/>
          <a:ln w="9525">
            <a:solidFill>
              <a:schemeClr val="tx1"/>
            </a:solidFill>
            <a:round/>
            <a:headEnd/>
            <a:tailEnd/>
          </a:ln>
        </p:spPr>
        <p:txBody>
          <a:bodyPr/>
          <a:lstStyle/>
          <a:p>
            <a:endParaRPr lang="fr-FR"/>
          </a:p>
        </p:txBody>
      </p:sp>
      <p:sp>
        <p:nvSpPr>
          <p:cNvPr id="27693" name="Line 50"/>
          <p:cNvSpPr>
            <a:spLocks noChangeShapeType="1"/>
          </p:cNvSpPr>
          <p:nvPr/>
        </p:nvSpPr>
        <p:spPr bwMode="auto">
          <a:xfrm flipH="1">
            <a:off x="5651500" y="4076700"/>
            <a:ext cx="936625" cy="0"/>
          </a:xfrm>
          <a:prstGeom prst="line">
            <a:avLst/>
          </a:prstGeom>
          <a:noFill/>
          <a:ln w="9525">
            <a:solidFill>
              <a:schemeClr val="tx1"/>
            </a:solidFill>
            <a:round/>
            <a:headEnd/>
            <a:tailEnd/>
          </a:ln>
        </p:spPr>
        <p:txBody>
          <a:bodyPr/>
          <a:lstStyle/>
          <a:p>
            <a:endParaRPr lang="fr-FR"/>
          </a:p>
        </p:txBody>
      </p:sp>
      <p:sp>
        <p:nvSpPr>
          <p:cNvPr id="27694" name="Line 51"/>
          <p:cNvSpPr>
            <a:spLocks noChangeShapeType="1"/>
          </p:cNvSpPr>
          <p:nvPr/>
        </p:nvSpPr>
        <p:spPr bwMode="auto">
          <a:xfrm>
            <a:off x="5651500" y="4076700"/>
            <a:ext cx="0" cy="2592388"/>
          </a:xfrm>
          <a:prstGeom prst="line">
            <a:avLst/>
          </a:prstGeom>
          <a:noFill/>
          <a:ln w="9525">
            <a:solidFill>
              <a:schemeClr val="tx1"/>
            </a:solidFill>
            <a:round/>
            <a:headEnd/>
            <a:tailEnd/>
          </a:ln>
        </p:spPr>
        <p:txBody>
          <a:bodyPr/>
          <a:lstStyle/>
          <a:p>
            <a:endParaRPr lang="fr-FR"/>
          </a:p>
        </p:txBody>
      </p:sp>
      <p:sp>
        <p:nvSpPr>
          <p:cNvPr id="27695" name="Line 52"/>
          <p:cNvSpPr>
            <a:spLocks noChangeShapeType="1"/>
          </p:cNvSpPr>
          <p:nvPr/>
        </p:nvSpPr>
        <p:spPr bwMode="auto">
          <a:xfrm>
            <a:off x="1403350" y="2492375"/>
            <a:ext cx="431800" cy="0"/>
          </a:xfrm>
          <a:prstGeom prst="line">
            <a:avLst/>
          </a:prstGeom>
          <a:noFill/>
          <a:ln w="98425">
            <a:solidFill>
              <a:srgbClr val="008000"/>
            </a:solidFill>
            <a:round/>
            <a:headEnd/>
            <a:tailEnd type="triangle" w="med" len="med"/>
          </a:ln>
        </p:spPr>
        <p:txBody>
          <a:bodyPr/>
          <a:lstStyle/>
          <a:p>
            <a:endParaRPr lang="fr-FR"/>
          </a:p>
        </p:txBody>
      </p:sp>
      <p:sp>
        <p:nvSpPr>
          <p:cNvPr id="27696" name="Line 53"/>
          <p:cNvSpPr>
            <a:spLocks noChangeShapeType="1"/>
          </p:cNvSpPr>
          <p:nvPr/>
        </p:nvSpPr>
        <p:spPr bwMode="auto">
          <a:xfrm>
            <a:off x="2916238" y="2420938"/>
            <a:ext cx="431800" cy="0"/>
          </a:xfrm>
          <a:prstGeom prst="line">
            <a:avLst/>
          </a:prstGeom>
          <a:noFill/>
          <a:ln w="98425">
            <a:solidFill>
              <a:srgbClr val="008000"/>
            </a:solidFill>
            <a:round/>
            <a:headEnd/>
            <a:tailEnd type="triangle" w="med" len="med"/>
          </a:ln>
        </p:spPr>
        <p:txBody>
          <a:bodyPr/>
          <a:lstStyle/>
          <a:p>
            <a:endParaRPr lang="fr-FR"/>
          </a:p>
        </p:txBody>
      </p:sp>
      <p:sp>
        <p:nvSpPr>
          <p:cNvPr id="27697" name="Line 54"/>
          <p:cNvSpPr>
            <a:spLocks noChangeShapeType="1"/>
          </p:cNvSpPr>
          <p:nvPr/>
        </p:nvSpPr>
        <p:spPr bwMode="auto">
          <a:xfrm>
            <a:off x="4572000" y="2420938"/>
            <a:ext cx="431800" cy="0"/>
          </a:xfrm>
          <a:prstGeom prst="line">
            <a:avLst/>
          </a:prstGeom>
          <a:noFill/>
          <a:ln w="98425">
            <a:solidFill>
              <a:srgbClr val="008000"/>
            </a:solidFill>
            <a:round/>
            <a:headEnd/>
            <a:tailEnd type="triangle" w="med" len="med"/>
          </a:ln>
        </p:spPr>
        <p:txBody>
          <a:bodyPr/>
          <a:lstStyle/>
          <a:p>
            <a:endParaRPr lang="fr-FR"/>
          </a:p>
        </p:txBody>
      </p:sp>
      <p:sp>
        <p:nvSpPr>
          <p:cNvPr id="27698" name="Line 55"/>
          <p:cNvSpPr>
            <a:spLocks noChangeShapeType="1"/>
          </p:cNvSpPr>
          <p:nvPr/>
        </p:nvSpPr>
        <p:spPr bwMode="auto">
          <a:xfrm>
            <a:off x="6443663" y="2276475"/>
            <a:ext cx="431800" cy="0"/>
          </a:xfrm>
          <a:prstGeom prst="line">
            <a:avLst/>
          </a:prstGeom>
          <a:noFill/>
          <a:ln w="98425">
            <a:solidFill>
              <a:srgbClr val="008000"/>
            </a:solidFill>
            <a:round/>
            <a:headEnd/>
            <a:tailEnd type="triangle" w="med" len="med"/>
          </a:ln>
        </p:spPr>
        <p:txBody>
          <a:bodyPr/>
          <a:lstStyle/>
          <a:p>
            <a:endParaRPr lang="fr-FR"/>
          </a:p>
        </p:txBody>
      </p:sp>
      <p:sp>
        <p:nvSpPr>
          <p:cNvPr id="27699" name="Line 56"/>
          <p:cNvSpPr>
            <a:spLocks noChangeShapeType="1"/>
          </p:cNvSpPr>
          <p:nvPr/>
        </p:nvSpPr>
        <p:spPr bwMode="auto">
          <a:xfrm>
            <a:off x="7380288" y="2276475"/>
            <a:ext cx="431800" cy="0"/>
          </a:xfrm>
          <a:prstGeom prst="line">
            <a:avLst/>
          </a:prstGeom>
          <a:noFill/>
          <a:ln w="98425">
            <a:solidFill>
              <a:srgbClr val="008000"/>
            </a:solidFill>
            <a:round/>
            <a:headEnd/>
            <a:tailEnd type="triangle" w="med" len="med"/>
          </a:ln>
        </p:spPr>
        <p:txBody>
          <a:bodyPr/>
          <a:lstStyle/>
          <a:p>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28675" name="Text Box 5"/>
          <p:cNvSpPr txBox="1">
            <a:spLocks noChangeArrowheads="1"/>
          </p:cNvSpPr>
          <p:nvPr/>
        </p:nvSpPr>
        <p:spPr bwMode="auto">
          <a:xfrm>
            <a:off x="107950" y="1196975"/>
            <a:ext cx="9036050" cy="4486275"/>
          </a:xfrm>
          <a:prstGeom prst="rect">
            <a:avLst/>
          </a:prstGeom>
          <a:noFill/>
          <a:ln w="9525">
            <a:noFill/>
            <a:miter lim="800000"/>
            <a:headEnd/>
            <a:tailEnd/>
          </a:ln>
        </p:spPr>
        <p:txBody>
          <a:bodyPr>
            <a:spAutoFit/>
          </a:bodyPr>
          <a:lstStyle/>
          <a:p>
            <a:r>
              <a:rPr lang="fr-FR" b="1" u="sng">
                <a:solidFill>
                  <a:srgbClr val="6600CC"/>
                </a:solidFill>
              </a:rPr>
              <a:t>11) Techniques du semis direct sous couvert végétal (ou mulch) (suite)</a:t>
            </a:r>
          </a:p>
          <a:p>
            <a:endParaRPr lang="fr-FR">
              <a:solidFill>
                <a:srgbClr val="6600CC"/>
              </a:solidFill>
            </a:endParaRPr>
          </a:p>
          <a:p>
            <a:pPr algn="just"/>
            <a:r>
              <a:rPr lang="fr-FR">
                <a:solidFill>
                  <a:srgbClr val="6600CC"/>
                </a:solidFill>
              </a:rPr>
              <a:t>Utilisation de paillis (ou mulch) une couche de matériau protecteur _ en général, un paillis organique en décomposition (biodégradable) _ posée sur le sol, principalement dans le but de modifier les effets du climat local.</a:t>
            </a:r>
          </a:p>
          <a:p>
            <a:pPr algn="just"/>
            <a:endParaRPr lang="fr-FR">
              <a:solidFill>
                <a:srgbClr val="6600CC"/>
              </a:solidFill>
            </a:endParaRPr>
          </a:p>
          <a:p>
            <a:pPr algn="just"/>
            <a:r>
              <a:rPr lang="fr-FR" b="1" u="sng">
                <a:solidFill>
                  <a:srgbClr val="6600CC"/>
                </a:solidFill>
              </a:rPr>
              <a:t>But</a:t>
            </a:r>
            <a:r>
              <a:rPr lang="fr-FR">
                <a:solidFill>
                  <a:srgbClr val="6600CC"/>
                </a:solidFill>
              </a:rPr>
              <a:t> : réguler la</a:t>
            </a:r>
            <a:r>
              <a:rPr lang="fr-FR"/>
              <a:t> </a:t>
            </a:r>
            <a:r>
              <a:rPr lang="fr-FR">
                <a:hlinkClick r:id="rId2" tooltip="Température"/>
              </a:rPr>
              <a:t>température</a:t>
            </a:r>
            <a:r>
              <a:rPr lang="fr-FR"/>
              <a:t> </a:t>
            </a:r>
            <a:r>
              <a:rPr lang="fr-FR">
                <a:solidFill>
                  <a:srgbClr val="6600CC"/>
                </a:solidFill>
              </a:rPr>
              <a:t>du sol, maîtriser le développement des mauvaises herbes (</a:t>
            </a:r>
            <a:r>
              <a:rPr lang="fr-FR">
                <a:hlinkClick r:id="rId3" tooltip="Adventice"/>
              </a:rPr>
              <a:t>adventices</a:t>
            </a:r>
            <a:r>
              <a:rPr lang="fr-FR">
                <a:solidFill>
                  <a:srgbClr val="6600CC"/>
                </a:solidFill>
              </a:rPr>
              <a:t>), ralentir</a:t>
            </a:r>
            <a:r>
              <a:rPr lang="fr-FR"/>
              <a:t> </a:t>
            </a:r>
            <a:r>
              <a:rPr lang="fr-FR">
                <a:solidFill>
                  <a:srgbClr val="6600CC"/>
                </a:solidFill>
              </a:rPr>
              <a:t>l'</a:t>
            </a:r>
            <a:r>
              <a:rPr lang="fr-FR">
                <a:hlinkClick r:id="rId4" tooltip="Évaporation"/>
              </a:rPr>
              <a:t>évaporation</a:t>
            </a:r>
            <a:r>
              <a:rPr lang="fr-FR"/>
              <a:t> </a:t>
            </a:r>
            <a:r>
              <a:rPr lang="fr-FR">
                <a:solidFill>
                  <a:srgbClr val="6600CC"/>
                </a:solidFill>
              </a:rPr>
              <a:t>de l'</a:t>
            </a:r>
            <a:r>
              <a:rPr lang="fr-FR">
                <a:hlinkClick r:id="rId5" tooltip="Eau"/>
              </a:rPr>
              <a:t>eau</a:t>
            </a:r>
            <a:r>
              <a:rPr lang="fr-FR"/>
              <a:t> </a:t>
            </a:r>
            <a:r>
              <a:rPr lang="fr-FR">
                <a:solidFill>
                  <a:srgbClr val="6600CC"/>
                </a:solidFill>
              </a:rPr>
              <a:t>et maintenir</a:t>
            </a:r>
            <a:r>
              <a:rPr lang="fr-FR"/>
              <a:t> </a:t>
            </a:r>
            <a:r>
              <a:rPr lang="fr-FR">
                <a:solidFill>
                  <a:srgbClr val="6600CC"/>
                </a:solidFill>
              </a:rPr>
              <a:t>l'</a:t>
            </a:r>
            <a:r>
              <a:rPr lang="fr-FR">
                <a:hlinkClick r:id="rId5" tooltip="Eau"/>
              </a:rPr>
              <a:t>humidité</a:t>
            </a:r>
            <a:r>
              <a:rPr lang="fr-FR"/>
              <a:t> </a:t>
            </a:r>
            <a:r>
              <a:rPr lang="fr-FR">
                <a:solidFill>
                  <a:srgbClr val="6600CC"/>
                </a:solidFill>
              </a:rPr>
              <a:t>dans le sol, enrichir le sol en</a:t>
            </a:r>
            <a:r>
              <a:rPr lang="fr-FR"/>
              <a:t> </a:t>
            </a:r>
            <a:r>
              <a:rPr lang="fr-FR">
                <a:hlinkClick r:id="rId6" tooltip="Matière organique"/>
              </a:rPr>
              <a:t>matière organique</a:t>
            </a:r>
            <a:r>
              <a:rPr lang="fr-FR"/>
              <a:t> et en </a:t>
            </a:r>
            <a:r>
              <a:rPr lang="fr-FR">
                <a:hlinkClick r:id="rId7" tooltip="Nutriment"/>
              </a:rPr>
              <a:t>nutriments</a:t>
            </a:r>
            <a:r>
              <a:rPr lang="fr-FR"/>
              <a:t>, </a:t>
            </a:r>
            <a:r>
              <a:rPr lang="fr-FR">
                <a:solidFill>
                  <a:srgbClr val="6600CC"/>
                </a:solidFill>
              </a:rPr>
              <a:t>repousser certains</a:t>
            </a:r>
            <a:r>
              <a:rPr lang="fr-FR"/>
              <a:t> </a:t>
            </a:r>
            <a:r>
              <a:rPr lang="fr-FR">
                <a:hlinkClick r:id="rId8" tooltip="Insecte"/>
              </a:rPr>
              <a:t>insectes</a:t>
            </a:r>
            <a:r>
              <a:rPr lang="fr-FR"/>
              <a:t> </a:t>
            </a:r>
            <a:r>
              <a:rPr lang="fr-FR">
                <a:solidFill>
                  <a:srgbClr val="6600CC"/>
                </a:solidFill>
              </a:rPr>
              <a:t>et abriter une faune utile…</a:t>
            </a:r>
          </a:p>
          <a:p>
            <a:pPr algn="just"/>
            <a:r>
              <a:rPr lang="fr-FR" b="1" u="sng">
                <a:solidFill>
                  <a:srgbClr val="6600CC"/>
                </a:solidFill>
              </a:rPr>
              <a:t>Matériaux utilisés</a:t>
            </a:r>
            <a:r>
              <a:rPr lang="fr-FR">
                <a:solidFill>
                  <a:srgbClr val="6600CC"/>
                </a:solidFill>
              </a:rPr>
              <a:t> :</a:t>
            </a:r>
            <a:r>
              <a:rPr lang="fr-FR"/>
              <a:t> </a:t>
            </a:r>
            <a:r>
              <a:rPr lang="fr-FR">
                <a:solidFill>
                  <a:srgbClr val="6600CC"/>
                </a:solidFill>
              </a:rPr>
              <a:t>1) déchets organiques : copeaux de</a:t>
            </a:r>
            <a:r>
              <a:rPr lang="fr-FR"/>
              <a:t> </a:t>
            </a:r>
            <a:r>
              <a:rPr lang="fr-FR">
                <a:hlinkClick r:id="rId9" tooltip="Bois"/>
              </a:rPr>
              <a:t>bois</a:t>
            </a:r>
            <a:r>
              <a:rPr lang="fr-FR"/>
              <a:t>, </a:t>
            </a:r>
            <a:r>
              <a:rPr lang="fr-FR">
                <a:solidFill>
                  <a:srgbClr val="6600CC"/>
                </a:solidFill>
              </a:rPr>
              <a:t>tontes de gazon séchées,</a:t>
            </a:r>
            <a:r>
              <a:rPr lang="fr-FR"/>
              <a:t> </a:t>
            </a:r>
            <a:r>
              <a:rPr lang="fr-FR">
                <a:hlinkClick r:id="rId10" tooltip="Feuille"/>
              </a:rPr>
              <a:t>feuilles</a:t>
            </a:r>
            <a:r>
              <a:rPr lang="fr-FR"/>
              <a:t> </a:t>
            </a:r>
            <a:r>
              <a:rPr lang="fr-FR">
                <a:solidFill>
                  <a:srgbClr val="6600CC"/>
                </a:solidFill>
              </a:rPr>
              <a:t>mortes,</a:t>
            </a:r>
            <a:r>
              <a:rPr lang="fr-FR"/>
              <a:t> </a:t>
            </a:r>
            <a:r>
              <a:rPr lang="fr-FR">
                <a:hlinkClick r:id="rId11" tooltip="Foin"/>
              </a:rPr>
              <a:t>foin</a:t>
            </a:r>
            <a:r>
              <a:rPr lang="fr-FR"/>
              <a:t>, </a:t>
            </a:r>
            <a:r>
              <a:rPr lang="fr-FR">
                <a:hlinkClick r:id="rId12" tooltip="Paille"/>
              </a:rPr>
              <a:t>paille</a:t>
            </a:r>
            <a:r>
              <a:rPr lang="fr-FR"/>
              <a:t>, </a:t>
            </a:r>
            <a:r>
              <a:rPr lang="fr-FR" b="1" i="1">
                <a:hlinkClick r:id="rId13" tooltip="Sciure"/>
              </a:rPr>
              <a:t>sciure</a:t>
            </a:r>
            <a:r>
              <a:rPr lang="fr-FR"/>
              <a:t>, </a:t>
            </a:r>
            <a:r>
              <a:rPr lang="fr-FR">
                <a:hlinkClick r:id="rId14" tooltip="Papier journal"/>
              </a:rPr>
              <a:t>papier journal</a:t>
            </a:r>
            <a:r>
              <a:rPr lang="fr-FR"/>
              <a:t> </a:t>
            </a:r>
            <a:r>
              <a:rPr lang="fr-FR">
                <a:solidFill>
                  <a:srgbClr val="6600CC"/>
                </a:solidFill>
              </a:rPr>
              <a:t>déchiqueté,</a:t>
            </a:r>
            <a:r>
              <a:rPr lang="fr-FR"/>
              <a:t> </a:t>
            </a:r>
            <a:r>
              <a:rPr lang="fr-FR">
                <a:hlinkClick r:id="rId15" tooltip="Bois raméal fragmenté"/>
              </a:rPr>
              <a:t>BRF</a:t>
            </a:r>
            <a:r>
              <a:rPr lang="fr-FR"/>
              <a:t> </a:t>
            </a:r>
            <a:r>
              <a:rPr lang="fr-FR">
                <a:solidFill>
                  <a:srgbClr val="7030A0"/>
                </a:solidFill>
              </a:rPr>
              <a:t>(BRF … voir plus loin) </a:t>
            </a:r>
            <a:r>
              <a:rPr lang="fr-FR">
                <a:solidFill>
                  <a:srgbClr val="6600CC"/>
                </a:solidFill>
              </a:rPr>
              <a:t>etc.</a:t>
            </a:r>
            <a:r>
              <a:rPr lang="fr-FR"/>
              <a:t> </a:t>
            </a:r>
          </a:p>
          <a:p>
            <a:pPr algn="just"/>
            <a:endParaRPr lang="fr-FR"/>
          </a:p>
          <a:p>
            <a:pPr algn="just"/>
            <a:r>
              <a:rPr lang="fr-FR">
                <a:solidFill>
                  <a:srgbClr val="6600CC"/>
                </a:solidFill>
              </a:rPr>
              <a:t>2) Les plantes de couvertures, à croissance rapide qui inhiberont le développement des</a:t>
            </a:r>
            <a:r>
              <a:rPr lang="fr-FR"/>
              <a:t> </a:t>
            </a:r>
            <a:r>
              <a:rPr lang="fr-FR">
                <a:hlinkClick r:id="rId3" tooltip="Adventice"/>
              </a:rPr>
              <a:t>adventices</a:t>
            </a:r>
            <a:r>
              <a:rPr lang="fr-FR"/>
              <a:t>  </a:t>
            </a:r>
            <a:r>
              <a:rPr lang="fr-FR">
                <a:solidFill>
                  <a:srgbClr val="7030A0"/>
                </a:solidFill>
              </a:rPr>
              <a:t>(i.e. mauvaises herbes) </a:t>
            </a:r>
            <a:r>
              <a:rPr lang="fr-FR">
                <a:solidFill>
                  <a:srgbClr val="6600CC"/>
                </a:solidFill>
              </a:rPr>
              <a:t>et feront office de paillis.</a:t>
            </a:r>
            <a:r>
              <a:rPr lang="fr-FR"/>
              <a:t>  </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9316878C-A941-49FD-9E8A-9A310FB634F5}" type="slidenum">
              <a:rPr lang="fr-FR" sz="1200">
                <a:solidFill>
                  <a:schemeClr val="tx1">
                    <a:tint val="75000"/>
                  </a:schemeClr>
                </a:solidFill>
                <a:latin typeface="Times New Roman" pitchFamily="18" charset="0"/>
              </a:rPr>
              <a:pPr algn="r" fontAlgn="auto">
                <a:spcBef>
                  <a:spcPts val="0"/>
                </a:spcBef>
                <a:spcAft>
                  <a:spcPts val="0"/>
                </a:spcAft>
                <a:defRPr/>
              </a:pPr>
              <a:t>27</a:t>
            </a:fld>
            <a:endParaRPr lang="fr-FR" sz="1200" dirty="0">
              <a:solidFill>
                <a:schemeClr val="tx1">
                  <a:tint val="75000"/>
                </a:schemeClr>
              </a:solidFill>
              <a:latin typeface="Times New Roman" pitchFamily="18" charset="0"/>
            </a:endParaRPr>
          </a:p>
        </p:txBody>
      </p:sp>
      <p:sp>
        <p:nvSpPr>
          <p:cNvPr id="28677" name="Text Box 9"/>
          <p:cNvSpPr txBox="1">
            <a:spLocks noChangeArrowheads="1"/>
          </p:cNvSpPr>
          <p:nvPr/>
        </p:nvSpPr>
        <p:spPr bwMode="auto">
          <a:xfrm>
            <a:off x="0" y="3573463"/>
            <a:ext cx="184150" cy="366712"/>
          </a:xfrm>
          <a:prstGeom prst="rect">
            <a:avLst/>
          </a:prstGeom>
          <a:noFill/>
          <a:ln w="9525">
            <a:noFill/>
            <a:miter lim="800000"/>
            <a:headEnd/>
            <a:tailEnd/>
          </a:ln>
        </p:spPr>
        <p:txBody>
          <a:bodyPr wrap="none">
            <a:spAutoFit/>
          </a:bodyPr>
          <a:lstStyle/>
          <a:p>
            <a:endParaRPr lang="fr-FR"/>
          </a:p>
        </p:txBody>
      </p:sp>
      <p:sp>
        <p:nvSpPr>
          <p:cNvPr id="28678" name="Text Box 10"/>
          <p:cNvSpPr txBox="1">
            <a:spLocks noChangeArrowheads="1"/>
          </p:cNvSpPr>
          <p:nvPr/>
        </p:nvSpPr>
        <p:spPr bwMode="auto">
          <a:xfrm>
            <a:off x="250825" y="4941888"/>
            <a:ext cx="9036050" cy="366712"/>
          </a:xfrm>
          <a:prstGeom prst="rect">
            <a:avLst/>
          </a:prstGeom>
          <a:noFill/>
          <a:ln w="9525">
            <a:noFill/>
            <a:miter lim="800000"/>
            <a:headEnd/>
            <a:tailEnd/>
          </a:ln>
        </p:spPr>
        <p:txBody>
          <a:bodyPr>
            <a:spAutoFit/>
          </a:bodyPr>
          <a:lstStyle/>
          <a:p>
            <a:pPr algn="just"/>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66BC2229-0F96-4A39-8563-E994BA131EDF}" type="slidenum">
              <a:rPr lang="fr-FR" sz="1200">
                <a:solidFill>
                  <a:schemeClr val="tx1">
                    <a:tint val="75000"/>
                  </a:schemeClr>
                </a:solidFill>
                <a:latin typeface="Times New Roman" pitchFamily="18" charset="0"/>
              </a:rPr>
              <a:pPr algn="r" fontAlgn="auto">
                <a:spcBef>
                  <a:spcPts val="0"/>
                </a:spcBef>
                <a:spcAft>
                  <a:spcPts val="0"/>
                </a:spcAft>
                <a:defRPr/>
              </a:pPr>
              <a:t>28</a:t>
            </a:fld>
            <a:endParaRPr lang="fr-FR" sz="1200" dirty="0">
              <a:solidFill>
                <a:schemeClr val="tx1">
                  <a:tint val="75000"/>
                </a:schemeClr>
              </a:solidFill>
              <a:latin typeface="Times New Roman" pitchFamily="18" charset="0"/>
            </a:endParaRPr>
          </a:p>
        </p:txBody>
      </p:sp>
      <p:pic>
        <p:nvPicPr>
          <p:cNvPr id="29700" name="Picture 7" descr="semis-direct1"/>
          <p:cNvPicPr>
            <a:picLocks noChangeAspect="1" noChangeArrowheads="1"/>
          </p:cNvPicPr>
          <p:nvPr/>
        </p:nvPicPr>
        <p:blipFill>
          <a:blip r:embed="rId2" cstate="print"/>
          <a:srcRect/>
          <a:stretch>
            <a:fillRect/>
          </a:stretch>
        </p:blipFill>
        <p:spPr bwMode="auto">
          <a:xfrm>
            <a:off x="179388" y="1268413"/>
            <a:ext cx="8569325" cy="4519612"/>
          </a:xfrm>
          <a:prstGeom prst="rect">
            <a:avLst/>
          </a:prstGeom>
          <a:noFill/>
          <a:ln w="9525">
            <a:noFill/>
            <a:miter lim="800000"/>
            <a:headEnd/>
            <a:tailEnd/>
          </a:ln>
        </p:spPr>
      </p:pic>
      <p:sp>
        <p:nvSpPr>
          <p:cNvPr id="29701" name="Text Box 8"/>
          <p:cNvSpPr txBox="1">
            <a:spLocks noChangeArrowheads="1"/>
          </p:cNvSpPr>
          <p:nvPr/>
        </p:nvSpPr>
        <p:spPr bwMode="auto">
          <a:xfrm>
            <a:off x="2339975" y="5876925"/>
            <a:ext cx="3889375" cy="579438"/>
          </a:xfrm>
          <a:prstGeom prst="rect">
            <a:avLst/>
          </a:prstGeom>
          <a:noFill/>
          <a:ln w="9525">
            <a:noFill/>
            <a:miter lim="800000"/>
            <a:headEnd/>
            <a:tailEnd/>
          </a:ln>
        </p:spPr>
        <p:txBody>
          <a:bodyPr>
            <a:spAutoFit/>
          </a:bodyPr>
          <a:lstStyle/>
          <a:p>
            <a:r>
              <a:rPr lang="fr-FR" sz="1200">
                <a:solidFill>
                  <a:srgbClr val="6600CC"/>
                </a:solidFill>
              </a:rPr>
              <a:t>Technique du «mulch»</a:t>
            </a:r>
          </a:p>
          <a:p>
            <a:r>
              <a:rPr lang="fr-FR" sz="1000">
                <a:solidFill>
                  <a:srgbClr val="6600CC"/>
                </a:solidFill>
              </a:rPr>
              <a:t>Source : site « </a:t>
            </a:r>
            <a:r>
              <a:rPr lang="fr-FR" sz="1000">
                <a:hlinkClick r:id="rId3"/>
              </a:rPr>
              <a:t>Déforestation à Madagascar</a:t>
            </a:r>
            <a:r>
              <a:rPr lang="fr-FR" sz="1000">
                <a:solidFill>
                  <a:srgbClr val="6600CC"/>
                </a:solidFill>
                <a:hlinkClick r:id="rId3"/>
              </a:rPr>
              <a:t> </a:t>
            </a:r>
            <a:r>
              <a:rPr lang="fr-FR" sz="1000">
                <a:solidFill>
                  <a:srgbClr val="6600CC"/>
                </a:solidFill>
              </a:rPr>
              <a:t>».</a:t>
            </a:r>
          </a:p>
          <a:p>
            <a:r>
              <a:rPr lang="fr-FR" sz="1000">
                <a:hlinkClick r:id="rId3"/>
              </a:rPr>
              <a:t>http://membres.lycos.fr/deforestmada/le%20semis%20direct.htm</a:t>
            </a:r>
            <a:r>
              <a:rPr lang="fr-FR" sz="100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oneTexte 3"/>
          <p:cNvSpPr txBox="1">
            <a:spLocks noChangeArrowheads="1"/>
          </p:cNvSpPr>
          <p:nvPr/>
        </p:nvSpPr>
        <p:spPr bwMode="auto">
          <a:xfrm>
            <a:off x="142875" y="1428750"/>
            <a:ext cx="8715375" cy="5035550"/>
          </a:xfrm>
          <a:prstGeom prst="rect">
            <a:avLst/>
          </a:prstGeom>
          <a:noFill/>
          <a:ln w="9525">
            <a:noFill/>
            <a:miter lim="800000"/>
            <a:headEnd/>
            <a:tailEnd/>
          </a:ln>
        </p:spPr>
        <p:txBody>
          <a:bodyPr>
            <a:spAutoFit/>
          </a:bodyPr>
          <a:lstStyle/>
          <a:p>
            <a:r>
              <a:rPr lang="fr-FR" b="1" u="sng">
                <a:solidFill>
                  <a:srgbClr val="6600CC"/>
                </a:solidFill>
              </a:rPr>
              <a:t>11) Techniques du semis direct (ou mulch) (suite)</a:t>
            </a:r>
          </a:p>
          <a:p>
            <a:endParaRPr lang="fr-FR" b="1">
              <a:solidFill>
                <a:srgbClr val="7030A0"/>
              </a:solidFill>
            </a:endParaRPr>
          </a:p>
          <a:p>
            <a:r>
              <a:rPr lang="fr-FR" b="1">
                <a:solidFill>
                  <a:srgbClr val="7030A0"/>
                </a:solidFill>
              </a:rPr>
              <a:t>Avantages :</a:t>
            </a:r>
          </a:p>
          <a:p>
            <a:pPr>
              <a:buFont typeface="Arial" charset="0"/>
              <a:buChar char="•"/>
            </a:pPr>
            <a:r>
              <a:rPr lang="fr-FR">
                <a:solidFill>
                  <a:srgbClr val="7030A0"/>
                </a:solidFill>
              </a:rPr>
              <a:t>graine directement introduite dans le sol, sans passer par le labour.</a:t>
            </a:r>
          </a:p>
          <a:p>
            <a:pPr>
              <a:buFont typeface="Arial" charset="0"/>
              <a:buChar char="•"/>
            </a:pPr>
            <a:r>
              <a:rPr lang="fr-FR">
                <a:solidFill>
                  <a:srgbClr val="7030A0"/>
                </a:solidFill>
              </a:rPr>
              <a:t>adaptée aux sols vulnérables ayant subi de graves problèmes d'</a:t>
            </a:r>
            <a:r>
              <a:rPr lang="fr-FR" u="sng">
                <a:hlinkClick r:id="rId2" tooltip="Érosion"/>
              </a:rPr>
              <a:t>érosion</a:t>
            </a:r>
            <a:r>
              <a:rPr lang="fr-FR">
                <a:solidFill>
                  <a:srgbClr val="7030A0"/>
                </a:solidFill>
              </a:rPr>
              <a:t>. </a:t>
            </a:r>
          </a:p>
          <a:p>
            <a:pPr>
              <a:buFont typeface="Arial" charset="0"/>
              <a:buChar char="•"/>
            </a:pPr>
            <a:r>
              <a:rPr lang="fr-FR">
                <a:solidFill>
                  <a:srgbClr val="7030A0"/>
                </a:solidFill>
              </a:rPr>
              <a:t>diminue fortement la consommation de </a:t>
            </a:r>
            <a:r>
              <a:rPr lang="fr-FR" u="sng">
                <a:hlinkClick r:id="rId3" tooltip="Carburant"/>
              </a:rPr>
              <a:t>carburant</a:t>
            </a:r>
            <a:r>
              <a:rPr lang="fr-FR"/>
              <a:t> </a:t>
            </a:r>
            <a:r>
              <a:rPr lang="fr-FR">
                <a:solidFill>
                  <a:srgbClr val="7030A0"/>
                </a:solidFill>
              </a:rPr>
              <a:t>et d'</a:t>
            </a:r>
            <a:r>
              <a:rPr lang="fr-FR" u="sng">
                <a:hlinkClick r:id="rId4" tooltip="Intrant"/>
              </a:rPr>
              <a:t>intrants</a:t>
            </a:r>
            <a:r>
              <a:rPr lang="fr-FR"/>
              <a:t> </a:t>
            </a:r>
            <a:r>
              <a:rPr lang="fr-FR">
                <a:solidFill>
                  <a:srgbClr val="7030A0"/>
                </a:solidFill>
              </a:rPr>
              <a:t>(engrais, pesticides …).</a:t>
            </a:r>
          </a:p>
          <a:p>
            <a:pPr>
              <a:buFont typeface="Arial" charset="0"/>
              <a:buChar char="•"/>
            </a:pPr>
            <a:r>
              <a:rPr lang="fr-FR">
                <a:solidFill>
                  <a:srgbClr val="7030A0"/>
                </a:solidFill>
              </a:rPr>
              <a:t>diminue la fatigue de l'agriculteur et le nombre d'heure de travail ainsi que les besoins de main d'œuvre, </a:t>
            </a:r>
          </a:p>
          <a:p>
            <a:pPr>
              <a:buFont typeface="Arial" charset="0"/>
              <a:buChar char="•"/>
            </a:pPr>
            <a:r>
              <a:rPr lang="fr-FR">
                <a:solidFill>
                  <a:srgbClr val="7030A0"/>
                </a:solidFill>
              </a:rPr>
              <a:t>allonge la durée de vie du matériel. Nécessite moins de matériel.</a:t>
            </a:r>
          </a:p>
          <a:p>
            <a:pPr>
              <a:buFont typeface="Arial" charset="0"/>
              <a:buChar char="•"/>
            </a:pPr>
            <a:r>
              <a:rPr lang="fr-FR">
                <a:solidFill>
                  <a:srgbClr val="7030A0"/>
                </a:solidFill>
              </a:rPr>
              <a:t>Moins coûteuse que la technique du labour et l’utilisation des engrais chimiques.</a:t>
            </a:r>
          </a:p>
          <a:p>
            <a:pPr>
              <a:buFont typeface="Arial" charset="0"/>
              <a:buChar char="•"/>
            </a:pPr>
            <a:r>
              <a:rPr lang="fr-FR">
                <a:solidFill>
                  <a:srgbClr val="7030A0"/>
                </a:solidFill>
              </a:rPr>
              <a:t>production est plus stable, donc favorable à la </a:t>
            </a:r>
            <a:r>
              <a:rPr lang="fr-FR" u="sng">
                <a:hlinkClick r:id="rId5" tooltip="Sécurité alimentaire"/>
              </a:rPr>
              <a:t>sécurité alimentaire</a:t>
            </a:r>
            <a:r>
              <a:rPr lang="fr-FR">
                <a:solidFill>
                  <a:srgbClr val="7030A0"/>
                </a:solidFill>
              </a:rPr>
              <a:t>.</a:t>
            </a:r>
            <a:endParaRPr lang="fr-FR" u="sng">
              <a:solidFill>
                <a:srgbClr val="7030A0"/>
              </a:solidFill>
            </a:endParaRPr>
          </a:p>
          <a:p>
            <a:pPr>
              <a:buFont typeface="Arial" charset="0"/>
              <a:buChar char="•"/>
            </a:pPr>
            <a:r>
              <a:rPr lang="fr-FR">
                <a:solidFill>
                  <a:srgbClr val="6600CC"/>
                </a:solidFill>
              </a:rPr>
              <a:t>sol est plus résistant face aux aléas climatiques (</a:t>
            </a:r>
            <a:r>
              <a:rPr lang="fr-FR" u="sng">
                <a:hlinkClick r:id="rId6" tooltip="Sécheresse"/>
              </a:rPr>
              <a:t>sécheresse</a:t>
            </a:r>
            <a:r>
              <a:rPr lang="fr-FR"/>
              <a:t> </a:t>
            </a:r>
            <a:r>
              <a:rPr lang="fr-FR">
                <a:solidFill>
                  <a:srgbClr val="6600CC"/>
                </a:solidFill>
              </a:rPr>
              <a:t>en particulier). Le milieu (écologique, naturel) a une meilleure « </a:t>
            </a:r>
            <a:r>
              <a:rPr lang="fr-FR" u="sng">
                <a:hlinkClick r:id="rId7" tooltip="Résilience écologique"/>
              </a:rPr>
              <a:t>résilience</a:t>
            </a:r>
            <a:r>
              <a:rPr lang="fr-FR"/>
              <a:t> </a:t>
            </a:r>
            <a:r>
              <a:rPr lang="fr-FR">
                <a:solidFill>
                  <a:srgbClr val="6600CC"/>
                </a:solidFill>
              </a:rPr>
              <a:t>», c’est à dire une meilleure capacité à se reconstituer, à retrouver un fonctionnement et un développement normal, après avoir subi une perturbation importante (sècheresse…). </a:t>
            </a:r>
          </a:p>
          <a:p>
            <a:pPr algn="just">
              <a:buFont typeface="Arial" charset="0"/>
              <a:buChar char="•"/>
            </a:pPr>
            <a:r>
              <a:rPr lang="fr-FR">
                <a:solidFill>
                  <a:srgbClr val="7030A0"/>
                </a:solidFill>
              </a:rPr>
              <a:t>rendements au moins aussi élevés qu'avec la technique du labour.</a:t>
            </a:r>
            <a:endParaRPr lang="fr-FR">
              <a:solidFill>
                <a:srgbClr val="6600CC"/>
              </a:solidFill>
            </a:endParaRPr>
          </a:p>
          <a:p>
            <a:endParaRPr lang="fr-FR">
              <a:solidFill>
                <a:srgbClr val="7030A0"/>
              </a:solidFill>
            </a:endParaRPr>
          </a:p>
        </p:txBody>
      </p:sp>
      <p:sp>
        <p:nvSpPr>
          <p:cNvPr id="30723"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3813E9FC-4045-4C06-BF70-FD6D54116739}" type="slidenum">
              <a:rPr lang="fr-FR" sz="1200">
                <a:solidFill>
                  <a:schemeClr val="tx1">
                    <a:tint val="75000"/>
                  </a:schemeClr>
                </a:solidFill>
                <a:latin typeface="Times New Roman" pitchFamily="18" charset="0"/>
              </a:rPr>
              <a:pPr algn="r" fontAlgn="auto">
                <a:spcBef>
                  <a:spcPts val="0"/>
                </a:spcBef>
                <a:spcAft>
                  <a:spcPts val="0"/>
                </a:spcAft>
                <a:defRPr/>
              </a:pPr>
              <a:t>29</a:t>
            </a:fld>
            <a:endParaRPr lang="fr-FR" sz="1200" dirty="0">
              <a:solidFill>
                <a:schemeClr val="tx1">
                  <a:tint val="75000"/>
                </a:schemeClr>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928688" y="285750"/>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099" name="Text Box 5"/>
          <p:cNvSpPr txBox="1">
            <a:spLocks noChangeArrowheads="1"/>
          </p:cNvSpPr>
          <p:nvPr/>
        </p:nvSpPr>
        <p:spPr bwMode="auto">
          <a:xfrm>
            <a:off x="107950" y="1196975"/>
            <a:ext cx="8893175" cy="5108575"/>
          </a:xfrm>
          <a:prstGeom prst="rect">
            <a:avLst/>
          </a:prstGeom>
          <a:noFill/>
          <a:ln w="9525">
            <a:noFill/>
            <a:miter lim="800000"/>
            <a:headEnd/>
            <a:tailEnd/>
          </a:ln>
        </p:spPr>
        <p:txBody>
          <a:bodyPr>
            <a:spAutoFit/>
          </a:bodyPr>
          <a:lstStyle/>
          <a:p>
            <a:pPr algn="just"/>
            <a:r>
              <a:rPr lang="fr-FR" b="1" u="sng">
                <a:solidFill>
                  <a:srgbClr val="6600CC"/>
                </a:solidFill>
              </a:rPr>
              <a:t>Sommaire (suite)</a:t>
            </a:r>
            <a:endParaRPr lang="fr-FR">
              <a:solidFill>
                <a:srgbClr val="6600CC"/>
              </a:solidFill>
            </a:endParaRPr>
          </a:p>
          <a:p>
            <a:pPr algn="just"/>
            <a:endParaRPr lang="fr-FR" sz="1400">
              <a:solidFill>
                <a:srgbClr val="6600CC"/>
              </a:solidFill>
            </a:endParaRPr>
          </a:p>
          <a:p>
            <a:pPr algn="just"/>
            <a:r>
              <a:rPr lang="fr-FR" sz="1400">
                <a:solidFill>
                  <a:srgbClr val="6600CC"/>
                </a:solidFill>
              </a:rPr>
              <a:t>14) Techniques de la Terra preta</a:t>
            </a:r>
          </a:p>
          <a:p>
            <a:pPr algn="just"/>
            <a:r>
              <a:rPr lang="fr-FR" sz="1400">
                <a:solidFill>
                  <a:srgbClr val="6600CC"/>
                </a:solidFill>
              </a:rPr>
              <a:t>15) Exemples de techniques indigènes locales pour la fertilisation des sols</a:t>
            </a:r>
          </a:p>
          <a:p>
            <a:pPr algn="just"/>
            <a:r>
              <a:rPr lang="fr-FR" sz="1400">
                <a:solidFill>
                  <a:srgbClr val="6600CC"/>
                </a:solidFill>
              </a:rPr>
              <a:t>16) Jachère, rotation des cultures et agriculture biologique</a:t>
            </a:r>
          </a:p>
          <a:p>
            <a:pPr algn="just"/>
            <a:r>
              <a:rPr lang="fr-FR" sz="1400">
                <a:solidFill>
                  <a:srgbClr val="6600CC"/>
                </a:solidFill>
              </a:rPr>
              <a:t>17) Cultures intercalaires</a:t>
            </a:r>
          </a:p>
          <a:p>
            <a:pPr algn="just"/>
            <a:r>
              <a:rPr lang="fr-FR" sz="1400">
                <a:solidFill>
                  <a:srgbClr val="6600CC"/>
                </a:solidFill>
              </a:rPr>
              <a:t>18) Le sous-solage (pour sols argileux compacts) </a:t>
            </a:r>
          </a:p>
          <a:p>
            <a:pPr algn="just"/>
            <a:r>
              <a:rPr lang="fr-FR" sz="1400">
                <a:solidFill>
                  <a:srgbClr val="6600CC"/>
                </a:solidFill>
              </a:rPr>
              <a:t>19) Vraies et fausses bonnes idées</a:t>
            </a:r>
          </a:p>
          <a:p>
            <a:pPr algn="just"/>
            <a:r>
              <a:rPr lang="fr-FR" sz="1400">
                <a:solidFill>
                  <a:srgbClr val="6600CC"/>
                </a:solidFill>
              </a:rPr>
              <a:t>20) Pour la réussite du projet</a:t>
            </a:r>
          </a:p>
          <a:p>
            <a:pPr algn="just"/>
            <a:r>
              <a:rPr lang="fr-FR" sz="1400">
                <a:solidFill>
                  <a:srgbClr val="6600CC"/>
                </a:solidFill>
              </a:rPr>
              <a:t>21) Conclusion sur l’idéal à atteindre</a:t>
            </a:r>
          </a:p>
          <a:p>
            <a:pPr algn="just"/>
            <a:r>
              <a:rPr lang="fr-FR" sz="1400">
                <a:solidFill>
                  <a:srgbClr val="6600CC"/>
                </a:solidFill>
              </a:rPr>
              <a:t>22) Annexe : processus de salinisation des terres</a:t>
            </a:r>
          </a:p>
          <a:p>
            <a:pPr algn="just"/>
            <a:r>
              <a:rPr lang="fr-FR" sz="1400">
                <a:solidFill>
                  <a:srgbClr val="6600CC"/>
                </a:solidFill>
              </a:rPr>
              <a:t>23) Annexe : cartes des types de sols dans le monde</a:t>
            </a:r>
          </a:p>
          <a:p>
            <a:pPr algn="just"/>
            <a:r>
              <a:rPr lang="fr-FR" sz="1400">
                <a:solidFill>
                  <a:srgbClr val="6600CC"/>
                </a:solidFill>
              </a:rPr>
              <a:t>24) Annexe : principaux types de sols dans le monde </a:t>
            </a:r>
          </a:p>
          <a:p>
            <a:pPr algn="just"/>
            <a:r>
              <a:rPr lang="fr-FR" sz="1400">
                <a:solidFill>
                  <a:srgbClr val="6600CC"/>
                </a:solidFill>
              </a:rPr>
              <a:t>25) Annexe : Causes de l’infertilité et de la fragilité des sols</a:t>
            </a:r>
          </a:p>
          <a:p>
            <a:pPr algn="just"/>
            <a:r>
              <a:rPr lang="fr-FR" sz="1400">
                <a:solidFill>
                  <a:srgbClr val="6600CC"/>
                </a:solidFill>
              </a:rPr>
              <a:t>26) Annexe : facteurs influençant sur la fertilité et la qualité des sols</a:t>
            </a:r>
          </a:p>
          <a:p>
            <a:pPr algn="just"/>
            <a:r>
              <a:rPr lang="fr-FR" sz="1400">
                <a:solidFill>
                  <a:srgbClr val="6600CC"/>
                </a:solidFill>
              </a:rPr>
              <a:t>27) Annexe : Le compostage</a:t>
            </a:r>
          </a:p>
          <a:p>
            <a:pPr algn="just"/>
            <a:r>
              <a:rPr lang="fr-FR" sz="1400">
                <a:solidFill>
                  <a:srgbClr val="6600CC"/>
                </a:solidFill>
              </a:rPr>
              <a:t>28) Annexe : quelques chiffres</a:t>
            </a:r>
          </a:p>
          <a:p>
            <a:pPr algn="just"/>
            <a:r>
              <a:rPr lang="fr-FR" sz="1400">
                <a:solidFill>
                  <a:srgbClr val="6600CC"/>
                </a:solidFill>
              </a:rPr>
              <a:t>29) Annexe : glossaire</a:t>
            </a:r>
          </a:p>
          <a:p>
            <a:pPr algn="just"/>
            <a:r>
              <a:rPr lang="fr-FR" sz="1400">
                <a:solidFill>
                  <a:srgbClr val="6600CC"/>
                </a:solidFill>
              </a:rPr>
              <a:t>30) Annexe :  bibliographie</a:t>
            </a:r>
          </a:p>
          <a:p>
            <a:pPr algn="just"/>
            <a:r>
              <a:rPr lang="fr-FR" sz="1400">
                <a:solidFill>
                  <a:srgbClr val="6600CC"/>
                </a:solidFill>
              </a:rPr>
              <a:t>31) Annexe  : Associations, contacts et conseils (en France)</a:t>
            </a:r>
          </a:p>
          <a:p>
            <a:pPr algn="just"/>
            <a:r>
              <a:rPr lang="fr-FR" sz="1400">
                <a:solidFill>
                  <a:srgbClr val="6600CC"/>
                </a:solidFill>
              </a:rPr>
              <a:t>32) Annexe : Comparaison coûts labour et semis direct (évaluation)</a:t>
            </a:r>
          </a:p>
          <a:p>
            <a:pPr algn="just"/>
            <a:r>
              <a:rPr lang="fr-FR" sz="1400">
                <a:solidFill>
                  <a:srgbClr val="6600CC"/>
                </a:solidFill>
              </a:rPr>
              <a:t>33) Annexe : Avantages-inconvénients du semis direct</a:t>
            </a:r>
          </a:p>
          <a:p>
            <a:pPr algn="just"/>
            <a:r>
              <a:rPr lang="fr-FR" sz="1400">
                <a:solidFill>
                  <a:srgbClr val="6600CC"/>
                </a:solidFill>
              </a:rPr>
              <a:t>34) Annexe : liste des substrats</a:t>
            </a:r>
          </a:p>
        </p:txBody>
      </p:sp>
      <p:sp>
        <p:nvSpPr>
          <p:cNvPr id="9"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D1C8AA09-8867-410B-96C7-8C2551AC0604}" type="slidenum">
              <a:rPr lang="fr-FR" sz="1200">
                <a:solidFill>
                  <a:schemeClr val="tx1">
                    <a:tint val="75000"/>
                  </a:schemeClr>
                </a:solidFill>
                <a:latin typeface="Times New Roman" pitchFamily="18" charset="0"/>
              </a:rPr>
              <a:pPr algn="r" fontAlgn="auto">
                <a:spcBef>
                  <a:spcPts val="0"/>
                </a:spcBef>
                <a:spcAft>
                  <a:spcPts val="0"/>
                </a:spcAft>
                <a:defRPr/>
              </a:pPr>
              <a:t>3</a:t>
            </a:fld>
            <a:endParaRPr lang="fr-FR" sz="1200" dirty="0">
              <a:solidFill>
                <a:schemeClr val="tx1">
                  <a:tint val="75000"/>
                </a:schemeClr>
              </a:solidFill>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oneTexte 3"/>
          <p:cNvSpPr txBox="1">
            <a:spLocks noChangeArrowheads="1"/>
          </p:cNvSpPr>
          <p:nvPr/>
        </p:nvSpPr>
        <p:spPr bwMode="auto">
          <a:xfrm>
            <a:off x="142875" y="1428750"/>
            <a:ext cx="8715375" cy="4211638"/>
          </a:xfrm>
          <a:prstGeom prst="rect">
            <a:avLst/>
          </a:prstGeom>
          <a:noFill/>
          <a:ln w="9525">
            <a:noFill/>
            <a:miter lim="800000"/>
            <a:headEnd/>
            <a:tailEnd/>
          </a:ln>
        </p:spPr>
        <p:txBody>
          <a:bodyPr>
            <a:spAutoFit/>
          </a:bodyPr>
          <a:lstStyle/>
          <a:p>
            <a:r>
              <a:rPr lang="fr-FR" b="1" u="sng">
                <a:solidFill>
                  <a:srgbClr val="6600CC"/>
                </a:solidFill>
              </a:rPr>
              <a:t>11) Techniques du semis direct (ou mulch) (suite)</a:t>
            </a:r>
          </a:p>
          <a:p>
            <a:endParaRPr lang="fr-FR">
              <a:solidFill>
                <a:srgbClr val="7030A0"/>
              </a:solidFill>
            </a:endParaRPr>
          </a:p>
          <a:p>
            <a:r>
              <a:rPr lang="fr-FR" b="1">
                <a:solidFill>
                  <a:srgbClr val="7030A0"/>
                </a:solidFill>
              </a:rPr>
              <a:t>Inconvénients :</a:t>
            </a:r>
            <a:endParaRPr lang="fr-FR">
              <a:solidFill>
                <a:srgbClr val="7030A0"/>
              </a:solidFill>
            </a:endParaRPr>
          </a:p>
          <a:p>
            <a:pPr algn="just">
              <a:buFont typeface="Arial" charset="0"/>
              <a:buChar char="•"/>
            </a:pPr>
            <a:r>
              <a:rPr lang="fr-FR">
                <a:solidFill>
                  <a:srgbClr val="7030A0"/>
                </a:solidFill>
              </a:rPr>
              <a:t>Plus grande difficulté à limiter le développement des mauvaises herbes (?). Ce qui obligerait à utiliser plus de désherbants (tels que les glyphosates …). </a:t>
            </a:r>
          </a:p>
          <a:p>
            <a:pPr algn="just">
              <a:buFont typeface="Arial" charset="0"/>
              <a:buChar char="•"/>
            </a:pPr>
            <a:r>
              <a:rPr lang="fr-FR">
                <a:solidFill>
                  <a:srgbClr val="C55407"/>
                </a:solidFill>
              </a:rPr>
              <a:t>un délai de 2 à 5 ans, voire plus, pour retrouver un sol vivant normal, après l'arrêt du labour et sous-solage.</a:t>
            </a:r>
          </a:p>
          <a:p>
            <a:pPr algn="just"/>
            <a:r>
              <a:rPr lang="fr-FR">
                <a:solidFill>
                  <a:srgbClr val="6600CC"/>
                </a:solidFill>
              </a:rPr>
              <a:t>Normalement, les mauvaises herbes ne poussent pas sur le sol recouvert d'un vrai tapis dense qu’est le couvert végétal. Mais dans certains cas, on observe :</a:t>
            </a:r>
          </a:p>
          <a:p>
            <a:pPr algn="just">
              <a:buFont typeface="Arial" charset="0"/>
              <a:buChar char="•"/>
            </a:pPr>
            <a:r>
              <a:rPr lang="fr-FR" i="1">
                <a:solidFill>
                  <a:srgbClr val="6600CC"/>
                </a:solidFill>
              </a:rPr>
              <a:t> Le développement de buissons, et de jeunes arbres, dans les cultures proches de forêts, poussant les agriculteurs, à réutiliser de nouveau, les pesticides.</a:t>
            </a:r>
            <a:endParaRPr lang="fr-FR">
              <a:solidFill>
                <a:srgbClr val="6600CC"/>
              </a:solidFill>
            </a:endParaRPr>
          </a:p>
          <a:p>
            <a:pPr algn="just">
              <a:buFont typeface="Arial" charset="0"/>
              <a:buChar char="•"/>
            </a:pPr>
            <a:r>
              <a:rPr lang="fr-FR" i="1">
                <a:solidFill>
                  <a:srgbClr val="6600CC"/>
                </a:solidFill>
              </a:rPr>
              <a:t> Le développement des limaces (si elles existent), dont les œufs ne sont plus enfouis par le labour, et si les prédateurs (</a:t>
            </a:r>
            <a:r>
              <a:rPr lang="fr-FR" i="1" u="sng">
                <a:hlinkClick r:id="rId2" tooltip="Oiseaux"/>
              </a:rPr>
              <a:t>oiseaux</a:t>
            </a:r>
            <a:r>
              <a:rPr lang="fr-FR" i="1">
                <a:solidFill>
                  <a:srgbClr val="6600CC"/>
                </a:solidFill>
              </a:rPr>
              <a:t>,</a:t>
            </a:r>
            <a:r>
              <a:rPr lang="fr-FR" i="1"/>
              <a:t> </a:t>
            </a:r>
            <a:r>
              <a:rPr lang="fr-FR" i="1" u="sng">
                <a:hlinkClick r:id="rId3" tooltip="Carabe"/>
              </a:rPr>
              <a:t>carabes</a:t>
            </a:r>
            <a:r>
              <a:rPr lang="fr-FR" i="1">
                <a:solidFill>
                  <a:srgbClr val="6600CC"/>
                </a:solidFill>
              </a:rPr>
              <a:t>..) n’existent plus à cause de la déforestation. Ce qui pousse les agriculteurs à utiliser des anti-limaces.</a:t>
            </a:r>
            <a:endParaRPr lang="fr-FR">
              <a:solidFill>
                <a:srgbClr val="6600CC"/>
              </a:solidFill>
            </a:endParaRPr>
          </a:p>
          <a:p>
            <a:pPr algn="just">
              <a:buFont typeface="Arial" charset="0"/>
              <a:buChar char="•"/>
            </a:pPr>
            <a:r>
              <a:rPr lang="fr-FR">
                <a:solidFill>
                  <a:srgbClr val="FF0000"/>
                </a:solidFill>
              </a:rPr>
              <a:t>Donc la technique serait moins écologique que l’on le dit (voir page 14).</a:t>
            </a:r>
          </a:p>
        </p:txBody>
      </p:sp>
      <p:sp>
        <p:nvSpPr>
          <p:cNvPr id="31747"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B74D9F53-E2B5-4294-9D59-73679FF6BFFC}" type="slidenum">
              <a:rPr lang="fr-FR" sz="1200">
                <a:solidFill>
                  <a:schemeClr val="tx1">
                    <a:tint val="75000"/>
                  </a:schemeClr>
                </a:solidFill>
                <a:latin typeface="Times New Roman" pitchFamily="18" charset="0"/>
              </a:rPr>
              <a:pPr algn="r" fontAlgn="auto">
                <a:spcBef>
                  <a:spcPts val="0"/>
                </a:spcBef>
                <a:spcAft>
                  <a:spcPts val="0"/>
                </a:spcAft>
                <a:defRPr/>
              </a:pPr>
              <a:t>30</a:t>
            </a:fld>
            <a:endParaRPr lang="fr-FR" sz="1200" dirty="0">
              <a:solidFill>
                <a:schemeClr val="tx1">
                  <a:tint val="75000"/>
                </a:schemeClr>
              </a:solidFill>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2771" name="Text Box 5"/>
          <p:cNvSpPr txBox="1">
            <a:spLocks noChangeArrowheads="1"/>
          </p:cNvSpPr>
          <p:nvPr/>
        </p:nvSpPr>
        <p:spPr bwMode="auto">
          <a:xfrm>
            <a:off x="107950" y="1196975"/>
            <a:ext cx="9036050" cy="3387725"/>
          </a:xfrm>
          <a:prstGeom prst="rect">
            <a:avLst/>
          </a:prstGeom>
          <a:noFill/>
          <a:ln w="9525">
            <a:noFill/>
            <a:miter lim="800000"/>
            <a:headEnd/>
            <a:tailEnd/>
          </a:ln>
        </p:spPr>
        <p:txBody>
          <a:bodyPr>
            <a:spAutoFit/>
          </a:bodyPr>
          <a:lstStyle/>
          <a:p>
            <a:pPr marL="342900" indent="-342900"/>
            <a:r>
              <a:rPr lang="fr-FR" b="1" u="sng">
                <a:solidFill>
                  <a:srgbClr val="6600CC"/>
                </a:solidFill>
              </a:rPr>
              <a:t>11) Techniques du semis direct (ou mulch) (suite)</a:t>
            </a:r>
          </a:p>
          <a:p>
            <a:pPr marL="342900" indent="-342900"/>
            <a:endParaRPr lang="fr-FR">
              <a:solidFill>
                <a:srgbClr val="6600CC"/>
              </a:solidFill>
            </a:endParaRPr>
          </a:p>
          <a:p>
            <a:pPr marL="342900" indent="-342900">
              <a:buFontTx/>
              <a:buChar char="•"/>
            </a:pPr>
            <a:r>
              <a:rPr lang="fr-FR">
                <a:solidFill>
                  <a:srgbClr val="6600CC"/>
                </a:solidFill>
              </a:rPr>
              <a:t>épaisseur du paillis : 10 à 15 cm, laissé durant toute la saison.</a:t>
            </a:r>
          </a:p>
          <a:p>
            <a:pPr marL="342900" indent="-342900">
              <a:buFontTx/>
              <a:buChar char="•"/>
            </a:pPr>
            <a:r>
              <a:rPr lang="fr-FR">
                <a:solidFill>
                  <a:srgbClr val="6600CC"/>
                </a:solidFill>
              </a:rPr>
              <a:t>un broyeur peut être utile pour améliorer le matériau.</a:t>
            </a:r>
          </a:p>
          <a:p>
            <a:pPr marL="342900" indent="-342900"/>
            <a:endParaRPr lang="fr-FR">
              <a:solidFill>
                <a:srgbClr val="6600CC"/>
              </a:solidFill>
            </a:endParaRPr>
          </a:p>
          <a:p>
            <a:pPr marL="342900" indent="-342900"/>
            <a:r>
              <a:rPr lang="fr-FR">
                <a:solidFill>
                  <a:srgbClr val="6600CC"/>
                </a:solidFill>
              </a:rPr>
              <a:t>Un semis-direct peut aussi être fait:</a:t>
            </a:r>
          </a:p>
          <a:p>
            <a:pPr marL="342900" indent="-342900"/>
            <a:r>
              <a:rPr lang="fr-FR">
                <a:solidFill>
                  <a:srgbClr val="6600CC"/>
                </a:solidFill>
              </a:rPr>
              <a:t>- à la machine, directement dans la couverture végétale de la culture précédente, laissée en place pour protéger le sol (souvent sans désherbage …).</a:t>
            </a:r>
          </a:p>
          <a:p>
            <a:pPr marL="342900" indent="-342900"/>
            <a:r>
              <a:rPr lang="fr-FR">
                <a:solidFill>
                  <a:srgbClr val="6600CC"/>
                </a:solidFill>
              </a:rPr>
              <a:t>- à la main, dans une couche de petits branchages et de feuilles ou de</a:t>
            </a:r>
            <a:r>
              <a:rPr lang="fr-FR"/>
              <a:t> </a:t>
            </a:r>
            <a:r>
              <a:rPr lang="fr-FR" u="sng">
                <a:hlinkClick r:id="rId2" tooltip="Bois raméal fragmenté"/>
              </a:rPr>
              <a:t>bois raméal fragmenté</a:t>
            </a:r>
            <a:r>
              <a:rPr lang="fr-FR"/>
              <a:t> </a:t>
            </a:r>
            <a:r>
              <a:rPr lang="fr-FR">
                <a:solidFill>
                  <a:srgbClr val="6600CC"/>
                </a:solidFill>
              </a:rPr>
              <a:t>(BRF). C’est à dire un mélange de résidus de broyage (fragmentation) de rameaux de </a:t>
            </a:r>
            <a:r>
              <a:rPr lang="fr-FR" u="sng">
                <a:hlinkClick r:id="rId3" tooltip="Bois"/>
              </a:rPr>
              <a:t>bois</a:t>
            </a:r>
            <a:r>
              <a:rPr lang="fr-FR"/>
              <a:t> </a:t>
            </a:r>
            <a:r>
              <a:rPr lang="fr-FR">
                <a:solidFill>
                  <a:srgbClr val="6600CC"/>
                </a:solidFill>
              </a:rPr>
              <a:t>(diamètre &lt; 7 cm) (en évitant d’utiliser comme bois, le bois des résineux, trop acides).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E6FA16DD-0C0E-45E4-B7A6-554EBEBED834}" type="slidenum">
              <a:rPr lang="fr-FR" sz="1200">
                <a:solidFill>
                  <a:schemeClr val="tx1">
                    <a:tint val="75000"/>
                  </a:schemeClr>
                </a:solidFill>
                <a:latin typeface="Times New Roman" pitchFamily="18" charset="0"/>
              </a:rPr>
              <a:pPr algn="r" fontAlgn="auto">
                <a:spcBef>
                  <a:spcPts val="0"/>
                </a:spcBef>
                <a:spcAft>
                  <a:spcPts val="0"/>
                </a:spcAft>
                <a:defRPr/>
              </a:pPr>
              <a:t>31</a:t>
            </a:fld>
            <a:endParaRPr lang="fr-FR" sz="1200" dirty="0">
              <a:solidFill>
                <a:schemeClr val="tx1">
                  <a:tint val="75000"/>
                </a:schemeClr>
              </a:solidFill>
              <a:latin typeface="Times New Roman" pitchFamily="18" charset="0"/>
            </a:endParaRPr>
          </a:p>
        </p:txBody>
      </p:sp>
      <p:pic>
        <p:nvPicPr>
          <p:cNvPr id="32773" name="Picture 11" descr="wetsoils_solssatures_6"/>
          <p:cNvPicPr>
            <a:picLocks noChangeAspect="1" noChangeArrowheads="1"/>
          </p:cNvPicPr>
          <p:nvPr/>
        </p:nvPicPr>
        <p:blipFill>
          <a:blip r:embed="rId4" cstate="print"/>
          <a:srcRect/>
          <a:stretch>
            <a:fillRect/>
          </a:stretch>
        </p:blipFill>
        <p:spPr bwMode="auto">
          <a:xfrm>
            <a:off x="0" y="5338763"/>
            <a:ext cx="2447925" cy="1519237"/>
          </a:xfrm>
          <a:prstGeom prst="rect">
            <a:avLst/>
          </a:prstGeom>
          <a:noFill/>
          <a:ln w="9525">
            <a:noFill/>
            <a:miter lim="800000"/>
            <a:headEnd/>
            <a:tailEnd/>
          </a:ln>
        </p:spPr>
      </p:pic>
      <p:pic>
        <p:nvPicPr>
          <p:cNvPr id="32774" name="Picture 12" descr="phacelia_s"/>
          <p:cNvPicPr>
            <a:picLocks noChangeAspect="1" noChangeArrowheads="1"/>
          </p:cNvPicPr>
          <p:nvPr/>
        </p:nvPicPr>
        <p:blipFill>
          <a:blip r:embed="rId5" cstate="print"/>
          <a:srcRect/>
          <a:stretch>
            <a:fillRect/>
          </a:stretch>
        </p:blipFill>
        <p:spPr bwMode="auto">
          <a:xfrm>
            <a:off x="2500313" y="5457825"/>
            <a:ext cx="1871662" cy="1400175"/>
          </a:xfrm>
          <a:prstGeom prst="rect">
            <a:avLst/>
          </a:prstGeom>
          <a:noFill/>
          <a:ln w="9525">
            <a:noFill/>
            <a:miter lim="800000"/>
            <a:headEnd/>
            <a:tailEnd/>
          </a:ln>
        </p:spPr>
      </p:pic>
      <p:pic>
        <p:nvPicPr>
          <p:cNvPr id="32775" name="Picture 13" descr="phacelia078705"/>
          <p:cNvPicPr>
            <a:picLocks noChangeAspect="1" noChangeArrowheads="1"/>
          </p:cNvPicPr>
          <p:nvPr/>
        </p:nvPicPr>
        <p:blipFill>
          <a:blip r:embed="rId6" cstate="print"/>
          <a:srcRect/>
          <a:stretch>
            <a:fillRect/>
          </a:stretch>
        </p:blipFill>
        <p:spPr bwMode="auto">
          <a:xfrm>
            <a:off x="4643438" y="5318125"/>
            <a:ext cx="1255712" cy="1539875"/>
          </a:xfrm>
          <a:prstGeom prst="rect">
            <a:avLst/>
          </a:prstGeom>
          <a:noFill/>
          <a:ln w="9525">
            <a:noFill/>
            <a:miter lim="800000"/>
            <a:headEnd/>
            <a:tailEnd/>
          </a:ln>
        </p:spPr>
      </p:pic>
      <p:sp>
        <p:nvSpPr>
          <p:cNvPr id="32776" name="Text Box 14"/>
          <p:cNvSpPr txBox="1">
            <a:spLocks noChangeArrowheads="1"/>
          </p:cNvSpPr>
          <p:nvPr/>
        </p:nvSpPr>
        <p:spPr bwMode="auto">
          <a:xfrm>
            <a:off x="2928938" y="4786313"/>
            <a:ext cx="2152650" cy="523875"/>
          </a:xfrm>
          <a:prstGeom prst="rect">
            <a:avLst/>
          </a:prstGeom>
          <a:noFill/>
          <a:ln w="9525">
            <a:noFill/>
            <a:miter lim="800000"/>
            <a:headEnd/>
            <a:tailEnd/>
          </a:ln>
        </p:spPr>
        <p:txBody>
          <a:bodyPr>
            <a:spAutoFit/>
          </a:bodyPr>
          <a:lstStyle/>
          <a:p>
            <a:r>
              <a:rPr lang="fr-FR" sz="1400" i="1">
                <a:solidFill>
                  <a:srgbClr val="6600CC"/>
                </a:solidFill>
              </a:rPr>
              <a:t>Phacelia engrais vert et résistante aux maladies                       </a:t>
            </a:r>
          </a:p>
        </p:txBody>
      </p:sp>
      <p:pic>
        <p:nvPicPr>
          <p:cNvPr id="32777" name="Picture 15" descr="luzerne"/>
          <p:cNvPicPr>
            <a:picLocks noChangeAspect="1" noChangeArrowheads="1"/>
          </p:cNvPicPr>
          <p:nvPr/>
        </p:nvPicPr>
        <p:blipFill>
          <a:blip r:embed="rId7" cstate="print"/>
          <a:srcRect/>
          <a:stretch>
            <a:fillRect/>
          </a:stretch>
        </p:blipFill>
        <p:spPr bwMode="auto">
          <a:xfrm>
            <a:off x="7535863" y="4886325"/>
            <a:ext cx="1608137" cy="1971675"/>
          </a:xfrm>
          <a:prstGeom prst="rect">
            <a:avLst/>
          </a:prstGeom>
          <a:noFill/>
          <a:ln w="9525">
            <a:noFill/>
            <a:miter lim="800000"/>
            <a:headEnd/>
            <a:tailEnd/>
          </a:ln>
        </p:spPr>
      </p:pic>
      <p:pic>
        <p:nvPicPr>
          <p:cNvPr id="32778" name="Picture 16" descr="Moutarde"/>
          <p:cNvPicPr>
            <a:picLocks noChangeAspect="1" noChangeArrowheads="1"/>
          </p:cNvPicPr>
          <p:nvPr/>
        </p:nvPicPr>
        <p:blipFill>
          <a:blip r:embed="rId8" cstate="print"/>
          <a:srcRect/>
          <a:stretch>
            <a:fillRect/>
          </a:stretch>
        </p:blipFill>
        <p:spPr bwMode="auto">
          <a:xfrm>
            <a:off x="6215063" y="5389563"/>
            <a:ext cx="1196975" cy="1468437"/>
          </a:xfrm>
          <a:prstGeom prst="rect">
            <a:avLst/>
          </a:prstGeom>
          <a:noFill/>
          <a:ln w="9525">
            <a:noFill/>
            <a:miter lim="800000"/>
            <a:headEnd/>
            <a:tailEnd/>
          </a:ln>
        </p:spPr>
      </p:pic>
      <p:sp>
        <p:nvSpPr>
          <p:cNvPr id="32779" name="ZoneTexte 13"/>
          <p:cNvSpPr txBox="1">
            <a:spLocks noChangeArrowheads="1"/>
          </p:cNvSpPr>
          <p:nvPr/>
        </p:nvSpPr>
        <p:spPr bwMode="auto">
          <a:xfrm>
            <a:off x="8072438" y="4643438"/>
            <a:ext cx="738187" cy="276225"/>
          </a:xfrm>
          <a:prstGeom prst="rect">
            <a:avLst/>
          </a:prstGeom>
          <a:noFill/>
          <a:ln w="9525">
            <a:noFill/>
            <a:miter lim="800000"/>
            <a:headEnd/>
            <a:tailEnd/>
          </a:ln>
        </p:spPr>
        <p:txBody>
          <a:bodyPr wrap="none">
            <a:spAutoFit/>
          </a:bodyPr>
          <a:lstStyle/>
          <a:p>
            <a:r>
              <a:rPr lang="fr-FR" sz="1200" i="1">
                <a:solidFill>
                  <a:srgbClr val="6600CC"/>
                </a:solidFill>
              </a:rPr>
              <a:t>Luzerne</a:t>
            </a:r>
            <a:endParaRPr lang="fr-FR" sz="1200"/>
          </a:p>
        </p:txBody>
      </p:sp>
      <p:sp>
        <p:nvSpPr>
          <p:cNvPr id="32780" name="ZoneTexte 14"/>
          <p:cNvSpPr txBox="1">
            <a:spLocks noChangeArrowheads="1"/>
          </p:cNvSpPr>
          <p:nvPr/>
        </p:nvSpPr>
        <p:spPr bwMode="auto">
          <a:xfrm>
            <a:off x="6429375" y="5072063"/>
            <a:ext cx="831850" cy="276225"/>
          </a:xfrm>
          <a:prstGeom prst="rect">
            <a:avLst/>
          </a:prstGeom>
          <a:noFill/>
          <a:ln w="9525">
            <a:noFill/>
            <a:miter lim="800000"/>
            <a:headEnd/>
            <a:tailEnd/>
          </a:ln>
        </p:spPr>
        <p:txBody>
          <a:bodyPr wrap="none">
            <a:spAutoFit/>
          </a:bodyPr>
          <a:lstStyle/>
          <a:p>
            <a:r>
              <a:rPr lang="fr-FR" sz="1200" i="1">
                <a:solidFill>
                  <a:srgbClr val="6600CC"/>
                </a:solidFill>
              </a:rPr>
              <a:t>Moutarde</a:t>
            </a:r>
          </a:p>
        </p:txBody>
      </p:sp>
      <p:sp>
        <p:nvSpPr>
          <p:cNvPr id="32781" name="Text Box 14"/>
          <p:cNvSpPr txBox="1">
            <a:spLocks noChangeArrowheads="1"/>
          </p:cNvSpPr>
          <p:nvPr/>
        </p:nvSpPr>
        <p:spPr bwMode="auto">
          <a:xfrm>
            <a:off x="0" y="4572000"/>
            <a:ext cx="2571750" cy="738188"/>
          </a:xfrm>
          <a:prstGeom prst="rect">
            <a:avLst/>
          </a:prstGeom>
          <a:noFill/>
          <a:ln w="9525">
            <a:noFill/>
            <a:miter lim="800000"/>
            <a:headEnd/>
            <a:tailEnd/>
          </a:ln>
        </p:spPr>
        <p:txBody>
          <a:bodyPr>
            <a:spAutoFit/>
          </a:bodyPr>
          <a:lstStyle/>
          <a:p>
            <a:r>
              <a:rPr lang="fr-FR" sz="1400" i="1">
                <a:solidFill>
                  <a:srgbClr val="6600CC"/>
                </a:solidFill>
              </a:rPr>
              <a:t>Cultures couvre-sol : mélange de vesce, de radis et d'avoine pour sols humides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3795" name="Text Box 5"/>
          <p:cNvSpPr txBox="1">
            <a:spLocks noChangeArrowheads="1"/>
          </p:cNvSpPr>
          <p:nvPr/>
        </p:nvSpPr>
        <p:spPr bwMode="auto">
          <a:xfrm>
            <a:off x="107950" y="1196975"/>
            <a:ext cx="8893175" cy="5530850"/>
          </a:xfrm>
          <a:prstGeom prst="rect">
            <a:avLst/>
          </a:prstGeom>
          <a:noFill/>
          <a:ln w="9525">
            <a:noFill/>
            <a:miter lim="800000"/>
            <a:headEnd/>
            <a:tailEnd/>
          </a:ln>
        </p:spPr>
        <p:txBody>
          <a:bodyPr>
            <a:spAutoFit/>
          </a:bodyPr>
          <a:lstStyle/>
          <a:p>
            <a:r>
              <a:rPr lang="fr-FR" b="1" u="sng">
                <a:solidFill>
                  <a:srgbClr val="6600CC"/>
                </a:solidFill>
              </a:rPr>
              <a:t>11bis) Techniques du semis direct (suite &amp; fin) : l’avis du LAMS</a:t>
            </a:r>
          </a:p>
          <a:p>
            <a:endParaRPr lang="fr-FR">
              <a:solidFill>
                <a:srgbClr val="6600CC"/>
              </a:solidFill>
            </a:endParaRPr>
          </a:p>
          <a:p>
            <a:pPr algn="just"/>
            <a:r>
              <a:rPr lang="fr-FR" sz="1600">
                <a:solidFill>
                  <a:srgbClr val="6600CC"/>
                </a:solidFill>
              </a:rPr>
              <a:t>La technique du semis-direct (sous couvert permanent</a:t>
            </a:r>
            <a:r>
              <a:rPr lang="fr-FR" sz="1600" b="1">
                <a:solidFill>
                  <a:srgbClr val="6600CC"/>
                </a:solidFill>
              </a:rPr>
              <a:t> </a:t>
            </a:r>
            <a:r>
              <a:rPr lang="fr-FR" sz="1600">
                <a:solidFill>
                  <a:srgbClr val="6600CC"/>
                </a:solidFill>
              </a:rPr>
              <a:t>ou non) nécessite moins de traitements (phytosanitaires…), moins d’apport d’engrais, moins de pesticides etc., à partir du moment ou l'on retrouve un équilibre biologique dans son sol</a:t>
            </a:r>
            <a:r>
              <a:rPr lang="fr-FR" sz="1600">
                <a:solidFill>
                  <a:srgbClr val="0000FF"/>
                </a:solidFill>
              </a:rPr>
              <a:t>.</a:t>
            </a:r>
          </a:p>
          <a:p>
            <a:pPr algn="just"/>
            <a:r>
              <a:rPr lang="fr-FR" sz="1600">
                <a:solidFill>
                  <a:srgbClr val="6600CC"/>
                </a:solidFill>
              </a:rPr>
              <a:t>•Il y a une perte en rendement, au départ, par rapport à la technique du labour + engrais chimiques</a:t>
            </a:r>
            <a:r>
              <a:rPr lang="fr-FR" sz="1600" b="1">
                <a:solidFill>
                  <a:srgbClr val="6600CC"/>
                </a:solidFill>
              </a:rPr>
              <a:t>, </a:t>
            </a:r>
            <a:r>
              <a:rPr lang="fr-FR" sz="1600">
                <a:solidFill>
                  <a:srgbClr val="6600CC"/>
                </a:solidFill>
              </a:rPr>
              <a:t>si au départ on à une mauvaise structure de sol et/ou des couverts mal adapté à son sol _ la technique repose sur les plantes de couvertures qui doivent structurer le sol à la place des travaux mécaniques</a:t>
            </a:r>
            <a:r>
              <a:rPr lang="fr-FR" sz="1600" b="1">
                <a:solidFill>
                  <a:srgbClr val="6600CC"/>
                </a:solidFill>
              </a:rPr>
              <a:t>.</a:t>
            </a:r>
            <a:endParaRPr lang="fr-FR" sz="1600">
              <a:solidFill>
                <a:srgbClr val="6600CC"/>
              </a:solidFill>
            </a:endParaRPr>
          </a:p>
          <a:p>
            <a:pPr algn="just"/>
            <a:r>
              <a:rPr lang="fr-FR" sz="1600">
                <a:solidFill>
                  <a:srgbClr val="6600CC"/>
                </a:solidFill>
              </a:rPr>
              <a:t>•Mais on gagne au niveau de la diminution du nombre de passages (sur le champ avec le tracteur). Par exemple, on ne passe plus que 3 fois, au lieu de 10 fois. Donc, on obtient une réduction sur la consommation du gasoil du tracteur (100 litres/ha en labour à moins de 40 litres/ha).</a:t>
            </a:r>
          </a:p>
          <a:p>
            <a:pPr algn="just"/>
            <a:r>
              <a:rPr lang="fr-FR" sz="1600">
                <a:solidFill>
                  <a:srgbClr val="6600CC"/>
                </a:solidFill>
              </a:rPr>
              <a:t>•La 1ère année, on rentre juste dans ses frais (si, du moins, le sol est vraiment mal structuré, c'est pour cela que parfois il y a une transition par les TCS (techniques culturales simplifiées)).</a:t>
            </a:r>
          </a:p>
          <a:p>
            <a:pPr algn="just"/>
            <a:r>
              <a:rPr lang="fr-FR" sz="1600">
                <a:solidFill>
                  <a:srgbClr val="6600CC"/>
                </a:solidFill>
              </a:rPr>
              <a:t>•En suite au bout de la 3ème à la 4ème année, on peut investir…</a:t>
            </a:r>
          </a:p>
          <a:p>
            <a:pPr algn="just"/>
            <a:r>
              <a:rPr lang="fr-FR" sz="1600">
                <a:solidFill>
                  <a:srgbClr val="6600CC"/>
                </a:solidFill>
              </a:rPr>
              <a:t>•Cette technique nécessite un semoir spécial de semis direct, souvent se sont des semoirs à disques qui ouvrent un sillon à travers la végétation et y placent la graine. Ces semoirs ne labourent pas. Si vous grattez ou griffez légèrement le sol, on est en TCS.</a:t>
            </a:r>
          </a:p>
          <a:p>
            <a:pPr algn="just"/>
            <a:r>
              <a:rPr lang="fr-FR" sz="1600">
                <a:solidFill>
                  <a:srgbClr val="6600CC"/>
                </a:solidFill>
              </a:rPr>
              <a:t>•L’agriculteur n’a plus besoin de labourer… Il lui faut se défaire de l’habitude de labourer (!).</a:t>
            </a:r>
          </a:p>
          <a:p>
            <a:pPr algn="just"/>
            <a:endParaRPr lang="fr-FR" sz="1600" u="sng">
              <a:solidFill>
                <a:srgbClr val="6600CC"/>
              </a:solidFill>
            </a:endParaRPr>
          </a:p>
          <a:p>
            <a:pPr algn="r"/>
            <a:r>
              <a:rPr lang="fr-FR" sz="1600">
                <a:solidFill>
                  <a:srgbClr val="6600CC"/>
                </a:solidFill>
              </a:rPr>
              <a:t>(La suite page suivante </a:t>
            </a:r>
            <a:r>
              <a:rPr lang="fr-FR" sz="1600">
                <a:solidFill>
                  <a:srgbClr val="6600CC"/>
                </a:solidFill>
                <a:sym typeface="Symbol" pitchFamily="18" charset="2"/>
              </a:rPr>
              <a:t>)</a:t>
            </a:r>
            <a:endParaRPr lang="fr-FR" sz="1600">
              <a:solidFill>
                <a:srgbClr val="6600CC"/>
              </a:solidFill>
            </a:endParaRP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A391568D-1844-425C-AFDF-3A9B923C738D}" type="slidenum">
              <a:rPr lang="fr-FR" sz="1200">
                <a:solidFill>
                  <a:schemeClr val="tx1">
                    <a:tint val="75000"/>
                  </a:schemeClr>
                </a:solidFill>
                <a:latin typeface="Times New Roman" pitchFamily="18" charset="0"/>
              </a:rPr>
              <a:pPr algn="r" fontAlgn="auto">
                <a:spcBef>
                  <a:spcPts val="0"/>
                </a:spcBef>
                <a:spcAft>
                  <a:spcPts val="0"/>
                </a:spcAft>
                <a:defRPr/>
              </a:pPr>
              <a:t>32</a:t>
            </a:fld>
            <a:endParaRPr lang="fr-FR" sz="1200" dirty="0">
              <a:solidFill>
                <a:schemeClr val="tx1">
                  <a:tint val="75000"/>
                </a:schemeClr>
              </a:solidFill>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4"/>
          <p:cNvSpPr>
            <a:spLocks noChangeArrowheads="1" noChangeShapeType="1" noTextEdit="1"/>
          </p:cNvSpPr>
          <p:nvPr/>
        </p:nvSpPr>
        <p:spPr bwMode="auto">
          <a:xfrm>
            <a:off x="1071563" y="1428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C76DF91B-39CB-4841-820A-032BA3970D54}" type="slidenum">
              <a:rPr lang="fr-FR" sz="1200">
                <a:solidFill>
                  <a:schemeClr val="tx1">
                    <a:tint val="75000"/>
                  </a:schemeClr>
                </a:solidFill>
                <a:latin typeface="Times New Roman" pitchFamily="18" charset="0"/>
              </a:rPr>
              <a:pPr algn="r" fontAlgn="auto">
                <a:spcBef>
                  <a:spcPts val="0"/>
                </a:spcBef>
                <a:spcAft>
                  <a:spcPts val="0"/>
                </a:spcAft>
                <a:defRPr/>
              </a:pPr>
              <a:t>33</a:t>
            </a:fld>
            <a:endParaRPr lang="fr-FR" sz="1200" dirty="0">
              <a:solidFill>
                <a:schemeClr val="tx1">
                  <a:tint val="75000"/>
                </a:schemeClr>
              </a:solidFill>
              <a:latin typeface="Times New Roman" pitchFamily="18" charset="0"/>
            </a:endParaRPr>
          </a:p>
        </p:txBody>
      </p:sp>
      <p:sp>
        <p:nvSpPr>
          <p:cNvPr id="34820" name="ZoneTexte 10"/>
          <p:cNvSpPr txBox="1">
            <a:spLocks noChangeArrowheads="1"/>
          </p:cNvSpPr>
          <p:nvPr/>
        </p:nvSpPr>
        <p:spPr bwMode="auto">
          <a:xfrm>
            <a:off x="142875" y="857250"/>
            <a:ext cx="8858250" cy="5775325"/>
          </a:xfrm>
          <a:prstGeom prst="rect">
            <a:avLst/>
          </a:prstGeom>
          <a:noFill/>
          <a:ln w="9525">
            <a:noFill/>
            <a:miter lim="800000"/>
            <a:headEnd/>
            <a:tailEnd/>
          </a:ln>
        </p:spPr>
        <p:txBody>
          <a:bodyPr>
            <a:spAutoFit/>
          </a:bodyPr>
          <a:lstStyle/>
          <a:p>
            <a:r>
              <a:rPr lang="fr-FR" b="1" u="sng">
                <a:solidFill>
                  <a:srgbClr val="6600CC"/>
                </a:solidFill>
              </a:rPr>
              <a:t>11bis) Techniques du semis direct (suite &amp; fin) : l’avis du LAMS</a:t>
            </a:r>
          </a:p>
          <a:p>
            <a:pPr algn="just"/>
            <a:endParaRPr lang="fr-FR">
              <a:solidFill>
                <a:srgbClr val="6600CC"/>
              </a:solidFill>
            </a:endParaRPr>
          </a:p>
          <a:p>
            <a:pPr algn="just">
              <a:buFont typeface="Arial" charset="0"/>
              <a:buChar char="•"/>
            </a:pPr>
            <a:r>
              <a:rPr lang="fr-FR" sz="1600">
                <a:solidFill>
                  <a:srgbClr val="6600CC"/>
                </a:solidFill>
              </a:rPr>
              <a:t>Comme </a:t>
            </a:r>
            <a:r>
              <a:rPr lang="fr-FR" sz="1600" i="1">
                <a:solidFill>
                  <a:srgbClr val="6600CC"/>
                </a:solidFill>
              </a:rPr>
              <a:t>plante couvre-sol</a:t>
            </a:r>
            <a:r>
              <a:rPr lang="fr-FR" sz="1600">
                <a:solidFill>
                  <a:srgbClr val="6600CC"/>
                </a:solidFill>
              </a:rPr>
              <a:t>, on peut utiliser, suivant certains types de sol, du millet, du sorgho …., par ce que ces plantes poussent vite (mais pas dans d'autres types de sol).</a:t>
            </a:r>
            <a:r>
              <a:rPr lang="fr-FR" sz="1600" b="1">
                <a:solidFill>
                  <a:srgbClr val="6600CC"/>
                </a:solidFill>
              </a:rPr>
              <a:t> </a:t>
            </a:r>
            <a:r>
              <a:rPr lang="fr-FR" sz="1600">
                <a:solidFill>
                  <a:srgbClr val="6600CC"/>
                </a:solidFill>
              </a:rPr>
              <a:t>il faut alors utiliser d’autres plantes... On parle de plantes de couvertures adaptées à son sol, et à son climat.</a:t>
            </a:r>
          </a:p>
          <a:p>
            <a:pPr algn="just"/>
            <a:r>
              <a:rPr lang="fr-FR" sz="1600">
                <a:solidFill>
                  <a:srgbClr val="6600CC"/>
                </a:solidFill>
              </a:rPr>
              <a:t>•Cette technique est difficilement compatible avec l’agriculture biologique du fait du manque de recherche sur des couverts adaptés à cette technique (gélifs, destruction mécanique…)</a:t>
            </a:r>
          </a:p>
          <a:p>
            <a:pPr algn="just"/>
            <a:r>
              <a:rPr lang="fr-FR" sz="1600">
                <a:solidFill>
                  <a:srgbClr val="6600CC"/>
                </a:solidFill>
              </a:rPr>
              <a:t>•Cependant avec cette technique on peut diminuer fortement les doses habituellement utilisées de glyphosates (type Roundup…). Car cette technique, bien utilisée, stoppe «naturellement» la prolifération des mauvaises herbes (adventices). On peut diminuer les doses de quasiment toutes les molécules utilisées, mais ce n'est pas lié à la technique du semis direct sous couvert, même si souvent elle sont menées conjointement. En effet les réductions de doses et traitement bas volumes peuvent être traités dans un sujet à part. Par contre il est vrai qu'au cours du temps la pression des mauvaises herbes diminue. Une nuance à faire</a:t>
            </a:r>
            <a:r>
              <a:rPr lang="fr-FR" sz="1600" b="1">
                <a:solidFill>
                  <a:srgbClr val="6600CC"/>
                </a:solidFill>
              </a:rPr>
              <a:t>.</a:t>
            </a:r>
          </a:p>
          <a:p>
            <a:pPr algn="just"/>
            <a:r>
              <a:rPr lang="fr-FR" sz="1600">
                <a:solidFill>
                  <a:srgbClr val="6600CC"/>
                </a:solidFill>
              </a:rPr>
              <a:t>•Importance de la densité, de l’homogénéité et de la qualité du couvert végétal de protection (avoine, vesce velue, stylosanthes, sarrasin, sorgho…), couvrant totalement le sol, pour éviter les adventices et donc l’utilisation d’herbicides.</a:t>
            </a:r>
          </a:p>
          <a:p>
            <a:pPr algn="just"/>
            <a:r>
              <a:rPr lang="fr-FR" sz="1600">
                <a:solidFill>
                  <a:srgbClr val="6600CC"/>
                </a:solidFill>
              </a:rPr>
              <a:t>•Sinon, cette technique développe la microfaune</a:t>
            </a:r>
            <a:r>
              <a:rPr lang="fr-FR" sz="1600" b="1">
                <a:solidFill>
                  <a:srgbClr val="6600CC"/>
                </a:solidFill>
              </a:rPr>
              <a:t> </a:t>
            </a:r>
            <a:r>
              <a:rPr lang="fr-FR" sz="1600">
                <a:solidFill>
                  <a:srgbClr val="6600CC"/>
                </a:solidFill>
              </a:rPr>
              <a:t>du sol : les vers de terres (qui sont les vrais laboureurs), acariens, collemboles…). Et plus cette microfaune est développée, plus la fertilité des sols s’accroît.</a:t>
            </a:r>
          </a:p>
          <a:p>
            <a:pPr algn="just"/>
            <a:r>
              <a:rPr lang="fr-FR" sz="1600">
                <a:solidFill>
                  <a:srgbClr val="6600CC"/>
                </a:solidFill>
              </a:rPr>
              <a:t>=&gt; Source : Sébastien Laprévote,  </a:t>
            </a:r>
            <a:r>
              <a:rPr lang="fr-FR" sz="1600" b="1">
                <a:solidFill>
                  <a:srgbClr val="6600CC"/>
                </a:solidFill>
              </a:rPr>
              <a:t>LAMS</a:t>
            </a:r>
            <a:r>
              <a:rPr lang="fr-FR" sz="1600">
                <a:solidFill>
                  <a:srgbClr val="6600CC"/>
                </a:solidFill>
              </a:rPr>
              <a:t>, 5 rue de Charmont, LAMS, 21120 MAREY SUR TILLE, France.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BA0CF783-11BF-41C1-88C5-541D53BD962A}" type="slidenum">
              <a:rPr lang="fr-FR" sz="1200">
                <a:solidFill>
                  <a:schemeClr val="tx1">
                    <a:tint val="75000"/>
                  </a:schemeClr>
                </a:solidFill>
                <a:latin typeface="Times New Roman" pitchFamily="18" charset="0"/>
              </a:rPr>
              <a:pPr algn="r" fontAlgn="auto">
                <a:spcBef>
                  <a:spcPts val="0"/>
                </a:spcBef>
                <a:spcAft>
                  <a:spcPts val="0"/>
                </a:spcAft>
                <a:defRPr/>
              </a:pPr>
              <a:t>34</a:t>
            </a:fld>
            <a:endParaRPr lang="fr-FR" sz="1200" dirty="0">
              <a:solidFill>
                <a:schemeClr val="tx1">
                  <a:tint val="75000"/>
                </a:schemeClr>
              </a:solidFill>
              <a:latin typeface="Times New Roman" pitchFamily="18" charset="0"/>
            </a:endParaRPr>
          </a:p>
        </p:txBody>
      </p:sp>
      <p:sp>
        <p:nvSpPr>
          <p:cNvPr id="35844" name="Text Box 5"/>
          <p:cNvSpPr txBox="1">
            <a:spLocks noChangeArrowheads="1"/>
          </p:cNvSpPr>
          <p:nvPr/>
        </p:nvSpPr>
        <p:spPr bwMode="auto">
          <a:xfrm>
            <a:off x="107950" y="1196975"/>
            <a:ext cx="9036050" cy="641350"/>
          </a:xfrm>
          <a:prstGeom prst="rect">
            <a:avLst/>
          </a:prstGeom>
          <a:noFill/>
          <a:ln w="9525">
            <a:noFill/>
            <a:miter lim="800000"/>
            <a:headEnd/>
            <a:tailEnd/>
          </a:ln>
        </p:spPr>
        <p:txBody>
          <a:bodyPr>
            <a:spAutoFit/>
          </a:bodyPr>
          <a:lstStyle/>
          <a:p>
            <a:r>
              <a:rPr lang="fr-FR" b="1" u="sng">
                <a:solidFill>
                  <a:srgbClr val="6600CC"/>
                </a:solidFill>
              </a:rPr>
              <a:t>11ter) Images sur la technique du semis direct</a:t>
            </a:r>
          </a:p>
          <a:p>
            <a:endParaRPr lang="fr-FR" u="sng">
              <a:solidFill>
                <a:srgbClr val="6600CC"/>
              </a:solidFill>
            </a:endParaRPr>
          </a:p>
        </p:txBody>
      </p:sp>
      <p:pic>
        <p:nvPicPr>
          <p:cNvPr id="35845" name="Picture 8" descr="CompSemisDirect&amp;Labour2"/>
          <p:cNvPicPr>
            <a:picLocks noChangeAspect="1" noChangeArrowheads="1"/>
          </p:cNvPicPr>
          <p:nvPr/>
        </p:nvPicPr>
        <p:blipFill>
          <a:blip r:embed="rId2" cstate="print"/>
          <a:srcRect/>
          <a:stretch>
            <a:fillRect/>
          </a:stretch>
        </p:blipFill>
        <p:spPr bwMode="auto">
          <a:xfrm>
            <a:off x="323850" y="1628775"/>
            <a:ext cx="2051050" cy="1370013"/>
          </a:xfrm>
          <a:prstGeom prst="rect">
            <a:avLst/>
          </a:prstGeom>
          <a:noFill/>
          <a:ln w="9525">
            <a:noFill/>
            <a:miter lim="800000"/>
            <a:headEnd/>
            <a:tailEnd/>
          </a:ln>
        </p:spPr>
      </p:pic>
      <p:sp>
        <p:nvSpPr>
          <p:cNvPr id="35846" name="Text Box 9"/>
          <p:cNvSpPr txBox="1">
            <a:spLocks noChangeArrowheads="1"/>
          </p:cNvSpPr>
          <p:nvPr/>
        </p:nvSpPr>
        <p:spPr bwMode="auto">
          <a:xfrm>
            <a:off x="107950" y="3068638"/>
            <a:ext cx="2373313" cy="396875"/>
          </a:xfrm>
          <a:prstGeom prst="rect">
            <a:avLst/>
          </a:prstGeom>
          <a:noFill/>
          <a:ln w="9525">
            <a:noFill/>
            <a:miter lim="800000"/>
            <a:headEnd/>
            <a:tailEnd/>
          </a:ln>
        </p:spPr>
        <p:txBody>
          <a:bodyPr wrap="none">
            <a:spAutoFit/>
          </a:bodyPr>
          <a:lstStyle/>
          <a:p>
            <a:r>
              <a:rPr lang="fr-FR" sz="1000">
                <a:solidFill>
                  <a:srgbClr val="6600CC"/>
                </a:solidFill>
              </a:rPr>
              <a:t>↑</a:t>
            </a:r>
            <a:r>
              <a:rPr lang="fr-FR" sz="1000"/>
              <a:t> </a:t>
            </a:r>
            <a:r>
              <a:rPr lang="fr-FR" sz="1000">
                <a:solidFill>
                  <a:srgbClr val="6600CC"/>
                </a:solidFill>
              </a:rPr>
              <a:t>En haut semis direct après écobuage</a:t>
            </a:r>
          </a:p>
          <a:p>
            <a:r>
              <a:rPr lang="fr-FR" sz="1000">
                <a:solidFill>
                  <a:srgbClr val="6600CC"/>
                </a:solidFill>
              </a:rPr>
              <a:t>En bas, technique du semis </a:t>
            </a:r>
            <a:r>
              <a:rPr lang="fr-FR" sz="1000">
                <a:solidFill>
                  <a:srgbClr val="6600CC"/>
                </a:solidFill>
                <a:cs typeface="Arial" charset="0"/>
              </a:rPr>
              <a:t>↓</a:t>
            </a:r>
          </a:p>
        </p:txBody>
      </p:sp>
      <p:pic>
        <p:nvPicPr>
          <p:cNvPr id="35847" name="Picture 10" descr="SolPailleA_s"/>
          <p:cNvPicPr>
            <a:picLocks noChangeAspect="1" noChangeArrowheads="1"/>
          </p:cNvPicPr>
          <p:nvPr/>
        </p:nvPicPr>
        <p:blipFill>
          <a:blip r:embed="rId3" cstate="print"/>
          <a:srcRect/>
          <a:stretch>
            <a:fillRect/>
          </a:stretch>
        </p:blipFill>
        <p:spPr bwMode="auto">
          <a:xfrm>
            <a:off x="2484438" y="1628775"/>
            <a:ext cx="1020762" cy="1366838"/>
          </a:xfrm>
          <a:prstGeom prst="rect">
            <a:avLst/>
          </a:prstGeom>
          <a:noFill/>
          <a:ln w="9525">
            <a:noFill/>
            <a:miter lim="800000"/>
            <a:headEnd/>
            <a:tailEnd/>
          </a:ln>
        </p:spPr>
      </p:pic>
      <p:sp>
        <p:nvSpPr>
          <p:cNvPr id="35848" name="Text Box 11"/>
          <p:cNvSpPr txBox="1">
            <a:spLocks noChangeArrowheads="1"/>
          </p:cNvSpPr>
          <p:nvPr/>
        </p:nvSpPr>
        <p:spPr bwMode="auto">
          <a:xfrm>
            <a:off x="2643188" y="3000375"/>
            <a:ext cx="3240087" cy="549275"/>
          </a:xfrm>
          <a:prstGeom prst="rect">
            <a:avLst/>
          </a:prstGeom>
          <a:noFill/>
          <a:ln w="9525">
            <a:noFill/>
            <a:miter lim="800000"/>
            <a:headEnd/>
            <a:tailEnd/>
          </a:ln>
        </p:spPr>
        <p:txBody>
          <a:bodyPr>
            <a:spAutoFit/>
          </a:bodyPr>
          <a:lstStyle/>
          <a:p>
            <a:r>
              <a:rPr lang="fr-FR">
                <a:solidFill>
                  <a:srgbClr val="6600CC"/>
                </a:solidFill>
              </a:rPr>
              <a:t>↑</a:t>
            </a:r>
            <a:r>
              <a:rPr lang="fr-FR"/>
              <a:t> </a:t>
            </a:r>
            <a:r>
              <a:rPr lang="fr-FR" sz="1200">
                <a:solidFill>
                  <a:srgbClr val="6600CC"/>
                </a:solidFill>
              </a:rPr>
              <a:t>A gauche, sol non paillé.       </a:t>
            </a:r>
            <a:r>
              <a:rPr lang="fr-FR" sz="1200">
                <a:solidFill>
                  <a:srgbClr val="6600CC"/>
                </a:solidFill>
                <a:cs typeface="Arial" charset="0"/>
              </a:rPr>
              <a:t>↑ </a:t>
            </a:r>
            <a:r>
              <a:rPr lang="fr-FR" sz="1200">
                <a:solidFill>
                  <a:srgbClr val="6600CC"/>
                </a:solidFill>
              </a:rPr>
              <a:t>Sol paillé.</a:t>
            </a:r>
          </a:p>
          <a:p>
            <a:r>
              <a:rPr lang="fr-FR" sz="1200">
                <a:solidFill>
                  <a:srgbClr val="6600CC"/>
                </a:solidFill>
              </a:rPr>
              <a:t>A droite, sol paillé.</a:t>
            </a:r>
          </a:p>
        </p:txBody>
      </p:sp>
      <p:pic>
        <p:nvPicPr>
          <p:cNvPr id="35849" name="Picture 12" descr="SolProtegeErosion"/>
          <p:cNvPicPr>
            <a:picLocks noChangeAspect="1" noChangeArrowheads="1"/>
          </p:cNvPicPr>
          <p:nvPr/>
        </p:nvPicPr>
        <p:blipFill>
          <a:blip r:embed="rId4" cstate="print"/>
          <a:srcRect/>
          <a:stretch>
            <a:fillRect/>
          </a:stretch>
        </p:blipFill>
        <p:spPr bwMode="auto">
          <a:xfrm>
            <a:off x="5429250" y="1214438"/>
            <a:ext cx="2665413" cy="1149350"/>
          </a:xfrm>
          <a:prstGeom prst="rect">
            <a:avLst/>
          </a:prstGeom>
          <a:noFill/>
          <a:ln w="9525">
            <a:noFill/>
            <a:miter lim="800000"/>
            <a:headEnd/>
            <a:tailEnd/>
          </a:ln>
        </p:spPr>
      </p:pic>
      <p:pic>
        <p:nvPicPr>
          <p:cNvPr id="35850" name="Picture 13" descr="lombric_s"/>
          <p:cNvPicPr>
            <a:picLocks noChangeAspect="1" noChangeArrowheads="1"/>
          </p:cNvPicPr>
          <p:nvPr/>
        </p:nvPicPr>
        <p:blipFill>
          <a:blip r:embed="rId5" cstate="print"/>
          <a:srcRect/>
          <a:stretch>
            <a:fillRect/>
          </a:stretch>
        </p:blipFill>
        <p:spPr bwMode="auto">
          <a:xfrm>
            <a:off x="8237538" y="1143000"/>
            <a:ext cx="906462" cy="1455738"/>
          </a:xfrm>
          <a:prstGeom prst="rect">
            <a:avLst/>
          </a:prstGeom>
          <a:noFill/>
          <a:ln w="9525">
            <a:noFill/>
            <a:miter lim="800000"/>
            <a:headEnd/>
            <a:tailEnd/>
          </a:ln>
        </p:spPr>
      </p:pic>
      <p:sp>
        <p:nvSpPr>
          <p:cNvPr id="35851" name="Text Box 14"/>
          <p:cNvSpPr txBox="1">
            <a:spLocks noChangeArrowheads="1"/>
          </p:cNvSpPr>
          <p:nvPr/>
        </p:nvSpPr>
        <p:spPr bwMode="auto">
          <a:xfrm>
            <a:off x="6838950" y="2571750"/>
            <a:ext cx="2305050" cy="274638"/>
          </a:xfrm>
          <a:prstGeom prst="rect">
            <a:avLst/>
          </a:prstGeom>
          <a:noFill/>
          <a:ln w="9525">
            <a:noFill/>
            <a:miter lim="800000"/>
            <a:headEnd/>
            <a:tailEnd/>
          </a:ln>
        </p:spPr>
        <p:txBody>
          <a:bodyPr>
            <a:spAutoFit/>
          </a:bodyPr>
          <a:lstStyle/>
          <a:p>
            <a:r>
              <a:rPr lang="fr-FR" sz="1200">
                <a:solidFill>
                  <a:srgbClr val="6600CC"/>
                </a:solidFill>
              </a:rPr>
              <a:t>Importance des vers de terre </a:t>
            </a:r>
            <a:r>
              <a:rPr lang="fr-FR" sz="1200">
                <a:solidFill>
                  <a:srgbClr val="6600CC"/>
                </a:solidFill>
                <a:sym typeface="Symbol" pitchFamily="18" charset="2"/>
              </a:rPr>
              <a:t></a:t>
            </a:r>
            <a:endParaRPr lang="fr-FR" sz="1200">
              <a:solidFill>
                <a:srgbClr val="6600CC"/>
              </a:solidFill>
            </a:endParaRPr>
          </a:p>
        </p:txBody>
      </p:sp>
      <p:pic>
        <p:nvPicPr>
          <p:cNvPr id="35852" name="Picture 15" descr="SolPaille2"/>
          <p:cNvPicPr>
            <a:picLocks noChangeAspect="1" noChangeArrowheads="1"/>
          </p:cNvPicPr>
          <p:nvPr/>
        </p:nvPicPr>
        <p:blipFill>
          <a:blip r:embed="rId6" cstate="print"/>
          <a:srcRect/>
          <a:stretch>
            <a:fillRect/>
          </a:stretch>
        </p:blipFill>
        <p:spPr bwMode="auto">
          <a:xfrm>
            <a:off x="3708400" y="1628775"/>
            <a:ext cx="1625600" cy="1295400"/>
          </a:xfrm>
          <a:prstGeom prst="rect">
            <a:avLst/>
          </a:prstGeom>
          <a:noFill/>
          <a:ln w="9525">
            <a:noFill/>
            <a:miter lim="800000"/>
            <a:headEnd/>
            <a:tailEnd/>
          </a:ln>
        </p:spPr>
      </p:pic>
      <p:pic>
        <p:nvPicPr>
          <p:cNvPr id="35853" name="Picture 16" descr="semoirMada_B_s"/>
          <p:cNvPicPr>
            <a:picLocks noChangeAspect="1" noChangeArrowheads="1"/>
          </p:cNvPicPr>
          <p:nvPr/>
        </p:nvPicPr>
        <p:blipFill>
          <a:blip r:embed="rId7" cstate="print"/>
          <a:srcRect/>
          <a:stretch>
            <a:fillRect/>
          </a:stretch>
        </p:blipFill>
        <p:spPr bwMode="auto">
          <a:xfrm>
            <a:off x="357188" y="3571875"/>
            <a:ext cx="847725" cy="1333500"/>
          </a:xfrm>
          <a:prstGeom prst="rect">
            <a:avLst/>
          </a:prstGeom>
          <a:noFill/>
          <a:ln w="9525">
            <a:noFill/>
            <a:miter lim="800000"/>
            <a:headEnd/>
            <a:tailEnd/>
          </a:ln>
        </p:spPr>
      </p:pic>
      <p:pic>
        <p:nvPicPr>
          <p:cNvPr id="35854" name="Picture 17" descr="semoir_D_s"/>
          <p:cNvPicPr>
            <a:picLocks noChangeAspect="1" noChangeArrowheads="1"/>
          </p:cNvPicPr>
          <p:nvPr/>
        </p:nvPicPr>
        <p:blipFill>
          <a:blip r:embed="rId8" cstate="print"/>
          <a:srcRect/>
          <a:stretch>
            <a:fillRect/>
          </a:stretch>
        </p:blipFill>
        <p:spPr bwMode="auto">
          <a:xfrm>
            <a:off x="4000500" y="3571875"/>
            <a:ext cx="1685925" cy="1114425"/>
          </a:xfrm>
          <a:prstGeom prst="rect">
            <a:avLst/>
          </a:prstGeom>
          <a:noFill/>
          <a:ln w="9525">
            <a:noFill/>
            <a:miter lim="800000"/>
            <a:headEnd/>
            <a:tailEnd/>
          </a:ln>
        </p:spPr>
      </p:pic>
      <p:pic>
        <p:nvPicPr>
          <p:cNvPr id="35855" name="Picture 18" descr="semoirMada_s"/>
          <p:cNvPicPr>
            <a:picLocks noChangeAspect="1" noChangeArrowheads="1"/>
          </p:cNvPicPr>
          <p:nvPr/>
        </p:nvPicPr>
        <p:blipFill>
          <a:blip r:embed="rId9" cstate="print"/>
          <a:srcRect/>
          <a:stretch>
            <a:fillRect/>
          </a:stretch>
        </p:blipFill>
        <p:spPr bwMode="auto">
          <a:xfrm>
            <a:off x="1214438" y="3571875"/>
            <a:ext cx="968375" cy="1296988"/>
          </a:xfrm>
          <a:prstGeom prst="rect">
            <a:avLst/>
          </a:prstGeom>
          <a:noFill/>
          <a:ln w="9525">
            <a:noFill/>
            <a:miter lim="800000"/>
            <a:headEnd/>
            <a:tailEnd/>
          </a:ln>
        </p:spPr>
      </p:pic>
      <p:pic>
        <p:nvPicPr>
          <p:cNvPr id="35856" name="Picture 19" descr="semoir_C_s"/>
          <p:cNvPicPr>
            <a:picLocks noChangeAspect="1" noChangeArrowheads="1"/>
          </p:cNvPicPr>
          <p:nvPr/>
        </p:nvPicPr>
        <p:blipFill>
          <a:blip r:embed="rId10" cstate="print"/>
          <a:srcRect/>
          <a:stretch>
            <a:fillRect/>
          </a:stretch>
        </p:blipFill>
        <p:spPr bwMode="auto">
          <a:xfrm>
            <a:off x="2286000" y="3571875"/>
            <a:ext cx="1685925" cy="1123950"/>
          </a:xfrm>
          <a:prstGeom prst="rect">
            <a:avLst/>
          </a:prstGeom>
          <a:noFill/>
          <a:ln w="9525">
            <a:noFill/>
            <a:miter lim="800000"/>
            <a:headEnd/>
            <a:tailEnd/>
          </a:ln>
        </p:spPr>
      </p:pic>
      <p:sp>
        <p:nvSpPr>
          <p:cNvPr id="35857" name="Text Box 20"/>
          <p:cNvSpPr txBox="1">
            <a:spLocks noChangeArrowheads="1"/>
          </p:cNvSpPr>
          <p:nvPr/>
        </p:nvSpPr>
        <p:spPr bwMode="auto">
          <a:xfrm>
            <a:off x="2214563" y="4714875"/>
            <a:ext cx="3952875" cy="461963"/>
          </a:xfrm>
          <a:prstGeom prst="rect">
            <a:avLst/>
          </a:prstGeom>
          <a:noFill/>
          <a:ln w="9525">
            <a:noFill/>
            <a:miter lim="800000"/>
            <a:headEnd/>
            <a:tailEnd/>
          </a:ln>
        </p:spPr>
        <p:txBody>
          <a:bodyPr>
            <a:spAutoFit/>
          </a:bodyPr>
          <a:lstStyle/>
          <a:p>
            <a:r>
              <a:rPr lang="fr-FR" sz="1200">
                <a:solidFill>
                  <a:srgbClr val="6600CC"/>
                </a:solidFill>
              </a:rPr>
              <a:t>Différents type de semoirs (manuels, mécaniques …).</a:t>
            </a:r>
          </a:p>
          <a:p>
            <a:r>
              <a:rPr lang="fr-FR" sz="1200">
                <a:solidFill>
                  <a:srgbClr val="6600CC"/>
                </a:solidFill>
              </a:rPr>
              <a:t>(Faire un trou dans le paillis, avec un bâton suffit aussi).</a:t>
            </a:r>
          </a:p>
        </p:txBody>
      </p:sp>
      <p:pic>
        <p:nvPicPr>
          <p:cNvPr id="35858" name="Picture 21" descr="FaucheBokaza_s"/>
          <p:cNvPicPr>
            <a:picLocks noChangeAspect="1" noChangeArrowheads="1"/>
          </p:cNvPicPr>
          <p:nvPr/>
        </p:nvPicPr>
        <p:blipFill>
          <a:blip r:embed="rId11" cstate="print"/>
          <a:srcRect/>
          <a:stretch>
            <a:fillRect/>
          </a:stretch>
        </p:blipFill>
        <p:spPr bwMode="auto">
          <a:xfrm>
            <a:off x="6143625" y="2928938"/>
            <a:ext cx="1247775" cy="1681162"/>
          </a:xfrm>
          <a:prstGeom prst="rect">
            <a:avLst/>
          </a:prstGeom>
          <a:noFill/>
          <a:ln w="9525">
            <a:noFill/>
            <a:miter lim="800000"/>
            <a:headEnd/>
            <a:tailEnd/>
          </a:ln>
        </p:spPr>
      </p:pic>
      <p:pic>
        <p:nvPicPr>
          <p:cNvPr id="35859" name="Picture 22" descr="HaricotPailleBozaka_s"/>
          <p:cNvPicPr>
            <a:picLocks noChangeAspect="1" noChangeArrowheads="1"/>
          </p:cNvPicPr>
          <p:nvPr/>
        </p:nvPicPr>
        <p:blipFill>
          <a:blip r:embed="rId12" cstate="print"/>
          <a:srcRect/>
          <a:stretch>
            <a:fillRect/>
          </a:stretch>
        </p:blipFill>
        <p:spPr bwMode="auto">
          <a:xfrm>
            <a:off x="7715250" y="2928938"/>
            <a:ext cx="1198563" cy="1598612"/>
          </a:xfrm>
          <a:prstGeom prst="rect">
            <a:avLst/>
          </a:prstGeom>
          <a:noFill/>
          <a:ln w="9525">
            <a:noFill/>
            <a:miter lim="800000"/>
            <a:headEnd/>
            <a:tailEnd/>
          </a:ln>
        </p:spPr>
      </p:pic>
      <p:sp>
        <p:nvSpPr>
          <p:cNvPr id="35860" name="Text Box 23"/>
          <p:cNvSpPr txBox="1">
            <a:spLocks noChangeArrowheads="1"/>
          </p:cNvSpPr>
          <p:nvPr/>
        </p:nvSpPr>
        <p:spPr bwMode="auto">
          <a:xfrm>
            <a:off x="5857875" y="4643438"/>
            <a:ext cx="1654175" cy="276225"/>
          </a:xfrm>
          <a:prstGeom prst="rect">
            <a:avLst/>
          </a:prstGeom>
          <a:noFill/>
          <a:ln w="9525">
            <a:noFill/>
            <a:miter lim="800000"/>
            <a:headEnd/>
            <a:tailEnd/>
          </a:ln>
        </p:spPr>
        <p:txBody>
          <a:bodyPr>
            <a:spAutoFit/>
          </a:bodyPr>
          <a:lstStyle/>
          <a:p>
            <a:r>
              <a:rPr lang="fr-FR" sz="1200">
                <a:solidFill>
                  <a:srgbClr val="6600CC"/>
                </a:solidFill>
              </a:rPr>
              <a:t>Fauchage de bozaka</a:t>
            </a:r>
          </a:p>
        </p:txBody>
      </p:sp>
      <p:sp>
        <p:nvSpPr>
          <p:cNvPr id="35861" name="Text Box 24"/>
          <p:cNvSpPr txBox="1">
            <a:spLocks noChangeArrowheads="1"/>
          </p:cNvSpPr>
          <p:nvPr/>
        </p:nvSpPr>
        <p:spPr bwMode="auto">
          <a:xfrm>
            <a:off x="7572375" y="4572000"/>
            <a:ext cx="1571625" cy="461963"/>
          </a:xfrm>
          <a:prstGeom prst="rect">
            <a:avLst/>
          </a:prstGeom>
          <a:noFill/>
          <a:ln w="9525">
            <a:noFill/>
            <a:miter lim="800000"/>
            <a:headEnd/>
            <a:tailEnd/>
          </a:ln>
        </p:spPr>
        <p:txBody>
          <a:bodyPr>
            <a:spAutoFit/>
          </a:bodyPr>
          <a:lstStyle/>
          <a:p>
            <a:r>
              <a:rPr lang="fr-FR" sz="1200">
                <a:solidFill>
                  <a:srgbClr val="6600CC"/>
                </a:solidFill>
              </a:rPr>
              <a:t>Haricots paillés de bozaka</a:t>
            </a:r>
          </a:p>
        </p:txBody>
      </p:sp>
      <p:pic>
        <p:nvPicPr>
          <p:cNvPr id="35862" name="Picture 25" descr="HaricotPaille_s"/>
          <p:cNvPicPr>
            <a:picLocks noChangeAspect="1" noChangeArrowheads="1"/>
          </p:cNvPicPr>
          <p:nvPr/>
        </p:nvPicPr>
        <p:blipFill>
          <a:blip r:embed="rId13" cstate="print"/>
          <a:srcRect/>
          <a:stretch>
            <a:fillRect/>
          </a:stretch>
        </p:blipFill>
        <p:spPr bwMode="auto">
          <a:xfrm>
            <a:off x="7786688" y="5072063"/>
            <a:ext cx="1058862" cy="1411287"/>
          </a:xfrm>
          <a:prstGeom prst="rect">
            <a:avLst/>
          </a:prstGeom>
          <a:noFill/>
          <a:ln w="9525">
            <a:noFill/>
            <a:miter lim="800000"/>
            <a:headEnd/>
            <a:tailEnd/>
          </a:ln>
        </p:spPr>
      </p:pic>
      <p:pic>
        <p:nvPicPr>
          <p:cNvPr id="35863" name="Picture 27" descr="Mais+Niebe_ss"/>
          <p:cNvPicPr>
            <a:picLocks noChangeAspect="1" noChangeArrowheads="1"/>
          </p:cNvPicPr>
          <p:nvPr/>
        </p:nvPicPr>
        <p:blipFill>
          <a:blip r:embed="rId14" cstate="print"/>
          <a:srcRect/>
          <a:stretch>
            <a:fillRect/>
          </a:stretch>
        </p:blipFill>
        <p:spPr bwMode="auto">
          <a:xfrm>
            <a:off x="214313" y="5000625"/>
            <a:ext cx="1685925" cy="1133475"/>
          </a:xfrm>
          <a:prstGeom prst="rect">
            <a:avLst/>
          </a:prstGeom>
          <a:noFill/>
          <a:ln w="9525">
            <a:noFill/>
            <a:miter lim="800000"/>
            <a:headEnd/>
            <a:tailEnd/>
          </a:ln>
        </p:spPr>
      </p:pic>
      <p:sp>
        <p:nvSpPr>
          <p:cNvPr id="35864" name="Text Box 28"/>
          <p:cNvSpPr txBox="1">
            <a:spLocks noChangeArrowheads="1"/>
          </p:cNvSpPr>
          <p:nvPr/>
        </p:nvSpPr>
        <p:spPr bwMode="auto">
          <a:xfrm>
            <a:off x="1857375" y="5857875"/>
            <a:ext cx="1439863" cy="274638"/>
          </a:xfrm>
          <a:prstGeom prst="rect">
            <a:avLst/>
          </a:prstGeom>
          <a:noFill/>
          <a:ln w="9525">
            <a:noFill/>
            <a:miter lim="800000"/>
            <a:headEnd/>
            <a:tailEnd/>
          </a:ln>
        </p:spPr>
        <p:txBody>
          <a:bodyPr>
            <a:spAutoFit/>
          </a:bodyPr>
          <a:lstStyle/>
          <a:p>
            <a:r>
              <a:rPr lang="fr-FR" sz="1200">
                <a:solidFill>
                  <a:srgbClr val="6600CC"/>
                </a:solidFill>
                <a:sym typeface="Symbol" pitchFamily="18" charset="2"/>
              </a:rPr>
              <a:t> </a:t>
            </a:r>
            <a:r>
              <a:rPr lang="fr-FR" sz="1200">
                <a:solidFill>
                  <a:srgbClr val="6600CC"/>
                </a:solidFill>
              </a:rPr>
              <a:t>Maïs + niébé</a:t>
            </a:r>
          </a:p>
        </p:txBody>
      </p:sp>
      <p:pic>
        <p:nvPicPr>
          <p:cNvPr id="35865" name="Picture 30" descr="RouleauACorniere_B_s"/>
          <p:cNvPicPr>
            <a:picLocks noChangeAspect="1" noChangeArrowheads="1"/>
          </p:cNvPicPr>
          <p:nvPr/>
        </p:nvPicPr>
        <p:blipFill>
          <a:blip r:embed="rId15" cstate="print"/>
          <a:srcRect/>
          <a:stretch>
            <a:fillRect/>
          </a:stretch>
        </p:blipFill>
        <p:spPr bwMode="auto">
          <a:xfrm>
            <a:off x="3143250" y="5214938"/>
            <a:ext cx="2133600" cy="895350"/>
          </a:xfrm>
          <a:prstGeom prst="rect">
            <a:avLst/>
          </a:prstGeom>
          <a:noFill/>
          <a:ln w="9525">
            <a:noFill/>
            <a:miter lim="800000"/>
            <a:headEnd/>
            <a:tailEnd/>
          </a:ln>
        </p:spPr>
      </p:pic>
      <p:sp>
        <p:nvSpPr>
          <p:cNvPr id="35866" name="Text Box 31"/>
          <p:cNvSpPr txBox="1">
            <a:spLocks noChangeArrowheads="1"/>
          </p:cNvSpPr>
          <p:nvPr/>
        </p:nvSpPr>
        <p:spPr bwMode="auto">
          <a:xfrm>
            <a:off x="5357813" y="5214938"/>
            <a:ext cx="1571625" cy="830262"/>
          </a:xfrm>
          <a:prstGeom prst="rect">
            <a:avLst/>
          </a:prstGeom>
          <a:noFill/>
          <a:ln w="9525">
            <a:noFill/>
            <a:miter lim="800000"/>
            <a:headEnd/>
            <a:tailEnd/>
          </a:ln>
        </p:spPr>
        <p:txBody>
          <a:bodyPr>
            <a:spAutoFit/>
          </a:bodyPr>
          <a:lstStyle/>
          <a:p>
            <a:pPr algn="just">
              <a:buFont typeface="Symbol" pitchFamily="18" charset="2"/>
              <a:buChar char="¬"/>
            </a:pPr>
            <a:r>
              <a:rPr lang="fr-FR" sz="1200">
                <a:solidFill>
                  <a:srgbClr val="6600CC"/>
                </a:solidFill>
              </a:rPr>
              <a:t> passage d’un rouleau à cornières pour tuer la plante de couverture.</a:t>
            </a:r>
          </a:p>
        </p:txBody>
      </p:sp>
      <p:sp>
        <p:nvSpPr>
          <p:cNvPr id="35867" name="ZoneTexte 27"/>
          <p:cNvSpPr txBox="1">
            <a:spLocks noChangeArrowheads="1"/>
          </p:cNvSpPr>
          <p:nvPr/>
        </p:nvSpPr>
        <p:spPr bwMode="auto">
          <a:xfrm>
            <a:off x="285750" y="6286500"/>
            <a:ext cx="7224713" cy="461963"/>
          </a:xfrm>
          <a:prstGeom prst="rect">
            <a:avLst/>
          </a:prstGeom>
          <a:noFill/>
          <a:ln w="9525">
            <a:noFill/>
            <a:miter lim="800000"/>
            <a:headEnd/>
            <a:tailEnd/>
          </a:ln>
        </p:spPr>
        <p:txBody>
          <a:bodyPr wrap="none">
            <a:spAutoFit/>
          </a:bodyPr>
          <a:lstStyle/>
          <a:p>
            <a:r>
              <a:rPr lang="fr-FR" sz="1200">
                <a:solidFill>
                  <a:srgbClr val="6600CC"/>
                </a:solidFill>
              </a:rPr>
              <a:t>Ces images sont extraites du document « </a:t>
            </a:r>
            <a:r>
              <a:rPr lang="fr-FR" sz="1200" i="1">
                <a:solidFill>
                  <a:srgbClr val="6600CC"/>
                </a:solidFill>
              </a:rPr>
              <a:t>Le Semis Direct sur Couverture Végétale Permanente (SCV) </a:t>
            </a:r>
          </a:p>
          <a:p>
            <a:r>
              <a:rPr lang="fr-FR" sz="1200" i="1">
                <a:solidFill>
                  <a:srgbClr val="6600CC"/>
                </a:solidFill>
              </a:rPr>
              <a:t>Comment ça marche? </a:t>
            </a:r>
            <a:r>
              <a:rPr lang="fr-FR" sz="1200">
                <a:solidFill>
                  <a:srgbClr val="6600CC"/>
                </a:solidFill>
              </a:rPr>
              <a:t>», CIRAD, Groupement Semis Direct de Madagascar, </a:t>
            </a:r>
            <a:r>
              <a:rPr lang="fr-FR" sz="1200">
                <a:solidFill>
                  <a:srgbClr val="6600CC"/>
                </a:solidFill>
                <a:hlinkClick r:id="rId16"/>
              </a:rPr>
              <a:t>http://agroecologie.cirad.fr</a:t>
            </a:r>
            <a:r>
              <a:rPr lang="fr-FR" sz="1200">
                <a:solidFill>
                  <a:srgbClr val="6600CC"/>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6867" name="Text Box 6"/>
          <p:cNvSpPr txBox="1">
            <a:spLocks noChangeArrowheads="1"/>
          </p:cNvSpPr>
          <p:nvPr/>
        </p:nvSpPr>
        <p:spPr bwMode="auto">
          <a:xfrm>
            <a:off x="107950" y="1196975"/>
            <a:ext cx="8893175" cy="4797425"/>
          </a:xfrm>
          <a:prstGeom prst="rect">
            <a:avLst/>
          </a:prstGeom>
          <a:noFill/>
          <a:ln w="9525">
            <a:noFill/>
            <a:miter lim="800000"/>
            <a:headEnd/>
            <a:tailEnd/>
          </a:ln>
        </p:spPr>
        <p:txBody>
          <a:bodyPr>
            <a:spAutoFit/>
          </a:bodyPr>
          <a:lstStyle/>
          <a:p>
            <a:pPr marL="342900" indent="-342900"/>
            <a:r>
              <a:rPr lang="fr-FR" b="1" u="sng">
                <a:solidFill>
                  <a:srgbClr val="6600CC"/>
                </a:solidFill>
              </a:rPr>
              <a:t>11quarto) Techniques du paillage naturel (sorte de semis direct)</a:t>
            </a:r>
            <a:endParaRPr lang="fr-FR">
              <a:solidFill>
                <a:srgbClr val="6600CC"/>
              </a:solidFill>
            </a:endParaRPr>
          </a:p>
          <a:p>
            <a:pPr marL="342900" indent="-342900" algn="just"/>
            <a:endParaRPr lang="fr-FR">
              <a:solidFill>
                <a:srgbClr val="6600CC"/>
              </a:solidFill>
            </a:endParaRPr>
          </a:p>
          <a:p>
            <a:pPr marL="342900" indent="-342900" algn="just">
              <a:buFont typeface="Arial" charset="0"/>
              <a:buChar char="•"/>
            </a:pPr>
            <a:r>
              <a:rPr lang="fr-FR" sz="1600">
                <a:solidFill>
                  <a:srgbClr val="6600CC"/>
                </a:solidFill>
              </a:rPr>
              <a:t>Le paillage naturel utilise de nombreux déchets végétaux : paille, foin, tontes de gazon, écorces (écorces broyées et copeaux de bois …) et petits branchages broyés.</a:t>
            </a:r>
          </a:p>
          <a:p>
            <a:pPr marL="342900" indent="-342900" algn="just">
              <a:buFont typeface="Arial" charset="0"/>
              <a:buChar char="•"/>
            </a:pPr>
            <a:r>
              <a:rPr lang="fr-FR" sz="1600">
                <a:solidFill>
                  <a:srgbClr val="6600CC"/>
                </a:solidFill>
              </a:rPr>
              <a:t>Le sol est préalablement débarrassé des mauvaises herbes vivaces par griffages répétés en périodes sèches,</a:t>
            </a:r>
          </a:p>
          <a:p>
            <a:pPr marL="342900" indent="-342900" algn="just">
              <a:buFont typeface="Arial" charset="0"/>
              <a:buChar char="•"/>
            </a:pPr>
            <a:r>
              <a:rPr lang="fr-FR" sz="1600">
                <a:solidFill>
                  <a:srgbClr val="6600CC"/>
                </a:solidFill>
              </a:rPr>
              <a:t>puis, avant la plantation, il faut préparer le sol 6, 8 à 12 mois avant la plantation, non par l'action de machines, mais par l'ameublissement et l'enrichissement qu'assurent les vers de terre sous une couche de paille très épaisse (10 à 15 cm).</a:t>
            </a:r>
          </a:p>
          <a:p>
            <a:pPr marL="342900" indent="-342900" algn="just">
              <a:buFont typeface="Arial" charset="0"/>
              <a:buChar char="•"/>
            </a:pPr>
            <a:r>
              <a:rPr lang="fr-FR" sz="1600">
                <a:solidFill>
                  <a:srgbClr val="6600CC"/>
                </a:solidFill>
              </a:rPr>
              <a:t>Après la plantation, on commence par entourer chaque plant (arbuste etc. …), d'une fourchée de compost ou de fumier décomposé.</a:t>
            </a:r>
          </a:p>
          <a:p>
            <a:pPr marL="342900" indent="-342900" algn="just">
              <a:buFont typeface="Arial" charset="0"/>
              <a:buChar char="•"/>
            </a:pPr>
            <a:r>
              <a:rPr lang="fr-FR" sz="1600">
                <a:solidFill>
                  <a:srgbClr val="6600CC"/>
                </a:solidFill>
              </a:rPr>
              <a:t>Puis on recouvre cette couche nourricière, d'un épais paillage de paille ou de foin, de 10 à 15 cm d'épaisseur, à raison de 2,5 à 3 kg au m2.</a:t>
            </a:r>
          </a:p>
          <a:p>
            <a:pPr marL="342900" indent="-342900" algn="just">
              <a:buFont typeface="Arial" charset="0"/>
              <a:buChar char="•"/>
            </a:pPr>
            <a:r>
              <a:rPr lang="fr-FR" sz="1600">
                <a:solidFill>
                  <a:srgbClr val="6600CC"/>
                </a:solidFill>
              </a:rPr>
              <a:t>En cours de saison, on pourra renforcer ce paillage soit par une nouvelle couche de paille ou de foin, soit par fauchages en couches fines, si possibles sèches, en évitant les grosses couches de tontes humides, qui donne une pourriture grasse très nuisible.</a:t>
            </a:r>
          </a:p>
          <a:p>
            <a:pPr marL="342900" indent="-342900" algn="just">
              <a:buFont typeface="Arial" charset="0"/>
              <a:buChar char="•"/>
            </a:pPr>
            <a:r>
              <a:rPr lang="fr-FR" sz="1600" b="1">
                <a:solidFill>
                  <a:srgbClr val="6600CC"/>
                </a:solidFill>
              </a:rPr>
              <a:t>Paillage sur compost ou "méthode Jean Pain"</a:t>
            </a:r>
            <a:r>
              <a:rPr lang="fr-FR" sz="1600">
                <a:solidFill>
                  <a:srgbClr val="6600CC"/>
                </a:solidFill>
              </a:rPr>
              <a:t> : Il consiste à couvrir le sol par une couche de compost protégée, elle-même (du soleil), par un épais paillage. Il permet des cultures de légumes sans arrosage, </a:t>
            </a:r>
            <a:r>
              <a:rPr lang="fr-FR" sz="1600" b="1">
                <a:solidFill>
                  <a:srgbClr val="6600CC"/>
                </a:solidFill>
              </a:rPr>
              <a:t>sous climats très chauds et secs.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156ACABF-9C94-4228-9AD9-FE75E81859E7}" type="slidenum">
              <a:rPr lang="fr-FR" sz="1200">
                <a:solidFill>
                  <a:schemeClr val="tx1">
                    <a:tint val="75000"/>
                  </a:schemeClr>
                </a:solidFill>
                <a:latin typeface="Times New Roman" pitchFamily="18" charset="0"/>
              </a:rPr>
              <a:pPr algn="r" fontAlgn="auto">
                <a:spcBef>
                  <a:spcPts val="0"/>
                </a:spcBef>
                <a:spcAft>
                  <a:spcPts val="0"/>
                </a:spcAft>
                <a:defRPr/>
              </a:pPr>
              <a:t>35</a:t>
            </a:fld>
            <a:endParaRPr lang="fr-FR" sz="1200" dirty="0">
              <a:solidFill>
                <a:schemeClr val="tx1">
                  <a:tint val="75000"/>
                </a:schemeClr>
              </a:solidFill>
              <a:latin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7891" name="Text Box 6"/>
          <p:cNvSpPr txBox="1">
            <a:spLocks noChangeArrowheads="1"/>
          </p:cNvSpPr>
          <p:nvPr/>
        </p:nvSpPr>
        <p:spPr bwMode="auto">
          <a:xfrm>
            <a:off x="107950" y="1125538"/>
            <a:ext cx="9036050" cy="5530850"/>
          </a:xfrm>
          <a:prstGeom prst="rect">
            <a:avLst/>
          </a:prstGeom>
          <a:noFill/>
          <a:ln w="9525">
            <a:noFill/>
            <a:miter lim="800000"/>
            <a:headEnd/>
            <a:tailEnd/>
          </a:ln>
        </p:spPr>
        <p:txBody>
          <a:bodyPr>
            <a:spAutoFit/>
          </a:bodyPr>
          <a:lstStyle/>
          <a:p>
            <a:pPr marL="342900" indent="-342900"/>
            <a:r>
              <a:rPr lang="fr-FR" b="1" u="sng">
                <a:solidFill>
                  <a:srgbClr val="6600CC"/>
                </a:solidFill>
              </a:rPr>
              <a:t>12) Techniques du bois raméal fragmenté (ou B.R.F.)</a:t>
            </a:r>
            <a:endParaRPr lang="fr-FR">
              <a:solidFill>
                <a:srgbClr val="6600CC"/>
              </a:solidFill>
            </a:endParaRPr>
          </a:p>
          <a:p>
            <a:pPr marL="342900" indent="-342900"/>
            <a:endParaRPr lang="fr-FR">
              <a:solidFill>
                <a:srgbClr val="6600CC"/>
              </a:solidFill>
            </a:endParaRPr>
          </a:p>
          <a:p>
            <a:pPr marL="342900" indent="-342900">
              <a:buFont typeface="Arial" charset="0"/>
              <a:buChar char="•"/>
            </a:pPr>
            <a:r>
              <a:rPr lang="fr-FR" sz="1600">
                <a:solidFill>
                  <a:srgbClr val="6600CC"/>
                </a:solidFill>
              </a:rPr>
              <a:t>B.R.F. = mélange non-composté de résidus de broyage (fragmentation) de </a:t>
            </a:r>
            <a:r>
              <a:rPr lang="fr-FR" sz="1600">
                <a:solidFill>
                  <a:srgbClr val="6600CC"/>
                </a:solidFill>
                <a:hlinkClick r:id="rId2" tooltip="Rameau"/>
              </a:rPr>
              <a:t>rameaux</a:t>
            </a:r>
            <a:r>
              <a:rPr lang="fr-FR" sz="1600">
                <a:solidFill>
                  <a:srgbClr val="6600CC"/>
                </a:solidFill>
              </a:rPr>
              <a:t> de </a:t>
            </a:r>
            <a:r>
              <a:rPr lang="fr-FR" sz="1600">
                <a:solidFill>
                  <a:srgbClr val="6600CC"/>
                </a:solidFill>
                <a:hlinkClick r:id="rId3" tooltip="Bois"/>
              </a:rPr>
              <a:t>bois</a:t>
            </a:r>
            <a:r>
              <a:rPr lang="fr-FR" sz="1600">
                <a:solidFill>
                  <a:srgbClr val="6600CC"/>
                </a:solidFill>
              </a:rPr>
              <a:t> (branches) cherchant à recréer un sol de type "forestier". </a:t>
            </a:r>
          </a:p>
          <a:p>
            <a:pPr marL="342900" indent="-342900">
              <a:buFont typeface="Arial" charset="0"/>
              <a:buChar char="•"/>
            </a:pPr>
            <a:r>
              <a:rPr lang="fr-FR" sz="1600">
                <a:solidFill>
                  <a:srgbClr val="6600CC"/>
                </a:solidFill>
              </a:rPr>
              <a:t>Le BRF favorise la</a:t>
            </a:r>
            <a:r>
              <a:rPr lang="fr-FR" sz="1600"/>
              <a:t> </a:t>
            </a:r>
            <a:r>
              <a:rPr lang="fr-FR" sz="1600">
                <a:hlinkClick r:id="rId4" tooltip="Pédogenèse (géologie)"/>
              </a:rPr>
              <a:t>pédogénèse</a:t>
            </a:r>
            <a:r>
              <a:rPr lang="fr-FR" sz="1600"/>
              <a:t> </a:t>
            </a:r>
            <a:r>
              <a:rPr lang="fr-FR" sz="1600">
                <a:solidFill>
                  <a:srgbClr val="6600CC"/>
                </a:solidFill>
              </a:rPr>
              <a:t>nécessaire à la création de</a:t>
            </a:r>
            <a:r>
              <a:rPr lang="fr-FR" sz="1600"/>
              <a:t> </a:t>
            </a:r>
            <a:r>
              <a:rPr lang="fr-FR" sz="1600">
                <a:solidFill>
                  <a:srgbClr val="6600CC"/>
                </a:solidFill>
              </a:rPr>
              <a:t>l'</a:t>
            </a:r>
            <a:r>
              <a:rPr lang="fr-FR" sz="1600">
                <a:hlinkClick r:id="rId5" tooltip="Humus"/>
              </a:rPr>
              <a:t>humus</a:t>
            </a:r>
            <a:r>
              <a:rPr lang="fr-FR" sz="1600"/>
              <a:t>.</a:t>
            </a:r>
          </a:p>
          <a:p>
            <a:pPr marL="342900" indent="-342900">
              <a:buFont typeface="Arial" charset="0"/>
              <a:buChar char="•"/>
            </a:pPr>
            <a:r>
              <a:rPr lang="fr-FR" sz="1600" b="1">
                <a:solidFill>
                  <a:srgbClr val="6600CC"/>
                </a:solidFill>
              </a:rPr>
              <a:t>L'utilisation de BRF n'est rapidement efficace que sur sol vivant</a:t>
            </a:r>
            <a:r>
              <a:rPr lang="fr-FR" sz="1600">
                <a:solidFill>
                  <a:srgbClr val="6600CC"/>
                </a:solidFill>
              </a:rPr>
              <a:t>, c'est à dire un sol où l'on cultive et protège la vie biologique qu'il héberge. Son épandage se fait en automne.</a:t>
            </a:r>
          </a:p>
          <a:p>
            <a:pPr marL="342900" indent="-342900"/>
            <a:endParaRPr lang="fr-FR" sz="1600" b="1">
              <a:solidFill>
                <a:srgbClr val="6600CC"/>
              </a:solidFill>
            </a:endParaRPr>
          </a:p>
          <a:p>
            <a:pPr marL="342900" indent="-342900"/>
            <a:r>
              <a:rPr lang="fr-FR" sz="1600" b="1">
                <a:solidFill>
                  <a:srgbClr val="6600CC"/>
                </a:solidFill>
              </a:rPr>
              <a:t>Avantages</a:t>
            </a:r>
            <a:r>
              <a:rPr lang="fr-FR" sz="1600">
                <a:solidFill>
                  <a:srgbClr val="6600CC"/>
                </a:solidFill>
              </a:rPr>
              <a:t> :</a:t>
            </a:r>
          </a:p>
          <a:p>
            <a:pPr marL="342900" indent="-342900">
              <a:buFont typeface="Arial" charset="0"/>
              <a:buChar char="•"/>
            </a:pPr>
            <a:r>
              <a:rPr lang="fr-FR" sz="1600">
                <a:solidFill>
                  <a:srgbClr val="6600CC"/>
                </a:solidFill>
              </a:rPr>
              <a:t>Le BRF permet de reconstruire durablement un </a:t>
            </a:r>
            <a:r>
              <a:rPr lang="fr-FR" sz="1600">
                <a:hlinkClick r:id="rId6" tooltip="Écosystème"/>
              </a:rPr>
              <a:t>écosystème</a:t>
            </a:r>
            <a:r>
              <a:rPr lang="fr-FR" sz="1600"/>
              <a:t> </a:t>
            </a:r>
            <a:r>
              <a:rPr lang="fr-FR" sz="1600">
                <a:solidFill>
                  <a:srgbClr val="6600CC"/>
                </a:solidFill>
              </a:rPr>
              <a:t>au niveau du sol.</a:t>
            </a:r>
          </a:p>
          <a:p>
            <a:pPr marL="342900" indent="-342900">
              <a:buFont typeface="Arial" charset="0"/>
              <a:buChar char="•"/>
            </a:pPr>
            <a:r>
              <a:rPr lang="fr-FR" sz="1600">
                <a:solidFill>
                  <a:srgbClr val="6600CC"/>
                </a:solidFill>
              </a:rPr>
              <a:t>Utilisable par toutes les formes de culture, </a:t>
            </a:r>
            <a:r>
              <a:rPr lang="fr-FR" sz="1600">
                <a:hlinkClick r:id="rId7" tooltip="Potager"/>
              </a:rPr>
              <a:t>potagers</a:t>
            </a:r>
            <a:r>
              <a:rPr lang="fr-FR" sz="1600"/>
              <a:t> </a:t>
            </a:r>
            <a:r>
              <a:rPr lang="fr-FR" sz="1600">
                <a:solidFill>
                  <a:srgbClr val="6600CC"/>
                </a:solidFill>
              </a:rPr>
              <a:t>privés</a:t>
            </a:r>
            <a:r>
              <a:rPr lang="fr-FR" sz="1600"/>
              <a:t>, </a:t>
            </a:r>
            <a:r>
              <a:rPr lang="fr-FR" sz="1600">
                <a:hlinkClick r:id="rId8" tooltip="Maraîchage"/>
              </a:rPr>
              <a:t>maraîchage</a:t>
            </a:r>
            <a:r>
              <a:rPr lang="fr-FR" sz="1600">
                <a:solidFill>
                  <a:srgbClr val="6600CC"/>
                </a:solidFill>
              </a:rPr>
              <a:t>, agriculture, nouvelles plantations et établissements de </a:t>
            </a:r>
            <a:r>
              <a:rPr lang="fr-FR" sz="1600">
                <a:hlinkClick r:id="rId9" tooltip="Haie"/>
              </a:rPr>
              <a:t>haies</a:t>
            </a:r>
            <a:r>
              <a:rPr lang="fr-FR" sz="1600"/>
              <a:t>, </a:t>
            </a:r>
            <a:r>
              <a:rPr lang="fr-FR" sz="1600">
                <a:hlinkClick r:id="rId10" tooltip="Sylviculture"/>
              </a:rPr>
              <a:t>sylviculture</a:t>
            </a:r>
            <a:r>
              <a:rPr lang="fr-FR" sz="1600"/>
              <a:t>, </a:t>
            </a:r>
            <a:r>
              <a:rPr lang="fr-FR" sz="1600">
                <a:hlinkClick r:id="rId11" tooltip="Arboriculture"/>
              </a:rPr>
              <a:t>arboriculture</a:t>
            </a:r>
            <a:r>
              <a:rPr lang="fr-FR" sz="1600">
                <a:solidFill>
                  <a:srgbClr val="6600CC"/>
                </a:solidFill>
              </a:rPr>
              <a:t>... </a:t>
            </a:r>
          </a:p>
          <a:p>
            <a:pPr marL="342900" indent="-342900">
              <a:buFont typeface="Arial" charset="0"/>
              <a:buChar char="•"/>
            </a:pPr>
            <a:r>
              <a:rPr lang="fr-FR" sz="1600" i="1">
                <a:solidFill>
                  <a:srgbClr val="6600CC"/>
                </a:solidFill>
              </a:rPr>
              <a:t>Production de biogaz à partir d’un composteur et de la méthode Jean Pain, par exemple.</a:t>
            </a:r>
          </a:p>
          <a:p>
            <a:pPr marL="342900" indent="-342900"/>
            <a:endParaRPr lang="fr-FR" sz="1600">
              <a:solidFill>
                <a:srgbClr val="6600CC"/>
              </a:solidFill>
            </a:endParaRPr>
          </a:p>
          <a:p>
            <a:pPr marL="342900" indent="-342900"/>
            <a:r>
              <a:rPr lang="fr-FR" sz="1600">
                <a:solidFill>
                  <a:srgbClr val="6600CC"/>
                </a:solidFill>
              </a:rPr>
              <a:t> </a:t>
            </a:r>
            <a:r>
              <a:rPr lang="fr-FR" sz="1600" b="1">
                <a:solidFill>
                  <a:srgbClr val="6600CC"/>
                </a:solidFill>
              </a:rPr>
              <a:t>Inconvénients</a:t>
            </a:r>
            <a:r>
              <a:rPr lang="fr-FR" sz="1600">
                <a:solidFill>
                  <a:srgbClr val="6600CC"/>
                </a:solidFill>
              </a:rPr>
              <a:t> :</a:t>
            </a:r>
          </a:p>
          <a:p>
            <a:pPr marL="342900" indent="-342900">
              <a:buFont typeface="Arial" charset="0"/>
              <a:buChar char="•"/>
            </a:pPr>
            <a:r>
              <a:rPr lang="fr-FR" sz="1600">
                <a:solidFill>
                  <a:srgbClr val="6600CC"/>
                </a:solidFill>
              </a:rPr>
              <a:t>Les apports de BRF "vampirisent" l</a:t>
            </a:r>
            <a:r>
              <a:rPr lang="fr-FR" sz="1600"/>
              <a:t>'</a:t>
            </a:r>
            <a:r>
              <a:rPr lang="fr-FR" sz="1600">
                <a:hlinkClick r:id="rId12" tooltip="Azote"/>
              </a:rPr>
              <a:t>azote</a:t>
            </a:r>
            <a:r>
              <a:rPr lang="fr-FR" sz="1600"/>
              <a:t> </a:t>
            </a:r>
            <a:r>
              <a:rPr lang="fr-FR" sz="1600">
                <a:solidFill>
                  <a:srgbClr val="6600CC"/>
                </a:solidFill>
              </a:rPr>
              <a:t>disponible, pendant les deux  à six premiers mois, car les champignons notamment en ont besoin pour s'installer.</a:t>
            </a:r>
          </a:p>
          <a:p>
            <a:pPr marL="342900" indent="-342900">
              <a:buFont typeface="Arial" charset="0"/>
              <a:buChar char="•"/>
            </a:pPr>
            <a:r>
              <a:rPr lang="fr-FR" sz="1600">
                <a:solidFill>
                  <a:srgbClr val="6600CC"/>
                </a:solidFill>
              </a:rPr>
              <a:t>Pour compenser ce manque, on peut installer la première année avant  l'épandage du BRF, un </a:t>
            </a:r>
            <a:r>
              <a:rPr lang="fr-FR" sz="1600">
                <a:hlinkClick r:id="rId13" tooltip="Engrais vert"/>
              </a:rPr>
              <a:t>engrais vert</a:t>
            </a:r>
            <a:r>
              <a:rPr lang="fr-FR" sz="1600"/>
              <a:t>  </a:t>
            </a:r>
            <a:r>
              <a:rPr lang="fr-FR" sz="1600">
                <a:solidFill>
                  <a:srgbClr val="6600CC"/>
                </a:solidFill>
              </a:rPr>
              <a:t>de la famille des </a:t>
            </a:r>
            <a:r>
              <a:rPr lang="fr-FR" sz="1600">
                <a:solidFill>
                  <a:srgbClr val="6600CC"/>
                </a:solidFill>
                <a:hlinkClick r:id="rId14" tooltip="Légumineuse"/>
              </a:rPr>
              <a:t>légumineuses</a:t>
            </a:r>
            <a:r>
              <a:rPr lang="fr-FR" sz="1600">
                <a:solidFill>
                  <a:srgbClr val="6600CC"/>
                </a:solidFill>
              </a:rPr>
              <a:t> ou  150 à 200 mètres cubes de BRF frais par hectare sur une  couche d'environ 1 à 2 cm.</a:t>
            </a:r>
          </a:p>
          <a:p>
            <a:pPr marL="342900" indent="-342900">
              <a:buFont typeface="Arial" charset="0"/>
              <a:buChar char="•"/>
            </a:pPr>
            <a:r>
              <a:rPr lang="fr-FR" sz="1600">
                <a:solidFill>
                  <a:srgbClr val="FF0000"/>
                </a:solidFill>
              </a:rPr>
              <a:t>Nécessite l’emploi d’un broyeur (toutes exploitations). Elle consomme beaucoup de biomasse.</a:t>
            </a:r>
          </a:p>
          <a:p>
            <a:pPr marL="342900" indent="-342900">
              <a:buFont typeface="Arial" charset="0"/>
              <a:buChar char="•"/>
            </a:pPr>
            <a:r>
              <a:rPr lang="fr-FR" sz="1600">
                <a:solidFill>
                  <a:srgbClr val="FF0000"/>
                </a:solidFill>
              </a:rPr>
              <a:t>Nécessité la proximité d’une forêt bien gérée (dans le sens de la gestion durable de celle-ci).</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5C51F1A4-F869-4B81-B621-40709E8E80CD}" type="slidenum">
              <a:rPr lang="fr-FR" sz="1200">
                <a:solidFill>
                  <a:schemeClr val="tx1">
                    <a:tint val="75000"/>
                  </a:schemeClr>
                </a:solidFill>
                <a:latin typeface="Times New Roman" pitchFamily="18" charset="0"/>
              </a:rPr>
              <a:pPr algn="r" fontAlgn="auto">
                <a:spcBef>
                  <a:spcPts val="0"/>
                </a:spcBef>
                <a:spcAft>
                  <a:spcPts val="0"/>
                </a:spcAft>
                <a:defRPr/>
              </a:pPr>
              <a:t>36</a:t>
            </a:fld>
            <a:endParaRPr lang="fr-FR" sz="1200" dirty="0">
              <a:solidFill>
                <a:schemeClr val="tx1">
                  <a:tint val="75000"/>
                </a:schemeClr>
              </a:solidFill>
              <a:latin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8915" name="Text Box 6"/>
          <p:cNvSpPr txBox="1">
            <a:spLocks noChangeArrowheads="1"/>
          </p:cNvSpPr>
          <p:nvPr/>
        </p:nvSpPr>
        <p:spPr bwMode="auto">
          <a:xfrm>
            <a:off x="107950" y="1196975"/>
            <a:ext cx="9036050" cy="3086100"/>
          </a:xfrm>
          <a:prstGeom prst="rect">
            <a:avLst/>
          </a:prstGeom>
          <a:noFill/>
          <a:ln w="9525">
            <a:noFill/>
            <a:miter lim="800000"/>
            <a:headEnd/>
            <a:tailEnd/>
          </a:ln>
        </p:spPr>
        <p:txBody>
          <a:bodyPr>
            <a:spAutoFit/>
          </a:bodyPr>
          <a:lstStyle/>
          <a:p>
            <a:pPr marL="342900" indent="-342900"/>
            <a:r>
              <a:rPr lang="fr-FR" b="1" u="sng">
                <a:solidFill>
                  <a:srgbClr val="6600CC"/>
                </a:solidFill>
              </a:rPr>
              <a:t>12) Techniques du bois raméal fragmenté (ou B.R.F.)</a:t>
            </a:r>
            <a:endParaRPr lang="fr-FR">
              <a:solidFill>
                <a:srgbClr val="6600CC"/>
              </a:solidFill>
            </a:endParaRPr>
          </a:p>
          <a:p>
            <a:pPr marL="342900" indent="-342900"/>
            <a:endParaRPr lang="fr-FR" i="1">
              <a:solidFill>
                <a:srgbClr val="6600CC"/>
              </a:solidFill>
            </a:endParaRPr>
          </a:p>
          <a:p>
            <a:pPr marL="342900" indent="-342900"/>
            <a:r>
              <a:rPr lang="fr-FR" sz="1600" b="1">
                <a:solidFill>
                  <a:srgbClr val="6600CC"/>
                </a:solidFill>
              </a:rPr>
              <a:t>La technique Jean Pain (une technique de B.R.F.)</a:t>
            </a:r>
            <a:r>
              <a:rPr lang="fr-FR" sz="1600">
                <a:solidFill>
                  <a:srgbClr val="6600CC"/>
                </a:solidFill>
              </a:rPr>
              <a:t> :</a:t>
            </a:r>
          </a:p>
          <a:p>
            <a:pPr marL="342900" indent="-342900"/>
            <a:endParaRPr lang="fr-FR" sz="1600">
              <a:solidFill>
                <a:srgbClr val="6600CC"/>
              </a:solidFill>
            </a:endParaRPr>
          </a:p>
          <a:p>
            <a:pPr marL="342900" indent="-342900">
              <a:buFont typeface="Arial" charset="0"/>
              <a:buChar char="•"/>
            </a:pPr>
            <a:r>
              <a:rPr lang="fr-FR" sz="1600">
                <a:solidFill>
                  <a:srgbClr val="6600CC"/>
                </a:solidFill>
              </a:rPr>
              <a:t>Elle consiste à extraire des broussailles, fraîchement prélevées et broyées, pour en faire un compost de qualité. </a:t>
            </a:r>
          </a:p>
          <a:p>
            <a:pPr marL="342900" indent="-342900">
              <a:buFont typeface="Arial" charset="0"/>
              <a:buChar char="•"/>
            </a:pPr>
            <a:r>
              <a:rPr lang="fr-FR" sz="1600">
                <a:solidFill>
                  <a:srgbClr val="6600CC"/>
                </a:solidFill>
              </a:rPr>
              <a:t>Dans la méthode manuelle, on utilise exclusivement les petites branches.</a:t>
            </a:r>
          </a:p>
          <a:p>
            <a:pPr marL="342900" indent="-342900">
              <a:buFont typeface="Arial" charset="0"/>
              <a:buChar char="•"/>
            </a:pPr>
            <a:r>
              <a:rPr lang="fr-FR" sz="1600">
                <a:solidFill>
                  <a:srgbClr val="6600CC"/>
                </a:solidFill>
              </a:rPr>
              <a:t>Dans la méthode mécanisée, des branches plus grosses (ou bois raméal fragmentée ou B.R.F.), broyées en machine.</a:t>
            </a:r>
          </a:p>
          <a:p>
            <a:pPr marL="342900" indent="-342900">
              <a:buFont typeface="Arial" charset="0"/>
              <a:buChar char="•"/>
            </a:pPr>
            <a:r>
              <a:rPr lang="fr-FR" sz="1600">
                <a:solidFill>
                  <a:srgbClr val="6600CC"/>
                </a:solidFill>
              </a:rPr>
              <a:t>Ensuite, on d'arrose abondamment le broyat avant et pendant sa mise en tas. </a:t>
            </a:r>
          </a:p>
          <a:p>
            <a:pPr marL="342900" indent="-342900">
              <a:buFont typeface="Arial" charset="0"/>
              <a:buChar char="•"/>
            </a:pPr>
            <a:r>
              <a:rPr lang="fr-FR" sz="1600">
                <a:solidFill>
                  <a:srgbClr val="6600CC"/>
                </a:solidFill>
              </a:rPr>
              <a:t>Après environ neuf mois et un à deux retournements, le broyat devient un compost riche en matières organiques en voie de minéralisation grâce à une abondante vie microbienne.</a:t>
            </a:r>
            <a:endParaRPr lang="fr-FR" sz="1600"/>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7314407D-6AF1-4CEF-9C7F-E0AAB7DA6296}" type="slidenum">
              <a:rPr lang="fr-FR" sz="1200">
                <a:solidFill>
                  <a:schemeClr val="tx1">
                    <a:tint val="75000"/>
                  </a:schemeClr>
                </a:solidFill>
                <a:latin typeface="Times New Roman" pitchFamily="18" charset="0"/>
              </a:rPr>
              <a:pPr algn="r" fontAlgn="auto">
                <a:spcBef>
                  <a:spcPts val="0"/>
                </a:spcBef>
                <a:spcAft>
                  <a:spcPts val="0"/>
                </a:spcAft>
                <a:defRPr/>
              </a:pPr>
              <a:t>37</a:t>
            </a:fld>
            <a:endParaRPr lang="fr-FR" sz="1200" dirty="0">
              <a:solidFill>
                <a:schemeClr val="tx1">
                  <a:tint val="75000"/>
                </a:schemeClr>
              </a:solidFill>
              <a:latin typeface="Times New Roman" pitchFamily="18" charset="0"/>
            </a:endParaRPr>
          </a:p>
        </p:txBody>
      </p:sp>
      <p:pic>
        <p:nvPicPr>
          <p:cNvPr id="38917" name="Picture 4" descr="broyage-bf-rapport-06-10"/>
          <p:cNvPicPr>
            <a:picLocks noChangeAspect="1" noChangeArrowheads="1"/>
          </p:cNvPicPr>
          <p:nvPr/>
        </p:nvPicPr>
        <p:blipFill>
          <a:blip r:embed="rId2" cstate="print"/>
          <a:srcRect/>
          <a:stretch>
            <a:fillRect/>
          </a:stretch>
        </p:blipFill>
        <p:spPr bwMode="auto">
          <a:xfrm>
            <a:off x="4429125" y="4508500"/>
            <a:ext cx="2449513" cy="1836738"/>
          </a:xfrm>
          <a:prstGeom prst="rect">
            <a:avLst/>
          </a:prstGeom>
          <a:noFill/>
          <a:ln w="9525">
            <a:noFill/>
            <a:miter lim="800000"/>
            <a:headEnd/>
            <a:tailEnd/>
          </a:ln>
        </p:spPr>
      </p:pic>
      <p:sp>
        <p:nvSpPr>
          <p:cNvPr id="38918" name="Text Box 8"/>
          <p:cNvSpPr txBox="1">
            <a:spLocks noChangeArrowheads="1"/>
          </p:cNvSpPr>
          <p:nvPr/>
        </p:nvSpPr>
        <p:spPr bwMode="auto">
          <a:xfrm>
            <a:off x="5072063" y="6437313"/>
            <a:ext cx="992187" cy="307975"/>
          </a:xfrm>
          <a:prstGeom prst="rect">
            <a:avLst/>
          </a:prstGeom>
          <a:noFill/>
          <a:ln w="9525">
            <a:noFill/>
            <a:miter lim="800000"/>
            <a:headEnd/>
            <a:tailEnd/>
          </a:ln>
        </p:spPr>
        <p:txBody>
          <a:bodyPr>
            <a:spAutoFit/>
          </a:bodyPr>
          <a:lstStyle/>
          <a:p>
            <a:r>
              <a:rPr lang="fr-FR" sz="1400">
                <a:solidFill>
                  <a:srgbClr val="6600CC"/>
                </a:solidFill>
              </a:rPr>
              <a:t>broyage </a:t>
            </a:r>
            <a:r>
              <a:rPr lang="fr-FR" sz="1400">
                <a:solidFill>
                  <a:srgbClr val="6600CC"/>
                </a:solidFill>
                <a:cs typeface="Arial" charset="0"/>
              </a:rPr>
              <a:t>↑</a:t>
            </a:r>
          </a:p>
        </p:txBody>
      </p:sp>
      <p:pic>
        <p:nvPicPr>
          <p:cNvPr id="38919" name="Picture 7" descr="paillage1"/>
          <p:cNvPicPr>
            <a:picLocks noChangeAspect="1" noChangeArrowheads="1"/>
          </p:cNvPicPr>
          <p:nvPr/>
        </p:nvPicPr>
        <p:blipFill>
          <a:blip r:embed="rId3" cstate="print"/>
          <a:srcRect/>
          <a:stretch>
            <a:fillRect/>
          </a:stretch>
        </p:blipFill>
        <p:spPr bwMode="auto">
          <a:xfrm>
            <a:off x="214313" y="4508500"/>
            <a:ext cx="4087812" cy="2071688"/>
          </a:xfrm>
          <a:prstGeom prst="rect">
            <a:avLst/>
          </a:prstGeom>
          <a:noFill/>
          <a:ln w="9525">
            <a:noFill/>
            <a:miter lim="800000"/>
            <a:headEnd/>
            <a:tailEnd/>
          </a:ln>
        </p:spPr>
      </p:pic>
      <p:sp>
        <p:nvSpPr>
          <p:cNvPr id="38920" name="Text Box 8"/>
          <p:cNvSpPr txBox="1">
            <a:spLocks noChangeArrowheads="1"/>
          </p:cNvSpPr>
          <p:nvPr/>
        </p:nvSpPr>
        <p:spPr bwMode="auto">
          <a:xfrm>
            <a:off x="714375" y="6580188"/>
            <a:ext cx="3071813" cy="277812"/>
          </a:xfrm>
          <a:prstGeom prst="rect">
            <a:avLst/>
          </a:prstGeom>
          <a:noFill/>
          <a:ln w="9525">
            <a:noFill/>
            <a:miter lim="800000"/>
            <a:headEnd/>
            <a:tailEnd/>
          </a:ln>
        </p:spPr>
        <p:txBody>
          <a:bodyPr>
            <a:spAutoFit/>
          </a:bodyPr>
          <a:lstStyle/>
          <a:p>
            <a:r>
              <a:rPr lang="fr-FR" sz="1200">
                <a:solidFill>
                  <a:srgbClr val="6600CC"/>
                </a:solidFill>
              </a:rPr>
              <a:t>Technique du paillage (méthode J. Pain)</a:t>
            </a:r>
          </a:p>
        </p:txBody>
      </p:sp>
      <p:pic>
        <p:nvPicPr>
          <p:cNvPr id="38921" name="Picture 2" descr="SP900TM"/>
          <p:cNvPicPr>
            <a:picLocks noChangeAspect="1" noChangeArrowheads="1"/>
          </p:cNvPicPr>
          <p:nvPr/>
        </p:nvPicPr>
        <p:blipFill>
          <a:blip r:embed="rId4" cstate="print"/>
          <a:srcRect/>
          <a:stretch>
            <a:fillRect/>
          </a:stretch>
        </p:blipFill>
        <p:spPr bwMode="auto">
          <a:xfrm>
            <a:off x="7215188" y="4508500"/>
            <a:ext cx="1622425" cy="1241425"/>
          </a:xfrm>
          <a:prstGeom prst="rect">
            <a:avLst/>
          </a:prstGeom>
          <a:noFill/>
          <a:ln w="9525">
            <a:noFill/>
            <a:miter lim="800000"/>
            <a:headEnd/>
            <a:tailEnd/>
          </a:ln>
        </p:spPr>
      </p:pic>
      <p:sp>
        <p:nvSpPr>
          <p:cNvPr id="38922" name="ZoneTexte 6"/>
          <p:cNvSpPr txBox="1">
            <a:spLocks noChangeArrowheads="1"/>
          </p:cNvSpPr>
          <p:nvPr/>
        </p:nvSpPr>
        <p:spPr bwMode="auto">
          <a:xfrm>
            <a:off x="7215188" y="5865813"/>
            <a:ext cx="1714500" cy="830262"/>
          </a:xfrm>
          <a:prstGeom prst="rect">
            <a:avLst/>
          </a:prstGeom>
          <a:noFill/>
          <a:ln w="9525">
            <a:noFill/>
            <a:miter lim="800000"/>
            <a:headEnd/>
            <a:tailEnd/>
          </a:ln>
        </p:spPr>
        <p:txBody>
          <a:bodyPr>
            <a:spAutoFit/>
          </a:bodyPr>
          <a:lstStyle/>
          <a:p>
            <a:r>
              <a:rPr lang="fr-FR" sz="1200">
                <a:solidFill>
                  <a:srgbClr val="6600CC"/>
                </a:solidFill>
              </a:rPr>
              <a:t>Fig. 2. Exemple de Broyeur Jean Pain </a:t>
            </a:r>
          </a:p>
          <a:p>
            <a:r>
              <a:rPr lang="fr-FR" sz="1200">
                <a:solidFill>
                  <a:srgbClr val="6600CC"/>
                </a:solidFill>
              </a:rPr>
              <a:t>(source : </a:t>
            </a:r>
            <a:r>
              <a:rPr lang="fr-FR" sz="1200" u="sng">
                <a:solidFill>
                  <a:srgbClr val="6600CC"/>
                </a:solidFill>
                <a:hlinkClick r:id="rId5"/>
              </a:rPr>
              <a:t>www.jean-pain.com</a:t>
            </a:r>
            <a:r>
              <a:rPr lang="fr-FR" sz="1200">
                <a:solidFill>
                  <a:srgbClr val="6600CC"/>
                </a:solidFill>
              </a:rPr>
              <a:t>).</a:t>
            </a:r>
          </a:p>
        </p:txBody>
      </p:sp>
      <p:pic>
        <p:nvPicPr>
          <p:cNvPr id="38923" name="Picture 13" descr="BRF1"/>
          <p:cNvPicPr>
            <a:picLocks noChangeAspect="1" noChangeArrowheads="1"/>
          </p:cNvPicPr>
          <p:nvPr/>
        </p:nvPicPr>
        <p:blipFill>
          <a:blip r:embed="rId6" cstate="print"/>
          <a:srcRect/>
          <a:stretch>
            <a:fillRect/>
          </a:stretch>
        </p:blipFill>
        <p:spPr bwMode="auto">
          <a:xfrm>
            <a:off x="7451725" y="1196975"/>
            <a:ext cx="1368425" cy="912813"/>
          </a:xfrm>
          <a:prstGeom prst="rect">
            <a:avLst/>
          </a:prstGeom>
          <a:noFill/>
          <a:ln w="9525">
            <a:noFill/>
            <a:miter lim="800000"/>
            <a:headEnd/>
            <a:tailEnd/>
          </a:ln>
        </p:spPr>
      </p:pic>
      <p:sp>
        <p:nvSpPr>
          <p:cNvPr id="38924" name="Text Box 14"/>
          <p:cNvSpPr txBox="1">
            <a:spLocks noChangeArrowheads="1"/>
          </p:cNvSpPr>
          <p:nvPr/>
        </p:nvSpPr>
        <p:spPr bwMode="auto">
          <a:xfrm>
            <a:off x="5940425" y="1773238"/>
            <a:ext cx="1441450" cy="244475"/>
          </a:xfrm>
          <a:prstGeom prst="rect">
            <a:avLst/>
          </a:prstGeom>
          <a:noFill/>
          <a:ln w="9525">
            <a:noFill/>
            <a:miter lim="800000"/>
            <a:headEnd/>
            <a:tailEnd/>
          </a:ln>
        </p:spPr>
        <p:txBody>
          <a:bodyPr wrap="none">
            <a:spAutoFit/>
          </a:bodyPr>
          <a:lstStyle/>
          <a:p>
            <a:r>
              <a:rPr lang="fr-FR" sz="1000">
                <a:solidFill>
                  <a:srgbClr val="6600CC"/>
                </a:solidFill>
              </a:rPr>
              <a:t>Sol couvert de BRF </a:t>
            </a:r>
            <a:r>
              <a:rPr lang="fr-FR" sz="1000">
                <a:solidFill>
                  <a:srgbClr val="6600CC"/>
                </a:solidFill>
                <a:cs typeface="Arial"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4"/>
          <p:cNvSpPr>
            <a:spLocks noChangeArrowheads="1" noChangeShapeType="1" noTextEdit="1"/>
          </p:cNvSpPr>
          <p:nvPr/>
        </p:nvSpPr>
        <p:spPr bwMode="auto">
          <a:xfrm>
            <a:off x="827088" y="104775"/>
            <a:ext cx="6840537" cy="43815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9939" name="Text Box 5"/>
          <p:cNvSpPr txBox="1">
            <a:spLocks noChangeArrowheads="1"/>
          </p:cNvSpPr>
          <p:nvPr/>
        </p:nvSpPr>
        <p:spPr bwMode="auto">
          <a:xfrm>
            <a:off x="107950" y="682625"/>
            <a:ext cx="9036050" cy="5632450"/>
          </a:xfrm>
          <a:prstGeom prst="rect">
            <a:avLst/>
          </a:prstGeom>
          <a:noFill/>
          <a:ln w="9525">
            <a:noFill/>
            <a:miter lim="800000"/>
            <a:headEnd/>
            <a:tailEnd/>
          </a:ln>
        </p:spPr>
        <p:txBody>
          <a:bodyPr>
            <a:spAutoFit/>
          </a:bodyPr>
          <a:lstStyle/>
          <a:p>
            <a:r>
              <a:rPr lang="fr-FR" b="1" u="sng">
                <a:solidFill>
                  <a:srgbClr val="6600CC"/>
                </a:solidFill>
              </a:rPr>
              <a:t>13) Technique du Zaï</a:t>
            </a:r>
          </a:p>
          <a:p>
            <a:pPr>
              <a:buFontTx/>
              <a:buChar char="•"/>
            </a:pPr>
            <a:r>
              <a:rPr lang="fr-FR">
                <a:solidFill>
                  <a:srgbClr val="6600CC"/>
                </a:solidFill>
              </a:rPr>
              <a:t>A l’origine pratiquée par les </a:t>
            </a:r>
            <a:r>
              <a:rPr lang="sv-SE">
                <a:solidFill>
                  <a:srgbClr val="6600CC"/>
                </a:solidFill>
              </a:rPr>
              <a:t>Mossis du yatenga (Burkina Faso).</a:t>
            </a:r>
          </a:p>
          <a:p>
            <a:pPr>
              <a:buFontTx/>
              <a:buChar char="•"/>
            </a:pPr>
            <a:r>
              <a:rPr lang="fr-FR">
                <a:solidFill>
                  <a:srgbClr val="6600CC"/>
                </a:solidFill>
              </a:rPr>
              <a:t>Elle est adaptée aux zones arides (sahéliennes, subsahéliennes ...).</a:t>
            </a:r>
          </a:p>
          <a:p>
            <a:pPr>
              <a:buFontTx/>
              <a:buChar char="•"/>
            </a:pPr>
            <a:r>
              <a:rPr lang="fr-FR">
                <a:solidFill>
                  <a:srgbClr val="6600CC"/>
                </a:solidFill>
              </a:rPr>
              <a:t>Elle consiste à creuser des cuvettes pour retenir l’eau de pluie. Il permet au sol, après une forte pluie, de rester humide pendant une quinzaine de jours.</a:t>
            </a:r>
          </a:p>
          <a:p>
            <a:pPr>
              <a:buFontTx/>
              <a:buChar char="•"/>
            </a:pPr>
            <a:r>
              <a:rPr lang="fr-FR">
                <a:solidFill>
                  <a:srgbClr val="6600CC"/>
                </a:solidFill>
              </a:rPr>
              <a:t>On creuse des trous d'un diamètre compris entre 20 à 40 cms &amp; de 10 à 15 cms de profondeur, pour piéger le peu d'eau de pluie, à l’aide d’une daba (piochette).</a:t>
            </a:r>
          </a:p>
          <a:p>
            <a:pPr>
              <a:buFontTx/>
              <a:buChar char="•"/>
            </a:pPr>
            <a:r>
              <a:rPr lang="fr-FR">
                <a:solidFill>
                  <a:srgbClr val="6600CC"/>
                </a:solidFill>
              </a:rPr>
              <a:t>La densité des trous 10.000 à 15.600 trous à l'hectare, espacés de 80 à 100 cm.</a:t>
            </a:r>
          </a:p>
          <a:p>
            <a:pPr>
              <a:buFontTx/>
              <a:buChar char="•"/>
            </a:pPr>
            <a:r>
              <a:rPr lang="fr-FR">
                <a:solidFill>
                  <a:srgbClr val="6600CC"/>
                </a:solidFill>
              </a:rPr>
              <a:t>La trouaison a lieu après les récoltes (en octobre-novembre en zone sahéliennes). </a:t>
            </a:r>
          </a:p>
          <a:p>
            <a:pPr>
              <a:buFontTx/>
              <a:buChar char="•"/>
            </a:pPr>
            <a:r>
              <a:rPr lang="fr-FR">
                <a:solidFill>
                  <a:srgbClr val="6600CC"/>
                </a:solidFill>
              </a:rPr>
              <a:t>L'enrichissement des trous consiste à remplir au tiers les trous de matière organique tout venant et/ou issue d'une compostière (d’un composteur). </a:t>
            </a:r>
          </a:p>
          <a:p>
            <a:pPr>
              <a:buFontTx/>
              <a:buChar char="•"/>
            </a:pPr>
            <a:r>
              <a:rPr lang="fr-FR">
                <a:solidFill>
                  <a:srgbClr val="6600CC"/>
                </a:solidFill>
              </a:rPr>
              <a:t>Le fumier est apporté à la main à raison de 2 poignées par trou.</a:t>
            </a:r>
          </a:p>
          <a:p>
            <a:pPr>
              <a:buFontTx/>
              <a:buChar char="•"/>
            </a:pPr>
            <a:r>
              <a:rPr lang="fr-FR">
                <a:solidFill>
                  <a:srgbClr val="6600CC"/>
                </a:solidFill>
              </a:rPr>
              <a:t>Les trous (</a:t>
            </a:r>
            <a:r>
              <a:rPr lang="fr-FR">
                <a:solidFill>
                  <a:srgbClr val="7030A0"/>
                </a:solidFill>
              </a:rPr>
              <a:t>poquet)</a:t>
            </a:r>
            <a:r>
              <a:rPr lang="fr-FR">
                <a:solidFill>
                  <a:srgbClr val="6600CC"/>
                </a:solidFill>
              </a:rPr>
              <a:t> enrichis (et repérable pour les prochains semis) sont aussitôt rebouchés avec du sable.</a:t>
            </a:r>
          </a:p>
          <a:p>
            <a:pPr>
              <a:buFontTx/>
              <a:buChar char="•"/>
            </a:pPr>
            <a:r>
              <a:rPr lang="fr-FR">
                <a:solidFill>
                  <a:srgbClr val="6600CC"/>
                </a:solidFill>
              </a:rPr>
              <a:t>Les semis sont effectués après la première grande pluie.</a:t>
            </a:r>
          </a:p>
          <a:p>
            <a:pPr>
              <a:buFontTx/>
              <a:buChar char="•"/>
            </a:pPr>
            <a:r>
              <a:rPr lang="fr-FR">
                <a:solidFill>
                  <a:srgbClr val="6600CC"/>
                </a:solidFill>
              </a:rPr>
              <a:t>Le premier sarclage, effectué 2 à 3 semaines après le semis, consiste à enlever les mauvaises herbes à l'hilaire.</a:t>
            </a:r>
          </a:p>
          <a:p>
            <a:pPr>
              <a:buFontTx/>
              <a:buChar char="•"/>
            </a:pPr>
            <a:r>
              <a:rPr lang="fr-FR">
                <a:solidFill>
                  <a:srgbClr val="6600CC"/>
                </a:solidFill>
              </a:rPr>
              <a:t>Le démarrage, se faisant en même temps que le sarclage, consiste à diminuer le nombre de pieds de mil à 3 à 4 plants vigoureux par poquet.</a:t>
            </a:r>
          </a:p>
          <a:p>
            <a:pPr>
              <a:buFontTx/>
              <a:buChar char="•"/>
            </a:pPr>
            <a:r>
              <a:rPr lang="fr-FR">
                <a:solidFill>
                  <a:srgbClr val="6600CC"/>
                </a:solidFill>
              </a:rPr>
              <a:t>Le 2ème sarclage intervient 2 à 4 semaines après le 1</a:t>
            </a:r>
            <a:r>
              <a:rPr lang="fr-FR" baseline="30000">
                <a:solidFill>
                  <a:srgbClr val="6600CC"/>
                </a:solidFill>
              </a:rPr>
              <a:t>er</a:t>
            </a:r>
            <a:r>
              <a:rPr lang="fr-FR">
                <a:solidFill>
                  <a:srgbClr val="6600CC"/>
                </a:solidFill>
              </a:rPr>
              <a:t> (au stade de la montaison).</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C97F2193-B419-4EAB-82B8-9BDD241C1DE6}" type="slidenum">
              <a:rPr lang="fr-FR" sz="1200">
                <a:solidFill>
                  <a:schemeClr val="tx1">
                    <a:tint val="75000"/>
                  </a:schemeClr>
                </a:solidFill>
                <a:latin typeface="Times New Roman" pitchFamily="18" charset="0"/>
              </a:rPr>
              <a:pPr algn="r" fontAlgn="auto">
                <a:spcBef>
                  <a:spcPts val="0"/>
                </a:spcBef>
                <a:spcAft>
                  <a:spcPts val="0"/>
                </a:spcAft>
                <a:defRPr/>
              </a:pPr>
              <a:t>38</a:t>
            </a:fld>
            <a:endParaRPr lang="fr-FR" sz="1200" dirty="0">
              <a:solidFill>
                <a:schemeClr val="tx1">
                  <a:tint val="75000"/>
                </a:schemeClr>
              </a:solidFill>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4"/>
          <p:cNvSpPr>
            <a:spLocks noChangeArrowheads="1" noChangeShapeType="1" noTextEdit="1"/>
          </p:cNvSpPr>
          <p:nvPr/>
        </p:nvSpPr>
        <p:spPr bwMode="auto">
          <a:xfrm>
            <a:off x="992188" y="185738"/>
            <a:ext cx="6840537" cy="43815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0963" name="Text Box 5"/>
          <p:cNvSpPr txBox="1">
            <a:spLocks noChangeArrowheads="1"/>
          </p:cNvSpPr>
          <p:nvPr/>
        </p:nvSpPr>
        <p:spPr bwMode="auto">
          <a:xfrm>
            <a:off x="107950" y="693738"/>
            <a:ext cx="9036050" cy="4708525"/>
          </a:xfrm>
          <a:prstGeom prst="rect">
            <a:avLst/>
          </a:prstGeom>
          <a:noFill/>
          <a:ln w="9525">
            <a:noFill/>
            <a:miter lim="800000"/>
            <a:headEnd/>
            <a:tailEnd/>
          </a:ln>
        </p:spPr>
        <p:txBody>
          <a:bodyPr>
            <a:spAutoFit/>
          </a:bodyPr>
          <a:lstStyle/>
          <a:p>
            <a:r>
              <a:rPr lang="fr-FR" b="1" u="sng">
                <a:solidFill>
                  <a:srgbClr val="6600CC"/>
                </a:solidFill>
              </a:rPr>
              <a:t>13) Technique du Zaï (suite)</a:t>
            </a:r>
            <a:endParaRPr lang="fr-FR">
              <a:solidFill>
                <a:srgbClr val="6600CC"/>
              </a:solidFill>
            </a:endParaRPr>
          </a:p>
          <a:p>
            <a:pPr>
              <a:buFontTx/>
              <a:buChar char="•"/>
            </a:pPr>
            <a:r>
              <a:rPr lang="fr-FR">
                <a:solidFill>
                  <a:srgbClr val="6600CC"/>
                </a:solidFill>
              </a:rPr>
              <a:t>La terre retirée est déposée en croissant en aval des trous (et leur pente conduit au trou).</a:t>
            </a:r>
          </a:p>
          <a:p>
            <a:pPr>
              <a:buFontTx/>
              <a:buChar char="•"/>
            </a:pPr>
            <a:r>
              <a:rPr lang="fr-FR">
                <a:solidFill>
                  <a:srgbClr val="6600CC"/>
                </a:solidFill>
              </a:rPr>
              <a:t>Superficie cultivée/homme/jour = 0,25 ha. </a:t>
            </a:r>
          </a:p>
          <a:p>
            <a:pPr>
              <a:buFontTx/>
              <a:buChar char="•"/>
            </a:pPr>
            <a:r>
              <a:rPr lang="fr-FR">
                <a:solidFill>
                  <a:srgbClr val="6600CC"/>
                </a:solidFill>
              </a:rPr>
              <a:t>Nombre trous creusés &amp; enrichis par h/j = 500 trous.</a:t>
            </a:r>
          </a:p>
          <a:p>
            <a:pPr>
              <a:buFontTx/>
              <a:buChar char="•"/>
            </a:pPr>
            <a:r>
              <a:rPr lang="fr-FR">
                <a:solidFill>
                  <a:srgbClr val="6600CC"/>
                </a:solidFill>
              </a:rPr>
              <a:t>Le coût à l'hectare est estimé à 18 O00 frs CFA / ha.</a:t>
            </a:r>
          </a:p>
          <a:p>
            <a:pPr>
              <a:buFontTx/>
              <a:buChar char="•"/>
            </a:pPr>
            <a:r>
              <a:rPr lang="fr-FR">
                <a:solidFill>
                  <a:srgbClr val="6600CC"/>
                </a:solidFill>
              </a:rPr>
              <a:t>Rendement moyen zaï :960 kg/ha (6 fois + que la parcelle témoin donnant 174 kg/ha).</a:t>
            </a:r>
          </a:p>
          <a:p>
            <a:pPr>
              <a:buFontTx/>
              <a:buChar char="•"/>
            </a:pPr>
            <a:r>
              <a:rPr lang="fr-FR">
                <a:solidFill>
                  <a:srgbClr val="6600CC"/>
                </a:solidFill>
              </a:rPr>
              <a:t>Généralisation de la technique fonction de la disponibilité a) de bétail pour le fumier, b) de terres cultivables et c) voire de moyens de transports.</a:t>
            </a:r>
          </a:p>
          <a:p>
            <a:r>
              <a:rPr lang="fr-FR" sz="1200" u="sng">
                <a:solidFill>
                  <a:srgbClr val="6600CC"/>
                </a:solidFill>
              </a:rPr>
              <a:t>Source</a:t>
            </a:r>
            <a:r>
              <a:rPr lang="fr-FR" sz="1200">
                <a:solidFill>
                  <a:srgbClr val="6600CC"/>
                </a:solidFill>
              </a:rPr>
              <a:t> : </a:t>
            </a:r>
            <a:r>
              <a:rPr lang="fr-FR" sz="1200" i="1">
                <a:solidFill>
                  <a:srgbClr val="6600CC"/>
                </a:solidFill>
              </a:rPr>
              <a:t>Lutte contre I‘érosion hydrique et amélioration de la fertilité du sol par la technique du zaï amélioré</a:t>
            </a:r>
            <a:r>
              <a:rPr lang="fr-FR" sz="1200">
                <a:solidFill>
                  <a:srgbClr val="6600CC"/>
                </a:solidFill>
              </a:rPr>
              <a:t>, Moussa AMADOU, conseiller forestier, BP 102 Dosso, Niger, Programme de Développement Agro-forestier et d'Aménagement des Terroirs (PDAAT)) :</a:t>
            </a:r>
            <a:r>
              <a:rPr lang="fr-FR" sz="1200"/>
              <a:t> </a:t>
            </a:r>
            <a:r>
              <a:rPr lang="fr-FR" sz="1200" i="1">
                <a:hlinkClick r:id="rId2"/>
              </a:rPr>
              <a:t>www.sist.sn/gsdl/collect/bre1/index/assoc/HASHdcd8.dir/14-030-037.pdf</a:t>
            </a:r>
            <a:r>
              <a:rPr lang="fr-FR" sz="1200" i="1"/>
              <a:t> </a:t>
            </a:r>
          </a:p>
          <a:p>
            <a:endParaRPr lang="fr-FR" sz="1200" i="1"/>
          </a:p>
          <a:p>
            <a:r>
              <a:rPr lang="fr-FR" b="1" u="sng">
                <a:solidFill>
                  <a:srgbClr val="6600CC"/>
                </a:solidFill>
              </a:rPr>
              <a:t>Avantages</a:t>
            </a:r>
            <a:r>
              <a:rPr lang="fr-FR" b="1">
                <a:solidFill>
                  <a:srgbClr val="6600CC"/>
                </a:solidFill>
              </a:rPr>
              <a:t> : </a:t>
            </a:r>
          </a:p>
          <a:p>
            <a:r>
              <a:rPr lang="fr-FR">
                <a:solidFill>
                  <a:srgbClr val="6600CC"/>
                </a:solidFill>
              </a:rPr>
              <a:t>Economies en semence &amp; amendement car apports protégés du vent &amp; ruissellement.</a:t>
            </a:r>
          </a:p>
          <a:p>
            <a:r>
              <a:rPr lang="fr-FR" b="1">
                <a:solidFill>
                  <a:srgbClr val="6600CC"/>
                </a:solidFill>
              </a:rPr>
              <a:t>Réhabilite la fertilité du sol au bout de 5 ans. Rendement multipliés par 5 ou 6.</a:t>
            </a:r>
          </a:p>
          <a:p>
            <a:r>
              <a:rPr lang="fr-FR" b="1" u="sng">
                <a:solidFill>
                  <a:srgbClr val="6600CC"/>
                </a:solidFill>
              </a:rPr>
              <a:t>Inconvénients</a:t>
            </a:r>
            <a:r>
              <a:rPr lang="fr-FR" b="1">
                <a:solidFill>
                  <a:srgbClr val="6600CC"/>
                </a:solidFill>
              </a:rPr>
              <a:t> : </a:t>
            </a:r>
            <a:endParaRPr lang="fr-FR" b="1">
              <a:solidFill>
                <a:srgbClr val="FF0000"/>
              </a:solidFill>
            </a:endParaRPr>
          </a:p>
          <a:p>
            <a:r>
              <a:rPr lang="fr-FR" b="1">
                <a:solidFill>
                  <a:srgbClr val="FF0000"/>
                </a:solidFill>
              </a:rPr>
              <a:t>Pénibilité du travail</a:t>
            </a:r>
            <a:r>
              <a:rPr lang="fr-FR">
                <a:solidFill>
                  <a:srgbClr val="FF0000"/>
                </a:solidFill>
              </a:rPr>
              <a:t> surtout en saison sèche (temps travail très long : 300h/hom/ha).</a:t>
            </a:r>
          </a:p>
        </p:txBody>
      </p:sp>
      <p:sp>
        <p:nvSpPr>
          <p:cNvPr id="4" name="Espace réservé du numéro de diapositive 1"/>
          <p:cNvSpPr txBox="1">
            <a:spLocks noGrp="1"/>
          </p:cNvSpPr>
          <p:nvPr/>
        </p:nvSpPr>
        <p:spPr>
          <a:xfrm>
            <a:off x="8459788" y="255588"/>
            <a:ext cx="457200" cy="276225"/>
          </a:xfrm>
          <a:prstGeom prst="rect">
            <a:avLst/>
          </a:prstGeom>
          <a:noFill/>
        </p:spPr>
        <p:txBody>
          <a:bodyPr anchor="ctr"/>
          <a:lstStyle/>
          <a:p>
            <a:pPr algn="r" fontAlgn="auto">
              <a:spcBef>
                <a:spcPts val="0"/>
              </a:spcBef>
              <a:spcAft>
                <a:spcPts val="0"/>
              </a:spcAft>
              <a:defRPr/>
            </a:pPr>
            <a:fld id="{33A7F55E-E969-4370-8991-1C169BB7DFC6}" type="slidenum">
              <a:rPr lang="fr-FR" sz="1200">
                <a:solidFill>
                  <a:schemeClr val="tx1">
                    <a:tint val="75000"/>
                  </a:schemeClr>
                </a:solidFill>
                <a:latin typeface="Times New Roman" pitchFamily="18" charset="0"/>
              </a:rPr>
              <a:pPr algn="r" fontAlgn="auto">
                <a:spcBef>
                  <a:spcPts val="0"/>
                </a:spcBef>
                <a:spcAft>
                  <a:spcPts val="0"/>
                </a:spcAft>
                <a:defRPr/>
              </a:pPr>
              <a:t>39</a:t>
            </a:fld>
            <a:endParaRPr lang="fr-FR" sz="1200" dirty="0">
              <a:solidFill>
                <a:schemeClr val="tx1">
                  <a:tint val="75000"/>
                </a:schemeClr>
              </a:solidFill>
              <a:latin typeface="Times New Roman" pitchFamily="18" charset="0"/>
            </a:endParaRPr>
          </a:p>
        </p:txBody>
      </p:sp>
      <p:pic>
        <p:nvPicPr>
          <p:cNvPr id="40965" name="Picture 7" descr="zai4"/>
          <p:cNvPicPr>
            <a:picLocks noChangeAspect="1" noChangeArrowheads="1"/>
          </p:cNvPicPr>
          <p:nvPr/>
        </p:nvPicPr>
        <p:blipFill>
          <a:blip r:embed="rId3" cstate="print"/>
          <a:srcRect/>
          <a:stretch>
            <a:fillRect/>
          </a:stretch>
        </p:blipFill>
        <p:spPr bwMode="auto">
          <a:xfrm>
            <a:off x="6588125" y="5373688"/>
            <a:ext cx="1728788" cy="1323975"/>
          </a:xfrm>
          <a:prstGeom prst="rect">
            <a:avLst/>
          </a:prstGeom>
          <a:noFill/>
          <a:ln w="9525">
            <a:noFill/>
            <a:miter lim="800000"/>
            <a:headEnd/>
            <a:tailEnd/>
          </a:ln>
        </p:spPr>
      </p:pic>
      <p:pic>
        <p:nvPicPr>
          <p:cNvPr id="40966" name="Picture 8" descr="zai1"/>
          <p:cNvPicPr>
            <a:picLocks noChangeAspect="1" noChangeArrowheads="1"/>
          </p:cNvPicPr>
          <p:nvPr/>
        </p:nvPicPr>
        <p:blipFill>
          <a:blip r:embed="rId4" cstate="print"/>
          <a:srcRect/>
          <a:stretch>
            <a:fillRect/>
          </a:stretch>
        </p:blipFill>
        <p:spPr bwMode="auto">
          <a:xfrm>
            <a:off x="3203575" y="5373688"/>
            <a:ext cx="1209675" cy="809625"/>
          </a:xfrm>
          <a:prstGeom prst="rect">
            <a:avLst/>
          </a:prstGeom>
          <a:noFill/>
          <a:ln w="9525">
            <a:noFill/>
            <a:miter lim="800000"/>
            <a:headEnd/>
            <a:tailEnd/>
          </a:ln>
        </p:spPr>
      </p:pic>
      <p:pic>
        <p:nvPicPr>
          <p:cNvPr id="40967" name="Picture 9" descr="zai2"/>
          <p:cNvPicPr>
            <a:picLocks noChangeAspect="1" noChangeArrowheads="1"/>
          </p:cNvPicPr>
          <p:nvPr/>
        </p:nvPicPr>
        <p:blipFill>
          <a:blip r:embed="rId5" cstate="print"/>
          <a:srcRect/>
          <a:stretch>
            <a:fillRect/>
          </a:stretch>
        </p:blipFill>
        <p:spPr bwMode="auto">
          <a:xfrm>
            <a:off x="1763713" y="5373688"/>
            <a:ext cx="1257300" cy="942975"/>
          </a:xfrm>
          <a:prstGeom prst="rect">
            <a:avLst/>
          </a:prstGeom>
          <a:noFill/>
          <a:ln w="9525">
            <a:noFill/>
            <a:miter lim="800000"/>
            <a:headEnd/>
            <a:tailEnd/>
          </a:ln>
        </p:spPr>
      </p:pic>
      <p:pic>
        <p:nvPicPr>
          <p:cNvPr id="40968" name="Picture 10" descr="zai3"/>
          <p:cNvPicPr>
            <a:picLocks noChangeAspect="1" noChangeArrowheads="1"/>
          </p:cNvPicPr>
          <p:nvPr/>
        </p:nvPicPr>
        <p:blipFill>
          <a:blip r:embed="rId6" cstate="print"/>
          <a:srcRect/>
          <a:stretch>
            <a:fillRect/>
          </a:stretch>
        </p:blipFill>
        <p:spPr bwMode="auto">
          <a:xfrm>
            <a:off x="214313" y="5357813"/>
            <a:ext cx="1428750" cy="1076325"/>
          </a:xfrm>
          <a:prstGeom prst="rect">
            <a:avLst/>
          </a:prstGeom>
          <a:noFill/>
          <a:ln w="9525">
            <a:noFill/>
            <a:miter lim="800000"/>
            <a:headEnd/>
            <a:tailEnd/>
          </a:ln>
        </p:spPr>
      </p:pic>
      <p:pic>
        <p:nvPicPr>
          <p:cNvPr id="40969" name="Picture 11" descr="zai"/>
          <p:cNvPicPr>
            <a:picLocks noChangeAspect="1" noChangeArrowheads="1"/>
          </p:cNvPicPr>
          <p:nvPr/>
        </p:nvPicPr>
        <p:blipFill>
          <a:blip r:embed="rId7" cstate="print"/>
          <a:srcRect/>
          <a:stretch>
            <a:fillRect/>
          </a:stretch>
        </p:blipFill>
        <p:spPr bwMode="auto">
          <a:xfrm>
            <a:off x="4572000" y="5373688"/>
            <a:ext cx="1655763" cy="1079500"/>
          </a:xfrm>
          <a:prstGeom prst="rect">
            <a:avLst/>
          </a:prstGeom>
          <a:noFill/>
          <a:ln w="9525">
            <a:noFill/>
            <a:miter lim="800000"/>
            <a:headEnd/>
            <a:tailEnd/>
          </a:ln>
        </p:spPr>
      </p:pic>
      <p:sp>
        <p:nvSpPr>
          <p:cNvPr id="40970" name="Text Box 12"/>
          <p:cNvSpPr txBox="1">
            <a:spLocks noChangeArrowheads="1"/>
          </p:cNvSpPr>
          <p:nvPr/>
        </p:nvSpPr>
        <p:spPr bwMode="auto">
          <a:xfrm>
            <a:off x="4143375" y="6357938"/>
            <a:ext cx="2357438" cy="369887"/>
          </a:xfrm>
          <a:prstGeom prst="rect">
            <a:avLst/>
          </a:prstGeom>
          <a:noFill/>
          <a:ln w="9525">
            <a:noFill/>
            <a:miter lim="800000"/>
            <a:headEnd/>
            <a:tailEnd/>
          </a:ln>
        </p:spPr>
        <p:txBody>
          <a:bodyPr>
            <a:spAutoFit/>
          </a:bodyPr>
          <a:lstStyle/>
          <a:p>
            <a:r>
              <a:rPr lang="fr-FR" sz="1000">
                <a:solidFill>
                  <a:srgbClr val="6600CC"/>
                </a:solidFill>
              </a:rPr>
              <a:t>Source : </a:t>
            </a:r>
            <a:r>
              <a:rPr lang="fr-FR" sz="1000">
                <a:hlinkClick r:id="rId8" tooltip="http://www.agedburkina.org/IMG/jpg/Album6c.jpg"/>
              </a:rPr>
              <a:t>http://www.agedburkina.org</a:t>
            </a:r>
            <a:r>
              <a:rPr lang="fr-F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928688" y="285750"/>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C6EDCC66-D467-44F8-9C30-1032544726E5}" type="slidenum">
              <a:rPr lang="fr-FR" sz="1200">
                <a:solidFill>
                  <a:schemeClr val="tx1">
                    <a:tint val="75000"/>
                  </a:schemeClr>
                </a:solidFill>
                <a:latin typeface="Times New Roman" pitchFamily="18" charset="0"/>
              </a:rPr>
              <a:pPr algn="r" fontAlgn="auto">
                <a:spcBef>
                  <a:spcPts val="0"/>
                </a:spcBef>
                <a:spcAft>
                  <a:spcPts val="0"/>
                </a:spcAft>
                <a:defRPr/>
              </a:pPr>
              <a:t>4</a:t>
            </a:fld>
            <a:endParaRPr lang="fr-FR" sz="1200" dirty="0">
              <a:solidFill>
                <a:schemeClr val="tx1">
                  <a:tint val="75000"/>
                </a:schemeClr>
              </a:solidFill>
              <a:latin typeface="Times New Roman" pitchFamily="18" charset="0"/>
            </a:endParaRPr>
          </a:p>
        </p:txBody>
      </p:sp>
      <p:sp>
        <p:nvSpPr>
          <p:cNvPr id="5124" name="ZoneTexte 5"/>
          <p:cNvSpPr txBox="1">
            <a:spLocks noChangeArrowheads="1"/>
          </p:cNvSpPr>
          <p:nvPr/>
        </p:nvSpPr>
        <p:spPr bwMode="auto">
          <a:xfrm>
            <a:off x="214313" y="1500188"/>
            <a:ext cx="8786812" cy="5216525"/>
          </a:xfrm>
          <a:prstGeom prst="rect">
            <a:avLst/>
          </a:prstGeom>
          <a:noFill/>
          <a:ln w="9525">
            <a:noFill/>
            <a:miter lim="800000"/>
            <a:headEnd/>
            <a:tailEnd/>
          </a:ln>
        </p:spPr>
        <p:txBody>
          <a:bodyPr>
            <a:spAutoFit/>
          </a:bodyPr>
          <a:lstStyle/>
          <a:p>
            <a:r>
              <a:rPr lang="fr-FR" sz="2400" b="1" u="sng">
                <a:solidFill>
                  <a:srgbClr val="6600CC"/>
                </a:solidFill>
              </a:rPr>
              <a:t>0) Introduction</a:t>
            </a:r>
          </a:p>
          <a:p>
            <a:endParaRPr lang="fr-FR" sz="2400">
              <a:solidFill>
                <a:srgbClr val="6600CC"/>
              </a:solidFill>
            </a:endParaRPr>
          </a:p>
          <a:p>
            <a:r>
              <a:rPr lang="fr-FR">
                <a:solidFill>
                  <a:srgbClr val="6600CC"/>
                </a:solidFill>
              </a:rPr>
              <a:t>Les mécanismes de la dégradation et de l’épuisement des sols sont multiples (conservatismes, sous-développement, manque d’éducation, …).</a:t>
            </a:r>
          </a:p>
          <a:p>
            <a:r>
              <a:rPr lang="fr-FR">
                <a:solidFill>
                  <a:srgbClr val="6600CC"/>
                </a:solidFill>
              </a:rPr>
              <a:t>L’amélioration de la fertilité des sol est loin d’être simple, comme nous le verrons plus loin.</a:t>
            </a:r>
          </a:p>
          <a:p>
            <a:endParaRPr lang="fr-FR">
              <a:solidFill>
                <a:srgbClr val="6600CC"/>
              </a:solidFill>
            </a:endParaRPr>
          </a:p>
          <a:p>
            <a:r>
              <a:rPr lang="fr-FR">
                <a:solidFill>
                  <a:srgbClr val="6600CC"/>
                </a:solidFill>
              </a:rPr>
              <a:t>Dans ce document, nous verrons tous les aspects de cet important problème :</a:t>
            </a:r>
          </a:p>
          <a:p>
            <a:endParaRPr lang="fr-FR">
              <a:solidFill>
                <a:srgbClr val="6600CC"/>
              </a:solidFill>
            </a:endParaRPr>
          </a:p>
          <a:p>
            <a:pPr>
              <a:buFontTx/>
              <a:buAutoNum type="arabicParenR"/>
            </a:pPr>
            <a:r>
              <a:rPr lang="fr-FR">
                <a:solidFill>
                  <a:srgbClr val="6600CC"/>
                </a:solidFill>
              </a:rPr>
              <a:t>Son ampleur,</a:t>
            </a:r>
          </a:p>
          <a:p>
            <a:pPr>
              <a:buFontTx/>
              <a:buAutoNum type="arabicParenR"/>
            </a:pPr>
            <a:r>
              <a:rPr lang="fr-FR">
                <a:solidFill>
                  <a:srgbClr val="6600CC"/>
                </a:solidFill>
              </a:rPr>
              <a:t>Ses causes,</a:t>
            </a:r>
          </a:p>
          <a:p>
            <a:pPr>
              <a:buFontTx/>
              <a:buAutoNum type="arabicParenR"/>
            </a:pPr>
            <a:r>
              <a:rPr lang="fr-FR">
                <a:solidFill>
                  <a:srgbClr val="6600CC"/>
                </a:solidFill>
              </a:rPr>
              <a:t>Les possibles solutions pour lutter contre.</a:t>
            </a:r>
          </a:p>
          <a:p>
            <a:endParaRPr lang="fr-FR">
              <a:solidFill>
                <a:srgbClr val="6600CC"/>
              </a:solidFill>
            </a:endParaRPr>
          </a:p>
          <a:p>
            <a:pPr algn="just">
              <a:buFont typeface="Arial" charset="0"/>
              <a:buChar char="•"/>
            </a:pPr>
            <a:r>
              <a:rPr lang="fr-FR">
                <a:solidFill>
                  <a:srgbClr val="6600CC"/>
                </a:solidFill>
              </a:rPr>
              <a:t>Dans la suite dans document, les parties traitant globalement des sujets seront en gros caractères. Ceux traitant en détail ces sujets, seront en </a:t>
            </a:r>
            <a:r>
              <a:rPr lang="fr-FR" sz="1200">
                <a:solidFill>
                  <a:srgbClr val="6600CC"/>
                </a:solidFill>
              </a:rPr>
              <a:t>petits caractères</a:t>
            </a:r>
            <a:r>
              <a:rPr lang="fr-FR">
                <a:solidFill>
                  <a:srgbClr val="6600CC"/>
                </a:solidFill>
              </a:rPr>
              <a:t>. Vous pouvez éventuellement sauter ces pages ou diapositives en petits caractères.</a:t>
            </a:r>
          </a:p>
          <a:p>
            <a:pPr algn="just">
              <a:buFont typeface="Arial" charset="0"/>
              <a:buChar char="•"/>
            </a:pPr>
            <a:r>
              <a:rPr lang="fr-FR">
                <a:solidFill>
                  <a:srgbClr val="6600CC"/>
                </a:solidFill>
              </a:rPr>
              <a:t>Dans le glossaire ou le lexique à la fin de document, vous trouverez la définition de certains termes technique.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4"/>
          <p:cNvSpPr>
            <a:spLocks noChangeArrowheads="1" noChangeShapeType="1" noTextEdit="1"/>
          </p:cNvSpPr>
          <p:nvPr/>
        </p:nvSpPr>
        <p:spPr bwMode="auto">
          <a:xfrm>
            <a:off x="992188" y="185738"/>
            <a:ext cx="6840537" cy="43815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1987" name="Text Box 5"/>
          <p:cNvSpPr txBox="1">
            <a:spLocks noChangeArrowheads="1"/>
          </p:cNvSpPr>
          <p:nvPr/>
        </p:nvSpPr>
        <p:spPr bwMode="auto">
          <a:xfrm>
            <a:off x="107950" y="623888"/>
            <a:ext cx="9036050" cy="523875"/>
          </a:xfrm>
          <a:prstGeom prst="rect">
            <a:avLst/>
          </a:prstGeom>
          <a:noFill/>
          <a:ln w="9525">
            <a:noFill/>
            <a:miter lim="800000"/>
            <a:headEnd/>
            <a:tailEnd/>
          </a:ln>
        </p:spPr>
        <p:txBody>
          <a:bodyPr>
            <a:spAutoFit/>
          </a:bodyPr>
          <a:lstStyle/>
          <a:p>
            <a:r>
              <a:rPr lang="fr-FR" sz="1600" b="1" u="sng">
                <a:solidFill>
                  <a:srgbClr val="6600CC"/>
                </a:solidFill>
              </a:rPr>
              <a:t>13) Technique du Zaï (suite)</a:t>
            </a:r>
            <a:endParaRPr lang="fr-FR" sz="1600">
              <a:solidFill>
                <a:srgbClr val="6600CC"/>
              </a:solidFill>
            </a:endParaRPr>
          </a:p>
          <a:p>
            <a:endParaRPr lang="fr-FR" sz="1200" i="1"/>
          </a:p>
        </p:txBody>
      </p:sp>
      <p:sp>
        <p:nvSpPr>
          <p:cNvPr id="4" name="Espace réservé du numéro de diapositive 1"/>
          <p:cNvSpPr txBox="1">
            <a:spLocks noGrp="1"/>
          </p:cNvSpPr>
          <p:nvPr/>
        </p:nvSpPr>
        <p:spPr>
          <a:xfrm>
            <a:off x="8459788" y="255588"/>
            <a:ext cx="457200" cy="276225"/>
          </a:xfrm>
          <a:prstGeom prst="rect">
            <a:avLst/>
          </a:prstGeom>
          <a:noFill/>
        </p:spPr>
        <p:txBody>
          <a:bodyPr anchor="ctr"/>
          <a:lstStyle/>
          <a:p>
            <a:pPr algn="r" fontAlgn="auto">
              <a:spcBef>
                <a:spcPts val="0"/>
              </a:spcBef>
              <a:spcAft>
                <a:spcPts val="0"/>
              </a:spcAft>
              <a:defRPr/>
            </a:pPr>
            <a:fld id="{2B773E11-4BEB-4235-85F3-A65E2C220C80}" type="slidenum">
              <a:rPr lang="fr-FR" sz="1200">
                <a:solidFill>
                  <a:schemeClr val="tx1">
                    <a:tint val="75000"/>
                  </a:schemeClr>
                </a:solidFill>
                <a:latin typeface="Times New Roman" pitchFamily="18" charset="0"/>
              </a:rPr>
              <a:pPr algn="r" fontAlgn="auto">
                <a:spcBef>
                  <a:spcPts val="0"/>
                </a:spcBef>
                <a:spcAft>
                  <a:spcPts val="0"/>
                </a:spcAft>
                <a:defRPr/>
              </a:pPr>
              <a:t>40</a:t>
            </a:fld>
            <a:endParaRPr lang="fr-FR" sz="1200" dirty="0">
              <a:solidFill>
                <a:schemeClr val="tx1">
                  <a:tint val="75000"/>
                </a:schemeClr>
              </a:solidFill>
              <a:latin typeface="Times New Roman" pitchFamily="18" charset="0"/>
            </a:endParaRPr>
          </a:p>
        </p:txBody>
      </p:sp>
      <p:sp>
        <p:nvSpPr>
          <p:cNvPr id="2" name="ZoneTexte 1"/>
          <p:cNvSpPr txBox="1"/>
          <p:nvPr/>
        </p:nvSpPr>
        <p:spPr>
          <a:xfrm>
            <a:off x="107950" y="989869"/>
            <a:ext cx="8928546" cy="4585871"/>
          </a:xfrm>
          <a:prstGeom prst="rect">
            <a:avLst/>
          </a:prstGeom>
          <a:noFill/>
          <a:ln w="25400">
            <a:solidFill>
              <a:srgbClr val="6600CC"/>
            </a:solidFill>
          </a:ln>
          <a:effectLst>
            <a:glow rad="63500">
              <a:schemeClr val="accent1">
                <a:satMod val="175000"/>
                <a:alpha val="40000"/>
              </a:schemeClr>
            </a:glow>
            <a:softEdge rad="12700"/>
          </a:effectLst>
        </p:spPr>
        <p:txBody>
          <a:bodyPr>
            <a:spAutoFit/>
          </a:bodyPr>
          <a:lstStyle/>
          <a:p>
            <a:pPr algn="just">
              <a:defRPr/>
            </a:pPr>
            <a:r>
              <a:rPr lang="fr-FR" sz="1400" dirty="0">
                <a:solidFill>
                  <a:srgbClr val="6600CC"/>
                </a:solidFill>
              </a:rPr>
              <a:t>Au Burkina </a:t>
            </a:r>
            <a:r>
              <a:rPr lang="fr-FR" sz="1400" dirty="0" err="1">
                <a:solidFill>
                  <a:srgbClr val="6600CC"/>
                </a:solidFill>
              </a:rPr>
              <a:t>Fasso</a:t>
            </a:r>
            <a:r>
              <a:rPr lang="fr-FR" sz="1400" dirty="0">
                <a:solidFill>
                  <a:srgbClr val="6600CC"/>
                </a:solidFill>
              </a:rPr>
              <a:t>, l’agriculteur </a:t>
            </a:r>
            <a:r>
              <a:rPr lang="fr-FR" sz="1400" b="1" i="1" dirty="0" err="1">
                <a:solidFill>
                  <a:srgbClr val="6600CC"/>
                </a:solidFill>
              </a:rPr>
              <a:t>Yacouba</a:t>
            </a:r>
            <a:r>
              <a:rPr lang="fr-FR" sz="1400" b="1" i="1" dirty="0">
                <a:solidFill>
                  <a:srgbClr val="6600CC"/>
                </a:solidFill>
              </a:rPr>
              <a:t> </a:t>
            </a:r>
            <a:r>
              <a:rPr lang="fr-FR" sz="1400" b="1" i="1" dirty="0" err="1">
                <a:solidFill>
                  <a:srgbClr val="6600CC"/>
                </a:solidFill>
              </a:rPr>
              <a:t>Sawadogo</a:t>
            </a:r>
            <a:r>
              <a:rPr lang="fr-FR" sz="1400" b="1" i="1" dirty="0">
                <a:solidFill>
                  <a:srgbClr val="6600CC"/>
                </a:solidFill>
              </a:rPr>
              <a:t> </a:t>
            </a:r>
            <a:r>
              <a:rPr lang="fr-FR" sz="1400" dirty="0">
                <a:solidFill>
                  <a:srgbClr val="6600CC"/>
                </a:solidFill>
              </a:rPr>
              <a:t>a récupéré le sol dégradé à l’aide de diguettes antiérosives associées à la technique du « </a:t>
            </a:r>
            <a:r>
              <a:rPr lang="fr-FR" sz="1400" dirty="0" err="1">
                <a:solidFill>
                  <a:srgbClr val="6600CC"/>
                </a:solidFill>
              </a:rPr>
              <a:t>zaï</a:t>
            </a:r>
            <a:r>
              <a:rPr lang="fr-FR" sz="1400" dirty="0">
                <a:solidFill>
                  <a:srgbClr val="6600CC"/>
                </a:solidFill>
              </a:rPr>
              <a:t> ». Son but au départ, en 1980, était de récupérer et reverdir une terre dégradée, aride, sur un espace appelé « </a:t>
            </a:r>
            <a:r>
              <a:rPr lang="fr-FR" sz="1400" dirty="0" err="1">
                <a:solidFill>
                  <a:srgbClr val="6600CC"/>
                </a:solidFill>
              </a:rPr>
              <a:t>zipèlga</a:t>
            </a:r>
            <a:r>
              <a:rPr lang="fr-FR" sz="1400" dirty="0">
                <a:solidFill>
                  <a:srgbClr val="6600CC"/>
                </a:solidFill>
              </a:rPr>
              <a:t> » en langue </a:t>
            </a:r>
            <a:r>
              <a:rPr lang="fr-FR" sz="1400" dirty="0" err="1">
                <a:solidFill>
                  <a:srgbClr val="6600CC"/>
                </a:solidFill>
              </a:rPr>
              <a:t>mooré</a:t>
            </a:r>
            <a:r>
              <a:rPr lang="fr-FR" sz="1400" dirty="0">
                <a:solidFill>
                  <a:srgbClr val="6600CC"/>
                </a:solidFill>
              </a:rPr>
              <a:t>. Il enfouit des grains de mil, mais aussi une graine de plante, dans chaque </a:t>
            </a:r>
            <a:r>
              <a:rPr lang="fr-FR" sz="1400" dirty="0" err="1">
                <a:solidFill>
                  <a:srgbClr val="6600CC"/>
                </a:solidFill>
              </a:rPr>
              <a:t>zaï</a:t>
            </a:r>
            <a:r>
              <a:rPr lang="fr-FR" sz="1400" dirty="0">
                <a:solidFill>
                  <a:srgbClr val="6600CC"/>
                </a:solidFill>
              </a:rPr>
              <a:t>, d’une taille plus grande que sa taille traditionnelle, rempli avec du fumier et autres déchets biodégradables, afin de fournir une source de nutriments pour végétaux. Le fumier attire les termites, dont les tunnels aident à briser le sol. Des cordons pierreux constituées de lignes fines de pierres de la taille d'un poing, traversent les champs. Leur but est de former un bassin versant. Quand la pluie tombe, elle pousse le limon, sur la surface du champ, ensuite récupéré contre le cordon. En ralentissant le débit de l'eau, elle lui donne plus de temps pour s'infiltrer dans la terre. Le limon accumulé fournit également un sol relativement fertile pour les semences de plantes locales à germer. Les plantes ralentissent, à leur tour, l'eau et leurs racines ameublissent le sol compacté, facilitant l’absorption de l’eau. </a:t>
            </a:r>
          </a:p>
          <a:p>
            <a:pPr algn="just">
              <a:defRPr/>
            </a:pPr>
            <a:r>
              <a:rPr lang="fr-FR" sz="1400" dirty="0">
                <a:solidFill>
                  <a:srgbClr val="6600CC"/>
                </a:solidFill>
              </a:rPr>
              <a:t>Chaque année, </a:t>
            </a:r>
            <a:r>
              <a:rPr lang="fr-FR" sz="1400" dirty="0" err="1">
                <a:solidFill>
                  <a:srgbClr val="6600CC"/>
                </a:solidFill>
              </a:rPr>
              <a:t>Yacouba</a:t>
            </a:r>
            <a:r>
              <a:rPr lang="fr-FR" sz="1400" dirty="0">
                <a:solidFill>
                  <a:srgbClr val="6600CC"/>
                </a:solidFill>
              </a:rPr>
              <a:t> sème entre 2000 à 10000 plants. Il estime que dix arbres environ prospèrent sur un m2 de son domaine. Il a reconstitué une forêt, afin d’empêcher l’avancée du désert, déjà en réduisant la vitesse du vent.  Sa sylve, créée de toute pièce, s’étend entre 25 et 27 ha, transformant un sol inculte en une épaisse forêt abritant actuellement une faune abondante. </a:t>
            </a:r>
          </a:p>
          <a:p>
            <a:pPr algn="just">
              <a:defRPr/>
            </a:pPr>
            <a:r>
              <a:rPr lang="fr-FR" sz="1000" dirty="0" err="1">
                <a:solidFill>
                  <a:srgbClr val="6600CC"/>
                </a:solidFill>
              </a:rPr>
              <a:t>Yacouba</a:t>
            </a:r>
            <a:r>
              <a:rPr lang="fr-FR" sz="1000" dirty="0">
                <a:solidFill>
                  <a:srgbClr val="6600CC"/>
                </a:solidFill>
              </a:rPr>
              <a:t> </a:t>
            </a:r>
            <a:r>
              <a:rPr lang="fr-FR" sz="1000" dirty="0" err="1">
                <a:solidFill>
                  <a:srgbClr val="6600CC"/>
                </a:solidFill>
              </a:rPr>
              <a:t>Sawadogo</a:t>
            </a:r>
            <a:r>
              <a:rPr lang="fr-FR" sz="1000" dirty="0">
                <a:solidFill>
                  <a:srgbClr val="6600CC"/>
                </a:solidFill>
              </a:rPr>
              <a:t> et Mathieu Ouédraogo, un autre fermier innovateur, se sont engagés dans les efforts de vulgarisation et de sensibilisation pour diffuser leurs techniques dans toute la région, par exemple, par le biais d’un "jours de marché" biannuel organisé dans la ferme de son village de </a:t>
            </a:r>
            <a:r>
              <a:rPr lang="fr-FR" sz="1000" dirty="0" err="1">
                <a:solidFill>
                  <a:srgbClr val="6600CC"/>
                </a:solidFill>
              </a:rPr>
              <a:t>Gourga</a:t>
            </a:r>
            <a:r>
              <a:rPr lang="fr-FR" sz="1000" dirty="0">
                <a:solidFill>
                  <a:srgbClr val="6600CC"/>
                </a:solidFill>
              </a:rPr>
              <a:t>. Les participants de plus de cent villages viennent y partager des semences _ au travers d’une banque de graines _, des conseils, et apprendre les uns des autres.</a:t>
            </a:r>
          </a:p>
          <a:p>
            <a:pPr algn="just">
              <a:defRPr/>
            </a:pPr>
            <a:r>
              <a:rPr lang="fr-FR" sz="1400" dirty="0">
                <a:solidFill>
                  <a:srgbClr val="FF0000"/>
                </a:solidFill>
              </a:rPr>
              <a:t>Mais aujourd’hui, cette forêt est menacée, par un projet d’extension la ville voisine de </a:t>
            </a:r>
            <a:r>
              <a:rPr lang="fr-FR" sz="1400" dirty="0">
                <a:solidFill>
                  <a:srgbClr val="FF0000"/>
                </a:solidFill>
                <a:hlinkClick r:id="rId2" tooltip="Ouahigouya"/>
              </a:rPr>
              <a:t>Ouahigouya</a:t>
            </a:r>
            <a:r>
              <a:rPr lang="fr-FR" sz="1400" dirty="0">
                <a:solidFill>
                  <a:srgbClr val="FF0000"/>
                </a:solidFill>
              </a:rPr>
              <a:t>. Car </a:t>
            </a:r>
            <a:r>
              <a:rPr lang="fr-FR" sz="1400" dirty="0" err="1">
                <a:solidFill>
                  <a:srgbClr val="FF0000"/>
                </a:solidFill>
              </a:rPr>
              <a:t>Yacouba</a:t>
            </a:r>
            <a:r>
              <a:rPr lang="fr-FR" sz="1400" dirty="0">
                <a:solidFill>
                  <a:srgbClr val="FF0000"/>
                </a:solidFill>
              </a:rPr>
              <a:t> ne possède pas de documents de propriété du domaine, qui n’est toujours pas borné. Et si les choses restent en l’état, une partie de son œuvre devrait disparaître pour faire place à des lotissements</a:t>
            </a:r>
            <a:r>
              <a:rPr lang="fr-FR" sz="1400" dirty="0">
                <a:solidFill>
                  <a:srgbClr val="6600CC"/>
                </a:solidFill>
              </a:rPr>
              <a:t>.</a:t>
            </a:r>
          </a:p>
        </p:txBody>
      </p:sp>
      <p:sp>
        <p:nvSpPr>
          <p:cNvPr id="41992" name="ZoneTexte 2"/>
          <p:cNvSpPr txBox="1">
            <a:spLocks noChangeArrowheads="1"/>
          </p:cNvSpPr>
          <p:nvPr/>
        </p:nvSpPr>
        <p:spPr bwMode="auto">
          <a:xfrm>
            <a:off x="107950" y="5592763"/>
            <a:ext cx="8928100" cy="1200150"/>
          </a:xfrm>
          <a:prstGeom prst="rect">
            <a:avLst/>
          </a:prstGeom>
          <a:noFill/>
          <a:ln w="9525">
            <a:noFill/>
            <a:miter lim="800000"/>
            <a:headEnd/>
            <a:tailEnd/>
          </a:ln>
        </p:spPr>
        <p:txBody>
          <a:bodyPr>
            <a:spAutoFit/>
          </a:bodyPr>
          <a:lstStyle/>
          <a:p>
            <a:r>
              <a:rPr lang="fr-FR" sz="1200" i="1">
                <a:solidFill>
                  <a:srgbClr val="6600CC"/>
                </a:solidFill>
              </a:rPr>
              <a:t>Sources : 1) Lutte contre la desertification au sahel : Yacouba, le « fou » qui arrête le désert, </a:t>
            </a:r>
            <a:r>
              <a:rPr lang="fr-FR" sz="1200">
                <a:solidFill>
                  <a:srgbClr val="6600CC"/>
                </a:solidFill>
              </a:rPr>
              <a:t>de Boureima </a:t>
            </a:r>
          </a:p>
          <a:p>
            <a:r>
              <a:rPr lang="fr-FR" sz="1200">
                <a:solidFill>
                  <a:srgbClr val="6600CC"/>
                </a:solidFill>
              </a:rPr>
              <a:t>SANGA (</a:t>
            </a:r>
            <a:r>
              <a:rPr lang="fr-FR" sz="1200">
                <a:solidFill>
                  <a:srgbClr val="6600CC"/>
                </a:solidFill>
                <a:hlinkClick r:id="rId3"/>
              </a:rPr>
              <a:t>bsanga2003@yahoo.fr</a:t>
            </a:r>
            <a:r>
              <a:rPr lang="fr-FR" sz="1200">
                <a:solidFill>
                  <a:srgbClr val="6600CC"/>
                </a:solidFill>
              </a:rPr>
              <a:t>), 15/06/2011, </a:t>
            </a:r>
            <a:r>
              <a:rPr lang="fr-FR" sz="1200" i="1">
                <a:solidFill>
                  <a:srgbClr val="6600CC"/>
                </a:solidFill>
                <a:hlinkClick r:id="rId4"/>
              </a:rPr>
              <a:t>http://www.lefaso.net/spip.php?article42515&amp;rubrique3</a:t>
            </a:r>
            <a:r>
              <a:rPr lang="fr-FR" sz="1200" i="1">
                <a:solidFill>
                  <a:srgbClr val="6600CC"/>
                </a:solidFill>
              </a:rPr>
              <a:t> </a:t>
            </a:r>
          </a:p>
          <a:p>
            <a:r>
              <a:rPr lang="fr-FR" sz="1200" i="1">
                <a:solidFill>
                  <a:srgbClr val="6600CC"/>
                </a:solidFill>
              </a:rPr>
              <a:t>2) </a:t>
            </a:r>
            <a:r>
              <a:rPr lang="fr-FR" sz="1200" i="1">
                <a:solidFill>
                  <a:srgbClr val="6600CC"/>
                </a:solidFill>
                <a:hlinkClick r:id="rId5"/>
              </a:rPr>
              <a:t>http://en.wikipedia.org/wiki/Yacouba_Sawadogo</a:t>
            </a:r>
            <a:r>
              <a:rPr lang="fr-FR" sz="1200" i="1">
                <a:solidFill>
                  <a:srgbClr val="6600CC"/>
                </a:solidFill>
              </a:rPr>
              <a:t> &amp;  </a:t>
            </a:r>
            <a:r>
              <a:rPr lang="fr-FR" sz="1200" i="1">
                <a:solidFill>
                  <a:srgbClr val="6600CC"/>
                </a:solidFill>
                <a:hlinkClick r:id="rId6"/>
              </a:rPr>
              <a:t>http://www.worldbank.org/afr/ik/french/friknt77.htm</a:t>
            </a:r>
            <a:r>
              <a:rPr lang="fr-FR" sz="1200" i="1">
                <a:solidFill>
                  <a:srgbClr val="6600CC"/>
                </a:solidFill>
              </a:rPr>
              <a:t> </a:t>
            </a:r>
          </a:p>
          <a:p>
            <a:r>
              <a:rPr lang="fr-FR" sz="1200" i="1">
                <a:solidFill>
                  <a:srgbClr val="6600CC"/>
                </a:solidFill>
              </a:rPr>
              <a:t>3) </a:t>
            </a:r>
            <a:r>
              <a:rPr lang="en-US" sz="1200">
                <a:solidFill>
                  <a:srgbClr val="6600CC"/>
                </a:solidFill>
              </a:rPr>
              <a:t>Leonard, Andrew. "</a:t>
            </a:r>
            <a:r>
              <a:rPr lang="en-US" sz="1200" i="1">
                <a:solidFill>
                  <a:srgbClr val="6600CC"/>
                </a:solidFill>
              </a:rPr>
              <a:t>How to help Yacouba Sawadogo</a:t>
            </a:r>
            <a:r>
              <a:rPr lang="en-US" sz="1200">
                <a:solidFill>
                  <a:srgbClr val="6600CC"/>
                </a:solidFill>
              </a:rPr>
              <a:t>". "</a:t>
            </a:r>
            <a:r>
              <a:rPr lang="en-US" sz="1200" i="1">
                <a:solidFill>
                  <a:srgbClr val="6600CC"/>
                </a:solidFill>
              </a:rPr>
              <a:t>Comment aider Yacouba Sawadogo</a:t>
            </a:r>
            <a:r>
              <a:rPr lang="en-US" sz="1200">
                <a:solidFill>
                  <a:srgbClr val="6600CC"/>
                </a:solidFill>
                <a:hlinkClick r:id="rId7"/>
              </a:rPr>
              <a:t>“</a:t>
            </a:r>
            <a:r>
              <a:rPr lang="en-US" sz="1200">
                <a:solidFill>
                  <a:srgbClr val="6600CC"/>
                </a:solidFill>
              </a:rPr>
              <a:t>, 2008, </a:t>
            </a:r>
            <a:r>
              <a:rPr lang="en-US" sz="1200">
                <a:solidFill>
                  <a:srgbClr val="6600CC"/>
                </a:solidFill>
                <a:hlinkClick r:id="rId8"/>
              </a:rPr>
              <a:t>http://www.salon.com/tech/htww/2008/09/11/helping_sawadogo/index.html</a:t>
            </a:r>
            <a:endParaRPr lang="en-US" sz="1200">
              <a:solidFill>
                <a:srgbClr val="6600CC"/>
              </a:solidFill>
            </a:endParaRPr>
          </a:p>
          <a:p>
            <a:r>
              <a:rPr lang="en-US" sz="1200">
                <a:solidFill>
                  <a:srgbClr val="6600CC"/>
                </a:solidFill>
              </a:rPr>
              <a:t>4) film </a:t>
            </a:r>
            <a:r>
              <a:rPr lang="en-US" sz="1200" i="1">
                <a:solidFill>
                  <a:srgbClr val="6600CC"/>
                </a:solidFill>
              </a:rPr>
              <a:t>'The Man Who Stopped the Desert</a:t>
            </a:r>
            <a:r>
              <a:rPr lang="en-US" sz="1200">
                <a:solidFill>
                  <a:srgbClr val="6600CC"/>
                </a:solidFill>
              </a:rPr>
              <a:t>‘, 1080 Films, UK, 2010.                            Yacouba Sawadogo →</a:t>
            </a:r>
            <a:endParaRPr lang="fr-FR" sz="1200">
              <a:solidFill>
                <a:srgbClr val="6600CC"/>
              </a:solidFill>
            </a:endParaRPr>
          </a:p>
        </p:txBody>
      </p:sp>
      <p:pic>
        <p:nvPicPr>
          <p:cNvPr id="41993" name="Image 4"/>
          <p:cNvPicPr>
            <a:picLocks noChangeAspect="1"/>
          </p:cNvPicPr>
          <p:nvPr/>
        </p:nvPicPr>
        <p:blipFill>
          <a:blip r:embed="rId9" cstate="print"/>
          <a:srcRect/>
          <a:stretch>
            <a:fillRect/>
          </a:stretch>
        </p:blipFill>
        <p:spPr bwMode="auto">
          <a:xfrm>
            <a:off x="7434263" y="5646738"/>
            <a:ext cx="1524000" cy="12001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3011" name="Text Box 6"/>
          <p:cNvSpPr txBox="1">
            <a:spLocks noChangeArrowheads="1"/>
          </p:cNvSpPr>
          <p:nvPr/>
        </p:nvSpPr>
        <p:spPr bwMode="auto">
          <a:xfrm>
            <a:off x="107950" y="1052513"/>
            <a:ext cx="8893175" cy="4308475"/>
          </a:xfrm>
          <a:prstGeom prst="rect">
            <a:avLst/>
          </a:prstGeom>
          <a:noFill/>
          <a:ln w="9525">
            <a:noFill/>
            <a:miter lim="800000"/>
            <a:headEnd/>
            <a:tailEnd/>
          </a:ln>
        </p:spPr>
        <p:txBody>
          <a:bodyPr>
            <a:spAutoFit/>
          </a:bodyPr>
          <a:lstStyle/>
          <a:p>
            <a:pPr marL="342900" indent="-342900" algn="just"/>
            <a:r>
              <a:rPr lang="fr-FR" b="1" u="sng">
                <a:solidFill>
                  <a:srgbClr val="6600CC"/>
                </a:solidFill>
              </a:rPr>
              <a:t>14) Techniques de la Terra preta</a:t>
            </a:r>
            <a:endParaRPr lang="fr-FR">
              <a:solidFill>
                <a:srgbClr val="6600CC"/>
              </a:solidFill>
            </a:endParaRPr>
          </a:p>
          <a:p>
            <a:pPr marL="342900" indent="-342900" algn="just">
              <a:buFont typeface="Arial" charset="0"/>
              <a:buChar char="•"/>
            </a:pPr>
            <a:r>
              <a:rPr lang="fr-FR" sz="1600">
                <a:solidFill>
                  <a:srgbClr val="6600CC"/>
                </a:solidFill>
              </a:rPr>
              <a:t>La « </a:t>
            </a:r>
            <a:r>
              <a:rPr lang="fr-FR" sz="1600" u="sng">
                <a:hlinkClick r:id="rId2" tooltip="Terra preta"/>
              </a:rPr>
              <a:t>terra preta</a:t>
            </a:r>
            <a:r>
              <a:rPr lang="fr-FR" sz="1600"/>
              <a:t> </a:t>
            </a:r>
            <a:r>
              <a:rPr lang="fr-FR" sz="1600">
                <a:solidFill>
                  <a:srgbClr val="6600CC"/>
                </a:solidFill>
              </a:rPr>
              <a:t>» ou </a:t>
            </a:r>
            <a:r>
              <a:rPr lang="fr-FR" sz="1600" b="1">
                <a:solidFill>
                  <a:srgbClr val="6600CC"/>
                </a:solidFill>
              </a:rPr>
              <a:t>terre noire</a:t>
            </a:r>
            <a:r>
              <a:rPr lang="fr-FR" sz="1600">
                <a:solidFill>
                  <a:srgbClr val="6600CC"/>
                </a:solidFill>
              </a:rPr>
              <a:t> (en Portugais) est une terre ou sol noirs, d'origine humaine (précolombienne), </a:t>
            </a:r>
            <a:r>
              <a:rPr lang="fr-FR" sz="1600" b="1">
                <a:solidFill>
                  <a:srgbClr val="6600CC"/>
                </a:solidFill>
              </a:rPr>
              <a:t>d'une fertilité exceptionnelle</a:t>
            </a:r>
            <a:r>
              <a:rPr lang="fr-FR" sz="1600">
                <a:solidFill>
                  <a:srgbClr val="6600CC"/>
                </a:solidFill>
              </a:rPr>
              <a:t>, due à des concentrations particulièrement élevées en charbon de bois, en matière organique et nutriments tels que azote, phosphore, potassium, calcium, souffre … </a:t>
            </a:r>
            <a:r>
              <a:rPr lang="fr-FR" sz="1200">
                <a:solidFill>
                  <a:srgbClr val="6600CC"/>
                </a:solidFill>
              </a:rPr>
              <a:t>(Source : Dirse Kern du Musée Goeldi de Belem (Brésil)).</a:t>
            </a:r>
          </a:p>
          <a:p>
            <a:pPr marL="342900" indent="-342900" algn="just">
              <a:buFont typeface="Arial" charset="0"/>
              <a:buChar char="•"/>
            </a:pPr>
            <a:r>
              <a:rPr lang="fr-FR" sz="1600">
                <a:solidFill>
                  <a:srgbClr val="6600CC"/>
                </a:solidFill>
              </a:rPr>
              <a:t>Sa fertilité est due à sa haute teneur en charbon de bois _ qui retient les nutriments, par sa structure très poreuse et alvéolée _ et en résidus de combustion incomplète.</a:t>
            </a:r>
          </a:p>
          <a:p>
            <a:pPr marL="342900" indent="-342900" algn="just">
              <a:buFont typeface="Arial" charset="0"/>
              <a:buChar char="•"/>
            </a:pPr>
            <a:r>
              <a:rPr lang="fr-FR" sz="1600">
                <a:solidFill>
                  <a:srgbClr val="6600CC"/>
                </a:solidFill>
              </a:rPr>
              <a:t>Cette combustion consiste en des brûlis de fonds de terre contrôlés (incendies de parcelles et du matériel restant sur la parcelle après récolte, tant en protégeant les arbres et la forêt), de rondins de reste et des branches, des mauvaises herbe, des restes de récolte, de végétation de croissance de deuxième abattage, de proches détritus de forêt, de charbons de bois et de cendre du feu de cuisine et des cheminées.</a:t>
            </a:r>
          </a:p>
          <a:p>
            <a:pPr marL="342900" indent="-342900" algn="just">
              <a:buFont typeface="Arial" charset="0"/>
              <a:buChar char="•"/>
            </a:pPr>
            <a:r>
              <a:rPr lang="fr-FR" sz="1600">
                <a:solidFill>
                  <a:srgbClr val="6600CC"/>
                </a:solidFill>
              </a:rPr>
              <a:t>Une expérience de reconstitution de Terra preta, menée près de Manaus (Brésil), par Christoph Steiner, Wenceslau Teixeira du Centre de Recherche Agricole Brésilien et Wolfgang Zech de l'Université de Bayreuth, ont montré un rendement 800 fois supérieur (!), aux parcelles ayant seulement reçus de l'engrais (</a:t>
            </a:r>
            <a:r>
              <a:rPr lang="fr-FR" sz="1600" i="1">
                <a:solidFill>
                  <a:srgbClr val="6600CC"/>
                </a:solidFill>
              </a:rPr>
              <a:t>à vérifier</a:t>
            </a:r>
            <a:r>
              <a:rPr lang="fr-FR" sz="1600">
                <a:solidFill>
                  <a:srgbClr val="6600CC"/>
                </a:solidFill>
              </a:rPr>
              <a:t>).</a:t>
            </a:r>
          </a:p>
          <a:p>
            <a:pPr marL="342900" indent="-342900" algn="just">
              <a:buFont typeface="Arial" charset="0"/>
              <a:buChar char="•"/>
            </a:pPr>
            <a:r>
              <a:rPr lang="fr-FR" sz="1600">
                <a:solidFill>
                  <a:srgbClr val="6600CC"/>
                </a:solidFill>
              </a:rPr>
              <a:t>La technique pourrait se pratiquer sous le couvert végétal d’une forêt (primaire ?).</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D8AB72D1-8412-4157-A38E-3E67376F416F}" type="slidenum">
              <a:rPr lang="fr-FR" sz="1200">
                <a:solidFill>
                  <a:schemeClr val="tx1">
                    <a:tint val="75000"/>
                  </a:schemeClr>
                </a:solidFill>
                <a:latin typeface="Times New Roman" pitchFamily="18" charset="0"/>
              </a:rPr>
              <a:pPr algn="r" fontAlgn="auto">
                <a:spcBef>
                  <a:spcPts val="0"/>
                </a:spcBef>
                <a:spcAft>
                  <a:spcPts val="0"/>
                </a:spcAft>
                <a:defRPr/>
              </a:pPr>
              <a:t>41</a:t>
            </a:fld>
            <a:endParaRPr lang="fr-FR" sz="1200" dirty="0">
              <a:solidFill>
                <a:schemeClr val="tx1">
                  <a:tint val="75000"/>
                </a:schemeClr>
              </a:solidFill>
              <a:latin typeface="Times New Roman" pitchFamily="18" charset="0"/>
            </a:endParaRPr>
          </a:p>
        </p:txBody>
      </p:sp>
      <p:pic>
        <p:nvPicPr>
          <p:cNvPr id="43013" name="Picture 2" descr="TP"/>
          <p:cNvPicPr>
            <a:picLocks noChangeAspect="1" noChangeArrowheads="1"/>
          </p:cNvPicPr>
          <p:nvPr/>
        </p:nvPicPr>
        <p:blipFill>
          <a:blip r:embed="rId3" cstate="print"/>
          <a:srcRect/>
          <a:stretch>
            <a:fillRect/>
          </a:stretch>
        </p:blipFill>
        <p:spPr bwMode="auto">
          <a:xfrm>
            <a:off x="8001000" y="5068888"/>
            <a:ext cx="946150" cy="1428750"/>
          </a:xfrm>
          <a:prstGeom prst="rect">
            <a:avLst/>
          </a:prstGeom>
          <a:noFill/>
          <a:ln w="9525">
            <a:noFill/>
            <a:miter lim="800000"/>
            <a:headEnd/>
            <a:tailEnd/>
          </a:ln>
        </p:spPr>
      </p:pic>
      <p:sp>
        <p:nvSpPr>
          <p:cNvPr id="43014" name="ZoneTexte 7"/>
          <p:cNvSpPr txBox="1">
            <a:spLocks noChangeArrowheads="1"/>
          </p:cNvSpPr>
          <p:nvPr/>
        </p:nvSpPr>
        <p:spPr bwMode="auto">
          <a:xfrm>
            <a:off x="6443663" y="5661025"/>
            <a:ext cx="1441450" cy="831850"/>
          </a:xfrm>
          <a:prstGeom prst="rect">
            <a:avLst/>
          </a:prstGeom>
          <a:noFill/>
          <a:ln w="9525">
            <a:noFill/>
            <a:miter lim="800000"/>
            <a:headEnd/>
            <a:tailEnd/>
          </a:ln>
        </p:spPr>
        <p:txBody>
          <a:bodyPr>
            <a:spAutoFit/>
          </a:bodyPr>
          <a:lstStyle/>
          <a:p>
            <a:pPr algn="r"/>
            <a:r>
              <a:rPr lang="fr-FR" sz="1200">
                <a:solidFill>
                  <a:srgbClr val="6600CC"/>
                </a:solidFill>
              </a:rPr>
              <a:t>Couche de « terra preta » </a:t>
            </a:r>
          </a:p>
          <a:p>
            <a:pPr algn="r"/>
            <a:r>
              <a:rPr lang="fr-FR" sz="1200">
                <a:solidFill>
                  <a:srgbClr val="6600CC"/>
                </a:solidFill>
              </a:rPr>
              <a:t>au Brésil © Bruno Glaser </a:t>
            </a:r>
            <a:r>
              <a:rPr lang="fr-FR" sz="1200">
                <a:solidFill>
                  <a:srgbClr val="6600CC"/>
                </a:solidFill>
                <a:cs typeface="Arial" charset="0"/>
              </a:rPr>
              <a:t>→</a:t>
            </a:r>
          </a:p>
        </p:txBody>
      </p:sp>
      <p:pic>
        <p:nvPicPr>
          <p:cNvPr id="43015" name="Picture 9" descr="terraPreta2"/>
          <p:cNvPicPr>
            <a:picLocks noChangeAspect="1" noChangeArrowheads="1"/>
          </p:cNvPicPr>
          <p:nvPr/>
        </p:nvPicPr>
        <p:blipFill>
          <a:blip r:embed="rId4" cstate="print"/>
          <a:srcRect/>
          <a:stretch>
            <a:fillRect/>
          </a:stretch>
        </p:blipFill>
        <p:spPr bwMode="auto">
          <a:xfrm>
            <a:off x="395288" y="5373688"/>
            <a:ext cx="1209675" cy="895350"/>
          </a:xfrm>
          <a:prstGeom prst="rect">
            <a:avLst/>
          </a:prstGeom>
          <a:noFill/>
          <a:ln w="9525">
            <a:noFill/>
            <a:miter lim="800000"/>
            <a:headEnd/>
            <a:tailEnd/>
          </a:ln>
        </p:spPr>
      </p:pic>
      <p:sp>
        <p:nvSpPr>
          <p:cNvPr id="43016" name="Text Box 10"/>
          <p:cNvSpPr txBox="1">
            <a:spLocks noChangeArrowheads="1"/>
          </p:cNvSpPr>
          <p:nvPr/>
        </p:nvSpPr>
        <p:spPr bwMode="auto">
          <a:xfrm>
            <a:off x="107950" y="6237288"/>
            <a:ext cx="1517650" cy="277812"/>
          </a:xfrm>
          <a:prstGeom prst="rect">
            <a:avLst/>
          </a:prstGeom>
          <a:noFill/>
          <a:ln w="9525">
            <a:noFill/>
            <a:miter lim="800000"/>
            <a:headEnd/>
            <a:tailEnd/>
          </a:ln>
        </p:spPr>
        <p:txBody>
          <a:bodyPr>
            <a:spAutoFit/>
          </a:bodyPr>
          <a:lstStyle/>
          <a:p>
            <a:r>
              <a:rPr lang="fr-FR" sz="1200">
                <a:hlinkClick r:id="rId5"/>
              </a:rPr>
              <a:t>www.amazonat.org</a:t>
            </a:r>
            <a:r>
              <a:rPr lang="fr-FR" sz="1200"/>
              <a:t> </a:t>
            </a:r>
          </a:p>
        </p:txBody>
      </p:sp>
      <p:pic>
        <p:nvPicPr>
          <p:cNvPr id="43017" name="Picture 11" descr="terraPreta3"/>
          <p:cNvPicPr>
            <a:picLocks noChangeAspect="1" noChangeArrowheads="1"/>
          </p:cNvPicPr>
          <p:nvPr/>
        </p:nvPicPr>
        <p:blipFill>
          <a:blip r:embed="rId6" cstate="print"/>
          <a:srcRect/>
          <a:stretch>
            <a:fillRect/>
          </a:stretch>
        </p:blipFill>
        <p:spPr bwMode="auto">
          <a:xfrm>
            <a:off x="1979613" y="5373688"/>
            <a:ext cx="1247775" cy="933450"/>
          </a:xfrm>
          <a:prstGeom prst="rect">
            <a:avLst/>
          </a:prstGeom>
          <a:noFill/>
          <a:ln w="9525">
            <a:noFill/>
            <a:miter lim="800000"/>
            <a:headEnd/>
            <a:tailEnd/>
          </a:ln>
        </p:spPr>
      </p:pic>
      <p:pic>
        <p:nvPicPr>
          <p:cNvPr id="43018" name="Picture 12" descr="terraPreta4"/>
          <p:cNvPicPr>
            <a:picLocks noChangeAspect="1" noChangeArrowheads="1"/>
          </p:cNvPicPr>
          <p:nvPr/>
        </p:nvPicPr>
        <p:blipFill>
          <a:blip r:embed="rId7" cstate="print"/>
          <a:srcRect/>
          <a:stretch>
            <a:fillRect/>
          </a:stretch>
        </p:blipFill>
        <p:spPr bwMode="auto">
          <a:xfrm>
            <a:off x="3708400" y="5300663"/>
            <a:ext cx="1152525" cy="866775"/>
          </a:xfrm>
          <a:prstGeom prst="rect">
            <a:avLst/>
          </a:prstGeom>
          <a:noFill/>
          <a:ln w="9525">
            <a:noFill/>
            <a:miter lim="800000"/>
            <a:headEnd/>
            <a:tailEnd/>
          </a:ln>
        </p:spPr>
      </p:pic>
      <p:pic>
        <p:nvPicPr>
          <p:cNvPr id="43019" name="Picture 13" descr="terraPreta1"/>
          <p:cNvPicPr>
            <a:picLocks noChangeAspect="1" noChangeArrowheads="1"/>
          </p:cNvPicPr>
          <p:nvPr/>
        </p:nvPicPr>
        <p:blipFill>
          <a:blip r:embed="rId8" cstate="print"/>
          <a:srcRect/>
          <a:stretch>
            <a:fillRect/>
          </a:stretch>
        </p:blipFill>
        <p:spPr bwMode="auto">
          <a:xfrm>
            <a:off x="5148263" y="5316538"/>
            <a:ext cx="990600" cy="1181100"/>
          </a:xfrm>
          <a:prstGeom prst="rect">
            <a:avLst/>
          </a:prstGeom>
          <a:noFill/>
          <a:ln w="9525">
            <a:noFill/>
            <a:miter lim="800000"/>
            <a:headEnd/>
            <a:tailEnd/>
          </a:ln>
        </p:spPr>
      </p:pic>
      <p:sp>
        <p:nvSpPr>
          <p:cNvPr id="43020" name="Text Box 14"/>
          <p:cNvSpPr txBox="1">
            <a:spLocks noChangeArrowheads="1"/>
          </p:cNvSpPr>
          <p:nvPr/>
        </p:nvSpPr>
        <p:spPr bwMode="auto">
          <a:xfrm>
            <a:off x="1547813" y="6308725"/>
            <a:ext cx="1944687" cy="461963"/>
          </a:xfrm>
          <a:prstGeom prst="rect">
            <a:avLst/>
          </a:prstGeom>
          <a:noFill/>
          <a:ln w="9525">
            <a:noFill/>
            <a:miter lim="800000"/>
            <a:headEnd/>
            <a:tailEnd/>
          </a:ln>
        </p:spPr>
        <p:txBody>
          <a:bodyPr>
            <a:spAutoFit/>
          </a:bodyPr>
          <a:lstStyle/>
          <a:p>
            <a:pPr algn="ctr"/>
            <a:r>
              <a:rPr lang="fr-FR" sz="1200">
                <a:hlinkClick r:id="rId9"/>
              </a:rPr>
              <a:t>www.carbolea.ul.ie/biochar.html</a:t>
            </a:r>
            <a:r>
              <a:rPr lang="fr-FR" sz="1200"/>
              <a:t> </a:t>
            </a:r>
          </a:p>
        </p:txBody>
      </p:sp>
      <p:sp>
        <p:nvSpPr>
          <p:cNvPr id="43021" name="Text Box 15"/>
          <p:cNvSpPr txBox="1">
            <a:spLocks noChangeArrowheads="1"/>
          </p:cNvSpPr>
          <p:nvPr/>
        </p:nvSpPr>
        <p:spPr bwMode="auto">
          <a:xfrm>
            <a:off x="3492500" y="6092825"/>
            <a:ext cx="1584325" cy="646113"/>
          </a:xfrm>
          <a:prstGeom prst="rect">
            <a:avLst/>
          </a:prstGeom>
          <a:noFill/>
          <a:ln w="9525">
            <a:noFill/>
            <a:miter lim="800000"/>
            <a:headEnd/>
            <a:tailEnd/>
          </a:ln>
        </p:spPr>
        <p:txBody>
          <a:bodyPr>
            <a:spAutoFit/>
          </a:bodyPr>
          <a:lstStyle/>
          <a:p>
            <a:pPr algn="ctr"/>
            <a:r>
              <a:rPr lang="en-US" sz="1200">
                <a:solidFill>
                  <a:srgbClr val="6600CC"/>
                </a:solidFill>
              </a:rPr>
              <a:t>B. Liang, Cornell University</a:t>
            </a:r>
          </a:p>
          <a:p>
            <a:pPr algn="ctr"/>
            <a:r>
              <a:rPr lang="en-US" sz="1200">
                <a:hlinkClick r:id="rId10"/>
              </a:rPr>
              <a:t>www.agiweb.org</a:t>
            </a:r>
            <a:r>
              <a:rPr lang="en-US" sz="1200"/>
              <a:t> </a:t>
            </a:r>
            <a:endParaRPr lang="fr-FR" sz="1200"/>
          </a:p>
        </p:txBody>
      </p:sp>
      <p:sp>
        <p:nvSpPr>
          <p:cNvPr id="43022" name="Text Box 16"/>
          <p:cNvSpPr txBox="1">
            <a:spLocks noChangeArrowheads="1"/>
          </p:cNvSpPr>
          <p:nvPr/>
        </p:nvSpPr>
        <p:spPr bwMode="auto">
          <a:xfrm>
            <a:off x="6084888" y="5300663"/>
            <a:ext cx="1906587" cy="277812"/>
          </a:xfrm>
          <a:prstGeom prst="rect">
            <a:avLst/>
          </a:prstGeom>
          <a:noFill/>
          <a:ln w="9525">
            <a:noFill/>
            <a:miter lim="800000"/>
            <a:headEnd/>
            <a:tailEnd/>
          </a:ln>
        </p:spPr>
        <p:txBody>
          <a:bodyPr wrap="none">
            <a:spAutoFit/>
          </a:bodyPr>
          <a:lstStyle/>
          <a:p>
            <a:r>
              <a:rPr lang="fr-FR" sz="1200">
                <a:solidFill>
                  <a:srgbClr val="6600CC"/>
                </a:solidFill>
                <a:sym typeface="Symbol" pitchFamily="18" charset="2"/>
              </a:rPr>
              <a:t> </a:t>
            </a:r>
            <a:r>
              <a:rPr lang="fr-FR" sz="1200">
                <a:hlinkClick r:id="rId11"/>
              </a:rPr>
              <a:t>www.novis.de/?p=116</a:t>
            </a:r>
            <a:r>
              <a:rPr lang="fr-FR" sz="120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4035" name="Text Box 6"/>
          <p:cNvSpPr txBox="1">
            <a:spLocks noChangeArrowheads="1"/>
          </p:cNvSpPr>
          <p:nvPr/>
        </p:nvSpPr>
        <p:spPr bwMode="auto">
          <a:xfrm>
            <a:off x="107950" y="1196975"/>
            <a:ext cx="8893175" cy="3708400"/>
          </a:xfrm>
          <a:prstGeom prst="rect">
            <a:avLst/>
          </a:prstGeom>
          <a:noFill/>
          <a:ln w="9525">
            <a:noFill/>
            <a:miter lim="800000"/>
            <a:headEnd/>
            <a:tailEnd/>
          </a:ln>
        </p:spPr>
        <p:txBody>
          <a:bodyPr>
            <a:spAutoFit/>
          </a:bodyPr>
          <a:lstStyle/>
          <a:p>
            <a:pPr marL="342900" indent="-342900" algn="just"/>
            <a:r>
              <a:rPr lang="fr-FR" b="1" u="sng">
                <a:solidFill>
                  <a:srgbClr val="6600CC"/>
                </a:solidFill>
              </a:rPr>
              <a:t>14) Techniques de la Terra preta (suite)</a:t>
            </a:r>
            <a:endParaRPr lang="fr-FR">
              <a:solidFill>
                <a:srgbClr val="6600CC"/>
              </a:solidFill>
            </a:endParaRPr>
          </a:p>
          <a:p>
            <a:pPr marL="342900" indent="-342900" algn="just"/>
            <a:endParaRPr lang="fr-FR">
              <a:solidFill>
                <a:srgbClr val="6600CC"/>
              </a:solidFill>
            </a:endParaRPr>
          </a:p>
          <a:p>
            <a:pPr marL="342900" indent="-342900" algn="just"/>
            <a:r>
              <a:rPr lang="fr-FR" sz="1600" b="1">
                <a:solidFill>
                  <a:srgbClr val="6600CC"/>
                </a:solidFill>
              </a:rPr>
              <a:t>Avantages : </a:t>
            </a:r>
          </a:p>
          <a:p>
            <a:pPr marL="342900" indent="-342900" algn="just"/>
            <a:endParaRPr lang="fr-FR" sz="1600" b="1">
              <a:solidFill>
                <a:srgbClr val="6600CC"/>
              </a:solidFill>
            </a:endParaRPr>
          </a:p>
          <a:p>
            <a:pPr marL="342900" indent="-342900" algn="just">
              <a:buFont typeface="Arial" charset="0"/>
              <a:buChar char="•"/>
            </a:pPr>
            <a:r>
              <a:rPr lang="fr-FR" sz="1600">
                <a:solidFill>
                  <a:srgbClr val="6600CC"/>
                </a:solidFill>
              </a:rPr>
              <a:t>Cette technique serait adaptée aux climat tropicaux &amp; équatoriaux. Ce sol est indestructible.</a:t>
            </a:r>
          </a:p>
          <a:p>
            <a:pPr marL="342900" indent="-342900" algn="just">
              <a:buFont typeface="Arial" charset="0"/>
              <a:buChar char="•"/>
            </a:pPr>
            <a:r>
              <a:rPr lang="fr-FR" sz="1600">
                <a:solidFill>
                  <a:srgbClr val="6600CC"/>
                </a:solidFill>
              </a:rPr>
              <a:t>Elle produirait de forts rendements (à vérifier).</a:t>
            </a:r>
          </a:p>
          <a:p>
            <a:pPr marL="342900" indent="-342900" algn="just">
              <a:buFont typeface="Arial" charset="0"/>
              <a:buChar char="•"/>
            </a:pPr>
            <a:r>
              <a:rPr lang="fr-FR" sz="1400" i="1">
                <a:solidFill>
                  <a:srgbClr val="6600CC"/>
                </a:solidFill>
              </a:rPr>
              <a:t>Elle permettrait la culture des plantes, au niveau de la litière végétale du couvert forestier (?).</a:t>
            </a:r>
          </a:p>
          <a:p>
            <a:pPr marL="342900" indent="-342900" algn="just">
              <a:buFont typeface="Arial" charset="0"/>
              <a:buChar char="•"/>
            </a:pPr>
            <a:r>
              <a:rPr lang="fr-FR" sz="1400" i="1">
                <a:solidFill>
                  <a:srgbClr val="6600CC"/>
                </a:solidFill>
              </a:rPr>
              <a:t>Elle stocke le carbone (Ref. : </a:t>
            </a:r>
            <a:r>
              <a:rPr lang="fr-FR" sz="1400" i="1">
                <a:hlinkClick r:id="rId2"/>
              </a:rPr>
              <a:t>http://en.wikipedia.org/wiki/Terra_preta</a:t>
            </a:r>
            <a:r>
              <a:rPr lang="fr-FR" sz="1400" i="1">
                <a:solidFill>
                  <a:srgbClr val="6600CC"/>
                </a:solidFill>
              </a:rPr>
              <a:t>).</a:t>
            </a:r>
            <a:r>
              <a:rPr lang="fr-FR" sz="1400" i="1"/>
              <a:t> </a:t>
            </a:r>
            <a:endParaRPr lang="fr-FR" sz="1400" i="1">
              <a:solidFill>
                <a:srgbClr val="6600CC"/>
              </a:solidFill>
            </a:endParaRPr>
          </a:p>
          <a:p>
            <a:pPr marL="342900" indent="-342900" algn="just"/>
            <a:r>
              <a:rPr lang="fr-FR" sz="900"/>
              <a:t>                                                                   </a:t>
            </a:r>
            <a:r>
              <a:rPr lang="fr-FR" sz="900">
                <a:solidFill>
                  <a:srgbClr val="6600CC"/>
                </a:solidFill>
              </a:rPr>
              <a:t>(et</a:t>
            </a:r>
            <a:r>
              <a:rPr lang="fr-FR" sz="900"/>
              <a:t> </a:t>
            </a:r>
            <a:r>
              <a:rPr lang="fr-FR" sz="900">
                <a:hlinkClick r:id="rId3"/>
              </a:rPr>
              <a:t>http://www.css.cornell.edu/faculty/lehmann/research/terra%20preta/terrapretamain.html</a:t>
            </a:r>
            <a:r>
              <a:rPr lang="fr-FR" sz="900">
                <a:solidFill>
                  <a:srgbClr val="6600CC"/>
                </a:solidFill>
              </a:rPr>
              <a:t>).</a:t>
            </a:r>
          </a:p>
          <a:p>
            <a:pPr marL="342900" indent="-342900" algn="just"/>
            <a:r>
              <a:rPr lang="fr-FR" sz="1600" b="1">
                <a:solidFill>
                  <a:srgbClr val="6600CC"/>
                </a:solidFill>
              </a:rPr>
              <a:t>Inconvénients :</a:t>
            </a:r>
          </a:p>
          <a:p>
            <a:pPr marL="342900" indent="-342900" algn="just"/>
            <a:endParaRPr lang="fr-FR" sz="1600" b="1">
              <a:solidFill>
                <a:srgbClr val="6600CC"/>
              </a:solidFill>
            </a:endParaRPr>
          </a:p>
          <a:p>
            <a:pPr marL="342900" indent="-342900" algn="just">
              <a:buFont typeface="Arial" charset="0"/>
              <a:buChar char="•"/>
            </a:pPr>
            <a:r>
              <a:rPr lang="fr-FR">
                <a:solidFill>
                  <a:srgbClr val="FF6600"/>
                </a:solidFill>
              </a:rPr>
              <a:t>Nécessite d’être prudent et de contrôler les brûlis incomplets, à l’étouffé (recouverts de terre), pour éviter qu’ils ne se propagent (périodes sèches à éviter).</a:t>
            </a:r>
          </a:p>
          <a:p>
            <a:pPr marL="342900" indent="-342900" algn="just">
              <a:buFont typeface="Arial" charset="0"/>
              <a:buChar char="•"/>
            </a:pPr>
            <a:r>
              <a:rPr lang="fr-FR" sz="1600">
                <a:solidFill>
                  <a:srgbClr val="FF6600"/>
                </a:solidFill>
              </a:rPr>
              <a:t>Nécessite un forêt à proximité.</a:t>
            </a:r>
          </a:p>
          <a:p>
            <a:pPr marL="342900" indent="-342900" algn="just">
              <a:buFont typeface="Arial" charset="0"/>
              <a:buChar char="•"/>
            </a:pPr>
            <a:r>
              <a:rPr lang="fr-FR" sz="1600">
                <a:solidFill>
                  <a:srgbClr val="FF6600"/>
                </a:solidFill>
              </a:rPr>
              <a:t>Consomme beaucoup de bois. </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55CC8D02-D090-4C5A-A7B7-A804B42A5411}" type="slidenum">
              <a:rPr lang="fr-FR" sz="1200">
                <a:solidFill>
                  <a:schemeClr val="tx1">
                    <a:tint val="75000"/>
                  </a:schemeClr>
                </a:solidFill>
                <a:latin typeface="Times New Roman" pitchFamily="18" charset="0"/>
              </a:rPr>
              <a:pPr algn="r" fontAlgn="auto">
                <a:spcBef>
                  <a:spcPts val="0"/>
                </a:spcBef>
                <a:spcAft>
                  <a:spcPts val="0"/>
                </a:spcAft>
                <a:defRPr/>
              </a:pPr>
              <a:t>42</a:t>
            </a:fld>
            <a:endParaRPr lang="fr-FR" sz="1200" dirty="0">
              <a:solidFill>
                <a:schemeClr val="tx1">
                  <a:tint val="75000"/>
                </a:schemeClr>
              </a:solidFill>
              <a:latin typeface="Times New Roman" pitchFamily="18" charset="0"/>
            </a:endParaRPr>
          </a:p>
        </p:txBody>
      </p:sp>
      <p:pic>
        <p:nvPicPr>
          <p:cNvPr id="44037" name="Picture 9" descr="terra-preta-charcoal-brazil"/>
          <p:cNvPicPr>
            <a:picLocks noChangeAspect="1" noChangeArrowheads="1"/>
          </p:cNvPicPr>
          <p:nvPr/>
        </p:nvPicPr>
        <p:blipFill>
          <a:blip r:embed="rId4" cstate="print"/>
          <a:srcRect/>
          <a:stretch>
            <a:fillRect/>
          </a:stretch>
        </p:blipFill>
        <p:spPr bwMode="auto">
          <a:xfrm>
            <a:off x="6300788" y="4470400"/>
            <a:ext cx="2663825" cy="2259013"/>
          </a:xfrm>
          <a:prstGeom prst="rect">
            <a:avLst/>
          </a:prstGeom>
          <a:noFill/>
          <a:ln w="9525">
            <a:noFill/>
            <a:miter lim="800000"/>
            <a:headEnd/>
            <a:tailEnd/>
          </a:ln>
        </p:spPr>
      </p:pic>
      <p:pic>
        <p:nvPicPr>
          <p:cNvPr id="44038" name="Picture 10" descr="trends4"/>
          <p:cNvPicPr>
            <a:picLocks noChangeAspect="1" noChangeArrowheads="1"/>
          </p:cNvPicPr>
          <p:nvPr/>
        </p:nvPicPr>
        <p:blipFill>
          <a:blip r:embed="rId5" cstate="print"/>
          <a:srcRect/>
          <a:stretch>
            <a:fillRect/>
          </a:stretch>
        </p:blipFill>
        <p:spPr bwMode="auto">
          <a:xfrm>
            <a:off x="179388" y="4868863"/>
            <a:ext cx="1762125" cy="1989137"/>
          </a:xfrm>
          <a:prstGeom prst="rect">
            <a:avLst/>
          </a:prstGeom>
          <a:noFill/>
          <a:ln w="9525">
            <a:noFill/>
            <a:miter lim="800000"/>
            <a:headEnd/>
            <a:tailEnd/>
          </a:ln>
        </p:spPr>
      </p:pic>
      <p:sp>
        <p:nvSpPr>
          <p:cNvPr id="44039" name="Text Box 11"/>
          <p:cNvSpPr txBox="1">
            <a:spLocks noChangeArrowheads="1"/>
          </p:cNvSpPr>
          <p:nvPr/>
        </p:nvSpPr>
        <p:spPr bwMode="auto">
          <a:xfrm>
            <a:off x="1979613" y="6165850"/>
            <a:ext cx="2209800" cy="519113"/>
          </a:xfrm>
          <a:prstGeom prst="rect">
            <a:avLst/>
          </a:prstGeom>
          <a:noFill/>
          <a:ln w="9525">
            <a:noFill/>
            <a:miter lim="800000"/>
            <a:headEnd/>
            <a:tailEnd/>
          </a:ln>
        </p:spPr>
        <p:txBody>
          <a:bodyPr wrap="none">
            <a:spAutoFit/>
          </a:bodyPr>
          <a:lstStyle/>
          <a:p>
            <a:r>
              <a:rPr lang="fr-FR" sz="1000">
                <a:solidFill>
                  <a:srgbClr val="6600CC"/>
                </a:solidFill>
              </a:rPr>
              <a:t>Cultures sur terra preta</a:t>
            </a:r>
          </a:p>
          <a:p>
            <a:r>
              <a:rPr lang="fr-FR" sz="1000">
                <a:solidFill>
                  <a:srgbClr val="6600CC"/>
                </a:solidFill>
              </a:rPr>
              <a:t>Dr. K.C. Das, University of Georgia</a:t>
            </a:r>
            <a:r>
              <a:rPr lang="fr-FR"/>
              <a:t> </a:t>
            </a:r>
          </a:p>
        </p:txBody>
      </p:sp>
      <p:pic>
        <p:nvPicPr>
          <p:cNvPr id="44040" name="Picture 12" descr="TerraPretaCulture1_s"/>
          <p:cNvPicPr>
            <a:picLocks noChangeAspect="1" noChangeArrowheads="1"/>
          </p:cNvPicPr>
          <p:nvPr/>
        </p:nvPicPr>
        <p:blipFill>
          <a:blip r:embed="rId6" cstate="print"/>
          <a:srcRect/>
          <a:stretch>
            <a:fillRect/>
          </a:stretch>
        </p:blipFill>
        <p:spPr bwMode="auto">
          <a:xfrm>
            <a:off x="3779838" y="4508500"/>
            <a:ext cx="819150" cy="1085850"/>
          </a:xfrm>
          <a:prstGeom prst="rect">
            <a:avLst/>
          </a:prstGeom>
          <a:noFill/>
          <a:ln w="9525">
            <a:noFill/>
            <a:miter lim="800000"/>
            <a:headEnd/>
            <a:tailEnd/>
          </a:ln>
        </p:spPr>
      </p:pic>
      <p:pic>
        <p:nvPicPr>
          <p:cNvPr id="44041" name="Picture 13" descr="TerraPretaCulture2"/>
          <p:cNvPicPr>
            <a:picLocks noChangeAspect="1" noChangeArrowheads="1"/>
          </p:cNvPicPr>
          <p:nvPr/>
        </p:nvPicPr>
        <p:blipFill>
          <a:blip r:embed="rId7" cstate="print"/>
          <a:srcRect/>
          <a:stretch>
            <a:fillRect/>
          </a:stretch>
        </p:blipFill>
        <p:spPr bwMode="auto">
          <a:xfrm>
            <a:off x="5148263" y="4508500"/>
            <a:ext cx="723900" cy="1162050"/>
          </a:xfrm>
          <a:prstGeom prst="rect">
            <a:avLst/>
          </a:prstGeom>
          <a:noFill/>
          <a:ln w="9525">
            <a:noFill/>
            <a:miter lim="800000"/>
            <a:headEnd/>
            <a:tailEnd/>
          </a:ln>
        </p:spPr>
      </p:pic>
      <p:sp>
        <p:nvSpPr>
          <p:cNvPr id="44042" name="Text Box 14"/>
          <p:cNvSpPr txBox="1">
            <a:spLocks noChangeArrowheads="1"/>
          </p:cNvSpPr>
          <p:nvPr/>
        </p:nvSpPr>
        <p:spPr bwMode="auto">
          <a:xfrm>
            <a:off x="4859338" y="5661025"/>
            <a:ext cx="1409700" cy="228600"/>
          </a:xfrm>
          <a:prstGeom prst="rect">
            <a:avLst/>
          </a:prstGeom>
          <a:noFill/>
          <a:ln w="9525">
            <a:noFill/>
            <a:miter lim="800000"/>
            <a:headEnd/>
            <a:tailEnd/>
          </a:ln>
        </p:spPr>
        <p:txBody>
          <a:bodyPr wrap="none">
            <a:spAutoFit/>
          </a:bodyPr>
          <a:lstStyle/>
          <a:p>
            <a:r>
              <a:rPr lang="fr-FR" sz="900">
                <a:hlinkClick r:id="rId8"/>
              </a:rPr>
              <a:t>http://greenoptions.com</a:t>
            </a:r>
            <a:r>
              <a:rPr lang="fr-FR" sz="900"/>
              <a:t> </a:t>
            </a:r>
          </a:p>
        </p:txBody>
      </p:sp>
      <p:sp>
        <p:nvSpPr>
          <p:cNvPr id="44043" name="Text Box 15"/>
          <p:cNvSpPr txBox="1">
            <a:spLocks noChangeArrowheads="1"/>
          </p:cNvSpPr>
          <p:nvPr/>
        </p:nvSpPr>
        <p:spPr bwMode="auto">
          <a:xfrm>
            <a:off x="3348038" y="5589588"/>
            <a:ext cx="1555750" cy="228600"/>
          </a:xfrm>
          <a:prstGeom prst="rect">
            <a:avLst/>
          </a:prstGeom>
          <a:noFill/>
          <a:ln w="9525">
            <a:noFill/>
            <a:miter lim="800000"/>
            <a:headEnd/>
            <a:tailEnd/>
          </a:ln>
        </p:spPr>
        <p:txBody>
          <a:bodyPr wrap="none">
            <a:spAutoFit/>
          </a:bodyPr>
          <a:lstStyle/>
          <a:p>
            <a:r>
              <a:rPr lang="fr-FR" sz="900">
                <a:solidFill>
                  <a:srgbClr val="6600CC"/>
                </a:solidFill>
              </a:rPr>
              <a:t>Lemann Cornell University</a:t>
            </a:r>
            <a:r>
              <a:rPr lang="fr-FR" sz="90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5059" name="Text Box 6"/>
          <p:cNvSpPr txBox="1">
            <a:spLocks noChangeArrowheads="1"/>
          </p:cNvSpPr>
          <p:nvPr/>
        </p:nvSpPr>
        <p:spPr bwMode="auto">
          <a:xfrm>
            <a:off x="107950" y="1196975"/>
            <a:ext cx="8893175" cy="3354388"/>
          </a:xfrm>
          <a:prstGeom prst="rect">
            <a:avLst/>
          </a:prstGeom>
          <a:noFill/>
          <a:ln w="9525">
            <a:noFill/>
            <a:miter lim="800000"/>
            <a:headEnd/>
            <a:tailEnd/>
          </a:ln>
        </p:spPr>
        <p:txBody>
          <a:bodyPr>
            <a:spAutoFit/>
          </a:bodyPr>
          <a:lstStyle/>
          <a:p>
            <a:pPr marL="342900" indent="-342900" algn="just"/>
            <a:r>
              <a:rPr lang="fr-FR" b="1" u="sng">
                <a:solidFill>
                  <a:srgbClr val="6600CC"/>
                </a:solidFill>
              </a:rPr>
              <a:t>14) Techniques de la Terra preta (suite &amp; fin)</a:t>
            </a:r>
          </a:p>
          <a:p>
            <a:pPr marL="342900" indent="-342900" algn="just"/>
            <a:endParaRPr lang="fr-FR">
              <a:solidFill>
                <a:srgbClr val="6600CC"/>
              </a:solidFill>
            </a:endParaRPr>
          </a:p>
          <a:p>
            <a:pPr marL="342900" indent="-342900" algn="just"/>
            <a:r>
              <a:rPr lang="fr-FR" sz="1600">
                <a:solidFill>
                  <a:srgbClr val="6600CC"/>
                </a:solidFill>
              </a:rPr>
              <a:t>L’idée serait donc de produire de la “terra preta” de la façon suivante :</a:t>
            </a:r>
          </a:p>
          <a:p>
            <a:pPr marL="342900" indent="-342900" algn="just">
              <a:buFont typeface="Arial" charset="0"/>
              <a:buChar char="•"/>
            </a:pPr>
            <a:r>
              <a:rPr lang="fr-FR" sz="1600">
                <a:solidFill>
                  <a:srgbClr val="6600CC"/>
                </a:solidFill>
              </a:rPr>
              <a:t>Avoir une forêt cultivée (?) à pousse rapide à proximité dont on coupe régulièrement les branches d’une façon raisonnée et économe, mais sans créer de « trouées » (de clairières).</a:t>
            </a:r>
          </a:p>
          <a:p>
            <a:pPr marL="342900" indent="-342900" algn="just">
              <a:buFont typeface="Arial" charset="0"/>
              <a:buChar char="•"/>
            </a:pPr>
            <a:r>
              <a:rPr lang="fr-FR" sz="1600">
                <a:solidFill>
                  <a:srgbClr val="6600CC"/>
                </a:solidFill>
              </a:rPr>
              <a:t>Produire du charbon de bois, grâce à des installations en métal, au meilleur rendement (voir la page « </a:t>
            </a:r>
            <a:r>
              <a:rPr lang="fr-FR" sz="1600" i="1">
                <a:solidFill>
                  <a:srgbClr val="6600CC"/>
                </a:solidFill>
              </a:rPr>
              <a:t>produire du charbon de bois</a:t>
            </a:r>
            <a:r>
              <a:rPr lang="fr-FR" sz="1600">
                <a:solidFill>
                  <a:srgbClr val="6600CC"/>
                </a:solidFill>
              </a:rPr>
              <a:t> » de la FAO, indiquée à la fin de ce document).</a:t>
            </a:r>
          </a:p>
          <a:p>
            <a:pPr marL="342900" indent="-342900" algn="just">
              <a:buFont typeface="Arial" charset="0"/>
              <a:buChar char="•"/>
            </a:pPr>
            <a:r>
              <a:rPr lang="fr-FR" sz="1600" i="1">
                <a:solidFill>
                  <a:srgbClr val="6600CC"/>
                </a:solidFill>
              </a:rPr>
              <a:t>Voire alimenter des feux de bois de branches, à la faible combustion lente à l’étouffée (recouverts de terre), placés entre les rangées d’arbre (ou ailleurs), sans brûler les arbres.</a:t>
            </a:r>
          </a:p>
          <a:p>
            <a:pPr marL="342900" indent="-342900" algn="just">
              <a:buFont typeface="Arial" charset="0"/>
              <a:buChar char="•"/>
            </a:pPr>
            <a:r>
              <a:rPr lang="fr-FR" sz="1600" i="1">
                <a:solidFill>
                  <a:srgbClr val="6600CC"/>
                </a:solidFill>
              </a:rPr>
              <a:t>Voire recourir au système "de cercle de cendre", des amérindiens (°), obtenu par élagage de branches, par leur empilement et leur combustion partielle, contrôlée, sur les parcelles cultivées, après le moissonnage. Prévoir récipient d’eau, à proximité, pour contrôler le feu.</a:t>
            </a:r>
          </a:p>
          <a:p>
            <a:pPr marL="342900" indent="-342900" algn="r"/>
            <a:r>
              <a:rPr lang="fr-FR" sz="1600">
                <a:solidFill>
                  <a:srgbClr val="6600CC"/>
                </a:solidFill>
              </a:rPr>
              <a:t>(La suite page suivante </a:t>
            </a:r>
            <a:r>
              <a:rPr lang="fr-FR" sz="1600">
                <a:solidFill>
                  <a:srgbClr val="6600CC"/>
                </a:solidFill>
                <a:sym typeface="Symbol" pitchFamily="18" charset="2"/>
              </a:rPr>
              <a:t>)</a:t>
            </a:r>
            <a:endParaRPr lang="fr-FR" sz="1600">
              <a:solidFill>
                <a:srgbClr val="6600CC"/>
              </a:solidFill>
            </a:endParaRP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0FD8C136-DA41-463C-89F0-3266267B12B7}" type="slidenum">
              <a:rPr lang="fr-FR" sz="1200">
                <a:solidFill>
                  <a:schemeClr val="tx1">
                    <a:tint val="75000"/>
                  </a:schemeClr>
                </a:solidFill>
                <a:latin typeface="Times New Roman" pitchFamily="18" charset="0"/>
              </a:rPr>
              <a:pPr algn="r" fontAlgn="auto">
                <a:spcBef>
                  <a:spcPts val="0"/>
                </a:spcBef>
                <a:spcAft>
                  <a:spcPts val="0"/>
                </a:spcAft>
                <a:defRPr/>
              </a:pPr>
              <a:t>43</a:t>
            </a:fld>
            <a:endParaRPr lang="fr-FR" sz="1200" dirty="0">
              <a:solidFill>
                <a:schemeClr val="tx1">
                  <a:tint val="75000"/>
                </a:schemeClr>
              </a:solidFill>
              <a:latin typeface="Times New Roman" pitchFamily="18" charset="0"/>
            </a:endParaRPr>
          </a:p>
        </p:txBody>
      </p:sp>
      <p:graphicFrame>
        <p:nvGraphicFramePr>
          <p:cNvPr id="5" name="Tableau 4"/>
          <p:cNvGraphicFramePr>
            <a:graphicFrameLocks noGrp="1"/>
          </p:cNvGraphicFramePr>
          <p:nvPr/>
        </p:nvGraphicFramePr>
        <p:xfrm>
          <a:off x="179388" y="4652963"/>
          <a:ext cx="8785224" cy="2016125"/>
        </p:xfrm>
        <a:graphic>
          <a:graphicData uri="http://schemas.openxmlformats.org/drawingml/2006/table">
            <a:tbl>
              <a:tblPr/>
              <a:tblGrid>
                <a:gridCol w="1800252"/>
                <a:gridCol w="72010"/>
                <a:gridCol w="1440200"/>
                <a:gridCol w="72010"/>
                <a:gridCol w="2520351"/>
                <a:gridCol w="1368190"/>
                <a:gridCol w="72010"/>
                <a:gridCol w="1440201"/>
              </a:tblGrid>
              <a:tr h="2016125">
                <a:tc>
                  <a:txBody>
                    <a:bodyPr/>
                    <a:lstStyle/>
                    <a:p>
                      <a:pPr algn="ctr"/>
                      <a:r>
                        <a:rPr lang="fr-FR" sz="1200" b="0" dirty="0" smtClean="0">
                          <a:solidFill>
                            <a:srgbClr val="6600CC"/>
                          </a:solidFill>
                          <a:latin typeface="+mn-lt"/>
                        </a:rPr>
                        <a:t>Utiliser le dioxyde de carbone (CO2) de l'atmosphère</a:t>
                      </a:r>
                      <a:endParaRPr lang="en-US" sz="1200" b="0" dirty="0">
                        <a:solidFill>
                          <a:srgbClr val="6600CC"/>
                        </a:solidFill>
                        <a:latin typeface="+mn-lt"/>
                      </a:endParaRPr>
                    </a:p>
                  </a:txBody>
                  <a:tcPr marL="7756" marR="7756" marT="7756" marB="77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900" dirty="0"/>
                    </a:p>
                  </a:txBody>
                  <a:tcPr marL="7756" marR="7756" marT="7756" marB="77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kern="1200" dirty="0" smtClean="0">
                          <a:solidFill>
                            <a:srgbClr val="6600CC"/>
                          </a:solidFill>
                          <a:latin typeface="+mj-lt"/>
                          <a:ea typeface="+mn-ea"/>
                          <a:cs typeface="+mn-cs"/>
                        </a:rPr>
                        <a:t>Le</a:t>
                      </a:r>
                      <a:r>
                        <a:rPr lang="fr-FR" sz="1200" kern="1200" baseline="0" dirty="0" smtClean="0">
                          <a:solidFill>
                            <a:srgbClr val="6600CC"/>
                          </a:solidFill>
                          <a:latin typeface="+mj-lt"/>
                          <a:ea typeface="+mn-ea"/>
                          <a:cs typeface="+mn-cs"/>
                        </a:rPr>
                        <a:t> CO2 est n</a:t>
                      </a:r>
                      <a:r>
                        <a:rPr lang="fr-FR" sz="1200" kern="1200" dirty="0" smtClean="0">
                          <a:solidFill>
                            <a:srgbClr val="6600CC"/>
                          </a:solidFill>
                          <a:latin typeface="+mj-lt"/>
                          <a:ea typeface="+mn-ea"/>
                          <a:cs typeface="+mn-cs"/>
                        </a:rPr>
                        <a:t>aturellement absorbée par les plantes et les arbres (biomasse)</a:t>
                      </a:r>
                      <a:r>
                        <a:rPr lang="en-US" sz="1200" b="1" dirty="0" smtClean="0">
                          <a:solidFill>
                            <a:srgbClr val="6600CC"/>
                          </a:solidFill>
                          <a:latin typeface="+mj-lt"/>
                          <a:hlinkClick r:id="rId2"/>
                        </a:rPr>
                        <a:t> </a:t>
                      </a:r>
                      <a:endParaRPr lang="en-US" sz="1200" dirty="0">
                        <a:solidFill>
                          <a:srgbClr val="6600CC"/>
                        </a:solidFill>
                        <a:latin typeface="+mj-lt"/>
                      </a:endParaRPr>
                    </a:p>
                  </a:txBody>
                  <a:tcPr marL="7756" marR="7756" marT="7756" marB="77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solidFill>
                          <a:srgbClr val="6600CC"/>
                        </a:solidFill>
                        <a:latin typeface="+mj-lt"/>
                      </a:endParaRPr>
                    </a:p>
                  </a:txBody>
                  <a:tcPr marL="7756" marR="7756" marT="7756" marB="77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a:hlinkClick r:id="rId3"/>
                        </a:rPr>
                        <a:t/>
                      </a:r>
                      <a:br>
                        <a:rPr lang="en-US" sz="900" dirty="0">
                          <a:hlinkClick r:id="rId3"/>
                        </a:rPr>
                      </a:br>
                      <a:r>
                        <a:rPr lang="fr-FR" sz="1200" kern="1200" dirty="0" smtClean="0">
                          <a:solidFill>
                            <a:srgbClr val="6600CC"/>
                          </a:solidFill>
                          <a:latin typeface="+mj-lt"/>
                          <a:ea typeface="+mn-ea"/>
                          <a:cs typeface="+mn-cs"/>
                        </a:rPr>
                        <a:t>Faire du  bio-charbon _ de la terra </a:t>
                      </a:r>
                      <a:r>
                        <a:rPr lang="fr-FR" sz="1200" kern="1200" dirty="0" err="1" smtClean="0">
                          <a:solidFill>
                            <a:srgbClr val="6600CC"/>
                          </a:solidFill>
                          <a:latin typeface="+mj-lt"/>
                          <a:ea typeface="+mn-ea"/>
                          <a:cs typeface="+mn-cs"/>
                        </a:rPr>
                        <a:t>preta</a:t>
                      </a:r>
                      <a:r>
                        <a:rPr lang="fr-FR" sz="1200" kern="1200" dirty="0" smtClean="0">
                          <a:solidFill>
                            <a:srgbClr val="6600CC"/>
                          </a:solidFill>
                          <a:latin typeface="+mj-lt"/>
                          <a:ea typeface="+mn-ea"/>
                          <a:cs typeface="+mn-cs"/>
                        </a:rPr>
                        <a:t> _ (charbon de bois de plantes,</a:t>
                      </a:r>
                      <a:r>
                        <a:rPr lang="fr-FR" sz="1200" kern="1200" baseline="0" dirty="0" smtClean="0">
                          <a:solidFill>
                            <a:srgbClr val="6600CC"/>
                          </a:solidFill>
                          <a:latin typeface="+mj-lt"/>
                          <a:ea typeface="+mn-ea"/>
                          <a:cs typeface="+mn-cs"/>
                        </a:rPr>
                        <a:t> d’a</a:t>
                      </a:r>
                      <a:r>
                        <a:rPr lang="fr-FR" sz="1200" kern="1200" dirty="0" smtClean="0">
                          <a:solidFill>
                            <a:srgbClr val="6600CC"/>
                          </a:solidFill>
                          <a:latin typeface="+mj-lt"/>
                          <a:ea typeface="+mn-ea"/>
                          <a:cs typeface="+mn-cs"/>
                        </a:rPr>
                        <a:t>rbres et de déchet</a:t>
                      </a:r>
                      <a:r>
                        <a:rPr lang="fr-FR" sz="1200" kern="1200" baseline="0" dirty="0" smtClean="0">
                          <a:solidFill>
                            <a:srgbClr val="6600CC"/>
                          </a:solidFill>
                          <a:latin typeface="+mj-lt"/>
                          <a:ea typeface="+mn-ea"/>
                          <a:cs typeface="+mn-cs"/>
                        </a:rPr>
                        <a:t> végétaux</a:t>
                      </a:r>
                      <a:r>
                        <a:rPr lang="fr-FR" sz="1200" kern="1200" dirty="0" smtClean="0">
                          <a:solidFill>
                            <a:srgbClr val="6600CC"/>
                          </a:solidFill>
                          <a:latin typeface="+mj-lt"/>
                          <a:ea typeface="+mn-ea"/>
                          <a:cs typeface="+mn-cs"/>
                        </a:rPr>
                        <a:t>)</a:t>
                      </a:r>
                      <a:endParaRPr lang="en-US" sz="1200" dirty="0">
                        <a:solidFill>
                          <a:srgbClr val="6600CC"/>
                        </a:solidFill>
                        <a:latin typeface="+mj-lt"/>
                      </a:endParaRPr>
                    </a:p>
                  </a:txBody>
                  <a:tcPr marL="7756" marR="7756" marT="7756" marB="77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900" dirty="0">
                          <a:hlinkClick r:id="rId4"/>
                        </a:rPr>
                        <a:t/>
                      </a:r>
                      <a:br>
                        <a:rPr lang="fr-FR" sz="900" dirty="0">
                          <a:hlinkClick r:id="rId4"/>
                        </a:rPr>
                      </a:br>
                      <a:r>
                        <a:rPr lang="fr-FR" sz="1200" b="0" dirty="0" smtClean="0">
                          <a:solidFill>
                            <a:srgbClr val="6600CC"/>
                          </a:solidFill>
                          <a:latin typeface="+mj-lt"/>
                        </a:rPr>
                        <a:t>Propriétés du bio-charbon  (charbon de bois)</a:t>
                      </a:r>
                      <a:endParaRPr lang="fr-FR" sz="1200" b="0" dirty="0">
                        <a:solidFill>
                          <a:srgbClr val="6600CC"/>
                        </a:solidFill>
                        <a:latin typeface="+mj-lt"/>
                      </a:endParaRPr>
                    </a:p>
                  </a:txBody>
                  <a:tcPr marL="7756" marR="7756" marT="7756" marB="77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900" dirty="0"/>
                    </a:p>
                  </a:txBody>
                  <a:tcPr marL="7756" marR="7756" marT="7756" marB="77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a:hlinkClick r:id="rId2"/>
                        </a:rPr>
                        <a:t/>
                      </a:r>
                      <a:br>
                        <a:rPr lang="en-US" sz="900" dirty="0">
                          <a:hlinkClick r:id="rId2"/>
                        </a:rPr>
                      </a:br>
                      <a:r>
                        <a:rPr lang="fr-FR" sz="1200" b="0" dirty="0" smtClean="0">
                          <a:solidFill>
                            <a:srgbClr val="6600CC"/>
                          </a:solidFill>
                          <a:latin typeface="+mj-lt"/>
                        </a:rPr>
                        <a:t>Incorporer le bio-charbon pour améliorer le sol</a:t>
                      </a:r>
                      <a:endParaRPr lang="en-US" sz="1200" b="0" dirty="0">
                        <a:solidFill>
                          <a:srgbClr val="6600CC"/>
                        </a:solidFill>
                        <a:latin typeface="+mj-lt"/>
                      </a:endParaRPr>
                    </a:p>
                  </a:txBody>
                  <a:tcPr marL="7756" marR="7756" marT="7756" marB="77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508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fr-FR" sz="1200" b="1"/>
              <a:t>Biochar, Simplified</a:t>
            </a:r>
          </a:p>
          <a:p>
            <a:pPr eaLnBrk="0" hangingPunct="0"/>
            <a:r>
              <a:rPr lang="fr-FR">
                <a:solidFill>
                  <a:srgbClr val="000000"/>
                </a:solidFill>
              </a:rPr>
              <a:t>  </a:t>
            </a:r>
            <a:r>
              <a:rPr lang="fr-FR" sz="900">
                <a:solidFill>
                  <a:srgbClr val="000000"/>
                </a:solidFill>
              </a:rPr>
              <a:t> </a:t>
            </a:r>
            <a:r>
              <a:rPr lang="fr-FR">
                <a:solidFill>
                  <a:srgbClr val="000000"/>
                </a:solidFill>
              </a:rPr>
              <a:t>   </a:t>
            </a:r>
            <a:r>
              <a:rPr lang="fr-FR" sz="3000">
                <a:solidFill>
                  <a:srgbClr val="000000"/>
                </a:solidFill>
              </a:rPr>
              <a:t> </a:t>
            </a:r>
            <a:r>
              <a:rPr lang="fr-FR">
                <a:solidFill>
                  <a:srgbClr val="000000"/>
                </a:solidFill>
              </a:rPr>
              <a:t>       </a:t>
            </a:r>
            <a:r>
              <a:rPr lang="fr-FR" sz="900">
                <a:solidFill>
                  <a:srgbClr val="000000"/>
                </a:solidFill>
              </a:rPr>
              <a:t> </a:t>
            </a:r>
            <a:r>
              <a:rPr lang="fr-FR">
                <a:solidFill>
                  <a:srgbClr val="000000"/>
                </a:solidFill>
              </a:rPr>
              <a:t>   </a:t>
            </a:r>
            <a:r>
              <a:rPr lang="fr-FR" sz="4500">
                <a:solidFill>
                  <a:srgbClr val="000000"/>
                </a:solidFill>
              </a:rPr>
              <a:t> </a:t>
            </a:r>
            <a:r>
              <a:rPr lang="fr-FR">
                <a:solidFill>
                  <a:srgbClr val="000000"/>
                </a:solidFill>
              </a:rPr>
              <a:t>        </a:t>
            </a:r>
            <a:r>
              <a:rPr lang="fr-FR" sz="3400">
                <a:solidFill>
                  <a:srgbClr val="000000"/>
                </a:solidFill>
              </a:rPr>
              <a:t> </a:t>
            </a:r>
            <a:r>
              <a:rPr lang="fr-FR">
                <a:solidFill>
                  <a:srgbClr val="000000"/>
                </a:solidFill>
              </a:rPr>
              <a:t>           </a:t>
            </a:r>
            <a:r>
              <a:rPr lang="fr-FR" sz="900">
                <a:solidFill>
                  <a:srgbClr val="000000"/>
                </a:solidFill>
              </a:rPr>
              <a:t> </a:t>
            </a:r>
            <a:r>
              <a:rPr lang="fr-FR">
                <a:solidFill>
                  <a:srgbClr val="000000"/>
                </a:solidFill>
              </a:rPr>
              <a:t>   </a:t>
            </a:r>
            <a:r>
              <a:rPr lang="fr-FR" sz="4500">
                <a:solidFill>
                  <a:srgbClr val="000000"/>
                </a:solidFill>
              </a:rPr>
              <a:t> </a:t>
            </a:r>
            <a:r>
              <a:rPr lang="fr-FR">
                <a:solidFill>
                  <a:srgbClr val="000000"/>
                </a:solidFill>
              </a:rPr>
              <a:t>       </a:t>
            </a:r>
            <a:endParaRPr lang="fr-FR" sz="2800">
              <a:solidFill>
                <a:srgbClr val="000000"/>
              </a:solidFill>
            </a:endParaRPr>
          </a:p>
        </p:txBody>
      </p:sp>
      <p:pic>
        <p:nvPicPr>
          <p:cNvPr id="45082" name="Picture 7" descr="Carbon Dioxide icon 2">
            <a:hlinkClick r:id="rId5"/>
          </p:cNvPr>
          <p:cNvPicPr>
            <a:picLocks noChangeAspect="1" noChangeArrowheads="1"/>
          </p:cNvPicPr>
          <p:nvPr/>
        </p:nvPicPr>
        <p:blipFill>
          <a:blip r:embed="rId6" cstate="print"/>
          <a:srcRect/>
          <a:stretch>
            <a:fillRect/>
          </a:stretch>
        </p:blipFill>
        <p:spPr bwMode="auto">
          <a:xfrm>
            <a:off x="323850" y="5013325"/>
            <a:ext cx="1568450" cy="744538"/>
          </a:xfrm>
          <a:prstGeom prst="rect">
            <a:avLst/>
          </a:prstGeom>
          <a:noFill/>
          <a:ln w="9525">
            <a:noFill/>
            <a:miter lim="800000"/>
            <a:headEnd/>
            <a:tailEnd/>
          </a:ln>
        </p:spPr>
      </p:pic>
      <p:pic>
        <p:nvPicPr>
          <p:cNvPr id="45083" name="Picture 8" descr="arrow-right"/>
          <p:cNvPicPr>
            <a:picLocks noChangeAspect="1" noChangeArrowheads="1"/>
          </p:cNvPicPr>
          <p:nvPr/>
        </p:nvPicPr>
        <p:blipFill>
          <a:blip r:embed="rId7" cstate="print"/>
          <a:srcRect/>
          <a:stretch>
            <a:fillRect/>
          </a:stretch>
        </p:blipFill>
        <p:spPr bwMode="auto">
          <a:xfrm>
            <a:off x="63500" y="-250825"/>
            <a:ext cx="219075" cy="142875"/>
          </a:xfrm>
          <a:prstGeom prst="rect">
            <a:avLst/>
          </a:prstGeom>
          <a:noFill/>
          <a:ln w="9525">
            <a:noFill/>
            <a:miter lim="800000"/>
            <a:headEnd/>
            <a:tailEnd/>
          </a:ln>
        </p:spPr>
      </p:pic>
      <p:pic>
        <p:nvPicPr>
          <p:cNvPr id="45084" name="Picture 9" descr="Biomass">
            <a:hlinkClick r:id="rId2"/>
          </p:cNvPr>
          <p:cNvPicPr>
            <a:picLocks noChangeAspect="1" noChangeArrowheads="1"/>
          </p:cNvPicPr>
          <p:nvPr/>
        </p:nvPicPr>
        <p:blipFill>
          <a:blip r:embed="rId8" cstate="print"/>
          <a:srcRect/>
          <a:stretch>
            <a:fillRect/>
          </a:stretch>
        </p:blipFill>
        <p:spPr bwMode="auto">
          <a:xfrm>
            <a:off x="2339975" y="4724400"/>
            <a:ext cx="936625" cy="974725"/>
          </a:xfrm>
          <a:prstGeom prst="rect">
            <a:avLst/>
          </a:prstGeom>
          <a:noFill/>
          <a:ln w="9525">
            <a:noFill/>
            <a:miter lim="800000"/>
            <a:headEnd/>
            <a:tailEnd/>
          </a:ln>
        </p:spPr>
      </p:pic>
      <p:pic>
        <p:nvPicPr>
          <p:cNvPr id="45085" name="Picture 10" descr="arrow-right"/>
          <p:cNvPicPr>
            <a:picLocks noChangeAspect="1" noChangeArrowheads="1"/>
          </p:cNvPicPr>
          <p:nvPr/>
        </p:nvPicPr>
        <p:blipFill>
          <a:blip r:embed="rId7" cstate="print"/>
          <a:srcRect/>
          <a:stretch>
            <a:fillRect/>
          </a:stretch>
        </p:blipFill>
        <p:spPr bwMode="auto">
          <a:xfrm>
            <a:off x="836613" y="-250825"/>
            <a:ext cx="219075" cy="142875"/>
          </a:xfrm>
          <a:prstGeom prst="rect">
            <a:avLst/>
          </a:prstGeom>
          <a:noFill/>
          <a:ln w="9525">
            <a:noFill/>
            <a:miter lim="800000"/>
            <a:headEnd/>
            <a:tailEnd/>
          </a:ln>
        </p:spPr>
      </p:pic>
      <p:pic>
        <p:nvPicPr>
          <p:cNvPr id="45086" name="Picture 11" descr="http://terrapreta.bioenergylists.org/files/images/gasify.gif">
            <a:hlinkClick r:id="rId3"/>
          </p:cNvPr>
          <p:cNvPicPr>
            <a:picLocks noChangeAspect="1" noChangeArrowheads="1"/>
          </p:cNvPicPr>
          <p:nvPr/>
        </p:nvPicPr>
        <p:blipFill>
          <a:blip r:embed="rId9" cstate="print"/>
          <a:srcRect/>
          <a:stretch>
            <a:fillRect/>
          </a:stretch>
        </p:blipFill>
        <p:spPr bwMode="auto">
          <a:xfrm>
            <a:off x="4427538" y="4724400"/>
            <a:ext cx="973137" cy="1303338"/>
          </a:xfrm>
          <a:prstGeom prst="rect">
            <a:avLst/>
          </a:prstGeom>
          <a:noFill/>
          <a:ln w="9525">
            <a:noFill/>
            <a:miter lim="800000"/>
            <a:headEnd/>
            <a:tailEnd/>
          </a:ln>
        </p:spPr>
      </p:pic>
      <p:pic>
        <p:nvPicPr>
          <p:cNvPr id="45087" name="Picture 12" descr="Properties of Charcoal">
            <a:hlinkClick r:id="rId4"/>
          </p:cNvPr>
          <p:cNvPicPr>
            <a:picLocks noChangeAspect="1" noChangeArrowheads="1"/>
          </p:cNvPicPr>
          <p:nvPr/>
        </p:nvPicPr>
        <p:blipFill>
          <a:blip r:embed="rId10" cstate="print"/>
          <a:srcRect/>
          <a:stretch>
            <a:fillRect/>
          </a:stretch>
        </p:blipFill>
        <p:spPr bwMode="auto">
          <a:xfrm>
            <a:off x="6156325" y="4941888"/>
            <a:ext cx="1087438" cy="839787"/>
          </a:xfrm>
          <a:prstGeom prst="rect">
            <a:avLst/>
          </a:prstGeom>
          <a:noFill/>
          <a:ln w="9525">
            <a:noFill/>
            <a:miter lim="800000"/>
            <a:headEnd/>
            <a:tailEnd/>
          </a:ln>
        </p:spPr>
      </p:pic>
      <p:pic>
        <p:nvPicPr>
          <p:cNvPr id="45088" name="Picture 13" descr="arrow-right"/>
          <p:cNvPicPr>
            <a:picLocks noChangeAspect="1" noChangeArrowheads="1"/>
          </p:cNvPicPr>
          <p:nvPr/>
        </p:nvPicPr>
        <p:blipFill>
          <a:blip r:embed="rId7" cstate="print"/>
          <a:srcRect/>
          <a:stretch>
            <a:fillRect/>
          </a:stretch>
        </p:blipFill>
        <p:spPr bwMode="auto">
          <a:xfrm>
            <a:off x="2544763" y="-250825"/>
            <a:ext cx="219075" cy="142875"/>
          </a:xfrm>
          <a:prstGeom prst="rect">
            <a:avLst/>
          </a:prstGeom>
          <a:noFill/>
          <a:ln w="9525">
            <a:noFill/>
            <a:miter lim="800000"/>
            <a:headEnd/>
            <a:tailEnd/>
          </a:ln>
        </p:spPr>
      </p:pic>
      <p:pic>
        <p:nvPicPr>
          <p:cNvPr id="45089" name="Picture 14" descr="Plants Growing with Char">
            <a:hlinkClick r:id="rId2"/>
          </p:cNvPr>
          <p:cNvPicPr>
            <a:picLocks noChangeAspect="1" noChangeArrowheads="1"/>
          </p:cNvPicPr>
          <p:nvPr/>
        </p:nvPicPr>
        <p:blipFill>
          <a:blip r:embed="rId11" cstate="print"/>
          <a:srcRect/>
          <a:stretch>
            <a:fillRect/>
          </a:stretch>
        </p:blipFill>
        <p:spPr bwMode="auto">
          <a:xfrm>
            <a:off x="7740650" y="4724400"/>
            <a:ext cx="1008063" cy="1350963"/>
          </a:xfrm>
          <a:prstGeom prst="rect">
            <a:avLst/>
          </a:prstGeom>
          <a:noFill/>
          <a:ln w="9525">
            <a:noFill/>
            <a:miter lim="800000"/>
            <a:headEnd/>
            <a:tailEnd/>
          </a:ln>
        </p:spPr>
      </p:pic>
      <p:sp>
        <p:nvSpPr>
          <p:cNvPr id="45090" name="ZoneTexte 14"/>
          <p:cNvSpPr txBox="1">
            <a:spLocks noChangeArrowheads="1"/>
          </p:cNvSpPr>
          <p:nvPr/>
        </p:nvSpPr>
        <p:spPr bwMode="auto">
          <a:xfrm>
            <a:off x="1331913" y="4365625"/>
            <a:ext cx="5272087" cy="276225"/>
          </a:xfrm>
          <a:prstGeom prst="rect">
            <a:avLst/>
          </a:prstGeom>
          <a:noFill/>
          <a:ln w="9525">
            <a:noFill/>
            <a:miter lim="800000"/>
            <a:headEnd/>
            <a:tailEnd/>
          </a:ln>
        </p:spPr>
        <p:txBody>
          <a:bodyPr wrap="none">
            <a:spAutoFit/>
          </a:bodyPr>
          <a:lstStyle/>
          <a:p>
            <a:r>
              <a:rPr lang="fr-FR" sz="1200">
                <a:solidFill>
                  <a:srgbClr val="6600CC"/>
                </a:solidFill>
                <a:sym typeface="Symbol" pitchFamily="18" charset="2"/>
              </a:rPr>
              <a:t> Fabriquer de la terra preta. Source : </a:t>
            </a:r>
            <a:r>
              <a:rPr lang="fr-FR" sz="1200">
                <a:solidFill>
                  <a:srgbClr val="6600CC"/>
                </a:solidFill>
                <a:sym typeface="Symbol" pitchFamily="18" charset="2"/>
                <a:hlinkClick r:id="rId12"/>
              </a:rPr>
              <a:t>http://terrapreta.bioenergylists.org/</a:t>
            </a:r>
            <a:r>
              <a:rPr lang="fr-FR" sz="1200">
                <a:solidFill>
                  <a:srgbClr val="6600CC"/>
                </a:solidFill>
                <a:sym typeface="Symbol" pitchFamily="18" charset="2"/>
              </a:rPr>
              <a:t> </a:t>
            </a:r>
            <a:endParaRPr lang="fr-FR" sz="1200">
              <a:solidFill>
                <a:srgbClr val="6600CC"/>
              </a:solidFill>
            </a:endParaRPr>
          </a:p>
        </p:txBody>
      </p:sp>
      <p:sp>
        <p:nvSpPr>
          <p:cNvPr id="45091" name="Line 52"/>
          <p:cNvSpPr>
            <a:spLocks noChangeShapeType="1"/>
          </p:cNvSpPr>
          <p:nvPr/>
        </p:nvSpPr>
        <p:spPr bwMode="auto">
          <a:xfrm>
            <a:off x="1835150" y="5157788"/>
            <a:ext cx="431800" cy="0"/>
          </a:xfrm>
          <a:prstGeom prst="line">
            <a:avLst/>
          </a:prstGeom>
          <a:noFill/>
          <a:ln w="98425">
            <a:solidFill>
              <a:srgbClr val="008000"/>
            </a:solidFill>
            <a:round/>
            <a:headEnd/>
            <a:tailEnd type="triangle" w="med" len="med"/>
          </a:ln>
        </p:spPr>
        <p:txBody>
          <a:bodyPr/>
          <a:lstStyle/>
          <a:p>
            <a:endParaRPr lang="fr-FR"/>
          </a:p>
        </p:txBody>
      </p:sp>
      <p:sp>
        <p:nvSpPr>
          <p:cNvPr id="45092" name="Line 52"/>
          <p:cNvSpPr>
            <a:spLocks noChangeShapeType="1"/>
          </p:cNvSpPr>
          <p:nvPr/>
        </p:nvSpPr>
        <p:spPr bwMode="auto">
          <a:xfrm>
            <a:off x="3348038" y="5157788"/>
            <a:ext cx="431800" cy="0"/>
          </a:xfrm>
          <a:prstGeom prst="line">
            <a:avLst/>
          </a:prstGeom>
          <a:noFill/>
          <a:ln w="98425">
            <a:solidFill>
              <a:srgbClr val="008000"/>
            </a:solidFill>
            <a:round/>
            <a:headEnd/>
            <a:tailEnd type="triangle" w="med" len="med"/>
          </a:ln>
        </p:spPr>
        <p:txBody>
          <a:bodyPr/>
          <a:lstStyle/>
          <a:p>
            <a:endParaRPr lang="fr-FR"/>
          </a:p>
        </p:txBody>
      </p:sp>
      <p:sp>
        <p:nvSpPr>
          <p:cNvPr id="45093" name="Line 52"/>
          <p:cNvSpPr>
            <a:spLocks noChangeShapeType="1"/>
          </p:cNvSpPr>
          <p:nvPr/>
        </p:nvSpPr>
        <p:spPr bwMode="auto">
          <a:xfrm>
            <a:off x="7308850" y="5157788"/>
            <a:ext cx="431800" cy="0"/>
          </a:xfrm>
          <a:prstGeom prst="line">
            <a:avLst/>
          </a:prstGeom>
          <a:noFill/>
          <a:ln w="98425">
            <a:solidFill>
              <a:srgbClr val="008000"/>
            </a:solidFill>
            <a:round/>
            <a:headEnd/>
            <a:tailEnd type="triangle" w="med" len="med"/>
          </a:ln>
        </p:spPr>
        <p:txBody>
          <a:bodyPr/>
          <a:lstStyle/>
          <a:p>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6083" name="Text Box 6"/>
          <p:cNvSpPr txBox="1">
            <a:spLocks noChangeArrowheads="1"/>
          </p:cNvSpPr>
          <p:nvPr/>
        </p:nvSpPr>
        <p:spPr bwMode="auto">
          <a:xfrm>
            <a:off x="107950" y="1196975"/>
            <a:ext cx="8893175" cy="5508625"/>
          </a:xfrm>
          <a:prstGeom prst="rect">
            <a:avLst/>
          </a:prstGeom>
          <a:noFill/>
          <a:ln w="9525">
            <a:noFill/>
            <a:miter lim="800000"/>
            <a:headEnd/>
            <a:tailEnd/>
          </a:ln>
        </p:spPr>
        <p:txBody>
          <a:bodyPr>
            <a:spAutoFit/>
          </a:bodyPr>
          <a:lstStyle/>
          <a:p>
            <a:pPr marL="342900" indent="-342900" algn="just"/>
            <a:r>
              <a:rPr lang="fr-FR" b="1" u="sng">
                <a:solidFill>
                  <a:srgbClr val="6600CC"/>
                </a:solidFill>
              </a:rPr>
              <a:t>14) Techniques de la Terra preta (suite)</a:t>
            </a:r>
          </a:p>
          <a:p>
            <a:pPr marL="342900" indent="-342900" algn="just"/>
            <a:endParaRPr lang="fr-FR">
              <a:solidFill>
                <a:srgbClr val="6600CC"/>
              </a:solidFill>
            </a:endParaRPr>
          </a:p>
          <a:p>
            <a:pPr marL="342900" indent="-342900" algn="just">
              <a:buFont typeface="Arial" charset="0"/>
              <a:buChar char="•"/>
            </a:pPr>
            <a:r>
              <a:rPr lang="fr-FR" sz="1600" b="1">
                <a:solidFill>
                  <a:srgbClr val="6600CC"/>
                </a:solidFill>
              </a:rPr>
              <a:t>Incorporer, intimement, le charbon de bois dans le sol _ en mélangeant bien le charbon avec la terre _ et renouveler l’opération chaque année, avant les cultures. </a:t>
            </a:r>
          </a:p>
          <a:p>
            <a:pPr marL="342900" indent="-342900" algn="just">
              <a:buFont typeface="Arial" charset="0"/>
              <a:buChar char="•"/>
            </a:pPr>
            <a:r>
              <a:rPr lang="fr-FR" sz="1600" b="1">
                <a:solidFill>
                  <a:srgbClr val="FF0000"/>
                </a:solidFill>
              </a:rPr>
              <a:t>Avec cette technique, il est essentiel que la terre soit sans interruption couverte par de la végétation</a:t>
            </a:r>
            <a:r>
              <a:rPr lang="fr-FR" sz="1600">
                <a:solidFill>
                  <a:srgbClr val="FF0000"/>
                </a:solidFill>
              </a:rPr>
              <a:t> (pas de trouée)</a:t>
            </a:r>
            <a:r>
              <a:rPr lang="fr-FR" sz="1600" b="1">
                <a:solidFill>
                  <a:srgbClr val="FF0000"/>
                </a:solidFill>
              </a:rPr>
              <a:t>, pour éviter le lessivage du sol par les pluies tropicale.</a:t>
            </a:r>
            <a:endParaRPr lang="fr-FR" sz="1600">
              <a:solidFill>
                <a:srgbClr val="FF0000"/>
              </a:solidFill>
            </a:endParaRPr>
          </a:p>
          <a:p>
            <a:pPr marL="342900" indent="-342900" algn="just"/>
            <a:endParaRPr lang="fr-FR" sz="1600">
              <a:solidFill>
                <a:srgbClr val="6600CC"/>
              </a:solidFill>
            </a:endParaRPr>
          </a:p>
          <a:p>
            <a:pPr marL="342900" indent="-342900" algn="just"/>
            <a:r>
              <a:rPr lang="fr-FR" sz="1600">
                <a:solidFill>
                  <a:srgbClr val="6600CC"/>
                </a:solidFill>
              </a:rPr>
              <a:t>=&gt; </a:t>
            </a:r>
            <a:r>
              <a:rPr lang="fr-FR" sz="1600" u="sng">
                <a:solidFill>
                  <a:srgbClr val="6600CC"/>
                </a:solidFill>
              </a:rPr>
              <a:t>Renforcer l’amélioration de la fertilité, par l’effet « éponge à nutriments » du charbon de bois</a:t>
            </a:r>
            <a:r>
              <a:rPr lang="fr-FR" sz="1600">
                <a:solidFill>
                  <a:srgbClr val="6600CC"/>
                </a:solidFill>
              </a:rPr>
              <a:t> :</a:t>
            </a:r>
            <a:endParaRPr lang="fr-FR" sz="1600" u="sng">
              <a:solidFill>
                <a:srgbClr val="6600CC"/>
              </a:solidFill>
            </a:endParaRPr>
          </a:p>
          <a:p>
            <a:pPr marL="342900" indent="-342900" algn="just">
              <a:buFont typeface="Arial" charset="0"/>
              <a:buChar char="•"/>
            </a:pPr>
            <a:r>
              <a:rPr lang="fr-FR" sz="1600" i="1">
                <a:solidFill>
                  <a:srgbClr val="6600CC"/>
                </a:solidFill>
              </a:rPr>
              <a:t>Puis étaler sur le sol, des déchets organiques retournés _ fanes, déchets de légumes, de ménage, de palmiers, de manioc, de paillis organiques et de ce que les villageois jetteraient à la décharge …_, afin d’augmenter la fertilité et le taux de nutriment dans le sol.</a:t>
            </a:r>
          </a:p>
          <a:p>
            <a:pPr marL="342900" indent="-342900" algn="just">
              <a:buFont typeface="Arial" charset="0"/>
              <a:buChar char="•"/>
            </a:pPr>
            <a:r>
              <a:rPr lang="fr-FR" sz="1600" i="1">
                <a:solidFill>
                  <a:srgbClr val="6600CC"/>
                </a:solidFill>
              </a:rPr>
              <a:t>Etaler aussi, sur le sol, les excréments et déchets animaux _ excréments humains (système chinois), des poules, des cochons, crottins ... (extraire aussi ces déchets et les terreaux azotées, autour des points d'eau, en général riches en nitrates, utilisés par le bétail)  .</a:t>
            </a:r>
          </a:p>
          <a:p>
            <a:pPr marL="342900" indent="-342900" algn="just">
              <a:buFont typeface="Arial" charset="0"/>
              <a:buChar char="•"/>
            </a:pPr>
            <a:r>
              <a:rPr lang="fr-FR" sz="1600" i="1">
                <a:solidFill>
                  <a:srgbClr val="6600CC"/>
                </a:solidFill>
              </a:rPr>
              <a:t>Utiliser aussi, si c’est possible, le paillage et le compostage _ technique du compost facile à mettre en œuvre _, et toute autre technique de fertilisation.</a:t>
            </a:r>
          </a:p>
          <a:p>
            <a:pPr marL="342900" indent="-342900" algn="just">
              <a:buFont typeface="Arial" charset="0"/>
              <a:buChar char="•"/>
            </a:pPr>
            <a:r>
              <a:rPr lang="fr-FR" sz="1600" i="1">
                <a:solidFill>
                  <a:srgbClr val="6600CC"/>
                </a:solidFill>
              </a:rPr>
              <a:t>Enfin éventuellement, utiliser aussi la combustion incomplète à l’étouffé (?) (recouvert de terre), de mauvaises herbes, voire de termitières, voire de pailles, dans les champs de millet, sorgho, maïs, riz, après moissonnage (il existe des projets faisant tourner et alterner culture du riz en saison humide, et du blé en saison sèche)... </a:t>
            </a:r>
          </a:p>
          <a:p>
            <a:pPr marL="342900" indent="-342900" algn="just"/>
            <a:endParaRPr lang="fr-FR" sz="1400">
              <a:solidFill>
                <a:srgbClr val="6600CC"/>
              </a:solidFill>
            </a:endParaRPr>
          </a:p>
          <a:p>
            <a:pPr marL="342900" indent="-342900" algn="just"/>
            <a:r>
              <a:rPr lang="fr-FR" sz="1400">
                <a:solidFill>
                  <a:srgbClr val="6600CC"/>
                </a:solidFill>
              </a:rPr>
              <a:t>(°) équivalent africain du ‘</a:t>
            </a:r>
            <a:r>
              <a:rPr lang="fr-FR" sz="1400" i="1">
                <a:solidFill>
                  <a:srgbClr val="6600CC"/>
                </a:solidFill>
              </a:rPr>
              <a:t>’citememe</a:t>
            </a:r>
            <a:r>
              <a:rPr lang="fr-FR" sz="1400">
                <a:solidFill>
                  <a:srgbClr val="6600CC"/>
                </a:solidFill>
              </a:rPr>
              <a:t>’’, consistant en l’élagage, l’empilement &amp; la combustion de branches. </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742E94E-9AA3-41B6-9C7B-F08A5FA99FA6}" type="slidenum">
              <a:rPr lang="fr-FR" sz="1200">
                <a:solidFill>
                  <a:schemeClr val="tx1">
                    <a:tint val="75000"/>
                  </a:schemeClr>
                </a:solidFill>
                <a:latin typeface="Times New Roman" pitchFamily="18" charset="0"/>
              </a:rPr>
              <a:pPr algn="r" fontAlgn="auto">
                <a:spcBef>
                  <a:spcPts val="0"/>
                </a:spcBef>
                <a:spcAft>
                  <a:spcPts val="0"/>
                </a:spcAft>
                <a:defRPr/>
              </a:pPr>
              <a:t>44</a:t>
            </a:fld>
            <a:endParaRPr lang="fr-FR" sz="1200" dirty="0">
              <a:solidFill>
                <a:schemeClr val="tx1">
                  <a:tint val="75000"/>
                </a:schemeClr>
              </a:solidFill>
              <a:latin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0825" y="1700213"/>
          <a:ext cx="8713788" cy="4752975"/>
        </p:xfrm>
        <a:graphic>
          <a:graphicData uri="http://schemas.openxmlformats.org/drawingml/2006/table">
            <a:tbl>
              <a:tblPr/>
              <a:tblGrid>
                <a:gridCol w="2904596"/>
                <a:gridCol w="2904596"/>
                <a:gridCol w="2904596"/>
              </a:tblGrid>
              <a:tr h="289130">
                <a:tc gridSpan="3">
                  <a:txBody>
                    <a:bodyPr/>
                    <a:lstStyle/>
                    <a:p>
                      <a:pPr algn="ctr"/>
                      <a:r>
                        <a:rPr lang="fr-FR" sz="1200" dirty="0" smtClean="0">
                          <a:solidFill>
                            <a:srgbClr val="6600CC"/>
                          </a:solidFill>
                        </a:rPr>
                        <a:t>Fabrication traditionnelle </a:t>
                      </a:r>
                      <a:r>
                        <a:rPr lang="fr-FR" sz="1200" dirty="0">
                          <a:solidFill>
                            <a:srgbClr val="6600CC"/>
                          </a:solidFill>
                        </a:rPr>
                        <a:t>de charbon de bois en </a:t>
                      </a:r>
                      <a:r>
                        <a:rPr lang="fr-FR" sz="1200" dirty="0">
                          <a:solidFill>
                            <a:srgbClr val="6600CC"/>
                          </a:solidFill>
                          <a:hlinkClick r:id="rId2" tooltip="Forêt-Noire"/>
                        </a:rPr>
                        <a:t>Forêt-Noire</a:t>
                      </a:r>
                      <a:r>
                        <a:rPr lang="fr-FR" sz="1200" dirty="0">
                          <a:solidFill>
                            <a:srgbClr val="6600CC"/>
                          </a:solidFill>
                        </a:rPr>
                        <a:t> en Allemagne vers 1900</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hMerge="1">
                  <a:txBody>
                    <a:bodyPr/>
                    <a:lstStyle/>
                    <a:p>
                      <a:endParaRPr lang="fr-FR"/>
                    </a:p>
                  </a:txBody>
                  <a:tcPr/>
                </a:tc>
                <a:tc hMerge="1">
                  <a:txBody>
                    <a:bodyPr/>
                    <a:lstStyle/>
                    <a:p>
                      <a:endParaRPr lang="fr-FR"/>
                    </a:p>
                  </a:txBody>
                  <a:tcPr/>
                </a:tc>
              </a:tr>
              <a:tr h="2608814">
                <a:tc>
                  <a:txBody>
                    <a:bodyPr/>
                    <a:lstStyle/>
                    <a:p>
                      <a:pPr algn="ctr"/>
                      <a:endParaRPr lang="fr-FR" sz="1200" dirty="0">
                        <a:solidFill>
                          <a:srgbClr val="6600CC"/>
                        </a:solidFill>
                      </a:endParaRPr>
                    </a:p>
                    <a:p>
                      <a:pPr algn="ctr"/>
                      <a:r>
                        <a:rPr lang="fr-FR" sz="1200" dirty="0">
                          <a:solidFill>
                            <a:srgbClr val="6600CC"/>
                          </a:solidFill>
                        </a:rPr>
                        <a:t>Constitution de la cheminée centrale</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solidFill>
                          <a:srgbClr val="6600CC"/>
                        </a:solidFill>
                      </a:endParaRPr>
                    </a:p>
                    <a:p>
                      <a:pPr algn="ctr"/>
                      <a:r>
                        <a:rPr lang="fr-FR" sz="1200" dirty="0">
                          <a:solidFill>
                            <a:srgbClr val="6600CC"/>
                          </a:solidFill>
                        </a:rPr>
                        <a:t>Empilage des morceaux de bois</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solidFill>
                          <a:srgbClr val="6600CC"/>
                        </a:solidFill>
                      </a:endParaRPr>
                    </a:p>
                    <a:p>
                      <a:pPr algn="ctr"/>
                      <a:r>
                        <a:rPr lang="fr-FR" sz="1200" dirty="0">
                          <a:solidFill>
                            <a:srgbClr val="6600CC"/>
                          </a:solidFill>
                        </a:rPr>
                        <a:t>La meule avant d'être recouverte de terre</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5031">
                <a:tc>
                  <a:txBody>
                    <a:bodyPr/>
                    <a:lstStyle/>
                    <a:p>
                      <a:pPr algn="ctr"/>
                      <a:endParaRPr lang="fr-FR" sz="1200">
                        <a:solidFill>
                          <a:srgbClr val="6600CC"/>
                        </a:solidFill>
                      </a:endParaRPr>
                    </a:p>
                    <a:p>
                      <a:pPr algn="ctr"/>
                      <a:r>
                        <a:rPr lang="fr-FR" sz="1200">
                          <a:solidFill>
                            <a:srgbClr val="6600CC"/>
                          </a:solidFill>
                        </a:rPr>
                        <a:t>La combustion</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solidFill>
                          <a:srgbClr val="6600CC"/>
                        </a:solidFill>
                      </a:endParaRPr>
                    </a:p>
                    <a:p>
                      <a:pPr algn="ctr"/>
                      <a:r>
                        <a:rPr lang="fr-FR" sz="1200" dirty="0">
                          <a:solidFill>
                            <a:srgbClr val="6600CC"/>
                          </a:solidFill>
                        </a:rPr>
                        <a:t>Le démontage de la meule</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solidFill>
                          <a:srgbClr val="6600CC"/>
                        </a:solidFill>
                      </a:endParaRPr>
                    </a:p>
                    <a:p>
                      <a:pPr algn="ctr"/>
                      <a:r>
                        <a:rPr lang="fr-FR" sz="1200" dirty="0">
                          <a:solidFill>
                            <a:srgbClr val="6600CC"/>
                          </a:solidFill>
                        </a:rPr>
                        <a:t>Le chargement du charbon de bois</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7122" name="Picture 1" descr="http://upload.wikimedia.org/wikipedia/commons/thumb/5/56/Charcoal_pile_02.jpg/140px-Charcoal_pile_02.jpg"/>
          <p:cNvPicPr>
            <a:picLocks noChangeAspect="1" noChangeArrowheads="1"/>
          </p:cNvPicPr>
          <p:nvPr/>
        </p:nvPicPr>
        <p:blipFill>
          <a:blip r:embed="rId3" cstate="print"/>
          <a:srcRect/>
          <a:stretch>
            <a:fillRect/>
          </a:stretch>
        </p:blipFill>
        <p:spPr bwMode="auto">
          <a:xfrm>
            <a:off x="971550" y="2060575"/>
            <a:ext cx="1333500" cy="2219325"/>
          </a:xfrm>
          <a:prstGeom prst="rect">
            <a:avLst/>
          </a:prstGeom>
          <a:noFill/>
          <a:ln w="9525">
            <a:noFill/>
            <a:miter lim="800000"/>
            <a:headEnd/>
            <a:tailEnd/>
          </a:ln>
        </p:spPr>
      </p:pic>
      <p:pic>
        <p:nvPicPr>
          <p:cNvPr id="47123" name="Picture 2" descr="http://bits.wikimedia.org/skins-1.5/common/images/magnify-clip.png"/>
          <p:cNvPicPr>
            <a:picLocks noChangeAspect="1" noChangeArrowheads="1"/>
          </p:cNvPicPr>
          <p:nvPr/>
        </p:nvPicPr>
        <p:blipFill>
          <a:blip r:embed="rId4" cstate="print"/>
          <a:srcRect/>
          <a:stretch>
            <a:fillRect/>
          </a:stretch>
        </p:blipFill>
        <p:spPr bwMode="auto">
          <a:xfrm>
            <a:off x="0" y="0"/>
            <a:ext cx="142875" cy="104775"/>
          </a:xfrm>
          <a:prstGeom prst="rect">
            <a:avLst/>
          </a:prstGeom>
          <a:noFill/>
          <a:ln w="9525">
            <a:noFill/>
            <a:miter lim="800000"/>
            <a:headEnd/>
            <a:tailEnd/>
          </a:ln>
        </p:spPr>
      </p:pic>
      <p:pic>
        <p:nvPicPr>
          <p:cNvPr id="47124" name="Picture 3" descr="http://upload.wikimedia.org/wikipedia/commons/thumb/e/ec/Charcoal_pile_03.jpg/230px-Charcoal_pile_03.jpg"/>
          <p:cNvPicPr>
            <a:picLocks noChangeAspect="1" noChangeArrowheads="1"/>
          </p:cNvPicPr>
          <p:nvPr/>
        </p:nvPicPr>
        <p:blipFill>
          <a:blip r:embed="rId5" cstate="print"/>
          <a:srcRect/>
          <a:stretch>
            <a:fillRect/>
          </a:stretch>
        </p:blipFill>
        <p:spPr bwMode="auto">
          <a:xfrm>
            <a:off x="3492500" y="2565400"/>
            <a:ext cx="2190750" cy="1314450"/>
          </a:xfrm>
          <a:prstGeom prst="rect">
            <a:avLst/>
          </a:prstGeom>
          <a:noFill/>
          <a:ln w="9525">
            <a:noFill/>
            <a:miter lim="800000"/>
            <a:headEnd/>
            <a:tailEnd/>
          </a:ln>
        </p:spPr>
      </p:pic>
      <p:pic>
        <p:nvPicPr>
          <p:cNvPr id="47125" name="Picture 4" descr="http://bits.wikimedia.org/skins-1.5/common/images/magnify-clip.png"/>
          <p:cNvPicPr>
            <a:picLocks noChangeAspect="1" noChangeArrowheads="1"/>
          </p:cNvPicPr>
          <p:nvPr/>
        </p:nvPicPr>
        <p:blipFill>
          <a:blip r:embed="rId4" cstate="print"/>
          <a:srcRect/>
          <a:stretch>
            <a:fillRect/>
          </a:stretch>
        </p:blipFill>
        <p:spPr bwMode="auto">
          <a:xfrm>
            <a:off x="0" y="0"/>
            <a:ext cx="142875" cy="104775"/>
          </a:xfrm>
          <a:prstGeom prst="rect">
            <a:avLst/>
          </a:prstGeom>
          <a:noFill/>
          <a:ln w="9525">
            <a:noFill/>
            <a:miter lim="800000"/>
            <a:headEnd/>
            <a:tailEnd/>
          </a:ln>
        </p:spPr>
      </p:pic>
      <p:pic>
        <p:nvPicPr>
          <p:cNvPr id="47126" name="Picture 5" descr="http://upload.wikimedia.org/wikipedia/commons/thumb/2/21/Charcoal_pile_05.jpg/230px-Charcoal_pile_05.jpg"/>
          <p:cNvPicPr>
            <a:picLocks noChangeAspect="1" noChangeArrowheads="1"/>
          </p:cNvPicPr>
          <p:nvPr/>
        </p:nvPicPr>
        <p:blipFill>
          <a:blip r:embed="rId6" cstate="print"/>
          <a:srcRect/>
          <a:stretch>
            <a:fillRect/>
          </a:stretch>
        </p:blipFill>
        <p:spPr bwMode="auto">
          <a:xfrm>
            <a:off x="6372225" y="2565400"/>
            <a:ext cx="2190750" cy="1314450"/>
          </a:xfrm>
          <a:prstGeom prst="rect">
            <a:avLst/>
          </a:prstGeom>
          <a:noFill/>
          <a:ln w="9525">
            <a:noFill/>
            <a:miter lim="800000"/>
            <a:headEnd/>
            <a:tailEnd/>
          </a:ln>
        </p:spPr>
      </p:pic>
      <p:pic>
        <p:nvPicPr>
          <p:cNvPr id="47127" name="Picture 6" descr="http://bits.wikimedia.org/skins-1.5/common/images/magnify-clip.png"/>
          <p:cNvPicPr>
            <a:picLocks noChangeAspect="1" noChangeArrowheads="1"/>
          </p:cNvPicPr>
          <p:nvPr/>
        </p:nvPicPr>
        <p:blipFill>
          <a:blip r:embed="rId4" cstate="print"/>
          <a:srcRect/>
          <a:stretch>
            <a:fillRect/>
          </a:stretch>
        </p:blipFill>
        <p:spPr bwMode="auto">
          <a:xfrm>
            <a:off x="0" y="0"/>
            <a:ext cx="142875" cy="104775"/>
          </a:xfrm>
          <a:prstGeom prst="rect">
            <a:avLst/>
          </a:prstGeom>
          <a:noFill/>
          <a:ln w="9525">
            <a:noFill/>
            <a:miter lim="800000"/>
            <a:headEnd/>
            <a:tailEnd/>
          </a:ln>
        </p:spPr>
      </p:pic>
      <p:pic>
        <p:nvPicPr>
          <p:cNvPr id="47128" name="Picture 7" descr="http://upload.wikimedia.org/wikipedia/commons/thumb/f/f9/Charcoal_pile_06.jpg/230px-Charcoal_pile_06.jpg"/>
          <p:cNvPicPr>
            <a:picLocks noChangeAspect="1" noChangeArrowheads="1"/>
          </p:cNvPicPr>
          <p:nvPr/>
        </p:nvPicPr>
        <p:blipFill>
          <a:blip r:embed="rId7" cstate="print"/>
          <a:srcRect/>
          <a:stretch>
            <a:fillRect/>
          </a:stretch>
        </p:blipFill>
        <p:spPr bwMode="auto">
          <a:xfrm>
            <a:off x="611188" y="4868863"/>
            <a:ext cx="2190750" cy="1323975"/>
          </a:xfrm>
          <a:prstGeom prst="rect">
            <a:avLst/>
          </a:prstGeom>
          <a:noFill/>
          <a:ln w="9525">
            <a:noFill/>
            <a:miter lim="800000"/>
            <a:headEnd/>
            <a:tailEnd/>
          </a:ln>
        </p:spPr>
      </p:pic>
      <p:pic>
        <p:nvPicPr>
          <p:cNvPr id="47129" name="Picture 8" descr="http://bits.wikimedia.org/skins-1.5/common/images/magnify-clip.png"/>
          <p:cNvPicPr>
            <a:picLocks noChangeAspect="1" noChangeArrowheads="1"/>
          </p:cNvPicPr>
          <p:nvPr/>
        </p:nvPicPr>
        <p:blipFill>
          <a:blip r:embed="rId4" cstate="print"/>
          <a:srcRect/>
          <a:stretch>
            <a:fillRect/>
          </a:stretch>
        </p:blipFill>
        <p:spPr bwMode="auto">
          <a:xfrm>
            <a:off x="0" y="0"/>
            <a:ext cx="142875" cy="104775"/>
          </a:xfrm>
          <a:prstGeom prst="rect">
            <a:avLst/>
          </a:prstGeom>
          <a:noFill/>
          <a:ln w="9525">
            <a:noFill/>
            <a:miter lim="800000"/>
            <a:headEnd/>
            <a:tailEnd/>
          </a:ln>
        </p:spPr>
      </p:pic>
      <p:pic>
        <p:nvPicPr>
          <p:cNvPr id="47130" name="Picture 9" descr="http://upload.wikimedia.org/wikipedia/commons/thumb/f/f0/Charcoal_pile_08.jpg/230px-Charcoal_pile_08.jpg"/>
          <p:cNvPicPr>
            <a:picLocks noChangeAspect="1" noChangeArrowheads="1"/>
          </p:cNvPicPr>
          <p:nvPr/>
        </p:nvPicPr>
        <p:blipFill>
          <a:blip r:embed="rId8" cstate="print"/>
          <a:srcRect/>
          <a:stretch>
            <a:fillRect/>
          </a:stretch>
        </p:blipFill>
        <p:spPr bwMode="auto">
          <a:xfrm>
            <a:off x="3492500" y="4797425"/>
            <a:ext cx="2190750" cy="1333500"/>
          </a:xfrm>
          <a:prstGeom prst="rect">
            <a:avLst/>
          </a:prstGeom>
          <a:noFill/>
          <a:ln w="9525">
            <a:noFill/>
            <a:miter lim="800000"/>
            <a:headEnd/>
            <a:tailEnd/>
          </a:ln>
        </p:spPr>
      </p:pic>
      <p:pic>
        <p:nvPicPr>
          <p:cNvPr id="47131" name="Picture 10" descr="http://bits.wikimedia.org/skins-1.5/common/images/magnify-clip.png"/>
          <p:cNvPicPr>
            <a:picLocks noChangeAspect="1" noChangeArrowheads="1"/>
          </p:cNvPicPr>
          <p:nvPr/>
        </p:nvPicPr>
        <p:blipFill>
          <a:blip r:embed="rId4" cstate="print"/>
          <a:srcRect/>
          <a:stretch>
            <a:fillRect/>
          </a:stretch>
        </p:blipFill>
        <p:spPr bwMode="auto">
          <a:xfrm>
            <a:off x="0" y="0"/>
            <a:ext cx="142875" cy="104775"/>
          </a:xfrm>
          <a:prstGeom prst="rect">
            <a:avLst/>
          </a:prstGeom>
          <a:noFill/>
          <a:ln w="9525">
            <a:noFill/>
            <a:miter lim="800000"/>
            <a:headEnd/>
            <a:tailEnd/>
          </a:ln>
        </p:spPr>
      </p:pic>
      <p:pic>
        <p:nvPicPr>
          <p:cNvPr id="47132" name="Picture 11" descr="http://upload.wikimedia.org/wikipedia/commons/thumb/d/d8/Charcoal_pile_09.jpg/230px-Charcoal_pile_09.jpg"/>
          <p:cNvPicPr>
            <a:picLocks noChangeAspect="1" noChangeArrowheads="1"/>
          </p:cNvPicPr>
          <p:nvPr/>
        </p:nvPicPr>
        <p:blipFill>
          <a:blip r:embed="rId9" cstate="print"/>
          <a:srcRect/>
          <a:stretch>
            <a:fillRect/>
          </a:stretch>
        </p:blipFill>
        <p:spPr bwMode="auto">
          <a:xfrm>
            <a:off x="6300788" y="4797425"/>
            <a:ext cx="2190750" cy="1343025"/>
          </a:xfrm>
          <a:prstGeom prst="rect">
            <a:avLst/>
          </a:prstGeom>
          <a:noFill/>
          <a:ln w="9525">
            <a:noFill/>
            <a:miter lim="800000"/>
            <a:headEnd/>
            <a:tailEnd/>
          </a:ln>
        </p:spPr>
      </p:pic>
      <p:pic>
        <p:nvPicPr>
          <p:cNvPr id="47133" name="Picture 12" descr="http://bits.wikimedia.org/skins-1.5/common/images/magnify-clip.png"/>
          <p:cNvPicPr>
            <a:picLocks noChangeAspect="1" noChangeArrowheads="1"/>
          </p:cNvPicPr>
          <p:nvPr/>
        </p:nvPicPr>
        <p:blipFill>
          <a:blip r:embed="rId4" cstate="print"/>
          <a:srcRect/>
          <a:stretch>
            <a:fillRect/>
          </a:stretch>
        </p:blipFill>
        <p:spPr bwMode="auto">
          <a:xfrm>
            <a:off x="0" y="0"/>
            <a:ext cx="142875" cy="104775"/>
          </a:xfrm>
          <a:prstGeom prst="rect">
            <a:avLst/>
          </a:prstGeom>
          <a:noFill/>
          <a:ln w="9525">
            <a:noFill/>
            <a:miter lim="800000"/>
            <a:headEnd/>
            <a:tailEnd/>
          </a:ln>
        </p:spPr>
      </p:pic>
      <p:sp>
        <p:nvSpPr>
          <p:cNvPr id="47134" name="ZoneTexte 14"/>
          <p:cNvSpPr txBox="1">
            <a:spLocks noChangeArrowheads="1"/>
          </p:cNvSpPr>
          <p:nvPr/>
        </p:nvSpPr>
        <p:spPr bwMode="auto">
          <a:xfrm>
            <a:off x="539750" y="6453188"/>
            <a:ext cx="3800475" cy="277812"/>
          </a:xfrm>
          <a:prstGeom prst="rect">
            <a:avLst/>
          </a:prstGeom>
          <a:noFill/>
          <a:ln w="9525">
            <a:noFill/>
            <a:miter lim="800000"/>
            <a:headEnd/>
            <a:tailEnd/>
          </a:ln>
        </p:spPr>
        <p:txBody>
          <a:bodyPr wrap="none">
            <a:spAutoFit/>
          </a:bodyPr>
          <a:lstStyle/>
          <a:p>
            <a:r>
              <a:rPr lang="fr-FR" sz="1200">
                <a:solidFill>
                  <a:srgbClr val="6600CC"/>
                </a:solidFill>
              </a:rPr>
              <a:t>Source : </a:t>
            </a:r>
            <a:r>
              <a:rPr lang="fr-FR" sz="1200">
                <a:solidFill>
                  <a:srgbClr val="6600CC"/>
                </a:solidFill>
                <a:hlinkClick r:id="rId10"/>
              </a:rPr>
              <a:t>http://fr.wikipedia.org/wiki/Charbon_de_bois</a:t>
            </a:r>
            <a:r>
              <a:rPr lang="fr-FR" sz="1200">
                <a:solidFill>
                  <a:srgbClr val="6600CC"/>
                </a:solidFill>
              </a:rPr>
              <a:t> </a:t>
            </a:r>
          </a:p>
        </p:txBody>
      </p:sp>
      <p:sp>
        <p:nvSpPr>
          <p:cNvPr id="47135" name="WordArt 5"/>
          <p:cNvSpPr>
            <a:spLocks noChangeArrowheads="1" noChangeShapeType="1" noTextEdit="1"/>
          </p:cNvSpPr>
          <p:nvPr/>
        </p:nvSpPr>
        <p:spPr bwMode="auto">
          <a:xfrm>
            <a:off x="1042988" y="260350"/>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17"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84609D4-5422-41D0-B3F6-836563B5AE7F}" type="slidenum">
              <a:rPr lang="fr-FR" sz="1200">
                <a:solidFill>
                  <a:schemeClr val="tx1">
                    <a:tint val="75000"/>
                  </a:schemeClr>
                </a:solidFill>
                <a:latin typeface="Times New Roman" pitchFamily="18" charset="0"/>
              </a:rPr>
              <a:pPr algn="r" fontAlgn="auto">
                <a:spcBef>
                  <a:spcPts val="0"/>
                </a:spcBef>
                <a:spcAft>
                  <a:spcPts val="0"/>
                </a:spcAft>
                <a:defRPr/>
              </a:pPr>
              <a:t>45</a:t>
            </a:fld>
            <a:endParaRPr lang="fr-FR" sz="1200" dirty="0">
              <a:solidFill>
                <a:schemeClr val="tx1">
                  <a:tint val="75000"/>
                </a:schemeClr>
              </a:solidFill>
              <a:latin typeface="Times New Roman" pitchFamily="18" charset="0"/>
            </a:endParaRPr>
          </a:p>
        </p:txBody>
      </p:sp>
      <p:sp>
        <p:nvSpPr>
          <p:cNvPr id="47137" name="ZoneTexte 17"/>
          <p:cNvSpPr txBox="1">
            <a:spLocks noChangeArrowheads="1"/>
          </p:cNvSpPr>
          <p:nvPr/>
        </p:nvSpPr>
        <p:spPr bwMode="auto">
          <a:xfrm>
            <a:off x="250825" y="981075"/>
            <a:ext cx="4511675" cy="368300"/>
          </a:xfrm>
          <a:prstGeom prst="rect">
            <a:avLst/>
          </a:prstGeom>
          <a:noFill/>
          <a:ln w="9525">
            <a:noFill/>
            <a:miter lim="800000"/>
            <a:headEnd/>
            <a:tailEnd/>
          </a:ln>
        </p:spPr>
        <p:txBody>
          <a:bodyPr wrap="none">
            <a:spAutoFit/>
          </a:bodyPr>
          <a:lstStyle/>
          <a:p>
            <a:r>
              <a:rPr lang="fr-FR" b="1" u="sng">
                <a:solidFill>
                  <a:srgbClr val="6600CC"/>
                </a:solidFill>
              </a:rPr>
              <a:t>14) Techniques de la Terra preta (suite)</a:t>
            </a:r>
          </a:p>
        </p:txBody>
      </p:sp>
      <p:sp>
        <p:nvSpPr>
          <p:cNvPr id="47138" name="ZoneTexte 18"/>
          <p:cNvSpPr txBox="1">
            <a:spLocks noChangeArrowheads="1"/>
          </p:cNvSpPr>
          <p:nvPr/>
        </p:nvSpPr>
        <p:spPr bwMode="auto">
          <a:xfrm>
            <a:off x="468313" y="1341438"/>
            <a:ext cx="8207375" cy="338137"/>
          </a:xfrm>
          <a:prstGeom prst="rect">
            <a:avLst/>
          </a:prstGeom>
          <a:noFill/>
          <a:ln w="9525">
            <a:noFill/>
            <a:miter lim="800000"/>
            <a:headEnd/>
            <a:tailEnd/>
          </a:ln>
        </p:spPr>
        <p:txBody>
          <a:bodyPr wrap="none">
            <a:spAutoFit/>
          </a:bodyPr>
          <a:lstStyle/>
          <a:p>
            <a:r>
              <a:rPr lang="fr-FR" sz="1600" u="sng">
                <a:solidFill>
                  <a:srgbClr val="6600CC"/>
                </a:solidFill>
              </a:rPr>
              <a:t>La fabrication du charbon de bois </a:t>
            </a:r>
            <a:r>
              <a:rPr lang="fr-FR" sz="1600">
                <a:solidFill>
                  <a:srgbClr val="6600CC"/>
                </a:solidFill>
              </a:rPr>
              <a:t>(travail préparatoire à la fabrication de la terra preta)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0825" y="1700213"/>
          <a:ext cx="8713788" cy="4752975"/>
        </p:xfrm>
        <a:graphic>
          <a:graphicData uri="http://schemas.openxmlformats.org/drawingml/2006/table">
            <a:tbl>
              <a:tblPr/>
              <a:tblGrid>
                <a:gridCol w="2904596"/>
                <a:gridCol w="2904596"/>
                <a:gridCol w="2904596"/>
              </a:tblGrid>
              <a:tr h="289130">
                <a:tc gridSpan="3">
                  <a:txBody>
                    <a:bodyPr/>
                    <a:lstStyle/>
                    <a:p>
                      <a:pPr algn="ctr"/>
                      <a:r>
                        <a:rPr lang="fr-FR" sz="1200" dirty="0" smtClean="0">
                          <a:solidFill>
                            <a:srgbClr val="6600CC"/>
                          </a:solidFill>
                        </a:rPr>
                        <a:t>Technique plus performante utilisant une cuve métallique</a:t>
                      </a:r>
                      <a:endParaRPr lang="fr-FR" sz="1200" dirty="0">
                        <a:solidFill>
                          <a:srgbClr val="6600CC"/>
                        </a:solidFill>
                      </a:endParaRP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FEF"/>
                    </a:solidFill>
                  </a:tcPr>
                </a:tc>
                <a:tc hMerge="1">
                  <a:txBody>
                    <a:bodyPr/>
                    <a:lstStyle/>
                    <a:p>
                      <a:endParaRPr lang="fr-FR"/>
                    </a:p>
                  </a:txBody>
                  <a:tcPr/>
                </a:tc>
                <a:tc hMerge="1">
                  <a:txBody>
                    <a:bodyPr/>
                    <a:lstStyle/>
                    <a:p>
                      <a:endParaRPr lang="fr-FR"/>
                    </a:p>
                  </a:txBody>
                  <a:tcPr/>
                </a:tc>
              </a:tr>
              <a:tr h="2608814">
                <a:tc>
                  <a:txBody>
                    <a:bodyPr/>
                    <a:lstStyle/>
                    <a:p>
                      <a:pPr algn="ctr"/>
                      <a:endParaRPr lang="fr-FR" sz="1200" dirty="0">
                        <a:solidFill>
                          <a:srgbClr val="6600CC"/>
                        </a:solidFill>
                      </a:endParaRPr>
                    </a:p>
                    <a:p>
                      <a:pPr algn="ctr"/>
                      <a:r>
                        <a:rPr lang="fr-FR" sz="1200" dirty="0" smtClean="0">
                          <a:solidFill>
                            <a:srgbClr val="6600CC"/>
                          </a:solidFill>
                        </a:rPr>
                        <a:t>Le dispositif en métal</a:t>
                      </a:r>
                      <a:endParaRPr lang="fr-FR" sz="1200" dirty="0">
                        <a:solidFill>
                          <a:srgbClr val="6600CC"/>
                        </a:solidFill>
                      </a:endParaRP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solidFill>
                          <a:srgbClr val="6600CC"/>
                        </a:solidFill>
                      </a:endParaRPr>
                    </a:p>
                    <a:p>
                      <a:pPr algn="ctr"/>
                      <a:r>
                        <a:rPr lang="fr-FR" sz="1200" dirty="0">
                          <a:solidFill>
                            <a:srgbClr val="6600CC"/>
                          </a:solidFill>
                        </a:rPr>
                        <a:t>Empilage des morceaux de bois</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6600CC"/>
                          </a:solidFill>
                        </a:rPr>
                        <a:t>Empilage des morceaux de bois</a:t>
                      </a:r>
                    </a:p>
                    <a:p>
                      <a:pPr algn="ctr"/>
                      <a:r>
                        <a:rPr lang="fr-FR" sz="1200" dirty="0" smtClean="0">
                          <a:solidFill>
                            <a:srgbClr val="6600CC"/>
                          </a:solidFill>
                        </a:rPr>
                        <a:t>(suite)</a:t>
                      </a:r>
                      <a:endParaRPr lang="fr-FR" sz="1200" dirty="0">
                        <a:solidFill>
                          <a:srgbClr val="6600CC"/>
                        </a:solidFill>
                      </a:endParaRP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5031">
                <a:tc>
                  <a:txBody>
                    <a:bodyPr/>
                    <a:lstStyle/>
                    <a:p>
                      <a:pPr algn="ctr"/>
                      <a:endParaRPr lang="fr-FR" sz="1200" dirty="0">
                        <a:solidFill>
                          <a:srgbClr val="6600CC"/>
                        </a:solidFill>
                      </a:endParaRPr>
                    </a:p>
                    <a:p>
                      <a:pPr algn="ctr"/>
                      <a:r>
                        <a:rPr lang="fr-FR" sz="1200" dirty="0" smtClean="0">
                          <a:solidFill>
                            <a:srgbClr val="6600CC"/>
                          </a:solidFill>
                        </a:rPr>
                        <a:t>L’allumage</a:t>
                      </a:r>
                      <a:endParaRPr lang="fr-FR" sz="1200" dirty="0">
                        <a:solidFill>
                          <a:srgbClr val="6600CC"/>
                        </a:solidFill>
                      </a:endParaRP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6600CC"/>
                          </a:solidFill>
                        </a:rPr>
                        <a:t>La combustion</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solidFill>
                          <a:srgbClr val="6600CC"/>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6600CC"/>
                          </a:solidFill>
                        </a:rPr>
                        <a:t>Le démontage de la cuve</a:t>
                      </a:r>
                    </a:p>
                  </a:txBody>
                  <a:tcPr marL="91449" marR="91449" marT="45724" marB="457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8146" name="Picture 2" descr="http://bits.wikimedia.org/skins-1.5/common/images/magnify-clip.png"/>
          <p:cNvPicPr>
            <a:picLocks noChangeAspect="1" noChangeArrowheads="1"/>
          </p:cNvPicPr>
          <p:nvPr/>
        </p:nvPicPr>
        <p:blipFill>
          <a:blip r:embed="rId2" cstate="print"/>
          <a:srcRect/>
          <a:stretch>
            <a:fillRect/>
          </a:stretch>
        </p:blipFill>
        <p:spPr bwMode="auto">
          <a:xfrm>
            <a:off x="0" y="0"/>
            <a:ext cx="142875" cy="104775"/>
          </a:xfrm>
          <a:prstGeom prst="rect">
            <a:avLst/>
          </a:prstGeom>
          <a:noFill/>
          <a:ln w="9525">
            <a:noFill/>
            <a:miter lim="800000"/>
            <a:headEnd/>
            <a:tailEnd/>
          </a:ln>
        </p:spPr>
      </p:pic>
      <p:pic>
        <p:nvPicPr>
          <p:cNvPr id="48147" name="Picture 4" descr="http://bits.wikimedia.org/skins-1.5/common/images/magnify-clip.png"/>
          <p:cNvPicPr>
            <a:picLocks noChangeAspect="1" noChangeArrowheads="1"/>
          </p:cNvPicPr>
          <p:nvPr/>
        </p:nvPicPr>
        <p:blipFill>
          <a:blip r:embed="rId2" cstate="print"/>
          <a:srcRect/>
          <a:stretch>
            <a:fillRect/>
          </a:stretch>
        </p:blipFill>
        <p:spPr bwMode="auto">
          <a:xfrm>
            <a:off x="0" y="0"/>
            <a:ext cx="142875" cy="104775"/>
          </a:xfrm>
          <a:prstGeom prst="rect">
            <a:avLst/>
          </a:prstGeom>
          <a:noFill/>
          <a:ln w="9525">
            <a:noFill/>
            <a:miter lim="800000"/>
            <a:headEnd/>
            <a:tailEnd/>
          </a:ln>
        </p:spPr>
      </p:pic>
      <p:pic>
        <p:nvPicPr>
          <p:cNvPr id="48148" name="Picture 6" descr="http://bits.wikimedia.org/skins-1.5/common/images/magnify-clip.png"/>
          <p:cNvPicPr>
            <a:picLocks noChangeAspect="1" noChangeArrowheads="1"/>
          </p:cNvPicPr>
          <p:nvPr/>
        </p:nvPicPr>
        <p:blipFill>
          <a:blip r:embed="rId2" cstate="print"/>
          <a:srcRect/>
          <a:stretch>
            <a:fillRect/>
          </a:stretch>
        </p:blipFill>
        <p:spPr bwMode="auto">
          <a:xfrm>
            <a:off x="0" y="0"/>
            <a:ext cx="142875" cy="104775"/>
          </a:xfrm>
          <a:prstGeom prst="rect">
            <a:avLst/>
          </a:prstGeom>
          <a:noFill/>
          <a:ln w="9525">
            <a:noFill/>
            <a:miter lim="800000"/>
            <a:headEnd/>
            <a:tailEnd/>
          </a:ln>
        </p:spPr>
      </p:pic>
      <p:pic>
        <p:nvPicPr>
          <p:cNvPr id="48149" name="Picture 8" descr="http://bits.wikimedia.org/skins-1.5/common/images/magnify-clip.png"/>
          <p:cNvPicPr>
            <a:picLocks noChangeAspect="1" noChangeArrowheads="1"/>
          </p:cNvPicPr>
          <p:nvPr/>
        </p:nvPicPr>
        <p:blipFill>
          <a:blip r:embed="rId2" cstate="print"/>
          <a:srcRect/>
          <a:stretch>
            <a:fillRect/>
          </a:stretch>
        </p:blipFill>
        <p:spPr bwMode="auto">
          <a:xfrm>
            <a:off x="0" y="0"/>
            <a:ext cx="142875" cy="104775"/>
          </a:xfrm>
          <a:prstGeom prst="rect">
            <a:avLst/>
          </a:prstGeom>
          <a:noFill/>
          <a:ln w="9525">
            <a:noFill/>
            <a:miter lim="800000"/>
            <a:headEnd/>
            <a:tailEnd/>
          </a:ln>
        </p:spPr>
      </p:pic>
      <p:pic>
        <p:nvPicPr>
          <p:cNvPr id="48150" name="Picture 10" descr="http://bits.wikimedia.org/skins-1.5/common/images/magnify-clip.png"/>
          <p:cNvPicPr>
            <a:picLocks noChangeAspect="1" noChangeArrowheads="1"/>
          </p:cNvPicPr>
          <p:nvPr/>
        </p:nvPicPr>
        <p:blipFill>
          <a:blip r:embed="rId2" cstate="print"/>
          <a:srcRect/>
          <a:stretch>
            <a:fillRect/>
          </a:stretch>
        </p:blipFill>
        <p:spPr bwMode="auto">
          <a:xfrm>
            <a:off x="0" y="0"/>
            <a:ext cx="142875" cy="104775"/>
          </a:xfrm>
          <a:prstGeom prst="rect">
            <a:avLst/>
          </a:prstGeom>
          <a:noFill/>
          <a:ln w="9525">
            <a:noFill/>
            <a:miter lim="800000"/>
            <a:headEnd/>
            <a:tailEnd/>
          </a:ln>
        </p:spPr>
      </p:pic>
      <p:pic>
        <p:nvPicPr>
          <p:cNvPr id="48151" name="Picture 12" descr="http://bits.wikimedia.org/skins-1.5/common/images/magnify-clip.png"/>
          <p:cNvPicPr>
            <a:picLocks noChangeAspect="1" noChangeArrowheads="1"/>
          </p:cNvPicPr>
          <p:nvPr/>
        </p:nvPicPr>
        <p:blipFill>
          <a:blip r:embed="rId2" cstate="print"/>
          <a:srcRect/>
          <a:stretch>
            <a:fillRect/>
          </a:stretch>
        </p:blipFill>
        <p:spPr bwMode="auto">
          <a:xfrm>
            <a:off x="0" y="0"/>
            <a:ext cx="142875" cy="104775"/>
          </a:xfrm>
          <a:prstGeom prst="rect">
            <a:avLst/>
          </a:prstGeom>
          <a:noFill/>
          <a:ln w="9525">
            <a:noFill/>
            <a:miter lim="800000"/>
            <a:headEnd/>
            <a:tailEnd/>
          </a:ln>
        </p:spPr>
      </p:pic>
      <p:sp>
        <p:nvSpPr>
          <p:cNvPr id="48152" name="ZoneTexte 14"/>
          <p:cNvSpPr txBox="1">
            <a:spLocks noChangeArrowheads="1"/>
          </p:cNvSpPr>
          <p:nvPr/>
        </p:nvSpPr>
        <p:spPr bwMode="auto">
          <a:xfrm>
            <a:off x="539750" y="6453188"/>
            <a:ext cx="5430838" cy="277812"/>
          </a:xfrm>
          <a:prstGeom prst="rect">
            <a:avLst/>
          </a:prstGeom>
          <a:noFill/>
          <a:ln w="9525">
            <a:noFill/>
            <a:miter lim="800000"/>
            <a:headEnd/>
            <a:tailEnd/>
          </a:ln>
        </p:spPr>
        <p:txBody>
          <a:bodyPr wrap="none">
            <a:spAutoFit/>
          </a:bodyPr>
          <a:lstStyle/>
          <a:p>
            <a:r>
              <a:rPr lang="fr-FR" sz="1200">
                <a:solidFill>
                  <a:srgbClr val="6600CC"/>
                </a:solidFill>
              </a:rPr>
              <a:t>Source : </a:t>
            </a:r>
            <a:r>
              <a:rPr lang="fr-FR" sz="1200">
                <a:solidFill>
                  <a:srgbClr val="6600CC"/>
                </a:solidFill>
                <a:hlinkClick r:id="rId3"/>
              </a:rPr>
              <a:t>http://www.fao.org/docrep/X5328e/x5328e0h.htm#1.%20description</a:t>
            </a:r>
            <a:r>
              <a:rPr lang="fr-FR" sz="1200">
                <a:solidFill>
                  <a:srgbClr val="6600CC"/>
                </a:solidFill>
              </a:rPr>
              <a:t>  </a:t>
            </a:r>
          </a:p>
        </p:txBody>
      </p:sp>
      <p:sp>
        <p:nvSpPr>
          <p:cNvPr id="48153" name="WordArt 5"/>
          <p:cNvSpPr>
            <a:spLocks noChangeArrowheads="1" noChangeShapeType="1" noTextEdit="1"/>
          </p:cNvSpPr>
          <p:nvPr/>
        </p:nvSpPr>
        <p:spPr bwMode="auto">
          <a:xfrm>
            <a:off x="1042988" y="260350"/>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17"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23BD6F0-8042-495F-AA8B-D77B947D2871}" type="slidenum">
              <a:rPr lang="fr-FR" sz="1200">
                <a:solidFill>
                  <a:schemeClr val="tx1">
                    <a:tint val="75000"/>
                  </a:schemeClr>
                </a:solidFill>
                <a:latin typeface="Times New Roman" pitchFamily="18" charset="0"/>
              </a:rPr>
              <a:pPr algn="r" fontAlgn="auto">
                <a:spcBef>
                  <a:spcPts val="0"/>
                </a:spcBef>
                <a:spcAft>
                  <a:spcPts val="0"/>
                </a:spcAft>
                <a:defRPr/>
              </a:pPr>
              <a:t>46</a:t>
            </a:fld>
            <a:endParaRPr lang="fr-FR" sz="1200" dirty="0">
              <a:solidFill>
                <a:schemeClr val="tx1">
                  <a:tint val="75000"/>
                </a:schemeClr>
              </a:solidFill>
              <a:latin typeface="Times New Roman" pitchFamily="18" charset="0"/>
            </a:endParaRPr>
          </a:p>
        </p:txBody>
      </p:sp>
      <p:sp>
        <p:nvSpPr>
          <p:cNvPr id="48155" name="ZoneTexte 17"/>
          <p:cNvSpPr txBox="1">
            <a:spLocks noChangeArrowheads="1"/>
          </p:cNvSpPr>
          <p:nvPr/>
        </p:nvSpPr>
        <p:spPr bwMode="auto">
          <a:xfrm>
            <a:off x="250825" y="981075"/>
            <a:ext cx="5024438" cy="368300"/>
          </a:xfrm>
          <a:prstGeom prst="rect">
            <a:avLst/>
          </a:prstGeom>
          <a:noFill/>
          <a:ln w="9525">
            <a:noFill/>
            <a:miter lim="800000"/>
            <a:headEnd/>
            <a:tailEnd/>
          </a:ln>
        </p:spPr>
        <p:txBody>
          <a:bodyPr wrap="none">
            <a:spAutoFit/>
          </a:bodyPr>
          <a:lstStyle/>
          <a:p>
            <a:r>
              <a:rPr lang="fr-FR" b="1" u="sng">
                <a:solidFill>
                  <a:srgbClr val="6600CC"/>
                </a:solidFill>
              </a:rPr>
              <a:t>14) Techniques de la Terra preta (suite &amp; fin)</a:t>
            </a:r>
          </a:p>
        </p:txBody>
      </p:sp>
      <p:sp>
        <p:nvSpPr>
          <p:cNvPr id="48156" name="ZoneTexte 18"/>
          <p:cNvSpPr txBox="1">
            <a:spLocks noChangeArrowheads="1"/>
          </p:cNvSpPr>
          <p:nvPr/>
        </p:nvSpPr>
        <p:spPr bwMode="auto">
          <a:xfrm>
            <a:off x="468313" y="1341438"/>
            <a:ext cx="4464050" cy="338137"/>
          </a:xfrm>
          <a:prstGeom prst="rect">
            <a:avLst/>
          </a:prstGeom>
          <a:noFill/>
          <a:ln w="9525">
            <a:noFill/>
            <a:miter lim="800000"/>
            <a:headEnd/>
            <a:tailEnd/>
          </a:ln>
        </p:spPr>
        <p:txBody>
          <a:bodyPr wrap="none">
            <a:spAutoFit/>
          </a:bodyPr>
          <a:lstStyle/>
          <a:p>
            <a:r>
              <a:rPr lang="fr-FR" sz="1600" u="sng">
                <a:solidFill>
                  <a:srgbClr val="6600CC"/>
                </a:solidFill>
              </a:rPr>
              <a:t>La fabrication du charbon de bois </a:t>
            </a:r>
            <a:r>
              <a:rPr lang="fr-FR" sz="1600">
                <a:solidFill>
                  <a:srgbClr val="6600CC"/>
                </a:solidFill>
              </a:rPr>
              <a:t> (suite et fin):</a:t>
            </a:r>
          </a:p>
        </p:txBody>
      </p:sp>
      <p:pic>
        <p:nvPicPr>
          <p:cNvPr id="48157" name="Image 19" descr="x5328e0z.jpg"/>
          <p:cNvPicPr>
            <a:picLocks noChangeAspect="1"/>
          </p:cNvPicPr>
          <p:nvPr/>
        </p:nvPicPr>
        <p:blipFill>
          <a:blip r:embed="rId4" cstate="print"/>
          <a:srcRect/>
          <a:stretch>
            <a:fillRect/>
          </a:stretch>
        </p:blipFill>
        <p:spPr bwMode="auto">
          <a:xfrm>
            <a:off x="6659563" y="4652963"/>
            <a:ext cx="1739900" cy="1519237"/>
          </a:xfrm>
          <a:prstGeom prst="rect">
            <a:avLst/>
          </a:prstGeom>
          <a:noFill/>
          <a:ln w="9525">
            <a:noFill/>
            <a:miter lim="800000"/>
            <a:headEnd/>
            <a:tailEnd/>
          </a:ln>
        </p:spPr>
      </p:pic>
      <p:pic>
        <p:nvPicPr>
          <p:cNvPr id="48158" name="Image 20" descr="x5328e0q.jpg"/>
          <p:cNvPicPr>
            <a:picLocks noChangeAspect="1"/>
          </p:cNvPicPr>
          <p:nvPr/>
        </p:nvPicPr>
        <p:blipFill>
          <a:blip r:embed="rId5" cstate="print"/>
          <a:srcRect/>
          <a:stretch>
            <a:fillRect/>
          </a:stretch>
        </p:blipFill>
        <p:spPr bwMode="auto">
          <a:xfrm>
            <a:off x="395288" y="2052638"/>
            <a:ext cx="2592387" cy="2278062"/>
          </a:xfrm>
          <a:prstGeom prst="rect">
            <a:avLst/>
          </a:prstGeom>
          <a:noFill/>
          <a:ln w="9525">
            <a:noFill/>
            <a:miter lim="800000"/>
            <a:headEnd/>
            <a:tailEnd/>
          </a:ln>
        </p:spPr>
      </p:pic>
      <p:pic>
        <p:nvPicPr>
          <p:cNvPr id="48159" name="Image 21" descr="x5328e0u.jpg"/>
          <p:cNvPicPr>
            <a:picLocks noChangeAspect="1"/>
          </p:cNvPicPr>
          <p:nvPr/>
        </p:nvPicPr>
        <p:blipFill>
          <a:blip r:embed="rId6" cstate="print"/>
          <a:srcRect/>
          <a:stretch>
            <a:fillRect/>
          </a:stretch>
        </p:blipFill>
        <p:spPr bwMode="auto">
          <a:xfrm>
            <a:off x="3419475" y="2073275"/>
            <a:ext cx="2305050" cy="2316163"/>
          </a:xfrm>
          <a:prstGeom prst="rect">
            <a:avLst/>
          </a:prstGeom>
          <a:noFill/>
          <a:ln w="9525">
            <a:noFill/>
            <a:miter lim="800000"/>
            <a:headEnd/>
            <a:tailEnd/>
          </a:ln>
        </p:spPr>
      </p:pic>
      <p:pic>
        <p:nvPicPr>
          <p:cNvPr id="48160" name="Image 22" descr="x5328e0v.jpg"/>
          <p:cNvPicPr>
            <a:picLocks noChangeAspect="1"/>
          </p:cNvPicPr>
          <p:nvPr/>
        </p:nvPicPr>
        <p:blipFill>
          <a:blip r:embed="rId7" cstate="print"/>
          <a:srcRect/>
          <a:stretch>
            <a:fillRect/>
          </a:stretch>
        </p:blipFill>
        <p:spPr bwMode="auto">
          <a:xfrm>
            <a:off x="6300788" y="2060575"/>
            <a:ext cx="2243137" cy="2174875"/>
          </a:xfrm>
          <a:prstGeom prst="rect">
            <a:avLst/>
          </a:prstGeom>
          <a:noFill/>
          <a:ln w="9525">
            <a:noFill/>
            <a:miter lim="800000"/>
            <a:headEnd/>
            <a:tailEnd/>
          </a:ln>
        </p:spPr>
      </p:pic>
      <p:pic>
        <p:nvPicPr>
          <p:cNvPr id="48161" name="Image 23" descr="x5328e0w.jpg"/>
          <p:cNvPicPr>
            <a:picLocks noChangeAspect="1"/>
          </p:cNvPicPr>
          <p:nvPr/>
        </p:nvPicPr>
        <p:blipFill>
          <a:blip r:embed="rId8" cstate="print"/>
          <a:srcRect/>
          <a:stretch>
            <a:fillRect/>
          </a:stretch>
        </p:blipFill>
        <p:spPr bwMode="auto">
          <a:xfrm>
            <a:off x="890588" y="4724400"/>
            <a:ext cx="1633537" cy="1458913"/>
          </a:xfrm>
          <a:prstGeom prst="rect">
            <a:avLst/>
          </a:prstGeom>
          <a:noFill/>
          <a:ln w="9525">
            <a:noFill/>
            <a:miter lim="800000"/>
            <a:headEnd/>
            <a:tailEnd/>
          </a:ln>
        </p:spPr>
      </p:pic>
      <p:pic>
        <p:nvPicPr>
          <p:cNvPr id="48162" name="Image 24" descr="x5328e0x.jpg"/>
          <p:cNvPicPr>
            <a:picLocks noChangeAspect="1"/>
          </p:cNvPicPr>
          <p:nvPr/>
        </p:nvPicPr>
        <p:blipFill>
          <a:blip r:embed="rId9" cstate="print"/>
          <a:srcRect/>
          <a:stretch>
            <a:fillRect/>
          </a:stretch>
        </p:blipFill>
        <p:spPr bwMode="auto">
          <a:xfrm>
            <a:off x="3708400" y="4652963"/>
            <a:ext cx="1779588" cy="15970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79388" y="1341438"/>
            <a:ext cx="8785225" cy="4800600"/>
          </a:xfrm>
          <a:prstGeom prst="rect">
            <a:avLst/>
          </a:prstGeom>
          <a:noFill/>
          <a:ln w="9525">
            <a:noFill/>
            <a:miter lim="800000"/>
            <a:headEnd/>
            <a:tailEnd/>
          </a:ln>
        </p:spPr>
        <p:txBody>
          <a:bodyPr>
            <a:spAutoFit/>
          </a:bodyPr>
          <a:lstStyle/>
          <a:p>
            <a:r>
              <a:rPr lang="fr-FR" b="1" u="sng">
                <a:solidFill>
                  <a:srgbClr val="6600CC"/>
                </a:solidFill>
              </a:rPr>
              <a:t>15) Exemples de techniques indigènes locales pour fertiliser les sols</a:t>
            </a:r>
          </a:p>
          <a:p>
            <a:endParaRPr lang="fr-FR">
              <a:solidFill>
                <a:srgbClr val="6600CC"/>
              </a:solidFill>
            </a:endParaRPr>
          </a:p>
          <a:p>
            <a:pPr algn="just">
              <a:spcBef>
                <a:spcPct val="50000"/>
              </a:spcBef>
              <a:buFontTx/>
              <a:buChar char="•"/>
            </a:pPr>
            <a:r>
              <a:rPr lang="fr-FR" sz="1400">
                <a:solidFill>
                  <a:srgbClr val="6600CC"/>
                </a:solidFill>
              </a:rPr>
              <a:t>Les mélanésiens des hautes terres de Nouvelle-Guinée fertilisent les sols en y ajoutant </a:t>
            </a:r>
            <a:r>
              <a:rPr lang="fr-FR" sz="1400" b="1">
                <a:solidFill>
                  <a:srgbClr val="6600CC"/>
                </a:solidFill>
              </a:rPr>
              <a:t>un compost fait de mauvaises herbes, de graminées, de vieilles lianes et d’autres matières organiques</a:t>
            </a:r>
            <a:r>
              <a:rPr lang="fr-FR" sz="1400">
                <a:solidFill>
                  <a:srgbClr val="6600CC"/>
                </a:solidFill>
              </a:rPr>
              <a:t> (dans des proportions pouvant atteindre 2,5 tonnes / are). Ils utilisent les déchets domestiques, les cendres de foyers, les débris végétaux récupérés dans des champs laissés en jachère, des bûches pourries et les fientes des poulets utilisés comme mulchs et fertilisants  afin d’enrichir la couche arable.  Ils creusent des fossés autour des champs afin de faire baisser le niveau hydrostatique et d’empêcher l’engorgement des sols et récupérèrent la boue organique de ces fossés pour l’épandre sur la surface des sols. Les cultures de légumineuses qui fixent l’azote atmosphérique, comme les haricots, sont cultivés en alternance avec d’autres cultures, selon une technique de rotation des sols. Sur les terrains très pentus, les Néo-Guinéens construisent des terrasses, érigent des barrière destinées à retenir les sols et évacuent les excès d’eau par des drains verticaux. </a:t>
            </a:r>
          </a:p>
          <a:p>
            <a:pPr algn="just">
              <a:buFontTx/>
              <a:buChar char="•"/>
            </a:pPr>
            <a:r>
              <a:rPr lang="fr-FR" sz="1400">
                <a:solidFill>
                  <a:srgbClr val="6600CC"/>
                </a:solidFill>
              </a:rPr>
              <a:t>Les indiens Kayapos d’Amazonie centrale allume des </a:t>
            </a:r>
            <a:r>
              <a:rPr lang="fr-FR" sz="1400" b="1">
                <a:solidFill>
                  <a:srgbClr val="6600CC"/>
                </a:solidFill>
              </a:rPr>
              <a:t>feux constants de faible biomasse et de faible température, à base de mauvaises herbes, de déchets alimentaires et végétaux, de palmes et de termitières </a:t>
            </a:r>
            <a:r>
              <a:rPr lang="fr-FR" sz="1400">
                <a:solidFill>
                  <a:srgbClr val="6600CC"/>
                </a:solidFill>
              </a:rPr>
              <a:t>(Selon Susanna</a:t>
            </a:r>
            <a:r>
              <a:rPr lang="fr-FR"/>
              <a:t> </a:t>
            </a:r>
            <a:r>
              <a:rPr lang="fr-FR" sz="1400">
                <a:solidFill>
                  <a:srgbClr val="6600CC"/>
                </a:solidFill>
              </a:rPr>
              <a:t>Hecht, géographe à l’UCLA. Source : Hecht S., 2004, </a:t>
            </a:r>
            <a:r>
              <a:rPr lang="fr-FR">
                <a:solidFill>
                  <a:srgbClr val="6600CC"/>
                </a:solidFill>
              </a:rPr>
              <a:t>”</a:t>
            </a:r>
            <a:r>
              <a:rPr lang="fr-FR" sz="1400" i="1">
                <a:solidFill>
                  <a:srgbClr val="6600CC"/>
                </a:solidFill>
              </a:rPr>
              <a:t>Indigenous Soil Management and the Creation of Amazonian Dark Earths: Implications of Kayako Practises</a:t>
            </a:r>
            <a:r>
              <a:rPr lang="fr-FR" sz="1400">
                <a:solidFill>
                  <a:srgbClr val="6600CC"/>
                </a:solidFill>
              </a:rPr>
              <a:t>”, in Lehmann et al. 2004, 355-71. in Lehmann et al. 2004, </a:t>
            </a:r>
            <a:r>
              <a:rPr lang="fr-FR" sz="1400" i="1">
                <a:solidFill>
                  <a:srgbClr val="6600CC"/>
                </a:solidFill>
              </a:rPr>
              <a:t>Amazonuia Dark Earths: Origin, Properties, Management</a:t>
            </a:r>
            <a:r>
              <a:rPr lang="fr-FR" sz="1400">
                <a:solidFill>
                  <a:srgbClr val="6600CC"/>
                </a:solidFill>
              </a:rPr>
              <a:t>. The Netherlands: Kluwer Academic).</a:t>
            </a:r>
          </a:p>
          <a:p>
            <a:pPr algn="just">
              <a:spcBef>
                <a:spcPct val="50000"/>
              </a:spcBef>
            </a:pPr>
            <a:endParaRPr lang="fr-FR" sz="1400">
              <a:solidFill>
                <a:srgbClr val="6600CC"/>
              </a:solidFill>
            </a:endParaRPr>
          </a:p>
        </p:txBody>
      </p:sp>
      <p:sp>
        <p:nvSpPr>
          <p:cNvPr id="49155"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37E30AF3-8293-4690-9BF4-0BE174867A35}" type="slidenum">
              <a:rPr lang="fr-FR" sz="1200">
                <a:solidFill>
                  <a:schemeClr val="tx1">
                    <a:tint val="75000"/>
                  </a:schemeClr>
                </a:solidFill>
                <a:latin typeface="Times New Roman" pitchFamily="18" charset="0"/>
              </a:rPr>
              <a:pPr algn="r" fontAlgn="auto">
                <a:spcBef>
                  <a:spcPts val="0"/>
                </a:spcBef>
                <a:spcAft>
                  <a:spcPts val="0"/>
                </a:spcAft>
                <a:defRPr/>
              </a:pPr>
              <a:t>47</a:t>
            </a:fld>
            <a:endParaRPr lang="fr-FR" sz="1200" dirty="0">
              <a:solidFill>
                <a:schemeClr val="tx1">
                  <a:tint val="75000"/>
                </a:schemeClr>
              </a:solidFill>
              <a:latin typeface="Times New Roman" pitchFamily="18" charset="0"/>
            </a:endParaRPr>
          </a:p>
        </p:txBody>
      </p:sp>
      <p:pic>
        <p:nvPicPr>
          <p:cNvPr id="49157" name="Picture 7" descr="Kayapos"/>
          <p:cNvPicPr>
            <a:picLocks noChangeAspect="1" noChangeArrowheads="1"/>
          </p:cNvPicPr>
          <p:nvPr/>
        </p:nvPicPr>
        <p:blipFill>
          <a:blip r:embed="rId2" cstate="print"/>
          <a:srcRect/>
          <a:stretch>
            <a:fillRect/>
          </a:stretch>
        </p:blipFill>
        <p:spPr bwMode="auto">
          <a:xfrm>
            <a:off x="6516688" y="5734050"/>
            <a:ext cx="990600" cy="790575"/>
          </a:xfrm>
          <a:prstGeom prst="rect">
            <a:avLst/>
          </a:prstGeom>
          <a:noFill/>
          <a:ln w="9525">
            <a:noFill/>
            <a:miter lim="800000"/>
            <a:headEnd/>
            <a:tailEnd/>
          </a:ln>
        </p:spPr>
      </p:pic>
      <p:pic>
        <p:nvPicPr>
          <p:cNvPr id="49158" name="Picture 8" descr="KayapoFires"/>
          <p:cNvPicPr>
            <a:picLocks noChangeAspect="1" noChangeArrowheads="1"/>
          </p:cNvPicPr>
          <p:nvPr/>
        </p:nvPicPr>
        <p:blipFill>
          <a:blip r:embed="rId3" cstate="print"/>
          <a:srcRect/>
          <a:stretch>
            <a:fillRect/>
          </a:stretch>
        </p:blipFill>
        <p:spPr bwMode="auto">
          <a:xfrm>
            <a:off x="1835150" y="5805488"/>
            <a:ext cx="1285875" cy="771525"/>
          </a:xfrm>
          <a:prstGeom prst="rect">
            <a:avLst/>
          </a:prstGeom>
          <a:noFill/>
          <a:ln w="9525">
            <a:noFill/>
            <a:miter lim="800000"/>
            <a:headEnd/>
            <a:tailEnd/>
          </a:ln>
        </p:spPr>
      </p:pic>
      <p:sp>
        <p:nvSpPr>
          <p:cNvPr id="49159" name="Text Box 9"/>
          <p:cNvSpPr txBox="1">
            <a:spLocks noChangeArrowheads="1"/>
          </p:cNvSpPr>
          <p:nvPr/>
        </p:nvSpPr>
        <p:spPr bwMode="auto">
          <a:xfrm>
            <a:off x="5072063" y="5929313"/>
            <a:ext cx="1349375" cy="274637"/>
          </a:xfrm>
          <a:prstGeom prst="rect">
            <a:avLst/>
          </a:prstGeom>
          <a:noFill/>
          <a:ln w="9525">
            <a:noFill/>
            <a:miter lim="800000"/>
            <a:headEnd/>
            <a:tailEnd/>
          </a:ln>
        </p:spPr>
        <p:txBody>
          <a:bodyPr wrap="none">
            <a:spAutoFit/>
          </a:bodyPr>
          <a:lstStyle/>
          <a:p>
            <a:r>
              <a:rPr lang="fr-FR" sz="1200">
                <a:solidFill>
                  <a:srgbClr val="6600CC"/>
                </a:solidFill>
              </a:rPr>
              <a:t>Indien Kayapo </a:t>
            </a:r>
            <a:r>
              <a:rPr lang="fr-FR" sz="1200">
                <a:solidFill>
                  <a:srgbClr val="6600CC"/>
                </a:solidFill>
                <a:cs typeface="Arial" charset="0"/>
              </a:rPr>
              <a:t>→</a:t>
            </a:r>
          </a:p>
        </p:txBody>
      </p:sp>
      <p:sp>
        <p:nvSpPr>
          <p:cNvPr id="49160" name="Text Box 10"/>
          <p:cNvSpPr txBox="1">
            <a:spLocks noChangeArrowheads="1"/>
          </p:cNvSpPr>
          <p:nvPr/>
        </p:nvSpPr>
        <p:spPr bwMode="auto">
          <a:xfrm>
            <a:off x="3276600" y="5948363"/>
            <a:ext cx="1323975" cy="274637"/>
          </a:xfrm>
          <a:prstGeom prst="rect">
            <a:avLst/>
          </a:prstGeom>
          <a:noFill/>
          <a:ln w="9525">
            <a:noFill/>
            <a:miter lim="800000"/>
            <a:headEnd/>
            <a:tailEnd/>
          </a:ln>
        </p:spPr>
        <p:txBody>
          <a:bodyPr wrap="none">
            <a:spAutoFit/>
          </a:bodyPr>
          <a:lstStyle/>
          <a:p>
            <a:r>
              <a:rPr lang="fr-FR" sz="1200">
                <a:solidFill>
                  <a:srgbClr val="6600CC"/>
                </a:solidFill>
                <a:sym typeface="Symbol" pitchFamily="18" charset="2"/>
              </a:rPr>
              <a:t> </a:t>
            </a:r>
            <a:r>
              <a:rPr lang="fr-FR" sz="1200">
                <a:solidFill>
                  <a:srgbClr val="6600CC"/>
                </a:solidFill>
              </a:rPr>
              <a:t>Foyer Kayapo</a:t>
            </a:r>
            <a:endParaRPr lang="fr-FR" sz="1200">
              <a:solidFill>
                <a:srgbClr val="6600CC"/>
              </a:solidFill>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22250" y="1071563"/>
            <a:ext cx="8778875" cy="3754437"/>
          </a:xfrm>
          <a:prstGeom prst="rect">
            <a:avLst/>
          </a:prstGeom>
          <a:noFill/>
          <a:ln w="9525">
            <a:noFill/>
            <a:miter lim="800000"/>
            <a:headEnd/>
            <a:tailEnd/>
          </a:ln>
        </p:spPr>
        <p:txBody>
          <a:bodyPr>
            <a:spAutoFit/>
          </a:bodyPr>
          <a:lstStyle/>
          <a:p>
            <a:r>
              <a:rPr lang="fr-FR" b="1" u="sng">
                <a:solidFill>
                  <a:srgbClr val="6600CC"/>
                </a:solidFill>
              </a:rPr>
              <a:t>16) Jachère, rotation des cultures et agriculture biologique</a:t>
            </a:r>
          </a:p>
          <a:p>
            <a:r>
              <a:rPr lang="fr-FR" sz="1400">
                <a:solidFill>
                  <a:srgbClr val="6600CC"/>
                </a:solidFill>
              </a:rPr>
              <a:t>(pour mention)</a:t>
            </a:r>
          </a:p>
          <a:p>
            <a:endParaRPr lang="fr-FR" sz="1400">
              <a:solidFill>
                <a:srgbClr val="6600CC"/>
              </a:solidFill>
            </a:endParaRPr>
          </a:p>
          <a:p>
            <a:pPr algn="just">
              <a:buFont typeface="Arial" charset="0"/>
              <a:buChar char="•"/>
            </a:pPr>
            <a:r>
              <a:rPr lang="fr-FR" sz="1600">
                <a:solidFill>
                  <a:srgbClr val="6600CC"/>
                </a:solidFill>
              </a:rPr>
              <a:t>Par exemple, avec elle, on alternera, dans le temps : a) céréales, b) cultures fournissant de l’azote _ telles que petits pois…</a:t>
            </a:r>
          </a:p>
          <a:p>
            <a:pPr algn="just">
              <a:buFont typeface="Arial" charset="0"/>
              <a:buChar char="•"/>
            </a:pPr>
            <a:r>
              <a:rPr lang="fr-FR" sz="1600">
                <a:solidFill>
                  <a:srgbClr val="6600CC"/>
                </a:solidFill>
              </a:rPr>
              <a:t>Voire on fera une rotation entre 3 parcelles, dont l’une étant en jachère (+).</a:t>
            </a:r>
          </a:p>
          <a:p>
            <a:pPr algn="just"/>
            <a:r>
              <a:rPr lang="fr-FR" sz="1600">
                <a:solidFill>
                  <a:srgbClr val="6600CC"/>
                </a:solidFill>
              </a:rPr>
              <a:t>(+) </a:t>
            </a:r>
            <a:r>
              <a:rPr lang="fr-FR" sz="1600" u="sng">
                <a:solidFill>
                  <a:srgbClr val="6600CC"/>
                </a:solidFill>
              </a:rPr>
              <a:t>Jachère</a:t>
            </a:r>
            <a:r>
              <a:rPr lang="fr-FR" sz="1600"/>
              <a:t> : </a:t>
            </a:r>
            <a:r>
              <a:rPr lang="fr-FR" sz="1600">
                <a:solidFill>
                  <a:srgbClr val="6600CC"/>
                </a:solidFill>
              </a:rPr>
              <a:t>pratique qui consiste à laisser périodiquement un champ non cultivé pour permettre à la terre de se reconstituer _ on dit qu’elle se repose (En Europe, c’était une technique traditionnelle des grandes plaines céréalières, remise au goût du jour par la C.E. (</a:t>
            </a:r>
            <a:r>
              <a:rPr lang="fr-FR" sz="1600"/>
              <a:t>°</a:t>
            </a:r>
            <a:r>
              <a:rPr lang="fr-FR" sz="1600">
                <a:solidFill>
                  <a:srgbClr val="6600CC"/>
                </a:solidFill>
              </a:rPr>
              <a:t>)).</a:t>
            </a:r>
          </a:p>
          <a:p>
            <a:pPr algn="just"/>
            <a:r>
              <a:rPr lang="fr-FR" sz="1600" i="1" u="sng">
                <a:solidFill>
                  <a:srgbClr val="6600CC"/>
                </a:solidFill>
              </a:rPr>
              <a:t>Note diverse</a:t>
            </a:r>
            <a:r>
              <a:rPr lang="fr-FR" sz="1600" i="1">
                <a:solidFill>
                  <a:srgbClr val="6600CC"/>
                </a:solidFill>
              </a:rPr>
              <a:t> : </a:t>
            </a:r>
            <a:r>
              <a:rPr lang="fr-FR" sz="1600" b="1" i="1">
                <a:solidFill>
                  <a:srgbClr val="6600CC"/>
                </a:solidFill>
              </a:rPr>
              <a:t>La jachère fleurie</a:t>
            </a:r>
            <a:r>
              <a:rPr lang="fr-FR" sz="1600" i="1">
                <a:solidFill>
                  <a:srgbClr val="6600CC"/>
                </a:solidFill>
              </a:rPr>
              <a:t> est un espace composé de fleurs (source d’azote), dans un but paysager (enrichir la beauté d’un paysage monotone) et alimentaire pour les abeilles et autres pollinisateurs (afin de leur assurer une ressource alimentaire minimum, toute l’année).</a:t>
            </a:r>
          </a:p>
          <a:p>
            <a:pPr algn="just">
              <a:buFont typeface="Arial" charset="0"/>
              <a:buChar char="•"/>
            </a:pPr>
            <a:r>
              <a:rPr lang="fr-FR" sz="1600">
                <a:solidFill>
                  <a:srgbClr val="6600CC"/>
                </a:solidFill>
              </a:rPr>
              <a:t>Avantage : cette agriculture n’utilise pas d’intrants (pas de pesticides &amp; d’engrais chimiques).</a:t>
            </a:r>
          </a:p>
          <a:p>
            <a:pPr algn="just">
              <a:buFont typeface="Arial" charset="0"/>
              <a:buChar char="•"/>
            </a:pPr>
            <a:r>
              <a:rPr lang="fr-FR" sz="1600" b="1">
                <a:solidFill>
                  <a:srgbClr val="FF6600"/>
                </a:solidFill>
              </a:rPr>
              <a:t>Inconvénient  : l’agriculture biologique a des rendements moindres que ceux de l’agriculture intensive.</a:t>
            </a:r>
          </a:p>
        </p:txBody>
      </p:sp>
      <p:sp>
        <p:nvSpPr>
          <p:cNvPr id="50179" name="WordArt 5"/>
          <p:cNvSpPr>
            <a:spLocks noChangeArrowheads="1" noChangeShapeType="1" noTextEdit="1"/>
          </p:cNvSpPr>
          <p:nvPr/>
        </p:nvSpPr>
        <p:spPr bwMode="auto">
          <a:xfrm>
            <a:off x="1143000" y="214313"/>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776C23E4-050D-4334-A0AC-02C833DE4F8F}" type="slidenum">
              <a:rPr lang="fr-FR" sz="1200">
                <a:solidFill>
                  <a:schemeClr val="tx1">
                    <a:tint val="75000"/>
                  </a:schemeClr>
                </a:solidFill>
                <a:latin typeface="Times New Roman" pitchFamily="18" charset="0"/>
              </a:rPr>
              <a:pPr algn="r" fontAlgn="auto">
                <a:spcBef>
                  <a:spcPts val="0"/>
                </a:spcBef>
                <a:spcAft>
                  <a:spcPts val="0"/>
                </a:spcAft>
                <a:defRPr/>
              </a:pPr>
              <a:t>48</a:t>
            </a:fld>
            <a:endParaRPr lang="fr-FR" sz="1200" dirty="0">
              <a:solidFill>
                <a:schemeClr val="tx1">
                  <a:tint val="75000"/>
                </a:schemeClr>
              </a:solidFill>
              <a:latin typeface="Times New Roman" pitchFamily="18" charset="0"/>
            </a:endParaRPr>
          </a:p>
        </p:txBody>
      </p:sp>
      <p:pic>
        <p:nvPicPr>
          <p:cNvPr id="50181" name="Picture 7" descr="300px-Benquet_jach%C3%A8re_fleurie_2"/>
          <p:cNvPicPr>
            <a:picLocks noChangeAspect="1" noChangeArrowheads="1"/>
          </p:cNvPicPr>
          <p:nvPr/>
        </p:nvPicPr>
        <p:blipFill>
          <a:blip r:embed="rId2" cstate="print"/>
          <a:srcRect/>
          <a:stretch>
            <a:fillRect/>
          </a:stretch>
        </p:blipFill>
        <p:spPr bwMode="auto">
          <a:xfrm>
            <a:off x="2571750" y="4714875"/>
            <a:ext cx="2016125" cy="1512888"/>
          </a:xfrm>
          <a:prstGeom prst="rect">
            <a:avLst/>
          </a:prstGeom>
          <a:noFill/>
          <a:ln w="9525">
            <a:noFill/>
            <a:miter lim="800000"/>
            <a:headEnd/>
            <a:tailEnd/>
          </a:ln>
        </p:spPr>
      </p:pic>
      <p:pic>
        <p:nvPicPr>
          <p:cNvPr id="50182" name="Picture 8" descr="jachere1"/>
          <p:cNvPicPr>
            <a:picLocks noChangeAspect="1" noChangeArrowheads="1"/>
          </p:cNvPicPr>
          <p:nvPr/>
        </p:nvPicPr>
        <p:blipFill>
          <a:blip r:embed="rId3" cstate="print"/>
          <a:srcRect/>
          <a:stretch>
            <a:fillRect/>
          </a:stretch>
        </p:blipFill>
        <p:spPr bwMode="auto">
          <a:xfrm>
            <a:off x="1000125" y="5143500"/>
            <a:ext cx="1428750" cy="1076325"/>
          </a:xfrm>
          <a:prstGeom prst="rect">
            <a:avLst/>
          </a:prstGeom>
          <a:noFill/>
          <a:ln w="9525">
            <a:noFill/>
            <a:miter lim="800000"/>
            <a:headEnd/>
            <a:tailEnd/>
          </a:ln>
        </p:spPr>
      </p:pic>
      <p:sp>
        <p:nvSpPr>
          <p:cNvPr id="50183" name="ZoneTexte 7"/>
          <p:cNvSpPr txBox="1">
            <a:spLocks noChangeArrowheads="1"/>
          </p:cNvSpPr>
          <p:nvPr/>
        </p:nvSpPr>
        <p:spPr bwMode="auto">
          <a:xfrm>
            <a:off x="1785938" y="6286500"/>
            <a:ext cx="1725612" cy="277813"/>
          </a:xfrm>
          <a:prstGeom prst="rect">
            <a:avLst/>
          </a:prstGeom>
          <a:noFill/>
          <a:ln w="9525">
            <a:noFill/>
            <a:miter lim="800000"/>
            <a:headEnd/>
            <a:tailEnd/>
          </a:ln>
        </p:spPr>
        <p:txBody>
          <a:bodyPr>
            <a:spAutoFit/>
          </a:bodyPr>
          <a:lstStyle/>
          <a:p>
            <a:r>
              <a:rPr lang="fr-FR" sz="1200">
                <a:solidFill>
                  <a:srgbClr val="6600CC"/>
                </a:solidFill>
              </a:rPr>
              <a:t> </a:t>
            </a:r>
            <a:r>
              <a:rPr lang="fr-FR" sz="1200">
                <a:solidFill>
                  <a:srgbClr val="6600CC"/>
                </a:solidFill>
                <a:sym typeface="Symbol" pitchFamily="18" charset="2"/>
              </a:rPr>
              <a:t> </a:t>
            </a:r>
            <a:r>
              <a:rPr lang="fr-FR" sz="1200">
                <a:solidFill>
                  <a:srgbClr val="6600CC"/>
                </a:solidFill>
              </a:rPr>
              <a:t>Jachères fleuries </a:t>
            </a:r>
            <a:r>
              <a:rPr lang="fr-FR" sz="1200">
                <a:solidFill>
                  <a:srgbClr val="6600CC"/>
                </a:solidFill>
                <a:sym typeface="Symbol" pitchFamily="18" charset="2"/>
              </a:rPr>
              <a:t></a:t>
            </a:r>
            <a:endParaRPr lang="fr-FR" sz="1200">
              <a:solidFill>
                <a:srgbClr val="6600CC"/>
              </a:solidFill>
            </a:endParaRPr>
          </a:p>
        </p:txBody>
      </p:sp>
      <p:pic>
        <p:nvPicPr>
          <p:cNvPr id="50184" name="Picture 11" descr="rotation2"/>
          <p:cNvPicPr>
            <a:picLocks noChangeAspect="1" noChangeArrowheads="1"/>
          </p:cNvPicPr>
          <p:nvPr/>
        </p:nvPicPr>
        <p:blipFill>
          <a:blip r:embed="rId4" cstate="print"/>
          <a:srcRect/>
          <a:stretch>
            <a:fillRect/>
          </a:stretch>
        </p:blipFill>
        <p:spPr bwMode="auto">
          <a:xfrm>
            <a:off x="6072188" y="4071938"/>
            <a:ext cx="2857500" cy="2857500"/>
          </a:xfrm>
          <a:prstGeom prst="rect">
            <a:avLst/>
          </a:prstGeom>
          <a:noFill/>
          <a:ln w="9525">
            <a:noFill/>
            <a:miter lim="800000"/>
            <a:headEnd/>
            <a:tailEnd/>
          </a:ln>
        </p:spPr>
      </p:pic>
      <p:sp>
        <p:nvSpPr>
          <p:cNvPr id="50185" name="ZoneTexte 7"/>
          <p:cNvSpPr txBox="1">
            <a:spLocks noChangeArrowheads="1"/>
          </p:cNvSpPr>
          <p:nvPr/>
        </p:nvSpPr>
        <p:spPr bwMode="auto">
          <a:xfrm>
            <a:off x="4857750" y="6072188"/>
            <a:ext cx="1692275" cy="646112"/>
          </a:xfrm>
          <a:prstGeom prst="rect">
            <a:avLst/>
          </a:prstGeom>
          <a:noFill/>
          <a:ln w="9525">
            <a:noFill/>
            <a:miter lim="800000"/>
            <a:headEnd/>
            <a:tailEnd/>
          </a:ln>
        </p:spPr>
        <p:txBody>
          <a:bodyPr>
            <a:spAutoFit/>
          </a:bodyPr>
          <a:lstStyle/>
          <a:p>
            <a:r>
              <a:rPr lang="fr-FR" sz="1200">
                <a:solidFill>
                  <a:srgbClr val="6600CC"/>
                </a:solidFill>
              </a:rPr>
              <a:t>Rotations pour les cultures maraichères </a:t>
            </a:r>
            <a:r>
              <a:rPr lang="fr-FR" sz="1200">
                <a:solidFill>
                  <a:srgbClr val="6600CC"/>
                </a:solidFill>
                <a:sym typeface="Symbol" pitchFamily="18" charset="2"/>
              </a:rPr>
              <a:t></a:t>
            </a:r>
            <a:endParaRPr lang="fr-FR" sz="1200">
              <a:solidFill>
                <a:srgbClr val="6600CC"/>
              </a:solidFill>
            </a:endParaRPr>
          </a:p>
        </p:txBody>
      </p:sp>
      <p:sp>
        <p:nvSpPr>
          <p:cNvPr id="50186" name="ZoneTexte 1"/>
          <p:cNvSpPr txBox="1">
            <a:spLocks noChangeArrowheads="1"/>
          </p:cNvSpPr>
          <p:nvPr/>
        </p:nvSpPr>
        <p:spPr bwMode="auto">
          <a:xfrm>
            <a:off x="107950" y="6564313"/>
            <a:ext cx="4562475" cy="246062"/>
          </a:xfrm>
          <a:prstGeom prst="rect">
            <a:avLst/>
          </a:prstGeom>
          <a:noFill/>
          <a:ln w="9525">
            <a:noFill/>
            <a:miter lim="800000"/>
            <a:headEnd/>
            <a:tailEnd/>
          </a:ln>
        </p:spPr>
        <p:txBody>
          <a:bodyPr wrap="none">
            <a:spAutoFit/>
          </a:bodyPr>
          <a:lstStyle/>
          <a:p>
            <a:r>
              <a:rPr lang="fr-FR" sz="1000"/>
              <a:t>(°) Par la Communauté Européenne et la Politique Agricole Commune (PAC).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0" y="1000125"/>
            <a:ext cx="8921750" cy="366713"/>
          </a:xfrm>
          <a:prstGeom prst="rect">
            <a:avLst/>
          </a:prstGeom>
          <a:noFill/>
          <a:ln w="9525">
            <a:noFill/>
            <a:miter lim="800000"/>
            <a:headEnd/>
            <a:tailEnd/>
          </a:ln>
        </p:spPr>
        <p:txBody>
          <a:bodyPr>
            <a:spAutoFit/>
          </a:bodyPr>
          <a:lstStyle/>
          <a:p>
            <a:r>
              <a:rPr lang="fr-FR" b="1" u="sng">
                <a:solidFill>
                  <a:srgbClr val="6600CC"/>
                </a:solidFill>
              </a:rPr>
              <a:t>16) Jachère et agriculture biologique (suite et fin)</a:t>
            </a:r>
          </a:p>
        </p:txBody>
      </p:sp>
      <p:sp>
        <p:nvSpPr>
          <p:cNvPr id="51203" name="WordArt 5"/>
          <p:cNvSpPr>
            <a:spLocks noChangeArrowheads="1" noChangeShapeType="1" noTextEdit="1"/>
          </p:cNvSpPr>
          <p:nvPr/>
        </p:nvSpPr>
        <p:spPr bwMode="auto">
          <a:xfrm>
            <a:off x="1143000" y="214313"/>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B076FB6-3508-4F2B-A17C-66207DE73BC1}" type="slidenum">
              <a:rPr lang="fr-FR" sz="1200">
                <a:solidFill>
                  <a:schemeClr val="tx1">
                    <a:tint val="75000"/>
                  </a:schemeClr>
                </a:solidFill>
                <a:latin typeface="Times New Roman" pitchFamily="18" charset="0"/>
              </a:rPr>
              <a:pPr algn="r" fontAlgn="auto">
                <a:spcBef>
                  <a:spcPts val="0"/>
                </a:spcBef>
                <a:spcAft>
                  <a:spcPts val="0"/>
                </a:spcAft>
                <a:defRPr/>
              </a:pPr>
              <a:t>49</a:t>
            </a:fld>
            <a:endParaRPr lang="fr-FR" sz="1200" dirty="0">
              <a:solidFill>
                <a:schemeClr val="tx1">
                  <a:tint val="75000"/>
                </a:schemeClr>
              </a:solidFill>
              <a:latin typeface="Times New Roman" pitchFamily="18" charset="0"/>
            </a:endParaRPr>
          </a:p>
        </p:txBody>
      </p:sp>
      <p:pic>
        <p:nvPicPr>
          <p:cNvPr id="51205" name="Picture 10" descr="rotation_pois_colza_ble-1d1c2"/>
          <p:cNvPicPr>
            <a:picLocks noChangeAspect="1" noChangeArrowheads="1"/>
          </p:cNvPicPr>
          <p:nvPr/>
        </p:nvPicPr>
        <p:blipFill>
          <a:blip r:embed="rId2" cstate="print"/>
          <a:srcRect/>
          <a:stretch>
            <a:fillRect/>
          </a:stretch>
        </p:blipFill>
        <p:spPr bwMode="auto">
          <a:xfrm>
            <a:off x="928688" y="1357313"/>
            <a:ext cx="7215187" cy="54117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147" name="Text Box 5"/>
          <p:cNvSpPr txBox="1">
            <a:spLocks noChangeArrowheads="1"/>
          </p:cNvSpPr>
          <p:nvPr/>
        </p:nvSpPr>
        <p:spPr bwMode="auto">
          <a:xfrm>
            <a:off x="107950" y="1285875"/>
            <a:ext cx="9036050" cy="3387725"/>
          </a:xfrm>
          <a:prstGeom prst="rect">
            <a:avLst/>
          </a:prstGeom>
          <a:noFill/>
          <a:ln w="9525">
            <a:noFill/>
            <a:miter lim="800000"/>
            <a:headEnd/>
            <a:tailEnd/>
          </a:ln>
        </p:spPr>
        <p:txBody>
          <a:bodyPr>
            <a:spAutoFit/>
          </a:bodyPr>
          <a:lstStyle/>
          <a:p>
            <a:r>
              <a:rPr lang="fr-FR" b="1" u="sng">
                <a:solidFill>
                  <a:srgbClr val="6600CC"/>
                </a:solidFill>
              </a:rPr>
              <a:t>1) Le problème de la dégradation et de l’épuisement des sols dans le monde</a:t>
            </a:r>
          </a:p>
          <a:p>
            <a:pPr>
              <a:buFont typeface="Arial" charset="0"/>
              <a:buChar char="•"/>
            </a:pPr>
            <a:endParaRPr lang="fr-FR">
              <a:solidFill>
                <a:srgbClr val="6600CC"/>
              </a:solidFill>
            </a:endParaRPr>
          </a:p>
          <a:p>
            <a:pPr algn="just">
              <a:buFont typeface="Arial" charset="0"/>
              <a:buChar char="•"/>
            </a:pPr>
            <a:r>
              <a:rPr lang="fr-FR">
                <a:solidFill>
                  <a:srgbClr val="6600CC"/>
                </a:solidFill>
              </a:rPr>
              <a:t>L'épuisement et la dégradation des sols contribuent à la faim et à la pauvreté dans un bon nombre de région dans le monde (Afrique subsaharienne, Madagascar, Haïti …).</a:t>
            </a:r>
          </a:p>
          <a:p>
            <a:pPr algn="just">
              <a:buFont typeface="Arial" charset="0"/>
              <a:buChar char="•"/>
            </a:pPr>
            <a:r>
              <a:rPr lang="fr-FR">
                <a:solidFill>
                  <a:srgbClr val="6600CC"/>
                </a:solidFill>
              </a:rPr>
              <a:t>Depuis les années 1970, dans de nombreux pays,</a:t>
            </a:r>
            <a:r>
              <a:rPr lang="fr-FR"/>
              <a:t> </a:t>
            </a:r>
            <a:r>
              <a:rPr lang="fr-FR">
                <a:solidFill>
                  <a:srgbClr val="6600CC"/>
                </a:solidFill>
              </a:rPr>
              <a:t>la production alimentaire n'a pas suivi l'augmentation de leur population. Et la productivité des systèmes agricoles traditionnels tels que la </a:t>
            </a:r>
            <a:r>
              <a:rPr lang="fr-FR" i="1">
                <a:solidFill>
                  <a:srgbClr val="6600CC"/>
                </a:solidFill>
              </a:rPr>
              <a:t>culture sur brûlis</a:t>
            </a:r>
            <a:r>
              <a:rPr lang="fr-FR">
                <a:solidFill>
                  <a:srgbClr val="6600CC"/>
                </a:solidFill>
              </a:rPr>
              <a:t> a chuté, tout comme l'accès aux subventions (par ces états ou par l’ONU) pour l'achat de produits chimiques agricoles.</a:t>
            </a:r>
          </a:p>
          <a:p>
            <a:pPr algn="just">
              <a:buFont typeface="Arial" charset="0"/>
              <a:buChar char="•"/>
            </a:pPr>
            <a:r>
              <a:rPr lang="fr-FR">
                <a:solidFill>
                  <a:srgbClr val="6600CC"/>
                </a:solidFill>
              </a:rPr>
              <a:t>L’appauvrissement de ces populations les pousse à émigrer vers les pays riches, en allant jusqu’à risquer leur vie, pour tenter d’obtenir de meilleurs conditions de vie. </a:t>
            </a:r>
          </a:p>
          <a:p>
            <a:pPr algn="just">
              <a:buFont typeface="Arial" charset="0"/>
              <a:buChar char="•"/>
            </a:pPr>
            <a:r>
              <a:rPr lang="en-US">
                <a:solidFill>
                  <a:srgbClr val="6600CC"/>
                </a:solidFill>
              </a:rPr>
              <a:t>Un milliard de personnes souffre de la faim (FAO,2008,Food &amp; Agriculture Organization of the United Nations).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B697A2FD-7F86-4D65-A0A6-0206A495B675}" type="slidenum">
              <a:rPr lang="fr-FR" sz="1200">
                <a:solidFill>
                  <a:schemeClr val="tx1">
                    <a:tint val="75000"/>
                  </a:schemeClr>
                </a:solidFill>
                <a:latin typeface="Times New Roman" pitchFamily="18" charset="0"/>
              </a:rPr>
              <a:pPr algn="r" fontAlgn="auto">
                <a:spcBef>
                  <a:spcPts val="0"/>
                </a:spcBef>
                <a:spcAft>
                  <a:spcPts val="0"/>
                </a:spcAft>
                <a:defRPr/>
              </a:pPr>
              <a:t>5</a:t>
            </a:fld>
            <a:endParaRPr lang="fr-FR" sz="1200" dirty="0">
              <a:solidFill>
                <a:schemeClr val="tx1">
                  <a:tint val="75000"/>
                </a:schemeClr>
              </a:solidFill>
              <a:latin typeface="Times New Roman" pitchFamily="18" charset="0"/>
            </a:endParaRPr>
          </a:p>
        </p:txBody>
      </p:sp>
      <p:pic>
        <p:nvPicPr>
          <p:cNvPr id="6149" name="Picture 7" descr="4957-secheresse"/>
          <p:cNvPicPr>
            <a:picLocks noChangeAspect="1" noChangeArrowheads="1"/>
          </p:cNvPicPr>
          <p:nvPr/>
        </p:nvPicPr>
        <p:blipFill>
          <a:blip r:embed="rId2" cstate="print"/>
          <a:srcRect/>
          <a:stretch>
            <a:fillRect/>
          </a:stretch>
        </p:blipFill>
        <p:spPr bwMode="auto">
          <a:xfrm>
            <a:off x="285750" y="4714875"/>
            <a:ext cx="1250950" cy="1778000"/>
          </a:xfrm>
          <a:prstGeom prst="rect">
            <a:avLst/>
          </a:prstGeom>
          <a:noFill/>
          <a:ln w="9525">
            <a:noFill/>
            <a:miter lim="800000"/>
            <a:headEnd/>
            <a:tailEnd/>
          </a:ln>
        </p:spPr>
      </p:pic>
      <p:pic>
        <p:nvPicPr>
          <p:cNvPr id="6150" name="Picture 8" descr="ravin"/>
          <p:cNvPicPr>
            <a:picLocks noChangeAspect="1" noChangeArrowheads="1"/>
          </p:cNvPicPr>
          <p:nvPr/>
        </p:nvPicPr>
        <p:blipFill>
          <a:blip r:embed="rId3" cstate="print"/>
          <a:srcRect/>
          <a:stretch>
            <a:fillRect/>
          </a:stretch>
        </p:blipFill>
        <p:spPr bwMode="auto">
          <a:xfrm>
            <a:off x="1928813" y="4643438"/>
            <a:ext cx="1166812" cy="1776412"/>
          </a:xfrm>
          <a:prstGeom prst="rect">
            <a:avLst/>
          </a:prstGeom>
          <a:noFill/>
          <a:ln w="9525">
            <a:noFill/>
            <a:miter lim="800000"/>
            <a:headEnd/>
            <a:tailEnd/>
          </a:ln>
        </p:spPr>
      </p:pic>
      <p:pic>
        <p:nvPicPr>
          <p:cNvPr id="6151" name="Picture 9" descr="SolDegradé"/>
          <p:cNvPicPr>
            <a:picLocks noChangeAspect="1" noChangeArrowheads="1"/>
          </p:cNvPicPr>
          <p:nvPr/>
        </p:nvPicPr>
        <p:blipFill>
          <a:blip r:embed="rId4" cstate="print"/>
          <a:srcRect/>
          <a:stretch>
            <a:fillRect/>
          </a:stretch>
        </p:blipFill>
        <p:spPr bwMode="auto">
          <a:xfrm>
            <a:off x="6000750" y="4643438"/>
            <a:ext cx="2632075" cy="1789112"/>
          </a:xfrm>
          <a:prstGeom prst="rect">
            <a:avLst/>
          </a:prstGeom>
          <a:noFill/>
          <a:ln w="9525">
            <a:noFill/>
            <a:miter lim="800000"/>
            <a:headEnd/>
            <a:tailEnd/>
          </a:ln>
        </p:spPr>
      </p:pic>
      <p:pic>
        <p:nvPicPr>
          <p:cNvPr id="6152" name="Picture 10" descr="SolDegradé2"/>
          <p:cNvPicPr>
            <a:picLocks noChangeAspect="1" noChangeArrowheads="1"/>
          </p:cNvPicPr>
          <p:nvPr/>
        </p:nvPicPr>
        <p:blipFill>
          <a:blip r:embed="rId5" cstate="print"/>
          <a:srcRect/>
          <a:stretch>
            <a:fillRect/>
          </a:stretch>
        </p:blipFill>
        <p:spPr bwMode="auto">
          <a:xfrm>
            <a:off x="3643313" y="4786313"/>
            <a:ext cx="1905000" cy="14287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22250" y="984250"/>
            <a:ext cx="8778875" cy="5878513"/>
          </a:xfrm>
          <a:prstGeom prst="rect">
            <a:avLst/>
          </a:prstGeom>
          <a:noFill/>
          <a:ln w="9525">
            <a:noFill/>
            <a:miter lim="800000"/>
            <a:headEnd/>
            <a:tailEnd/>
          </a:ln>
        </p:spPr>
        <p:txBody>
          <a:bodyPr>
            <a:spAutoFit/>
          </a:bodyPr>
          <a:lstStyle/>
          <a:p>
            <a:r>
              <a:rPr lang="fr-FR" b="1" u="sng">
                <a:solidFill>
                  <a:srgbClr val="6600CC"/>
                </a:solidFill>
              </a:rPr>
              <a:t>17) Cultures intercalaires</a:t>
            </a:r>
          </a:p>
          <a:p>
            <a:endParaRPr lang="fr-FR" sz="1400">
              <a:solidFill>
                <a:srgbClr val="6600CC"/>
              </a:solidFill>
            </a:endParaRPr>
          </a:p>
          <a:p>
            <a:pPr algn="just"/>
            <a:r>
              <a:rPr lang="fr-FR" sz="1600" b="1" i="1">
                <a:solidFill>
                  <a:srgbClr val="6600CC"/>
                </a:solidFill>
              </a:rPr>
              <a:t>Associer différentes plantes qui se renforcent</a:t>
            </a:r>
            <a:r>
              <a:rPr lang="fr-FR" sz="1600">
                <a:solidFill>
                  <a:srgbClr val="6600CC"/>
                </a:solidFill>
              </a:rPr>
              <a:t> </a:t>
            </a:r>
            <a:r>
              <a:rPr lang="fr-FR" sz="1600" b="1" i="1">
                <a:solidFill>
                  <a:srgbClr val="6600CC"/>
                </a:solidFill>
              </a:rPr>
              <a:t>mutuellement. </a:t>
            </a:r>
          </a:p>
          <a:p>
            <a:pPr algn="just"/>
            <a:r>
              <a:rPr lang="fr-FR" sz="1600">
                <a:solidFill>
                  <a:srgbClr val="6600CC"/>
                </a:solidFill>
              </a:rPr>
              <a:t>Par exemple, associer : a) </a:t>
            </a:r>
            <a:r>
              <a:rPr lang="fr-FR" sz="1600" b="1">
                <a:solidFill>
                  <a:srgbClr val="6600CC"/>
                </a:solidFill>
              </a:rPr>
              <a:t>plantes alimentaires </a:t>
            </a:r>
            <a:r>
              <a:rPr lang="fr-FR" sz="1600">
                <a:solidFill>
                  <a:srgbClr val="6600CC"/>
                </a:solidFill>
              </a:rPr>
              <a:t>(céréales …), b) </a:t>
            </a:r>
            <a:r>
              <a:rPr lang="fr-FR" sz="1600" b="1">
                <a:solidFill>
                  <a:srgbClr val="6600CC"/>
                </a:solidFill>
              </a:rPr>
              <a:t>plantes fixatrices d’azote</a:t>
            </a:r>
            <a:r>
              <a:rPr lang="fr-FR" sz="1600">
                <a:solidFill>
                  <a:srgbClr val="6600CC"/>
                </a:solidFill>
              </a:rPr>
              <a:t>. </a:t>
            </a:r>
          </a:p>
          <a:p>
            <a:pPr algn="just"/>
            <a:r>
              <a:rPr lang="fr-FR" sz="1600">
                <a:solidFill>
                  <a:srgbClr val="6600CC"/>
                </a:solidFill>
              </a:rPr>
              <a:t>Par exemple, associer : a) </a:t>
            </a:r>
            <a:r>
              <a:rPr lang="fr-FR" sz="1600" b="1">
                <a:solidFill>
                  <a:srgbClr val="008000"/>
                </a:solidFill>
              </a:rPr>
              <a:t>niébé</a:t>
            </a:r>
            <a:r>
              <a:rPr lang="fr-FR" sz="1600">
                <a:solidFill>
                  <a:srgbClr val="008000"/>
                </a:solidFill>
              </a:rPr>
              <a:t> </a:t>
            </a:r>
            <a:r>
              <a:rPr lang="fr-FR" sz="1600">
                <a:solidFill>
                  <a:srgbClr val="6600CC"/>
                </a:solidFill>
              </a:rPr>
              <a:t>(source d’azote) + </a:t>
            </a:r>
            <a:r>
              <a:rPr lang="fr-FR" sz="1600" b="1">
                <a:solidFill>
                  <a:srgbClr val="008000"/>
                </a:solidFill>
              </a:rPr>
              <a:t>maïs</a:t>
            </a:r>
            <a:r>
              <a:rPr lang="fr-FR" sz="1600">
                <a:solidFill>
                  <a:srgbClr val="008000"/>
                </a:solidFill>
              </a:rPr>
              <a:t> </a:t>
            </a:r>
            <a:r>
              <a:rPr lang="fr-FR" sz="1600">
                <a:solidFill>
                  <a:srgbClr val="6600CC"/>
                </a:solidFill>
              </a:rPr>
              <a:t>+ </a:t>
            </a:r>
            <a:r>
              <a:rPr lang="fr-FR" sz="1600" b="1">
                <a:solidFill>
                  <a:srgbClr val="008000"/>
                </a:solidFill>
              </a:rPr>
              <a:t>sorgho</a:t>
            </a:r>
            <a:r>
              <a:rPr lang="fr-FR" sz="1600">
                <a:solidFill>
                  <a:srgbClr val="008000"/>
                </a:solidFill>
              </a:rPr>
              <a:t> </a:t>
            </a:r>
            <a:r>
              <a:rPr lang="fr-FR" sz="1600">
                <a:solidFill>
                  <a:srgbClr val="6600CC"/>
                </a:solidFill>
              </a:rPr>
              <a:t>(sorghum, une plante résistante à la sécheresse), b) </a:t>
            </a:r>
            <a:r>
              <a:rPr lang="fr-FR" sz="1600">
                <a:solidFill>
                  <a:srgbClr val="008000"/>
                </a:solidFill>
              </a:rPr>
              <a:t>niébé</a:t>
            </a:r>
            <a:r>
              <a:rPr lang="fr-FR" sz="1600">
                <a:solidFill>
                  <a:srgbClr val="6600CC"/>
                </a:solidFill>
              </a:rPr>
              <a:t> + </a:t>
            </a:r>
            <a:r>
              <a:rPr lang="fr-FR" sz="1600">
                <a:solidFill>
                  <a:srgbClr val="008000"/>
                </a:solidFill>
              </a:rPr>
              <a:t>sorgho fourrager</a:t>
            </a:r>
            <a:r>
              <a:rPr lang="fr-FR" sz="1600">
                <a:solidFill>
                  <a:srgbClr val="6600CC"/>
                </a:solidFill>
              </a:rPr>
              <a:t>, c) </a:t>
            </a:r>
            <a:r>
              <a:rPr lang="pt-BR" sz="1600">
                <a:solidFill>
                  <a:srgbClr val="008000"/>
                </a:solidFill>
              </a:rPr>
              <a:t>mil</a:t>
            </a:r>
            <a:r>
              <a:rPr lang="pt-BR" sz="1600">
                <a:solidFill>
                  <a:srgbClr val="6600CC"/>
                </a:solidFill>
              </a:rPr>
              <a:t> (</a:t>
            </a:r>
            <a:r>
              <a:rPr lang="pt-BR" sz="1600" i="1">
                <a:solidFill>
                  <a:srgbClr val="008000"/>
                </a:solidFill>
              </a:rPr>
              <a:t>Pennisetum americanum</a:t>
            </a:r>
            <a:r>
              <a:rPr lang="pt-BR" sz="1600">
                <a:solidFill>
                  <a:srgbClr val="6600CC"/>
                </a:solidFill>
              </a:rPr>
              <a:t>) + </a:t>
            </a:r>
            <a:r>
              <a:rPr lang="pt-BR" sz="1600">
                <a:solidFill>
                  <a:srgbClr val="008000"/>
                </a:solidFill>
              </a:rPr>
              <a:t>sorgho bicolore </a:t>
            </a:r>
            <a:r>
              <a:rPr lang="pt-BR" sz="1600">
                <a:solidFill>
                  <a:srgbClr val="6600CC"/>
                </a:solidFill>
              </a:rPr>
              <a:t>+ </a:t>
            </a:r>
            <a:r>
              <a:rPr lang="pt-BR" sz="1600">
                <a:solidFill>
                  <a:srgbClr val="008000"/>
                </a:solidFill>
              </a:rPr>
              <a:t>niébé</a:t>
            </a:r>
            <a:r>
              <a:rPr lang="pt-BR" sz="1600">
                <a:solidFill>
                  <a:srgbClr val="6600CC"/>
                </a:solidFill>
              </a:rPr>
              <a:t> etc.</a:t>
            </a:r>
          </a:p>
          <a:p>
            <a:pPr algn="just"/>
            <a:endParaRPr lang="pt-BR" sz="1600">
              <a:solidFill>
                <a:srgbClr val="6600CC"/>
              </a:solidFill>
            </a:endParaRPr>
          </a:p>
          <a:p>
            <a:pPr algn="just">
              <a:buFont typeface="Arial" charset="0"/>
              <a:buChar char="•"/>
            </a:pPr>
            <a:r>
              <a:rPr lang="pt-BR" sz="1600">
                <a:solidFill>
                  <a:srgbClr val="6600CC"/>
                </a:solidFill>
              </a:rPr>
              <a:t> </a:t>
            </a:r>
            <a:r>
              <a:rPr lang="pt-BR" sz="1600" b="1" u="sng">
                <a:solidFill>
                  <a:srgbClr val="6600CC"/>
                </a:solidFill>
              </a:rPr>
              <a:t>Solution agroforestière</a:t>
            </a:r>
            <a:r>
              <a:rPr lang="pt-BR" sz="1600" b="1">
                <a:solidFill>
                  <a:srgbClr val="6600CC"/>
                </a:solidFill>
              </a:rPr>
              <a:t> </a:t>
            </a:r>
            <a:r>
              <a:rPr lang="pt-BR" sz="1600">
                <a:solidFill>
                  <a:srgbClr val="6600CC"/>
                </a:solidFill>
              </a:rPr>
              <a:t>: </a:t>
            </a:r>
          </a:p>
          <a:p>
            <a:pPr algn="just">
              <a:buFont typeface="Arial" charset="0"/>
              <a:buChar char="•"/>
            </a:pPr>
            <a:r>
              <a:rPr lang="pt-BR" sz="1600">
                <a:solidFill>
                  <a:srgbClr val="6600CC"/>
                </a:solidFill>
              </a:rPr>
              <a:t> Intercaler entre des plantations d’arbres fournissent d’azote, suffisamment espacés, des culttures (champs) de plantes alimentaires ou/et elles-mêmes fixatrices d’azotes tels que : </a:t>
            </a:r>
          </a:p>
          <a:p>
            <a:pPr algn="just">
              <a:buFont typeface="Arial" charset="0"/>
              <a:buChar char="•"/>
            </a:pPr>
            <a:r>
              <a:rPr lang="pt-BR" sz="1600">
                <a:solidFill>
                  <a:srgbClr val="6600CC"/>
                </a:solidFill>
              </a:rPr>
              <a:t> A) </a:t>
            </a:r>
            <a:r>
              <a:rPr lang="pt-BR" sz="1600" b="1">
                <a:solidFill>
                  <a:srgbClr val="6600CC"/>
                </a:solidFill>
              </a:rPr>
              <a:t>Arbres</a:t>
            </a:r>
            <a:r>
              <a:rPr lang="pt-BR" sz="1600">
                <a:solidFill>
                  <a:srgbClr val="6600CC"/>
                </a:solidFill>
              </a:rPr>
              <a:t> : </a:t>
            </a:r>
            <a:r>
              <a:rPr lang="pt-BR" sz="1600" u="sng">
                <a:solidFill>
                  <a:srgbClr val="6600CC"/>
                </a:solidFill>
              </a:rPr>
              <a:t>En bord de mer ou non (régions tropicales)</a:t>
            </a:r>
            <a:r>
              <a:rPr lang="pt-BR" sz="1600">
                <a:solidFill>
                  <a:srgbClr val="6600CC"/>
                </a:solidFill>
              </a:rPr>
              <a:t> : </a:t>
            </a:r>
            <a:r>
              <a:rPr lang="pt-BR" sz="1600" i="1">
                <a:solidFill>
                  <a:srgbClr val="6600CC"/>
                </a:solidFill>
              </a:rPr>
              <a:t>Filao (Casuarina equisetifolia), Leucaena diversifolia, Leucaena leucocephala, Gliricidia sepium, Flemingia macrophylla</a:t>
            </a:r>
            <a:r>
              <a:rPr lang="pt-BR" sz="1600">
                <a:solidFill>
                  <a:srgbClr val="6600CC"/>
                </a:solidFill>
              </a:rPr>
              <a:t> ...</a:t>
            </a:r>
          </a:p>
          <a:p>
            <a:pPr algn="just">
              <a:buFont typeface="Arial" charset="0"/>
              <a:buChar char="•"/>
            </a:pPr>
            <a:r>
              <a:rPr lang="pt-BR" sz="1600" u="sng">
                <a:solidFill>
                  <a:srgbClr val="6600CC"/>
                </a:solidFill>
              </a:rPr>
              <a:t>En régions tropicales sèches</a:t>
            </a:r>
            <a:r>
              <a:rPr lang="pt-BR" sz="1600">
                <a:solidFill>
                  <a:srgbClr val="6600CC"/>
                </a:solidFill>
              </a:rPr>
              <a:t> : </a:t>
            </a:r>
            <a:r>
              <a:rPr lang="pt-BR" sz="1600" i="1">
                <a:solidFill>
                  <a:srgbClr val="6600CC"/>
                </a:solidFill>
              </a:rPr>
              <a:t>Acacia aneura, Acacia holosericea, Albizia lebbeck, Alnus glutinosa, Casuarina cunninghamina, Pithecellobium dulce </a:t>
            </a:r>
            <a:r>
              <a:rPr lang="pt-BR" sz="1600">
                <a:solidFill>
                  <a:srgbClr val="6600CC"/>
                </a:solidFill>
              </a:rPr>
              <a:t>etc. Etc.</a:t>
            </a:r>
          </a:p>
          <a:p>
            <a:pPr algn="just">
              <a:buFont typeface="Arial" charset="0"/>
              <a:buChar char="•"/>
            </a:pPr>
            <a:r>
              <a:rPr lang="pt-BR" sz="1600">
                <a:solidFill>
                  <a:srgbClr val="6600CC"/>
                </a:solidFill>
              </a:rPr>
              <a:t> </a:t>
            </a:r>
            <a:r>
              <a:rPr lang="pt-BR" sz="1600" u="sng">
                <a:solidFill>
                  <a:srgbClr val="6600CC"/>
                </a:solidFill>
              </a:rPr>
              <a:t>En régions tempérées</a:t>
            </a:r>
            <a:r>
              <a:rPr lang="pt-BR" sz="1600">
                <a:solidFill>
                  <a:srgbClr val="6600CC"/>
                </a:solidFill>
              </a:rPr>
              <a:t> : robinier (</a:t>
            </a:r>
            <a:r>
              <a:rPr lang="pt-BR" sz="1600" i="1">
                <a:solidFill>
                  <a:srgbClr val="6600CC"/>
                </a:solidFill>
              </a:rPr>
              <a:t>Robinia pseudoacacia</a:t>
            </a:r>
            <a:r>
              <a:rPr lang="pt-BR" sz="1600">
                <a:solidFill>
                  <a:srgbClr val="6600CC"/>
                </a:solidFill>
              </a:rPr>
              <a:t>) etc.</a:t>
            </a:r>
          </a:p>
          <a:p>
            <a:pPr algn="just"/>
            <a:r>
              <a:rPr lang="pt-BR" sz="1200">
                <a:solidFill>
                  <a:srgbClr val="6600CC"/>
                </a:solidFill>
              </a:rPr>
              <a:t>Sources : 1) Intercropping coconuts with nitrogen-fixing trees, Agroforestry for the Pacific Technologies, N° 6, July 1993.</a:t>
            </a:r>
          </a:p>
          <a:p>
            <a:pPr algn="just"/>
            <a:r>
              <a:rPr lang="pt-BR" sz="1200">
                <a:solidFill>
                  <a:srgbClr val="6600CC"/>
                </a:solidFill>
              </a:rPr>
              <a:t>2) Selecting and testing nitrogen fixing trees for acid soils, Agroforestry for the Pacific Technologies, N° 10, Dec 1994.</a:t>
            </a:r>
          </a:p>
          <a:p>
            <a:pPr algn="just">
              <a:buFont typeface="Arial" charset="0"/>
              <a:buChar char="•"/>
            </a:pPr>
            <a:r>
              <a:rPr lang="pt-BR" sz="1600">
                <a:solidFill>
                  <a:srgbClr val="6600CC"/>
                </a:solidFill>
              </a:rPr>
              <a:t> B) </a:t>
            </a:r>
            <a:r>
              <a:rPr lang="pt-BR" sz="1600" b="1">
                <a:solidFill>
                  <a:srgbClr val="6600CC"/>
                </a:solidFill>
              </a:rPr>
              <a:t>Plantes alimentaires </a:t>
            </a:r>
            <a:r>
              <a:rPr lang="pt-BR" sz="1600">
                <a:solidFill>
                  <a:srgbClr val="6600CC"/>
                </a:solidFill>
              </a:rPr>
              <a:t>: . </a:t>
            </a:r>
            <a:r>
              <a:rPr lang="pt-BR" sz="1600" u="sng">
                <a:solidFill>
                  <a:srgbClr val="6600CC"/>
                </a:solidFill>
              </a:rPr>
              <a:t>fixatrices d’azote </a:t>
            </a:r>
            <a:r>
              <a:rPr lang="pt-BR" sz="1600">
                <a:solidFill>
                  <a:srgbClr val="6600CC"/>
                </a:solidFill>
              </a:rPr>
              <a:t>: haricot rouge (</a:t>
            </a:r>
            <a:r>
              <a:rPr lang="pt-BR" sz="1600" i="1">
                <a:solidFill>
                  <a:srgbClr val="6600CC"/>
                </a:solidFill>
              </a:rPr>
              <a:t>Phaseolus vulgaris  </a:t>
            </a:r>
            <a:r>
              <a:rPr lang="pt-BR" sz="1600">
                <a:solidFill>
                  <a:srgbClr val="6600CC"/>
                </a:solidFill>
              </a:rPr>
              <a:t>...), niébé ...</a:t>
            </a:r>
            <a:endParaRPr lang="fr-FR" sz="1600">
              <a:solidFill>
                <a:srgbClr val="6600CC"/>
              </a:solidFill>
            </a:endParaRPr>
          </a:p>
          <a:p>
            <a:pPr algn="just">
              <a:buFont typeface="Arial" charset="0"/>
              <a:buChar char="•"/>
            </a:pPr>
            <a:r>
              <a:rPr lang="fr-FR" sz="1600">
                <a:solidFill>
                  <a:srgbClr val="008000"/>
                </a:solidFill>
              </a:rPr>
              <a:t> </a:t>
            </a:r>
            <a:r>
              <a:rPr lang="fr-FR" sz="1600" b="1">
                <a:solidFill>
                  <a:srgbClr val="008000"/>
                </a:solidFill>
              </a:rPr>
              <a:t>Avantages &amp; buts</a:t>
            </a:r>
            <a:r>
              <a:rPr lang="fr-FR" sz="1600">
                <a:solidFill>
                  <a:srgbClr val="008000"/>
                </a:solidFill>
              </a:rPr>
              <a:t> :  a) améliorer naturellement la fertilité des terres, b) les rendements agricoles (cela sans l’introduction d’intrants artificiels, tels qu’engrais chimiques etc. …et donc réduire les coûts d’exploitations, en particulier dans les </a:t>
            </a:r>
            <a:r>
              <a:rPr lang="fr-FR" sz="1600" i="1">
                <a:solidFill>
                  <a:srgbClr val="008000"/>
                </a:solidFill>
              </a:rPr>
              <a:t>pays du Sud, </a:t>
            </a:r>
            <a:r>
              <a:rPr lang="fr-FR" sz="1600">
                <a:solidFill>
                  <a:srgbClr val="008000"/>
                </a:solidFill>
              </a:rPr>
              <a:t>là où les intrants chimiques sont coûteux), c) lutter contre le ruissellement, d) avec des arbres apporter des revenus complémentaires etc. </a:t>
            </a:r>
          </a:p>
        </p:txBody>
      </p:sp>
      <p:sp>
        <p:nvSpPr>
          <p:cNvPr id="52227" name="WordArt 5"/>
          <p:cNvSpPr>
            <a:spLocks noChangeArrowheads="1" noChangeShapeType="1" noTextEdit="1"/>
          </p:cNvSpPr>
          <p:nvPr/>
        </p:nvSpPr>
        <p:spPr bwMode="auto">
          <a:xfrm>
            <a:off x="1143000" y="214313"/>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7F9CE411-04EE-48FB-A3C4-9FE65F74A819}" type="slidenum">
              <a:rPr lang="fr-FR" sz="1200">
                <a:solidFill>
                  <a:schemeClr val="tx1">
                    <a:tint val="75000"/>
                  </a:schemeClr>
                </a:solidFill>
                <a:latin typeface="Times New Roman" pitchFamily="18" charset="0"/>
              </a:rPr>
              <a:pPr algn="r" fontAlgn="auto">
                <a:spcBef>
                  <a:spcPts val="0"/>
                </a:spcBef>
                <a:spcAft>
                  <a:spcPts val="0"/>
                </a:spcAft>
                <a:defRPr/>
              </a:pPr>
              <a:t>50</a:t>
            </a:fld>
            <a:endParaRPr lang="fr-FR" sz="1200" dirty="0">
              <a:solidFill>
                <a:schemeClr val="tx1">
                  <a:tint val="75000"/>
                </a:schemeClr>
              </a:solidFill>
              <a:latin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222250" y="984250"/>
            <a:ext cx="8778875" cy="1816100"/>
          </a:xfrm>
          <a:prstGeom prst="rect">
            <a:avLst/>
          </a:prstGeom>
          <a:noFill/>
          <a:ln w="9525">
            <a:noFill/>
            <a:miter lim="800000"/>
            <a:headEnd/>
            <a:tailEnd/>
          </a:ln>
        </p:spPr>
        <p:txBody>
          <a:bodyPr>
            <a:spAutoFit/>
          </a:bodyPr>
          <a:lstStyle/>
          <a:p>
            <a:r>
              <a:rPr lang="fr-FR" b="1" u="sng">
                <a:solidFill>
                  <a:srgbClr val="6600CC"/>
                </a:solidFill>
              </a:rPr>
              <a:t>17) Cultures intercalaires (suite)</a:t>
            </a:r>
          </a:p>
          <a:p>
            <a:endParaRPr lang="fr-FR" sz="1400">
              <a:solidFill>
                <a:srgbClr val="6600CC"/>
              </a:solidFill>
            </a:endParaRPr>
          </a:p>
          <a:p>
            <a:pPr algn="just"/>
            <a:r>
              <a:rPr lang="fr-FR" sz="1600" b="1">
                <a:solidFill>
                  <a:srgbClr val="FF0000"/>
                </a:solidFill>
              </a:rPr>
              <a:t>Attention ! </a:t>
            </a:r>
            <a:r>
              <a:rPr lang="fr-FR" sz="1600" b="1" i="1">
                <a:solidFill>
                  <a:srgbClr val="FF0000"/>
                </a:solidFill>
              </a:rPr>
              <a:t>Dans le cas de la solution agroforestière  </a:t>
            </a:r>
            <a:r>
              <a:rPr lang="fr-FR" sz="1600" b="1">
                <a:solidFill>
                  <a:srgbClr val="FF6600"/>
                </a:solidFill>
              </a:rPr>
              <a:t>: a) à ce que les arbres ne recouvrent pas totalement (de leur ombre) le sol où sont cultivés les plantes alimentaires (celles ayant besoin de soleil). b) que les arbres fixateurs d’azote ne se transforment pas en pestes végétales, b) bien étudier les interactions </a:t>
            </a:r>
            <a:r>
              <a:rPr lang="fr-FR" sz="1600" b="1" i="1">
                <a:solidFill>
                  <a:srgbClr val="FF6600"/>
                </a:solidFill>
              </a:rPr>
              <a:t>allélopathiques</a:t>
            </a:r>
            <a:r>
              <a:rPr lang="fr-FR" sz="1600" b="1">
                <a:solidFill>
                  <a:srgbClr val="FF6600"/>
                </a:solidFill>
              </a:rPr>
              <a:t> entre toutes les plantes.</a:t>
            </a:r>
          </a:p>
        </p:txBody>
      </p:sp>
      <p:sp>
        <p:nvSpPr>
          <p:cNvPr id="53251" name="WordArt 5"/>
          <p:cNvSpPr>
            <a:spLocks noChangeArrowheads="1" noChangeShapeType="1" noTextEdit="1"/>
          </p:cNvSpPr>
          <p:nvPr/>
        </p:nvSpPr>
        <p:spPr bwMode="auto">
          <a:xfrm>
            <a:off x="1143000" y="214313"/>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3A0C19A5-992C-4C58-9C23-4A811F804A41}" type="slidenum">
              <a:rPr lang="fr-FR" sz="1200">
                <a:solidFill>
                  <a:schemeClr val="tx1">
                    <a:tint val="75000"/>
                  </a:schemeClr>
                </a:solidFill>
                <a:latin typeface="Times New Roman" pitchFamily="18" charset="0"/>
              </a:rPr>
              <a:pPr algn="r" fontAlgn="auto">
                <a:spcBef>
                  <a:spcPts val="0"/>
                </a:spcBef>
                <a:spcAft>
                  <a:spcPts val="0"/>
                </a:spcAft>
                <a:defRPr/>
              </a:pPr>
              <a:t>51</a:t>
            </a:fld>
            <a:endParaRPr lang="fr-FR" sz="1200" dirty="0">
              <a:solidFill>
                <a:schemeClr val="tx1">
                  <a:tint val="75000"/>
                </a:schemeClr>
              </a:solidFill>
              <a:latin typeface="Times New Roman" pitchFamily="18" charset="0"/>
            </a:endParaRPr>
          </a:p>
        </p:txBody>
      </p:sp>
      <p:pic>
        <p:nvPicPr>
          <p:cNvPr id="53253" name="Image 4"/>
          <p:cNvPicPr>
            <a:picLocks noChangeAspect="1"/>
          </p:cNvPicPr>
          <p:nvPr/>
        </p:nvPicPr>
        <p:blipFill>
          <a:blip r:embed="rId2" cstate="print"/>
          <a:srcRect/>
          <a:stretch>
            <a:fillRect/>
          </a:stretch>
        </p:blipFill>
        <p:spPr bwMode="auto">
          <a:xfrm>
            <a:off x="323850" y="2898775"/>
            <a:ext cx="2417763" cy="1679575"/>
          </a:xfrm>
          <a:prstGeom prst="rect">
            <a:avLst/>
          </a:prstGeom>
          <a:noFill/>
          <a:ln w="9525">
            <a:noFill/>
            <a:miter lim="800000"/>
            <a:headEnd/>
            <a:tailEnd/>
          </a:ln>
        </p:spPr>
      </p:pic>
      <p:sp>
        <p:nvSpPr>
          <p:cNvPr id="53254" name="ZoneTexte 5"/>
          <p:cNvSpPr txBox="1">
            <a:spLocks noChangeArrowheads="1"/>
          </p:cNvSpPr>
          <p:nvPr/>
        </p:nvSpPr>
        <p:spPr bwMode="auto">
          <a:xfrm>
            <a:off x="323850" y="4719638"/>
            <a:ext cx="2333625" cy="1385887"/>
          </a:xfrm>
          <a:prstGeom prst="rect">
            <a:avLst/>
          </a:prstGeom>
          <a:noFill/>
          <a:ln w="9525">
            <a:noFill/>
            <a:miter lim="800000"/>
            <a:headEnd/>
            <a:tailEnd/>
          </a:ln>
        </p:spPr>
        <p:txBody>
          <a:bodyPr>
            <a:spAutoFit/>
          </a:bodyPr>
          <a:lstStyle/>
          <a:p>
            <a:pPr algn="just"/>
            <a:r>
              <a:rPr lang="fr-FR" sz="1200">
                <a:solidFill>
                  <a:srgbClr val="6600CC"/>
                </a:solidFill>
              </a:rPr>
              <a:t>Jeune plantation avec culture intercalaire de haricot et paillage des lignes de caféiers. Exemple de rénovation d'une ancienne caféière à Busiga dans le Buyenzi - Cl. J. Flémal,</a:t>
            </a:r>
          </a:p>
          <a:p>
            <a:pPr algn="just"/>
            <a:r>
              <a:rPr lang="fr-FR" sz="1200">
                <a:solidFill>
                  <a:srgbClr val="6600CC"/>
                </a:solidFill>
                <a:hlinkClick r:id="rId3"/>
              </a:rPr>
              <a:t>www.greenstone.org</a:t>
            </a:r>
            <a:r>
              <a:rPr lang="fr-FR" sz="1200">
                <a:solidFill>
                  <a:srgbClr val="6600CC"/>
                </a:solidFill>
              </a:rPr>
              <a:t> </a:t>
            </a:r>
          </a:p>
        </p:txBody>
      </p:sp>
      <p:pic>
        <p:nvPicPr>
          <p:cNvPr id="53255" name="Image 6"/>
          <p:cNvPicPr>
            <a:picLocks noChangeAspect="1"/>
          </p:cNvPicPr>
          <p:nvPr/>
        </p:nvPicPr>
        <p:blipFill>
          <a:blip r:embed="rId4" cstate="print"/>
          <a:srcRect/>
          <a:stretch>
            <a:fillRect/>
          </a:stretch>
        </p:blipFill>
        <p:spPr bwMode="auto">
          <a:xfrm>
            <a:off x="2913063" y="2801938"/>
            <a:ext cx="3055937" cy="2468562"/>
          </a:xfrm>
          <a:prstGeom prst="rect">
            <a:avLst/>
          </a:prstGeom>
          <a:noFill/>
          <a:ln w="9525">
            <a:noFill/>
            <a:miter lim="800000"/>
            <a:headEnd/>
            <a:tailEnd/>
          </a:ln>
        </p:spPr>
      </p:pic>
      <p:sp>
        <p:nvSpPr>
          <p:cNvPr id="53256" name="ZoneTexte 7"/>
          <p:cNvSpPr txBox="1">
            <a:spLocks noChangeArrowheads="1"/>
          </p:cNvSpPr>
          <p:nvPr/>
        </p:nvSpPr>
        <p:spPr bwMode="auto">
          <a:xfrm>
            <a:off x="2840038" y="5453063"/>
            <a:ext cx="2808287" cy="1014412"/>
          </a:xfrm>
          <a:prstGeom prst="rect">
            <a:avLst/>
          </a:prstGeom>
          <a:noFill/>
          <a:ln w="9525">
            <a:noFill/>
            <a:miter lim="800000"/>
            <a:headEnd/>
            <a:tailEnd/>
          </a:ln>
        </p:spPr>
        <p:txBody>
          <a:bodyPr>
            <a:spAutoFit/>
          </a:bodyPr>
          <a:lstStyle/>
          <a:p>
            <a:pPr algn="just"/>
            <a:r>
              <a:rPr lang="fr-FR" sz="1200" b="1">
                <a:solidFill>
                  <a:srgbClr val="008000"/>
                </a:solidFill>
              </a:rPr>
              <a:t>Cultures intercalaires </a:t>
            </a:r>
            <a:r>
              <a:rPr lang="fr-FR" sz="1200" b="1">
                <a:solidFill>
                  <a:srgbClr val="6600CC"/>
                </a:solidFill>
              </a:rPr>
              <a:t>en </a:t>
            </a:r>
            <a:r>
              <a:rPr lang="fr-FR" sz="1200" b="1">
                <a:solidFill>
                  <a:srgbClr val="C55407"/>
                </a:solidFill>
              </a:rPr>
              <a:t>semis direct sur couverture végétale permanente</a:t>
            </a:r>
            <a:r>
              <a:rPr lang="fr-FR" sz="1200">
                <a:solidFill>
                  <a:srgbClr val="6600CC"/>
                </a:solidFill>
              </a:rPr>
              <a:t>, in </a:t>
            </a:r>
            <a:r>
              <a:rPr lang="fr-FR" sz="1200" i="1">
                <a:solidFill>
                  <a:srgbClr val="6600CC"/>
                </a:solidFill>
              </a:rPr>
              <a:t>Les techniques agro-écologiques</a:t>
            </a:r>
            <a:r>
              <a:rPr lang="fr-FR" sz="1200">
                <a:solidFill>
                  <a:srgbClr val="6600CC"/>
                </a:solidFill>
              </a:rPr>
              <a:t>, CIRAD Madagascar, </a:t>
            </a:r>
            <a:r>
              <a:rPr lang="fr-FR" sz="1200">
                <a:solidFill>
                  <a:srgbClr val="6600CC"/>
                </a:solidFill>
                <a:hlinkClick r:id="rId5"/>
              </a:rPr>
              <a:t>http://www.cirad.mg/fr/anx/scv001.php</a:t>
            </a:r>
            <a:r>
              <a:rPr lang="fr-FR" sz="1200">
                <a:solidFill>
                  <a:srgbClr val="6600CC"/>
                </a:solidFill>
              </a:rPr>
              <a:t> </a:t>
            </a:r>
          </a:p>
        </p:txBody>
      </p:sp>
      <p:pic>
        <p:nvPicPr>
          <p:cNvPr id="53257" name="Image 8"/>
          <p:cNvPicPr>
            <a:picLocks noChangeAspect="1"/>
          </p:cNvPicPr>
          <p:nvPr/>
        </p:nvPicPr>
        <p:blipFill>
          <a:blip r:embed="rId6" cstate="print"/>
          <a:srcRect/>
          <a:stretch>
            <a:fillRect/>
          </a:stretch>
        </p:blipFill>
        <p:spPr bwMode="auto">
          <a:xfrm>
            <a:off x="6443663" y="2800350"/>
            <a:ext cx="1873250" cy="1550988"/>
          </a:xfrm>
          <a:prstGeom prst="rect">
            <a:avLst/>
          </a:prstGeom>
          <a:noFill/>
          <a:ln w="9525">
            <a:noFill/>
            <a:miter lim="800000"/>
            <a:headEnd/>
            <a:tailEnd/>
          </a:ln>
        </p:spPr>
      </p:pic>
      <p:sp>
        <p:nvSpPr>
          <p:cNvPr id="53258" name="ZoneTexte 9"/>
          <p:cNvSpPr txBox="1">
            <a:spLocks noChangeArrowheads="1"/>
          </p:cNvSpPr>
          <p:nvPr/>
        </p:nvSpPr>
        <p:spPr bwMode="auto">
          <a:xfrm>
            <a:off x="6013450" y="4351338"/>
            <a:ext cx="2987675" cy="1939925"/>
          </a:xfrm>
          <a:prstGeom prst="rect">
            <a:avLst/>
          </a:prstGeom>
          <a:noFill/>
          <a:ln w="9525">
            <a:noFill/>
            <a:miter lim="800000"/>
            <a:headEnd/>
            <a:tailEnd/>
          </a:ln>
        </p:spPr>
        <p:txBody>
          <a:bodyPr>
            <a:spAutoFit/>
          </a:bodyPr>
          <a:lstStyle/>
          <a:p>
            <a:pPr algn="just"/>
            <a:r>
              <a:rPr lang="fr-FR" sz="1200">
                <a:solidFill>
                  <a:srgbClr val="6600CC"/>
                </a:solidFill>
              </a:rPr>
              <a:t>Des travaux de recherche ont démontré que le </a:t>
            </a:r>
            <a:r>
              <a:rPr lang="fr-FR" sz="1200" i="1">
                <a:solidFill>
                  <a:srgbClr val="6600CC"/>
                </a:solidFill>
              </a:rPr>
              <a:t>cernage racinaire </a:t>
            </a:r>
            <a:r>
              <a:rPr lang="fr-FR" sz="1200">
                <a:solidFill>
                  <a:srgbClr val="6600CC"/>
                </a:solidFill>
              </a:rPr>
              <a:t>(p.ex., à l'aide d'une </a:t>
            </a:r>
            <a:r>
              <a:rPr lang="fr-FR" sz="1200" i="1">
                <a:solidFill>
                  <a:srgbClr val="6600CC"/>
                </a:solidFill>
              </a:rPr>
              <a:t>sous-soleuse</a:t>
            </a:r>
            <a:r>
              <a:rPr lang="fr-FR" sz="1200">
                <a:solidFill>
                  <a:srgbClr val="6600CC"/>
                </a:solidFill>
              </a:rPr>
              <a:t>) peut limiter la compétition souterraine entre les arbres et les cultures (mais en général, cette concurrence est négligeable). </a:t>
            </a:r>
          </a:p>
          <a:p>
            <a:pPr algn="just"/>
            <a:r>
              <a:rPr lang="fr-FR" sz="1200">
                <a:solidFill>
                  <a:srgbClr val="6600CC"/>
                </a:solidFill>
              </a:rPr>
              <a:t>Source :</a:t>
            </a:r>
            <a:r>
              <a:rPr lang="fr-FR" sz="1200" i="1">
                <a:solidFill>
                  <a:srgbClr val="6600CC"/>
                </a:solidFill>
              </a:rPr>
              <a:t>Les systèmes de cultures intercalaires avec arbres feuillus</a:t>
            </a:r>
            <a:r>
              <a:rPr lang="fr-FR" sz="1200">
                <a:solidFill>
                  <a:srgbClr val="6600CC"/>
                </a:solidFill>
              </a:rPr>
              <a:t>, </a:t>
            </a:r>
          </a:p>
          <a:p>
            <a:r>
              <a:rPr lang="fr-FR" sz="1200">
                <a:solidFill>
                  <a:srgbClr val="6600CC"/>
                </a:solidFill>
                <a:hlinkClick r:id="rId7"/>
              </a:rPr>
              <a:t>http://publications.gc.ca/collections/collection_2011/agr/A42-108-2010-fra.pdf</a:t>
            </a:r>
            <a:r>
              <a:rPr lang="fr-FR" sz="1200">
                <a:solidFill>
                  <a:srgbClr val="6600CC"/>
                </a:solidFill>
              </a:rPr>
              <a:t>  </a:t>
            </a:r>
          </a:p>
        </p:txBody>
      </p:sp>
      <p:sp>
        <p:nvSpPr>
          <p:cNvPr id="53259" name="ZoneTexte 10"/>
          <p:cNvSpPr txBox="1">
            <a:spLocks noChangeArrowheads="1"/>
          </p:cNvSpPr>
          <p:nvPr/>
        </p:nvSpPr>
        <p:spPr bwMode="auto">
          <a:xfrm>
            <a:off x="9525" y="6467475"/>
            <a:ext cx="9134475" cy="277813"/>
          </a:xfrm>
          <a:prstGeom prst="rect">
            <a:avLst/>
          </a:prstGeom>
          <a:noFill/>
          <a:ln w="9525">
            <a:noFill/>
            <a:miter lim="800000"/>
            <a:headEnd/>
            <a:tailEnd/>
          </a:ln>
        </p:spPr>
        <p:txBody>
          <a:bodyPr wrap="none">
            <a:spAutoFit/>
          </a:bodyPr>
          <a:lstStyle/>
          <a:p>
            <a:r>
              <a:rPr lang="fr-FR" sz="1200">
                <a:solidFill>
                  <a:srgbClr val="6600CC"/>
                </a:solidFill>
              </a:rPr>
              <a:t>Voir aussi </a:t>
            </a:r>
            <a:r>
              <a:rPr lang="fr-FR" sz="1200" i="1">
                <a:solidFill>
                  <a:srgbClr val="6600CC"/>
                </a:solidFill>
              </a:rPr>
              <a:t>Engrais verts et cultures intercalaires</a:t>
            </a:r>
            <a:r>
              <a:rPr lang="fr-FR" sz="1200">
                <a:solidFill>
                  <a:srgbClr val="6600CC"/>
                </a:solidFill>
              </a:rPr>
              <a:t>, </a:t>
            </a:r>
            <a:r>
              <a:rPr lang="fr-FR" sz="1200">
                <a:solidFill>
                  <a:srgbClr val="6600CC"/>
                </a:solidFill>
                <a:hlinkClick r:id="rId8"/>
              </a:rPr>
              <a:t>www.agrireseau.qc.ca/agriculturebiologique/documents/Engvert_couleur_basse.pdf</a:t>
            </a:r>
            <a:r>
              <a:rPr lang="fr-FR" sz="1200">
                <a:solidFill>
                  <a:srgbClr val="6600CC"/>
                </a:solidFill>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oneTexte 3"/>
          <p:cNvSpPr txBox="1">
            <a:spLocks noChangeArrowheads="1"/>
          </p:cNvSpPr>
          <p:nvPr/>
        </p:nvSpPr>
        <p:spPr bwMode="auto">
          <a:xfrm>
            <a:off x="179388" y="1268413"/>
            <a:ext cx="8678862" cy="2954337"/>
          </a:xfrm>
          <a:prstGeom prst="rect">
            <a:avLst/>
          </a:prstGeom>
          <a:noFill/>
          <a:ln w="9525">
            <a:noFill/>
            <a:miter lim="800000"/>
            <a:headEnd/>
            <a:tailEnd/>
          </a:ln>
        </p:spPr>
        <p:txBody>
          <a:bodyPr>
            <a:spAutoFit/>
          </a:bodyPr>
          <a:lstStyle/>
          <a:p>
            <a:r>
              <a:rPr lang="fr-FR" b="1" u="sng">
                <a:solidFill>
                  <a:srgbClr val="6600CC"/>
                </a:solidFill>
              </a:rPr>
              <a:t>18) Le sous-solage (pour sols argileux compacts) </a:t>
            </a:r>
          </a:p>
          <a:p>
            <a:endParaRPr lang="fr-FR" sz="1400" b="1">
              <a:solidFill>
                <a:srgbClr val="6600CC"/>
              </a:solidFill>
            </a:endParaRPr>
          </a:p>
          <a:p>
            <a:r>
              <a:rPr lang="fr-FR" sz="1400">
                <a:solidFill>
                  <a:srgbClr val="6600CC"/>
                </a:solidFill>
              </a:rPr>
              <a:t>(pour mention) (pour des sols très peu fertiles)</a:t>
            </a:r>
          </a:p>
          <a:p>
            <a:pPr algn="just">
              <a:buFont typeface="Arial" charset="0"/>
              <a:buChar char="•"/>
            </a:pPr>
            <a:r>
              <a:rPr lang="fr-FR" sz="1400">
                <a:solidFill>
                  <a:srgbClr val="6600CC"/>
                </a:solidFill>
              </a:rPr>
              <a:t>Technique </a:t>
            </a:r>
            <a:r>
              <a:rPr lang="fr-FR" sz="1400">
                <a:hlinkClick r:id="rId2" tooltip="Agriculture"/>
              </a:rPr>
              <a:t>agricole</a:t>
            </a:r>
            <a:r>
              <a:rPr lang="fr-FR" sz="1400"/>
              <a:t> </a:t>
            </a:r>
            <a:r>
              <a:rPr lang="fr-FR" sz="1400">
                <a:solidFill>
                  <a:srgbClr val="6600CC"/>
                </a:solidFill>
              </a:rPr>
              <a:t>servant à redonner de la </a:t>
            </a:r>
            <a:r>
              <a:rPr lang="fr-FR" sz="1400">
                <a:hlinkClick r:id="rId3" tooltip="Perméabilité (fluide)"/>
              </a:rPr>
              <a:t>perméabilité</a:t>
            </a:r>
            <a:r>
              <a:rPr lang="fr-FR" sz="1400"/>
              <a:t> </a:t>
            </a:r>
            <a:r>
              <a:rPr lang="fr-FR" sz="1400">
                <a:solidFill>
                  <a:srgbClr val="6600CC"/>
                </a:solidFill>
              </a:rPr>
              <a:t>au</a:t>
            </a:r>
            <a:r>
              <a:rPr lang="fr-FR" sz="1400"/>
              <a:t> </a:t>
            </a:r>
            <a:r>
              <a:rPr lang="fr-FR" sz="1400">
                <a:hlinkClick r:id="rId4" tooltip="Sol (pédologie)"/>
              </a:rPr>
              <a:t>sol</a:t>
            </a:r>
            <a:r>
              <a:rPr lang="fr-FR" sz="1400"/>
              <a:t> </a:t>
            </a:r>
            <a:r>
              <a:rPr lang="fr-FR" sz="1400">
                <a:solidFill>
                  <a:srgbClr val="6600CC"/>
                </a:solidFill>
              </a:rPr>
              <a:t>en perfectionnant le </a:t>
            </a:r>
            <a:r>
              <a:rPr lang="fr-FR" sz="1400">
                <a:hlinkClick r:id="rId5" tooltip="Drainage (agricole)"/>
              </a:rPr>
              <a:t>drainage</a:t>
            </a:r>
            <a:r>
              <a:rPr lang="fr-FR" sz="1400"/>
              <a:t> </a:t>
            </a:r>
            <a:r>
              <a:rPr lang="fr-FR" sz="1400">
                <a:solidFill>
                  <a:srgbClr val="6600CC"/>
                </a:solidFill>
              </a:rPr>
              <a:t>naturel &amp; la circulation capillaire horizontale de l'eau sur les sols labourés. Il sert à lutter contre les semelles de labour (lissage et compactage du fond du labour, exacerbé par un travail en condition trop humide). </a:t>
            </a:r>
          </a:p>
          <a:p>
            <a:pPr algn="just">
              <a:buFont typeface="Arial" charset="0"/>
              <a:buChar char="•"/>
            </a:pPr>
            <a:r>
              <a:rPr lang="fr-FR" sz="1400">
                <a:solidFill>
                  <a:srgbClr val="6600CC"/>
                </a:solidFill>
              </a:rPr>
              <a:t>Sur les terrains lourds (argileux), un sous-solage est indispensable. Il permet de décompacter et de travailler le sol sur des profondeurs importantes (40 à 60cm).</a:t>
            </a:r>
          </a:p>
          <a:p>
            <a:pPr algn="just">
              <a:buFont typeface="Arial" charset="0"/>
              <a:buChar char="•"/>
            </a:pPr>
            <a:r>
              <a:rPr lang="fr-FR" sz="1400">
                <a:solidFill>
                  <a:srgbClr val="6600CC"/>
                </a:solidFill>
              </a:rPr>
              <a:t>Il nécessite un </a:t>
            </a:r>
            <a:r>
              <a:rPr lang="fr-FR" sz="1400">
                <a:hlinkClick r:id="rId6" tooltip="Instrument aratoire"/>
              </a:rPr>
              <a:t>instrument aratoire</a:t>
            </a:r>
            <a:r>
              <a:rPr lang="fr-FR" sz="1400"/>
              <a:t> </a:t>
            </a:r>
            <a:r>
              <a:rPr lang="fr-FR" sz="1400">
                <a:solidFill>
                  <a:srgbClr val="6600CC"/>
                </a:solidFill>
              </a:rPr>
              <a:t>nommé </a:t>
            </a:r>
            <a:r>
              <a:rPr lang="fr-FR" sz="1400" b="1">
                <a:solidFill>
                  <a:srgbClr val="6600CC"/>
                </a:solidFill>
              </a:rPr>
              <a:t>sous-soleuse</a:t>
            </a:r>
            <a:r>
              <a:rPr lang="fr-FR" sz="1400">
                <a:solidFill>
                  <a:srgbClr val="6600CC"/>
                </a:solidFill>
              </a:rPr>
              <a:t> ou </a:t>
            </a:r>
            <a:r>
              <a:rPr lang="fr-FR" sz="1400">
                <a:hlinkClick r:id="rId7" tooltip="Décompacteur"/>
              </a:rPr>
              <a:t>décompacteur</a:t>
            </a:r>
            <a:r>
              <a:rPr lang="fr-FR" sz="1400">
                <a:solidFill>
                  <a:srgbClr val="6600CC"/>
                </a:solidFill>
              </a:rPr>
              <a:t>.</a:t>
            </a:r>
          </a:p>
          <a:p>
            <a:pPr algn="just"/>
            <a:r>
              <a:rPr lang="fr-FR" sz="1400" u="sng">
                <a:solidFill>
                  <a:srgbClr val="0000FF"/>
                </a:solidFill>
              </a:rPr>
              <a:t>Exemple</a:t>
            </a:r>
            <a:r>
              <a:rPr lang="fr-FR" sz="1400">
                <a:solidFill>
                  <a:srgbClr val="0000FF"/>
                </a:solidFill>
              </a:rPr>
              <a:t> : à Ndiamane, au Sénégal, on utilise des lignes tracées par le sous-solage, dans les champs, pour éviter la stagnation de l’eau &amp;  « capturer » tous les résidus poussés par le vent. </a:t>
            </a:r>
          </a:p>
          <a:p>
            <a:pPr algn="just"/>
            <a:r>
              <a:rPr lang="fr-FR" sz="1400">
                <a:solidFill>
                  <a:srgbClr val="0000FF"/>
                </a:solidFill>
              </a:rPr>
              <a:t>Source : </a:t>
            </a:r>
            <a:r>
              <a:rPr lang="fr-FR" sz="1400" i="1">
                <a:solidFill>
                  <a:srgbClr val="0000FF"/>
                </a:solidFill>
              </a:rPr>
              <a:t>Sahel. Agroécologie et développement rural : Les oasis de prospérité arrivent</a:t>
            </a:r>
            <a:r>
              <a:rPr lang="fr-FR" sz="1400">
                <a:solidFill>
                  <a:srgbClr val="0000FF"/>
                </a:solidFill>
              </a:rPr>
              <a:t>, </a:t>
            </a:r>
            <a:r>
              <a:rPr lang="fr-FR" sz="1400">
                <a:solidFill>
                  <a:srgbClr val="6600CC"/>
                </a:solidFill>
                <a:hlinkClick r:id="rId8"/>
              </a:rPr>
              <a:t>http://www.temoust.org/sahel-agroecologie-et,12451</a:t>
            </a:r>
            <a:r>
              <a:rPr lang="fr-FR" sz="1400">
                <a:solidFill>
                  <a:srgbClr val="6600CC"/>
                </a:solidFill>
              </a:rPr>
              <a:t> </a:t>
            </a:r>
          </a:p>
        </p:txBody>
      </p:sp>
      <p:sp>
        <p:nvSpPr>
          <p:cNvPr id="54275"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517D55AE-19BE-4AC9-898B-098144B23EC6}" type="slidenum">
              <a:rPr lang="fr-FR" sz="1200">
                <a:solidFill>
                  <a:schemeClr val="tx1">
                    <a:tint val="75000"/>
                  </a:schemeClr>
                </a:solidFill>
                <a:latin typeface="Times New Roman" pitchFamily="18" charset="0"/>
              </a:rPr>
              <a:pPr algn="r" fontAlgn="auto">
                <a:spcBef>
                  <a:spcPts val="0"/>
                </a:spcBef>
                <a:spcAft>
                  <a:spcPts val="0"/>
                </a:spcAft>
                <a:defRPr/>
              </a:pPr>
              <a:t>52</a:t>
            </a:fld>
            <a:endParaRPr lang="fr-FR" sz="1200" dirty="0">
              <a:solidFill>
                <a:schemeClr val="tx1">
                  <a:tint val="75000"/>
                </a:schemeClr>
              </a:solidFill>
              <a:latin typeface="Times New Roman" pitchFamily="18" charset="0"/>
            </a:endParaRPr>
          </a:p>
        </p:txBody>
      </p:sp>
      <p:pic>
        <p:nvPicPr>
          <p:cNvPr id="54277" name="Image 6" descr="250px-Estirpatore_g5.jpg"/>
          <p:cNvPicPr>
            <a:picLocks noChangeAspect="1"/>
          </p:cNvPicPr>
          <p:nvPr/>
        </p:nvPicPr>
        <p:blipFill>
          <a:blip r:embed="rId9" cstate="print"/>
          <a:srcRect/>
          <a:stretch>
            <a:fillRect/>
          </a:stretch>
        </p:blipFill>
        <p:spPr bwMode="auto">
          <a:xfrm>
            <a:off x="428625" y="4572000"/>
            <a:ext cx="2000250" cy="1776413"/>
          </a:xfrm>
          <a:prstGeom prst="rect">
            <a:avLst/>
          </a:prstGeom>
          <a:noFill/>
          <a:ln w="9525">
            <a:noFill/>
            <a:miter lim="800000"/>
            <a:headEnd/>
            <a:tailEnd/>
          </a:ln>
        </p:spPr>
      </p:pic>
      <p:sp>
        <p:nvSpPr>
          <p:cNvPr id="54278" name="ZoneTexte 7"/>
          <p:cNvSpPr txBox="1">
            <a:spLocks noChangeArrowheads="1"/>
          </p:cNvSpPr>
          <p:nvPr/>
        </p:nvSpPr>
        <p:spPr bwMode="auto">
          <a:xfrm>
            <a:off x="7429500" y="5000625"/>
            <a:ext cx="1087438" cy="276225"/>
          </a:xfrm>
          <a:prstGeom prst="rect">
            <a:avLst/>
          </a:prstGeom>
          <a:noFill/>
          <a:ln w="9525">
            <a:noFill/>
            <a:miter lim="800000"/>
            <a:headEnd/>
            <a:tailEnd/>
          </a:ln>
        </p:spPr>
        <p:txBody>
          <a:bodyPr wrap="none">
            <a:spAutoFit/>
          </a:bodyPr>
          <a:lstStyle/>
          <a:p>
            <a:r>
              <a:rPr lang="fr-FR" sz="1200">
                <a:solidFill>
                  <a:srgbClr val="6600CC"/>
                </a:solidFill>
              </a:rPr>
              <a:t>sous-soleuse</a:t>
            </a:r>
          </a:p>
        </p:txBody>
      </p:sp>
      <p:pic>
        <p:nvPicPr>
          <p:cNvPr id="54279" name="Image 8" descr="soussolage1.jpg"/>
          <p:cNvPicPr>
            <a:picLocks noChangeAspect="1"/>
          </p:cNvPicPr>
          <p:nvPr/>
        </p:nvPicPr>
        <p:blipFill>
          <a:blip r:embed="rId10" cstate="print"/>
          <a:srcRect/>
          <a:stretch>
            <a:fillRect/>
          </a:stretch>
        </p:blipFill>
        <p:spPr bwMode="auto">
          <a:xfrm>
            <a:off x="2857500" y="4357688"/>
            <a:ext cx="1535113" cy="2293937"/>
          </a:xfrm>
          <a:prstGeom prst="rect">
            <a:avLst/>
          </a:prstGeom>
          <a:noFill/>
          <a:ln w="9525">
            <a:noFill/>
            <a:miter lim="800000"/>
            <a:headEnd/>
            <a:tailEnd/>
          </a:ln>
        </p:spPr>
      </p:pic>
      <p:pic>
        <p:nvPicPr>
          <p:cNvPr id="54280" name="Image 9" descr="250px-Estirpatore_4.jpg"/>
          <p:cNvPicPr>
            <a:picLocks noChangeAspect="1"/>
          </p:cNvPicPr>
          <p:nvPr/>
        </p:nvPicPr>
        <p:blipFill>
          <a:blip r:embed="rId11" cstate="print"/>
          <a:srcRect/>
          <a:stretch>
            <a:fillRect/>
          </a:stretch>
        </p:blipFill>
        <p:spPr bwMode="auto">
          <a:xfrm>
            <a:off x="4643438" y="4497388"/>
            <a:ext cx="2643187" cy="2114550"/>
          </a:xfrm>
          <a:prstGeom prst="rect">
            <a:avLst/>
          </a:prstGeom>
          <a:noFill/>
          <a:ln w="9525">
            <a:noFill/>
            <a:miter lim="800000"/>
            <a:headEnd/>
            <a:tailEnd/>
          </a:ln>
        </p:spPr>
      </p:pic>
      <p:sp>
        <p:nvSpPr>
          <p:cNvPr id="54281" name="ZoneTexte 10"/>
          <p:cNvSpPr txBox="1">
            <a:spLocks noChangeArrowheads="1"/>
          </p:cNvSpPr>
          <p:nvPr/>
        </p:nvSpPr>
        <p:spPr bwMode="auto">
          <a:xfrm>
            <a:off x="571500" y="6429375"/>
            <a:ext cx="1666875" cy="277813"/>
          </a:xfrm>
          <a:prstGeom prst="rect">
            <a:avLst/>
          </a:prstGeom>
          <a:noFill/>
          <a:ln w="9525">
            <a:noFill/>
            <a:miter lim="800000"/>
            <a:headEnd/>
            <a:tailEnd/>
          </a:ln>
        </p:spPr>
        <p:txBody>
          <a:bodyPr wrap="none">
            <a:spAutoFit/>
          </a:bodyPr>
          <a:lstStyle/>
          <a:p>
            <a:r>
              <a:rPr lang="fr-FR" sz="1200">
                <a:solidFill>
                  <a:srgbClr val="6600CC"/>
                </a:solidFill>
              </a:rPr>
              <a:t>Dent de sous-soleuse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3"/>
          <p:cNvSpPr txBox="1">
            <a:spLocks noChangeArrowheads="1"/>
          </p:cNvSpPr>
          <p:nvPr/>
        </p:nvSpPr>
        <p:spPr bwMode="auto">
          <a:xfrm>
            <a:off x="285750" y="1143000"/>
            <a:ext cx="8501063" cy="366713"/>
          </a:xfrm>
          <a:prstGeom prst="rect">
            <a:avLst/>
          </a:prstGeom>
          <a:noFill/>
          <a:ln w="9525">
            <a:noFill/>
            <a:miter lim="800000"/>
            <a:headEnd/>
            <a:tailEnd/>
          </a:ln>
        </p:spPr>
        <p:txBody>
          <a:bodyPr>
            <a:spAutoFit/>
          </a:bodyPr>
          <a:lstStyle/>
          <a:p>
            <a:r>
              <a:rPr lang="fr-FR" b="1" u="sng">
                <a:solidFill>
                  <a:srgbClr val="6600CC"/>
                </a:solidFill>
              </a:rPr>
              <a:t>18) Le sous-solage (pour sols argileux compacts)  (suite et fin)</a:t>
            </a:r>
          </a:p>
        </p:txBody>
      </p:sp>
      <p:sp>
        <p:nvSpPr>
          <p:cNvPr id="55299"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7783BF9D-E059-4EAE-9CBE-1E7A880BC5D2}" type="slidenum">
              <a:rPr lang="fr-FR" sz="1200">
                <a:solidFill>
                  <a:schemeClr val="tx1">
                    <a:tint val="75000"/>
                  </a:schemeClr>
                </a:solidFill>
                <a:latin typeface="Times New Roman" pitchFamily="18" charset="0"/>
              </a:rPr>
              <a:pPr algn="r" fontAlgn="auto">
                <a:spcBef>
                  <a:spcPts val="0"/>
                </a:spcBef>
                <a:spcAft>
                  <a:spcPts val="0"/>
                </a:spcAft>
                <a:defRPr/>
              </a:pPr>
              <a:t>53</a:t>
            </a:fld>
            <a:endParaRPr lang="fr-FR" sz="1200" dirty="0">
              <a:solidFill>
                <a:schemeClr val="tx1">
                  <a:tint val="75000"/>
                </a:schemeClr>
              </a:solidFill>
              <a:latin typeface="Times New Roman" pitchFamily="18" charset="0"/>
            </a:endParaRPr>
          </a:p>
        </p:txBody>
      </p:sp>
      <p:pic>
        <p:nvPicPr>
          <p:cNvPr id="55301" name="Image 7" descr="dessin_trav_du_sol.jpg"/>
          <p:cNvPicPr>
            <a:picLocks noChangeAspect="1"/>
          </p:cNvPicPr>
          <p:nvPr/>
        </p:nvPicPr>
        <p:blipFill>
          <a:blip r:embed="rId2" cstate="print"/>
          <a:srcRect/>
          <a:stretch>
            <a:fillRect/>
          </a:stretch>
        </p:blipFill>
        <p:spPr bwMode="auto">
          <a:xfrm>
            <a:off x="214313" y="1500188"/>
            <a:ext cx="8286750" cy="52895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222250" y="1143000"/>
            <a:ext cx="8778875" cy="4425950"/>
          </a:xfrm>
          <a:prstGeom prst="rect">
            <a:avLst/>
          </a:prstGeom>
          <a:noFill/>
          <a:ln w="9525">
            <a:noFill/>
            <a:miter lim="800000"/>
            <a:headEnd/>
            <a:tailEnd/>
          </a:ln>
        </p:spPr>
        <p:txBody>
          <a:bodyPr>
            <a:spAutoFit/>
          </a:bodyPr>
          <a:lstStyle/>
          <a:p>
            <a:r>
              <a:rPr lang="fr-FR" b="1" u="sng">
                <a:solidFill>
                  <a:srgbClr val="6600CC"/>
                </a:solidFill>
              </a:rPr>
              <a:t>19) Vraies et fausses bonnes idées</a:t>
            </a:r>
          </a:p>
          <a:p>
            <a:endParaRPr lang="fr-FR">
              <a:solidFill>
                <a:srgbClr val="6600CC"/>
              </a:solidFill>
            </a:endParaRPr>
          </a:p>
          <a:p>
            <a:pPr algn="just">
              <a:buFont typeface="Arial" charset="0"/>
              <a:buChar char="•"/>
            </a:pPr>
            <a:r>
              <a:rPr lang="fr-FR">
                <a:solidFill>
                  <a:srgbClr val="6600CC"/>
                </a:solidFill>
              </a:rPr>
              <a:t>Parmi les fertilisants naturels, on peut utiliser des déjections animales (d’animaux domestiques, lisiers _ de cochons …), crottes humaines (employées en Chine).</a:t>
            </a:r>
          </a:p>
          <a:p>
            <a:pPr algn="just">
              <a:buFont typeface="Arial" charset="0"/>
              <a:buChar char="•"/>
            </a:pPr>
            <a:r>
              <a:rPr lang="fr-FR">
                <a:solidFill>
                  <a:srgbClr val="FF0000"/>
                </a:solidFill>
              </a:rPr>
              <a:t>Mais de trop de lisiers industriels déversés dans les prairies artificielles bretonnes ou normandes (en France) conduit aux marées vertes des côtes bretonnes …</a:t>
            </a:r>
          </a:p>
          <a:p>
            <a:pPr algn="just">
              <a:buFont typeface="Arial" charset="0"/>
              <a:buChar char="•"/>
            </a:pPr>
            <a:r>
              <a:rPr lang="fr-FR">
                <a:solidFill>
                  <a:srgbClr val="6600CC"/>
                </a:solidFill>
              </a:rPr>
              <a:t>Un japonais Takao Furuno (°) a obtenu de meilleurs rendement des rizières (6,4 T de riz/hect.), en y faisant patauger des canards mangeant les insectes parasites, les mauvaises herbes, tout en ne mangeant pas le riz qu’ils n’aiment pas. Ces carnards oxygènent l’eau. Leurs déjections servent d’engrais. </a:t>
            </a:r>
          </a:p>
          <a:p>
            <a:pPr algn="just">
              <a:buFont typeface="Arial" charset="0"/>
              <a:buChar char="•"/>
            </a:pPr>
            <a:r>
              <a:rPr lang="fr-FR" sz="1600">
                <a:solidFill>
                  <a:srgbClr val="6600CC"/>
                </a:solidFill>
              </a:rPr>
              <a:t>Ce </a:t>
            </a:r>
            <a:r>
              <a:rPr lang="fr-FR" sz="1600" i="1">
                <a:solidFill>
                  <a:srgbClr val="6600CC"/>
                </a:solidFill>
              </a:rPr>
              <a:t>« duck rice » biolo</a:t>
            </a:r>
            <a:r>
              <a:rPr lang="fr-FR" sz="1600">
                <a:solidFill>
                  <a:srgbClr val="6600CC"/>
                </a:solidFill>
              </a:rPr>
              <a:t>gique est très demandé par les japonais.</a:t>
            </a:r>
          </a:p>
          <a:p>
            <a:pPr algn="just">
              <a:buFont typeface="Arial" charset="0"/>
              <a:buChar char="•"/>
            </a:pPr>
            <a:r>
              <a:rPr lang="fr-FR" sz="1600">
                <a:solidFill>
                  <a:srgbClr val="6600CC"/>
                </a:solidFill>
              </a:rPr>
              <a:t>Cette technique en apparence simple nécessite malgré tout des précautions </a:t>
            </a:r>
            <a:r>
              <a:rPr lang="fr-FR" sz="1600" i="1">
                <a:solidFill>
                  <a:srgbClr val="6600CC"/>
                </a:solidFill>
              </a:rPr>
              <a:t>contre les maladies aviaires, les prédateurs </a:t>
            </a:r>
            <a:r>
              <a:rPr lang="fr-FR" sz="1600">
                <a:solidFill>
                  <a:srgbClr val="6600CC"/>
                </a:solidFill>
              </a:rPr>
              <a:t>(nécessité éventuellement, de placer des clotures électriques autour …). Sinon, ce type d’agriculture apparaît comme le modèle d’agriculture biologique compétitive.</a:t>
            </a:r>
            <a:endParaRPr lang="fr-FR" sz="1200" u="sng">
              <a:solidFill>
                <a:srgbClr val="6600CC"/>
              </a:solidFill>
            </a:endParaRPr>
          </a:p>
          <a:p>
            <a:r>
              <a:rPr lang="fr-FR" sz="1200" u="sng">
                <a:solidFill>
                  <a:srgbClr val="6600CC"/>
                </a:solidFill>
              </a:rPr>
              <a:t>Note</a:t>
            </a:r>
            <a:r>
              <a:rPr lang="fr-FR" sz="1200">
                <a:solidFill>
                  <a:srgbClr val="6600CC"/>
                </a:solidFill>
              </a:rPr>
              <a:t> : ce japonais a même introduit la pisciculture des poissons dans ces rizières pour augmenter les revenus des paysans.</a:t>
            </a:r>
          </a:p>
          <a:p>
            <a:r>
              <a:rPr lang="fr-FR" sz="1200">
                <a:solidFill>
                  <a:srgbClr val="6600CC"/>
                </a:solidFill>
              </a:rPr>
              <a:t>(°) </a:t>
            </a:r>
            <a:r>
              <a:rPr lang="fr-FR" sz="1200" i="1">
                <a:solidFill>
                  <a:srgbClr val="6600CC"/>
                </a:solidFill>
              </a:rPr>
              <a:t>Power of duck </a:t>
            </a:r>
            <a:r>
              <a:rPr lang="fr-FR" sz="1200">
                <a:solidFill>
                  <a:srgbClr val="6600CC"/>
                </a:solidFill>
              </a:rPr>
              <a:t>[</a:t>
            </a:r>
            <a:r>
              <a:rPr lang="fr-FR" sz="1200" i="1">
                <a:solidFill>
                  <a:srgbClr val="6600CC"/>
                </a:solidFill>
              </a:rPr>
              <a:t>Le pouvoir du canard],</a:t>
            </a:r>
            <a:r>
              <a:rPr lang="fr-FR" sz="1200">
                <a:solidFill>
                  <a:srgbClr val="6600CC"/>
                </a:solidFill>
              </a:rPr>
              <a:t> Takao Furuno, Ed. Tagari, 2000 (en anglais). </a:t>
            </a:r>
            <a:r>
              <a:rPr lang="fr-FR" sz="1200">
                <a:solidFill>
                  <a:srgbClr val="6600CC"/>
                </a:solidFill>
                <a:hlinkClick r:id="rId2"/>
              </a:rPr>
              <a:t>www.tagari.com/store/12</a:t>
            </a:r>
            <a:r>
              <a:rPr lang="fr-FR" sz="1200">
                <a:solidFill>
                  <a:srgbClr val="6600CC"/>
                </a:solidFill>
              </a:rPr>
              <a:t> </a:t>
            </a:r>
          </a:p>
        </p:txBody>
      </p:sp>
      <p:sp>
        <p:nvSpPr>
          <p:cNvPr id="56323"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8A4FC09-5520-4E4B-A956-D9AA56486575}" type="slidenum">
              <a:rPr lang="fr-FR" sz="1200">
                <a:solidFill>
                  <a:schemeClr val="tx1">
                    <a:tint val="75000"/>
                  </a:schemeClr>
                </a:solidFill>
                <a:latin typeface="Times New Roman" pitchFamily="18" charset="0"/>
              </a:rPr>
              <a:pPr algn="r" fontAlgn="auto">
                <a:spcBef>
                  <a:spcPts val="0"/>
                </a:spcBef>
                <a:spcAft>
                  <a:spcPts val="0"/>
                </a:spcAft>
                <a:defRPr/>
              </a:pPr>
              <a:t>54</a:t>
            </a:fld>
            <a:endParaRPr lang="fr-FR" sz="1200" dirty="0">
              <a:solidFill>
                <a:schemeClr val="tx1">
                  <a:tint val="75000"/>
                </a:schemeClr>
              </a:solidFill>
              <a:latin typeface="Times New Roman" pitchFamily="18" charset="0"/>
            </a:endParaRPr>
          </a:p>
        </p:txBody>
      </p:sp>
      <p:pic>
        <p:nvPicPr>
          <p:cNvPr id="56325" name="Image 6" descr="s_furuno4.jpg"/>
          <p:cNvPicPr>
            <a:picLocks noChangeAspect="1"/>
          </p:cNvPicPr>
          <p:nvPr/>
        </p:nvPicPr>
        <p:blipFill>
          <a:blip r:embed="rId3" cstate="print"/>
          <a:srcRect/>
          <a:stretch>
            <a:fillRect/>
          </a:stretch>
        </p:blipFill>
        <p:spPr bwMode="auto">
          <a:xfrm>
            <a:off x="5580063" y="5568950"/>
            <a:ext cx="1854200" cy="1208088"/>
          </a:xfrm>
          <a:prstGeom prst="rect">
            <a:avLst/>
          </a:prstGeom>
          <a:noFill/>
          <a:ln w="9525">
            <a:noFill/>
            <a:miter lim="800000"/>
            <a:headEnd/>
            <a:tailEnd/>
          </a:ln>
        </p:spPr>
      </p:pic>
      <p:pic>
        <p:nvPicPr>
          <p:cNvPr id="56326" name="Image 7" descr="mareeVerte.jpg"/>
          <p:cNvPicPr>
            <a:picLocks noChangeAspect="1"/>
          </p:cNvPicPr>
          <p:nvPr/>
        </p:nvPicPr>
        <p:blipFill>
          <a:blip r:embed="rId4" cstate="print"/>
          <a:srcRect/>
          <a:stretch>
            <a:fillRect/>
          </a:stretch>
        </p:blipFill>
        <p:spPr bwMode="auto">
          <a:xfrm>
            <a:off x="107950" y="5583238"/>
            <a:ext cx="1800225" cy="1163637"/>
          </a:xfrm>
          <a:prstGeom prst="rect">
            <a:avLst/>
          </a:prstGeom>
          <a:noFill/>
          <a:ln w="9525">
            <a:noFill/>
            <a:miter lim="800000"/>
            <a:headEnd/>
            <a:tailEnd/>
          </a:ln>
        </p:spPr>
      </p:pic>
      <p:sp>
        <p:nvSpPr>
          <p:cNvPr id="56327" name="ZoneTexte 9"/>
          <p:cNvSpPr txBox="1">
            <a:spLocks noChangeArrowheads="1"/>
          </p:cNvSpPr>
          <p:nvPr/>
        </p:nvSpPr>
        <p:spPr bwMode="auto">
          <a:xfrm>
            <a:off x="2051050" y="6045200"/>
            <a:ext cx="1201738" cy="277813"/>
          </a:xfrm>
          <a:prstGeom prst="rect">
            <a:avLst/>
          </a:prstGeom>
          <a:noFill/>
          <a:ln w="9525">
            <a:noFill/>
            <a:miter lim="800000"/>
            <a:headEnd/>
            <a:tailEnd/>
          </a:ln>
        </p:spPr>
        <p:txBody>
          <a:bodyPr wrap="none">
            <a:spAutoFit/>
          </a:bodyPr>
          <a:lstStyle/>
          <a:p>
            <a:r>
              <a:rPr lang="fr-FR" sz="1200">
                <a:solidFill>
                  <a:srgbClr val="FF0000"/>
                </a:solidFill>
              </a:rPr>
              <a:t>← Marée verte</a:t>
            </a:r>
          </a:p>
        </p:txBody>
      </p:sp>
      <p:sp>
        <p:nvSpPr>
          <p:cNvPr id="56328" name="ZoneTexte 10"/>
          <p:cNvSpPr txBox="1">
            <a:spLocks noChangeArrowheads="1"/>
          </p:cNvSpPr>
          <p:nvPr/>
        </p:nvSpPr>
        <p:spPr bwMode="auto">
          <a:xfrm>
            <a:off x="7408863" y="6173788"/>
            <a:ext cx="1325562" cy="276225"/>
          </a:xfrm>
          <a:prstGeom prst="rect">
            <a:avLst/>
          </a:prstGeom>
          <a:noFill/>
          <a:ln w="9525">
            <a:noFill/>
            <a:miter lim="800000"/>
            <a:headEnd/>
            <a:tailEnd/>
          </a:ln>
        </p:spPr>
        <p:txBody>
          <a:bodyPr wrap="none">
            <a:spAutoFit/>
          </a:bodyPr>
          <a:lstStyle/>
          <a:p>
            <a:r>
              <a:rPr lang="fr-FR" sz="1200">
                <a:solidFill>
                  <a:srgbClr val="6600CC"/>
                </a:solidFill>
              </a:rPr>
              <a:t>← Riz + canards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222250" y="1143000"/>
            <a:ext cx="8778875" cy="3937000"/>
          </a:xfrm>
          <a:prstGeom prst="rect">
            <a:avLst/>
          </a:prstGeom>
          <a:noFill/>
          <a:ln w="9525">
            <a:noFill/>
            <a:miter lim="800000"/>
            <a:headEnd/>
            <a:tailEnd/>
          </a:ln>
        </p:spPr>
        <p:txBody>
          <a:bodyPr>
            <a:spAutoFit/>
          </a:bodyPr>
          <a:lstStyle/>
          <a:p>
            <a:r>
              <a:rPr lang="fr-FR" b="1" u="sng">
                <a:solidFill>
                  <a:srgbClr val="6600CC"/>
                </a:solidFill>
              </a:rPr>
              <a:t>19) Vraies et fausses bonnes idées (suite &amp; fin)</a:t>
            </a:r>
          </a:p>
          <a:p>
            <a:endParaRPr lang="fr-FR">
              <a:solidFill>
                <a:srgbClr val="6600CC"/>
              </a:solidFill>
            </a:endParaRPr>
          </a:p>
          <a:p>
            <a:pPr algn="just"/>
            <a:r>
              <a:rPr lang="fr-FR">
                <a:solidFill>
                  <a:srgbClr val="6600CC"/>
                </a:solidFill>
              </a:rPr>
              <a:t>L’utilisation des excréments humains, comme engrais, en Chine, peut donner l’idée de les proposer comme solution de fertilisation des rizières en Afrique.</a:t>
            </a:r>
          </a:p>
          <a:p>
            <a:pPr algn="just"/>
            <a:r>
              <a:rPr lang="fr-FR">
                <a:solidFill>
                  <a:srgbClr val="6600CC"/>
                </a:solidFill>
              </a:rPr>
              <a:t>Or une maladie tropicale, nommée schistosome ou bilharziose, est causée par un ver parasite pénétrant, sous l’eau, par les lésions de la peau, piqûre, égratignure.</a:t>
            </a:r>
          </a:p>
          <a:p>
            <a:pPr algn="just"/>
            <a:r>
              <a:rPr lang="fr-FR">
                <a:solidFill>
                  <a:srgbClr val="6600CC"/>
                </a:solidFill>
              </a:rPr>
              <a:t>Le fait de patauger dans des rizières humides et l’emploi d’excréments humains comme engrais représentent un degré d’exposition élevé à ces parasites dangereux.</a:t>
            </a:r>
          </a:p>
          <a:p>
            <a:pPr algn="just"/>
            <a:r>
              <a:rPr lang="fr-FR" i="1">
                <a:solidFill>
                  <a:srgbClr val="6600CC"/>
                </a:solidFill>
              </a:rPr>
              <a:t>(… à moins d’utiliser des bottes dans les rizières et/ou marais et de se protéger les mains avec des gants étanches …).</a:t>
            </a:r>
            <a:endParaRPr lang="fr-FR">
              <a:solidFill>
                <a:srgbClr val="6600CC"/>
              </a:solidFill>
            </a:endParaRPr>
          </a:p>
          <a:p>
            <a:pPr algn="just"/>
            <a:r>
              <a:rPr lang="fr-FR">
                <a:solidFill>
                  <a:srgbClr val="6600CC"/>
                </a:solidFill>
              </a:rPr>
              <a:t>Question posée : peut-on utiliser les bagasses de cannes à sucre comme mulch ? Il faudrait que la couche de mulch soit vraiment couvre-sol et retienne bien son humidité. Il faudrait donc la broyer et la fragmenter afin qu’elle couvre bien le sol sur une épaisseur suffisante et qu’elle soit suffisamment « imperméable ».</a:t>
            </a:r>
            <a:endParaRPr lang="fr-FR" i="1">
              <a:solidFill>
                <a:srgbClr val="6600CC"/>
              </a:solidFill>
            </a:endParaRPr>
          </a:p>
        </p:txBody>
      </p:sp>
      <p:sp>
        <p:nvSpPr>
          <p:cNvPr id="57347"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0311A93F-50B4-45E2-B545-AF1657E3E297}" type="slidenum">
              <a:rPr lang="fr-FR" sz="1200">
                <a:solidFill>
                  <a:schemeClr val="tx1">
                    <a:tint val="75000"/>
                  </a:schemeClr>
                </a:solidFill>
                <a:latin typeface="Times New Roman" pitchFamily="18" charset="0"/>
              </a:rPr>
              <a:pPr algn="r" fontAlgn="auto">
                <a:spcBef>
                  <a:spcPts val="0"/>
                </a:spcBef>
                <a:spcAft>
                  <a:spcPts val="0"/>
                </a:spcAft>
                <a:defRPr/>
              </a:pPr>
              <a:t>55</a:t>
            </a:fld>
            <a:endParaRPr lang="fr-FR" sz="1200" dirty="0">
              <a:solidFill>
                <a:schemeClr val="tx1">
                  <a:tint val="75000"/>
                </a:schemeClr>
              </a:solidFill>
              <a:latin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114300" y="1196975"/>
            <a:ext cx="8886825" cy="5170488"/>
          </a:xfrm>
          <a:prstGeom prst="rect">
            <a:avLst/>
          </a:prstGeom>
          <a:noFill/>
          <a:ln w="9525">
            <a:noFill/>
            <a:miter lim="800000"/>
            <a:headEnd/>
            <a:tailEnd/>
          </a:ln>
        </p:spPr>
        <p:txBody>
          <a:bodyPr>
            <a:spAutoFit/>
          </a:bodyPr>
          <a:lstStyle/>
          <a:p>
            <a:r>
              <a:rPr lang="fr-FR" b="1" u="sng">
                <a:solidFill>
                  <a:srgbClr val="6600CC"/>
                </a:solidFill>
              </a:rPr>
              <a:t>20) Pour la réussite du projet</a:t>
            </a:r>
          </a:p>
          <a:p>
            <a:endParaRPr lang="fr-FR">
              <a:solidFill>
                <a:srgbClr val="6600CC"/>
              </a:solidFill>
            </a:endParaRPr>
          </a:p>
          <a:p>
            <a:pPr algn="just">
              <a:buFont typeface="Arial" charset="0"/>
              <a:buChar char="•"/>
            </a:pPr>
            <a:r>
              <a:rPr lang="fr-FR" sz="1400" b="1">
                <a:solidFill>
                  <a:srgbClr val="6600CC"/>
                </a:solidFill>
              </a:rPr>
              <a:t>L’adhésion de la population au projet (avec son appropriation) doit être nécessaire </a:t>
            </a:r>
            <a:r>
              <a:rPr lang="fr-FR" sz="1400">
                <a:solidFill>
                  <a:srgbClr val="6600CC"/>
                </a:solidFill>
              </a:rPr>
              <a:t>(le projet ne doit  pas être parachuté d’en haut, sans consultation de la population bénéficiaire).</a:t>
            </a:r>
          </a:p>
          <a:p>
            <a:pPr algn="just">
              <a:buFont typeface="Arial" charset="0"/>
              <a:buChar char="•"/>
            </a:pPr>
            <a:r>
              <a:rPr lang="fr-FR" sz="1400">
                <a:solidFill>
                  <a:srgbClr val="6600CC"/>
                </a:solidFill>
              </a:rPr>
              <a:t>Il faut démontrer que les nouvelles techniques apportent plus d’avantages que d’inconvénients (plus de rendement sur le long terme, moins de pénibilité du travail), par rappport à celle existantes.</a:t>
            </a:r>
          </a:p>
          <a:p>
            <a:pPr algn="just"/>
            <a:r>
              <a:rPr lang="fr-FR" sz="1400" i="1">
                <a:solidFill>
                  <a:srgbClr val="6600CC"/>
                </a:solidFill>
              </a:rPr>
              <a:t>Note : Les initiateurs du projet doivent a) prévoir que les discussions peuvent déboucher sur un projet initial différent ou bien plus ou moins « aménagé » par rapport au projet initial, b) anticiper tous ses aspects &amp; sa complexité :absence de conscience écologique _ écologie perçue comme luxe d’occidentaux _ passif colonial.. </a:t>
            </a:r>
          </a:p>
          <a:p>
            <a:pPr algn="just">
              <a:buFont typeface="Arial" charset="0"/>
              <a:buChar char="•"/>
            </a:pPr>
            <a:r>
              <a:rPr lang="fr-FR" sz="1400">
                <a:solidFill>
                  <a:srgbClr val="6600CC"/>
                </a:solidFill>
              </a:rPr>
              <a:t>Durant la phrase de discussion &amp; lors de sa réalisation, </a:t>
            </a:r>
            <a:r>
              <a:rPr lang="fr-FR" sz="1400" b="1">
                <a:solidFill>
                  <a:srgbClr val="6600CC"/>
                </a:solidFill>
              </a:rPr>
              <a:t>il faut se faire aider par des experts agronomes </a:t>
            </a:r>
            <a:r>
              <a:rPr lang="fr-FR" sz="1400">
                <a:solidFill>
                  <a:srgbClr val="6600CC"/>
                </a:solidFill>
              </a:rPr>
              <a:t>mais aussi de bons communicants.</a:t>
            </a:r>
          </a:p>
          <a:p>
            <a:pPr algn="just">
              <a:buFont typeface="Arial" charset="0"/>
              <a:buChar char="•"/>
            </a:pPr>
            <a:r>
              <a:rPr lang="fr-FR" sz="1400">
                <a:solidFill>
                  <a:srgbClr val="6600CC"/>
                </a:solidFill>
              </a:rPr>
              <a:t>Le projet doit être </a:t>
            </a:r>
            <a:r>
              <a:rPr lang="fr-FR" sz="1400" b="1">
                <a:solidFill>
                  <a:srgbClr val="6600CC"/>
                </a:solidFill>
              </a:rPr>
              <a:t>suivi</a:t>
            </a:r>
            <a:r>
              <a:rPr lang="fr-FR" sz="1400">
                <a:solidFill>
                  <a:srgbClr val="6600CC"/>
                </a:solidFill>
              </a:rPr>
              <a:t> sur le long terme (le suivi = majeure partie du coût du projet).</a:t>
            </a:r>
          </a:p>
          <a:p>
            <a:pPr algn="just">
              <a:buFont typeface="Arial" charset="0"/>
              <a:buChar char="•"/>
            </a:pPr>
            <a:r>
              <a:rPr lang="fr-FR" sz="1400">
                <a:solidFill>
                  <a:srgbClr val="6600CC"/>
                </a:solidFill>
              </a:rPr>
              <a:t>Pour la diffusion du projet, l’écoute attentive, la prise en compte des doléances, idées, l’histoire locale, la patience, la persévérance, l’éducation (essaimage des nouvelles connaissances dans la population par des techniciens locaux nouvellement formés) sont nécessaires.</a:t>
            </a:r>
          </a:p>
          <a:p>
            <a:pPr algn="just">
              <a:buFont typeface="Arial" charset="0"/>
              <a:buChar char="•"/>
            </a:pPr>
            <a:r>
              <a:rPr lang="fr-FR" sz="1400">
                <a:solidFill>
                  <a:srgbClr val="6600CC"/>
                </a:solidFill>
              </a:rPr>
              <a:t>Un projet de fertilisation durable des sols devrait s’intégrer dans un ensemble global de projets liés, pour améliorer le niveau &amp; la qualité de vie des habitants (comme des projets de développements de nouvelles cultures agricoles, nouvelles techniques agricoles intégrées, reforestation, nouvelles sources d’énergies durables, microcrédit, éducation, construction de maisons autonomes à bas coûts, irrigation + pompes, production d’eau potable etc.…).</a:t>
            </a:r>
          </a:p>
          <a:p>
            <a:pPr algn="just">
              <a:buFont typeface="Arial" charset="0"/>
              <a:buChar char="•"/>
            </a:pPr>
            <a:r>
              <a:rPr lang="fr-FR" sz="1400">
                <a:solidFill>
                  <a:srgbClr val="6600CC"/>
                </a:solidFill>
              </a:rPr>
              <a:t>Il faut de l’argent mais </a:t>
            </a:r>
            <a:r>
              <a:rPr lang="fr-FR" sz="1400" b="1">
                <a:solidFill>
                  <a:srgbClr val="6600CC"/>
                </a:solidFill>
              </a:rPr>
              <a:t>il faut éviter de donner l’argent en direct et toute forme d’assistanat</a:t>
            </a:r>
            <a:r>
              <a:rPr lang="fr-FR" sz="1400">
                <a:solidFill>
                  <a:srgbClr val="6600CC"/>
                </a:solidFill>
              </a:rPr>
              <a:t>. Les solutions peuvent être le microcrédit (avec avance sur revenus sur 3 ans), l’apport de matériel,  une formation et un suivi continu (pour être sûr que la formation a été bien comprise). </a:t>
            </a:r>
          </a:p>
        </p:txBody>
      </p:sp>
      <p:sp>
        <p:nvSpPr>
          <p:cNvPr id="58371"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6505BD58-5E46-4FAA-AADC-8A04B32ADDAD}" type="slidenum">
              <a:rPr lang="fr-FR" sz="1200">
                <a:solidFill>
                  <a:schemeClr val="tx1">
                    <a:tint val="75000"/>
                  </a:schemeClr>
                </a:solidFill>
                <a:latin typeface="Times New Roman" pitchFamily="18" charset="0"/>
              </a:rPr>
              <a:pPr algn="r" fontAlgn="auto">
                <a:spcBef>
                  <a:spcPts val="0"/>
                </a:spcBef>
                <a:spcAft>
                  <a:spcPts val="0"/>
                </a:spcAft>
                <a:defRPr/>
              </a:pPr>
              <a:t>56</a:t>
            </a:fld>
            <a:endParaRPr lang="fr-FR" sz="1200" dirty="0">
              <a:solidFill>
                <a:schemeClr val="tx1">
                  <a:tint val="75000"/>
                </a:schemeClr>
              </a:solidFill>
              <a:latin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BDF8B13-1BAD-496F-8D71-63491F93A62F}" type="slidenum">
              <a:rPr lang="fr-FR" sz="1200">
                <a:solidFill>
                  <a:schemeClr val="tx1">
                    <a:tint val="75000"/>
                  </a:schemeClr>
                </a:solidFill>
                <a:latin typeface="Times New Roman" pitchFamily="18" charset="0"/>
              </a:rPr>
              <a:pPr algn="r" fontAlgn="auto">
                <a:spcBef>
                  <a:spcPts val="0"/>
                </a:spcBef>
                <a:spcAft>
                  <a:spcPts val="0"/>
                </a:spcAft>
                <a:defRPr/>
              </a:pPr>
              <a:t>57</a:t>
            </a:fld>
            <a:endParaRPr lang="fr-FR" sz="1200" dirty="0">
              <a:solidFill>
                <a:schemeClr val="tx1">
                  <a:tint val="75000"/>
                </a:schemeClr>
              </a:solidFill>
              <a:latin typeface="Times New Roman" pitchFamily="18" charset="0"/>
            </a:endParaRPr>
          </a:p>
        </p:txBody>
      </p:sp>
      <p:sp>
        <p:nvSpPr>
          <p:cNvPr id="59396" name="ZoneTexte 5"/>
          <p:cNvSpPr txBox="1">
            <a:spLocks noChangeArrowheads="1"/>
          </p:cNvSpPr>
          <p:nvPr/>
        </p:nvSpPr>
        <p:spPr bwMode="auto">
          <a:xfrm>
            <a:off x="142875" y="1428750"/>
            <a:ext cx="8858250" cy="2289175"/>
          </a:xfrm>
          <a:prstGeom prst="rect">
            <a:avLst/>
          </a:prstGeom>
          <a:noFill/>
          <a:ln w="9525">
            <a:noFill/>
            <a:miter lim="800000"/>
            <a:headEnd/>
            <a:tailEnd/>
          </a:ln>
        </p:spPr>
        <p:txBody>
          <a:bodyPr>
            <a:spAutoFit/>
          </a:bodyPr>
          <a:lstStyle/>
          <a:p>
            <a:r>
              <a:rPr lang="fr-FR" b="1" u="sng">
                <a:solidFill>
                  <a:srgbClr val="6600CC"/>
                </a:solidFill>
              </a:rPr>
              <a:t>21) Conclusion sur l’idéal à atteindre</a:t>
            </a:r>
            <a:endParaRPr lang="fr-FR" u="sng">
              <a:solidFill>
                <a:srgbClr val="FF0000"/>
              </a:solidFill>
            </a:endParaRPr>
          </a:p>
          <a:p>
            <a:endParaRPr lang="fr-FR">
              <a:solidFill>
                <a:srgbClr val="6600CC"/>
              </a:solidFill>
            </a:endParaRPr>
          </a:p>
          <a:p>
            <a:pPr algn="just"/>
            <a:r>
              <a:rPr lang="fr-FR">
                <a:solidFill>
                  <a:srgbClr val="6600CC"/>
                </a:solidFill>
              </a:rPr>
              <a:t>L’idéal serait d’atteindre l’objectif d’une agriculture plus respectueuse de l’environnement (une agriculture durable), comme par exemple l’agriculture bio.</a:t>
            </a:r>
          </a:p>
          <a:p>
            <a:pPr algn="just"/>
            <a:endParaRPr lang="fr-FR" i="1">
              <a:solidFill>
                <a:srgbClr val="6600CC"/>
              </a:solidFill>
            </a:endParaRPr>
          </a:p>
          <a:p>
            <a:pPr algn="just"/>
            <a:r>
              <a:rPr lang="fr-FR" i="1">
                <a:solidFill>
                  <a:srgbClr val="6600CC"/>
                </a:solidFill>
              </a:rPr>
              <a:t>Mais cette agriculture, dont les rendements sont plus faibles que ceux de l'agriculture intensive, permettra-elle de nourrir l'humanité si elle était la seule source de nourriture d'origine agricole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179388" y="908050"/>
            <a:ext cx="8640762" cy="5754688"/>
          </a:xfrm>
          <a:prstGeom prst="rect">
            <a:avLst/>
          </a:prstGeom>
          <a:noFill/>
          <a:ln w="9525">
            <a:noFill/>
            <a:miter lim="800000"/>
            <a:headEnd/>
            <a:tailEnd/>
          </a:ln>
        </p:spPr>
        <p:txBody>
          <a:bodyPr>
            <a:spAutoFit/>
          </a:bodyPr>
          <a:lstStyle/>
          <a:p>
            <a:r>
              <a:rPr lang="fr-FR" b="1" u="sng">
                <a:solidFill>
                  <a:srgbClr val="6600CC"/>
                </a:solidFill>
              </a:rPr>
              <a:t>22) Annexe : Processus de salinisation des sols</a:t>
            </a:r>
            <a:r>
              <a:rPr lang="fr-FR" sz="1400">
                <a:solidFill>
                  <a:srgbClr val="6600CC"/>
                </a:solidFill>
              </a:rPr>
              <a:t> :</a:t>
            </a:r>
          </a:p>
          <a:p>
            <a:pPr algn="just"/>
            <a:r>
              <a:rPr lang="fr-FR" sz="1400">
                <a:solidFill>
                  <a:srgbClr val="6600CC"/>
                </a:solidFill>
              </a:rPr>
              <a:t>De vastes régions dans le monde contiennent beaucoup de sel dans le sol, du fait de la brise marine salée, parce que ce sont d’anciens bassins océanique ou des lacs asséchés. Très peu de plantes peuvent tolérer des sols salés. Si le sel, enfoui sous les racines, y demeurait, le problème serait moindre. Mais deux processus peuvent le conduire à la surface : la salinisation par irrigation et la salinisation des terres sèches.</a:t>
            </a:r>
          </a:p>
          <a:p>
            <a:pPr algn="just"/>
            <a:r>
              <a:rPr lang="fr-FR" sz="1400">
                <a:solidFill>
                  <a:srgbClr val="6600CC"/>
                </a:solidFill>
              </a:rPr>
              <a:t>Le sol est considéré comme salé si la concentration en sel dépasse 1 à 2 %, dans ses 20 cm supérieurs.</a:t>
            </a:r>
          </a:p>
          <a:p>
            <a:pPr algn="just"/>
            <a:endParaRPr lang="fr-FR" sz="1400">
              <a:solidFill>
                <a:srgbClr val="6600CC"/>
              </a:solidFill>
            </a:endParaRPr>
          </a:p>
          <a:p>
            <a:pPr algn="just"/>
            <a:r>
              <a:rPr lang="fr-FR" sz="1400" u="sng">
                <a:solidFill>
                  <a:srgbClr val="6600CC"/>
                </a:solidFill>
              </a:rPr>
              <a:t>Salinisation par irrigation</a:t>
            </a:r>
            <a:r>
              <a:rPr lang="fr-FR" sz="1400">
                <a:solidFill>
                  <a:srgbClr val="6600CC"/>
                </a:solidFill>
              </a:rPr>
              <a:t> :</a:t>
            </a:r>
          </a:p>
          <a:p>
            <a:pPr algn="just">
              <a:buFontTx/>
              <a:buChar char="•"/>
            </a:pPr>
            <a:r>
              <a:rPr lang="fr-FR" sz="1400">
                <a:solidFill>
                  <a:srgbClr val="6600CC"/>
                </a:solidFill>
              </a:rPr>
              <a:t>La salinisation par irrigation peut survenir dans les régions sèches ou les pluies sont trop faibles ou trop peu fiables pour l’agriculture ; l’irrigation y est nécessaire.</a:t>
            </a:r>
          </a:p>
          <a:p>
            <a:pPr algn="just">
              <a:buFontTx/>
              <a:buChar char="•"/>
            </a:pPr>
            <a:r>
              <a:rPr lang="fr-FR" sz="1400">
                <a:solidFill>
                  <a:srgbClr val="6600CC"/>
                </a:solidFill>
              </a:rPr>
              <a:t>Si un agriculteur pratique le « goutte à goutte »,  de sorte que coule seulement l’eau que l’arbre ou les racines de la culture peuvent absorber, l’eau est peu gaspillée, sans effet néfaste.</a:t>
            </a:r>
          </a:p>
          <a:p>
            <a:pPr algn="just">
              <a:buFontTx/>
              <a:buChar char="•"/>
            </a:pPr>
            <a:r>
              <a:rPr lang="fr-FR" sz="1400">
                <a:solidFill>
                  <a:srgbClr val="6600CC"/>
                </a:solidFill>
              </a:rPr>
              <a:t>Mais si l’agriculture suit la pratique courante de « l’irrigation par émission », c’est à dire noie la terre ou utilise un tourniquet qui diffuse l’eau sur une vaste zone, le sol est vite saturé du fait qu’il reçoit plus d’eau que les racines n’en peuvent absorber. L’eau excès s’infiltre vers la couche plus profonde de sol salé, ce qui crée une colonne continue de sol humide [capillarité] par laquelle le sel situé en profondeur peut remonter jusqu’aux racines et à la surface, interdisant la croissance de plantes autres que celles qui tolèrent le sel, ou bien encore descendre vers les eaux souterraines, et passer de là dans les rivières.</a:t>
            </a:r>
          </a:p>
          <a:p>
            <a:pPr algn="just"/>
            <a:endParaRPr lang="fr-FR" sz="1400">
              <a:solidFill>
                <a:srgbClr val="6600CC"/>
              </a:solidFill>
            </a:endParaRPr>
          </a:p>
          <a:p>
            <a:pPr algn="just"/>
            <a:r>
              <a:rPr lang="fr-FR" sz="1400" u="sng">
                <a:solidFill>
                  <a:srgbClr val="6600CC"/>
                </a:solidFill>
              </a:rPr>
              <a:t>Salinisation par assèchement des sols</a:t>
            </a:r>
            <a:r>
              <a:rPr lang="fr-FR" sz="1400">
                <a:solidFill>
                  <a:srgbClr val="6600CC"/>
                </a:solidFill>
              </a:rPr>
              <a:t> :</a:t>
            </a:r>
          </a:p>
          <a:p>
            <a:pPr algn="just">
              <a:buFontTx/>
              <a:buChar char="•"/>
            </a:pPr>
            <a:r>
              <a:rPr lang="fr-FR" sz="1400">
                <a:solidFill>
                  <a:srgbClr val="6600CC"/>
                </a:solidFill>
              </a:rPr>
              <a:t>Elle apparaît dans les zones où les pluies sont suffisantes pour l’agriculture. Tant que le sol reste recouvert par la végétation primitive et permanente, les racines des plantes absorbent la plus grande partie de la pluie en sorte qu’une faible quantité s’infiltre à travers le sol jusqu’aux couches salées profondes. </a:t>
            </a:r>
          </a:p>
          <a:p>
            <a:pPr algn="just">
              <a:buFontTx/>
              <a:buChar char="•"/>
            </a:pPr>
            <a:r>
              <a:rPr lang="fr-FR" sz="1400">
                <a:solidFill>
                  <a:srgbClr val="6600CC"/>
                </a:solidFill>
              </a:rPr>
              <a:t>Si l’agriculture défriche cette végétation et la remplace par des cultures récoltées à certaines saisons, cela laisse le sol à nu une partie de l’année : la pluie qui trempe le sol nu pénètre jusqu’au sel en profondeur, lequel en retour, se diffuse à la surface. Source : </a:t>
            </a:r>
            <a:r>
              <a:rPr lang="fr-FR" sz="1400" i="1">
                <a:solidFill>
                  <a:srgbClr val="6600CC"/>
                </a:solidFill>
              </a:rPr>
              <a:t>Effondrements</a:t>
            </a:r>
            <a:r>
              <a:rPr lang="fr-FR" sz="1400">
                <a:solidFill>
                  <a:srgbClr val="6600CC"/>
                </a:solidFill>
              </a:rPr>
              <a:t>, J. Diamond, Gallimard, 2006, page 459.</a:t>
            </a:r>
          </a:p>
        </p:txBody>
      </p:sp>
      <p:sp>
        <p:nvSpPr>
          <p:cNvPr id="60419"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859ADE7-83EE-47D0-B49F-92448482AF9B}" type="slidenum">
              <a:rPr lang="fr-FR" sz="1200">
                <a:solidFill>
                  <a:schemeClr val="tx1">
                    <a:tint val="75000"/>
                  </a:schemeClr>
                </a:solidFill>
                <a:latin typeface="Times New Roman" pitchFamily="18" charset="0"/>
              </a:rPr>
              <a:pPr algn="r" fontAlgn="auto">
                <a:spcBef>
                  <a:spcPts val="0"/>
                </a:spcBef>
                <a:spcAft>
                  <a:spcPts val="0"/>
                </a:spcAft>
                <a:defRPr/>
              </a:pPr>
              <a:t>58</a:t>
            </a:fld>
            <a:endParaRPr lang="fr-FR" sz="1200" dirty="0">
              <a:solidFill>
                <a:schemeClr val="tx1">
                  <a:tint val="75000"/>
                </a:schemeClr>
              </a:solidFill>
              <a:latin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237EBD22-193A-444E-BB22-93408AC2D577}" type="slidenum">
              <a:rPr lang="fr-FR" sz="1200">
                <a:solidFill>
                  <a:schemeClr val="tx1">
                    <a:tint val="75000"/>
                  </a:schemeClr>
                </a:solidFill>
                <a:latin typeface="Times New Roman" pitchFamily="18" charset="0"/>
              </a:rPr>
              <a:pPr algn="r" fontAlgn="auto">
                <a:spcBef>
                  <a:spcPts val="0"/>
                </a:spcBef>
                <a:spcAft>
                  <a:spcPts val="0"/>
                </a:spcAft>
                <a:defRPr/>
              </a:pPr>
              <a:t>59</a:t>
            </a:fld>
            <a:endParaRPr lang="fr-FR" sz="1200" dirty="0">
              <a:solidFill>
                <a:schemeClr val="tx1">
                  <a:tint val="75000"/>
                </a:schemeClr>
              </a:solidFill>
              <a:latin typeface="Times New Roman" pitchFamily="18" charset="0"/>
            </a:endParaRPr>
          </a:p>
        </p:txBody>
      </p:sp>
      <p:pic>
        <p:nvPicPr>
          <p:cNvPr id="61444" name="Picture 6" descr="salinisation2"/>
          <p:cNvPicPr>
            <a:picLocks noChangeAspect="1" noChangeArrowheads="1"/>
          </p:cNvPicPr>
          <p:nvPr/>
        </p:nvPicPr>
        <p:blipFill>
          <a:blip r:embed="rId2" cstate="print"/>
          <a:srcRect/>
          <a:stretch>
            <a:fillRect/>
          </a:stretch>
        </p:blipFill>
        <p:spPr bwMode="auto">
          <a:xfrm>
            <a:off x="7072313" y="1357313"/>
            <a:ext cx="1512887" cy="984250"/>
          </a:xfrm>
          <a:prstGeom prst="rect">
            <a:avLst/>
          </a:prstGeom>
          <a:noFill/>
          <a:ln w="9525">
            <a:noFill/>
            <a:miter lim="800000"/>
            <a:headEnd/>
            <a:tailEnd/>
          </a:ln>
        </p:spPr>
      </p:pic>
      <p:pic>
        <p:nvPicPr>
          <p:cNvPr id="61445" name="Picture 7" descr="salinisation1"/>
          <p:cNvPicPr>
            <a:picLocks noChangeAspect="1" noChangeArrowheads="1"/>
          </p:cNvPicPr>
          <p:nvPr/>
        </p:nvPicPr>
        <p:blipFill>
          <a:blip r:embed="rId3" cstate="print"/>
          <a:srcRect/>
          <a:stretch>
            <a:fillRect/>
          </a:stretch>
        </p:blipFill>
        <p:spPr bwMode="auto">
          <a:xfrm>
            <a:off x="395288" y="1196975"/>
            <a:ext cx="3600450" cy="2460625"/>
          </a:xfrm>
          <a:prstGeom prst="rect">
            <a:avLst/>
          </a:prstGeom>
          <a:noFill/>
          <a:ln w="9525">
            <a:noFill/>
            <a:miter lim="800000"/>
            <a:headEnd/>
            <a:tailEnd/>
          </a:ln>
        </p:spPr>
      </p:pic>
      <p:sp>
        <p:nvSpPr>
          <p:cNvPr id="61446" name="Text Box 8"/>
          <p:cNvSpPr txBox="1">
            <a:spLocks noChangeArrowheads="1"/>
          </p:cNvSpPr>
          <p:nvPr/>
        </p:nvSpPr>
        <p:spPr bwMode="auto">
          <a:xfrm>
            <a:off x="4427538" y="3860800"/>
            <a:ext cx="4518025" cy="554038"/>
          </a:xfrm>
          <a:prstGeom prst="rect">
            <a:avLst/>
          </a:prstGeom>
          <a:noFill/>
          <a:ln w="9525">
            <a:noFill/>
            <a:miter lim="800000"/>
            <a:headEnd/>
            <a:tailEnd/>
          </a:ln>
        </p:spPr>
        <p:txBody>
          <a:bodyPr wrap="none">
            <a:spAutoFit/>
          </a:bodyPr>
          <a:lstStyle/>
          <a:p>
            <a:r>
              <a:rPr lang="fr-FR">
                <a:solidFill>
                  <a:srgbClr val="6600CC"/>
                </a:solidFill>
              </a:rPr>
              <a:t>↑</a:t>
            </a:r>
            <a:r>
              <a:rPr lang="fr-FR"/>
              <a:t> </a:t>
            </a:r>
            <a:r>
              <a:rPr lang="fr-FR" sz="1200">
                <a:solidFill>
                  <a:srgbClr val="6600CC"/>
                </a:solidFill>
              </a:rPr>
              <a:t>Efflorescence de sels, à la surface du sol (remontée de sels).</a:t>
            </a:r>
          </a:p>
          <a:p>
            <a:r>
              <a:rPr lang="fr-FR" sz="1200">
                <a:solidFill>
                  <a:srgbClr val="6600CC"/>
                </a:solidFill>
              </a:rPr>
              <a:t>© AGRIRESEAU, Canada.</a:t>
            </a:r>
          </a:p>
        </p:txBody>
      </p:sp>
      <p:sp>
        <p:nvSpPr>
          <p:cNvPr id="61447" name="Text Box 9"/>
          <p:cNvSpPr txBox="1">
            <a:spLocks noChangeArrowheads="1"/>
          </p:cNvSpPr>
          <p:nvPr/>
        </p:nvSpPr>
        <p:spPr bwMode="auto">
          <a:xfrm>
            <a:off x="250825" y="4437063"/>
            <a:ext cx="8712200" cy="2092325"/>
          </a:xfrm>
          <a:prstGeom prst="rect">
            <a:avLst/>
          </a:prstGeom>
          <a:noFill/>
          <a:ln w="9525">
            <a:noFill/>
            <a:miter lim="800000"/>
            <a:headEnd/>
            <a:tailEnd/>
          </a:ln>
        </p:spPr>
        <p:txBody>
          <a:bodyPr>
            <a:spAutoFit/>
          </a:bodyPr>
          <a:lstStyle/>
          <a:p>
            <a:pPr algn="just">
              <a:buFontTx/>
              <a:buChar char="•"/>
            </a:pPr>
            <a:r>
              <a:rPr lang="fr-FR" sz="1400">
                <a:solidFill>
                  <a:srgbClr val="6600CC"/>
                </a:solidFill>
              </a:rPr>
              <a:t>Les terres peuvent aussi se saliner, si l’on pompe dans une nappe aquifère </a:t>
            </a:r>
            <a:r>
              <a:rPr lang="fr-FR" sz="1400" i="1">
                <a:solidFill>
                  <a:srgbClr val="6600CC"/>
                </a:solidFill>
              </a:rPr>
              <a:t>trop proche de la mer (ce qui attirera l’eau salée dans la nappe phréatique)</a:t>
            </a:r>
            <a:r>
              <a:rPr lang="fr-FR" sz="1400">
                <a:solidFill>
                  <a:srgbClr val="6600CC"/>
                </a:solidFill>
              </a:rPr>
              <a:t>.</a:t>
            </a:r>
          </a:p>
          <a:p>
            <a:pPr algn="just">
              <a:buFontTx/>
              <a:buChar char="•"/>
            </a:pPr>
            <a:r>
              <a:rPr lang="fr-FR" sz="1400">
                <a:solidFill>
                  <a:srgbClr val="6600CC"/>
                </a:solidFill>
              </a:rPr>
              <a:t>Le monde perd en moyenne 10 hectares de terres cultivables par minute dont 3 ha (</a:t>
            </a:r>
            <a:r>
              <a:rPr lang="fr-FR" sz="1400" b="1">
                <a:solidFill>
                  <a:srgbClr val="6600CC"/>
                </a:solidFill>
              </a:rPr>
              <a:t>plus de 1,5 Mha par ans</a:t>
            </a:r>
            <a:r>
              <a:rPr lang="fr-FR" sz="1400">
                <a:solidFill>
                  <a:srgbClr val="6600CC"/>
                </a:solidFill>
              </a:rPr>
              <a:t>) à cause de la salinisation (Kovda, 1983). </a:t>
            </a:r>
          </a:p>
          <a:p>
            <a:pPr algn="just">
              <a:buFontTx/>
              <a:buChar char="•"/>
            </a:pPr>
            <a:r>
              <a:rPr lang="fr-FR" sz="1400">
                <a:solidFill>
                  <a:srgbClr val="6600CC"/>
                </a:solidFill>
              </a:rPr>
              <a:t>Aujourd’hui, on estime à près de </a:t>
            </a:r>
            <a:r>
              <a:rPr lang="fr-FR" sz="1400" b="1">
                <a:solidFill>
                  <a:srgbClr val="6600CC"/>
                </a:solidFill>
              </a:rPr>
              <a:t>400 Mha</a:t>
            </a:r>
            <a:r>
              <a:rPr lang="fr-FR" sz="1400">
                <a:solidFill>
                  <a:srgbClr val="6600CC"/>
                </a:solidFill>
              </a:rPr>
              <a:t> les terres affectées par la salinisation (Bot, Nachtergaele &amp; Young, 2000).</a:t>
            </a:r>
          </a:p>
          <a:p>
            <a:pPr algn="just">
              <a:buFontTx/>
              <a:buChar char="•"/>
            </a:pPr>
            <a:r>
              <a:rPr lang="fr-FR" sz="1400" u="sng">
                <a:solidFill>
                  <a:srgbClr val="6600CC"/>
                </a:solidFill>
              </a:rPr>
              <a:t>En Afrique</a:t>
            </a:r>
            <a:r>
              <a:rPr lang="fr-FR" sz="1400">
                <a:solidFill>
                  <a:srgbClr val="6600CC"/>
                </a:solidFill>
              </a:rPr>
              <a:t>: Près de 40 Mha sont affectés par la salinisation, soit près de 2% de la surface totale.</a:t>
            </a:r>
          </a:p>
          <a:p>
            <a:pPr algn="just">
              <a:buFontTx/>
              <a:buChar char="•"/>
            </a:pPr>
            <a:r>
              <a:rPr lang="fr-FR" sz="1400" u="sng">
                <a:solidFill>
                  <a:srgbClr val="6600CC"/>
                </a:solidFill>
              </a:rPr>
              <a:t>Au Proche-Orient</a:t>
            </a:r>
            <a:r>
              <a:rPr lang="fr-FR" sz="1400">
                <a:solidFill>
                  <a:srgbClr val="6600CC"/>
                </a:solidFill>
              </a:rPr>
              <a:t>: Près de 92 Mha sont affectés par la salinisation, soit environ 5% de la surface totale.</a:t>
            </a:r>
          </a:p>
          <a:p>
            <a:r>
              <a:rPr lang="fr-FR" sz="1400">
                <a:solidFill>
                  <a:srgbClr val="6600CC"/>
                </a:solidFill>
              </a:rPr>
              <a:t>Source : </a:t>
            </a:r>
            <a:r>
              <a:rPr lang="fr-FR" sz="1400">
                <a:solidFill>
                  <a:srgbClr val="6600CC"/>
                </a:solidFill>
                <a:hlinkClick r:id="rId4"/>
              </a:rPr>
              <a:t>http://www.agrireseau.qc.ca/agroenvironnement/documents/Salinisation_irrigation.pdf</a:t>
            </a:r>
            <a:r>
              <a:rPr lang="fr-FR" sz="1400">
                <a:solidFill>
                  <a:srgbClr val="6600CC"/>
                </a:solidFill>
              </a:rPr>
              <a:t> </a:t>
            </a:r>
            <a:r>
              <a:rPr lang="fr-FR"/>
              <a:t> </a:t>
            </a:r>
          </a:p>
        </p:txBody>
      </p:sp>
      <p:pic>
        <p:nvPicPr>
          <p:cNvPr id="61448" name="Picture 10" descr="salinisation4"/>
          <p:cNvPicPr>
            <a:picLocks noChangeAspect="1" noChangeArrowheads="1"/>
          </p:cNvPicPr>
          <p:nvPr/>
        </p:nvPicPr>
        <p:blipFill>
          <a:blip r:embed="rId5" cstate="print"/>
          <a:srcRect/>
          <a:stretch>
            <a:fillRect/>
          </a:stretch>
        </p:blipFill>
        <p:spPr bwMode="auto">
          <a:xfrm>
            <a:off x="4427538" y="2420938"/>
            <a:ext cx="1905000" cy="1428750"/>
          </a:xfrm>
          <a:prstGeom prst="rect">
            <a:avLst/>
          </a:prstGeom>
          <a:noFill/>
          <a:ln w="9525">
            <a:noFill/>
            <a:miter lim="800000"/>
            <a:headEnd/>
            <a:tailEnd/>
          </a:ln>
        </p:spPr>
      </p:pic>
      <p:pic>
        <p:nvPicPr>
          <p:cNvPr id="61449" name="Picture 11" descr="salinisation3"/>
          <p:cNvPicPr>
            <a:picLocks noChangeAspect="1" noChangeArrowheads="1"/>
          </p:cNvPicPr>
          <p:nvPr/>
        </p:nvPicPr>
        <p:blipFill>
          <a:blip r:embed="rId6" cstate="print"/>
          <a:srcRect/>
          <a:stretch>
            <a:fillRect/>
          </a:stretch>
        </p:blipFill>
        <p:spPr bwMode="auto">
          <a:xfrm>
            <a:off x="6659563" y="2420938"/>
            <a:ext cx="1943100" cy="1457325"/>
          </a:xfrm>
          <a:prstGeom prst="rect">
            <a:avLst/>
          </a:prstGeom>
          <a:noFill/>
          <a:ln w="9525">
            <a:noFill/>
            <a:miter lim="800000"/>
            <a:headEnd/>
            <a:tailEnd/>
          </a:ln>
        </p:spPr>
      </p:pic>
      <p:sp>
        <p:nvSpPr>
          <p:cNvPr id="61450" name="Text Box 12"/>
          <p:cNvSpPr txBox="1">
            <a:spLocks noChangeArrowheads="1"/>
          </p:cNvSpPr>
          <p:nvPr/>
        </p:nvSpPr>
        <p:spPr bwMode="auto">
          <a:xfrm>
            <a:off x="179388" y="3716338"/>
            <a:ext cx="3887787" cy="646112"/>
          </a:xfrm>
          <a:prstGeom prst="rect">
            <a:avLst/>
          </a:prstGeom>
          <a:noFill/>
          <a:ln w="9525">
            <a:noFill/>
            <a:miter lim="800000"/>
            <a:headEnd/>
            <a:tailEnd/>
          </a:ln>
        </p:spPr>
        <p:txBody>
          <a:bodyPr>
            <a:spAutoFit/>
          </a:bodyPr>
          <a:lstStyle/>
          <a:p>
            <a:pPr algn="ctr"/>
            <a:r>
              <a:rPr lang="fr-FR" sz="1200">
                <a:solidFill>
                  <a:srgbClr val="6600CC"/>
                </a:solidFill>
                <a:cs typeface="Arial" charset="0"/>
              </a:rPr>
              <a:t>↑ </a:t>
            </a:r>
            <a:r>
              <a:rPr lang="fr-FR" sz="1200">
                <a:solidFill>
                  <a:srgbClr val="6600CC"/>
                </a:solidFill>
              </a:rPr>
              <a:t>Mécanisme de salinisation des sols des terres basses (en bas de pente), due à une irrigation excessive © Claire König, </a:t>
            </a:r>
            <a:r>
              <a:rPr lang="fr-FR" sz="1200">
                <a:solidFill>
                  <a:srgbClr val="6600CC"/>
                </a:solidFill>
                <a:hlinkClick r:id="rId7"/>
              </a:rPr>
              <a:t>www.futura-sciences.com</a:t>
            </a:r>
            <a:r>
              <a:rPr lang="fr-FR" sz="1200">
                <a:solidFill>
                  <a:srgbClr val="6600CC"/>
                </a:solidFill>
              </a:rPr>
              <a:t> </a:t>
            </a:r>
          </a:p>
        </p:txBody>
      </p:sp>
      <p:sp>
        <p:nvSpPr>
          <p:cNvPr id="61451" name="Text Box 13"/>
          <p:cNvSpPr txBox="1">
            <a:spLocks noChangeArrowheads="1"/>
          </p:cNvSpPr>
          <p:nvPr/>
        </p:nvSpPr>
        <p:spPr bwMode="auto">
          <a:xfrm>
            <a:off x="1714500" y="1000125"/>
            <a:ext cx="6138863" cy="369888"/>
          </a:xfrm>
          <a:prstGeom prst="rect">
            <a:avLst/>
          </a:prstGeom>
          <a:noFill/>
          <a:ln w="9525">
            <a:noFill/>
            <a:miter lim="800000"/>
            <a:headEnd/>
            <a:tailEnd/>
          </a:ln>
        </p:spPr>
        <p:txBody>
          <a:bodyPr wrap="none">
            <a:spAutoFit/>
          </a:bodyPr>
          <a:lstStyle/>
          <a:p>
            <a:r>
              <a:rPr lang="fr-FR" b="1" u="sng">
                <a:solidFill>
                  <a:srgbClr val="6600CC"/>
                </a:solidFill>
              </a:rPr>
              <a:t>22) Annexe : Processus de salinisation des sols</a:t>
            </a:r>
            <a:r>
              <a:rPr lang="fr-FR">
                <a:solidFill>
                  <a:srgbClr val="6600CC"/>
                </a:solidFill>
              </a:rPr>
              <a:t> (suite)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4"/>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171" name="Text Box 5"/>
          <p:cNvSpPr txBox="1">
            <a:spLocks noChangeArrowheads="1"/>
          </p:cNvSpPr>
          <p:nvPr/>
        </p:nvSpPr>
        <p:spPr bwMode="auto">
          <a:xfrm>
            <a:off x="107950" y="1196975"/>
            <a:ext cx="9036050" cy="3846513"/>
          </a:xfrm>
          <a:prstGeom prst="rect">
            <a:avLst/>
          </a:prstGeom>
          <a:noFill/>
          <a:ln w="9525">
            <a:noFill/>
            <a:miter lim="800000"/>
            <a:headEnd/>
            <a:tailEnd/>
          </a:ln>
        </p:spPr>
        <p:txBody>
          <a:bodyPr>
            <a:spAutoFit/>
          </a:bodyPr>
          <a:lstStyle/>
          <a:p>
            <a:r>
              <a:rPr lang="fr-FR" b="1" u="sng">
                <a:solidFill>
                  <a:srgbClr val="6600CC"/>
                </a:solidFill>
              </a:rPr>
              <a:t>1) Le problème de la dégradation et de l’épuisement des sols dans le monde </a:t>
            </a:r>
            <a:r>
              <a:rPr lang="fr-FR">
                <a:solidFill>
                  <a:srgbClr val="6600CC"/>
                </a:solidFill>
              </a:rPr>
              <a:t>(suite)</a:t>
            </a:r>
          </a:p>
          <a:p>
            <a:pPr algn="just">
              <a:buFont typeface="Arial" charset="0"/>
              <a:buChar char="•"/>
            </a:pPr>
            <a:r>
              <a:rPr lang="fr-FR">
                <a:solidFill>
                  <a:srgbClr val="FF0000"/>
                </a:solidFill>
              </a:rPr>
              <a:t>Près de 40% des terres cultivables de notre planète sont dégradées </a:t>
            </a:r>
          </a:p>
          <a:p>
            <a:pPr algn="just"/>
            <a:r>
              <a:rPr lang="fr-FR" sz="1400">
                <a:solidFill>
                  <a:srgbClr val="FF0000"/>
                </a:solidFill>
              </a:rPr>
              <a:t>(Source : UNEP (United Nations Environnement Programme), ISRIC World Soil Information, </a:t>
            </a:r>
            <a:r>
              <a:rPr lang="fr-FR" sz="1400">
                <a:solidFill>
                  <a:srgbClr val="FF0000"/>
                </a:solidFill>
                <a:hlinkClick r:id="rId2"/>
              </a:rPr>
              <a:t>www.unep.org/geo/geo3/french</a:t>
            </a:r>
            <a:r>
              <a:rPr lang="fr-FR" sz="1400">
                <a:solidFill>
                  <a:srgbClr val="FF0000"/>
                </a:solidFill>
              </a:rPr>
              <a:t>).</a:t>
            </a:r>
          </a:p>
          <a:p>
            <a:pPr algn="just">
              <a:buFont typeface="Arial" charset="0"/>
              <a:buChar char="•"/>
            </a:pPr>
            <a:r>
              <a:rPr lang="fr-FR">
                <a:solidFill>
                  <a:srgbClr val="6600CC"/>
                </a:solidFill>
              </a:rPr>
              <a:t>En milieu semi-aride, les techniques mécanisées de travail du sol (avec le </a:t>
            </a:r>
            <a:r>
              <a:rPr lang="fr-FR" b="1" i="1">
                <a:solidFill>
                  <a:srgbClr val="6600CC"/>
                </a:solidFill>
              </a:rPr>
              <a:t>labour</a:t>
            </a:r>
            <a:r>
              <a:rPr lang="fr-FR">
                <a:solidFill>
                  <a:srgbClr val="6600CC"/>
                </a:solidFill>
              </a:rPr>
              <a:t>) engendrent l'émiettement excessif, le tassement et la compaction des sols, l'érosion, le ruissellement, l'appauvrissement et le dessèchement des terres.</a:t>
            </a:r>
          </a:p>
          <a:p>
            <a:pPr algn="just">
              <a:buFont typeface="Arial" charset="0"/>
              <a:buChar char="•"/>
            </a:pPr>
            <a:r>
              <a:rPr lang="fr-FR">
                <a:solidFill>
                  <a:srgbClr val="6600CC"/>
                </a:solidFill>
              </a:rPr>
              <a:t>Ces terres en danger nécessitent d’autres techniques agricoles, en particulier de fertilisation des sols.</a:t>
            </a:r>
          </a:p>
          <a:p>
            <a:pPr algn="just">
              <a:buFont typeface="Arial" charset="0"/>
              <a:buChar char="•"/>
            </a:pPr>
            <a:r>
              <a:rPr lang="en-US">
                <a:solidFill>
                  <a:srgbClr val="6600CC"/>
                </a:solidFill>
              </a:rPr>
              <a:t>La fertilisation de ces terres permettrait de nourrir plus de personnes.</a:t>
            </a:r>
            <a:endParaRPr lang="fr-FR">
              <a:solidFill>
                <a:srgbClr val="6600CC"/>
              </a:solidFill>
            </a:endParaRPr>
          </a:p>
          <a:p>
            <a:pPr algn="just">
              <a:buFont typeface="Arial" charset="0"/>
              <a:buChar char="•"/>
            </a:pPr>
            <a:r>
              <a:rPr lang="fr-FR">
                <a:solidFill>
                  <a:srgbClr val="6600CC"/>
                </a:solidFill>
              </a:rPr>
              <a:t>Si l’on pourrait augmenter la productivité agricole _ par des techniques d’amélioration de la fertilité des sols, l’utilisation d’espèces nourricières productives, de meilleurs techniques de cultures _, une partie de cette émigration dramatique se tarirait.</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7BF20E3E-19DB-41D4-8DAB-01695A705271}" type="slidenum">
              <a:rPr lang="fr-FR" sz="1200">
                <a:solidFill>
                  <a:schemeClr val="tx1">
                    <a:tint val="75000"/>
                  </a:schemeClr>
                </a:solidFill>
                <a:latin typeface="Times New Roman" pitchFamily="18" charset="0"/>
              </a:rPr>
              <a:pPr algn="r" fontAlgn="auto">
                <a:spcBef>
                  <a:spcPts val="0"/>
                </a:spcBef>
                <a:spcAft>
                  <a:spcPts val="0"/>
                </a:spcAft>
                <a:defRPr/>
              </a:pPr>
              <a:t>6</a:t>
            </a:fld>
            <a:endParaRPr lang="fr-FR" sz="1200" dirty="0">
              <a:solidFill>
                <a:schemeClr val="tx1">
                  <a:tint val="75000"/>
                </a:schemeClr>
              </a:solidFill>
              <a:latin typeface="Times New Roman" pitchFamily="18" charset="0"/>
            </a:endParaRPr>
          </a:p>
        </p:txBody>
      </p:sp>
      <p:pic>
        <p:nvPicPr>
          <p:cNvPr id="7173" name="Picture 7" descr="tr"/>
          <p:cNvPicPr>
            <a:picLocks noChangeAspect="1" noChangeArrowheads="1"/>
          </p:cNvPicPr>
          <p:nvPr/>
        </p:nvPicPr>
        <p:blipFill>
          <a:blip r:embed="rId3" cstate="print"/>
          <a:srcRect/>
          <a:stretch>
            <a:fillRect/>
          </a:stretch>
        </p:blipFill>
        <p:spPr bwMode="auto">
          <a:xfrm>
            <a:off x="4500563" y="5081588"/>
            <a:ext cx="1871662" cy="1709737"/>
          </a:xfrm>
          <a:prstGeom prst="rect">
            <a:avLst/>
          </a:prstGeom>
          <a:noFill/>
          <a:ln w="9525">
            <a:noFill/>
            <a:miter lim="800000"/>
            <a:headEnd/>
            <a:tailEnd/>
          </a:ln>
        </p:spPr>
      </p:pic>
      <p:pic>
        <p:nvPicPr>
          <p:cNvPr id="7174" name="Picture 8" descr="arton2821"/>
          <p:cNvPicPr>
            <a:picLocks noChangeAspect="1" noChangeArrowheads="1"/>
          </p:cNvPicPr>
          <p:nvPr/>
        </p:nvPicPr>
        <p:blipFill>
          <a:blip r:embed="rId4" cstate="print"/>
          <a:srcRect/>
          <a:stretch>
            <a:fillRect/>
          </a:stretch>
        </p:blipFill>
        <p:spPr bwMode="auto">
          <a:xfrm>
            <a:off x="6786563" y="5143500"/>
            <a:ext cx="2089150" cy="1365250"/>
          </a:xfrm>
          <a:prstGeom prst="rect">
            <a:avLst/>
          </a:prstGeom>
          <a:noFill/>
          <a:ln w="9525">
            <a:noFill/>
            <a:miter lim="800000"/>
            <a:headEnd/>
            <a:tailEnd/>
          </a:ln>
        </p:spPr>
      </p:pic>
      <p:sp>
        <p:nvSpPr>
          <p:cNvPr id="7175" name="ZoneTexte 6"/>
          <p:cNvSpPr txBox="1">
            <a:spLocks noChangeArrowheads="1"/>
          </p:cNvSpPr>
          <p:nvPr/>
        </p:nvSpPr>
        <p:spPr bwMode="auto">
          <a:xfrm>
            <a:off x="2071688" y="5143500"/>
            <a:ext cx="2357437" cy="1570038"/>
          </a:xfrm>
          <a:prstGeom prst="rect">
            <a:avLst/>
          </a:prstGeom>
          <a:noFill/>
          <a:ln w="9525">
            <a:noFill/>
            <a:miter lim="800000"/>
            <a:headEnd/>
            <a:tailEnd/>
          </a:ln>
        </p:spPr>
        <p:txBody>
          <a:bodyPr>
            <a:spAutoFit/>
          </a:bodyPr>
          <a:lstStyle/>
          <a:p>
            <a:pPr algn="just">
              <a:buFont typeface="Symbol" pitchFamily="18" charset="2"/>
              <a:buChar char="¬"/>
            </a:pPr>
            <a:r>
              <a:rPr lang="fr-FR" sz="1200">
                <a:solidFill>
                  <a:srgbClr val="6600CC"/>
                </a:solidFill>
              </a:rPr>
              <a:t>Sol résultat d’une intense déforestation.</a:t>
            </a:r>
          </a:p>
          <a:p>
            <a:pPr algn="just"/>
            <a:endParaRPr lang="fr-FR" sz="1200">
              <a:solidFill>
                <a:srgbClr val="6600CC"/>
              </a:solidFill>
            </a:endParaRPr>
          </a:p>
          <a:p>
            <a:pPr algn="just"/>
            <a:r>
              <a:rPr lang="fr-FR" sz="1200">
                <a:solidFill>
                  <a:srgbClr val="6600CC"/>
                </a:solidFill>
              </a:rPr>
              <a:t>Malgré un travail pénible</a:t>
            </a:r>
          </a:p>
          <a:p>
            <a:pPr algn="just"/>
            <a:r>
              <a:rPr lang="fr-FR" sz="1200">
                <a:solidFill>
                  <a:srgbClr val="6600CC"/>
                </a:solidFill>
              </a:rPr>
              <a:t>de lutte contre l’érosion, le paysan n’obtient que de faibles rendements, à cause de la dégradation des sols </a:t>
            </a:r>
            <a:r>
              <a:rPr lang="fr-FR" sz="1200">
                <a:solidFill>
                  <a:srgbClr val="6600CC"/>
                </a:solidFill>
                <a:sym typeface="Symbol" pitchFamily="18" charset="2"/>
              </a:rPr>
              <a:t></a:t>
            </a:r>
            <a:endParaRPr lang="fr-FR" sz="1200">
              <a:solidFill>
                <a:srgbClr val="6600CC"/>
              </a:solidFill>
            </a:endParaRPr>
          </a:p>
        </p:txBody>
      </p:sp>
      <p:pic>
        <p:nvPicPr>
          <p:cNvPr id="7176" name="Picture 10" descr="page0_blog_entry217_2"/>
          <p:cNvPicPr>
            <a:picLocks noChangeAspect="1" noChangeArrowheads="1"/>
          </p:cNvPicPr>
          <p:nvPr/>
        </p:nvPicPr>
        <p:blipFill>
          <a:blip r:embed="rId5" cstate="print"/>
          <a:srcRect/>
          <a:stretch>
            <a:fillRect/>
          </a:stretch>
        </p:blipFill>
        <p:spPr bwMode="auto">
          <a:xfrm>
            <a:off x="214313" y="5143500"/>
            <a:ext cx="1714500" cy="1143000"/>
          </a:xfrm>
          <a:prstGeom prst="rect">
            <a:avLst/>
          </a:prstGeom>
          <a:noFill/>
          <a:ln w="9525">
            <a:noFill/>
            <a:miter lim="800000"/>
            <a:headEnd/>
            <a:tailEnd/>
          </a:ln>
        </p:spPr>
      </p:pic>
      <p:sp>
        <p:nvSpPr>
          <p:cNvPr id="7177" name="ZoneTexte 9"/>
          <p:cNvSpPr txBox="1">
            <a:spLocks noChangeArrowheads="1"/>
          </p:cNvSpPr>
          <p:nvPr/>
        </p:nvSpPr>
        <p:spPr bwMode="auto">
          <a:xfrm>
            <a:off x="428625" y="6357938"/>
            <a:ext cx="1044575" cy="246062"/>
          </a:xfrm>
          <a:prstGeom prst="rect">
            <a:avLst/>
          </a:prstGeom>
          <a:noFill/>
          <a:ln w="9525">
            <a:noFill/>
            <a:miter lim="800000"/>
            <a:headEnd/>
            <a:tailEnd/>
          </a:ln>
        </p:spPr>
        <p:txBody>
          <a:bodyPr wrap="none">
            <a:spAutoFit/>
          </a:bodyPr>
          <a:lstStyle/>
          <a:p>
            <a:r>
              <a:rPr lang="fr-FR" sz="1000">
                <a:solidFill>
                  <a:srgbClr val="6600CC"/>
                </a:solidFill>
              </a:rPr>
              <a:t>© Greenpeace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C831C29E-1E9B-4C73-BB90-66F2B9DDE153}" type="slidenum">
              <a:rPr lang="fr-FR" sz="1200">
                <a:solidFill>
                  <a:schemeClr val="tx1">
                    <a:tint val="75000"/>
                  </a:schemeClr>
                </a:solidFill>
                <a:latin typeface="Times New Roman" pitchFamily="18" charset="0"/>
              </a:rPr>
              <a:pPr algn="r" fontAlgn="auto">
                <a:spcBef>
                  <a:spcPts val="0"/>
                </a:spcBef>
                <a:spcAft>
                  <a:spcPts val="0"/>
                </a:spcAft>
                <a:defRPr/>
              </a:pPr>
              <a:t>60</a:t>
            </a:fld>
            <a:endParaRPr lang="fr-FR" sz="1200" dirty="0">
              <a:solidFill>
                <a:schemeClr val="tx1">
                  <a:tint val="75000"/>
                </a:schemeClr>
              </a:solidFill>
              <a:latin typeface="Times New Roman" pitchFamily="18" charset="0"/>
            </a:endParaRPr>
          </a:p>
        </p:txBody>
      </p:sp>
      <p:sp>
        <p:nvSpPr>
          <p:cNvPr id="62468" name="Text Box 13"/>
          <p:cNvSpPr txBox="1">
            <a:spLocks noChangeArrowheads="1"/>
          </p:cNvSpPr>
          <p:nvPr/>
        </p:nvSpPr>
        <p:spPr bwMode="auto">
          <a:xfrm>
            <a:off x="357188" y="928688"/>
            <a:ext cx="8572500" cy="5929312"/>
          </a:xfrm>
          <a:prstGeom prst="rect">
            <a:avLst/>
          </a:prstGeom>
          <a:noFill/>
          <a:ln w="9525">
            <a:noFill/>
            <a:miter lim="800000"/>
            <a:headEnd/>
            <a:tailEnd/>
          </a:ln>
        </p:spPr>
        <p:txBody>
          <a:bodyPr>
            <a:spAutoFit/>
          </a:bodyPr>
          <a:lstStyle/>
          <a:p>
            <a:r>
              <a:rPr lang="fr-FR" b="1" u="sng">
                <a:solidFill>
                  <a:srgbClr val="6600CC"/>
                </a:solidFill>
              </a:rPr>
              <a:t>22) Annexe : Processus de salinisation des sols</a:t>
            </a:r>
            <a:r>
              <a:rPr lang="fr-FR">
                <a:solidFill>
                  <a:srgbClr val="6600CC"/>
                </a:solidFill>
              </a:rPr>
              <a:t> (suite et fin)</a:t>
            </a:r>
          </a:p>
          <a:p>
            <a:endParaRPr lang="fr-FR">
              <a:solidFill>
                <a:srgbClr val="6600CC"/>
              </a:solidFill>
            </a:endParaRPr>
          </a:p>
          <a:p>
            <a:r>
              <a:rPr lang="fr-FR" sz="1400" b="1">
                <a:solidFill>
                  <a:srgbClr val="6600CC"/>
                </a:solidFill>
              </a:rPr>
              <a:t>Solutions au problème de la salinisation  (cours d'</a:t>
            </a:r>
            <a:r>
              <a:rPr lang="fr-FR" sz="1400" b="1" u="sng">
                <a:solidFill>
                  <a:srgbClr val="6600CC"/>
                </a:solidFill>
                <a:hlinkClick r:id="rId2"/>
              </a:rPr>
              <a:t>hydrologie</a:t>
            </a:r>
            <a:r>
              <a:rPr lang="fr-FR" sz="1400" b="1">
                <a:solidFill>
                  <a:srgbClr val="6600CC"/>
                </a:solidFill>
              </a:rPr>
              <a:t> du Prof. Musy, EPFL, Lausanne (°))</a:t>
            </a:r>
            <a:endParaRPr lang="fr-FR" sz="1400">
              <a:solidFill>
                <a:srgbClr val="6600CC"/>
              </a:solidFill>
            </a:endParaRPr>
          </a:p>
          <a:p>
            <a:endParaRPr lang="fr-FR" sz="1400" b="1">
              <a:solidFill>
                <a:srgbClr val="6600CC"/>
              </a:solidFill>
            </a:endParaRPr>
          </a:p>
          <a:p>
            <a:pPr algn="just"/>
            <a:r>
              <a:rPr lang="fr-FR" sz="1200" b="1">
                <a:solidFill>
                  <a:srgbClr val="6600CC"/>
                </a:solidFill>
              </a:rPr>
              <a:t>1) Bonne gestion des eaux et des écoulements</a:t>
            </a:r>
            <a:r>
              <a:rPr lang="fr-FR" sz="1200">
                <a:solidFill>
                  <a:srgbClr val="6600CC"/>
                </a:solidFill>
              </a:rPr>
              <a:t> </a:t>
            </a:r>
          </a:p>
          <a:p>
            <a:pPr algn="just">
              <a:buFont typeface="Arial" charset="0"/>
              <a:buChar char="•"/>
            </a:pPr>
            <a:r>
              <a:rPr lang="fr-FR" sz="1200">
                <a:solidFill>
                  <a:srgbClr val="6600CC"/>
                </a:solidFill>
              </a:rPr>
              <a:t>Une bonne gestion des ressources en eau implique à la fois que l'on empêche l'eau reçue dans les aires d'alimentation de percoler (diffuser) dans les eaux souterraines et que l'on maintienne à un niveau bas et sûr la nappe phréatique dans la zone d'émergence.</a:t>
            </a:r>
          </a:p>
          <a:p>
            <a:pPr algn="just">
              <a:buFont typeface="Arial" charset="0"/>
              <a:buChar char="•"/>
            </a:pPr>
            <a:r>
              <a:rPr lang="fr-FR" sz="1200">
                <a:solidFill>
                  <a:srgbClr val="6600CC"/>
                </a:solidFill>
              </a:rPr>
              <a:t>Les coûteuses solutions mécaniques, tel l'aménagement de réseaux de drainage souterrains, doivent être réservées aux terrains les plus touchés.</a:t>
            </a:r>
          </a:p>
          <a:p>
            <a:pPr algn="just"/>
            <a:r>
              <a:rPr lang="fr-FR" sz="1200">
                <a:solidFill>
                  <a:srgbClr val="6600CC"/>
                </a:solidFill>
              </a:rPr>
              <a:t> </a:t>
            </a:r>
          </a:p>
          <a:p>
            <a:pPr algn="just"/>
            <a:r>
              <a:rPr lang="fr-FR" sz="1200" b="1">
                <a:solidFill>
                  <a:srgbClr val="6600CC"/>
                </a:solidFill>
              </a:rPr>
              <a:t>2) Bonnes</a:t>
            </a:r>
            <a:r>
              <a:rPr lang="fr-FR" sz="1200">
                <a:solidFill>
                  <a:srgbClr val="6600CC"/>
                </a:solidFill>
              </a:rPr>
              <a:t> </a:t>
            </a:r>
            <a:r>
              <a:rPr lang="fr-FR" sz="1200" b="1">
                <a:solidFill>
                  <a:srgbClr val="6600CC"/>
                </a:solidFill>
              </a:rPr>
              <a:t>techniques culturales</a:t>
            </a:r>
            <a:r>
              <a:rPr lang="fr-FR" sz="1200">
                <a:solidFill>
                  <a:srgbClr val="6600CC"/>
                </a:solidFill>
              </a:rPr>
              <a:t> </a:t>
            </a:r>
          </a:p>
          <a:p>
            <a:pPr algn="just"/>
            <a:r>
              <a:rPr lang="fr-FR" sz="1200">
                <a:solidFill>
                  <a:srgbClr val="6600CC"/>
                </a:solidFill>
              </a:rPr>
              <a:t>Le choix de </a:t>
            </a:r>
            <a:r>
              <a:rPr lang="fr-FR" sz="1200" b="1">
                <a:solidFill>
                  <a:srgbClr val="6600CC"/>
                </a:solidFill>
              </a:rPr>
              <a:t>méthodes culturales,</a:t>
            </a:r>
            <a:r>
              <a:rPr lang="fr-FR" sz="1200">
                <a:solidFill>
                  <a:srgbClr val="6600CC"/>
                </a:solidFill>
              </a:rPr>
              <a:t> visant la restauration de sols salinisés, dépend de la gravité de la salinisation, de son étendue et des caractéristiques locales. Il faut généralement privilégier</a:t>
            </a:r>
            <a:r>
              <a:rPr lang="fr-FR" sz="1200" b="1">
                <a:solidFill>
                  <a:srgbClr val="6600CC"/>
                </a:solidFill>
              </a:rPr>
              <a:t> une approche biologique</a:t>
            </a:r>
            <a:r>
              <a:rPr lang="fr-FR" sz="1200">
                <a:solidFill>
                  <a:srgbClr val="6600CC"/>
                </a:solidFill>
              </a:rPr>
              <a:t>, en faisant appel à des régimes particuliers d'assolement et de travail du sol. </a:t>
            </a:r>
          </a:p>
          <a:p>
            <a:pPr algn="just"/>
            <a:r>
              <a:rPr lang="fr-FR" sz="1200">
                <a:solidFill>
                  <a:srgbClr val="6600CC"/>
                </a:solidFill>
              </a:rPr>
              <a:t>On peut empêcher l'eau de s'infiltrer dans le sol des zones d'émergence en dérivant l'eau de surface vers des étangs situés au bas des pentes. </a:t>
            </a:r>
            <a:r>
              <a:rPr lang="fr-FR" sz="1200" b="1">
                <a:solidFill>
                  <a:srgbClr val="6600CC"/>
                </a:solidFill>
              </a:rPr>
              <a:t>Les cultures fourragères et les plantes vivaces, la luzerne,</a:t>
            </a:r>
            <a:r>
              <a:rPr lang="fr-FR" sz="1200">
                <a:solidFill>
                  <a:srgbClr val="6600CC"/>
                </a:solidFill>
              </a:rPr>
              <a:t> peuvent jouer un rôle utile, en raison de leur saison de croissance plus longue et de leur capacité d'absorber une plus grande quantité d'eau que les plantes annuelles et ce, à une plus grande profondeur. Ainsi, les cultures fourragères empêchent l'accumulation d'eau souterraine, abaissent la nappe phréatique et assèchent le sous-sol. En outre, elles accroissent la teneur en matière organique du sol et en améliorent la structure, ce qui réduit le risque d'érosion.</a:t>
            </a:r>
          </a:p>
          <a:p>
            <a:pPr algn="just"/>
            <a:r>
              <a:rPr lang="fr-FR" sz="1200">
                <a:solidFill>
                  <a:srgbClr val="6600CC"/>
                </a:solidFill>
              </a:rPr>
              <a:t>Ensemencer des cultures tolérantes au sel dans les terrains ou la gravité de la salinisation est raisonnable.</a:t>
            </a:r>
          </a:p>
          <a:p>
            <a:pPr algn="just"/>
            <a:r>
              <a:rPr lang="fr-FR" sz="1200">
                <a:solidFill>
                  <a:srgbClr val="6600CC"/>
                </a:solidFill>
              </a:rPr>
              <a:t>Réduire la mise en jachère par </a:t>
            </a:r>
            <a:r>
              <a:rPr lang="fr-FR" sz="1200" b="1">
                <a:solidFill>
                  <a:srgbClr val="6600CC"/>
                </a:solidFill>
              </a:rPr>
              <a:t>la culture continue </a:t>
            </a:r>
            <a:r>
              <a:rPr lang="fr-FR" sz="1200">
                <a:solidFill>
                  <a:srgbClr val="6600CC"/>
                </a:solidFill>
              </a:rPr>
              <a:t>(terrains peu salins) ou par l'établissement d'une couverture végétale permanente et de cultures tolérantes au sel (secteurs à risque élevé ou salinisation grave). Réduire le travail profond du sol par </a:t>
            </a:r>
            <a:r>
              <a:rPr lang="fr-FR" sz="1200" b="1">
                <a:solidFill>
                  <a:srgbClr val="6600CC"/>
                </a:solidFill>
              </a:rPr>
              <a:t>l'adoption de non-labour.</a:t>
            </a:r>
            <a:r>
              <a:rPr lang="fr-FR" sz="1200">
                <a:solidFill>
                  <a:srgbClr val="6600CC"/>
                </a:solidFill>
              </a:rPr>
              <a:t> Planter des </a:t>
            </a:r>
            <a:r>
              <a:rPr lang="fr-FR" sz="1200" b="1">
                <a:solidFill>
                  <a:srgbClr val="6600CC"/>
                </a:solidFill>
              </a:rPr>
              <a:t>cultures fourragères</a:t>
            </a:r>
            <a:r>
              <a:rPr lang="fr-FR" sz="1200">
                <a:solidFill>
                  <a:srgbClr val="6600CC"/>
                </a:solidFill>
              </a:rPr>
              <a:t> ou des </a:t>
            </a:r>
            <a:r>
              <a:rPr lang="fr-FR" sz="1200" b="1">
                <a:solidFill>
                  <a:srgbClr val="6600CC"/>
                </a:solidFill>
              </a:rPr>
              <a:t>arbres</a:t>
            </a:r>
            <a:r>
              <a:rPr lang="fr-FR" sz="1200">
                <a:solidFill>
                  <a:srgbClr val="6600CC"/>
                </a:solidFill>
              </a:rPr>
              <a:t> près des plans d'eau pour favoriser l'absorption de l'eau du sol. Retourner au sol le fumier et les résidus de culture : </a:t>
            </a:r>
            <a:r>
              <a:rPr lang="fr-FR" sz="1200" b="1">
                <a:solidFill>
                  <a:srgbClr val="6600CC"/>
                </a:solidFill>
              </a:rPr>
              <a:t>un sol riche en matière organique pourra retenir davantage d'eau.</a:t>
            </a:r>
            <a:r>
              <a:rPr lang="fr-FR" sz="1200">
                <a:solidFill>
                  <a:srgbClr val="6600CC"/>
                </a:solidFill>
              </a:rPr>
              <a:t> Prévenir la formation de flaques au printemps. Installer des réseaux de drainage artificiels en certains endroits si nécessaire. Eliminer les infiltrations d'eau dues aux canaux d'irrigation, aux mares artificielles et aux étangs. Inciter les agriculteurs à établir un couvert végétal permanent sur leurs terres marginales ou à transformer ces dernières en habitats pour la faune.                        (°) Source : </a:t>
            </a:r>
            <a:r>
              <a:rPr lang="fr-FR" sz="1200" u="sng">
                <a:hlinkClick r:id="rId3"/>
              </a:rPr>
              <a:t>http://echo2.epfl.ch/e-drologie/general/tdmchapitres.html</a:t>
            </a:r>
            <a:endParaRPr lang="fr-FR" sz="1200">
              <a:solidFill>
                <a:srgbClr val="6600CC"/>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5A73E6A6-358E-4DB3-84A9-D49CAFAAF6EB}" type="slidenum">
              <a:rPr lang="fr-FR" sz="1200">
                <a:solidFill>
                  <a:schemeClr val="tx1">
                    <a:tint val="75000"/>
                  </a:schemeClr>
                </a:solidFill>
                <a:latin typeface="Times New Roman" pitchFamily="18" charset="0"/>
              </a:rPr>
              <a:pPr algn="r" fontAlgn="auto">
                <a:spcBef>
                  <a:spcPts val="0"/>
                </a:spcBef>
                <a:spcAft>
                  <a:spcPts val="0"/>
                </a:spcAft>
                <a:defRPr/>
              </a:pPr>
              <a:t>61</a:t>
            </a:fld>
            <a:endParaRPr lang="fr-FR" sz="1200" dirty="0">
              <a:solidFill>
                <a:schemeClr val="tx1">
                  <a:tint val="75000"/>
                </a:schemeClr>
              </a:solidFill>
              <a:latin typeface="Times New Roman" pitchFamily="18" charset="0"/>
            </a:endParaRPr>
          </a:p>
        </p:txBody>
      </p:sp>
      <p:sp>
        <p:nvSpPr>
          <p:cNvPr id="63492" name="Text Box 13"/>
          <p:cNvSpPr txBox="1">
            <a:spLocks noChangeArrowheads="1"/>
          </p:cNvSpPr>
          <p:nvPr/>
        </p:nvSpPr>
        <p:spPr bwMode="auto">
          <a:xfrm>
            <a:off x="357188" y="928688"/>
            <a:ext cx="8572500" cy="646112"/>
          </a:xfrm>
          <a:prstGeom prst="rect">
            <a:avLst/>
          </a:prstGeom>
          <a:noFill/>
          <a:ln w="9525">
            <a:noFill/>
            <a:miter lim="800000"/>
            <a:headEnd/>
            <a:tailEnd/>
          </a:ln>
        </p:spPr>
        <p:txBody>
          <a:bodyPr>
            <a:spAutoFit/>
          </a:bodyPr>
          <a:lstStyle/>
          <a:p>
            <a:r>
              <a:rPr lang="fr-FR" b="1" u="sng">
                <a:solidFill>
                  <a:srgbClr val="6600CC"/>
                </a:solidFill>
              </a:rPr>
              <a:t>23) Annexe : cartes des types de sols dans le monde</a:t>
            </a:r>
            <a:endParaRPr lang="fr-FR">
              <a:solidFill>
                <a:srgbClr val="6600CC"/>
              </a:solidFill>
            </a:endParaRPr>
          </a:p>
          <a:p>
            <a:endParaRPr lang="fr-FR">
              <a:solidFill>
                <a:srgbClr val="6600CC"/>
              </a:solidFill>
            </a:endParaRPr>
          </a:p>
        </p:txBody>
      </p:sp>
      <p:pic>
        <p:nvPicPr>
          <p:cNvPr id="63493" name="Image 4" descr="13a_usda_world_soils.jpg"/>
          <p:cNvPicPr>
            <a:picLocks noChangeAspect="1"/>
          </p:cNvPicPr>
          <p:nvPr/>
        </p:nvPicPr>
        <p:blipFill>
          <a:blip r:embed="rId2" cstate="print"/>
          <a:srcRect/>
          <a:stretch>
            <a:fillRect/>
          </a:stretch>
        </p:blipFill>
        <p:spPr bwMode="auto">
          <a:xfrm>
            <a:off x="0" y="1484313"/>
            <a:ext cx="9144000" cy="452596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681F10C-8681-4090-901F-85CAEE9F143A}" type="slidenum">
              <a:rPr lang="fr-FR" sz="1200">
                <a:solidFill>
                  <a:schemeClr val="tx1">
                    <a:tint val="75000"/>
                  </a:schemeClr>
                </a:solidFill>
                <a:latin typeface="Times New Roman" pitchFamily="18" charset="0"/>
              </a:rPr>
              <a:pPr algn="r" fontAlgn="auto">
                <a:spcBef>
                  <a:spcPts val="0"/>
                </a:spcBef>
                <a:spcAft>
                  <a:spcPts val="0"/>
                </a:spcAft>
                <a:defRPr/>
              </a:pPr>
              <a:t>62</a:t>
            </a:fld>
            <a:endParaRPr lang="fr-FR" sz="1200" dirty="0">
              <a:solidFill>
                <a:schemeClr val="tx1">
                  <a:tint val="75000"/>
                </a:schemeClr>
              </a:solidFill>
              <a:latin typeface="Times New Roman" pitchFamily="18" charset="0"/>
            </a:endParaRPr>
          </a:p>
        </p:txBody>
      </p:sp>
      <p:sp>
        <p:nvSpPr>
          <p:cNvPr id="64516" name="Text Box 13"/>
          <p:cNvSpPr txBox="1">
            <a:spLocks noChangeArrowheads="1"/>
          </p:cNvSpPr>
          <p:nvPr/>
        </p:nvSpPr>
        <p:spPr bwMode="auto">
          <a:xfrm>
            <a:off x="250825" y="981075"/>
            <a:ext cx="7705725" cy="369888"/>
          </a:xfrm>
          <a:prstGeom prst="rect">
            <a:avLst/>
          </a:prstGeom>
          <a:noFill/>
          <a:ln w="9525">
            <a:noFill/>
            <a:miter lim="800000"/>
            <a:headEnd/>
            <a:tailEnd/>
          </a:ln>
        </p:spPr>
        <p:txBody>
          <a:bodyPr>
            <a:spAutoFit/>
          </a:bodyPr>
          <a:lstStyle/>
          <a:p>
            <a:r>
              <a:rPr lang="fr-FR" b="1" u="sng">
                <a:solidFill>
                  <a:srgbClr val="6600CC"/>
                </a:solidFill>
              </a:rPr>
              <a:t>23) Annexe : cartes des types de sols dans le monde (suite)</a:t>
            </a:r>
            <a:endParaRPr lang="fr-FR">
              <a:solidFill>
                <a:srgbClr val="6600CC"/>
              </a:solidFill>
            </a:endParaRPr>
          </a:p>
        </p:txBody>
      </p:sp>
      <p:pic>
        <p:nvPicPr>
          <p:cNvPr id="64517" name="Image 4" descr="CartesSolsDuMonde.jpg"/>
          <p:cNvPicPr>
            <a:picLocks noChangeAspect="1"/>
          </p:cNvPicPr>
          <p:nvPr/>
        </p:nvPicPr>
        <p:blipFill>
          <a:blip r:embed="rId2" cstate="print"/>
          <a:srcRect/>
          <a:stretch>
            <a:fillRect/>
          </a:stretch>
        </p:blipFill>
        <p:spPr bwMode="auto">
          <a:xfrm>
            <a:off x="63500" y="1631950"/>
            <a:ext cx="9017000" cy="3594100"/>
          </a:xfrm>
          <a:prstGeom prst="rect">
            <a:avLst/>
          </a:prstGeom>
          <a:noFill/>
          <a:ln w="9525">
            <a:noFill/>
            <a:miter lim="800000"/>
            <a:headEnd/>
            <a:tailEnd/>
          </a:ln>
        </p:spPr>
      </p:pic>
      <p:sp>
        <p:nvSpPr>
          <p:cNvPr id="64518" name="ZoneTexte 5"/>
          <p:cNvSpPr txBox="1">
            <a:spLocks noChangeArrowheads="1"/>
          </p:cNvSpPr>
          <p:nvPr/>
        </p:nvSpPr>
        <p:spPr bwMode="auto">
          <a:xfrm>
            <a:off x="868363" y="5300663"/>
            <a:ext cx="7597775" cy="461962"/>
          </a:xfrm>
          <a:prstGeom prst="rect">
            <a:avLst/>
          </a:prstGeom>
          <a:noFill/>
          <a:ln w="9525">
            <a:noFill/>
            <a:miter lim="800000"/>
            <a:headEnd/>
            <a:tailEnd/>
          </a:ln>
        </p:spPr>
        <p:txBody>
          <a:bodyPr wrap="none">
            <a:spAutoFit/>
          </a:bodyPr>
          <a:lstStyle/>
          <a:p>
            <a:pPr algn="ctr"/>
            <a:r>
              <a:rPr lang="en-US" sz="1200">
                <a:solidFill>
                  <a:srgbClr val="6600CC"/>
                </a:solidFill>
              </a:rPr>
              <a:t>Source: FAO-UNESCO Soil Map of the World (Cartes des sols du monde), Geographic Projection AGL-2007.</a:t>
            </a:r>
          </a:p>
          <a:p>
            <a:pPr algn="ctr"/>
            <a:r>
              <a:rPr lang="fr-FR" sz="1200">
                <a:solidFill>
                  <a:srgbClr val="6600CC"/>
                </a:solidFill>
              </a:rPr>
              <a:t>(voir commentaires sur cette carte, page suivante).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CD1A7667-12BA-45EC-BD0D-222D2B5CFD12}" type="slidenum">
              <a:rPr lang="fr-FR" sz="1200">
                <a:solidFill>
                  <a:schemeClr val="tx1">
                    <a:tint val="75000"/>
                  </a:schemeClr>
                </a:solidFill>
                <a:latin typeface="Times New Roman" pitchFamily="18" charset="0"/>
              </a:rPr>
              <a:pPr algn="r" fontAlgn="auto">
                <a:spcBef>
                  <a:spcPts val="0"/>
                </a:spcBef>
                <a:spcAft>
                  <a:spcPts val="0"/>
                </a:spcAft>
                <a:defRPr/>
              </a:pPr>
              <a:t>63</a:t>
            </a:fld>
            <a:endParaRPr lang="fr-FR" sz="1200" dirty="0">
              <a:solidFill>
                <a:schemeClr val="tx1">
                  <a:tint val="75000"/>
                </a:schemeClr>
              </a:solidFill>
              <a:latin typeface="Times New Roman" pitchFamily="18" charset="0"/>
            </a:endParaRPr>
          </a:p>
        </p:txBody>
      </p:sp>
      <p:sp>
        <p:nvSpPr>
          <p:cNvPr id="65540" name="Text Box 13"/>
          <p:cNvSpPr txBox="1">
            <a:spLocks noChangeArrowheads="1"/>
          </p:cNvSpPr>
          <p:nvPr/>
        </p:nvSpPr>
        <p:spPr bwMode="auto">
          <a:xfrm>
            <a:off x="250825" y="981075"/>
            <a:ext cx="7777163" cy="369888"/>
          </a:xfrm>
          <a:prstGeom prst="rect">
            <a:avLst/>
          </a:prstGeom>
          <a:noFill/>
          <a:ln w="9525">
            <a:noFill/>
            <a:miter lim="800000"/>
            <a:headEnd/>
            <a:tailEnd/>
          </a:ln>
        </p:spPr>
        <p:txBody>
          <a:bodyPr>
            <a:spAutoFit/>
          </a:bodyPr>
          <a:lstStyle/>
          <a:p>
            <a:r>
              <a:rPr lang="fr-FR" b="1" u="sng">
                <a:solidFill>
                  <a:srgbClr val="6600CC"/>
                </a:solidFill>
              </a:rPr>
              <a:t>23) Annexe : cartes des types de sols dans le monde (suite &amp; fin)</a:t>
            </a:r>
            <a:endParaRPr lang="fr-FR">
              <a:solidFill>
                <a:srgbClr val="6600CC"/>
              </a:solidFill>
            </a:endParaRPr>
          </a:p>
        </p:txBody>
      </p:sp>
      <p:pic>
        <p:nvPicPr>
          <p:cNvPr id="65541" name="Image 4" descr="CartesSolsDuMonde_comments.jpg"/>
          <p:cNvPicPr>
            <a:picLocks noChangeAspect="1"/>
          </p:cNvPicPr>
          <p:nvPr/>
        </p:nvPicPr>
        <p:blipFill>
          <a:blip r:embed="rId2" cstate="print"/>
          <a:srcRect/>
          <a:stretch>
            <a:fillRect/>
          </a:stretch>
        </p:blipFill>
        <p:spPr bwMode="auto">
          <a:xfrm>
            <a:off x="0" y="1412875"/>
            <a:ext cx="9144000" cy="460216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9FB807C-2D7F-4F1B-ADAB-ECE2BB012A10}" type="slidenum">
              <a:rPr lang="fr-FR" sz="1200">
                <a:solidFill>
                  <a:schemeClr val="tx1">
                    <a:tint val="75000"/>
                  </a:schemeClr>
                </a:solidFill>
                <a:latin typeface="Times New Roman" pitchFamily="18" charset="0"/>
              </a:rPr>
              <a:pPr algn="r" fontAlgn="auto">
                <a:spcBef>
                  <a:spcPts val="0"/>
                </a:spcBef>
                <a:spcAft>
                  <a:spcPts val="0"/>
                </a:spcAft>
                <a:defRPr/>
              </a:pPr>
              <a:t>64</a:t>
            </a:fld>
            <a:endParaRPr lang="fr-FR" sz="1200" dirty="0">
              <a:solidFill>
                <a:schemeClr val="tx1">
                  <a:tint val="75000"/>
                </a:schemeClr>
              </a:solidFill>
              <a:latin typeface="Times New Roman" pitchFamily="18" charset="0"/>
            </a:endParaRPr>
          </a:p>
        </p:txBody>
      </p:sp>
      <p:sp>
        <p:nvSpPr>
          <p:cNvPr id="66564" name="Text Box 13"/>
          <p:cNvSpPr txBox="1">
            <a:spLocks noChangeArrowheads="1"/>
          </p:cNvSpPr>
          <p:nvPr/>
        </p:nvSpPr>
        <p:spPr bwMode="auto">
          <a:xfrm>
            <a:off x="250825" y="981075"/>
            <a:ext cx="8713788" cy="862013"/>
          </a:xfrm>
          <a:prstGeom prst="rect">
            <a:avLst/>
          </a:prstGeom>
          <a:noFill/>
          <a:ln w="9525">
            <a:noFill/>
            <a:miter lim="800000"/>
            <a:headEnd/>
            <a:tailEnd/>
          </a:ln>
        </p:spPr>
        <p:txBody>
          <a:bodyPr>
            <a:spAutoFit/>
          </a:bodyPr>
          <a:lstStyle/>
          <a:p>
            <a:r>
              <a:rPr lang="fr-FR" b="1" u="sng">
                <a:solidFill>
                  <a:srgbClr val="6600CC"/>
                </a:solidFill>
              </a:rPr>
              <a:t>24) Annexe : Principaux types de sols dans le monde</a:t>
            </a:r>
            <a:endParaRPr lang="fr-FR">
              <a:solidFill>
                <a:srgbClr val="6600CC"/>
              </a:solidFill>
            </a:endParaRPr>
          </a:p>
          <a:p>
            <a:endParaRPr lang="fr-FR">
              <a:solidFill>
                <a:srgbClr val="6600CC"/>
              </a:solidFill>
            </a:endParaRPr>
          </a:p>
          <a:p>
            <a:r>
              <a:rPr lang="fr-FR" sz="1400">
                <a:solidFill>
                  <a:srgbClr val="6600CC"/>
                </a:solidFill>
              </a:rPr>
              <a:t>Il existe plus de 130 types de sols, selon la classification USDA. Nous en donnerons ici les 11 principaux. </a:t>
            </a:r>
          </a:p>
        </p:txBody>
      </p:sp>
      <p:graphicFrame>
        <p:nvGraphicFramePr>
          <p:cNvPr id="6" name="Tableau 5"/>
          <p:cNvGraphicFramePr>
            <a:graphicFrameLocks noGrp="1"/>
          </p:cNvGraphicFramePr>
          <p:nvPr/>
        </p:nvGraphicFramePr>
        <p:xfrm>
          <a:off x="250825" y="1916113"/>
          <a:ext cx="8712200" cy="4449762"/>
        </p:xfrm>
        <a:graphic>
          <a:graphicData uri="http://schemas.openxmlformats.org/drawingml/2006/table">
            <a:tbl>
              <a:tblPr firstRow="1" bandRow="1">
                <a:tableStyleId>{5C22544A-7EE6-4342-B048-85BDC9FD1C3A}</a:tableStyleId>
              </a:tblPr>
              <a:tblGrid>
                <a:gridCol w="1080025"/>
                <a:gridCol w="6387575"/>
                <a:gridCol w="1244600"/>
              </a:tblGrid>
              <a:tr h="2011530">
                <a:tc rowSpan="2">
                  <a:txBody>
                    <a:bodyPr/>
                    <a:lstStyle/>
                    <a:p>
                      <a:pPr algn="just"/>
                      <a:r>
                        <a:rPr lang="fr-FR" sz="1400" b="0" u="sng" dirty="0" smtClean="0">
                          <a:solidFill>
                            <a:srgbClr val="6600CC"/>
                          </a:solidFill>
                        </a:rPr>
                        <a:t>Sols des climats humides</a:t>
                      </a:r>
                      <a:r>
                        <a:rPr lang="fr-FR" sz="1400" b="0" dirty="0" smtClean="0">
                          <a:solidFill>
                            <a:srgbClr val="6600CC"/>
                          </a:solidFill>
                        </a:rPr>
                        <a:t>: </a:t>
                      </a:r>
                      <a:r>
                        <a:rPr lang="fr-FR" sz="1400" b="0" dirty="0" err="1" smtClean="0">
                          <a:solidFill>
                            <a:srgbClr val="6600CC"/>
                          </a:solidFill>
                        </a:rPr>
                        <a:t>Oxisols</a:t>
                      </a:r>
                      <a:r>
                        <a:rPr lang="fr-FR" sz="1400" b="0" dirty="0" smtClean="0">
                          <a:solidFill>
                            <a:srgbClr val="6600CC"/>
                          </a:solidFill>
                        </a:rPr>
                        <a:t>, </a:t>
                      </a:r>
                      <a:r>
                        <a:rPr lang="fr-FR" sz="1400" b="0" dirty="0" err="1" smtClean="0">
                          <a:solidFill>
                            <a:srgbClr val="6600CC"/>
                          </a:solidFill>
                        </a:rPr>
                        <a:t>Ultisols</a:t>
                      </a:r>
                      <a:r>
                        <a:rPr lang="fr-FR" sz="1400" b="0" dirty="0" smtClean="0">
                          <a:solidFill>
                            <a:srgbClr val="6600CC"/>
                          </a:solidFill>
                        </a:rPr>
                        <a:t>, </a:t>
                      </a:r>
                      <a:r>
                        <a:rPr lang="fr-FR" sz="1400" b="0" dirty="0" err="1" smtClean="0">
                          <a:solidFill>
                            <a:srgbClr val="6600CC"/>
                          </a:solidFill>
                        </a:rPr>
                        <a:t>Alfisols</a:t>
                      </a:r>
                      <a:r>
                        <a:rPr lang="fr-FR" sz="1400" b="0" dirty="0" smtClean="0">
                          <a:solidFill>
                            <a:srgbClr val="6600CC"/>
                          </a:solidFill>
                        </a:rPr>
                        <a:t> : </a:t>
                      </a:r>
                    </a:p>
                    <a:p>
                      <a:pPr algn="just"/>
                      <a:endParaRPr lang="fr-FR" sz="1400" b="0" dirty="0" smtClean="0">
                        <a:solidFill>
                          <a:srgbClr val="6600CC"/>
                        </a:solidFill>
                      </a:endParaRPr>
                    </a:p>
                    <a:p>
                      <a:pPr algn="just"/>
                      <a:r>
                        <a:rPr lang="fr-FR" sz="1400" b="0" dirty="0" smtClean="0">
                          <a:solidFill>
                            <a:srgbClr val="6600CC"/>
                          </a:solidFill>
                        </a:rPr>
                        <a:t>a) sols +/- altérés en fonction de leur âge, </a:t>
                      </a:r>
                    </a:p>
                    <a:p>
                      <a:pPr algn="just"/>
                      <a:r>
                        <a:rPr lang="fr-FR" sz="1400" b="0" dirty="0" smtClean="0">
                          <a:solidFill>
                            <a:srgbClr val="6600CC"/>
                          </a:solidFill>
                        </a:rPr>
                        <a:t>b) associés aux zones boisées.</a:t>
                      </a:r>
                      <a:endParaRPr lang="fr-FR" sz="1400" b="0" dirty="0">
                        <a:solidFill>
                          <a:srgbClr val="6600CC"/>
                        </a:solidFill>
                      </a:endParaRPr>
                    </a:p>
                  </a:txBody>
                  <a:tcPr marL="91432" marR="91432"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400" b="1" u="sng" dirty="0" err="1" smtClean="0">
                          <a:solidFill>
                            <a:srgbClr val="6600CC"/>
                          </a:solidFill>
                        </a:rPr>
                        <a:t>Oxisols</a:t>
                      </a:r>
                      <a:r>
                        <a:rPr lang="fr-FR" sz="1400" b="0" dirty="0" smtClean="0">
                          <a:solidFill>
                            <a:srgbClr val="6600CC"/>
                          </a:solidFill>
                        </a:rPr>
                        <a:t> :</a:t>
                      </a:r>
                    </a:p>
                    <a:p>
                      <a:pPr algn="just"/>
                      <a:r>
                        <a:rPr lang="fr-FR" sz="1400" b="0" dirty="0" smtClean="0">
                          <a:solidFill>
                            <a:srgbClr val="6600CC"/>
                          </a:solidFill>
                        </a:rPr>
                        <a:t>• Climat: la forêt tropicale (</a:t>
                      </a:r>
                      <a:r>
                        <a:rPr lang="fr-FR" sz="1400" b="0" dirty="0" err="1" smtClean="0">
                          <a:solidFill>
                            <a:srgbClr val="6600CC"/>
                          </a:solidFill>
                        </a:rPr>
                        <a:t>Af</a:t>
                      </a:r>
                      <a:r>
                        <a:rPr lang="fr-FR" sz="1400" b="0" dirty="0" smtClean="0">
                          <a:solidFill>
                            <a:srgbClr val="6600CC"/>
                          </a:solidFill>
                        </a:rPr>
                        <a:t>) [tropicales humides et sèches (</a:t>
                      </a:r>
                      <a:r>
                        <a:rPr lang="fr-FR" sz="1400" b="0" dirty="0" err="1" smtClean="0">
                          <a:solidFill>
                            <a:srgbClr val="6600CC"/>
                          </a:solidFill>
                        </a:rPr>
                        <a:t>Aw</a:t>
                      </a:r>
                      <a:r>
                        <a:rPr lang="fr-FR" sz="1400" b="0" dirty="0" smtClean="0">
                          <a:solidFill>
                            <a:srgbClr val="6600CC"/>
                          </a:solidFill>
                        </a:rPr>
                        <a:t>)].</a:t>
                      </a:r>
                    </a:p>
                    <a:p>
                      <a:pPr algn="just"/>
                      <a:r>
                        <a:rPr lang="fr-FR" sz="1400" b="0" dirty="0" smtClean="0">
                          <a:solidFill>
                            <a:srgbClr val="6600CC"/>
                          </a:solidFill>
                        </a:rPr>
                        <a:t>• Végétation: forêt tropicale (à feuilles larges et tropicales semi-décidues, toujours vertes).</a:t>
                      </a:r>
                    </a:p>
                    <a:p>
                      <a:pPr algn="just"/>
                      <a:r>
                        <a:rPr lang="fr-FR" sz="1400" b="0" dirty="0" smtClean="0">
                          <a:solidFill>
                            <a:srgbClr val="6600CC"/>
                          </a:solidFill>
                        </a:rPr>
                        <a:t>• Lieu: régions tropicales et subtropicales.</a:t>
                      </a:r>
                    </a:p>
                    <a:p>
                      <a:pPr algn="just"/>
                      <a:r>
                        <a:rPr lang="fr-FR" sz="1400" b="0" dirty="0" smtClean="0">
                          <a:solidFill>
                            <a:srgbClr val="6600CC"/>
                          </a:solidFill>
                        </a:rPr>
                        <a:t>• Très fortement altérée, riche en argile; pauvres en éléments nutritifs </a:t>
                      </a:r>
                    </a:p>
                    <a:p>
                      <a:pPr algn="just"/>
                      <a:r>
                        <a:rPr lang="fr-FR" sz="1400" b="0" dirty="0" smtClean="0">
                          <a:solidFill>
                            <a:srgbClr val="6600CC"/>
                          </a:solidFill>
                        </a:rPr>
                        <a:t>• Horizons pas très distinctif.</a:t>
                      </a:r>
                    </a:p>
                    <a:p>
                      <a:pPr algn="just"/>
                      <a:r>
                        <a:rPr lang="fr-FR" sz="1400" b="0" dirty="0" smtClean="0">
                          <a:solidFill>
                            <a:srgbClr val="6600CC"/>
                          </a:solidFill>
                        </a:rPr>
                        <a:t>• Riche en aluminium et en fer; formation de latérite.</a:t>
                      </a:r>
                    </a:p>
                    <a:p>
                      <a:pPr algn="just"/>
                      <a:r>
                        <a:rPr lang="fr-FR" sz="1400" b="0" u="sng" kern="1200" dirty="0" smtClean="0">
                          <a:solidFill>
                            <a:schemeClr val="lt1"/>
                          </a:solidFill>
                          <a:latin typeface="+mn-lt"/>
                          <a:ea typeface="+mn-ea"/>
                          <a:cs typeface="+mn-cs"/>
                          <a:hlinkClick r:id="rId2"/>
                        </a:rPr>
                        <a:t>http://soils.usda.gov/technical/classification/orders/oxisols.html</a:t>
                      </a:r>
                      <a:r>
                        <a:rPr lang="fr-FR" sz="1400" b="0" kern="1200" dirty="0" smtClean="0">
                          <a:solidFill>
                            <a:schemeClr val="lt1"/>
                          </a:solidFill>
                          <a:latin typeface="+mn-lt"/>
                          <a:ea typeface="+mn-ea"/>
                          <a:cs typeface="+mn-cs"/>
                        </a:rPr>
                        <a:t> </a:t>
                      </a:r>
                      <a:endParaRPr lang="fr-FR" sz="1400" b="0" dirty="0" smtClean="0">
                        <a:solidFill>
                          <a:srgbClr val="6600CC"/>
                        </a:solidFill>
                      </a:endParaRPr>
                    </a:p>
                  </a:txBody>
                  <a:tcPr marL="91432" marR="91432"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fr-FR" sz="1400" b="0" dirty="0">
                        <a:solidFill>
                          <a:srgbClr val="6600CC"/>
                        </a:solidFill>
                      </a:endParaRPr>
                    </a:p>
                  </a:txBody>
                  <a:tcPr marL="91432" marR="91432"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232">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400" b="1" u="sng" dirty="0" err="1" smtClean="0">
                          <a:solidFill>
                            <a:srgbClr val="6600CC"/>
                          </a:solidFill>
                        </a:rPr>
                        <a:t>Ultisols</a:t>
                      </a:r>
                      <a:r>
                        <a:rPr lang="fr-FR" sz="1400" b="0" dirty="0" smtClean="0">
                          <a:solidFill>
                            <a:srgbClr val="6600CC"/>
                          </a:solidFill>
                        </a:rPr>
                        <a:t> :</a:t>
                      </a:r>
                    </a:p>
                    <a:p>
                      <a:pPr algn="just"/>
                      <a:r>
                        <a:rPr lang="fr-FR" sz="1400" b="0" dirty="0" smtClean="0">
                          <a:solidFill>
                            <a:srgbClr val="6600CC"/>
                          </a:solidFill>
                        </a:rPr>
                        <a:t>• Climat: subtropical humide (Cfa) [forêt tropicale (</a:t>
                      </a:r>
                      <a:r>
                        <a:rPr lang="fr-FR" sz="1400" b="0" dirty="0" err="1" smtClean="0">
                          <a:solidFill>
                            <a:srgbClr val="6600CC"/>
                          </a:solidFill>
                        </a:rPr>
                        <a:t>Af</a:t>
                      </a:r>
                      <a:r>
                        <a:rPr lang="fr-FR" sz="1400" b="0" dirty="0" smtClean="0">
                          <a:solidFill>
                            <a:srgbClr val="6600CC"/>
                          </a:solidFill>
                        </a:rPr>
                        <a:t>), tropicales sèches et humides (</a:t>
                      </a:r>
                      <a:r>
                        <a:rPr lang="fr-FR" sz="1400" b="0" dirty="0" err="1" smtClean="0">
                          <a:solidFill>
                            <a:srgbClr val="6600CC"/>
                          </a:solidFill>
                        </a:rPr>
                        <a:t>Aw</a:t>
                      </a:r>
                      <a:r>
                        <a:rPr lang="fr-FR" sz="1400" b="0" dirty="0" smtClean="0">
                          <a:solidFill>
                            <a:srgbClr val="6600CC"/>
                          </a:solidFill>
                        </a:rPr>
                        <a:t>)].</a:t>
                      </a:r>
                    </a:p>
                    <a:p>
                      <a:pPr algn="just"/>
                      <a:r>
                        <a:rPr lang="fr-FR" sz="1400" b="0" dirty="0" smtClean="0">
                          <a:solidFill>
                            <a:srgbClr val="6600CC"/>
                          </a:solidFill>
                        </a:rPr>
                        <a:t>• Végétation: les forêts tropicales et tempérées à feuilles larges, toujours vertes et feuillus à feuilles larges).</a:t>
                      </a:r>
                    </a:p>
                    <a:p>
                      <a:pPr algn="just"/>
                      <a:r>
                        <a:rPr lang="fr-FR" sz="1400" b="0" dirty="0" smtClean="0">
                          <a:solidFill>
                            <a:srgbClr val="6600CC"/>
                          </a:solidFill>
                        </a:rPr>
                        <a:t>• Lieu: Afrique équatoriale et en Amérique du Sud, sud-est de États-Unis.</a:t>
                      </a:r>
                    </a:p>
                    <a:p>
                      <a:pPr algn="just"/>
                      <a:r>
                        <a:rPr lang="fr-FR" sz="1400" b="0" dirty="0" smtClean="0">
                          <a:solidFill>
                            <a:srgbClr val="6600CC"/>
                          </a:solidFill>
                        </a:rPr>
                        <a:t>• Comparable à </a:t>
                      </a:r>
                      <a:r>
                        <a:rPr lang="fr-FR" sz="1400" b="0" dirty="0" err="1" smtClean="0">
                          <a:solidFill>
                            <a:srgbClr val="6600CC"/>
                          </a:solidFill>
                        </a:rPr>
                        <a:t>oxisols</a:t>
                      </a:r>
                      <a:r>
                        <a:rPr lang="fr-FR" sz="1400" b="0" dirty="0" smtClean="0">
                          <a:solidFill>
                            <a:srgbClr val="6600CC"/>
                          </a:solidFill>
                        </a:rPr>
                        <a:t>, mais pas aussi fortement altérés ou pauvre en éléments nutritifs. </a:t>
                      </a:r>
                    </a:p>
                    <a:p>
                      <a:pPr algn="just"/>
                      <a:r>
                        <a:rPr lang="fr-FR" sz="1400" b="0" dirty="0" smtClean="0">
                          <a:solidFill>
                            <a:srgbClr val="6600CC"/>
                          </a:solidFill>
                        </a:rPr>
                        <a:t>• Pauvre en éléments nutritifs; riches en argile, le fer et l'aluminium riche. </a:t>
                      </a:r>
                    </a:p>
                    <a:p>
                      <a:pPr algn="just"/>
                      <a:r>
                        <a:rPr lang="fr-FR" sz="1400" b="0" dirty="0" smtClean="0">
                          <a:solidFill>
                            <a:srgbClr val="6600CC"/>
                          </a:solidFill>
                        </a:rPr>
                        <a:t>• Horizons plus distinctifs que les </a:t>
                      </a:r>
                      <a:r>
                        <a:rPr lang="fr-FR" sz="1400" b="0" dirty="0" err="1" smtClean="0">
                          <a:solidFill>
                            <a:srgbClr val="6600CC"/>
                          </a:solidFill>
                        </a:rPr>
                        <a:t>oxisols</a:t>
                      </a:r>
                      <a:r>
                        <a:rPr lang="fr-FR" sz="1400" b="0" dirty="0" smtClean="0">
                          <a:solidFill>
                            <a:srgbClr val="6600CC"/>
                          </a:solidFill>
                        </a:rPr>
                        <a:t>.</a:t>
                      </a:r>
                    </a:p>
                    <a:p>
                      <a:pPr algn="just"/>
                      <a:r>
                        <a:rPr lang="fr-FR" sz="1400" u="sng" kern="1200" dirty="0" smtClean="0">
                          <a:solidFill>
                            <a:schemeClr val="dk1"/>
                          </a:solidFill>
                          <a:latin typeface="+mn-lt"/>
                          <a:ea typeface="+mn-ea"/>
                          <a:cs typeface="+mn-cs"/>
                          <a:hlinkClick r:id="rId3"/>
                        </a:rPr>
                        <a:t>http://soils.usda.gov/technical/classification/orders/ultisols.html</a:t>
                      </a:r>
                      <a:r>
                        <a:rPr lang="fr-FR" sz="1400" kern="1200" dirty="0" smtClean="0">
                          <a:solidFill>
                            <a:schemeClr val="dk1"/>
                          </a:solidFill>
                          <a:latin typeface="+mn-lt"/>
                          <a:ea typeface="+mn-ea"/>
                          <a:cs typeface="+mn-cs"/>
                        </a:rPr>
                        <a:t> </a:t>
                      </a:r>
                      <a:endParaRPr lang="fr-FR" sz="1400" b="0" dirty="0">
                        <a:solidFill>
                          <a:srgbClr val="6600CC"/>
                        </a:solidFill>
                      </a:endParaRPr>
                    </a:p>
                  </a:txBody>
                  <a:tcPr marL="91432" marR="91432"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fr-FR" sz="1400" b="0" dirty="0">
                        <a:solidFill>
                          <a:srgbClr val="6600CC"/>
                        </a:solidFill>
                      </a:endParaRPr>
                    </a:p>
                  </a:txBody>
                  <a:tcPr marL="91432" marR="91432"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6578" name="Image 6" descr="13b_oxisol_usda.jpg"/>
          <p:cNvPicPr>
            <a:picLocks noChangeAspect="1"/>
          </p:cNvPicPr>
          <p:nvPr/>
        </p:nvPicPr>
        <p:blipFill>
          <a:blip r:embed="rId4" cstate="print"/>
          <a:srcRect/>
          <a:stretch>
            <a:fillRect/>
          </a:stretch>
        </p:blipFill>
        <p:spPr bwMode="auto">
          <a:xfrm>
            <a:off x="7885113" y="1916113"/>
            <a:ext cx="1008062" cy="1957387"/>
          </a:xfrm>
          <a:prstGeom prst="rect">
            <a:avLst/>
          </a:prstGeom>
          <a:noFill/>
          <a:ln w="9525">
            <a:noFill/>
            <a:miter lim="800000"/>
            <a:headEnd/>
            <a:tailEnd/>
          </a:ln>
        </p:spPr>
      </p:pic>
      <p:pic>
        <p:nvPicPr>
          <p:cNvPr id="66579" name="Image 7" descr="13c_ultisol_usda.jpg"/>
          <p:cNvPicPr>
            <a:picLocks noChangeAspect="1"/>
          </p:cNvPicPr>
          <p:nvPr/>
        </p:nvPicPr>
        <p:blipFill>
          <a:blip r:embed="rId5" cstate="print"/>
          <a:srcRect/>
          <a:stretch>
            <a:fillRect/>
          </a:stretch>
        </p:blipFill>
        <p:spPr bwMode="auto">
          <a:xfrm>
            <a:off x="7812088" y="4076700"/>
            <a:ext cx="1125537" cy="21844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5B64E629-6F53-4CCB-B930-F5CB63370653}" type="slidenum">
              <a:rPr lang="fr-FR" sz="1200">
                <a:solidFill>
                  <a:schemeClr val="tx1">
                    <a:tint val="75000"/>
                  </a:schemeClr>
                </a:solidFill>
                <a:latin typeface="Times New Roman" pitchFamily="18" charset="0"/>
              </a:rPr>
              <a:pPr algn="r" fontAlgn="auto">
                <a:spcBef>
                  <a:spcPts val="0"/>
                </a:spcBef>
                <a:spcAft>
                  <a:spcPts val="0"/>
                </a:spcAft>
                <a:defRPr/>
              </a:pPr>
              <a:t>65</a:t>
            </a:fld>
            <a:endParaRPr lang="fr-FR" sz="1200" dirty="0">
              <a:solidFill>
                <a:schemeClr val="tx1">
                  <a:tint val="75000"/>
                </a:schemeClr>
              </a:solidFill>
              <a:latin typeface="Times New Roman" pitchFamily="18" charset="0"/>
            </a:endParaRPr>
          </a:p>
        </p:txBody>
      </p:sp>
      <p:sp>
        <p:nvSpPr>
          <p:cNvPr id="67588" name="Text Box 13"/>
          <p:cNvSpPr txBox="1">
            <a:spLocks noChangeArrowheads="1"/>
          </p:cNvSpPr>
          <p:nvPr/>
        </p:nvSpPr>
        <p:spPr bwMode="auto">
          <a:xfrm>
            <a:off x="179388" y="981075"/>
            <a:ext cx="7059612" cy="368300"/>
          </a:xfrm>
          <a:prstGeom prst="rect">
            <a:avLst/>
          </a:prstGeom>
          <a:noFill/>
          <a:ln w="9525">
            <a:noFill/>
            <a:miter lim="800000"/>
            <a:headEnd/>
            <a:tailEnd/>
          </a:ln>
        </p:spPr>
        <p:txBody>
          <a:bodyPr>
            <a:spAutoFit/>
          </a:bodyPr>
          <a:lstStyle/>
          <a:p>
            <a:r>
              <a:rPr lang="fr-FR" b="1" u="sng">
                <a:solidFill>
                  <a:srgbClr val="6600CC"/>
                </a:solidFill>
              </a:rPr>
              <a:t>24) Annexe : Principaux types de sols dans le monde (suite)</a:t>
            </a:r>
            <a:endParaRPr lang="fr-FR">
              <a:solidFill>
                <a:srgbClr val="6600CC"/>
              </a:solidFill>
            </a:endParaRPr>
          </a:p>
        </p:txBody>
      </p:sp>
      <p:graphicFrame>
        <p:nvGraphicFramePr>
          <p:cNvPr id="6" name="Tableau 5"/>
          <p:cNvGraphicFramePr>
            <a:graphicFrameLocks noGrp="1"/>
          </p:cNvGraphicFramePr>
          <p:nvPr/>
        </p:nvGraphicFramePr>
        <p:xfrm>
          <a:off x="250825" y="1412875"/>
          <a:ext cx="8569325" cy="2438400"/>
        </p:xfrm>
        <a:graphic>
          <a:graphicData uri="http://schemas.openxmlformats.org/drawingml/2006/table">
            <a:tbl>
              <a:tblPr firstRow="1" bandRow="1">
                <a:tableStyleId>{5C22544A-7EE6-4342-B048-85BDC9FD1C3A}</a:tableStyleId>
              </a:tblPr>
              <a:tblGrid>
                <a:gridCol w="864134"/>
                <a:gridCol w="6192957"/>
                <a:gridCol w="1512234"/>
              </a:tblGrid>
              <a:tr h="1632181">
                <a:tc>
                  <a:txBody>
                    <a:bodyPr/>
                    <a:lstStyle/>
                    <a:p>
                      <a:r>
                        <a:rPr lang="fr-FR" sz="1400" b="0" u="sng" dirty="0" smtClean="0">
                          <a:solidFill>
                            <a:srgbClr val="6600CC"/>
                          </a:solidFill>
                        </a:rPr>
                        <a:t>Sols des climats humides</a:t>
                      </a:r>
                      <a:r>
                        <a:rPr lang="fr-FR" sz="1400" b="0" u="none" dirty="0" smtClean="0">
                          <a:solidFill>
                            <a:srgbClr val="6600CC"/>
                          </a:solidFill>
                        </a:rPr>
                        <a:t>(suite</a:t>
                      </a:r>
                      <a:r>
                        <a:rPr lang="fr-FR" sz="1400" b="0" u="none" baseline="0" dirty="0" smtClean="0">
                          <a:solidFill>
                            <a:srgbClr val="6600CC"/>
                          </a:solidFill>
                        </a:rPr>
                        <a:t> &amp; fin).</a:t>
                      </a:r>
                      <a:endParaRPr lang="fr-FR" sz="1400" b="0" dirty="0">
                        <a:solidFill>
                          <a:srgbClr val="6600CC"/>
                        </a:solidFill>
                      </a:endParaRPr>
                    </a:p>
                  </a:txBody>
                  <a:tcPr marL="91444" marR="91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u="sng" dirty="0" err="1" smtClean="0">
                          <a:solidFill>
                            <a:srgbClr val="6600CC"/>
                          </a:solidFill>
                        </a:rPr>
                        <a:t>Alfisols</a:t>
                      </a:r>
                      <a:r>
                        <a:rPr lang="fr-FR" sz="1400" b="0" dirty="0" smtClean="0">
                          <a:solidFill>
                            <a:srgbClr val="6600CC"/>
                          </a:solidFill>
                        </a:rPr>
                        <a:t> : </a:t>
                      </a:r>
                    </a:p>
                    <a:p>
                      <a:r>
                        <a:rPr lang="fr-FR" sz="1400" b="0" dirty="0" smtClean="0">
                          <a:solidFill>
                            <a:srgbClr val="6600CC"/>
                          </a:solidFill>
                        </a:rPr>
                        <a:t>• Climat: tropical humide et sec (</a:t>
                      </a:r>
                      <a:r>
                        <a:rPr lang="fr-FR" sz="1400" b="0" dirty="0" err="1" smtClean="0">
                          <a:solidFill>
                            <a:srgbClr val="6600CC"/>
                          </a:solidFill>
                        </a:rPr>
                        <a:t>Aw</a:t>
                      </a:r>
                      <a:r>
                        <a:rPr lang="fr-FR" sz="1400" b="0" dirty="0" smtClean="0">
                          <a:solidFill>
                            <a:srgbClr val="6600CC"/>
                          </a:solidFill>
                        </a:rPr>
                        <a:t>), de la Méditerranée ou de l'été</a:t>
                      </a:r>
                      <a:r>
                        <a:rPr lang="fr-FR" sz="1400" b="0" baseline="0" dirty="0" smtClean="0">
                          <a:solidFill>
                            <a:srgbClr val="6600CC"/>
                          </a:solidFill>
                        </a:rPr>
                        <a:t> </a:t>
                      </a:r>
                      <a:r>
                        <a:rPr lang="fr-FR" sz="1400" b="0" dirty="0" smtClean="0">
                          <a:solidFill>
                            <a:srgbClr val="6600CC"/>
                          </a:solidFill>
                        </a:rPr>
                        <a:t>subtropical sec (Cs), subtropical humide (Cfa), continental humide (DFAE, DFB).</a:t>
                      </a:r>
                    </a:p>
                    <a:p>
                      <a:r>
                        <a:rPr lang="fr-FR" sz="1400" b="0" dirty="0" smtClean="0">
                          <a:solidFill>
                            <a:srgbClr val="6600CC"/>
                          </a:solidFill>
                        </a:rPr>
                        <a:t>• Végétation: forêt tempérée (feuillus à feuilles larges).</a:t>
                      </a:r>
                    </a:p>
                    <a:p>
                      <a:r>
                        <a:rPr lang="fr-FR" sz="1400" b="0" dirty="0" smtClean="0">
                          <a:solidFill>
                            <a:srgbClr val="6600CC"/>
                          </a:solidFill>
                        </a:rPr>
                        <a:t>• Lieu: sud des Grands Lacs au sud dans le Golfe du Mexique.</a:t>
                      </a:r>
                    </a:p>
                    <a:p>
                      <a:r>
                        <a:rPr lang="fr-FR" sz="1400" b="0" dirty="0" smtClean="0">
                          <a:solidFill>
                            <a:srgbClr val="6600CC"/>
                          </a:solidFill>
                        </a:rPr>
                        <a:t>• Modérément lessivés; relativement fertiles.</a:t>
                      </a:r>
                    </a:p>
                    <a:p>
                      <a:r>
                        <a:rPr lang="fr-FR" sz="1400" b="0" dirty="0" smtClean="0">
                          <a:solidFill>
                            <a:srgbClr val="6600CC"/>
                          </a:solidFill>
                        </a:rPr>
                        <a:t>• Horizon O mince, bien plus développés que dans les </a:t>
                      </a:r>
                      <a:r>
                        <a:rPr lang="fr-FR" sz="1400" b="0" dirty="0" err="1" smtClean="0">
                          <a:solidFill>
                            <a:srgbClr val="6600CC"/>
                          </a:solidFill>
                        </a:rPr>
                        <a:t>ultisols</a:t>
                      </a:r>
                      <a:r>
                        <a:rPr lang="fr-FR" sz="1400" b="0" dirty="0" smtClean="0">
                          <a:solidFill>
                            <a:srgbClr val="6600CC"/>
                          </a:solidFill>
                        </a:rPr>
                        <a:t>.</a:t>
                      </a:r>
                    </a:p>
                    <a:p>
                      <a:r>
                        <a:rPr lang="fr-FR" sz="1400" b="0" dirty="0" smtClean="0">
                          <a:solidFill>
                            <a:srgbClr val="6600CC"/>
                          </a:solidFill>
                        </a:rPr>
                        <a:t>• Éluviation d'argile des horizons A &amp; E.</a:t>
                      </a:r>
                    </a:p>
                    <a:p>
                      <a:r>
                        <a:rPr lang="fr-FR" sz="1400" b="0" dirty="0" smtClean="0">
                          <a:solidFill>
                            <a:srgbClr val="6600CC"/>
                          </a:solidFill>
                        </a:rPr>
                        <a:t>• Illuviation d'argile dans l'horizon B.</a:t>
                      </a:r>
                    </a:p>
                    <a:p>
                      <a:r>
                        <a:rPr lang="fr-FR" sz="1400" b="0" u="sng" kern="1200" dirty="0" smtClean="0">
                          <a:solidFill>
                            <a:schemeClr val="lt1"/>
                          </a:solidFill>
                          <a:latin typeface="+mn-lt"/>
                          <a:ea typeface="+mn-ea"/>
                          <a:cs typeface="+mn-cs"/>
                          <a:hlinkClick r:id="rId2"/>
                        </a:rPr>
                        <a:t>http://soils.usda.gov/technical/classification/orders/alfisols.html</a:t>
                      </a:r>
                      <a:r>
                        <a:rPr lang="fr-FR" sz="1400" b="0" kern="1200" dirty="0" smtClean="0">
                          <a:solidFill>
                            <a:schemeClr val="lt1"/>
                          </a:solidFill>
                          <a:latin typeface="+mn-lt"/>
                          <a:ea typeface="+mn-ea"/>
                          <a:cs typeface="+mn-cs"/>
                        </a:rPr>
                        <a:t> </a:t>
                      </a:r>
                      <a:endParaRPr lang="fr-FR" sz="1400" b="0" dirty="0" smtClean="0">
                        <a:solidFill>
                          <a:srgbClr val="6600CC"/>
                        </a:solidFill>
                      </a:endParaRPr>
                    </a:p>
                  </a:txBody>
                  <a:tcPr marL="91444" marR="91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solidFill>
                          <a:srgbClr val="6600CC"/>
                        </a:solidFill>
                      </a:endParaRPr>
                    </a:p>
                  </a:txBody>
                  <a:tcPr marL="91444" marR="914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7599" name="Image 6" descr="13d_alfisol_usda.jpg"/>
          <p:cNvPicPr>
            <a:picLocks noChangeAspect="1"/>
          </p:cNvPicPr>
          <p:nvPr/>
        </p:nvPicPr>
        <p:blipFill>
          <a:blip r:embed="rId3" cstate="print"/>
          <a:srcRect/>
          <a:stretch>
            <a:fillRect/>
          </a:stretch>
        </p:blipFill>
        <p:spPr bwMode="auto">
          <a:xfrm>
            <a:off x="7451725" y="1484313"/>
            <a:ext cx="1296988" cy="231457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536D76C-A590-4C0A-B2F0-864AEABE13E7}" type="slidenum">
              <a:rPr lang="fr-FR" sz="1200">
                <a:solidFill>
                  <a:schemeClr val="tx1">
                    <a:tint val="75000"/>
                  </a:schemeClr>
                </a:solidFill>
                <a:latin typeface="Times New Roman" pitchFamily="18" charset="0"/>
              </a:rPr>
              <a:pPr algn="r" fontAlgn="auto">
                <a:spcBef>
                  <a:spcPts val="0"/>
                </a:spcBef>
                <a:spcAft>
                  <a:spcPts val="0"/>
                </a:spcAft>
                <a:defRPr/>
              </a:pPr>
              <a:t>66</a:t>
            </a:fld>
            <a:endParaRPr lang="fr-FR" sz="1200" dirty="0">
              <a:solidFill>
                <a:schemeClr val="tx1">
                  <a:tint val="75000"/>
                </a:schemeClr>
              </a:solidFill>
              <a:latin typeface="Times New Roman" pitchFamily="18" charset="0"/>
            </a:endParaRPr>
          </a:p>
        </p:txBody>
      </p:sp>
      <p:graphicFrame>
        <p:nvGraphicFramePr>
          <p:cNvPr id="5" name="Tableau 4"/>
          <p:cNvGraphicFramePr>
            <a:graphicFrameLocks noGrp="1"/>
          </p:cNvGraphicFramePr>
          <p:nvPr/>
        </p:nvGraphicFramePr>
        <p:xfrm>
          <a:off x="250825" y="1412875"/>
          <a:ext cx="8569325" cy="4754563"/>
        </p:xfrm>
        <a:graphic>
          <a:graphicData uri="http://schemas.openxmlformats.org/drawingml/2006/table">
            <a:tbl>
              <a:tblPr firstRow="1" bandRow="1">
                <a:tableStyleId>{5C22544A-7EE6-4342-B048-85BDC9FD1C3A}</a:tableStyleId>
              </a:tblPr>
              <a:tblGrid>
                <a:gridCol w="864134"/>
                <a:gridCol w="6192957"/>
                <a:gridCol w="1512234"/>
              </a:tblGrid>
              <a:tr h="2225018">
                <a:tc rowSpan="2">
                  <a:txBody>
                    <a:bodyPr/>
                    <a:lstStyle/>
                    <a:p>
                      <a:r>
                        <a:rPr lang="fr-FR" sz="1400" b="0" u="sng" dirty="0" smtClean="0">
                          <a:solidFill>
                            <a:srgbClr val="6600CC"/>
                          </a:solidFill>
                        </a:rPr>
                        <a:t>Sols des climat froid</a:t>
                      </a:r>
                      <a:r>
                        <a:rPr lang="fr-FR" sz="1400" b="0" dirty="0" smtClean="0">
                          <a:solidFill>
                            <a:srgbClr val="6600CC"/>
                          </a:solidFill>
                        </a:rPr>
                        <a:t>: </a:t>
                      </a:r>
                      <a:r>
                        <a:rPr lang="fr-FR" sz="1400" b="0" dirty="0" err="1" smtClean="0">
                          <a:solidFill>
                            <a:srgbClr val="6600CC"/>
                          </a:solidFill>
                        </a:rPr>
                        <a:t>Spo-dosols</a:t>
                      </a:r>
                      <a:r>
                        <a:rPr lang="fr-FR" sz="1400" b="0" dirty="0" smtClean="0">
                          <a:solidFill>
                            <a:srgbClr val="6600CC"/>
                          </a:solidFill>
                        </a:rPr>
                        <a:t>, </a:t>
                      </a:r>
                      <a:r>
                        <a:rPr lang="fr-FR" sz="1400" b="0" dirty="0" err="1" smtClean="0">
                          <a:solidFill>
                            <a:srgbClr val="6600CC"/>
                          </a:solidFill>
                        </a:rPr>
                        <a:t>Gelisols</a:t>
                      </a:r>
                      <a:r>
                        <a:rPr lang="fr-FR" sz="1400" b="0" dirty="0" smtClean="0">
                          <a:solidFill>
                            <a:srgbClr val="6600CC"/>
                          </a:solidFill>
                        </a:rPr>
                        <a:t> (suite &amp; fin)</a:t>
                      </a:r>
                      <a:endParaRPr lang="fr-FR" sz="1400" b="0" dirty="0">
                        <a:solidFill>
                          <a:srgbClr val="6600CC"/>
                        </a:solidFill>
                      </a:endParaRPr>
                    </a:p>
                  </a:txBody>
                  <a:tcPr marL="91444" marR="91444"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u="sng" dirty="0" err="1" smtClean="0">
                          <a:solidFill>
                            <a:srgbClr val="6600CC"/>
                          </a:solidFill>
                        </a:rPr>
                        <a:t>Gelisols</a:t>
                      </a:r>
                      <a:r>
                        <a:rPr lang="fr-FR" sz="1400" b="0" dirty="0" smtClean="0">
                          <a:solidFill>
                            <a:srgbClr val="6600CC"/>
                          </a:solidFill>
                        </a:rPr>
                        <a:t> : </a:t>
                      </a:r>
                    </a:p>
                    <a:p>
                      <a:r>
                        <a:rPr lang="fr-FR" sz="1400" b="0" dirty="0" smtClean="0">
                          <a:solidFill>
                            <a:srgbClr val="6600CC"/>
                          </a:solidFill>
                        </a:rPr>
                        <a:t>• Climat: la toundra (HE) [continental froid et humide (PLC), subarctique (DW)].</a:t>
                      </a:r>
                    </a:p>
                    <a:p>
                      <a:r>
                        <a:rPr lang="fr-FR" sz="1400" b="0" dirty="0" smtClean="0">
                          <a:solidFill>
                            <a:srgbClr val="6600CC"/>
                          </a:solidFill>
                        </a:rPr>
                        <a:t>• Végétation: plantes basses; végétation de la toundra.</a:t>
                      </a:r>
                    </a:p>
                    <a:p>
                      <a:r>
                        <a:rPr lang="fr-FR" sz="1400" b="0" dirty="0" smtClean="0">
                          <a:solidFill>
                            <a:srgbClr val="6600CC"/>
                          </a:solidFill>
                        </a:rPr>
                        <a:t>• Lieu: sous les hautes latitudes.</a:t>
                      </a:r>
                    </a:p>
                    <a:p>
                      <a:r>
                        <a:rPr lang="fr-FR" sz="1400" b="0" dirty="0" smtClean="0">
                          <a:solidFill>
                            <a:srgbClr val="6600CC"/>
                          </a:solidFill>
                        </a:rPr>
                        <a:t>• Permafrost / pergélisol.</a:t>
                      </a:r>
                    </a:p>
                    <a:p>
                      <a:r>
                        <a:rPr lang="fr-FR" sz="1400" b="0" dirty="0" smtClean="0">
                          <a:solidFill>
                            <a:srgbClr val="6600CC"/>
                          </a:solidFill>
                        </a:rPr>
                        <a:t>• Horizon A sombre due à la présence de la décomposition d’une litière végétale.</a:t>
                      </a:r>
                    </a:p>
                    <a:p>
                      <a:r>
                        <a:rPr lang="fr-FR" sz="1400" b="0" dirty="0" smtClean="0">
                          <a:solidFill>
                            <a:srgbClr val="6600CC"/>
                          </a:solidFill>
                        </a:rPr>
                        <a:t>• Cryoturbation: mélange vertical à cause des cycles de gels &amp; dégels.</a:t>
                      </a:r>
                    </a:p>
                    <a:p>
                      <a:r>
                        <a:rPr lang="fr-FR" sz="1400" b="0" dirty="0" smtClean="0">
                          <a:solidFill>
                            <a:srgbClr val="6600CC"/>
                          </a:solidFill>
                          <a:hlinkClick r:id="rId2"/>
                        </a:rPr>
                        <a:t>http://soils.usda.gov/technical/classification/orders/gelisols.html</a:t>
                      </a:r>
                      <a:r>
                        <a:rPr lang="fr-FR" sz="1400" b="0" dirty="0" smtClean="0">
                          <a:solidFill>
                            <a:srgbClr val="6600CC"/>
                          </a:solidFill>
                        </a:rPr>
                        <a:t> </a:t>
                      </a:r>
                    </a:p>
                  </a:txBody>
                  <a:tcPr marL="91444" marR="91444"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solidFill>
                          <a:srgbClr val="6600CC"/>
                        </a:solidFill>
                      </a:endParaRPr>
                    </a:p>
                  </a:txBody>
                  <a:tcPr marL="91444" marR="91444"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9545">
                <a:tc vMerge="1">
                  <a:txBody>
                    <a:bodyPr/>
                    <a:lstStyle/>
                    <a:p>
                      <a:endParaRPr lang="fr-FR" sz="1400" b="0" dirty="0">
                        <a:solidFill>
                          <a:srgbClr val="66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u="sng" dirty="0" smtClean="0">
                          <a:solidFill>
                            <a:srgbClr val="6600CC"/>
                          </a:solidFill>
                        </a:rPr>
                        <a:t>Spodosols</a:t>
                      </a:r>
                      <a:r>
                        <a:rPr lang="fr-FR" sz="1400" b="0" dirty="0" smtClean="0">
                          <a:solidFill>
                            <a:srgbClr val="6600CC"/>
                          </a:solidFill>
                        </a:rPr>
                        <a:t> :</a:t>
                      </a:r>
                    </a:p>
                    <a:p>
                      <a:r>
                        <a:rPr lang="fr-FR" sz="1400" b="0" dirty="0" smtClean="0">
                          <a:solidFill>
                            <a:srgbClr val="6600CC"/>
                          </a:solidFill>
                        </a:rPr>
                        <a:t>• Climat frais continental humide (DFB, DFC). </a:t>
                      </a:r>
                    </a:p>
                    <a:p>
                      <a:r>
                        <a:rPr lang="fr-FR" sz="1400" b="0" dirty="0" smtClean="0">
                          <a:solidFill>
                            <a:srgbClr val="6600CC"/>
                          </a:solidFill>
                        </a:rPr>
                        <a:t>• Végétation: forêt de conifères (sols forestiers acides).</a:t>
                      </a:r>
                    </a:p>
                    <a:p>
                      <a:r>
                        <a:rPr lang="fr-FR" sz="1400" b="0" dirty="0" smtClean="0">
                          <a:solidFill>
                            <a:srgbClr val="6600CC"/>
                          </a:solidFill>
                        </a:rPr>
                        <a:t>• Lieu: Nouvelle-Angleterre, dans le nord des Grands Lacs. </a:t>
                      </a:r>
                    </a:p>
                    <a:p>
                      <a:r>
                        <a:rPr lang="fr-FR" sz="1400" b="0" dirty="0" smtClean="0">
                          <a:solidFill>
                            <a:srgbClr val="6600CC"/>
                          </a:solidFill>
                        </a:rPr>
                        <a:t>• Horizon O sableux, épais, acide. </a:t>
                      </a:r>
                    </a:p>
                    <a:p>
                      <a:r>
                        <a:rPr lang="fr-FR" sz="1400" b="0" dirty="0" smtClean="0">
                          <a:solidFill>
                            <a:srgbClr val="6600CC"/>
                          </a:solidFill>
                        </a:rPr>
                        <a:t>• Horizon A mince.</a:t>
                      </a:r>
                    </a:p>
                    <a:p>
                      <a:r>
                        <a:rPr lang="fr-FR" sz="1400" b="0" dirty="0" smtClean="0">
                          <a:solidFill>
                            <a:srgbClr val="6600CC"/>
                          </a:solidFill>
                        </a:rPr>
                        <a:t>• Horizon E sableux, gris cendre.</a:t>
                      </a:r>
                    </a:p>
                    <a:p>
                      <a:r>
                        <a:rPr lang="fr-FR" sz="1400" b="0" dirty="0" smtClean="0">
                          <a:solidFill>
                            <a:srgbClr val="6600CC"/>
                          </a:solidFill>
                        </a:rPr>
                        <a:t>• Horizon B rouge, riche en  argile &amp; en fer,</a:t>
                      </a:r>
                    </a:p>
                    <a:p>
                      <a:r>
                        <a:rPr lang="fr-FR" sz="1400" b="0" u="sng" kern="1200" dirty="0" smtClean="0">
                          <a:solidFill>
                            <a:schemeClr val="dk1"/>
                          </a:solidFill>
                          <a:latin typeface="+mn-lt"/>
                          <a:ea typeface="+mn-ea"/>
                          <a:cs typeface="+mn-cs"/>
                          <a:hlinkClick r:id="rId3"/>
                        </a:rPr>
                        <a:t>http://soils.usda.gov/technical/classification/orders/spodosols.html</a:t>
                      </a:r>
                      <a:endParaRPr lang="fr-FR" sz="1400" b="0" dirty="0" smtClean="0">
                        <a:solidFill>
                          <a:srgbClr val="6600CC"/>
                        </a:solidFill>
                      </a:endParaRPr>
                    </a:p>
                    <a:p>
                      <a:endParaRPr lang="fr-FR" sz="1400" b="0" dirty="0" smtClean="0">
                        <a:solidFill>
                          <a:srgbClr val="6600CC"/>
                        </a:solidFill>
                      </a:endParaRPr>
                    </a:p>
                  </a:txBody>
                  <a:tcPr marL="91444" marR="91444"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solidFill>
                          <a:srgbClr val="6600CC"/>
                        </a:solidFill>
                      </a:endParaRPr>
                    </a:p>
                  </a:txBody>
                  <a:tcPr marL="91444" marR="91444"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8625" name="Image 7" descr="13f_gelisol_usda.jpg"/>
          <p:cNvPicPr>
            <a:picLocks noChangeAspect="1"/>
          </p:cNvPicPr>
          <p:nvPr/>
        </p:nvPicPr>
        <p:blipFill>
          <a:blip r:embed="rId4" cstate="print"/>
          <a:srcRect/>
          <a:stretch>
            <a:fillRect/>
          </a:stretch>
        </p:blipFill>
        <p:spPr bwMode="auto">
          <a:xfrm>
            <a:off x="7451725" y="1412875"/>
            <a:ext cx="1125538" cy="2184400"/>
          </a:xfrm>
          <a:prstGeom prst="rect">
            <a:avLst/>
          </a:prstGeom>
          <a:noFill/>
          <a:ln w="9525">
            <a:noFill/>
            <a:miter lim="800000"/>
            <a:headEnd/>
            <a:tailEnd/>
          </a:ln>
        </p:spPr>
      </p:pic>
      <p:pic>
        <p:nvPicPr>
          <p:cNvPr id="68626" name="Image 8" descr="13e_spodosol_usda.jpg"/>
          <p:cNvPicPr>
            <a:picLocks noChangeAspect="1"/>
          </p:cNvPicPr>
          <p:nvPr/>
        </p:nvPicPr>
        <p:blipFill>
          <a:blip r:embed="rId5" cstate="print"/>
          <a:srcRect/>
          <a:stretch>
            <a:fillRect/>
          </a:stretch>
        </p:blipFill>
        <p:spPr bwMode="auto">
          <a:xfrm>
            <a:off x="7451725" y="3716338"/>
            <a:ext cx="1204913" cy="2338387"/>
          </a:xfrm>
          <a:prstGeom prst="rect">
            <a:avLst/>
          </a:prstGeom>
          <a:noFill/>
          <a:ln w="9525">
            <a:noFill/>
            <a:miter lim="800000"/>
            <a:headEnd/>
            <a:tailEnd/>
          </a:ln>
        </p:spPr>
      </p:pic>
      <p:sp>
        <p:nvSpPr>
          <p:cNvPr id="68627" name="Text Box 13"/>
          <p:cNvSpPr txBox="1">
            <a:spLocks noChangeArrowheads="1"/>
          </p:cNvSpPr>
          <p:nvPr/>
        </p:nvSpPr>
        <p:spPr bwMode="auto">
          <a:xfrm>
            <a:off x="179388" y="981075"/>
            <a:ext cx="7059612" cy="368300"/>
          </a:xfrm>
          <a:prstGeom prst="rect">
            <a:avLst/>
          </a:prstGeom>
          <a:noFill/>
          <a:ln w="9525">
            <a:noFill/>
            <a:miter lim="800000"/>
            <a:headEnd/>
            <a:tailEnd/>
          </a:ln>
        </p:spPr>
        <p:txBody>
          <a:bodyPr>
            <a:spAutoFit/>
          </a:bodyPr>
          <a:lstStyle/>
          <a:p>
            <a:r>
              <a:rPr lang="fr-FR" b="1" u="sng">
                <a:solidFill>
                  <a:srgbClr val="6600CC"/>
                </a:solidFill>
              </a:rPr>
              <a:t>24) Annexe : Principaux types de sols dans le monde (suite)</a:t>
            </a:r>
            <a:endParaRPr lang="fr-FR">
              <a:solidFill>
                <a:srgbClr val="6600CC"/>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CBB0AA27-98EA-4428-81C7-DF9D8B80F301}" type="slidenum">
              <a:rPr lang="fr-FR" sz="1200">
                <a:solidFill>
                  <a:schemeClr val="tx1">
                    <a:tint val="75000"/>
                  </a:schemeClr>
                </a:solidFill>
                <a:latin typeface="Times New Roman" pitchFamily="18" charset="0"/>
              </a:rPr>
              <a:pPr algn="r" fontAlgn="auto">
                <a:spcBef>
                  <a:spcPts val="0"/>
                </a:spcBef>
                <a:spcAft>
                  <a:spcPts val="0"/>
                </a:spcAft>
                <a:defRPr/>
              </a:pPr>
              <a:t>67</a:t>
            </a:fld>
            <a:endParaRPr lang="fr-FR" sz="1200" dirty="0">
              <a:solidFill>
                <a:schemeClr val="tx1">
                  <a:tint val="75000"/>
                </a:schemeClr>
              </a:solidFill>
              <a:latin typeface="Times New Roman" pitchFamily="18" charset="0"/>
            </a:endParaRPr>
          </a:p>
        </p:txBody>
      </p:sp>
      <p:graphicFrame>
        <p:nvGraphicFramePr>
          <p:cNvPr id="6" name="Tableau 5"/>
          <p:cNvGraphicFramePr>
            <a:graphicFrameLocks noGrp="1"/>
          </p:cNvGraphicFramePr>
          <p:nvPr/>
        </p:nvGraphicFramePr>
        <p:xfrm>
          <a:off x="250825" y="1412875"/>
          <a:ext cx="8569325" cy="4664075"/>
        </p:xfrm>
        <a:graphic>
          <a:graphicData uri="http://schemas.openxmlformats.org/drawingml/2006/table">
            <a:tbl>
              <a:tblPr firstRow="1" bandRow="1">
                <a:tableStyleId>{5C22544A-7EE6-4342-B048-85BDC9FD1C3A}</a:tableStyleId>
              </a:tblPr>
              <a:tblGrid>
                <a:gridCol w="1368212"/>
                <a:gridCol w="5688879"/>
                <a:gridCol w="1512234"/>
              </a:tblGrid>
              <a:tr h="2225343">
                <a:tc rowSpan="2">
                  <a:txBody>
                    <a:bodyPr/>
                    <a:lstStyle/>
                    <a:p>
                      <a:pPr algn="l"/>
                      <a:r>
                        <a:rPr lang="fr-FR" sz="1400" b="0" u="sng" dirty="0" smtClean="0">
                          <a:solidFill>
                            <a:srgbClr val="6600CC"/>
                          </a:solidFill>
                        </a:rPr>
                        <a:t>Sols des climat sec</a:t>
                      </a:r>
                      <a:r>
                        <a:rPr lang="fr-FR" sz="1400" b="0" dirty="0" smtClean="0">
                          <a:solidFill>
                            <a:srgbClr val="6600CC"/>
                          </a:solidFill>
                        </a:rPr>
                        <a:t>: mollisols, Aridisols :</a:t>
                      </a:r>
                    </a:p>
                    <a:p>
                      <a:pPr algn="l"/>
                      <a:r>
                        <a:rPr lang="fr-FR" sz="1400" b="0" dirty="0" smtClean="0">
                          <a:solidFill>
                            <a:srgbClr val="6600CC"/>
                          </a:solidFill>
                        </a:rPr>
                        <a:t>a) Aridisols sont plus secs que mollisols.</a:t>
                      </a:r>
                    </a:p>
                    <a:p>
                      <a:pPr algn="l"/>
                      <a:r>
                        <a:rPr lang="fr-FR" sz="1400" b="0" dirty="0" smtClean="0">
                          <a:solidFill>
                            <a:srgbClr val="6600CC"/>
                          </a:solidFill>
                        </a:rPr>
                        <a:t>b) Associés avec les prairies et la végétation du désert.</a:t>
                      </a:r>
                      <a:endParaRPr lang="fr-FR" sz="1400" b="0" dirty="0">
                        <a:solidFill>
                          <a:srgbClr val="6600CC"/>
                        </a:solidFill>
                      </a:endParaRPr>
                    </a:p>
                  </a:txBody>
                  <a:tcPr marL="91444" marR="9144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u="sng" dirty="0" smtClean="0">
                          <a:solidFill>
                            <a:srgbClr val="6600CC"/>
                          </a:solidFill>
                        </a:rPr>
                        <a:t>Mollisols</a:t>
                      </a:r>
                      <a:r>
                        <a:rPr lang="fr-FR" sz="1400" b="0" dirty="0" smtClean="0">
                          <a:solidFill>
                            <a:srgbClr val="6600CC"/>
                          </a:solidFill>
                        </a:rPr>
                        <a:t> :</a:t>
                      </a:r>
                    </a:p>
                    <a:p>
                      <a:r>
                        <a:rPr lang="fr-FR" sz="1400" b="0" dirty="0" smtClean="0">
                          <a:solidFill>
                            <a:srgbClr val="6600CC"/>
                          </a:solidFill>
                        </a:rPr>
                        <a:t>• Climat: subtropical humide subhumide (CFA), subhumide continental humide (DFAE, DFB), steppe des latitudes moyennes (BSK).</a:t>
                      </a:r>
                    </a:p>
                    <a:p>
                      <a:r>
                        <a:rPr lang="fr-FR" sz="1400" b="0" dirty="0" smtClean="0">
                          <a:solidFill>
                            <a:srgbClr val="6600CC"/>
                          </a:solidFill>
                        </a:rPr>
                        <a:t>• Végétation: prairie.</a:t>
                      </a:r>
                    </a:p>
                    <a:p>
                      <a:r>
                        <a:rPr lang="fr-FR" sz="1400" b="0" dirty="0" smtClean="0">
                          <a:solidFill>
                            <a:srgbClr val="6600CC"/>
                          </a:solidFill>
                        </a:rPr>
                        <a:t>• Lieu: latitudes moyennes, du centre des Etats-Unis du Texas au Canada et à</a:t>
                      </a:r>
                      <a:r>
                        <a:rPr lang="fr-FR" sz="1400" b="0" baseline="0" dirty="0" smtClean="0">
                          <a:solidFill>
                            <a:srgbClr val="6600CC"/>
                          </a:solidFill>
                        </a:rPr>
                        <a:t> l’intérieur du </a:t>
                      </a:r>
                      <a:r>
                        <a:rPr lang="fr-FR" sz="1400" b="0" dirty="0" smtClean="0">
                          <a:solidFill>
                            <a:srgbClr val="6600CC"/>
                          </a:solidFill>
                        </a:rPr>
                        <a:t>Canada..</a:t>
                      </a:r>
                    </a:p>
                    <a:p>
                      <a:r>
                        <a:rPr lang="fr-FR" sz="1400" b="0" dirty="0" smtClean="0">
                          <a:solidFill>
                            <a:srgbClr val="6600CC"/>
                          </a:solidFill>
                        </a:rPr>
                        <a:t>• Horizon A Épais, riches en matière organique.</a:t>
                      </a:r>
                    </a:p>
                    <a:p>
                      <a:r>
                        <a:rPr lang="fr-FR" sz="1400" b="0" dirty="0" smtClean="0">
                          <a:solidFill>
                            <a:srgbClr val="6600CC"/>
                          </a:solidFill>
                        </a:rPr>
                        <a:t>• Pas d'éléments nutritifs lessivés.</a:t>
                      </a:r>
                    </a:p>
                    <a:p>
                      <a:r>
                        <a:rPr lang="fr-FR" sz="1400" b="0" dirty="0" smtClean="0">
                          <a:solidFill>
                            <a:srgbClr val="6600CC"/>
                          </a:solidFill>
                        </a:rPr>
                        <a:t>• Formation de carbonate de calcium dans l'horizon B.</a:t>
                      </a:r>
                    </a:p>
                    <a:p>
                      <a:r>
                        <a:rPr lang="fr-FR" sz="1400" b="0" dirty="0" smtClean="0">
                          <a:solidFill>
                            <a:srgbClr val="6600CC"/>
                          </a:solidFill>
                          <a:hlinkClick r:id="rId2"/>
                        </a:rPr>
                        <a:t>http://soils.usda.gov/technical/classification/orders/mollisols.html</a:t>
                      </a:r>
                      <a:r>
                        <a:rPr lang="fr-FR" sz="1400" b="0" dirty="0" smtClean="0">
                          <a:solidFill>
                            <a:srgbClr val="6600CC"/>
                          </a:solidFill>
                        </a:rPr>
                        <a:t> </a:t>
                      </a:r>
                      <a:endParaRPr lang="fr-FR" sz="1400" b="0" dirty="0">
                        <a:solidFill>
                          <a:srgbClr val="6600CC"/>
                        </a:solidFill>
                      </a:endParaRPr>
                    </a:p>
                  </a:txBody>
                  <a:tcPr marL="91444" marR="9144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solidFill>
                          <a:srgbClr val="6600CC"/>
                        </a:solidFill>
                      </a:endParaRPr>
                    </a:p>
                  </a:txBody>
                  <a:tcPr marL="91444" marR="9144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732">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u="sng" dirty="0" err="1" smtClean="0">
                          <a:solidFill>
                            <a:srgbClr val="6600CC"/>
                          </a:solidFill>
                        </a:rPr>
                        <a:t>Aridosols</a:t>
                      </a:r>
                      <a:r>
                        <a:rPr lang="fr-FR" sz="1400" b="0" dirty="0" smtClean="0">
                          <a:solidFill>
                            <a:srgbClr val="6600CC"/>
                          </a:solidFill>
                        </a:rPr>
                        <a:t> :</a:t>
                      </a:r>
                    </a:p>
                    <a:p>
                      <a:r>
                        <a:rPr lang="fr-FR" sz="1400" b="0" dirty="0" smtClean="0">
                          <a:solidFill>
                            <a:srgbClr val="6600CC"/>
                          </a:solidFill>
                        </a:rPr>
                        <a:t>• Climat: désertique subtropicale (BWH), désert des moyennes latitudes (BWK).</a:t>
                      </a:r>
                    </a:p>
                    <a:p>
                      <a:r>
                        <a:rPr lang="fr-FR" sz="1400" b="0" dirty="0" smtClean="0">
                          <a:solidFill>
                            <a:srgbClr val="6600CC"/>
                          </a:solidFill>
                        </a:rPr>
                        <a:t>• Végétation: végétation du désert.</a:t>
                      </a:r>
                    </a:p>
                    <a:p>
                      <a:r>
                        <a:rPr lang="fr-FR" sz="1400" b="0" dirty="0" smtClean="0">
                          <a:solidFill>
                            <a:srgbClr val="6600CC"/>
                          </a:solidFill>
                        </a:rPr>
                        <a:t>• Lieu: subtropicales, côté sous le vent des montagnes, l'intérieur des continents, côtes ouest sèches. </a:t>
                      </a:r>
                    </a:p>
                    <a:p>
                      <a:r>
                        <a:rPr lang="fr-FR" sz="1400" b="0" dirty="0" smtClean="0">
                          <a:solidFill>
                            <a:srgbClr val="6600CC"/>
                          </a:solidFill>
                        </a:rPr>
                        <a:t>• Horizon A faible.</a:t>
                      </a:r>
                    </a:p>
                    <a:p>
                      <a:r>
                        <a:rPr lang="fr-FR" sz="1400" b="0" dirty="0" smtClean="0">
                          <a:solidFill>
                            <a:srgbClr val="6600CC"/>
                          </a:solidFill>
                        </a:rPr>
                        <a:t>• Très peu altérée.</a:t>
                      </a:r>
                    </a:p>
                    <a:p>
                      <a:r>
                        <a:rPr lang="fr-FR" sz="1400" b="0" dirty="0" smtClean="0">
                          <a:solidFill>
                            <a:srgbClr val="6600CC"/>
                          </a:solidFill>
                        </a:rPr>
                        <a:t>• Très peu lessivés.</a:t>
                      </a:r>
                    </a:p>
                    <a:p>
                      <a:r>
                        <a:rPr lang="fr-FR" sz="1400" b="0" dirty="0" smtClean="0">
                          <a:solidFill>
                            <a:srgbClr val="6600CC"/>
                          </a:solidFill>
                        </a:rPr>
                        <a:t>• Accumulation de sels.</a:t>
                      </a:r>
                    </a:p>
                    <a:p>
                      <a:r>
                        <a:rPr lang="fr-FR" sz="1400" b="0" dirty="0" smtClean="0">
                          <a:solidFill>
                            <a:srgbClr val="6600CC"/>
                          </a:solidFill>
                          <a:hlinkClick r:id="rId3"/>
                        </a:rPr>
                        <a:t>http://soils.usda.gov/technical/classification/orders/aridisols.html</a:t>
                      </a:r>
                      <a:r>
                        <a:rPr lang="fr-FR" sz="1400" b="0" dirty="0" smtClean="0">
                          <a:solidFill>
                            <a:srgbClr val="6600CC"/>
                          </a:solidFill>
                        </a:rPr>
                        <a:t> </a:t>
                      </a:r>
                      <a:endParaRPr lang="fr-FR" sz="1400" b="0" dirty="0">
                        <a:solidFill>
                          <a:srgbClr val="6600CC"/>
                        </a:solidFill>
                      </a:endParaRPr>
                    </a:p>
                  </a:txBody>
                  <a:tcPr marL="91444" marR="9144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solidFill>
                          <a:srgbClr val="6600CC"/>
                        </a:solidFill>
                      </a:endParaRPr>
                    </a:p>
                  </a:txBody>
                  <a:tcPr marL="91444" marR="9144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9649" name="Image 6" descr="13g_mollisol_usda.jpg"/>
          <p:cNvPicPr>
            <a:picLocks noChangeAspect="1"/>
          </p:cNvPicPr>
          <p:nvPr/>
        </p:nvPicPr>
        <p:blipFill>
          <a:blip r:embed="rId4" cstate="print"/>
          <a:srcRect/>
          <a:stretch>
            <a:fillRect/>
          </a:stretch>
        </p:blipFill>
        <p:spPr bwMode="auto">
          <a:xfrm>
            <a:off x="7524750" y="1412875"/>
            <a:ext cx="1150938" cy="2236788"/>
          </a:xfrm>
          <a:prstGeom prst="rect">
            <a:avLst/>
          </a:prstGeom>
          <a:noFill/>
          <a:ln w="9525">
            <a:noFill/>
            <a:miter lim="800000"/>
            <a:headEnd/>
            <a:tailEnd/>
          </a:ln>
        </p:spPr>
      </p:pic>
      <p:pic>
        <p:nvPicPr>
          <p:cNvPr id="69650" name="Image 7" descr="13h_aridisol_usda.jpg"/>
          <p:cNvPicPr>
            <a:picLocks noChangeAspect="1"/>
          </p:cNvPicPr>
          <p:nvPr/>
        </p:nvPicPr>
        <p:blipFill>
          <a:blip r:embed="rId5" cstate="print"/>
          <a:srcRect/>
          <a:stretch>
            <a:fillRect/>
          </a:stretch>
        </p:blipFill>
        <p:spPr bwMode="auto">
          <a:xfrm>
            <a:off x="7451725" y="3716338"/>
            <a:ext cx="1192213" cy="2327275"/>
          </a:xfrm>
          <a:prstGeom prst="rect">
            <a:avLst/>
          </a:prstGeom>
          <a:noFill/>
          <a:ln w="9525">
            <a:noFill/>
            <a:miter lim="800000"/>
            <a:headEnd/>
            <a:tailEnd/>
          </a:ln>
        </p:spPr>
      </p:pic>
      <p:sp>
        <p:nvSpPr>
          <p:cNvPr id="69651" name="Text Box 13"/>
          <p:cNvSpPr txBox="1">
            <a:spLocks noChangeArrowheads="1"/>
          </p:cNvSpPr>
          <p:nvPr/>
        </p:nvSpPr>
        <p:spPr bwMode="auto">
          <a:xfrm>
            <a:off x="179388" y="981075"/>
            <a:ext cx="7059612" cy="368300"/>
          </a:xfrm>
          <a:prstGeom prst="rect">
            <a:avLst/>
          </a:prstGeom>
          <a:noFill/>
          <a:ln w="9525">
            <a:noFill/>
            <a:miter lim="800000"/>
            <a:headEnd/>
            <a:tailEnd/>
          </a:ln>
        </p:spPr>
        <p:txBody>
          <a:bodyPr>
            <a:spAutoFit/>
          </a:bodyPr>
          <a:lstStyle/>
          <a:p>
            <a:r>
              <a:rPr lang="fr-FR" b="1" u="sng">
                <a:solidFill>
                  <a:srgbClr val="6600CC"/>
                </a:solidFill>
              </a:rPr>
              <a:t>24) Annexe : Principaux types de sols dans le monde (suite)</a:t>
            </a:r>
            <a:endParaRPr lang="fr-FR">
              <a:solidFill>
                <a:srgbClr val="6600CC"/>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A80C9ECA-B95D-4FE1-B929-4D89C1E4E54D}" type="slidenum">
              <a:rPr lang="fr-FR" sz="1200">
                <a:solidFill>
                  <a:schemeClr val="tx1">
                    <a:tint val="75000"/>
                  </a:schemeClr>
                </a:solidFill>
                <a:latin typeface="Times New Roman" pitchFamily="18" charset="0"/>
              </a:rPr>
              <a:pPr algn="r" fontAlgn="auto">
                <a:spcBef>
                  <a:spcPts val="0"/>
                </a:spcBef>
                <a:spcAft>
                  <a:spcPts val="0"/>
                </a:spcAft>
                <a:defRPr/>
              </a:pPr>
              <a:t>68</a:t>
            </a:fld>
            <a:endParaRPr lang="fr-FR" sz="1200" dirty="0">
              <a:solidFill>
                <a:schemeClr val="tx1">
                  <a:tint val="75000"/>
                </a:schemeClr>
              </a:solidFill>
              <a:latin typeface="Times New Roman" pitchFamily="18" charset="0"/>
            </a:endParaRPr>
          </a:p>
        </p:txBody>
      </p:sp>
      <p:graphicFrame>
        <p:nvGraphicFramePr>
          <p:cNvPr id="5" name="Tableau 4"/>
          <p:cNvGraphicFramePr>
            <a:graphicFrameLocks noGrp="1"/>
          </p:cNvGraphicFramePr>
          <p:nvPr/>
        </p:nvGraphicFramePr>
        <p:xfrm>
          <a:off x="250825" y="1412875"/>
          <a:ext cx="8785225" cy="5184775"/>
        </p:xfrm>
        <a:graphic>
          <a:graphicData uri="http://schemas.openxmlformats.org/drawingml/2006/table">
            <a:tbl>
              <a:tblPr firstRow="1" bandRow="1">
                <a:tableStyleId>{5C22544A-7EE6-4342-B048-85BDC9FD1C3A}</a:tableStyleId>
              </a:tblPr>
              <a:tblGrid>
                <a:gridCol w="1550334"/>
                <a:gridCol w="5684557"/>
                <a:gridCol w="1550334"/>
              </a:tblGrid>
              <a:tr h="2820382">
                <a:tc>
                  <a:txBody>
                    <a:bodyPr/>
                    <a:lstStyle/>
                    <a:p>
                      <a:pPr algn="l"/>
                      <a:r>
                        <a:rPr lang="fr-FR" sz="1400" b="0" u="sng" dirty="0" smtClean="0">
                          <a:solidFill>
                            <a:srgbClr val="6600CC"/>
                          </a:solidFill>
                        </a:rPr>
                        <a:t>Sols avec des horizons peu développé</a:t>
                      </a:r>
                      <a:r>
                        <a:rPr lang="fr-FR" sz="1400" b="0" dirty="0" smtClean="0">
                          <a:solidFill>
                            <a:srgbClr val="6600CC"/>
                          </a:solidFill>
                        </a:rPr>
                        <a:t>: </a:t>
                      </a:r>
                      <a:r>
                        <a:rPr lang="fr-FR" sz="1400" b="0" dirty="0" err="1" smtClean="0">
                          <a:solidFill>
                            <a:srgbClr val="6600CC"/>
                          </a:solidFill>
                        </a:rPr>
                        <a:t>entisols</a:t>
                      </a:r>
                      <a:r>
                        <a:rPr lang="fr-FR" sz="1400" b="0" dirty="0" smtClean="0">
                          <a:solidFill>
                            <a:srgbClr val="6600CC"/>
                          </a:solidFill>
                        </a:rPr>
                        <a:t>, </a:t>
                      </a:r>
                      <a:r>
                        <a:rPr lang="fr-FR" sz="1400" b="0" dirty="0" err="1" smtClean="0">
                          <a:solidFill>
                            <a:srgbClr val="6600CC"/>
                          </a:solidFill>
                        </a:rPr>
                        <a:t>Inceptisols</a:t>
                      </a:r>
                      <a:r>
                        <a:rPr lang="fr-FR" sz="1400" b="0" dirty="0" smtClean="0">
                          <a:solidFill>
                            <a:srgbClr val="6600CC"/>
                          </a:solidFill>
                        </a:rPr>
                        <a:t>: </a:t>
                      </a:r>
                    </a:p>
                    <a:p>
                      <a:pPr algn="l"/>
                      <a:endParaRPr lang="fr-FR" sz="1400" b="0" dirty="0" smtClean="0">
                        <a:solidFill>
                          <a:srgbClr val="6600CC"/>
                        </a:solidFill>
                      </a:endParaRPr>
                    </a:p>
                    <a:p>
                      <a:pPr algn="l"/>
                      <a:endParaRPr lang="fr-FR" sz="1400" b="0" dirty="0">
                        <a:solidFill>
                          <a:srgbClr val="6600CC"/>
                        </a:solidFill>
                      </a:endParaRPr>
                    </a:p>
                  </a:txBody>
                  <a:tcPr marL="91443" marR="91443"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b="1" u="sng" dirty="0" err="1" smtClean="0">
                          <a:solidFill>
                            <a:srgbClr val="6600CC"/>
                          </a:solidFill>
                        </a:rPr>
                        <a:t>Entisols</a:t>
                      </a:r>
                      <a:r>
                        <a:rPr lang="fr-FR" sz="1400" b="1" u="sng" dirty="0" smtClean="0">
                          <a:solidFill>
                            <a:srgbClr val="6600CC"/>
                          </a:solidFill>
                        </a:rPr>
                        <a:t>, </a:t>
                      </a:r>
                      <a:r>
                        <a:rPr lang="fr-FR" sz="1400" b="1" u="sng" dirty="0" err="1" smtClean="0">
                          <a:solidFill>
                            <a:srgbClr val="6600CC"/>
                          </a:solidFill>
                        </a:rPr>
                        <a:t>Inceptisols</a:t>
                      </a:r>
                      <a:r>
                        <a:rPr lang="fr-FR" sz="1400" b="0" dirty="0" smtClean="0">
                          <a:solidFill>
                            <a:srgbClr val="6600CC"/>
                          </a:solidFill>
                        </a:rPr>
                        <a:t>: </a:t>
                      </a:r>
                    </a:p>
                    <a:p>
                      <a:pPr algn="l"/>
                      <a:r>
                        <a:rPr lang="fr-FR" sz="1400" b="0" dirty="0" smtClean="0">
                          <a:solidFill>
                            <a:srgbClr val="6600CC"/>
                          </a:solidFill>
                        </a:rPr>
                        <a:t>a) Sols</a:t>
                      </a:r>
                      <a:r>
                        <a:rPr lang="fr-FR" sz="1400" b="0" baseline="0" dirty="0" smtClean="0">
                          <a:solidFill>
                            <a:srgbClr val="6600CC"/>
                          </a:solidFill>
                        </a:rPr>
                        <a:t> ayant eu un t</a:t>
                      </a:r>
                      <a:r>
                        <a:rPr lang="fr-FR" sz="1400" b="0" dirty="0" smtClean="0">
                          <a:solidFill>
                            <a:srgbClr val="6600CC"/>
                          </a:solidFill>
                        </a:rPr>
                        <a:t>emps insuffisant pour se développer, </a:t>
                      </a:r>
                    </a:p>
                    <a:p>
                      <a:pPr algn="l"/>
                      <a:r>
                        <a:rPr lang="fr-FR" sz="1400" b="0" dirty="0" smtClean="0">
                          <a:solidFill>
                            <a:srgbClr val="6600CC"/>
                          </a:solidFill>
                        </a:rPr>
                        <a:t>b) Matériau fortement résistant, </a:t>
                      </a:r>
                    </a:p>
                    <a:p>
                      <a:pPr algn="l"/>
                      <a:r>
                        <a:rPr lang="fr-FR" sz="1400" b="0" dirty="0" smtClean="0">
                          <a:solidFill>
                            <a:srgbClr val="6600CC"/>
                          </a:solidFill>
                        </a:rPr>
                        <a:t>c) environnements actifs.</a:t>
                      </a:r>
                    </a:p>
                  </a:txBody>
                  <a:tcPr marL="91443" marR="91443"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solidFill>
                          <a:srgbClr val="6600CC"/>
                        </a:solidFill>
                      </a:endParaRPr>
                    </a:p>
                  </a:txBody>
                  <a:tcPr marL="91443" marR="91443"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4393">
                <a:tc>
                  <a:txBody>
                    <a:bodyPr/>
                    <a:lstStyle/>
                    <a:p>
                      <a:r>
                        <a:rPr lang="fr-FR" sz="1400" b="0" u="sng" dirty="0" smtClean="0">
                          <a:solidFill>
                            <a:srgbClr val="6600CC"/>
                          </a:solidFill>
                        </a:rPr>
                        <a:t>Sols de formations localisés</a:t>
                      </a:r>
                      <a:r>
                        <a:rPr lang="fr-FR" sz="1400" dirty="0" smtClean="0">
                          <a:solidFill>
                            <a:srgbClr val="6600CC"/>
                          </a:solidFill>
                        </a:rPr>
                        <a:t>: </a:t>
                      </a:r>
                      <a:r>
                        <a:rPr lang="fr-FR" sz="1400" dirty="0" err="1" smtClean="0">
                          <a:solidFill>
                            <a:srgbClr val="6600CC"/>
                          </a:solidFill>
                        </a:rPr>
                        <a:t>Histosols</a:t>
                      </a:r>
                      <a:r>
                        <a:rPr lang="fr-FR" sz="1400" dirty="0" smtClean="0">
                          <a:solidFill>
                            <a:srgbClr val="6600CC"/>
                          </a:solidFill>
                        </a:rPr>
                        <a:t>, </a:t>
                      </a:r>
                      <a:r>
                        <a:rPr lang="fr-FR" sz="1400" dirty="0" err="1" smtClean="0">
                          <a:solidFill>
                            <a:srgbClr val="6600CC"/>
                          </a:solidFill>
                        </a:rPr>
                        <a:t>vertisols</a:t>
                      </a:r>
                      <a:r>
                        <a:rPr lang="fr-FR" sz="1400" dirty="0" smtClean="0">
                          <a:solidFill>
                            <a:srgbClr val="6600CC"/>
                          </a:solidFill>
                        </a:rPr>
                        <a:t>, </a:t>
                      </a:r>
                      <a:r>
                        <a:rPr lang="fr-FR" sz="1400" dirty="0" err="1" smtClean="0">
                          <a:solidFill>
                            <a:srgbClr val="6600CC"/>
                          </a:solidFill>
                        </a:rPr>
                        <a:t>Andisols</a:t>
                      </a:r>
                      <a:r>
                        <a:rPr lang="fr-FR" sz="1400" dirty="0" smtClean="0">
                          <a:solidFill>
                            <a:srgbClr val="6600CC"/>
                          </a:solidFill>
                        </a:rPr>
                        <a:t> </a:t>
                      </a:r>
                      <a:endParaRPr lang="fr-FR" sz="1400" dirty="0">
                        <a:solidFill>
                          <a:srgbClr val="6600CC"/>
                        </a:solidFill>
                      </a:endParaRPr>
                    </a:p>
                  </a:txBody>
                  <a:tcPr marL="91443" marR="91443"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u="sng" dirty="0" err="1" smtClean="0">
                          <a:solidFill>
                            <a:srgbClr val="6600CC"/>
                          </a:solidFill>
                        </a:rPr>
                        <a:t>Histosols</a:t>
                      </a:r>
                      <a:r>
                        <a:rPr lang="fr-FR" sz="1400" b="0" dirty="0" smtClean="0">
                          <a:solidFill>
                            <a:srgbClr val="6600CC"/>
                          </a:solidFill>
                        </a:rPr>
                        <a:t>: sols des tourbière.</a:t>
                      </a:r>
                    </a:p>
                    <a:p>
                      <a:r>
                        <a:rPr lang="fr-FR" sz="1400" b="0" dirty="0" smtClean="0">
                          <a:solidFill>
                            <a:srgbClr val="6600CC"/>
                          </a:solidFill>
                        </a:rPr>
                        <a:t>• milieux gorgés d'eau / tourbières.</a:t>
                      </a:r>
                    </a:p>
                    <a:p>
                      <a:r>
                        <a:rPr lang="fr-FR" sz="1400" b="0" dirty="0" smtClean="0">
                          <a:solidFill>
                            <a:srgbClr val="6600CC"/>
                          </a:solidFill>
                        </a:rPr>
                        <a:t>• Continental froid et humide (DFC).</a:t>
                      </a:r>
                    </a:p>
                    <a:p>
                      <a:r>
                        <a:rPr lang="fr-FR" sz="1400" b="0" dirty="0" smtClean="0">
                          <a:solidFill>
                            <a:srgbClr val="6600CC"/>
                          </a:solidFill>
                        </a:rPr>
                        <a:t>• Pourcentage élevée  de matière organique.</a:t>
                      </a:r>
                    </a:p>
                    <a:p>
                      <a:r>
                        <a:rPr lang="fr-FR" sz="1400" u="sng" kern="1200" dirty="0" smtClean="0">
                          <a:solidFill>
                            <a:schemeClr val="dk1"/>
                          </a:solidFill>
                          <a:latin typeface="+mn-lt"/>
                          <a:ea typeface="+mn-ea"/>
                          <a:cs typeface="+mn-cs"/>
                          <a:hlinkClick r:id="rId2"/>
                        </a:rPr>
                        <a:t>http://soils.usda.gov/technical/classification/orders/histosols.html</a:t>
                      </a:r>
                      <a:endParaRPr lang="fr-FR" sz="1400" b="0" dirty="0">
                        <a:solidFill>
                          <a:srgbClr val="6600CC"/>
                        </a:solidFill>
                      </a:endParaRPr>
                    </a:p>
                  </a:txBody>
                  <a:tcPr marL="91443" marR="91443"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b="0" dirty="0">
                        <a:solidFill>
                          <a:srgbClr val="6600CC"/>
                        </a:solidFill>
                      </a:endParaRPr>
                    </a:p>
                  </a:txBody>
                  <a:tcPr marL="91443" marR="91443"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0674" name="Image 7" descr="13i_entisol_usda.jpg"/>
          <p:cNvPicPr>
            <a:picLocks noChangeAspect="1"/>
          </p:cNvPicPr>
          <p:nvPr/>
        </p:nvPicPr>
        <p:blipFill>
          <a:blip r:embed="rId3" cstate="print"/>
          <a:srcRect/>
          <a:stretch>
            <a:fillRect/>
          </a:stretch>
        </p:blipFill>
        <p:spPr bwMode="auto">
          <a:xfrm>
            <a:off x="7559675" y="1484313"/>
            <a:ext cx="1365250" cy="2665412"/>
          </a:xfrm>
          <a:prstGeom prst="rect">
            <a:avLst/>
          </a:prstGeom>
          <a:noFill/>
          <a:ln w="9525">
            <a:noFill/>
            <a:miter lim="800000"/>
            <a:headEnd/>
            <a:tailEnd/>
          </a:ln>
        </p:spPr>
      </p:pic>
      <p:pic>
        <p:nvPicPr>
          <p:cNvPr id="70675" name="Image 8" descr="13j_histosol_usda.jpg"/>
          <p:cNvPicPr>
            <a:picLocks noChangeAspect="1"/>
          </p:cNvPicPr>
          <p:nvPr/>
        </p:nvPicPr>
        <p:blipFill>
          <a:blip r:embed="rId4" cstate="print"/>
          <a:srcRect/>
          <a:stretch>
            <a:fillRect/>
          </a:stretch>
        </p:blipFill>
        <p:spPr bwMode="auto">
          <a:xfrm>
            <a:off x="7667625" y="4292600"/>
            <a:ext cx="1155700" cy="2244725"/>
          </a:xfrm>
          <a:prstGeom prst="rect">
            <a:avLst/>
          </a:prstGeom>
          <a:noFill/>
          <a:ln w="9525">
            <a:noFill/>
            <a:miter lim="800000"/>
            <a:headEnd/>
            <a:tailEnd/>
          </a:ln>
        </p:spPr>
      </p:pic>
      <p:sp>
        <p:nvSpPr>
          <p:cNvPr id="70676" name="Text Box 13"/>
          <p:cNvSpPr txBox="1">
            <a:spLocks noChangeArrowheads="1"/>
          </p:cNvSpPr>
          <p:nvPr/>
        </p:nvSpPr>
        <p:spPr bwMode="auto">
          <a:xfrm>
            <a:off x="179388" y="981075"/>
            <a:ext cx="7059612" cy="368300"/>
          </a:xfrm>
          <a:prstGeom prst="rect">
            <a:avLst/>
          </a:prstGeom>
          <a:noFill/>
          <a:ln w="9525">
            <a:noFill/>
            <a:miter lim="800000"/>
            <a:headEnd/>
            <a:tailEnd/>
          </a:ln>
        </p:spPr>
        <p:txBody>
          <a:bodyPr>
            <a:spAutoFit/>
          </a:bodyPr>
          <a:lstStyle/>
          <a:p>
            <a:r>
              <a:rPr lang="fr-FR" b="1" u="sng">
                <a:solidFill>
                  <a:srgbClr val="6600CC"/>
                </a:solidFill>
              </a:rPr>
              <a:t>24) Annexe : Principaux types de sols dans le monde (suite)</a:t>
            </a:r>
            <a:endParaRPr lang="fr-FR">
              <a:solidFill>
                <a:srgbClr val="6600CC"/>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DB0033E2-F3AA-4972-8B51-88EB6F064D60}" type="slidenum">
              <a:rPr lang="fr-FR" sz="1200">
                <a:solidFill>
                  <a:schemeClr val="tx1">
                    <a:tint val="75000"/>
                  </a:schemeClr>
                </a:solidFill>
                <a:latin typeface="Times New Roman" pitchFamily="18" charset="0"/>
              </a:rPr>
              <a:pPr algn="r" fontAlgn="auto">
                <a:spcBef>
                  <a:spcPts val="0"/>
                </a:spcBef>
                <a:spcAft>
                  <a:spcPts val="0"/>
                </a:spcAft>
                <a:defRPr/>
              </a:pPr>
              <a:t>69</a:t>
            </a:fld>
            <a:endParaRPr lang="fr-FR" sz="1200" dirty="0">
              <a:solidFill>
                <a:schemeClr val="tx1">
                  <a:tint val="75000"/>
                </a:schemeClr>
              </a:solidFill>
              <a:latin typeface="Times New Roman" pitchFamily="18" charset="0"/>
            </a:endParaRPr>
          </a:p>
        </p:txBody>
      </p:sp>
      <p:graphicFrame>
        <p:nvGraphicFramePr>
          <p:cNvPr id="5" name="Tableau 4"/>
          <p:cNvGraphicFramePr>
            <a:graphicFrameLocks noGrp="1"/>
          </p:cNvGraphicFramePr>
          <p:nvPr/>
        </p:nvGraphicFramePr>
        <p:xfrm>
          <a:off x="250825" y="1412875"/>
          <a:ext cx="8712200" cy="4752975"/>
        </p:xfrm>
        <a:graphic>
          <a:graphicData uri="http://schemas.openxmlformats.org/drawingml/2006/table">
            <a:tbl>
              <a:tblPr/>
              <a:tblGrid>
                <a:gridCol w="1390650"/>
                <a:gridCol w="5784850"/>
                <a:gridCol w="1536700"/>
              </a:tblGrid>
              <a:tr h="259238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sng" strike="noStrike" cap="none" normalizeH="0" baseline="0" smtClean="0">
                          <a:ln>
                            <a:noFill/>
                          </a:ln>
                          <a:solidFill>
                            <a:srgbClr val="6600CC"/>
                          </a:solidFill>
                          <a:effectLst/>
                          <a:latin typeface="Arial" charset="0"/>
                        </a:rPr>
                        <a:t>Sols de formations localisés</a:t>
                      </a:r>
                      <a:r>
                        <a:rPr kumimoji="0" lang="fr-FR" sz="1400" b="1" i="0" u="none" strike="noStrike" cap="none" normalizeH="0" baseline="0" smtClean="0">
                          <a:ln>
                            <a:noFill/>
                          </a:ln>
                          <a:solidFill>
                            <a:srgbClr val="6600CC"/>
                          </a:solidFill>
                          <a:effectLst/>
                          <a:latin typeface="Arial" charset="0"/>
                        </a:rPr>
                        <a:t>: </a:t>
                      </a:r>
                      <a:r>
                        <a:rPr kumimoji="0" lang="fr-FR" sz="1400" b="0" i="0" u="none" strike="noStrike" cap="none" normalizeH="0" baseline="0" smtClean="0">
                          <a:ln>
                            <a:noFill/>
                          </a:ln>
                          <a:solidFill>
                            <a:srgbClr val="6600CC"/>
                          </a:solidFill>
                          <a:effectLst/>
                          <a:latin typeface="Arial" charset="0"/>
                        </a:rPr>
                        <a:t>Histosols, vertisols, Andisols  (suite &amp; fin).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6600CC"/>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smtClean="0">
                          <a:ln>
                            <a:noFill/>
                          </a:ln>
                          <a:solidFill>
                            <a:srgbClr val="6600CC"/>
                          </a:solidFill>
                          <a:effectLst/>
                          <a:latin typeface="Arial" charset="0"/>
                        </a:rPr>
                        <a:t>Vertisols</a:t>
                      </a:r>
                      <a:r>
                        <a:rPr kumimoji="0" lang="fr-FR" sz="1400" b="0" i="0" u="none" strike="noStrike" cap="none" normalizeH="0" baseline="0" smtClean="0">
                          <a:ln>
                            <a:noFill/>
                          </a:ln>
                          <a:solidFill>
                            <a:srgbClr val="6600CC"/>
                          </a:solidFill>
                          <a:effectLst/>
                          <a:latin typeface="Arial" charset="0"/>
                        </a:rPr>
                        <a:t>: sols gonflants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6600CC"/>
                          </a:solidFill>
                          <a:effectLst/>
                          <a:latin typeface="Arial" charset="0"/>
                        </a:rPr>
                        <a:t>• matériau originel: argiles gonflantes.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6600CC"/>
                          </a:solidFill>
                          <a:effectLst/>
                          <a:latin typeface="Arial" charset="0"/>
                        </a:rPr>
                        <a:t>• régime plus développé dans les climats avec un régime hydrique saisonnier.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6600CC"/>
                          </a:solidFill>
                          <a:effectLst/>
                          <a:latin typeface="Arial" charset="0"/>
                        </a:rPr>
                        <a:t>• profil d’inversion du à un mélange de fissures s’ouvrant &amp; se refermant.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sng" strike="noStrike" cap="none" normalizeH="0" baseline="0" smtClean="0">
                          <a:ln>
                            <a:noFill/>
                          </a:ln>
                          <a:solidFill>
                            <a:srgbClr val="FFFFFF"/>
                          </a:solidFill>
                          <a:effectLst/>
                          <a:latin typeface="Arial" charset="0"/>
                          <a:hlinkClick r:id="rId2"/>
                        </a:rPr>
                        <a:t>http://soils.usda.gov/technical/classification/orders/vertisols.html</a:t>
                      </a:r>
                      <a:endParaRPr kumimoji="0" lang="fr-FR" sz="1400" b="0" i="0" u="none" strike="noStrike" cap="none" normalizeH="0" baseline="0" smtClean="0">
                        <a:ln>
                          <a:noFill/>
                        </a:ln>
                        <a:solidFill>
                          <a:srgbClr val="6600CC"/>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6600CC"/>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160588">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smtClean="0">
                          <a:ln>
                            <a:noFill/>
                          </a:ln>
                          <a:solidFill>
                            <a:srgbClr val="6600CC"/>
                          </a:solidFill>
                          <a:effectLst/>
                          <a:latin typeface="Arial" charset="0"/>
                        </a:rPr>
                        <a:t>Andosols</a:t>
                      </a:r>
                      <a:r>
                        <a:rPr kumimoji="0" lang="fr-FR" sz="1400" b="0" i="0" u="none" strike="noStrike" cap="none" normalizeH="0" baseline="0" smtClean="0">
                          <a:ln>
                            <a:noFill/>
                          </a:ln>
                          <a:solidFill>
                            <a:srgbClr val="6600CC"/>
                          </a:solidFill>
                          <a:effectLst/>
                          <a:latin typeface="Arial" charset="0"/>
                        </a:rPr>
                        <a:t>: sols volcaniques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6600CC"/>
                          </a:solidFill>
                          <a:effectLst/>
                          <a:latin typeface="Arial" charset="0"/>
                        </a:rPr>
                        <a:t>• matériau originel: cendres volcaniques et pyroclastiques.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6600CC"/>
                          </a:solidFill>
                          <a:effectLst/>
                          <a:latin typeface="Arial" charset="0"/>
                        </a:rPr>
                        <a:t>• riche en humus.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400" b="0" i="0" u="none" strike="noStrike" cap="none" normalizeH="0" baseline="0" smtClean="0">
                          <a:ln>
                            <a:noFill/>
                          </a:ln>
                          <a:solidFill>
                            <a:srgbClr val="6600CC"/>
                          </a:solidFill>
                          <a:effectLst/>
                          <a:latin typeface="Arial" charset="0"/>
                        </a:rPr>
                        <a:t> En général des sols fertiles, s’ils sont jeunes.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6600CC"/>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bl>
          </a:graphicData>
        </a:graphic>
      </p:graphicFrame>
      <p:pic>
        <p:nvPicPr>
          <p:cNvPr id="71697" name="Image 5" descr="13k_vertisol_usda.jpg"/>
          <p:cNvPicPr>
            <a:picLocks noChangeAspect="1"/>
          </p:cNvPicPr>
          <p:nvPr/>
        </p:nvPicPr>
        <p:blipFill>
          <a:blip r:embed="rId3" cstate="print"/>
          <a:srcRect/>
          <a:stretch>
            <a:fillRect/>
          </a:stretch>
        </p:blipFill>
        <p:spPr bwMode="auto">
          <a:xfrm>
            <a:off x="7596188" y="1484313"/>
            <a:ext cx="1223962" cy="2389187"/>
          </a:xfrm>
          <a:prstGeom prst="rect">
            <a:avLst/>
          </a:prstGeom>
          <a:noFill/>
          <a:ln w="9525">
            <a:noFill/>
            <a:miter lim="800000"/>
            <a:headEnd/>
            <a:tailEnd/>
          </a:ln>
        </p:spPr>
      </p:pic>
      <p:sp>
        <p:nvSpPr>
          <p:cNvPr id="71698" name="ZoneTexte 6"/>
          <p:cNvSpPr txBox="1">
            <a:spLocks noChangeArrowheads="1"/>
          </p:cNvSpPr>
          <p:nvPr/>
        </p:nvSpPr>
        <p:spPr bwMode="auto">
          <a:xfrm>
            <a:off x="468313" y="6237288"/>
            <a:ext cx="8362950" cy="307975"/>
          </a:xfrm>
          <a:prstGeom prst="rect">
            <a:avLst/>
          </a:prstGeom>
          <a:noFill/>
          <a:ln w="9525">
            <a:noFill/>
            <a:miter lim="800000"/>
            <a:headEnd/>
            <a:tailEnd/>
          </a:ln>
        </p:spPr>
        <p:txBody>
          <a:bodyPr wrap="none">
            <a:spAutoFit/>
          </a:bodyPr>
          <a:lstStyle/>
          <a:p>
            <a:r>
              <a:rPr lang="fr-FR" sz="1400">
                <a:solidFill>
                  <a:srgbClr val="6600CC"/>
                </a:solidFill>
              </a:rPr>
              <a:t>Source : </a:t>
            </a:r>
            <a:r>
              <a:rPr lang="fr-FR" sz="1400">
                <a:solidFill>
                  <a:srgbClr val="6600CC"/>
                </a:solidFill>
                <a:hlinkClick r:id="rId4"/>
              </a:rPr>
              <a:t>http://www.uwsp.edu/geo/faculty/lemke/geog101/lecture_outlines/13_global_soil_patterns.html</a:t>
            </a:r>
            <a:r>
              <a:rPr lang="fr-FR" sz="1400">
                <a:solidFill>
                  <a:srgbClr val="6600CC"/>
                </a:solidFill>
              </a:rPr>
              <a:t> </a:t>
            </a:r>
          </a:p>
        </p:txBody>
      </p:sp>
      <p:pic>
        <p:nvPicPr>
          <p:cNvPr id="71699" name="Image 7" descr="SierraMadre_Umbric_andosol1.jpg"/>
          <p:cNvPicPr>
            <a:picLocks noChangeAspect="1"/>
          </p:cNvPicPr>
          <p:nvPr/>
        </p:nvPicPr>
        <p:blipFill>
          <a:blip r:embed="rId5" cstate="print"/>
          <a:srcRect/>
          <a:stretch>
            <a:fillRect/>
          </a:stretch>
        </p:blipFill>
        <p:spPr bwMode="auto">
          <a:xfrm>
            <a:off x="7524750" y="4076700"/>
            <a:ext cx="1382713" cy="1944688"/>
          </a:xfrm>
          <a:prstGeom prst="rect">
            <a:avLst/>
          </a:prstGeom>
          <a:noFill/>
          <a:ln w="9525">
            <a:noFill/>
            <a:miter lim="800000"/>
            <a:headEnd/>
            <a:tailEnd/>
          </a:ln>
        </p:spPr>
      </p:pic>
      <p:sp>
        <p:nvSpPr>
          <p:cNvPr id="71700" name="Text Box 13"/>
          <p:cNvSpPr txBox="1">
            <a:spLocks noChangeArrowheads="1"/>
          </p:cNvSpPr>
          <p:nvPr/>
        </p:nvSpPr>
        <p:spPr bwMode="auto">
          <a:xfrm>
            <a:off x="179388" y="981075"/>
            <a:ext cx="8064500" cy="368300"/>
          </a:xfrm>
          <a:prstGeom prst="rect">
            <a:avLst/>
          </a:prstGeom>
          <a:noFill/>
          <a:ln w="9525">
            <a:noFill/>
            <a:miter lim="800000"/>
            <a:headEnd/>
            <a:tailEnd/>
          </a:ln>
        </p:spPr>
        <p:txBody>
          <a:bodyPr>
            <a:spAutoFit/>
          </a:bodyPr>
          <a:lstStyle/>
          <a:p>
            <a:r>
              <a:rPr lang="fr-FR" b="1" u="sng">
                <a:solidFill>
                  <a:srgbClr val="6600CC"/>
                </a:solidFill>
              </a:rPr>
              <a:t>24) Annexe : Principaux types de sols dans le monde (suite &amp; fin)</a:t>
            </a:r>
            <a:endParaRPr lang="fr-FR">
              <a:solidFill>
                <a:srgbClr val="6600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D66C76D0-7FD9-4A92-AC60-30D3F6B97722}" type="slidenum">
              <a:rPr lang="fr-FR" sz="1200">
                <a:solidFill>
                  <a:schemeClr val="tx1">
                    <a:tint val="75000"/>
                  </a:schemeClr>
                </a:solidFill>
                <a:latin typeface="Times New Roman" pitchFamily="18" charset="0"/>
              </a:rPr>
              <a:pPr algn="r" fontAlgn="auto">
                <a:spcBef>
                  <a:spcPts val="0"/>
                </a:spcBef>
                <a:spcAft>
                  <a:spcPts val="0"/>
                </a:spcAft>
                <a:defRPr/>
              </a:pPr>
              <a:t>7</a:t>
            </a:fld>
            <a:endParaRPr lang="fr-FR" sz="1200" dirty="0">
              <a:solidFill>
                <a:schemeClr val="tx1">
                  <a:tint val="75000"/>
                </a:schemeClr>
              </a:solidFill>
              <a:latin typeface="Times New Roman" pitchFamily="18" charset="0"/>
            </a:endParaRPr>
          </a:p>
        </p:txBody>
      </p:sp>
      <p:pic>
        <p:nvPicPr>
          <p:cNvPr id="8196" name="Picture 13" descr="SolDegrades1"/>
          <p:cNvPicPr>
            <a:picLocks noChangeAspect="1" noChangeArrowheads="1"/>
          </p:cNvPicPr>
          <p:nvPr/>
        </p:nvPicPr>
        <p:blipFill>
          <a:blip r:embed="rId2" cstate="print"/>
          <a:srcRect/>
          <a:stretch>
            <a:fillRect/>
          </a:stretch>
        </p:blipFill>
        <p:spPr bwMode="auto">
          <a:xfrm>
            <a:off x="857250" y="1071563"/>
            <a:ext cx="7496175" cy="4872037"/>
          </a:xfrm>
          <a:prstGeom prst="rect">
            <a:avLst/>
          </a:prstGeom>
          <a:noFill/>
          <a:ln w="9525">
            <a:noFill/>
            <a:miter lim="800000"/>
            <a:headEnd/>
            <a:tailEnd/>
          </a:ln>
        </p:spPr>
      </p:pic>
      <p:sp>
        <p:nvSpPr>
          <p:cNvPr id="8197" name="Text Box 14"/>
          <p:cNvSpPr txBox="1">
            <a:spLocks noChangeArrowheads="1"/>
          </p:cNvSpPr>
          <p:nvPr/>
        </p:nvSpPr>
        <p:spPr bwMode="auto">
          <a:xfrm>
            <a:off x="2500313" y="6072188"/>
            <a:ext cx="3681412" cy="396875"/>
          </a:xfrm>
          <a:prstGeom prst="rect">
            <a:avLst/>
          </a:prstGeom>
          <a:noFill/>
          <a:ln w="9525">
            <a:noFill/>
            <a:miter lim="800000"/>
            <a:headEnd/>
            <a:tailEnd/>
          </a:ln>
        </p:spPr>
        <p:txBody>
          <a:bodyPr wrap="none">
            <a:spAutoFit/>
          </a:bodyPr>
          <a:lstStyle/>
          <a:p>
            <a:r>
              <a:rPr lang="fr-FR" sz="1000">
                <a:solidFill>
                  <a:srgbClr val="6600CC"/>
                </a:solidFill>
              </a:rPr>
              <a:t>Dégradation des sols causée par les activités humaines (FAO)</a:t>
            </a:r>
          </a:p>
          <a:p>
            <a:r>
              <a:rPr lang="fr-FR" sz="1000">
                <a:solidFill>
                  <a:srgbClr val="6600CC"/>
                </a:solidFill>
                <a:hlinkClick r:id="rId3"/>
              </a:rPr>
              <a:t>http://www.fao.org/DOCREP/004/Y3557F/y3557f08.htm</a:t>
            </a:r>
            <a:r>
              <a:rPr lang="fr-FR" sz="1000">
                <a:solidFill>
                  <a:srgbClr val="6600CC"/>
                </a:solidFill>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01AC34D2-4911-4482-A4C9-B176DEDE7B1C}" type="slidenum">
              <a:rPr lang="fr-FR" sz="1200">
                <a:solidFill>
                  <a:schemeClr val="tx1">
                    <a:tint val="75000"/>
                  </a:schemeClr>
                </a:solidFill>
                <a:latin typeface="Times New Roman" pitchFamily="18" charset="0"/>
              </a:rPr>
              <a:pPr algn="r" fontAlgn="auto">
                <a:spcBef>
                  <a:spcPts val="0"/>
                </a:spcBef>
                <a:spcAft>
                  <a:spcPts val="0"/>
                </a:spcAft>
                <a:defRPr/>
              </a:pPr>
              <a:t>70</a:t>
            </a:fld>
            <a:endParaRPr lang="fr-FR" sz="1200" dirty="0">
              <a:solidFill>
                <a:schemeClr val="tx1">
                  <a:tint val="75000"/>
                </a:schemeClr>
              </a:solidFill>
              <a:latin typeface="Times New Roman" pitchFamily="18" charset="0"/>
            </a:endParaRPr>
          </a:p>
        </p:txBody>
      </p:sp>
      <p:sp>
        <p:nvSpPr>
          <p:cNvPr id="72708" name="Text Box 6"/>
          <p:cNvSpPr txBox="1">
            <a:spLocks noChangeArrowheads="1"/>
          </p:cNvSpPr>
          <p:nvPr/>
        </p:nvSpPr>
        <p:spPr bwMode="auto">
          <a:xfrm>
            <a:off x="142875" y="928688"/>
            <a:ext cx="8858250" cy="5894387"/>
          </a:xfrm>
          <a:prstGeom prst="rect">
            <a:avLst/>
          </a:prstGeom>
          <a:noFill/>
          <a:ln w="9525">
            <a:noFill/>
            <a:miter lim="800000"/>
            <a:headEnd/>
            <a:tailEnd/>
          </a:ln>
        </p:spPr>
        <p:txBody>
          <a:bodyPr>
            <a:spAutoFit/>
          </a:bodyPr>
          <a:lstStyle/>
          <a:p>
            <a:pPr>
              <a:spcBef>
                <a:spcPct val="50000"/>
              </a:spcBef>
            </a:pPr>
            <a:r>
              <a:rPr lang="fr-FR" b="1" u="sng">
                <a:solidFill>
                  <a:srgbClr val="6600CC"/>
                </a:solidFill>
              </a:rPr>
              <a:t>25) Annexe: Causes de l’infertilité et de la fragilité des sols</a:t>
            </a:r>
          </a:p>
          <a:p>
            <a:pPr>
              <a:spcBef>
                <a:spcPct val="50000"/>
              </a:spcBef>
            </a:pPr>
            <a:r>
              <a:rPr lang="fr-FR" u="sng">
                <a:solidFill>
                  <a:srgbClr val="6600CC"/>
                </a:solidFill>
              </a:rPr>
              <a:t>Exemples de régions dans le monde aux sols infertiles et/ou fragiles</a:t>
            </a:r>
            <a:r>
              <a:rPr lang="fr-FR">
                <a:solidFill>
                  <a:srgbClr val="6600CC"/>
                </a:solidFill>
              </a:rPr>
              <a:t> :</a:t>
            </a:r>
            <a:endParaRPr lang="fr-FR" sz="1600">
              <a:solidFill>
                <a:srgbClr val="6600CC"/>
              </a:solidFill>
            </a:endParaRPr>
          </a:p>
          <a:p>
            <a:endParaRPr lang="fr-FR">
              <a:solidFill>
                <a:srgbClr val="6600CC"/>
              </a:solidFill>
            </a:endParaRPr>
          </a:p>
          <a:p>
            <a:endParaRPr lang="fr-FR">
              <a:solidFill>
                <a:srgbClr val="6600CC"/>
              </a:solidFill>
            </a:endParaRPr>
          </a:p>
          <a:p>
            <a:endParaRPr lang="fr-FR">
              <a:solidFill>
                <a:srgbClr val="6600CC"/>
              </a:solidFill>
            </a:endParaRPr>
          </a:p>
          <a:p>
            <a:r>
              <a:rPr lang="fr-FR">
                <a:solidFill>
                  <a:srgbClr val="6600CC"/>
                </a:solidFill>
              </a:rPr>
              <a:t>24.1)</a:t>
            </a:r>
          </a:p>
          <a:p>
            <a:r>
              <a:rPr lang="fr-FR" u="sng">
                <a:solidFill>
                  <a:srgbClr val="6600CC"/>
                </a:solidFill>
              </a:rPr>
              <a:t>Cas de l’Islande</a:t>
            </a:r>
            <a:r>
              <a:rPr lang="fr-FR">
                <a:solidFill>
                  <a:srgbClr val="6600CC"/>
                </a:solidFill>
              </a:rPr>
              <a:t> :</a:t>
            </a:r>
          </a:p>
          <a:p>
            <a:endParaRPr lang="fr-FR">
              <a:solidFill>
                <a:srgbClr val="6600CC"/>
              </a:solidFill>
            </a:endParaRPr>
          </a:p>
          <a:p>
            <a:pPr algn="just"/>
            <a:r>
              <a:rPr lang="fr-FR" sz="1400">
                <a:solidFill>
                  <a:srgbClr val="6600CC"/>
                </a:solidFill>
              </a:rPr>
              <a:t>Près de la moitié du pays est désert aride, où la nature n’offre ni nourriture ni abri aux vents violents de l'Atlantique Nord. Mais nous savons, avec certitude, que cela n'a pas toujours été ainsi. Le livre (saga) des Islandais écrit par l'historien </a:t>
            </a:r>
            <a:r>
              <a:rPr lang="fr-FR" sz="1400" i="1">
                <a:solidFill>
                  <a:srgbClr val="6600CC"/>
                </a:solidFill>
              </a:rPr>
              <a:t>Ari le Savant</a:t>
            </a:r>
            <a:r>
              <a:rPr lang="fr-FR" sz="1400">
                <a:solidFill>
                  <a:srgbClr val="6600CC"/>
                </a:solidFill>
              </a:rPr>
              <a:t>, au début du XIIe siècle, décrit la terre trouvée par les colons comme étant « </a:t>
            </a:r>
            <a:r>
              <a:rPr lang="fr-FR" sz="1400" i="1">
                <a:solidFill>
                  <a:srgbClr val="6600CC"/>
                </a:solidFill>
              </a:rPr>
              <a:t>couverte de forêts de la montagne à la côte […] il y a des arbres partout. Les gens pouvaient s'y cacher de leurs ennemis pendant des jours, dans tout le pays, certains de ces bois étaient trop denses, pour pouvoir y pénétrer</a:t>
            </a:r>
            <a:r>
              <a:rPr lang="fr-FR" sz="1400">
                <a:solidFill>
                  <a:srgbClr val="6600CC"/>
                </a:solidFill>
              </a:rPr>
              <a:t> ».  </a:t>
            </a:r>
          </a:p>
          <a:p>
            <a:pPr algn="just"/>
            <a:r>
              <a:rPr lang="fr-FR" sz="1400" b="1">
                <a:solidFill>
                  <a:srgbClr val="6600CC"/>
                </a:solidFill>
              </a:rPr>
              <a:t>Cendres volcaniques légères, froid, fortes pluies, vents forts </a:t>
            </a:r>
            <a:r>
              <a:rPr lang="fr-FR" sz="1400" b="1">
                <a:solidFill>
                  <a:srgbClr val="6600CC"/>
                </a:solidFill>
                <a:sym typeface="Symbol" pitchFamily="18" charset="2"/>
              </a:rPr>
              <a:t></a:t>
            </a:r>
            <a:r>
              <a:rPr lang="fr-FR" sz="1400" b="1">
                <a:solidFill>
                  <a:srgbClr val="6600CC"/>
                </a:solidFill>
              </a:rPr>
              <a:t> l’Islande est prédisposée à l’érosion : </a:t>
            </a:r>
            <a:r>
              <a:rPr lang="fr-FR" sz="1400">
                <a:solidFill>
                  <a:srgbClr val="6600CC"/>
                </a:solidFill>
              </a:rPr>
              <a:t>En Islande, de fréquentes éruptions volcaniques propulsent dans l’air des nuages de cendres, lesquels contiennent de légères particules que les vents forts propagent sur une grande partie du pays, créant une couche de cendre (le tephra) qui peut être aussi légère que du talc. Sur cette couche fertile de cendres, des végétaux finissent par pousser _ mais très lentement, en raison de la situation septentrionale du pays, de son climat froid et sa courte saison végétative _, couvrant la cendre et la protégeant de l’érosion. Mais lorsque cette végétation disparaît (broutée par les moutons ou brûlée par les agriculteurs), la cendre est de nouveau exposée, ce qui la rend sensible à l’érosion. Suffisamment légère, la cendre peut être apportée mais aussi emportée loin, par le vent. A cette érosion éolienne, de fortes pluies s’ajoutent : elles emportent également la cendre par ruissellement, en particulier sur les pentes abruptes (Jared Diamond, </a:t>
            </a:r>
            <a:r>
              <a:rPr lang="fr-FR" sz="1400" i="1">
                <a:solidFill>
                  <a:srgbClr val="6600CC"/>
                </a:solidFill>
              </a:rPr>
              <a:t>ibid</a:t>
            </a:r>
            <a:r>
              <a:rPr lang="fr-FR" sz="1400">
                <a:solidFill>
                  <a:srgbClr val="6600CC"/>
                </a:solidFill>
              </a:rPr>
              <a:t>, page 234). </a:t>
            </a:r>
          </a:p>
        </p:txBody>
      </p:sp>
      <p:pic>
        <p:nvPicPr>
          <p:cNvPr id="72709" name="Picture 14" descr="IcelandForest2"/>
          <p:cNvPicPr>
            <a:picLocks noChangeAspect="1" noChangeArrowheads="1"/>
          </p:cNvPicPr>
          <p:nvPr/>
        </p:nvPicPr>
        <p:blipFill>
          <a:blip r:embed="rId2" cstate="print"/>
          <a:srcRect/>
          <a:stretch>
            <a:fillRect/>
          </a:stretch>
        </p:blipFill>
        <p:spPr bwMode="auto">
          <a:xfrm>
            <a:off x="6300788" y="1685925"/>
            <a:ext cx="1127125" cy="1495425"/>
          </a:xfrm>
          <a:prstGeom prst="rect">
            <a:avLst/>
          </a:prstGeom>
          <a:noFill/>
          <a:ln w="9525">
            <a:noFill/>
            <a:miter lim="800000"/>
            <a:headEnd/>
            <a:tailEnd/>
          </a:ln>
        </p:spPr>
      </p:pic>
      <p:pic>
        <p:nvPicPr>
          <p:cNvPr id="72710" name="Picture 15" descr="IcelandForest"/>
          <p:cNvPicPr>
            <a:picLocks noChangeAspect="1" noChangeArrowheads="1"/>
          </p:cNvPicPr>
          <p:nvPr/>
        </p:nvPicPr>
        <p:blipFill>
          <a:blip r:embed="rId3" cstate="print"/>
          <a:srcRect/>
          <a:stretch>
            <a:fillRect/>
          </a:stretch>
        </p:blipFill>
        <p:spPr bwMode="auto">
          <a:xfrm>
            <a:off x="4140200" y="1787525"/>
            <a:ext cx="1862138" cy="1393825"/>
          </a:xfrm>
          <a:prstGeom prst="rect">
            <a:avLst/>
          </a:prstGeom>
          <a:noFill/>
          <a:ln w="9525">
            <a:noFill/>
            <a:miter lim="800000"/>
            <a:headEnd/>
            <a:tailEnd/>
          </a:ln>
        </p:spPr>
      </p:pic>
      <p:pic>
        <p:nvPicPr>
          <p:cNvPr id="72711" name="Picture 16" descr="islande2"/>
          <p:cNvPicPr>
            <a:picLocks noChangeAspect="1" noChangeArrowheads="1"/>
          </p:cNvPicPr>
          <p:nvPr/>
        </p:nvPicPr>
        <p:blipFill>
          <a:blip r:embed="rId4" cstate="print"/>
          <a:srcRect/>
          <a:stretch>
            <a:fillRect/>
          </a:stretch>
        </p:blipFill>
        <p:spPr bwMode="auto">
          <a:xfrm>
            <a:off x="2051050" y="1873250"/>
            <a:ext cx="1947863" cy="1296988"/>
          </a:xfrm>
          <a:prstGeom prst="rect">
            <a:avLst/>
          </a:prstGeom>
          <a:noFill/>
          <a:ln w="9525">
            <a:noFill/>
            <a:miter lim="800000"/>
            <a:headEnd/>
            <a:tailEnd/>
          </a:ln>
        </p:spPr>
      </p:pic>
      <p:pic>
        <p:nvPicPr>
          <p:cNvPr id="72712" name="Picture 17" descr="islande"/>
          <p:cNvPicPr>
            <a:picLocks noChangeAspect="1" noChangeArrowheads="1"/>
          </p:cNvPicPr>
          <p:nvPr/>
        </p:nvPicPr>
        <p:blipFill>
          <a:blip r:embed="rId5" cstate="print"/>
          <a:srcRect/>
          <a:stretch>
            <a:fillRect/>
          </a:stretch>
        </p:blipFill>
        <p:spPr bwMode="auto">
          <a:xfrm>
            <a:off x="7837488" y="1497013"/>
            <a:ext cx="1158875" cy="167322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63A10554-75F6-4B9B-AF9C-ECBA2D6FE56E}" type="slidenum">
              <a:rPr lang="fr-FR" sz="1200">
                <a:solidFill>
                  <a:schemeClr val="tx1">
                    <a:tint val="75000"/>
                  </a:schemeClr>
                </a:solidFill>
                <a:latin typeface="Times New Roman" pitchFamily="18" charset="0"/>
              </a:rPr>
              <a:pPr algn="r" fontAlgn="auto">
                <a:spcBef>
                  <a:spcPts val="0"/>
                </a:spcBef>
                <a:spcAft>
                  <a:spcPts val="0"/>
                </a:spcAft>
                <a:defRPr/>
              </a:pPr>
              <a:t>71</a:t>
            </a:fld>
            <a:endParaRPr lang="fr-FR" sz="1200" dirty="0">
              <a:solidFill>
                <a:schemeClr val="tx1">
                  <a:tint val="75000"/>
                </a:schemeClr>
              </a:solidFill>
              <a:latin typeface="Times New Roman" pitchFamily="18" charset="0"/>
            </a:endParaRPr>
          </a:p>
        </p:txBody>
      </p:sp>
      <p:sp>
        <p:nvSpPr>
          <p:cNvPr id="73732" name="Text Box 6"/>
          <p:cNvSpPr txBox="1">
            <a:spLocks noChangeArrowheads="1"/>
          </p:cNvSpPr>
          <p:nvPr/>
        </p:nvSpPr>
        <p:spPr bwMode="auto">
          <a:xfrm>
            <a:off x="142875" y="857250"/>
            <a:ext cx="8821738" cy="5954713"/>
          </a:xfrm>
          <a:prstGeom prst="rect">
            <a:avLst/>
          </a:prstGeom>
          <a:noFill/>
          <a:ln w="9525">
            <a:noFill/>
            <a:miter lim="800000"/>
            <a:headEnd/>
            <a:tailEnd/>
          </a:ln>
        </p:spPr>
        <p:txBody>
          <a:bodyPr>
            <a:spAutoFit/>
          </a:bodyPr>
          <a:lstStyle/>
          <a:p>
            <a:pPr>
              <a:spcBef>
                <a:spcPct val="50000"/>
              </a:spcBef>
            </a:pPr>
            <a:r>
              <a:rPr lang="fr-FR" b="1" u="sng">
                <a:solidFill>
                  <a:srgbClr val="6600CC"/>
                </a:solidFill>
              </a:rPr>
              <a:t>25) Annexe : Causes de l’infertilité et de la fragilité des sols</a:t>
            </a:r>
            <a:endParaRPr lang="fr-FR">
              <a:solidFill>
                <a:srgbClr val="6600CC"/>
              </a:solidFill>
            </a:endParaRPr>
          </a:p>
          <a:p>
            <a:pPr>
              <a:spcBef>
                <a:spcPct val="50000"/>
              </a:spcBef>
            </a:pPr>
            <a:r>
              <a:rPr lang="fr-FR" u="sng">
                <a:solidFill>
                  <a:srgbClr val="6600CC"/>
                </a:solidFill>
              </a:rPr>
              <a:t>Exemples de régions dans le monde aux sols infertiles et/ou fragiles (suite)</a:t>
            </a:r>
            <a:endParaRPr lang="fr-FR" sz="1600">
              <a:solidFill>
                <a:srgbClr val="6600CC"/>
              </a:solidFill>
            </a:endParaRPr>
          </a:p>
          <a:p>
            <a:endParaRPr lang="fr-FR" sz="1600">
              <a:solidFill>
                <a:srgbClr val="6600CC"/>
              </a:solidFill>
            </a:endParaRPr>
          </a:p>
          <a:p>
            <a:r>
              <a:rPr lang="fr-FR" sz="1600" u="sng">
                <a:solidFill>
                  <a:srgbClr val="6600CC"/>
                </a:solidFill>
              </a:rPr>
              <a:t>24.1) Cas de l’Islande (suite) </a:t>
            </a:r>
            <a:r>
              <a:rPr lang="fr-FR" sz="1600">
                <a:solidFill>
                  <a:srgbClr val="6600CC"/>
                </a:solidFill>
              </a:rPr>
              <a:t>:</a:t>
            </a:r>
          </a:p>
          <a:p>
            <a:pPr algn="just"/>
            <a:r>
              <a:rPr lang="fr-FR" sz="1400">
                <a:solidFill>
                  <a:srgbClr val="7030A0"/>
                </a:solidFill>
              </a:rPr>
              <a:t>Depuis le début de la colonisation humaine [Viking], la majeure partie des arbres et des végétaux [de l’Islande] initialement présents a été détruite, et environ la moitié des sols des origines ont été érodés par l’océan. Ce qui fait que de vastes zones du pays qui, à l’arrivée des Vikings, étaient verdoyantes sont aujourd’hui transformés en un désert brunâtre sans vie […] </a:t>
            </a:r>
            <a:r>
              <a:rPr lang="fr-FR" sz="1400">
                <a:solidFill>
                  <a:srgbClr val="6600CC"/>
                </a:solidFill>
              </a:rPr>
              <a:t>(Jared Diamond, </a:t>
            </a:r>
            <a:r>
              <a:rPr lang="fr-FR" sz="1400" i="1">
                <a:solidFill>
                  <a:srgbClr val="6600CC"/>
                </a:solidFill>
              </a:rPr>
              <a:t>ibid</a:t>
            </a:r>
            <a:r>
              <a:rPr lang="fr-FR" sz="1400">
                <a:solidFill>
                  <a:srgbClr val="6600CC"/>
                </a:solidFill>
              </a:rPr>
              <a:t>, </a:t>
            </a:r>
            <a:r>
              <a:rPr lang="fr-FR" sz="1400">
                <a:solidFill>
                  <a:srgbClr val="7030A0"/>
                </a:solidFill>
              </a:rPr>
              <a:t>page 231).</a:t>
            </a:r>
          </a:p>
          <a:p>
            <a:endParaRPr lang="fr-FR" sz="1600">
              <a:solidFill>
                <a:srgbClr val="6600CC"/>
              </a:solidFill>
            </a:endParaRPr>
          </a:p>
          <a:p>
            <a:r>
              <a:rPr lang="fr-FR" u="sng">
                <a:solidFill>
                  <a:srgbClr val="6600CC"/>
                </a:solidFill>
              </a:rPr>
              <a:t>24.2) Cas du Groenland</a:t>
            </a:r>
            <a:r>
              <a:rPr lang="fr-FR">
                <a:solidFill>
                  <a:srgbClr val="6600CC"/>
                </a:solidFill>
              </a:rPr>
              <a:t> :</a:t>
            </a:r>
          </a:p>
          <a:p>
            <a:endParaRPr lang="fr-FR">
              <a:solidFill>
                <a:srgbClr val="6600CC"/>
              </a:solidFill>
            </a:endParaRPr>
          </a:p>
          <a:p>
            <a:pPr algn="just"/>
            <a:r>
              <a:rPr lang="fr-FR">
                <a:solidFill>
                  <a:srgbClr val="7030A0"/>
                </a:solidFill>
              </a:rPr>
              <a:t>Comme pour l’Islande, la végétation y pousse très lentement et le sol est donc plus sensible à l’érosion. Les arbres y sont rares (saules et bouleaux nains). Dans le sud, dans des fjords abrités, on trouve actuellement de grasses prairies hautes de 30 cm. Le territoire est fréquemment sujet à de fortes pluies, des vents forts et au brouillard.</a:t>
            </a:r>
          </a:p>
          <a:p>
            <a:pPr algn="just"/>
            <a:r>
              <a:rPr lang="fr-FR" sz="1200">
                <a:solidFill>
                  <a:srgbClr val="7030A0"/>
                </a:solidFill>
              </a:rPr>
              <a:t>La lente croissance des végétaux a pour conséquence une faible teneur, des sols, en humus organique et en argile, éléments retenant l’eau et son humidité. Les sols sont alors facilement asséchés par les vents forts fréquents (page 301). </a:t>
            </a:r>
          </a:p>
          <a:p>
            <a:pPr algn="just"/>
            <a:r>
              <a:rPr lang="fr-FR" sz="1200">
                <a:solidFill>
                  <a:srgbClr val="7030A0"/>
                </a:solidFill>
              </a:rPr>
              <a:t>Dans le cas où de la tourbe est utilisé comme combustible, comme elle se renouvelle lentement, </a:t>
            </a:r>
          </a:p>
          <a:p>
            <a:pPr algn="just"/>
            <a:r>
              <a:rPr lang="fr-FR" sz="1200">
                <a:solidFill>
                  <a:srgbClr val="7030A0"/>
                </a:solidFill>
              </a:rPr>
              <a:t>son extraction du sol diminue d’autant la surface des pâturages fertiles (page 304).</a:t>
            </a:r>
            <a:endParaRPr lang="fr-FR" sz="1600">
              <a:solidFill>
                <a:srgbClr val="7030A0"/>
              </a:solidFill>
            </a:endParaRPr>
          </a:p>
          <a:p>
            <a:pPr algn="just"/>
            <a:endParaRPr lang="fr-FR" sz="1600">
              <a:solidFill>
                <a:srgbClr val="7030A0"/>
              </a:solidFill>
            </a:endParaRPr>
          </a:p>
          <a:p>
            <a:pPr algn="just"/>
            <a:r>
              <a:rPr lang="fr-FR" sz="1600">
                <a:solidFill>
                  <a:srgbClr val="7030A0"/>
                </a:solidFill>
              </a:rPr>
              <a:t>Le martellement des fortes pluies, les vents forts et la faible vitesses de </a:t>
            </a:r>
          </a:p>
          <a:p>
            <a:pPr algn="just"/>
            <a:r>
              <a:rPr lang="fr-FR" sz="1600">
                <a:solidFill>
                  <a:srgbClr val="7030A0"/>
                </a:solidFill>
              </a:rPr>
              <a:t>pousse des végétaux sont autant de conditions favorables à l’érosion des </a:t>
            </a:r>
          </a:p>
          <a:p>
            <a:pPr algn="just"/>
            <a:r>
              <a:rPr lang="fr-FR" sz="1600">
                <a:solidFill>
                  <a:srgbClr val="7030A0"/>
                </a:solidFill>
              </a:rPr>
              <a:t>sols au Groenland.</a:t>
            </a:r>
          </a:p>
          <a:p>
            <a:r>
              <a:rPr lang="fr-FR" sz="1200">
                <a:solidFill>
                  <a:srgbClr val="6600CC"/>
                </a:solidFill>
              </a:rPr>
              <a:t>Source : </a:t>
            </a:r>
            <a:r>
              <a:rPr lang="fr-FR" sz="1200" i="1">
                <a:solidFill>
                  <a:srgbClr val="6600CC"/>
                </a:solidFill>
              </a:rPr>
              <a:t>Effondrements</a:t>
            </a:r>
            <a:r>
              <a:rPr lang="fr-FR" sz="1200">
                <a:solidFill>
                  <a:srgbClr val="6600CC"/>
                </a:solidFill>
              </a:rPr>
              <a:t>, Jared Diamond, Gallimard, 2006.</a:t>
            </a:r>
          </a:p>
        </p:txBody>
      </p:sp>
      <p:pic>
        <p:nvPicPr>
          <p:cNvPr id="73733" name="Picture 13" descr="Groenland"/>
          <p:cNvPicPr>
            <a:picLocks noChangeAspect="1" noChangeArrowheads="1"/>
          </p:cNvPicPr>
          <p:nvPr/>
        </p:nvPicPr>
        <p:blipFill>
          <a:blip r:embed="rId2" cstate="print"/>
          <a:srcRect/>
          <a:stretch>
            <a:fillRect/>
          </a:stretch>
        </p:blipFill>
        <p:spPr bwMode="auto">
          <a:xfrm>
            <a:off x="7000875" y="5286375"/>
            <a:ext cx="1712913" cy="1290638"/>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924E60A7-B3E1-4AA4-810A-EBF35A39BFBD}" type="slidenum">
              <a:rPr lang="fr-FR" sz="1200">
                <a:solidFill>
                  <a:schemeClr val="tx1">
                    <a:tint val="75000"/>
                  </a:schemeClr>
                </a:solidFill>
                <a:latin typeface="Times New Roman" pitchFamily="18" charset="0"/>
              </a:rPr>
              <a:pPr algn="r" fontAlgn="auto">
                <a:spcBef>
                  <a:spcPts val="0"/>
                </a:spcBef>
                <a:spcAft>
                  <a:spcPts val="0"/>
                </a:spcAft>
                <a:defRPr/>
              </a:pPr>
              <a:t>72</a:t>
            </a:fld>
            <a:endParaRPr lang="fr-FR" sz="1200" dirty="0">
              <a:solidFill>
                <a:schemeClr val="tx1">
                  <a:tint val="75000"/>
                </a:schemeClr>
              </a:solidFill>
              <a:latin typeface="Times New Roman" pitchFamily="18" charset="0"/>
            </a:endParaRPr>
          </a:p>
        </p:txBody>
      </p:sp>
      <p:sp>
        <p:nvSpPr>
          <p:cNvPr id="74756" name="Text Box 13"/>
          <p:cNvSpPr txBox="1">
            <a:spLocks noChangeArrowheads="1"/>
          </p:cNvSpPr>
          <p:nvPr/>
        </p:nvSpPr>
        <p:spPr bwMode="auto">
          <a:xfrm>
            <a:off x="179388" y="981075"/>
            <a:ext cx="8064500" cy="368300"/>
          </a:xfrm>
          <a:prstGeom prst="rect">
            <a:avLst/>
          </a:prstGeom>
          <a:noFill/>
          <a:ln w="9525">
            <a:noFill/>
            <a:miter lim="800000"/>
            <a:headEnd/>
            <a:tailEnd/>
          </a:ln>
        </p:spPr>
        <p:txBody>
          <a:bodyPr>
            <a:spAutoFit/>
          </a:bodyPr>
          <a:lstStyle/>
          <a:p>
            <a:r>
              <a:rPr lang="fr-FR" b="1" u="sng">
                <a:solidFill>
                  <a:srgbClr val="6600CC"/>
                </a:solidFill>
              </a:rPr>
              <a:t>26) Annexe : Facteurs influençant sur la fertilité et la qualité des sols</a:t>
            </a:r>
            <a:endParaRPr lang="fr-FR">
              <a:solidFill>
                <a:srgbClr val="6600CC"/>
              </a:solidFill>
            </a:endParaRPr>
          </a:p>
        </p:txBody>
      </p:sp>
      <p:pic>
        <p:nvPicPr>
          <p:cNvPr id="74757" name="Image 4" descr="soilsInteractions.gif"/>
          <p:cNvPicPr>
            <a:picLocks noChangeAspect="1"/>
          </p:cNvPicPr>
          <p:nvPr/>
        </p:nvPicPr>
        <p:blipFill>
          <a:blip r:embed="rId2" cstate="print"/>
          <a:srcRect/>
          <a:stretch>
            <a:fillRect/>
          </a:stretch>
        </p:blipFill>
        <p:spPr bwMode="auto">
          <a:xfrm>
            <a:off x="2268538" y="1268413"/>
            <a:ext cx="4159250" cy="3605212"/>
          </a:xfrm>
          <a:prstGeom prst="rect">
            <a:avLst/>
          </a:prstGeom>
          <a:noFill/>
          <a:ln w="9525">
            <a:noFill/>
            <a:miter lim="800000"/>
            <a:headEnd/>
            <a:tailEnd/>
          </a:ln>
        </p:spPr>
      </p:pic>
      <p:sp>
        <p:nvSpPr>
          <p:cNvPr id="74758" name="ZoneTexte 5"/>
          <p:cNvSpPr txBox="1">
            <a:spLocks noChangeArrowheads="1"/>
          </p:cNvSpPr>
          <p:nvPr/>
        </p:nvSpPr>
        <p:spPr bwMode="auto">
          <a:xfrm>
            <a:off x="4067175" y="3573463"/>
            <a:ext cx="563563" cy="307975"/>
          </a:xfrm>
          <a:prstGeom prst="rect">
            <a:avLst/>
          </a:prstGeom>
          <a:noFill/>
          <a:ln w="9525">
            <a:noFill/>
            <a:miter lim="800000"/>
            <a:headEnd/>
            <a:tailEnd/>
          </a:ln>
        </p:spPr>
        <p:txBody>
          <a:bodyPr wrap="none">
            <a:spAutoFit/>
          </a:bodyPr>
          <a:lstStyle/>
          <a:p>
            <a:r>
              <a:rPr lang="fr-FR" sz="1400" b="1">
                <a:solidFill>
                  <a:srgbClr val="6600CC"/>
                </a:solidFill>
              </a:rPr>
              <a:t>Sols</a:t>
            </a:r>
          </a:p>
        </p:txBody>
      </p:sp>
      <p:sp>
        <p:nvSpPr>
          <p:cNvPr id="74759" name="ZoneTexte 6"/>
          <p:cNvSpPr txBox="1">
            <a:spLocks noChangeArrowheads="1"/>
          </p:cNvSpPr>
          <p:nvPr/>
        </p:nvSpPr>
        <p:spPr bwMode="auto">
          <a:xfrm>
            <a:off x="3995738" y="2205038"/>
            <a:ext cx="733425" cy="307975"/>
          </a:xfrm>
          <a:prstGeom prst="rect">
            <a:avLst/>
          </a:prstGeom>
          <a:noFill/>
          <a:ln w="9525">
            <a:noFill/>
            <a:miter lim="800000"/>
            <a:headEnd/>
            <a:tailEnd/>
          </a:ln>
        </p:spPr>
        <p:txBody>
          <a:bodyPr wrap="none">
            <a:spAutoFit/>
          </a:bodyPr>
          <a:lstStyle/>
          <a:p>
            <a:r>
              <a:rPr lang="fr-FR" sz="1400" b="1">
                <a:solidFill>
                  <a:srgbClr val="6600CC"/>
                </a:solidFill>
              </a:rPr>
              <a:t>Climat</a:t>
            </a:r>
          </a:p>
        </p:txBody>
      </p:sp>
      <p:sp>
        <p:nvSpPr>
          <p:cNvPr id="74760" name="ZoneTexte 7"/>
          <p:cNvSpPr txBox="1">
            <a:spLocks noChangeArrowheads="1"/>
          </p:cNvSpPr>
          <p:nvPr/>
        </p:nvSpPr>
        <p:spPr bwMode="auto">
          <a:xfrm>
            <a:off x="5580063" y="1989138"/>
            <a:ext cx="941387" cy="307975"/>
          </a:xfrm>
          <a:prstGeom prst="rect">
            <a:avLst/>
          </a:prstGeom>
          <a:noFill/>
          <a:ln w="9525">
            <a:noFill/>
            <a:miter lim="800000"/>
            <a:headEnd/>
            <a:tailEnd/>
          </a:ln>
        </p:spPr>
        <p:txBody>
          <a:bodyPr wrap="none">
            <a:spAutoFit/>
          </a:bodyPr>
          <a:lstStyle/>
          <a:p>
            <a:r>
              <a:rPr lang="fr-FR" sz="1400" b="1">
                <a:solidFill>
                  <a:srgbClr val="6600CC"/>
                </a:solidFill>
              </a:rPr>
              <a:t>Aliments</a:t>
            </a:r>
          </a:p>
        </p:txBody>
      </p:sp>
      <p:sp>
        <p:nvSpPr>
          <p:cNvPr id="74761" name="ZoneTexte 8"/>
          <p:cNvSpPr txBox="1">
            <a:spLocks noChangeArrowheads="1"/>
          </p:cNvSpPr>
          <p:nvPr/>
        </p:nvSpPr>
        <p:spPr bwMode="auto">
          <a:xfrm>
            <a:off x="1908175" y="2060575"/>
            <a:ext cx="1208088" cy="307975"/>
          </a:xfrm>
          <a:prstGeom prst="rect">
            <a:avLst/>
          </a:prstGeom>
          <a:noFill/>
          <a:ln w="9525">
            <a:noFill/>
            <a:miter lim="800000"/>
            <a:headEnd/>
            <a:tailEnd/>
          </a:ln>
        </p:spPr>
        <p:txBody>
          <a:bodyPr wrap="none">
            <a:spAutoFit/>
          </a:bodyPr>
          <a:lstStyle/>
          <a:p>
            <a:r>
              <a:rPr lang="fr-FR" sz="1400" b="1">
                <a:solidFill>
                  <a:srgbClr val="6600CC"/>
                </a:solidFill>
              </a:rPr>
              <a:t>Biodiversité</a:t>
            </a:r>
          </a:p>
        </p:txBody>
      </p:sp>
      <p:sp>
        <p:nvSpPr>
          <p:cNvPr id="74762" name="ZoneTexte 9"/>
          <p:cNvSpPr txBox="1">
            <a:spLocks noChangeArrowheads="1"/>
          </p:cNvSpPr>
          <p:nvPr/>
        </p:nvSpPr>
        <p:spPr bwMode="auto">
          <a:xfrm>
            <a:off x="2484438" y="4149725"/>
            <a:ext cx="512762" cy="306388"/>
          </a:xfrm>
          <a:prstGeom prst="rect">
            <a:avLst/>
          </a:prstGeom>
          <a:noFill/>
          <a:ln w="9525">
            <a:noFill/>
            <a:miter lim="800000"/>
            <a:headEnd/>
            <a:tailEnd/>
          </a:ln>
        </p:spPr>
        <p:txBody>
          <a:bodyPr wrap="none">
            <a:spAutoFit/>
          </a:bodyPr>
          <a:lstStyle/>
          <a:p>
            <a:r>
              <a:rPr lang="fr-FR" sz="1400" b="1">
                <a:solidFill>
                  <a:srgbClr val="6600CC"/>
                </a:solidFill>
              </a:rPr>
              <a:t>Eau</a:t>
            </a:r>
          </a:p>
        </p:txBody>
      </p:sp>
      <p:sp>
        <p:nvSpPr>
          <p:cNvPr id="74763" name="ZoneTexte 10"/>
          <p:cNvSpPr txBox="1">
            <a:spLocks noChangeArrowheads="1"/>
          </p:cNvSpPr>
          <p:nvPr/>
        </p:nvSpPr>
        <p:spPr bwMode="auto">
          <a:xfrm>
            <a:off x="5724525" y="3933825"/>
            <a:ext cx="841375" cy="306388"/>
          </a:xfrm>
          <a:prstGeom prst="rect">
            <a:avLst/>
          </a:prstGeom>
          <a:noFill/>
          <a:ln w="9525">
            <a:noFill/>
            <a:miter lim="800000"/>
            <a:headEnd/>
            <a:tailEnd/>
          </a:ln>
        </p:spPr>
        <p:txBody>
          <a:bodyPr wrap="none">
            <a:spAutoFit/>
          </a:bodyPr>
          <a:lstStyle/>
          <a:p>
            <a:r>
              <a:rPr lang="fr-FR" sz="1400" b="1">
                <a:solidFill>
                  <a:srgbClr val="6600CC"/>
                </a:solidFill>
              </a:rPr>
              <a:t>Energie</a:t>
            </a:r>
          </a:p>
        </p:txBody>
      </p:sp>
      <p:graphicFrame>
        <p:nvGraphicFramePr>
          <p:cNvPr id="12" name="Tableau 11"/>
          <p:cNvGraphicFramePr>
            <a:graphicFrameLocks noGrp="1"/>
          </p:cNvGraphicFramePr>
          <p:nvPr/>
        </p:nvGraphicFramePr>
        <p:xfrm>
          <a:off x="179388" y="4868863"/>
          <a:ext cx="8785225" cy="1917700"/>
        </p:xfrm>
        <a:graphic>
          <a:graphicData uri="http://schemas.openxmlformats.org/drawingml/2006/table">
            <a:tbl>
              <a:tblPr firstRow="1" bandRow="1">
                <a:tableStyleId>{D7AC3CCA-C797-4891-BE02-D94E43425B78}</a:tableStyleId>
              </a:tblPr>
              <a:tblGrid>
                <a:gridCol w="2928408"/>
                <a:gridCol w="2928408"/>
                <a:gridCol w="2928408"/>
              </a:tblGrid>
              <a:tr h="1022010">
                <a:tc>
                  <a:txBody>
                    <a:bodyPr/>
                    <a:lstStyle/>
                    <a:p>
                      <a:pPr algn="just"/>
                      <a:r>
                        <a:rPr lang="fr-FR" sz="1200" b="1" dirty="0" smtClean="0">
                          <a:solidFill>
                            <a:srgbClr val="6600CC"/>
                          </a:solidFill>
                        </a:rPr>
                        <a:t>Biodiversité</a:t>
                      </a:r>
                      <a:r>
                        <a:rPr lang="fr-FR" sz="1200" b="0" dirty="0" smtClean="0">
                          <a:solidFill>
                            <a:srgbClr val="6600CC"/>
                          </a:solidFill>
                        </a:rPr>
                        <a:t> : La biodiversité de la microfaune (&amp; microflore) peut améliorer la fertilité du sol.</a:t>
                      </a:r>
                      <a:r>
                        <a:rPr lang="fr-FR" sz="1200" b="0" baseline="0" dirty="0" smtClean="0">
                          <a:solidFill>
                            <a:srgbClr val="6600CC"/>
                          </a:solidFill>
                        </a:rPr>
                        <a:t> </a:t>
                      </a:r>
                      <a:r>
                        <a:rPr lang="fr-FR" sz="1200" b="0" dirty="0" smtClean="0">
                          <a:solidFill>
                            <a:srgbClr val="6600CC"/>
                          </a:solidFill>
                        </a:rPr>
                        <a:t>La biodiversité des essences d’une forêt,</a:t>
                      </a:r>
                      <a:r>
                        <a:rPr lang="fr-FR" sz="1200" b="0" baseline="0" dirty="0" smtClean="0">
                          <a:solidFill>
                            <a:srgbClr val="6600CC"/>
                          </a:solidFill>
                        </a:rPr>
                        <a:t> d’une prairie… peut améliorer les sols.</a:t>
                      </a:r>
                      <a:endParaRPr lang="fr-FR" sz="1200" dirty="0">
                        <a:solidFill>
                          <a:srgbClr val="6600CC"/>
                        </a:solidFill>
                      </a:endParaRPr>
                    </a:p>
                  </a:txBody>
                  <a:tcPr marL="91443" marR="91443" marT="45737" marB="45737"/>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6600CC"/>
                          </a:solidFill>
                        </a:rPr>
                        <a:t>Climat</a:t>
                      </a:r>
                      <a:r>
                        <a:rPr lang="fr-FR" sz="1200" b="1" baseline="0" dirty="0" smtClean="0">
                          <a:solidFill>
                            <a:srgbClr val="6600CC"/>
                          </a:solidFill>
                        </a:rPr>
                        <a:t> </a:t>
                      </a:r>
                      <a:r>
                        <a:rPr lang="fr-FR" sz="1200" b="0" baseline="0" dirty="0" smtClean="0">
                          <a:solidFill>
                            <a:srgbClr val="6600CC"/>
                          </a:solidFill>
                        </a:rPr>
                        <a:t> : Un climat chaud et humide peut rendre la transformation chimique d’un sol rapide. Un climat sec peut contribuer à augment l’érosion éolienne.</a:t>
                      </a:r>
                      <a:endParaRPr lang="fr-FR" sz="1200" b="1" dirty="0" smtClean="0">
                        <a:solidFill>
                          <a:srgbClr val="6600CC"/>
                        </a:solidFill>
                      </a:endParaRPr>
                    </a:p>
                  </a:txBody>
                  <a:tcPr marL="91443" marR="91443" marT="45737" marB="45737"/>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6600CC"/>
                          </a:solidFill>
                        </a:rPr>
                        <a:t>Aliments</a:t>
                      </a:r>
                      <a:r>
                        <a:rPr lang="fr-FR" sz="1200" b="0" baseline="0" dirty="0" smtClean="0">
                          <a:solidFill>
                            <a:srgbClr val="6600CC"/>
                          </a:solidFill>
                        </a:rPr>
                        <a:t> : Le type de culture peut influencer sur la qualité des sols. Certaines apportent leur propre azote.</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b="0" baseline="0" dirty="0" smtClean="0">
                          <a:solidFill>
                            <a:srgbClr val="6600CC"/>
                          </a:solidFill>
                        </a:rPr>
                        <a:t>L’apport en nutriments minéraux et organiques y contribue aussi.</a:t>
                      </a:r>
                      <a:endParaRPr lang="fr-FR" sz="1200" b="1" dirty="0" smtClean="0">
                        <a:solidFill>
                          <a:srgbClr val="6600CC"/>
                        </a:solidFill>
                      </a:endParaRPr>
                    </a:p>
                  </a:txBody>
                  <a:tcPr marL="91443" marR="91443" marT="45737" marB="45737"/>
                </a:tc>
              </a:tr>
              <a:tr h="8956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6600CC"/>
                          </a:solidFill>
                        </a:rPr>
                        <a:t>Eau</a:t>
                      </a:r>
                      <a:r>
                        <a:rPr lang="fr-FR" sz="1200" b="0" baseline="0" dirty="0" smtClean="0">
                          <a:solidFill>
                            <a:srgbClr val="6600CC"/>
                          </a:solidFill>
                        </a:rPr>
                        <a:t> : L’eau peut contribuer à lessiver les sols de ses nutriments ou à l’érosion et au ravinement. Le climat et elle peuvent combiner leurs actions.</a:t>
                      </a:r>
                      <a:endParaRPr lang="fr-FR" sz="1200" b="1" dirty="0" smtClean="0">
                        <a:solidFill>
                          <a:srgbClr val="6600CC"/>
                        </a:solidFill>
                      </a:endParaRPr>
                    </a:p>
                  </a:txBody>
                  <a:tcPr marL="91443" marR="91443" marT="45737" marB="45737"/>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6600CC"/>
                          </a:solidFill>
                        </a:rPr>
                        <a:t>Energie</a:t>
                      </a:r>
                      <a:r>
                        <a:rPr lang="fr-FR" sz="1200" b="0" baseline="0" dirty="0" smtClean="0">
                          <a:solidFill>
                            <a:srgbClr val="6600CC"/>
                          </a:solidFill>
                        </a:rPr>
                        <a:t> : L’énergie solaire, combiné au climat peut renforcer certaines processus d’altérations physico-chimiques.</a:t>
                      </a:r>
                      <a:endParaRPr lang="fr-FR" sz="1200" b="1" dirty="0" smtClean="0">
                        <a:solidFill>
                          <a:srgbClr val="6600CC"/>
                        </a:solidFill>
                      </a:endParaRPr>
                    </a:p>
                  </a:txBody>
                  <a:tcPr marL="91443" marR="91443" marT="45737" marB="45737"/>
                </a:tc>
                <a:tc>
                  <a:txBody>
                    <a:bodyPr/>
                    <a:lstStyle/>
                    <a:p>
                      <a:pPr algn="just"/>
                      <a:r>
                        <a:rPr lang="fr-FR" sz="1200" dirty="0" smtClean="0">
                          <a:solidFill>
                            <a:srgbClr val="6600CC"/>
                          </a:solidFill>
                        </a:rPr>
                        <a:t>Source</a:t>
                      </a:r>
                      <a:r>
                        <a:rPr lang="fr-FR" sz="1200" baseline="0" dirty="0" smtClean="0">
                          <a:solidFill>
                            <a:srgbClr val="6600CC"/>
                          </a:solidFill>
                        </a:rPr>
                        <a:t> : </a:t>
                      </a:r>
                      <a:r>
                        <a:rPr lang="en-US" sz="1200" baseline="0" smtClean="0">
                          <a:solidFill>
                            <a:srgbClr val="6600CC"/>
                          </a:solidFill>
                          <a:hlinkClick r:id="rId3"/>
                        </a:rPr>
                        <a:t>www.globalsoilmap.net</a:t>
                      </a:r>
                      <a:r>
                        <a:rPr lang="en-US" sz="1200" baseline="0" smtClean="0">
                          <a:solidFill>
                            <a:srgbClr val="6600CC"/>
                          </a:solidFill>
                        </a:rPr>
                        <a:t> (“Global issues and impact”).</a:t>
                      </a:r>
                      <a:endParaRPr lang="fr-FR" sz="1200" dirty="0">
                        <a:solidFill>
                          <a:srgbClr val="6600CC"/>
                        </a:solidFill>
                      </a:endParaRPr>
                    </a:p>
                  </a:txBody>
                  <a:tcPr marL="91443" marR="91443" marT="45737" marB="45737"/>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WordArt 5"/>
          <p:cNvSpPr>
            <a:spLocks noChangeArrowheads="1" noChangeShapeType="1" noTextEdit="1"/>
          </p:cNvSpPr>
          <p:nvPr/>
        </p:nvSpPr>
        <p:spPr bwMode="auto">
          <a:xfrm>
            <a:off x="1116013" y="1889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C741635-B3A0-4421-B401-E54F9D42FFDD}" type="slidenum">
              <a:rPr lang="fr-FR" sz="1200">
                <a:solidFill>
                  <a:schemeClr val="tx1">
                    <a:tint val="75000"/>
                  </a:schemeClr>
                </a:solidFill>
                <a:latin typeface="Times New Roman" pitchFamily="18" charset="0"/>
              </a:rPr>
              <a:pPr algn="r" fontAlgn="auto">
                <a:spcBef>
                  <a:spcPts val="0"/>
                </a:spcBef>
                <a:spcAft>
                  <a:spcPts val="0"/>
                </a:spcAft>
                <a:defRPr/>
              </a:pPr>
              <a:t>73</a:t>
            </a:fld>
            <a:endParaRPr lang="fr-FR" sz="1200" dirty="0">
              <a:solidFill>
                <a:schemeClr val="tx1">
                  <a:tint val="75000"/>
                </a:schemeClr>
              </a:solidFill>
              <a:latin typeface="Times New Roman" pitchFamily="18" charset="0"/>
            </a:endParaRPr>
          </a:p>
        </p:txBody>
      </p:sp>
      <p:sp>
        <p:nvSpPr>
          <p:cNvPr id="75780" name="Text Box 13"/>
          <p:cNvSpPr txBox="1">
            <a:spLocks noChangeArrowheads="1"/>
          </p:cNvSpPr>
          <p:nvPr/>
        </p:nvSpPr>
        <p:spPr bwMode="auto">
          <a:xfrm>
            <a:off x="165100" y="1052513"/>
            <a:ext cx="8856663" cy="1477962"/>
          </a:xfrm>
          <a:prstGeom prst="rect">
            <a:avLst/>
          </a:prstGeom>
          <a:noFill/>
          <a:ln w="9525">
            <a:noFill/>
            <a:miter lim="800000"/>
            <a:headEnd/>
            <a:tailEnd/>
          </a:ln>
        </p:spPr>
        <p:txBody>
          <a:bodyPr>
            <a:spAutoFit/>
          </a:bodyPr>
          <a:lstStyle/>
          <a:p>
            <a:r>
              <a:rPr lang="fr-FR" b="1" u="sng">
                <a:solidFill>
                  <a:srgbClr val="6600CC"/>
                </a:solidFill>
              </a:rPr>
              <a:t>27) Annexe : Le compostage</a:t>
            </a:r>
            <a:endParaRPr lang="fr-FR">
              <a:solidFill>
                <a:srgbClr val="6600CC"/>
              </a:solidFill>
            </a:endParaRPr>
          </a:p>
          <a:p>
            <a:endParaRPr lang="fr-FR">
              <a:solidFill>
                <a:srgbClr val="6600CC"/>
              </a:solidFill>
            </a:endParaRPr>
          </a:p>
          <a:p>
            <a:pPr algn="just"/>
            <a:r>
              <a:rPr lang="fr-FR">
                <a:solidFill>
                  <a:srgbClr val="6600CC"/>
                </a:solidFill>
              </a:rPr>
              <a:t>Le compostage est un procédé de dégradation naturelle de matières organiques, activé par l'air. Le compostage aboutit à la production d'un amendement organique, structurant pour le sol et à libération lente d’éléments minéraux : le </a:t>
            </a:r>
            <a:r>
              <a:rPr lang="fr-FR" i="1">
                <a:solidFill>
                  <a:srgbClr val="6600CC"/>
                </a:solidFill>
              </a:rPr>
              <a:t>compost</a:t>
            </a:r>
            <a:r>
              <a:rPr lang="fr-FR">
                <a:solidFill>
                  <a:srgbClr val="6600CC"/>
                </a:solidFill>
              </a:rPr>
              <a:t>.</a:t>
            </a:r>
          </a:p>
        </p:txBody>
      </p:sp>
      <p:pic>
        <p:nvPicPr>
          <p:cNvPr id="75781" name="Picture 18" descr="00641"/>
          <p:cNvPicPr>
            <a:picLocks noChangeAspect="1" noChangeArrowheads="1"/>
          </p:cNvPicPr>
          <p:nvPr/>
        </p:nvPicPr>
        <p:blipFill>
          <a:blip r:embed="rId2" cstate="print"/>
          <a:srcRect l="2991" t="5864" r="4692" b="5437"/>
          <a:stretch>
            <a:fillRect/>
          </a:stretch>
        </p:blipFill>
        <p:spPr bwMode="auto">
          <a:xfrm>
            <a:off x="3960813" y="2601913"/>
            <a:ext cx="1943100" cy="1320800"/>
          </a:xfrm>
          <a:prstGeom prst="rect">
            <a:avLst/>
          </a:prstGeom>
          <a:noFill/>
          <a:ln w="9525">
            <a:noFill/>
            <a:miter lim="800000"/>
            <a:headEnd/>
            <a:tailEnd/>
          </a:ln>
        </p:spPr>
      </p:pic>
      <p:sp>
        <p:nvSpPr>
          <p:cNvPr id="75782" name="ZoneTexte 1"/>
          <p:cNvSpPr txBox="1">
            <a:spLocks noChangeArrowheads="1"/>
          </p:cNvSpPr>
          <p:nvPr/>
        </p:nvSpPr>
        <p:spPr bwMode="auto">
          <a:xfrm>
            <a:off x="3594100" y="3946525"/>
            <a:ext cx="2676525" cy="277813"/>
          </a:xfrm>
          <a:prstGeom prst="rect">
            <a:avLst/>
          </a:prstGeom>
          <a:noFill/>
          <a:ln w="9525">
            <a:noFill/>
            <a:miter lim="800000"/>
            <a:headEnd/>
            <a:tailEnd/>
          </a:ln>
        </p:spPr>
        <p:txBody>
          <a:bodyPr wrap="none">
            <a:spAutoFit/>
          </a:bodyPr>
          <a:lstStyle/>
          <a:p>
            <a:r>
              <a:rPr lang="fr-FR" sz="1200">
                <a:solidFill>
                  <a:srgbClr val="6600CC"/>
                </a:solidFill>
              </a:rPr>
              <a:t>Le compost (sorte de terreau brun) ↑</a:t>
            </a:r>
          </a:p>
        </p:txBody>
      </p:sp>
      <p:pic>
        <p:nvPicPr>
          <p:cNvPr id="75783" name="Picture 10" descr="tas compos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68538" y="4613275"/>
            <a:ext cx="2022475" cy="1582738"/>
          </a:xfrm>
          <a:prstGeom prst="rect">
            <a:avLst/>
          </a:prstGeom>
          <a:noFill/>
          <a:ln w="9525">
            <a:noFill/>
            <a:miter lim="800000"/>
            <a:headEnd/>
            <a:tailEnd/>
          </a:ln>
        </p:spPr>
      </p:pic>
      <p:pic>
        <p:nvPicPr>
          <p:cNvPr id="75784" name="Picture 11" descr="fille+compos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40200" y="4206875"/>
            <a:ext cx="2338388" cy="2395538"/>
          </a:xfrm>
          <a:prstGeom prst="rect">
            <a:avLst/>
          </a:prstGeom>
          <a:noFill/>
          <a:ln w="9525">
            <a:noFill/>
            <a:miter lim="800000"/>
            <a:headEnd/>
            <a:tailEnd/>
          </a:ln>
        </p:spPr>
      </p:pic>
      <p:pic>
        <p:nvPicPr>
          <p:cNvPr id="75785" name="Picture 2" descr="http://upload.wikimedia.org/wikipedia/commons/thumb/8/83/CompostBinTube_wb.jpg/300px-CompostBinTube_wb.jpg">
            <a:hlinkClick r:id="rId5"/>
          </p:cNvPr>
          <p:cNvPicPr>
            <a:picLocks noChangeAspect="1" noChangeArrowheads="1"/>
          </p:cNvPicPr>
          <p:nvPr/>
        </p:nvPicPr>
        <p:blipFill>
          <a:blip r:embed="rId6" cstate="print"/>
          <a:srcRect/>
          <a:stretch>
            <a:fillRect/>
          </a:stretch>
        </p:blipFill>
        <p:spPr bwMode="auto">
          <a:xfrm>
            <a:off x="6588125" y="2560638"/>
            <a:ext cx="2282825" cy="3051175"/>
          </a:xfrm>
          <a:prstGeom prst="rect">
            <a:avLst/>
          </a:prstGeom>
          <a:noFill/>
          <a:ln w="9525">
            <a:noFill/>
            <a:miter lim="800000"/>
            <a:headEnd/>
            <a:tailEnd/>
          </a:ln>
        </p:spPr>
      </p:pic>
      <p:sp>
        <p:nvSpPr>
          <p:cNvPr id="75786" name="Rectangle 4"/>
          <p:cNvSpPr>
            <a:spLocks noChangeArrowheads="1"/>
          </p:cNvSpPr>
          <p:nvPr/>
        </p:nvSpPr>
        <p:spPr bwMode="auto">
          <a:xfrm>
            <a:off x="6592888" y="5661025"/>
            <a:ext cx="2249487" cy="461963"/>
          </a:xfrm>
          <a:prstGeom prst="rect">
            <a:avLst/>
          </a:prstGeom>
          <a:noFill/>
          <a:ln w="9525">
            <a:noFill/>
            <a:miter lim="800000"/>
            <a:headEnd/>
            <a:tailEnd/>
          </a:ln>
        </p:spPr>
        <p:txBody>
          <a:bodyPr>
            <a:spAutoFit/>
          </a:bodyPr>
          <a:lstStyle/>
          <a:p>
            <a:r>
              <a:rPr lang="fr-FR" sz="1200">
                <a:solidFill>
                  <a:srgbClr val="6600CC"/>
                </a:solidFill>
              </a:rPr>
              <a:t>↑ Compostage de déchets de jardin en récipient aéré.</a:t>
            </a:r>
          </a:p>
        </p:txBody>
      </p:sp>
      <p:pic>
        <p:nvPicPr>
          <p:cNvPr id="75787" name="Picture 5" descr="http://upload.wikimedia.org/wikipedia/commons/thumb/3/3c/Compost_bin.jpg/300px-Compost_bin.jpg">
            <a:hlinkClick r:id="rId7"/>
          </p:cNvPr>
          <p:cNvPicPr>
            <a:picLocks noChangeAspect="1" noChangeArrowheads="1"/>
          </p:cNvPicPr>
          <p:nvPr/>
        </p:nvPicPr>
        <p:blipFill>
          <a:blip r:embed="rId8" cstate="print"/>
          <a:srcRect/>
          <a:stretch>
            <a:fillRect/>
          </a:stretch>
        </p:blipFill>
        <p:spPr bwMode="auto">
          <a:xfrm>
            <a:off x="250825" y="2536825"/>
            <a:ext cx="2857500" cy="2028825"/>
          </a:xfrm>
          <a:prstGeom prst="rect">
            <a:avLst/>
          </a:prstGeom>
          <a:noFill/>
          <a:ln w="9525">
            <a:noFill/>
            <a:miter lim="800000"/>
            <a:headEnd/>
            <a:tailEnd/>
          </a:ln>
        </p:spPr>
      </p:pic>
      <p:sp>
        <p:nvSpPr>
          <p:cNvPr id="75788" name="Rectangle 24"/>
          <p:cNvSpPr>
            <a:spLocks noChangeArrowheads="1"/>
          </p:cNvSpPr>
          <p:nvPr/>
        </p:nvSpPr>
        <p:spPr bwMode="auto">
          <a:xfrm>
            <a:off x="261938" y="4589463"/>
            <a:ext cx="2249487" cy="276225"/>
          </a:xfrm>
          <a:prstGeom prst="rect">
            <a:avLst/>
          </a:prstGeom>
          <a:noFill/>
          <a:ln w="9525">
            <a:noFill/>
            <a:miter lim="800000"/>
            <a:headEnd/>
            <a:tailEnd/>
          </a:ln>
        </p:spPr>
        <p:txBody>
          <a:bodyPr>
            <a:spAutoFit/>
          </a:bodyPr>
          <a:lstStyle/>
          <a:p>
            <a:r>
              <a:rPr lang="fr-FR" sz="1200">
                <a:solidFill>
                  <a:srgbClr val="6600CC"/>
                </a:solidFill>
              </a:rPr>
              <a:t>↑ Poubelle à compost.</a:t>
            </a:r>
          </a:p>
        </p:txBody>
      </p:sp>
      <p:pic>
        <p:nvPicPr>
          <p:cNvPr id="75789" name="Picture 8" descr="http://upload.wikimedia.org/wikipedia/commons/thumb/0/0c/CompostBinStack_wb.jpg/200px-CompostBinStack_wb.jpg">
            <a:hlinkClick r:id="rId9"/>
          </p:cNvPr>
          <p:cNvPicPr>
            <a:picLocks noChangeAspect="1" noChangeArrowheads="1"/>
          </p:cNvPicPr>
          <p:nvPr/>
        </p:nvPicPr>
        <p:blipFill>
          <a:blip r:embed="rId10" cstate="print"/>
          <a:srcRect/>
          <a:stretch>
            <a:fillRect/>
          </a:stretch>
        </p:blipFill>
        <p:spPr bwMode="auto">
          <a:xfrm>
            <a:off x="115888" y="4892675"/>
            <a:ext cx="1327150" cy="1770063"/>
          </a:xfrm>
          <a:prstGeom prst="rect">
            <a:avLst/>
          </a:prstGeom>
          <a:noFill/>
          <a:ln w="9525">
            <a:noFill/>
            <a:miter lim="800000"/>
            <a:headEnd/>
            <a:tailEnd/>
          </a:ln>
        </p:spPr>
      </p:pic>
      <p:sp>
        <p:nvSpPr>
          <p:cNvPr id="75790" name="Rectangle 28"/>
          <p:cNvSpPr>
            <a:spLocks noChangeArrowheads="1"/>
          </p:cNvSpPr>
          <p:nvPr/>
        </p:nvSpPr>
        <p:spPr bwMode="auto">
          <a:xfrm>
            <a:off x="1538288" y="6402388"/>
            <a:ext cx="2601912" cy="276225"/>
          </a:xfrm>
          <a:prstGeom prst="rect">
            <a:avLst/>
          </a:prstGeom>
          <a:noFill/>
          <a:ln w="9525">
            <a:noFill/>
            <a:miter lim="800000"/>
            <a:headEnd/>
            <a:tailEnd/>
          </a:ln>
        </p:spPr>
        <p:txBody>
          <a:bodyPr>
            <a:spAutoFit/>
          </a:bodyPr>
          <a:lstStyle/>
          <a:p>
            <a:r>
              <a:rPr lang="fr-FR" sz="1200">
                <a:solidFill>
                  <a:srgbClr val="6600CC"/>
                </a:solidFill>
              </a:rPr>
              <a:t>← Composteur commercial.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5"/>
          <p:cNvSpPr>
            <a:spLocks noChangeArrowheads="1" noChangeShapeType="1" noTextEdit="1"/>
          </p:cNvSpPr>
          <p:nvPr/>
        </p:nvSpPr>
        <p:spPr bwMode="auto">
          <a:xfrm>
            <a:off x="1116013" y="130175"/>
            <a:ext cx="6840537" cy="576263"/>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0AC7186-6284-4CCB-9D15-EFCA26CE40B2}" type="slidenum">
              <a:rPr lang="fr-FR" sz="1200">
                <a:solidFill>
                  <a:schemeClr val="tx1">
                    <a:tint val="75000"/>
                  </a:schemeClr>
                </a:solidFill>
                <a:latin typeface="Times New Roman" pitchFamily="18" charset="0"/>
              </a:rPr>
              <a:pPr algn="r" fontAlgn="auto">
                <a:spcBef>
                  <a:spcPts val="0"/>
                </a:spcBef>
                <a:spcAft>
                  <a:spcPts val="0"/>
                </a:spcAft>
                <a:defRPr/>
              </a:pPr>
              <a:t>74</a:t>
            </a:fld>
            <a:endParaRPr lang="fr-FR" sz="1200" dirty="0">
              <a:solidFill>
                <a:schemeClr val="tx1">
                  <a:tint val="75000"/>
                </a:schemeClr>
              </a:solidFill>
              <a:latin typeface="Times New Roman" pitchFamily="18" charset="0"/>
            </a:endParaRPr>
          </a:p>
        </p:txBody>
      </p:sp>
      <p:sp>
        <p:nvSpPr>
          <p:cNvPr id="76804" name="Text Box 13"/>
          <p:cNvSpPr txBox="1">
            <a:spLocks noChangeArrowheads="1"/>
          </p:cNvSpPr>
          <p:nvPr/>
        </p:nvSpPr>
        <p:spPr bwMode="auto">
          <a:xfrm>
            <a:off x="174625" y="796925"/>
            <a:ext cx="8064500" cy="368300"/>
          </a:xfrm>
          <a:prstGeom prst="rect">
            <a:avLst/>
          </a:prstGeom>
          <a:noFill/>
          <a:ln w="9525">
            <a:noFill/>
            <a:miter lim="800000"/>
            <a:headEnd/>
            <a:tailEnd/>
          </a:ln>
        </p:spPr>
        <p:txBody>
          <a:bodyPr>
            <a:spAutoFit/>
          </a:bodyPr>
          <a:lstStyle/>
          <a:p>
            <a:r>
              <a:rPr lang="fr-FR" b="1" u="sng">
                <a:solidFill>
                  <a:srgbClr val="6600CC"/>
                </a:solidFill>
              </a:rPr>
              <a:t>27) Annexe : Le compostage (suite)</a:t>
            </a:r>
            <a:endParaRPr lang="fr-FR">
              <a:solidFill>
                <a:srgbClr val="6600CC"/>
              </a:solidFill>
            </a:endParaRPr>
          </a:p>
        </p:txBody>
      </p:sp>
      <p:graphicFrame>
        <p:nvGraphicFramePr>
          <p:cNvPr id="5" name="Tableau 4"/>
          <p:cNvGraphicFramePr>
            <a:graphicFrameLocks noGrp="1"/>
          </p:cNvGraphicFramePr>
          <p:nvPr/>
        </p:nvGraphicFramePr>
        <p:xfrm>
          <a:off x="58738" y="1193800"/>
          <a:ext cx="8955087" cy="5576888"/>
        </p:xfrm>
        <a:graphic>
          <a:graphicData uri="http://schemas.openxmlformats.org/drawingml/2006/table">
            <a:tbl>
              <a:tblPr firstRow="1" firstCol="1" bandRow="1">
                <a:tableStyleId>{5C22544A-7EE6-4342-B048-85BDC9FD1C3A}</a:tableStyleId>
              </a:tblPr>
              <a:tblGrid>
                <a:gridCol w="5809492"/>
                <a:gridCol w="3145595"/>
              </a:tblGrid>
              <a:tr h="396880">
                <a:tc gridSpan="2">
                  <a:txBody>
                    <a:bodyPr/>
                    <a:lstStyle/>
                    <a:p>
                      <a:pPr algn="ctr">
                        <a:lnSpc>
                          <a:spcPct val="115000"/>
                        </a:lnSpc>
                        <a:spcBef>
                          <a:spcPts val="1200"/>
                        </a:spcBef>
                        <a:spcAft>
                          <a:spcPts val="1200"/>
                        </a:spcAft>
                      </a:pPr>
                      <a:r>
                        <a:rPr lang="fr-FR" sz="1200" dirty="0">
                          <a:solidFill>
                            <a:srgbClr val="7030A0"/>
                          </a:solidFill>
                          <a:effectLst/>
                        </a:rPr>
                        <a:t>Résidus organiques </a:t>
                      </a:r>
                      <a:r>
                        <a:rPr lang="fr-FR" sz="1200" dirty="0" err="1">
                          <a:solidFill>
                            <a:srgbClr val="7030A0"/>
                          </a:solidFill>
                          <a:effectLst/>
                        </a:rPr>
                        <a:t>compostables</a:t>
                      </a:r>
                      <a:endParaRPr lang="fr-FR" sz="1100" dirty="0">
                        <a:solidFill>
                          <a:srgbClr val="7030A0"/>
                        </a:solidFill>
                        <a:effectLst/>
                        <a:latin typeface="Calibri"/>
                        <a:ea typeface="Calibri"/>
                        <a:cs typeface="Times New Roman"/>
                      </a:endParaRPr>
                    </a:p>
                  </a:txBody>
                  <a:tcPr marL="45723" marR="45723"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442982">
                <a:tc>
                  <a:txBody>
                    <a:bodyPr/>
                    <a:lstStyle/>
                    <a:p>
                      <a:pPr marL="342900" indent="-342900" algn="ctr">
                        <a:spcBef>
                          <a:spcPct val="20000"/>
                        </a:spcBef>
                      </a:pPr>
                      <a:r>
                        <a:rPr lang="fr-FR" sz="1200" b="1" i="1" dirty="0" smtClean="0">
                          <a:solidFill>
                            <a:srgbClr val="0099FF"/>
                          </a:solidFill>
                          <a:latin typeface="Comic Sans MS" pitchFamily="66" charset="0"/>
                        </a:rPr>
                        <a:t>Qu’est ce que je peux composter ?</a:t>
                      </a:r>
                      <a:endParaRPr lang="fr-FR" sz="1200" b="1" i="1" dirty="0">
                        <a:solidFill>
                          <a:srgbClr val="0099FF"/>
                        </a:solidFill>
                        <a:latin typeface="Comic Sans MS" pitchFamily="66" charset="0"/>
                      </a:endParaRPr>
                    </a:p>
                  </a:txBody>
                  <a:tcPr marL="45723" marR="45723"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spcBef>
                          <a:spcPct val="20000"/>
                        </a:spcBef>
                      </a:pPr>
                      <a:r>
                        <a:rPr lang="fr-FR" sz="1400" b="1" i="1" dirty="0" smtClean="0">
                          <a:solidFill>
                            <a:srgbClr val="FF0000"/>
                          </a:solidFill>
                          <a:latin typeface="Comic Sans MS" pitchFamily="66" charset="0"/>
                        </a:rPr>
                        <a:t>Sont interdits de compostage </a:t>
                      </a:r>
                      <a:endParaRPr lang="fr-FR" sz="1400" b="1" i="1" dirty="0">
                        <a:solidFill>
                          <a:srgbClr val="FF0000"/>
                        </a:solidFill>
                        <a:latin typeface="Comic Sans MS" pitchFamily="66" charset="0"/>
                      </a:endParaRPr>
                    </a:p>
                  </a:txBody>
                  <a:tcPr marL="45723" marR="45723"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7026">
                <a:tc>
                  <a:txBody>
                    <a:bodyPr/>
                    <a:lstStyle/>
                    <a:p>
                      <a:pPr marL="342900" indent="-342900">
                        <a:spcBef>
                          <a:spcPct val="20000"/>
                        </a:spcBef>
                      </a:pPr>
                      <a:r>
                        <a:rPr lang="fr-FR" sz="1200" b="1" i="1" dirty="0" smtClean="0">
                          <a:solidFill>
                            <a:srgbClr val="669900"/>
                          </a:solidFill>
                          <a:latin typeface="Comic Sans MS" pitchFamily="66" charset="0"/>
                        </a:rPr>
                        <a:t>Les déchets de jardin</a:t>
                      </a:r>
                    </a:p>
                    <a:p>
                      <a:pPr marL="342900" indent="-342900">
                        <a:spcBef>
                          <a:spcPct val="20000"/>
                        </a:spcBef>
                        <a:buFontTx/>
                        <a:buChar char="•"/>
                      </a:pPr>
                      <a:r>
                        <a:rPr lang="fr-FR" sz="1200" dirty="0" smtClean="0">
                          <a:solidFill>
                            <a:srgbClr val="C55407"/>
                          </a:solidFill>
                          <a:latin typeface="Comic Sans MS" pitchFamily="66" charset="0"/>
                        </a:rPr>
                        <a:t>Les fleurs et plantes fanées </a:t>
                      </a:r>
                    </a:p>
                    <a:p>
                      <a:pPr marL="342900" indent="-342900">
                        <a:spcBef>
                          <a:spcPct val="20000"/>
                        </a:spcBef>
                        <a:buFontTx/>
                        <a:buChar char="•"/>
                      </a:pPr>
                      <a:r>
                        <a:rPr lang="fr-FR" sz="1200" dirty="0" smtClean="0">
                          <a:solidFill>
                            <a:srgbClr val="C55407"/>
                          </a:solidFill>
                          <a:latin typeface="Comic Sans MS" pitchFamily="66" charset="0"/>
                        </a:rPr>
                        <a:t>Les feuilles mortes, tontes, taille de haies</a:t>
                      </a:r>
                    </a:p>
                    <a:p>
                      <a:pPr marL="342900" indent="-342900">
                        <a:spcBef>
                          <a:spcPct val="20000"/>
                        </a:spcBef>
                      </a:pPr>
                      <a:endParaRPr lang="fr-FR" sz="1200" b="1" i="1" dirty="0" smtClean="0">
                        <a:latin typeface="Comic Sans MS" pitchFamily="66" charset="0"/>
                      </a:endParaRPr>
                    </a:p>
                    <a:p>
                      <a:pPr marL="342900" indent="-342900">
                        <a:spcBef>
                          <a:spcPct val="20000"/>
                        </a:spcBef>
                      </a:pPr>
                      <a:r>
                        <a:rPr lang="fr-FR" sz="1200" b="1" i="1" dirty="0" smtClean="0">
                          <a:solidFill>
                            <a:srgbClr val="669900"/>
                          </a:solidFill>
                          <a:latin typeface="Comic Sans MS" pitchFamily="66" charset="0"/>
                        </a:rPr>
                        <a:t>Les déchets de cuisine  </a:t>
                      </a:r>
                    </a:p>
                    <a:p>
                      <a:pPr marL="342900" indent="-342900">
                        <a:spcBef>
                          <a:spcPct val="20000"/>
                        </a:spcBef>
                        <a:buFontTx/>
                        <a:buChar char="•"/>
                      </a:pPr>
                      <a:r>
                        <a:rPr lang="fr-FR" sz="1200" dirty="0" smtClean="0">
                          <a:solidFill>
                            <a:srgbClr val="C55407"/>
                          </a:solidFill>
                          <a:latin typeface="Comic Sans MS" pitchFamily="66" charset="0"/>
                        </a:rPr>
                        <a:t>Épluchures </a:t>
                      </a:r>
                    </a:p>
                    <a:p>
                      <a:pPr marL="342900" indent="-342900">
                        <a:spcBef>
                          <a:spcPct val="20000"/>
                        </a:spcBef>
                        <a:buFontTx/>
                        <a:buChar char="•"/>
                      </a:pPr>
                      <a:r>
                        <a:rPr lang="fr-FR" sz="1200" dirty="0" smtClean="0">
                          <a:solidFill>
                            <a:srgbClr val="C55407"/>
                          </a:solidFill>
                          <a:latin typeface="Comic Sans MS" pitchFamily="66" charset="0"/>
                        </a:rPr>
                        <a:t>Restes de repas sauf  poisson, viandes et os </a:t>
                      </a:r>
                    </a:p>
                    <a:p>
                      <a:pPr marL="342900" indent="-342900">
                        <a:spcBef>
                          <a:spcPct val="20000"/>
                        </a:spcBef>
                        <a:buFontTx/>
                        <a:buChar char="•"/>
                      </a:pPr>
                      <a:r>
                        <a:rPr lang="fr-FR" sz="1200" dirty="0" smtClean="0">
                          <a:solidFill>
                            <a:srgbClr val="C55407"/>
                          </a:solidFill>
                          <a:latin typeface="Comic Sans MS" pitchFamily="66" charset="0"/>
                        </a:rPr>
                        <a:t>Coquilles d'œufs et de noix,</a:t>
                      </a:r>
                    </a:p>
                    <a:p>
                      <a:pPr marL="342900" indent="-342900">
                        <a:spcBef>
                          <a:spcPct val="20000"/>
                        </a:spcBef>
                        <a:buFontTx/>
                        <a:buChar char="•"/>
                      </a:pPr>
                      <a:r>
                        <a:rPr lang="fr-FR" sz="1200" dirty="0" smtClean="0">
                          <a:solidFill>
                            <a:srgbClr val="C55407"/>
                          </a:solidFill>
                          <a:latin typeface="Comic Sans MS" pitchFamily="66" charset="0"/>
                        </a:rPr>
                        <a:t>Marc de café, infusettes de thé ….</a:t>
                      </a:r>
                    </a:p>
                    <a:p>
                      <a:pPr marL="342900" indent="-342900">
                        <a:spcBef>
                          <a:spcPct val="20000"/>
                        </a:spcBef>
                      </a:pPr>
                      <a:endParaRPr lang="fr-FR" sz="1200" b="1" i="1" dirty="0" smtClean="0">
                        <a:latin typeface="Comic Sans MS" pitchFamily="66" charset="0"/>
                      </a:endParaRPr>
                    </a:p>
                    <a:p>
                      <a:pPr marL="342900" indent="-342900">
                        <a:spcBef>
                          <a:spcPct val="20000"/>
                        </a:spcBef>
                      </a:pPr>
                      <a:r>
                        <a:rPr lang="fr-FR" sz="1200" b="1" i="1" dirty="0" smtClean="0">
                          <a:solidFill>
                            <a:srgbClr val="669900"/>
                          </a:solidFill>
                          <a:latin typeface="Comic Sans MS" pitchFamily="66" charset="0"/>
                        </a:rPr>
                        <a:t>Les autres déchets</a:t>
                      </a:r>
                    </a:p>
                    <a:p>
                      <a:pPr marL="342900" indent="-342900">
                        <a:spcBef>
                          <a:spcPct val="20000"/>
                        </a:spcBef>
                        <a:buFontTx/>
                        <a:buChar char="•"/>
                      </a:pPr>
                      <a:r>
                        <a:rPr lang="fr-FR" sz="1200" dirty="0" smtClean="0">
                          <a:solidFill>
                            <a:srgbClr val="C55407"/>
                          </a:solidFill>
                          <a:latin typeface="Comic Sans MS" pitchFamily="66" charset="0"/>
                        </a:rPr>
                        <a:t>Fumiers d'animaux</a:t>
                      </a:r>
                    </a:p>
                    <a:p>
                      <a:pPr marL="342900" indent="-342900">
                        <a:spcBef>
                          <a:spcPct val="20000"/>
                        </a:spcBef>
                        <a:buFontTx/>
                        <a:buChar char="•"/>
                      </a:pPr>
                      <a:r>
                        <a:rPr lang="fr-FR" sz="1200" dirty="0" smtClean="0">
                          <a:solidFill>
                            <a:srgbClr val="C55407"/>
                          </a:solidFill>
                          <a:latin typeface="Comic Sans MS" pitchFamily="66" charset="0"/>
                        </a:rPr>
                        <a:t>Cendres de bois  </a:t>
                      </a:r>
                    </a:p>
                    <a:p>
                      <a:pPr marL="342900" indent="-342900">
                        <a:spcBef>
                          <a:spcPct val="20000"/>
                        </a:spcBef>
                        <a:buFontTx/>
                        <a:buChar char="•"/>
                      </a:pPr>
                      <a:r>
                        <a:rPr lang="fr-FR" sz="1200" dirty="0" smtClean="0">
                          <a:solidFill>
                            <a:srgbClr val="C55407"/>
                          </a:solidFill>
                          <a:latin typeface="Comic Sans MS" pitchFamily="66" charset="0"/>
                        </a:rPr>
                        <a:t>Sciures – copeaux  (non traités)</a:t>
                      </a:r>
                    </a:p>
                    <a:p>
                      <a:pPr marL="342900" indent="-342900">
                        <a:spcBef>
                          <a:spcPct val="20000"/>
                        </a:spcBef>
                        <a:buFontTx/>
                        <a:buChar char="•"/>
                      </a:pPr>
                      <a:r>
                        <a:rPr lang="fr-FR" sz="1200" dirty="0" smtClean="0">
                          <a:solidFill>
                            <a:srgbClr val="C55407"/>
                          </a:solidFill>
                          <a:latin typeface="Comic Sans MS" pitchFamily="66" charset="0"/>
                        </a:rPr>
                        <a:t>Serviettes en papier  (essuie tout) papier non coloré </a:t>
                      </a:r>
                    </a:p>
                    <a:p>
                      <a:pPr marL="342900" indent="-342900">
                        <a:spcBef>
                          <a:spcPct val="20000"/>
                        </a:spcBef>
                        <a:buFontTx/>
                        <a:buChar char="•"/>
                      </a:pPr>
                      <a:r>
                        <a:rPr lang="fr-FR" sz="1200" dirty="0" smtClean="0">
                          <a:solidFill>
                            <a:srgbClr val="C55407"/>
                          </a:solidFill>
                          <a:latin typeface="Comic Sans MS" pitchFamily="66" charset="0"/>
                        </a:rPr>
                        <a:t>Paillage d'animaux domestiques</a:t>
                      </a:r>
                    </a:p>
                    <a:p>
                      <a:pPr marL="342900" indent="-342900">
                        <a:spcBef>
                          <a:spcPct val="20000"/>
                        </a:spcBef>
                        <a:buFontTx/>
                        <a:buChar char="•"/>
                      </a:pPr>
                      <a:r>
                        <a:rPr lang="fr-FR" sz="1200" dirty="0" smtClean="0">
                          <a:solidFill>
                            <a:srgbClr val="C55407"/>
                          </a:solidFill>
                          <a:latin typeface="Comic Sans MS" pitchFamily="66" charset="0"/>
                        </a:rPr>
                        <a:t>Restes de viandes, os, poissons, fromage, produits laitiers (à intégrer en mélange aux autres déchets et avec parcimonie pour éviter les odeurs)</a:t>
                      </a:r>
                      <a:r>
                        <a:rPr lang="fr-FR" sz="1100" dirty="0" smtClean="0">
                          <a:solidFill>
                            <a:srgbClr val="C55407"/>
                          </a:solidFill>
                          <a:effectLst/>
                          <a:latin typeface="Calibri"/>
                          <a:cs typeface="Times New Roman"/>
                        </a:rPr>
                        <a:t>.</a:t>
                      </a:r>
                    </a:p>
                    <a:p>
                      <a:pPr marL="0" marR="0" indent="0" algn="l" defTabSz="914400" rtl="0" eaLnBrk="1" fontAlgn="auto" latinLnBrk="0" hangingPunct="1">
                        <a:lnSpc>
                          <a:spcPct val="100000"/>
                        </a:lnSpc>
                        <a:spcBef>
                          <a:spcPct val="20000"/>
                        </a:spcBef>
                        <a:spcAft>
                          <a:spcPts val="0"/>
                        </a:spcAft>
                        <a:buClrTx/>
                        <a:buSzTx/>
                        <a:buFontTx/>
                        <a:buNone/>
                        <a:tabLst/>
                        <a:defRPr/>
                      </a:pPr>
                      <a:r>
                        <a:rPr lang="fr-FR" sz="1200" b="1" i="1" kern="1200" dirty="0" smtClean="0">
                          <a:solidFill>
                            <a:srgbClr val="C55407"/>
                          </a:solidFill>
                          <a:effectLst/>
                          <a:latin typeface="Comic Sans MS" pitchFamily="66" charset="0"/>
                          <a:ea typeface="+mn-ea"/>
                          <a:cs typeface="+mn-cs"/>
                        </a:rPr>
                        <a:t>Attention ! : certaines matières comme les marcs de </a:t>
                      </a:r>
                      <a:r>
                        <a:rPr lang="fr-FR" sz="1200" b="1" i="1" u="sng" kern="1200" dirty="0" smtClean="0">
                          <a:solidFill>
                            <a:srgbClr val="C55407"/>
                          </a:solidFill>
                          <a:effectLst/>
                          <a:latin typeface="Comic Sans MS" pitchFamily="66" charset="0"/>
                          <a:ea typeface="+mn-ea"/>
                          <a:cs typeface="+mn-cs"/>
                          <a:hlinkClick r:id="rId2" tooltip="Café"/>
                        </a:rPr>
                        <a:t>café</a:t>
                      </a:r>
                      <a:r>
                        <a:rPr lang="fr-FR" sz="1200" b="1" i="1" kern="1200" dirty="0" smtClean="0">
                          <a:solidFill>
                            <a:srgbClr val="C55407"/>
                          </a:solidFill>
                          <a:effectLst/>
                          <a:latin typeface="Comic Sans MS" pitchFamily="66" charset="0"/>
                          <a:ea typeface="+mn-ea"/>
                          <a:cs typeface="+mn-cs"/>
                        </a:rPr>
                        <a:t> se décomposent très lentement. Les matières telles que la viande, le poisson les os ne sont pas recommandées dans la plupart des méthodes de compostage domestique.</a:t>
                      </a:r>
                    </a:p>
                  </a:txBody>
                  <a:tcPr marL="45723" marR="4572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spcBef>
                          <a:spcPct val="20000"/>
                        </a:spcBef>
                        <a:buFontTx/>
                        <a:buChar char="•"/>
                      </a:pPr>
                      <a:r>
                        <a:rPr lang="fr-FR" sz="1200" dirty="0" smtClean="0">
                          <a:latin typeface="Comic Sans MS" pitchFamily="66" charset="0"/>
                        </a:rPr>
                        <a:t>Matières synthétiques </a:t>
                      </a:r>
                    </a:p>
                    <a:p>
                      <a:pPr marL="342900" indent="-342900">
                        <a:spcBef>
                          <a:spcPct val="20000"/>
                        </a:spcBef>
                        <a:buFontTx/>
                        <a:buChar char="•"/>
                      </a:pPr>
                      <a:r>
                        <a:rPr lang="fr-FR" sz="1200" dirty="0" smtClean="0">
                          <a:latin typeface="Comic Sans MS" pitchFamily="66" charset="0"/>
                        </a:rPr>
                        <a:t>Plastiques</a:t>
                      </a:r>
                    </a:p>
                    <a:p>
                      <a:pPr marL="342900" indent="-342900">
                        <a:spcBef>
                          <a:spcPct val="20000"/>
                        </a:spcBef>
                        <a:buFontTx/>
                        <a:buChar char="•"/>
                      </a:pPr>
                      <a:r>
                        <a:rPr lang="fr-FR" sz="1200" dirty="0" smtClean="0">
                          <a:latin typeface="Comic Sans MS" pitchFamily="66" charset="0"/>
                        </a:rPr>
                        <a:t>Métaux, verre</a:t>
                      </a:r>
                    </a:p>
                    <a:p>
                      <a:pPr marL="342900" indent="-342900">
                        <a:spcBef>
                          <a:spcPct val="20000"/>
                        </a:spcBef>
                        <a:buFontTx/>
                        <a:buChar char="•"/>
                      </a:pPr>
                      <a:r>
                        <a:rPr lang="fr-FR" sz="1200" dirty="0" smtClean="0">
                          <a:latin typeface="Comic Sans MS" pitchFamily="66" charset="0"/>
                        </a:rPr>
                        <a:t>Litières non dégradables d'animaux </a:t>
                      </a:r>
                    </a:p>
                    <a:p>
                      <a:pPr marL="342900" indent="-342900">
                        <a:spcBef>
                          <a:spcPct val="20000"/>
                        </a:spcBef>
                        <a:buFontTx/>
                        <a:buChar char="•"/>
                      </a:pPr>
                      <a:r>
                        <a:rPr lang="fr-FR" sz="1200" dirty="0" smtClean="0">
                          <a:latin typeface="Comic Sans MS" pitchFamily="66" charset="0"/>
                        </a:rPr>
                        <a:t>Poussières des sacs d'aspirateurs</a:t>
                      </a:r>
                    </a:p>
                    <a:p>
                      <a:pPr marL="342900" indent="-342900">
                        <a:spcBef>
                          <a:spcPct val="20000"/>
                        </a:spcBef>
                        <a:buFontTx/>
                        <a:buChar char="•"/>
                      </a:pPr>
                      <a:r>
                        <a:rPr lang="fr-FR" sz="1200" dirty="0" smtClean="0">
                          <a:latin typeface="Comic Sans MS" pitchFamily="66" charset="0"/>
                        </a:rPr>
                        <a:t>Terre, sable, pierres, gravats, coquillages</a:t>
                      </a:r>
                    </a:p>
                    <a:p>
                      <a:pPr marL="342900" indent="-342900">
                        <a:spcBef>
                          <a:spcPct val="20000"/>
                        </a:spcBef>
                        <a:buFontTx/>
                        <a:buChar char="•"/>
                      </a:pPr>
                      <a:r>
                        <a:rPr lang="fr-FR" sz="1200" dirty="0" smtClean="0">
                          <a:latin typeface="Comic Sans MS" pitchFamily="66" charset="0"/>
                        </a:rPr>
                        <a:t>Morceaux de bois et branches ( &gt; 10 mm de diamètre)</a:t>
                      </a:r>
                    </a:p>
                    <a:p>
                      <a:pPr marL="342900" indent="-342900">
                        <a:spcBef>
                          <a:spcPct val="20000"/>
                        </a:spcBef>
                        <a:buFontTx/>
                        <a:buChar char="•"/>
                      </a:pPr>
                      <a:endParaRPr lang="fr-FR" sz="1200" dirty="0" smtClean="0">
                        <a:latin typeface="Comic Sans MS" pitchFamily="66" charset="0"/>
                      </a:endParaRPr>
                    </a:p>
                    <a:p>
                      <a:pPr marL="342900" indent="-342900">
                        <a:spcBef>
                          <a:spcPct val="20000"/>
                        </a:spcBef>
                        <a:buFontTx/>
                        <a:buChar char="•"/>
                      </a:pPr>
                      <a:endParaRPr lang="fr-FR" sz="1200" dirty="0" smtClean="0">
                        <a:latin typeface="Comic Sans MS" pitchFamily="66" charset="0"/>
                      </a:endParaRPr>
                    </a:p>
                    <a:p>
                      <a:pPr marL="342900" indent="-342900">
                        <a:spcBef>
                          <a:spcPct val="20000"/>
                        </a:spcBef>
                        <a:buFontTx/>
                        <a:buChar char="•"/>
                      </a:pPr>
                      <a:endParaRPr lang="fr-FR" sz="1200" dirty="0" smtClean="0">
                        <a:latin typeface="Comic Sans MS" pitchFamily="66" charset="0"/>
                      </a:endParaRPr>
                    </a:p>
                    <a:p>
                      <a:pPr marL="342900" indent="-342900">
                        <a:spcBef>
                          <a:spcPct val="20000"/>
                        </a:spcBef>
                        <a:buFontTx/>
                        <a:buChar char="•"/>
                      </a:pPr>
                      <a:endParaRPr lang="fr-FR" sz="1200" dirty="0" smtClean="0">
                        <a:latin typeface="Comic Sans MS" pitchFamily="66" charset="0"/>
                      </a:endParaRPr>
                    </a:p>
                    <a:p>
                      <a:pPr marL="342900" indent="-342900">
                        <a:spcBef>
                          <a:spcPct val="20000"/>
                        </a:spcBef>
                        <a:buFontTx/>
                        <a:buChar char="•"/>
                      </a:pPr>
                      <a:endParaRPr lang="fr-FR" sz="1200" dirty="0" smtClean="0">
                        <a:latin typeface="Comic Sans MS" pitchFamily="66" charset="0"/>
                      </a:endParaRPr>
                    </a:p>
                    <a:p>
                      <a:pPr marL="342900" indent="-342900">
                        <a:spcBef>
                          <a:spcPct val="20000"/>
                        </a:spcBef>
                        <a:buFontTx/>
                        <a:buChar char="•"/>
                      </a:pPr>
                      <a:endParaRPr lang="fr-FR" sz="1200" dirty="0" smtClean="0">
                        <a:latin typeface="Comic Sans MS" pitchFamily="66" charset="0"/>
                      </a:endParaRPr>
                    </a:p>
                    <a:p>
                      <a:pPr marL="342900" marR="0" indent="-342900" algn="just" defTabSz="914400" rtl="0" eaLnBrk="1" fontAlgn="auto" latinLnBrk="0" hangingPunct="1">
                        <a:lnSpc>
                          <a:spcPct val="100000"/>
                        </a:lnSpc>
                        <a:spcBef>
                          <a:spcPct val="20000"/>
                        </a:spcBef>
                        <a:spcAft>
                          <a:spcPts val="0"/>
                        </a:spcAft>
                        <a:buClrTx/>
                        <a:buSzTx/>
                        <a:buFontTx/>
                        <a:buChar char="•"/>
                        <a:tabLst/>
                        <a:defRPr/>
                      </a:pPr>
                      <a:r>
                        <a:rPr lang="fr-FR" sz="1200" dirty="0" smtClean="0">
                          <a:solidFill>
                            <a:schemeClr val="tx1"/>
                          </a:solidFill>
                          <a:effectLst/>
                          <a:latin typeface="Comic Sans MS" pitchFamily="66" charset="0"/>
                        </a:rPr>
                        <a:t>Pour ne pas </a:t>
                      </a:r>
                      <a:r>
                        <a:rPr lang="fr-FR" sz="1200" dirty="0" smtClean="0">
                          <a:solidFill>
                            <a:schemeClr val="tx1"/>
                          </a:solidFill>
                          <a:effectLst/>
                          <a:latin typeface="Comic Sans MS" pitchFamily="66" charset="0"/>
                          <a:hlinkClick r:id="rId3" action="ppaction://hlinkfile" tooltip="Pollution"/>
                        </a:rPr>
                        <a:t>polluer</a:t>
                      </a:r>
                      <a:r>
                        <a:rPr lang="fr-FR" sz="1200" dirty="0" smtClean="0">
                          <a:solidFill>
                            <a:schemeClr val="tx1"/>
                          </a:solidFill>
                          <a:effectLst/>
                          <a:latin typeface="Comic Sans MS" pitchFamily="66" charset="0"/>
                        </a:rPr>
                        <a:t> une partie du compost, il faudrait éviter d'utiliser des bois toxiques,</a:t>
                      </a:r>
                      <a:r>
                        <a:rPr lang="fr-FR" sz="1200" baseline="0" dirty="0" smtClean="0">
                          <a:solidFill>
                            <a:schemeClr val="tx1"/>
                          </a:solidFill>
                          <a:effectLst/>
                          <a:latin typeface="Comic Sans MS" pitchFamily="66" charset="0"/>
                        </a:rPr>
                        <a:t> tels que bois</a:t>
                      </a:r>
                      <a:r>
                        <a:rPr lang="fr-FR" sz="1200" dirty="0" smtClean="0">
                          <a:solidFill>
                            <a:schemeClr val="tx1"/>
                          </a:solidFill>
                          <a:effectLst/>
                          <a:latin typeface="Comic Sans MS" pitchFamily="66" charset="0"/>
                        </a:rPr>
                        <a:t> </a:t>
                      </a:r>
                      <a:r>
                        <a:rPr lang="fr-FR" sz="1200" dirty="0" smtClean="0">
                          <a:solidFill>
                            <a:schemeClr val="tx1"/>
                          </a:solidFill>
                          <a:effectLst/>
                          <a:latin typeface="Comic Sans MS" pitchFamily="66" charset="0"/>
                          <a:hlinkClick r:id="rId4" action="ppaction://hlinkfile" tooltip="Créosoté"/>
                        </a:rPr>
                        <a:t>créosotés</a:t>
                      </a:r>
                      <a:r>
                        <a:rPr lang="fr-FR" sz="1200" dirty="0" smtClean="0">
                          <a:solidFill>
                            <a:schemeClr val="tx1"/>
                          </a:solidFill>
                          <a:effectLst/>
                          <a:latin typeface="Comic Sans MS" pitchFamily="66" charset="0"/>
                        </a:rPr>
                        <a:t> (tels que des</a:t>
                      </a:r>
                      <a:r>
                        <a:rPr lang="fr-FR" sz="1200" baseline="0" dirty="0" smtClean="0">
                          <a:solidFill>
                            <a:schemeClr val="tx1"/>
                          </a:solidFill>
                          <a:effectLst/>
                          <a:latin typeface="Comic Sans MS" pitchFamily="66" charset="0"/>
                        </a:rPr>
                        <a:t> </a:t>
                      </a:r>
                      <a:r>
                        <a:rPr lang="fr-FR" sz="1200" dirty="0" smtClean="0">
                          <a:solidFill>
                            <a:schemeClr val="tx1"/>
                          </a:solidFill>
                          <a:effectLst/>
                          <a:latin typeface="Comic Sans MS" pitchFamily="66" charset="0"/>
                          <a:hlinkClick r:id="rId5" action="ppaction://hlinkfile" tooltip="Traverse"/>
                        </a:rPr>
                        <a:t>traverses</a:t>
                      </a:r>
                      <a:r>
                        <a:rPr lang="fr-FR" sz="1200" dirty="0" smtClean="0">
                          <a:solidFill>
                            <a:schemeClr val="tx1"/>
                          </a:solidFill>
                          <a:effectLst/>
                          <a:latin typeface="Comic Sans MS" pitchFamily="66" charset="0"/>
                        </a:rPr>
                        <a:t> de chemin de fer récupérées etc.).</a:t>
                      </a:r>
                    </a:p>
                  </a:txBody>
                  <a:tcPr marL="45723" marR="4572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6818" name="Picture 22" descr="stop"/>
          <p:cNvPicPr>
            <a:picLocks noChangeAspect="1" noChangeArrowheads="1"/>
          </p:cNvPicPr>
          <p:nvPr/>
        </p:nvPicPr>
        <p:blipFill>
          <a:blip r:embed="rId6" cstate="print">
            <a:clrChange>
              <a:clrFrom>
                <a:srgbClr val="FCFEFC"/>
              </a:clrFrom>
              <a:clrTo>
                <a:srgbClr val="FCFEFC">
                  <a:alpha val="0"/>
                </a:srgbClr>
              </a:clrTo>
            </a:clrChange>
          </a:blip>
          <a:srcRect/>
          <a:stretch>
            <a:fillRect/>
          </a:stretch>
        </p:blipFill>
        <p:spPr bwMode="auto">
          <a:xfrm>
            <a:off x="6875463" y="4051300"/>
            <a:ext cx="946150" cy="942975"/>
          </a:xfrm>
          <a:prstGeom prst="rect">
            <a:avLst/>
          </a:prstGeom>
          <a:noFill/>
          <a:ln w="9525">
            <a:noFill/>
            <a:miter lim="800000"/>
            <a:headEnd/>
            <a:tailEnd/>
          </a:ln>
        </p:spPr>
      </p:pic>
      <p:pic>
        <p:nvPicPr>
          <p:cNvPr id="76819" name="Picture 13" descr="branches"/>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4229100" y="2603500"/>
            <a:ext cx="927100" cy="877888"/>
          </a:xfrm>
          <a:prstGeom prst="rect">
            <a:avLst/>
          </a:prstGeom>
          <a:noFill/>
          <a:ln w="9525">
            <a:noFill/>
            <a:miter lim="800000"/>
            <a:headEnd/>
            <a:tailEnd/>
          </a:ln>
        </p:spPr>
      </p:pic>
      <p:pic>
        <p:nvPicPr>
          <p:cNvPr id="76820" name="Picture 15" descr="dechets cuisine"/>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4189413" y="4146550"/>
            <a:ext cx="1116012" cy="84772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WordArt 5"/>
          <p:cNvSpPr>
            <a:spLocks noChangeArrowheads="1" noChangeShapeType="1" noTextEdit="1"/>
          </p:cNvSpPr>
          <p:nvPr/>
        </p:nvSpPr>
        <p:spPr bwMode="auto">
          <a:xfrm>
            <a:off x="1042988" y="152400"/>
            <a:ext cx="6840537" cy="504825"/>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0728199-B04D-4F3D-998E-394D6C2A5760}" type="slidenum">
              <a:rPr lang="fr-FR" sz="1200">
                <a:solidFill>
                  <a:schemeClr val="tx1">
                    <a:tint val="75000"/>
                  </a:schemeClr>
                </a:solidFill>
                <a:latin typeface="Times New Roman" pitchFamily="18" charset="0"/>
              </a:rPr>
              <a:pPr algn="r" fontAlgn="auto">
                <a:spcBef>
                  <a:spcPts val="0"/>
                </a:spcBef>
                <a:spcAft>
                  <a:spcPts val="0"/>
                </a:spcAft>
                <a:defRPr/>
              </a:pPr>
              <a:t>75</a:t>
            </a:fld>
            <a:endParaRPr lang="fr-FR" sz="1200" dirty="0">
              <a:solidFill>
                <a:schemeClr val="tx1">
                  <a:tint val="75000"/>
                </a:schemeClr>
              </a:solidFill>
              <a:latin typeface="Times New Roman" pitchFamily="18" charset="0"/>
            </a:endParaRPr>
          </a:p>
        </p:txBody>
      </p:sp>
      <p:sp>
        <p:nvSpPr>
          <p:cNvPr id="71684" name="Text Box 13"/>
          <p:cNvSpPr txBox="1">
            <a:spLocks noChangeArrowheads="1"/>
          </p:cNvSpPr>
          <p:nvPr/>
        </p:nvSpPr>
        <p:spPr bwMode="auto">
          <a:xfrm>
            <a:off x="160338" y="701675"/>
            <a:ext cx="8810625" cy="19827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r-FR" b="1" u="sng" dirty="0" smtClean="0">
                <a:solidFill>
                  <a:srgbClr val="6600CC"/>
                </a:solidFill>
              </a:rPr>
              <a:t>27) Annexe : Le compostage (suite)</a:t>
            </a:r>
            <a:endParaRPr lang="fr-FR" sz="1400" dirty="0" smtClean="0">
              <a:solidFill>
                <a:srgbClr val="6600CC"/>
              </a:solidFill>
            </a:endParaRPr>
          </a:p>
          <a:p>
            <a:pPr eaLnBrk="1" hangingPunct="1">
              <a:defRPr/>
            </a:pPr>
            <a:endParaRPr lang="fr-FR" sz="1400" b="1" i="1" dirty="0" smtClean="0">
              <a:solidFill>
                <a:srgbClr val="0099FF"/>
              </a:solidFill>
              <a:latin typeface="Comic Sans MS" pitchFamily="66" charset="0"/>
            </a:endParaRPr>
          </a:p>
          <a:p>
            <a:pPr eaLnBrk="1" hangingPunct="1">
              <a:defRPr/>
            </a:pPr>
            <a:r>
              <a:rPr lang="fr-FR" sz="1400" b="1" i="1" dirty="0" smtClean="0">
                <a:solidFill>
                  <a:srgbClr val="0099FF"/>
                </a:solidFill>
                <a:latin typeface="Comic Sans MS" pitchFamily="66" charset="0"/>
              </a:rPr>
              <a:t>Comment fabriquer mon compost ?</a:t>
            </a:r>
          </a:p>
          <a:p>
            <a:pPr algn="just">
              <a:spcBef>
                <a:spcPct val="20000"/>
              </a:spcBef>
              <a:defRPr/>
            </a:pPr>
            <a:r>
              <a:rPr lang="fr-FR" sz="1200" dirty="0" smtClean="0">
                <a:solidFill>
                  <a:srgbClr val="6600CC"/>
                </a:solidFill>
                <a:latin typeface="+mn-lt"/>
              </a:rPr>
              <a:t>Retournez et humidifiez régulièrement votre tas de compost afin d’activer la décomposition (ajout d’oxygène et d’eau). Bien aérer. En fonction du type de matières incorporées, du nombre de retournements et des conditions climatiques de la saison, votre compost peut être utilisé dès le 3e mois, si vous y ôtez les branches et trognons encore non décomposés (compost jeune). Votre compost sera réellement mûr et utilisable entièrement au bout de 6 mois (compost mûr à particules fines, ayant une apparence de terre). Si vous souhaitez utiliser des activateurs, choisissez des activateurs naturels : </a:t>
            </a:r>
            <a:r>
              <a:rPr lang="fr-FR" sz="1200" i="1" dirty="0" smtClean="0">
                <a:solidFill>
                  <a:srgbClr val="6600CC"/>
                </a:solidFill>
                <a:latin typeface="+mn-lt"/>
              </a:rPr>
              <a:t>solution de levure, purin d'ortie, du fumier, de la terre du jardin ou un vieux compost.</a:t>
            </a:r>
          </a:p>
        </p:txBody>
      </p:sp>
      <p:graphicFrame>
        <p:nvGraphicFramePr>
          <p:cNvPr id="7" name="Tableau 6"/>
          <p:cNvGraphicFramePr>
            <a:graphicFrameLocks noGrp="1"/>
          </p:cNvGraphicFramePr>
          <p:nvPr/>
        </p:nvGraphicFramePr>
        <p:xfrm>
          <a:off x="52388" y="2636838"/>
          <a:ext cx="8937625" cy="4105275"/>
        </p:xfrm>
        <a:graphic>
          <a:graphicData uri="http://schemas.openxmlformats.org/drawingml/2006/table">
            <a:tbl>
              <a:tblPr firstRow="1" firstCol="1" bandRow="1">
                <a:tableStyleId>{5C22544A-7EE6-4342-B048-85BDC9FD1C3A}</a:tableStyleId>
              </a:tblPr>
              <a:tblGrid>
                <a:gridCol w="4468813"/>
                <a:gridCol w="4468813"/>
              </a:tblGrid>
              <a:tr h="302210">
                <a:tc gridSpan="2">
                  <a:txBody>
                    <a:bodyPr/>
                    <a:lstStyle/>
                    <a:p>
                      <a:pPr algn="ctr">
                        <a:lnSpc>
                          <a:spcPct val="115000"/>
                        </a:lnSpc>
                        <a:spcBef>
                          <a:spcPts val="1200"/>
                        </a:spcBef>
                        <a:spcAft>
                          <a:spcPts val="1200"/>
                        </a:spcAft>
                      </a:pPr>
                      <a:r>
                        <a:rPr lang="fr-FR" sz="1200" dirty="0">
                          <a:solidFill>
                            <a:srgbClr val="7030A0"/>
                          </a:solidFill>
                          <a:effectLst/>
                        </a:rPr>
                        <a:t>Résidus organiques </a:t>
                      </a:r>
                      <a:r>
                        <a:rPr lang="fr-FR" sz="1200" dirty="0" err="1">
                          <a:solidFill>
                            <a:srgbClr val="7030A0"/>
                          </a:solidFill>
                          <a:effectLst/>
                        </a:rPr>
                        <a:t>compostables</a:t>
                      </a:r>
                      <a:endParaRPr lang="fr-FR" sz="1100" dirty="0">
                        <a:solidFill>
                          <a:srgbClr val="7030A0"/>
                        </a:solidFill>
                        <a:effectLst/>
                        <a:latin typeface="Calibri"/>
                        <a:ea typeface="Calibri"/>
                        <a:cs typeface="Times New Roman"/>
                      </a:endParaRPr>
                    </a:p>
                  </a:txBody>
                  <a:tcPr marL="45720" marR="45720"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337315">
                <a:tc>
                  <a:txBody>
                    <a:bodyPr/>
                    <a:lstStyle/>
                    <a:p>
                      <a:pPr algn="ctr">
                        <a:lnSpc>
                          <a:spcPct val="115000"/>
                        </a:lnSpc>
                        <a:spcBef>
                          <a:spcPts val="1200"/>
                        </a:spcBef>
                        <a:spcAft>
                          <a:spcPts val="1200"/>
                        </a:spcAft>
                      </a:pPr>
                      <a:r>
                        <a:rPr lang="fr-FR" sz="1200" dirty="0">
                          <a:solidFill>
                            <a:srgbClr val="7030A0"/>
                          </a:solidFill>
                          <a:effectLst/>
                        </a:rPr>
                        <a:t>Déchets dits carbonés</a:t>
                      </a:r>
                      <a:endParaRPr lang="fr-FR" sz="1100" dirty="0">
                        <a:solidFill>
                          <a:srgbClr val="7030A0"/>
                        </a:solidFill>
                        <a:effectLst/>
                        <a:latin typeface="Calibri"/>
                        <a:ea typeface="Calibri"/>
                        <a:cs typeface="Times New Roman"/>
                      </a:endParaRPr>
                    </a:p>
                  </a:txBody>
                  <a:tcPr marL="45720" marR="45720"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200"/>
                        </a:spcBef>
                        <a:spcAft>
                          <a:spcPts val="1200"/>
                        </a:spcAft>
                      </a:pPr>
                      <a:r>
                        <a:rPr lang="fr-FR" sz="1400" dirty="0">
                          <a:solidFill>
                            <a:srgbClr val="002060"/>
                          </a:solidFill>
                          <a:effectLst/>
                        </a:rPr>
                        <a:t>Déchets dits azotés</a:t>
                      </a:r>
                      <a:endParaRPr lang="fr-FR" sz="1400" dirty="0">
                        <a:solidFill>
                          <a:srgbClr val="002060"/>
                        </a:solidFill>
                        <a:effectLst/>
                        <a:latin typeface="Calibri"/>
                        <a:ea typeface="Calibri"/>
                        <a:cs typeface="Times New Roman"/>
                      </a:endParaRPr>
                    </a:p>
                  </a:txBody>
                  <a:tcPr marL="45720" marR="45720"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5750">
                <a:tc>
                  <a:txBody>
                    <a:bodyPr/>
                    <a:lstStyle/>
                    <a:p>
                      <a:pPr marL="342900" lvl="0" indent="-342900" algn="just">
                        <a:lnSpc>
                          <a:spcPct val="115000"/>
                        </a:lnSpc>
                        <a:spcAft>
                          <a:spcPts val="1000"/>
                        </a:spcAft>
                        <a:buSzPts val="1000"/>
                        <a:buFont typeface="Symbol"/>
                        <a:buChar char=""/>
                        <a:tabLst>
                          <a:tab pos="457200" algn="l"/>
                        </a:tabLst>
                      </a:pPr>
                      <a:r>
                        <a:rPr lang="fr-FR" sz="1200" dirty="0">
                          <a:solidFill>
                            <a:srgbClr val="7030A0"/>
                          </a:solidFill>
                          <a:effectLst/>
                        </a:rPr>
                        <a:t>branches broyées, feuilles mortes, </a:t>
                      </a:r>
                      <a:r>
                        <a:rPr lang="fr-FR" sz="1200" u="sng" dirty="0">
                          <a:solidFill>
                            <a:srgbClr val="7030A0"/>
                          </a:solidFill>
                          <a:effectLst/>
                          <a:hlinkClick r:id="rId2" tooltip="Paille"/>
                        </a:rPr>
                        <a:t>paille</a:t>
                      </a:r>
                      <a:r>
                        <a:rPr lang="fr-FR" sz="1200" dirty="0">
                          <a:solidFill>
                            <a:srgbClr val="7030A0"/>
                          </a:solidFill>
                          <a:effectLst/>
                        </a:rPr>
                        <a:t> (on stockera précieusement ces matières pour toujours en avoir à sa disposition pour les mélanger avec les matières azotées) ;</a:t>
                      </a:r>
                      <a:endParaRPr lang="fr-FR" sz="1100" dirty="0">
                        <a:solidFill>
                          <a:srgbClr val="7030A0"/>
                        </a:solidFill>
                        <a:effectLst/>
                      </a:endParaRPr>
                    </a:p>
                    <a:p>
                      <a:pPr marL="342900" lvl="0" indent="-342900" algn="just">
                        <a:lnSpc>
                          <a:spcPct val="115000"/>
                        </a:lnSpc>
                        <a:spcAft>
                          <a:spcPts val="1000"/>
                        </a:spcAft>
                        <a:buSzPts val="1000"/>
                        <a:buFont typeface="Symbol"/>
                        <a:buChar char=""/>
                        <a:tabLst>
                          <a:tab pos="457200" algn="l"/>
                        </a:tabLst>
                      </a:pPr>
                      <a:r>
                        <a:rPr lang="fr-FR" sz="1200" u="sng" dirty="0">
                          <a:solidFill>
                            <a:srgbClr val="7030A0"/>
                          </a:solidFill>
                          <a:effectLst/>
                          <a:hlinkClick r:id="rId3" tooltip="Coquille d'œuf"/>
                        </a:rPr>
                        <a:t>coquilles</a:t>
                      </a:r>
                      <a:r>
                        <a:rPr lang="fr-FR" sz="1200" dirty="0">
                          <a:solidFill>
                            <a:srgbClr val="7030A0"/>
                          </a:solidFill>
                          <a:effectLst/>
                        </a:rPr>
                        <a:t> d'</a:t>
                      </a:r>
                      <a:r>
                        <a:rPr lang="fr-FR" sz="1200" u="sng" dirty="0">
                          <a:solidFill>
                            <a:srgbClr val="7030A0"/>
                          </a:solidFill>
                          <a:effectLst/>
                          <a:hlinkClick r:id="rId4" tooltip="Œuf (cuisine)"/>
                        </a:rPr>
                        <a:t>œuf</a:t>
                      </a:r>
                      <a:r>
                        <a:rPr lang="fr-FR" sz="1200" dirty="0">
                          <a:solidFill>
                            <a:srgbClr val="7030A0"/>
                          </a:solidFill>
                          <a:effectLst/>
                        </a:rPr>
                        <a:t>, coquilles de </a:t>
                      </a:r>
                      <a:r>
                        <a:rPr lang="fr-FR" sz="1200" u="sng" dirty="0">
                          <a:solidFill>
                            <a:srgbClr val="7030A0"/>
                          </a:solidFill>
                          <a:effectLst/>
                          <a:hlinkClick r:id="rId5" tooltip="Noix"/>
                        </a:rPr>
                        <a:t>noix</a:t>
                      </a:r>
                      <a:r>
                        <a:rPr lang="fr-FR" sz="1200" dirty="0">
                          <a:solidFill>
                            <a:srgbClr val="7030A0"/>
                          </a:solidFill>
                          <a:effectLst/>
                        </a:rPr>
                        <a:t> ;</a:t>
                      </a:r>
                      <a:endParaRPr lang="fr-FR" sz="1100" dirty="0">
                        <a:solidFill>
                          <a:srgbClr val="7030A0"/>
                        </a:solidFill>
                        <a:effectLst/>
                      </a:endParaRPr>
                    </a:p>
                    <a:p>
                      <a:pPr marL="342900" lvl="0" indent="-342900" algn="just">
                        <a:lnSpc>
                          <a:spcPct val="115000"/>
                        </a:lnSpc>
                        <a:spcAft>
                          <a:spcPts val="1000"/>
                        </a:spcAft>
                        <a:buSzPts val="1000"/>
                        <a:buFont typeface="Symbol"/>
                        <a:buChar char=""/>
                        <a:tabLst>
                          <a:tab pos="457200" algn="l"/>
                        </a:tabLst>
                      </a:pPr>
                      <a:r>
                        <a:rPr lang="fr-FR" sz="1200" u="sng" dirty="0">
                          <a:solidFill>
                            <a:srgbClr val="7030A0"/>
                          </a:solidFill>
                          <a:effectLst/>
                          <a:hlinkClick r:id="rId6" tooltip="Litière"/>
                        </a:rPr>
                        <a:t>litières</a:t>
                      </a:r>
                      <a:r>
                        <a:rPr lang="fr-FR" sz="1200" dirty="0">
                          <a:solidFill>
                            <a:srgbClr val="7030A0"/>
                          </a:solidFill>
                          <a:effectLst/>
                        </a:rPr>
                        <a:t> biodégradables des animaux </a:t>
                      </a:r>
                      <a:r>
                        <a:rPr lang="fr-FR" sz="1200" u="sng" dirty="0">
                          <a:solidFill>
                            <a:srgbClr val="7030A0"/>
                          </a:solidFill>
                          <a:effectLst/>
                          <a:hlinkClick r:id="rId7" tooltip="Herbivore"/>
                        </a:rPr>
                        <a:t>herbivores</a:t>
                      </a:r>
                      <a:r>
                        <a:rPr lang="fr-FR" sz="1200" dirty="0">
                          <a:solidFill>
                            <a:srgbClr val="7030A0"/>
                          </a:solidFill>
                          <a:effectLst/>
                        </a:rPr>
                        <a:t> ;</a:t>
                      </a:r>
                      <a:endParaRPr lang="fr-FR" sz="1100" dirty="0">
                        <a:solidFill>
                          <a:srgbClr val="7030A0"/>
                        </a:solidFill>
                        <a:effectLst/>
                      </a:endParaRPr>
                    </a:p>
                    <a:p>
                      <a:pPr marL="342900" lvl="0" indent="-342900" algn="just">
                        <a:lnSpc>
                          <a:spcPct val="115000"/>
                        </a:lnSpc>
                        <a:spcAft>
                          <a:spcPts val="1000"/>
                        </a:spcAft>
                        <a:buSzPts val="1000"/>
                        <a:buFont typeface="Symbol"/>
                        <a:buChar char=""/>
                        <a:tabLst>
                          <a:tab pos="457200" algn="l"/>
                        </a:tabLst>
                      </a:pPr>
                      <a:r>
                        <a:rPr lang="fr-FR" sz="1200" u="sng" dirty="0">
                          <a:solidFill>
                            <a:srgbClr val="7030A0"/>
                          </a:solidFill>
                          <a:effectLst/>
                          <a:hlinkClick r:id="rId8" tooltip="Papier"/>
                        </a:rPr>
                        <a:t>papier</a:t>
                      </a:r>
                      <a:r>
                        <a:rPr lang="fr-FR" sz="1200" dirty="0">
                          <a:solidFill>
                            <a:srgbClr val="7030A0"/>
                          </a:solidFill>
                          <a:effectLst/>
                        </a:rPr>
                        <a:t> en évitant ceux qui sont imprimés, </a:t>
                      </a:r>
                      <a:r>
                        <a:rPr lang="fr-FR" sz="1200" u="sng" dirty="0">
                          <a:solidFill>
                            <a:srgbClr val="7030A0"/>
                          </a:solidFill>
                          <a:effectLst/>
                          <a:hlinkClick r:id="rId9" tooltip="Carton (matériau)"/>
                        </a:rPr>
                        <a:t>carton</a:t>
                      </a:r>
                      <a:r>
                        <a:rPr lang="fr-FR" sz="1200" dirty="0">
                          <a:solidFill>
                            <a:srgbClr val="7030A0"/>
                          </a:solidFill>
                          <a:effectLst/>
                        </a:rPr>
                        <a:t> (il sert de refuge aux </a:t>
                      </a:r>
                      <a:r>
                        <a:rPr lang="fr-FR" sz="1200" u="sng" dirty="0">
                          <a:solidFill>
                            <a:srgbClr val="7030A0"/>
                          </a:solidFill>
                          <a:effectLst/>
                          <a:hlinkClick r:id="rId10" tooltip="Ver de terre"/>
                        </a:rPr>
                        <a:t>vers de terre</a:t>
                      </a:r>
                      <a:r>
                        <a:rPr lang="fr-FR" sz="1200" dirty="0">
                          <a:solidFill>
                            <a:srgbClr val="7030A0"/>
                          </a:solidFill>
                          <a:effectLst/>
                        </a:rPr>
                        <a:t>) ;</a:t>
                      </a:r>
                      <a:endParaRPr lang="fr-FR" sz="1100" dirty="0">
                        <a:solidFill>
                          <a:srgbClr val="7030A0"/>
                        </a:solidFill>
                        <a:effectLst/>
                      </a:endParaRPr>
                    </a:p>
                    <a:p>
                      <a:pPr marL="342900" lvl="0" indent="-342900" algn="just">
                        <a:lnSpc>
                          <a:spcPct val="115000"/>
                        </a:lnSpc>
                        <a:spcAft>
                          <a:spcPts val="1000"/>
                        </a:spcAft>
                        <a:buSzPts val="1000"/>
                        <a:buFont typeface="Symbol"/>
                        <a:buChar char=""/>
                        <a:tabLst>
                          <a:tab pos="457200" algn="l"/>
                        </a:tabLst>
                      </a:pPr>
                      <a:r>
                        <a:rPr lang="fr-FR" sz="1200" dirty="0">
                          <a:solidFill>
                            <a:srgbClr val="7030A0"/>
                          </a:solidFill>
                          <a:effectLst/>
                        </a:rPr>
                        <a:t>morceaux de </a:t>
                      </a:r>
                      <a:r>
                        <a:rPr lang="fr-FR" sz="1200" u="sng" dirty="0">
                          <a:solidFill>
                            <a:srgbClr val="7030A0"/>
                          </a:solidFill>
                          <a:effectLst/>
                          <a:hlinkClick r:id="rId11" tooltip="Textile"/>
                        </a:rPr>
                        <a:t>tissus</a:t>
                      </a:r>
                      <a:r>
                        <a:rPr lang="fr-FR" sz="1200" dirty="0">
                          <a:solidFill>
                            <a:srgbClr val="7030A0"/>
                          </a:solidFill>
                          <a:effectLst/>
                        </a:rPr>
                        <a:t> en matières naturelles (</a:t>
                      </a:r>
                      <a:r>
                        <a:rPr lang="fr-FR" sz="1200" u="sng" dirty="0">
                          <a:solidFill>
                            <a:srgbClr val="7030A0"/>
                          </a:solidFill>
                          <a:effectLst/>
                          <a:hlinkClick r:id="rId12" tooltip="Laine"/>
                        </a:rPr>
                        <a:t>laine</a:t>
                      </a:r>
                      <a:r>
                        <a:rPr lang="fr-FR" sz="1200" dirty="0">
                          <a:solidFill>
                            <a:srgbClr val="7030A0"/>
                          </a:solidFill>
                          <a:effectLst/>
                        </a:rPr>
                        <a:t>, </a:t>
                      </a:r>
                      <a:r>
                        <a:rPr lang="fr-FR" sz="1200" u="sng" dirty="0">
                          <a:solidFill>
                            <a:srgbClr val="7030A0"/>
                          </a:solidFill>
                          <a:effectLst/>
                          <a:hlinkClick r:id="rId13" tooltip="Coton"/>
                        </a:rPr>
                        <a:t>coton</a:t>
                      </a:r>
                      <a:r>
                        <a:rPr lang="fr-FR" sz="1200" dirty="0">
                          <a:solidFill>
                            <a:srgbClr val="7030A0"/>
                          </a:solidFill>
                          <a:effectLst/>
                        </a:rPr>
                        <a:t>), etc.</a:t>
                      </a:r>
                      <a:endParaRPr lang="fr-FR" sz="1100" dirty="0">
                        <a:solidFill>
                          <a:srgbClr val="7030A0"/>
                        </a:solidFill>
                        <a:effectLst/>
                      </a:endParaRPr>
                    </a:p>
                    <a:p>
                      <a:pPr marL="342900" lvl="0" indent="-342900" algn="just">
                        <a:lnSpc>
                          <a:spcPct val="115000"/>
                        </a:lnSpc>
                        <a:spcAft>
                          <a:spcPts val="1000"/>
                        </a:spcAft>
                        <a:buSzPts val="1000"/>
                        <a:buFont typeface="Symbol"/>
                        <a:buChar char=""/>
                        <a:tabLst>
                          <a:tab pos="457200" algn="l"/>
                        </a:tabLst>
                      </a:pPr>
                      <a:r>
                        <a:rPr lang="fr-FR" sz="1200" dirty="0">
                          <a:solidFill>
                            <a:srgbClr val="7030A0"/>
                          </a:solidFill>
                          <a:effectLst/>
                        </a:rPr>
                        <a:t>déchets de maison (mouchoirs en papier, essuie-tout, </a:t>
                      </a:r>
                      <a:r>
                        <a:rPr lang="fr-FR" sz="1200" u="sng" dirty="0">
                          <a:solidFill>
                            <a:srgbClr val="7030A0"/>
                          </a:solidFill>
                          <a:effectLst/>
                          <a:hlinkClick r:id="rId14" tooltip="Cendre"/>
                        </a:rPr>
                        <a:t>cendre</a:t>
                      </a:r>
                      <a:r>
                        <a:rPr lang="fr-FR" sz="1200" dirty="0">
                          <a:solidFill>
                            <a:srgbClr val="7030A0"/>
                          </a:solidFill>
                          <a:effectLst/>
                        </a:rPr>
                        <a:t> de bois, sciures, copeaux, plantes d'intérieur non malades).</a:t>
                      </a:r>
                      <a:endParaRPr lang="fr-FR" sz="1100" dirty="0">
                        <a:solidFill>
                          <a:srgbClr val="7030A0"/>
                        </a:solidFill>
                        <a:effectLst/>
                        <a:latin typeface="Calibri"/>
                        <a:ea typeface="Calibri"/>
                        <a:cs typeface="Times New Roman"/>
                      </a:endParaRPr>
                    </a:p>
                  </a:txBody>
                  <a:tcPr marL="45720" marR="45720"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spcAft>
                          <a:spcPts val="1000"/>
                        </a:spcAft>
                        <a:buSzPts val="1000"/>
                        <a:buFont typeface="Symbol"/>
                        <a:buChar char=""/>
                        <a:tabLst>
                          <a:tab pos="457200" algn="l"/>
                        </a:tabLst>
                      </a:pPr>
                      <a:r>
                        <a:rPr lang="fr-FR" sz="1200" b="1" dirty="0">
                          <a:solidFill>
                            <a:srgbClr val="7030A0"/>
                          </a:solidFill>
                          <a:effectLst/>
                        </a:rPr>
                        <a:t>déchets végétaux, de </a:t>
                      </a:r>
                      <a:r>
                        <a:rPr lang="fr-FR" sz="1200" b="1" u="sng" dirty="0">
                          <a:solidFill>
                            <a:srgbClr val="7030A0"/>
                          </a:solidFill>
                          <a:effectLst/>
                          <a:hlinkClick r:id="rId15" tooltip="Jardinage"/>
                        </a:rPr>
                        <a:t>jardinage</a:t>
                      </a:r>
                      <a:r>
                        <a:rPr lang="fr-FR" sz="1200" b="1" dirty="0">
                          <a:solidFill>
                            <a:srgbClr val="7030A0"/>
                          </a:solidFill>
                          <a:effectLst/>
                        </a:rPr>
                        <a:t> (tailles de </a:t>
                      </a:r>
                      <a:r>
                        <a:rPr lang="fr-FR" sz="1200" b="1" u="sng" dirty="0">
                          <a:solidFill>
                            <a:srgbClr val="7030A0"/>
                          </a:solidFill>
                          <a:effectLst/>
                          <a:hlinkClick r:id="rId16" tooltip="Haie"/>
                        </a:rPr>
                        <a:t>haies</a:t>
                      </a:r>
                      <a:r>
                        <a:rPr lang="fr-FR" sz="1200" b="1" dirty="0">
                          <a:solidFill>
                            <a:srgbClr val="7030A0"/>
                          </a:solidFill>
                          <a:effectLst/>
                        </a:rPr>
                        <a:t>, tontes de </a:t>
                      </a:r>
                      <a:r>
                        <a:rPr lang="fr-FR" sz="1200" b="1" u="sng" dirty="0">
                          <a:solidFill>
                            <a:srgbClr val="7030A0"/>
                          </a:solidFill>
                          <a:effectLst/>
                          <a:hlinkClick r:id="rId17" tooltip="Pelouse"/>
                        </a:rPr>
                        <a:t>pelouse</a:t>
                      </a:r>
                      <a:r>
                        <a:rPr lang="fr-FR" sz="1200" b="1" dirty="0">
                          <a:solidFill>
                            <a:srgbClr val="7030A0"/>
                          </a:solidFill>
                          <a:effectLst/>
                        </a:rPr>
                        <a:t>...), </a:t>
                      </a:r>
                      <a:r>
                        <a:rPr lang="fr-FR" sz="1200" b="1" u="sng" dirty="0">
                          <a:solidFill>
                            <a:srgbClr val="7030A0"/>
                          </a:solidFill>
                          <a:effectLst/>
                          <a:hlinkClick r:id="rId18" tooltip="Feuille"/>
                        </a:rPr>
                        <a:t>feuilles</a:t>
                      </a:r>
                      <a:r>
                        <a:rPr lang="fr-FR" sz="1200" b="1" dirty="0">
                          <a:solidFill>
                            <a:srgbClr val="7030A0"/>
                          </a:solidFill>
                          <a:effectLst/>
                        </a:rPr>
                        <a:t> vertes,</a:t>
                      </a:r>
                    </a:p>
                    <a:p>
                      <a:pPr marL="342900" lvl="0" indent="-342900" algn="just">
                        <a:lnSpc>
                          <a:spcPct val="115000"/>
                        </a:lnSpc>
                        <a:spcAft>
                          <a:spcPts val="1000"/>
                        </a:spcAft>
                        <a:buSzPts val="1000"/>
                        <a:buFont typeface="Symbol"/>
                        <a:buChar char=""/>
                        <a:tabLst>
                          <a:tab pos="457200" algn="l"/>
                        </a:tabLst>
                      </a:pPr>
                      <a:r>
                        <a:rPr lang="fr-FR" sz="1200" b="1" dirty="0">
                          <a:solidFill>
                            <a:srgbClr val="7030A0"/>
                          </a:solidFill>
                          <a:effectLst/>
                        </a:rPr>
                        <a:t>déchets ménagers périssables (déchets des </a:t>
                      </a:r>
                      <a:r>
                        <a:rPr lang="fr-FR" sz="1200" b="1" u="sng" dirty="0">
                          <a:solidFill>
                            <a:srgbClr val="7030A0"/>
                          </a:solidFill>
                          <a:effectLst/>
                          <a:hlinkClick r:id="rId19" tooltip="Légume"/>
                        </a:rPr>
                        <a:t>légumes</a:t>
                      </a:r>
                      <a:r>
                        <a:rPr lang="fr-FR" sz="1200" b="1" dirty="0">
                          <a:solidFill>
                            <a:srgbClr val="7030A0"/>
                          </a:solidFill>
                          <a:effectLst/>
                        </a:rPr>
                        <a:t> et de </a:t>
                      </a:r>
                      <a:r>
                        <a:rPr lang="fr-FR" sz="1200" b="1" u="sng" dirty="0">
                          <a:solidFill>
                            <a:srgbClr val="7030A0"/>
                          </a:solidFill>
                          <a:effectLst/>
                          <a:hlinkClick r:id="rId20" tooltip="Fruit"/>
                        </a:rPr>
                        <a:t>fruits</a:t>
                      </a:r>
                      <a:r>
                        <a:rPr lang="fr-FR" sz="1200" b="1" dirty="0">
                          <a:solidFill>
                            <a:srgbClr val="7030A0"/>
                          </a:solidFill>
                          <a:effectLst/>
                        </a:rPr>
                        <a:t>).</a:t>
                      </a:r>
                    </a:p>
                    <a:p>
                      <a:pPr algn="just">
                        <a:lnSpc>
                          <a:spcPct val="115000"/>
                        </a:lnSpc>
                        <a:spcAft>
                          <a:spcPts val="1000"/>
                        </a:spcAft>
                      </a:pPr>
                      <a:endParaRPr lang="fr-FR" sz="1200" b="1" dirty="0" smtClean="0">
                        <a:solidFill>
                          <a:srgbClr val="C55407"/>
                        </a:solidFill>
                        <a:effectLst/>
                      </a:endParaRPr>
                    </a:p>
                    <a:p>
                      <a:pPr algn="just">
                        <a:lnSpc>
                          <a:spcPct val="115000"/>
                        </a:lnSpc>
                        <a:spcAft>
                          <a:spcPts val="1000"/>
                        </a:spcAft>
                      </a:pPr>
                      <a:r>
                        <a:rPr lang="fr-FR" sz="1200" b="1" dirty="0" smtClean="0">
                          <a:solidFill>
                            <a:srgbClr val="C55407"/>
                          </a:solidFill>
                          <a:effectLst/>
                        </a:rPr>
                        <a:t>Il </a:t>
                      </a:r>
                      <a:r>
                        <a:rPr lang="fr-FR" sz="1200" b="1" dirty="0">
                          <a:solidFill>
                            <a:srgbClr val="C55407"/>
                          </a:solidFill>
                          <a:effectLst/>
                        </a:rPr>
                        <a:t>est ainsi possible de diminuer de 30-50 % sa quantité d'ordures ménagères et de diminuer d'autant la taille des </a:t>
                      </a:r>
                      <a:r>
                        <a:rPr lang="fr-FR" sz="1200" b="1" u="sng" dirty="0">
                          <a:solidFill>
                            <a:srgbClr val="C55407"/>
                          </a:solidFill>
                          <a:effectLst/>
                          <a:hlinkClick r:id="rId21" tooltip="Décharge (déchet)"/>
                        </a:rPr>
                        <a:t>décharges</a:t>
                      </a:r>
                      <a:r>
                        <a:rPr lang="fr-FR" sz="1200" b="1" dirty="0">
                          <a:solidFill>
                            <a:srgbClr val="C55407"/>
                          </a:solidFill>
                          <a:effectLst/>
                        </a:rPr>
                        <a:t> et les volumes de déchets transportés vers les </a:t>
                      </a:r>
                      <a:r>
                        <a:rPr lang="fr-FR" sz="1200" b="1" u="sng" dirty="0" smtClean="0">
                          <a:solidFill>
                            <a:srgbClr val="C55407"/>
                          </a:solidFill>
                          <a:effectLst/>
                          <a:hlinkClick r:id="rId22" tooltip="Incinérateur"/>
                        </a:rPr>
                        <a:t>incinérateurs</a:t>
                      </a:r>
                      <a:endParaRPr lang="fr-FR" sz="1200" b="1" u="sng" dirty="0" smtClean="0">
                        <a:solidFill>
                          <a:srgbClr val="C55407"/>
                        </a:solidFill>
                        <a:effectLst/>
                      </a:endParaRPr>
                    </a:p>
                    <a:p>
                      <a:pPr algn="just">
                        <a:lnSpc>
                          <a:spcPct val="115000"/>
                        </a:lnSpc>
                        <a:spcAft>
                          <a:spcPts val="1000"/>
                        </a:spcAft>
                      </a:pPr>
                      <a:r>
                        <a:rPr lang="fr-FR" sz="1200" b="1" dirty="0" smtClean="0">
                          <a:solidFill>
                            <a:srgbClr val="C55407"/>
                          </a:solidFill>
                          <a:effectLst/>
                          <a:latin typeface="Calibri"/>
                          <a:ea typeface="Calibri"/>
                          <a:cs typeface="Times New Roman"/>
                        </a:rPr>
                        <a:t>En pratiquant le compostage de proximité, vous pouvez diminuer près de 100 kg/pers/an (donnée ADEME) la quantité de déchets de votre foyer.</a:t>
                      </a:r>
                    </a:p>
                  </a:txBody>
                  <a:tcPr marL="45720" marR="45720"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5"/>
          <p:cNvSpPr>
            <a:spLocks noChangeArrowheads="1" noChangeShapeType="1" noTextEdit="1"/>
          </p:cNvSpPr>
          <p:nvPr/>
        </p:nvSpPr>
        <p:spPr bwMode="auto">
          <a:xfrm>
            <a:off x="971550" y="188913"/>
            <a:ext cx="7127875" cy="4318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42A7526-2493-455A-8EF3-C389AFEB27C6}" type="slidenum">
              <a:rPr lang="fr-FR" sz="1200">
                <a:solidFill>
                  <a:schemeClr val="tx1">
                    <a:tint val="75000"/>
                  </a:schemeClr>
                </a:solidFill>
                <a:latin typeface="Times New Roman" pitchFamily="18" charset="0"/>
              </a:rPr>
              <a:pPr algn="r" fontAlgn="auto">
                <a:spcBef>
                  <a:spcPts val="0"/>
                </a:spcBef>
                <a:spcAft>
                  <a:spcPts val="0"/>
                </a:spcAft>
                <a:defRPr/>
              </a:pPr>
              <a:t>76</a:t>
            </a:fld>
            <a:endParaRPr lang="fr-FR" sz="1200" dirty="0">
              <a:solidFill>
                <a:schemeClr val="tx1">
                  <a:tint val="75000"/>
                </a:schemeClr>
              </a:solidFill>
              <a:latin typeface="Times New Roman" pitchFamily="18" charset="0"/>
            </a:endParaRPr>
          </a:p>
        </p:txBody>
      </p:sp>
      <p:sp>
        <p:nvSpPr>
          <p:cNvPr id="78852" name="Text Box 13"/>
          <p:cNvSpPr txBox="1">
            <a:spLocks noChangeArrowheads="1"/>
          </p:cNvSpPr>
          <p:nvPr/>
        </p:nvSpPr>
        <p:spPr bwMode="auto">
          <a:xfrm>
            <a:off x="107950" y="712788"/>
            <a:ext cx="8064500" cy="646112"/>
          </a:xfrm>
          <a:prstGeom prst="rect">
            <a:avLst/>
          </a:prstGeom>
          <a:noFill/>
          <a:ln w="9525">
            <a:noFill/>
            <a:miter lim="800000"/>
            <a:headEnd/>
            <a:tailEnd/>
          </a:ln>
        </p:spPr>
        <p:txBody>
          <a:bodyPr>
            <a:spAutoFit/>
          </a:bodyPr>
          <a:lstStyle/>
          <a:p>
            <a:r>
              <a:rPr lang="fr-FR" b="1" u="sng">
                <a:solidFill>
                  <a:srgbClr val="6600CC"/>
                </a:solidFill>
              </a:rPr>
              <a:t>27) Annexe : Le compostage (suite)</a:t>
            </a:r>
            <a:endParaRPr lang="fr-FR">
              <a:solidFill>
                <a:srgbClr val="6600CC"/>
              </a:solidFill>
            </a:endParaRPr>
          </a:p>
          <a:p>
            <a:r>
              <a:rPr lang="fr-FR">
                <a:solidFill>
                  <a:srgbClr val="6600CC"/>
                </a:solidFill>
              </a:rPr>
              <a:t>Pour réussir son compostage : </a:t>
            </a:r>
          </a:p>
        </p:txBody>
      </p:sp>
      <p:graphicFrame>
        <p:nvGraphicFramePr>
          <p:cNvPr id="5" name="Group 184"/>
          <p:cNvGraphicFramePr>
            <a:graphicFrameLocks noGrp="1"/>
          </p:cNvGraphicFramePr>
          <p:nvPr/>
        </p:nvGraphicFramePr>
        <p:xfrm>
          <a:off x="26988" y="1376363"/>
          <a:ext cx="9018587" cy="5062537"/>
        </p:xfrm>
        <a:graphic>
          <a:graphicData uri="http://schemas.openxmlformats.org/drawingml/2006/table">
            <a:tbl>
              <a:tblPr/>
              <a:tblGrid>
                <a:gridCol w="2024733"/>
                <a:gridCol w="2813967"/>
                <a:gridCol w="4179888"/>
              </a:tblGrid>
              <a:tr h="3046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Symptômes</a:t>
                      </a:r>
                      <a:endParaRPr kumimoji="0" lang="fr-FR"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Causes possibles</a:t>
                      </a: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669900"/>
                          </a:solidFill>
                          <a:effectLst/>
                          <a:latin typeface="Calibri" pitchFamily="34" charset="0"/>
                          <a:ea typeface="Times New Roman" pitchFamily="18" charset="0"/>
                          <a:cs typeface="Calibri" pitchFamily="34" charset="0"/>
                        </a:rPr>
                        <a:t>Remèdes</a:t>
                      </a:r>
                      <a:endParaRPr kumimoji="0" lang="fr-FR" sz="1000" b="0" i="0" u="none" strike="noStrike" cap="none" normalizeH="0" baseline="0" smtClean="0">
                        <a:ln>
                          <a:noFill/>
                        </a:ln>
                        <a:solidFill>
                          <a:srgbClr val="669900"/>
                        </a:solidFill>
                        <a:effectLst/>
                        <a:latin typeface="Calibri" pitchFamily="34" charset="0"/>
                        <a:ea typeface="Times New Roman" pitchFamily="18" charset="0"/>
                        <a:cs typeface="Calibri" pitchFamily="34" charset="0"/>
                      </a:endParaRP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5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Odeur désagréable</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Manque d’air (trop d’herbe fraîche par exemple)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Trop d’eau</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Retourner le tas et ajouter des matériaux grossiers ou riches en carbone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Diminuer l’arrosage et protéger des fortes pluies</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Le tas et le cœur du compost sont secs</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Pas assez d’eau</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Retourner le composte et ajouter de l’eau</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5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Le tas de compost est froid</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Volume trop petit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Surface exposée à l’assèchement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Manque d’azote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Manque d’oxygène, trop humide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Excès de porosité, l’air y circule trop bien</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Ajouter de la matière et retournez le tas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Fermer le toit et recouvrir d’une toile de jute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Ajouter des matériaux verts, riches en azote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Brasser et ajoutez des matériaux secs ou un peu de terre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Rajouter des fractions fines ou retirer les fragments trop grossiers, et humidifiez</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2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Le cœur du compost est compact</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Manque d’aération</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Mélanger en incorporant des matériaux grossiers</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5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Les insectes nuisibles (petites mouches et autres) et les animaux sont attirés</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Mauvais recouvrement des déchets de cuisine ou présence de matières non recommandées</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Recouvrir constamment les déchets de cuisine avec une couche de terre ou du vieux compost, ou encore avec des feuilles et ôtez les matières non recommandées</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Odeur d’éther</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Peaux d’agrumes et chaleur</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Recouvrir les peaux d’agrumes avec d’autres déchets ou mélangez le compost</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5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Odeur d’ammoniaque</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Mélange trop riche en matières azotées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Température excessive (&gt; 70°C)</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Ajout de chaux</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Rajouter des matières carbonées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Brasser le compost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La chaux n’est pratiquement jamais nécessaire</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7030A0"/>
                          </a:solidFill>
                          <a:effectLst/>
                          <a:latin typeface="Calibri" pitchFamily="34" charset="0"/>
                          <a:ea typeface="Times New Roman" pitchFamily="18" charset="0"/>
                          <a:cs typeface="Calibri" pitchFamily="34" charset="0"/>
                        </a:rPr>
                        <a:t>Des mauvaises herbes poussent sur mon compost</a:t>
                      </a:r>
                    </a:p>
                  </a:txBody>
                  <a:tcPr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Température insuffisante</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Ne pas mettre de plantes ou de graines malades et mélangez et arrosez le compost </a:t>
                      </a:r>
                    </a:p>
                  </a:txBody>
                  <a:tcPr marT="45695" marB="456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8895" name="Text Box 176"/>
          <p:cNvSpPr txBox="1">
            <a:spLocks noChangeArrowheads="1"/>
          </p:cNvSpPr>
          <p:nvPr/>
        </p:nvSpPr>
        <p:spPr bwMode="auto">
          <a:xfrm>
            <a:off x="1403350" y="333375"/>
            <a:ext cx="5473700" cy="366713"/>
          </a:xfrm>
          <a:prstGeom prst="rect">
            <a:avLst/>
          </a:prstGeom>
          <a:noFill/>
          <a:ln w="9525">
            <a:noFill/>
            <a:miter lim="800000"/>
            <a:headEnd/>
            <a:tailEnd/>
          </a:ln>
        </p:spPr>
        <p:txBody>
          <a:bodyPr>
            <a:spAutoFit/>
          </a:bodyPr>
          <a:lstStyle/>
          <a:p>
            <a:pPr>
              <a:spcBef>
                <a:spcPct val="50000"/>
              </a:spcBef>
            </a:pPr>
            <a:endParaRPr lang="fr-FR"/>
          </a:p>
        </p:txBody>
      </p:sp>
      <p:sp>
        <p:nvSpPr>
          <p:cNvPr id="78896" name="ZoneTexte 3"/>
          <p:cNvSpPr txBox="1">
            <a:spLocks noChangeArrowheads="1"/>
          </p:cNvSpPr>
          <p:nvPr/>
        </p:nvSpPr>
        <p:spPr bwMode="auto">
          <a:xfrm>
            <a:off x="327025" y="6459538"/>
            <a:ext cx="7626350" cy="276225"/>
          </a:xfrm>
          <a:prstGeom prst="rect">
            <a:avLst/>
          </a:prstGeom>
          <a:noFill/>
          <a:ln w="9525">
            <a:noFill/>
            <a:miter lim="800000"/>
            <a:headEnd/>
            <a:tailEnd/>
          </a:ln>
        </p:spPr>
        <p:txBody>
          <a:bodyPr wrap="none">
            <a:spAutoFit/>
          </a:bodyPr>
          <a:lstStyle/>
          <a:p>
            <a:r>
              <a:rPr lang="fr-FR" sz="1200">
                <a:solidFill>
                  <a:srgbClr val="7030A0"/>
                </a:solidFill>
              </a:rPr>
              <a:t>Source : </a:t>
            </a:r>
            <a:r>
              <a:rPr lang="fr-FR" sz="1200">
                <a:hlinkClick r:id="rId2"/>
              </a:rPr>
              <a:t>http://www.essonne.fr/fileadmin/Environnement/dechets/zone_pro/gt1/LE_COMPOSTAGEpublic.ppt</a:t>
            </a:r>
            <a:r>
              <a:rPr lang="fr-FR" sz="1200"/>
              <a:t>  </a:t>
            </a:r>
            <a:endParaRPr lang="fr-FR" sz="1200">
              <a:solidFill>
                <a:srgbClr val="7030A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3B675AA5-5499-4C04-B227-B4B0E0D2F9F9}" type="slidenum">
              <a:rPr lang="fr-FR" sz="1200">
                <a:solidFill>
                  <a:schemeClr val="tx1">
                    <a:tint val="75000"/>
                  </a:schemeClr>
                </a:solidFill>
                <a:latin typeface="Times New Roman" pitchFamily="18" charset="0"/>
              </a:rPr>
              <a:pPr algn="r" fontAlgn="auto">
                <a:spcBef>
                  <a:spcPts val="0"/>
                </a:spcBef>
                <a:spcAft>
                  <a:spcPts val="0"/>
                </a:spcAft>
                <a:defRPr/>
              </a:pPr>
              <a:t>77</a:t>
            </a:fld>
            <a:endParaRPr lang="fr-FR" sz="1200" dirty="0">
              <a:solidFill>
                <a:schemeClr val="tx1">
                  <a:tint val="75000"/>
                </a:schemeClr>
              </a:solidFill>
              <a:latin typeface="Times New Roman" pitchFamily="18" charset="0"/>
            </a:endParaRPr>
          </a:p>
        </p:txBody>
      </p:sp>
      <p:sp>
        <p:nvSpPr>
          <p:cNvPr id="79876" name="Text Box 8"/>
          <p:cNvSpPr txBox="1">
            <a:spLocks noChangeArrowheads="1"/>
          </p:cNvSpPr>
          <p:nvPr/>
        </p:nvSpPr>
        <p:spPr bwMode="auto">
          <a:xfrm>
            <a:off x="214313" y="1143000"/>
            <a:ext cx="8589962" cy="5508625"/>
          </a:xfrm>
          <a:prstGeom prst="rect">
            <a:avLst/>
          </a:prstGeom>
          <a:noFill/>
          <a:ln w="9525">
            <a:noFill/>
            <a:miter lim="800000"/>
            <a:headEnd/>
            <a:tailEnd/>
          </a:ln>
        </p:spPr>
        <p:txBody>
          <a:bodyPr>
            <a:spAutoFit/>
          </a:bodyPr>
          <a:lstStyle/>
          <a:p>
            <a:r>
              <a:rPr lang="fr-FR" b="1" u="sng">
                <a:solidFill>
                  <a:srgbClr val="6600CC"/>
                </a:solidFill>
              </a:rPr>
              <a:t>28) Annexe : quelques chiffres</a:t>
            </a:r>
          </a:p>
          <a:p>
            <a:endParaRPr lang="fr-FR" sz="1200">
              <a:solidFill>
                <a:srgbClr val="6600CC"/>
              </a:solidFill>
            </a:endParaRPr>
          </a:p>
          <a:p>
            <a:pPr>
              <a:buFont typeface="Arial" charset="0"/>
              <a:buChar char="•"/>
            </a:pPr>
            <a:r>
              <a:rPr lang="fr-FR" sz="1400">
                <a:solidFill>
                  <a:srgbClr val="6600CC"/>
                </a:solidFill>
              </a:rPr>
              <a:t>D'après une étude du professeur d'écologie </a:t>
            </a:r>
            <a:r>
              <a:rPr lang="fr-FR" sz="1400">
                <a:solidFill>
                  <a:srgbClr val="6600CC"/>
                </a:solidFill>
                <a:hlinkClick r:id="rId2" tooltip="États-Unis"/>
              </a:rPr>
              <a:t>américain</a:t>
            </a:r>
            <a:r>
              <a:rPr lang="fr-FR" sz="1400">
                <a:solidFill>
                  <a:srgbClr val="6600CC"/>
                </a:solidFill>
              </a:rPr>
              <a:t> </a:t>
            </a:r>
            <a:r>
              <a:rPr lang="fr-FR" sz="1400">
                <a:solidFill>
                  <a:srgbClr val="6600CC"/>
                </a:solidFill>
                <a:hlinkClick r:id="rId3" tooltip="David Pimentel (page inexistante)"/>
              </a:rPr>
              <a:t>David Pimentel</a:t>
            </a:r>
            <a:r>
              <a:rPr lang="fr-FR" sz="1400">
                <a:solidFill>
                  <a:srgbClr val="6600CC"/>
                </a:solidFill>
              </a:rPr>
              <a:t>, dix millions d'</a:t>
            </a:r>
            <a:r>
              <a:rPr lang="fr-FR" sz="1400">
                <a:solidFill>
                  <a:srgbClr val="6600CC"/>
                </a:solidFill>
                <a:hlinkClick r:id="rId4" tooltip="Hectare"/>
              </a:rPr>
              <a:t>hectares</a:t>
            </a:r>
            <a:r>
              <a:rPr lang="fr-FR" sz="1400">
                <a:solidFill>
                  <a:srgbClr val="6600CC"/>
                </a:solidFill>
              </a:rPr>
              <a:t> de terres cultivables sont emportés par l'érosion chaque année</a:t>
            </a:r>
            <a:r>
              <a:rPr lang="fr-FR" sz="1400" baseline="30000">
                <a:solidFill>
                  <a:srgbClr val="6600CC"/>
                </a:solidFill>
              </a:rPr>
              <a:t>.</a:t>
            </a:r>
            <a:r>
              <a:rPr lang="fr-FR" sz="1400">
                <a:solidFill>
                  <a:srgbClr val="6600CC"/>
                </a:solidFill>
              </a:rPr>
              <a:t> Source : </a:t>
            </a:r>
            <a:r>
              <a:rPr lang="fr-FR" sz="1400" i="1">
                <a:solidFill>
                  <a:srgbClr val="6600CC"/>
                </a:solidFill>
              </a:rPr>
              <a:t>Frédéric Lewino</a:t>
            </a:r>
            <a:r>
              <a:rPr lang="fr-FR" sz="1400">
                <a:solidFill>
                  <a:srgbClr val="6600CC"/>
                </a:solidFill>
              </a:rPr>
              <a:t>, « </a:t>
            </a:r>
            <a:r>
              <a:rPr lang="fr-FR" sz="1400" i="1">
                <a:solidFill>
                  <a:srgbClr val="6600CC"/>
                </a:solidFill>
              </a:rPr>
              <a:t>La grande menace de l'érosion</a:t>
            </a:r>
            <a:r>
              <a:rPr lang="fr-FR" sz="1400">
                <a:solidFill>
                  <a:srgbClr val="6600CC"/>
                </a:solidFill>
              </a:rPr>
              <a:t> », dans Le Point web, 06/04/2006 n°1751, Source:  </a:t>
            </a:r>
            <a:r>
              <a:rPr lang="fr-FR" sz="1400">
                <a:solidFill>
                  <a:srgbClr val="6600CC"/>
                </a:solidFill>
                <a:hlinkClick r:id="rId5"/>
              </a:rPr>
              <a:t>http://www.lepoint.fr/societe/document.html?did=176723</a:t>
            </a:r>
            <a:r>
              <a:rPr lang="fr-FR" sz="1400">
                <a:solidFill>
                  <a:srgbClr val="6600CC"/>
                </a:solidFill>
              </a:rPr>
              <a:t>  (voir aussi Pimentel, dans le chapitre « bibliographie » dans ce document).</a:t>
            </a:r>
          </a:p>
          <a:p>
            <a:pPr algn="just">
              <a:buFont typeface="Arial" charset="0"/>
              <a:buChar char="•"/>
            </a:pPr>
            <a:r>
              <a:rPr lang="fr-FR" sz="1400" b="1">
                <a:solidFill>
                  <a:srgbClr val="6600CC"/>
                </a:solidFill>
              </a:rPr>
              <a:t>78 % des terres émergées ne sont pas cultivables</a:t>
            </a:r>
            <a:r>
              <a:rPr lang="fr-FR" sz="1400">
                <a:solidFill>
                  <a:srgbClr val="6600CC"/>
                </a:solidFill>
              </a:rPr>
              <a:t> pour des raisons climatiques (42 %) ou topographiques (17 %). Les contraintes spécifiques liées à la qualité des sols (sols trop minces, trop pauvres, trop humides…), ne concernent que 18 % des terres émergées. </a:t>
            </a:r>
          </a:p>
          <a:p>
            <a:pPr algn="just">
              <a:buFont typeface="Arial" charset="0"/>
              <a:buChar char="•"/>
            </a:pPr>
            <a:r>
              <a:rPr lang="fr-FR" sz="1400">
                <a:solidFill>
                  <a:srgbClr val="6600CC"/>
                </a:solidFill>
              </a:rPr>
              <a:t>Ces terres non cultivables sont occupées par des déserts (40 %), des forêts (25 %), des prairies (35 %). </a:t>
            </a:r>
            <a:r>
              <a:rPr lang="fr-FR" sz="1400" b="1">
                <a:solidFill>
                  <a:srgbClr val="6600CC"/>
                </a:solidFill>
              </a:rPr>
              <a:t>Les terres cultivables représentent 22 % des terres émergées, soit 3 278 millions d'hectares dans le monde. La grande majorité a une fertilité potentielle faible, seuls 3 % ont une fertilité élevée.</a:t>
            </a:r>
            <a:r>
              <a:rPr lang="fr-FR" sz="1400">
                <a:solidFill>
                  <a:srgbClr val="6600CC"/>
                </a:solidFill>
              </a:rPr>
              <a:t> </a:t>
            </a:r>
          </a:p>
          <a:p>
            <a:pPr algn="just">
              <a:buFont typeface="Arial" charset="0"/>
              <a:buChar char="•"/>
            </a:pPr>
            <a:r>
              <a:rPr lang="fr-FR" sz="1400" b="1">
                <a:solidFill>
                  <a:srgbClr val="6600CC"/>
                </a:solidFill>
              </a:rPr>
              <a:t>La superficie actuellement cultivée (1 460 millions d'hectares) représente la moitié de cette étendue.</a:t>
            </a:r>
            <a:r>
              <a:rPr lang="fr-FR" sz="1400">
                <a:solidFill>
                  <a:srgbClr val="6600CC"/>
                </a:solidFill>
              </a:rPr>
              <a:t> Sur les plans surface et technologie, l'alimentation de 12 milliards d'hommes semblerait sans problème…mais cette réserve est inégalement répartie. Elle apparaît importante en Afrique et en Amérique du Sud (forêts équatoriales), mais très faible en Asie Centrale (Inde) ou l'Asie du Sud-est (Chine, Indonésie). </a:t>
            </a:r>
          </a:p>
          <a:p>
            <a:pPr algn="just">
              <a:buFont typeface="Arial" charset="0"/>
              <a:buChar char="•"/>
            </a:pPr>
            <a:r>
              <a:rPr lang="fr-FR" sz="1400" b="1">
                <a:solidFill>
                  <a:srgbClr val="6600CC"/>
                </a:solidFill>
              </a:rPr>
              <a:t>On doit également tenir compte des pertes en terres agricoles, entre 6 et 12 millions d'hectares par an, dont 8 millions d'</a:t>
            </a:r>
            <a:r>
              <a:rPr lang="fr-FR" sz="1400" b="1" u="sng">
                <a:solidFill>
                  <a:srgbClr val="6600CC"/>
                </a:solidFill>
                <a:hlinkClick r:id="rId6"/>
              </a:rPr>
              <a:t>ha</a:t>
            </a:r>
            <a:r>
              <a:rPr lang="fr-FR" sz="1400" b="1">
                <a:solidFill>
                  <a:srgbClr val="6600CC"/>
                </a:solidFill>
              </a:rPr>
              <a:t> transformés en villes ou routes..., et 4 millions perdus par érosion, salinisation, etc.</a:t>
            </a:r>
            <a:r>
              <a:rPr lang="fr-FR" sz="1400">
                <a:solidFill>
                  <a:srgbClr val="6600CC"/>
                </a:solidFill>
              </a:rPr>
              <a:t> </a:t>
            </a:r>
          </a:p>
          <a:p>
            <a:pPr algn="just">
              <a:buFont typeface="Arial" charset="0"/>
              <a:buChar char="•"/>
            </a:pPr>
            <a:r>
              <a:rPr lang="fr-FR" sz="1400">
                <a:solidFill>
                  <a:srgbClr val="6600CC"/>
                </a:solidFill>
              </a:rPr>
              <a:t>On doit encore tenir compte du fait </a:t>
            </a:r>
            <a:r>
              <a:rPr lang="fr-FR" sz="1400" b="1">
                <a:solidFill>
                  <a:srgbClr val="6600CC"/>
                </a:solidFill>
              </a:rPr>
              <a:t>que l'extension des zones cultivées se fait au détriment des forêts, dont la fertilité des sols constituant ces réserves peut être faible </a:t>
            </a:r>
            <a:r>
              <a:rPr lang="fr-FR" sz="1400">
                <a:solidFill>
                  <a:srgbClr val="6600CC"/>
                </a:solidFill>
              </a:rPr>
              <a:t>et pour lesquels les progrès technologiques pour augmenter les rendements de ces sols ont atteint un plafond maximum (Evans, 1998, voir aussi Evans, dans le chapitre « Bibliographie » de ce document).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n2ograph"/>
          <p:cNvPicPr>
            <a:picLocks noChangeAspect="1" noChangeArrowheads="1"/>
          </p:cNvPicPr>
          <p:nvPr/>
        </p:nvPicPr>
        <p:blipFill>
          <a:blip r:embed="rId2" cstate="print"/>
          <a:srcRect/>
          <a:stretch>
            <a:fillRect/>
          </a:stretch>
        </p:blipFill>
        <p:spPr bwMode="auto">
          <a:xfrm>
            <a:off x="2214563" y="3678238"/>
            <a:ext cx="3929062" cy="3038475"/>
          </a:xfrm>
          <a:prstGeom prst="rect">
            <a:avLst/>
          </a:prstGeom>
          <a:noFill/>
          <a:ln w="9525">
            <a:noFill/>
            <a:miter lim="800000"/>
            <a:headEnd/>
            <a:tailEnd/>
          </a:ln>
        </p:spPr>
      </p:pic>
      <p:sp>
        <p:nvSpPr>
          <p:cNvPr id="80899"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D03E6E1A-AE7D-4A98-ABBA-D67926E9D2FB}" type="slidenum">
              <a:rPr lang="fr-FR" sz="1200">
                <a:solidFill>
                  <a:schemeClr val="tx1">
                    <a:tint val="75000"/>
                  </a:schemeClr>
                </a:solidFill>
                <a:latin typeface="Times New Roman" pitchFamily="18" charset="0"/>
              </a:rPr>
              <a:pPr algn="r" fontAlgn="auto">
                <a:spcBef>
                  <a:spcPts val="0"/>
                </a:spcBef>
                <a:spcAft>
                  <a:spcPts val="0"/>
                </a:spcAft>
                <a:defRPr/>
              </a:pPr>
              <a:t>78</a:t>
            </a:fld>
            <a:endParaRPr lang="fr-FR" sz="1200" dirty="0">
              <a:solidFill>
                <a:schemeClr val="tx1">
                  <a:tint val="75000"/>
                </a:schemeClr>
              </a:solidFill>
              <a:latin typeface="Times New Roman" pitchFamily="18" charset="0"/>
            </a:endParaRPr>
          </a:p>
        </p:txBody>
      </p:sp>
      <p:sp>
        <p:nvSpPr>
          <p:cNvPr id="80901" name="Text Box 7"/>
          <p:cNvSpPr txBox="1">
            <a:spLocks noChangeArrowheads="1"/>
          </p:cNvSpPr>
          <p:nvPr/>
        </p:nvSpPr>
        <p:spPr bwMode="auto">
          <a:xfrm>
            <a:off x="6143625" y="4429125"/>
            <a:ext cx="2260600" cy="1016000"/>
          </a:xfrm>
          <a:prstGeom prst="rect">
            <a:avLst/>
          </a:prstGeom>
          <a:noFill/>
          <a:ln w="9525">
            <a:noFill/>
            <a:miter lim="800000"/>
            <a:headEnd/>
            <a:tailEnd/>
          </a:ln>
        </p:spPr>
        <p:txBody>
          <a:bodyPr>
            <a:spAutoFit/>
          </a:bodyPr>
          <a:lstStyle/>
          <a:p>
            <a:r>
              <a:rPr lang="fr-FR" sz="1200">
                <a:solidFill>
                  <a:srgbClr val="6600CC"/>
                </a:solidFill>
                <a:sym typeface="Symbol" pitchFamily="18" charset="2"/>
              </a:rPr>
              <a:t> </a:t>
            </a:r>
            <a:r>
              <a:rPr lang="fr-FR" sz="1200">
                <a:solidFill>
                  <a:srgbClr val="6600CC"/>
                </a:solidFill>
              </a:rPr>
              <a:t>Source: Inventory of U.S. Greenhouse Gas Emissions and Sinks: 1990-2004, EPA.</a:t>
            </a:r>
          </a:p>
          <a:p>
            <a:r>
              <a:rPr lang="fr-FR" sz="1200">
                <a:solidFill>
                  <a:srgbClr val="6600CC"/>
                </a:solidFill>
                <a:hlinkClick r:id="rId3"/>
              </a:rPr>
              <a:t>http://www.votreimpact.org/sources-de-protoxide-azote.php</a:t>
            </a:r>
            <a:r>
              <a:rPr lang="fr-FR" sz="1200">
                <a:solidFill>
                  <a:srgbClr val="6600CC"/>
                </a:solidFill>
              </a:rPr>
              <a:t> </a:t>
            </a:r>
          </a:p>
        </p:txBody>
      </p:sp>
      <p:sp>
        <p:nvSpPr>
          <p:cNvPr id="80902" name="Text Box 8"/>
          <p:cNvSpPr txBox="1">
            <a:spLocks noChangeArrowheads="1"/>
          </p:cNvSpPr>
          <p:nvPr/>
        </p:nvSpPr>
        <p:spPr bwMode="auto">
          <a:xfrm>
            <a:off x="214313" y="1143000"/>
            <a:ext cx="8589962" cy="2586038"/>
          </a:xfrm>
          <a:prstGeom prst="rect">
            <a:avLst/>
          </a:prstGeom>
          <a:noFill/>
          <a:ln w="9525">
            <a:noFill/>
            <a:miter lim="800000"/>
            <a:headEnd/>
            <a:tailEnd/>
          </a:ln>
        </p:spPr>
        <p:txBody>
          <a:bodyPr>
            <a:spAutoFit/>
          </a:bodyPr>
          <a:lstStyle/>
          <a:p>
            <a:r>
              <a:rPr lang="fr-FR" b="1" u="sng">
                <a:solidFill>
                  <a:srgbClr val="6600CC"/>
                </a:solidFill>
              </a:rPr>
              <a:t>28) Annexe : quelques chiffres (suite)</a:t>
            </a:r>
          </a:p>
          <a:p>
            <a:endParaRPr lang="fr-FR" sz="1200">
              <a:solidFill>
                <a:srgbClr val="6600CC"/>
              </a:solidFill>
            </a:endParaRPr>
          </a:p>
          <a:p>
            <a:pPr algn="just">
              <a:buFont typeface="Arial" charset="0"/>
              <a:buChar char="•"/>
            </a:pPr>
            <a:r>
              <a:rPr lang="fr-FR" sz="1200" b="1">
                <a:solidFill>
                  <a:srgbClr val="6600CC"/>
                </a:solidFill>
              </a:rPr>
              <a:t>La perte de productivité du sol et la diminution du couvert végétal sont dus aux activités humaines (et aux variations de climat). </a:t>
            </a:r>
            <a:r>
              <a:rPr lang="fr-FR" sz="1200">
                <a:solidFill>
                  <a:srgbClr val="6600CC"/>
                </a:solidFill>
              </a:rPr>
              <a:t>Elle touche un quart de la </a:t>
            </a:r>
            <a:r>
              <a:rPr lang="fr-FR" sz="1200" u="sng">
                <a:solidFill>
                  <a:srgbClr val="6600CC"/>
                </a:solidFill>
                <a:hlinkClick r:id="rId4"/>
              </a:rPr>
              <a:t>planète</a:t>
            </a:r>
            <a:r>
              <a:rPr lang="fr-FR" sz="1200">
                <a:solidFill>
                  <a:srgbClr val="6600CC"/>
                </a:solidFill>
              </a:rPr>
              <a:t>. La surface perdue ces vingt dernières années correspond à l'ensemble des terres agricoles des Etats-Unis. </a:t>
            </a:r>
          </a:p>
          <a:p>
            <a:pPr algn="just">
              <a:buFont typeface="Arial" charset="0"/>
              <a:buChar char="•"/>
            </a:pPr>
            <a:r>
              <a:rPr lang="fr-FR" sz="1200">
                <a:solidFill>
                  <a:srgbClr val="6600CC"/>
                </a:solidFill>
              </a:rPr>
              <a:t>On prévoit qu'en 2025, elle s'étendra au tiers de la superficie des terres émergées du globe. Et la menace concerne les moyens de subsistances d'environ un milliard de personnes, ce qui entraînera des flux migratoires importants.</a:t>
            </a:r>
          </a:p>
          <a:p>
            <a:r>
              <a:rPr lang="fr-FR" sz="1200">
                <a:solidFill>
                  <a:srgbClr val="6600CC"/>
                </a:solidFill>
              </a:rPr>
              <a:t>Sources : cours d'</a:t>
            </a:r>
            <a:r>
              <a:rPr lang="fr-FR" sz="1200" u="sng">
                <a:solidFill>
                  <a:srgbClr val="6600CC"/>
                </a:solidFill>
                <a:hlinkClick r:id="rId5"/>
              </a:rPr>
              <a:t>hydrologie</a:t>
            </a:r>
            <a:r>
              <a:rPr lang="fr-FR" sz="1200">
                <a:solidFill>
                  <a:srgbClr val="6600CC"/>
                </a:solidFill>
              </a:rPr>
              <a:t> du Professeur Musy, EPFL, Lausanne.</a:t>
            </a:r>
          </a:p>
          <a:p>
            <a:r>
              <a:rPr lang="fr-FR" sz="1200" u="sng">
                <a:hlinkClick r:id="rId6"/>
              </a:rPr>
              <a:t>http://echo2.epfl.ch/e-drologie/general/tdmchapitres.html</a:t>
            </a:r>
            <a:r>
              <a:rPr lang="fr-FR" sz="1200" u="sng"/>
              <a:t> </a:t>
            </a:r>
            <a:endParaRPr lang="fr-FR" sz="1200"/>
          </a:p>
          <a:p>
            <a:r>
              <a:rPr lang="fr-FR" sz="1200">
                <a:hlinkClick r:id="rId7"/>
              </a:rPr>
              <a:t>http://www.futura-sciences.com/fr/doc/t/geologie/d/la-route-du-sel-historique-geologie-alimentation_645/c3/221/p7/</a:t>
            </a:r>
            <a:r>
              <a:rPr lang="fr-FR" sz="1200"/>
              <a:t> </a:t>
            </a:r>
            <a:endParaRPr lang="fr-FR" sz="1200">
              <a:solidFill>
                <a:srgbClr val="6600CC"/>
              </a:solidFill>
            </a:endParaRPr>
          </a:p>
          <a:p>
            <a:pPr>
              <a:buFont typeface="Arial" charset="0"/>
              <a:buChar char="•"/>
            </a:pPr>
            <a:r>
              <a:rPr lang="fr-FR" sz="1200">
                <a:solidFill>
                  <a:srgbClr val="6600CC"/>
                </a:solidFill>
              </a:rPr>
              <a:t>Les humains sont responsables de 96 % des émissions de protoxyde d’azote. Presque toutes de ces émissions proviennent de 3 sources : 1) fertilisation artificielle des sols, 2) utilisation de combustibles fossiles, 2) gestion de fumier de bétail : </a:t>
            </a:r>
          </a:p>
          <a:p>
            <a:endParaRPr lang="fr-FR" sz="12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38850A9-6FCF-4F4D-9DB5-6D652824935F}" type="slidenum">
              <a:rPr lang="fr-FR" sz="1200">
                <a:solidFill>
                  <a:schemeClr val="tx1">
                    <a:tint val="75000"/>
                  </a:schemeClr>
                </a:solidFill>
                <a:latin typeface="Times New Roman" pitchFamily="18" charset="0"/>
              </a:rPr>
              <a:pPr algn="r" fontAlgn="auto">
                <a:spcBef>
                  <a:spcPts val="0"/>
                </a:spcBef>
                <a:spcAft>
                  <a:spcPts val="0"/>
                </a:spcAft>
                <a:defRPr/>
              </a:pPr>
              <a:t>79</a:t>
            </a:fld>
            <a:endParaRPr lang="fr-FR" sz="1200" dirty="0">
              <a:solidFill>
                <a:schemeClr val="tx1">
                  <a:tint val="75000"/>
                </a:schemeClr>
              </a:solidFill>
              <a:latin typeface="Times New Roman" pitchFamily="18" charset="0"/>
            </a:endParaRPr>
          </a:p>
        </p:txBody>
      </p:sp>
      <p:sp>
        <p:nvSpPr>
          <p:cNvPr id="81924" name="Text Box 8"/>
          <p:cNvSpPr txBox="1">
            <a:spLocks noChangeArrowheads="1"/>
          </p:cNvSpPr>
          <p:nvPr/>
        </p:nvSpPr>
        <p:spPr bwMode="auto">
          <a:xfrm>
            <a:off x="214313" y="1133475"/>
            <a:ext cx="8786812" cy="5170488"/>
          </a:xfrm>
          <a:prstGeom prst="rect">
            <a:avLst/>
          </a:prstGeom>
          <a:noFill/>
          <a:ln w="9525">
            <a:noFill/>
            <a:miter lim="800000"/>
            <a:headEnd/>
            <a:tailEnd/>
          </a:ln>
        </p:spPr>
        <p:txBody>
          <a:bodyPr>
            <a:spAutoFit/>
          </a:bodyPr>
          <a:lstStyle/>
          <a:p>
            <a:r>
              <a:rPr lang="fr-FR" b="1" u="sng">
                <a:solidFill>
                  <a:srgbClr val="6600CC"/>
                </a:solidFill>
              </a:rPr>
              <a:t>29) Annexe : glossaire</a:t>
            </a:r>
          </a:p>
          <a:p>
            <a:pPr algn="just"/>
            <a:endParaRPr lang="fr-FR" sz="1200">
              <a:solidFill>
                <a:srgbClr val="6600CC"/>
              </a:solidFill>
            </a:endParaRPr>
          </a:p>
          <a:p>
            <a:pPr algn="just"/>
            <a:r>
              <a:rPr lang="fr-FR" sz="1200" b="1" u="sng">
                <a:solidFill>
                  <a:srgbClr val="6600CC"/>
                </a:solidFill>
              </a:rPr>
              <a:t>Auxiliaires</a:t>
            </a:r>
            <a:r>
              <a:rPr lang="fr-FR" sz="1200">
                <a:solidFill>
                  <a:srgbClr val="6600CC"/>
                </a:solidFill>
              </a:rPr>
              <a:t> : </a:t>
            </a:r>
          </a:p>
          <a:p>
            <a:pPr algn="just"/>
            <a:endParaRPr lang="fr-FR" sz="1200">
              <a:solidFill>
                <a:srgbClr val="6600CC"/>
              </a:solidFill>
            </a:endParaRPr>
          </a:p>
          <a:p>
            <a:pPr algn="just"/>
            <a:r>
              <a:rPr lang="fr-FR" sz="1200" b="1" i="1" u="sng">
                <a:solidFill>
                  <a:srgbClr val="6600CC"/>
                </a:solidFill>
              </a:rPr>
              <a:t>Acariens</a:t>
            </a:r>
            <a:r>
              <a:rPr lang="fr-FR" sz="1200">
                <a:solidFill>
                  <a:srgbClr val="6600CC"/>
                </a:solidFill>
              </a:rPr>
              <a:t> : </a:t>
            </a:r>
            <a:r>
              <a:rPr lang="fr-FR" sz="1200" b="1">
                <a:solidFill>
                  <a:srgbClr val="6600CC"/>
                </a:solidFill>
              </a:rPr>
              <a:t>Arachnides</a:t>
            </a:r>
            <a:r>
              <a:rPr lang="fr-FR" sz="1200">
                <a:solidFill>
                  <a:srgbClr val="6600CC"/>
                </a:solidFill>
              </a:rPr>
              <a:t> les plus représentés dans le sol. Groupe extrêmement diversifié, aussi bien en ce qui concerne la morphologie que la biologie ou les régimes alimentaires de ses représentants. Les acariens occupent principalement les premiers centimètres des sols, mais il existe des espèces des strates profondes. Ces dernières présentent des adaptations morphologiques à l'absence de lumière et à la faible porosité : dépigmentées, portant moins de soies, appendices plus courts, taille réduite.  Deux ordres principaux d’acariens, dans le sol : </a:t>
            </a:r>
          </a:p>
          <a:p>
            <a:pPr algn="just"/>
            <a:r>
              <a:rPr lang="fr-FR" sz="1200">
                <a:solidFill>
                  <a:srgbClr val="6600CC"/>
                </a:solidFill>
              </a:rPr>
              <a:t>1) Les </a:t>
            </a:r>
            <a:r>
              <a:rPr lang="fr-FR" sz="1200" u="sng">
                <a:solidFill>
                  <a:srgbClr val="6600CC"/>
                </a:solidFill>
              </a:rPr>
              <a:t>Oribates</a:t>
            </a:r>
            <a:r>
              <a:rPr lang="fr-FR" sz="1200">
                <a:solidFill>
                  <a:srgbClr val="6600CC"/>
                </a:solidFill>
              </a:rPr>
              <a:t> : essentiellement saprophages, participant très activement à la dernière étape de fragmentation de la matière organique. 2) Les </a:t>
            </a:r>
            <a:r>
              <a:rPr lang="fr-FR" sz="1200" u="sng">
                <a:solidFill>
                  <a:srgbClr val="6600CC"/>
                </a:solidFill>
              </a:rPr>
              <a:t>Gamasides</a:t>
            </a:r>
            <a:r>
              <a:rPr lang="fr-FR" sz="1200">
                <a:solidFill>
                  <a:srgbClr val="6600CC"/>
                </a:solidFill>
              </a:rPr>
              <a:t> : surtout carnivores, prédateurs d'autres microarthropodes et de petits vers. </a:t>
            </a:r>
          </a:p>
          <a:p>
            <a:pPr algn="just"/>
            <a:endParaRPr lang="fr-FR" sz="1200">
              <a:solidFill>
                <a:srgbClr val="6600CC"/>
              </a:solidFill>
            </a:endParaRPr>
          </a:p>
          <a:p>
            <a:pPr algn="just"/>
            <a:r>
              <a:rPr lang="fr-FR" sz="1200" b="1" i="1" u="sng">
                <a:solidFill>
                  <a:srgbClr val="6600CC"/>
                </a:solidFill>
              </a:rPr>
              <a:t>Annélides</a:t>
            </a:r>
            <a:r>
              <a:rPr lang="fr-FR" sz="1200">
                <a:solidFill>
                  <a:srgbClr val="6600CC"/>
                </a:solidFill>
              </a:rPr>
              <a:t> : Embranchement des vers de section plus ou moins cylindrique, dont le corps est segmenté, ou métamérisé, c’est à dire que chaque segment présente un organisme identique (le lombric est un annélide).</a:t>
            </a:r>
          </a:p>
          <a:p>
            <a:pPr algn="just"/>
            <a:endParaRPr lang="fr-FR" sz="1200" b="1" i="1">
              <a:solidFill>
                <a:srgbClr val="6600CC"/>
              </a:solidFill>
            </a:endParaRPr>
          </a:p>
          <a:p>
            <a:pPr algn="just"/>
            <a:r>
              <a:rPr lang="fr-FR" sz="1200" b="1" i="1" u="sng">
                <a:solidFill>
                  <a:srgbClr val="6600CC"/>
                </a:solidFill>
              </a:rPr>
              <a:t>Bactérie</a:t>
            </a:r>
            <a:r>
              <a:rPr lang="fr-FR" sz="1200">
                <a:solidFill>
                  <a:srgbClr val="6600CC"/>
                </a:solidFill>
              </a:rPr>
              <a:t> : être vivant unicellulaire, microscopique (disposant d’un noyau cellulaire contenant des gènes à base d’ADN).</a:t>
            </a:r>
          </a:p>
          <a:p>
            <a:pPr algn="just"/>
            <a:endParaRPr lang="fr-FR" sz="1200">
              <a:solidFill>
                <a:srgbClr val="6600CC"/>
              </a:solidFill>
            </a:endParaRPr>
          </a:p>
          <a:p>
            <a:pPr algn="just"/>
            <a:r>
              <a:rPr lang="fr-FR" sz="1200" b="1" i="1" u="sng">
                <a:solidFill>
                  <a:srgbClr val="6600CC"/>
                </a:solidFill>
              </a:rPr>
              <a:t>Bousiers</a:t>
            </a:r>
            <a:r>
              <a:rPr lang="fr-FR" sz="1200">
                <a:solidFill>
                  <a:srgbClr val="6600CC"/>
                </a:solidFill>
              </a:rPr>
              <a:t> : insectes </a:t>
            </a:r>
            <a:r>
              <a:rPr lang="fr-FR" sz="1200">
                <a:solidFill>
                  <a:srgbClr val="6600CC"/>
                </a:solidFill>
                <a:hlinkClick r:id="rId2" tooltip="Coléoptère"/>
              </a:rPr>
              <a:t>coléoptères</a:t>
            </a:r>
            <a:r>
              <a:rPr lang="fr-FR" sz="1200">
                <a:solidFill>
                  <a:srgbClr val="6600CC"/>
                </a:solidFill>
              </a:rPr>
              <a:t> </a:t>
            </a:r>
            <a:r>
              <a:rPr lang="fr-FR" sz="1200">
                <a:solidFill>
                  <a:srgbClr val="6600CC"/>
                </a:solidFill>
                <a:hlinkClick r:id="rId3" tooltip="Coprophagie"/>
              </a:rPr>
              <a:t>coprophages</a:t>
            </a:r>
            <a:r>
              <a:rPr lang="fr-FR" sz="1200">
                <a:solidFill>
                  <a:srgbClr val="6600CC"/>
                </a:solidFill>
              </a:rPr>
              <a:t>. La plupart de ces espèces appartiennent aux </a:t>
            </a:r>
            <a:r>
              <a:rPr lang="fr-FR" sz="1200">
                <a:solidFill>
                  <a:srgbClr val="6600CC"/>
                </a:solidFill>
                <a:hlinkClick r:id="rId4" tooltip="Sous-famille"/>
              </a:rPr>
              <a:t>sous-familles</a:t>
            </a:r>
            <a:r>
              <a:rPr lang="fr-FR" sz="1200">
                <a:solidFill>
                  <a:srgbClr val="6600CC"/>
                </a:solidFill>
              </a:rPr>
              <a:t> des </a:t>
            </a:r>
            <a:r>
              <a:rPr lang="fr-FR" sz="1200" i="1">
                <a:solidFill>
                  <a:srgbClr val="6600CC"/>
                </a:solidFill>
                <a:hlinkClick r:id="rId5" tooltip="Scarabaeinae"/>
              </a:rPr>
              <a:t>Scarabaeinae</a:t>
            </a:r>
            <a:r>
              <a:rPr lang="fr-FR" sz="1200">
                <a:solidFill>
                  <a:srgbClr val="6600CC"/>
                </a:solidFill>
              </a:rPr>
              <a:t> et des </a:t>
            </a:r>
            <a:r>
              <a:rPr lang="fr-FR" sz="1200" i="1">
                <a:solidFill>
                  <a:srgbClr val="6600CC"/>
                </a:solidFill>
                <a:hlinkClick r:id="rId6" tooltip="Aphodiinae"/>
              </a:rPr>
              <a:t>Aphodiinae</a:t>
            </a:r>
            <a:r>
              <a:rPr lang="fr-FR" sz="1200">
                <a:solidFill>
                  <a:srgbClr val="6600CC"/>
                </a:solidFill>
              </a:rPr>
              <a:t> de la famille des </a:t>
            </a:r>
            <a:r>
              <a:rPr lang="fr-FR" sz="1200" i="1">
                <a:solidFill>
                  <a:srgbClr val="6600CC"/>
                </a:solidFill>
                <a:hlinkClick r:id="rId7" tooltip="Scarabaeidae"/>
              </a:rPr>
              <a:t>Scarabaeidae</a:t>
            </a:r>
            <a:r>
              <a:rPr lang="fr-FR" sz="1200">
                <a:solidFill>
                  <a:srgbClr val="6600CC"/>
                </a:solidFill>
              </a:rPr>
              <a:t>. Ils se nourrissent exclusivement d’excréments. La sous-famille des </a:t>
            </a:r>
            <a:r>
              <a:rPr lang="fr-FR" sz="1200" i="1">
                <a:solidFill>
                  <a:srgbClr val="6600CC"/>
                </a:solidFill>
              </a:rPr>
              <a:t>Scarabaeinae</a:t>
            </a:r>
            <a:r>
              <a:rPr lang="fr-FR" sz="1200">
                <a:solidFill>
                  <a:srgbClr val="6600CC"/>
                </a:solidFill>
              </a:rPr>
              <a:t> est parfois vulgairement appelée </a:t>
            </a:r>
            <a:r>
              <a:rPr lang="fr-FR" sz="1200" i="1">
                <a:solidFill>
                  <a:srgbClr val="6600CC"/>
                </a:solidFill>
              </a:rPr>
              <a:t>vrais bousiers</a:t>
            </a:r>
            <a:r>
              <a:rPr lang="fr-FR" sz="1200">
                <a:solidFill>
                  <a:srgbClr val="6600CC"/>
                </a:solidFill>
              </a:rPr>
              <a:t>. On trouve aussi des bousiers dans d'autres familles, comme les </a:t>
            </a:r>
            <a:r>
              <a:rPr lang="fr-FR" sz="1200">
                <a:solidFill>
                  <a:srgbClr val="6600CC"/>
                </a:solidFill>
                <a:hlinkClick r:id="rId8" tooltip="Geotrupidae"/>
              </a:rPr>
              <a:t>Geotrupidae</a:t>
            </a:r>
            <a:r>
              <a:rPr lang="fr-FR" sz="1200">
                <a:solidFill>
                  <a:srgbClr val="6600CC"/>
                </a:solidFill>
              </a:rPr>
              <a:t> (le </a:t>
            </a:r>
            <a:r>
              <a:rPr lang="fr-FR" sz="1200" i="1">
                <a:solidFill>
                  <a:srgbClr val="6600CC"/>
                </a:solidFill>
              </a:rPr>
              <a:t>scarabée tunnelier</a:t>
            </a:r>
            <a:r>
              <a:rPr lang="fr-FR" sz="1200">
                <a:solidFill>
                  <a:srgbClr val="6600CC"/>
                </a:solidFill>
              </a:rPr>
              <a:t>). La seule famille des Scarabaeinae comprend plus de 5 050 espèces.</a:t>
            </a:r>
          </a:p>
          <a:p>
            <a:pPr algn="just"/>
            <a:endParaRPr lang="fr-FR" sz="1200">
              <a:solidFill>
                <a:srgbClr val="6600CC"/>
              </a:solidFill>
            </a:endParaRPr>
          </a:p>
          <a:p>
            <a:pPr algn="just"/>
            <a:r>
              <a:rPr lang="fr-FR" sz="1200" b="1" i="1" u="sng">
                <a:solidFill>
                  <a:srgbClr val="6600CC"/>
                </a:solidFill>
              </a:rPr>
              <a:t>Cloporte</a:t>
            </a:r>
            <a:r>
              <a:rPr lang="fr-FR" sz="1200">
                <a:solidFill>
                  <a:srgbClr val="6600CC"/>
                </a:solidFill>
              </a:rPr>
              <a:t> : il est le seul des </a:t>
            </a:r>
            <a:r>
              <a:rPr lang="fr-FR" sz="1200">
                <a:solidFill>
                  <a:srgbClr val="6600CC"/>
                </a:solidFill>
                <a:hlinkClick r:id="rId9" tooltip="Crustacés"/>
              </a:rPr>
              <a:t>crustacés</a:t>
            </a:r>
            <a:r>
              <a:rPr lang="fr-FR" sz="1200">
                <a:solidFill>
                  <a:srgbClr val="6600CC"/>
                </a:solidFill>
              </a:rPr>
              <a:t> terrestre avec un </a:t>
            </a:r>
            <a:r>
              <a:rPr lang="fr-FR" sz="1200">
                <a:solidFill>
                  <a:srgbClr val="6600CC"/>
                </a:solidFill>
                <a:hlinkClick r:id="rId10" tooltip="Exosquelette"/>
              </a:rPr>
              <a:t>exosquelette</a:t>
            </a:r>
            <a:r>
              <a:rPr lang="fr-FR" sz="1200">
                <a:solidFill>
                  <a:srgbClr val="6600CC"/>
                </a:solidFill>
              </a:rPr>
              <a:t> rigide, segmenté, calcaire, de couleur jaunâtre-brun pâle (plutôt chez les jeunes) à noirâtre en passant par le gris ardoise. Sa carapace est parfois presque transparente. Ils forment le sous-ordre des </a:t>
            </a:r>
            <a:r>
              <a:rPr lang="fr-FR" sz="1200" b="1">
                <a:solidFill>
                  <a:srgbClr val="6600CC"/>
                </a:solidFill>
              </a:rPr>
              <a:t>oniscides</a:t>
            </a:r>
            <a:r>
              <a:rPr lang="fr-FR" sz="1200">
                <a:solidFill>
                  <a:srgbClr val="6600CC"/>
                </a:solidFill>
              </a:rPr>
              <a:t> (</a:t>
            </a:r>
            <a:r>
              <a:rPr lang="fr-FR" sz="1200" i="1">
                <a:solidFill>
                  <a:srgbClr val="6600CC"/>
                </a:solidFill>
              </a:rPr>
              <a:t>Oniscidea</a:t>
            </a:r>
            <a:r>
              <a:rPr lang="fr-FR" sz="1200">
                <a:solidFill>
                  <a:srgbClr val="6600CC"/>
                </a:solidFill>
              </a:rPr>
              <a:t>) dans l'</a:t>
            </a:r>
            <a:r>
              <a:rPr lang="fr-FR" sz="1200">
                <a:solidFill>
                  <a:srgbClr val="6600CC"/>
                </a:solidFill>
                <a:hlinkClick r:id="rId11" tooltip="Ordre (biologie)"/>
              </a:rPr>
              <a:t>ordre</a:t>
            </a:r>
            <a:r>
              <a:rPr lang="fr-FR" sz="1200">
                <a:solidFill>
                  <a:srgbClr val="6600CC"/>
                </a:solidFill>
              </a:rPr>
              <a:t> des </a:t>
            </a:r>
            <a:r>
              <a:rPr lang="fr-FR" sz="1200">
                <a:solidFill>
                  <a:srgbClr val="6600CC"/>
                </a:solidFill>
                <a:hlinkClick r:id="rId12" tooltip="Isopodes"/>
              </a:rPr>
              <a:t>isopodes</a:t>
            </a:r>
            <a:r>
              <a:rPr lang="fr-FR" sz="1200">
                <a:solidFill>
                  <a:srgbClr val="6600CC"/>
                </a:solidFill>
              </a:rPr>
              <a:t>, avec plus de 3 000 </a:t>
            </a:r>
            <a:r>
              <a:rPr lang="fr-FR" sz="1200">
                <a:solidFill>
                  <a:srgbClr val="6600CC"/>
                </a:solidFill>
                <a:hlinkClick r:id="rId13" tooltip="Espèce"/>
              </a:rPr>
              <a:t>espèces</a:t>
            </a:r>
            <a:r>
              <a:rPr lang="fr-FR" sz="1200">
                <a:solidFill>
                  <a:srgbClr val="6600CC"/>
                </a:solidFill>
              </a:rPr>
              <a:t> connues dont plus de 160 en France (Vandel, 1962). Il possède sept paires de pattes marcheuses. Il est </a:t>
            </a:r>
            <a:r>
              <a:rPr lang="fr-FR" sz="1200">
                <a:solidFill>
                  <a:srgbClr val="6600CC"/>
                </a:solidFill>
                <a:hlinkClick r:id="rId14" tooltip="Lucifuge"/>
              </a:rPr>
              <a:t>lucifuge</a:t>
            </a:r>
            <a:r>
              <a:rPr lang="fr-FR" sz="1200">
                <a:solidFill>
                  <a:srgbClr val="6600CC"/>
                </a:solidFill>
              </a:rPr>
              <a:t> et habituellement </a:t>
            </a:r>
            <a:r>
              <a:rPr lang="fr-FR" sz="1200">
                <a:solidFill>
                  <a:srgbClr val="6600CC"/>
                </a:solidFill>
                <a:hlinkClick r:id="rId15" tooltip="Nocturne (comportement animal)"/>
              </a:rPr>
              <a:t>nocturne</a:t>
            </a:r>
            <a:r>
              <a:rPr lang="fr-FR" sz="1200">
                <a:solidFill>
                  <a:srgbClr val="6600CC"/>
                </a:solidFill>
              </a:rPr>
              <a:t>. C’est un </a:t>
            </a:r>
            <a:r>
              <a:rPr lang="fr-FR" sz="1200">
                <a:solidFill>
                  <a:srgbClr val="6600CC"/>
                </a:solidFill>
                <a:hlinkClick r:id="rId16" tooltip="Détritiphage"/>
              </a:rPr>
              <a:t>détritiphage</a:t>
            </a:r>
            <a:r>
              <a:rPr lang="fr-FR" sz="1200">
                <a:solidFill>
                  <a:srgbClr val="6600CC"/>
                </a:solidFill>
              </a:rPr>
              <a:t> qui s’alimente seulement de la matière végétale morte, contribuant ainsi au recyclage de la </a:t>
            </a:r>
            <a:r>
              <a:rPr lang="fr-FR" sz="1200">
                <a:solidFill>
                  <a:srgbClr val="6600CC"/>
                </a:solidFill>
                <a:hlinkClick r:id="rId17" tooltip="Nécromasse"/>
              </a:rPr>
              <a:t>nécromasse</a:t>
            </a:r>
            <a:r>
              <a:rPr lang="fr-FR" sz="1200">
                <a:solidFill>
                  <a:srgbClr val="6600CC"/>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3" descr="fig65.jpg"/>
          <p:cNvPicPr>
            <a:picLocks noChangeAspect="1"/>
          </p:cNvPicPr>
          <p:nvPr/>
        </p:nvPicPr>
        <p:blipFill>
          <a:blip r:embed="rId2" cstate="print"/>
          <a:srcRect/>
          <a:stretch>
            <a:fillRect/>
          </a:stretch>
        </p:blipFill>
        <p:spPr bwMode="auto">
          <a:xfrm>
            <a:off x="2143125" y="857250"/>
            <a:ext cx="4714875" cy="5327650"/>
          </a:xfrm>
          <a:prstGeom prst="rect">
            <a:avLst/>
          </a:prstGeom>
          <a:noFill/>
          <a:ln w="9525">
            <a:noFill/>
            <a:miter lim="800000"/>
            <a:headEnd/>
            <a:tailEnd/>
          </a:ln>
        </p:spPr>
      </p:pic>
      <p:sp>
        <p:nvSpPr>
          <p:cNvPr id="9219" name="ZoneTexte 4"/>
          <p:cNvSpPr txBox="1">
            <a:spLocks noChangeArrowheads="1"/>
          </p:cNvSpPr>
          <p:nvPr/>
        </p:nvSpPr>
        <p:spPr bwMode="auto">
          <a:xfrm>
            <a:off x="142875" y="6000750"/>
            <a:ext cx="9001125" cy="708025"/>
          </a:xfrm>
          <a:prstGeom prst="rect">
            <a:avLst/>
          </a:prstGeom>
          <a:noFill/>
          <a:ln w="9525">
            <a:noFill/>
            <a:miter lim="800000"/>
            <a:headEnd/>
            <a:tailEnd/>
          </a:ln>
        </p:spPr>
        <p:txBody>
          <a:bodyPr>
            <a:spAutoFit/>
          </a:bodyPr>
          <a:lstStyle/>
          <a:p>
            <a:pPr algn="just"/>
            <a:r>
              <a:rPr lang="fr-FR" sz="1000" i="1">
                <a:solidFill>
                  <a:srgbClr val="6600CC"/>
                </a:solidFill>
                <a:cs typeface="Arial" charset="0"/>
              </a:rPr>
              <a:t>↑</a:t>
            </a:r>
            <a:r>
              <a:rPr lang="fr-FR" sz="1000" i="1">
                <a:solidFill>
                  <a:srgbClr val="6600CC"/>
                </a:solidFill>
              </a:rPr>
              <a:t>Les graphiques à secteur et la carte ci-dessus montrent l'étendue des zones, partout dans le monde, où les sols sont dégradés, avec leur localisation. Source : PNUE (Programme des Nations unies pour l'environnement</a:t>
            </a:r>
            <a:r>
              <a:rPr lang="fr-FR" sz="1000">
                <a:solidFill>
                  <a:srgbClr val="6600CC"/>
                </a:solidFill>
              </a:rPr>
              <a:t>)</a:t>
            </a:r>
            <a:r>
              <a:rPr lang="fr-FR" sz="1000" i="1">
                <a:solidFill>
                  <a:srgbClr val="6600CC"/>
                </a:solidFill>
              </a:rPr>
              <a:t>, 1992 et GRID Arendal, 2001.</a:t>
            </a:r>
          </a:p>
          <a:p>
            <a:pPr algn="just"/>
            <a:r>
              <a:rPr lang="fr-FR" sz="1000" i="1">
                <a:solidFill>
                  <a:srgbClr val="FF0000"/>
                </a:solidFill>
              </a:rPr>
              <a:t>Attention dans ce graphique, il n’y a pas distinction, au niveau appellation « sol dégradé » (en fait « sol moyennement dégradé »), entre a) sols ayant perdu sa microfaune du fait des insecticides (pays riches) et b) sols dégradés par l’érosion éolienne etc. Ce graphique a semble-t-il surtout pour but d’alerter.</a:t>
            </a:r>
          </a:p>
        </p:txBody>
      </p:sp>
      <p:sp>
        <p:nvSpPr>
          <p:cNvPr id="9220"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360F1B71-4C97-4FBF-9E84-364315BA63FB}" type="slidenum">
              <a:rPr lang="fr-FR" sz="1200">
                <a:solidFill>
                  <a:schemeClr val="tx1">
                    <a:tint val="75000"/>
                  </a:schemeClr>
                </a:solidFill>
                <a:latin typeface="Times New Roman" pitchFamily="18" charset="0"/>
              </a:rPr>
              <a:pPr algn="r" fontAlgn="auto">
                <a:spcBef>
                  <a:spcPts val="0"/>
                </a:spcBef>
                <a:spcAft>
                  <a:spcPts val="0"/>
                </a:spcAft>
                <a:defRPr/>
              </a:pPr>
              <a:t>8</a:t>
            </a:fld>
            <a:endParaRPr lang="fr-FR" sz="1200" dirty="0">
              <a:solidFill>
                <a:schemeClr val="tx1">
                  <a:tint val="75000"/>
                </a:schemeClr>
              </a:solidFill>
              <a:latin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WordArt 5"/>
          <p:cNvSpPr>
            <a:spLocks noChangeArrowheads="1" noChangeShapeType="1" noTextEdit="1"/>
          </p:cNvSpPr>
          <p:nvPr/>
        </p:nvSpPr>
        <p:spPr bwMode="auto">
          <a:xfrm>
            <a:off x="1116013" y="3333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EF5028D9-F466-47DD-B901-C249D5EFC3F4}" type="slidenum">
              <a:rPr lang="fr-FR" sz="1200">
                <a:solidFill>
                  <a:schemeClr val="tx1">
                    <a:tint val="75000"/>
                  </a:schemeClr>
                </a:solidFill>
                <a:latin typeface="Times New Roman" pitchFamily="18" charset="0"/>
              </a:rPr>
              <a:pPr algn="r" fontAlgn="auto">
                <a:spcBef>
                  <a:spcPts val="0"/>
                </a:spcBef>
                <a:spcAft>
                  <a:spcPts val="0"/>
                </a:spcAft>
                <a:defRPr/>
              </a:pPr>
              <a:t>80</a:t>
            </a:fld>
            <a:endParaRPr lang="fr-FR" sz="1200" dirty="0">
              <a:solidFill>
                <a:schemeClr val="tx1">
                  <a:tint val="75000"/>
                </a:schemeClr>
              </a:solidFill>
              <a:latin typeface="Times New Roman" pitchFamily="18" charset="0"/>
            </a:endParaRPr>
          </a:p>
        </p:txBody>
      </p:sp>
      <p:sp>
        <p:nvSpPr>
          <p:cNvPr id="82948" name="Text Box 8"/>
          <p:cNvSpPr txBox="1">
            <a:spLocks noChangeArrowheads="1"/>
          </p:cNvSpPr>
          <p:nvPr/>
        </p:nvSpPr>
        <p:spPr bwMode="auto">
          <a:xfrm>
            <a:off x="214313" y="1214438"/>
            <a:ext cx="8589962" cy="4800600"/>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u="sng">
                <a:solidFill>
                  <a:srgbClr val="6600CC"/>
                </a:solidFill>
              </a:rPr>
              <a:t>Auxiliaires</a:t>
            </a:r>
            <a:r>
              <a:rPr lang="fr-FR" sz="1200" b="1">
                <a:solidFill>
                  <a:srgbClr val="6600CC"/>
                </a:solidFill>
              </a:rPr>
              <a:t> (suite)</a:t>
            </a:r>
            <a:r>
              <a:rPr lang="fr-FR" sz="1200">
                <a:solidFill>
                  <a:srgbClr val="6600CC"/>
                </a:solidFill>
              </a:rPr>
              <a:t> : </a:t>
            </a:r>
          </a:p>
          <a:p>
            <a:pPr algn="just"/>
            <a:endParaRPr lang="fr-FR" sz="1200">
              <a:solidFill>
                <a:srgbClr val="6600CC"/>
              </a:solidFill>
            </a:endParaRPr>
          </a:p>
          <a:p>
            <a:pPr algn="just"/>
            <a:r>
              <a:rPr lang="fr-FR" sz="1200" b="1" i="1" u="sng">
                <a:solidFill>
                  <a:srgbClr val="6600CC"/>
                </a:solidFill>
              </a:rPr>
              <a:t>Collemboles</a:t>
            </a:r>
            <a:r>
              <a:rPr lang="fr-FR" sz="1200">
                <a:solidFill>
                  <a:srgbClr val="6600CC"/>
                </a:solidFill>
              </a:rPr>
              <a:t>  : Petits invertébrés, fuyant la lumière (</a:t>
            </a:r>
            <a:r>
              <a:rPr lang="fr-FR" sz="1200">
                <a:hlinkClick r:id="rId2" tooltip="Lucifuge"/>
              </a:rPr>
              <a:t>lucifuges</a:t>
            </a:r>
            <a:r>
              <a:rPr lang="fr-FR" sz="1200">
                <a:solidFill>
                  <a:srgbClr val="6600CC"/>
                </a:solidFill>
              </a:rPr>
              <a:t>), souvent sauteurs, proches des crustacés.  Avec les acariens, principaux représentants des </a:t>
            </a:r>
            <a:r>
              <a:rPr lang="fr-FR" sz="1200" b="1">
                <a:solidFill>
                  <a:srgbClr val="6600CC"/>
                </a:solidFill>
              </a:rPr>
              <a:t>microarthropodes</a:t>
            </a:r>
            <a:r>
              <a:rPr lang="fr-FR" sz="1200">
                <a:solidFill>
                  <a:srgbClr val="6600CC"/>
                </a:solidFill>
              </a:rPr>
              <a:t>. On en connaît actuellement environ 3 000 espèces décrites. Longtemps considérées comme des insectes primitifs de la sous-classe des </a:t>
            </a:r>
            <a:r>
              <a:rPr lang="fr-FR" sz="1200" b="1">
                <a:solidFill>
                  <a:srgbClr val="6600CC"/>
                </a:solidFill>
              </a:rPr>
              <a:t>Aptérygotes</a:t>
            </a:r>
            <a:r>
              <a:rPr lang="fr-FR" sz="1200">
                <a:solidFill>
                  <a:srgbClr val="6600CC"/>
                </a:solidFill>
              </a:rPr>
              <a:t>, les collemboles sont maintenant placés dans une classe à part, celle des </a:t>
            </a:r>
            <a:r>
              <a:rPr lang="fr-FR" sz="1200" b="1">
                <a:solidFill>
                  <a:srgbClr val="6600CC"/>
                </a:solidFill>
              </a:rPr>
              <a:t>Entognathes</a:t>
            </a:r>
            <a:r>
              <a:rPr lang="fr-FR" sz="1200">
                <a:solidFill>
                  <a:srgbClr val="6600CC"/>
                </a:solidFill>
              </a:rPr>
              <a:t>. Comme les acariens, les collemboles sont répartis dans tout le sol et présentent des adaptations morphologiques à la profondeur (quelques </a:t>
            </a:r>
            <a:r>
              <a:rPr lang="fr-FR" sz="1200">
                <a:solidFill>
                  <a:srgbClr val="6600CC"/>
                </a:solidFill>
                <a:hlinkClick r:id="rId3" tooltip="Espèce"/>
              </a:rPr>
              <a:t>espèces</a:t>
            </a:r>
            <a:r>
              <a:rPr lang="fr-FR" sz="1200">
                <a:solidFill>
                  <a:srgbClr val="6600CC"/>
                </a:solidFill>
              </a:rPr>
              <a:t> descendent jusqu'à 30 cm de profondeur). Ils possèdent plusieurs organes spécifiques dont le plus visible est la furca, une sorte de levier post-abdominal permettant le saut. La furca est très réduite, voire absente, chez les espèces les plus caractéristiques des sols profonds. Ils jouent un rôle essentiel dans la dissémination et le contrôle de la </a:t>
            </a:r>
            <a:r>
              <a:rPr lang="fr-FR" sz="1200">
                <a:solidFill>
                  <a:srgbClr val="6600CC"/>
                </a:solidFill>
                <a:hlinkClick r:id="rId4" tooltip="Microflore"/>
              </a:rPr>
              <a:t>microflore</a:t>
            </a:r>
            <a:r>
              <a:rPr lang="fr-FR" sz="1200">
                <a:solidFill>
                  <a:srgbClr val="6600CC"/>
                </a:solidFill>
              </a:rPr>
              <a:t> du sol et participent donc indirectement à la transformation de la matière organique et au cycle des nutriments. Là où la matière en décomposition (feuilles mortes surtout) est abondante, en forêt par exemple, on en trouve en Europe de 50 000 à 400 000 individus par mètre carré</a:t>
            </a:r>
            <a:r>
              <a:rPr lang="fr-FR" sz="1200" baseline="30000">
                <a:solidFill>
                  <a:srgbClr val="6600CC"/>
                </a:solidFill>
                <a:hlinkClick r:id="rId5"/>
              </a:rPr>
              <a:t>[3]</a:t>
            </a:r>
            <a:r>
              <a:rPr lang="fr-FR" sz="1200">
                <a:solidFill>
                  <a:srgbClr val="6600CC"/>
                </a:solidFill>
              </a:rPr>
              <a:t>. On les trouve depuis les forêts tropicales humides aux limites des glaces polaires et jusqu'à la limite des glaciers en altitude. Certaines espèces vivent dans des </a:t>
            </a:r>
            <a:r>
              <a:rPr lang="fr-FR" sz="1200">
                <a:solidFill>
                  <a:srgbClr val="6600CC"/>
                </a:solidFill>
                <a:hlinkClick r:id="rId6" tooltip="Fourmilière"/>
              </a:rPr>
              <a:t>fourmilières</a:t>
            </a:r>
            <a:r>
              <a:rPr lang="fr-FR" sz="1200">
                <a:solidFill>
                  <a:srgbClr val="6600CC"/>
                </a:solidFill>
              </a:rPr>
              <a:t>. En zone tempérée ils sont actifs en hiver (hors période de gel), au printemps et à l'automne.</a:t>
            </a:r>
          </a:p>
          <a:p>
            <a:pPr algn="just"/>
            <a:endParaRPr lang="fr-FR" sz="1200">
              <a:solidFill>
                <a:srgbClr val="6600CC"/>
              </a:solidFill>
            </a:endParaRPr>
          </a:p>
          <a:p>
            <a:pPr algn="just"/>
            <a:r>
              <a:rPr lang="fr-FR" sz="1200" b="1" i="1" u="sng">
                <a:solidFill>
                  <a:srgbClr val="6600CC"/>
                </a:solidFill>
              </a:rPr>
              <a:t>Lombrics</a:t>
            </a:r>
            <a:r>
              <a:rPr lang="fr-FR" sz="1200">
                <a:solidFill>
                  <a:srgbClr val="6600CC"/>
                </a:solidFill>
              </a:rPr>
              <a:t> : Le </a:t>
            </a:r>
            <a:r>
              <a:rPr lang="fr-FR" sz="1200">
                <a:solidFill>
                  <a:srgbClr val="6600CC"/>
                </a:solidFill>
                <a:hlinkClick r:id="rId7" tooltip="Sous-ordre (biologie)"/>
              </a:rPr>
              <a:t>sous-ordre</a:t>
            </a:r>
            <a:r>
              <a:rPr lang="fr-FR" sz="1200">
                <a:solidFill>
                  <a:srgbClr val="6600CC"/>
                </a:solidFill>
              </a:rPr>
              <a:t> des </a:t>
            </a:r>
            <a:r>
              <a:rPr lang="fr-FR" sz="1200" b="1" i="1">
                <a:solidFill>
                  <a:srgbClr val="6600CC"/>
                </a:solidFill>
              </a:rPr>
              <a:t>Lumbricina</a:t>
            </a:r>
            <a:r>
              <a:rPr lang="fr-FR" sz="1200">
                <a:solidFill>
                  <a:srgbClr val="6600CC"/>
                </a:solidFill>
              </a:rPr>
              <a:t>, sous-division de l'</a:t>
            </a:r>
            <a:r>
              <a:rPr lang="fr-FR" sz="1200">
                <a:solidFill>
                  <a:srgbClr val="6600CC"/>
                </a:solidFill>
                <a:hlinkClick r:id="rId8" tooltip="Ordre (biologie)"/>
              </a:rPr>
              <a:t>ordre</a:t>
            </a:r>
            <a:r>
              <a:rPr lang="fr-FR" sz="1200">
                <a:solidFill>
                  <a:srgbClr val="6600CC"/>
                </a:solidFill>
              </a:rPr>
              <a:t> des </a:t>
            </a:r>
            <a:r>
              <a:rPr lang="fr-FR" sz="1200">
                <a:solidFill>
                  <a:srgbClr val="6600CC"/>
                </a:solidFill>
                <a:hlinkClick r:id="rId9" tooltip="Haplotaxida"/>
              </a:rPr>
              <a:t>haplotaxida</a:t>
            </a:r>
            <a:r>
              <a:rPr lang="fr-FR" sz="1200">
                <a:solidFill>
                  <a:srgbClr val="6600CC"/>
                </a:solidFill>
              </a:rPr>
              <a:t> des </a:t>
            </a:r>
            <a:r>
              <a:rPr lang="fr-FR" sz="1200">
                <a:solidFill>
                  <a:srgbClr val="6600CC"/>
                </a:solidFill>
                <a:hlinkClick r:id="rId10" tooltip="Annélides"/>
              </a:rPr>
              <a:t>annélides</a:t>
            </a:r>
            <a:r>
              <a:rPr lang="fr-FR" sz="1200">
                <a:solidFill>
                  <a:srgbClr val="6600CC"/>
                </a:solidFill>
              </a:rPr>
              <a:t>, regroupe l'ensemble des </a:t>
            </a:r>
            <a:r>
              <a:rPr lang="fr-FR" sz="1200" b="1">
                <a:solidFill>
                  <a:srgbClr val="6600CC"/>
                </a:solidFill>
              </a:rPr>
              <a:t>vers de terre</a:t>
            </a:r>
            <a:r>
              <a:rPr lang="fr-FR" sz="1200">
                <a:solidFill>
                  <a:srgbClr val="6600CC"/>
                </a:solidFill>
              </a:rPr>
              <a:t>, soient 13 </a:t>
            </a:r>
            <a:r>
              <a:rPr lang="fr-FR" sz="1200">
                <a:solidFill>
                  <a:srgbClr val="6600CC"/>
                </a:solidFill>
                <a:hlinkClick r:id="rId11" tooltip="Famille (biologie)"/>
              </a:rPr>
              <a:t>familles</a:t>
            </a:r>
            <a:r>
              <a:rPr lang="fr-FR" sz="1200">
                <a:solidFill>
                  <a:srgbClr val="6600CC"/>
                </a:solidFill>
              </a:rPr>
              <a:t> et plus de 5 000 </a:t>
            </a:r>
            <a:r>
              <a:rPr lang="fr-FR" sz="1200">
                <a:solidFill>
                  <a:srgbClr val="6600CC"/>
                </a:solidFill>
                <a:hlinkClick r:id="rId3" tooltip="Espèce"/>
              </a:rPr>
              <a:t>espèces</a:t>
            </a:r>
            <a:r>
              <a:rPr lang="fr-FR" sz="1200">
                <a:solidFill>
                  <a:srgbClr val="6600CC"/>
                </a:solidFill>
              </a:rPr>
              <a:t> décrites (et de très nombreuses non encore connues, surtout dans les régions tropicales). Le ver de terre, aussi appelé </a:t>
            </a:r>
            <a:r>
              <a:rPr lang="fr-FR" sz="1200" i="1">
                <a:solidFill>
                  <a:srgbClr val="6600CC"/>
                </a:solidFill>
              </a:rPr>
              <a:t>lombric</a:t>
            </a:r>
            <a:r>
              <a:rPr lang="fr-FR" sz="1200">
                <a:solidFill>
                  <a:srgbClr val="6600CC"/>
                </a:solidFill>
              </a:rPr>
              <a:t> est un </a:t>
            </a:r>
            <a:r>
              <a:rPr lang="fr-FR" sz="1200">
                <a:solidFill>
                  <a:srgbClr val="6600CC"/>
                </a:solidFill>
                <a:hlinkClick r:id="rId12" tooltip="Animal"/>
              </a:rPr>
              <a:t>animal</a:t>
            </a:r>
            <a:r>
              <a:rPr lang="fr-FR" sz="1200">
                <a:solidFill>
                  <a:srgbClr val="6600CC"/>
                </a:solidFill>
              </a:rPr>
              <a:t> fouisseur. Son activité et son écologie en font un acteur majeur dans la structuration des sols. En France, Bouché (°) a recensé 140 espèces de lombriciens (dans son ouvrage de 1972) qu'il a classé en trois catégories écologiques, basées sur des critères morphologiques (pigmentation, taille), comportementaux (alimentation, construction de galeries, mobilité) et écologiques (longévité, temps de génération, prédation, survie à la sécheresse). (°) Bouché, M.B., 1972. </a:t>
            </a:r>
            <a:r>
              <a:rPr lang="fr-FR" sz="1200" i="1">
                <a:solidFill>
                  <a:srgbClr val="6600CC"/>
                </a:solidFill>
              </a:rPr>
              <a:t>Lombriciens de France. </a:t>
            </a:r>
            <a:r>
              <a:rPr lang="fr-FR" sz="1200">
                <a:solidFill>
                  <a:srgbClr val="6600CC"/>
                </a:solidFill>
              </a:rPr>
              <a:t>Écologie et systématique. Institut national de la recherche scientifique (Ed.), 671 p.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084F113-77FB-4F5E-9291-4BB50D448FDC}" type="slidenum">
              <a:rPr lang="fr-FR" sz="1200">
                <a:solidFill>
                  <a:schemeClr val="tx1">
                    <a:tint val="75000"/>
                  </a:schemeClr>
                </a:solidFill>
                <a:latin typeface="Times New Roman" pitchFamily="18" charset="0"/>
              </a:rPr>
              <a:pPr algn="r" fontAlgn="auto">
                <a:spcBef>
                  <a:spcPts val="0"/>
                </a:spcBef>
                <a:spcAft>
                  <a:spcPts val="0"/>
                </a:spcAft>
                <a:defRPr/>
              </a:pPr>
              <a:t>81</a:t>
            </a:fld>
            <a:endParaRPr lang="fr-FR" sz="1200" dirty="0">
              <a:solidFill>
                <a:schemeClr val="tx1">
                  <a:tint val="75000"/>
                </a:schemeClr>
              </a:solidFill>
              <a:latin typeface="Times New Roman" pitchFamily="18" charset="0"/>
            </a:endParaRPr>
          </a:p>
        </p:txBody>
      </p:sp>
      <p:sp>
        <p:nvSpPr>
          <p:cNvPr id="83972" name="Text Box 8"/>
          <p:cNvSpPr txBox="1">
            <a:spLocks noChangeArrowheads="1"/>
          </p:cNvSpPr>
          <p:nvPr/>
        </p:nvSpPr>
        <p:spPr bwMode="auto">
          <a:xfrm>
            <a:off x="250825" y="1052513"/>
            <a:ext cx="8589963" cy="4062412"/>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u="sng">
                <a:solidFill>
                  <a:srgbClr val="6600CC"/>
                </a:solidFill>
              </a:rPr>
              <a:t>Auxiliaires</a:t>
            </a:r>
            <a:r>
              <a:rPr lang="fr-FR" sz="1200" b="1">
                <a:solidFill>
                  <a:srgbClr val="6600CC"/>
                </a:solidFill>
              </a:rPr>
              <a:t> (suite)</a:t>
            </a:r>
            <a:r>
              <a:rPr lang="fr-FR" sz="1200">
                <a:solidFill>
                  <a:srgbClr val="6600CC"/>
                </a:solidFill>
              </a:rPr>
              <a:t> : </a:t>
            </a:r>
          </a:p>
          <a:p>
            <a:pPr algn="just"/>
            <a:endParaRPr lang="fr-FR" sz="1200">
              <a:solidFill>
                <a:srgbClr val="6600CC"/>
              </a:solidFill>
            </a:endParaRPr>
          </a:p>
          <a:p>
            <a:pPr algn="just"/>
            <a:r>
              <a:rPr lang="fr-FR" sz="1200" b="1" i="1" u="sng">
                <a:solidFill>
                  <a:srgbClr val="6600CC"/>
                </a:solidFill>
              </a:rPr>
              <a:t>Nématodes</a:t>
            </a:r>
            <a:r>
              <a:rPr lang="fr-FR" sz="1200">
                <a:solidFill>
                  <a:srgbClr val="6600CC"/>
                </a:solidFill>
              </a:rPr>
              <a:t> : dans le monde vingt mille espèces de Nematoda, ou Métazoaires Némathelminthes, mais il en existe certainement près de cent mille. Ces tout petits vers sont extrêmement abondants partout dans le monde. Dans le sol, on en trouve par millions. </a:t>
            </a:r>
            <a:r>
              <a:rPr lang="fr-FR" sz="1200" b="1">
                <a:solidFill>
                  <a:srgbClr val="6600CC"/>
                </a:solidFill>
              </a:rPr>
              <a:t>Microphytophages</a:t>
            </a:r>
            <a:r>
              <a:rPr lang="fr-FR" sz="1200">
                <a:solidFill>
                  <a:srgbClr val="6600CC"/>
                </a:solidFill>
              </a:rPr>
              <a:t>, </a:t>
            </a:r>
            <a:r>
              <a:rPr lang="fr-FR" sz="1200" b="1">
                <a:solidFill>
                  <a:srgbClr val="6600CC"/>
                </a:solidFill>
              </a:rPr>
              <a:t>saprophages</a:t>
            </a:r>
            <a:r>
              <a:rPr lang="fr-FR" sz="1200">
                <a:solidFill>
                  <a:srgbClr val="6600CC"/>
                </a:solidFill>
              </a:rPr>
              <a:t> ou prédatrices d'autres microorganismes, les formes libres vivent dans l'eau interstitielle des sols. Compte-tenu des conditions variables d'hygrométrie, les nématodes ont dû trouver une parade : en cas de sécheresse, ils forment des kystes. La reviviscence (reprise d'activité après une période de vie latente) peut avoir lieu des années plus tard, après réhydratation. De nombreuses espèces de nématodes sont </a:t>
            </a:r>
            <a:r>
              <a:rPr lang="fr-FR" sz="1200" b="1">
                <a:solidFill>
                  <a:srgbClr val="6600CC"/>
                </a:solidFill>
              </a:rPr>
              <a:t>parasites d'animaux ou de végétaux</a:t>
            </a:r>
            <a:r>
              <a:rPr lang="fr-FR" sz="1200">
                <a:solidFill>
                  <a:srgbClr val="6600CC"/>
                </a:solidFill>
              </a:rPr>
              <a:t>, soit pendant toute leur vie, soit durant une période de leur développement. </a:t>
            </a:r>
            <a:r>
              <a:rPr lang="fr-FR" sz="1200" b="1">
                <a:solidFill>
                  <a:srgbClr val="6600CC"/>
                </a:solidFill>
              </a:rPr>
              <a:t>Ravageurs de cult</a:t>
            </a:r>
            <a:r>
              <a:rPr lang="fr-FR" sz="1200">
                <a:solidFill>
                  <a:srgbClr val="6600CC"/>
                </a:solidFill>
              </a:rPr>
              <a:t>ures, les parasites phytophages forment des kystes ou des galles dans les racines des plantes. Vous risquez ainsi de rencontrer dans votre potager le Nématode doré (ou </a:t>
            </a:r>
            <a:r>
              <a:rPr lang="fr-FR" sz="1200" i="1">
                <a:solidFill>
                  <a:srgbClr val="6600CC"/>
                </a:solidFill>
              </a:rPr>
              <a:t>Heterodera rostochiensis</a:t>
            </a:r>
            <a:r>
              <a:rPr lang="fr-FR" sz="1200">
                <a:solidFill>
                  <a:srgbClr val="6600CC"/>
                </a:solidFill>
              </a:rPr>
              <a:t>), en réalité deux espèces distinctes (</a:t>
            </a:r>
            <a:r>
              <a:rPr lang="fr-FR" sz="1200" i="1">
                <a:solidFill>
                  <a:srgbClr val="6600CC"/>
                </a:solidFill>
              </a:rPr>
              <a:t>Globodera rostochiensis et G. pallida</a:t>
            </a:r>
            <a:r>
              <a:rPr lang="fr-FR" sz="1200">
                <a:solidFill>
                  <a:srgbClr val="6600CC"/>
                </a:solidFill>
              </a:rPr>
              <a:t>). Les larves de ce nématode sont issues d'œufs enkystés dans le sol. Elles percent la cuticule des radicelles de pomme de terre, tomate ou aubergine et se frayent un chemin entre les cellules, provoquant leur gonflement et une mauvaise circulation de la sève. Pour lutter contre ces minuscules mais redoutables parasites, on utilise de (trop ?) puissants nématicides, ou bien, dans la lutte biologique, des champignons prédateurs.</a:t>
            </a:r>
          </a:p>
          <a:p>
            <a:pPr algn="just"/>
            <a:r>
              <a:rPr lang="fr-FR" sz="1200">
                <a:solidFill>
                  <a:srgbClr val="6600CC"/>
                </a:solidFill>
              </a:rPr>
              <a:t>Mais les nématodes peuvent également être des </a:t>
            </a:r>
            <a:r>
              <a:rPr lang="fr-FR" sz="1200" b="1">
                <a:solidFill>
                  <a:srgbClr val="6600CC"/>
                </a:solidFill>
              </a:rPr>
              <a:t>auxilliaires</a:t>
            </a:r>
            <a:r>
              <a:rPr lang="fr-FR" sz="1200">
                <a:solidFill>
                  <a:srgbClr val="6600CC"/>
                </a:solidFill>
              </a:rPr>
              <a:t> : certains sont des </a:t>
            </a:r>
            <a:r>
              <a:rPr lang="fr-FR" sz="1200" b="1">
                <a:solidFill>
                  <a:srgbClr val="6600CC"/>
                </a:solidFill>
              </a:rPr>
              <a:t>parasites d'insectes ravageurs</a:t>
            </a:r>
            <a:r>
              <a:rPr lang="fr-FR" sz="1200">
                <a:solidFill>
                  <a:srgbClr val="6600CC"/>
                </a:solidFill>
              </a:rPr>
              <a:t>. Ainsi </a:t>
            </a:r>
            <a:r>
              <a:rPr lang="fr-FR" sz="1200" i="1">
                <a:solidFill>
                  <a:srgbClr val="6600CC"/>
                </a:solidFill>
              </a:rPr>
              <a:t>Steinernema feltiae </a:t>
            </a:r>
            <a:r>
              <a:rPr lang="fr-FR" sz="1200">
                <a:solidFill>
                  <a:srgbClr val="6600CC"/>
                </a:solidFill>
              </a:rPr>
              <a:t>serait efficace contre les larves de </a:t>
            </a:r>
            <a:r>
              <a:rPr lang="fr-FR" sz="1200" b="1">
                <a:solidFill>
                  <a:srgbClr val="6600CC"/>
                </a:solidFill>
              </a:rPr>
              <a:t>Sciaridés</a:t>
            </a:r>
            <a:r>
              <a:rPr lang="fr-FR" sz="1200">
                <a:solidFill>
                  <a:srgbClr val="6600CC"/>
                </a:solidFill>
              </a:rPr>
              <a:t> (mouches de terreaux), qui s'introduisent dans les racines de plantes annuelles et de plantes en pot, et </a:t>
            </a:r>
            <a:r>
              <a:rPr lang="fr-FR" sz="1200" i="1">
                <a:solidFill>
                  <a:srgbClr val="6600CC"/>
                </a:solidFill>
              </a:rPr>
              <a:t>Heterorhabditis bacteriophora </a:t>
            </a:r>
            <a:r>
              <a:rPr lang="fr-FR" sz="1200">
                <a:solidFill>
                  <a:srgbClr val="6600CC"/>
                </a:solidFill>
              </a:rPr>
              <a:t>protègerait les gazons des redoutables</a:t>
            </a:r>
            <a:r>
              <a:rPr lang="fr-FR" sz="1200" b="1">
                <a:solidFill>
                  <a:srgbClr val="6600CC"/>
                </a:solidFill>
              </a:rPr>
              <a:t> vers blancs </a:t>
            </a:r>
            <a:r>
              <a:rPr lang="fr-FR" sz="1200">
                <a:solidFill>
                  <a:srgbClr val="6600CC"/>
                </a:solidFill>
              </a:rPr>
              <a:t>(larves de </a:t>
            </a:r>
            <a:r>
              <a:rPr lang="fr-FR" sz="1200" b="1">
                <a:solidFill>
                  <a:srgbClr val="6600CC"/>
                </a:solidFill>
              </a:rPr>
              <a:t>Scarabéidés</a:t>
            </a:r>
            <a:r>
              <a:rPr lang="fr-FR" sz="1200">
                <a:solidFill>
                  <a:srgbClr val="6600CC"/>
                </a:solidFill>
              </a:rPr>
              <a: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801622A-59EB-4BC3-94F1-BB261092C2D0}" type="slidenum">
              <a:rPr lang="fr-FR" sz="1200">
                <a:solidFill>
                  <a:schemeClr val="tx1">
                    <a:tint val="75000"/>
                  </a:schemeClr>
                </a:solidFill>
                <a:latin typeface="Times New Roman" pitchFamily="18" charset="0"/>
              </a:rPr>
              <a:pPr algn="r" fontAlgn="auto">
                <a:spcBef>
                  <a:spcPts val="0"/>
                </a:spcBef>
                <a:spcAft>
                  <a:spcPts val="0"/>
                </a:spcAft>
                <a:defRPr/>
              </a:pPr>
              <a:t>82</a:t>
            </a:fld>
            <a:endParaRPr lang="fr-FR" sz="1200" dirty="0">
              <a:solidFill>
                <a:schemeClr val="tx1">
                  <a:tint val="75000"/>
                </a:schemeClr>
              </a:solidFill>
              <a:latin typeface="Times New Roman" pitchFamily="18" charset="0"/>
            </a:endParaRPr>
          </a:p>
        </p:txBody>
      </p:sp>
      <p:sp>
        <p:nvSpPr>
          <p:cNvPr id="84996" name="Text Box 8"/>
          <p:cNvSpPr txBox="1">
            <a:spLocks noChangeArrowheads="1"/>
          </p:cNvSpPr>
          <p:nvPr/>
        </p:nvSpPr>
        <p:spPr bwMode="auto">
          <a:xfrm>
            <a:off x="250825" y="1052513"/>
            <a:ext cx="8589963" cy="314007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u="sng">
                <a:solidFill>
                  <a:srgbClr val="6600CC"/>
                </a:solidFill>
              </a:rPr>
              <a:t>Auxiliaires</a:t>
            </a:r>
            <a:r>
              <a:rPr lang="fr-FR" sz="1200" b="1">
                <a:solidFill>
                  <a:srgbClr val="6600CC"/>
                </a:solidFill>
              </a:rPr>
              <a:t> (suite)</a:t>
            </a:r>
            <a:r>
              <a:rPr lang="fr-FR" sz="1200">
                <a:solidFill>
                  <a:srgbClr val="6600CC"/>
                </a:solidFill>
              </a:rPr>
              <a:t> : </a:t>
            </a:r>
          </a:p>
          <a:p>
            <a:pPr algn="just"/>
            <a:endParaRPr lang="fr-FR" sz="1200">
              <a:solidFill>
                <a:srgbClr val="6600CC"/>
              </a:solidFill>
            </a:endParaRPr>
          </a:p>
          <a:p>
            <a:pPr algn="just"/>
            <a:r>
              <a:rPr lang="fr-FR" sz="1200" b="1" i="1" u="sng">
                <a:solidFill>
                  <a:srgbClr val="6600CC"/>
                </a:solidFill>
              </a:rPr>
              <a:t>Pseudoscorpions</a:t>
            </a:r>
            <a:r>
              <a:rPr lang="fr-FR" sz="1200">
                <a:solidFill>
                  <a:srgbClr val="6600CC"/>
                </a:solidFill>
              </a:rPr>
              <a:t> (ou </a:t>
            </a:r>
            <a:r>
              <a:rPr lang="fr-FR" sz="1200" i="1">
                <a:solidFill>
                  <a:srgbClr val="6600CC"/>
                </a:solidFill>
              </a:rPr>
              <a:t>Pseudoscorpiones</a:t>
            </a:r>
            <a:r>
              <a:rPr lang="fr-FR" sz="1200">
                <a:solidFill>
                  <a:srgbClr val="6600CC"/>
                </a:solidFill>
              </a:rPr>
              <a:t> ou </a:t>
            </a:r>
            <a:r>
              <a:rPr lang="fr-FR" sz="1200" i="1">
                <a:solidFill>
                  <a:srgbClr val="6600CC"/>
                </a:solidFill>
              </a:rPr>
              <a:t>Chelonethida</a:t>
            </a:r>
            <a:r>
              <a:rPr lang="fr-FR" sz="1200">
                <a:solidFill>
                  <a:srgbClr val="6600CC"/>
                </a:solidFill>
              </a:rPr>
              <a:t>) ou « faux scorpions »  : </a:t>
            </a:r>
            <a:r>
              <a:rPr lang="fr-FR" sz="1200">
                <a:solidFill>
                  <a:srgbClr val="6600CC"/>
                </a:solidFill>
                <a:hlinkClick r:id="rId2" tooltip="Arachnides"/>
              </a:rPr>
              <a:t>arachnides</a:t>
            </a:r>
            <a:r>
              <a:rPr lang="fr-FR" sz="1200">
                <a:solidFill>
                  <a:srgbClr val="6600CC"/>
                </a:solidFill>
              </a:rPr>
              <a:t>, ressemblant à des </a:t>
            </a:r>
            <a:r>
              <a:rPr lang="fr-FR" sz="1200">
                <a:solidFill>
                  <a:srgbClr val="6600CC"/>
                </a:solidFill>
                <a:hlinkClick r:id="rId3" tooltip="Scorpiones"/>
              </a:rPr>
              <a:t>scorpions</a:t>
            </a:r>
            <a:r>
              <a:rPr lang="fr-FR" sz="1200">
                <a:solidFill>
                  <a:srgbClr val="6600CC"/>
                </a:solidFill>
              </a:rPr>
              <a:t>, avec un corps en deux parties, aplati et en forme de poire. Ils possèdent huit pattes de cinq segments et des yeux simples. La couleur du corps peut aller du jaune foncé au brun sombre, avec une paire de pinces de couleur très différente de celle du corps. Ils ont de très longs </a:t>
            </a:r>
            <a:r>
              <a:rPr lang="fr-FR" sz="1200">
                <a:solidFill>
                  <a:srgbClr val="6600CC"/>
                </a:solidFill>
                <a:hlinkClick r:id="rId4" tooltip="Pédipalpe"/>
              </a:rPr>
              <a:t>pédipalpes</a:t>
            </a:r>
            <a:r>
              <a:rPr lang="fr-FR" sz="1200">
                <a:solidFill>
                  <a:srgbClr val="6600CC"/>
                </a:solidFill>
              </a:rPr>
              <a:t> qui ressemblent aux pinces des scorpions, mais contrairement aux scorpions ils ne possèdent pas de queue terminée par un dard : l'arrière du corps étant court et arrondi chez les pseudoscorpions. La partie mobile des pinces contient une glande à </a:t>
            </a:r>
            <a:r>
              <a:rPr lang="fr-FR" sz="1200">
                <a:solidFill>
                  <a:srgbClr val="6600CC"/>
                </a:solidFill>
                <a:hlinkClick r:id="rId5" tooltip="Venin"/>
              </a:rPr>
              <a:t>venin</a:t>
            </a:r>
            <a:r>
              <a:rPr lang="fr-FR" sz="1200">
                <a:solidFill>
                  <a:srgbClr val="6600CC"/>
                </a:solidFill>
              </a:rPr>
              <a:t> servant à immobiliser leurs minuscules proies. Pour digérer leurs proies, ils injectent par la bouche un liquide contenant des </a:t>
            </a:r>
            <a:r>
              <a:rPr lang="fr-FR" sz="1200">
                <a:solidFill>
                  <a:srgbClr val="6600CC"/>
                </a:solidFill>
                <a:hlinkClick r:id="rId6" tooltip="Enzyme"/>
              </a:rPr>
              <a:t>enzymes</a:t>
            </a:r>
            <a:r>
              <a:rPr lang="fr-FR" sz="1200">
                <a:solidFill>
                  <a:srgbClr val="6600CC"/>
                </a:solidFill>
              </a:rPr>
              <a:t> digestives puis aspirent le liquide obtenu. Ils sont utiles car prédateurs des </a:t>
            </a:r>
            <a:r>
              <a:rPr lang="fr-FR" sz="1200">
                <a:solidFill>
                  <a:srgbClr val="6600CC"/>
                </a:solidFill>
                <a:hlinkClick r:id="rId7" tooltip="Arthropodes"/>
              </a:rPr>
              <a:t>arthropodes</a:t>
            </a:r>
            <a:r>
              <a:rPr lang="fr-FR" sz="1200">
                <a:solidFill>
                  <a:srgbClr val="6600CC"/>
                </a:solidFill>
              </a:rPr>
              <a:t> </a:t>
            </a:r>
            <a:r>
              <a:rPr lang="fr-FR" sz="1200">
                <a:solidFill>
                  <a:srgbClr val="6600CC"/>
                </a:solidFill>
                <a:hlinkClick r:id="rId8" tooltip="Commensalisme"/>
              </a:rPr>
              <a:t>commensaux</a:t>
            </a:r>
            <a:r>
              <a:rPr lang="fr-FR" sz="1200">
                <a:solidFill>
                  <a:srgbClr val="6600CC"/>
                </a:solidFill>
              </a:rPr>
              <a:t> (</a:t>
            </a:r>
            <a:r>
              <a:rPr lang="fr-FR" sz="1200">
                <a:solidFill>
                  <a:srgbClr val="6600CC"/>
                </a:solidFill>
                <a:hlinkClick r:id="rId9" tooltip="Larve"/>
              </a:rPr>
              <a:t>larves</a:t>
            </a:r>
            <a:r>
              <a:rPr lang="fr-FR" sz="1200">
                <a:solidFill>
                  <a:srgbClr val="6600CC"/>
                </a:solidFill>
              </a:rPr>
              <a:t> d'</a:t>
            </a:r>
            <a:r>
              <a:rPr lang="fr-FR" sz="1200">
                <a:solidFill>
                  <a:srgbClr val="6600CC"/>
                </a:solidFill>
                <a:hlinkClick r:id="rId10" tooltip="Acarien"/>
              </a:rPr>
              <a:t>acariens</a:t>
            </a:r>
            <a:r>
              <a:rPr lang="fr-FR" sz="1200">
                <a:solidFill>
                  <a:srgbClr val="6600CC"/>
                </a:solidFill>
              </a:rPr>
              <a:t>, de </a:t>
            </a:r>
            <a:r>
              <a:rPr lang="fr-FR" sz="1200">
                <a:solidFill>
                  <a:srgbClr val="6600CC"/>
                </a:solidFill>
                <a:hlinkClick r:id="rId11" tooltip="Psocoptera"/>
              </a:rPr>
              <a:t>psocoptères</a:t>
            </a:r>
            <a:r>
              <a:rPr lang="fr-FR" sz="1200">
                <a:solidFill>
                  <a:srgbClr val="6600CC"/>
                </a:solidFill>
              </a:rPr>
              <a:t> et de </a:t>
            </a:r>
            <a:r>
              <a:rPr lang="fr-FR" sz="1200">
                <a:solidFill>
                  <a:srgbClr val="6600CC"/>
                </a:solidFill>
                <a:hlinkClick r:id="rId12" tooltip="Mouche"/>
              </a:rPr>
              <a:t>mouches</a:t>
            </a:r>
            <a:r>
              <a:rPr lang="fr-FR" sz="1200">
                <a:solidFill>
                  <a:srgbClr val="6600CC"/>
                </a:solidFill>
              </a:rPr>
              <a:t>).  Prédateur aussi de larves d'</a:t>
            </a:r>
            <a:r>
              <a:rPr lang="fr-FR" sz="1200">
                <a:solidFill>
                  <a:srgbClr val="6600CC"/>
                </a:solidFill>
                <a:hlinkClick r:id="rId10" tooltip="Acarien"/>
              </a:rPr>
              <a:t>acariens</a:t>
            </a:r>
            <a:r>
              <a:rPr lang="fr-FR" sz="1200">
                <a:solidFill>
                  <a:srgbClr val="6600CC"/>
                </a:solidFill>
              </a:rPr>
              <a:t> sous les </a:t>
            </a:r>
            <a:r>
              <a:rPr lang="fr-FR" sz="1200">
                <a:solidFill>
                  <a:srgbClr val="6600CC"/>
                </a:solidFill>
                <a:hlinkClick r:id="rId13" tooltip="Élytre"/>
              </a:rPr>
              <a:t>élytres</a:t>
            </a:r>
            <a:r>
              <a:rPr lang="fr-FR" sz="1200">
                <a:solidFill>
                  <a:srgbClr val="6600CC"/>
                </a:solidFill>
              </a:rPr>
              <a:t> de certains </a:t>
            </a:r>
            <a:r>
              <a:rPr lang="fr-FR" sz="1200">
                <a:solidFill>
                  <a:srgbClr val="6600CC"/>
                </a:solidFill>
                <a:hlinkClick r:id="rId14" tooltip="Coléoptère"/>
              </a:rPr>
              <a:t>coléoptères</a:t>
            </a:r>
            <a:r>
              <a:rPr lang="fr-FR" sz="1200">
                <a:solidFill>
                  <a:srgbClr val="6600CC"/>
                </a:solidFill>
              </a:rPr>
              <a:t>. près de 3500 espèces de pseudoscorpions recensées. Présents partout dans le monde (pays tempérés, zones </a:t>
            </a:r>
            <a:r>
              <a:rPr lang="fr-FR" sz="1200">
                <a:solidFill>
                  <a:srgbClr val="6600CC"/>
                </a:solidFill>
                <a:hlinkClick r:id="rId15" tooltip="Tropicale"/>
              </a:rPr>
              <a:t>tropicales</a:t>
            </a:r>
            <a:r>
              <a:rPr lang="fr-FR" sz="1200">
                <a:solidFill>
                  <a:srgbClr val="6600CC"/>
                </a:solidFill>
              </a:rPr>
              <a:t> et </a:t>
            </a:r>
            <a:r>
              <a:rPr lang="fr-FR" sz="1200">
                <a:solidFill>
                  <a:srgbClr val="6600CC"/>
                </a:solidFill>
                <a:hlinkClick r:id="rId16" tooltip="Zone intertropicale"/>
              </a:rPr>
              <a:t>inter-tropicales</a:t>
            </a:r>
            <a:r>
              <a:rPr lang="fr-FR" sz="1200">
                <a:solidFill>
                  <a:srgbClr val="6600CC"/>
                </a:solidFill>
              </a:rPr>
              <a:t>). On peut les trouver dans les maisons, sous l'écorce des arbres, sous les feuilles, dans la litière des aiguilles de pin, dans le sol, sous les cailloux et dans les fentes des roches.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428750" y="2071688"/>
          <a:ext cx="5665788" cy="2795587"/>
        </p:xfrm>
        <a:graphic>
          <a:graphicData uri="http://schemas.openxmlformats.org/drawingml/2006/table">
            <a:tbl>
              <a:tblPr/>
              <a:tblGrid>
                <a:gridCol w="1974975"/>
                <a:gridCol w="3690813"/>
              </a:tblGrid>
              <a:tr h="210308">
                <a:tc>
                  <a:txBody>
                    <a:bodyPr/>
                    <a:lstStyle/>
                    <a:p>
                      <a:pPr>
                        <a:lnSpc>
                          <a:spcPct val="115000"/>
                        </a:lnSpc>
                        <a:spcAft>
                          <a:spcPts val="0"/>
                        </a:spcAft>
                      </a:pPr>
                      <a:r>
                        <a:rPr lang="fr-FR" sz="1200" b="1" dirty="0">
                          <a:solidFill>
                            <a:srgbClr val="6600CC"/>
                          </a:solidFill>
                          <a:latin typeface="+mn-lt"/>
                          <a:ea typeface="Times New Roman"/>
                          <a:cs typeface="Times New Roman"/>
                        </a:rPr>
                        <a:t>Nom de l'animal</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solidFill>
                            <a:srgbClr val="6600CC"/>
                          </a:solidFill>
                          <a:latin typeface="+mn-lt"/>
                          <a:ea typeface="Times New Roman"/>
                          <a:cs typeface="Times New Roman"/>
                        </a:rPr>
                        <a:t>Ce qu'ils mangent</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dirty="0">
                          <a:solidFill>
                            <a:srgbClr val="6600CC"/>
                          </a:solidFill>
                          <a:latin typeface="+mn-lt"/>
                          <a:ea typeface="Times New Roman"/>
                          <a:cs typeface="Times New Roman"/>
                        </a:rPr>
                        <a:t>Cloporte</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6600CC"/>
                          </a:solidFill>
                          <a:latin typeface="+mn-lt"/>
                          <a:ea typeface="Times New Roman"/>
                          <a:cs typeface="Times New Roman"/>
                        </a:rPr>
                        <a:t>feuilles mortes, </a:t>
                      </a:r>
                      <a:r>
                        <a:rPr lang="fr-FR" sz="1200" u="sng">
                          <a:solidFill>
                            <a:srgbClr val="6600CC"/>
                          </a:solidFill>
                          <a:latin typeface="+mn-lt"/>
                          <a:ea typeface="Times New Roman"/>
                          <a:cs typeface="Times New Roman"/>
                          <a:hlinkClick r:id="rId2"/>
                        </a:rPr>
                        <a:t>bois</a:t>
                      </a:r>
                      <a:r>
                        <a:rPr lang="fr-FR" sz="1200">
                          <a:solidFill>
                            <a:srgbClr val="6600CC"/>
                          </a:solidFill>
                          <a:latin typeface="+mn-lt"/>
                          <a:ea typeface="Times New Roman"/>
                          <a:cs typeface="Times New Roman"/>
                        </a:rPr>
                        <a:t> pourri</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16">
                <a:tc>
                  <a:txBody>
                    <a:bodyPr/>
                    <a:lstStyle/>
                    <a:p>
                      <a:pPr>
                        <a:lnSpc>
                          <a:spcPct val="115000"/>
                        </a:lnSpc>
                        <a:spcAft>
                          <a:spcPts val="0"/>
                        </a:spcAft>
                      </a:pPr>
                      <a:r>
                        <a:rPr lang="fr-FR" sz="1200" b="1" dirty="0">
                          <a:solidFill>
                            <a:srgbClr val="6600CC"/>
                          </a:solidFill>
                          <a:latin typeface="+mn-lt"/>
                          <a:ea typeface="Times New Roman"/>
                          <a:cs typeface="Times New Roman"/>
                        </a:rPr>
                        <a:t>Collembole</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6600CC"/>
                          </a:solidFill>
                          <a:latin typeface="+mn-lt"/>
                          <a:ea typeface="Times New Roman"/>
                          <a:cs typeface="Times New Roman"/>
                        </a:rPr>
                        <a:t>débris organiques, mycélium de champignon, excréments d'</a:t>
                      </a:r>
                      <a:r>
                        <a:rPr lang="fr-FR" sz="1200" u="sng">
                          <a:solidFill>
                            <a:srgbClr val="6600CC"/>
                          </a:solidFill>
                          <a:latin typeface="+mn-lt"/>
                          <a:ea typeface="Times New Roman"/>
                          <a:cs typeface="Times New Roman"/>
                          <a:hlinkClick r:id="rId3"/>
                        </a:rPr>
                        <a:t>invertébrés</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dirty="0" err="1">
                          <a:solidFill>
                            <a:srgbClr val="6600CC"/>
                          </a:solidFill>
                          <a:latin typeface="+mn-lt"/>
                          <a:ea typeface="Times New Roman"/>
                          <a:cs typeface="Times New Roman"/>
                        </a:rPr>
                        <a:t>Diploure</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6600CC"/>
                          </a:solidFill>
                          <a:latin typeface="+mn-lt"/>
                          <a:ea typeface="Times New Roman"/>
                          <a:cs typeface="Times New Roman"/>
                        </a:rPr>
                        <a:t>débris organique, </a:t>
                      </a:r>
                      <a:r>
                        <a:rPr lang="fr-FR" sz="1200" u="sng">
                          <a:solidFill>
                            <a:srgbClr val="6600CC"/>
                          </a:solidFill>
                          <a:latin typeface="+mn-lt"/>
                          <a:ea typeface="Times New Roman"/>
                          <a:cs typeface="Times New Roman"/>
                          <a:hlinkClick r:id="rId4"/>
                        </a:rPr>
                        <a:t>larves</a:t>
                      </a:r>
                      <a:r>
                        <a:rPr lang="fr-FR" sz="1200">
                          <a:solidFill>
                            <a:srgbClr val="6600CC"/>
                          </a:solidFill>
                          <a:latin typeface="+mn-lt"/>
                          <a:ea typeface="Times New Roman"/>
                          <a:cs typeface="Times New Roman"/>
                        </a:rPr>
                        <a:t> d'</a:t>
                      </a:r>
                      <a:r>
                        <a:rPr lang="fr-FR" sz="1200" u="sng">
                          <a:solidFill>
                            <a:srgbClr val="6600CC"/>
                          </a:solidFill>
                          <a:latin typeface="+mn-lt"/>
                          <a:ea typeface="Times New Roman"/>
                          <a:cs typeface="Times New Roman"/>
                          <a:hlinkClick r:id="rId5"/>
                        </a:rPr>
                        <a:t>insectes</a:t>
                      </a:r>
                      <a:r>
                        <a:rPr lang="fr-FR" sz="1200">
                          <a:solidFill>
                            <a:srgbClr val="6600CC"/>
                          </a:solidFill>
                          <a:latin typeface="+mn-lt"/>
                          <a:ea typeface="Times New Roman"/>
                          <a:cs typeface="Times New Roman"/>
                        </a:rPr>
                        <a:t>, collemboles</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dirty="0">
                          <a:solidFill>
                            <a:srgbClr val="6600CC"/>
                          </a:solidFill>
                          <a:latin typeface="+mn-lt"/>
                          <a:ea typeface="Times New Roman"/>
                          <a:cs typeface="Times New Roman"/>
                        </a:rPr>
                        <a:t>Larves de </a:t>
                      </a:r>
                      <a:r>
                        <a:rPr lang="fr-FR" sz="1200" b="1" u="sng" dirty="0">
                          <a:solidFill>
                            <a:srgbClr val="6600CC"/>
                          </a:solidFill>
                          <a:latin typeface="+mn-lt"/>
                          <a:ea typeface="Times New Roman"/>
                          <a:cs typeface="Times New Roman"/>
                          <a:hlinkClick r:id="rId6"/>
                        </a:rPr>
                        <a:t>coléoptères</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6600CC"/>
                          </a:solidFill>
                          <a:latin typeface="+mn-lt"/>
                          <a:ea typeface="Times New Roman"/>
                          <a:cs typeface="Times New Roman"/>
                        </a:rPr>
                        <a:t>bois morts, écorces</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dirty="0">
                          <a:solidFill>
                            <a:srgbClr val="6600CC"/>
                          </a:solidFill>
                          <a:latin typeface="+mn-lt"/>
                          <a:ea typeface="Times New Roman"/>
                          <a:cs typeface="Times New Roman"/>
                        </a:rPr>
                        <a:t>Larves de diptères</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6600CC"/>
                          </a:solidFill>
                          <a:latin typeface="+mn-lt"/>
                          <a:ea typeface="Times New Roman"/>
                          <a:cs typeface="Times New Roman"/>
                        </a:rPr>
                        <a:t>débris végétaux et animaux</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dirty="0" smtClean="0">
                          <a:solidFill>
                            <a:srgbClr val="6600CC"/>
                          </a:solidFill>
                          <a:latin typeface="+mn-lt"/>
                        </a:rPr>
                        <a:t>Acariens </a:t>
                      </a:r>
                      <a:r>
                        <a:rPr lang="fr-FR" sz="1200" b="1" dirty="0" err="1" smtClean="0">
                          <a:solidFill>
                            <a:srgbClr val="6600CC"/>
                          </a:solidFill>
                          <a:latin typeface="+mn-lt"/>
                          <a:ea typeface="Times New Roman"/>
                          <a:cs typeface="Times New Roman"/>
                        </a:rPr>
                        <a:t>Oribates</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solidFill>
                            <a:srgbClr val="6600CC"/>
                          </a:solidFill>
                          <a:latin typeface="+mn-lt"/>
                          <a:ea typeface="Times New Roman"/>
                          <a:cs typeface="Times New Roman"/>
                        </a:rPr>
                        <a:t>débris végétaux partiellement décomposés</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a:solidFill>
                            <a:srgbClr val="6600CC"/>
                          </a:solidFill>
                          <a:latin typeface="+mn-lt"/>
                          <a:ea typeface="Times New Roman"/>
                          <a:cs typeface="Times New Roman"/>
                        </a:rPr>
                        <a:t>Pseudo-scorpion</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solidFill>
                            <a:srgbClr val="6600CC"/>
                          </a:solidFill>
                          <a:latin typeface="+mn-lt"/>
                          <a:ea typeface="Times New Roman"/>
                          <a:cs typeface="Times New Roman"/>
                        </a:rPr>
                        <a:t>collemboles, acariens</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a:solidFill>
                            <a:srgbClr val="6600CC"/>
                          </a:solidFill>
                          <a:latin typeface="+mn-lt"/>
                          <a:ea typeface="Times New Roman"/>
                          <a:cs typeface="Times New Roman"/>
                        </a:rPr>
                        <a:t>Staphylin</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solidFill>
                            <a:srgbClr val="6600CC"/>
                          </a:solidFill>
                          <a:latin typeface="+mn-lt"/>
                          <a:ea typeface="Times New Roman"/>
                          <a:cs typeface="Times New Roman"/>
                        </a:rPr>
                        <a:t>insectes, myriapodes</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a:solidFill>
                            <a:srgbClr val="6600CC"/>
                          </a:solidFill>
                          <a:latin typeface="+mn-lt"/>
                          <a:ea typeface="Times New Roman"/>
                          <a:cs typeface="Times New Roman"/>
                        </a:rPr>
                        <a:t>Tysanoure</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solidFill>
                            <a:srgbClr val="6600CC"/>
                          </a:solidFill>
                          <a:latin typeface="+mn-lt"/>
                          <a:ea typeface="Times New Roman"/>
                          <a:cs typeface="Times New Roman"/>
                        </a:rPr>
                        <a:t>débris végétaux</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08">
                <a:tc>
                  <a:txBody>
                    <a:bodyPr/>
                    <a:lstStyle/>
                    <a:p>
                      <a:pPr>
                        <a:lnSpc>
                          <a:spcPct val="115000"/>
                        </a:lnSpc>
                        <a:spcAft>
                          <a:spcPts val="0"/>
                        </a:spcAft>
                      </a:pPr>
                      <a:r>
                        <a:rPr lang="fr-FR" sz="1200" b="1">
                          <a:solidFill>
                            <a:srgbClr val="6600CC"/>
                          </a:solidFill>
                          <a:latin typeface="+mn-lt"/>
                          <a:ea typeface="Times New Roman"/>
                          <a:cs typeface="Times New Roman"/>
                        </a:rPr>
                        <a:t>Lombric</a:t>
                      </a:r>
                      <a:endParaRPr lang="fr-FR" sz="110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solidFill>
                            <a:srgbClr val="6600CC"/>
                          </a:solidFill>
                          <a:latin typeface="+mn-lt"/>
                          <a:ea typeface="Times New Roman"/>
                          <a:cs typeface="Times New Roman"/>
                        </a:rPr>
                        <a:t>débris organiques du sol</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890">
                <a:tc>
                  <a:txBody>
                    <a:bodyPr/>
                    <a:lstStyle/>
                    <a:p>
                      <a:pPr>
                        <a:lnSpc>
                          <a:spcPct val="115000"/>
                        </a:lnSpc>
                        <a:spcAft>
                          <a:spcPts val="0"/>
                        </a:spcAft>
                      </a:pPr>
                      <a:r>
                        <a:rPr lang="fr-FR" sz="1200" b="1" dirty="0" smtClean="0">
                          <a:solidFill>
                            <a:srgbClr val="6600CC"/>
                          </a:solidFill>
                          <a:latin typeface="+mn-lt"/>
                          <a:ea typeface="Times New Roman"/>
                          <a:cs typeface="Times New Roman"/>
                        </a:rPr>
                        <a:t>Nématodes</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solidFill>
                            <a:srgbClr val="6600CC"/>
                          </a:solidFill>
                          <a:latin typeface="+mn-lt"/>
                          <a:ea typeface="Times New Roman"/>
                          <a:cs typeface="Times New Roman"/>
                        </a:rPr>
                        <a:t>fines particules organiques, </a:t>
                      </a:r>
                      <a:r>
                        <a:rPr lang="fr-FR" sz="1200" u="sng" dirty="0">
                          <a:solidFill>
                            <a:srgbClr val="6600CC"/>
                          </a:solidFill>
                          <a:latin typeface="+mn-lt"/>
                          <a:ea typeface="Times New Roman"/>
                          <a:cs typeface="Times New Roman"/>
                          <a:hlinkClick r:id="rId7"/>
                        </a:rPr>
                        <a:t>bactéries</a:t>
                      </a:r>
                      <a:endParaRPr lang="fr-FR" sz="1100" dirty="0">
                        <a:solidFill>
                          <a:srgbClr val="6600CC"/>
                        </a:solidFill>
                        <a:latin typeface="+mn-lt"/>
                        <a:ea typeface="Calibri"/>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6059"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1348EB4-9CE1-4A3D-AAAC-C6156444EE8A}" type="slidenum">
              <a:rPr lang="fr-FR" sz="1200">
                <a:solidFill>
                  <a:schemeClr val="tx1">
                    <a:tint val="75000"/>
                  </a:schemeClr>
                </a:solidFill>
                <a:latin typeface="Times New Roman" pitchFamily="18" charset="0"/>
              </a:rPr>
              <a:pPr algn="r" fontAlgn="auto">
                <a:spcBef>
                  <a:spcPts val="0"/>
                </a:spcBef>
                <a:spcAft>
                  <a:spcPts val="0"/>
                </a:spcAft>
                <a:defRPr/>
              </a:pPr>
              <a:t>83</a:t>
            </a:fld>
            <a:endParaRPr lang="fr-FR" sz="1200" dirty="0">
              <a:solidFill>
                <a:schemeClr val="tx1">
                  <a:tint val="75000"/>
                </a:schemeClr>
              </a:solidFill>
              <a:latin typeface="Times New Roman" pitchFamily="18" charset="0"/>
            </a:endParaRPr>
          </a:p>
        </p:txBody>
      </p:sp>
      <p:sp>
        <p:nvSpPr>
          <p:cNvPr id="86061" name="Text Box 8"/>
          <p:cNvSpPr txBox="1">
            <a:spLocks noChangeArrowheads="1"/>
          </p:cNvSpPr>
          <p:nvPr/>
        </p:nvSpPr>
        <p:spPr bwMode="auto">
          <a:xfrm>
            <a:off x="250825" y="1052513"/>
            <a:ext cx="8589963" cy="914400"/>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u="sng">
                <a:solidFill>
                  <a:srgbClr val="6600CC"/>
                </a:solidFill>
              </a:rPr>
              <a:t>Auxiliaires</a:t>
            </a:r>
            <a:r>
              <a:rPr lang="fr-FR" sz="1200" b="1">
                <a:solidFill>
                  <a:srgbClr val="6600CC"/>
                </a:solidFill>
              </a:rPr>
              <a:t> (suite et fin)</a:t>
            </a:r>
            <a:r>
              <a:rPr lang="fr-FR" sz="1200">
                <a:solidFill>
                  <a:srgbClr val="6600CC"/>
                </a:solidFill>
              </a:rPr>
              <a:t> : </a:t>
            </a:r>
          </a:p>
          <a:p>
            <a:pPr algn="just"/>
            <a:endParaRPr lang="fr-FR" sz="1200">
              <a:solidFill>
                <a:srgbClr val="6600CC"/>
              </a:solidFill>
            </a:endParaRPr>
          </a:p>
        </p:txBody>
      </p:sp>
      <p:sp>
        <p:nvSpPr>
          <p:cNvPr id="86062" name="ZoneTexte 8"/>
          <p:cNvSpPr txBox="1">
            <a:spLocks noChangeArrowheads="1"/>
          </p:cNvSpPr>
          <p:nvPr/>
        </p:nvSpPr>
        <p:spPr bwMode="auto">
          <a:xfrm>
            <a:off x="285750" y="5143500"/>
            <a:ext cx="7962900" cy="461963"/>
          </a:xfrm>
          <a:prstGeom prst="rect">
            <a:avLst/>
          </a:prstGeom>
          <a:noFill/>
          <a:ln w="9525">
            <a:noFill/>
            <a:miter lim="800000"/>
            <a:headEnd/>
            <a:tailEnd/>
          </a:ln>
        </p:spPr>
        <p:txBody>
          <a:bodyPr wrap="none">
            <a:spAutoFit/>
          </a:bodyPr>
          <a:lstStyle/>
          <a:p>
            <a:pPr algn="ctr"/>
            <a:r>
              <a:rPr lang="fr-FR" sz="1200">
                <a:solidFill>
                  <a:srgbClr val="6600CC"/>
                </a:solidFill>
              </a:rPr>
              <a:t>Source : </a:t>
            </a:r>
            <a:r>
              <a:rPr lang="fr-FR" sz="1200" i="1">
                <a:solidFill>
                  <a:srgbClr val="6600CC"/>
                </a:solidFill>
              </a:rPr>
              <a:t>Recyclage naturel : qui sont les décomposeurs ? </a:t>
            </a:r>
            <a:r>
              <a:rPr lang="fr-FR" sz="1200">
                <a:solidFill>
                  <a:srgbClr val="6600CC"/>
                </a:solidFill>
              </a:rPr>
              <a:t>Claire König, </a:t>
            </a:r>
            <a:r>
              <a:rPr lang="fr-FR" sz="1200">
                <a:solidFill>
                  <a:srgbClr val="6600CC"/>
                </a:solidFill>
                <a:hlinkClick r:id="rId8"/>
              </a:rPr>
              <a:t>www.futura-sciences.com</a:t>
            </a:r>
            <a:r>
              <a:rPr lang="fr-FR" sz="1200">
                <a:solidFill>
                  <a:srgbClr val="6600CC"/>
                </a:solidFill>
              </a:rPr>
              <a:t> </a:t>
            </a:r>
          </a:p>
          <a:p>
            <a:pPr algn="ctr"/>
            <a:r>
              <a:rPr lang="fr-FR" sz="1200">
                <a:solidFill>
                  <a:srgbClr val="6600CC"/>
                </a:solidFill>
                <a:hlinkClick r:id="rId9"/>
              </a:rPr>
              <a:t>http://www.futura-sciences.com/fr/doc/t/zoologie-1/d/recyclage-naturel-qui-sont-les-decomposeurs_695/c3/221/p2/</a:t>
            </a:r>
            <a:r>
              <a:rPr lang="fr-FR" sz="1200">
                <a:solidFill>
                  <a:srgbClr val="6600CC"/>
                </a:solidFill>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5"/>
          <p:cNvSpPr>
            <a:spLocks noChangeArrowheads="1" noChangeShapeType="1" noTextEdit="1"/>
          </p:cNvSpPr>
          <p:nvPr/>
        </p:nvSpPr>
        <p:spPr bwMode="auto">
          <a:xfrm>
            <a:off x="1060450" y="96838"/>
            <a:ext cx="6840538" cy="4619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215DD82C-D8C9-4900-9F76-0D71805E068C}" type="slidenum">
              <a:rPr lang="fr-FR" sz="1200">
                <a:solidFill>
                  <a:schemeClr val="tx1">
                    <a:tint val="75000"/>
                  </a:schemeClr>
                </a:solidFill>
                <a:latin typeface="Times New Roman" pitchFamily="18" charset="0"/>
              </a:rPr>
              <a:pPr algn="r" fontAlgn="auto">
                <a:spcBef>
                  <a:spcPts val="0"/>
                </a:spcBef>
                <a:spcAft>
                  <a:spcPts val="0"/>
                </a:spcAft>
                <a:defRPr/>
              </a:pPr>
              <a:t>84</a:t>
            </a:fld>
            <a:endParaRPr lang="fr-FR" sz="1200" dirty="0">
              <a:solidFill>
                <a:schemeClr val="tx1">
                  <a:tint val="75000"/>
                </a:schemeClr>
              </a:solidFill>
              <a:latin typeface="Times New Roman" pitchFamily="18" charset="0"/>
            </a:endParaRPr>
          </a:p>
        </p:txBody>
      </p:sp>
      <p:sp>
        <p:nvSpPr>
          <p:cNvPr id="87044" name="Text Box 8"/>
          <p:cNvSpPr txBox="1">
            <a:spLocks noChangeArrowheads="1"/>
          </p:cNvSpPr>
          <p:nvPr/>
        </p:nvSpPr>
        <p:spPr bwMode="auto">
          <a:xfrm>
            <a:off x="111125" y="711200"/>
            <a:ext cx="8891588" cy="5354638"/>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b="1" i="1">
              <a:hlinkClick r:id="rId2" action="ppaction://hlinkfile" tooltip="Arborloo"/>
            </a:endParaRPr>
          </a:p>
          <a:p>
            <a:pPr algn="just"/>
            <a:r>
              <a:rPr lang="fr-FR" sz="1200" b="1" i="1">
                <a:solidFill>
                  <a:srgbClr val="6600CC"/>
                </a:solidFill>
                <a:hlinkClick r:id="rId2" action="ppaction://hlinkfile" tooltip="Arborloo"/>
              </a:rPr>
              <a:t>Arborloo</a:t>
            </a:r>
            <a:r>
              <a:rPr lang="fr-FR" sz="1200">
                <a:solidFill>
                  <a:srgbClr val="6600CC"/>
                </a:solidFill>
              </a:rPr>
              <a:t> : Voir </a:t>
            </a:r>
            <a:r>
              <a:rPr lang="fr-FR" sz="1200" i="1">
                <a:solidFill>
                  <a:srgbClr val="6600CC"/>
                </a:solidFill>
              </a:rPr>
              <a:t>Toilettes sèches</a:t>
            </a:r>
            <a:r>
              <a:rPr lang="fr-FR" sz="1200">
                <a:solidFill>
                  <a:srgbClr val="6600CC"/>
                </a:solidFill>
              </a:rPr>
              <a:t>.</a:t>
            </a:r>
          </a:p>
          <a:p>
            <a:pPr algn="just" eaLnBrk="0" hangingPunct="0"/>
            <a:r>
              <a:rPr lang="fr-FR" sz="1200" b="1" i="1">
                <a:solidFill>
                  <a:srgbClr val="6600CC"/>
                </a:solidFill>
              </a:rPr>
              <a:t>Accumulation</a:t>
            </a:r>
            <a:r>
              <a:rPr lang="fr-FR" sz="1200" b="1">
                <a:solidFill>
                  <a:srgbClr val="6600CC"/>
                </a:solidFill>
              </a:rPr>
              <a:t> </a:t>
            </a:r>
            <a:r>
              <a:rPr lang="fr-FR" sz="1200">
                <a:solidFill>
                  <a:srgbClr val="6600CC"/>
                </a:solidFill>
              </a:rPr>
              <a:t>: dans un </a:t>
            </a:r>
            <a:r>
              <a:rPr lang="fr-FR" sz="1200" i="1">
                <a:solidFill>
                  <a:srgbClr val="6600CC"/>
                </a:solidFill>
              </a:rPr>
              <a:t>horizon</a:t>
            </a:r>
            <a:r>
              <a:rPr lang="fr-FR" sz="1200">
                <a:solidFill>
                  <a:srgbClr val="6600CC"/>
                </a:solidFill>
              </a:rPr>
              <a:t>, augmentation de la proportion d’un constituant quelconque (sable, limon, argile, humus, calcaire, silice, électrolyte, etc.) par suite de processus divers : </a:t>
            </a:r>
            <a:r>
              <a:rPr lang="fr-FR" sz="1200" i="1">
                <a:solidFill>
                  <a:srgbClr val="6600CC"/>
                </a:solidFill>
              </a:rPr>
              <a:t>insolubilisation</a:t>
            </a:r>
            <a:r>
              <a:rPr lang="fr-FR" sz="1200">
                <a:solidFill>
                  <a:srgbClr val="6600CC"/>
                </a:solidFill>
              </a:rPr>
              <a:t> ou </a:t>
            </a:r>
            <a:r>
              <a:rPr lang="fr-FR" sz="1200" i="1">
                <a:solidFill>
                  <a:srgbClr val="6600CC"/>
                </a:solidFill>
              </a:rPr>
              <a:t>floculation</a:t>
            </a:r>
            <a:r>
              <a:rPr lang="fr-FR" sz="1200">
                <a:solidFill>
                  <a:srgbClr val="6600CC"/>
                </a:solidFill>
              </a:rPr>
              <a:t> des substances migratrices, entraînement dans les fissures du sol.</a:t>
            </a:r>
          </a:p>
          <a:p>
            <a:pPr algn="just"/>
            <a:r>
              <a:rPr lang="fr-FR" sz="1200" b="1" i="1">
                <a:solidFill>
                  <a:srgbClr val="6600CC"/>
                </a:solidFill>
              </a:rPr>
              <a:t>Adventice(s) </a:t>
            </a:r>
            <a:r>
              <a:rPr lang="fr-FR" sz="1200">
                <a:solidFill>
                  <a:srgbClr val="6600CC"/>
                </a:solidFill>
              </a:rPr>
              <a:t>: mauvaises herbes.</a:t>
            </a:r>
          </a:p>
          <a:p>
            <a:pPr algn="just" eaLnBrk="0" hangingPunct="0"/>
            <a:r>
              <a:rPr lang="fr-FR" sz="1200" b="1" i="1">
                <a:solidFill>
                  <a:srgbClr val="6600CC"/>
                </a:solidFill>
              </a:rPr>
              <a:t>Adsorption</a:t>
            </a:r>
            <a:r>
              <a:rPr lang="fr-FR" sz="1200" b="1">
                <a:solidFill>
                  <a:srgbClr val="6600CC"/>
                </a:solidFill>
              </a:rPr>
              <a:t> </a:t>
            </a:r>
            <a:r>
              <a:rPr lang="fr-FR" sz="1200">
                <a:solidFill>
                  <a:srgbClr val="6600CC"/>
                </a:solidFill>
              </a:rPr>
              <a:t>: phénomène physique consistant en la fixation réversible de particules électriquement chargées sur la surface d’éléments de charge électrique de signe contraire; dans les sols, elle permet la rétention temporaire de certains ions minéraux par les </a:t>
            </a:r>
            <a:r>
              <a:rPr lang="fr-FR" sz="1200" i="1">
                <a:solidFill>
                  <a:srgbClr val="6600CC"/>
                </a:solidFill>
              </a:rPr>
              <a:t>colloïdes</a:t>
            </a:r>
            <a:r>
              <a:rPr lang="fr-FR" sz="1200">
                <a:solidFill>
                  <a:srgbClr val="6600CC"/>
                </a:solidFill>
              </a:rPr>
              <a:t>, prévenant ainsi leur </a:t>
            </a:r>
            <a:r>
              <a:rPr lang="fr-FR" sz="1200" i="1">
                <a:solidFill>
                  <a:srgbClr val="6600CC"/>
                </a:solidFill>
              </a:rPr>
              <a:t>lixiviation</a:t>
            </a:r>
            <a:r>
              <a:rPr lang="fr-FR" sz="1200">
                <a:solidFill>
                  <a:srgbClr val="6600CC"/>
                </a:solidFill>
              </a:rPr>
              <a:t>.</a:t>
            </a:r>
          </a:p>
          <a:p>
            <a:pPr algn="just" eaLnBrk="0" hangingPunct="0"/>
            <a:r>
              <a:rPr lang="fr-FR" sz="1200" b="1" i="1">
                <a:solidFill>
                  <a:srgbClr val="6600CC"/>
                </a:solidFill>
              </a:rPr>
              <a:t>Agrégat</a:t>
            </a:r>
            <a:r>
              <a:rPr lang="fr-FR" sz="1200">
                <a:solidFill>
                  <a:srgbClr val="6600CC"/>
                </a:solidFill>
              </a:rPr>
              <a:t>: fraction de sol présentant une certaine cohésion, définie par sa forme quelquefois géométrique, et résultant de l’agglomération des particules élémentaires du sol par un liant argilo-humique.</a:t>
            </a:r>
          </a:p>
          <a:p>
            <a:pPr algn="just" eaLnBrk="0" hangingPunct="0"/>
            <a:r>
              <a:rPr lang="fr-FR" sz="1200" b="1" i="1">
                <a:solidFill>
                  <a:srgbClr val="6600CC"/>
                </a:solidFill>
              </a:rPr>
              <a:t>Alios</a:t>
            </a:r>
            <a:r>
              <a:rPr lang="fr-FR" sz="1200">
                <a:solidFill>
                  <a:srgbClr val="6600CC"/>
                </a:solidFill>
              </a:rPr>
              <a:t> : </a:t>
            </a:r>
            <a:r>
              <a:rPr lang="fr-FR" sz="1200" i="1">
                <a:solidFill>
                  <a:srgbClr val="6600CC"/>
                </a:solidFill>
              </a:rPr>
              <a:t>Horizon</a:t>
            </a:r>
            <a:r>
              <a:rPr lang="fr-FR" sz="1200">
                <a:solidFill>
                  <a:srgbClr val="6600CC"/>
                </a:solidFill>
              </a:rPr>
              <a:t> B </a:t>
            </a:r>
            <a:r>
              <a:rPr lang="fr-FR" sz="1200" i="1">
                <a:solidFill>
                  <a:srgbClr val="6600CC"/>
                </a:solidFill>
              </a:rPr>
              <a:t>podzolique</a:t>
            </a:r>
            <a:r>
              <a:rPr lang="fr-FR" sz="1200">
                <a:solidFill>
                  <a:srgbClr val="6600CC"/>
                </a:solidFill>
              </a:rPr>
              <a:t> BP cimenté, ou </a:t>
            </a:r>
            <a:r>
              <a:rPr lang="fr-FR" sz="1200" i="1">
                <a:solidFill>
                  <a:srgbClr val="6600CC"/>
                </a:solidFill>
              </a:rPr>
              <a:t>horizon placique Femp </a:t>
            </a:r>
            <a:r>
              <a:rPr lang="fr-FR" sz="1200">
                <a:solidFill>
                  <a:srgbClr val="6600CC"/>
                </a:solidFill>
              </a:rPr>
              <a:t>(voir </a:t>
            </a:r>
            <a:r>
              <a:rPr lang="fr-FR" sz="1200" i="1">
                <a:solidFill>
                  <a:srgbClr val="6600CC"/>
                </a:solidFill>
              </a:rPr>
              <a:t>horizon</a:t>
            </a:r>
            <a:r>
              <a:rPr lang="fr-FR" sz="1200">
                <a:solidFill>
                  <a:srgbClr val="6600CC"/>
                </a:solidFill>
              </a:rPr>
              <a:t>). C’est un horizon peu ou pas franchissable par les racines et par l’eau, qui limite la profondeur utilisable par les plantes. On en trouve, en France, dans les sols de la région des Landes.</a:t>
            </a:r>
          </a:p>
          <a:p>
            <a:pPr algn="just" eaLnBrk="0" hangingPunct="0"/>
            <a:r>
              <a:rPr lang="fr-FR" sz="1200" b="1" i="1">
                <a:solidFill>
                  <a:srgbClr val="6600CC"/>
                </a:solidFill>
              </a:rPr>
              <a:t>Allélopathie</a:t>
            </a:r>
            <a:r>
              <a:rPr lang="fr-FR" sz="1200">
                <a:solidFill>
                  <a:srgbClr val="6600CC"/>
                </a:solidFill>
              </a:rPr>
              <a:t> : ensemble de plusieurs interactions biochimiques directes ou indirectes, positives ou négatives, d’une </a:t>
            </a:r>
            <a:r>
              <a:rPr lang="fr-FR" sz="1200">
                <a:solidFill>
                  <a:srgbClr val="6600CC"/>
                </a:solidFill>
                <a:hlinkClick r:id="rId3" action="ppaction://hlinkfile" tooltip="Plante"/>
              </a:rPr>
              <a:t>plante</a:t>
            </a:r>
            <a:r>
              <a:rPr lang="fr-FR" sz="1200">
                <a:solidFill>
                  <a:srgbClr val="6600CC"/>
                </a:solidFill>
              </a:rPr>
              <a:t> sur une autre (micro-organismes inclus) au moyen de </a:t>
            </a:r>
            <a:r>
              <a:rPr lang="fr-FR" sz="1200">
                <a:solidFill>
                  <a:srgbClr val="6600CC"/>
                </a:solidFill>
                <a:hlinkClick r:id="rId4" action="ppaction://hlinkfile" tooltip="Métabolite secondaire"/>
              </a:rPr>
              <a:t>métabolites secondaires</a:t>
            </a:r>
            <a:r>
              <a:rPr lang="fr-FR" sz="1200">
                <a:solidFill>
                  <a:srgbClr val="6600CC"/>
                </a:solidFill>
              </a:rPr>
              <a:t> (</a:t>
            </a:r>
            <a:r>
              <a:rPr lang="fr-FR" sz="1200">
                <a:solidFill>
                  <a:srgbClr val="6600CC"/>
                </a:solidFill>
                <a:hlinkClick r:id="rId5" action="ppaction://hlinkfile" tooltip="substance allélochimique"/>
              </a:rPr>
              <a:t>substances allélochimiques</a:t>
            </a:r>
            <a:r>
              <a:rPr lang="fr-FR" sz="1200">
                <a:solidFill>
                  <a:srgbClr val="6600CC"/>
                </a:solidFill>
              </a:rPr>
              <a:t>) tels les </a:t>
            </a:r>
            <a:r>
              <a:rPr lang="fr-FR" sz="1200">
                <a:solidFill>
                  <a:srgbClr val="6600CC"/>
                </a:solidFill>
                <a:hlinkClick r:id="rId6" action="ppaction://hlinkfile" tooltip="Phénol (groupe)"/>
              </a:rPr>
              <a:t>acides phénoliques</a:t>
            </a:r>
            <a:r>
              <a:rPr lang="fr-FR" sz="1200">
                <a:solidFill>
                  <a:srgbClr val="6600CC"/>
                </a:solidFill>
              </a:rPr>
              <a:t>, les </a:t>
            </a:r>
            <a:r>
              <a:rPr lang="fr-FR" sz="1200">
                <a:solidFill>
                  <a:srgbClr val="6600CC"/>
                </a:solidFill>
                <a:hlinkClick r:id="rId7" action="ppaction://hlinkfile" tooltip="Flavonoïde"/>
              </a:rPr>
              <a:t>flavonoïdes</a:t>
            </a:r>
            <a:r>
              <a:rPr lang="fr-FR" sz="1200">
                <a:solidFill>
                  <a:srgbClr val="6600CC"/>
                </a:solidFill>
              </a:rPr>
              <a:t>, les </a:t>
            </a:r>
            <a:r>
              <a:rPr lang="fr-FR" sz="1200">
                <a:solidFill>
                  <a:srgbClr val="6600CC"/>
                </a:solidFill>
                <a:hlinkClick r:id="rId8" action="ppaction://hlinkfile" tooltip="Terpénoïde"/>
              </a:rPr>
              <a:t>terpénoïdes</a:t>
            </a:r>
            <a:r>
              <a:rPr lang="fr-FR" sz="1200">
                <a:solidFill>
                  <a:srgbClr val="6600CC"/>
                </a:solidFill>
              </a:rPr>
              <a:t> et les </a:t>
            </a:r>
            <a:r>
              <a:rPr lang="fr-FR" sz="1200">
                <a:solidFill>
                  <a:srgbClr val="6600CC"/>
                </a:solidFill>
                <a:hlinkClick r:id="rId9" action="ppaction://hlinkfile" tooltip="Alcaloïde"/>
              </a:rPr>
              <a:t>alcaloïdes</a:t>
            </a:r>
            <a:r>
              <a:rPr lang="fr-FR" sz="1200">
                <a:solidFill>
                  <a:srgbClr val="6600CC"/>
                </a:solidFill>
              </a:rPr>
              <a:t>. Ces composés allélochimiques jouent un rôle important dans la </a:t>
            </a:r>
            <a:r>
              <a:rPr lang="fr-FR" sz="1200">
                <a:solidFill>
                  <a:srgbClr val="6600CC"/>
                </a:solidFill>
                <a:hlinkClick r:id="rId10" action="ppaction://hlinkfile" tooltip="Compétition (biologie)"/>
              </a:rPr>
              <a:t>compétition</a:t>
            </a:r>
            <a:r>
              <a:rPr lang="fr-FR" sz="1200">
                <a:solidFill>
                  <a:srgbClr val="6600CC"/>
                </a:solidFill>
              </a:rPr>
              <a:t> aux ressources environnementales que sont l’</a:t>
            </a:r>
            <a:r>
              <a:rPr lang="fr-FR" sz="1200">
                <a:solidFill>
                  <a:srgbClr val="6600CC"/>
                </a:solidFill>
                <a:hlinkClick r:id="rId11" action="ppaction://hlinkfile" tooltip="Eau"/>
              </a:rPr>
              <a:t>eau</a:t>
            </a:r>
            <a:r>
              <a:rPr lang="fr-FR" sz="1200">
                <a:solidFill>
                  <a:srgbClr val="6600CC"/>
                </a:solidFill>
              </a:rPr>
              <a:t>, la </a:t>
            </a:r>
            <a:r>
              <a:rPr lang="fr-FR" sz="1200">
                <a:solidFill>
                  <a:srgbClr val="6600CC"/>
                </a:solidFill>
                <a:hlinkClick r:id="rId12" action="ppaction://hlinkfile" tooltip="Lumière"/>
              </a:rPr>
              <a:t>lumière</a:t>
            </a:r>
            <a:r>
              <a:rPr lang="fr-FR" sz="1200">
                <a:solidFill>
                  <a:srgbClr val="6600CC"/>
                </a:solidFill>
              </a:rPr>
              <a:t> et les substances nutritives ; dans l’armement chimique de défense des plantes contre leurs </a:t>
            </a:r>
            <a:r>
              <a:rPr lang="fr-FR" sz="1200">
                <a:solidFill>
                  <a:srgbClr val="6600CC"/>
                </a:solidFill>
                <a:hlinkClick r:id="rId13" action="ppaction://hlinkfile" tooltip="Prédateur"/>
              </a:rPr>
              <a:t>prédateurs</a:t>
            </a:r>
            <a:r>
              <a:rPr lang="fr-FR" sz="1200">
                <a:solidFill>
                  <a:srgbClr val="6600CC"/>
                </a:solidFill>
              </a:rPr>
              <a:t>, et dans la </a:t>
            </a:r>
            <a:r>
              <a:rPr lang="fr-FR" sz="1200">
                <a:solidFill>
                  <a:srgbClr val="6600CC"/>
                </a:solidFill>
                <a:hlinkClick r:id="rId14" action="ppaction://hlinkfile" tooltip="Coopération"/>
              </a:rPr>
              <a:t>coopération</a:t>
            </a:r>
            <a:r>
              <a:rPr lang="fr-FR" sz="1200">
                <a:solidFill>
                  <a:srgbClr val="6600CC"/>
                </a:solidFill>
              </a:rPr>
              <a:t> intra- et interspécifique. L’incorporation de ces substances </a:t>
            </a:r>
            <a:r>
              <a:rPr lang="fr-FR" sz="1200" i="1">
                <a:solidFill>
                  <a:srgbClr val="6600CC"/>
                </a:solidFill>
              </a:rPr>
              <a:t>allélopathiques</a:t>
            </a:r>
            <a:r>
              <a:rPr lang="fr-FR" sz="1200">
                <a:solidFill>
                  <a:srgbClr val="6600CC"/>
                </a:solidFill>
              </a:rPr>
              <a:t> dans la gestion de l’</a:t>
            </a:r>
            <a:r>
              <a:rPr lang="fr-FR" sz="1200">
                <a:solidFill>
                  <a:srgbClr val="6600CC"/>
                </a:solidFill>
                <a:hlinkClick r:id="rId15" action="ppaction://hlinkfile" tooltip="Agriculture"/>
              </a:rPr>
              <a:t>agriculture</a:t>
            </a:r>
            <a:r>
              <a:rPr lang="fr-FR" sz="1200">
                <a:solidFill>
                  <a:srgbClr val="6600CC"/>
                </a:solidFill>
              </a:rPr>
              <a:t> peut réduire l’utilisation d’</a:t>
            </a:r>
            <a:r>
              <a:rPr lang="fr-FR" sz="1200">
                <a:solidFill>
                  <a:srgbClr val="6600CC"/>
                </a:solidFill>
                <a:hlinkClick r:id="rId16" action="ppaction://hlinkfile" tooltip="Herbicide"/>
              </a:rPr>
              <a:t>herbicides</a:t>
            </a:r>
            <a:r>
              <a:rPr lang="fr-FR" sz="1200">
                <a:solidFill>
                  <a:srgbClr val="6600CC"/>
                </a:solidFill>
              </a:rPr>
              <a:t>, de fongicides et d’insecticides ; aussi diminuer la détérioration de l’</a:t>
            </a:r>
            <a:r>
              <a:rPr lang="fr-FR" sz="1200">
                <a:solidFill>
                  <a:srgbClr val="6600CC"/>
                </a:solidFill>
                <a:hlinkClick r:id="rId17" action="ppaction://hlinkfile" tooltip="Environnement"/>
              </a:rPr>
              <a:t>environnement</a:t>
            </a:r>
            <a:r>
              <a:rPr lang="fr-FR" sz="1200">
                <a:solidFill>
                  <a:srgbClr val="6600CC"/>
                </a:solidFill>
              </a:rPr>
              <a:t> (voir </a:t>
            </a:r>
            <a:r>
              <a:rPr lang="fr-FR" sz="1200" b="1" i="1">
                <a:solidFill>
                  <a:srgbClr val="6600CC"/>
                </a:solidFill>
              </a:rPr>
              <a:t>Culture associé </a:t>
            </a:r>
            <a:r>
              <a:rPr lang="fr-FR" sz="1200">
                <a:solidFill>
                  <a:srgbClr val="6600CC"/>
                </a:solidFill>
              </a:rPr>
              <a:t>ou </a:t>
            </a:r>
            <a:r>
              <a:rPr lang="fr-FR" sz="1200" b="1" i="1">
                <a:solidFill>
                  <a:srgbClr val="6600CC"/>
                </a:solidFill>
              </a:rPr>
              <a:t>Compagnonnage végétal</a:t>
            </a:r>
            <a:r>
              <a:rPr lang="fr-FR" sz="1200">
                <a:solidFill>
                  <a:srgbClr val="6600CC"/>
                </a:solidFill>
              </a:rPr>
              <a:t>).</a:t>
            </a:r>
          </a:p>
          <a:p>
            <a:pPr algn="just" eaLnBrk="0" hangingPunct="0"/>
            <a:r>
              <a:rPr lang="fr-FR" sz="1200">
                <a:solidFill>
                  <a:srgbClr val="6600CC"/>
                </a:solidFill>
              </a:rPr>
              <a:t>(Pour en savoir plus, lire l’article : </a:t>
            </a:r>
            <a:r>
              <a:rPr lang="fr-FR" sz="1200" i="1">
                <a:solidFill>
                  <a:srgbClr val="6600CC"/>
                </a:solidFill>
              </a:rPr>
              <a:t>Qu'est-ce que l'allélopathie ?, </a:t>
            </a:r>
            <a:r>
              <a:rPr lang="fr-FR" sz="1200">
                <a:solidFill>
                  <a:srgbClr val="6600CC"/>
                </a:solidFill>
                <a:hlinkClick r:id="rId18"/>
              </a:rPr>
              <a:t>http://www.leca.univ-savoie.fr/tmp/Rech/Allelo/alelof.htm</a:t>
            </a:r>
            <a:r>
              <a:rPr lang="fr-FR" sz="1200">
                <a:solidFill>
                  <a:srgbClr val="6600CC"/>
                </a:solidFill>
              </a:rPr>
              <a:t>).</a:t>
            </a:r>
          </a:p>
          <a:p>
            <a:pPr algn="just" eaLnBrk="0" hangingPunct="0"/>
            <a:r>
              <a:rPr lang="fr-FR" sz="1200" b="1">
                <a:solidFill>
                  <a:srgbClr val="7030A0"/>
                </a:solidFill>
              </a:rPr>
              <a:t>Alluvions </a:t>
            </a:r>
            <a:r>
              <a:rPr lang="fr-FR" sz="1200">
                <a:solidFill>
                  <a:srgbClr val="7030A0"/>
                </a:solidFill>
              </a:rPr>
              <a:t>: </a:t>
            </a:r>
            <a:r>
              <a:rPr lang="fr-FR" sz="1200">
                <a:solidFill>
                  <a:srgbClr val="6600CC"/>
                </a:solidFill>
              </a:rPr>
              <a:t>a) Dépôt de sédiments charriés par les eaux d'une rivière, d'un fleuve... b) Dépôts constitués par des matériaux solides transportés et déposés par les eaux courantes (cailloux, graviers, sables limons). c) Sédiment des cours d'eau et des lacs composé, selon les régions traversées et la force du courant, de galet, de gravier et de sable en dépôts souvent lenticulaires. La fraction fine correspond à des argiles et des limons. </a:t>
            </a:r>
            <a:r>
              <a:rPr lang="fr-FR" sz="1200">
                <a:solidFill>
                  <a:srgbClr val="7030A0"/>
                </a:solidFill>
              </a:rPr>
              <a:t>d) particules terreuses, généralement de texture fine, entraînées par l’eau parfois sur de grandes distances, puis redéposées.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WordArt 5"/>
          <p:cNvSpPr>
            <a:spLocks noChangeArrowheads="1" noChangeShapeType="1" noTextEdit="1"/>
          </p:cNvSpPr>
          <p:nvPr/>
        </p:nvSpPr>
        <p:spPr bwMode="auto">
          <a:xfrm>
            <a:off x="1060450" y="96838"/>
            <a:ext cx="6840538" cy="4619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24C78E1F-7A76-486C-92BB-7E9FE6C0F7D8}" type="slidenum">
              <a:rPr lang="fr-FR" sz="1200">
                <a:solidFill>
                  <a:schemeClr val="tx1">
                    <a:tint val="75000"/>
                  </a:schemeClr>
                </a:solidFill>
                <a:latin typeface="Times New Roman" pitchFamily="18" charset="0"/>
              </a:rPr>
              <a:pPr algn="r" fontAlgn="auto">
                <a:spcBef>
                  <a:spcPts val="0"/>
                </a:spcBef>
                <a:spcAft>
                  <a:spcPts val="0"/>
                </a:spcAft>
                <a:defRPr/>
              </a:pPr>
              <a:t>85</a:t>
            </a:fld>
            <a:endParaRPr lang="fr-FR" sz="1200" dirty="0">
              <a:solidFill>
                <a:schemeClr val="tx1">
                  <a:tint val="75000"/>
                </a:schemeClr>
              </a:solidFill>
              <a:latin typeface="Times New Roman" pitchFamily="18" charset="0"/>
            </a:endParaRPr>
          </a:p>
        </p:txBody>
      </p:sp>
      <p:sp>
        <p:nvSpPr>
          <p:cNvPr id="88068" name="Text Box 8"/>
          <p:cNvSpPr txBox="1">
            <a:spLocks noChangeArrowheads="1"/>
          </p:cNvSpPr>
          <p:nvPr/>
        </p:nvSpPr>
        <p:spPr bwMode="auto">
          <a:xfrm>
            <a:off x="111125" y="711200"/>
            <a:ext cx="8891588" cy="3878263"/>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b="1" i="1">
              <a:hlinkClick r:id="rId2" action="ppaction://hlinkfile" tooltip="Arborloo"/>
            </a:endParaRPr>
          </a:p>
          <a:p>
            <a:pPr eaLnBrk="0" hangingPunct="0"/>
            <a:r>
              <a:rPr lang="fr-FR" sz="1200" b="1" i="1">
                <a:solidFill>
                  <a:srgbClr val="7030A0"/>
                </a:solidFill>
              </a:rPr>
              <a:t>Altération</a:t>
            </a:r>
            <a:r>
              <a:rPr lang="fr-FR" sz="1200" b="1">
                <a:solidFill>
                  <a:srgbClr val="7030A0"/>
                </a:solidFill>
              </a:rPr>
              <a:t> </a:t>
            </a:r>
            <a:r>
              <a:rPr lang="fr-FR" sz="1200">
                <a:solidFill>
                  <a:srgbClr val="7030A0"/>
                </a:solidFill>
              </a:rPr>
              <a:t>: décomposition, au contact de l’atmosphère, par voie physique (désagrégation), chimique, biologique, des minéraux constitutifs de roches qui entraîne la formation d’autres substances minérales, oxydées, réduites, carbonatées, etc.</a:t>
            </a:r>
          </a:p>
          <a:p>
            <a:pPr eaLnBrk="0" hangingPunct="0"/>
            <a:r>
              <a:rPr lang="fr-FR" sz="1200" b="1" i="1">
                <a:solidFill>
                  <a:srgbClr val="7030A0"/>
                </a:solidFill>
              </a:rPr>
              <a:t>Altérite</a:t>
            </a:r>
            <a:r>
              <a:rPr lang="fr-FR" sz="1200">
                <a:solidFill>
                  <a:srgbClr val="7030A0"/>
                </a:solidFill>
              </a:rPr>
              <a:t> : Issue de la décomposition physique et/ou chimique du substrat, l’altérite a une composition minéralogique très variable qui dépend du substrat. Matériau sans </a:t>
            </a:r>
            <a:r>
              <a:rPr lang="fr-FR" sz="1200" i="1">
                <a:solidFill>
                  <a:srgbClr val="7030A0"/>
                </a:solidFill>
              </a:rPr>
              <a:t>structuration pédologique</a:t>
            </a:r>
            <a:r>
              <a:rPr lang="fr-FR" sz="1200">
                <a:solidFill>
                  <a:srgbClr val="7030A0"/>
                </a:solidFill>
              </a:rPr>
              <a:t>, l’altérite peut avoir conservé la structure apparente de la roche (</a:t>
            </a:r>
            <a:r>
              <a:rPr lang="fr-FR" sz="1200" i="1">
                <a:solidFill>
                  <a:srgbClr val="7030A0"/>
                </a:solidFill>
              </a:rPr>
              <a:t>isaltérite</a:t>
            </a:r>
            <a:r>
              <a:rPr lang="fr-FR" sz="1200">
                <a:solidFill>
                  <a:srgbClr val="7030A0"/>
                </a:solidFill>
              </a:rPr>
              <a:t>) ou non (</a:t>
            </a:r>
            <a:r>
              <a:rPr lang="fr-FR" sz="1200" i="1">
                <a:solidFill>
                  <a:srgbClr val="7030A0"/>
                </a:solidFill>
              </a:rPr>
              <a:t>allotérite</a:t>
            </a:r>
            <a:r>
              <a:rPr lang="fr-FR" sz="1200">
                <a:solidFill>
                  <a:srgbClr val="7030A0"/>
                </a:solidFill>
              </a:rPr>
              <a:t>).</a:t>
            </a:r>
          </a:p>
          <a:p>
            <a:pPr algn="just"/>
            <a:r>
              <a:rPr lang="fr-FR" sz="1200" b="1" i="1">
                <a:solidFill>
                  <a:srgbClr val="6600CC"/>
                </a:solidFill>
              </a:rPr>
              <a:t>Amendement</a:t>
            </a:r>
            <a:r>
              <a:rPr lang="fr-FR" sz="1200" i="1">
                <a:solidFill>
                  <a:srgbClr val="6600CC"/>
                </a:solidFill>
              </a:rPr>
              <a:t> </a:t>
            </a:r>
            <a:r>
              <a:rPr lang="fr-FR" sz="1200">
                <a:solidFill>
                  <a:srgbClr val="6600CC"/>
                </a:solidFill>
              </a:rPr>
              <a:t>: opération destinée à améliorer les propriétés physiques d'un sol (en général, par l’apport de sels minéraux et de sédiment(s)).</a:t>
            </a:r>
          </a:p>
          <a:p>
            <a:pPr eaLnBrk="0" hangingPunct="0"/>
            <a:r>
              <a:rPr lang="fr-FR" sz="1200" b="1" i="1">
                <a:solidFill>
                  <a:srgbClr val="7030A0"/>
                </a:solidFill>
              </a:rPr>
              <a:t>Anmoor</a:t>
            </a:r>
            <a:r>
              <a:rPr lang="fr-FR" sz="1200" b="1">
                <a:solidFill>
                  <a:srgbClr val="7030A0"/>
                </a:solidFill>
              </a:rPr>
              <a:t> </a:t>
            </a:r>
            <a:r>
              <a:rPr lang="fr-FR" sz="1200">
                <a:solidFill>
                  <a:srgbClr val="7030A0"/>
                </a:solidFill>
              </a:rPr>
              <a:t>: Type d’humus formé en anaérobiose non permanente, constitué d’un mélange intime de matière minérale (à dominante argileuse) et de matière organique bien humifiée, noir, très plastique et assez épais.</a:t>
            </a:r>
          </a:p>
          <a:p>
            <a:pPr algn="just"/>
            <a:endParaRPr lang="fr-FR" sz="1200" b="1" i="1">
              <a:solidFill>
                <a:srgbClr val="6600CC"/>
              </a:solidFill>
            </a:endParaRPr>
          </a:p>
          <a:p>
            <a:pPr eaLnBrk="0" hangingPunct="0"/>
            <a:r>
              <a:rPr lang="fr-FR" sz="1200" b="1" i="1">
                <a:solidFill>
                  <a:srgbClr val="7030A0"/>
                </a:solidFill>
              </a:rPr>
              <a:t>Battance</a:t>
            </a:r>
            <a:r>
              <a:rPr lang="fr-FR" sz="1200">
                <a:solidFill>
                  <a:srgbClr val="7030A0"/>
                </a:solidFill>
              </a:rPr>
              <a:t>: destruction de la structure d’un sol sous l’effet de la pluie, surtout en cas d’orages, avec formation d’une pellicule ou d’une mince couche superficielle, continue et consistance, dite </a:t>
            </a:r>
            <a:r>
              <a:rPr lang="fr-FR" sz="1200" i="1">
                <a:solidFill>
                  <a:srgbClr val="7030A0"/>
                </a:solidFill>
              </a:rPr>
              <a:t>croûte de battance</a:t>
            </a:r>
            <a:r>
              <a:rPr lang="fr-FR" sz="1200">
                <a:solidFill>
                  <a:srgbClr val="7030A0"/>
                </a:solidFill>
              </a:rPr>
              <a:t>.</a:t>
            </a:r>
            <a:endParaRPr lang="fr-FR" sz="1200" b="1" i="1">
              <a:solidFill>
                <a:srgbClr val="7030A0"/>
              </a:solidFill>
            </a:endParaRPr>
          </a:p>
          <a:p>
            <a:pPr algn="just"/>
            <a:r>
              <a:rPr lang="fr-FR" sz="1200" b="1" i="1">
                <a:solidFill>
                  <a:srgbClr val="6600CC"/>
                </a:solidFill>
              </a:rPr>
              <a:t>Biomasse</a:t>
            </a:r>
            <a:r>
              <a:rPr lang="fr-FR" sz="1200">
                <a:solidFill>
                  <a:srgbClr val="6600CC"/>
                </a:solidFill>
              </a:rPr>
              <a:t> : quantité totale de matière (masse) de toutes les espèces vivantes présentes dans un milieu naturel donné (écologie).</a:t>
            </a:r>
          </a:p>
          <a:p>
            <a:pPr algn="just"/>
            <a:r>
              <a:rPr lang="fr-FR" sz="1200" b="1" i="1">
                <a:solidFill>
                  <a:srgbClr val="6600CC"/>
                </a:solidFill>
              </a:rPr>
              <a:t>Bioturbation</a:t>
            </a:r>
            <a:r>
              <a:rPr lang="fr-FR" sz="1200">
                <a:solidFill>
                  <a:srgbClr val="6600CC"/>
                </a:solidFill>
              </a:rPr>
              <a:t> : Modification de l’organisation d’un horizon, ou d’une terre par les déplacements d’organismes vivants.</a:t>
            </a:r>
          </a:p>
          <a:p>
            <a:pPr algn="just"/>
            <a:r>
              <a:rPr lang="fr-FR" sz="1200" b="1" i="1">
                <a:solidFill>
                  <a:srgbClr val="6600CC"/>
                </a:solidFill>
              </a:rPr>
              <a:t>Bouillie bordelaise </a:t>
            </a:r>
            <a:r>
              <a:rPr lang="fr-FR" sz="1200">
                <a:solidFill>
                  <a:srgbClr val="6600CC"/>
                </a:solidFill>
              </a:rPr>
              <a:t>: fongicide composé de sulfate de cuivre additionné à de la chaux.</a:t>
            </a:r>
          </a:p>
          <a:p>
            <a:pPr algn="just"/>
            <a:r>
              <a:rPr lang="fr-FR" sz="1200" b="1" i="1">
                <a:solidFill>
                  <a:srgbClr val="6600CC"/>
                </a:solidFill>
              </a:rPr>
              <a:t>Brunification</a:t>
            </a:r>
            <a:r>
              <a:rPr lang="fr-FR" sz="1200">
                <a:solidFill>
                  <a:srgbClr val="6600CC"/>
                </a:solidFill>
              </a:rPr>
              <a:t> : processus caractérisé par une activité biologique forte favorisant la liaison entre les argiles et le fer, on aboutit à des complexes « argile-humus-fer » stables.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WordArt 5"/>
          <p:cNvSpPr>
            <a:spLocks noChangeArrowheads="1" noChangeShapeType="1" noTextEdit="1"/>
          </p:cNvSpPr>
          <p:nvPr/>
        </p:nvSpPr>
        <p:spPr bwMode="auto">
          <a:xfrm>
            <a:off x="1060450" y="96838"/>
            <a:ext cx="6840538" cy="4619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E4B923FE-F264-492B-9C98-540CEFACDCFB}" type="slidenum">
              <a:rPr lang="fr-FR" sz="1200">
                <a:solidFill>
                  <a:schemeClr val="tx1">
                    <a:tint val="75000"/>
                  </a:schemeClr>
                </a:solidFill>
                <a:latin typeface="Times New Roman" pitchFamily="18" charset="0"/>
              </a:rPr>
              <a:pPr algn="r" fontAlgn="auto">
                <a:spcBef>
                  <a:spcPts val="0"/>
                </a:spcBef>
                <a:spcAft>
                  <a:spcPts val="0"/>
                </a:spcAft>
                <a:defRPr/>
              </a:pPr>
              <a:t>86</a:t>
            </a:fld>
            <a:endParaRPr lang="fr-FR" sz="1200" dirty="0">
              <a:solidFill>
                <a:schemeClr val="tx1">
                  <a:tint val="75000"/>
                </a:schemeClr>
              </a:solidFill>
              <a:latin typeface="Times New Roman" pitchFamily="18" charset="0"/>
            </a:endParaRPr>
          </a:p>
        </p:txBody>
      </p:sp>
      <p:sp>
        <p:nvSpPr>
          <p:cNvPr id="89092" name="Text Box 8"/>
          <p:cNvSpPr txBox="1">
            <a:spLocks noChangeArrowheads="1"/>
          </p:cNvSpPr>
          <p:nvPr/>
        </p:nvSpPr>
        <p:spPr bwMode="auto">
          <a:xfrm>
            <a:off x="111125" y="711200"/>
            <a:ext cx="8891588" cy="4062413"/>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b="1" i="1">
              <a:hlinkClick r:id="rId2" action="ppaction://hlinkfile" tooltip="Arborloo"/>
            </a:endParaRPr>
          </a:p>
          <a:p>
            <a:pPr algn="just" eaLnBrk="0" hangingPunct="0"/>
            <a:r>
              <a:rPr lang="fr-FR" sz="1200" b="1" i="1">
                <a:solidFill>
                  <a:srgbClr val="7030A0"/>
                </a:solidFill>
              </a:rPr>
              <a:t>Calcique</a:t>
            </a:r>
            <a:r>
              <a:rPr lang="fr-FR" sz="1200">
                <a:solidFill>
                  <a:srgbClr val="7030A0"/>
                </a:solidFill>
              </a:rPr>
              <a:t>: se dit d’un sol ou d’un horizon dans lequel les cations calcium sont abondants et constituent la presque totalité des ions adsorbés sur le complexe argilo-humique.</a:t>
            </a:r>
          </a:p>
          <a:p>
            <a:pPr algn="just" eaLnBrk="0" hangingPunct="0"/>
            <a:r>
              <a:rPr lang="fr-FR" sz="1200" b="1" i="1">
                <a:solidFill>
                  <a:srgbClr val="7030A0"/>
                </a:solidFill>
              </a:rPr>
              <a:t>Calcaricole</a:t>
            </a:r>
            <a:r>
              <a:rPr lang="fr-FR" sz="1200" b="1">
                <a:solidFill>
                  <a:srgbClr val="7030A0"/>
                </a:solidFill>
              </a:rPr>
              <a:t> </a:t>
            </a:r>
            <a:r>
              <a:rPr lang="fr-FR" sz="1200">
                <a:solidFill>
                  <a:srgbClr val="7030A0"/>
                </a:solidFill>
              </a:rPr>
              <a:t>: Se dit d’une espèce ou d’une végétation qui se rencontre exclusivement sur des sols riches en carbonate de calcium (calcaire).</a:t>
            </a:r>
          </a:p>
          <a:p>
            <a:pPr algn="just" eaLnBrk="0" hangingPunct="0"/>
            <a:r>
              <a:rPr lang="fr-FR" sz="1200" b="1" i="1">
                <a:solidFill>
                  <a:srgbClr val="7030A0"/>
                </a:solidFill>
              </a:rPr>
              <a:t>Calcicole</a:t>
            </a:r>
            <a:r>
              <a:rPr lang="fr-FR" sz="1200" b="1">
                <a:solidFill>
                  <a:srgbClr val="7030A0"/>
                </a:solidFill>
              </a:rPr>
              <a:t> </a:t>
            </a:r>
            <a:r>
              <a:rPr lang="fr-FR" sz="1200">
                <a:solidFill>
                  <a:srgbClr val="7030A0"/>
                </a:solidFill>
              </a:rPr>
              <a:t>: Se dit d’une espèce ou d’une végétation se rencontrant exclusivement ou préférentiellement sur les sols riches en calcium.</a:t>
            </a:r>
          </a:p>
          <a:p>
            <a:pPr algn="just" eaLnBrk="0" hangingPunct="0"/>
            <a:r>
              <a:rPr lang="fr-FR" sz="1200" b="1" i="1">
                <a:solidFill>
                  <a:srgbClr val="7030A0"/>
                </a:solidFill>
              </a:rPr>
              <a:t>Capacité au champ </a:t>
            </a:r>
            <a:r>
              <a:rPr lang="fr-FR" sz="1200">
                <a:solidFill>
                  <a:srgbClr val="7030A0"/>
                </a:solidFill>
              </a:rPr>
              <a:t>: quantité d’eau retenue par le sol après la fin d’une période de pluie et un ressuyage partiel d’une durée conventionnelle de 48 heures, et correspondant à la capacité rétention augmentée d’une partie de l’eau gravitaire.</a:t>
            </a:r>
          </a:p>
          <a:p>
            <a:pPr algn="just" eaLnBrk="0" hangingPunct="0"/>
            <a:r>
              <a:rPr lang="fr-FR" sz="1200" b="1" i="1">
                <a:solidFill>
                  <a:srgbClr val="7030A0"/>
                </a:solidFill>
              </a:rPr>
              <a:t>Capacité d’échange cationique </a:t>
            </a:r>
            <a:r>
              <a:rPr lang="fr-FR" sz="1200">
                <a:solidFill>
                  <a:srgbClr val="7030A0"/>
                </a:solidFill>
              </a:rPr>
              <a:t>: quantité de </a:t>
            </a:r>
            <a:r>
              <a:rPr lang="fr-FR" sz="1200" i="1">
                <a:solidFill>
                  <a:srgbClr val="7030A0"/>
                </a:solidFill>
              </a:rPr>
              <a:t>cations</a:t>
            </a:r>
            <a:r>
              <a:rPr lang="fr-FR" sz="1200">
                <a:solidFill>
                  <a:srgbClr val="7030A0"/>
                </a:solidFill>
              </a:rPr>
              <a:t>, quelle que soit leur nature, que peut absorber le complexe absorbant d’un sol ou plus généralement les substances </a:t>
            </a:r>
            <a:r>
              <a:rPr lang="fr-FR" sz="1200" i="1">
                <a:solidFill>
                  <a:srgbClr val="7030A0"/>
                </a:solidFill>
              </a:rPr>
              <a:t>colloïdales</a:t>
            </a:r>
            <a:r>
              <a:rPr lang="fr-FR" sz="1200">
                <a:solidFill>
                  <a:srgbClr val="7030A0"/>
                </a:solidFill>
              </a:rPr>
              <a:t> électronégatives ; cette valeur s’exprime en milliéquivalents pour 100 g de sol ou de colloïde (meq %) ; souvent désignée par l’abréviation CEC, CEB ou anciennement par la lettre.</a:t>
            </a:r>
          </a:p>
          <a:p>
            <a:pPr algn="just" eaLnBrk="0" hangingPunct="0"/>
            <a:r>
              <a:rPr lang="fr-FR" sz="1200" b="1" i="1">
                <a:solidFill>
                  <a:srgbClr val="7030A0"/>
                </a:solidFill>
              </a:rPr>
              <a:t>Capacité de rétention </a:t>
            </a:r>
            <a:r>
              <a:rPr lang="fr-FR" sz="1200">
                <a:solidFill>
                  <a:srgbClr val="7030A0"/>
                </a:solidFill>
              </a:rPr>
              <a:t>: quantité d’eau retenue dans le sol quand celui-ci est complètement ressuyé par </a:t>
            </a:r>
            <a:r>
              <a:rPr lang="fr-FR" sz="1200" i="1">
                <a:solidFill>
                  <a:srgbClr val="7030A0"/>
                </a:solidFill>
              </a:rPr>
              <a:t>succion</a:t>
            </a:r>
            <a:r>
              <a:rPr lang="fr-FR" sz="1200">
                <a:solidFill>
                  <a:srgbClr val="7030A0"/>
                </a:solidFill>
              </a:rPr>
              <a:t> et correspondant aux phénomènes d’attraction intermoléculaire.</a:t>
            </a:r>
          </a:p>
          <a:p>
            <a:pPr algn="just"/>
            <a:r>
              <a:rPr lang="fr-FR" sz="1200" b="1" i="1">
                <a:solidFill>
                  <a:srgbClr val="6600CC"/>
                </a:solidFill>
              </a:rPr>
              <a:t>Carottage</a:t>
            </a:r>
            <a:r>
              <a:rPr lang="fr-FR" sz="1200">
                <a:solidFill>
                  <a:srgbClr val="6600CC"/>
                </a:solidFill>
              </a:rPr>
              <a:t> : prélèvement d'un </a:t>
            </a:r>
            <a:r>
              <a:rPr lang="fr-FR" sz="1200">
                <a:solidFill>
                  <a:srgbClr val="6600CC"/>
                </a:solidFill>
                <a:hlinkClick r:id="rId3" action="ppaction://hlinkfile" tooltip="Échantillon (statistiques)"/>
              </a:rPr>
              <a:t>échantillon</a:t>
            </a:r>
            <a:r>
              <a:rPr lang="fr-FR" sz="1200">
                <a:solidFill>
                  <a:srgbClr val="6600CC"/>
                </a:solidFill>
              </a:rPr>
              <a:t> du sous-sol terrestre ou marin obtenu à l'aide d'un tube appelé </a:t>
            </a:r>
            <a:r>
              <a:rPr lang="fr-FR" sz="1200">
                <a:solidFill>
                  <a:srgbClr val="6600CC"/>
                </a:solidFill>
                <a:hlinkClick r:id="rId4" action="ppaction://hlinkfile" tooltip="Tarière"/>
              </a:rPr>
              <a:t>tarière</a:t>
            </a:r>
            <a:r>
              <a:rPr lang="fr-FR" sz="1200">
                <a:solidFill>
                  <a:srgbClr val="6600CC"/>
                </a:solidFill>
              </a:rPr>
              <a:t> que l'on fait pénétrer dans le sous-sol </a:t>
            </a:r>
            <a:r>
              <a:rPr lang="fr-FR" sz="1200" baseline="30000">
                <a:solidFill>
                  <a:srgbClr val="6600CC"/>
                </a:solidFill>
                <a:hlinkClick r:id="" action="ppaction://hlinkfile"/>
              </a:rPr>
              <a:t>[1]</a:t>
            </a:r>
            <a:r>
              <a:rPr lang="fr-FR" sz="1200">
                <a:solidFill>
                  <a:srgbClr val="6600CC"/>
                </a:solidFill>
              </a:rPr>
              <a:t>. L'échantillon ainsi obtenu s'appelle une </a:t>
            </a:r>
            <a:r>
              <a:rPr lang="fr-FR" sz="1200" b="1">
                <a:solidFill>
                  <a:srgbClr val="6600CC"/>
                </a:solidFill>
              </a:rPr>
              <a:t>carotte</a:t>
            </a:r>
            <a:r>
              <a:rPr lang="fr-FR" sz="1200">
                <a:solidFill>
                  <a:srgbClr val="6600CC"/>
                </a:solidFill>
              </a:rPr>
              <a:t> (par analogie avec la racine de la plante du même nom, la </a:t>
            </a:r>
            <a:r>
              <a:rPr lang="fr-FR" sz="1200">
                <a:solidFill>
                  <a:srgbClr val="6600CC"/>
                </a:solidFill>
                <a:hlinkClick r:id="rId5" action="ppaction://hlinkfile" tooltip="Carotte"/>
              </a:rPr>
              <a:t>carotte</a:t>
            </a:r>
            <a:r>
              <a:rPr lang="fr-FR" sz="1200">
                <a:solidFill>
                  <a:srgbClr val="6600CC"/>
                </a:solidFill>
              </a:rPr>
              <a:t>). </a:t>
            </a:r>
          </a:p>
          <a:p>
            <a:pPr algn="just"/>
            <a:r>
              <a:rPr lang="fr-FR" sz="1200" b="1" i="1">
                <a:solidFill>
                  <a:srgbClr val="6600CC"/>
                </a:solidFill>
              </a:rPr>
              <a:t>Carottier</a:t>
            </a:r>
            <a:r>
              <a:rPr lang="fr-FR" sz="1200">
                <a:solidFill>
                  <a:srgbClr val="6600CC"/>
                </a:solidFill>
              </a:rPr>
              <a:t> (ou </a:t>
            </a:r>
            <a:r>
              <a:rPr lang="fr-FR" sz="1200" b="1" i="1">
                <a:solidFill>
                  <a:srgbClr val="6600CC"/>
                </a:solidFill>
              </a:rPr>
              <a:t>carotteur</a:t>
            </a:r>
            <a:r>
              <a:rPr lang="fr-FR" sz="1200">
                <a:solidFill>
                  <a:srgbClr val="6600CC"/>
                </a:solidFill>
              </a:rPr>
              <a:t>) à main : sonde, composé d’un tube, pour l’extraction de carottes de sols, sur un terrain (voir </a:t>
            </a:r>
            <a:r>
              <a:rPr lang="fr-FR" sz="1200" i="1">
                <a:solidFill>
                  <a:srgbClr val="6600CC"/>
                </a:solidFill>
              </a:rPr>
              <a:t>tarière</a:t>
            </a:r>
            <a:r>
              <a:rPr lang="fr-FR" sz="1200">
                <a:solidFill>
                  <a:srgbClr val="6600CC"/>
                </a:solidFill>
              </a:rPr>
              <a:t>).</a:t>
            </a:r>
          </a:p>
          <a:p>
            <a:pPr algn="just"/>
            <a:r>
              <a:rPr lang="fr-FR" sz="1200" b="1" i="1">
                <a:solidFill>
                  <a:srgbClr val="6600CC"/>
                </a:solidFill>
              </a:rPr>
              <a:t>Cernage racinaire</a:t>
            </a:r>
            <a:r>
              <a:rPr lang="fr-FR" sz="1200">
                <a:solidFill>
                  <a:srgbClr val="6600CC"/>
                </a:solidFill>
              </a:rPr>
              <a:t> (des arbres ...) : maîtrise mécanique des racines des arbres pour les empêcher de pousser vers l'allée cultivée (Voir : </a:t>
            </a:r>
            <a:r>
              <a:rPr lang="fr-FR" sz="1200" b="1" i="1">
                <a:solidFill>
                  <a:srgbClr val="6600CC"/>
                </a:solidFill>
              </a:rPr>
              <a:t>Culture intercalaire</a:t>
            </a:r>
            <a:r>
              <a:rPr lang="fr-FR" sz="1200">
                <a:solidFill>
                  <a:srgbClr val="6600CC"/>
                </a:solidFill>
              </a:rPr>
              <a:t>).</a:t>
            </a:r>
            <a:endParaRPr lang="fr-FR" sz="1200" b="1" i="1">
              <a:solidFill>
                <a:srgbClr val="6600CC"/>
              </a:solidFill>
            </a:endParaRPr>
          </a:p>
        </p:txBody>
      </p:sp>
      <p:pic>
        <p:nvPicPr>
          <p:cNvPr id="89093" name="Image 1"/>
          <p:cNvPicPr>
            <a:picLocks noChangeAspect="1"/>
          </p:cNvPicPr>
          <p:nvPr/>
        </p:nvPicPr>
        <p:blipFill>
          <a:blip r:embed="rId6" cstate="print"/>
          <a:srcRect/>
          <a:stretch>
            <a:fillRect/>
          </a:stretch>
        </p:blipFill>
        <p:spPr bwMode="auto">
          <a:xfrm>
            <a:off x="5783263" y="5175250"/>
            <a:ext cx="2460625" cy="1606550"/>
          </a:xfrm>
          <a:prstGeom prst="rect">
            <a:avLst/>
          </a:prstGeom>
          <a:noFill/>
          <a:ln w="9525">
            <a:noFill/>
            <a:miter lim="800000"/>
            <a:headEnd/>
            <a:tailEnd/>
          </a:ln>
        </p:spPr>
      </p:pic>
      <p:pic>
        <p:nvPicPr>
          <p:cNvPr id="89094" name="Image 2"/>
          <p:cNvPicPr>
            <a:picLocks noChangeAspect="1"/>
          </p:cNvPicPr>
          <p:nvPr/>
        </p:nvPicPr>
        <p:blipFill>
          <a:blip r:embed="rId7" cstate="print"/>
          <a:srcRect/>
          <a:stretch>
            <a:fillRect/>
          </a:stretch>
        </p:blipFill>
        <p:spPr bwMode="auto">
          <a:xfrm>
            <a:off x="993775" y="5187950"/>
            <a:ext cx="2047875" cy="1593850"/>
          </a:xfrm>
          <a:prstGeom prst="rect">
            <a:avLst/>
          </a:prstGeom>
          <a:noFill/>
          <a:ln w="9525">
            <a:noFill/>
            <a:miter lim="800000"/>
            <a:headEnd/>
            <a:tailEnd/>
          </a:ln>
        </p:spPr>
      </p:pic>
      <p:pic>
        <p:nvPicPr>
          <p:cNvPr id="89095" name="Image 3"/>
          <p:cNvPicPr>
            <a:picLocks noChangeAspect="1"/>
          </p:cNvPicPr>
          <p:nvPr/>
        </p:nvPicPr>
        <p:blipFill>
          <a:blip r:embed="rId8" cstate="print"/>
          <a:srcRect/>
          <a:stretch>
            <a:fillRect/>
          </a:stretch>
        </p:blipFill>
        <p:spPr bwMode="auto">
          <a:xfrm>
            <a:off x="4356100" y="5187950"/>
            <a:ext cx="925513" cy="1647825"/>
          </a:xfrm>
          <a:prstGeom prst="rect">
            <a:avLst/>
          </a:prstGeom>
          <a:noFill/>
          <a:ln w="9525">
            <a:noFill/>
            <a:miter lim="800000"/>
            <a:headEnd/>
            <a:tailEnd/>
          </a:ln>
        </p:spPr>
      </p:pic>
      <p:sp>
        <p:nvSpPr>
          <p:cNvPr id="89096" name="ZoneTexte 5"/>
          <p:cNvSpPr txBox="1">
            <a:spLocks noChangeArrowheads="1"/>
          </p:cNvSpPr>
          <p:nvPr/>
        </p:nvSpPr>
        <p:spPr bwMode="auto">
          <a:xfrm>
            <a:off x="3074988" y="5948363"/>
            <a:ext cx="1568450" cy="276225"/>
          </a:xfrm>
          <a:prstGeom prst="rect">
            <a:avLst/>
          </a:prstGeom>
          <a:noFill/>
          <a:ln w="9525">
            <a:noFill/>
            <a:miter lim="800000"/>
            <a:headEnd/>
            <a:tailEnd/>
          </a:ln>
        </p:spPr>
        <p:txBody>
          <a:bodyPr>
            <a:spAutoFit/>
          </a:bodyPr>
          <a:lstStyle/>
          <a:p>
            <a:r>
              <a:rPr lang="fr-FR" sz="1200">
                <a:solidFill>
                  <a:srgbClr val="6600CC"/>
                </a:solidFill>
              </a:rPr>
              <a:t>←  carottier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WordArt 5"/>
          <p:cNvSpPr>
            <a:spLocks noChangeArrowheads="1" noChangeShapeType="1" noTextEdit="1"/>
          </p:cNvSpPr>
          <p:nvPr/>
        </p:nvSpPr>
        <p:spPr bwMode="auto">
          <a:xfrm>
            <a:off x="1060450" y="96838"/>
            <a:ext cx="6840538" cy="4619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EB3FB53-5C25-4E74-8EA3-0342C019DCCB}" type="slidenum">
              <a:rPr lang="fr-FR" sz="1200">
                <a:solidFill>
                  <a:schemeClr val="tx1">
                    <a:tint val="75000"/>
                  </a:schemeClr>
                </a:solidFill>
                <a:latin typeface="Times New Roman" pitchFamily="18" charset="0"/>
              </a:rPr>
              <a:pPr algn="r" fontAlgn="auto">
                <a:spcBef>
                  <a:spcPts val="0"/>
                </a:spcBef>
                <a:spcAft>
                  <a:spcPts val="0"/>
                </a:spcAft>
                <a:defRPr/>
              </a:pPr>
              <a:t>87</a:t>
            </a:fld>
            <a:endParaRPr lang="fr-FR" sz="1200" dirty="0">
              <a:solidFill>
                <a:schemeClr val="tx1">
                  <a:tint val="75000"/>
                </a:schemeClr>
              </a:solidFill>
              <a:latin typeface="Times New Roman" pitchFamily="18" charset="0"/>
            </a:endParaRPr>
          </a:p>
        </p:txBody>
      </p:sp>
      <p:sp>
        <p:nvSpPr>
          <p:cNvPr id="90116" name="Text Box 8"/>
          <p:cNvSpPr txBox="1">
            <a:spLocks noChangeArrowheads="1"/>
          </p:cNvSpPr>
          <p:nvPr/>
        </p:nvSpPr>
        <p:spPr bwMode="auto">
          <a:xfrm>
            <a:off x="111125" y="711200"/>
            <a:ext cx="8891588" cy="590867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b="1" i="1">
              <a:hlinkClick r:id="rId2" action="ppaction://hlinkfile" tooltip="Arborloo"/>
            </a:endParaRPr>
          </a:p>
          <a:p>
            <a:pPr algn="just" eaLnBrk="0" hangingPunct="0"/>
            <a:r>
              <a:rPr lang="fr-FR" sz="1200" b="1" i="1">
                <a:solidFill>
                  <a:srgbClr val="7030A0"/>
                </a:solidFill>
              </a:rPr>
              <a:t>Chéluviation </a:t>
            </a:r>
            <a:r>
              <a:rPr lang="fr-FR" sz="1200">
                <a:solidFill>
                  <a:srgbClr val="7030A0"/>
                </a:solidFill>
              </a:rPr>
              <a:t>: dans un sol, entraînement en profondeur des cations lourds (Al3+ et Fe3+) à l’état de </a:t>
            </a:r>
            <a:r>
              <a:rPr lang="fr-FR" sz="1200" i="1">
                <a:solidFill>
                  <a:srgbClr val="7030A0"/>
                </a:solidFill>
              </a:rPr>
              <a:t>complexes organométalliques </a:t>
            </a:r>
            <a:r>
              <a:rPr lang="fr-FR" sz="1200">
                <a:solidFill>
                  <a:srgbClr val="7030A0"/>
                </a:solidFill>
              </a:rPr>
              <a:t>ou </a:t>
            </a:r>
            <a:r>
              <a:rPr lang="fr-FR" sz="1200" i="1">
                <a:solidFill>
                  <a:srgbClr val="7030A0"/>
                </a:solidFill>
              </a:rPr>
              <a:t>chélates</a:t>
            </a:r>
            <a:r>
              <a:rPr lang="fr-FR" sz="1200">
                <a:solidFill>
                  <a:srgbClr val="7030A0"/>
                </a:solidFill>
              </a:rPr>
              <a:t> consécutif à </a:t>
            </a:r>
            <a:r>
              <a:rPr lang="fr-FR" sz="1200" i="1">
                <a:solidFill>
                  <a:srgbClr val="7030A0"/>
                </a:solidFill>
              </a:rPr>
              <a:t>l’altération</a:t>
            </a:r>
            <a:r>
              <a:rPr lang="fr-FR" sz="1200">
                <a:solidFill>
                  <a:srgbClr val="7030A0"/>
                </a:solidFill>
              </a:rPr>
              <a:t> et à la </a:t>
            </a:r>
            <a:r>
              <a:rPr lang="fr-FR" sz="1200" i="1">
                <a:solidFill>
                  <a:srgbClr val="7030A0"/>
                </a:solidFill>
              </a:rPr>
              <a:t>décomposition</a:t>
            </a:r>
            <a:r>
              <a:rPr lang="fr-FR" sz="1200">
                <a:solidFill>
                  <a:srgbClr val="7030A0"/>
                </a:solidFill>
              </a:rPr>
              <a:t> des minéraux du sol par des acides organiques </a:t>
            </a:r>
            <a:r>
              <a:rPr lang="fr-FR" sz="1200" i="1">
                <a:solidFill>
                  <a:srgbClr val="7030A0"/>
                </a:solidFill>
              </a:rPr>
              <a:t>complexants</a:t>
            </a:r>
            <a:r>
              <a:rPr lang="fr-FR" sz="1200">
                <a:solidFill>
                  <a:srgbClr val="7030A0"/>
                </a:solidFill>
              </a:rPr>
              <a:t>; ce processus intervient, en particulier, lors de l’évolution des sols </a:t>
            </a:r>
            <a:r>
              <a:rPr lang="fr-FR" sz="1200" i="1">
                <a:solidFill>
                  <a:srgbClr val="7030A0"/>
                </a:solidFill>
              </a:rPr>
              <a:t>podzolisés.</a:t>
            </a:r>
          </a:p>
          <a:p>
            <a:pPr algn="just" eaLnBrk="0" hangingPunct="0"/>
            <a:r>
              <a:rPr lang="fr-FR" sz="1200" b="1" i="1">
                <a:solidFill>
                  <a:srgbClr val="7030A0"/>
                </a:solidFill>
              </a:rPr>
              <a:t>Classification des sols Dans le monde </a:t>
            </a:r>
            <a:r>
              <a:rPr lang="fr-FR" sz="1200" i="1">
                <a:solidFill>
                  <a:srgbClr val="7030A0"/>
                </a:solidFill>
              </a:rPr>
              <a:t>: </a:t>
            </a:r>
            <a:r>
              <a:rPr lang="fr-FR" sz="1200">
                <a:solidFill>
                  <a:srgbClr val="7030A0"/>
                </a:solidFill>
              </a:rPr>
              <a:t>on utilise de multiples classifications des sols, qui, pour la plupart sont adaptées au pays dans lequel elles ont cours. On peut cependant signaler la classification de la F.A.O. qui est souvent prise en référence dans les régions où n’existent pas de classifications spécifiques, en particulier dans les pays intertropicaux. La classification américaine « Soil taxonomy » est assez souvent employée en dehors des frontières des USA. Elle sert de référence dans un très grand nombre de publications scientifiques. En France, l’ancienne classification des sols de 1967, (dite C.P.C.S.) a été entièrement renouvelée par le Référentiel Pédologique (RP), dans ses versions de 1992 puis 1995. Il se base sur des fonctionnements, des comportements, des situations </a:t>
            </a:r>
            <a:r>
              <a:rPr lang="fr-FR" sz="1200" i="1">
                <a:solidFill>
                  <a:srgbClr val="7030A0"/>
                </a:solidFill>
              </a:rPr>
              <a:t>paysagiques</a:t>
            </a:r>
            <a:r>
              <a:rPr lang="fr-FR" sz="1200">
                <a:solidFill>
                  <a:srgbClr val="7030A0"/>
                </a:solidFill>
              </a:rPr>
              <a:t> et des </a:t>
            </a:r>
            <a:r>
              <a:rPr lang="fr-FR" sz="1200" i="1">
                <a:solidFill>
                  <a:srgbClr val="7030A0"/>
                </a:solidFill>
              </a:rPr>
              <a:t>solums</a:t>
            </a:r>
            <a:r>
              <a:rPr lang="fr-FR" sz="1200">
                <a:solidFill>
                  <a:srgbClr val="7030A0"/>
                </a:solidFill>
              </a:rPr>
              <a:t> diagnostics, eux même définis à partir d’un ensemble d’horizons de référence. Les REFERENCES (écrites en majuscules) sont définies à partir de la morphologie des </a:t>
            </a:r>
            <a:r>
              <a:rPr lang="fr-FR" sz="1200" i="1">
                <a:solidFill>
                  <a:srgbClr val="7030A0"/>
                </a:solidFill>
              </a:rPr>
              <a:t>solums</a:t>
            </a:r>
            <a:r>
              <a:rPr lang="fr-FR" sz="1200">
                <a:solidFill>
                  <a:srgbClr val="7030A0"/>
                </a:solidFill>
              </a:rPr>
              <a:t>, de propriétés de comportement et de fonctionnement, et des processus pédogénétiques. Le second niveau hiérarchique est constitué par le Types : subdivisions des REFERENCES obtenues par un ajout de qualificatifs dont les définitions ont été reprises et coordonnées (voir chapitre « </a:t>
            </a:r>
            <a:r>
              <a:rPr lang="fr-FR" sz="1200" b="1" i="1">
                <a:solidFill>
                  <a:srgbClr val="7030A0"/>
                </a:solidFill>
              </a:rPr>
              <a:t>23) Annexe : principaux types de sols dans le monde</a:t>
            </a:r>
            <a:r>
              <a:rPr lang="fr-FR" sz="1200">
                <a:solidFill>
                  <a:srgbClr val="7030A0"/>
                </a:solidFill>
              </a:rPr>
              <a:t> ». Et voir aussi </a:t>
            </a:r>
            <a:r>
              <a:rPr lang="fr-FR" sz="1200" i="1">
                <a:solidFill>
                  <a:srgbClr val="7030A0"/>
                </a:solidFill>
              </a:rPr>
              <a:t>Code Munsell</a:t>
            </a:r>
            <a:r>
              <a:rPr lang="fr-FR" sz="1200">
                <a:solidFill>
                  <a:srgbClr val="7030A0"/>
                </a:solidFill>
              </a:rPr>
              <a:t>).</a:t>
            </a:r>
          </a:p>
          <a:p>
            <a:pPr algn="just" eaLnBrk="0" hangingPunct="0"/>
            <a:r>
              <a:rPr lang="fr-FR" sz="1200" b="1" i="1">
                <a:solidFill>
                  <a:srgbClr val="7030A0"/>
                </a:solidFill>
              </a:rPr>
              <a:t>Climax</a:t>
            </a:r>
            <a:r>
              <a:rPr lang="fr-FR" sz="1200" b="1">
                <a:solidFill>
                  <a:srgbClr val="7030A0"/>
                </a:solidFill>
              </a:rPr>
              <a:t> </a:t>
            </a:r>
            <a:r>
              <a:rPr lang="fr-FR" sz="1200">
                <a:solidFill>
                  <a:srgbClr val="7030A0"/>
                </a:solidFill>
              </a:rPr>
              <a:t>: stade d’équilibre d’un écosystème relativement stable, conditionné par les seuls facteurs climatiques et/ou </a:t>
            </a:r>
            <a:r>
              <a:rPr lang="fr-FR" sz="1200" i="1">
                <a:solidFill>
                  <a:srgbClr val="7030A0"/>
                </a:solidFill>
              </a:rPr>
              <a:t>édaphiques</a:t>
            </a:r>
            <a:r>
              <a:rPr lang="fr-FR" sz="1200">
                <a:solidFill>
                  <a:srgbClr val="7030A0"/>
                </a:solidFill>
              </a:rPr>
              <a:t>.</a:t>
            </a:r>
          </a:p>
          <a:p>
            <a:pPr algn="just" eaLnBrk="0" hangingPunct="0"/>
            <a:r>
              <a:rPr lang="fr-FR" sz="1200" i="1">
                <a:solidFill>
                  <a:srgbClr val="7030A0"/>
                </a:solidFill>
              </a:rPr>
              <a:t>-</a:t>
            </a:r>
            <a:r>
              <a:rPr lang="fr-FR" sz="1200" b="1" i="1">
                <a:solidFill>
                  <a:srgbClr val="7030A0"/>
                </a:solidFill>
              </a:rPr>
              <a:t>cline** </a:t>
            </a:r>
            <a:r>
              <a:rPr lang="fr-FR" sz="1200">
                <a:solidFill>
                  <a:srgbClr val="7030A0"/>
                </a:solidFill>
              </a:rPr>
              <a:t>: qui préfère légèrement.</a:t>
            </a:r>
          </a:p>
          <a:p>
            <a:pPr algn="just" eaLnBrk="0" hangingPunct="0"/>
            <a:r>
              <a:rPr lang="fr-FR" sz="1200" b="1" i="1">
                <a:solidFill>
                  <a:srgbClr val="7030A0"/>
                </a:solidFill>
              </a:rPr>
              <a:t>Code Munsell </a:t>
            </a:r>
            <a:r>
              <a:rPr lang="fr-FR" sz="1200">
                <a:solidFill>
                  <a:srgbClr val="7030A0"/>
                </a:solidFill>
              </a:rPr>
              <a:t>: Charte de couleur utilisée internationalement par les pédologues pour décrire la couleur du sol. Le code comporte trois variables : la teinte qui va du rouge (10R) au brun (10 YR) puis au jaune (Y) et au bleu (B), la clarté qui va du noir (0) au blanc (10) et la pureté qui va du terne (0) au vif (8). La couleur d’un horizon LA issu d’un limon des plateaux est par exemple 10YR 4/3 : teinte = 10YR, clarté = 4, pureté = 3. Une couleur rouille est par exemple 7,5 YR 5/6, et une couleur blanche est 10 YR 8/2. Des formules mathématiques permettent de passer de ce système au système international des couleur (Rouge-Vert-Bleu).</a:t>
            </a:r>
          </a:p>
          <a:p>
            <a:pPr algn="just" eaLnBrk="0" hangingPunct="0"/>
            <a:r>
              <a:rPr lang="fr-FR" sz="1200" b="1" i="1">
                <a:solidFill>
                  <a:srgbClr val="7030A0"/>
                </a:solidFill>
              </a:rPr>
              <a:t>-cole** </a:t>
            </a:r>
            <a:r>
              <a:rPr lang="fr-FR" sz="1200">
                <a:solidFill>
                  <a:srgbClr val="7030A0"/>
                </a:solidFill>
              </a:rPr>
              <a:t>: qui préfère fortement.</a:t>
            </a:r>
          </a:p>
          <a:p>
            <a:pPr algn="just" eaLnBrk="0" hangingPunct="0"/>
            <a:r>
              <a:rPr lang="fr-FR" sz="1200" b="1" i="1">
                <a:solidFill>
                  <a:srgbClr val="7030A0"/>
                </a:solidFill>
              </a:rPr>
              <a:t>Colluvion</a:t>
            </a:r>
            <a:r>
              <a:rPr lang="fr-FR" sz="1200" b="1">
                <a:solidFill>
                  <a:srgbClr val="7030A0"/>
                </a:solidFill>
              </a:rPr>
              <a:t> </a:t>
            </a:r>
            <a:r>
              <a:rPr lang="fr-FR" sz="1200">
                <a:solidFill>
                  <a:srgbClr val="7030A0"/>
                </a:solidFill>
              </a:rPr>
              <a:t>: accumulation de terre, de cailloux, abandonnés par les eaux de ruissellement sur les pentes ou au bas des versants; à la différence des alluvions, les </a:t>
            </a:r>
            <a:r>
              <a:rPr lang="fr-FR" sz="1200" i="1">
                <a:solidFill>
                  <a:srgbClr val="7030A0"/>
                </a:solidFill>
              </a:rPr>
              <a:t>colluvions</a:t>
            </a:r>
            <a:r>
              <a:rPr lang="fr-FR" sz="1200">
                <a:solidFill>
                  <a:srgbClr val="7030A0"/>
                </a:solidFill>
              </a:rPr>
              <a:t> ne subissent qu’un court transport.</a:t>
            </a:r>
          </a:p>
          <a:p>
            <a:pPr algn="just" eaLnBrk="0" hangingPunct="0"/>
            <a:r>
              <a:rPr lang="fr-FR" sz="1200" b="1" i="1">
                <a:solidFill>
                  <a:srgbClr val="7030A0"/>
                </a:solidFill>
              </a:rPr>
              <a:t>Complexe absorbant </a:t>
            </a:r>
            <a:r>
              <a:rPr lang="fr-FR" sz="1200">
                <a:solidFill>
                  <a:srgbClr val="7030A0"/>
                </a:solidFill>
              </a:rPr>
              <a:t>: ensemble des substances électronégatives, à propriété colloïdales (principalement l’argile et l’humus) qui ont le pouvoir </a:t>
            </a:r>
            <a:r>
              <a:rPr lang="fr-FR" sz="1200" i="1">
                <a:solidFill>
                  <a:srgbClr val="7030A0"/>
                </a:solidFill>
              </a:rPr>
              <a:t>d’adsorber</a:t>
            </a:r>
            <a:r>
              <a:rPr lang="fr-FR" sz="1200">
                <a:solidFill>
                  <a:srgbClr val="7030A0"/>
                </a:solidFill>
              </a:rPr>
              <a:t> de manière réversible les cations par leurs valences acides, ou de les relâcher dans la solution du sol selon la concentration et la composition ionique de celle-ci.</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WordArt 5"/>
          <p:cNvSpPr>
            <a:spLocks noChangeArrowheads="1" noChangeShapeType="1" noTextEdit="1"/>
          </p:cNvSpPr>
          <p:nvPr/>
        </p:nvSpPr>
        <p:spPr bwMode="auto">
          <a:xfrm>
            <a:off x="1060450" y="96838"/>
            <a:ext cx="6840538" cy="461962"/>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44F8A767-C505-48FA-AE7B-FE050367FD60}" type="slidenum">
              <a:rPr lang="fr-FR" sz="1200">
                <a:solidFill>
                  <a:schemeClr val="tx1">
                    <a:tint val="75000"/>
                  </a:schemeClr>
                </a:solidFill>
                <a:latin typeface="Times New Roman" pitchFamily="18" charset="0"/>
              </a:rPr>
              <a:pPr algn="r" fontAlgn="auto">
                <a:spcBef>
                  <a:spcPts val="0"/>
                </a:spcBef>
                <a:spcAft>
                  <a:spcPts val="0"/>
                </a:spcAft>
                <a:defRPr/>
              </a:pPr>
              <a:t>88</a:t>
            </a:fld>
            <a:endParaRPr lang="fr-FR" sz="1200" dirty="0">
              <a:solidFill>
                <a:schemeClr val="tx1">
                  <a:tint val="75000"/>
                </a:schemeClr>
              </a:solidFill>
              <a:latin typeface="Times New Roman" pitchFamily="18" charset="0"/>
            </a:endParaRPr>
          </a:p>
        </p:txBody>
      </p:sp>
      <p:sp>
        <p:nvSpPr>
          <p:cNvPr id="91140" name="Text Box 8"/>
          <p:cNvSpPr txBox="1">
            <a:spLocks noChangeArrowheads="1"/>
          </p:cNvSpPr>
          <p:nvPr/>
        </p:nvSpPr>
        <p:spPr bwMode="auto">
          <a:xfrm>
            <a:off x="111125" y="711200"/>
            <a:ext cx="8891588" cy="572452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b="1" i="1">
              <a:hlinkClick r:id="rId2" action="ppaction://hlinkfile" tooltip="Arborloo"/>
            </a:endParaRPr>
          </a:p>
          <a:p>
            <a:pPr algn="just" eaLnBrk="0" hangingPunct="0"/>
            <a:r>
              <a:rPr lang="fr-FR" sz="1200" b="1" i="1">
                <a:solidFill>
                  <a:srgbClr val="7030A0"/>
                </a:solidFill>
              </a:rPr>
              <a:t>Concrétion</a:t>
            </a:r>
            <a:r>
              <a:rPr lang="fr-FR" sz="1200" b="1">
                <a:solidFill>
                  <a:srgbClr val="7030A0"/>
                </a:solidFill>
              </a:rPr>
              <a:t> </a:t>
            </a:r>
            <a:r>
              <a:rPr lang="fr-FR" sz="1200">
                <a:solidFill>
                  <a:srgbClr val="7030A0"/>
                </a:solidFill>
              </a:rPr>
              <a:t>: dans un sol ou une roche, </a:t>
            </a:r>
            <a:r>
              <a:rPr lang="fr-FR" sz="1200" i="1">
                <a:solidFill>
                  <a:srgbClr val="7030A0"/>
                </a:solidFill>
              </a:rPr>
              <a:t>cimentation</a:t>
            </a:r>
            <a:r>
              <a:rPr lang="fr-FR" sz="1200">
                <a:solidFill>
                  <a:srgbClr val="7030A0"/>
                </a:solidFill>
              </a:rPr>
              <a:t> et </a:t>
            </a:r>
            <a:r>
              <a:rPr lang="fr-FR" sz="1200" i="1">
                <a:solidFill>
                  <a:srgbClr val="7030A0"/>
                </a:solidFill>
              </a:rPr>
              <a:t>induration</a:t>
            </a:r>
            <a:r>
              <a:rPr lang="fr-FR" sz="1200">
                <a:solidFill>
                  <a:srgbClr val="7030A0"/>
                </a:solidFill>
              </a:rPr>
              <a:t> localisées des constituants, qui s’effectuent à partir d’un noyau central, en augmentant par couches successives, en faisant parfois apparaître des zones d’accroissement concentrique et prenant des formes et des noms variés.</a:t>
            </a:r>
          </a:p>
          <a:p>
            <a:pPr algn="just" eaLnBrk="0" hangingPunct="0"/>
            <a:r>
              <a:rPr lang="fr-FR" sz="1200" b="1" i="1">
                <a:solidFill>
                  <a:srgbClr val="6600CC"/>
                </a:solidFill>
              </a:rPr>
              <a:t>Compagnonnage végétal</a:t>
            </a:r>
            <a:r>
              <a:rPr lang="fr-FR" sz="1200">
                <a:solidFill>
                  <a:srgbClr val="6600CC"/>
                </a:solidFill>
              </a:rPr>
              <a:t> : voir </a:t>
            </a:r>
            <a:r>
              <a:rPr lang="fr-FR" sz="1200" b="1" i="1">
                <a:solidFill>
                  <a:srgbClr val="6600CC"/>
                </a:solidFill>
              </a:rPr>
              <a:t>Culture associée.</a:t>
            </a:r>
            <a:endParaRPr lang="fr-FR" sz="1200" b="1" i="1">
              <a:solidFill>
                <a:srgbClr val="7030A0"/>
              </a:solidFill>
              <a:hlinkClick r:id="rId2" action="ppaction://hlinkfile" tooltip="Arborloo"/>
            </a:endParaRPr>
          </a:p>
          <a:p>
            <a:pPr algn="just"/>
            <a:r>
              <a:rPr lang="fr-FR" sz="1200" b="1" i="1">
                <a:solidFill>
                  <a:srgbClr val="6600CC"/>
                </a:solidFill>
              </a:rPr>
              <a:t>Compost</a:t>
            </a:r>
            <a:r>
              <a:rPr lang="fr-FR" sz="1200">
                <a:solidFill>
                  <a:srgbClr val="6600CC"/>
                </a:solidFill>
              </a:rPr>
              <a:t> : </a:t>
            </a:r>
            <a:r>
              <a:rPr lang="fr-FR" sz="1200">
                <a:hlinkClick r:id="rId3"/>
              </a:rPr>
              <a:t>Mélange</a:t>
            </a:r>
            <a:r>
              <a:rPr lang="fr-FR" sz="1200"/>
              <a:t> </a:t>
            </a:r>
            <a:r>
              <a:rPr lang="fr-FR" sz="1200">
                <a:hlinkClick r:id="rId4"/>
              </a:rPr>
              <a:t>de</a:t>
            </a:r>
            <a:r>
              <a:rPr lang="fr-FR" sz="1200"/>
              <a:t> </a:t>
            </a:r>
            <a:r>
              <a:rPr lang="fr-FR" sz="1200">
                <a:hlinkClick r:id="rId5"/>
              </a:rPr>
              <a:t>matières</a:t>
            </a:r>
            <a:r>
              <a:rPr lang="fr-FR" sz="1200"/>
              <a:t> </a:t>
            </a:r>
            <a:r>
              <a:rPr lang="fr-FR" sz="1200">
                <a:hlinkClick r:id="rId6"/>
              </a:rPr>
              <a:t>organiques</a:t>
            </a:r>
            <a:r>
              <a:rPr lang="fr-FR" sz="1200"/>
              <a:t> </a:t>
            </a:r>
            <a:r>
              <a:rPr lang="fr-FR" sz="1200">
                <a:hlinkClick r:id="rId7"/>
              </a:rPr>
              <a:t>et</a:t>
            </a:r>
            <a:r>
              <a:rPr lang="fr-FR" sz="1200"/>
              <a:t> </a:t>
            </a:r>
            <a:r>
              <a:rPr lang="fr-FR" sz="1200">
                <a:hlinkClick r:id="rId8"/>
              </a:rPr>
              <a:t>végétales</a:t>
            </a:r>
            <a:r>
              <a:rPr lang="fr-FR" sz="1200"/>
              <a:t> </a:t>
            </a:r>
            <a:r>
              <a:rPr lang="fr-FR" sz="1200">
                <a:hlinkClick r:id="rId9"/>
              </a:rPr>
              <a:t>utilisé</a:t>
            </a:r>
            <a:r>
              <a:rPr lang="fr-FR" sz="1200"/>
              <a:t> </a:t>
            </a:r>
            <a:r>
              <a:rPr lang="fr-FR" sz="1200">
                <a:hlinkClick r:id="rId10"/>
              </a:rPr>
              <a:t>comme</a:t>
            </a:r>
            <a:r>
              <a:rPr lang="fr-FR" sz="1200"/>
              <a:t> </a:t>
            </a:r>
            <a:r>
              <a:rPr lang="fr-FR" sz="1200">
                <a:hlinkClick r:id="rId11"/>
              </a:rPr>
              <a:t>engrais</a:t>
            </a:r>
            <a:r>
              <a:rPr lang="fr-FR" sz="1200"/>
              <a:t>.</a:t>
            </a:r>
            <a:endParaRPr lang="fr-FR" sz="1200">
              <a:solidFill>
                <a:srgbClr val="6600CC"/>
              </a:solidFill>
            </a:endParaRPr>
          </a:p>
          <a:p>
            <a:pPr algn="just"/>
            <a:r>
              <a:rPr lang="fr-FR" sz="1200" b="1" i="1">
                <a:solidFill>
                  <a:srgbClr val="6600CC"/>
                </a:solidFill>
              </a:rPr>
              <a:t>Compostage</a:t>
            </a:r>
            <a:r>
              <a:rPr lang="fr-FR" sz="1200">
                <a:solidFill>
                  <a:srgbClr val="6600CC"/>
                </a:solidFill>
              </a:rPr>
              <a:t> : </a:t>
            </a:r>
            <a:r>
              <a:rPr lang="fr-FR" sz="1200">
                <a:solidFill>
                  <a:srgbClr val="7030A0"/>
                </a:solidFill>
              </a:rPr>
              <a:t>procédé biologique de conversion et de valorisation des </a:t>
            </a:r>
            <a:r>
              <a:rPr lang="fr-FR" sz="1200">
                <a:hlinkClick r:id="rId12" action="ppaction://hlinkfile" tooltip="Matière organique"/>
              </a:rPr>
              <a:t>matières organiques</a:t>
            </a:r>
            <a:r>
              <a:rPr lang="fr-FR" sz="1200"/>
              <a:t> </a:t>
            </a:r>
            <a:r>
              <a:rPr lang="fr-FR" sz="1200">
                <a:solidFill>
                  <a:srgbClr val="7030A0"/>
                </a:solidFill>
              </a:rPr>
              <a:t>(sous-produits de la </a:t>
            </a:r>
            <a:r>
              <a:rPr lang="fr-FR" sz="1200">
                <a:hlinkClick r:id="rId13" action="ppaction://hlinkfile" tooltip="Biomasse (écologie)"/>
              </a:rPr>
              <a:t>biomasse</a:t>
            </a:r>
            <a:r>
              <a:rPr lang="fr-FR" sz="1200"/>
              <a:t>, </a:t>
            </a:r>
            <a:r>
              <a:rPr lang="fr-FR" sz="1200">
                <a:solidFill>
                  <a:srgbClr val="7030A0"/>
                </a:solidFill>
              </a:rPr>
              <a:t>déchets organiques d'origine biologique...) en un produit stabilisé, hygiénique, semblable à un </a:t>
            </a:r>
            <a:r>
              <a:rPr lang="fr-FR" sz="1200">
                <a:hlinkClick r:id="rId14" action="ppaction://hlinkfile" tooltip="Terreau"/>
              </a:rPr>
              <a:t>terreau</a:t>
            </a:r>
            <a:r>
              <a:rPr lang="fr-FR" sz="1200">
                <a:solidFill>
                  <a:srgbClr val="7030A0"/>
                </a:solidFill>
              </a:rPr>
              <a:t>, riche en composés</a:t>
            </a:r>
            <a:r>
              <a:rPr lang="fr-FR" sz="1200"/>
              <a:t> </a:t>
            </a:r>
            <a:r>
              <a:rPr lang="fr-FR" sz="1200">
                <a:hlinkClick r:id="rId15" action="ppaction://hlinkfile" tooltip="Humus"/>
              </a:rPr>
              <a:t>humiques</a:t>
            </a:r>
            <a:r>
              <a:rPr lang="fr-FR" sz="1200">
                <a:solidFill>
                  <a:srgbClr val="7030A0"/>
                </a:solidFill>
              </a:rPr>
              <a:t>, le </a:t>
            </a:r>
            <a:r>
              <a:rPr lang="fr-FR" sz="1200" i="1">
                <a:solidFill>
                  <a:srgbClr val="7030A0"/>
                </a:solidFill>
              </a:rPr>
              <a:t>compost</a:t>
            </a:r>
            <a:r>
              <a:rPr lang="fr-FR" sz="1200">
                <a:solidFill>
                  <a:srgbClr val="7030A0"/>
                </a:solidFill>
              </a:rPr>
              <a:t>.</a:t>
            </a:r>
            <a:endParaRPr lang="fr-FR" sz="1200" baseline="30000">
              <a:solidFill>
                <a:srgbClr val="7030A0"/>
              </a:solidFill>
            </a:endParaRPr>
          </a:p>
          <a:p>
            <a:pPr algn="just"/>
            <a:r>
              <a:rPr lang="fr-FR" sz="1200" b="1" i="1">
                <a:solidFill>
                  <a:srgbClr val="6600CC"/>
                </a:solidFill>
              </a:rPr>
              <a:t>Composteur</a:t>
            </a:r>
            <a:r>
              <a:rPr lang="fr-FR" sz="1200">
                <a:solidFill>
                  <a:srgbClr val="6600CC"/>
                </a:solidFill>
              </a:rPr>
              <a:t> : bac, récipient destinée à fabriquer du compost.</a:t>
            </a:r>
          </a:p>
          <a:p>
            <a:pPr algn="just"/>
            <a:r>
              <a:rPr lang="fr-FR" sz="1200" b="1" i="1">
                <a:solidFill>
                  <a:srgbClr val="6600CC"/>
                </a:solidFill>
              </a:rPr>
              <a:t>Coprophage</a:t>
            </a:r>
            <a:r>
              <a:rPr lang="fr-FR" sz="1200">
                <a:solidFill>
                  <a:srgbClr val="6600CC"/>
                </a:solidFill>
              </a:rPr>
              <a:t> (ou </a:t>
            </a:r>
            <a:r>
              <a:rPr lang="fr-FR" sz="1200" b="1" i="1">
                <a:solidFill>
                  <a:srgbClr val="6600CC"/>
                </a:solidFill>
              </a:rPr>
              <a:t>scatophage</a:t>
            </a:r>
            <a:r>
              <a:rPr lang="fr-FR" sz="1200">
                <a:solidFill>
                  <a:srgbClr val="6600CC"/>
                </a:solidFill>
              </a:rPr>
              <a:t>) : Se dit des animaux se </a:t>
            </a:r>
            <a:r>
              <a:rPr lang="fr-FR" sz="1200" i="1">
                <a:solidFill>
                  <a:srgbClr val="6600CC"/>
                </a:solidFill>
              </a:rPr>
              <a:t>nourrissant d'excréments</a:t>
            </a:r>
            <a:r>
              <a:rPr lang="fr-FR" sz="1200">
                <a:solidFill>
                  <a:srgbClr val="6600CC"/>
                </a:solidFill>
              </a:rPr>
              <a:t>. Ils </a:t>
            </a:r>
            <a:r>
              <a:rPr lang="fr-FR" sz="1200">
                <a:solidFill>
                  <a:srgbClr val="7030A0"/>
                </a:solidFill>
              </a:rPr>
              <a:t>jouent un rôle essentiel dans les mécanismes de </a:t>
            </a:r>
            <a:r>
              <a:rPr lang="fr-FR" sz="1200">
                <a:hlinkClick r:id="rId16" action="ppaction://hlinkfile" tooltip="Métabolisation"/>
              </a:rPr>
              <a:t>métabolisation</a:t>
            </a:r>
            <a:r>
              <a:rPr lang="fr-FR" sz="1200"/>
              <a:t> </a:t>
            </a:r>
            <a:r>
              <a:rPr lang="fr-FR" sz="1200">
                <a:solidFill>
                  <a:srgbClr val="7030A0"/>
                </a:solidFill>
              </a:rPr>
              <a:t>et de </a:t>
            </a:r>
            <a:r>
              <a:rPr lang="fr-FR" sz="1200">
                <a:hlinkClick r:id="rId17" action="ppaction://hlinkfile" tooltip="Recirculation (page inexistante)"/>
              </a:rPr>
              <a:t>recirculation</a:t>
            </a:r>
            <a:r>
              <a:rPr lang="fr-FR" sz="1200"/>
              <a:t> </a:t>
            </a:r>
            <a:r>
              <a:rPr lang="fr-FR" sz="1200">
                <a:solidFill>
                  <a:srgbClr val="7030A0"/>
                </a:solidFill>
              </a:rPr>
              <a:t>de la </a:t>
            </a:r>
            <a:r>
              <a:rPr lang="fr-FR" sz="1200">
                <a:hlinkClick r:id="rId12" action="ppaction://hlinkfile" tooltip="Matière organique"/>
              </a:rPr>
              <a:t>matière organique</a:t>
            </a:r>
            <a:r>
              <a:rPr lang="fr-FR" sz="1200"/>
              <a:t> </a:t>
            </a:r>
            <a:r>
              <a:rPr lang="fr-FR" sz="1200">
                <a:solidFill>
                  <a:srgbClr val="7030A0"/>
                </a:solidFill>
              </a:rPr>
              <a:t>morte (feuilles mortes, animaux morts, excréments). Ce sont, la plupart du temps, des </a:t>
            </a:r>
            <a:r>
              <a:rPr lang="fr-FR" sz="1200">
                <a:hlinkClick r:id="rId18" action="ppaction://hlinkfile" tooltip="Insectes"/>
              </a:rPr>
              <a:t>insectes</a:t>
            </a:r>
            <a:r>
              <a:rPr lang="fr-FR" sz="1200"/>
              <a:t> </a:t>
            </a:r>
            <a:r>
              <a:rPr lang="fr-FR" sz="1200">
                <a:hlinkClick r:id="rId19" action="ppaction://hlinkfile" tooltip="Coléoptère"/>
              </a:rPr>
              <a:t>coléoptères</a:t>
            </a:r>
            <a:r>
              <a:rPr lang="fr-FR" sz="1200"/>
              <a:t> </a:t>
            </a:r>
            <a:r>
              <a:rPr lang="fr-FR" sz="1200">
                <a:solidFill>
                  <a:srgbClr val="7030A0"/>
                </a:solidFill>
              </a:rPr>
              <a:t>ou</a:t>
            </a:r>
            <a:r>
              <a:rPr lang="fr-FR" sz="1200"/>
              <a:t> </a:t>
            </a:r>
            <a:r>
              <a:rPr lang="fr-FR" sz="1200">
                <a:hlinkClick r:id="rId20" action="ppaction://hlinkfile" tooltip="Diptère"/>
              </a:rPr>
              <a:t>diptères</a:t>
            </a:r>
            <a:r>
              <a:rPr lang="fr-FR" sz="1200"/>
              <a:t> </a:t>
            </a:r>
            <a:r>
              <a:rPr lang="fr-FR" sz="1200">
                <a:solidFill>
                  <a:srgbClr val="7030A0"/>
                </a:solidFill>
              </a:rPr>
              <a:t>(tels que </a:t>
            </a:r>
            <a:r>
              <a:rPr lang="fr-FR" sz="1200">
                <a:hlinkClick r:id="rId21" action="ppaction://hlinkfile" tooltip="Bousier"/>
              </a:rPr>
              <a:t>bousiers</a:t>
            </a:r>
            <a:r>
              <a:rPr lang="fr-FR" sz="1200"/>
              <a:t>, </a:t>
            </a:r>
            <a:r>
              <a:rPr lang="fr-FR" sz="1200">
                <a:hlinkClick r:id="rId22" action="ppaction://hlinkfile" tooltip="Mouche"/>
              </a:rPr>
              <a:t>mouches</a:t>
            </a:r>
            <a:r>
              <a:rPr lang="fr-FR" sz="1200"/>
              <a:t>, </a:t>
            </a:r>
            <a:r>
              <a:rPr lang="fr-FR" sz="1200">
                <a:hlinkClick r:id="rId23" action="ppaction://hlinkfile" tooltip="Cafard"/>
              </a:rPr>
              <a:t>cafards</a:t>
            </a:r>
            <a:r>
              <a:rPr lang="fr-FR" sz="1200">
                <a:solidFill>
                  <a:srgbClr val="7030A0"/>
                </a:solidFill>
              </a:rPr>
              <a:t>,</a:t>
            </a:r>
            <a:r>
              <a:rPr lang="fr-FR" sz="1200"/>
              <a:t> </a:t>
            </a:r>
            <a:r>
              <a:rPr lang="fr-FR" sz="1200">
                <a:solidFill>
                  <a:srgbClr val="7030A0"/>
                </a:solidFill>
              </a:rPr>
              <a:t>…) mais aussi des animaux de la </a:t>
            </a:r>
            <a:r>
              <a:rPr lang="fr-FR" sz="1200" i="1">
                <a:solidFill>
                  <a:srgbClr val="7030A0"/>
                </a:solidFill>
              </a:rPr>
              <a:t>microfaune</a:t>
            </a:r>
            <a:r>
              <a:rPr lang="fr-FR" sz="1200">
                <a:solidFill>
                  <a:srgbClr val="7030A0"/>
                </a:solidFill>
              </a:rPr>
              <a:t> du sol tels qu’</a:t>
            </a:r>
            <a:r>
              <a:rPr lang="fr-FR" sz="1200" i="1">
                <a:solidFill>
                  <a:srgbClr val="7030A0"/>
                </a:solidFill>
              </a:rPr>
              <a:t>acariens</a:t>
            </a:r>
            <a:r>
              <a:rPr lang="fr-FR" sz="1200">
                <a:solidFill>
                  <a:srgbClr val="7030A0"/>
                </a:solidFill>
              </a:rPr>
              <a:t> du sol, </a:t>
            </a:r>
            <a:r>
              <a:rPr lang="fr-FR" sz="1200" i="1">
                <a:solidFill>
                  <a:srgbClr val="7030A0"/>
                </a:solidFill>
              </a:rPr>
              <a:t>collemboles, cloportes …</a:t>
            </a:r>
            <a:r>
              <a:rPr lang="fr-FR" sz="1200">
                <a:solidFill>
                  <a:srgbClr val="7030A0"/>
                </a:solidFill>
              </a:rPr>
              <a:t> etc.</a:t>
            </a:r>
          </a:p>
          <a:p>
            <a:pPr algn="just" eaLnBrk="0" hangingPunct="0"/>
            <a:r>
              <a:rPr lang="fr-FR" sz="1200" b="1" i="1">
                <a:solidFill>
                  <a:srgbClr val="6600CC"/>
                </a:solidFill>
              </a:rPr>
              <a:t>Culture associée </a:t>
            </a:r>
            <a:r>
              <a:rPr lang="fr-FR" sz="1200" i="1">
                <a:solidFill>
                  <a:srgbClr val="6600CC"/>
                </a:solidFill>
              </a:rPr>
              <a:t>ou</a:t>
            </a:r>
            <a:r>
              <a:rPr lang="fr-FR" sz="1200" b="1" i="1">
                <a:solidFill>
                  <a:srgbClr val="6600CC"/>
                </a:solidFill>
              </a:rPr>
              <a:t> Compagnonnage végétal </a:t>
            </a:r>
            <a:r>
              <a:rPr lang="fr-FR" sz="1200">
                <a:solidFill>
                  <a:srgbClr val="6600CC"/>
                </a:solidFill>
              </a:rPr>
              <a:t>:</a:t>
            </a:r>
            <a:r>
              <a:rPr lang="fr-FR" sz="1200"/>
              <a:t> </a:t>
            </a:r>
            <a:r>
              <a:rPr lang="fr-FR" sz="1200">
                <a:solidFill>
                  <a:srgbClr val="6600CC"/>
                </a:solidFill>
              </a:rPr>
              <a:t>a)</a:t>
            </a:r>
            <a:r>
              <a:rPr lang="fr-FR" sz="1200"/>
              <a:t> </a:t>
            </a:r>
            <a:r>
              <a:rPr lang="fr-FR" sz="1200">
                <a:solidFill>
                  <a:srgbClr val="6600CC"/>
                </a:solidFill>
              </a:rPr>
              <a:t>système de culture consistant à cultiver plusieurs </a:t>
            </a:r>
            <a:r>
              <a:rPr lang="fr-FR" sz="1200">
                <a:solidFill>
                  <a:srgbClr val="6600CC"/>
                </a:solidFill>
                <a:hlinkClick r:id="rId24" action="ppaction://hlinkfile" tooltip="Espèce"/>
              </a:rPr>
              <a:t>espèces végétales</a:t>
            </a:r>
            <a:r>
              <a:rPr lang="fr-FR" sz="1200">
                <a:solidFill>
                  <a:srgbClr val="6600CC"/>
                </a:solidFill>
              </a:rPr>
              <a:t> ou variétés sur la même </a:t>
            </a:r>
            <a:r>
              <a:rPr lang="fr-FR" sz="1200">
                <a:solidFill>
                  <a:srgbClr val="6600CC"/>
                </a:solidFill>
                <a:hlinkClick r:id="rId25" action="ppaction://hlinkfile" tooltip="Parcelle"/>
              </a:rPr>
              <a:t>parcelle</a:t>
            </a:r>
            <a:r>
              <a:rPr lang="fr-FR" sz="1200">
                <a:solidFill>
                  <a:srgbClr val="6600CC"/>
                </a:solidFill>
              </a:rPr>
              <a:t> en même temps (Andrews &amp; Kassam 1976). b) technique d'</a:t>
            </a:r>
            <a:r>
              <a:rPr lang="fr-FR" sz="1200">
                <a:solidFill>
                  <a:srgbClr val="6600CC"/>
                </a:solidFill>
                <a:hlinkClick r:id="rId26" action="ppaction://hlinkfile" tooltip="Horticulture"/>
              </a:rPr>
              <a:t>horticulture</a:t>
            </a:r>
            <a:r>
              <a:rPr lang="fr-FR" sz="1200">
                <a:solidFill>
                  <a:srgbClr val="6600CC"/>
                </a:solidFill>
              </a:rPr>
              <a:t> consistant à associer, au sein de mêmes cultures, des plantes compagnes l'une de l'autre. Ces plantes peuvent s'échanger divers services (</a:t>
            </a:r>
            <a:r>
              <a:rPr lang="fr-FR" sz="1200">
                <a:solidFill>
                  <a:srgbClr val="6600CC"/>
                </a:solidFill>
                <a:hlinkClick r:id="rId27" action="ppaction://hlinkfile" tooltip="Fertilisation"/>
              </a:rPr>
              <a:t>fertilisation</a:t>
            </a:r>
            <a:r>
              <a:rPr lang="fr-FR" sz="1200">
                <a:solidFill>
                  <a:srgbClr val="6600CC"/>
                </a:solidFill>
              </a:rPr>
              <a:t>, action répulsive ou toxique sur des </a:t>
            </a:r>
            <a:r>
              <a:rPr lang="fr-FR" sz="1200">
                <a:solidFill>
                  <a:srgbClr val="6600CC"/>
                </a:solidFill>
                <a:hlinkClick r:id="rId28" action="ppaction://hlinkfile" tooltip="Insecte"/>
              </a:rPr>
              <a:t>insectes</a:t>
            </a:r>
            <a:r>
              <a:rPr lang="fr-FR" sz="1200">
                <a:solidFill>
                  <a:srgbClr val="6600CC"/>
                </a:solidFill>
              </a:rPr>
              <a:t> spécifiques et/ou des </a:t>
            </a:r>
            <a:r>
              <a:rPr lang="fr-FR" sz="1200">
                <a:solidFill>
                  <a:srgbClr val="6600CC"/>
                </a:solidFill>
                <a:hlinkClick r:id="rId29" action="ppaction://hlinkfile" tooltip="Adventice"/>
              </a:rPr>
              <a:t>mauvaises herbes</a:t>
            </a:r>
            <a:r>
              <a:rPr lang="fr-FR" sz="1200">
                <a:solidFill>
                  <a:srgbClr val="6600CC"/>
                </a:solidFill>
              </a:rPr>
              <a:t>). Ces interactions s'appellent l'</a:t>
            </a:r>
            <a:r>
              <a:rPr lang="fr-FR" sz="1200">
                <a:solidFill>
                  <a:srgbClr val="6600CC"/>
                </a:solidFill>
                <a:hlinkClick r:id="rId30" action="ppaction://hlinkfile" tooltip="Allélopathie"/>
              </a:rPr>
              <a:t>allélopathie</a:t>
            </a:r>
            <a:r>
              <a:rPr lang="fr-FR" sz="1200">
                <a:solidFill>
                  <a:srgbClr val="6600CC"/>
                </a:solidFill>
              </a:rPr>
              <a:t>.</a:t>
            </a:r>
          </a:p>
          <a:p>
            <a:pPr algn="just" eaLnBrk="0" hangingPunct="0"/>
            <a:r>
              <a:rPr lang="fr-FR" sz="1200">
                <a:solidFill>
                  <a:srgbClr val="6600CC"/>
                </a:solidFill>
              </a:rPr>
              <a:t>Par extension, dans un </a:t>
            </a:r>
            <a:r>
              <a:rPr lang="fr-FR" sz="1200">
                <a:solidFill>
                  <a:srgbClr val="6600CC"/>
                </a:solidFill>
                <a:hlinkClick r:id="rId31" action="ppaction://hlinkfile" tooltip="Jardin potager"/>
              </a:rPr>
              <a:t>jardin potager</a:t>
            </a:r>
            <a:r>
              <a:rPr lang="fr-FR" sz="1200">
                <a:solidFill>
                  <a:srgbClr val="6600CC"/>
                </a:solidFill>
              </a:rPr>
              <a:t>, on veille à ne pas cultiver côte à côte des plantes du même genre (</a:t>
            </a:r>
            <a:r>
              <a:rPr lang="fr-FR" sz="1200">
                <a:solidFill>
                  <a:srgbClr val="6600CC"/>
                </a:solidFill>
                <a:hlinkClick r:id="rId32" action="ppaction://hlinkfile" tooltip="Pomme de terre"/>
              </a:rPr>
              <a:t>pomme de terre</a:t>
            </a:r>
            <a:r>
              <a:rPr lang="fr-FR" sz="1200">
                <a:solidFill>
                  <a:srgbClr val="6600CC"/>
                </a:solidFill>
              </a:rPr>
              <a:t> et </a:t>
            </a:r>
            <a:r>
              <a:rPr lang="fr-FR" sz="1200">
                <a:solidFill>
                  <a:srgbClr val="6600CC"/>
                </a:solidFill>
                <a:hlinkClick r:id="rId33" action="ppaction://hlinkfile" tooltip="Aubergine"/>
              </a:rPr>
              <a:t>aubergine</a:t>
            </a:r>
            <a:r>
              <a:rPr lang="fr-FR" sz="1200">
                <a:solidFill>
                  <a:srgbClr val="6600CC"/>
                </a:solidFill>
              </a:rPr>
              <a:t> par exemple) qui risquent de se faire concurrence en recherchant les mêmes éléments dans le sol et en devenant une cible facile pour les mêmes </a:t>
            </a:r>
            <a:r>
              <a:rPr lang="fr-FR" sz="1200">
                <a:solidFill>
                  <a:srgbClr val="6600CC"/>
                </a:solidFill>
                <a:hlinkClick r:id="rId34" action="ppaction://hlinkfile" tooltip="Maladies cryptogamiques"/>
              </a:rPr>
              <a:t>maladies cryptogamiques</a:t>
            </a:r>
            <a:r>
              <a:rPr lang="fr-FR" sz="1200">
                <a:solidFill>
                  <a:srgbClr val="6600CC"/>
                </a:solidFill>
              </a:rPr>
              <a:t> et </a:t>
            </a:r>
            <a:r>
              <a:rPr lang="fr-FR" sz="1200">
                <a:solidFill>
                  <a:srgbClr val="6600CC"/>
                </a:solidFill>
                <a:hlinkClick r:id="rId35" action="ppaction://hlinkfile" tooltip="Prédateur"/>
              </a:rPr>
              <a:t>prédateurs</a:t>
            </a:r>
            <a:r>
              <a:rPr lang="fr-FR" sz="1200">
                <a:solidFill>
                  <a:srgbClr val="6600CC"/>
                </a:solidFill>
              </a:rPr>
              <a:t>.</a:t>
            </a:r>
            <a:endParaRPr lang="fr-FR" sz="1200" i="1">
              <a:solidFill>
                <a:srgbClr val="6600CC"/>
              </a:solidFill>
            </a:endParaRPr>
          </a:p>
          <a:p>
            <a:pPr algn="just"/>
            <a:r>
              <a:rPr lang="fr-FR" sz="1200" b="1" i="1">
                <a:solidFill>
                  <a:srgbClr val="6600CC"/>
                </a:solidFill>
              </a:rPr>
              <a:t>Culture intercalaire</a:t>
            </a:r>
            <a:r>
              <a:rPr lang="fr-FR" sz="1200" b="1">
                <a:solidFill>
                  <a:srgbClr val="6600CC"/>
                </a:solidFill>
              </a:rPr>
              <a:t> </a:t>
            </a:r>
            <a:r>
              <a:rPr lang="fr-FR" sz="1200">
                <a:solidFill>
                  <a:srgbClr val="6600CC"/>
                </a:solidFill>
              </a:rPr>
              <a:t>: 1) Système </a:t>
            </a:r>
            <a:r>
              <a:rPr lang="fr-FR" sz="1200" i="1">
                <a:solidFill>
                  <a:srgbClr val="6600CC"/>
                </a:solidFill>
              </a:rPr>
              <a:t>agroforestier</a:t>
            </a:r>
            <a:r>
              <a:rPr lang="fr-FR" sz="1200">
                <a:solidFill>
                  <a:srgbClr val="6600CC"/>
                </a:solidFill>
              </a:rPr>
              <a:t> consistant à cultiver entre des rangées d’arbres ou d’arbustes (ou d’autres dispositifs de plantation), des plantes cultivées ou des espèces forestières devant croître en plein soleil (en Anglais : </a:t>
            </a:r>
            <a:r>
              <a:rPr lang="fr-FR" sz="1200" i="1">
                <a:solidFill>
                  <a:srgbClr val="6600CC"/>
                </a:solidFill>
              </a:rPr>
              <a:t>Intercropping</a:t>
            </a:r>
            <a:r>
              <a:rPr lang="fr-FR" sz="1200">
                <a:solidFill>
                  <a:srgbClr val="6600CC"/>
                </a:solidFill>
              </a:rPr>
              <a:t>). Source : </a:t>
            </a:r>
            <a:r>
              <a:rPr lang="fr-FR" sz="1200">
                <a:solidFill>
                  <a:srgbClr val="6600CC"/>
                </a:solidFill>
                <a:hlinkClick r:id="rId36"/>
              </a:rPr>
              <a:t>http://www.rlq.uqam.ca/dictionnaire/DictionnaireListeFr.asp</a:t>
            </a:r>
            <a:r>
              <a:rPr lang="fr-FR" sz="1200">
                <a:solidFill>
                  <a:srgbClr val="6600CC"/>
                </a:solidFill>
              </a:rPr>
              <a:t> , 2) système consistant à faire pousser plusieurs plantes, sur la même parcelle en rangs de proportion et schéma prédéfinis, pour : a) obtenir des rendements plus élevés par unité de surface via un meilleur usage des ressources naturelles, b) offrir une plus grande stabilité de production en cas de mauvaises conditions météorologiques, de maladie ou d’infestation de ravageurs, c) satisfaire les besoins domestiques de l’agriculteur, d) distribuer équitablement les ressources agricoles. Source : </a:t>
            </a:r>
            <a:r>
              <a:rPr lang="fr-FR" sz="1200">
                <a:solidFill>
                  <a:srgbClr val="6600CC"/>
                </a:solidFill>
                <a:hlinkClick r:id="rId37"/>
              </a:rPr>
              <a:t>http://agropedia.iitk.ac.in/?q=content/cultures-intercalaires-avec-le-sorghum</a:t>
            </a:r>
            <a:r>
              <a:rPr lang="fr-FR" sz="1200">
                <a:solidFill>
                  <a:srgbClr val="6600CC"/>
                </a:solidFill>
              </a:rPr>
              <a:t> </a:t>
            </a:r>
            <a:endParaRPr lang="fr-FR" sz="1200">
              <a:solidFill>
                <a:srgbClr val="7030A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WordArt 5"/>
          <p:cNvSpPr>
            <a:spLocks noChangeArrowheads="1" noChangeShapeType="1" noTextEdit="1"/>
          </p:cNvSpPr>
          <p:nvPr/>
        </p:nvSpPr>
        <p:spPr bwMode="auto">
          <a:xfrm>
            <a:off x="1071563" y="219075"/>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BA4B94A-4F83-45FB-9E20-5C9967655473}" type="slidenum">
              <a:rPr lang="fr-FR" sz="1200">
                <a:solidFill>
                  <a:schemeClr val="tx1">
                    <a:tint val="75000"/>
                  </a:schemeClr>
                </a:solidFill>
                <a:latin typeface="Times New Roman" pitchFamily="18" charset="0"/>
              </a:rPr>
              <a:pPr algn="r" fontAlgn="auto">
                <a:spcBef>
                  <a:spcPts val="0"/>
                </a:spcBef>
                <a:spcAft>
                  <a:spcPts val="0"/>
                </a:spcAft>
                <a:defRPr/>
              </a:pPr>
              <a:t>89</a:t>
            </a:fld>
            <a:endParaRPr lang="fr-FR" sz="1200" dirty="0">
              <a:solidFill>
                <a:schemeClr val="tx1">
                  <a:tint val="75000"/>
                </a:schemeClr>
              </a:solidFill>
              <a:latin typeface="Times New Roman" pitchFamily="18" charset="0"/>
            </a:endParaRPr>
          </a:p>
        </p:txBody>
      </p:sp>
      <p:sp>
        <p:nvSpPr>
          <p:cNvPr id="92164" name="Text Box 8"/>
          <p:cNvSpPr txBox="1">
            <a:spLocks noChangeArrowheads="1"/>
          </p:cNvSpPr>
          <p:nvPr/>
        </p:nvSpPr>
        <p:spPr bwMode="auto">
          <a:xfrm>
            <a:off x="98425" y="908050"/>
            <a:ext cx="8891588" cy="572452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Culture sur brûlis </a:t>
            </a:r>
            <a:r>
              <a:rPr lang="fr-FR" sz="1200">
                <a:solidFill>
                  <a:srgbClr val="6600CC"/>
                </a:solidFill>
              </a:rPr>
              <a:t>: a) Technique consistant à brûler les herbes et les broussailles, voire les arbres, sur une étendu de terrain pour en améliorer la fertilité du sol (technique agricole non durable). b) Système agricole qui consiste à essarter et brûler une surface de forêt avant la mise en culture.</a:t>
            </a:r>
          </a:p>
          <a:p>
            <a:pPr algn="just"/>
            <a:r>
              <a:rPr lang="fr-FR" sz="1200" b="1" i="1">
                <a:solidFill>
                  <a:srgbClr val="6600CC"/>
                </a:solidFill>
              </a:rPr>
              <a:t>Cryoclastie</a:t>
            </a:r>
            <a:r>
              <a:rPr lang="fr-FR" sz="1200">
                <a:solidFill>
                  <a:srgbClr val="6600CC"/>
                </a:solidFill>
              </a:rPr>
              <a:t> ou </a:t>
            </a:r>
            <a:r>
              <a:rPr lang="fr-FR" sz="1200" b="1" i="1">
                <a:solidFill>
                  <a:srgbClr val="6600CC"/>
                </a:solidFill>
              </a:rPr>
              <a:t>gélifraction</a:t>
            </a:r>
            <a:r>
              <a:rPr lang="fr-FR" sz="1200">
                <a:solidFill>
                  <a:srgbClr val="6600CC"/>
                </a:solidFill>
              </a:rPr>
              <a:t> : mode </a:t>
            </a:r>
            <a:r>
              <a:rPr lang="fr-FR" sz="1200">
                <a:solidFill>
                  <a:srgbClr val="6600CC"/>
                </a:solidFill>
                <a:hlinkClick r:id="rId2" tooltip="Géomorphologie"/>
              </a:rPr>
              <a:t>géomorphologique</a:t>
            </a:r>
            <a:r>
              <a:rPr lang="fr-FR" sz="1200">
                <a:solidFill>
                  <a:srgbClr val="6600CC"/>
                </a:solidFill>
              </a:rPr>
              <a:t> d'</a:t>
            </a:r>
            <a:r>
              <a:rPr lang="fr-FR" sz="1200">
                <a:solidFill>
                  <a:srgbClr val="6600CC"/>
                </a:solidFill>
                <a:hlinkClick r:id="rId3" tooltip="Altération"/>
              </a:rPr>
              <a:t>altération</a:t>
            </a:r>
            <a:r>
              <a:rPr lang="fr-FR" sz="1200">
                <a:solidFill>
                  <a:srgbClr val="6600CC"/>
                </a:solidFill>
              </a:rPr>
              <a:t> de </a:t>
            </a:r>
            <a:r>
              <a:rPr lang="fr-FR" sz="1200">
                <a:solidFill>
                  <a:srgbClr val="6600CC"/>
                </a:solidFill>
                <a:hlinkClick r:id="rId4" tooltip="Sol (pédologie)"/>
              </a:rPr>
              <a:t>sol</a:t>
            </a:r>
            <a:r>
              <a:rPr lang="fr-FR" sz="1200">
                <a:solidFill>
                  <a:srgbClr val="6600CC"/>
                </a:solidFill>
              </a:rPr>
              <a:t> </a:t>
            </a:r>
            <a:r>
              <a:rPr lang="fr-FR" sz="1200">
                <a:solidFill>
                  <a:srgbClr val="6600CC"/>
                </a:solidFill>
                <a:hlinkClick r:id="rId5" tooltip="Roche"/>
              </a:rPr>
              <a:t>rocheux</a:t>
            </a:r>
            <a:r>
              <a:rPr lang="fr-FR" sz="1200">
                <a:solidFill>
                  <a:srgbClr val="6600CC"/>
                </a:solidFill>
              </a:rPr>
              <a:t>, causé par les cycles de </a:t>
            </a:r>
            <a:r>
              <a:rPr lang="fr-FR" sz="1200">
                <a:solidFill>
                  <a:srgbClr val="6600CC"/>
                </a:solidFill>
                <a:hlinkClick r:id="rId6" tooltip="Gel"/>
              </a:rPr>
              <a:t>gel</a:t>
            </a:r>
            <a:r>
              <a:rPr lang="fr-FR" sz="1200">
                <a:solidFill>
                  <a:srgbClr val="6600CC"/>
                </a:solidFill>
              </a:rPr>
              <a:t> et de dégel de l'eau à l'intérieur du sol. L'eau ayant une expansion de 9% approximativement entre son état liquide et son état solide, elle force les faiblesses géomorphologiques où elle s'infiltre, à s'ouvrir de plus en plus. La cryoclastie aboutit à la </a:t>
            </a:r>
            <a:r>
              <a:rPr lang="fr-FR" sz="1200">
                <a:solidFill>
                  <a:srgbClr val="6600CC"/>
                </a:solidFill>
                <a:hlinkClick r:id="rId7" tooltip="Rupture"/>
              </a:rPr>
              <a:t>rupture</a:t>
            </a:r>
            <a:r>
              <a:rPr lang="fr-FR" sz="1200">
                <a:solidFill>
                  <a:srgbClr val="6600CC"/>
                </a:solidFill>
              </a:rPr>
              <a:t> de la roche en morceaux de forme plus ou moins lamellaires, selon sa structure interne initiale. L'étendue des conséquences de la cryoclastie dépend moins de l'intensité du froid que de l'alternance gel/dégel.</a:t>
            </a:r>
          </a:p>
          <a:p>
            <a:pPr algn="just"/>
            <a:endParaRPr lang="fr-FR" sz="1200">
              <a:solidFill>
                <a:srgbClr val="6600CC"/>
              </a:solidFill>
            </a:endParaRPr>
          </a:p>
          <a:p>
            <a:pPr eaLnBrk="0" hangingPunct="0"/>
            <a:r>
              <a:rPr lang="fr-FR" sz="1200" b="1" i="1">
                <a:solidFill>
                  <a:srgbClr val="7030A0"/>
                </a:solidFill>
              </a:rPr>
              <a:t>Décarbonatation</a:t>
            </a:r>
            <a:r>
              <a:rPr lang="fr-FR" sz="1200" b="1">
                <a:solidFill>
                  <a:srgbClr val="7030A0"/>
                </a:solidFill>
              </a:rPr>
              <a:t> </a:t>
            </a:r>
            <a:r>
              <a:rPr lang="fr-FR" sz="1200">
                <a:solidFill>
                  <a:srgbClr val="7030A0"/>
                </a:solidFill>
              </a:rPr>
              <a:t>: appauvrissement d’un sol en carbonates par entraînement de ces composés dans les eaux de percolation.</a:t>
            </a:r>
          </a:p>
          <a:p>
            <a:pPr algn="just"/>
            <a:r>
              <a:rPr lang="fr-FR" sz="1200" b="1" i="1">
                <a:solidFill>
                  <a:srgbClr val="6600CC"/>
                </a:solidFill>
              </a:rPr>
              <a:t>Dégradation</a:t>
            </a:r>
            <a:r>
              <a:rPr lang="fr-FR" sz="1200">
                <a:solidFill>
                  <a:srgbClr val="6600CC"/>
                </a:solidFill>
              </a:rPr>
              <a:t> (des sols/ des terres) : a) Processus résultant de certaines activités humaines, perturbant une, plusieurs ou toutes les fonctions essentielles du sol (selon Brabant &amp; al., 1996). b) Diminution de la capacité d'une terre à atteindre un certain rendement pour un type de sol (Douglas cité par Steiner, 1996). Elle s'accompagne d'une diminution de la productivité des terres, se présentant sous plusieurs formes : épuisement des éléments nutritifs, perte des matières organiques et érosion du sol.</a:t>
            </a:r>
          </a:p>
          <a:p>
            <a:pPr algn="just"/>
            <a:r>
              <a:rPr lang="fr-FR" sz="1200">
                <a:solidFill>
                  <a:srgbClr val="6600CC"/>
                </a:solidFill>
              </a:rPr>
              <a:t>c) processus des phénomènes dus à l'homme et/ou à l'agressivité climatique abaissant la capacité actuelle et/ou future à supporter la vie humaine. C'est en quelque sorte une situation où l'équilibre entre l'agressivité climatique et le potentiel de résistance du sol a été le plus souvent rompue par l'action de l'homme. La dégradation des sols a des effets visibles sur l'environnement physique et des conséquences socio-économiques négatives. </a:t>
            </a:r>
          </a:p>
          <a:p>
            <a:pPr algn="just"/>
            <a:r>
              <a:rPr lang="fr-FR" sz="1200" b="1" i="1">
                <a:solidFill>
                  <a:srgbClr val="7030A0"/>
                </a:solidFill>
              </a:rPr>
              <a:t>Désaturation</a:t>
            </a:r>
            <a:r>
              <a:rPr lang="fr-FR" sz="1200" b="1">
                <a:solidFill>
                  <a:srgbClr val="7030A0"/>
                </a:solidFill>
              </a:rPr>
              <a:t> </a:t>
            </a:r>
            <a:r>
              <a:rPr lang="fr-FR" sz="1200">
                <a:solidFill>
                  <a:srgbClr val="7030A0"/>
                </a:solidFill>
              </a:rPr>
              <a:t>: état d’un sol dont les cations retenus par le complexe </a:t>
            </a:r>
            <a:r>
              <a:rPr lang="fr-FR" sz="1200" i="1">
                <a:solidFill>
                  <a:srgbClr val="7030A0"/>
                </a:solidFill>
              </a:rPr>
              <a:t>absorbant</a:t>
            </a:r>
            <a:r>
              <a:rPr lang="fr-FR" sz="1200">
                <a:solidFill>
                  <a:srgbClr val="7030A0"/>
                </a:solidFill>
              </a:rPr>
              <a:t> sont, en tout ou en majorité, des ions hydrogène.</a:t>
            </a:r>
          </a:p>
          <a:p>
            <a:pPr algn="just"/>
            <a:r>
              <a:rPr lang="fr-FR" sz="1200" b="1" i="1">
                <a:solidFill>
                  <a:srgbClr val="6600CC"/>
                </a:solidFill>
              </a:rPr>
              <a:t>Désertification</a:t>
            </a:r>
            <a:r>
              <a:rPr lang="fr-FR" sz="1200">
                <a:solidFill>
                  <a:srgbClr val="6600CC"/>
                </a:solidFill>
              </a:rPr>
              <a:t> : Dégradation des terres dans les zones arides, semi-arides et subhumides, issue des différents facteurs comprenant les variations climatiques et les activités humaines (définition de la Convention de l'ONU sur la désertification). </a:t>
            </a:r>
          </a:p>
          <a:p>
            <a:pPr algn="just"/>
            <a:endParaRPr lang="fr-FR" sz="1200">
              <a:solidFill>
                <a:srgbClr val="6600CC"/>
              </a:solidFill>
            </a:endParaRPr>
          </a:p>
          <a:p>
            <a:pPr eaLnBrk="0" hangingPunct="0"/>
            <a:r>
              <a:rPr lang="fr-FR" sz="1200" b="1" i="1">
                <a:solidFill>
                  <a:srgbClr val="7030A0"/>
                </a:solidFill>
              </a:rPr>
              <a:t>Eau capillaire </a:t>
            </a:r>
            <a:r>
              <a:rPr lang="fr-FR" sz="1200">
                <a:solidFill>
                  <a:srgbClr val="7030A0"/>
                </a:solidFill>
              </a:rPr>
              <a:t>: eau contenue dans les pores les plus petits du sol (micropores) et soumise aux forces capillaires.</a:t>
            </a:r>
          </a:p>
          <a:p>
            <a:pPr eaLnBrk="0" hangingPunct="0"/>
            <a:r>
              <a:rPr lang="fr-FR" sz="1200" b="1" i="1">
                <a:solidFill>
                  <a:srgbClr val="7030A0"/>
                </a:solidFill>
              </a:rPr>
              <a:t>Eau de gravité </a:t>
            </a:r>
            <a:r>
              <a:rPr lang="fr-FR" sz="1200">
                <a:solidFill>
                  <a:srgbClr val="7030A0"/>
                </a:solidFill>
              </a:rPr>
              <a:t>: eau qui occupe les pores les plus gros du sol (macropores), à travers lesquels elle s’écoule sous l’action de la pesanteur.</a:t>
            </a:r>
          </a:p>
          <a:p>
            <a:pPr eaLnBrk="0" hangingPunct="0"/>
            <a:r>
              <a:rPr lang="fr-FR" sz="1200" b="1" i="1">
                <a:solidFill>
                  <a:srgbClr val="7030A0"/>
                </a:solidFill>
              </a:rPr>
              <a:t>Eau utile </a:t>
            </a:r>
            <a:r>
              <a:rPr lang="fr-FR" sz="1200">
                <a:solidFill>
                  <a:srgbClr val="7030A0"/>
                </a:solidFill>
              </a:rPr>
              <a:t>: quantité effectivement absorbable par les racines et correspondant à la différence des teneurs en eau à la capacité au champ et au point de flétrissement.</a:t>
            </a:r>
          </a:p>
          <a:p>
            <a:pPr algn="just"/>
            <a:r>
              <a:rPr lang="fr-FR" sz="1200" b="1" i="1">
                <a:solidFill>
                  <a:srgbClr val="6600CC"/>
                </a:solidFill>
              </a:rPr>
              <a:t>Ecosan</a:t>
            </a:r>
            <a:r>
              <a:rPr lang="fr-FR" sz="1200">
                <a:solidFill>
                  <a:srgbClr val="6600CC"/>
                </a:solidFill>
              </a:rPr>
              <a:t> : Voir </a:t>
            </a:r>
            <a:r>
              <a:rPr lang="fr-FR" sz="1200" i="1">
                <a:solidFill>
                  <a:srgbClr val="6600CC"/>
                </a:solidFill>
              </a:rPr>
              <a:t>toilette sèche</a:t>
            </a:r>
            <a:r>
              <a:rPr lang="fr-FR" sz="1200">
                <a:solidFill>
                  <a:srgbClr val="6600CC"/>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4"/>
          <p:cNvSpPr>
            <a:spLocks noChangeArrowheads="1" noChangeShapeType="1" noTextEdit="1"/>
          </p:cNvSpPr>
          <p:nvPr/>
        </p:nvSpPr>
        <p:spPr bwMode="auto">
          <a:xfrm>
            <a:off x="1000125" y="142875"/>
            <a:ext cx="6840538"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7" name="Espace réservé du numéro de diapositive 1"/>
          <p:cNvSpPr txBox="1">
            <a:spLocks noGrp="1"/>
          </p:cNvSpPr>
          <p:nvPr/>
        </p:nvSpPr>
        <p:spPr>
          <a:xfrm>
            <a:off x="8416925" y="214313"/>
            <a:ext cx="457200" cy="276225"/>
          </a:xfrm>
          <a:prstGeom prst="rect">
            <a:avLst/>
          </a:prstGeom>
          <a:noFill/>
        </p:spPr>
        <p:txBody>
          <a:bodyPr anchor="ctr"/>
          <a:lstStyle/>
          <a:p>
            <a:pPr algn="r" fontAlgn="auto">
              <a:spcBef>
                <a:spcPts val="0"/>
              </a:spcBef>
              <a:spcAft>
                <a:spcPts val="0"/>
              </a:spcAft>
              <a:defRPr/>
            </a:pPr>
            <a:fld id="{038B15F1-61E9-4971-86BA-48F73BBCC575}" type="slidenum">
              <a:rPr lang="fr-FR" sz="1200">
                <a:solidFill>
                  <a:schemeClr val="tx1">
                    <a:tint val="75000"/>
                  </a:schemeClr>
                </a:solidFill>
                <a:latin typeface="Times New Roman" pitchFamily="18" charset="0"/>
              </a:rPr>
              <a:pPr algn="r" fontAlgn="auto">
                <a:spcBef>
                  <a:spcPts val="0"/>
                </a:spcBef>
                <a:spcAft>
                  <a:spcPts val="0"/>
                </a:spcAft>
                <a:defRPr/>
              </a:pPr>
              <a:t>9</a:t>
            </a:fld>
            <a:endParaRPr lang="fr-FR" sz="1200" dirty="0">
              <a:solidFill>
                <a:schemeClr val="tx1">
                  <a:tint val="75000"/>
                </a:schemeClr>
              </a:solidFill>
              <a:latin typeface="Times New Roman" pitchFamily="18" charset="0"/>
            </a:endParaRPr>
          </a:p>
        </p:txBody>
      </p:sp>
      <p:pic>
        <p:nvPicPr>
          <p:cNvPr id="10244" name="Picture 6" descr="CarteMondialeTerresArrides2"/>
          <p:cNvPicPr>
            <a:picLocks noChangeAspect="1" noChangeArrowheads="1"/>
          </p:cNvPicPr>
          <p:nvPr/>
        </p:nvPicPr>
        <p:blipFill>
          <a:blip r:embed="rId2" cstate="print"/>
          <a:srcRect/>
          <a:stretch>
            <a:fillRect/>
          </a:stretch>
        </p:blipFill>
        <p:spPr bwMode="auto">
          <a:xfrm>
            <a:off x="357188" y="5000625"/>
            <a:ext cx="1381125" cy="876300"/>
          </a:xfrm>
          <a:prstGeom prst="rect">
            <a:avLst/>
          </a:prstGeom>
          <a:noFill/>
          <a:ln w="9525">
            <a:noFill/>
            <a:miter lim="800000"/>
            <a:headEnd/>
            <a:tailEnd/>
          </a:ln>
        </p:spPr>
      </p:pic>
      <p:pic>
        <p:nvPicPr>
          <p:cNvPr id="10245" name="Picture 7" descr="CarteMondialeTerresArides"/>
          <p:cNvPicPr>
            <a:picLocks noChangeAspect="1" noChangeArrowheads="1"/>
          </p:cNvPicPr>
          <p:nvPr/>
        </p:nvPicPr>
        <p:blipFill>
          <a:blip r:embed="rId3" cstate="print"/>
          <a:srcRect/>
          <a:stretch>
            <a:fillRect/>
          </a:stretch>
        </p:blipFill>
        <p:spPr bwMode="auto">
          <a:xfrm>
            <a:off x="571500" y="928688"/>
            <a:ext cx="8135938" cy="4059237"/>
          </a:xfrm>
          <a:prstGeom prst="rect">
            <a:avLst/>
          </a:prstGeom>
          <a:noFill/>
          <a:ln w="9525">
            <a:noFill/>
            <a:miter lim="800000"/>
            <a:headEnd/>
            <a:tailEnd/>
          </a:ln>
        </p:spPr>
      </p:pic>
      <p:sp>
        <p:nvSpPr>
          <p:cNvPr id="10246" name="Text Box 8"/>
          <p:cNvSpPr txBox="1">
            <a:spLocks noChangeArrowheads="1"/>
          </p:cNvSpPr>
          <p:nvPr/>
        </p:nvSpPr>
        <p:spPr bwMode="auto">
          <a:xfrm>
            <a:off x="2555875" y="4797425"/>
            <a:ext cx="5688013" cy="366713"/>
          </a:xfrm>
          <a:prstGeom prst="rect">
            <a:avLst/>
          </a:prstGeom>
          <a:noFill/>
          <a:ln w="9525">
            <a:noFill/>
            <a:miter lim="800000"/>
            <a:headEnd/>
            <a:tailEnd/>
          </a:ln>
        </p:spPr>
        <p:txBody>
          <a:bodyPr>
            <a:spAutoFit/>
          </a:bodyPr>
          <a:lstStyle/>
          <a:p>
            <a:pPr>
              <a:spcBef>
                <a:spcPct val="50000"/>
              </a:spcBef>
            </a:pPr>
            <a:endParaRPr lang="fr-FR"/>
          </a:p>
        </p:txBody>
      </p:sp>
      <p:sp>
        <p:nvSpPr>
          <p:cNvPr id="10247" name="Text Box 9"/>
          <p:cNvSpPr txBox="1">
            <a:spLocks noChangeArrowheads="1"/>
          </p:cNvSpPr>
          <p:nvPr/>
        </p:nvSpPr>
        <p:spPr bwMode="auto">
          <a:xfrm>
            <a:off x="3143250" y="5000625"/>
            <a:ext cx="3024188" cy="457200"/>
          </a:xfrm>
          <a:prstGeom prst="rect">
            <a:avLst/>
          </a:prstGeom>
          <a:noFill/>
          <a:ln w="9525">
            <a:noFill/>
            <a:miter lim="800000"/>
            <a:headEnd/>
            <a:tailEnd/>
          </a:ln>
        </p:spPr>
        <p:txBody>
          <a:bodyPr>
            <a:spAutoFit/>
          </a:bodyPr>
          <a:lstStyle/>
          <a:p>
            <a:pPr algn="ctr"/>
            <a:r>
              <a:rPr lang="fr-FR" sz="1200">
                <a:solidFill>
                  <a:srgbClr val="6600CC"/>
                </a:solidFill>
              </a:rPr>
              <a:t>Carte mondiale des terres arides</a:t>
            </a:r>
          </a:p>
          <a:p>
            <a:pPr algn="ctr"/>
            <a:r>
              <a:rPr lang="fr-FR" sz="1200">
                <a:solidFill>
                  <a:srgbClr val="6600CC"/>
                </a:solidFill>
              </a:rPr>
              <a:t>Source: UNEP/GRID 1991 dans WRI.</a:t>
            </a:r>
          </a:p>
        </p:txBody>
      </p:sp>
      <p:sp>
        <p:nvSpPr>
          <p:cNvPr id="10248" name="ZoneTexte 7"/>
          <p:cNvSpPr txBox="1">
            <a:spLocks noChangeArrowheads="1"/>
          </p:cNvSpPr>
          <p:nvPr/>
        </p:nvSpPr>
        <p:spPr bwMode="auto">
          <a:xfrm>
            <a:off x="1785938" y="5572125"/>
            <a:ext cx="7143750" cy="1116013"/>
          </a:xfrm>
          <a:prstGeom prst="rect">
            <a:avLst/>
          </a:prstGeom>
          <a:noFill/>
          <a:ln w="9525">
            <a:noFill/>
            <a:miter lim="800000"/>
            <a:headEnd/>
            <a:tailEnd/>
          </a:ln>
        </p:spPr>
        <p:txBody>
          <a:bodyPr>
            <a:spAutoFit/>
          </a:bodyPr>
          <a:lstStyle/>
          <a:p>
            <a:pPr algn="just"/>
            <a:r>
              <a:rPr lang="fr-FR" sz="1600">
                <a:solidFill>
                  <a:srgbClr val="7030A0"/>
                </a:solidFill>
              </a:rPr>
              <a:t>L'</a:t>
            </a:r>
            <a:r>
              <a:rPr lang="fr-FR" sz="1600">
                <a:solidFill>
                  <a:srgbClr val="7030A0"/>
                </a:solidFill>
                <a:hlinkClick r:id="rId4" tooltip="Organisation des Nations unies"/>
              </a:rPr>
              <a:t>ONU</a:t>
            </a:r>
            <a:r>
              <a:rPr lang="fr-FR" sz="1600">
                <a:solidFill>
                  <a:srgbClr val="7030A0"/>
                </a:solidFill>
              </a:rPr>
              <a:t> et la </a:t>
            </a:r>
            <a:r>
              <a:rPr lang="fr-FR" sz="1600">
                <a:solidFill>
                  <a:srgbClr val="7030A0"/>
                </a:solidFill>
                <a:hlinkClick r:id="rId5" tooltip="Organisation des Nations unies pour l'alimentation et &#10;l'agriculture"/>
              </a:rPr>
              <a:t>FAO</a:t>
            </a:r>
            <a:r>
              <a:rPr lang="fr-FR" sz="1600">
                <a:solidFill>
                  <a:srgbClr val="7030A0"/>
                </a:solidFill>
              </a:rPr>
              <a:t> alertent depuis plusieurs décennies sur la dégradation de nombreux sols tropicaux, avec notamment de graves phénomènes de désertification et de salinisation (voir chapitre « chiffres » à la fin de ce document).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WordArt 5"/>
          <p:cNvSpPr>
            <a:spLocks noChangeArrowheads="1" noChangeShapeType="1" noTextEdit="1"/>
          </p:cNvSpPr>
          <p:nvPr/>
        </p:nvSpPr>
        <p:spPr bwMode="auto">
          <a:xfrm>
            <a:off x="1066800" y="176213"/>
            <a:ext cx="6840538" cy="4572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5B079414-3A9C-418E-9E0C-D876F4656959}" type="slidenum">
              <a:rPr lang="fr-FR" sz="1200">
                <a:solidFill>
                  <a:schemeClr val="tx1">
                    <a:tint val="75000"/>
                  </a:schemeClr>
                </a:solidFill>
                <a:latin typeface="Times New Roman" pitchFamily="18" charset="0"/>
              </a:rPr>
              <a:pPr algn="r" fontAlgn="auto">
                <a:spcBef>
                  <a:spcPts val="0"/>
                </a:spcBef>
                <a:spcAft>
                  <a:spcPts val="0"/>
                </a:spcAft>
                <a:defRPr/>
              </a:pPr>
              <a:t>90</a:t>
            </a:fld>
            <a:endParaRPr lang="fr-FR" sz="1200" dirty="0">
              <a:solidFill>
                <a:schemeClr val="tx1">
                  <a:tint val="75000"/>
                </a:schemeClr>
              </a:solidFill>
              <a:latin typeface="Times New Roman" pitchFamily="18" charset="0"/>
            </a:endParaRPr>
          </a:p>
        </p:txBody>
      </p:sp>
      <p:sp>
        <p:nvSpPr>
          <p:cNvPr id="93188" name="Text Box 8"/>
          <p:cNvSpPr txBox="1">
            <a:spLocks noChangeArrowheads="1"/>
          </p:cNvSpPr>
          <p:nvPr/>
        </p:nvSpPr>
        <p:spPr bwMode="auto">
          <a:xfrm>
            <a:off x="93663" y="836613"/>
            <a:ext cx="8896350" cy="4062412"/>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Edaphique</a:t>
            </a:r>
            <a:r>
              <a:rPr lang="fr-FR" sz="1200">
                <a:solidFill>
                  <a:srgbClr val="6600CC"/>
                </a:solidFill>
              </a:rPr>
              <a:t> : a) relatif aux rapports entre les êtres vivants (leurs répartitions …) et les sols (leurs caractéristiques …). b) </a:t>
            </a:r>
            <a:r>
              <a:rPr lang="fr-FR" sz="1200">
                <a:solidFill>
                  <a:srgbClr val="7030A0"/>
                </a:solidFill>
              </a:rPr>
              <a:t>influence que le sol peut avoir sur le développement de végétaux. Les exigences édaphiques d’une plante concernent essentiellement les facteurs inhérents au sol, et non pas ceux liés au climat, ou à la morphologie. (~ Synonyme de </a:t>
            </a:r>
            <a:r>
              <a:rPr lang="fr-FR" sz="1200" i="1">
                <a:solidFill>
                  <a:srgbClr val="7030A0"/>
                </a:solidFill>
              </a:rPr>
              <a:t>pédologie</a:t>
            </a:r>
            <a:r>
              <a:rPr lang="fr-FR" sz="1200">
                <a:solidFill>
                  <a:srgbClr val="7030A0"/>
                </a:solidFill>
              </a:rPr>
              <a:t>).</a:t>
            </a:r>
          </a:p>
          <a:p>
            <a:pPr algn="just"/>
            <a:r>
              <a:rPr lang="fr-FR" sz="1200" b="1" i="1">
                <a:solidFill>
                  <a:srgbClr val="6600CC"/>
                </a:solidFill>
              </a:rPr>
              <a:t>Eluviation</a:t>
            </a:r>
            <a:r>
              <a:rPr lang="fr-FR" sz="1200">
                <a:solidFill>
                  <a:srgbClr val="6600CC"/>
                </a:solidFill>
              </a:rPr>
              <a:t> : Processus de transfert de matériau d’un horizon à un autre horizon de la couverture pédologique engendrant une perte d’éléments fins (par exemple, horizon E) dans l’horizon éluvié (ou appauvri).</a:t>
            </a:r>
          </a:p>
          <a:p>
            <a:pPr algn="just"/>
            <a:r>
              <a:rPr lang="fr-FR" sz="1200" b="1" i="1">
                <a:solidFill>
                  <a:srgbClr val="6600CC"/>
                </a:solidFill>
              </a:rPr>
              <a:t>Emblaver</a:t>
            </a:r>
            <a:r>
              <a:rPr lang="fr-FR" sz="1200">
                <a:solidFill>
                  <a:srgbClr val="6600CC"/>
                </a:solidFill>
              </a:rPr>
              <a:t> : </a:t>
            </a:r>
            <a:r>
              <a:rPr lang="fr-FR" sz="1200" i="1">
                <a:solidFill>
                  <a:srgbClr val="6600CC"/>
                </a:solidFill>
              </a:rPr>
              <a:t>Ensemencer</a:t>
            </a:r>
            <a:r>
              <a:rPr lang="fr-FR" sz="1200">
                <a:solidFill>
                  <a:srgbClr val="6600CC"/>
                </a:solidFill>
              </a:rPr>
              <a:t> une terre en blé, ou en toute autre graine.</a:t>
            </a:r>
          </a:p>
          <a:p>
            <a:pPr algn="just"/>
            <a:r>
              <a:rPr lang="fr-FR" sz="1200" b="1" i="1">
                <a:solidFill>
                  <a:srgbClr val="6600CC"/>
                </a:solidFill>
              </a:rPr>
              <a:t>Engorgement</a:t>
            </a:r>
            <a:r>
              <a:rPr lang="fr-FR" sz="1200">
                <a:solidFill>
                  <a:srgbClr val="6600CC"/>
                </a:solidFill>
              </a:rPr>
              <a:t> : Processus par lequel toute la porosité accessible à l’eau est saturée (voir : ressuyé).</a:t>
            </a:r>
          </a:p>
          <a:p>
            <a:pPr algn="just"/>
            <a:r>
              <a:rPr lang="fr-FR" sz="1200" b="1" i="1">
                <a:solidFill>
                  <a:srgbClr val="6600CC"/>
                </a:solidFill>
              </a:rPr>
              <a:t>Engrais</a:t>
            </a:r>
            <a:r>
              <a:rPr lang="fr-FR" sz="1200">
                <a:solidFill>
                  <a:srgbClr val="6600CC"/>
                </a:solidFill>
              </a:rPr>
              <a:t> : fertilisant.</a:t>
            </a:r>
          </a:p>
          <a:p>
            <a:pPr algn="just"/>
            <a:r>
              <a:rPr lang="fr-FR" sz="1200" b="1" i="1">
                <a:solidFill>
                  <a:srgbClr val="6600CC"/>
                </a:solidFill>
              </a:rPr>
              <a:t>Ensemencer</a:t>
            </a:r>
            <a:r>
              <a:rPr lang="fr-FR" sz="1200">
                <a:solidFill>
                  <a:srgbClr val="6600CC"/>
                </a:solidFill>
              </a:rPr>
              <a:t> : (Agriculture) Répandre des semences en vue de les </a:t>
            </a:r>
            <a:r>
              <a:rPr lang="fr-FR" sz="1200">
                <a:hlinkClick r:id="rId2" action="ppaction://hlinkfile"/>
              </a:rPr>
              <a:t>cultiver</a:t>
            </a:r>
            <a:r>
              <a:rPr lang="fr-FR" sz="1200"/>
              <a:t>.</a:t>
            </a:r>
            <a:endParaRPr lang="fr-FR" sz="1200">
              <a:solidFill>
                <a:srgbClr val="6600CC"/>
              </a:solidFill>
            </a:endParaRPr>
          </a:p>
          <a:p>
            <a:pPr algn="just"/>
            <a:r>
              <a:rPr lang="fr-FR" sz="1200" b="1" i="1">
                <a:solidFill>
                  <a:srgbClr val="6600CC"/>
                </a:solidFill>
              </a:rPr>
              <a:t>Erosion</a:t>
            </a:r>
            <a:r>
              <a:rPr lang="fr-FR" sz="1200">
                <a:solidFill>
                  <a:srgbClr val="6600CC"/>
                </a:solidFill>
              </a:rPr>
              <a:t> : processus de dégradation et de transformation du </a:t>
            </a:r>
            <a:r>
              <a:rPr lang="fr-FR" sz="1200">
                <a:solidFill>
                  <a:srgbClr val="6600CC"/>
                </a:solidFill>
                <a:hlinkClick r:id="rId3" tooltip="Relief (géomorphologie)"/>
              </a:rPr>
              <a:t>relief</a:t>
            </a:r>
            <a:r>
              <a:rPr lang="fr-FR" sz="1200">
                <a:solidFill>
                  <a:srgbClr val="6600CC"/>
                </a:solidFill>
              </a:rPr>
              <a:t>, et donc des roches, qui est causé par tout agent externe (donc autre que la </a:t>
            </a:r>
            <a:r>
              <a:rPr lang="fr-FR" sz="1200">
                <a:solidFill>
                  <a:srgbClr val="6600CC"/>
                </a:solidFill>
                <a:hlinkClick r:id="rId4" tooltip="Tectonique"/>
              </a:rPr>
              <a:t>tectonique</a:t>
            </a:r>
            <a:r>
              <a:rPr lang="fr-FR" sz="1200">
                <a:solidFill>
                  <a:srgbClr val="6600CC"/>
                </a:solidFill>
              </a:rPr>
              <a:t>). Les facteurs d'érosion sont : le climat, la pente, la physique (dureté) et la chimie (solubilité par ex.) de la roche, l'absence ou non de couverture végétale et la nature des végétaux, l'histoire tectonique (fracturation par exemple), l'action de l'homme (pratiques agricoles, déforestation, urbanisation …). Des phénomènes naturels violents tels qu'une </a:t>
            </a:r>
            <a:r>
              <a:rPr lang="fr-FR" sz="1200">
                <a:solidFill>
                  <a:srgbClr val="6600CC"/>
                </a:solidFill>
                <a:hlinkClick r:id="rId5" tooltip="Avalanche"/>
              </a:rPr>
              <a:t>avalanche</a:t>
            </a:r>
            <a:r>
              <a:rPr lang="fr-FR" sz="1200">
                <a:solidFill>
                  <a:srgbClr val="6600CC"/>
                </a:solidFill>
              </a:rPr>
              <a:t>, un raz de marée (tsunami), un </a:t>
            </a:r>
            <a:r>
              <a:rPr lang="fr-FR" sz="1200">
                <a:solidFill>
                  <a:srgbClr val="6600CC"/>
                </a:solidFill>
                <a:hlinkClick r:id="rId6" tooltip="Lahar"/>
              </a:rPr>
              <a:t>lahar</a:t>
            </a:r>
            <a:r>
              <a:rPr lang="fr-FR" sz="1200">
                <a:solidFill>
                  <a:srgbClr val="6600CC"/>
                </a:solidFill>
              </a:rPr>
              <a:t> ou un </a:t>
            </a:r>
            <a:r>
              <a:rPr lang="fr-FR" sz="1200">
                <a:solidFill>
                  <a:srgbClr val="6600CC"/>
                </a:solidFill>
                <a:hlinkClick r:id="rId7" tooltip="Orage"/>
              </a:rPr>
              <a:t>orage</a:t>
            </a:r>
            <a:r>
              <a:rPr lang="fr-FR" sz="1200">
                <a:solidFill>
                  <a:srgbClr val="6600CC"/>
                </a:solidFill>
              </a:rPr>
              <a:t> peuvent modifier considérablement et rapidement le paysage. </a:t>
            </a:r>
          </a:p>
          <a:p>
            <a:pPr algn="just"/>
            <a:r>
              <a:rPr lang="fr-FR" sz="1200" b="1" i="1">
                <a:solidFill>
                  <a:srgbClr val="6600CC"/>
                </a:solidFill>
              </a:rPr>
              <a:t>Erosion (lutte contre l’) : </a:t>
            </a:r>
            <a:r>
              <a:rPr lang="fr-FR" sz="1200">
                <a:solidFill>
                  <a:srgbClr val="6600CC"/>
                </a:solidFill>
              </a:rPr>
              <a:t>par la reforestation _ par exemple utilisation de vétiver pour consolider le terrain …_, par la création de terrasses, d’ouvrages anti-érosion, anti-ravinement _ déversoir empierré … _ … etc.</a:t>
            </a:r>
          </a:p>
          <a:p>
            <a:pPr algn="just"/>
            <a:r>
              <a:rPr lang="fr-FR" sz="1200" b="1" i="1">
                <a:solidFill>
                  <a:srgbClr val="6600CC"/>
                </a:solidFill>
              </a:rPr>
              <a:t>Eutrophisation</a:t>
            </a:r>
            <a:r>
              <a:rPr lang="fr-FR" sz="1200">
                <a:solidFill>
                  <a:srgbClr val="6600CC"/>
                </a:solidFill>
              </a:rPr>
              <a:t> : Destruction de la vie animale dans des eaux stagnantes riches en substances nutritives responsables d’une prolifération végétale qui provoque la désoxygénation des eaux (ces substances nutritives pouvant être des engrais répandus d’une manière excessive sur le terre à fertiliser et qui se trouvent dans les nappes phréatiques puis les cours d’eau).</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WordArt 5"/>
          <p:cNvSpPr>
            <a:spLocks noChangeArrowheads="1" noChangeShapeType="1" noTextEdit="1"/>
          </p:cNvSpPr>
          <p:nvPr/>
        </p:nvSpPr>
        <p:spPr bwMode="auto">
          <a:xfrm>
            <a:off x="1066800" y="176213"/>
            <a:ext cx="6840538" cy="4572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F329F3C0-53AC-4F6D-BBD4-6C7187B9DDC7}" type="slidenum">
              <a:rPr lang="fr-FR" sz="1200">
                <a:solidFill>
                  <a:schemeClr val="tx1">
                    <a:tint val="75000"/>
                  </a:schemeClr>
                </a:solidFill>
                <a:latin typeface="Times New Roman" pitchFamily="18" charset="0"/>
              </a:rPr>
              <a:pPr algn="r" fontAlgn="auto">
                <a:spcBef>
                  <a:spcPts val="0"/>
                </a:spcBef>
                <a:spcAft>
                  <a:spcPts val="0"/>
                </a:spcAft>
                <a:defRPr/>
              </a:pPr>
              <a:t>91</a:t>
            </a:fld>
            <a:endParaRPr lang="fr-FR" sz="1200" dirty="0">
              <a:solidFill>
                <a:schemeClr val="tx1">
                  <a:tint val="75000"/>
                </a:schemeClr>
              </a:solidFill>
              <a:latin typeface="Times New Roman" pitchFamily="18" charset="0"/>
            </a:endParaRPr>
          </a:p>
        </p:txBody>
      </p:sp>
      <p:sp>
        <p:nvSpPr>
          <p:cNvPr id="94212" name="Text Box 8"/>
          <p:cNvSpPr txBox="1">
            <a:spLocks noChangeArrowheads="1"/>
          </p:cNvSpPr>
          <p:nvPr/>
        </p:nvSpPr>
        <p:spPr bwMode="auto">
          <a:xfrm>
            <a:off x="93663" y="836613"/>
            <a:ext cx="8896350" cy="4246562"/>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Fertilité du sol </a:t>
            </a:r>
            <a:r>
              <a:rPr lang="fr-FR" sz="1200">
                <a:solidFill>
                  <a:srgbClr val="6600CC"/>
                </a:solidFill>
              </a:rPr>
              <a:t>: a) aptitude des sols à fournir (en quantité optimale et au moment opportun), aux plantes cultivées, tous les facteurs nécessaires à leur croissance et à leur production. b) Combinaison de toutes les propriétés physiques, chimiques et biologiques des sols, conditionnant la croissance des plantes, en général, et des cultures en particulier (Adjétey-Bahun,1991).</a:t>
            </a:r>
          </a:p>
          <a:p>
            <a:pPr algn="just"/>
            <a:r>
              <a:rPr lang="fr-FR" sz="1200">
                <a:solidFill>
                  <a:srgbClr val="6600CC"/>
                </a:solidFill>
              </a:rPr>
              <a:t>c) Capacité du sol à fournir des nutriments aux plantes. La fertilité du sol traite seulement des aspects nutritifs du sol, et plus souvent seulement des macroéléments, habituellement l'azote et le phosphore et parfois le potassium. d) « Capital d'éléments nutritifs », se définissant comme les stocks d'azote, de phosphore et d'autres éléments essentiels du sol qui deviennent disponibles aux plantes (Wopereis et Maatman, 2002). e) Aptitude d'un sol à produire des récoltes en fonction de ses qualités intrinsèques et des techniques culturales utilisées (Agboh,1994). Agboh identifie deux types de fertilités : la </a:t>
            </a:r>
            <a:r>
              <a:rPr lang="fr-FR" sz="1200" i="1">
                <a:solidFill>
                  <a:srgbClr val="6600CC"/>
                </a:solidFill>
              </a:rPr>
              <a:t>fertilité actuelle </a:t>
            </a:r>
            <a:r>
              <a:rPr lang="fr-FR" sz="1200">
                <a:solidFill>
                  <a:srgbClr val="6600CC"/>
                </a:solidFill>
              </a:rPr>
              <a:t>qui est l'aptitude à produire dans des conditions actuelles de culture. Elle se mesure sur le rendement obtenu. La </a:t>
            </a:r>
            <a:r>
              <a:rPr lang="fr-FR" sz="1200" i="1">
                <a:solidFill>
                  <a:srgbClr val="6600CC"/>
                </a:solidFill>
              </a:rPr>
              <a:t>fertilité potentielle</a:t>
            </a:r>
            <a:r>
              <a:rPr lang="fr-FR" sz="1200">
                <a:solidFill>
                  <a:srgbClr val="6600CC"/>
                </a:solidFill>
              </a:rPr>
              <a:t>, par contre, est cette aptitude à produire dans les conditions optimales de nutrition (par suite de l'activité humaine sur les facteurs modifiables de la fertilité). Elle mesure le rendement maximum.</a:t>
            </a:r>
          </a:p>
          <a:p>
            <a:pPr algn="just"/>
            <a:r>
              <a:rPr lang="fr-FR" sz="1200">
                <a:solidFill>
                  <a:srgbClr val="6600CC"/>
                </a:solidFill>
              </a:rPr>
              <a:t>La couleur du sol est un important facteur pour déterminer le niveau de fertilité d'un sol. La couleur des sols vient le plus souvent des oxydes de fer ou de la matière organique qui recouvrent les surfaces de particules du sol. Les sols riches en MO sont de couleur brune à noire. Les sols noirs sont, en général plus fertiles que les sols qui ont une couleur moins foncée, à cause d'un taux de MO plus élevé (Defoer et al., 2002), sauf cas des </a:t>
            </a:r>
            <a:r>
              <a:rPr lang="fr-FR" sz="1200" i="1">
                <a:solidFill>
                  <a:srgbClr val="6600CC"/>
                </a:solidFill>
              </a:rPr>
              <a:t>histosols</a:t>
            </a:r>
            <a:r>
              <a:rPr lang="fr-FR" sz="1200">
                <a:solidFill>
                  <a:srgbClr val="6600CC"/>
                </a:solidFill>
              </a:rPr>
              <a:t> (sols très acides des tourbières) et </a:t>
            </a:r>
            <a:r>
              <a:rPr lang="fr-FR" sz="1200" i="1">
                <a:solidFill>
                  <a:srgbClr val="6600CC"/>
                </a:solidFill>
              </a:rPr>
              <a:t>gelisols</a:t>
            </a:r>
            <a:r>
              <a:rPr lang="fr-FR" sz="1200">
                <a:solidFill>
                  <a:srgbClr val="6600CC"/>
                </a:solidFill>
              </a:rPr>
              <a:t> (voir annexe 23 principaux types de sols dans le monde).</a:t>
            </a:r>
          </a:p>
          <a:p>
            <a:pPr algn="just"/>
            <a:r>
              <a:rPr lang="fr-FR" sz="1200">
                <a:solidFill>
                  <a:srgbClr val="6600CC"/>
                </a:solidFill>
              </a:rPr>
              <a:t>d) État ordinaire du sol du point de vue de sa capacité à être le support de la croissance végétale. La productivité du sol est sa capacité à fournir un rendement dans les conditions ordinaires; et la productivité potentielle du sol, sa capacité à fournir un rendement dans des conditions optimales (par exemple en faisant intervenir les engrais,les pesticides, l’irrigation, le travail du sol, etc.).</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WordArt 5"/>
          <p:cNvSpPr>
            <a:spLocks noChangeArrowheads="1" noChangeShapeType="1" noTextEdit="1"/>
          </p:cNvSpPr>
          <p:nvPr/>
        </p:nvSpPr>
        <p:spPr bwMode="auto">
          <a:xfrm>
            <a:off x="1066800" y="176213"/>
            <a:ext cx="6840538" cy="4572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0E4E54BA-D90E-4850-9BB9-2E05DE4F6ABD}" type="slidenum">
              <a:rPr lang="fr-FR" sz="1200">
                <a:solidFill>
                  <a:schemeClr val="tx1">
                    <a:tint val="75000"/>
                  </a:schemeClr>
                </a:solidFill>
                <a:latin typeface="Times New Roman" pitchFamily="18" charset="0"/>
              </a:rPr>
              <a:pPr algn="r" fontAlgn="auto">
                <a:spcBef>
                  <a:spcPts val="0"/>
                </a:spcBef>
                <a:spcAft>
                  <a:spcPts val="0"/>
                </a:spcAft>
                <a:defRPr/>
              </a:pPr>
              <a:t>92</a:t>
            </a:fld>
            <a:endParaRPr lang="fr-FR" sz="1200" dirty="0">
              <a:solidFill>
                <a:schemeClr val="tx1">
                  <a:tint val="75000"/>
                </a:schemeClr>
              </a:solidFill>
              <a:latin typeface="Times New Roman" pitchFamily="18" charset="0"/>
            </a:endParaRPr>
          </a:p>
        </p:txBody>
      </p:sp>
      <p:sp>
        <p:nvSpPr>
          <p:cNvPr id="95236" name="Text Box 8"/>
          <p:cNvSpPr txBox="1">
            <a:spLocks noChangeArrowheads="1"/>
          </p:cNvSpPr>
          <p:nvPr/>
        </p:nvSpPr>
        <p:spPr bwMode="auto">
          <a:xfrm>
            <a:off x="93663" y="836613"/>
            <a:ext cx="8896350" cy="4432300"/>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Fluviosols</a:t>
            </a:r>
            <a:r>
              <a:rPr lang="fr-FR" sz="1200">
                <a:solidFill>
                  <a:srgbClr val="6600CC"/>
                </a:solidFill>
              </a:rPr>
              <a:t> : Sols occupant les lits mineur ou majeur des rivières (mais pas les terrasses), ils sont développés dans des matériaux récents : les </a:t>
            </a:r>
            <a:r>
              <a:rPr lang="fr-FR" sz="1200" i="1">
                <a:solidFill>
                  <a:srgbClr val="6600CC"/>
                </a:solidFill>
              </a:rPr>
              <a:t>alluvions</a:t>
            </a:r>
            <a:r>
              <a:rPr lang="fr-FR" sz="1200">
                <a:solidFill>
                  <a:srgbClr val="6600CC"/>
                </a:solidFill>
              </a:rPr>
              <a:t> </a:t>
            </a:r>
            <a:r>
              <a:rPr lang="fr-FR" sz="1200" i="1">
                <a:solidFill>
                  <a:srgbClr val="6600CC"/>
                </a:solidFill>
              </a:rPr>
              <a:t>fluviatiles</a:t>
            </a:r>
            <a:r>
              <a:rPr lang="fr-FR" sz="1200">
                <a:solidFill>
                  <a:srgbClr val="6600CC"/>
                </a:solidFill>
              </a:rPr>
              <a:t>. </a:t>
            </a:r>
          </a:p>
          <a:p>
            <a:pPr algn="just"/>
            <a:r>
              <a:rPr lang="fr-FR" sz="1200" b="1" i="1">
                <a:solidFill>
                  <a:srgbClr val="6600CC"/>
                </a:solidFill>
              </a:rPr>
              <a:t>Fongicide</a:t>
            </a:r>
            <a:r>
              <a:rPr lang="fr-FR" sz="1200">
                <a:solidFill>
                  <a:srgbClr val="6600CC"/>
                </a:solidFill>
              </a:rPr>
              <a:t> : qui détruit les champignons parasites. </a:t>
            </a:r>
          </a:p>
          <a:p>
            <a:pPr algn="just"/>
            <a:r>
              <a:rPr lang="fr-FR" sz="1200" b="1" i="1">
                <a:solidFill>
                  <a:srgbClr val="7030A0"/>
                </a:solidFill>
              </a:rPr>
              <a:t>Fumier</a:t>
            </a:r>
            <a:r>
              <a:rPr lang="fr-FR" sz="1200">
                <a:solidFill>
                  <a:srgbClr val="7030A0"/>
                </a:solidFill>
              </a:rPr>
              <a:t> : </a:t>
            </a:r>
            <a:r>
              <a:rPr lang="fr-FR" sz="1200">
                <a:hlinkClick r:id="rId2" action="ppaction://hlinkfile" tooltip="Matière organique"/>
              </a:rPr>
              <a:t>matière organique</a:t>
            </a:r>
            <a:r>
              <a:rPr lang="fr-FR" sz="1200"/>
              <a:t> </a:t>
            </a:r>
            <a:r>
              <a:rPr lang="fr-FR" sz="1200">
                <a:solidFill>
                  <a:srgbClr val="7030A0"/>
                </a:solidFill>
              </a:rPr>
              <a:t>(excréments d'animaux additionnés de pailles) utilisée comme </a:t>
            </a:r>
            <a:r>
              <a:rPr lang="fr-FR" sz="1200">
                <a:hlinkClick r:id="rId3" action="ppaction://hlinkfile" tooltip="Produit fertilisant"/>
              </a:rPr>
              <a:t>produit fertilisant</a:t>
            </a:r>
            <a:r>
              <a:rPr lang="fr-FR" sz="1200"/>
              <a:t> </a:t>
            </a:r>
            <a:r>
              <a:rPr lang="fr-FR" sz="1200">
                <a:solidFill>
                  <a:srgbClr val="7030A0"/>
                </a:solidFill>
              </a:rPr>
              <a:t>dans l'agriculture. Les fumiers contribuent à enrichir la terre en y ajoutant des matières organiques et des nutriments, comme</a:t>
            </a:r>
            <a:r>
              <a:rPr lang="fr-FR" sz="1200"/>
              <a:t> </a:t>
            </a:r>
            <a:r>
              <a:rPr lang="fr-FR" sz="1200">
                <a:solidFill>
                  <a:srgbClr val="7030A0"/>
                </a:solidFill>
              </a:rPr>
              <a:t>l</a:t>
            </a:r>
            <a:r>
              <a:rPr lang="fr-FR" sz="1200"/>
              <a:t>'</a:t>
            </a:r>
            <a:r>
              <a:rPr lang="fr-FR" sz="1200">
                <a:hlinkClick r:id="rId4" action="ppaction://hlinkfile" tooltip="Azote"/>
              </a:rPr>
              <a:t>azote</a:t>
            </a:r>
            <a:r>
              <a:rPr lang="fr-FR" sz="1200">
                <a:solidFill>
                  <a:srgbClr val="7030A0"/>
                </a:solidFill>
              </a:rPr>
              <a:t>. Mais par extension, on utilise aussi ce terme pour tout fertilisant organique naturel, qu’on divise en quatre catégories de fumiers dans la gestion du sol : les fumiers végétaux (</a:t>
            </a:r>
            <a:r>
              <a:rPr lang="fr-FR" sz="1200">
                <a:hlinkClick r:id="rId5" action="ppaction://hlinkfile" tooltip="Engrais verts"/>
              </a:rPr>
              <a:t>engrais verts</a:t>
            </a:r>
            <a:r>
              <a:rPr lang="fr-FR" sz="1200">
                <a:solidFill>
                  <a:srgbClr val="7030A0"/>
                </a:solidFill>
              </a:rPr>
              <a:t>), les fumiers animaux, le contenu de la</a:t>
            </a:r>
            <a:r>
              <a:rPr lang="fr-FR" sz="1200"/>
              <a:t> </a:t>
            </a:r>
            <a:r>
              <a:rPr lang="fr-FR" sz="1200">
                <a:hlinkClick r:id="rId6" action="ppaction://hlinkfile" tooltip="Panse"/>
              </a:rPr>
              <a:t>panse</a:t>
            </a:r>
            <a:r>
              <a:rPr lang="fr-FR" sz="1200"/>
              <a:t> </a:t>
            </a:r>
            <a:r>
              <a:rPr lang="fr-FR" sz="1200">
                <a:solidFill>
                  <a:srgbClr val="7030A0"/>
                </a:solidFill>
              </a:rPr>
              <a:t>des</a:t>
            </a:r>
            <a:r>
              <a:rPr lang="fr-FR" sz="1200"/>
              <a:t> </a:t>
            </a:r>
            <a:r>
              <a:rPr lang="fr-FR" sz="1200">
                <a:hlinkClick r:id="rId7" action="ppaction://hlinkfile" tooltip="Ruminant"/>
              </a:rPr>
              <a:t>ruminants</a:t>
            </a:r>
            <a:r>
              <a:rPr lang="fr-FR" sz="1200"/>
              <a:t> </a:t>
            </a:r>
            <a:r>
              <a:rPr lang="fr-FR" sz="1200">
                <a:solidFill>
                  <a:srgbClr val="7030A0"/>
                </a:solidFill>
              </a:rPr>
              <a:t>abattus et les déchets de </a:t>
            </a:r>
            <a:r>
              <a:rPr lang="fr-FR" sz="1200">
                <a:hlinkClick r:id="rId8" action="ppaction://hlinkfile" tooltip="Houblon"/>
              </a:rPr>
              <a:t>houblon</a:t>
            </a:r>
            <a:r>
              <a:rPr lang="fr-FR" sz="1200"/>
              <a:t> </a:t>
            </a:r>
            <a:r>
              <a:rPr lang="fr-FR" sz="1200">
                <a:solidFill>
                  <a:srgbClr val="7030A0"/>
                </a:solidFill>
              </a:rPr>
              <a:t>de l'industrie de la </a:t>
            </a:r>
            <a:r>
              <a:rPr lang="fr-FR" sz="1200">
                <a:hlinkClick r:id="rId9" action="ppaction://hlinkfile" tooltip="Bière"/>
              </a:rPr>
              <a:t>bière</a:t>
            </a:r>
            <a:r>
              <a:rPr lang="fr-FR" sz="1200">
                <a:solidFill>
                  <a:srgbClr val="7030A0"/>
                </a:solidFill>
              </a:rPr>
              <a:t>.</a:t>
            </a:r>
          </a:p>
          <a:p>
            <a:pPr algn="just"/>
            <a:r>
              <a:rPr lang="fr-FR" sz="1200">
                <a:solidFill>
                  <a:srgbClr val="6600CC"/>
                </a:solidFill>
              </a:rPr>
              <a:t>Pour limiter tout </a:t>
            </a:r>
            <a:r>
              <a:rPr lang="fr-FR" sz="1200" i="1">
                <a:solidFill>
                  <a:srgbClr val="6600CC"/>
                </a:solidFill>
              </a:rPr>
              <a:t>risque sanitaire</a:t>
            </a:r>
            <a:r>
              <a:rPr lang="fr-FR" sz="1200">
                <a:solidFill>
                  <a:srgbClr val="6600CC"/>
                </a:solidFill>
              </a:rPr>
              <a:t>, le fumier devrait toujours avoir suffisamment chauffé (~70 °C) avant épandage sur les cultures alimentaires (mais ce chauffage doit être contrôlé régulièrement pour éviter des </a:t>
            </a:r>
            <a:r>
              <a:rPr lang="fr-FR" sz="1200" i="1">
                <a:solidFill>
                  <a:srgbClr val="6600CC"/>
                </a:solidFill>
              </a:rPr>
              <a:t>feux de fumier</a:t>
            </a:r>
            <a:r>
              <a:rPr lang="fr-FR" sz="1200">
                <a:solidFill>
                  <a:srgbClr val="6600CC"/>
                </a:solidFill>
              </a:rPr>
              <a:t>).</a:t>
            </a:r>
          </a:p>
          <a:p>
            <a:pPr algn="just"/>
            <a:r>
              <a:rPr lang="fr-FR" sz="1200">
                <a:solidFill>
                  <a:srgbClr val="7030A0"/>
                </a:solidFill>
              </a:rPr>
              <a:t>Les espèces (</a:t>
            </a:r>
            <a:r>
              <a:rPr lang="fr-FR" sz="1200">
                <a:hlinkClick r:id="rId10" action="ppaction://hlinkfile" tooltip="Insecte"/>
              </a:rPr>
              <a:t>insectes</a:t>
            </a:r>
            <a:r>
              <a:rPr lang="fr-FR" sz="1200"/>
              <a:t>, </a:t>
            </a:r>
            <a:r>
              <a:rPr lang="fr-FR" sz="1200">
                <a:hlinkClick r:id="rId11" action="ppaction://hlinkfile" tooltip="Champignon"/>
              </a:rPr>
              <a:t>champignons</a:t>
            </a:r>
            <a:r>
              <a:rPr lang="fr-FR" sz="1200">
                <a:solidFill>
                  <a:srgbClr val="7030A0"/>
                </a:solidFill>
              </a:rPr>
              <a:t>) se nourrissant du fumier sont dites </a:t>
            </a:r>
            <a:r>
              <a:rPr lang="fr-FR" sz="1200" i="1">
                <a:solidFill>
                  <a:srgbClr val="7030A0"/>
                </a:solidFill>
              </a:rPr>
              <a:t>fimicoles</a:t>
            </a:r>
            <a:r>
              <a:rPr lang="fr-FR" sz="1200">
                <a:solidFill>
                  <a:srgbClr val="7030A0"/>
                </a:solidFill>
              </a:rPr>
              <a:t> ou </a:t>
            </a:r>
            <a:r>
              <a:rPr lang="fr-FR" sz="1200" i="1">
                <a:hlinkClick r:id="rId12" action="ppaction://hlinkfile" tooltip="Coprophage"/>
              </a:rPr>
              <a:t>coprophages</a:t>
            </a:r>
            <a:r>
              <a:rPr lang="fr-FR" sz="1200"/>
              <a:t>.</a:t>
            </a:r>
            <a:endParaRPr lang="fr-FR" sz="1200">
              <a:solidFill>
                <a:srgbClr val="6600CC"/>
              </a:solidFill>
            </a:endParaRPr>
          </a:p>
          <a:p>
            <a:pPr algn="just"/>
            <a:r>
              <a:rPr lang="fr-FR" sz="1200" b="1" i="1">
                <a:solidFill>
                  <a:srgbClr val="6600CC"/>
                </a:solidFill>
              </a:rPr>
              <a:t>Fumure</a:t>
            </a:r>
            <a:r>
              <a:rPr lang="fr-FR" sz="1200">
                <a:solidFill>
                  <a:srgbClr val="6600CC"/>
                </a:solidFill>
              </a:rPr>
              <a:t> : amendement d'une terre par incorporation d'engrais. </a:t>
            </a:r>
          </a:p>
          <a:p>
            <a:pPr algn="just"/>
            <a:endParaRPr lang="fr-FR" sz="1200">
              <a:solidFill>
                <a:srgbClr val="6600CC"/>
              </a:solidFill>
            </a:endParaRPr>
          </a:p>
          <a:p>
            <a:pPr algn="just"/>
            <a:r>
              <a:rPr lang="fr-FR" sz="1200" b="1" i="1">
                <a:solidFill>
                  <a:srgbClr val="6600CC"/>
                </a:solidFill>
              </a:rPr>
              <a:t>Gélifraction</a:t>
            </a:r>
            <a:r>
              <a:rPr lang="fr-FR" sz="1200">
                <a:solidFill>
                  <a:srgbClr val="6600CC"/>
                </a:solidFill>
              </a:rPr>
              <a:t> : voir </a:t>
            </a:r>
            <a:r>
              <a:rPr lang="fr-FR" sz="1200" i="1">
                <a:solidFill>
                  <a:srgbClr val="6600CC"/>
                </a:solidFill>
              </a:rPr>
              <a:t>cryoclastie</a:t>
            </a:r>
            <a:r>
              <a:rPr lang="fr-FR" sz="1200">
                <a:solidFill>
                  <a:srgbClr val="6600CC"/>
                </a:solidFill>
              </a:rPr>
              <a:t>.</a:t>
            </a:r>
          </a:p>
          <a:p>
            <a:pPr algn="just"/>
            <a:r>
              <a:rPr lang="fr-FR" sz="1200" b="1" i="1">
                <a:solidFill>
                  <a:srgbClr val="6600CC"/>
                </a:solidFill>
              </a:rPr>
              <a:t>Géomorphologie</a:t>
            </a:r>
            <a:r>
              <a:rPr lang="fr-FR" sz="1200">
                <a:solidFill>
                  <a:srgbClr val="6600CC"/>
                </a:solidFill>
              </a:rPr>
              <a:t> : discipline de la </a:t>
            </a:r>
            <a:r>
              <a:rPr lang="fr-FR" sz="1200">
                <a:solidFill>
                  <a:srgbClr val="6600CC"/>
                </a:solidFill>
                <a:hlinkClick r:id="rId13" tooltip="Géographie physique"/>
              </a:rPr>
              <a:t>géographie physique</a:t>
            </a:r>
            <a:r>
              <a:rPr lang="fr-FR" sz="1200">
                <a:solidFill>
                  <a:srgbClr val="6600CC"/>
                </a:solidFill>
              </a:rPr>
              <a:t> et des </a:t>
            </a:r>
            <a:r>
              <a:rPr lang="fr-FR" sz="1200">
                <a:solidFill>
                  <a:srgbClr val="6600CC"/>
                </a:solidFill>
                <a:hlinkClick r:id="rId14" tooltip="Géosciences"/>
              </a:rPr>
              <a:t>géosciences</a:t>
            </a:r>
            <a:r>
              <a:rPr lang="fr-FR" sz="1200">
                <a:solidFill>
                  <a:srgbClr val="6600CC"/>
                </a:solidFill>
              </a:rPr>
              <a:t> décrivant les formes de la surface de la Terre (</a:t>
            </a:r>
            <a:r>
              <a:rPr lang="fr-FR" sz="1200">
                <a:solidFill>
                  <a:srgbClr val="6600CC"/>
                </a:solidFill>
                <a:hlinkClick r:id="rId15" tooltip="Relief"/>
              </a:rPr>
              <a:t>relief</a:t>
            </a:r>
            <a:r>
              <a:rPr lang="fr-FR" sz="1200">
                <a:solidFill>
                  <a:srgbClr val="6600CC"/>
                </a:solidFill>
              </a:rPr>
              <a:t>) et explique leur formation et leur évolution, sous l'effet de la </a:t>
            </a:r>
            <a:r>
              <a:rPr lang="fr-FR" sz="1200">
                <a:solidFill>
                  <a:srgbClr val="6600CC"/>
                </a:solidFill>
                <a:hlinkClick r:id="rId16" tooltip="Tectonique"/>
              </a:rPr>
              <a:t>tectonique</a:t>
            </a:r>
            <a:r>
              <a:rPr lang="fr-FR" sz="1200">
                <a:solidFill>
                  <a:srgbClr val="6600CC"/>
                </a:solidFill>
              </a:rPr>
              <a:t> et de l'</a:t>
            </a:r>
            <a:r>
              <a:rPr lang="fr-FR" sz="1200">
                <a:solidFill>
                  <a:srgbClr val="6600CC"/>
                </a:solidFill>
                <a:hlinkClick r:id="rId17" tooltip="Érosion"/>
              </a:rPr>
              <a:t>érosion</a:t>
            </a:r>
            <a:r>
              <a:rPr lang="fr-FR" sz="1200">
                <a:solidFill>
                  <a:srgbClr val="6600CC"/>
                </a:solidFill>
              </a:rPr>
              <a:t>, ayant comme objet, le </a:t>
            </a:r>
            <a:r>
              <a:rPr lang="fr-FR" sz="1200">
                <a:solidFill>
                  <a:srgbClr val="6600CC"/>
                </a:solidFill>
                <a:hlinkClick r:id="rId15" tooltip="Relief"/>
              </a:rPr>
              <a:t>relief</a:t>
            </a:r>
            <a:r>
              <a:rPr lang="fr-FR" sz="1200">
                <a:solidFill>
                  <a:srgbClr val="6600CC"/>
                </a:solidFill>
              </a:rPr>
              <a:t>. On distingue deux sous-branches de la géomorphologie :</a:t>
            </a:r>
          </a:p>
          <a:p>
            <a:pPr algn="just">
              <a:buFont typeface="Arial" charset="0"/>
              <a:buChar char="•"/>
            </a:pPr>
            <a:r>
              <a:rPr lang="fr-FR" sz="1200">
                <a:solidFill>
                  <a:srgbClr val="6600CC"/>
                </a:solidFill>
              </a:rPr>
              <a:t>La </a:t>
            </a:r>
            <a:r>
              <a:rPr lang="fr-FR" sz="1200">
                <a:solidFill>
                  <a:srgbClr val="6600CC"/>
                </a:solidFill>
                <a:hlinkClick r:id="rId18" tooltip="Géomorphologie structurale (page inexistante)"/>
              </a:rPr>
              <a:t>géomorphologie structurale</a:t>
            </a:r>
            <a:r>
              <a:rPr lang="fr-FR" sz="1200">
                <a:solidFill>
                  <a:srgbClr val="6600CC"/>
                </a:solidFill>
              </a:rPr>
              <a:t> s’intéresse aux formes dues au géodynamisme interne du globe, c’est-à-dire à la tectonique.</a:t>
            </a:r>
          </a:p>
          <a:p>
            <a:pPr algn="just">
              <a:buFont typeface="Arial" charset="0"/>
              <a:buChar char="•"/>
            </a:pPr>
            <a:r>
              <a:rPr lang="fr-FR" sz="1200">
                <a:solidFill>
                  <a:srgbClr val="6600CC"/>
                </a:solidFill>
              </a:rPr>
              <a:t>La </a:t>
            </a:r>
            <a:r>
              <a:rPr lang="fr-FR" sz="1200">
                <a:solidFill>
                  <a:srgbClr val="6600CC"/>
                </a:solidFill>
                <a:hlinkClick r:id="rId19" tooltip="Géomorphologie climatique"/>
              </a:rPr>
              <a:t>géomorphologie climatique</a:t>
            </a:r>
            <a:r>
              <a:rPr lang="fr-FR" sz="1200">
                <a:solidFill>
                  <a:srgbClr val="6600CC"/>
                </a:solidFill>
              </a:rPr>
              <a:t> ( appelée également géomorphologie zonale ou dynamique) se spécialise dans les processus externes qui contribuent à la formation et à l'évolution du relief, l’</a:t>
            </a:r>
            <a:r>
              <a:rPr lang="fr-FR" sz="1200">
                <a:solidFill>
                  <a:srgbClr val="6600CC"/>
                </a:solidFill>
                <a:hlinkClick r:id="rId17" tooltip="Érosion"/>
              </a:rPr>
              <a:t>érosion</a:t>
            </a:r>
            <a:r>
              <a:rPr lang="fr-FR" sz="1200">
                <a:solidFill>
                  <a:srgbClr val="6600CC"/>
                </a:solidFill>
              </a:rPr>
              <a:t>, l’</a:t>
            </a:r>
            <a:r>
              <a:rPr lang="fr-FR" sz="1200">
                <a:solidFill>
                  <a:srgbClr val="6600CC"/>
                </a:solidFill>
                <a:hlinkClick r:id="rId20" tooltip="Altération"/>
              </a:rPr>
              <a:t>altération</a:t>
            </a:r>
            <a:r>
              <a:rPr lang="fr-FR" sz="1200">
                <a:solidFill>
                  <a:srgbClr val="6600CC"/>
                </a:solidFill>
              </a:rPr>
              <a:t>, le transport, le dépôt, etc...</a:t>
            </a:r>
          </a:p>
          <a:p>
            <a:pPr algn="just"/>
            <a:r>
              <a:rPr lang="fr-FR" sz="1200" b="1" i="1">
                <a:solidFill>
                  <a:srgbClr val="6600CC"/>
                </a:solidFill>
              </a:rPr>
              <a:t>Gestion conservatoire des terres</a:t>
            </a:r>
            <a:r>
              <a:rPr lang="fr-FR" sz="1200">
                <a:solidFill>
                  <a:srgbClr val="6600CC"/>
                </a:solidFill>
              </a:rPr>
              <a:t> : voir </a:t>
            </a:r>
            <a:r>
              <a:rPr lang="fr-FR" sz="1200" i="1">
                <a:solidFill>
                  <a:srgbClr val="6600CC"/>
                </a:solidFill>
              </a:rPr>
              <a:t>Gestion intégrée de la fertilité du sol </a:t>
            </a:r>
            <a:r>
              <a:rPr lang="fr-FR" sz="1200">
                <a:solidFill>
                  <a:srgbClr val="6600CC"/>
                </a:solidFill>
              </a:rPr>
              <a:t>ci-après.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31938544-5C37-4D43-8A56-B3B60EEA9232}" type="slidenum">
              <a:rPr lang="fr-FR" sz="1200">
                <a:solidFill>
                  <a:schemeClr val="tx1">
                    <a:tint val="75000"/>
                  </a:schemeClr>
                </a:solidFill>
                <a:latin typeface="Times New Roman" pitchFamily="18" charset="0"/>
              </a:rPr>
              <a:pPr algn="r" fontAlgn="auto">
                <a:spcBef>
                  <a:spcPts val="0"/>
                </a:spcBef>
                <a:spcAft>
                  <a:spcPts val="0"/>
                </a:spcAft>
                <a:defRPr/>
              </a:pPr>
              <a:t>93</a:t>
            </a:fld>
            <a:endParaRPr lang="fr-FR" sz="1200" dirty="0">
              <a:solidFill>
                <a:schemeClr val="tx1">
                  <a:tint val="75000"/>
                </a:schemeClr>
              </a:solidFill>
              <a:latin typeface="Times New Roman" pitchFamily="18" charset="0"/>
            </a:endParaRPr>
          </a:p>
        </p:txBody>
      </p:sp>
      <p:sp>
        <p:nvSpPr>
          <p:cNvPr id="96260" name="Text Box 8"/>
          <p:cNvSpPr txBox="1">
            <a:spLocks noChangeArrowheads="1"/>
          </p:cNvSpPr>
          <p:nvPr/>
        </p:nvSpPr>
        <p:spPr bwMode="auto">
          <a:xfrm>
            <a:off x="214313" y="1000125"/>
            <a:ext cx="8786812" cy="4986338"/>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Gestion intégrée de la fertilité du sol</a:t>
            </a:r>
            <a:r>
              <a:rPr lang="fr-FR" sz="1200">
                <a:solidFill>
                  <a:srgbClr val="6600CC"/>
                </a:solidFill>
              </a:rPr>
              <a:t> (</a:t>
            </a:r>
            <a:r>
              <a:rPr lang="fr-FR" sz="1200" b="1" i="1">
                <a:solidFill>
                  <a:srgbClr val="6600CC"/>
                </a:solidFill>
              </a:rPr>
              <a:t>GIFS</a:t>
            </a:r>
            <a:r>
              <a:rPr lang="fr-FR" sz="1200">
                <a:solidFill>
                  <a:srgbClr val="6600CC"/>
                </a:solidFill>
              </a:rPr>
              <a:t>) : Plusieurs définitions sont proposées pour définir ce concept complexe :</a:t>
            </a:r>
          </a:p>
          <a:p>
            <a:pPr algn="just"/>
            <a:r>
              <a:rPr lang="fr-FR" sz="1200">
                <a:solidFill>
                  <a:srgbClr val="6600CC"/>
                </a:solidFill>
              </a:rPr>
              <a:t>a) Dans un sens plus large, la gestion intégrée de fertilité du sol (GIFS) se réfère à la meilleure utilisation des stocks d'éléments nutritifs du sol, des amendements localement disponibles et des engrais minéraux dans le but d'augmenter la productivité des terres tout en maintenant (voire en augmentant) la fertilité du sol (Wopereis et Maatman, 2002).</a:t>
            </a:r>
          </a:p>
          <a:p>
            <a:pPr algn="just"/>
            <a:r>
              <a:rPr lang="fr-FR" sz="1200">
                <a:solidFill>
                  <a:srgbClr val="6600CC"/>
                </a:solidFill>
              </a:rPr>
              <a:t>b) La FAO (2000) parle plutôt de </a:t>
            </a:r>
            <a:r>
              <a:rPr lang="fr-FR" sz="1200" i="1">
                <a:solidFill>
                  <a:srgbClr val="6600CC"/>
                </a:solidFill>
              </a:rPr>
              <a:t>Integrated Soil Nutrients Management </a:t>
            </a:r>
            <a:r>
              <a:rPr lang="fr-FR" sz="1200">
                <a:solidFill>
                  <a:srgbClr val="6600CC"/>
                </a:solidFill>
              </a:rPr>
              <a:t>(</a:t>
            </a:r>
            <a:r>
              <a:rPr lang="fr-FR" sz="1200" i="1">
                <a:solidFill>
                  <a:srgbClr val="6600CC"/>
                </a:solidFill>
              </a:rPr>
              <a:t>ISNM</a:t>
            </a:r>
            <a:r>
              <a:rPr lang="fr-FR" sz="1200">
                <a:solidFill>
                  <a:srgbClr val="6600CC"/>
                </a:solidFill>
              </a:rPr>
              <a:t>) ou </a:t>
            </a:r>
            <a:r>
              <a:rPr lang="fr-FR" sz="1200" i="1">
                <a:solidFill>
                  <a:srgbClr val="6600CC"/>
                </a:solidFill>
              </a:rPr>
              <a:t>Gestion Intégrée des Nutriments du Sol</a:t>
            </a:r>
            <a:r>
              <a:rPr lang="fr-FR" sz="1200">
                <a:solidFill>
                  <a:srgbClr val="6600CC"/>
                </a:solidFill>
              </a:rPr>
              <a:t>, un terme voisin de la GIFS et propose une définition qui semble beaucoup plus vaste. ISNM est défini dans un sens holistique beaucoup plus large du concept de « </a:t>
            </a:r>
            <a:r>
              <a:rPr lang="fr-FR" sz="1200" i="1">
                <a:solidFill>
                  <a:srgbClr val="6600CC"/>
                </a:solidFill>
              </a:rPr>
              <a:t>gestion conservatoire des terres </a:t>
            </a:r>
            <a:r>
              <a:rPr lang="fr-FR" sz="1200">
                <a:solidFill>
                  <a:srgbClr val="6600CC"/>
                </a:solidFill>
              </a:rPr>
              <a:t>», qui embrasse le sol, les aliments, l'eau, les récoltes et les procédés de gestion de la végétation adaptés à un système particulier d'</a:t>
            </a:r>
            <a:r>
              <a:rPr lang="fr-FR" sz="1200" i="1">
                <a:solidFill>
                  <a:srgbClr val="6600CC"/>
                </a:solidFill>
              </a:rPr>
              <a:t>emblavage</a:t>
            </a:r>
            <a:r>
              <a:rPr lang="fr-FR" sz="1200">
                <a:solidFill>
                  <a:srgbClr val="6600CC"/>
                </a:solidFill>
              </a:rPr>
              <a:t> et d'exploitation des terres, entrepris dans le but d'améliorer la fertilité du sol et d'augmenter leur productivité. L'ISNM vise à optimiser l'état du sol, en ce qui concerne ses propriétés physiques, chimiques, biologiques et hydrologiques, afin d'augmenter sa productivité tout en réduisant au mieux la dégradation des terres.</a:t>
            </a:r>
          </a:p>
          <a:p>
            <a:pPr algn="just"/>
            <a:r>
              <a:rPr lang="fr-FR" sz="1200">
                <a:solidFill>
                  <a:srgbClr val="6600CC"/>
                </a:solidFill>
              </a:rPr>
              <a:t>c) Selon Janssen (1993), la gestion intégrée de la fertilité des sols comprend l'emploi combiné des engrais minéraux et organiques de façon à appliquer les nutriments nécessaires et à maintenir la MO du sol. Ceci relève du fait que ces deux formes d`engrais ne sont pas concurrentes mais complémentaires.</a:t>
            </a:r>
          </a:p>
          <a:p>
            <a:pPr algn="just"/>
            <a:r>
              <a:rPr lang="fr-FR" sz="1200">
                <a:solidFill>
                  <a:srgbClr val="6600CC"/>
                </a:solidFill>
              </a:rPr>
              <a:t>d) La GIFS est une stratégie regroupant un certain nombre d'options technologiques : 1) l'amendement du sol à travers l'amélioration du taux de matière organique (engrais vert, agroforesterie, résidus de récolte, ...), du capital du phosphore (phosphates naturels, engrais phosphatés solubles) et/ou du pH du sol (dolomies, gypse, ...). 2) Les méthodes d'élévation de la fertilité des sols à des niveaux de production agricole plus intensive à travers une combinaison optimale des fertilisations organiques et minérales, 3) les méthodes complémentaires pour améliorer la productivité des terres, de la main d'œuvre et du capital investi (méthodes de conservation des eaux et des sols, variétés améliorées, traction animale, ...).</a:t>
            </a:r>
          </a:p>
          <a:p>
            <a:pPr algn="just"/>
            <a:r>
              <a:rPr lang="fr-FR" sz="1200" b="1" i="1">
                <a:solidFill>
                  <a:srgbClr val="6600CC"/>
                </a:solidFill>
              </a:rPr>
              <a:t>Gestion Intégrée des Nutriments du Sol</a:t>
            </a:r>
            <a:r>
              <a:rPr lang="fr-FR" sz="1200">
                <a:solidFill>
                  <a:srgbClr val="6600CC"/>
                </a:solidFill>
              </a:rPr>
              <a:t> : voir </a:t>
            </a:r>
            <a:r>
              <a:rPr lang="fr-FR" sz="1200" i="1">
                <a:solidFill>
                  <a:srgbClr val="6600CC"/>
                </a:solidFill>
              </a:rPr>
              <a:t>Gestion intégrée de la fertilité du sol </a:t>
            </a:r>
            <a:r>
              <a:rPr lang="fr-FR" sz="1200">
                <a:solidFill>
                  <a:srgbClr val="6600CC"/>
                </a:solidFill>
              </a:rPr>
              <a:t>ci-avant.</a:t>
            </a:r>
          </a:p>
          <a:p>
            <a:pPr algn="just"/>
            <a:r>
              <a:rPr lang="fr-FR" sz="1200" b="1" i="1">
                <a:solidFill>
                  <a:srgbClr val="6600CC"/>
                </a:solidFill>
              </a:rPr>
              <a:t>Granulométrie </a:t>
            </a:r>
            <a:r>
              <a:rPr lang="fr-FR" sz="1200">
                <a:solidFill>
                  <a:srgbClr val="6600CC"/>
                </a:solidFill>
              </a:rPr>
              <a:t>: a) étude de la répartition en lots ou fractions dimensionnelles des particules d’un sol et mesure pondérale de ces lots ou fractions. b) </a:t>
            </a:r>
            <a:r>
              <a:rPr lang="fr-FR" sz="1200">
                <a:solidFill>
                  <a:srgbClr val="7030A0"/>
                </a:solidFill>
              </a:rPr>
              <a:t>Détermination de l’importance pondérale relative des différentes classes de particules, identifiées par leur taille, constitutives du squelette d’un horizon de la couverture pédologique.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23C8D05E-1AFD-4D0B-9BD2-1AA9E8CEE03C}" type="slidenum">
              <a:rPr lang="fr-FR" sz="1200">
                <a:solidFill>
                  <a:schemeClr val="tx1">
                    <a:tint val="75000"/>
                  </a:schemeClr>
                </a:solidFill>
                <a:latin typeface="Times New Roman" pitchFamily="18" charset="0"/>
              </a:rPr>
              <a:pPr algn="r" fontAlgn="auto">
                <a:spcBef>
                  <a:spcPts val="0"/>
                </a:spcBef>
                <a:spcAft>
                  <a:spcPts val="0"/>
                </a:spcAft>
                <a:defRPr/>
              </a:pPr>
              <a:t>94</a:t>
            </a:fld>
            <a:endParaRPr lang="fr-FR" sz="1200" dirty="0">
              <a:solidFill>
                <a:schemeClr val="tx1">
                  <a:tint val="75000"/>
                </a:schemeClr>
              </a:solidFill>
              <a:latin typeface="Times New Roman" pitchFamily="18" charset="0"/>
            </a:endParaRPr>
          </a:p>
        </p:txBody>
      </p:sp>
      <p:sp>
        <p:nvSpPr>
          <p:cNvPr id="97284" name="Text Box 8"/>
          <p:cNvSpPr txBox="1">
            <a:spLocks noChangeArrowheads="1"/>
          </p:cNvSpPr>
          <p:nvPr/>
        </p:nvSpPr>
        <p:spPr bwMode="auto">
          <a:xfrm>
            <a:off x="214313" y="1000125"/>
            <a:ext cx="8786812" cy="550862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Horizon</a:t>
            </a:r>
            <a:r>
              <a:rPr lang="fr-FR" sz="1200">
                <a:solidFill>
                  <a:srgbClr val="6600CC"/>
                </a:solidFill>
              </a:rPr>
              <a:t> </a:t>
            </a:r>
            <a:r>
              <a:rPr lang="fr-FR" sz="1200">
                <a:solidFill>
                  <a:srgbClr val="7030A0"/>
                </a:solidFill>
              </a:rPr>
              <a:t>: (géologie) a) couche caractérisée par des fossiles identiques. b) strate géologique élémentaire caractérisée par sa constitution lithologique et/ou son contenu paléontologique. Dans un sol, les horizons représentent des couches dont la structure, la texture et la composition varient selon la profondeur. </a:t>
            </a:r>
          </a:p>
          <a:p>
            <a:pPr algn="just"/>
            <a:r>
              <a:rPr lang="fr-FR" sz="1000">
                <a:solidFill>
                  <a:srgbClr val="7030A0"/>
                </a:solidFill>
              </a:rPr>
              <a:t>La norme </a:t>
            </a:r>
            <a:r>
              <a:rPr lang="fr-FR" sz="1000" b="1">
                <a:solidFill>
                  <a:srgbClr val="7030A0"/>
                </a:solidFill>
              </a:rPr>
              <a:t>NF X 31-003 </a:t>
            </a:r>
            <a:r>
              <a:rPr lang="fr-FR" sz="1000">
                <a:solidFill>
                  <a:srgbClr val="7030A0"/>
                </a:solidFill>
              </a:rPr>
              <a:t>définit ce qui doit être décrit pour un horizon : son numéro (en allant du haut vers le bas), la transition avec les autres horizons, son état d’humidité, les couleurs de la matrice, des faces des agrégats et des taches éventuelles (abondance des taches, dimensions, contrastes avec la matrice, netteté des limites, forme et orientation, distribution dans l’horizon), la matière organique (fragmentation, décomposition, proportion de débris et résidus), effervescence à l’acide chlorhydrique, éléments secondaires (pseudomycelium, efflorescences, nodules, concrétions, accumulations), éléments grossiers, structure de l’horizon (type, taille, netteté, fentes, surface des agrégats : faces, revêtements), texture de l’horizon, compacité, plasticité, adhésivité, consistance , Vides (types, abondance et dimensions des pores), enracinement (abondance, dimensions, orientation, localisation, pénétration, nature des racines, contact sol-racine), traces d’activité biologique, dénomination de l’horizon.</a:t>
            </a:r>
          </a:p>
          <a:p>
            <a:pPr algn="just"/>
            <a:r>
              <a:rPr lang="fr-FR" sz="1200" b="1" i="1">
                <a:solidFill>
                  <a:srgbClr val="6600CC"/>
                </a:solidFill>
              </a:rPr>
              <a:t>Horizon de transition </a:t>
            </a:r>
            <a:r>
              <a:rPr lang="fr-FR" sz="1200">
                <a:solidFill>
                  <a:srgbClr val="6600CC"/>
                </a:solidFill>
              </a:rPr>
              <a:t>: horizon faisant le lien entre les horizons sus- et sous-jacents à celui-ci et présentant des propriétés de chacun d’eux ; un niveau qui fait transition entre la zone de départ et le profil altéré.</a:t>
            </a:r>
          </a:p>
          <a:p>
            <a:pPr algn="just"/>
            <a:r>
              <a:rPr lang="fr-FR" sz="1200" b="1" i="1">
                <a:solidFill>
                  <a:srgbClr val="6600CC"/>
                </a:solidFill>
              </a:rPr>
              <a:t>Humus</a:t>
            </a:r>
            <a:r>
              <a:rPr lang="fr-FR" sz="1200">
                <a:solidFill>
                  <a:srgbClr val="6600CC"/>
                </a:solidFill>
              </a:rPr>
              <a:t> (parfois nommé </a:t>
            </a:r>
            <a:r>
              <a:rPr lang="fr-FR" sz="1200" b="1" i="1">
                <a:solidFill>
                  <a:srgbClr val="6600CC"/>
                </a:solidFill>
              </a:rPr>
              <a:t>terre végétale</a:t>
            </a:r>
            <a:r>
              <a:rPr lang="fr-FR" sz="1200">
                <a:solidFill>
                  <a:srgbClr val="6600CC"/>
                </a:solidFill>
              </a:rPr>
              <a:t>) : couche supérieure du </a:t>
            </a:r>
            <a:r>
              <a:rPr lang="fr-FR" sz="1200" u="sng">
                <a:solidFill>
                  <a:srgbClr val="6600CC"/>
                </a:solidFill>
                <a:hlinkClick r:id="rId2"/>
              </a:rPr>
              <a:t>sol</a:t>
            </a:r>
            <a:r>
              <a:rPr lang="fr-FR" sz="1200">
                <a:solidFill>
                  <a:srgbClr val="6600CC"/>
                </a:solidFill>
              </a:rPr>
              <a:t> créée et entretenue par la décomposition de la </a:t>
            </a:r>
            <a:r>
              <a:rPr lang="fr-FR" sz="1200" u="sng">
                <a:solidFill>
                  <a:srgbClr val="6600CC"/>
                </a:solidFill>
                <a:hlinkClick r:id="rId3"/>
              </a:rPr>
              <a:t>matière organique</a:t>
            </a:r>
            <a:r>
              <a:rPr lang="fr-FR" sz="1200">
                <a:solidFill>
                  <a:srgbClr val="6600CC"/>
                </a:solidFill>
              </a:rPr>
              <a:t>, essentiellement par l'action combinée des </a:t>
            </a:r>
            <a:r>
              <a:rPr lang="fr-FR" sz="1200" u="sng">
                <a:solidFill>
                  <a:srgbClr val="6600CC"/>
                </a:solidFill>
                <a:hlinkClick r:id="rId4"/>
              </a:rPr>
              <a:t>animaux</a:t>
            </a:r>
            <a:r>
              <a:rPr lang="fr-FR" sz="1200">
                <a:solidFill>
                  <a:srgbClr val="6600CC"/>
                </a:solidFill>
              </a:rPr>
              <a:t>, des </a:t>
            </a:r>
            <a:r>
              <a:rPr lang="fr-FR" sz="1200" u="sng">
                <a:solidFill>
                  <a:srgbClr val="6600CC"/>
                </a:solidFill>
                <a:hlinkClick r:id="rId5"/>
              </a:rPr>
              <a:t>bactéries</a:t>
            </a:r>
            <a:r>
              <a:rPr lang="fr-FR" sz="1200">
                <a:solidFill>
                  <a:srgbClr val="6600CC"/>
                </a:solidFill>
              </a:rPr>
              <a:t> et des </a:t>
            </a:r>
            <a:r>
              <a:rPr lang="fr-FR" sz="1200" u="sng">
                <a:solidFill>
                  <a:srgbClr val="6600CC"/>
                </a:solidFill>
                <a:hlinkClick r:id="rId6"/>
              </a:rPr>
              <a:t>champignons</a:t>
            </a:r>
            <a:r>
              <a:rPr lang="fr-FR" sz="1200">
                <a:solidFill>
                  <a:srgbClr val="6600CC"/>
                </a:solidFill>
              </a:rPr>
              <a:t> du sol. L’humus est une matière souple et aérée, qui absorbe et retient bien l'</a:t>
            </a:r>
            <a:r>
              <a:rPr lang="fr-FR" sz="1200" u="sng">
                <a:solidFill>
                  <a:srgbClr val="6600CC"/>
                </a:solidFill>
                <a:hlinkClick r:id="rId7"/>
              </a:rPr>
              <a:t>eau</a:t>
            </a:r>
            <a:r>
              <a:rPr lang="fr-FR" sz="1200">
                <a:solidFill>
                  <a:srgbClr val="6600CC"/>
                </a:solidFill>
              </a:rPr>
              <a:t>, de </a:t>
            </a:r>
            <a:r>
              <a:rPr lang="fr-FR" sz="1200" u="sng">
                <a:solidFill>
                  <a:srgbClr val="6600CC"/>
                </a:solidFill>
                <a:hlinkClick r:id="rId8"/>
              </a:rPr>
              <a:t>pH</a:t>
            </a:r>
            <a:r>
              <a:rPr lang="fr-FR" sz="1200">
                <a:solidFill>
                  <a:srgbClr val="6600CC"/>
                </a:solidFill>
              </a:rPr>
              <a:t> variable selon que la matière organique est liée ou non à des minéraux, d'aspect foncé (brunâtre à noir), à odeur caractéristique, variant selon qu'il s'agit d'un humus </a:t>
            </a:r>
            <a:r>
              <a:rPr lang="fr-FR" sz="1200" u="sng">
                <a:solidFill>
                  <a:srgbClr val="6600CC"/>
                </a:solidFill>
                <a:hlinkClick r:id="rId9"/>
              </a:rPr>
              <a:t>forestier</a:t>
            </a:r>
            <a:r>
              <a:rPr lang="fr-FR" sz="1200">
                <a:solidFill>
                  <a:srgbClr val="6600CC"/>
                </a:solidFill>
              </a:rPr>
              <a:t>, de </a:t>
            </a:r>
            <a:r>
              <a:rPr lang="fr-FR" sz="1200" u="sng">
                <a:solidFill>
                  <a:srgbClr val="6600CC"/>
                </a:solidFill>
                <a:hlinkClick r:id="rId10"/>
              </a:rPr>
              <a:t>prairie</a:t>
            </a:r>
            <a:r>
              <a:rPr lang="fr-FR" sz="1200">
                <a:solidFill>
                  <a:srgbClr val="6600CC"/>
                </a:solidFill>
              </a:rPr>
              <a:t>, ou de </a:t>
            </a:r>
            <a:r>
              <a:rPr lang="fr-FR" sz="1200" u="sng">
                <a:solidFill>
                  <a:srgbClr val="6600CC"/>
                </a:solidFill>
                <a:hlinkClick r:id="rId11"/>
              </a:rPr>
              <a:t>sol cultivé</a:t>
            </a:r>
            <a:r>
              <a:rPr lang="fr-FR" sz="1200">
                <a:solidFill>
                  <a:srgbClr val="6600CC"/>
                </a:solidFill>
              </a:rPr>
              <a:t>. L'humus est différent du </a:t>
            </a:r>
            <a:r>
              <a:rPr lang="fr-FR" sz="1200" u="sng">
                <a:solidFill>
                  <a:srgbClr val="6600CC"/>
                </a:solidFill>
                <a:hlinkClick r:id="rId12"/>
              </a:rPr>
              <a:t>compost</a:t>
            </a:r>
            <a:r>
              <a:rPr lang="fr-FR" sz="1200">
                <a:solidFill>
                  <a:srgbClr val="6600CC"/>
                </a:solidFill>
              </a:rPr>
              <a:t> par son origine naturelle, mais partage avec lui beaucoup de propriétés, notamment sa capacité à retenir l'eau et les </a:t>
            </a:r>
            <a:r>
              <a:rPr lang="fr-FR" sz="1200" u="sng">
                <a:solidFill>
                  <a:srgbClr val="6600CC"/>
                </a:solidFill>
                <a:hlinkClick r:id="rId13"/>
              </a:rPr>
              <a:t>nutriments</a:t>
            </a:r>
            <a:r>
              <a:rPr lang="fr-FR" sz="1200">
                <a:solidFill>
                  <a:srgbClr val="6600CC"/>
                </a:solidFill>
              </a:rPr>
              <a:t>. Dans le compartiment de la </a:t>
            </a:r>
            <a:r>
              <a:rPr lang="fr-FR" sz="1200" u="sng">
                <a:solidFill>
                  <a:srgbClr val="6600CC"/>
                </a:solidFill>
                <a:hlinkClick r:id="rId14"/>
              </a:rPr>
              <a:t>biosphère</a:t>
            </a:r>
            <a:r>
              <a:rPr lang="fr-FR" sz="1200">
                <a:solidFill>
                  <a:srgbClr val="6600CC"/>
                </a:solidFill>
              </a:rPr>
              <a:t> qu'est le sol, l'humus est la partie biologiquement la plus active. Il est le plus présent en zone tempérée, mais on a récemment redécouvert et étudié une sorte d'humus ancien et d'origine humaine en </a:t>
            </a:r>
            <a:r>
              <a:rPr lang="fr-FR" sz="1200" u="sng">
                <a:solidFill>
                  <a:srgbClr val="6600CC"/>
                </a:solidFill>
                <a:hlinkClick r:id="rId15"/>
              </a:rPr>
              <a:t>Amazonie</a:t>
            </a:r>
            <a:r>
              <a:rPr lang="fr-FR" sz="1200">
                <a:solidFill>
                  <a:srgbClr val="6600CC"/>
                </a:solidFill>
              </a:rPr>
              <a:t>: la </a:t>
            </a:r>
            <a:r>
              <a:rPr lang="fr-FR" sz="1200" i="1" u="sng">
                <a:solidFill>
                  <a:srgbClr val="6600CC"/>
                </a:solidFill>
                <a:hlinkClick r:id="rId16"/>
              </a:rPr>
              <a:t>terra preta</a:t>
            </a:r>
            <a:r>
              <a:rPr lang="fr-FR" sz="1200">
                <a:solidFill>
                  <a:srgbClr val="6600CC"/>
                </a:solidFill>
              </a:rPr>
              <a:t> ou terre noire. L'humus est absent des </a:t>
            </a:r>
            <a:r>
              <a:rPr lang="fr-FR" sz="1200" u="sng">
                <a:solidFill>
                  <a:srgbClr val="6600CC"/>
                </a:solidFill>
                <a:hlinkClick r:id="rId17"/>
              </a:rPr>
              <a:t>déserts</a:t>
            </a:r>
            <a:r>
              <a:rPr lang="fr-FR" sz="1200">
                <a:solidFill>
                  <a:srgbClr val="6600CC"/>
                </a:solidFill>
              </a:rPr>
              <a:t> et plus généralement de tout milieu dépourvu de végétation (hautes montagnes par exemple).</a:t>
            </a:r>
          </a:p>
          <a:p>
            <a:pPr algn="just"/>
            <a:r>
              <a:rPr lang="fr-FR" sz="1200" b="1" i="1">
                <a:solidFill>
                  <a:srgbClr val="6600CC"/>
                </a:solidFill>
              </a:rPr>
              <a:t>Hydrolyse</a:t>
            </a:r>
            <a:r>
              <a:rPr lang="fr-FR" sz="1200">
                <a:solidFill>
                  <a:srgbClr val="6600CC"/>
                </a:solidFill>
              </a:rPr>
              <a:t> : Mécanisme d’altération des aluminosilicates individualisant l’aluminium sous forme de composé insoluble, la silice restant en solution à l’état d’acide non dissocié.</a:t>
            </a:r>
          </a:p>
          <a:p>
            <a:pPr algn="just"/>
            <a:r>
              <a:rPr lang="fr-FR" sz="1200" b="1" i="1">
                <a:solidFill>
                  <a:srgbClr val="7030A0"/>
                </a:solidFill>
              </a:rPr>
              <a:t>Hygro</a:t>
            </a:r>
            <a:r>
              <a:rPr lang="fr-FR" sz="1200" b="1">
                <a:solidFill>
                  <a:srgbClr val="7030A0"/>
                </a:solidFill>
              </a:rPr>
              <a:t> </a:t>
            </a:r>
            <a:r>
              <a:rPr lang="fr-FR" sz="1200">
                <a:solidFill>
                  <a:srgbClr val="7030A0"/>
                </a:solidFill>
              </a:rPr>
              <a:t>: relatif à l’humidité.</a:t>
            </a:r>
          </a:p>
          <a:p>
            <a:pPr algn="just"/>
            <a:endParaRPr lang="fr-FR" sz="1200" b="1" i="1">
              <a:solidFill>
                <a:srgbClr val="6600CC"/>
              </a:solidFill>
            </a:endParaRPr>
          </a:p>
          <a:p>
            <a:pPr algn="just"/>
            <a:r>
              <a:rPr lang="fr-FR" sz="1200" b="1" i="1">
                <a:solidFill>
                  <a:srgbClr val="6600CC"/>
                </a:solidFill>
              </a:rPr>
              <a:t>Insecticide</a:t>
            </a:r>
            <a:r>
              <a:rPr lang="fr-FR" sz="1200">
                <a:solidFill>
                  <a:srgbClr val="6600CC"/>
                </a:solidFill>
              </a:rPr>
              <a:t> : qui tue, détruit les insectes.</a:t>
            </a:r>
          </a:p>
          <a:p>
            <a:pPr algn="just"/>
            <a:r>
              <a:rPr lang="fr-FR" sz="1200" b="1" i="1">
                <a:solidFill>
                  <a:srgbClr val="6600CC"/>
                </a:solidFill>
              </a:rPr>
              <a:t>Illuviation</a:t>
            </a:r>
            <a:r>
              <a:rPr lang="fr-FR" sz="1200">
                <a:solidFill>
                  <a:srgbClr val="6600CC"/>
                </a:solidFill>
              </a:rPr>
              <a:t> : enrichissement d’un horizon du sol en substances colloïdales ou sels minéraux par suite de leur mobilisation et de leur migration à partir des horizons supérieurs.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6"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16FB8F36-77F2-4C06-85F3-9E49E40D3B39}" type="slidenum">
              <a:rPr lang="fr-FR" sz="1200">
                <a:solidFill>
                  <a:schemeClr val="tx1">
                    <a:tint val="75000"/>
                  </a:schemeClr>
                </a:solidFill>
                <a:latin typeface="Times New Roman" pitchFamily="18" charset="0"/>
              </a:rPr>
              <a:pPr algn="r" fontAlgn="auto">
                <a:spcBef>
                  <a:spcPts val="0"/>
                </a:spcBef>
                <a:spcAft>
                  <a:spcPts val="0"/>
                </a:spcAft>
                <a:defRPr/>
              </a:pPr>
              <a:t>95</a:t>
            </a:fld>
            <a:endParaRPr lang="fr-FR" sz="1200" dirty="0">
              <a:solidFill>
                <a:schemeClr val="tx1">
                  <a:tint val="75000"/>
                </a:schemeClr>
              </a:solidFill>
              <a:latin typeface="Times New Roman" pitchFamily="18" charset="0"/>
            </a:endParaRPr>
          </a:p>
        </p:txBody>
      </p:sp>
      <p:sp>
        <p:nvSpPr>
          <p:cNvPr id="98308" name="Text Box 8"/>
          <p:cNvSpPr txBox="1">
            <a:spLocks noChangeArrowheads="1"/>
          </p:cNvSpPr>
          <p:nvPr/>
        </p:nvSpPr>
        <p:spPr bwMode="auto">
          <a:xfrm>
            <a:off x="214313" y="1000125"/>
            <a:ext cx="8786812" cy="332422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Latérite</a:t>
            </a:r>
            <a:r>
              <a:rPr lang="fr-FR" sz="1200">
                <a:solidFill>
                  <a:srgbClr val="6600CC"/>
                </a:solidFill>
              </a:rPr>
              <a:t> : sol, en général rougeâtre, riche en hydroxydes de fer et d'aluminium (sol ferralitique), se développant sur des granites ou des gneiss,  sous climat tropical humide. </a:t>
            </a:r>
            <a:r>
              <a:rPr lang="fr-FR" sz="1200" b="1">
                <a:solidFill>
                  <a:srgbClr val="6600CC"/>
                </a:solidFill>
              </a:rPr>
              <a:t>Ce sont souvent des sols pauvres, </a:t>
            </a:r>
            <a:r>
              <a:rPr lang="fr-FR" sz="1200">
                <a:solidFill>
                  <a:srgbClr val="6600CC"/>
                </a:solidFill>
              </a:rPr>
              <a:t>déjà lessivés par les fortes pluies tropicales.</a:t>
            </a:r>
          </a:p>
          <a:p>
            <a:pPr eaLnBrk="0" hangingPunct="0"/>
            <a:r>
              <a:rPr lang="fr-FR" sz="1200" b="1" i="1">
                <a:solidFill>
                  <a:srgbClr val="7030A0"/>
                </a:solidFill>
              </a:rPr>
              <a:t>Lessivage</a:t>
            </a:r>
            <a:r>
              <a:rPr lang="fr-FR" sz="1200" b="1">
                <a:solidFill>
                  <a:srgbClr val="7030A0"/>
                </a:solidFill>
              </a:rPr>
              <a:t> </a:t>
            </a:r>
            <a:r>
              <a:rPr lang="fr-FR" sz="1200">
                <a:solidFill>
                  <a:srgbClr val="7030A0"/>
                </a:solidFill>
              </a:rPr>
              <a:t>: a) dans un sol, entraînement en profondeur des particules d’argiles dispersées provoquant ainsi leur accumulation dans un </a:t>
            </a:r>
            <a:r>
              <a:rPr lang="fr-FR" sz="1200" i="1">
                <a:solidFill>
                  <a:srgbClr val="7030A0"/>
                </a:solidFill>
              </a:rPr>
              <a:t>horizon</a:t>
            </a:r>
            <a:r>
              <a:rPr lang="fr-FR" sz="1200">
                <a:solidFill>
                  <a:srgbClr val="7030A0"/>
                </a:solidFill>
              </a:rPr>
              <a:t> </a:t>
            </a:r>
            <a:r>
              <a:rPr lang="fr-FR" sz="1200" i="1">
                <a:solidFill>
                  <a:srgbClr val="7030A0"/>
                </a:solidFill>
              </a:rPr>
              <a:t>illuvial</a:t>
            </a:r>
            <a:r>
              <a:rPr lang="fr-FR" sz="1200">
                <a:solidFill>
                  <a:srgbClr val="7030A0"/>
                </a:solidFill>
              </a:rPr>
              <a:t> </a:t>
            </a:r>
            <a:r>
              <a:rPr lang="fr-FR" sz="1200" i="1">
                <a:solidFill>
                  <a:srgbClr val="7030A0"/>
                </a:solidFill>
              </a:rPr>
              <a:t>argilique</a:t>
            </a:r>
            <a:r>
              <a:rPr lang="fr-FR" sz="1200">
                <a:solidFill>
                  <a:srgbClr val="7030A0"/>
                </a:solidFill>
              </a:rPr>
              <a:t>; ce terme s’applique souvent, et de façon impropre, aux mouvements descendants de l’ensemble des constituants du sol. b) Transport vertical ou latéral de particules d’argile dans le </a:t>
            </a:r>
            <a:r>
              <a:rPr lang="fr-FR" sz="1200" i="1">
                <a:solidFill>
                  <a:srgbClr val="7030A0"/>
                </a:solidFill>
              </a:rPr>
              <a:t>solum</a:t>
            </a:r>
            <a:r>
              <a:rPr lang="fr-FR" sz="1200">
                <a:solidFill>
                  <a:srgbClr val="7030A0"/>
                </a:solidFill>
              </a:rPr>
              <a:t> vers des </a:t>
            </a:r>
            <a:r>
              <a:rPr lang="fr-FR" sz="1200" i="1">
                <a:solidFill>
                  <a:srgbClr val="7030A0"/>
                </a:solidFill>
              </a:rPr>
              <a:t>horizons</a:t>
            </a:r>
            <a:r>
              <a:rPr lang="fr-FR" sz="1200">
                <a:solidFill>
                  <a:srgbClr val="7030A0"/>
                </a:solidFill>
              </a:rPr>
              <a:t> sous-jacents ou situés en aval. Cette argile est transportée mécaniquement par l’eau. Cette argile </a:t>
            </a:r>
            <a:r>
              <a:rPr lang="fr-FR" sz="1200" i="1">
                <a:solidFill>
                  <a:srgbClr val="7030A0"/>
                </a:solidFill>
              </a:rPr>
              <a:t>illuviale</a:t>
            </a:r>
            <a:r>
              <a:rPr lang="fr-FR" sz="1200">
                <a:solidFill>
                  <a:srgbClr val="7030A0"/>
                </a:solidFill>
              </a:rPr>
              <a:t> se dépose sur les faces des agrégats ou dans les fentes en formant des revêtements (ou </a:t>
            </a:r>
            <a:r>
              <a:rPr lang="fr-FR" sz="1200" i="1">
                <a:solidFill>
                  <a:srgbClr val="7030A0"/>
                </a:solidFill>
              </a:rPr>
              <a:t>cutanes</a:t>
            </a:r>
            <a:r>
              <a:rPr lang="fr-FR" sz="1200">
                <a:solidFill>
                  <a:srgbClr val="7030A0"/>
                </a:solidFill>
              </a:rPr>
              <a:t>).</a:t>
            </a:r>
          </a:p>
          <a:p>
            <a:pPr eaLnBrk="0" hangingPunct="0"/>
            <a:r>
              <a:rPr lang="fr-FR" sz="1200" b="1" i="1">
                <a:solidFill>
                  <a:srgbClr val="7030A0"/>
                </a:solidFill>
              </a:rPr>
              <a:t>Lessivé</a:t>
            </a:r>
            <a:r>
              <a:rPr lang="fr-FR" sz="1200" b="1">
                <a:solidFill>
                  <a:srgbClr val="7030A0"/>
                </a:solidFill>
              </a:rPr>
              <a:t> </a:t>
            </a:r>
            <a:r>
              <a:rPr lang="fr-FR" sz="1200" i="1">
                <a:solidFill>
                  <a:srgbClr val="7030A0"/>
                </a:solidFill>
              </a:rPr>
              <a:t>:</a:t>
            </a:r>
            <a:r>
              <a:rPr lang="fr-FR" sz="1200">
                <a:solidFill>
                  <a:srgbClr val="7030A0"/>
                </a:solidFill>
              </a:rPr>
              <a:t> qualifie un type de sol proche du sol brun, plus ou moins acide, généralement formé sur des matériaux meubles, non calcaires, du moins en surface (</a:t>
            </a:r>
            <a:r>
              <a:rPr lang="fr-FR" sz="1200" i="1">
                <a:solidFill>
                  <a:srgbClr val="7030A0"/>
                </a:solidFill>
              </a:rPr>
              <a:t>loess</a:t>
            </a:r>
            <a:r>
              <a:rPr lang="fr-FR" sz="1200">
                <a:solidFill>
                  <a:srgbClr val="7030A0"/>
                </a:solidFill>
              </a:rPr>
              <a:t> décarbonaté, alluvions anciennes par exemple); sa </a:t>
            </a:r>
            <a:r>
              <a:rPr lang="fr-FR" sz="1200" i="1">
                <a:solidFill>
                  <a:srgbClr val="7030A0"/>
                </a:solidFill>
              </a:rPr>
              <a:t>pédogénèse</a:t>
            </a:r>
            <a:r>
              <a:rPr lang="fr-FR" sz="1200">
                <a:solidFill>
                  <a:srgbClr val="7030A0"/>
                </a:solidFill>
              </a:rPr>
              <a:t> est caractérisée par un entraînement mécanique des argiles en profondeur où elles constituent un </a:t>
            </a:r>
            <a:r>
              <a:rPr lang="fr-FR" sz="1200" i="1">
                <a:solidFill>
                  <a:srgbClr val="7030A0"/>
                </a:solidFill>
              </a:rPr>
              <a:t>horizon argilique</a:t>
            </a:r>
            <a:r>
              <a:rPr lang="fr-FR" sz="1200">
                <a:solidFill>
                  <a:srgbClr val="7030A0"/>
                </a:solidFill>
              </a:rPr>
              <a:t>.</a:t>
            </a:r>
          </a:p>
          <a:p>
            <a:pPr eaLnBrk="0" hangingPunct="0"/>
            <a:r>
              <a:rPr lang="fr-FR" sz="1200" b="1" i="1">
                <a:solidFill>
                  <a:srgbClr val="7030A0"/>
                </a:solidFill>
              </a:rPr>
              <a:t>Litière</a:t>
            </a:r>
            <a:r>
              <a:rPr lang="fr-FR" sz="1200">
                <a:solidFill>
                  <a:srgbClr val="7030A0"/>
                </a:solidFill>
              </a:rPr>
              <a:t> (Pédologie) : Ensemble des </a:t>
            </a:r>
            <a:r>
              <a:rPr lang="fr-FR" sz="1200" i="1">
                <a:solidFill>
                  <a:srgbClr val="7030A0"/>
                </a:solidFill>
              </a:rPr>
              <a:t>horizons</a:t>
            </a:r>
            <a:r>
              <a:rPr lang="fr-FR" sz="1200">
                <a:solidFill>
                  <a:srgbClr val="7030A0"/>
                </a:solidFill>
              </a:rPr>
              <a:t> [hol]organiques. Terme utilisé le plus souvent par les forestiers.</a:t>
            </a:r>
          </a:p>
          <a:p>
            <a:pPr eaLnBrk="0" hangingPunct="0"/>
            <a:r>
              <a:rPr lang="fr-FR" sz="1200" b="1" i="1">
                <a:solidFill>
                  <a:srgbClr val="7030A0"/>
                </a:solidFill>
              </a:rPr>
              <a:t>Lixiviation</a:t>
            </a:r>
            <a:r>
              <a:rPr lang="fr-FR" sz="1200" b="1">
                <a:solidFill>
                  <a:srgbClr val="7030A0"/>
                </a:solidFill>
              </a:rPr>
              <a:t> </a:t>
            </a:r>
            <a:r>
              <a:rPr lang="fr-FR" sz="1200">
                <a:solidFill>
                  <a:srgbClr val="7030A0"/>
                </a:solidFill>
              </a:rPr>
              <a:t>: a) dans un sol, entraînement en profondeur des ions les plus mobiles, dissous ou adsorbés, présents dans la solution du sol; ce processus qui intéresse essentiellement les </a:t>
            </a:r>
            <a:r>
              <a:rPr lang="fr-FR" sz="1200" i="1">
                <a:solidFill>
                  <a:srgbClr val="7030A0"/>
                </a:solidFill>
              </a:rPr>
              <a:t>cations alcalins </a:t>
            </a:r>
            <a:r>
              <a:rPr lang="fr-FR" sz="1200">
                <a:solidFill>
                  <a:srgbClr val="7030A0"/>
                </a:solidFill>
              </a:rPr>
              <a:t>et </a:t>
            </a:r>
            <a:r>
              <a:rPr lang="fr-FR" sz="1200" i="1">
                <a:solidFill>
                  <a:srgbClr val="7030A0"/>
                </a:solidFill>
              </a:rPr>
              <a:t>alcalinoterreux</a:t>
            </a:r>
            <a:r>
              <a:rPr lang="fr-FR" sz="1200">
                <a:solidFill>
                  <a:srgbClr val="7030A0"/>
                </a:solidFill>
              </a:rPr>
              <a:t> est responsable, par exemple, de l’acidification naturelle des sols non calcaires ou de la pollution des nappes phréatiques par les nitrates. b) Mouvement de substances dissoutes causé le transfert de l’eau ou d’autres liquides dans le sol.</a:t>
            </a:r>
          </a:p>
        </p:txBody>
      </p:sp>
      <p:pic>
        <p:nvPicPr>
          <p:cNvPr id="98309" name="Image 5" descr="lateriteAmeriqueSud.jpg"/>
          <p:cNvPicPr>
            <a:picLocks noChangeAspect="1"/>
          </p:cNvPicPr>
          <p:nvPr/>
        </p:nvPicPr>
        <p:blipFill>
          <a:blip r:embed="rId2" cstate="print"/>
          <a:srcRect/>
          <a:stretch>
            <a:fillRect/>
          </a:stretch>
        </p:blipFill>
        <p:spPr bwMode="auto">
          <a:xfrm>
            <a:off x="7059613" y="4283075"/>
            <a:ext cx="1865312" cy="2286000"/>
          </a:xfrm>
          <a:prstGeom prst="rect">
            <a:avLst/>
          </a:prstGeom>
          <a:noFill/>
          <a:ln w="9525">
            <a:noFill/>
            <a:miter lim="800000"/>
            <a:headEnd/>
            <a:tailEnd/>
          </a:ln>
        </p:spPr>
      </p:pic>
      <p:pic>
        <p:nvPicPr>
          <p:cNvPr id="98310" name="Image 6" descr="LateriteAfrique1.jpg"/>
          <p:cNvPicPr>
            <a:picLocks noChangeAspect="1"/>
          </p:cNvPicPr>
          <p:nvPr/>
        </p:nvPicPr>
        <p:blipFill>
          <a:blip r:embed="rId3" cstate="print"/>
          <a:srcRect/>
          <a:stretch>
            <a:fillRect/>
          </a:stretch>
        </p:blipFill>
        <p:spPr bwMode="auto">
          <a:xfrm>
            <a:off x="2882900" y="4292600"/>
            <a:ext cx="1871663" cy="2084388"/>
          </a:xfrm>
          <a:prstGeom prst="rect">
            <a:avLst/>
          </a:prstGeom>
          <a:noFill/>
          <a:ln w="9525">
            <a:noFill/>
            <a:miter lim="800000"/>
            <a:headEnd/>
            <a:tailEnd/>
          </a:ln>
        </p:spPr>
      </p:pic>
      <p:sp>
        <p:nvSpPr>
          <p:cNvPr id="98311" name="ZoneTexte 7"/>
          <p:cNvSpPr txBox="1">
            <a:spLocks noChangeArrowheads="1"/>
          </p:cNvSpPr>
          <p:nvPr/>
        </p:nvSpPr>
        <p:spPr bwMode="auto">
          <a:xfrm>
            <a:off x="290513" y="4579938"/>
            <a:ext cx="2447925" cy="1939925"/>
          </a:xfrm>
          <a:prstGeom prst="rect">
            <a:avLst/>
          </a:prstGeom>
          <a:noFill/>
          <a:ln w="9525">
            <a:noFill/>
            <a:miter lim="800000"/>
            <a:headEnd/>
            <a:tailEnd/>
          </a:ln>
        </p:spPr>
        <p:txBody>
          <a:bodyPr>
            <a:spAutoFit/>
          </a:bodyPr>
          <a:lstStyle/>
          <a:p>
            <a:pPr algn="just"/>
            <a:r>
              <a:rPr lang="fr-FR" sz="1200">
                <a:solidFill>
                  <a:srgbClr val="6600CC"/>
                </a:solidFill>
              </a:rPr>
              <a:t>Fig.2 Position des latérites en Afrique.  (1) Domaine des bauxites et des latosols, (2) domaines des « cuirasses » ferrugineuses (D’après Y. Tardy et C. Roquin, </a:t>
            </a:r>
            <a:r>
              <a:rPr lang="fr-FR" sz="1200" i="1">
                <a:solidFill>
                  <a:srgbClr val="6600CC"/>
                </a:solidFill>
              </a:rPr>
              <a:t>Dérive des continents. Paléoclimats et altérations tropicales </a:t>
            </a:r>
            <a:r>
              <a:rPr lang="fr-FR" sz="1200">
                <a:solidFill>
                  <a:srgbClr val="6600CC"/>
                </a:solidFill>
              </a:rPr>
              <a:t>(in French). Editions BRGM, BP 6009, 45060 Orleans cedex 2, 1998.) </a:t>
            </a:r>
            <a:r>
              <a:rPr lang="fr-FR" sz="1200">
                <a:solidFill>
                  <a:srgbClr val="6600CC"/>
                </a:solidFill>
                <a:sym typeface="Symbol" pitchFamily="18" charset="2"/>
              </a:rPr>
              <a:t></a:t>
            </a:r>
            <a:endParaRPr lang="fr-FR" sz="1200">
              <a:solidFill>
                <a:srgbClr val="6600CC"/>
              </a:solidFill>
            </a:endParaRPr>
          </a:p>
        </p:txBody>
      </p:sp>
      <p:pic>
        <p:nvPicPr>
          <p:cNvPr id="98312" name="Image 8" descr="LateriteAfrique1_comments.jpg"/>
          <p:cNvPicPr>
            <a:picLocks noChangeAspect="1"/>
          </p:cNvPicPr>
          <p:nvPr/>
        </p:nvPicPr>
        <p:blipFill>
          <a:blip r:embed="rId4" cstate="print"/>
          <a:srcRect/>
          <a:stretch>
            <a:fillRect/>
          </a:stretch>
        </p:blipFill>
        <p:spPr bwMode="auto">
          <a:xfrm>
            <a:off x="2882900" y="5732463"/>
            <a:ext cx="566738" cy="546100"/>
          </a:xfrm>
          <a:prstGeom prst="rect">
            <a:avLst/>
          </a:prstGeom>
          <a:noFill/>
          <a:ln w="9525">
            <a:noFill/>
            <a:miter lim="800000"/>
            <a:headEnd/>
            <a:tailEnd/>
          </a:ln>
        </p:spPr>
      </p:pic>
      <p:sp>
        <p:nvSpPr>
          <p:cNvPr id="98313" name="ZoneTexte 9"/>
          <p:cNvSpPr txBox="1">
            <a:spLocks noChangeArrowheads="1"/>
          </p:cNvSpPr>
          <p:nvPr/>
        </p:nvSpPr>
        <p:spPr bwMode="auto">
          <a:xfrm>
            <a:off x="4970463" y="4652963"/>
            <a:ext cx="2232025" cy="1754187"/>
          </a:xfrm>
          <a:prstGeom prst="rect">
            <a:avLst/>
          </a:prstGeom>
          <a:noFill/>
          <a:ln w="9525">
            <a:noFill/>
            <a:miter lim="800000"/>
            <a:headEnd/>
            <a:tailEnd/>
          </a:ln>
        </p:spPr>
        <p:txBody>
          <a:bodyPr>
            <a:spAutoFit/>
          </a:bodyPr>
          <a:lstStyle/>
          <a:p>
            <a:pPr algn="just"/>
            <a:r>
              <a:rPr lang="fr-FR" sz="1200">
                <a:solidFill>
                  <a:srgbClr val="6600CC"/>
                </a:solidFill>
              </a:rPr>
              <a:t>Fig.3 Positions des latérites en Amérique du Sud. En grisé : bauxite; en pointillé : latosols rouges. (D’après Y. Tardy et C. Roquin, ibid).</a:t>
            </a:r>
          </a:p>
          <a:p>
            <a:pPr algn="just"/>
            <a:r>
              <a:rPr lang="fr-FR" sz="1200" i="1">
                <a:solidFill>
                  <a:srgbClr val="6600CC"/>
                </a:solidFill>
              </a:rPr>
              <a:t>Les sols latéritiques sont en général des sols peu fertiles, car lessivés de tous leurs nutriments.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5"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334AC6B8-887D-4C63-8EC7-3E406CE6E245}" type="slidenum">
              <a:rPr lang="fr-FR" sz="1200">
                <a:solidFill>
                  <a:schemeClr val="tx1">
                    <a:tint val="75000"/>
                  </a:schemeClr>
                </a:solidFill>
                <a:latin typeface="Times New Roman" pitchFamily="18" charset="0"/>
              </a:rPr>
              <a:pPr algn="r" fontAlgn="auto">
                <a:spcBef>
                  <a:spcPts val="0"/>
                </a:spcBef>
                <a:spcAft>
                  <a:spcPts val="0"/>
                </a:spcAft>
                <a:defRPr/>
              </a:pPr>
              <a:t>96</a:t>
            </a:fld>
            <a:endParaRPr lang="fr-FR" sz="1200" dirty="0">
              <a:solidFill>
                <a:schemeClr val="tx1">
                  <a:tint val="75000"/>
                </a:schemeClr>
              </a:solidFill>
              <a:latin typeface="Times New Roman" pitchFamily="18" charset="0"/>
            </a:endParaRPr>
          </a:p>
        </p:txBody>
      </p:sp>
      <p:sp>
        <p:nvSpPr>
          <p:cNvPr id="99332" name="Text Box 8"/>
          <p:cNvSpPr txBox="1">
            <a:spLocks noChangeArrowheads="1"/>
          </p:cNvSpPr>
          <p:nvPr/>
        </p:nvSpPr>
        <p:spPr bwMode="auto">
          <a:xfrm>
            <a:off x="107950" y="1000125"/>
            <a:ext cx="8893175" cy="314007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Limon</a:t>
            </a:r>
            <a:r>
              <a:rPr lang="fr-FR" sz="1200">
                <a:solidFill>
                  <a:srgbClr val="6600CC"/>
                </a:solidFill>
              </a:rPr>
              <a:t> : En </a:t>
            </a:r>
            <a:r>
              <a:rPr lang="fr-FR" sz="1200" u="sng">
                <a:solidFill>
                  <a:srgbClr val="6600CC"/>
                </a:solidFill>
                <a:hlinkClick r:id="rId2"/>
              </a:rPr>
              <a:t>géologie</a:t>
            </a:r>
            <a:r>
              <a:rPr lang="fr-FR" sz="1200">
                <a:solidFill>
                  <a:srgbClr val="6600CC"/>
                </a:solidFill>
              </a:rPr>
              <a:t> et en </a:t>
            </a:r>
            <a:r>
              <a:rPr lang="fr-FR" sz="1200" u="sng">
                <a:solidFill>
                  <a:srgbClr val="6600CC"/>
                </a:solidFill>
                <a:hlinkClick r:id="rId3"/>
              </a:rPr>
              <a:t>pédologie</a:t>
            </a:r>
            <a:r>
              <a:rPr lang="fr-FR" sz="1200">
                <a:solidFill>
                  <a:srgbClr val="6600CC"/>
                </a:solidFill>
              </a:rPr>
              <a:t>, un </a:t>
            </a:r>
            <a:r>
              <a:rPr lang="fr-FR" sz="1200" b="1">
                <a:solidFill>
                  <a:srgbClr val="6600CC"/>
                </a:solidFill>
              </a:rPr>
              <a:t>limon</a:t>
            </a:r>
            <a:r>
              <a:rPr lang="fr-FR" sz="1200">
                <a:solidFill>
                  <a:srgbClr val="6600CC"/>
                </a:solidFill>
              </a:rPr>
              <a:t> est une formation sédimentaire dont la taille des </a:t>
            </a:r>
            <a:r>
              <a:rPr lang="fr-FR" sz="1200" u="sng">
                <a:solidFill>
                  <a:srgbClr val="6600CC"/>
                </a:solidFill>
                <a:hlinkClick r:id="rId4"/>
              </a:rPr>
              <a:t>grains</a:t>
            </a:r>
            <a:r>
              <a:rPr lang="fr-FR" sz="1200">
                <a:solidFill>
                  <a:srgbClr val="6600CC"/>
                </a:solidFill>
              </a:rPr>
              <a:t> est intermédiaire entre les </a:t>
            </a:r>
            <a:r>
              <a:rPr lang="fr-FR" sz="1200" u="sng">
                <a:solidFill>
                  <a:srgbClr val="6600CC"/>
                </a:solidFill>
                <a:hlinkClick r:id="rId5"/>
              </a:rPr>
              <a:t>argiles</a:t>
            </a:r>
            <a:r>
              <a:rPr lang="fr-FR" sz="1200">
                <a:solidFill>
                  <a:srgbClr val="6600CC"/>
                </a:solidFill>
              </a:rPr>
              <a:t> et les </a:t>
            </a:r>
            <a:r>
              <a:rPr lang="fr-FR" sz="1200" u="sng">
                <a:solidFill>
                  <a:srgbClr val="6600CC"/>
                </a:solidFill>
                <a:hlinkClick r:id="rId6"/>
              </a:rPr>
              <a:t>sables</a:t>
            </a:r>
            <a:r>
              <a:rPr lang="fr-FR" sz="1200">
                <a:solidFill>
                  <a:srgbClr val="6600CC"/>
                </a:solidFill>
              </a:rPr>
              <a:t> (entre environ 2 et 50 </a:t>
            </a:r>
            <a:r>
              <a:rPr lang="fr-FR" sz="1200" u="sng">
                <a:solidFill>
                  <a:srgbClr val="6600CC"/>
                </a:solidFill>
                <a:hlinkClick r:id="rId7"/>
              </a:rPr>
              <a:t>micromètres</a:t>
            </a:r>
            <a:r>
              <a:rPr lang="fr-FR" sz="1200">
                <a:solidFill>
                  <a:srgbClr val="6600CC"/>
                </a:solidFill>
              </a:rPr>
              <a:t>, les limites précises peuvent varier quelque peu suivant les laboratoires). Un dépôt majoritairement limoneux peut être qualifié de limon. Les limons caractérisent les dépôts éoliens de </a:t>
            </a:r>
            <a:r>
              <a:rPr lang="fr-FR" sz="1200" u="sng">
                <a:solidFill>
                  <a:srgbClr val="6600CC"/>
                </a:solidFill>
                <a:hlinkClick r:id="rId8"/>
              </a:rPr>
              <a:t>lœss</a:t>
            </a:r>
            <a:r>
              <a:rPr lang="fr-FR" sz="1200">
                <a:solidFill>
                  <a:srgbClr val="6600CC"/>
                </a:solidFill>
              </a:rPr>
              <a:t> et sont fréquents dans des </a:t>
            </a:r>
            <a:r>
              <a:rPr lang="fr-FR" sz="1200" u="sng">
                <a:solidFill>
                  <a:srgbClr val="6600CC"/>
                </a:solidFill>
                <a:hlinkClick r:id="rId9"/>
              </a:rPr>
              <a:t>dépôts alluviaux</a:t>
            </a:r>
            <a:r>
              <a:rPr lang="fr-FR" sz="1200">
                <a:solidFill>
                  <a:srgbClr val="6600CC"/>
                </a:solidFill>
              </a:rPr>
              <a:t>. Dans ce dernier cas, ils ont un intérêt majeur pour le renouvellement de la </a:t>
            </a:r>
            <a:r>
              <a:rPr lang="fr-FR" sz="1200" u="sng">
                <a:solidFill>
                  <a:srgbClr val="6600CC"/>
                </a:solidFill>
                <a:hlinkClick r:id="rId10"/>
              </a:rPr>
              <a:t>fertilité</a:t>
            </a:r>
            <a:r>
              <a:rPr lang="fr-FR" sz="1200">
                <a:solidFill>
                  <a:srgbClr val="6600CC"/>
                </a:solidFill>
              </a:rPr>
              <a:t> des sols et donc pour leur </a:t>
            </a:r>
            <a:r>
              <a:rPr lang="fr-FR" sz="1200" u="sng">
                <a:solidFill>
                  <a:srgbClr val="6600CC"/>
                </a:solidFill>
                <a:hlinkClick r:id="rId11"/>
              </a:rPr>
              <a:t>exploitation agricole</a:t>
            </a:r>
            <a:r>
              <a:rPr lang="fr-FR" sz="1200">
                <a:solidFill>
                  <a:srgbClr val="6600CC"/>
                </a:solidFill>
              </a:rPr>
              <a:t>.</a:t>
            </a:r>
          </a:p>
          <a:p>
            <a:pPr algn="just"/>
            <a:r>
              <a:rPr lang="fr-FR" sz="1200" b="1" i="1">
                <a:solidFill>
                  <a:srgbClr val="6600CC"/>
                </a:solidFill>
              </a:rPr>
              <a:t>Lœss ou loess</a:t>
            </a:r>
            <a:r>
              <a:rPr lang="fr-FR" sz="1200" i="1">
                <a:solidFill>
                  <a:srgbClr val="6600CC"/>
                </a:solidFill>
              </a:rPr>
              <a:t> : </a:t>
            </a:r>
            <a:r>
              <a:rPr lang="fr-FR" sz="1200" u="sng">
                <a:solidFill>
                  <a:srgbClr val="6600CC"/>
                </a:solidFill>
                <a:hlinkClick r:id="rId12"/>
              </a:rPr>
              <a:t>roche sédimentaire</a:t>
            </a:r>
            <a:r>
              <a:rPr lang="fr-FR" sz="1200">
                <a:solidFill>
                  <a:srgbClr val="6600CC"/>
                </a:solidFill>
              </a:rPr>
              <a:t> </a:t>
            </a:r>
            <a:r>
              <a:rPr lang="fr-FR" sz="1200" u="sng">
                <a:solidFill>
                  <a:srgbClr val="6600CC"/>
                </a:solidFill>
                <a:hlinkClick r:id="rId13"/>
              </a:rPr>
              <a:t>détritique</a:t>
            </a:r>
            <a:r>
              <a:rPr lang="fr-FR" sz="1200">
                <a:solidFill>
                  <a:srgbClr val="6600CC"/>
                </a:solidFill>
              </a:rPr>
              <a:t>, en général une terre meuble, fertile, formée par l'accumulation de </a:t>
            </a:r>
            <a:r>
              <a:rPr lang="fr-FR" sz="1200" u="sng">
                <a:solidFill>
                  <a:srgbClr val="6600CC"/>
                </a:solidFill>
                <a:hlinkClick r:id="rId14"/>
              </a:rPr>
              <a:t>limons</a:t>
            </a:r>
            <a:r>
              <a:rPr lang="fr-FR" sz="1200">
                <a:solidFill>
                  <a:srgbClr val="6600CC"/>
                </a:solidFill>
              </a:rPr>
              <a:t> issus de l'érosion éolienne (</a:t>
            </a:r>
            <a:r>
              <a:rPr lang="fr-FR" sz="1200" u="sng">
                <a:solidFill>
                  <a:srgbClr val="6600CC"/>
                </a:solidFill>
                <a:hlinkClick r:id="rId15"/>
              </a:rPr>
              <a:t>déflation</a:t>
            </a:r>
            <a:r>
              <a:rPr lang="fr-FR" sz="1200">
                <a:solidFill>
                  <a:srgbClr val="6600CC"/>
                </a:solidFill>
              </a:rPr>
              <a:t>) (d’origine éolienne), dans les régions </a:t>
            </a:r>
            <a:r>
              <a:rPr lang="fr-FR" sz="1200" u="sng">
                <a:solidFill>
                  <a:srgbClr val="6600CC"/>
                </a:solidFill>
                <a:hlinkClick r:id="rId16"/>
              </a:rPr>
              <a:t>désertiques</a:t>
            </a:r>
            <a:r>
              <a:rPr lang="fr-FR" sz="1200">
                <a:solidFill>
                  <a:srgbClr val="6600CC"/>
                </a:solidFill>
              </a:rPr>
              <a:t> et </a:t>
            </a:r>
            <a:r>
              <a:rPr lang="fr-FR" sz="1200" b="1" u="sng">
                <a:solidFill>
                  <a:srgbClr val="6600CC"/>
                </a:solidFill>
                <a:hlinkClick r:id="rId17"/>
              </a:rPr>
              <a:t>périglaciaires</a:t>
            </a:r>
            <a:r>
              <a:rPr lang="fr-FR" sz="1200">
                <a:solidFill>
                  <a:srgbClr val="6600CC"/>
                </a:solidFill>
              </a:rPr>
              <a:t>. Le lœss est formé principalement de </a:t>
            </a:r>
            <a:r>
              <a:rPr lang="fr-FR" sz="1200" u="sng">
                <a:solidFill>
                  <a:srgbClr val="6600CC"/>
                </a:solidFill>
                <a:hlinkClick r:id="rId18"/>
              </a:rPr>
              <a:t>silice</a:t>
            </a:r>
            <a:r>
              <a:rPr lang="fr-FR" sz="1200">
                <a:solidFill>
                  <a:srgbClr val="6600CC"/>
                </a:solidFill>
              </a:rPr>
              <a:t> (</a:t>
            </a:r>
            <a:r>
              <a:rPr lang="fr-FR" sz="1200" u="sng">
                <a:solidFill>
                  <a:srgbClr val="6600CC"/>
                </a:solidFill>
                <a:hlinkClick r:id="rId19"/>
              </a:rPr>
              <a:t>quartz</a:t>
            </a:r>
            <a:r>
              <a:rPr lang="fr-FR" sz="1200">
                <a:solidFill>
                  <a:srgbClr val="6600CC"/>
                </a:solidFill>
              </a:rPr>
              <a:t> détritique) et de </a:t>
            </a:r>
            <a:r>
              <a:rPr lang="fr-FR" sz="1200" u="sng">
                <a:solidFill>
                  <a:srgbClr val="6600CC"/>
                </a:solidFill>
                <a:hlinkClick r:id="rId20"/>
              </a:rPr>
              <a:t>carbonate de calcium</a:t>
            </a:r>
            <a:r>
              <a:rPr lang="fr-FR" sz="1200">
                <a:solidFill>
                  <a:srgbClr val="6600CC"/>
                </a:solidFill>
              </a:rPr>
              <a:t> (Ca CO3). Il contient, en proportion moindre, des </a:t>
            </a:r>
            <a:r>
              <a:rPr lang="fr-FR" sz="1200" u="sng">
                <a:solidFill>
                  <a:srgbClr val="6600CC"/>
                </a:solidFill>
                <a:hlinkClick r:id="rId21"/>
              </a:rPr>
              <a:t>feldspaths</a:t>
            </a:r>
            <a:r>
              <a:rPr lang="fr-FR" sz="1200">
                <a:solidFill>
                  <a:srgbClr val="6600CC"/>
                </a:solidFill>
              </a:rPr>
              <a:t>, de la </a:t>
            </a:r>
            <a:r>
              <a:rPr lang="fr-FR" sz="1200" u="sng">
                <a:solidFill>
                  <a:srgbClr val="6600CC"/>
                </a:solidFill>
                <a:hlinkClick r:id="rId22"/>
              </a:rPr>
              <a:t>biotite</a:t>
            </a:r>
            <a:r>
              <a:rPr lang="fr-FR" sz="1200">
                <a:solidFill>
                  <a:srgbClr val="6600CC"/>
                </a:solidFill>
              </a:rPr>
              <a:t> (deux minéraux qui, avec le quartz, entrent dans la composition des </a:t>
            </a:r>
            <a:r>
              <a:rPr lang="fr-FR" sz="1200" u="sng">
                <a:solidFill>
                  <a:srgbClr val="6600CC"/>
                </a:solidFill>
                <a:hlinkClick r:id="rId6"/>
              </a:rPr>
              <a:t>sables</a:t>
            </a:r>
            <a:r>
              <a:rPr lang="fr-FR" sz="1200">
                <a:solidFill>
                  <a:srgbClr val="6600CC"/>
                </a:solidFill>
              </a:rPr>
              <a:t>) et des </a:t>
            </a:r>
            <a:r>
              <a:rPr lang="fr-FR" sz="1200" u="sng">
                <a:solidFill>
                  <a:srgbClr val="6600CC"/>
                </a:solidFill>
                <a:hlinkClick r:id="rId5"/>
              </a:rPr>
              <a:t>argiles</a:t>
            </a:r>
            <a:r>
              <a:rPr lang="fr-FR" sz="1200">
                <a:solidFill>
                  <a:srgbClr val="6600CC"/>
                </a:solidFill>
              </a:rPr>
              <a:t>, souvent de la </a:t>
            </a:r>
            <a:r>
              <a:rPr lang="fr-FR" sz="1200" u="sng">
                <a:solidFill>
                  <a:srgbClr val="6600CC"/>
                </a:solidFill>
                <a:hlinkClick r:id="rId23"/>
              </a:rPr>
              <a:t>kaolinite</a:t>
            </a:r>
            <a:r>
              <a:rPr lang="fr-FR" sz="1200">
                <a:solidFill>
                  <a:srgbClr val="6600CC"/>
                </a:solidFill>
              </a:rPr>
              <a:t> (ces argiles pouvant êtres agglomérées et former des grains de limon fin).  Il sont, en général, </a:t>
            </a:r>
            <a:r>
              <a:rPr lang="fr-FR" sz="1200" b="1">
                <a:solidFill>
                  <a:srgbClr val="6600CC"/>
                </a:solidFill>
              </a:rPr>
              <a:t>très fertiles (riches).</a:t>
            </a:r>
          </a:p>
          <a:p>
            <a:pPr algn="just"/>
            <a:r>
              <a:rPr lang="fr-FR" sz="1200">
                <a:solidFill>
                  <a:srgbClr val="6600CC"/>
                </a:solidFill>
              </a:rPr>
              <a:t>Autre définition ; Dépôts éolien beige-jaune clair, très poreux, pulvérulents, formé de quartz, avec des traces de feldspath et d’argile, dont le diamètre des grains varie entre 20 et 40 µm. Il est presque toujours calcitisé secondairement. Il affleure sur environ 10 % de la surface des continents (voir figure ci-dessous), sous la forme de placages dont l’épaisseur est généralement d’ordre métrique à décamétrique. Ce sont un témoin des froids secs (ils sont nés dans un contexte semi-désertique froid).</a:t>
            </a:r>
          </a:p>
        </p:txBody>
      </p:sp>
      <p:pic>
        <p:nvPicPr>
          <p:cNvPr id="99333" name="Image 5" descr="loess1.jpg"/>
          <p:cNvPicPr>
            <a:picLocks noChangeAspect="1"/>
          </p:cNvPicPr>
          <p:nvPr/>
        </p:nvPicPr>
        <p:blipFill>
          <a:blip r:embed="rId24" cstate="print"/>
          <a:srcRect/>
          <a:stretch>
            <a:fillRect/>
          </a:stretch>
        </p:blipFill>
        <p:spPr bwMode="auto">
          <a:xfrm>
            <a:off x="214313" y="4156075"/>
            <a:ext cx="4783137" cy="2305050"/>
          </a:xfrm>
          <a:prstGeom prst="rect">
            <a:avLst/>
          </a:prstGeom>
          <a:noFill/>
          <a:ln w="9525">
            <a:noFill/>
            <a:miter lim="800000"/>
            <a:headEnd/>
            <a:tailEnd/>
          </a:ln>
        </p:spPr>
      </p:pic>
      <p:sp>
        <p:nvSpPr>
          <p:cNvPr id="99334" name="ZoneTexte 6"/>
          <p:cNvSpPr txBox="1">
            <a:spLocks noChangeArrowheads="1"/>
          </p:cNvSpPr>
          <p:nvPr/>
        </p:nvSpPr>
        <p:spPr bwMode="auto">
          <a:xfrm>
            <a:off x="5076825" y="4156075"/>
            <a:ext cx="3913188" cy="1016000"/>
          </a:xfrm>
          <a:prstGeom prst="rect">
            <a:avLst/>
          </a:prstGeom>
          <a:noFill/>
          <a:ln w="9525">
            <a:noFill/>
            <a:miter lim="800000"/>
            <a:headEnd/>
            <a:tailEnd/>
          </a:ln>
        </p:spPr>
        <p:txBody>
          <a:bodyPr>
            <a:spAutoFit/>
          </a:bodyPr>
          <a:lstStyle/>
          <a:p>
            <a:pPr algn="just">
              <a:buFont typeface="Symbol" pitchFamily="18" charset="2"/>
              <a:buChar char="¬"/>
            </a:pPr>
            <a:r>
              <a:rPr lang="fr-FR" sz="1200">
                <a:solidFill>
                  <a:srgbClr val="6600CC"/>
                </a:solidFill>
                <a:sym typeface="Symbol" pitchFamily="18" charset="2"/>
              </a:rPr>
              <a:t>Fig. 1. </a:t>
            </a:r>
            <a:r>
              <a:rPr lang="fr-FR" sz="1200">
                <a:solidFill>
                  <a:srgbClr val="6600CC"/>
                </a:solidFill>
              </a:rPr>
              <a:t>Les loess sont bien localisés dans le monde. Dans l’hémisphère Nord, ils se trouvent à des latitudes de l’ordre de 30 à 50°. (D’après Heller et Evans, </a:t>
            </a:r>
            <a:r>
              <a:rPr lang="fr-FR" sz="1200" i="1">
                <a:solidFill>
                  <a:srgbClr val="6600CC"/>
                </a:solidFill>
              </a:rPr>
              <a:t>Loess magn</a:t>
            </a:r>
            <a:r>
              <a:rPr lang="fr-FR" sz="1200">
                <a:solidFill>
                  <a:srgbClr val="6600CC"/>
                </a:solidFill>
              </a:rPr>
              <a:t>etism, Rev. Geophys., 33, 211240, 1995).</a:t>
            </a:r>
          </a:p>
          <a:p>
            <a:pPr algn="just">
              <a:buFont typeface="Symbol" pitchFamily="18" charset="2"/>
              <a:buChar char="¬"/>
            </a:pPr>
            <a:r>
              <a:rPr lang="fr-FR" sz="1200">
                <a:solidFill>
                  <a:srgbClr val="6600CC"/>
                </a:solidFill>
              </a:rPr>
              <a:t>Les loess sont des sols fertiles.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WordArt 5"/>
          <p:cNvSpPr>
            <a:spLocks noChangeArrowheads="1" noChangeShapeType="1" noTextEdit="1"/>
          </p:cNvSpPr>
          <p:nvPr/>
        </p:nvSpPr>
        <p:spPr bwMode="auto">
          <a:xfrm>
            <a:off x="1057275" y="84138"/>
            <a:ext cx="7100888" cy="528637"/>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8F213833-0A43-4DE9-A8A8-5D777CB336F0}" type="slidenum">
              <a:rPr lang="fr-FR" sz="1200">
                <a:solidFill>
                  <a:schemeClr val="tx1">
                    <a:tint val="75000"/>
                  </a:schemeClr>
                </a:solidFill>
                <a:latin typeface="Times New Roman" pitchFamily="18" charset="0"/>
              </a:rPr>
              <a:pPr algn="r" fontAlgn="auto">
                <a:spcBef>
                  <a:spcPts val="0"/>
                </a:spcBef>
                <a:spcAft>
                  <a:spcPts val="0"/>
                </a:spcAft>
                <a:defRPr/>
              </a:pPr>
              <a:t>97</a:t>
            </a:fld>
            <a:endParaRPr lang="fr-FR" sz="1200" dirty="0">
              <a:solidFill>
                <a:schemeClr val="tx1">
                  <a:tint val="75000"/>
                </a:schemeClr>
              </a:solidFill>
              <a:latin typeface="Times New Roman" pitchFamily="18" charset="0"/>
            </a:endParaRPr>
          </a:p>
        </p:txBody>
      </p:sp>
      <p:sp>
        <p:nvSpPr>
          <p:cNvPr id="100356" name="Text Box 8"/>
          <p:cNvSpPr txBox="1">
            <a:spLocks noChangeArrowheads="1"/>
          </p:cNvSpPr>
          <p:nvPr/>
        </p:nvSpPr>
        <p:spPr bwMode="auto">
          <a:xfrm>
            <a:off x="180975" y="768350"/>
            <a:ext cx="8786813" cy="5908675"/>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eaLnBrk="0" hangingPunct="0"/>
            <a:r>
              <a:rPr lang="fr-FR" sz="1200" b="1" i="1">
                <a:solidFill>
                  <a:srgbClr val="7030A0"/>
                </a:solidFill>
              </a:rPr>
              <a:t>Lombricompost</a:t>
            </a:r>
            <a:r>
              <a:rPr lang="fr-FR" sz="1200">
                <a:solidFill>
                  <a:srgbClr val="7030A0"/>
                </a:solidFill>
              </a:rPr>
              <a:t> (appelé aussi </a:t>
            </a:r>
            <a:r>
              <a:rPr lang="fr-FR" sz="1200" b="1" i="1">
                <a:solidFill>
                  <a:srgbClr val="7030A0"/>
                </a:solidFill>
              </a:rPr>
              <a:t>vermicompost</a:t>
            </a:r>
            <a:r>
              <a:rPr lang="fr-FR" sz="1200">
                <a:solidFill>
                  <a:srgbClr val="7030A0"/>
                </a:solidFill>
              </a:rPr>
              <a:t>) : </a:t>
            </a:r>
            <a:r>
              <a:rPr lang="fr-FR" sz="1200">
                <a:hlinkClick r:id="rId2" action="ppaction://hlinkfile" tooltip="Amendement (agriculture)"/>
              </a:rPr>
              <a:t>amendement</a:t>
            </a:r>
            <a:r>
              <a:rPr lang="fr-FR" sz="1200"/>
              <a:t> </a:t>
            </a:r>
            <a:r>
              <a:rPr lang="fr-FR" sz="1200">
                <a:solidFill>
                  <a:srgbClr val="7030A0"/>
                </a:solidFill>
              </a:rPr>
              <a:t>organique, entièrement naturel, issu de la transformation des </a:t>
            </a:r>
            <a:r>
              <a:rPr lang="fr-FR" sz="1200">
                <a:hlinkClick r:id="rId3" action="ppaction://hlinkfile" tooltip="Fumier"/>
              </a:rPr>
              <a:t>fumiers</a:t>
            </a:r>
            <a:r>
              <a:rPr lang="fr-FR" sz="1200"/>
              <a:t> </a:t>
            </a:r>
            <a:r>
              <a:rPr lang="fr-FR" sz="1200">
                <a:solidFill>
                  <a:srgbClr val="7030A0"/>
                </a:solidFill>
              </a:rPr>
              <a:t>de</a:t>
            </a:r>
            <a:r>
              <a:rPr lang="fr-FR" sz="1200"/>
              <a:t> </a:t>
            </a:r>
            <a:r>
              <a:rPr lang="fr-FR" sz="1200">
                <a:hlinkClick r:id="rId4" action="ppaction://hlinkfile" tooltip="Cheval"/>
              </a:rPr>
              <a:t>cheval</a:t>
            </a:r>
            <a:r>
              <a:rPr lang="fr-FR" sz="1200"/>
              <a:t> </a:t>
            </a:r>
            <a:r>
              <a:rPr lang="fr-FR" sz="1200">
                <a:solidFill>
                  <a:srgbClr val="7030A0"/>
                </a:solidFill>
              </a:rPr>
              <a:t>et bovin ou de déchets organiques domestiques en lombri</a:t>
            </a:r>
            <a:r>
              <a:rPr lang="fr-FR" sz="1200">
                <a:hlinkClick r:id="rId5" action="ppaction://hlinkfile" tooltip="Compost"/>
              </a:rPr>
              <a:t>compost</a:t>
            </a:r>
            <a:r>
              <a:rPr lang="fr-FR" sz="1200"/>
              <a:t> </a:t>
            </a:r>
            <a:r>
              <a:rPr lang="fr-FR" sz="1200">
                <a:solidFill>
                  <a:srgbClr val="7030A0"/>
                </a:solidFill>
              </a:rPr>
              <a:t>par des </a:t>
            </a:r>
            <a:r>
              <a:rPr lang="fr-FR" sz="1200">
                <a:hlinkClick r:id="rId6" action="ppaction://hlinkfile" tooltip="Vers de terre"/>
              </a:rPr>
              <a:t>vers de terre</a:t>
            </a:r>
            <a:r>
              <a:rPr lang="fr-FR" sz="1200"/>
              <a:t> </a:t>
            </a:r>
            <a:r>
              <a:rPr lang="fr-FR" sz="1200">
                <a:solidFill>
                  <a:srgbClr val="7030A0"/>
                </a:solidFill>
              </a:rPr>
              <a:t>des espèces </a:t>
            </a:r>
            <a:r>
              <a:rPr lang="fr-FR" sz="1200" i="1">
                <a:hlinkClick r:id="rId7" action="ppaction://hlinkfile" tooltip="Eisenia fetida"/>
              </a:rPr>
              <a:t>Eisenia fetida</a:t>
            </a:r>
            <a:r>
              <a:rPr lang="fr-FR" sz="1200"/>
              <a:t> </a:t>
            </a:r>
            <a:r>
              <a:rPr lang="fr-FR" sz="1200">
                <a:solidFill>
                  <a:srgbClr val="7030A0"/>
                </a:solidFill>
              </a:rPr>
              <a:t>ou</a:t>
            </a:r>
            <a:r>
              <a:rPr lang="fr-FR" sz="1200"/>
              <a:t> </a:t>
            </a:r>
            <a:r>
              <a:rPr lang="fr-FR" sz="1200" i="1">
                <a:hlinkClick r:id="rId8" action="ppaction://hlinkfile" tooltip="Eisenia andreï (page inexistante)"/>
              </a:rPr>
              <a:t>Eisenia andreï</a:t>
            </a:r>
            <a:r>
              <a:rPr lang="fr-FR" sz="1200"/>
              <a:t>. </a:t>
            </a:r>
            <a:r>
              <a:rPr lang="fr-FR" sz="1200">
                <a:solidFill>
                  <a:srgbClr val="7030A0"/>
                </a:solidFill>
              </a:rPr>
              <a:t>Le produit est inodore et tamisé. Son </a:t>
            </a:r>
            <a:r>
              <a:rPr lang="fr-FR" sz="1200">
                <a:hlinkClick r:id="rId9" action="ppaction://hlinkfile" tooltip="Potentiel hydrogène"/>
              </a:rPr>
              <a:t>pH</a:t>
            </a:r>
            <a:r>
              <a:rPr lang="fr-FR" sz="1200"/>
              <a:t> </a:t>
            </a:r>
            <a:r>
              <a:rPr lang="fr-FR" sz="1200">
                <a:solidFill>
                  <a:srgbClr val="7030A0"/>
                </a:solidFill>
              </a:rPr>
              <a:t>est de 7-8 (neutre à </a:t>
            </a:r>
            <a:r>
              <a:rPr lang="fr-FR" sz="1200">
                <a:hlinkClick r:id="rId10" action="ppaction://hlinkfile" tooltip="Alcalin"/>
              </a:rPr>
              <a:t>alcalin</a:t>
            </a:r>
            <a:r>
              <a:rPr lang="fr-FR" sz="1200">
                <a:solidFill>
                  <a:srgbClr val="7030A0"/>
                </a:solidFill>
              </a:rPr>
              <a:t>).</a:t>
            </a:r>
            <a:endParaRPr lang="fr-FR" sz="1200">
              <a:solidFill>
                <a:srgbClr val="6600CC"/>
              </a:solidFill>
            </a:endParaRPr>
          </a:p>
          <a:p>
            <a:pPr algn="just"/>
            <a:r>
              <a:rPr lang="fr-FR" sz="1200" b="1" i="1">
                <a:solidFill>
                  <a:srgbClr val="6600CC"/>
                </a:solidFill>
              </a:rPr>
              <a:t>Lutte contre l’érosion</a:t>
            </a:r>
            <a:r>
              <a:rPr lang="fr-FR" sz="1200">
                <a:solidFill>
                  <a:srgbClr val="6600CC"/>
                </a:solidFill>
              </a:rPr>
              <a:t>: voir </a:t>
            </a:r>
            <a:r>
              <a:rPr lang="fr-FR" sz="1200" i="1">
                <a:solidFill>
                  <a:srgbClr val="6600CC"/>
                </a:solidFill>
              </a:rPr>
              <a:t>Erosion (lutte contre l’)</a:t>
            </a:r>
            <a:r>
              <a:rPr lang="fr-FR" sz="1200">
                <a:solidFill>
                  <a:srgbClr val="6600CC"/>
                </a:solidFill>
              </a:rPr>
              <a:t>.</a:t>
            </a:r>
          </a:p>
          <a:p>
            <a:pPr algn="just"/>
            <a:endParaRPr lang="fr-FR" sz="1200">
              <a:solidFill>
                <a:srgbClr val="6600CC"/>
              </a:solidFill>
            </a:endParaRPr>
          </a:p>
          <a:p>
            <a:pPr eaLnBrk="0" hangingPunct="0"/>
            <a:r>
              <a:rPr lang="fr-FR" sz="1200" b="1" i="1">
                <a:solidFill>
                  <a:srgbClr val="7030A0"/>
                </a:solidFill>
              </a:rPr>
              <a:t>Macroporosité</a:t>
            </a:r>
            <a:r>
              <a:rPr lang="fr-FR" sz="1200" b="1">
                <a:solidFill>
                  <a:srgbClr val="7030A0"/>
                </a:solidFill>
              </a:rPr>
              <a:t> </a:t>
            </a:r>
            <a:r>
              <a:rPr lang="fr-FR" sz="1200">
                <a:solidFill>
                  <a:srgbClr val="7030A0"/>
                </a:solidFill>
              </a:rPr>
              <a:t>: porosité occupée par l’air après ressuyage du sol.</a:t>
            </a:r>
          </a:p>
          <a:p>
            <a:pPr eaLnBrk="0" hangingPunct="0"/>
            <a:r>
              <a:rPr lang="fr-FR" sz="1200" b="1" i="1">
                <a:solidFill>
                  <a:srgbClr val="7030A0"/>
                </a:solidFill>
              </a:rPr>
              <a:t>Marmorisation</a:t>
            </a:r>
            <a:r>
              <a:rPr lang="fr-FR" sz="1200" b="1">
                <a:solidFill>
                  <a:srgbClr val="7030A0"/>
                </a:solidFill>
              </a:rPr>
              <a:t> </a:t>
            </a:r>
            <a:r>
              <a:rPr lang="fr-FR" sz="1200">
                <a:solidFill>
                  <a:srgbClr val="7030A0"/>
                </a:solidFill>
              </a:rPr>
              <a:t>: dans un sol, répartition d’une coloration différente de celle de la masse, le long de fissures, de veines ou sous forme de tâches.</a:t>
            </a:r>
          </a:p>
          <a:p>
            <a:pPr eaLnBrk="0" hangingPunct="0"/>
            <a:r>
              <a:rPr lang="fr-FR" sz="1200" b="1" i="1">
                <a:solidFill>
                  <a:srgbClr val="7030A0"/>
                </a:solidFill>
              </a:rPr>
              <a:t>Marne</a:t>
            </a:r>
            <a:r>
              <a:rPr lang="fr-FR" sz="1200" b="1">
                <a:solidFill>
                  <a:srgbClr val="7030A0"/>
                </a:solidFill>
              </a:rPr>
              <a:t> </a:t>
            </a:r>
            <a:r>
              <a:rPr lang="fr-FR" sz="1200">
                <a:solidFill>
                  <a:srgbClr val="7030A0"/>
                </a:solidFill>
              </a:rPr>
              <a:t>: roche argilocalcaire tendre.</a:t>
            </a:r>
          </a:p>
          <a:p>
            <a:pPr algn="just"/>
            <a:r>
              <a:rPr lang="fr-FR" sz="1200" b="1" i="1">
                <a:solidFill>
                  <a:srgbClr val="6600CC"/>
                </a:solidFill>
              </a:rPr>
              <a:t>Matière organique du sol </a:t>
            </a:r>
            <a:r>
              <a:rPr lang="fr-FR" sz="1200">
                <a:solidFill>
                  <a:srgbClr val="6600CC"/>
                </a:solidFill>
              </a:rPr>
              <a:t>: ensemble des substances carbonées provenant des débris végétaux, des déjections et des cadavres d'animaux ainsi que des apports méthodiques de l'agriculteur -épandage de fumier, incorporation d'engrais organiques, en vue d’amélioré la qualité du sol. etc (Lawson, 1993).</a:t>
            </a:r>
          </a:p>
          <a:p>
            <a:pPr eaLnBrk="0" hangingPunct="0"/>
            <a:r>
              <a:rPr lang="fr-FR" sz="1200" b="1" i="1">
                <a:solidFill>
                  <a:srgbClr val="7030A0"/>
                </a:solidFill>
              </a:rPr>
              <a:t>Méso</a:t>
            </a:r>
            <a:r>
              <a:rPr lang="fr-FR" sz="1200" b="1">
                <a:solidFill>
                  <a:srgbClr val="7030A0"/>
                </a:solidFill>
              </a:rPr>
              <a:t>** </a:t>
            </a:r>
            <a:r>
              <a:rPr lang="fr-FR" sz="1200">
                <a:solidFill>
                  <a:srgbClr val="7030A0"/>
                </a:solidFill>
              </a:rPr>
              <a:t>: Moyen.</a:t>
            </a:r>
          </a:p>
          <a:p>
            <a:pPr eaLnBrk="0" hangingPunct="0"/>
            <a:r>
              <a:rPr lang="fr-FR" sz="1200" b="1" i="1">
                <a:solidFill>
                  <a:srgbClr val="7030A0"/>
                </a:solidFill>
              </a:rPr>
              <a:t>Mésophile</a:t>
            </a:r>
            <a:r>
              <a:rPr lang="fr-FR" sz="1200" b="1">
                <a:solidFill>
                  <a:srgbClr val="7030A0"/>
                </a:solidFill>
              </a:rPr>
              <a:t> </a:t>
            </a:r>
            <a:r>
              <a:rPr lang="fr-FR" sz="1200">
                <a:solidFill>
                  <a:srgbClr val="7030A0"/>
                </a:solidFill>
              </a:rPr>
              <a:t>: Qualitatif utilisé ici pour caractériser les conditions moyennes dans un gradient sécheresse – humidité.</a:t>
            </a:r>
          </a:p>
          <a:p>
            <a:pPr eaLnBrk="0" hangingPunct="0"/>
            <a:r>
              <a:rPr lang="fr-FR" sz="1200" b="1" i="1">
                <a:solidFill>
                  <a:srgbClr val="7030A0"/>
                </a:solidFill>
              </a:rPr>
              <a:t>Mésotrophe</a:t>
            </a:r>
            <a:r>
              <a:rPr lang="fr-FR" sz="1200" b="1">
                <a:solidFill>
                  <a:srgbClr val="7030A0"/>
                </a:solidFill>
              </a:rPr>
              <a:t> </a:t>
            </a:r>
            <a:r>
              <a:rPr lang="fr-FR" sz="1200">
                <a:solidFill>
                  <a:srgbClr val="7030A0"/>
                </a:solidFill>
              </a:rPr>
              <a:t>: Moyennement riche en éléments nutritifs, modérément acide et permettant une activité biologique moyenne.</a:t>
            </a:r>
          </a:p>
          <a:p>
            <a:pPr algn="just"/>
            <a:r>
              <a:rPr lang="fr-FR" sz="1200" b="1" i="1">
                <a:solidFill>
                  <a:srgbClr val="7030A0"/>
                </a:solidFill>
              </a:rPr>
              <a:t>Méthanisation</a:t>
            </a:r>
            <a:r>
              <a:rPr lang="fr-FR" sz="1200">
                <a:solidFill>
                  <a:srgbClr val="7030A0"/>
                </a:solidFill>
              </a:rPr>
              <a:t> : processus naturel biologique de dégradation de la </a:t>
            </a:r>
            <a:r>
              <a:rPr lang="fr-FR" sz="1200">
                <a:hlinkClick r:id="rId11" action="ppaction://hlinkfile" tooltip="Matière organique"/>
              </a:rPr>
              <a:t>matière </a:t>
            </a:r>
            <a:r>
              <a:rPr lang="fr-FR" sz="1200">
                <a:solidFill>
                  <a:srgbClr val="7030A0"/>
                </a:solidFill>
                <a:hlinkClick r:id="rId11" action="ppaction://hlinkfile" tooltip="Matière organique"/>
              </a:rPr>
              <a:t>organique</a:t>
            </a:r>
            <a:r>
              <a:rPr lang="fr-FR" sz="1200">
                <a:solidFill>
                  <a:srgbClr val="7030A0"/>
                </a:solidFill>
              </a:rPr>
              <a:t> en absence d'oxygène, grâce à l’action concertée de </a:t>
            </a:r>
            <a:r>
              <a:rPr lang="fr-FR" sz="1200">
                <a:hlinkClick r:id="rId12" action="ppaction://hlinkfile" tooltip="Microorganismes"/>
              </a:rPr>
              <a:t>microorganismes</a:t>
            </a:r>
            <a:r>
              <a:rPr lang="fr-FR" sz="1200">
                <a:solidFill>
                  <a:srgbClr val="7030A0"/>
                </a:solidFill>
              </a:rPr>
              <a:t>. Voir </a:t>
            </a:r>
            <a:r>
              <a:rPr lang="fr-FR" sz="1200" i="1">
                <a:solidFill>
                  <a:srgbClr val="7030A0"/>
                </a:solidFill>
              </a:rPr>
              <a:t>compostage</a:t>
            </a:r>
            <a:r>
              <a:rPr lang="fr-FR" sz="1200">
                <a:solidFill>
                  <a:srgbClr val="7030A0"/>
                </a:solidFill>
              </a:rPr>
              <a:t>.</a:t>
            </a:r>
          </a:p>
          <a:p>
            <a:pPr algn="just"/>
            <a:r>
              <a:rPr lang="fr-FR" sz="1200" b="1" i="1">
                <a:solidFill>
                  <a:srgbClr val="6600CC"/>
                </a:solidFill>
              </a:rPr>
              <a:t>Météorisation</a:t>
            </a:r>
            <a:r>
              <a:rPr lang="fr-FR" sz="1200">
                <a:solidFill>
                  <a:srgbClr val="6600CC"/>
                </a:solidFill>
              </a:rPr>
              <a:t> : altération des roches par exposition aux agents atmosphériques (également dénommés "météores"). Le principal agent de météorisation physico-chimique est l’eau atmosphérique qui agit à la fois comme un réactif chimique, comme un vecteur de transmission d’autres réactifs (le transport de dioxyde de carbone par exemple), et comme un agent d’évacuation des produits libérés par la météorisation (solutés).</a:t>
            </a:r>
          </a:p>
          <a:p>
            <a:pPr algn="just"/>
            <a:r>
              <a:rPr lang="fr-FR" sz="1200" b="1" i="1">
                <a:solidFill>
                  <a:srgbClr val="6600CC"/>
                </a:solidFill>
              </a:rPr>
              <a:t>Micromorphologie</a:t>
            </a:r>
            <a:r>
              <a:rPr lang="fr-FR" sz="1200">
                <a:solidFill>
                  <a:srgbClr val="6600CC"/>
                </a:solidFill>
              </a:rPr>
              <a:t> : Etude des sols au travers de lames minces de sol (20 mm d’épaisseur) qui sont examinées au microscope avec ou sans lumière polarisée. Il est ainsi possible d’observer les structure fines sans perturber leurs organisations.</a:t>
            </a:r>
          </a:p>
          <a:p>
            <a:pPr eaLnBrk="0" hangingPunct="0"/>
            <a:r>
              <a:rPr lang="fr-FR" sz="1200" b="1" i="1">
                <a:solidFill>
                  <a:srgbClr val="7030A0"/>
                </a:solidFill>
              </a:rPr>
              <a:t>Microporosité</a:t>
            </a:r>
            <a:r>
              <a:rPr lang="fr-FR" sz="1200" b="1">
                <a:solidFill>
                  <a:srgbClr val="7030A0"/>
                </a:solidFill>
              </a:rPr>
              <a:t> </a:t>
            </a:r>
            <a:r>
              <a:rPr lang="fr-FR" sz="1200">
                <a:solidFill>
                  <a:srgbClr val="7030A0"/>
                </a:solidFill>
              </a:rPr>
              <a:t>: ensemble des vides de moins de 10 micromètres : capable de retenir l'eau et de restituer aux plante en partie.</a:t>
            </a:r>
          </a:p>
          <a:p>
            <a:pPr eaLnBrk="0" hangingPunct="0"/>
            <a:r>
              <a:rPr lang="fr-FR" sz="1200" b="1" i="1">
                <a:solidFill>
                  <a:srgbClr val="7030A0"/>
                </a:solidFill>
              </a:rPr>
              <a:t>Minéralisation</a:t>
            </a:r>
            <a:r>
              <a:rPr lang="fr-FR" sz="1200" b="1">
                <a:solidFill>
                  <a:srgbClr val="7030A0"/>
                </a:solidFill>
              </a:rPr>
              <a:t> </a:t>
            </a:r>
            <a:r>
              <a:rPr lang="fr-FR" sz="1200">
                <a:solidFill>
                  <a:srgbClr val="7030A0"/>
                </a:solidFill>
              </a:rPr>
              <a:t>: passage des substances organiques du sol à l’état minéral, sous l’action des microorganismes aboutissant à une simplification moléculaire ; la vitesse du phénomène dépend des conditions du milieu : température, humidité, aération, pH, conditions culturales, etc.</a:t>
            </a:r>
          </a:p>
          <a:p>
            <a:pPr eaLnBrk="0" hangingPunct="0"/>
            <a:r>
              <a:rPr lang="fr-FR" sz="1200" b="1" i="1">
                <a:solidFill>
                  <a:srgbClr val="6600CC"/>
                </a:solidFill>
              </a:rPr>
              <a:t>MO</a:t>
            </a:r>
            <a:r>
              <a:rPr lang="fr-FR" sz="1200">
                <a:solidFill>
                  <a:srgbClr val="6600CC"/>
                </a:solidFill>
              </a:rPr>
              <a:t> : matière organique.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WordArt 5"/>
          <p:cNvSpPr>
            <a:spLocks noChangeArrowheads="1" noChangeShapeType="1" noTextEdit="1"/>
          </p:cNvSpPr>
          <p:nvPr/>
        </p:nvSpPr>
        <p:spPr bwMode="auto">
          <a:xfrm>
            <a:off x="1057275" y="84138"/>
            <a:ext cx="7100888" cy="528637"/>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3"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2B60ED9E-CC60-4B71-9B3A-CA092545C112}" type="slidenum">
              <a:rPr lang="fr-FR" sz="1200">
                <a:solidFill>
                  <a:schemeClr val="tx1">
                    <a:tint val="75000"/>
                  </a:schemeClr>
                </a:solidFill>
                <a:latin typeface="Times New Roman" pitchFamily="18" charset="0"/>
              </a:rPr>
              <a:pPr algn="r" fontAlgn="auto">
                <a:spcBef>
                  <a:spcPts val="0"/>
                </a:spcBef>
                <a:spcAft>
                  <a:spcPts val="0"/>
                </a:spcAft>
                <a:defRPr/>
              </a:pPr>
              <a:t>98</a:t>
            </a:fld>
            <a:endParaRPr lang="fr-FR" sz="1200" dirty="0">
              <a:solidFill>
                <a:schemeClr val="tx1">
                  <a:tint val="75000"/>
                </a:schemeClr>
              </a:solidFill>
              <a:latin typeface="Times New Roman" pitchFamily="18" charset="0"/>
            </a:endParaRPr>
          </a:p>
        </p:txBody>
      </p:sp>
      <p:sp>
        <p:nvSpPr>
          <p:cNvPr id="101380" name="Text Box 8"/>
          <p:cNvSpPr txBox="1">
            <a:spLocks noChangeArrowheads="1"/>
          </p:cNvSpPr>
          <p:nvPr/>
        </p:nvSpPr>
        <p:spPr bwMode="auto">
          <a:xfrm>
            <a:off x="180975" y="768350"/>
            <a:ext cx="8786813" cy="5170488"/>
          </a:xfrm>
          <a:prstGeom prst="rect">
            <a:avLst/>
          </a:prstGeom>
          <a:noFill/>
          <a:ln w="9525">
            <a:noFill/>
            <a:miter lim="800000"/>
            <a:headEnd/>
            <a:tailEnd/>
          </a:ln>
        </p:spPr>
        <p:txBody>
          <a:bodyPr>
            <a:spAutoFit/>
          </a:bodyPr>
          <a:lstStyle/>
          <a:p>
            <a:r>
              <a:rPr lang="fr-FR" b="1" u="sng">
                <a:solidFill>
                  <a:srgbClr val="6600CC"/>
                </a:solidFill>
              </a:rPr>
              <a:t>29) Annexe : glossaire (suite)</a:t>
            </a:r>
          </a:p>
          <a:p>
            <a:pPr algn="just"/>
            <a:endParaRPr lang="fr-FR" sz="1200">
              <a:solidFill>
                <a:srgbClr val="6600CC"/>
              </a:solidFill>
            </a:endParaRPr>
          </a:p>
          <a:p>
            <a:pPr algn="just"/>
            <a:r>
              <a:rPr lang="fr-FR" sz="1200" b="1" i="1">
                <a:solidFill>
                  <a:srgbClr val="6600CC"/>
                </a:solidFill>
              </a:rPr>
              <a:t>Morphologie</a:t>
            </a:r>
            <a:r>
              <a:rPr lang="fr-FR" sz="1200">
                <a:solidFill>
                  <a:srgbClr val="6600CC"/>
                </a:solidFill>
              </a:rPr>
              <a:t> : Description et analyse du relief terrestre actuel et ancien pour étudier son passé et son devenir, en prenant en compte les énergies qui ont permis les mises en place des diverses formes morphologiques et en dégageant les principaux agents qui en sont la cause de son évolution.</a:t>
            </a:r>
          </a:p>
          <a:p>
            <a:pPr algn="just"/>
            <a:r>
              <a:rPr lang="fr-FR" sz="1200" b="1" i="1">
                <a:solidFill>
                  <a:srgbClr val="6600CC"/>
                </a:solidFill>
              </a:rPr>
              <a:t>Mouillère</a:t>
            </a:r>
            <a:r>
              <a:rPr lang="fr-FR" sz="1200">
                <a:solidFill>
                  <a:srgbClr val="6600CC"/>
                </a:solidFill>
              </a:rPr>
              <a:t> : Terre humide ou marécageuse due à une circulation d’eau libre dans la couverture pédologique et occupant toute la porosité d’un horizon de surface. Cette eau émerge temporairement, le plus souvent, ou d’une manière permanente. Quand la parcelle ayant des mouillères est cultivée, on draine les mouillères. Les méthodes varient avec l’origine et la dynamique de la mouillère. On peut capter la « source », ou aménager une galerie drainante et des drains pour intercepter les écoulements préférentiels qu’il faut rechercher.</a:t>
            </a:r>
          </a:p>
          <a:p>
            <a:pPr algn="just"/>
            <a:r>
              <a:rPr lang="fr-FR" sz="1200" b="1" i="1">
                <a:solidFill>
                  <a:srgbClr val="6600CC"/>
                </a:solidFill>
              </a:rPr>
              <a:t>Mulch</a:t>
            </a:r>
            <a:r>
              <a:rPr lang="fr-FR" sz="1200">
                <a:solidFill>
                  <a:srgbClr val="6600CC"/>
                </a:solidFill>
              </a:rPr>
              <a:t> : Voir </a:t>
            </a:r>
            <a:r>
              <a:rPr lang="fr-FR" sz="1200" i="1">
                <a:solidFill>
                  <a:srgbClr val="6600CC"/>
                </a:solidFill>
              </a:rPr>
              <a:t>Paillage</a:t>
            </a:r>
            <a:r>
              <a:rPr lang="fr-FR" sz="1200">
                <a:solidFill>
                  <a:srgbClr val="6600CC"/>
                </a:solidFill>
              </a:rPr>
              <a:t>. Opération consistant à recouvrir le sol, au pied des plantes cultivées, avec des matières végétales opaques mais laissant passer l’</a:t>
            </a:r>
            <a:r>
              <a:rPr lang="fr-FR" sz="1200" u="sng">
                <a:solidFill>
                  <a:srgbClr val="6600CC"/>
                </a:solidFill>
                <a:hlinkClick r:id="rId2"/>
              </a:rPr>
              <a:t>air</a:t>
            </a:r>
            <a:r>
              <a:rPr lang="fr-FR" sz="1200">
                <a:solidFill>
                  <a:srgbClr val="6600CC"/>
                </a:solidFill>
              </a:rPr>
              <a:t> et l’</a:t>
            </a:r>
            <a:r>
              <a:rPr lang="fr-FR" sz="1200" u="sng">
                <a:solidFill>
                  <a:srgbClr val="6600CC"/>
                </a:solidFill>
                <a:hlinkClick r:id="rId3"/>
              </a:rPr>
              <a:t>eau</a:t>
            </a:r>
            <a:r>
              <a:rPr lang="fr-FR" sz="1200">
                <a:solidFill>
                  <a:srgbClr val="6600CC"/>
                </a:solidFill>
              </a:rPr>
              <a:t>. Cette pratique protège la structure de la terre et limite les pertes d’eau et la croissance des mauvaises herbes. </a:t>
            </a:r>
          </a:p>
          <a:p>
            <a:pPr algn="just"/>
            <a:r>
              <a:rPr lang="fr-FR" sz="1200" b="1" i="1">
                <a:solidFill>
                  <a:srgbClr val="6600CC"/>
                </a:solidFill>
              </a:rPr>
              <a:t>Mulch lithique </a:t>
            </a:r>
            <a:r>
              <a:rPr lang="fr-FR" sz="1200">
                <a:solidFill>
                  <a:srgbClr val="6600CC"/>
                </a:solidFill>
              </a:rPr>
              <a:t>: Historiquement, certaines cultures situées dans des zones semi-désertiques (</a:t>
            </a:r>
            <a:r>
              <a:rPr lang="fr-FR" sz="1200" b="1" u="sng">
                <a:solidFill>
                  <a:srgbClr val="6600CC"/>
                </a:solidFill>
                <a:hlinkClick r:id="rId4"/>
              </a:rPr>
              <a:t>Ile de Paques</a:t>
            </a:r>
            <a:r>
              <a:rPr lang="fr-FR" sz="1200">
                <a:solidFill>
                  <a:srgbClr val="6600CC"/>
                </a:solidFill>
              </a:rPr>
              <a:t>, </a:t>
            </a:r>
            <a:r>
              <a:rPr lang="fr-FR" sz="1200" u="sng">
                <a:solidFill>
                  <a:srgbClr val="6600CC"/>
                </a:solidFill>
                <a:hlinkClick r:id="rId5"/>
              </a:rPr>
              <a:t>Néguev</a:t>
            </a:r>
            <a:r>
              <a:rPr lang="fr-FR" sz="1200">
                <a:solidFill>
                  <a:srgbClr val="6600CC"/>
                </a:solidFill>
              </a:rPr>
              <a:t>, </a:t>
            </a:r>
            <a:r>
              <a:rPr lang="fr-FR" sz="1200" u="sng">
                <a:solidFill>
                  <a:srgbClr val="6600CC"/>
                </a:solidFill>
                <a:hlinkClick r:id="rId6"/>
              </a:rPr>
              <a:t>Pérou</a:t>
            </a:r>
            <a:r>
              <a:rPr lang="fr-FR" sz="1200">
                <a:solidFill>
                  <a:srgbClr val="6600CC"/>
                </a:solidFill>
              </a:rPr>
              <a:t>, Sud-ouest américain) ont utilisé la technique du "mulch lithique", qui consistait à ajouter des </a:t>
            </a:r>
            <a:r>
              <a:rPr lang="fr-FR" sz="1200" u="sng">
                <a:solidFill>
                  <a:srgbClr val="6600CC"/>
                </a:solidFill>
                <a:hlinkClick r:id="rId7"/>
              </a:rPr>
              <a:t>graviers</a:t>
            </a:r>
            <a:r>
              <a:rPr lang="fr-FR" sz="1200">
                <a:solidFill>
                  <a:srgbClr val="6600CC"/>
                </a:solidFill>
              </a:rPr>
              <a:t> à la couche superficielle de la terre cultivée. Cela permet de réduire l'évaporation d'eau due au soleil et au vent, diminue le ruissellement des pluies et réduit les variations de températures (moins chaud durant la journée, plus chaud la nuit). Certaines pierres peuvent même avoir un effet </a:t>
            </a:r>
            <a:r>
              <a:rPr lang="fr-FR" sz="1200" b="1" u="sng">
                <a:solidFill>
                  <a:srgbClr val="6600CC"/>
                </a:solidFill>
                <a:hlinkClick r:id="rId8"/>
              </a:rPr>
              <a:t>fertilisant</a:t>
            </a:r>
            <a:r>
              <a:rPr lang="fr-FR" sz="1200">
                <a:solidFill>
                  <a:srgbClr val="6600CC"/>
                </a:solidFill>
              </a:rPr>
              <a:t>, par diffusion lente de </a:t>
            </a:r>
            <a:r>
              <a:rPr lang="fr-FR" sz="1200" u="sng">
                <a:solidFill>
                  <a:srgbClr val="6600CC"/>
                </a:solidFill>
                <a:hlinkClick r:id="rId9"/>
              </a:rPr>
              <a:t>sels minéraux</a:t>
            </a:r>
            <a:r>
              <a:rPr lang="fr-FR" sz="1200">
                <a:solidFill>
                  <a:srgbClr val="6600CC"/>
                </a:solidFill>
              </a:rPr>
              <a:t>. Des expériences modernes effectuées dans le sud-ouest américain à partir des plantes utilisées dans la civilisation </a:t>
            </a:r>
            <a:r>
              <a:rPr lang="fr-FR" sz="1200" b="1" u="sng">
                <a:solidFill>
                  <a:srgbClr val="6600CC"/>
                </a:solidFill>
                <a:hlinkClick r:id="rId10"/>
              </a:rPr>
              <a:t>Anasazi</a:t>
            </a:r>
            <a:r>
              <a:rPr lang="fr-FR" sz="1200">
                <a:solidFill>
                  <a:srgbClr val="6600CC"/>
                </a:solidFill>
              </a:rPr>
              <a:t> ont montré que les rendements étaient nettement améliorés par cette technique1. Ce type de mulch permet de consacrer toute l'eau disponible à la plante. Dans un paillis organique, le paillis absorbe une quantité plus ou moins importante de l'eau disponible. C’est une technique harassante.</a:t>
            </a:r>
          </a:p>
          <a:p>
            <a:pPr algn="just"/>
            <a:r>
              <a:rPr lang="fr-FR" sz="1200">
                <a:solidFill>
                  <a:srgbClr val="6600CC"/>
                </a:solidFill>
              </a:rPr>
              <a:t>Sur l’île de Pâques où l’on utilisait le mulch lithique, on ajoutait au sol des pierres sur une profondeur d’environ 30 cm, qui étaient soit prélevées sur des affleurements rocheux environnants soit obtenues en creusant jusqu’au substratum rocheux pour briser les roches qui les composaient.</a:t>
            </a:r>
          </a:p>
          <a:p>
            <a:pPr algn="just"/>
            <a:endParaRPr lang="fr-FR" sz="1200">
              <a:solidFill>
                <a:srgbClr val="6600CC"/>
              </a:solidFill>
            </a:endParaRPr>
          </a:p>
          <a:p>
            <a:pPr eaLnBrk="0" hangingPunct="0"/>
            <a:r>
              <a:rPr lang="fr-FR" sz="1200" b="1" i="1">
                <a:solidFill>
                  <a:srgbClr val="7030A0"/>
                </a:solidFill>
              </a:rPr>
              <a:t>Nappe perchée</a:t>
            </a:r>
            <a:r>
              <a:rPr lang="fr-FR" sz="1200">
                <a:solidFill>
                  <a:srgbClr val="7030A0"/>
                </a:solidFill>
              </a:rPr>
              <a:t>: eau interstitielle saturant une couche interne du sol pendant des périodes plus ou moins longues, située à une profondeur variable et surmontant une couche peu perméable.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8"/>
          <p:cNvSpPr txBox="1">
            <a:spLocks noChangeArrowheads="1"/>
          </p:cNvSpPr>
          <p:nvPr/>
        </p:nvSpPr>
        <p:spPr bwMode="auto">
          <a:xfrm>
            <a:off x="214313" y="1000125"/>
            <a:ext cx="8786812" cy="5908675"/>
          </a:xfrm>
          <a:prstGeom prst="rect">
            <a:avLst/>
          </a:prstGeom>
          <a:noFill/>
          <a:ln w="9525">
            <a:noFill/>
            <a:miter lim="800000"/>
            <a:headEnd/>
            <a:tailEnd/>
          </a:ln>
        </p:spPr>
        <p:txBody>
          <a:bodyPr>
            <a:spAutoFit/>
          </a:bodyPr>
          <a:lstStyle/>
          <a:p>
            <a:r>
              <a:rPr lang="fr-FR" b="1" u="sng">
                <a:solidFill>
                  <a:srgbClr val="6600CC"/>
                </a:solidFill>
              </a:rPr>
              <a:t>29) Annexe : glossaire (suite)</a:t>
            </a:r>
          </a:p>
          <a:p>
            <a:pPr eaLnBrk="0" hangingPunct="0"/>
            <a:endParaRPr lang="fr-FR" sz="1200">
              <a:solidFill>
                <a:srgbClr val="7030A0"/>
              </a:solidFill>
            </a:endParaRPr>
          </a:p>
          <a:p>
            <a:pPr algn="just"/>
            <a:r>
              <a:rPr lang="fr-FR" sz="1200" b="1" i="1">
                <a:solidFill>
                  <a:srgbClr val="6600CC"/>
                </a:solidFill>
              </a:rPr>
              <a:t>Orogenèse</a:t>
            </a:r>
            <a:r>
              <a:rPr lang="fr-FR" sz="1200">
                <a:solidFill>
                  <a:srgbClr val="6600CC"/>
                </a:solidFill>
              </a:rPr>
              <a:t> : terme scientifique désignant les mécanismes de formation des </a:t>
            </a:r>
            <a:r>
              <a:rPr lang="fr-FR" sz="1200">
                <a:solidFill>
                  <a:srgbClr val="6600CC"/>
                </a:solidFill>
                <a:hlinkClick r:id="rId2" tooltip="Montagne"/>
              </a:rPr>
              <a:t>montagnes</a:t>
            </a:r>
            <a:r>
              <a:rPr lang="fr-FR" sz="1200">
                <a:solidFill>
                  <a:srgbClr val="6600CC"/>
                </a:solidFill>
              </a:rPr>
              <a:t> (par extension ou compression des plaques tectoniques).</a:t>
            </a:r>
          </a:p>
          <a:p>
            <a:pPr algn="just"/>
            <a:r>
              <a:rPr lang="fr-FR" sz="1200" b="1" i="1">
                <a:solidFill>
                  <a:srgbClr val="6600CC"/>
                </a:solidFill>
              </a:rPr>
              <a:t>Oxisol</a:t>
            </a:r>
            <a:r>
              <a:rPr lang="fr-FR" sz="1200">
                <a:solidFill>
                  <a:srgbClr val="6600CC"/>
                </a:solidFill>
              </a:rPr>
              <a:t> : sol des régions tropicales et subtropicales, apparaissant dans les forêts tropicales, par 15-25 degrés nord et sud de l'équateur. Certains oxisols ont déjà été classés comme sols latéritiques. Ils sont composés d'un mélange de quartz, de kaolin, d'oxydes (Fer ...) et de matière organique. La plupart de ces sols sont caractérisés par une fertilité extrêmement faible. La plupart des éléments nutritifs dans les écosystèmes oxisol sont contenues dans la végétation permanente et matière végétale en décomposition. Les oxisols occupent ~ 7,5% de la superficie des terres mondiales (voir aussi </a:t>
            </a:r>
            <a:r>
              <a:rPr lang="fr-FR" sz="1200" i="1">
                <a:solidFill>
                  <a:srgbClr val="6600CC"/>
                </a:solidFill>
              </a:rPr>
              <a:t>latérite</a:t>
            </a:r>
            <a:r>
              <a:rPr lang="fr-FR" sz="1200">
                <a:solidFill>
                  <a:srgbClr val="6600CC"/>
                </a:solidFill>
              </a:rPr>
              <a:t>).</a:t>
            </a:r>
            <a:endParaRPr lang="fr-FR" sz="1200"/>
          </a:p>
          <a:p>
            <a:pPr algn="just"/>
            <a:endParaRPr lang="fr-FR" sz="1200">
              <a:solidFill>
                <a:srgbClr val="6600CC"/>
              </a:solidFill>
            </a:endParaRPr>
          </a:p>
          <a:p>
            <a:pPr algn="just"/>
            <a:r>
              <a:rPr lang="fr-FR" sz="1200" b="1" i="1">
                <a:solidFill>
                  <a:srgbClr val="6600CC"/>
                </a:solidFill>
              </a:rPr>
              <a:t>Paillage</a:t>
            </a:r>
            <a:r>
              <a:rPr lang="fr-FR" sz="1200">
                <a:solidFill>
                  <a:srgbClr val="6600CC"/>
                </a:solidFill>
              </a:rPr>
              <a:t> : action qui consiste à disposer de la paille sur le sol, autour du pied de l'arbre, afin d'éviter le développement des mauvaises herbes, retenir l'humidité du sol et protéger des fortes gelées.</a:t>
            </a:r>
          </a:p>
          <a:p>
            <a:pPr algn="just"/>
            <a:r>
              <a:rPr lang="fr-FR" sz="1200" b="1" i="1">
                <a:solidFill>
                  <a:srgbClr val="6600CC"/>
                </a:solidFill>
              </a:rPr>
              <a:t>Paléosol</a:t>
            </a:r>
            <a:r>
              <a:rPr lang="fr-FR" sz="1200">
                <a:solidFill>
                  <a:srgbClr val="6600CC"/>
                </a:solidFill>
              </a:rPr>
              <a:t> : a) Sol qui s'est constitué à des époques où la végétation et les conditions climatiques étaient différentes de ce qu'elles sont aujourd'hui. b) Sol constitué à des époques géologiques anciennes, recouvert ou encore visible. c) Sol formé anciennement dont il reste tout ou partie des horizons, ce qui permet d’en définir la pédogenèse. </a:t>
            </a:r>
          </a:p>
          <a:p>
            <a:pPr algn="just"/>
            <a:r>
              <a:rPr lang="fr-FR" sz="1200" b="1" i="1">
                <a:solidFill>
                  <a:srgbClr val="6600CC"/>
                </a:solidFill>
              </a:rPr>
              <a:t>Pédogénèse</a:t>
            </a:r>
            <a:r>
              <a:rPr lang="fr-FR" sz="1200" i="1">
                <a:solidFill>
                  <a:srgbClr val="6600CC"/>
                </a:solidFill>
              </a:rPr>
              <a:t> </a:t>
            </a:r>
            <a:r>
              <a:rPr lang="fr-FR" sz="1200">
                <a:solidFill>
                  <a:srgbClr val="6600CC"/>
                </a:solidFill>
              </a:rPr>
              <a:t>: a) processus de</a:t>
            </a:r>
            <a:r>
              <a:rPr lang="fr-FR" sz="1200" i="1">
                <a:solidFill>
                  <a:srgbClr val="6600CC"/>
                </a:solidFill>
              </a:rPr>
              <a:t> </a:t>
            </a:r>
            <a:r>
              <a:rPr lang="fr-FR" sz="1200">
                <a:solidFill>
                  <a:srgbClr val="6600CC"/>
                </a:solidFill>
              </a:rPr>
              <a:t>formation et d’évolution (de transformation) d’un sol. b) processus d’évolution des sols sous l’action des facteurs climatiques et biologiques.</a:t>
            </a:r>
          </a:p>
          <a:p>
            <a:pPr algn="just"/>
            <a:r>
              <a:rPr lang="fr-FR" sz="1200">
                <a:solidFill>
                  <a:srgbClr val="7030A0"/>
                </a:solidFill>
              </a:rPr>
              <a:t>Les facteurs de différenciation de la couverture pédologique sont : 1) les formations superficielles et le matériau dans lesquels la pédogenèse se développe, 2) le relief et la géomorphologie, 3) la végétation, la faune et les diverses actions de l’homme sur elle, 4) l’énergie apportée au système principalement par : le soleil (chaleur), la terre (la gravité) et l’atmosphère (les apports d’eau et de particules), 5) la durée d’évolution. En fonction du temps, et de ces facteurs se différencient les horizons qui vont intervenir dans l’évolution de la couverture pédologique, dans les flux d’eau et de particules en constituant, en particulier des écrans ou des transferts privilégiés.</a:t>
            </a:r>
            <a:endParaRPr lang="fr-FR" sz="1200">
              <a:solidFill>
                <a:srgbClr val="6600CC"/>
              </a:solidFill>
            </a:endParaRPr>
          </a:p>
          <a:p>
            <a:pPr algn="just"/>
            <a:r>
              <a:rPr lang="fr-FR" sz="1200" b="1" i="1">
                <a:solidFill>
                  <a:srgbClr val="6600CC"/>
                </a:solidFill>
              </a:rPr>
              <a:t>Pédologie</a:t>
            </a:r>
            <a:r>
              <a:rPr lang="fr-FR" sz="1200" i="1">
                <a:solidFill>
                  <a:srgbClr val="6600CC"/>
                </a:solidFill>
              </a:rPr>
              <a:t> (du </a:t>
            </a:r>
            <a:r>
              <a:rPr lang="fr-FR" sz="1200" i="1" u="sng">
                <a:solidFill>
                  <a:srgbClr val="6600CC"/>
                </a:solidFill>
                <a:hlinkClick r:id="rId3"/>
              </a:rPr>
              <a:t>grec</a:t>
            </a:r>
            <a:r>
              <a:rPr lang="fr-FR" sz="1200" i="1">
                <a:solidFill>
                  <a:srgbClr val="6600CC"/>
                </a:solidFill>
              </a:rPr>
              <a:t> Pedon, sol) : </a:t>
            </a:r>
            <a:r>
              <a:rPr lang="fr-FR" sz="1200">
                <a:solidFill>
                  <a:srgbClr val="6600CC"/>
                </a:solidFill>
              </a:rPr>
              <a:t>a)</a:t>
            </a:r>
            <a:r>
              <a:rPr lang="fr-FR" sz="1200" i="1">
                <a:solidFill>
                  <a:srgbClr val="6600CC"/>
                </a:solidFill>
              </a:rPr>
              <a:t> </a:t>
            </a:r>
            <a:r>
              <a:rPr lang="fr-FR" sz="1200">
                <a:solidFill>
                  <a:srgbClr val="6600CC"/>
                </a:solidFill>
              </a:rPr>
              <a:t>est avec l'</a:t>
            </a:r>
            <a:r>
              <a:rPr lang="fr-FR" sz="1200" u="sng">
                <a:solidFill>
                  <a:srgbClr val="6600CC"/>
                </a:solidFill>
                <a:hlinkClick r:id="rId4"/>
              </a:rPr>
              <a:t>édaphologie</a:t>
            </a:r>
            <a:r>
              <a:rPr lang="fr-FR" sz="1200">
                <a:solidFill>
                  <a:srgbClr val="6600CC"/>
                </a:solidFill>
              </a:rPr>
              <a:t> (ou </a:t>
            </a:r>
            <a:r>
              <a:rPr lang="fr-FR" sz="1200" b="1" u="sng">
                <a:solidFill>
                  <a:srgbClr val="6600CC"/>
                </a:solidFill>
                <a:hlinkClick r:id="rId5"/>
              </a:rPr>
              <a:t>agrologie</a:t>
            </a:r>
            <a:r>
              <a:rPr lang="fr-FR" sz="1200">
                <a:solidFill>
                  <a:srgbClr val="6600CC"/>
                </a:solidFill>
              </a:rPr>
              <a:t>), une des deux branches principales de la science des </a:t>
            </a:r>
            <a:r>
              <a:rPr lang="fr-FR" sz="1200" u="sng">
                <a:solidFill>
                  <a:srgbClr val="6600CC"/>
                </a:solidFill>
                <a:hlinkClick r:id="rId6"/>
              </a:rPr>
              <a:t>sols</a:t>
            </a:r>
            <a:r>
              <a:rPr lang="fr-FR" sz="1200">
                <a:solidFill>
                  <a:srgbClr val="6600CC"/>
                </a:solidFill>
              </a:rPr>
              <a:t>, de leur formation et de leur évolution. C'est une discipline qui s'appuie sur l'étude des réactions réciproques entre les différentes phases (</a:t>
            </a:r>
            <a:r>
              <a:rPr lang="fr-FR" sz="1200" u="sng">
                <a:solidFill>
                  <a:srgbClr val="6600CC"/>
                </a:solidFill>
                <a:hlinkClick r:id="rId7"/>
              </a:rPr>
              <a:t>liquide</a:t>
            </a:r>
            <a:r>
              <a:rPr lang="fr-FR" sz="1200">
                <a:solidFill>
                  <a:srgbClr val="6600CC"/>
                </a:solidFill>
              </a:rPr>
              <a:t>, </a:t>
            </a:r>
            <a:r>
              <a:rPr lang="fr-FR" sz="1200" u="sng">
                <a:solidFill>
                  <a:srgbClr val="6600CC"/>
                </a:solidFill>
                <a:hlinkClick r:id="rId8"/>
              </a:rPr>
              <a:t>gazeuse</a:t>
            </a:r>
            <a:r>
              <a:rPr lang="fr-FR" sz="1200">
                <a:solidFill>
                  <a:srgbClr val="6600CC"/>
                </a:solidFill>
              </a:rPr>
              <a:t>, </a:t>
            </a:r>
            <a:r>
              <a:rPr lang="fr-FR" sz="1200" u="sng">
                <a:solidFill>
                  <a:srgbClr val="6600CC"/>
                </a:solidFill>
                <a:hlinkClick r:id="rId9"/>
              </a:rPr>
              <a:t>solide</a:t>
            </a:r>
            <a:r>
              <a:rPr lang="fr-FR" sz="1200">
                <a:solidFill>
                  <a:srgbClr val="6600CC"/>
                </a:solidFill>
              </a:rPr>
              <a:t>) composant le sol. On y étudie aussi l’influence des êtres vivants sur les sols (voir </a:t>
            </a:r>
            <a:r>
              <a:rPr lang="fr-FR" sz="1200" i="1">
                <a:solidFill>
                  <a:srgbClr val="6600CC"/>
                </a:solidFill>
              </a:rPr>
              <a:t>édaphique</a:t>
            </a:r>
            <a:r>
              <a:rPr lang="fr-FR" sz="1200">
                <a:solidFill>
                  <a:srgbClr val="6600CC"/>
                </a:solidFill>
              </a:rPr>
              <a:t>). b) </a:t>
            </a:r>
            <a:r>
              <a:rPr lang="fr-FR" sz="1200">
                <a:solidFill>
                  <a:srgbClr val="7030A0"/>
                </a:solidFill>
              </a:rPr>
              <a:t>Science qui étudie les sols et les horizons dans leurs relations réciproques (c’est à dire la couverture pédologique), ainsi que leurs caractères physiques, chimiques, hydriques, biologiques en lien avec leur position dans le paysage.</a:t>
            </a:r>
          </a:p>
          <a:p>
            <a:pPr algn="just"/>
            <a:r>
              <a:rPr lang="fr-FR" sz="1200" b="1" i="1">
                <a:solidFill>
                  <a:srgbClr val="7030A0"/>
                </a:solidFill>
              </a:rPr>
              <a:t>Pédologue</a:t>
            </a:r>
            <a:r>
              <a:rPr lang="fr-FR" sz="1200">
                <a:solidFill>
                  <a:srgbClr val="7030A0"/>
                </a:solidFill>
              </a:rPr>
              <a:t> : Personne dont le travail ou les études portent sur les sols et la couverture pédologique.</a:t>
            </a:r>
          </a:p>
        </p:txBody>
      </p:sp>
      <p:sp>
        <p:nvSpPr>
          <p:cNvPr id="102403" name="WordArt 5"/>
          <p:cNvSpPr>
            <a:spLocks noChangeArrowheads="1" noChangeShapeType="1" noTextEdit="1"/>
          </p:cNvSpPr>
          <p:nvPr/>
        </p:nvSpPr>
        <p:spPr bwMode="auto">
          <a:xfrm>
            <a:off x="1071563" y="214313"/>
            <a:ext cx="6840537" cy="647700"/>
          </a:xfrm>
          <a:prstGeom prst="rect">
            <a:avLst/>
          </a:prstGeom>
        </p:spPr>
        <p:txBody>
          <a:bodyPr wrap="none" fromWordArt="1">
            <a:prstTxWarp prst="textPlain">
              <a:avLst>
                <a:gd name="adj" fmla="val 50000"/>
              </a:avLst>
            </a:prstTxWarp>
          </a:bodyPr>
          <a:lstStyle/>
          <a:p>
            <a:pPr algn="ctr"/>
            <a:r>
              <a:rPr lang="fr-FR" b="1" i="1" kern="10">
                <a:ln w="15875">
                  <a:solidFill>
                    <a:srgbClr val="000000"/>
                  </a:solidFill>
                  <a:round/>
                  <a:headEnd/>
                  <a:tailEnd/>
                </a:ln>
                <a:solidFill>
                  <a:srgbClr val="FF9900">
                    <a:alpha val="87842"/>
                  </a:srgbClr>
                </a:solidFill>
                <a:effectLst>
                  <a:outerShdw dist="35921" dir="2700000" algn="ctr" rotWithShape="0">
                    <a:srgbClr val="808080">
                      <a:alpha val="79999"/>
                    </a:srgbClr>
                  </a:outerShdw>
                </a:effectLst>
                <a:latin typeface="Arial Black"/>
              </a:rPr>
              <a:t>Amélioration de la fertilité des sols</a:t>
            </a:r>
          </a:p>
        </p:txBody>
      </p:sp>
      <p:sp>
        <p:nvSpPr>
          <p:cNvPr id="4" name="Espace réservé du numéro de diapositive 1"/>
          <p:cNvSpPr txBox="1">
            <a:spLocks noGrp="1"/>
          </p:cNvSpPr>
          <p:nvPr/>
        </p:nvSpPr>
        <p:spPr>
          <a:xfrm>
            <a:off x="8532813" y="404813"/>
            <a:ext cx="457200" cy="276225"/>
          </a:xfrm>
          <a:prstGeom prst="rect">
            <a:avLst/>
          </a:prstGeom>
          <a:noFill/>
        </p:spPr>
        <p:txBody>
          <a:bodyPr anchor="ctr"/>
          <a:lstStyle/>
          <a:p>
            <a:pPr algn="r" fontAlgn="auto">
              <a:spcBef>
                <a:spcPts val="0"/>
              </a:spcBef>
              <a:spcAft>
                <a:spcPts val="0"/>
              </a:spcAft>
              <a:defRPr/>
            </a:pPr>
            <a:fld id="{15239235-22EA-4F96-A62F-5CC69D1BFF9D}" type="slidenum">
              <a:rPr lang="fr-FR" sz="1200">
                <a:solidFill>
                  <a:schemeClr val="tx1">
                    <a:tint val="75000"/>
                  </a:schemeClr>
                </a:solidFill>
                <a:latin typeface="Times New Roman" pitchFamily="18" charset="0"/>
              </a:rPr>
              <a:pPr algn="r" fontAlgn="auto">
                <a:spcBef>
                  <a:spcPts val="0"/>
                </a:spcBef>
                <a:spcAft>
                  <a:spcPts val="0"/>
                </a:spcAft>
                <a:defRPr/>
              </a:pPr>
              <a:t>99</a:t>
            </a:fld>
            <a:endParaRPr lang="fr-FR" sz="1200" dirty="0">
              <a:solidFill>
                <a:schemeClr val="tx1">
                  <a:tint val="75000"/>
                </a:schemeClr>
              </a:solidFill>
              <a:latin typeface="Times New Roman" pitchFamily="18" charset="0"/>
            </a:endParaRP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4597</TotalTime>
  <Words>22483</Words>
  <Application>Microsoft Office PowerPoint</Application>
  <PresentationFormat>Affichage à l'écran (4:3)</PresentationFormat>
  <Paragraphs>2003</Paragraphs>
  <Slides>119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119</vt:i4>
      </vt:variant>
    </vt:vector>
  </HeadingPairs>
  <TitlesOfParts>
    <vt:vector size="125" baseType="lpstr">
      <vt:lpstr>Arial</vt:lpstr>
      <vt:lpstr>Calibri</vt:lpstr>
      <vt:lpstr>Comic Sans MS</vt:lpstr>
      <vt:lpstr>Times New Roman</vt:lpstr>
      <vt:lpstr>Symbol</vt: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vector>
  </TitlesOfParts>
  <Company>SFR CEGETEL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Amélioration de la fertilité des sols</dc:subject>
  <dc:creator>blisan</dc:creator>
  <cp:keywords>Amélioration fertilité sol</cp:keywords>
  <dc:description>Amélioration de la fertilité des sols</dc:description>
  <cp:lastModifiedBy>LISAN</cp:lastModifiedBy>
  <cp:revision>729</cp:revision>
  <cp:lastPrinted>2011-06-15T13:15:02Z</cp:lastPrinted>
  <dcterms:created xsi:type="dcterms:W3CDTF">2009-11-24T11:37:29Z</dcterms:created>
  <dcterms:modified xsi:type="dcterms:W3CDTF">2012-04-25T17:11:55Z</dcterms:modified>
</cp:coreProperties>
</file>