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92" r:id="rId3"/>
    <p:sldId id="257" r:id="rId4"/>
    <p:sldId id="265" r:id="rId5"/>
    <p:sldId id="297" r:id="rId6"/>
    <p:sldId id="258" r:id="rId7"/>
    <p:sldId id="259" r:id="rId8"/>
    <p:sldId id="260" r:id="rId9"/>
    <p:sldId id="261" r:id="rId10"/>
    <p:sldId id="264" r:id="rId11"/>
    <p:sldId id="272" r:id="rId12"/>
    <p:sldId id="281" r:id="rId13"/>
    <p:sldId id="275" r:id="rId14"/>
    <p:sldId id="276" r:id="rId15"/>
    <p:sldId id="278" r:id="rId16"/>
    <p:sldId id="277" r:id="rId17"/>
    <p:sldId id="279" r:id="rId18"/>
    <p:sldId id="267" r:id="rId19"/>
    <p:sldId id="282" r:id="rId20"/>
    <p:sldId id="283" r:id="rId21"/>
    <p:sldId id="266" r:id="rId22"/>
    <p:sldId id="289" r:id="rId23"/>
    <p:sldId id="271" r:id="rId24"/>
    <p:sldId id="290" r:id="rId25"/>
    <p:sldId id="284" r:id="rId26"/>
    <p:sldId id="268" r:id="rId27"/>
    <p:sldId id="270" r:id="rId28"/>
    <p:sldId id="269" r:id="rId29"/>
    <p:sldId id="288" r:id="rId30"/>
    <p:sldId id="291" r:id="rId31"/>
    <p:sldId id="293" r:id="rId32"/>
    <p:sldId id="295" r:id="rId33"/>
    <p:sldId id="285" r:id="rId34"/>
    <p:sldId id="273" r:id="rId35"/>
    <p:sldId id="296" r:id="rId36"/>
    <p:sldId id="274" r:id="rId37"/>
    <p:sldId id="287" r:id="rId38"/>
    <p:sldId id="280" r:id="rId39"/>
    <p:sldId id="286" r:id="rId40"/>
    <p:sldId id="294" r:id="rId4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05" autoAdjust="0"/>
    <p:restoredTop sz="92101" autoAdjust="0"/>
  </p:normalViewPr>
  <p:slideViewPr>
    <p:cSldViewPr snapToGrid="0">
      <p:cViewPr varScale="1">
        <p:scale>
          <a:sx n="83" d="100"/>
          <a:sy n="83" d="100"/>
        </p:scale>
        <p:origin x="240"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27C256-FC6E-49E2-830D-6FB3CCB767D7}" type="datetimeFigureOut">
              <a:rPr lang="fr-FR" smtClean="0"/>
              <a:t>06/02/2021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A93FF-4F34-4B9F-ACC4-5B9E895BF1EB}" type="slidenum">
              <a:rPr lang="fr-FR" smtClean="0"/>
              <a:t>‹N°›</a:t>
            </a:fld>
            <a:endParaRPr lang="fr-FR"/>
          </a:p>
        </p:txBody>
      </p:sp>
    </p:spTree>
    <p:extLst>
      <p:ext uri="{BB962C8B-B14F-4D97-AF65-F5344CB8AC3E}">
        <p14:creationId xmlns:p14="http://schemas.microsoft.com/office/powerpoint/2010/main" val="2715717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7331B4A8-AEB5-4102-9D69-2201BFF3F68F}" type="datetime1">
              <a:rPr lang="fr-FR" smtClean="0"/>
              <a:t>06/02/2021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277987-A612-4082-9FDC-07960AF023C3}" type="slidenum">
              <a:rPr lang="fr-FR" smtClean="0"/>
              <a:t>‹N°›</a:t>
            </a:fld>
            <a:endParaRPr lang="fr-FR"/>
          </a:p>
        </p:txBody>
      </p:sp>
    </p:spTree>
    <p:extLst>
      <p:ext uri="{BB962C8B-B14F-4D97-AF65-F5344CB8AC3E}">
        <p14:creationId xmlns:p14="http://schemas.microsoft.com/office/powerpoint/2010/main" val="3293336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91C55D4-9039-4E24-B94D-E4B751B461C0}" type="datetime1">
              <a:rPr lang="fr-FR" smtClean="0"/>
              <a:t>06/02/2021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277987-A612-4082-9FDC-07960AF023C3}" type="slidenum">
              <a:rPr lang="fr-FR" smtClean="0"/>
              <a:t>‹N°›</a:t>
            </a:fld>
            <a:endParaRPr lang="fr-FR"/>
          </a:p>
        </p:txBody>
      </p:sp>
    </p:spTree>
    <p:extLst>
      <p:ext uri="{BB962C8B-B14F-4D97-AF65-F5344CB8AC3E}">
        <p14:creationId xmlns:p14="http://schemas.microsoft.com/office/powerpoint/2010/main" val="363298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C6D7B9E-B8CC-4B5C-8A58-19D12BCEC01D}" type="datetime1">
              <a:rPr lang="fr-FR" smtClean="0"/>
              <a:t>06/02/2021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277987-A612-4082-9FDC-07960AF023C3}" type="slidenum">
              <a:rPr lang="fr-FR" smtClean="0"/>
              <a:t>‹N°›</a:t>
            </a:fld>
            <a:endParaRPr lang="fr-FR"/>
          </a:p>
        </p:txBody>
      </p:sp>
    </p:spTree>
    <p:extLst>
      <p:ext uri="{BB962C8B-B14F-4D97-AF65-F5344CB8AC3E}">
        <p14:creationId xmlns:p14="http://schemas.microsoft.com/office/powerpoint/2010/main" val="3207971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CD07C72-7B03-4C8B-AC79-00073B32881F}" type="datetime1">
              <a:rPr lang="fr-FR" smtClean="0"/>
              <a:t>06/02/2021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277987-A612-4082-9FDC-07960AF023C3}" type="slidenum">
              <a:rPr lang="fr-FR" smtClean="0"/>
              <a:t>‹N°›</a:t>
            </a:fld>
            <a:endParaRPr lang="fr-FR"/>
          </a:p>
        </p:txBody>
      </p:sp>
    </p:spTree>
    <p:extLst>
      <p:ext uri="{BB962C8B-B14F-4D97-AF65-F5344CB8AC3E}">
        <p14:creationId xmlns:p14="http://schemas.microsoft.com/office/powerpoint/2010/main" val="298491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F28911A0-F1C0-46A0-9820-A4D8994CCEFD}" type="datetime1">
              <a:rPr lang="fr-FR" smtClean="0"/>
              <a:t>06/02/2021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277987-A612-4082-9FDC-07960AF023C3}" type="slidenum">
              <a:rPr lang="fr-FR" smtClean="0"/>
              <a:t>‹N°›</a:t>
            </a:fld>
            <a:endParaRPr lang="fr-FR"/>
          </a:p>
        </p:txBody>
      </p:sp>
    </p:spTree>
    <p:extLst>
      <p:ext uri="{BB962C8B-B14F-4D97-AF65-F5344CB8AC3E}">
        <p14:creationId xmlns:p14="http://schemas.microsoft.com/office/powerpoint/2010/main" val="2546565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545AC3B2-461A-4847-A66A-91A56E9C00D9}" type="datetime1">
              <a:rPr lang="fr-FR" smtClean="0"/>
              <a:t>06/02/2021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6277987-A612-4082-9FDC-07960AF023C3}" type="slidenum">
              <a:rPr lang="fr-FR" smtClean="0"/>
              <a:t>‹N°›</a:t>
            </a:fld>
            <a:endParaRPr lang="fr-FR"/>
          </a:p>
        </p:txBody>
      </p:sp>
    </p:spTree>
    <p:extLst>
      <p:ext uri="{BB962C8B-B14F-4D97-AF65-F5344CB8AC3E}">
        <p14:creationId xmlns:p14="http://schemas.microsoft.com/office/powerpoint/2010/main" val="915541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66673B0-56ED-40B4-BE51-FA526BDF9FE7}" type="datetime1">
              <a:rPr lang="fr-FR" smtClean="0"/>
              <a:t>06/02/2021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6277987-A612-4082-9FDC-07960AF023C3}" type="slidenum">
              <a:rPr lang="fr-FR" smtClean="0"/>
              <a:t>‹N°›</a:t>
            </a:fld>
            <a:endParaRPr lang="fr-FR"/>
          </a:p>
        </p:txBody>
      </p:sp>
    </p:spTree>
    <p:extLst>
      <p:ext uri="{BB962C8B-B14F-4D97-AF65-F5344CB8AC3E}">
        <p14:creationId xmlns:p14="http://schemas.microsoft.com/office/powerpoint/2010/main" val="2700686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F7A5CD9-8C09-4A77-9511-F5E57C2DC675}" type="datetime1">
              <a:rPr lang="fr-FR" smtClean="0"/>
              <a:t>06/02/2021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6277987-A612-4082-9FDC-07960AF023C3}" type="slidenum">
              <a:rPr lang="fr-FR" smtClean="0"/>
              <a:t>‹N°›</a:t>
            </a:fld>
            <a:endParaRPr lang="fr-FR"/>
          </a:p>
        </p:txBody>
      </p:sp>
    </p:spTree>
    <p:extLst>
      <p:ext uri="{BB962C8B-B14F-4D97-AF65-F5344CB8AC3E}">
        <p14:creationId xmlns:p14="http://schemas.microsoft.com/office/powerpoint/2010/main" val="3807119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F7355FB-6E26-4C2B-855B-FD3E344A3EDD}" type="datetime1">
              <a:rPr lang="fr-FR" smtClean="0"/>
              <a:t>06/02/2021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6277987-A612-4082-9FDC-07960AF023C3}" type="slidenum">
              <a:rPr lang="fr-FR" smtClean="0"/>
              <a:t>‹N°›</a:t>
            </a:fld>
            <a:endParaRPr lang="fr-FR"/>
          </a:p>
        </p:txBody>
      </p:sp>
    </p:spTree>
    <p:extLst>
      <p:ext uri="{BB962C8B-B14F-4D97-AF65-F5344CB8AC3E}">
        <p14:creationId xmlns:p14="http://schemas.microsoft.com/office/powerpoint/2010/main" val="3030712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6E3FCB45-A426-475E-8CB1-D7DF59E1D4BE}" type="datetime1">
              <a:rPr lang="fr-FR" smtClean="0"/>
              <a:t>06/02/2021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6277987-A612-4082-9FDC-07960AF023C3}" type="slidenum">
              <a:rPr lang="fr-FR" smtClean="0"/>
              <a:t>‹N°›</a:t>
            </a:fld>
            <a:endParaRPr lang="fr-FR"/>
          </a:p>
        </p:txBody>
      </p:sp>
    </p:spTree>
    <p:extLst>
      <p:ext uri="{BB962C8B-B14F-4D97-AF65-F5344CB8AC3E}">
        <p14:creationId xmlns:p14="http://schemas.microsoft.com/office/powerpoint/2010/main" val="474636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02B1C7F0-B5AB-4D36-99FE-12CAAC824FF7}" type="datetime1">
              <a:rPr lang="fr-FR" smtClean="0"/>
              <a:t>06/02/2021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6277987-A612-4082-9FDC-07960AF023C3}" type="slidenum">
              <a:rPr lang="fr-FR" smtClean="0"/>
              <a:t>‹N°›</a:t>
            </a:fld>
            <a:endParaRPr lang="fr-FR"/>
          </a:p>
        </p:txBody>
      </p:sp>
    </p:spTree>
    <p:extLst>
      <p:ext uri="{BB962C8B-B14F-4D97-AF65-F5344CB8AC3E}">
        <p14:creationId xmlns:p14="http://schemas.microsoft.com/office/powerpoint/2010/main" val="850459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B1668-47DB-44F0-90A0-47F0C1386FAD}" type="datetime1">
              <a:rPr lang="fr-FR" smtClean="0"/>
              <a:t>06/02/2021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77987-A612-4082-9FDC-07960AF023C3}" type="slidenum">
              <a:rPr lang="fr-FR" smtClean="0"/>
              <a:t>‹N°›</a:t>
            </a:fld>
            <a:endParaRPr lang="fr-FR"/>
          </a:p>
        </p:txBody>
      </p:sp>
    </p:spTree>
    <p:extLst>
      <p:ext uri="{BB962C8B-B14F-4D97-AF65-F5344CB8AC3E}">
        <p14:creationId xmlns:p14="http://schemas.microsoft.com/office/powerpoint/2010/main" val="1663833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lessaveursdejeanmarie.com/le-poivre-sauvage-de-madagascar/" TargetMode="External"/><Relationship Id="rId3" Type="http://schemas.openxmlformats.org/officeDocument/2006/relationships/image" Target="../media/image2.jpg"/><Relationship Id="rId7" Type="http://schemas.openxmlformats.org/officeDocument/2006/relationships/hyperlink" Target="http://www.cookme-shop.com/p361-voatsiperifery-blanc-(madagascar)-fr.php"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hyperlink" Target="http://www.cookme-shop.com/p321-voatsiperifery-(madagascar)-fr.php" TargetMode="External"/><Relationship Id="rId10" Type="http://schemas.openxmlformats.org/officeDocument/2006/relationships/image" Target="../media/image5.png"/><Relationship Id="rId4" Type="http://schemas.openxmlformats.org/officeDocument/2006/relationships/image" Target="../media/image3.jpg"/><Relationship Id="rId9" Type="http://schemas.openxmlformats.org/officeDocument/2006/relationships/hyperlink" Target="http://www.u-r-u-v.asso-web.com/"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8.jpg"/><Relationship Id="rId13" Type="http://schemas.openxmlformats.org/officeDocument/2006/relationships/hyperlink" Target="http://rastignac.eklablog.com/le-caviar-de-malabar-a125148470" TargetMode="External"/><Relationship Id="rId3" Type="http://schemas.openxmlformats.org/officeDocument/2006/relationships/hyperlink" Target="https://en.wikipedia.org/wiki/Manure" TargetMode="External"/><Relationship Id="rId7" Type="http://schemas.openxmlformats.org/officeDocument/2006/relationships/image" Target="../media/image27.jpg"/><Relationship Id="rId12" Type="http://schemas.openxmlformats.org/officeDocument/2006/relationships/hyperlink" Target="http://www.poivredekampot.info/" TargetMode="External"/><Relationship Id="rId2" Type="http://schemas.openxmlformats.org/officeDocument/2006/relationships/hyperlink" Target="https://en.wikipedia.org/wiki/Mulch" TargetMode="External"/><Relationship Id="rId1" Type="http://schemas.openxmlformats.org/officeDocument/2006/relationships/slideLayout" Target="../slideLayouts/slideLayout7.xml"/><Relationship Id="rId6" Type="http://schemas.openxmlformats.org/officeDocument/2006/relationships/hyperlink" Target="https://en.wikipedia.org/wiki/Black_pepper" TargetMode="External"/><Relationship Id="rId11" Type="http://schemas.openxmlformats.org/officeDocument/2006/relationships/hyperlink" Target="http://amivoyagevietnam.com/destination/phu-quoc.html" TargetMode="External"/><Relationship Id="rId5" Type="http://schemas.openxmlformats.org/officeDocument/2006/relationships/hyperlink" Target="https://fr.wikipedia.org/wiki/Poivrier_noir" TargetMode="External"/><Relationship Id="rId10" Type="http://schemas.openxmlformats.org/officeDocument/2006/relationships/image" Target="../media/image30.jpg"/><Relationship Id="rId4" Type="http://schemas.openxmlformats.org/officeDocument/2006/relationships/hyperlink" Target="https://en.wikipedia.org/wiki/Dry_season" TargetMode="External"/><Relationship Id="rId9" Type="http://schemas.openxmlformats.org/officeDocument/2006/relationships/image" Target="../media/image29.jpg"/></Relationships>
</file>

<file path=ppt/slides/_rels/slide11.xml.rels><?xml version="1.0" encoding="UTF-8" standalone="yes"?>
<Relationships xmlns="http://schemas.openxmlformats.org/package/2006/relationships"><Relationship Id="rId3" Type="http://schemas.openxmlformats.org/officeDocument/2006/relationships/hyperlink" Target="http://www.epicesdecru.com/" TargetMode="External"/><Relationship Id="rId2" Type="http://schemas.openxmlformats.org/officeDocument/2006/relationships/hyperlink" Target="http://infohub.practicalaction.org/oknowledge/bitstream/11283/332195/1/Pepper%20processing.pdf" TargetMode="External"/><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hyperlink" Target="http://www.bienmanger.com/1F2044_Poivre_Noir_Madagascar.html" TargetMode="External"/><Relationship Id="rId4" Type="http://schemas.openxmlformats.org/officeDocument/2006/relationships/image" Target="../media/image31.jpg"/></Relationships>
</file>

<file path=ppt/slides/_rels/slide12.xml.rels><?xml version="1.0" encoding="UTF-8" standalone="yes"?>
<Relationships xmlns="http://schemas.openxmlformats.org/package/2006/relationships"><Relationship Id="rId3" Type="http://schemas.openxmlformats.org/officeDocument/2006/relationships/hyperlink" Target="https://fr.wikipedia.org/wiki/Stolon_(organe)" TargetMode="External"/><Relationship Id="rId2" Type="http://schemas.openxmlformats.org/officeDocument/2006/relationships/hyperlink" Target="http://infohub.practicalaction.org/oknowledge/bitstream/11283/332195/1/Pepper%20processing.pdf"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fr.howtopedia.org/wiki/How_to_Process_Pepper" TargetMode="External"/><Relationship Id="rId2" Type="http://schemas.openxmlformats.org/officeDocument/2006/relationships/hyperlink" Target="http://infohub.practicalaction.org/oknowledge/bitstream/11283/332195/1/Pepper%20processing.pdf"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fr.howtopedia.org/wiki/How_to_Process_Pepper" TargetMode="External"/><Relationship Id="rId7" Type="http://schemas.openxmlformats.org/officeDocument/2006/relationships/image" Target="../media/image36.gif"/><Relationship Id="rId2" Type="http://schemas.openxmlformats.org/officeDocument/2006/relationships/hyperlink" Target="http://infohub.practicalaction.org/oknowledge/bitstream/11283/332195/1/Pepper%20processing.pdf" TargetMode="External"/><Relationship Id="rId1" Type="http://schemas.openxmlformats.org/officeDocument/2006/relationships/slideLayout" Target="../slideLayouts/slideLayout7.xml"/><Relationship Id="rId6" Type="http://schemas.openxmlformats.org/officeDocument/2006/relationships/image" Target="../media/image35.gif"/><Relationship Id="rId5" Type="http://schemas.openxmlformats.org/officeDocument/2006/relationships/image" Target="../media/image34.gif"/><Relationship Id="rId4" Type="http://schemas.openxmlformats.org/officeDocument/2006/relationships/image" Target="../media/image33.gif"/></Relationships>
</file>

<file path=ppt/slides/_rels/slide15.xml.rels><?xml version="1.0" encoding="UTF-8" standalone="yes"?>
<Relationships xmlns="http://schemas.openxmlformats.org/package/2006/relationships"><Relationship Id="rId3" Type="http://schemas.openxmlformats.org/officeDocument/2006/relationships/hyperlink" Target="http://infohub.practicalaction.org/oknowledge/bitstream/11283/332195/1/Pepper%20processing.pdf" TargetMode="External"/><Relationship Id="rId2" Type="http://schemas.openxmlformats.org/officeDocument/2006/relationships/hyperlink" Target="http://fr.howtopedia.org/wiki/How_to_Process_Pepper"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hyperlink" Target="http://infohub.practicalaction.org/oknowledge/bitstream/11283/332195/1/Pepper%20processing.pdf" TargetMode="External"/><Relationship Id="rId1" Type="http://schemas.openxmlformats.org/officeDocument/2006/relationships/slideLayout" Target="../slideLayouts/slideLayout7.xml"/><Relationship Id="rId4" Type="http://schemas.openxmlformats.org/officeDocument/2006/relationships/hyperlink" Target="http://fr.howtopedia.org/wiki/How_to_Process_Pepper"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infohub.practicalaction.org/oknowledge/bitstream/11283/332195/1/Pepper%20processing.pdf" TargetMode="External"/><Relationship Id="rId2" Type="http://schemas.openxmlformats.org/officeDocument/2006/relationships/hyperlink" Target="http://fr.howtopedia.org/wiki/How_to_Process_Pepper" TargetMode="External"/><Relationship Id="rId1" Type="http://schemas.openxmlformats.org/officeDocument/2006/relationships/slideLayout" Target="../slideLayouts/slideLayout7.xml"/><Relationship Id="rId4" Type="http://schemas.openxmlformats.org/officeDocument/2006/relationships/image" Target="../media/image38.jpg"/></Relationships>
</file>

<file path=ppt/slides/_rels/slide18.xml.rels><?xml version="1.0" encoding="UTF-8" standalone="yes"?>
<Relationships xmlns="http://schemas.openxmlformats.org/package/2006/relationships"><Relationship Id="rId8" Type="http://schemas.openxmlformats.org/officeDocument/2006/relationships/image" Target="../media/image39.jpg"/><Relationship Id="rId13" Type="http://schemas.openxmlformats.org/officeDocument/2006/relationships/image" Target="../media/image42.jpg"/><Relationship Id="rId3" Type="http://schemas.openxmlformats.org/officeDocument/2006/relationships/hyperlink" Target="https://fr.wikipedia.org/w/index.php?title=Phytophtora_capsici&amp;action=edit&amp;redlink=1" TargetMode="External"/><Relationship Id="rId7" Type="http://schemas.openxmlformats.org/officeDocument/2006/relationships/hyperlink" Target="http://www.deccanherald.com/content/365810/meet-pepper-queen.html" TargetMode="External"/><Relationship Id="rId12" Type="http://schemas.openxmlformats.org/officeDocument/2006/relationships/image" Target="../media/image41.jpg"/><Relationship Id="rId2" Type="http://schemas.openxmlformats.org/officeDocument/2006/relationships/hyperlink" Target="https://fr.wikipedia.org/wiki/1992" TargetMode="External"/><Relationship Id="rId1" Type="http://schemas.openxmlformats.org/officeDocument/2006/relationships/slideLayout" Target="../slideLayouts/slideLayout7.xml"/><Relationship Id="rId6" Type="http://schemas.openxmlformats.org/officeDocument/2006/relationships/hyperlink" Target="https://en.wikipedia.org/wiki/Black_pepper" TargetMode="External"/><Relationship Id="rId11" Type="http://schemas.openxmlformats.org/officeDocument/2006/relationships/hyperlink" Target="http://rastignac.eklablog.com/le-caviar-de-malabar-a125148470" TargetMode="External"/><Relationship Id="rId5" Type="http://schemas.openxmlformats.org/officeDocument/2006/relationships/hyperlink" Target="https://fr.wikipedia.org/wiki/Poivrier_noir" TargetMode="External"/><Relationship Id="rId15" Type="http://schemas.openxmlformats.org/officeDocument/2006/relationships/hyperlink" Target="http://tropical.theferns.info/image.php?id=Piper+nigrum" TargetMode="External"/><Relationship Id="rId10" Type="http://schemas.openxmlformats.org/officeDocument/2006/relationships/image" Target="../media/image40.jpg"/><Relationship Id="rId4" Type="http://schemas.openxmlformats.org/officeDocument/2006/relationships/hyperlink" Target="https://fr.wikipedia.org/wiki/ONU" TargetMode="External"/><Relationship Id="rId9" Type="http://schemas.openxmlformats.org/officeDocument/2006/relationships/hyperlink" Target="http://www.poivredekampot.info/" TargetMode="External"/><Relationship Id="rId14" Type="http://schemas.openxmlformats.org/officeDocument/2006/relationships/hyperlink" Target="http://gernot-katzers-spice-pages.com/engl/Pipe_nig.html"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www.agroforestry.net/images/pdfs/Black_pepper_specialty_crop.pdf"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hyperlink" Target="http://www.agroforestry.net/images/pdfs/Black_pepper_specialty_crop.pdf" TargetMode="External"/><Relationship Id="rId1" Type="http://schemas.openxmlformats.org/officeDocument/2006/relationships/slideLayout" Target="../slideLayouts/slideLayout7.xml"/><Relationship Id="rId4" Type="http://schemas.openxmlformats.org/officeDocument/2006/relationships/image" Target="../media/image44.jpg"/></Relationships>
</file>

<file path=ppt/slides/_rels/slide21.xml.rels><?xml version="1.0" encoding="UTF-8" standalone="yes"?>
<Relationships xmlns="http://schemas.openxmlformats.org/package/2006/relationships"><Relationship Id="rId8" Type="http://schemas.openxmlformats.org/officeDocument/2006/relationships/image" Target="../media/image46.jpg"/><Relationship Id="rId13" Type="http://schemas.openxmlformats.org/officeDocument/2006/relationships/hyperlink" Target="http://www.visoflora.com/photos-nature/photo-piper-nigrum-2.html" TargetMode="External"/><Relationship Id="rId3" Type="http://schemas.openxmlformats.org/officeDocument/2006/relationships/hyperlink" Target="https://fr.wikipedia.org/wiki/Br%C3%A9sil" TargetMode="External"/><Relationship Id="rId7" Type="http://schemas.openxmlformats.org/officeDocument/2006/relationships/image" Target="../media/image45.jpg"/><Relationship Id="rId12" Type="http://schemas.openxmlformats.org/officeDocument/2006/relationships/hyperlink" Target="http://www.cnseed.org/piper-nigrum-seed-black-peppercorn.html" TargetMode="External"/><Relationship Id="rId2" Type="http://schemas.openxmlformats.org/officeDocument/2006/relationships/hyperlink" Target="https://fr.wikipedia.org/wiki/Poivre" TargetMode="External"/><Relationship Id="rId16" Type="http://schemas.openxmlformats.org/officeDocument/2006/relationships/hyperlink" Target="https://www.youtube.com/watch?v=cM2euneXfss" TargetMode="External"/><Relationship Id="rId1" Type="http://schemas.openxmlformats.org/officeDocument/2006/relationships/slideLayout" Target="../slideLayouts/slideLayout7.xml"/><Relationship Id="rId6" Type="http://schemas.openxmlformats.org/officeDocument/2006/relationships/hyperlink" Target="https://fr.wikipedia.org/wiki/Amide" TargetMode="External"/><Relationship Id="rId11" Type="http://schemas.openxmlformats.org/officeDocument/2006/relationships/hyperlink" Target="https://en.wikipedia.org/wiki/Piper_(genus)" TargetMode="External"/><Relationship Id="rId5" Type="http://schemas.openxmlformats.org/officeDocument/2006/relationships/hyperlink" Target="https://fr.wikipedia.org/wiki/Kerala" TargetMode="External"/><Relationship Id="rId15" Type="http://schemas.openxmlformats.org/officeDocument/2006/relationships/hyperlink" Target="http://rastignac.eklablog.com/le-caviar-de-malabar-a125148470" TargetMode="External"/><Relationship Id="rId10" Type="http://schemas.openxmlformats.org/officeDocument/2006/relationships/image" Target="../media/image48.jpg"/><Relationship Id="rId4" Type="http://schemas.openxmlformats.org/officeDocument/2006/relationships/hyperlink" Target="https://fr.wikipedia.org/wiki/Madagascar" TargetMode="External"/><Relationship Id="rId9" Type="http://schemas.openxmlformats.org/officeDocument/2006/relationships/image" Target="../media/image47.jpg"/><Relationship Id="rId14" Type="http://schemas.openxmlformats.org/officeDocument/2006/relationships/image" Target="../media/image49.jpg"/></Relationships>
</file>

<file path=ppt/slides/_rels/slide22.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hyperlink" Target="http://www.lessaveursdejeanmarie.com/le-poivre-sauvage-de-madagascar/" TargetMode="External"/><Relationship Id="rId7" Type="http://schemas.openxmlformats.org/officeDocument/2006/relationships/image" Target="../media/image52.jpg"/><Relationship Id="rId2" Type="http://schemas.openxmlformats.org/officeDocument/2006/relationships/hyperlink" Target="https://en.wikipedia.org/wiki/Deforestation" TargetMode="External"/><Relationship Id="rId1" Type="http://schemas.openxmlformats.org/officeDocument/2006/relationships/slideLayout" Target="../slideLayouts/slideLayout7.xml"/><Relationship Id="rId6" Type="http://schemas.openxmlformats.org/officeDocument/2006/relationships/image" Target="../media/image51.jpg"/><Relationship Id="rId5" Type="http://schemas.openxmlformats.org/officeDocument/2006/relationships/hyperlink" Target="http://www.vanillareview.com/2010/sa-va-spices/" TargetMode="External"/><Relationship Id="rId4" Type="http://schemas.openxmlformats.org/officeDocument/2006/relationships/image" Target="../media/image5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hyperlink" Target="mailto:amamslan1@yahoo.fr" TargetMode="External"/><Relationship Id="rId7" Type="http://schemas.openxmlformats.org/officeDocument/2006/relationships/image" Target="../media/image56.png"/><Relationship Id="rId2" Type="http://schemas.openxmlformats.org/officeDocument/2006/relationships/hyperlink" Target="mailto:sissi.ranaivojaona@yahoo.fr" TargetMode="Externa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hyperlink" Target="http://www.lessaveursdejeanmarie.com/le-poivre-sauvage-de-madagascar/" TargetMode="External"/><Relationship Id="rId4" Type="http://schemas.openxmlformats.org/officeDocument/2006/relationships/image" Target="../media/image54.jpg"/></Relationships>
</file>

<file path=ppt/slides/_rels/slide25.xml.rels><?xml version="1.0" encoding="UTF-8" standalone="yes"?>
<Relationships xmlns="http://schemas.openxmlformats.org/package/2006/relationships"><Relationship Id="rId8" Type="http://schemas.openxmlformats.org/officeDocument/2006/relationships/hyperlink" Target="http://lethevertalamenthe.com/2016/03/15/le-poivre-noir/" TargetMode="External"/><Relationship Id="rId3" Type="http://schemas.openxmlformats.org/officeDocument/2006/relationships/hyperlink" Target="https://en.wikipedia.org/wiki/India" TargetMode="External"/><Relationship Id="rId7" Type="http://schemas.openxmlformats.org/officeDocument/2006/relationships/hyperlink" Target="http://www.deccanherald.com/content/365810/meet-pepper-queen.html" TargetMode="External"/><Relationship Id="rId2" Type="http://schemas.openxmlformats.org/officeDocument/2006/relationships/hyperlink" Target="https://en.wikipedia.org/wiki/Western_Ghats" TargetMode="External"/><Relationship Id="rId1" Type="http://schemas.openxmlformats.org/officeDocument/2006/relationships/slideLayout" Target="../slideLayouts/slideLayout7.xml"/><Relationship Id="rId6" Type="http://schemas.openxmlformats.org/officeDocument/2006/relationships/hyperlink" Target="https://en.wikipedia.org/wiki/Kerala" TargetMode="External"/><Relationship Id="rId5" Type="http://schemas.openxmlformats.org/officeDocument/2006/relationships/hyperlink" Target="https://en.wikipedia.org/wiki/Goa" TargetMode="External"/><Relationship Id="rId4" Type="http://schemas.openxmlformats.org/officeDocument/2006/relationships/hyperlink" Target="https://en.wikipedia.org/wiki/Deforestation" TargetMode="External"/><Relationship Id="rId9" Type="http://schemas.openxmlformats.org/officeDocument/2006/relationships/image" Target="../media/image58.jpg"/></Relationships>
</file>

<file path=ppt/slides/_rels/slide26.xml.rels><?xml version="1.0" encoding="UTF-8" standalone="yes"?>
<Relationships xmlns="http://schemas.openxmlformats.org/package/2006/relationships"><Relationship Id="rId8" Type="http://schemas.openxmlformats.org/officeDocument/2006/relationships/hyperlink" Target="http://agriculture.vivastreet.com/exploitation-agricole+etranger-ci/vente-de-600-hectares-de-terres-agricoles/128151126" TargetMode="External"/><Relationship Id="rId3" Type="http://schemas.openxmlformats.org/officeDocument/2006/relationships/hyperlink" Target="http://www.leparticulier.fr/jcms/p1_1564117/basse-normandie-prix-des-terres-agricoles-bareme-indicatif" TargetMode="External"/><Relationship Id="rId7" Type="http://schemas.openxmlformats.org/officeDocument/2006/relationships/hyperlink" Target="http://www.entreparticuliers.com/annonces-immobilieres/terrain/a-vendre/roura_97311/6999547.html" TargetMode="External"/><Relationship Id="rId2" Type="http://schemas.openxmlformats.org/officeDocument/2006/relationships/hyperlink" Target="http://www.leparticulier.fr/jcms/p1_1557265/bretagne-prix-des-terres-agricoles-bareme-indicatif" TargetMode="External"/><Relationship Id="rId1" Type="http://schemas.openxmlformats.org/officeDocument/2006/relationships/slideLayout" Target="../slideLayouts/slideLayout7.xml"/><Relationship Id="rId6" Type="http://schemas.openxmlformats.org/officeDocument/2006/relationships/hyperlink" Target="http://immo.trovit.fr/listing/a-saisir-belle-parcelle-agricole-boisee-de-terrain-roura.1y1ux1h511NA" TargetMode="External"/><Relationship Id="rId5" Type="http://schemas.openxmlformats.org/officeDocument/2006/relationships/hyperlink" Target="http://www.seloger.com/annonces/achat/terrain/remire-montjoly-973/108800239.htm" TargetMode="External"/><Relationship Id="rId4" Type="http://schemas.openxmlformats.org/officeDocument/2006/relationships/hyperlink" Target="http://www.leparticulier.fr/jcms/p1_1556402/provence-alpes-cote-d-azur-prix-des-terres-agricoles-bareme-indicatif"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hyperlink" Target="http://www.pleinchamp.com/actualites-generales/actualites/prix-des-terres-agricoles-5.430-euros-ha-en-moyenne" TargetMode="External"/><Relationship Id="rId7" Type="http://schemas.openxmlformats.org/officeDocument/2006/relationships/hyperlink" Target="http://www.qualireg.org/FichiersComplementaires/QualiREG_Manon_IG_poivreNoir_DIF.pdf" TargetMode="External"/><Relationship Id="rId2" Type="http://schemas.openxmlformats.org/officeDocument/2006/relationships/image" Target="../media/image59.jpg"/><Relationship Id="rId1" Type="http://schemas.openxmlformats.org/officeDocument/2006/relationships/slideLayout" Target="../slideLayouts/slideLayout7.xml"/><Relationship Id="rId6" Type="http://schemas.openxmlformats.org/officeDocument/2006/relationships/hyperlink" Target="http://www.agroforestry.net/images/pdfs/Black_pepper_specialty_crop.pdf" TargetMode="External"/><Relationship Id="rId5" Type="http://schemas.openxmlformats.org/officeDocument/2006/relationships/image" Target="../media/image61.jpg"/><Relationship Id="rId4" Type="http://schemas.openxmlformats.org/officeDocument/2006/relationships/image" Target="../media/image60.jpg"/><Relationship Id="rId9" Type="http://schemas.openxmlformats.org/officeDocument/2006/relationships/image" Target="../media/image63.jpg"/></Relationships>
</file>

<file path=ppt/slides/_rels/slide28.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hyperlink" Target="http://www.monamenagementjardin.fr/serre-4-saisons-pieds-droit-4x4-5m.html" TargetMode="External"/><Relationship Id="rId1" Type="http://schemas.openxmlformats.org/officeDocument/2006/relationships/slideLayout" Target="../slideLayouts/slideLayout7.xml"/><Relationship Id="rId4" Type="http://schemas.openxmlformats.org/officeDocument/2006/relationships/image" Target="../media/image65.jpg"/></Relationships>
</file>

<file path=ppt/slides/_rels/slide29.xml.rels><?xml version="1.0" encoding="UTF-8" standalone="yes"?>
<Relationships xmlns="http://schemas.openxmlformats.org/package/2006/relationships"><Relationship Id="rId3" Type="http://schemas.openxmlformats.org/officeDocument/2006/relationships/hyperlink" Target="http://www.monamenagementjardin.fr/serre-tunnel-super-5-80x10-5.html" TargetMode="External"/><Relationship Id="rId2" Type="http://schemas.openxmlformats.org/officeDocument/2006/relationships/hyperlink" Target="http://www.monamenagementjardin.fr/serre-tunnel-super-5-80x10-5.html#description" TargetMode="External"/><Relationship Id="rId1" Type="http://schemas.openxmlformats.org/officeDocument/2006/relationships/slideLayout" Target="../slideLayouts/slideLayout7.xml"/><Relationship Id="rId4" Type="http://schemas.openxmlformats.org/officeDocument/2006/relationships/image" Target="../media/image66.jpg"/></Relationships>
</file>

<file path=ppt/slides/_rels/slide3.xml.rels><?xml version="1.0" encoding="UTF-8" standalone="yes"?>
<Relationships xmlns="http://schemas.openxmlformats.org/package/2006/relationships"><Relationship Id="rId3" Type="http://schemas.openxmlformats.org/officeDocument/2006/relationships/hyperlink" Target="http://www.lessaveursdejeanmarie.com/le-poivre-sauvage-de-madagascar/" TargetMode="External"/><Relationship Id="rId7" Type="http://schemas.openxmlformats.org/officeDocument/2006/relationships/hyperlink" Target="http://www.trimeta-agrofood.com/en/other-spices" TargetMode="External"/><Relationship Id="rId2" Type="http://schemas.openxmlformats.org/officeDocument/2006/relationships/hyperlink" Target="http://fr.wikipedia.org/wiki/Piper_borbonense" TargetMode="Externa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hyperlink" Target="http://www.goutetnature.com/pub/livre/livrepoivre4ab.pdf" TargetMode="Externa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8" Type="http://schemas.openxmlformats.org/officeDocument/2006/relationships/hyperlink" Target="mailto:contact@energiedouce.com" TargetMode="External"/><Relationship Id="rId3" Type="http://schemas.openxmlformats.org/officeDocument/2006/relationships/hyperlink" Target="http://www.energiedouce.com/chauffage-solaire/46-kit-chauffage-solaire-12-volts-pour-serre-de-20-a-30-m.html" TargetMode="External"/><Relationship Id="rId7" Type="http://schemas.openxmlformats.org/officeDocument/2006/relationships/hyperlink" Target="http://www.energiedouce.com/panneau-solaire/18-panneau-solaire-haut-rendement-12-watts-12-volts.html" TargetMode="External"/><Relationship Id="rId2" Type="http://schemas.openxmlformats.org/officeDocument/2006/relationships/image" Target="../media/image67.jpg"/><Relationship Id="rId1" Type="http://schemas.openxmlformats.org/officeDocument/2006/relationships/slideLayout" Target="../slideLayouts/slideLayout7.xml"/><Relationship Id="rId6" Type="http://schemas.openxmlformats.org/officeDocument/2006/relationships/hyperlink" Target="http://www.energiedouce.com/chauffage-solaire/65-pompe-de-circulation-circulateur-solaire-8-a-24-volts-pour-chauffage-solaire.html" TargetMode="External"/><Relationship Id="rId5" Type="http://schemas.openxmlformats.org/officeDocument/2006/relationships/hyperlink" Target="http://www.energiedouce.com/chauffage-solaire/66-capteur-solaire-a-tubes-sous-vide-de-26-m-haut-rendement-derniere-generation-2010.html" TargetMode="External"/><Relationship Id="rId4" Type="http://schemas.openxmlformats.org/officeDocument/2006/relationships/image" Target="../media/image68.jpg"/></Relationships>
</file>

<file path=ppt/slides/_rels/slide31.xml.rels><?xml version="1.0" encoding="UTF-8" standalone="yes"?>
<Relationships xmlns="http://schemas.openxmlformats.org/package/2006/relationships"><Relationship Id="rId8" Type="http://schemas.openxmlformats.org/officeDocument/2006/relationships/hyperlink" Target="https://fr.wikipedia.org/wiki/Technique_de_culture_sur_film_nutritif" TargetMode="External"/><Relationship Id="rId3" Type="http://schemas.openxmlformats.org/officeDocument/2006/relationships/hyperlink" Target="https://fr.wikipedia.org/wiki/Fertilisation" TargetMode="External"/><Relationship Id="rId7" Type="http://schemas.openxmlformats.org/officeDocument/2006/relationships/hyperlink" Target="https://fr.wikipedia.org/wiki/Hydroponie" TargetMode="External"/><Relationship Id="rId2" Type="http://schemas.openxmlformats.org/officeDocument/2006/relationships/image" Target="../media/image69.jpg"/><Relationship Id="rId1" Type="http://schemas.openxmlformats.org/officeDocument/2006/relationships/slideLayout" Target="../slideLayouts/slideLayout7.xml"/><Relationship Id="rId6" Type="http://schemas.openxmlformats.org/officeDocument/2006/relationships/hyperlink" Target="https://fr.wikipedia.org/wiki/Aquaculture" TargetMode="External"/><Relationship Id="rId5" Type="http://schemas.openxmlformats.org/officeDocument/2006/relationships/hyperlink" Target="https://fr.wikipedia.org/wiki/Engrais" TargetMode="External"/><Relationship Id="rId10" Type="http://schemas.openxmlformats.org/officeDocument/2006/relationships/hyperlink" Target="http://aquaponie-pratique.com/aquaponie-c-est-quoi" TargetMode="External"/><Relationship Id="rId4" Type="http://schemas.openxmlformats.org/officeDocument/2006/relationships/hyperlink" Target="https://fr.wikipedia.org/wiki/Symbiose" TargetMode="External"/><Relationship Id="rId9" Type="http://schemas.openxmlformats.org/officeDocument/2006/relationships/hyperlink" Target="http://www.permaculturedesign.fr/laquaponie/"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www.permaculteurs.com/article/installation-dun-systeme-aquaponique-a-la-maison/" TargetMode="External"/><Relationship Id="rId3" Type="http://schemas.openxmlformats.org/officeDocument/2006/relationships/image" Target="../media/image70.jpg"/><Relationship Id="rId7" Type="http://schemas.openxmlformats.org/officeDocument/2006/relationships/hyperlink" Target="http://aquaponie.net/une-vraie-ferme-aquaponique/" TargetMode="External"/><Relationship Id="rId2" Type="http://schemas.openxmlformats.org/officeDocument/2006/relationships/hyperlink" Target="http://www.permaculturedesign.fr/laquaponie/" TargetMode="External"/><Relationship Id="rId1" Type="http://schemas.openxmlformats.org/officeDocument/2006/relationships/slideLayout" Target="../slideLayouts/slideLayout7.xml"/><Relationship Id="rId6" Type="http://schemas.openxmlformats.org/officeDocument/2006/relationships/hyperlink" Target="http://aquaponie-pratique.com/magasin/fr/materiel-d-aquaponie/23-testeur-de-qualite-d-eau.html" TargetMode="External"/><Relationship Id="rId5" Type="http://schemas.openxmlformats.org/officeDocument/2006/relationships/image" Target="../media/image72.jpg"/><Relationship Id="rId4" Type="http://schemas.openxmlformats.org/officeDocument/2006/relationships/image" Target="../media/image71.jpg"/><Relationship Id="rId9" Type="http://schemas.openxmlformats.org/officeDocument/2006/relationships/image" Target="../media/image73.png"/></Relationships>
</file>

<file path=ppt/slides/_rels/slide33.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hyperlink" Target="http://le-poivre.com/decouvrir/comment-se-cultive-le-poivre-de-kampot/" TargetMode="External"/><Relationship Id="rId1" Type="http://schemas.openxmlformats.org/officeDocument/2006/relationships/slideLayout" Target="../slideLayouts/slideLayout7.xml"/><Relationship Id="rId4" Type="http://schemas.openxmlformats.org/officeDocument/2006/relationships/image" Target="../media/image75.jpg"/></Relationships>
</file>

<file path=ppt/slides/_rels/slide34.xml.rels><?xml version="1.0" encoding="UTF-8" standalone="yes"?>
<Relationships xmlns="http://schemas.openxmlformats.org/package/2006/relationships"><Relationship Id="rId3" Type="http://schemas.openxmlformats.org/officeDocument/2006/relationships/hyperlink" Target="http://www.agroforestry.net/images/pdfs/Black_pepper_specialty_crop.pdf" TargetMode="External"/><Relationship Id="rId2" Type="http://schemas.openxmlformats.org/officeDocument/2006/relationships/hyperlink" Target="http://www.worldagroforestry.org/Units/Library/Books/PDFs/32_An_introduction_to_agroforestry.pdf" TargetMode="External"/><Relationship Id="rId1" Type="http://schemas.openxmlformats.org/officeDocument/2006/relationships/slideLayout" Target="../slideLayouts/slideLayout7.xml"/><Relationship Id="rId5" Type="http://schemas.openxmlformats.org/officeDocument/2006/relationships/image" Target="../media/image77.jpg"/><Relationship Id="rId4" Type="http://schemas.openxmlformats.org/officeDocument/2006/relationships/image" Target="../media/image7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hyperlink" Target="http://infohub.practicalaction.org/oknowledge/bitstream/11283/314541/1/4f53501c-9f04-4ff1-8295-72d80ae4f5bb.pdf" TargetMode="External"/><Relationship Id="rId13" Type="http://schemas.openxmlformats.org/officeDocument/2006/relationships/hyperlink" Target="http://infohub.practicalaction.org/oknowledge/bitstream/11283/314275/1/4f551e1a-807c-4d74-a388-231b1661b3dc.pdf" TargetMode="External"/><Relationship Id="rId18" Type="http://schemas.openxmlformats.org/officeDocument/2006/relationships/image" Target="../media/image80.jpg"/><Relationship Id="rId3" Type="http://schemas.openxmlformats.org/officeDocument/2006/relationships/hyperlink" Target="https://books.google.fr/books?isbn=0203303873" TargetMode="External"/><Relationship Id="rId21" Type="http://schemas.openxmlformats.org/officeDocument/2006/relationships/image" Target="../media/image83.jpg"/><Relationship Id="rId7" Type="http://schemas.openxmlformats.org/officeDocument/2006/relationships/hyperlink" Target="http://practicalaction.org/media/download/41741" TargetMode="External"/><Relationship Id="rId12" Type="http://schemas.openxmlformats.org/officeDocument/2006/relationships/hyperlink" Target="http://fr.howtopedia.org/wiki/How_to_Process_Pepper" TargetMode="External"/><Relationship Id="rId17" Type="http://schemas.openxmlformats.org/officeDocument/2006/relationships/image" Target="../media/image79.jpg"/><Relationship Id="rId2" Type="http://schemas.openxmlformats.org/officeDocument/2006/relationships/hyperlink" Target="http://www.agroforestry.net/images/pdfs/Black_pepper_specialty_crop.pdf" TargetMode="External"/><Relationship Id="rId16" Type="http://schemas.openxmlformats.org/officeDocument/2006/relationships/image" Target="../media/image78.jpg"/><Relationship Id="rId20" Type="http://schemas.openxmlformats.org/officeDocument/2006/relationships/image" Target="../media/image82.jpg"/><Relationship Id="rId1" Type="http://schemas.openxmlformats.org/officeDocument/2006/relationships/slideLayout" Target="../slideLayouts/slideLayout7.xml"/><Relationship Id="rId6" Type="http://schemas.openxmlformats.org/officeDocument/2006/relationships/hyperlink" Target="http://www.practicalaction.org/?id=technical_briefs_food_processing" TargetMode="External"/><Relationship Id="rId11" Type="http://schemas.openxmlformats.org/officeDocument/2006/relationships/hyperlink" Target="http://www.appropedia.org/index.php?title=Packaging_Foods_in_Glass_(Practical_Action_Brief)&amp;mobileaction=toggle_view_mobile" TargetMode="External"/><Relationship Id="rId5" Type="http://schemas.openxmlformats.org/officeDocument/2006/relationships/hyperlink" Target="http://infohub.practicalaction.org/oknowledge/bitstream/11283/332195/1/Pepper%20processing.pdf" TargetMode="External"/><Relationship Id="rId15" Type="http://schemas.openxmlformats.org/officeDocument/2006/relationships/hyperlink" Target="http://www.nzdl.org/gsdlmod?e=d-00000-00---off-0cdl--00-0----0-10-0---0---0direct-10---4-------0-1l--11-en-50---20-about---00-0-1-00-0--4----0-0-11-10-0utfZz-8-00&amp;a=d&amp;cl=CL1.94&amp;d=HASH01106b0d2757e295b1101482.5" TargetMode="External"/><Relationship Id="rId10" Type="http://schemas.openxmlformats.org/officeDocument/2006/relationships/hyperlink" Target="http://practicalaction.org/media/download/10700" TargetMode="External"/><Relationship Id="rId19" Type="http://schemas.openxmlformats.org/officeDocument/2006/relationships/image" Target="../media/image81.jpg"/><Relationship Id="rId4" Type="http://schemas.openxmlformats.org/officeDocument/2006/relationships/hyperlink" Target="http://psasir.upm.edu.my/3381/1/Drying_of_Black_Pepper_(Piper_nigrum_L.)_Using_Solar_Tunnel_Dryer.pdf" TargetMode="External"/><Relationship Id="rId9" Type="http://schemas.openxmlformats.org/officeDocument/2006/relationships/hyperlink" Target="http://practicalaction.org/media/download/41739" TargetMode="External"/><Relationship Id="rId14" Type="http://schemas.openxmlformats.org/officeDocument/2006/relationships/hyperlink" Target="http://biorealis.com/OMV/files/SolarDrying.pdf" TargetMode="External"/><Relationship Id="rId22" Type="http://schemas.openxmlformats.org/officeDocument/2006/relationships/image" Target="../media/image84.jpg"/></Relationships>
</file>

<file path=ppt/slides/_rels/slide37.xml.rels><?xml version="1.0" encoding="UTF-8" standalone="yes"?>
<Relationships xmlns="http://schemas.openxmlformats.org/package/2006/relationships"><Relationship Id="rId8" Type="http://schemas.openxmlformats.org/officeDocument/2006/relationships/hyperlink" Target="http://naturemadagascar.com/prodotti/pepe.php?h=fr" TargetMode="External"/><Relationship Id="rId3" Type="http://schemas.openxmlformats.org/officeDocument/2006/relationships/hyperlink" Target="http://www.practicalaction.org/" TargetMode="External"/><Relationship Id="rId7" Type="http://schemas.openxmlformats.org/officeDocument/2006/relationships/hyperlink" Target="http://www.poivres.info/vrais-poivres/poivre-voatsiperifery" TargetMode="External"/><Relationship Id="rId2" Type="http://schemas.openxmlformats.org/officeDocument/2006/relationships/hyperlink" Target="mailto:practicalaction@practicalaction.org.uk" TargetMode="External"/><Relationship Id="rId1" Type="http://schemas.openxmlformats.org/officeDocument/2006/relationships/slideLayout" Target="../slideLayouts/slideLayout7.xml"/><Relationship Id="rId6" Type="http://schemas.openxmlformats.org/officeDocument/2006/relationships/hyperlink" Target="http://www.produits-madagascar.com/fr/epices/voatsiperifery-ou-poivre-sauvage-de-madagascar" TargetMode="External"/><Relationship Id="rId5" Type="http://schemas.openxmlformats.org/officeDocument/2006/relationships/hyperlink" Target="http://www.peppertrade.com.br/" TargetMode="External"/><Relationship Id="rId4" Type="http://schemas.openxmlformats.org/officeDocument/2006/relationships/hyperlink" Target="http://www.ipcnet.org/"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agroforestry.net/images/pdfs/Black_pepper_specialty_crop.pdf" TargetMode="External"/><Relationship Id="rId2" Type="http://schemas.openxmlformats.org/officeDocument/2006/relationships/hyperlink" Target="http://infohub.practicalaction.org/oknowledge/bitstream/11283/332195/1/Pepper%20processing.pdf" TargetMode="External"/><Relationship Id="rId1" Type="http://schemas.openxmlformats.org/officeDocument/2006/relationships/slideLayout" Target="../slideLayouts/slideLayout7.xml"/><Relationship Id="rId4" Type="http://schemas.openxmlformats.org/officeDocument/2006/relationships/hyperlink" Target="http://www.qualireg.org/FichiersComplementaires/QualiREG_Manon_IG_poivreNoir_DIF.pdf"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90.jpg"/><Relationship Id="rId3" Type="http://schemas.openxmlformats.org/officeDocument/2006/relationships/hyperlink" Target="http://www.qualireg.org/FichiersComplementaires/QualiREG_Manon_IG_poivreNoir_DIF.pdf" TargetMode="External"/><Relationship Id="rId7" Type="http://schemas.openxmlformats.org/officeDocument/2006/relationships/image" Target="../media/image89.jpg"/><Relationship Id="rId2" Type="http://schemas.openxmlformats.org/officeDocument/2006/relationships/image" Target="../media/image85.jpg"/><Relationship Id="rId1" Type="http://schemas.openxmlformats.org/officeDocument/2006/relationships/slideLayout" Target="../slideLayouts/slideLayout7.xml"/><Relationship Id="rId6" Type="http://schemas.openxmlformats.org/officeDocument/2006/relationships/image" Target="../media/image88.jpg"/><Relationship Id="rId5" Type="http://schemas.openxmlformats.org/officeDocument/2006/relationships/image" Target="../media/image87.jpg"/><Relationship Id="rId4" Type="http://schemas.openxmlformats.org/officeDocument/2006/relationships/image" Target="../media/image86.jpg"/></Relationships>
</file>

<file path=ppt/slides/_rels/slide4.xml.rels><?xml version="1.0" encoding="UTF-8" standalone="yes"?>
<Relationships xmlns="http://schemas.openxmlformats.org/package/2006/relationships"><Relationship Id="rId8" Type="http://schemas.openxmlformats.org/officeDocument/2006/relationships/hyperlink" Target="http://www.goutetnature.com/store/Poivre-noir/Poivre-de-Voatsiperifery" TargetMode="External"/><Relationship Id="rId3" Type="http://schemas.openxmlformats.org/officeDocument/2006/relationships/hyperlink" Target="https://fr.wikipedia.org/wiki/Cub%C3%A8be" TargetMode="External"/><Relationship Id="rId7" Type="http://schemas.openxmlformats.org/officeDocument/2006/relationships/image" Target="../media/image10.jpg"/><Relationship Id="rId2" Type="http://schemas.openxmlformats.org/officeDocument/2006/relationships/hyperlink" Target="http://www.lecomptoirdespoivres.com/fr/vrais-poivres/poivre-entier-sauvage-voatsiperifery-rouge-madagascar-239.html" TargetMode="External"/><Relationship Id="rId1" Type="http://schemas.openxmlformats.org/officeDocument/2006/relationships/slideLayout" Target="../slideLayouts/slideLayout7.xml"/><Relationship Id="rId6" Type="http://schemas.openxmlformats.org/officeDocument/2006/relationships/image" Target="../media/image9.jpg"/><Relationship Id="rId11" Type="http://schemas.openxmlformats.org/officeDocument/2006/relationships/image" Target="../media/image11.jpg"/><Relationship Id="rId5" Type="http://schemas.openxmlformats.org/officeDocument/2006/relationships/hyperlink" Target="http://sambavanilla.com/poivre-sauvage-noir-Voatsiperifery-de-Madagascar" TargetMode="External"/><Relationship Id="rId10" Type="http://schemas.openxmlformats.org/officeDocument/2006/relationships/hyperlink" Target="http://www.aromepices.com/poivres-bio/94-aromepices-epices-biologiques-cubebe-graines-bio.html" TargetMode="External"/><Relationship Id="rId4" Type="http://schemas.openxmlformats.org/officeDocument/2006/relationships/image" Target="../media/image8.png"/><Relationship Id="rId9" Type="http://schemas.openxmlformats.org/officeDocument/2006/relationships/hyperlink" Target="http://www.epiciane.fr/105-poivre-sauvage-voatsiperifery.html" TargetMode="External"/></Relationships>
</file>

<file path=ppt/slides/_rels/slide40.xml.rels><?xml version="1.0" encoding="UTF-8" standalone="yes"?>
<Relationships xmlns="http://schemas.openxmlformats.org/package/2006/relationships"><Relationship Id="rId2" Type="http://schemas.openxmlformats.org/officeDocument/2006/relationships/hyperlink" Target="http://www.permaculturedesign.fr/laquaponie/"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s://www.amazon.fr/Top-cake-Poivre-voatsiperifery-50g/dp/B014NMTJOI/ref=sr_1_5?ie=UTF8&amp;qid=1467614657&amp;sr=8-5&amp;keywords=poivre+voatsiperifery" TargetMode="External"/><Relationship Id="rId13" Type="http://schemas.openxmlformats.org/officeDocument/2006/relationships/hyperlink" Target="http://www.vanille-madamgascar.com/Vanille_de_Madagascar_et_epices_de_Madagascar_Ma_Boutique.E/s152402p/Poivre_sauvage_de_Madagascar_Voatsiperifery_en_pot_50g" TargetMode="External"/><Relationship Id="rId18" Type="http://schemas.openxmlformats.org/officeDocument/2006/relationships/hyperlink" Target="http://www.fruitssecsduweb.com/epicerie-fine/127-poivre-sauvage-de-voatsiperifery.html" TargetMode="External"/><Relationship Id="rId26" Type="http://schemas.openxmlformats.org/officeDocument/2006/relationships/hyperlink" Target="http://notesdepices.fr/poivres/16-poivre-voatsiperifery-de-masagascar.html" TargetMode="External"/><Relationship Id="rId3" Type="http://schemas.openxmlformats.org/officeDocument/2006/relationships/hyperlink" Target="http://www.bienmanger.com/1F1883_Poivre_Sauvage_Voatsiperifery.html" TargetMode="External"/><Relationship Id="rId21" Type="http://schemas.openxmlformats.org/officeDocument/2006/relationships/hyperlink" Target="http://www.lecomptoirdemathilde.com/epicerie-sal%C3%A9e/151-mini-moulin-poivre-sauvage-voatsiperifery.html" TargetMode="External"/><Relationship Id="rId7" Type="http://schemas.openxmlformats.org/officeDocument/2006/relationships/hyperlink" Target="https://www.lacasserolerie.com/A-16102-reservoir-de-poivre-pour-zanzibar-peugeot-voatsiperifery-poivre-noir-de-madagascar.aspx" TargetMode="External"/><Relationship Id="rId12" Type="http://schemas.openxmlformats.org/officeDocument/2006/relationships/hyperlink" Target="http://www.planetequitable.fr/Voatsiperifery-ou-Poivre-Sauvage-dans-la-boutique-de-produits-equitables-141-SOTSAR-28-64.html" TargetMode="External"/><Relationship Id="rId17" Type="http://schemas.openxmlformats.org/officeDocument/2006/relationships/hyperlink" Target="http://www.goutetnature.com/store/Poivre-noir/Poivre-de-Voatsiperifery?gclid=CMn13ZKg2c0CFVXNGwodmKYHCg" TargetMode="External"/><Relationship Id="rId25" Type="http://schemas.openxmlformats.org/officeDocument/2006/relationships/hyperlink" Target="https://www.alicedelice.com/epicerie/poivre-de-voatsiperifery-sauvage--1014348.html" TargetMode="External"/><Relationship Id="rId2" Type="http://schemas.openxmlformats.org/officeDocument/2006/relationships/hyperlink" Target="http://www.bienmanger.com/1F16405_Poivre_Voatsiperifery_Trie_Main_Madagascar.html" TargetMode="External"/><Relationship Id="rId16" Type="http://schemas.openxmlformats.org/officeDocument/2006/relationships/hyperlink" Target="http://www.desepicesamaguise.com/boutique/les-epices-du-monde/les-poivres-sels-et-baies/33-pv-voat-poivre-sauvage-voatsiperifery-piper-borbonense.html" TargetMode="External"/><Relationship Id="rId20" Type="http://schemas.openxmlformats.org/officeDocument/2006/relationships/hyperlink" Target="http://www.anne-sophie-pic.com/boutique/produit/poivre-voatsiperifery-0" TargetMode="External"/><Relationship Id="rId1" Type="http://schemas.openxmlformats.org/officeDocument/2006/relationships/slideLayout" Target="../slideLayouts/slideLayout7.xml"/><Relationship Id="rId6" Type="http://schemas.openxmlformats.org/officeDocument/2006/relationships/hyperlink" Target="http://ileauxepices.com/poivres/260-poivre-sauvage-voatsiperifery.html" TargetMode="External"/><Relationship Id="rId11" Type="http://schemas.openxmlformats.org/officeDocument/2006/relationships/hyperlink" Target="https://www.thiercelin1809.com/products/poivre-voatsiperifery-baies-sechees" TargetMode="External"/><Relationship Id="rId24" Type="http://schemas.openxmlformats.org/officeDocument/2006/relationships/hyperlink" Target="http://www.poivresauvage.com/epices/14-poivre-sauvage-voatsiperifery.html" TargetMode="External"/><Relationship Id="rId5" Type="http://schemas.openxmlformats.org/officeDocument/2006/relationships/hyperlink" Target="http://www.terreexotique.fr/poivre-de-voatsiperifery.html" TargetMode="External"/><Relationship Id="rId15" Type="http://schemas.openxmlformats.org/officeDocument/2006/relationships/hyperlink" Target="http://www.lecomptoirdespoivres.com/fr/vrais-poivres/poivre-entier-sauvage-voatsiperifery-rouge-madagascar-239.html" TargetMode="External"/><Relationship Id="rId23" Type="http://schemas.openxmlformats.org/officeDocument/2006/relationships/hyperlink" Target="https://www.mybovida.com/condiment-d-exception/1547-poivre-sauvage-de-voatsiperifery-madagascar-pot-de-35gr.html" TargetMode="External"/><Relationship Id="rId10" Type="http://schemas.openxmlformats.org/officeDocument/2006/relationships/hyperlink" Target="https://www.amazon.fr/Art-Vita-Malagasy-grammes-Madagascar/dp/B01GS23AMS/ref=sr_1_7?ie=UTF8&amp;qid=1467614657&amp;sr=8-7&amp;keywords=poivre+voatsiperifery" TargetMode="External"/><Relationship Id="rId19" Type="http://schemas.openxmlformats.org/officeDocument/2006/relationships/hyperlink" Target="http://www.edelices.com/epices-condiments/poivres-sarabar/poivre-sauvage-voatsiperifery-gerard-vives.html" TargetMode="External"/><Relationship Id="rId4" Type="http://schemas.openxmlformats.org/officeDocument/2006/relationships/hyperlink" Target="http://www.lagrandeepicerie.com/produit/191942_poivre-voatsiperifery.html" TargetMode="External"/><Relationship Id="rId9" Type="http://schemas.openxmlformats.org/officeDocument/2006/relationships/hyperlink" Target="https://www.amazon.fr/Epices-dElysse-Poivre-Noir-Voatsiperifery/dp/B01BSUP942/ref=sr_1_6?ie=UTF8&amp;qid=1467614657&amp;sr=8-6&amp;keywords=poivre+voatsiperifery" TargetMode="External"/><Relationship Id="rId14" Type="http://schemas.openxmlformats.org/officeDocument/2006/relationships/hyperlink" Target="http://www.natureetdecouvertes.com/senteur-art-de-vivre/thes-et-saveurs-du-monde/epicerie-sale/poivre-noir-sauvage-voatsiperifery-61149000" TargetMode="External"/><Relationship Id="rId22" Type="http://schemas.openxmlformats.org/officeDocument/2006/relationships/hyperlink" Target="http://www.lepicer-e.com/poivres/514-poivre-de-voatsiperifery-3760063325140.html" TargetMode="External"/><Relationship Id="rId27" Type="http://schemas.openxmlformats.org/officeDocument/2006/relationships/hyperlink" Target="http://www.delices-delysse.com/poivre-sauvage-de-voatsiperifery-c2x15805526"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www.cookme-shop.com/p321-voatsiperifery-(madagascar)-fr.php" TargetMode="External"/><Relationship Id="rId7" Type="http://schemas.openxmlformats.org/officeDocument/2006/relationships/hyperlink" Target="http://notesdepices.fr/poivres/16-poivre-voatsiperifery-de-masagascar.html" TargetMode="External"/><Relationship Id="rId2" Type="http://schemas.openxmlformats.org/officeDocument/2006/relationships/hyperlink" Target="http://www.bienmanger.com/1F6297_Poivre_Voatsiperifery_Baie_Poivree_Madagascar.html" TargetMode="Externa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hyperlink" Target="http://www.goutetnature.com/store/Poivre-noir/Poivre-de-Voatsiperifery" TargetMode="External"/><Relationship Id="rId5" Type="http://schemas.openxmlformats.org/officeDocument/2006/relationships/hyperlink" Target="http://www.lessaveursdejeanmarie.com/le-poivre-sauvage-de-madagascar/" TargetMode="External"/><Relationship Id="rId10" Type="http://schemas.openxmlformats.org/officeDocument/2006/relationships/hyperlink" Target="http://www.lecomptoirdespoivres.com/fr/vrais-poivres/poivre-entier-sauvage-voatsiperifery-rouge-madagascar-239.html" TargetMode="External"/><Relationship Id="rId4" Type="http://schemas.openxmlformats.org/officeDocument/2006/relationships/image" Target="../media/image12.jpg"/><Relationship Id="rId9"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www.lessaveursdejeanmarie.com/le-poivre-sauvage-de-madagascar/" TargetMode="External"/><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lessaveursdejeanmarie.com/le-poivre-sauvage-de-madagascar/" TargetMode="External"/><Relationship Id="rId1" Type="http://schemas.openxmlformats.org/officeDocument/2006/relationships/slideLayout" Target="../slideLayouts/slideLayout7.xml"/><Relationship Id="rId6" Type="http://schemas.openxmlformats.org/officeDocument/2006/relationships/hyperlink" Target="http://rastignac.eklablog.com/le-caviar-de-malabar-a125148470" TargetMode="External"/><Relationship Id="rId5" Type="http://schemas.openxmlformats.org/officeDocument/2006/relationships/image" Target="../media/image22.jp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hyperlink" Target="http://www.lecomptoirdespoivres.com/fr/vrais-poivres/poivre-entier-sauvage-voatsiperifery-rouge-madagascar-239.html" TargetMode="External"/><Relationship Id="rId2" Type="http://schemas.openxmlformats.org/officeDocument/2006/relationships/hyperlink" Target="http://www.lessaveursdejeanmarie.com/le-poivre-sauvage-de-madagascar/" TargetMode="Externa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6219" y="782873"/>
            <a:ext cx="11712078" cy="1323719"/>
          </a:xfrm>
          <a:prstGeom prst="rect">
            <a:avLst/>
          </a:prstGeom>
          <a:noFill/>
        </p:spPr>
        <p:txBody>
          <a:bodyPr wrap="square" rtlCol="0">
            <a:spAutoFit/>
          </a:bodyPr>
          <a:lstStyle/>
          <a:p>
            <a:pPr algn="ctr"/>
            <a:r>
              <a:rPr lang="fr-FR" sz="4000" b="1" dirty="0">
                <a:solidFill>
                  <a:srgbClr val="008000"/>
                </a:solidFill>
              </a:rPr>
              <a:t>Projet culture </a:t>
            </a:r>
            <a:r>
              <a:rPr lang="fr-FR" sz="4000" b="1" dirty="0" err="1">
                <a:solidFill>
                  <a:srgbClr val="008000"/>
                </a:solidFill>
              </a:rPr>
              <a:t>Voatsyperifery</a:t>
            </a:r>
            <a:r>
              <a:rPr lang="fr-FR" sz="4000" b="1" dirty="0">
                <a:solidFill>
                  <a:srgbClr val="008000"/>
                </a:solidFill>
              </a:rPr>
              <a:t> </a:t>
            </a:r>
          </a:p>
          <a:p>
            <a:pPr algn="ctr"/>
            <a:r>
              <a:rPr lang="fr-FR" sz="4000" b="1" dirty="0">
                <a:solidFill>
                  <a:srgbClr val="008000"/>
                </a:solidFill>
              </a:rPr>
              <a:t>En France et en Afrique (Madagascar</a:t>
            </a:r>
            <a:r>
              <a:rPr lang="fr-FR" sz="4000" b="1">
                <a:solidFill>
                  <a:srgbClr val="008000"/>
                </a:solidFill>
              </a:rPr>
              <a:t>, etc. …).</a:t>
            </a:r>
            <a:endParaRPr lang="fr-FR" sz="4000" b="1" dirty="0">
              <a:solidFill>
                <a:srgbClr val="008000"/>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3133" y="2368601"/>
            <a:ext cx="2619375" cy="1743075"/>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151" y="2368602"/>
            <a:ext cx="2628900" cy="1743075"/>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1590" y="2368600"/>
            <a:ext cx="2628900" cy="1743075"/>
          </a:xfrm>
          <a:prstGeom prst="rect">
            <a:avLst/>
          </a:prstGeom>
        </p:spPr>
      </p:pic>
      <p:sp>
        <p:nvSpPr>
          <p:cNvPr id="8" name="ZoneTexte 7"/>
          <p:cNvSpPr txBox="1"/>
          <p:nvPr/>
        </p:nvSpPr>
        <p:spPr>
          <a:xfrm>
            <a:off x="2694795" y="4266521"/>
            <a:ext cx="2913142" cy="646331"/>
          </a:xfrm>
          <a:prstGeom prst="rect">
            <a:avLst/>
          </a:prstGeom>
          <a:noFill/>
        </p:spPr>
        <p:txBody>
          <a:bodyPr wrap="square" rtlCol="0">
            <a:spAutoFit/>
          </a:bodyPr>
          <a:lstStyle/>
          <a:p>
            <a:pPr algn="ctr"/>
            <a:r>
              <a:rPr lang="fr-FR" sz="1200" dirty="0">
                <a:solidFill>
                  <a:srgbClr val="008000"/>
                </a:solidFill>
              </a:rPr>
              <a:t>← ↑ Source : </a:t>
            </a:r>
            <a:r>
              <a:rPr lang="fr-FR" sz="1200" dirty="0">
                <a:solidFill>
                  <a:srgbClr val="008000"/>
                </a:solidFill>
                <a:hlinkClick r:id="rId5"/>
              </a:rPr>
              <a:t>http://www.cookme-shop.com/p321-voatsiperifery-(madagascar)-fr.php</a:t>
            </a:r>
            <a:r>
              <a:rPr lang="fr-FR" sz="1200" dirty="0">
                <a:solidFill>
                  <a:srgbClr val="008000"/>
                </a:solidFill>
              </a:rPr>
              <a:t> </a:t>
            </a:r>
          </a:p>
        </p:txBody>
      </p:sp>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1719" y="2368602"/>
            <a:ext cx="1743075" cy="2628900"/>
          </a:xfrm>
          <a:prstGeom prst="rect">
            <a:avLst/>
          </a:prstGeom>
        </p:spPr>
      </p:pic>
      <p:sp>
        <p:nvSpPr>
          <p:cNvPr id="10" name="Espace réservé du numéro de diapositive 9"/>
          <p:cNvSpPr>
            <a:spLocks noGrp="1"/>
          </p:cNvSpPr>
          <p:nvPr>
            <p:ph type="sldNum" sz="quarter" idx="12"/>
          </p:nvPr>
        </p:nvSpPr>
        <p:spPr>
          <a:xfrm>
            <a:off x="9235097" y="262904"/>
            <a:ext cx="2743200" cy="365125"/>
          </a:xfrm>
        </p:spPr>
        <p:txBody>
          <a:bodyPr/>
          <a:lstStyle/>
          <a:p>
            <a:fld id="{76277987-A612-4082-9FDC-07960AF023C3}" type="slidenum">
              <a:rPr lang="fr-FR" smtClean="0"/>
              <a:t>1</a:t>
            </a:fld>
            <a:endParaRPr lang="fr-FR" dirty="0"/>
          </a:p>
        </p:txBody>
      </p:sp>
      <p:sp>
        <p:nvSpPr>
          <p:cNvPr id="11" name="ZoneTexte 10"/>
          <p:cNvSpPr txBox="1"/>
          <p:nvPr/>
        </p:nvSpPr>
        <p:spPr>
          <a:xfrm>
            <a:off x="8596811" y="4129621"/>
            <a:ext cx="2918457" cy="646331"/>
          </a:xfrm>
          <a:prstGeom prst="rect">
            <a:avLst/>
          </a:prstGeom>
          <a:noFill/>
        </p:spPr>
        <p:txBody>
          <a:bodyPr wrap="square" rtlCol="0">
            <a:spAutoFit/>
          </a:bodyPr>
          <a:lstStyle/>
          <a:p>
            <a:pPr algn="ctr"/>
            <a:r>
              <a:rPr lang="fr-FR" sz="1200" dirty="0">
                <a:solidFill>
                  <a:srgbClr val="008000"/>
                </a:solidFill>
              </a:rPr>
              <a:t>↑  Source : </a:t>
            </a:r>
            <a:r>
              <a:rPr lang="fr-FR" sz="1200" dirty="0">
                <a:hlinkClick r:id="rId7"/>
              </a:rPr>
              <a:t>http://www.cookme-shop.com/p361-voatsiperifery-blanc-(madagascar)-fr.php</a:t>
            </a:r>
            <a:r>
              <a:rPr lang="fr-FR" sz="1200" dirty="0"/>
              <a:t> </a:t>
            </a:r>
          </a:p>
        </p:txBody>
      </p:sp>
      <p:sp>
        <p:nvSpPr>
          <p:cNvPr id="12" name="ZoneTexte 11"/>
          <p:cNvSpPr txBox="1"/>
          <p:nvPr/>
        </p:nvSpPr>
        <p:spPr>
          <a:xfrm>
            <a:off x="5723068" y="4129621"/>
            <a:ext cx="2719440" cy="830997"/>
          </a:xfrm>
          <a:prstGeom prst="rect">
            <a:avLst/>
          </a:prstGeom>
          <a:noFill/>
        </p:spPr>
        <p:txBody>
          <a:bodyPr wrap="square" rtlCol="0">
            <a:spAutoFit/>
          </a:bodyPr>
          <a:lstStyle/>
          <a:p>
            <a:pPr algn="ctr"/>
            <a:r>
              <a:rPr lang="fr-FR" sz="1200" dirty="0">
                <a:solidFill>
                  <a:srgbClr val="008000"/>
                </a:solidFill>
              </a:rPr>
              <a:t>↑ Hasina à 5m cueillant le </a:t>
            </a:r>
            <a:r>
              <a:rPr lang="fr-FR" sz="1200" dirty="0" err="1">
                <a:solidFill>
                  <a:srgbClr val="008000"/>
                </a:solidFill>
              </a:rPr>
              <a:t>Voatsiperifery</a:t>
            </a:r>
            <a:r>
              <a:rPr lang="fr-FR" sz="1200" dirty="0">
                <a:solidFill>
                  <a:srgbClr val="008000"/>
                </a:solidFill>
              </a:rPr>
              <a:t>. Source : </a:t>
            </a:r>
            <a:r>
              <a:rPr lang="fr-FR" sz="1200" dirty="0">
                <a:solidFill>
                  <a:srgbClr val="008000"/>
                </a:solidFill>
                <a:hlinkClick r:id="rId8"/>
              </a:rPr>
              <a:t>http://www.lessaveursdejeanmarie.com/le-poivre-sauvage-de-madagascar/</a:t>
            </a:r>
            <a:r>
              <a:rPr lang="fr-FR" sz="1200" dirty="0">
                <a:solidFill>
                  <a:srgbClr val="008000"/>
                </a:solidFill>
              </a:rPr>
              <a:t> </a:t>
            </a:r>
          </a:p>
        </p:txBody>
      </p:sp>
      <p:sp>
        <p:nvSpPr>
          <p:cNvPr id="13" name="ZoneTexte 12"/>
          <p:cNvSpPr txBox="1"/>
          <p:nvPr/>
        </p:nvSpPr>
        <p:spPr>
          <a:xfrm>
            <a:off x="7035035" y="5979559"/>
            <a:ext cx="3455338" cy="646332"/>
          </a:xfrm>
          <a:prstGeom prst="rect">
            <a:avLst/>
          </a:prstGeom>
          <a:noFill/>
        </p:spPr>
        <p:txBody>
          <a:bodyPr wrap="square" rtlCol="0">
            <a:spAutoFit/>
          </a:bodyPr>
          <a:lstStyle/>
          <a:p>
            <a:pPr algn="ctr"/>
            <a:r>
              <a:rPr lang="fr-FR" dirty="0">
                <a:solidFill>
                  <a:srgbClr val="008000"/>
                </a:solidFill>
              </a:rPr>
              <a:t>Association </a:t>
            </a:r>
            <a:r>
              <a:rPr lang="fr-FR" b="1" dirty="0">
                <a:solidFill>
                  <a:srgbClr val="008000"/>
                </a:solidFill>
              </a:rPr>
              <a:t>Un regard, une vie</a:t>
            </a:r>
            <a:r>
              <a:rPr lang="fr-FR" dirty="0">
                <a:solidFill>
                  <a:srgbClr val="008000"/>
                </a:solidFill>
              </a:rPr>
              <a:t>.</a:t>
            </a:r>
          </a:p>
          <a:p>
            <a:pPr algn="ctr"/>
            <a:r>
              <a:rPr lang="fr-FR" dirty="0">
                <a:solidFill>
                  <a:srgbClr val="008000"/>
                </a:solidFill>
              </a:rPr>
              <a:t>Site : </a:t>
            </a:r>
            <a:r>
              <a:rPr lang="fr-FR" dirty="0">
                <a:solidFill>
                  <a:srgbClr val="008000"/>
                </a:solidFill>
                <a:hlinkClick r:id="rId9"/>
              </a:rPr>
              <a:t>www.u-r-u-v.asso-web.com</a:t>
            </a:r>
            <a:r>
              <a:rPr lang="fr-FR" dirty="0">
                <a:solidFill>
                  <a:srgbClr val="008000"/>
                </a:solidFill>
              </a:rPr>
              <a:t> </a:t>
            </a:r>
          </a:p>
        </p:txBody>
      </p:sp>
      <p:sp>
        <p:nvSpPr>
          <p:cNvPr id="14" name="ZoneTexte 5"/>
          <p:cNvSpPr txBox="1">
            <a:spLocks noChangeArrowheads="1"/>
          </p:cNvSpPr>
          <p:nvPr/>
        </p:nvSpPr>
        <p:spPr bwMode="auto">
          <a:xfrm>
            <a:off x="67530" y="6134537"/>
            <a:ext cx="50133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fr-FR" altLang="fr-FR" sz="1400" dirty="0">
                <a:solidFill>
                  <a:srgbClr val="008000"/>
                </a:solidFill>
              </a:rPr>
              <a:t>Projet présenté par Benjamin LISAN,</a:t>
            </a:r>
          </a:p>
          <a:p>
            <a:pPr algn="ctr" eaLnBrk="1" hangingPunct="1">
              <a:lnSpc>
                <a:spcPct val="100000"/>
              </a:lnSpc>
              <a:spcBef>
                <a:spcPct val="0"/>
              </a:spcBef>
              <a:buFont typeface="Arial" panose="020B0604020202020204" pitchFamily="34" charset="0"/>
              <a:buNone/>
            </a:pPr>
            <a:r>
              <a:rPr lang="fr-FR" altLang="fr-FR" sz="1400" dirty="0">
                <a:solidFill>
                  <a:srgbClr val="0000CC"/>
                </a:solidFill>
              </a:rPr>
              <a:t>Créé le 16/06/2016, Version V1.0. Mise à jour le 16/06/2016.</a:t>
            </a:r>
            <a:endParaRPr lang="fr-FR" altLang="fr-FR" sz="1400" dirty="0">
              <a:solidFill>
                <a:srgbClr val="008000"/>
              </a:solidFill>
            </a:endParaRPr>
          </a:p>
        </p:txBody>
      </p:sp>
      <p:pic>
        <p:nvPicPr>
          <p:cNvPr id="15" name="Image 14"/>
          <p:cNvPicPr>
            <a:picLocks noChangeAspect="1"/>
          </p:cNvPicPr>
          <p:nvPr/>
        </p:nvPicPr>
        <p:blipFill>
          <a:blip r:embed="rId10"/>
          <a:stretch>
            <a:fillRect/>
          </a:stretch>
        </p:blipFill>
        <p:spPr>
          <a:xfrm>
            <a:off x="10490373" y="5259791"/>
            <a:ext cx="1487924" cy="1439536"/>
          </a:xfrm>
          <a:prstGeom prst="rect">
            <a:avLst/>
          </a:prstGeom>
        </p:spPr>
      </p:pic>
    </p:spTree>
    <p:extLst>
      <p:ext uri="{BB962C8B-B14F-4D97-AF65-F5344CB8AC3E}">
        <p14:creationId xmlns:p14="http://schemas.microsoft.com/office/powerpoint/2010/main" val="2778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976360" y="150338"/>
            <a:ext cx="2743200" cy="365125"/>
          </a:xfrm>
        </p:spPr>
        <p:txBody>
          <a:bodyPr/>
          <a:lstStyle/>
          <a:p>
            <a:fld id="{76277987-A612-4082-9FDC-07960AF023C3}" type="slidenum">
              <a:rPr lang="fr-FR" smtClean="0"/>
              <a:t>10</a:t>
            </a:fld>
            <a:endParaRPr lang="fr-FR"/>
          </a:p>
        </p:txBody>
      </p:sp>
      <p:sp>
        <p:nvSpPr>
          <p:cNvPr id="3" name="Rectangle 2"/>
          <p:cNvSpPr/>
          <p:nvPr/>
        </p:nvSpPr>
        <p:spPr>
          <a:xfrm>
            <a:off x="5008592" y="146131"/>
            <a:ext cx="2260875" cy="369332"/>
          </a:xfrm>
          <a:prstGeom prst="rect">
            <a:avLst/>
          </a:prstGeom>
          <a:ln>
            <a:solidFill>
              <a:srgbClr val="008000"/>
            </a:solidFill>
          </a:ln>
        </p:spPr>
        <p:txBody>
          <a:bodyPr wrap="none">
            <a:spAutoFit/>
          </a:bodyPr>
          <a:lstStyle/>
          <a:p>
            <a:pPr algn="ctr"/>
            <a:r>
              <a:rPr lang="fr-FR" b="1" dirty="0">
                <a:solidFill>
                  <a:srgbClr val="008000"/>
                </a:solidFill>
              </a:rPr>
              <a:t>Projet </a:t>
            </a:r>
            <a:r>
              <a:rPr lang="fr-FR" b="1" dirty="0" err="1">
                <a:solidFill>
                  <a:srgbClr val="008000"/>
                </a:solidFill>
              </a:rPr>
              <a:t>Voatsyperifery</a:t>
            </a:r>
            <a:r>
              <a:rPr lang="fr-FR" b="1" dirty="0">
                <a:solidFill>
                  <a:srgbClr val="008000"/>
                </a:solidFill>
              </a:rPr>
              <a:t> </a:t>
            </a:r>
          </a:p>
        </p:txBody>
      </p:sp>
      <p:sp>
        <p:nvSpPr>
          <p:cNvPr id="4" name="ZoneTexte 3"/>
          <p:cNvSpPr txBox="1"/>
          <p:nvPr/>
        </p:nvSpPr>
        <p:spPr>
          <a:xfrm>
            <a:off x="150604" y="515464"/>
            <a:ext cx="11909671" cy="3693319"/>
          </a:xfrm>
          <a:prstGeom prst="rect">
            <a:avLst/>
          </a:prstGeom>
          <a:noFill/>
        </p:spPr>
        <p:txBody>
          <a:bodyPr wrap="square" rtlCol="0">
            <a:spAutoFit/>
          </a:bodyPr>
          <a:lstStyle/>
          <a:p>
            <a:r>
              <a:rPr lang="fr-FR" b="1" dirty="0">
                <a:solidFill>
                  <a:srgbClr val="008000"/>
                </a:solidFill>
              </a:rPr>
              <a:t>9. Comment cultive-t-on habituellement le poivre noir </a:t>
            </a:r>
            <a:r>
              <a:rPr lang="fr-FR" dirty="0">
                <a:solidFill>
                  <a:srgbClr val="008000"/>
                </a:solidFill>
              </a:rPr>
              <a:t>? (introduction à sa culture)</a:t>
            </a:r>
          </a:p>
          <a:p>
            <a:endParaRPr lang="fr-FR" dirty="0">
              <a:solidFill>
                <a:srgbClr val="008000"/>
              </a:solidFill>
            </a:endParaRPr>
          </a:p>
          <a:p>
            <a:pPr algn="just"/>
            <a:r>
              <a:rPr lang="fr-FR" dirty="0">
                <a:solidFill>
                  <a:srgbClr val="008000"/>
                </a:solidFill>
              </a:rPr>
              <a:t>Le poivre pousse le long d’une liane, le </a:t>
            </a:r>
            <a:r>
              <a:rPr lang="fr-FR" i="1" dirty="0">
                <a:solidFill>
                  <a:srgbClr val="008000"/>
                </a:solidFill>
              </a:rPr>
              <a:t>Piper </a:t>
            </a:r>
            <a:r>
              <a:rPr lang="fr-FR" i="1" dirty="0" err="1">
                <a:solidFill>
                  <a:srgbClr val="008000"/>
                </a:solidFill>
              </a:rPr>
              <a:t>nigrum</a:t>
            </a:r>
            <a:r>
              <a:rPr lang="fr-FR" dirty="0">
                <a:solidFill>
                  <a:srgbClr val="008000"/>
                </a:solidFill>
              </a:rPr>
              <a:t>, les agriculteurs le cultivent sur des tuteurs ou sur des arbres</a:t>
            </a:r>
            <a:r>
              <a:rPr lang="fr-FR" dirty="0"/>
              <a:t> </a:t>
            </a:r>
            <a:r>
              <a:rPr lang="fr-FR" dirty="0">
                <a:solidFill>
                  <a:srgbClr val="008000"/>
                </a:solidFill>
              </a:rPr>
              <a:t>support, poteaux ou treillis …, en climat tropical (humide). Il se récolte sous forme de grappes de graines. Le poivre peut être cultivé dans un </a:t>
            </a:r>
            <a:r>
              <a:rPr lang="fr-FR" b="1" dirty="0">
                <a:solidFill>
                  <a:srgbClr val="008000"/>
                </a:solidFill>
              </a:rPr>
              <a:t>sol humide, bien drainé et riche en matière organique </a:t>
            </a:r>
            <a:r>
              <a:rPr lang="fr-FR" dirty="0">
                <a:solidFill>
                  <a:srgbClr val="008000"/>
                </a:solidFill>
              </a:rPr>
              <a:t>(à une altitude inférieure à 900 m), ni trop sec, ni susceptible d'être inondé. Les plantes sont propagées par boutures d’environ 40 à 50 centimètres de long, attachées à des arbres voisins ou des cadres, à environ 2 mètres de distance; les arbres à écorce rugueuse sont favorisés par rapport à ceux avec de l' écorce lisse, les plants de poivre grimpant plus facilement sur les écorces rugueuses. Les plantes concurrentes sont éliminées, laissant suffisantes d’arbres pour fournir de l'ombre et de permettre la circulation de l’air. Les racines sont recouvertes de feuilles de </a:t>
            </a:r>
            <a:r>
              <a:rPr lang="fr-FR" dirty="0">
                <a:solidFill>
                  <a:srgbClr val="008000"/>
                </a:solidFill>
                <a:hlinkClick r:id="rId2" tooltip="Paillis"/>
              </a:rPr>
              <a:t>paillis</a:t>
            </a:r>
            <a:r>
              <a:rPr lang="fr-FR" dirty="0">
                <a:solidFill>
                  <a:srgbClr val="008000"/>
                </a:solidFill>
              </a:rPr>
              <a:t> et de </a:t>
            </a:r>
            <a:r>
              <a:rPr lang="fr-FR" dirty="0">
                <a:solidFill>
                  <a:srgbClr val="008000"/>
                </a:solidFill>
                <a:hlinkClick r:id="rId3" tooltip="Fumier"/>
              </a:rPr>
              <a:t>fumier</a:t>
            </a:r>
            <a:r>
              <a:rPr lang="fr-FR" dirty="0">
                <a:solidFill>
                  <a:srgbClr val="008000"/>
                </a:solidFill>
              </a:rPr>
              <a:t>, et les pousses sont coupées, deux fois par an. Sur les sols secs les jeunes plantes nécessitent un arrosage tous les deux jours pendant la </a:t>
            </a:r>
            <a:r>
              <a:rPr lang="fr-FR" dirty="0">
                <a:solidFill>
                  <a:srgbClr val="008000"/>
                </a:solidFill>
                <a:hlinkClick r:id="rId4" tooltip="Saison sèche"/>
              </a:rPr>
              <a:t>saison sèche</a:t>
            </a:r>
            <a:r>
              <a:rPr lang="fr-FR" dirty="0">
                <a:solidFill>
                  <a:srgbClr val="008000"/>
                </a:solidFill>
              </a:rPr>
              <a:t> pour les trois premières années. Les plantes portent des fruits de la quatrième ou cinquième année, et typiquement continuent à porter leurs fruits pendant sept ans. En culture, les poivriers sont </a:t>
            </a:r>
            <a:r>
              <a:rPr lang="fr-FR" dirty="0" err="1">
                <a:solidFill>
                  <a:srgbClr val="008000"/>
                </a:solidFill>
              </a:rPr>
              <a:t>tuteurisés</a:t>
            </a:r>
            <a:r>
              <a:rPr lang="fr-FR" dirty="0">
                <a:solidFill>
                  <a:srgbClr val="008000"/>
                </a:solidFill>
              </a:rPr>
              <a:t> et limités à 3 m. </a:t>
            </a:r>
            <a:r>
              <a:rPr lang="fr-FR" sz="1200" dirty="0">
                <a:solidFill>
                  <a:srgbClr val="008000"/>
                </a:solidFill>
              </a:rPr>
              <a:t>Sources : a) </a:t>
            </a:r>
            <a:r>
              <a:rPr lang="fr-FR" sz="1200" dirty="0">
                <a:solidFill>
                  <a:srgbClr val="008000"/>
                </a:solidFill>
                <a:hlinkClick r:id="rId5"/>
              </a:rPr>
              <a:t>https://fr.wikipedia.org/wiki/Poivrier_noir</a:t>
            </a:r>
            <a:r>
              <a:rPr lang="fr-FR" sz="1200" dirty="0">
                <a:solidFill>
                  <a:srgbClr val="008000"/>
                </a:solidFill>
              </a:rPr>
              <a:t> , b) </a:t>
            </a:r>
            <a:r>
              <a:rPr lang="fr-FR" sz="1200" dirty="0">
                <a:solidFill>
                  <a:srgbClr val="008000"/>
                </a:solidFill>
                <a:hlinkClick r:id="rId6"/>
              </a:rPr>
              <a:t>https://en.wikipedia.org/wiki/Black_pepper</a:t>
            </a:r>
            <a:r>
              <a:rPr lang="fr-FR" sz="1200" dirty="0">
                <a:solidFill>
                  <a:srgbClr val="008000"/>
                </a:solidFill>
              </a:rPr>
              <a:t> </a:t>
            </a:r>
            <a:endParaRPr lang="fr-FR" dirty="0">
              <a:solidFill>
                <a:srgbClr val="008000"/>
              </a:solidFill>
            </a:endParaRPr>
          </a:p>
        </p:txBody>
      </p:sp>
      <p:sp>
        <p:nvSpPr>
          <p:cNvPr id="7" name="ZoneTexte 6"/>
          <p:cNvSpPr txBox="1"/>
          <p:nvPr/>
        </p:nvSpPr>
        <p:spPr>
          <a:xfrm>
            <a:off x="8901113" y="6479647"/>
            <a:ext cx="3159163" cy="276999"/>
          </a:xfrm>
          <a:prstGeom prst="rect">
            <a:avLst/>
          </a:prstGeom>
          <a:noFill/>
        </p:spPr>
        <p:txBody>
          <a:bodyPr wrap="square" rtlCol="0">
            <a:spAutoFit/>
          </a:bodyPr>
          <a:lstStyle/>
          <a:p>
            <a:pPr algn="ctr"/>
            <a:r>
              <a:rPr lang="fr-FR" sz="1200" dirty="0">
                <a:solidFill>
                  <a:srgbClr val="008000"/>
                </a:solidFill>
              </a:rPr>
              <a:t>Poivrier noir (</a:t>
            </a:r>
            <a:r>
              <a:rPr lang="fr-FR" sz="1200" i="1" dirty="0">
                <a:solidFill>
                  <a:srgbClr val="008000"/>
                </a:solidFill>
              </a:rPr>
              <a:t>Piper </a:t>
            </a:r>
            <a:r>
              <a:rPr lang="fr-FR" sz="1200" i="1" dirty="0" err="1">
                <a:solidFill>
                  <a:srgbClr val="008000"/>
                </a:solidFill>
              </a:rPr>
              <a:t>nigrum</a:t>
            </a:r>
            <a:r>
              <a:rPr lang="fr-FR" sz="1200" dirty="0">
                <a:solidFill>
                  <a:srgbClr val="008000"/>
                </a:solidFill>
              </a:rPr>
              <a:t>). Source : Wikipedia</a:t>
            </a:r>
          </a:p>
        </p:txBody>
      </p:sp>
      <p:pic>
        <p:nvPicPr>
          <p:cNvPr id="9" name="Imag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35568" y="3948056"/>
            <a:ext cx="1904103" cy="2531591"/>
          </a:xfrm>
          <a:prstGeom prst="rect">
            <a:avLst/>
          </a:prstGeom>
        </p:spPr>
      </p:pic>
      <p:pic>
        <p:nvPicPr>
          <p:cNvPr id="11" name="Imag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22954" y="4262465"/>
            <a:ext cx="2466975" cy="1847850"/>
          </a:xfrm>
          <a:prstGeom prst="rect">
            <a:avLst/>
          </a:prstGeom>
        </p:spPr>
      </p:pic>
      <p:pic>
        <p:nvPicPr>
          <p:cNvPr id="12" name="Imag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80934" y="4246272"/>
            <a:ext cx="2895600" cy="1581150"/>
          </a:xfrm>
          <a:prstGeom prst="rect">
            <a:avLst/>
          </a:prstGeom>
        </p:spPr>
      </p:pic>
      <p:pic>
        <p:nvPicPr>
          <p:cNvPr id="13" name="Imag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1819" y="4329140"/>
            <a:ext cx="2286000" cy="1714500"/>
          </a:xfrm>
          <a:prstGeom prst="rect">
            <a:avLst/>
          </a:prstGeom>
        </p:spPr>
      </p:pic>
      <p:sp>
        <p:nvSpPr>
          <p:cNvPr id="14" name="ZoneTexte 13"/>
          <p:cNvSpPr txBox="1"/>
          <p:nvPr/>
        </p:nvSpPr>
        <p:spPr>
          <a:xfrm>
            <a:off x="5680934" y="5933486"/>
            <a:ext cx="2895600" cy="646331"/>
          </a:xfrm>
          <a:prstGeom prst="rect">
            <a:avLst/>
          </a:prstGeom>
          <a:noFill/>
        </p:spPr>
        <p:txBody>
          <a:bodyPr wrap="square" rtlCol="0">
            <a:spAutoFit/>
          </a:bodyPr>
          <a:lstStyle/>
          <a:p>
            <a:pPr algn="ctr"/>
            <a:r>
              <a:rPr lang="fr-FR" sz="1200" dirty="0">
                <a:solidFill>
                  <a:srgbClr val="008000"/>
                </a:solidFill>
              </a:rPr>
              <a:t>Culture du poivre noir, Vietnam. Source : </a:t>
            </a:r>
            <a:r>
              <a:rPr lang="fr-FR" sz="1200" dirty="0">
                <a:solidFill>
                  <a:srgbClr val="008000"/>
                </a:solidFill>
                <a:hlinkClick r:id="rId11"/>
              </a:rPr>
              <a:t>http://amivoyagevietnam.com/destination/phu-quoc.html</a:t>
            </a:r>
            <a:r>
              <a:rPr lang="fr-FR" sz="1200" dirty="0">
                <a:solidFill>
                  <a:srgbClr val="008000"/>
                </a:solidFill>
              </a:rPr>
              <a:t> </a:t>
            </a:r>
          </a:p>
        </p:txBody>
      </p:sp>
      <p:sp>
        <p:nvSpPr>
          <p:cNvPr id="15" name="ZoneTexte 14"/>
          <p:cNvSpPr txBox="1"/>
          <p:nvPr/>
        </p:nvSpPr>
        <p:spPr>
          <a:xfrm>
            <a:off x="451819" y="6110315"/>
            <a:ext cx="2377442" cy="646331"/>
          </a:xfrm>
          <a:prstGeom prst="rect">
            <a:avLst/>
          </a:prstGeom>
          <a:noFill/>
        </p:spPr>
        <p:txBody>
          <a:bodyPr wrap="square" rtlCol="0">
            <a:spAutoFit/>
          </a:bodyPr>
          <a:lstStyle/>
          <a:p>
            <a:pPr algn="ctr"/>
            <a:r>
              <a:rPr lang="fr-FR" sz="1200" dirty="0">
                <a:solidFill>
                  <a:srgbClr val="008000"/>
                </a:solidFill>
              </a:rPr>
              <a:t>Culture de poivre de </a:t>
            </a:r>
            <a:r>
              <a:rPr lang="fr-FR" sz="1200" dirty="0" err="1">
                <a:solidFill>
                  <a:srgbClr val="008000"/>
                </a:solidFill>
              </a:rPr>
              <a:t>Kampot</a:t>
            </a:r>
            <a:r>
              <a:rPr lang="fr-FR" sz="1200" dirty="0">
                <a:solidFill>
                  <a:srgbClr val="008000"/>
                </a:solidFill>
              </a:rPr>
              <a:t> (Cambodge). Source : </a:t>
            </a:r>
            <a:r>
              <a:rPr lang="fr-FR" sz="1200" dirty="0">
                <a:solidFill>
                  <a:srgbClr val="008000"/>
                </a:solidFill>
                <a:hlinkClick r:id="rId12"/>
              </a:rPr>
              <a:t>http://www.poivredekampot.info/</a:t>
            </a:r>
            <a:r>
              <a:rPr lang="fr-FR" sz="1200" dirty="0">
                <a:solidFill>
                  <a:srgbClr val="008000"/>
                </a:solidFill>
              </a:rPr>
              <a:t> </a:t>
            </a:r>
          </a:p>
        </p:txBody>
      </p:sp>
      <p:sp>
        <p:nvSpPr>
          <p:cNvPr id="16" name="ZoneTexte 15"/>
          <p:cNvSpPr txBox="1"/>
          <p:nvPr/>
        </p:nvSpPr>
        <p:spPr>
          <a:xfrm>
            <a:off x="3020266" y="6043640"/>
            <a:ext cx="2549507" cy="646331"/>
          </a:xfrm>
          <a:prstGeom prst="rect">
            <a:avLst/>
          </a:prstGeom>
          <a:noFill/>
        </p:spPr>
        <p:txBody>
          <a:bodyPr wrap="square" rtlCol="0">
            <a:spAutoFit/>
          </a:bodyPr>
          <a:lstStyle/>
          <a:p>
            <a:pPr algn="ctr"/>
            <a:r>
              <a:rPr lang="fr-FR" sz="1200" dirty="0">
                <a:solidFill>
                  <a:srgbClr val="008000"/>
                </a:solidFill>
              </a:rPr>
              <a:t>Source : </a:t>
            </a:r>
            <a:r>
              <a:rPr lang="fr-FR" sz="1200" dirty="0">
                <a:solidFill>
                  <a:srgbClr val="008000"/>
                </a:solidFill>
                <a:hlinkClick r:id="rId13"/>
              </a:rPr>
              <a:t>http://rastignac.eklablog.com/le-caviar-de-malabar-a125148470</a:t>
            </a:r>
            <a:r>
              <a:rPr lang="fr-FR" sz="1200" dirty="0">
                <a:solidFill>
                  <a:srgbClr val="008000"/>
                </a:solidFill>
              </a:rPr>
              <a:t> </a:t>
            </a:r>
          </a:p>
        </p:txBody>
      </p:sp>
    </p:spTree>
    <p:extLst>
      <p:ext uri="{BB962C8B-B14F-4D97-AF65-F5344CB8AC3E}">
        <p14:creationId xmlns:p14="http://schemas.microsoft.com/office/powerpoint/2010/main" val="2512609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9267230" y="146131"/>
            <a:ext cx="2743200" cy="365125"/>
          </a:xfrm>
        </p:spPr>
        <p:txBody>
          <a:bodyPr/>
          <a:lstStyle/>
          <a:p>
            <a:fld id="{76277987-A612-4082-9FDC-07960AF023C3}" type="slidenum">
              <a:rPr lang="fr-FR" smtClean="0"/>
              <a:t>11</a:t>
            </a:fld>
            <a:endParaRPr lang="fr-FR"/>
          </a:p>
        </p:txBody>
      </p:sp>
      <p:sp>
        <p:nvSpPr>
          <p:cNvPr id="3" name="Rectangle 2"/>
          <p:cNvSpPr/>
          <p:nvPr/>
        </p:nvSpPr>
        <p:spPr>
          <a:xfrm>
            <a:off x="267629" y="446049"/>
            <a:ext cx="11653025" cy="3139321"/>
          </a:xfrm>
          <a:prstGeom prst="rect">
            <a:avLst/>
          </a:prstGeom>
        </p:spPr>
        <p:txBody>
          <a:bodyPr wrap="square">
            <a:spAutoFit/>
          </a:bodyPr>
          <a:lstStyle/>
          <a:p>
            <a:pPr algn="just"/>
            <a:r>
              <a:rPr lang="fr-FR" b="1" dirty="0">
                <a:solidFill>
                  <a:srgbClr val="008000"/>
                </a:solidFill>
              </a:rPr>
              <a:t>10. La production de poivre</a:t>
            </a:r>
          </a:p>
          <a:p>
            <a:pPr algn="just"/>
            <a:r>
              <a:rPr lang="fr-FR" dirty="0">
                <a:solidFill>
                  <a:srgbClr val="008000"/>
                </a:solidFill>
              </a:rPr>
              <a:t>Pepper est une liane vivace ramification qui pousse à environ 10 m de hauteur. Il est souvent cultivé sur les autres supports  (tuteurs) vivants tels que kapok ou </a:t>
            </a:r>
            <a:r>
              <a:rPr lang="fr-FR" i="1" dirty="0" err="1">
                <a:solidFill>
                  <a:srgbClr val="008000"/>
                </a:solidFill>
              </a:rPr>
              <a:t>Gliricidia</a:t>
            </a:r>
            <a:r>
              <a:rPr lang="fr-FR" dirty="0">
                <a:solidFill>
                  <a:srgbClr val="008000"/>
                </a:solidFill>
              </a:rPr>
              <a:t> ou en intercalaire dans le thé ou les plantations de café. La plante a de petites fleurs blanches qui poussent dans des groupes d'environ 50 fleurs qui forment des pics de minces denses. Les petits fruits comme sont ronds, environ 0.5-1.0cm de diamètre et contiennent une seule graine. Les baies deviennent rouge jaunâtre quand ils matures et ont un goût chaud et fort en arôme. Pour une croissance optimale, la plante nécessite une longue saison des pluies (plus de 2000mm par an), des températures assez élevées (20-40 °C) et une ombre partielle. Il pousse mieux dans les zones côtières ou à des altitudes inférieures à 1200 m. La plante est généralement multiplié par boutures de tiges, qui sont exposées à proximité d'un arbre ou un poteau qui peut fournir un soutien pour la liane. Les lianes commencent à porter leurs fruits, 2 à 5 ans après la plantation et continuent à porter ses fruits, tous les trois ans, jusqu'à environ 40 ans. </a:t>
            </a:r>
            <a:r>
              <a:rPr lang="fr-FR" sz="1200" dirty="0">
                <a:solidFill>
                  <a:srgbClr val="008000"/>
                </a:solidFill>
              </a:rPr>
              <a:t>Source : </a:t>
            </a:r>
            <a:r>
              <a:rPr lang="fr-FR" sz="1200" i="1" dirty="0" err="1">
                <a:solidFill>
                  <a:srgbClr val="008000"/>
                </a:solidFill>
              </a:rPr>
              <a:t>Pipper</a:t>
            </a:r>
            <a:r>
              <a:rPr lang="fr-FR" sz="1200" i="1" dirty="0">
                <a:solidFill>
                  <a:srgbClr val="008000"/>
                </a:solidFill>
              </a:rPr>
              <a:t> </a:t>
            </a:r>
            <a:r>
              <a:rPr lang="fr-FR" sz="1200" i="1" dirty="0" err="1">
                <a:solidFill>
                  <a:srgbClr val="008000"/>
                </a:solidFill>
              </a:rPr>
              <a:t>processing</a:t>
            </a:r>
            <a:r>
              <a:rPr lang="fr-FR" sz="1200" dirty="0">
                <a:solidFill>
                  <a:srgbClr val="008000"/>
                </a:solidFill>
              </a:rPr>
              <a:t>, </a:t>
            </a:r>
            <a:r>
              <a:rPr lang="fr-FR" sz="1200" dirty="0" err="1">
                <a:solidFill>
                  <a:srgbClr val="008000"/>
                </a:solidFill>
              </a:rPr>
              <a:t>Practical</a:t>
            </a:r>
            <a:r>
              <a:rPr lang="fr-FR" sz="1200" dirty="0">
                <a:solidFill>
                  <a:srgbClr val="008000"/>
                </a:solidFill>
              </a:rPr>
              <a:t> action, </a:t>
            </a:r>
            <a:r>
              <a:rPr lang="fr-FR" sz="1200" dirty="0">
                <a:solidFill>
                  <a:srgbClr val="008000"/>
                </a:solidFill>
                <a:hlinkClick r:id="rId2"/>
              </a:rPr>
              <a:t>http://infohub.practicalaction.org/oknowledge/bitstream/11283/332195/1/Pepper%20processing.pdf</a:t>
            </a:r>
            <a:r>
              <a:rPr lang="fr-FR" sz="1200" dirty="0">
                <a:solidFill>
                  <a:srgbClr val="008000"/>
                </a:solidFill>
              </a:rPr>
              <a:t> </a:t>
            </a:r>
          </a:p>
        </p:txBody>
      </p:sp>
      <p:sp>
        <p:nvSpPr>
          <p:cNvPr id="4" name="Rectangle 3"/>
          <p:cNvSpPr/>
          <p:nvPr/>
        </p:nvSpPr>
        <p:spPr>
          <a:xfrm>
            <a:off x="5008592" y="146131"/>
            <a:ext cx="2260875" cy="369332"/>
          </a:xfrm>
          <a:prstGeom prst="rect">
            <a:avLst/>
          </a:prstGeom>
          <a:ln>
            <a:solidFill>
              <a:srgbClr val="008000"/>
            </a:solidFill>
          </a:ln>
        </p:spPr>
        <p:txBody>
          <a:bodyPr wrap="none">
            <a:spAutoFit/>
          </a:bodyPr>
          <a:lstStyle/>
          <a:p>
            <a:pPr algn="ctr"/>
            <a:r>
              <a:rPr lang="fr-FR" b="1" dirty="0">
                <a:solidFill>
                  <a:srgbClr val="008000"/>
                </a:solidFill>
              </a:rPr>
              <a:t>Projet </a:t>
            </a:r>
            <a:r>
              <a:rPr lang="fr-FR" b="1" dirty="0" err="1">
                <a:solidFill>
                  <a:srgbClr val="008000"/>
                </a:solidFill>
              </a:rPr>
              <a:t>Voatsyperifery</a:t>
            </a:r>
            <a:r>
              <a:rPr lang="fr-FR" b="1" dirty="0">
                <a:solidFill>
                  <a:srgbClr val="008000"/>
                </a:solidFill>
              </a:rPr>
              <a:t> </a:t>
            </a:r>
          </a:p>
        </p:txBody>
      </p:sp>
      <p:sp>
        <p:nvSpPr>
          <p:cNvPr id="5" name="Rectangle 4"/>
          <p:cNvSpPr/>
          <p:nvPr/>
        </p:nvSpPr>
        <p:spPr>
          <a:xfrm>
            <a:off x="8764859" y="6032811"/>
            <a:ext cx="3245571" cy="646331"/>
          </a:xfrm>
          <a:prstGeom prst="rect">
            <a:avLst/>
          </a:prstGeom>
        </p:spPr>
        <p:txBody>
          <a:bodyPr wrap="square">
            <a:spAutoFit/>
          </a:bodyPr>
          <a:lstStyle/>
          <a:p>
            <a:pPr algn="ctr"/>
            <a:r>
              <a:rPr lang="fr-FR" sz="1200" dirty="0">
                <a:solidFill>
                  <a:srgbClr val="008000"/>
                </a:solidFill>
                <a:latin typeface="Calibri" panose="020F0502020204030204" pitchFamily="34" charset="0"/>
              </a:rPr>
              <a:t>Poivre noir (</a:t>
            </a:r>
            <a:r>
              <a:rPr lang="fr-FR" sz="1200" i="1" dirty="0">
                <a:solidFill>
                  <a:srgbClr val="008000"/>
                </a:solidFill>
                <a:latin typeface="Calibri" panose="020F0502020204030204" pitchFamily="34" charset="0"/>
              </a:rPr>
              <a:t>Piper </a:t>
            </a:r>
            <a:r>
              <a:rPr lang="fr-FR" sz="1200" i="1" dirty="0" err="1">
                <a:solidFill>
                  <a:srgbClr val="008000"/>
                </a:solidFill>
                <a:latin typeface="Calibri" panose="020F0502020204030204" pitchFamily="34" charset="0"/>
              </a:rPr>
              <a:t>nigrum</a:t>
            </a:r>
            <a:r>
              <a:rPr lang="fr-FR" sz="1200" dirty="0">
                <a:solidFill>
                  <a:srgbClr val="008000"/>
                </a:solidFill>
                <a:latin typeface="Calibri" panose="020F0502020204030204" pitchFamily="34" charset="0"/>
              </a:rPr>
              <a:t>) cultivé de Madagascar</a:t>
            </a:r>
            <a:r>
              <a:rPr lang="fr-FR" sz="1200" dirty="0">
                <a:solidFill>
                  <a:srgbClr val="FF0000"/>
                </a:solidFill>
                <a:latin typeface="Calibri" panose="020F0502020204030204" pitchFamily="34" charset="0"/>
              </a:rPr>
              <a:t> à ne pas confondre avec le</a:t>
            </a:r>
            <a:r>
              <a:rPr lang="fr-FR" sz="1200" dirty="0">
                <a:solidFill>
                  <a:srgbClr val="008000"/>
                </a:solidFill>
                <a:latin typeface="Calibri" panose="020F0502020204030204" pitchFamily="34" charset="0"/>
              </a:rPr>
              <a:t> </a:t>
            </a:r>
            <a:r>
              <a:rPr lang="fr-FR" sz="1200" i="1" dirty="0" err="1">
                <a:solidFill>
                  <a:srgbClr val="FF0000"/>
                </a:solidFill>
              </a:rPr>
              <a:t>Voatsiperifery</a:t>
            </a:r>
            <a:r>
              <a:rPr lang="fr-FR" sz="1200" dirty="0">
                <a:solidFill>
                  <a:srgbClr val="008000"/>
                </a:solidFill>
                <a:latin typeface="Calibri" panose="020F0502020204030204" pitchFamily="34" charset="0"/>
              </a:rPr>
              <a:t> </a:t>
            </a:r>
          </a:p>
          <a:p>
            <a:pPr algn="ctr"/>
            <a:r>
              <a:rPr lang="fr-FR" sz="1200" dirty="0">
                <a:solidFill>
                  <a:srgbClr val="008000"/>
                </a:solidFill>
                <a:latin typeface="Calibri" panose="020F0502020204030204" pitchFamily="34" charset="0"/>
              </a:rPr>
              <a:t>Source : </a:t>
            </a:r>
            <a:r>
              <a:rPr lang="fr-FR" sz="1200" dirty="0">
                <a:solidFill>
                  <a:srgbClr val="008000"/>
                </a:solidFill>
                <a:latin typeface="Calibri" panose="020F0502020204030204" pitchFamily="34" charset="0"/>
                <a:hlinkClick r:id="rId3"/>
              </a:rPr>
              <a:t>http://www.epicesdecru.com</a:t>
            </a:r>
            <a:r>
              <a:rPr lang="fr-FR" sz="1200" dirty="0">
                <a:solidFill>
                  <a:srgbClr val="008000"/>
                </a:solidFill>
                <a:latin typeface="Calibri" panose="020F0502020204030204" pitchFamily="34" charset="0"/>
              </a:rPr>
              <a:t> </a:t>
            </a:r>
            <a:endParaRPr lang="fr-FR" sz="1200" dirty="0">
              <a:solidFill>
                <a:srgbClr val="008000"/>
              </a:solidFill>
            </a:endParaRPr>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9954" y="3515363"/>
            <a:ext cx="1108601" cy="2517448"/>
          </a:xfrm>
          <a:prstGeom prst="rect">
            <a:avLst/>
          </a:prstGeom>
        </p:spPr>
      </p:pic>
      <p:sp>
        <p:nvSpPr>
          <p:cNvPr id="7" name="ZoneTexte 6"/>
          <p:cNvSpPr txBox="1"/>
          <p:nvPr/>
        </p:nvSpPr>
        <p:spPr>
          <a:xfrm>
            <a:off x="3456876" y="6027003"/>
            <a:ext cx="4761571" cy="830997"/>
          </a:xfrm>
          <a:prstGeom prst="rect">
            <a:avLst/>
          </a:prstGeom>
          <a:noFill/>
        </p:spPr>
        <p:txBody>
          <a:bodyPr wrap="square" rtlCol="0">
            <a:spAutoFit/>
          </a:bodyPr>
          <a:lstStyle/>
          <a:p>
            <a:pPr algn="ctr"/>
            <a:r>
              <a:rPr lang="fr-FR" sz="1200" dirty="0">
                <a:solidFill>
                  <a:srgbClr val="008000"/>
                </a:solidFill>
              </a:rPr>
              <a:t>Le poivre noir de Madagascar est récolté de novembre à mars et est séché à l’air libre, à l’ombre. Le poivre noir de Madagascar se caractérise par de petits grains très foncés et fripés. Prix : </a:t>
            </a:r>
            <a:r>
              <a:rPr lang="fr-FR" sz="1200" b="1" dirty="0">
                <a:solidFill>
                  <a:srgbClr val="008000"/>
                </a:solidFill>
              </a:rPr>
              <a:t>139,00 € / kg</a:t>
            </a:r>
            <a:r>
              <a:rPr lang="fr-FR" sz="1200" dirty="0">
                <a:solidFill>
                  <a:srgbClr val="008000"/>
                </a:solidFill>
              </a:rPr>
              <a:t>. Source : </a:t>
            </a:r>
            <a:r>
              <a:rPr lang="fr-FR" sz="1200" dirty="0">
                <a:solidFill>
                  <a:srgbClr val="008000"/>
                </a:solidFill>
                <a:hlinkClick r:id="rId5"/>
              </a:rPr>
              <a:t>http://www.bienmanger.com/1F2044_Poivre_Noir_Madagascar.html</a:t>
            </a:r>
            <a:r>
              <a:rPr lang="fr-FR" sz="1200" dirty="0">
                <a:solidFill>
                  <a:srgbClr val="008000"/>
                </a:solidFill>
              </a:rPr>
              <a:t> </a:t>
            </a:r>
          </a:p>
        </p:txBody>
      </p:sp>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2645" y="3515363"/>
            <a:ext cx="1059183" cy="2606511"/>
          </a:xfrm>
          <a:prstGeom prst="rect">
            <a:avLst/>
          </a:prstGeom>
        </p:spPr>
      </p:pic>
    </p:spTree>
    <p:extLst>
      <p:ext uri="{BB962C8B-B14F-4D97-AF65-F5344CB8AC3E}">
        <p14:creationId xmlns:p14="http://schemas.microsoft.com/office/powerpoint/2010/main" val="813931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9267230" y="146131"/>
            <a:ext cx="2743200" cy="365125"/>
          </a:xfrm>
        </p:spPr>
        <p:txBody>
          <a:bodyPr/>
          <a:lstStyle/>
          <a:p>
            <a:fld id="{76277987-A612-4082-9FDC-07960AF023C3}" type="slidenum">
              <a:rPr lang="fr-FR" smtClean="0"/>
              <a:t>12</a:t>
            </a:fld>
            <a:endParaRPr lang="fr-FR"/>
          </a:p>
        </p:txBody>
      </p:sp>
      <p:sp>
        <p:nvSpPr>
          <p:cNvPr id="3" name="Rectangle 2"/>
          <p:cNvSpPr/>
          <p:nvPr/>
        </p:nvSpPr>
        <p:spPr>
          <a:xfrm>
            <a:off x="267629" y="446049"/>
            <a:ext cx="11653025" cy="4801314"/>
          </a:xfrm>
          <a:prstGeom prst="rect">
            <a:avLst/>
          </a:prstGeom>
        </p:spPr>
        <p:txBody>
          <a:bodyPr wrap="square">
            <a:spAutoFit/>
          </a:bodyPr>
          <a:lstStyle/>
          <a:p>
            <a:pPr algn="just"/>
            <a:r>
              <a:rPr lang="fr-FR" b="1" dirty="0">
                <a:solidFill>
                  <a:srgbClr val="008000"/>
                </a:solidFill>
              </a:rPr>
              <a:t>11. Propagation et plantation</a:t>
            </a:r>
          </a:p>
          <a:p>
            <a:pPr algn="just"/>
            <a:r>
              <a:rPr lang="fr-FR" dirty="0">
                <a:solidFill>
                  <a:srgbClr val="008000"/>
                </a:solidFill>
              </a:rPr>
              <a:t>Il y a au moins trois méthodes de propagation pour le poivre noir: 1) la multiplication par graines; 2) boutures enracinées avec des stolons (+); et 3) les plantes greffées. La propagation est habituellement accompli par boutures de stolons choisis parmi les parties supérieures des jeunes, vigoureuses lianes saines, à haut rendement. Un stolon est une branche horizontale qui produit de nouvelles plantes à partir de bourgeons. Ces boutures sont enracinées et cultivées dans les pépinières ombragées; les plantes sont bien arrosées et peuvent être fortement fertilisés.</a:t>
            </a:r>
          </a:p>
          <a:p>
            <a:pPr algn="just"/>
            <a:endParaRPr lang="fr-FR" dirty="0">
              <a:solidFill>
                <a:srgbClr val="008000"/>
              </a:solidFill>
            </a:endParaRPr>
          </a:p>
          <a:p>
            <a:pPr algn="just"/>
            <a:r>
              <a:rPr lang="fr-FR" i="1" dirty="0">
                <a:solidFill>
                  <a:srgbClr val="008000"/>
                </a:solidFill>
              </a:rPr>
              <a:t>Techniques de transplantation</a:t>
            </a:r>
          </a:p>
          <a:p>
            <a:pPr algn="just"/>
            <a:r>
              <a:rPr lang="fr-FR" dirty="0">
                <a:solidFill>
                  <a:srgbClr val="008000"/>
                </a:solidFill>
              </a:rPr>
              <a:t>Le poivre est généralement cultivé sur 4 m (13 pi) de hauts supports (piquets en bois ou en béton, tiges de fougères arborescentes, ou de jeunes arbres vivants) avec des espacements de 2,4 m × 2,4 m (8 pi x 8 pi). Les piquets ou supports sont mis en place avant la plantation des boutures racinées. Plusieurs boutures peuvent être plantées à côté de chaque support. L’élagage occasionnel encourage la ramification latérale et une habitude de croissance dense, et maintient également des plantes à la hauteur de leurs piquets de soutien. Un espacement des plantations intercalaires  recommandé et pratiqué dans des endroits tels que la Malaisie et le Sri Lanka est de 2,5 m × 2,0 m (8,2 pi x 6,6 pi), qui se traduit par une population de 2.000 plants de poivrons / ha (810 plants / acre)..</a:t>
            </a:r>
          </a:p>
          <a:p>
            <a:pPr algn="just"/>
            <a:endParaRPr lang="fr-FR" sz="1200" dirty="0">
              <a:solidFill>
                <a:srgbClr val="008000"/>
              </a:solidFill>
            </a:endParaRPr>
          </a:p>
          <a:p>
            <a:pPr algn="just"/>
            <a:r>
              <a:rPr lang="fr-FR" sz="1200" dirty="0">
                <a:solidFill>
                  <a:srgbClr val="008000"/>
                </a:solidFill>
              </a:rPr>
              <a:t>Source : </a:t>
            </a:r>
            <a:r>
              <a:rPr lang="fr-FR" sz="1200" i="1" dirty="0" err="1">
                <a:solidFill>
                  <a:srgbClr val="008000"/>
                </a:solidFill>
              </a:rPr>
              <a:t>Pipper</a:t>
            </a:r>
            <a:r>
              <a:rPr lang="fr-FR" sz="1200" i="1" dirty="0">
                <a:solidFill>
                  <a:srgbClr val="008000"/>
                </a:solidFill>
              </a:rPr>
              <a:t> </a:t>
            </a:r>
            <a:r>
              <a:rPr lang="fr-FR" sz="1200" i="1" dirty="0" err="1">
                <a:solidFill>
                  <a:srgbClr val="008000"/>
                </a:solidFill>
              </a:rPr>
              <a:t>processing</a:t>
            </a:r>
            <a:r>
              <a:rPr lang="fr-FR" sz="1200" dirty="0">
                <a:solidFill>
                  <a:srgbClr val="008000"/>
                </a:solidFill>
              </a:rPr>
              <a:t>, </a:t>
            </a:r>
            <a:r>
              <a:rPr lang="fr-FR" sz="1200" dirty="0" err="1">
                <a:solidFill>
                  <a:srgbClr val="008000"/>
                </a:solidFill>
              </a:rPr>
              <a:t>Practical</a:t>
            </a:r>
            <a:r>
              <a:rPr lang="fr-FR" sz="1200" dirty="0">
                <a:solidFill>
                  <a:srgbClr val="008000"/>
                </a:solidFill>
              </a:rPr>
              <a:t> action, </a:t>
            </a:r>
            <a:r>
              <a:rPr lang="fr-FR" sz="1200" dirty="0">
                <a:solidFill>
                  <a:srgbClr val="008000"/>
                </a:solidFill>
                <a:hlinkClick r:id="rId2"/>
              </a:rPr>
              <a:t>http://infohub.practicalaction.org/oknowledge/bitstream/11283/332195/1/Pepper%20processing.pdf</a:t>
            </a:r>
            <a:r>
              <a:rPr lang="fr-FR" sz="1200" dirty="0">
                <a:solidFill>
                  <a:srgbClr val="008000"/>
                </a:solidFill>
              </a:rPr>
              <a:t> </a:t>
            </a:r>
          </a:p>
          <a:p>
            <a:pPr algn="just"/>
            <a:r>
              <a:rPr lang="fr-FR" sz="1200" dirty="0">
                <a:solidFill>
                  <a:srgbClr val="008000"/>
                </a:solidFill>
              </a:rPr>
              <a:t>(+) Longue tige rampante sans feuilles qui, chez diverses plantes (fraisier), s'enracine à son extrémité et forme ainsi un nouveau pied. Voir </a:t>
            </a:r>
            <a:r>
              <a:rPr lang="fr-FR" sz="1200" dirty="0">
                <a:solidFill>
                  <a:srgbClr val="008000"/>
                </a:solidFill>
                <a:hlinkClick r:id="rId3"/>
              </a:rPr>
              <a:t>https://fr.wikipedia.org/wiki/Stolon_(organe)</a:t>
            </a:r>
            <a:r>
              <a:rPr lang="fr-FR" sz="1200" dirty="0">
                <a:solidFill>
                  <a:srgbClr val="008000"/>
                </a:solidFill>
              </a:rPr>
              <a:t> </a:t>
            </a:r>
          </a:p>
        </p:txBody>
      </p:sp>
      <p:sp>
        <p:nvSpPr>
          <p:cNvPr id="4" name="Rectangle 3"/>
          <p:cNvSpPr/>
          <p:nvPr/>
        </p:nvSpPr>
        <p:spPr>
          <a:xfrm>
            <a:off x="5008592" y="146131"/>
            <a:ext cx="2260875" cy="369332"/>
          </a:xfrm>
          <a:prstGeom prst="rect">
            <a:avLst/>
          </a:prstGeom>
          <a:ln>
            <a:solidFill>
              <a:srgbClr val="008000"/>
            </a:solidFill>
          </a:ln>
        </p:spPr>
        <p:txBody>
          <a:bodyPr wrap="none">
            <a:spAutoFit/>
          </a:bodyPr>
          <a:lstStyle/>
          <a:p>
            <a:pPr algn="ctr"/>
            <a:r>
              <a:rPr lang="fr-FR" b="1" dirty="0">
                <a:solidFill>
                  <a:srgbClr val="008000"/>
                </a:solidFill>
              </a:rPr>
              <a:t>Projet </a:t>
            </a:r>
            <a:r>
              <a:rPr lang="fr-FR" b="1" dirty="0" err="1">
                <a:solidFill>
                  <a:srgbClr val="008000"/>
                </a:solidFill>
              </a:rPr>
              <a:t>Voatsyperifery</a:t>
            </a:r>
            <a:r>
              <a:rPr lang="fr-FR" b="1" dirty="0">
                <a:solidFill>
                  <a:srgbClr val="008000"/>
                </a:solidFill>
              </a:rPr>
              <a:t> </a:t>
            </a:r>
          </a:p>
        </p:txBody>
      </p:sp>
    </p:spTree>
    <p:extLst>
      <p:ext uri="{BB962C8B-B14F-4D97-AF65-F5344CB8AC3E}">
        <p14:creationId xmlns:p14="http://schemas.microsoft.com/office/powerpoint/2010/main" val="3693097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9267230" y="146131"/>
            <a:ext cx="2743200" cy="365125"/>
          </a:xfrm>
        </p:spPr>
        <p:txBody>
          <a:bodyPr/>
          <a:lstStyle/>
          <a:p>
            <a:fld id="{76277987-A612-4082-9FDC-07960AF023C3}" type="slidenum">
              <a:rPr lang="fr-FR" smtClean="0"/>
              <a:t>13</a:t>
            </a:fld>
            <a:endParaRPr lang="fr-FR"/>
          </a:p>
        </p:txBody>
      </p:sp>
      <p:sp>
        <p:nvSpPr>
          <p:cNvPr id="3" name="Rectangle 2"/>
          <p:cNvSpPr/>
          <p:nvPr/>
        </p:nvSpPr>
        <p:spPr>
          <a:xfrm>
            <a:off x="267629" y="446049"/>
            <a:ext cx="11653025" cy="5816977"/>
          </a:xfrm>
          <a:prstGeom prst="rect">
            <a:avLst/>
          </a:prstGeom>
        </p:spPr>
        <p:txBody>
          <a:bodyPr wrap="square">
            <a:spAutoFit/>
          </a:bodyPr>
          <a:lstStyle/>
          <a:p>
            <a:pPr algn="just"/>
            <a:r>
              <a:rPr lang="fr-FR" b="1" dirty="0">
                <a:solidFill>
                  <a:srgbClr val="008000"/>
                </a:solidFill>
              </a:rPr>
              <a:t>12. La récolte (</a:t>
            </a:r>
            <a:r>
              <a:rPr lang="fr-FR" b="1" dirty="0" err="1">
                <a:solidFill>
                  <a:srgbClr val="008000"/>
                </a:solidFill>
              </a:rPr>
              <a:t>havesting</a:t>
            </a:r>
            <a:r>
              <a:rPr lang="fr-FR" b="1" dirty="0">
                <a:solidFill>
                  <a:srgbClr val="008000"/>
                </a:solidFill>
              </a:rPr>
              <a:t>)</a:t>
            </a:r>
          </a:p>
          <a:p>
            <a:pPr algn="just"/>
            <a:r>
              <a:rPr lang="fr-FR" dirty="0">
                <a:solidFill>
                  <a:srgbClr val="008000"/>
                </a:solidFill>
              </a:rPr>
              <a:t>La récolte au bon stade de maturité est essentielle pour produire des grains de poivre de haute qualité. Au Kerala, en Inde, la culture prend 6-8 mois à partir de la floraison jusqu'à la récolte. Les pointes de poivre sont cueillies, quand une ou deux des baies sur la pointe commencent à prendre une couleur orange et les baies sont dures au touché. L'ensemble des pointes de fruits sont cueillis à la main. La saveur et le piquant du poivre se développent parallèlement au fait que les baies mûrissent et deviennent matures. Les baies de poivre peuvent être récoltées alors qu'ils sont encore vertes, mais les poivres secs auront moins de chaleur et de saveur, que les baies récoltées plus tard. L'âcreté de poivres augmente tout au long de la maturité, mais n’augmente pas beaucoup au cours des dernières étapes de la maturation. Le plus tard possible pour la récolte des baies est quand quelques-unes des baies sur chaque pointe commencent à tourner à la couleur orange ou rouge. </a:t>
            </a:r>
            <a:r>
              <a:rPr lang="fr-FR" dirty="0">
                <a:solidFill>
                  <a:srgbClr val="FF0000"/>
                </a:solidFill>
              </a:rPr>
              <a:t>Si les baies sont récoltées après cette période, elles vont commencer à pourrir. </a:t>
            </a:r>
            <a:r>
              <a:rPr lang="fr-FR" dirty="0">
                <a:solidFill>
                  <a:srgbClr val="008000"/>
                </a:solidFill>
              </a:rPr>
              <a:t>Le meilleur poivre noir est fabriqué à partir de baies dont la couleur vient de tourner au jaune / orange. Ce type de poivre est habituellement produit en Inde et est commercialisée sous forme de poivre </a:t>
            </a:r>
            <a:r>
              <a:rPr lang="fr-FR" dirty="0" err="1">
                <a:solidFill>
                  <a:srgbClr val="008000"/>
                </a:solidFill>
              </a:rPr>
              <a:t>Tellicherry</a:t>
            </a:r>
            <a:r>
              <a:rPr lang="fr-FR" dirty="0">
                <a:solidFill>
                  <a:srgbClr val="008000"/>
                </a:solidFill>
              </a:rPr>
              <a:t>. Les grains de poivre </a:t>
            </a:r>
            <a:r>
              <a:rPr lang="fr-FR" dirty="0" err="1">
                <a:solidFill>
                  <a:srgbClr val="008000"/>
                </a:solidFill>
              </a:rPr>
              <a:t>Tellicherry</a:t>
            </a:r>
            <a:r>
              <a:rPr lang="fr-FR" dirty="0">
                <a:solidFill>
                  <a:srgbClr val="008000"/>
                </a:solidFill>
              </a:rPr>
              <a:t> sont légèrement plus grands que la normale, sont de couleur brun foncé et sont vendus à un </a:t>
            </a:r>
            <a:r>
              <a:rPr lang="fr-FR" i="1" dirty="0">
                <a:solidFill>
                  <a:srgbClr val="008000"/>
                </a:solidFill>
              </a:rPr>
              <a:t>prix premium</a:t>
            </a:r>
            <a:r>
              <a:rPr lang="fr-FR" dirty="0">
                <a:solidFill>
                  <a:srgbClr val="008000"/>
                </a:solidFill>
              </a:rPr>
              <a:t>. </a:t>
            </a:r>
            <a:r>
              <a:rPr lang="fr-FR" dirty="0">
                <a:solidFill>
                  <a:srgbClr val="FF0000"/>
                </a:solidFill>
              </a:rPr>
              <a:t>Lorsque les baies sont laissés à mûrir plus longtemps, il n'y a plus de risques qu’elles soient mangées par les oiseaux ou soient perdues en raison du mauvais temps</a:t>
            </a:r>
            <a:r>
              <a:rPr lang="fr-FR" dirty="0">
                <a:solidFill>
                  <a:srgbClr val="008000"/>
                </a:solidFill>
              </a:rPr>
              <a:t>. Cependant, ce processus va permettent d’obtenir un meilleur prix pour les grains de poivre secs, car ils seront d'une qualité supérieure. </a:t>
            </a:r>
            <a:r>
              <a:rPr lang="fr-FR" sz="1200" dirty="0">
                <a:solidFill>
                  <a:srgbClr val="008000"/>
                </a:solidFill>
              </a:rPr>
              <a:t>Source : </a:t>
            </a:r>
            <a:r>
              <a:rPr lang="fr-FR" sz="1200" i="1" dirty="0" err="1">
                <a:solidFill>
                  <a:srgbClr val="008000"/>
                </a:solidFill>
              </a:rPr>
              <a:t>Pipper</a:t>
            </a:r>
            <a:r>
              <a:rPr lang="fr-FR" sz="1200" i="1" dirty="0">
                <a:solidFill>
                  <a:srgbClr val="008000"/>
                </a:solidFill>
              </a:rPr>
              <a:t> </a:t>
            </a:r>
            <a:r>
              <a:rPr lang="fr-FR" sz="1200" i="1" dirty="0" err="1">
                <a:solidFill>
                  <a:srgbClr val="008000"/>
                </a:solidFill>
              </a:rPr>
              <a:t>processing</a:t>
            </a:r>
            <a:r>
              <a:rPr lang="fr-FR" sz="1200" dirty="0">
                <a:solidFill>
                  <a:srgbClr val="008000"/>
                </a:solidFill>
              </a:rPr>
              <a:t>, </a:t>
            </a:r>
            <a:r>
              <a:rPr lang="fr-FR" sz="1200" dirty="0" err="1">
                <a:solidFill>
                  <a:srgbClr val="008000"/>
                </a:solidFill>
              </a:rPr>
              <a:t>Practical</a:t>
            </a:r>
            <a:r>
              <a:rPr lang="fr-FR" sz="1200" dirty="0">
                <a:solidFill>
                  <a:srgbClr val="008000"/>
                </a:solidFill>
              </a:rPr>
              <a:t> action, </a:t>
            </a:r>
            <a:r>
              <a:rPr lang="fr-FR" sz="1200" dirty="0">
                <a:solidFill>
                  <a:srgbClr val="008000"/>
                </a:solidFill>
                <a:hlinkClick r:id="rId2"/>
              </a:rPr>
              <a:t>http://infohub.practicalaction.org/oknowledge/bitstream/11283/332195/1/Pepper%20processing.pdf</a:t>
            </a:r>
            <a:r>
              <a:rPr lang="fr-FR" sz="1200" dirty="0">
                <a:solidFill>
                  <a:srgbClr val="008000"/>
                </a:solidFill>
              </a:rPr>
              <a:t> </a:t>
            </a:r>
            <a:endParaRPr lang="fr-FR" dirty="0">
              <a:solidFill>
                <a:srgbClr val="008000"/>
              </a:solidFill>
            </a:endParaRPr>
          </a:p>
          <a:p>
            <a:pPr algn="just"/>
            <a:endParaRPr lang="fr-FR" sz="1200" dirty="0">
              <a:solidFill>
                <a:srgbClr val="008000"/>
              </a:solidFill>
            </a:endParaRPr>
          </a:p>
          <a:p>
            <a:pPr algn="just"/>
            <a:r>
              <a:rPr lang="fr-FR" b="1" dirty="0">
                <a:solidFill>
                  <a:srgbClr val="FF0000"/>
                </a:solidFill>
              </a:rPr>
              <a:t>La récolte immature</a:t>
            </a:r>
          </a:p>
          <a:p>
            <a:pPr algn="just"/>
            <a:r>
              <a:rPr lang="fr-FR" dirty="0">
                <a:solidFill>
                  <a:srgbClr val="FF0000"/>
                </a:solidFill>
              </a:rPr>
              <a:t>Les principales raisons de la récolte immature est la crainte des vols.</a:t>
            </a:r>
            <a:r>
              <a:rPr lang="fr-FR" dirty="0">
                <a:solidFill>
                  <a:srgbClr val="008000"/>
                </a:solidFill>
              </a:rPr>
              <a:t> Si la récolte est faite correctement quand elle est arrivée à maturité, les rendements plus élevés et une plus grande valeur du produit final peut compenser les pertes dues aux vols.</a:t>
            </a:r>
            <a:r>
              <a:rPr lang="fr-FR" sz="1200" dirty="0">
                <a:solidFill>
                  <a:srgbClr val="008000"/>
                </a:solidFill>
              </a:rPr>
              <a:t> Source : </a:t>
            </a:r>
            <a:r>
              <a:rPr lang="fr-FR" sz="1200" i="1" dirty="0">
                <a:solidFill>
                  <a:srgbClr val="008000"/>
                </a:solidFill>
              </a:rPr>
              <a:t>How to </a:t>
            </a:r>
            <a:r>
              <a:rPr lang="fr-FR" sz="1200" i="1" dirty="0" err="1">
                <a:solidFill>
                  <a:srgbClr val="008000"/>
                </a:solidFill>
              </a:rPr>
              <a:t>Process</a:t>
            </a:r>
            <a:r>
              <a:rPr lang="fr-FR" sz="1200" i="1" dirty="0">
                <a:solidFill>
                  <a:srgbClr val="008000"/>
                </a:solidFill>
              </a:rPr>
              <a:t> Pepper</a:t>
            </a:r>
            <a:r>
              <a:rPr lang="fr-FR" sz="1200" dirty="0">
                <a:solidFill>
                  <a:srgbClr val="008000"/>
                </a:solidFill>
              </a:rPr>
              <a:t>, </a:t>
            </a:r>
            <a:r>
              <a:rPr lang="fr-FR" sz="1200" dirty="0">
                <a:solidFill>
                  <a:srgbClr val="008000"/>
                </a:solidFill>
                <a:hlinkClick r:id="rId3"/>
              </a:rPr>
              <a:t>http://fr.howtopedia.org/wiki/How_to_Process_Pepper</a:t>
            </a:r>
            <a:r>
              <a:rPr lang="fr-FR" sz="1200" dirty="0">
                <a:solidFill>
                  <a:srgbClr val="008000"/>
                </a:solidFill>
              </a:rPr>
              <a:t> </a:t>
            </a:r>
          </a:p>
        </p:txBody>
      </p:sp>
      <p:sp>
        <p:nvSpPr>
          <p:cNvPr id="4" name="Rectangle 3"/>
          <p:cNvSpPr/>
          <p:nvPr/>
        </p:nvSpPr>
        <p:spPr>
          <a:xfrm>
            <a:off x="5008592" y="146131"/>
            <a:ext cx="2260875" cy="369332"/>
          </a:xfrm>
          <a:prstGeom prst="rect">
            <a:avLst/>
          </a:prstGeom>
          <a:ln>
            <a:solidFill>
              <a:srgbClr val="008000"/>
            </a:solidFill>
          </a:ln>
        </p:spPr>
        <p:txBody>
          <a:bodyPr wrap="none">
            <a:spAutoFit/>
          </a:bodyPr>
          <a:lstStyle/>
          <a:p>
            <a:pPr algn="ctr"/>
            <a:r>
              <a:rPr lang="fr-FR" b="1" dirty="0">
                <a:solidFill>
                  <a:srgbClr val="008000"/>
                </a:solidFill>
              </a:rPr>
              <a:t>Projet </a:t>
            </a:r>
            <a:r>
              <a:rPr lang="fr-FR" b="1" dirty="0" err="1">
                <a:solidFill>
                  <a:srgbClr val="008000"/>
                </a:solidFill>
              </a:rPr>
              <a:t>Voatsyperifery</a:t>
            </a:r>
            <a:r>
              <a:rPr lang="fr-FR" b="1" dirty="0">
                <a:solidFill>
                  <a:srgbClr val="008000"/>
                </a:solidFill>
              </a:rPr>
              <a:t> </a:t>
            </a:r>
          </a:p>
        </p:txBody>
      </p:sp>
    </p:spTree>
    <p:extLst>
      <p:ext uri="{BB962C8B-B14F-4D97-AF65-F5344CB8AC3E}">
        <p14:creationId xmlns:p14="http://schemas.microsoft.com/office/powerpoint/2010/main" val="2990682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9267230" y="146131"/>
            <a:ext cx="2743200" cy="365125"/>
          </a:xfrm>
        </p:spPr>
        <p:txBody>
          <a:bodyPr/>
          <a:lstStyle/>
          <a:p>
            <a:fld id="{76277987-A612-4082-9FDC-07960AF023C3}" type="slidenum">
              <a:rPr lang="fr-FR" smtClean="0"/>
              <a:t>14</a:t>
            </a:fld>
            <a:endParaRPr lang="fr-FR"/>
          </a:p>
        </p:txBody>
      </p:sp>
      <p:sp>
        <p:nvSpPr>
          <p:cNvPr id="3" name="Rectangle 2"/>
          <p:cNvSpPr/>
          <p:nvPr/>
        </p:nvSpPr>
        <p:spPr>
          <a:xfrm>
            <a:off x="267629" y="446049"/>
            <a:ext cx="11653025" cy="3508653"/>
          </a:xfrm>
          <a:prstGeom prst="rect">
            <a:avLst/>
          </a:prstGeom>
        </p:spPr>
        <p:txBody>
          <a:bodyPr wrap="square">
            <a:spAutoFit/>
          </a:bodyPr>
          <a:lstStyle/>
          <a:p>
            <a:pPr algn="just"/>
            <a:r>
              <a:rPr lang="fr-FR" b="1" dirty="0">
                <a:solidFill>
                  <a:srgbClr val="008000"/>
                </a:solidFill>
              </a:rPr>
              <a:t>13. Le tri /et le battage (</a:t>
            </a:r>
            <a:r>
              <a:rPr lang="fr-FR" b="1" dirty="0" err="1">
                <a:solidFill>
                  <a:srgbClr val="008000"/>
                </a:solidFill>
              </a:rPr>
              <a:t>Sorting</a:t>
            </a:r>
            <a:r>
              <a:rPr lang="fr-FR" b="1" dirty="0">
                <a:solidFill>
                  <a:srgbClr val="008000"/>
                </a:solidFill>
              </a:rPr>
              <a:t>/</a:t>
            </a:r>
            <a:r>
              <a:rPr lang="fr-FR" b="1" dirty="0" err="1">
                <a:solidFill>
                  <a:srgbClr val="008000"/>
                </a:solidFill>
              </a:rPr>
              <a:t>threshing</a:t>
            </a:r>
            <a:r>
              <a:rPr lang="fr-FR" b="1" dirty="0">
                <a:solidFill>
                  <a:srgbClr val="008000"/>
                </a:solidFill>
              </a:rPr>
              <a:t>)</a:t>
            </a:r>
          </a:p>
          <a:p>
            <a:pPr algn="just"/>
            <a:r>
              <a:rPr lang="fr-FR" dirty="0">
                <a:solidFill>
                  <a:srgbClr val="008000"/>
                </a:solidFill>
              </a:rPr>
              <a:t>Après la récolte, les baies de poivre sont retirés de la tige soit à la main ou en battant avec des bâtons/fléaux (battage) ou en utilisant une batteuse mécanique (MINIM). Les tiges sont séparés et mis au rebut.</a:t>
            </a:r>
          </a:p>
          <a:p>
            <a:pPr algn="just"/>
            <a:r>
              <a:rPr lang="fr-FR" dirty="0">
                <a:solidFill>
                  <a:srgbClr val="008000"/>
                </a:solidFill>
              </a:rPr>
              <a:t>Dans la plupart des pays, les baies de poivre récoltées sont retirées des pointes avant séchage. Cela peut être fait à la main, en battant avec des </a:t>
            </a:r>
            <a:r>
              <a:rPr lang="fr-FR" b="1" dirty="0">
                <a:solidFill>
                  <a:srgbClr val="008000"/>
                </a:solidFill>
              </a:rPr>
              <a:t>bâtons/fléaux</a:t>
            </a:r>
            <a:r>
              <a:rPr lang="fr-FR" dirty="0">
                <a:solidFill>
                  <a:srgbClr val="008000"/>
                </a:solidFill>
              </a:rPr>
              <a:t> ou par </a:t>
            </a:r>
            <a:r>
              <a:rPr lang="fr-FR" b="1" dirty="0">
                <a:solidFill>
                  <a:srgbClr val="008000"/>
                </a:solidFill>
              </a:rPr>
              <a:t>piétinement</a:t>
            </a:r>
            <a:r>
              <a:rPr lang="fr-FR" dirty="0">
                <a:solidFill>
                  <a:srgbClr val="008000"/>
                </a:solidFill>
              </a:rPr>
              <a:t> sur les pointes de poivre.</a:t>
            </a:r>
          </a:p>
          <a:p>
            <a:pPr algn="just"/>
            <a:endParaRPr lang="fr-FR" dirty="0">
              <a:solidFill>
                <a:srgbClr val="008000"/>
              </a:solidFill>
            </a:endParaRPr>
          </a:p>
          <a:p>
            <a:pPr algn="just"/>
            <a:r>
              <a:rPr lang="fr-FR" b="1" dirty="0">
                <a:solidFill>
                  <a:srgbClr val="008000"/>
                </a:solidFill>
              </a:rPr>
              <a:t>14. Échaudage / blanchissement</a:t>
            </a:r>
          </a:p>
          <a:p>
            <a:pPr algn="just"/>
            <a:r>
              <a:rPr lang="fr-FR" dirty="0">
                <a:solidFill>
                  <a:srgbClr val="FF0000"/>
                </a:solidFill>
              </a:rPr>
              <a:t>Les baies de poivre sont blanchies en plaçant dans l'eau bouillante pendant environ 10 minutes</a:t>
            </a:r>
            <a:r>
              <a:rPr lang="fr-FR" dirty="0">
                <a:solidFill>
                  <a:srgbClr val="008000"/>
                </a:solidFill>
              </a:rPr>
              <a:t>, ce qui les amène à  tourner au brun foncé ou noir, en environ une heure. Blanchir accélère le séchage et le brunissement des fruits, </a:t>
            </a:r>
            <a:r>
              <a:rPr lang="fr-FR" dirty="0">
                <a:solidFill>
                  <a:srgbClr val="FF0000"/>
                </a:solidFill>
              </a:rPr>
              <a:t>mais le coût du carburant pour chauffer l'eau peut être prohibitif pour le très petit processeur d'échelle</a:t>
            </a:r>
            <a:r>
              <a:rPr lang="fr-FR" dirty="0">
                <a:solidFill>
                  <a:srgbClr val="008000"/>
                </a:solidFill>
              </a:rPr>
              <a:t>. Après échaudage ils sont séchés. </a:t>
            </a:r>
            <a:r>
              <a:rPr lang="fr-FR" dirty="0">
                <a:solidFill>
                  <a:srgbClr val="FF0000"/>
                </a:solidFill>
              </a:rPr>
              <a:t>On évitera si possible cette étape (si possible).</a:t>
            </a:r>
            <a:endParaRPr lang="fr-FR" dirty="0">
              <a:solidFill>
                <a:srgbClr val="008000"/>
              </a:solidFill>
            </a:endParaRPr>
          </a:p>
          <a:p>
            <a:pPr algn="just"/>
            <a:r>
              <a:rPr lang="fr-FR" sz="1200" dirty="0">
                <a:solidFill>
                  <a:srgbClr val="008000"/>
                </a:solidFill>
              </a:rPr>
              <a:t>Sources : a) </a:t>
            </a:r>
            <a:r>
              <a:rPr lang="fr-FR" sz="1200" i="1" dirty="0" err="1">
                <a:solidFill>
                  <a:srgbClr val="008000"/>
                </a:solidFill>
              </a:rPr>
              <a:t>Pipper</a:t>
            </a:r>
            <a:r>
              <a:rPr lang="fr-FR" sz="1200" i="1" dirty="0">
                <a:solidFill>
                  <a:srgbClr val="008000"/>
                </a:solidFill>
              </a:rPr>
              <a:t> </a:t>
            </a:r>
            <a:r>
              <a:rPr lang="fr-FR" sz="1200" i="1" dirty="0" err="1">
                <a:solidFill>
                  <a:srgbClr val="008000"/>
                </a:solidFill>
              </a:rPr>
              <a:t>processing</a:t>
            </a:r>
            <a:r>
              <a:rPr lang="fr-FR" sz="1200" dirty="0">
                <a:solidFill>
                  <a:srgbClr val="008000"/>
                </a:solidFill>
              </a:rPr>
              <a:t>, </a:t>
            </a:r>
            <a:r>
              <a:rPr lang="fr-FR" sz="1200" dirty="0" err="1">
                <a:solidFill>
                  <a:srgbClr val="008000"/>
                </a:solidFill>
              </a:rPr>
              <a:t>Practical</a:t>
            </a:r>
            <a:r>
              <a:rPr lang="fr-FR" sz="1200" dirty="0">
                <a:solidFill>
                  <a:srgbClr val="008000"/>
                </a:solidFill>
              </a:rPr>
              <a:t> action, </a:t>
            </a:r>
            <a:r>
              <a:rPr lang="fr-FR" sz="1200" dirty="0">
                <a:solidFill>
                  <a:srgbClr val="008000"/>
                </a:solidFill>
                <a:hlinkClick r:id="rId2"/>
              </a:rPr>
              <a:t>http://infohub.practicalaction.org/oknowledge/bitstream/11283/332195/1/Pepper%20processing.pdf</a:t>
            </a:r>
            <a:r>
              <a:rPr lang="fr-FR" sz="1200" dirty="0">
                <a:solidFill>
                  <a:srgbClr val="008000"/>
                </a:solidFill>
              </a:rPr>
              <a:t> </a:t>
            </a:r>
          </a:p>
          <a:p>
            <a:pPr algn="just"/>
            <a:r>
              <a:rPr lang="fr-FR" sz="1200" dirty="0">
                <a:solidFill>
                  <a:srgbClr val="008000"/>
                </a:solidFill>
              </a:rPr>
              <a:t>b) </a:t>
            </a:r>
            <a:r>
              <a:rPr lang="fr-FR" sz="1200" dirty="0">
                <a:solidFill>
                  <a:srgbClr val="008000"/>
                </a:solidFill>
                <a:hlinkClick r:id="rId3"/>
              </a:rPr>
              <a:t>http://fr.howtopedia.org/wiki/How_to_Process_Pepper</a:t>
            </a:r>
            <a:r>
              <a:rPr lang="fr-FR" sz="1200" dirty="0">
                <a:solidFill>
                  <a:srgbClr val="008000"/>
                </a:solidFill>
              </a:rPr>
              <a:t> </a:t>
            </a:r>
          </a:p>
        </p:txBody>
      </p:sp>
      <p:sp>
        <p:nvSpPr>
          <p:cNvPr id="4" name="Rectangle 3"/>
          <p:cNvSpPr/>
          <p:nvPr/>
        </p:nvSpPr>
        <p:spPr>
          <a:xfrm>
            <a:off x="5008592" y="146131"/>
            <a:ext cx="2260875" cy="369332"/>
          </a:xfrm>
          <a:prstGeom prst="rect">
            <a:avLst/>
          </a:prstGeom>
          <a:ln>
            <a:solidFill>
              <a:srgbClr val="008000"/>
            </a:solidFill>
          </a:ln>
        </p:spPr>
        <p:txBody>
          <a:bodyPr wrap="none">
            <a:spAutoFit/>
          </a:bodyPr>
          <a:lstStyle/>
          <a:p>
            <a:pPr algn="ctr"/>
            <a:r>
              <a:rPr lang="fr-FR" b="1" dirty="0">
                <a:solidFill>
                  <a:srgbClr val="008000"/>
                </a:solidFill>
              </a:rPr>
              <a:t>Projet </a:t>
            </a:r>
            <a:r>
              <a:rPr lang="fr-FR" b="1" dirty="0" err="1">
                <a:solidFill>
                  <a:srgbClr val="008000"/>
                </a:solidFill>
              </a:rPr>
              <a:t>Voatsyperifery</a:t>
            </a:r>
            <a:r>
              <a:rPr lang="fr-FR" b="1" dirty="0">
                <a:solidFill>
                  <a:srgbClr val="008000"/>
                </a:solidFill>
              </a:rPr>
              <a:t> </a:t>
            </a:r>
          </a:p>
        </p:txBody>
      </p:sp>
      <p:sp>
        <p:nvSpPr>
          <p:cNvPr id="8" name="ZoneTexte 7"/>
          <p:cNvSpPr txBox="1"/>
          <p:nvPr/>
        </p:nvSpPr>
        <p:spPr>
          <a:xfrm>
            <a:off x="-147685" y="6521784"/>
            <a:ext cx="4474357" cy="276999"/>
          </a:xfrm>
          <a:prstGeom prst="rect">
            <a:avLst/>
          </a:prstGeom>
          <a:noFill/>
        </p:spPr>
        <p:txBody>
          <a:bodyPr wrap="square" rtlCol="0">
            <a:spAutoFit/>
          </a:bodyPr>
          <a:lstStyle/>
          <a:p>
            <a:pPr algn="ctr"/>
            <a:r>
              <a:rPr lang="fr-FR" sz="1200" dirty="0">
                <a:solidFill>
                  <a:srgbClr val="008000"/>
                </a:solidFill>
              </a:rPr>
              <a:t>Séchoir mixte bois et solaire, complété d’une couverture solaire</a:t>
            </a:r>
          </a:p>
        </p:txBody>
      </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268" y="3998709"/>
            <a:ext cx="2762598" cy="2490461"/>
          </a:xfrm>
          <a:prstGeom prst="rect">
            <a:avLst/>
          </a:prstGeom>
        </p:spPr>
      </p:pic>
      <p:sp>
        <p:nvSpPr>
          <p:cNvPr id="10" name="Rectangle 9"/>
          <p:cNvSpPr/>
          <p:nvPr/>
        </p:nvSpPr>
        <p:spPr>
          <a:xfrm>
            <a:off x="4134344" y="6521784"/>
            <a:ext cx="1748492" cy="276999"/>
          </a:xfrm>
          <a:prstGeom prst="rect">
            <a:avLst/>
          </a:prstGeom>
        </p:spPr>
        <p:txBody>
          <a:bodyPr wrap="none">
            <a:spAutoFit/>
          </a:bodyPr>
          <a:lstStyle/>
          <a:p>
            <a:pPr algn="ctr"/>
            <a:r>
              <a:rPr lang="fr-FR" sz="1200" dirty="0">
                <a:solidFill>
                  <a:srgbClr val="008000"/>
                </a:solidFill>
              </a:rPr>
              <a:t>Poêle à bois et cheminée</a:t>
            </a:r>
          </a:p>
        </p:txBody>
      </p:sp>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5629" y="4188159"/>
            <a:ext cx="1685925" cy="2333625"/>
          </a:xfrm>
          <a:prstGeom prst="rect">
            <a:avLst/>
          </a:prstGeom>
        </p:spPr>
      </p:pic>
      <p:sp>
        <p:nvSpPr>
          <p:cNvPr id="12" name="ZoneTexte 11"/>
          <p:cNvSpPr txBox="1"/>
          <p:nvPr/>
        </p:nvSpPr>
        <p:spPr>
          <a:xfrm>
            <a:off x="6050186" y="6521784"/>
            <a:ext cx="1884556" cy="276497"/>
          </a:xfrm>
          <a:prstGeom prst="rect">
            <a:avLst/>
          </a:prstGeom>
          <a:noFill/>
        </p:spPr>
        <p:txBody>
          <a:bodyPr wrap="square" rtlCol="0">
            <a:spAutoFit/>
          </a:bodyPr>
          <a:lstStyle/>
          <a:p>
            <a:pPr algn="ctr"/>
            <a:r>
              <a:rPr lang="fr-FR" sz="1200" dirty="0">
                <a:solidFill>
                  <a:srgbClr val="008000"/>
                </a:solidFill>
              </a:rPr>
              <a:t>Plateau d’alimentation</a:t>
            </a:r>
          </a:p>
        </p:txBody>
      </p:sp>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9634" y="4279856"/>
            <a:ext cx="2121172" cy="2150229"/>
          </a:xfrm>
          <a:prstGeom prst="rect">
            <a:avLst/>
          </a:prstGeom>
        </p:spPr>
      </p:pic>
      <p:pic>
        <p:nvPicPr>
          <p:cNvPr id="14" name="Imag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06869" y="4247974"/>
            <a:ext cx="1720721" cy="2273810"/>
          </a:xfrm>
          <a:prstGeom prst="rect">
            <a:avLst/>
          </a:prstGeom>
        </p:spPr>
      </p:pic>
      <p:sp>
        <p:nvSpPr>
          <p:cNvPr id="15" name="Rectangle 14"/>
          <p:cNvSpPr/>
          <p:nvPr/>
        </p:nvSpPr>
        <p:spPr>
          <a:xfrm>
            <a:off x="8542359" y="6521784"/>
            <a:ext cx="1428469" cy="276999"/>
          </a:xfrm>
          <a:prstGeom prst="rect">
            <a:avLst/>
          </a:prstGeom>
        </p:spPr>
        <p:txBody>
          <a:bodyPr wrap="none">
            <a:spAutoFit/>
          </a:bodyPr>
          <a:lstStyle/>
          <a:p>
            <a:pPr algn="ctr"/>
            <a:r>
              <a:rPr lang="fr-FR" sz="1200" dirty="0">
                <a:solidFill>
                  <a:srgbClr val="008000"/>
                </a:solidFill>
              </a:rPr>
              <a:t>Armoire de séchage</a:t>
            </a:r>
          </a:p>
        </p:txBody>
      </p:sp>
    </p:spTree>
    <p:extLst>
      <p:ext uri="{BB962C8B-B14F-4D97-AF65-F5344CB8AC3E}">
        <p14:creationId xmlns:p14="http://schemas.microsoft.com/office/powerpoint/2010/main" val="3220182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9210907" y="150338"/>
            <a:ext cx="2743200" cy="365125"/>
          </a:xfrm>
        </p:spPr>
        <p:txBody>
          <a:bodyPr/>
          <a:lstStyle/>
          <a:p>
            <a:fld id="{76277987-A612-4082-9FDC-07960AF023C3}" type="slidenum">
              <a:rPr lang="fr-FR" smtClean="0"/>
              <a:t>15</a:t>
            </a:fld>
            <a:endParaRPr lang="fr-FR" dirty="0"/>
          </a:p>
        </p:txBody>
      </p:sp>
      <p:sp>
        <p:nvSpPr>
          <p:cNvPr id="3" name="Rectangle 2"/>
          <p:cNvSpPr/>
          <p:nvPr/>
        </p:nvSpPr>
        <p:spPr>
          <a:xfrm>
            <a:off x="5008592" y="146131"/>
            <a:ext cx="2260875" cy="369332"/>
          </a:xfrm>
          <a:prstGeom prst="rect">
            <a:avLst/>
          </a:prstGeom>
          <a:ln>
            <a:solidFill>
              <a:srgbClr val="008000"/>
            </a:solidFill>
          </a:ln>
        </p:spPr>
        <p:txBody>
          <a:bodyPr wrap="none">
            <a:spAutoFit/>
          </a:bodyPr>
          <a:lstStyle/>
          <a:p>
            <a:pPr algn="ctr"/>
            <a:r>
              <a:rPr lang="fr-FR" b="1" dirty="0">
                <a:solidFill>
                  <a:srgbClr val="008000"/>
                </a:solidFill>
              </a:rPr>
              <a:t>Projet </a:t>
            </a:r>
            <a:r>
              <a:rPr lang="fr-FR" b="1" dirty="0" err="1">
                <a:solidFill>
                  <a:srgbClr val="008000"/>
                </a:solidFill>
              </a:rPr>
              <a:t>Voatsyperifery</a:t>
            </a:r>
            <a:r>
              <a:rPr lang="fr-FR" b="1" dirty="0">
                <a:solidFill>
                  <a:srgbClr val="008000"/>
                </a:solidFill>
              </a:rPr>
              <a:t> </a:t>
            </a:r>
          </a:p>
        </p:txBody>
      </p:sp>
      <p:sp>
        <p:nvSpPr>
          <p:cNvPr id="4" name="ZoneTexte 3"/>
          <p:cNvSpPr txBox="1"/>
          <p:nvPr/>
        </p:nvSpPr>
        <p:spPr>
          <a:xfrm>
            <a:off x="211874" y="322153"/>
            <a:ext cx="1517338" cy="369332"/>
          </a:xfrm>
          <a:prstGeom prst="rect">
            <a:avLst/>
          </a:prstGeom>
          <a:noFill/>
        </p:spPr>
        <p:txBody>
          <a:bodyPr wrap="none" rtlCol="0">
            <a:spAutoFit/>
          </a:bodyPr>
          <a:lstStyle/>
          <a:p>
            <a:r>
              <a:rPr lang="fr-FR" b="1" dirty="0">
                <a:solidFill>
                  <a:srgbClr val="008000"/>
                </a:solidFill>
              </a:rPr>
              <a:t>15. Nettoyage</a:t>
            </a:r>
          </a:p>
        </p:txBody>
      </p:sp>
      <p:sp>
        <p:nvSpPr>
          <p:cNvPr id="5" name="ZoneTexte 4"/>
          <p:cNvSpPr txBox="1"/>
          <p:nvPr/>
        </p:nvSpPr>
        <p:spPr>
          <a:xfrm>
            <a:off x="211874" y="691485"/>
            <a:ext cx="11742233" cy="3877985"/>
          </a:xfrm>
          <a:prstGeom prst="rect">
            <a:avLst/>
          </a:prstGeom>
          <a:noFill/>
        </p:spPr>
        <p:txBody>
          <a:bodyPr wrap="square" rtlCol="0">
            <a:spAutoFit/>
          </a:bodyPr>
          <a:lstStyle/>
          <a:p>
            <a:pPr algn="just"/>
            <a:r>
              <a:rPr lang="fr-FR" dirty="0">
                <a:solidFill>
                  <a:srgbClr val="008000"/>
                </a:solidFill>
              </a:rPr>
              <a:t>Un produit propre est essentiel. Le problème majeur pour l'exportation de poivre par les petits exploitants agricoles est la production d'un produit suffisamment propre. La première étape consiste à enlever la poussière, la saleté et les pierres à l'aide d'un panier de vannage. Cela peut se faire de la même manière que pour le riz. Quelqu'un, utilisé pour ce travail, peut enlever la saleté, la poussière et la pierre rapidement et efficacement (ils peuvent nettoyer plus de 100 kg de poivre dans une journée de huit heures). Il y a des machines qui peuvent être achetées ou fabriquées qui peuvent enlever la poussière, la saleté et les pierres. Cependant, pour une unité à petite échelle, vanner la récolte à la main est le système le plus approprié. Après le vannage, la récolte doit être lavée à l'eau, pour des quantités allant jusqu'à 50 kg par jour, tout ce qui est nécessaire est de deux ou trois seaux en plastique de 15 litres. La culture doit être lavée à la main et vidangée, deux ou trois fois. Pour de plus grandes quantités, un évier / bassin de 1m³, avec un trou pour le bouchon, peut être construit. Il peut être réalisé en béton. </a:t>
            </a:r>
            <a:r>
              <a:rPr lang="fr-FR" b="1" dirty="0">
                <a:solidFill>
                  <a:srgbClr val="008000"/>
                </a:solidFill>
              </a:rPr>
              <a:t>Cependant, l'eau doit être changée régulièrement pour éviter la </a:t>
            </a:r>
            <a:r>
              <a:rPr lang="fr-FR" b="1" dirty="0" err="1">
                <a:solidFill>
                  <a:srgbClr val="008000"/>
                </a:solidFill>
              </a:rPr>
              <a:t>recontamination</a:t>
            </a:r>
            <a:r>
              <a:rPr lang="fr-FR" b="1" dirty="0">
                <a:solidFill>
                  <a:srgbClr val="008000"/>
                </a:solidFill>
              </a:rPr>
              <a:t> par l'eau sale. Seule l'eau potable doit être utilisée</a:t>
            </a:r>
            <a:r>
              <a:rPr lang="fr-FR" dirty="0">
                <a:solidFill>
                  <a:srgbClr val="008000"/>
                </a:solidFill>
              </a:rPr>
              <a:t>.</a:t>
            </a:r>
          </a:p>
          <a:p>
            <a:pPr algn="just"/>
            <a:r>
              <a:rPr lang="fr-FR" dirty="0">
                <a:solidFill>
                  <a:srgbClr val="008000"/>
                </a:solidFill>
              </a:rPr>
              <a:t>Les baies de poivre peuvent être blanchies avant de sécher en les plongeant dans l'eau bouillante pendant dix minutes. Cela accélère le séchage et le brunissement des baies. Cependant, les coûts de carburant peuvent être prohibitifs.</a:t>
            </a:r>
          </a:p>
          <a:p>
            <a:r>
              <a:rPr lang="fr-FR" sz="1200" dirty="0">
                <a:solidFill>
                  <a:srgbClr val="008000"/>
                </a:solidFill>
              </a:rPr>
              <a:t>Source : </a:t>
            </a:r>
            <a:r>
              <a:rPr lang="fr-FR" sz="1200" dirty="0">
                <a:solidFill>
                  <a:srgbClr val="008000"/>
                </a:solidFill>
                <a:hlinkClick r:id="rId2"/>
              </a:rPr>
              <a:t>http://fr.howtopedia.org/wiki/How_to_Process_Pepper</a:t>
            </a:r>
            <a:r>
              <a:rPr lang="fr-FR" sz="1200" dirty="0">
                <a:solidFill>
                  <a:srgbClr val="008000"/>
                </a:solidFill>
              </a:rPr>
              <a:t>  </a:t>
            </a:r>
          </a:p>
        </p:txBody>
      </p:sp>
      <p:sp>
        <p:nvSpPr>
          <p:cNvPr id="6" name="ZoneTexte 5"/>
          <p:cNvSpPr txBox="1"/>
          <p:nvPr/>
        </p:nvSpPr>
        <p:spPr>
          <a:xfrm>
            <a:off x="137251" y="4742962"/>
            <a:ext cx="12010145" cy="2031325"/>
          </a:xfrm>
          <a:prstGeom prst="rect">
            <a:avLst/>
          </a:prstGeom>
          <a:noFill/>
        </p:spPr>
        <p:txBody>
          <a:bodyPr wrap="square" rtlCol="0">
            <a:spAutoFit/>
          </a:bodyPr>
          <a:lstStyle/>
          <a:p>
            <a:pPr algn="just"/>
            <a:r>
              <a:rPr lang="fr-FR" b="1" dirty="0">
                <a:solidFill>
                  <a:srgbClr val="008000"/>
                </a:solidFill>
              </a:rPr>
              <a:t>16. Stockage</a:t>
            </a:r>
          </a:p>
          <a:p>
            <a:pPr algn="just"/>
            <a:r>
              <a:rPr lang="fr-FR" dirty="0">
                <a:solidFill>
                  <a:srgbClr val="008000"/>
                </a:solidFill>
              </a:rPr>
              <a:t>Les poivres secs doivent être conservés dans des récipients étanches à l'humidité, loin de la lumière solaire directe. Les grains de poivre stockés doivent être inspectés régulièrement pour des signes de détérioration ou de l'humidité. Si elles ont absorbé de l'humidité, ils doivent être </a:t>
            </a:r>
            <a:r>
              <a:rPr lang="fr-FR" dirty="0" err="1">
                <a:solidFill>
                  <a:srgbClr val="008000"/>
                </a:solidFill>
              </a:rPr>
              <a:t>reséchés</a:t>
            </a:r>
            <a:r>
              <a:rPr lang="fr-FR" dirty="0">
                <a:solidFill>
                  <a:srgbClr val="008000"/>
                </a:solidFill>
              </a:rPr>
              <a:t> jusqu'à une teneur en humidité de 10%. La salle de stockage doit être propre, sèche, fraiche et exempte de parasites. Des moustiquaires doivent être installées sur les fenêtres pour empêcher les parasites et les insectes de pénétrer dans la salle. Les aliments, les détergents et les peintures à fortes odeurs ne doivent pas être stockés dans la même pièce.</a:t>
            </a:r>
            <a:r>
              <a:rPr lang="fr-FR" sz="1200" dirty="0">
                <a:solidFill>
                  <a:srgbClr val="008000"/>
                </a:solidFill>
              </a:rPr>
              <a:t> Source : </a:t>
            </a:r>
            <a:r>
              <a:rPr lang="fr-FR" sz="1200" i="1" dirty="0" err="1">
                <a:solidFill>
                  <a:srgbClr val="008000"/>
                </a:solidFill>
              </a:rPr>
              <a:t>Pipper</a:t>
            </a:r>
            <a:r>
              <a:rPr lang="fr-FR" sz="1200" i="1" dirty="0">
                <a:solidFill>
                  <a:srgbClr val="008000"/>
                </a:solidFill>
              </a:rPr>
              <a:t> </a:t>
            </a:r>
            <a:r>
              <a:rPr lang="fr-FR" sz="1200" i="1" dirty="0" err="1">
                <a:solidFill>
                  <a:srgbClr val="008000"/>
                </a:solidFill>
              </a:rPr>
              <a:t>processing</a:t>
            </a:r>
            <a:r>
              <a:rPr lang="fr-FR" sz="1200" dirty="0">
                <a:solidFill>
                  <a:srgbClr val="008000"/>
                </a:solidFill>
              </a:rPr>
              <a:t>, </a:t>
            </a:r>
            <a:r>
              <a:rPr lang="fr-FR" sz="1200" dirty="0" err="1">
                <a:solidFill>
                  <a:srgbClr val="008000"/>
                </a:solidFill>
              </a:rPr>
              <a:t>Practical</a:t>
            </a:r>
            <a:r>
              <a:rPr lang="fr-FR" sz="1200" dirty="0">
                <a:solidFill>
                  <a:srgbClr val="008000"/>
                </a:solidFill>
              </a:rPr>
              <a:t> action, </a:t>
            </a:r>
            <a:r>
              <a:rPr lang="fr-FR" sz="1200" dirty="0">
                <a:solidFill>
                  <a:srgbClr val="008000"/>
                </a:solidFill>
                <a:hlinkClick r:id="rId3"/>
              </a:rPr>
              <a:t>http://infohub.practicalaction.org/oknowledge/bitstream/11283/332195/1/Pepper%20processing.pdf</a:t>
            </a:r>
            <a:r>
              <a:rPr lang="fr-FR" sz="1200" dirty="0">
                <a:solidFill>
                  <a:srgbClr val="008000"/>
                </a:solidFill>
              </a:rPr>
              <a:t> </a:t>
            </a:r>
            <a:endParaRPr lang="fr-FR" dirty="0">
              <a:solidFill>
                <a:srgbClr val="008000"/>
              </a:solidFill>
            </a:endParaRPr>
          </a:p>
        </p:txBody>
      </p:sp>
    </p:spTree>
    <p:extLst>
      <p:ext uri="{BB962C8B-B14F-4D97-AF65-F5344CB8AC3E}">
        <p14:creationId xmlns:p14="http://schemas.microsoft.com/office/powerpoint/2010/main" val="1625006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9267230" y="146131"/>
            <a:ext cx="2743200" cy="365125"/>
          </a:xfrm>
        </p:spPr>
        <p:txBody>
          <a:bodyPr/>
          <a:lstStyle/>
          <a:p>
            <a:fld id="{76277987-A612-4082-9FDC-07960AF023C3}" type="slidenum">
              <a:rPr lang="fr-FR" smtClean="0"/>
              <a:t>16</a:t>
            </a:fld>
            <a:endParaRPr lang="fr-FR"/>
          </a:p>
        </p:txBody>
      </p:sp>
      <p:sp>
        <p:nvSpPr>
          <p:cNvPr id="3" name="Rectangle 2"/>
          <p:cNvSpPr/>
          <p:nvPr/>
        </p:nvSpPr>
        <p:spPr>
          <a:xfrm>
            <a:off x="144965" y="383100"/>
            <a:ext cx="11653025" cy="3877985"/>
          </a:xfrm>
          <a:prstGeom prst="rect">
            <a:avLst/>
          </a:prstGeom>
        </p:spPr>
        <p:txBody>
          <a:bodyPr wrap="square">
            <a:spAutoFit/>
          </a:bodyPr>
          <a:lstStyle/>
          <a:p>
            <a:pPr algn="just"/>
            <a:r>
              <a:rPr lang="fr-FR" b="1" dirty="0">
                <a:solidFill>
                  <a:srgbClr val="008000"/>
                </a:solidFill>
              </a:rPr>
              <a:t>17. Séchage</a:t>
            </a:r>
          </a:p>
          <a:p>
            <a:pPr algn="just"/>
            <a:r>
              <a:rPr lang="fr-FR" dirty="0">
                <a:solidFill>
                  <a:srgbClr val="008000"/>
                </a:solidFill>
              </a:rPr>
              <a:t>Ceci est la partie la plus importante du processus, car il influe sur la qualité du produit final. Il est important de sécher rapidement les grains de poivre de telle sorte que la moisissure ne commence pas à se développer sur les grains pendant le séchage. </a:t>
            </a:r>
            <a:r>
              <a:rPr lang="fr-FR" i="1" dirty="0">
                <a:solidFill>
                  <a:srgbClr val="008000"/>
                </a:solidFill>
              </a:rPr>
              <a:t>Pour obtenir la couleur noire de poivre séché, il doit être séché au soleil direct</a:t>
            </a:r>
            <a:r>
              <a:rPr lang="fr-FR" dirty="0">
                <a:solidFill>
                  <a:srgbClr val="008000"/>
                </a:solidFill>
              </a:rPr>
              <a:t>. Ceci peut être réalisé par séchage au soleil, à l'aide d'un sécheur solaire ou dans un séchoir solaire combiné et par la combustion de bois sec. Les baies de poivre doivent être séchées jusqu'à ce qu'elles soient noires et ridées et ont une teneur en humidité finale de 8-10% pour empêcher la croissance des moisissures. </a:t>
            </a:r>
          </a:p>
          <a:p>
            <a:pPr algn="just"/>
            <a:r>
              <a:rPr lang="fr-FR" u="sng" dirty="0">
                <a:solidFill>
                  <a:srgbClr val="008000"/>
                </a:solidFill>
              </a:rPr>
              <a:t>Le séchage au soleil </a:t>
            </a:r>
            <a:r>
              <a:rPr lang="fr-FR" dirty="0">
                <a:solidFill>
                  <a:srgbClr val="008000"/>
                </a:solidFill>
              </a:rPr>
              <a:t>: Traditionnellement, les baies de poivre sont étalés sur un sol en béton et séchées en utilisant la chaleur naturelle du soleil. Les meilleures surfaces de séchage à utiliser sont des nattes de bambou enduits avec de la pâte de fenugrec, des planchers en béton ou du polyéthylène noir haute densité , qui donnent une meilleure qualité et le produit final plus propre. Les baies doivent être ratissées, retournées, plusieurs fois par jour, en les laissant sécher complètement. Le séchage au soleil prend quelque chose comme 7 à 10 jours, en fonction du climat local et la densité de la pile (de la couche) de baies. </a:t>
            </a:r>
            <a:r>
              <a:rPr lang="fr-FR" sz="1200" dirty="0">
                <a:solidFill>
                  <a:srgbClr val="008000"/>
                </a:solidFill>
              </a:rPr>
              <a:t>Source : </a:t>
            </a:r>
            <a:r>
              <a:rPr lang="fr-FR" sz="1200" i="1" dirty="0" err="1">
                <a:solidFill>
                  <a:srgbClr val="008000"/>
                </a:solidFill>
              </a:rPr>
              <a:t>Pipper</a:t>
            </a:r>
            <a:r>
              <a:rPr lang="fr-FR" sz="1200" i="1" dirty="0">
                <a:solidFill>
                  <a:srgbClr val="008000"/>
                </a:solidFill>
              </a:rPr>
              <a:t> </a:t>
            </a:r>
            <a:r>
              <a:rPr lang="fr-FR" sz="1200" i="1" dirty="0" err="1">
                <a:solidFill>
                  <a:srgbClr val="008000"/>
                </a:solidFill>
              </a:rPr>
              <a:t>processing</a:t>
            </a:r>
            <a:r>
              <a:rPr lang="fr-FR" sz="1200" dirty="0">
                <a:solidFill>
                  <a:srgbClr val="008000"/>
                </a:solidFill>
              </a:rPr>
              <a:t>, </a:t>
            </a:r>
            <a:r>
              <a:rPr lang="fr-FR" sz="1200" dirty="0" err="1">
                <a:solidFill>
                  <a:srgbClr val="008000"/>
                </a:solidFill>
              </a:rPr>
              <a:t>Practical</a:t>
            </a:r>
            <a:r>
              <a:rPr lang="fr-FR" sz="1200" dirty="0">
                <a:solidFill>
                  <a:srgbClr val="008000"/>
                </a:solidFill>
              </a:rPr>
              <a:t> action, </a:t>
            </a:r>
            <a:r>
              <a:rPr lang="fr-FR" sz="1200" dirty="0">
                <a:solidFill>
                  <a:srgbClr val="008000"/>
                </a:solidFill>
                <a:hlinkClick r:id="rId2"/>
              </a:rPr>
              <a:t>http://infohub.practicalaction.org/oknowledge/bitstream/11283/332195/1/Pepper%20processing.pdf</a:t>
            </a:r>
            <a:r>
              <a:rPr lang="fr-FR" sz="1200" dirty="0">
                <a:solidFill>
                  <a:srgbClr val="008000"/>
                </a:solidFill>
              </a:rPr>
              <a:t> </a:t>
            </a:r>
          </a:p>
        </p:txBody>
      </p:sp>
      <p:sp>
        <p:nvSpPr>
          <p:cNvPr id="4" name="Rectangle 3"/>
          <p:cNvSpPr/>
          <p:nvPr/>
        </p:nvSpPr>
        <p:spPr>
          <a:xfrm>
            <a:off x="5008592" y="146131"/>
            <a:ext cx="2260875" cy="369332"/>
          </a:xfrm>
          <a:prstGeom prst="rect">
            <a:avLst/>
          </a:prstGeom>
          <a:ln>
            <a:solidFill>
              <a:srgbClr val="008000"/>
            </a:solidFill>
          </a:ln>
        </p:spPr>
        <p:txBody>
          <a:bodyPr wrap="none">
            <a:spAutoFit/>
          </a:bodyPr>
          <a:lstStyle/>
          <a:p>
            <a:pPr algn="ctr"/>
            <a:r>
              <a:rPr lang="fr-FR" b="1" dirty="0">
                <a:solidFill>
                  <a:srgbClr val="008000"/>
                </a:solidFill>
              </a:rPr>
              <a:t>Projet </a:t>
            </a:r>
            <a:r>
              <a:rPr lang="fr-FR" b="1" dirty="0" err="1">
                <a:solidFill>
                  <a:srgbClr val="008000"/>
                </a:solidFill>
              </a:rPr>
              <a:t>Voatsyperifery</a:t>
            </a:r>
            <a:r>
              <a:rPr lang="fr-FR" b="1" dirty="0">
                <a:solidFill>
                  <a:srgbClr val="008000"/>
                </a:solidFill>
              </a:rPr>
              <a:t> </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0430" y="4047035"/>
            <a:ext cx="3810000" cy="2667000"/>
          </a:xfrm>
          <a:prstGeom prst="rect">
            <a:avLst/>
          </a:prstGeom>
        </p:spPr>
      </p:pic>
      <p:sp>
        <p:nvSpPr>
          <p:cNvPr id="6" name="ZoneTexte 5"/>
          <p:cNvSpPr txBox="1"/>
          <p:nvPr/>
        </p:nvSpPr>
        <p:spPr>
          <a:xfrm>
            <a:off x="3857477" y="5144375"/>
            <a:ext cx="4364127" cy="1569660"/>
          </a:xfrm>
          <a:prstGeom prst="rect">
            <a:avLst/>
          </a:prstGeom>
          <a:noFill/>
        </p:spPr>
        <p:txBody>
          <a:bodyPr wrap="square" rtlCol="0">
            <a:spAutoFit/>
          </a:bodyPr>
          <a:lstStyle/>
          <a:p>
            <a:pPr algn="r"/>
            <a:r>
              <a:rPr lang="fr-FR" sz="1200" dirty="0">
                <a:solidFill>
                  <a:srgbClr val="008000"/>
                </a:solidFill>
              </a:rPr>
              <a:t>Figure 2</a:t>
            </a:r>
          </a:p>
          <a:p>
            <a:pPr algn="r"/>
            <a:r>
              <a:rPr lang="fr-FR" sz="1200" b="1" dirty="0">
                <a:solidFill>
                  <a:srgbClr val="008000"/>
                </a:solidFill>
              </a:rPr>
              <a:t>Armoire de séchage / séchoir </a:t>
            </a:r>
            <a:r>
              <a:rPr lang="fr-FR" sz="1200" dirty="0">
                <a:solidFill>
                  <a:srgbClr val="008000"/>
                </a:solidFill>
                <a:sym typeface="Wingdings" panose="05000000000000000000" pitchFamily="2" charset="2"/>
              </a:rPr>
              <a:t></a:t>
            </a:r>
            <a:r>
              <a:rPr lang="fr-FR" sz="1200" dirty="0">
                <a:solidFill>
                  <a:srgbClr val="008000"/>
                </a:solidFill>
              </a:rPr>
              <a:t> </a:t>
            </a:r>
          </a:p>
          <a:p>
            <a:pPr algn="r"/>
            <a:r>
              <a:rPr lang="fr-FR" sz="1200" dirty="0" err="1">
                <a:solidFill>
                  <a:srgbClr val="008000"/>
                </a:solidFill>
              </a:rPr>
              <a:t>tray</a:t>
            </a:r>
            <a:r>
              <a:rPr lang="fr-FR" sz="1200" dirty="0">
                <a:solidFill>
                  <a:srgbClr val="008000"/>
                </a:solidFill>
              </a:rPr>
              <a:t> : plateau, plaque</a:t>
            </a:r>
          </a:p>
          <a:p>
            <a:pPr algn="r"/>
            <a:r>
              <a:rPr lang="fr-FR" sz="1200" dirty="0" err="1">
                <a:solidFill>
                  <a:srgbClr val="008000"/>
                </a:solidFill>
              </a:rPr>
              <a:t>door</a:t>
            </a:r>
            <a:r>
              <a:rPr lang="fr-FR" sz="1200" dirty="0">
                <a:solidFill>
                  <a:srgbClr val="008000"/>
                </a:solidFill>
              </a:rPr>
              <a:t> : porte</a:t>
            </a:r>
          </a:p>
          <a:p>
            <a:pPr algn="r"/>
            <a:r>
              <a:rPr lang="fr-FR" sz="1200" dirty="0">
                <a:solidFill>
                  <a:srgbClr val="008000"/>
                </a:solidFill>
              </a:rPr>
              <a:t>legs : pieds du meuble</a:t>
            </a:r>
          </a:p>
          <a:p>
            <a:pPr algn="r"/>
            <a:r>
              <a:rPr lang="fr-FR" sz="1200" dirty="0" err="1">
                <a:solidFill>
                  <a:srgbClr val="008000"/>
                </a:solidFill>
              </a:rPr>
              <a:t>insulation</a:t>
            </a:r>
            <a:r>
              <a:rPr lang="fr-FR" sz="1200" dirty="0">
                <a:solidFill>
                  <a:srgbClr val="008000"/>
                </a:solidFill>
              </a:rPr>
              <a:t> : isolation</a:t>
            </a:r>
          </a:p>
          <a:p>
            <a:pPr algn="r"/>
            <a:r>
              <a:rPr lang="fr-FR" sz="1200" dirty="0">
                <a:solidFill>
                  <a:srgbClr val="008000"/>
                </a:solidFill>
              </a:rPr>
              <a:t>vent </a:t>
            </a:r>
            <a:r>
              <a:rPr lang="fr-FR" sz="1200" dirty="0" err="1">
                <a:solidFill>
                  <a:srgbClr val="008000"/>
                </a:solidFill>
              </a:rPr>
              <a:t>holes</a:t>
            </a:r>
            <a:r>
              <a:rPr lang="fr-FR" sz="1200" dirty="0">
                <a:solidFill>
                  <a:srgbClr val="008000"/>
                </a:solidFill>
              </a:rPr>
              <a:t> : trous d'aération</a:t>
            </a:r>
          </a:p>
          <a:p>
            <a:pPr algn="r"/>
            <a:r>
              <a:rPr lang="fr-FR" sz="1200" dirty="0">
                <a:solidFill>
                  <a:srgbClr val="008000"/>
                </a:solidFill>
              </a:rPr>
              <a:t>Source : </a:t>
            </a:r>
            <a:r>
              <a:rPr lang="fr-FR" sz="1200" dirty="0">
                <a:solidFill>
                  <a:srgbClr val="008000"/>
                </a:solidFill>
                <a:hlinkClick r:id="rId4"/>
              </a:rPr>
              <a:t>http://fr.howtopedia.org/wiki/How_to_Process_Pepper</a:t>
            </a:r>
            <a:r>
              <a:rPr lang="fr-FR" sz="1200" dirty="0">
                <a:solidFill>
                  <a:srgbClr val="008000"/>
                </a:solidFill>
              </a:rPr>
              <a:t>  </a:t>
            </a:r>
          </a:p>
        </p:txBody>
      </p:sp>
      <p:sp>
        <p:nvSpPr>
          <p:cNvPr id="7" name="ZoneTexte 6"/>
          <p:cNvSpPr txBox="1"/>
          <p:nvPr/>
        </p:nvSpPr>
        <p:spPr>
          <a:xfrm>
            <a:off x="144965" y="4265292"/>
            <a:ext cx="5687123" cy="2230485"/>
          </a:xfrm>
          <a:prstGeom prst="rect">
            <a:avLst/>
          </a:prstGeom>
          <a:noFill/>
        </p:spPr>
        <p:txBody>
          <a:bodyPr wrap="square" rtlCol="0">
            <a:spAutoFit/>
          </a:bodyPr>
          <a:lstStyle/>
          <a:p>
            <a:pPr algn="just"/>
            <a:r>
              <a:rPr lang="fr-FR" dirty="0">
                <a:solidFill>
                  <a:srgbClr val="FF0000"/>
                </a:solidFill>
              </a:rPr>
              <a:t>L'incapacité de sécher correctement le produit sera, à tout le moins, de ralentir l'ensemble du processus et pourrait conduire à la croissance de moisissures. Tout poivre avec même une trace de moisissure ne peut pas être utilisé pour le traitement. La valeur de vente de poivre moisis peut être inférieure à 50% de la valeur normale. Dans les cas extrêmes, toute la récolte peut être perdue.</a:t>
            </a:r>
            <a:r>
              <a:rPr lang="fr-FR" sz="1200" dirty="0">
                <a:solidFill>
                  <a:srgbClr val="FF0000"/>
                </a:solidFill>
              </a:rPr>
              <a:t> </a:t>
            </a:r>
          </a:p>
          <a:p>
            <a:pPr algn="just"/>
            <a:r>
              <a:rPr lang="fr-FR" sz="1200" dirty="0">
                <a:solidFill>
                  <a:srgbClr val="008000"/>
                </a:solidFill>
              </a:rPr>
              <a:t>Source : </a:t>
            </a:r>
            <a:r>
              <a:rPr lang="fr-FR" sz="1200" dirty="0">
                <a:solidFill>
                  <a:srgbClr val="008000"/>
                </a:solidFill>
                <a:hlinkClick r:id="rId4"/>
              </a:rPr>
              <a:t>http://fr.howtopedia.org/wiki/How_to_Process_Pepper</a:t>
            </a:r>
            <a:r>
              <a:rPr lang="fr-FR" sz="1200" dirty="0">
                <a:solidFill>
                  <a:srgbClr val="008000"/>
                </a:solidFill>
              </a:rPr>
              <a:t> </a:t>
            </a:r>
          </a:p>
        </p:txBody>
      </p:sp>
    </p:spTree>
    <p:extLst>
      <p:ext uri="{BB962C8B-B14F-4D97-AF65-F5344CB8AC3E}">
        <p14:creationId xmlns:p14="http://schemas.microsoft.com/office/powerpoint/2010/main" val="4149645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9267230" y="146131"/>
            <a:ext cx="2743200" cy="365125"/>
          </a:xfrm>
        </p:spPr>
        <p:txBody>
          <a:bodyPr/>
          <a:lstStyle/>
          <a:p>
            <a:fld id="{76277987-A612-4082-9FDC-07960AF023C3}" type="slidenum">
              <a:rPr lang="fr-FR" smtClean="0"/>
              <a:t>17</a:t>
            </a:fld>
            <a:endParaRPr lang="fr-FR"/>
          </a:p>
        </p:txBody>
      </p:sp>
      <p:sp>
        <p:nvSpPr>
          <p:cNvPr id="3" name="Rectangle 2"/>
          <p:cNvSpPr/>
          <p:nvPr/>
        </p:nvSpPr>
        <p:spPr>
          <a:xfrm>
            <a:off x="111511" y="146131"/>
            <a:ext cx="11898919" cy="4154984"/>
          </a:xfrm>
          <a:prstGeom prst="rect">
            <a:avLst/>
          </a:prstGeom>
        </p:spPr>
        <p:txBody>
          <a:bodyPr wrap="square">
            <a:spAutoFit/>
          </a:bodyPr>
          <a:lstStyle/>
          <a:p>
            <a:pPr algn="just"/>
            <a:r>
              <a:rPr lang="fr-FR" b="1" dirty="0">
                <a:solidFill>
                  <a:srgbClr val="008000"/>
                </a:solidFill>
              </a:rPr>
              <a:t>17 . Séchage (suite)</a:t>
            </a:r>
          </a:p>
          <a:p>
            <a:pPr algn="just"/>
            <a:r>
              <a:rPr lang="fr-FR" dirty="0">
                <a:solidFill>
                  <a:srgbClr val="008000"/>
                </a:solidFill>
              </a:rPr>
              <a:t>Pendant la saison sèche, le séchage au soleil est généralement suffisant pour sécher le produit. La méthode la plus simple et la moins chère est de jeter les produits sur des nattes au soleil. Cependant, il existe des problèmes associés à cette méthode. La poussière et la saleté sont soufflées sur les cultures et les tempêtes de pluie inattendues peuvent remouiller la récolte. Un séchoir solaire permet d'éviter ces problèmes. Le type le plus simple est le séchoir solaire, voir la figure 1, qui peut être construit à partir de matériaux disponibles localement (par exemple, le bambou, la fibre de coco ou de tissu en nylon). Pour les unités plus grandes (plus de 30 kg / jour) un « </a:t>
            </a:r>
            <a:r>
              <a:rPr lang="fr-FR" b="1" dirty="0">
                <a:solidFill>
                  <a:srgbClr val="008000"/>
                </a:solidFill>
              </a:rPr>
              <a:t>séchoir solaire </a:t>
            </a:r>
            <a:r>
              <a:rPr lang="fr-FR" b="1" dirty="0" err="1">
                <a:solidFill>
                  <a:srgbClr val="008000"/>
                </a:solidFill>
              </a:rPr>
              <a:t>Exell</a:t>
            </a:r>
            <a:r>
              <a:rPr lang="fr-FR" b="1" dirty="0">
                <a:solidFill>
                  <a:srgbClr val="008000"/>
                </a:solidFill>
              </a:rPr>
              <a:t> </a:t>
            </a:r>
            <a:r>
              <a:rPr lang="fr-FR" dirty="0">
                <a:solidFill>
                  <a:srgbClr val="008000"/>
                </a:solidFill>
              </a:rPr>
              <a:t>» pourrait être utilisé, voir la figure 2. Toutefois, les coûts de construction sont plus élevés et une évaluation financière complète doit donc être fait pour veiller à ce qu'un revenu plus élevé provenant de meilleures épices de qualité peut justifier la dépense supplémentaire. Pendant la saison humide ou les périodes de forte humidité, ce qui coïncide souvent avec la récolte des épices, un séchoir solaire ou le séchage au soleil ne peuvent pas être utilisées efficacement. Un séchoir artificiel, qui utilise une source d'énergie pas chère est nécessaire. Cela peut être un séchoir à combustion de bois ou de paille sèche ou une combinaison de combustion de bois et solaire. Les figures 3-6 montrent un séchoir combiné combustion du bois et solaire qui est basé sur le séchoir </a:t>
            </a:r>
            <a:r>
              <a:rPr lang="fr-FR" b="1" dirty="0" err="1">
                <a:solidFill>
                  <a:srgbClr val="008000"/>
                </a:solidFill>
              </a:rPr>
              <a:t>McDowell</a:t>
            </a:r>
            <a:r>
              <a:rPr lang="fr-FR" dirty="0">
                <a:solidFill>
                  <a:srgbClr val="008000"/>
                </a:solidFill>
              </a:rPr>
              <a:t> et a été utilisé au Sri Lanka. </a:t>
            </a:r>
            <a:r>
              <a:rPr lang="fr-FR" sz="1200" dirty="0">
                <a:solidFill>
                  <a:srgbClr val="008000"/>
                </a:solidFill>
              </a:rPr>
              <a:t>Sources : a) </a:t>
            </a:r>
            <a:r>
              <a:rPr lang="fr-FR" sz="1200" dirty="0">
                <a:solidFill>
                  <a:srgbClr val="008000"/>
                </a:solidFill>
                <a:hlinkClick r:id="rId2"/>
              </a:rPr>
              <a:t>http://fr.howtopedia.org/wiki/How_to_Process_Pepper</a:t>
            </a:r>
            <a:r>
              <a:rPr lang="fr-FR" sz="1200" dirty="0">
                <a:solidFill>
                  <a:srgbClr val="008000"/>
                </a:solidFill>
              </a:rPr>
              <a:t>, b) </a:t>
            </a:r>
            <a:r>
              <a:rPr lang="fr-FR" sz="1200" i="1" dirty="0" err="1">
                <a:solidFill>
                  <a:srgbClr val="008000"/>
                </a:solidFill>
              </a:rPr>
              <a:t>Pipper</a:t>
            </a:r>
            <a:r>
              <a:rPr lang="fr-FR" sz="1200" i="1" dirty="0">
                <a:solidFill>
                  <a:srgbClr val="008000"/>
                </a:solidFill>
              </a:rPr>
              <a:t> </a:t>
            </a:r>
            <a:r>
              <a:rPr lang="fr-FR" sz="1200" i="1" dirty="0" err="1">
                <a:solidFill>
                  <a:srgbClr val="008000"/>
                </a:solidFill>
              </a:rPr>
              <a:t>processing</a:t>
            </a:r>
            <a:r>
              <a:rPr lang="fr-FR" sz="1200" dirty="0">
                <a:solidFill>
                  <a:srgbClr val="008000"/>
                </a:solidFill>
              </a:rPr>
              <a:t>, </a:t>
            </a:r>
            <a:r>
              <a:rPr lang="fr-FR" sz="1200" dirty="0" err="1">
                <a:solidFill>
                  <a:srgbClr val="008000"/>
                </a:solidFill>
              </a:rPr>
              <a:t>Practical</a:t>
            </a:r>
            <a:r>
              <a:rPr lang="fr-FR" sz="1200" dirty="0">
                <a:solidFill>
                  <a:srgbClr val="008000"/>
                </a:solidFill>
              </a:rPr>
              <a:t> action, </a:t>
            </a:r>
          </a:p>
          <a:p>
            <a:pPr algn="just"/>
            <a:r>
              <a:rPr lang="fr-FR" sz="1200" dirty="0">
                <a:solidFill>
                  <a:srgbClr val="008000"/>
                </a:solidFill>
                <a:hlinkClick r:id="rId3"/>
              </a:rPr>
              <a:t>http://infohub.practicalaction.org/oknowledge/bitstream/11283/332195/1/Pepper%20processing.pdf</a:t>
            </a:r>
            <a:r>
              <a:rPr lang="fr-FR" sz="1200" dirty="0">
                <a:solidFill>
                  <a:srgbClr val="008000"/>
                </a:solidFill>
              </a:rPr>
              <a:t> </a:t>
            </a:r>
          </a:p>
        </p:txBody>
      </p:sp>
      <p:sp>
        <p:nvSpPr>
          <p:cNvPr id="4" name="Rectangle 3"/>
          <p:cNvSpPr/>
          <p:nvPr/>
        </p:nvSpPr>
        <p:spPr>
          <a:xfrm>
            <a:off x="5008592" y="146131"/>
            <a:ext cx="2260875" cy="369332"/>
          </a:xfrm>
          <a:prstGeom prst="rect">
            <a:avLst/>
          </a:prstGeom>
          <a:ln>
            <a:solidFill>
              <a:srgbClr val="008000"/>
            </a:solidFill>
          </a:ln>
        </p:spPr>
        <p:txBody>
          <a:bodyPr wrap="none">
            <a:spAutoFit/>
          </a:bodyPr>
          <a:lstStyle/>
          <a:p>
            <a:pPr algn="ctr"/>
            <a:r>
              <a:rPr lang="fr-FR" b="1" dirty="0">
                <a:solidFill>
                  <a:srgbClr val="008000"/>
                </a:solidFill>
              </a:rPr>
              <a:t>Projet </a:t>
            </a:r>
            <a:r>
              <a:rPr lang="fr-FR" b="1" dirty="0" err="1">
                <a:solidFill>
                  <a:srgbClr val="008000"/>
                </a:solidFill>
              </a:rPr>
              <a:t>Voatsyperifery</a:t>
            </a:r>
            <a:r>
              <a:rPr lang="fr-FR" b="1" dirty="0">
                <a:solidFill>
                  <a:srgbClr val="008000"/>
                </a:solidFill>
              </a:rPr>
              <a:t> </a:t>
            </a: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4630" y="3862503"/>
            <a:ext cx="3225800" cy="2857500"/>
          </a:xfrm>
          <a:prstGeom prst="rect">
            <a:avLst/>
          </a:prstGeom>
        </p:spPr>
      </p:pic>
      <p:sp>
        <p:nvSpPr>
          <p:cNvPr id="9" name="ZoneTexte 8"/>
          <p:cNvSpPr txBox="1"/>
          <p:nvPr/>
        </p:nvSpPr>
        <p:spPr>
          <a:xfrm>
            <a:off x="5008592" y="4301115"/>
            <a:ext cx="3776038" cy="2492990"/>
          </a:xfrm>
          <a:prstGeom prst="rect">
            <a:avLst/>
          </a:prstGeom>
          <a:noFill/>
        </p:spPr>
        <p:txBody>
          <a:bodyPr wrap="square" rtlCol="0">
            <a:spAutoFit/>
          </a:bodyPr>
          <a:lstStyle/>
          <a:p>
            <a:pPr algn="r"/>
            <a:r>
              <a:rPr lang="fr-FR" sz="1200" dirty="0">
                <a:solidFill>
                  <a:srgbClr val="008000"/>
                </a:solidFill>
              </a:rPr>
              <a:t>Figure 2 : </a:t>
            </a:r>
            <a:r>
              <a:rPr lang="fr-FR" sz="1200" b="1" dirty="0">
                <a:solidFill>
                  <a:srgbClr val="008000"/>
                </a:solidFill>
              </a:rPr>
              <a:t>Séchoir solaire </a:t>
            </a:r>
            <a:r>
              <a:rPr lang="fr-FR" sz="1200" b="1" dirty="0" err="1">
                <a:solidFill>
                  <a:srgbClr val="008000"/>
                </a:solidFill>
              </a:rPr>
              <a:t>Exell</a:t>
            </a:r>
            <a:r>
              <a:rPr lang="fr-FR" sz="1200" b="1" dirty="0">
                <a:solidFill>
                  <a:srgbClr val="008000"/>
                </a:solidFill>
              </a:rPr>
              <a:t> </a:t>
            </a:r>
            <a:r>
              <a:rPr lang="fr-FR" sz="1200" dirty="0">
                <a:solidFill>
                  <a:srgbClr val="008000"/>
                </a:solidFill>
                <a:sym typeface="Wingdings" panose="05000000000000000000" pitchFamily="2" charset="2"/>
              </a:rPr>
              <a:t></a:t>
            </a:r>
            <a:r>
              <a:rPr lang="fr-FR" sz="1200" dirty="0">
                <a:solidFill>
                  <a:srgbClr val="008000"/>
                </a:solidFill>
              </a:rPr>
              <a:t> </a:t>
            </a:r>
          </a:p>
          <a:p>
            <a:pPr algn="r"/>
            <a:r>
              <a:rPr lang="fr-FR" sz="1200" dirty="0" err="1">
                <a:solidFill>
                  <a:srgbClr val="008000"/>
                </a:solidFill>
              </a:rPr>
              <a:t>Chimney</a:t>
            </a:r>
            <a:r>
              <a:rPr lang="fr-FR" sz="1200" dirty="0">
                <a:solidFill>
                  <a:srgbClr val="008000"/>
                </a:solidFill>
              </a:rPr>
              <a:t> (black PVC </a:t>
            </a:r>
            <a:r>
              <a:rPr lang="fr-FR" sz="1200" dirty="0" err="1">
                <a:solidFill>
                  <a:srgbClr val="008000"/>
                </a:solidFill>
              </a:rPr>
              <a:t>sheet</a:t>
            </a:r>
            <a:r>
              <a:rPr lang="fr-FR" sz="1200" dirty="0">
                <a:solidFill>
                  <a:srgbClr val="008000"/>
                </a:solidFill>
              </a:rPr>
              <a:t>) : Cheminée (feuille de PVC noir)</a:t>
            </a:r>
          </a:p>
          <a:p>
            <a:pPr algn="r"/>
            <a:r>
              <a:rPr lang="fr-FR" sz="1200" dirty="0" err="1">
                <a:solidFill>
                  <a:srgbClr val="008000"/>
                </a:solidFill>
              </a:rPr>
              <a:t>Rear</a:t>
            </a:r>
            <a:r>
              <a:rPr lang="fr-FR" sz="1200" dirty="0">
                <a:solidFill>
                  <a:srgbClr val="008000"/>
                </a:solidFill>
              </a:rPr>
              <a:t> (black PVC </a:t>
            </a:r>
            <a:r>
              <a:rPr lang="fr-FR" sz="1200" dirty="0" err="1">
                <a:solidFill>
                  <a:srgbClr val="008000"/>
                </a:solidFill>
              </a:rPr>
              <a:t>sheet</a:t>
            </a:r>
            <a:r>
              <a:rPr lang="fr-FR" sz="1200" dirty="0">
                <a:solidFill>
                  <a:srgbClr val="008000"/>
                </a:solidFill>
              </a:rPr>
              <a:t>) : Arrière / dos (feuille de PVC noir)</a:t>
            </a:r>
          </a:p>
          <a:p>
            <a:pPr algn="r"/>
            <a:r>
              <a:rPr lang="fr-FR" sz="1200" dirty="0" err="1">
                <a:solidFill>
                  <a:srgbClr val="008000"/>
                </a:solidFill>
              </a:rPr>
              <a:t>Rear</a:t>
            </a:r>
            <a:r>
              <a:rPr lang="fr-FR" sz="1200" dirty="0">
                <a:solidFill>
                  <a:srgbClr val="008000"/>
                </a:solidFill>
              </a:rPr>
              <a:t> (black plastic </a:t>
            </a:r>
            <a:r>
              <a:rPr lang="fr-FR" sz="1200" dirty="0" err="1">
                <a:solidFill>
                  <a:srgbClr val="008000"/>
                </a:solidFill>
              </a:rPr>
              <a:t>mesh</a:t>
            </a:r>
            <a:r>
              <a:rPr lang="fr-FR" sz="1200" dirty="0">
                <a:solidFill>
                  <a:srgbClr val="008000"/>
                </a:solidFill>
              </a:rPr>
              <a:t>) : Arrière / dos (maille / filet en plastique noir)  </a:t>
            </a:r>
          </a:p>
          <a:p>
            <a:pPr algn="r"/>
            <a:r>
              <a:rPr lang="fr-FR" sz="1200" dirty="0">
                <a:solidFill>
                  <a:srgbClr val="008000"/>
                </a:solidFill>
              </a:rPr>
              <a:t>Access </a:t>
            </a:r>
            <a:r>
              <a:rPr lang="fr-FR" sz="1200" dirty="0" err="1">
                <a:solidFill>
                  <a:srgbClr val="008000"/>
                </a:solidFill>
              </a:rPr>
              <a:t>flap</a:t>
            </a:r>
            <a:r>
              <a:rPr lang="fr-FR" sz="1200" dirty="0">
                <a:solidFill>
                  <a:srgbClr val="008000"/>
                </a:solidFill>
              </a:rPr>
              <a:t> 1 &amp; 2 : volet d’accès 1 &amp; 2 </a:t>
            </a:r>
          </a:p>
          <a:p>
            <a:pPr algn="r"/>
            <a:r>
              <a:rPr lang="fr-FR" sz="1200" dirty="0" err="1">
                <a:solidFill>
                  <a:srgbClr val="008000"/>
                </a:solidFill>
              </a:rPr>
              <a:t>Floor</a:t>
            </a:r>
            <a:r>
              <a:rPr lang="fr-FR" sz="1200" dirty="0">
                <a:solidFill>
                  <a:srgbClr val="008000"/>
                </a:solidFill>
              </a:rPr>
              <a:t> (black PVC </a:t>
            </a:r>
            <a:r>
              <a:rPr lang="fr-FR" sz="1200" dirty="0" err="1">
                <a:solidFill>
                  <a:srgbClr val="008000"/>
                </a:solidFill>
              </a:rPr>
              <a:t>sheet</a:t>
            </a:r>
            <a:r>
              <a:rPr lang="fr-FR" sz="1200" dirty="0">
                <a:solidFill>
                  <a:srgbClr val="008000"/>
                </a:solidFill>
              </a:rPr>
              <a:t>) : Etage, plancher (feuille de PVC noir) </a:t>
            </a:r>
          </a:p>
          <a:p>
            <a:pPr algn="r"/>
            <a:r>
              <a:rPr lang="fr-FR" sz="1200" dirty="0">
                <a:solidFill>
                  <a:srgbClr val="008000"/>
                </a:solidFill>
              </a:rPr>
              <a:t>Air </a:t>
            </a:r>
            <a:r>
              <a:rPr lang="fr-FR" sz="1200" dirty="0" err="1">
                <a:solidFill>
                  <a:srgbClr val="008000"/>
                </a:solidFill>
              </a:rPr>
              <a:t>opening</a:t>
            </a:r>
            <a:r>
              <a:rPr lang="fr-FR" sz="1200" dirty="0">
                <a:solidFill>
                  <a:srgbClr val="008000"/>
                </a:solidFill>
              </a:rPr>
              <a:t> : ouverture pour l'air </a:t>
            </a:r>
          </a:p>
          <a:p>
            <a:pPr algn="r"/>
            <a:r>
              <a:rPr lang="fr-FR" sz="1200" dirty="0">
                <a:solidFill>
                  <a:srgbClr val="008000"/>
                </a:solidFill>
              </a:rPr>
              <a:t>Air flow :  Flux d'air </a:t>
            </a:r>
          </a:p>
          <a:p>
            <a:pPr algn="r"/>
            <a:r>
              <a:rPr lang="fr-FR" sz="1200" dirty="0">
                <a:solidFill>
                  <a:srgbClr val="008000"/>
                </a:solidFill>
              </a:rPr>
              <a:t>Source : </a:t>
            </a:r>
            <a:r>
              <a:rPr lang="fr-FR" sz="1200" dirty="0">
                <a:solidFill>
                  <a:srgbClr val="008000"/>
                </a:solidFill>
                <a:hlinkClick r:id="rId2"/>
              </a:rPr>
              <a:t>http://fr.howtopedia.org/wiki/How_to_Process_Pepper</a:t>
            </a:r>
            <a:r>
              <a:rPr lang="fr-FR" sz="1200" dirty="0">
                <a:solidFill>
                  <a:srgbClr val="008000"/>
                </a:solidFill>
              </a:rPr>
              <a:t>  </a:t>
            </a:r>
          </a:p>
        </p:txBody>
      </p:sp>
      <p:sp>
        <p:nvSpPr>
          <p:cNvPr id="14" name="ZoneTexte 13"/>
          <p:cNvSpPr txBox="1"/>
          <p:nvPr/>
        </p:nvSpPr>
        <p:spPr>
          <a:xfrm>
            <a:off x="111511" y="4301115"/>
            <a:ext cx="5018050" cy="2308324"/>
          </a:xfrm>
          <a:prstGeom prst="rect">
            <a:avLst/>
          </a:prstGeom>
          <a:noFill/>
        </p:spPr>
        <p:txBody>
          <a:bodyPr wrap="square" rtlCol="0">
            <a:spAutoFit/>
          </a:bodyPr>
          <a:lstStyle/>
          <a:p>
            <a:pPr algn="just"/>
            <a:r>
              <a:rPr lang="fr-FR" i="1" dirty="0">
                <a:solidFill>
                  <a:srgbClr val="FF0000"/>
                </a:solidFill>
              </a:rPr>
              <a:t>Sur-séchage</a:t>
            </a:r>
          </a:p>
          <a:p>
            <a:pPr algn="just"/>
            <a:r>
              <a:rPr lang="fr-FR" dirty="0">
                <a:solidFill>
                  <a:srgbClr val="FF0000"/>
                </a:solidFill>
              </a:rPr>
              <a:t>Des précautions doivent être prises pour éviter un séchage excessif des cultures qui se traduit par la perte de composants de saveur. Un opérateur du séchage va bientôt apprendre à évaluer la teneur en humidité des récoltes à la main. La teneur en humidité finale doit être, à l'état humide, inférieure à 10%.</a:t>
            </a:r>
            <a:r>
              <a:rPr lang="fr-FR" sz="1200" dirty="0">
                <a:solidFill>
                  <a:srgbClr val="FF0000"/>
                </a:solidFill>
              </a:rPr>
              <a:t> </a:t>
            </a:r>
            <a:r>
              <a:rPr lang="fr-FR" sz="1100" dirty="0">
                <a:solidFill>
                  <a:srgbClr val="FF0000"/>
                </a:solidFill>
              </a:rPr>
              <a:t>Sources : a) </a:t>
            </a:r>
            <a:r>
              <a:rPr lang="fr-FR" sz="1100" dirty="0">
                <a:solidFill>
                  <a:srgbClr val="FF0000"/>
                </a:solidFill>
                <a:hlinkClick r:id="rId2"/>
              </a:rPr>
              <a:t>http://fr.howtopedia.org/wiki/How_to_Process_Pepper</a:t>
            </a:r>
            <a:endParaRPr lang="fr-FR" sz="1100" dirty="0">
              <a:solidFill>
                <a:srgbClr val="FF0000"/>
              </a:solidFill>
            </a:endParaRPr>
          </a:p>
        </p:txBody>
      </p:sp>
    </p:spTree>
    <p:extLst>
      <p:ext uri="{BB962C8B-B14F-4D97-AF65-F5344CB8AC3E}">
        <p14:creationId xmlns:p14="http://schemas.microsoft.com/office/powerpoint/2010/main" val="409841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976360" y="150338"/>
            <a:ext cx="2743200" cy="365125"/>
          </a:xfrm>
        </p:spPr>
        <p:txBody>
          <a:bodyPr/>
          <a:lstStyle/>
          <a:p>
            <a:fld id="{76277987-A612-4082-9FDC-07960AF023C3}" type="slidenum">
              <a:rPr lang="fr-FR" smtClean="0"/>
              <a:t>18</a:t>
            </a:fld>
            <a:endParaRPr lang="fr-FR"/>
          </a:p>
        </p:txBody>
      </p:sp>
      <p:sp>
        <p:nvSpPr>
          <p:cNvPr id="3" name="Rectangle 2"/>
          <p:cNvSpPr/>
          <p:nvPr/>
        </p:nvSpPr>
        <p:spPr>
          <a:xfrm>
            <a:off x="5008592" y="146131"/>
            <a:ext cx="2260875" cy="369332"/>
          </a:xfrm>
          <a:prstGeom prst="rect">
            <a:avLst/>
          </a:prstGeom>
          <a:ln>
            <a:solidFill>
              <a:srgbClr val="008000"/>
            </a:solidFill>
          </a:ln>
        </p:spPr>
        <p:txBody>
          <a:bodyPr wrap="none">
            <a:spAutoFit/>
          </a:bodyPr>
          <a:lstStyle/>
          <a:p>
            <a:pPr algn="ctr"/>
            <a:r>
              <a:rPr lang="fr-FR" b="1" dirty="0">
                <a:solidFill>
                  <a:srgbClr val="008000"/>
                </a:solidFill>
              </a:rPr>
              <a:t>Projet </a:t>
            </a:r>
            <a:r>
              <a:rPr lang="fr-FR" b="1" dirty="0" err="1">
                <a:solidFill>
                  <a:srgbClr val="008000"/>
                </a:solidFill>
              </a:rPr>
              <a:t>Voatsyperifery</a:t>
            </a:r>
            <a:r>
              <a:rPr lang="fr-FR" b="1" dirty="0">
                <a:solidFill>
                  <a:srgbClr val="008000"/>
                </a:solidFill>
              </a:rPr>
              <a:t> </a:t>
            </a:r>
          </a:p>
        </p:txBody>
      </p:sp>
      <p:sp>
        <p:nvSpPr>
          <p:cNvPr id="4" name="ZoneTexte 3"/>
          <p:cNvSpPr txBox="1"/>
          <p:nvPr/>
        </p:nvSpPr>
        <p:spPr>
          <a:xfrm>
            <a:off x="150605" y="319494"/>
            <a:ext cx="11930233" cy="3046988"/>
          </a:xfrm>
          <a:prstGeom prst="rect">
            <a:avLst/>
          </a:prstGeom>
          <a:noFill/>
        </p:spPr>
        <p:txBody>
          <a:bodyPr wrap="square" rtlCol="0">
            <a:spAutoFit/>
          </a:bodyPr>
          <a:lstStyle/>
          <a:p>
            <a:r>
              <a:rPr lang="fr-FR" b="1" dirty="0">
                <a:solidFill>
                  <a:srgbClr val="FF0000"/>
                </a:solidFill>
              </a:rPr>
              <a:t>18. Maladies</a:t>
            </a:r>
            <a:r>
              <a:rPr lang="fr-FR" dirty="0">
                <a:solidFill>
                  <a:srgbClr val="FF0000"/>
                </a:solidFill>
              </a:rPr>
              <a:t> :</a:t>
            </a:r>
          </a:p>
          <a:p>
            <a:endParaRPr lang="fr-FR" dirty="0">
              <a:solidFill>
                <a:srgbClr val="FF0000"/>
              </a:solidFill>
            </a:endParaRPr>
          </a:p>
          <a:p>
            <a:pPr algn="just"/>
            <a:r>
              <a:rPr lang="fr-FR" dirty="0">
                <a:solidFill>
                  <a:srgbClr val="FF0000"/>
                </a:solidFill>
              </a:rPr>
              <a:t>Une maladie ravage les plants de poivrier depuis </a:t>
            </a:r>
            <a:r>
              <a:rPr lang="fr-FR" dirty="0">
                <a:solidFill>
                  <a:srgbClr val="FF0000"/>
                </a:solidFill>
                <a:hlinkClick r:id="rId2" tooltip="1992"/>
              </a:rPr>
              <a:t>1992</a:t>
            </a:r>
            <a:r>
              <a:rPr lang="fr-FR" dirty="0">
                <a:solidFill>
                  <a:srgbClr val="FF0000"/>
                </a:solidFill>
              </a:rPr>
              <a:t>. Elle contamine le sol et provoque le pourrissement brutal des racines [pourriture du pied]. Le champignon </a:t>
            </a:r>
            <a:r>
              <a:rPr lang="fr-FR" b="1" i="1" dirty="0">
                <a:solidFill>
                  <a:srgbClr val="FF0000"/>
                </a:solidFill>
                <a:hlinkClick r:id="rId3" tooltip="Phytophtora capsici (page inexistante)"/>
              </a:rPr>
              <a:t>Phytophtora </a:t>
            </a:r>
            <a:r>
              <a:rPr lang="fr-FR" b="1" i="1" dirty="0" err="1">
                <a:solidFill>
                  <a:srgbClr val="FF0000"/>
                </a:solidFill>
                <a:hlinkClick r:id="rId3" tooltip="Phytophtora capsici (page inexistante)"/>
              </a:rPr>
              <a:t>capsici</a:t>
            </a:r>
            <a:r>
              <a:rPr lang="fr-FR" dirty="0">
                <a:solidFill>
                  <a:srgbClr val="FF0000"/>
                </a:solidFill>
              </a:rPr>
              <a:t>, qui s'apparente à une algue, en est à l'origine. Il peut rester plusieurs années dans le sol. Ses cellules se reproduisent avec la chaleur et les pluies. L'</a:t>
            </a:r>
            <a:r>
              <a:rPr lang="fr-FR" dirty="0">
                <a:solidFill>
                  <a:srgbClr val="FF0000"/>
                </a:solidFill>
                <a:hlinkClick r:id="rId4" tooltip="ONU"/>
              </a:rPr>
              <a:t>ONU</a:t>
            </a:r>
            <a:r>
              <a:rPr lang="fr-FR" dirty="0">
                <a:solidFill>
                  <a:srgbClr val="FF0000"/>
                </a:solidFill>
              </a:rPr>
              <a:t> a financé un programme de recherche pour combattre la maladie. </a:t>
            </a:r>
            <a:r>
              <a:rPr lang="fr-FR" dirty="0">
                <a:solidFill>
                  <a:srgbClr val="008000"/>
                </a:solidFill>
              </a:rPr>
              <a:t>Les scientifiques suggèrent les agriculteurs pour mener une bonne gestion des éléments nutritifs et de planter les variété de lianes de poivre qui peut survivre à l'assaut de la maladie. Selon le Professeur R </a:t>
            </a:r>
            <a:r>
              <a:rPr lang="fr-FR" dirty="0" err="1">
                <a:solidFill>
                  <a:srgbClr val="008000"/>
                </a:solidFill>
              </a:rPr>
              <a:t>Vasudev</a:t>
            </a:r>
            <a:r>
              <a:rPr lang="fr-FR" dirty="0">
                <a:solidFill>
                  <a:srgbClr val="008000"/>
                </a:solidFill>
              </a:rPr>
              <a:t> du </a:t>
            </a:r>
            <a:r>
              <a:rPr lang="fr-FR" dirty="0" err="1">
                <a:solidFill>
                  <a:srgbClr val="008000"/>
                </a:solidFill>
              </a:rPr>
              <a:t>Sirsi-based</a:t>
            </a:r>
            <a:r>
              <a:rPr lang="fr-FR" dirty="0">
                <a:solidFill>
                  <a:srgbClr val="008000"/>
                </a:solidFill>
              </a:rPr>
              <a:t> </a:t>
            </a:r>
            <a:r>
              <a:rPr lang="fr-FR" dirty="0" err="1">
                <a:solidFill>
                  <a:srgbClr val="008000"/>
                </a:solidFill>
              </a:rPr>
              <a:t>College</a:t>
            </a:r>
            <a:r>
              <a:rPr lang="fr-FR" dirty="0">
                <a:solidFill>
                  <a:srgbClr val="008000"/>
                </a:solidFill>
              </a:rPr>
              <a:t> of </a:t>
            </a:r>
            <a:r>
              <a:rPr lang="fr-FR" dirty="0" err="1">
                <a:solidFill>
                  <a:srgbClr val="008000"/>
                </a:solidFill>
              </a:rPr>
              <a:t>Forestry</a:t>
            </a:r>
            <a:r>
              <a:rPr lang="fr-FR" dirty="0">
                <a:solidFill>
                  <a:srgbClr val="008000"/>
                </a:solidFill>
              </a:rPr>
              <a:t> (Inde) « </a:t>
            </a:r>
            <a:r>
              <a:rPr lang="fr-FR" i="1" dirty="0">
                <a:solidFill>
                  <a:srgbClr val="008000"/>
                </a:solidFill>
              </a:rPr>
              <a:t>Jusqu'à présent, aucune maladie importante n'a été trouvée dans les lianes de poivre sauvage (Piper </a:t>
            </a:r>
            <a:r>
              <a:rPr lang="fr-FR" i="1" dirty="0" err="1">
                <a:solidFill>
                  <a:srgbClr val="008000"/>
                </a:solidFill>
              </a:rPr>
              <a:t>hookeri</a:t>
            </a:r>
            <a:r>
              <a:rPr lang="fr-FR" i="1" dirty="0">
                <a:solidFill>
                  <a:srgbClr val="008000"/>
                </a:solidFill>
              </a:rPr>
              <a:t>), mais si les poivres sauvages peuvent sembler sans maladie à mesure qu'ils grandissent dans l' isolement à l' intérieur des forêts à couvert fermé, les tests ont montré qu'ils peuvent aussi être infecté </a:t>
            </a:r>
            <a:r>
              <a:rPr lang="fr-FR" dirty="0">
                <a:solidFill>
                  <a:srgbClr val="008000"/>
                </a:solidFill>
              </a:rPr>
              <a:t> ».</a:t>
            </a:r>
            <a:r>
              <a:rPr lang="fr-FR" sz="1200" dirty="0">
                <a:solidFill>
                  <a:srgbClr val="008000"/>
                </a:solidFill>
              </a:rPr>
              <a:t> </a:t>
            </a:r>
          </a:p>
          <a:p>
            <a:pPr algn="just"/>
            <a:r>
              <a:rPr lang="fr-FR" sz="1200" dirty="0">
                <a:solidFill>
                  <a:srgbClr val="008000"/>
                </a:solidFill>
              </a:rPr>
              <a:t>Sources : a) </a:t>
            </a:r>
            <a:r>
              <a:rPr lang="fr-FR" sz="1200" dirty="0">
                <a:solidFill>
                  <a:srgbClr val="008000"/>
                </a:solidFill>
                <a:hlinkClick r:id="rId5"/>
              </a:rPr>
              <a:t>https://fr.wikipedia.org/wiki/Poivrier_noir</a:t>
            </a:r>
            <a:r>
              <a:rPr lang="fr-FR" sz="1200" dirty="0">
                <a:solidFill>
                  <a:srgbClr val="008000"/>
                </a:solidFill>
              </a:rPr>
              <a:t> , b) </a:t>
            </a:r>
            <a:r>
              <a:rPr lang="fr-FR" sz="1200" dirty="0">
                <a:solidFill>
                  <a:srgbClr val="008000"/>
                </a:solidFill>
                <a:hlinkClick r:id="rId6"/>
              </a:rPr>
              <a:t>https://en.wikipedia.org/wiki/Black_pepper</a:t>
            </a:r>
            <a:r>
              <a:rPr lang="fr-FR" sz="1200" dirty="0">
                <a:solidFill>
                  <a:srgbClr val="008000"/>
                </a:solidFill>
              </a:rPr>
              <a:t> , c) </a:t>
            </a:r>
            <a:r>
              <a:rPr lang="fr-FR" sz="1200" dirty="0">
                <a:solidFill>
                  <a:srgbClr val="008000"/>
                </a:solidFill>
                <a:hlinkClick r:id="rId7"/>
              </a:rPr>
              <a:t>http://www.deccanherald.com/content/365810/meet-pepper-queen.html</a:t>
            </a:r>
            <a:r>
              <a:rPr lang="fr-FR" sz="1200" dirty="0">
                <a:solidFill>
                  <a:srgbClr val="008000"/>
                </a:solidFill>
              </a:rPr>
              <a:t> </a:t>
            </a:r>
          </a:p>
        </p:txBody>
      </p:sp>
      <p:pic>
        <p:nvPicPr>
          <p:cNvPr id="12" name="Imag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5968" y="3444270"/>
            <a:ext cx="2105025" cy="2628900"/>
          </a:xfrm>
          <a:prstGeom prst="rect">
            <a:avLst/>
          </a:prstGeom>
        </p:spPr>
      </p:pic>
      <p:sp>
        <p:nvSpPr>
          <p:cNvPr id="14" name="ZoneTexte 13"/>
          <p:cNvSpPr txBox="1"/>
          <p:nvPr/>
        </p:nvSpPr>
        <p:spPr>
          <a:xfrm>
            <a:off x="89759" y="6073170"/>
            <a:ext cx="2377442" cy="646331"/>
          </a:xfrm>
          <a:prstGeom prst="rect">
            <a:avLst/>
          </a:prstGeom>
          <a:noFill/>
        </p:spPr>
        <p:txBody>
          <a:bodyPr wrap="square" rtlCol="0">
            <a:spAutoFit/>
          </a:bodyPr>
          <a:lstStyle/>
          <a:p>
            <a:pPr algn="ctr"/>
            <a:r>
              <a:rPr lang="fr-FR" sz="1200" dirty="0">
                <a:solidFill>
                  <a:srgbClr val="008000"/>
                </a:solidFill>
              </a:rPr>
              <a:t>Poivrière de </a:t>
            </a:r>
            <a:r>
              <a:rPr lang="fr-FR" sz="1200" dirty="0" err="1">
                <a:solidFill>
                  <a:srgbClr val="008000"/>
                </a:solidFill>
              </a:rPr>
              <a:t>Kampot</a:t>
            </a:r>
            <a:r>
              <a:rPr lang="fr-FR" sz="1200" dirty="0">
                <a:solidFill>
                  <a:srgbClr val="008000"/>
                </a:solidFill>
              </a:rPr>
              <a:t> (Cambodge). Source : </a:t>
            </a:r>
            <a:r>
              <a:rPr lang="fr-FR" sz="1200" dirty="0">
                <a:solidFill>
                  <a:srgbClr val="008000"/>
                </a:solidFill>
                <a:hlinkClick r:id="rId9"/>
              </a:rPr>
              <a:t>http://www.poivredekampot.info/</a:t>
            </a:r>
            <a:r>
              <a:rPr lang="fr-FR" sz="1200" dirty="0">
                <a:solidFill>
                  <a:srgbClr val="008000"/>
                </a:solidFill>
              </a:rPr>
              <a:t> </a:t>
            </a:r>
          </a:p>
        </p:txBody>
      </p:sp>
      <p:pic>
        <p:nvPicPr>
          <p:cNvPr id="17" name="Imag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20479" y="3546804"/>
            <a:ext cx="3795482" cy="2849531"/>
          </a:xfrm>
          <a:prstGeom prst="rect">
            <a:avLst/>
          </a:prstGeom>
        </p:spPr>
      </p:pic>
      <p:sp>
        <p:nvSpPr>
          <p:cNvPr id="18" name="ZoneTexte 17"/>
          <p:cNvSpPr txBox="1"/>
          <p:nvPr/>
        </p:nvSpPr>
        <p:spPr>
          <a:xfrm>
            <a:off x="7788461" y="6396335"/>
            <a:ext cx="4127500" cy="461665"/>
          </a:xfrm>
          <a:prstGeom prst="rect">
            <a:avLst/>
          </a:prstGeom>
          <a:noFill/>
        </p:spPr>
        <p:txBody>
          <a:bodyPr wrap="square" rtlCol="0">
            <a:spAutoFit/>
          </a:bodyPr>
          <a:lstStyle/>
          <a:p>
            <a:pPr algn="ctr"/>
            <a:r>
              <a:rPr lang="fr-FR" sz="1200" dirty="0">
                <a:solidFill>
                  <a:srgbClr val="008000"/>
                </a:solidFill>
              </a:rPr>
              <a:t>Source : </a:t>
            </a:r>
            <a:r>
              <a:rPr lang="fr-FR" sz="1200" dirty="0">
                <a:solidFill>
                  <a:srgbClr val="008000"/>
                </a:solidFill>
                <a:hlinkClick r:id="rId11"/>
              </a:rPr>
              <a:t>http://rastignac.eklablog.com/le-caviar-de-malabar-a125148470</a:t>
            </a:r>
            <a:r>
              <a:rPr lang="fr-FR" sz="1200" dirty="0">
                <a:solidFill>
                  <a:srgbClr val="008000"/>
                </a:solidFill>
              </a:rPr>
              <a:t> </a:t>
            </a:r>
          </a:p>
        </p:txBody>
      </p:sp>
      <p:pic>
        <p:nvPicPr>
          <p:cNvPr id="19" name="Imag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60981" y="3406971"/>
            <a:ext cx="2190750" cy="2085975"/>
          </a:xfrm>
          <a:prstGeom prst="rect">
            <a:avLst/>
          </a:prstGeom>
        </p:spPr>
      </p:pic>
      <p:pic>
        <p:nvPicPr>
          <p:cNvPr id="20" name="Image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446974" y="3444270"/>
            <a:ext cx="1847850" cy="2466975"/>
          </a:xfrm>
          <a:prstGeom prst="rect">
            <a:avLst/>
          </a:prstGeom>
        </p:spPr>
      </p:pic>
      <p:sp>
        <p:nvSpPr>
          <p:cNvPr id="23" name="ZoneTexte 22"/>
          <p:cNvSpPr txBox="1"/>
          <p:nvPr/>
        </p:nvSpPr>
        <p:spPr>
          <a:xfrm>
            <a:off x="2592593" y="5492946"/>
            <a:ext cx="2560320" cy="1015663"/>
          </a:xfrm>
          <a:prstGeom prst="rect">
            <a:avLst/>
          </a:prstGeom>
          <a:noFill/>
        </p:spPr>
        <p:txBody>
          <a:bodyPr wrap="square" rtlCol="0">
            <a:spAutoFit/>
          </a:bodyPr>
          <a:lstStyle/>
          <a:p>
            <a:pPr algn="ctr"/>
            <a:r>
              <a:rPr lang="fr-FR" sz="1200" dirty="0">
                <a:solidFill>
                  <a:srgbClr val="008000"/>
                </a:solidFill>
              </a:rPr>
              <a:t>Dans le sud de l'Inde, le thé et le poivre plantes sont souvent cultivées ensembles. Source : </a:t>
            </a:r>
            <a:r>
              <a:rPr lang="fr-FR" sz="1200" dirty="0">
                <a:solidFill>
                  <a:srgbClr val="008000"/>
                </a:solidFill>
                <a:hlinkClick r:id="rId14"/>
              </a:rPr>
              <a:t>http://gernot-katzers-spice-pages.com/engl/Pipe_nig.html</a:t>
            </a:r>
            <a:r>
              <a:rPr lang="fr-FR" sz="1200" dirty="0">
                <a:solidFill>
                  <a:srgbClr val="008000"/>
                </a:solidFill>
              </a:rPr>
              <a:t> </a:t>
            </a:r>
          </a:p>
        </p:txBody>
      </p:sp>
      <p:sp>
        <p:nvSpPr>
          <p:cNvPr id="24" name="ZoneTexte 23"/>
          <p:cNvSpPr txBox="1"/>
          <p:nvPr/>
        </p:nvSpPr>
        <p:spPr>
          <a:xfrm>
            <a:off x="5303520" y="5911245"/>
            <a:ext cx="2151529" cy="646331"/>
          </a:xfrm>
          <a:prstGeom prst="rect">
            <a:avLst/>
          </a:prstGeom>
          <a:noFill/>
        </p:spPr>
        <p:txBody>
          <a:bodyPr wrap="square" rtlCol="0">
            <a:spAutoFit/>
          </a:bodyPr>
          <a:lstStyle/>
          <a:p>
            <a:pPr algn="ctr"/>
            <a:r>
              <a:rPr lang="fr-FR" sz="1200" dirty="0">
                <a:solidFill>
                  <a:srgbClr val="008000"/>
                </a:solidFill>
              </a:rPr>
              <a:t>Source : </a:t>
            </a:r>
            <a:r>
              <a:rPr lang="fr-FR" sz="1200" dirty="0">
                <a:solidFill>
                  <a:srgbClr val="008000"/>
                </a:solidFill>
                <a:hlinkClick r:id="rId15"/>
              </a:rPr>
              <a:t>http://tropical.theferns.info/image.php?id=Piper+nigrum</a:t>
            </a:r>
            <a:r>
              <a:rPr lang="fr-FR" sz="1200" dirty="0">
                <a:solidFill>
                  <a:srgbClr val="008000"/>
                </a:solidFill>
              </a:rPr>
              <a:t> </a:t>
            </a:r>
          </a:p>
        </p:txBody>
      </p:sp>
    </p:spTree>
    <p:extLst>
      <p:ext uri="{BB962C8B-B14F-4D97-AF65-F5344CB8AC3E}">
        <p14:creationId xmlns:p14="http://schemas.microsoft.com/office/powerpoint/2010/main" val="3282848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9268522" y="145121"/>
            <a:ext cx="2743200" cy="365125"/>
          </a:xfrm>
        </p:spPr>
        <p:txBody>
          <a:bodyPr/>
          <a:lstStyle/>
          <a:p>
            <a:fld id="{76277987-A612-4082-9FDC-07960AF023C3}" type="slidenum">
              <a:rPr lang="fr-FR" smtClean="0"/>
              <a:t>19</a:t>
            </a:fld>
            <a:endParaRPr lang="fr-FR"/>
          </a:p>
        </p:txBody>
      </p:sp>
      <p:sp>
        <p:nvSpPr>
          <p:cNvPr id="3" name="Rectangle 2"/>
          <p:cNvSpPr/>
          <p:nvPr/>
        </p:nvSpPr>
        <p:spPr>
          <a:xfrm>
            <a:off x="167268" y="510246"/>
            <a:ext cx="12024732" cy="4524315"/>
          </a:xfrm>
          <a:prstGeom prst="rect">
            <a:avLst/>
          </a:prstGeom>
        </p:spPr>
        <p:txBody>
          <a:bodyPr wrap="square">
            <a:spAutoFit/>
          </a:bodyPr>
          <a:lstStyle/>
          <a:p>
            <a:r>
              <a:rPr lang="fr-FR" b="1" dirty="0">
                <a:solidFill>
                  <a:srgbClr val="FF0000"/>
                </a:solidFill>
              </a:rPr>
              <a:t>18. Maladies (suite)</a:t>
            </a:r>
          </a:p>
          <a:p>
            <a:pPr algn="just"/>
            <a:r>
              <a:rPr lang="fr-FR" dirty="0">
                <a:solidFill>
                  <a:srgbClr val="FF0000"/>
                </a:solidFill>
              </a:rPr>
              <a:t>Peut-être le problème de la maladie primaire avec la culture du poivre noir dans certaines régions du monde est la pourriture des racines et la pourriture du pied causée par </a:t>
            </a:r>
            <a:r>
              <a:rPr lang="fr-FR" b="1" i="1" dirty="0">
                <a:solidFill>
                  <a:srgbClr val="FF0000"/>
                </a:solidFill>
              </a:rPr>
              <a:t>Phytophthora </a:t>
            </a:r>
            <a:r>
              <a:rPr lang="fr-FR" b="1" i="1" dirty="0" err="1">
                <a:solidFill>
                  <a:srgbClr val="FF0000"/>
                </a:solidFill>
              </a:rPr>
              <a:t>capsici</a:t>
            </a:r>
            <a:r>
              <a:rPr lang="fr-FR" b="1" i="1" dirty="0">
                <a:solidFill>
                  <a:srgbClr val="FF0000"/>
                </a:solidFill>
              </a:rPr>
              <a:t> </a:t>
            </a:r>
            <a:r>
              <a:rPr lang="fr-FR" dirty="0">
                <a:solidFill>
                  <a:srgbClr val="FF0000"/>
                </a:solidFill>
              </a:rPr>
              <a:t>et quelques autres espèces de </a:t>
            </a:r>
            <a:r>
              <a:rPr lang="fr-FR" b="1" i="1" dirty="0">
                <a:solidFill>
                  <a:srgbClr val="FF0000"/>
                </a:solidFill>
              </a:rPr>
              <a:t>Phytophthora</a:t>
            </a:r>
            <a:r>
              <a:rPr lang="fr-FR" dirty="0">
                <a:solidFill>
                  <a:srgbClr val="FF0000"/>
                </a:solidFill>
              </a:rPr>
              <a:t>. Ces agents pathogènes se développent dans les </a:t>
            </a:r>
            <a:r>
              <a:rPr lang="fr-FR" b="1" dirty="0">
                <a:solidFill>
                  <a:srgbClr val="FF0000"/>
                </a:solidFill>
              </a:rPr>
              <a:t>sols humides et mal drainés</a:t>
            </a:r>
            <a:r>
              <a:rPr lang="fr-FR" dirty="0">
                <a:solidFill>
                  <a:srgbClr val="FF0000"/>
                </a:solidFill>
              </a:rPr>
              <a:t>. Les symptômes de la pourriture des racines comprennent le </a:t>
            </a:r>
            <a:r>
              <a:rPr lang="fr-FR" i="1" dirty="0">
                <a:solidFill>
                  <a:srgbClr val="FF0000"/>
                </a:solidFill>
              </a:rPr>
              <a:t>flétrissement des feuilles et la décoloration des tiges près de la surface du sol</a:t>
            </a:r>
            <a:r>
              <a:rPr lang="fr-FR" dirty="0">
                <a:solidFill>
                  <a:srgbClr val="FF0000"/>
                </a:solidFill>
              </a:rPr>
              <a:t>. Cependant, ces agents pathogènes peuvent également attaquer le feuillage, provoquant la brûlure des feuilles et des baies. Ces maladies peuvent rapidement tuer les plantes de poivre (en moins de 10 jours). Une pourriture de la tige et la maladie du flétrissement de poivre a causé d'importants dégâts à certaines plantations de poivre. L'agent pathogène fongique, </a:t>
            </a:r>
            <a:r>
              <a:rPr lang="fr-FR" i="1" dirty="0" err="1">
                <a:solidFill>
                  <a:srgbClr val="FF0000"/>
                </a:solidFill>
              </a:rPr>
              <a:t>Fusarium</a:t>
            </a:r>
            <a:r>
              <a:rPr lang="fr-FR" i="1" dirty="0">
                <a:solidFill>
                  <a:srgbClr val="FF0000"/>
                </a:solidFill>
              </a:rPr>
              <a:t> </a:t>
            </a:r>
            <a:r>
              <a:rPr lang="fr-FR" i="1" dirty="0" err="1">
                <a:solidFill>
                  <a:srgbClr val="FF0000"/>
                </a:solidFill>
              </a:rPr>
              <a:t>solani</a:t>
            </a:r>
            <a:r>
              <a:rPr lang="fr-FR" i="1" dirty="0">
                <a:solidFill>
                  <a:srgbClr val="FF0000"/>
                </a:solidFill>
              </a:rPr>
              <a:t> f. </a:t>
            </a:r>
            <a:r>
              <a:rPr lang="fr-FR" i="1" dirty="0" err="1">
                <a:solidFill>
                  <a:srgbClr val="FF0000"/>
                </a:solidFill>
              </a:rPr>
              <a:t>sp</a:t>
            </a:r>
            <a:r>
              <a:rPr lang="fr-FR" i="1" dirty="0">
                <a:solidFill>
                  <a:srgbClr val="FF0000"/>
                </a:solidFill>
              </a:rPr>
              <a:t>. </a:t>
            </a:r>
            <a:r>
              <a:rPr lang="fr-FR" i="1" dirty="0" err="1">
                <a:solidFill>
                  <a:srgbClr val="FF0000"/>
                </a:solidFill>
              </a:rPr>
              <a:t>piperis</a:t>
            </a:r>
            <a:r>
              <a:rPr lang="fr-FR" dirty="0">
                <a:solidFill>
                  <a:srgbClr val="FF0000"/>
                </a:solidFill>
              </a:rPr>
              <a:t>, est transmis par le sol. Le virus de la </a:t>
            </a:r>
            <a:r>
              <a:rPr lang="fr-FR" i="1" dirty="0">
                <a:solidFill>
                  <a:srgbClr val="FF0000"/>
                </a:solidFill>
              </a:rPr>
              <a:t>mosaïque du concombre </a:t>
            </a:r>
            <a:r>
              <a:rPr lang="fr-FR" dirty="0">
                <a:solidFill>
                  <a:srgbClr val="FF0000"/>
                </a:solidFill>
              </a:rPr>
              <a:t>peut causer une maladie grave, la </a:t>
            </a:r>
            <a:r>
              <a:rPr lang="fr-FR" i="1" dirty="0">
                <a:solidFill>
                  <a:srgbClr val="FF0000"/>
                </a:solidFill>
              </a:rPr>
              <a:t>mosaïque de poivre </a:t>
            </a:r>
            <a:r>
              <a:rPr lang="fr-FR" dirty="0">
                <a:solidFill>
                  <a:srgbClr val="FF0000"/>
                </a:solidFill>
              </a:rPr>
              <a:t>dans certains endroits. Cet agent pathogène de la plante a une gamme d'hôtes extrêmement large, attaquant un grand nombre d'espèces hôtes alternatives dans le monde entier. Les nématodes parasites des plantes peuvent également causer des dommages aux plants de poivres, y compris les nématodes à galles (</a:t>
            </a:r>
            <a:r>
              <a:rPr lang="fr-FR" i="1" dirty="0" err="1">
                <a:solidFill>
                  <a:srgbClr val="FF0000"/>
                </a:solidFill>
              </a:rPr>
              <a:t>Meloidogyne</a:t>
            </a:r>
            <a:r>
              <a:rPr lang="fr-FR" i="1" dirty="0">
                <a:solidFill>
                  <a:srgbClr val="FF0000"/>
                </a:solidFill>
              </a:rPr>
              <a:t> </a:t>
            </a:r>
            <a:r>
              <a:rPr lang="fr-FR" i="1" dirty="0" err="1">
                <a:solidFill>
                  <a:srgbClr val="FF0000"/>
                </a:solidFill>
              </a:rPr>
              <a:t>spp</a:t>
            </a:r>
            <a:r>
              <a:rPr lang="fr-FR" dirty="0">
                <a:solidFill>
                  <a:srgbClr val="FF0000"/>
                </a:solidFill>
              </a:rPr>
              <a:t>.) et les nématodes fouisseurs (</a:t>
            </a:r>
            <a:r>
              <a:rPr lang="fr-FR" i="1" dirty="0" err="1">
                <a:solidFill>
                  <a:srgbClr val="FF0000"/>
                </a:solidFill>
              </a:rPr>
              <a:t>Radopholus</a:t>
            </a:r>
            <a:r>
              <a:rPr lang="fr-FR" i="1" dirty="0">
                <a:solidFill>
                  <a:srgbClr val="FF0000"/>
                </a:solidFill>
              </a:rPr>
              <a:t> </a:t>
            </a:r>
            <a:r>
              <a:rPr lang="fr-FR" i="1" dirty="0" err="1">
                <a:solidFill>
                  <a:srgbClr val="FF0000"/>
                </a:solidFill>
              </a:rPr>
              <a:t>simils</a:t>
            </a:r>
            <a:r>
              <a:rPr lang="fr-FR" dirty="0">
                <a:solidFill>
                  <a:srgbClr val="FF0000"/>
                </a:solidFill>
              </a:rPr>
              <a:t>), et d'autres. Ces parasites provoquent des galles racinaires et pourritures, jaunissement du feuillage, et le lent déclin de la plante.</a:t>
            </a:r>
          </a:p>
          <a:p>
            <a:pPr algn="just"/>
            <a:r>
              <a:rPr lang="fr-FR" dirty="0">
                <a:solidFill>
                  <a:srgbClr val="FF0000"/>
                </a:solidFill>
              </a:rPr>
              <a:t>Il y a aussi quelques maladies, en pépinière, causées par des champignons tels que </a:t>
            </a:r>
            <a:r>
              <a:rPr lang="fr-FR" i="1" dirty="0" err="1">
                <a:solidFill>
                  <a:srgbClr val="FF0000"/>
                </a:solidFill>
              </a:rPr>
              <a:t>Rhizoctonia</a:t>
            </a:r>
            <a:r>
              <a:rPr lang="fr-FR" i="1" dirty="0">
                <a:solidFill>
                  <a:srgbClr val="FF0000"/>
                </a:solidFill>
              </a:rPr>
              <a:t> </a:t>
            </a:r>
            <a:r>
              <a:rPr lang="fr-FR" i="1" dirty="0" err="1">
                <a:solidFill>
                  <a:srgbClr val="FF0000"/>
                </a:solidFill>
              </a:rPr>
              <a:t>sp</a:t>
            </a:r>
            <a:r>
              <a:rPr lang="fr-FR" dirty="0">
                <a:solidFill>
                  <a:srgbClr val="FF0000"/>
                </a:solidFill>
              </a:rPr>
              <a:t>. que, lorsque mis en place et lorsque les conditions sont </a:t>
            </a:r>
            <a:r>
              <a:rPr lang="fr-FR" b="1" dirty="0">
                <a:solidFill>
                  <a:srgbClr val="FF0000"/>
                </a:solidFill>
              </a:rPr>
              <a:t>humides et chaudes</a:t>
            </a:r>
            <a:r>
              <a:rPr lang="fr-FR" dirty="0">
                <a:solidFill>
                  <a:srgbClr val="FF0000"/>
                </a:solidFill>
              </a:rPr>
              <a:t>, peut entraîner une perte de feuilles ou de jeunes plants, bien fertilisés et irriguée.</a:t>
            </a:r>
            <a:r>
              <a:rPr lang="fr-FR" sz="1200" dirty="0">
                <a:solidFill>
                  <a:srgbClr val="FF0000"/>
                </a:solidFill>
              </a:rPr>
              <a:t> </a:t>
            </a:r>
            <a:r>
              <a:rPr lang="en-US" sz="1200" dirty="0">
                <a:solidFill>
                  <a:srgbClr val="008000"/>
                </a:solidFill>
              </a:rPr>
              <a:t>Source : </a:t>
            </a:r>
            <a:r>
              <a:rPr lang="en-US" sz="1200" i="1" dirty="0">
                <a:solidFill>
                  <a:srgbClr val="008000"/>
                </a:solidFill>
              </a:rPr>
              <a:t>Black pepper (Piper </a:t>
            </a:r>
            <a:r>
              <a:rPr lang="en-US" sz="1200" i="1" dirty="0" err="1">
                <a:solidFill>
                  <a:srgbClr val="008000"/>
                </a:solidFill>
              </a:rPr>
              <a:t>nigrum</a:t>
            </a:r>
            <a:r>
              <a:rPr lang="en-US" sz="1200" i="1" dirty="0">
                <a:solidFill>
                  <a:srgbClr val="008000"/>
                </a:solidFill>
              </a:rPr>
              <a:t>), </a:t>
            </a:r>
            <a:r>
              <a:rPr lang="en-US" sz="1200" dirty="0">
                <a:solidFill>
                  <a:srgbClr val="008000"/>
                </a:solidFill>
              </a:rPr>
              <a:t>Scot C. Nelson and K. T. Cannon-Eger, page 6, </a:t>
            </a:r>
            <a:r>
              <a:rPr lang="en-US" sz="1200" dirty="0">
                <a:solidFill>
                  <a:srgbClr val="008000"/>
                </a:solidFill>
                <a:hlinkClick r:id="rId2"/>
              </a:rPr>
              <a:t>http://www.agroforestry.net/images/pdfs/Black_pepper_specialty_crop.pdf</a:t>
            </a:r>
            <a:endParaRPr lang="fr-FR" sz="1200" dirty="0">
              <a:solidFill>
                <a:srgbClr val="FF0000"/>
              </a:solidFill>
            </a:endParaRPr>
          </a:p>
        </p:txBody>
      </p:sp>
      <p:sp>
        <p:nvSpPr>
          <p:cNvPr id="4" name="Rectangle 3"/>
          <p:cNvSpPr/>
          <p:nvPr/>
        </p:nvSpPr>
        <p:spPr>
          <a:xfrm>
            <a:off x="5008592" y="146131"/>
            <a:ext cx="2260875" cy="369332"/>
          </a:xfrm>
          <a:prstGeom prst="rect">
            <a:avLst/>
          </a:prstGeom>
          <a:ln>
            <a:solidFill>
              <a:srgbClr val="008000"/>
            </a:solidFill>
          </a:ln>
        </p:spPr>
        <p:txBody>
          <a:bodyPr wrap="none">
            <a:spAutoFit/>
          </a:bodyPr>
          <a:lstStyle/>
          <a:p>
            <a:pPr algn="ctr"/>
            <a:r>
              <a:rPr lang="fr-FR" b="1" dirty="0">
                <a:solidFill>
                  <a:srgbClr val="008000"/>
                </a:solidFill>
              </a:rPr>
              <a:t>Projet </a:t>
            </a:r>
            <a:r>
              <a:rPr lang="fr-FR" b="1" dirty="0" err="1">
                <a:solidFill>
                  <a:srgbClr val="008000"/>
                </a:solidFill>
              </a:rPr>
              <a:t>Voatsyperifery</a:t>
            </a:r>
            <a:r>
              <a:rPr lang="fr-FR" b="1" dirty="0">
                <a:solidFill>
                  <a:srgbClr val="008000"/>
                </a:solidFill>
              </a:rPr>
              <a:t> </a:t>
            </a:r>
          </a:p>
        </p:txBody>
      </p:sp>
    </p:spTree>
    <p:extLst>
      <p:ext uri="{BB962C8B-B14F-4D97-AF65-F5344CB8AC3E}">
        <p14:creationId xmlns:p14="http://schemas.microsoft.com/office/powerpoint/2010/main" val="2035145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6277987-A612-4082-9FDC-07960AF023C3}" type="slidenum">
              <a:rPr lang="fr-FR" smtClean="0"/>
              <a:t>2</a:t>
            </a:fld>
            <a:endParaRPr lang="fr-FR"/>
          </a:p>
        </p:txBody>
      </p:sp>
      <p:sp>
        <p:nvSpPr>
          <p:cNvPr id="3" name="Rectangle 2"/>
          <p:cNvSpPr/>
          <p:nvPr/>
        </p:nvSpPr>
        <p:spPr>
          <a:xfrm>
            <a:off x="283813" y="725953"/>
            <a:ext cx="6096000" cy="5693866"/>
          </a:xfrm>
          <a:prstGeom prst="rect">
            <a:avLst/>
          </a:prstGeom>
        </p:spPr>
        <p:txBody>
          <a:bodyPr>
            <a:spAutoFit/>
          </a:bodyPr>
          <a:lstStyle/>
          <a:p>
            <a:r>
              <a:rPr lang="fr-FR" sz="1400" dirty="0">
                <a:solidFill>
                  <a:srgbClr val="008000"/>
                </a:solidFill>
              </a:rPr>
              <a:t>1. Le poivre </a:t>
            </a:r>
            <a:r>
              <a:rPr lang="fr-FR" sz="1400" dirty="0" err="1">
                <a:solidFill>
                  <a:srgbClr val="008000"/>
                </a:solidFill>
              </a:rPr>
              <a:t>Voatsiperifery</a:t>
            </a:r>
            <a:endParaRPr lang="fr-FR" sz="1400" dirty="0">
              <a:solidFill>
                <a:srgbClr val="008000"/>
              </a:solidFill>
            </a:endParaRPr>
          </a:p>
          <a:p>
            <a:r>
              <a:rPr lang="fr-FR" sz="1400" dirty="0">
                <a:solidFill>
                  <a:srgbClr val="008000"/>
                </a:solidFill>
              </a:rPr>
              <a:t>2. Le cours du poivre </a:t>
            </a:r>
            <a:r>
              <a:rPr lang="fr-FR" sz="1400" dirty="0" err="1">
                <a:solidFill>
                  <a:srgbClr val="008000"/>
                </a:solidFill>
              </a:rPr>
              <a:t>Voatsiperifery</a:t>
            </a:r>
            <a:endParaRPr lang="fr-FR" sz="1400" dirty="0">
              <a:solidFill>
                <a:srgbClr val="008000"/>
              </a:solidFill>
            </a:endParaRPr>
          </a:p>
          <a:p>
            <a:r>
              <a:rPr lang="fr-FR" sz="1400" dirty="0">
                <a:solidFill>
                  <a:srgbClr val="008000"/>
                </a:solidFill>
              </a:rPr>
              <a:t>3. Risque de confusion avec d’autres poivres</a:t>
            </a:r>
          </a:p>
          <a:p>
            <a:r>
              <a:rPr lang="fr-FR" sz="1400" dirty="0">
                <a:solidFill>
                  <a:srgbClr val="008000"/>
                </a:solidFill>
              </a:rPr>
              <a:t>4. Utilisations culinaires</a:t>
            </a:r>
          </a:p>
          <a:p>
            <a:r>
              <a:rPr lang="fr-FR" sz="1400" dirty="0">
                <a:solidFill>
                  <a:srgbClr val="008000"/>
                </a:solidFill>
              </a:rPr>
              <a:t>5. Données écologiques sur l’espèce</a:t>
            </a:r>
          </a:p>
          <a:p>
            <a:r>
              <a:rPr lang="fr-FR" sz="1400" dirty="0">
                <a:solidFill>
                  <a:srgbClr val="008000"/>
                </a:solidFill>
              </a:rPr>
              <a:t>6. La collecte à Madagascar</a:t>
            </a:r>
          </a:p>
          <a:p>
            <a:r>
              <a:rPr lang="fr-FR" sz="1400" dirty="0">
                <a:solidFill>
                  <a:srgbClr val="008000"/>
                </a:solidFill>
              </a:rPr>
              <a:t>7. Le séchage </a:t>
            </a:r>
          </a:p>
          <a:p>
            <a:r>
              <a:rPr lang="fr-FR" sz="1400" dirty="0">
                <a:solidFill>
                  <a:srgbClr val="008000"/>
                </a:solidFill>
              </a:rPr>
              <a:t>8. Le travail de tri</a:t>
            </a:r>
          </a:p>
          <a:p>
            <a:r>
              <a:rPr lang="fr-FR" sz="1400" dirty="0">
                <a:solidFill>
                  <a:srgbClr val="008000"/>
                </a:solidFill>
              </a:rPr>
              <a:t>9. Comment cultive-t-on habituellement le poivre noir ? (introduction)</a:t>
            </a:r>
          </a:p>
          <a:p>
            <a:r>
              <a:rPr lang="fr-FR" sz="1400" dirty="0">
                <a:solidFill>
                  <a:srgbClr val="008000"/>
                </a:solidFill>
              </a:rPr>
              <a:t>10. La production de poivre</a:t>
            </a:r>
          </a:p>
          <a:p>
            <a:r>
              <a:rPr lang="fr-FR" sz="1400" dirty="0">
                <a:solidFill>
                  <a:srgbClr val="008000"/>
                </a:solidFill>
              </a:rPr>
              <a:t>11. Propagation et plantation</a:t>
            </a:r>
          </a:p>
          <a:p>
            <a:r>
              <a:rPr lang="fr-FR" sz="1400" dirty="0">
                <a:solidFill>
                  <a:srgbClr val="008000"/>
                </a:solidFill>
              </a:rPr>
              <a:t>12. La récolte (</a:t>
            </a:r>
            <a:r>
              <a:rPr lang="fr-FR" sz="1400" dirty="0" err="1">
                <a:solidFill>
                  <a:srgbClr val="008000"/>
                </a:solidFill>
              </a:rPr>
              <a:t>havesting</a:t>
            </a:r>
            <a:r>
              <a:rPr lang="fr-FR" sz="1400" dirty="0">
                <a:solidFill>
                  <a:srgbClr val="008000"/>
                </a:solidFill>
              </a:rPr>
              <a:t>)</a:t>
            </a:r>
          </a:p>
          <a:p>
            <a:r>
              <a:rPr lang="fr-FR" sz="1400" dirty="0">
                <a:solidFill>
                  <a:srgbClr val="008000"/>
                </a:solidFill>
              </a:rPr>
              <a:t>13. Le tri /et le battage (</a:t>
            </a:r>
            <a:r>
              <a:rPr lang="fr-FR" sz="1400" dirty="0" err="1">
                <a:solidFill>
                  <a:srgbClr val="008000"/>
                </a:solidFill>
              </a:rPr>
              <a:t>Sorting</a:t>
            </a:r>
            <a:r>
              <a:rPr lang="fr-FR" sz="1400" dirty="0">
                <a:solidFill>
                  <a:srgbClr val="008000"/>
                </a:solidFill>
              </a:rPr>
              <a:t>/</a:t>
            </a:r>
            <a:r>
              <a:rPr lang="fr-FR" sz="1400" dirty="0" err="1">
                <a:solidFill>
                  <a:srgbClr val="008000"/>
                </a:solidFill>
              </a:rPr>
              <a:t>threshing</a:t>
            </a:r>
            <a:r>
              <a:rPr lang="fr-FR" sz="1400" dirty="0">
                <a:solidFill>
                  <a:srgbClr val="008000"/>
                </a:solidFill>
              </a:rPr>
              <a:t>)</a:t>
            </a:r>
          </a:p>
          <a:p>
            <a:r>
              <a:rPr lang="fr-FR" sz="1400" dirty="0">
                <a:solidFill>
                  <a:srgbClr val="008000"/>
                </a:solidFill>
              </a:rPr>
              <a:t>14. Échaudage / blanchissement</a:t>
            </a:r>
          </a:p>
          <a:p>
            <a:r>
              <a:rPr lang="fr-FR" sz="1400" dirty="0">
                <a:solidFill>
                  <a:srgbClr val="008000"/>
                </a:solidFill>
              </a:rPr>
              <a:t>15. Nettoyage</a:t>
            </a:r>
          </a:p>
          <a:p>
            <a:r>
              <a:rPr lang="fr-FR" sz="1400" dirty="0">
                <a:solidFill>
                  <a:srgbClr val="008000"/>
                </a:solidFill>
              </a:rPr>
              <a:t>16. Stockage</a:t>
            </a:r>
          </a:p>
          <a:p>
            <a:r>
              <a:rPr lang="fr-FR" sz="1400" dirty="0">
                <a:solidFill>
                  <a:srgbClr val="008000"/>
                </a:solidFill>
              </a:rPr>
              <a:t>17. Séchage</a:t>
            </a:r>
          </a:p>
          <a:p>
            <a:r>
              <a:rPr lang="fr-FR" sz="1400" dirty="0">
                <a:solidFill>
                  <a:srgbClr val="008000"/>
                </a:solidFill>
              </a:rPr>
              <a:t>18. Maladies </a:t>
            </a:r>
          </a:p>
          <a:p>
            <a:r>
              <a:rPr lang="fr-FR" sz="1400" dirty="0">
                <a:solidFill>
                  <a:srgbClr val="008000"/>
                </a:solidFill>
              </a:rPr>
              <a:t>19. Traitement des maladies</a:t>
            </a:r>
          </a:p>
          <a:p>
            <a:r>
              <a:rPr lang="fr-FR" sz="1400" dirty="0">
                <a:solidFill>
                  <a:srgbClr val="008000"/>
                </a:solidFill>
              </a:rPr>
              <a:t>20. Informations additionnelles</a:t>
            </a:r>
          </a:p>
          <a:p>
            <a:r>
              <a:rPr lang="fr-FR" sz="1400" dirty="0">
                <a:solidFill>
                  <a:srgbClr val="008000"/>
                </a:solidFill>
              </a:rPr>
              <a:t>21. Une ressource en danger à Madagascar</a:t>
            </a:r>
          </a:p>
          <a:p>
            <a:r>
              <a:rPr lang="fr-FR" sz="1400" dirty="0">
                <a:solidFill>
                  <a:srgbClr val="008000"/>
                </a:solidFill>
              </a:rPr>
              <a:t>22. Conservation, diversité, amélioration de la ressource génétique</a:t>
            </a:r>
          </a:p>
          <a:p>
            <a:r>
              <a:rPr lang="fr-FR" sz="1400" dirty="0">
                <a:solidFill>
                  <a:srgbClr val="008000"/>
                </a:solidFill>
              </a:rPr>
              <a:t>23. Lieu d’implantation en France, dans les DOM-TOM et en Afrique</a:t>
            </a:r>
          </a:p>
          <a:p>
            <a:r>
              <a:rPr lang="fr-FR" sz="1400" dirty="0">
                <a:solidFill>
                  <a:srgbClr val="008000"/>
                </a:solidFill>
              </a:rPr>
              <a:t>24. La serre tunnel avec aération (Marque Tonneau) </a:t>
            </a:r>
          </a:p>
          <a:p>
            <a:r>
              <a:rPr lang="fr-FR" sz="1400" dirty="0">
                <a:solidFill>
                  <a:srgbClr val="008000"/>
                </a:solidFill>
              </a:rPr>
              <a:t>25. Kit chauffage solaire 12 Volts pour serre de 20 à 30 m² (étude inachevée)</a:t>
            </a:r>
          </a:p>
          <a:p>
            <a:r>
              <a:rPr lang="fr-FR" sz="1400" dirty="0">
                <a:solidFill>
                  <a:srgbClr val="008000"/>
                </a:solidFill>
              </a:rPr>
              <a:t>26. </a:t>
            </a:r>
            <a:r>
              <a:rPr lang="fr-FR" sz="1400" dirty="0" err="1">
                <a:solidFill>
                  <a:srgbClr val="008000"/>
                </a:solidFill>
              </a:rPr>
              <a:t>Aquaponie</a:t>
            </a:r>
            <a:endParaRPr lang="fr-FR" sz="1400" dirty="0">
              <a:solidFill>
                <a:srgbClr val="008000"/>
              </a:solidFill>
            </a:endParaRPr>
          </a:p>
        </p:txBody>
      </p:sp>
      <p:sp>
        <p:nvSpPr>
          <p:cNvPr id="4" name="Rectangle 3"/>
          <p:cNvSpPr/>
          <p:nvPr/>
        </p:nvSpPr>
        <p:spPr>
          <a:xfrm>
            <a:off x="5008592" y="146131"/>
            <a:ext cx="2260875" cy="369332"/>
          </a:xfrm>
          <a:prstGeom prst="rect">
            <a:avLst/>
          </a:prstGeom>
          <a:ln>
            <a:solidFill>
              <a:srgbClr val="008000"/>
            </a:solidFill>
          </a:ln>
        </p:spPr>
        <p:txBody>
          <a:bodyPr wrap="none">
            <a:spAutoFit/>
          </a:bodyPr>
          <a:lstStyle/>
          <a:p>
            <a:pPr algn="ctr"/>
            <a:r>
              <a:rPr lang="fr-FR" b="1" dirty="0">
                <a:solidFill>
                  <a:srgbClr val="008000"/>
                </a:solidFill>
              </a:rPr>
              <a:t>Projet </a:t>
            </a:r>
            <a:r>
              <a:rPr lang="fr-FR" b="1" dirty="0" err="1">
                <a:solidFill>
                  <a:srgbClr val="008000"/>
                </a:solidFill>
              </a:rPr>
              <a:t>Voatsyperifery</a:t>
            </a:r>
            <a:r>
              <a:rPr lang="fr-FR" b="1" dirty="0">
                <a:solidFill>
                  <a:srgbClr val="008000"/>
                </a:solidFill>
              </a:rPr>
              <a:t> </a:t>
            </a:r>
          </a:p>
        </p:txBody>
      </p:sp>
      <p:sp>
        <p:nvSpPr>
          <p:cNvPr id="5" name="Rectangle 4"/>
          <p:cNvSpPr/>
          <p:nvPr/>
        </p:nvSpPr>
        <p:spPr>
          <a:xfrm>
            <a:off x="283813" y="241390"/>
            <a:ext cx="1387559" cy="369332"/>
          </a:xfrm>
          <a:prstGeom prst="rect">
            <a:avLst/>
          </a:prstGeom>
        </p:spPr>
        <p:txBody>
          <a:bodyPr wrap="none">
            <a:spAutoFit/>
          </a:bodyPr>
          <a:lstStyle/>
          <a:p>
            <a:r>
              <a:rPr lang="fr-FR" b="1" dirty="0">
                <a:solidFill>
                  <a:srgbClr val="008000"/>
                </a:solidFill>
              </a:rPr>
              <a:t>0. Sommaire</a:t>
            </a:r>
          </a:p>
        </p:txBody>
      </p:sp>
      <p:sp>
        <p:nvSpPr>
          <p:cNvPr id="6" name="Rectangle 5"/>
          <p:cNvSpPr/>
          <p:nvPr/>
        </p:nvSpPr>
        <p:spPr>
          <a:xfrm>
            <a:off x="6003074" y="804659"/>
            <a:ext cx="6096000" cy="2462213"/>
          </a:xfrm>
          <a:prstGeom prst="rect">
            <a:avLst/>
          </a:prstGeom>
        </p:spPr>
        <p:txBody>
          <a:bodyPr>
            <a:spAutoFit/>
          </a:bodyPr>
          <a:lstStyle/>
          <a:p>
            <a:r>
              <a:rPr lang="fr-FR" sz="1400" dirty="0">
                <a:solidFill>
                  <a:srgbClr val="008000"/>
                </a:solidFill>
              </a:rPr>
              <a:t>27. Suite du projet : essai culture du </a:t>
            </a:r>
            <a:r>
              <a:rPr lang="fr-FR" sz="1400" dirty="0" err="1">
                <a:solidFill>
                  <a:srgbClr val="008000"/>
                </a:solidFill>
              </a:rPr>
              <a:t>Voatsiperifery</a:t>
            </a:r>
            <a:r>
              <a:rPr lang="fr-FR" sz="1400" dirty="0">
                <a:solidFill>
                  <a:srgbClr val="008000"/>
                </a:solidFill>
              </a:rPr>
              <a:t> en France, sous serre</a:t>
            </a:r>
          </a:p>
          <a:p>
            <a:r>
              <a:rPr lang="fr-FR" sz="1400" dirty="0">
                <a:solidFill>
                  <a:srgbClr val="008000"/>
                </a:solidFill>
              </a:rPr>
              <a:t>28. Types d’implantations définitives proposées en zone tropicale humide</a:t>
            </a:r>
          </a:p>
          <a:p>
            <a:r>
              <a:rPr lang="fr-FR" sz="1400" dirty="0">
                <a:solidFill>
                  <a:srgbClr val="008000"/>
                </a:solidFill>
              </a:rPr>
              <a:t>29. Conclusion</a:t>
            </a:r>
          </a:p>
          <a:p>
            <a:r>
              <a:rPr lang="fr-FR" sz="1400" dirty="0">
                <a:solidFill>
                  <a:srgbClr val="008000"/>
                </a:solidFill>
              </a:rPr>
              <a:t>A1. Bibliographie</a:t>
            </a:r>
          </a:p>
          <a:p>
            <a:r>
              <a:rPr lang="fr-FR" sz="1400" dirty="0">
                <a:solidFill>
                  <a:srgbClr val="008000"/>
                </a:solidFill>
              </a:rPr>
              <a:t>A2. Sites Web utiles</a:t>
            </a:r>
          </a:p>
          <a:p>
            <a:r>
              <a:rPr lang="fr-FR" sz="1400" dirty="0">
                <a:solidFill>
                  <a:srgbClr val="008000"/>
                </a:solidFill>
              </a:rPr>
              <a:t>A3. Adresses utiles</a:t>
            </a:r>
          </a:p>
          <a:p>
            <a:r>
              <a:rPr lang="fr-FR" sz="1400" dirty="0">
                <a:solidFill>
                  <a:srgbClr val="008000"/>
                </a:solidFill>
              </a:rPr>
              <a:t>A4. Désavantages de la culture du poivre</a:t>
            </a:r>
          </a:p>
          <a:p>
            <a:r>
              <a:rPr lang="fr-FR" sz="1400" dirty="0">
                <a:solidFill>
                  <a:srgbClr val="008000"/>
                </a:solidFill>
              </a:rPr>
              <a:t>A5. Standards</a:t>
            </a:r>
          </a:p>
          <a:p>
            <a:r>
              <a:rPr lang="fr-FR" sz="1400" dirty="0">
                <a:solidFill>
                  <a:srgbClr val="008000"/>
                </a:solidFill>
              </a:rPr>
              <a:t>A6. Avantages de la polyculture (agroforesterie …)</a:t>
            </a:r>
          </a:p>
          <a:p>
            <a:r>
              <a:rPr lang="fr-FR" sz="1400" dirty="0">
                <a:solidFill>
                  <a:srgbClr val="008000"/>
                </a:solidFill>
              </a:rPr>
              <a:t>A7. Organigramme du traitement du poivre noir classique</a:t>
            </a:r>
          </a:p>
          <a:p>
            <a:r>
              <a:rPr lang="fr-FR" sz="1400" dirty="0">
                <a:solidFill>
                  <a:srgbClr val="008000"/>
                </a:solidFill>
              </a:rPr>
              <a:t>A8. Les avantages et les défauts de l’</a:t>
            </a:r>
            <a:r>
              <a:rPr lang="fr-FR" sz="1400" dirty="0" err="1">
                <a:solidFill>
                  <a:srgbClr val="008000"/>
                </a:solidFill>
              </a:rPr>
              <a:t>aquaponie</a:t>
            </a:r>
            <a:endParaRPr lang="fr-FR" sz="1400" dirty="0">
              <a:solidFill>
                <a:srgbClr val="008000"/>
              </a:solidFill>
            </a:endParaRPr>
          </a:p>
        </p:txBody>
      </p:sp>
    </p:spTree>
    <p:extLst>
      <p:ext uri="{BB962C8B-B14F-4D97-AF65-F5344CB8AC3E}">
        <p14:creationId xmlns:p14="http://schemas.microsoft.com/office/powerpoint/2010/main" val="3879372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9268522" y="145121"/>
            <a:ext cx="2743200" cy="365125"/>
          </a:xfrm>
        </p:spPr>
        <p:txBody>
          <a:bodyPr/>
          <a:lstStyle/>
          <a:p>
            <a:fld id="{76277987-A612-4082-9FDC-07960AF023C3}" type="slidenum">
              <a:rPr lang="fr-FR" smtClean="0"/>
              <a:t>20</a:t>
            </a:fld>
            <a:endParaRPr lang="fr-FR"/>
          </a:p>
        </p:txBody>
      </p:sp>
      <p:sp>
        <p:nvSpPr>
          <p:cNvPr id="3" name="Rectangle 2"/>
          <p:cNvSpPr/>
          <p:nvPr/>
        </p:nvSpPr>
        <p:spPr>
          <a:xfrm>
            <a:off x="126663" y="928754"/>
            <a:ext cx="12024732" cy="3323987"/>
          </a:xfrm>
          <a:prstGeom prst="rect">
            <a:avLst/>
          </a:prstGeom>
        </p:spPr>
        <p:txBody>
          <a:bodyPr wrap="square">
            <a:spAutoFit/>
          </a:bodyPr>
          <a:lstStyle/>
          <a:p>
            <a:pPr algn="just"/>
            <a:r>
              <a:rPr lang="fr-FR" i="1" dirty="0">
                <a:solidFill>
                  <a:srgbClr val="008000"/>
                </a:solidFill>
              </a:rPr>
              <a:t> </a:t>
            </a:r>
            <a:r>
              <a:rPr lang="fr-FR" dirty="0">
                <a:solidFill>
                  <a:srgbClr val="008000"/>
                </a:solidFill>
              </a:rPr>
              <a:t>Il faut inspecter les champs régulièrement pour les symptômes de la maladie et l'incidence des ravageurs. Si nécessaire, retirez les plants de poivres gravement malades, des champs et utiliser des mesures de contrôle d'insectes appropriées si nécessaire. L'assainissement pratique dans les pépinières et les champs en enlevant les feuilles gravement infectés et en nettoyant les débris végétaux tombés. Plantez des légumineuses, fournissant une couverture du sol, dans les champs pour fournir de l'azote et pour éviter les éclaboussures venant du sol, par les pathogènes infestés, sur le feuillage. Dégarnir, par la taille, le couvert végétal (canopée) du poivre si les maladies de la brûlure foliaire sont une menace; cette pratique réduit l'humidité relative et humectation des feuilles dans la canopée. Utilisez des pesticides chimiques pour gérer les maladies lorsque cela est possible et nécessaire. Intercaler le poivre avec des plantes </a:t>
            </a:r>
            <a:r>
              <a:rPr lang="fr-FR" dirty="0" err="1">
                <a:solidFill>
                  <a:srgbClr val="008000"/>
                </a:solidFill>
              </a:rPr>
              <a:t>non-hôtes</a:t>
            </a:r>
            <a:r>
              <a:rPr lang="fr-FR" dirty="0">
                <a:solidFill>
                  <a:srgbClr val="008000"/>
                </a:solidFill>
              </a:rPr>
              <a:t> des principales maladies présentes dans la région, et éliminer les hôtes alternatifs tels que les mauvaises herbes de la région. Appliquer les engrais verts et de la matière organique pour lutter contre les nématodes parasites des plantes. Évitez le repeuplement de plantes de poivre malades; inspecter leurs racines et le feuillage des symptômes de la maladie avant la plantation. Évitez l'espacement trop étroit entre les plants de poivres.</a:t>
            </a:r>
          </a:p>
          <a:p>
            <a:r>
              <a:rPr lang="en-US" sz="1200" dirty="0">
                <a:solidFill>
                  <a:srgbClr val="008000"/>
                </a:solidFill>
              </a:rPr>
              <a:t>Source : </a:t>
            </a:r>
            <a:r>
              <a:rPr lang="en-US" sz="1200" i="1" dirty="0">
                <a:solidFill>
                  <a:srgbClr val="008000"/>
                </a:solidFill>
              </a:rPr>
              <a:t>Black pepper (Piper </a:t>
            </a:r>
            <a:r>
              <a:rPr lang="en-US" sz="1200" i="1" dirty="0" err="1">
                <a:solidFill>
                  <a:srgbClr val="008000"/>
                </a:solidFill>
              </a:rPr>
              <a:t>nigrum</a:t>
            </a:r>
            <a:r>
              <a:rPr lang="en-US" sz="1200" i="1" dirty="0">
                <a:solidFill>
                  <a:srgbClr val="008000"/>
                </a:solidFill>
              </a:rPr>
              <a:t>), </a:t>
            </a:r>
            <a:r>
              <a:rPr lang="en-US" sz="1200" dirty="0">
                <a:solidFill>
                  <a:srgbClr val="008000"/>
                </a:solidFill>
              </a:rPr>
              <a:t>Scot C. Nelson and K. T. Cannon-Eger, page 6, </a:t>
            </a:r>
            <a:r>
              <a:rPr lang="en-US" sz="1200" dirty="0">
                <a:solidFill>
                  <a:srgbClr val="008000"/>
                </a:solidFill>
                <a:hlinkClick r:id="rId2"/>
              </a:rPr>
              <a:t>http://www.agroforestry.net/images/pdfs/Black_pepper_specialty_crop.pdf</a:t>
            </a:r>
            <a:endParaRPr lang="fr-FR" sz="1200" dirty="0">
              <a:solidFill>
                <a:srgbClr val="FF0000"/>
              </a:solidFill>
            </a:endParaRPr>
          </a:p>
        </p:txBody>
      </p:sp>
      <p:sp>
        <p:nvSpPr>
          <p:cNvPr id="4" name="Rectangle 3"/>
          <p:cNvSpPr/>
          <p:nvPr/>
        </p:nvSpPr>
        <p:spPr>
          <a:xfrm>
            <a:off x="5008592" y="146131"/>
            <a:ext cx="2260875" cy="369332"/>
          </a:xfrm>
          <a:prstGeom prst="rect">
            <a:avLst/>
          </a:prstGeom>
          <a:ln>
            <a:solidFill>
              <a:srgbClr val="008000"/>
            </a:solidFill>
          </a:ln>
        </p:spPr>
        <p:txBody>
          <a:bodyPr wrap="none">
            <a:spAutoFit/>
          </a:bodyPr>
          <a:lstStyle/>
          <a:p>
            <a:pPr algn="ctr"/>
            <a:r>
              <a:rPr lang="fr-FR" b="1" dirty="0">
                <a:solidFill>
                  <a:srgbClr val="008000"/>
                </a:solidFill>
              </a:rPr>
              <a:t>Projet </a:t>
            </a:r>
            <a:r>
              <a:rPr lang="fr-FR" b="1" dirty="0" err="1">
                <a:solidFill>
                  <a:srgbClr val="008000"/>
                </a:solidFill>
              </a:rPr>
              <a:t>Voatsyperifery</a:t>
            </a:r>
            <a:r>
              <a:rPr lang="fr-FR" b="1" dirty="0">
                <a:solidFill>
                  <a:srgbClr val="008000"/>
                </a:solidFill>
              </a:rPr>
              <a:t> </a:t>
            </a:r>
          </a:p>
        </p:txBody>
      </p:sp>
      <p:sp>
        <p:nvSpPr>
          <p:cNvPr id="5" name="Rectangle 4"/>
          <p:cNvSpPr/>
          <p:nvPr/>
        </p:nvSpPr>
        <p:spPr>
          <a:xfrm>
            <a:off x="4201222" y="6053461"/>
            <a:ext cx="6096000" cy="646331"/>
          </a:xfrm>
          <a:prstGeom prst="rect">
            <a:avLst/>
          </a:prstGeom>
        </p:spPr>
        <p:txBody>
          <a:bodyPr>
            <a:spAutoFit/>
          </a:bodyPr>
          <a:lstStyle/>
          <a:p>
            <a:pPr algn="r"/>
            <a:r>
              <a:rPr lang="fr-FR" sz="1200" dirty="0">
                <a:solidFill>
                  <a:srgbClr val="008000"/>
                </a:solidFill>
              </a:rPr>
              <a:t>Taches d’algues des feuilles de poivre causée par une espèce de </a:t>
            </a:r>
            <a:r>
              <a:rPr lang="fr-FR" sz="1200" i="1" dirty="0" err="1">
                <a:solidFill>
                  <a:srgbClr val="008000"/>
                </a:solidFill>
              </a:rPr>
              <a:t>Cephaleuros</a:t>
            </a:r>
            <a:r>
              <a:rPr lang="fr-FR" sz="1200" dirty="0">
                <a:solidFill>
                  <a:srgbClr val="008000"/>
                </a:solidFill>
              </a:rPr>
              <a:t>. </a:t>
            </a:r>
            <a:r>
              <a:rPr lang="fr-FR" sz="1200" dirty="0" err="1">
                <a:solidFill>
                  <a:srgbClr val="008000"/>
                </a:solidFill>
              </a:rPr>
              <a:t>Pohnpei</a:t>
            </a:r>
            <a:r>
              <a:rPr lang="fr-FR" sz="1200" dirty="0">
                <a:solidFill>
                  <a:srgbClr val="008000"/>
                </a:solidFill>
              </a:rPr>
              <a:t> →</a:t>
            </a:r>
          </a:p>
          <a:p>
            <a:pPr algn="r"/>
            <a:r>
              <a:rPr lang="en-US" sz="1200" dirty="0">
                <a:solidFill>
                  <a:srgbClr val="008000"/>
                </a:solidFill>
              </a:rPr>
              <a:t>Source : </a:t>
            </a:r>
            <a:r>
              <a:rPr lang="en-US" sz="1200" i="1" dirty="0">
                <a:solidFill>
                  <a:srgbClr val="008000"/>
                </a:solidFill>
              </a:rPr>
              <a:t>Black pepper (Piper </a:t>
            </a:r>
            <a:r>
              <a:rPr lang="en-US" sz="1200" i="1" dirty="0" err="1">
                <a:solidFill>
                  <a:srgbClr val="008000"/>
                </a:solidFill>
              </a:rPr>
              <a:t>nigrum</a:t>
            </a:r>
            <a:r>
              <a:rPr lang="en-US" sz="1200" i="1" dirty="0">
                <a:solidFill>
                  <a:srgbClr val="008000"/>
                </a:solidFill>
              </a:rPr>
              <a:t>), </a:t>
            </a:r>
            <a:r>
              <a:rPr lang="en-US" sz="1200" dirty="0">
                <a:solidFill>
                  <a:srgbClr val="008000"/>
                </a:solidFill>
              </a:rPr>
              <a:t>Scot C. Nelson and K. T. Cannon-Eger, page 6, </a:t>
            </a:r>
            <a:r>
              <a:rPr lang="en-US" sz="1200" dirty="0">
                <a:solidFill>
                  <a:srgbClr val="008000"/>
                </a:solidFill>
                <a:hlinkClick r:id="rId2"/>
              </a:rPr>
              <a:t>http://www.agroforestry.net/images/pdfs/Black_pepper_specialty_crop.pdf</a:t>
            </a:r>
            <a:endParaRPr lang="fr-FR" sz="1200" dirty="0">
              <a:solidFill>
                <a:srgbClr val="FF0000"/>
              </a:solidFill>
            </a:endParaRP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7222" y="4128042"/>
            <a:ext cx="1714500" cy="2571750"/>
          </a:xfrm>
          <a:prstGeom prst="rect">
            <a:avLst/>
          </a:prstGeom>
        </p:spPr>
      </p:pic>
      <p:sp>
        <p:nvSpPr>
          <p:cNvPr id="7" name="Rectangle 6"/>
          <p:cNvSpPr/>
          <p:nvPr/>
        </p:nvSpPr>
        <p:spPr>
          <a:xfrm>
            <a:off x="544387" y="6376626"/>
            <a:ext cx="2923642" cy="461665"/>
          </a:xfrm>
          <a:prstGeom prst="rect">
            <a:avLst/>
          </a:prstGeom>
        </p:spPr>
        <p:txBody>
          <a:bodyPr wrap="square">
            <a:spAutoFit/>
          </a:bodyPr>
          <a:lstStyle/>
          <a:p>
            <a:pPr algn="ctr"/>
            <a:r>
              <a:rPr lang="fr-FR" sz="1200" dirty="0">
                <a:solidFill>
                  <a:srgbClr val="008000"/>
                </a:solidFill>
                <a:latin typeface="Calibri-Italic"/>
              </a:rPr>
              <a:t>Poivrier cultivé en monoculture sur </a:t>
            </a:r>
            <a:r>
              <a:rPr lang="fr-FR" sz="1200" i="1" dirty="0" err="1">
                <a:solidFill>
                  <a:srgbClr val="008000"/>
                </a:solidFill>
                <a:latin typeface="Calibri-Italic"/>
              </a:rPr>
              <a:t>Gliricidia</a:t>
            </a:r>
            <a:r>
              <a:rPr lang="fr-FR" sz="1200" dirty="0">
                <a:solidFill>
                  <a:srgbClr val="008000"/>
                </a:solidFill>
                <a:latin typeface="Calibri-Italic"/>
              </a:rPr>
              <a:t> (source : M. Robert)</a:t>
            </a:r>
            <a:endParaRPr lang="fr-FR" sz="1200" dirty="0">
              <a:solidFill>
                <a:srgbClr val="008000"/>
              </a:solidFill>
            </a:endParaRP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316" y="4252741"/>
            <a:ext cx="2876550" cy="2162175"/>
          </a:xfrm>
          <a:prstGeom prst="rect">
            <a:avLst/>
          </a:prstGeom>
        </p:spPr>
      </p:pic>
      <p:sp>
        <p:nvSpPr>
          <p:cNvPr id="9" name="Rectangle 8"/>
          <p:cNvSpPr/>
          <p:nvPr/>
        </p:nvSpPr>
        <p:spPr>
          <a:xfrm>
            <a:off x="126663" y="369313"/>
            <a:ext cx="2871876" cy="369332"/>
          </a:xfrm>
          <a:prstGeom prst="rect">
            <a:avLst/>
          </a:prstGeom>
        </p:spPr>
        <p:txBody>
          <a:bodyPr wrap="none">
            <a:spAutoFit/>
          </a:bodyPr>
          <a:lstStyle/>
          <a:p>
            <a:r>
              <a:rPr lang="fr-FR" b="1" dirty="0">
                <a:solidFill>
                  <a:srgbClr val="008000"/>
                </a:solidFill>
              </a:rPr>
              <a:t>19. Traitement des maladies</a:t>
            </a:r>
          </a:p>
        </p:txBody>
      </p:sp>
    </p:spTree>
    <p:extLst>
      <p:ext uri="{BB962C8B-B14F-4D97-AF65-F5344CB8AC3E}">
        <p14:creationId xmlns:p14="http://schemas.microsoft.com/office/powerpoint/2010/main" val="3070955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9191513" y="269124"/>
            <a:ext cx="2743200" cy="365125"/>
          </a:xfrm>
        </p:spPr>
        <p:txBody>
          <a:bodyPr/>
          <a:lstStyle/>
          <a:p>
            <a:fld id="{76277987-A612-4082-9FDC-07960AF023C3}" type="slidenum">
              <a:rPr lang="fr-FR" smtClean="0"/>
              <a:t>21</a:t>
            </a:fld>
            <a:endParaRPr lang="fr-FR"/>
          </a:p>
        </p:txBody>
      </p:sp>
      <p:sp>
        <p:nvSpPr>
          <p:cNvPr id="3" name="Rectangle 2"/>
          <p:cNvSpPr/>
          <p:nvPr/>
        </p:nvSpPr>
        <p:spPr>
          <a:xfrm>
            <a:off x="247426" y="753035"/>
            <a:ext cx="11768866" cy="2862322"/>
          </a:xfrm>
          <a:prstGeom prst="rect">
            <a:avLst/>
          </a:prstGeom>
        </p:spPr>
        <p:txBody>
          <a:bodyPr wrap="square">
            <a:spAutoFit/>
          </a:bodyPr>
          <a:lstStyle/>
          <a:p>
            <a:r>
              <a:rPr lang="fr-FR" b="1" dirty="0">
                <a:solidFill>
                  <a:srgbClr val="008000"/>
                </a:solidFill>
              </a:rPr>
              <a:t>20. Informations additionnelles</a:t>
            </a:r>
          </a:p>
          <a:p>
            <a:endParaRPr lang="fr-FR" dirty="0">
              <a:solidFill>
                <a:srgbClr val="008000"/>
              </a:solidFill>
            </a:endParaRPr>
          </a:p>
          <a:p>
            <a:r>
              <a:rPr lang="fr-FR" dirty="0">
                <a:solidFill>
                  <a:srgbClr val="008000"/>
                </a:solidFill>
              </a:rPr>
              <a:t>Selon le traitement et le stade de récolte, les grains pourront donner :</a:t>
            </a:r>
          </a:p>
          <a:p>
            <a:endParaRPr lang="fr-FR" dirty="0">
              <a:solidFill>
                <a:srgbClr val="008000"/>
              </a:solidFill>
            </a:endParaRPr>
          </a:p>
          <a:p>
            <a:pPr marL="285750" indent="-285750">
              <a:buFont typeface="Arial" panose="020B0604020202020204" pitchFamily="34" charset="0"/>
              <a:buChar char="•"/>
            </a:pPr>
            <a:r>
              <a:rPr lang="fr-FR" dirty="0">
                <a:solidFill>
                  <a:srgbClr val="008000"/>
                </a:solidFill>
              </a:rPr>
              <a:t>du </a:t>
            </a:r>
            <a:r>
              <a:rPr lang="fr-FR" dirty="0">
                <a:solidFill>
                  <a:srgbClr val="008000"/>
                </a:solidFill>
                <a:hlinkClick r:id="rId2" tooltip="Poivre"/>
              </a:rPr>
              <a:t>poivre</a:t>
            </a:r>
            <a:r>
              <a:rPr lang="fr-FR" dirty="0">
                <a:solidFill>
                  <a:srgbClr val="008000"/>
                </a:solidFill>
              </a:rPr>
              <a:t> noir (baies entières séchées récoltées à maturité).</a:t>
            </a:r>
          </a:p>
          <a:p>
            <a:pPr marL="285750" indent="-285750">
              <a:buFont typeface="Arial" panose="020B0604020202020204" pitchFamily="34" charset="0"/>
              <a:buChar char="•"/>
            </a:pPr>
            <a:r>
              <a:rPr lang="fr-FR" dirty="0">
                <a:solidFill>
                  <a:srgbClr val="008000"/>
                </a:solidFill>
              </a:rPr>
              <a:t>du poivre blanc (baies séchées débarrassées de leurs enveloppes).</a:t>
            </a:r>
          </a:p>
          <a:p>
            <a:pPr marL="285750" indent="-285750">
              <a:buFont typeface="Arial" panose="020B0604020202020204" pitchFamily="34" charset="0"/>
              <a:buChar char="•"/>
            </a:pPr>
            <a:r>
              <a:rPr lang="fr-FR" dirty="0">
                <a:solidFill>
                  <a:srgbClr val="008000"/>
                </a:solidFill>
              </a:rPr>
              <a:t>du poivre vert (baies fraîches conservées humides).</a:t>
            </a:r>
          </a:p>
          <a:p>
            <a:endParaRPr lang="fr-FR" dirty="0">
              <a:solidFill>
                <a:srgbClr val="008000"/>
              </a:solidFill>
            </a:endParaRPr>
          </a:p>
          <a:p>
            <a:r>
              <a:rPr lang="fr-FR" dirty="0">
                <a:solidFill>
                  <a:srgbClr val="008000"/>
                </a:solidFill>
              </a:rPr>
              <a:t>Contrairement aux vins et aux fromages, rien n'oblige à mentionner son origine. « Les premiers plants cultivés au </a:t>
            </a:r>
            <a:r>
              <a:rPr lang="fr-FR" dirty="0">
                <a:solidFill>
                  <a:srgbClr val="008000"/>
                </a:solidFill>
                <a:hlinkClick r:id="rId3" tooltip="Brésil"/>
              </a:rPr>
              <a:t>Brésil</a:t>
            </a:r>
            <a:r>
              <a:rPr lang="fr-FR" dirty="0">
                <a:solidFill>
                  <a:srgbClr val="008000"/>
                </a:solidFill>
              </a:rPr>
              <a:t>, à </a:t>
            </a:r>
            <a:r>
              <a:rPr lang="fr-FR" dirty="0">
                <a:solidFill>
                  <a:srgbClr val="008000"/>
                </a:solidFill>
                <a:hlinkClick r:id="rId4" tooltip="Madagascar"/>
              </a:rPr>
              <a:t>Madagascar</a:t>
            </a:r>
            <a:r>
              <a:rPr lang="fr-FR" dirty="0">
                <a:solidFill>
                  <a:srgbClr val="008000"/>
                </a:solidFill>
              </a:rPr>
              <a:t> ou ailleurs venaient tous du </a:t>
            </a:r>
            <a:r>
              <a:rPr lang="fr-FR" dirty="0">
                <a:solidFill>
                  <a:srgbClr val="008000"/>
                </a:solidFill>
                <a:hlinkClick r:id="rId5" tooltip="Kerala"/>
              </a:rPr>
              <a:t>Kerala</a:t>
            </a:r>
            <a:r>
              <a:rPr lang="fr-FR" dirty="0">
                <a:solidFill>
                  <a:srgbClr val="008000"/>
                </a:solidFill>
              </a:rPr>
              <a:t> ». Sa saveur piquante est due à des </a:t>
            </a:r>
            <a:r>
              <a:rPr lang="fr-FR" dirty="0">
                <a:solidFill>
                  <a:srgbClr val="008000"/>
                </a:solidFill>
                <a:hlinkClick r:id="rId6" tooltip="Amide"/>
              </a:rPr>
              <a:t>amides</a:t>
            </a:r>
            <a:r>
              <a:rPr lang="fr-FR" dirty="0">
                <a:solidFill>
                  <a:srgbClr val="008000"/>
                </a:solidFill>
              </a:rPr>
              <a:t>.</a:t>
            </a:r>
          </a:p>
        </p:txBody>
      </p:sp>
      <p:sp>
        <p:nvSpPr>
          <p:cNvPr id="4" name="Rectangle 3"/>
          <p:cNvSpPr/>
          <p:nvPr/>
        </p:nvSpPr>
        <p:spPr>
          <a:xfrm>
            <a:off x="5008592" y="146131"/>
            <a:ext cx="2260875" cy="369332"/>
          </a:xfrm>
          <a:prstGeom prst="rect">
            <a:avLst/>
          </a:prstGeom>
          <a:ln>
            <a:solidFill>
              <a:srgbClr val="008000"/>
            </a:solidFill>
          </a:ln>
        </p:spPr>
        <p:txBody>
          <a:bodyPr wrap="none">
            <a:spAutoFit/>
          </a:bodyPr>
          <a:lstStyle/>
          <a:p>
            <a:pPr algn="ctr"/>
            <a:r>
              <a:rPr lang="fr-FR" b="1" dirty="0">
                <a:solidFill>
                  <a:srgbClr val="008000"/>
                </a:solidFill>
              </a:rPr>
              <a:t>Projet </a:t>
            </a:r>
            <a:r>
              <a:rPr lang="fr-FR" b="1" dirty="0" err="1">
                <a:solidFill>
                  <a:srgbClr val="008000"/>
                </a:solidFill>
              </a:rPr>
              <a:t>Voatsyperifery</a:t>
            </a:r>
            <a:r>
              <a:rPr lang="fr-FR" b="1" dirty="0">
                <a:solidFill>
                  <a:srgbClr val="008000"/>
                </a:solidFill>
              </a:rPr>
              <a:t> </a:t>
            </a:r>
          </a:p>
        </p:txBody>
      </p:sp>
      <p:pic>
        <p:nvPicPr>
          <p:cNvPr id="5" name="Imag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819" y="4527660"/>
            <a:ext cx="2619375" cy="1743075"/>
          </a:xfrm>
          <a:prstGeom prst="rect">
            <a:avLst/>
          </a:prstGeom>
        </p:spPr>
      </p:pic>
      <p:pic>
        <p:nvPicPr>
          <p:cNvPr id="11" name="Imag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7336" y="4546710"/>
            <a:ext cx="2857500" cy="1600200"/>
          </a:xfrm>
          <a:prstGeom prst="rect">
            <a:avLst/>
          </a:prstGeom>
        </p:spPr>
      </p:pic>
      <p:pic>
        <p:nvPicPr>
          <p:cNvPr id="12" name="Imag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35979" y="4422885"/>
            <a:ext cx="2466975" cy="1847850"/>
          </a:xfrm>
          <a:prstGeom prst="rect">
            <a:avLst/>
          </a:prstGeom>
        </p:spPr>
      </p:pic>
      <p:pic>
        <p:nvPicPr>
          <p:cNvPr id="13" name="Imag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35819" y="181467"/>
            <a:ext cx="2562225" cy="1781175"/>
          </a:xfrm>
          <a:prstGeom prst="rect">
            <a:avLst/>
          </a:prstGeom>
        </p:spPr>
      </p:pic>
      <p:sp>
        <p:nvSpPr>
          <p:cNvPr id="14" name="ZoneTexte 13"/>
          <p:cNvSpPr txBox="1"/>
          <p:nvPr/>
        </p:nvSpPr>
        <p:spPr>
          <a:xfrm>
            <a:off x="7780910" y="1971426"/>
            <a:ext cx="3472040" cy="461665"/>
          </a:xfrm>
          <a:prstGeom prst="rect">
            <a:avLst/>
          </a:prstGeom>
          <a:noFill/>
        </p:spPr>
        <p:txBody>
          <a:bodyPr wrap="none" rtlCol="0">
            <a:spAutoFit/>
          </a:bodyPr>
          <a:lstStyle/>
          <a:p>
            <a:pPr algn="ctr"/>
            <a:r>
              <a:rPr lang="fr-FR" sz="1200" dirty="0">
                <a:solidFill>
                  <a:srgbClr val="008000"/>
                </a:solidFill>
              </a:rPr>
              <a:t>Poivres verts, blancs, noirs.</a:t>
            </a:r>
          </a:p>
          <a:p>
            <a:pPr algn="ctr"/>
            <a:r>
              <a:rPr lang="fr-FR" sz="1200" dirty="0">
                <a:solidFill>
                  <a:srgbClr val="008000"/>
                </a:solidFill>
              </a:rPr>
              <a:t>Source: </a:t>
            </a:r>
            <a:r>
              <a:rPr lang="fr-FR" sz="1200" dirty="0">
                <a:solidFill>
                  <a:srgbClr val="008000"/>
                </a:solidFill>
                <a:hlinkClick r:id="rId11"/>
              </a:rPr>
              <a:t>https://en.wikipedia.org/wiki/Piper_(genus)</a:t>
            </a:r>
            <a:r>
              <a:rPr lang="fr-FR" sz="1200" dirty="0">
                <a:solidFill>
                  <a:srgbClr val="008000"/>
                </a:solidFill>
              </a:rPr>
              <a:t> </a:t>
            </a:r>
          </a:p>
        </p:txBody>
      </p:sp>
      <p:sp>
        <p:nvSpPr>
          <p:cNvPr id="15" name="ZoneTexte 14"/>
          <p:cNvSpPr txBox="1"/>
          <p:nvPr/>
        </p:nvSpPr>
        <p:spPr>
          <a:xfrm>
            <a:off x="96819" y="6270735"/>
            <a:ext cx="2619375" cy="461665"/>
          </a:xfrm>
          <a:prstGeom prst="rect">
            <a:avLst/>
          </a:prstGeom>
          <a:noFill/>
        </p:spPr>
        <p:txBody>
          <a:bodyPr wrap="square" rtlCol="0">
            <a:spAutoFit/>
          </a:bodyPr>
          <a:lstStyle/>
          <a:p>
            <a:pPr algn="ctr"/>
            <a:r>
              <a:rPr lang="fr-FR" sz="1200" dirty="0">
                <a:solidFill>
                  <a:srgbClr val="008000"/>
                </a:solidFill>
              </a:rPr>
              <a:t>Source : </a:t>
            </a:r>
            <a:r>
              <a:rPr lang="fr-FR" sz="1200" dirty="0">
                <a:solidFill>
                  <a:srgbClr val="008000"/>
                </a:solidFill>
                <a:hlinkClick r:id="rId12"/>
              </a:rPr>
              <a:t>http://www.cnseed.org/piper-nigrum-seed-black-peppercorn.html</a:t>
            </a:r>
            <a:r>
              <a:rPr lang="fr-FR" sz="1200" dirty="0">
                <a:solidFill>
                  <a:srgbClr val="008000"/>
                </a:solidFill>
              </a:rPr>
              <a:t> </a:t>
            </a:r>
          </a:p>
        </p:txBody>
      </p:sp>
      <p:sp>
        <p:nvSpPr>
          <p:cNvPr id="16" name="ZoneTexte 15"/>
          <p:cNvSpPr txBox="1"/>
          <p:nvPr/>
        </p:nvSpPr>
        <p:spPr>
          <a:xfrm>
            <a:off x="5942641" y="6291277"/>
            <a:ext cx="2898289" cy="461665"/>
          </a:xfrm>
          <a:prstGeom prst="rect">
            <a:avLst/>
          </a:prstGeom>
          <a:noFill/>
        </p:spPr>
        <p:txBody>
          <a:bodyPr wrap="square" rtlCol="0">
            <a:spAutoFit/>
          </a:bodyPr>
          <a:lstStyle/>
          <a:p>
            <a:pPr algn="ctr"/>
            <a:r>
              <a:rPr lang="fr-FR" sz="1200" dirty="0">
                <a:solidFill>
                  <a:srgbClr val="008000"/>
                </a:solidFill>
              </a:rPr>
              <a:t>Source : </a:t>
            </a:r>
            <a:r>
              <a:rPr lang="fr-FR" sz="1200" dirty="0">
                <a:solidFill>
                  <a:srgbClr val="008000"/>
                </a:solidFill>
                <a:hlinkClick r:id="rId13"/>
              </a:rPr>
              <a:t>http://www.visoflora.com/photos-nature/photo-piper-nigrum-2.html</a:t>
            </a:r>
            <a:r>
              <a:rPr lang="fr-FR" sz="1200" dirty="0">
                <a:solidFill>
                  <a:srgbClr val="008000"/>
                </a:solidFill>
              </a:rPr>
              <a:t> </a:t>
            </a:r>
          </a:p>
        </p:txBody>
      </p:sp>
      <p:pic>
        <p:nvPicPr>
          <p:cNvPr id="18" name="Imag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744304" y="3881754"/>
            <a:ext cx="2143125" cy="2143125"/>
          </a:xfrm>
          <a:prstGeom prst="rect">
            <a:avLst/>
          </a:prstGeom>
        </p:spPr>
      </p:pic>
      <p:sp>
        <p:nvSpPr>
          <p:cNvPr id="19" name="ZoneTexte 18"/>
          <p:cNvSpPr txBox="1"/>
          <p:nvPr/>
        </p:nvSpPr>
        <p:spPr>
          <a:xfrm>
            <a:off x="9564357" y="6106611"/>
            <a:ext cx="2503020" cy="646331"/>
          </a:xfrm>
          <a:prstGeom prst="rect">
            <a:avLst/>
          </a:prstGeom>
          <a:noFill/>
        </p:spPr>
        <p:txBody>
          <a:bodyPr wrap="square" rtlCol="0">
            <a:spAutoFit/>
          </a:bodyPr>
          <a:lstStyle/>
          <a:p>
            <a:pPr algn="ctr"/>
            <a:r>
              <a:rPr lang="fr-FR" sz="1200" dirty="0">
                <a:solidFill>
                  <a:srgbClr val="008000"/>
                </a:solidFill>
              </a:rPr>
              <a:t>Source : </a:t>
            </a:r>
            <a:r>
              <a:rPr lang="fr-FR" sz="1200" dirty="0">
                <a:solidFill>
                  <a:srgbClr val="008000"/>
                </a:solidFill>
                <a:hlinkClick r:id="rId15"/>
              </a:rPr>
              <a:t>http://rastignac.eklablog.com/le-caviar-de-malabar-a125148470</a:t>
            </a:r>
            <a:r>
              <a:rPr lang="fr-FR" sz="1200" dirty="0">
                <a:solidFill>
                  <a:srgbClr val="008000"/>
                </a:solidFill>
              </a:rPr>
              <a:t> </a:t>
            </a:r>
          </a:p>
        </p:txBody>
      </p:sp>
      <p:sp>
        <p:nvSpPr>
          <p:cNvPr id="20" name="ZoneTexte 19"/>
          <p:cNvSpPr txBox="1"/>
          <p:nvPr/>
        </p:nvSpPr>
        <p:spPr>
          <a:xfrm>
            <a:off x="2963066" y="6153651"/>
            <a:ext cx="2732702" cy="646331"/>
          </a:xfrm>
          <a:prstGeom prst="rect">
            <a:avLst/>
          </a:prstGeom>
          <a:noFill/>
        </p:spPr>
        <p:txBody>
          <a:bodyPr wrap="square" rtlCol="0">
            <a:spAutoFit/>
          </a:bodyPr>
          <a:lstStyle/>
          <a:p>
            <a:pPr algn="ctr"/>
            <a:r>
              <a:rPr lang="fr-FR" sz="1200" dirty="0">
                <a:solidFill>
                  <a:srgbClr val="008000"/>
                </a:solidFill>
              </a:rPr>
              <a:t>Source : </a:t>
            </a:r>
            <a:r>
              <a:rPr lang="fr-FR" sz="1200" dirty="0">
                <a:solidFill>
                  <a:srgbClr val="008000"/>
                </a:solidFill>
                <a:hlinkClick r:id="rId16"/>
              </a:rPr>
              <a:t>https://www.youtube.com/watch?v=cM2euneXfss</a:t>
            </a:r>
            <a:r>
              <a:rPr lang="fr-FR" sz="1200" dirty="0">
                <a:solidFill>
                  <a:srgbClr val="008000"/>
                </a:solidFill>
              </a:rPr>
              <a:t> </a:t>
            </a:r>
          </a:p>
        </p:txBody>
      </p:sp>
    </p:spTree>
    <p:extLst>
      <p:ext uri="{BB962C8B-B14F-4D97-AF65-F5344CB8AC3E}">
        <p14:creationId xmlns:p14="http://schemas.microsoft.com/office/powerpoint/2010/main" val="862428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6277987-A612-4082-9FDC-07960AF023C3}" type="slidenum">
              <a:rPr lang="fr-FR" smtClean="0"/>
              <a:t>22</a:t>
            </a:fld>
            <a:endParaRPr lang="fr-FR"/>
          </a:p>
        </p:txBody>
      </p:sp>
      <p:sp>
        <p:nvSpPr>
          <p:cNvPr id="3" name="Espace réservé du numéro de diapositive 1"/>
          <p:cNvSpPr txBox="1">
            <a:spLocks/>
          </p:cNvSpPr>
          <p:nvPr/>
        </p:nvSpPr>
        <p:spPr>
          <a:xfrm>
            <a:off x="9105452" y="197203"/>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277987-A612-4082-9FDC-07960AF023C3}" type="slidenum">
              <a:rPr lang="fr-FR" smtClean="0"/>
              <a:pPr/>
              <a:t>22</a:t>
            </a:fld>
            <a:endParaRPr lang="fr-FR"/>
          </a:p>
        </p:txBody>
      </p:sp>
      <p:sp>
        <p:nvSpPr>
          <p:cNvPr id="4" name="Rectangle 3"/>
          <p:cNvSpPr/>
          <p:nvPr/>
        </p:nvSpPr>
        <p:spPr>
          <a:xfrm>
            <a:off x="5008592" y="146131"/>
            <a:ext cx="2260875" cy="369332"/>
          </a:xfrm>
          <a:prstGeom prst="rect">
            <a:avLst/>
          </a:prstGeom>
          <a:ln>
            <a:solidFill>
              <a:srgbClr val="008000"/>
            </a:solidFill>
          </a:ln>
        </p:spPr>
        <p:txBody>
          <a:bodyPr wrap="none">
            <a:spAutoFit/>
          </a:bodyPr>
          <a:lstStyle/>
          <a:p>
            <a:pPr algn="ctr"/>
            <a:r>
              <a:rPr lang="fr-FR" b="1" dirty="0">
                <a:solidFill>
                  <a:srgbClr val="008000"/>
                </a:solidFill>
              </a:rPr>
              <a:t>Projet </a:t>
            </a:r>
            <a:r>
              <a:rPr lang="fr-FR" b="1" dirty="0" err="1">
                <a:solidFill>
                  <a:srgbClr val="008000"/>
                </a:solidFill>
              </a:rPr>
              <a:t>Voatsyperifery</a:t>
            </a:r>
            <a:r>
              <a:rPr lang="fr-FR" b="1" dirty="0">
                <a:solidFill>
                  <a:srgbClr val="008000"/>
                </a:solidFill>
              </a:rPr>
              <a:t> </a:t>
            </a:r>
          </a:p>
        </p:txBody>
      </p:sp>
      <p:sp>
        <p:nvSpPr>
          <p:cNvPr id="5" name="ZoneTexte 4"/>
          <p:cNvSpPr txBox="1"/>
          <p:nvPr/>
        </p:nvSpPr>
        <p:spPr>
          <a:xfrm>
            <a:off x="96819" y="515463"/>
            <a:ext cx="11854927" cy="3416320"/>
          </a:xfrm>
          <a:prstGeom prst="rect">
            <a:avLst/>
          </a:prstGeom>
          <a:noFill/>
        </p:spPr>
        <p:txBody>
          <a:bodyPr wrap="square" rtlCol="0">
            <a:spAutoFit/>
          </a:bodyPr>
          <a:lstStyle/>
          <a:p>
            <a:pPr algn="just"/>
            <a:r>
              <a:rPr lang="fr-FR" b="1" dirty="0">
                <a:solidFill>
                  <a:srgbClr val="FF0000"/>
                </a:solidFill>
              </a:rPr>
              <a:t>21. Une ressource en danger à Madagascar</a:t>
            </a:r>
          </a:p>
          <a:p>
            <a:pPr algn="just"/>
            <a:endParaRPr lang="fr-FR" dirty="0">
              <a:solidFill>
                <a:srgbClr val="008000"/>
              </a:solidFill>
            </a:endParaRPr>
          </a:p>
          <a:p>
            <a:pPr algn="just"/>
            <a:r>
              <a:rPr lang="fr-FR" dirty="0">
                <a:solidFill>
                  <a:srgbClr val="FF0000"/>
                </a:solidFill>
              </a:rPr>
              <a:t>Des cueilleurs pour éviter un travail plus long et fatiguant n'hésitent pas à arracher directement les lianes de l'arbre pour cueillir les baies. On estime que 60% à 70% du </a:t>
            </a:r>
            <a:r>
              <a:rPr lang="fr-FR" i="1" dirty="0" err="1">
                <a:solidFill>
                  <a:srgbClr val="FF0000"/>
                </a:solidFill>
              </a:rPr>
              <a:t>Voatsiperifery</a:t>
            </a:r>
            <a:r>
              <a:rPr lang="fr-FR" dirty="0">
                <a:solidFill>
                  <a:srgbClr val="FF0000"/>
                </a:solidFill>
              </a:rPr>
              <a:t> provient de ce genre de récoltes. Mais si ils le font,  c'est qu'ils sont encouragés également par des réseaux de collecteurs peu scrupuleux qui sont en train de tuer progressivement la poule au poivre d'or.</a:t>
            </a:r>
          </a:p>
          <a:p>
            <a:pPr algn="just"/>
            <a:r>
              <a:rPr lang="fr-FR" dirty="0">
                <a:solidFill>
                  <a:srgbClr val="FF0000"/>
                </a:solidFill>
              </a:rPr>
              <a:t>Le poivre sauvage nécessite un travail important, difficile et minutieux. Il est normal que chaque intermédiaire de la  filière puisse bénéficier de sa judicieuse commercialisation. Brader ce type de produit serait le tuer.</a:t>
            </a:r>
          </a:p>
          <a:p>
            <a:pPr algn="just"/>
            <a:r>
              <a:rPr lang="fr-FR" dirty="0">
                <a:solidFill>
                  <a:srgbClr val="FF0000"/>
                </a:solidFill>
              </a:rPr>
              <a:t>D'un autre côté, il ne faut pas non plus encourager le développement d'un business de "trafiquant", avec des ventes de </a:t>
            </a:r>
            <a:r>
              <a:rPr lang="fr-FR" dirty="0" err="1">
                <a:solidFill>
                  <a:srgbClr val="FF0000"/>
                </a:solidFill>
              </a:rPr>
              <a:t>Voatsiperifery</a:t>
            </a:r>
            <a:r>
              <a:rPr lang="fr-FR" dirty="0">
                <a:solidFill>
                  <a:srgbClr val="FF0000"/>
                </a:solidFill>
              </a:rPr>
              <a:t>, sur Internet, aux alentours de 400 €/kilo (et sans connaître sa qualité et sa pureté), ce qui peut alors renforcer le pillage de la ressource. </a:t>
            </a:r>
            <a:r>
              <a:rPr lang="fr-FR" dirty="0"/>
              <a:t> </a:t>
            </a:r>
            <a:r>
              <a:rPr lang="fr-FR" dirty="0">
                <a:solidFill>
                  <a:srgbClr val="FF0000"/>
                </a:solidFill>
              </a:rPr>
              <a:t>La </a:t>
            </a:r>
            <a:r>
              <a:rPr lang="fr-FR" dirty="0">
                <a:solidFill>
                  <a:srgbClr val="FF0000"/>
                </a:solidFill>
                <a:hlinkClick r:id="rId2" tooltip="La déforestation"/>
              </a:rPr>
              <a:t>déforestation</a:t>
            </a:r>
            <a:r>
              <a:rPr lang="fr-FR" dirty="0">
                <a:solidFill>
                  <a:srgbClr val="FF0000"/>
                </a:solidFill>
              </a:rPr>
              <a:t> entraîne la diminution des aires où pousse ce poivre sauvage.</a:t>
            </a:r>
          </a:p>
          <a:p>
            <a:pPr algn="just"/>
            <a:r>
              <a:rPr lang="fr-FR" sz="1200" dirty="0">
                <a:solidFill>
                  <a:srgbClr val="FF0000"/>
                </a:solidFill>
              </a:rPr>
              <a:t>Source : </a:t>
            </a:r>
            <a:r>
              <a:rPr lang="fr-FR" sz="1200" dirty="0">
                <a:solidFill>
                  <a:srgbClr val="FF0000"/>
                </a:solidFill>
                <a:hlinkClick r:id="rId3"/>
              </a:rPr>
              <a:t>http://www.lessaveursdejeanmarie.com/le-poivre-sauvage-de-madagascar/</a:t>
            </a:r>
            <a:r>
              <a:rPr lang="fr-FR" sz="1200" dirty="0">
                <a:solidFill>
                  <a:srgbClr val="FF0000"/>
                </a:solidFill>
              </a:rPr>
              <a:t> </a:t>
            </a:r>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026" y="4320867"/>
            <a:ext cx="2762250" cy="1647825"/>
          </a:xfrm>
          <a:prstGeom prst="rect">
            <a:avLst/>
          </a:prstGeom>
        </p:spPr>
      </p:pic>
      <p:sp>
        <p:nvSpPr>
          <p:cNvPr id="7" name="ZoneTexte 6"/>
          <p:cNvSpPr txBox="1"/>
          <p:nvPr/>
        </p:nvSpPr>
        <p:spPr>
          <a:xfrm>
            <a:off x="96819" y="5968692"/>
            <a:ext cx="3313355" cy="461665"/>
          </a:xfrm>
          <a:prstGeom prst="rect">
            <a:avLst/>
          </a:prstGeom>
          <a:noFill/>
        </p:spPr>
        <p:txBody>
          <a:bodyPr wrap="square" rtlCol="0">
            <a:spAutoFit/>
          </a:bodyPr>
          <a:lstStyle/>
          <a:p>
            <a:pPr algn="ctr"/>
            <a:r>
              <a:rPr lang="fr-FR" sz="1200" dirty="0">
                <a:solidFill>
                  <a:srgbClr val="008000"/>
                </a:solidFill>
              </a:rPr>
              <a:t>Source : </a:t>
            </a:r>
            <a:r>
              <a:rPr lang="fr-FR" sz="1200" dirty="0">
                <a:solidFill>
                  <a:srgbClr val="008000"/>
                </a:solidFill>
                <a:hlinkClick r:id="rId5"/>
              </a:rPr>
              <a:t>http://www.vanillareview.com/2010/sa-va-spices/</a:t>
            </a:r>
            <a:r>
              <a:rPr lang="fr-FR" sz="1200" dirty="0">
                <a:solidFill>
                  <a:srgbClr val="008000"/>
                </a:solidFill>
              </a:rPr>
              <a:t> </a:t>
            </a:r>
          </a:p>
        </p:txBody>
      </p:sp>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9925" y="4290271"/>
            <a:ext cx="2286000" cy="1514475"/>
          </a:xfrm>
          <a:prstGeom prst="rect">
            <a:avLst/>
          </a:prstGeom>
        </p:spPr>
      </p:pic>
      <p:pic>
        <p:nvPicPr>
          <p:cNvPr id="9" name="Imag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94346" y="3596966"/>
            <a:ext cx="2057400" cy="3095625"/>
          </a:xfrm>
          <a:prstGeom prst="rect">
            <a:avLst/>
          </a:prstGeom>
        </p:spPr>
      </p:pic>
      <p:pic>
        <p:nvPicPr>
          <p:cNvPr id="10" name="Imag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68135" y="3706406"/>
            <a:ext cx="1524000" cy="2286000"/>
          </a:xfrm>
          <a:prstGeom prst="rect">
            <a:avLst/>
          </a:prstGeom>
        </p:spPr>
      </p:pic>
      <p:sp>
        <p:nvSpPr>
          <p:cNvPr id="11" name="ZoneTexte 10"/>
          <p:cNvSpPr txBox="1"/>
          <p:nvPr/>
        </p:nvSpPr>
        <p:spPr>
          <a:xfrm>
            <a:off x="6139029" y="6415592"/>
            <a:ext cx="3671945" cy="276999"/>
          </a:xfrm>
          <a:prstGeom prst="rect">
            <a:avLst/>
          </a:prstGeom>
          <a:noFill/>
        </p:spPr>
        <p:txBody>
          <a:bodyPr wrap="square" rtlCol="0">
            <a:spAutoFit/>
          </a:bodyPr>
          <a:lstStyle/>
          <a:p>
            <a:pPr algn="r"/>
            <a:r>
              <a:rPr lang="fr-FR" sz="1200" dirty="0" err="1">
                <a:solidFill>
                  <a:srgbClr val="008000"/>
                </a:solidFill>
              </a:rPr>
              <a:t>Josua</a:t>
            </a:r>
            <a:r>
              <a:rPr lang="fr-FR" sz="1200" dirty="0">
                <a:solidFill>
                  <a:srgbClr val="008000"/>
                </a:solidFill>
              </a:rPr>
              <a:t> près du sommet de l'arbre →</a:t>
            </a:r>
          </a:p>
        </p:txBody>
      </p:sp>
      <p:sp>
        <p:nvSpPr>
          <p:cNvPr id="12" name="ZoneTexte 11"/>
          <p:cNvSpPr txBox="1"/>
          <p:nvPr/>
        </p:nvSpPr>
        <p:spPr>
          <a:xfrm>
            <a:off x="6706944" y="5937271"/>
            <a:ext cx="2646381" cy="461665"/>
          </a:xfrm>
          <a:prstGeom prst="rect">
            <a:avLst/>
          </a:prstGeom>
          <a:noFill/>
        </p:spPr>
        <p:txBody>
          <a:bodyPr wrap="square" rtlCol="0">
            <a:spAutoFit/>
          </a:bodyPr>
          <a:lstStyle/>
          <a:p>
            <a:pPr algn="ctr"/>
            <a:r>
              <a:rPr lang="fr-FR" sz="1200" dirty="0">
                <a:solidFill>
                  <a:srgbClr val="008000"/>
                </a:solidFill>
              </a:rPr>
              <a:t>Le cueilleur cueille délicatement chaque fruit.</a:t>
            </a:r>
          </a:p>
        </p:txBody>
      </p:sp>
      <p:sp>
        <p:nvSpPr>
          <p:cNvPr id="13" name="ZoneTexte 12"/>
          <p:cNvSpPr txBox="1"/>
          <p:nvPr/>
        </p:nvSpPr>
        <p:spPr>
          <a:xfrm>
            <a:off x="3879925" y="5835342"/>
            <a:ext cx="2574663" cy="461665"/>
          </a:xfrm>
          <a:prstGeom prst="rect">
            <a:avLst/>
          </a:prstGeom>
          <a:noFill/>
        </p:spPr>
        <p:txBody>
          <a:bodyPr wrap="square" rtlCol="0">
            <a:spAutoFit/>
          </a:bodyPr>
          <a:lstStyle/>
          <a:p>
            <a:pPr algn="ctr"/>
            <a:r>
              <a:rPr lang="fr-FR" sz="1200" dirty="0">
                <a:solidFill>
                  <a:srgbClr val="008000"/>
                </a:solidFill>
              </a:rPr>
              <a:t>Les rameaux où se trouvent les fruits sont pincés ou cassés à la main.</a:t>
            </a:r>
          </a:p>
        </p:txBody>
      </p:sp>
      <p:sp>
        <p:nvSpPr>
          <p:cNvPr id="14" name="Rectangle 13"/>
          <p:cNvSpPr/>
          <p:nvPr/>
        </p:nvSpPr>
        <p:spPr>
          <a:xfrm>
            <a:off x="396026" y="6531461"/>
            <a:ext cx="6753327" cy="276999"/>
          </a:xfrm>
          <a:prstGeom prst="rect">
            <a:avLst/>
          </a:prstGeom>
        </p:spPr>
        <p:txBody>
          <a:bodyPr wrap="square">
            <a:spAutoFit/>
          </a:bodyPr>
          <a:lstStyle/>
          <a:p>
            <a:pPr algn="ctr"/>
            <a:r>
              <a:rPr lang="fr-FR" sz="1200" dirty="0">
                <a:solidFill>
                  <a:srgbClr val="008000"/>
                </a:solidFill>
              </a:rPr>
              <a:t>Source des images : </a:t>
            </a:r>
            <a:r>
              <a:rPr lang="fr-FR" sz="1200" dirty="0">
                <a:solidFill>
                  <a:srgbClr val="008000"/>
                </a:solidFill>
                <a:hlinkClick r:id="rId3"/>
              </a:rPr>
              <a:t>http://www.lessaveursdejeanmarie.com/le-poivre-sauvage-de-madagascar/</a:t>
            </a:r>
            <a:r>
              <a:rPr lang="fr-FR" sz="1200" dirty="0">
                <a:solidFill>
                  <a:srgbClr val="008000"/>
                </a:solidFill>
              </a:rPr>
              <a:t> </a:t>
            </a:r>
          </a:p>
        </p:txBody>
      </p:sp>
    </p:spTree>
    <p:extLst>
      <p:ext uri="{BB962C8B-B14F-4D97-AF65-F5344CB8AC3E}">
        <p14:creationId xmlns:p14="http://schemas.microsoft.com/office/powerpoint/2010/main" val="4140771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9235068" y="150338"/>
            <a:ext cx="2743200" cy="365125"/>
          </a:xfrm>
        </p:spPr>
        <p:txBody>
          <a:bodyPr/>
          <a:lstStyle/>
          <a:p>
            <a:fld id="{76277987-A612-4082-9FDC-07960AF023C3}" type="slidenum">
              <a:rPr lang="fr-FR" smtClean="0"/>
              <a:t>23</a:t>
            </a:fld>
            <a:endParaRPr lang="fr-FR"/>
          </a:p>
        </p:txBody>
      </p:sp>
      <p:sp>
        <p:nvSpPr>
          <p:cNvPr id="3" name="Rectangle 2"/>
          <p:cNvSpPr/>
          <p:nvPr/>
        </p:nvSpPr>
        <p:spPr>
          <a:xfrm>
            <a:off x="5008592" y="146131"/>
            <a:ext cx="2260875" cy="369332"/>
          </a:xfrm>
          <a:prstGeom prst="rect">
            <a:avLst/>
          </a:prstGeom>
          <a:ln>
            <a:solidFill>
              <a:srgbClr val="008000"/>
            </a:solidFill>
          </a:ln>
        </p:spPr>
        <p:txBody>
          <a:bodyPr wrap="none">
            <a:spAutoFit/>
          </a:bodyPr>
          <a:lstStyle/>
          <a:p>
            <a:pPr algn="ctr"/>
            <a:r>
              <a:rPr lang="fr-FR" b="1" dirty="0">
                <a:solidFill>
                  <a:srgbClr val="008000"/>
                </a:solidFill>
              </a:rPr>
              <a:t>Projet </a:t>
            </a:r>
            <a:r>
              <a:rPr lang="fr-FR" b="1" dirty="0" err="1">
                <a:solidFill>
                  <a:srgbClr val="008000"/>
                </a:solidFill>
              </a:rPr>
              <a:t>Voatsyperifery</a:t>
            </a:r>
            <a:r>
              <a:rPr lang="fr-FR" b="1" dirty="0">
                <a:solidFill>
                  <a:srgbClr val="008000"/>
                </a:solidFill>
              </a:rPr>
              <a:t> </a:t>
            </a:r>
          </a:p>
        </p:txBody>
      </p:sp>
      <p:sp>
        <p:nvSpPr>
          <p:cNvPr id="4" name="Rectangle 3"/>
          <p:cNvSpPr/>
          <p:nvPr/>
        </p:nvSpPr>
        <p:spPr>
          <a:xfrm>
            <a:off x="189571" y="705034"/>
            <a:ext cx="7727795" cy="923330"/>
          </a:xfrm>
          <a:prstGeom prst="rect">
            <a:avLst/>
          </a:prstGeom>
        </p:spPr>
        <p:txBody>
          <a:bodyPr wrap="square">
            <a:spAutoFit/>
          </a:bodyPr>
          <a:lstStyle/>
          <a:p>
            <a:r>
              <a:rPr lang="fr-FR" b="1" dirty="0">
                <a:solidFill>
                  <a:srgbClr val="008000"/>
                </a:solidFill>
              </a:rPr>
              <a:t>22. Conservation, diversité, amélioration de la ressource génétique</a:t>
            </a:r>
          </a:p>
          <a:p>
            <a:endParaRPr lang="fr-FR" b="1" dirty="0">
              <a:solidFill>
                <a:srgbClr val="008000"/>
              </a:solidFill>
            </a:endParaRPr>
          </a:p>
          <a:p>
            <a:r>
              <a:rPr lang="fr-FR" b="1" dirty="0">
                <a:solidFill>
                  <a:srgbClr val="008000"/>
                </a:solidFill>
              </a:rPr>
              <a:t>Nécessité ou non d’un voyage d’étude sur place à Madagascar ? Discussion</a:t>
            </a:r>
          </a:p>
        </p:txBody>
      </p:sp>
      <p:sp>
        <p:nvSpPr>
          <p:cNvPr id="5" name="ZoneTexte 4"/>
          <p:cNvSpPr txBox="1"/>
          <p:nvPr/>
        </p:nvSpPr>
        <p:spPr>
          <a:xfrm>
            <a:off x="78059" y="1817935"/>
            <a:ext cx="11900209" cy="4524315"/>
          </a:xfrm>
          <a:prstGeom prst="rect">
            <a:avLst/>
          </a:prstGeom>
          <a:noFill/>
        </p:spPr>
        <p:txBody>
          <a:bodyPr wrap="square" rtlCol="0">
            <a:spAutoFit/>
          </a:bodyPr>
          <a:lstStyle/>
          <a:p>
            <a:pPr marL="285750" indent="-285750">
              <a:buFont typeface="Arial" panose="020B0604020202020204" pitchFamily="34" charset="0"/>
              <a:buChar char="•"/>
            </a:pPr>
            <a:r>
              <a:rPr lang="fr-FR" b="1" dirty="0">
                <a:solidFill>
                  <a:srgbClr val="008000"/>
                </a:solidFill>
              </a:rPr>
              <a:t>Il est très important de conserver les capacités germinatives des graines de </a:t>
            </a:r>
            <a:r>
              <a:rPr lang="fr-FR" b="1" i="1" dirty="0" err="1">
                <a:solidFill>
                  <a:srgbClr val="008000"/>
                </a:solidFill>
              </a:rPr>
              <a:t>Voatsiperifery</a:t>
            </a:r>
            <a:r>
              <a:rPr lang="fr-FR" dirty="0">
                <a:solidFill>
                  <a:srgbClr val="008000"/>
                </a:solidFill>
              </a:rPr>
              <a:t>. Il est important que le séchage des graines (décrit précédemment) n’ôte pas leur qualité germinative. Peut-être faut-il mieux plutôt le séchage naturel au soleil au séchage électrique, du moins s’il est chauffant, pour éviter un chaleur trop forte. Ou bien un séchage par ventilation (température moins élevé). </a:t>
            </a:r>
          </a:p>
          <a:p>
            <a:pPr marL="285750" indent="-285750">
              <a:buFont typeface="Arial" panose="020B0604020202020204" pitchFamily="34" charset="0"/>
              <a:buChar char="•"/>
            </a:pPr>
            <a:r>
              <a:rPr lang="fr-FR" dirty="0">
                <a:solidFill>
                  <a:srgbClr val="008000"/>
                </a:solidFill>
              </a:rPr>
              <a:t>Le produit fini, servant de ressource génétique, doit être conservé au frais dans un local ventilé (à 15% d’humidité pour les graines).  </a:t>
            </a:r>
          </a:p>
          <a:p>
            <a:pPr marL="285750" indent="-285750">
              <a:buFont typeface="Arial" panose="020B0604020202020204" pitchFamily="34" charset="0"/>
              <a:buChar char="•"/>
            </a:pPr>
            <a:r>
              <a:rPr lang="fr-FR" dirty="0">
                <a:solidFill>
                  <a:srgbClr val="008000"/>
                </a:solidFill>
              </a:rPr>
              <a:t>Au départ, pour éviter de grever le budget du projet, nous essayerons de nous procurer les graines </a:t>
            </a:r>
            <a:r>
              <a:rPr lang="fr-FR" u="sng" dirty="0">
                <a:solidFill>
                  <a:srgbClr val="008000"/>
                </a:solidFill>
              </a:rPr>
              <a:t>sèches</a:t>
            </a:r>
            <a:r>
              <a:rPr lang="fr-FR" dirty="0">
                <a:solidFill>
                  <a:srgbClr val="008000"/>
                </a:solidFill>
              </a:rPr>
              <a:t> de </a:t>
            </a:r>
            <a:r>
              <a:rPr lang="fr-FR" i="1" dirty="0" err="1">
                <a:solidFill>
                  <a:srgbClr val="008000"/>
                </a:solidFill>
              </a:rPr>
              <a:t>Voatsiperifery</a:t>
            </a:r>
            <a:r>
              <a:rPr lang="fr-FR" dirty="0">
                <a:solidFill>
                  <a:srgbClr val="008000"/>
                </a:solidFill>
              </a:rPr>
              <a:t>, chez plusieurs fournisseurs de qualité différents ou si possible sans intermédiaire, afin de diversifier la ressource génétique à notre disposition.</a:t>
            </a:r>
          </a:p>
          <a:p>
            <a:pPr marL="285750" indent="-285750">
              <a:buFont typeface="Arial" panose="020B0604020202020204" pitchFamily="34" charset="0"/>
              <a:buChar char="•"/>
            </a:pPr>
            <a:r>
              <a:rPr lang="fr-FR" dirty="0">
                <a:solidFill>
                  <a:srgbClr val="008000"/>
                </a:solidFill>
              </a:rPr>
              <a:t>Nous essayerons de réveiller leur germination, en les trempant dans de l’eau chaude, durant une nuit.</a:t>
            </a:r>
          </a:p>
          <a:p>
            <a:pPr marL="285750" indent="-285750">
              <a:buFont typeface="Arial" panose="020B0604020202020204" pitchFamily="34" charset="0"/>
              <a:buChar char="•"/>
            </a:pPr>
            <a:r>
              <a:rPr lang="fr-FR" dirty="0">
                <a:solidFill>
                  <a:srgbClr val="008000"/>
                </a:solidFill>
              </a:rPr>
              <a:t>Les graines, ainsi traitées, seront alors plantés dans une terre légère, fertile, saine, bien drainée (terreau horticole). Voir le chapitre « </a:t>
            </a:r>
            <a:r>
              <a:rPr lang="fr-FR" b="1" dirty="0">
                <a:solidFill>
                  <a:srgbClr val="008000"/>
                </a:solidFill>
              </a:rPr>
              <a:t>25. Suite du projet : essai culture du </a:t>
            </a:r>
            <a:r>
              <a:rPr lang="fr-FR" b="1" i="1" dirty="0" err="1">
                <a:solidFill>
                  <a:srgbClr val="008000"/>
                </a:solidFill>
              </a:rPr>
              <a:t>Voatsiperifery</a:t>
            </a:r>
            <a:r>
              <a:rPr lang="fr-FR" i="1" dirty="0">
                <a:solidFill>
                  <a:srgbClr val="FF0000"/>
                </a:solidFill>
              </a:rPr>
              <a:t> </a:t>
            </a:r>
            <a:r>
              <a:rPr lang="fr-FR" b="1" dirty="0">
                <a:solidFill>
                  <a:srgbClr val="008000"/>
                </a:solidFill>
              </a:rPr>
              <a:t>en France, sous serre</a:t>
            </a:r>
            <a:r>
              <a:rPr lang="fr-FR" dirty="0">
                <a:solidFill>
                  <a:srgbClr val="008000"/>
                </a:solidFill>
              </a:rPr>
              <a:t> ».</a:t>
            </a:r>
          </a:p>
          <a:p>
            <a:pPr marL="285750" indent="-285750">
              <a:buFont typeface="Arial" panose="020B0604020202020204" pitchFamily="34" charset="0"/>
              <a:buChar char="•"/>
            </a:pPr>
            <a:r>
              <a:rPr lang="fr-FR" dirty="0">
                <a:solidFill>
                  <a:srgbClr val="FF0000"/>
                </a:solidFill>
              </a:rPr>
              <a:t>Si quelques soient les essais de germination des grains sous serre, cette germination était un échec, alors resterait la solution d’aller chercher des grains de </a:t>
            </a:r>
            <a:r>
              <a:rPr lang="fr-FR" i="1" dirty="0" err="1">
                <a:solidFill>
                  <a:srgbClr val="FF0000"/>
                </a:solidFill>
              </a:rPr>
              <a:t>Voatsiperifery</a:t>
            </a:r>
            <a:r>
              <a:rPr lang="fr-FR" i="1" dirty="0">
                <a:solidFill>
                  <a:srgbClr val="FF0000"/>
                </a:solidFill>
              </a:rPr>
              <a:t> mûrs et frais à Madagascar </a:t>
            </a:r>
            <a:r>
              <a:rPr lang="fr-FR" dirty="0">
                <a:solidFill>
                  <a:srgbClr val="FF0000"/>
                </a:solidFill>
              </a:rPr>
              <a:t>(voir image de </a:t>
            </a:r>
            <a:r>
              <a:rPr lang="fr-FR" i="1" dirty="0" err="1">
                <a:solidFill>
                  <a:srgbClr val="FF0000"/>
                </a:solidFill>
              </a:rPr>
              <a:t>Voatsiperifery</a:t>
            </a:r>
            <a:r>
              <a:rPr lang="fr-FR" dirty="0">
                <a:solidFill>
                  <a:srgbClr val="FF0000"/>
                </a:solidFill>
              </a:rPr>
              <a:t> frais, page 2 de ce document).</a:t>
            </a:r>
          </a:p>
          <a:p>
            <a:pPr marL="285750" indent="-285750">
              <a:buFont typeface="Arial" panose="020B0604020202020204" pitchFamily="34" charset="0"/>
              <a:buChar char="•"/>
            </a:pPr>
            <a:endParaRPr lang="fr-FR" b="1" dirty="0">
              <a:solidFill>
                <a:srgbClr val="008000"/>
              </a:solidFill>
            </a:endParaRPr>
          </a:p>
        </p:txBody>
      </p:sp>
    </p:spTree>
    <p:extLst>
      <p:ext uri="{BB962C8B-B14F-4D97-AF65-F5344CB8AC3E}">
        <p14:creationId xmlns:p14="http://schemas.microsoft.com/office/powerpoint/2010/main" val="3090665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89570" y="111515"/>
            <a:ext cx="680365" cy="366432"/>
          </a:xfrm>
        </p:spPr>
        <p:txBody>
          <a:bodyPr/>
          <a:lstStyle/>
          <a:p>
            <a:fld id="{76277987-A612-4082-9FDC-07960AF023C3}" type="slidenum">
              <a:rPr lang="fr-FR" smtClean="0"/>
              <a:t>24</a:t>
            </a:fld>
            <a:endParaRPr lang="fr-FR" dirty="0"/>
          </a:p>
        </p:txBody>
      </p:sp>
      <p:sp>
        <p:nvSpPr>
          <p:cNvPr id="3" name="Rectangle 2"/>
          <p:cNvSpPr/>
          <p:nvPr/>
        </p:nvSpPr>
        <p:spPr>
          <a:xfrm>
            <a:off x="5008592" y="146131"/>
            <a:ext cx="2260875" cy="369332"/>
          </a:xfrm>
          <a:prstGeom prst="rect">
            <a:avLst/>
          </a:prstGeom>
          <a:ln>
            <a:solidFill>
              <a:srgbClr val="008000"/>
            </a:solidFill>
          </a:ln>
        </p:spPr>
        <p:txBody>
          <a:bodyPr wrap="none">
            <a:spAutoFit/>
          </a:bodyPr>
          <a:lstStyle/>
          <a:p>
            <a:pPr algn="ctr"/>
            <a:r>
              <a:rPr lang="fr-FR" b="1" dirty="0">
                <a:solidFill>
                  <a:srgbClr val="008000"/>
                </a:solidFill>
              </a:rPr>
              <a:t>Projet </a:t>
            </a:r>
            <a:r>
              <a:rPr lang="fr-FR" b="1" dirty="0" err="1">
                <a:solidFill>
                  <a:srgbClr val="008000"/>
                </a:solidFill>
              </a:rPr>
              <a:t>Voatsyperifery</a:t>
            </a:r>
            <a:r>
              <a:rPr lang="fr-FR" b="1" dirty="0">
                <a:solidFill>
                  <a:srgbClr val="008000"/>
                </a:solidFill>
              </a:rPr>
              <a:t> </a:t>
            </a:r>
          </a:p>
        </p:txBody>
      </p:sp>
      <p:sp>
        <p:nvSpPr>
          <p:cNvPr id="4" name="Rectangle 3"/>
          <p:cNvSpPr/>
          <p:nvPr/>
        </p:nvSpPr>
        <p:spPr>
          <a:xfrm>
            <a:off x="189570" y="705034"/>
            <a:ext cx="6623825" cy="373503"/>
          </a:xfrm>
          <a:prstGeom prst="rect">
            <a:avLst/>
          </a:prstGeom>
        </p:spPr>
        <p:txBody>
          <a:bodyPr wrap="square">
            <a:spAutoFit/>
          </a:bodyPr>
          <a:lstStyle/>
          <a:p>
            <a:r>
              <a:rPr lang="fr-FR" b="1" dirty="0">
                <a:solidFill>
                  <a:srgbClr val="008000"/>
                </a:solidFill>
              </a:rPr>
              <a:t>22. Conservation, diversité, amélioration de la ressource génétique</a:t>
            </a:r>
          </a:p>
        </p:txBody>
      </p:sp>
      <p:sp>
        <p:nvSpPr>
          <p:cNvPr id="5" name="ZoneTexte 4"/>
          <p:cNvSpPr txBox="1"/>
          <p:nvPr/>
        </p:nvSpPr>
        <p:spPr>
          <a:xfrm>
            <a:off x="189570" y="1740165"/>
            <a:ext cx="11519210" cy="4062651"/>
          </a:xfrm>
          <a:prstGeom prst="rect">
            <a:avLst/>
          </a:prstGeom>
          <a:noFill/>
        </p:spPr>
        <p:txBody>
          <a:bodyPr wrap="square" rtlCol="0">
            <a:spAutoFit/>
          </a:bodyPr>
          <a:lstStyle/>
          <a:p>
            <a:pPr marL="285750" indent="-285750">
              <a:buFont typeface="Arial" panose="020B0604020202020204" pitchFamily="34" charset="0"/>
              <a:buChar char="•"/>
            </a:pPr>
            <a:r>
              <a:rPr lang="fr-FR" dirty="0">
                <a:solidFill>
                  <a:srgbClr val="008000"/>
                </a:solidFill>
              </a:rPr>
              <a:t>Prix billet d’avoir Corsair : 900 à 1000 € x 2 personnes = 2000 € pour 2 personnes.</a:t>
            </a:r>
          </a:p>
          <a:p>
            <a:pPr marL="285750" indent="-285750">
              <a:buFont typeface="Arial" panose="020B0604020202020204" pitchFamily="34" charset="0"/>
              <a:buChar char="•"/>
            </a:pPr>
            <a:r>
              <a:rPr lang="fr-FR" dirty="0">
                <a:solidFill>
                  <a:srgbClr val="008000"/>
                </a:solidFill>
              </a:rPr>
              <a:t>Frais d’hôtel et de repas : 20 € x 2 x 15 jours = 600 € (voire 1000 € soit 500 € par personne)</a:t>
            </a:r>
          </a:p>
          <a:p>
            <a:pPr marL="285750" indent="-285750">
              <a:buFont typeface="Arial" panose="020B0604020202020204" pitchFamily="34" charset="0"/>
              <a:buChar char="•"/>
            </a:pPr>
            <a:r>
              <a:rPr lang="fr-FR" dirty="0">
                <a:solidFill>
                  <a:srgbClr val="008000"/>
                </a:solidFill>
              </a:rPr>
              <a:t>Frais de location d’un 4x4 avec chauffeur (*) : 60 € / jour x 12 jours + gasoil (120 €) = 720 € + 120 € = 840 €</a:t>
            </a:r>
          </a:p>
          <a:p>
            <a:pPr marL="285750" indent="-285750">
              <a:buFont typeface="Arial" panose="020B0604020202020204" pitchFamily="34" charset="0"/>
              <a:buChar char="•"/>
            </a:pPr>
            <a:r>
              <a:rPr lang="fr-FR" dirty="0">
                <a:solidFill>
                  <a:srgbClr val="008000"/>
                </a:solidFill>
              </a:rPr>
              <a:t>Achat des grains (°) ou boutures (+) : 100 € (?)</a:t>
            </a:r>
          </a:p>
          <a:p>
            <a:r>
              <a:rPr lang="fr-FR" dirty="0">
                <a:solidFill>
                  <a:srgbClr val="008000"/>
                </a:solidFill>
              </a:rPr>
              <a:t>Soit au total : </a:t>
            </a:r>
            <a:r>
              <a:rPr lang="fr-FR" b="1" dirty="0">
                <a:solidFill>
                  <a:srgbClr val="008000"/>
                </a:solidFill>
              </a:rPr>
              <a:t>3940 €</a:t>
            </a:r>
          </a:p>
          <a:p>
            <a:r>
              <a:rPr lang="fr-FR" sz="1200" dirty="0">
                <a:solidFill>
                  <a:srgbClr val="008000"/>
                </a:solidFill>
              </a:rPr>
              <a:t>(°) A conserver dans des sachets en toile. (+) peut-être à conserver très peu de temps dans un thermos (?). </a:t>
            </a:r>
          </a:p>
          <a:p>
            <a:r>
              <a:rPr lang="fr-FR" sz="1200" dirty="0">
                <a:solidFill>
                  <a:srgbClr val="008000"/>
                </a:solidFill>
              </a:rPr>
              <a:t>(*) Chauffeurs en qui j’ai toute confiance à Madagascar : </a:t>
            </a:r>
          </a:p>
          <a:p>
            <a:pPr marL="342900" indent="-342900">
              <a:buAutoNum type="alphaLcParenR"/>
            </a:pPr>
            <a:r>
              <a:rPr lang="fr-FR" sz="1200" dirty="0">
                <a:solidFill>
                  <a:srgbClr val="008000"/>
                </a:solidFill>
              </a:rPr>
              <a:t>Francis Ranaivojaona, </a:t>
            </a:r>
            <a:r>
              <a:rPr lang="fr-FR" sz="1200" dirty="0">
                <a:solidFill>
                  <a:srgbClr val="008000"/>
                </a:solidFill>
                <a:hlinkClick r:id="rId2"/>
              </a:rPr>
              <a:t>sissi.ranaivojaona@yahoo.fr</a:t>
            </a:r>
            <a:r>
              <a:rPr lang="fr-FR" sz="1200" dirty="0">
                <a:solidFill>
                  <a:srgbClr val="008000"/>
                </a:solidFill>
              </a:rPr>
              <a:t> </a:t>
            </a:r>
          </a:p>
          <a:p>
            <a:pPr marL="342900" indent="-342900">
              <a:buAutoNum type="alphaLcParenR"/>
            </a:pPr>
            <a:r>
              <a:rPr lang="fr-FR" sz="1200" dirty="0">
                <a:solidFill>
                  <a:srgbClr val="008000"/>
                </a:solidFill>
              </a:rPr>
              <a:t>Mamisoa ANDRIANAIVO, tél. travail : +261 (32) 02.946.38, tél. portable : +261 (32) 02.946.38, </a:t>
            </a:r>
            <a:r>
              <a:rPr lang="fr-FR" sz="1200" dirty="0">
                <a:solidFill>
                  <a:srgbClr val="008000"/>
                </a:solidFill>
                <a:hlinkClick r:id="rId3"/>
              </a:rPr>
              <a:t>amamslan1@yahoo.fr</a:t>
            </a:r>
            <a:endParaRPr lang="fr-FR" sz="1200" dirty="0">
              <a:solidFill>
                <a:srgbClr val="008000"/>
              </a:solidFill>
            </a:endParaRPr>
          </a:p>
          <a:p>
            <a:endParaRPr lang="fr-FR" sz="1200" dirty="0">
              <a:solidFill>
                <a:srgbClr val="008000"/>
              </a:solidFill>
            </a:endParaRPr>
          </a:p>
          <a:p>
            <a:r>
              <a:rPr lang="fr-FR" dirty="0">
                <a:solidFill>
                  <a:srgbClr val="FF0000"/>
                </a:solidFill>
              </a:rPr>
              <a:t>Il faut avoir conscience que les pistes malgaches dans ces régions humides sont très dures et le voyage fatiguant. Et il ne faut pas prévoir plus de 200 km par jour. </a:t>
            </a:r>
            <a:r>
              <a:rPr lang="fr-FR" dirty="0">
                <a:solidFill>
                  <a:srgbClr val="008000"/>
                </a:solidFill>
              </a:rPr>
              <a:t>Y aller au moment de la saison de la récolte du </a:t>
            </a:r>
            <a:r>
              <a:rPr lang="fr-FR" i="1" dirty="0" err="1">
                <a:solidFill>
                  <a:srgbClr val="008000"/>
                </a:solidFill>
              </a:rPr>
              <a:t>Voatsiperifery</a:t>
            </a:r>
            <a:r>
              <a:rPr lang="fr-FR" dirty="0">
                <a:solidFill>
                  <a:srgbClr val="008000"/>
                </a:solidFill>
              </a:rPr>
              <a:t>, la cueillette s'étalant de fin juin à la fin de l'année. </a:t>
            </a:r>
          </a:p>
          <a:p>
            <a:r>
              <a:rPr lang="fr-FR" dirty="0">
                <a:solidFill>
                  <a:srgbClr val="008000"/>
                </a:solidFill>
              </a:rPr>
              <a:t>Il faut prévoir l’itinéraire et les zones de production à visiter :</a:t>
            </a:r>
          </a:p>
          <a:p>
            <a:pPr marL="285750" indent="-285750">
              <a:buFont typeface="Arial" panose="020B0604020202020204" pitchFamily="34" charset="0"/>
              <a:buChar char="•"/>
            </a:pPr>
            <a:r>
              <a:rPr lang="fr-FR" dirty="0">
                <a:solidFill>
                  <a:srgbClr val="008000"/>
                </a:solidFill>
              </a:rPr>
              <a:t>massif de l'</a:t>
            </a:r>
            <a:r>
              <a:rPr lang="fr-FR" dirty="0" err="1">
                <a:solidFill>
                  <a:srgbClr val="008000"/>
                </a:solidFill>
              </a:rPr>
              <a:t>Ikongo</a:t>
            </a:r>
            <a:r>
              <a:rPr lang="fr-FR" dirty="0">
                <a:solidFill>
                  <a:srgbClr val="008000"/>
                </a:solidFill>
              </a:rPr>
              <a:t> (anciennement région de Fort Carnot),</a:t>
            </a:r>
          </a:p>
          <a:p>
            <a:pPr marL="285750" indent="-285750">
              <a:buFont typeface="Arial" panose="020B0604020202020204" pitchFamily="34" charset="0"/>
              <a:buChar char="•"/>
            </a:pPr>
            <a:r>
              <a:rPr lang="fr-FR" dirty="0">
                <a:solidFill>
                  <a:srgbClr val="008000"/>
                </a:solidFill>
              </a:rPr>
              <a:t>Etc.</a:t>
            </a:r>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7447" y="4755002"/>
            <a:ext cx="2381250" cy="1581150"/>
          </a:xfrm>
          <a:prstGeom prst="rect">
            <a:avLst/>
          </a:prstGeom>
        </p:spPr>
      </p:pic>
      <p:sp>
        <p:nvSpPr>
          <p:cNvPr id="7" name="Rectangle 6"/>
          <p:cNvSpPr/>
          <p:nvPr/>
        </p:nvSpPr>
        <p:spPr>
          <a:xfrm>
            <a:off x="8787161" y="6396335"/>
            <a:ext cx="3568672" cy="461665"/>
          </a:xfrm>
          <a:prstGeom prst="rect">
            <a:avLst/>
          </a:prstGeom>
        </p:spPr>
        <p:txBody>
          <a:bodyPr wrap="square">
            <a:spAutoFit/>
          </a:bodyPr>
          <a:lstStyle/>
          <a:p>
            <a:pPr algn="ctr"/>
            <a:r>
              <a:rPr lang="fr-FR" sz="1200" dirty="0">
                <a:solidFill>
                  <a:srgbClr val="008000"/>
                </a:solidFill>
              </a:rPr>
              <a:t>Source : </a:t>
            </a:r>
            <a:r>
              <a:rPr lang="fr-FR" sz="1200" dirty="0">
                <a:solidFill>
                  <a:srgbClr val="008000"/>
                </a:solidFill>
                <a:hlinkClick r:id="rId5"/>
              </a:rPr>
              <a:t>http://www.lessaveursdejeanmarie.com/le-poivre-sauvage-de-madagascar/</a:t>
            </a:r>
            <a:r>
              <a:rPr lang="fr-FR" sz="1200" dirty="0">
                <a:solidFill>
                  <a:srgbClr val="008000"/>
                </a:solidFill>
              </a:rPr>
              <a:t> </a:t>
            </a:r>
            <a:endParaRPr lang="fr-FR" sz="1200" dirty="0"/>
          </a:p>
        </p:txBody>
      </p:sp>
      <p:pic>
        <p:nvPicPr>
          <p:cNvPr id="8" name="Image 7"/>
          <p:cNvPicPr>
            <a:picLocks noChangeAspect="1"/>
          </p:cNvPicPr>
          <p:nvPr/>
        </p:nvPicPr>
        <p:blipFill>
          <a:blip r:embed="rId6"/>
          <a:stretch>
            <a:fillRect/>
          </a:stretch>
        </p:blipFill>
        <p:spPr>
          <a:xfrm>
            <a:off x="2264428" y="5491460"/>
            <a:ext cx="856934" cy="1362075"/>
          </a:xfrm>
          <a:prstGeom prst="rect">
            <a:avLst/>
          </a:prstGeom>
        </p:spPr>
      </p:pic>
      <p:pic>
        <p:nvPicPr>
          <p:cNvPr id="9" name="Image 8"/>
          <p:cNvPicPr>
            <a:picLocks noChangeAspect="1"/>
          </p:cNvPicPr>
          <p:nvPr/>
        </p:nvPicPr>
        <p:blipFill>
          <a:blip r:embed="rId7"/>
          <a:stretch>
            <a:fillRect/>
          </a:stretch>
        </p:blipFill>
        <p:spPr>
          <a:xfrm>
            <a:off x="3211766" y="5491460"/>
            <a:ext cx="2981325" cy="1362075"/>
          </a:xfrm>
          <a:prstGeom prst="rect">
            <a:avLst/>
          </a:prstGeom>
        </p:spPr>
      </p:pic>
      <p:sp>
        <p:nvSpPr>
          <p:cNvPr id="10" name="Rectangle 9"/>
          <p:cNvSpPr/>
          <p:nvPr/>
        </p:nvSpPr>
        <p:spPr>
          <a:xfrm>
            <a:off x="4084375" y="5914909"/>
            <a:ext cx="618054" cy="276999"/>
          </a:xfrm>
          <a:prstGeom prst="rect">
            <a:avLst/>
          </a:prstGeom>
        </p:spPr>
        <p:txBody>
          <a:bodyPr wrap="none">
            <a:spAutoFit/>
          </a:bodyPr>
          <a:lstStyle/>
          <a:p>
            <a:r>
              <a:rPr lang="fr-FR" sz="1200" b="1" dirty="0" err="1">
                <a:solidFill>
                  <a:srgbClr val="008000"/>
                </a:solidFill>
              </a:rPr>
              <a:t>Ikongo</a:t>
            </a:r>
            <a:endParaRPr lang="fr-FR" sz="1200" b="1" dirty="0"/>
          </a:p>
        </p:txBody>
      </p:sp>
      <p:pic>
        <p:nvPicPr>
          <p:cNvPr id="11" name="Image 10"/>
          <p:cNvPicPr>
            <a:picLocks noChangeAspect="1"/>
          </p:cNvPicPr>
          <p:nvPr/>
        </p:nvPicPr>
        <p:blipFill>
          <a:blip r:embed="rId8"/>
          <a:stretch>
            <a:fillRect/>
          </a:stretch>
        </p:blipFill>
        <p:spPr>
          <a:xfrm>
            <a:off x="6224936" y="5191125"/>
            <a:ext cx="2562225" cy="1666875"/>
          </a:xfrm>
          <a:prstGeom prst="rect">
            <a:avLst/>
          </a:prstGeom>
        </p:spPr>
      </p:pic>
      <p:sp>
        <p:nvSpPr>
          <p:cNvPr id="12" name="Rectangle 11"/>
          <p:cNvSpPr/>
          <p:nvPr/>
        </p:nvSpPr>
        <p:spPr>
          <a:xfrm>
            <a:off x="189570" y="1064605"/>
            <a:ext cx="9217877" cy="646331"/>
          </a:xfrm>
          <a:prstGeom prst="rect">
            <a:avLst/>
          </a:prstGeom>
        </p:spPr>
        <p:txBody>
          <a:bodyPr wrap="square">
            <a:spAutoFit/>
          </a:bodyPr>
          <a:lstStyle/>
          <a:p>
            <a:r>
              <a:rPr lang="fr-FR" i="1" dirty="0">
                <a:solidFill>
                  <a:srgbClr val="008000"/>
                </a:solidFill>
              </a:rPr>
              <a:t>Evaluation du prix d’un voyage d’étude sur place à Madagascar, de 15 jours, pour deux personnes</a:t>
            </a:r>
          </a:p>
          <a:p>
            <a:r>
              <a:rPr lang="fr-FR" i="1" dirty="0">
                <a:solidFill>
                  <a:srgbClr val="008000"/>
                </a:solidFill>
              </a:rPr>
              <a:t>(Si l’on est obligé de se procurer des graines fraiches à Madagascar)</a:t>
            </a:r>
          </a:p>
        </p:txBody>
      </p:sp>
      <p:sp>
        <p:nvSpPr>
          <p:cNvPr id="14" name="ZoneTexte 13"/>
          <p:cNvSpPr txBox="1"/>
          <p:nvPr/>
        </p:nvSpPr>
        <p:spPr>
          <a:xfrm>
            <a:off x="9407447" y="146130"/>
            <a:ext cx="2702778" cy="2039509"/>
          </a:xfrm>
          <a:prstGeom prst="rect">
            <a:avLst/>
          </a:prstGeom>
          <a:noFill/>
          <a:ln>
            <a:solidFill>
              <a:srgbClr val="008000"/>
            </a:solidFill>
          </a:ln>
        </p:spPr>
        <p:txBody>
          <a:bodyPr wrap="square" rtlCol="0">
            <a:spAutoFit/>
          </a:bodyPr>
          <a:lstStyle/>
          <a:p>
            <a:r>
              <a:rPr lang="fr-FR" dirty="0">
                <a:solidFill>
                  <a:srgbClr val="008000"/>
                </a:solidFill>
              </a:rPr>
              <a:t>Important d’étudier : l’environnement écologique où vivent ces lianes _ température, hygrométrie, sol, ensoleillement, plantes à proximité, arbres tuteurs …</a:t>
            </a:r>
          </a:p>
        </p:txBody>
      </p:sp>
    </p:spTree>
    <p:extLst>
      <p:ext uri="{BB962C8B-B14F-4D97-AF65-F5344CB8AC3E}">
        <p14:creationId xmlns:p14="http://schemas.microsoft.com/office/powerpoint/2010/main" val="506191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9235068" y="150338"/>
            <a:ext cx="2743200" cy="365125"/>
          </a:xfrm>
        </p:spPr>
        <p:txBody>
          <a:bodyPr/>
          <a:lstStyle/>
          <a:p>
            <a:fld id="{76277987-A612-4082-9FDC-07960AF023C3}" type="slidenum">
              <a:rPr lang="fr-FR" smtClean="0"/>
              <a:t>25</a:t>
            </a:fld>
            <a:endParaRPr lang="fr-FR" dirty="0"/>
          </a:p>
        </p:txBody>
      </p:sp>
      <p:sp>
        <p:nvSpPr>
          <p:cNvPr id="3" name="Rectangle 2"/>
          <p:cNvSpPr/>
          <p:nvPr/>
        </p:nvSpPr>
        <p:spPr>
          <a:xfrm>
            <a:off x="5008592" y="146131"/>
            <a:ext cx="2260875" cy="369332"/>
          </a:xfrm>
          <a:prstGeom prst="rect">
            <a:avLst/>
          </a:prstGeom>
          <a:ln>
            <a:solidFill>
              <a:srgbClr val="008000"/>
            </a:solidFill>
          </a:ln>
        </p:spPr>
        <p:txBody>
          <a:bodyPr wrap="none">
            <a:spAutoFit/>
          </a:bodyPr>
          <a:lstStyle/>
          <a:p>
            <a:pPr algn="ctr"/>
            <a:r>
              <a:rPr lang="fr-FR" b="1" dirty="0">
                <a:solidFill>
                  <a:srgbClr val="008000"/>
                </a:solidFill>
              </a:rPr>
              <a:t>Projet </a:t>
            </a:r>
            <a:r>
              <a:rPr lang="fr-FR" b="1" dirty="0" err="1">
                <a:solidFill>
                  <a:srgbClr val="008000"/>
                </a:solidFill>
              </a:rPr>
              <a:t>Voatsyperifery</a:t>
            </a:r>
            <a:r>
              <a:rPr lang="fr-FR" b="1" dirty="0">
                <a:solidFill>
                  <a:srgbClr val="008000"/>
                </a:solidFill>
              </a:rPr>
              <a:t> </a:t>
            </a:r>
          </a:p>
        </p:txBody>
      </p:sp>
      <p:sp>
        <p:nvSpPr>
          <p:cNvPr id="4" name="Rectangle 3"/>
          <p:cNvSpPr/>
          <p:nvPr/>
        </p:nvSpPr>
        <p:spPr>
          <a:xfrm>
            <a:off x="189571" y="705034"/>
            <a:ext cx="9267993" cy="369332"/>
          </a:xfrm>
          <a:prstGeom prst="rect">
            <a:avLst/>
          </a:prstGeom>
        </p:spPr>
        <p:txBody>
          <a:bodyPr wrap="square">
            <a:spAutoFit/>
          </a:bodyPr>
          <a:lstStyle/>
          <a:p>
            <a:r>
              <a:rPr lang="fr-FR" b="1" dirty="0">
                <a:solidFill>
                  <a:srgbClr val="008000"/>
                </a:solidFill>
              </a:rPr>
              <a:t>22. Conservation, diversité, amélioration de la ressource génétique (suite et fin)</a:t>
            </a:r>
          </a:p>
        </p:txBody>
      </p:sp>
      <p:sp>
        <p:nvSpPr>
          <p:cNvPr id="5" name="ZoneTexte 4"/>
          <p:cNvSpPr txBox="1"/>
          <p:nvPr/>
        </p:nvSpPr>
        <p:spPr>
          <a:xfrm>
            <a:off x="100361" y="3398880"/>
            <a:ext cx="9134707" cy="2677656"/>
          </a:xfrm>
          <a:prstGeom prst="rect">
            <a:avLst/>
          </a:prstGeom>
          <a:noFill/>
        </p:spPr>
        <p:txBody>
          <a:bodyPr wrap="square" rtlCol="0">
            <a:spAutoFit/>
          </a:bodyPr>
          <a:lstStyle/>
          <a:p>
            <a:pPr marL="285750" indent="-285750" algn="just">
              <a:buFont typeface="Arial" panose="020B0604020202020204" pitchFamily="34" charset="0"/>
              <a:buChar char="•"/>
            </a:pPr>
            <a:r>
              <a:rPr lang="fr-FR" dirty="0">
                <a:solidFill>
                  <a:srgbClr val="008000"/>
                </a:solidFill>
              </a:rPr>
              <a:t>Par ailleurs, à notre connaissance, il n’a jamais été procédé à la </a:t>
            </a:r>
            <a:r>
              <a:rPr lang="fr-FR" i="1" dirty="0">
                <a:solidFill>
                  <a:srgbClr val="008000"/>
                </a:solidFill>
              </a:rPr>
              <a:t>culture des poivres sauvages</a:t>
            </a:r>
            <a:r>
              <a:rPr lang="fr-FR" dirty="0">
                <a:solidFill>
                  <a:srgbClr val="008000"/>
                </a:solidFill>
              </a:rPr>
              <a:t>, en particulier concernant le </a:t>
            </a:r>
            <a:r>
              <a:rPr lang="fr-FR" b="1" dirty="0">
                <a:solidFill>
                  <a:srgbClr val="008000"/>
                </a:solidFill>
              </a:rPr>
              <a:t>poivre sauvage </a:t>
            </a:r>
            <a:r>
              <a:rPr lang="fr-FR" dirty="0">
                <a:solidFill>
                  <a:srgbClr val="008000"/>
                </a:solidFill>
              </a:rPr>
              <a:t>(</a:t>
            </a:r>
            <a:r>
              <a:rPr lang="fr-FR" b="1" i="1" dirty="0">
                <a:solidFill>
                  <a:srgbClr val="008000"/>
                </a:solidFill>
              </a:rPr>
              <a:t>Piper </a:t>
            </a:r>
            <a:r>
              <a:rPr lang="fr-FR" b="1" i="1" dirty="0" err="1">
                <a:solidFill>
                  <a:srgbClr val="008000"/>
                </a:solidFill>
              </a:rPr>
              <a:t>hookeri</a:t>
            </a:r>
            <a:r>
              <a:rPr lang="fr-FR" dirty="0">
                <a:solidFill>
                  <a:srgbClr val="008000"/>
                </a:solidFill>
              </a:rPr>
              <a:t>) qui pousse dans la région des </a:t>
            </a:r>
            <a:r>
              <a:rPr lang="fr-FR" dirty="0">
                <a:solidFill>
                  <a:srgbClr val="008000"/>
                </a:solidFill>
                <a:hlinkClick r:id="rId2" tooltip="Ghâts occidentaux"/>
              </a:rPr>
              <a:t>Ghâts occidentaux</a:t>
            </a:r>
            <a:r>
              <a:rPr lang="fr-FR" dirty="0">
                <a:solidFill>
                  <a:srgbClr val="008000"/>
                </a:solidFill>
              </a:rPr>
              <a:t> de l'</a:t>
            </a:r>
            <a:r>
              <a:rPr lang="fr-FR" dirty="0">
                <a:solidFill>
                  <a:srgbClr val="008000"/>
                </a:solidFill>
                <a:hlinkClick r:id="rId3" tooltip="Inde"/>
              </a:rPr>
              <a:t>Inde</a:t>
            </a:r>
            <a:r>
              <a:rPr lang="fr-FR" dirty="0">
                <a:solidFill>
                  <a:srgbClr val="008000"/>
                </a:solidFill>
              </a:rPr>
              <a:t>. La raison semble que la </a:t>
            </a:r>
            <a:r>
              <a:rPr lang="fr-FR" dirty="0">
                <a:solidFill>
                  <a:srgbClr val="008000"/>
                </a:solidFill>
                <a:hlinkClick r:id="rId4" tooltip="La déforestation"/>
              </a:rPr>
              <a:t>déforestation</a:t>
            </a:r>
            <a:r>
              <a:rPr lang="fr-FR" dirty="0">
                <a:solidFill>
                  <a:srgbClr val="008000"/>
                </a:solidFill>
              </a:rPr>
              <a:t> a entraîné la diminution progressive de la ressource poivre sauvage dans des parcelles de forêt limitées à la région de </a:t>
            </a:r>
            <a:r>
              <a:rPr lang="fr-FR" dirty="0">
                <a:solidFill>
                  <a:srgbClr val="008000"/>
                </a:solidFill>
                <a:hlinkClick r:id="rId5" tooltip="Goa"/>
              </a:rPr>
              <a:t>Goa</a:t>
            </a:r>
            <a:r>
              <a:rPr lang="fr-FR" dirty="0">
                <a:solidFill>
                  <a:srgbClr val="008000"/>
                </a:solidFill>
              </a:rPr>
              <a:t> dans le </a:t>
            </a:r>
            <a:r>
              <a:rPr lang="fr-FR" dirty="0">
                <a:solidFill>
                  <a:srgbClr val="008000"/>
                </a:solidFill>
                <a:hlinkClick r:id="rId6" tooltip="Kerala"/>
              </a:rPr>
              <a:t>Kerala</a:t>
            </a:r>
            <a:r>
              <a:rPr lang="fr-FR" dirty="0">
                <a:solidFill>
                  <a:srgbClr val="008000"/>
                </a:solidFill>
              </a:rPr>
              <a:t>, tandis que la qualité et le rendement de la variété cultivée s’améliorait (par exemple avec la variété hydride </a:t>
            </a:r>
            <a:r>
              <a:rPr lang="fr-FR" b="1" dirty="0" err="1">
                <a:solidFill>
                  <a:srgbClr val="008000"/>
                </a:solidFill>
              </a:rPr>
              <a:t>Paniyur</a:t>
            </a:r>
            <a:r>
              <a:rPr lang="fr-FR" b="1" dirty="0">
                <a:solidFill>
                  <a:srgbClr val="008000"/>
                </a:solidFill>
              </a:rPr>
              <a:t> 1</a:t>
            </a:r>
            <a:r>
              <a:rPr lang="fr-FR" dirty="0">
                <a:solidFill>
                  <a:srgbClr val="008000"/>
                </a:solidFill>
              </a:rPr>
              <a:t>). Sinon, </a:t>
            </a:r>
            <a:r>
              <a:rPr lang="fr-FR" dirty="0">
                <a:solidFill>
                  <a:srgbClr val="FF0000"/>
                </a:solidFill>
              </a:rPr>
              <a:t>aucune greffe réussie de poivre commercial sur le poivre sauvage a été réalisée à ce jour</a:t>
            </a:r>
            <a:r>
              <a:rPr lang="fr-FR" dirty="0">
                <a:solidFill>
                  <a:srgbClr val="008000"/>
                </a:solidFill>
              </a:rPr>
              <a:t>.</a:t>
            </a:r>
            <a:r>
              <a:rPr lang="fr-FR" sz="1200" dirty="0">
                <a:solidFill>
                  <a:srgbClr val="008000"/>
                </a:solidFill>
              </a:rPr>
              <a:t> Source : </a:t>
            </a:r>
            <a:r>
              <a:rPr lang="fr-FR" sz="1200" dirty="0" err="1">
                <a:solidFill>
                  <a:srgbClr val="008000"/>
                </a:solidFill>
              </a:rPr>
              <a:t>Manjunath</a:t>
            </a:r>
            <a:r>
              <a:rPr lang="fr-FR" sz="1200" dirty="0">
                <a:solidFill>
                  <a:srgbClr val="008000"/>
                </a:solidFill>
              </a:rPr>
              <a:t> </a:t>
            </a:r>
            <a:r>
              <a:rPr lang="fr-FR" sz="1200" dirty="0" err="1">
                <a:solidFill>
                  <a:srgbClr val="008000"/>
                </a:solidFill>
              </a:rPr>
              <a:t>Hegde</a:t>
            </a:r>
            <a:r>
              <a:rPr lang="fr-FR" sz="1200" dirty="0">
                <a:solidFill>
                  <a:srgbClr val="008000"/>
                </a:solidFill>
              </a:rPr>
              <a:t>, </a:t>
            </a:r>
            <a:r>
              <a:rPr lang="fr-FR" sz="1200" dirty="0" err="1">
                <a:solidFill>
                  <a:srgbClr val="008000"/>
                </a:solidFill>
              </a:rPr>
              <a:t>Bomnalli</a:t>
            </a:r>
            <a:r>
              <a:rPr lang="fr-FR" sz="1200" dirty="0">
                <a:solidFill>
                  <a:srgbClr val="008000"/>
                </a:solidFill>
              </a:rPr>
              <a:t> (19 </a:t>
            </a:r>
            <a:r>
              <a:rPr lang="fr-FR" sz="1200" dirty="0" err="1">
                <a:solidFill>
                  <a:srgbClr val="008000"/>
                </a:solidFill>
              </a:rPr>
              <a:t>October</a:t>
            </a:r>
            <a:r>
              <a:rPr lang="fr-FR" sz="1200" dirty="0">
                <a:solidFill>
                  <a:srgbClr val="008000"/>
                </a:solidFill>
              </a:rPr>
              <a:t> 2013). </a:t>
            </a:r>
            <a:r>
              <a:rPr lang="fr-FR" sz="1200" dirty="0">
                <a:solidFill>
                  <a:srgbClr val="008000"/>
                </a:solidFill>
                <a:hlinkClick r:id="rId7"/>
              </a:rPr>
              <a:t>"</a:t>
            </a:r>
            <a:r>
              <a:rPr lang="fr-FR" sz="1200" dirty="0" err="1">
                <a:solidFill>
                  <a:srgbClr val="008000"/>
                </a:solidFill>
                <a:hlinkClick r:id="rId7"/>
              </a:rPr>
              <a:t>Meet</a:t>
            </a:r>
            <a:r>
              <a:rPr lang="fr-FR" sz="1200" dirty="0">
                <a:solidFill>
                  <a:srgbClr val="008000"/>
                </a:solidFill>
                <a:hlinkClick r:id="rId7"/>
              </a:rPr>
              <a:t> the </a:t>
            </a:r>
            <a:r>
              <a:rPr lang="fr-FR" sz="1200" dirty="0" err="1">
                <a:solidFill>
                  <a:srgbClr val="008000"/>
                </a:solidFill>
                <a:hlinkClick r:id="rId7"/>
              </a:rPr>
              <a:t>pepper</a:t>
            </a:r>
            <a:r>
              <a:rPr lang="fr-FR" sz="1200" dirty="0">
                <a:solidFill>
                  <a:srgbClr val="008000"/>
                </a:solidFill>
                <a:hlinkClick r:id="rId7"/>
              </a:rPr>
              <a:t> </a:t>
            </a:r>
            <a:r>
              <a:rPr lang="fr-FR" sz="1200" dirty="0" err="1">
                <a:solidFill>
                  <a:srgbClr val="008000"/>
                </a:solidFill>
                <a:hlinkClick r:id="rId7"/>
              </a:rPr>
              <a:t>queen</a:t>
            </a:r>
            <a:r>
              <a:rPr lang="fr-FR" sz="1200" dirty="0">
                <a:solidFill>
                  <a:srgbClr val="008000"/>
                </a:solidFill>
                <a:hlinkClick r:id="rId7"/>
              </a:rPr>
              <a:t>"</a:t>
            </a:r>
            <a:r>
              <a:rPr lang="fr-FR" sz="1200" dirty="0">
                <a:solidFill>
                  <a:srgbClr val="008000"/>
                </a:solidFill>
              </a:rPr>
              <a:t> (Bangalore). Deccan Herald. </a:t>
            </a:r>
            <a:r>
              <a:rPr lang="fr-FR" sz="1200" dirty="0" err="1">
                <a:solidFill>
                  <a:srgbClr val="008000"/>
                </a:solidFill>
              </a:rPr>
              <a:t>Retrieved</a:t>
            </a:r>
            <a:r>
              <a:rPr lang="fr-FR" sz="1200" dirty="0">
                <a:solidFill>
                  <a:srgbClr val="008000"/>
                </a:solidFill>
              </a:rPr>
              <a:t> 22 </a:t>
            </a:r>
            <a:r>
              <a:rPr lang="fr-FR" sz="1200" dirty="0" err="1">
                <a:solidFill>
                  <a:srgbClr val="008000"/>
                </a:solidFill>
              </a:rPr>
              <a:t>January</a:t>
            </a:r>
            <a:r>
              <a:rPr lang="fr-FR" sz="1200" dirty="0">
                <a:solidFill>
                  <a:srgbClr val="008000"/>
                </a:solidFill>
              </a:rPr>
              <a:t> 2015, </a:t>
            </a:r>
            <a:r>
              <a:rPr lang="fr-FR" sz="1200" dirty="0">
                <a:solidFill>
                  <a:srgbClr val="008000"/>
                </a:solidFill>
                <a:hlinkClick r:id="rId7"/>
              </a:rPr>
              <a:t>http://www.deccanherald.com/content/365810/meet-pepper-queen.html</a:t>
            </a:r>
            <a:r>
              <a:rPr lang="fr-FR" sz="1200" dirty="0">
                <a:solidFill>
                  <a:srgbClr val="008000"/>
                </a:solidFill>
              </a:rPr>
              <a:t> </a:t>
            </a:r>
          </a:p>
          <a:p>
            <a:pPr marL="285750" indent="-285750" algn="just">
              <a:buFont typeface="Arial" panose="020B0604020202020204" pitchFamily="34" charset="0"/>
              <a:buChar char="•"/>
            </a:pPr>
            <a:r>
              <a:rPr lang="fr-FR" i="1" dirty="0">
                <a:solidFill>
                  <a:srgbClr val="008000"/>
                </a:solidFill>
              </a:rPr>
              <a:t>Nous</a:t>
            </a:r>
            <a:r>
              <a:rPr lang="fr-FR" dirty="0">
                <a:solidFill>
                  <a:srgbClr val="008000"/>
                </a:solidFill>
              </a:rPr>
              <a:t> </a:t>
            </a:r>
            <a:r>
              <a:rPr lang="fr-FR" i="1" dirty="0">
                <a:solidFill>
                  <a:srgbClr val="008000"/>
                </a:solidFill>
              </a:rPr>
              <a:t>verrons si nous devons procéder à des croissements, hybridations et greffes</a:t>
            </a:r>
            <a:r>
              <a:rPr lang="fr-FR" dirty="0">
                <a:solidFill>
                  <a:srgbClr val="008000"/>
                </a:solidFill>
              </a:rPr>
              <a:t>.</a:t>
            </a:r>
          </a:p>
        </p:txBody>
      </p:sp>
      <p:sp>
        <p:nvSpPr>
          <p:cNvPr id="6" name="ZoneTexte 5"/>
          <p:cNvSpPr txBox="1"/>
          <p:nvPr/>
        </p:nvSpPr>
        <p:spPr>
          <a:xfrm>
            <a:off x="8140390" y="6208239"/>
            <a:ext cx="3958684" cy="649761"/>
          </a:xfrm>
          <a:prstGeom prst="rect">
            <a:avLst/>
          </a:prstGeom>
          <a:noFill/>
        </p:spPr>
        <p:txBody>
          <a:bodyPr wrap="square" rtlCol="0">
            <a:spAutoFit/>
          </a:bodyPr>
          <a:lstStyle/>
          <a:p>
            <a:pPr algn="r"/>
            <a:r>
              <a:rPr lang="fr-FR" sz="1200" dirty="0">
                <a:solidFill>
                  <a:srgbClr val="008000"/>
                </a:solidFill>
              </a:rPr>
              <a:t>Solution de la plantation de la liane sur des treillis, comme pour la culture du houblon. Source : </a:t>
            </a:r>
            <a:r>
              <a:rPr lang="fr-FR" sz="1200" dirty="0">
                <a:solidFill>
                  <a:srgbClr val="008000"/>
                </a:solidFill>
                <a:hlinkClick r:id="rId8"/>
              </a:rPr>
              <a:t>http://lethevertalamenthe.com/2016/03/15/le-poivre-noir/</a:t>
            </a:r>
            <a:r>
              <a:rPr lang="fr-FR" sz="1200" dirty="0">
                <a:solidFill>
                  <a:srgbClr val="008000"/>
                </a:solidFill>
              </a:rPr>
              <a:t> </a:t>
            </a:r>
          </a:p>
        </p:txBody>
      </p:sp>
      <p:pic>
        <p:nvPicPr>
          <p:cNvPr id="7" name="Imag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90385" y="4335009"/>
            <a:ext cx="2487883" cy="1873230"/>
          </a:xfrm>
          <a:prstGeom prst="rect">
            <a:avLst/>
          </a:prstGeom>
        </p:spPr>
      </p:pic>
      <p:sp>
        <p:nvSpPr>
          <p:cNvPr id="9" name="ZoneTexte 8"/>
          <p:cNvSpPr txBox="1"/>
          <p:nvPr/>
        </p:nvSpPr>
        <p:spPr>
          <a:xfrm>
            <a:off x="247021" y="3108662"/>
            <a:ext cx="2110193" cy="369332"/>
          </a:xfrm>
          <a:prstGeom prst="rect">
            <a:avLst/>
          </a:prstGeom>
          <a:noFill/>
        </p:spPr>
        <p:txBody>
          <a:bodyPr wrap="none" rtlCol="0">
            <a:spAutoFit/>
          </a:bodyPr>
          <a:lstStyle/>
          <a:p>
            <a:r>
              <a:rPr lang="fr-FR" i="1" dirty="0">
                <a:solidFill>
                  <a:srgbClr val="008000"/>
                </a:solidFill>
              </a:rPr>
              <a:t>Greffes, croisements</a:t>
            </a:r>
          </a:p>
        </p:txBody>
      </p:sp>
      <p:sp>
        <p:nvSpPr>
          <p:cNvPr id="10" name="ZoneTexte 9"/>
          <p:cNvSpPr txBox="1"/>
          <p:nvPr/>
        </p:nvSpPr>
        <p:spPr>
          <a:xfrm>
            <a:off x="189571" y="1074366"/>
            <a:ext cx="11643731" cy="1477328"/>
          </a:xfrm>
          <a:prstGeom prst="rect">
            <a:avLst/>
          </a:prstGeom>
          <a:noFill/>
        </p:spPr>
        <p:txBody>
          <a:bodyPr wrap="square" rtlCol="0">
            <a:spAutoFit/>
          </a:bodyPr>
          <a:lstStyle/>
          <a:p>
            <a:r>
              <a:rPr lang="fr-FR" i="1" dirty="0">
                <a:solidFill>
                  <a:srgbClr val="008000"/>
                </a:solidFill>
              </a:rPr>
              <a:t>Autres solutions pour se procurer des graines fraiches à Madagascar</a:t>
            </a:r>
          </a:p>
          <a:p>
            <a:r>
              <a:rPr lang="fr-FR" dirty="0">
                <a:solidFill>
                  <a:srgbClr val="008000"/>
                </a:solidFill>
              </a:rPr>
              <a:t>Demander aux conducteur Francis et </a:t>
            </a:r>
            <a:r>
              <a:rPr lang="fr-FR" dirty="0" err="1">
                <a:solidFill>
                  <a:srgbClr val="008000"/>
                </a:solidFill>
              </a:rPr>
              <a:t>Mamiosa</a:t>
            </a:r>
            <a:r>
              <a:rPr lang="fr-FR" dirty="0">
                <a:solidFill>
                  <a:srgbClr val="008000"/>
                </a:solidFill>
              </a:rPr>
              <a:t>, moyennant une rémunération, lors de leur voyage d’accompagnement de touristes, en région Est, de rapporter à Tananarive des graines de </a:t>
            </a:r>
            <a:r>
              <a:rPr lang="fr-FR" i="1" dirty="0" err="1">
                <a:solidFill>
                  <a:srgbClr val="008000"/>
                </a:solidFill>
              </a:rPr>
              <a:t>voatsyperifery</a:t>
            </a:r>
            <a:r>
              <a:rPr lang="fr-FR" dirty="0">
                <a:solidFill>
                  <a:srgbClr val="008000"/>
                </a:solidFill>
              </a:rPr>
              <a:t> fraiches et les confier à une Française, vivant à Tananarive et revenant régulièrement en France.</a:t>
            </a:r>
          </a:p>
          <a:p>
            <a:r>
              <a:rPr lang="fr-FR" dirty="0">
                <a:solidFill>
                  <a:srgbClr val="008000"/>
                </a:solidFill>
              </a:rPr>
              <a:t>Avantage de cette solution : peu chère. Inconvénient : Il faut attendre une opportunité. Aléas de l’attente.</a:t>
            </a:r>
          </a:p>
        </p:txBody>
      </p:sp>
    </p:spTree>
    <p:extLst>
      <p:ext uri="{BB962C8B-B14F-4D97-AF65-F5344CB8AC3E}">
        <p14:creationId xmlns:p14="http://schemas.microsoft.com/office/powerpoint/2010/main" val="2086948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9202271" y="146131"/>
            <a:ext cx="2743200" cy="365125"/>
          </a:xfrm>
        </p:spPr>
        <p:txBody>
          <a:bodyPr/>
          <a:lstStyle/>
          <a:p>
            <a:fld id="{76277987-A612-4082-9FDC-07960AF023C3}" type="slidenum">
              <a:rPr lang="fr-FR" smtClean="0"/>
              <a:t>26</a:t>
            </a:fld>
            <a:endParaRPr lang="fr-FR"/>
          </a:p>
        </p:txBody>
      </p:sp>
      <p:sp>
        <p:nvSpPr>
          <p:cNvPr id="3" name="Rectangle 2"/>
          <p:cNvSpPr/>
          <p:nvPr/>
        </p:nvSpPr>
        <p:spPr>
          <a:xfrm>
            <a:off x="7782055" y="146131"/>
            <a:ext cx="2260875" cy="369332"/>
          </a:xfrm>
          <a:prstGeom prst="rect">
            <a:avLst/>
          </a:prstGeom>
          <a:ln>
            <a:solidFill>
              <a:srgbClr val="008000"/>
            </a:solidFill>
          </a:ln>
        </p:spPr>
        <p:txBody>
          <a:bodyPr wrap="none">
            <a:spAutoFit/>
          </a:bodyPr>
          <a:lstStyle/>
          <a:p>
            <a:pPr algn="ctr"/>
            <a:r>
              <a:rPr lang="fr-FR" b="1" dirty="0">
                <a:solidFill>
                  <a:srgbClr val="008000"/>
                </a:solidFill>
              </a:rPr>
              <a:t>Projet </a:t>
            </a:r>
            <a:r>
              <a:rPr lang="fr-FR" b="1" dirty="0" err="1">
                <a:solidFill>
                  <a:srgbClr val="008000"/>
                </a:solidFill>
              </a:rPr>
              <a:t>Voatsyperifery</a:t>
            </a:r>
            <a:r>
              <a:rPr lang="fr-FR" b="1" dirty="0">
                <a:solidFill>
                  <a:srgbClr val="008000"/>
                </a:solidFill>
              </a:rPr>
              <a:t> </a:t>
            </a:r>
          </a:p>
        </p:txBody>
      </p:sp>
      <p:sp>
        <p:nvSpPr>
          <p:cNvPr id="4" name="ZoneTexte 3"/>
          <p:cNvSpPr txBox="1"/>
          <p:nvPr/>
        </p:nvSpPr>
        <p:spPr>
          <a:xfrm>
            <a:off x="189571" y="124994"/>
            <a:ext cx="7058722" cy="369332"/>
          </a:xfrm>
          <a:prstGeom prst="rect">
            <a:avLst/>
          </a:prstGeom>
          <a:noFill/>
        </p:spPr>
        <p:txBody>
          <a:bodyPr wrap="square" rtlCol="0">
            <a:spAutoFit/>
          </a:bodyPr>
          <a:lstStyle/>
          <a:p>
            <a:r>
              <a:rPr lang="fr-FR" b="1" dirty="0">
                <a:solidFill>
                  <a:srgbClr val="008000"/>
                </a:solidFill>
              </a:rPr>
              <a:t>23. Lieu d’implantation en France, dans les DOM-TOM et en Afrique</a:t>
            </a:r>
          </a:p>
        </p:txBody>
      </p:sp>
      <p:sp>
        <p:nvSpPr>
          <p:cNvPr id="5" name="ZoneTexte 4"/>
          <p:cNvSpPr txBox="1"/>
          <p:nvPr/>
        </p:nvSpPr>
        <p:spPr>
          <a:xfrm>
            <a:off x="189571" y="494326"/>
            <a:ext cx="11755900" cy="6340197"/>
          </a:xfrm>
          <a:prstGeom prst="rect">
            <a:avLst/>
          </a:prstGeom>
          <a:noFill/>
        </p:spPr>
        <p:txBody>
          <a:bodyPr wrap="square" rtlCol="0">
            <a:spAutoFit/>
          </a:bodyPr>
          <a:lstStyle/>
          <a:p>
            <a:r>
              <a:rPr lang="fr-FR" u="sng" dirty="0">
                <a:solidFill>
                  <a:srgbClr val="008000"/>
                </a:solidFill>
              </a:rPr>
              <a:t>En Normandie / Bretagne </a:t>
            </a:r>
            <a:r>
              <a:rPr lang="fr-FR" dirty="0">
                <a:solidFill>
                  <a:srgbClr val="008000"/>
                </a:solidFill>
              </a:rPr>
              <a:t>… : Nécessité d’une serre et d’un chauffage (les températures ne doivent pas passer sous les 20°C). Nécessité de mettre en place une </a:t>
            </a:r>
            <a:r>
              <a:rPr lang="fr-FR" dirty="0" err="1">
                <a:solidFill>
                  <a:srgbClr val="008000"/>
                </a:solidFill>
              </a:rPr>
              <a:t>ombrière</a:t>
            </a:r>
            <a:r>
              <a:rPr lang="fr-FR" dirty="0">
                <a:solidFill>
                  <a:srgbClr val="008000"/>
                </a:solidFill>
              </a:rPr>
              <a:t> contre le soleil direct. Bretagne - prix des terres agricoles - barème indicatif : Valeur vénale moyenne en </a:t>
            </a:r>
            <a:r>
              <a:rPr lang="fr-FR" b="1" dirty="0">
                <a:solidFill>
                  <a:srgbClr val="008000"/>
                </a:solidFill>
              </a:rPr>
              <a:t>euros par hectare </a:t>
            </a:r>
            <a:r>
              <a:rPr lang="fr-FR" dirty="0">
                <a:solidFill>
                  <a:srgbClr val="008000"/>
                </a:solidFill>
              </a:rPr>
              <a:t>: Morbihan (56), Littoral breton Sud : a) dominante : 4030 €, b) minimum : 1750 €, c) maximum : 10320 €.</a:t>
            </a:r>
            <a:r>
              <a:rPr lang="fr-FR" sz="1200" dirty="0">
                <a:solidFill>
                  <a:srgbClr val="008000"/>
                </a:solidFill>
              </a:rPr>
              <a:t> Source : </a:t>
            </a:r>
            <a:r>
              <a:rPr lang="fr-FR" sz="1200" dirty="0">
                <a:solidFill>
                  <a:srgbClr val="008000"/>
                </a:solidFill>
                <a:hlinkClick r:id="rId2"/>
              </a:rPr>
              <a:t>http://www.leparticulier.fr/jcms/p1_1557265/bretagne-prix-des-terres-agricoles-bareme-indicatif</a:t>
            </a:r>
            <a:r>
              <a:rPr lang="fr-FR" sz="1200" dirty="0">
                <a:solidFill>
                  <a:srgbClr val="008000"/>
                </a:solidFill>
              </a:rPr>
              <a:t> </a:t>
            </a:r>
            <a:endParaRPr lang="fr-FR" dirty="0">
              <a:solidFill>
                <a:srgbClr val="008000"/>
              </a:solidFill>
            </a:endParaRPr>
          </a:p>
          <a:p>
            <a:r>
              <a:rPr lang="fr-FR" dirty="0">
                <a:solidFill>
                  <a:srgbClr val="008000"/>
                </a:solidFill>
              </a:rPr>
              <a:t>Normandie : Calvados (14), Pays d’Auge Sud : a) dominante : 6530 €, b) minimum : 3020 €, c) maximum : 10310 €.</a:t>
            </a:r>
            <a:r>
              <a:rPr lang="fr-FR" sz="1200" dirty="0">
                <a:solidFill>
                  <a:srgbClr val="008000"/>
                </a:solidFill>
              </a:rPr>
              <a:t> Source : </a:t>
            </a:r>
            <a:r>
              <a:rPr lang="fr-FR" sz="1200" dirty="0">
                <a:solidFill>
                  <a:srgbClr val="008000"/>
                </a:solidFill>
                <a:hlinkClick r:id="rId3"/>
              </a:rPr>
              <a:t>http://www.leparticulier.fr/jcms/p1_1564117/basse-normandie-prix-des-terres-agricoles-bareme-indicatif</a:t>
            </a:r>
            <a:r>
              <a:rPr lang="fr-FR" sz="1200" dirty="0">
                <a:solidFill>
                  <a:srgbClr val="008000"/>
                </a:solidFill>
              </a:rPr>
              <a:t> </a:t>
            </a:r>
            <a:endParaRPr lang="fr-FR" dirty="0">
              <a:solidFill>
                <a:srgbClr val="008000"/>
              </a:solidFill>
            </a:endParaRPr>
          </a:p>
          <a:p>
            <a:r>
              <a:rPr lang="fr-FR" u="sng" dirty="0">
                <a:solidFill>
                  <a:srgbClr val="008000"/>
                </a:solidFill>
              </a:rPr>
              <a:t>Dans le Sud de la France, en région PACA … </a:t>
            </a:r>
            <a:r>
              <a:rPr lang="fr-FR" dirty="0">
                <a:solidFill>
                  <a:srgbClr val="008000"/>
                </a:solidFill>
              </a:rPr>
              <a:t>: Nécessité d’une serre et d’un chauffage (moins de dépense en chauffage qu’en Normandie). Nécessité de mettre en place une </a:t>
            </a:r>
            <a:r>
              <a:rPr lang="fr-FR" dirty="0" err="1">
                <a:solidFill>
                  <a:srgbClr val="008000"/>
                </a:solidFill>
              </a:rPr>
              <a:t>ombrière</a:t>
            </a:r>
            <a:r>
              <a:rPr lang="fr-FR" dirty="0">
                <a:solidFill>
                  <a:srgbClr val="008000"/>
                </a:solidFill>
              </a:rPr>
              <a:t> contre le soleil direct. Alpes-de-Haute-Provence : </a:t>
            </a:r>
            <a:r>
              <a:rPr lang="fr-FR" dirty="0" err="1">
                <a:solidFill>
                  <a:srgbClr val="008000"/>
                </a:solidFill>
              </a:rPr>
              <a:t>Sisteronnais</a:t>
            </a:r>
            <a:r>
              <a:rPr lang="fr-FR" dirty="0">
                <a:solidFill>
                  <a:srgbClr val="008000"/>
                </a:solidFill>
              </a:rPr>
              <a:t>, montagne de Haute-Provence, ) dominante : 6690 €, b) minimum : 2370 €, c) maximum : 16500 €. Il faut un terrain en basse altitude.</a:t>
            </a:r>
            <a:r>
              <a:rPr lang="fr-FR" sz="1200" dirty="0">
                <a:solidFill>
                  <a:srgbClr val="008000"/>
                </a:solidFill>
              </a:rPr>
              <a:t> Source : </a:t>
            </a:r>
            <a:r>
              <a:rPr lang="fr-FR" sz="1200" dirty="0">
                <a:solidFill>
                  <a:srgbClr val="008000"/>
                </a:solidFill>
                <a:hlinkClick r:id="rId4"/>
              </a:rPr>
              <a:t>http://www.leparticulier.fr/jcms/p1_1556402/provence-alpes-cote-d-azur-prix-des-terres-agricoles-bareme-indicatif</a:t>
            </a:r>
            <a:r>
              <a:rPr lang="fr-FR" sz="1200" dirty="0">
                <a:solidFill>
                  <a:srgbClr val="008000"/>
                </a:solidFill>
              </a:rPr>
              <a:t> </a:t>
            </a:r>
            <a:endParaRPr lang="fr-FR" dirty="0">
              <a:solidFill>
                <a:srgbClr val="008000"/>
              </a:solidFill>
            </a:endParaRPr>
          </a:p>
          <a:p>
            <a:r>
              <a:rPr lang="fr-FR" u="sng" dirty="0">
                <a:solidFill>
                  <a:srgbClr val="008000"/>
                </a:solidFill>
              </a:rPr>
              <a:t>En Guyane française </a:t>
            </a:r>
            <a:r>
              <a:rPr lang="fr-FR" dirty="0">
                <a:solidFill>
                  <a:srgbClr val="008000"/>
                </a:solidFill>
              </a:rPr>
              <a:t>: Sécurité foncière (stabilité politique) … nous sommes en France. Nécessité de trouver du terreau de bonne qualité, non contaminé. Nécessité d’une culture agroforestière avec paillage, pour limiter la forte érosion et un fort ruissellement à cause des fortes pluies tropicale. Climat idéal. Offres nombreuses. </a:t>
            </a:r>
          </a:p>
          <a:p>
            <a:r>
              <a:rPr lang="fr-FR" dirty="0">
                <a:solidFill>
                  <a:srgbClr val="008000"/>
                </a:solidFill>
              </a:rPr>
              <a:t>Exemple de prix : 1) Vente Terrain constructible 8000 m², forêt vierge, </a:t>
            </a:r>
            <a:r>
              <a:rPr lang="fr-FR" dirty="0" err="1">
                <a:solidFill>
                  <a:srgbClr val="008000"/>
                </a:solidFill>
              </a:rPr>
              <a:t>Remire</a:t>
            </a:r>
            <a:r>
              <a:rPr lang="fr-FR" dirty="0">
                <a:solidFill>
                  <a:srgbClr val="008000"/>
                </a:solidFill>
              </a:rPr>
              <a:t> </a:t>
            </a:r>
            <a:r>
              <a:rPr lang="fr-FR" dirty="0" err="1">
                <a:solidFill>
                  <a:srgbClr val="008000"/>
                </a:solidFill>
              </a:rPr>
              <a:t>Montjoly</a:t>
            </a:r>
            <a:r>
              <a:rPr lang="fr-FR" dirty="0">
                <a:solidFill>
                  <a:srgbClr val="008000"/>
                </a:solidFill>
              </a:rPr>
              <a:t>, </a:t>
            </a:r>
            <a:r>
              <a:rPr lang="fr-FR" b="1" dirty="0">
                <a:solidFill>
                  <a:srgbClr val="008000"/>
                </a:solidFill>
              </a:rPr>
              <a:t>95 €, 8000 m²</a:t>
            </a:r>
            <a:r>
              <a:rPr lang="fr-FR" dirty="0">
                <a:solidFill>
                  <a:srgbClr val="008000"/>
                </a:solidFill>
              </a:rPr>
              <a:t>. </a:t>
            </a:r>
          </a:p>
          <a:p>
            <a:r>
              <a:rPr lang="fr-FR" sz="1200" dirty="0">
                <a:solidFill>
                  <a:srgbClr val="008000"/>
                </a:solidFill>
              </a:rPr>
              <a:t>Source : </a:t>
            </a:r>
            <a:r>
              <a:rPr lang="fr-FR" sz="1200" dirty="0">
                <a:solidFill>
                  <a:srgbClr val="008000"/>
                </a:solidFill>
                <a:hlinkClick r:id="rId5"/>
              </a:rPr>
              <a:t>http://www.seloger.com/annonces/achat/terrain/remire-montjoly-973/108800239.htm</a:t>
            </a:r>
            <a:r>
              <a:rPr lang="fr-FR" sz="1200" dirty="0">
                <a:solidFill>
                  <a:srgbClr val="008000"/>
                </a:solidFill>
              </a:rPr>
              <a:t> </a:t>
            </a:r>
          </a:p>
          <a:p>
            <a:r>
              <a:rPr lang="fr-FR" sz="1200" dirty="0">
                <a:solidFill>
                  <a:srgbClr val="008000"/>
                </a:solidFill>
              </a:rPr>
              <a:t>2) Parcelle agricole boisée de 17789 m² (soit 1,78 ha (1 ha = 10000 m2)) à l'entrée de Beauséjour. </a:t>
            </a:r>
            <a:r>
              <a:rPr lang="fr-FR" sz="1200" dirty="0">
                <a:solidFill>
                  <a:srgbClr val="FF0000"/>
                </a:solidFill>
              </a:rPr>
              <a:t>Prix : 65000 €, soit 36.540 € / ha. Prix excessif. </a:t>
            </a:r>
            <a:r>
              <a:rPr lang="fr-FR" sz="1200" dirty="0">
                <a:solidFill>
                  <a:srgbClr val="008000"/>
                </a:solidFill>
              </a:rPr>
              <a:t>A </a:t>
            </a:r>
            <a:r>
              <a:rPr lang="fr-FR" sz="1200" dirty="0" err="1">
                <a:solidFill>
                  <a:srgbClr val="008000"/>
                </a:solidFill>
              </a:rPr>
              <a:t>Roura</a:t>
            </a:r>
            <a:r>
              <a:rPr lang="fr-FR" sz="1200" dirty="0">
                <a:solidFill>
                  <a:srgbClr val="008000"/>
                </a:solidFill>
              </a:rPr>
              <a:t> Ville (97311). Source : </a:t>
            </a:r>
            <a:r>
              <a:rPr lang="fr-FR" sz="1200" dirty="0">
                <a:solidFill>
                  <a:srgbClr val="008000"/>
                </a:solidFill>
                <a:hlinkClick r:id="rId6"/>
              </a:rPr>
              <a:t>http://immo.trovit.fr/listing/a-saisir-belle-parcelle-agricole-boisee-de-terrain-roura.1y1ux1h511NA</a:t>
            </a:r>
            <a:r>
              <a:rPr lang="fr-FR" sz="1200" dirty="0">
                <a:solidFill>
                  <a:srgbClr val="008000"/>
                </a:solidFill>
              </a:rPr>
              <a:t> </a:t>
            </a:r>
          </a:p>
          <a:p>
            <a:r>
              <a:rPr lang="fr-FR" sz="1200" dirty="0">
                <a:solidFill>
                  <a:srgbClr val="008000"/>
                </a:solidFill>
              </a:rPr>
              <a:t>3) Terrain de 1,3ha avec carbet de 90m², prix 80 000 € (soit </a:t>
            </a:r>
            <a:r>
              <a:rPr lang="fr-FR" sz="1200" dirty="0">
                <a:solidFill>
                  <a:srgbClr val="FF0000"/>
                </a:solidFill>
              </a:rPr>
              <a:t>61538,5 € / ha</a:t>
            </a:r>
            <a:r>
              <a:rPr lang="fr-FR" sz="1200" dirty="0">
                <a:solidFill>
                  <a:srgbClr val="008000"/>
                </a:solidFill>
              </a:rPr>
              <a:t>) à débattre, ROURA (97311).</a:t>
            </a:r>
          </a:p>
          <a:p>
            <a:r>
              <a:rPr lang="fr-FR" sz="1200" dirty="0">
                <a:solidFill>
                  <a:srgbClr val="008000"/>
                </a:solidFill>
              </a:rPr>
              <a:t>Source : </a:t>
            </a:r>
            <a:r>
              <a:rPr lang="fr-FR" sz="1200" dirty="0">
                <a:solidFill>
                  <a:srgbClr val="008000"/>
                </a:solidFill>
                <a:hlinkClick r:id="rId7"/>
              </a:rPr>
              <a:t>http://www.entreparticuliers.com/annonces-immobilieres/terrain/a-vendre/roura_97311/6999547.html</a:t>
            </a:r>
            <a:r>
              <a:rPr lang="fr-FR" sz="1200" dirty="0">
                <a:solidFill>
                  <a:srgbClr val="008000"/>
                </a:solidFill>
              </a:rPr>
              <a:t> </a:t>
            </a:r>
          </a:p>
          <a:p>
            <a:r>
              <a:rPr lang="fr-FR" u="sng" dirty="0">
                <a:solidFill>
                  <a:srgbClr val="008000"/>
                </a:solidFill>
              </a:rPr>
              <a:t>Sud de la Côte d’Ivoire </a:t>
            </a:r>
            <a:r>
              <a:rPr lang="fr-FR" dirty="0">
                <a:solidFill>
                  <a:srgbClr val="008000"/>
                </a:solidFill>
              </a:rPr>
              <a:t>: </a:t>
            </a:r>
            <a:r>
              <a:rPr lang="fr-FR" dirty="0">
                <a:solidFill>
                  <a:srgbClr val="FF0000"/>
                </a:solidFill>
              </a:rPr>
              <a:t>Problème de la sécurité foncière et de la stabilité politique sur le long terme (lié à la présence d’une vraie démocratie (avec une vraie opposition non muselée) ou non). </a:t>
            </a:r>
            <a:r>
              <a:rPr lang="fr-FR" dirty="0">
                <a:solidFill>
                  <a:srgbClr val="008000"/>
                </a:solidFill>
              </a:rPr>
              <a:t>Nécessité de trouver du terreau de bonne qualité, non contaminé. Nécessité d’une culture agroforestière avec paillage, pour limiter la forte érosion et un fort ruissellement à cause des fortes pluies tropicale. Climat idéal. Possibilité d’acheter du terrain. Exemple de prix : Vente de 600 hectares de terres agricoles, à </a:t>
            </a:r>
            <a:r>
              <a:rPr lang="fr-FR" dirty="0" err="1">
                <a:solidFill>
                  <a:srgbClr val="008000"/>
                </a:solidFill>
              </a:rPr>
              <a:t>Taabo</a:t>
            </a:r>
            <a:r>
              <a:rPr lang="fr-FR" dirty="0">
                <a:solidFill>
                  <a:srgbClr val="008000"/>
                </a:solidFill>
              </a:rPr>
              <a:t> dans la localité de </a:t>
            </a:r>
            <a:r>
              <a:rPr lang="fr-FR" dirty="0" err="1">
                <a:solidFill>
                  <a:srgbClr val="008000"/>
                </a:solidFill>
              </a:rPr>
              <a:t>Tiassalé</a:t>
            </a:r>
            <a:r>
              <a:rPr lang="fr-FR" dirty="0">
                <a:solidFill>
                  <a:srgbClr val="008000"/>
                </a:solidFill>
              </a:rPr>
              <a:t> en cote d'ivoire, </a:t>
            </a:r>
            <a:r>
              <a:rPr lang="fr-FR" dirty="0" err="1">
                <a:solidFill>
                  <a:srgbClr val="008000"/>
                </a:solidFill>
              </a:rPr>
              <a:t>taabo</a:t>
            </a:r>
            <a:r>
              <a:rPr lang="fr-FR" dirty="0">
                <a:solidFill>
                  <a:srgbClr val="008000"/>
                </a:solidFill>
              </a:rPr>
              <a:t> étant à 186 km </a:t>
            </a:r>
            <a:r>
              <a:rPr lang="fr-FR" dirty="0" err="1">
                <a:solidFill>
                  <a:srgbClr val="008000"/>
                </a:solidFill>
              </a:rPr>
              <a:t>d'abidjan</a:t>
            </a:r>
            <a:r>
              <a:rPr lang="fr-FR" dirty="0">
                <a:solidFill>
                  <a:srgbClr val="008000"/>
                </a:solidFill>
              </a:rPr>
              <a:t>, </a:t>
            </a:r>
            <a:r>
              <a:rPr lang="fr-FR" b="1" dirty="0">
                <a:solidFill>
                  <a:srgbClr val="008000"/>
                </a:solidFill>
              </a:rPr>
              <a:t>458 000€</a:t>
            </a:r>
            <a:r>
              <a:rPr lang="fr-FR" dirty="0">
                <a:solidFill>
                  <a:srgbClr val="008000"/>
                </a:solidFill>
              </a:rPr>
              <a:t> soit </a:t>
            </a:r>
            <a:r>
              <a:rPr lang="fr-FR" b="1" dirty="0">
                <a:solidFill>
                  <a:srgbClr val="008000"/>
                </a:solidFill>
              </a:rPr>
              <a:t>733</a:t>
            </a:r>
            <a:r>
              <a:rPr lang="fr-FR" dirty="0">
                <a:solidFill>
                  <a:srgbClr val="008000"/>
                </a:solidFill>
              </a:rPr>
              <a:t> € / ha. </a:t>
            </a:r>
          </a:p>
          <a:p>
            <a:r>
              <a:rPr lang="fr-FR" sz="1200" dirty="0">
                <a:solidFill>
                  <a:srgbClr val="008000"/>
                </a:solidFill>
              </a:rPr>
              <a:t>Source : </a:t>
            </a:r>
            <a:r>
              <a:rPr lang="fr-FR" sz="1200" dirty="0">
                <a:solidFill>
                  <a:srgbClr val="008000"/>
                </a:solidFill>
                <a:hlinkClick r:id="rId8"/>
              </a:rPr>
              <a:t>http://agriculture.vivastreet.com/exploitation-agricole+etranger-ci/vente-de-600-hectares-de-terres-agricoles/128151126</a:t>
            </a:r>
            <a:r>
              <a:rPr lang="fr-FR" sz="1200" dirty="0">
                <a:solidFill>
                  <a:srgbClr val="008000"/>
                </a:solidFill>
              </a:rPr>
              <a:t> </a:t>
            </a:r>
            <a:endParaRPr lang="fr-FR" dirty="0">
              <a:solidFill>
                <a:srgbClr val="008000"/>
              </a:solidFill>
            </a:endParaRPr>
          </a:p>
        </p:txBody>
      </p:sp>
    </p:spTree>
    <p:extLst>
      <p:ext uri="{BB962C8B-B14F-4D97-AF65-F5344CB8AC3E}">
        <p14:creationId xmlns:p14="http://schemas.microsoft.com/office/powerpoint/2010/main" val="2431043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9067800" y="202066"/>
            <a:ext cx="2743200" cy="365125"/>
          </a:xfrm>
        </p:spPr>
        <p:txBody>
          <a:bodyPr/>
          <a:lstStyle/>
          <a:p>
            <a:fld id="{76277987-A612-4082-9FDC-07960AF023C3}" type="slidenum">
              <a:rPr lang="fr-FR" smtClean="0"/>
              <a:t>27</a:t>
            </a:fld>
            <a:endParaRPr lang="fr-FR"/>
          </a:p>
        </p:txBody>
      </p:sp>
      <p:sp>
        <p:nvSpPr>
          <p:cNvPr id="3" name="Rectangle 2"/>
          <p:cNvSpPr/>
          <p:nvPr/>
        </p:nvSpPr>
        <p:spPr>
          <a:xfrm>
            <a:off x="5008592" y="146131"/>
            <a:ext cx="2260875" cy="369332"/>
          </a:xfrm>
          <a:prstGeom prst="rect">
            <a:avLst/>
          </a:prstGeom>
          <a:ln>
            <a:solidFill>
              <a:srgbClr val="008000"/>
            </a:solidFill>
          </a:ln>
        </p:spPr>
        <p:txBody>
          <a:bodyPr wrap="none">
            <a:spAutoFit/>
          </a:bodyPr>
          <a:lstStyle/>
          <a:p>
            <a:pPr algn="ctr"/>
            <a:r>
              <a:rPr lang="fr-FR" b="1" dirty="0">
                <a:solidFill>
                  <a:srgbClr val="008000"/>
                </a:solidFill>
              </a:rPr>
              <a:t>Projet </a:t>
            </a:r>
            <a:r>
              <a:rPr lang="fr-FR" b="1" dirty="0" err="1">
                <a:solidFill>
                  <a:srgbClr val="008000"/>
                </a:solidFill>
              </a:rPr>
              <a:t>Voatsyperifery</a:t>
            </a:r>
            <a:r>
              <a:rPr lang="fr-FR" b="1" dirty="0">
                <a:solidFill>
                  <a:srgbClr val="008000"/>
                </a:solidFill>
              </a:rPr>
              <a:t> </a:t>
            </a:r>
          </a:p>
        </p:txBody>
      </p:sp>
      <p:sp>
        <p:nvSpPr>
          <p:cNvPr id="4" name="ZoneTexte 3"/>
          <p:cNvSpPr txBox="1"/>
          <p:nvPr/>
        </p:nvSpPr>
        <p:spPr>
          <a:xfrm>
            <a:off x="189571" y="567192"/>
            <a:ext cx="7607428" cy="369332"/>
          </a:xfrm>
          <a:prstGeom prst="rect">
            <a:avLst/>
          </a:prstGeom>
          <a:noFill/>
        </p:spPr>
        <p:txBody>
          <a:bodyPr wrap="square" rtlCol="0">
            <a:spAutoFit/>
          </a:bodyPr>
          <a:lstStyle/>
          <a:p>
            <a:r>
              <a:rPr lang="fr-FR" b="1" dirty="0">
                <a:solidFill>
                  <a:srgbClr val="008000"/>
                </a:solidFill>
              </a:rPr>
              <a:t>23. Lieu d’implantation en France, dans les DOM-TOM et en Afrique (suite)</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8393" y="936523"/>
            <a:ext cx="4262608" cy="4103828"/>
          </a:xfrm>
          <a:prstGeom prst="rect">
            <a:avLst/>
          </a:prstGeom>
        </p:spPr>
      </p:pic>
      <p:sp>
        <p:nvSpPr>
          <p:cNvPr id="6" name="Rectangle 5"/>
          <p:cNvSpPr/>
          <p:nvPr/>
        </p:nvSpPr>
        <p:spPr>
          <a:xfrm>
            <a:off x="7796999" y="5040351"/>
            <a:ext cx="3765395" cy="1015663"/>
          </a:xfrm>
          <a:prstGeom prst="rect">
            <a:avLst/>
          </a:prstGeom>
        </p:spPr>
        <p:txBody>
          <a:bodyPr wrap="square">
            <a:spAutoFit/>
          </a:bodyPr>
          <a:lstStyle/>
          <a:p>
            <a:pPr algn="ctr"/>
            <a:r>
              <a:rPr lang="fr-FR" sz="1200" dirty="0">
                <a:solidFill>
                  <a:srgbClr val="008000"/>
                </a:solidFill>
                <a:latin typeface="Arial" panose="020B0604020202020204" pitchFamily="34" charset="0"/>
              </a:rPr>
              <a:t>Prix des terres et prés libres non bâtis par région agricole en 2009-2011. Source </a:t>
            </a:r>
            <a:r>
              <a:rPr lang="fr-FR" sz="1200" dirty="0" err="1">
                <a:solidFill>
                  <a:srgbClr val="008000"/>
                </a:solidFill>
                <a:latin typeface="Arial" panose="020B0604020202020204" pitchFamily="34" charset="0"/>
              </a:rPr>
              <a:t>Safer</a:t>
            </a:r>
            <a:r>
              <a:rPr lang="fr-FR" sz="1200" dirty="0">
                <a:solidFill>
                  <a:srgbClr val="008000"/>
                </a:solidFill>
                <a:latin typeface="Arial" panose="020B0604020202020204" pitchFamily="34" charset="0"/>
              </a:rPr>
              <a:t>, </a:t>
            </a:r>
            <a:r>
              <a:rPr lang="fr-FR" sz="1200" dirty="0">
                <a:solidFill>
                  <a:srgbClr val="008000"/>
                </a:solidFill>
                <a:latin typeface="Arial" panose="020B0604020202020204" pitchFamily="34" charset="0"/>
                <a:hlinkClick r:id="rId3"/>
              </a:rPr>
              <a:t>http://www.pleinchamp.com/actualites-generales/actualites/prix-des-terres-agricoles-5.430-euros-ha-en-moyenne</a:t>
            </a:r>
            <a:r>
              <a:rPr lang="fr-FR" sz="1200" dirty="0">
                <a:solidFill>
                  <a:srgbClr val="008000"/>
                </a:solidFill>
                <a:latin typeface="Arial" panose="020B0604020202020204" pitchFamily="34" charset="0"/>
              </a:rPr>
              <a:t> </a:t>
            </a:r>
            <a:endParaRPr lang="fr-FR" sz="1200" dirty="0">
              <a:solidFill>
                <a:srgbClr val="008000"/>
              </a:solidFill>
            </a:endParaRP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7328" y="1031739"/>
            <a:ext cx="3038475" cy="2028825"/>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849" y="1022214"/>
            <a:ext cx="3048000" cy="2038350"/>
          </a:xfrm>
          <a:prstGeom prst="rect">
            <a:avLst/>
          </a:prstGeom>
        </p:spPr>
      </p:pic>
      <p:sp>
        <p:nvSpPr>
          <p:cNvPr id="9" name="ZoneTexte 8"/>
          <p:cNvSpPr txBox="1"/>
          <p:nvPr/>
        </p:nvSpPr>
        <p:spPr>
          <a:xfrm>
            <a:off x="189571" y="3060564"/>
            <a:ext cx="6913756" cy="830997"/>
          </a:xfrm>
          <a:prstGeom prst="rect">
            <a:avLst/>
          </a:prstGeom>
          <a:noFill/>
        </p:spPr>
        <p:txBody>
          <a:bodyPr wrap="square" rtlCol="0">
            <a:spAutoFit/>
          </a:bodyPr>
          <a:lstStyle/>
          <a:p>
            <a:pPr algn="ctr"/>
            <a:r>
              <a:rPr lang="fr-FR" sz="1200" dirty="0">
                <a:solidFill>
                  <a:srgbClr val="008000"/>
                </a:solidFill>
              </a:rPr>
              <a:t>En haut à gauche: Préparation des boutures de stolons pour la plantation. </a:t>
            </a:r>
            <a:r>
              <a:rPr lang="fr-FR" sz="1200" dirty="0" err="1">
                <a:solidFill>
                  <a:srgbClr val="008000"/>
                </a:solidFill>
              </a:rPr>
              <a:t>Pohnpei</a:t>
            </a:r>
            <a:r>
              <a:rPr lang="fr-FR" sz="1200" dirty="0">
                <a:solidFill>
                  <a:srgbClr val="008000"/>
                </a:solidFill>
              </a:rPr>
              <a:t>. En haut à droite : Les lianes escaladent le support de la tige de la fougère arborescente. </a:t>
            </a:r>
            <a:r>
              <a:rPr lang="fr-FR" sz="1200" dirty="0" err="1">
                <a:solidFill>
                  <a:srgbClr val="008000"/>
                </a:solidFill>
              </a:rPr>
              <a:t>Pohnpei</a:t>
            </a:r>
            <a:r>
              <a:rPr lang="fr-FR" sz="1200" dirty="0">
                <a:solidFill>
                  <a:srgbClr val="008000"/>
                </a:solidFill>
              </a:rPr>
              <a:t>. Source : </a:t>
            </a:r>
            <a:r>
              <a:rPr lang="en-US" sz="1200" i="1" dirty="0">
                <a:solidFill>
                  <a:srgbClr val="008000"/>
                </a:solidFill>
              </a:rPr>
              <a:t>Black pepper (Piper </a:t>
            </a:r>
            <a:r>
              <a:rPr lang="en-US" sz="1200" i="1" dirty="0" err="1">
                <a:solidFill>
                  <a:srgbClr val="008000"/>
                </a:solidFill>
              </a:rPr>
              <a:t>nigrum</a:t>
            </a:r>
            <a:r>
              <a:rPr lang="en-US" sz="1200" i="1" dirty="0">
                <a:solidFill>
                  <a:srgbClr val="008000"/>
                </a:solidFill>
              </a:rPr>
              <a:t>), </a:t>
            </a:r>
            <a:r>
              <a:rPr lang="en-US" sz="1200" dirty="0">
                <a:solidFill>
                  <a:srgbClr val="008000"/>
                </a:solidFill>
              </a:rPr>
              <a:t>Scot C. Nelson and K. T. Cannon-Eger, page 6, </a:t>
            </a:r>
            <a:r>
              <a:rPr lang="en-US" sz="1200" dirty="0">
                <a:solidFill>
                  <a:srgbClr val="008000"/>
                </a:solidFill>
                <a:hlinkClick r:id="rId6"/>
              </a:rPr>
              <a:t>http://www.agroforestry.net/images/pdfs/Black_pepper_specialty_crop.pdf</a:t>
            </a:r>
            <a:r>
              <a:rPr lang="en-US" sz="1200" dirty="0">
                <a:solidFill>
                  <a:srgbClr val="008000"/>
                </a:solidFill>
              </a:rPr>
              <a:t> </a:t>
            </a:r>
            <a:endParaRPr lang="fr-FR" sz="1200" dirty="0">
              <a:solidFill>
                <a:srgbClr val="008000"/>
              </a:solidFill>
            </a:endParaRPr>
          </a:p>
        </p:txBody>
      </p:sp>
      <p:sp>
        <p:nvSpPr>
          <p:cNvPr id="10" name="Rectangle 9"/>
          <p:cNvSpPr/>
          <p:nvPr/>
        </p:nvSpPr>
        <p:spPr>
          <a:xfrm>
            <a:off x="2227921" y="4538547"/>
            <a:ext cx="2921302" cy="1015663"/>
          </a:xfrm>
          <a:prstGeom prst="rect">
            <a:avLst/>
          </a:prstGeom>
        </p:spPr>
        <p:txBody>
          <a:bodyPr wrap="square">
            <a:spAutoFit/>
          </a:bodyPr>
          <a:lstStyle/>
          <a:p>
            <a:pPr algn="ctr"/>
            <a:r>
              <a:rPr lang="fr-FR" sz="1200" dirty="0">
                <a:solidFill>
                  <a:srgbClr val="008000"/>
                </a:solidFill>
                <a:latin typeface="Calibri-Italic"/>
                <a:sym typeface="Wingdings" panose="05000000000000000000" pitchFamily="2" charset="2"/>
              </a:rPr>
              <a:t></a:t>
            </a:r>
            <a:r>
              <a:rPr lang="fr-FR" sz="1200" dirty="0">
                <a:solidFill>
                  <a:srgbClr val="008000"/>
                </a:solidFill>
                <a:latin typeface="Calibri-Italic"/>
              </a:rPr>
              <a:t> Lianes de poivre sauvage sur </a:t>
            </a:r>
            <a:r>
              <a:rPr lang="fr-FR" sz="1200" i="1" dirty="0" err="1">
                <a:solidFill>
                  <a:srgbClr val="008000"/>
                </a:solidFill>
                <a:latin typeface="Calibri-Italic"/>
              </a:rPr>
              <a:t>Bonara</a:t>
            </a:r>
            <a:r>
              <a:rPr lang="fr-FR" sz="1200" dirty="0">
                <a:solidFill>
                  <a:srgbClr val="008000"/>
                </a:solidFill>
                <a:latin typeface="Calibri-Italic"/>
              </a:rPr>
              <a:t> à Madagascar (source : M. Robert), </a:t>
            </a:r>
            <a:r>
              <a:rPr lang="fr-FR" sz="1200" dirty="0">
                <a:solidFill>
                  <a:srgbClr val="008000"/>
                </a:solidFill>
                <a:latin typeface="Calibri-Italic"/>
                <a:hlinkClick r:id="rId7"/>
              </a:rPr>
              <a:t>http://www.qualireg.org/FichiersComplementaires/QualiREG_Manon_IG_poivreNoir_DIF.pdf</a:t>
            </a:r>
            <a:r>
              <a:rPr lang="fr-FR" sz="1200" dirty="0">
                <a:solidFill>
                  <a:srgbClr val="008000"/>
                </a:solidFill>
                <a:latin typeface="Calibri-Italic"/>
              </a:rPr>
              <a:t> </a:t>
            </a:r>
            <a:r>
              <a:rPr lang="fr-FR" sz="1200" dirty="0">
                <a:solidFill>
                  <a:srgbClr val="008000"/>
                </a:solidFill>
                <a:latin typeface="Calibri-Italic"/>
                <a:sym typeface="Wingdings" panose="05000000000000000000" pitchFamily="2" charset="2"/>
              </a:rPr>
              <a:t></a:t>
            </a:r>
            <a:endParaRPr lang="fr-FR" sz="1200" dirty="0">
              <a:solidFill>
                <a:srgbClr val="008000"/>
              </a:solidFill>
            </a:endParaRPr>
          </a:p>
        </p:txBody>
      </p:sp>
      <p:pic>
        <p:nvPicPr>
          <p:cNvPr id="11" name="Imag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49223" y="3977253"/>
            <a:ext cx="2047875" cy="2724150"/>
          </a:xfrm>
          <a:prstGeom prst="rect">
            <a:avLst/>
          </a:prstGeom>
        </p:spPr>
      </p:pic>
      <p:pic>
        <p:nvPicPr>
          <p:cNvPr id="12" name="Imag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9571" y="3977253"/>
            <a:ext cx="2038350" cy="2724150"/>
          </a:xfrm>
          <a:prstGeom prst="rect">
            <a:avLst/>
          </a:prstGeom>
        </p:spPr>
      </p:pic>
    </p:spTree>
    <p:extLst>
      <p:ext uri="{BB962C8B-B14F-4D97-AF65-F5344CB8AC3E}">
        <p14:creationId xmlns:p14="http://schemas.microsoft.com/office/powerpoint/2010/main" val="157332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9202271" y="146131"/>
            <a:ext cx="2743200" cy="365125"/>
          </a:xfrm>
        </p:spPr>
        <p:txBody>
          <a:bodyPr/>
          <a:lstStyle/>
          <a:p>
            <a:fld id="{76277987-A612-4082-9FDC-07960AF023C3}" type="slidenum">
              <a:rPr lang="fr-FR" smtClean="0"/>
              <a:t>28</a:t>
            </a:fld>
            <a:endParaRPr lang="fr-FR"/>
          </a:p>
        </p:txBody>
      </p:sp>
      <p:sp>
        <p:nvSpPr>
          <p:cNvPr id="3" name="Rectangle 2"/>
          <p:cNvSpPr/>
          <p:nvPr/>
        </p:nvSpPr>
        <p:spPr>
          <a:xfrm>
            <a:off x="5008592" y="146131"/>
            <a:ext cx="2260875" cy="369332"/>
          </a:xfrm>
          <a:prstGeom prst="rect">
            <a:avLst/>
          </a:prstGeom>
          <a:ln>
            <a:solidFill>
              <a:srgbClr val="008000"/>
            </a:solidFill>
          </a:ln>
        </p:spPr>
        <p:txBody>
          <a:bodyPr wrap="none">
            <a:spAutoFit/>
          </a:bodyPr>
          <a:lstStyle/>
          <a:p>
            <a:pPr algn="ctr"/>
            <a:r>
              <a:rPr lang="fr-FR" b="1" dirty="0">
                <a:solidFill>
                  <a:srgbClr val="008000"/>
                </a:solidFill>
              </a:rPr>
              <a:t>Projet </a:t>
            </a:r>
            <a:r>
              <a:rPr lang="fr-FR" b="1" dirty="0" err="1">
                <a:solidFill>
                  <a:srgbClr val="008000"/>
                </a:solidFill>
              </a:rPr>
              <a:t>Voatsyperifery</a:t>
            </a:r>
            <a:r>
              <a:rPr lang="fr-FR" b="1" dirty="0">
                <a:solidFill>
                  <a:srgbClr val="008000"/>
                </a:solidFill>
              </a:rPr>
              <a:t> </a:t>
            </a:r>
          </a:p>
        </p:txBody>
      </p:sp>
      <p:sp>
        <p:nvSpPr>
          <p:cNvPr id="4" name="ZoneTexte 3"/>
          <p:cNvSpPr txBox="1"/>
          <p:nvPr/>
        </p:nvSpPr>
        <p:spPr>
          <a:xfrm>
            <a:off x="155991" y="464950"/>
            <a:ext cx="5687247" cy="369332"/>
          </a:xfrm>
          <a:prstGeom prst="rect">
            <a:avLst/>
          </a:prstGeom>
          <a:noFill/>
        </p:spPr>
        <p:txBody>
          <a:bodyPr wrap="square" rtlCol="0">
            <a:spAutoFit/>
          </a:bodyPr>
          <a:lstStyle/>
          <a:p>
            <a:r>
              <a:rPr lang="fr-FR" b="1" dirty="0">
                <a:solidFill>
                  <a:srgbClr val="008000"/>
                </a:solidFill>
              </a:rPr>
              <a:t>24. La serre tunnel avec aération (Marque Tonneau) </a:t>
            </a:r>
          </a:p>
        </p:txBody>
      </p:sp>
      <p:sp>
        <p:nvSpPr>
          <p:cNvPr id="5" name="ZoneTexte 4"/>
          <p:cNvSpPr txBox="1"/>
          <p:nvPr/>
        </p:nvSpPr>
        <p:spPr>
          <a:xfrm>
            <a:off x="155992" y="876381"/>
            <a:ext cx="11889840" cy="2677656"/>
          </a:xfrm>
          <a:prstGeom prst="rect">
            <a:avLst/>
          </a:prstGeom>
          <a:noFill/>
        </p:spPr>
        <p:txBody>
          <a:bodyPr wrap="square" rtlCol="0">
            <a:spAutoFit/>
          </a:bodyPr>
          <a:lstStyle/>
          <a:p>
            <a:r>
              <a:rPr lang="fr-FR" b="1" dirty="0">
                <a:solidFill>
                  <a:srgbClr val="008000"/>
                </a:solidFill>
              </a:rPr>
              <a:t>Serre « 4 Saisons plus », Pieds Droit 4 x 4,5 x 2,17 m, avec aération et ancrage béton</a:t>
            </a:r>
          </a:p>
          <a:p>
            <a:r>
              <a:rPr lang="fr-FR" dirty="0">
                <a:solidFill>
                  <a:srgbClr val="008000"/>
                </a:solidFill>
              </a:rPr>
              <a:t>Cette serre possède une structure en acier galvanisé et une couverture en PVC armé. C'est une grande serre de 4 x 4,5 m (</a:t>
            </a:r>
            <a:r>
              <a:rPr lang="fr-FR" b="1" dirty="0">
                <a:solidFill>
                  <a:srgbClr val="008000"/>
                </a:solidFill>
              </a:rPr>
              <a:t>surface 18 m2</a:t>
            </a:r>
            <a:r>
              <a:rPr lang="fr-FR" dirty="0">
                <a:solidFill>
                  <a:srgbClr val="008000"/>
                </a:solidFill>
              </a:rPr>
              <a:t>) qui est disponible avec ou sans aération (nous choisissons avec aération). (Fabrication française). Hauteur : </a:t>
            </a:r>
            <a:r>
              <a:rPr lang="fr-FR" dirty="0">
                <a:solidFill>
                  <a:srgbClr val="FF0000"/>
                </a:solidFill>
              </a:rPr>
              <a:t>2,17 m. </a:t>
            </a:r>
            <a:r>
              <a:rPr lang="fr-FR" dirty="0">
                <a:solidFill>
                  <a:srgbClr val="008000"/>
                </a:solidFill>
              </a:rPr>
              <a:t>Prix : </a:t>
            </a:r>
            <a:r>
              <a:rPr lang="fr-FR" b="1" dirty="0">
                <a:solidFill>
                  <a:srgbClr val="008000"/>
                </a:solidFill>
              </a:rPr>
              <a:t>1 113,00 € </a:t>
            </a:r>
            <a:r>
              <a:rPr lang="fr-FR" dirty="0">
                <a:solidFill>
                  <a:srgbClr val="008000"/>
                </a:solidFill>
              </a:rPr>
              <a:t>(soit 927,50 € H.T). </a:t>
            </a:r>
            <a:r>
              <a:rPr lang="fr-FR" i="1" dirty="0">
                <a:solidFill>
                  <a:srgbClr val="008000"/>
                </a:solidFill>
              </a:rPr>
              <a:t>Tous les prix sont affichés </a:t>
            </a:r>
            <a:r>
              <a:rPr lang="fr-FR" i="1" u="sng" dirty="0">
                <a:solidFill>
                  <a:srgbClr val="008000"/>
                </a:solidFill>
              </a:rPr>
              <a:t>livraison incluse</a:t>
            </a:r>
            <a:r>
              <a:rPr lang="fr-FR" dirty="0">
                <a:solidFill>
                  <a:srgbClr val="008000"/>
                </a:solidFill>
              </a:rPr>
              <a:t>.</a:t>
            </a:r>
          </a:p>
          <a:p>
            <a:pPr algn="just"/>
            <a:r>
              <a:rPr lang="fr-FR" sz="1200" u="sng" dirty="0">
                <a:solidFill>
                  <a:srgbClr val="008000"/>
                </a:solidFill>
              </a:rPr>
              <a:t>Informations complémentaires </a:t>
            </a:r>
            <a:r>
              <a:rPr lang="fr-FR" sz="1200" dirty="0">
                <a:solidFill>
                  <a:srgbClr val="008000"/>
                </a:solidFill>
              </a:rPr>
              <a:t>: Est proposé une option de ventilation latérale jusqu'à 0,70 m de hauteur (le kit de relevage est en option). La serre Tonneau est fabriquée en PVC armé </a:t>
            </a:r>
            <a:r>
              <a:rPr lang="fr-FR" sz="1200" dirty="0" err="1">
                <a:solidFill>
                  <a:srgbClr val="008000"/>
                </a:solidFill>
              </a:rPr>
              <a:t>Robustex</a:t>
            </a:r>
            <a:r>
              <a:rPr lang="fr-FR" sz="1200" dirty="0">
                <a:solidFill>
                  <a:srgbClr val="008000"/>
                </a:solidFill>
              </a:rPr>
              <a:t> 300 microns résistante aux UV et complétée d'ourlets avec cordes reposant sur une armature en acier galvanisé de 30 </a:t>
            </a:r>
            <a:r>
              <a:rPr lang="fr-FR" sz="1200" dirty="0" err="1">
                <a:solidFill>
                  <a:srgbClr val="008000"/>
                </a:solidFill>
              </a:rPr>
              <a:t>mm.</a:t>
            </a:r>
            <a:r>
              <a:rPr lang="fr-FR" sz="1200" dirty="0">
                <a:solidFill>
                  <a:srgbClr val="008000"/>
                </a:solidFill>
              </a:rPr>
              <a:t> La hauteur des pieds droits est de 1,5 m. La serre est fixée au sol grâce à des piquets hélice d'une résistance de 500 à 600 kg à l'arrachement (clé fournie). Le Tunnel est équipé d'une porte pivotante de 1x1,35 m (</a:t>
            </a:r>
            <a:r>
              <a:rPr lang="fr-FR" sz="1200" dirty="0" err="1">
                <a:solidFill>
                  <a:srgbClr val="008000"/>
                </a:solidFill>
              </a:rPr>
              <a:t>l,l</a:t>
            </a:r>
            <a:r>
              <a:rPr lang="fr-FR" sz="1200" dirty="0">
                <a:solidFill>
                  <a:srgbClr val="008000"/>
                </a:solidFill>
              </a:rPr>
              <a:t>) de large en façade, une seconde porte est disponible en option pour l'autre extrémité. Le tunnel est très facile à monter et déplaçable une fois monté. La serre tonneau est fournie en kit, à monter soi-même. Une deuxième porte est disponible en option. La garantie du PVC armé est : remplacement à 100% les deux premières années, puis au prorata </a:t>
            </a:r>
            <a:r>
              <a:rPr lang="fr-FR" sz="1200" dirty="0" err="1">
                <a:solidFill>
                  <a:srgbClr val="008000"/>
                </a:solidFill>
              </a:rPr>
              <a:t>temporis</a:t>
            </a:r>
            <a:r>
              <a:rPr lang="fr-FR" sz="1200" dirty="0">
                <a:solidFill>
                  <a:srgbClr val="008000"/>
                </a:solidFill>
              </a:rPr>
              <a:t> pour la troisième et la quatrième année et ce pour une </a:t>
            </a:r>
            <a:r>
              <a:rPr lang="fr-FR" sz="1200" b="1" i="1" dirty="0">
                <a:solidFill>
                  <a:srgbClr val="008000"/>
                </a:solidFill>
              </a:rPr>
              <a:t>longévité de l’ordre de six ans</a:t>
            </a:r>
            <a:r>
              <a:rPr lang="fr-FR" sz="1200" dirty="0">
                <a:solidFill>
                  <a:srgbClr val="008000"/>
                </a:solidFill>
              </a:rPr>
              <a:t>. Le type d'ancrage est disponible en option : kit d'ancrage pour la terre ou kit d'ancrage pour le béton.</a:t>
            </a:r>
          </a:p>
          <a:p>
            <a:r>
              <a:rPr lang="fr-FR" sz="1200" dirty="0">
                <a:solidFill>
                  <a:srgbClr val="008000"/>
                </a:solidFill>
              </a:rPr>
              <a:t>Source : </a:t>
            </a:r>
            <a:r>
              <a:rPr lang="fr-FR" sz="1200" dirty="0">
                <a:solidFill>
                  <a:srgbClr val="008000"/>
                </a:solidFill>
                <a:hlinkClick r:id="rId2"/>
              </a:rPr>
              <a:t>http://www.monamenagementjardin.fr/serre-4-saisons-pieds-droit-4x4-5m.html</a:t>
            </a:r>
            <a:r>
              <a:rPr lang="fr-FR" sz="1200" dirty="0">
                <a:solidFill>
                  <a:srgbClr val="008000"/>
                </a:solidFill>
              </a:rPr>
              <a:t> </a:t>
            </a:r>
          </a:p>
          <a:p>
            <a:r>
              <a:rPr lang="fr-FR" sz="1200" dirty="0">
                <a:solidFill>
                  <a:srgbClr val="008000"/>
                </a:solidFill>
              </a:rPr>
              <a:t>&amp; Mon aménagement Jardin, Service Clients, 165 Avenue de Bretagne - </a:t>
            </a:r>
            <a:r>
              <a:rPr lang="fr-FR" sz="1200" dirty="0" err="1">
                <a:solidFill>
                  <a:srgbClr val="008000"/>
                </a:solidFill>
              </a:rPr>
              <a:t>EuraTechnologies</a:t>
            </a:r>
            <a:r>
              <a:rPr lang="fr-FR" sz="1200" dirty="0">
                <a:solidFill>
                  <a:srgbClr val="008000"/>
                </a:solidFill>
              </a:rPr>
              <a:t> - Bâtiment F - 59000 LILLE.</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4807" y="3686528"/>
            <a:ext cx="4391025" cy="3028950"/>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8131" y="3686528"/>
            <a:ext cx="4391025" cy="3028950"/>
          </a:xfrm>
          <a:prstGeom prst="rect">
            <a:avLst/>
          </a:prstGeom>
        </p:spPr>
      </p:pic>
      <p:sp>
        <p:nvSpPr>
          <p:cNvPr id="9" name="ZoneTexte 8"/>
          <p:cNvSpPr txBox="1"/>
          <p:nvPr/>
        </p:nvSpPr>
        <p:spPr>
          <a:xfrm>
            <a:off x="155992" y="3596135"/>
            <a:ext cx="3042139" cy="1877437"/>
          </a:xfrm>
          <a:prstGeom prst="rect">
            <a:avLst/>
          </a:prstGeom>
          <a:noFill/>
        </p:spPr>
        <p:txBody>
          <a:bodyPr wrap="square" rtlCol="0">
            <a:spAutoFit/>
          </a:bodyPr>
          <a:lstStyle/>
          <a:p>
            <a:r>
              <a:rPr lang="fr-FR" dirty="0">
                <a:solidFill>
                  <a:srgbClr val="008000"/>
                </a:solidFill>
              </a:rPr>
              <a:t>Raison de ce choix :</a:t>
            </a:r>
          </a:p>
          <a:p>
            <a:pPr marL="342900" indent="-342900">
              <a:buAutoNum type="arabicParenR"/>
            </a:pPr>
            <a:r>
              <a:rPr lang="fr-FR" dirty="0">
                <a:solidFill>
                  <a:srgbClr val="008000"/>
                </a:solidFill>
              </a:rPr>
              <a:t>Elle est toute saison, elle peut s’ouvrir, elle est aérée (cf. maladies fongiques).</a:t>
            </a:r>
          </a:p>
          <a:p>
            <a:endParaRPr lang="fr-FR" sz="1200" dirty="0">
              <a:solidFill>
                <a:srgbClr val="008000"/>
              </a:solidFill>
            </a:endParaRPr>
          </a:p>
          <a:p>
            <a:r>
              <a:rPr lang="fr-FR" sz="1600" i="1" dirty="0">
                <a:solidFill>
                  <a:srgbClr val="008000"/>
                </a:solidFill>
              </a:rPr>
              <a:t>Le mieux serait d’aller la visiter sur place chez son constructeur.</a:t>
            </a:r>
          </a:p>
        </p:txBody>
      </p:sp>
      <p:sp>
        <p:nvSpPr>
          <p:cNvPr id="10" name="ZoneTexte 9"/>
          <p:cNvSpPr txBox="1"/>
          <p:nvPr/>
        </p:nvSpPr>
        <p:spPr>
          <a:xfrm>
            <a:off x="155992" y="5597912"/>
            <a:ext cx="2810232" cy="923330"/>
          </a:xfrm>
          <a:prstGeom prst="rect">
            <a:avLst/>
          </a:prstGeom>
          <a:noFill/>
        </p:spPr>
        <p:txBody>
          <a:bodyPr wrap="square" rtlCol="0">
            <a:spAutoFit/>
          </a:bodyPr>
          <a:lstStyle/>
          <a:p>
            <a:r>
              <a:rPr lang="fr-FR" dirty="0">
                <a:solidFill>
                  <a:srgbClr val="008000"/>
                </a:solidFill>
              </a:rPr>
              <a:t>Volume terreau horticole : 18 m2 x 0,3 m = 5,4 m3</a:t>
            </a:r>
          </a:p>
          <a:p>
            <a:r>
              <a:rPr lang="fr-FR" dirty="0">
                <a:solidFill>
                  <a:srgbClr val="008000"/>
                </a:solidFill>
              </a:rPr>
              <a:t>Prix 5,4 m2 x 200 € = </a:t>
            </a:r>
            <a:r>
              <a:rPr lang="fr-FR" b="1" dirty="0">
                <a:solidFill>
                  <a:srgbClr val="FF0000"/>
                </a:solidFill>
              </a:rPr>
              <a:t>1080</a:t>
            </a:r>
            <a:r>
              <a:rPr lang="fr-FR" dirty="0">
                <a:solidFill>
                  <a:srgbClr val="008000"/>
                </a:solidFill>
              </a:rPr>
              <a:t> €</a:t>
            </a:r>
          </a:p>
        </p:txBody>
      </p:sp>
      <p:sp>
        <p:nvSpPr>
          <p:cNvPr id="11" name="ZoneTexte 10"/>
          <p:cNvSpPr txBox="1"/>
          <p:nvPr/>
        </p:nvSpPr>
        <p:spPr>
          <a:xfrm>
            <a:off x="8385717" y="301334"/>
            <a:ext cx="2906693" cy="369332"/>
          </a:xfrm>
          <a:prstGeom prst="rect">
            <a:avLst/>
          </a:prstGeom>
          <a:noFill/>
        </p:spPr>
        <p:txBody>
          <a:bodyPr wrap="none" rtlCol="0">
            <a:spAutoFit/>
          </a:bodyPr>
          <a:lstStyle/>
          <a:p>
            <a:r>
              <a:rPr lang="fr-FR" dirty="0">
                <a:solidFill>
                  <a:srgbClr val="008000"/>
                </a:solidFill>
              </a:rPr>
              <a:t>Volume serre n°1 : </a:t>
            </a:r>
            <a:r>
              <a:rPr lang="fr-FR" b="1" dirty="0">
                <a:solidFill>
                  <a:srgbClr val="008000"/>
                </a:solidFill>
              </a:rPr>
              <a:t>39,06 </a:t>
            </a:r>
            <a:r>
              <a:rPr lang="fr-FR" dirty="0">
                <a:solidFill>
                  <a:srgbClr val="008000"/>
                </a:solidFill>
              </a:rPr>
              <a:t>m3 </a:t>
            </a:r>
          </a:p>
        </p:txBody>
      </p:sp>
    </p:spTree>
    <p:extLst>
      <p:ext uri="{BB962C8B-B14F-4D97-AF65-F5344CB8AC3E}">
        <p14:creationId xmlns:p14="http://schemas.microsoft.com/office/powerpoint/2010/main" val="2089423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9202271" y="146131"/>
            <a:ext cx="2743200" cy="365125"/>
          </a:xfrm>
        </p:spPr>
        <p:txBody>
          <a:bodyPr/>
          <a:lstStyle/>
          <a:p>
            <a:fld id="{76277987-A612-4082-9FDC-07960AF023C3}" type="slidenum">
              <a:rPr lang="fr-FR" smtClean="0"/>
              <a:t>29</a:t>
            </a:fld>
            <a:endParaRPr lang="fr-FR"/>
          </a:p>
        </p:txBody>
      </p:sp>
      <p:sp>
        <p:nvSpPr>
          <p:cNvPr id="3" name="Rectangle 2"/>
          <p:cNvSpPr/>
          <p:nvPr/>
        </p:nvSpPr>
        <p:spPr>
          <a:xfrm>
            <a:off x="5008592" y="146131"/>
            <a:ext cx="2260875" cy="369332"/>
          </a:xfrm>
          <a:prstGeom prst="rect">
            <a:avLst/>
          </a:prstGeom>
          <a:ln>
            <a:solidFill>
              <a:srgbClr val="008000"/>
            </a:solidFill>
          </a:ln>
        </p:spPr>
        <p:txBody>
          <a:bodyPr wrap="none">
            <a:spAutoFit/>
          </a:bodyPr>
          <a:lstStyle/>
          <a:p>
            <a:pPr algn="ctr"/>
            <a:r>
              <a:rPr lang="fr-FR" b="1" dirty="0">
                <a:solidFill>
                  <a:srgbClr val="008000"/>
                </a:solidFill>
              </a:rPr>
              <a:t>Projet </a:t>
            </a:r>
            <a:r>
              <a:rPr lang="fr-FR" b="1" dirty="0" err="1">
                <a:solidFill>
                  <a:srgbClr val="008000"/>
                </a:solidFill>
              </a:rPr>
              <a:t>Voatsyperifery</a:t>
            </a:r>
            <a:r>
              <a:rPr lang="fr-FR" b="1" dirty="0">
                <a:solidFill>
                  <a:srgbClr val="008000"/>
                </a:solidFill>
              </a:rPr>
              <a:t> </a:t>
            </a:r>
          </a:p>
        </p:txBody>
      </p:sp>
      <p:sp>
        <p:nvSpPr>
          <p:cNvPr id="4" name="ZoneTexte 3"/>
          <p:cNvSpPr txBox="1"/>
          <p:nvPr/>
        </p:nvSpPr>
        <p:spPr>
          <a:xfrm>
            <a:off x="155991" y="549954"/>
            <a:ext cx="6802369" cy="369332"/>
          </a:xfrm>
          <a:prstGeom prst="rect">
            <a:avLst/>
          </a:prstGeom>
          <a:noFill/>
        </p:spPr>
        <p:txBody>
          <a:bodyPr wrap="square" rtlCol="0">
            <a:spAutoFit/>
          </a:bodyPr>
          <a:lstStyle/>
          <a:p>
            <a:r>
              <a:rPr lang="fr-FR" b="1" dirty="0">
                <a:solidFill>
                  <a:srgbClr val="008000"/>
                </a:solidFill>
              </a:rPr>
              <a:t>24. La serre tunnel avec aération (Marque Tonneau) (suite et fin) </a:t>
            </a:r>
          </a:p>
        </p:txBody>
      </p:sp>
      <p:sp>
        <p:nvSpPr>
          <p:cNvPr id="5" name="ZoneTexte 4"/>
          <p:cNvSpPr txBox="1"/>
          <p:nvPr/>
        </p:nvSpPr>
        <p:spPr>
          <a:xfrm>
            <a:off x="155992" y="876381"/>
            <a:ext cx="11889840" cy="2400657"/>
          </a:xfrm>
          <a:prstGeom prst="rect">
            <a:avLst/>
          </a:prstGeom>
          <a:noFill/>
        </p:spPr>
        <p:txBody>
          <a:bodyPr wrap="square" rtlCol="0">
            <a:spAutoFit/>
          </a:bodyPr>
          <a:lstStyle/>
          <a:p>
            <a:r>
              <a:rPr lang="fr-FR" b="1" dirty="0">
                <a:solidFill>
                  <a:srgbClr val="008000"/>
                </a:solidFill>
                <a:hlinkClick r:id="rId2"/>
              </a:rPr>
              <a:t>Serre Tunnel Super (5,80x10,5)</a:t>
            </a:r>
            <a:r>
              <a:rPr lang="fr-FR" b="1" dirty="0">
                <a:solidFill>
                  <a:srgbClr val="008000"/>
                </a:solidFill>
              </a:rPr>
              <a:t>, m, </a:t>
            </a:r>
            <a:r>
              <a:rPr lang="pt-BR" b="1" dirty="0">
                <a:solidFill>
                  <a:srgbClr val="008000"/>
                </a:solidFill>
              </a:rPr>
              <a:t>10,5 x 5,8 x 2,4 m (l,l,h), </a:t>
            </a:r>
            <a:r>
              <a:rPr lang="fr-FR" b="1" dirty="0">
                <a:solidFill>
                  <a:srgbClr val="008000"/>
                </a:solidFill>
              </a:rPr>
              <a:t>avec aération et ancrage béton</a:t>
            </a:r>
          </a:p>
          <a:p>
            <a:pPr algn="just"/>
            <a:r>
              <a:rPr lang="fr-FR" dirty="0">
                <a:solidFill>
                  <a:srgbClr val="008000"/>
                </a:solidFill>
              </a:rPr>
              <a:t>Structure en acier galvanisé (diamètre 30 mm) et ses parois en PVC armé (300 microns résistant aux UV).  Elle est équipée d'une porte pivotante d'un mètre de large. Une seconde porte est disponible dans les accessoires. Cette serre fabriquée en France. Elle est livrée prête à être montée. Avec aération, la serre est pourvue d'un kit de relevage permettant d'aérer la serre sur 70 cm. Le kit d'ancrage fourni avec la serre est à choisir entre un kit pour béton et un kit pour terre. La serre est vendue sans base. Une garantie de 2 ans s'applique sur le PVC. Après les 2 ans, le PVC n'est plus garanti à 100% mais le prorata </a:t>
            </a:r>
            <a:r>
              <a:rPr lang="fr-FR" dirty="0" err="1">
                <a:solidFill>
                  <a:srgbClr val="008000"/>
                </a:solidFill>
              </a:rPr>
              <a:t>temporis</a:t>
            </a:r>
            <a:r>
              <a:rPr lang="fr-FR" dirty="0">
                <a:solidFill>
                  <a:srgbClr val="008000"/>
                </a:solidFill>
              </a:rPr>
              <a:t> s'applique. Prix avec aération et encrage béton : </a:t>
            </a:r>
            <a:r>
              <a:rPr lang="fr-FR" b="1" dirty="0">
                <a:solidFill>
                  <a:srgbClr val="008000"/>
                </a:solidFill>
              </a:rPr>
              <a:t>2 298,00 €</a:t>
            </a:r>
            <a:r>
              <a:rPr lang="fr-FR" dirty="0">
                <a:solidFill>
                  <a:srgbClr val="008000"/>
                </a:solidFill>
              </a:rPr>
              <a:t>. Surface extérieure : 58 m2 au sol. </a:t>
            </a:r>
            <a:r>
              <a:rPr lang="fr-FR" sz="1200" b="1" dirty="0">
                <a:solidFill>
                  <a:srgbClr val="008000"/>
                </a:solidFill>
              </a:rPr>
              <a:t>Délai de Livraison</a:t>
            </a:r>
            <a:r>
              <a:rPr lang="fr-FR" sz="1200" dirty="0">
                <a:solidFill>
                  <a:srgbClr val="008000"/>
                </a:solidFill>
              </a:rPr>
              <a:t> : 2 semaines.</a:t>
            </a:r>
          </a:p>
          <a:p>
            <a:r>
              <a:rPr lang="fr-FR" sz="1200" dirty="0">
                <a:solidFill>
                  <a:srgbClr val="008000"/>
                </a:solidFill>
              </a:rPr>
              <a:t>Source: </a:t>
            </a:r>
            <a:r>
              <a:rPr lang="fr-FR" sz="1200" dirty="0">
                <a:solidFill>
                  <a:srgbClr val="008000"/>
                </a:solidFill>
                <a:hlinkClick r:id="rId3"/>
              </a:rPr>
              <a:t>http://www.monamenagementjardin.fr/serre-tunnel-super-5-80x10-5.html</a:t>
            </a:r>
            <a:r>
              <a:rPr lang="fr-FR" sz="1200" dirty="0">
                <a:solidFill>
                  <a:srgbClr val="008000"/>
                </a:solidFill>
              </a:rPr>
              <a:t> </a:t>
            </a:r>
          </a:p>
          <a:p>
            <a:r>
              <a:rPr lang="fr-FR" sz="1200" dirty="0">
                <a:solidFill>
                  <a:srgbClr val="008000"/>
                </a:solidFill>
              </a:rPr>
              <a:t>&amp; Mon aménagement Jardin, Service Clients, 165 Avenue de Bretagne - </a:t>
            </a:r>
            <a:r>
              <a:rPr lang="fr-FR" sz="1200" dirty="0" err="1">
                <a:solidFill>
                  <a:srgbClr val="008000"/>
                </a:solidFill>
              </a:rPr>
              <a:t>EuraTechnologies</a:t>
            </a:r>
            <a:r>
              <a:rPr lang="fr-FR" sz="1200" dirty="0">
                <a:solidFill>
                  <a:srgbClr val="008000"/>
                </a:solidFill>
              </a:rPr>
              <a:t> - Bâtiment F - 59000 LILLE.</a:t>
            </a:r>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9993" y="3277038"/>
            <a:ext cx="4994584" cy="3435299"/>
          </a:xfrm>
          <a:prstGeom prst="rect">
            <a:avLst/>
          </a:prstGeom>
        </p:spPr>
      </p:pic>
      <p:sp>
        <p:nvSpPr>
          <p:cNvPr id="11" name="ZoneTexte 10"/>
          <p:cNvSpPr txBox="1"/>
          <p:nvPr/>
        </p:nvSpPr>
        <p:spPr>
          <a:xfrm>
            <a:off x="155992" y="3596135"/>
            <a:ext cx="3042139" cy="3262431"/>
          </a:xfrm>
          <a:prstGeom prst="rect">
            <a:avLst/>
          </a:prstGeom>
          <a:noFill/>
        </p:spPr>
        <p:txBody>
          <a:bodyPr wrap="square" rtlCol="0">
            <a:spAutoFit/>
          </a:bodyPr>
          <a:lstStyle/>
          <a:p>
            <a:r>
              <a:rPr lang="fr-FR" dirty="0">
                <a:solidFill>
                  <a:srgbClr val="008000"/>
                </a:solidFill>
              </a:rPr>
              <a:t>Raison de ce choix :</a:t>
            </a:r>
          </a:p>
          <a:p>
            <a:pPr marL="342900" indent="-342900">
              <a:buAutoNum type="arabicParenR"/>
            </a:pPr>
            <a:r>
              <a:rPr lang="fr-FR" dirty="0">
                <a:solidFill>
                  <a:srgbClr val="008000"/>
                </a:solidFill>
              </a:rPr>
              <a:t>C’est la plus haute serre proposée (2,4 m de hauteur). En effet, nous voulons utiliser des tuteurs de 2 m de haut.</a:t>
            </a:r>
          </a:p>
          <a:p>
            <a:pPr marL="342900" indent="-342900">
              <a:buAutoNum type="arabicParenR"/>
            </a:pPr>
            <a:r>
              <a:rPr lang="fr-FR" dirty="0">
                <a:solidFill>
                  <a:srgbClr val="008000"/>
                </a:solidFill>
              </a:rPr>
              <a:t>Elle est toute saison, elle peut s’ouvrir, elle est aérée (cf. maladies fongiques).</a:t>
            </a:r>
          </a:p>
          <a:p>
            <a:endParaRPr lang="fr-FR" sz="1200" dirty="0">
              <a:solidFill>
                <a:srgbClr val="008000"/>
              </a:solidFill>
            </a:endParaRPr>
          </a:p>
          <a:p>
            <a:r>
              <a:rPr lang="fr-FR" sz="1600" i="1" dirty="0">
                <a:solidFill>
                  <a:srgbClr val="008000"/>
                </a:solidFill>
              </a:rPr>
              <a:t>Le mieux serait d’aller la visiter sur place chez son constructeur.</a:t>
            </a:r>
          </a:p>
        </p:txBody>
      </p:sp>
      <p:sp>
        <p:nvSpPr>
          <p:cNvPr id="12" name="ZoneTexte 11"/>
          <p:cNvSpPr txBox="1"/>
          <p:nvPr/>
        </p:nvSpPr>
        <p:spPr>
          <a:xfrm>
            <a:off x="9023112" y="3134470"/>
            <a:ext cx="2810232" cy="923330"/>
          </a:xfrm>
          <a:prstGeom prst="rect">
            <a:avLst/>
          </a:prstGeom>
          <a:noFill/>
        </p:spPr>
        <p:txBody>
          <a:bodyPr wrap="square" rtlCol="0">
            <a:spAutoFit/>
          </a:bodyPr>
          <a:lstStyle/>
          <a:p>
            <a:r>
              <a:rPr lang="fr-FR" dirty="0">
                <a:solidFill>
                  <a:srgbClr val="008000"/>
                </a:solidFill>
              </a:rPr>
              <a:t>Volume terreau horticole : 58 m2 x 0,3 m = 17,4 m3</a:t>
            </a:r>
          </a:p>
          <a:p>
            <a:r>
              <a:rPr lang="fr-FR" dirty="0">
                <a:solidFill>
                  <a:srgbClr val="008000"/>
                </a:solidFill>
              </a:rPr>
              <a:t>Prix : 17,4 x 200 € = </a:t>
            </a:r>
            <a:r>
              <a:rPr lang="fr-FR" b="1" dirty="0">
                <a:solidFill>
                  <a:srgbClr val="FF0000"/>
                </a:solidFill>
              </a:rPr>
              <a:t>3480</a:t>
            </a:r>
            <a:r>
              <a:rPr lang="fr-FR" dirty="0">
                <a:solidFill>
                  <a:srgbClr val="008000"/>
                </a:solidFill>
              </a:rPr>
              <a:t> € </a:t>
            </a:r>
          </a:p>
        </p:txBody>
      </p:sp>
      <p:sp>
        <p:nvSpPr>
          <p:cNvPr id="13" name="ZoneTexte 12"/>
          <p:cNvSpPr txBox="1"/>
          <p:nvPr/>
        </p:nvSpPr>
        <p:spPr>
          <a:xfrm>
            <a:off x="8664498" y="4127014"/>
            <a:ext cx="3381334" cy="2585323"/>
          </a:xfrm>
          <a:prstGeom prst="rect">
            <a:avLst/>
          </a:prstGeom>
          <a:noFill/>
        </p:spPr>
        <p:txBody>
          <a:bodyPr wrap="square" rtlCol="0">
            <a:spAutoFit/>
          </a:bodyPr>
          <a:lstStyle/>
          <a:p>
            <a:pPr algn="just"/>
            <a:r>
              <a:rPr lang="fr-FR" b="1" dirty="0">
                <a:solidFill>
                  <a:srgbClr val="008000"/>
                </a:solidFill>
              </a:rPr>
              <a:t>Pour obtenir une hauteur sous serre plus élevée</a:t>
            </a:r>
            <a:r>
              <a:rPr lang="fr-FR" dirty="0">
                <a:solidFill>
                  <a:srgbClr val="008000"/>
                </a:solidFill>
              </a:rPr>
              <a:t>, </a:t>
            </a:r>
            <a:r>
              <a:rPr lang="fr-FR" i="1" dirty="0">
                <a:solidFill>
                  <a:srgbClr val="008000"/>
                </a:solidFill>
              </a:rPr>
              <a:t>une suggestion serait alors de creuser le sol, de 50 cm de profondeur, sous la serre, avant de couvrir le sol creusé d’une couche de 30 cm de terreau horticole (?). </a:t>
            </a:r>
          </a:p>
          <a:p>
            <a:pPr algn="just"/>
            <a:r>
              <a:rPr lang="fr-FR" dirty="0">
                <a:solidFill>
                  <a:srgbClr val="008000"/>
                </a:solidFill>
              </a:rPr>
              <a:t>Donc évaluer le prix de ce travail (par pelleteuse ou bulldozer ?)</a:t>
            </a:r>
          </a:p>
        </p:txBody>
      </p:sp>
      <p:sp>
        <p:nvSpPr>
          <p:cNvPr id="14" name="ZoneTexte 13"/>
          <p:cNvSpPr txBox="1"/>
          <p:nvPr/>
        </p:nvSpPr>
        <p:spPr>
          <a:xfrm>
            <a:off x="7716644" y="390293"/>
            <a:ext cx="3023713" cy="369332"/>
          </a:xfrm>
          <a:prstGeom prst="rect">
            <a:avLst/>
          </a:prstGeom>
          <a:noFill/>
        </p:spPr>
        <p:txBody>
          <a:bodyPr wrap="none" rtlCol="0">
            <a:spAutoFit/>
          </a:bodyPr>
          <a:lstStyle/>
          <a:p>
            <a:r>
              <a:rPr lang="fr-FR" dirty="0">
                <a:solidFill>
                  <a:srgbClr val="008000"/>
                </a:solidFill>
              </a:rPr>
              <a:t>Volume serre n°1 : </a:t>
            </a:r>
            <a:r>
              <a:rPr lang="fr-FR" b="1" dirty="0">
                <a:solidFill>
                  <a:srgbClr val="008000"/>
                </a:solidFill>
              </a:rPr>
              <a:t>146,16 </a:t>
            </a:r>
            <a:r>
              <a:rPr lang="fr-FR" dirty="0">
                <a:solidFill>
                  <a:srgbClr val="008000"/>
                </a:solidFill>
              </a:rPr>
              <a:t>m3 </a:t>
            </a:r>
          </a:p>
        </p:txBody>
      </p:sp>
    </p:spTree>
    <p:extLst>
      <p:ext uri="{BB962C8B-B14F-4D97-AF65-F5344CB8AC3E}">
        <p14:creationId xmlns:p14="http://schemas.microsoft.com/office/powerpoint/2010/main" val="1226172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714" y="197404"/>
            <a:ext cx="11577918" cy="3323987"/>
          </a:xfrm>
          <a:prstGeom prst="rect">
            <a:avLst/>
          </a:prstGeom>
        </p:spPr>
        <p:txBody>
          <a:bodyPr wrap="square">
            <a:spAutoFit/>
          </a:bodyPr>
          <a:lstStyle/>
          <a:p>
            <a:pPr algn="just"/>
            <a:r>
              <a:rPr lang="fr-FR" b="1" dirty="0">
                <a:solidFill>
                  <a:srgbClr val="008000"/>
                </a:solidFill>
              </a:rPr>
              <a:t>1. L</a:t>
            </a:r>
            <a:r>
              <a:rPr lang="fr-FR" b="1" i="0" dirty="0">
                <a:solidFill>
                  <a:srgbClr val="008000"/>
                </a:solidFill>
                <a:effectLst/>
              </a:rPr>
              <a:t>e poivre </a:t>
            </a:r>
            <a:r>
              <a:rPr lang="fr-FR" b="1" i="0" dirty="0" err="1">
                <a:solidFill>
                  <a:srgbClr val="008000"/>
                </a:solidFill>
                <a:effectLst/>
              </a:rPr>
              <a:t>Voatsiperifery</a:t>
            </a:r>
            <a:endParaRPr lang="fr-FR" b="1" i="0" dirty="0">
              <a:solidFill>
                <a:srgbClr val="008000"/>
              </a:solidFill>
              <a:effectLst/>
            </a:endParaRPr>
          </a:p>
          <a:p>
            <a:pPr algn="just"/>
            <a:endParaRPr lang="fr-FR" dirty="0">
              <a:solidFill>
                <a:srgbClr val="008000"/>
              </a:solidFill>
            </a:endParaRPr>
          </a:p>
          <a:p>
            <a:pPr algn="just"/>
            <a:r>
              <a:rPr lang="fr-FR" b="0" i="0" dirty="0">
                <a:solidFill>
                  <a:srgbClr val="008000"/>
                </a:solidFill>
                <a:effectLst/>
              </a:rPr>
              <a:t>Originaire de Madagascar, le poivre </a:t>
            </a:r>
            <a:r>
              <a:rPr lang="fr-FR" b="0" i="1" dirty="0" err="1">
                <a:solidFill>
                  <a:srgbClr val="008000"/>
                </a:solidFill>
                <a:effectLst/>
              </a:rPr>
              <a:t>Voatsiperifery</a:t>
            </a:r>
            <a:r>
              <a:rPr lang="fr-FR" dirty="0">
                <a:solidFill>
                  <a:srgbClr val="008000"/>
                </a:solidFill>
              </a:rPr>
              <a:t> (</a:t>
            </a:r>
            <a:r>
              <a:rPr lang="fr-FR" b="0" i="1" dirty="0">
                <a:solidFill>
                  <a:srgbClr val="008000"/>
                </a:solidFill>
                <a:effectLst/>
              </a:rPr>
              <a:t>Piper </a:t>
            </a:r>
            <a:r>
              <a:rPr lang="fr-FR" b="0" i="1" dirty="0" err="1">
                <a:solidFill>
                  <a:srgbClr val="008000"/>
                </a:solidFill>
                <a:effectLst/>
              </a:rPr>
              <a:t>borbonense</a:t>
            </a:r>
            <a:r>
              <a:rPr lang="fr-FR" b="0" i="0" dirty="0">
                <a:solidFill>
                  <a:srgbClr val="008000"/>
                </a:solidFill>
                <a:effectLst/>
              </a:rPr>
              <a:t>) est une espèce de plante du genre Piper, </a:t>
            </a:r>
            <a:r>
              <a:rPr lang="fr-FR" dirty="0">
                <a:solidFill>
                  <a:srgbClr val="008000"/>
                </a:solidFill>
              </a:rPr>
              <a:t>de la famille des </a:t>
            </a:r>
            <a:r>
              <a:rPr lang="fr-FR" dirty="0" err="1">
                <a:solidFill>
                  <a:srgbClr val="008000"/>
                </a:solidFill>
              </a:rPr>
              <a:t>piperaceae</a:t>
            </a:r>
            <a:r>
              <a:rPr lang="fr-FR" dirty="0">
                <a:solidFill>
                  <a:srgbClr val="008000"/>
                </a:solidFill>
              </a:rPr>
              <a:t>, comme le poivre commun, il  est appelé à Madagascar </a:t>
            </a:r>
            <a:r>
              <a:rPr lang="fr-FR" i="1" dirty="0" err="1">
                <a:solidFill>
                  <a:srgbClr val="008000"/>
                </a:solidFill>
              </a:rPr>
              <a:t>Voatsiperifery</a:t>
            </a:r>
            <a:r>
              <a:rPr lang="fr-FR" dirty="0">
                <a:solidFill>
                  <a:srgbClr val="008000"/>
                </a:solidFill>
              </a:rPr>
              <a:t> ou </a:t>
            </a:r>
            <a:r>
              <a:rPr lang="fr-FR" i="1" dirty="0" err="1">
                <a:solidFill>
                  <a:srgbClr val="008000"/>
                </a:solidFill>
              </a:rPr>
              <a:t>tsimamalatsaka</a:t>
            </a:r>
            <a:r>
              <a:rPr lang="fr-FR" dirty="0">
                <a:solidFill>
                  <a:srgbClr val="008000"/>
                </a:solidFill>
              </a:rPr>
              <a:t> (dans l'est de Madagascar). Il est</a:t>
            </a:r>
            <a:r>
              <a:rPr lang="fr-FR" b="0" i="0" dirty="0">
                <a:solidFill>
                  <a:srgbClr val="008000"/>
                </a:solidFill>
                <a:effectLst/>
              </a:rPr>
              <a:t> connu, en France; sous le nom de poivre </a:t>
            </a:r>
            <a:r>
              <a:rPr lang="fr-FR" b="0" i="1" dirty="0" err="1">
                <a:solidFill>
                  <a:srgbClr val="008000"/>
                </a:solidFill>
                <a:effectLst/>
              </a:rPr>
              <a:t>Voatsiperifery</a:t>
            </a:r>
            <a:r>
              <a:rPr lang="fr-FR" b="0" i="0" dirty="0">
                <a:solidFill>
                  <a:srgbClr val="008000"/>
                </a:solidFill>
                <a:effectLst/>
              </a:rPr>
              <a:t> </a:t>
            </a:r>
            <a:r>
              <a:rPr lang="fr-FR" dirty="0">
                <a:solidFill>
                  <a:srgbClr val="008000"/>
                </a:solidFill>
              </a:rPr>
              <a:t>(prononcer </a:t>
            </a:r>
            <a:r>
              <a:rPr lang="fr-FR" i="1" dirty="0" err="1">
                <a:solidFill>
                  <a:srgbClr val="008000"/>
                </a:solidFill>
              </a:rPr>
              <a:t>Vouatsiperifer</a:t>
            </a:r>
            <a:r>
              <a:rPr lang="fr-FR" dirty="0">
                <a:solidFill>
                  <a:srgbClr val="008000"/>
                </a:solidFill>
              </a:rPr>
              <a:t>)</a:t>
            </a:r>
            <a:r>
              <a:rPr lang="fr-FR" b="0" i="0" dirty="0">
                <a:solidFill>
                  <a:srgbClr val="008000"/>
                </a:solidFill>
                <a:effectLst/>
              </a:rPr>
              <a:t>. Ses baies sauvages sont utilisées comme une épice réputée, utilisée par les grands chefs cuisiniers. </a:t>
            </a:r>
          </a:p>
          <a:p>
            <a:pPr algn="just"/>
            <a:r>
              <a:rPr lang="fr-FR" sz="1200" dirty="0">
                <a:solidFill>
                  <a:srgbClr val="008000"/>
                </a:solidFill>
              </a:rPr>
              <a:t>Sources : a) </a:t>
            </a:r>
            <a:r>
              <a:rPr lang="fr-FR" sz="1200" b="0" i="0" dirty="0">
                <a:solidFill>
                  <a:srgbClr val="008000"/>
                </a:solidFill>
                <a:effectLst/>
              </a:rPr>
              <a:t> </a:t>
            </a:r>
            <a:r>
              <a:rPr lang="fr-FR" sz="1200" b="0" i="0" u="none" strike="noStrike" dirty="0">
                <a:solidFill>
                  <a:srgbClr val="008000"/>
                </a:solidFill>
                <a:effectLst/>
                <a:hlinkClick r:id="rId2"/>
              </a:rPr>
              <a:t>Wikipédia</a:t>
            </a:r>
            <a:r>
              <a:rPr lang="fr-FR" sz="1200" b="0" i="0" u="none" strike="noStrike" dirty="0">
                <a:solidFill>
                  <a:srgbClr val="008000"/>
                </a:solidFill>
                <a:effectLst/>
              </a:rPr>
              <a:t>, b) </a:t>
            </a:r>
            <a:r>
              <a:rPr lang="fr-FR" sz="1200" b="0" i="0" u="none" strike="noStrike" dirty="0">
                <a:solidFill>
                  <a:srgbClr val="008000"/>
                </a:solidFill>
                <a:effectLst/>
                <a:hlinkClick r:id="rId3"/>
              </a:rPr>
              <a:t>http://www.lessaveursdejeanmarie.com/le-poivre-sauvage-de-madagascar/</a:t>
            </a:r>
            <a:r>
              <a:rPr lang="fr-FR" sz="1200" b="0" i="0" u="none" strike="noStrike" dirty="0">
                <a:solidFill>
                  <a:srgbClr val="008000"/>
                </a:solidFill>
                <a:effectLst/>
              </a:rPr>
              <a:t> </a:t>
            </a:r>
          </a:p>
          <a:p>
            <a:pPr algn="just"/>
            <a:r>
              <a:rPr lang="fr-FR" dirty="0">
                <a:solidFill>
                  <a:srgbClr val="008000"/>
                </a:solidFill>
              </a:rPr>
              <a:t>Il pousse sur les grands arbres de la forêt tropicale, dans les </a:t>
            </a:r>
            <a:r>
              <a:rPr lang="fr-FR" b="1" dirty="0">
                <a:solidFill>
                  <a:srgbClr val="008000"/>
                </a:solidFill>
              </a:rPr>
              <a:t>régions chaudes et humides du Sud-est de l'île de Madagascar </a:t>
            </a:r>
            <a:r>
              <a:rPr lang="fr-FR" dirty="0">
                <a:solidFill>
                  <a:srgbClr val="008000"/>
                </a:solidFill>
              </a:rPr>
              <a:t>où sa </a:t>
            </a:r>
            <a:r>
              <a:rPr lang="fr-FR" b="1" dirty="0">
                <a:solidFill>
                  <a:srgbClr val="008000"/>
                </a:solidFill>
              </a:rPr>
              <a:t>récolte</a:t>
            </a:r>
            <a:r>
              <a:rPr lang="fr-FR" dirty="0">
                <a:solidFill>
                  <a:srgbClr val="008000"/>
                </a:solidFill>
              </a:rPr>
              <a:t> est assurée par des communautés villageoises, </a:t>
            </a:r>
            <a:r>
              <a:rPr lang="fr-FR" b="1" dirty="0">
                <a:solidFill>
                  <a:srgbClr val="008000"/>
                </a:solidFill>
              </a:rPr>
              <a:t>entièrement à la main</a:t>
            </a:r>
            <a:r>
              <a:rPr lang="fr-FR" dirty="0">
                <a:solidFill>
                  <a:srgbClr val="008000"/>
                </a:solidFill>
              </a:rPr>
              <a:t>. Pour l’instant, ce poivre est récolté, à l’état sauvage, à Madagascar. Et à notre connaissance, </a:t>
            </a:r>
            <a:r>
              <a:rPr lang="fr-FR" i="1" dirty="0">
                <a:solidFill>
                  <a:srgbClr val="008000"/>
                </a:solidFill>
              </a:rPr>
              <a:t>il n’a jamais été cultivé</a:t>
            </a:r>
            <a:r>
              <a:rPr lang="fr-FR" dirty="0">
                <a:solidFill>
                  <a:srgbClr val="008000"/>
                </a:solidFill>
              </a:rPr>
              <a:t>. </a:t>
            </a:r>
          </a:p>
          <a:p>
            <a:pPr algn="just"/>
            <a:r>
              <a:rPr lang="fr-FR" dirty="0">
                <a:solidFill>
                  <a:srgbClr val="008000"/>
                </a:solidFill>
              </a:rPr>
              <a:t>Son nom vient de « </a:t>
            </a:r>
            <a:r>
              <a:rPr lang="fr-FR" i="1" dirty="0" err="1">
                <a:solidFill>
                  <a:srgbClr val="008000"/>
                </a:solidFill>
              </a:rPr>
              <a:t>Voa</a:t>
            </a:r>
            <a:r>
              <a:rPr lang="fr-FR" dirty="0">
                <a:solidFill>
                  <a:srgbClr val="008000"/>
                </a:solidFill>
              </a:rPr>
              <a:t> » qui signifie fruit et « </a:t>
            </a:r>
            <a:r>
              <a:rPr lang="fr-FR" i="1" dirty="0" err="1">
                <a:solidFill>
                  <a:srgbClr val="008000"/>
                </a:solidFill>
              </a:rPr>
              <a:t>tsiperifery</a:t>
            </a:r>
            <a:r>
              <a:rPr lang="fr-FR" dirty="0">
                <a:solidFill>
                  <a:srgbClr val="008000"/>
                </a:solidFill>
              </a:rPr>
              <a:t> » qui est le nom de la plante en malagasy. C'est un poivre sauvage à queue, petite baie munie d’un petit appendice caudal. Son nez est complexe, boisé, acidulé, épicé.</a:t>
            </a:r>
          </a:p>
        </p:txBody>
      </p:sp>
      <p:sp>
        <p:nvSpPr>
          <p:cNvPr id="3" name="Rectangle 2"/>
          <p:cNvSpPr/>
          <p:nvPr/>
        </p:nvSpPr>
        <p:spPr>
          <a:xfrm>
            <a:off x="5008592" y="146131"/>
            <a:ext cx="2260875" cy="369332"/>
          </a:xfrm>
          <a:prstGeom prst="rect">
            <a:avLst/>
          </a:prstGeom>
          <a:ln>
            <a:solidFill>
              <a:srgbClr val="008000"/>
            </a:solidFill>
          </a:ln>
        </p:spPr>
        <p:txBody>
          <a:bodyPr wrap="none">
            <a:spAutoFit/>
          </a:bodyPr>
          <a:lstStyle/>
          <a:p>
            <a:pPr algn="ctr"/>
            <a:r>
              <a:rPr lang="fr-FR" b="1" dirty="0">
                <a:solidFill>
                  <a:srgbClr val="008000"/>
                </a:solidFill>
              </a:rPr>
              <a:t>Projet </a:t>
            </a:r>
            <a:r>
              <a:rPr lang="fr-FR" b="1" dirty="0" err="1">
                <a:solidFill>
                  <a:srgbClr val="008000"/>
                </a:solidFill>
              </a:rPr>
              <a:t>Voatsyperifery</a:t>
            </a:r>
            <a:r>
              <a:rPr lang="fr-FR" b="1" dirty="0">
                <a:solidFill>
                  <a:srgbClr val="008000"/>
                </a:solidFill>
              </a:rPr>
              <a:t> </a:t>
            </a:r>
          </a:p>
        </p:txBody>
      </p:sp>
      <p:sp>
        <p:nvSpPr>
          <p:cNvPr id="7" name="Espace réservé du numéro de diapositive 6"/>
          <p:cNvSpPr>
            <a:spLocks noGrp="1"/>
          </p:cNvSpPr>
          <p:nvPr>
            <p:ph type="sldNum" sz="quarter" idx="12"/>
          </p:nvPr>
        </p:nvSpPr>
        <p:spPr>
          <a:xfrm>
            <a:off x="9076766" y="150338"/>
            <a:ext cx="2743200" cy="365125"/>
          </a:xfrm>
        </p:spPr>
        <p:txBody>
          <a:bodyPr/>
          <a:lstStyle/>
          <a:p>
            <a:fld id="{76277987-A612-4082-9FDC-07960AF023C3}" type="slidenum">
              <a:rPr lang="fr-FR" smtClean="0"/>
              <a:t>3</a:t>
            </a:fld>
            <a:endParaRPr lang="fr-FR" dirty="0"/>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1517" y="3734353"/>
            <a:ext cx="1514475" cy="2286000"/>
          </a:xfrm>
          <a:prstGeom prst="rect">
            <a:avLst/>
          </a:prstGeom>
        </p:spPr>
      </p:pic>
      <p:sp>
        <p:nvSpPr>
          <p:cNvPr id="9" name="ZoneTexte 8"/>
          <p:cNvSpPr txBox="1"/>
          <p:nvPr/>
        </p:nvSpPr>
        <p:spPr>
          <a:xfrm>
            <a:off x="9503486" y="5982780"/>
            <a:ext cx="2624866" cy="830998"/>
          </a:xfrm>
          <a:prstGeom prst="rect">
            <a:avLst/>
          </a:prstGeom>
          <a:noFill/>
        </p:spPr>
        <p:txBody>
          <a:bodyPr wrap="square" rtlCol="0">
            <a:spAutoFit/>
          </a:bodyPr>
          <a:lstStyle/>
          <a:p>
            <a:pPr algn="r"/>
            <a:r>
              <a:rPr lang="fr-FR" sz="1200" dirty="0">
                <a:solidFill>
                  <a:srgbClr val="008000"/>
                </a:solidFill>
              </a:rPr>
              <a:t>La liane naissante au pied de son arbre tuteur ↑ Source : </a:t>
            </a:r>
            <a:r>
              <a:rPr lang="fr-FR" sz="1200" dirty="0">
                <a:solidFill>
                  <a:srgbClr val="008000"/>
                </a:solidFill>
                <a:hlinkClick r:id="rId3"/>
              </a:rPr>
              <a:t>http://www.lessaveursdejeanmarie.com/le-poivre-sauvage-de-madagascar/</a:t>
            </a:r>
            <a:r>
              <a:rPr lang="fr-FR" sz="1200" dirty="0">
                <a:solidFill>
                  <a:srgbClr val="008000"/>
                </a:solidFill>
              </a:rPr>
              <a:t> </a:t>
            </a:r>
          </a:p>
        </p:txBody>
      </p:sp>
      <p:sp>
        <p:nvSpPr>
          <p:cNvPr id="10" name="ZoneTexte 9"/>
          <p:cNvSpPr txBox="1"/>
          <p:nvPr/>
        </p:nvSpPr>
        <p:spPr>
          <a:xfrm>
            <a:off x="123714" y="3392351"/>
            <a:ext cx="10262292" cy="1015663"/>
          </a:xfrm>
          <a:prstGeom prst="rect">
            <a:avLst/>
          </a:prstGeom>
          <a:noFill/>
        </p:spPr>
        <p:txBody>
          <a:bodyPr wrap="square" rtlCol="0">
            <a:spAutoFit/>
          </a:bodyPr>
          <a:lstStyle/>
          <a:p>
            <a:pPr algn="just"/>
            <a:r>
              <a:rPr lang="fr-FR" dirty="0">
                <a:solidFill>
                  <a:srgbClr val="008000"/>
                </a:solidFill>
              </a:rPr>
              <a:t>Cette baie se décline en trois couleurs, correspondant à des stades de mûrissement ou de décorticage : noir, blanc (poivre souvent décortiqué (°)) et rouge.</a:t>
            </a:r>
          </a:p>
          <a:p>
            <a:pPr algn="just"/>
            <a:r>
              <a:rPr lang="fr-FR" sz="1200" i="1" dirty="0">
                <a:solidFill>
                  <a:srgbClr val="008000"/>
                </a:solidFill>
              </a:rPr>
              <a:t>(°) </a:t>
            </a:r>
            <a:r>
              <a:rPr lang="fr-FR" sz="1200" b="1" i="1" dirty="0">
                <a:solidFill>
                  <a:srgbClr val="008000"/>
                </a:solidFill>
              </a:rPr>
              <a:t>Le poivre Blanc </a:t>
            </a:r>
            <a:r>
              <a:rPr lang="fr-FR" sz="1200" i="1" dirty="0">
                <a:solidFill>
                  <a:srgbClr val="008000"/>
                </a:solidFill>
              </a:rPr>
              <a:t>: poivre récolté vert ou à maturité (suivant les origines) plongé dans de l'eau et débarrassé de son enveloppe le péricarpe, brossé puis exposé au soleil. </a:t>
            </a:r>
            <a:r>
              <a:rPr lang="fr-FR" sz="1200" dirty="0">
                <a:solidFill>
                  <a:srgbClr val="008000"/>
                </a:solidFill>
              </a:rPr>
              <a:t>Source : </a:t>
            </a:r>
            <a:r>
              <a:rPr lang="fr-FR" sz="1200" dirty="0">
                <a:solidFill>
                  <a:srgbClr val="008000"/>
                </a:solidFill>
                <a:hlinkClick r:id="rId5"/>
              </a:rPr>
              <a:t>http://www.goutetnature.com/pub/livre/livrepoivre4ab.pdf</a:t>
            </a:r>
            <a:r>
              <a:rPr lang="fr-FR" sz="1200" dirty="0">
                <a:solidFill>
                  <a:srgbClr val="008000"/>
                </a:solidFill>
              </a:rPr>
              <a:t> </a:t>
            </a:r>
            <a:endParaRPr lang="fr-FR" sz="1200" b="0" i="0" dirty="0">
              <a:solidFill>
                <a:srgbClr val="008000"/>
              </a:solidFill>
              <a:effectLst/>
            </a:endParaRPr>
          </a:p>
        </p:txBody>
      </p:sp>
      <p:pic>
        <p:nvPicPr>
          <p:cNvPr id="11" name="Imag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13600" y="4385294"/>
            <a:ext cx="4524375" cy="2305050"/>
          </a:xfrm>
          <a:prstGeom prst="rect">
            <a:avLst/>
          </a:prstGeom>
        </p:spPr>
      </p:pic>
      <p:sp>
        <p:nvSpPr>
          <p:cNvPr id="12" name="ZoneTexte 11"/>
          <p:cNvSpPr txBox="1"/>
          <p:nvPr/>
        </p:nvSpPr>
        <p:spPr>
          <a:xfrm>
            <a:off x="876301" y="6278517"/>
            <a:ext cx="3937299" cy="461665"/>
          </a:xfrm>
          <a:prstGeom prst="rect">
            <a:avLst/>
          </a:prstGeom>
          <a:noFill/>
        </p:spPr>
        <p:txBody>
          <a:bodyPr wrap="square" rtlCol="0">
            <a:spAutoFit/>
          </a:bodyPr>
          <a:lstStyle/>
          <a:p>
            <a:pPr algn="r"/>
            <a:r>
              <a:rPr lang="fr-FR" sz="1200" b="0" i="1" dirty="0" err="1">
                <a:solidFill>
                  <a:srgbClr val="008000"/>
                </a:solidFill>
                <a:effectLst/>
              </a:rPr>
              <a:t>Voatsiperifery</a:t>
            </a:r>
            <a:r>
              <a:rPr lang="fr-FR" sz="1200" b="0" dirty="0">
                <a:solidFill>
                  <a:srgbClr val="008000"/>
                </a:solidFill>
                <a:effectLst/>
              </a:rPr>
              <a:t> sec et </a:t>
            </a:r>
            <a:r>
              <a:rPr lang="fr-FR" sz="1200" b="0" i="1" dirty="0" err="1">
                <a:solidFill>
                  <a:srgbClr val="008000"/>
                </a:solidFill>
                <a:effectLst/>
              </a:rPr>
              <a:t>Voatsiperifery</a:t>
            </a:r>
            <a:r>
              <a:rPr lang="fr-FR" sz="1200" b="0" dirty="0">
                <a:solidFill>
                  <a:srgbClr val="008000"/>
                </a:solidFill>
                <a:effectLst/>
              </a:rPr>
              <a:t> frais </a:t>
            </a:r>
            <a:r>
              <a:rPr lang="fr-FR" sz="1200" b="0" dirty="0">
                <a:solidFill>
                  <a:srgbClr val="008000"/>
                </a:solidFill>
                <a:effectLst/>
                <a:sym typeface="Wingdings" panose="05000000000000000000" pitchFamily="2" charset="2"/>
              </a:rPr>
              <a:t></a:t>
            </a:r>
            <a:endParaRPr lang="fr-FR" sz="1200" dirty="0">
              <a:solidFill>
                <a:srgbClr val="008000"/>
              </a:solidFill>
            </a:endParaRPr>
          </a:p>
          <a:p>
            <a:pPr algn="r"/>
            <a:r>
              <a:rPr lang="fr-FR" sz="1200" dirty="0">
                <a:solidFill>
                  <a:srgbClr val="008000"/>
                </a:solidFill>
              </a:rPr>
              <a:t>Source : </a:t>
            </a:r>
            <a:r>
              <a:rPr lang="fr-FR" sz="1200" dirty="0">
                <a:solidFill>
                  <a:srgbClr val="008000"/>
                </a:solidFill>
                <a:hlinkClick r:id="rId7"/>
              </a:rPr>
              <a:t>http://www.trimeta-agrofood.com/en/other-spices</a:t>
            </a:r>
            <a:r>
              <a:rPr lang="fr-FR" sz="1200" dirty="0">
                <a:solidFill>
                  <a:srgbClr val="008000"/>
                </a:solidFill>
              </a:rPr>
              <a:t> </a:t>
            </a:r>
          </a:p>
        </p:txBody>
      </p:sp>
    </p:spTree>
    <p:extLst>
      <p:ext uri="{BB962C8B-B14F-4D97-AF65-F5344CB8AC3E}">
        <p14:creationId xmlns:p14="http://schemas.microsoft.com/office/powerpoint/2010/main" val="2596734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9209" y="71151"/>
            <a:ext cx="657922" cy="378288"/>
          </a:xfrm>
        </p:spPr>
        <p:txBody>
          <a:bodyPr/>
          <a:lstStyle/>
          <a:p>
            <a:fld id="{76277987-A612-4082-9FDC-07960AF023C3}" type="slidenum">
              <a:rPr lang="fr-FR" smtClean="0"/>
              <a:t>30</a:t>
            </a:fld>
            <a:endParaRPr lang="fr-FR" dirty="0"/>
          </a:p>
        </p:txBody>
      </p:sp>
      <p:sp>
        <p:nvSpPr>
          <p:cNvPr id="3" name="Rectangle 2"/>
          <p:cNvSpPr/>
          <p:nvPr/>
        </p:nvSpPr>
        <p:spPr>
          <a:xfrm>
            <a:off x="89209" y="579193"/>
            <a:ext cx="5628849" cy="369332"/>
          </a:xfrm>
          <a:prstGeom prst="rect">
            <a:avLst/>
          </a:prstGeom>
        </p:spPr>
        <p:txBody>
          <a:bodyPr wrap="none">
            <a:spAutoFit/>
          </a:bodyPr>
          <a:lstStyle/>
          <a:p>
            <a:r>
              <a:rPr lang="fr-FR" b="1" dirty="0">
                <a:solidFill>
                  <a:srgbClr val="008000"/>
                </a:solidFill>
              </a:rPr>
              <a:t>25. Kit chauffage solaire 12 Volts pour serre de 20 à 30 m²</a:t>
            </a:r>
            <a:endParaRPr lang="fr-FR" dirty="0">
              <a:solidFill>
                <a:srgbClr val="008000"/>
              </a:solidFill>
            </a:endParaRPr>
          </a:p>
        </p:txBody>
      </p:sp>
      <p:sp>
        <p:nvSpPr>
          <p:cNvPr id="4" name="Rectangle 3"/>
          <p:cNvSpPr/>
          <p:nvPr/>
        </p:nvSpPr>
        <p:spPr>
          <a:xfrm>
            <a:off x="2804374" y="112393"/>
            <a:ext cx="2260875" cy="369332"/>
          </a:xfrm>
          <a:prstGeom prst="rect">
            <a:avLst/>
          </a:prstGeom>
          <a:ln>
            <a:solidFill>
              <a:srgbClr val="008000"/>
            </a:solidFill>
          </a:ln>
        </p:spPr>
        <p:txBody>
          <a:bodyPr wrap="none">
            <a:spAutoFit/>
          </a:bodyPr>
          <a:lstStyle/>
          <a:p>
            <a:pPr algn="ctr"/>
            <a:r>
              <a:rPr lang="fr-FR" b="1" dirty="0">
                <a:solidFill>
                  <a:srgbClr val="008000"/>
                </a:solidFill>
              </a:rPr>
              <a:t>Projet </a:t>
            </a:r>
            <a:r>
              <a:rPr lang="fr-FR" b="1" dirty="0" err="1">
                <a:solidFill>
                  <a:srgbClr val="008000"/>
                </a:solidFill>
              </a:rPr>
              <a:t>Voatsyperifery</a:t>
            </a:r>
            <a:r>
              <a:rPr lang="fr-FR" b="1" dirty="0">
                <a:solidFill>
                  <a:srgbClr val="008000"/>
                </a:solidFill>
              </a:rPr>
              <a:t> </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2256" y="2986520"/>
            <a:ext cx="4237163" cy="3135501"/>
          </a:xfrm>
          <a:prstGeom prst="rect">
            <a:avLst/>
          </a:prstGeom>
        </p:spPr>
      </p:pic>
      <p:sp>
        <p:nvSpPr>
          <p:cNvPr id="6" name="Rectangle 5"/>
          <p:cNvSpPr/>
          <p:nvPr/>
        </p:nvSpPr>
        <p:spPr>
          <a:xfrm>
            <a:off x="7950820" y="6122021"/>
            <a:ext cx="4087964" cy="646331"/>
          </a:xfrm>
          <a:prstGeom prst="rect">
            <a:avLst/>
          </a:prstGeom>
        </p:spPr>
        <p:txBody>
          <a:bodyPr wrap="square">
            <a:spAutoFit/>
          </a:bodyPr>
          <a:lstStyle/>
          <a:p>
            <a:pPr algn="ctr"/>
            <a:r>
              <a:rPr lang="fr-FR" sz="1200" dirty="0">
                <a:solidFill>
                  <a:srgbClr val="008000"/>
                </a:solidFill>
              </a:rPr>
              <a:t>Kit chauffage solaire pour serre de 20 à 30 m2. Source: </a:t>
            </a:r>
            <a:r>
              <a:rPr lang="fr-FR" sz="1200" dirty="0">
                <a:solidFill>
                  <a:srgbClr val="008000"/>
                </a:solidFill>
                <a:hlinkClick r:id="rId3"/>
              </a:rPr>
              <a:t>http://www.energiedouce.com/chauffage-solaire/46-kit-chauffage-solaire-12-volts-pour-serre-de-20-a-30-m.html</a:t>
            </a:r>
            <a:r>
              <a:rPr lang="fr-FR" sz="1200" dirty="0">
                <a:solidFill>
                  <a:srgbClr val="008000"/>
                </a:solidFill>
              </a:rPr>
              <a:t> </a:t>
            </a: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9050" y="91825"/>
            <a:ext cx="2489734" cy="2784726"/>
          </a:xfrm>
          <a:prstGeom prst="rect">
            <a:avLst/>
          </a:prstGeom>
        </p:spPr>
      </p:pic>
      <p:sp>
        <p:nvSpPr>
          <p:cNvPr id="8" name="Rectangle 7"/>
          <p:cNvSpPr/>
          <p:nvPr/>
        </p:nvSpPr>
        <p:spPr>
          <a:xfrm>
            <a:off x="4229966" y="6060148"/>
            <a:ext cx="4028795" cy="369332"/>
          </a:xfrm>
          <a:prstGeom prst="rect">
            <a:avLst/>
          </a:prstGeom>
        </p:spPr>
        <p:txBody>
          <a:bodyPr wrap="none">
            <a:spAutoFit/>
          </a:bodyPr>
          <a:lstStyle/>
          <a:p>
            <a:r>
              <a:rPr lang="fr-FR" dirty="0">
                <a:solidFill>
                  <a:srgbClr val="008000"/>
                </a:solidFill>
              </a:rPr>
              <a:t>Volume serre n°1 : </a:t>
            </a:r>
            <a:r>
              <a:rPr lang="fr-FR" b="1" dirty="0">
                <a:solidFill>
                  <a:srgbClr val="008000"/>
                </a:solidFill>
              </a:rPr>
              <a:t>39,06 </a:t>
            </a:r>
            <a:r>
              <a:rPr lang="fr-FR" dirty="0">
                <a:solidFill>
                  <a:srgbClr val="008000"/>
                </a:solidFill>
              </a:rPr>
              <a:t>m3 (Morbihan) </a:t>
            </a:r>
          </a:p>
        </p:txBody>
      </p:sp>
      <p:sp>
        <p:nvSpPr>
          <p:cNvPr id="9" name="ZoneTexte 8"/>
          <p:cNvSpPr txBox="1"/>
          <p:nvPr/>
        </p:nvSpPr>
        <p:spPr>
          <a:xfrm>
            <a:off x="4268634" y="6402840"/>
            <a:ext cx="3692165" cy="369332"/>
          </a:xfrm>
          <a:prstGeom prst="rect">
            <a:avLst/>
          </a:prstGeom>
          <a:noFill/>
        </p:spPr>
        <p:txBody>
          <a:bodyPr wrap="none" rtlCol="0">
            <a:spAutoFit/>
          </a:bodyPr>
          <a:lstStyle/>
          <a:p>
            <a:r>
              <a:rPr lang="fr-FR" dirty="0">
                <a:solidFill>
                  <a:srgbClr val="008000"/>
                </a:solidFill>
              </a:rPr>
              <a:t>Volume serre n°2 : </a:t>
            </a:r>
            <a:r>
              <a:rPr lang="fr-FR" b="1" dirty="0">
                <a:solidFill>
                  <a:srgbClr val="008000"/>
                </a:solidFill>
              </a:rPr>
              <a:t>146,16 </a:t>
            </a:r>
            <a:r>
              <a:rPr lang="fr-FR" dirty="0">
                <a:solidFill>
                  <a:srgbClr val="008000"/>
                </a:solidFill>
              </a:rPr>
              <a:t>m3 (idem) </a:t>
            </a:r>
          </a:p>
        </p:txBody>
      </p:sp>
      <p:sp>
        <p:nvSpPr>
          <p:cNvPr id="10" name="Rectangle 9"/>
          <p:cNvSpPr/>
          <p:nvPr/>
        </p:nvSpPr>
        <p:spPr>
          <a:xfrm>
            <a:off x="223676" y="6122021"/>
            <a:ext cx="4006290" cy="646331"/>
          </a:xfrm>
          <a:prstGeom prst="rect">
            <a:avLst/>
          </a:prstGeom>
        </p:spPr>
        <p:txBody>
          <a:bodyPr wrap="none">
            <a:spAutoFit/>
          </a:bodyPr>
          <a:lstStyle/>
          <a:p>
            <a:r>
              <a:rPr lang="fr-FR" dirty="0">
                <a:solidFill>
                  <a:srgbClr val="008000"/>
                </a:solidFill>
                <a:latin typeface="helveticaneue"/>
              </a:rPr>
              <a:t>Prix : </a:t>
            </a:r>
            <a:r>
              <a:rPr lang="fr-FR" b="1" dirty="0">
                <a:solidFill>
                  <a:srgbClr val="FF0000"/>
                </a:solidFill>
                <a:latin typeface="helveticaneue"/>
              </a:rPr>
              <a:t>1499,00 €</a:t>
            </a:r>
            <a:r>
              <a:rPr lang="fr-FR" b="1" dirty="0">
                <a:solidFill>
                  <a:srgbClr val="008000"/>
                </a:solidFill>
                <a:latin typeface="helveticaneue"/>
              </a:rPr>
              <a:t> </a:t>
            </a:r>
            <a:r>
              <a:rPr lang="fr-FR" dirty="0">
                <a:solidFill>
                  <a:srgbClr val="008000"/>
                </a:solidFill>
                <a:latin typeface="helveticaneue"/>
              </a:rPr>
              <a:t>TTC/unité x </a:t>
            </a:r>
            <a:r>
              <a:rPr lang="fr-FR" dirty="0">
                <a:solidFill>
                  <a:srgbClr val="FF0000"/>
                </a:solidFill>
                <a:latin typeface="helveticaneue"/>
              </a:rPr>
              <a:t>N unités.</a:t>
            </a:r>
          </a:p>
          <a:p>
            <a:r>
              <a:rPr lang="fr-FR" dirty="0">
                <a:solidFill>
                  <a:srgbClr val="FF0000"/>
                </a:solidFill>
                <a:latin typeface="helveticaneue"/>
              </a:rPr>
              <a:t>Tout dépend de l’isolation de la serre</a:t>
            </a:r>
            <a:r>
              <a:rPr lang="fr-FR" dirty="0">
                <a:solidFill>
                  <a:srgbClr val="008000"/>
                </a:solidFill>
                <a:latin typeface="helveticaneue"/>
              </a:rPr>
              <a:t>.</a:t>
            </a:r>
            <a:endParaRPr lang="fr-FR" dirty="0">
              <a:solidFill>
                <a:srgbClr val="FF0000"/>
              </a:solidFill>
            </a:endParaRPr>
          </a:p>
        </p:txBody>
      </p:sp>
      <p:sp>
        <p:nvSpPr>
          <p:cNvPr id="11" name="ZoneTexte 10"/>
          <p:cNvSpPr txBox="1"/>
          <p:nvPr/>
        </p:nvSpPr>
        <p:spPr>
          <a:xfrm>
            <a:off x="89209" y="1012255"/>
            <a:ext cx="9459841" cy="1477328"/>
          </a:xfrm>
          <a:prstGeom prst="rect">
            <a:avLst/>
          </a:prstGeom>
          <a:noFill/>
        </p:spPr>
        <p:txBody>
          <a:bodyPr wrap="square" rtlCol="0">
            <a:spAutoFit/>
          </a:bodyPr>
          <a:lstStyle/>
          <a:p>
            <a:pPr algn="just" fontAlgn="base"/>
            <a:r>
              <a:rPr lang="fr-FR" b="1" dirty="0">
                <a:solidFill>
                  <a:srgbClr val="008000"/>
                </a:solidFill>
              </a:rPr>
              <a:t>Principe de fonctionnement</a:t>
            </a:r>
            <a:endParaRPr lang="fr-FR" dirty="0">
              <a:solidFill>
                <a:srgbClr val="008000"/>
              </a:solidFill>
            </a:endParaRPr>
          </a:p>
          <a:p>
            <a:pPr algn="just" fontAlgn="base"/>
            <a:r>
              <a:rPr lang="fr-FR" dirty="0">
                <a:solidFill>
                  <a:srgbClr val="008000"/>
                </a:solidFill>
              </a:rPr>
              <a:t>Réalisation d’un circuit d’eau en cuivre enterré dans le sol sous la serre. Ce circuit d’eau sera chauffé grâce au capteur à tubes sous vide (rendement supérieur à 75%). La terre, ainsi réchauffée durant la journée, pourra restituer sa chaleur au cours de la nuit,  assurant un chauffage 24h/24. Cette installation fonctionne comme un véritable radiateur à accumulation.</a:t>
            </a:r>
          </a:p>
        </p:txBody>
      </p:sp>
      <p:sp>
        <p:nvSpPr>
          <p:cNvPr id="12" name="ZoneTexte 11"/>
          <p:cNvSpPr txBox="1"/>
          <p:nvPr/>
        </p:nvSpPr>
        <p:spPr>
          <a:xfrm>
            <a:off x="65668" y="2489583"/>
            <a:ext cx="7686588" cy="3600986"/>
          </a:xfrm>
          <a:prstGeom prst="rect">
            <a:avLst/>
          </a:prstGeom>
          <a:noFill/>
        </p:spPr>
        <p:txBody>
          <a:bodyPr wrap="square" rtlCol="0">
            <a:spAutoFit/>
          </a:bodyPr>
          <a:lstStyle/>
          <a:p>
            <a:pPr algn="just" fontAlgn="base"/>
            <a:r>
              <a:rPr lang="fr-FR" sz="1200" dirty="0">
                <a:solidFill>
                  <a:srgbClr val="008000"/>
                </a:solidFill>
              </a:rPr>
              <a:t>Le tuyau de cuivre sera enterré sous les passages pour ne pas surchauffer les zones cultivées. Un circulateur solaire fonctionnant directement au fil du soleil grâce à un panneau solaire photovoltaïque entraînera l’eau dans le circuit seulement lorsqu’il y aura du soleil, c’est à dire seulement quand le capteur à eau chaude sera en mesure de chauffer l’eau.  Un vase d’expansion installé sur le circuit absorbera la dilatation de l’eau consécutive aux variations des températures.</a:t>
            </a:r>
          </a:p>
          <a:p>
            <a:pPr algn="just" fontAlgn="base"/>
            <a:r>
              <a:rPr lang="fr-FR" sz="1200" b="1" dirty="0">
                <a:solidFill>
                  <a:srgbClr val="008000"/>
                </a:solidFill>
              </a:rPr>
              <a:t>Conçu pour une serre de 20 à 30 m², ce kit comprend :</a:t>
            </a:r>
            <a:endParaRPr lang="fr-FR" sz="1200" dirty="0">
              <a:solidFill>
                <a:srgbClr val="008000"/>
              </a:solidFill>
            </a:endParaRPr>
          </a:p>
          <a:p>
            <a:pPr algn="just" fontAlgn="base"/>
            <a:r>
              <a:rPr lang="fr-FR" sz="1200" dirty="0">
                <a:solidFill>
                  <a:srgbClr val="008000"/>
                </a:solidFill>
              </a:rPr>
              <a:t>1.      deux capteurs équipés de 18 tubes sous vide chacun </a:t>
            </a:r>
            <a:r>
              <a:rPr lang="fr-FR" sz="1200" u="sng" dirty="0">
                <a:solidFill>
                  <a:srgbClr val="008000"/>
                </a:solidFill>
                <a:hlinkClick r:id="rId5"/>
              </a:rPr>
              <a:t>(consulter la fiche du produit)</a:t>
            </a:r>
            <a:endParaRPr lang="fr-FR" sz="1200" dirty="0">
              <a:solidFill>
                <a:srgbClr val="008000"/>
              </a:solidFill>
            </a:endParaRPr>
          </a:p>
          <a:p>
            <a:pPr algn="just" fontAlgn="base"/>
            <a:r>
              <a:rPr lang="fr-FR" sz="1200" dirty="0">
                <a:solidFill>
                  <a:srgbClr val="008000"/>
                </a:solidFill>
              </a:rPr>
              <a:t>2.      une pompe de 1500 L/h à </a:t>
            </a:r>
            <a:r>
              <a:rPr lang="fr-FR" sz="1200" u="sng" dirty="0">
                <a:solidFill>
                  <a:srgbClr val="008000"/>
                </a:solidFill>
                <a:hlinkClick r:id="rId6"/>
              </a:rPr>
              <a:t>(consulter la fiche du produit)</a:t>
            </a:r>
            <a:endParaRPr lang="fr-FR" sz="1200" dirty="0">
              <a:solidFill>
                <a:srgbClr val="008000"/>
              </a:solidFill>
            </a:endParaRPr>
          </a:p>
          <a:p>
            <a:pPr algn="just" fontAlgn="base"/>
            <a:r>
              <a:rPr lang="fr-FR" sz="1200" dirty="0">
                <a:solidFill>
                  <a:srgbClr val="008000"/>
                </a:solidFill>
              </a:rPr>
              <a:t>3.      2 panneaux solaires photovoltaïques de 10 Watts </a:t>
            </a:r>
            <a:r>
              <a:rPr lang="fr-FR" sz="1200" u="sng" dirty="0">
                <a:solidFill>
                  <a:srgbClr val="008000"/>
                </a:solidFill>
                <a:hlinkClick r:id="rId7"/>
              </a:rPr>
              <a:t>(consulter la fiche du produit)</a:t>
            </a:r>
            <a:endParaRPr lang="fr-FR" sz="1200" dirty="0">
              <a:solidFill>
                <a:srgbClr val="008000"/>
              </a:solidFill>
            </a:endParaRPr>
          </a:p>
          <a:p>
            <a:pPr algn="just" fontAlgn="base"/>
            <a:r>
              <a:rPr lang="fr-FR" sz="1200" dirty="0">
                <a:solidFill>
                  <a:srgbClr val="FF0000"/>
                </a:solidFill>
              </a:rPr>
              <a:t>Ce kit ne comprend pas :</a:t>
            </a:r>
          </a:p>
          <a:p>
            <a:pPr algn="just" fontAlgn="base"/>
            <a:r>
              <a:rPr lang="fr-FR" sz="1200" dirty="0">
                <a:solidFill>
                  <a:srgbClr val="FF0000"/>
                </a:solidFill>
              </a:rPr>
              <a:t>4.      La tuyauterie et les raccords, disponibles dans n’importe quelle enseigne de bricolage.</a:t>
            </a:r>
          </a:p>
          <a:p>
            <a:pPr algn="just" fontAlgn="base"/>
            <a:r>
              <a:rPr lang="fr-FR" sz="1200" dirty="0">
                <a:solidFill>
                  <a:srgbClr val="008000"/>
                </a:solidFill>
              </a:rPr>
              <a:t>Le vase d’expansion peut, par soucis d’économie, être remplacé par un petit réservoir (20 cl sont suffisants) mis à l’air libre au dessus du niveau du capteur tubulaire. Ce vase absorbera la dilatation en laissant son niveau monter ou descendre et évitera ainsi de laisser de l’air dans le circuit. La tubulure sera de préférence en cuivre Ø14/16 mm d'une longueur comprise entre 25 et 50 mètres enterrée à environ 20 cm de profondeur. L'eau : L'automobile a déjà pensé à cela depuis longtemps avec des liquides caloporteurs efficaces, résistant à plus de 110 °C , </a:t>
            </a:r>
            <a:r>
              <a:rPr lang="fr-FR" sz="1200" dirty="0" err="1">
                <a:solidFill>
                  <a:srgbClr val="008000"/>
                </a:solidFill>
              </a:rPr>
              <a:t>anti-gel</a:t>
            </a:r>
            <a:r>
              <a:rPr lang="fr-FR" sz="1200" dirty="0">
                <a:solidFill>
                  <a:srgbClr val="008000"/>
                </a:solidFill>
              </a:rPr>
              <a:t> et protégeant votre installation de la corrosion : vous pouvez donc utiliser de l'</a:t>
            </a:r>
            <a:r>
              <a:rPr lang="fr-FR" sz="1200" dirty="0" err="1">
                <a:solidFill>
                  <a:srgbClr val="008000"/>
                </a:solidFill>
              </a:rPr>
              <a:t>anti-gel</a:t>
            </a:r>
            <a:r>
              <a:rPr lang="fr-FR" sz="1200" dirty="0">
                <a:solidFill>
                  <a:srgbClr val="008000"/>
                </a:solidFill>
              </a:rPr>
              <a:t> traditionnel pour automobile.  Pour chauffer une surface plus grande, il est conseillé (et facile) de mettre 2 capteurs à tubes sous vide en série grâce à un simple raccord trois pièces à visser sur les embouts filetés des collecteurs.</a:t>
            </a:r>
          </a:p>
        </p:txBody>
      </p:sp>
      <p:sp>
        <p:nvSpPr>
          <p:cNvPr id="13" name="ZoneTexte 12"/>
          <p:cNvSpPr txBox="1"/>
          <p:nvPr/>
        </p:nvSpPr>
        <p:spPr>
          <a:xfrm>
            <a:off x="5806524" y="470613"/>
            <a:ext cx="3716962" cy="863345"/>
          </a:xfrm>
          <a:prstGeom prst="rect">
            <a:avLst/>
          </a:prstGeom>
          <a:noFill/>
        </p:spPr>
        <p:txBody>
          <a:bodyPr wrap="square" rtlCol="0">
            <a:spAutoFit/>
          </a:bodyPr>
          <a:lstStyle/>
          <a:p>
            <a:pPr algn="just"/>
            <a:r>
              <a:rPr lang="fr-FR" sz="1200" dirty="0">
                <a:solidFill>
                  <a:srgbClr val="008000"/>
                </a:solidFill>
              </a:rPr>
              <a:t>Soc. </a:t>
            </a:r>
            <a:r>
              <a:rPr lang="fr-FR" sz="1200" b="1" dirty="0">
                <a:solidFill>
                  <a:srgbClr val="008000"/>
                </a:solidFill>
              </a:rPr>
              <a:t>Energie douce</a:t>
            </a:r>
            <a:r>
              <a:rPr lang="fr-FR" sz="1200" dirty="0">
                <a:solidFill>
                  <a:srgbClr val="008000"/>
                </a:solidFill>
              </a:rPr>
              <a:t>, ZAC des Bois Rochefort, Bâtiment C5, 21 rue Georges Méliès à Cormeilles-en-Parisis 95240</a:t>
            </a:r>
          </a:p>
          <a:p>
            <a:pPr algn="just"/>
            <a:r>
              <a:rPr lang="fr-FR" sz="1200" dirty="0">
                <a:solidFill>
                  <a:srgbClr val="008000"/>
                </a:solidFill>
              </a:rPr>
              <a:t>Tél : +33 1 30 25 95 35</a:t>
            </a:r>
          </a:p>
          <a:p>
            <a:pPr algn="just"/>
            <a:r>
              <a:rPr lang="fr-FR" sz="1200" dirty="0">
                <a:solidFill>
                  <a:srgbClr val="008000"/>
                </a:solidFill>
              </a:rPr>
              <a:t>E-mail : </a:t>
            </a:r>
            <a:r>
              <a:rPr lang="fr-FR" sz="1200" dirty="0">
                <a:solidFill>
                  <a:srgbClr val="008000"/>
                </a:solidFill>
                <a:hlinkClick r:id="rId8"/>
              </a:rPr>
              <a:t>contact@energiedouce.com</a:t>
            </a:r>
            <a:r>
              <a:rPr lang="fr-FR" sz="1200" dirty="0">
                <a:solidFill>
                  <a:srgbClr val="008000"/>
                </a:solidFill>
              </a:rPr>
              <a:t> </a:t>
            </a:r>
          </a:p>
        </p:txBody>
      </p:sp>
      <p:sp>
        <p:nvSpPr>
          <p:cNvPr id="14" name="ZoneTexte 13"/>
          <p:cNvSpPr txBox="1"/>
          <p:nvPr/>
        </p:nvSpPr>
        <p:spPr>
          <a:xfrm rot="19486121">
            <a:off x="2454695" y="2720898"/>
            <a:ext cx="4382803" cy="830997"/>
          </a:xfrm>
          <a:prstGeom prst="rect">
            <a:avLst/>
          </a:prstGeom>
          <a:noFill/>
        </p:spPr>
        <p:txBody>
          <a:bodyPr wrap="none" rtlCol="0">
            <a:spAutoFit/>
          </a:bodyPr>
          <a:lstStyle/>
          <a:p>
            <a:r>
              <a:rPr lang="fr-FR" sz="4800" b="1" dirty="0">
                <a:solidFill>
                  <a:srgbClr val="FF0000"/>
                </a:solidFill>
              </a:rPr>
              <a:t>Etude inachevée</a:t>
            </a:r>
          </a:p>
        </p:txBody>
      </p:sp>
    </p:spTree>
    <p:extLst>
      <p:ext uri="{BB962C8B-B14F-4D97-AF65-F5344CB8AC3E}">
        <p14:creationId xmlns:p14="http://schemas.microsoft.com/office/powerpoint/2010/main" val="500757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9190463" y="116600"/>
            <a:ext cx="2743200" cy="365125"/>
          </a:xfrm>
        </p:spPr>
        <p:txBody>
          <a:bodyPr/>
          <a:lstStyle/>
          <a:p>
            <a:fld id="{76277987-A612-4082-9FDC-07960AF023C3}" type="slidenum">
              <a:rPr lang="fr-FR" smtClean="0"/>
              <a:t>31</a:t>
            </a:fld>
            <a:endParaRPr lang="fr-FR" dirty="0"/>
          </a:p>
        </p:txBody>
      </p:sp>
      <p:sp>
        <p:nvSpPr>
          <p:cNvPr id="3" name="Rectangle 2"/>
          <p:cNvSpPr/>
          <p:nvPr/>
        </p:nvSpPr>
        <p:spPr>
          <a:xfrm>
            <a:off x="258135" y="202945"/>
            <a:ext cx="1571264" cy="369332"/>
          </a:xfrm>
          <a:prstGeom prst="rect">
            <a:avLst/>
          </a:prstGeom>
        </p:spPr>
        <p:txBody>
          <a:bodyPr wrap="none">
            <a:spAutoFit/>
          </a:bodyPr>
          <a:lstStyle/>
          <a:p>
            <a:r>
              <a:rPr lang="fr-FR" dirty="0">
                <a:solidFill>
                  <a:srgbClr val="008000"/>
                </a:solidFill>
              </a:rPr>
              <a:t>26. </a:t>
            </a:r>
            <a:r>
              <a:rPr lang="fr-FR" b="1" dirty="0" err="1">
                <a:solidFill>
                  <a:srgbClr val="008000"/>
                </a:solidFill>
              </a:rPr>
              <a:t>Aquaponie</a:t>
            </a:r>
            <a:endParaRPr lang="fr-FR" b="1" dirty="0">
              <a:solidFill>
                <a:srgbClr val="008000"/>
              </a:solidFill>
            </a:endParaRPr>
          </a:p>
        </p:txBody>
      </p:sp>
      <p:sp>
        <p:nvSpPr>
          <p:cNvPr id="4" name="Rectangle 3"/>
          <p:cNvSpPr/>
          <p:nvPr/>
        </p:nvSpPr>
        <p:spPr>
          <a:xfrm>
            <a:off x="4889652" y="112393"/>
            <a:ext cx="2260875" cy="369332"/>
          </a:xfrm>
          <a:prstGeom prst="rect">
            <a:avLst/>
          </a:prstGeom>
          <a:ln>
            <a:solidFill>
              <a:srgbClr val="008000"/>
            </a:solidFill>
          </a:ln>
        </p:spPr>
        <p:txBody>
          <a:bodyPr wrap="none">
            <a:spAutoFit/>
          </a:bodyPr>
          <a:lstStyle/>
          <a:p>
            <a:pPr algn="ctr"/>
            <a:r>
              <a:rPr lang="fr-FR" b="1" dirty="0">
                <a:solidFill>
                  <a:srgbClr val="008000"/>
                </a:solidFill>
              </a:rPr>
              <a:t>Projet </a:t>
            </a:r>
            <a:r>
              <a:rPr lang="fr-FR" b="1" dirty="0" err="1">
                <a:solidFill>
                  <a:srgbClr val="008000"/>
                </a:solidFill>
              </a:rPr>
              <a:t>Voatsyperifery</a:t>
            </a:r>
            <a:r>
              <a:rPr lang="fr-FR" b="1" dirty="0">
                <a:solidFill>
                  <a:srgbClr val="008000"/>
                </a:solidFill>
              </a:rPr>
              <a:t> </a:t>
            </a: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1616" y="572276"/>
            <a:ext cx="6120384" cy="6260592"/>
          </a:xfrm>
          <a:prstGeom prst="rect">
            <a:avLst/>
          </a:prstGeom>
        </p:spPr>
      </p:pic>
      <p:sp>
        <p:nvSpPr>
          <p:cNvPr id="11" name="ZoneTexte 10"/>
          <p:cNvSpPr txBox="1"/>
          <p:nvPr/>
        </p:nvSpPr>
        <p:spPr>
          <a:xfrm>
            <a:off x="156117" y="572277"/>
            <a:ext cx="5915499" cy="5447645"/>
          </a:xfrm>
          <a:prstGeom prst="rect">
            <a:avLst/>
          </a:prstGeom>
          <a:noFill/>
        </p:spPr>
        <p:txBody>
          <a:bodyPr wrap="square" rtlCol="0">
            <a:spAutoFit/>
          </a:bodyPr>
          <a:lstStyle/>
          <a:p>
            <a:pPr algn="just"/>
            <a:r>
              <a:rPr lang="fr-FR" dirty="0">
                <a:solidFill>
                  <a:srgbClr val="008000"/>
                </a:solidFill>
              </a:rPr>
              <a:t>L'</a:t>
            </a:r>
            <a:r>
              <a:rPr lang="fr-FR" b="1" dirty="0" err="1">
                <a:solidFill>
                  <a:srgbClr val="008000"/>
                </a:solidFill>
              </a:rPr>
              <a:t>aquaponie</a:t>
            </a:r>
            <a:r>
              <a:rPr lang="fr-FR" dirty="0">
                <a:solidFill>
                  <a:srgbClr val="008000"/>
                </a:solidFill>
              </a:rPr>
              <a:t> est une forme d'aquaculture intégrée qui associe une </a:t>
            </a:r>
            <a:r>
              <a:rPr lang="fr-FR" dirty="0">
                <a:solidFill>
                  <a:srgbClr val="008000"/>
                </a:solidFill>
                <a:hlinkClick r:id="rId3" tooltip="Fertilisation"/>
              </a:rPr>
              <a:t>culture de végétaux</a:t>
            </a:r>
            <a:r>
              <a:rPr lang="fr-FR" dirty="0">
                <a:solidFill>
                  <a:srgbClr val="008000"/>
                </a:solidFill>
              </a:rPr>
              <a:t> en « </a:t>
            </a:r>
            <a:r>
              <a:rPr lang="fr-FR" dirty="0">
                <a:solidFill>
                  <a:srgbClr val="008000"/>
                </a:solidFill>
                <a:hlinkClick r:id="rId4" tooltip="Symbiose"/>
              </a:rPr>
              <a:t>symbiose</a:t>
            </a:r>
            <a:r>
              <a:rPr lang="fr-FR" dirty="0">
                <a:solidFill>
                  <a:srgbClr val="008000"/>
                </a:solidFill>
              </a:rPr>
              <a:t> » avec l'élevage de poissons. </a:t>
            </a:r>
            <a:r>
              <a:rPr lang="fr-FR" i="1" dirty="0">
                <a:solidFill>
                  <a:srgbClr val="008000"/>
                </a:solidFill>
              </a:rPr>
              <a:t>Ce sont les déjections des poissons qui servent d'</a:t>
            </a:r>
            <a:r>
              <a:rPr lang="fr-FR" i="1" dirty="0">
                <a:solidFill>
                  <a:srgbClr val="008000"/>
                </a:solidFill>
                <a:hlinkClick r:id="rId5" tooltip="Engrais"/>
              </a:rPr>
              <a:t>engrais</a:t>
            </a:r>
            <a:r>
              <a:rPr lang="fr-FR" i="1" dirty="0">
                <a:solidFill>
                  <a:srgbClr val="008000"/>
                </a:solidFill>
              </a:rPr>
              <a:t> pour le végétal cultivé</a:t>
            </a:r>
            <a:r>
              <a:rPr lang="fr-FR" dirty="0">
                <a:solidFill>
                  <a:srgbClr val="008000"/>
                </a:solidFill>
              </a:rPr>
              <a:t>. Le mot « </a:t>
            </a:r>
            <a:r>
              <a:rPr lang="fr-FR" dirty="0" err="1">
                <a:solidFill>
                  <a:srgbClr val="008000"/>
                </a:solidFill>
              </a:rPr>
              <a:t>aquaponie</a:t>
            </a:r>
            <a:r>
              <a:rPr lang="fr-FR" dirty="0">
                <a:solidFill>
                  <a:srgbClr val="008000"/>
                </a:solidFill>
              </a:rPr>
              <a:t> » est un not formé par la fusion des mots </a:t>
            </a:r>
            <a:r>
              <a:rPr lang="fr-FR" dirty="0">
                <a:solidFill>
                  <a:srgbClr val="008000"/>
                </a:solidFill>
                <a:hlinkClick r:id="rId6" tooltip="Aquaculture"/>
              </a:rPr>
              <a:t>aquaculture</a:t>
            </a:r>
            <a:r>
              <a:rPr lang="fr-FR" dirty="0">
                <a:solidFill>
                  <a:srgbClr val="008000"/>
                </a:solidFill>
              </a:rPr>
              <a:t> (élevage de poissons ou autres organismes aquatiques) et </a:t>
            </a:r>
            <a:r>
              <a:rPr lang="fr-FR" dirty="0" err="1">
                <a:solidFill>
                  <a:srgbClr val="008000"/>
                </a:solidFill>
                <a:hlinkClick r:id="rId7" tooltip="Hydroponie"/>
              </a:rPr>
              <a:t>hydroponie</a:t>
            </a:r>
            <a:r>
              <a:rPr lang="fr-FR" dirty="0">
                <a:solidFill>
                  <a:srgbClr val="008000"/>
                </a:solidFill>
              </a:rPr>
              <a:t> (culture des plantes par de l'eau enrichie en matières minérales). En zone tropicale, elle peut être produite en milieu ouvert ou sous abri, et, en zone froide ou tempérée, en milieu couvert (dans une </a:t>
            </a:r>
            <a:r>
              <a:rPr lang="fr-FR" b="1" dirty="0">
                <a:solidFill>
                  <a:srgbClr val="008000"/>
                </a:solidFill>
              </a:rPr>
              <a:t>serre</a:t>
            </a:r>
            <a:r>
              <a:rPr lang="fr-FR" dirty="0">
                <a:solidFill>
                  <a:srgbClr val="008000"/>
                </a:solidFill>
              </a:rPr>
              <a:t> en général). </a:t>
            </a:r>
            <a:r>
              <a:rPr lang="fr-FR" dirty="0"/>
              <a:t> </a:t>
            </a:r>
            <a:r>
              <a:rPr lang="fr-FR" dirty="0">
                <a:solidFill>
                  <a:srgbClr val="008000"/>
                </a:solidFill>
              </a:rPr>
              <a:t>L’eau de l’aquarium est pompée pour être emmenée dans le </a:t>
            </a:r>
            <a:r>
              <a:rPr lang="fr-FR" dirty="0">
                <a:solidFill>
                  <a:srgbClr val="008000"/>
                </a:solidFill>
                <a:hlinkClick r:id="rId7" tooltip="Hydroponie"/>
              </a:rPr>
              <a:t>système hydroponique</a:t>
            </a:r>
            <a:r>
              <a:rPr lang="fr-FR" dirty="0">
                <a:solidFill>
                  <a:srgbClr val="008000"/>
                </a:solidFill>
              </a:rPr>
              <a:t>, de préférence une table à marée avec support de culture (billes d'argile, graviers…) et </a:t>
            </a:r>
            <a:r>
              <a:rPr lang="fr-FR" dirty="0">
                <a:solidFill>
                  <a:srgbClr val="008000"/>
                </a:solidFill>
                <a:hlinkClick r:id="rId8" tooltip="Technique de culture sur film nutritif"/>
              </a:rPr>
              <a:t>NFT</a:t>
            </a:r>
            <a:r>
              <a:rPr lang="fr-FR" dirty="0">
                <a:solidFill>
                  <a:srgbClr val="008000"/>
                </a:solidFill>
              </a:rPr>
              <a:t> (Technique de culture sur film nutritif) horizontal ou vertical en sortie de filtre biologique, pour ensuite retourner vers les poissons.</a:t>
            </a:r>
          </a:p>
          <a:p>
            <a:pPr algn="just"/>
            <a:r>
              <a:rPr lang="fr-FR" dirty="0">
                <a:solidFill>
                  <a:srgbClr val="008000"/>
                </a:solidFill>
              </a:rPr>
              <a:t>Ce système consomme à priori, moins d’énergie et a un coût de fonctionnement faible (à vérifier).</a:t>
            </a:r>
          </a:p>
          <a:p>
            <a:pPr algn="just"/>
            <a:r>
              <a:rPr lang="fr-FR" sz="1200" dirty="0">
                <a:solidFill>
                  <a:srgbClr val="008000"/>
                </a:solidFill>
              </a:rPr>
              <a:t>Sources : a) </a:t>
            </a:r>
            <a:r>
              <a:rPr lang="fr-FR" sz="1200" dirty="0">
                <a:solidFill>
                  <a:srgbClr val="008000"/>
                </a:solidFill>
                <a:hlinkClick r:id="rId9"/>
              </a:rPr>
              <a:t>http://www.permaculturedesign.fr/laquaponie/</a:t>
            </a:r>
            <a:r>
              <a:rPr lang="fr-FR" sz="1200" dirty="0">
                <a:solidFill>
                  <a:srgbClr val="008000"/>
                </a:solidFill>
              </a:rPr>
              <a:t>,</a:t>
            </a:r>
          </a:p>
          <a:p>
            <a:pPr algn="just"/>
            <a:r>
              <a:rPr lang="fr-FR" sz="1200" dirty="0">
                <a:solidFill>
                  <a:srgbClr val="008000"/>
                </a:solidFill>
              </a:rPr>
              <a:t>b) </a:t>
            </a:r>
            <a:r>
              <a:rPr lang="fr-FR" sz="1200" dirty="0">
                <a:solidFill>
                  <a:srgbClr val="008000"/>
                </a:solidFill>
                <a:hlinkClick r:id="rId10"/>
              </a:rPr>
              <a:t>http://aquaponie-pratique.com/aquaponie-c-est-quoi</a:t>
            </a:r>
            <a:r>
              <a:rPr lang="fr-FR" sz="1200" dirty="0">
                <a:solidFill>
                  <a:srgbClr val="008000"/>
                </a:solidFill>
              </a:rPr>
              <a:t> </a:t>
            </a:r>
          </a:p>
        </p:txBody>
      </p:sp>
      <p:sp>
        <p:nvSpPr>
          <p:cNvPr id="13" name="ZoneTexte 12"/>
          <p:cNvSpPr txBox="1"/>
          <p:nvPr/>
        </p:nvSpPr>
        <p:spPr>
          <a:xfrm>
            <a:off x="6835140" y="6617970"/>
            <a:ext cx="4457700" cy="276999"/>
          </a:xfrm>
          <a:prstGeom prst="rect">
            <a:avLst/>
          </a:prstGeom>
          <a:noFill/>
        </p:spPr>
        <p:txBody>
          <a:bodyPr wrap="square" rtlCol="0">
            <a:spAutoFit/>
          </a:bodyPr>
          <a:lstStyle/>
          <a:p>
            <a:pPr algn="ctr"/>
            <a:r>
              <a:rPr lang="fr-FR" sz="1200" dirty="0">
                <a:solidFill>
                  <a:srgbClr val="008000"/>
                </a:solidFill>
              </a:rPr>
              <a:t>Source : </a:t>
            </a:r>
            <a:r>
              <a:rPr lang="fr-FR" sz="1200" dirty="0">
                <a:solidFill>
                  <a:srgbClr val="008000"/>
                </a:solidFill>
                <a:hlinkClick r:id="rId10"/>
              </a:rPr>
              <a:t>http://aquaponie-pratique.com/aquaponie-c-est-quoi</a:t>
            </a:r>
            <a:r>
              <a:rPr lang="fr-FR" sz="1200" dirty="0">
                <a:solidFill>
                  <a:srgbClr val="008000"/>
                </a:solidFill>
              </a:rPr>
              <a:t> </a:t>
            </a:r>
          </a:p>
        </p:txBody>
      </p:sp>
      <p:sp>
        <p:nvSpPr>
          <p:cNvPr id="14" name="ZoneTexte 13"/>
          <p:cNvSpPr txBox="1"/>
          <p:nvPr/>
        </p:nvSpPr>
        <p:spPr>
          <a:xfrm>
            <a:off x="253687" y="5947600"/>
            <a:ext cx="5607406" cy="830997"/>
          </a:xfrm>
          <a:prstGeom prst="rect">
            <a:avLst/>
          </a:prstGeom>
          <a:noFill/>
        </p:spPr>
        <p:txBody>
          <a:bodyPr wrap="square" rtlCol="0">
            <a:spAutoFit/>
          </a:bodyPr>
          <a:lstStyle/>
          <a:p>
            <a:r>
              <a:rPr lang="fr-FR" sz="1200" dirty="0">
                <a:solidFill>
                  <a:srgbClr val="008000"/>
                </a:solidFill>
              </a:rPr>
              <a:t>Types de poissons d’eau douce pouvant être élevés en </a:t>
            </a:r>
            <a:r>
              <a:rPr lang="fr-FR" sz="1200" dirty="0" err="1">
                <a:solidFill>
                  <a:srgbClr val="008000"/>
                </a:solidFill>
              </a:rPr>
              <a:t>aquaponie</a:t>
            </a:r>
            <a:r>
              <a:rPr lang="fr-FR" sz="1200" dirty="0">
                <a:solidFill>
                  <a:srgbClr val="008000"/>
                </a:solidFill>
              </a:rPr>
              <a:t> : </a:t>
            </a:r>
          </a:p>
          <a:p>
            <a:r>
              <a:rPr lang="fr-FR" sz="1200" dirty="0">
                <a:solidFill>
                  <a:srgbClr val="008000"/>
                </a:solidFill>
              </a:rPr>
              <a:t>En France : Carpe, poissons-chats, certaines crevettes, les écrevisses, crabes d’eau douce, palourdes d’eau douce (mollusque) …</a:t>
            </a:r>
          </a:p>
          <a:p>
            <a:r>
              <a:rPr lang="fr-FR" sz="1200" dirty="0">
                <a:solidFill>
                  <a:srgbClr val="008000"/>
                </a:solidFill>
              </a:rPr>
              <a:t>En Afrique (&gt; 18°C) : </a:t>
            </a:r>
            <a:r>
              <a:rPr lang="fr-FR" sz="1200" dirty="0" err="1">
                <a:solidFill>
                  <a:srgbClr val="008000"/>
                </a:solidFill>
              </a:rPr>
              <a:t>Pangasius</a:t>
            </a:r>
            <a:r>
              <a:rPr lang="fr-FR" sz="1200" dirty="0">
                <a:solidFill>
                  <a:srgbClr val="008000"/>
                </a:solidFill>
              </a:rPr>
              <a:t>, poisson-chat africain (</a:t>
            </a:r>
            <a:r>
              <a:rPr lang="fr-FR" sz="1200" i="1" dirty="0">
                <a:solidFill>
                  <a:srgbClr val="008000"/>
                </a:solidFill>
              </a:rPr>
              <a:t>Clarias </a:t>
            </a:r>
            <a:r>
              <a:rPr lang="fr-FR" sz="1200" i="1" dirty="0" err="1">
                <a:solidFill>
                  <a:srgbClr val="008000"/>
                </a:solidFill>
              </a:rPr>
              <a:t>garie</a:t>
            </a:r>
            <a:r>
              <a:rPr lang="fr-FR" sz="1200" dirty="0">
                <a:solidFill>
                  <a:srgbClr val="008000"/>
                </a:solidFill>
              </a:rPr>
              <a:t>), tilapia herbivore …</a:t>
            </a:r>
          </a:p>
        </p:txBody>
      </p:sp>
    </p:spTree>
    <p:extLst>
      <p:ext uri="{BB962C8B-B14F-4D97-AF65-F5344CB8AC3E}">
        <p14:creationId xmlns:p14="http://schemas.microsoft.com/office/powerpoint/2010/main" val="2278930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9190463" y="116600"/>
            <a:ext cx="2743200" cy="365125"/>
          </a:xfrm>
        </p:spPr>
        <p:txBody>
          <a:bodyPr/>
          <a:lstStyle/>
          <a:p>
            <a:fld id="{76277987-A612-4082-9FDC-07960AF023C3}" type="slidenum">
              <a:rPr lang="fr-FR" smtClean="0"/>
              <a:t>32</a:t>
            </a:fld>
            <a:endParaRPr lang="fr-FR" dirty="0"/>
          </a:p>
        </p:txBody>
      </p:sp>
      <p:sp>
        <p:nvSpPr>
          <p:cNvPr id="3" name="Rectangle 2"/>
          <p:cNvSpPr/>
          <p:nvPr/>
        </p:nvSpPr>
        <p:spPr>
          <a:xfrm>
            <a:off x="148589" y="74109"/>
            <a:ext cx="2785121" cy="369332"/>
          </a:xfrm>
          <a:prstGeom prst="rect">
            <a:avLst/>
          </a:prstGeom>
        </p:spPr>
        <p:txBody>
          <a:bodyPr wrap="none">
            <a:spAutoFit/>
          </a:bodyPr>
          <a:lstStyle/>
          <a:p>
            <a:r>
              <a:rPr lang="fr-FR" dirty="0">
                <a:solidFill>
                  <a:srgbClr val="008000"/>
                </a:solidFill>
              </a:rPr>
              <a:t>26. </a:t>
            </a:r>
            <a:r>
              <a:rPr lang="fr-FR" b="1" dirty="0" err="1">
                <a:solidFill>
                  <a:srgbClr val="008000"/>
                </a:solidFill>
              </a:rPr>
              <a:t>Aquaponie</a:t>
            </a:r>
            <a:r>
              <a:rPr lang="fr-FR" b="1" dirty="0">
                <a:solidFill>
                  <a:srgbClr val="008000"/>
                </a:solidFill>
              </a:rPr>
              <a:t> (suite et fin)</a:t>
            </a:r>
          </a:p>
        </p:txBody>
      </p:sp>
      <p:sp>
        <p:nvSpPr>
          <p:cNvPr id="4" name="Rectangle 3"/>
          <p:cNvSpPr/>
          <p:nvPr/>
        </p:nvSpPr>
        <p:spPr>
          <a:xfrm>
            <a:off x="4889652" y="112393"/>
            <a:ext cx="2260875" cy="369332"/>
          </a:xfrm>
          <a:prstGeom prst="rect">
            <a:avLst/>
          </a:prstGeom>
          <a:ln>
            <a:solidFill>
              <a:srgbClr val="008000"/>
            </a:solidFill>
          </a:ln>
        </p:spPr>
        <p:txBody>
          <a:bodyPr wrap="none">
            <a:spAutoFit/>
          </a:bodyPr>
          <a:lstStyle/>
          <a:p>
            <a:pPr algn="ctr"/>
            <a:r>
              <a:rPr lang="fr-FR" b="1" dirty="0">
                <a:solidFill>
                  <a:srgbClr val="008000"/>
                </a:solidFill>
              </a:rPr>
              <a:t>Projet </a:t>
            </a:r>
            <a:r>
              <a:rPr lang="fr-FR" b="1" dirty="0" err="1">
                <a:solidFill>
                  <a:srgbClr val="008000"/>
                </a:solidFill>
              </a:rPr>
              <a:t>Voatsyperifery</a:t>
            </a:r>
            <a:r>
              <a:rPr lang="fr-FR" b="1" dirty="0">
                <a:solidFill>
                  <a:srgbClr val="008000"/>
                </a:solidFill>
              </a:rPr>
              <a:t> </a:t>
            </a:r>
          </a:p>
        </p:txBody>
      </p:sp>
      <p:sp>
        <p:nvSpPr>
          <p:cNvPr id="5" name="Rectangle 4"/>
          <p:cNvSpPr/>
          <p:nvPr/>
        </p:nvSpPr>
        <p:spPr>
          <a:xfrm>
            <a:off x="148589" y="443441"/>
            <a:ext cx="11785073" cy="2585323"/>
          </a:xfrm>
          <a:prstGeom prst="rect">
            <a:avLst/>
          </a:prstGeom>
        </p:spPr>
        <p:txBody>
          <a:bodyPr wrap="square">
            <a:spAutoFit/>
          </a:bodyPr>
          <a:lstStyle/>
          <a:p>
            <a:pPr algn="just"/>
            <a:r>
              <a:rPr lang="fr-FR" dirty="0">
                <a:solidFill>
                  <a:srgbClr val="008000"/>
                </a:solidFill>
                <a:latin typeface="Arial" panose="020B0604020202020204" pitchFamily="34" charset="0"/>
              </a:rPr>
              <a:t>La </a:t>
            </a:r>
            <a:r>
              <a:rPr lang="fr-FR" b="1" dirty="0">
                <a:solidFill>
                  <a:srgbClr val="008000"/>
                </a:solidFill>
                <a:latin typeface="Arial" panose="020B0604020202020204" pitchFamily="34" charset="0"/>
              </a:rPr>
              <a:t>production végétale est normalement importante en </a:t>
            </a:r>
            <a:r>
              <a:rPr lang="fr-FR" b="1" dirty="0" err="1">
                <a:solidFill>
                  <a:srgbClr val="008000"/>
                </a:solidFill>
                <a:latin typeface="Arial" panose="020B0604020202020204" pitchFamily="34" charset="0"/>
              </a:rPr>
              <a:t>aquaponie</a:t>
            </a:r>
            <a:r>
              <a:rPr lang="fr-FR" dirty="0">
                <a:solidFill>
                  <a:srgbClr val="008000"/>
                </a:solidFill>
                <a:latin typeface="Arial" panose="020B0604020202020204" pitchFamily="34" charset="0"/>
              </a:rPr>
              <a:t>, et les parties de légumes non consommées pourront être valorisée dans une ferme de vers, de type Black </a:t>
            </a:r>
            <a:r>
              <a:rPr lang="fr-FR" dirty="0" err="1">
                <a:solidFill>
                  <a:srgbClr val="008000"/>
                </a:solidFill>
                <a:latin typeface="Arial" panose="020B0604020202020204" pitchFamily="34" charset="0"/>
              </a:rPr>
              <a:t>Soldier</a:t>
            </a:r>
            <a:r>
              <a:rPr lang="fr-FR" dirty="0">
                <a:solidFill>
                  <a:srgbClr val="008000"/>
                </a:solidFill>
                <a:latin typeface="Arial" panose="020B0604020202020204" pitchFamily="34" charset="0"/>
              </a:rPr>
              <a:t> Fly (</a:t>
            </a:r>
            <a:r>
              <a:rPr lang="fr-FR" dirty="0" err="1">
                <a:solidFill>
                  <a:srgbClr val="008000"/>
                </a:solidFill>
                <a:latin typeface="Arial" panose="020B0604020202020204" pitchFamily="34" charset="0"/>
              </a:rPr>
              <a:t>Hermetia</a:t>
            </a:r>
            <a:r>
              <a:rPr lang="fr-FR" dirty="0">
                <a:solidFill>
                  <a:srgbClr val="008000"/>
                </a:solidFill>
                <a:latin typeface="Arial" panose="020B0604020202020204" pitchFamily="34" charset="0"/>
              </a:rPr>
              <a:t> </a:t>
            </a:r>
            <a:r>
              <a:rPr lang="fr-FR" dirty="0" err="1">
                <a:solidFill>
                  <a:srgbClr val="008000"/>
                </a:solidFill>
                <a:latin typeface="Arial" panose="020B0604020202020204" pitchFamily="34" charset="0"/>
              </a:rPr>
              <a:t>illucens</a:t>
            </a:r>
            <a:r>
              <a:rPr lang="fr-FR" dirty="0">
                <a:solidFill>
                  <a:srgbClr val="008000"/>
                </a:solidFill>
                <a:latin typeface="Arial" panose="020B0604020202020204" pitchFamily="34" charset="0"/>
              </a:rPr>
              <a:t>), très riche en nutriments, qui pourront ensuite être utilisés comme nourriture pour les poissons. Nous avons un système quasiment fermé, donc </a:t>
            </a:r>
            <a:r>
              <a:rPr lang="fr-FR" b="1" dirty="0">
                <a:solidFill>
                  <a:srgbClr val="008000"/>
                </a:solidFill>
                <a:latin typeface="Arial" panose="020B0604020202020204" pitchFamily="34" charset="0"/>
              </a:rPr>
              <a:t>durable</a:t>
            </a:r>
            <a:r>
              <a:rPr lang="fr-FR" dirty="0">
                <a:solidFill>
                  <a:srgbClr val="008000"/>
                </a:solidFill>
                <a:latin typeface="Arial" panose="020B0604020202020204" pitchFamily="34" charset="0"/>
              </a:rPr>
              <a:t>, ayant la possibilité de produire une </a:t>
            </a:r>
            <a:r>
              <a:rPr lang="fr-FR" i="1" dirty="0">
                <a:solidFill>
                  <a:srgbClr val="008000"/>
                </a:solidFill>
                <a:latin typeface="Arial" panose="020B0604020202020204" pitchFamily="34" charset="0"/>
              </a:rPr>
              <a:t>nourriture équilibré </a:t>
            </a:r>
            <a:r>
              <a:rPr lang="fr-FR" dirty="0">
                <a:solidFill>
                  <a:srgbClr val="008000"/>
                </a:solidFill>
                <a:latin typeface="Arial" panose="020B0604020202020204" pitchFamily="34" charset="0"/>
              </a:rPr>
              <a:t>(poissons, légumes). Un système très prometteur pour des régions où le foncier est cher et rare, </a:t>
            </a:r>
            <a:r>
              <a:rPr lang="fr-FR" b="1" dirty="0">
                <a:solidFill>
                  <a:srgbClr val="008000"/>
                </a:solidFill>
                <a:latin typeface="Arial" panose="020B0604020202020204" pitchFamily="34" charset="0"/>
              </a:rPr>
              <a:t>les milieux urbains </a:t>
            </a:r>
            <a:r>
              <a:rPr lang="fr-FR" dirty="0">
                <a:solidFill>
                  <a:srgbClr val="008000"/>
                </a:solidFill>
                <a:latin typeface="Arial" panose="020B0604020202020204" pitchFamily="34" charset="0"/>
              </a:rPr>
              <a:t>notamment, les </a:t>
            </a:r>
            <a:r>
              <a:rPr lang="fr-FR" b="1" dirty="0">
                <a:solidFill>
                  <a:srgbClr val="008000"/>
                </a:solidFill>
                <a:latin typeface="Arial" panose="020B0604020202020204" pitchFamily="34" charset="0"/>
              </a:rPr>
              <a:t>endroits où l’eau est rare comme les régions arides</a:t>
            </a:r>
            <a:r>
              <a:rPr lang="fr-FR" dirty="0">
                <a:solidFill>
                  <a:srgbClr val="008000"/>
                </a:solidFill>
                <a:latin typeface="Arial" panose="020B0604020202020204" pitchFamily="34" charset="0"/>
              </a:rPr>
              <a:t>, etc…</a:t>
            </a:r>
          </a:p>
          <a:p>
            <a:pPr algn="just"/>
            <a:r>
              <a:rPr lang="fr-FR" dirty="0">
                <a:solidFill>
                  <a:srgbClr val="008000"/>
                </a:solidFill>
                <a:latin typeface="Arial" panose="020B0604020202020204" pitchFamily="34" charset="0"/>
              </a:rPr>
              <a:t>Enfin le pompage de l’eau peut être mis en œuvre par une pompe solaire sans aucunes difficultés. L’</a:t>
            </a:r>
            <a:r>
              <a:rPr lang="fr-FR" dirty="0" err="1">
                <a:solidFill>
                  <a:srgbClr val="008000"/>
                </a:solidFill>
                <a:latin typeface="Arial" panose="020B0604020202020204" pitchFamily="34" charset="0"/>
              </a:rPr>
              <a:t>aquaponie</a:t>
            </a:r>
            <a:r>
              <a:rPr lang="fr-FR" dirty="0">
                <a:solidFill>
                  <a:srgbClr val="008000"/>
                </a:solidFill>
                <a:latin typeface="Arial" panose="020B0604020202020204" pitchFamily="34" charset="0"/>
              </a:rPr>
              <a:t> devient alors un véritable oasis de production nourricière aux endroits où il est habituellement très compliqué de produire des aliments.</a:t>
            </a:r>
            <a:r>
              <a:rPr lang="fr-FR" sz="1200" dirty="0">
                <a:solidFill>
                  <a:srgbClr val="008000"/>
                </a:solidFill>
                <a:latin typeface="Arial" panose="020B0604020202020204" pitchFamily="34" charset="0"/>
              </a:rPr>
              <a:t> </a:t>
            </a:r>
            <a:r>
              <a:rPr lang="fr-FR" sz="1200" dirty="0">
                <a:solidFill>
                  <a:srgbClr val="008000"/>
                </a:solidFill>
              </a:rPr>
              <a:t>Source : </a:t>
            </a:r>
            <a:r>
              <a:rPr lang="fr-FR" sz="1200" dirty="0">
                <a:solidFill>
                  <a:srgbClr val="008000"/>
                </a:solidFill>
                <a:hlinkClick r:id="rId2"/>
              </a:rPr>
              <a:t>http://www.permaculturedesign.fr/laquaponie/</a:t>
            </a:r>
            <a:r>
              <a:rPr lang="fr-FR" sz="1200" dirty="0">
                <a:solidFill>
                  <a:srgbClr val="008000"/>
                </a:solidFill>
              </a:rPr>
              <a:t> </a:t>
            </a:r>
            <a:endParaRPr lang="fr-FR" sz="1200" b="0" i="0" dirty="0">
              <a:solidFill>
                <a:srgbClr val="008000"/>
              </a:solidFill>
              <a:effectLst/>
              <a:latin typeface="Arial" panose="020B0604020202020204" pitchFamily="34" charset="0"/>
            </a:endParaRP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422" y="3039135"/>
            <a:ext cx="2619375" cy="1743075"/>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2359" y="3028764"/>
            <a:ext cx="2752725" cy="1657350"/>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717" y="5252094"/>
            <a:ext cx="2413247" cy="1605906"/>
          </a:xfrm>
          <a:prstGeom prst="rect">
            <a:avLst/>
          </a:prstGeom>
        </p:spPr>
      </p:pic>
      <p:sp>
        <p:nvSpPr>
          <p:cNvPr id="14" name="ZoneTexte 13"/>
          <p:cNvSpPr txBox="1"/>
          <p:nvPr/>
        </p:nvSpPr>
        <p:spPr>
          <a:xfrm>
            <a:off x="6395085" y="6378498"/>
            <a:ext cx="5715000" cy="461665"/>
          </a:xfrm>
          <a:prstGeom prst="rect">
            <a:avLst/>
          </a:prstGeom>
          <a:noFill/>
        </p:spPr>
        <p:txBody>
          <a:bodyPr wrap="square" rtlCol="0">
            <a:spAutoFit/>
          </a:bodyPr>
          <a:lstStyle/>
          <a:p>
            <a:pPr algn="ctr"/>
            <a:r>
              <a:rPr lang="fr-FR" sz="1200" dirty="0">
                <a:solidFill>
                  <a:srgbClr val="008000"/>
                </a:solidFill>
              </a:rPr>
              <a:t>Un système d’</a:t>
            </a:r>
            <a:r>
              <a:rPr lang="fr-FR" sz="1200" dirty="0" err="1">
                <a:solidFill>
                  <a:srgbClr val="008000"/>
                </a:solidFill>
              </a:rPr>
              <a:t>autosiphon</a:t>
            </a:r>
            <a:r>
              <a:rPr lang="fr-FR" sz="1200" dirty="0">
                <a:solidFill>
                  <a:srgbClr val="008000"/>
                </a:solidFill>
              </a:rPr>
              <a:t> permet aux racines d’être aérées puis immergées temporairement. Source : </a:t>
            </a:r>
            <a:r>
              <a:rPr lang="fr-FR" sz="1200" dirty="0">
                <a:solidFill>
                  <a:srgbClr val="008000"/>
                </a:solidFill>
                <a:hlinkClick r:id="rId2"/>
              </a:rPr>
              <a:t>http://www.permaculturedesign.fr/laquaponie/</a:t>
            </a:r>
            <a:r>
              <a:rPr lang="fr-FR" sz="1200" dirty="0">
                <a:solidFill>
                  <a:srgbClr val="008000"/>
                </a:solidFill>
              </a:rPr>
              <a:t> </a:t>
            </a:r>
          </a:p>
        </p:txBody>
      </p:sp>
      <p:sp>
        <p:nvSpPr>
          <p:cNvPr id="16" name="ZoneTexte 15"/>
          <p:cNvSpPr txBox="1"/>
          <p:nvPr/>
        </p:nvSpPr>
        <p:spPr>
          <a:xfrm>
            <a:off x="6997640" y="6101499"/>
            <a:ext cx="1639229" cy="276999"/>
          </a:xfrm>
          <a:prstGeom prst="rect">
            <a:avLst/>
          </a:prstGeom>
          <a:noFill/>
        </p:spPr>
        <p:txBody>
          <a:bodyPr wrap="square" rtlCol="0">
            <a:spAutoFit/>
          </a:bodyPr>
          <a:lstStyle/>
          <a:p>
            <a:r>
              <a:rPr lang="fr-FR" sz="1200" dirty="0">
                <a:solidFill>
                  <a:srgbClr val="008000"/>
                </a:solidFill>
              </a:rPr>
              <a:t>Pompe immergée</a:t>
            </a:r>
          </a:p>
        </p:txBody>
      </p:sp>
      <p:sp>
        <p:nvSpPr>
          <p:cNvPr id="17" name="ZoneTexte 16"/>
          <p:cNvSpPr txBox="1"/>
          <p:nvPr/>
        </p:nvSpPr>
        <p:spPr>
          <a:xfrm>
            <a:off x="3024218" y="3782887"/>
            <a:ext cx="1639229" cy="276999"/>
          </a:xfrm>
          <a:prstGeom prst="rect">
            <a:avLst/>
          </a:prstGeom>
          <a:noFill/>
        </p:spPr>
        <p:txBody>
          <a:bodyPr wrap="square" rtlCol="0">
            <a:spAutoFit/>
          </a:bodyPr>
          <a:lstStyle/>
          <a:p>
            <a:r>
              <a:rPr lang="fr-FR" sz="1200" dirty="0">
                <a:solidFill>
                  <a:srgbClr val="008000"/>
                </a:solidFill>
              </a:rPr>
              <a:t>Citerne à poisson</a:t>
            </a:r>
          </a:p>
        </p:txBody>
      </p:sp>
      <p:sp>
        <p:nvSpPr>
          <p:cNvPr id="20" name="ZoneTexte 19"/>
          <p:cNvSpPr txBox="1"/>
          <p:nvPr/>
        </p:nvSpPr>
        <p:spPr>
          <a:xfrm>
            <a:off x="2821797" y="5270503"/>
            <a:ext cx="3893794" cy="1569660"/>
          </a:xfrm>
          <a:prstGeom prst="rect">
            <a:avLst/>
          </a:prstGeom>
          <a:noFill/>
        </p:spPr>
        <p:txBody>
          <a:bodyPr wrap="square" rtlCol="0">
            <a:spAutoFit/>
          </a:bodyPr>
          <a:lstStyle/>
          <a:p>
            <a:r>
              <a:rPr lang="fr-FR" sz="1200" dirty="0">
                <a:solidFill>
                  <a:srgbClr val="008000"/>
                </a:solidFill>
              </a:rPr>
              <a:t>Il faut approximativement </a:t>
            </a:r>
            <a:r>
              <a:rPr lang="fr-FR" sz="1200" b="1" dirty="0">
                <a:solidFill>
                  <a:srgbClr val="008000"/>
                </a:solidFill>
              </a:rPr>
              <a:t>5 à 10 minutes maximum chaque jour</a:t>
            </a:r>
            <a:r>
              <a:rPr lang="fr-FR" sz="1200" dirty="0">
                <a:solidFill>
                  <a:srgbClr val="008000"/>
                </a:solidFill>
              </a:rPr>
              <a:t> pour vérifier si tout fonctionne correctement, </a:t>
            </a:r>
            <a:r>
              <a:rPr lang="fr-FR" sz="1200" dirty="0">
                <a:solidFill>
                  <a:srgbClr val="008000"/>
                </a:solidFill>
                <a:hlinkClick r:id="rId6" tooltip="test pH"/>
              </a:rPr>
              <a:t>surveiller l’acidité de l’eau (test de pH)</a:t>
            </a:r>
            <a:r>
              <a:rPr lang="fr-FR" sz="1200" dirty="0">
                <a:solidFill>
                  <a:srgbClr val="008000"/>
                </a:solidFill>
              </a:rPr>
              <a:t>, et nourrir les poissons!</a:t>
            </a:r>
          </a:p>
          <a:p>
            <a:r>
              <a:rPr lang="fr-FR" sz="1200" dirty="0">
                <a:solidFill>
                  <a:srgbClr val="008000"/>
                </a:solidFill>
              </a:rPr>
              <a:t>Il est même </a:t>
            </a:r>
            <a:r>
              <a:rPr lang="fr-FR" sz="1200" b="1" dirty="0">
                <a:solidFill>
                  <a:srgbClr val="008000"/>
                </a:solidFill>
              </a:rPr>
              <a:t>possible d’automatiser ces étapes</a:t>
            </a:r>
            <a:r>
              <a:rPr lang="fr-FR" sz="1200" dirty="0">
                <a:solidFill>
                  <a:srgbClr val="008000"/>
                </a:solidFill>
              </a:rPr>
              <a:t>. Source : </a:t>
            </a:r>
            <a:r>
              <a:rPr lang="fr-FR" sz="1200" dirty="0">
                <a:solidFill>
                  <a:srgbClr val="008000"/>
                </a:solidFill>
                <a:hlinkClick r:id="rId2"/>
              </a:rPr>
              <a:t>http://www.permaculturedesign.fr/laquaponie/</a:t>
            </a:r>
            <a:r>
              <a:rPr lang="fr-FR" sz="1200" dirty="0">
                <a:solidFill>
                  <a:srgbClr val="008000"/>
                </a:solidFill>
              </a:rPr>
              <a:t> </a:t>
            </a:r>
          </a:p>
          <a:p>
            <a:r>
              <a:rPr lang="fr-FR" sz="1200" dirty="0">
                <a:solidFill>
                  <a:srgbClr val="008000"/>
                </a:solidFill>
              </a:rPr>
              <a:t>←  Les tailles des systèmes sont variés. Depuis l’installation de balcon, jusqu’à la commerciale.</a:t>
            </a:r>
          </a:p>
        </p:txBody>
      </p:sp>
      <p:sp>
        <p:nvSpPr>
          <p:cNvPr id="21" name="ZoneTexte 20"/>
          <p:cNvSpPr txBox="1"/>
          <p:nvPr/>
        </p:nvSpPr>
        <p:spPr>
          <a:xfrm>
            <a:off x="1" y="4782210"/>
            <a:ext cx="3267364" cy="430887"/>
          </a:xfrm>
          <a:prstGeom prst="rect">
            <a:avLst/>
          </a:prstGeom>
          <a:noFill/>
        </p:spPr>
        <p:txBody>
          <a:bodyPr wrap="square" rtlCol="0">
            <a:spAutoFit/>
          </a:bodyPr>
          <a:lstStyle/>
          <a:p>
            <a:pPr algn="ctr"/>
            <a:r>
              <a:rPr lang="fr-FR" sz="1100" dirty="0" err="1">
                <a:solidFill>
                  <a:srgbClr val="008000"/>
                </a:solidFill>
              </a:rPr>
              <a:t>Chatterson</a:t>
            </a:r>
            <a:r>
              <a:rPr lang="fr-FR" sz="1100" dirty="0">
                <a:solidFill>
                  <a:srgbClr val="008000"/>
                </a:solidFill>
              </a:rPr>
              <a:t> </a:t>
            </a:r>
            <a:r>
              <a:rPr lang="fr-FR" sz="1100" dirty="0" err="1">
                <a:solidFill>
                  <a:srgbClr val="008000"/>
                </a:solidFill>
              </a:rPr>
              <a:t>Farms</a:t>
            </a:r>
            <a:r>
              <a:rPr lang="fr-FR" sz="1100" dirty="0">
                <a:solidFill>
                  <a:srgbClr val="008000"/>
                </a:solidFill>
              </a:rPr>
              <a:t> en Floride, </a:t>
            </a:r>
            <a:r>
              <a:rPr lang="fr-FR" sz="1100" dirty="0">
                <a:solidFill>
                  <a:srgbClr val="008000"/>
                </a:solidFill>
                <a:hlinkClick r:id="rId7"/>
              </a:rPr>
              <a:t>http://aquaponie.net/une-vraie-ferme-aquaponique/</a:t>
            </a:r>
            <a:r>
              <a:rPr lang="fr-FR" sz="1100" dirty="0">
                <a:solidFill>
                  <a:srgbClr val="008000"/>
                </a:solidFill>
              </a:rPr>
              <a:t> </a:t>
            </a:r>
          </a:p>
        </p:txBody>
      </p:sp>
      <p:sp>
        <p:nvSpPr>
          <p:cNvPr id="22" name="ZoneTexte 21"/>
          <p:cNvSpPr txBox="1"/>
          <p:nvPr/>
        </p:nvSpPr>
        <p:spPr>
          <a:xfrm>
            <a:off x="3244262" y="4624172"/>
            <a:ext cx="3356458" cy="646331"/>
          </a:xfrm>
          <a:prstGeom prst="rect">
            <a:avLst/>
          </a:prstGeom>
          <a:noFill/>
        </p:spPr>
        <p:txBody>
          <a:bodyPr wrap="square" rtlCol="0">
            <a:spAutoFit/>
          </a:bodyPr>
          <a:lstStyle/>
          <a:p>
            <a:pPr algn="ctr"/>
            <a:r>
              <a:rPr lang="fr-FR" sz="1200" dirty="0">
                <a:solidFill>
                  <a:srgbClr val="008000"/>
                </a:solidFill>
              </a:rPr>
              <a:t>Source : </a:t>
            </a:r>
            <a:r>
              <a:rPr lang="fr-FR" sz="1200" dirty="0">
                <a:solidFill>
                  <a:srgbClr val="008000"/>
                </a:solidFill>
                <a:hlinkClick r:id="rId8"/>
              </a:rPr>
              <a:t>http://www.permaculteurs.com/article/installation-dun-systeme-aquaponique-a-la-maison/</a:t>
            </a:r>
            <a:r>
              <a:rPr lang="fr-FR" sz="1200" dirty="0">
                <a:solidFill>
                  <a:srgbClr val="008000"/>
                </a:solidFill>
              </a:rPr>
              <a:t> </a:t>
            </a:r>
          </a:p>
        </p:txBody>
      </p:sp>
      <p:pic>
        <p:nvPicPr>
          <p:cNvPr id="24" name="Image 23"/>
          <p:cNvPicPr>
            <a:picLocks noChangeAspect="1"/>
          </p:cNvPicPr>
          <p:nvPr/>
        </p:nvPicPr>
        <p:blipFill>
          <a:blip r:embed="rId9"/>
          <a:stretch>
            <a:fillRect/>
          </a:stretch>
        </p:blipFill>
        <p:spPr>
          <a:xfrm>
            <a:off x="6671116" y="3053618"/>
            <a:ext cx="5483445" cy="3141107"/>
          </a:xfrm>
          <a:prstGeom prst="rect">
            <a:avLst/>
          </a:prstGeom>
        </p:spPr>
      </p:pic>
      <p:sp>
        <p:nvSpPr>
          <p:cNvPr id="25" name="ZoneTexte 24"/>
          <p:cNvSpPr txBox="1"/>
          <p:nvPr/>
        </p:nvSpPr>
        <p:spPr>
          <a:xfrm>
            <a:off x="9062029" y="5242323"/>
            <a:ext cx="2776019" cy="276999"/>
          </a:xfrm>
          <a:prstGeom prst="rect">
            <a:avLst/>
          </a:prstGeom>
          <a:noFill/>
        </p:spPr>
        <p:txBody>
          <a:bodyPr wrap="square" rtlCol="0">
            <a:spAutoFit/>
          </a:bodyPr>
          <a:lstStyle/>
          <a:p>
            <a:r>
              <a:rPr lang="fr-FR" sz="1200" dirty="0">
                <a:solidFill>
                  <a:srgbClr val="008000"/>
                </a:solidFill>
              </a:rPr>
              <a:t>L’eau retourne à la citerne à poisson</a:t>
            </a:r>
          </a:p>
        </p:txBody>
      </p:sp>
      <p:sp>
        <p:nvSpPr>
          <p:cNvPr id="26" name="ZoneTexte 25"/>
          <p:cNvSpPr txBox="1"/>
          <p:nvPr/>
        </p:nvSpPr>
        <p:spPr>
          <a:xfrm>
            <a:off x="8938260" y="3543300"/>
            <a:ext cx="3286697" cy="646331"/>
          </a:xfrm>
          <a:prstGeom prst="rect">
            <a:avLst/>
          </a:prstGeom>
          <a:noFill/>
        </p:spPr>
        <p:txBody>
          <a:bodyPr wrap="square" rtlCol="0">
            <a:spAutoFit/>
          </a:bodyPr>
          <a:lstStyle/>
          <a:p>
            <a:pPr algn="r"/>
            <a:r>
              <a:rPr lang="fr-FR" sz="1200" dirty="0">
                <a:solidFill>
                  <a:srgbClr val="008000"/>
                </a:solidFill>
              </a:rPr>
              <a:t>Le siphon, à l'extrémité opposée du lit de culture, permet une bonne circulation des éléments nutritifs</a:t>
            </a:r>
          </a:p>
        </p:txBody>
      </p:sp>
      <p:sp>
        <p:nvSpPr>
          <p:cNvPr id="27" name="ZoneTexte 26"/>
          <p:cNvSpPr txBox="1"/>
          <p:nvPr/>
        </p:nvSpPr>
        <p:spPr>
          <a:xfrm>
            <a:off x="6465480" y="3398899"/>
            <a:ext cx="1739591" cy="461665"/>
          </a:xfrm>
          <a:prstGeom prst="rect">
            <a:avLst/>
          </a:prstGeom>
          <a:noFill/>
        </p:spPr>
        <p:txBody>
          <a:bodyPr wrap="square" rtlCol="0">
            <a:spAutoFit/>
          </a:bodyPr>
          <a:lstStyle/>
          <a:p>
            <a:pPr algn="r"/>
            <a:r>
              <a:rPr lang="fr-FR" sz="1200" dirty="0">
                <a:solidFill>
                  <a:srgbClr val="008000"/>
                </a:solidFill>
              </a:rPr>
              <a:t>Le régulateur ajuste l’écoulement</a:t>
            </a:r>
          </a:p>
        </p:txBody>
      </p:sp>
      <p:sp>
        <p:nvSpPr>
          <p:cNvPr id="28" name="Rectangle 27"/>
          <p:cNvSpPr/>
          <p:nvPr/>
        </p:nvSpPr>
        <p:spPr>
          <a:xfrm>
            <a:off x="6960115" y="2764593"/>
            <a:ext cx="5166933" cy="461665"/>
          </a:xfrm>
          <a:prstGeom prst="rect">
            <a:avLst/>
          </a:prstGeom>
        </p:spPr>
        <p:txBody>
          <a:bodyPr wrap="square">
            <a:spAutoFit/>
          </a:bodyPr>
          <a:lstStyle/>
          <a:p>
            <a:pPr algn="r"/>
            <a:r>
              <a:rPr lang="fr-FR" sz="1200" dirty="0">
                <a:solidFill>
                  <a:srgbClr val="008000"/>
                </a:solidFill>
              </a:rPr>
              <a:t>Une série de tubes verticaux remplis de gravier et l'ouverture du régulateur permet la croissance du basilic et des fraises</a:t>
            </a:r>
          </a:p>
        </p:txBody>
      </p:sp>
    </p:spTree>
    <p:extLst>
      <p:ext uri="{BB962C8B-B14F-4D97-AF65-F5344CB8AC3E}">
        <p14:creationId xmlns:p14="http://schemas.microsoft.com/office/powerpoint/2010/main" val="168779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9201615" y="146131"/>
            <a:ext cx="2743200" cy="365125"/>
          </a:xfrm>
        </p:spPr>
        <p:txBody>
          <a:bodyPr/>
          <a:lstStyle/>
          <a:p>
            <a:fld id="{76277987-A612-4082-9FDC-07960AF023C3}" type="slidenum">
              <a:rPr lang="fr-FR" smtClean="0"/>
              <a:t>33</a:t>
            </a:fld>
            <a:endParaRPr lang="fr-FR"/>
          </a:p>
        </p:txBody>
      </p:sp>
      <p:sp>
        <p:nvSpPr>
          <p:cNvPr id="3" name="Rectangle 2"/>
          <p:cNvSpPr/>
          <p:nvPr/>
        </p:nvSpPr>
        <p:spPr>
          <a:xfrm>
            <a:off x="7637491" y="23468"/>
            <a:ext cx="2260875" cy="369332"/>
          </a:xfrm>
          <a:prstGeom prst="rect">
            <a:avLst/>
          </a:prstGeom>
          <a:ln>
            <a:solidFill>
              <a:srgbClr val="008000"/>
            </a:solidFill>
          </a:ln>
        </p:spPr>
        <p:txBody>
          <a:bodyPr wrap="none">
            <a:spAutoFit/>
          </a:bodyPr>
          <a:lstStyle/>
          <a:p>
            <a:pPr algn="ctr"/>
            <a:r>
              <a:rPr lang="fr-FR" b="1" dirty="0">
                <a:solidFill>
                  <a:srgbClr val="008000"/>
                </a:solidFill>
              </a:rPr>
              <a:t>Projet </a:t>
            </a:r>
            <a:r>
              <a:rPr lang="fr-FR" b="1" dirty="0" err="1">
                <a:solidFill>
                  <a:srgbClr val="008000"/>
                </a:solidFill>
              </a:rPr>
              <a:t>Voatsyperifery</a:t>
            </a:r>
            <a:r>
              <a:rPr lang="fr-FR" b="1" dirty="0">
                <a:solidFill>
                  <a:srgbClr val="008000"/>
                </a:solidFill>
              </a:rPr>
              <a:t> </a:t>
            </a:r>
          </a:p>
        </p:txBody>
      </p:sp>
      <p:sp>
        <p:nvSpPr>
          <p:cNvPr id="4" name="ZoneTexte 3"/>
          <p:cNvSpPr txBox="1"/>
          <p:nvPr/>
        </p:nvSpPr>
        <p:spPr>
          <a:xfrm>
            <a:off x="156117" y="511256"/>
            <a:ext cx="7481374" cy="369332"/>
          </a:xfrm>
          <a:prstGeom prst="rect">
            <a:avLst/>
          </a:prstGeom>
          <a:noFill/>
        </p:spPr>
        <p:txBody>
          <a:bodyPr wrap="square" rtlCol="0">
            <a:spAutoFit/>
          </a:bodyPr>
          <a:lstStyle/>
          <a:p>
            <a:r>
              <a:rPr lang="fr-FR" b="1" dirty="0">
                <a:solidFill>
                  <a:srgbClr val="008000"/>
                </a:solidFill>
              </a:rPr>
              <a:t>27. Suite du projet : essai culture du </a:t>
            </a:r>
            <a:r>
              <a:rPr lang="fr-FR" b="1" i="1" dirty="0" err="1">
                <a:solidFill>
                  <a:srgbClr val="008000"/>
                </a:solidFill>
              </a:rPr>
              <a:t>Voatsiperifery</a:t>
            </a:r>
            <a:r>
              <a:rPr lang="fr-FR" i="1" dirty="0">
                <a:solidFill>
                  <a:srgbClr val="FF0000"/>
                </a:solidFill>
              </a:rPr>
              <a:t> </a:t>
            </a:r>
            <a:r>
              <a:rPr lang="fr-FR" b="1" dirty="0">
                <a:solidFill>
                  <a:srgbClr val="008000"/>
                </a:solidFill>
              </a:rPr>
              <a:t>en France, sous serre</a:t>
            </a:r>
          </a:p>
        </p:txBody>
      </p:sp>
      <p:sp>
        <p:nvSpPr>
          <p:cNvPr id="5" name="ZoneTexte 4"/>
          <p:cNvSpPr txBox="1"/>
          <p:nvPr/>
        </p:nvSpPr>
        <p:spPr>
          <a:xfrm>
            <a:off x="156117" y="880588"/>
            <a:ext cx="11788698" cy="4524315"/>
          </a:xfrm>
          <a:prstGeom prst="rect">
            <a:avLst/>
          </a:prstGeom>
          <a:noFill/>
        </p:spPr>
        <p:txBody>
          <a:bodyPr wrap="square" rtlCol="0">
            <a:spAutoFit/>
          </a:bodyPr>
          <a:lstStyle/>
          <a:p>
            <a:pPr marL="285750" indent="-285750">
              <a:buFont typeface="Arial" panose="020B0604020202020204" pitchFamily="34" charset="0"/>
              <a:buChar char="•"/>
            </a:pPr>
            <a:r>
              <a:rPr lang="fr-FR" dirty="0">
                <a:solidFill>
                  <a:srgbClr val="008000"/>
                </a:solidFill>
              </a:rPr>
              <a:t>Commencer modeste, sur quelques m2 (si pas de serre à disposition, alors choisir une véranda, avec comme tuteur, un caoutchouc). (On peut faire des essais de différents poivres pour servir de plants témoins).</a:t>
            </a:r>
          </a:p>
          <a:p>
            <a:pPr marL="285750" indent="-285750">
              <a:buFont typeface="Arial" panose="020B0604020202020204" pitchFamily="34" charset="0"/>
              <a:buChar char="•"/>
            </a:pPr>
            <a:r>
              <a:rPr lang="fr-FR" dirty="0">
                <a:solidFill>
                  <a:srgbClr val="008000"/>
                </a:solidFill>
              </a:rPr>
              <a:t>Il faut acheter le terreau horticole, sain (</a:t>
            </a:r>
            <a:r>
              <a:rPr lang="fr-FR" b="1" dirty="0">
                <a:solidFill>
                  <a:srgbClr val="008000"/>
                </a:solidFill>
              </a:rPr>
              <a:t>Norme NF 4 44-551</a:t>
            </a:r>
            <a:r>
              <a:rPr lang="fr-FR" dirty="0"/>
              <a:t>)</a:t>
            </a:r>
            <a:r>
              <a:rPr lang="fr-FR" dirty="0">
                <a:solidFill>
                  <a:srgbClr val="008000"/>
                </a:solidFill>
              </a:rPr>
              <a:t>, du volume, de l’épaisseur et de la surface nécessaires. </a:t>
            </a:r>
          </a:p>
          <a:p>
            <a:pPr marL="285750" indent="-285750">
              <a:buFont typeface="Arial" panose="020B0604020202020204" pitchFamily="34" charset="0"/>
              <a:buChar char="•"/>
            </a:pPr>
            <a:r>
              <a:rPr lang="fr-FR" b="1" dirty="0">
                <a:solidFill>
                  <a:srgbClr val="008000"/>
                </a:solidFill>
              </a:rPr>
              <a:t>Prix du terreau horticole : de 0,20 à 0,40 € le litre. 200 à 400 € le m3.</a:t>
            </a:r>
          </a:p>
          <a:p>
            <a:pPr marL="285750" indent="-285750">
              <a:buFont typeface="Arial" panose="020B0604020202020204" pitchFamily="34" charset="0"/>
              <a:buChar char="•"/>
            </a:pPr>
            <a:r>
              <a:rPr lang="fr-FR" dirty="0">
                <a:solidFill>
                  <a:srgbClr val="008000"/>
                </a:solidFill>
              </a:rPr>
              <a:t>Puis, il faut préparer la terre, souvent un carré de 4 x 4 mètres. </a:t>
            </a:r>
          </a:p>
          <a:p>
            <a:pPr marL="285750" indent="-285750">
              <a:buFont typeface="Arial" panose="020B0604020202020204" pitchFamily="34" charset="0"/>
              <a:buChar char="•"/>
            </a:pPr>
            <a:r>
              <a:rPr lang="fr-FR" dirty="0">
                <a:solidFill>
                  <a:srgbClr val="008000"/>
                </a:solidFill>
              </a:rPr>
              <a:t>On fixe ensuite des tuteurs en bois ou en ciment de 2 mètres de haut et espacés d’un mètre entre eux.</a:t>
            </a:r>
            <a:r>
              <a:rPr lang="fr-FR" dirty="0"/>
              <a:t> </a:t>
            </a:r>
          </a:p>
          <a:p>
            <a:pPr marL="285750" indent="-285750">
              <a:buFont typeface="Arial" panose="020B0604020202020204" pitchFamily="34" charset="0"/>
              <a:buChar char="•"/>
            </a:pPr>
            <a:r>
              <a:rPr lang="fr-FR" b="1" dirty="0">
                <a:solidFill>
                  <a:srgbClr val="008000"/>
                </a:solidFill>
              </a:rPr>
              <a:t>On plante</a:t>
            </a:r>
            <a:r>
              <a:rPr lang="fr-FR" dirty="0">
                <a:solidFill>
                  <a:srgbClr val="008000"/>
                </a:solidFill>
              </a:rPr>
              <a:t> les jeunes lianes au pied de leur futur support avec un apport d’engrais naturel et on arrose copieusement chaque jour. On paille au maximum autour des pieds ou/et l’on couvre le sol d’une plante couvre-sol légumineuse (°).</a:t>
            </a:r>
          </a:p>
          <a:p>
            <a:pPr marL="285750" indent="-285750">
              <a:buFont typeface="Arial" panose="020B0604020202020204" pitchFamily="34" charset="0"/>
              <a:buChar char="•"/>
            </a:pPr>
            <a:r>
              <a:rPr lang="fr-FR" dirty="0">
                <a:solidFill>
                  <a:srgbClr val="008000"/>
                </a:solidFill>
              </a:rPr>
              <a:t>L’ensemble de la parcelle est entourée sur les cotés et parfois sur le dessus par des feuilles de bananiers et des bambous.</a:t>
            </a:r>
          </a:p>
          <a:p>
            <a:pPr marL="285750" indent="-285750">
              <a:buFont typeface="Arial" panose="020B0604020202020204" pitchFamily="34" charset="0"/>
              <a:buChar char="•"/>
            </a:pPr>
            <a:r>
              <a:rPr lang="fr-FR" dirty="0">
                <a:solidFill>
                  <a:srgbClr val="008000"/>
                </a:solidFill>
              </a:rPr>
              <a:t>L’arrosage se fait manuellement. Grâce aux fortes pluies, il suffit de creuser un trou pour qu’il se remplisse d’eau et face office de réserve.</a:t>
            </a:r>
          </a:p>
          <a:p>
            <a:pPr marL="285750" indent="-285750">
              <a:buFont typeface="Arial" panose="020B0604020202020204" pitchFamily="34" charset="0"/>
              <a:buChar char="•"/>
            </a:pPr>
            <a:r>
              <a:rPr lang="fr-FR" b="1" dirty="0">
                <a:solidFill>
                  <a:srgbClr val="008000"/>
                </a:solidFill>
              </a:rPr>
              <a:t>Durant les 2 à 3 premières années</a:t>
            </a:r>
            <a:r>
              <a:rPr lang="fr-FR" dirty="0">
                <a:solidFill>
                  <a:srgbClr val="008000"/>
                </a:solidFill>
              </a:rPr>
              <a:t> on ne fait pas de récolte, on coupe les fleurs pour éviter que le poivrier se « fatigue » à faire des graines et ainsi favoriser sa pousse.</a:t>
            </a:r>
          </a:p>
          <a:p>
            <a:pPr marL="285750" indent="-285750">
              <a:buFont typeface="Arial" panose="020B0604020202020204" pitchFamily="34" charset="0"/>
              <a:buChar char="•"/>
            </a:pPr>
            <a:r>
              <a:rPr lang="fr-FR" dirty="0">
                <a:solidFill>
                  <a:srgbClr val="008000"/>
                </a:solidFill>
              </a:rPr>
              <a:t>Au bout de trois ans la liane a recouvert son tuteur sur une hauteur de 2 mètre. On procède alors à la première récolte.</a:t>
            </a:r>
          </a:p>
          <a:p>
            <a:r>
              <a:rPr lang="fr-FR" sz="1200" dirty="0">
                <a:solidFill>
                  <a:srgbClr val="008000"/>
                </a:solidFill>
              </a:rPr>
              <a:t>Source : </a:t>
            </a:r>
            <a:r>
              <a:rPr lang="fr-FR" sz="1200" dirty="0">
                <a:solidFill>
                  <a:srgbClr val="008000"/>
                </a:solidFill>
                <a:hlinkClick r:id="rId2"/>
              </a:rPr>
              <a:t>http://le-poivre.com/decouvrir/comment-se-cultive-le-poivre-de-kampot/</a:t>
            </a:r>
            <a:r>
              <a:rPr lang="fr-FR" sz="1200" dirty="0">
                <a:solidFill>
                  <a:srgbClr val="008000"/>
                </a:solidFill>
              </a:rPr>
              <a:t> </a:t>
            </a:r>
          </a:p>
          <a:p>
            <a:endParaRPr lang="fr-FR" sz="1200" dirty="0">
              <a:solidFill>
                <a:srgbClr val="008000"/>
              </a:solidFill>
            </a:endParaRPr>
          </a:p>
          <a:p>
            <a:r>
              <a:rPr lang="fr-FR" sz="1200" dirty="0">
                <a:solidFill>
                  <a:srgbClr val="008000"/>
                </a:solidFill>
              </a:rPr>
              <a:t>(+) Luzerne, féverole, vesce, en France. </a:t>
            </a:r>
            <a:r>
              <a:rPr lang="fr-FR" sz="1200" i="1" dirty="0" err="1">
                <a:solidFill>
                  <a:srgbClr val="008000"/>
                </a:solidFill>
              </a:rPr>
              <a:t>Stylosanthes</a:t>
            </a:r>
            <a:r>
              <a:rPr lang="fr-FR" sz="1200" i="1" dirty="0">
                <a:solidFill>
                  <a:srgbClr val="008000"/>
                </a:solidFill>
              </a:rPr>
              <a:t> </a:t>
            </a:r>
            <a:r>
              <a:rPr lang="fr-FR" sz="1200" i="1" dirty="0" err="1">
                <a:solidFill>
                  <a:srgbClr val="008000"/>
                </a:solidFill>
              </a:rPr>
              <a:t>guiainensis</a:t>
            </a:r>
            <a:r>
              <a:rPr lang="fr-FR" sz="1200" dirty="0">
                <a:solidFill>
                  <a:srgbClr val="008000"/>
                </a:solidFill>
              </a:rPr>
              <a:t>, en Afrique.</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1615" y="4954973"/>
            <a:ext cx="2628900" cy="1743075"/>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9029" y="4954973"/>
            <a:ext cx="2628900" cy="1743075"/>
          </a:xfrm>
          <a:prstGeom prst="rect">
            <a:avLst/>
          </a:prstGeom>
        </p:spPr>
      </p:pic>
    </p:spTree>
    <p:extLst>
      <p:ext uri="{BB962C8B-B14F-4D97-AF65-F5344CB8AC3E}">
        <p14:creationId xmlns:p14="http://schemas.microsoft.com/office/powerpoint/2010/main" val="3650472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9112219" y="234330"/>
            <a:ext cx="2743200" cy="365125"/>
          </a:xfrm>
        </p:spPr>
        <p:txBody>
          <a:bodyPr/>
          <a:lstStyle/>
          <a:p>
            <a:fld id="{76277987-A612-4082-9FDC-07960AF023C3}" type="slidenum">
              <a:rPr lang="fr-FR" smtClean="0"/>
              <a:t>34</a:t>
            </a:fld>
            <a:endParaRPr lang="fr-FR" dirty="0"/>
          </a:p>
        </p:txBody>
      </p:sp>
      <p:sp>
        <p:nvSpPr>
          <p:cNvPr id="3" name="ZoneTexte 2"/>
          <p:cNvSpPr txBox="1"/>
          <p:nvPr/>
        </p:nvSpPr>
        <p:spPr>
          <a:xfrm>
            <a:off x="189571" y="515463"/>
            <a:ext cx="11665848" cy="3785652"/>
          </a:xfrm>
          <a:prstGeom prst="rect">
            <a:avLst/>
          </a:prstGeom>
          <a:noFill/>
        </p:spPr>
        <p:txBody>
          <a:bodyPr wrap="square" rtlCol="0">
            <a:spAutoFit/>
          </a:bodyPr>
          <a:lstStyle/>
          <a:p>
            <a:pPr algn="just"/>
            <a:r>
              <a:rPr lang="fr-FR" b="1" dirty="0">
                <a:solidFill>
                  <a:srgbClr val="008000"/>
                </a:solidFill>
              </a:rPr>
              <a:t>28. Types d’implantations définitives proposées en zone tropicale humide</a:t>
            </a:r>
          </a:p>
          <a:p>
            <a:pPr algn="just"/>
            <a:r>
              <a:rPr lang="fr-FR" dirty="0">
                <a:solidFill>
                  <a:srgbClr val="008000"/>
                </a:solidFill>
              </a:rPr>
              <a:t>Le cultures de plantation comme le cacao, la noix de coco, le café et le poivre noir sont souvent des éléments dominants de nombreux jardins familiaux, des zones tropicales humides. Ces systèmes sont également généralement appelés </a:t>
            </a:r>
            <a:r>
              <a:rPr lang="fr-FR" i="1" dirty="0">
                <a:solidFill>
                  <a:srgbClr val="008000"/>
                </a:solidFill>
              </a:rPr>
              <a:t>combinaisons plantation-récolte</a:t>
            </a:r>
            <a:r>
              <a:rPr lang="fr-FR" dirty="0">
                <a:solidFill>
                  <a:srgbClr val="008000"/>
                </a:solidFill>
              </a:rPr>
              <a:t>. Structurellement, il n'y a pas de nettes différences entre ces deux types de pratiques; les différences, le cas échéant, sont socio-économique. L'accent principal des jardins familiaux est la production alimentaire pour la consommation des ménages, alors que les </a:t>
            </a:r>
            <a:r>
              <a:rPr lang="fr-FR" i="1" dirty="0">
                <a:solidFill>
                  <a:srgbClr val="008000"/>
                </a:solidFill>
              </a:rPr>
              <a:t>combinaisons plantation-récolte </a:t>
            </a:r>
            <a:r>
              <a:rPr lang="fr-FR" dirty="0">
                <a:solidFill>
                  <a:srgbClr val="008000"/>
                </a:solidFill>
              </a:rPr>
              <a:t>se concentrent généralement sur la production commerciale de ces cultures de plantation. En réalité, cependant, il existe un continuum à partir du niveau des petits jardins familiaux de subsistance à des combinaisons plantation-récolte d’assez grandes surfaces (de quelques hectares), sans lignes de démarcation distinctes entre elles. Une autre pratique agroforestière connexe, qui constitue parfois une partie du jardin familial, est le jardin arboré </a:t>
            </a:r>
            <a:r>
              <a:rPr lang="fr-FR" dirty="0" err="1">
                <a:solidFill>
                  <a:srgbClr val="008000"/>
                </a:solidFill>
              </a:rPr>
              <a:t>multi-étagés</a:t>
            </a:r>
            <a:r>
              <a:rPr lang="fr-FR" dirty="0">
                <a:solidFill>
                  <a:srgbClr val="008000"/>
                </a:solidFill>
              </a:rPr>
              <a:t> ou multi-strates (ou jardins de case). Ce sont des plantations mixtes arbres constitués d'espèces forestières conventionnelles et autres essences commerciales, généralement des épices d'arbres, ce qui donne l'apparence d'une forêt gérée (forêt jardinée ou jardins d'arbres).</a:t>
            </a:r>
            <a:endParaRPr lang="fr-FR" sz="1200" dirty="0">
              <a:solidFill>
                <a:srgbClr val="008000"/>
              </a:solidFill>
            </a:endParaRPr>
          </a:p>
          <a:p>
            <a:r>
              <a:rPr lang="fr-FR" sz="1200" dirty="0">
                <a:solidFill>
                  <a:srgbClr val="008000"/>
                </a:solidFill>
              </a:rPr>
              <a:t>Source : </a:t>
            </a:r>
            <a:r>
              <a:rPr lang="fr-FR" sz="1200" i="1" dirty="0">
                <a:solidFill>
                  <a:srgbClr val="008000"/>
                </a:solidFill>
              </a:rPr>
              <a:t>An Introduction to </a:t>
            </a:r>
            <a:r>
              <a:rPr lang="fr-FR" sz="1200" i="1" dirty="0" err="1">
                <a:solidFill>
                  <a:srgbClr val="008000"/>
                </a:solidFill>
              </a:rPr>
              <a:t>Agroforestry</a:t>
            </a:r>
            <a:r>
              <a:rPr lang="fr-FR" sz="1200" dirty="0">
                <a:solidFill>
                  <a:srgbClr val="008000"/>
                </a:solidFill>
              </a:rPr>
              <a:t>, P.K. </a:t>
            </a:r>
            <a:r>
              <a:rPr lang="fr-FR" sz="1200" dirty="0" err="1">
                <a:solidFill>
                  <a:srgbClr val="008000"/>
                </a:solidFill>
              </a:rPr>
              <a:t>Ramachandran</a:t>
            </a:r>
            <a:r>
              <a:rPr lang="fr-FR" sz="1200" dirty="0">
                <a:solidFill>
                  <a:srgbClr val="008000"/>
                </a:solidFill>
              </a:rPr>
              <a:t> Nair, </a:t>
            </a:r>
            <a:r>
              <a:rPr lang="en-US" sz="1200" dirty="0">
                <a:solidFill>
                  <a:srgbClr val="008000"/>
                </a:solidFill>
              </a:rPr>
              <a:t>Kluwer Academic Publishers, 1993, </a:t>
            </a:r>
            <a:r>
              <a:rPr lang="en-US" sz="1200" dirty="0">
                <a:solidFill>
                  <a:srgbClr val="008000"/>
                </a:solidFill>
                <a:hlinkClick r:id="rId2"/>
              </a:rPr>
              <a:t>http://www.worldagroforestry.org/Units/Library/Books/PDFs/32_An_introduction_to_agroforestry.pdf</a:t>
            </a:r>
            <a:r>
              <a:rPr lang="en-US" sz="1200" dirty="0">
                <a:solidFill>
                  <a:srgbClr val="008000"/>
                </a:solidFill>
              </a:rPr>
              <a:t> </a:t>
            </a:r>
            <a:endParaRPr lang="fr-FR" sz="1200" dirty="0">
              <a:solidFill>
                <a:srgbClr val="008000"/>
              </a:solidFill>
            </a:endParaRPr>
          </a:p>
        </p:txBody>
      </p:sp>
      <p:sp>
        <p:nvSpPr>
          <p:cNvPr id="4" name="Rectangle 3"/>
          <p:cNvSpPr/>
          <p:nvPr/>
        </p:nvSpPr>
        <p:spPr>
          <a:xfrm>
            <a:off x="5008592" y="146131"/>
            <a:ext cx="2260875" cy="369332"/>
          </a:xfrm>
          <a:prstGeom prst="rect">
            <a:avLst/>
          </a:prstGeom>
          <a:ln>
            <a:solidFill>
              <a:srgbClr val="008000"/>
            </a:solidFill>
          </a:ln>
        </p:spPr>
        <p:txBody>
          <a:bodyPr wrap="none">
            <a:spAutoFit/>
          </a:bodyPr>
          <a:lstStyle/>
          <a:p>
            <a:pPr algn="ctr"/>
            <a:r>
              <a:rPr lang="fr-FR" b="1" dirty="0">
                <a:solidFill>
                  <a:srgbClr val="008000"/>
                </a:solidFill>
              </a:rPr>
              <a:t>Projet </a:t>
            </a:r>
            <a:r>
              <a:rPr lang="fr-FR" b="1" dirty="0" err="1">
                <a:solidFill>
                  <a:srgbClr val="008000"/>
                </a:solidFill>
              </a:rPr>
              <a:t>Voatsyperifery</a:t>
            </a:r>
            <a:r>
              <a:rPr lang="fr-FR" b="1" dirty="0">
                <a:solidFill>
                  <a:srgbClr val="008000"/>
                </a:solidFill>
              </a:rPr>
              <a:t> </a:t>
            </a:r>
          </a:p>
        </p:txBody>
      </p:sp>
      <p:sp>
        <p:nvSpPr>
          <p:cNvPr id="5" name="Rectangle 4"/>
          <p:cNvSpPr/>
          <p:nvPr/>
        </p:nvSpPr>
        <p:spPr>
          <a:xfrm>
            <a:off x="557561" y="6329940"/>
            <a:ext cx="10684541" cy="461665"/>
          </a:xfrm>
          <a:prstGeom prst="rect">
            <a:avLst/>
          </a:prstGeom>
        </p:spPr>
        <p:txBody>
          <a:bodyPr wrap="square">
            <a:spAutoFit/>
          </a:bodyPr>
          <a:lstStyle/>
          <a:p>
            <a:pPr algn="ctr"/>
            <a:r>
              <a:rPr lang="fr-FR" sz="1200" dirty="0">
                <a:solidFill>
                  <a:srgbClr val="008000"/>
                </a:solidFill>
              </a:rPr>
              <a:t>A gauche : Ombrage des jeunes lianes de poivre avec des feuilles de palmier. Thaïlande. A droite : </a:t>
            </a:r>
            <a:r>
              <a:rPr lang="fr-FR" sz="1200" dirty="0" err="1">
                <a:solidFill>
                  <a:srgbClr val="008000"/>
                </a:solidFill>
              </a:rPr>
              <a:t>Mulch</a:t>
            </a:r>
            <a:r>
              <a:rPr lang="fr-FR" sz="1200" dirty="0">
                <a:solidFill>
                  <a:srgbClr val="008000"/>
                </a:solidFill>
              </a:rPr>
              <a:t> (paillage) appliqué à la base d'une jeune liane de poivre. </a:t>
            </a:r>
            <a:r>
              <a:rPr lang="fr-FR" sz="1200" dirty="0" err="1">
                <a:solidFill>
                  <a:srgbClr val="008000"/>
                </a:solidFill>
              </a:rPr>
              <a:t>Pohnpei</a:t>
            </a:r>
            <a:r>
              <a:rPr lang="fr-FR" sz="1200" dirty="0">
                <a:solidFill>
                  <a:srgbClr val="008000"/>
                </a:solidFill>
              </a:rPr>
              <a:t>.</a:t>
            </a:r>
          </a:p>
          <a:p>
            <a:pPr algn="ctr"/>
            <a:r>
              <a:rPr lang="fr-FR" sz="1200" dirty="0">
                <a:solidFill>
                  <a:srgbClr val="008000"/>
                </a:solidFill>
              </a:rPr>
              <a:t>Source : </a:t>
            </a:r>
            <a:r>
              <a:rPr lang="en-US" sz="1200" i="1" dirty="0">
                <a:solidFill>
                  <a:srgbClr val="008000"/>
                </a:solidFill>
              </a:rPr>
              <a:t>Black pepper (Piper </a:t>
            </a:r>
            <a:r>
              <a:rPr lang="en-US" sz="1200" i="1" dirty="0" err="1">
                <a:solidFill>
                  <a:srgbClr val="008000"/>
                </a:solidFill>
              </a:rPr>
              <a:t>nigrum</a:t>
            </a:r>
            <a:r>
              <a:rPr lang="en-US" sz="1200" i="1" dirty="0">
                <a:solidFill>
                  <a:srgbClr val="008000"/>
                </a:solidFill>
              </a:rPr>
              <a:t>), </a:t>
            </a:r>
            <a:r>
              <a:rPr lang="en-US" sz="1200" dirty="0">
                <a:solidFill>
                  <a:srgbClr val="008000"/>
                </a:solidFill>
              </a:rPr>
              <a:t>Scot C. Nelson and K. T. Cannon-Eger, page 6, </a:t>
            </a:r>
            <a:r>
              <a:rPr lang="en-US" sz="1200" dirty="0">
                <a:solidFill>
                  <a:srgbClr val="008000"/>
                </a:solidFill>
                <a:hlinkClick r:id="rId3"/>
              </a:rPr>
              <a:t>http://www.agroforestry.net/images/pdfs/Black_pepper_specialty_crop.pdf</a:t>
            </a:r>
            <a:r>
              <a:rPr lang="en-US" sz="1200" dirty="0">
                <a:solidFill>
                  <a:srgbClr val="008000"/>
                </a:solidFill>
              </a:rPr>
              <a:t> </a:t>
            </a:r>
            <a:endParaRPr lang="fr-FR" sz="1200" dirty="0">
              <a:solidFill>
                <a:srgbClr val="008000"/>
              </a:solidFill>
            </a:endParaRPr>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7475" y="4232230"/>
            <a:ext cx="3028950" cy="2038350"/>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205" y="4301115"/>
            <a:ext cx="3038475" cy="2028825"/>
          </a:xfrm>
          <a:prstGeom prst="rect">
            <a:avLst/>
          </a:prstGeom>
        </p:spPr>
      </p:pic>
      <p:sp>
        <p:nvSpPr>
          <p:cNvPr id="8" name="ZoneTexte 7"/>
          <p:cNvSpPr txBox="1"/>
          <p:nvPr/>
        </p:nvSpPr>
        <p:spPr>
          <a:xfrm>
            <a:off x="3697149" y="4287797"/>
            <a:ext cx="4757857" cy="1477328"/>
          </a:xfrm>
          <a:prstGeom prst="rect">
            <a:avLst/>
          </a:prstGeom>
          <a:noFill/>
          <a:ln>
            <a:solidFill>
              <a:srgbClr val="008000"/>
            </a:solidFill>
          </a:ln>
        </p:spPr>
        <p:txBody>
          <a:bodyPr wrap="square" rtlCol="0">
            <a:spAutoFit/>
          </a:bodyPr>
          <a:lstStyle/>
          <a:p>
            <a:pPr algn="just"/>
            <a:r>
              <a:rPr lang="fr-FR" dirty="0">
                <a:solidFill>
                  <a:srgbClr val="008000"/>
                </a:solidFill>
              </a:rPr>
              <a:t>On peut aussi imaginer </a:t>
            </a:r>
            <a:r>
              <a:rPr lang="fr-FR" i="1" dirty="0">
                <a:solidFill>
                  <a:srgbClr val="008000"/>
                </a:solidFill>
              </a:rPr>
              <a:t>cultiver d’autres lianes moins fragiles, sans maladie </a:t>
            </a:r>
            <a:r>
              <a:rPr lang="fr-FR" dirty="0">
                <a:solidFill>
                  <a:srgbClr val="008000"/>
                </a:solidFill>
              </a:rPr>
              <a:t>(que la liane poivre), dans ce système agroforestier, comme : a) la barbadine, 2) le </a:t>
            </a:r>
            <a:r>
              <a:rPr lang="fr-FR" dirty="0" err="1">
                <a:solidFill>
                  <a:srgbClr val="008000"/>
                </a:solidFill>
              </a:rPr>
              <a:t>curuba</a:t>
            </a:r>
            <a:r>
              <a:rPr lang="fr-FR" dirty="0">
                <a:solidFill>
                  <a:srgbClr val="008000"/>
                </a:solidFill>
              </a:rPr>
              <a:t>, c) la </a:t>
            </a:r>
            <a:r>
              <a:rPr lang="fr-FR" dirty="0" err="1">
                <a:solidFill>
                  <a:srgbClr val="008000"/>
                </a:solidFill>
              </a:rPr>
              <a:t>grenadelle</a:t>
            </a:r>
            <a:r>
              <a:rPr lang="fr-FR" dirty="0">
                <a:solidFill>
                  <a:srgbClr val="008000"/>
                </a:solidFill>
              </a:rPr>
              <a:t>, d) la grenadille (toute de la famille des passiflore).</a:t>
            </a:r>
          </a:p>
        </p:txBody>
      </p:sp>
    </p:spTree>
    <p:extLst>
      <p:ext uri="{BB962C8B-B14F-4D97-AF65-F5344CB8AC3E}">
        <p14:creationId xmlns:p14="http://schemas.microsoft.com/office/powerpoint/2010/main" val="623453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9235069" y="247522"/>
            <a:ext cx="2743200" cy="365125"/>
          </a:xfrm>
        </p:spPr>
        <p:txBody>
          <a:bodyPr/>
          <a:lstStyle/>
          <a:p>
            <a:fld id="{76277987-A612-4082-9FDC-07960AF023C3}" type="slidenum">
              <a:rPr lang="fr-FR" smtClean="0"/>
              <a:t>35</a:t>
            </a:fld>
            <a:endParaRPr lang="fr-FR"/>
          </a:p>
        </p:txBody>
      </p:sp>
      <p:sp>
        <p:nvSpPr>
          <p:cNvPr id="3" name="Rectangle 2"/>
          <p:cNvSpPr/>
          <p:nvPr/>
        </p:nvSpPr>
        <p:spPr>
          <a:xfrm>
            <a:off x="211124" y="243315"/>
            <a:ext cx="1555234" cy="369332"/>
          </a:xfrm>
          <a:prstGeom prst="rect">
            <a:avLst/>
          </a:prstGeom>
        </p:spPr>
        <p:txBody>
          <a:bodyPr wrap="none">
            <a:spAutoFit/>
          </a:bodyPr>
          <a:lstStyle/>
          <a:p>
            <a:r>
              <a:rPr lang="fr-FR" dirty="0">
                <a:solidFill>
                  <a:srgbClr val="008000"/>
                </a:solidFill>
              </a:rPr>
              <a:t>29. </a:t>
            </a:r>
            <a:r>
              <a:rPr lang="fr-FR" b="1" dirty="0">
                <a:solidFill>
                  <a:srgbClr val="008000"/>
                </a:solidFill>
              </a:rPr>
              <a:t>Conclusion</a:t>
            </a:r>
          </a:p>
        </p:txBody>
      </p:sp>
      <p:sp>
        <p:nvSpPr>
          <p:cNvPr id="5" name="Rectangle 4"/>
          <p:cNvSpPr/>
          <p:nvPr/>
        </p:nvSpPr>
        <p:spPr>
          <a:xfrm>
            <a:off x="5008592" y="146131"/>
            <a:ext cx="2260875" cy="369332"/>
          </a:xfrm>
          <a:prstGeom prst="rect">
            <a:avLst/>
          </a:prstGeom>
          <a:ln>
            <a:solidFill>
              <a:srgbClr val="008000"/>
            </a:solidFill>
          </a:ln>
        </p:spPr>
        <p:txBody>
          <a:bodyPr wrap="none">
            <a:spAutoFit/>
          </a:bodyPr>
          <a:lstStyle/>
          <a:p>
            <a:pPr algn="ctr"/>
            <a:r>
              <a:rPr lang="fr-FR" b="1" dirty="0">
                <a:solidFill>
                  <a:srgbClr val="008000"/>
                </a:solidFill>
              </a:rPr>
              <a:t>Projet </a:t>
            </a:r>
            <a:r>
              <a:rPr lang="fr-FR" b="1" dirty="0" err="1">
                <a:solidFill>
                  <a:srgbClr val="008000"/>
                </a:solidFill>
              </a:rPr>
              <a:t>Voatsyperifery</a:t>
            </a:r>
            <a:r>
              <a:rPr lang="fr-FR" b="1" dirty="0">
                <a:solidFill>
                  <a:srgbClr val="008000"/>
                </a:solidFill>
              </a:rPr>
              <a:t> </a:t>
            </a:r>
          </a:p>
        </p:txBody>
      </p:sp>
      <p:sp>
        <p:nvSpPr>
          <p:cNvPr id="6" name="ZoneTexte 5"/>
          <p:cNvSpPr txBox="1"/>
          <p:nvPr/>
        </p:nvSpPr>
        <p:spPr>
          <a:xfrm>
            <a:off x="211124" y="612647"/>
            <a:ext cx="11767145" cy="6186309"/>
          </a:xfrm>
          <a:prstGeom prst="rect">
            <a:avLst/>
          </a:prstGeom>
          <a:noFill/>
        </p:spPr>
        <p:txBody>
          <a:bodyPr wrap="square" rtlCol="0">
            <a:spAutoFit/>
          </a:bodyPr>
          <a:lstStyle/>
          <a:p>
            <a:r>
              <a:rPr lang="fr-FR" dirty="0">
                <a:solidFill>
                  <a:srgbClr val="008000"/>
                </a:solidFill>
              </a:rPr>
              <a:t>Avantages :</a:t>
            </a:r>
          </a:p>
          <a:p>
            <a:pPr marL="342900" indent="-342900">
              <a:buAutoNum type="alphaLcParenR"/>
            </a:pPr>
            <a:r>
              <a:rPr lang="fr-FR" dirty="0">
                <a:solidFill>
                  <a:srgbClr val="008000"/>
                </a:solidFill>
              </a:rPr>
              <a:t>Cette culture peut </a:t>
            </a:r>
            <a:r>
              <a:rPr lang="fr-FR" b="1" dirty="0">
                <a:solidFill>
                  <a:srgbClr val="008000"/>
                </a:solidFill>
              </a:rPr>
              <a:t>rapporter gros </a:t>
            </a:r>
            <a:r>
              <a:rPr lang="fr-FR" dirty="0">
                <a:solidFill>
                  <a:srgbClr val="008000"/>
                </a:solidFill>
              </a:rPr>
              <a:t>(si elle marche), avec un poivre à 150 € / Kg (selon le cours).</a:t>
            </a:r>
          </a:p>
          <a:p>
            <a:pPr marL="342900" indent="-342900">
              <a:buAutoNum type="alphaLcParenR"/>
            </a:pPr>
            <a:r>
              <a:rPr lang="fr-FR" dirty="0">
                <a:solidFill>
                  <a:srgbClr val="008000"/>
                </a:solidFill>
              </a:rPr>
              <a:t>On pourrait s’attendre à des rendements élevés (si elle marche).</a:t>
            </a:r>
          </a:p>
          <a:p>
            <a:endParaRPr lang="fr-FR" dirty="0">
              <a:solidFill>
                <a:srgbClr val="008000"/>
              </a:solidFill>
            </a:endParaRPr>
          </a:p>
          <a:p>
            <a:pPr algn="just"/>
            <a:r>
              <a:rPr lang="fr-FR" dirty="0">
                <a:solidFill>
                  <a:srgbClr val="FF0000"/>
                </a:solidFill>
              </a:rPr>
              <a:t>Inconvénients :</a:t>
            </a:r>
          </a:p>
          <a:p>
            <a:pPr algn="just"/>
            <a:r>
              <a:rPr lang="fr-FR" dirty="0">
                <a:solidFill>
                  <a:srgbClr val="FF0000"/>
                </a:solidFill>
              </a:rPr>
              <a:t>b) Il a une </a:t>
            </a:r>
            <a:r>
              <a:rPr lang="fr-FR" b="1" dirty="0">
                <a:solidFill>
                  <a:srgbClr val="FF0000"/>
                </a:solidFill>
              </a:rPr>
              <a:t>part d’inconnu </a:t>
            </a:r>
            <a:r>
              <a:rPr lang="fr-FR" dirty="0">
                <a:solidFill>
                  <a:srgbClr val="FF0000"/>
                </a:solidFill>
              </a:rPr>
              <a:t>dans cette culture (a) va-t-elle marcher en zone tropicale humide, dans une autre région, en essayant de retrouver des conditions écologiques semblables ?, b) cette plante ne pousse-t-elle en symbiose avec d’autres plantes ou avec son arbre tuteur vivants).</a:t>
            </a:r>
          </a:p>
          <a:p>
            <a:pPr algn="just"/>
            <a:r>
              <a:rPr lang="fr-FR" dirty="0">
                <a:solidFill>
                  <a:srgbClr val="FF0000"/>
                </a:solidFill>
              </a:rPr>
              <a:t>c) La culture des variétés de poivres est délicate et sujette à maladies, dont la plus grave la pourriture des racines et la pourriture du pied causée par </a:t>
            </a:r>
            <a:r>
              <a:rPr lang="fr-FR" b="1" i="1" dirty="0">
                <a:solidFill>
                  <a:srgbClr val="FF0000"/>
                </a:solidFill>
              </a:rPr>
              <a:t>Phytophthora </a:t>
            </a:r>
            <a:r>
              <a:rPr lang="fr-FR" b="1" i="1" dirty="0" err="1">
                <a:solidFill>
                  <a:srgbClr val="FF0000"/>
                </a:solidFill>
              </a:rPr>
              <a:t>capsici</a:t>
            </a:r>
            <a:r>
              <a:rPr lang="fr-FR" dirty="0">
                <a:solidFill>
                  <a:srgbClr val="FF0000"/>
                </a:solidFill>
              </a:rPr>
              <a:t> (</a:t>
            </a:r>
            <a:r>
              <a:rPr lang="fr-FR" dirty="0">
                <a:solidFill>
                  <a:srgbClr val="008000"/>
                </a:solidFill>
              </a:rPr>
              <a:t>on peut la gérer par des mesures de prophylaxie préventive. Voir chapitre « </a:t>
            </a:r>
            <a:r>
              <a:rPr lang="fr-FR" b="1" dirty="0">
                <a:solidFill>
                  <a:srgbClr val="008000"/>
                </a:solidFill>
              </a:rPr>
              <a:t>19. Traitement des maladies</a:t>
            </a:r>
            <a:r>
              <a:rPr lang="fr-FR" dirty="0">
                <a:solidFill>
                  <a:srgbClr val="008000"/>
                </a:solidFill>
              </a:rPr>
              <a:t> »</a:t>
            </a:r>
            <a:r>
              <a:rPr lang="fr-FR" dirty="0">
                <a:solidFill>
                  <a:srgbClr val="FF0000"/>
                </a:solidFill>
              </a:rPr>
              <a:t>).</a:t>
            </a:r>
          </a:p>
          <a:p>
            <a:pPr algn="just"/>
            <a:r>
              <a:rPr lang="fr-FR" dirty="0">
                <a:solidFill>
                  <a:srgbClr val="FF0000"/>
                </a:solidFill>
              </a:rPr>
              <a:t>d) Le traitement des grains de poivre est complexe et nécessite une main d’œuvre (pouvant abondante). </a:t>
            </a:r>
          </a:p>
          <a:p>
            <a:pPr algn="just"/>
            <a:r>
              <a:rPr lang="fr-FR" dirty="0">
                <a:solidFill>
                  <a:srgbClr val="FF0000"/>
                </a:solidFill>
              </a:rPr>
              <a:t>e) L’essai d’une culture en France nécessite un investissement coûteux (serre, système de chauffage …). Mais hors de sa zone écologique, sa production en France va-t-elle pouvoir obtenir les mêmes saveurs ?</a:t>
            </a:r>
          </a:p>
          <a:p>
            <a:pPr algn="just"/>
            <a:r>
              <a:rPr lang="fr-FR" dirty="0">
                <a:solidFill>
                  <a:srgbClr val="FF0000"/>
                </a:solidFill>
              </a:rPr>
              <a:t>f) Si la valeur au kg de cette production se sait (le bruit s’ébruite), il y a le </a:t>
            </a:r>
            <a:r>
              <a:rPr lang="fr-FR" b="1" dirty="0">
                <a:solidFill>
                  <a:srgbClr val="FF0000"/>
                </a:solidFill>
              </a:rPr>
              <a:t>risque les populations voisines (villageois en Afrique, </a:t>
            </a:r>
            <a:r>
              <a:rPr lang="fr-FR" b="1" dirty="0" err="1">
                <a:solidFill>
                  <a:srgbClr val="FF0000"/>
                </a:solidFill>
              </a:rPr>
              <a:t>Garimperos</a:t>
            </a:r>
            <a:r>
              <a:rPr lang="fr-FR" b="1" dirty="0">
                <a:solidFill>
                  <a:srgbClr val="FF0000"/>
                </a:solidFill>
              </a:rPr>
              <a:t> brésilien en Guyane …) volent et récoltent les graines sur les lianes</a:t>
            </a:r>
            <a:r>
              <a:rPr lang="fr-FR" dirty="0">
                <a:solidFill>
                  <a:srgbClr val="FF0000"/>
                </a:solidFill>
              </a:rPr>
              <a:t>. </a:t>
            </a:r>
          </a:p>
          <a:p>
            <a:pPr algn="just"/>
            <a:r>
              <a:rPr lang="fr-FR" dirty="0">
                <a:solidFill>
                  <a:srgbClr val="FF0000"/>
                </a:solidFill>
              </a:rPr>
              <a:t>g) Il y a toujours le risque d’être accusé de </a:t>
            </a:r>
            <a:r>
              <a:rPr lang="fr-FR" dirty="0" err="1">
                <a:solidFill>
                  <a:srgbClr val="FF0000"/>
                </a:solidFill>
              </a:rPr>
              <a:t>biopiraterie</a:t>
            </a:r>
            <a:r>
              <a:rPr lang="fr-FR" dirty="0">
                <a:solidFill>
                  <a:srgbClr val="FF0000"/>
                </a:solidFill>
              </a:rPr>
              <a:t> en exportant des graines fraiches de </a:t>
            </a:r>
            <a:r>
              <a:rPr lang="fr-FR" i="1" dirty="0" err="1">
                <a:solidFill>
                  <a:srgbClr val="FF0000"/>
                </a:solidFill>
              </a:rPr>
              <a:t>voatsyperifery</a:t>
            </a:r>
            <a:r>
              <a:rPr lang="fr-FR" dirty="0">
                <a:solidFill>
                  <a:srgbClr val="FF0000"/>
                </a:solidFill>
              </a:rPr>
              <a:t> et en les cultivant hors de Madagascar (exemple du Quinoa, originaire du Pérou et maintenant cultivé partout y compris dans l’Anjou).</a:t>
            </a:r>
          </a:p>
          <a:p>
            <a:pPr algn="just"/>
            <a:r>
              <a:rPr lang="fr-FR" dirty="0">
                <a:solidFill>
                  <a:srgbClr val="FF0000"/>
                </a:solidFill>
              </a:rPr>
              <a:t>h) l’</a:t>
            </a:r>
            <a:r>
              <a:rPr lang="fr-FR" dirty="0" err="1">
                <a:solidFill>
                  <a:srgbClr val="FF0000"/>
                </a:solidFill>
              </a:rPr>
              <a:t>aquaponie</a:t>
            </a:r>
            <a:r>
              <a:rPr lang="fr-FR" dirty="0">
                <a:solidFill>
                  <a:srgbClr val="FF0000"/>
                </a:solidFill>
              </a:rPr>
              <a:t>, quelque soit la zone de culture, nécessite un investissement dans du matériel, qui a un coût au départ. </a:t>
            </a:r>
            <a:endParaRPr lang="fr-FR" dirty="0">
              <a:solidFill>
                <a:srgbClr val="008000"/>
              </a:solidFill>
            </a:endParaRPr>
          </a:p>
          <a:p>
            <a:endParaRPr lang="fr-FR" dirty="0">
              <a:solidFill>
                <a:srgbClr val="008000"/>
              </a:solidFill>
            </a:endParaRPr>
          </a:p>
          <a:p>
            <a:r>
              <a:rPr lang="fr-FR" dirty="0">
                <a:solidFill>
                  <a:srgbClr val="008000"/>
                </a:solidFill>
              </a:rPr>
              <a:t>Il est nécessaire que cette production reste discrète et que la main d’œuvre ne soit pas tenue au courant.</a:t>
            </a:r>
          </a:p>
          <a:p>
            <a:r>
              <a:rPr lang="fr-FR" dirty="0">
                <a:solidFill>
                  <a:srgbClr val="008000"/>
                </a:solidFill>
              </a:rPr>
              <a:t>Donc, il y a des risques à prévoir.</a:t>
            </a:r>
            <a:endParaRPr lang="fr-FR" dirty="0">
              <a:solidFill>
                <a:srgbClr val="FF0000"/>
              </a:solidFill>
            </a:endParaRPr>
          </a:p>
        </p:txBody>
      </p:sp>
    </p:spTree>
    <p:extLst>
      <p:ext uri="{BB962C8B-B14F-4D97-AF65-F5344CB8AC3E}">
        <p14:creationId xmlns:p14="http://schemas.microsoft.com/office/powerpoint/2010/main" val="18611384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9279673" y="150338"/>
            <a:ext cx="2743200" cy="365125"/>
          </a:xfrm>
        </p:spPr>
        <p:txBody>
          <a:bodyPr/>
          <a:lstStyle/>
          <a:p>
            <a:fld id="{76277987-A612-4082-9FDC-07960AF023C3}" type="slidenum">
              <a:rPr lang="fr-FR" smtClean="0"/>
              <a:t>36</a:t>
            </a:fld>
            <a:endParaRPr lang="fr-FR"/>
          </a:p>
        </p:txBody>
      </p:sp>
      <p:sp>
        <p:nvSpPr>
          <p:cNvPr id="3" name="Rectangle 2"/>
          <p:cNvSpPr/>
          <p:nvPr/>
        </p:nvSpPr>
        <p:spPr>
          <a:xfrm>
            <a:off x="5008592" y="146131"/>
            <a:ext cx="2260875" cy="369332"/>
          </a:xfrm>
          <a:prstGeom prst="rect">
            <a:avLst/>
          </a:prstGeom>
          <a:ln>
            <a:solidFill>
              <a:srgbClr val="008000"/>
            </a:solidFill>
          </a:ln>
        </p:spPr>
        <p:txBody>
          <a:bodyPr wrap="none">
            <a:spAutoFit/>
          </a:bodyPr>
          <a:lstStyle/>
          <a:p>
            <a:pPr algn="ctr"/>
            <a:r>
              <a:rPr lang="fr-FR" b="1" dirty="0">
                <a:solidFill>
                  <a:srgbClr val="008000"/>
                </a:solidFill>
              </a:rPr>
              <a:t>Projet </a:t>
            </a:r>
            <a:r>
              <a:rPr lang="fr-FR" b="1" dirty="0" err="1">
                <a:solidFill>
                  <a:srgbClr val="008000"/>
                </a:solidFill>
              </a:rPr>
              <a:t>Voatsyperifery</a:t>
            </a:r>
            <a:r>
              <a:rPr lang="fr-FR" b="1" dirty="0">
                <a:solidFill>
                  <a:srgbClr val="008000"/>
                </a:solidFill>
              </a:rPr>
              <a:t> </a:t>
            </a:r>
          </a:p>
        </p:txBody>
      </p:sp>
      <p:sp>
        <p:nvSpPr>
          <p:cNvPr id="4" name="ZoneTexte 3"/>
          <p:cNvSpPr txBox="1"/>
          <p:nvPr/>
        </p:nvSpPr>
        <p:spPr>
          <a:xfrm>
            <a:off x="140353" y="193243"/>
            <a:ext cx="1817870" cy="369332"/>
          </a:xfrm>
          <a:prstGeom prst="rect">
            <a:avLst/>
          </a:prstGeom>
          <a:noFill/>
        </p:spPr>
        <p:txBody>
          <a:bodyPr wrap="none" rtlCol="0">
            <a:spAutoFit/>
          </a:bodyPr>
          <a:lstStyle/>
          <a:p>
            <a:r>
              <a:rPr lang="fr-FR" b="1" dirty="0">
                <a:solidFill>
                  <a:srgbClr val="008000"/>
                </a:solidFill>
              </a:rPr>
              <a:t>A1. Bibliographie</a:t>
            </a:r>
          </a:p>
        </p:txBody>
      </p:sp>
      <p:sp>
        <p:nvSpPr>
          <p:cNvPr id="5" name="ZoneTexte 4"/>
          <p:cNvSpPr txBox="1"/>
          <p:nvPr/>
        </p:nvSpPr>
        <p:spPr>
          <a:xfrm>
            <a:off x="139460" y="552878"/>
            <a:ext cx="11764538" cy="4401205"/>
          </a:xfrm>
          <a:prstGeom prst="rect">
            <a:avLst/>
          </a:prstGeom>
          <a:noFill/>
        </p:spPr>
        <p:txBody>
          <a:bodyPr wrap="square" rtlCol="0">
            <a:spAutoFit/>
          </a:bodyPr>
          <a:lstStyle/>
          <a:p>
            <a:pPr marL="285750" indent="-285750">
              <a:buFont typeface="Arial" panose="020B0604020202020204" pitchFamily="34" charset="0"/>
              <a:buChar char="•"/>
            </a:pPr>
            <a:r>
              <a:rPr lang="en-US" sz="1400" i="1" dirty="0">
                <a:solidFill>
                  <a:srgbClr val="008000"/>
                </a:solidFill>
              </a:rPr>
              <a:t>Black pepper (Piper </a:t>
            </a:r>
            <a:r>
              <a:rPr lang="en-US" sz="1400" i="1" dirty="0" err="1">
                <a:solidFill>
                  <a:srgbClr val="008000"/>
                </a:solidFill>
              </a:rPr>
              <a:t>nigrum</a:t>
            </a:r>
            <a:r>
              <a:rPr lang="en-US" sz="1400" i="1" dirty="0">
                <a:solidFill>
                  <a:srgbClr val="008000"/>
                </a:solidFill>
              </a:rPr>
              <a:t>), </a:t>
            </a:r>
            <a:r>
              <a:rPr lang="en-US" sz="1400" dirty="0">
                <a:solidFill>
                  <a:srgbClr val="008000"/>
                </a:solidFill>
              </a:rPr>
              <a:t>Scot C. Nelson and K. T. Cannon-Eger, </a:t>
            </a:r>
            <a:r>
              <a:rPr lang="en-US" sz="1400" dirty="0">
                <a:solidFill>
                  <a:srgbClr val="008000"/>
                </a:solidFill>
                <a:hlinkClick r:id="rId2"/>
              </a:rPr>
              <a:t>http://www.agroforestry.net/images/pdfs/Black_pepper_specialty_crop.pdf</a:t>
            </a:r>
            <a:r>
              <a:rPr lang="en-US" sz="1400" dirty="0">
                <a:solidFill>
                  <a:srgbClr val="008000"/>
                </a:solidFill>
              </a:rPr>
              <a:t> </a:t>
            </a:r>
          </a:p>
          <a:p>
            <a:pPr marL="285750" indent="-285750">
              <a:buFont typeface="Arial" panose="020B0604020202020204" pitchFamily="34" charset="0"/>
              <a:buChar char="•"/>
            </a:pPr>
            <a:r>
              <a:rPr lang="en-US" sz="1400" i="1" dirty="0">
                <a:solidFill>
                  <a:srgbClr val="008000"/>
                </a:solidFill>
              </a:rPr>
              <a:t>Black Pepper: Piper </a:t>
            </a:r>
            <a:r>
              <a:rPr lang="en-US" sz="1400" i="1" dirty="0" err="1">
                <a:solidFill>
                  <a:srgbClr val="008000"/>
                </a:solidFill>
              </a:rPr>
              <a:t>nigrum</a:t>
            </a:r>
            <a:r>
              <a:rPr lang="en-US" sz="1400" dirty="0">
                <a:solidFill>
                  <a:srgbClr val="008000"/>
                </a:solidFill>
              </a:rPr>
              <a:t>, P. N. </a:t>
            </a:r>
            <a:r>
              <a:rPr lang="en-US" sz="1400" dirty="0" err="1">
                <a:solidFill>
                  <a:srgbClr val="008000"/>
                </a:solidFill>
              </a:rPr>
              <a:t>Ravindran</a:t>
            </a:r>
            <a:r>
              <a:rPr lang="en-US" sz="1400" dirty="0">
                <a:solidFill>
                  <a:srgbClr val="008000"/>
                </a:solidFill>
              </a:rPr>
              <a:t>, Harwood academic publishers, 2003, </a:t>
            </a:r>
            <a:r>
              <a:rPr lang="en-US" sz="1400" dirty="0">
                <a:solidFill>
                  <a:srgbClr val="008000"/>
                </a:solidFill>
                <a:hlinkClick r:id="rId3"/>
              </a:rPr>
              <a:t>https://books.google.fr/books?isbn=0203303873</a:t>
            </a:r>
            <a:r>
              <a:rPr lang="en-US" sz="1400" dirty="0">
                <a:solidFill>
                  <a:srgbClr val="008000"/>
                </a:solidFill>
              </a:rPr>
              <a:t>   </a:t>
            </a:r>
          </a:p>
          <a:p>
            <a:pPr marL="285750" indent="-285750">
              <a:buFont typeface="Arial" panose="020B0604020202020204" pitchFamily="34" charset="0"/>
              <a:buChar char="•"/>
            </a:pPr>
            <a:r>
              <a:rPr lang="fr-FR" sz="1400" i="1" dirty="0" err="1">
                <a:solidFill>
                  <a:srgbClr val="008000"/>
                </a:solidFill>
              </a:rPr>
              <a:t>Drying</a:t>
            </a:r>
            <a:r>
              <a:rPr lang="fr-FR" sz="1400" i="1" dirty="0">
                <a:solidFill>
                  <a:srgbClr val="008000"/>
                </a:solidFill>
              </a:rPr>
              <a:t> of Black Pepper (Piper </a:t>
            </a:r>
            <a:r>
              <a:rPr lang="fr-FR" sz="1400" i="1" dirty="0" err="1">
                <a:solidFill>
                  <a:srgbClr val="008000"/>
                </a:solidFill>
              </a:rPr>
              <a:t>nigrum</a:t>
            </a:r>
            <a:r>
              <a:rPr lang="fr-FR" sz="1400" i="1" dirty="0">
                <a:solidFill>
                  <a:srgbClr val="008000"/>
                </a:solidFill>
              </a:rPr>
              <a:t> L.) </a:t>
            </a:r>
            <a:r>
              <a:rPr lang="fr-FR" sz="1400" i="1" dirty="0" err="1">
                <a:solidFill>
                  <a:srgbClr val="008000"/>
                </a:solidFill>
              </a:rPr>
              <a:t>Using</a:t>
            </a:r>
            <a:r>
              <a:rPr lang="fr-FR" sz="1400" i="1" dirty="0">
                <a:solidFill>
                  <a:srgbClr val="008000"/>
                </a:solidFill>
              </a:rPr>
              <a:t> Solar Tunnel </a:t>
            </a:r>
            <a:r>
              <a:rPr lang="fr-FR" sz="1400" i="1" dirty="0" err="1">
                <a:solidFill>
                  <a:srgbClr val="008000"/>
                </a:solidFill>
              </a:rPr>
              <a:t>D</a:t>
            </a:r>
            <a:r>
              <a:rPr lang="fr-FR" sz="1400" dirty="0" err="1">
                <a:solidFill>
                  <a:srgbClr val="008000"/>
                </a:solidFill>
              </a:rPr>
              <a:t>ryer</a:t>
            </a:r>
            <a:r>
              <a:rPr lang="fr-FR" sz="1400" dirty="0">
                <a:solidFill>
                  <a:srgbClr val="008000"/>
                </a:solidFill>
              </a:rPr>
              <a:t>, JOY C.M., GEORGE PETER PITTAPPILLIL &amp; KP. JOSE, </a:t>
            </a:r>
            <a:r>
              <a:rPr lang="fr-FR" sz="1400" dirty="0">
                <a:solidFill>
                  <a:srgbClr val="008000"/>
                </a:solidFill>
                <a:hlinkClick r:id="rId4"/>
              </a:rPr>
              <a:t>http://psasir.upm.edu.my/3381/1/Drying_of_Black_Pepper_(Piper_nigrum_L.)_Using_Solar_Tunnel_Dryer.pdf</a:t>
            </a:r>
            <a:r>
              <a:rPr lang="fr-FR" sz="1400" dirty="0">
                <a:solidFill>
                  <a:srgbClr val="008000"/>
                </a:solidFill>
              </a:rPr>
              <a:t> </a:t>
            </a:r>
          </a:p>
          <a:p>
            <a:pPr marL="285750" indent="-285750">
              <a:buFont typeface="Arial" panose="020B0604020202020204" pitchFamily="34" charset="0"/>
              <a:buChar char="•"/>
            </a:pPr>
            <a:r>
              <a:rPr lang="fr-FR" sz="1400" i="1" dirty="0" err="1">
                <a:solidFill>
                  <a:srgbClr val="008000"/>
                </a:solidFill>
              </a:rPr>
              <a:t>Pipper</a:t>
            </a:r>
            <a:r>
              <a:rPr lang="fr-FR" sz="1400" i="1" dirty="0">
                <a:solidFill>
                  <a:srgbClr val="008000"/>
                </a:solidFill>
              </a:rPr>
              <a:t> </a:t>
            </a:r>
            <a:r>
              <a:rPr lang="fr-FR" sz="1400" i="1" dirty="0" err="1">
                <a:solidFill>
                  <a:srgbClr val="008000"/>
                </a:solidFill>
              </a:rPr>
              <a:t>processing</a:t>
            </a:r>
            <a:r>
              <a:rPr lang="fr-FR" sz="1400" dirty="0">
                <a:solidFill>
                  <a:srgbClr val="008000"/>
                </a:solidFill>
              </a:rPr>
              <a:t>, </a:t>
            </a:r>
            <a:r>
              <a:rPr lang="fr-FR" sz="1400" dirty="0" err="1">
                <a:solidFill>
                  <a:srgbClr val="008000"/>
                </a:solidFill>
              </a:rPr>
              <a:t>Practical</a:t>
            </a:r>
            <a:r>
              <a:rPr lang="fr-FR" sz="1400" dirty="0">
                <a:solidFill>
                  <a:srgbClr val="008000"/>
                </a:solidFill>
              </a:rPr>
              <a:t> action, </a:t>
            </a:r>
            <a:r>
              <a:rPr lang="fr-FR" sz="1400" dirty="0">
                <a:solidFill>
                  <a:srgbClr val="008000"/>
                </a:solidFill>
                <a:hlinkClick r:id="rId5"/>
              </a:rPr>
              <a:t>http://infohub.practicalaction.org/oknowledge/bitstream/11283/332195/1/Pepper%20processing.pdf</a:t>
            </a:r>
            <a:endParaRPr lang="fr-FR" sz="1400" dirty="0">
              <a:solidFill>
                <a:srgbClr val="008000"/>
              </a:solidFill>
            </a:endParaRPr>
          </a:p>
          <a:p>
            <a:pPr marL="285750" indent="-285750">
              <a:buFont typeface="Arial" panose="020B0604020202020204" pitchFamily="34" charset="0"/>
              <a:buChar char="•"/>
            </a:pPr>
            <a:r>
              <a:rPr lang="en-US" sz="1400" dirty="0">
                <a:solidFill>
                  <a:srgbClr val="008000"/>
                </a:solidFill>
              </a:rPr>
              <a:t> </a:t>
            </a:r>
            <a:r>
              <a:rPr lang="en-US" sz="1400" i="1" dirty="0">
                <a:solidFill>
                  <a:srgbClr val="008000"/>
                </a:solidFill>
              </a:rPr>
              <a:t>Processing of Pepper, </a:t>
            </a:r>
            <a:r>
              <a:rPr lang="en-US" sz="1400" dirty="0">
                <a:solidFill>
                  <a:srgbClr val="008000"/>
                </a:solidFill>
              </a:rPr>
              <a:t>Technical Brief,</a:t>
            </a:r>
            <a:r>
              <a:rPr lang="en-US" sz="1400" i="1" dirty="0">
                <a:solidFill>
                  <a:srgbClr val="008000"/>
                </a:solidFill>
              </a:rPr>
              <a:t> </a:t>
            </a:r>
            <a:r>
              <a:rPr lang="en-US" sz="1400" dirty="0">
                <a:solidFill>
                  <a:srgbClr val="008000"/>
                </a:solidFill>
              </a:rPr>
              <a:t>Practical Action,</a:t>
            </a:r>
            <a:r>
              <a:rPr lang="en-US" sz="1400" i="1" dirty="0">
                <a:solidFill>
                  <a:srgbClr val="008000"/>
                </a:solidFill>
              </a:rPr>
              <a:t> </a:t>
            </a:r>
            <a:r>
              <a:rPr lang="en-US" sz="1400" u="sng" dirty="0">
                <a:solidFill>
                  <a:srgbClr val="008000"/>
                </a:solidFill>
                <a:hlinkClick r:id="rId6" tooltip="http://www.practicalaction.org/?id=technical_briefs_food_processing"/>
              </a:rPr>
              <a:t>http://www.practicalaction.org/?id=technical_briefs_food_processing</a:t>
            </a:r>
            <a:endParaRPr lang="en-US" sz="1400" u="sng" dirty="0">
              <a:solidFill>
                <a:srgbClr val="008000"/>
              </a:solidFill>
            </a:endParaRPr>
          </a:p>
          <a:p>
            <a:pPr marL="285750" indent="-285750">
              <a:buFont typeface="Arial" panose="020B0604020202020204" pitchFamily="34" charset="0"/>
              <a:buChar char="•"/>
            </a:pPr>
            <a:r>
              <a:rPr lang="en-US" sz="1400" i="1" dirty="0">
                <a:solidFill>
                  <a:srgbClr val="008000"/>
                </a:solidFill>
              </a:rPr>
              <a:t>Small-scale spice processing</a:t>
            </a:r>
            <a:r>
              <a:rPr lang="en-US" sz="1400" dirty="0">
                <a:solidFill>
                  <a:srgbClr val="008000"/>
                </a:solidFill>
              </a:rPr>
              <a:t>, Practical Action, </a:t>
            </a:r>
            <a:r>
              <a:rPr lang="en-US" sz="1400" dirty="0">
                <a:solidFill>
                  <a:srgbClr val="008000"/>
                </a:solidFill>
                <a:hlinkClick r:id="rId7"/>
              </a:rPr>
              <a:t>http://practicalaction.org/media/download/41741</a:t>
            </a:r>
            <a:r>
              <a:rPr lang="en-US" sz="1400" dirty="0">
                <a:solidFill>
                  <a:srgbClr val="008000"/>
                </a:solidFill>
              </a:rPr>
              <a:t> </a:t>
            </a:r>
          </a:p>
          <a:p>
            <a:pPr marL="285750" indent="-285750">
              <a:buFont typeface="Arial" panose="020B0604020202020204" pitchFamily="34" charset="0"/>
              <a:buChar char="•"/>
            </a:pPr>
            <a:r>
              <a:rPr lang="en-US" sz="1400" i="1" dirty="0">
                <a:solidFill>
                  <a:srgbClr val="008000"/>
                </a:solidFill>
              </a:rPr>
              <a:t>Drying of Foods,</a:t>
            </a:r>
            <a:r>
              <a:rPr lang="en-US" sz="1400" dirty="0">
                <a:solidFill>
                  <a:srgbClr val="008000"/>
                </a:solidFill>
              </a:rPr>
              <a:t> Practical Action, Technical Brief, </a:t>
            </a:r>
            <a:r>
              <a:rPr lang="en-US" sz="1400" dirty="0">
                <a:solidFill>
                  <a:srgbClr val="008000"/>
                </a:solidFill>
                <a:hlinkClick r:id="rId8"/>
              </a:rPr>
              <a:t>http://infohub.practicalaction.org/oknowledge/bitstream/11283/314541/1/4f53501c-9f04-4ff1-8295-72d80ae4f5bb.pdf</a:t>
            </a:r>
            <a:r>
              <a:rPr lang="en-US" sz="1400" dirty="0">
                <a:solidFill>
                  <a:srgbClr val="008000"/>
                </a:solidFill>
              </a:rPr>
              <a:t> </a:t>
            </a:r>
          </a:p>
          <a:p>
            <a:pPr marL="285750" indent="-285750">
              <a:buFont typeface="Arial" panose="020B0604020202020204" pitchFamily="34" charset="0"/>
              <a:buChar char="•"/>
            </a:pPr>
            <a:r>
              <a:rPr lang="en-US" sz="1400" i="1" dirty="0">
                <a:solidFill>
                  <a:srgbClr val="008000"/>
                </a:solidFill>
              </a:rPr>
              <a:t>Small-scale Drying Technologies,</a:t>
            </a:r>
            <a:r>
              <a:rPr lang="en-US" sz="1400" dirty="0">
                <a:solidFill>
                  <a:srgbClr val="008000"/>
                </a:solidFill>
              </a:rPr>
              <a:t> Practical Action, Technical Brief, </a:t>
            </a:r>
            <a:r>
              <a:rPr lang="en-US" sz="1400" dirty="0">
                <a:solidFill>
                  <a:srgbClr val="008000"/>
                </a:solidFill>
                <a:hlinkClick r:id="rId9"/>
              </a:rPr>
              <a:t>http://practicalaction.org/media/download/41739</a:t>
            </a:r>
            <a:r>
              <a:rPr lang="en-US" sz="1400" dirty="0">
                <a:solidFill>
                  <a:srgbClr val="008000"/>
                </a:solidFill>
              </a:rPr>
              <a:t> </a:t>
            </a:r>
          </a:p>
          <a:p>
            <a:pPr marL="285750" indent="-285750">
              <a:buFont typeface="Arial" panose="020B0604020202020204" pitchFamily="34" charset="0"/>
              <a:buChar char="•"/>
            </a:pPr>
            <a:r>
              <a:rPr lang="en-US" sz="1400" i="1" dirty="0">
                <a:solidFill>
                  <a:srgbClr val="008000"/>
                </a:solidFill>
              </a:rPr>
              <a:t>Solid Filling and Packaging</a:t>
            </a:r>
            <a:r>
              <a:rPr lang="en-US" sz="1400" dirty="0">
                <a:solidFill>
                  <a:srgbClr val="008000"/>
                </a:solidFill>
              </a:rPr>
              <a:t>, Practical Action, Technical Brief, </a:t>
            </a:r>
            <a:r>
              <a:rPr lang="en-US" sz="1400" dirty="0">
                <a:solidFill>
                  <a:srgbClr val="008000"/>
                </a:solidFill>
                <a:hlinkClick r:id="rId10"/>
              </a:rPr>
              <a:t>http://practicalaction.org/media/download/10700</a:t>
            </a:r>
            <a:r>
              <a:rPr lang="en-US" sz="1400" dirty="0">
                <a:solidFill>
                  <a:srgbClr val="008000"/>
                </a:solidFill>
              </a:rPr>
              <a:t> </a:t>
            </a:r>
          </a:p>
          <a:p>
            <a:pPr marL="285750" indent="-285750">
              <a:buFont typeface="Arial" panose="020B0604020202020204" pitchFamily="34" charset="0"/>
              <a:buChar char="•"/>
            </a:pPr>
            <a:r>
              <a:rPr lang="en-US" sz="1400" i="1" dirty="0">
                <a:solidFill>
                  <a:srgbClr val="008000"/>
                </a:solidFill>
              </a:rPr>
              <a:t>Packaging Foods in Glass</a:t>
            </a:r>
            <a:r>
              <a:rPr lang="en-US" sz="1400" dirty="0">
                <a:solidFill>
                  <a:srgbClr val="008000"/>
                </a:solidFill>
              </a:rPr>
              <a:t>, Practical Action, Technical Brief, </a:t>
            </a:r>
            <a:r>
              <a:rPr lang="en-US" sz="1400" dirty="0">
                <a:solidFill>
                  <a:srgbClr val="008000"/>
                </a:solidFill>
                <a:hlinkClick r:id="rId11"/>
              </a:rPr>
              <a:t>http://www.appropedia.org/index.php?title=Packaging_Foods_in_Glass_(Practical_Action_Brief)&amp;mobileaction=toggle_view_mobile</a:t>
            </a:r>
            <a:r>
              <a:rPr lang="en-US" sz="1400" dirty="0">
                <a:solidFill>
                  <a:srgbClr val="008000"/>
                </a:solidFill>
              </a:rPr>
              <a:t> </a:t>
            </a:r>
          </a:p>
          <a:p>
            <a:pPr marL="285750" indent="-285750">
              <a:buFont typeface="Arial" panose="020B0604020202020204" pitchFamily="34" charset="0"/>
              <a:buChar char="•"/>
            </a:pPr>
            <a:r>
              <a:rPr lang="fr-FR" sz="1400" i="1" dirty="0">
                <a:solidFill>
                  <a:srgbClr val="008000"/>
                </a:solidFill>
              </a:rPr>
              <a:t>How to </a:t>
            </a:r>
            <a:r>
              <a:rPr lang="fr-FR" sz="1400" i="1" dirty="0" err="1">
                <a:solidFill>
                  <a:srgbClr val="008000"/>
                </a:solidFill>
              </a:rPr>
              <a:t>Process</a:t>
            </a:r>
            <a:r>
              <a:rPr lang="fr-FR" sz="1400" i="1" dirty="0">
                <a:solidFill>
                  <a:srgbClr val="008000"/>
                </a:solidFill>
              </a:rPr>
              <a:t> Pepper</a:t>
            </a:r>
            <a:r>
              <a:rPr lang="fr-FR" sz="1400" dirty="0">
                <a:solidFill>
                  <a:srgbClr val="008000"/>
                </a:solidFill>
              </a:rPr>
              <a:t>, </a:t>
            </a:r>
            <a:r>
              <a:rPr lang="fr-FR" sz="1400" dirty="0">
                <a:solidFill>
                  <a:srgbClr val="008000"/>
                </a:solidFill>
                <a:hlinkClick r:id="rId12"/>
              </a:rPr>
              <a:t>http://fr.howtopedia.org/wiki/How_to_Process_Pepper</a:t>
            </a:r>
            <a:r>
              <a:rPr lang="fr-FR" sz="1400" dirty="0">
                <a:solidFill>
                  <a:srgbClr val="008000"/>
                </a:solidFill>
              </a:rPr>
              <a:t> </a:t>
            </a:r>
          </a:p>
          <a:p>
            <a:pPr marL="285750" indent="-285750">
              <a:buFont typeface="Arial" panose="020B0604020202020204" pitchFamily="34" charset="0"/>
              <a:buChar char="•"/>
            </a:pPr>
            <a:r>
              <a:rPr lang="en-US" sz="1400" dirty="0">
                <a:solidFill>
                  <a:srgbClr val="008000"/>
                </a:solidFill>
              </a:rPr>
              <a:t>Filling and Sealing Packaged Foods, </a:t>
            </a:r>
            <a:r>
              <a:rPr lang="en-US" sz="1400" dirty="0">
                <a:solidFill>
                  <a:srgbClr val="008000"/>
                </a:solidFill>
                <a:hlinkClick r:id="rId13"/>
              </a:rPr>
              <a:t>http://infohub.practicalaction.org/oknowledge/bitstream/11283/314275/1/4f551e1a-807c-4d74-a388-231b1661b3dc.pdf</a:t>
            </a:r>
            <a:r>
              <a:rPr lang="en-US" sz="1400" dirty="0">
                <a:solidFill>
                  <a:srgbClr val="008000"/>
                </a:solidFill>
              </a:rPr>
              <a:t> </a:t>
            </a:r>
            <a:endParaRPr lang="fr-FR" sz="1400" dirty="0">
              <a:solidFill>
                <a:srgbClr val="008000"/>
              </a:solidFill>
            </a:endParaRPr>
          </a:p>
          <a:p>
            <a:pPr marL="285750" indent="-285750">
              <a:buFont typeface="Arial" panose="020B0604020202020204" pitchFamily="34" charset="0"/>
              <a:buChar char="•"/>
            </a:pPr>
            <a:r>
              <a:rPr lang="fr-FR" sz="1400" dirty="0">
                <a:solidFill>
                  <a:srgbClr val="008000"/>
                </a:solidFill>
              </a:rPr>
              <a:t>Solar </a:t>
            </a:r>
            <a:r>
              <a:rPr lang="fr-FR" sz="1400" dirty="0" err="1">
                <a:solidFill>
                  <a:srgbClr val="008000"/>
                </a:solidFill>
              </a:rPr>
              <a:t>Drying</a:t>
            </a:r>
            <a:r>
              <a:rPr lang="fr-FR" sz="1400" dirty="0">
                <a:solidFill>
                  <a:srgbClr val="008000"/>
                </a:solidFill>
              </a:rPr>
              <a:t> - </a:t>
            </a:r>
            <a:r>
              <a:rPr lang="fr-FR" sz="1400" dirty="0" err="1">
                <a:solidFill>
                  <a:srgbClr val="008000"/>
                </a:solidFill>
              </a:rPr>
              <a:t>Biorealis</a:t>
            </a:r>
            <a:r>
              <a:rPr lang="fr-FR" sz="1400" dirty="0">
                <a:solidFill>
                  <a:srgbClr val="008000"/>
                </a:solidFill>
              </a:rPr>
              <a:t> </a:t>
            </a:r>
            <a:r>
              <a:rPr lang="fr-FR" sz="1400" dirty="0" err="1">
                <a:solidFill>
                  <a:srgbClr val="008000"/>
                </a:solidFill>
              </a:rPr>
              <a:t>Systems</a:t>
            </a:r>
            <a:r>
              <a:rPr lang="fr-FR" sz="1400" dirty="0">
                <a:solidFill>
                  <a:srgbClr val="008000"/>
                </a:solidFill>
              </a:rPr>
              <a:t>, </a:t>
            </a:r>
            <a:r>
              <a:rPr lang="fr-FR" sz="1400" dirty="0" err="1">
                <a:solidFill>
                  <a:srgbClr val="008000"/>
                </a:solidFill>
              </a:rPr>
              <a:t>Inc</a:t>
            </a:r>
            <a:r>
              <a:rPr lang="fr-FR" sz="1400" dirty="0">
                <a:solidFill>
                  <a:srgbClr val="008000"/>
                </a:solidFill>
              </a:rPr>
              <a:t>, </a:t>
            </a:r>
            <a:r>
              <a:rPr lang="fr-FR" sz="1400" dirty="0">
                <a:solidFill>
                  <a:srgbClr val="008000"/>
                </a:solidFill>
                <a:hlinkClick r:id="rId14"/>
              </a:rPr>
              <a:t>http://biorealis.com/OMV/files/SolarDrying.pdf</a:t>
            </a:r>
            <a:r>
              <a:rPr lang="fr-FR" sz="1400" dirty="0">
                <a:solidFill>
                  <a:srgbClr val="008000"/>
                </a:solidFill>
              </a:rPr>
              <a:t> </a:t>
            </a:r>
          </a:p>
          <a:p>
            <a:pPr marL="285750" indent="-285750">
              <a:buFont typeface="Arial" panose="020B0604020202020204" pitchFamily="34" charset="0"/>
              <a:buChar char="•"/>
            </a:pPr>
            <a:r>
              <a:rPr lang="en-US" sz="1400" i="1" dirty="0">
                <a:solidFill>
                  <a:srgbClr val="008000"/>
                </a:solidFill>
              </a:rPr>
              <a:t>Processing of Black Pepper,</a:t>
            </a:r>
            <a:r>
              <a:rPr lang="en-US" sz="1400" dirty="0">
                <a:solidFill>
                  <a:srgbClr val="008000"/>
                </a:solidFill>
              </a:rPr>
              <a:t> ITDG Food Chain No3, </a:t>
            </a:r>
            <a:r>
              <a:rPr lang="en-US" sz="1400" dirty="0">
                <a:solidFill>
                  <a:srgbClr val="008000"/>
                </a:solidFill>
                <a:hlinkClick r:id="rId15"/>
              </a:rPr>
              <a:t>http://www.nzdl.org/gsdlmod?e=d-00000-00---off-0cdl--00-0----0-10-0---0---0direct-10---4-------0-1l--11-en-50---20-about---00-0-1-00-0--4----0-0-11-10-0utfZz-8-00&amp;a=d&amp;cl=CL1.94&amp;d=HASH01106b0d2757e295b1101482.5</a:t>
            </a:r>
            <a:r>
              <a:rPr lang="en-US" sz="1400" dirty="0">
                <a:solidFill>
                  <a:srgbClr val="008000"/>
                </a:solidFill>
              </a:rPr>
              <a:t> </a:t>
            </a:r>
          </a:p>
          <a:p>
            <a:pPr marL="285750" indent="-285750">
              <a:buFont typeface="Arial" panose="020B0604020202020204" pitchFamily="34" charset="0"/>
              <a:buChar char="•"/>
            </a:pPr>
            <a:r>
              <a:rPr lang="en-US" sz="1400" i="1" dirty="0">
                <a:solidFill>
                  <a:srgbClr val="008000"/>
                </a:solidFill>
              </a:rPr>
              <a:t>Spice Plants</a:t>
            </a:r>
            <a:r>
              <a:rPr lang="en-US" sz="1400" dirty="0">
                <a:solidFill>
                  <a:srgbClr val="008000"/>
                </a:solidFill>
              </a:rPr>
              <a:t>, M. </a:t>
            </a:r>
            <a:r>
              <a:rPr lang="en-US" sz="1400" dirty="0" err="1">
                <a:solidFill>
                  <a:srgbClr val="008000"/>
                </a:solidFill>
              </a:rPr>
              <a:t>Borget</a:t>
            </a:r>
            <a:r>
              <a:rPr lang="en-US" sz="1400" dirty="0">
                <a:solidFill>
                  <a:srgbClr val="008000"/>
                </a:solidFill>
              </a:rPr>
              <a:t>, CTA/Macmillan, 1993.</a:t>
            </a:r>
          </a:p>
        </p:txBody>
      </p:sp>
      <p:sp>
        <p:nvSpPr>
          <p:cNvPr id="6" name="ZoneTexte 5"/>
          <p:cNvSpPr txBox="1"/>
          <p:nvPr/>
        </p:nvSpPr>
        <p:spPr>
          <a:xfrm>
            <a:off x="6156364" y="6396335"/>
            <a:ext cx="1385382" cy="461665"/>
          </a:xfrm>
          <a:prstGeom prst="rect">
            <a:avLst/>
          </a:prstGeom>
          <a:noFill/>
        </p:spPr>
        <p:txBody>
          <a:bodyPr wrap="square" rtlCol="0">
            <a:spAutoFit/>
          </a:bodyPr>
          <a:lstStyle/>
          <a:p>
            <a:pPr algn="ctr"/>
            <a:r>
              <a:rPr lang="fr-FR" sz="1200" dirty="0">
                <a:solidFill>
                  <a:srgbClr val="008000"/>
                </a:solidFill>
              </a:rPr>
              <a:t>Grenadille</a:t>
            </a:r>
            <a:r>
              <a:rPr lang="fr-FR" sz="1200" b="1" dirty="0">
                <a:solidFill>
                  <a:srgbClr val="008000"/>
                </a:solidFill>
              </a:rPr>
              <a:t> </a:t>
            </a:r>
            <a:r>
              <a:rPr lang="fr-FR" sz="1200" i="1" dirty="0">
                <a:solidFill>
                  <a:srgbClr val="008000"/>
                </a:solidFill>
              </a:rPr>
              <a:t>(</a:t>
            </a:r>
            <a:r>
              <a:rPr lang="fr-FR" sz="1200" i="1" dirty="0" err="1">
                <a:solidFill>
                  <a:srgbClr val="008000"/>
                </a:solidFill>
              </a:rPr>
              <a:t>Passiflora</a:t>
            </a:r>
            <a:r>
              <a:rPr lang="fr-FR" sz="1200" i="1" dirty="0">
                <a:solidFill>
                  <a:srgbClr val="008000"/>
                </a:solidFill>
              </a:rPr>
              <a:t> </a:t>
            </a:r>
            <a:r>
              <a:rPr lang="fr-FR" sz="1200" i="1" dirty="0" err="1">
                <a:solidFill>
                  <a:srgbClr val="008000"/>
                </a:solidFill>
              </a:rPr>
              <a:t>edulis</a:t>
            </a:r>
            <a:r>
              <a:rPr lang="fr-FR" sz="1200" i="1" dirty="0">
                <a:solidFill>
                  <a:srgbClr val="008000"/>
                </a:solidFill>
              </a:rPr>
              <a:t>)</a:t>
            </a:r>
          </a:p>
        </p:txBody>
      </p:sp>
      <p:pic>
        <p:nvPicPr>
          <p:cNvPr id="7" name="Image 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303496" y="5368320"/>
            <a:ext cx="1238250" cy="990600"/>
          </a:xfrm>
          <a:prstGeom prst="rect">
            <a:avLst/>
          </a:prstGeom>
        </p:spPr>
      </p:pic>
      <p:sp>
        <p:nvSpPr>
          <p:cNvPr id="10" name="ZoneTexte 9"/>
          <p:cNvSpPr txBox="1"/>
          <p:nvPr/>
        </p:nvSpPr>
        <p:spPr>
          <a:xfrm>
            <a:off x="-27899" y="6319218"/>
            <a:ext cx="1438723" cy="461665"/>
          </a:xfrm>
          <a:prstGeom prst="rect">
            <a:avLst/>
          </a:prstGeom>
          <a:noFill/>
        </p:spPr>
        <p:txBody>
          <a:bodyPr wrap="square" rtlCol="0">
            <a:spAutoFit/>
          </a:bodyPr>
          <a:lstStyle/>
          <a:p>
            <a:pPr algn="ctr"/>
            <a:r>
              <a:rPr lang="fr-FR" sz="1200" dirty="0">
                <a:solidFill>
                  <a:srgbClr val="008000"/>
                </a:solidFill>
              </a:rPr>
              <a:t>Grenadille sauvage (</a:t>
            </a:r>
            <a:r>
              <a:rPr lang="fr-FR" sz="1200" i="1" dirty="0" err="1">
                <a:solidFill>
                  <a:srgbClr val="008000"/>
                </a:solidFill>
              </a:rPr>
              <a:t>Passiflora</a:t>
            </a:r>
            <a:r>
              <a:rPr lang="fr-FR" sz="1200" i="1" dirty="0">
                <a:solidFill>
                  <a:srgbClr val="008000"/>
                </a:solidFill>
              </a:rPr>
              <a:t> </a:t>
            </a:r>
            <a:r>
              <a:rPr lang="fr-FR" sz="1200" i="1" dirty="0" err="1">
                <a:solidFill>
                  <a:srgbClr val="008000"/>
                </a:solidFill>
              </a:rPr>
              <a:t>alata</a:t>
            </a:r>
            <a:r>
              <a:rPr lang="fr-FR" sz="1200" dirty="0">
                <a:solidFill>
                  <a:srgbClr val="008000"/>
                </a:solidFill>
              </a:rPr>
              <a:t>)</a:t>
            </a:r>
          </a:p>
        </p:txBody>
      </p:sp>
      <p:pic>
        <p:nvPicPr>
          <p:cNvPr id="11" name="Image 1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39460" y="5448777"/>
            <a:ext cx="1143000" cy="857250"/>
          </a:xfrm>
          <a:prstGeom prst="rect">
            <a:avLst/>
          </a:prstGeom>
        </p:spPr>
      </p:pic>
      <p:sp>
        <p:nvSpPr>
          <p:cNvPr id="12" name="ZoneTexte 11"/>
          <p:cNvSpPr txBox="1"/>
          <p:nvPr/>
        </p:nvSpPr>
        <p:spPr>
          <a:xfrm>
            <a:off x="1598309" y="6306027"/>
            <a:ext cx="1478360" cy="461665"/>
          </a:xfrm>
          <a:prstGeom prst="rect">
            <a:avLst/>
          </a:prstGeom>
          <a:noFill/>
        </p:spPr>
        <p:txBody>
          <a:bodyPr wrap="square" rtlCol="0">
            <a:spAutoFit/>
          </a:bodyPr>
          <a:lstStyle/>
          <a:p>
            <a:pPr algn="ctr"/>
            <a:r>
              <a:rPr lang="fr-FR" sz="1200" dirty="0">
                <a:solidFill>
                  <a:srgbClr val="008000"/>
                </a:solidFill>
              </a:rPr>
              <a:t>Barbadine</a:t>
            </a:r>
            <a:r>
              <a:rPr lang="fr-FR" sz="1200" dirty="0"/>
              <a:t> </a:t>
            </a:r>
            <a:r>
              <a:rPr lang="fr-FR" sz="1200" dirty="0">
                <a:solidFill>
                  <a:srgbClr val="008000"/>
                </a:solidFill>
              </a:rPr>
              <a:t>(</a:t>
            </a:r>
            <a:r>
              <a:rPr lang="fr-FR" sz="1200" i="1" dirty="0" err="1">
                <a:solidFill>
                  <a:srgbClr val="008000"/>
                </a:solidFill>
              </a:rPr>
              <a:t>Passiflora</a:t>
            </a:r>
            <a:r>
              <a:rPr lang="fr-FR" sz="1200" i="1" dirty="0">
                <a:solidFill>
                  <a:srgbClr val="008000"/>
                </a:solidFill>
              </a:rPr>
              <a:t> </a:t>
            </a:r>
            <a:r>
              <a:rPr lang="fr-FR" sz="1200" i="1" dirty="0" err="1">
                <a:solidFill>
                  <a:srgbClr val="008000"/>
                </a:solidFill>
              </a:rPr>
              <a:t>quadrangularis</a:t>
            </a:r>
            <a:r>
              <a:rPr lang="fr-FR" sz="1200" dirty="0">
                <a:solidFill>
                  <a:srgbClr val="008000"/>
                </a:solidFill>
              </a:rPr>
              <a:t>)</a:t>
            </a:r>
          </a:p>
        </p:txBody>
      </p:sp>
      <p:pic>
        <p:nvPicPr>
          <p:cNvPr id="13" name="Image 1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740114" y="5461968"/>
            <a:ext cx="1143000" cy="857250"/>
          </a:xfrm>
          <a:prstGeom prst="rect">
            <a:avLst/>
          </a:prstGeom>
        </p:spPr>
      </p:pic>
      <p:sp>
        <p:nvSpPr>
          <p:cNvPr id="14" name="ZoneTexte 13"/>
          <p:cNvSpPr txBox="1"/>
          <p:nvPr/>
        </p:nvSpPr>
        <p:spPr>
          <a:xfrm>
            <a:off x="4580386" y="6295311"/>
            <a:ext cx="1570617" cy="461665"/>
          </a:xfrm>
          <a:prstGeom prst="rect">
            <a:avLst/>
          </a:prstGeom>
          <a:noFill/>
        </p:spPr>
        <p:txBody>
          <a:bodyPr wrap="square" rtlCol="0">
            <a:spAutoFit/>
          </a:bodyPr>
          <a:lstStyle/>
          <a:p>
            <a:pPr algn="ctr"/>
            <a:r>
              <a:rPr lang="fr-FR" sz="1200" dirty="0">
                <a:solidFill>
                  <a:srgbClr val="008000"/>
                </a:solidFill>
              </a:rPr>
              <a:t>Citron d'eau (</a:t>
            </a:r>
            <a:r>
              <a:rPr lang="fr-FR" sz="1200" i="1" dirty="0" err="1">
                <a:solidFill>
                  <a:srgbClr val="008000"/>
                </a:solidFill>
              </a:rPr>
              <a:t>Passiflora</a:t>
            </a:r>
            <a:r>
              <a:rPr lang="fr-FR" sz="1200" i="1" dirty="0">
                <a:solidFill>
                  <a:srgbClr val="008000"/>
                </a:solidFill>
              </a:rPr>
              <a:t> </a:t>
            </a:r>
            <a:r>
              <a:rPr lang="fr-FR" sz="1200" i="1" dirty="0" err="1">
                <a:solidFill>
                  <a:srgbClr val="008000"/>
                </a:solidFill>
              </a:rPr>
              <a:t>lau­rifolia</a:t>
            </a:r>
            <a:r>
              <a:rPr lang="fr-FR" sz="1200" dirty="0">
                <a:solidFill>
                  <a:srgbClr val="008000"/>
                </a:solidFill>
              </a:rPr>
              <a:t>)</a:t>
            </a:r>
          </a:p>
        </p:txBody>
      </p:sp>
      <p:sp>
        <p:nvSpPr>
          <p:cNvPr id="15" name="ZoneTexte 14"/>
          <p:cNvSpPr txBox="1"/>
          <p:nvPr/>
        </p:nvSpPr>
        <p:spPr>
          <a:xfrm>
            <a:off x="3082073" y="6327449"/>
            <a:ext cx="1420010" cy="461665"/>
          </a:xfrm>
          <a:prstGeom prst="rect">
            <a:avLst/>
          </a:prstGeom>
          <a:noFill/>
        </p:spPr>
        <p:txBody>
          <a:bodyPr wrap="square" rtlCol="0">
            <a:spAutoFit/>
          </a:bodyPr>
          <a:lstStyle/>
          <a:p>
            <a:pPr algn="ctr"/>
            <a:r>
              <a:rPr lang="fr-FR" sz="1200" dirty="0" err="1">
                <a:solidFill>
                  <a:srgbClr val="008000"/>
                </a:solidFill>
              </a:rPr>
              <a:t>Grenadelle</a:t>
            </a:r>
            <a:r>
              <a:rPr lang="fr-FR" sz="1200" b="1" dirty="0">
                <a:solidFill>
                  <a:srgbClr val="008000"/>
                </a:solidFill>
              </a:rPr>
              <a:t> </a:t>
            </a:r>
            <a:r>
              <a:rPr lang="fr-FR" sz="1200" dirty="0">
                <a:solidFill>
                  <a:srgbClr val="008000"/>
                </a:solidFill>
              </a:rPr>
              <a:t>(</a:t>
            </a:r>
            <a:r>
              <a:rPr lang="fr-FR" sz="1200" i="1" dirty="0" err="1">
                <a:solidFill>
                  <a:srgbClr val="008000"/>
                </a:solidFill>
              </a:rPr>
              <a:t>Passiflora</a:t>
            </a:r>
            <a:r>
              <a:rPr lang="fr-FR" sz="1200" i="1" dirty="0">
                <a:solidFill>
                  <a:srgbClr val="008000"/>
                </a:solidFill>
              </a:rPr>
              <a:t> </a:t>
            </a:r>
            <a:r>
              <a:rPr lang="fr-FR" sz="1200" i="1" dirty="0" err="1">
                <a:solidFill>
                  <a:srgbClr val="008000"/>
                </a:solidFill>
              </a:rPr>
              <a:t>ligularis</a:t>
            </a:r>
            <a:r>
              <a:rPr lang="fr-FR" sz="1200" dirty="0">
                <a:solidFill>
                  <a:srgbClr val="008000"/>
                </a:solidFill>
              </a:rPr>
              <a:t>)</a:t>
            </a:r>
          </a:p>
        </p:txBody>
      </p:sp>
      <p:pic>
        <p:nvPicPr>
          <p:cNvPr id="16" name="Image 1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426626" y="5519118"/>
            <a:ext cx="800100" cy="800100"/>
          </a:xfrm>
          <a:prstGeom prst="rect">
            <a:avLst/>
          </a:prstGeom>
        </p:spPr>
      </p:pic>
      <p:pic>
        <p:nvPicPr>
          <p:cNvPr id="17" name="Image 1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652668" y="5452443"/>
            <a:ext cx="1295400" cy="866775"/>
          </a:xfrm>
          <a:prstGeom prst="rect">
            <a:avLst/>
          </a:prstGeom>
        </p:spPr>
      </p:pic>
      <p:pic>
        <p:nvPicPr>
          <p:cNvPr id="18" name="Image 1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776821" y="4887862"/>
            <a:ext cx="2127177" cy="1592909"/>
          </a:xfrm>
          <a:prstGeom prst="rect">
            <a:avLst/>
          </a:prstGeom>
        </p:spPr>
      </p:pic>
      <p:sp>
        <p:nvSpPr>
          <p:cNvPr id="19" name="Rectangle 18"/>
          <p:cNvSpPr/>
          <p:nvPr/>
        </p:nvSpPr>
        <p:spPr>
          <a:xfrm>
            <a:off x="10249317" y="6433115"/>
            <a:ext cx="1182183" cy="276999"/>
          </a:xfrm>
          <a:prstGeom prst="rect">
            <a:avLst/>
          </a:prstGeom>
        </p:spPr>
        <p:txBody>
          <a:bodyPr wrap="none">
            <a:spAutoFit/>
          </a:bodyPr>
          <a:lstStyle/>
          <a:p>
            <a:r>
              <a:rPr lang="fr-FR" sz="1200" i="1" dirty="0" err="1">
                <a:solidFill>
                  <a:srgbClr val="008000"/>
                </a:solidFill>
              </a:rPr>
              <a:t>Passiflora</a:t>
            </a:r>
            <a:r>
              <a:rPr lang="fr-FR" sz="1200" i="1" dirty="0">
                <a:solidFill>
                  <a:srgbClr val="008000"/>
                </a:solidFill>
              </a:rPr>
              <a:t> </a:t>
            </a:r>
            <a:r>
              <a:rPr lang="fr-FR" sz="1200" i="1" dirty="0" err="1">
                <a:solidFill>
                  <a:srgbClr val="008000"/>
                </a:solidFill>
              </a:rPr>
              <a:t>edulis</a:t>
            </a:r>
            <a:endParaRPr lang="fr-FR" sz="1200" dirty="0"/>
          </a:p>
        </p:txBody>
      </p:sp>
      <p:sp>
        <p:nvSpPr>
          <p:cNvPr id="20" name="ZoneTexte 19"/>
          <p:cNvSpPr txBox="1"/>
          <p:nvPr/>
        </p:nvSpPr>
        <p:spPr>
          <a:xfrm>
            <a:off x="7620049" y="6478628"/>
            <a:ext cx="2108499" cy="278348"/>
          </a:xfrm>
          <a:prstGeom prst="rect">
            <a:avLst/>
          </a:prstGeom>
          <a:noFill/>
        </p:spPr>
        <p:txBody>
          <a:bodyPr wrap="square" rtlCol="0">
            <a:spAutoFit/>
          </a:bodyPr>
          <a:lstStyle/>
          <a:p>
            <a:pPr algn="ctr"/>
            <a:r>
              <a:rPr lang="fr-FR" sz="1200" dirty="0" err="1">
                <a:solidFill>
                  <a:srgbClr val="008000"/>
                </a:solidFill>
              </a:rPr>
              <a:t>Curuba</a:t>
            </a:r>
            <a:r>
              <a:rPr lang="fr-FR" sz="1200" dirty="0">
                <a:solidFill>
                  <a:srgbClr val="008000"/>
                </a:solidFill>
              </a:rPr>
              <a:t> (</a:t>
            </a:r>
            <a:r>
              <a:rPr lang="fr-FR" sz="1200" i="1" dirty="0" err="1">
                <a:solidFill>
                  <a:srgbClr val="008000"/>
                </a:solidFill>
              </a:rPr>
              <a:t>Passiflora</a:t>
            </a:r>
            <a:r>
              <a:rPr lang="fr-FR" sz="1200" i="1" dirty="0">
                <a:solidFill>
                  <a:srgbClr val="008000"/>
                </a:solidFill>
              </a:rPr>
              <a:t> </a:t>
            </a:r>
            <a:r>
              <a:rPr lang="fr-FR" sz="1200" i="1" dirty="0" err="1">
                <a:solidFill>
                  <a:srgbClr val="008000"/>
                </a:solidFill>
              </a:rPr>
              <a:t>mollisima</a:t>
            </a:r>
            <a:r>
              <a:rPr lang="fr-FR" sz="1200" dirty="0">
                <a:solidFill>
                  <a:srgbClr val="008000"/>
                </a:solidFill>
              </a:rPr>
              <a:t>)</a:t>
            </a:r>
          </a:p>
        </p:txBody>
      </p:sp>
      <p:pic>
        <p:nvPicPr>
          <p:cNvPr id="21" name="Image 20"/>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014242" y="5199723"/>
            <a:ext cx="1304925" cy="1295400"/>
          </a:xfrm>
          <a:prstGeom prst="rect">
            <a:avLst/>
          </a:prstGeom>
        </p:spPr>
      </p:pic>
      <p:sp>
        <p:nvSpPr>
          <p:cNvPr id="22" name="ZoneTexte 21"/>
          <p:cNvSpPr txBox="1"/>
          <p:nvPr/>
        </p:nvSpPr>
        <p:spPr>
          <a:xfrm>
            <a:off x="139460" y="5121266"/>
            <a:ext cx="6350550" cy="276999"/>
          </a:xfrm>
          <a:prstGeom prst="rect">
            <a:avLst/>
          </a:prstGeom>
          <a:noFill/>
        </p:spPr>
        <p:txBody>
          <a:bodyPr wrap="square" rtlCol="0">
            <a:spAutoFit/>
          </a:bodyPr>
          <a:lstStyle/>
          <a:p>
            <a:r>
              <a:rPr lang="fr-FR" sz="1200" u="sng" dirty="0">
                <a:solidFill>
                  <a:srgbClr val="008000"/>
                </a:solidFill>
              </a:rPr>
              <a:t>Exemples de lianes passiflores pouvant être cultivés dans le système agroforestier</a:t>
            </a:r>
            <a:r>
              <a:rPr lang="fr-FR" sz="1200" dirty="0">
                <a:solidFill>
                  <a:srgbClr val="008000"/>
                </a:solidFill>
              </a:rPr>
              <a:t> : </a:t>
            </a:r>
          </a:p>
        </p:txBody>
      </p:sp>
    </p:spTree>
    <p:extLst>
      <p:ext uri="{BB962C8B-B14F-4D97-AF65-F5344CB8AC3E}">
        <p14:creationId xmlns:p14="http://schemas.microsoft.com/office/powerpoint/2010/main" val="20180178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9279673" y="150338"/>
            <a:ext cx="2743200" cy="365125"/>
          </a:xfrm>
        </p:spPr>
        <p:txBody>
          <a:bodyPr/>
          <a:lstStyle/>
          <a:p>
            <a:fld id="{76277987-A612-4082-9FDC-07960AF023C3}" type="slidenum">
              <a:rPr lang="fr-FR" smtClean="0"/>
              <a:t>37</a:t>
            </a:fld>
            <a:endParaRPr lang="fr-FR"/>
          </a:p>
        </p:txBody>
      </p:sp>
      <p:sp>
        <p:nvSpPr>
          <p:cNvPr id="3" name="Rectangle 2"/>
          <p:cNvSpPr/>
          <p:nvPr/>
        </p:nvSpPr>
        <p:spPr>
          <a:xfrm>
            <a:off x="5008592" y="146131"/>
            <a:ext cx="2260875" cy="369332"/>
          </a:xfrm>
          <a:prstGeom prst="rect">
            <a:avLst/>
          </a:prstGeom>
          <a:ln>
            <a:solidFill>
              <a:srgbClr val="008000"/>
            </a:solidFill>
          </a:ln>
        </p:spPr>
        <p:txBody>
          <a:bodyPr wrap="none">
            <a:spAutoFit/>
          </a:bodyPr>
          <a:lstStyle/>
          <a:p>
            <a:pPr algn="ctr"/>
            <a:r>
              <a:rPr lang="fr-FR" b="1" dirty="0">
                <a:solidFill>
                  <a:srgbClr val="008000"/>
                </a:solidFill>
              </a:rPr>
              <a:t>Projet </a:t>
            </a:r>
            <a:r>
              <a:rPr lang="fr-FR" b="1" dirty="0" err="1">
                <a:solidFill>
                  <a:srgbClr val="008000"/>
                </a:solidFill>
              </a:rPr>
              <a:t>Voatsyperifery</a:t>
            </a:r>
            <a:r>
              <a:rPr lang="fr-FR" b="1" dirty="0">
                <a:solidFill>
                  <a:srgbClr val="008000"/>
                </a:solidFill>
              </a:rPr>
              <a:t> </a:t>
            </a:r>
          </a:p>
        </p:txBody>
      </p:sp>
      <p:sp>
        <p:nvSpPr>
          <p:cNvPr id="4" name="ZoneTexte 3"/>
          <p:cNvSpPr txBox="1"/>
          <p:nvPr/>
        </p:nvSpPr>
        <p:spPr>
          <a:xfrm>
            <a:off x="301082" y="515463"/>
            <a:ext cx="2073196" cy="369332"/>
          </a:xfrm>
          <a:prstGeom prst="rect">
            <a:avLst/>
          </a:prstGeom>
          <a:noFill/>
        </p:spPr>
        <p:txBody>
          <a:bodyPr wrap="none" rtlCol="0">
            <a:spAutoFit/>
          </a:bodyPr>
          <a:lstStyle/>
          <a:p>
            <a:r>
              <a:rPr lang="fr-FR" b="1" dirty="0">
                <a:solidFill>
                  <a:srgbClr val="008000"/>
                </a:solidFill>
              </a:rPr>
              <a:t>A2. Sites Web utiles</a:t>
            </a:r>
          </a:p>
        </p:txBody>
      </p:sp>
      <p:sp>
        <p:nvSpPr>
          <p:cNvPr id="6" name="Rectangle 5"/>
          <p:cNvSpPr/>
          <p:nvPr/>
        </p:nvSpPr>
        <p:spPr>
          <a:xfrm>
            <a:off x="301082" y="3115866"/>
            <a:ext cx="11381679" cy="1015663"/>
          </a:xfrm>
          <a:prstGeom prst="rect">
            <a:avLst/>
          </a:prstGeom>
        </p:spPr>
        <p:txBody>
          <a:bodyPr wrap="square">
            <a:spAutoFit/>
          </a:bodyPr>
          <a:lstStyle/>
          <a:p>
            <a:r>
              <a:rPr lang="en-US" b="1" dirty="0">
                <a:solidFill>
                  <a:srgbClr val="008000"/>
                </a:solidFill>
                <a:latin typeface="Arial" panose="020B0604020202020204" pitchFamily="34" charset="0"/>
              </a:rPr>
              <a:t>A3. </a:t>
            </a:r>
            <a:r>
              <a:rPr lang="en-US" b="1" dirty="0" err="1">
                <a:solidFill>
                  <a:srgbClr val="008000"/>
                </a:solidFill>
                <a:latin typeface="Arial" panose="020B0604020202020204" pitchFamily="34" charset="0"/>
              </a:rPr>
              <a:t>Adresses</a:t>
            </a:r>
            <a:r>
              <a:rPr lang="en-US" b="1" dirty="0">
                <a:solidFill>
                  <a:srgbClr val="008000"/>
                </a:solidFill>
                <a:latin typeface="Arial" panose="020B0604020202020204" pitchFamily="34" charset="0"/>
              </a:rPr>
              <a:t> </a:t>
            </a:r>
            <a:r>
              <a:rPr lang="en-US" b="1" dirty="0" err="1">
                <a:solidFill>
                  <a:srgbClr val="008000"/>
                </a:solidFill>
                <a:latin typeface="Arial" panose="020B0604020202020204" pitchFamily="34" charset="0"/>
              </a:rPr>
              <a:t>utiles</a:t>
            </a:r>
            <a:endParaRPr lang="en-US" b="1" dirty="0">
              <a:solidFill>
                <a:srgbClr val="008000"/>
              </a:solidFill>
              <a:latin typeface="Arial" panose="020B0604020202020204" pitchFamily="34" charset="0"/>
            </a:endParaRPr>
          </a:p>
          <a:p>
            <a:endParaRPr lang="en-US" sz="1400" b="1" dirty="0">
              <a:solidFill>
                <a:srgbClr val="008000"/>
              </a:solidFill>
              <a:latin typeface="Arial" panose="020B0604020202020204" pitchFamily="34" charset="0"/>
            </a:endParaRPr>
          </a:p>
          <a:p>
            <a:r>
              <a:rPr lang="en-US" sz="1400" b="1" dirty="0">
                <a:solidFill>
                  <a:srgbClr val="008000"/>
                </a:solidFill>
                <a:latin typeface="Arial" panose="020B0604020202020204" pitchFamily="34" charset="0"/>
              </a:rPr>
              <a:t>Practical Action</a:t>
            </a:r>
            <a:r>
              <a:rPr lang="en-US" sz="1400" dirty="0">
                <a:solidFill>
                  <a:srgbClr val="008000"/>
                </a:solidFill>
                <a:latin typeface="Arial" panose="020B0604020202020204" pitchFamily="34" charset="0"/>
              </a:rPr>
              <a:t> The Schumacher Centre for Technology &amp; Development, Bourton on </a:t>
            </a:r>
            <a:r>
              <a:rPr lang="en-US" sz="1400" dirty="0" err="1">
                <a:solidFill>
                  <a:srgbClr val="008000"/>
                </a:solidFill>
                <a:latin typeface="Arial" panose="020B0604020202020204" pitchFamily="34" charset="0"/>
              </a:rPr>
              <a:t>Dunsmore</a:t>
            </a:r>
            <a:r>
              <a:rPr lang="en-US" sz="1400" dirty="0">
                <a:solidFill>
                  <a:srgbClr val="008000"/>
                </a:solidFill>
                <a:latin typeface="Arial" panose="020B0604020202020204" pitchFamily="34" charset="0"/>
              </a:rPr>
              <a:t>, RUGBY, CV23 9QZ, United Kingdom. Tel.: +44 (0) 1926 634400, Fax: +44 (0) 1926 634401, e-mail: </a:t>
            </a:r>
            <a:r>
              <a:rPr lang="en-US" sz="1400" i="1" u="sng" dirty="0">
                <a:solidFill>
                  <a:srgbClr val="008000"/>
                </a:solidFill>
                <a:latin typeface="Arial" panose="020B0604020202020204" pitchFamily="34" charset="0"/>
                <a:hlinkClick r:id="rId2" tooltip="mailto:practicalaction@practicalaction.org.uk"/>
              </a:rPr>
              <a:t>practicalaction@practicalaction.org.uk</a:t>
            </a:r>
            <a:r>
              <a:rPr lang="en-US" sz="1400" dirty="0">
                <a:solidFill>
                  <a:srgbClr val="008000"/>
                </a:solidFill>
                <a:latin typeface="Arial" panose="020B0604020202020204" pitchFamily="34" charset="0"/>
              </a:rPr>
              <a:t> web: </a:t>
            </a:r>
            <a:r>
              <a:rPr lang="en-US" sz="1400" i="1" u="sng" dirty="0">
                <a:solidFill>
                  <a:srgbClr val="008000"/>
                </a:solidFill>
                <a:latin typeface="Arial" panose="020B0604020202020204" pitchFamily="34" charset="0"/>
                <a:hlinkClick r:id="rId3" tooltip="http://www.practicalaction.org"/>
              </a:rPr>
              <a:t>www.practicalaction.org</a:t>
            </a:r>
            <a:endParaRPr lang="en-US" sz="1400" b="0" i="0" dirty="0">
              <a:solidFill>
                <a:srgbClr val="008000"/>
              </a:solidFill>
              <a:effectLst/>
              <a:latin typeface="Arial" panose="020B0604020202020204" pitchFamily="34" charset="0"/>
            </a:endParaRPr>
          </a:p>
        </p:txBody>
      </p:sp>
      <p:sp>
        <p:nvSpPr>
          <p:cNvPr id="7" name="Rectangle 6"/>
          <p:cNvSpPr/>
          <p:nvPr/>
        </p:nvSpPr>
        <p:spPr>
          <a:xfrm>
            <a:off x="301082" y="1065162"/>
            <a:ext cx="11532330" cy="1477328"/>
          </a:xfrm>
          <a:prstGeom prst="rect">
            <a:avLst/>
          </a:prstGeom>
        </p:spPr>
        <p:txBody>
          <a:bodyPr wrap="square">
            <a:spAutoFit/>
          </a:bodyPr>
          <a:lstStyle/>
          <a:p>
            <a:pPr marL="285750" indent="-285750">
              <a:buFont typeface="Arial" panose="020B0604020202020204" pitchFamily="34" charset="0"/>
              <a:buChar char="•"/>
            </a:pPr>
            <a:r>
              <a:rPr lang="en-US" dirty="0">
                <a:solidFill>
                  <a:srgbClr val="008000"/>
                </a:solidFill>
              </a:rPr>
              <a:t>International Pepper Community : </a:t>
            </a:r>
            <a:r>
              <a:rPr lang="en-US" dirty="0">
                <a:solidFill>
                  <a:srgbClr val="008000"/>
                </a:solidFill>
                <a:hlinkClick r:id="rId4"/>
              </a:rPr>
              <a:t>http://www.ipcnet.org/</a:t>
            </a:r>
            <a:endParaRPr lang="en-US" dirty="0">
              <a:solidFill>
                <a:srgbClr val="008000"/>
              </a:solidFill>
            </a:endParaRPr>
          </a:p>
          <a:p>
            <a:pPr marL="285750" indent="-285750">
              <a:buFont typeface="Arial" panose="020B0604020202020204" pitchFamily="34" charset="0"/>
              <a:buChar char="•"/>
            </a:pPr>
            <a:r>
              <a:rPr lang="en-US" dirty="0">
                <a:solidFill>
                  <a:srgbClr val="008000"/>
                </a:solidFill>
              </a:rPr>
              <a:t>Pepper trade : </a:t>
            </a:r>
            <a:r>
              <a:rPr lang="en-US" dirty="0">
                <a:solidFill>
                  <a:srgbClr val="008000"/>
                </a:solidFill>
                <a:hlinkClick r:id="rId5"/>
              </a:rPr>
              <a:t>http://www.peppertrade.com.br/</a:t>
            </a:r>
            <a:r>
              <a:rPr lang="en-US" dirty="0">
                <a:solidFill>
                  <a:srgbClr val="008000"/>
                </a:solidFill>
              </a:rPr>
              <a:t>  </a:t>
            </a:r>
          </a:p>
          <a:p>
            <a:pPr marL="285750" indent="-285750">
              <a:buFont typeface="Arial" panose="020B0604020202020204" pitchFamily="34" charset="0"/>
              <a:buChar char="•"/>
            </a:pPr>
            <a:r>
              <a:rPr lang="fr-FR" dirty="0">
                <a:solidFill>
                  <a:srgbClr val="008000"/>
                </a:solidFill>
                <a:hlinkClick r:id="rId6"/>
              </a:rPr>
              <a:t>http://www.produits-madagascar.com/fr/epices/voatsiperifery-ou-poivre-sauvage-de-madagascar</a:t>
            </a:r>
            <a:endParaRPr lang="fr-FR" dirty="0">
              <a:solidFill>
                <a:srgbClr val="008000"/>
              </a:solidFill>
            </a:endParaRPr>
          </a:p>
          <a:p>
            <a:pPr marL="285750" indent="-285750">
              <a:buFont typeface="Arial" panose="020B0604020202020204" pitchFamily="34" charset="0"/>
              <a:buChar char="•"/>
            </a:pPr>
            <a:r>
              <a:rPr lang="fr-FR" dirty="0">
                <a:solidFill>
                  <a:srgbClr val="008000"/>
                </a:solidFill>
                <a:hlinkClick r:id="rId7"/>
              </a:rPr>
              <a:t>http://www.poivres.info/vrais-poivres/poivre-voatsiperifery</a:t>
            </a:r>
            <a:r>
              <a:rPr lang="fr-FR" dirty="0">
                <a:solidFill>
                  <a:srgbClr val="008000"/>
                </a:solidFill>
              </a:rPr>
              <a:t>  </a:t>
            </a:r>
          </a:p>
          <a:p>
            <a:pPr marL="285750" indent="-285750">
              <a:buFont typeface="Arial" panose="020B0604020202020204" pitchFamily="34" charset="0"/>
              <a:buChar char="•"/>
            </a:pPr>
            <a:r>
              <a:rPr lang="fr-FR" dirty="0">
                <a:solidFill>
                  <a:srgbClr val="008000"/>
                </a:solidFill>
              </a:rPr>
              <a:t>recettes avec poivre sauvage (</a:t>
            </a:r>
            <a:r>
              <a:rPr lang="fr-FR" dirty="0" err="1">
                <a:solidFill>
                  <a:srgbClr val="008000"/>
                </a:solidFill>
              </a:rPr>
              <a:t>voatsiperifery</a:t>
            </a:r>
            <a:r>
              <a:rPr lang="fr-FR" dirty="0">
                <a:solidFill>
                  <a:srgbClr val="008000"/>
                </a:solidFill>
              </a:rPr>
              <a:t>), </a:t>
            </a:r>
            <a:r>
              <a:rPr lang="fr-FR" dirty="0">
                <a:solidFill>
                  <a:srgbClr val="008000"/>
                </a:solidFill>
                <a:hlinkClick r:id="rId8"/>
              </a:rPr>
              <a:t>http://naturemadagascar.com/prodotti/pepe.php?h=fr</a:t>
            </a:r>
            <a:r>
              <a:rPr lang="fr-FR" dirty="0">
                <a:solidFill>
                  <a:srgbClr val="008000"/>
                </a:solidFill>
              </a:rPr>
              <a:t> </a:t>
            </a:r>
          </a:p>
        </p:txBody>
      </p:sp>
    </p:spTree>
    <p:extLst>
      <p:ext uri="{BB962C8B-B14F-4D97-AF65-F5344CB8AC3E}">
        <p14:creationId xmlns:p14="http://schemas.microsoft.com/office/powerpoint/2010/main" val="28965015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9279674" y="150338"/>
            <a:ext cx="2743200" cy="365125"/>
          </a:xfrm>
        </p:spPr>
        <p:txBody>
          <a:bodyPr/>
          <a:lstStyle/>
          <a:p>
            <a:fld id="{76277987-A612-4082-9FDC-07960AF023C3}" type="slidenum">
              <a:rPr lang="fr-FR" smtClean="0"/>
              <a:t>38</a:t>
            </a:fld>
            <a:endParaRPr lang="fr-FR"/>
          </a:p>
        </p:txBody>
      </p:sp>
      <p:sp>
        <p:nvSpPr>
          <p:cNvPr id="3" name="Rectangle 2"/>
          <p:cNvSpPr/>
          <p:nvPr/>
        </p:nvSpPr>
        <p:spPr>
          <a:xfrm>
            <a:off x="178420" y="515463"/>
            <a:ext cx="11718074" cy="1754326"/>
          </a:xfrm>
          <a:prstGeom prst="rect">
            <a:avLst/>
          </a:prstGeom>
        </p:spPr>
        <p:txBody>
          <a:bodyPr wrap="square">
            <a:spAutoFit/>
          </a:bodyPr>
          <a:lstStyle/>
          <a:p>
            <a:r>
              <a:rPr lang="fr-FR" b="1" dirty="0">
                <a:solidFill>
                  <a:srgbClr val="008000"/>
                </a:solidFill>
              </a:rPr>
              <a:t>A4. Désavantages de la culture du poivre</a:t>
            </a:r>
            <a:endParaRPr lang="fr-FR" dirty="0">
              <a:solidFill>
                <a:srgbClr val="008000"/>
              </a:solidFill>
            </a:endParaRPr>
          </a:p>
          <a:p>
            <a:r>
              <a:rPr lang="fr-FR" dirty="0">
                <a:solidFill>
                  <a:srgbClr val="008000"/>
                </a:solidFill>
              </a:rPr>
              <a:t>Certains inconvénients ou des problèmes liés à la production de poivre sont:</a:t>
            </a:r>
          </a:p>
          <a:p>
            <a:r>
              <a:rPr lang="fr-FR" dirty="0">
                <a:solidFill>
                  <a:srgbClr val="008000"/>
                </a:solidFill>
              </a:rPr>
              <a:t>• Le temps long nécessaire entre la plantation et les premières récoltes rentables</a:t>
            </a:r>
          </a:p>
          <a:p>
            <a:r>
              <a:rPr lang="fr-FR" dirty="0">
                <a:solidFill>
                  <a:srgbClr val="008000"/>
                </a:solidFill>
              </a:rPr>
              <a:t>• Exigences grandes du travail pour la récolte et le traitement</a:t>
            </a:r>
          </a:p>
          <a:p>
            <a:r>
              <a:rPr lang="fr-FR" dirty="0">
                <a:solidFill>
                  <a:srgbClr val="008000"/>
                </a:solidFill>
              </a:rPr>
              <a:t>• Mise en place d’un contrôle de qualité efficace et recherche des marchés appropriés</a:t>
            </a:r>
          </a:p>
          <a:p>
            <a:r>
              <a:rPr lang="fr-FR" dirty="0">
                <a:solidFill>
                  <a:srgbClr val="008000"/>
                </a:solidFill>
              </a:rPr>
              <a:t>• Dépense importante pour établir les piquets de supports et les « treillis », pour la croissance appropriés de la liane.</a:t>
            </a:r>
          </a:p>
        </p:txBody>
      </p:sp>
      <p:sp>
        <p:nvSpPr>
          <p:cNvPr id="4" name="Rectangle 3"/>
          <p:cNvSpPr/>
          <p:nvPr/>
        </p:nvSpPr>
        <p:spPr>
          <a:xfrm>
            <a:off x="5008592" y="146131"/>
            <a:ext cx="2260875" cy="369332"/>
          </a:xfrm>
          <a:prstGeom prst="rect">
            <a:avLst/>
          </a:prstGeom>
          <a:ln>
            <a:solidFill>
              <a:srgbClr val="008000"/>
            </a:solidFill>
          </a:ln>
        </p:spPr>
        <p:txBody>
          <a:bodyPr wrap="none">
            <a:spAutoFit/>
          </a:bodyPr>
          <a:lstStyle/>
          <a:p>
            <a:pPr algn="ctr"/>
            <a:r>
              <a:rPr lang="fr-FR" b="1" dirty="0">
                <a:solidFill>
                  <a:srgbClr val="008000"/>
                </a:solidFill>
              </a:rPr>
              <a:t>Projet </a:t>
            </a:r>
            <a:r>
              <a:rPr lang="fr-FR" b="1" dirty="0" err="1">
                <a:solidFill>
                  <a:srgbClr val="008000"/>
                </a:solidFill>
              </a:rPr>
              <a:t>Voatsyperifery</a:t>
            </a:r>
            <a:r>
              <a:rPr lang="fr-FR" b="1" dirty="0">
                <a:solidFill>
                  <a:srgbClr val="008000"/>
                </a:solidFill>
              </a:rPr>
              <a:t> </a:t>
            </a:r>
          </a:p>
        </p:txBody>
      </p:sp>
      <p:graphicFrame>
        <p:nvGraphicFramePr>
          <p:cNvPr id="5" name="Tableau 4"/>
          <p:cNvGraphicFramePr>
            <a:graphicFrameLocks noGrp="1"/>
          </p:cNvGraphicFramePr>
          <p:nvPr>
            <p:extLst>
              <p:ext uri="{D42A27DB-BD31-4B8C-83A1-F6EECF244321}">
                <p14:modId xmlns:p14="http://schemas.microsoft.com/office/powerpoint/2010/main" val="3375315608"/>
              </p:ext>
            </p:extLst>
          </p:nvPr>
        </p:nvGraphicFramePr>
        <p:xfrm>
          <a:off x="304800" y="3079535"/>
          <a:ext cx="7527831" cy="1159451"/>
        </p:xfrm>
        <a:graphic>
          <a:graphicData uri="http://schemas.openxmlformats.org/drawingml/2006/table">
            <a:tbl>
              <a:tblPr>
                <a:tableStyleId>{5C22544A-7EE6-4342-B048-85BDC9FD1C3A}</a:tableStyleId>
              </a:tblPr>
              <a:tblGrid>
                <a:gridCol w="2344660">
                  <a:extLst>
                    <a:ext uri="{9D8B030D-6E8A-4147-A177-3AD203B41FA5}">
                      <a16:colId xmlns:a16="http://schemas.microsoft.com/office/drawing/2014/main" val="1149909654"/>
                    </a:ext>
                  </a:extLst>
                </a:gridCol>
                <a:gridCol w="1750595">
                  <a:extLst>
                    <a:ext uri="{9D8B030D-6E8A-4147-A177-3AD203B41FA5}">
                      <a16:colId xmlns:a16="http://schemas.microsoft.com/office/drawing/2014/main" val="135066428"/>
                    </a:ext>
                  </a:extLst>
                </a:gridCol>
                <a:gridCol w="1699134">
                  <a:extLst>
                    <a:ext uri="{9D8B030D-6E8A-4147-A177-3AD203B41FA5}">
                      <a16:colId xmlns:a16="http://schemas.microsoft.com/office/drawing/2014/main" val="2207200870"/>
                    </a:ext>
                  </a:extLst>
                </a:gridCol>
                <a:gridCol w="1733442">
                  <a:extLst>
                    <a:ext uri="{9D8B030D-6E8A-4147-A177-3AD203B41FA5}">
                      <a16:colId xmlns:a16="http://schemas.microsoft.com/office/drawing/2014/main" val="3988987753"/>
                    </a:ext>
                  </a:extLst>
                </a:gridCol>
              </a:tblGrid>
              <a:tr h="390294">
                <a:tc>
                  <a:txBody>
                    <a:bodyPr/>
                    <a:lstStyle/>
                    <a:p>
                      <a:pPr marL="0" eaLnBrk="0" fontAlgn="base" hangingPunct="0">
                        <a:lnSpc>
                          <a:spcPct val="100000"/>
                        </a:lnSpc>
                        <a:spcAft>
                          <a:spcPts val="0"/>
                        </a:spcAft>
                      </a:pPr>
                      <a:r>
                        <a:rPr lang="fr-FR" sz="1200" dirty="0">
                          <a:solidFill>
                            <a:srgbClr val="008000"/>
                          </a:solidFill>
                          <a:effectLst/>
                        </a:rPr>
                        <a:t> </a:t>
                      </a:r>
                      <a:endParaRPr lang="fr-FR" sz="1200" dirty="0">
                        <a:solidFill>
                          <a:srgbClr val="008000"/>
                        </a:solidFill>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eaLnBrk="0" fontAlgn="base" hangingPunct="0">
                        <a:lnSpc>
                          <a:spcPct val="100000"/>
                        </a:lnSpc>
                        <a:spcAft>
                          <a:spcPts val="0"/>
                        </a:spcAft>
                      </a:pPr>
                      <a:r>
                        <a:rPr lang="fr-FR" sz="1200">
                          <a:solidFill>
                            <a:srgbClr val="008000"/>
                          </a:solidFill>
                          <a:effectLst/>
                        </a:rPr>
                        <a:t>US Government requirements and ASTA</a:t>
                      </a:r>
                      <a:endParaRPr lang="fr-FR" sz="1200">
                        <a:solidFill>
                          <a:srgbClr val="008000"/>
                        </a:solidFill>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eaLnBrk="0" fontAlgn="base" hangingPunct="0">
                        <a:lnSpc>
                          <a:spcPct val="100000"/>
                        </a:lnSpc>
                        <a:spcAft>
                          <a:spcPts val="0"/>
                        </a:spcAft>
                      </a:pPr>
                      <a:r>
                        <a:rPr lang="fr-FR" sz="1200">
                          <a:solidFill>
                            <a:srgbClr val="008000"/>
                          </a:solidFill>
                          <a:effectLst/>
                        </a:rPr>
                        <a:t>International Standards Organisation</a:t>
                      </a:r>
                      <a:endParaRPr lang="fr-FR" sz="1200">
                        <a:solidFill>
                          <a:srgbClr val="008000"/>
                        </a:solidFill>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eaLnBrk="0" fontAlgn="base" hangingPunct="0">
                        <a:lnSpc>
                          <a:spcPct val="100000"/>
                        </a:lnSpc>
                        <a:spcAft>
                          <a:spcPts val="0"/>
                        </a:spcAft>
                      </a:pPr>
                      <a:r>
                        <a:rPr lang="fr-FR" sz="1200" spc="-10">
                          <a:solidFill>
                            <a:srgbClr val="008000"/>
                          </a:solidFill>
                          <a:effectLst/>
                        </a:rPr>
                        <a:t>British Standard</a:t>
                      </a:r>
                      <a:endParaRPr lang="fr-FR" sz="1200">
                        <a:solidFill>
                          <a:srgbClr val="008000"/>
                        </a:solidFill>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9289897"/>
                  </a:ext>
                </a:extLst>
              </a:tr>
              <a:tr h="181486">
                <a:tc>
                  <a:txBody>
                    <a:bodyPr/>
                    <a:lstStyle/>
                    <a:p>
                      <a:pPr marL="0" eaLnBrk="0" fontAlgn="base" hangingPunct="0">
                        <a:lnSpc>
                          <a:spcPct val="100000"/>
                        </a:lnSpc>
                        <a:spcAft>
                          <a:spcPts val="0"/>
                        </a:spcAft>
                      </a:pPr>
                      <a:r>
                        <a:rPr lang="fr-FR" sz="1200" dirty="0">
                          <a:solidFill>
                            <a:srgbClr val="008000"/>
                          </a:solidFill>
                          <a:effectLst/>
                        </a:rPr>
                        <a:t>Humidité (%)</a:t>
                      </a:r>
                      <a:endParaRPr lang="fr-FR" sz="1200" dirty="0">
                        <a:solidFill>
                          <a:srgbClr val="008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eaLnBrk="0" fontAlgn="base" hangingPunct="0">
                        <a:lnSpc>
                          <a:spcPct val="100000"/>
                        </a:lnSpc>
                        <a:spcAft>
                          <a:spcPts val="0"/>
                        </a:spcAft>
                      </a:pPr>
                      <a:r>
                        <a:rPr lang="fr-FR" sz="1200" spc="30">
                          <a:solidFill>
                            <a:srgbClr val="008000"/>
                          </a:solidFill>
                          <a:effectLst/>
                        </a:rPr>
                        <a:t>12.0</a:t>
                      </a:r>
                      <a:endParaRPr lang="fr-FR" sz="1200">
                        <a:solidFill>
                          <a:srgbClr val="008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eaLnBrk="0" fontAlgn="base" hangingPunct="0">
                        <a:lnSpc>
                          <a:spcPct val="100000"/>
                        </a:lnSpc>
                        <a:spcAft>
                          <a:spcPts val="0"/>
                        </a:spcAft>
                      </a:pPr>
                      <a:r>
                        <a:rPr lang="fr-FR" sz="1200" spc="30">
                          <a:solidFill>
                            <a:srgbClr val="008000"/>
                          </a:solidFill>
                          <a:effectLst/>
                        </a:rPr>
                        <a:t>12.0</a:t>
                      </a:r>
                      <a:endParaRPr lang="fr-FR" sz="1200">
                        <a:solidFill>
                          <a:srgbClr val="008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eaLnBrk="0" fontAlgn="base" hangingPunct="0">
                        <a:lnSpc>
                          <a:spcPct val="100000"/>
                        </a:lnSpc>
                        <a:spcAft>
                          <a:spcPts val="0"/>
                        </a:spcAft>
                      </a:pPr>
                      <a:r>
                        <a:rPr lang="fr-FR" sz="1200" spc="35">
                          <a:solidFill>
                            <a:srgbClr val="008000"/>
                          </a:solidFill>
                          <a:effectLst/>
                        </a:rPr>
                        <a:t>12.0</a:t>
                      </a:r>
                      <a:endParaRPr lang="fr-FR" sz="1200">
                        <a:solidFill>
                          <a:srgbClr val="008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8476667"/>
                  </a:ext>
                </a:extLst>
              </a:tr>
              <a:tr h="220517">
                <a:tc>
                  <a:txBody>
                    <a:bodyPr/>
                    <a:lstStyle/>
                    <a:p>
                      <a:pPr marL="0" eaLnBrk="0" fontAlgn="base" hangingPunct="0">
                        <a:lnSpc>
                          <a:spcPct val="100000"/>
                        </a:lnSpc>
                        <a:spcAft>
                          <a:spcPts val="0"/>
                        </a:spcAft>
                      </a:pPr>
                      <a:r>
                        <a:rPr lang="fr-FR" sz="1200" dirty="0">
                          <a:solidFill>
                            <a:srgbClr val="008000"/>
                          </a:solidFill>
                          <a:effectLst/>
                        </a:rPr>
                        <a:t>Matière</a:t>
                      </a:r>
                      <a:r>
                        <a:rPr lang="fr-FR" sz="1200" baseline="0" dirty="0">
                          <a:solidFill>
                            <a:srgbClr val="008000"/>
                          </a:solidFill>
                          <a:effectLst/>
                        </a:rPr>
                        <a:t> étrangère </a:t>
                      </a:r>
                      <a:r>
                        <a:rPr lang="fr-FR" sz="1200" dirty="0">
                          <a:solidFill>
                            <a:srgbClr val="008000"/>
                          </a:solidFill>
                          <a:effectLst/>
                        </a:rPr>
                        <a:t>(% en poids)</a:t>
                      </a:r>
                      <a:endParaRPr lang="fr-FR" sz="1200" dirty="0">
                        <a:solidFill>
                          <a:srgbClr val="008000"/>
                        </a:solidFill>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eaLnBrk="0" fontAlgn="base" hangingPunct="0">
                        <a:lnSpc>
                          <a:spcPct val="100000"/>
                        </a:lnSpc>
                        <a:spcAft>
                          <a:spcPts val="0"/>
                        </a:spcAft>
                      </a:pPr>
                      <a:r>
                        <a:rPr lang="fr-FR" sz="1200" spc="15" dirty="0">
                          <a:solidFill>
                            <a:srgbClr val="008000"/>
                          </a:solidFill>
                          <a:effectLst/>
                        </a:rPr>
                        <a:t>1.0</a:t>
                      </a:r>
                      <a:endParaRPr lang="fr-FR" sz="1200" dirty="0">
                        <a:solidFill>
                          <a:srgbClr val="008000"/>
                        </a:solidFill>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eaLnBrk="0" fontAlgn="base" hangingPunct="0">
                        <a:lnSpc>
                          <a:spcPct val="100000"/>
                        </a:lnSpc>
                        <a:spcAft>
                          <a:spcPts val="0"/>
                        </a:spcAft>
                      </a:pPr>
                      <a:r>
                        <a:rPr lang="fr-FR" sz="1200" spc="10" dirty="0">
                          <a:solidFill>
                            <a:srgbClr val="008000"/>
                          </a:solidFill>
                          <a:effectLst/>
                        </a:rPr>
                        <a:t>1.5</a:t>
                      </a:r>
                      <a:endParaRPr lang="fr-FR" sz="1200" dirty="0">
                        <a:solidFill>
                          <a:srgbClr val="008000"/>
                        </a:solidFill>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eaLnBrk="0" fontAlgn="base" hangingPunct="0">
                        <a:lnSpc>
                          <a:spcPct val="100000"/>
                        </a:lnSpc>
                        <a:spcAft>
                          <a:spcPts val="0"/>
                        </a:spcAft>
                      </a:pPr>
                      <a:r>
                        <a:rPr lang="fr-FR" sz="1200" spc="10">
                          <a:solidFill>
                            <a:srgbClr val="008000"/>
                          </a:solidFill>
                          <a:effectLst/>
                        </a:rPr>
                        <a:t>1.5</a:t>
                      </a:r>
                      <a:endParaRPr lang="fr-FR" sz="1200">
                        <a:solidFill>
                          <a:srgbClr val="008000"/>
                        </a:solidFill>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8812587"/>
                  </a:ext>
                </a:extLst>
              </a:tr>
              <a:tr h="181486">
                <a:tc>
                  <a:txBody>
                    <a:bodyPr/>
                    <a:lstStyle/>
                    <a:p>
                      <a:pPr marL="0" eaLnBrk="0" fontAlgn="base" hangingPunct="0">
                        <a:lnSpc>
                          <a:spcPct val="100000"/>
                        </a:lnSpc>
                        <a:spcAft>
                          <a:spcPts val="0"/>
                        </a:spcAft>
                      </a:pPr>
                      <a:r>
                        <a:rPr lang="fr-FR" sz="1200" dirty="0">
                          <a:solidFill>
                            <a:srgbClr val="008000"/>
                          </a:solidFill>
                          <a:effectLst/>
                        </a:rPr>
                        <a:t>Lights (% en poids)</a:t>
                      </a:r>
                      <a:endParaRPr lang="fr-FR" sz="1200" dirty="0">
                        <a:solidFill>
                          <a:srgbClr val="008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eaLnBrk="0" fontAlgn="base" hangingPunct="0">
                        <a:lnSpc>
                          <a:spcPct val="100000"/>
                        </a:lnSpc>
                        <a:spcAft>
                          <a:spcPts val="0"/>
                        </a:spcAft>
                      </a:pPr>
                      <a:r>
                        <a:rPr lang="fr-FR" sz="1200" spc="40">
                          <a:solidFill>
                            <a:srgbClr val="008000"/>
                          </a:solidFill>
                          <a:effectLst/>
                        </a:rPr>
                        <a:t>4.0</a:t>
                      </a:r>
                      <a:endParaRPr lang="fr-FR" sz="1200">
                        <a:solidFill>
                          <a:srgbClr val="008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eaLnBrk="0" fontAlgn="base" hangingPunct="0">
                        <a:lnSpc>
                          <a:spcPct val="100000"/>
                        </a:lnSpc>
                        <a:spcAft>
                          <a:spcPts val="0"/>
                        </a:spcAft>
                      </a:pPr>
                      <a:r>
                        <a:rPr lang="fr-FR" sz="1200" spc="30" dirty="0">
                          <a:solidFill>
                            <a:srgbClr val="008000"/>
                          </a:solidFill>
                          <a:effectLst/>
                        </a:rPr>
                        <a:t>10.0</a:t>
                      </a:r>
                      <a:endParaRPr lang="fr-FR" sz="1200" dirty="0">
                        <a:solidFill>
                          <a:srgbClr val="008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eaLnBrk="0" fontAlgn="base" hangingPunct="0">
                        <a:lnSpc>
                          <a:spcPct val="100000"/>
                        </a:lnSpc>
                        <a:spcAft>
                          <a:spcPts val="0"/>
                        </a:spcAft>
                      </a:pPr>
                      <a:r>
                        <a:rPr lang="fr-FR" sz="1200" spc="30">
                          <a:solidFill>
                            <a:srgbClr val="008000"/>
                          </a:solidFill>
                          <a:effectLst/>
                        </a:rPr>
                        <a:t>10.0</a:t>
                      </a:r>
                      <a:endParaRPr lang="fr-FR" sz="1200">
                        <a:solidFill>
                          <a:srgbClr val="008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0206703"/>
                  </a:ext>
                </a:extLst>
              </a:tr>
              <a:tr h="181486">
                <a:tc>
                  <a:txBody>
                    <a:bodyPr/>
                    <a:lstStyle/>
                    <a:p>
                      <a:pPr marL="0" eaLnBrk="0" fontAlgn="base" hangingPunct="0">
                        <a:lnSpc>
                          <a:spcPct val="100000"/>
                        </a:lnSpc>
                        <a:spcAft>
                          <a:spcPts val="0"/>
                        </a:spcAft>
                      </a:pPr>
                      <a:r>
                        <a:rPr lang="fr-FR" sz="1200" dirty="0" err="1">
                          <a:solidFill>
                            <a:srgbClr val="008000"/>
                          </a:solidFill>
                          <a:effectLst/>
                        </a:rPr>
                        <a:t>Pinheads</a:t>
                      </a:r>
                      <a:r>
                        <a:rPr lang="fr-FR" sz="1200" dirty="0">
                          <a:solidFill>
                            <a:srgbClr val="008000"/>
                          </a:solidFill>
                          <a:effectLst/>
                        </a:rPr>
                        <a:t> (% en poids)</a:t>
                      </a:r>
                      <a:endParaRPr lang="fr-FR" sz="1200" dirty="0">
                        <a:solidFill>
                          <a:srgbClr val="008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eaLnBrk="0" fontAlgn="base" hangingPunct="0">
                        <a:lnSpc>
                          <a:spcPct val="100000"/>
                        </a:lnSpc>
                        <a:spcAft>
                          <a:spcPts val="0"/>
                        </a:spcAft>
                      </a:pPr>
                      <a:r>
                        <a:rPr lang="fr-FR" sz="1200">
                          <a:solidFill>
                            <a:srgbClr val="008000"/>
                          </a:solidFill>
                          <a:effectLst/>
                        </a:rPr>
                        <a:t>-</a:t>
                      </a:r>
                      <a:endParaRPr lang="fr-FR" sz="1200">
                        <a:solidFill>
                          <a:srgbClr val="008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eaLnBrk="0" fontAlgn="base" hangingPunct="0">
                        <a:lnSpc>
                          <a:spcPct val="100000"/>
                        </a:lnSpc>
                        <a:spcAft>
                          <a:spcPts val="0"/>
                        </a:spcAft>
                      </a:pPr>
                      <a:r>
                        <a:rPr lang="fr-FR" sz="1200" spc="40" dirty="0">
                          <a:solidFill>
                            <a:srgbClr val="008000"/>
                          </a:solidFill>
                          <a:effectLst/>
                        </a:rPr>
                        <a:t>4.0</a:t>
                      </a:r>
                      <a:endParaRPr lang="fr-FR" sz="1200" dirty="0">
                        <a:solidFill>
                          <a:srgbClr val="008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eaLnBrk="0" fontAlgn="base" hangingPunct="0">
                        <a:lnSpc>
                          <a:spcPct val="100000"/>
                        </a:lnSpc>
                        <a:spcAft>
                          <a:spcPts val="0"/>
                        </a:spcAft>
                      </a:pPr>
                      <a:r>
                        <a:rPr lang="fr-FR" sz="1200" spc="40" dirty="0">
                          <a:solidFill>
                            <a:srgbClr val="008000"/>
                          </a:solidFill>
                          <a:effectLst/>
                        </a:rPr>
                        <a:t>4.0</a:t>
                      </a:r>
                      <a:endParaRPr lang="fr-FR" sz="1200" dirty="0">
                        <a:solidFill>
                          <a:srgbClr val="008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4059107"/>
                  </a:ext>
                </a:extLst>
              </a:tr>
            </a:tbl>
          </a:graphicData>
        </a:graphic>
      </p:graphicFrame>
      <p:sp>
        <p:nvSpPr>
          <p:cNvPr id="6" name="Rectangle 1"/>
          <p:cNvSpPr>
            <a:spLocks noChangeArrowheads="1"/>
          </p:cNvSpPr>
          <p:nvPr/>
        </p:nvSpPr>
        <p:spPr bwMode="auto">
          <a:xfrm>
            <a:off x="178420" y="2617870"/>
            <a:ext cx="18139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a:ln>
                  <a:noFill/>
                </a:ln>
                <a:solidFill>
                  <a:srgbClr val="008000"/>
                </a:solidFill>
                <a:effectLst/>
                <a:ea typeface="Times New Roman" panose="02020603050405020304" pitchFamily="18" charset="0"/>
                <a:cs typeface="Tahoma" panose="020B0604030504040204" pitchFamily="34" charset="0"/>
              </a:rPr>
              <a:t>A5. Standards</a:t>
            </a:r>
            <a:endParaRPr kumimoji="0" lang="fr-FR" altLang="fr-FR" b="0" i="0" u="none" strike="noStrike" cap="none" normalizeH="0" baseline="0" dirty="0">
              <a:ln>
                <a:noFill/>
              </a:ln>
              <a:solidFill>
                <a:srgbClr val="008000"/>
              </a:solidFill>
              <a:effectLst/>
            </a:endParaRPr>
          </a:p>
        </p:txBody>
      </p:sp>
      <p:sp>
        <p:nvSpPr>
          <p:cNvPr id="7" name="ZoneTexte 6"/>
          <p:cNvSpPr txBox="1"/>
          <p:nvPr/>
        </p:nvSpPr>
        <p:spPr>
          <a:xfrm>
            <a:off x="304800" y="4255831"/>
            <a:ext cx="9352156" cy="276999"/>
          </a:xfrm>
          <a:prstGeom prst="rect">
            <a:avLst/>
          </a:prstGeom>
          <a:noFill/>
        </p:spPr>
        <p:txBody>
          <a:bodyPr wrap="square" rtlCol="0">
            <a:spAutoFit/>
          </a:bodyPr>
          <a:lstStyle/>
          <a:p>
            <a:pPr algn="just"/>
            <a:r>
              <a:rPr lang="fr-FR" sz="1200" dirty="0">
                <a:solidFill>
                  <a:srgbClr val="008000"/>
                </a:solidFill>
              </a:rPr>
              <a:t>Source : </a:t>
            </a:r>
            <a:r>
              <a:rPr lang="fr-FR" sz="1200" i="1" dirty="0" err="1">
                <a:solidFill>
                  <a:srgbClr val="008000"/>
                </a:solidFill>
              </a:rPr>
              <a:t>Pipper</a:t>
            </a:r>
            <a:r>
              <a:rPr lang="fr-FR" sz="1200" i="1" dirty="0">
                <a:solidFill>
                  <a:srgbClr val="008000"/>
                </a:solidFill>
              </a:rPr>
              <a:t> </a:t>
            </a:r>
            <a:r>
              <a:rPr lang="fr-FR" sz="1200" i="1" dirty="0" err="1">
                <a:solidFill>
                  <a:srgbClr val="008000"/>
                </a:solidFill>
              </a:rPr>
              <a:t>processing</a:t>
            </a:r>
            <a:r>
              <a:rPr lang="fr-FR" sz="1200" dirty="0">
                <a:solidFill>
                  <a:srgbClr val="008000"/>
                </a:solidFill>
              </a:rPr>
              <a:t>, </a:t>
            </a:r>
            <a:r>
              <a:rPr lang="fr-FR" sz="1200" dirty="0" err="1">
                <a:solidFill>
                  <a:srgbClr val="008000"/>
                </a:solidFill>
              </a:rPr>
              <a:t>Practical</a:t>
            </a:r>
            <a:r>
              <a:rPr lang="fr-FR" sz="1200" dirty="0">
                <a:solidFill>
                  <a:srgbClr val="008000"/>
                </a:solidFill>
              </a:rPr>
              <a:t> action, </a:t>
            </a:r>
            <a:r>
              <a:rPr lang="fr-FR" sz="1200" dirty="0">
                <a:solidFill>
                  <a:srgbClr val="008000"/>
                </a:solidFill>
                <a:hlinkClick r:id="rId2"/>
              </a:rPr>
              <a:t>http://infohub.practicalaction.org/oknowledge/bitstream/11283/332195/1/Pepper%20processing.pdf</a:t>
            </a:r>
            <a:r>
              <a:rPr lang="fr-FR" sz="1200" dirty="0">
                <a:solidFill>
                  <a:srgbClr val="008000"/>
                </a:solidFill>
              </a:rPr>
              <a:t> </a:t>
            </a:r>
          </a:p>
        </p:txBody>
      </p:sp>
      <p:sp>
        <p:nvSpPr>
          <p:cNvPr id="8" name="ZoneTexte 7"/>
          <p:cNvSpPr txBox="1"/>
          <p:nvPr/>
        </p:nvSpPr>
        <p:spPr>
          <a:xfrm>
            <a:off x="178420" y="2269789"/>
            <a:ext cx="11206975" cy="276999"/>
          </a:xfrm>
          <a:prstGeom prst="rect">
            <a:avLst/>
          </a:prstGeom>
          <a:noFill/>
        </p:spPr>
        <p:txBody>
          <a:bodyPr wrap="square" rtlCol="0">
            <a:spAutoFit/>
          </a:bodyPr>
          <a:lstStyle/>
          <a:p>
            <a:r>
              <a:rPr lang="fr-FR" sz="1200" dirty="0">
                <a:solidFill>
                  <a:srgbClr val="008000"/>
                </a:solidFill>
              </a:rPr>
              <a:t>Source : </a:t>
            </a:r>
            <a:r>
              <a:rPr lang="en-US" sz="1200" i="1" dirty="0">
                <a:solidFill>
                  <a:srgbClr val="008000"/>
                </a:solidFill>
              </a:rPr>
              <a:t>Black pepper (Piper </a:t>
            </a:r>
            <a:r>
              <a:rPr lang="en-US" sz="1200" i="1" dirty="0" err="1">
                <a:solidFill>
                  <a:srgbClr val="008000"/>
                </a:solidFill>
              </a:rPr>
              <a:t>nigrum</a:t>
            </a:r>
            <a:r>
              <a:rPr lang="en-US" sz="1200" i="1" dirty="0">
                <a:solidFill>
                  <a:srgbClr val="008000"/>
                </a:solidFill>
              </a:rPr>
              <a:t>), </a:t>
            </a:r>
            <a:r>
              <a:rPr lang="en-US" sz="1200" dirty="0">
                <a:solidFill>
                  <a:srgbClr val="008000"/>
                </a:solidFill>
              </a:rPr>
              <a:t>Scot C. Nelson and K. T. Cannon-Eger, page 6, </a:t>
            </a:r>
            <a:r>
              <a:rPr lang="en-US" sz="1200" dirty="0">
                <a:solidFill>
                  <a:srgbClr val="008000"/>
                </a:solidFill>
                <a:hlinkClick r:id="rId3"/>
              </a:rPr>
              <a:t>http://www.agroforestry.net/images/pdfs/Black_pepper_specialty_crop.pdf</a:t>
            </a:r>
            <a:r>
              <a:rPr lang="en-US" sz="1200" dirty="0">
                <a:solidFill>
                  <a:srgbClr val="008000"/>
                </a:solidFill>
              </a:rPr>
              <a:t> </a:t>
            </a:r>
            <a:endParaRPr lang="fr-FR" sz="1200" dirty="0">
              <a:solidFill>
                <a:srgbClr val="008000"/>
              </a:solidFill>
            </a:endParaRPr>
          </a:p>
        </p:txBody>
      </p:sp>
      <p:sp>
        <p:nvSpPr>
          <p:cNvPr id="9" name="Rectangle 8"/>
          <p:cNvSpPr/>
          <p:nvPr/>
        </p:nvSpPr>
        <p:spPr>
          <a:xfrm>
            <a:off x="178420" y="4696245"/>
            <a:ext cx="12013579" cy="2031325"/>
          </a:xfrm>
          <a:prstGeom prst="rect">
            <a:avLst/>
          </a:prstGeom>
        </p:spPr>
        <p:txBody>
          <a:bodyPr wrap="square">
            <a:spAutoFit/>
          </a:bodyPr>
          <a:lstStyle/>
          <a:p>
            <a:pPr algn="just"/>
            <a:r>
              <a:rPr lang="fr-FR" b="1" dirty="0">
                <a:solidFill>
                  <a:srgbClr val="008000"/>
                </a:solidFill>
              </a:rPr>
              <a:t>A6. Avantages de la polyculture </a:t>
            </a:r>
            <a:r>
              <a:rPr lang="fr-FR" dirty="0">
                <a:solidFill>
                  <a:srgbClr val="008000"/>
                </a:solidFill>
              </a:rPr>
              <a:t>(agroforesterie …)</a:t>
            </a:r>
          </a:p>
          <a:p>
            <a:pPr algn="just"/>
            <a:r>
              <a:rPr lang="fr-FR" dirty="0">
                <a:solidFill>
                  <a:srgbClr val="008000"/>
                </a:solidFill>
              </a:rPr>
              <a:t>Un avantage de la culture du poivre est que les lianes peuvent être prises en charge sur les troncs ou les tiges des arbres vivants jeunes ou petits, sans impact négatif sur les arbres ou en concurrence avec eux. Le poivre peut également bénéficier de niveaux d'ombrage modérés. Les plantes peuvent également être organisées pour occuper l'espace vertical, ce qui fournit de bonnes récoltes, à combiner en polyculture avec la culture de celles au niveau du sol. Le poivre est également une plante vivace, et les récoltes et les revenus peuvent être générés dans un domaine où d'autres cultures sont simultanément plantées, cultivées et récoltées.</a:t>
            </a:r>
            <a:r>
              <a:rPr lang="fr-FR" sz="1200" dirty="0">
                <a:solidFill>
                  <a:srgbClr val="008000"/>
                </a:solidFill>
              </a:rPr>
              <a:t> Source : </a:t>
            </a:r>
            <a:r>
              <a:rPr lang="en-US" sz="1100" i="1" dirty="0">
                <a:solidFill>
                  <a:srgbClr val="008000"/>
                </a:solidFill>
              </a:rPr>
              <a:t>Black pepper (Piper </a:t>
            </a:r>
            <a:r>
              <a:rPr lang="en-US" sz="1100" i="1" dirty="0" err="1">
                <a:solidFill>
                  <a:srgbClr val="008000"/>
                </a:solidFill>
              </a:rPr>
              <a:t>nigrum</a:t>
            </a:r>
            <a:r>
              <a:rPr lang="en-US" sz="1100" i="1" dirty="0">
                <a:solidFill>
                  <a:srgbClr val="008000"/>
                </a:solidFill>
              </a:rPr>
              <a:t>), </a:t>
            </a:r>
            <a:r>
              <a:rPr lang="en-US" sz="1100" dirty="0">
                <a:solidFill>
                  <a:srgbClr val="008000"/>
                </a:solidFill>
              </a:rPr>
              <a:t>Scot C. Nelson and K. T. Cannon-Eger, page 6, </a:t>
            </a:r>
            <a:r>
              <a:rPr lang="en-US" sz="1100" dirty="0">
                <a:solidFill>
                  <a:srgbClr val="008000"/>
                </a:solidFill>
                <a:hlinkClick r:id="rId3"/>
              </a:rPr>
              <a:t>http://www.agroforestry.net/images/pdfs/Black_pepper_specialty_crop.pdf</a:t>
            </a:r>
            <a:r>
              <a:rPr lang="en-US" sz="1100" dirty="0">
                <a:solidFill>
                  <a:srgbClr val="008000"/>
                </a:solidFill>
              </a:rPr>
              <a:t> </a:t>
            </a:r>
            <a:endParaRPr lang="fr-FR" sz="1100" dirty="0">
              <a:solidFill>
                <a:srgbClr val="008000"/>
              </a:solidFill>
            </a:endParaRPr>
          </a:p>
        </p:txBody>
      </p:sp>
      <p:sp>
        <p:nvSpPr>
          <p:cNvPr id="10" name="Rectangle 9"/>
          <p:cNvSpPr/>
          <p:nvPr/>
        </p:nvSpPr>
        <p:spPr>
          <a:xfrm>
            <a:off x="8073483" y="2941919"/>
            <a:ext cx="3823011" cy="1169551"/>
          </a:xfrm>
          <a:prstGeom prst="rect">
            <a:avLst/>
          </a:prstGeom>
        </p:spPr>
        <p:txBody>
          <a:bodyPr wrap="square">
            <a:spAutoFit/>
          </a:bodyPr>
          <a:lstStyle/>
          <a:p>
            <a:r>
              <a:rPr lang="fr-FR" sz="1400" dirty="0">
                <a:solidFill>
                  <a:srgbClr val="008000"/>
                </a:solidFill>
              </a:rPr>
              <a:t>Standard : 480 à 550 g/L</a:t>
            </a:r>
          </a:p>
          <a:p>
            <a:r>
              <a:rPr lang="fr-FR" sz="1400" dirty="0">
                <a:solidFill>
                  <a:srgbClr val="008000"/>
                </a:solidFill>
              </a:rPr>
              <a:t>Qualité supérieure :  &gt; 550 g/L</a:t>
            </a:r>
          </a:p>
          <a:p>
            <a:r>
              <a:rPr lang="fr-FR" sz="1400" dirty="0">
                <a:solidFill>
                  <a:srgbClr val="008000"/>
                </a:solidFill>
              </a:rPr>
              <a:t>Source : </a:t>
            </a:r>
            <a:r>
              <a:rPr lang="fr-FR" sz="1400" dirty="0">
                <a:solidFill>
                  <a:srgbClr val="008000"/>
                </a:solidFill>
                <a:hlinkClick r:id="rId4"/>
              </a:rPr>
              <a:t>http://www.qualireg.org/FichiersComplementaires/QualiREG_Manon_IG_poivreNoir_DIF.pdf</a:t>
            </a:r>
            <a:r>
              <a:rPr lang="fr-FR" sz="1400" dirty="0">
                <a:solidFill>
                  <a:srgbClr val="008000"/>
                </a:solidFill>
              </a:rPr>
              <a:t> </a:t>
            </a:r>
          </a:p>
        </p:txBody>
      </p:sp>
    </p:spTree>
    <p:extLst>
      <p:ext uri="{BB962C8B-B14F-4D97-AF65-F5344CB8AC3E}">
        <p14:creationId xmlns:p14="http://schemas.microsoft.com/office/powerpoint/2010/main" val="30911723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9824223" y="136009"/>
            <a:ext cx="2187497" cy="369332"/>
          </a:xfrm>
        </p:spPr>
        <p:txBody>
          <a:bodyPr/>
          <a:lstStyle/>
          <a:p>
            <a:fld id="{76277987-A612-4082-9FDC-07960AF023C3}" type="slidenum">
              <a:rPr lang="fr-FR" smtClean="0"/>
              <a:t>39</a:t>
            </a:fld>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5549" y="61825"/>
            <a:ext cx="4348743" cy="6796175"/>
          </a:xfrm>
          <a:prstGeom prst="rect">
            <a:avLst/>
          </a:prstGeom>
        </p:spPr>
      </p:pic>
      <p:sp>
        <p:nvSpPr>
          <p:cNvPr id="4" name="Rectangle 3"/>
          <p:cNvSpPr/>
          <p:nvPr/>
        </p:nvSpPr>
        <p:spPr>
          <a:xfrm>
            <a:off x="1674377" y="136009"/>
            <a:ext cx="2260875" cy="369332"/>
          </a:xfrm>
          <a:prstGeom prst="rect">
            <a:avLst/>
          </a:prstGeom>
          <a:ln>
            <a:solidFill>
              <a:srgbClr val="008000"/>
            </a:solidFill>
          </a:ln>
        </p:spPr>
        <p:txBody>
          <a:bodyPr wrap="none">
            <a:spAutoFit/>
          </a:bodyPr>
          <a:lstStyle/>
          <a:p>
            <a:pPr algn="ctr"/>
            <a:r>
              <a:rPr lang="fr-FR" b="1" dirty="0">
                <a:solidFill>
                  <a:srgbClr val="008000"/>
                </a:solidFill>
              </a:rPr>
              <a:t>Projet </a:t>
            </a:r>
            <a:r>
              <a:rPr lang="fr-FR" b="1" dirty="0" err="1">
                <a:solidFill>
                  <a:srgbClr val="008000"/>
                </a:solidFill>
              </a:rPr>
              <a:t>Voatsyperifery</a:t>
            </a:r>
            <a:r>
              <a:rPr lang="fr-FR" b="1" dirty="0">
                <a:solidFill>
                  <a:srgbClr val="008000"/>
                </a:solidFill>
              </a:rPr>
              <a:t> </a:t>
            </a:r>
          </a:p>
        </p:txBody>
      </p:sp>
      <p:sp>
        <p:nvSpPr>
          <p:cNvPr id="5" name="ZoneTexte 4"/>
          <p:cNvSpPr txBox="1"/>
          <p:nvPr/>
        </p:nvSpPr>
        <p:spPr>
          <a:xfrm>
            <a:off x="42639" y="668402"/>
            <a:ext cx="5140015" cy="657753"/>
          </a:xfrm>
          <a:prstGeom prst="rect">
            <a:avLst/>
          </a:prstGeom>
          <a:noFill/>
        </p:spPr>
        <p:txBody>
          <a:bodyPr wrap="square" rtlCol="0">
            <a:spAutoFit/>
          </a:bodyPr>
          <a:lstStyle/>
          <a:p>
            <a:r>
              <a:rPr lang="fr-FR" b="1" dirty="0">
                <a:solidFill>
                  <a:srgbClr val="008000"/>
                </a:solidFill>
              </a:rPr>
              <a:t>A7. Organigramme du traitement du poivre noir classique</a:t>
            </a:r>
          </a:p>
        </p:txBody>
      </p:sp>
      <p:sp>
        <p:nvSpPr>
          <p:cNvPr id="6" name="ZoneTexte 5"/>
          <p:cNvSpPr txBox="1"/>
          <p:nvPr/>
        </p:nvSpPr>
        <p:spPr>
          <a:xfrm>
            <a:off x="9545875" y="4393581"/>
            <a:ext cx="2477428" cy="1569660"/>
          </a:xfrm>
          <a:prstGeom prst="rect">
            <a:avLst/>
          </a:prstGeom>
          <a:noFill/>
        </p:spPr>
        <p:txBody>
          <a:bodyPr wrap="square" rtlCol="0">
            <a:spAutoFit/>
          </a:bodyPr>
          <a:lstStyle/>
          <a:p>
            <a:r>
              <a:rPr lang="fr-FR" sz="1200" dirty="0">
                <a:solidFill>
                  <a:srgbClr val="008000"/>
                </a:solidFill>
              </a:rPr>
              <a:t>Schéma de gestion de la qualité du poivre noir déterminée d’abord par le type de vie du poivre et donc par les agents de filière.</a:t>
            </a:r>
          </a:p>
          <a:p>
            <a:r>
              <a:rPr lang="fr-FR" sz="1200" dirty="0">
                <a:solidFill>
                  <a:srgbClr val="008000"/>
                </a:solidFill>
              </a:rPr>
              <a:t>Source : </a:t>
            </a:r>
            <a:r>
              <a:rPr lang="fr-FR" sz="1200" dirty="0">
                <a:solidFill>
                  <a:srgbClr val="008000"/>
                </a:solidFill>
                <a:hlinkClick r:id="rId3"/>
              </a:rPr>
              <a:t>http://www.qualireg.org/FichiersComplementaires/QualiREG_Manon_IG_poivreNoir_DIF.pdf</a:t>
            </a:r>
            <a:r>
              <a:rPr lang="fr-FR" sz="1200" dirty="0">
                <a:solidFill>
                  <a:srgbClr val="008000"/>
                </a:solidFill>
              </a:rPr>
              <a:t> </a:t>
            </a:r>
          </a:p>
        </p:txBody>
      </p:sp>
      <p:sp>
        <p:nvSpPr>
          <p:cNvPr id="7" name="ZoneTexte 6"/>
          <p:cNvSpPr txBox="1"/>
          <p:nvPr/>
        </p:nvSpPr>
        <p:spPr>
          <a:xfrm>
            <a:off x="9594322" y="2680892"/>
            <a:ext cx="2597678" cy="461665"/>
          </a:xfrm>
          <a:prstGeom prst="rect">
            <a:avLst/>
          </a:prstGeom>
          <a:noFill/>
        </p:spPr>
        <p:txBody>
          <a:bodyPr wrap="square" rtlCol="0">
            <a:spAutoFit/>
          </a:bodyPr>
          <a:lstStyle/>
          <a:p>
            <a:pPr algn="ctr"/>
            <a:r>
              <a:rPr lang="fr-FR" sz="1200" dirty="0">
                <a:solidFill>
                  <a:srgbClr val="008000"/>
                </a:solidFill>
              </a:rPr>
              <a:t>Exemples de treillis pour la culture du houblon</a:t>
            </a: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1670" y="833042"/>
            <a:ext cx="2476500" cy="1847850"/>
          </a:xfrm>
          <a:prstGeom prst="rect">
            <a:avLst/>
          </a:prstGeom>
        </p:spPr>
      </p:pic>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6446" y="3398880"/>
            <a:ext cx="2371725" cy="1933575"/>
          </a:xfrm>
          <a:prstGeom prst="rect">
            <a:avLst/>
          </a:prstGeom>
        </p:spPr>
      </p:pic>
      <p:pic>
        <p:nvPicPr>
          <p:cNvPr id="10" name="Imag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39" y="3532230"/>
            <a:ext cx="2533650" cy="1800225"/>
          </a:xfrm>
          <a:prstGeom prst="rect">
            <a:avLst/>
          </a:prstGeom>
        </p:spPr>
      </p:pic>
      <p:pic>
        <p:nvPicPr>
          <p:cNvPr id="11" name="Imag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91854" y="1580366"/>
            <a:ext cx="2590800" cy="1762125"/>
          </a:xfrm>
          <a:prstGeom prst="rect">
            <a:avLst/>
          </a:prstGeom>
        </p:spPr>
      </p:pic>
      <p:pic>
        <p:nvPicPr>
          <p:cNvPr id="12" name="Imag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639" y="1614750"/>
            <a:ext cx="2495550" cy="1828800"/>
          </a:xfrm>
          <a:prstGeom prst="rect">
            <a:avLst/>
          </a:prstGeom>
        </p:spPr>
      </p:pic>
      <p:sp>
        <p:nvSpPr>
          <p:cNvPr id="13" name="ZoneTexte 12"/>
          <p:cNvSpPr txBox="1"/>
          <p:nvPr/>
        </p:nvSpPr>
        <p:spPr>
          <a:xfrm>
            <a:off x="665356" y="5408004"/>
            <a:ext cx="4204010" cy="276999"/>
          </a:xfrm>
          <a:prstGeom prst="rect">
            <a:avLst/>
          </a:prstGeom>
          <a:noFill/>
        </p:spPr>
        <p:txBody>
          <a:bodyPr wrap="square" rtlCol="0">
            <a:spAutoFit/>
          </a:bodyPr>
          <a:lstStyle/>
          <a:p>
            <a:pPr algn="ctr"/>
            <a:r>
              <a:rPr lang="fr-FR" sz="1200" dirty="0">
                <a:solidFill>
                  <a:srgbClr val="008000"/>
                </a:solidFill>
              </a:rPr>
              <a:t>Exemples de treillis pour la culture du houblon</a:t>
            </a:r>
          </a:p>
        </p:txBody>
      </p:sp>
    </p:spTree>
    <p:extLst>
      <p:ext uri="{BB962C8B-B14F-4D97-AF65-F5344CB8AC3E}">
        <p14:creationId xmlns:p14="http://schemas.microsoft.com/office/powerpoint/2010/main" val="3399031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8592" y="146131"/>
            <a:ext cx="2260875" cy="369332"/>
          </a:xfrm>
          <a:prstGeom prst="rect">
            <a:avLst/>
          </a:prstGeom>
          <a:ln>
            <a:solidFill>
              <a:srgbClr val="008000"/>
            </a:solidFill>
          </a:ln>
        </p:spPr>
        <p:txBody>
          <a:bodyPr wrap="none">
            <a:spAutoFit/>
          </a:bodyPr>
          <a:lstStyle/>
          <a:p>
            <a:pPr algn="ctr"/>
            <a:r>
              <a:rPr lang="fr-FR" b="1" dirty="0">
                <a:solidFill>
                  <a:srgbClr val="008000"/>
                </a:solidFill>
              </a:rPr>
              <a:t>Projet </a:t>
            </a:r>
            <a:r>
              <a:rPr lang="fr-FR" b="1" dirty="0" err="1">
                <a:solidFill>
                  <a:srgbClr val="008000"/>
                </a:solidFill>
              </a:rPr>
              <a:t>Voatsyperifery</a:t>
            </a:r>
            <a:r>
              <a:rPr lang="fr-FR" b="1" dirty="0">
                <a:solidFill>
                  <a:srgbClr val="008000"/>
                </a:solidFill>
              </a:rPr>
              <a:t> </a:t>
            </a:r>
          </a:p>
        </p:txBody>
      </p:sp>
      <p:sp>
        <p:nvSpPr>
          <p:cNvPr id="7" name="Espace réservé du numéro de diapositive 6"/>
          <p:cNvSpPr>
            <a:spLocks noGrp="1"/>
          </p:cNvSpPr>
          <p:nvPr>
            <p:ph type="sldNum" sz="quarter" idx="12"/>
          </p:nvPr>
        </p:nvSpPr>
        <p:spPr>
          <a:xfrm>
            <a:off x="9076766" y="150338"/>
            <a:ext cx="2743200" cy="365125"/>
          </a:xfrm>
        </p:spPr>
        <p:txBody>
          <a:bodyPr/>
          <a:lstStyle/>
          <a:p>
            <a:fld id="{76277987-A612-4082-9FDC-07960AF023C3}" type="slidenum">
              <a:rPr lang="fr-FR" smtClean="0"/>
              <a:t>4</a:t>
            </a:fld>
            <a:endParaRPr lang="fr-FR" dirty="0"/>
          </a:p>
        </p:txBody>
      </p:sp>
      <p:sp>
        <p:nvSpPr>
          <p:cNvPr id="10" name="ZoneTexte 9"/>
          <p:cNvSpPr txBox="1"/>
          <p:nvPr/>
        </p:nvSpPr>
        <p:spPr>
          <a:xfrm>
            <a:off x="1" y="2374595"/>
            <a:ext cx="8670664" cy="1569660"/>
          </a:xfrm>
          <a:prstGeom prst="rect">
            <a:avLst/>
          </a:prstGeom>
          <a:noFill/>
        </p:spPr>
        <p:txBody>
          <a:bodyPr wrap="square" rtlCol="0">
            <a:spAutoFit/>
          </a:bodyPr>
          <a:lstStyle/>
          <a:p>
            <a:pPr algn="just"/>
            <a:r>
              <a:rPr lang="fr-FR" b="1" dirty="0">
                <a:solidFill>
                  <a:srgbClr val="FF0000"/>
                </a:solidFill>
              </a:rPr>
              <a:t>3. Risque de confusion avec d’autres poivres</a:t>
            </a:r>
          </a:p>
          <a:p>
            <a:pPr algn="just"/>
            <a:endParaRPr lang="fr-FR" dirty="0">
              <a:solidFill>
                <a:srgbClr val="FF0000"/>
              </a:solidFill>
            </a:endParaRPr>
          </a:p>
          <a:p>
            <a:pPr algn="just"/>
            <a:r>
              <a:rPr lang="fr-FR" dirty="0">
                <a:solidFill>
                  <a:srgbClr val="FF0000"/>
                </a:solidFill>
              </a:rPr>
              <a:t>Attention, il est souvent confondu avec le Cubèbe (</a:t>
            </a:r>
            <a:r>
              <a:rPr lang="fr-FR" i="1" dirty="0">
                <a:solidFill>
                  <a:srgbClr val="FF0000"/>
                </a:solidFill>
              </a:rPr>
              <a:t>Piper </a:t>
            </a:r>
            <a:r>
              <a:rPr lang="fr-FR" i="1" dirty="0" err="1">
                <a:solidFill>
                  <a:srgbClr val="FF0000"/>
                </a:solidFill>
              </a:rPr>
              <a:t>cubeba</a:t>
            </a:r>
            <a:r>
              <a:rPr lang="fr-FR" dirty="0">
                <a:solidFill>
                  <a:srgbClr val="FF0000"/>
                </a:solidFill>
              </a:rPr>
              <a:t>), un autre poivre à queue. </a:t>
            </a:r>
            <a:r>
              <a:rPr lang="fr-FR" dirty="0">
                <a:solidFill>
                  <a:srgbClr val="008000"/>
                </a:solidFill>
              </a:rPr>
              <a:t>Le goût du </a:t>
            </a:r>
            <a:r>
              <a:rPr lang="fr-FR" dirty="0" err="1">
                <a:solidFill>
                  <a:srgbClr val="008000"/>
                </a:solidFill>
              </a:rPr>
              <a:t>Cubède</a:t>
            </a:r>
            <a:r>
              <a:rPr lang="fr-FR" dirty="0">
                <a:solidFill>
                  <a:srgbClr val="008000"/>
                </a:solidFill>
              </a:rPr>
              <a:t> est généralement plus fort que le poivre noir.</a:t>
            </a:r>
          </a:p>
          <a:p>
            <a:pPr algn="just"/>
            <a:r>
              <a:rPr lang="fr-FR" sz="1200" b="0" i="0" dirty="0">
                <a:solidFill>
                  <a:srgbClr val="FF0000"/>
                </a:solidFill>
                <a:effectLst/>
              </a:rPr>
              <a:t>Sources : a) </a:t>
            </a:r>
            <a:r>
              <a:rPr lang="fr-FR" sz="1200" b="0" i="0" dirty="0">
                <a:solidFill>
                  <a:srgbClr val="FF0000"/>
                </a:solidFill>
                <a:effectLst/>
                <a:hlinkClick r:id="rId2"/>
              </a:rPr>
              <a:t>http://www.lecomptoirdespoivres.com/fr/vrais-poivres/poivre-entier-sauvage-voatsiperifery-rouge-madagascar-239.html</a:t>
            </a:r>
            <a:r>
              <a:rPr lang="fr-FR" sz="1200" b="0" i="0" dirty="0">
                <a:solidFill>
                  <a:srgbClr val="FF0000"/>
                </a:solidFill>
                <a:effectLst/>
              </a:rPr>
              <a:t> , b) </a:t>
            </a:r>
            <a:r>
              <a:rPr lang="fr-FR" sz="1200" b="0" i="0" dirty="0">
                <a:solidFill>
                  <a:srgbClr val="FF0000"/>
                </a:solidFill>
                <a:effectLst/>
                <a:hlinkClick r:id="rId3"/>
              </a:rPr>
              <a:t>https://fr.wikipedia.org/wiki/Cub%C3%A8be</a:t>
            </a:r>
            <a:r>
              <a:rPr lang="fr-FR" sz="1200" b="0" i="0" dirty="0">
                <a:solidFill>
                  <a:srgbClr val="FF0000"/>
                </a:solidFill>
                <a:effectLst/>
              </a:rPr>
              <a:t> </a:t>
            </a:r>
          </a:p>
        </p:txBody>
      </p:sp>
      <p:pic>
        <p:nvPicPr>
          <p:cNvPr id="11" name="Image 10"/>
          <p:cNvPicPr>
            <a:picLocks noChangeAspect="1"/>
          </p:cNvPicPr>
          <p:nvPr/>
        </p:nvPicPr>
        <p:blipFill>
          <a:blip r:embed="rId4"/>
          <a:stretch>
            <a:fillRect/>
          </a:stretch>
        </p:blipFill>
        <p:spPr>
          <a:xfrm>
            <a:off x="8915679" y="963481"/>
            <a:ext cx="3038475" cy="5200650"/>
          </a:xfrm>
          <a:prstGeom prst="rect">
            <a:avLst/>
          </a:prstGeom>
        </p:spPr>
      </p:pic>
      <p:sp>
        <p:nvSpPr>
          <p:cNvPr id="12" name="ZoneTexte 11"/>
          <p:cNvSpPr txBox="1"/>
          <p:nvPr/>
        </p:nvSpPr>
        <p:spPr>
          <a:xfrm>
            <a:off x="8810513" y="6164131"/>
            <a:ext cx="3248809" cy="461665"/>
          </a:xfrm>
          <a:prstGeom prst="rect">
            <a:avLst/>
          </a:prstGeom>
          <a:noFill/>
        </p:spPr>
        <p:txBody>
          <a:bodyPr wrap="square" rtlCol="0">
            <a:spAutoFit/>
          </a:bodyPr>
          <a:lstStyle/>
          <a:p>
            <a:pPr algn="ctr"/>
            <a:r>
              <a:rPr lang="fr-FR" sz="1200" dirty="0">
                <a:solidFill>
                  <a:srgbClr val="008000"/>
                </a:solidFill>
              </a:rPr>
              <a:t>Source : </a:t>
            </a:r>
            <a:r>
              <a:rPr lang="fr-FR" sz="1200" dirty="0">
                <a:solidFill>
                  <a:srgbClr val="008000"/>
                </a:solidFill>
                <a:hlinkClick r:id="rId5"/>
              </a:rPr>
              <a:t>http://sambavanilla.com/poivre-sauvage-noir-Voatsiperifery-de-Madagascar</a:t>
            </a:r>
            <a:r>
              <a:rPr lang="fr-FR" sz="1200" dirty="0">
                <a:solidFill>
                  <a:srgbClr val="008000"/>
                </a:solidFill>
              </a:rPr>
              <a:t> </a:t>
            </a:r>
          </a:p>
        </p:txBody>
      </p:sp>
      <p:pic>
        <p:nvPicPr>
          <p:cNvPr id="5" name="Imag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409" y="4840156"/>
            <a:ext cx="2847975" cy="1323975"/>
          </a:xfrm>
          <a:prstGeom prst="rect">
            <a:avLst/>
          </a:prstGeom>
        </p:spPr>
      </p:pic>
      <p:pic>
        <p:nvPicPr>
          <p:cNvPr id="6" name="Imag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27539" y="4021006"/>
            <a:ext cx="2143125" cy="2143125"/>
          </a:xfrm>
          <a:prstGeom prst="rect">
            <a:avLst/>
          </a:prstGeom>
        </p:spPr>
      </p:pic>
      <p:sp>
        <p:nvSpPr>
          <p:cNvPr id="13" name="ZoneTexte 12"/>
          <p:cNvSpPr txBox="1"/>
          <p:nvPr/>
        </p:nvSpPr>
        <p:spPr>
          <a:xfrm>
            <a:off x="258519" y="6164132"/>
            <a:ext cx="2742865" cy="646331"/>
          </a:xfrm>
          <a:prstGeom prst="rect">
            <a:avLst/>
          </a:prstGeom>
          <a:noFill/>
        </p:spPr>
        <p:txBody>
          <a:bodyPr wrap="square" rtlCol="0">
            <a:spAutoFit/>
          </a:bodyPr>
          <a:lstStyle/>
          <a:p>
            <a:pPr algn="ctr"/>
            <a:r>
              <a:rPr lang="fr-FR" sz="1200" b="0" i="1" dirty="0" err="1">
                <a:solidFill>
                  <a:srgbClr val="008000"/>
                </a:solidFill>
                <a:effectLst/>
              </a:rPr>
              <a:t>Voatsiperifery</a:t>
            </a:r>
            <a:r>
              <a:rPr lang="fr-FR" sz="1200" b="0" i="1" dirty="0">
                <a:solidFill>
                  <a:srgbClr val="008000"/>
                </a:solidFill>
                <a:effectLst/>
              </a:rPr>
              <a:t>. </a:t>
            </a:r>
            <a:r>
              <a:rPr lang="fr-FR" sz="1200" dirty="0">
                <a:solidFill>
                  <a:srgbClr val="008000"/>
                </a:solidFill>
              </a:rPr>
              <a:t>Source : </a:t>
            </a:r>
            <a:r>
              <a:rPr lang="fr-FR" sz="1200" dirty="0">
                <a:solidFill>
                  <a:srgbClr val="008000"/>
                </a:solidFill>
                <a:hlinkClick r:id="rId8"/>
              </a:rPr>
              <a:t>http://www.goutetnature.com/store/Poivre-noir/Poivre-de-Voatsiperifery</a:t>
            </a:r>
            <a:r>
              <a:rPr lang="fr-FR" sz="1200" dirty="0">
                <a:solidFill>
                  <a:srgbClr val="008000"/>
                </a:solidFill>
              </a:rPr>
              <a:t> </a:t>
            </a:r>
          </a:p>
        </p:txBody>
      </p:sp>
      <p:sp>
        <p:nvSpPr>
          <p:cNvPr id="14" name="ZoneTexte 13"/>
          <p:cNvSpPr txBox="1"/>
          <p:nvPr/>
        </p:nvSpPr>
        <p:spPr>
          <a:xfrm>
            <a:off x="6237082" y="6250410"/>
            <a:ext cx="2772785" cy="473771"/>
          </a:xfrm>
          <a:prstGeom prst="rect">
            <a:avLst/>
          </a:prstGeom>
          <a:noFill/>
        </p:spPr>
        <p:txBody>
          <a:bodyPr wrap="square" rtlCol="0">
            <a:spAutoFit/>
          </a:bodyPr>
          <a:lstStyle/>
          <a:p>
            <a:pPr algn="ctr"/>
            <a:r>
              <a:rPr lang="fr-FR" sz="1200" dirty="0">
                <a:solidFill>
                  <a:srgbClr val="008000"/>
                </a:solidFill>
              </a:rPr>
              <a:t>Source : </a:t>
            </a:r>
            <a:r>
              <a:rPr lang="fr-FR" sz="1200" dirty="0">
                <a:solidFill>
                  <a:srgbClr val="008000"/>
                </a:solidFill>
                <a:hlinkClick r:id="rId9"/>
              </a:rPr>
              <a:t>http://www.epiciane.fr/105-poivre-sauvage-voatsiperifery.html</a:t>
            </a:r>
            <a:r>
              <a:rPr lang="fr-FR" sz="1200" dirty="0">
                <a:solidFill>
                  <a:srgbClr val="008000"/>
                </a:solidFill>
              </a:rPr>
              <a:t> </a:t>
            </a:r>
          </a:p>
        </p:txBody>
      </p:sp>
      <p:sp>
        <p:nvSpPr>
          <p:cNvPr id="15" name="ZoneTexte 14"/>
          <p:cNvSpPr txBox="1"/>
          <p:nvPr/>
        </p:nvSpPr>
        <p:spPr>
          <a:xfrm>
            <a:off x="3410174" y="5794799"/>
            <a:ext cx="2728855" cy="830997"/>
          </a:xfrm>
          <a:prstGeom prst="rect">
            <a:avLst/>
          </a:prstGeom>
          <a:noFill/>
        </p:spPr>
        <p:txBody>
          <a:bodyPr wrap="square" rtlCol="0">
            <a:spAutoFit/>
          </a:bodyPr>
          <a:lstStyle/>
          <a:p>
            <a:pPr algn="ctr"/>
            <a:r>
              <a:rPr lang="fr-FR" sz="1200" dirty="0">
                <a:solidFill>
                  <a:srgbClr val="FF0000"/>
                </a:solidFill>
              </a:rPr>
              <a:t>Cubèbe  ou poivre de Java</a:t>
            </a:r>
            <a:r>
              <a:rPr lang="fr-FR" sz="1200" dirty="0">
                <a:solidFill>
                  <a:srgbClr val="008000"/>
                </a:solidFill>
              </a:rPr>
              <a:t>. Source : </a:t>
            </a:r>
            <a:r>
              <a:rPr lang="fr-FR" sz="1200" dirty="0">
                <a:solidFill>
                  <a:srgbClr val="008000"/>
                </a:solidFill>
                <a:hlinkClick r:id="rId10"/>
              </a:rPr>
              <a:t>http://www.aromepices.com/poivres-bio/94-aromepices-epices-biologiques-cubebe-graines-bio.html</a:t>
            </a:r>
            <a:r>
              <a:rPr lang="fr-FR" sz="1200" dirty="0">
                <a:solidFill>
                  <a:srgbClr val="008000"/>
                </a:solidFill>
              </a:rPr>
              <a:t> </a:t>
            </a:r>
          </a:p>
        </p:txBody>
      </p:sp>
      <p:pic>
        <p:nvPicPr>
          <p:cNvPr id="16" name="Imag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11961" y="4333878"/>
            <a:ext cx="1905000" cy="1428750"/>
          </a:xfrm>
          <a:prstGeom prst="rect">
            <a:avLst/>
          </a:prstGeom>
        </p:spPr>
      </p:pic>
      <p:sp>
        <p:nvSpPr>
          <p:cNvPr id="2" name="Rectangle 1"/>
          <p:cNvSpPr/>
          <p:nvPr/>
        </p:nvSpPr>
        <p:spPr>
          <a:xfrm>
            <a:off x="153409" y="265346"/>
            <a:ext cx="8657102" cy="1938992"/>
          </a:xfrm>
          <a:prstGeom prst="rect">
            <a:avLst/>
          </a:prstGeom>
        </p:spPr>
        <p:txBody>
          <a:bodyPr wrap="square">
            <a:spAutoFit/>
          </a:bodyPr>
          <a:lstStyle/>
          <a:p>
            <a:pPr algn="just"/>
            <a:r>
              <a:rPr lang="fr-FR" b="1" dirty="0">
                <a:solidFill>
                  <a:srgbClr val="008000"/>
                </a:solidFill>
              </a:rPr>
              <a:t>2. Le cours du poivre </a:t>
            </a:r>
            <a:r>
              <a:rPr lang="fr-FR" b="1" dirty="0" err="1">
                <a:solidFill>
                  <a:srgbClr val="008000"/>
                </a:solidFill>
              </a:rPr>
              <a:t>Voatsiperifery</a:t>
            </a:r>
            <a:endParaRPr lang="fr-FR" dirty="0">
              <a:solidFill>
                <a:srgbClr val="008000"/>
              </a:solidFill>
            </a:endParaRPr>
          </a:p>
          <a:p>
            <a:pPr algn="just"/>
            <a:endParaRPr lang="fr-FR" dirty="0">
              <a:solidFill>
                <a:srgbClr val="008000"/>
              </a:solidFill>
            </a:endParaRPr>
          </a:p>
          <a:p>
            <a:pPr algn="just"/>
            <a:r>
              <a:rPr lang="fr-FR" dirty="0">
                <a:solidFill>
                  <a:srgbClr val="008000"/>
                </a:solidFill>
              </a:rPr>
              <a:t>En 2016, le cours du poivre sauvage </a:t>
            </a:r>
            <a:r>
              <a:rPr lang="fr-FR" i="1" dirty="0" err="1">
                <a:solidFill>
                  <a:srgbClr val="008000"/>
                </a:solidFill>
              </a:rPr>
              <a:t>Voatsiperifery</a:t>
            </a:r>
            <a:r>
              <a:rPr lang="fr-FR" dirty="0">
                <a:solidFill>
                  <a:srgbClr val="008000"/>
                </a:solidFill>
              </a:rPr>
              <a:t> noir est assez variable. Ses prix sont dans une fourchette de prix comprise entre </a:t>
            </a:r>
            <a:r>
              <a:rPr lang="fr-FR" b="1" dirty="0">
                <a:solidFill>
                  <a:srgbClr val="008000"/>
                </a:solidFill>
              </a:rPr>
              <a:t>54 €</a:t>
            </a:r>
            <a:r>
              <a:rPr lang="fr-FR" dirty="0">
                <a:solidFill>
                  <a:srgbClr val="008000"/>
                </a:solidFill>
              </a:rPr>
              <a:t> le kg et </a:t>
            </a:r>
            <a:r>
              <a:rPr lang="fr-FR" b="1">
                <a:solidFill>
                  <a:srgbClr val="FF0000"/>
                </a:solidFill>
              </a:rPr>
              <a:t>800 € (620)</a:t>
            </a:r>
            <a:r>
              <a:rPr lang="fr-FR">
                <a:solidFill>
                  <a:srgbClr val="008000"/>
                </a:solidFill>
              </a:rPr>
              <a:t> </a:t>
            </a:r>
            <a:r>
              <a:rPr lang="fr-FR" dirty="0">
                <a:solidFill>
                  <a:srgbClr val="008000"/>
                </a:solidFill>
              </a:rPr>
              <a:t>le kg, avec une moyenne de </a:t>
            </a:r>
            <a:r>
              <a:rPr lang="fr-FR" b="1" dirty="0">
                <a:solidFill>
                  <a:srgbClr val="7030A0"/>
                </a:solidFill>
              </a:rPr>
              <a:t>217 €</a:t>
            </a:r>
            <a:r>
              <a:rPr lang="fr-FR" dirty="0">
                <a:solidFill>
                  <a:srgbClr val="008000"/>
                </a:solidFill>
              </a:rPr>
              <a:t> à </a:t>
            </a:r>
            <a:r>
              <a:rPr lang="fr-FR" b="1" dirty="0">
                <a:solidFill>
                  <a:srgbClr val="7030A0"/>
                </a:solidFill>
              </a:rPr>
              <a:t>220 €</a:t>
            </a:r>
            <a:r>
              <a:rPr lang="fr-FR" dirty="0">
                <a:solidFill>
                  <a:srgbClr val="008000"/>
                </a:solidFill>
              </a:rPr>
              <a:t> le kg.</a:t>
            </a:r>
          </a:p>
          <a:p>
            <a:pPr algn="just"/>
            <a:r>
              <a:rPr lang="fr-FR" dirty="0">
                <a:solidFill>
                  <a:srgbClr val="008000"/>
                </a:solidFill>
              </a:rPr>
              <a:t>C’est donc une épice précieuse. Il fait l’unanimité des grands chefs.</a:t>
            </a:r>
          </a:p>
          <a:p>
            <a:pPr algn="just"/>
            <a:r>
              <a:rPr lang="fr-FR" sz="1200" dirty="0">
                <a:solidFill>
                  <a:srgbClr val="008000"/>
                </a:solidFill>
              </a:rPr>
              <a:t>Sources : Voir tableau des prix trouvés sur Internet du </a:t>
            </a:r>
            <a:r>
              <a:rPr lang="fr-FR" sz="1200" i="1" dirty="0" err="1">
                <a:solidFill>
                  <a:srgbClr val="008000"/>
                </a:solidFill>
              </a:rPr>
              <a:t>Voatsiperifery</a:t>
            </a:r>
            <a:r>
              <a:rPr lang="fr-FR" sz="1200" dirty="0">
                <a:solidFill>
                  <a:srgbClr val="008000"/>
                </a:solidFill>
              </a:rPr>
              <a:t>, page suivante.</a:t>
            </a:r>
          </a:p>
        </p:txBody>
      </p:sp>
    </p:spTree>
    <p:extLst>
      <p:ext uri="{BB962C8B-B14F-4D97-AF65-F5344CB8AC3E}">
        <p14:creationId xmlns:p14="http://schemas.microsoft.com/office/powerpoint/2010/main" val="35658023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9324278" y="167424"/>
            <a:ext cx="2743200" cy="365125"/>
          </a:xfrm>
        </p:spPr>
        <p:txBody>
          <a:bodyPr/>
          <a:lstStyle/>
          <a:p>
            <a:fld id="{76277987-A612-4082-9FDC-07960AF023C3}" type="slidenum">
              <a:rPr lang="fr-FR" smtClean="0"/>
              <a:t>40</a:t>
            </a:fld>
            <a:endParaRPr lang="fr-FR" dirty="0"/>
          </a:p>
        </p:txBody>
      </p:sp>
      <p:sp>
        <p:nvSpPr>
          <p:cNvPr id="3" name="Rectangle 2"/>
          <p:cNvSpPr/>
          <p:nvPr/>
        </p:nvSpPr>
        <p:spPr>
          <a:xfrm>
            <a:off x="223024" y="669073"/>
            <a:ext cx="11844454" cy="5909310"/>
          </a:xfrm>
          <a:prstGeom prst="rect">
            <a:avLst/>
          </a:prstGeom>
        </p:spPr>
        <p:txBody>
          <a:bodyPr wrap="square">
            <a:spAutoFit/>
          </a:bodyPr>
          <a:lstStyle/>
          <a:p>
            <a:r>
              <a:rPr lang="fr-FR" b="1" dirty="0">
                <a:solidFill>
                  <a:srgbClr val="008000"/>
                </a:solidFill>
                <a:latin typeface="Arial" panose="020B0604020202020204" pitchFamily="34" charset="0"/>
              </a:rPr>
              <a:t>A8. Les avantages et les défauts de l’</a:t>
            </a:r>
            <a:r>
              <a:rPr lang="fr-FR" b="1" dirty="0" err="1">
                <a:solidFill>
                  <a:srgbClr val="008000"/>
                </a:solidFill>
                <a:latin typeface="Arial" panose="020B0604020202020204" pitchFamily="34" charset="0"/>
              </a:rPr>
              <a:t>aquaponie</a:t>
            </a:r>
            <a:endParaRPr lang="fr-FR" b="1" dirty="0">
              <a:solidFill>
                <a:srgbClr val="008000"/>
              </a:solidFill>
              <a:latin typeface="Arial" panose="020B0604020202020204" pitchFamily="34" charset="0"/>
            </a:endParaRPr>
          </a:p>
          <a:p>
            <a:r>
              <a:rPr lang="fr-FR" dirty="0">
                <a:solidFill>
                  <a:srgbClr val="008000"/>
                </a:solidFill>
                <a:latin typeface="Arial" panose="020B0604020202020204" pitchFamily="34" charset="0"/>
              </a:rPr>
              <a:t>Avantages :</a:t>
            </a:r>
          </a:p>
          <a:p>
            <a:pPr>
              <a:buFont typeface="Arial" panose="020B0604020202020204" pitchFamily="34" charset="0"/>
              <a:buChar char="•"/>
            </a:pPr>
            <a:r>
              <a:rPr lang="fr-FR" dirty="0">
                <a:solidFill>
                  <a:srgbClr val="008000"/>
                </a:solidFill>
                <a:latin typeface="Arial" panose="020B0604020202020204" pitchFamily="34" charset="0"/>
              </a:rPr>
              <a:t> Conservation de l’eau à travers un recyclage et une réutilisation (appoint nécessaire très faible pour compenser l’évapotranspiration)</a:t>
            </a:r>
          </a:p>
          <a:p>
            <a:pPr>
              <a:buFont typeface="Arial" panose="020B0604020202020204" pitchFamily="34" charset="0"/>
              <a:buChar char="•"/>
            </a:pPr>
            <a:r>
              <a:rPr lang="fr-FR" dirty="0">
                <a:solidFill>
                  <a:srgbClr val="008000"/>
                </a:solidFill>
                <a:latin typeface="Arial" panose="020B0604020202020204" pitchFamily="34" charset="0"/>
              </a:rPr>
              <a:t> Fertilisation naturelle des plantes grâce aux déjections et résidus de l’élevage de poissons</a:t>
            </a:r>
          </a:p>
          <a:p>
            <a:pPr>
              <a:buFont typeface="Arial" panose="020B0604020202020204" pitchFamily="34" charset="0"/>
              <a:buChar char="•"/>
            </a:pPr>
            <a:r>
              <a:rPr lang="fr-FR" dirty="0">
                <a:solidFill>
                  <a:srgbClr val="008000"/>
                </a:solidFill>
                <a:latin typeface="Arial" panose="020B0604020202020204" pitchFamily="34" charset="0"/>
              </a:rPr>
              <a:t> Transposable à de nombreuses échelles</a:t>
            </a:r>
          </a:p>
          <a:p>
            <a:pPr>
              <a:buFont typeface="Arial" panose="020B0604020202020204" pitchFamily="34" charset="0"/>
              <a:buChar char="•"/>
            </a:pPr>
            <a:r>
              <a:rPr lang="fr-FR" dirty="0">
                <a:solidFill>
                  <a:srgbClr val="008000"/>
                </a:solidFill>
                <a:latin typeface="Arial" panose="020B0604020202020204" pitchFamily="34" charset="0"/>
              </a:rPr>
              <a:t> Réduction de l’espace nécessaire aux cultures vivrières</a:t>
            </a:r>
          </a:p>
          <a:p>
            <a:pPr>
              <a:buFont typeface="Arial" panose="020B0604020202020204" pitchFamily="34" charset="0"/>
              <a:buChar char="•"/>
            </a:pPr>
            <a:r>
              <a:rPr lang="fr-FR" dirty="0">
                <a:solidFill>
                  <a:srgbClr val="008000"/>
                </a:solidFill>
                <a:latin typeface="Arial" panose="020B0604020202020204" pitchFamily="34" charset="0"/>
              </a:rPr>
              <a:t> </a:t>
            </a:r>
            <a:r>
              <a:rPr lang="fr-FR" b="1" dirty="0">
                <a:solidFill>
                  <a:srgbClr val="008000"/>
                </a:solidFill>
                <a:latin typeface="Arial" panose="020B0604020202020204" pitchFamily="34" charset="0"/>
              </a:rPr>
              <a:t>Réduction générale de l’empreinte énergétique </a:t>
            </a:r>
            <a:r>
              <a:rPr lang="fr-FR" dirty="0">
                <a:solidFill>
                  <a:srgbClr val="008000"/>
                </a:solidFill>
                <a:latin typeface="Arial" panose="020B0604020202020204" pitchFamily="34" charset="0"/>
              </a:rPr>
              <a:t>nécessaire à la production de nourriture</a:t>
            </a:r>
          </a:p>
          <a:p>
            <a:pPr>
              <a:buFont typeface="Arial" panose="020B0604020202020204" pitchFamily="34" charset="0"/>
              <a:buChar char="•"/>
            </a:pPr>
            <a:r>
              <a:rPr lang="fr-FR" dirty="0">
                <a:solidFill>
                  <a:srgbClr val="008000"/>
                </a:solidFill>
                <a:latin typeface="Arial" panose="020B0604020202020204" pitchFamily="34" charset="0"/>
              </a:rPr>
              <a:t> Préservation des stocks de poissons sauvages</a:t>
            </a:r>
          </a:p>
          <a:p>
            <a:pPr>
              <a:buFont typeface="Arial" panose="020B0604020202020204" pitchFamily="34" charset="0"/>
              <a:buChar char="•"/>
            </a:pPr>
            <a:r>
              <a:rPr lang="fr-FR" dirty="0">
                <a:solidFill>
                  <a:srgbClr val="008000"/>
                </a:solidFill>
                <a:latin typeface="Arial" panose="020B0604020202020204" pitchFamily="34" charset="0"/>
              </a:rPr>
              <a:t> Possibilités d’installations commerciales proche des consommateurs</a:t>
            </a:r>
          </a:p>
          <a:p>
            <a:pPr>
              <a:buFont typeface="Arial" panose="020B0604020202020204" pitchFamily="34" charset="0"/>
              <a:buChar char="•"/>
            </a:pPr>
            <a:r>
              <a:rPr lang="fr-FR" dirty="0">
                <a:solidFill>
                  <a:srgbClr val="008000"/>
                </a:solidFill>
                <a:latin typeface="Arial" panose="020B0604020202020204" pitchFamily="34" charset="0"/>
              </a:rPr>
              <a:t> Réduction des pathogènes et de la pollution du à l’élevage de poissons</a:t>
            </a:r>
          </a:p>
          <a:p>
            <a:pPr>
              <a:buFont typeface="Arial" panose="020B0604020202020204" pitchFamily="34" charset="0"/>
              <a:buChar char="•"/>
            </a:pPr>
            <a:r>
              <a:rPr lang="fr-FR" dirty="0">
                <a:solidFill>
                  <a:srgbClr val="008000"/>
                </a:solidFill>
                <a:latin typeface="Arial" panose="020B0604020202020204" pitchFamily="34" charset="0"/>
              </a:rPr>
              <a:t> Réduction de l’érosion et de la destruction des sols</a:t>
            </a:r>
          </a:p>
          <a:p>
            <a:endParaRPr lang="fr-FR" dirty="0">
              <a:solidFill>
                <a:srgbClr val="008000"/>
              </a:solidFill>
              <a:latin typeface="Arial" panose="020B0604020202020204" pitchFamily="34" charset="0"/>
            </a:endParaRPr>
          </a:p>
          <a:p>
            <a:r>
              <a:rPr lang="fr-FR" dirty="0">
                <a:solidFill>
                  <a:srgbClr val="008000"/>
                </a:solidFill>
                <a:latin typeface="Arial" panose="020B0604020202020204" pitchFamily="34" charset="0"/>
              </a:rPr>
              <a:t>Certain défauts peuvent être mentionnés :</a:t>
            </a:r>
          </a:p>
          <a:p>
            <a:pPr>
              <a:buFont typeface="Arial" panose="020B0604020202020204" pitchFamily="34" charset="0"/>
              <a:buChar char="•"/>
            </a:pPr>
            <a:r>
              <a:rPr lang="fr-FR" dirty="0">
                <a:solidFill>
                  <a:srgbClr val="008000"/>
                </a:solidFill>
                <a:latin typeface="Arial" panose="020B0604020202020204" pitchFamily="34" charset="0"/>
              </a:rPr>
              <a:t> </a:t>
            </a:r>
            <a:r>
              <a:rPr lang="fr-FR" b="1" dirty="0">
                <a:solidFill>
                  <a:srgbClr val="FF0000"/>
                </a:solidFill>
                <a:latin typeface="Arial" panose="020B0604020202020204" pitchFamily="34" charset="0"/>
              </a:rPr>
              <a:t>Difficultés de réaliser des essais scientifiques dues à des installations artisanales, aux conditions très variés, expliquant succès et échecs</a:t>
            </a:r>
            <a:r>
              <a:rPr lang="fr-FR" dirty="0">
                <a:solidFill>
                  <a:srgbClr val="FF0000"/>
                </a:solidFill>
                <a:latin typeface="Arial" panose="020B0604020202020204" pitchFamily="34" charset="0"/>
              </a:rPr>
              <a:t>.</a:t>
            </a:r>
          </a:p>
          <a:p>
            <a:pPr>
              <a:buFont typeface="Arial" panose="020B0604020202020204" pitchFamily="34" charset="0"/>
              <a:buChar char="•"/>
            </a:pPr>
            <a:r>
              <a:rPr lang="fr-FR" dirty="0">
                <a:solidFill>
                  <a:srgbClr val="FF0000"/>
                </a:solidFill>
                <a:latin typeface="Arial" panose="020B0604020202020204" pitchFamily="34" charset="0"/>
              </a:rPr>
              <a:t> Coût des matériaux, même s’il peuvent être pour la majorité issus du recyclage (baignoire, citerne type tonne à eau), il reste la plomberie, les pompes, l’installation solaire.</a:t>
            </a:r>
          </a:p>
          <a:p>
            <a:pPr>
              <a:buFont typeface="Arial" panose="020B0604020202020204" pitchFamily="34" charset="0"/>
              <a:buChar char="•"/>
            </a:pPr>
            <a:r>
              <a:rPr lang="fr-FR" dirty="0">
                <a:solidFill>
                  <a:srgbClr val="FF0000"/>
                </a:solidFill>
                <a:latin typeface="Arial" panose="020B0604020202020204" pitchFamily="34" charset="0"/>
              </a:rPr>
              <a:t> Un soin doit être apporté à la mise en œuvre, l’eau et l’électricité ne faisant pas toujours bon ménage, ainsi qu’à l’entretien. Nécessité d’une installation soignée.</a:t>
            </a:r>
          </a:p>
          <a:p>
            <a:r>
              <a:rPr lang="fr-FR" sz="1200" dirty="0">
                <a:solidFill>
                  <a:srgbClr val="008000"/>
                </a:solidFill>
                <a:latin typeface="Arial" panose="020B0604020202020204" pitchFamily="34" charset="0"/>
              </a:rPr>
              <a:t>Source : </a:t>
            </a:r>
            <a:r>
              <a:rPr lang="fr-FR" sz="1200" dirty="0">
                <a:solidFill>
                  <a:srgbClr val="008000"/>
                </a:solidFill>
                <a:latin typeface="Arial" panose="020B0604020202020204" pitchFamily="34" charset="0"/>
                <a:hlinkClick r:id="rId2"/>
              </a:rPr>
              <a:t>http://www.permaculturedesign.fr/laquaponie/</a:t>
            </a:r>
            <a:r>
              <a:rPr lang="fr-FR" sz="1200" dirty="0">
                <a:solidFill>
                  <a:srgbClr val="008000"/>
                </a:solidFill>
                <a:latin typeface="Arial" panose="020B0604020202020204" pitchFamily="34" charset="0"/>
              </a:rPr>
              <a:t> </a:t>
            </a:r>
            <a:endParaRPr lang="fr-FR" sz="1200" b="0" i="0" dirty="0">
              <a:solidFill>
                <a:srgbClr val="008000"/>
              </a:solidFill>
              <a:effectLst/>
              <a:latin typeface="Arial" panose="020B0604020202020204" pitchFamily="34" charset="0"/>
            </a:endParaRPr>
          </a:p>
        </p:txBody>
      </p:sp>
      <p:sp>
        <p:nvSpPr>
          <p:cNvPr id="4" name="Rectangle 3"/>
          <p:cNvSpPr/>
          <p:nvPr/>
        </p:nvSpPr>
        <p:spPr>
          <a:xfrm>
            <a:off x="5008592" y="146131"/>
            <a:ext cx="2260875" cy="369332"/>
          </a:xfrm>
          <a:prstGeom prst="rect">
            <a:avLst/>
          </a:prstGeom>
          <a:ln>
            <a:solidFill>
              <a:srgbClr val="008000"/>
            </a:solidFill>
          </a:ln>
        </p:spPr>
        <p:txBody>
          <a:bodyPr wrap="none">
            <a:spAutoFit/>
          </a:bodyPr>
          <a:lstStyle/>
          <a:p>
            <a:pPr algn="ctr"/>
            <a:r>
              <a:rPr lang="fr-FR" b="1" dirty="0">
                <a:solidFill>
                  <a:srgbClr val="008000"/>
                </a:solidFill>
              </a:rPr>
              <a:t>Projet </a:t>
            </a:r>
            <a:r>
              <a:rPr lang="fr-FR" b="1" dirty="0" err="1">
                <a:solidFill>
                  <a:srgbClr val="008000"/>
                </a:solidFill>
              </a:rPr>
              <a:t>Voatsyperifery</a:t>
            </a:r>
            <a:r>
              <a:rPr lang="fr-FR" b="1" dirty="0">
                <a:solidFill>
                  <a:srgbClr val="008000"/>
                </a:solidFill>
              </a:rPr>
              <a:t> </a:t>
            </a:r>
          </a:p>
        </p:txBody>
      </p:sp>
    </p:spTree>
    <p:extLst>
      <p:ext uri="{BB962C8B-B14F-4D97-AF65-F5344CB8AC3E}">
        <p14:creationId xmlns:p14="http://schemas.microsoft.com/office/powerpoint/2010/main" val="2663698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9213028" y="146131"/>
            <a:ext cx="2743200" cy="365125"/>
          </a:xfrm>
        </p:spPr>
        <p:txBody>
          <a:bodyPr/>
          <a:lstStyle/>
          <a:p>
            <a:fld id="{76277987-A612-4082-9FDC-07960AF023C3}" type="slidenum">
              <a:rPr lang="fr-FR" smtClean="0"/>
              <a:t>5</a:t>
            </a:fld>
            <a:endParaRPr lang="fr-FR" dirty="0"/>
          </a:p>
        </p:txBody>
      </p:sp>
      <p:sp>
        <p:nvSpPr>
          <p:cNvPr id="4" name="Rectangle 3"/>
          <p:cNvSpPr/>
          <p:nvPr/>
        </p:nvSpPr>
        <p:spPr>
          <a:xfrm>
            <a:off x="161366" y="167647"/>
            <a:ext cx="4270785" cy="369332"/>
          </a:xfrm>
          <a:prstGeom prst="rect">
            <a:avLst/>
          </a:prstGeom>
        </p:spPr>
        <p:txBody>
          <a:bodyPr wrap="square">
            <a:spAutoFit/>
          </a:bodyPr>
          <a:lstStyle/>
          <a:p>
            <a:pPr algn="just"/>
            <a:r>
              <a:rPr lang="fr-FR" b="1" dirty="0">
                <a:solidFill>
                  <a:srgbClr val="008000"/>
                </a:solidFill>
              </a:rPr>
              <a:t>2. Le cours du poivre </a:t>
            </a:r>
            <a:r>
              <a:rPr lang="fr-FR" b="1" dirty="0" err="1">
                <a:solidFill>
                  <a:srgbClr val="008000"/>
                </a:solidFill>
              </a:rPr>
              <a:t>Voatsiperifery</a:t>
            </a:r>
            <a:r>
              <a:rPr lang="fr-FR" b="1" dirty="0">
                <a:solidFill>
                  <a:srgbClr val="008000"/>
                </a:solidFill>
              </a:rPr>
              <a:t> (suite)</a:t>
            </a:r>
            <a:endParaRPr lang="fr-FR" dirty="0">
              <a:solidFill>
                <a:srgbClr val="008000"/>
              </a:solidFill>
            </a:endParaRPr>
          </a:p>
        </p:txBody>
      </p:sp>
      <p:sp>
        <p:nvSpPr>
          <p:cNvPr id="5" name="Rectangle 4"/>
          <p:cNvSpPr/>
          <p:nvPr/>
        </p:nvSpPr>
        <p:spPr>
          <a:xfrm>
            <a:off x="4928359" y="141924"/>
            <a:ext cx="2260875" cy="369332"/>
          </a:xfrm>
          <a:prstGeom prst="rect">
            <a:avLst/>
          </a:prstGeom>
          <a:ln>
            <a:solidFill>
              <a:srgbClr val="008000"/>
            </a:solidFill>
          </a:ln>
        </p:spPr>
        <p:txBody>
          <a:bodyPr wrap="none">
            <a:spAutoFit/>
          </a:bodyPr>
          <a:lstStyle/>
          <a:p>
            <a:pPr algn="ctr"/>
            <a:r>
              <a:rPr lang="fr-FR" b="1" dirty="0">
                <a:solidFill>
                  <a:srgbClr val="008000"/>
                </a:solidFill>
              </a:rPr>
              <a:t>Projet </a:t>
            </a:r>
            <a:r>
              <a:rPr lang="fr-FR" b="1" dirty="0" err="1">
                <a:solidFill>
                  <a:srgbClr val="008000"/>
                </a:solidFill>
              </a:rPr>
              <a:t>Voatsyperifery</a:t>
            </a:r>
            <a:r>
              <a:rPr lang="fr-FR" b="1" dirty="0">
                <a:solidFill>
                  <a:srgbClr val="008000"/>
                </a:solidFill>
              </a:rPr>
              <a:t> </a:t>
            </a:r>
          </a:p>
        </p:txBody>
      </p:sp>
      <p:graphicFrame>
        <p:nvGraphicFramePr>
          <p:cNvPr id="7" name="Tableau 6"/>
          <p:cNvGraphicFramePr>
            <a:graphicFrameLocks noGrp="1"/>
          </p:cNvGraphicFramePr>
          <p:nvPr>
            <p:extLst>
              <p:ext uri="{D42A27DB-BD31-4B8C-83A1-F6EECF244321}">
                <p14:modId xmlns:p14="http://schemas.microsoft.com/office/powerpoint/2010/main" val="2816056435"/>
              </p:ext>
            </p:extLst>
          </p:nvPr>
        </p:nvGraphicFramePr>
        <p:xfrm>
          <a:off x="161366" y="536979"/>
          <a:ext cx="11794863" cy="6166148"/>
        </p:xfrm>
        <a:graphic>
          <a:graphicData uri="http://schemas.openxmlformats.org/drawingml/2006/table">
            <a:tbl>
              <a:tblPr/>
              <a:tblGrid>
                <a:gridCol w="570156">
                  <a:extLst>
                    <a:ext uri="{9D8B030D-6E8A-4147-A177-3AD203B41FA5}">
                      <a16:colId xmlns:a16="http://schemas.microsoft.com/office/drawing/2014/main" val="3977134611"/>
                    </a:ext>
                  </a:extLst>
                </a:gridCol>
                <a:gridCol w="2506532">
                  <a:extLst>
                    <a:ext uri="{9D8B030D-6E8A-4147-A177-3AD203B41FA5}">
                      <a16:colId xmlns:a16="http://schemas.microsoft.com/office/drawing/2014/main" val="3600834598"/>
                    </a:ext>
                  </a:extLst>
                </a:gridCol>
                <a:gridCol w="8718175">
                  <a:extLst>
                    <a:ext uri="{9D8B030D-6E8A-4147-A177-3AD203B41FA5}">
                      <a16:colId xmlns:a16="http://schemas.microsoft.com/office/drawing/2014/main" val="1923061843"/>
                    </a:ext>
                  </a:extLst>
                </a:gridCol>
              </a:tblGrid>
              <a:tr h="98375">
                <a:tc>
                  <a:txBody>
                    <a:bodyPr/>
                    <a:lstStyle/>
                    <a:p>
                      <a:pPr algn="l" fontAlgn="b"/>
                      <a:endParaRPr lang="fr-FR" sz="1000" b="1" i="0" u="sng" strike="noStrike">
                        <a:solidFill>
                          <a:srgbClr val="000000"/>
                        </a:solidFill>
                        <a:effectLst/>
                        <a:latin typeface="+mn-lt"/>
                      </a:endParaRPr>
                    </a:p>
                  </a:txBody>
                  <a:tcPr marL="3964" marR="3964" marT="396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FR" sz="1000" b="1" i="0" u="sng" strike="noStrike" dirty="0">
                          <a:solidFill>
                            <a:srgbClr val="7030A0"/>
                          </a:solidFill>
                          <a:effectLst/>
                          <a:latin typeface="+mn-lt"/>
                        </a:rPr>
                        <a:t>Prix au kg du </a:t>
                      </a:r>
                      <a:r>
                        <a:rPr lang="fr-FR" sz="1000" b="1" i="0" u="sng" strike="noStrike" dirty="0" err="1">
                          <a:solidFill>
                            <a:srgbClr val="7030A0"/>
                          </a:solidFill>
                          <a:effectLst/>
                          <a:latin typeface="+mn-lt"/>
                        </a:rPr>
                        <a:t>Voatsiperifery</a:t>
                      </a:r>
                      <a:endParaRPr lang="fr-FR" sz="1000" b="1" i="0" u="sng" strike="noStrike" dirty="0">
                        <a:solidFill>
                          <a:srgbClr val="7030A0"/>
                        </a:solidFill>
                        <a:effectLst/>
                        <a:latin typeface="+mn-lt"/>
                      </a:endParaRPr>
                    </a:p>
                  </a:txBody>
                  <a:tcPr marL="3964" marR="3964" marT="396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mn-lt"/>
                      </a:endParaRPr>
                    </a:p>
                  </a:txBody>
                  <a:tcPr marL="3964" marR="3964" marT="396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7711722"/>
                  </a:ext>
                </a:extLst>
              </a:tr>
              <a:tr h="98375">
                <a:tc>
                  <a:txBody>
                    <a:bodyPr/>
                    <a:lstStyle/>
                    <a:p>
                      <a:pPr algn="l" fontAlgn="b"/>
                      <a:r>
                        <a:rPr lang="fr-FR" sz="1000" b="1" i="0" u="none" strike="noStrike">
                          <a:solidFill>
                            <a:srgbClr val="000000"/>
                          </a:solidFill>
                          <a:effectLst/>
                          <a:latin typeface="+mn-lt"/>
                        </a:rPr>
                        <a:t>Prix au kg</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1" i="0" u="none" strike="noStrike">
                          <a:solidFill>
                            <a:srgbClr val="000000"/>
                          </a:solidFill>
                          <a:effectLst/>
                          <a:latin typeface="+mn-lt"/>
                        </a:rPr>
                        <a:t>Entreprise/Société</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1" i="0" u="none" strike="noStrike">
                          <a:solidFill>
                            <a:srgbClr val="000000"/>
                          </a:solidFill>
                          <a:effectLst/>
                          <a:latin typeface="+mn-lt"/>
                        </a:rPr>
                        <a:t>Adresse de la page Web</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6206080"/>
                  </a:ext>
                </a:extLst>
              </a:tr>
              <a:tr h="191886">
                <a:tc>
                  <a:txBody>
                    <a:bodyPr/>
                    <a:lstStyle/>
                    <a:p>
                      <a:pPr algn="r" fontAlgn="b"/>
                      <a:r>
                        <a:rPr lang="fr-FR" sz="1000" b="0" i="0" u="none" strike="noStrike">
                          <a:solidFill>
                            <a:srgbClr val="000000"/>
                          </a:solidFill>
                          <a:effectLst/>
                          <a:latin typeface="+mn-lt"/>
                        </a:rPr>
                        <a:t>190</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mn-lt"/>
                        </a:rPr>
                        <a:t>Sun &amp; Green (via le site Bien manger)</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sng" strike="noStrike">
                          <a:solidFill>
                            <a:srgbClr val="0563C1"/>
                          </a:solidFill>
                          <a:effectLst/>
                          <a:latin typeface="+mn-lt"/>
                          <a:hlinkClick r:id="rId2"/>
                        </a:rPr>
                        <a:t>http://www.bienmanger.com/1F16405_Poivre_Voatsiperifery_Trie_Main_Madagascar.html</a:t>
                      </a:r>
                      <a:endParaRPr lang="fr-FR" sz="1000" b="0" i="0" u="sng" strike="noStrike">
                        <a:solidFill>
                          <a:srgbClr val="0563C1"/>
                        </a:solidFill>
                        <a:effectLst/>
                        <a:latin typeface="+mn-lt"/>
                      </a:endParaRP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5001149"/>
                  </a:ext>
                </a:extLst>
              </a:tr>
              <a:tr h="191886">
                <a:tc>
                  <a:txBody>
                    <a:bodyPr/>
                    <a:lstStyle/>
                    <a:p>
                      <a:pPr algn="r" fontAlgn="b"/>
                      <a:r>
                        <a:rPr lang="fr-FR" sz="1000" b="1" i="0" u="none" strike="noStrike">
                          <a:solidFill>
                            <a:srgbClr val="008000"/>
                          </a:solidFill>
                          <a:effectLst/>
                          <a:latin typeface="+mn-lt"/>
                        </a:rPr>
                        <a:t>87,6</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mn-lt"/>
                        </a:rPr>
                        <a:t>Terre exotique (Poivre de Voatsiperifery) (via le site Bien manger)</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sng" strike="noStrike">
                          <a:solidFill>
                            <a:srgbClr val="0563C1"/>
                          </a:solidFill>
                          <a:effectLst/>
                          <a:latin typeface="+mn-lt"/>
                        </a:rPr>
                        <a:t>http://www.bienmanger.com/1F6297_Poivre_Voatsiperifery_Baie_Poivree_Madagascar.html</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1900357"/>
                  </a:ext>
                </a:extLst>
              </a:tr>
              <a:tr h="98375">
                <a:tc>
                  <a:txBody>
                    <a:bodyPr/>
                    <a:lstStyle/>
                    <a:p>
                      <a:pPr algn="r" fontAlgn="b"/>
                      <a:r>
                        <a:rPr lang="fr-FR" sz="1000" b="0" i="0" u="none" strike="noStrike">
                          <a:solidFill>
                            <a:srgbClr val="000000"/>
                          </a:solidFill>
                          <a:effectLst/>
                          <a:latin typeface="+mn-lt"/>
                        </a:rPr>
                        <a:t>173</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mn-lt"/>
                        </a:rPr>
                        <a:t>Le Comptoir Colonial (via le site Bien manger)</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sng" strike="noStrike">
                          <a:solidFill>
                            <a:srgbClr val="0563C1"/>
                          </a:solidFill>
                          <a:effectLst/>
                          <a:latin typeface="+mn-lt"/>
                          <a:hlinkClick r:id="rId3"/>
                        </a:rPr>
                        <a:t>http://www.bienmanger.com/1F1883_Poivre_Sauvage_Voatsiperifery.html</a:t>
                      </a:r>
                      <a:endParaRPr lang="fr-FR" sz="1000" b="0" i="0" u="sng" strike="noStrike">
                        <a:solidFill>
                          <a:srgbClr val="0563C1"/>
                        </a:solidFill>
                        <a:effectLst/>
                        <a:latin typeface="+mn-lt"/>
                      </a:endParaRP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1701932"/>
                  </a:ext>
                </a:extLst>
              </a:tr>
              <a:tr h="98375">
                <a:tc>
                  <a:txBody>
                    <a:bodyPr/>
                    <a:lstStyle/>
                    <a:p>
                      <a:pPr algn="r" fontAlgn="b"/>
                      <a:r>
                        <a:rPr lang="fr-FR" sz="1000" b="0" i="0" u="none" strike="noStrike">
                          <a:solidFill>
                            <a:srgbClr val="000000"/>
                          </a:solidFill>
                          <a:effectLst/>
                          <a:latin typeface="+mn-lt"/>
                        </a:rPr>
                        <a:t>193</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mn-lt"/>
                        </a:rPr>
                        <a:t>La Grande Epicerie de Paris</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sng" strike="noStrike">
                          <a:solidFill>
                            <a:srgbClr val="0563C1"/>
                          </a:solidFill>
                          <a:effectLst/>
                          <a:latin typeface="+mn-lt"/>
                          <a:hlinkClick r:id="rId4"/>
                        </a:rPr>
                        <a:t>http://www.lagrandeepicerie.com/produit/191942_poivre-voatsiperifery.html   </a:t>
                      </a:r>
                      <a:endParaRPr lang="fr-FR" sz="1000" b="0" i="0" u="sng" strike="noStrike">
                        <a:solidFill>
                          <a:srgbClr val="0563C1"/>
                        </a:solidFill>
                        <a:effectLst/>
                        <a:latin typeface="+mn-lt"/>
                      </a:endParaRP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7958267"/>
                  </a:ext>
                </a:extLst>
              </a:tr>
              <a:tr h="191886">
                <a:tc>
                  <a:txBody>
                    <a:bodyPr/>
                    <a:lstStyle/>
                    <a:p>
                      <a:pPr algn="r" fontAlgn="b"/>
                      <a:r>
                        <a:rPr lang="fr-FR" sz="1000" b="0" i="0" u="none" strike="noStrike">
                          <a:solidFill>
                            <a:srgbClr val="000000"/>
                          </a:solidFill>
                          <a:effectLst/>
                          <a:latin typeface="+mn-lt"/>
                        </a:rPr>
                        <a:t>162,5</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mn-lt"/>
                        </a:rPr>
                        <a:t>Terre Exotique (voatsiperifery de Moramanga) (via la Grande épicerie de Paris)</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sng" strike="noStrike">
                          <a:solidFill>
                            <a:srgbClr val="0563C1"/>
                          </a:solidFill>
                          <a:effectLst/>
                          <a:latin typeface="+mn-lt"/>
                        </a:rPr>
                        <a:t>http://www.lagrandeepicerie.com/produit/10071_poivre-de-voatsiperifery.html</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1137960"/>
                  </a:ext>
                </a:extLst>
              </a:tr>
              <a:tr h="98375">
                <a:tc>
                  <a:txBody>
                    <a:bodyPr/>
                    <a:lstStyle/>
                    <a:p>
                      <a:pPr algn="r" fontAlgn="b"/>
                      <a:r>
                        <a:rPr lang="fr-FR" sz="1000" b="0" i="0" u="none" strike="noStrike">
                          <a:solidFill>
                            <a:srgbClr val="000000"/>
                          </a:solidFill>
                          <a:effectLst/>
                          <a:latin typeface="+mn-lt"/>
                        </a:rPr>
                        <a:t>158</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mn-lt"/>
                        </a:rPr>
                        <a:t>Terre Exotique</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sng" strike="noStrike">
                          <a:solidFill>
                            <a:srgbClr val="0563C1"/>
                          </a:solidFill>
                          <a:effectLst/>
                          <a:latin typeface="+mn-lt"/>
                          <a:hlinkClick r:id="rId5"/>
                        </a:rPr>
                        <a:t>http://www.terreexotique.fr/poivre-de-voatsiperifery.html</a:t>
                      </a:r>
                      <a:endParaRPr lang="fr-FR" sz="1000" b="0" i="0" u="sng" strike="noStrike">
                        <a:solidFill>
                          <a:srgbClr val="0563C1"/>
                        </a:solidFill>
                        <a:effectLst/>
                        <a:latin typeface="+mn-lt"/>
                      </a:endParaRP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336535"/>
                  </a:ext>
                </a:extLst>
              </a:tr>
              <a:tr h="98375">
                <a:tc>
                  <a:txBody>
                    <a:bodyPr/>
                    <a:lstStyle/>
                    <a:p>
                      <a:pPr algn="r" fontAlgn="b"/>
                      <a:r>
                        <a:rPr lang="fr-FR" sz="1000" b="0" i="0" u="none" strike="noStrike">
                          <a:solidFill>
                            <a:srgbClr val="000000"/>
                          </a:solidFill>
                          <a:effectLst/>
                          <a:latin typeface="+mn-lt"/>
                        </a:rPr>
                        <a:t>176</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mn-lt"/>
                        </a:rPr>
                        <a:t>L'île aux épices</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sng" strike="noStrike">
                          <a:solidFill>
                            <a:srgbClr val="0563C1"/>
                          </a:solidFill>
                          <a:effectLst/>
                          <a:latin typeface="+mn-lt"/>
                          <a:hlinkClick r:id="rId6"/>
                        </a:rPr>
                        <a:t>http://ileauxepices.com/poivres/260-poivre-sauvage-voatsiperifery.html</a:t>
                      </a:r>
                      <a:endParaRPr lang="fr-FR" sz="1000" b="0" i="0" u="sng" strike="noStrike">
                        <a:solidFill>
                          <a:srgbClr val="0563C1"/>
                        </a:solidFill>
                        <a:effectLst/>
                        <a:latin typeface="+mn-lt"/>
                      </a:endParaRP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3864565"/>
                  </a:ext>
                </a:extLst>
              </a:tr>
              <a:tr h="191886">
                <a:tc>
                  <a:txBody>
                    <a:bodyPr/>
                    <a:lstStyle/>
                    <a:p>
                      <a:pPr algn="r" fontAlgn="b"/>
                      <a:r>
                        <a:rPr lang="fr-FR" sz="1000" b="1" i="0" u="none" strike="noStrike">
                          <a:solidFill>
                            <a:srgbClr val="FF0000"/>
                          </a:solidFill>
                          <a:effectLst/>
                          <a:latin typeface="+mn-lt"/>
                        </a:rPr>
                        <a:t>800</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dirty="0">
                          <a:solidFill>
                            <a:srgbClr val="000000"/>
                          </a:solidFill>
                          <a:effectLst/>
                          <a:latin typeface="+mn-lt"/>
                        </a:rPr>
                        <a:t>Réservoir poivre</a:t>
                      </a:r>
                      <a:r>
                        <a:rPr lang="fr-FR" sz="1000" b="0" i="0" u="none" strike="noStrike" baseline="0" dirty="0">
                          <a:solidFill>
                            <a:srgbClr val="000000"/>
                          </a:solidFill>
                          <a:effectLst/>
                          <a:latin typeface="+mn-lt"/>
                        </a:rPr>
                        <a:t> Peugeot </a:t>
                      </a:r>
                      <a:r>
                        <a:rPr lang="fr-FR" sz="1000" b="0" i="0" u="none" strike="noStrike" dirty="0">
                          <a:solidFill>
                            <a:srgbClr val="000000"/>
                          </a:solidFill>
                          <a:effectLst/>
                          <a:latin typeface="+mn-lt"/>
                        </a:rPr>
                        <a:t>(via la </a:t>
                      </a:r>
                      <a:r>
                        <a:rPr lang="fr-FR" sz="1000" b="0" i="0" u="none" strike="noStrike" dirty="0" err="1">
                          <a:solidFill>
                            <a:srgbClr val="000000"/>
                          </a:solidFill>
                          <a:effectLst/>
                          <a:latin typeface="+mn-lt"/>
                        </a:rPr>
                        <a:t>Casserolerie</a:t>
                      </a:r>
                      <a:r>
                        <a:rPr lang="fr-FR" sz="1000" b="0" i="0" u="none" strike="noStrike" dirty="0">
                          <a:solidFill>
                            <a:srgbClr val="000000"/>
                          </a:solidFill>
                          <a:effectLst/>
                          <a:latin typeface="+mn-lt"/>
                        </a:rPr>
                        <a:t>)</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dirty="0">
                          <a:solidFill>
                            <a:srgbClr val="000000"/>
                          </a:solidFill>
                          <a:effectLst/>
                          <a:latin typeface="+mn-lt"/>
                          <a:hlinkClick r:id="rId7"/>
                        </a:rPr>
                        <a:t>https://www.lacasserolerie.com/A-16102-reservoir-de-poivre-pour-zanzibar-peugeot-voatsiperifery-poivre-noir-de-madagascar.aspx</a:t>
                      </a:r>
                      <a:r>
                        <a:rPr lang="fr-FR" sz="1000" b="0" i="0" u="none" strike="noStrike" dirty="0">
                          <a:solidFill>
                            <a:srgbClr val="000000"/>
                          </a:solidFill>
                          <a:effectLst/>
                          <a:latin typeface="+mn-lt"/>
                        </a:rPr>
                        <a:t> </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1153078"/>
                  </a:ext>
                </a:extLst>
              </a:tr>
              <a:tr h="135279">
                <a:tc>
                  <a:txBody>
                    <a:bodyPr/>
                    <a:lstStyle/>
                    <a:p>
                      <a:pPr algn="r" fontAlgn="b"/>
                      <a:r>
                        <a:rPr lang="fr-FR" sz="1000" b="0" i="0" u="none" strike="noStrike">
                          <a:solidFill>
                            <a:srgbClr val="00B050"/>
                          </a:solidFill>
                          <a:effectLst/>
                          <a:latin typeface="+mn-lt"/>
                        </a:rPr>
                        <a:t>92</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mn-lt"/>
                        </a:rPr>
                        <a:t>Route des Epices (via Amazon)</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dirty="0">
                          <a:solidFill>
                            <a:srgbClr val="000000"/>
                          </a:solidFill>
                          <a:effectLst/>
                          <a:latin typeface="+mn-lt"/>
                        </a:rPr>
                        <a:t>https://www.amazon.fr/Poivre-sauvage-Voatsiperifery-sachet-refermable/dp/B01BLVNN8M/</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6824836"/>
                  </a:ext>
                </a:extLst>
              </a:tr>
              <a:tr h="97249">
                <a:tc>
                  <a:txBody>
                    <a:bodyPr/>
                    <a:lstStyle/>
                    <a:p>
                      <a:pPr algn="r" fontAlgn="b"/>
                      <a:r>
                        <a:rPr lang="fr-FR" sz="1000" b="0" i="0" u="none" strike="noStrike">
                          <a:solidFill>
                            <a:srgbClr val="000000"/>
                          </a:solidFill>
                          <a:effectLst/>
                          <a:latin typeface="+mn-lt"/>
                        </a:rPr>
                        <a:t>207,5</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dirty="0" err="1">
                          <a:solidFill>
                            <a:srgbClr val="000000"/>
                          </a:solidFill>
                          <a:effectLst/>
                          <a:latin typeface="+mn-lt"/>
                        </a:rPr>
                        <a:t>Helix</a:t>
                      </a:r>
                      <a:r>
                        <a:rPr lang="fr-FR" sz="1000" b="0" i="0" u="none" strike="noStrike" dirty="0">
                          <a:solidFill>
                            <a:srgbClr val="000000"/>
                          </a:solidFill>
                          <a:effectLst/>
                          <a:latin typeface="+mn-lt"/>
                        </a:rPr>
                        <a:t> (via Amazon)</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dirty="0">
                          <a:solidFill>
                            <a:srgbClr val="000000"/>
                          </a:solidFill>
                          <a:effectLst/>
                          <a:latin typeface="+mn-lt"/>
                        </a:rPr>
                        <a:t>https://www.amazon.fr/POIVRE-SAUVAGE-Madagascar-VOATSIPERIFERY-noir/dp/B016F23LWU/</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4583081"/>
                  </a:ext>
                </a:extLst>
              </a:tr>
              <a:tr h="123765">
                <a:tc>
                  <a:txBody>
                    <a:bodyPr/>
                    <a:lstStyle/>
                    <a:p>
                      <a:pPr algn="r" fontAlgn="b"/>
                      <a:r>
                        <a:rPr lang="fr-FR" sz="1000" b="0" i="0" u="none" strike="noStrike">
                          <a:solidFill>
                            <a:srgbClr val="000000"/>
                          </a:solidFill>
                          <a:effectLst/>
                          <a:latin typeface="+mn-lt"/>
                        </a:rPr>
                        <a:t>110</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mn-lt"/>
                        </a:rPr>
                        <a:t>Chez L'Epicier (via Amazon)</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dirty="0">
                          <a:solidFill>
                            <a:srgbClr val="000000"/>
                          </a:solidFill>
                          <a:effectLst/>
                          <a:latin typeface="+mn-lt"/>
                        </a:rPr>
                        <a:t>https://www.amazon.fr/MADAGASCAR-VOATSIPERIFERY-grammes-LIVRAISON-GRATUITE/dp/B01HQ9DICO/</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4886839"/>
                  </a:ext>
                </a:extLst>
              </a:tr>
              <a:tr h="88647">
                <a:tc>
                  <a:txBody>
                    <a:bodyPr/>
                    <a:lstStyle/>
                    <a:p>
                      <a:pPr algn="r" fontAlgn="b"/>
                      <a:r>
                        <a:rPr lang="fr-FR" sz="1000" b="0" i="0" u="none" strike="noStrike">
                          <a:solidFill>
                            <a:srgbClr val="000000"/>
                          </a:solidFill>
                          <a:effectLst/>
                          <a:latin typeface="+mn-lt"/>
                        </a:rPr>
                        <a:t>343</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mn-lt"/>
                        </a:rPr>
                        <a:t>Top cake (via Amazon)</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dirty="0">
                          <a:solidFill>
                            <a:srgbClr val="000000"/>
                          </a:solidFill>
                          <a:effectLst/>
                          <a:latin typeface="+mn-lt"/>
                          <a:hlinkClick r:id="rId8"/>
                        </a:rPr>
                        <a:t>https://www.amazon.fr/Top-cake-Poivre-voatsiperifery-50g/dp/B014NMTJOI/</a:t>
                      </a:r>
                      <a:r>
                        <a:rPr lang="fr-FR" sz="1000" b="0" i="0" u="none" strike="noStrike" dirty="0">
                          <a:solidFill>
                            <a:srgbClr val="000000"/>
                          </a:solidFill>
                          <a:effectLst/>
                          <a:latin typeface="+mn-lt"/>
                        </a:rPr>
                        <a:t> </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0026330"/>
                  </a:ext>
                </a:extLst>
              </a:tr>
              <a:tr h="158194">
                <a:tc>
                  <a:txBody>
                    <a:bodyPr/>
                    <a:lstStyle/>
                    <a:p>
                      <a:pPr algn="r" fontAlgn="b"/>
                      <a:r>
                        <a:rPr lang="fr-FR" sz="1000" b="0" i="0" u="none" strike="noStrike">
                          <a:solidFill>
                            <a:srgbClr val="000000"/>
                          </a:solidFill>
                          <a:effectLst/>
                          <a:latin typeface="+mn-lt"/>
                        </a:rPr>
                        <a:t>144</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mn-lt"/>
                        </a:rPr>
                        <a:t>Les Epices d'Elysse (via Amazon)</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dirty="0">
                          <a:solidFill>
                            <a:srgbClr val="000000"/>
                          </a:solidFill>
                          <a:effectLst/>
                          <a:latin typeface="+mn-lt"/>
                          <a:hlinkClick r:id="rId9"/>
                        </a:rPr>
                        <a:t>https://www.amazon.fr/Epices-dElysse-Poivre-Noir-Voatsiperifery/dp/B01BSUP942/</a:t>
                      </a:r>
                      <a:r>
                        <a:rPr lang="fr-FR" sz="1000" b="0" i="0" u="none" strike="noStrike" dirty="0">
                          <a:solidFill>
                            <a:srgbClr val="000000"/>
                          </a:solidFill>
                          <a:effectLst/>
                          <a:latin typeface="+mn-lt"/>
                        </a:rPr>
                        <a:t> </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0434405"/>
                  </a:ext>
                </a:extLst>
              </a:tr>
              <a:tr h="129092">
                <a:tc>
                  <a:txBody>
                    <a:bodyPr/>
                    <a:lstStyle/>
                    <a:p>
                      <a:pPr algn="r" fontAlgn="b"/>
                      <a:r>
                        <a:rPr lang="fr-FR" sz="1000" b="0" i="0" u="none" strike="noStrike">
                          <a:solidFill>
                            <a:srgbClr val="000000"/>
                          </a:solidFill>
                          <a:effectLst/>
                          <a:latin typeface="+mn-lt"/>
                        </a:rPr>
                        <a:t>120</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000" b="0" i="0" u="none" strike="noStrike">
                          <a:solidFill>
                            <a:srgbClr val="000000"/>
                          </a:solidFill>
                          <a:effectLst/>
                          <a:latin typeface="+mn-lt"/>
                        </a:rPr>
                        <a:t>Art Vita Malagasy (via Amazon)</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dirty="0">
                          <a:solidFill>
                            <a:srgbClr val="000000"/>
                          </a:solidFill>
                          <a:effectLst/>
                          <a:latin typeface="+mn-lt"/>
                          <a:hlinkClick r:id="rId10"/>
                        </a:rPr>
                        <a:t>https://www.amazon.fr/Art-Vita-Malagasy-grammes-Madagascar/dp/B01GS23AMS/</a:t>
                      </a:r>
                      <a:r>
                        <a:rPr lang="fr-FR" sz="1000" b="0" i="0" u="none" strike="noStrike" dirty="0">
                          <a:solidFill>
                            <a:srgbClr val="000000"/>
                          </a:solidFill>
                          <a:effectLst/>
                          <a:latin typeface="+mn-lt"/>
                        </a:rPr>
                        <a:t> </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8312955"/>
                  </a:ext>
                </a:extLst>
              </a:tr>
              <a:tr h="98375">
                <a:tc>
                  <a:txBody>
                    <a:bodyPr/>
                    <a:lstStyle/>
                    <a:p>
                      <a:pPr algn="r" fontAlgn="b"/>
                      <a:r>
                        <a:rPr lang="fr-FR" sz="1000" b="0" i="0" u="none" strike="noStrike">
                          <a:solidFill>
                            <a:srgbClr val="000000"/>
                          </a:solidFill>
                          <a:effectLst/>
                          <a:latin typeface="+mn-lt"/>
                        </a:rPr>
                        <a:t>159,75</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mn-lt"/>
                        </a:rPr>
                        <a:t>Thiercelin</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sng" strike="noStrike">
                          <a:solidFill>
                            <a:srgbClr val="0563C1"/>
                          </a:solidFill>
                          <a:effectLst/>
                          <a:latin typeface="+mn-lt"/>
                          <a:hlinkClick r:id="rId11"/>
                        </a:rPr>
                        <a:t>https://www.thiercelin1809.com/products/poivre-voatsiperifery-baies-sechees</a:t>
                      </a:r>
                      <a:endParaRPr lang="fr-FR" sz="1000" b="0" i="0" u="sng" strike="noStrike">
                        <a:solidFill>
                          <a:srgbClr val="0563C1"/>
                        </a:solidFill>
                        <a:effectLst/>
                        <a:latin typeface="+mn-lt"/>
                      </a:endParaRP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6356682"/>
                  </a:ext>
                </a:extLst>
              </a:tr>
              <a:tr h="191886">
                <a:tc>
                  <a:txBody>
                    <a:bodyPr/>
                    <a:lstStyle/>
                    <a:p>
                      <a:pPr algn="r" fontAlgn="b"/>
                      <a:r>
                        <a:rPr lang="fr-FR" sz="1000" b="0" i="0" u="none" strike="noStrike">
                          <a:solidFill>
                            <a:srgbClr val="000000"/>
                          </a:solidFill>
                          <a:effectLst/>
                          <a:latin typeface="+mn-lt"/>
                        </a:rPr>
                        <a:t>165</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mn-lt"/>
                        </a:rPr>
                        <a:t>Planère équitable</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dirty="0">
                          <a:solidFill>
                            <a:srgbClr val="000000"/>
                          </a:solidFill>
                          <a:effectLst/>
                          <a:latin typeface="+mn-lt"/>
                          <a:hlinkClick r:id="rId12"/>
                        </a:rPr>
                        <a:t>http://www.planetequitable.fr/Voatsiperifery-ou-Poivre-Sauvage-dans-la-boutique-de-produits-equitables-141-SOTSAR-28-64.html</a:t>
                      </a:r>
                      <a:r>
                        <a:rPr lang="fr-FR" sz="1000" b="0" i="0" u="none" strike="noStrike" dirty="0">
                          <a:solidFill>
                            <a:srgbClr val="000000"/>
                          </a:solidFill>
                          <a:effectLst/>
                          <a:latin typeface="+mn-lt"/>
                        </a:rPr>
                        <a:t> </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6347828"/>
                  </a:ext>
                </a:extLst>
              </a:tr>
              <a:tr h="182419">
                <a:tc>
                  <a:txBody>
                    <a:bodyPr/>
                    <a:lstStyle/>
                    <a:p>
                      <a:pPr algn="r" fontAlgn="b"/>
                      <a:r>
                        <a:rPr lang="fr-FR" sz="1000" b="0" i="0" u="none" strike="noStrike">
                          <a:solidFill>
                            <a:srgbClr val="000000"/>
                          </a:solidFill>
                          <a:effectLst/>
                          <a:latin typeface="+mn-lt"/>
                        </a:rPr>
                        <a:t>190</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mn-lt"/>
                        </a:rPr>
                        <a:t>Madam'gascar</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dirty="0">
                          <a:solidFill>
                            <a:srgbClr val="000000"/>
                          </a:solidFill>
                          <a:effectLst/>
                          <a:latin typeface="+mn-lt"/>
                          <a:hlinkClick r:id="rId13"/>
                        </a:rPr>
                        <a:t>http://www.vanille-madamgascar.com/Vanille_de_Madagascar_et_epices_de_Madagascar_Ma_Boutique.E/s152402p/Poivre_sauvage_de_Madagascar_Voatsiperifery_en_pot_50g</a:t>
                      </a:r>
                      <a:r>
                        <a:rPr lang="fr-FR" sz="1000" b="0" i="0" u="none" strike="noStrike" dirty="0">
                          <a:solidFill>
                            <a:srgbClr val="000000"/>
                          </a:solidFill>
                          <a:effectLst/>
                          <a:latin typeface="+mn-lt"/>
                        </a:rPr>
                        <a:t> </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8578892"/>
                  </a:ext>
                </a:extLst>
              </a:tr>
              <a:tr h="191886">
                <a:tc>
                  <a:txBody>
                    <a:bodyPr/>
                    <a:lstStyle/>
                    <a:p>
                      <a:pPr algn="r" fontAlgn="b"/>
                      <a:r>
                        <a:rPr lang="fr-FR" sz="1000" b="0" i="0" u="none" strike="noStrike">
                          <a:solidFill>
                            <a:srgbClr val="000000"/>
                          </a:solidFill>
                          <a:effectLst/>
                          <a:latin typeface="+mn-lt"/>
                        </a:rPr>
                        <a:t>261</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mn-lt"/>
                        </a:rPr>
                        <a:t>Nature et Découvertes</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dirty="0">
                          <a:solidFill>
                            <a:srgbClr val="000000"/>
                          </a:solidFill>
                          <a:effectLst/>
                          <a:latin typeface="+mn-lt"/>
                          <a:hlinkClick r:id="rId14"/>
                        </a:rPr>
                        <a:t>http://www.natureetdecouvertes.com/senteur-art-de-vivre/thes-et-saveurs-du-monde/epicerie-sale/poivre-noir-sauvage-voatsiperifery-61149000</a:t>
                      </a:r>
                      <a:r>
                        <a:rPr lang="fr-FR" sz="1000" b="0" i="0" u="none" strike="noStrike" dirty="0">
                          <a:solidFill>
                            <a:srgbClr val="000000"/>
                          </a:solidFill>
                          <a:effectLst/>
                          <a:latin typeface="+mn-lt"/>
                        </a:rPr>
                        <a:t> </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9730810"/>
                  </a:ext>
                </a:extLst>
              </a:tr>
              <a:tr h="191886">
                <a:tc>
                  <a:txBody>
                    <a:bodyPr/>
                    <a:lstStyle/>
                    <a:p>
                      <a:pPr algn="r" fontAlgn="b"/>
                      <a:r>
                        <a:rPr lang="fr-FR" sz="1000" b="0" i="0" u="none" strike="noStrike">
                          <a:solidFill>
                            <a:srgbClr val="000000"/>
                          </a:solidFill>
                          <a:effectLst/>
                          <a:latin typeface="+mn-lt"/>
                        </a:rPr>
                        <a:t>145,08</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mn-lt"/>
                        </a:rPr>
                        <a:t>Le comptoir des poivres</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dirty="0">
                          <a:solidFill>
                            <a:srgbClr val="000000"/>
                          </a:solidFill>
                          <a:effectLst/>
                          <a:latin typeface="+mn-lt"/>
                          <a:hlinkClick r:id="rId15"/>
                        </a:rPr>
                        <a:t>http://www.lecomptoirdespoivres.com/fr/vrais-poivres/poivre-entier-sauvage-voatsiperifery-rouge-madagascar-239.html</a:t>
                      </a:r>
                      <a:r>
                        <a:rPr lang="fr-FR" sz="1000" b="0" i="0" u="none" strike="noStrike" dirty="0">
                          <a:solidFill>
                            <a:srgbClr val="000000"/>
                          </a:solidFill>
                          <a:effectLst/>
                          <a:latin typeface="+mn-lt"/>
                        </a:rPr>
                        <a:t> </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466156"/>
                  </a:ext>
                </a:extLst>
              </a:tr>
              <a:tr h="191886">
                <a:tc>
                  <a:txBody>
                    <a:bodyPr/>
                    <a:lstStyle/>
                    <a:p>
                      <a:pPr algn="r" fontAlgn="b"/>
                      <a:r>
                        <a:rPr lang="fr-FR" sz="1000" b="0" i="0" u="none" strike="noStrike">
                          <a:solidFill>
                            <a:srgbClr val="000000"/>
                          </a:solidFill>
                          <a:effectLst/>
                          <a:latin typeface="+mn-lt"/>
                        </a:rPr>
                        <a:t>300</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mn-lt"/>
                        </a:rPr>
                        <a:t>Des épices à ma guise</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dirty="0">
                          <a:solidFill>
                            <a:srgbClr val="000000"/>
                          </a:solidFill>
                          <a:effectLst/>
                          <a:latin typeface="+mn-lt"/>
                          <a:hlinkClick r:id="rId16"/>
                        </a:rPr>
                        <a:t>http://www.desepicesamaguise.com/boutique/les-epices-du-monde/les-poivres-sels-et-baies/33-pv-voat-poivre-sauvage-voatsiperifery-piper-borbonense.html</a:t>
                      </a:r>
                      <a:r>
                        <a:rPr lang="fr-FR" sz="1000" b="0" i="0" u="none" strike="noStrike" dirty="0">
                          <a:solidFill>
                            <a:srgbClr val="000000"/>
                          </a:solidFill>
                          <a:effectLst/>
                          <a:latin typeface="+mn-lt"/>
                        </a:rPr>
                        <a:t> </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5761170"/>
                  </a:ext>
                </a:extLst>
              </a:tr>
              <a:tr h="191886">
                <a:tc>
                  <a:txBody>
                    <a:bodyPr/>
                    <a:lstStyle/>
                    <a:p>
                      <a:pPr algn="r" fontAlgn="b"/>
                      <a:r>
                        <a:rPr lang="fr-FR" sz="1000" b="0" i="0" u="none" strike="noStrike">
                          <a:solidFill>
                            <a:srgbClr val="000000"/>
                          </a:solidFill>
                          <a:effectLst/>
                          <a:latin typeface="+mn-lt"/>
                        </a:rPr>
                        <a:t>110</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mn-lt"/>
                        </a:rPr>
                        <a:t>Goût &amp; Nature</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dirty="0">
                          <a:solidFill>
                            <a:srgbClr val="000000"/>
                          </a:solidFill>
                          <a:effectLst/>
                          <a:latin typeface="+mn-lt"/>
                          <a:hlinkClick r:id="rId17"/>
                        </a:rPr>
                        <a:t>http://www.goutetnature.com/store/Poivre-noir/Poivre-de-Voatsiperifery?gclid=CMn13ZKg2c0CFVXNGwodmKYHCg</a:t>
                      </a:r>
                      <a:r>
                        <a:rPr lang="fr-FR" sz="1000" b="0" i="0" u="none" strike="noStrike" dirty="0">
                          <a:solidFill>
                            <a:srgbClr val="000000"/>
                          </a:solidFill>
                          <a:effectLst/>
                          <a:latin typeface="+mn-lt"/>
                        </a:rPr>
                        <a:t> </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2682340"/>
                  </a:ext>
                </a:extLst>
              </a:tr>
              <a:tr h="191886">
                <a:tc>
                  <a:txBody>
                    <a:bodyPr/>
                    <a:lstStyle/>
                    <a:p>
                      <a:pPr algn="r" fontAlgn="b"/>
                      <a:r>
                        <a:rPr lang="fr-FR" sz="1000" b="1" i="0" u="none" strike="noStrike">
                          <a:solidFill>
                            <a:srgbClr val="008000"/>
                          </a:solidFill>
                          <a:effectLst/>
                          <a:latin typeface="+mn-lt"/>
                        </a:rPr>
                        <a:t>66,92</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mn-lt"/>
                        </a:rPr>
                        <a:t>Fruits secs du Web</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sng" strike="noStrike" dirty="0">
                          <a:solidFill>
                            <a:srgbClr val="0563C1"/>
                          </a:solidFill>
                          <a:effectLst/>
                          <a:latin typeface="+mn-lt"/>
                          <a:hlinkClick r:id="rId18"/>
                        </a:rPr>
                        <a:t>http://www.fruitssecsduweb.com/epicerie-fine/127-poivre-sauvage-de-voatsiperifery.html</a:t>
                      </a:r>
                      <a:endParaRPr lang="fr-FR" sz="1000" b="0" i="0" u="sng" strike="noStrike" dirty="0">
                        <a:solidFill>
                          <a:srgbClr val="0563C1"/>
                        </a:solidFill>
                        <a:effectLst/>
                        <a:latin typeface="+mn-lt"/>
                      </a:endParaRP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1452306"/>
                  </a:ext>
                </a:extLst>
              </a:tr>
              <a:tr h="191886">
                <a:tc>
                  <a:txBody>
                    <a:bodyPr/>
                    <a:lstStyle/>
                    <a:p>
                      <a:pPr algn="r" fontAlgn="b"/>
                      <a:r>
                        <a:rPr lang="fr-FR" sz="1000" b="1" i="0" u="none" strike="noStrike">
                          <a:solidFill>
                            <a:srgbClr val="FF0000"/>
                          </a:solidFill>
                          <a:effectLst/>
                          <a:latin typeface="+mn-lt"/>
                        </a:rPr>
                        <a:t>625</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mn-lt"/>
                        </a:rPr>
                        <a:t>Edélice</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dirty="0">
                          <a:solidFill>
                            <a:srgbClr val="000000"/>
                          </a:solidFill>
                          <a:effectLst/>
                          <a:latin typeface="+mn-lt"/>
                          <a:hlinkClick r:id="rId19"/>
                        </a:rPr>
                        <a:t>http://www.edelices.com/epices-condiments/poivres-sarabar/poivre-sauvage-voatsiperifery-gerard-vives.html</a:t>
                      </a:r>
                      <a:r>
                        <a:rPr lang="fr-FR" sz="1000" b="0" i="0" u="none" strike="noStrike" dirty="0">
                          <a:solidFill>
                            <a:srgbClr val="000000"/>
                          </a:solidFill>
                          <a:effectLst/>
                          <a:latin typeface="+mn-lt"/>
                        </a:rPr>
                        <a:t> </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6824432"/>
                  </a:ext>
                </a:extLst>
              </a:tr>
              <a:tr h="98375">
                <a:tc>
                  <a:txBody>
                    <a:bodyPr/>
                    <a:lstStyle/>
                    <a:p>
                      <a:pPr algn="r" fontAlgn="b"/>
                      <a:r>
                        <a:rPr lang="fr-FR" sz="1000" b="0" i="0" u="none" strike="noStrike">
                          <a:solidFill>
                            <a:srgbClr val="000000"/>
                          </a:solidFill>
                          <a:effectLst/>
                          <a:latin typeface="+mn-lt"/>
                        </a:rPr>
                        <a:t>193,33</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mn-lt"/>
                        </a:rPr>
                        <a:t>Anne-Sophie Pic</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sng" strike="noStrike">
                          <a:solidFill>
                            <a:srgbClr val="0563C1"/>
                          </a:solidFill>
                          <a:effectLst/>
                          <a:latin typeface="+mn-lt"/>
                          <a:hlinkClick r:id="rId20"/>
                        </a:rPr>
                        <a:t>http://www.anne-sophie-pic.com/boutique/produit/poivre-voatsiperifery-0</a:t>
                      </a:r>
                      <a:endParaRPr lang="fr-FR" sz="1000" b="0" i="0" u="sng" strike="noStrike">
                        <a:solidFill>
                          <a:srgbClr val="0563C1"/>
                        </a:solidFill>
                        <a:effectLst/>
                        <a:latin typeface="+mn-lt"/>
                      </a:endParaRP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5787608"/>
                  </a:ext>
                </a:extLst>
              </a:tr>
              <a:tr h="191886">
                <a:tc>
                  <a:txBody>
                    <a:bodyPr/>
                    <a:lstStyle/>
                    <a:p>
                      <a:pPr algn="r" fontAlgn="b"/>
                      <a:r>
                        <a:rPr lang="fr-FR" sz="1000" b="1" i="0" u="none" strike="noStrike">
                          <a:solidFill>
                            <a:srgbClr val="FF0000"/>
                          </a:solidFill>
                          <a:effectLst/>
                          <a:latin typeface="+mn-lt"/>
                        </a:rPr>
                        <a:t>660</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mn-lt"/>
                        </a:rPr>
                        <a:t>Le Comptoir de Mathilde</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dirty="0">
                          <a:solidFill>
                            <a:srgbClr val="000000"/>
                          </a:solidFill>
                          <a:effectLst/>
                          <a:latin typeface="+mn-lt"/>
                          <a:hlinkClick r:id="rId21"/>
                        </a:rPr>
                        <a:t>http://www.lecomptoirdemathilde.com/epicerie-sal%C3%A9e/151-mini-moulin-poivre-sauvage-voatsiperifery.html</a:t>
                      </a:r>
                      <a:r>
                        <a:rPr lang="fr-FR" sz="1000" b="0" i="0" u="none" strike="noStrike" dirty="0">
                          <a:solidFill>
                            <a:srgbClr val="000000"/>
                          </a:solidFill>
                          <a:effectLst/>
                          <a:latin typeface="+mn-lt"/>
                        </a:rPr>
                        <a:t> </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6280283"/>
                  </a:ext>
                </a:extLst>
              </a:tr>
              <a:tr h="98375">
                <a:tc>
                  <a:txBody>
                    <a:bodyPr/>
                    <a:lstStyle/>
                    <a:p>
                      <a:pPr algn="r" fontAlgn="b"/>
                      <a:r>
                        <a:rPr lang="fr-FR" sz="1000" b="0" i="0" u="none" strike="noStrike">
                          <a:solidFill>
                            <a:srgbClr val="000000"/>
                          </a:solidFill>
                          <a:effectLst/>
                          <a:latin typeface="+mn-lt"/>
                        </a:rPr>
                        <a:t>158,33</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mn-lt"/>
                        </a:rPr>
                        <a:t>Lepicer-E</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sng" strike="noStrike">
                          <a:solidFill>
                            <a:srgbClr val="0563C1"/>
                          </a:solidFill>
                          <a:effectLst/>
                          <a:latin typeface="+mn-lt"/>
                          <a:hlinkClick r:id="rId22"/>
                        </a:rPr>
                        <a:t>http://www.lepicer-e.com/poivres/514-poivre-de-voatsiperifery-3760063325140.html</a:t>
                      </a:r>
                      <a:endParaRPr lang="fr-FR" sz="1000" b="0" i="0" u="sng" strike="noStrike">
                        <a:solidFill>
                          <a:srgbClr val="0563C1"/>
                        </a:solidFill>
                        <a:effectLst/>
                        <a:latin typeface="+mn-lt"/>
                      </a:endParaRP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5973118"/>
                  </a:ext>
                </a:extLst>
              </a:tr>
              <a:tr h="191886">
                <a:tc>
                  <a:txBody>
                    <a:bodyPr/>
                    <a:lstStyle/>
                    <a:p>
                      <a:pPr algn="r" fontAlgn="b"/>
                      <a:r>
                        <a:rPr lang="fr-FR" sz="1000" b="0" i="0" u="none" strike="noStrike">
                          <a:solidFill>
                            <a:srgbClr val="000000"/>
                          </a:solidFill>
                          <a:effectLst/>
                          <a:latin typeface="+mn-lt"/>
                        </a:rPr>
                        <a:t>275,71</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mn-lt"/>
                        </a:rPr>
                        <a:t>My Bovida</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dirty="0">
                          <a:solidFill>
                            <a:srgbClr val="000000"/>
                          </a:solidFill>
                          <a:effectLst/>
                          <a:latin typeface="+mn-lt"/>
                          <a:hlinkClick r:id="rId23"/>
                        </a:rPr>
                        <a:t>https://www.mybovida.com/condiment-d-exception/1547-poivre-sauvage-de-voatsiperifery-madagascar-pot-de-35gr.html</a:t>
                      </a:r>
                      <a:r>
                        <a:rPr lang="fr-FR" sz="1000" b="0" i="0" u="none" strike="noStrike" dirty="0">
                          <a:solidFill>
                            <a:srgbClr val="000000"/>
                          </a:solidFill>
                          <a:effectLst/>
                          <a:latin typeface="+mn-lt"/>
                        </a:rPr>
                        <a:t> </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7338500"/>
                  </a:ext>
                </a:extLst>
              </a:tr>
              <a:tr h="98375">
                <a:tc>
                  <a:txBody>
                    <a:bodyPr/>
                    <a:lstStyle/>
                    <a:p>
                      <a:pPr algn="r" fontAlgn="b"/>
                      <a:r>
                        <a:rPr lang="fr-FR" sz="1000" b="1" i="0" u="none" strike="noStrike">
                          <a:solidFill>
                            <a:srgbClr val="008000"/>
                          </a:solidFill>
                          <a:effectLst/>
                          <a:latin typeface="+mn-lt"/>
                        </a:rPr>
                        <a:t>54</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mn-lt"/>
                        </a:rPr>
                        <a:t>Poivres sauvages</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sng" strike="noStrike">
                          <a:solidFill>
                            <a:srgbClr val="0563C1"/>
                          </a:solidFill>
                          <a:effectLst/>
                          <a:latin typeface="+mn-lt"/>
                          <a:hlinkClick r:id="rId24"/>
                        </a:rPr>
                        <a:t>http://www.poivresauvage.com/epices/14-poivre-sauvage-voatsiperifery.html</a:t>
                      </a:r>
                      <a:endParaRPr lang="fr-FR" sz="1000" b="0" i="0" u="sng" strike="noStrike">
                        <a:solidFill>
                          <a:srgbClr val="0563C1"/>
                        </a:solidFill>
                        <a:effectLst/>
                        <a:latin typeface="+mn-lt"/>
                      </a:endParaRP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0812603"/>
                  </a:ext>
                </a:extLst>
              </a:tr>
              <a:tr h="98375">
                <a:tc>
                  <a:txBody>
                    <a:bodyPr/>
                    <a:lstStyle/>
                    <a:p>
                      <a:pPr algn="r" fontAlgn="b"/>
                      <a:r>
                        <a:rPr lang="fr-FR" sz="1000" b="0" i="0" u="none" strike="noStrike">
                          <a:solidFill>
                            <a:srgbClr val="000000"/>
                          </a:solidFill>
                          <a:effectLst/>
                          <a:latin typeface="+mn-lt"/>
                        </a:rPr>
                        <a:t>174,83</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mn-lt"/>
                        </a:rPr>
                        <a:t>Alice délice</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sng" strike="noStrike">
                          <a:solidFill>
                            <a:srgbClr val="0563C1"/>
                          </a:solidFill>
                          <a:effectLst/>
                          <a:latin typeface="+mn-lt"/>
                          <a:hlinkClick r:id="rId25"/>
                        </a:rPr>
                        <a:t>https://www.alicedelice.com/epicerie/poivre-de-voatsiperifery-sauvage--1014348.html</a:t>
                      </a:r>
                      <a:endParaRPr lang="fr-FR" sz="1000" b="0" i="0" u="sng" strike="noStrike">
                        <a:solidFill>
                          <a:srgbClr val="0563C1"/>
                        </a:solidFill>
                        <a:effectLst/>
                        <a:latin typeface="+mn-lt"/>
                      </a:endParaRP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6031898"/>
                  </a:ext>
                </a:extLst>
              </a:tr>
              <a:tr h="98375">
                <a:tc>
                  <a:txBody>
                    <a:bodyPr/>
                    <a:lstStyle/>
                    <a:p>
                      <a:pPr algn="r" fontAlgn="b"/>
                      <a:r>
                        <a:rPr lang="fr-FR" sz="1000" b="0" i="0" u="none" strike="noStrike">
                          <a:solidFill>
                            <a:srgbClr val="00B050"/>
                          </a:solidFill>
                          <a:effectLst/>
                          <a:latin typeface="+mn-lt"/>
                        </a:rPr>
                        <a:t>110</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mn-lt"/>
                        </a:rPr>
                        <a:t>Note d'épice</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sng" strike="noStrike">
                          <a:solidFill>
                            <a:srgbClr val="0563C1"/>
                          </a:solidFill>
                          <a:effectLst/>
                          <a:latin typeface="+mn-lt"/>
                          <a:hlinkClick r:id="rId26"/>
                        </a:rPr>
                        <a:t>http://notesdepices.fr/poivres/16-poivre-voatsiperifery-de-masagascar.html </a:t>
                      </a:r>
                      <a:endParaRPr lang="fr-FR" sz="1000" b="0" i="0" u="sng" strike="noStrike">
                        <a:solidFill>
                          <a:srgbClr val="0563C1"/>
                        </a:solidFill>
                        <a:effectLst/>
                        <a:latin typeface="+mn-lt"/>
                      </a:endParaRPr>
                    </a:p>
                  </a:txBody>
                  <a:tcPr marL="3964" marR="3964" marT="396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3535655"/>
                  </a:ext>
                </a:extLst>
              </a:tr>
              <a:tr h="98375">
                <a:tc>
                  <a:txBody>
                    <a:bodyPr/>
                    <a:lstStyle/>
                    <a:p>
                      <a:pPr algn="r" fontAlgn="b"/>
                      <a:r>
                        <a:rPr lang="fr-FR" sz="1000" b="0" i="0" u="none" strike="noStrike">
                          <a:solidFill>
                            <a:srgbClr val="000000"/>
                          </a:solidFill>
                          <a:effectLst/>
                          <a:latin typeface="+mn-lt"/>
                        </a:rPr>
                        <a:t>122</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dirty="0">
                          <a:solidFill>
                            <a:srgbClr val="000000"/>
                          </a:solidFill>
                          <a:effectLst/>
                          <a:latin typeface="+mn-lt"/>
                        </a:rPr>
                        <a:t>Délice </a:t>
                      </a:r>
                      <a:r>
                        <a:rPr lang="fr-FR" sz="1000" b="0" i="0" u="none" strike="noStrike" dirty="0" err="1">
                          <a:solidFill>
                            <a:srgbClr val="000000"/>
                          </a:solidFill>
                          <a:effectLst/>
                          <a:latin typeface="+mn-lt"/>
                        </a:rPr>
                        <a:t>Delysse</a:t>
                      </a:r>
                      <a:endParaRPr lang="fr-FR" sz="1000" b="0" i="0" u="none" strike="noStrike" dirty="0">
                        <a:solidFill>
                          <a:srgbClr val="000000"/>
                        </a:solidFill>
                        <a:effectLst/>
                        <a:latin typeface="+mn-lt"/>
                      </a:endParaRP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sng" strike="noStrike">
                          <a:solidFill>
                            <a:srgbClr val="0563C1"/>
                          </a:solidFill>
                          <a:effectLst/>
                          <a:latin typeface="+mn-lt"/>
                          <a:hlinkClick r:id="rId27"/>
                        </a:rPr>
                        <a:t>http://www.delices-delysse.com/poivre-sauvage-de-voatsiperifery-c2x15805526 </a:t>
                      </a:r>
                      <a:endParaRPr lang="fr-FR" sz="1000" b="0" i="0" u="sng" strike="noStrike">
                        <a:solidFill>
                          <a:srgbClr val="0563C1"/>
                        </a:solidFill>
                        <a:effectLst/>
                        <a:latin typeface="+mn-lt"/>
                      </a:endParaRP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4160006"/>
                  </a:ext>
                </a:extLst>
              </a:tr>
              <a:tr h="98375">
                <a:tc>
                  <a:txBody>
                    <a:bodyPr/>
                    <a:lstStyle/>
                    <a:p>
                      <a:pPr algn="r" fontAlgn="b"/>
                      <a:r>
                        <a:rPr lang="fr-FR" sz="1000" b="1" i="0" u="none" strike="noStrike" dirty="0">
                          <a:solidFill>
                            <a:srgbClr val="000000"/>
                          </a:solidFill>
                          <a:effectLst/>
                          <a:latin typeface="+mn-lt"/>
                        </a:rPr>
                        <a:t>217,01</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1" i="0" u="none" strike="noStrike" dirty="0">
                          <a:solidFill>
                            <a:srgbClr val="000000"/>
                          </a:solidFill>
                          <a:effectLst/>
                          <a:latin typeface="+mn-lt"/>
                        </a:rPr>
                        <a:t>Moyenne des prix</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dirty="0">
                          <a:solidFill>
                            <a:srgbClr val="000000"/>
                          </a:solidFill>
                          <a:effectLst/>
                          <a:latin typeface="+mn-lt"/>
                        </a:rPr>
                        <a:t> </a:t>
                      </a:r>
                    </a:p>
                  </a:txBody>
                  <a:tcPr marL="3964" marR="3964" marT="3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6368663"/>
                  </a:ext>
                </a:extLst>
              </a:tr>
            </a:tbl>
          </a:graphicData>
        </a:graphic>
      </p:graphicFrame>
    </p:spTree>
    <p:extLst>
      <p:ext uri="{BB962C8B-B14F-4D97-AF65-F5344CB8AC3E}">
        <p14:creationId xmlns:p14="http://schemas.microsoft.com/office/powerpoint/2010/main" val="1691678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335" y="308917"/>
            <a:ext cx="11908714" cy="2123658"/>
          </a:xfrm>
          <a:prstGeom prst="rect">
            <a:avLst/>
          </a:prstGeom>
        </p:spPr>
        <p:txBody>
          <a:bodyPr wrap="square">
            <a:spAutoFit/>
          </a:bodyPr>
          <a:lstStyle/>
          <a:p>
            <a:pPr algn="just"/>
            <a:r>
              <a:rPr lang="fr-FR" b="1" i="0" dirty="0">
                <a:solidFill>
                  <a:srgbClr val="008000"/>
                </a:solidFill>
                <a:effectLst/>
              </a:rPr>
              <a:t>4. Utilisations culinaires</a:t>
            </a:r>
            <a:endParaRPr lang="fr-FR" b="0" i="0" dirty="0">
              <a:solidFill>
                <a:srgbClr val="008000"/>
              </a:solidFill>
              <a:effectLst/>
            </a:endParaRPr>
          </a:p>
          <a:p>
            <a:pPr algn="just"/>
            <a:endParaRPr lang="fr-FR" b="0" i="0" dirty="0">
              <a:solidFill>
                <a:srgbClr val="008000"/>
              </a:solidFill>
              <a:effectLst/>
            </a:endParaRPr>
          </a:p>
          <a:p>
            <a:pPr algn="just"/>
            <a:r>
              <a:rPr lang="fr-FR" b="0" i="0" dirty="0">
                <a:solidFill>
                  <a:srgbClr val="008000"/>
                </a:solidFill>
                <a:effectLst/>
              </a:rPr>
              <a:t>Il s'associe de manière idéale avec les viandes rouges grillées, son parfum boisé les mettant en valeur. Il se marie aussi à merveille avec le porc et l'agneau, le foie gras </a:t>
            </a:r>
            <a:r>
              <a:rPr lang="fr-FR" b="0" i="0" dirty="0" err="1">
                <a:solidFill>
                  <a:srgbClr val="008000"/>
                </a:solidFill>
                <a:effectLst/>
              </a:rPr>
              <a:t>mi-cuit</a:t>
            </a:r>
            <a:r>
              <a:rPr lang="fr-FR" b="0" i="0" dirty="0">
                <a:solidFill>
                  <a:srgbClr val="008000"/>
                </a:solidFill>
                <a:effectLst/>
              </a:rPr>
              <a:t>, ou encore dans une salade de fruits rouges ou un moelleux au chocolat. </a:t>
            </a:r>
          </a:p>
          <a:p>
            <a:pPr algn="just"/>
            <a:r>
              <a:rPr lang="fr-FR" sz="1200" b="0" i="0" dirty="0">
                <a:solidFill>
                  <a:srgbClr val="008000"/>
                </a:solidFill>
                <a:effectLst/>
              </a:rPr>
              <a:t>Source : </a:t>
            </a:r>
            <a:r>
              <a:rPr lang="fr-FR" sz="1200" b="0" i="0" dirty="0">
                <a:solidFill>
                  <a:srgbClr val="008000"/>
                </a:solidFill>
                <a:effectLst/>
                <a:hlinkClick r:id="rId2"/>
              </a:rPr>
              <a:t>http://www.bienmanger.com/1F6297_Poivre_Voatsiperifery_Baie_Poivree_Madagascar.html</a:t>
            </a:r>
            <a:r>
              <a:rPr lang="fr-FR" sz="1200" b="0" i="0" dirty="0">
                <a:solidFill>
                  <a:srgbClr val="008000"/>
                </a:solidFill>
                <a:effectLst/>
              </a:rPr>
              <a:t> </a:t>
            </a:r>
          </a:p>
          <a:p>
            <a:pPr algn="just"/>
            <a:r>
              <a:rPr lang="fr-FR" dirty="0">
                <a:solidFill>
                  <a:srgbClr val="008000"/>
                </a:solidFill>
              </a:rPr>
              <a:t>Il s'associe bien avec le porc et l'agneau, mais également les fruits et les desserts tel que le chocolat.</a:t>
            </a:r>
          </a:p>
          <a:p>
            <a:pPr algn="just"/>
            <a:r>
              <a:rPr lang="fr-FR" sz="1200" b="0" i="0" dirty="0">
                <a:solidFill>
                  <a:srgbClr val="008000"/>
                </a:solidFill>
                <a:effectLst/>
              </a:rPr>
              <a:t>Source : </a:t>
            </a:r>
            <a:r>
              <a:rPr lang="fr-FR" sz="1200" dirty="0">
                <a:solidFill>
                  <a:srgbClr val="008000"/>
                </a:solidFill>
                <a:hlinkClick r:id="rId3"/>
              </a:rPr>
              <a:t>http://www.cookme-shop.com/p321-voatsiperifery-(madagascar)-fr.php</a:t>
            </a:r>
            <a:r>
              <a:rPr lang="fr-FR" sz="1200" dirty="0">
                <a:solidFill>
                  <a:srgbClr val="008000"/>
                </a:solidFill>
              </a:rPr>
              <a:t> </a:t>
            </a:r>
          </a:p>
          <a:p>
            <a:pPr algn="just"/>
            <a:r>
              <a:rPr lang="fr-FR" dirty="0"/>
              <a:t> </a:t>
            </a:r>
            <a:r>
              <a:rPr lang="fr-FR" dirty="0">
                <a:solidFill>
                  <a:srgbClr val="FF0000"/>
                </a:solidFill>
              </a:rPr>
              <a:t>Il faut éviter de le cuire trop longtemps, sans quoi il deviendra amer. </a:t>
            </a:r>
            <a:endParaRPr lang="fr-FR" sz="1200" dirty="0">
              <a:solidFill>
                <a:srgbClr val="FF0000"/>
              </a:solidFill>
            </a:endParaRPr>
          </a:p>
        </p:txBody>
      </p:sp>
      <p:sp>
        <p:nvSpPr>
          <p:cNvPr id="3" name="Rectangle 2"/>
          <p:cNvSpPr/>
          <p:nvPr/>
        </p:nvSpPr>
        <p:spPr>
          <a:xfrm>
            <a:off x="5008592" y="146131"/>
            <a:ext cx="2260875" cy="369332"/>
          </a:xfrm>
          <a:prstGeom prst="rect">
            <a:avLst/>
          </a:prstGeom>
          <a:ln>
            <a:solidFill>
              <a:srgbClr val="008000"/>
            </a:solidFill>
          </a:ln>
        </p:spPr>
        <p:txBody>
          <a:bodyPr wrap="none">
            <a:spAutoFit/>
          </a:bodyPr>
          <a:lstStyle/>
          <a:p>
            <a:pPr algn="ctr"/>
            <a:r>
              <a:rPr lang="fr-FR" b="1" dirty="0">
                <a:solidFill>
                  <a:srgbClr val="008000"/>
                </a:solidFill>
              </a:rPr>
              <a:t>Projet </a:t>
            </a:r>
            <a:r>
              <a:rPr lang="fr-FR" b="1" dirty="0" err="1">
                <a:solidFill>
                  <a:srgbClr val="008000"/>
                </a:solidFill>
              </a:rPr>
              <a:t>Voatsyperifery</a:t>
            </a:r>
            <a:r>
              <a:rPr lang="fr-FR" b="1" dirty="0">
                <a:solidFill>
                  <a:srgbClr val="008000"/>
                </a:solidFill>
              </a:rPr>
              <a:t> </a:t>
            </a:r>
          </a:p>
        </p:txBody>
      </p:sp>
      <p:sp>
        <p:nvSpPr>
          <p:cNvPr id="4" name="Espace réservé du numéro de diapositive 3"/>
          <p:cNvSpPr>
            <a:spLocks noGrp="1"/>
          </p:cNvSpPr>
          <p:nvPr>
            <p:ph type="sldNum" sz="quarter" idx="12"/>
          </p:nvPr>
        </p:nvSpPr>
        <p:spPr>
          <a:xfrm>
            <a:off x="9137725" y="207856"/>
            <a:ext cx="2743200" cy="365125"/>
          </a:xfrm>
        </p:spPr>
        <p:txBody>
          <a:bodyPr/>
          <a:lstStyle/>
          <a:p>
            <a:fld id="{76277987-A612-4082-9FDC-07960AF023C3}" type="slidenum">
              <a:rPr lang="fr-FR" smtClean="0"/>
              <a:t>6</a:t>
            </a:fld>
            <a:endParaRPr lang="fr-FR" dirty="0"/>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4550" y="2595425"/>
            <a:ext cx="3632499" cy="3632499"/>
          </a:xfrm>
          <a:prstGeom prst="rect">
            <a:avLst/>
          </a:prstGeom>
        </p:spPr>
      </p:pic>
      <p:sp>
        <p:nvSpPr>
          <p:cNvPr id="7" name="ZoneTexte 6"/>
          <p:cNvSpPr txBox="1"/>
          <p:nvPr/>
        </p:nvSpPr>
        <p:spPr>
          <a:xfrm>
            <a:off x="8810960" y="6200911"/>
            <a:ext cx="3281083" cy="657089"/>
          </a:xfrm>
          <a:prstGeom prst="rect">
            <a:avLst/>
          </a:prstGeom>
          <a:noFill/>
        </p:spPr>
        <p:txBody>
          <a:bodyPr wrap="square" rtlCol="0">
            <a:spAutoFit/>
          </a:bodyPr>
          <a:lstStyle/>
          <a:p>
            <a:pPr algn="ctr"/>
            <a:r>
              <a:rPr lang="fr-FR" sz="1200" b="0" i="0" dirty="0">
                <a:solidFill>
                  <a:srgbClr val="008000"/>
                </a:solidFill>
                <a:effectLst/>
              </a:rPr>
              <a:t>Source : </a:t>
            </a:r>
            <a:r>
              <a:rPr lang="fr-FR" sz="1200" b="0" i="0" dirty="0">
                <a:solidFill>
                  <a:srgbClr val="008000"/>
                </a:solidFill>
                <a:effectLst/>
                <a:hlinkClick r:id="rId2"/>
              </a:rPr>
              <a:t>http://www.bienmanger.com/1F6297_Poivre_Voatsiperifery_Baie_Poivree_Madagascar.html</a:t>
            </a:r>
            <a:r>
              <a:rPr lang="fr-FR" sz="1200" b="0" i="0" dirty="0">
                <a:solidFill>
                  <a:srgbClr val="008000"/>
                </a:solidFill>
                <a:effectLst/>
              </a:rPr>
              <a:t> </a:t>
            </a:r>
          </a:p>
        </p:txBody>
      </p:sp>
      <p:sp>
        <p:nvSpPr>
          <p:cNvPr id="8" name="ZoneTexte 7"/>
          <p:cNvSpPr txBox="1"/>
          <p:nvPr/>
        </p:nvSpPr>
        <p:spPr>
          <a:xfrm>
            <a:off x="118335" y="2373013"/>
            <a:ext cx="8131883" cy="830997"/>
          </a:xfrm>
          <a:prstGeom prst="rect">
            <a:avLst/>
          </a:prstGeom>
          <a:noFill/>
        </p:spPr>
        <p:txBody>
          <a:bodyPr wrap="square" rtlCol="0">
            <a:spAutoFit/>
          </a:bodyPr>
          <a:lstStyle/>
          <a:p>
            <a:r>
              <a:rPr lang="fr-FR" dirty="0">
                <a:solidFill>
                  <a:srgbClr val="008000"/>
                </a:solidFill>
              </a:rPr>
              <a:t>Selon Jean-Marie </a:t>
            </a:r>
            <a:r>
              <a:rPr lang="fr-FR" dirty="0" err="1">
                <a:solidFill>
                  <a:srgbClr val="008000"/>
                </a:solidFill>
              </a:rPr>
              <a:t>Guilbault</a:t>
            </a:r>
            <a:r>
              <a:rPr lang="fr-FR" dirty="0">
                <a:solidFill>
                  <a:srgbClr val="008000"/>
                </a:solidFill>
              </a:rPr>
              <a:t>, expert en gastronomie, a</a:t>
            </a:r>
            <a:r>
              <a:rPr lang="fr-FR" b="0" i="0" dirty="0">
                <a:solidFill>
                  <a:srgbClr val="008000"/>
                </a:solidFill>
                <a:effectLst/>
              </a:rPr>
              <a:t>vec le </a:t>
            </a:r>
            <a:r>
              <a:rPr lang="fr-FR" b="0" i="1" dirty="0" err="1">
                <a:solidFill>
                  <a:srgbClr val="008000"/>
                </a:solidFill>
                <a:effectLst/>
              </a:rPr>
              <a:t>Voatsiperifery</a:t>
            </a:r>
            <a:r>
              <a:rPr lang="fr-FR" b="0" i="1" dirty="0">
                <a:solidFill>
                  <a:srgbClr val="008000"/>
                </a:solidFill>
                <a:effectLst/>
              </a:rPr>
              <a:t> décortiqué à l'instar des poivres blancs</a:t>
            </a:r>
            <a:r>
              <a:rPr lang="fr-FR" b="0" i="0" dirty="0">
                <a:solidFill>
                  <a:srgbClr val="008000"/>
                </a:solidFill>
                <a:effectLst/>
              </a:rPr>
              <a:t>, </a:t>
            </a:r>
            <a:r>
              <a:rPr lang="fr-FR" b="0" i="0" dirty="0">
                <a:solidFill>
                  <a:srgbClr val="FF0000"/>
                </a:solidFill>
                <a:effectLst/>
              </a:rPr>
              <a:t>on se prive de la complexité aromatique du péricarpe </a:t>
            </a:r>
            <a:r>
              <a:rPr lang="fr-FR" b="0" i="0" dirty="0">
                <a:solidFill>
                  <a:srgbClr val="008000"/>
                </a:solidFill>
                <a:effectLst/>
              </a:rPr>
              <a:t>...</a:t>
            </a:r>
          </a:p>
          <a:p>
            <a:r>
              <a:rPr lang="fr-FR" sz="1200" dirty="0">
                <a:solidFill>
                  <a:srgbClr val="008000"/>
                </a:solidFill>
              </a:rPr>
              <a:t>Source : </a:t>
            </a:r>
            <a:r>
              <a:rPr lang="fr-FR" sz="1200" dirty="0">
                <a:solidFill>
                  <a:srgbClr val="008000"/>
                </a:solidFill>
                <a:hlinkClick r:id="rId5"/>
              </a:rPr>
              <a:t>http://www.lessaveursdejeanmarie.com/le-poivre-sauvage-de-madagascar/</a:t>
            </a:r>
            <a:r>
              <a:rPr lang="fr-FR" sz="1200" dirty="0">
                <a:solidFill>
                  <a:srgbClr val="008000"/>
                </a:solidFill>
              </a:rPr>
              <a:t> </a:t>
            </a:r>
            <a:endParaRPr lang="fr-FR" sz="1200" dirty="0"/>
          </a:p>
        </p:txBody>
      </p:sp>
      <p:pic>
        <p:nvPicPr>
          <p:cNvPr id="9" name="Image 8"/>
          <p:cNvPicPr>
            <a:picLocks noChangeAspect="1"/>
          </p:cNvPicPr>
          <p:nvPr/>
        </p:nvPicPr>
        <p:blipFill>
          <a:blip r:embed="rId6"/>
          <a:stretch>
            <a:fillRect/>
          </a:stretch>
        </p:blipFill>
        <p:spPr>
          <a:xfrm>
            <a:off x="118335" y="3696187"/>
            <a:ext cx="2171700" cy="2009775"/>
          </a:xfrm>
          <a:prstGeom prst="rect">
            <a:avLst/>
          </a:prstGeom>
        </p:spPr>
      </p:pic>
      <p:sp>
        <p:nvSpPr>
          <p:cNvPr id="10" name="ZoneTexte 9"/>
          <p:cNvSpPr txBox="1"/>
          <p:nvPr/>
        </p:nvSpPr>
        <p:spPr>
          <a:xfrm>
            <a:off x="0" y="5776855"/>
            <a:ext cx="2592593" cy="830997"/>
          </a:xfrm>
          <a:prstGeom prst="rect">
            <a:avLst/>
          </a:prstGeom>
          <a:noFill/>
        </p:spPr>
        <p:txBody>
          <a:bodyPr wrap="square" rtlCol="0">
            <a:spAutoFit/>
          </a:bodyPr>
          <a:lstStyle/>
          <a:p>
            <a:pPr algn="ctr"/>
            <a:r>
              <a:rPr lang="fr-FR" sz="1200" dirty="0">
                <a:solidFill>
                  <a:srgbClr val="008000"/>
                </a:solidFill>
              </a:rPr>
              <a:t>Aspect du poivre après traitement (tri, séchage, vannage …). Source : </a:t>
            </a:r>
            <a:r>
              <a:rPr lang="fr-FR" sz="1200" dirty="0">
                <a:solidFill>
                  <a:srgbClr val="008000"/>
                </a:solidFill>
                <a:hlinkClick r:id="rId5"/>
              </a:rPr>
              <a:t>http://www.lessaveursdejeanmarie.com/le-poivre-sauvage-de-madagascar/</a:t>
            </a:r>
            <a:r>
              <a:rPr lang="fr-FR" sz="1200" dirty="0">
                <a:solidFill>
                  <a:srgbClr val="008000"/>
                </a:solidFill>
              </a:rPr>
              <a:t> </a:t>
            </a:r>
          </a:p>
        </p:txBody>
      </p:sp>
      <p:sp>
        <p:nvSpPr>
          <p:cNvPr id="13" name="ZoneTexte 12"/>
          <p:cNvSpPr txBox="1"/>
          <p:nvPr/>
        </p:nvSpPr>
        <p:spPr>
          <a:xfrm>
            <a:off x="2254177" y="4665759"/>
            <a:ext cx="2953644" cy="461665"/>
          </a:xfrm>
          <a:prstGeom prst="rect">
            <a:avLst/>
          </a:prstGeom>
          <a:noFill/>
        </p:spPr>
        <p:txBody>
          <a:bodyPr wrap="square" rtlCol="0">
            <a:spAutoFit/>
          </a:bodyPr>
          <a:lstStyle/>
          <a:p>
            <a:pPr algn="ctr"/>
            <a:r>
              <a:rPr lang="fr-FR" sz="1200" dirty="0">
                <a:solidFill>
                  <a:srgbClr val="008000"/>
                </a:solidFill>
              </a:rPr>
              <a:t>Source : </a:t>
            </a:r>
            <a:r>
              <a:rPr lang="fr-FR" sz="1200" dirty="0">
                <a:solidFill>
                  <a:srgbClr val="008000"/>
                </a:solidFill>
                <a:hlinkClick r:id="rId7"/>
              </a:rPr>
              <a:t>http://notesdepices.fr/poivres/16-poivre-voatsiperifery-de-masagascar.html</a:t>
            </a:r>
            <a:r>
              <a:rPr lang="fr-FR" sz="1200" dirty="0">
                <a:solidFill>
                  <a:srgbClr val="008000"/>
                </a:solidFill>
              </a:rPr>
              <a:t> </a:t>
            </a:r>
          </a:p>
        </p:txBody>
      </p:sp>
      <p:pic>
        <p:nvPicPr>
          <p:cNvPr id="14" name="Image 13"/>
          <p:cNvPicPr>
            <a:picLocks noChangeAspect="1"/>
          </p:cNvPicPr>
          <p:nvPr/>
        </p:nvPicPr>
        <p:blipFill>
          <a:blip r:embed="rId8"/>
          <a:stretch>
            <a:fillRect/>
          </a:stretch>
        </p:blipFill>
        <p:spPr>
          <a:xfrm>
            <a:off x="2556284" y="3337566"/>
            <a:ext cx="2476500" cy="1257300"/>
          </a:xfrm>
          <a:prstGeom prst="rect">
            <a:avLst/>
          </a:prstGeom>
        </p:spPr>
      </p:pic>
      <p:pic>
        <p:nvPicPr>
          <p:cNvPr id="15" name="Imag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40318" y="3696187"/>
            <a:ext cx="3009900" cy="2152650"/>
          </a:xfrm>
          <a:prstGeom prst="rect">
            <a:avLst/>
          </a:prstGeom>
        </p:spPr>
      </p:pic>
      <p:sp>
        <p:nvSpPr>
          <p:cNvPr id="16" name="ZoneTexte 15"/>
          <p:cNvSpPr txBox="1"/>
          <p:nvPr/>
        </p:nvSpPr>
        <p:spPr>
          <a:xfrm>
            <a:off x="5240318" y="5927464"/>
            <a:ext cx="3154232" cy="830997"/>
          </a:xfrm>
          <a:prstGeom prst="rect">
            <a:avLst/>
          </a:prstGeom>
          <a:noFill/>
        </p:spPr>
        <p:txBody>
          <a:bodyPr wrap="square" rtlCol="0">
            <a:spAutoFit/>
          </a:bodyPr>
          <a:lstStyle/>
          <a:p>
            <a:pPr algn="ctr"/>
            <a:r>
              <a:rPr lang="fr-FR" sz="1200" dirty="0">
                <a:solidFill>
                  <a:srgbClr val="008000"/>
                </a:solidFill>
              </a:rPr>
              <a:t>Source : </a:t>
            </a:r>
            <a:r>
              <a:rPr lang="fr-FR" sz="1200" dirty="0">
                <a:solidFill>
                  <a:srgbClr val="008000"/>
                </a:solidFill>
                <a:hlinkClick r:id="rId10"/>
              </a:rPr>
              <a:t>http://www.lecomptoirdespoivres.com/fr/vrais-poivres/poivre-entier-sauvage-voatsiperifery-rouge-madagascar-239.html</a:t>
            </a:r>
            <a:r>
              <a:rPr lang="fr-FR" sz="1200" dirty="0">
                <a:solidFill>
                  <a:srgbClr val="008000"/>
                </a:solidFill>
              </a:rPr>
              <a:t> </a:t>
            </a:r>
          </a:p>
        </p:txBody>
      </p:sp>
      <p:sp>
        <p:nvSpPr>
          <p:cNvPr id="17" name="ZoneTexte 16"/>
          <p:cNvSpPr txBox="1"/>
          <p:nvPr/>
        </p:nvSpPr>
        <p:spPr>
          <a:xfrm>
            <a:off x="10406453" y="1583290"/>
            <a:ext cx="1653093" cy="3693319"/>
          </a:xfrm>
          <a:prstGeom prst="rect">
            <a:avLst/>
          </a:prstGeom>
          <a:noFill/>
        </p:spPr>
        <p:txBody>
          <a:bodyPr wrap="square" rtlCol="0">
            <a:spAutoFit/>
          </a:bodyPr>
          <a:lstStyle/>
          <a:p>
            <a:r>
              <a:rPr lang="fr-FR" b="1" dirty="0">
                <a:solidFill>
                  <a:srgbClr val="008000"/>
                </a:solidFill>
              </a:rPr>
              <a:t>Accord : </a:t>
            </a:r>
            <a:r>
              <a:rPr lang="fr-FR" dirty="0">
                <a:solidFill>
                  <a:srgbClr val="008000"/>
                </a:solidFill>
              </a:rPr>
              <a:t>Sur une viande en sauce ou grillée, une salade de crudités, des fraises..</a:t>
            </a:r>
          </a:p>
          <a:p>
            <a:r>
              <a:rPr lang="fr-FR" b="1" dirty="0">
                <a:solidFill>
                  <a:srgbClr val="008000"/>
                </a:solidFill>
              </a:rPr>
              <a:t>Arôme</a:t>
            </a:r>
            <a:r>
              <a:rPr lang="fr-FR" dirty="0">
                <a:solidFill>
                  <a:srgbClr val="008000"/>
                </a:solidFill>
              </a:rPr>
              <a:t>: 8/10</a:t>
            </a:r>
            <a:br>
              <a:rPr lang="fr-FR" dirty="0">
                <a:solidFill>
                  <a:srgbClr val="008000"/>
                </a:solidFill>
              </a:rPr>
            </a:br>
            <a:r>
              <a:rPr lang="fr-FR" b="1" dirty="0">
                <a:solidFill>
                  <a:srgbClr val="008000"/>
                </a:solidFill>
              </a:rPr>
              <a:t>Puissance</a:t>
            </a:r>
            <a:r>
              <a:rPr lang="fr-FR" dirty="0">
                <a:solidFill>
                  <a:srgbClr val="008000"/>
                </a:solidFill>
              </a:rPr>
              <a:t>: 5/10</a:t>
            </a:r>
            <a:br>
              <a:rPr lang="fr-FR" dirty="0">
                <a:solidFill>
                  <a:srgbClr val="008000"/>
                </a:solidFill>
              </a:rPr>
            </a:br>
            <a:r>
              <a:rPr lang="fr-FR" b="1" dirty="0">
                <a:solidFill>
                  <a:srgbClr val="008000"/>
                </a:solidFill>
              </a:rPr>
              <a:t>Rareté</a:t>
            </a:r>
            <a:r>
              <a:rPr lang="fr-FR" dirty="0">
                <a:solidFill>
                  <a:srgbClr val="008000"/>
                </a:solidFill>
              </a:rPr>
              <a:t>:7/10</a:t>
            </a:r>
          </a:p>
          <a:p>
            <a:pPr algn="just"/>
            <a:r>
              <a:rPr lang="fr-FR" sz="900" dirty="0">
                <a:solidFill>
                  <a:srgbClr val="008000"/>
                </a:solidFill>
              </a:rPr>
              <a:t>Source : </a:t>
            </a:r>
            <a:r>
              <a:rPr lang="fr-FR" sz="900" dirty="0">
                <a:solidFill>
                  <a:srgbClr val="008000"/>
                </a:solidFill>
                <a:hlinkClick r:id="rId11"/>
              </a:rPr>
              <a:t>http://www.goutetnature.com/store/Poivre-noir/Poivre-de-Voatsiperifery</a:t>
            </a:r>
            <a:r>
              <a:rPr lang="fr-FR" sz="900" dirty="0">
                <a:solidFill>
                  <a:srgbClr val="008000"/>
                </a:solidFill>
              </a:rPr>
              <a:t> </a:t>
            </a:r>
          </a:p>
        </p:txBody>
      </p:sp>
    </p:spTree>
    <p:extLst>
      <p:ext uri="{BB962C8B-B14F-4D97-AF65-F5344CB8AC3E}">
        <p14:creationId xmlns:p14="http://schemas.microsoft.com/office/powerpoint/2010/main" val="2136242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9187031" y="102698"/>
            <a:ext cx="2743200" cy="365125"/>
          </a:xfrm>
        </p:spPr>
        <p:txBody>
          <a:bodyPr/>
          <a:lstStyle/>
          <a:p>
            <a:fld id="{76277987-A612-4082-9FDC-07960AF023C3}" type="slidenum">
              <a:rPr lang="fr-FR" smtClean="0"/>
              <a:t>7</a:t>
            </a:fld>
            <a:endParaRPr lang="fr-FR"/>
          </a:p>
        </p:txBody>
      </p:sp>
      <p:sp>
        <p:nvSpPr>
          <p:cNvPr id="3" name="Rectangle 2"/>
          <p:cNvSpPr/>
          <p:nvPr/>
        </p:nvSpPr>
        <p:spPr>
          <a:xfrm>
            <a:off x="5008592" y="146131"/>
            <a:ext cx="2260875" cy="369332"/>
          </a:xfrm>
          <a:prstGeom prst="rect">
            <a:avLst/>
          </a:prstGeom>
          <a:ln>
            <a:solidFill>
              <a:srgbClr val="008000"/>
            </a:solidFill>
          </a:ln>
        </p:spPr>
        <p:txBody>
          <a:bodyPr wrap="none">
            <a:spAutoFit/>
          </a:bodyPr>
          <a:lstStyle/>
          <a:p>
            <a:pPr algn="ctr"/>
            <a:r>
              <a:rPr lang="fr-FR" b="1" dirty="0">
                <a:solidFill>
                  <a:srgbClr val="008000"/>
                </a:solidFill>
              </a:rPr>
              <a:t>Projet </a:t>
            </a:r>
            <a:r>
              <a:rPr lang="fr-FR" b="1" dirty="0" err="1">
                <a:solidFill>
                  <a:srgbClr val="008000"/>
                </a:solidFill>
              </a:rPr>
              <a:t>Voatsyperifery</a:t>
            </a:r>
            <a:r>
              <a:rPr lang="fr-FR" b="1" dirty="0">
                <a:solidFill>
                  <a:srgbClr val="008000"/>
                </a:solidFill>
              </a:rPr>
              <a:t> </a:t>
            </a:r>
          </a:p>
        </p:txBody>
      </p:sp>
      <p:sp>
        <p:nvSpPr>
          <p:cNvPr id="4" name="ZoneTexte 3"/>
          <p:cNvSpPr txBox="1"/>
          <p:nvPr/>
        </p:nvSpPr>
        <p:spPr>
          <a:xfrm>
            <a:off x="182879" y="291542"/>
            <a:ext cx="11747351" cy="4893647"/>
          </a:xfrm>
          <a:prstGeom prst="rect">
            <a:avLst/>
          </a:prstGeom>
          <a:noFill/>
        </p:spPr>
        <p:txBody>
          <a:bodyPr wrap="square" rtlCol="0">
            <a:spAutoFit/>
          </a:bodyPr>
          <a:lstStyle/>
          <a:p>
            <a:pPr algn="just"/>
            <a:r>
              <a:rPr lang="fr-FR" b="1" dirty="0">
                <a:solidFill>
                  <a:srgbClr val="008000"/>
                </a:solidFill>
              </a:rPr>
              <a:t>5. Données écologiques sur l’espèce</a:t>
            </a:r>
          </a:p>
          <a:p>
            <a:pPr algn="just"/>
            <a:endParaRPr lang="fr-FR" dirty="0">
              <a:solidFill>
                <a:srgbClr val="008000"/>
              </a:solidFill>
            </a:endParaRPr>
          </a:p>
          <a:p>
            <a:pPr algn="just"/>
            <a:r>
              <a:rPr lang="fr-FR" dirty="0">
                <a:solidFill>
                  <a:srgbClr val="008000"/>
                </a:solidFill>
              </a:rPr>
              <a:t>Liane dioïque (?) à tige devenant ligneuse, grimpant à 5-10 m sur les arbres. Rameaux stériles rampant ou grimpants en adhérant au support par des racines crampons naissant au niveau des nœuds. </a:t>
            </a:r>
          </a:p>
          <a:p>
            <a:r>
              <a:rPr lang="fr-FR" u="sng" dirty="0">
                <a:solidFill>
                  <a:srgbClr val="008000"/>
                </a:solidFill>
              </a:rPr>
              <a:t>Feuilles</a:t>
            </a:r>
            <a:r>
              <a:rPr lang="fr-FR" dirty="0">
                <a:solidFill>
                  <a:srgbClr val="008000"/>
                </a:solidFill>
              </a:rPr>
              <a:t> : simples, entières, alternes. </a:t>
            </a:r>
            <a:r>
              <a:rPr lang="fr-FR" u="sng" dirty="0">
                <a:solidFill>
                  <a:srgbClr val="008000"/>
                </a:solidFill>
              </a:rPr>
              <a:t>Inflorescences</a:t>
            </a:r>
            <a:r>
              <a:rPr lang="fr-FR" dirty="0">
                <a:solidFill>
                  <a:srgbClr val="008000"/>
                </a:solidFill>
              </a:rPr>
              <a:t> : Epis solitaires terminaux. </a:t>
            </a:r>
            <a:r>
              <a:rPr lang="fr-FR" u="sng" dirty="0">
                <a:solidFill>
                  <a:srgbClr val="008000"/>
                </a:solidFill>
              </a:rPr>
              <a:t>Fleurs</a:t>
            </a:r>
            <a:r>
              <a:rPr lang="fr-FR" dirty="0">
                <a:solidFill>
                  <a:srgbClr val="008000"/>
                </a:solidFill>
              </a:rPr>
              <a:t> : dioïques, blanchâtres. </a:t>
            </a:r>
            <a:r>
              <a:rPr lang="fr-FR" u="sng" dirty="0">
                <a:solidFill>
                  <a:srgbClr val="008000"/>
                </a:solidFill>
              </a:rPr>
              <a:t>Fruits</a:t>
            </a:r>
            <a:r>
              <a:rPr lang="fr-FR" dirty="0">
                <a:solidFill>
                  <a:srgbClr val="008000"/>
                </a:solidFill>
              </a:rPr>
              <a:t> : drupes (?) à péricarpe charnu, </a:t>
            </a:r>
            <a:r>
              <a:rPr lang="fr-FR" dirty="0" err="1">
                <a:solidFill>
                  <a:srgbClr val="008000"/>
                </a:solidFill>
              </a:rPr>
              <a:t>éllipsoïdes</a:t>
            </a:r>
            <a:r>
              <a:rPr lang="fr-FR" dirty="0">
                <a:solidFill>
                  <a:srgbClr val="008000"/>
                </a:solidFill>
              </a:rPr>
              <a:t>, rouge vif à maturité. </a:t>
            </a:r>
            <a:r>
              <a:rPr lang="fr-FR" u="sng" dirty="0">
                <a:solidFill>
                  <a:srgbClr val="008000"/>
                </a:solidFill>
              </a:rPr>
              <a:t>Graines</a:t>
            </a:r>
            <a:r>
              <a:rPr lang="fr-FR" dirty="0">
                <a:solidFill>
                  <a:srgbClr val="008000"/>
                </a:solidFill>
              </a:rPr>
              <a:t> : subcirculaires d'environ 3 mn de diamètre.</a:t>
            </a:r>
            <a:br>
              <a:rPr lang="fr-FR" dirty="0">
                <a:solidFill>
                  <a:srgbClr val="008000"/>
                </a:solidFill>
              </a:rPr>
            </a:br>
            <a:r>
              <a:rPr lang="fr-FR" u="sng" dirty="0">
                <a:solidFill>
                  <a:srgbClr val="008000"/>
                </a:solidFill>
              </a:rPr>
              <a:t>Ecologie et répartition </a:t>
            </a:r>
            <a:r>
              <a:rPr lang="fr-FR" dirty="0">
                <a:solidFill>
                  <a:srgbClr val="008000"/>
                </a:solidFill>
              </a:rPr>
              <a:t>: espèce indigène de la Réunion, Maurice et Madagascar, commune en forêt humide de basse ou moyenne altitude. </a:t>
            </a:r>
            <a:r>
              <a:rPr lang="fr-FR" i="1" dirty="0">
                <a:solidFill>
                  <a:srgbClr val="008000"/>
                </a:solidFill>
              </a:rPr>
              <a:t>C'est une espèce forestière</a:t>
            </a:r>
            <a:r>
              <a:rPr lang="fr-FR" dirty="0">
                <a:solidFill>
                  <a:srgbClr val="008000"/>
                </a:solidFill>
              </a:rPr>
              <a:t>. On retrouve le </a:t>
            </a:r>
            <a:r>
              <a:rPr lang="fr-FR" i="1" dirty="0" err="1">
                <a:solidFill>
                  <a:srgbClr val="008000"/>
                </a:solidFill>
              </a:rPr>
              <a:t>Voatsiperifery</a:t>
            </a:r>
            <a:r>
              <a:rPr lang="fr-FR" dirty="0">
                <a:solidFill>
                  <a:srgbClr val="008000"/>
                </a:solidFill>
              </a:rPr>
              <a:t> dans la forêt </a:t>
            </a:r>
            <a:r>
              <a:rPr lang="fr-FR" dirty="0" err="1">
                <a:solidFill>
                  <a:srgbClr val="008000"/>
                </a:solidFill>
              </a:rPr>
              <a:t>sempervirens</a:t>
            </a:r>
            <a:r>
              <a:rPr lang="fr-FR" dirty="0">
                <a:solidFill>
                  <a:srgbClr val="008000"/>
                </a:solidFill>
              </a:rPr>
              <a:t> située </a:t>
            </a:r>
            <a:r>
              <a:rPr lang="fr-FR" b="1" dirty="0">
                <a:solidFill>
                  <a:srgbClr val="008000"/>
                </a:solidFill>
              </a:rPr>
              <a:t>à l'est de la grande île, du nord au sud et dans quelques reliquats de forêt. Il est présent également dans le nord-ouest</a:t>
            </a:r>
            <a:r>
              <a:rPr lang="fr-FR" dirty="0">
                <a:solidFill>
                  <a:srgbClr val="008000"/>
                </a:solidFill>
              </a:rPr>
              <a:t>.</a:t>
            </a:r>
            <a:br>
              <a:rPr lang="fr-FR" dirty="0">
                <a:solidFill>
                  <a:srgbClr val="008000"/>
                </a:solidFill>
              </a:rPr>
            </a:br>
            <a:r>
              <a:rPr lang="fr-FR" dirty="0">
                <a:solidFill>
                  <a:srgbClr val="008000"/>
                </a:solidFill>
              </a:rPr>
              <a:t>L'ethnie </a:t>
            </a:r>
            <a:r>
              <a:rPr lang="fr-FR" dirty="0" err="1">
                <a:solidFill>
                  <a:srgbClr val="008000"/>
                </a:solidFill>
              </a:rPr>
              <a:t>Tanala</a:t>
            </a:r>
            <a:r>
              <a:rPr lang="fr-FR" dirty="0">
                <a:solidFill>
                  <a:srgbClr val="008000"/>
                </a:solidFill>
              </a:rPr>
              <a:t> (les hommes de la forêt) dans le massif de l'</a:t>
            </a:r>
            <a:r>
              <a:rPr lang="fr-FR" dirty="0" err="1">
                <a:solidFill>
                  <a:srgbClr val="008000"/>
                </a:solidFill>
              </a:rPr>
              <a:t>Ikongo</a:t>
            </a:r>
            <a:r>
              <a:rPr lang="fr-FR" dirty="0">
                <a:solidFill>
                  <a:srgbClr val="008000"/>
                </a:solidFill>
              </a:rPr>
              <a:t>, anciennement région de Fort Carnot, sont réputés comme cueilleurs de baies sauvages. Mais dans bien d'autres régions, aujourd'hui, ce poivre exceptionnel est récolté. La période de cueillette varie selon la localisation de la forêt. Le sud-est étant en général en avance de plus d'un mois. La cueillette s'étale de fin juin à la fin de l'année. </a:t>
            </a:r>
            <a:r>
              <a:rPr lang="fr-FR" i="1" dirty="0">
                <a:solidFill>
                  <a:srgbClr val="008000"/>
                </a:solidFill>
              </a:rPr>
              <a:t>La liane est riche en fruits une année sur deux</a:t>
            </a:r>
            <a:r>
              <a:rPr lang="fr-FR" dirty="0">
                <a:solidFill>
                  <a:srgbClr val="008000"/>
                </a:solidFill>
              </a:rPr>
              <a:t>.</a:t>
            </a:r>
          </a:p>
          <a:p>
            <a:r>
              <a:rPr lang="fr-FR" dirty="0">
                <a:solidFill>
                  <a:srgbClr val="008000"/>
                </a:solidFill>
              </a:rPr>
              <a:t>Dans la pharmacopée, ces baies de poivre sauvage sont connues pour apporter de la chaleur et calmer l'aérophagie.</a:t>
            </a:r>
          </a:p>
          <a:p>
            <a:pPr algn="just"/>
            <a:r>
              <a:rPr lang="fr-FR" dirty="0">
                <a:solidFill>
                  <a:srgbClr val="008000"/>
                </a:solidFill>
              </a:rPr>
              <a:t> </a:t>
            </a:r>
            <a:r>
              <a:rPr lang="fr-FR" sz="1200" dirty="0">
                <a:solidFill>
                  <a:srgbClr val="008000"/>
                </a:solidFill>
              </a:rPr>
              <a:t>Source : </a:t>
            </a:r>
            <a:r>
              <a:rPr lang="fr-FR" sz="1200" dirty="0">
                <a:solidFill>
                  <a:srgbClr val="008000"/>
                </a:solidFill>
                <a:hlinkClick r:id="rId2"/>
              </a:rPr>
              <a:t>http://www.lessaveursdejeanmarie.com/le-poivre-sauvage-de-madagascar/</a:t>
            </a:r>
            <a:r>
              <a:rPr lang="fr-FR" sz="1200" dirty="0">
                <a:solidFill>
                  <a:srgbClr val="008000"/>
                </a:solidFill>
              </a:rPr>
              <a:t> </a:t>
            </a:r>
          </a:p>
          <a:p>
            <a:pPr algn="just"/>
            <a:endParaRPr lang="fr-FR" sz="1200" dirty="0">
              <a:solidFill>
                <a:srgbClr val="008000"/>
              </a:solidFill>
            </a:endParaRPr>
          </a:p>
          <a:p>
            <a:pPr algn="just"/>
            <a:r>
              <a:rPr lang="fr-FR" sz="1200" b="1" dirty="0">
                <a:solidFill>
                  <a:srgbClr val="008000"/>
                </a:solidFill>
              </a:rPr>
              <a:t>Les différents stades du fruit :</a:t>
            </a:r>
            <a:endParaRPr lang="fr-FR" sz="1200" dirty="0">
              <a:solidFill>
                <a:srgbClr val="008000"/>
              </a:solidFill>
            </a:endParaRPr>
          </a:p>
          <a:p>
            <a:pPr algn="just"/>
            <a:endParaRPr lang="fr-FR" sz="1200" dirty="0">
              <a:solidFill>
                <a:srgbClr val="008000"/>
              </a:solidFill>
            </a:endParaRP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8215" y="4873247"/>
            <a:ext cx="2286000" cy="1514475"/>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776" y="4958670"/>
            <a:ext cx="2286000" cy="1514475"/>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0555" y="4886963"/>
            <a:ext cx="2286000" cy="1514475"/>
          </a:xfrm>
          <a:prstGeom prst="rect">
            <a:avLst/>
          </a:prstGeom>
        </p:spPr>
      </p:pic>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82549" y="4873247"/>
            <a:ext cx="2286000" cy="1514475"/>
          </a:xfrm>
          <a:prstGeom prst="rect">
            <a:avLst/>
          </a:prstGeom>
        </p:spPr>
      </p:pic>
      <p:sp>
        <p:nvSpPr>
          <p:cNvPr id="10" name="ZoneTexte 9"/>
          <p:cNvSpPr txBox="1"/>
          <p:nvPr/>
        </p:nvSpPr>
        <p:spPr>
          <a:xfrm>
            <a:off x="790687" y="6473145"/>
            <a:ext cx="2592593" cy="276999"/>
          </a:xfrm>
          <a:prstGeom prst="rect">
            <a:avLst/>
          </a:prstGeom>
          <a:noFill/>
        </p:spPr>
        <p:txBody>
          <a:bodyPr wrap="square" rtlCol="0">
            <a:spAutoFit/>
          </a:bodyPr>
          <a:lstStyle/>
          <a:p>
            <a:pPr algn="ctr"/>
            <a:r>
              <a:rPr lang="fr-FR" sz="1200" dirty="0">
                <a:solidFill>
                  <a:srgbClr val="008000"/>
                </a:solidFill>
              </a:rPr>
              <a:t>Le fruit vert au goût un peu acre</a:t>
            </a:r>
          </a:p>
        </p:txBody>
      </p:sp>
      <p:sp>
        <p:nvSpPr>
          <p:cNvPr id="11" name="ZoneTexte 10"/>
          <p:cNvSpPr txBox="1"/>
          <p:nvPr/>
        </p:nvSpPr>
        <p:spPr>
          <a:xfrm>
            <a:off x="3770555" y="6387722"/>
            <a:ext cx="2404334" cy="276999"/>
          </a:xfrm>
          <a:prstGeom prst="rect">
            <a:avLst/>
          </a:prstGeom>
          <a:noFill/>
        </p:spPr>
        <p:txBody>
          <a:bodyPr wrap="square" rtlCol="0">
            <a:spAutoFit/>
          </a:bodyPr>
          <a:lstStyle/>
          <a:p>
            <a:pPr algn="ctr"/>
            <a:r>
              <a:rPr lang="fr-FR" sz="1200" dirty="0">
                <a:solidFill>
                  <a:srgbClr val="008000"/>
                </a:solidFill>
              </a:rPr>
              <a:t>le fruit jaune bronze</a:t>
            </a:r>
          </a:p>
        </p:txBody>
      </p:sp>
      <p:sp>
        <p:nvSpPr>
          <p:cNvPr id="12" name="ZoneTexte 11"/>
          <p:cNvSpPr txBox="1"/>
          <p:nvPr/>
        </p:nvSpPr>
        <p:spPr>
          <a:xfrm>
            <a:off x="8130988" y="6365495"/>
            <a:ext cx="2736030" cy="276999"/>
          </a:xfrm>
          <a:prstGeom prst="rect">
            <a:avLst/>
          </a:prstGeom>
          <a:noFill/>
        </p:spPr>
        <p:txBody>
          <a:bodyPr wrap="square" rtlCol="0">
            <a:spAutoFit/>
          </a:bodyPr>
          <a:lstStyle/>
          <a:p>
            <a:pPr algn="ctr"/>
            <a:r>
              <a:rPr lang="fr-FR" sz="1200" dirty="0">
                <a:solidFill>
                  <a:srgbClr val="008000"/>
                </a:solidFill>
              </a:rPr>
              <a:t>le fruit mûr, l'amertume s'estompe</a:t>
            </a:r>
          </a:p>
        </p:txBody>
      </p:sp>
    </p:spTree>
    <p:extLst>
      <p:ext uri="{BB962C8B-B14F-4D97-AF65-F5344CB8AC3E}">
        <p14:creationId xmlns:p14="http://schemas.microsoft.com/office/powerpoint/2010/main" val="3249292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9234544" y="150338"/>
            <a:ext cx="2743200" cy="365125"/>
          </a:xfrm>
        </p:spPr>
        <p:txBody>
          <a:bodyPr/>
          <a:lstStyle/>
          <a:p>
            <a:fld id="{76277987-A612-4082-9FDC-07960AF023C3}" type="slidenum">
              <a:rPr lang="fr-FR" smtClean="0"/>
              <a:t>8</a:t>
            </a:fld>
            <a:endParaRPr lang="fr-FR"/>
          </a:p>
        </p:txBody>
      </p:sp>
      <p:sp>
        <p:nvSpPr>
          <p:cNvPr id="3" name="Rectangle 2"/>
          <p:cNvSpPr/>
          <p:nvPr/>
        </p:nvSpPr>
        <p:spPr>
          <a:xfrm>
            <a:off x="5008592" y="146131"/>
            <a:ext cx="2260875" cy="369332"/>
          </a:xfrm>
          <a:prstGeom prst="rect">
            <a:avLst/>
          </a:prstGeom>
          <a:ln>
            <a:solidFill>
              <a:srgbClr val="008000"/>
            </a:solidFill>
          </a:ln>
        </p:spPr>
        <p:txBody>
          <a:bodyPr wrap="none">
            <a:spAutoFit/>
          </a:bodyPr>
          <a:lstStyle/>
          <a:p>
            <a:pPr algn="ctr"/>
            <a:r>
              <a:rPr lang="fr-FR" b="1" dirty="0">
                <a:solidFill>
                  <a:srgbClr val="008000"/>
                </a:solidFill>
              </a:rPr>
              <a:t>Projet </a:t>
            </a:r>
            <a:r>
              <a:rPr lang="fr-FR" b="1" dirty="0" err="1">
                <a:solidFill>
                  <a:srgbClr val="008000"/>
                </a:solidFill>
              </a:rPr>
              <a:t>Voatsyperifery</a:t>
            </a:r>
            <a:r>
              <a:rPr lang="fr-FR" b="1" dirty="0">
                <a:solidFill>
                  <a:srgbClr val="008000"/>
                </a:solidFill>
              </a:rPr>
              <a:t> </a:t>
            </a:r>
          </a:p>
        </p:txBody>
      </p:sp>
      <p:sp>
        <p:nvSpPr>
          <p:cNvPr id="4" name="Rectangle 3"/>
          <p:cNvSpPr/>
          <p:nvPr/>
        </p:nvSpPr>
        <p:spPr>
          <a:xfrm>
            <a:off x="229496" y="330797"/>
            <a:ext cx="11748248" cy="4247317"/>
          </a:xfrm>
          <a:prstGeom prst="rect">
            <a:avLst/>
          </a:prstGeom>
        </p:spPr>
        <p:txBody>
          <a:bodyPr wrap="square">
            <a:spAutoFit/>
          </a:bodyPr>
          <a:lstStyle/>
          <a:p>
            <a:r>
              <a:rPr lang="fr-FR" b="1" i="0" dirty="0">
                <a:solidFill>
                  <a:srgbClr val="008000"/>
                </a:solidFill>
                <a:effectLst/>
              </a:rPr>
              <a:t>6. La collecte à Madagasc</a:t>
            </a:r>
            <a:r>
              <a:rPr lang="fr-FR" b="1" dirty="0">
                <a:solidFill>
                  <a:srgbClr val="008000"/>
                </a:solidFill>
              </a:rPr>
              <a:t>ar</a:t>
            </a:r>
            <a:endParaRPr lang="fr-FR" b="0" i="0" dirty="0">
              <a:solidFill>
                <a:srgbClr val="008000"/>
              </a:solidFill>
              <a:effectLst/>
            </a:endParaRPr>
          </a:p>
          <a:p>
            <a:pPr algn="just"/>
            <a:r>
              <a:rPr lang="fr-FR" b="0" i="0" dirty="0">
                <a:solidFill>
                  <a:srgbClr val="008000"/>
                </a:solidFill>
                <a:effectLst/>
              </a:rPr>
              <a:t>Les fruits se situen</a:t>
            </a:r>
            <a:r>
              <a:rPr lang="fr-FR" dirty="0">
                <a:solidFill>
                  <a:srgbClr val="008000"/>
                </a:solidFill>
              </a:rPr>
              <a:t>t qu’au bout des bourgeons terminaux de la liane. Le cueilleur peut aller rechercher les fruits jusqu’à 20 m de hauteur. </a:t>
            </a:r>
            <a:r>
              <a:rPr lang="fr-FR" b="0" i="0" dirty="0">
                <a:solidFill>
                  <a:srgbClr val="008000"/>
                </a:solidFill>
                <a:effectLst/>
              </a:rPr>
              <a:t>Le </a:t>
            </a:r>
            <a:r>
              <a:rPr lang="fr-FR" b="0" i="1" dirty="0" err="1">
                <a:solidFill>
                  <a:srgbClr val="008000"/>
                </a:solidFill>
                <a:effectLst/>
              </a:rPr>
              <a:t>Voatsiperifery</a:t>
            </a:r>
            <a:r>
              <a:rPr lang="fr-FR" b="0" i="0" dirty="0">
                <a:solidFill>
                  <a:srgbClr val="008000"/>
                </a:solidFill>
                <a:effectLst/>
              </a:rPr>
              <a:t>, une fois cueilli, est stocké dans des sacs de 25 KG. C'est là qu'entre en scène le collecteur. Il connaît bien sa région et a établi , au fil du temps, des liens avec différents cueilleurs de son secteur. Il parcourt de nombreux kilomètres. C'est sur les marchés, que plusieurs fois par semaine, il donne rendez-vous à ses cueilleurs et c'est là que s'effectue la transaction après examen de la qualité des baies et vérification que les sacs ne contiennent pas trop de corps étrangers. Le deuxième travail du collecteur, c'est souvent également le traitement de ces baies pour qu'elles deviennent le poivre sauvage que nous consommons en Europe. </a:t>
            </a:r>
          </a:p>
          <a:p>
            <a:pPr algn="just"/>
            <a:endParaRPr lang="fr-FR" dirty="0">
              <a:solidFill>
                <a:srgbClr val="008000"/>
              </a:solidFill>
            </a:endParaRPr>
          </a:p>
          <a:p>
            <a:pPr algn="just"/>
            <a:r>
              <a:rPr lang="fr-FR" b="1" dirty="0">
                <a:solidFill>
                  <a:srgbClr val="008000"/>
                </a:solidFill>
              </a:rPr>
              <a:t>7. Le séchage </a:t>
            </a:r>
            <a:endParaRPr lang="fr-FR" dirty="0">
              <a:solidFill>
                <a:srgbClr val="008000"/>
              </a:solidFill>
            </a:endParaRPr>
          </a:p>
          <a:p>
            <a:pPr algn="just"/>
            <a:r>
              <a:rPr lang="fr-FR" dirty="0">
                <a:solidFill>
                  <a:srgbClr val="008000"/>
                </a:solidFill>
              </a:rPr>
              <a:t>Le séchage du </a:t>
            </a:r>
            <a:r>
              <a:rPr lang="fr-FR" i="1" dirty="0" err="1">
                <a:solidFill>
                  <a:srgbClr val="008000"/>
                </a:solidFill>
              </a:rPr>
              <a:t>Voatsiperifery</a:t>
            </a:r>
            <a:r>
              <a:rPr lang="fr-FR" dirty="0">
                <a:solidFill>
                  <a:srgbClr val="008000"/>
                </a:solidFill>
              </a:rPr>
              <a:t> s'effectue à l'air libre sur de grandes bâches. Les baies sont retournées périodiquement pour un séchage uniforme. La période de séchage, selon la météo, la saison, la taille des baies, peut varier de 3/4 jours à une semaine</a:t>
            </a:r>
            <a:r>
              <a:rPr lang="fr-FR" b="1" dirty="0">
                <a:solidFill>
                  <a:srgbClr val="008000"/>
                </a:solidFill>
              </a:rPr>
              <a:t>. </a:t>
            </a:r>
            <a:r>
              <a:rPr lang="fr-FR" dirty="0">
                <a:solidFill>
                  <a:srgbClr val="008000"/>
                </a:solidFill>
              </a:rPr>
              <a:t>Lors d'intempéries, les baies sont rentrées à l'abri. Certains préparateurs effectuent un séchage électrique, puis laissent le poivre sauvage seulement quelques heures au soleil. Le rapport poids après séchage et avant séchage est de l'ordre de  1 à 10. </a:t>
            </a:r>
            <a:r>
              <a:rPr lang="fr-FR" sz="1200" b="0" i="0" dirty="0">
                <a:solidFill>
                  <a:srgbClr val="008000"/>
                </a:solidFill>
                <a:effectLst/>
              </a:rPr>
              <a:t>Source : </a:t>
            </a:r>
            <a:r>
              <a:rPr lang="fr-FR" sz="1200" b="0" i="0" dirty="0">
                <a:solidFill>
                  <a:srgbClr val="008000"/>
                </a:solidFill>
                <a:effectLst/>
                <a:hlinkClick r:id="rId2"/>
              </a:rPr>
              <a:t>http://www.lessaveursdejeanmarie.com/le-poivre-sauvage-de-madagascar/</a:t>
            </a:r>
            <a:r>
              <a:rPr lang="fr-FR" sz="1200" b="0" i="0" dirty="0">
                <a:solidFill>
                  <a:srgbClr val="008000"/>
                </a:solidFill>
                <a:effectLst/>
              </a:rPr>
              <a:t> </a:t>
            </a:r>
          </a:p>
        </p:txBody>
      </p:sp>
      <p:pic>
        <p:nvPicPr>
          <p:cNvPr id="5" name="Image 4"/>
          <p:cNvPicPr>
            <a:picLocks noChangeAspect="1"/>
          </p:cNvPicPr>
          <p:nvPr/>
        </p:nvPicPr>
        <p:blipFill>
          <a:blip r:embed="rId3"/>
          <a:stretch>
            <a:fillRect/>
          </a:stretch>
        </p:blipFill>
        <p:spPr>
          <a:xfrm>
            <a:off x="9345569" y="4181866"/>
            <a:ext cx="2632175" cy="2011904"/>
          </a:xfrm>
          <a:prstGeom prst="rect">
            <a:avLst/>
          </a:prstGeom>
        </p:spPr>
      </p:pic>
      <p:sp>
        <p:nvSpPr>
          <p:cNvPr id="6" name="Rectangle 5"/>
          <p:cNvSpPr/>
          <p:nvPr/>
        </p:nvSpPr>
        <p:spPr>
          <a:xfrm>
            <a:off x="8479466" y="6211669"/>
            <a:ext cx="3498278" cy="646331"/>
          </a:xfrm>
          <a:prstGeom prst="rect">
            <a:avLst/>
          </a:prstGeom>
        </p:spPr>
        <p:txBody>
          <a:bodyPr wrap="square">
            <a:spAutoFit/>
          </a:bodyPr>
          <a:lstStyle/>
          <a:p>
            <a:pPr algn="r"/>
            <a:r>
              <a:rPr lang="fr-FR" sz="1200" dirty="0">
                <a:solidFill>
                  <a:srgbClr val="008000"/>
                </a:solidFill>
              </a:rPr>
              <a:t>Préparation des bâches pour le séchage </a:t>
            </a:r>
            <a:r>
              <a:rPr lang="fr-FR" sz="1200" dirty="0">
                <a:solidFill>
                  <a:srgbClr val="008000"/>
                </a:solidFill>
                <a:sym typeface="Wingdings" panose="05000000000000000000" pitchFamily="2" charset="2"/>
              </a:rPr>
              <a:t></a:t>
            </a:r>
          </a:p>
          <a:p>
            <a:pPr algn="r"/>
            <a:r>
              <a:rPr lang="fr-FR" sz="1200" dirty="0">
                <a:solidFill>
                  <a:srgbClr val="008000"/>
                </a:solidFill>
                <a:sym typeface="Wingdings" panose="05000000000000000000" pitchFamily="2" charset="2"/>
              </a:rPr>
              <a:t>Source : </a:t>
            </a:r>
            <a:r>
              <a:rPr lang="fr-FR" sz="1200" dirty="0">
                <a:solidFill>
                  <a:srgbClr val="008000"/>
                </a:solidFill>
                <a:sym typeface="Wingdings" panose="05000000000000000000" pitchFamily="2" charset="2"/>
                <a:hlinkClick r:id="rId2"/>
              </a:rPr>
              <a:t>http://www.lessaveursdejeanmarie.com/le-poivre-sauvage-de-madagascar/</a:t>
            </a:r>
            <a:r>
              <a:rPr lang="fr-FR" sz="1200" dirty="0">
                <a:solidFill>
                  <a:srgbClr val="008000"/>
                </a:solidFill>
                <a:sym typeface="Wingdings" panose="05000000000000000000" pitchFamily="2" charset="2"/>
              </a:rPr>
              <a:t> </a:t>
            </a:r>
            <a:endParaRPr lang="fr-FR" sz="1200" dirty="0">
              <a:solidFill>
                <a:srgbClr val="008000"/>
              </a:solidFill>
            </a:endParaRPr>
          </a:p>
        </p:txBody>
      </p:sp>
      <p:pic>
        <p:nvPicPr>
          <p:cNvPr id="7" name="Image 6"/>
          <p:cNvPicPr>
            <a:picLocks noChangeAspect="1"/>
          </p:cNvPicPr>
          <p:nvPr/>
        </p:nvPicPr>
        <p:blipFill>
          <a:blip r:embed="rId4"/>
          <a:stretch>
            <a:fillRect/>
          </a:stretch>
        </p:blipFill>
        <p:spPr>
          <a:xfrm>
            <a:off x="266616" y="4943239"/>
            <a:ext cx="2076450" cy="1143000"/>
          </a:xfrm>
          <a:prstGeom prst="rect">
            <a:avLst/>
          </a:prstGeom>
        </p:spPr>
      </p:pic>
      <p:sp>
        <p:nvSpPr>
          <p:cNvPr id="8" name="ZoneTexte 7"/>
          <p:cNvSpPr txBox="1"/>
          <p:nvPr/>
        </p:nvSpPr>
        <p:spPr>
          <a:xfrm>
            <a:off x="0" y="6082047"/>
            <a:ext cx="2609683" cy="646331"/>
          </a:xfrm>
          <a:prstGeom prst="rect">
            <a:avLst/>
          </a:prstGeom>
          <a:noFill/>
        </p:spPr>
        <p:txBody>
          <a:bodyPr wrap="square" rtlCol="0">
            <a:spAutoFit/>
          </a:bodyPr>
          <a:lstStyle/>
          <a:p>
            <a:pPr algn="ctr"/>
            <a:r>
              <a:rPr lang="fr-FR" sz="1200" dirty="0">
                <a:solidFill>
                  <a:srgbClr val="008000"/>
                </a:solidFill>
              </a:rPr>
              <a:t>Le soufflage, par un souffleur. Source : </a:t>
            </a:r>
            <a:r>
              <a:rPr lang="fr-FR" sz="1200" dirty="0">
                <a:solidFill>
                  <a:srgbClr val="008000"/>
                </a:solidFill>
                <a:hlinkClick r:id="rId2"/>
              </a:rPr>
              <a:t>http://www.lessaveursdejeanmarie.com/le-poivre-sauvage-de-madagascar/</a:t>
            </a:r>
            <a:r>
              <a:rPr lang="fr-FR" sz="1200" dirty="0">
                <a:solidFill>
                  <a:srgbClr val="008000"/>
                </a:solidFill>
              </a:rPr>
              <a:t> </a:t>
            </a:r>
          </a:p>
        </p:txBody>
      </p:sp>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8808" y="4578114"/>
            <a:ext cx="2870026" cy="1783831"/>
          </a:xfrm>
          <a:prstGeom prst="rect">
            <a:avLst/>
          </a:prstGeom>
        </p:spPr>
      </p:pic>
      <p:sp>
        <p:nvSpPr>
          <p:cNvPr id="10" name="ZoneTexte 9"/>
          <p:cNvSpPr txBox="1"/>
          <p:nvPr/>
        </p:nvSpPr>
        <p:spPr>
          <a:xfrm>
            <a:off x="4005357" y="6361945"/>
            <a:ext cx="2793477" cy="461665"/>
          </a:xfrm>
          <a:prstGeom prst="rect">
            <a:avLst/>
          </a:prstGeom>
          <a:noFill/>
        </p:spPr>
        <p:txBody>
          <a:bodyPr wrap="square" rtlCol="0">
            <a:spAutoFit/>
          </a:bodyPr>
          <a:lstStyle/>
          <a:p>
            <a:pPr algn="ctr"/>
            <a:r>
              <a:rPr lang="fr-FR" sz="1200" dirty="0">
                <a:solidFill>
                  <a:srgbClr val="008000"/>
                </a:solidFill>
              </a:rPr>
              <a:t>Source : </a:t>
            </a:r>
            <a:r>
              <a:rPr lang="fr-FR" sz="1200" dirty="0">
                <a:solidFill>
                  <a:srgbClr val="008000"/>
                </a:solidFill>
                <a:hlinkClick r:id="rId6"/>
              </a:rPr>
              <a:t>http://rastignac.eklablog.com/le-caviar-de-malabar-a125148470</a:t>
            </a:r>
            <a:r>
              <a:rPr lang="fr-FR" sz="1200" dirty="0">
                <a:solidFill>
                  <a:srgbClr val="008000"/>
                </a:solidFill>
              </a:rPr>
              <a:t> </a:t>
            </a:r>
          </a:p>
        </p:txBody>
      </p:sp>
    </p:spTree>
    <p:extLst>
      <p:ext uri="{BB962C8B-B14F-4D97-AF65-F5344CB8AC3E}">
        <p14:creationId xmlns:p14="http://schemas.microsoft.com/office/powerpoint/2010/main" val="1118822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9137725" y="150338"/>
            <a:ext cx="2743200" cy="365125"/>
          </a:xfrm>
        </p:spPr>
        <p:txBody>
          <a:bodyPr/>
          <a:lstStyle/>
          <a:p>
            <a:fld id="{76277987-A612-4082-9FDC-07960AF023C3}" type="slidenum">
              <a:rPr lang="fr-FR" smtClean="0"/>
              <a:t>9</a:t>
            </a:fld>
            <a:endParaRPr lang="fr-FR"/>
          </a:p>
        </p:txBody>
      </p:sp>
      <p:sp>
        <p:nvSpPr>
          <p:cNvPr id="3" name="Rectangle 2"/>
          <p:cNvSpPr/>
          <p:nvPr/>
        </p:nvSpPr>
        <p:spPr>
          <a:xfrm>
            <a:off x="5008592" y="146131"/>
            <a:ext cx="2260875" cy="369332"/>
          </a:xfrm>
          <a:prstGeom prst="rect">
            <a:avLst/>
          </a:prstGeom>
          <a:ln>
            <a:solidFill>
              <a:srgbClr val="008000"/>
            </a:solidFill>
          </a:ln>
        </p:spPr>
        <p:txBody>
          <a:bodyPr wrap="none">
            <a:spAutoFit/>
          </a:bodyPr>
          <a:lstStyle/>
          <a:p>
            <a:pPr algn="ctr"/>
            <a:r>
              <a:rPr lang="fr-FR" b="1" dirty="0">
                <a:solidFill>
                  <a:srgbClr val="008000"/>
                </a:solidFill>
              </a:rPr>
              <a:t>Projet </a:t>
            </a:r>
            <a:r>
              <a:rPr lang="fr-FR" b="1" dirty="0" err="1">
                <a:solidFill>
                  <a:srgbClr val="008000"/>
                </a:solidFill>
              </a:rPr>
              <a:t>Voatsyperifery</a:t>
            </a:r>
            <a:r>
              <a:rPr lang="fr-FR" b="1" dirty="0">
                <a:solidFill>
                  <a:srgbClr val="008000"/>
                </a:solidFill>
              </a:rPr>
              <a:t> </a:t>
            </a:r>
          </a:p>
        </p:txBody>
      </p:sp>
      <p:sp>
        <p:nvSpPr>
          <p:cNvPr id="4" name="Rectangle 3"/>
          <p:cNvSpPr/>
          <p:nvPr/>
        </p:nvSpPr>
        <p:spPr>
          <a:xfrm>
            <a:off x="152119" y="515463"/>
            <a:ext cx="11858513" cy="3046988"/>
          </a:xfrm>
          <a:prstGeom prst="rect">
            <a:avLst/>
          </a:prstGeom>
        </p:spPr>
        <p:txBody>
          <a:bodyPr wrap="square">
            <a:spAutoFit/>
          </a:bodyPr>
          <a:lstStyle/>
          <a:p>
            <a:pPr algn="just"/>
            <a:r>
              <a:rPr lang="fr-FR" b="1" i="0" dirty="0">
                <a:solidFill>
                  <a:srgbClr val="008000"/>
                </a:solidFill>
                <a:effectLst/>
              </a:rPr>
              <a:t>8. Le travail de tri</a:t>
            </a:r>
            <a:endParaRPr lang="fr-FR" b="0" i="0" dirty="0">
              <a:solidFill>
                <a:srgbClr val="008000"/>
              </a:solidFill>
              <a:effectLst/>
            </a:endParaRPr>
          </a:p>
          <a:p>
            <a:r>
              <a:rPr lang="fr-FR" b="0" i="0" dirty="0">
                <a:solidFill>
                  <a:srgbClr val="008000"/>
                </a:solidFill>
                <a:effectLst/>
              </a:rPr>
              <a:t>C'est ce long, fastidieux et méticuleux travail qui va donner toute sa valeur commerciale au </a:t>
            </a:r>
            <a:r>
              <a:rPr lang="fr-FR" b="0" i="1" dirty="0" err="1">
                <a:solidFill>
                  <a:srgbClr val="008000"/>
                </a:solidFill>
                <a:effectLst/>
              </a:rPr>
              <a:t>Voatsiperifery</a:t>
            </a:r>
            <a:r>
              <a:rPr lang="fr-FR" b="0" i="0" dirty="0">
                <a:solidFill>
                  <a:srgbClr val="008000"/>
                </a:solidFill>
                <a:effectLst/>
              </a:rPr>
              <a:t>. Cela reste une activité totalement manuelle qui mobilise nombre de  familles. Pour cela, il faut également des tamis de différentes sortes qui sont souvent bricolés "maison". Il y a des tamis de différentes grosseurs, suivant les impuretés à retirer : débris végétaux (feuilles, queues, ...), débris minéraux (cailloux, terre...)</a:t>
            </a:r>
            <a:r>
              <a:rPr lang="fr-FR" b="1" i="0" dirty="0">
                <a:solidFill>
                  <a:srgbClr val="008000"/>
                </a:solidFill>
                <a:effectLst/>
              </a:rPr>
              <a:t>. </a:t>
            </a:r>
            <a:r>
              <a:rPr lang="fr-FR" b="0" i="0" dirty="0">
                <a:solidFill>
                  <a:srgbClr val="008000"/>
                </a:solidFill>
                <a:effectLst/>
              </a:rPr>
              <a:t>Dans le village, les baies passent également dans un souffleur à riz pour ôter les particules les plus légères. On trouve bien sûr sur le marché différentes qualités de </a:t>
            </a:r>
            <a:r>
              <a:rPr lang="fr-FR" b="0" i="1" dirty="0" err="1">
                <a:solidFill>
                  <a:srgbClr val="008000"/>
                </a:solidFill>
                <a:effectLst/>
              </a:rPr>
              <a:t>Voatsiperifery</a:t>
            </a:r>
            <a:r>
              <a:rPr lang="fr-FR" b="0" i="0" dirty="0">
                <a:solidFill>
                  <a:srgbClr val="008000"/>
                </a:solidFill>
                <a:effectLst/>
              </a:rPr>
              <a:t> trié. [On] préfère les baies bien noires de taille uniforme au parfum caractéristique du poivre sauvage. Les baies encore rouges sont intéressantes visuellement, mais je ne les considèrent pas comme les plus séduisantes ni olfactivement, ni </a:t>
            </a:r>
            <a:r>
              <a:rPr lang="fr-FR" b="0" i="0" dirty="0" err="1">
                <a:solidFill>
                  <a:srgbClr val="008000"/>
                </a:solidFill>
                <a:effectLst/>
              </a:rPr>
              <a:t>gustativement</a:t>
            </a:r>
            <a:r>
              <a:rPr lang="fr-FR" b="0" i="0" dirty="0">
                <a:solidFill>
                  <a:srgbClr val="008000"/>
                </a:solidFill>
                <a:effectLst/>
              </a:rPr>
              <a:t>. Un pourcentage de 10 à 20 % dans un lot semble acceptable. </a:t>
            </a:r>
            <a:r>
              <a:rPr lang="fr-FR" dirty="0">
                <a:solidFill>
                  <a:srgbClr val="008000"/>
                </a:solidFill>
              </a:rPr>
              <a:t>Le vannage du poivre sauvage permet de retirer les dernières impuretés qui par le mouvement de haut en bas viennent sur la périphérie et par là même sont faciles à écarter.</a:t>
            </a:r>
            <a:endParaRPr lang="fr-FR" b="0" i="0" dirty="0">
              <a:solidFill>
                <a:srgbClr val="008000"/>
              </a:solidFill>
              <a:effectLst/>
            </a:endParaRPr>
          </a:p>
          <a:p>
            <a:r>
              <a:rPr lang="fr-FR" sz="1200" dirty="0">
                <a:solidFill>
                  <a:srgbClr val="008000"/>
                </a:solidFill>
              </a:rPr>
              <a:t>Source : </a:t>
            </a:r>
            <a:r>
              <a:rPr lang="fr-FR" sz="1200" dirty="0">
                <a:solidFill>
                  <a:srgbClr val="008000"/>
                </a:solidFill>
                <a:hlinkClick r:id="rId2"/>
              </a:rPr>
              <a:t>http://www.lessaveursdejeanmarie.com/le-poivre-sauvage-de-madagascar/</a:t>
            </a:r>
            <a:r>
              <a:rPr lang="fr-FR" sz="1200" dirty="0">
                <a:solidFill>
                  <a:srgbClr val="008000"/>
                </a:solidFill>
              </a:rPr>
              <a:t> </a:t>
            </a:r>
            <a:endParaRPr lang="fr-FR" b="0" i="0" dirty="0">
              <a:solidFill>
                <a:srgbClr val="008000"/>
              </a:solidFill>
              <a:effectLst/>
            </a:endParaRPr>
          </a:p>
        </p:txBody>
      </p:sp>
      <p:pic>
        <p:nvPicPr>
          <p:cNvPr id="5" name="Image 4"/>
          <p:cNvPicPr>
            <a:picLocks noChangeAspect="1"/>
          </p:cNvPicPr>
          <p:nvPr/>
        </p:nvPicPr>
        <p:blipFill>
          <a:blip r:embed="rId3"/>
          <a:stretch>
            <a:fillRect/>
          </a:stretch>
        </p:blipFill>
        <p:spPr>
          <a:xfrm>
            <a:off x="190678" y="4755166"/>
            <a:ext cx="3819525" cy="1809750"/>
          </a:xfrm>
          <a:prstGeom prst="rect">
            <a:avLst/>
          </a:prstGeom>
        </p:spPr>
      </p:pic>
      <p:sp>
        <p:nvSpPr>
          <p:cNvPr id="6" name="Rectangle 5"/>
          <p:cNvSpPr/>
          <p:nvPr/>
        </p:nvSpPr>
        <p:spPr>
          <a:xfrm>
            <a:off x="1475685" y="6563357"/>
            <a:ext cx="1249509" cy="276999"/>
          </a:xfrm>
          <a:prstGeom prst="rect">
            <a:avLst/>
          </a:prstGeom>
        </p:spPr>
        <p:txBody>
          <a:bodyPr wrap="none">
            <a:spAutoFit/>
          </a:bodyPr>
          <a:lstStyle/>
          <a:p>
            <a:r>
              <a:rPr lang="fr-FR" sz="1200" b="0" i="0" dirty="0">
                <a:solidFill>
                  <a:srgbClr val="008000"/>
                </a:solidFill>
                <a:effectLst/>
                <a:latin typeface="Raleway"/>
              </a:rPr>
              <a:t>Différents tamis</a:t>
            </a:r>
            <a:endParaRPr lang="fr-FR" sz="1200" dirty="0">
              <a:solidFill>
                <a:srgbClr val="008000"/>
              </a:solidFill>
            </a:endParaRPr>
          </a:p>
        </p:txBody>
      </p:sp>
      <p:pic>
        <p:nvPicPr>
          <p:cNvPr id="7" name="Image 6"/>
          <p:cNvPicPr>
            <a:picLocks noChangeAspect="1"/>
          </p:cNvPicPr>
          <p:nvPr/>
        </p:nvPicPr>
        <p:blipFill>
          <a:blip r:embed="rId4"/>
          <a:stretch>
            <a:fillRect/>
          </a:stretch>
        </p:blipFill>
        <p:spPr>
          <a:xfrm>
            <a:off x="9722116" y="4388308"/>
            <a:ext cx="2381250" cy="2124075"/>
          </a:xfrm>
          <a:prstGeom prst="rect">
            <a:avLst/>
          </a:prstGeom>
        </p:spPr>
      </p:pic>
      <p:sp>
        <p:nvSpPr>
          <p:cNvPr id="8" name="Rectangle 7"/>
          <p:cNvSpPr/>
          <p:nvPr/>
        </p:nvSpPr>
        <p:spPr>
          <a:xfrm>
            <a:off x="9752949" y="6533903"/>
            <a:ext cx="2267544" cy="276999"/>
          </a:xfrm>
          <a:prstGeom prst="rect">
            <a:avLst/>
          </a:prstGeom>
        </p:spPr>
        <p:txBody>
          <a:bodyPr wrap="none">
            <a:spAutoFit/>
          </a:bodyPr>
          <a:lstStyle/>
          <a:p>
            <a:r>
              <a:rPr lang="fr-FR" sz="1200" b="0" i="0" dirty="0">
                <a:solidFill>
                  <a:srgbClr val="008000"/>
                </a:solidFill>
                <a:effectLst/>
                <a:latin typeface="Raleway"/>
              </a:rPr>
              <a:t>Toutes les impuretés lors du tri</a:t>
            </a:r>
            <a:endParaRPr lang="fr-FR" sz="1200" dirty="0">
              <a:solidFill>
                <a:srgbClr val="008000"/>
              </a:solidFill>
            </a:endParaRPr>
          </a:p>
        </p:txBody>
      </p:sp>
      <p:sp>
        <p:nvSpPr>
          <p:cNvPr id="9" name="Rectangle 8"/>
          <p:cNvSpPr/>
          <p:nvPr/>
        </p:nvSpPr>
        <p:spPr>
          <a:xfrm>
            <a:off x="5900384" y="6270360"/>
            <a:ext cx="1657826" cy="276999"/>
          </a:xfrm>
          <a:prstGeom prst="rect">
            <a:avLst/>
          </a:prstGeom>
        </p:spPr>
        <p:txBody>
          <a:bodyPr wrap="none">
            <a:spAutoFit/>
          </a:bodyPr>
          <a:lstStyle/>
          <a:p>
            <a:r>
              <a:rPr lang="fr-FR" sz="1200" b="0" i="0" dirty="0">
                <a:solidFill>
                  <a:srgbClr val="008000"/>
                </a:solidFill>
                <a:effectLst/>
                <a:latin typeface="Raleway"/>
              </a:rPr>
              <a:t>Le vannage du poivre</a:t>
            </a:r>
            <a:endParaRPr lang="fr-FR" sz="1200" dirty="0">
              <a:solidFill>
                <a:srgbClr val="008000"/>
              </a:solidFill>
            </a:endParaRPr>
          </a:p>
        </p:txBody>
      </p:sp>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7303" y="4907308"/>
            <a:ext cx="1988437" cy="1317340"/>
          </a:xfrm>
          <a:prstGeom prst="rect">
            <a:avLst/>
          </a:prstGeom>
        </p:spPr>
      </p:pic>
      <p:pic>
        <p:nvPicPr>
          <p:cNvPr id="11" name="Image 10"/>
          <p:cNvPicPr>
            <a:picLocks noChangeAspect="1"/>
          </p:cNvPicPr>
          <p:nvPr/>
        </p:nvPicPr>
        <p:blipFill>
          <a:blip r:embed="rId6"/>
          <a:stretch>
            <a:fillRect/>
          </a:stretch>
        </p:blipFill>
        <p:spPr>
          <a:xfrm>
            <a:off x="6899053" y="4938774"/>
            <a:ext cx="2209800" cy="1057275"/>
          </a:xfrm>
          <a:prstGeom prst="rect">
            <a:avLst/>
          </a:prstGeom>
        </p:spPr>
      </p:pic>
      <p:sp>
        <p:nvSpPr>
          <p:cNvPr id="12" name="Rectangle 11"/>
          <p:cNvSpPr/>
          <p:nvPr/>
        </p:nvSpPr>
        <p:spPr>
          <a:xfrm>
            <a:off x="3708989" y="6490864"/>
            <a:ext cx="6096000" cy="276999"/>
          </a:xfrm>
          <a:prstGeom prst="rect">
            <a:avLst/>
          </a:prstGeom>
        </p:spPr>
        <p:txBody>
          <a:bodyPr>
            <a:spAutoFit/>
          </a:bodyPr>
          <a:lstStyle/>
          <a:p>
            <a:pPr algn="ctr"/>
            <a:r>
              <a:rPr lang="fr-FR" sz="1200" dirty="0">
                <a:solidFill>
                  <a:srgbClr val="008000"/>
                </a:solidFill>
              </a:rPr>
              <a:t>Source : </a:t>
            </a:r>
            <a:r>
              <a:rPr lang="fr-FR" sz="1200" dirty="0">
                <a:solidFill>
                  <a:srgbClr val="008000"/>
                </a:solidFill>
                <a:hlinkClick r:id="rId2"/>
              </a:rPr>
              <a:t>http://www.lessaveursdejeanmarie.com/le-poivre-sauvage-de-madagascar/</a:t>
            </a:r>
            <a:r>
              <a:rPr lang="fr-FR" sz="1200" dirty="0">
                <a:solidFill>
                  <a:srgbClr val="008000"/>
                </a:solidFill>
              </a:rPr>
              <a:t> </a:t>
            </a:r>
            <a:endParaRPr lang="fr-FR" sz="1200" b="0" i="0" dirty="0">
              <a:solidFill>
                <a:srgbClr val="008000"/>
              </a:solidFill>
              <a:effectLst/>
            </a:endParaRPr>
          </a:p>
        </p:txBody>
      </p:sp>
      <p:sp>
        <p:nvSpPr>
          <p:cNvPr id="13" name="ZoneTexte 12"/>
          <p:cNvSpPr txBox="1"/>
          <p:nvPr/>
        </p:nvSpPr>
        <p:spPr>
          <a:xfrm>
            <a:off x="152119" y="3443877"/>
            <a:ext cx="11728806" cy="1384995"/>
          </a:xfrm>
          <a:prstGeom prst="rect">
            <a:avLst/>
          </a:prstGeom>
          <a:noFill/>
        </p:spPr>
        <p:txBody>
          <a:bodyPr wrap="square" rtlCol="0">
            <a:spAutoFit/>
          </a:bodyPr>
          <a:lstStyle/>
          <a:p>
            <a:pPr algn="just"/>
            <a:r>
              <a:rPr lang="fr-FR" dirty="0">
                <a:solidFill>
                  <a:srgbClr val="008000"/>
                </a:solidFill>
              </a:rPr>
              <a:t>C’est d’un </a:t>
            </a:r>
            <a:r>
              <a:rPr lang="fr-FR" b="1" dirty="0">
                <a:solidFill>
                  <a:srgbClr val="008000"/>
                </a:solidFill>
              </a:rPr>
              <a:t>produit rare</a:t>
            </a:r>
            <a:r>
              <a:rPr lang="fr-FR" dirty="0">
                <a:solidFill>
                  <a:srgbClr val="008000"/>
                </a:solidFill>
              </a:rPr>
              <a:t> car la récolte est toujours difficile et les lianes sont parfois inaccessibles, pouvant pousser jusqu’à vingt mètres de hauteur. Sa préparation est très délicate car sa teneur en eau est très élevée et les baies sont très fragiles. Dix kilos de baies fraîches sont nécessaires pour obtenir un kilo d’épice sèche. Les fruits virent au rouge à maturité et noircissent en séchant à l’instar de leur cousin « </a:t>
            </a:r>
            <a:r>
              <a:rPr lang="fr-FR" i="1" dirty="0">
                <a:solidFill>
                  <a:srgbClr val="008000"/>
                </a:solidFill>
              </a:rPr>
              <a:t>Piper </a:t>
            </a:r>
            <a:r>
              <a:rPr lang="fr-FR" i="1" dirty="0" err="1">
                <a:solidFill>
                  <a:srgbClr val="008000"/>
                </a:solidFill>
              </a:rPr>
              <a:t>nigrum</a:t>
            </a:r>
            <a:r>
              <a:rPr lang="fr-FR" i="1" dirty="0">
                <a:solidFill>
                  <a:srgbClr val="008000"/>
                </a:solidFill>
              </a:rPr>
              <a:t> </a:t>
            </a:r>
            <a:r>
              <a:rPr lang="fr-FR" dirty="0">
                <a:solidFill>
                  <a:srgbClr val="008000"/>
                </a:solidFill>
              </a:rPr>
              <a:t>L. ».</a:t>
            </a:r>
            <a:r>
              <a:rPr lang="fr-FR" sz="1200" dirty="0">
                <a:solidFill>
                  <a:srgbClr val="008000"/>
                </a:solidFill>
              </a:rPr>
              <a:t> </a:t>
            </a:r>
          </a:p>
          <a:p>
            <a:pPr algn="just"/>
            <a:r>
              <a:rPr lang="fr-FR" sz="1200" dirty="0">
                <a:solidFill>
                  <a:srgbClr val="008000"/>
                </a:solidFill>
              </a:rPr>
              <a:t>Source : </a:t>
            </a:r>
            <a:r>
              <a:rPr lang="fr-FR" sz="1200" dirty="0">
                <a:solidFill>
                  <a:srgbClr val="008000"/>
                </a:solidFill>
                <a:hlinkClick r:id="rId7"/>
              </a:rPr>
              <a:t>http://www.lecomptoirdespoivres.com/fr/vrais-poivres/poivre-entier-sauvage-voatsiperifery-rouge-madagascar-239.html</a:t>
            </a:r>
            <a:r>
              <a:rPr lang="fr-FR" sz="1200" dirty="0">
                <a:solidFill>
                  <a:srgbClr val="008000"/>
                </a:solidFill>
              </a:rPr>
              <a:t> </a:t>
            </a:r>
            <a:endParaRPr lang="fr-FR" dirty="0">
              <a:solidFill>
                <a:srgbClr val="008000"/>
              </a:solidFill>
            </a:endParaRPr>
          </a:p>
        </p:txBody>
      </p:sp>
    </p:spTree>
    <p:extLst>
      <p:ext uri="{BB962C8B-B14F-4D97-AF65-F5344CB8AC3E}">
        <p14:creationId xmlns:p14="http://schemas.microsoft.com/office/powerpoint/2010/main" val="143490827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1753</TotalTime>
  <Words>13453</Words>
  <Application>Microsoft Office PowerPoint</Application>
  <PresentationFormat>Grand écran</PresentationFormat>
  <Paragraphs>660</Paragraphs>
  <Slides>40</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40</vt:i4>
      </vt:variant>
    </vt:vector>
  </HeadingPairs>
  <TitlesOfParts>
    <vt:vector size="48" baseType="lpstr">
      <vt:lpstr>Arial</vt:lpstr>
      <vt:lpstr>Calibri</vt:lpstr>
      <vt:lpstr>Calibri Light</vt:lpstr>
      <vt:lpstr>Calibri-Italic</vt:lpstr>
      <vt:lpstr>helveticaneue</vt:lpstr>
      <vt:lpstr>Raleway</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Benjamin LISAN</dc:creator>
  <cp:lastModifiedBy>Benjamin LISAN</cp:lastModifiedBy>
  <cp:revision>129</cp:revision>
  <dcterms:created xsi:type="dcterms:W3CDTF">2016-06-16T15:25:41Z</dcterms:created>
  <dcterms:modified xsi:type="dcterms:W3CDTF">2021-02-06T17:01:01Z</dcterms:modified>
</cp:coreProperties>
</file>