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6" r:id="rId2"/>
    <p:sldId id="257" r:id="rId3"/>
    <p:sldId id="261" r:id="rId4"/>
    <p:sldId id="258" r:id="rId5"/>
    <p:sldId id="260" r:id="rId6"/>
    <p:sldId id="262" r:id="rId7"/>
    <p:sldId id="269" r:id="rId8"/>
    <p:sldId id="270" r:id="rId9"/>
    <p:sldId id="272" r:id="rId10"/>
    <p:sldId id="273" r:id="rId11"/>
    <p:sldId id="278" r:id="rId12"/>
    <p:sldId id="279" r:id="rId13"/>
    <p:sldId id="281" r:id="rId14"/>
    <p:sldId id="277" r:id="rId15"/>
    <p:sldId id="280"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9B9B"/>
    <a:srgbClr val="A1C038"/>
    <a:srgbClr val="4B8E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4840-DC78-473E-8343-9980E72312A1}" type="datetimeFigureOut">
              <a:rPr lang="en-US" smtClean="0"/>
              <a:pPr/>
              <a:t>3/22/2012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C4B56-428A-4222-B63C-712FDEC97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CAFD68A-7D3D-4234-894B-BB66D2F13F8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CAFD68A-7D3D-4234-894B-BB66D2F13F8E}"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196670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139750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162475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70174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161470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99855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33077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29292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344243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291464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CDCEA0-6C50-8047-A36F-513435D07B51}" type="datetimeFigureOut">
              <a:rPr lang="en-US" smtClean="0"/>
              <a:pPr/>
              <a:t>3/22/2012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520BCF2-4390-ED4B-A407-0B707DF1FC27}" type="slidenum">
              <a:rPr lang="en-US" smtClean="0"/>
              <a:pPr/>
              <a:t>‹#›</a:t>
            </a:fld>
            <a:endParaRPr lang="en-US"/>
          </a:p>
        </p:txBody>
      </p:sp>
    </p:spTree>
    <p:extLst>
      <p:ext uri="{BB962C8B-B14F-4D97-AF65-F5344CB8AC3E}">
        <p14:creationId xmlns:p14="http://schemas.microsoft.com/office/powerpoint/2010/main" xmlns="" val="337718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he treedom group template.jpg"/>
          <p:cNvPicPr>
            <a:picLocks noChangeAspect="1"/>
          </p:cNvPicPr>
          <p:nvPr userDrawn="1"/>
        </p:nvPicPr>
        <p:blipFill>
          <a:blip r:embed="rId13" cstate="screen">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1672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11-54_Revised_TREEDOM TEMPLATE.jp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8999" y="3927571"/>
            <a:ext cx="7301345" cy="584775"/>
          </a:xfrm>
          <a:prstGeom prst="rect">
            <a:avLst/>
          </a:prstGeom>
          <a:noFill/>
        </p:spPr>
        <p:txBody>
          <a:bodyPr wrap="square" rtlCol="0">
            <a:spAutoFit/>
          </a:bodyPr>
          <a:lstStyle/>
          <a:p>
            <a:pPr algn="ctr">
              <a:buNone/>
            </a:pPr>
            <a:r>
              <a:rPr lang="en-GB" sz="3200" b="1" i="1" dirty="0" smtClean="0">
                <a:solidFill>
                  <a:srgbClr val="A1C038"/>
                </a:solidFill>
              </a:rPr>
              <a:t>“Saving the Planet One Tree at a Time”</a:t>
            </a:r>
          </a:p>
        </p:txBody>
      </p:sp>
      <p:sp>
        <p:nvSpPr>
          <p:cNvPr id="6" name="Subtitle 2"/>
          <p:cNvSpPr>
            <a:spLocks noGrp="1"/>
          </p:cNvSpPr>
          <p:nvPr>
            <p:ph type="subTitle" idx="1"/>
          </p:nvPr>
        </p:nvSpPr>
        <p:spPr>
          <a:xfrm>
            <a:off x="5832764" y="4876800"/>
            <a:ext cx="2867890" cy="1094509"/>
          </a:xfrm>
        </p:spPr>
        <p:txBody>
          <a:bodyPr>
            <a:normAutofit fontScale="70000" lnSpcReduction="20000"/>
          </a:bodyPr>
          <a:lstStyle/>
          <a:p>
            <a:pPr algn="r">
              <a:lnSpc>
                <a:spcPct val="120000"/>
              </a:lnSpc>
            </a:pPr>
            <a:r>
              <a:rPr lang="en-US" sz="1900" b="1" dirty="0" smtClean="0">
                <a:solidFill>
                  <a:srgbClr val="9B9B9B"/>
                </a:solidFill>
              </a:rPr>
              <a:t>ANDREW G. STEEL</a:t>
            </a:r>
            <a:br>
              <a:rPr lang="en-US" sz="1900" b="1" dirty="0" smtClean="0">
                <a:solidFill>
                  <a:srgbClr val="9B9B9B"/>
                </a:solidFill>
              </a:rPr>
            </a:br>
            <a:r>
              <a:rPr lang="en-US" sz="1900" b="1" dirty="0" smtClean="0">
                <a:solidFill>
                  <a:srgbClr val="9B9B9B"/>
                </a:solidFill>
              </a:rPr>
              <a:t>Chief Executive Officer</a:t>
            </a:r>
            <a:br>
              <a:rPr lang="en-US" sz="1900" b="1" dirty="0" smtClean="0">
                <a:solidFill>
                  <a:srgbClr val="9B9B9B"/>
                </a:solidFill>
              </a:rPr>
            </a:br>
            <a:r>
              <a:rPr lang="en-US" sz="1900" b="1" dirty="0" smtClean="0">
                <a:solidFill>
                  <a:srgbClr val="9B9B9B"/>
                </a:solidFill>
              </a:rPr>
              <a:t>THE TREEDOM GROUP</a:t>
            </a:r>
          </a:p>
          <a:p>
            <a:pPr algn="r">
              <a:lnSpc>
                <a:spcPct val="120000"/>
              </a:lnSpc>
            </a:pPr>
            <a:r>
              <a:rPr lang="en-US" sz="1900" b="1" dirty="0" smtClean="0">
                <a:solidFill>
                  <a:srgbClr val="9B9B9B"/>
                </a:solidFill>
              </a:rPr>
              <a:t>andrew.steel@thetreedomgroup.com</a:t>
            </a:r>
          </a:p>
          <a:p>
            <a:pPr algn="r">
              <a:lnSpc>
                <a:spcPct val="120000"/>
              </a:lnSpc>
            </a:pPr>
            <a:endParaRPr lang="en-US" sz="1900" b="1" dirty="0" smtClean="0">
              <a:solidFill>
                <a:srgbClr val="9B9B9B"/>
              </a:solidFill>
            </a:endParaRPr>
          </a:p>
          <a:p>
            <a:pPr algn="r"/>
            <a:endParaRPr lang="en-US" sz="1900" dirty="0"/>
          </a:p>
        </p:txBody>
      </p:sp>
    </p:spTree>
    <p:extLst>
      <p:ext uri="{BB962C8B-B14F-4D97-AF65-F5344CB8AC3E}">
        <p14:creationId xmlns:p14="http://schemas.microsoft.com/office/powerpoint/2010/main" xmlns="" val="2029688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l"/>
            <a:r>
              <a:rPr lang="en-US" sz="4000" b="1" dirty="0" smtClean="0">
                <a:solidFill>
                  <a:srgbClr val="4B8EB9"/>
                </a:solidFill>
                <a:latin typeface="PSL Kittithada Pro (กิตติธาดา)" pitchFamily="2" charset="-34"/>
                <a:cs typeface="PSL Kittithada Pro (กิตติธาดา)" pitchFamily="2" charset="-34"/>
              </a:rPr>
              <a:t>Economic </a:t>
            </a:r>
            <a:br>
              <a:rPr lang="en-US" sz="4000" b="1" dirty="0" smtClean="0">
                <a:solidFill>
                  <a:srgbClr val="4B8EB9"/>
                </a:solidFill>
                <a:latin typeface="PSL Kittithada Pro (กิตติธาดา)" pitchFamily="2" charset="-34"/>
                <a:cs typeface="PSL Kittithada Pro (กิตติธาดา)" pitchFamily="2" charset="-34"/>
              </a:rPr>
            </a:br>
            <a:r>
              <a:rPr lang="en-US" sz="4000" b="1" dirty="0" smtClean="0">
                <a:solidFill>
                  <a:srgbClr val="4B8EB9"/>
                </a:solidFill>
                <a:latin typeface="PSL Kittithada Pro (กิตติธาดา)" pitchFamily="2" charset="-34"/>
                <a:cs typeface="PSL Kittithada Pro (กิตติธาดา)" pitchFamily="2" charset="-34"/>
              </a:rPr>
              <a:t>Development</a:t>
            </a:r>
            <a:endParaRPr lang="en-US" sz="40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p:txBody>
          <a:bodyPr/>
          <a:lstStyle/>
          <a:p>
            <a:pPr>
              <a:buNone/>
            </a:pPr>
            <a:r>
              <a:rPr lang="en-US" b="1" dirty="0" smtClean="0">
                <a:solidFill>
                  <a:srgbClr val="9B9B9B"/>
                </a:solidFill>
              </a:rPr>
              <a:t/>
            </a:r>
            <a:br>
              <a:rPr lang="en-US" b="1" dirty="0" smtClean="0">
                <a:solidFill>
                  <a:srgbClr val="9B9B9B"/>
                </a:solidFill>
              </a:rPr>
            </a:br>
            <a:r>
              <a:rPr lang="en-US" dirty="0" smtClean="0">
                <a:solidFill>
                  <a:srgbClr val="9B9B9B"/>
                </a:solidFill>
              </a:rPr>
              <a:t>- Local employment </a:t>
            </a:r>
            <a:br>
              <a:rPr lang="en-US" dirty="0" smtClean="0">
                <a:solidFill>
                  <a:srgbClr val="9B9B9B"/>
                </a:solidFill>
              </a:rPr>
            </a:br>
            <a:r>
              <a:rPr lang="en-US" dirty="0" smtClean="0">
                <a:solidFill>
                  <a:srgbClr val="9B9B9B"/>
                </a:solidFill>
              </a:rPr>
              <a:t>- Support small business</a:t>
            </a:r>
            <a:br>
              <a:rPr lang="en-US" dirty="0" smtClean="0">
                <a:solidFill>
                  <a:srgbClr val="9B9B9B"/>
                </a:solidFill>
              </a:rPr>
            </a:br>
            <a:r>
              <a:rPr lang="en-US" dirty="0" smtClean="0">
                <a:solidFill>
                  <a:srgbClr val="9B9B9B"/>
                </a:solidFill>
              </a:rPr>
              <a:t>- Certified emission reduction credits</a:t>
            </a:r>
            <a:br>
              <a:rPr lang="en-US" dirty="0" smtClean="0">
                <a:solidFill>
                  <a:srgbClr val="9B9B9B"/>
                </a:solidFill>
              </a:rPr>
            </a:br>
            <a:r>
              <a:rPr lang="en-US" dirty="0" smtClean="0">
                <a:solidFill>
                  <a:srgbClr val="9B9B9B"/>
                </a:solidFill>
              </a:rPr>
              <a:t>- Creation of infrastructure</a:t>
            </a:r>
            <a:br>
              <a:rPr lang="en-US" dirty="0" smtClean="0">
                <a:solidFill>
                  <a:srgbClr val="9B9B9B"/>
                </a:solidFill>
              </a:rPr>
            </a:br>
            <a:r>
              <a:rPr lang="en-US" dirty="0" smtClean="0">
                <a:solidFill>
                  <a:srgbClr val="9B9B9B"/>
                </a:solidFill>
              </a:rPr>
              <a:t>- Strengthening energy sectors</a:t>
            </a:r>
          </a:p>
        </p:txBody>
      </p:sp>
    </p:spTree>
    <p:extLst>
      <p:ext uri="{BB962C8B-B14F-4D97-AF65-F5344CB8AC3E}">
        <p14:creationId xmlns:p14="http://schemas.microsoft.com/office/powerpoint/2010/main" xmlns="" val="181409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l"/>
            <a:r>
              <a:rPr lang="en-US" sz="3600" b="1" dirty="0" smtClean="0">
                <a:solidFill>
                  <a:srgbClr val="4B8EB9"/>
                </a:solidFill>
                <a:latin typeface="PSL Kittithada Pro (กิตติธาดา)" pitchFamily="2" charset="-34"/>
                <a:cs typeface="PSL Kittithada Pro (กิตติธาดา)" pitchFamily="2" charset="-34"/>
              </a:rPr>
              <a:t>Framework </a:t>
            </a:r>
            <a:br>
              <a:rPr lang="en-US" sz="3600" b="1" dirty="0" smtClean="0">
                <a:solidFill>
                  <a:srgbClr val="4B8EB9"/>
                </a:solidFill>
                <a:latin typeface="PSL Kittithada Pro (กิตติธาดา)" pitchFamily="2" charset="-34"/>
                <a:cs typeface="PSL Kittithada Pro (กิตติธาดา)" pitchFamily="2" charset="-34"/>
              </a:rPr>
            </a:br>
            <a:r>
              <a:rPr lang="en-US" sz="3600" b="1" dirty="0" smtClean="0">
                <a:solidFill>
                  <a:srgbClr val="4B8EB9"/>
                </a:solidFill>
                <a:latin typeface="PSL Kittithada Pro (กิตติธาดา)" pitchFamily="2" charset="-34"/>
                <a:cs typeface="PSL Kittithada Pro (กิตติธาดา)" pitchFamily="2" charset="-34"/>
              </a:rPr>
              <a:t>Species Restoration</a:t>
            </a:r>
            <a:endParaRPr lang="en-US" sz="36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3367043" y="1754786"/>
            <a:ext cx="5319757" cy="4054575"/>
          </a:xfrm>
          <a:noFill/>
          <a:ln w="12700">
            <a:solidFill>
              <a:srgbClr val="A1C038"/>
            </a:solidFill>
          </a:ln>
        </p:spPr>
        <p:txBody>
          <a:bodyPr/>
          <a:lstStyle/>
          <a:p>
            <a:pPr marL="449263" indent="-449263" algn="just">
              <a:spcBef>
                <a:spcPct val="50000"/>
              </a:spcBef>
              <a:spcAft>
                <a:spcPct val="25000"/>
              </a:spcAft>
              <a:buClr>
                <a:srgbClr val="A1C038"/>
              </a:buClr>
              <a:buFontTx/>
              <a:buChar char="•"/>
            </a:pPr>
            <a:r>
              <a:rPr lang="en-US" sz="1600" dirty="0" smtClean="0">
                <a:solidFill>
                  <a:srgbClr val="9B9B9B"/>
                </a:solidFill>
              </a:rPr>
              <a:t>	</a:t>
            </a:r>
            <a:r>
              <a:rPr lang="en-US" sz="1600" dirty="0" smtClean="0">
                <a:solidFill>
                  <a:schemeClr val="accent3">
                    <a:lumMod val="75000"/>
                  </a:schemeClr>
                </a:solidFill>
              </a:rPr>
              <a:t>The framework species method of forest restoration involves planting 20-30 indigenous tree species specially selected for their ability to rapidly shade out weeds and attract seed-dispersing wildlife (FORRU, 2006). Birds and mammals, attracted to the plots, bring with them the seeds of many other forest trees and thus help to re-establish a species-rich forest tree community similar to that of the original forest. Planted trees restore forest structure, whilst the animals attracted to them restore biodiversity. </a:t>
            </a:r>
          </a:p>
          <a:p>
            <a:pPr marL="449263" indent="-449263" algn="just">
              <a:spcBef>
                <a:spcPct val="50000"/>
              </a:spcBef>
              <a:spcAft>
                <a:spcPct val="25000"/>
              </a:spcAft>
              <a:buClr>
                <a:srgbClr val="A1C038"/>
              </a:buClr>
              <a:buFontTx/>
              <a:buChar char="•"/>
            </a:pPr>
            <a:r>
              <a:rPr lang="en-US" sz="1600" dirty="0" smtClean="0">
                <a:solidFill>
                  <a:schemeClr val="accent3">
                    <a:lumMod val="75000"/>
                  </a:schemeClr>
                </a:solidFill>
              </a:rPr>
              <a:t>Seedlings are propagated in a nursery within close proximity to the planting site and existing forest cover. Seeds are selected from any nearby forest for germination within the nursery.</a:t>
            </a:r>
          </a:p>
          <a:p>
            <a:pPr algn="just">
              <a:buNone/>
            </a:pPr>
            <a:endParaRPr lang="en-US" sz="1600" dirty="0" smtClean="0">
              <a:solidFill>
                <a:srgbClr val="9B9B9B"/>
              </a:solidFill>
            </a:endParaRPr>
          </a:p>
          <a:p>
            <a:pPr>
              <a:buNone/>
            </a:pPr>
            <a:endParaRPr lang="en-US" sz="1600" dirty="0" smtClean="0">
              <a:solidFill>
                <a:srgbClr val="9B9B9B"/>
              </a:solidFill>
            </a:endParaRPr>
          </a:p>
          <a:p>
            <a:pPr>
              <a:buNone/>
            </a:pPr>
            <a:r>
              <a:rPr lang="en-US" sz="1600" dirty="0" smtClean="0">
                <a:solidFill>
                  <a:srgbClr val="9B9B9B"/>
                </a:solidFill>
              </a:rPr>
              <a:t>	</a:t>
            </a:r>
          </a:p>
          <a:p>
            <a:pPr>
              <a:buNone/>
            </a:pPr>
            <a:endParaRPr lang="en-US" sz="1400" dirty="0" smtClean="0"/>
          </a:p>
          <a:p>
            <a:pPr>
              <a:buNone/>
            </a:pPr>
            <a:endParaRPr lang="en-US" sz="1400" dirty="0" smtClean="0"/>
          </a:p>
          <a:p>
            <a:pPr>
              <a:buNone/>
            </a:pPr>
            <a:endParaRPr lang="en-US" sz="1400" dirty="0" smtClean="0"/>
          </a:p>
        </p:txBody>
      </p:sp>
      <p:pic>
        <p:nvPicPr>
          <p:cNvPr id="6147" name="Picture 3" descr="C:\Documents and Settings\worravit.c\Desktop\New Folder\IMG_1528.jpg"/>
          <p:cNvPicPr>
            <a:picLocks noChangeAspect="1" noChangeArrowheads="1"/>
          </p:cNvPicPr>
          <p:nvPr/>
        </p:nvPicPr>
        <p:blipFill>
          <a:blip r:embed="rId2" cstate="screen"/>
          <a:srcRect/>
          <a:stretch>
            <a:fillRect/>
          </a:stretch>
        </p:blipFill>
        <p:spPr bwMode="auto">
          <a:xfrm>
            <a:off x="585389" y="1754786"/>
            <a:ext cx="2619284" cy="1763641"/>
          </a:xfrm>
          <a:prstGeom prst="rect">
            <a:avLst/>
          </a:prstGeom>
          <a:noFill/>
        </p:spPr>
      </p:pic>
      <p:pic>
        <p:nvPicPr>
          <p:cNvPr id="6148" name="Picture 4" descr="D:\Vee\Desktop File\AW\kljklkjlkl.jpeg"/>
          <p:cNvPicPr>
            <a:picLocks noChangeAspect="1" noChangeArrowheads="1"/>
          </p:cNvPicPr>
          <p:nvPr/>
        </p:nvPicPr>
        <p:blipFill>
          <a:blip r:embed="rId3" cstate="screen"/>
          <a:srcRect/>
          <a:stretch>
            <a:fillRect/>
          </a:stretch>
        </p:blipFill>
        <p:spPr bwMode="auto">
          <a:xfrm>
            <a:off x="585389" y="3674853"/>
            <a:ext cx="2619284" cy="2134508"/>
          </a:xfrm>
          <a:prstGeom prst="rect">
            <a:avLst/>
          </a:prstGeom>
          <a:noFill/>
        </p:spPr>
      </p:pic>
    </p:spTree>
    <p:extLst>
      <p:ext uri="{BB962C8B-B14F-4D97-AF65-F5344CB8AC3E}">
        <p14:creationId xmlns:p14="http://schemas.microsoft.com/office/powerpoint/2010/main" xmlns="" val="49682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2520280" y="3645024"/>
            <a:ext cx="4032448"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52328" y="1700808"/>
            <a:ext cx="2808312" cy="360040"/>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Framework species selection</a:t>
            </a:r>
            <a:endParaRPr lang="en-US" sz="1200" dirty="0">
              <a:solidFill>
                <a:schemeClr val="tx1"/>
              </a:solidFill>
            </a:endParaRPr>
          </a:p>
        </p:txBody>
      </p:sp>
      <p:sp>
        <p:nvSpPr>
          <p:cNvPr id="8" name="Rectangle 7"/>
          <p:cNvSpPr/>
          <p:nvPr/>
        </p:nvSpPr>
        <p:spPr>
          <a:xfrm>
            <a:off x="2952328" y="2348880"/>
            <a:ext cx="2952328" cy="576064"/>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Planting 20-30 framework species:</a:t>
            </a:r>
          </a:p>
          <a:p>
            <a:pPr algn="ctr"/>
            <a:r>
              <a:rPr lang="en-US" sz="1200" dirty="0" smtClean="0">
                <a:solidFill>
                  <a:schemeClr val="tx1"/>
                </a:solidFill>
              </a:rPr>
              <a:t> weeding &amp; </a:t>
            </a:r>
            <a:r>
              <a:rPr lang="en-US" sz="1200" dirty="0" err="1" smtClean="0">
                <a:solidFill>
                  <a:schemeClr val="tx1"/>
                </a:solidFill>
              </a:rPr>
              <a:t>fertiliser</a:t>
            </a:r>
            <a:r>
              <a:rPr lang="en-US" sz="1200" dirty="0" smtClean="0">
                <a:solidFill>
                  <a:schemeClr val="tx1"/>
                </a:solidFill>
              </a:rPr>
              <a:t> application for 2 years</a:t>
            </a:r>
            <a:endParaRPr lang="en-US" sz="1200" dirty="0">
              <a:solidFill>
                <a:schemeClr val="tx1"/>
              </a:solidFill>
            </a:endParaRPr>
          </a:p>
        </p:txBody>
      </p:sp>
      <p:sp>
        <p:nvSpPr>
          <p:cNvPr id="9" name="Rectangle 8"/>
          <p:cNvSpPr/>
          <p:nvPr/>
        </p:nvSpPr>
        <p:spPr>
          <a:xfrm>
            <a:off x="216024" y="2636912"/>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Weeds shaded out, site recaptured</a:t>
            </a:r>
            <a:endParaRPr lang="en-US" sz="1200" dirty="0">
              <a:solidFill>
                <a:schemeClr val="tx1"/>
              </a:solidFill>
            </a:endParaRPr>
          </a:p>
        </p:txBody>
      </p:sp>
      <p:sp>
        <p:nvSpPr>
          <p:cNvPr id="10" name="Rectangle 9"/>
          <p:cNvSpPr/>
          <p:nvPr/>
        </p:nvSpPr>
        <p:spPr>
          <a:xfrm>
            <a:off x="3600400" y="3140968"/>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Forest structure re-established (multi-layered canopy)</a:t>
            </a:r>
            <a:endParaRPr lang="en-US" sz="1200" dirty="0">
              <a:solidFill>
                <a:schemeClr val="tx1"/>
              </a:solidFill>
            </a:endParaRPr>
          </a:p>
        </p:txBody>
      </p:sp>
      <p:sp>
        <p:nvSpPr>
          <p:cNvPr id="11" name="Rectangle 10"/>
          <p:cNvSpPr/>
          <p:nvPr/>
        </p:nvSpPr>
        <p:spPr>
          <a:xfrm>
            <a:off x="6552728" y="2924944"/>
            <a:ext cx="2376264" cy="864096"/>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Recovery of ecological functioning:</a:t>
            </a:r>
          </a:p>
          <a:p>
            <a:pPr>
              <a:buFont typeface="Arial" pitchFamily="34" charset="0"/>
              <a:buChar char="•"/>
            </a:pPr>
            <a:r>
              <a:rPr lang="en-US" sz="1200" dirty="0" smtClean="0">
                <a:solidFill>
                  <a:schemeClr val="tx1"/>
                </a:solidFill>
              </a:rPr>
              <a:t> Litter accumulation</a:t>
            </a:r>
          </a:p>
          <a:p>
            <a:pPr>
              <a:buFont typeface="Arial" pitchFamily="34" charset="0"/>
              <a:buChar char="•"/>
            </a:pPr>
            <a:r>
              <a:rPr lang="en-US" sz="1200" dirty="0" smtClean="0">
                <a:solidFill>
                  <a:schemeClr val="tx1"/>
                </a:solidFill>
              </a:rPr>
              <a:t>Nutrient cycling</a:t>
            </a:r>
          </a:p>
          <a:p>
            <a:pPr>
              <a:buFont typeface="Arial" pitchFamily="34" charset="0"/>
              <a:buChar char="•"/>
            </a:pPr>
            <a:r>
              <a:rPr lang="en-US" sz="1200" dirty="0" smtClean="0">
                <a:solidFill>
                  <a:schemeClr val="tx1"/>
                </a:solidFill>
              </a:rPr>
              <a:t>Fruits and other foods</a:t>
            </a:r>
          </a:p>
        </p:txBody>
      </p:sp>
      <p:sp>
        <p:nvSpPr>
          <p:cNvPr id="12" name="Rectangle 11"/>
          <p:cNvSpPr/>
          <p:nvPr/>
        </p:nvSpPr>
        <p:spPr>
          <a:xfrm>
            <a:off x="1152128" y="3861048"/>
            <a:ext cx="2592288" cy="648072"/>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Conditions for seed </a:t>
            </a:r>
          </a:p>
          <a:p>
            <a:pPr algn="ctr"/>
            <a:r>
              <a:rPr lang="en-US" sz="1200" dirty="0" smtClean="0">
                <a:solidFill>
                  <a:schemeClr val="tx1"/>
                </a:solidFill>
              </a:rPr>
              <a:t>germination &amp; seedling</a:t>
            </a:r>
          </a:p>
          <a:p>
            <a:pPr algn="ctr"/>
            <a:r>
              <a:rPr lang="en-US" sz="1200" dirty="0" smtClean="0">
                <a:solidFill>
                  <a:schemeClr val="tx1"/>
                </a:solidFill>
              </a:rPr>
              <a:t> survival improved</a:t>
            </a:r>
            <a:endParaRPr lang="en-US" sz="1200" dirty="0">
              <a:solidFill>
                <a:schemeClr val="tx1"/>
              </a:solidFill>
            </a:endParaRPr>
          </a:p>
        </p:txBody>
      </p:sp>
      <p:sp>
        <p:nvSpPr>
          <p:cNvPr id="13" name="Rectangle 12"/>
          <p:cNvSpPr/>
          <p:nvPr/>
        </p:nvSpPr>
        <p:spPr>
          <a:xfrm>
            <a:off x="5184576" y="4149080"/>
            <a:ext cx="2376264"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Seed-dispersing wildlife attracted</a:t>
            </a:r>
            <a:endParaRPr lang="en-US" sz="1200" dirty="0">
              <a:solidFill>
                <a:schemeClr val="tx1"/>
              </a:solidFill>
            </a:endParaRPr>
          </a:p>
        </p:txBody>
      </p:sp>
      <p:sp>
        <p:nvSpPr>
          <p:cNvPr id="14" name="Rectangle 13"/>
          <p:cNvSpPr/>
          <p:nvPr/>
        </p:nvSpPr>
        <p:spPr>
          <a:xfrm>
            <a:off x="5328592" y="4725144"/>
            <a:ext cx="1800200"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Increased seed rain</a:t>
            </a:r>
            <a:endParaRPr lang="en-US" sz="1200" dirty="0">
              <a:solidFill>
                <a:schemeClr val="tx1"/>
              </a:solidFill>
            </a:endParaRPr>
          </a:p>
        </p:txBody>
      </p:sp>
      <p:sp>
        <p:nvSpPr>
          <p:cNvPr id="15" name="Rectangle 14"/>
          <p:cNvSpPr/>
          <p:nvPr/>
        </p:nvSpPr>
        <p:spPr>
          <a:xfrm>
            <a:off x="3024336" y="5085184"/>
            <a:ext cx="2088232"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Biodiversity recovery</a:t>
            </a:r>
            <a:endParaRPr lang="en-US" sz="1200" dirty="0">
              <a:solidFill>
                <a:schemeClr val="tx1"/>
              </a:solidFill>
            </a:endParaRPr>
          </a:p>
        </p:txBody>
      </p:sp>
      <p:sp>
        <p:nvSpPr>
          <p:cNvPr id="16" name="Rectangle 15"/>
          <p:cNvSpPr/>
          <p:nvPr/>
        </p:nvSpPr>
        <p:spPr>
          <a:xfrm>
            <a:off x="6336704" y="5373216"/>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Original forest restored</a:t>
            </a:r>
            <a:endParaRPr lang="en-US" sz="1200" b="1" dirty="0">
              <a:solidFill>
                <a:schemeClr val="tx1"/>
              </a:solidFill>
            </a:endParaRPr>
          </a:p>
        </p:txBody>
      </p:sp>
      <p:sp>
        <p:nvSpPr>
          <p:cNvPr id="17" name="Rectangle 16"/>
          <p:cNvSpPr/>
          <p:nvPr/>
        </p:nvSpPr>
        <p:spPr>
          <a:xfrm>
            <a:off x="216024" y="4941168"/>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Recruitment: natural re-establishment of non-planted tree species</a:t>
            </a:r>
            <a:endParaRPr lang="en-US" sz="1200" dirty="0">
              <a:solidFill>
                <a:schemeClr val="tx1"/>
              </a:solidFill>
            </a:endParaRPr>
          </a:p>
        </p:txBody>
      </p:sp>
      <p:cxnSp>
        <p:nvCxnSpPr>
          <p:cNvPr id="18" name="Straight Arrow Connector 17"/>
          <p:cNvCxnSpPr>
            <a:stCxn id="7" idx="2"/>
            <a:endCxn id="8" idx="0"/>
          </p:cNvCxnSpPr>
          <p:nvPr/>
        </p:nvCxnSpPr>
        <p:spPr>
          <a:xfrm rot="16200000" flipH="1">
            <a:off x="4248472" y="2168860"/>
            <a:ext cx="288032" cy="7200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628292" y="3320988"/>
            <a:ext cx="936104"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1"/>
          </p:cNvCxnSpPr>
          <p:nvPr/>
        </p:nvCxnSpPr>
        <p:spPr>
          <a:xfrm>
            <a:off x="2808312" y="2852936"/>
            <a:ext cx="792088" cy="50405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1" idx="1"/>
          </p:cNvCxnSpPr>
          <p:nvPr/>
        </p:nvCxnSpPr>
        <p:spPr>
          <a:xfrm>
            <a:off x="6192688" y="3356992"/>
            <a:ext cx="360040"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p:cNvCxnSpPr>
          <p:nvPr/>
        </p:nvCxnSpPr>
        <p:spPr>
          <a:xfrm rot="16200000" flipH="1">
            <a:off x="4968552" y="3501008"/>
            <a:ext cx="576064" cy="7200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3528392" y="3573016"/>
            <a:ext cx="504056"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972902" y="3464210"/>
            <a:ext cx="792088"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5" idx="1"/>
          </p:cNvCxnSpPr>
          <p:nvPr/>
        </p:nvCxnSpPr>
        <p:spPr>
          <a:xfrm>
            <a:off x="2808312" y="5157192"/>
            <a:ext cx="216024"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6" idx="1"/>
          </p:cNvCxnSpPr>
          <p:nvPr/>
        </p:nvCxnSpPr>
        <p:spPr>
          <a:xfrm>
            <a:off x="5112568" y="5229200"/>
            <a:ext cx="1224136" cy="36004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804756" y="3825044"/>
            <a:ext cx="360040"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4" idx="0"/>
          </p:cNvCxnSpPr>
          <p:nvPr/>
        </p:nvCxnSpPr>
        <p:spPr>
          <a:xfrm rot="5400000">
            <a:off x="6228692" y="4581128"/>
            <a:ext cx="144016"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1"/>
          </p:cNvCxnSpPr>
          <p:nvPr/>
        </p:nvCxnSpPr>
        <p:spPr>
          <a:xfrm rot="10800000">
            <a:off x="2808312" y="4941168"/>
            <a:ext cx="2520280"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1"/>
          </p:cNvCxnSpPr>
          <p:nvPr/>
        </p:nvCxnSpPr>
        <p:spPr>
          <a:xfrm rot="10800000" flipV="1">
            <a:off x="144016" y="1880827"/>
            <a:ext cx="2808312" cy="1"/>
          </a:xfrm>
          <a:prstGeom prst="line">
            <a:avLst/>
          </a:prstGeom>
          <a:ln w="19050">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764196" y="3753036"/>
            <a:ext cx="3816424" cy="0"/>
          </a:xfrm>
          <a:prstGeom prst="line">
            <a:avLst/>
          </a:prstGeom>
          <a:ln w="19050">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4016" y="5445224"/>
            <a:ext cx="2880320" cy="21602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3"/>
            <a:endCxn id="13" idx="1"/>
          </p:cNvCxnSpPr>
          <p:nvPr/>
        </p:nvCxnSpPr>
        <p:spPr>
          <a:xfrm flipV="1">
            <a:off x="2808312" y="4365104"/>
            <a:ext cx="2376264"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4496" y="4581128"/>
            <a:ext cx="648072" cy="338554"/>
          </a:xfrm>
          <a:prstGeom prst="rect">
            <a:avLst/>
          </a:prstGeom>
          <a:noFill/>
          <a:ln w="25400">
            <a:solidFill>
              <a:srgbClr val="FF0000">
                <a:alpha val="62000"/>
              </a:srgbClr>
            </a:solidFill>
          </a:ln>
        </p:spPr>
        <p:txBody>
          <a:bodyPr wrap="square" rtlCol="0">
            <a:spAutoFit/>
          </a:bodyPr>
          <a:lstStyle/>
          <a:p>
            <a:pPr algn="ctr"/>
            <a:r>
              <a:rPr lang="en-US" sz="800" dirty="0" smtClean="0">
                <a:solidFill>
                  <a:srgbClr val="FF0000"/>
                </a:solidFill>
              </a:rPr>
              <a:t>Positive Feedback</a:t>
            </a:r>
            <a:endParaRPr lang="en-US" sz="800" dirty="0">
              <a:solidFill>
                <a:srgbClr val="FF0000"/>
              </a:solidFill>
            </a:endParaRPr>
          </a:p>
        </p:txBody>
      </p:sp>
      <p:cxnSp>
        <p:nvCxnSpPr>
          <p:cNvPr id="35" name="Straight Arrow Connector 127"/>
          <p:cNvCxnSpPr/>
          <p:nvPr/>
        </p:nvCxnSpPr>
        <p:spPr>
          <a:xfrm flipV="1">
            <a:off x="1152128" y="3429000"/>
            <a:ext cx="2448272" cy="1512168"/>
          </a:xfrm>
          <a:prstGeom prst="curvedConnector3">
            <a:avLst>
              <a:gd name="adj1" fmla="val -208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3"/>
          </p:cNvCxnSpPr>
          <p:nvPr/>
        </p:nvCxnSpPr>
        <p:spPr>
          <a:xfrm rot="10800000" flipV="1">
            <a:off x="3744416" y="3501008"/>
            <a:ext cx="2808312" cy="68407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40160" y="3140968"/>
            <a:ext cx="648072" cy="338554"/>
          </a:xfrm>
          <a:prstGeom prst="rect">
            <a:avLst/>
          </a:prstGeom>
          <a:noFill/>
          <a:ln w="25400">
            <a:solidFill>
              <a:srgbClr val="FF0000">
                <a:alpha val="62000"/>
              </a:srgbClr>
            </a:solidFill>
          </a:ln>
        </p:spPr>
        <p:txBody>
          <a:bodyPr wrap="square" rtlCol="0">
            <a:spAutoFit/>
          </a:bodyPr>
          <a:lstStyle/>
          <a:p>
            <a:pPr algn="ctr"/>
            <a:r>
              <a:rPr lang="en-US" sz="800" dirty="0" smtClean="0">
                <a:solidFill>
                  <a:srgbClr val="FF0000"/>
                </a:solidFill>
              </a:rPr>
              <a:t>Positive Feedback</a:t>
            </a:r>
            <a:endParaRPr lang="en-US" sz="800" dirty="0">
              <a:solidFill>
                <a:srgbClr val="FF0000"/>
              </a:solidFill>
            </a:endParaRPr>
          </a:p>
        </p:txBody>
      </p:sp>
      <p:sp>
        <p:nvSpPr>
          <p:cNvPr id="40" name="Title 1"/>
          <p:cNvSpPr>
            <a:spLocks noGrp="1"/>
          </p:cNvSpPr>
          <p:nvPr>
            <p:ph type="title"/>
          </p:nvPr>
        </p:nvSpPr>
        <p:spPr>
          <a:xfrm>
            <a:off x="457200" y="274638"/>
            <a:ext cx="8229600" cy="1143000"/>
          </a:xfrm>
        </p:spPr>
        <p:txBody>
          <a:bodyPr anchor="ctr" anchorCtr="0"/>
          <a:lstStyle/>
          <a:p>
            <a:pPr algn="l"/>
            <a:r>
              <a:rPr lang="en-US" sz="3000" b="1" dirty="0" smtClean="0">
                <a:solidFill>
                  <a:srgbClr val="4B8EB9"/>
                </a:solidFill>
                <a:latin typeface="PSL Kittithada Pro (กิตติธาดา)" pitchFamily="2" charset="-34"/>
                <a:cs typeface="PSL Kittithada Pro (กิตติธาดา)" pitchFamily="2" charset="-34"/>
              </a:rPr>
              <a:t>How the Framework </a:t>
            </a:r>
            <a:br>
              <a:rPr lang="en-US" sz="3000" b="1" dirty="0" smtClean="0">
                <a:solidFill>
                  <a:srgbClr val="4B8EB9"/>
                </a:solidFill>
                <a:latin typeface="PSL Kittithada Pro (กิตติธาดา)" pitchFamily="2" charset="-34"/>
                <a:cs typeface="PSL Kittithada Pro (กิตติธาดา)" pitchFamily="2" charset="-34"/>
              </a:rPr>
            </a:br>
            <a:r>
              <a:rPr lang="en-US" sz="3000" b="1" dirty="0" smtClean="0">
                <a:solidFill>
                  <a:srgbClr val="4B8EB9"/>
                </a:solidFill>
                <a:latin typeface="PSL Kittithada Pro (กิตติธาดา)" pitchFamily="2" charset="-34"/>
                <a:cs typeface="PSL Kittithada Pro (กิตติธาดา)" pitchFamily="2" charset="-34"/>
              </a:rPr>
              <a:t>Species Method Works</a:t>
            </a:r>
            <a:endParaRPr lang="en-US" sz="3000" b="1" dirty="0">
              <a:solidFill>
                <a:srgbClr val="4B8EB9"/>
              </a:solidFill>
              <a:latin typeface="PSL Kittithada Pro (กิตติธาดา)" pitchFamily="2" charset="-34"/>
              <a:cs typeface="PSL Kittithada Pro (กิตติธาดา)" pitchFamily="2" charset="-3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2520280" y="3645024"/>
            <a:ext cx="4032448" cy="12961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52328" y="1700808"/>
            <a:ext cx="2808312" cy="360040"/>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Framework species selection</a:t>
            </a:r>
            <a:endParaRPr lang="en-US" sz="1200" dirty="0">
              <a:solidFill>
                <a:schemeClr val="tx1"/>
              </a:solidFill>
            </a:endParaRPr>
          </a:p>
        </p:txBody>
      </p:sp>
      <p:sp>
        <p:nvSpPr>
          <p:cNvPr id="8" name="Rectangle 7"/>
          <p:cNvSpPr/>
          <p:nvPr/>
        </p:nvSpPr>
        <p:spPr>
          <a:xfrm>
            <a:off x="2952328" y="2348880"/>
            <a:ext cx="2952328" cy="576064"/>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Planting 20-30 framework species:</a:t>
            </a:r>
          </a:p>
          <a:p>
            <a:pPr algn="ctr"/>
            <a:r>
              <a:rPr lang="en-US" sz="1200" dirty="0" smtClean="0">
                <a:solidFill>
                  <a:schemeClr val="tx1"/>
                </a:solidFill>
              </a:rPr>
              <a:t> weeding &amp; </a:t>
            </a:r>
            <a:r>
              <a:rPr lang="en-US" sz="1200" dirty="0" err="1" smtClean="0">
                <a:solidFill>
                  <a:schemeClr val="tx1"/>
                </a:solidFill>
              </a:rPr>
              <a:t>fertiliser</a:t>
            </a:r>
            <a:r>
              <a:rPr lang="en-US" sz="1200" dirty="0" smtClean="0">
                <a:solidFill>
                  <a:schemeClr val="tx1"/>
                </a:solidFill>
              </a:rPr>
              <a:t> application for 2 years</a:t>
            </a:r>
            <a:endParaRPr lang="en-US" sz="1200" dirty="0">
              <a:solidFill>
                <a:schemeClr val="tx1"/>
              </a:solidFill>
            </a:endParaRPr>
          </a:p>
        </p:txBody>
      </p:sp>
      <p:sp>
        <p:nvSpPr>
          <p:cNvPr id="9" name="Rectangle 8"/>
          <p:cNvSpPr/>
          <p:nvPr/>
        </p:nvSpPr>
        <p:spPr>
          <a:xfrm>
            <a:off x="216024" y="2636912"/>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Weeds shaded out, site recaptured</a:t>
            </a:r>
            <a:endParaRPr lang="en-US" sz="1200" dirty="0">
              <a:solidFill>
                <a:schemeClr val="tx1"/>
              </a:solidFill>
            </a:endParaRPr>
          </a:p>
        </p:txBody>
      </p:sp>
      <p:sp>
        <p:nvSpPr>
          <p:cNvPr id="10" name="Rectangle 9"/>
          <p:cNvSpPr/>
          <p:nvPr/>
        </p:nvSpPr>
        <p:spPr>
          <a:xfrm>
            <a:off x="3600400" y="3140968"/>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Forest structure re-established (multi-layered canopy)</a:t>
            </a:r>
            <a:endParaRPr lang="en-US" sz="1200" dirty="0">
              <a:solidFill>
                <a:schemeClr val="tx1"/>
              </a:solidFill>
            </a:endParaRPr>
          </a:p>
        </p:txBody>
      </p:sp>
      <p:sp>
        <p:nvSpPr>
          <p:cNvPr id="11" name="Rectangle 10"/>
          <p:cNvSpPr/>
          <p:nvPr/>
        </p:nvSpPr>
        <p:spPr>
          <a:xfrm>
            <a:off x="6552728" y="2924944"/>
            <a:ext cx="2376264" cy="864096"/>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Recovery of ecological functioning:</a:t>
            </a:r>
          </a:p>
          <a:p>
            <a:pPr>
              <a:buFont typeface="Arial" pitchFamily="34" charset="0"/>
              <a:buChar char="•"/>
            </a:pPr>
            <a:r>
              <a:rPr lang="en-US" sz="1200" dirty="0" smtClean="0">
                <a:solidFill>
                  <a:schemeClr val="tx1"/>
                </a:solidFill>
              </a:rPr>
              <a:t> Litter accumulation</a:t>
            </a:r>
          </a:p>
          <a:p>
            <a:pPr>
              <a:buFont typeface="Arial" pitchFamily="34" charset="0"/>
              <a:buChar char="•"/>
            </a:pPr>
            <a:r>
              <a:rPr lang="en-US" sz="1200" dirty="0" smtClean="0">
                <a:solidFill>
                  <a:schemeClr val="tx1"/>
                </a:solidFill>
              </a:rPr>
              <a:t>Nutrient cycling</a:t>
            </a:r>
          </a:p>
          <a:p>
            <a:pPr>
              <a:buFont typeface="Arial" pitchFamily="34" charset="0"/>
              <a:buChar char="•"/>
            </a:pPr>
            <a:r>
              <a:rPr lang="en-US" sz="1200" dirty="0" smtClean="0">
                <a:solidFill>
                  <a:schemeClr val="tx1"/>
                </a:solidFill>
              </a:rPr>
              <a:t>Fruits and other foods</a:t>
            </a:r>
          </a:p>
        </p:txBody>
      </p:sp>
      <p:sp>
        <p:nvSpPr>
          <p:cNvPr id="12" name="Rectangle 11"/>
          <p:cNvSpPr/>
          <p:nvPr/>
        </p:nvSpPr>
        <p:spPr>
          <a:xfrm>
            <a:off x="1152128" y="3861048"/>
            <a:ext cx="2592288" cy="648072"/>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Conditions for seed </a:t>
            </a:r>
          </a:p>
          <a:p>
            <a:pPr algn="ctr"/>
            <a:r>
              <a:rPr lang="en-US" sz="1200" dirty="0" smtClean="0">
                <a:solidFill>
                  <a:schemeClr val="tx1"/>
                </a:solidFill>
              </a:rPr>
              <a:t>germination &amp; seedling</a:t>
            </a:r>
          </a:p>
          <a:p>
            <a:pPr algn="ctr"/>
            <a:r>
              <a:rPr lang="en-US" sz="1200" dirty="0" smtClean="0">
                <a:solidFill>
                  <a:schemeClr val="tx1"/>
                </a:solidFill>
              </a:rPr>
              <a:t> survival improved</a:t>
            </a:r>
            <a:endParaRPr lang="en-US" sz="1200" dirty="0">
              <a:solidFill>
                <a:schemeClr val="tx1"/>
              </a:solidFill>
            </a:endParaRPr>
          </a:p>
        </p:txBody>
      </p:sp>
      <p:sp>
        <p:nvSpPr>
          <p:cNvPr id="13" name="Rectangle 12"/>
          <p:cNvSpPr/>
          <p:nvPr/>
        </p:nvSpPr>
        <p:spPr>
          <a:xfrm>
            <a:off x="5184576" y="4149080"/>
            <a:ext cx="2376264"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Seed-dispersing wildlife attracted</a:t>
            </a:r>
            <a:endParaRPr lang="en-US" sz="1200" dirty="0">
              <a:solidFill>
                <a:schemeClr val="tx1"/>
              </a:solidFill>
            </a:endParaRPr>
          </a:p>
        </p:txBody>
      </p:sp>
      <p:sp>
        <p:nvSpPr>
          <p:cNvPr id="14" name="Rectangle 13"/>
          <p:cNvSpPr/>
          <p:nvPr/>
        </p:nvSpPr>
        <p:spPr>
          <a:xfrm>
            <a:off x="5328592" y="4725144"/>
            <a:ext cx="1800200"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Increased seed rain</a:t>
            </a:r>
            <a:endParaRPr lang="en-US" sz="1200" dirty="0">
              <a:solidFill>
                <a:schemeClr val="tx1"/>
              </a:solidFill>
            </a:endParaRPr>
          </a:p>
        </p:txBody>
      </p:sp>
      <p:sp>
        <p:nvSpPr>
          <p:cNvPr id="15" name="Rectangle 14"/>
          <p:cNvSpPr/>
          <p:nvPr/>
        </p:nvSpPr>
        <p:spPr>
          <a:xfrm>
            <a:off x="3024336" y="5085184"/>
            <a:ext cx="2088232"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Biodiversity recovery</a:t>
            </a:r>
            <a:endParaRPr lang="en-US" sz="1200" dirty="0">
              <a:solidFill>
                <a:schemeClr val="tx1"/>
              </a:solidFill>
            </a:endParaRPr>
          </a:p>
        </p:txBody>
      </p:sp>
      <p:sp>
        <p:nvSpPr>
          <p:cNvPr id="16" name="Rectangle 15"/>
          <p:cNvSpPr/>
          <p:nvPr/>
        </p:nvSpPr>
        <p:spPr>
          <a:xfrm>
            <a:off x="6336704" y="5373216"/>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Original forest restored</a:t>
            </a:r>
            <a:endParaRPr lang="en-US" sz="1200" b="1" dirty="0">
              <a:solidFill>
                <a:schemeClr val="tx1"/>
              </a:solidFill>
            </a:endParaRPr>
          </a:p>
        </p:txBody>
      </p:sp>
      <p:sp>
        <p:nvSpPr>
          <p:cNvPr id="17" name="Rectangle 16"/>
          <p:cNvSpPr/>
          <p:nvPr/>
        </p:nvSpPr>
        <p:spPr>
          <a:xfrm>
            <a:off x="216024" y="4941168"/>
            <a:ext cx="2592288" cy="432048"/>
          </a:xfrm>
          <a:prstGeom prst="rect">
            <a:avLst/>
          </a:prstGeom>
          <a:solidFill>
            <a:srgbClr val="99CC00">
              <a:alpha val="34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Recruitment: natural re-establishment of non-planted tree species</a:t>
            </a:r>
            <a:endParaRPr lang="en-US" sz="1200" dirty="0">
              <a:solidFill>
                <a:schemeClr val="tx1"/>
              </a:solidFill>
            </a:endParaRPr>
          </a:p>
        </p:txBody>
      </p:sp>
      <p:cxnSp>
        <p:nvCxnSpPr>
          <p:cNvPr id="18" name="Straight Arrow Connector 17"/>
          <p:cNvCxnSpPr>
            <a:stCxn id="7" idx="2"/>
            <a:endCxn id="8" idx="0"/>
          </p:cNvCxnSpPr>
          <p:nvPr/>
        </p:nvCxnSpPr>
        <p:spPr>
          <a:xfrm rot="16200000" flipH="1">
            <a:off x="4248472" y="2168860"/>
            <a:ext cx="288032" cy="7200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628292" y="3320988"/>
            <a:ext cx="936104"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1"/>
          </p:cNvCxnSpPr>
          <p:nvPr/>
        </p:nvCxnSpPr>
        <p:spPr>
          <a:xfrm>
            <a:off x="2808312" y="2852936"/>
            <a:ext cx="792088" cy="50405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1" idx="1"/>
          </p:cNvCxnSpPr>
          <p:nvPr/>
        </p:nvCxnSpPr>
        <p:spPr>
          <a:xfrm>
            <a:off x="6192688" y="3356992"/>
            <a:ext cx="360040"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p:cNvCxnSpPr>
          <p:nvPr/>
        </p:nvCxnSpPr>
        <p:spPr>
          <a:xfrm rot="16200000" flipH="1">
            <a:off x="4968552" y="3501008"/>
            <a:ext cx="576064" cy="7200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3528392" y="3573016"/>
            <a:ext cx="504056"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972902" y="3464210"/>
            <a:ext cx="792088"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5" idx="1"/>
          </p:cNvCxnSpPr>
          <p:nvPr/>
        </p:nvCxnSpPr>
        <p:spPr>
          <a:xfrm>
            <a:off x="2808312" y="5157192"/>
            <a:ext cx="216024"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6" idx="1"/>
          </p:cNvCxnSpPr>
          <p:nvPr/>
        </p:nvCxnSpPr>
        <p:spPr>
          <a:xfrm>
            <a:off x="5112568" y="5229200"/>
            <a:ext cx="1224136" cy="36004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804756" y="3825044"/>
            <a:ext cx="360040" cy="288032"/>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4" idx="0"/>
          </p:cNvCxnSpPr>
          <p:nvPr/>
        </p:nvCxnSpPr>
        <p:spPr>
          <a:xfrm rot="5400000">
            <a:off x="6228692" y="4581128"/>
            <a:ext cx="144016" cy="14401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1"/>
          </p:cNvCxnSpPr>
          <p:nvPr/>
        </p:nvCxnSpPr>
        <p:spPr>
          <a:xfrm rot="10800000">
            <a:off x="2808312" y="4941168"/>
            <a:ext cx="2520280" cy="15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1"/>
          </p:cNvCxnSpPr>
          <p:nvPr/>
        </p:nvCxnSpPr>
        <p:spPr>
          <a:xfrm rot="10800000" flipV="1">
            <a:off x="144016" y="1880827"/>
            <a:ext cx="2808312" cy="1"/>
          </a:xfrm>
          <a:prstGeom prst="line">
            <a:avLst/>
          </a:prstGeom>
          <a:ln w="19050">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764196" y="3753036"/>
            <a:ext cx="3816424" cy="0"/>
          </a:xfrm>
          <a:prstGeom prst="line">
            <a:avLst/>
          </a:prstGeom>
          <a:ln w="19050">
            <a:solidFill>
              <a:schemeClr val="accent3">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4016" y="5445224"/>
            <a:ext cx="2880320" cy="21602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3"/>
            <a:endCxn id="13" idx="1"/>
          </p:cNvCxnSpPr>
          <p:nvPr/>
        </p:nvCxnSpPr>
        <p:spPr>
          <a:xfrm flipV="1">
            <a:off x="2808312" y="4365104"/>
            <a:ext cx="2376264"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4496" y="4581128"/>
            <a:ext cx="648072" cy="338554"/>
          </a:xfrm>
          <a:prstGeom prst="rect">
            <a:avLst/>
          </a:prstGeom>
          <a:noFill/>
          <a:ln w="25400">
            <a:solidFill>
              <a:srgbClr val="FF0000">
                <a:alpha val="62000"/>
              </a:srgbClr>
            </a:solidFill>
          </a:ln>
        </p:spPr>
        <p:txBody>
          <a:bodyPr wrap="square" rtlCol="0">
            <a:spAutoFit/>
          </a:bodyPr>
          <a:lstStyle/>
          <a:p>
            <a:pPr algn="ctr"/>
            <a:r>
              <a:rPr lang="en-US" sz="800" dirty="0" smtClean="0">
                <a:solidFill>
                  <a:srgbClr val="FF0000"/>
                </a:solidFill>
              </a:rPr>
              <a:t>Positive Feedback</a:t>
            </a:r>
            <a:endParaRPr lang="en-US" sz="800" dirty="0">
              <a:solidFill>
                <a:srgbClr val="FF0000"/>
              </a:solidFill>
            </a:endParaRPr>
          </a:p>
        </p:txBody>
      </p:sp>
      <p:cxnSp>
        <p:nvCxnSpPr>
          <p:cNvPr id="35" name="Straight Arrow Connector 127"/>
          <p:cNvCxnSpPr/>
          <p:nvPr/>
        </p:nvCxnSpPr>
        <p:spPr>
          <a:xfrm flipV="1">
            <a:off x="1152128" y="3429000"/>
            <a:ext cx="2448272" cy="1512168"/>
          </a:xfrm>
          <a:prstGeom prst="curvedConnector3">
            <a:avLst>
              <a:gd name="adj1" fmla="val -208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2" idx="3"/>
          </p:cNvCxnSpPr>
          <p:nvPr/>
        </p:nvCxnSpPr>
        <p:spPr>
          <a:xfrm rot="10800000" flipV="1">
            <a:off x="3744416" y="3501008"/>
            <a:ext cx="2808312" cy="68407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40160" y="3140968"/>
            <a:ext cx="648072" cy="338554"/>
          </a:xfrm>
          <a:prstGeom prst="rect">
            <a:avLst/>
          </a:prstGeom>
          <a:noFill/>
          <a:ln w="25400">
            <a:solidFill>
              <a:srgbClr val="FF0000">
                <a:alpha val="62000"/>
              </a:srgbClr>
            </a:solidFill>
          </a:ln>
        </p:spPr>
        <p:txBody>
          <a:bodyPr wrap="square" rtlCol="0">
            <a:spAutoFit/>
          </a:bodyPr>
          <a:lstStyle/>
          <a:p>
            <a:pPr algn="ctr"/>
            <a:r>
              <a:rPr lang="en-US" sz="800" dirty="0" smtClean="0">
                <a:solidFill>
                  <a:srgbClr val="FF0000"/>
                </a:solidFill>
              </a:rPr>
              <a:t>Positive Feedback</a:t>
            </a:r>
            <a:endParaRPr lang="en-US" sz="800" dirty="0">
              <a:solidFill>
                <a:srgbClr val="FF0000"/>
              </a:solidFill>
            </a:endParaRPr>
          </a:p>
        </p:txBody>
      </p:sp>
      <p:sp>
        <p:nvSpPr>
          <p:cNvPr id="40" name="Title 1"/>
          <p:cNvSpPr>
            <a:spLocks noGrp="1"/>
          </p:cNvSpPr>
          <p:nvPr>
            <p:ph type="title"/>
          </p:nvPr>
        </p:nvSpPr>
        <p:spPr>
          <a:xfrm>
            <a:off x="457200" y="274638"/>
            <a:ext cx="8229600" cy="1143000"/>
          </a:xfrm>
        </p:spPr>
        <p:txBody>
          <a:bodyPr anchor="ctr" anchorCtr="0"/>
          <a:lstStyle/>
          <a:p>
            <a:pPr algn="l"/>
            <a:r>
              <a:rPr lang="en-US" sz="3000" b="1" dirty="0" smtClean="0">
                <a:solidFill>
                  <a:srgbClr val="4B8EB9"/>
                </a:solidFill>
                <a:latin typeface="PSL Kittithada Pro (กิตติธาดา)" pitchFamily="2" charset="-34"/>
                <a:cs typeface="PSL Kittithada Pro (กิตติธาดา)" pitchFamily="2" charset="-34"/>
              </a:rPr>
              <a:t>How the Framework </a:t>
            </a:r>
            <a:br>
              <a:rPr lang="en-US" sz="3000" b="1" dirty="0" smtClean="0">
                <a:solidFill>
                  <a:srgbClr val="4B8EB9"/>
                </a:solidFill>
                <a:latin typeface="PSL Kittithada Pro (กิตติธาดา)" pitchFamily="2" charset="-34"/>
                <a:cs typeface="PSL Kittithada Pro (กิตติธาดา)" pitchFamily="2" charset="-34"/>
              </a:rPr>
            </a:br>
            <a:r>
              <a:rPr lang="en-US" sz="3000" b="1" dirty="0" smtClean="0">
                <a:solidFill>
                  <a:srgbClr val="4B8EB9"/>
                </a:solidFill>
                <a:latin typeface="PSL Kittithada Pro (กิตติธาดา)" pitchFamily="2" charset="-34"/>
                <a:cs typeface="PSL Kittithada Pro (กิตติธาดา)" pitchFamily="2" charset="-34"/>
              </a:rPr>
              <a:t>Species Method Works</a:t>
            </a:r>
            <a:endParaRPr lang="en-US" sz="3000" b="1" dirty="0">
              <a:solidFill>
                <a:srgbClr val="4B8EB9"/>
              </a:solidFill>
              <a:latin typeface="PSL Kittithada Pro (กิตติธาดา)" pitchFamily="2" charset="-34"/>
              <a:cs typeface="PSL Kittithada Pro (กิตติธาดา)" pitchFamily="2" charset="-3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l"/>
            <a:r>
              <a:rPr lang="en-US" sz="4000" b="1" dirty="0" smtClean="0">
                <a:solidFill>
                  <a:srgbClr val="4B8EB9"/>
                </a:solidFill>
                <a:latin typeface="PSL Kittithada Pro (กิตติธาดา)" pitchFamily="2" charset="-34"/>
                <a:cs typeface="PSL Kittithada Pro (กิตติธาดา)" pitchFamily="2" charset="-34"/>
              </a:rPr>
              <a:t>How we can help</a:t>
            </a:r>
            <a:endParaRPr lang="en-US" sz="40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457200" y="2061713"/>
            <a:ext cx="4123346" cy="3261430"/>
          </a:xfrm>
        </p:spPr>
        <p:txBody>
          <a:bodyPr/>
          <a:lstStyle/>
          <a:p>
            <a:pPr>
              <a:lnSpc>
                <a:spcPct val="150000"/>
              </a:lnSpc>
            </a:pPr>
            <a:r>
              <a:rPr lang="en-US" sz="1800" dirty="0" smtClean="0">
                <a:solidFill>
                  <a:srgbClr val="9B9B9B"/>
                </a:solidFill>
              </a:rPr>
              <a:t>Forestry Consultancy </a:t>
            </a:r>
            <a:endParaRPr lang="en-US" sz="1800" dirty="0" smtClean="0">
              <a:solidFill>
                <a:srgbClr val="9B9B9B"/>
              </a:solidFill>
            </a:endParaRPr>
          </a:p>
          <a:p>
            <a:pPr>
              <a:lnSpc>
                <a:spcPct val="150000"/>
              </a:lnSpc>
            </a:pPr>
            <a:r>
              <a:rPr lang="en-US" sz="1800" dirty="0" smtClean="0">
                <a:solidFill>
                  <a:srgbClr val="9B9B9B"/>
                </a:solidFill>
              </a:rPr>
              <a:t>Nursery Establishment &amp; Management</a:t>
            </a:r>
            <a:endParaRPr lang="en-US" sz="1800" dirty="0" smtClean="0">
              <a:solidFill>
                <a:srgbClr val="9B9B9B"/>
              </a:solidFill>
            </a:endParaRPr>
          </a:p>
          <a:p>
            <a:pPr>
              <a:lnSpc>
                <a:spcPct val="150000"/>
              </a:lnSpc>
            </a:pPr>
            <a:r>
              <a:rPr lang="en-US" sz="1800" dirty="0" smtClean="0">
                <a:solidFill>
                  <a:srgbClr val="9B9B9B"/>
                </a:solidFill>
              </a:rPr>
              <a:t>Plantation Management </a:t>
            </a:r>
          </a:p>
          <a:p>
            <a:pPr>
              <a:lnSpc>
                <a:spcPct val="150000"/>
              </a:lnSpc>
            </a:pPr>
            <a:r>
              <a:rPr lang="en-US" sz="1800" dirty="0" smtClean="0">
                <a:solidFill>
                  <a:srgbClr val="9B9B9B"/>
                </a:solidFill>
              </a:rPr>
              <a:t>Forestry Asset Management </a:t>
            </a:r>
          </a:p>
          <a:p>
            <a:pPr>
              <a:lnSpc>
                <a:spcPct val="150000"/>
              </a:lnSpc>
            </a:pPr>
            <a:r>
              <a:rPr lang="en-US" sz="1800" dirty="0" smtClean="0">
                <a:solidFill>
                  <a:srgbClr val="9B9B9B"/>
                </a:solidFill>
              </a:rPr>
              <a:t>Reforestation Development</a:t>
            </a:r>
          </a:p>
          <a:p>
            <a:pPr>
              <a:lnSpc>
                <a:spcPct val="150000"/>
              </a:lnSpc>
            </a:pPr>
            <a:r>
              <a:rPr lang="en-US" sz="1800" dirty="0" smtClean="0">
                <a:solidFill>
                  <a:srgbClr val="9B9B9B"/>
                </a:solidFill>
              </a:rPr>
              <a:t>Carbon Offsetting Consultancy</a:t>
            </a:r>
          </a:p>
          <a:p>
            <a:pPr>
              <a:lnSpc>
                <a:spcPct val="150000"/>
              </a:lnSpc>
            </a:pPr>
            <a:r>
              <a:rPr lang="en-US" sz="1800" dirty="0" smtClean="0">
                <a:solidFill>
                  <a:srgbClr val="9B9B9B"/>
                </a:solidFill>
              </a:rPr>
              <a:t>Renewable Energy  </a:t>
            </a:r>
            <a:r>
              <a:rPr lang="en-US" sz="1800" dirty="0" smtClean="0">
                <a:solidFill>
                  <a:srgbClr val="9B9B9B"/>
                </a:solidFill>
              </a:rPr>
              <a:t>Projects</a:t>
            </a:r>
            <a:endParaRPr lang="en-US" sz="1800" dirty="0">
              <a:solidFill>
                <a:srgbClr val="9B9B9B"/>
              </a:solidFill>
            </a:endParaRPr>
          </a:p>
        </p:txBody>
      </p:sp>
      <p:pic>
        <p:nvPicPr>
          <p:cNvPr id="9218" name="Picture 2" descr="D:\Vee\Desktop File\AW\IMG_1528.jpg"/>
          <p:cNvPicPr>
            <a:picLocks noChangeAspect="1" noChangeArrowheads="1"/>
          </p:cNvPicPr>
          <p:nvPr/>
        </p:nvPicPr>
        <p:blipFill>
          <a:blip r:embed="rId2" cstate="screen"/>
          <a:srcRect/>
          <a:stretch>
            <a:fillRect/>
          </a:stretch>
        </p:blipFill>
        <p:spPr bwMode="auto">
          <a:xfrm>
            <a:off x="4269493" y="2321553"/>
            <a:ext cx="4280572" cy="2854296"/>
          </a:xfrm>
          <a:prstGeom prst="rect">
            <a:avLst/>
          </a:prstGeom>
          <a:noFill/>
        </p:spPr>
      </p:pic>
    </p:spTree>
    <p:extLst>
      <p:ext uri="{BB962C8B-B14F-4D97-AF65-F5344CB8AC3E}">
        <p14:creationId xmlns:p14="http://schemas.microsoft.com/office/powerpoint/2010/main" xmlns="" val="181409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6" y="392502"/>
            <a:ext cx="8229600" cy="1143000"/>
          </a:xfrm>
        </p:spPr>
        <p:txBody>
          <a:bodyPr anchor="ctr" anchorCtr="0"/>
          <a:lstStyle/>
          <a:p>
            <a:pPr algn="l"/>
            <a:r>
              <a:rPr lang="en-US" sz="4000" b="1" dirty="0" smtClean="0">
                <a:solidFill>
                  <a:srgbClr val="4B8EB9"/>
                </a:solidFill>
                <a:latin typeface="PSL Kittithada Pro (กิตติธาดา)" pitchFamily="2" charset="-34"/>
                <a:cs typeface="PSL Kittithada Pro (กิตติธาดา)" pitchFamily="2" charset="-34"/>
              </a:rPr>
              <a:t>Options</a:t>
            </a:r>
            <a:endParaRPr lang="en-US" sz="40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879895" y="2018581"/>
            <a:ext cx="4123346" cy="3272246"/>
          </a:xfrm>
        </p:spPr>
        <p:txBody>
          <a:bodyPr/>
          <a:lstStyle/>
          <a:p>
            <a:pPr>
              <a:lnSpc>
                <a:spcPct val="150000"/>
              </a:lnSpc>
            </a:pPr>
            <a:r>
              <a:rPr lang="en-US" sz="1800" dirty="0" smtClean="0">
                <a:solidFill>
                  <a:srgbClr val="9B9B9B"/>
                </a:solidFill>
              </a:rPr>
              <a:t>Technical Assistance/Consultancy </a:t>
            </a:r>
          </a:p>
          <a:p>
            <a:pPr>
              <a:lnSpc>
                <a:spcPct val="150000"/>
              </a:lnSpc>
            </a:pPr>
            <a:r>
              <a:rPr lang="en-US" sz="1800" dirty="0" smtClean="0">
                <a:solidFill>
                  <a:srgbClr val="9B9B9B"/>
                </a:solidFill>
              </a:rPr>
              <a:t>Sub Contract Projects</a:t>
            </a:r>
          </a:p>
          <a:p>
            <a:pPr lvl="1">
              <a:lnSpc>
                <a:spcPct val="150000"/>
              </a:lnSpc>
            </a:pPr>
            <a:r>
              <a:rPr lang="en-US" sz="1200" dirty="0" smtClean="0">
                <a:solidFill>
                  <a:srgbClr val="9B9B9B"/>
                </a:solidFill>
              </a:rPr>
              <a:t>Project Development</a:t>
            </a:r>
            <a:endParaRPr lang="en-US" sz="1200" dirty="0" smtClean="0">
              <a:solidFill>
                <a:srgbClr val="9B9B9B"/>
              </a:solidFill>
            </a:endParaRPr>
          </a:p>
          <a:p>
            <a:pPr lvl="1">
              <a:lnSpc>
                <a:spcPct val="150000"/>
              </a:lnSpc>
            </a:pPr>
            <a:r>
              <a:rPr lang="en-US" sz="1200" dirty="0" smtClean="0">
                <a:solidFill>
                  <a:srgbClr val="9B9B9B"/>
                </a:solidFill>
              </a:rPr>
              <a:t>Project Management</a:t>
            </a:r>
            <a:endParaRPr lang="en-US" sz="1200" dirty="0" smtClean="0">
              <a:solidFill>
                <a:srgbClr val="9B9B9B"/>
              </a:solidFill>
            </a:endParaRPr>
          </a:p>
          <a:p>
            <a:pPr>
              <a:lnSpc>
                <a:spcPct val="150000"/>
              </a:lnSpc>
            </a:pPr>
            <a:r>
              <a:rPr lang="en-US" sz="1800" dirty="0" smtClean="0">
                <a:solidFill>
                  <a:srgbClr val="9B9B9B"/>
                </a:solidFill>
              </a:rPr>
              <a:t>Land/Project Options</a:t>
            </a:r>
          </a:p>
          <a:p>
            <a:pPr lvl="1">
              <a:lnSpc>
                <a:spcPct val="150000"/>
              </a:lnSpc>
            </a:pPr>
            <a:r>
              <a:rPr lang="en-US" sz="1400" dirty="0" smtClean="0">
                <a:solidFill>
                  <a:srgbClr val="9B9B9B"/>
                </a:solidFill>
              </a:rPr>
              <a:t>Land availability for projects</a:t>
            </a:r>
          </a:p>
          <a:p>
            <a:pPr lvl="1">
              <a:lnSpc>
                <a:spcPct val="150000"/>
              </a:lnSpc>
            </a:pPr>
            <a:r>
              <a:rPr lang="en-US" sz="1400" dirty="0" smtClean="0">
                <a:solidFill>
                  <a:srgbClr val="9B9B9B"/>
                </a:solidFill>
              </a:rPr>
              <a:t>Commercial or Reforestation</a:t>
            </a:r>
          </a:p>
          <a:p>
            <a:pPr>
              <a:lnSpc>
                <a:spcPct val="150000"/>
              </a:lnSpc>
            </a:pPr>
            <a:r>
              <a:rPr lang="en-US" sz="1800" dirty="0" smtClean="0">
                <a:solidFill>
                  <a:srgbClr val="9B9B9B"/>
                </a:solidFill>
              </a:rPr>
              <a:t>Investment into ARRF and routed back into  projects in Thailand </a:t>
            </a:r>
            <a:endParaRPr lang="en-US" sz="1800" dirty="0" smtClean="0">
              <a:solidFill>
                <a:srgbClr val="9B9B9B"/>
              </a:solidFill>
            </a:endParaRPr>
          </a:p>
        </p:txBody>
      </p:sp>
      <p:pic>
        <p:nvPicPr>
          <p:cNvPr id="1026" name="Picture 2" descr="https://encrypted-tbn0.google.com/images?q=tbn:ANd9GcSfB5MBm4pQ1qOskIGsCssjpIXCuRwknhA7FhXv62P_dMT0FsflqQ"/>
          <p:cNvPicPr>
            <a:picLocks noChangeAspect="1" noChangeArrowheads="1"/>
          </p:cNvPicPr>
          <p:nvPr/>
        </p:nvPicPr>
        <p:blipFill>
          <a:blip r:embed="rId2"/>
          <a:srcRect/>
          <a:stretch>
            <a:fillRect/>
          </a:stretch>
        </p:blipFill>
        <p:spPr bwMode="auto">
          <a:xfrm>
            <a:off x="5348378" y="2485875"/>
            <a:ext cx="2695516" cy="2683537"/>
          </a:xfrm>
          <a:prstGeom prst="rect">
            <a:avLst/>
          </a:prstGeom>
          <a:noFill/>
        </p:spPr>
      </p:pic>
    </p:spTree>
    <p:extLst>
      <p:ext uri="{BB962C8B-B14F-4D97-AF65-F5344CB8AC3E}">
        <p14:creationId xmlns:p14="http://schemas.microsoft.com/office/powerpoint/2010/main" xmlns="" val="181409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11-54_Revised_TREEDOM TEMPLATE.jp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03031" y="3949850"/>
            <a:ext cx="7301345" cy="707886"/>
          </a:xfrm>
          <a:prstGeom prst="rect">
            <a:avLst/>
          </a:prstGeom>
          <a:noFill/>
        </p:spPr>
        <p:txBody>
          <a:bodyPr wrap="square" rtlCol="0">
            <a:spAutoFit/>
          </a:bodyPr>
          <a:lstStyle/>
          <a:p>
            <a:pPr algn="ctr"/>
            <a:r>
              <a:rPr lang="en-US" sz="4000" b="1" dirty="0" smtClean="0">
                <a:solidFill>
                  <a:srgbClr val="9B9B9B"/>
                </a:solidFill>
              </a:rPr>
              <a:t>THANK YOU </a:t>
            </a:r>
            <a:endParaRPr lang="en-US" sz="4000" dirty="0">
              <a:solidFill>
                <a:srgbClr val="9B9B9B"/>
              </a:solidFill>
            </a:endParaRPr>
          </a:p>
        </p:txBody>
      </p:sp>
      <p:sp>
        <p:nvSpPr>
          <p:cNvPr id="6" name="Subtitle 2"/>
          <p:cNvSpPr>
            <a:spLocks noGrp="1"/>
          </p:cNvSpPr>
          <p:nvPr>
            <p:ph type="subTitle" idx="1"/>
          </p:nvPr>
        </p:nvSpPr>
        <p:spPr>
          <a:xfrm>
            <a:off x="5832764" y="4876800"/>
            <a:ext cx="2867890" cy="1094509"/>
          </a:xfrm>
        </p:spPr>
        <p:txBody>
          <a:bodyPr>
            <a:normAutofit fontScale="70000" lnSpcReduction="20000"/>
          </a:bodyPr>
          <a:lstStyle/>
          <a:p>
            <a:pPr algn="r">
              <a:lnSpc>
                <a:spcPct val="120000"/>
              </a:lnSpc>
            </a:pPr>
            <a:r>
              <a:rPr lang="en-US" sz="1900" b="1" dirty="0" smtClean="0">
                <a:solidFill>
                  <a:srgbClr val="9B9B9B"/>
                </a:solidFill>
              </a:rPr>
              <a:t>ANDREW G. STEEL</a:t>
            </a:r>
            <a:br>
              <a:rPr lang="en-US" sz="1900" b="1" dirty="0" smtClean="0">
                <a:solidFill>
                  <a:srgbClr val="9B9B9B"/>
                </a:solidFill>
              </a:rPr>
            </a:br>
            <a:r>
              <a:rPr lang="en-US" sz="1900" b="1" dirty="0" smtClean="0">
                <a:solidFill>
                  <a:srgbClr val="9B9B9B"/>
                </a:solidFill>
              </a:rPr>
              <a:t>Chief Executive Officer</a:t>
            </a:r>
            <a:br>
              <a:rPr lang="en-US" sz="1900" b="1" dirty="0" smtClean="0">
                <a:solidFill>
                  <a:srgbClr val="9B9B9B"/>
                </a:solidFill>
              </a:rPr>
            </a:br>
            <a:r>
              <a:rPr lang="en-US" sz="1900" b="1" dirty="0" smtClean="0">
                <a:solidFill>
                  <a:srgbClr val="9B9B9B"/>
                </a:solidFill>
              </a:rPr>
              <a:t>THE TREEDOM GROUP</a:t>
            </a:r>
          </a:p>
          <a:p>
            <a:pPr algn="r">
              <a:lnSpc>
                <a:spcPct val="120000"/>
              </a:lnSpc>
            </a:pPr>
            <a:r>
              <a:rPr lang="en-US" sz="1900" b="1" dirty="0" smtClean="0">
                <a:solidFill>
                  <a:srgbClr val="9B9B9B"/>
                </a:solidFill>
              </a:rPr>
              <a:t>andrew.steel@thetreedomgroup.com</a:t>
            </a:r>
          </a:p>
          <a:p>
            <a:pPr algn="r"/>
            <a:endParaRPr lang="en-US" sz="1900" dirty="0"/>
          </a:p>
        </p:txBody>
      </p:sp>
    </p:spTree>
    <p:extLst>
      <p:ext uri="{BB962C8B-B14F-4D97-AF65-F5344CB8AC3E}">
        <p14:creationId xmlns:p14="http://schemas.microsoft.com/office/powerpoint/2010/main" xmlns="" val="202968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887"/>
            <a:ext cx="8229600" cy="1143000"/>
          </a:xfrm>
        </p:spPr>
        <p:txBody>
          <a:bodyPr anchor="ctr" anchorCtr="0"/>
          <a:lstStyle/>
          <a:p>
            <a:pPr algn="l"/>
            <a:r>
              <a:rPr lang="en-US" sz="6000" b="1" dirty="0" smtClean="0">
                <a:solidFill>
                  <a:srgbClr val="4B8EB9"/>
                </a:solidFill>
                <a:latin typeface="PSL Kittithada Pro (กิตติธาดา)" pitchFamily="2" charset="-34"/>
                <a:cs typeface="PSL Kittithada Pro (กิตติธาดา)" pitchFamily="2" charset="-34"/>
              </a:rPr>
              <a:t>Outline</a:t>
            </a:r>
            <a:endParaRPr lang="en-US" sz="60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666572" y="2035834"/>
            <a:ext cx="7751035" cy="3804249"/>
          </a:xfrm>
        </p:spPr>
        <p:txBody>
          <a:bodyPr/>
          <a:lstStyle/>
          <a:p>
            <a:pPr>
              <a:lnSpc>
                <a:spcPct val="150000"/>
              </a:lnSpc>
            </a:pPr>
            <a:r>
              <a:rPr lang="en-US" sz="2800" dirty="0" smtClean="0">
                <a:solidFill>
                  <a:srgbClr val="9B9B9B"/>
                </a:solidFill>
              </a:rPr>
              <a:t>Who we are, what we do, projects, </a:t>
            </a:r>
            <a:r>
              <a:rPr lang="en-US" sz="2800" b="1" dirty="0" smtClean="0">
                <a:solidFill>
                  <a:srgbClr val="9B9B9B"/>
                </a:solidFill>
              </a:rPr>
              <a:t>Our SUCCESS</a:t>
            </a:r>
            <a:r>
              <a:rPr lang="en-US" sz="2800" dirty="0" smtClean="0">
                <a:solidFill>
                  <a:srgbClr val="9B9B9B"/>
                </a:solidFill>
              </a:rPr>
              <a:t>  </a:t>
            </a:r>
          </a:p>
          <a:p>
            <a:pPr>
              <a:lnSpc>
                <a:spcPct val="150000"/>
              </a:lnSpc>
            </a:pPr>
            <a:r>
              <a:rPr lang="en-US" sz="2800" dirty="0" smtClean="0">
                <a:solidFill>
                  <a:srgbClr val="9B9B9B"/>
                </a:solidFill>
              </a:rPr>
              <a:t>Overview of the </a:t>
            </a:r>
            <a:r>
              <a:rPr lang="en-US" sz="2800" dirty="0" err="1" smtClean="0">
                <a:solidFill>
                  <a:srgbClr val="9B9B9B"/>
                </a:solidFill>
              </a:rPr>
              <a:t>Treedom</a:t>
            </a:r>
            <a:r>
              <a:rPr lang="en-US" sz="2800" dirty="0" smtClean="0">
                <a:solidFill>
                  <a:srgbClr val="9B9B9B"/>
                </a:solidFill>
              </a:rPr>
              <a:t> group</a:t>
            </a:r>
          </a:p>
          <a:p>
            <a:pPr>
              <a:lnSpc>
                <a:spcPct val="150000"/>
              </a:lnSpc>
            </a:pPr>
            <a:r>
              <a:rPr lang="en-US" sz="2800" dirty="0" smtClean="0">
                <a:solidFill>
                  <a:srgbClr val="9B9B9B"/>
                </a:solidFill>
              </a:rPr>
              <a:t>How we can help </a:t>
            </a:r>
          </a:p>
          <a:p>
            <a:pPr>
              <a:lnSpc>
                <a:spcPct val="150000"/>
              </a:lnSpc>
            </a:pPr>
            <a:r>
              <a:rPr lang="en-US" sz="2800" dirty="0" smtClean="0">
                <a:solidFill>
                  <a:srgbClr val="9B9B9B"/>
                </a:solidFill>
              </a:rPr>
              <a:t>Framework species restoration:</a:t>
            </a:r>
          </a:p>
          <a:p>
            <a:pPr lvl="1">
              <a:lnSpc>
                <a:spcPct val="150000"/>
              </a:lnSpc>
            </a:pPr>
            <a:r>
              <a:rPr lang="en-US" sz="2000" dirty="0" smtClean="0">
                <a:solidFill>
                  <a:srgbClr val="9B9B9B"/>
                </a:solidFill>
              </a:rPr>
              <a:t>Multiple species</a:t>
            </a:r>
            <a:r>
              <a:rPr lang="en-US" sz="2000" dirty="0" smtClean="0">
                <a:solidFill>
                  <a:srgbClr val="9B9B9B"/>
                </a:solidFill>
              </a:rPr>
              <a:t>, economic development, commercial options</a:t>
            </a:r>
          </a:p>
          <a:p>
            <a:pPr>
              <a:buNone/>
            </a:pPr>
            <a:endParaRPr lang="en-US" dirty="0"/>
          </a:p>
        </p:txBody>
      </p:sp>
    </p:spTree>
    <p:extLst>
      <p:ext uri="{BB962C8B-B14F-4D97-AF65-F5344CB8AC3E}">
        <p14:creationId xmlns:p14="http://schemas.microsoft.com/office/powerpoint/2010/main" xmlns="" val="1814092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IA FORESTRY.jpg"/>
          <p:cNvPicPr>
            <a:picLocks noChangeAspect="1"/>
          </p:cNvPicPr>
          <p:nvPr/>
        </p:nvPicPr>
        <p:blipFill>
          <a:blip r:embed="rId2" cstate="screen"/>
          <a:stretch>
            <a:fillRect/>
          </a:stretch>
        </p:blipFill>
        <p:spPr>
          <a:xfrm>
            <a:off x="678312" y="2293866"/>
            <a:ext cx="1881499" cy="893712"/>
          </a:xfrm>
          <a:prstGeom prst="rect">
            <a:avLst/>
          </a:prstGeom>
        </p:spPr>
      </p:pic>
      <p:sp>
        <p:nvSpPr>
          <p:cNvPr id="2" name="Title 1"/>
          <p:cNvSpPr>
            <a:spLocks noGrp="1"/>
          </p:cNvSpPr>
          <p:nvPr>
            <p:ph type="title"/>
          </p:nvPr>
        </p:nvSpPr>
        <p:spPr>
          <a:xfrm>
            <a:off x="457200" y="457200"/>
            <a:ext cx="8229600" cy="1143000"/>
          </a:xfrm>
        </p:spPr>
        <p:txBody>
          <a:bodyPr anchor="ctr" anchorCtr="0"/>
          <a:lstStyle/>
          <a:p>
            <a:pPr algn="l"/>
            <a:r>
              <a:rPr lang="en-US" sz="4800" b="1" dirty="0" smtClean="0">
                <a:solidFill>
                  <a:srgbClr val="4B8EB9"/>
                </a:solidFill>
                <a:latin typeface="PSL Kittithada Pro (กิตติธาดา)" pitchFamily="2" charset="-34"/>
                <a:cs typeface="PSL Kittithada Pro (กิตติธาดา)" pitchFamily="2" charset="-34"/>
              </a:rPr>
              <a:t>Group Overview</a:t>
            </a:r>
            <a:endParaRPr lang="en-US" sz="48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p:txBody>
          <a:bodyPr/>
          <a:lstStyle/>
          <a:p>
            <a:pPr>
              <a:buNone/>
            </a:pPr>
            <a:endParaRPr lang="en-US" sz="2000" b="1" dirty="0" smtClean="0"/>
          </a:p>
          <a:p>
            <a:pPr>
              <a:lnSpc>
                <a:spcPct val="150000"/>
              </a:lnSpc>
              <a:buNone/>
            </a:pPr>
            <a:r>
              <a:rPr lang="en-US" sz="2000" b="1" dirty="0" smtClean="0"/>
              <a:t>						</a:t>
            </a:r>
            <a:r>
              <a:rPr lang="en-US" sz="2000" b="1" dirty="0" smtClean="0">
                <a:solidFill>
                  <a:srgbClr val="A1C038"/>
                </a:solidFill>
              </a:rPr>
              <a:t>Asia Forestry Management</a:t>
            </a:r>
            <a:r>
              <a:rPr lang="en-US" sz="2000" dirty="0" smtClean="0">
                <a:solidFill>
                  <a:srgbClr val="A1C038"/>
                </a:solidFill>
              </a:rPr>
              <a:t> </a:t>
            </a:r>
            <a:r>
              <a:rPr lang="en-US" sz="2000" b="1" dirty="0" smtClean="0">
                <a:solidFill>
                  <a:srgbClr val="9B9B9B"/>
                </a:solidFill>
              </a:rPr>
              <a:t>- </a:t>
            </a:r>
            <a:r>
              <a:rPr lang="en-US" sz="2000" b="1" dirty="0" smtClean="0">
                <a:solidFill>
                  <a:srgbClr val="9B9B9B"/>
                </a:solidFill>
              </a:rPr>
              <a:t>P</a:t>
            </a:r>
            <a:r>
              <a:rPr lang="en-US" sz="1400" b="1" dirty="0" smtClean="0">
                <a:solidFill>
                  <a:srgbClr val="9B9B9B"/>
                </a:solidFill>
              </a:rPr>
              <a:t>lantation </a:t>
            </a:r>
            <a:r>
              <a:rPr lang="en-US" sz="1400" b="1" dirty="0" smtClean="0">
                <a:solidFill>
                  <a:srgbClr val="9B9B9B"/>
                </a:solidFill>
              </a:rPr>
              <a:t>management 							company in South East Asia focusing on </a:t>
            </a:r>
            <a:r>
              <a:rPr lang="en-US" sz="1400" b="1" dirty="0" err="1" smtClean="0">
                <a:solidFill>
                  <a:srgbClr val="9B9B9B"/>
                </a:solidFill>
              </a:rPr>
              <a:t>Aquilaria</a:t>
            </a:r>
            <a:r>
              <a:rPr lang="en-US" sz="1400" b="1" dirty="0" smtClean="0">
                <a:solidFill>
                  <a:srgbClr val="9B9B9B"/>
                </a:solidFill>
              </a:rPr>
              <a:t> tree species and the 						production of High Grade </a:t>
            </a:r>
            <a:r>
              <a:rPr lang="en-US" sz="1400" b="1" dirty="0" err="1" smtClean="0">
                <a:solidFill>
                  <a:srgbClr val="9B9B9B"/>
                </a:solidFill>
              </a:rPr>
              <a:t>Oud</a:t>
            </a:r>
            <a:r>
              <a:rPr lang="en-US" sz="1400" b="1" dirty="0" smtClean="0">
                <a:solidFill>
                  <a:srgbClr val="9B9B9B"/>
                </a:solidFill>
              </a:rPr>
              <a:t> Oil at our subsidiary company, Asia Forestry 					Distillery based in 	</a:t>
            </a:r>
            <a:r>
              <a:rPr lang="en-US" sz="1400" b="1" dirty="0" err="1" smtClean="0">
                <a:solidFill>
                  <a:srgbClr val="9B9B9B"/>
                </a:solidFill>
              </a:rPr>
              <a:t>Trat</a:t>
            </a:r>
            <a:r>
              <a:rPr lang="en-US" sz="1400" b="1" dirty="0" smtClean="0">
                <a:solidFill>
                  <a:srgbClr val="9B9B9B"/>
                </a:solidFill>
              </a:rPr>
              <a:t> Province Thailand.</a:t>
            </a:r>
          </a:p>
          <a:p>
            <a:pPr>
              <a:buNone/>
            </a:pPr>
            <a:endParaRPr lang="en-US" sz="2000" b="1" dirty="0" smtClean="0"/>
          </a:p>
          <a:p>
            <a:pPr algn="just">
              <a:lnSpc>
                <a:spcPct val="150000"/>
              </a:lnSpc>
              <a:buNone/>
            </a:pPr>
            <a:r>
              <a:rPr lang="en-US" sz="2000" b="1" dirty="0" smtClean="0"/>
              <a:t>						</a:t>
            </a:r>
          </a:p>
          <a:p>
            <a:pPr>
              <a:lnSpc>
                <a:spcPct val="150000"/>
              </a:lnSpc>
              <a:buNone/>
            </a:pPr>
            <a:r>
              <a:rPr lang="en-US" sz="2000" b="1" dirty="0" smtClean="0">
                <a:solidFill>
                  <a:srgbClr val="9B9B9B"/>
                </a:solidFill>
              </a:rPr>
              <a:t>						</a:t>
            </a:r>
          </a:p>
          <a:p>
            <a:pPr>
              <a:buNone/>
            </a:pPr>
            <a:r>
              <a:rPr lang="en-US" sz="2000" b="1" dirty="0" smtClean="0"/>
              <a:t>						</a:t>
            </a:r>
            <a:endParaRPr lang="en-US" sz="2000" dirty="0" smtClean="0"/>
          </a:p>
          <a:p>
            <a:pPr>
              <a:buNone/>
            </a:pPr>
            <a:endParaRPr lang="en-US" dirty="0"/>
          </a:p>
        </p:txBody>
      </p:sp>
      <p:pic>
        <p:nvPicPr>
          <p:cNvPr id="3076" name="Picture 4" descr="C:\Documents and Settings\worravit.c\Desktop\New Folder\DSC_0465.JPG"/>
          <p:cNvPicPr>
            <a:picLocks noChangeAspect="1" noChangeArrowheads="1"/>
          </p:cNvPicPr>
          <p:nvPr/>
        </p:nvPicPr>
        <p:blipFill>
          <a:blip r:embed="rId3" cstate="screen"/>
          <a:srcRect/>
          <a:stretch>
            <a:fillRect/>
          </a:stretch>
        </p:blipFill>
        <p:spPr bwMode="auto">
          <a:xfrm>
            <a:off x="678312" y="3748579"/>
            <a:ext cx="3021013" cy="2093913"/>
          </a:xfrm>
          <a:prstGeom prst="rect">
            <a:avLst/>
          </a:prstGeom>
          <a:noFill/>
        </p:spPr>
      </p:pic>
      <p:pic>
        <p:nvPicPr>
          <p:cNvPr id="3077" name="Picture 5" descr="C:\Documents and Settings\worravit.c\Desktop\New Folder\DSC00996.JPG"/>
          <p:cNvPicPr>
            <a:picLocks noChangeAspect="1" noChangeArrowheads="1"/>
          </p:cNvPicPr>
          <p:nvPr/>
        </p:nvPicPr>
        <p:blipFill>
          <a:blip r:embed="rId4" cstate="screen"/>
          <a:srcRect/>
          <a:stretch>
            <a:fillRect/>
          </a:stretch>
        </p:blipFill>
        <p:spPr bwMode="auto">
          <a:xfrm>
            <a:off x="3833792" y="3748579"/>
            <a:ext cx="1570435" cy="2093913"/>
          </a:xfrm>
          <a:prstGeom prst="rect">
            <a:avLst/>
          </a:prstGeom>
          <a:noFill/>
        </p:spPr>
      </p:pic>
      <p:pic>
        <p:nvPicPr>
          <p:cNvPr id="3078" name="Picture 6" descr="C:\Documents and Settings\worravit.c\Desktop\New Folder\Dub 36.JPG"/>
          <p:cNvPicPr>
            <a:picLocks noChangeAspect="1" noChangeArrowheads="1"/>
          </p:cNvPicPr>
          <p:nvPr/>
        </p:nvPicPr>
        <p:blipFill>
          <a:blip r:embed="rId5" cstate="screen"/>
          <a:srcRect/>
          <a:stretch>
            <a:fillRect/>
          </a:stretch>
        </p:blipFill>
        <p:spPr bwMode="auto">
          <a:xfrm>
            <a:off x="5540526" y="3748579"/>
            <a:ext cx="2791883" cy="2093913"/>
          </a:xfrm>
          <a:prstGeom prst="rect">
            <a:avLst/>
          </a:prstGeom>
          <a:noFill/>
        </p:spPr>
      </p:pic>
      <p:sp>
        <p:nvSpPr>
          <p:cNvPr id="11" name="TextBox 10"/>
          <p:cNvSpPr txBox="1"/>
          <p:nvPr/>
        </p:nvSpPr>
        <p:spPr>
          <a:xfrm>
            <a:off x="4571999" y="5641782"/>
            <a:ext cx="832227" cy="215444"/>
          </a:xfrm>
          <a:prstGeom prst="rect">
            <a:avLst/>
          </a:prstGeom>
          <a:solidFill>
            <a:srgbClr val="A1C038"/>
          </a:solidFill>
        </p:spPr>
        <p:txBody>
          <a:bodyPr wrap="square" rtlCol="0">
            <a:spAutoFit/>
          </a:bodyPr>
          <a:lstStyle/>
          <a:p>
            <a:pPr algn="ctr"/>
            <a:r>
              <a:rPr lang="en-US" sz="800" b="1" dirty="0" smtClean="0">
                <a:solidFill>
                  <a:schemeClr val="bg1"/>
                </a:solidFill>
              </a:rPr>
              <a:t>DISTILLATION</a:t>
            </a:r>
            <a:endParaRPr lang="en-US" sz="800" b="1" dirty="0">
              <a:solidFill>
                <a:schemeClr val="bg1"/>
              </a:solidFill>
            </a:endParaRPr>
          </a:p>
        </p:txBody>
      </p:sp>
      <p:sp>
        <p:nvSpPr>
          <p:cNvPr id="12" name="TextBox 11"/>
          <p:cNvSpPr txBox="1"/>
          <p:nvPr/>
        </p:nvSpPr>
        <p:spPr>
          <a:xfrm>
            <a:off x="7299247" y="5641782"/>
            <a:ext cx="1033162" cy="215444"/>
          </a:xfrm>
          <a:prstGeom prst="rect">
            <a:avLst/>
          </a:prstGeom>
          <a:solidFill>
            <a:srgbClr val="A1C038"/>
          </a:solidFill>
        </p:spPr>
        <p:txBody>
          <a:bodyPr wrap="square" rtlCol="0">
            <a:spAutoFit/>
          </a:bodyPr>
          <a:lstStyle/>
          <a:p>
            <a:pPr algn="ctr"/>
            <a:r>
              <a:rPr lang="en-US" sz="800" b="1" dirty="0" smtClean="0">
                <a:solidFill>
                  <a:schemeClr val="bg1"/>
                </a:solidFill>
              </a:rPr>
              <a:t>DUBAI EXHIBITION</a:t>
            </a:r>
            <a:endParaRPr lang="en-US" sz="800" b="1" dirty="0">
              <a:solidFill>
                <a:schemeClr val="bg1"/>
              </a:solidFill>
            </a:endParaRPr>
          </a:p>
        </p:txBody>
      </p:sp>
      <p:sp>
        <p:nvSpPr>
          <p:cNvPr id="13" name="TextBox 12"/>
          <p:cNvSpPr txBox="1"/>
          <p:nvPr/>
        </p:nvSpPr>
        <p:spPr>
          <a:xfrm>
            <a:off x="2871387" y="5627048"/>
            <a:ext cx="827938" cy="215444"/>
          </a:xfrm>
          <a:prstGeom prst="rect">
            <a:avLst/>
          </a:prstGeom>
          <a:solidFill>
            <a:srgbClr val="A1C038"/>
          </a:solidFill>
        </p:spPr>
        <p:txBody>
          <a:bodyPr wrap="square" rtlCol="0">
            <a:spAutoFit/>
          </a:bodyPr>
          <a:lstStyle/>
          <a:p>
            <a:pPr algn="ctr"/>
            <a:r>
              <a:rPr lang="en-US" sz="800" b="1" dirty="0" smtClean="0">
                <a:solidFill>
                  <a:schemeClr val="bg1"/>
                </a:solidFill>
              </a:rPr>
              <a:t>PLANTATIONS</a:t>
            </a:r>
            <a:endParaRPr lang="en-US" sz="800" b="1" dirty="0">
              <a:solidFill>
                <a:schemeClr val="bg1"/>
              </a:solidFill>
            </a:endParaRPr>
          </a:p>
        </p:txBody>
      </p:sp>
    </p:spTree>
    <p:extLst>
      <p:ext uri="{BB962C8B-B14F-4D97-AF65-F5344CB8AC3E}">
        <p14:creationId xmlns:p14="http://schemas.microsoft.com/office/powerpoint/2010/main" xmlns="" val="51749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QUITECH.jpg"/>
          <p:cNvPicPr>
            <a:picLocks noChangeAspect="1"/>
          </p:cNvPicPr>
          <p:nvPr/>
        </p:nvPicPr>
        <p:blipFill>
          <a:blip r:embed="rId2" cstate="screen"/>
          <a:stretch>
            <a:fillRect/>
          </a:stretch>
        </p:blipFill>
        <p:spPr>
          <a:xfrm>
            <a:off x="723159" y="2088365"/>
            <a:ext cx="1844852" cy="1113348"/>
          </a:xfrm>
          <a:prstGeom prst="rect">
            <a:avLst/>
          </a:prstGeom>
        </p:spPr>
      </p:pic>
      <p:sp>
        <p:nvSpPr>
          <p:cNvPr id="2" name="Title 1"/>
          <p:cNvSpPr>
            <a:spLocks noGrp="1"/>
          </p:cNvSpPr>
          <p:nvPr>
            <p:ph type="title"/>
          </p:nvPr>
        </p:nvSpPr>
        <p:spPr>
          <a:xfrm>
            <a:off x="457200" y="457200"/>
            <a:ext cx="8229600" cy="1143000"/>
          </a:xfrm>
        </p:spPr>
        <p:txBody>
          <a:bodyPr anchor="ctr" anchorCtr="0"/>
          <a:lstStyle/>
          <a:p>
            <a:pPr algn="l"/>
            <a:r>
              <a:rPr lang="en-US" sz="4800" b="1" dirty="0" smtClean="0">
                <a:solidFill>
                  <a:srgbClr val="4B8EB9"/>
                </a:solidFill>
                <a:latin typeface="PSL Kittithada Pro (กิตติธาดา)" pitchFamily="2" charset="-34"/>
                <a:cs typeface="PSL Kittithada Pro (กิตติธาดา)" pitchFamily="2" charset="-34"/>
              </a:rPr>
              <a:t>Group Overview</a:t>
            </a:r>
            <a:endParaRPr lang="en-US" sz="48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p:txBody>
          <a:bodyPr/>
          <a:lstStyle/>
          <a:p>
            <a:pPr>
              <a:buNone/>
            </a:pPr>
            <a:endParaRPr lang="en-US" sz="2000" b="1" dirty="0" smtClean="0"/>
          </a:p>
          <a:p>
            <a:pPr>
              <a:buNone/>
            </a:pPr>
            <a:r>
              <a:rPr lang="en-US" sz="2000" b="1" dirty="0" smtClean="0"/>
              <a:t>						</a:t>
            </a:r>
            <a:r>
              <a:rPr lang="en-US" sz="2000" b="1" dirty="0" err="1" smtClean="0">
                <a:solidFill>
                  <a:srgbClr val="4B8EB9"/>
                </a:solidFill>
              </a:rPr>
              <a:t>Equitech</a:t>
            </a:r>
            <a:r>
              <a:rPr lang="en-US" sz="2000" b="1" dirty="0" smtClean="0">
                <a:solidFill>
                  <a:srgbClr val="4B8EB9"/>
                </a:solidFill>
              </a:rPr>
              <a:t> (Thailand)</a:t>
            </a:r>
            <a:r>
              <a:rPr lang="en-US" sz="2000" dirty="0" smtClean="0">
                <a:solidFill>
                  <a:srgbClr val="4B8EB9"/>
                </a:solidFill>
              </a:rPr>
              <a:t> </a:t>
            </a:r>
            <a:r>
              <a:rPr lang="en-US" sz="1800" b="1" dirty="0" smtClean="0">
                <a:solidFill>
                  <a:srgbClr val="9B9B9B"/>
                </a:solidFill>
              </a:rPr>
              <a:t>- </a:t>
            </a:r>
            <a:r>
              <a:rPr lang="en-US" sz="1400" b="1" dirty="0" smtClean="0">
                <a:solidFill>
                  <a:srgbClr val="9B9B9B"/>
                </a:solidFill>
              </a:rPr>
              <a:t>Project Consultancy, due diligence  and 						Management  Specialists focusing on forestry </a:t>
            </a:r>
            <a:r>
              <a:rPr lang="en-US" sz="1400" b="1" dirty="0" smtClean="0">
                <a:solidFill>
                  <a:srgbClr val="9B9B9B"/>
                </a:solidFill>
              </a:rPr>
              <a:t>, renewable resources and 						forest carbon.</a:t>
            </a:r>
            <a:endParaRPr lang="en-US" sz="1400" b="1" dirty="0" smtClean="0">
              <a:solidFill>
                <a:srgbClr val="9B9B9B"/>
              </a:solidFill>
            </a:endParaRPr>
          </a:p>
          <a:p>
            <a:pPr>
              <a:buNone/>
            </a:pPr>
            <a:endParaRPr lang="en-US" sz="2000" dirty="0" smtClean="0"/>
          </a:p>
          <a:p>
            <a:pPr algn="just">
              <a:lnSpc>
                <a:spcPct val="150000"/>
              </a:lnSpc>
              <a:buNone/>
            </a:pPr>
            <a:r>
              <a:rPr lang="en-US" sz="2000" b="1" dirty="0" smtClean="0"/>
              <a:t>		</a:t>
            </a:r>
            <a:endParaRPr lang="en-US" sz="1400" b="1" dirty="0" smtClean="0">
              <a:solidFill>
                <a:srgbClr val="9B9B9B"/>
              </a:solidFill>
            </a:endParaRPr>
          </a:p>
          <a:p>
            <a:pPr>
              <a:buNone/>
            </a:pPr>
            <a:endParaRPr lang="en-US" sz="1400" dirty="0"/>
          </a:p>
        </p:txBody>
      </p:sp>
      <p:pic>
        <p:nvPicPr>
          <p:cNvPr id="2055" name="Picture 7" descr="C:\Documents and Settings\worravit.c\Desktop\New Folder\shutterstock_51051187.jpg"/>
          <p:cNvPicPr>
            <a:picLocks noChangeAspect="1" noChangeArrowheads="1"/>
          </p:cNvPicPr>
          <p:nvPr/>
        </p:nvPicPr>
        <p:blipFill>
          <a:blip r:embed="rId3" cstate="screen"/>
          <a:srcRect/>
          <a:stretch>
            <a:fillRect/>
          </a:stretch>
        </p:blipFill>
        <p:spPr bwMode="auto">
          <a:xfrm>
            <a:off x="5345421" y="3743054"/>
            <a:ext cx="3131750" cy="2088853"/>
          </a:xfrm>
          <a:prstGeom prst="rect">
            <a:avLst/>
          </a:prstGeom>
          <a:noFill/>
        </p:spPr>
      </p:pic>
      <p:pic>
        <p:nvPicPr>
          <p:cNvPr id="2056" name="Picture 8" descr="C:\Documents and Settings\worravit.c\Desktop\New Folder\shutterstock_65194069.jpg"/>
          <p:cNvPicPr>
            <a:picLocks noChangeAspect="1" noChangeArrowheads="1"/>
          </p:cNvPicPr>
          <p:nvPr/>
        </p:nvPicPr>
        <p:blipFill>
          <a:blip r:embed="rId4" cstate="screen"/>
          <a:srcRect/>
          <a:stretch>
            <a:fillRect/>
          </a:stretch>
        </p:blipFill>
        <p:spPr bwMode="auto">
          <a:xfrm>
            <a:off x="3807695" y="3743054"/>
            <a:ext cx="1412017" cy="2110811"/>
          </a:xfrm>
          <a:prstGeom prst="rect">
            <a:avLst/>
          </a:prstGeom>
          <a:noFill/>
        </p:spPr>
      </p:pic>
      <p:pic>
        <p:nvPicPr>
          <p:cNvPr id="2057" name="Picture 9" descr="C:\Documents and Settings\worravit.c\Desktop\New Folder\shutterstock_57935716.jpg"/>
          <p:cNvPicPr>
            <a:picLocks noChangeAspect="1" noChangeArrowheads="1"/>
          </p:cNvPicPr>
          <p:nvPr/>
        </p:nvPicPr>
        <p:blipFill>
          <a:blip r:embed="rId5" cstate="screen"/>
          <a:srcRect/>
          <a:stretch>
            <a:fillRect/>
          </a:stretch>
        </p:blipFill>
        <p:spPr bwMode="auto">
          <a:xfrm>
            <a:off x="507789" y="3743054"/>
            <a:ext cx="3164674" cy="2110812"/>
          </a:xfrm>
          <a:prstGeom prst="rect">
            <a:avLst/>
          </a:prstGeom>
          <a:noFill/>
        </p:spPr>
      </p:pic>
      <p:sp>
        <p:nvSpPr>
          <p:cNvPr id="13" name="TextBox 12"/>
          <p:cNvSpPr txBox="1"/>
          <p:nvPr/>
        </p:nvSpPr>
        <p:spPr>
          <a:xfrm>
            <a:off x="7229742" y="5616463"/>
            <a:ext cx="1247429" cy="215444"/>
          </a:xfrm>
          <a:prstGeom prst="rect">
            <a:avLst/>
          </a:prstGeom>
          <a:solidFill>
            <a:schemeClr val="accent1"/>
          </a:solidFill>
        </p:spPr>
        <p:txBody>
          <a:bodyPr wrap="square" rtlCol="0">
            <a:spAutoFit/>
          </a:bodyPr>
          <a:lstStyle/>
          <a:p>
            <a:pPr algn="ctr"/>
            <a:r>
              <a:rPr lang="en-US" sz="800" b="1" dirty="0" smtClean="0">
                <a:solidFill>
                  <a:schemeClr val="bg1"/>
                </a:solidFill>
              </a:rPr>
              <a:t>CONSULTANCY SERVICES</a:t>
            </a:r>
            <a:endParaRPr lang="en-US" sz="800" b="1" dirty="0">
              <a:solidFill>
                <a:schemeClr val="bg1"/>
              </a:solidFill>
            </a:endParaRPr>
          </a:p>
        </p:txBody>
      </p:sp>
      <p:sp>
        <p:nvSpPr>
          <p:cNvPr id="17" name="TextBox 16"/>
          <p:cNvSpPr txBox="1"/>
          <p:nvPr/>
        </p:nvSpPr>
        <p:spPr>
          <a:xfrm>
            <a:off x="4144710" y="5638422"/>
            <a:ext cx="1075002" cy="215444"/>
          </a:xfrm>
          <a:prstGeom prst="rect">
            <a:avLst/>
          </a:prstGeom>
          <a:solidFill>
            <a:schemeClr val="accent1"/>
          </a:solidFill>
        </p:spPr>
        <p:txBody>
          <a:bodyPr wrap="square" rtlCol="0">
            <a:spAutoFit/>
          </a:bodyPr>
          <a:lstStyle/>
          <a:p>
            <a:pPr algn="ctr"/>
            <a:r>
              <a:rPr lang="en-US" sz="800" b="1" dirty="0" smtClean="0">
                <a:solidFill>
                  <a:schemeClr val="bg1"/>
                </a:solidFill>
              </a:rPr>
              <a:t>RENEWABLE ENERGY</a:t>
            </a:r>
            <a:endParaRPr lang="en-US" sz="800" b="1" dirty="0">
              <a:solidFill>
                <a:schemeClr val="bg1"/>
              </a:solidFill>
            </a:endParaRPr>
          </a:p>
        </p:txBody>
      </p:sp>
      <p:sp>
        <p:nvSpPr>
          <p:cNvPr id="18" name="TextBox 17"/>
          <p:cNvSpPr txBox="1"/>
          <p:nvPr/>
        </p:nvSpPr>
        <p:spPr>
          <a:xfrm>
            <a:off x="2999573" y="5638422"/>
            <a:ext cx="672889" cy="215444"/>
          </a:xfrm>
          <a:prstGeom prst="rect">
            <a:avLst/>
          </a:prstGeom>
          <a:solidFill>
            <a:schemeClr val="accent1"/>
          </a:solidFill>
        </p:spPr>
        <p:txBody>
          <a:bodyPr wrap="square" rtlCol="0">
            <a:spAutoFit/>
          </a:bodyPr>
          <a:lstStyle/>
          <a:p>
            <a:pPr algn="ctr"/>
            <a:r>
              <a:rPr lang="en-US" sz="800" b="1" dirty="0" smtClean="0">
                <a:solidFill>
                  <a:schemeClr val="bg1"/>
                </a:solidFill>
              </a:rPr>
              <a:t>POLLUTION</a:t>
            </a:r>
            <a:endParaRPr lang="en-US" sz="800" b="1" dirty="0">
              <a:solidFill>
                <a:schemeClr val="bg1"/>
              </a:solidFill>
            </a:endParaRPr>
          </a:p>
        </p:txBody>
      </p:sp>
    </p:spTree>
    <p:extLst>
      <p:ext uri="{BB962C8B-B14F-4D97-AF65-F5344CB8AC3E}">
        <p14:creationId xmlns:p14="http://schemas.microsoft.com/office/powerpoint/2010/main" xmlns="" val="51749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ctr" anchorCtr="0"/>
          <a:lstStyle/>
          <a:p>
            <a:pPr algn="l"/>
            <a:r>
              <a:rPr lang="en-US" sz="4800" b="1" dirty="0" smtClean="0">
                <a:solidFill>
                  <a:srgbClr val="4B8EB9"/>
                </a:solidFill>
                <a:latin typeface="PSL Kittithada Pro (กิตติธาดา)" pitchFamily="2" charset="-34"/>
                <a:cs typeface="PSL Kittithada Pro (กิตติธาดา)" pitchFamily="2" charset="-34"/>
              </a:rPr>
              <a:t>Group Overview</a:t>
            </a:r>
            <a:endParaRPr lang="en-US" sz="48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p:txBody>
          <a:bodyPr/>
          <a:lstStyle/>
          <a:p>
            <a:pPr>
              <a:buNone/>
            </a:pPr>
            <a:endParaRPr lang="en-US" sz="2000" b="1" dirty="0" smtClean="0"/>
          </a:p>
          <a:p>
            <a:pPr algn="just">
              <a:lnSpc>
                <a:spcPct val="150000"/>
              </a:lnSpc>
              <a:buNone/>
            </a:pPr>
            <a:r>
              <a:rPr lang="en-US" sz="2000" b="1" dirty="0" smtClean="0"/>
              <a:t>						</a:t>
            </a:r>
            <a:r>
              <a:rPr lang="en-US" sz="2000" b="1" dirty="0" err="1" smtClean="0">
                <a:solidFill>
                  <a:srgbClr val="4B8EB9"/>
                </a:solidFill>
              </a:rPr>
              <a:t>Treedom</a:t>
            </a:r>
            <a:r>
              <a:rPr lang="en-US" sz="2000" b="1" dirty="0" smtClean="0">
                <a:solidFill>
                  <a:srgbClr val="4B8EB9"/>
                </a:solidFill>
              </a:rPr>
              <a:t> Investments</a:t>
            </a:r>
            <a:r>
              <a:rPr lang="en-US" sz="2000" dirty="0" smtClean="0">
                <a:solidFill>
                  <a:srgbClr val="4B8EB9"/>
                </a:solidFill>
              </a:rPr>
              <a:t> </a:t>
            </a:r>
            <a:r>
              <a:rPr lang="en-US" sz="2000" b="1" dirty="0" smtClean="0">
                <a:solidFill>
                  <a:schemeClr val="bg1">
                    <a:lumMod val="65000"/>
                  </a:schemeClr>
                </a:solidFill>
              </a:rPr>
              <a:t>- </a:t>
            </a:r>
            <a:r>
              <a:rPr lang="en-US" sz="2000" b="1" dirty="0" smtClean="0">
                <a:solidFill>
                  <a:schemeClr val="bg1">
                    <a:lumMod val="65000"/>
                  </a:schemeClr>
                </a:solidFill>
              </a:rPr>
              <a:t>I</a:t>
            </a:r>
            <a:r>
              <a:rPr lang="en-US" sz="1400" b="1" dirty="0" smtClean="0">
                <a:solidFill>
                  <a:schemeClr val="bg1">
                    <a:lumMod val="65000"/>
                  </a:schemeClr>
                </a:solidFill>
              </a:rPr>
              <a:t>nvestment </a:t>
            </a:r>
            <a:r>
              <a:rPr lang="en-US" sz="1400" b="1" dirty="0" smtClean="0">
                <a:solidFill>
                  <a:schemeClr val="bg1">
                    <a:lumMod val="65000"/>
                  </a:schemeClr>
                </a:solidFill>
              </a:rPr>
              <a:t>advisor in the 			</a:t>
            </a:r>
            <a:r>
              <a:rPr lang="en-US" sz="1400" b="1" dirty="0" smtClean="0">
                <a:solidFill>
                  <a:schemeClr val="bg1">
                    <a:lumMod val="65000"/>
                  </a:schemeClr>
                </a:solidFill>
              </a:rPr>
              <a:t>					renewable </a:t>
            </a:r>
            <a:r>
              <a:rPr lang="en-US" sz="1400" b="1" dirty="0" smtClean="0">
                <a:solidFill>
                  <a:schemeClr val="bg1">
                    <a:lumMod val="65000"/>
                  </a:schemeClr>
                </a:solidFill>
              </a:rPr>
              <a:t>resources sector and advisor to the Asia Renewable Resources</a:t>
            </a:r>
          </a:p>
          <a:p>
            <a:r>
              <a:rPr lang="en-US" sz="1400" b="1" dirty="0" smtClean="0">
                <a:solidFill>
                  <a:schemeClr val="bg1">
                    <a:lumMod val="65000"/>
                  </a:schemeClr>
                </a:solidFill>
              </a:rPr>
              <a:t>					</a:t>
            </a:r>
            <a:r>
              <a:rPr lang="en-US" sz="1400" b="1" dirty="0" smtClean="0">
                <a:solidFill>
                  <a:schemeClr val="bg1">
                    <a:lumMod val="65000"/>
                  </a:schemeClr>
                </a:solidFill>
              </a:rPr>
              <a:t>Fund </a:t>
            </a:r>
            <a:r>
              <a:rPr lang="en-US" sz="1400" b="1" dirty="0" smtClean="0">
                <a:solidFill>
                  <a:schemeClr val="bg1">
                    <a:lumMod val="65000"/>
                  </a:schemeClr>
                </a:solidFill>
              </a:rPr>
              <a:t>(ARRF). </a:t>
            </a:r>
            <a:r>
              <a:rPr lang="en-US" sz="1400" b="1" dirty="0" smtClean="0">
                <a:solidFill>
                  <a:schemeClr val="bg1">
                    <a:lumMod val="65000"/>
                  </a:schemeClr>
                </a:solidFill>
              </a:rPr>
              <a:t> </a:t>
            </a:r>
            <a:r>
              <a:rPr lang="en-US" sz="1400" b="1" dirty="0" smtClean="0">
                <a:solidFill>
                  <a:schemeClr val="bg1">
                    <a:lumMod val="65000"/>
                  </a:schemeClr>
                </a:solidFill>
              </a:rPr>
              <a:t>The </a:t>
            </a:r>
            <a:r>
              <a:rPr lang="en-US" sz="1400" b="1" dirty="0" smtClean="0">
                <a:solidFill>
                  <a:schemeClr val="bg1">
                    <a:lumMod val="65000"/>
                  </a:schemeClr>
                </a:solidFill>
              </a:rPr>
              <a:t>Fund is </a:t>
            </a:r>
            <a:r>
              <a:rPr lang="en-US" sz="1400" b="1" dirty="0" smtClean="0">
                <a:solidFill>
                  <a:schemeClr val="bg1">
                    <a:lumMod val="65000"/>
                  </a:schemeClr>
                </a:solidFill>
              </a:rPr>
              <a:t>a Luxembourg domiciled and regulated SICAV SIF fund appropriate for institutions and ‘well-informed’ investors only. The Investment Objective of the fund is to provide good growth potential via a portfolio of diversified exposure to Asian forestry assets whilst protecting the interests of investors, local communities and the environment</a:t>
            </a:r>
            <a:r>
              <a:rPr lang="en-US" sz="1400" b="1" dirty="0" smtClean="0">
                <a:solidFill>
                  <a:schemeClr val="bg1">
                    <a:lumMod val="50000"/>
                  </a:schemeClr>
                </a:solidFill>
              </a:rPr>
              <a:t>.</a:t>
            </a:r>
            <a:endParaRPr lang="en-US" sz="1400" b="1" dirty="0" smtClean="0">
              <a:solidFill>
                <a:schemeClr val="bg1">
                  <a:lumMod val="50000"/>
                </a:schemeClr>
              </a:solidFill>
            </a:endParaRPr>
          </a:p>
          <a:p>
            <a:pPr>
              <a:lnSpc>
                <a:spcPct val="150000"/>
              </a:lnSpc>
              <a:buNone/>
            </a:pPr>
            <a:r>
              <a:rPr lang="en-US" sz="2000" b="1" dirty="0" smtClean="0">
                <a:solidFill>
                  <a:srgbClr val="9B9B9B"/>
                </a:solidFill>
              </a:rPr>
              <a:t>						</a:t>
            </a:r>
          </a:p>
          <a:p>
            <a:pPr>
              <a:buNone/>
            </a:pPr>
            <a:r>
              <a:rPr lang="en-US" sz="2000" b="1" dirty="0" smtClean="0"/>
              <a:t>						</a:t>
            </a:r>
            <a:endParaRPr lang="en-US" sz="2000" dirty="0" smtClean="0"/>
          </a:p>
          <a:p>
            <a:pPr>
              <a:buNone/>
            </a:pPr>
            <a:endParaRPr lang="en-US" dirty="0"/>
          </a:p>
        </p:txBody>
      </p:sp>
      <p:pic>
        <p:nvPicPr>
          <p:cNvPr id="6" name="Picture 5" descr="TREEDOM INVESTMENTS.jpg"/>
          <p:cNvPicPr>
            <a:picLocks noChangeAspect="1"/>
          </p:cNvPicPr>
          <p:nvPr/>
        </p:nvPicPr>
        <p:blipFill>
          <a:blip r:embed="rId2" cstate="screen"/>
          <a:stretch>
            <a:fillRect/>
          </a:stretch>
        </p:blipFill>
        <p:spPr>
          <a:xfrm>
            <a:off x="564022" y="2216158"/>
            <a:ext cx="2077980" cy="499793"/>
          </a:xfrm>
          <a:prstGeom prst="rect">
            <a:avLst/>
          </a:prstGeom>
        </p:spPr>
      </p:pic>
      <p:pic>
        <p:nvPicPr>
          <p:cNvPr id="5123" name="Picture 3" descr="C:\Documents and Settings\worravit.c\Desktop\New Folder\Graph.jpg"/>
          <p:cNvPicPr>
            <a:picLocks noChangeAspect="1" noChangeArrowheads="1"/>
          </p:cNvPicPr>
          <p:nvPr/>
        </p:nvPicPr>
        <p:blipFill>
          <a:blip r:embed="rId3" cstate="screen"/>
          <a:srcRect/>
          <a:stretch>
            <a:fillRect/>
          </a:stretch>
        </p:blipFill>
        <p:spPr bwMode="auto">
          <a:xfrm>
            <a:off x="5396946" y="3769742"/>
            <a:ext cx="2991214" cy="2273202"/>
          </a:xfrm>
          <a:prstGeom prst="rect">
            <a:avLst/>
          </a:prstGeom>
          <a:noFill/>
        </p:spPr>
      </p:pic>
      <p:pic>
        <p:nvPicPr>
          <p:cNvPr id="5124" name="Picture 4" descr="C:\Documents and Settings\worravit.c\Desktop\New Folder\Nature Phantasy 22.jpg"/>
          <p:cNvPicPr>
            <a:picLocks noChangeAspect="1" noChangeArrowheads="1"/>
          </p:cNvPicPr>
          <p:nvPr/>
        </p:nvPicPr>
        <p:blipFill>
          <a:blip r:embed="rId4" cstate="screen"/>
          <a:srcRect/>
          <a:stretch>
            <a:fillRect/>
          </a:stretch>
        </p:blipFill>
        <p:spPr bwMode="auto">
          <a:xfrm>
            <a:off x="828701" y="3769742"/>
            <a:ext cx="2103203" cy="2187697"/>
          </a:xfrm>
          <a:prstGeom prst="rect">
            <a:avLst/>
          </a:prstGeom>
          <a:noFill/>
        </p:spPr>
      </p:pic>
      <p:pic>
        <p:nvPicPr>
          <p:cNvPr id="5125" name="Picture 5" descr="C:\Documents and Settings\worravit.c\Desktop\New Folder\big-tree.jpg"/>
          <p:cNvPicPr>
            <a:picLocks noChangeAspect="1" noChangeArrowheads="1"/>
          </p:cNvPicPr>
          <p:nvPr/>
        </p:nvPicPr>
        <p:blipFill>
          <a:blip r:embed="rId5" cstate="screen"/>
          <a:srcRect/>
          <a:stretch>
            <a:fillRect/>
          </a:stretch>
        </p:blipFill>
        <p:spPr bwMode="auto">
          <a:xfrm>
            <a:off x="3113184" y="3769742"/>
            <a:ext cx="1759833" cy="2187698"/>
          </a:xfrm>
          <a:prstGeom prst="rect">
            <a:avLst/>
          </a:prstGeom>
          <a:noFill/>
        </p:spPr>
      </p:pic>
    </p:spTree>
    <p:extLst>
      <p:ext uri="{BB962C8B-B14F-4D97-AF65-F5344CB8AC3E}">
        <p14:creationId xmlns:p14="http://schemas.microsoft.com/office/powerpoint/2010/main" xmlns="" val="517492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Vee\Marketing\Corporate Identity\Logo\LOGO\small-email\PATT.jpg"/>
          <p:cNvPicPr>
            <a:picLocks noChangeAspect="1" noChangeArrowheads="1"/>
          </p:cNvPicPr>
          <p:nvPr/>
        </p:nvPicPr>
        <p:blipFill>
          <a:blip r:embed="rId2" cstate="screen"/>
          <a:srcRect/>
          <a:stretch>
            <a:fillRect/>
          </a:stretch>
        </p:blipFill>
        <p:spPr bwMode="auto">
          <a:xfrm>
            <a:off x="949833" y="1913587"/>
            <a:ext cx="1276350" cy="1524000"/>
          </a:xfrm>
          <a:prstGeom prst="rect">
            <a:avLst/>
          </a:prstGeom>
          <a:noFill/>
        </p:spPr>
      </p:pic>
      <p:sp>
        <p:nvSpPr>
          <p:cNvPr id="2" name="Title 1"/>
          <p:cNvSpPr>
            <a:spLocks noGrp="1"/>
          </p:cNvSpPr>
          <p:nvPr>
            <p:ph type="title"/>
          </p:nvPr>
        </p:nvSpPr>
        <p:spPr/>
        <p:txBody>
          <a:bodyPr anchor="ctr" anchorCtr="0"/>
          <a:lstStyle/>
          <a:p>
            <a:pPr algn="l"/>
            <a:r>
              <a:rPr lang="en-US" sz="4800" b="1" dirty="0" smtClean="0">
                <a:solidFill>
                  <a:srgbClr val="4B8EB9"/>
                </a:solidFill>
                <a:latin typeface="PSL Kittithada Pro (กิตติธาดา)" pitchFamily="2" charset="-34"/>
                <a:cs typeface="PSL Kittithada Pro (กิตติธาดา)" pitchFamily="2" charset="-34"/>
              </a:rPr>
              <a:t>Group Overview</a:t>
            </a:r>
            <a:endParaRPr lang="en-US" sz="48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p:txBody>
          <a:bodyPr/>
          <a:lstStyle/>
          <a:p>
            <a:pPr algn="just">
              <a:lnSpc>
                <a:spcPct val="150000"/>
              </a:lnSpc>
              <a:buNone/>
            </a:pPr>
            <a:r>
              <a:rPr lang="en-US" sz="2000" b="1" dirty="0" smtClean="0">
                <a:solidFill>
                  <a:srgbClr val="A1C038"/>
                </a:solidFill>
              </a:rPr>
              <a:t>						Plant A Tree Today Foundation (PATT)</a:t>
            </a:r>
            <a:r>
              <a:rPr lang="en-US" sz="2000" dirty="0" smtClean="0">
                <a:solidFill>
                  <a:srgbClr val="A1C038"/>
                </a:solidFill>
              </a:rPr>
              <a:t> </a:t>
            </a:r>
            <a:r>
              <a:rPr lang="en-US" sz="2000" b="1" dirty="0" smtClean="0">
                <a:solidFill>
                  <a:srgbClr val="9B9B9B"/>
                </a:solidFill>
              </a:rPr>
              <a:t>- </a:t>
            </a:r>
            <a:r>
              <a:rPr lang="en-US" sz="1400" b="1" dirty="0" smtClean="0">
                <a:solidFill>
                  <a:srgbClr val="9B9B9B"/>
                </a:solidFill>
              </a:rPr>
              <a:t>UK </a:t>
            </a:r>
            <a:r>
              <a:rPr lang="en-US" sz="1400" b="1" dirty="0" smtClean="0">
                <a:solidFill>
                  <a:srgbClr val="9B9B9B"/>
                </a:solidFill>
              </a:rPr>
              <a:t>Registered 						Charity and Thai Foundation with a projects in Thailand, Indonesia, 							India and South Africa. PATT works to raise awareness of global 							environmental issues, campaign for better environmental practices and 						take action against deforestation and climate change by planting trees.</a:t>
            </a:r>
          </a:p>
          <a:p>
            <a:pPr>
              <a:buNone/>
            </a:pPr>
            <a:endParaRPr lang="en-US" sz="1400" dirty="0"/>
          </a:p>
        </p:txBody>
      </p:sp>
      <p:pic>
        <p:nvPicPr>
          <p:cNvPr id="4098" name="Picture 2" descr="C:\Documents and Settings\worravit.c\Desktop\New Folder\Residational Trip2.JPG"/>
          <p:cNvPicPr>
            <a:picLocks noChangeAspect="1" noChangeArrowheads="1"/>
          </p:cNvPicPr>
          <p:nvPr/>
        </p:nvPicPr>
        <p:blipFill>
          <a:blip r:embed="rId3" cstate="screen"/>
          <a:srcRect/>
          <a:stretch>
            <a:fillRect/>
          </a:stretch>
        </p:blipFill>
        <p:spPr bwMode="auto">
          <a:xfrm>
            <a:off x="721893" y="3705430"/>
            <a:ext cx="2869061" cy="2151796"/>
          </a:xfrm>
          <a:prstGeom prst="rect">
            <a:avLst/>
          </a:prstGeom>
          <a:noFill/>
        </p:spPr>
      </p:pic>
      <p:pic>
        <p:nvPicPr>
          <p:cNvPr id="4099" name="Picture 3" descr="C:\Documents and Settings\worravit.c\Desktop\New Folder\Tree Nursery Set Up1.JPG"/>
          <p:cNvPicPr>
            <a:picLocks noChangeAspect="1" noChangeArrowheads="1"/>
          </p:cNvPicPr>
          <p:nvPr/>
        </p:nvPicPr>
        <p:blipFill>
          <a:blip r:embed="rId4" cstate="screen"/>
          <a:srcRect/>
          <a:stretch>
            <a:fillRect/>
          </a:stretch>
        </p:blipFill>
        <p:spPr bwMode="auto">
          <a:xfrm>
            <a:off x="3666577" y="3705430"/>
            <a:ext cx="1613847" cy="2151796"/>
          </a:xfrm>
          <a:prstGeom prst="rect">
            <a:avLst/>
          </a:prstGeom>
          <a:noFill/>
        </p:spPr>
      </p:pic>
      <p:pic>
        <p:nvPicPr>
          <p:cNvPr id="4100" name="Picture 4" descr="C:\Documents and Settings\worravit.c\Desktop\New Folder\Volunteer2.jpg"/>
          <p:cNvPicPr>
            <a:picLocks noChangeAspect="1" noChangeArrowheads="1"/>
          </p:cNvPicPr>
          <p:nvPr/>
        </p:nvPicPr>
        <p:blipFill>
          <a:blip r:embed="rId5" cstate="screen"/>
          <a:srcRect/>
          <a:stretch>
            <a:fillRect/>
          </a:stretch>
        </p:blipFill>
        <p:spPr bwMode="auto">
          <a:xfrm>
            <a:off x="5435125" y="3675392"/>
            <a:ext cx="2909111" cy="2181833"/>
          </a:xfrm>
          <a:prstGeom prst="rect">
            <a:avLst/>
          </a:prstGeom>
          <a:noFill/>
        </p:spPr>
      </p:pic>
      <p:sp>
        <p:nvSpPr>
          <p:cNvPr id="9" name="TextBox 8"/>
          <p:cNvSpPr txBox="1"/>
          <p:nvPr/>
        </p:nvSpPr>
        <p:spPr>
          <a:xfrm>
            <a:off x="7096808" y="5641782"/>
            <a:ext cx="1247429" cy="215444"/>
          </a:xfrm>
          <a:prstGeom prst="rect">
            <a:avLst/>
          </a:prstGeom>
          <a:solidFill>
            <a:srgbClr val="A1C038"/>
          </a:solidFill>
        </p:spPr>
        <p:txBody>
          <a:bodyPr wrap="square" rtlCol="0">
            <a:spAutoFit/>
          </a:bodyPr>
          <a:lstStyle/>
          <a:p>
            <a:pPr algn="ctr"/>
            <a:r>
              <a:rPr lang="en-US" sz="800" b="1" dirty="0" smtClean="0">
                <a:solidFill>
                  <a:schemeClr val="bg1"/>
                </a:solidFill>
              </a:rPr>
              <a:t>PLANTING MANGROVES</a:t>
            </a:r>
            <a:endParaRPr lang="en-US" sz="800" b="1" dirty="0">
              <a:solidFill>
                <a:schemeClr val="bg1"/>
              </a:solidFill>
            </a:endParaRPr>
          </a:p>
        </p:txBody>
      </p:sp>
      <p:sp>
        <p:nvSpPr>
          <p:cNvPr id="10" name="TextBox 9"/>
          <p:cNvSpPr txBox="1"/>
          <p:nvPr/>
        </p:nvSpPr>
        <p:spPr>
          <a:xfrm>
            <a:off x="4247262" y="5641782"/>
            <a:ext cx="1033162" cy="215444"/>
          </a:xfrm>
          <a:prstGeom prst="rect">
            <a:avLst/>
          </a:prstGeom>
          <a:solidFill>
            <a:srgbClr val="A1C038"/>
          </a:solidFill>
        </p:spPr>
        <p:txBody>
          <a:bodyPr wrap="square" rtlCol="0">
            <a:spAutoFit/>
          </a:bodyPr>
          <a:lstStyle/>
          <a:p>
            <a:pPr algn="ctr"/>
            <a:r>
              <a:rPr lang="en-US" sz="800" b="1" dirty="0" smtClean="0">
                <a:solidFill>
                  <a:schemeClr val="bg1"/>
                </a:solidFill>
              </a:rPr>
              <a:t>SCHOOL NURSERY</a:t>
            </a:r>
            <a:endParaRPr lang="en-US" sz="800" b="1" dirty="0">
              <a:solidFill>
                <a:schemeClr val="bg1"/>
              </a:solidFill>
            </a:endParaRPr>
          </a:p>
        </p:txBody>
      </p:sp>
      <p:sp>
        <p:nvSpPr>
          <p:cNvPr id="11" name="TextBox 10"/>
          <p:cNvSpPr txBox="1"/>
          <p:nvPr/>
        </p:nvSpPr>
        <p:spPr>
          <a:xfrm>
            <a:off x="2557792" y="5641782"/>
            <a:ext cx="1033162" cy="215444"/>
          </a:xfrm>
          <a:prstGeom prst="rect">
            <a:avLst/>
          </a:prstGeom>
          <a:solidFill>
            <a:srgbClr val="A1C038"/>
          </a:solidFill>
        </p:spPr>
        <p:txBody>
          <a:bodyPr wrap="square" rtlCol="0">
            <a:spAutoFit/>
          </a:bodyPr>
          <a:lstStyle/>
          <a:p>
            <a:pPr algn="ctr"/>
            <a:r>
              <a:rPr lang="en-US" sz="800" b="1" dirty="0" smtClean="0">
                <a:solidFill>
                  <a:schemeClr val="bg1"/>
                </a:solidFill>
              </a:rPr>
              <a:t>ECOKIDS CAMP</a:t>
            </a:r>
            <a:endParaRPr lang="en-US" sz="800" b="1" dirty="0">
              <a:solidFill>
                <a:schemeClr val="bg1"/>
              </a:solidFill>
            </a:endParaRPr>
          </a:p>
        </p:txBody>
      </p:sp>
    </p:spTree>
    <p:extLst>
      <p:ext uri="{BB962C8B-B14F-4D97-AF65-F5344CB8AC3E}">
        <p14:creationId xmlns:p14="http://schemas.microsoft.com/office/powerpoint/2010/main" xmlns="" val="51749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875"/>
            <a:ext cx="8229600" cy="1143000"/>
          </a:xfrm>
        </p:spPr>
        <p:txBody>
          <a:bodyPr anchor="ctr" anchorCtr="0"/>
          <a:lstStyle/>
          <a:p>
            <a:pPr algn="l"/>
            <a:r>
              <a:rPr lang="en-US" sz="4000" b="1" dirty="0" smtClean="0">
                <a:solidFill>
                  <a:srgbClr val="4B8EB9"/>
                </a:solidFill>
                <a:latin typeface="PSL Kittithada Pro (กิตติธาดา)" pitchFamily="2" charset="-34"/>
                <a:cs typeface="PSL Kittithada Pro (กิตติธาดา)" pitchFamily="2" charset="-34"/>
              </a:rPr>
              <a:t>Six Senses </a:t>
            </a:r>
            <a:br>
              <a:rPr lang="en-US" sz="4000" b="1" dirty="0" smtClean="0">
                <a:solidFill>
                  <a:srgbClr val="4B8EB9"/>
                </a:solidFill>
                <a:latin typeface="PSL Kittithada Pro (กิตติธาดา)" pitchFamily="2" charset="-34"/>
                <a:cs typeface="PSL Kittithada Pro (กิตติธาดา)" pitchFamily="2" charset="-34"/>
              </a:rPr>
            </a:br>
            <a:r>
              <a:rPr lang="en-US" sz="4000" b="1" dirty="0" smtClean="0">
                <a:solidFill>
                  <a:srgbClr val="4B8EB9"/>
                </a:solidFill>
                <a:latin typeface="PSL Kittithada Pro (กิตติธาดา)" pitchFamily="2" charset="-34"/>
                <a:cs typeface="PSL Kittithada Pro (กิตติธาดา)" pitchFamily="2" charset="-34"/>
              </a:rPr>
              <a:t>Reforestation Project</a:t>
            </a:r>
            <a:endParaRPr lang="en-US" sz="4000"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457200" y="4050707"/>
            <a:ext cx="8229599" cy="1905712"/>
          </a:xfrm>
        </p:spPr>
        <p:txBody>
          <a:bodyPr/>
          <a:lstStyle/>
          <a:p>
            <a:pPr marL="0" algn="just">
              <a:lnSpc>
                <a:spcPct val="150000"/>
              </a:lnSpc>
              <a:buNone/>
            </a:pPr>
            <a:r>
              <a:rPr lang="en-US" sz="1600" dirty="0" smtClean="0">
                <a:solidFill>
                  <a:srgbClr val="9B9B9B"/>
                </a:solidFill>
              </a:rPr>
              <a:t>PATT Foundation, </a:t>
            </a:r>
            <a:r>
              <a:rPr lang="en-US" sz="1600" dirty="0" err="1" smtClean="0">
                <a:solidFill>
                  <a:srgbClr val="9B9B9B"/>
                </a:solidFill>
              </a:rPr>
              <a:t>Equitech</a:t>
            </a:r>
            <a:r>
              <a:rPr lang="en-US" sz="1600" dirty="0" smtClean="0">
                <a:solidFill>
                  <a:srgbClr val="9B9B9B"/>
                </a:solidFill>
              </a:rPr>
              <a:t> and Six Senses Resort &amp; Spa has engaged to implement </a:t>
            </a:r>
            <a:r>
              <a:rPr lang="en-US" sz="1600" dirty="0" smtClean="0">
                <a:solidFill>
                  <a:srgbClr val="A1C038"/>
                </a:solidFill>
              </a:rPr>
              <a:t>one of Asia’s largest reforestation projects</a:t>
            </a:r>
            <a:r>
              <a:rPr lang="en-US" sz="1600" dirty="0" smtClean="0">
                <a:solidFill>
                  <a:srgbClr val="9B9B9B"/>
                </a:solidFill>
              </a:rPr>
              <a:t> launched in August 2011.  </a:t>
            </a:r>
          </a:p>
          <a:p>
            <a:pPr marL="0" algn="just">
              <a:lnSpc>
                <a:spcPct val="150000"/>
              </a:lnSpc>
            </a:pPr>
            <a:r>
              <a:rPr lang="en-US" sz="1600" dirty="0" smtClean="0">
                <a:solidFill>
                  <a:srgbClr val="9B9B9B"/>
                </a:solidFill>
              </a:rPr>
              <a:t>330,000 seedlings of 30 different tree species to be planted annually</a:t>
            </a:r>
          </a:p>
          <a:p>
            <a:pPr marL="0" algn="just">
              <a:lnSpc>
                <a:spcPct val="150000"/>
              </a:lnSpc>
            </a:pPr>
            <a:r>
              <a:rPr lang="en-US" sz="1600" dirty="0" smtClean="0">
                <a:solidFill>
                  <a:srgbClr val="9B9B9B"/>
                </a:solidFill>
              </a:rPr>
              <a:t>Bought from 200 different small village nurseries. </a:t>
            </a:r>
            <a:endParaRPr lang="en-US" sz="1600" dirty="0" smtClean="0">
              <a:solidFill>
                <a:srgbClr val="9B9B9B"/>
              </a:solidFill>
            </a:endParaRPr>
          </a:p>
          <a:p>
            <a:pPr marL="0" algn="just">
              <a:lnSpc>
                <a:spcPct val="150000"/>
              </a:lnSpc>
            </a:pPr>
            <a:r>
              <a:rPr lang="en-US" sz="1600" dirty="0" smtClean="0">
                <a:solidFill>
                  <a:srgbClr val="9B9B9B"/>
                </a:solidFill>
              </a:rPr>
              <a:t>90 </a:t>
            </a:r>
            <a:r>
              <a:rPr lang="en-US" sz="1600" dirty="0" smtClean="0">
                <a:solidFill>
                  <a:srgbClr val="9B9B9B"/>
                </a:solidFill>
              </a:rPr>
              <a:t>local villagers from three hill tribes and 200 military officers were engaged in the planting.</a:t>
            </a:r>
          </a:p>
          <a:p>
            <a:pPr>
              <a:buNone/>
            </a:pPr>
            <a:endParaRPr lang="en-US" dirty="0"/>
          </a:p>
        </p:txBody>
      </p:sp>
      <p:pic>
        <p:nvPicPr>
          <p:cNvPr id="7170" name="Picture 2"/>
          <p:cNvPicPr>
            <a:picLocks noChangeAspect="1" noChangeArrowheads="1"/>
          </p:cNvPicPr>
          <p:nvPr/>
        </p:nvPicPr>
        <p:blipFill>
          <a:blip r:embed="rId2" cstate="screen"/>
          <a:srcRect/>
          <a:stretch>
            <a:fillRect/>
          </a:stretch>
        </p:blipFill>
        <p:spPr bwMode="auto">
          <a:xfrm>
            <a:off x="457200" y="1964503"/>
            <a:ext cx="2751746" cy="183539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screen"/>
          <a:srcRect/>
          <a:stretch>
            <a:fillRect/>
          </a:stretch>
        </p:blipFill>
        <p:spPr bwMode="auto">
          <a:xfrm>
            <a:off x="3298676" y="1936003"/>
            <a:ext cx="2794475" cy="1863893"/>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screen"/>
          <a:srcRect/>
          <a:stretch>
            <a:fillRect/>
          </a:stretch>
        </p:blipFill>
        <p:spPr bwMode="auto">
          <a:xfrm>
            <a:off x="6178611" y="1936003"/>
            <a:ext cx="2485191" cy="1863893"/>
          </a:xfrm>
          <a:prstGeom prst="rect">
            <a:avLst/>
          </a:prstGeom>
          <a:noFill/>
          <a:ln w="9525">
            <a:noFill/>
            <a:miter lim="800000"/>
            <a:headEnd/>
            <a:tailEnd/>
          </a:ln>
          <a:effectLst/>
        </p:spPr>
      </p:pic>
    </p:spTree>
    <p:extLst>
      <p:ext uri="{BB962C8B-B14F-4D97-AF65-F5344CB8AC3E}">
        <p14:creationId xmlns:p14="http://schemas.microsoft.com/office/powerpoint/2010/main" xmlns="" val="49682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l"/>
            <a:r>
              <a:rPr lang="en-US" b="1" dirty="0" smtClean="0">
                <a:solidFill>
                  <a:srgbClr val="4B8EB9"/>
                </a:solidFill>
                <a:latin typeface="PSL Kittithada Pro (กิตติธาดา)" pitchFamily="2" charset="-34"/>
                <a:cs typeface="PSL Kittithada Pro (กิตติธาดา)" pitchFamily="2" charset="-34"/>
              </a:rPr>
              <a:t>Project Objectives</a:t>
            </a:r>
            <a:endParaRPr lang="en-US"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615297" y="4050707"/>
            <a:ext cx="7827947" cy="1905712"/>
          </a:xfrm>
        </p:spPr>
        <p:txBody>
          <a:bodyPr/>
          <a:lstStyle/>
          <a:p>
            <a:pPr>
              <a:lnSpc>
                <a:spcPct val="150000"/>
              </a:lnSpc>
            </a:pPr>
            <a:r>
              <a:rPr lang="en-US" sz="1600" dirty="0" smtClean="0">
                <a:solidFill>
                  <a:srgbClr val="4B8EB9"/>
                </a:solidFill>
                <a:cs typeface="Arial" pitchFamily="34" charset="0"/>
              </a:rPr>
              <a:t>Offsetting up to 180,000 </a:t>
            </a:r>
            <a:r>
              <a:rPr lang="en-US" sz="1600" dirty="0" err="1" smtClean="0">
                <a:solidFill>
                  <a:srgbClr val="4B8EB9"/>
                </a:solidFill>
                <a:cs typeface="Arial" pitchFamily="34" charset="0"/>
              </a:rPr>
              <a:t>tonnes</a:t>
            </a:r>
            <a:r>
              <a:rPr lang="en-US" sz="1600" dirty="0" smtClean="0">
                <a:solidFill>
                  <a:srgbClr val="4B8EB9"/>
                </a:solidFill>
                <a:cs typeface="Arial" pitchFamily="34" charset="0"/>
              </a:rPr>
              <a:t> of carbon emissions per year</a:t>
            </a:r>
          </a:p>
          <a:p>
            <a:pPr>
              <a:lnSpc>
                <a:spcPct val="150000"/>
              </a:lnSpc>
            </a:pPr>
            <a:r>
              <a:rPr lang="en-US" sz="1600" dirty="0" smtClean="0">
                <a:solidFill>
                  <a:srgbClr val="A1C038"/>
                </a:solidFill>
                <a:cs typeface="Arial" pitchFamily="34" charset="0"/>
              </a:rPr>
              <a:t>84% </a:t>
            </a:r>
            <a:r>
              <a:rPr lang="en-US" sz="1600" dirty="0" smtClean="0">
                <a:solidFill>
                  <a:srgbClr val="4B8EB9"/>
                </a:solidFill>
                <a:cs typeface="Arial" pitchFamily="34" charset="0"/>
              </a:rPr>
              <a:t>of Six Senses </a:t>
            </a:r>
            <a:r>
              <a:rPr lang="en-US" sz="1600" dirty="0" smtClean="0">
                <a:solidFill>
                  <a:srgbClr val="A1C038"/>
                </a:solidFill>
                <a:cs typeface="Arial" pitchFamily="34" charset="0"/>
              </a:rPr>
              <a:t>carbon footprint</a:t>
            </a:r>
            <a:r>
              <a:rPr lang="en-US" sz="1600" dirty="0" smtClean="0">
                <a:solidFill>
                  <a:srgbClr val="4B8EB9"/>
                </a:solidFill>
                <a:cs typeface="Arial" pitchFamily="34" charset="0"/>
              </a:rPr>
              <a:t> is air travel</a:t>
            </a:r>
          </a:p>
          <a:p>
            <a:pPr>
              <a:lnSpc>
                <a:spcPct val="150000"/>
              </a:lnSpc>
            </a:pPr>
            <a:r>
              <a:rPr lang="en-US" sz="1600" dirty="0" smtClean="0">
                <a:solidFill>
                  <a:srgbClr val="4B8EB9"/>
                </a:solidFill>
                <a:cs typeface="Arial" pitchFamily="34" charset="0"/>
              </a:rPr>
              <a:t>Forest restoration using framework species</a:t>
            </a:r>
          </a:p>
          <a:p>
            <a:pPr>
              <a:lnSpc>
                <a:spcPct val="150000"/>
              </a:lnSpc>
            </a:pPr>
            <a:r>
              <a:rPr lang="en-US" sz="1600" dirty="0" smtClean="0">
                <a:solidFill>
                  <a:srgbClr val="4B8EB9"/>
                </a:solidFill>
                <a:cs typeface="Arial" pitchFamily="34" charset="0"/>
              </a:rPr>
              <a:t>Local community involvement</a:t>
            </a:r>
          </a:p>
          <a:p>
            <a:pPr>
              <a:buNone/>
            </a:pPr>
            <a:endParaRPr lang="en-US" dirty="0"/>
          </a:p>
        </p:txBody>
      </p:sp>
      <p:pic>
        <p:nvPicPr>
          <p:cNvPr id="7" name="Picture 2"/>
          <p:cNvPicPr>
            <a:picLocks noChangeAspect="1" noChangeArrowheads="1"/>
          </p:cNvPicPr>
          <p:nvPr/>
        </p:nvPicPr>
        <p:blipFill>
          <a:blip r:embed="rId2" cstate="screen"/>
          <a:srcRect/>
          <a:stretch>
            <a:fillRect/>
          </a:stretch>
        </p:blipFill>
        <p:spPr bwMode="auto">
          <a:xfrm>
            <a:off x="615297" y="1732916"/>
            <a:ext cx="7960407" cy="2181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96823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513"/>
            <a:ext cx="8229600" cy="1143000"/>
          </a:xfrm>
        </p:spPr>
        <p:txBody>
          <a:bodyPr anchor="ctr" anchorCtr="0"/>
          <a:lstStyle/>
          <a:p>
            <a:pPr algn="l"/>
            <a:r>
              <a:rPr lang="en-US" b="1" dirty="0" smtClean="0">
                <a:solidFill>
                  <a:srgbClr val="4B8EB9"/>
                </a:solidFill>
                <a:latin typeface="PSL Kittithada Pro (กิตติธาดา)" pitchFamily="2" charset="-34"/>
                <a:cs typeface="PSL Kittithada Pro (กิตติธาดา)" pitchFamily="2" charset="-34"/>
              </a:rPr>
              <a:t>Project </a:t>
            </a:r>
            <a:r>
              <a:rPr lang="en-US" b="1" dirty="0" smtClean="0">
                <a:solidFill>
                  <a:srgbClr val="4B8EB9"/>
                </a:solidFill>
                <a:latin typeface="PSL Kittithada Pro (กิตติธาดา)" pitchFamily="2" charset="-34"/>
                <a:cs typeface="PSL Kittithada Pro (กิตติธาดา)" pitchFamily="2" charset="-34"/>
              </a:rPr>
              <a:t>Highlights</a:t>
            </a:r>
            <a:endParaRPr lang="en-US" b="1" dirty="0">
              <a:solidFill>
                <a:srgbClr val="4B8EB9"/>
              </a:solidFill>
              <a:latin typeface="PSL Kittithada Pro (กิตติธาดา)" pitchFamily="2" charset="-34"/>
              <a:cs typeface="PSL Kittithada Pro (กิตติธาดา)" pitchFamily="2" charset="-34"/>
            </a:endParaRPr>
          </a:p>
        </p:txBody>
      </p:sp>
      <p:sp>
        <p:nvSpPr>
          <p:cNvPr id="3" name="Content Placeholder 2"/>
          <p:cNvSpPr>
            <a:spLocks noGrp="1"/>
          </p:cNvSpPr>
          <p:nvPr>
            <p:ph idx="1"/>
          </p:nvPr>
        </p:nvSpPr>
        <p:spPr>
          <a:xfrm>
            <a:off x="3375589" y="1872410"/>
            <a:ext cx="5529127" cy="4332719"/>
          </a:xfrm>
        </p:spPr>
        <p:txBody>
          <a:bodyPr/>
          <a:lstStyle/>
          <a:p>
            <a:pPr lvl="0"/>
            <a:r>
              <a:rPr lang="en-US" sz="1400" dirty="0" smtClean="0">
                <a:solidFill>
                  <a:srgbClr val="9B9B9B"/>
                </a:solidFill>
              </a:rPr>
              <a:t>5,000 </a:t>
            </a:r>
            <a:r>
              <a:rPr lang="en-US" sz="1400" dirty="0" err="1" smtClean="0">
                <a:solidFill>
                  <a:srgbClr val="9B9B9B"/>
                </a:solidFill>
              </a:rPr>
              <a:t>Rai</a:t>
            </a:r>
            <a:r>
              <a:rPr lang="en-US" sz="1400" dirty="0" smtClean="0">
                <a:solidFill>
                  <a:srgbClr val="9B9B9B"/>
                </a:solidFill>
              </a:rPr>
              <a:t> (800 ha) of degraded forest to be restored in Sri </a:t>
            </a:r>
            <a:r>
              <a:rPr lang="en-US" sz="1400" dirty="0" err="1" smtClean="0">
                <a:solidFill>
                  <a:srgbClr val="9B9B9B"/>
                </a:solidFill>
              </a:rPr>
              <a:t>Lanna</a:t>
            </a:r>
            <a:r>
              <a:rPr lang="en-US" sz="1400" dirty="0" smtClean="0">
                <a:solidFill>
                  <a:srgbClr val="9B9B9B"/>
                </a:solidFill>
              </a:rPr>
              <a:t> National Park</a:t>
            </a:r>
          </a:p>
          <a:p>
            <a:pPr lvl="0"/>
            <a:r>
              <a:rPr lang="en-US" sz="1400" dirty="0" err="1" smtClean="0">
                <a:solidFill>
                  <a:srgbClr val="9B9B9B"/>
                </a:solidFill>
              </a:rPr>
              <a:t>Doi</a:t>
            </a:r>
            <a:r>
              <a:rPr lang="en-US" sz="1400" dirty="0" smtClean="0">
                <a:solidFill>
                  <a:srgbClr val="9B9B9B"/>
                </a:solidFill>
              </a:rPr>
              <a:t> Pa Ma first site (500 </a:t>
            </a:r>
            <a:r>
              <a:rPr lang="en-US" sz="1400" dirty="0" err="1" smtClean="0">
                <a:solidFill>
                  <a:srgbClr val="9B9B9B"/>
                </a:solidFill>
              </a:rPr>
              <a:t>Rai</a:t>
            </a:r>
            <a:r>
              <a:rPr lang="en-US" sz="1400" dirty="0" smtClean="0">
                <a:solidFill>
                  <a:srgbClr val="9B9B9B"/>
                </a:solidFill>
              </a:rPr>
              <a:t> – 80 ha) – ex-manganese mine</a:t>
            </a:r>
          </a:p>
          <a:p>
            <a:pPr lvl="0"/>
            <a:r>
              <a:rPr lang="en-US" sz="1400" dirty="0" smtClean="0">
                <a:solidFill>
                  <a:srgbClr val="9B9B9B"/>
                </a:solidFill>
              </a:rPr>
              <a:t>2 local hill tribe communities involved - </a:t>
            </a:r>
            <a:r>
              <a:rPr lang="en-US" sz="1400" dirty="0" err="1" smtClean="0">
                <a:solidFill>
                  <a:srgbClr val="9B9B9B"/>
                </a:solidFill>
              </a:rPr>
              <a:t>Lahu</a:t>
            </a:r>
            <a:r>
              <a:rPr lang="en-US" sz="1400" dirty="0" smtClean="0">
                <a:solidFill>
                  <a:srgbClr val="9B9B9B"/>
                </a:solidFill>
              </a:rPr>
              <a:t> and Musa </a:t>
            </a:r>
          </a:p>
          <a:p>
            <a:pPr lvl="0"/>
            <a:r>
              <a:rPr lang="en-US" sz="1400" dirty="0" smtClean="0">
                <a:solidFill>
                  <a:srgbClr val="9B9B9B"/>
                </a:solidFill>
              </a:rPr>
              <a:t>250 local personnel involved and 200,000 trees planted </a:t>
            </a:r>
          </a:p>
          <a:p>
            <a:pPr lvl="0"/>
            <a:r>
              <a:rPr lang="en-US" sz="1400" dirty="0" smtClean="0">
                <a:solidFill>
                  <a:srgbClr val="9B9B9B"/>
                </a:solidFill>
              </a:rPr>
              <a:t>14 indigenous tree species planted</a:t>
            </a:r>
          </a:p>
          <a:p>
            <a:pPr lvl="0"/>
            <a:r>
              <a:rPr lang="en-US" sz="1400" dirty="0" smtClean="0">
                <a:solidFill>
                  <a:srgbClr val="9B9B9B"/>
                </a:solidFill>
              </a:rPr>
              <a:t>30 species planned in total</a:t>
            </a:r>
          </a:p>
          <a:p>
            <a:pPr lvl="0"/>
            <a:r>
              <a:rPr lang="en-US" sz="1400" dirty="0" smtClean="0">
                <a:solidFill>
                  <a:srgbClr val="9B9B9B"/>
                </a:solidFill>
              </a:rPr>
              <a:t>Organic </a:t>
            </a:r>
            <a:r>
              <a:rPr lang="en-US" sz="1400" dirty="0" smtClean="0">
                <a:solidFill>
                  <a:srgbClr val="9B9B9B"/>
                </a:solidFill>
              </a:rPr>
              <a:t>fertilizer</a:t>
            </a:r>
          </a:p>
          <a:p>
            <a:pPr lvl="0"/>
            <a:r>
              <a:rPr lang="en-US" sz="1400" dirty="0" smtClean="0">
                <a:solidFill>
                  <a:srgbClr val="9B9B9B"/>
                </a:solidFill>
              </a:rPr>
              <a:t>Polymer gel to reduce tree dehydration (dry season)</a:t>
            </a:r>
          </a:p>
          <a:p>
            <a:pPr lvl="0"/>
            <a:r>
              <a:rPr lang="en-US" sz="1400" dirty="0" smtClean="0">
                <a:solidFill>
                  <a:srgbClr val="9B9B9B"/>
                </a:solidFill>
              </a:rPr>
              <a:t>10 meter wide firebreaks and 24/7 watch</a:t>
            </a:r>
          </a:p>
          <a:p>
            <a:pPr lvl="0"/>
            <a:r>
              <a:rPr lang="en-US" sz="1400" dirty="0" smtClean="0">
                <a:solidFill>
                  <a:srgbClr val="9B9B9B"/>
                </a:solidFill>
              </a:rPr>
              <a:t>Environmental training provided and indirect forest restoration benefits outlined for local people</a:t>
            </a:r>
          </a:p>
          <a:p>
            <a:pPr lvl="0"/>
            <a:r>
              <a:rPr lang="en-US" sz="1400" dirty="0" smtClean="0">
                <a:solidFill>
                  <a:srgbClr val="9B9B9B"/>
                </a:solidFill>
              </a:rPr>
              <a:t>PRAs (Participatory Resource Assessment) conducted and collection of social, economical and land-use data</a:t>
            </a:r>
          </a:p>
          <a:p>
            <a:pPr>
              <a:buNone/>
            </a:pPr>
            <a:endParaRPr lang="en-US" dirty="0"/>
          </a:p>
        </p:txBody>
      </p:sp>
      <p:pic>
        <p:nvPicPr>
          <p:cNvPr id="8194" name="Picture 2" descr="C:\Documents and Settings\worravit.c\Desktop\New Folder\IMG_1502.jpg"/>
          <p:cNvPicPr>
            <a:picLocks noChangeAspect="1" noChangeArrowheads="1"/>
          </p:cNvPicPr>
          <p:nvPr/>
        </p:nvPicPr>
        <p:blipFill>
          <a:blip r:embed="rId2" cstate="screen"/>
          <a:srcRect/>
          <a:stretch>
            <a:fillRect/>
          </a:stretch>
        </p:blipFill>
        <p:spPr bwMode="auto">
          <a:xfrm>
            <a:off x="618305" y="1828809"/>
            <a:ext cx="2620994" cy="3931066"/>
          </a:xfrm>
          <a:prstGeom prst="rect">
            <a:avLst/>
          </a:prstGeom>
          <a:noFill/>
        </p:spPr>
      </p:pic>
    </p:spTree>
    <p:extLst>
      <p:ext uri="{BB962C8B-B14F-4D97-AF65-F5344CB8AC3E}">
        <p14:creationId xmlns:p14="http://schemas.microsoft.com/office/powerpoint/2010/main" xmlns="" val="496823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468</Words>
  <Application>Microsoft Office PowerPoint</Application>
  <PresentationFormat>On-screen Show (4:3)</PresentationFormat>
  <Paragraphs>131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Outline</vt:lpstr>
      <vt:lpstr>Group Overview</vt:lpstr>
      <vt:lpstr>Group Overview</vt:lpstr>
      <vt:lpstr>Group Overview</vt:lpstr>
      <vt:lpstr>Group Overview</vt:lpstr>
      <vt:lpstr>Six Senses  Reforestation Project</vt:lpstr>
      <vt:lpstr>Project Objectives</vt:lpstr>
      <vt:lpstr>Project Highlights</vt:lpstr>
      <vt:lpstr>Economic  Development</vt:lpstr>
      <vt:lpstr>Framework  Species Restoration</vt:lpstr>
      <vt:lpstr>How the Framework  Species Method Works</vt:lpstr>
      <vt:lpstr>How the Framework  Species Method Works</vt:lpstr>
      <vt:lpstr>How we can help</vt:lpstr>
      <vt:lpstr>Options</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ekkawin nil-ubol</dc:creator>
  <cp:lastModifiedBy>Andrew Steel</cp:lastModifiedBy>
  <cp:revision>66</cp:revision>
  <dcterms:created xsi:type="dcterms:W3CDTF">2011-10-26T07:01:51Z</dcterms:created>
  <dcterms:modified xsi:type="dcterms:W3CDTF">2012-03-22T09:19:59Z</dcterms:modified>
</cp:coreProperties>
</file>