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33CC33"/>
    <a:srgbClr val="66FF33"/>
    <a:srgbClr val="CCFF99"/>
    <a:srgbClr val="336600"/>
    <a:srgbClr val="FFCC66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33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01821-38A5-4F40-B7A0-E2933ADA961B}" type="datetimeFigureOut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5ECDA-9EE3-400D-AEB1-D998282875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3178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6466D-EAAE-4D34-B8E4-9AED4BB8C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BB0B94-5E64-49E1-B9A8-D0FABAF79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C3E75A-0867-40DC-B568-384866A5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B6EE-B4B4-4DA0-A9A8-5681F58CF1CB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D48BC4-FCF4-4DE8-93DA-AD7EACE27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F12EA8-5550-4D09-8DD3-53CFBEE4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54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B6B2A-BDEA-4E78-BF7C-8E4E39F5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1AEC61-610C-47E2-9895-9634BB5D7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4170BC-E8ED-4803-832E-5224D4CD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7E91-AB09-4B6D-B41C-96BDEBC39FAC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14D519-F859-4F7B-87CA-5319FD07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D446BD-1C1D-4F39-A320-12032BBD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19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2148E0C-3FEA-4BA3-93F0-5E5FBE0A7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CE0CB30-6C80-4F3F-88CD-2A96C824D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10F345-E4AD-4619-8AF9-B64D2643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9C-DEF5-45B6-9A03-4BEE74A0E46B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7DA90D-17F0-47AF-9333-E855A3AC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D926C9-08ED-4EB0-A578-33BAB43F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895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36596-B824-45A5-A373-FF3343A5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89D96E-7830-459C-98C8-39ED9C2D6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09B86E-6E97-49B9-B6E6-03C9C44A1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6BDD-63DB-4C1B-9A42-21F741BE6D9E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DAEBF1-6269-44B1-8EA7-04BD15EF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6654C8-AC0F-42E4-A4BF-331402A9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875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AB440-9C65-463F-96F1-1847B324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ACDEFD-69B5-47EB-9824-039559B15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47FF4D-3166-4807-93F8-C6FB4A0B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B6523-9FFB-4FFB-8095-6CEC08B27EBD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4580D-06B1-440F-A3CC-36CEF9F0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B9650B-AC42-4F32-8432-68B53B52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695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9C012F-2749-4C2C-803E-12575A9E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5ED22B-9B00-4D73-9B92-2C9F0F586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439CC8-4AE3-404F-9B50-02EB03A00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817F5B-C981-428B-9DEB-0A4E5D04C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F2F23-9858-4DEE-909F-0E0AC8E8138F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95DB9D-F154-4EAD-8C36-1D9C47E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EA8041-CCFB-4D59-B168-E415A617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528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8654F-CB07-468B-B53D-0A4C85E9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2BBABB-9E8C-49FE-A43C-C86A9C510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51A799-5392-4396-BBCC-B8F87520C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E2E346-41E9-4582-BACC-124C3A479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66FA02-7D64-49F3-A05F-6C78236AE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1DCBF8D-B11C-467C-AB98-343DD6AD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E0DF-5D4C-4B45-9657-B8FB2466C0C6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A0618A5-88BB-437C-8DAC-20D03FFC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855DF5-02E8-4BFC-9206-77B64768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287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34058-4250-4060-A2FE-DA33EEBE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84A11C-4388-4755-BA45-464FA677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7E5-004C-4E90-8726-70A788AB23B5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F2ED80-A85F-42C9-84B7-E7548A2D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41C0B5-C12B-4F94-BE84-5C08632D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5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A5AFCD-F1FB-43F1-B8EA-3ECBF11AB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7917-5C2B-4E33-9F4B-8CD5FBD23015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966EF9-595B-43E7-8FEB-BDCEDD04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7B3918-38C4-4780-9611-81A3362E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833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1A10DC-9BC8-4914-80C9-72439F41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28F98D-67C3-4009-A3B2-CD2DB2444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6A44A4-57FC-4663-8831-AEAD667DA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E2965A-F7DA-4983-BE9C-BC539DEC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EB6-D9DB-4658-B46F-4EF7359D20D3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C5A2C1-A929-4295-A0E8-A55B923D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FDD3F7-B8A9-437B-AA49-30397DE7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941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9C1E3-4529-44E4-8D61-56E0EA87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73D6CE4-B304-49F4-9141-6C2279F57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C841A4-E23F-435C-AEEA-0A20460E3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828C83-0CCB-4CCD-AA3B-4594B5CC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142C-04D8-4628-90FB-D28C0461D2FE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354614-A384-4830-8E94-E1264D09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F3DC73-BC98-4974-AAB3-134210A9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29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6E4765-CE6D-4618-9FDF-2B355712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A44221-296A-4325-BDD2-04681E3F8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74044B-B9EA-409C-9F67-B05927A7D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9AA3D-493C-47D1-91D9-20F53A78F880}" type="datetime1">
              <a:rPr lang="fr-FR" smtClean="0"/>
              <a:t>28/11/2019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DBA851-6F53-47C8-9C2C-19A171561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67203-CBEA-4563-8647-E4EE13958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1648C-7F16-4AC0-BDD8-49788187AA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66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orru@science.cmu.ac.th" TargetMode="External"/><Relationship Id="rId5" Type="http://schemas.openxmlformats.org/officeDocument/2006/relationships/hyperlink" Target="http://www.forru.org/" TargetMode="Externa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ru.org/" TargetMode="Externa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1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orru.org/" TargetMode="Externa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ebweb.org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AB2C72-DD04-47C1-BBEC-A6E0F2B88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560" y="240137"/>
            <a:ext cx="936335" cy="9233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11294F-0235-4144-A482-D163016FFE44}"/>
              </a:ext>
            </a:extLst>
          </p:cNvPr>
          <p:cNvSpPr/>
          <p:nvPr/>
        </p:nvSpPr>
        <p:spPr>
          <a:xfrm>
            <a:off x="60252" y="1269738"/>
            <a:ext cx="11823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LA MÉTHODE PAR ESPÈCE-CADRE (CLE): UN OUTIL POUR CONSTRUIRE LA RÉSILIENCE AU CHANGEMENT CLIMATIQUE DANS LA RESTAURATION DES ÉCOSYSTÈMES DES FORÊTS TROPICALES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EC34FC-64B6-4C40-A714-2E1FEEEB8256}"/>
              </a:ext>
            </a:extLst>
          </p:cNvPr>
          <p:cNvSpPr/>
          <p:nvPr/>
        </p:nvSpPr>
        <p:spPr>
          <a:xfrm>
            <a:off x="2732568" y="2871960"/>
            <a:ext cx="7017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</a:rPr>
              <a:t>Stephen Elliott, David Blakesley, Kate Hardwick 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</a:rPr>
              <a:t>et </a:t>
            </a:r>
            <a:r>
              <a:rPr lang="fr-FR" sz="28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Sutthathorn</a:t>
            </a:r>
            <a:r>
              <a:rPr lang="fr-FR" sz="28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Chairuangsri</a:t>
            </a:r>
            <a:endParaRPr lang="fr-FR" sz="2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endParaRPr lang="fr-FR" sz="2800" b="1" i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fr-FR" sz="2800" b="1" i="1" dirty="0">
                <a:solidFill>
                  <a:schemeClr val="bg1"/>
                </a:solidFill>
                <a:latin typeface="Calibri Light" panose="020F0302020204030204" pitchFamily="34" charset="0"/>
              </a:rPr>
              <a:t>Traduction Benjamin Lisan 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1E7013-36CE-439A-9C64-F30C7841A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2" y="3660280"/>
            <a:ext cx="3225208" cy="31977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F8A777-A2A0-4FAE-8FFA-5CD289BAF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638" y="3560938"/>
            <a:ext cx="2796362" cy="3297062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6E70F476-0E88-4C76-AFE1-F72C4BE6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2999046"/>
            <a:ext cx="1368056" cy="442566"/>
          </a:xfrm>
        </p:spPr>
        <p:txBody>
          <a:bodyPr/>
          <a:lstStyle/>
          <a:p>
            <a:fld id="{25C1648C-7F16-4AC0-BDD8-49788187AA6C}" type="slidenum">
              <a:rPr lang="fr-FR" smtClean="0"/>
              <a:t>1</a:t>
            </a:fld>
            <a:endParaRPr lang="fr-FR" dirty="0"/>
          </a:p>
        </p:txBody>
      </p:sp>
      <p:sp>
        <p:nvSpPr>
          <p:cNvPr id="14" name="Organigramme : Alternative 13">
            <a:extLst>
              <a:ext uri="{FF2B5EF4-FFF2-40B4-BE49-F238E27FC236}">
                <a16:creationId xmlns:a16="http://schemas.microsoft.com/office/drawing/2014/main" id="{8357BD84-3709-48A3-AA4D-00B4DFFB29E8}"/>
              </a:ext>
            </a:extLst>
          </p:cNvPr>
          <p:cNvSpPr/>
          <p:nvPr/>
        </p:nvSpPr>
        <p:spPr>
          <a:xfrm>
            <a:off x="128565" y="221274"/>
            <a:ext cx="3922439" cy="1048463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/>
            <a:endParaRPr lang="fr-FR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R="82900"/>
            <a:r>
              <a:rPr lang="fr-FR" b="1" dirty="0">
                <a:solidFill>
                  <a:srgbClr val="FFFF00"/>
                </a:solidFill>
                <a:latin typeface="Calibri" panose="020F0502020204030204" pitchFamily="34" charset="0"/>
              </a:rPr>
              <a:t>Web: 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www.forru.org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</a:rPr>
              <a:t>  </a:t>
            </a:r>
            <a:endParaRPr lang="fr-FR" dirty="0">
              <a:solidFill>
                <a:srgbClr val="FF6600"/>
              </a:solidFill>
              <a:latin typeface="Calibri" panose="020F0502020204030204" pitchFamily="34" charset="0"/>
            </a:endParaRPr>
          </a:p>
          <a:p>
            <a:pPr marR="57130"/>
            <a:r>
              <a:rPr lang="fr-FR" b="1" dirty="0">
                <a:solidFill>
                  <a:srgbClr val="FFFF00"/>
                </a:solidFill>
                <a:latin typeface="Calibri" panose="020F0502020204030204" pitchFamily="34" charset="0"/>
              </a:rPr>
              <a:t>Email:</a:t>
            </a:r>
            <a:r>
              <a:rPr lang="fr-FR" b="1" dirty="0">
                <a:latin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forru@science.cmu.ac.th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</a:rPr>
              <a:t>  </a:t>
            </a:r>
            <a:endParaRPr lang="fr-FR" b="1" dirty="0">
              <a:solidFill>
                <a:srgbClr val="FF6600"/>
              </a:solidFill>
            </a:endParaRPr>
          </a:p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" name="Organigramme : Alternative 14">
            <a:extLst>
              <a:ext uri="{FF2B5EF4-FFF2-40B4-BE49-F238E27FC236}">
                <a16:creationId xmlns:a16="http://schemas.microsoft.com/office/drawing/2014/main" id="{887F71B4-0438-48CC-AA86-3F971CFAA584}"/>
              </a:ext>
            </a:extLst>
          </p:cNvPr>
          <p:cNvSpPr/>
          <p:nvPr/>
        </p:nvSpPr>
        <p:spPr>
          <a:xfrm>
            <a:off x="7456962" y="169960"/>
            <a:ext cx="4586188" cy="1203489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FFFF00"/>
                </a:solidFill>
                <a:latin typeface="Calibri" panose="020F0502020204030204" pitchFamily="34" charset="0"/>
              </a:rPr>
              <a:t>Facebook: </a:t>
            </a:r>
            <a:r>
              <a:rPr lang="fr-FR" b="1" dirty="0" err="1">
                <a:solidFill>
                  <a:srgbClr val="FF6600"/>
                </a:solidFill>
                <a:latin typeface="Calibri" panose="020F0502020204030204" pitchFamily="34" charset="0"/>
              </a:rPr>
              <a:t>Forru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6600"/>
                </a:solidFill>
                <a:latin typeface="Calibri" panose="020F0502020204030204" pitchFamily="34" charset="0"/>
              </a:rPr>
              <a:t>Cmu</a:t>
            </a:r>
            <a:endParaRPr lang="fr-FR" dirty="0">
              <a:solidFill>
                <a:srgbClr val="FF6600"/>
              </a:solidFill>
            </a:endParaRPr>
          </a:p>
          <a:p>
            <a:r>
              <a:rPr lang="fr-FR" b="1" dirty="0">
                <a:solidFill>
                  <a:srgbClr val="FFFF00"/>
                </a:solidFill>
                <a:latin typeface="Calibri" panose="020F0502020204030204" pitchFamily="34" charset="0"/>
              </a:rPr>
              <a:t>Facebook: 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</a:rPr>
              <a:t>Forest </a:t>
            </a:r>
            <a:r>
              <a:rPr lang="fr-FR" b="1" dirty="0" err="1">
                <a:solidFill>
                  <a:srgbClr val="FF6600"/>
                </a:solidFill>
                <a:latin typeface="Calibri" panose="020F0502020204030204" pitchFamily="34" charset="0"/>
              </a:rPr>
              <a:t>restoration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FF6600"/>
                </a:solidFill>
                <a:latin typeface="Calibri" panose="020F0502020204030204" pitchFamily="34" charset="0"/>
              </a:rPr>
              <a:t>research</a:t>
            </a:r>
            <a:r>
              <a:rPr lang="fr-FR" b="1" dirty="0">
                <a:solidFill>
                  <a:srgbClr val="FF6600"/>
                </a:solidFill>
                <a:latin typeface="Calibri" panose="020F0502020204030204" pitchFamily="34" charset="0"/>
              </a:rPr>
              <a:t> unit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7" name="Organigramme : Alternative 16">
            <a:extLst>
              <a:ext uri="{FF2B5EF4-FFF2-40B4-BE49-F238E27FC236}">
                <a16:creationId xmlns:a16="http://schemas.microsoft.com/office/drawing/2014/main" id="{DEBC6F39-02A6-4651-AA18-DE725116B864}"/>
              </a:ext>
            </a:extLst>
          </p:cNvPr>
          <p:cNvSpPr/>
          <p:nvPr/>
        </p:nvSpPr>
        <p:spPr>
          <a:xfrm>
            <a:off x="3370521" y="4720404"/>
            <a:ext cx="6025117" cy="2061588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/>
            <a:endParaRPr lang="fr-FR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R="29670" algn="ctr"/>
            <a:r>
              <a:rPr lang="fr-FR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fr-FR" sz="28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Forest </a:t>
            </a:r>
            <a:r>
              <a:rPr lang="fr-FR" sz="2800" b="1" i="0" u="none" strike="noStrike" baseline="0" dirty="0" err="1">
                <a:solidFill>
                  <a:srgbClr val="FFFF00"/>
                </a:solidFill>
                <a:latin typeface="Calibri" panose="020F0502020204030204" pitchFamily="34" charset="0"/>
              </a:rPr>
              <a:t>Restoration</a:t>
            </a:r>
            <a:r>
              <a:rPr lang="fr-FR" sz="28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fr-FR" sz="2800" b="1" i="0" u="none" strike="noStrike" baseline="0" dirty="0" err="1">
                <a:solidFill>
                  <a:srgbClr val="FFFF00"/>
                </a:solidFill>
                <a:latin typeface="Calibri" panose="020F0502020204030204" pitchFamily="34" charset="0"/>
              </a:rPr>
              <a:t>Research</a:t>
            </a:r>
            <a:r>
              <a:rPr lang="fr-FR" sz="28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 Unit </a:t>
            </a:r>
            <a:endParaRPr lang="fr-FR" sz="2800" b="0" i="0" u="none" strike="noStrike" baseline="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R="44620" algn="ctr"/>
            <a:r>
              <a:rPr lang="fr-FR" sz="2800" b="1" i="0" u="none" strike="noStrike" baseline="0" dirty="0" err="1">
                <a:solidFill>
                  <a:srgbClr val="FFFF00"/>
                </a:solidFill>
                <a:latin typeface="Calibri" panose="020F0502020204030204" pitchFamily="34" charset="0"/>
              </a:rPr>
              <a:t>Biology</a:t>
            </a:r>
            <a:r>
              <a:rPr lang="fr-FR" sz="28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 Department </a:t>
            </a:r>
            <a:endParaRPr lang="fr-FR" sz="2800" b="0" i="0" u="none" strike="noStrike" baseline="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R="47370" lvl="1" algn="ctr"/>
            <a:r>
              <a:rPr lang="fr-FR" sz="2800" b="1" i="0" u="none" strike="noStrike" baseline="0" dirty="0" err="1">
                <a:solidFill>
                  <a:srgbClr val="FFFF00"/>
                </a:solidFill>
                <a:latin typeface="Calibri" panose="020F0502020204030204" pitchFamily="34" charset="0"/>
              </a:rPr>
              <a:t>Faculty</a:t>
            </a:r>
            <a:r>
              <a:rPr lang="fr-FR" sz="28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 of Science </a:t>
            </a:r>
            <a:endParaRPr lang="fr-FR" sz="2800" b="0" i="0" u="none" strike="noStrike" baseline="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R="32400" algn="ctr"/>
            <a:r>
              <a:rPr lang="fr-FR" sz="28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Chiang Mai </a:t>
            </a:r>
            <a:r>
              <a:rPr lang="fr-FR" sz="2800" b="1" i="0" u="none" strike="noStrike" baseline="0" dirty="0" err="1">
                <a:solidFill>
                  <a:srgbClr val="FFFF00"/>
                </a:solidFill>
                <a:latin typeface="Calibri" panose="020F0502020204030204" pitchFamily="34" charset="0"/>
              </a:rPr>
              <a:t>University</a:t>
            </a:r>
            <a:r>
              <a:rPr lang="fr-FR" sz="28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, </a:t>
            </a:r>
            <a:r>
              <a:rPr lang="fr-FR" sz="2800" b="1" i="0" u="none" strike="noStrike" baseline="0" dirty="0" err="1">
                <a:solidFill>
                  <a:srgbClr val="FFFF00"/>
                </a:solidFill>
                <a:latin typeface="Calibri" panose="020F0502020204030204" pitchFamily="34" charset="0"/>
              </a:rPr>
              <a:t>Thailand</a:t>
            </a:r>
            <a:endParaRPr lang="fr-FR" b="1" dirty="0">
              <a:solidFill>
                <a:srgbClr val="0000FF"/>
              </a:solidFill>
            </a:endParaRPr>
          </a:p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7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1F60670-5983-4E0B-A13C-180A2D78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10</a:t>
            </a:fld>
            <a:endParaRPr lang="fr-FR"/>
          </a:p>
        </p:txBody>
      </p:sp>
      <p:pic>
        <p:nvPicPr>
          <p:cNvPr id="2050" name="Picture 2" descr="_Pic72">
            <a:extLst>
              <a:ext uri="{FF2B5EF4-FFF2-40B4-BE49-F238E27FC236}">
                <a16:creationId xmlns:a16="http://schemas.microsoft.com/office/drawing/2014/main" id="{8554E1FD-3430-472B-B14B-69B25693F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109A3E-1E04-428B-9B36-38E4B1C53251}"/>
              </a:ext>
            </a:extLst>
          </p:cNvPr>
          <p:cNvSpPr/>
          <p:nvPr/>
        </p:nvSpPr>
        <p:spPr>
          <a:xfrm>
            <a:off x="3636190" y="170121"/>
            <a:ext cx="8176582" cy="1100395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A60983-E594-4299-908A-F7D0FB9AD75C}"/>
              </a:ext>
            </a:extLst>
          </p:cNvPr>
          <p:cNvSpPr txBox="1"/>
          <p:nvPr/>
        </p:nvSpPr>
        <p:spPr>
          <a:xfrm>
            <a:off x="2835349" y="171245"/>
            <a:ext cx="9356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… Les graines sont collectées à différentes altitudes dans l’aire de répartition de chaque espèce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F39A5-F8B9-47DB-B358-C9D395F7A704}"/>
              </a:ext>
            </a:extLst>
          </p:cNvPr>
          <p:cNvSpPr/>
          <p:nvPr/>
        </p:nvSpPr>
        <p:spPr>
          <a:xfrm>
            <a:off x="7433534" y="1562170"/>
            <a:ext cx="1037216" cy="294866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1800 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30BC91-D111-4152-AFC6-12E44DCA7BFB}"/>
              </a:ext>
            </a:extLst>
          </p:cNvPr>
          <p:cNvSpPr/>
          <p:nvPr/>
        </p:nvSpPr>
        <p:spPr>
          <a:xfrm>
            <a:off x="3501310" y="1912235"/>
            <a:ext cx="1812968" cy="873996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FFFF00"/>
                </a:solidFill>
              </a:rPr>
              <a:t>Recueillir des graines ici (plus humide)…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5571F-C875-468C-B7AD-8CD8BE17A299}"/>
              </a:ext>
            </a:extLst>
          </p:cNvPr>
          <p:cNvSpPr/>
          <p:nvPr/>
        </p:nvSpPr>
        <p:spPr>
          <a:xfrm>
            <a:off x="9574306" y="5948979"/>
            <a:ext cx="2366682" cy="738900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Parc national de </a:t>
            </a:r>
            <a:r>
              <a:rPr lang="fr-FR" b="1" dirty="0" err="1">
                <a:solidFill>
                  <a:srgbClr val="FFFF00"/>
                </a:solidFill>
              </a:rPr>
              <a:t>Doi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Suthep</a:t>
            </a:r>
            <a:r>
              <a:rPr lang="fr-FR" b="1" dirty="0">
                <a:solidFill>
                  <a:srgbClr val="FFFF00"/>
                </a:solidFill>
              </a:rPr>
              <a:t>-Pui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00BB24-B84B-41FE-A3F0-12ECD340AD26}"/>
              </a:ext>
            </a:extLst>
          </p:cNvPr>
          <p:cNvSpPr/>
          <p:nvPr/>
        </p:nvSpPr>
        <p:spPr>
          <a:xfrm>
            <a:off x="4273476" y="6208917"/>
            <a:ext cx="1040802" cy="277944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350 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7E521D-3F73-4120-818A-22DEFB5B5F50}"/>
              </a:ext>
            </a:extLst>
          </p:cNvPr>
          <p:cNvSpPr/>
          <p:nvPr/>
        </p:nvSpPr>
        <p:spPr>
          <a:xfrm>
            <a:off x="3501311" y="3422674"/>
            <a:ext cx="1899028" cy="277944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… D’autres ici 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F269B1-3A00-475F-A404-0B0A59999E04}"/>
              </a:ext>
            </a:extLst>
          </p:cNvPr>
          <p:cNvSpPr/>
          <p:nvPr/>
        </p:nvSpPr>
        <p:spPr>
          <a:xfrm>
            <a:off x="3501311" y="4328032"/>
            <a:ext cx="1899028" cy="505508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et d’autres (plus chaud et sec)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A41859-8F5C-4859-AE09-13465E3B3FB2}"/>
              </a:ext>
            </a:extLst>
          </p:cNvPr>
          <p:cNvSpPr/>
          <p:nvPr/>
        </p:nvSpPr>
        <p:spPr>
          <a:xfrm>
            <a:off x="7573384" y="3700618"/>
            <a:ext cx="1037216" cy="1385425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336600"/>
                </a:solidFill>
              </a:rPr>
              <a:t>gamme d'</a:t>
            </a:r>
            <a:r>
              <a:rPr lang="fr-FR" b="1" dirty="0" err="1">
                <a:solidFill>
                  <a:srgbClr val="336600"/>
                </a:solidFill>
              </a:rPr>
              <a:t>altitu-des</a:t>
            </a:r>
            <a:r>
              <a:rPr lang="fr-FR" b="1" dirty="0">
                <a:solidFill>
                  <a:srgbClr val="336600"/>
                </a:solidFill>
              </a:rPr>
              <a:t> des espèces</a:t>
            </a:r>
          </a:p>
        </p:txBody>
      </p:sp>
    </p:spTree>
    <p:extLst>
      <p:ext uri="{BB962C8B-B14F-4D97-AF65-F5344CB8AC3E}">
        <p14:creationId xmlns:p14="http://schemas.microsoft.com/office/powerpoint/2010/main" val="3918112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8F0FAD-5F27-42E9-9AAE-70EB4D1F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11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18E7C8-4E4A-427B-9AA7-A6334640D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16" y="0"/>
            <a:ext cx="9192768" cy="6858000"/>
          </a:xfrm>
          <a:prstGeom prst="rect">
            <a:avLst/>
          </a:prstGeom>
        </p:spPr>
      </p:pic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CD720DC9-9893-4AB3-8664-FE52CDF82E71}"/>
              </a:ext>
            </a:extLst>
          </p:cNvPr>
          <p:cNvSpPr/>
          <p:nvPr/>
        </p:nvSpPr>
        <p:spPr>
          <a:xfrm>
            <a:off x="2289757" y="136525"/>
            <a:ext cx="8193946" cy="650284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dirty="0">
                <a:solidFill>
                  <a:srgbClr val="FFFF00"/>
                </a:solidFill>
              </a:rPr>
              <a:t>Évaluation rapide du site avant la plantation</a:t>
            </a:r>
          </a:p>
        </p:txBody>
      </p:sp>
    </p:spTree>
    <p:extLst>
      <p:ext uri="{BB962C8B-B14F-4D97-AF65-F5344CB8AC3E}">
        <p14:creationId xmlns:p14="http://schemas.microsoft.com/office/powerpoint/2010/main" val="334069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A6CD3C-7FCE-4D25-83DB-2BD23D6B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12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7050D3-6E92-4EFC-84CA-A8C41D9AF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16" y="755340"/>
            <a:ext cx="9206018" cy="6102659"/>
          </a:xfrm>
          <a:prstGeom prst="rect">
            <a:avLst/>
          </a:prstGeom>
        </p:spPr>
      </p:pic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7B7861E3-08B2-49A9-A132-02C3C0A8D3DD}"/>
              </a:ext>
            </a:extLst>
          </p:cNvPr>
          <p:cNvSpPr/>
          <p:nvPr/>
        </p:nvSpPr>
        <p:spPr>
          <a:xfrm>
            <a:off x="2062716" y="0"/>
            <a:ext cx="9206018" cy="755340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dirty="0">
                <a:solidFill>
                  <a:srgbClr val="FFFF00"/>
                </a:solidFill>
              </a:rPr>
              <a:t>Estimation collaborative des coûts</a:t>
            </a:r>
          </a:p>
        </p:txBody>
      </p:sp>
    </p:spTree>
    <p:extLst>
      <p:ext uri="{BB962C8B-B14F-4D97-AF65-F5344CB8AC3E}">
        <p14:creationId xmlns:p14="http://schemas.microsoft.com/office/powerpoint/2010/main" val="3876850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59E92B-58B2-48C4-899E-0212D7D2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13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BD04DF-5DC7-4240-B1D9-0BE636911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25" y="980282"/>
            <a:ext cx="8452549" cy="5877718"/>
          </a:xfrm>
          <a:prstGeom prst="rect">
            <a:avLst/>
          </a:prstGeom>
        </p:spPr>
      </p:pic>
      <p:sp>
        <p:nvSpPr>
          <p:cNvPr id="4" name="Organigramme : Alternative 3">
            <a:extLst>
              <a:ext uri="{FF2B5EF4-FFF2-40B4-BE49-F238E27FC236}">
                <a16:creationId xmlns:a16="http://schemas.microsoft.com/office/drawing/2014/main" id="{8FAAD86F-0B09-48C0-99B4-D4632966CED6}"/>
              </a:ext>
            </a:extLst>
          </p:cNvPr>
          <p:cNvSpPr/>
          <p:nvPr/>
        </p:nvSpPr>
        <p:spPr>
          <a:xfrm>
            <a:off x="1167975" y="72730"/>
            <a:ext cx="9856047" cy="843757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b="1" dirty="0">
                <a:solidFill>
                  <a:srgbClr val="FFFF00"/>
                </a:solidFill>
              </a:rPr>
              <a:t>Plantation de 20 à 30 espèces d’arbres-cadres (mélange d’espèces pionnières et climaciques) - en complément de la régénération naturelle, pour porter la densité de peuplement à 3 086 arbres/ha.</a:t>
            </a:r>
          </a:p>
        </p:txBody>
      </p:sp>
    </p:spTree>
    <p:extLst>
      <p:ext uri="{BB962C8B-B14F-4D97-AF65-F5344CB8AC3E}">
        <p14:creationId xmlns:p14="http://schemas.microsoft.com/office/powerpoint/2010/main" val="16166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B80939-1FD3-41D9-B0B0-F1CAF9F5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7981" y="6251943"/>
            <a:ext cx="689344" cy="457201"/>
          </a:xfrm>
        </p:spPr>
        <p:txBody>
          <a:bodyPr/>
          <a:lstStyle/>
          <a:p>
            <a:fld id="{25C1648C-7F16-4AC0-BDD8-49788187AA6C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CD4312-396C-4EB3-B97F-5E256C6B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39867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6A2FEB-6488-47D3-BA2C-1D057615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81" y="2711849"/>
            <a:ext cx="5293896" cy="3997295"/>
          </a:xfrm>
          <a:prstGeom prst="rect">
            <a:avLst/>
          </a:prstGeom>
        </p:spPr>
      </p:pic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CF16F6C6-C73E-4092-8848-CA034CB5E9CB}"/>
              </a:ext>
            </a:extLst>
          </p:cNvPr>
          <p:cNvSpPr/>
          <p:nvPr/>
        </p:nvSpPr>
        <p:spPr>
          <a:xfrm>
            <a:off x="4189227" y="361507"/>
            <a:ext cx="7728097" cy="2126512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2400" b="1" dirty="0">
                <a:solidFill>
                  <a:srgbClr val="FFFF00"/>
                </a:solidFill>
              </a:rPr>
              <a:t>Désherbage et fertilisation appliqués, 3 fois, à chacune des 1ère et 2ème saisons de pluie, après la plantation. Prévention des incendies en saison sèche.</a:t>
            </a:r>
          </a:p>
        </p:txBody>
      </p:sp>
    </p:spTree>
    <p:extLst>
      <p:ext uri="{BB962C8B-B14F-4D97-AF65-F5344CB8AC3E}">
        <p14:creationId xmlns:p14="http://schemas.microsoft.com/office/powerpoint/2010/main" val="196308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E814FD-7816-45F2-BF09-0D54D5E0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6594" y="6315740"/>
            <a:ext cx="976423" cy="363205"/>
          </a:xfrm>
        </p:spPr>
        <p:txBody>
          <a:bodyPr/>
          <a:lstStyle/>
          <a:p>
            <a:fld id="{25C1648C-7F16-4AC0-BDD8-49788187AA6C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D66805-7A03-49F3-8D45-6EAD83EB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61" y="0"/>
            <a:ext cx="9249477" cy="6858000"/>
          </a:xfrm>
          <a:prstGeom prst="rect">
            <a:avLst/>
          </a:prstGeom>
        </p:spPr>
      </p:pic>
      <p:sp>
        <p:nvSpPr>
          <p:cNvPr id="4" name="Organigramme : Alternative 3">
            <a:extLst>
              <a:ext uri="{FF2B5EF4-FFF2-40B4-BE49-F238E27FC236}">
                <a16:creationId xmlns:a16="http://schemas.microsoft.com/office/drawing/2014/main" id="{4EA48F05-8DB3-4C64-B397-1E5264BB2D22}"/>
              </a:ext>
            </a:extLst>
          </p:cNvPr>
          <p:cNvSpPr/>
          <p:nvPr/>
        </p:nvSpPr>
        <p:spPr>
          <a:xfrm>
            <a:off x="1552354" y="5954232"/>
            <a:ext cx="8995144" cy="813391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2400" b="1" dirty="0">
                <a:solidFill>
                  <a:srgbClr val="FFFF00"/>
                </a:solidFill>
              </a:rPr>
              <a:t>Le suivi avec les acteurs locaux, à fin de la 1ère et de la 2ème saison des pluies.</a:t>
            </a:r>
          </a:p>
        </p:txBody>
      </p:sp>
    </p:spTree>
    <p:extLst>
      <p:ext uri="{BB962C8B-B14F-4D97-AF65-F5344CB8AC3E}">
        <p14:creationId xmlns:p14="http://schemas.microsoft.com/office/powerpoint/2010/main" val="210242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51CB0F-A3DF-4A88-8D4D-5D324007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EBF770-6732-4B4A-A954-9CC0265B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26" y="0"/>
            <a:ext cx="9168547" cy="6858000"/>
          </a:xfrm>
          <a:prstGeom prst="rect">
            <a:avLst/>
          </a:prstGeom>
        </p:spPr>
      </p:pic>
      <p:sp>
        <p:nvSpPr>
          <p:cNvPr id="4" name="Organigramme : Alternative 3">
            <a:extLst>
              <a:ext uri="{FF2B5EF4-FFF2-40B4-BE49-F238E27FC236}">
                <a16:creationId xmlns:a16="http://schemas.microsoft.com/office/drawing/2014/main" id="{111EAC25-D83D-4899-A3D6-DC2D0E072AAE}"/>
              </a:ext>
            </a:extLst>
          </p:cNvPr>
          <p:cNvSpPr/>
          <p:nvPr/>
        </p:nvSpPr>
        <p:spPr>
          <a:xfrm>
            <a:off x="1607419" y="116957"/>
            <a:ext cx="5782209" cy="765545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2400" b="1" dirty="0">
                <a:solidFill>
                  <a:srgbClr val="FFFF00"/>
                </a:solidFill>
              </a:rPr>
              <a:t>Protocoles de restauration qui fonctionne.</a:t>
            </a: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9283C624-1DE8-4665-8793-A522E2BFBEC9}"/>
              </a:ext>
            </a:extLst>
          </p:cNvPr>
          <p:cNvSpPr/>
          <p:nvPr/>
        </p:nvSpPr>
        <p:spPr>
          <a:xfrm>
            <a:off x="7841381" y="116957"/>
            <a:ext cx="2743200" cy="765545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dirty="0">
                <a:solidFill>
                  <a:srgbClr val="FFFF00"/>
                </a:solidFill>
              </a:rPr>
              <a:t>8 ans et demi</a:t>
            </a:r>
          </a:p>
        </p:txBody>
      </p:sp>
    </p:spTree>
    <p:extLst>
      <p:ext uri="{BB962C8B-B14F-4D97-AF65-F5344CB8AC3E}">
        <p14:creationId xmlns:p14="http://schemas.microsoft.com/office/powerpoint/2010/main" val="2833853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5149B7-1506-4924-9279-9BA2A3F6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7739" y="6273210"/>
            <a:ext cx="1146543" cy="416368"/>
          </a:xfrm>
        </p:spPr>
        <p:txBody>
          <a:bodyPr/>
          <a:lstStyle/>
          <a:p>
            <a:fld id="{25C1648C-7F16-4AC0-BDD8-49788187AA6C}" type="slidenum">
              <a:rPr lang="fr-FR" smtClean="0"/>
              <a:t>17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DAFEE9-26D6-4EBC-A6EF-015FFDB7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55" y="930976"/>
            <a:ext cx="8636284" cy="59270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0BFBC6-9E52-487F-BFE3-517B38BD1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182" y="3131810"/>
            <a:ext cx="5605130" cy="889275"/>
          </a:xfrm>
          <a:prstGeom prst="rect">
            <a:avLst/>
          </a:prstGeom>
        </p:spPr>
      </p:pic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B78B4C5C-3800-4D08-ADAC-CE8A9BE6EC15}"/>
              </a:ext>
            </a:extLst>
          </p:cNvPr>
          <p:cNvSpPr/>
          <p:nvPr/>
        </p:nvSpPr>
        <p:spPr>
          <a:xfrm>
            <a:off x="273799" y="947552"/>
            <a:ext cx="1977656" cy="727704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i="1" dirty="0">
                <a:solidFill>
                  <a:schemeClr val="bg1"/>
                </a:solidFill>
              </a:rPr>
              <a:t>Biomasse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9E163D-F1AD-4F9E-AA95-ABDD044ED987}"/>
              </a:ext>
            </a:extLst>
          </p:cNvPr>
          <p:cNvSpPr txBox="1"/>
          <p:nvPr/>
        </p:nvSpPr>
        <p:spPr>
          <a:xfrm>
            <a:off x="2251455" y="95693"/>
            <a:ext cx="86362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Séquestration de carbone en surface lors de la restauration d'une forêt sempervirente [toujours verte] d’altitude, dans le nord de la Thaïlande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276E5F-3D25-48BF-81F4-51D61A3762B4}"/>
              </a:ext>
            </a:extLst>
          </p:cNvPr>
          <p:cNvSpPr txBox="1"/>
          <p:nvPr/>
        </p:nvSpPr>
        <p:spPr>
          <a:xfrm>
            <a:off x="3029382" y="2976282"/>
            <a:ext cx="57841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seulement 9,80 kg C / arbre. Un </a:t>
            </a:r>
            <a:r>
              <a:rPr lang="fr-FR" sz="1200" dirty="0">
                <a:highlight>
                  <a:srgbClr val="FFFF00"/>
                </a:highlight>
              </a:rPr>
              <a:t>mélange d’espèces cadres </a:t>
            </a:r>
            <a:r>
              <a:rPr lang="fr-FR" sz="1200" dirty="0"/>
              <a:t>uniforme séquestrerait 13,2, 44,3 et 105,8 </a:t>
            </a:r>
            <a:r>
              <a:rPr lang="fr-FR" sz="1200" dirty="0" err="1"/>
              <a:t>tC</a:t>
            </a:r>
            <a:r>
              <a:rPr lang="fr-FR" sz="1200" dirty="0"/>
              <a:t> / ha, respectivement 5, 10 et 14 ans après la plantation et </a:t>
            </a:r>
            <a:r>
              <a:rPr lang="fr-FR" sz="1200" dirty="0">
                <a:highlight>
                  <a:srgbClr val="FFFF00"/>
                </a:highlight>
              </a:rPr>
              <a:t>permettrait d’obtenir des niveaux de stockage de carbone similaires à ceux de la forêt naturelle voisine en 16-17 ans.</a:t>
            </a:r>
            <a:r>
              <a:rPr lang="fr-FR" sz="1200" dirty="0"/>
              <a:t> La méthode des espèces-cadres est donc capable d’accumuler rapidement du carbone, une propriété qui, parallèlement à l’accélération de la récupération de la biodiversité, fournit un large éventail de ressources.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6A34D9-93BA-43DE-9103-E1AFD671DCBA}"/>
              </a:ext>
            </a:extLst>
          </p:cNvPr>
          <p:cNvSpPr txBox="1"/>
          <p:nvPr/>
        </p:nvSpPr>
        <p:spPr>
          <a:xfrm>
            <a:off x="4034170" y="1977656"/>
            <a:ext cx="12502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Prévu</a:t>
            </a:r>
          </a:p>
          <a:p>
            <a:r>
              <a:rPr lang="fr-FR" b="1" dirty="0"/>
              <a:t>Données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8CF8177-6D18-48F5-B3C5-8640F617C437}"/>
              </a:ext>
            </a:extLst>
          </p:cNvPr>
          <p:cNvSpPr txBox="1"/>
          <p:nvPr/>
        </p:nvSpPr>
        <p:spPr>
          <a:xfrm>
            <a:off x="6439749" y="2254655"/>
            <a:ext cx="35238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NIVEAU DE LA FORÊT NATURELLE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95DB48-C2E2-4BE4-83ED-233119A04ABB}"/>
              </a:ext>
            </a:extLst>
          </p:cNvPr>
          <p:cNvSpPr txBox="1"/>
          <p:nvPr/>
        </p:nvSpPr>
        <p:spPr>
          <a:xfrm rot="16200000">
            <a:off x="-262810" y="3755686"/>
            <a:ext cx="55202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Séquestration en surface de carbone des arbres (</a:t>
            </a:r>
            <a:r>
              <a:rPr lang="fr-FR" dirty="0" err="1"/>
              <a:t>tC</a:t>
            </a:r>
            <a:r>
              <a:rPr lang="fr-FR" dirty="0"/>
              <a:t>/ha)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223412-25D1-4427-B2E5-302F5AB4BF37}"/>
              </a:ext>
            </a:extLst>
          </p:cNvPr>
          <p:cNvSpPr/>
          <p:nvPr/>
        </p:nvSpPr>
        <p:spPr>
          <a:xfrm>
            <a:off x="3381153" y="6376464"/>
            <a:ext cx="7198243" cy="416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TEMPS DEPUIS LA PLANTATION DES ESPECES D’ARBRES CADRES (ans)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70C2C5-D001-4237-A6AF-696B68BD5885}"/>
              </a:ext>
            </a:extLst>
          </p:cNvPr>
          <p:cNvSpPr txBox="1"/>
          <p:nvPr/>
        </p:nvSpPr>
        <p:spPr>
          <a:xfrm>
            <a:off x="3381153" y="1073888"/>
            <a:ext cx="70706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Augmentation de la teneur en carbone des arbres en surface avec le temps depuis la plantation d’espèces-cadres</a:t>
            </a:r>
          </a:p>
        </p:txBody>
      </p:sp>
    </p:spTree>
    <p:extLst>
      <p:ext uri="{BB962C8B-B14F-4D97-AF65-F5344CB8AC3E}">
        <p14:creationId xmlns:p14="http://schemas.microsoft.com/office/powerpoint/2010/main" val="893683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EB8718-545E-43D1-B8C2-134A756F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753" y="6337005"/>
            <a:ext cx="487326" cy="363205"/>
          </a:xfrm>
        </p:spPr>
        <p:txBody>
          <a:bodyPr/>
          <a:lstStyle/>
          <a:p>
            <a:fld id="{25C1648C-7F16-4AC0-BDD8-49788187AA6C}" type="slidenum">
              <a:rPr lang="fr-FR" smtClean="0"/>
              <a:t>18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C6C31B-FD83-42D2-8772-F09F68B2E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121" y="1967609"/>
            <a:ext cx="3359888" cy="4369396"/>
          </a:xfrm>
          <a:prstGeom prst="rect">
            <a:avLst/>
          </a:prstGeom>
        </p:spPr>
      </p:pic>
      <p:sp>
        <p:nvSpPr>
          <p:cNvPr id="4" name="Organigramme : Alternative 3">
            <a:extLst>
              <a:ext uri="{FF2B5EF4-FFF2-40B4-BE49-F238E27FC236}">
                <a16:creationId xmlns:a16="http://schemas.microsoft.com/office/drawing/2014/main" id="{92CAF73D-BE81-45EF-B155-43D2109BC7BB}"/>
              </a:ext>
            </a:extLst>
          </p:cNvPr>
          <p:cNvSpPr/>
          <p:nvPr/>
        </p:nvSpPr>
        <p:spPr>
          <a:xfrm>
            <a:off x="153140" y="59787"/>
            <a:ext cx="1977656" cy="727704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i="1" dirty="0">
                <a:solidFill>
                  <a:schemeClr val="bg1"/>
                </a:solidFill>
              </a:rPr>
              <a:t>Biomasse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05FDC6-7FDB-4A0E-8047-F041205846C8}"/>
              </a:ext>
            </a:extLst>
          </p:cNvPr>
          <p:cNvSpPr txBox="1"/>
          <p:nvPr/>
        </p:nvSpPr>
        <p:spPr>
          <a:xfrm>
            <a:off x="1293681" y="1524638"/>
            <a:ext cx="2121580" cy="479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Alangium</a:t>
            </a:r>
            <a:r>
              <a:rPr lang="fr-FR" sz="1330" b="1" i="1" dirty="0">
                <a:solidFill>
                  <a:srgbClr val="CCFF99"/>
                </a:solidFill>
              </a:rPr>
              <a:t> </a:t>
            </a:r>
            <a:r>
              <a:rPr lang="fr-FR" sz="1330" b="1" i="1" dirty="0" err="1">
                <a:solidFill>
                  <a:srgbClr val="CCFF99"/>
                </a:solidFill>
              </a:rPr>
              <a:t>kurzii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Erythrina</a:t>
            </a:r>
            <a:r>
              <a:rPr lang="fr-FR" sz="1330" b="1" i="1" dirty="0">
                <a:solidFill>
                  <a:srgbClr val="CCFF99"/>
                </a:solidFill>
              </a:rPr>
              <a:t> </a:t>
            </a:r>
            <a:r>
              <a:rPr lang="fr-FR" sz="1330" b="1" i="1" dirty="0" err="1">
                <a:solidFill>
                  <a:srgbClr val="CCFF99"/>
                </a:solidFill>
              </a:rPr>
              <a:t>stricta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>
                <a:solidFill>
                  <a:srgbClr val="CCFF99"/>
                </a:solidFill>
              </a:rPr>
              <a:t>Prunus </a:t>
            </a:r>
            <a:r>
              <a:rPr lang="fr-FR" sz="1330" b="1" i="1" dirty="0" err="1">
                <a:solidFill>
                  <a:srgbClr val="CCFF99"/>
                </a:solidFill>
              </a:rPr>
              <a:t>cerasoides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Castanopsis</a:t>
            </a:r>
            <a:r>
              <a:rPr lang="fr-FR" sz="1330" b="1" i="1" dirty="0">
                <a:solidFill>
                  <a:srgbClr val="CCFF99"/>
                </a:solidFill>
              </a:rPr>
              <a:t> </a:t>
            </a:r>
            <a:r>
              <a:rPr lang="fr-FR" sz="1330" b="1" i="1" dirty="0" err="1">
                <a:solidFill>
                  <a:srgbClr val="CCFF99"/>
                </a:solidFill>
              </a:rPr>
              <a:t>tribuloides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Machilus</a:t>
            </a:r>
            <a:r>
              <a:rPr lang="fr-FR" sz="1330" b="1" i="1" dirty="0">
                <a:solidFill>
                  <a:srgbClr val="CCFF99"/>
                </a:solidFill>
              </a:rPr>
              <a:t> bombycina</a:t>
            </a: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Acrocarpus</a:t>
            </a:r>
            <a:r>
              <a:rPr lang="fr-FR" sz="1330" b="1" i="1" dirty="0">
                <a:solidFill>
                  <a:srgbClr val="CCFF99"/>
                </a:solidFill>
              </a:rPr>
              <a:t> </a:t>
            </a:r>
            <a:r>
              <a:rPr lang="fr-FR" sz="1330" b="1" i="1" dirty="0" err="1">
                <a:solidFill>
                  <a:srgbClr val="CCFF99"/>
                </a:solidFill>
              </a:rPr>
              <a:t>fraxinifolius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Hovenia</a:t>
            </a:r>
            <a:r>
              <a:rPr lang="fr-FR" sz="1330" b="1" i="1" dirty="0">
                <a:solidFill>
                  <a:srgbClr val="CCFF99"/>
                </a:solidFill>
              </a:rPr>
              <a:t> </a:t>
            </a:r>
            <a:r>
              <a:rPr lang="fr-FR" sz="1330" b="1" i="1" dirty="0" err="1">
                <a:solidFill>
                  <a:srgbClr val="CCFF99"/>
                </a:solidFill>
              </a:rPr>
              <a:t>dulcis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>
                <a:solidFill>
                  <a:srgbClr val="CCFF99"/>
                </a:solidFill>
              </a:rPr>
              <a:t>Quercus </a:t>
            </a:r>
            <a:r>
              <a:rPr lang="fr-FR" sz="1330" b="1" i="1" dirty="0" err="1">
                <a:solidFill>
                  <a:srgbClr val="CCFF99"/>
                </a:solidFill>
              </a:rPr>
              <a:t>semiserrata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Bischofia</a:t>
            </a:r>
            <a:r>
              <a:rPr lang="fr-FR" sz="1330" b="1" i="1" dirty="0">
                <a:solidFill>
                  <a:srgbClr val="CCFF99"/>
                </a:solidFill>
              </a:rPr>
              <a:t> </a:t>
            </a:r>
            <a:r>
              <a:rPr lang="fr-FR" sz="1330" b="1" i="1" dirty="0" err="1">
                <a:solidFill>
                  <a:srgbClr val="CCFF99"/>
                </a:solidFill>
              </a:rPr>
              <a:t>javanica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Cinnamomum</a:t>
            </a:r>
            <a:r>
              <a:rPr lang="fr-FR" sz="1330" b="1" i="1" dirty="0">
                <a:solidFill>
                  <a:srgbClr val="CCFF99"/>
                </a:solidFill>
              </a:rPr>
              <a:t>…</a:t>
            </a: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>
                <a:solidFill>
                  <a:srgbClr val="CCFF99"/>
                </a:solidFill>
              </a:rPr>
              <a:t>Artocarpus </a:t>
            </a:r>
            <a:r>
              <a:rPr lang="fr-FR" sz="1330" b="1" i="1" dirty="0" err="1">
                <a:solidFill>
                  <a:srgbClr val="CCFF99"/>
                </a:solidFill>
              </a:rPr>
              <a:t>lanceolata</a:t>
            </a:r>
            <a:endParaRPr lang="fr-FR" sz="1330" b="1" i="1" dirty="0">
              <a:solidFill>
                <a:srgbClr val="CCFF99"/>
              </a:solidFill>
            </a:endParaRPr>
          </a:p>
          <a:p>
            <a:pPr algn="r"/>
            <a:endParaRPr lang="fr-FR" sz="1330" b="1" i="1" dirty="0">
              <a:solidFill>
                <a:srgbClr val="CCFF99"/>
              </a:solidFill>
            </a:endParaRPr>
          </a:p>
          <a:p>
            <a:pPr algn="r"/>
            <a:r>
              <a:rPr lang="fr-FR" sz="1330" b="1" i="1" dirty="0" err="1">
                <a:solidFill>
                  <a:srgbClr val="CCFF99"/>
                </a:solidFill>
              </a:rPr>
              <a:t>Cryptocarya</a:t>
            </a:r>
            <a:r>
              <a:rPr lang="fr-FR" sz="1330" b="1" i="1" dirty="0">
                <a:solidFill>
                  <a:srgbClr val="CCFF99"/>
                </a:solidFill>
              </a:rPr>
              <a:t>…</a:t>
            </a:r>
            <a:endParaRPr lang="fr-FR" sz="1400" b="1" i="1" dirty="0">
              <a:solidFill>
                <a:srgbClr val="CCF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3ED4C3-4BB6-4558-AD07-D55C94947FB3}"/>
              </a:ext>
            </a:extLst>
          </p:cNvPr>
          <p:cNvSpPr/>
          <p:nvPr/>
        </p:nvSpPr>
        <p:spPr>
          <a:xfrm>
            <a:off x="7529375" y="6324413"/>
            <a:ext cx="3812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>
                <a:solidFill>
                  <a:srgbClr val="CCFF99"/>
                </a:solidFill>
                <a:latin typeface="Calibri" panose="020F0502020204030204" pitchFamily="34" charset="0"/>
              </a:rPr>
              <a:t>Acrocarpus</a:t>
            </a:r>
            <a:r>
              <a:rPr lang="fr-FR" b="1" i="1" dirty="0">
                <a:solidFill>
                  <a:srgbClr val="CCFF99"/>
                </a:solidFill>
                <a:latin typeface="Calibri" panose="020F0502020204030204" pitchFamily="34" charset="0"/>
              </a:rPr>
              <a:t> </a:t>
            </a:r>
            <a:r>
              <a:rPr lang="fr-FR" b="1" i="1" dirty="0" err="1">
                <a:solidFill>
                  <a:srgbClr val="CCFF99"/>
                </a:solidFill>
                <a:latin typeface="Calibri" panose="020F0502020204030204" pitchFamily="34" charset="0"/>
              </a:rPr>
              <a:t>fraxinifolius</a:t>
            </a:r>
            <a:r>
              <a:rPr lang="fr-FR" b="1" i="1" dirty="0">
                <a:solidFill>
                  <a:srgbClr val="CCFF99"/>
                </a:solidFill>
                <a:latin typeface="Calibri" panose="020F0502020204030204" pitchFamily="34" charset="0"/>
              </a:rPr>
              <a:t>, âgé de 2 ans </a:t>
            </a:r>
            <a:endParaRPr lang="fr-FR" dirty="0">
              <a:solidFill>
                <a:srgbClr val="CCFF99"/>
              </a:solidFill>
            </a:endParaRPr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B2D7646-1422-48F3-9512-1CDD84B73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90" y="1525821"/>
            <a:ext cx="3276600" cy="47053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50A50D-E697-4D1D-9CEC-09B46C4A411B}"/>
              </a:ext>
            </a:extLst>
          </p:cNvPr>
          <p:cNvSpPr txBox="1"/>
          <p:nvPr/>
        </p:nvSpPr>
        <p:spPr>
          <a:xfrm>
            <a:off x="2354471" y="654053"/>
            <a:ext cx="4263654" cy="823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rgbClr val="FFFF00"/>
                </a:solidFill>
              </a:rPr>
              <a:t>Indice de performance relative</a:t>
            </a:r>
          </a:p>
          <a:p>
            <a:pPr algn="ctr"/>
            <a:r>
              <a:rPr lang="fr-FR" sz="2400" b="1" i="1" dirty="0">
                <a:solidFill>
                  <a:srgbClr val="FFFF00"/>
                </a:solidFill>
              </a:rPr>
              <a:t>Croissance et survie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242DCF-ED3E-4D74-B6FA-B45AD849CDC0}"/>
              </a:ext>
            </a:extLst>
          </p:cNvPr>
          <p:cNvSpPr/>
          <p:nvPr/>
        </p:nvSpPr>
        <p:spPr>
          <a:xfrm>
            <a:off x="1083363" y="6324413"/>
            <a:ext cx="5962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>
                <a:solidFill>
                  <a:srgbClr val="CCFF99"/>
                </a:solidFill>
              </a:rPr>
              <a:t>Indice de performance en % d'</a:t>
            </a:r>
            <a:r>
              <a:rPr lang="fr-FR" i="1" dirty="0" err="1">
                <a:solidFill>
                  <a:srgbClr val="CCFF99"/>
                </a:solidFill>
              </a:rPr>
              <a:t>Alangium</a:t>
            </a:r>
            <a:r>
              <a:rPr lang="fr-FR" i="1" dirty="0">
                <a:solidFill>
                  <a:srgbClr val="CCFF99"/>
                </a:solidFill>
              </a:rPr>
              <a:t> avec engrais chimique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66CFCA-41E0-4742-8454-CBD93D8BDE2A}"/>
              </a:ext>
            </a:extLst>
          </p:cNvPr>
          <p:cNvSpPr txBox="1"/>
          <p:nvPr/>
        </p:nvSpPr>
        <p:spPr>
          <a:xfrm>
            <a:off x="6825997" y="59787"/>
            <a:ext cx="5272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Taux de survie x taux de croissance relatif (en %) sur 2 saisons de croissance, en pourcentage des espèces les plus performantes, avec le meilleur traitement avec des fertilisants</a:t>
            </a:r>
          </a:p>
        </p:txBody>
      </p:sp>
    </p:spTree>
    <p:extLst>
      <p:ext uri="{BB962C8B-B14F-4D97-AF65-F5344CB8AC3E}">
        <p14:creationId xmlns:p14="http://schemas.microsoft.com/office/powerpoint/2010/main" val="140321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6695C9-342D-4B67-8273-63403C542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102" y="6326372"/>
            <a:ext cx="604284" cy="395103"/>
          </a:xfrm>
        </p:spPr>
        <p:txBody>
          <a:bodyPr/>
          <a:lstStyle/>
          <a:p>
            <a:fld id="{25C1648C-7F16-4AC0-BDD8-49788187AA6C}" type="slidenum">
              <a:rPr lang="fr-FR" smtClean="0"/>
              <a:t>19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830E6A-85DA-4A34-AFD3-0889EE1C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596"/>
            <a:ext cx="12192000" cy="4346713"/>
          </a:xfrm>
          <a:prstGeom prst="rect">
            <a:avLst/>
          </a:prstGeom>
        </p:spPr>
      </p:pic>
      <p:sp>
        <p:nvSpPr>
          <p:cNvPr id="4" name="Organigramme : Alternative 3">
            <a:extLst>
              <a:ext uri="{FF2B5EF4-FFF2-40B4-BE49-F238E27FC236}">
                <a16:creationId xmlns:a16="http://schemas.microsoft.com/office/drawing/2014/main" id="{F044081C-4E5E-42FE-9D70-263CD459C81A}"/>
              </a:ext>
            </a:extLst>
          </p:cNvPr>
          <p:cNvSpPr/>
          <p:nvPr/>
        </p:nvSpPr>
        <p:spPr>
          <a:xfrm>
            <a:off x="0" y="1893596"/>
            <a:ext cx="1977656" cy="727704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i="1" dirty="0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5D380C78-2DC6-41EF-95D7-4B034C77DBCD}"/>
              </a:ext>
            </a:extLst>
          </p:cNvPr>
          <p:cNvSpPr/>
          <p:nvPr/>
        </p:nvSpPr>
        <p:spPr>
          <a:xfrm>
            <a:off x="457200" y="0"/>
            <a:ext cx="11376837" cy="1807533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2800" b="1" dirty="0">
                <a:solidFill>
                  <a:srgbClr val="FFFF00"/>
                </a:solidFill>
              </a:rPr>
              <a:t>6 ans après la plantation - canopée multicouche (multi-strates); les mauvaises herbes remplacées par de la litière de feuilles, conditions sans concurrence pour l'établissement de jeunes plants d'arbres.</a:t>
            </a:r>
          </a:p>
        </p:txBody>
      </p:sp>
    </p:spTree>
    <p:extLst>
      <p:ext uri="{BB962C8B-B14F-4D97-AF65-F5344CB8AC3E}">
        <p14:creationId xmlns:p14="http://schemas.microsoft.com/office/powerpoint/2010/main" val="4060569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554A6CE-ACB5-4C15-96F4-C4898822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2557" y="82151"/>
            <a:ext cx="1359195" cy="352573"/>
          </a:xfrm>
        </p:spPr>
        <p:txBody>
          <a:bodyPr/>
          <a:lstStyle/>
          <a:p>
            <a:fld id="{25C1648C-7F16-4AC0-BDD8-49788187AA6C}" type="slidenum">
              <a:rPr lang="fr-FR" smtClean="0"/>
              <a:t>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7551ED-4DA1-4998-9E79-E368172C1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3" y="2658140"/>
            <a:ext cx="5503197" cy="41177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380400-9E70-457C-B1DD-78F2E31EA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223" y="2743199"/>
            <a:ext cx="5978474" cy="4032649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540865D7-9562-4FD0-9805-3E4486DC4AB4}"/>
              </a:ext>
            </a:extLst>
          </p:cNvPr>
          <p:cNvSpPr/>
          <p:nvPr/>
        </p:nvSpPr>
        <p:spPr>
          <a:xfrm>
            <a:off x="5117804" y="3429000"/>
            <a:ext cx="1956392" cy="584791"/>
          </a:xfrm>
          <a:prstGeom prst="rightArrow">
            <a:avLst/>
          </a:prstGeom>
          <a:solidFill>
            <a:srgbClr val="008000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E844CE-29D5-476C-97DD-23107CB1F6D9}"/>
              </a:ext>
            </a:extLst>
          </p:cNvPr>
          <p:cNvSpPr/>
          <p:nvPr/>
        </p:nvSpPr>
        <p:spPr>
          <a:xfrm>
            <a:off x="242777" y="849982"/>
            <a:ext cx="1158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rgbClr val="FFC000"/>
                </a:solidFill>
              </a:rPr>
              <a:t>Diriger et accélérer la succession écologique vers un écosystème forestier cible autochtone, présentant un maximum de </a:t>
            </a:r>
            <a:r>
              <a:rPr lang="fr-FR" sz="2800" b="1" u="sng" dirty="0">
                <a:solidFill>
                  <a:srgbClr val="66FF33"/>
                </a:solidFill>
              </a:rPr>
              <a:t>biomasse</a:t>
            </a:r>
            <a:r>
              <a:rPr lang="fr-FR" sz="2800" b="1" dirty="0">
                <a:solidFill>
                  <a:srgbClr val="FFC000"/>
                </a:solidFill>
              </a:rPr>
              <a:t>, de </a:t>
            </a:r>
            <a:r>
              <a:rPr lang="fr-FR" sz="2800" b="1" u="sng" dirty="0">
                <a:solidFill>
                  <a:srgbClr val="66FF33"/>
                </a:solidFill>
              </a:rPr>
              <a:t>complexité structurelle</a:t>
            </a:r>
            <a:r>
              <a:rPr lang="fr-FR" sz="2800" b="1" dirty="0">
                <a:solidFill>
                  <a:srgbClr val="FFC000"/>
                </a:solidFill>
              </a:rPr>
              <a:t>,</a:t>
            </a:r>
            <a:r>
              <a:rPr lang="fr-FR" sz="2800" b="1" dirty="0">
                <a:solidFill>
                  <a:srgbClr val="0000FF"/>
                </a:solidFill>
              </a:rPr>
              <a:t> </a:t>
            </a:r>
            <a:r>
              <a:rPr lang="fr-FR" sz="2800" b="1" dirty="0">
                <a:solidFill>
                  <a:srgbClr val="FFC000"/>
                </a:solidFill>
              </a:rPr>
              <a:t>de</a:t>
            </a:r>
            <a:r>
              <a:rPr lang="fr-FR" sz="2800" b="1" dirty="0"/>
              <a:t> </a:t>
            </a:r>
            <a:r>
              <a:rPr lang="fr-FR" sz="2800" b="1" u="sng" dirty="0">
                <a:solidFill>
                  <a:srgbClr val="66FF33"/>
                </a:solidFill>
              </a:rPr>
              <a:t>biodiversité</a:t>
            </a:r>
            <a:r>
              <a:rPr lang="fr-FR" sz="2800" b="1" dirty="0"/>
              <a:t> </a:t>
            </a:r>
            <a:r>
              <a:rPr lang="fr-FR" sz="2800" b="1" dirty="0">
                <a:solidFill>
                  <a:srgbClr val="FFC000"/>
                </a:solidFill>
              </a:rPr>
              <a:t>et de </a:t>
            </a:r>
            <a:r>
              <a:rPr lang="fr-FR" sz="2800" b="1" u="sng" dirty="0">
                <a:solidFill>
                  <a:srgbClr val="66FF33"/>
                </a:solidFill>
              </a:rPr>
              <a:t>fonctionnement écologique</a:t>
            </a:r>
            <a:r>
              <a:rPr lang="fr-FR" sz="2800" b="1" dirty="0">
                <a:solidFill>
                  <a:srgbClr val="FFC000"/>
                </a:solidFill>
              </a:rPr>
              <a:t>,</a:t>
            </a:r>
            <a:r>
              <a:rPr lang="fr-FR" sz="2800" b="1" dirty="0">
                <a:solidFill>
                  <a:srgbClr val="0000FF"/>
                </a:solidFill>
              </a:rPr>
              <a:t> </a:t>
            </a:r>
            <a:r>
              <a:rPr lang="fr-FR" sz="2800" b="1" dirty="0">
                <a:solidFill>
                  <a:srgbClr val="FFC000"/>
                </a:solidFill>
              </a:rPr>
              <a:t>qui soit autonome dans les </a:t>
            </a:r>
            <a:r>
              <a:rPr lang="fr-FR" sz="2800" b="1" dirty="0">
                <a:solidFill>
                  <a:srgbClr val="66FF33"/>
                </a:solidFill>
              </a:rPr>
              <a:t>limites climatiques </a:t>
            </a:r>
            <a:r>
              <a:rPr lang="fr-FR" sz="2800" b="1" dirty="0">
                <a:solidFill>
                  <a:srgbClr val="FFC000"/>
                </a:solidFill>
              </a:rPr>
              <a:t>et </a:t>
            </a:r>
            <a:r>
              <a:rPr lang="fr-FR" sz="2800" b="1" dirty="0">
                <a:solidFill>
                  <a:srgbClr val="66FF33"/>
                </a:solidFill>
              </a:rPr>
              <a:t>de sols</a:t>
            </a:r>
            <a:r>
              <a:rPr lang="fr-FR" sz="2800" b="1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FEA108E3-6967-4B8D-9E52-916FC64543C9}"/>
              </a:ext>
            </a:extLst>
          </p:cNvPr>
          <p:cNvSpPr/>
          <p:nvPr/>
        </p:nvSpPr>
        <p:spPr>
          <a:xfrm>
            <a:off x="2551814" y="142711"/>
            <a:ext cx="6964326" cy="792953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Restauration des écosystèmes forestiers</a:t>
            </a:r>
          </a:p>
        </p:txBody>
      </p:sp>
    </p:spTree>
    <p:extLst>
      <p:ext uri="{BB962C8B-B14F-4D97-AF65-F5344CB8AC3E}">
        <p14:creationId xmlns:p14="http://schemas.microsoft.com/office/powerpoint/2010/main" val="133645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4E6CC50-9477-4D93-AB5F-5DED3A76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2287" y="6315740"/>
            <a:ext cx="870099" cy="405735"/>
          </a:xfrm>
        </p:spPr>
        <p:txBody>
          <a:bodyPr/>
          <a:lstStyle/>
          <a:p>
            <a:fld id="{25C1648C-7F16-4AC0-BDD8-49788187AA6C}" type="slidenum">
              <a:rPr lang="fr-FR" smtClean="0"/>
              <a:t>20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E41689-C09D-4B73-A82E-9F16794E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902688" cy="34927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F73A06-CDA5-493D-A3E2-BE22F451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5702"/>
            <a:ext cx="2912827" cy="3232298"/>
          </a:xfrm>
          <a:prstGeom prst="rect">
            <a:avLst/>
          </a:prstGeom>
        </p:spPr>
      </p:pic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2EF4087D-8940-45CF-A10B-6436DA24AB1C}"/>
              </a:ext>
            </a:extLst>
          </p:cNvPr>
          <p:cNvSpPr/>
          <p:nvPr/>
        </p:nvSpPr>
        <p:spPr>
          <a:xfrm>
            <a:off x="3980859" y="136525"/>
            <a:ext cx="7714955" cy="1022424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i="1" cap="all" dirty="0">
                <a:solidFill>
                  <a:schemeClr val="bg1"/>
                </a:solidFill>
              </a:rPr>
              <a:t>Biodiversité </a:t>
            </a:r>
            <a:r>
              <a:rPr lang="fr-FR" sz="3200" b="1" i="1" dirty="0">
                <a:solidFill>
                  <a:schemeClr val="bg1"/>
                </a:solidFill>
              </a:rPr>
              <a:t>: Accroissement rapide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A1E448-EC7B-4042-A9B3-33D6FA1BE28D}"/>
              </a:ext>
            </a:extLst>
          </p:cNvPr>
          <p:cNvSpPr txBox="1"/>
          <p:nvPr/>
        </p:nvSpPr>
        <p:spPr>
          <a:xfrm>
            <a:off x="3732028" y="1318438"/>
            <a:ext cx="8112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Récupération de la biodiversité, dans le Nord de la Thaïlande, zone de forêt à feuillage persistant, après la plantation de 29 espèces d'arbres-cadres (clés).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B376EA-1A0B-4A4A-A5FA-8A497F97462D}"/>
              </a:ext>
            </a:extLst>
          </p:cNvPr>
          <p:cNvSpPr txBox="1"/>
          <p:nvPr/>
        </p:nvSpPr>
        <p:spPr>
          <a:xfrm>
            <a:off x="3349256" y="2913321"/>
            <a:ext cx="8653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CC66"/>
                </a:solidFill>
              </a:rPr>
              <a:t>La richesse en espèces d'oiseaux passe de 34 à 88</a:t>
            </a:r>
            <a:r>
              <a:rPr lang="fr-FR" sz="2400" b="1" baseline="30000" dirty="0">
                <a:solidFill>
                  <a:srgbClr val="FFCC66"/>
                </a:solidFill>
              </a:rPr>
              <a:t>1</a:t>
            </a:r>
            <a:r>
              <a:rPr lang="fr-FR" sz="2400" b="1" dirty="0">
                <a:solidFill>
                  <a:srgbClr val="FFCC66"/>
                </a:solidFill>
              </a:rPr>
              <a:t> en 6 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CC66"/>
                </a:solidFill>
              </a:rPr>
              <a:t>• Recrutement de 72 essences non plantées entre 8 et 9 ans</a:t>
            </a:r>
            <a:r>
              <a:rPr lang="fr-FR" sz="2400" b="1" baseline="30000" dirty="0">
                <a:solidFill>
                  <a:srgbClr val="FFCC66"/>
                </a:solidFill>
              </a:rPr>
              <a:t>2</a:t>
            </a:r>
            <a:r>
              <a:rPr lang="fr-FR" sz="2400" b="1" dirty="0">
                <a:solidFill>
                  <a:srgbClr val="FFCC66"/>
                </a:solidFill>
              </a:rPr>
              <a:t>.</a:t>
            </a:r>
            <a:endParaRPr lang="fr-FR" sz="2400" b="1" baseline="30000" dirty="0">
              <a:solidFill>
                <a:srgbClr val="FFCC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CC66"/>
                </a:solidFill>
              </a:rPr>
              <a:t>• Les champignons mycorhiziens passent de 6 à 21 espèces (plus que la forêt naturelle) en 8 ans</a:t>
            </a:r>
            <a:r>
              <a:rPr lang="fr-FR" sz="2400" b="1" baseline="30000" dirty="0">
                <a:solidFill>
                  <a:srgbClr val="FFCC66"/>
                </a:solidFill>
              </a:rPr>
              <a:t>3</a:t>
            </a:r>
            <a:r>
              <a:rPr lang="fr-FR" sz="2400" b="1" dirty="0">
                <a:solidFill>
                  <a:srgbClr val="FFCC66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CC66"/>
                </a:solidFill>
              </a:rPr>
              <a:t>• La richesse en espèces de lichens - deux fois supérieure à celle de la forêt naturelle en 8 ans</a:t>
            </a:r>
            <a:r>
              <a:rPr lang="fr-FR" sz="2400" b="1" baseline="30000" dirty="0">
                <a:solidFill>
                  <a:srgbClr val="FFCC66"/>
                </a:solidFill>
              </a:rPr>
              <a:t>4.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F44AA-690E-4E6B-9BF3-53CAB3B55B2F}"/>
              </a:ext>
            </a:extLst>
          </p:cNvPr>
          <p:cNvSpPr/>
          <p:nvPr/>
        </p:nvSpPr>
        <p:spPr>
          <a:xfrm>
            <a:off x="4878571" y="6131074"/>
            <a:ext cx="5819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u="none" strike="noStrike" baseline="30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fr-FR" b="1" i="1" dirty="0">
                <a:solidFill>
                  <a:srgbClr val="0000FF"/>
                </a:solidFill>
                <a:latin typeface="Calibri" panose="020F0502020204030204" pitchFamily="34" charset="0"/>
              </a:rPr>
              <a:t>Toktang, </a:t>
            </a:r>
            <a:r>
              <a:rPr lang="fr-FR" b="1" i="1" u="none" strike="noStrike" baseline="30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fr-FR" b="1" i="1" dirty="0">
                <a:solidFill>
                  <a:srgbClr val="0000FF"/>
                </a:solidFill>
                <a:latin typeface="Calibri" panose="020F0502020204030204" pitchFamily="34" charset="0"/>
              </a:rPr>
              <a:t>Sinahseni, </a:t>
            </a:r>
            <a:r>
              <a:rPr lang="fr-FR" b="1" i="1" u="none" strike="noStrike" baseline="30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fr-FR" b="1" i="1" dirty="0">
                <a:solidFill>
                  <a:srgbClr val="0000FF"/>
                </a:solidFill>
                <a:latin typeface="Calibri" panose="020F0502020204030204" pitchFamily="34" charset="0"/>
              </a:rPr>
              <a:t>Nandakwang, </a:t>
            </a:r>
            <a:r>
              <a:rPr lang="fr-FR" b="1" i="1" u="none" strike="noStrike" baseline="30000" dirty="0">
                <a:solidFill>
                  <a:srgbClr val="0000FF"/>
                </a:solidFill>
                <a:latin typeface="Calibri" panose="020F0502020204030204" pitchFamily="34" charset="0"/>
              </a:rPr>
              <a:t>4</a:t>
            </a:r>
            <a:r>
              <a:rPr lang="fr-FR" b="1" i="1" dirty="0">
                <a:solidFill>
                  <a:srgbClr val="0000FF"/>
                </a:solidFill>
                <a:latin typeface="Calibri" panose="020F0502020204030204" pitchFamily="34" charset="0"/>
              </a:rPr>
              <a:t>Phongchiewboon 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9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3236B2-0092-4E60-A5FC-17BF6C2A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8" y="6273210"/>
            <a:ext cx="742507" cy="416368"/>
          </a:xfrm>
        </p:spPr>
        <p:txBody>
          <a:bodyPr/>
          <a:lstStyle/>
          <a:p>
            <a:fld id="{25C1648C-7F16-4AC0-BDD8-49788187AA6C}" type="slidenum">
              <a:rPr lang="fr-FR" smtClean="0"/>
              <a:t>21</a:t>
            </a:fld>
            <a:endParaRPr lang="fr-FR" dirty="0"/>
          </a:p>
        </p:txBody>
      </p:sp>
      <p:sp>
        <p:nvSpPr>
          <p:cNvPr id="3" name="Organigramme : Alternative 2">
            <a:extLst>
              <a:ext uri="{FF2B5EF4-FFF2-40B4-BE49-F238E27FC236}">
                <a16:creationId xmlns:a16="http://schemas.microsoft.com/office/drawing/2014/main" id="{67DC16F9-76DE-45E7-A23F-7E1AE0B2D009}"/>
              </a:ext>
            </a:extLst>
          </p:cNvPr>
          <p:cNvSpPr/>
          <p:nvPr/>
        </p:nvSpPr>
        <p:spPr>
          <a:xfrm>
            <a:off x="2120161" y="144160"/>
            <a:ext cx="7714955" cy="1022424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i="1" cap="all" dirty="0">
                <a:solidFill>
                  <a:schemeClr val="bg1"/>
                </a:solidFill>
              </a:rPr>
              <a:t>Diversité Génétique </a:t>
            </a:r>
            <a:r>
              <a:rPr lang="fr-FR" sz="3200" b="1" i="1" dirty="0">
                <a:solidFill>
                  <a:schemeClr val="bg1"/>
                </a:solidFill>
              </a:rPr>
              <a:t>: Maintenue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73F94B-F2C1-457A-99DA-E51518AB9849}"/>
              </a:ext>
            </a:extLst>
          </p:cNvPr>
          <p:cNvSpPr txBox="1"/>
          <p:nvPr/>
        </p:nvSpPr>
        <p:spPr>
          <a:xfrm>
            <a:off x="202019" y="1392865"/>
            <a:ext cx="11842896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/>
            <a:r>
              <a:rPr lang="fr-FR" b="1" dirty="0" err="1"/>
              <a:t>Genetic</a:t>
            </a:r>
            <a:r>
              <a:rPr lang="fr-FR" b="1" dirty="0"/>
              <a:t> variation and </a:t>
            </a:r>
            <a:r>
              <a:rPr lang="fr-FR" b="1" dirty="0" err="1"/>
              <a:t>gene</a:t>
            </a:r>
            <a:r>
              <a:rPr lang="fr-FR" b="1" dirty="0"/>
              <a:t> flow </a:t>
            </a:r>
            <a:r>
              <a:rPr lang="fr-FR" b="1" dirty="0" err="1"/>
              <a:t>among</a:t>
            </a:r>
            <a:r>
              <a:rPr lang="fr-FR" b="1" dirty="0"/>
              <a:t> </a:t>
            </a:r>
            <a:r>
              <a:rPr lang="fr-FR" b="1" i="1" dirty="0"/>
              <a:t>Prunus </a:t>
            </a:r>
            <a:r>
              <a:rPr lang="fr-FR" b="1" i="1" dirty="0" err="1"/>
              <a:t>cerasoides</a:t>
            </a:r>
            <a:r>
              <a:rPr lang="fr-FR" b="1" i="1" dirty="0"/>
              <a:t> </a:t>
            </a:r>
            <a:r>
              <a:rPr lang="fr-FR" b="1" dirty="0"/>
              <a:t>D. Don populations in </a:t>
            </a:r>
            <a:r>
              <a:rPr lang="fr-FR" b="1" dirty="0" err="1"/>
              <a:t>northern</a:t>
            </a:r>
            <a:r>
              <a:rPr lang="fr-FR" b="1" dirty="0"/>
              <a:t> </a:t>
            </a:r>
            <a:r>
              <a:rPr lang="fr-FR" b="1" dirty="0" err="1"/>
              <a:t>Thailand</a:t>
            </a:r>
            <a:r>
              <a:rPr lang="fr-FR" b="1" dirty="0"/>
              <a:t>: </a:t>
            </a:r>
            <a:r>
              <a:rPr lang="fr-FR" b="1" dirty="0" err="1"/>
              <a:t>analysis</a:t>
            </a:r>
            <a:r>
              <a:rPr lang="fr-FR" b="1" dirty="0"/>
              <a:t> of a </a:t>
            </a:r>
            <a:r>
              <a:rPr lang="fr-FR" b="1" dirty="0" err="1"/>
              <a:t>rehabilitated</a:t>
            </a:r>
            <a:r>
              <a:rPr lang="fr-FR" b="1" dirty="0"/>
              <a:t> site and adjacent intact </a:t>
            </a:r>
            <a:r>
              <a:rPr lang="fr-FR" b="1" dirty="0" err="1"/>
              <a:t>forest</a:t>
            </a:r>
            <a:r>
              <a:rPr lang="fr-FR" b="1" dirty="0"/>
              <a:t> </a:t>
            </a:r>
          </a:p>
          <a:p>
            <a:pPr eaLnBrk="0" fontAlgn="base" hangingPunct="0"/>
            <a:r>
              <a:rPr lang="fr-FR" b="1" dirty="0"/>
              <a:t>[Variations génétiques et flux de gènes parmi les populations de </a:t>
            </a:r>
            <a:r>
              <a:rPr lang="fr-FR" b="1" i="1" dirty="0"/>
              <a:t>Prunus </a:t>
            </a:r>
            <a:r>
              <a:rPr lang="fr-FR" b="1" i="1" dirty="0" err="1"/>
              <a:t>cerasoides</a:t>
            </a:r>
            <a:r>
              <a:rPr lang="fr-FR" b="1" i="1" dirty="0"/>
              <a:t> </a:t>
            </a:r>
            <a:r>
              <a:rPr lang="fr-FR" b="1" dirty="0"/>
              <a:t>D. Don, dans le nord de la Thaïlande : analyse d'un site réhabilité et d'une forêt intacte adjacente]</a:t>
            </a:r>
            <a:endParaRPr lang="fr-FR" dirty="0"/>
          </a:p>
          <a:p>
            <a:pPr eaLnBrk="0" fontAlgn="base" hangingPunct="0"/>
            <a:r>
              <a:rPr lang="fr-FR" b="1" dirty="0" err="1"/>
              <a:t>Greuk</a:t>
            </a:r>
            <a:r>
              <a:rPr lang="fr-FR" b="1" dirty="0"/>
              <a:t> </a:t>
            </a:r>
            <a:r>
              <a:rPr lang="fr-FR" b="1" dirty="0" err="1"/>
              <a:t>Pakkad</a:t>
            </a:r>
            <a:r>
              <a:rPr lang="fr-FR" b="1" dirty="0"/>
              <a:t> • </a:t>
            </a:r>
            <a:r>
              <a:rPr lang="fr-FR" b="1" dirty="0" err="1"/>
              <a:t>Suad</a:t>
            </a:r>
            <a:r>
              <a:rPr lang="fr-FR" b="1" dirty="0"/>
              <a:t> Al </a:t>
            </a:r>
            <a:r>
              <a:rPr lang="fr-FR" b="1" dirty="0" err="1"/>
              <a:t>Mazrooei</a:t>
            </a:r>
            <a:r>
              <a:rPr lang="fr-FR" b="1" dirty="0"/>
              <a:t> • David Blakesley • Celia James • Stephen Elliott • </a:t>
            </a:r>
            <a:r>
              <a:rPr lang="fr-FR" b="1" dirty="0" err="1"/>
              <a:t>Tapio</a:t>
            </a:r>
            <a:r>
              <a:rPr lang="fr-FR" b="1" dirty="0"/>
              <a:t> </a:t>
            </a:r>
            <a:r>
              <a:rPr lang="fr-FR" b="1" dirty="0" err="1"/>
              <a:t>Luoma</a:t>
            </a:r>
            <a:r>
              <a:rPr lang="fr-FR" b="1" dirty="0"/>
              <a:t>-Aho • </a:t>
            </a:r>
            <a:r>
              <a:rPr lang="fr-FR" b="1" dirty="0" err="1"/>
              <a:t>Jarkko</a:t>
            </a:r>
            <a:r>
              <a:rPr lang="fr-FR" b="1" dirty="0"/>
              <a:t> </a:t>
            </a:r>
            <a:r>
              <a:rPr lang="fr-FR" b="1" dirty="0" err="1"/>
              <a:t>Koskela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30B38B-6F99-4034-8A3F-AA8C60E35EE1}"/>
              </a:ext>
            </a:extLst>
          </p:cNvPr>
          <p:cNvSpPr txBox="1"/>
          <p:nvPr/>
        </p:nvSpPr>
        <p:spPr>
          <a:xfrm>
            <a:off x="202019" y="3000080"/>
            <a:ext cx="1184289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 contenu en information morphique (PIC) variait de 0,34 à 0,83. Entre les populations adultes, il y avait une différenciation génétique modérée avec une valeur FST de 0,0575, ce qui suggère que </a:t>
            </a:r>
            <a:r>
              <a:rPr lang="fr-FR" dirty="0">
                <a:highlight>
                  <a:srgbClr val="FFFF00"/>
                </a:highlight>
              </a:rPr>
              <a:t>les parcelles de restauration avaient une composition génétique similaire à celle de la population naturelle. </a:t>
            </a:r>
            <a:r>
              <a:rPr lang="fr-FR" dirty="0"/>
              <a:t>L’évaluation du flux de gènes fournit des informations intéressantes sur la diversité génétique de P.</a:t>
            </a:r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D42D0EF4-640A-4018-9DAF-418644F9DECC}"/>
              </a:ext>
            </a:extLst>
          </p:cNvPr>
          <p:cNvSpPr/>
          <p:nvPr/>
        </p:nvSpPr>
        <p:spPr>
          <a:xfrm>
            <a:off x="406362" y="4467521"/>
            <a:ext cx="11434210" cy="1805689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i="1" dirty="0">
                <a:solidFill>
                  <a:srgbClr val="FFFF00"/>
                </a:solidFill>
              </a:rPr>
              <a:t>La méthode des espèces-cadres maintient la diversité génétique des arbres </a:t>
            </a:r>
            <a:r>
              <a:rPr lang="fr-FR" sz="3200" b="1" i="1" dirty="0">
                <a:solidFill>
                  <a:srgbClr val="CCFF99"/>
                </a:solidFill>
              </a:rPr>
              <a:t>- du moins dans les quelques espèces testées à ce jour.</a:t>
            </a:r>
          </a:p>
        </p:txBody>
      </p:sp>
    </p:spTree>
    <p:extLst>
      <p:ext uri="{BB962C8B-B14F-4D97-AF65-F5344CB8AC3E}">
        <p14:creationId xmlns:p14="http://schemas.microsoft.com/office/powerpoint/2010/main" val="86107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D87F82-9F05-41A8-A201-4E932E9E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1837" y="6416129"/>
            <a:ext cx="519222" cy="376836"/>
          </a:xfrm>
        </p:spPr>
        <p:txBody>
          <a:bodyPr/>
          <a:lstStyle/>
          <a:p>
            <a:pPr algn="ctr"/>
            <a:fld id="{25C1648C-7F16-4AC0-BDD8-49788187AA6C}" type="slidenum">
              <a:rPr lang="fr-FR" smtClean="0"/>
              <a:pPr algn="ctr"/>
              <a:t>22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D66273-FEDB-4280-AEE6-2648BBFC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59" y="0"/>
            <a:ext cx="4840941" cy="6858000"/>
          </a:xfrm>
          <a:prstGeom prst="rect">
            <a:avLst/>
          </a:prstGeom>
        </p:spPr>
      </p:pic>
      <p:sp>
        <p:nvSpPr>
          <p:cNvPr id="4" name="Organigramme : Alternative 3">
            <a:extLst>
              <a:ext uri="{FF2B5EF4-FFF2-40B4-BE49-F238E27FC236}">
                <a16:creationId xmlns:a16="http://schemas.microsoft.com/office/drawing/2014/main" id="{1EF514E5-E437-4F48-8C3E-CD30C500F830}"/>
              </a:ext>
            </a:extLst>
          </p:cNvPr>
          <p:cNvSpPr/>
          <p:nvPr/>
        </p:nvSpPr>
        <p:spPr>
          <a:xfrm>
            <a:off x="1" y="65035"/>
            <a:ext cx="7351058" cy="2248166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3200" b="1" dirty="0">
                <a:solidFill>
                  <a:srgbClr val="FFFF00"/>
                </a:solidFill>
              </a:rPr>
              <a:t>La </a:t>
            </a:r>
            <a:r>
              <a:rPr lang="fr-FR" sz="3200" b="1" dirty="0">
                <a:solidFill>
                  <a:schemeClr val="bg1"/>
                </a:solidFill>
              </a:rPr>
              <a:t>SCIENCE</a:t>
            </a:r>
            <a:r>
              <a:rPr lang="fr-FR" sz="3200" b="1" dirty="0">
                <a:solidFill>
                  <a:srgbClr val="FFFF00"/>
                </a:solidFill>
              </a:rPr>
              <a:t> de la restauration forestière progresse bien mais la </a:t>
            </a:r>
            <a:r>
              <a:rPr lang="fr-FR" sz="3200" b="1" dirty="0">
                <a:solidFill>
                  <a:schemeClr val="bg1"/>
                </a:solidFill>
              </a:rPr>
              <a:t>TECHNOLOGIE</a:t>
            </a:r>
            <a:r>
              <a:rPr lang="fr-FR" sz="3200" b="1" dirty="0">
                <a:solidFill>
                  <a:srgbClr val="FFFF00"/>
                </a:solidFill>
              </a:rPr>
              <a:t> de mise en œuvre reste </a:t>
            </a:r>
            <a:r>
              <a:rPr lang="fr-FR" sz="3200" b="1" dirty="0">
                <a:solidFill>
                  <a:schemeClr val="bg1"/>
                </a:solidFill>
              </a:rPr>
              <a:t>PREHISTORIQUE</a:t>
            </a:r>
            <a:r>
              <a:rPr lang="fr-FR" sz="32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6" name="Image 5" descr="Une image contenant extérieur, voiture, personne, homme&#10;&#10;Description générée automatiquement">
            <a:extLst>
              <a:ext uri="{FF2B5EF4-FFF2-40B4-BE49-F238E27FC236}">
                <a16:creationId xmlns:a16="http://schemas.microsoft.com/office/drawing/2014/main" id="{2CAA1A83-E357-4AE1-B8EB-5819C0F7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41" y="2343150"/>
            <a:ext cx="3837812" cy="2551082"/>
          </a:xfrm>
          <a:prstGeom prst="rect">
            <a:avLst/>
          </a:prstGeom>
        </p:spPr>
      </p:pic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D2E2EC05-B2EE-4CA9-A4B8-B84300226369}"/>
              </a:ext>
            </a:extLst>
          </p:cNvPr>
          <p:cNvSpPr/>
          <p:nvPr/>
        </p:nvSpPr>
        <p:spPr>
          <a:xfrm>
            <a:off x="420256" y="4922874"/>
            <a:ext cx="6510545" cy="1870091"/>
          </a:xfrm>
          <a:prstGeom prst="flowChartAlternateProcess">
            <a:avLst/>
          </a:prstGeom>
          <a:solidFill>
            <a:srgbClr val="008000">
              <a:alpha val="72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 algn="ctr"/>
            <a:r>
              <a:rPr lang="fr-FR" sz="2400" b="1" dirty="0">
                <a:solidFill>
                  <a:srgbClr val="FFFF00"/>
                </a:solidFill>
              </a:rPr>
              <a:t>Problèmes - La plupart des sites de plantation sont </a:t>
            </a:r>
            <a:r>
              <a:rPr lang="fr-FR" sz="2400" b="1" dirty="0">
                <a:solidFill>
                  <a:schemeClr val="bg1"/>
                </a:solidFill>
              </a:rPr>
              <a:t>raides et éloignés </a:t>
            </a:r>
            <a:r>
              <a:rPr lang="fr-FR" sz="2400" b="1" dirty="0">
                <a:solidFill>
                  <a:srgbClr val="FFFF00"/>
                </a:solidFill>
              </a:rPr>
              <a:t>- les gens ne veulent pas transporter les arbres sur de longues distances et revenir pour l’entretien.</a:t>
            </a:r>
          </a:p>
        </p:txBody>
      </p:sp>
    </p:spTree>
    <p:extLst>
      <p:ext uri="{BB962C8B-B14F-4D97-AF65-F5344CB8AC3E}">
        <p14:creationId xmlns:p14="http://schemas.microsoft.com/office/powerpoint/2010/main" val="4128288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3A459F-21D5-464A-8D99-3109AB23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368902"/>
            <a:ext cx="721242" cy="352573"/>
          </a:xfrm>
        </p:spPr>
        <p:txBody>
          <a:bodyPr/>
          <a:lstStyle/>
          <a:p>
            <a:fld id="{25C1648C-7F16-4AC0-BDD8-49788187AA6C}" type="slidenum">
              <a:rPr lang="fr-FR" smtClean="0"/>
              <a:t>23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BE7EE0-C901-4B68-B7DE-3E956A58C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74" y="1"/>
            <a:ext cx="8237503" cy="5613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3D941-6E5D-40DC-84E6-5F259A61DA8D}"/>
              </a:ext>
            </a:extLst>
          </p:cNvPr>
          <p:cNvSpPr/>
          <p:nvPr/>
        </p:nvSpPr>
        <p:spPr>
          <a:xfrm>
            <a:off x="1573618" y="2392326"/>
            <a:ext cx="5295015" cy="3083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</a:bodyPr>
          <a:lstStyle/>
          <a:p>
            <a:pPr algn="ctr"/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Semis direct</a:t>
            </a:r>
          </a:p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Pas de coût de pépinière</a:t>
            </a:r>
          </a:p>
          <a:p>
            <a:pPr algn="ctr"/>
            <a:r>
              <a:rPr lang="fr-F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Facile à transporter</a:t>
            </a:r>
            <a:endParaRPr lang="fr-F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95FF2D-1418-4368-AE03-5BBE04CC0D48}"/>
              </a:ext>
            </a:extLst>
          </p:cNvPr>
          <p:cNvSpPr/>
          <p:nvPr/>
        </p:nvSpPr>
        <p:spPr>
          <a:xfrm>
            <a:off x="807210" y="5613991"/>
            <a:ext cx="1040148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Semis direct, forêt pluviale de basse altitude, Sud de la Thaïlande, </a:t>
            </a:r>
            <a:r>
              <a:rPr lang="fr-FR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septembre 2009</a:t>
            </a:r>
          </a:p>
        </p:txBody>
      </p:sp>
    </p:spTree>
    <p:extLst>
      <p:ext uri="{BB962C8B-B14F-4D97-AF65-F5344CB8AC3E}">
        <p14:creationId xmlns:p14="http://schemas.microsoft.com/office/powerpoint/2010/main" val="2621661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A9B1002-DB29-43A6-983C-4E97D0CC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9005" y="6283842"/>
            <a:ext cx="1008320" cy="395103"/>
          </a:xfrm>
        </p:spPr>
        <p:txBody>
          <a:bodyPr/>
          <a:lstStyle/>
          <a:p>
            <a:fld id="{25C1648C-7F16-4AC0-BDD8-49788187AA6C}" type="slidenum">
              <a:rPr lang="fr-FR" smtClean="0"/>
              <a:t>24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B75297-5261-4C82-BAD4-4BEC95DE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7063"/>
            <a:ext cx="12192000" cy="3263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915580-FB93-4EDA-A886-280DB6BE6180}"/>
              </a:ext>
            </a:extLst>
          </p:cNvPr>
          <p:cNvSpPr/>
          <p:nvPr/>
        </p:nvSpPr>
        <p:spPr>
          <a:xfrm>
            <a:off x="1773817" y="5210724"/>
            <a:ext cx="9324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Même site, </a:t>
            </a:r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 ans et demi</a:t>
            </a:r>
            <a:r>
              <a:rPr lang="fr-F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après</a:t>
            </a:r>
          </a:p>
        </p:txBody>
      </p:sp>
    </p:spTree>
    <p:extLst>
      <p:ext uri="{BB962C8B-B14F-4D97-AF65-F5344CB8AC3E}">
        <p14:creationId xmlns:p14="http://schemas.microsoft.com/office/powerpoint/2010/main" val="1570049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21011D-3E8F-4A37-B313-E9ED9147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1111" y="6437374"/>
            <a:ext cx="485172" cy="322242"/>
          </a:xfrm>
        </p:spPr>
        <p:txBody>
          <a:bodyPr/>
          <a:lstStyle/>
          <a:p>
            <a:fld id="{25C1648C-7F16-4AC0-BDD8-49788187AA6C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9CB9FE-2F81-4BED-B47D-7D0F1618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8" y="0"/>
            <a:ext cx="11526913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E4E3B7-BEBE-4DDC-8E69-86356AD9B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739" y="451787"/>
            <a:ext cx="2040000" cy="20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5AD011-E5C5-4588-8BF4-E2234D18C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297" y="2894"/>
            <a:ext cx="1917173" cy="2937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85174E-B9A7-40FD-A0D3-070CFCB76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297" y="3321934"/>
            <a:ext cx="4105288" cy="11270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0D3426-60C9-40CE-BB0A-2167EA655563}"/>
              </a:ext>
            </a:extLst>
          </p:cNvPr>
          <p:cNvSpPr/>
          <p:nvPr/>
        </p:nvSpPr>
        <p:spPr>
          <a:xfrm>
            <a:off x="2828081" y="3694290"/>
            <a:ext cx="2079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</a:rPr>
              <a:t>Taux 10x</a:t>
            </a:r>
          </a:p>
          <a:p>
            <a:r>
              <a:rPr lang="fr-FR" sz="3200" dirty="0">
                <a:solidFill>
                  <a:schemeClr val="bg1">
                    <a:lumMod val="95000"/>
                  </a:schemeClr>
                </a:solidFill>
              </a:rPr>
              <a:t>Coût 15%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3552A-A233-4631-8494-8ECC1346198C}"/>
              </a:ext>
            </a:extLst>
          </p:cNvPr>
          <p:cNvSpPr/>
          <p:nvPr/>
        </p:nvSpPr>
        <p:spPr>
          <a:xfrm>
            <a:off x="5987914" y="3914348"/>
            <a:ext cx="3658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Un milliard d'arbres à la fois</a:t>
            </a:r>
          </a:p>
        </p:txBody>
      </p:sp>
    </p:spTree>
    <p:extLst>
      <p:ext uri="{BB962C8B-B14F-4D97-AF65-F5344CB8AC3E}">
        <p14:creationId xmlns:p14="http://schemas.microsoft.com/office/powerpoint/2010/main" val="908332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4A0524-F7D2-4989-9E2A-7BE2A85B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5869" y="6280974"/>
            <a:ext cx="617316" cy="332249"/>
          </a:xfrm>
        </p:spPr>
        <p:txBody>
          <a:bodyPr/>
          <a:lstStyle/>
          <a:p>
            <a:fld id="{25C1648C-7F16-4AC0-BDD8-49788187AA6C}" type="slidenum">
              <a:rPr lang="fr-FR" smtClean="0"/>
              <a:t>26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0A3F5B-513A-44E0-8388-25453244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93" y="3168847"/>
            <a:ext cx="8292813" cy="32782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376034-0B12-4A07-B978-2934171B27C9}"/>
              </a:ext>
            </a:extLst>
          </p:cNvPr>
          <p:cNvSpPr/>
          <p:nvPr/>
        </p:nvSpPr>
        <p:spPr>
          <a:xfrm>
            <a:off x="212203" y="525076"/>
            <a:ext cx="11732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Octobre 2015 - FORRU a animé le premier atelier, au monde, sur la RESTAURATION AUTOMATIQUE DES FORÊTS, </a:t>
            </a:r>
          </a:p>
          <a:p>
            <a:r>
              <a:rPr lang="fr-FR" sz="3200" b="1" i="1" cap="all" dirty="0">
                <a:solidFill>
                  <a:schemeClr val="bg1"/>
                </a:solidFill>
              </a:rPr>
              <a:t>générant 97 PISTES DE RECHERCHE.</a:t>
            </a:r>
          </a:p>
        </p:txBody>
      </p:sp>
    </p:spTree>
    <p:extLst>
      <p:ext uri="{BB962C8B-B14F-4D97-AF65-F5344CB8AC3E}">
        <p14:creationId xmlns:p14="http://schemas.microsoft.com/office/powerpoint/2010/main" val="1893713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46BFB7B-6EDE-4734-A0F9-E7F7E33A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4683" y="6354502"/>
            <a:ext cx="462023" cy="366974"/>
          </a:xfrm>
        </p:spPr>
        <p:txBody>
          <a:bodyPr/>
          <a:lstStyle/>
          <a:p>
            <a:fld id="{25C1648C-7F16-4AC0-BDD8-49788187AA6C}" type="slidenum">
              <a:rPr lang="fr-FR" smtClean="0"/>
              <a:t>27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70089E-845B-4990-A958-00C59E494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934" y="0"/>
            <a:ext cx="3922439" cy="5751443"/>
          </a:xfrm>
          <a:prstGeom prst="rect">
            <a:avLst/>
          </a:prstGeom>
        </p:spPr>
      </p:pic>
      <p:sp>
        <p:nvSpPr>
          <p:cNvPr id="4" name="Organigramme : Alternative 3">
            <a:extLst>
              <a:ext uri="{FF2B5EF4-FFF2-40B4-BE49-F238E27FC236}">
                <a16:creationId xmlns:a16="http://schemas.microsoft.com/office/drawing/2014/main" id="{D717AEDD-1266-4ED0-A05F-EF195CD90FF5}"/>
              </a:ext>
            </a:extLst>
          </p:cNvPr>
          <p:cNvSpPr/>
          <p:nvPr/>
        </p:nvSpPr>
        <p:spPr>
          <a:xfrm>
            <a:off x="7870040" y="5751443"/>
            <a:ext cx="3922439" cy="1048463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2900"/>
            <a:endParaRPr lang="fr-FR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R="82900"/>
            <a:r>
              <a:rPr lang="fr-FR" b="1" dirty="0">
                <a:solidFill>
                  <a:srgbClr val="FFFF00"/>
                </a:solidFill>
                <a:latin typeface="Calibri" panose="020F0502020204030204" pitchFamily="34" charset="0"/>
              </a:rPr>
              <a:t>A télécharger gratuitement à partir du site web : </a:t>
            </a:r>
            <a:r>
              <a:rPr lang="fr-FR" b="1" dirty="0">
                <a:solidFill>
                  <a:srgbClr val="0000FF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www.forru.org</a:t>
            </a:r>
            <a:r>
              <a:rPr lang="fr-FR" b="1" dirty="0">
                <a:solidFill>
                  <a:srgbClr val="0000FF"/>
                </a:solidFill>
                <a:latin typeface="Calibri" panose="020F0502020204030204" pitchFamily="34" charset="0"/>
              </a:rPr>
              <a:t>  </a:t>
            </a:r>
            <a:endParaRPr lang="fr-FR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D7B074-236F-40F8-981B-176248BCFE3D}"/>
              </a:ext>
            </a:extLst>
          </p:cNvPr>
          <p:cNvSpPr txBox="1"/>
          <p:nvPr/>
        </p:nvSpPr>
        <p:spPr>
          <a:xfrm>
            <a:off x="377374" y="351680"/>
            <a:ext cx="74926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</a:rPr>
              <a:t>Thèmes de recherche hautement prioritaires suggérés</a:t>
            </a:r>
          </a:p>
          <a:p>
            <a:pPr algn="ctr"/>
            <a:endParaRPr lang="fr-FR" sz="3600" b="1" dirty="0">
              <a:solidFill>
                <a:srgbClr val="FFFF00"/>
              </a:solidFill>
            </a:endParaRPr>
          </a:p>
          <a:p>
            <a:r>
              <a:rPr lang="fr-FR" sz="3200" b="1" dirty="0">
                <a:solidFill>
                  <a:srgbClr val="FFCC66"/>
                </a:solidFill>
              </a:rPr>
              <a:t>• dispersion des </a:t>
            </a:r>
            <a:r>
              <a:rPr lang="fr-FR" sz="3200" b="1" dirty="0">
                <a:solidFill>
                  <a:srgbClr val="FF6600"/>
                </a:solidFill>
              </a:rPr>
              <a:t>semences</a:t>
            </a:r>
            <a:r>
              <a:rPr lang="fr-FR" sz="3200" b="1" dirty="0">
                <a:solidFill>
                  <a:srgbClr val="FFCC66"/>
                </a:solidFill>
              </a:rPr>
              <a:t> au niveau du paysage</a:t>
            </a:r>
          </a:p>
          <a:p>
            <a:r>
              <a:rPr lang="fr-FR" sz="3200" b="1" dirty="0">
                <a:solidFill>
                  <a:srgbClr val="FFCC66"/>
                </a:solidFill>
              </a:rPr>
              <a:t>• </a:t>
            </a:r>
            <a:r>
              <a:rPr lang="fr-FR" sz="3200" b="1" dirty="0">
                <a:solidFill>
                  <a:srgbClr val="FF6600"/>
                </a:solidFill>
              </a:rPr>
              <a:t>Réponses écophysiologiques </a:t>
            </a:r>
            <a:r>
              <a:rPr lang="fr-FR" sz="3200" b="1" dirty="0">
                <a:solidFill>
                  <a:srgbClr val="FFCC66"/>
                </a:solidFill>
              </a:rPr>
              <a:t>des essences indigènes au changement climatique.</a:t>
            </a:r>
          </a:p>
          <a:p>
            <a:r>
              <a:rPr lang="fr-FR" sz="3200" b="1" dirty="0">
                <a:solidFill>
                  <a:srgbClr val="FFCC66"/>
                </a:solidFill>
              </a:rPr>
              <a:t>• </a:t>
            </a:r>
            <a:r>
              <a:rPr lang="fr-FR" sz="3200" b="1" dirty="0">
                <a:solidFill>
                  <a:srgbClr val="FF6600"/>
                </a:solidFill>
              </a:rPr>
              <a:t>Semis direct </a:t>
            </a:r>
            <a:r>
              <a:rPr lang="fr-FR" sz="3200" b="1" dirty="0">
                <a:solidFill>
                  <a:srgbClr val="FFCC66"/>
                </a:solidFill>
              </a:rPr>
              <a:t>- quelles espèces fonctionnent?</a:t>
            </a:r>
          </a:p>
          <a:p>
            <a:r>
              <a:rPr lang="fr-FR" sz="3200" b="1" dirty="0">
                <a:solidFill>
                  <a:srgbClr val="FFCC66"/>
                </a:solidFill>
              </a:rPr>
              <a:t>• Développement de la </a:t>
            </a:r>
            <a:r>
              <a:rPr lang="fr-FR" sz="3200" b="1" dirty="0">
                <a:solidFill>
                  <a:srgbClr val="FF6600"/>
                </a:solidFill>
              </a:rPr>
              <a:t>restauration forestière automatisée </a:t>
            </a:r>
            <a:r>
              <a:rPr lang="fr-FR" sz="3200" b="1" dirty="0">
                <a:solidFill>
                  <a:srgbClr val="FFCC66"/>
                </a:solidFill>
              </a:rPr>
              <a:t>(AFR) ?</a:t>
            </a:r>
          </a:p>
        </p:txBody>
      </p:sp>
    </p:spTree>
    <p:extLst>
      <p:ext uri="{BB962C8B-B14F-4D97-AF65-F5344CB8AC3E}">
        <p14:creationId xmlns:p14="http://schemas.microsoft.com/office/powerpoint/2010/main" val="1893599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24A3B7-10C4-4053-8226-C3F8CF42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199" y="238199"/>
            <a:ext cx="4936801" cy="66198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B999A3-CB51-4123-9256-55D983273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00" y="238199"/>
            <a:ext cx="2244000" cy="2621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1AAFC3-2D64-4947-9BAA-E000DD301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7" y="4501800"/>
            <a:ext cx="1917600" cy="2356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8EE7D2-A135-496B-96EF-4DD6F73B9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000" y="4634400"/>
            <a:ext cx="2244000" cy="2223600"/>
          </a:xfrm>
          <a:prstGeom prst="rect">
            <a:avLst/>
          </a:prstGeom>
        </p:spPr>
      </p:pic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E853B910-3CC3-4B40-8FB1-DC8653F47FD7}"/>
              </a:ext>
            </a:extLst>
          </p:cNvPr>
          <p:cNvSpPr/>
          <p:nvPr/>
        </p:nvSpPr>
        <p:spPr>
          <a:xfrm>
            <a:off x="1976407" y="4893106"/>
            <a:ext cx="2910238" cy="1964894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44620" algn="ctr"/>
            <a:r>
              <a:rPr lang="fr-FR" sz="2000" b="1" i="0" u="none" strike="noStrike" baseline="0" dirty="0" err="1">
                <a:solidFill>
                  <a:srgbClr val="CCFF99"/>
                </a:solidFill>
                <a:latin typeface="Calibri" panose="020F0502020204030204" pitchFamily="34" charset="0"/>
              </a:rPr>
              <a:t>Biology</a:t>
            </a:r>
            <a:r>
              <a:rPr lang="fr-FR" sz="2000" b="1" i="0" u="none" strike="noStrike" baseline="0" dirty="0">
                <a:solidFill>
                  <a:srgbClr val="CCFF99"/>
                </a:solidFill>
                <a:latin typeface="Calibri" panose="020F0502020204030204" pitchFamily="34" charset="0"/>
              </a:rPr>
              <a:t> Department </a:t>
            </a:r>
            <a:endParaRPr lang="fr-FR" sz="2000" b="0" i="0" u="none" strike="noStrike" baseline="0" dirty="0">
              <a:solidFill>
                <a:srgbClr val="CCFF99"/>
              </a:solidFill>
              <a:latin typeface="Calibri" panose="020F0502020204030204" pitchFamily="34" charset="0"/>
            </a:endParaRPr>
          </a:p>
          <a:p>
            <a:pPr marR="47370" lvl="1" algn="ctr"/>
            <a:r>
              <a:rPr lang="fr-FR" sz="2000" b="1" i="0" u="none" strike="noStrike" baseline="0" dirty="0" err="1">
                <a:solidFill>
                  <a:srgbClr val="CCFF99"/>
                </a:solidFill>
                <a:latin typeface="Calibri" panose="020F0502020204030204" pitchFamily="34" charset="0"/>
              </a:rPr>
              <a:t>Faculty</a:t>
            </a:r>
            <a:r>
              <a:rPr lang="fr-FR" sz="2000" b="1" i="0" u="none" strike="noStrike" baseline="0" dirty="0">
                <a:solidFill>
                  <a:srgbClr val="CCFF99"/>
                </a:solidFill>
                <a:latin typeface="Calibri" panose="020F0502020204030204" pitchFamily="34" charset="0"/>
              </a:rPr>
              <a:t> of Science </a:t>
            </a:r>
            <a:endParaRPr lang="fr-FR" sz="2000" b="0" i="0" u="none" strike="noStrike" baseline="0" dirty="0">
              <a:solidFill>
                <a:srgbClr val="CCFF99"/>
              </a:solidFill>
              <a:latin typeface="Calibri" panose="020F0502020204030204" pitchFamily="34" charset="0"/>
            </a:endParaRPr>
          </a:p>
          <a:p>
            <a:pPr marR="32400" algn="ctr"/>
            <a:r>
              <a:rPr lang="fr-FR" sz="2000" b="1" i="0" u="none" strike="noStrike" baseline="0" dirty="0">
                <a:solidFill>
                  <a:srgbClr val="CCFF99"/>
                </a:solidFill>
                <a:latin typeface="Calibri" panose="020F0502020204030204" pitchFamily="34" charset="0"/>
              </a:rPr>
              <a:t>Chiang Mai </a:t>
            </a:r>
            <a:r>
              <a:rPr lang="fr-FR" sz="2000" b="1" i="0" u="none" strike="noStrike" baseline="0" dirty="0" err="1">
                <a:solidFill>
                  <a:srgbClr val="CCFF99"/>
                </a:solidFill>
                <a:latin typeface="Calibri" panose="020F0502020204030204" pitchFamily="34" charset="0"/>
              </a:rPr>
              <a:t>University</a:t>
            </a:r>
            <a:r>
              <a:rPr lang="fr-FR" sz="2000" b="1" i="0" u="none" strike="noStrike" baseline="0" dirty="0">
                <a:solidFill>
                  <a:srgbClr val="CCFF99"/>
                </a:solidFill>
                <a:latin typeface="Calibri" panose="020F0502020204030204" pitchFamily="34" charset="0"/>
              </a:rPr>
              <a:t>, </a:t>
            </a:r>
            <a:r>
              <a:rPr lang="fr-FR" sz="2000" b="1" i="0" u="none" strike="noStrike" baseline="0" dirty="0" err="1">
                <a:solidFill>
                  <a:srgbClr val="CCFF99"/>
                </a:solidFill>
                <a:latin typeface="Calibri" panose="020F0502020204030204" pitchFamily="34" charset="0"/>
              </a:rPr>
              <a:t>Thailand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F8557735-229B-49E3-863F-532277B94B0C}"/>
              </a:ext>
            </a:extLst>
          </p:cNvPr>
          <p:cNvSpPr/>
          <p:nvPr/>
        </p:nvSpPr>
        <p:spPr>
          <a:xfrm>
            <a:off x="5024475" y="2883402"/>
            <a:ext cx="2143049" cy="1642200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9670" algn="ctr"/>
            <a:r>
              <a:rPr lang="fr-FR" sz="32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Anglais, Français, Espagnol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10" name="Organigramme : Alternative 9">
            <a:extLst>
              <a:ext uri="{FF2B5EF4-FFF2-40B4-BE49-F238E27FC236}">
                <a16:creationId xmlns:a16="http://schemas.microsoft.com/office/drawing/2014/main" id="{D4CB174F-198D-40BB-95C1-B0B1A480EDBD}"/>
              </a:ext>
            </a:extLst>
          </p:cNvPr>
          <p:cNvSpPr/>
          <p:nvPr/>
        </p:nvSpPr>
        <p:spPr>
          <a:xfrm>
            <a:off x="254643" y="2572775"/>
            <a:ext cx="4631682" cy="1828480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9670" algn="ctr"/>
            <a:r>
              <a:rPr lang="fr-FR" sz="32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FORRU – CMU</a:t>
            </a:r>
          </a:p>
          <a:p>
            <a:pPr marR="29670" algn="ctr"/>
            <a:r>
              <a:rPr lang="fr-F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Merci pour votre attention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78F70696-967C-49F6-BF50-BFD2B8ACB2BA}"/>
              </a:ext>
            </a:extLst>
          </p:cNvPr>
          <p:cNvSpPr/>
          <p:nvPr/>
        </p:nvSpPr>
        <p:spPr>
          <a:xfrm>
            <a:off x="173620" y="216574"/>
            <a:ext cx="4800379" cy="2356200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82480" algn="ctr"/>
            <a:r>
              <a:rPr lang="fr-FR" sz="3200" b="1" dirty="0" err="1">
                <a:latin typeface="Calibri" panose="020F0502020204030204" pitchFamily="34" charset="0"/>
              </a:rPr>
              <a:t>Website</a:t>
            </a:r>
            <a:r>
              <a:rPr lang="fr-FR" sz="3200" b="1" dirty="0">
                <a:latin typeface="Calibri" panose="020F0502020204030204" pitchFamily="34" charset="0"/>
              </a:rPr>
              <a:t>: </a:t>
            </a:r>
            <a:r>
              <a:rPr lang="fr-FR" sz="3200" b="1" dirty="0">
                <a:solidFill>
                  <a:srgbClr val="FF6600"/>
                </a:solidFill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www.forru.org</a:t>
            </a:r>
            <a:endParaRPr lang="fr-FR" sz="3200" b="1" dirty="0">
              <a:solidFill>
                <a:srgbClr val="FF6600"/>
              </a:solidFill>
              <a:latin typeface="Calibri" panose="020F0502020204030204" pitchFamily="34" charset="0"/>
            </a:endParaRPr>
          </a:p>
          <a:p>
            <a:pPr marR="82480" algn="ctr"/>
            <a:r>
              <a:rPr lang="fr-FR" sz="3200" b="1" dirty="0">
                <a:latin typeface="Calibri" panose="020F0502020204030204" pitchFamily="34" charset="0"/>
              </a:rPr>
              <a:t> </a:t>
            </a:r>
          </a:p>
          <a:p>
            <a:pPr marR="82480" algn="ctr"/>
            <a:r>
              <a:rPr lang="fr-FR" sz="3200" b="1" dirty="0">
                <a:latin typeface="Calibri" panose="020F0502020204030204" pitchFamily="34" charset="0"/>
              </a:rPr>
              <a:t>Facebook:</a:t>
            </a:r>
          </a:p>
          <a:p>
            <a:pPr marR="82480" algn="ctr"/>
            <a:r>
              <a:rPr lang="fr-FR" sz="3200" b="1" dirty="0" err="1">
                <a:solidFill>
                  <a:srgbClr val="FF6600"/>
                </a:solidFill>
                <a:latin typeface="Calibri" panose="020F0502020204030204" pitchFamily="34" charset="0"/>
              </a:rPr>
              <a:t>Forru</a:t>
            </a:r>
            <a:r>
              <a:rPr lang="fr-FR" sz="3200" b="1" dirty="0">
                <a:solidFill>
                  <a:srgbClr val="FF6600"/>
                </a:solidFill>
                <a:latin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6600"/>
                </a:solidFill>
                <a:latin typeface="Calibri" panose="020F0502020204030204" pitchFamily="34" charset="0"/>
              </a:rPr>
              <a:t>Cmu</a:t>
            </a:r>
            <a:endParaRPr lang="fr-FR" sz="3200" b="1" dirty="0">
              <a:solidFill>
                <a:srgbClr val="FF6600"/>
              </a:solidFill>
            </a:endParaRPr>
          </a:p>
        </p:txBody>
      </p:sp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78BE2221-BCEC-42F2-AC62-D57AF9C7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351" y="6299127"/>
            <a:ext cx="1017607" cy="378547"/>
          </a:xfrm>
        </p:spPr>
        <p:txBody>
          <a:bodyPr/>
          <a:lstStyle/>
          <a:p>
            <a:fld id="{25C1648C-7F16-4AC0-BDD8-49788187AA6C}" type="slidenum">
              <a:rPr lang="fr-FR" smtClean="0"/>
              <a:t>28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116B7C-42B2-492F-AE4C-518FD8FCC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439" y="1548899"/>
            <a:ext cx="936335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59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DC34005-DCFA-402C-BBA2-8E36BCB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29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585F5D-A643-4607-8EC4-EB1C68DEBF03}"/>
              </a:ext>
            </a:extLst>
          </p:cNvPr>
          <p:cNvSpPr txBox="1"/>
          <p:nvPr/>
        </p:nvSpPr>
        <p:spPr>
          <a:xfrm>
            <a:off x="1474287" y="3020992"/>
            <a:ext cx="9428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</a:rPr>
              <a:t>Diapositives supplémentaires pour les questions</a:t>
            </a:r>
          </a:p>
        </p:txBody>
      </p:sp>
    </p:spTree>
    <p:extLst>
      <p:ext uri="{BB962C8B-B14F-4D97-AF65-F5344CB8AC3E}">
        <p14:creationId xmlns:p14="http://schemas.microsoft.com/office/powerpoint/2010/main" val="32422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8346D5-FA8B-4D8A-9ECA-8C879306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5E247-BE7A-440B-8765-545D8F5ABCCB}"/>
              </a:ext>
            </a:extLst>
          </p:cNvPr>
          <p:cNvSpPr/>
          <p:nvPr/>
        </p:nvSpPr>
        <p:spPr>
          <a:xfrm>
            <a:off x="95693" y="1137684"/>
            <a:ext cx="117915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FFFF00"/>
                </a:solidFill>
              </a:rPr>
              <a:t>Avantages de cette définition</a:t>
            </a:r>
          </a:p>
          <a:p>
            <a:endParaRPr lang="fr-FR" sz="4000" b="1" dirty="0">
              <a:solidFill>
                <a:srgbClr val="008000"/>
              </a:solidFill>
            </a:endParaRPr>
          </a:p>
          <a:p>
            <a:r>
              <a:rPr lang="fr-FR" sz="4000" b="1" dirty="0">
                <a:solidFill>
                  <a:srgbClr val="CCFF99"/>
                </a:solidFill>
              </a:rPr>
              <a:t>1) Objectifs mesurables clairement énoncés</a:t>
            </a:r>
          </a:p>
          <a:p>
            <a:endParaRPr lang="fr-FR" sz="4000" b="1" dirty="0">
              <a:solidFill>
                <a:srgbClr val="CCFF99"/>
              </a:solidFill>
            </a:endParaRPr>
          </a:p>
          <a:p>
            <a:r>
              <a:rPr lang="fr-FR" sz="4000" b="1" dirty="0">
                <a:solidFill>
                  <a:srgbClr val="CCFF99"/>
                </a:solidFill>
              </a:rPr>
              <a:t>2) L'adaptation au changement climatique est implicite</a:t>
            </a:r>
          </a:p>
        </p:txBody>
      </p:sp>
    </p:spTree>
    <p:extLst>
      <p:ext uri="{BB962C8B-B14F-4D97-AF65-F5344CB8AC3E}">
        <p14:creationId xmlns:p14="http://schemas.microsoft.com/office/powerpoint/2010/main" val="3974340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7484E8-5552-44B5-9EB6-81C92AE0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2166" y="6227180"/>
            <a:ext cx="762965" cy="424847"/>
          </a:xfrm>
        </p:spPr>
        <p:txBody>
          <a:bodyPr/>
          <a:lstStyle/>
          <a:p>
            <a:fld id="{25C1648C-7F16-4AC0-BDD8-49788187AA6C}" type="slidenum">
              <a:rPr lang="fr-FR" smtClean="0"/>
              <a:t>30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7F070A-C867-4C04-AFB0-82C92CFBD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03" y="1185645"/>
            <a:ext cx="5872860" cy="56723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A37718-BAF3-41E0-9701-D05D9A7886F6}"/>
              </a:ext>
            </a:extLst>
          </p:cNvPr>
          <p:cNvSpPr txBox="1"/>
          <p:nvPr/>
        </p:nvSpPr>
        <p:spPr>
          <a:xfrm>
            <a:off x="671332" y="185195"/>
            <a:ext cx="11215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cap="all" dirty="0">
                <a:solidFill>
                  <a:srgbClr val="FFFF00"/>
                </a:solidFill>
              </a:rPr>
              <a:t>Coûts courants, pour le nord de la Thaïlande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A02AFF-4C69-4FCC-BBEA-1BB581085303}"/>
              </a:ext>
            </a:extLst>
          </p:cNvPr>
          <p:cNvSpPr txBox="1"/>
          <p:nvPr/>
        </p:nvSpPr>
        <p:spPr>
          <a:xfrm>
            <a:off x="6794339" y="1185645"/>
            <a:ext cx="52307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6600"/>
                </a:solidFill>
              </a:rPr>
              <a:t>Comprenant …</a:t>
            </a:r>
          </a:p>
          <a:p>
            <a:r>
              <a:rPr lang="fr-FR" sz="3200" dirty="0">
                <a:solidFill>
                  <a:srgbClr val="FFFF00"/>
                </a:solidFill>
              </a:rPr>
              <a:t>&gt; TRAVAIL QUOTIDIEN 10 US $ / JOUR</a:t>
            </a:r>
          </a:p>
          <a:p>
            <a:r>
              <a:rPr lang="fr-FR" sz="3200" dirty="0">
                <a:solidFill>
                  <a:srgbClr val="FFFF00"/>
                </a:solidFill>
              </a:rPr>
              <a:t>&gt; ENQUÊTE ET PLANIFICATION DU SITE</a:t>
            </a:r>
          </a:p>
          <a:p>
            <a:r>
              <a:rPr lang="fr-FR" sz="3200" dirty="0">
                <a:solidFill>
                  <a:srgbClr val="FFFF00"/>
                </a:solidFill>
              </a:rPr>
              <a:t>&gt; ARBRES ET PLANTATIONS</a:t>
            </a:r>
          </a:p>
          <a:p>
            <a:r>
              <a:rPr lang="fr-FR" sz="3200" dirty="0">
                <a:solidFill>
                  <a:srgbClr val="FFFF00"/>
                </a:solidFill>
              </a:rPr>
              <a:t>&gt; </a:t>
            </a:r>
            <a:r>
              <a:rPr lang="fr-FR" sz="3200" cap="all" dirty="0">
                <a:solidFill>
                  <a:srgbClr val="FFFF00"/>
                </a:solidFill>
              </a:rPr>
              <a:t>Application de désherbants et d'engrais pendant 2 ans + prévention des incendies.</a:t>
            </a:r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19D8B075-15E9-4D3C-9F16-98BCB1D9FE84}"/>
              </a:ext>
            </a:extLst>
          </p:cNvPr>
          <p:cNvSpPr/>
          <p:nvPr/>
        </p:nvSpPr>
        <p:spPr>
          <a:xfrm>
            <a:off x="3596932" y="1355543"/>
            <a:ext cx="2499068" cy="808923"/>
          </a:xfrm>
          <a:prstGeom prst="flowChartAlternateProcess">
            <a:avLst/>
          </a:prstGeom>
          <a:solidFill>
            <a:srgbClr val="0080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9670" algn="ctr"/>
            <a:r>
              <a:rPr lang="fr-FR" sz="24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1,29 US$/arbre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F1A4E784-C473-4510-8F92-AE9F75C0EB3F}"/>
              </a:ext>
            </a:extLst>
          </p:cNvPr>
          <p:cNvSpPr/>
          <p:nvPr/>
        </p:nvSpPr>
        <p:spPr>
          <a:xfrm>
            <a:off x="2508699" y="4447912"/>
            <a:ext cx="2499068" cy="808923"/>
          </a:xfrm>
          <a:prstGeom prst="flowChartAlternateProcess">
            <a:avLst/>
          </a:prstGeom>
          <a:solidFill>
            <a:srgbClr val="008000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9670" algn="ctr"/>
            <a:r>
              <a:rPr lang="fr-FR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0,58</a:t>
            </a:r>
            <a:r>
              <a:rPr lang="fr-FR" sz="24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 US$/arbre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4025FD33-F695-4A5A-A34A-E19E9F521C9A}"/>
              </a:ext>
            </a:extLst>
          </p:cNvPr>
          <p:cNvSpPr/>
          <p:nvPr/>
        </p:nvSpPr>
        <p:spPr>
          <a:xfrm>
            <a:off x="5107444" y="4447911"/>
            <a:ext cx="757594" cy="2456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A77C170-1C4B-4C48-871A-6F93E4151CC6}"/>
              </a:ext>
            </a:extLst>
          </p:cNvPr>
          <p:cNvSpPr/>
          <p:nvPr/>
        </p:nvSpPr>
        <p:spPr>
          <a:xfrm rot="10800000">
            <a:off x="2619472" y="1605147"/>
            <a:ext cx="757594" cy="2456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056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B3AE51E-99C9-4B1B-9C5A-3E088D7BB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7305" y="6321625"/>
            <a:ext cx="554621" cy="426415"/>
          </a:xfrm>
        </p:spPr>
        <p:txBody>
          <a:bodyPr/>
          <a:lstStyle/>
          <a:p>
            <a:fld id="{25C1648C-7F16-4AC0-BDD8-49788187AA6C}" type="slidenum">
              <a:rPr lang="fr-FR" smtClean="0"/>
              <a:t>31</a:t>
            </a:fld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4ADD22-6BCE-4E06-A1C5-3945CC384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51871"/>
              </p:ext>
            </p:extLst>
          </p:nvPr>
        </p:nvGraphicFramePr>
        <p:xfrm>
          <a:off x="3263476" y="320049"/>
          <a:ext cx="8381139" cy="6001576"/>
        </p:xfrm>
        <a:graphic>
          <a:graphicData uri="http://schemas.openxmlformats.org/drawingml/2006/table">
            <a:tbl>
              <a:tblPr/>
              <a:tblGrid>
                <a:gridCol w="3994332">
                  <a:extLst>
                    <a:ext uri="{9D8B030D-6E8A-4147-A177-3AD203B41FA5}">
                      <a16:colId xmlns:a16="http://schemas.microsoft.com/office/drawing/2014/main" val="380603768"/>
                    </a:ext>
                  </a:extLst>
                </a:gridCol>
                <a:gridCol w="2152891">
                  <a:extLst>
                    <a:ext uri="{9D8B030D-6E8A-4147-A177-3AD203B41FA5}">
                      <a16:colId xmlns:a16="http://schemas.microsoft.com/office/drawing/2014/main" val="1162735529"/>
                    </a:ext>
                  </a:extLst>
                </a:gridCol>
                <a:gridCol w="2233916">
                  <a:extLst>
                    <a:ext uri="{9D8B030D-6E8A-4147-A177-3AD203B41FA5}">
                      <a16:colId xmlns:a16="http://schemas.microsoft.com/office/drawing/2014/main" val="2813593409"/>
                    </a:ext>
                  </a:extLst>
                </a:gridCol>
              </a:tblGrid>
              <a:tr h="3564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 d'approvisionnement</a:t>
                      </a:r>
                      <a:endParaRPr lang="fr-FR" sz="24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Moyenne </a:t>
                      </a:r>
                      <a:endParaRPr lang="fr-FR" sz="24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 d’études</a:t>
                      </a:r>
                      <a:endParaRPr lang="fr-FR" sz="24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027647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Nourriture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42535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Eau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639702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Autres matières premières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431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287453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Ressources génétiques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483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146536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Ressources  médicinales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875498"/>
                  </a:ext>
                </a:extLst>
              </a:tr>
              <a:tr h="263753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 de régulation</a:t>
                      </a:r>
                      <a:endParaRPr lang="fr-FR" sz="24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457586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Qualité de l’air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230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128865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Régulation du climat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1965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fr-FR" sz="240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749671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Régulation du débit d'eau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1360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976867"/>
                  </a:ext>
                </a:extLst>
              </a:tr>
              <a:tr h="539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Traitement des déchets / purification de l'eau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52849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Prévention de l’érosion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694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104016"/>
                  </a:ext>
                </a:extLst>
              </a:tr>
              <a:tr h="263753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 Socioculturels</a:t>
                      </a:r>
                      <a:endParaRPr lang="fr-FR" sz="2400" dirty="0">
                        <a:solidFill>
                          <a:srgbClr val="008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010798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Loisirs et tourisme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381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CFF9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fr-FR" sz="2400" dirty="0">
                        <a:solidFill>
                          <a:srgbClr val="CCFF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17848"/>
                  </a:ext>
                </a:extLst>
              </a:tr>
              <a:tr h="26375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</a:t>
                      </a:r>
                      <a:endParaRPr lang="fr-FR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6,120 $/ha/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 </a:t>
                      </a:r>
                      <a:endParaRPr lang="fr-FR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82" marR="648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196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C9AF431-90DB-4F39-8F5F-7B945F66865A}"/>
              </a:ext>
            </a:extLst>
          </p:cNvPr>
          <p:cNvSpPr/>
          <p:nvPr/>
        </p:nvSpPr>
        <p:spPr>
          <a:xfrm>
            <a:off x="110822" y="142717"/>
            <a:ext cx="28870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CFF99"/>
                </a:solidFill>
              </a:rPr>
              <a:t>Valeur moyenne des services écosystémiques (USD / ha / an) de la forêt tropicale (TEEB, </a:t>
            </a:r>
            <a:r>
              <a:rPr lang="fr-FR" sz="2800" b="1" dirty="0">
                <a:solidFill>
                  <a:srgbClr val="FFC000"/>
                </a:solidFill>
              </a:rPr>
              <a:t>2009</a:t>
            </a:r>
            <a:r>
              <a:rPr lang="fr-FR" sz="2800" b="1" dirty="0">
                <a:solidFill>
                  <a:srgbClr val="CCFF99"/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06EC05-74ED-4AA1-AE15-B935BB1DE126}"/>
              </a:ext>
            </a:extLst>
          </p:cNvPr>
          <p:cNvSpPr/>
          <p:nvPr/>
        </p:nvSpPr>
        <p:spPr>
          <a:xfrm>
            <a:off x="243638" y="3339944"/>
            <a:ext cx="288702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i="1" dirty="0">
                <a:solidFill>
                  <a:srgbClr val="CCFF99"/>
                </a:solidFill>
              </a:rPr>
              <a:t>The Economics of Ecosystems and Biodiversity (TEEB) study.</a:t>
            </a:r>
          </a:p>
          <a:p>
            <a:r>
              <a:rPr lang="en-US" sz="2700" b="1" i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www.teebweb.or</a:t>
            </a:r>
            <a:r>
              <a:rPr lang="en-US" sz="2700" b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en-US" sz="2700" b="1" dirty="0">
                <a:solidFill>
                  <a:srgbClr val="FFC000"/>
                </a:solidFill>
              </a:rPr>
              <a:t> </a:t>
            </a:r>
            <a:endParaRPr lang="fr-FR" sz="2700" b="1" dirty="0">
              <a:solidFill>
                <a:srgbClr val="FFC000"/>
              </a:solidFill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3F4F7505-13FA-421C-9E62-698A3EF571DB}"/>
              </a:ext>
            </a:extLst>
          </p:cNvPr>
          <p:cNvSpPr/>
          <p:nvPr/>
        </p:nvSpPr>
        <p:spPr>
          <a:xfrm>
            <a:off x="5127584" y="5984111"/>
            <a:ext cx="1354238" cy="337514"/>
          </a:xfrm>
          <a:prstGeom prst="rightArrow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34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EC6211-F543-4BD4-B07B-F654977C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1776" y="6319778"/>
            <a:ext cx="1075481" cy="401698"/>
          </a:xfrm>
        </p:spPr>
        <p:txBody>
          <a:bodyPr/>
          <a:lstStyle/>
          <a:p>
            <a:fld id="{25C1648C-7F16-4AC0-BDD8-49788187AA6C}" type="slidenum">
              <a:rPr lang="fr-FR" smtClean="0"/>
              <a:t>32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60670A-7FDF-43D6-A297-4910205B663D}"/>
              </a:ext>
            </a:extLst>
          </p:cNvPr>
          <p:cNvSpPr txBox="1"/>
          <p:nvPr/>
        </p:nvSpPr>
        <p:spPr>
          <a:xfrm>
            <a:off x="324091" y="474562"/>
            <a:ext cx="10995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MAIS LA RÉALISATION DE CES FLUX DE REVENUS DÉPEND DE: -</a:t>
            </a:r>
          </a:p>
          <a:p>
            <a:endParaRPr lang="fr-FR" sz="3200" b="1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rgbClr val="FFFF00"/>
                </a:solidFill>
              </a:rPr>
              <a:t>Bonne gouvernance - </a:t>
            </a:r>
            <a:r>
              <a:rPr lang="fr-FR" sz="3200" b="1" dirty="0">
                <a:solidFill>
                  <a:srgbClr val="FFCC66"/>
                </a:solidFill>
              </a:rPr>
              <a:t>cadres juridiques favorables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rgbClr val="FFFF00"/>
                </a:solidFill>
              </a:rPr>
              <a:t>Investissement – </a:t>
            </a:r>
            <a:r>
              <a:rPr lang="fr-FR" sz="3200" b="1" dirty="0">
                <a:solidFill>
                  <a:srgbClr val="FFCC66"/>
                </a:solidFill>
              </a:rPr>
              <a:t>financement (fonds) de démarrage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rgbClr val="FFFF00"/>
                </a:solidFill>
              </a:rPr>
              <a:t>Développement de compétences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rgbClr val="FFFF00"/>
                </a:solidFill>
              </a:rPr>
              <a:t>Commercialisation (marketing, promotion)</a:t>
            </a:r>
          </a:p>
        </p:txBody>
      </p:sp>
    </p:spTree>
    <p:extLst>
      <p:ext uri="{BB962C8B-B14F-4D97-AF65-F5344CB8AC3E}">
        <p14:creationId xmlns:p14="http://schemas.microsoft.com/office/powerpoint/2010/main" val="426171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66C6B18-0C98-47EA-9B7A-7054CDE4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D80800-EC9A-41CC-85E3-D782D7F3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6" y="1482758"/>
            <a:ext cx="3533661" cy="53752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7ED8FA-BF52-4035-8FDC-7CCAAE3EB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379" y="1482758"/>
            <a:ext cx="3541037" cy="53752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959BAF-E466-44F5-BA97-DAC4FFF44F2C}"/>
              </a:ext>
            </a:extLst>
          </p:cNvPr>
          <p:cNvSpPr/>
          <p:nvPr/>
        </p:nvSpPr>
        <p:spPr>
          <a:xfrm>
            <a:off x="5316278" y="2551813"/>
            <a:ext cx="19302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800" b="1" dirty="0">
                <a:solidFill>
                  <a:srgbClr val="FFFF00"/>
                </a:solidFill>
                <a:latin typeface="Calibri" panose="020F0502020204030204" pitchFamily="34" charset="0"/>
              </a:rPr>
              <a:t>?</a:t>
            </a:r>
            <a:r>
              <a:rPr lang="fr-FR" sz="8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fr-FR" sz="8800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CB53B6-9AAF-4AD2-93B8-7D1270841D4D}"/>
              </a:ext>
            </a:extLst>
          </p:cNvPr>
          <p:cNvSpPr/>
          <p:nvPr/>
        </p:nvSpPr>
        <p:spPr>
          <a:xfrm>
            <a:off x="372139" y="2215116"/>
            <a:ext cx="3395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solidFill>
                  <a:srgbClr val="FFC000"/>
                </a:solidFill>
                <a:latin typeface="Calibri" panose="020F0502020204030204" pitchFamily="34" charset="0"/>
              </a:rPr>
              <a:t>Une cible mouvante </a:t>
            </a:r>
            <a:endParaRPr lang="fr-FR" sz="6000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C3AC31-9BD9-46E3-BFC7-5626610BA461}"/>
              </a:ext>
            </a:extLst>
          </p:cNvPr>
          <p:cNvSpPr/>
          <p:nvPr/>
        </p:nvSpPr>
        <p:spPr>
          <a:xfrm>
            <a:off x="233915" y="136525"/>
            <a:ext cx="11865935" cy="1346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FFFF00"/>
                </a:solidFill>
              </a:rPr>
              <a:t>En raison du changement climatique, la restauration des forêts tropicales vise à…</a:t>
            </a:r>
          </a:p>
        </p:txBody>
      </p:sp>
    </p:spTree>
    <p:extLst>
      <p:ext uri="{BB962C8B-B14F-4D97-AF65-F5344CB8AC3E}">
        <p14:creationId xmlns:p14="http://schemas.microsoft.com/office/powerpoint/2010/main" val="107678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C5DA9BE-E6B2-4B33-B1AB-B94E616E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5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D6E4BB-7F40-446F-A06E-C6E803EFBF4A}"/>
              </a:ext>
            </a:extLst>
          </p:cNvPr>
          <p:cNvSpPr/>
          <p:nvPr/>
        </p:nvSpPr>
        <p:spPr>
          <a:xfrm>
            <a:off x="1080204" y="350527"/>
            <a:ext cx="102390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solidFill>
                  <a:srgbClr val="FFFF00"/>
                </a:solidFill>
              </a:rPr>
              <a:t>L'INCERTITUDE nécessite </a:t>
            </a:r>
            <a:r>
              <a:rPr lang="fr-FR" sz="4800" b="1" u="sng" dirty="0">
                <a:solidFill>
                  <a:srgbClr val="FF6600"/>
                </a:solidFill>
              </a:rPr>
              <a:t>ADAPTABILITÉ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D6E4DA-9040-4C24-B8D3-2A617B358A53}"/>
              </a:ext>
            </a:extLst>
          </p:cNvPr>
          <p:cNvSpPr txBox="1"/>
          <p:nvPr/>
        </p:nvSpPr>
        <p:spPr>
          <a:xfrm>
            <a:off x="691116" y="1828800"/>
            <a:ext cx="112598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FF00"/>
                </a:solidFill>
              </a:rPr>
              <a:t>1. </a:t>
            </a:r>
            <a:r>
              <a:rPr lang="fr-FR" sz="3600" b="1" dirty="0">
                <a:solidFill>
                  <a:srgbClr val="FF6600"/>
                </a:solidFill>
              </a:rPr>
              <a:t>Mobilité</a:t>
            </a:r>
            <a:r>
              <a:rPr lang="fr-FR" sz="3600" b="1" dirty="0">
                <a:solidFill>
                  <a:srgbClr val="008000"/>
                </a:solidFill>
              </a:rPr>
              <a:t> </a:t>
            </a:r>
            <a:r>
              <a:rPr lang="fr-FR" sz="3600" b="1" dirty="0">
                <a:solidFill>
                  <a:srgbClr val="FFFF00"/>
                </a:solidFill>
              </a:rPr>
              <a:t>- améliore la dispersion des semences dans les paysages</a:t>
            </a:r>
          </a:p>
          <a:p>
            <a:endParaRPr lang="fr-FR" sz="3600" b="1" dirty="0">
              <a:solidFill>
                <a:srgbClr val="008000"/>
              </a:solidFill>
            </a:endParaRPr>
          </a:p>
          <a:p>
            <a:r>
              <a:rPr lang="fr-FR" sz="3600" b="1" dirty="0">
                <a:solidFill>
                  <a:srgbClr val="FFFF00"/>
                </a:solidFill>
              </a:rPr>
              <a:t>2.</a:t>
            </a:r>
            <a:r>
              <a:rPr lang="fr-FR" sz="3600" b="1" dirty="0">
                <a:solidFill>
                  <a:srgbClr val="008000"/>
                </a:solidFill>
              </a:rPr>
              <a:t> </a:t>
            </a:r>
            <a:r>
              <a:rPr lang="fr-FR" sz="3600" b="1" dirty="0">
                <a:solidFill>
                  <a:srgbClr val="FF6600"/>
                </a:solidFill>
              </a:rPr>
              <a:t>Diversité</a:t>
            </a:r>
            <a:r>
              <a:rPr lang="fr-FR" sz="3600" b="1" dirty="0">
                <a:solidFill>
                  <a:srgbClr val="008000"/>
                </a:solidFill>
              </a:rPr>
              <a:t> </a:t>
            </a:r>
            <a:r>
              <a:rPr lang="fr-FR" sz="3600" b="1" dirty="0">
                <a:solidFill>
                  <a:srgbClr val="FFFF00"/>
                </a:solidFill>
              </a:rPr>
              <a:t>- maximiser la diversité des espèces / génétiques pour garder les options futures ouvertes</a:t>
            </a:r>
          </a:p>
        </p:txBody>
      </p:sp>
    </p:spTree>
    <p:extLst>
      <p:ext uri="{BB962C8B-B14F-4D97-AF65-F5344CB8AC3E}">
        <p14:creationId xmlns:p14="http://schemas.microsoft.com/office/powerpoint/2010/main" val="27752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4E07C2-27A7-489E-8738-8957E374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C77F93-47E8-4843-9EDD-29DE6F36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77" y="0"/>
            <a:ext cx="9266246" cy="6858000"/>
          </a:xfrm>
          <a:prstGeom prst="rect">
            <a:avLst/>
          </a:prstGeom>
        </p:spPr>
      </p:pic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07B601D-3245-49DD-BECB-CD07380B94A2}"/>
              </a:ext>
            </a:extLst>
          </p:cNvPr>
          <p:cNvSpPr/>
          <p:nvPr/>
        </p:nvSpPr>
        <p:spPr>
          <a:xfrm>
            <a:off x="1637413" y="308344"/>
            <a:ext cx="4401879" cy="808075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Stade 3 de dégradation 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8E18DFB5-57FB-49DB-9271-9B2006F9DB19}"/>
              </a:ext>
            </a:extLst>
          </p:cNvPr>
          <p:cNvSpPr/>
          <p:nvPr/>
        </p:nvSpPr>
        <p:spPr>
          <a:xfrm>
            <a:off x="7439394" y="390708"/>
            <a:ext cx="3143693" cy="995917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Restes de forêt &lt;10 km du site.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C5D66AD-FCA4-486A-AD3D-695342796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394" y="2690651"/>
            <a:ext cx="2556983" cy="2692353"/>
          </a:xfrm>
          <a:prstGeom prst="rect">
            <a:avLst/>
          </a:prstGeom>
        </p:spPr>
      </p:pic>
      <p:sp>
        <p:nvSpPr>
          <p:cNvPr id="13" name="Organigramme : Alternative 12">
            <a:extLst>
              <a:ext uri="{FF2B5EF4-FFF2-40B4-BE49-F238E27FC236}">
                <a16:creationId xmlns:a16="http://schemas.microsoft.com/office/drawing/2014/main" id="{10F7E186-E727-4616-B10C-42672D147E87}"/>
              </a:ext>
            </a:extLst>
          </p:cNvPr>
          <p:cNvSpPr/>
          <p:nvPr/>
        </p:nvSpPr>
        <p:spPr>
          <a:xfrm>
            <a:off x="4380613" y="1435395"/>
            <a:ext cx="2911549" cy="396334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Risques de feu élevé</a:t>
            </a:r>
          </a:p>
        </p:txBody>
      </p:sp>
      <p:sp>
        <p:nvSpPr>
          <p:cNvPr id="14" name="Organigramme : Alternative 13">
            <a:extLst>
              <a:ext uri="{FF2B5EF4-FFF2-40B4-BE49-F238E27FC236}">
                <a16:creationId xmlns:a16="http://schemas.microsoft.com/office/drawing/2014/main" id="{CF449DBD-FDC6-4463-94BF-12BECA6A0AB2}"/>
              </a:ext>
            </a:extLst>
          </p:cNvPr>
          <p:cNvSpPr/>
          <p:nvPr/>
        </p:nvSpPr>
        <p:spPr>
          <a:xfrm>
            <a:off x="2816875" y="2323214"/>
            <a:ext cx="4160120" cy="1105786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D’insuffisantes sources de régénération naturelle restant viables &lt; 3 086/ha</a:t>
            </a:r>
          </a:p>
        </p:txBody>
      </p:sp>
      <p:sp>
        <p:nvSpPr>
          <p:cNvPr id="15" name="Organigramme : Alternative 14">
            <a:extLst>
              <a:ext uri="{FF2B5EF4-FFF2-40B4-BE49-F238E27FC236}">
                <a16:creationId xmlns:a16="http://schemas.microsoft.com/office/drawing/2014/main" id="{367CDA49-C93D-4E10-987E-6FE6F70F9FDB}"/>
              </a:ext>
            </a:extLst>
          </p:cNvPr>
          <p:cNvSpPr/>
          <p:nvPr/>
        </p:nvSpPr>
        <p:spPr>
          <a:xfrm>
            <a:off x="1878486" y="5276712"/>
            <a:ext cx="3384696" cy="914400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Les mauvaises herbes dominent</a:t>
            </a:r>
          </a:p>
        </p:txBody>
      </p:sp>
      <p:sp>
        <p:nvSpPr>
          <p:cNvPr id="18" name="Flèche : double flèche verticale 17">
            <a:extLst>
              <a:ext uri="{FF2B5EF4-FFF2-40B4-BE49-F238E27FC236}">
                <a16:creationId xmlns:a16="http://schemas.microsoft.com/office/drawing/2014/main" id="{F75A1974-A2D4-41B0-81F7-2363E7959BCE}"/>
              </a:ext>
            </a:extLst>
          </p:cNvPr>
          <p:cNvSpPr/>
          <p:nvPr/>
        </p:nvSpPr>
        <p:spPr>
          <a:xfrm rot="19508358">
            <a:off x="9413532" y="1505466"/>
            <a:ext cx="195777" cy="1060174"/>
          </a:xfrm>
          <a:prstGeom prst="upDownArrow">
            <a:avLst/>
          </a:prstGeom>
          <a:solidFill>
            <a:srgbClr val="FF0000"/>
          </a:solidFill>
          <a:ln cap="rnd">
            <a:solidFill>
              <a:srgbClr val="FF0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A44709D-9E63-445A-99F3-40D585409F74}"/>
              </a:ext>
            </a:extLst>
          </p:cNvPr>
          <p:cNvSpPr/>
          <p:nvPr/>
        </p:nvSpPr>
        <p:spPr>
          <a:xfrm>
            <a:off x="9128109" y="1544641"/>
            <a:ext cx="313565" cy="297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ouble flèche verticale 20">
            <a:extLst>
              <a:ext uri="{FF2B5EF4-FFF2-40B4-BE49-F238E27FC236}">
                <a16:creationId xmlns:a16="http://schemas.microsoft.com/office/drawing/2014/main" id="{AD13B214-705C-4F44-94EC-FD78BAC8B864}"/>
              </a:ext>
            </a:extLst>
          </p:cNvPr>
          <p:cNvSpPr/>
          <p:nvPr/>
        </p:nvSpPr>
        <p:spPr>
          <a:xfrm rot="1547056">
            <a:off x="6290037" y="3633100"/>
            <a:ext cx="195777" cy="1060174"/>
          </a:xfrm>
          <a:prstGeom prst="upDownArrow">
            <a:avLst/>
          </a:prstGeom>
          <a:solidFill>
            <a:srgbClr val="FF0000"/>
          </a:solidFill>
          <a:ln cap="rnd">
            <a:solidFill>
              <a:srgbClr val="FF0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3EEA881-3BF1-4B80-94EF-CA89514CDAE2}"/>
              </a:ext>
            </a:extLst>
          </p:cNvPr>
          <p:cNvSpPr/>
          <p:nvPr/>
        </p:nvSpPr>
        <p:spPr>
          <a:xfrm>
            <a:off x="6463299" y="3556403"/>
            <a:ext cx="313565" cy="297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ouble flèche verticale 26">
            <a:extLst>
              <a:ext uri="{FF2B5EF4-FFF2-40B4-BE49-F238E27FC236}">
                <a16:creationId xmlns:a16="http://schemas.microsoft.com/office/drawing/2014/main" id="{D6490CAE-7399-4370-B46C-EB9332E11699}"/>
              </a:ext>
            </a:extLst>
          </p:cNvPr>
          <p:cNvSpPr/>
          <p:nvPr/>
        </p:nvSpPr>
        <p:spPr>
          <a:xfrm rot="1547056">
            <a:off x="2875430" y="3530186"/>
            <a:ext cx="195777" cy="1060174"/>
          </a:xfrm>
          <a:prstGeom prst="upDownArrow">
            <a:avLst/>
          </a:prstGeom>
          <a:solidFill>
            <a:srgbClr val="FF0000"/>
          </a:solidFill>
          <a:ln cap="rnd">
            <a:solidFill>
              <a:srgbClr val="FF0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6D566A9-C692-44CA-90FD-F8B9644BF4A6}"/>
              </a:ext>
            </a:extLst>
          </p:cNvPr>
          <p:cNvSpPr/>
          <p:nvPr/>
        </p:nvSpPr>
        <p:spPr>
          <a:xfrm>
            <a:off x="3048692" y="3453489"/>
            <a:ext cx="313565" cy="297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double flèche verticale 30">
            <a:extLst>
              <a:ext uri="{FF2B5EF4-FFF2-40B4-BE49-F238E27FC236}">
                <a16:creationId xmlns:a16="http://schemas.microsoft.com/office/drawing/2014/main" id="{0D15FBB3-45D2-42DD-B197-0B9BD2D4C04D}"/>
              </a:ext>
            </a:extLst>
          </p:cNvPr>
          <p:cNvSpPr/>
          <p:nvPr/>
        </p:nvSpPr>
        <p:spPr>
          <a:xfrm rot="1547056">
            <a:off x="4704592" y="3546206"/>
            <a:ext cx="195777" cy="1060174"/>
          </a:xfrm>
          <a:prstGeom prst="upDownArrow">
            <a:avLst/>
          </a:prstGeom>
          <a:solidFill>
            <a:srgbClr val="FF0000"/>
          </a:solidFill>
          <a:ln cap="rnd">
            <a:solidFill>
              <a:srgbClr val="FF0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F3EF7CC-D72F-437E-9452-135E28006BEA}"/>
              </a:ext>
            </a:extLst>
          </p:cNvPr>
          <p:cNvSpPr/>
          <p:nvPr/>
        </p:nvSpPr>
        <p:spPr>
          <a:xfrm>
            <a:off x="4877854" y="3469509"/>
            <a:ext cx="313565" cy="297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Alternative 32">
            <a:extLst>
              <a:ext uri="{FF2B5EF4-FFF2-40B4-BE49-F238E27FC236}">
                <a16:creationId xmlns:a16="http://schemas.microsoft.com/office/drawing/2014/main" id="{CF43C88C-6F12-48BC-A162-5FE674388161}"/>
              </a:ext>
            </a:extLst>
          </p:cNvPr>
          <p:cNvSpPr/>
          <p:nvPr/>
        </p:nvSpPr>
        <p:spPr>
          <a:xfrm>
            <a:off x="6268278" y="5547190"/>
            <a:ext cx="3731697" cy="809160"/>
          </a:xfrm>
          <a:prstGeom prst="flowChartAlternateProcess">
            <a:avLst/>
          </a:prstGeom>
          <a:solidFill>
            <a:srgbClr val="008000">
              <a:alpha val="39000"/>
            </a:srgb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Les petits </a:t>
            </a:r>
            <a:r>
              <a:rPr lang="fr-FR" sz="2400" b="1" dirty="0" err="1">
                <a:solidFill>
                  <a:srgbClr val="FFFF00"/>
                </a:solidFill>
              </a:rPr>
              <a:t>disperseurs</a:t>
            </a:r>
            <a:r>
              <a:rPr lang="fr-FR" sz="2400" b="1" dirty="0">
                <a:solidFill>
                  <a:srgbClr val="FFFF00"/>
                </a:solidFill>
              </a:rPr>
              <a:t> de graines demeurent</a:t>
            </a:r>
          </a:p>
        </p:txBody>
      </p:sp>
    </p:spTree>
    <p:extLst>
      <p:ext uri="{BB962C8B-B14F-4D97-AF65-F5344CB8AC3E}">
        <p14:creationId xmlns:p14="http://schemas.microsoft.com/office/powerpoint/2010/main" val="1719620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EFFA04-5696-4E46-9DE5-B18FEAA6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626D9B-AE82-4F21-BA3E-2ABBDC74B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80" y="2786615"/>
            <a:ext cx="5176115" cy="35697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18304-1A4B-43A9-B04A-EB71D9E06B70}"/>
              </a:ext>
            </a:extLst>
          </p:cNvPr>
          <p:cNvSpPr/>
          <p:nvPr/>
        </p:nvSpPr>
        <p:spPr>
          <a:xfrm>
            <a:off x="815516" y="316984"/>
            <a:ext cx="10560968" cy="584775"/>
          </a:xfrm>
          <a:prstGeom prst="rect">
            <a:avLst/>
          </a:prstGeom>
          <a:solidFill>
            <a:srgbClr val="336600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La méthode de restauration de la forêt par espèce-cadre (clé)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707AD-A9A3-46FA-93AE-DB1958BF6917}"/>
              </a:ext>
            </a:extLst>
          </p:cNvPr>
          <p:cNvSpPr/>
          <p:nvPr/>
        </p:nvSpPr>
        <p:spPr>
          <a:xfrm>
            <a:off x="223284" y="1234228"/>
            <a:ext cx="11748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CC66"/>
                </a:solidFill>
              </a:rPr>
              <a:t>Planter 20 à 30 essences forestières </a:t>
            </a:r>
            <a:r>
              <a:rPr lang="fr-FR" sz="2800" b="1" dirty="0">
                <a:solidFill>
                  <a:srgbClr val="FF6600"/>
                </a:solidFill>
              </a:rPr>
              <a:t>indigènes</a:t>
            </a:r>
            <a:r>
              <a:rPr lang="fr-FR" sz="2800" b="1" dirty="0">
                <a:solidFill>
                  <a:srgbClr val="FFCC66"/>
                </a:solidFill>
              </a:rPr>
              <a:t>, ce qui améliore la régénération naturelle des forêts et accélère le rétablissement de la biodiversité.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D89960-5968-438F-97B1-604BEBF97F97}"/>
              </a:ext>
            </a:extLst>
          </p:cNvPr>
          <p:cNvSpPr/>
          <p:nvPr/>
        </p:nvSpPr>
        <p:spPr>
          <a:xfrm>
            <a:off x="5876260" y="325389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b="1" i="1" dirty="0">
                <a:solidFill>
                  <a:srgbClr val="FFCC66"/>
                </a:solidFill>
              </a:rPr>
              <a:t>Initialement conçu dans le Queensland, en Australie, FORRU-CMU adapte actuellement la méthode à la Thaïlande et aux pays voisins.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C521CB-4128-4004-BE9F-635655F72FA2}"/>
              </a:ext>
            </a:extLst>
          </p:cNvPr>
          <p:cNvSpPr txBox="1"/>
          <p:nvPr/>
        </p:nvSpPr>
        <p:spPr>
          <a:xfrm>
            <a:off x="435935" y="6443330"/>
            <a:ext cx="52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008000"/>
                </a:solidFill>
              </a:rPr>
              <a:t>Nigel Tucker, 1 </a:t>
            </a:r>
            <a:r>
              <a:rPr lang="nl-NL" sz="2400" dirty="0" err="1">
                <a:solidFill>
                  <a:srgbClr val="008000"/>
                </a:solidFill>
              </a:rPr>
              <a:t>ans</a:t>
            </a:r>
            <a:r>
              <a:rPr lang="nl-NL" sz="2400" dirty="0">
                <a:solidFill>
                  <a:srgbClr val="008000"/>
                </a:solidFill>
              </a:rPr>
              <a:t>, Queensland, 1996</a:t>
            </a:r>
            <a:endParaRPr lang="fr-FR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6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04F5AE-AB5F-4153-B021-7C86D399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B45D1E-12EB-4312-8CE2-FC573AE2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799" y="1252898"/>
            <a:ext cx="3933350" cy="4148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5003A1-F7A4-4904-A092-85252CCD30FD}"/>
              </a:ext>
            </a:extLst>
          </p:cNvPr>
          <p:cNvSpPr/>
          <p:nvPr/>
        </p:nvSpPr>
        <p:spPr>
          <a:xfrm>
            <a:off x="8610600" y="5417456"/>
            <a:ext cx="3413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FFCC66"/>
                </a:solidFill>
              </a:rPr>
              <a:t>Bulbul flavescent (°) </a:t>
            </a:r>
            <a:r>
              <a:rPr lang="fr-FR" dirty="0">
                <a:solidFill>
                  <a:srgbClr val="FFCC66"/>
                </a:solidFill>
              </a:rPr>
              <a:t>se nourrissant de </a:t>
            </a:r>
            <a:r>
              <a:rPr lang="fr-FR" i="1" dirty="0">
                <a:solidFill>
                  <a:srgbClr val="FFCC66"/>
                </a:solidFill>
              </a:rPr>
              <a:t>Prunus </a:t>
            </a:r>
            <a:r>
              <a:rPr lang="fr-FR" i="1" dirty="0" err="1">
                <a:solidFill>
                  <a:srgbClr val="FFCC66"/>
                </a:solidFill>
              </a:rPr>
              <a:t>cerasoides</a:t>
            </a:r>
            <a:r>
              <a:rPr lang="fr-FR" dirty="0">
                <a:solidFill>
                  <a:srgbClr val="FFCC66"/>
                </a:solidFill>
              </a:rPr>
              <a:t> (en Asie). </a:t>
            </a:r>
            <a:endParaRPr lang="fr-FR" i="1" dirty="0">
              <a:solidFill>
                <a:srgbClr val="FFCC66"/>
              </a:solidFill>
            </a:endParaRPr>
          </a:p>
          <a:p>
            <a:r>
              <a:rPr lang="fr-FR" dirty="0">
                <a:solidFill>
                  <a:srgbClr val="FFCC66"/>
                </a:solidFill>
              </a:rPr>
              <a:t>(°) Passereau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3F6DE6-5ED5-43C3-A9DC-349E3705A0B1}"/>
              </a:ext>
            </a:extLst>
          </p:cNvPr>
          <p:cNvSpPr/>
          <p:nvPr/>
        </p:nvSpPr>
        <p:spPr>
          <a:xfrm>
            <a:off x="4876800" y="1333742"/>
            <a:ext cx="2757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FFCC66"/>
                </a:solidFill>
                <a:latin typeface="Calibri" panose="020F0502020204030204" pitchFamily="34" charset="0"/>
              </a:rPr>
              <a:t>Macaranga </a:t>
            </a:r>
            <a:r>
              <a:rPr lang="fr-FR" b="1" i="1" dirty="0" err="1">
                <a:solidFill>
                  <a:srgbClr val="FFCC66"/>
                </a:solidFill>
                <a:latin typeface="Calibri" panose="020F0502020204030204" pitchFamily="34" charset="0"/>
              </a:rPr>
              <a:t>denticulata</a:t>
            </a:r>
            <a:r>
              <a:rPr lang="fr-FR" b="1" i="1" dirty="0">
                <a:solidFill>
                  <a:srgbClr val="FFCC66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rgbClr val="FFCC66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FA18EB-0CB6-418F-8D5F-604774BF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600" y="1703074"/>
            <a:ext cx="3712800" cy="5018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6B73A5-BB49-4F58-A8ED-6A842FEB8AE6}"/>
              </a:ext>
            </a:extLst>
          </p:cNvPr>
          <p:cNvSpPr/>
          <p:nvPr/>
        </p:nvSpPr>
        <p:spPr>
          <a:xfrm>
            <a:off x="144696" y="102287"/>
            <a:ext cx="119551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>
                <a:solidFill>
                  <a:srgbClr val="FFFF00"/>
                </a:solidFill>
              </a:rPr>
              <a:t>Espèces d’arbres-cadre: espèces d’arbres indigènes et non domestiques (sauvages) accélérant la régénération des forêts naturelles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15E82A-8CC3-4B72-9CBD-58034AEB1E91}"/>
              </a:ext>
            </a:extLst>
          </p:cNvPr>
          <p:cNvSpPr txBox="1"/>
          <p:nvPr/>
        </p:nvSpPr>
        <p:spPr>
          <a:xfrm>
            <a:off x="168350" y="1449830"/>
            <a:ext cx="39570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FFCC66"/>
                </a:solidFill>
              </a:rPr>
              <a:t>Taux de survie élevé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FFCC66"/>
                </a:solidFill>
              </a:rPr>
              <a:t>Taux de croissance rapide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FFCC66"/>
                </a:solidFill>
              </a:rPr>
              <a:t>Couronnes épaisses et étalées pour masquer les mauvaises herbes et «reconquérir» le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FFCC66"/>
                </a:solidFill>
              </a:rPr>
              <a:t>Attirer les </a:t>
            </a:r>
            <a:r>
              <a:rPr lang="fr-FR" sz="3000" b="1" dirty="0" err="1">
                <a:solidFill>
                  <a:srgbClr val="FFCC66"/>
                </a:solidFill>
              </a:rPr>
              <a:t>disperseurs</a:t>
            </a:r>
            <a:r>
              <a:rPr lang="fr-FR" sz="3000" b="1" dirty="0">
                <a:solidFill>
                  <a:srgbClr val="FFCC66"/>
                </a:solidFill>
              </a:rPr>
              <a:t> de graines</a:t>
            </a:r>
          </a:p>
        </p:txBody>
      </p:sp>
    </p:spTree>
    <p:extLst>
      <p:ext uri="{BB962C8B-B14F-4D97-AF65-F5344CB8AC3E}">
        <p14:creationId xmlns:p14="http://schemas.microsoft.com/office/powerpoint/2010/main" val="326630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FEF50F-C2CE-4A48-A907-65852A83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648C-7F16-4AC0-BDD8-49788187AA6C}" type="slidenum">
              <a:rPr lang="fr-FR" smtClean="0"/>
              <a:t>9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F369E0-77E0-4E15-9F31-58D26F6C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74" y="1800209"/>
            <a:ext cx="3019200" cy="408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866C3F-F9B0-41B9-B8E7-83356C49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09" y="1800209"/>
            <a:ext cx="3060000" cy="408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9F1555-3445-46F4-ABEC-072E6E052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526" y="1800209"/>
            <a:ext cx="3060000" cy="3998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EBEAE8-4819-4455-8E5A-A43E642D0C70}"/>
              </a:ext>
            </a:extLst>
          </p:cNvPr>
          <p:cNvSpPr txBox="1"/>
          <p:nvPr/>
        </p:nvSpPr>
        <p:spPr>
          <a:xfrm>
            <a:off x="393405" y="244549"/>
            <a:ext cx="11717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</a:rPr>
              <a:t>Les arbres sont cultivés à partir de graines récoltées localement mais ...</a:t>
            </a:r>
          </a:p>
        </p:txBody>
      </p:sp>
    </p:spTree>
    <p:extLst>
      <p:ext uri="{BB962C8B-B14F-4D97-AF65-F5344CB8AC3E}">
        <p14:creationId xmlns:p14="http://schemas.microsoft.com/office/powerpoint/2010/main" val="4100650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1525</Words>
  <Application>Microsoft Office PowerPoint</Application>
  <PresentationFormat>Grand écran</PresentationFormat>
  <Paragraphs>238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Benjamin LISAN</dc:creator>
  <cp:lastModifiedBy>Benjamin LISAN</cp:lastModifiedBy>
  <cp:revision>68</cp:revision>
  <dcterms:created xsi:type="dcterms:W3CDTF">2019-11-28T08:21:09Z</dcterms:created>
  <dcterms:modified xsi:type="dcterms:W3CDTF">2019-11-28T20:59:37Z</dcterms:modified>
</cp:coreProperties>
</file>