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74" r:id="rId7"/>
    <p:sldId id="263" r:id="rId8"/>
    <p:sldId id="275" r:id="rId9"/>
    <p:sldId id="276" r:id="rId10"/>
    <p:sldId id="272" r:id="rId11"/>
    <p:sldId id="264" r:id="rId12"/>
    <p:sldId id="278" r:id="rId13"/>
    <p:sldId id="265" r:id="rId14"/>
    <p:sldId id="277" r:id="rId15"/>
    <p:sldId id="279" r:id="rId16"/>
    <p:sldId id="280" r:id="rId17"/>
    <p:sldId id="282" r:id="rId18"/>
    <p:sldId id="283" r:id="rId19"/>
    <p:sldId id="262" r:id="rId20"/>
    <p:sldId id="268" r:id="rId21"/>
    <p:sldId id="271" r:id="rId22"/>
    <p:sldId id="284" r:id="rId23"/>
    <p:sldId id="28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CCFF33"/>
    <a:srgbClr val="66CCFF"/>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7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gif"/><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www.biology-online.org/dictionary/Environment" TargetMode="External"/><Relationship Id="rId13" Type="http://schemas.openxmlformats.org/officeDocument/2006/relationships/hyperlink" Target="http://en.wiktionary.org/wiki/monitor" TargetMode="External"/><Relationship Id="rId3" Type="http://schemas.openxmlformats.org/officeDocument/2006/relationships/hyperlink" Target="http://www.biology-online.org/dictionary/Indicators" TargetMode="External"/><Relationship Id="rId7" Type="http://schemas.openxmlformats.org/officeDocument/2006/relationships/hyperlink" Target="http://www.biology-online.org/dictionary/Conditions" TargetMode="External"/><Relationship Id="rId12" Type="http://schemas.openxmlformats.org/officeDocument/2006/relationships/hyperlink" Target="http://en.wikipedia.org/wiki/Water_pollution" TargetMode="External"/><Relationship Id="rId2" Type="http://schemas.openxmlformats.org/officeDocument/2006/relationships/hyperlink" Target="http://www.biology-online.org/dictionary/Biological" TargetMode="External"/><Relationship Id="rId16" Type="http://schemas.openxmlformats.org/officeDocument/2006/relationships/hyperlink" Target="http://en.wikipedia.org/wiki/Environment_(biophysical)" TargetMode="External"/><Relationship Id="rId1" Type="http://schemas.openxmlformats.org/officeDocument/2006/relationships/slideLayout" Target="../slideLayouts/slideLayout1.xml"/><Relationship Id="rId6" Type="http://schemas.openxmlformats.org/officeDocument/2006/relationships/hyperlink" Target="http://www.biology-online.org/dictionary/Determine" TargetMode="External"/><Relationship Id="rId11" Type="http://schemas.openxmlformats.org/officeDocument/2006/relationships/hyperlink" Target="http://en.wikipedia.org/wiki/Pollution" TargetMode="External"/><Relationship Id="rId5" Type="http://schemas.openxmlformats.org/officeDocument/2006/relationships/hyperlink" Target="http://www.biology-online.org/dictionary/Observers" TargetMode="External"/><Relationship Id="rId15" Type="http://schemas.openxmlformats.org/officeDocument/2006/relationships/hyperlink" Target="http://en.wikipedia.org/wiki/Quantitative_property" TargetMode="External"/><Relationship Id="rId10" Type="http://schemas.openxmlformats.org/officeDocument/2006/relationships/hyperlink" Target="http://en.wikipedia.org/wiki/Ecosystem" TargetMode="External"/><Relationship Id="rId4" Type="http://schemas.openxmlformats.org/officeDocument/2006/relationships/hyperlink" Target="http://www.biology-online.org/dictionary/Species" TargetMode="External"/><Relationship Id="rId9" Type="http://schemas.openxmlformats.org/officeDocument/2006/relationships/hyperlink" Target="http://www.biology-online.org/dictionary/Time" TargetMode="External"/><Relationship Id="rId14" Type="http://schemas.openxmlformats.org/officeDocument/2006/relationships/hyperlink" Target="http://en.wikipedia.org/wiki/Organis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52400"/>
            <a:ext cx="7162800" cy="990600"/>
          </a:xfrm>
          <a:solidFill>
            <a:srgbClr val="92D050"/>
          </a:solidFill>
        </p:spPr>
        <p:txBody>
          <a:bodyPr/>
          <a:lstStyle/>
          <a:p>
            <a:r>
              <a:rPr lang="en-US" dirty="0" smtClean="0"/>
              <a:t>Biological Indicators</a:t>
            </a:r>
            <a:endParaRPr lang="en-IN" dirty="0"/>
          </a:p>
        </p:txBody>
      </p:sp>
      <p:pic>
        <p:nvPicPr>
          <p:cNvPr id="4" name="Picture 3" descr="healthy rain forest.jpg"/>
          <p:cNvPicPr>
            <a:picLocks noChangeAspect="1"/>
          </p:cNvPicPr>
          <p:nvPr/>
        </p:nvPicPr>
        <p:blipFill>
          <a:blip r:embed="rId2"/>
          <a:stretch>
            <a:fillRect/>
          </a:stretch>
        </p:blipFill>
        <p:spPr>
          <a:xfrm>
            <a:off x="685800" y="1752600"/>
            <a:ext cx="7848600" cy="4572000"/>
          </a:xfrm>
          <a:prstGeom prst="roundRect">
            <a:avLst>
              <a:gd name="adj" fmla="val 11111"/>
            </a:avLst>
          </a:prstGeom>
          <a:ln w="190500" cap="rnd">
            <a:solidFill>
              <a:srgbClr val="0070C0"/>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5" name="TextBox 4"/>
          <p:cNvSpPr txBox="1"/>
          <p:nvPr/>
        </p:nvSpPr>
        <p:spPr>
          <a:xfrm>
            <a:off x="4953000" y="6324600"/>
            <a:ext cx="3962400" cy="369332"/>
          </a:xfrm>
          <a:prstGeom prst="rect">
            <a:avLst/>
          </a:prstGeom>
          <a:solidFill>
            <a:schemeClr val="accent2">
              <a:lumMod val="75000"/>
            </a:schemeClr>
          </a:solidFill>
        </p:spPr>
        <p:txBody>
          <a:bodyPr wrap="square" rtlCol="0">
            <a:spAutoFit/>
          </a:bodyPr>
          <a:lstStyle/>
          <a:p>
            <a:r>
              <a:rPr lang="en-US" dirty="0" smtClean="0"/>
              <a:t>         </a:t>
            </a:r>
            <a:r>
              <a:rPr lang="en-US" b="1" dirty="0" smtClean="0"/>
              <a:t>LICHENS IN RAINFORESTS</a:t>
            </a:r>
            <a:endParaRPr lang="en-IN"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648200" cy="6858000"/>
          </a:xfrm>
          <a:solidFill>
            <a:schemeClr val="bg2">
              <a:lumMod val="50000"/>
            </a:schemeClr>
          </a:solidFill>
        </p:spPr>
        <p:txBody>
          <a:bodyPr>
            <a:normAutofit fontScale="62500" lnSpcReduction="20000"/>
          </a:bodyPr>
          <a:lstStyle/>
          <a:p>
            <a:pPr>
              <a:buNone/>
            </a:pPr>
            <a:r>
              <a:rPr lang="en-IN" b="1" i="1" dirty="0" smtClean="0"/>
              <a:t>In terrestrial areas:</a:t>
            </a:r>
            <a:endParaRPr lang="en-IN" b="1" dirty="0" smtClean="0"/>
          </a:p>
          <a:p>
            <a:r>
              <a:rPr lang="en-IN" b="1" dirty="0" smtClean="0"/>
              <a:t>Decrease in the populations of mosses (</a:t>
            </a:r>
            <a:r>
              <a:rPr lang="en-IN" b="1" u="sng" dirty="0" smtClean="0"/>
              <a:t>Sphagnum</a:t>
            </a:r>
            <a:r>
              <a:rPr lang="en-IN" b="1" dirty="0" smtClean="0"/>
              <a:t> , </a:t>
            </a:r>
            <a:r>
              <a:rPr lang="en-IN" b="1" u="sng" dirty="0" smtClean="0"/>
              <a:t> </a:t>
            </a:r>
            <a:r>
              <a:rPr lang="en-IN" b="1" u="sng" dirty="0" err="1" smtClean="0"/>
              <a:t>Bryum</a:t>
            </a:r>
            <a:r>
              <a:rPr lang="en-IN" b="1" dirty="0" smtClean="0"/>
              <a:t>) and lichens (</a:t>
            </a:r>
            <a:r>
              <a:rPr lang="en-IN" b="1" u="sng" dirty="0" err="1" smtClean="0"/>
              <a:t>Parmelia</a:t>
            </a:r>
            <a:r>
              <a:rPr lang="en-IN" b="1" dirty="0" smtClean="0"/>
              <a:t>) generally indicates air pollution by SO</a:t>
            </a:r>
            <a:r>
              <a:rPr lang="en-IN" b="1" baseline="-25000" dirty="0" smtClean="0"/>
              <a:t>2</a:t>
            </a:r>
            <a:r>
              <a:rPr lang="en-IN" b="1" dirty="0" smtClean="0"/>
              <a:t>, NO</a:t>
            </a:r>
            <a:r>
              <a:rPr lang="en-IN" b="1" baseline="-25000" dirty="0" smtClean="0"/>
              <a:t>2</a:t>
            </a:r>
            <a:r>
              <a:rPr lang="en-IN" b="1" dirty="0" smtClean="0"/>
              <a:t>, fluorides and </a:t>
            </a:r>
            <a:r>
              <a:rPr lang="en-IN" b="1" dirty="0" err="1" smtClean="0"/>
              <a:t>HCl</a:t>
            </a:r>
            <a:r>
              <a:rPr lang="en-IN" b="1" dirty="0" smtClean="0"/>
              <a:t>. Absence of most </a:t>
            </a:r>
            <a:r>
              <a:rPr lang="en-IN" b="1" dirty="0" err="1" smtClean="0"/>
              <a:t>bryopytes</a:t>
            </a:r>
            <a:r>
              <a:rPr lang="en-IN" b="1" dirty="0" smtClean="0"/>
              <a:t> , particularly </a:t>
            </a:r>
            <a:r>
              <a:rPr lang="en-IN" b="1" i="1" dirty="0" smtClean="0"/>
              <a:t>Sphagnum</a:t>
            </a:r>
            <a:r>
              <a:rPr lang="en-IN" b="1" dirty="0" smtClean="0"/>
              <a:t> and </a:t>
            </a:r>
            <a:r>
              <a:rPr lang="en-IN" b="1" i="1" dirty="0" err="1" smtClean="0"/>
              <a:t>Bryum</a:t>
            </a:r>
            <a:r>
              <a:rPr lang="en-IN" b="1" dirty="0" smtClean="0"/>
              <a:t> indicates atmospheric SO</a:t>
            </a:r>
            <a:r>
              <a:rPr lang="en-IN" b="1" baseline="-25000" dirty="0" smtClean="0"/>
              <a:t>2</a:t>
            </a:r>
            <a:r>
              <a:rPr lang="en-IN" b="1" dirty="0" smtClean="0"/>
              <a:t> pollution of 0.17 </a:t>
            </a:r>
            <a:r>
              <a:rPr lang="en-IN" b="1" dirty="0" err="1" smtClean="0"/>
              <a:t>ppm</a:t>
            </a:r>
            <a:r>
              <a:rPr lang="en-IN" b="1" dirty="0" smtClean="0"/>
              <a:t> or more. </a:t>
            </a:r>
            <a:r>
              <a:rPr lang="en-IN" b="1" dirty="0" err="1" smtClean="0"/>
              <a:t>Poikilohydrous</a:t>
            </a:r>
            <a:r>
              <a:rPr lang="en-IN" b="1" dirty="0" smtClean="0"/>
              <a:t> mosses are particularly useful as pollution indicators.</a:t>
            </a:r>
          </a:p>
          <a:p>
            <a:r>
              <a:rPr lang="en-IN" b="1" dirty="0" smtClean="0"/>
              <a:t>Changes in sensitive species of herbs and grasses occur much earlier than in shrub and tree populations. Generally, the degree of ‘Crown die-back’ and death of trees is directly related to the level of SO</a:t>
            </a:r>
            <a:r>
              <a:rPr lang="en-IN" b="1" baseline="-25000" dirty="0" smtClean="0"/>
              <a:t>2</a:t>
            </a:r>
            <a:r>
              <a:rPr lang="en-IN" b="1" dirty="0" smtClean="0"/>
              <a:t>, NO</a:t>
            </a:r>
            <a:r>
              <a:rPr lang="en-IN" b="1" baseline="-25000" dirty="0" smtClean="0"/>
              <a:t>2</a:t>
            </a:r>
            <a:r>
              <a:rPr lang="en-IN" b="1" dirty="0" smtClean="0"/>
              <a:t> HF and </a:t>
            </a:r>
            <a:r>
              <a:rPr lang="en-IN" b="1" dirty="0" err="1" smtClean="0"/>
              <a:t>HCl</a:t>
            </a:r>
            <a:r>
              <a:rPr lang="en-IN" b="1" dirty="0" smtClean="0"/>
              <a:t> pollution of air.</a:t>
            </a:r>
          </a:p>
          <a:p>
            <a:r>
              <a:rPr lang="en-IN" b="1" dirty="0" smtClean="0"/>
              <a:t>Changes in soil microorganism populations indicate soil pollution. Increase in </a:t>
            </a:r>
            <a:r>
              <a:rPr lang="en-IN" b="1" dirty="0" err="1" smtClean="0"/>
              <a:t>ammonifying</a:t>
            </a:r>
            <a:r>
              <a:rPr lang="en-IN" b="1" dirty="0" smtClean="0"/>
              <a:t> bacteria shows NH</a:t>
            </a:r>
            <a:r>
              <a:rPr lang="en-IN" b="1" baseline="-25000" dirty="0" smtClean="0"/>
              <a:t>4</a:t>
            </a:r>
            <a:r>
              <a:rPr lang="en-IN" b="1" dirty="0" smtClean="0"/>
              <a:t> pollution, reduction in nitrate and nitrite bacteria shows NO</a:t>
            </a:r>
            <a:r>
              <a:rPr lang="en-IN" b="1" baseline="-25000" dirty="0" smtClean="0"/>
              <a:t>3</a:t>
            </a:r>
            <a:r>
              <a:rPr lang="en-IN" b="1" dirty="0" smtClean="0"/>
              <a:t> pollution, decrease in decomposer bacterial populations indicates soil acidification and pesticide pollution.</a:t>
            </a:r>
            <a:endParaRPr lang="en-IN" dirty="0"/>
          </a:p>
        </p:txBody>
      </p:sp>
      <p:pic>
        <p:nvPicPr>
          <p:cNvPr id="3074" name="Picture 2" descr="http://rbg-web2.rbge.org.uk/bbs/Resources/gallery/Bryum%20dyffrynense.JPG"/>
          <p:cNvPicPr>
            <a:picLocks noChangeAspect="1" noChangeArrowheads="1"/>
          </p:cNvPicPr>
          <p:nvPr/>
        </p:nvPicPr>
        <p:blipFill>
          <a:blip r:embed="rId2"/>
          <a:srcRect/>
          <a:stretch>
            <a:fillRect/>
          </a:stretch>
        </p:blipFill>
        <p:spPr bwMode="auto">
          <a:xfrm>
            <a:off x="5181600" y="0"/>
            <a:ext cx="3962400" cy="27604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7092284" y="2667000"/>
            <a:ext cx="2114553" cy="369332"/>
          </a:xfrm>
          <a:prstGeom prst="rect">
            <a:avLst/>
          </a:prstGeom>
          <a:solidFill>
            <a:schemeClr val="accent6"/>
          </a:solidFill>
        </p:spPr>
        <p:txBody>
          <a:bodyPr wrap="none">
            <a:spAutoFit/>
          </a:bodyPr>
          <a:lstStyle/>
          <a:p>
            <a:r>
              <a:rPr lang="en-IN" b="1" u="sng" dirty="0" err="1" smtClean="0"/>
              <a:t>Bryum</a:t>
            </a:r>
            <a:r>
              <a:rPr lang="en-IN" b="1" u="sng" dirty="0" smtClean="0"/>
              <a:t> </a:t>
            </a:r>
            <a:r>
              <a:rPr lang="en-IN" b="1" u="sng" dirty="0" err="1" smtClean="0"/>
              <a:t>dyffrynense</a:t>
            </a:r>
            <a:r>
              <a:rPr lang="en-IN" dirty="0" smtClean="0"/>
              <a:t> </a:t>
            </a:r>
            <a:endParaRPr lang="en-IN" dirty="0"/>
          </a:p>
        </p:txBody>
      </p:sp>
      <p:pic>
        <p:nvPicPr>
          <p:cNvPr id="3076" name="Picture 4" descr="http://upload.wikimedia.org/wikipedia/commons/b/b7/Parmelia_sulcata.jpeg"/>
          <p:cNvPicPr>
            <a:picLocks noChangeAspect="1" noChangeArrowheads="1"/>
          </p:cNvPicPr>
          <p:nvPr/>
        </p:nvPicPr>
        <p:blipFill>
          <a:blip r:embed="rId3"/>
          <a:srcRect/>
          <a:stretch>
            <a:fillRect/>
          </a:stretch>
        </p:blipFill>
        <p:spPr bwMode="auto">
          <a:xfrm>
            <a:off x="5108575" y="3200400"/>
            <a:ext cx="4035425" cy="30265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7086600" y="6248400"/>
            <a:ext cx="2057400" cy="369332"/>
          </a:xfrm>
          <a:prstGeom prst="rect">
            <a:avLst/>
          </a:prstGeom>
          <a:solidFill>
            <a:srgbClr val="92D050"/>
          </a:solidFill>
        </p:spPr>
        <p:txBody>
          <a:bodyPr wrap="square">
            <a:spAutoFit/>
          </a:bodyPr>
          <a:lstStyle/>
          <a:p>
            <a:r>
              <a:rPr lang="en-IN" b="1" u="sng" dirty="0" err="1" smtClean="0"/>
              <a:t>Parmelia</a:t>
            </a:r>
            <a:r>
              <a:rPr lang="en-IN" b="1" u="sng" dirty="0" smtClean="0"/>
              <a:t> </a:t>
            </a:r>
            <a:r>
              <a:rPr lang="en-IN" b="1" u="sng" dirty="0" err="1" smtClean="0"/>
              <a:t>sulcata</a:t>
            </a:r>
            <a:endParaRPr lang="en-IN" b="1" u="sng"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rgbClr val="92D050"/>
          </a:solidFill>
        </p:spPr>
        <p:txBody>
          <a:bodyPr>
            <a:normAutofit fontScale="47500" lnSpcReduction="20000"/>
          </a:bodyPr>
          <a:lstStyle/>
          <a:p>
            <a:pPr>
              <a:buNone/>
            </a:pPr>
            <a:endParaRPr lang="en-IN" sz="5100" b="1" dirty="0" smtClean="0"/>
          </a:p>
          <a:p>
            <a:pPr>
              <a:buFont typeface="Wingdings" pitchFamily="2" charset="2"/>
              <a:buChar char="Ø"/>
            </a:pPr>
            <a:r>
              <a:rPr lang="en-IN" sz="5100" b="1" dirty="0" smtClean="0"/>
              <a:t>Physiological and yield analysis</a:t>
            </a:r>
          </a:p>
          <a:p>
            <a:pPr>
              <a:buNone/>
            </a:pPr>
            <a:r>
              <a:rPr lang="en-IN" sz="3400" b="1" dirty="0" smtClean="0"/>
              <a:t>        The rates of growth, photosynthesis, respiration, enzyme activities, percentage flowering, yield of fruits and seeds, percentage of seedling mortality in sensitive species are important characteristics that are very helpful in determining the type and level of pollution in an area because these show highly characteristic and specific changes even before other morphological or </a:t>
            </a:r>
            <a:r>
              <a:rPr lang="en-IN" sz="3400" b="1" dirty="0" err="1" smtClean="0"/>
              <a:t>vegetational</a:t>
            </a:r>
            <a:r>
              <a:rPr lang="en-IN" sz="3400" b="1" dirty="0" smtClean="0"/>
              <a:t> changes appear. In general, pollution is indicated by increased rate of respiration, decreased rate of photosynthesis, stimulation of the activity of catabolic enzymes, decrease or inhibition of the activities of anabolic enzymes, reduced flowering and seed output and increased seedling mortality.</a:t>
            </a:r>
          </a:p>
          <a:p>
            <a:pPr>
              <a:buFont typeface="Wingdings" pitchFamily="2" charset="2"/>
              <a:buChar char="Ø"/>
            </a:pPr>
            <a:r>
              <a:rPr lang="en-IN" sz="5100" b="1" dirty="0" smtClean="0"/>
              <a:t>Analysis of visible injury symptoms</a:t>
            </a:r>
          </a:p>
          <a:p>
            <a:pPr>
              <a:buNone/>
            </a:pPr>
            <a:r>
              <a:rPr lang="en-IN" sz="3400" b="1" dirty="0" smtClean="0"/>
              <a:t>        Leaves of sensitive species generally produce highly specific and characteristic visible injury symptoms in response to pollutants. The study of such symptoms can reliably indicate the type and level of pollutant(s) present in the environment. For such analysis, leaves of same age are collected at same time of the day and at different localities in the area from plants of a particular sensitive species. Most common symptoms studied are </a:t>
            </a:r>
            <a:r>
              <a:rPr lang="en-IN" sz="3400" b="1" dirty="0" err="1" smtClean="0"/>
              <a:t>chlorosis</a:t>
            </a:r>
            <a:r>
              <a:rPr lang="en-IN" sz="3400" b="1" dirty="0" smtClean="0"/>
              <a:t>, necrosis, discolouration, tip-burn, bleaching, bronzing, stipples and mottles in the leaves. Characteristic colours and patterns of these symptoms in particular plant species indicate the type and level of pollutant present.</a:t>
            </a:r>
          </a:p>
          <a:p>
            <a:pPr>
              <a:buFont typeface="Wingdings" pitchFamily="2" charset="2"/>
              <a:buChar char="Ø"/>
            </a:pPr>
            <a:r>
              <a:rPr lang="en-IN" sz="5100" b="1" dirty="0" smtClean="0"/>
              <a:t>Histological analysis</a:t>
            </a:r>
          </a:p>
          <a:p>
            <a:pPr>
              <a:buNone/>
            </a:pPr>
            <a:r>
              <a:rPr lang="en-IN" sz="3400" b="1" dirty="0" smtClean="0"/>
              <a:t>        In some plant species, specific pollutants cause highly characteristic damage to cells and tissues. The careful analysis of the type and degree of such cell/tissue damage in the sections of various plant parts is very useful indicator of pollution problem. For example, fluorides cause highly specific injury in the cells and tissues of pine needles.</a:t>
            </a:r>
          </a:p>
          <a:p>
            <a:pPr>
              <a:buFont typeface="Wingdings" pitchFamily="2" charset="2"/>
              <a:buChar char="Ø"/>
            </a:pPr>
            <a:r>
              <a:rPr lang="en-IN" sz="5100" b="1" dirty="0" smtClean="0"/>
              <a:t>Ultra-structural analysis</a:t>
            </a:r>
          </a:p>
          <a:p>
            <a:pPr>
              <a:buNone/>
            </a:pPr>
            <a:r>
              <a:rPr lang="en-IN" sz="3400" b="1" dirty="0" smtClean="0"/>
              <a:t>        Pollution can also be monitored by study of specific injury symptoms in the cell organelles, particularly chloroplasts, mitochondria and cell membranes. For example, SO</a:t>
            </a:r>
            <a:r>
              <a:rPr lang="en-IN" sz="3400" b="1" baseline="-25000" dirty="0" smtClean="0"/>
              <a:t>2</a:t>
            </a:r>
            <a:r>
              <a:rPr lang="en-IN" sz="3400" b="1" dirty="0" smtClean="0"/>
              <a:t> pollution causes membrane damage in moss </a:t>
            </a:r>
            <a:r>
              <a:rPr lang="en-IN" sz="3400" b="1" i="1" dirty="0" smtClean="0"/>
              <a:t>Sphagnum</a:t>
            </a:r>
            <a:r>
              <a:rPr lang="en-IN" sz="3400" b="1" dirty="0" smtClean="0"/>
              <a:t>, chloroplast degradation and membrane damage in mosses </a:t>
            </a:r>
            <a:r>
              <a:rPr lang="en-IN" sz="3400" b="1" i="1" dirty="0" err="1" smtClean="0"/>
              <a:t>Grimmia</a:t>
            </a:r>
            <a:r>
              <a:rPr lang="en-IN" sz="3400" b="1" i="1" dirty="0" smtClean="0"/>
              <a:t> </a:t>
            </a:r>
            <a:r>
              <a:rPr lang="en-IN" sz="3400" b="1" i="1" dirty="0" err="1" smtClean="0"/>
              <a:t>pulvinata</a:t>
            </a:r>
            <a:r>
              <a:rPr lang="en-IN" sz="3400" b="1" dirty="0" smtClean="0"/>
              <a:t> </a:t>
            </a:r>
            <a:r>
              <a:rPr lang="en-IN" sz="3400" b="1" dirty="0" err="1" smtClean="0"/>
              <a:t>and</a:t>
            </a:r>
            <a:r>
              <a:rPr lang="en-IN" sz="3400" b="1" i="1" dirty="0" err="1" smtClean="0"/>
              <a:t>Hypnum</a:t>
            </a:r>
            <a:r>
              <a:rPr lang="en-IN" sz="3400" b="1" i="1" dirty="0" smtClean="0"/>
              <a:t> </a:t>
            </a:r>
            <a:r>
              <a:rPr lang="en-IN" sz="3400" b="1" i="1" dirty="0" err="1" smtClean="0"/>
              <a:t>cupressiforme</a:t>
            </a:r>
            <a:r>
              <a:rPr lang="en-IN" sz="3400" b="1" dirty="0" smtClean="0"/>
              <a:t> while </a:t>
            </a:r>
            <a:r>
              <a:rPr lang="en-IN" sz="3400" b="1" dirty="0" err="1" smtClean="0"/>
              <a:t>Pb</a:t>
            </a:r>
            <a:r>
              <a:rPr lang="en-IN" sz="3400" b="1" dirty="0" smtClean="0"/>
              <a:t> pollution is indicated by presence of electron-dense vesicles containing lead in the cells of moss </a:t>
            </a:r>
            <a:r>
              <a:rPr lang="en-IN" sz="3400" b="1" i="1" dirty="0" err="1" smtClean="0"/>
              <a:t>Rhytidiadelphus</a:t>
            </a:r>
            <a:r>
              <a:rPr lang="en-IN" sz="3400" b="1" i="1" dirty="0" smtClean="0"/>
              <a:t> </a:t>
            </a:r>
            <a:r>
              <a:rPr lang="en-IN" sz="3400" b="1" i="1" dirty="0" err="1" smtClean="0"/>
              <a:t>squarrosus</a:t>
            </a:r>
            <a:r>
              <a:rPr lang="en-IN" sz="3400" b="1" dirty="0" smtClean="0"/>
              <a:t>.</a:t>
            </a:r>
          </a:p>
          <a:p>
            <a:endParaRPr lang="en-I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pbs.org/now/shows/226/images/hydrogen-fluroide-leaf.jpg"/>
          <p:cNvPicPr>
            <a:picLocks noChangeAspect="1" noChangeArrowheads="1"/>
          </p:cNvPicPr>
          <p:nvPr/>
        </p:nvPicPr>
        <p:blipFill>
          <a:blip r:embed="rId2"/>
          <a:srcRect/>
          <a:stretch>
            <a:fillRect/>
          </a:stretch>
        </p:blipFill>
        <p:spPr bwMode="auto">
          <a:xfrm>
            <a:off x="-1" y="0"/>
            <a:ext cx="3901805" cy="2590800"/>
          </a:xfrm>
          <a:prstGeom prst="rect">
            <a:avLst/>
          </a:prstGeom>
          <a:noFill/>
        </p:spPr>
      </p:pic>
      <p:pic>
        <p:nvPicPr>
          <p:cNvPr id="33796" name="Picture 4" descr="http://img.ehowcdn.com/article-new/ehow/images/a08/10/ug/definition-necrosis-plants-800x800.jpg"/>
          <p:cNvPicPr>
            <a:picLocks noChangeAspect="1" noChangeArrowheads="1"/>
          </p:cNvPicPr>
          <p:nvPr/>
        </p:nvPicPr>
        <p:blipFill>
          <a:blip r:embed="rId3"/>
          <a:srcRect/>
          <a:stretch>
            <a:fillRect/>
          </a:stretch>
        </p:blipFill>
        <p:spPr bwMode="auto">
          <a:xfrm>
            <a:off x="5943600" y="2819400"/>
            <a:ext cx="2133600" cy="1828800"/>
          </a:xfrm>
          <a:prstGeom prst="rect">
            <a:avLst/>
          </a:prstGeom>
          <a:noFill/>
        </p:spPr>
      </p:pic>
      <p:pic>
        <p:nvPicPr>
          <p:cNvPr id="33798" name="Picture 6" descr="http://triblocal.com/lisle/files/2010/11/300px-Pollution_damage.jpg"/>
          <p:cNvPicPr>
            <a:picLocks noChangeAspect="1" noChangeArrowheads="1"/>
          </p:cNvPicPr>
          <p:nvPr/>
        </p:nvPicPr>
        <p:blipFill>
          <a:blip r:embed="rId4"/>
          <a:srcRect/>
          <a:stretch>
            <a:fillRect/>
          </a:stretch>
        </p:blipFill>
        <p:spPr bwMode="auto">
          <a:xfrm>
            <a:off x="5257800" y="-1"/>
            <a:ext cx="3886200" cy="2577847"/>
          </a:xfrm>
          <a:prstGeom prst="rect">
            <a:avLst/>
          </a:prstGeom>
          <a:noFill/>
        </p:spPr>
      </p:pic>
      <p:pic>
        <p:nvPicPr>
          <p:cNvPr id="33800" name="Picture 8" descr="http://www.dias.kvl.dk/plantvirology/esymptoms/IMG-color4.gif"/>
          <p:cNvPicPr>
            <a:picLocks noChangeAspect="1" noChangeArrowheads="1"/>
          </p:cNvPicPr>
          <p:nvPr/>
        </p:nvPicPr>
        <p:blipFill>
          <a:blip r:embed="rId5"/>
          <a:srcRect/>
          <a:stretch>
            <a:fillRect/>
          </a:stretch>
        </p:blipFill>
        <p:spPr bwMode="auto">
          <a:xfrm>
            <a:off x="5257800" y="4495800"/>
            <a:ext cx="3571875" cy="2213098"/>
          </a:xfrm>
          <a:prstGeom prst="rect">
            <a:avLst/>
          </a:prstGeom>
          <a:noFill/>
        </p:spPr>
      </p:pic>
      <p:pic>
        <p:nvPicPr>
          <p:cNvPr id="33802" name="Picture 10" descr="http://informedfarmers.com/wp-content/uploads/2011/01/bsoil-6.jpg"/>
          <p:cNvPicPr>
            <a:picLocks noChangeAspect="1" noChangeArrowheads="1"/>
          </p:cNvPicPr>
          <p:nvPr/>
        </p:nvPicPr>
        <p:blipFill>
          <a:blip r:embed="rId6"/>
          <a:srcRect/>
          <a:stretch>
            <a:fillRect/>
          </a:stretch>
        </p:blipFill>
        <p:spPr bwMode="auto">
          <a:xfrm>
            <a:off x="0" y="3295649"/>
            <a:ext cx="5153025" cy="356235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572000" cy="6858000"/>
          </a:xfrm>
          <a:solidFill>
            <a:srgbClr val="66CCFF"/>
          </a:solidFill>
        </p:spPr>
        <p:txBody>
          <a:bodyPr>
            <a:normAutofit fontScale="47500" lnSpcReduction="20000"/>
          </a:bodyPr>
          <a:lstStyle/>
          <a:p>
            <a:pPr>
              <a:buNone/>
            </a:pPr>
            <a:r>
              <a:rPr lang="en-IN" sz="6000" b="1" dirty="0" smtClean="0"/>
              <a:t>Chemical analysis</a:t>
            </a:r>
          </a:p>
          <a:p>
            <a:endParaRPr lang="en-IN" dirty="0" smtClean="0"/>
          </a:p>
          <a:p>
            <a:r>
              <a:rPr lang="en-IN" dirty="0" smtClean="0"/>
              <a:t>Accumulation of characteristic substances in different plant parts can also indicate the type and level of pollution in the environment.</a:t>
            </a:r>
          </a:p>
          <a:p>
            <a:r>
              <a:rPr lang="en-IN" sz="3800" b="1" dirty="0" smtClean="0"/>
              <a:t>S/N ratio</a:t>
            </a:r>
            <a:r>
              <a:rPr lang="en-IN" dirty="0" smtClean="0"/>
              <a:t>: Sulphur is accumulated in the pollution of SO</a:t>
            </a:r>
            <a:r>
              <a:rPr lang="en-IN" baseline="-25000" dirty="0" smtClean="0"/>
              <a:t>2</a:t>
            </a:r>
            <a:r>
              <a:rPr lang="en-IN" dirty="0" smtClean="0"/>
              <a:t> and H</a:t>
            </a:r>
            <a:r>
              <a:rPr lang="en-IN" baseline="-25000" dirty="0" smtClean="0"/>
              <a:t>2</a:t>
            </a:r>
            <a:r>
              <a:rPr lang="en-IN" dirty="0" smtClean="0"/>
              <a:t>S and nitrogen content is increased in </a:t>
            </a:r>
            <a:r>
              <a:rPr lang="en-IN" dirty="0" err="1" smtClean="0"/>
              <a:t>NO</a:t>
            </a:r>
            <a:r>
              <a:rPr lang="en-IN" baseline="-25000" dirty="0" err="1" smtClean="0"/>
              <a:t>x</a:t>
            </a:r>
            <a:r>
              <a:rPr lang="en-IN" dirty="0" smtClean="0"/>
              <a:t> and NH</a:t>
            </a:r>
            <a:r>
              <a:rPr lang="en-IN" baseline="-25000" dirty="0" smtClean="0"/>
              <a:t>3</a:t>
            </a:r>
            <a:r>
              <a:rPr lang="en-IN" dirty="0" smtClean="0"/>
              <a:t> pollution in the leaves and twigs of sensitive plant species. As SO</a:t>
            </a:r>
            <a:r>
              <a:rPr lang="en-IN" baseline="-25000" dirty="0" smtClean="0"/>
              <a:t>2</a:t>
            </a:r>
            <a:r>
              <a:rPr lang="en-IN" dirty="0" smtClean="0"/>
              <a:t> and </a:t>
            </a:r>
            <a:r>
              <a:rPr lang="en-IN" dirty="0" err="1" smtClean="0"/>
              <a:t>NO</a:t>
            </a:r>
            <a:r>
              <a:rPr lang="en-IN" baseline="-25000" dirty="0" err="1" smtClean="0"/>
              <a:t>x</a:t>
            </a:r>
            <a:r>
              <a:rPr lang="en-IN" dirty="0" smtClean="0"/>
              <a:t> are usually present together as air pollutants, sulphur to nitrogen ratio (S/N ratio) is a very useful indicator of their relative proportion in the atmosphere.</a:t>
            </a:r>
          </a:p>
          <a:p>
            <a:r>
              <a:rPr lang="en-IN" sz="3400" b="1" dirty="0" smtClean="0"/>
              <a:t>Amino acid content</a:t>
            </a:r>
            <a:r>
              <a:rPr lang="en-IN" dirty="0" smtClean="0"/>
              <a:t>: Increase of amino acids (particularly glutamine and asparagines) in the leaves by a factor of 10 than the normal shows NH</a:t>
            </a:r>
            <a:r>
              <a:rPr lang="en-IN" baseline="-25000" dirty="0" smtClean="0"/>
              <a:t>3</a:t>
            </a:r>
            <a:r>
              <a:rPr lang="en-IN" dirty="0" smtClean="0"/>
              <a:t>pollution while increase by a factor of 2 indicates NO</a:t>
            </a:r>
            <a:r>
              <a:rPr lang="en-IN" baseline="-25000" dirty="0" smtClean="0"/>
              <a:t>2</a:t>
            </a:r>
            <a:r>
              <a:rPr lang="en-IN" dirty="0" smtClean="0"/>
              <a:t> or SO</a:t>
            </a:r>
            <a:r>
              <a:rPr lang="en-IN" baseline="-25000" dirty="0" smtClean="0"/>
              <a:t>2</a:t>
            </a:r>
            <a:r>
              <a:rPr lang="en-IN" dirty="0" smtClean="0"/>
              <a:t> pollution in the atmosphere.</a:t>
            </a:r>
          </a:p>
          <a:p>
            <a:r>
              <a:rPr lang="en-IN" sz="3400" b="1" dirty="0" smtClean="0"/>
              <a:t>Pigment analysis</a:t>
            </a:r>
            <a:r>
              <a:rPr lang="en-IN" dirty="0" smtClean="0"/>
              <a:t>: The presence of degradation products of certain pigments and absence of others in the leaves damaged by pollution can also indicate pollution. For example, absence of carotenes and specific zones of chlorophyll degradation products in the chromatograms indicates NO</a:t>
            </a:r>
            <a:r>
              <a:rPr lang="en-IN" baseline="-25000" dirty="0" smtClean="0"/>
              <a:t>2</a:t>
            </a:r>
            <a:r>
              <a:rPr lang="en-IN" dirty="0" smtClean="0"/>
              <a:t>pollution but the presence of carotenes with chlorophyll degradation products shows SO</a:t>
            </a:r>
            <a:r>
              <a:rPr lang="en-IN" baseline="-25000" dirty="0" smtClean="0"/>
              <a:t>2</a:t>
            </a:r>
            <a:r>
              <a:rPr lang="en-IN" dirty="0" smtClean="0"/>
              <a:t> pollution.</a:t>
            </a:r>
          </a:p>
          <a:p>
            <a:r>
              <a:rPr lang="en-IN" sz="3400" b="1" dirty="0" smtClean="0"/>
              <a:t>Bark acidity</a:t>
            </a:r>
            <a:r>
              <a:rPr lang="en-IN" dirty="0" smtClean="0"/>
              <a:t>: Air pollution by SO</a:t>
            </a:r>
            <a:r>
              <a:rPr lang="en-IN" baseline="-25000" dirty="0" smtClean="0"/>
              <a:t>2</a:t>
            </a:r>
            <a:r>
              <a:rPr lang="en-IN" dirty="0" smtClean="0"/>
              <a:t> an HF can usually be related with the level of bark acidity. Dicotyledonous trees are better for such analysis than coniferous trees but Scots pine has been successfully used for bark acidity analysis.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562600" cy="6858000"/>
          </a:xfrm>
          <a:solidFill>
            <a:schemeClr val="accent2">
              <a:lumMod val="40000"/>
              <a:lumOff val="60000"/>
            </a:schemeClr>
          </a:solidFill>
        </p:spPr>
        <p:txBody>
          <a:bodyPr>
            <a:normAutofit fontScale="25000" lnSpcReduction="20000"/>
          </a:bodyPr>
          <a:lstStyle/>
          <a:p>
            <a:endParaRPr lang="en-IN" sz="4000" b="1" dirty="0" smtClean="0"/>
          </a:p>
          <a:p>
            <a:endParaRPr lang="en-IN" sz="5600" b="1" dirty="0" smtClean="0"/>
          </a:p>
          <a:p>
            <a:r>
              <a:rPr lang="en-IN" sz="6400" b="1" dirty="0" smtClean="0"/>
              <a:t>Metal accumulation :</a:t>
            </a:r>
            <a:r>
              <a:rPr lang="en-IN" sz="6400" dirty="0" smtClean="0"/>
              <a:t> Many plants can absorb and accumulate different metals from their environment. Analysis of plant tissues for identifying the type and level of metal accumulated is very useful in study of metal pollution problem in the soil, air and water. For example, Willow, birch and poplar accumulate Zn and </a:t>
            </a:r>
            <a:r>
              <a:rPr lang="en-IN" sz="6400" dirty="0" err="1" smtClean="0"/>
              <a:t>Cd</a:t>
            </a:r>
            <a:r>
              <a:rPr lang="en-IN" sz="6400" dirty="0" smtClean="0"/>
              <a:t>, Box-elder accumulates boron and tomato accumulates sulphur from the soil. Peat mosses, particularly </a:t>
            </a:r>
            <a:r>
              <a:rPr lang="en-IN" sz="6400" i="1" dirty="0" smtClean="0"/>
              <a:t>Sphagnum </a:t>
            </a:r>
            <a:r>
              <a:rPr lang="en-IN" sz="6400" i="1" dirty="0" err="1" smtClean="0"/>
              <a:t>acutifolium</a:t>
            </a:r>
            <a:r>
              <a:rPr lang="en-IN" sz="6400" i="1" dirty="0" smtClean="0"/>
              <a:t> </a:t>
            </a:r>
            <a:r>
              <a:rPr lang="en-IN" sz="6400" dirty="0" smtClean="0"/>
              <a:t>accumulates Zn, </a:t>
            </a:r>
            <a:r>
              <a:rPr lang="en-IN" sz="6400" dirty="0" err="1" smtClean="0"/>
              <a:t>Cd</a:t>
            </a:r>
            <a:r>
              <a:rPr lang="en-IN" sz="6400" dirty="0" smtClean="0"/>
              <a:t> and </a:t>
            </a:r>
            <a:r>
              <a:rPr lang="en-IN" sz="6400" dirty="0" err="1" smtClean="0"/>
              <a:t>Pb</a:t>
            </a:r>
            <a:r>
              <a:rPr lang="en-IN" sz="6400" dirty="0" smtClean="0"/>
              <a:t>; </a:t>
            </a:r>
            <a:r>
              <a:rPr lang="en-IN" sz="6400" dirty="0" err="1" smtClean="0"/>
              <a:t>terricolous</a:t>
            </a:r>
            <a:r>
              <a:rPr lang="en-IN" sz="6400" dirty="0" smtClean="0"/>
              <a:t> carpet-forming mosses like </a:t>
            </a:r>
            <a:r>
              <a:rPr lang="en-IN" sz="6400" i="1" dirty="0" err="1" smtClean="0"/>
              <a:t>Hylocomium</a:t>
            </a:r>
            <a:r>
              <a:rPr lang="en-IN" sz="6400" i="1" dirty="0" smtClean="0"/>
              <a:t> </a:t>
            </a:r>
            <a:r>
              <a:rPr lang="en-IN" sz="6400" i="1" dirty="0" err="1" smtClean="0"/>
              <a:t>splendens</a:t>
            </a:r>
            <a:r>
              <a:rPr lang="en-IN" sz="6400" i="1" dirty="0" smtClean="0"/>
              <a:t>, </a:t>
            </a:r>
            <a:r>
              <a:rPr lang="en-IN" sz="6400" i="1" dirty="0" err="1" smtClean="0"/>
              <a:t>Pleurozium</a:t>
            </a:r>
            <a:r>
              <a:rPr lang="en-IN" sz="6400" i="1" dirty="0" smtClean="0"/>
              <a:t> </a:t>
            </a:r>
            <a:r>
              <a:rPr lang="en-IN" sz="6400" i="1" dirty="0" err="1" smtClean="0"/>
              <a:t>schreberi</a:t>
            </a:r>
            <a:r>
              <a:rPr lang="en-IN" sz="6400" dirty="0" smtClean="0"/>
              <a:t> and </a:t>
            </a:r>
            <a:r>
              <a:rPr lang="en-IN" sz="6400" i="1" dirty="0" err="1" smtClean="0"/>
              <a:t>Hypnum</a:t>
            </a:r>
            <a:r>
              <a:rPr lang="en-IN" sz="6400" i="1" dirty="0" smtClean="0"/>
              <a:t> </a:t>
            </a:r>
            <a:r>
              <a:rPr lang="en-IN" sz="6400" i="1" dirty="0" err="1" smtClean="0"/>
              <a:t>cupressiforme</a:t>
            </a:r>
            <a:r>
              <a:rPr lang="en-IN" sz="6400" dirty="0" smtClean="0"/>
              <a:t> accumulate Hg, Ag, Be and other common metal pollutants. Aquatic mosses like </a:t>
            </a:r>
            <a:r>
              <a:rPr lang="en-IN" sz="6400" i="1" dirty="0" err="1" smtClean="0"/>
              <a:t>Fontinalis</a:t>
            </a:r>
            <a:r>
              <a:rPr lang="en-IN" sz="6400" i="1" dirty="0" smtClean="0"/>
              <a:t> </a:t>
            </a:r>
            <a:r>
              <a:rPr lang="en-IN" sz="6400" i="1" dirty="0" err="1" smtClean="0"/>
              <a:t>antipyretica</a:t>
            </a:r>
            <a:r>
              <a:rPr lang="en-IN" sz="6400" i="1" dirty="0" smtClean="0"/>
              <a:t>, </a:t>
            </a:r>
            <a:r>
              <a:rPr lang="en-IN" sz="6400" i="1" dirty="0" err="1" smtClean="0"/>
              <a:t>Eurhynchium</a:t>
            </a:r>
            <a:r>
              <a:rPr lang="en-IN" sz="6400" i="1" dirty="0" smtClean="0"/>
              <a:t> </a:t>
            </a:r>
            <a:r>
              <a:rPr lang="en-IN" sz="6400" i="1" dirty="0" err="1" smtClean="0"/>
              <a:t>ripariodes</a:t>
            </a:r>
            <a:r>
              <a:rPr lang="en-IN" sz="6400" dirty="0" smtClean="0"/>
              <a:t>, </a:t>
            </a:r>
            <a:r>
              <a:rPr lang="en-IN" sz="6400" dirty="0" err="1" smtClean="0"/>
              <a:t>alage</a:t>
            </a:r>
            <a:r>
              <a:rPr lang="en-IN" sz="6400" dirty="0" smtClean="0"/>
              <a:t> like </a:t>
            </a:r>
            <a:r>
              <a:rPr lang="en-IN" sz="6400" i="1" dirty="0" err="1" smtClean="0"/>
              <a:t>Cladophora</a:t>
            </a:r>
            <a:r>
              <a:rPr lang="en-IN" sz="6400" dirty="0" smtClean="0"/>
              <a:t>, vascular plats like </a:t>
            </a:r>
            <a:r>
              <a:rPr lang="en-IN" sz="6400" i="1" dirty="0" err="1" smtClean="0"/>
              <a:t>Eichhornia</a:t>
            </a:r>
            <a:r>
              <a:rPr lang="en-IN" sz="6400" dirty="0" smtClean="0"/>
              <a:t> and </a:t>
            </a:r>
            <a:r>
              <a:rPr lang="en-IN" sz="6400" i="1" dirty="0" err="1" smtClean="0"/>
              <a:t>Azolla</a:t>
            </a:r>
            <a:r>
              <a:rPr lang="en-IN" sz="6400" dirty="0" smtClean="0"/>
              <a:t> are very useful in identification of water pollution by a variety of heavy metals.</a:t>
            </a:r>
          </a:p>
          <a:p>
            <a:r>
              <a:rPr lang="en-IN" sz="6400" b="1" dirty="0" smtClean="0"/>
              <a:t>Moss bag technique: </a:t>
            </a:r>
            <a:r>
              <a:rPr lang="en-IN" sz="6400" dirty="0" smtClean="0"/>
              <a:t>This technique has been very useful in identifying atmospheric metal pollution. Ten square centimetre flat bags of nylon nets are filled with acid-washed clean </a:t>
            </a:r>
            <a:r>
              <a:rPr lang="en-IN" sz="6400" i="1" dirty="0" smtClean="0"/>
              <a:t>Sphagnum </a:t>
            </a:r>
            <a:r>
              <a:rPr lang="en-IN" sz="6400" i="1" dirty="0" err="1" smtClean="0"/>
              <a:t>acutifolium</a:t>
            </a:r>
            <a:r>
              <a:rPr lang="en-IN" sz="6400" dirty="0" smtClean="0"/>
              <a:t> moss and are suspended on poles or tied to trees at specified heights. The moss absorbs various metal pollutants from the air. After specified time interval, the moss is again acid washed. The types and amounts of metals absorbed by the moss is found out indicating the metal pollution status of the air. These moss bags can be repeatedly used in such metal monitoring work. Similarly, living aquatic moss plants in </a:t>
            </a:r>
            <a:r>
              <a:rPr lang="en-IN" sz="6400" dirty="0" err="1" smtClean="0"/>
              <a:t>perspex</a:t>
            </a:r>
            <a:r>
              <a:rPr lang="en-IN" sz="6400" dirty="0" smtClean="0"/>
              <a:t> cylinders or wrapped in nylon nets are secured in the water body at specified depths. Analysis of the metals accumulated and the level of the decay of moss plants is used to identify water pollution by metals.</a:t>
            </a:r>
          </a:p>
          <a:p>
            <a:endParaRPr lang="en-IN"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a:solidFill>
            <a:schemeClr val="accent4">
              <a:lumMod val="60000"/>
              <a:lumOff val="40000"/>
            </a:schemeClr>
          </a:solidFill>
        </p:spPr>
        <p:txBody>
          <a:bodyPr>
            <a:normAutofit fontScale="90000"/>
          </a:bodyPr>
          <a:lstStyle/>
          <a:p>
            <a:r>
              <a:rPr lang="en-IN" dirty="0" smtClean="0"/>
              <a:t/>
            </a:r>
            <a:br>
              <a:rPr lang="en-IN" dirty="0" smtClean="0"/>
            </a:br>
            <a:r>
              <a:rPr lang="en-IN" dirty="0" smtClean="0"/>
              <a:t>Carnivorous Plants Deeply Affected by Pollution</a:t>
            </a:r>
            <a:br>
              <a:rPr lang="en-IN" dirty="0" smtClean="0"/>
            </a:br>
            <a:endParaRPr lang="en-IN" dirty="0"/>
          </a:p>
        </p:txBody>
      </p:sp>
      <p:sp>
        <p:nvSpPr>
          <p:cNvPr id="3" name="Content Placeholder 2"/>
          <p:cNvSpPr>
            <a:spLocks noGrp="1"/>
          </p:cNvSpPr>
          <p:nvPr>
            <p:ph idx="1"/>
          </p:nvPr>
        </p:nvSpPr>
        <p:spPr>
          <a:xfrm>
            <a:off x="0" y="1600200"/>
            <a:ext cx="4876800" cy="4525963"/>
          </a:xfrm>
          <a:solidFill>
            <a:srgbClr val="FF66CC"/>
          </a:solidFill>
        </p:spPr>
        <p:txBody>
          <a:bodyPr>
            <a:normAutofit fontScale="62500" lnSpcReduction="20000"/>
          </a:bodyPr>
          <a:lstStyle/>
          <a:p>
            <a:pPr>
              <a:buNone/>
            </a:pPr>
            <a:r>
              <a:rPr lang="en-IN" dirty="0" smtClean="0"/>
              <a:t>In a study conducted by Swedish scientists, they took several samples of the </a:t>
            </a:r>
            <a:r>
              <a:rPr lang="en-IN" dirty="0" err="1" smtClean="0"/>
              <a:t>roundleaf</a:t>
            </a:r>
            <a:r>
              <a:rPr lang="en-IN" dirty="0" smtClean="0"/>
              <a:t> sundew plant. The sundew is a carnivorous plant that round, fleshy leaves covered in scarlet spines.</a:t>
            </a:r>
          </a:p>
          <a:p>
            <a:pPr>
              <a:buNone/>
            </a:pPr>
            <a:r>
              <a:rPr lang="en-IN" dirty="0" smtClean="0"/>
              <a:t>  </a:t>
            </a:r>
            <a:r>
              <a:rPr lang="en-IN" dirty="0" err="1" smtClean="0"/>
              <a:t>Roundleaf</a:t>
            </a:r>
            <a:r>
              <a:rPr lang="en-IN" dirty="0" smtClean="0"/>
              <a:t> sundew plants thrive in low nitrogen areas. Nitrogen is an important plant food that is usually drawn from the soil through the plant’s roots, but since the sundew lives in an environment where this element is scarce, it supplements itself with a diet of insects. The sundew is particularly useful to the environment because it helps control the local fly and midge populations.</a:t>
            </a:r>
            <a:endParaRPr lang="en-IN" dirty="0"/>
          </a:p>
        </p:txBody>
      </p:sp>
      <p:pic>
        <p:nvPicPr>
          <p:cNvPr id="35842" name="Picture 2" descr="Roundleaf Sundew Plant"/>
          <p:cNvPicPr>
            <a:picLocks noChangeAspect="1" noChangeArrowheads="1"/>
          </p:cNvPicPr>
          <p:nvPr/>
        </p:nvPicPr>
        <p:blipFill>
          <a:blip r:embed="rId2"/>
          <a:srcRect/>
          <a:stretch>
            <a:fillRect/>
          </a:stretch>
        </p:blipFill>
        <p:spPr bwMode="auto">
          <a:xfrm>
            <a:off x="4953000" y="1905000"/>
            <a:ext cx="3962400" cy="36576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1"/>
            <a:ext cx="9144000" cy="4038600"/>
          </a:xfrm>
          <a:solidFill>
            <a:schemeClr val="accent2"/>
          </a:solidFill>
        </p:spPr>
        <p:txBody>
          <a:bodyPr>
            <a:normAutofit fontScale="55000" lnSpcReduction="20000"/>
          </a:bodyPr>
          <a:lstStyle/>
          <a:p>
            <a:r>
              <a:rPr lang="en-IN" b="1" dirty="0" smtClean="0"/>
              <a:t>However, pollution caused by industrial processes release nitrogen into the air, which in turn gets scattered up into the troposphere. The nitrogen spreads from the industrial areas and into the wild through rain fall. This increases the amount of nitrogen found within the soil, and the once nitrogen devoid habitats of the sundew suddenly finds itself full of the pollutant.</a:t>
            </a:r>
          </a:p>
          <a:p>
            <a:r>
              <a:rPr lang="en-IN" b="1" dirty="0" smtClean="0"/>
              <a:t>The effect of the nitrogen rick soil on the </a:t>
            </a:r>
            <a:r>
              <a:rPr lang="en-IN" b="1" dirty="0" err="1" smtClean="0"/>
              <a:t>roundleaf</a:t>
            </a:r>
            <a:r>
              <a:rPr lang="en-IN" b="1" dirty="0" smtClean="0"/>
              <a:t> sundew plant is quite predictable. Since the plant is now getting sufficient nitrogen from the soil, it now has little need to supplement its diet with insects. The plants eventually catch fewer bugs.</a:t>
            </a:r>
          </a:p>
          <a:p>
            <a:r>
              <a:rPr lang="en-IN" b="1" dirty="0" smtClean="0"/>
              <a:t>This has a very negative effect on the environment because the insect population will have one predator less, which often leads to an excess of individuals. Not only will there be more insects, but hardier grasses and weeds that thrive in nitrogen rich soil will begin to invade the habitats of the </a:t>
            </a:r>
            <a:r>
              <a:rPr lang="en-IN" b="1" dirty="0" err="1" smtClean="0"/>
              <a:t>roundleaf</a:t>
            </a:r>
            <a:r>
              <a:rPr lang="en-IN" b="1" dirty="0" smtClean="0"/>
              <a:t> sundew plant and eventually displace it.</a:t>
            </a:r>
          </a:p>
          <a:p>
            <a:r>
              <a:rPr lang="en-IN" b="1" dirty="0" smtClean="0"/>
              <a:t>The </a:t>
            </a:r>
            <a:r>
              <a:rPr lang="en-IN" b="1" dirty="0" err="1" smtClean="0"/>
              <a:t>roundleaf</a:t>
            </a:r>
            <a:r>
              <a:rPr lang="en-IN" b="1" dirty="0" smtClean="0"/>
              <a:t> sundew has not evolved to compete with weeds and grasses, so it will likely be wiped out from the Swedish countryside. The insect population will increase, and common grasses and other plants would be more abundant.</a:t>
            </a:r>
          </a:p>
          <a:p>
            <a:endParaRPr lang="en-IN" dirty="0"/>
          </a:p>
        </p:txBody>
      </p:sp>
      <p:pic>
        <p:nvPicPr>
          <p:cNvPr id="34818" name="Picture 2" descr="Roundleaf Sundew Plant"/>
          <p:cNvPicPr>
            <a:picLocks noChangeAspect="1" noChangeArrowheads="1"/>
          </p:cNvPicPr>
          <p:nvPr/>
        </p:nvPicPr>
        <p:blipFill>
          <a:blip r:embed="rId2"/>
          <a:srcRect/>
          <a:stretch>
            <a:fillRect/>
          </a:stretch>
        </p:blipFill>
        <p:spPr bwMode="auto">
          <a:xfrm>
            <a:off x="2438400" y="3733800"/>
            <a:ext cx="4724400" cy="31242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2438400"/>
          </a:xfrm>
          <a:solidFill>
            <a:srgbClr val="00B050"/>
          </a:solidFill>
        </p:spPr>
        <p:txBody>
          <a:bodyPr>
            <a:normAutofit/>
          </a:bodyPr>
          <a:lstStyle/>
          <a:p>
            <a:r>
              <a:rPr lang="en-IN" sz="2800" b="1" dirty="0" smtClean="0"/>
              <a:t>Liverworts and mosses have been found to be </a:t>
            </a:r>
            <a:r>
              <a:rPr lang="en-IN" sz="2800" b="1" dirty="0" smtClean="0"/>
              <a:t>good indicators of  environmental </a:t>
            </a:r>
            <a:r>
              <a:rPr lang="en-IN" sz="2800" b="1" dirty="0" smtClean="0"/>
              <a:t>conditions. The occurrence of certain aquatic mosses can be used as an indicator of calcium and </a:t>
            </a:r>
            <a:r>
              <a:rPr lang="en-IN" sz="2800" b="1" dirty="0" smtClean="0"/>
              <a:t>nutrient content </a:t>
            </a:r>
            <a:r>
              <a:rPr lang="en-IN" sz="2800" b="1" dirty="0" smtClean="0"/>
              <a:t>in water.</a:t>
            </a:r>
            <a:endParaRPr lang="en-IN" sz="4000" b="1" dirty="0"/>
          </a:p>
        </p:txBody>
      </p:sp>
      <p:sp>
        <p:nvSpPr>
          <p:cNvPr id="3" name="Content Placeholder 2"/>
          <p:cNvSpPr>
            <a:spLocks noGrp="1"/>
          </p:cNvSpPr>
          <p:nvPr>
            <p:ph idx="1"/>
          </p:nvPr>
        </p:nvSpPr>
        <p:spPr>
          <a:xfrm>
            <a:off x="304800" y="3200400"/>
            <a:ext cx="8610600" cy="3429000"/>
          </a:xfrm>
          <a:solidFill>
            <a:srgbClr val="92D050"/>
          </a:solidFill>
        </p:spPr>
        <p:txBody>
          <a:bodyPr>
            <a:normAutofit lnSpcReduction="10000"/>
          </a:bodyPr>
          <a:lstStyle/>
          <a:p>
            <a:endParaRPr lang="en-IN" sz="2200" dirty="0" smtClean="0"/>
          </a:p>
          <a:p>
            <a:r>
              <a:rPr lang="en-IN" sz="2200" dirty="0" smtClean="0"/>
              <a:t>The </a:t>
            </a:r>
            <a:r>
              <a:rPr lang="en-IN" sz="2200" dirty="0" smtClean="0"/>
              <a:t>suitability </a:t>
            </a:r>
            <a:r>
              <a:rPr lang="en-IN" sz="2200" dirty="0" smtClean="0"/>
              <a:t>of liverworts &amp; mosses as </a:t>
            </a:r>
            <a:r>
              <a:rPr lang="en-IN" sz="2200" dirty="0" err="1" smtClean="0"/>
              <a:t>bioindicators</a:t>
            </a:r>
            <a:r>
              <a:rPr lang="en-IN" sz="2200" dirty="0" smtClean="0"/>
              <a:t> is mainly </a:t>
            </a:r>
            <a:r>
              <a:rPr lang="en-IN" sz="2200" dirty="0" smtClean="0"/>
              <a:t>due to </a:t>
            </a:r>
            <a:r>
              <a:rPr lang="en-IN" sz="2200" dirty="0" smtClean="0"/>
              <a:t>their simple </a:t>
            </a:r>
            <a:r>
              <a:rPr lang="en-IN" sz="2200" dirty="0" err="1" smtClean="0"/>
              <a:t>thalloid</a:t>
            </a:r>
            <a:r>
              <a:rPr lang="en-IN" sz="2200" dirty="0" smtClean="0"/>
              <a:t> </a:t>
            </a:r>
            <a:r>
              <a:rPr lang="en-IN" sz="2200" dirty="0" smtClean="0"/>
              <a:t>or one-cell thick structure</a:t>
            </a:r>
            <a:r>
              <a:rPr lang="en-IN" sz="2200" dirty="0" smtClean="0"/>
              <a:t>, lack </a:t>
            </a:r>
            <a:r>
              <a:rPr lang="en-IN" sz="2200" dirty="0" smtClean="0"/>
              <a:t>of cuticle </a:t>
            </a:r>
            <a:r>
              <a:rPr lang="en-IN" sz="2200" dirty="0" smtClean="0"/>
              <a:t>or </a:t>
            </a:r>
            <a:r>
              <a:rPr lang="en-IN" sz="2200" dirty="0" err="1" smtClean="0"/>
              <a:t>epidermis,resulting</a:t>
            </a:r>
            <a:r>
              <a:rPr lang="en-IN" sz="2200" dirty="0" smtClean="0"/>
              <a:t> </a:t>
            </a:r>
            <a:r>
              <a:rPr lang="en-IN" sz="2200" dirty="0" smtClean="0"/>
              <a:t>in </a:t>
            </a:r>
            <a:r>
              <a:rPr lang="en-IN" sz="2200" dirty="0" smtClean="0"/>
              <a:t>greater absorption and accumulation of nutrients and pollutants directly from </a:t>
            </a:r>
            <a:r>
              <a:rPr lang="en-IN" sz="2200" dirty="0" smtClean="0"/>
              <a:t>the </a:t>
            </a:r>
            <a:r>
              <a:rPr lang="en-IN" sz="2200" dirty="0" smtClean="0"/>
              <a:t>atmosphere.</a:t>
            </a:r>
          </a:p>
          <a:p>
            <a:r>
              <a:rPr lang="en-IN" sz="2200" dirty="0" smtClean="0"/>
              <a:t>Some </a:t>
            </a:r>
            <a:r>
              <a:rPr lang="en-IN" sz="2200" dirty="0" smtClean="0"/>
              <a:t>bryophytes grow </a:t>
            </a:r>
            <a:r>
              <a:rPr lang="en-IN" sz="2200" dirty="0" smtClean="0"/>
              <a:t>only in </a:t>
            </a:r>
            <a:r>
              <a:rPr lang="en-IN" sz="2200" dirty="0" smtClean="0"/>
              <a:t>a narrow and specific pH range </a:t>
            </a:r>
            <a:r>
              <a:rPr lang="en-IN" sz="2200" dirty="0" err="1" smtClean="0"/>
              <a:t>and,therefore</a:t>
            </a:r>
            <a:r>
              <a:rPr lang="en-IN" sz="2200" dirty="0" smtClean="0"/>
              <a:t>, their </a:t>
            </a:r>
            <a:r>
              <a:rPr lang="en-IN" sz="2200" dirty="0" smtClean="0"/>
              <a:t>presence </a:t>
            </a:r>
            <a:r>
              <a:rPr lang="en-IN" sz="2200" dirty="0" smtClean="0"/>
              <a:t>can be </a:t>
            </a:r>
            <a:r>
              <a:rPr lang="en-IN" sz="2200" dirty="0" smtClean="0"/>
              <a:t>used as </a:t>
            </a:r>
            <a:r>
              <a:rPr lang="en-IN" sz="2200" dirty="0" smtClean="0"/>
              <a:t>an indicator </a:t>
            </a:r>
            <a:r>
              <a:rPr lang="en-IN" sz="2200" dirty="0" smtClean="0"/>
              <a:t>of soil </a:t>
            </a:r>
            <a:r>
              <a:rPr lang="en-IN" sz="2200" dirty="0" err="1" smtClean="0"/>
              <a:t>pH</a:t>
            </a:r>
            <a:r>
              <a:rPr lang="en-IN" sz="2200" dirty="0" err="1" smtClean="0"/>
              <a:t>.</a:t>
            </a:r>
            <a:r>
              <a:rPr lang="en-IN" sz="2200" dirty="0" smtClean="0"/>
              <a:t> </a:t>
            </a:r>
            <a:endParaRPr lang="en-IN" sz="2200" dirty="0" smtClean="0"/>
          </a:p>
          <a:p>
            <a:r>
              <a:rPr lang="en-IN" sz="2200" b="1" dirty="0" err="1" smtClean="0"/>
              <a:t>Merceya,Mielichhoferia</a:t>
            </a:r>
            <a:r>
              <a:rPr lang="en-IN" sz="2200" b="1" dirty="0" smtClean="0"/>
              <a:t> </a:t>
            </a:r>
            <a:r>
              <a:rPr lang="en-IN" sz="2200" b="1" dirty="0" err="1" smtClean="0"/>
              <a:t>elongata</a:t>
            </a:r>
            <a:r>
              <a:rPr lang="en-IN" sz="2200" b="1" dirty="0" smtClean="0"/>
              <a:t>, and M. </a:t>
            </a:r>
            <a:r>
              <a:rPr lang="en-IN" sz="2200" b="1" dirty="0" err="1" smtClean="0"/>
              <a:t>mielichhoferia</a:t>
            </a:r>
            <a:r>
              <a:rPr lang="en-IN" sz="2200" b="1" dirty="0" smtClean="0"/>
              <a:t> are known as </a:t>
            </a:r>
            <a:r>
              <a:rPr lang="en-IN" sz="2200" b="1" dirty="0" smtClean="0"/>
              <a:t>copper mosses </a:t>
            </a:r>
            <a:r>
              <a:rPr lang="en-IN" sz="2200" b="1" dirty="0" smtClean="0"/>
              <a:t>because they grow in copper rich soil. Such species </a:t>
            </a:r>
            <a:r>
              <a:rPr lang="en-IN" sz="2200" b="1" dirty="0" smtClean="0"/>
              <a:t>can be </a:t>
            </a:r>
            <a:r>
              <a:rPr lang="en-IN" sz="2200" b="1" dirty="0" smtClean="0"/>
              <a:t>used as indicator </a:t>
            </a:r>
            <a:r>
              <a:rPr lang="en-IN" sz="2200" b="1" dirty="0" smtClean="0"/>
              <a:t>plants.</a:t>
            </a:r>
            <a:endParaRPr lang="en-IN" sz="2200" b="1" dirty="0" smtClean="0"/>
          </a:p>
          <a:p>
            <a:pPr>
              <a:buNone/>
            </a:pPr>
            <a:endParaRPr lang="en-IN" dirty="0"/>
          </a:p>
        </p:txBody>
      </p:sp>
      <p:sp>
        <p:nvSpPr>
          <p:cNvPr id="5" name="TextBox 4"/>
          <p:cNvSpPr txBox="1"/>
          <p:nvPr/>
        </p:nvSpPr>
        <p:spPr>
          <a:xfrm>
            <a:off x="990600" y="228600"/>
            <a:ext cx="7467600" cy="523220"/>
          </a:xfrm>
          <a:prstGeom prst="rect">
            <a:avLst/>
          </a:prstGeom>
          <a:solidFill>
            <a:schemeClr val="tx1"/>
          </a:solidFill>
        </p:spPr>
        <p:txBody>
          <a:bodyPr wrap="square" rtlCol="0">
            <a:sp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BRYOPHYTES AS INDICATORS OF POLLUTION</a:t>
            </a:r>
            <a:endParaRPr lang="en-IN"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81600"/>
            <a:ext cx="8458200" cy="1447800"/>
          </a:xfrm>
        </p:spPr>
        <p:txBody>
          <a:bodyPr>
            <a:noAutofit/>
          </a:bodyPr>
          <a:lstStyle/>
          <a:p>
            <a:pPr>
              <a:buNone/>
            </a:pPr>
            <a:r>
              <a:rPr lang="en-IN" sz="1600" dirty="0" smtClean="0"/>
              <a:t>       Figure </a:t>
            </a:r>
            <a:r>
              <a:rPr lang="en-IN" sz="1600" dirty="0" smtClean="0"/>
              <a:t>1. a. A tolerant species growing at a polluted site, b. Close up of a moss </a:t>
            </a:r>
            <a:r>
              <a:rPr lang="en-IN" sz="1600" dirty="0" err="1" smtClean="0"/>
              <a:t>Hyophila</a:t>
            </a:r>
            <a:r>
              <a:rPr lang="en-IN" sz="1600" dirty="0" smtClean="0"/>
              <a:t> showing no </a:t>
            </a:r>
            <a:r>
              <a:rPr lang="en-IN" sz="1600" dirty="0" err="1" smtClean="0"/>
              <a:t>sporophyte</a:t>
            </a:r>
            <a:r>
              <a:rPr lang="en-IN" sz="1600" dirty="0" smtClean="0"/>
              <a:t> </a:t>
            </a:r>
            <a:r>
              <a:rPr lang="en-IN" sz="1600" dirty="0" smtClean="0"/>
              <a:t>production</a:t>
            </a:r>
            <a:r>
              <a:rPr lang="en-IN" sz="1600" dirty="0" smtClean="0"/>
              <a:t>, c. Moss </a:t>
            </a:r>
            <a:r>
              <a:rPr lang="en-IN" sz="1600" dirty="0" err="1" smtClean="0"/>
              <a:t>protonema</a:t>
            </a:r>
            <a:r>
              <a:rPr lang="en-IN" sz="1600" dirty="0" smtClean="0"/>
              <a:t> in normal culture medium showing prominent growth, d. A moss bag in the water </a:t>
            </a:r>
            <a:r>
              <a:rPr lang="en-IN" sz="1600" dirty="0" smtClean="0"/>
              <a:t> body </a:t>
            </a:r>
            <a:r>
              <a:rPr lang="en-IN" sz="1600" dirty="0" smtClean="0"/>
              <a:t>to monitor metal content in water, e. A moss bag hangs on the tree to monitor the air metal contents of the site, f. </a:t>
            </a:r>
            <a:r>
              <a:rPr lang="en-IN" sz="1600" dirty="0" smtClean="0"/>
              <a:t>Moss </a:t>
            </a:r>
            <a:r>
              <a:rPr lang="en-IN" sz="1600" dirty="0" err="1" smtClean="0"/>
              <a:t>protonema</a:t>
            </a:r>
            <a:r>
              <a:rPr lang="en-IN" sz="1600" dirty="0" smtClean="0"/>
              <a:t> in culture medium with heavy metals showing highly reduced growth in comparison to that of ‘c’. </a:t>
            </a:r>
            <a:endParaRPr lang="en-IN" sz="1600" dirty="0"/>
          </a:p>
        </p:txBody>
      </p:sp>
      <p:pic>
        <p:nvPicPr>
          <p:cNvPr id="3074" name="Picture 2"/>
          <p:cNvPicPr>
            <a:picLocks noChangeAspect="1" noChangeArrowheads="1"/>
          </p:cNvPicPr>
          <p:nvPr/>
        </p:nvPicPr>
        <p:blipFill>
          <a:blip r:embed="rId2"/>
          <a:srcRect/>
          <a:stretch>
            <a:fillRect/>
          </a:stretch>
        </p:blipFill>
        <p:spPr bwMode="auto">
          <a:xfrm>
            <a:off x="0" y="0"/>
            <a:ext cx="2562225" cy="2014537"/>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2667000" y="0"/>
            <a:ext cx="3355603" cy="2514600"/>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6172200" y="0"/>
            <a:ext cx="2971800" cy="2228850"/>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a:srcRect/>
          <a:stretch>
            <a:fillRect/>
          </a:stretch>
        </p:blipFill>
        <p:spPr bwMode="auto">
          <a:xfrm>
            <a:off x="6172201" y="2438400"/>
            <a:ext cx="2971799" cy="2300287"/>
          </a:xfrm>
          <a:prstGeom prst="rect">
            <a:avLst/>
          </a:prstGeom>
          <a:noFill/>
          <a:ln w="9525">
            <a:noFill/>
            <a:miter lim="800000"/>
            <a:headEnd/>
            <a:tailEnd/>
          </a:ln>
          <a:effectLst/>
        </p:spPr>
      </p:pic>
      <p:pic>
        <p:nvPicPr>
          <p:cNvPr id="3078" name="Picture 6"/>
          <p:cNvPicPr>
            <a:picLocks noChangeAspect="1" noChangeArrowheads="1"/>
          </p:cNvPicPr>
          <p:nvPr/>
        </p:nvPicPr>
        <p:blipFill>
          <a:blip r:embed="rId6"/>
          <a:srcRect/>
          <a:stretch>
            <a:fillRect/>
          </a:stretch>
        </p:blipFill>
        <p:spPr bwMode="auto">
          <a:xfrm>
            <a:off x="2743200" y="2514600"/>
            <a:ext cx="3505200" cy="2512348"/>
          </a:xfrm>
          <a:prstGeom prst="rect">
            <a:avLst/>
          </a:prstGeom>
          <a:noFill/>
          <a:ln w="9525">
            <a:noFill/>
            <a:miter lim="800000"/>
            <a:headEnd/>
            <a:tailEnd/>
          </a:ln>
          <a:effectLst/>
        </p:spPr>
      </p:pic>
      <p:pic>
        <p:nvPicPr>
          <p:cNvPr id="3079" name="Picture 7"/>
          <p:cNvPicPr>
            <a:picLocks noChangeAspect="1" noChangeArrowheads="1"/>
          </p:cNvPicPr>
          <p:nvPr/>
        </p:nvPicPr>
        <p:blipFill>
          <a:blip r:embed="rId7"/>
          <a:srcRect/>
          <a:stretch>
            <a:fillRect/>
          </a:stretch>
        </p:blipFill>
        <p:spPr bwMode="auto">
          <a:xfrm>
            <a:off x="1" y="2286000"/>
            <a:ext cx="2645168" cy="2695575"/>
          </a:xfrm>
          <a:prstGeom prst="rect">
            <a:avLst/>
          </a:prstGeom>
          <a:noFill/>
          <a:ln w="9525">
            <a:noFill/>
            <a:miter lim="800000"/>
            <a:headEnd/>
            <a:tailEnd/>
          </a:ln>
          <a:effectLst/>
        </p:spPr>
      </p:pic>
      <p:sp>
        <p:nvSpPr>
          <p:cNvPr id="10" name="TextBox 9"/>
          <p:cNvSpPr txBox="1"/>
          <p:nvPr/>
        </p:nvSpPr>
        <p:spPr>
          <a:xfrm>
            <a:off x="1828800" y="1600200"/>
            <a:ext cx="762000" cy="461665"/>
          </a:xfrm>
          <a:prstGeom prst="rect">
            <a:avLst/>
          </a:prstGeom>
          <a:noFill/>
        </p:spPr>
        <p:txBody>
          <a:bodyPr wrap="square" rtlCol="0">
            <a:spAutoFit/>
          </a:bodyPr>
          <a:lstStyle/>
          <a:p>
            <a:r>
              <a:rPr lang="en-US" sz="2400" b="1" dirty="0" smtClean="0"/>
              <a:t>a.</a:t>
            </a:r>
            <a:endParaRPr lang="en-IN" sz="2400" b="1" dirty="0"/>
          </a:p>
        </p:txBody>
      </p:sp>
      <p:sp>
        <p:nvSpPr>
          <p:cNvPr id="11" name="TextBox 10"/>
          <p:cNvSpPr txBox="1"/>
          <p:nvPr/>
        </p:nvSpPr>
        <p:spPr>
          <a:xfrm>
            <a:off x="5257800" y="0"/>
            <a:ext cx="533400" cy="461665"/>
          </a:xfrm>
          <a:prstGeom prst="rect">
            <a:avLst/>
          </a:prstGeom>
          <a:noFill/>
        </p:spPr>
        <p:txBody>
          <a:bodyPr wrap="square" rtlCol="0">
            <a:spAutoFit/>
          </a:bodyPr>
          <a:lstStyle/>
          <a:p>
            <a:r>
              <a:rPr lang="en-US" sz="2400" b="1" dirty="0" smtClean="0"/>
              <a:t>b.</a:t>
            </a:r>
            <a:endParaRPr lang="en-IN" sz="2400" b="1" dirty="0"/>
          </a:p>
        </p:txBody>
      </p:sp>
      <p:sp>
        <p:nvSpPr>
          <p:cNvPr id="12" name="TextBox 11"/>
          <p:cNvSpPr txBox="1"/>
          <p:nvPr/>
        </p:nvSpPr>
        <p:spPr>
          <a:xfrm>
            <a:off x="8534400" y="1676400"/>
            <a:ext cx="609600" cy="523220"/>
          </a:xfrm>
          <a:prstGeom prst="rect">
            <a:avLst/>
          </a:prstGeom>
          <a:noFill/>
        </p:spPr>
        <p:txBody>
          <a:bodyPr wrap="square" rtlCol="0">
            <a:spAutoFit/>
          </a:bodyPr>
          <a:lstStyle/>
          <a:p>
            <a:r>
              <a:rPr lang="en-US" sz="2800" b="1" dirty="0" smtClean="0"/>
              <a:t>c</a:t>
            </a:r>
            <a:r>
              <a:rPr lang="en-US" dirty="0" smtClean="0"/>
              <a:t>.</a:t>
            </a:r>
            <a:endParaRPr lang="en-IN" dirty="0"/>
          </a:p>
        </p:txBody>
      </p:sp>
      <p:sp>
        <p:nvSpPr>
          <p:cNvPr id="13" name="TextBox 12"/>
          <p:cNvSpPr txBox="1"/>
          <p:nvPr/>
        </p:nvSpPr>
        <p:spPr>
          <a:xfrm>
            <a:off x="1371600" y="2438400"/>
            <a:ext cx="990600" cy="461665"/>
          </a:xfrm>
          <a:prstGeom prst="rect">
            <a:avLst/>
          </a:prstGeom>
          <a:noFill/>
        </p:spPr>
        <p:txBody>
          <a:bodyPr wrap="square" rtlCol="0">
            <a:spAutoFit/>
          </a:bodyPr>
          <a:lstStyle/>
          <a:p>
            <a:r>
              <a:rPr lang="en-US" sz="2400" b="1" dirty="0" smtClean="0"/>
              <a:t>d.</a:t>
            </a:r>
            <a:endParaRPr lang="en-IN" sz="2400" b="1" dirty="0"/>
          </a:p>
        </p:txBody>
      </p:sp>
      <p:sp>
        <p:nvSpPr>
          <p:cNvPr id="14" name="TextBox 13"/>
          <p:cNvSpPr txBox="1"/>
          <p:nvPr/>
        </p:nvSpPr>
        <p:spPr>
          <a:xfrm>
            <a:off x="6172200" y="4800600"/>
            <a:ext cx="533400" cy="461665"/>
          </a:xfrm>
          <a:prstGeom prst="rect">
            <a:avLst/>
          </a:prstGeom>
          <a:noFill/>
        </p:spPr>
        <p:txBody>
          <a:bodyPr wrap="square" rtlCol="0">
            <a:spAutoFit/>
          </a:bodyPr>
          <a:lstStyle/>
          <a:p>
            <a:r>
              <a:rPr lang="en-US" sz="2400" b="1" dirty="0" smtClean="0"/>
              <a:t>e.</a:t>
            </a:r>
            <a:endParaRPr lang="en-IN" sz="2400" b="1" dirty="0"/>
          </a:p>
        </p:txBody>
      </p:sp>
      <p:sp>
        <p:nvSpPr>
          <p:cNvPr id="15" name="TextBox 14"/>
          <p:cNvSpPr txBox="1"/>
          <p:nvPr/>
        </p:nvSpPr>
        <p:spPr>
          <a:xfrm>
            <a:off x="7772400" y="4419600"/>
            <a:ext cx="381000" cy="461665"/>
          </a:xfrm>
          <a:prstGeom prst="rect">
            <a:avLst/>
          </a:prstGeom>
          <a:noFill/>
        </p:spPr>
        <p:txBody>
          <a:bodyPr wrap="square" rtlCol="0">
            <a:spAutoFit/>
          </a:bodyPr>
          <a:lstStyle/>
          <a:p>
            <a:r>
              <a:rPr lang="en-US" sz="2400" b="1" dirty="0" smtClean="0"/>
              <a:t>f.</a:t>
            </a:r>
            <a:endParaRPr lang="en-IN" sz="24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0"/>
            <a:ext cx="8229600" cy="762000"/>
          </a:xfrm>
          <a:solidFill>
            <a:schemeClr val="accent4">
              <a:lumMod val="60000"/>
              <a:lumOff val="40000"/>
            </a:schemeClr>
          </a:solidFill>
        </p:spPr>
        <p:txBody>
          <a:bodyPr/>
          <a:lstStyle/>
          <a:p>
            <a:pPr>
              <a:buNone/>
            </a:pPr>
            <a:r>
              <a:rPr lang="en-US" dirty="0" smtClean="0"/>
              <a:t>         LICHENS AS ECOLOGICAL INDICATOR</a:t>
            </a:r>
            <a:endParaRPr lang="en-IN" dirty="0"/>
          </a:p>
        </p:txBody>
      </p:sp>
      <p:sp>
        <p:nvSpPr>
          <p:cNvPr id="7" name="Rectangle 6"/>
          <p:cNvSpPr/>
          <p:nvPr/>
        </p:nvSpPr>
        <p:spPr>
          <a:xfrm>
            <a:off x="0" y="685800"/>
            <a:ext cx="5029200" cy="3139321"/>
          </a:xfrm>
          <a:prstGeom prst="rect">
            <a:avLst/>
          </a:prstGeom>
          <a:solidFill>
            <a:schemeClr val="accent3">
              <a:lumMod val="75000"/>
            </a:schemeClr>
          </a:solidFill>
        </p:spPr>
        <p:txBody>
          <a:bodyPr wrap="square">
            <a:spAutoFit/>
          </a:bodyPr>
          <a:lstStyle/>
          <a:p>
            <a:r>
              <a:rPr lang="en-IN" b="1" dirty="0" smtClean="0"/>
              <a:t>Brief history of using lichens as</a:t>
            </a:r>
          </a:p>
          <a:p>
            <a:r>
              <a:rPr lang="en-IN" b="1" dirty="0" err="1" smtClean="0"/>
              <a:t>bioindicator</a:t>
            </a:r>
            <a:r>
              <a:rPr lang="en-IN" b="1" dirty="0" smtClean="0"/>
              <a:t> of air pollution:</a:t>
            </a:r>
          </a:p>
          <a:p>
            <a:r>
              <a:rPr lang="en-IN" b="1" dirty="0" smtClean="0"/>
              <a:t>-Other air pollutants, </a:t>
            </a:r>
            <a:r>
              <a:rPr lang="en-IN" b="1" dirty="0" err="1" smtClean="0"/>
              <a:t>NOx</a:t>
            </a:r>
            <a:r>
              <a:rPr lang="en-IN" b="1" dirty="0" smtClean="0"/>
              <a:t>, O3 , heavy metals, HF, organic </a:t>
            </a:r>
            <a:r>
              <a:rPr lang="en-IN" b="1" dirty="0" err="1" smtClean="0"/>
              <a:t>pollutants,caused</a:t>
            </a:r>
            <a:r>
              <a:rPr lang="en-IN" b="1" dirty="0" smtClean="0"/>
              <a:t> disappearance of lichens</a:t>
            </a:r>
          </a:p>
          <a:p>
            <a:r>
              <a:rPr lang="en-IN" b="1" dirty="0" smtClean="0"/>
              <a:t>from cities &amp; industrial areas.</a:t>
            </a:r>
          </a:p>
          <a:p>
            <a:r>
              <a:rPr lang="en-IN" dirty="0" smtClean="0"/>
              <a:t>- </a:t>
            </a:r>
            <a:r>
              <a:rPr lang="en-IN" b="1" dirty="0" smtClean="0"/>
              <a:t>In 1866 it was noted that lichens disappeared from </a:t>
            </a:r>
            <a:r>
              <a:rPr lang="en-IN" b="1" dirty="0" err="1" smtClean="0"/>
              <a:t>Jardin</a:t>
            </a:r>
            <a:r>
              <a:rPr lang="en-IN" b="1" dirty="0" smtClean="0"/>
              <a:t> de Luxembourg near Paris.</a:t>
            </a:r>
          </a:p>
          <a:p>
            <a:r>
              <a:rPr lang="en-IN" b="1" dirty="0" smtClean="0"/>
              <a:t>* Smoke from burning of coal was the course.</a:t>
            </a:r>
          </a:p>
          <a:p>
            <a:r>
              <a:rPr lang="en-IN" b="1" dirty="0" smtClean="0"/>
              <a:t>* SO2 from burning coal damaged to lichens.</a:t>
            </a:r>
          </a:p>
          <a:p>
            <a:r>
              <a:rPr lang="en-IN" b="1" dirty="0" smtClean="0"/>
              <a:t>* Lichens have been used as </a:t>
            </a:r>
            <a:r>
              <a:rPr lang="en-IN" b="1" dirty="0" err="1" smtClean="0"/>
              <a:t>bioindicator</a:t>
            </a:r>
            <a:endParaRPr lang="en-IN" b="1" dirty="0" smtClean="0"/>
          </a:p>
          <a:p>
            <a:r>
              <a:rPr lang="en-IN" b="1" dirty="0" smtClean="0"/>
              <a:t>of air pollution world wide</a:t>
            </a:r>
            <a:endParaRPr lang="en-IN" dirty="0"/>
          </a:p>
        </p:txBody>
      </p:sp>
      <p:pic>
        <p:nvPicPr>
          <p:cNvPr id="12291" name="Picture 3"/>
          <p:cNvPicPr>
            <a:picLocks noChangeAspect="1" noChangeArrowheads="1"/>
          </p:cNvPicPr>
          <p:nvPr/>
        </p:nvPicPr>
        <p:blipFill>
          <a:blip r:embed="rId2"/>
          <a:srcRect/>
          <a:stretch>
            <a:fillRect/>
          </a:stretch>
        </p:blipFill>
        <p:spPr bwMode="auto">
          <a:xfrm>
            <a:off x="5214938" y="914400"/>
            <a:ext cx="3929062" cy="5310187"/>
          </a:xfrm>
          <a:prstGeom prst="rect">
            <a:avLst/>
          </a:prstGeom>
          <a:noFill/>
          <a:ln w="9525">
            <a:noFill/>
            <a:miter lim="800000"/>
            <a:headEnd/>
            <a:tailEnd/>
          </a:ln>
          <a:effectLst/>
        </p:spPr>
      </p:pic>
      <p:pic>
        <p:nvPicPr>
          <p:cNvPr id="8" name="Picture 1"/>
          <p:cNvPicPr>
            <a:picLocks noChangeAspect="1" noChangeArrowheads="1"/>
          </p:cNvPicPr>
          <p:nvPr/>
        </p:nvPicPr>
        <p:blipFill>
          <a:blip r:embed="rId3"/>
          <a:srcRect/>
          <a:stretch>
            <a:fillRect/>
          </a:stretch>
        </p:blipFill>
        <p:spPr bwMode="auto">
          <a:xfrm>
            <a:off x="609600" y="3886200"/>
            <a:ext cx="4024312" cy="2638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0"/>
            <a:ext cx="6934200" cy="1295401"/>
          </a:xfrm>
          <a:solidFill>
            <a:schemeClr val="tx1"/>
          </a:solidFill>
        </p:spPr>
        <p:txBody>
          <a:bodyPr>
            <a:normAutofit fontScale="90000"/>
          </a:bodyPr>
          <a:lstStyle/>
          <a:p>
            <a:r>
              <a:rPr lang="en-US" dirty="0" smtClean="0"/>
              <a:t/>
            </a:r>
            <a:br>
              <a:rPr lang="en-US" dirty="0" smtClean="0"/>
            </a:b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Introduction</a:t>
            </a:r>
            <a:r>
              <a:rPr lang="en-US" dirty="0" smtClean="0"/>
              <a:t/>
            </a:r>
            <a:br>
              <a:rPr lang="en-US" dirty="0" smtClean="0"/>
            </a:br>
            <a:endParaRPr lang="en-IN" dirty="0"/>
          </a:p>
        </p:txBody>
      </p:sp>
      <p:sp>
        <p:nvSpPr>
          <p:cNvPr id="3" name="Subtitle 2"/>
          <p:cNvSpPr>
            <a:spLocks noGrp="1"/>
          </p:cNvSpPr>
          <p:nvPr>
            <p:ph type="subTitle" idx="1"/>
          </p:nvPr>
        </p:nvSpPr>
        <p:spPr>
          <a:xfrm>
            <a:off x="381000" y="1524000"/>
            <a:ext cx="8458200" cy="4953000"/>
          </a:xfrm>
          <a:solidFill>
            <a:schemeClr val="accent6">
              <a:lumMod val="60000"/>
              <a:lumOff val="40000"/>
            </a:schemeClr>
          </a:solidFill>
        </p:spPr>
        <p:txBody>
          <a:bodyPr>
            <a:normAutofit fontScale="32500" lnSpcReduction="20000"/>
          </a:bodyPr>
          <a:lstStyle/>
          <a:p>
            <a:r>
              <a:rPr lang="en-IN" sz="9600" dirty="0" smtClean="0">
                <a:solidFill>
                  <a:schemeClr val="tx1"/>
                </a:solidFill>
                <a:latin typeface="Times New Roman" pitchFamily="18" charset="0"/>
                <a:cs typeface="Times New Roman" pitchFamily="18" charset="0"/>
                <a:hlinkClick r:id="rId2" tooltip="Biological"/>
              </a:rPr>
              <a:t>Biological</a:t>
            </a:r>
            <a:r>
              <a:rPr lang="en-IN" sz="9600" dirty="0" smtClean="0">
                <a:solidFill>
                  <a:schemeClr val="tx1"/>
                </a:solidFill>
                <a:latin typeface="Times New Roman" pitchFamily="18" charset="0"/>
                <a:cs typeface="Times New Roman" pitchFamily="18" charset="0"/>
              </a:rPr>
              <a:t> </a:t>
            </a:r>
            <a:r>
              <a:rPr lang="en-IN" sz="9600" dirty="0" smtClean="0">
                <a:solidFill>
                  <a:schemeClr val="tx1"/>
                </a:solidFill>
                <a:latin typeface="Times New Roman" pitchFamily="18" charset="0"/>
                <a:cs typeface="Times New Roman" pitchFamily="18" charset="0"/>
                <a:hlinkClick r:id="rId3" tooltip="Indicators"/>
              </a:rPr>
              <a:t>indicators</a:t>
            </a:r>
            <a:r>
              <a:rPr lang="en-IN" sz="9600" dirty="0" smtClean="0">
                <a:solidFill>
                  <a:schemeClr val="tx1"/>
                </a:solidFill>
                <a:latin typeface="Times New Roman" pitchFamily="18" charset="0"/>
                <a:cs typeface="Times New Roman" pitchFamily="18" charset="0"/>
              </a:rPr>
              <a:t> are </a:t>
            </a:r>
            <a:r>
              <a:rPr lang="en-IN" sz="9600" dirty="0" smtClean="0">
                <a:solidFill>
                  <a:schemeClr val="tx1"/>
                </a:solidFill>
                <a:latin typeface="Times New Roman" pitchFamily="18" charset="0"/>
                <a:cs typeface="Times New Roman" pitchFamily="18" charset="0"/>
                <a:hlinkClick r:id="rId4" tooltip="Species"/>
              </a:rPr>
              <a:t>species</a:t>
            </a:r>
            <a:r>
              <a:rPr lang="en-IN" sz="9600" dirty="0" smtClean="0">
                <a:solidFill>
                  <a:schemeClr val="tx1"/>
                </a:solidFill>
                <a:latin typeface="Times New Roman" pitchFamily="18" charset="0"/>
                <a:cs typeface="Times New Roman" pitchFamily="18" charset="0"/>
              </a:rPr>
              <a:t> :</a:t>
            </a:r>
          </a:p>
          <a:p>
            <a:pPr>
              <a:buFont typeface="Arial" pitchFamily="34" charset="0"/>
              <a:buChar char="•"/>
            </a:pPr>
            <a:r>
              <a:rPr lang="en-IN" sz="6400" b="1" dirty="0" smtClean="0">
                <a:solidFill>
                  <a:schemeClr val="tx1"/>
                </a:solidFill>
                <a:latin typeface="Times New Roman" pitchFamily="18" charset="0"/>
                <a:cs typeface="Times New Roman" pitchFamily="18" charset="0"/>
              </a:rPr>
              <a:t> used by </a:t>
            </a:r>
            <a:r>
              <a:rPr lang="en-IN" sz="6400" b="1" u="sng" dirty="0" smtClean="0">
                <a:solidFill>
                  <a:schemeClr val="tx1"/>
                </a:solidFill>
                <a:latin typeface="Times New Roman" pitchFamily="18" charset="0"/>
                <a:cs typeface="Times New Roman" pitchFamily="18" charset="0"/>
                <a:hlinkClick r:id="rId5" tooltip="Observers"/>
              </a:rPr>
              <a:t>observers</a:t>
            </a:r>
            <a:r>
              <a:rPr lang="en-IN" sz="6400" b="1" dirty="0" smtClean="0">
                <a:solidFill>
                  <a:schemeClr val="tx1"/>
                </a:solidFill>
                <a:latin typeface="Times New Roman" pitchFamily="18" charset="0"/>
                <a:cs typeface="Times New Roman" pitchFamily="18" charset="0"/>
              </a:rPr>
              <a:t> to </a:t>
            </a:r>
            <a:r>
              <a:rPr lang="en-IN" sz="6400" b="1" u="sng" dirty="0" smtClean="0">
                <a:solidFill>
                  <a:schemeClr val="tx1"/>
                </a:solidFill>
                <a:latin typeface="Times New Roman" pitchFamily="18" charset="0"/>
                <a:cs typeface="Times New Roman" pitchFamily="18" charset="0"/>
                <a:hlinkClick r:id="rId6" tooltip="Determine"/>
              </a:rPr>
              <a:t>determine</a:t>
            </a:r>
            <a:r>
              <a:rPr lang="en-IN" sz="6400" b="1" dirty="0" smtClean="0">
                <a:solidFill>
                  <a:schemeClr val="tx1"/>
                </a:solidFill>
                <a:latin typeface="Times New Roman" pitchFamily="18" charset="0"/>
                <a:cs typeface="Times New Roman" pitchFamily="18" charset="0"/>
              </a:rPr>
              <a:t> how various </a:t>
            </a:r>
            <a:r>
              <a:rPr lang="en-IN" sz="6400" b="1" u="sng" dirty="0" smtClean="0">
                <a:solidFill>
                  <a:schemeClr val="tx1"/>
                </a:solidFill>
                <a:latin typeface="Times New Roman" pitchFamily="18" charset="0"/>
                <a:cs typeface="Times New Roman" pitchFamily="18" charset="0"/>
                <a:hlinkClick r:id="rId7" tooltip="Conditions"/>
              </a:rPr>
              <a:t>conditions</a:t>
            </a:r>
            <a:r>
              <a:rPr lang="en-IN" sz="6400" b="1" dirty="0" smtClean="0">
                <a:solidFill>
                  <a:schemeClr val="tx1"/>
                </a:solidFill>
                <a:latin typeface="Times New Roman" pitchFamily="18" charset="0"/>
                <a:cs typeface="Times New Roman" pitchFamily="18" charset="0"/>
              </a:rPr>
              <a:t> in an </a:t>
            </a:r>
            <a:r>
              <a:rPr lang="en-IN" sz="6400" b="1" u="sng" dirty="0" smtClean="0">
                <a:solidFill>
                  <a:schemeClr val="tx1"/>
                </a:solidFill>
                <a:latin typeface="Times New Roman" pitchFamily="18" charset="0"/>
                <a:cs typeface="Times New Roman" pitchFamily="18" charset="0"/>
                <a:hlinkClick r:id="rId8" tooltip="Environment"/>
              </a:rPr>
              <a:t>environment</a:t>
            </a:r>
            <a:r>
              <a:rPr lang="en-IN" sz="6400" b="1" dirty="0" smtClean="0">
                <a:solidFill>
                  <a:schemeClr val="tx1"/>
                </a:solidFill>
                <a:latin typeface="Times New Roman" pitchFamily="18" charset="0"/>
                <a:cs typeface="Times New Roman" pitchFamily="18" charset="0"/>
              </a:rPr>
              <a:t> have changed over </a:t>
            </a:r>
            <a:r>
              <a:rPr lang="en-IN" sz="6400" b="1" u="sng" dirty="0" smtClean="0">
                <a:solidFill>
                  <a:schemeClr val="tx1"/>
                </a:solidFill>
                <a:latin typeface="Times New Roman" pitchFamily="18" charset="0"/>
                <a:cs typeface="Times New Roman" pitchFamily="18" charset="0"/>
                <a:hlinkClick r:id="rId9" tooltip="Time"/>
              </a:rPr>
              <a:t>time</a:t>
            </a:r>
            <a:r>
              <a:rPr lang="en-IN" sz="6400" b="1" dirty="0" smtClean="0">
                <a:solidFill>
                  <a:schemeClr val="tx1"/>
                </a:solidFill>
                <a:latin typeface="Times New Roman" pitchFamily="18" charset="0"/>
                <a:cs typeface="Times New Roman" pitchFamily="18" charset="0"/>
              </a:rPr>
              <a:t>. </a:t>
            </a:r>
          </a:p>
          <a:p>
            <a:pPr>
              <a:buFont typeface="Arial" pitchFamily="34" charset="0"/>
              <a:buChar char="•"/>
            </a:pPr>
            <a:r>
              <a:rPr lang="en-IN" sz="6400" b="1" dirty="0" smtClean="0">
                <a:solidFill>
                  <a:schemeClr val="tx1"/>
                </a:solidFill>
                <a:latin typeface="Times New Roman" pitchFamily="18" charset="0"/>
                <a:cs typeface="Times New Roman" pitchFamily="18" charset="0"/>
              </a:rPr>
              <a:t> used to monitor the health of an environment or </a:t>
            </a:r>
            <a:r>
              <a:rPr lang="en-IN" sz="6400" b="1" dirty="0" smtClean="0">
                <a:solidFill>
                  <a:schemeClr val="tx1"/>
                </a:solidFill>
                <a:latin typeface="Times New Roman" pitchFamily="18" charset="0"/>
                <a:cs typeface="Times New Roman" pitchFamily="18" charset="0"/>
                <a:hlinkClick r:id="rId10" tooltip="Ecosystem"/>
              </a:rPr>
              <a:t>ecosystem</a:t>
            </a:r>
            <a:r>
              <a:rPr lang="en-IN" sz="6400" b="1" dirty="0" smtClean="0">
                <a:solidFill>
                  <a:schemeClr val="tx1"/>
                </a:solidFill>
                <a:latin typeface="Times New Roman" pitchFamily="18" charset="0"/>
                <a:cs typeface="Times New Roman" pitchFamily="18" charset="0"/>
              </a:rPr>
              <a:t>.</a:t>
            </a:r>
          </a:p>
          <a:p>
            <a:pPr>
              <a:buFont typeface="Arial" pitchFamily="34" charset="0"/>
              <a:buChar char="•"/>
            </a:pPr>
            <a:r>
              <a:rPr lang="en-IN" sz="6400" b="1" dirty="0" smtClean="0">
                <a:solidFill>
                  <a:schemeClr val="tx1"/>
                </a:solidFill>
                <a:latin typeface="Times New Roman" pitchFamily="18" charset="0"/>
                <a:cs typeface="Times New Roman" pitchFamily="18" charset="0"/>
              </a:rPr>
              <a:t>That can tell us about the cumulative effects of different </a:t>
            </a:r>
            <a:r>
              <a:rPr lang="en-IN" sz="6400" b="1" dirty="0" smtClean="0">
                <a:solidFill>
                  <a:schemeClr val="tx1"/>
                </a:solidFill>
                <a:latin typeface="Times New Roman" pitchFamily="18" charset="0"/>
                <a:cs typeface="Times New Roman" pitchFamily="18" charset="0"/>
                <a:hlinkClick r:id="rId11" tooltip="Pollution"/>
              </a:rPr>
              <a:t>pollutants</a:t>
            </a:r>
            <a:r>
              <a:rPr lang="en-IN" sz="6400" b="1" dirty="0" smtClean="0">
                <a:solidFill>
                  <a:schemeClr val="tx1"/>
                </a:solidFill>
                <a:latin typeface="Times New Roman" pitchFamily="18" charset="0"/>
                <a:cs typeface="Times New Roman" pitchFamily="18" charset="0"/>
              </a:rPr>
              <a:t> in the ecosystem and about how long a problem may have been present, which </a:t>
            </a:r>
            <a:r>
              <a:rPr lang="en-IN" sz="6400" b="1" dirty="0" smtClean="0">
                <a:solidFill>
                  <a:schemeClr val="tx1"/>
                </a:solidFill>
                <a:latin typeface="Times New Roman" pitchFamily="18" charset="0"/>
                <a:cs typeface="Times New Roman" pitchFamily="18" charset="0"/>
                <a:hlinkClick r:id="rId12" tooltip="Water pollution"/>
              </a:rPr>
              <a:t>physical and chemical testing</a:t>
            </a:r>
            <a:r>
              <a:rPr lang="en-IN" sz="6400" b="1" dirty="0" smtClean="0">
                <a:solidFill>
                  <a:schemeClr val="tx1"/>
                </a:solidFill>
                <a:latin typeface="Times New Roman" pitchFamily="18" charset="0"/>
                <a:cs typeface="Times New Roman" pitchFamily="18" charset="0"/>
              </a:rPr>
              <a:t> cannot.</a:t>
            </a:r>
            <a:endParaRPr lang="en-IN" sz="6400" b="1" baseline="30000" dirty="0" smtClean="0">
              <a:solidFill>
                <a:schemeClr val="tx1"/>
              </a:solidFill>
              <a:latin typeface="Times New Roman" pitchFamily="18" charset="0"/>
              <a:cs typeface="Times New Roman" pitchFamily="18" charset="0"/>
            </a:endParaRPr>
          </a:p>
          <a:p>
            <a:endParaRPr lang="en-US" sz="6400" b="1" baseline="30000" dirty="0" smtClean="0">
              <a:solidFill>
                <a:schemeClr val="tx1"/>
              </a:solidFill>
              <a:latin typeface="Times New Roman" pitchFamily="18" charset="0"/>
              <a:cs typeface="Times New Roman" pitchFamily="18" charset="0"/>
            </a:endParaRPr>
          </a:p>
          <a:p>
            <a:endParaRPr lang="en-IN" sz="6400" b="1" dirty="0" smtClean="0">
              <a:solidFill>
                <a:schemeClr val="tx1"/>
              </a:solidFill>
              <a:latin typeface="Times New Roman" pitchFamily="18" charset="0"/>
              <a:cs typeface="Times New Roman" pitchFamily="18" charset="0"/>
            </a:endParaRPr>
          </a:p>
          <a:p>
            <a:r>
              <a:rPr lang="en-IN" sz="6400" b="1" dirty="0" smtClean="0">
                <a:solidFill>
                  <a:schemeClr val="tx1"/>
                </a:solidFill>
                <a:latin typeface="Times New Roman" pitchFamily="18" charset="0"/>
                <a:cs typeface="Times New Roman" pitchFamily="18" charset="0"/>
              </a:rPr>
              <a:t>A biological </a:t>
            </a:r>
            <a:r>
              <a:rPr lang="en-IN" sz="6400" b="1" dirty="0" smtClean="0">
                <a:solidFill>
                  <a:schemeClr val="tx1"/>
                </a:solidFill>
                <a:latin typeface="Times New Roman" pitchFamily="18" charset="0"/>
                <a:cs typeface="Times New Roman" pitchFamily="18" charset="0"/>
                <a:hlinkClick r:id="rId13" tooltip="wikt:monitor"/>
              </a:rPr>
              <a:t>monitor</a:t>
            </a:r>
            <a:r>
              <a:rPr lang="en-IN" sz="6400" b="1" dirty="0" smtClean="0">
                <a:solidFill>
                  <a:schemeClr val="tx1"/>
                </a:solidFill>
                <a:latin typeface="Times New Roman" pitchFamily="18" charset="0"/>
                <a:cs typeface="Times New Roman" pitchFamily="18" charset="0"/>
              </a:rPr>
              <a:t>, or </a:t>
            </a:r>
            <a:r>
              <a:rPr lang="en-IN" sz="6400" b="1" dirty="0" err="1" smtClean="0">
                <a:solidFill>
                  <a:schemeClr val="tx1"/>
                </a:solidFill>
                <a:latin typeface="Times New Roman" pitchFamily="18" charset="0"/>
                <a:cs typeface="Times New Roman" pitchFamily="18" charset="0"/>
              </a:rPr>
              <a:t>biomonitor</a:t>
            </a:r>
            <a:r>
              <a:rPr lang="en-IN" sz="6400" b="1" dirty="0" smtClean="0">
                <a:solidFill>
                  <a:schemeClr val="tx1"/>
                </a:solidFill>
                <a:latin typeface="Times New Roman" pitchFamily="18" charset="0"/>
                <a:cs typeface="Times New Roman" pitchFamily="18" charset="0"/>
              </a:rPr>
              <a:t>, can be defined as an </a:t>
            </a:r>
            <a:r>
              <a:rPr lang="en-IN" sz="6400" b="1" dirty="0" smtClean="0">
                <a:solidFill>
                  <a:schemeClr val="tx1"/>
                </a:solidFill>
                <a:latin typeface="Times New Roman" pitchFamily="18" charset="0"/>
                <a:cs typeface="Times New Roman" pitchFamily="18" charset="0"/>
                <a:hlinkClick r:id="rId14" tooltip="Organism"/>
              </a:rPr>
              <a:t>organism</a:t>
            </a:r>
            <a:r>
              <a:rPr lang="en-IN" sz="6400" b="1" dirty="0" smtClean="0">
                <a:solidFill>
                  <a:schemeClr val="tx1"/>
                </a:solidFill>
                <a:latin typeface="Times New Roman" pitchFamily="18" charset="0"/>
                <a:cs typeface="Times New Roman" pitchFamily="18" charset="0"/>
              </a:rPr>
              <a:t> that provides </a:t>
            </a:r>
            <a:r>
              <a:rPr lang="en-IN" sz="6400" b="1" dirty="0" smtClean="0">
                <a:solidFill>
                  <a:schemeClr val="tx1"/>
                </a:solidFill>
                <a:latin typeface="Times New Roman" pitchFamily="18" charset="0"/>
                <a:cs typeface="Times New Roman" pitchFamily="18" charset="0"/>
                <a:hlinkClick r:id="rId15" tooltip="Quantitative property"/>
              </a:rPr>
              <a:t>quantitative</a:t>
            </a:r>
            <a:r>
              <a:rPr lang="en-IN" sz="6400" b="1" dirty="0" smtClean="0">
                <a:solidFill>
                  <a:schemeClr val="tx1"/>
                </a:solidFill>
                <a:latin typeface="Times New Roman" pitchFamily="18" charset="0"/>
                <a:cs typeface="Times New Roman" pitchFamily="18" charset="0"/>
              </a:rPr>
              <a:t> information on the quality of </a:t>
            </a:r>
            <a:r>
              <a:rPr lang="en-IN" sz="6400" b="1" dirty="0" smtClean="0">
                <a:solidFill>
                  <a:schemeClr val="tx1"/>
                </a:solidFill>
                <a:latin typeface="Times New Roman" pitchFamily="18" charset="0"/>
                <a:cs typeface="Times New Roman" pitchFamily="18" charset="0"/>
                <a:hlinkClick r:id="rId16" tooltip="Environment (biophysical)"/>
              </a:rPr>
              <a:t>the environment</a:t>
            </a:r>
            <a:r>
              <a:rPr lang="en-IN" sz="6400" b="1" dirty="0" smtClean="0">
                <a:solidFill>
                  <a:schemeClr val="tx1"/>
                </a:solidFill>
                <a:latin typeface="Times New Roman" pitchFamily="18" charset="0"/>
                <a:cs typeface="Times New Roman" pitchFamily="18" charset="0"/>
              </a:rPr>
              <a:t> around it. Therefore, a good </a:t>
            </a:r>
            <a:r>
              <a:rPr lang="en-IN" sz="6400" b="1" dirty="0" err="1" smtClean="0">
                <a:solidFill>
                  <a:schemeClr val="tx1"/>
                </a:solidFill>
                <a:latin typeface="Times New Roman" pitchFamily="18" charset="0"/>
                <a:cs typeface="Times New Roman" pitchFamily="18" charset="0"/>
              </a:rPr>
              <a:t>biomonitor</a:t>
            </a:r>
            <a:r>
              <a:rPr lang="en-IN" sz="6400" b="1" dirty="0" smtClean="0">
                <a:solidFill>
                  <a:schemeClr val="tx1"/>
                </a:solidFill>
                <a:latin typeface="Times New Roman" pitchFamily="18" charset="0"/>
                <a:cs typeface="Times New Roman" pitchFamily="18" charset="0"/>
              </a:rPr>
              <a:t> will indicate the presence of the pollutant and also attempt to provide additional information about the amount and intensity of the exposure.</a:t>
            </a:r>
          </a:p>
          <a:p>
            <a:endParaRPr lang="en-I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3657600" cy="4525963"/>
          </a:xfrm>
        </p:spPr>
        <p:txBody>
          <a:bodyPr>
            <a:normAutofit/>
          </a:bodyPr>
          <a:lstStyle/>
          <a:p>
            <a:r>
              <a:rPr lang="en-IN" sz="2800" b="1" dirty="0" smtClean="0"/>
              <a:t>Lichens are differently sensitivity to air pollution. 1)</a:t>
            </a:r>
            <a:r>
              <a:rPr lang="en-IN" sz="2800" b="1" dirty="0" err="1" smtClean="0"/>
              <a:t>Fruticose</a:t>
            </a:r>
            <a:r>
              <a:rPr lang="en-IN" sz="2800" b="1" dirty="0" smtClean="0"/>
              <a:t>:</a:t>
            </a:r>
          </a:p>
          <a:p>
            <a:pPr>
              <a:buNone/>
            </a:pPr>
            <a:r>
              <a:rPr lang="en-IN" sz="2800" b="1" dirty="0" smtClean="0"/>
              <a:t>The most sensitive</a:t>
            </a:r>
          </a:p>
          <a:p>
            <a:pPr>
              <a:buNone/>
            </a:pPr>
            <a:r>
              <a:rPr lang="en-US" sz="2800" b="1" dirty="0" smtClean="0"/>
              <a:t>   2)</a:t>
            </a:r>
            <a:r>
              <a:rPr lang="en-IN" sz="2800" b="1" dirty="0" smtClean="0"/>
              <a:t> </a:t>
            </a:r>
            <a:r>
              <a:rPr lang="en-IN" sz="2800" b="1" dirty="0" err="1" smtClean="0"/>
              <a:t>Foliose:the</a:t>
            </a:r>
            <a:r>
              <a:rPr lang="en-IN" sz="2800" b="1" dirty="0" smtClean="0"/>
              <a:t> second</a:t>
            </a:r>
          </a:p>
          <a:p>
            <a:pPr>
              <a:buNone/>
            </a:pPr>
            <a:r>
              <a:rPr lang="en-US" sz="2800" b="1" dirty="0" smtClean="0"/>
              <a:t>   3)</a:t>
            </a:r>
            <a:r>
              <a:rPr lang="en-IN" sz="2800" b="1" dirty="0" smtClean="0"/>
              <a:t> </a:t>
            </a:r>
            <a:r>
              <a:rPr lang="en-IN" sz="2800" b="1" dirty="0" err="1" smtClean="0"/>
              <a:t>Crustose:the</a:t>
            </a:r>
            <a:r>
              <a:rPr lang="en-IN" sz="2800" b="1" dirty="0" smtClean="0"/>
              <a:t> most resistance</a:t>
            </a:r>
            <a:endParaRPr lang="en-IN" sz="2800" dirty="0"/>
          </a:p>
        </p:txBody>
      </p:sp>
      <p:pic>
        <p:nvPicPr>
          <p:cNvPr id="6146" name="Picture 2"/>
          <p:cNvPicPr>
            <a:picLocks noChangeAspect="1" noChangeArrowheads="1"/>
          </p:cNvPicPr>
          <p:nvPr/>
        </p:nvPicPr>
        <p:blipFill>
          <a:blip r:embed="rId2"/>
          <a:srcRect/>
          <a:stretch>
            <a:fillRect/>
          </a:stretch>
        </p:blipFill>
        <p:spPr bwMode="auto">
          <a:xfrm>
            <a:off x="0" y="3657600"/>
            <a:ext cx="4131056" cy="2895600"/>
          </a:xfrm>
          <a:prstGeom prst="rect">
            <a:avLst/>
          </a:prstGeom>
          <a:noFill/>
          <a:ln w="9525">
            <a:noFill/>
            <a:miter lim="800000"/>
            <a:headEnd/>
            <a:tailEnd/>
          </a:ln>
          <a:effectLst/>
        </p:spPr>
      </p:pic>
      <p:sp>
        <p:nvSpPr>
          <p:cNvPr id="6" name="Rectangle 5"/>
          <p:cNvSpPr/>
          <p:nvPr/>
        </p:nvSpPr>
        <p:spPr>
          <a:xfrm>
            <a:off x="2286000" y="6324600"/>
            <a:ext cx="2056845" cy="369332"/>
          </a:xfrm>
          <a:prstGeom prst="rect">
            <a:avLst/>
          </a:prstGeom>
          <a:solidFill>
            <a:schemeClr val="tx1"/>
          </a:solidFill>
        </p:spPr>
        <p:txBody>
          <a:bodyPr wrap="none">
            <a:spAutoFit/>
          </a:bodyPr>
          <a:lstStyle/>
          <a:p>
            <a:r>
              <a:rPr lang="en-IN"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Ramalina</a:t>
            </a:r>
            <a:r>
              <a:rPr lang="en-IN"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IN"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farinacea</a:t>
            </a:r>
            <a:endParaRPr lang="en-IN"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6147" name="Picture 3"/>
          <p:cNvPicPr>
            <a:picLocks noChangeAspect="1" noChangeArrowheads="1"/>
          </p:cNvPicPr>
          <p:nvPr/>
        </p:nvPicPr>
        <p:blipFill>
          <a:blip r:embed="rId3"/>
          <a:srcRect/>
          <a:stretch>
            <a:fillRect/>
          </a:stretch>
        </p:blipFill>
        <p:spPr bwMode="auto">
          <a:xfrm>
            <a:off x="3581400" y="0"/>
            <a:ext cx="2286000" cy="3048000"/>
          </a:xfrm>
          <a:prstGeom prst="rect">
            <a:avLst/>
          </a:prstGeom>
          <a:noFill/>
          <a:ln w="9525">
            <a:noFill/>
            <a:miter lim="800000"/>
            <a:headEnd/>
            <a:tailEnd/>
          </a:ln>
          <a:effectLst/>
        </p:spPr>
      </p:pic>
      <p:pic>
        <p:nvPicPr>
          <p:cNvPr id="6148" name="Picture 4"/>
          <p:cNvPicPr>
            <a:picLocks noChangeAspect="1" noChangeArrowheads="1"/>
          </p:cNvPicPr>
          <p:nvPr/>
        </p:nvPicPr>
        <p:blipFill>
          <a:blip r:embed="rId4"/>
          <a:srcRect/>
          <a:stretch>
            <a:fillRect/>
          </a:stretch>
        </p:blipFill>
        <p:spPr bwMode="auto">
          <a:xfrm>
            <a:off x="5882368" y="1752600"/>
            <a:ext cx="3261632" cy="2590800"/>
          </a:xfrm>
          <a:prstGeom prst="rect">
            <a:avLst/>
          </a:prstGeom>
          <a:noFill/>
          <a:ln w="9525">
            <a:noFill/>
            <a:miter lim="800000"/>
            <a:headEnd/>
            <a:tailEnd/>
          </a:ln>
          <a:effectLst/>
        </p:spPr>
      </p:pic>
      <p:pic>
        <p:nvPicPr>
          <p:cNvPr id="6149" name="Picture 5"/>
          <p:cNvPicPr>
            <a:picLocks noChangeAspect="1" noChangeArrowheads="1"/>
          </p:cNvPicPr>
          <p:nvPr/>
        </p:nvPicPr>
        <p:blipFill>
          <a:blip r:embed="rId5"/>
          <a:srcRect/>
          <a:stretch>
            <a:fillRect/>
          </a:stretch>
        </p:blipFill>
        <p:spPr bwMode="auto">
          <a:xfrm>
            <a:off x="4648200" y="4343400"/>
            <a:ext cx="3191117" cy="228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3733800" cy="6126163"/>
          </a:xfrm>
          <a:solidFill>
            <a:srgbClr val="00B0F0"/>
          </a:solidFill>
        </p:spPr>
        <p:txBody>
          <a:bodyPr>
            <a:normAutofit fontScale="85000" lnSpcReduction="10000"/>
          </a:bodyPr>
          <a:lstStyle/>
          <a:p>
            <a:pPr>
              <a:buNone/>
            </a:pPr>
            <a:r>
              <a:rPr lang="en-IN" b="1" dirty="0" smtClean="0"/>
              <a:t> </a:t>
            </a:r>
          </a:p>
          <a:p>
            <a:r>
              <a:rPr lang="en-IN" b="1" dirty="0" smtClean="0"/>
              <a:t>Lichens </a:t>
            </a:r>
            <a:r>
              <a:rPr lang="en-IN" b="1" dirty="0" smtClean="0"/>
              <a:t>are differently sensitive to air </a:t>
            </a:r>
            <a:r>
              <a:rPr lang="en-IN" b="1" dirty="0" smtClean="0"/>
              <a:t>pollution-</a:t>
            </a:r>
            <a:r>
              <a:rPr lang="en-IN" b="1" dirty="0" err="1" smtClean="0"/>
              <a:t>Fruticose</a:t>
            </a:r>
            <a:r>
              <a:rPr lang="en-IN" b="1" dirty="0" smtClean="0"/>
              <a:t> </a:t>
            </a:r>
            <a:r>
              <a:rPr lang="en-IN" b="1" dirty="0" smtClean="0"/>
              <a:t>are the first group </a:t>
            </a:r>
            <a:r>
              <a:rPr lang="en-IN" b="1" dirty="0" smtClean="0"/>
              <a:t>to disappear </a:t>
            </a:r>
            <a:r>
              <a:rPr lang="en-IN" b="1" dirty="0" smtClean="0"/>
              <a:t>from polluted </a:t>
            </a:r>
            <a:r>
              <a:rPr lang="en-IN" b="1" dirty="0" smtClean="0"/>
              <a:t>areas.</a:t>
            </a:r>
            <a:r>
              <a:rPr lang="en-IN" b="1" dirty="0" smtClean="0"/>
              <a:t> </a:t>
            </a:r>
            <a:r>
              <a:rPr lang="en-IN" b="1" dirty="0" err="1" smtClean="0"/>
              <a:t>Crustose</a:t>
            </a:r>
            <a:r>
              <a:rPr lang="en-IN" b="1" dirty="0" smtClean="0"/>
              <a:t> lichens are the most resistance to air pollution</a:t>
            </a:r>
          </a:p>
          <a:p>
            <a:pPr>
              <a:buNone/>
            </a:pPr>
            <a:r>
              <a:rPr lang="en-IN" b="1" dirty="0" smtClean="0"/>
              <a:t>* In Bangkok : 7 species have been recorded</a:t>
            </a:r>
          </a:p>
          <a:p>
            <a:pPr>
              <a:buFont typeface="Arial" charset="0"/>
              <a:buChar char="•"/>
            </a:pPr>
            <a:r>
              <a:rPr lang="en-IN" b="1" dirty="0" smtClean="0"/>
              <a:t>In </a:t>
            </a:r>
            <a:r>
              <a:rPr lang="en-IN" b="1" dirty="0" smtClean="0"/>
              <a:t>Europe : </a:t>
            </a:r>
            <a:r>
              <a:rPr lang="en-IN" b="1" i="1" dirty="0" err="1" smtClean="0"/>
              <a:t>Lecanora</a:t>
            </a:r>
            <a:r>
              <a:rPr lang="en-IN" b="1" i="1" dirty="0" smtClean="0"/>
              <a:t> </a:t>
            </a:r>
            <a:r>
              <a:rPr lang="en-IN" b="1" i="1" dirty="0" err="1" smtClean="0"/>
              <a:t>conizoides</a:t>
            </a:r>
            <a:r>
              <a:rPr lang="en-IN" b="1" i="1" dirty="0" smtClean="0"/>
              <a:t>                -&gt;</a:t>
            </a:r>
            <a:endParaRPr lang="en-IN" dirty="0"/>
          </a:p>
        </p:txBody>
      </p:sp>
      <p:pic>
        <p:nvPicPr>
          <p:cNvPr id="1028" name="Picture 4"/>
          <p:cNvPicPr>
            <a:picLocks noChangeAspect="1" noChangeArrowheads="1"/>
          </p:cNvPicPr>
          <p:nvPr/>
        </p:nvPicPr>
        <p:blipFill>
          <a:blip r:embed="rId2"/>
          <a:srcRect/>
          <a:stretch>
            <a:fillRect/>
          </a:stretch>
        </p:blipFill>
        <p:spPr bwMode="auto">
          <a:xfrm>
            <a:off x="3810000" y="0"/>
            <a:ext cx="5334000" cy="3295650"/>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a:srcRect/>
          <a:stretch>
            <a:fillRect/>
          </a:stretch>
        </p:blipFill>
        <p:spPr bwMode="auto">
          <a:xfrm>
            <a:off x="3886200" y="3581400"/>
            <a:ext cx="4596778" cy="30432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0"/>
            <a:ext cx="4572000" cy="609600"/>
          </a:xfrm>
          <a:solidFill>
            <a:schemeClr val="accent4">
              <a:lumMod val="60000"/>
              <a:lumOff val="40000"/>
            </a:schemeClr>
          </a:solidFill>
          <a:ln>
            <a:solidFill>
              <a:srgbClr val="FF66CC"/>
            </a:solidFill>
          </a:ln>
        </p:spPr>
        <p:txBody>
          <a:bodyPr>
            <a:normAutofit fontScale="90000"/>
          </a:bodyPr>
          <a:lstStyle/>
          <a:p>
            <a:r>
              <a:rPr lang="en-US" dirty="0" smtClean="0"/>
              <a:t>CONCLUSION</a:t>
            </a:r>
            <a:endParaRPr lang="en-IN" dirty="0"/>
          </a:p>
        </p:txBody>
      </p:sp>
      <p:sp>
        <p:nvSpPr>
          <p:cNvPr id="3" name="Content Placeholder 2"/>
          <p:cNvSpPr>
            <a:spLocks noGrp="1"/>
          </p:cNvSpPr>
          <p:nvPr>
            <p:ph idx="1"/>
          </p:nvPr>
        </p:nvSpPr>
        <p:spPr>
          <a:xfrm>
            <a:off x="0" y="228600"/>
            <a:ext cx="3581400" cy="6629400"/>
          </a:xfrm>
          <a:solidFill>
            <a:schemeClr val="bg2">
              <a:lumMod val="75000"/>
            </a:schemeClr>
          </a:solidFill>
          <a:ln>
            <a:solidFill>
              <a:schemeClr val="tx1"/>
            </a:solidFill>
          </a:ln>
        </p:spPr>
        <p:txBody>
          <a:bodyPr>
            <a:noAutofit/>
          </a:bodyPr>
          <a:lstStyle/>
          <a:p>
            <a:pPr>
              <a:buNone/>
            </a:pPr>
            <a:r>
              <a:rPr lang="en-US" sz="1600" dirty="0" smtClean="0"/>
              <a:t>ADVANTAGES:</a:t>
            </a:r>
          </a:p>
          <a:p>
            <a:pPr>
              <a:buNone/>
            </a:pPr>
            <a:r>
              <a:rPr lang="en-IN" sz="1600" dirty="0" smtClean="0"/>
              <a:t> Like </a:t>
            </a:r>
            <a:r>
              <a:rPr lang="en-IN" sz="1600" dirty="0" smtClean="0"/>
              <a:t>all management tools, we must </a:t>
            </a:r>
            <a:r>
              <a:rPr lang="en-IN" sz="1600" dirty="0" smtClean="0"/>
              <a:t>be conscious </a:t>
            </a:r>
            <a:r>
              <a:rPr lang="en-IN" sz="1600" dirty="0" smtClean="0"/>
              <a:t>of its flaws. However, the limitations of </a:t>
            </a:r>
            <a:r>
              <a:rPr lang="en-IN" sz="1600" dirty="0" err="1" smtClean="0"/>
              <a:t>bioindicators</a:t>
            </a:r>
            <a:r>
              <a:rPr lang="en-IN" sz="1600" dirty="0" smtClean="0"/>
              <a:t> are clearly overshadowed by their benefits. </a:t>
            </a:r>
            <a:r>
              <a:rPr lang="en-IN" sz="1600" dirty="0" err="1" smtClean="0"/>
              <a:t>Bioindicators</a:t>
            </a:r>
            <a:r>
              <a:rPr lang="en-IN" sz="1600" dirty="0" smtClean="0"/>
              <a:t> can be employed at a range of scales, from the cellular to the ecosystem level, to evaluate the health of a particular ecosystem. They bring together information from the biological, physical, and chemical components of our world that manifest themselves as changes in individual fitness, population density, community composition, and ecosystem processes. From a management perspective, </a:t>
            </a:r>
            <a:r>
              <a:rPr lang="en-IN" sz="1600" dirty="0" err="1" smtClean="0"/>
              <a:t>bioindicators</a:t>
            </a:r>
            <a:r>
              <a:rPr lang="en-IN" sz="1600" dirty="0" smtClean="0"/>
              <a:t> inform our actions as to what is and is not biologically sustainable. Without the moss in the tundra, the cutthroat in the mountain stream, and the canary in the coal mine, we may not recognize the impact of our disturbances before it is too late to do anything to prevent them.</a:t>
            </a:r>
            <a:endParaRPr lang="en-IN" sz="1600" dirty="0"/>
          </a:p>
        </p:txBody>
      </p:sp>
      <p:sp>
        <p:nvSpPr>
          <p:cNvPr id="5" name="Rectangle 4"/>
          <p:cNvSpPr/>
          <p:nvPr/>
        </p:nvSpPr>
        <p:spPr>
          <a:xfrm>
            <a:off x="3657600" y="685800"/>
            <a:ext cx="5486400" cy="6186309"/>
          </a:xfrm>
          <a:prstGeom prst="rect">
            <a:avLst/>
          </a:prstGeom>
          <a:solidFill>
            <a:schemeClr val="accent2">
              <a:lumMod val="60000"/>
              <a:lumOff val="40000"/>
            </a:schemeClr>
          </a:solidFill>
          <a:ln>
            <a:solidFill>
              <a:schemeClr val="tx1"/>
            </a:solidFill>
          </a:ln>
        </p:spPr>
        <p:txBody>
          <a:bodyPr wrap="square">
            <a:spAutoFit/>
          </a:bodyPr>
          <a:lstStyle/>
          <a:p>
            <a:r>
              <a:rPr lang="en-IN" dirty="0" smtClean="0"/>
              <a:t>DISADVANTAGES: </a:t>
            </a:r>
          </a:p>
          <a:p>
            <a:r>
              <a:rPr lang="en-IN" dirty="0" smtClean="0"/>
              <a:t> </a:t>
            </a:r>
            <a:r>
              <a:rPr lang="en-IN" dirty="0" smtClean="0"/>
              <a:t>   We </a:t>
            </a:r>
            <a:r>
              <a:rPr lang="en-IN" dirty="0" smtClean="0"/>
              <a:t>rely upon the sensitivity of some </a:t>
            </a:r>
            <a:r>
              <a:rPr lang="en-IN" dirty="0" err="1" smtClean="0"/>
              <a:t>bioindicators</a:t>
            </a:r>
            <a:r>
              <a:rPr lang="en-IN" dirty="0" smtClean="0"/>
              <a:t> to function as early-warning signals. In some instances, we cannot discriminate natural variability from changes due to human impacts, thus limiting the </a:t>
            </a:r>
            <a:r>
              <a:rPr lang="en-IN" dirty="0" smtClean="0"/>
              <a:t>applicability of </a:t>
            </a:r>
            <a:r>
              <a:rPr lang="en-IN" dirty="0" err="1" smtClean="0"/>
              <a:t>bioindicators</a:t>
            </a:r>
            <a:r>
              <a:rPr lang="en-IN" dirty="0" smtClean="0"/>
              <a:t> </a:t>
            </a:r>
            <a:r>
              <a:rPr lang="en-IN" dirty="0" smtClean="0"/>
              <a:t>in heterogeneous environments. Accordingly, populations of indicator species may be influenced by factors other than the disturbance or stress (e.g., disease, parasitism, competition, predation), complicating our picture of the causal mechanisms of change. A second criticism of the use of </a:t>
            </a:r>
            <a:r>
              <a:rPr lang="en-IN" dirty="0" err="1" smtClean="0"/>
              <a:t>bioindicators</a:t>
            </a:r>
            <a:r>
              <a:rPr lang="en-IN" dirty="0" smtClean="0"/>
              <a:t> is that their indicator ability is </a:t>
            </a:r>
            <a:r>
              <a:rPr lang="en-IN" dirty="0" smtClean="0"/>
              <a:t>scale-dependent.</a:t>
            </a:r>
            <a:r>
              <a:rPr lang="en-IN" dirty="0" smtClean="0"/>
              <a:t> </a:t>
            </a:r>
            <a:r>
              <a:rPr lang="en-IN" dirty="0" err="1" smtClean="0"/>
              <a:t>bioindicator</a:t>
            </a:r>
            <a:r>
              <a:rPr lang="en-IN" dirty="0" smtClean="0"/>
              <a:t> species invariably have differing habitat requirements than other species in their ecosystem. Managing an ecosystem according to the habitat requirements of a particular </a:t>
            </a:r>
            <a:r>
              <a:rPr lang="en-IN" dirty="0" err="1" smtClean="0"/>
              <a:t>bioindicator</a:t>
            </a:r>
            <a:r>
              <a:rPr lang="en-IN" dirty="0" smtClean="0"/>
              <a:t> may fail to protect rare species with different requirements. Finally, the overall objective of </a:t>
            </a:r>
            <a:r>
              <a:rPr lang="en-IN" dirty="0" err="1" smtClean="0"/>
              <a:t>bioindicators</a:t>
            </a:r>
            <a:r>
              <a:rPr lang="en-IN" dirty="0" smtClean="0"/>
              <a:t> is to use a single species, or a small group of species, to assess the quality of an environment and how it changes over time, but this can represent a gross oversimplification of a complex system.</a:t>
            </a:r>
            <a:endParaRPr lang="en-IN"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3200"/>
            <a:ext cx="8229600" cy="1143000"/>
          </a:xfrm>
          <a:solidFill>
            <a:srgbClr val="CCFF33"/>
          </a:solidFill>
        </p:spPr>
        <p:txBody>
          <a:bodyPr>
            <a:normAutofit/>
          </a:bodyPr>
          <a:lstStyle/>
          <a:p>
            <a:r>
              <a:rPr lang="en-US" dirty="0" smtClean="0"/>
              <a:t>THANK YOU</a:t>
            </a:r>
            <a:endParaRPr lang="en-IN" dirty="0"/>
          </a:p>
        </p:txBody>
      </p:sp>
      <p:sp>
        <p:nvSpPr>
          <p:cNvPr id="4" name="TextBox 3"/>
          <p:cNvSpPr txBox="1"/>
          <p:nvPr/>
        </p:nvSpPr>
        <p:spPr>
          <a:xfrm>
            <a:off x="381000" y="4419600"/>
            <a:ext cx="8305800" cy="2246769"/>
          </a:xfrm>
          <a:prstGeom prst="rect">
            <a:avLst/>
          </a:prstGeom>
          <a:solidFill>
            <a:srgbClr val="00B050"/>
          </a:solidFill>
        </p:spPr>
        <p:txBody>
          <a:bodyPr wrap="square" rtlCol="0">
            <a:spAutoFit/>
          </a:bodyPr>
          <a:lstStyle/>
          <a:p>
            <a:r>
              <a:rPr lang="en-US" sz="2800" dirty="0" smtClean="0"/>
              <a:t>PRESENTED BY- ATREYEE  PARUI</a:t>
            </a:r>
          </a:p>
          <a:p>
            <a:r>
              <a:rPr lang="en-US" sz="2800" dirty="0" smtClean="0"/>
              <a:t>                            SWARNALI BHATTACHARYYA</a:t>
            </a:r>
          </a:p>
          <a:p>
            <a:r>
              <a:rPr lang="en-US" sz="2800" dirty="0" smtClean="0"/>
              <a:t> </a:t>
            </a:r>
            <a:r>
              <a:rPr lang="en-US" sz="2800" dirty="0" smtClean="0"/>
              <a:t>                           MADIHA AHMED</a:t>
            </a:r>
          </a:p>
          <a:p>
            <a:endParaRPr lang="en-US" sz="2800" dirty="0" smtClean="0"/>
          </a:p>
          <a:p>
            <a:r>
              <a:rPr lang="en-US" sz="2800" dirty="0" smtClean="0"/>
              <a:t>                            2</a:t>
            </a:r>
            <a:r>
              <a:rPr lang="en-US" sz="2800" baseline="30000" dirty="0" smtClean="0"/>
              <a:t>ND</a:t>
            </a:r>
            <a:r>
              <a:rPr lang="en-US" sz="2800" dirty="0" smtClean="0"/>
              <a:t> YEAR,DEPARTMENT OF BOTANY</a:t>
            </a:r>
            <a:endParaRPr lang="en-US" sz="2800" dirty="0" smtClean="0"/>
          </a:p>
        </p:txBody>
      </p:sp>
      <p:sp>
        <p:nvSpPr>
          <p:cNvPr id="5" name="TextBox 4"/>
          <p:cNvSpPr txBox="1"/>
          <p:nvPr/>
        </p:nvSpPr>
        <p:spPr>
          <a:xfrm>
            <a:off x="304800" y="609600"/>
            <a:ext cx="8686800" cy="1569660"/>
          </a:xfrm>
          <a:prstGeom prst="rect">
            <a:avLst/>
          </a:prstGeom>
          <a:solidFill>
            <a:srgbClr val="00B050"/>
          </a:solidFill>
        </p:spPr>
        <p:txBody>
          <a:bodyPr wrap="square" rtlCol="0">
            <a:spAutoFit/>
          </a:bodyPr>
          <a:lstStyle/>
          <a:p>
            <a:r>
              <a:rPr lang="en-US" sz="2400" b="1" dirty="0" smtClean="0"/>
              <a:t>REQUEST:</a:t>
            </a:r>
          </a:p>
          <a:p>
            <a:r>
              <a:rPr lang="en-US" sz="2400" b="1" dirty="0" smtClean="0"/>
              <a:t> </a:t>
            </a:r>
            <a:r>
              <a:rPr lang="en-US" sz="2400" b="1" dirty="0" smtClean="0"/>
              <a:t>      PLEASE REMEMBER TO TAKE CARE OF THE PLANTS JUST AS WE TAKE CARE OF THE ANIMALS…THEY TOO ARE GOD’S CREATION   </a:t>
            </a:r>
          </a:p>
          <a:p>
            <a:r>
              <a:rPr lang="en-US" sz="2400" b="1" dirty="0" smtClean="0"/>
              <a:t>                     AND IT IS OUR DUTY TO PROTECT THEM.</a:t>
            </a:r>
            <a:endParaRPr lang="en-IN" sz="24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0"/>
            <a:ext cx="5791200" cy="762000"/>
          </a:xfrm>
          <a:solidFill>
            <a:schemeClr val="accent2">
              <a:lumMod val="60000"/>
              <a:lumOff val="40000"/>
            </a:schemeClr>
          </a:solidFill>
        </p:spPr>
        <p:txBody>
          <a:bodyPr>
            <a:normAutofit fontScale="90000"/>
          </a:bodyPr>
          <a:lstStyle/>
          <a:p>
            <a:r>
              <a:rPr lang="en-US" dirty="0" smtClean="0"/>
              <a:t>Properties of </a:t>
            </a:r>
            <a:r>
              <a:rPr lang="en-US" dirty="0" err="1" smtClean="0"/>
              <a:t>Bioindicators</a:t>
            </a:r>
            <a:r>
              <a:rPr lang="en-US" dirty="0" smtClean="0"/>
              <a:t> </a:t>
            </a:r>
            <a:endParaRPr lang="en-IN" dirty="0"/>
          </a:p>
        </p:txBody>
      </p:sp>
      <p:sp>
        <p:nvSpPr>
          <p:cNvPr id="3" name="Subtitle 2"/>
          <p:cNvSpPr>
            <a:spLocks noGrp="1"/>
          </p:cNvSpPr>
          <p:nvPr>
            <p:ph type="subTitle" idx="1"/>
          </p:nvPr>
        </p:nvSpPr>
        <p:spPr>
          <a:xfrm>
            <a:off x="609600" y="762000"/>
            <a:ext cx="7848600" cy="6096000"/>
          </a:xfrm>
          <a:solidFill>
            <a:schemeClr val="accent4">
              <a:lumMod val="60000"/>
              <a:lumOff val="40000"/>
            </a:schemeClr>
          </a:solidFill>
        </p:spPr>
        <p:txBody>
          <a:bodyPr>
            <a:noAutofit/>
          </a:bodyPr>
          <a:lstStyle/>
          <a:p>
            <a:pPr>
              <a:buFont typeface="Wingdings" pitchFamily="2" charset="2"/>
              <a:buChar char="q"/>
            </a:pPr>
            <a:r>
              <a:rPr lang="en-IN" sz="2800" b="1" u="sng" dirty="0" smtClean="0">
                <a:solidFill>
                  <a:schemeClr val="accent4">
                    <a:lumMod val="50000"/>
                  </a:schemeClr>
                </a:solidFill>
              </a:rPr>
              <a:t>Good indicator ability </a:t>
            </a:r>
          </a:p>
          <a:p>
            <a:r>
              <a:rPr lang="en-IN" sz="1800" dirty="0" smtClean="0">
                <a:solidFill>
                  <a:schemeClr val="accent4">
                    <a:lumMod val="50000"/>
                  </a:schemeClr>
                </a:solidFill>
              </a:rPr>
              <a:t>Provide measurable response (sensitive to the disturbance or stress but does not experience mortality or </a:t>
            </a:r>
            <a:r>
              <a:rPr lang="en-IN" sz="1800" dirty="0" err="1" smtClean="0">
                <a:solidFill>
                  <a:schemeClr val="accent4">
                    <a:lumMod val="50000"/>
                  </a:schemeClr>
                </a:solidFill>
              </a:rPr>
              <a:t>accummulate</a:t>
            </a:r>
            <a:r>
              <a:rPr lang="en-IN" sz="1800" dirty="0" smtClean="0">
                <a:solidFill>
                  <a:schemeClr val="accent4">
                    <a:lumMod val="50000"/>
                  </a:schemeClr>
                </a:solidFill>
              </a:rPr>
              <a:t> pollutants directly from their environment)</a:t>
            </a:r>
          </a:p>
          <a:p>
            <a:r>
              <a:rPr lang="en-IN" sz="1800" dirty="0" smtClean="0">
                <a:solidFill>
                  <a:schemeClr val="accent4">
                    <a:lumMod val="50000"/>
                  </a:schemeClr>
                </a:solidFill>
              </a:rPr>
              <a:t>Response reflects the whole population/community/ecosystem response</a:t>
            </a:r>
          </a:p>
          <a:p>
            <a:r>
              <a:rPr lang="en-IN" sz="1800" dirty="0" smtClean="0">
                <a:solidFill>
                  <a:schemeClr val="accent4">
                    <a:lumMod val="50000"/>
                  </a:schemeClr>
                </a:solidFill>
              </a:rPr>
              <a:t>Respond in proportion to the degree of contamination or degradation</a:t>
            </a:r>
          </a:p>
          <a:p>
            <a:pPr>
              <a:buFont typeface="Wingdings" pitchFamily="2" charset="2"/>
              <a:buChar char="q"/>
            </a:pPr>
            <a:r>
              <a:rPr lang="en-IN" sz="2800" b="1" u="sng" dirty="0" smtClean="0">
                <a:solidFill>
                  <a:schemeClr val="accent4">
                    <a:lumMod val="50000"/>
                  </a:schemeClr>
                </a:solidFill>
              </a:rPr>
              <a:t>Abundant and common</a:t>
            </a:r>
          </a:p>
          <a:p>
            <a:r>
              <a:rPr lang="en-IN" sz="1800" dirty="0" smtClean="0">
                <a:solidFill>
                  <a:schemeClr val="accent4">
                    <a:lumMod val="50000"/>
                  </a:schemeClr>
                </a:solidFill>
              </a:rPr>
              <a:t>Common</a:t>
            </a:r>
            <a:r>
              <a:rPr lang="en-IN" sz="1800" dirty="0" smtClean="0">
                <a:solidFill>
                  <a:schemeClr val="accent4">
                    <a:lumMod val="50000"/>
                  </a:schemeClr>
                </a:solidFill>
              </a:rPr>
              <a:t>, including distribution within area of question</a:t>
            </a:r>
          </a:p>
          <a:p>
            <a:r>
              <a:rPr lang="en-IN" sz="1800" dirty="0" smtClean="0">
                <a:solidFill>
                  <a:schemeClr val="accent4">
                    <a:lumMod val="50000"/>
                  </a:schemeClr>
                </a:solidFill>
              </a:rPr>
              <a:t>Relatively stable despite moderate climatic and environmental variability</a:t>
            </a:r>
          </a:p>
          <a:p>
            <a:pPr>
              <a:buFont typeface="Wingdings" pitchFamily="2" charset="2"/>
              <a:buChar char="q"/>
            </a:pPr>
            <a:r>
              <a:rPr lang="en-IN" sz="2800" b="1" u="sng" dirty="0" smtClean="0">
                <a:solidFill>
                  <a:schemeClr val="accent4">
                    <a:lumMod val="50000"/>
                  </a:schemeClr>
                </a:solidFill>
              </a:rPr>
              <a:t>Well-studied</a:t>
            </a:r>
            <a:r>
              <a:rPr lang="en-IN" sz="2800" b="1" dirty="0" smtClean="0">
                <a:solidFill>
                  <a:schemeClr val="accent4">
                    <a:lumMod val="50000"/>
                  </a:schemeClr>
                </a:solidFill>
              </a:rPr>
              <a:t> </a:t>
            </a:r>
          </a:p>
          <a:p>
            <a:r>
              <a:rPr lang="en-IN" sz="1800" dirty="0" smtClean="0">
                <a:solidFill>
                  <a:schemeClr val="accent4">
                    <a:lumMod val="50000"/>
                  </a:schemeClr>
                </a:solidFill>
              </a:rPr>
              <a:t>Ecology and life history well understood</a:t>
            </a:r>
          </a:p>
          <a:p>
            <a:r>
              <a:rPr lang="en-IN" sz="1800" dirty="0" smtClean="0">
                <a:solidFill>
                  <a:schemeClr val="accent4">
                    <a:lumMod val="50000"/>
                  </a:schemeClr>
                </a:solidFill>
              </a:rPr>
              <a:t>Taxonomically well documented and stable</a:t>
            </a:r>
          </a:p>
          <a:p>
            <a:r>
              <a:rPr lang="en-IN" sz="1800" dirty="0" smtClean="0">
                <a:solidFill>
                  <a:schemeClr val="accent4">
                    <a:lumMod val="50000"/>
                  </a:schemeClr>
                </a:solidFill>
              </a:rPr>
              <a:t>Easy and cheap to survey</a:t>
            </a:r>
          </a:p>
          <a:p>
            <a:pPr>
              <a:buFont typeface="Wingdings" pitchFamily="2" charset="2"/>
              <a:buChar char="q"/>
            </a:pPr>
            <a:r>
              <a:rPr lang="en-IN" sz="2800" b="1" u="sng" dirty="0" smtClean="0">
                <a:solidFill>
                  <a:schemeClr val="accent4">
                    <a:lumMod val="50000"/>
                  </a:schemeClr>
                </a:solidFill>
              </a:rPr>
              <a:t>Economically/commercially important </a:t>
            </a:r>
          </a:p>
          <a:p>
            <a:r>
              <a:rPr lang="en-IN" sz="1800" dirty="0" smtClean="0">
                <a:solidFill>
                  <a:schemeClr val="accent4">
                    <a:lumMod val="50000"/>
                  </a:schemeClr>
                </a:solidFill>
              </a:rPr>
              <a:t>Species already being harvested for other purposes </a:t>
            </a:r>
          </a:p>
          <a:p>
            <a:r>
              <a:rPr lang="en-IN" sz="1800" dirty="0" smtClean="0">
                <a:solidFill>
                  <a:schemeClr val="accent4">
                    <a:lumMod val="50000"/>
                  </a:schemeClr>
                </a:solidFill>
              </a:rPr>
              <a:t>Public interest in or awareness of the species.</a:t>
            </a:r>
          </a:p>
          <a:p>
            <a:endParaRPr lang="en-IN" sz="1600" dirty="0">
              <a:solidFill>
                <a:srgbClr val="7030A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lumMod val="75000"/>
              <a:lumOff val="25000"/>
            </a:schemeClr>
          </a:solidFill>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PLANTS AS BIOINDICATORS</a:t>
            </a:r>
            <a:endParaRPr lang="en-IN"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a:solidFill>
            <a:schemeClr val="accent1">
              <a:lumMod val="60000"/>
              <a:lumOff val="40000"/>
            </a:schemeClr>
          </a:solidFill>
        </p:spPr>
        <p:txBody>
          <a:bodyPr>
            <a:normAutofit fontScale="70000" lnSpcReduction="20000"/>
          </a:bodyPr>
          <a:lstStyle/>
          <a:p>
            <a:r>
              <a:rPr lang="en-IN" dirty="0" smtClean="0"/>
              <a:t>Plants can effectively be used as cheap and naturally available monitoring systems or bioassays of the level and type of air, soil and water pollution in an area. The type and concentration of a pollutant can be reliably found out by various characteristics damage symptoms produced in the plants because such damage symptoms are </a:t>
            </a:r>
            <a:r>
              <a:rPr lang="en-IN" b="1" dirty="0" smtClean="0"/>
              <a:t>pollutant specific</a:t>
            </a:r>
            <a:r>
              <a:rPr lang="en-IN" dirty="0" smtClean="0"/>
              <a:t> as well as </a:t>
            </a:r>
            <a:r>
              <a:rPr lang="en-IN" b="1" dirty="0" smtClean="0"/>
              <a:t>concentration specific</a:t>
            </a:r>
            <a:r>
              <a:rPr lang="en-IN" dirty="0" smtClean="0"/>
              <a:t>. </a:t>
            </a:r>
          </a:p>
          <a:p>
            <a:r>
              <a:rPr lang="en-IN" dirty="0" smtClean="0"/>
              <a:t>For example</a:t>
            </a:r>
            <a:r>
              <a:rPr lang="en-IN" b="1" dirty="0" smtClean="0"/>
              <a:t>, in young needles of </a:t>
            </a:r>
            <a:r>
              <a:rPr lang="en-IN" b="1" i="1" dirty="0" err="1" smtClean="0"/>
              <a:t>Pinus</a:t>
            </a:r>
            <a:r>
              <a:rPr lang="en-IN" b="1" dirty="0" smtClean="0"/>
              <a:t>, </a:t>
            </a:r>
            <a:r>
              <a:rPr lang="en-IN" b="1" dirty="0" err="1" smtClean="0"/>
              <a:t>chlorois</a:t>
            </a:r>
            <a:r>
              <a:rPr lang="en-IN" b="1" dirty="0" smtClean="0"/>
              <a:t> indicates SO</a:t>
            </a:r>
            <a:r>
              <a:rPr lang="en-IN" b="1" baseline="-25000" dirty="0" smtClean="0"/>
              <a:t>2</a:t>
            </a:r>
            <a:r>
              <a:rPr lang="en-IN" b="1" dirty="0" smtClean="0"/>
              <a:t>pollution, necrosis indicates HF pollution, beaching indicates NO</a:t>
            </a:r>
            <a:r>
              <a:rPr lang="en-IN" b="1" baseline="-25000" dirty="0" smtClean="0"/>
              <a:t>2</a:t>
            </a:r>
            <a:r>
              <a:rPr lang="en-IN" b="1" dirty="0" smtClean="0"/>
              <a:t> pollution while </a:t>
            </a:r>
            <a:r>
              <a:rPr lang="en-IN" b="1" dirty="0" err="1" smtClean="0"/>
              <a:t>chlorotic</a:t>
            </a:r>
            <a:r>
              <a:rPr lang="en-IN" b="1" dirty="0" smtClean="0"/>
              <a:t> mottle indicates Cl</a:t>
            </a:r>
            <a:r>
              <a:rPr lang="en-IN" b="1" baseline="-25000" dirty="0" smtClean="0"/>
              <a:t>2</a:t>
            </a:r>
            <a:r>
              <a:rPr lang="en-IN" b="1" dirty="0" smtClean="0"/>
              <a:t> pollution in the atmosphere. </a:t>
            </a:r>
            <a:r>
              <a:rPr lang="en-IN" dirty="0" smtClean="0"/>
              <a:t>These characteristic symptoms of damage in young pine needles appear </a:t>
            </a:r>
            <a:r>
              <a:rPr lang="en-IN" b="1" dirty="0" smtClean="0"/>
              <a:t>only when concentration is 0.3 </a:t>
            </a:r>
            <a:r>
              <a:rPr lang="en-IN" b="1" dirty="0" err="1" smtClean="0"/>
              <a:t>ppm</a:t>
            </a:r>
            <a:r>
              <a:rPr lang="en-IN" b="1" dirty="0" smtClean="0"/>
              <a:t> for SO</a:t>
            </a:r>
            <a:r>
              <a:rPr lang="en-IN" b="1" baseline="-25000" dirty="0" smtClean="0"/>
              <a:t>2</a:t>
            </a:r>
            <a:r>
              <a:rPr lang="en-IN" b="1" dirty="0" smtClean="0"/>
              <a:t>, 0.07 </a:t>
            </a:r>
            <a:r>
              <a:rPr lang="en-IN" b="1" dirty="0" err="1" smtClean="0"/>
              <a:t>ppm</a:t>
            </a:r>
            <a:r>
              <a:rPr lang="en-IN" b="1" dirty="0" smtClean="0"/>
              <a:t> for HF and 1.0 </a:t>
            </a:r>
            <a:r>
              <a:rPr lang="en-IN" b="1" dirty="0" err="1" smtClean="0"/>
              <a:t>ppm</a:t>
            </a:r>
            <a:r>
              <a:rPr lang="en-IN" b="1" dirty="0" smtClean="0"/>
              <a:t> for Cl</a:t>
            </a:r>
            <a:r>
              <a:rPr lang="en-IN" b="1" baseline="-25000" dirty="0" smtClean="0"/>
              <a:t>2</a:t>
            </a:r>
            <a:r>
              <a:rPr lang="en-IN" b="1" dirty="0" smtClean="0"/>
              <a:t>. </a:t>
            </a:r>
            <a:r>
              <a:rPr lang="en-IN" dirty="0" smtClean="0"/>
              <a:t>Similarly, </a:t>
            </a:r>
            <a:r>
              <a:rPr lang="en-IN" b="1" dirty="0" smtClean="0"/>
              <a:t>browning in moss leaves due to fluoride accumulation is 5% in 65 </a:t>
            </a:r>
            <a:r>
              <a:rPr lang="en-IN" b="1" dirty="0" err="1" smtClean="0"/>
              <a:t>ppm</a:t>
            </a:r>
            <a:r>
              <a:rPr lang="en-IN" b="1" dirty="0" smtClean="0"/>
              <a:t> dry weight accumulation but rises to 90% in 4500 </a:t>
            </a:r>
            <a:r>
              <a:rPr lang="en-IN" b="1" dirty="0" err="1" smtClean="0"/>
              <a:t>ppm</a:t>
            </a:r>
            <a:r>
              <a:rPr lang="en-IN" b="1" dirty="0" smtClean="0"/>
              <a:t> dry weight accumulation. </a:t>
            </a:r>
            <a:r>
              <a:rPr lang="en-IN" dirty="0" smtClean="0"/>
              <a:t>However, certain precautions have to be taken while using plants as pollution indicators.</a:t>
            </a:r>
            <a:endParaRPr lang="en-IN"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334000"/>
          </a:xfrm>
          <a:solidFill>
            <a:schemeClr val="bg1">
              <a:lumMod val="75000"/>
            </a:schemeClr>
          </a:solidFill>
        </p:spPr>
        <p:txBody>
          <a:bodyPr>
            <a:normAutofit fontScale="25000" lnSpcReduction="20000"/>
          </a:bodyPr>
          <a:lstStyle/>
          <a:p>
            <a:r>
              <a:rPr lang="en-IN" sz="6400" b="1" dirty="0" smtClean="0">
                <a:solidFill>
                  <a:schemeClr val="accent4">
                    <a:lumMod val="50000"/>
                  </a:schemeClr>
                </a:solidFill>
              </a:rPr>
              <a:t> </a:t>
            </a:r>
            <a:r>
              <a:rPr lang="en-IN" sz="7200" b="1" dirty="0" smtClean="0">
                <a:solidFill>
                  <a:schemeClr val="accent4">
                    <a:lumMod val="50000"/>
                  </a:schemeClr>
                </a:solidFill>
              </a:rPr>
              <a:t>The damage symptoms in plants should preferably be studied in the local native species. Cultivated and introduced species should be avoided.</a:t>
            </a:r>
          </a:p>
          <a:p>
            <a:r>
              <a:rPr lang="en-IN" sz="7200" b="1" dirty="0" smtClean="0">
                <a:solidFill>
                  <a:srgbClr val="006600"/>
                </a:solidFill>
              </a:rPr>
              <a:t>The species sensitive to pollutants should be first identified in the local flora and then used for pollution monitoring. Tolerant species should be identified and avoided in such work.</a:t>
            </a:r>
          </a:p>
          <a:p>
            <a:r>
              <a:rPr lang="en-IN" sz="7200" b="1" dirty="0" smtClean="0">
                <a:solidFill>
                  <a:schemeClr val="accent4">
                    <a:lumMod val="50000"/>
                  </a:schemeClr>
                </a:solidFill>
              </a:rPr>
              <a:t>Damage symptoms for a particular pollutant should be studied in different species sensitive to that pollutant so that presence of the pollutant in the area may be cross-checked. For example, grey necrosis in Geranium, ivory necrosis in Zinnia, brown necrosis in Chrysanthemum and reddish necrosis in Azalea indicates absolutely certain presence of SO</a:t>
            </a:r>
            <a:r>
              <a:rPr lang="en-IN" sz="7200" b="1" baseline="-25000" dirty="0" smtClean="0">
                <a:solidFill>
                  <a:schemeClr val="accent4">
                    <a:lumMod val="50000"/>
                  </a:schemeClr>
                </a:solidFill>
              </a:rPr>
              <a:t>2</a:t>
            </a:r>
            <a:r>
              <a:rPr lang="en-IN" sz="7200" b="1" dirty="0" smtClean="0">
                <a:solidFill>
                  <a:schemeClr val="accent4">
                    <a:lumMod val="50000"/>
                  </a:schemeClr>
                </a:solidFill>
              </a:rPr>
              <a:t> pollution in the area.</a:t>
            </a:r>
          </a:p>
          <a:p>
            <a:r>
              <a:rPr lang="en-IN" sz="7200" b="1" dirty="0" smtClean="0">
                <a:solidFill>
                  <a:srgbClr val="006600"/>
                </a:solidFill>
              </a:rPr>
              <a:t>Many types of damage symptoms viz. morphological, anatomical, ultra-structural physiological, biochemical etc. should be studied in one or more sensitive plant species to ascertain the presence of a particular pollutant in the area.</a:t>
            </a:r>
          </a:p>
          <a:p>
            <a:r>
              <a:rPr lang="en-IN" sz="7200" b="1" dirty="0" smtClean="0">
                <a:solidFill>
                  <a:schemeClr val="accent4">
                    <a:lumMod val="50000"/>
                  </a:schemeClr>
                </a:solidFill>
              </a:rPr>
              <a:t>Samples should be taken from as many different sites in the area as possible. From such data the extent of pollution can be determined and the possibility of symptoms being due to some pathogen is also excluded because the intensity of damage symptoms due to pollution varies in different sites according to the distance from the source of pollution while it is same in all sites in case of a pathogenic disease.</a:t>
            </a:r>
          </a:p>
          <a:p>
            <a:r>
              <a:rPr lang="en-IN" sz="7200" b="1" dirty="0" smtClean="0">
                <a:solidFill>
                  <a:srgbClr val="006600"/>
                </a:solidFill>
              </a:rPr>
              <a:t>The possibility of damage symptoms in plants occurring due to some cause other than pollution e.g. due to pathogen, environmental condition or nutritional deficiency/excess should be thoroughly checked and ruled out.</a:t>
            </a:r>
          </a:p>
          <a:p>
            <a:endParaRPr lang="en-IN" dirty="0"/>
          </a:p>
        </p:txBody>
      </p:sp>
      <p:sp>
        <p:nvSpPr>
          <p:cNvPr id="4" name="TextBox 3"/>
          <p:cNvSpPr txBox="1"/>
          <p:nvPr/>
        </p:nvSpPr>
        <p:spPr>
          <a:xfrm>
            <a:off x="990600" y="0"/>
            <a:ext cx="7239000" cy="1200329"/>
          </a:xfrm>
          <a:prstGeom prst="rect">
            <a:avLst/>
          </a:prstGeom>
          <a:solidFill>
            <a:srgbClr val="92D050"/>
          </a:solidFill>
        </p:spPr>
        <p:txBody>
          <a:bodyPr wrap="square" rtlCol="0">
            <a:spAutoFit/>
          </a:bodyPr>
          <a:lstStyle/>
          <a:p>
            <a:r>
              <a:rPr lang="en-IN" sz="3600" b="1" dirty="0" smtClean="0"/>
              <a:t>      Precautions in use of plants as     </a:t>
            </a:r>
          </a:p>
          <a:p>
            <a:r>
              <a:rPr lang="en-IN" sz="3600" b="1" dirty="0" smtClean="0"/>
              <a:t>              pollution indicators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a:solidFill>
            <a:schemeClr val="accent6">
              <a:lumMod val="60000"/>
              <a:lumOff val="40000"/>
            </a:schemeClr>
          </a:solidFill>
        </p:spPr>
        <p:txBody>
          <a:bodyPr>
            <a:normAutofit fontScale="90000"/>
          </a:bodyPr>
          <a:lstStyle/>
          <a:p>
            <a:r>
              <a:rPr lang="en-IN" b="1" dirty="0" smtClean="0"/>
              <a:t/>
            </a:r>
            <a:br>
              <a:rPr lang="en-IN" b="1" dirty="0" smtClean="0"/>
            </a:br>
            <a:r>
              <a:rPr lang="en-IN" b="1" dirty="0" smtClean="0"/>
              <a:t>Important characteristics of plant species used in pollution monitoring</a:t>
            </a:r>
            <a:br>
              <a:rPr lang="en-IN" b="1" dirty="0" smtClean="0"/>
            </a:br>
            <a:endParaRPr lang="en-IN" dirty="0"/>
          </a:p>
        </p:txBody>
      </p:sp>
      <p:sp>
        <p:nvSpPr>
          <p:cNvPr id="3" name="Content Placeholder 2"/>
          <p:cNvSpPr>
            <a:spLocks noGrp="1"/>
          </p:cNvSpPr>
          <p:nvPr>
            <p:ph idx="1"/>
          </p:nvPr>
        </p:nvSpPr>
        <p:spPr>
          <a:xfrm>
            <a:off x="457200" y="1600200"/>
            <a:ext cx="8229600" cy="4800600"/>
          </a:xfrm>
          <a:solidFill>
            <a:schemeClr val="accent3">
              <a:lumMod val="75000"/>
            </a:schemeClr>
          </a:solidFill>
        </p:spPr>
        <p:txBody>
          <a:bodyPr>
            <a:normAutofit fontScale="77500" lnSpcReduction="20000"/>
          </a:bodyPr>
          <a:lstStyle/>
          <a:p>
            <a:r>
              <a:rPr lang="en-IN" b="1" dirty="0" smtClean="0"/>
              <a:t>The plant species used to monitor pollution in an area should have certain important features for the success of such programme. Most important such features are:</a:t>
            </a:r>
          </a:p>
          <a:p>
            <a:r>
              <a:rPr lang="en-IN" b="1" dirty="0" smtClean="0"/>
              <a:t>Species should be easy to identify in the field and easy to handle for damage analysis.</a:t>
            </a:r>
          </a:p>
          <a:p>
            <a:r>
              <a:rPr lang="en-IN" b="1" dirty="0" smtClean="0"/>
              <a:t>Species should have a wide range of distribution so that it can be used in different areas.</a:t>
            </a:r>
          </a:p>
          <a:p>
            <a:r>
              <a:rPr lang="en-IN" b="1" dirty="0" smtClean="0"/>
              <a:t>Species should be sensitive to many types of pollutants so that it can be used to monitor different types of pollutants in the area.</a:t>
            </a:r>
          </a:p>
          <a:p>
            <a:r>
              <a:rPr lang="en-IN" b="1" dirty="0" smtClean="0"/>
              <a:t>Species should produce highly specific damage symptoms in response to particular types and concentrations of pollutants.</a:t>
            </a:r>
          </a:p>
          <a:p>
            <a:endParaRPr lang="en-IN"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a:solidFill>
            <a:schemeClr val="accent5">
              <a:lumMod val="60000"/>
              <a:lumOff val="40000"/>
            </a:schemeClr>
          </a:solidFill>
        </p:spPr>
        <p:txBody>
          <a:bodyPr>
            <a:noAutofit/>
          </a:bodyPr>
          <a:lstStyle/>
          <a:p>
            <a:endParaRPr lang="en-IN" sz="1600" b="1" dirty="0" smtClean="0"/>
          </a:p>
          <a:p>
            <a:r>
              <a:rPr lang="en-IN" b="1" dirty="0" err="1" smtClean="0"/>
              <a:t>Vegetational</a:t>
            </a:r>
            <a:r>
              <a:rPr lang="en-IN" b="1" dirty="0" smtClean="0"/>
              <a:t> analysis-</a:t>
            </a:r>
          </a:p>
          <a:p>
            <a:pPr>
              <a:buNone/>
            </a:pPr>
            <a:r>
              <a:rPr lang="en-IN" b="1" dirty="0" smtClean="0"/>
              <a:t>       Decrease in the densities of sensitive species, increase in the density of tolerant species. Absence of highly sensitive species, changes in the species composition of vegetation and distribution pattern of populations in the area are studied. Such studies indicate the type and concentration of pollutant(s) as well as the spread of the pollution problem in the area.</a:t>
            </a:r>
          </a:p>
          <a:p>
            <a:pPr>
              <a:buNone/>
            </a:pPr>
            <a:endParaRPr lang="en-IN" b="1" dirty="0" smtClean="0"/>
          </a:p>
        </p:txBody>
      </p:sp>
      <p:sp>
        <p:nvSpPr>
          <p:cNvPr id="4" name="TextBox 3"/>
          <p:cNvSpPr txBox="1"/>
          <p:nvPr/>
        </p:nvSpPr>
        <p:spPr>
          <a:xfrm>
            <a:off x="0" y="0"/>
            <a:ext cx="9144000" cy="1077218"/>
          </a:xfrm>
          <a:prstGeom prst="rect">
            <a:avLst/>
          </a:prstGeom>
          <a:solidFill>
            <a:schemeClr val="accent4"/>
          </a:solidFill>
          <a:ln>
            <a:solidFill>
              <a:schemeClr val="tx1"/>
            </a:solidFill>
          </a:ln>
        </p:spPr>
        <p:txBody>
          <a:bodyPr wrap="square" rtlCol="0">
            <a:spAutoFit/>
          </a:bodyPr>
          <a:lstStyle/>
          <a:p>
            <a:r>
              <a:rPr lang="en-IN" sz="3200" b="1" dirty="0" smtClean="0"/>
              <a:t>       Methods of using plants as pollution   </a:t>
            </a:r>
          </a:p>
          <a:p>
            <a:r>
              <a:rPr lang="en-IN" sz="3200" b="1" dirty="0" smtClean="0"/>
              <a:t>                      indicators/monitors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3810000" cy="5181600"/>
          </a:xfrm>
          <a:solidFill>
            <a:schemeClr val="tx2">
              <a:lumMod val="60000"/>
              <a:lumOff val="40000"/>
            </a:schemeClr>
          </a:solidFill>
        </p:spPr>
        <p:txBody>
          <a:bodyPr>
            <a:noAutofit/>
          </a:bodyPr>
          <a:lstStyle/>
          <a:p>
            <a:pPr>
              <a:buNone/>
            </a:pPr>
            <a:r>
              <a:rPr lang="en-IN" sz="2000" b="1" i="1" dirty="0" smtClean="0"/>
              <a:t>       </a:t>
            </a:r>
            <a:r>
              <a:rPr lang="en-IN" b="1" i="1" dirty="0" smtClean="0"/>
              <a:t>In freshwater bodies:</a:t>
            </a:r>
          </a:p>
          <a:p>
            <a:pPr>
              <a:buNone/>
            </a:pPr>
            <a:endParaRPr lang="en-IN" sz="2000" b="1" dirty="0" smtClean="0"/>
          </a:p>
          <a:p>
            <a:r>
              <a:rPr lang="en-IN" sz="1800" b="1" dirty="0" smtClean="0"/>
              <a:t>Changes in diatom community, decrease in plankton algae and aquatic hydrophytes and spread of </a:t>
            </a:r>
            <a:r>
              <a:rPr lang="en-IN" sz="1800" b="1" i="1" dirty="0" smtClean="0"/>
              <a:t>Sphagnum</a:t>
            </a:r>
            <a:r>
              <a:rPr lang="en-IN" sz="1800" b="1" dirty="0" smtClean="0"/>
              <a:t> moss indicate increased water acidity. Specific changes in the aquatic flora can indicate the pH of the water quite correctly.</a:t>
            </a:r>
          </a:p>
          <a:p>
            <a:r>
              <a:rPr lang="en-IN" sz="1800" b="1" dirty="0" err="1" smtClean="0"/>
              <a:t>Eutrophication</a:t>
            </a:r>
            <a:r>
              <a:rPr lang="en-IN" sz="1800" b="1" dirty="0" smtClean="0"/>
              <a:t> and water blooms indicate sewage, organic matter and chemical fertilizer pollution of water.</a:t>
            </a:r>
          </a:p>
          <a:p>
            <a:endParaRPr lang="en-IN" sz="2000" dirty="0"/>
          </a:p>
        </p:txBody>
      </p:sp>
      <p:pic>
        <p:nvPicPr>
          <p:cNvPr id="30724" name="Picture 4" descr="http://www.clemson.edu/extension/natural_resources/water/stormwater_ponds/images/aquatic_plants/euglena_sanguinea_bloom.JPG"/>
          <p:cNvPicPr>
            <a:picLocks noChangeAspect="1" noChangeArrowheads="1"/>
          </p:cNvPicPr>
          <p:nvPr/>
        </p:nvPicPr>
        <p:blipFill>
          <a:blip r:embed="rId2"/>
          <a:srcRect/>
          <a:stretch>
            <a:fillRect/>
          </a:stretch>
        </p:blipFill>
        <p:spPr bwMode="auto">
          <a:xfrm>
            <a:off x="0" y="4800600"/>
            <a:ext cx="2971800" cy="2057400"/>
          </a:xfrm>
          <a:prstGeom prst="rect">
            <a:avLst/>
          </a:prstGeom>
          <a:noFill/>
        </p:spPr>
      </p:pic>
      <p:sp>
        <p:nvSpPr>
          <p:cNvPr id="7" name="Rectangle 6"/>
          <p:cNvSpPr/>
          <p:nvPr/>
        </p:nvSpPr>
        <p:spPr>
          <a:xfrm>
            <a:off x="4343400" y="5657670"/>
            <a:ext cx="4572000" cy="1200330"/>
          </a:xfrm>
          <a:prstGeom prst="rect">
            <a:avLst/>
          </a:prstGeom>
          <a:solidFill>
            <a:srgbClr val="92D050"/>
          </a:solidFill>
        </p:spPr>
        <p:txBody>
          <a:bodyPr wrap="square">
            <a:spAutoFit/>
          </a:bodyPr>
          <a:lstStyle/>
          <a:p>
            <a:r>
              <a:rPr lang="en-US" dirty="0" smtClean="0">
                <a:latin typeface="Arial" charset="0"/>
              </a:rPr>
              <a:t>Streams of the Kathmandu Valley had a higher percentage of pollution tolerant species than streams of the Middle Hills</a:t>
            </a:r>
          </a:p>
          <a:p>
            <a:endParaRPr lang="en-IN" dirty="0"/>
          </a:p>
        </p:txBody>
      </p:sp>
      <p:pic>
        <p:nvPicPr>
          <p:cNvPr id="30728" name="Picture 8" descr="http://www.scielo.org.za/img/revistas/wsa/v35n5/a07fig6c.jpg"/>
          <p:cNvPicPr>
            <a:picLocks noChangeAspect="1" noChangeArrowheads="1"/>
          </p:cNvPicPr>
          <p:nvPr/>
        </p:nvPicPr>
        <p:blipFill>
          <a:blip r:embed="rId3"/>
          <a:srcRect/>
          <a:stretch>
            <a:fillRect/>
          </a:stretch>
        </p:blipFill>
        <p:spPr bwMode="auto">
          <a:xfrm>
            <a:off x="5105400" y="3276600"/>
            <a:ext cx="3819525" cy="2305050"/>
          </a:xfrm>
          <a:prstGeom prst="rect">
            <a:avLst/>
          </a:prstGeom>
          <a:noFill/>
        </p:spPr>
      </p:pic>
      <p:pic>
        <p:nvPicPr>
          <p:cNvPr id="30730" name="Picture 10" descr="http://www.scielo.org.za/img/revistas/wsa/v35n5/a07fig6b.jpg"/>
          <p:cNvPicPr>
            <a:picLocks noChangeAspect="1" noChangeArrowheads="1"/>
          </p:cNvPicPr>
          <p:nvPr/>
        </p:nvPicPr>
        <p:blipFill>
          <a:blip r:embed="rId4"/>
          <a:srcRect/>
          <a:stretch>
            <a:fillRect/>
          </a:stretch>
        </p:blipFill>
        <p:spPr bwMode="auto">
          <a:xfrm>
            <a:off x="4953000" y="1676400"/>
            <a:ext cx="3819525" cy="1600200"/>
          </a:xfrm>
          <a:prstGeom prst="rect">
            <a:avLst/>
          </a:prstGeom>
          <a:noFill/>
        </p:spPr>
      </p:pic>
      <p:pic>
        <p:nvPicPr>
          <p:cNvPr id="30732" name="Picture 12" descr="http://www.scielo.org.za/img/revistas/wsa/v35n5/a07fig6a.jpg"/>
          <p:cNvPicPr>
            <a:picLocks noChangeAspect="1" noChangeArrowheads="1"/>
          </p:cNvPicPr>
          <p:nvPr/>
        </p:nvPicPr>
        <p:blipFill>
          <a:blip r:embed="rId5"/>
          <a:srcRect/>
          <a:stretch>
            <a:fillRect/>
          </a:stretch>
        </p:blipFill>
        <p:spPr bwMode="auto">
          <a:xfrm>
            <a:off x="4876800" y="0"/>
            <a:ext cx="3819525" cy="181927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4038600" cy="6248399"/>
          </a:xfrm>
          <a:solidFill>
            <a:schemeClr val="accent2">
              <a:lumMod val="75000"/>
            </a:schemeClr>
          </a:solidFill>
        </p:spPr>
        <p:txBody>
          <a:bodyPr>
            <a:normAutofit/>
          </a:bodyPr>
          <a:lstStyle/>
          <a:p>
            <a:r>
              <a:rPr lang="en-IN" b="1" dirty="0" smtClean="0"/>
              <a:t>Abundance of </a:t>
            </a:r>
            <a:r>
              <a:rPr lang="en-IN" b="1" i="1" dirty="0" err="1" smtClean="0"/>
              <a:t>Eichhornia</a:t>
            </a:r>
            <a:r>
              <a:rPr lang="en-IN" b="1" dirty="0" smtClean="0"/>
              <a:t> indicates sewage and heavy metal pollution of water.</a:t>
            </a:r>
          </a:p>
          <a:p>
            <a:r>
              <a:rPr lang="en-IN" b="1" dirty="0" smtClean="0"/>
              <a:t>Increase in </a:t>
            </a:r>
            <a:r>
              <a:rPr lang="en-IN" b="1" i="1" dirty="0" smtClean="0"/>
              <a:t>E. coli</a:t>
            </a:r>
            <a:r>
              <a:rPr lang="en-IN" b="1" dirty="0" smtClean="0"/>
              <a:t> and aerobic decomposer bacteria indicates water pollution due to organic sewage.</a:t>
            </a:r>
          </a:p>
          <a:p>
            <a:endParaRPr lang="en-IN" dirty="0"/>
          </a:p>
        </p:txBody>
      </p:sp>
      <p:pic>
        <p:nvPicPr>
          <p:cNvPr id="4" name="Picture 6" descr="http://florabase.dec.wa.gov.au/science/timage/1169ic1.jpg"/>
          <p:cNvPicPr>
            <a:picLocks noChangeAspect="1" noChangeArrowheads="1"/>
          </p:cNvPicPr>
          <p:nvPr/>
        </p:nvPicPr>
        <p:blipFill>
          <a:blip r:embed="rId2"/>
          <a:srcRect/>
          <a:stretch>
            <a:fillRect/>
          </a:stretch>
        </p:blipFill>
        <p:spPr bwMode="auto">
          <a:xfrm>
            <a:off x="4191000" y="0"/>
            <a:ext cx="4419600" cy="3352800"/>
          </a:xfrm>
          <a:prstGeom prst="rect">
            <a:avLst/>
          </a:prstGeom>
          <a:noFill/>
        </p:spPr>
      </p:pic>
      <p:pic>
        <p:nvPicPr>
          <p:cNvPr id="31746" name="Picture 2" descr="http://upload.wikimedia.org/wikipedia/commons/thumb/3/32/EscherichiaColi_NIAID.jpg/250px-EscherichiaColi_NIAID.jpg"/>
          <p:cNvPicPr>
            <a:picLocks noChangeAspect="1" noChangeArrowheads="1"/>
          </p:cNvPicPr>
          <p:nvPr/>
        </p:nvPicPr>
        <p:blipFill>
          <a:blip r:embed="rId3"/>
          <a:srcRect/>
          <a:stretch>
            <a:fillRect/>
          </a:stretch>
        </p:blipFill>
        <p:spPr bwMode="auto">
          <a:xfrm>
            <a:off x="4495800" y="3581399"/>
            <a:ext cx="4241798" cy="3048001"/>
          </a:xfrm>
          <a:prstGeom prst="rect">
            <a:avLst/>
          </a:prstGeom>
          <a:noFill/>
        </p:spPr>
      </p:pic>
      <p:sp>
        <p:nvSpPr>
          <p:cNvPr id="6" name="TextBox 5"/>
          <p:cNvSpPr txBox="1"/>
          <p:nvPr/>
        </p:nvSpPr>
        <p:spPr>
          <a:xfrm>
            <a:off x="3505200" y="6396335"/>
            <a:ext cx="1219200" cy="461665"/>
          </a:xfrm>
          <a:prstGeom prst="rect">
            <a:avLst/>
          </a:prstGeom>
          <a:solidFill>
            <a:schemeClr val="accent3">
              <a:lumMod val="75000"/>
            </a:schemeClr>
          </a:solidFill>
        </p:spPr>
        <p:txBody>
          <a:bodyPr wrap="square" rtlCol="0">
            <a:spAutoFit/>
          </a:bodyPr>
          <a:lstStyle/>
          <a:p>
            <a:r>
              <a:rPr lang="en-US" sz="2400" b="1" i="1" dirty="0" err="1" smtClean="0"/>
              <a:t>E.coli</a:t>
            </a:r>
            <a:endParaRPr lang="en-IN" sz="2400" b="1" i="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TotalTime>
  <Words>1849</Words>
  <Application>Microsoft Office PowerPoint</Application>
  <PresentationFormat>On-screen Show (4:3)</PresentationFormat>
  <Paragraphs>134</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Biological Indicators</vt:lpstr>
      <vt:lpstr> Introduction </vt:lpstr>
      <vt:lpstr>Properties of Bioindicators </vt:lpstr>
      <vt:lpstr>PLANTS AS BIOINDICATORS</vt:lpstr>
      <vt:lpstr>Slide 5</vt:lpstr>
      <vt:lpstr> Important characteristics of plant species used in pollution monitoring </vt:lpstr>
      <vt:lpstr>Slide 7</vt:lpstr>
      <vt:lpstr>Slide 8</vt:lpstr>
      <vt:lpstr>Slide 9</vt:lpstr>
      <vt:lpstr>Slide 10</vt:lpstr>
      <vt:lpstr>Slide 11</vt:lpstr>
      <vt:lpstr>Slide 12</vt:lpstr>
      <vt:lpstr>Slide 13</vt:lpstr>
      <vt:lpstr>Slide 14</vt:lpstr>
      <vt:lpstr> Carnivorous Plants Deeply Affected by Pollution </vt:lpstr>
      <vt:lpstr>Slide 16</vt:lpstr>
      <vt:lpstr>Liverworts and mosses have been found to be good indicators of  environmental conditions. The occurrence of certain aquatic mosses can be used as an indicator of calcium and nutrient content in water.</vt:lpstr>
      <vt:lpstr>Slide 18</vt:lpstr>
      <vt:lpstr>Slide 19</vt:lpstr>
      <vt:lpstr>Slide 20</vt:lpstr>
      <vt:lpstr>Slide 21</vt:lpstr>
      <vt:lpstr>CONCLUSION</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Biological Indicators</dc:title>
  <dc:creator>HP</dc:creator>
  <cp:lastModifiedBy>HP</cp:lastModifiedBy>
  <cp:revision>28</cp:revision>
  <dcterms:created xsi:type="dcterms:W3CDTF">2006-08-16T00:00:00Z</dcterms:created>
  <dcterms:modified xsi:type="dcterms:W3CDTF">2013-02-26T19:31:37Z</dcterms:modified>
</cp:coreProperties>
</file>