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68" r:id="rId3"/>
    <p:sldId id="269" r:id="rId4"/>
    <p:sldId id="270" r:id="rId5"/>
    <p:sldId id="299" r:id="rId6"/>
    <p:sldId id="271" r:id="rId7"/>
    <p:sldId id="272" r:id="rId8"/>
    <p:sldId id="300" r:id="rId9"/>
    <p:sldId id="273" r:id="rId10"/>
    <p:sldId id="301" r:id="rId11"/>
    <p:sldId id="275" r:id="rId12"/>
    <p:sldId id="257" r:id="rId13"/>
    <p:sldId id="258" r:id="rId14"/>
    <p:sldId id="259" r:id="rId15"/>
    <p:sldId id="265" r:id="rId16"/>
    <p:sldId id="266" r:id="rId17"/>
    <p:sldId id="267" r:id="rId18"/>
    <p:sldId id="260" r:id="rId19"/>
    <p:sldId id="261" r:id="rId20"/>
    <p:sldId id="262" r:id="rId21"/>
    <p:sldId id="263" r:id="rId22"/>
    <p:sldId id="264" r:id="rId23"/>
    <p:sldId id="291" r:id="rId24"/>
    <p:sldId id="292" r:id="rId25"/>
    <p:sldId id="274" r:id="rId26"/>
    <p:sldId id="276" r:id="rId27"/>
    <p:sldId id="277" r:id="rId28"/>
    <p:sldId id="293" r:id="rId29"/>
    <p:sldId id="294" r:id="rId30"/>
    <p:sldId id="295" r:id="rId31"/>
    <p:sldId id="296" r:id="rId32"/>
    <p:sldId id="278" r:id="rId33"/>
    <p:sldId id="297" r:id="rId34"/>
    <p:sldId id="29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1536" y="-1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51973-2D9E-4947-A3E2-1BF2D70BECE6}" type="datetimeFigureOut">
              <a:rPr lang="en-US" smtClean="0"/>
              <a:t>22/08/2011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B9567-6CB5-5F46-A8A7-71E00E6A4D3D}" type="slidenum">
              <a:rPr lang="en-US" smtClean="0"/>
              <a:t>‹#›</a:t>
            </a:fld>
            <a:endParaRPr lang="en-US"/>
          </a:p>
        </p:txBody>
      </p:sp>
    </p:spTree>
    <p:extLst>
      <p:ext uri="{BB962C8B-B14F-4D97-AF65-F5344CB8AC3E}">
        <p14:creationId xmlns:p14="http://schemas.microsoft.com/office/powerpoint/2010/main" val="706504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B9567-6CB5-5F46-A8A7-71E00E6A4D3D}" type="slidenum">
              <a:rPr lang="en-US" smtClean="0"/>
              <a:t>1</a:t>
            </a:fld>
            <a:endParaRPr lang="en-US"/>
          </a:p>
        </p:txBody>
      </p:sp>
    </p:spTree>
    <p:extLst>
      <p:ext uri="{BB962C8B-B14F-4D97-AF65-F5344CB8AC3E}">
        <p14:creationId xmlns:p14="http://schemas.microsoft.com/office/powerpoint/2010/main" val="23619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B53776-2636-EA4E-948B-5CC86175E6BC}" type="slidenum">
              <a:rPr lang="en-US" sz="1200"/>
              <a:pPr/>
              <a:t>17</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049FBA-9B79-194D-8FAD-820E44DF025F}" type="slidenum">
              <a:rPr lang="en-US" sz="1200"/>
              <a:pPr/>
              <a:t>18</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9CE8C6-BDB3-7545-8000-8F90FF26CFDE}" type="slidenum">
              <a:rPr lang="en-US" sz="1200"/>
              <a:pPr/>
              <a:t>19</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80D2E-3ED9-014F-880D-C1776302086D}" type="slidenum">
              <a:rPr lang="en-US" sz="1200"/>
              <a:pPr/>
              <a:t>20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8A473F-49B2-C140-AC9C-2C6CDCAEADA6}" type="slidenum">
              <a:rPr lang="en-US" sz="1200"/>
              <a:pPr/>
              <a:t>21</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935185-6971-2546-B190-D322AB66C10F}" type="slidenum">
              <a:rPr lang="en-US" sz="1200"/>
              <a:pPr/>
              <a:t>22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935185-6971-2546-B190-D322AB66C10F}" type="slidenum">
              <a:rPr lang="en-US" sz="1200"/>
              <a:pPr/>
              <a:t>24</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1A2538-CE9A-AC47-8B29-D97D90E45094}" type="slidenum">
              <a:rPr lang="en-US" sz="1200"/>
              <a:pPr/>
              <a:t>25</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0CE4B6-E9CD-DC49-922B-60EE4B93FB29}" type="slidenum">
              <a:rPr lang="en-US" sz="1200"/>
              <a:pPr/>
              <a:t>26</a:t>
            </a:fld>
            <a:endParaRPr lang="en-US" sz="1200"/>
          </a:p>
        </p:txBody>
      </p:sp>
      <p:sp>
        <p:nvSpPr>
          <p:cNvPr id="80899" name="Rectangle 1026"/>
          <p:cNvSpPr>
            <a:spLocks noGrp="1" noRot="1" noChangeAspect="1" noChangeArrowheads="1" noTextEdit="1"/>
          </p:cNvSpPr>
          <p:nvPr>
            <p:ph type="sldImg"/>
          </p:nvPr>
        </p:nvSpPr>
        <p:spPr>
          <a:solidFill>
            <a:srgbClr val="FFFFFF"/>
          </a:solidFill>
          <a:ln/>
        </p:spPr>
      </p:sp>
      <p:sp>
        <p:nvSpPr>
          <p:cNvPr id="8090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821D3B-7221-D440-A353-16D35333C065}" type="slidenum">
              <a:rPr lang="en-US" sz="1200"/>
              <a:pPr/>
              <a:t>27</a:t>
            </a:fld>
            <a:endParaRPr 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FFC9D-065A-214D-B23D-8EAE5CE20217}" type="slidenum">
              <a:rPr lang="en-US"/>
              <a:pPr/>
              <a:t>4</a:t>
            </a:fld>
            <a:endParaRPr lang="en-US"/>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a:xfrm>
            <a:off x="914400" y="4343206"/>
            <a:ext cx="5029200" cy="4113628"/>
          </a:xfrm>
        </p:spPr>
        <p:txBody>
          <a:bodyPr/>
          <a:lstStyle/>
          <a:p>
            <a:r>
              <a:rPr lang="en-US" sz="1400" dirty="0"/>
              <a:t>To understand what Genetically Modified Organisms or GMOs are, let</a:t>
            </a:r>
            <a:r>
              <a:rPr lang="ja-JP" altLang="en-US" sz="1400" dirty="0">
                <a:latin typeface="Arial"/>
              </a:rPr>
              <a:t>’</a:t>
            </a:r>
            <a:r>
              <a:rPr lang="en-US" sz="1400" dirty="0"/>
              <a:t>s first review what DNA is. Within the tissues of the plant are cells. Within the cell is the nucleus. Within that are chromosomes composed of the DNA molecule, which in turn is made up of a sequence of base pairs. A simplistic description is that sequence of the genes in the DNA determine the sequence in the RNA, which then determines the sequence of the building blocks of proteins, called amino acids. These proteins can determine a particular trait or characteristic.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908963-2EC6-2F48-A58A-5394A16BE5FE}" type="slidenum">
              <a:rPr lang="en-US" sz="1200"/>
              <a:pPr/>
              <a:t>28</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3C724-C0C8-1547-9D59-E75D48099F18}" type="slidenum">
              <a:rPr lang="en-US"/>
              <a:pPr/>
              <a:t>29</a:t>
            </a:fld>
            <a:endParaRPr lang="en-US"/>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D7919-E3FE-BD41-B740-0CDA764E95A6}" type="slidenum">
              <a:rPr lang="en-US"/>
              <a:pPr/>
              <a:t>30</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176B7-21DD-5642-B4AF-18A165CEA5E8}" type="slidenum">
              <a:rPr lang="en-US"/>
              <a:pPr/>
              <a:t>32</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36CFD3-7BC4-0144-842A-10BB1397D028}" type="slidenum">
              <a:rPr lang="en-US" sz="1200"/>
              <a:pPr/>
              <a:t>33</a:t>
            </a:fld>
            <a:endParaRPr 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448A4B-2046-A74E-88E5-FAFD41D9C9AD}" type="slidenum">
              <a:rPr lang="en-US" sz="1200"/>
              <a:pPr/>
              <a:t>34</a:t>
            </a:fld>
            <a:endParaRPr 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3A7AF-410F-F54C-8E12-13B91116A854}" type="slidenum">
              <a:rPr lang="en-US"/>
              <a:pPr/>
              <a:t>35</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554B7-D550-9048-B3AE-738CB1A13CFC}" type="slidenum">
              <a:rPr lang="en-US"/>
              <a:pPr/>
              <a:t>36</a:t>
            </a:fld>
            <a:endParaRPr lang="en-US"/>
          </a:p>
        </p:txBody>
      </p:sp>
      <p:sp>
        <p:nvSpPr>
          <p:cNvPr id="38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28DBB-B995-4146-8340-71D4BB4294C8}" type="slidenum">
              <a:rPr lang="en-US"/>
              <a:pPr/>
              <a:t>37</a:t>
            </a:fld>
            <a:endParaRPr lang="en-US"/>
          </a:p>
        </p:txBody>
      </p:sp>
      <p:sp>
        <p:nvSpPr>
          <p:cNvPr id="40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E8CAC-6BD4-CD46-B41A-548260D29257}" type="slidenum">
              <a:rPr lang="en-US"/>
              <a:pPr/>
              <a:t>38</a:t>
            </a:fld>
            <a:endParaRPr lang="en-US"/>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EF438-737C-F646-92A3-0007C2F0D2AE}" type="slidenum">
              <a:rPr lang="en-US"/>
              <a:pPr/>
              <a:t>7</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r>
              <a:rPr lang="en-US" dirty="0"/>
              <a:t>Using genetic engineering, scientists take genes from bacteria, viruses or other sources and force them into the DNA of a plant. There are 5 steps. First they isolate the gene that they want to insert and then change it so that it </a:t>
            </a:r>
            <a:r>
              <a:rPr lang="en-US" sz="1400" dirty="0"/>
              <a:t>works</a:t>
            </a:r>
            <a:r>
              <a:rPr lang="en-US" dirty="0"/>
              <a:t> in plants. They prepare plant cells to be inserted. Insertion is often done using a gene gun, where they coat tiny particles of gold or tungsten with genes and then shoot them into a plate of cells. Alternatively, they can use bacteria to infect plants with the foreign gene. Once the gene gets into the DNA of the plant cell, the cell is cloned (using tissue culture) into a full plant. All but one of these steps contain scientific uncertainties and risks for health and the environment.</a:t>
            </a:r>
            <a:endParaRPr lang="en-US"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AA190-D966-A24B-9DB5-E4DB86409103}" type="slidenum">
              <a:rPr lang="en-US"/>
              <a:pPr/>
              <a:t>39</a:t>
            </a:fld>
            <a:endParaRPr lang="en-US"/>
          </a:p>
        </p:txBody>
      </p:sp>
      <p:sp>
        <p:nvSpPr>
          <p:cNvPr id="45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AD772-99B2-2C46-A407-B16A868B526B}" type="slidenum">
              <a:rPr lang="en-US"/>
              <a:pPr/>
              <a:t>40</a:t>
            </a:fld>
            <a:endParaRPr lang="en-US"/>
          </a:p>
        </p:txBody>
      </p:sp>
      <p:sp>
        <p:nvSpPr>
          <p:cNvPr id="47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91DAF-A182-7443-89D3-EB9F138A438A}" type="slidenum">
              <a:rPr lang="en-US"/>
              <a:pPr/>
              <a:t>41</a:t>
            </a:fld>
            <a:endParaRPr lang="en-US"/>
          </a:p>
        </p:txBody>
      </p:sp>
      <p:sp>
        <p:nvSpPr>
          <p:cNvPr id="49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279FF-0B17-DA47-AF6C-25C3351DA2E7}" type="slidenum">
              <a:rPr lang="en-US" smtClean="0"/>
              <a:t>42</a:t>
            </a:fld>
            <a:endParaRPr lang="en-US"/>
          </a:p>
        </p:txBody>
      </p:sp>
    </p:spTree>
    <p:extLst>
      <p:ext uri="{BB962C8B-B14F-4D97-AF65-F5344CB8AC3E}">
        <p14:creationId xmlns:p14="http://schemas.microsoft.com/office/powerpoint/2010/main" val="3580539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1CB32C-59E2-4B40-9782-D548E446F5F3}" type="slidenum">
              <a:rPr lang="en-US" sz="1200"/>
              <a:pPr/>
              <a:t>47</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D50906-0EC6-E54F-BA1F-A81B5B9063AB}" type="slidenum">
              <a:rPr lang="en-US" sz="1200"/>
              <a:pPr/>
              <a:t>48</a:t>
            </a:fld>
            <a:endParaRPr lang="en-US" sz="12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6EB4CC-5C8A-ED46-926C-262883F21D46}" type="slidenum">
              <a:rPr lang="en-US" sz="1200"/>
              <a:pPr/>
              <a:t>49</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2C1AE7-27D1-A043-9AE8-190ABAD879D8}" type="slidenum">
              <a:rPr lang="en-US" sz="1200"/>
              <a:pPr/>
              <a:t>50</a:t>
            </a:fld>
            <a:endParaRPr lang="en-US" sz="12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7442D-9553-FE48-B163-9009FBF01E60}" type="slidenum">
              <a:rPr lang="en-US"/>
              <a:pPr/>
              <a:t>51</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E0BC5-03DD-994C-B1BA-BE0F59D30CF7}" type="slidenum">
              <a:rPr lang="en-US"/>
              <a:pPr/>
              <a:t>52</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78231-3E4C-6B48-BB74-3B8149ED9E72}" type="slidenum">
              <a:rPr lang="en-US"/>
              <a:pPr/>
              <a:t>8</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r>
              <a:rPr lang="en-US"/>
              <a:t>Here is a diagram representing the gene that is inserted. It is called a transgene  or gene construct. Let</a:t>
            </a:r>
            <a:r>
              <a:rPr lang="ja-JP" altLang="en-US">
                <a:latin typeface="Arial"/>
              </a:rPr>
              <a:t>’</a:t>
            </a:r>
            <a:r>
              <a:rPr lang="en-US"/>
              <a:t> say scientists want to create a corn plant that produces its own pesticide. They typically take a gene from bacteria that produces its own pesticide. The bacteria are called Bt for </a:t>
            </a:r>
            <a:r>
              <a:rPr lang="en-US" i="1"/>
              <a:t>Bacillus Thuringiensis </a:t>
            </a:r>
            <a:r>
              <a:rPr lang="en-US"/>
              <a:t>and the pesticidal toxin it creates is called Bt-toxin. If you take the pesticide-producing Bt gene from the bacterium and put that inside corn by itself it wouldn</a:t>
            </a:r>
            <a:r>
              <a:rPr lang="ja-JP" altLang="en-US">
                <a:latin typeface="Arial"/>
              </a:rPr>
              <a:t>’</a:t>
            </a:r>
            <a:r>
              <a:rPr lang="en-US"/>
              <a:t>t work. Plant DNA is normally designed to turn genes on and off as needed by the cell. But there is no corn on earth that has ever had this BT gene before the advent of genetic engineering. The corn plant does not know how to turn it on. So scientists attach a promoter, usually taken from a virus, which acts as an </a:t>
            </a:r>
            <a:r>
              <a:rPr lang="ja-JP" altLang="en-US">
                <a:latin typeface="Arial"/>
              </a:rPr>
              <a:t>“</a:t>
            </a:r>
            <a:r>
              <a:rPr lang="en-US"/>
              <a:t>on</a:t>
            </a:r>
            <a:r>
              <a:rPr lang="ja-JP" altLang="en-US">
                <a:latin typeface="Arial"/>
              </a:rPr>
              <a:t>”</a:t>
            </a:r>
            <a:r>
              <a:rPr lang="en-US"/>
              <a:t> switch. It turns the gene on 24/7. This BT gene is not under the control of the DNA. It is under the control of this inserted viral promoter.</a:t>
            </a:r>
          </a:p>
          <a:p>
            <a:r>
              <a:rPr lang="en-US"/>
              <a:t>On the other side of the gene, scientists attach a stop signal or termination signal, which tells the cell, </a:t>
            </a:r>
            <a:r>
              <a:rPr lang="ja-JP" altLang="en-US">
                <a:latin typeface="Arial"/>
              </a:rPr>
              <a:t>“</a:t>
            </a:r>
            <a:r>
              <a:rPr lang="en-US"/>
              <a:t>The gene ends here. Stop reading.</a:t>
            </a:r>
            <a:r>
              <a:rPr lang="ja-JP" altLang="en-US">
                <a:latin typeface="Arial"/>
              </a:rPr>
              <a:t>”</a:t>
            </a:r>
            <a:endParaRPr lang="en-US"/>
          </a:p>
          <a:p>
            <a:endParaRPr lang="en-US"/>
          </a:p>
          <a:p>
            <a:r>
              <a:rPr lang="en-US"/>
              <a:t>Scientists make millions of copies of the transgene, which are either shot into millions of cells or infected into the cell by bacteria. The hope is that some of the genes make it into the DNA of some of those cells. They can</a:t>
            </a:r>
            <a:r>
              <a:rPr lang="ja-JP" altLang="en-US">
                <a:latin typeface="Arial"/>
              </a:rPr>
              <a:t>’</a:t>
            </a:r>
            <a:r>
              <a:rPr lang="en-US"/>
              <a:t>t tell which of the genes make it into the DNA. So, they do the following: Before they multiply and insert the gene construct, they add an antibiotic resistant marker gene. This new gene creates a protein that protects the cell from a specific antibiotic.</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7F820-ACFB-6C41-9C4A-91B742F770D4}" type="slidenum">
              <a:rPr lang="en-US"/>
              <a:pPr/>
              <a:t>53</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B269B-3108-5B45-AE21-8A910C1EDE48}" type="slidenum">
              <a:rPr lang="en-US"/>
              <a:pPr/>
              <a:t>54</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15076-5FCB-B14A-B3BE-70089A7F3092}" type="slidenum">
              <a:rPr lang="en-US"/>
              <a:pPr/>
              <a:t>11</a:t>
            </a:fld>
            <a:endParaRPr lang="en-US"/>
          </a:p>
        </p:txBody>
      </p:sp>
      <p:sp>
        <p:nvSpPr>
          <p:cNvPr id="583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3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8DDBED-D96E-514B-A6B6-805524609713}" type="slidenum">
              <a:rPr lang="en-US" sz="1200"/>
              <a:pPr/>
              <a:t>12</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734F7B-DB24-5F41-A0EB-B2B029BE7292}" type="slidenum">
              <a:rPr lang="en-US" sz="1200"/>
              <a:pPr/>
              <a:t>13</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B53776-2636-EA4E-948B-5CC86175E6BC}" type="slidenum">
              <a:rPr lang="en-US" sz="1200"/>
              <a:pPr/>
              <a:t>14</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B53776-2636-EA4E-948B-5CC86175E6BC}" type="slidenum">
              <a:rPr lang="en-US" sz="1200"/>
              <a:pPr/>
              <a:t>16</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D481A-3B04-AC4C-8811-132CEFA96BBD}" type="datetimeFigureOut">
              <a:rPr lang="en-US" smtClean="0"/>
              <a:t>22/08/2011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161468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D481A-3B04-AC4C-8811-132CEFA96BBD}" type="datetimeFigureOut">
              <a:rPr lang="en-US" smtClean="0"/>
              <a:t>22/08/2011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312515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D481A-3B04-AC4C-8811-132CEFA96BBD}" type="datetimeFigureOut">
              <a:rPr lang="en-US" smtClean="0"/>
              <a:t>22/08/2011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372339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D481A-3B04-AC4C-8811-132CEFA96BBD}" type="datetimeFigureOut">
              <a:rPr lang="en-US" smtClean="0"/>
              <a:t>22/08/2011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257394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4D481A-3B04-AC4C-8811-132CEFA96BBD}" type="datetimeFigureOut">
              <a:rPr lang="en-US" smtClean="0"/>
              <a:t>22/08/2011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352315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4D481A-3B04-AC4C-8811-132CEFA96BBD}" type="datetimeFigureOut">
              <a:rPr lang="en-US" smtClean="0"/>
              <a:t>22/08/2011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230845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4D481A-3B04-AC4C-8811-132CEFA96BBD}" type="datetimeFigureOut">
              <a:rPr lang="en-US" smtClean="0"/>
              <a:t>22/08/2011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337851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4D481A-3B04-AC4C-8811-132CEFA96BBD}" type="datetimeFigureOut">
              <a:rPr lang="en-US" smtClean="0"/>
              <a:t>22/08/2011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153153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D481A-3B04-AC4C-8811-132CEFA96BBD}" type="datetimeFigureOut">
              <a:rPr lang="en-US" smtClean="0"/>
              <a:t>22/08/2011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42207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D481A-3B04-AC4C-8811-132CEFA96BBD}" type="datetimeFigureOut">
              <a:rPr lang="en-US" smtClean="0"/>
              <a:t>22/08/2011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71312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D481A-3B04-AC4C-8811-132CEFA96BBD}" type="datetimeFigureOut">
              <a:rPr lang="en-US" smtClean="0"/>
              <a:t>22/08/2011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498DC-4B75-D14F-B41D-95E7CE46FE4F}" type="slidenum">
              <a:rPr lang="en-US" smtClean="0"/>
              <a:t>‹#›</a:t>
            </a:fld>
            <a:endParaRPr lang="en-US"/>
          </a:p>
        </p:txBody>
      </p:sp>
    </p:spTree>
    <p:extLst>
      <p:ext uri="{BB962C8B-B14F-4D97-AF65-F5344CB8AC3E}">
        <p14:creationId xmlns:p14="http://schemas.microsoft.com/office/powerpoint/2010/main" val="2897266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D481A-3B04-AC4C-8811-132CEFA96BBD}" type="datetimeFigureOut">
              <a:rPr lang="en-US" smtClean="0"/>
              <a:t>22/08/2011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498DC-4B75-D14F-B41D-95E7CE46FE4F}" type="slidenum">
              <a:rPr lang="en-US" smtClean="0"/>
              <a:t>‹#›</a:t>
            </a:fld>
            <a:endParaRPr lang="en-US"/>
          </a:p>
        </p:txBody>
      </p:sp>
    </p:spTree>
    <p:extLst>
      <p:ext uri="{BB962C8B-B14F-4D97-AF65-F5344CB8AC3E}">
        <p14:creationId xmlns:p14="http://schemas.microsoft.com/office/powerpoint/2010/main" val="215026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books.nap.edu/catalog/10977.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hyperlink" Target="http://www.jsi.com/intl/omni/up_9_97.htm" TargetMode="External"/><Relationship Id="rId4" Type="http://schemas.openxmlformats.org/officeDocument/2006/relationships/hyperlink" Target="http://www.jsi.com/intl/omni/fnlrep3.htm" TargetMode="External"/><Relationship Id="rId5" Type="http://schemas.openxmlformats.org/officeDocument/2006/relationships/hyperlink" Target="http://www.jsi.com/intl/omni/sugr_pt1.ht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799"/>
            <a:ext cx="7772400" cy="2036898"/>
          </a:xfrm>
        </p:spPr>
        <p:txBody>
          <a:bodyPr>
            <a:normAutofit fontScale="90000"/>
          </a:bodyPr>
          <a:lstStyle/>
          <a:p>
            <a:r>
              <a:rPr lang="en-US" dirty="0" smtClean="0"/>
              <a:t>Golden </a:t>
            </a:r>
            <a:r>
              <a:rPr lang="en-US" dirty="0" smtClean="0"/>
              <a:t>Rice and </a:t>
            </a:r>
            <a:r>
              <a:rPr lang="en-US" dirty="0" err="1" smtClean="0"/>
              <a:t>Bt</a:t>
            </a:r>
            <a:r>
              <a:rPr lang="en-US" dirty="0" smtClean="0"/>
              <a:t> crops:  Unanswered safety and efficacy questions</a:t>
            </a:r>
            <a:endParaRPr lang="en-US" dirty="0"/>
          </a:p>
        </p:txBody>
      </p:sp>
      <p:sp>
        <p:nvSpPr>
          <p:cNvPr id="3" name="Subtitle 2"/>
          <p:cNvSpPr>
            <a:spLocks noGrp="1"/>
          </p:cNvSpPr>
          <p:nvPr>
            <p:ph type="subTitle" idx="1"/>
          </p:nvPr>
        </p:nvSpPr>
        <p:spPr>
          <a:xfrm>
            <a:off x="981519" y="3215618"/>
            <a:ext cx="7188180" cy="3334716"/>
          </a:xfrm>
        </p:spPr>
        <p:txBody>
          <a:bodyPr>
            <a:normAutofit lnSpcReduction="10000"/>
          </a:bodyPr>
          <a:lstStyle/>
          <a:p>
            <a:r>
              <a:rPr lang="en-US" dirty="0" smtClean="0">
                <a:solidFill>
                  <a:srgbClr val="000000"/>
                </a:solidFill>
              </a:rPr>
              <a:t>Michael Hansen, Ph.D.</a:t>
            </a:r>
          </a:p>
          <a:p>
            <a:r>
              <a:rPr lang="en-US" dirty="0" smtClean="0">
                <a:solidFill>
                  <a:srgbClr val="000000"/>
                </a:solidFill>
              </a:rPr>
              <a:t>Senior Scientist</a:t>
            </a:r>
          </a:p>
          <a:p>
            <a:r>
              <a:rPr lang="en-US" dirty="0" smtClean="0">
                <a:solidFill>
                  <a:srgbClr val="000000"/>
                </a:solidFill>
              </a:rPr>
              <a:t>Consumers Union US</a:t>
            </a:r>
          </a:p>
          <a:p>
            <a:r>
              <a:rPr lang="en-US" dirty="0" smtClean="0">
                <a:solidFill>
                  <a:srgbClr val="000000"/>
                </a:solidFill>
              </a:rPr>
              <a:t>University of </a:t>
            </a:r>
            <a:r>
              <a:rPr lang="en-US" dirty="0">
                <a:solidFill>
                  <a:srgbClr val="000000"/>
                </a:solidFill>
              </a:rPr>
              <a:t>Philippines Los </a:t>
            </a:r>
            <a:r>
              <a:rPr lang="en-US" dirty="0" err="1">
                <a:solidFill>
                  <a:srgbClr val="000000"/>
                </a:solidFill>
              </a:rPr>
              <a:t>Baños</a:t>
            </a:r>
            <a:endParaRPr lang="en-US" dirty="0" smtClean="0">
              <a:solidFill>
                <a:srgbClr val="000000"/>
              </a:solidFill>
            </a:endParaRPr>
          </a:p>
          <a:p>
            <a:r>
              <a:rPr lang="en-US" dirty="0" smtClean="0">
                <a:solidFill>
                  <a:srgbClr val="000000"/>
                </a:solidFill>
              </a:rPr>
              <a:t>Los </a:t>
            </a:r>
            <a:r>
              <a:rPr lang="en-US" dirty="0" err="1" smtClean="0">
                <a:solidFill>
                  <a:srgbClr val="000000"/>
                </a:solidFill>
              </a:rPr>
              <a:t>Baños</a:t>
            </a:r>
            <a:r>
              <a:rPr lang="en-US" dirty="0" smtClean="0">
                <a:solidFill>
                  <a:srgbClr val="000000"/>
                </a:solidFill>
              </a:rPr>
              <a:t>, </a:t>
            </a:r>
            <a:r>
              <a:rPr lang="en-US" dirty="0" smtClean="0">
                <a:solidFill>
                  <a:srgbClr val="000000"/>
                </a:solidFill>
              </a:rPr>
              <a:t>Philippines</a:t>
            </a:r>
          </a:p>
          <a:p>
            <a:r>
              <a:rPr lang="en-US" dirty="0">
                <a:solidFill>
                  <a:srgbClr val="000000"/>
                </a:solidFill>
              </a:rPr>
              <a:t>August </a:t>
            </a:r>
            <a:r>
              <a:rPr lang="en-US" dirty="0" smtClean="0">
                <a:solidFill>
                  <a:srgbClr val="000000"/>
                </a:solidFill>
              </a:rPr>
              <a:t>24, </a:t>
            </a:r>
            <a:r>
              <a:rPr lang="en-US" dirty="0">
                <a:solidFill>
                  <a:srgbClr val="000000"/>
                </a:solidFill>
              </a:rPr>
              <a:t>2011</a:t>
            </a:r>
          </a:p>
          <a:p>
            <a:endParaRPr lang="en-US" dirty="0"/>
          </a:p>
        </p:txBody>
      </p:sp>
    </p:spTree>
    <p:extLst>
      <p:ext uri="{BB962C8B-B14F-4D97-AF65-F5344CB8AC3E}">
        <p14:creationId xmlns:p14="http://schemas.microsoft.com/office/powerpoint/2010/main" val="27673194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74638"/>
            <a:ext cx="8229600" cy="487362"/>
          </a:xfrm>
        </p:spPr>
        <p:txBody>
          <a:bodyPr>
            <a:normAutofit fontScale="90000"/>
          </a:bodyPr>
          <a:lstStyle/>
          <a:p>
            <a:endParaRPr lang="en-US" sz="4000"/>
          </a:p>
        </p:txBody>
      </p:sp>
      <p:pic>
        <p:nvPicPr>
          <p:cNvPr id="25603" name="Picture 1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988" r="-12988"/>
          <a:stretch>
            <a:fillRect/>
          </a:stretch>
        </p:blipFill>
        <p:spPr>
          <a:xfrm>
            <a:off x="457200" y="1066800"/>
            <a:ext cx="8229600" cy="5059363"/>
          </a:xfrm>
        </p:spPr>
      </p:pic>
    </p:spTree>
    <p:extLst>
      <p:ext uri="{BB962C8B-B14F-4D97-AF65-F5344CB8AC3E}">
        <p14:creationId xmlns:p14="http://schemas.microsoft.com/office/powerpoint/2010/main" val="10133127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1295400"/>
          </a:xfrm>
        </p:spPr>
        <p:txBody>
          <a:bodyPr/>
          <a:lstStyle/>
          <a:p>
            <a:r>
              <a:rPr lang="en-US" sz="3200"/>
              <a:t>Key phrases in US Food and Drug Administration safety consultation letters</a:t>
            </a:r>
            <a:endParaRPr lang="en-US" sz="4000"/>
          </a:p>
        </p:txBody>
      </p:sp>
      <p:sp>
        <p:nvSpPr>
          <p:cNvPr id="57347" name="Rectangle 3"/>
          <p:cNvSpPr>
            <a:spLocks noGrp="1" noChangeArrowheads="1"/>
          </p:cNvSpPr>
          <p:nvPr>
            <p:ph type="body" idx="1"/>
          </p:nvPr>
        </p:nvSpPr>
        <p:spPr>
          <a:xfrm>
            <a:off x="685800" y="1981200"/>
            <a:ext cx="7772400" cy="4572000"/>
          </a:xfrm>
        </p:spPr>
        <p:txBody>
          <a:bodyPr/>
          <a:lstStyle/>
          <a:p>
            <a:pPr>
              <a:lnSpc>
                <a:spcPct val="90000"/>
              </a:lnSpc>
            </a:pPr>
            <a:r>
              <a:rPr lang="en-US" sz="2000" dirty="0"/>
              <a:t>Letter for MON 810 (</a:t>
            </a:r>
            <a:r>
              <a:rPr lang="en-US" sz="2000" dirty="0" err="1"/>
              <a:t>Bt</a:t>
            </a:r>
            <a:r>
              <a:rPr lang="en-US" sz="2000" dirty="0"/>
              <a:t> corn), dated Sept. 26, 1996</a:t>
            </a:r>
            <a:endParaRPr lang="en-US" sz="1800" dirty="0"/>
          </a:p>
          <a:p>
            <a:pPr>
              <a:lnSpc>
                <a:spcPct val="90000"/>
              </a:lnSpc>
            </a:pPr>
            <a:r>
              <a:rPr lang="ja-JP" altLang="en-US" sz="2000" dirty="0">
                <a:latin typeface="Arial"/>
              </a:rPr>
              <a:t>“</a:t>
            </a:r>
            <a:r>
              <a:rPr lang="en-US" sz="2000" dirty="0"/>
              <a:t>Monsanto submitted a summary assessment of corn containing transformation event MON 810 on June 6, 1996</a:t>
            </a:r>
            <a:r>
              <a:rPr lang="ja-JP" altLang="en-US" sz="2000" dirty="0">
                <a:latin typeface="Arial"/>
              </a:rPr>
              <a:t>”</a:t>
            </a:r>
            <a:r>
              <a:rPr lang="en-US" sz="2000" dirty="0"/>
              <a:t> </a:t>
            </a:r>
          </a:p>
          <a:p>
            <a:pPr>
              <a:lnSpc>
                <a:spcPct val="90000"/>
              </a:lnSpc>
            </a:pPr>
            <a:r>
              <a:rPr lang="ja-JP" altLang="en-US" sz="2000" dirty="0">
                <a:latin typeface="Arial"/>
              </a:rPr>
              <a:t>“</a:t>
            </a:r>
            <a:r>
              <a:rPr lang="en-US" sz="2000" dirty="0"/>
              <a:t>Based on the safety and nutritional assessment you have conducted, </a:t>
            </a:r>
            <a:r>
              <a:rPr lang="en-US" sz="2000" dirty="0">
                <a:solidFill>
                  <a:srgbClr val="E01520"/>
                </a:solidFill>
              </a:rPr>
              <a:t>it is our understanding that Monsanto has concluded that corn products derived from this new variety are not materially different in composition, safety, and other relevant parameters from corn currently on the market</a:t>
            </a:r>
            <a:r>
              <a:rPr lang="en-US" sz="2000" dirty="0"/>
              <a:t>, and that the genetically modified corn does not raise issues that would require premarket review or approval by FDA.</a:t>
            </a:r>
            <a:r>
              <a:rPr lang="ja-JP" altLang="en-US" sz="2000" dirty="0" smtClean="0">
                <a:latin typeface="Arial"/>
              </a:rPr>
              <a:t>”</a:t>
            </a:r>
            <a:endParaRPr lang="en-US" altLang="ja-JP" sz="2000" dirty="0" smtClean="0">
              <a:latin typeface="Arial"/>
            </a:endParaRPr>
          </a:p>
          <a:p>
            <a:pPr>
              <a:lnSpc>
                <a:spcPct val="90000"/>
              </a:lnSpc>
            </a:pPr>
            <a:r>
              <a:rPr lang="en-US" sz="2000" dirty="0" smtClean="0">
                <a:latin typeface="Arial"/>
              </a:rPr>
              <a:t>These two sentences are in all the 90+ safety consultation letters, with exception of </a:t>
            </a:r>
            <a:r>
              <a:rPr lang="en-US" sz="2000" dirty="0" err="1" smtClean="0">
                <a:latin typeface="Arial"/>
              </a:rPr>
              <a:t>FlavrSavr</a:t>
            </a:r>
            <a:r>
              <a:rPr lang="en-US" sz="2000" dirty="0" smtClean="0">
                <a:latin typeface="Arial"/>
              </a:rPr>
              <a:t> tomato</a:t>
            </a:r>
            <a:endParaRPr lang="en-US" sz="2000" dirty="0"/>
          </a:p>
          <a:p>
            <a:pPr>
              <a:lnSpc>
                <a:spcPct val="90000"/>
              </a:lnSpc>
            </a:pPr>
            <a:r>
              <a:rPr lang="en-US" sz="2000" dirty="0">
                <a:solidFill>
                  <a:srgbClr val="E01520"/>
                </a:solidFill>
              </a:rPr>
              <a:t>FDA does not require premarket safety assessment</a:t>
            </a:r>
            <a:r>
              <a:rPr lang="en-US" sz="2000" dirty="0"/>
              <a:t> </a:t>
            </a:r>
          </a:p>
        </p:txBody>
      </p:sp>
    </p:spTree>
    <p:extLst>
      <p:ext uri="{BB962C8B-B14F-4D97-AF65-F5344CB8AC3E}">
        <p14:creationId xmlns:p14="http://schemas.microsoft.com/office/powerpoint/2010/main" val="2781213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ctr"/>
          <a:lstStyle/>
          <a:p>
            <a:pPr algn="ctr" eaLnBrk="1" hangingPunct="1"/>
            <a:r>
              <a:rPr lang="en-US" dirty="0">
                <a:latin typeface="Arial" charset="0"/>
              </a:rPr>
              <a:t>Golden Rice</a:t>
            </a:r>
          </a:p>
        </p:txBody>
      </p:sp>
      <p:sp>
        <p:nvSpPr>
          <p:cNvPr id="30723" name="Rectangle 3"/>
          <p:cNvSpPr>
            <a:spLocks noGrp="1" noChangeArrowheads="1"/>
          </p:cNvSpPr>
          <p:nvPr>
            <p:ph type="body" idx="1"/>
          </p:nvPr>
        </p:nvSpPr>
        <p:spPr/>
        <p:txBody>
          <a:bodyPr/>
          <a:lstStyle/>
          <a:p>
            <a:pPr eaLnBrk="1" hangingPunct="1">
              <a:lnSpc>
                <a:spcPct val="90000"/>
              </a:lnSpc>
            </a:pPr>
            <a:r>
              <a:rPr lang="en-US" dirty="0">
                <a:latin typeface="Arial" charset="0"/>
              </a:rPr>
              <a:t>The problem:  Vitamin A deficiency (VAD), which can be life-threatening</a:t>
            </a:r>
          </a:p>
          <a:p>
            <a:pPr eaLnBrk="1" hangingPunct="1">
              <a:lnSpc>
                <a:spcPct val="90000"/>
              </a:lnSpc>
            </a:pPr>
            <a:r>
              <a:rPr lang="en-US" dirty="0">
                <a:latin typeface="Arial" charset="0"/>
              </a:rPr>
              <a:t>WHO:  about 124 million children affected; 250,000-500,000 children go blind every year, about half die within 12 months </a:t>
            </a:r>
            <a:r>
              <a:rPr lang="en-US" sz="1600" dirty="0">
                <a:latin typeface="Arial" charset="0"/>
              </a:rPr>
              <a:t>(</a:t>
            </a:r>
            <a:r>
              <a:rPr lang="en-US" sz="1600" dirty="0" err="1">
                <a:latin typeface="Arial" charset="0"/>
              </a:rPr>
              <a:t>Enserink</a:t>
            </a:r>
            <a:r>
              <a:rPr lang="en-US" sz="1600" dirty="0">
                <a:latin typeface="Arial" charset="0"/>
              </a:rPr>
              <a:t>, M.  2008.  Tough lessons from Golden Rice.  </a:t>
            </a:r>
            <a:r>
              <a:rPr lang="en-US" sz="1600" i="1" dirty="0">
                <a:latin typeface="Arial" charset="0"/>
              </a:rPr>
              <a:t>Science</a:t>
            </a:r>
            <a:r>
              <a:rPr lang="en-US" sz="1600" dirty="0">
                <a:latin typeface="Arial" charset="0"/>
              </a:rPr>
              <a:t>, 230:  468-471.)</a:t>
            </a:r>
          </a:p>
          <a:p>
            <a:pPr eaLnBrk="1" hangingPunct="1">
              <a:lnSpc>
                <a:spcPct val="90000"/>
              </a:lnSpc>
            </a:pPr>
            <a:r>
              <a:rPr lang="en-US" dirty="0">
                <a:latin typeface="Arial" charset="0"/>
              </a:rPr>
              <a:t>The high-tech answer:  Rice engineered to produce a precursor to Vitamin A</a:t>
            </a:r>
          </a:p>
        </p:txBody>
      </p:sp>
    </p:spTree>
    <p:extLst>
      <p:ext uri="{BB962C8B-B14F-4D97-AF65-F5344CB8AC3E}">
        <p14:creationId xmlns:p14="http://schemas.microsoft.com/office/powerpoint/2010/main" val="310684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algn="ctr" eaLnBrk="1" hangingPunct="1"/>
            <a:r>
              <a:rPr lang="en-US" dirty="0">
                <a:latin typeface="Arial" charset="0"/>
              </a:rPr>
              <a:t>Golden Rice:  history</a:t>
            </a:r>
          </a:p>
        </p:txBody>
      </p:sp>
      <p:sp>
        <p:nvSpPr>
          <p:cNvPr id="31747" name="Rectangle 3"/>
          <p:cNvSpPr>
            <a:spLocks noGrp="1" noChangeArrowheads="1"/>
          </p:cNvSpPr>
          <p:nvPr>
            <p:ph type="body" idx="1"/>
          </p:nvPr>
        </p:nvSpPr>
        <p:spPr>
          <a:xfrm>
            <a:off x="1182688" y="2017713"/>
            <a:ext cx="7772400" cy="4611687"/>
          </a:xfrm>
        </p:spPr>
        <p:txBody>
          <a:bodyPr/>
          <a:lstStyle/>
          <a:p>
            <a:pPr eaLnBrk="1" hangingPunct="1"/>
            <a:r>
              <a:rPr lang="en-US" sz="2000" dirty="0">
                <a:latin typeface="Arial" charset="0"/>
              </a:rPr>
              <a:t>Idea first discussed at international conference at IRRI in Philippines in 1984.</a:t>
            </a:r>
          </a:p>
          <a:p>
            <a:pPr eaLnBrk="1" hangingPunct="1"/>
            <a:r>
              <a:rPr lang="en-US" sz="2000" dirty="0">
                <a:latin typeface="Arial" charset="0"/>
              </a:rPr>
              <a:t>1999  Team of scientists, including Ingo </a:t>
            </a:r>
            <a:r>
              <a:rPr lang="en-US" sz="2000" dirty="0" err="1">
                <a:latin typeface="Arial" charset="0"/>
              </a:rPr>
              <a:t>Potrykus</a:t>
            </a:r>
            <a:r>
              <a:rPr lang="en-US" sz="2000" dirty="0">
                <a:latin typeface="Arial" charset="0"/>
              </a:rPr>
              <a:t>, Swiss Federal Institute of Technology, successfully genetically engineer rice to produce carotenoids, precursors to Vitamin A</a:t>
            </a:r>
          </a:p>
          <a:p>
            <a:pPr eaLnBrk="1" hangingPunct="1"/>
            <a:r>
              <a:rPr lang="en-US" sz="2000" dirty="0">
                <a:latin typeface="Arial" charset="0"/>
              </a:rPr>
              <a:t>The hype begins:  2000 </a:t>
            </a:r>
            <a:r>
              <a:rPr lang="en-US" sz="2000" i="1" dirty="0">
                <a:latin typeface="Arial" charset="0"/>
              </a:rPr>
              <a:t>Time</a:t>
            </a:r>
            <a:r>
              <a:rPr lang="en-US" sz="2000" dirty="0">
                <a:latin typeface="Arial" charset="0"/>
              </a:rPr>
              <a:t> magazine cover story:  </a:t>
            </a:r>
            <a:r>
              <a:rPr lang="ja-JP" altLang="en-US" sz="2000" dirty="0">
                <a:latin typeface="Arial" charset="0"/>
              </a:rPr>
              <a:t>“</a:t>
            </a:r>
            <a:r>
              <a:rPr lang="en-US" sz="2000" dirty="0">
                <a:latin typeface="Arial" charset="0"/>
              </a:rPr>
              <a:t>This rice could save a million kids a year</a:t>
            </a:r>
            <a:r>
              <a:rPr lang="ja-JP" altLang="en-US" sz="2000" dirty="0">
                <a:latin typeface="Arial" charset="0"/>
              </a:rPr>
              <a:t>”</a:t>
            </a:r>
            <a:endParaRPr lang="en-US" sz="2000" dirty="0">
              <a:latin typeface="Arial" charset="0"/>
            </a:endParaRPr>
          </a:p>
          <a:p>
            <a:pPr eaLnBrk="1" hangingPunct="1"/>
            <a:r>
              <a:rPr lang="en-US" sz="2000" dirty="0">
                <a:latin typeface="Arial" charset="0"/>
              </a:rPr>
              <a:t>May 2000:  Adrian </a:t>
            </a:r>
            <a:r>
              <a:rPr lang="en-US" sz="2000" dirty="0" err="1">
                <a:latin typeface="Arial" charset="0"/>
              </a:rPr>
              <a:t>Dubock</a:t>
            </a:r>
            <a:r>
              <a:rPr lang="en-US" sz="2000" dirty="0">
                <a:latin typeface="Arial" charset="0"/>
              </a:rPr>
              <a:t> (Zeneca, now Syngenta):  </a:t>
            </a:r>
            <a:r>
              <a:rPr lang="ja-JP" altLang="en-US" sz="2000" dirty="0">
                <a:latin typeface="Arial" charset="0"/>
              </a:rPr>
              <a:t>“</a:t>
            </a:r>
            <a:r>
              <a:rPr lang="en-US" sz="2000" dirty="0">
                <a:latin typeface="Arial" charset="0"/>
              </a:rPr>
              <a:t>One month delay = 50,000 blind children [a] month</a:t>
            </a:r>
            <a:r>
              <a:rPr lang="ja-JP" altLang="en-US" sz="2000" dirty="0">
                <a:latin typeface="Arial" charset="0"/>
              </a:rPr>
              <a:t>”</a:t>
            </a:r>
            <a:endParaRPr lang="en-US" sz="2000" dirty="0">
              <a:latin typeface="Arial" charset="0"/>
            </a:endParaRPr>
          </a:p>
          <a:p>
            <a:pPr eaLnBrk="1" hangingPunct="1"/>
            <a:r>
              <a:rPr lang="en-US" sz="2000" dirty="0">
                <a:latin typeface="Arial" charset="0"/>
              </a:rPr>
              <a:t>June 29, 2000  US special Congressional Forum, </a:t>
            </a:r>
            <a:r>
              <a:rPr lang="ja-JP" altLang="en-US" sz="2000" dirty="0">
                <a:latin typeface="Arial" charset="0"/>
              </a:rPr>
              <a:t>“</a:t>
            </a:r>
            <a:r>
              <a:rPr lang="en-US" sz="2000" dirty="0">
                <a:latin typeface="Arial" charset="0"/>
              </a:rPr>
              <a:t>Can Biotechnology Solve World Hunger?</a:t>
            </a:r>
            <a:r>
              <a:rPr lang="ja-JP" altLang="en-US" sz="2000" dirty="0">
                <a:latin typeface="Arial" charset="0"/>
              </a:rPr>
              <a:t>”</a:t>
            </a:r>
            <a:r>
              <a:rPr lang="en-US" sz="2000" dirty="0">
                <a:latin typeface="Arial" charset="0"/>
              </a:rPr>
              <a:t>  Invitation stated, </a:t>
            </a:r>
            <a:r>
              <a:rPr lang="ja-JP" altLang="en-US" sz="2000" dirty="0">
                <a:latin typeface="Arial" charset="0"/>
              </a:rPr>
              <a:t>“</a:t>
            </a:r>
            <a:r>
              <a:rPr lang="en-US" sz="2000" dirty="0">
                <a:latin typeface="Arial" charset="0"/>
              </a:rPr>
              <a:t> </a:t>
            </a:r>
            <a:r>
              <a:rPr lang="ja-JP" altLang="en-US" sz="2000" dirty="0">
                <a:latin typeface="Arial" charset="0"/>
              </a:rPr>
              <a:t>‘</a:t>
            </a:r>
            <a:r>
              <a:rPr lang="en-US" sz="2000" dirty="0">
                <a:latin typeface="Arial" charset="0"/>
              </a:rPr>
              <a:t>golden rice</a:t>
            </a:r>
            <a:r>
              <a:rPr lang="ja-JP" altLang="en-US" sz="2000" dirty="0">
                <a:latin typeface="Arial" charset="0"/>
              </a:rPr>
              <a:t>’</a:t>
            </a:r>
            <a:r>
              <a:rPr lang="en-US" sz="2000" dirty="0">
                <a:latin typeface="Arial" charset="0"/>
              </a:rPr>
              <a:t>, which has been modified to include certain vitamins. . .  </a:t>
            </a:r>
            <a:r>
              <a:rPr lang="en-US" sz="2000" i="1" dirty="0">
                <a:latin typeface="Arial" charset="0"/>
              </a:rPr>
              <a:t>Is already saving the sight of thousands of children in the poorest parts of Asia</a:t>
            </a:r>
            <a:r>
              <a:rPr lang="ja-JP" altLang="en-US" sz="2000" i="1" dirty="0">
                <a:latin typeface="Arial" charset="0"/>
              </a:rPr>
              <a:t>”</a:t>
            </a:r>
            <a:endParaRPr lang="en-US" sz="2000" dirty="0">
              <a:latin typeface="Arial" charset="0"/>
            </a:endParaRPr>
          </a:p>
        </p:txBody>
      </p:sp>
    </p:spTree>
    <p:extLst>
      <p:ext uri="{BB962C8B-B14F-4D97-AF65-F5344CB8AC3E}">
        <p14:creationId xmlns:p14="http://schemas.microsoft.com/office/powerpoint/2010/main" val="2142650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ctr"/>
          <a:lstStyle/>
          <a:p>
            <a:pPr algn="ctr" eaLnBrk="1" hangingPunct="1"/>
            <a:r>
              <a:rPr lang="en-US" dirty="0">
                <a:latin typeface="Arial" charset="0"/>
              </a:rPr>
              <a:t>Golden Rice:  problems</a:t>
            </a:r>
          </a:p>
        </p:txBody>
      </p:sp>
      <p:sp>
        <p:nvSpPr>
          <p:cNvPr id="32771" name="Rectangle 3"/>
          <p:cNvSpPr>
            <a:spLocks noGrp="1" noChangeArrowheads="1"/>
          </p:cNvSpPr>
          <p:nvPr>
            <p:ph type="body" idx="1"/>
          </p:nvPr>
        </p:nvSpPr>
        <p:spPr/>
        <p:txBody>
          <a:bodyPr/>
          <a:lstStyle/>
          <a:p>
            <a:pPr eaLnBrk="1" hangingPunct="1"/>
            <a:r>
              <a:rPr lang="en-US" sz="2400" dirty="0" err="1" smtClean="0">
                <a:latin typeface="Arial" charset="0"/>
              </a:rPr>
              <a:t>Originial</a:t>
            </a:r>
            <a:r>
              <a:rPr lang="en-US" sz="2400" dirty="0" smtClean="0">
                <a:latin typeface="Arial" charset="0"/>
              </a:rPr>
              <a:t> </a:t>
            </a:r>
            <a:r>
              <a:rPr lang="en-US" sz="2400" dirty="0">
                <a:latin typeface="Arial" charset="0"/>
              </a:rPr>
              <a:t>Golden Rice (GR1) does not produce enough </a:t>
            </a:r>
            <a:r>
              <a:rPr lang="en-US" sz="2400" dirty="0" err="1">
                <a:latin typeface="Arial" charset="0"/>
              </a:rPr>
              <a:t>ß</a:t>
            </a:r>
            <a:r>
              <a:rPr lang="en-US" sz="2400" dirty="0">
                <a:latin typeface="Arial" charset="0"/>
              </a:rPr>
              <a:t>-carotene (</a:t>
            </a:r>
            <a:r>
              <a:rPr lang="en-US" sz="2400" dirty="0" err="1">
                <a:latin typeface="Arial" charset="0"/>
              </a:rPr>
              <a:t>Provitamin</a:t>
            </a:r>
            <a:r>
              <a:rPr lang="en-US" sz="2400" dirty="0">
                <a:latin typeface="Arial" charset="0"/>
              </a:rPr>
              <a:t> A</a:t>
            </a:r>
            <a:r>
              <a:rPr lang="en-US" sz="2400" dirty="0" smtClean="0">
                <a:latin typeface="Arial" charset="0"/>
              </a:rPr>
              <a:t>); it produces only 1.6 μg/</a:t>
            </a:r>
            <a:r>
              <a:rPr lang="en-US" sz="2400" dirty="0" err="1" smtClean="0">
                <a:latin typeface="Arial" charset="0"/>
              </a:rPr>
              <a:t>gm</a:t>
            </a:r>
            <a:r>
              <a:rPr lang="en-US" sz="2400" dirty="0" smtClean="0">
                <a:latin typeface="Arial" charset="0"/>
              </a:rPr>
              <a:t> of carotenoids; </a:t>
            </a:r>
            <a:r>
              <a:rPr lang="en-US" sz="2400" dirty="0">
                <a:latin typeface="Arial" charset="0"/>
              </a:rPr>
              <a:t>a child would have to eat more than 10kg/day to get sufficient dose</a:t>
            </a:r>
          </a:p>
          <a:p>
            <a:r>
              <a:rPr lang="en-US" sz="2400" dirty="0">
                <a:latin typeface="Arial" charset="0"/>
              </a:rPr>
              <a:t>2005 </a:t>
            </a:r>
            <a:r>
              <a:rPr lang="en-US" sz="2400" dirty="0" err="1">
                <a:latin typeface="Arial" charset="0"/>
              </a:rPr>
              <a:t>Sygenta</a:t>
            </a:r>
            <a:r>
              <a:rPr lang="en-US" sz="2400" dirty="0">
                <a:latin typeface="Arial" charset="0"/>
              </a:rPr>
              <a:t> introduced GR2, which contains gene from maize that produces </a:t>
            </a:r>
            <a:r>
              <a:rPr lang="en-US" sz="2400" dirty="0" smtClean="0">
                <a:latin typeface="Arial" charset="0"/>
              </a:rPr>
              <a:t>23 times more </a:t>
            </a:r>
            <a:r>
              <a:rPr lang="en-US" sz="2400" dirty="0" err="1">
                <a:latin typeface="Arial" charset="0"/>
              </a:rPr>
              <a:t>Provitamin</a:t>
            </a:r>
            <a:r>
              <a:rPr lang="en-US" sz="2400" dirty="0">
                <a:latin typeface="Arial" charset="0"/>
              </a:rPr>
              <a:t> A than </a:t>
            </a:r>
            <a:r>
              <a:rPr lang="en-US" sz="2400" dirty="0" smtClean="0">
                <a:latin typeface="Arial" charset="0"/>
              </a:rPr>
              <a:t>GR1; some 37 μg/</a:t>
            </a:r>
            <a:r>
              <a:rPr lang="en-US" sz="2400" dirty="0" err="1" smtClean="0">
                <a:latin typeface="Arial" charset="0"/>
              </a:rPr>
              <a:t>gm</a:t>
            </a:r>
            <a:r>
              <a:rPr lang="en-US" sz="2400" dirty="0" smtClean="0">
                <a:latin typeface="Arial" charset="0"/>
              </a:rPr>
              <a:t> of carotenoids</a:t>
            </a:r>
            <a:endParaRPr lang="en-US" sz="2400" dirty="0">
              <a:latin typeface="Arial" charset="0"/>
            </a:endParaRPr>
          </a:p>
          <a:p>
            <a:pPr eaLnBrk="1" hangingPunct="1"/>
            <a:r>
              <a:rPr lang="en-US" sz="2400" dirty="0">
                <a:latin typeface="Arial" charset="0"/>
              </a:rPr>
              <a:t>Unexpected effect:  GR1 was supposed to produce lycopene (as in tomatoes) and so be bright red; instead, it produced </a:t>
            </a:r>
            <a:r>
              <a:rPr lang="en-US" sz="2400" dirty="0" err="1">
                <a:latin typeface="Arial" charset="0"/>
              </a:rPr>
              <a:t>ß</a:t>
            </a:r>
            <a:r>
              <a:rPr lang="en-US" sz="2400" dirty="0">
                <a:latin typeface="Arial" charset="0"/>
              </a:rPr>
              <a:t>-carotene due to unexpected metabolic pathway</a:t>
            </a:r>
          </a:p>
        </p:txBody>
      </p:sp>
    </p:spTree>
    <p:extLst>
      <p:ext uri="{BB962C8B-B14F-4D97-AF65-F5344CB8AC3E}">
        <p14:creationId xmlns:p14="http://schemas.microsoft.com/office/powerpoint/2010/main" val="3279627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charset="0"/>
              </a:rPr>
              <a:t>Golden Rice:  Biosynthesis pathway</a:t>
            </a:r>
            <a:endParaRPr lang="en-US" sz="3600" dirty="0"/>
          </a:p>
        </p:txBody>
      </p:sp>
      <p:pic>
        <p:nvPicPr>
          <p:cNvPr id="4" name="Content Placeholder 3" descr="Carotenoid.jpg"/>
          <p:cNvPicPr>
            <a:picLocks noGrp="1" noChangeAspect="1"/>
          </p:cNvPicPr>
          <p:nvPr>
            <p:ph idx="1"/>
          </p:nvPr>
        </p:nvPicPr>
        <p:blipFill>
          <a:blip r:embed="rId2">
            <a:extLst>
              <a:ext uri="{28A0092B-C50C-407E-A947-70E740481C1C}">
                <a14:useLocalDpi xmlns:a14="http://schemas.microsoft.com/office/drawing/2010/main" val="0"/>
              </a:ext>
            </a:extLst>
          </a:blip>
          <a:srcRect l="-21576" r="-21576"/>
          <a:stretch>
            <a:fillRect/>
          </a:stretch>
        </p:blipFill>
        <p:spPr>
          <a:xfrm>
            <a:off x="457200" y="1600200"/>
            <a:ext cx="8229600" cy="4525963"/>
          </a:xfrm>
        </p:spPr>
      </p:pic>
    </p:spTree>
    <p:extLst>
      <p:ext uri="{BB962C8B-B14F-4D97-AF65-F5344CB8AC3E}">
        <p14:creationId xmlns:p14="http://schemas.microsoft.com/office/powerpoint/2010/main" val="26818758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ctr"/>
          <a:lstStyle/>
          <a:p>
            <a:pPr algn="ctr" eaLnBrk="1" hangingPunct="1"/>
            <a:r>
              <a:rPr lang="en-US" dirty="0">
                <a:latin typeface="Arial" charset="0"/>
              </a:rPr>
              <a:t>Golden Rice:  problems</a:t>
            </a:r>
          </a:p>
        </p:txBody>
      </p:sp>
      <p:sp>
        <p:nvSpPr>
          <p:cNvPr id="32771" name="Rectangle 3"/>
          <p:cNvSpPr>
            <a:spLocks noGrp="1" noChangeArrowheads="1"/>
          </p:cNvSpPr>
          <p:nvPr>
            <p:ph type="body" idx="1"/>
          </p:nvPr>
        </p:nvSpPr>
        <p:spPr/>
        <p:txBody>
          <a:bodyPr>
            <a:normAutofit/>
          </a:bodyPr>
          <a:lstStyle/>
          <a:p>
            <a:r>
              <a:rPr lang="en-US" sz="2400" dirty="0" smtClean="0">
                <a:latin typeface="Arial" charset="0"/>
              </a:rPr>
              <a:t>National Academy of Sciences advisory panel concluded that the genetic engineering of a biosynthetic pathway “raises the potential for unintended changes in the chemical composition of the resulting food” and “could lead to an increased concentration of catabolic products.” </a:t>
            </a:r>
            <a:r>
              <a:rPr lang="en-US" sz="1600" dirty="0"/>
              <a:t>National Research Council, National Academy of Science: </a:t>
            </a:r>
            <a:r>
              <a:rPr lang="en-US" sz="1600" i="1" dirty="0"/>
              <a:t>The Safety of Genetically Engineered Foods: Approaches to Assess- </a:t>
            </a:r>
            <a:r>
              <a:rPr lang="en-US" sz="1600" i="1" dirty="0" err="1"/>
              <a:t>ing</a:t>
            </a:r>
            <a:r>
              <a:rPr lang="en-US" sz="1600" i="1" dirty="0"/>
              <a:t> Unintended Health Effects</a:t>
            </a:r>
            <a:r>
              <a:rPr lang="en-US" sz="1600" dirty="0"/>
              <a:t>. National Academies Press, </a:t>
            </a:r>
            <a:r>
              <a:rPr lang="en-US" sz="1600" dirty="0" smtClean="0"/>
              <a:t>Washington</a:t>
            </a:r>
            <a:r>
              <a:rPr lang="en-US" sz="1600" dirty="0"/>
              <a:t>, DC, 2004. </a:t>
            </a:r>
            <a:r>
              <a:rPr lang="en-US" sz="1600" dirty="0">
                <a:hlinkClick r:id="rId3"/>
              </a:rPr>
              <a:t>http://books.nap.edu/catalog/10977.</a:t>
            </a:r>
            <a:r>
              <a:rPr lang="en-US" sz="1600" dirty="0" smtClean="0">
                <a:hlinkClick r:id="rId3"/>
              </a:rPr>
              <a:t>htm</a:t>
            </a:r>
            <a:endParaRPr lang="en-US" sz="1600" dirty="0" smtClean="0">
              <a:latin typeface="Arial" charset="0"/>
            </a:endParaRPr>
          </a:p>
          <a:p>
            <a:pPr eaLnBrk="1" hangingPunct="1"/>
            <a:r>
              <a:rPr lang="en-US" sz="2400" dirty="0" smtClean="0">
                <a:latin typeface="Arial" charset="0"/>
              </a:rPr>
              <a:t>In gut β-carotene is cleaved in half to generate retinal, which can be reduced to retinol (Vitamin A), or oxidized to retinoic acid (RA).  RA and its metabolites are toxic and </a:t>
            </a:r>
            <a:r>
              <a:rPr lang="en-US" sz="2400" dirty="0" err="1" smtClean="0">
                <a:latin typeface="Arial" charset="0"/>
              </a:rPr>
              <a:t>teratogenic</a:t>
            </a:r>
            <a:r>
              <a:rPr lang="en-US" sz="2400" dirty="0" smtClean="0">
                <a:latin typeface="Arial" charset="0"/>
              </a:rPr>
              <a:t>.  RA can accumulate in fat and plasma.</a:t>
            </a:r>
          </a:p>
          <a:p>
            <a:pPr eaLnBrk="1" hangingPunct="1"/>
            <a:endParaRPr lang="en-US" sz="2400" dirty="0">
              <a:latin typeface="Arial" charset="0"/>
            </a:endParaRPr>
          </a:p>
        </p:txBody>
      </p:sp>
    </p:spTree>
    <p:extLst>
      <p:ext uri="{BB962C8B-B14F-4D97-AF65-F5344CB8AC3E}">
        <p14:creationId xmlns:p14="http://schemas.microsoft.com/office/powerpoint/2010/main" val="121557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ctr"/>
          <a:lstStyle/>
          <a:p>
            <a:pPr algn="ctr" eaLnBrk="1" hangingPunct="1"/>
            <a:r>
              <a:rPr lang="en-US" dirty="0">
                <a:latin typeface="Arial" charset="0"/>
              </a:rPr>
              <a:t>Golden Rice:  problems</a:t>
            </a:r>
          </a:p>
        </p:txBody>
      </p:sp>
      <p:sp>
        <p:nvSpPr>
          <p:cNvPr id="32771" name="Rectangle 3"/>
          <p:cNvSpPr>
            <a:spLocks noGrp="1" noChangeArrowheads="1"/>
          </p:cNvSpPr>
          <p:nvPr>
            <p:ph type="body" idx="1"/>
          </p:nvPr>
        </p:nvSpPr>
        <p:spPr>
          <a:xfrm>
            <a:off x="457200" y="1600200"/>
            <a:ext cx="8229600" cy="4988272"/>
          </a:xfrm>
        </p:spPr>
        <p:txBody>
          <a:bodyPr>
            <a:normAutofit fontScale="92500"/>
          </a:bodyPr>
          <a:lstStyle/>
          <a:p>
            <a:r>
              <a:rPr lang="en-US" sz="2400" dirty="0" smtClean="0"/>
              <a:t>600 naturally </a:t>
            </a:r>
            <a:r>
              <a:rPr lang="en-US" sz="2400" dirty="0"/>
              <a:t>occurring </a:t>
            </a:r>
            <a:r>
              <a:rPr lang="en-US" sz="2400" dirty="0" smtClean="0"/>
              <a:t>carotenoids; at </a:t>
            </a:r>
            <a:r>
              <a:rPr lang="en-US" sz="2400" dirty="0"/>
              <a:t>least 60 can be precursors to </a:t>
            </a:r>
            <a:r>
              <a:rPr lang="en-US" sz="2400" dirty="0" err="1"/>
              <a:t>retinoids</a:t>
            </a:r>
            <a:r>
              <a:rPr lang="en-US" sz="2400" dirty="0" smtClean="0"/>
              <a:t>. </a:t>
            </a:r>
          </a:p>
          <a:p>
            <a:r>
              <a:rPr lang="en-US" sz="2400" dirty="0" smtClean="0"/>
              <a:t>Plant </a:t>
            </a:r>
            <a:r>
              <a:rPr lang="en-US" sz="2400" dirty="0"/>
              <a:t>enzymes involved in carotenoid </a:t>
            </a:r>
            <a:r>
              <a:rPr lang="en-US" sz="2400" dirty="0" smtClean="0"/>
              <a:t>metabolism </a:t>
            </a:r>
            <a:r>
              <a:rPr lang="en-US" sz="2400" dirty="0"/>
              <a:t>have homologies to human enzymes, including the </a:t>
            </a:r>
            <a:r>
              <a:rPr lang="en-US" sz="2400" dirty="0" err="1"/>
              <a:t>oxygenase</a:t>
            </a:r>
            <a:r>
              <a:rPr lang="en-US" sz="2400" dirty="0"/>
              <a:t> required for the cleavage of carotenoids to </a:t>
            </a:r>
            <a:r>
              <a:rPr lang="en-US" sz="2400" dirty="0" err="1"/>
              <a:t>retinoids</a:t>
            </a:r>
            <a:r>
              <a:rPr lang="en-US" sz="2400" dirty="0"/>
              <a:t> in the gut. Therefore, plants have the potential to make many potentially harmful retinoid-like compounds when there are increased levels of synthetic intermediates to </a:t>
            </a:r>
            <a:r>
              <a:rPr lang="en-US" sz="2400" dirty="0" smtClean="0"/>
              <a:t>β-</a:t>
            </a:r>
            <a:r>
              <a:rPr lang="en-US" sz="2400" dirty="0"/>
              <a:t>carotene as in golden rice</a:t>
            </a:r>
            <a:r>
              <a:rPr lang="en-US" sz="2400" dirty="0" smtClean="0"/>
              <a:t>. </a:t>
            </a:r>
          </a:p>
          <a:p>
            <a:r>
              <a:rPr lang="en-US" sz="2400" dirty="0" smtClean="0"/>
              <a:t>It </a:t>
            </a:r>
            <a:r>
              <a:rPr lang="en-US" sz="2400" dirty="0"/>
              <a:t>is well known that the accumulation of a biosynthetic intermediate will lead to the synthesis of new compounds by broad-specificity plant enzymes.44 While all </a:t>
            </a:r>
            <a:r>
              <a:rPr lang="en-US" sz="2400" dirty="0" err="1"/>
              <a:t>retinoids</a:t>
            </a:r>
            <a:r>
              <a:rPr lang="en-US" sz="2400" dirty="0"/>
              <a:t> and derivatives are likely to be </a:t>
            </a:r>
            <a:r>
              <a:rPr lang="en-US" sz="2400" dirty="0" err="1"/>
              <a:t>teratogenic</a:t>
            </a:r>
            <a:r>
              <a:rPr lang="en-US" sz="2400" dirty="0"/>
              <a:t>, good assays and information </a:t>
            </a:r>
            <a:r>
              <a:rPr lang="en-US" sz="2400" dirty="0" smtClean="0"/>
              <a:t>regarding </a:t>
            </a:r>
            <a:r>
              <a:rPr lang="en-US" sz="2400" dirty="0"/>
              <a:t>the behavioral and </a:t>
            </a:r>
            <a:r>
              <a:rPr lang="en-US" sz="2400" dirty="0" err="1"/>
              <a:t>teratologic</a:t>
            </a:r>
            <a:r>
              <a:rPr lang="en-US" sz="2400" dirty="0"/>
              <a:t> activity are </a:t>
            </a:r>
            <a:r>
              <a:rPr lang="en-US" sz="2400" dirty="0" smtClean="0"/>
              <a:t>available for only </a:t>
            </a:r>
            <a:r>
              <a:rPr lang="en-US" sz="2400" dirty="0"/>
              <a:t>three: retinol, RA, and retinal</a:t>
            </a:r>
            <a:r>
              <a:rPr lang="en-US" sz="2400" dirty="0" smtClean="0"/>
              <a:t>.  </a:t>
            </a:r>
            <a:endParaRPr lang="en-US" sz="2400" dirty="0">
              <a:latin typeface="Arial" charset="0"/>
            </a:endParaRPr>
          </a:p>
        </p:txBody>
      </p:sp>
    </p:spTree>
    <p:extLst>
      <p:ext uri="{BB962C8B-B14F-4D97-AF65-F5344CB8AC3E}">
        <p14:creationId xmlns:p14="http://schemas.microsoft.com/office/powerpoint/2010/main" val="229219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algn="ctr" eaLnBrk="1" hangingPunct="1"/>
            <a:r>
              <a:rPr lang="en-US" dirty="0">
                <a:latin typeface="Arial" charset="0"/>
              </a:rPr>
              <a:t>Golden Rice:  problems</a:t>
            </a:r>
          </a:p>
        </p:txBody>
      </p:sp>
      <p:sp>
        <p:nvSpPr>
          <p:cNvPr id="33795" name="Rectangle 3"/>
          <p:cNvSpPr>
            <a:spLocks noGrp="1" noChangeArrowheads="1"/>
          </p:cNvSpPr>
          <p:nvPr>
            <p:ph type="body" idx="1"/>
          </p:nvPr>
        </p:nvSpPr>
        <p:spPr/>
        <p:txBody>
          <a:bodyPr/>
          <a:lstStyle/>
          <a:p>
            <a:pPr eaLnBrk="1" hangingPunct="1">
              <a:lnSpc>
                <a:spcPct val="90000"/>
              </a:lnSpc>
            </a:pPr>
            <a:r>
              <a:rPr lang="en-US" sz="2000" dirty="0">
                <a:latin typeface="Arial" charset="0"/>
              </a:rPr>
              <a:t>2001 sample of GR1 sent to German scientists to test for absorption of </a:t>
            </a:r>
            <a:r>
              <a:rPr lang="en-US" sz="2000" dirty="0" err="1">
                <a:latin typeface="Arial" charset="0"/>
              </a:rPr>
              <a:t>ß</a:t>
            </a:r>
            <a:r>
              <a:rPr lang="en-US" sz="2000" dirty="0">
                <a:latin typeface="Arial" charset="0"/>
              </a:rPr>
              <a:t>-carotene in intestines and utilization by body.  However, the rice had less than 1% of </a:t>
            </a:r>
            <a:r>
              <a:rPr lang="en-US" sz="2000" dirty="0" err="1">
                <a:latin typeface="Arial" charset="0"/>
              </a:rPr>
              <a:t>ß</a:t>
            </a:r>
            <a:r>
              <a:rPr lang="en-US" sz="2000" dirty="0">
                <a:latin typeface="Arial" charset="0"/>
              </a:rPr>
              <a:t>-carotene levels expected.  After cooking, the level declined by 50%.</a:t>
            </a:r>
          </a:p>
          <a:p>
            <a:pPr eaLnBrk="1" hangingPunct="1">
              <a:lnSpc>
                <a:spcPct val="90000"/>
              </a:lnSpc>
            </a:pPr>
            <a:r>
              <a:rPr lang="en-US" sz="2000" dirty="0">
                <a:latin typeface="Arial" charset="0"/>
              </a:rPr>
              <a:t>Basic questions unanswered</a:t>
            </a:r>
          </a:p>
          <a:p>
            <a:pPr eaLnBrk="1" hangingPunct="1">
              <a:lnSpc>
                <a:spcPct val="90000"/>
              </a:lnSpc>
            </a:pPr>
            <a:r>
              <a:rPr lang="en-US" sz="2000" b="1" dirty="0">
                <a:latin typeface="Arial" charset="0"/>
              </a:rPr>
              <a:t>How much </a:t>
            </a:r>
            <a:r>
              <a:rPr lang="en-US" sz="2000" b="1" dirty="0" err="1">
                <a:latin typeface="Arial" charset="0"/>
              </a:rPr>
              <a:t>ß</a:t>
            </a:r>
            <a:r>
              <a:rPr lang="en-US" sz="2000" b="1" dirty="0">
                <a:latin typeface="Arial" charset="0"/>
              </a:rPr>
              <a:t>-carotene degrades during storage?</a:t>
            </a:r>
            <a:r>
              <a:rPr lang="en-US" sz="2000" dirty="0">
                <a:latin typeface="Arial" charset="0"/>
              </a:rPr>
              <a:t>  According to Golden Rice Humanitarian </a:t>
            </a:r>
            <a:r>
              <a:rPr lang="en-US" sz="2000" dirty="0" err="1">
                <a:latin typeface="Arial" charset="0"/>
              </a:rPr>
              <a:t>Boad</a:t>
            </a:r>
            <a:r>
              <a:rPr lang="en-US" sz="2000" dirty="0">
                <a:latin typeface="Arial" charset="0"/>
              </a:rPr>
              <a:t>, </a:t>
            </a:r>
            <a:r>
              <a:rPr lang="ja-JP" altLang="en-US" sz="2000" dirty="0">
                <a:latin typeface="Arial" charset="0"/>
              </a:rPr>
              <a:t>“</a:t>
            </a:r>
            <a:r>
              <a:rPr lang="en-US" sz="2000" dirty="0">
                <a:latin typeface="Arial" charset="0"/>
              </a:rPr>
              <a:t>Because of their chemical nature--several conjugated double bonds--carotenoids are susceptible to light and oxidation.</a:t>
            </a:r>
            <a:r>
              <a:rPr lang="ja-JP" altLang="en-US" sz="2000" dirty="0">
                <a:latin typeface="Arial" charset="0"/>
              </a:rPr>
              <a:t>”</a:t>
            </a:r>
            <a:r>
              <a:rPr lang="en-US" sz="2000" dirty="0">
                <a:latin typeface="Arial" charset="0"/>
              </a:rPr>
              <a:t>  Studies still not published to answer this question</a:t>
            </a:r>
          </a:p>
          <a:p>
            <a:pPr eaLnBrk="1" hangingPunct="1">
              <a:lnSpc>
                <a:spcPct val="90000"/>
              </a:lnSpc>
            </a:pPr>
            <a:r>
              <a:rPr lang="en-US" sz="2000" b="1" dirty="0">
                <a:latin typeface="Arial" charset="0"/>
              </a:rPr>
              <a:t>How much </a:t>
            </a:r>
            <a:r>
              <a:rPr lang="en-US" sz="2000" b="1" dirty="0" err="1">
                <a:latin typeface="Arial" charset="0"/>
              </a:rPr>
              <a:t>ß</a:t>
            </a:r>
            <a:r>
              <a:rPr lang="en-US" sz="2000" b="1" dirty="0">
                <a:latin typeface="Arial" charset="0"/>
              </a:rPr>
              <a:t>-carotene remains after cooking?</a:t>
            </a:r>
            <a:r>
              <a:rPr lang="en-US" sz="2000" dirty="0">
                <a:latin typeface="Arial" charset="0"/>
              </a:rPr>
              <a:t>  No systematic data available.  One study (</a:t>
            </a:r>
            <a:r>
              <a:rPr lang="en-US" sz="2000" dirty="0" err="1">
                <a:latin typeface="Arial" charset="0"/>
              </a:rPr>
              <a:t>Datta</a:t>
            </a:r>
            <a:r>
              <a:rPr lang="en-US" sz="2000" dirty="0">
                <a:latin typeface="Arial" charset="0"/>
              </a:rPr>
              <a:t> et al., 2003) suggested 10%</a:t>
            </a:r>
          </a:p>
        </p:txBody>
      </p:sp>
    </p:spTree>
    <p:extLst>
      <p:ext uri="{BB962C8B-B14F-4D97-AF65-F5344CB8AC3E}">
        <p14:creationId xmlns:p14="http://schemas.microsoft.com/office/powerpoint/2010/main" val="3615791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chor="ctr"/>
          <a:lstStyle/>
          <a:p>
            <a:pPr algn="ctr" eaLnBrk="1" hangingPunct="1"/>
            <a:r>
              <a:rPr lang="en-US" dirty="0">
                <a:latin typeface="Arial" charset="0"/>
              </a:rPr>
              <a:t>Golden Rice:  problems</a:t>
            </a:r>
          </a:p>
        </p:txBody>
      </p:sp>
      <p:sp>
        <p:nvSpPr>
          <p:cNvPr id="34819" name="Rectangle 3"/>
          <p:cNvSpPr>
            <a:spLocks noGrp="1" noChangeArrowheads="1"/>
          </p:cNvSpPr>
          <p:nvPr>
            <p:ph type="body" idx="1"/>
          </p:nvPr>
        </p:nvSpPr>
        <p:spPr>
          <a:xfrm>
            <a:off x="1182688" y="2017713"/>
            <a:ext cx="7772400" cy="4535487"/>
          </a:xfrm>
        </p:spPr>
        <p:txBody>
          <a:bodyPr/>
          <a:lstStyle/>
          <a:p>
            <a:pPr eaLnBrk="1" hangingPunct="1"/>
            <a:r>
              <a:rPr lang="en-US" sz="1800" b="1" dirty="0">
                <a:latin typeface="Arial" charset="0"/>
              </a:rPr>
              <a:t>What is the bioavailability of golden Rice, i.e. how much is absorbed by the body?</a:t>
            </a:r>
            <a:r>
              <a:rPr lang="en-US" sz="1800" dirty="0">
                <a:latin typeface="Arial" charset="0"/>
              </a:rPr>
              <a:t>  Study published in June 2009 found, that in healthy adults given servings of Golden Rice of 65-98 </a:t>
            </a:r>
            <a:r>
              <a:rPr lang="en-US" sz="1800" dirty="0" err="1">
                <a:latin typeface="Arial" charset="0"/>
              </a:rPr>
              <a:t>gm</a:t>
            </a:r>
            <a:r>
              <a:rPr lang="en-US" sz="1800" dirty="0">
                <a:latin typeface="Arial" charset="0"/>
              </a:rPr>
              <a:t> + 10gm butter, that conversion rate to retinol averages 3.8 </a:t>
            </a:r>
            <a:r>
              <a:rPr lang="en-US" sz="1800" u="sng" dirty="0">
                <a:latin typeface="Arial" charset="0"/>
              </a:rPr>
              <a:t>+</a:t>
            </a:r>
            <a:r>
              <a:rPr lang="en-US" sz="1800" dirty="0">
                <a:latin typeface="Arial" charset="0"/>
              </a:rPr>
              <a:t> 1.7.  </a:t>
            </a:r>
            <a:r>
              <a:rPr lang="en-US" sz="1200" dirty="0">
                <a:latin typeface="Arial" charset="0"/>
              </a:rPr>
              <a:t>(Tang, G. et al.  2009.  </a:t>
            </a:r>
            <a:r>
              <a:rPr lang="en-US" sz="1200" dirty="0" err="1">
                <a:latin typeface="Arial" charset="0"/>
              </a:rPr>
              <a:t>Goden</a:t>
            </a:r>
            <a:r>
              <a:rPr lang="en-US" sz="1200" dirty="0">
                <a:latin typeface="Arial" charset="0"/>
              </a:rPr>
              <a:t> rice is an effective source of vitamin A.  </a:t>
            </a:r>
            <a:r>
              <a:rPr lang="en-US" sz="1200" i="1" dirty="0">
                <a:latin typeface="Arial" charset="0"/>
              </a:rPr>
              <a:t>American Journal of Clinical </a:t>
            </a:r>
            <a:r>
              <a:rPr lang="en-US" sz="1200" dirty="0">
                <a:latin typeface="Arial" charset="0"/>
              </a:rPr>
              <a:t>Nutrition, 89(6):  1776-1783)</a:t>
            </a:r>
            <a:r>
              <a:rPr lang="en-US" sz="1800" dirty="0">
                <a:latin typeface="Arial" charset="0"/>
              </a:rPr>
              <a:t>  No data available for children or malnourished individuals</a:t>
            </a:r>
          </a:p>
          <a:p>
            <a:pPr eaLnBrk="1" hangingPunct="1"/>
            <a:r>
              <a:rPr lang="en-US" sz="1800" dirty="0">
                <a:latin typeface="Arial" charset="0"/>
              </a:rPr>
              <a:t>Human feeding trials done by scientists from Tufts University in US.  US National Institute of Health approved feeding trials using 72 Chinese school children, ages 6-8, that were </a:t>
            </a:r>
            <a:r>
              <a:rPr lang="en-US" sz="1800" dirty="0" err="1">
                <a:latin typeface="Arial" charset="0"/>
              </a:rPr>
              <a:t>boderline</a:t>
            </a:r>
            <a:r>
              <a:rPr lang="en-US" sz="1800" dirty="0">
                <a:latin typeface="Arial" charset="0"/>
              </a:rPr>
              <a:t> vitamin A deficient.  Chinese authorities canceled feeding trial after notified by Greenpeace.  Unclear whether feeding trials will take place in US</a:t>
            </a:r>
          </a:p>
          <a:p>
            <a:pPr eaLnBrk="1" hangingPunct="1"/>
            <a:r>
              <a:rPr lang="en-US" sz="1800" b="1" dirty="0">
                <a:latin typeface="Arial" charset="0"/>
              </a:rPr>
              <a:t>What is exact biochemical makeup of Golden Rice?</a:t>
            </a:r>
            <a:r>
              <a:rPr lang="en-US" sz="1800" dirty="0">
                <a:latin typeface="Arial" charset="0"/>
              </a:rPr>
              <a:t>  Since there can be unexpected effects due to </a:t>
            </a:r>
            <a:r>
              <a:rPr lang="en-US" sz="1800" dirty="0" err="1">
                <a:latin typeface="Arial" charset="0"/>
              </a:rPr>
              <a:t>insertional</a:t>
            </a:r>
            <a:r>
              <a:rPr lang="en-US" sz="1800" dirty="0">
                <a:latin typeface="Arial" charset="0"/>
              </a:rPr>
              <a:t> mutagenesis, a complete molecular characterization is needed for each separate transformation event.  No such data have been published on GR2 that was used in human feeding trial.  No authority has evaluated GR2 at present</a:t>
            </a:r>
          </a:p>
        </p:txBody>
      </p:sp>
    </p:spTree>
    <p:extLst>
      <p:ext uri="{BB962C8B-B14F-4D97-AF65-F5344CB8AC3E}">
        <p14:creationId xmlns:p14="http://schemas.microsoft.com/office/powerpoint/2010/main" val="3958439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799"/>
            <a:ext cx="7772400" cy="1032365"/>
          </a:xfrm>
        </p:spPr>
        <p:txBody>
          <a:bodyPr/>
          <a:lstStyle/>
          <a:p>
            <a:r>
              <a:rPr lang="en-US" dirty="0" smtClean="0"/>
              <a:t>Outline</a:t>
            </a:r>
            <a:endParaRPr lang="en-US" dirty="0"/>
          </a:p>
        </p:txBody>
      </p:sp>
      <p:sp>
        <p:nvSpPr>
          <p:cNvPr id="3" name="Subtitle 2"/>
          <p:cNvSpPr>
            <a:spLocks noGrp="1"/>
          </p:cNvSpPr>
          <p:nvPr>
            <p:ph type="subTitle" idx="1"/>
          </p:nvPr>
        </p:nvSpPr>
        <p:spPr>
          <a:xfrm>
            <a:off x="685800" y="1905551"/>
            <a:ext cx="7772400" cy="4363865"/>
          </a:xfrm>
        </p:spPr>
        <p:txBody>
          <a:bodyPr>
            <a:normAutofit lnSpcReduction="10000"/>
          </a:bodyPr>
          <a:lstStyle/>
          <a:p>
            <a:pPr marL="514350" indent="-514350" algn="l">
              <a:buAutoNum type="alphaUcPeriod"/>
            </a:pPr>
            <a:r>
              <a:rPr lang="en-US" dirty="0" smtClean="0">
                <a:solidFill>
                  <a:srgbClr val="000000"/>
                </a:solidFill>
              </a:rPr>
              <a:t>Basics of Biotechnology</a:t>
            </a:r>
          </a:p>
          <a:p>
            <a:pPr marL="514350" indent="-514350" algn="l">
              <a:buAutoNum type="alphaUcPeriod"/>
            </a:pPr>
            <a:r>
              <a:rPr lang="en-US" dirty="0" smtClean="0">
                <a:solidFill>
                  <a:srgbClr val="000000"/>
                </a:solidFill>
              </a:rPr>
              <a:t>FDA safety consultation letters</a:t>
            </a:r>
          </a:p>
          <a:p>
            <a:pPr marL="514350" indent="-514350" algn="l">
              <a:buAutoNum type="alphaUcPeriod"/>
            </a:pPr>
            <a:r>
              <a:rPr lang="en-US" dirty="0" smtClean="0">
                <a:solidFill>
                  <a:srgbClr val="000000"/>
                </a:solidFill>
              </a:rPr>
              <a:t>Golden Rice:  history, questions, alternatives</a:t>
            </a:r>
          </a:p>
          <a:p>
            <a:pPr marL="514350" indent="-514350" algn="l">
              <a:buAutoNum type="alphaUcPeriod"/>
            </a:pPr>
            <a:r>
              <a:rPr lang="en-US" dirty="0" err="1" smtClean="0">
                <a:solidFill>
                  <a:srgbClr val="000000"/>
                </a:solidFill>
              </a:rPr>
              <a:t>Bt</a:t>
            </a:r>
            <a:r>
              <a:rPr lang="en-US" dirty="0" smtClean="0">
                <a:solidFill>
                  <a:srgbClr val="000000"/>
                </a:solidFill>
              </a:rPr>
              <a:t> crops, </a:t>
            </a:r>
            <a:r>
              <a:rPr lang="en-US" dirty="0" err="1" smtClean="0">
                <a:solidFill>
                  <a:srgbClr val="000000"/>
                </a:solidFill>
              </a:rPr>
              <a:t>allergencity</a:t>
            </a:r>
            <a:r>
              <a:rPr lang="en-US" dirty="0" smtClean="0">
                <a:solidFill>
                  <a:srgbClr val="000000"/>
                </a:solidFill>
              </a:rPr>
              <a:t>, immunogenicity and adverse effects on the gut of Cry1Ab, Cry1Ac</a:t>
            </a:r>
          </a:p>
          <a:p>
            <a:pPr marL="514350" indent="-514350" algn="l">
              <a:buAutoNum type="alphaUcPeriod"/>
            </a:pPr>
            <a:r>
              <a:rPr lang="en-US" dirty="0" smtClean="0">
                <a:solidFill>
                  <a:srgbClr val="000000"/>
                </a:solidFill>
              </a:rPr>
              <a:t>Conclusions</a:t>
            </a:r>
            <a:endParaRPr lang="en-US" dirty="0">
              <a:solidFill>
                <a:srgbClr val="000000"/>
              </a:solidFill>
            </a:endParaRPr>
          </a:p>
        </p:txBody>
      </p:sp>
    </p:spTree>
    <p:extLst>
      <p:ext uri="{BB962C8B-B14F-4D97-AF65-F5344CB8AC3E}">
        <p14:creationId xmlns:p14="http://schemas.microsoft.com/office/powerpoint/2010/main" val="8434457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ctr"/>
          <a:lstStyle/>
          <a:p>
            <a:pPr algn="ctr" eaLnBrk="1" hangingPunct="1"/>
            <a:r>
              <a:rPr lang="en-US" dirty="0">
                <a:latin typeface="Arial" charset="0"/>
              </a:rPr>
              <a:t>Golden Rice:  problems</a:t>
            </a:r>
          </a:p>
        </p:txBody>
      </p:sp>
      <p:sp>
        <p:nvSpPr>
          <p:cNvPr id="35843" name="Rectangle 3"/>
          <p:cNvSpPr>
            <a:spLocks noGrp="1" noChangeArrowheads="1"/>
          </p:cNvSpPr>
          <p:nvPr>
            <p:ph type="body" idx="1"/>
          </p:nvPr>
        </p:nvSpPr>
        <p:spPr>
          <a:xfrm>
            <a:off x="1182688" y="2017713"/>
            <a:ext cx="7772400" cy="4535487"/>
          </a:xfrm>
        </p:spPr>
        <p:txBody>
          <a:bodyPr>
            <a:normAutofit lnSpcReduction="10000"/>
          </a:bodyPr>
          <a:lstStyle/>
          <a:p>
            <a:pPr eaLnBrk="1" hangingPunct="1">
              <a:lnSpc>
                <a:spcPct val="90000"/>
              </a:lnSpc>
            </a:pPr>
            <a:r>
              <a:rPr lang="en-US" sz="1800" b="1" dirty="0">
                <a:latin typeface="Arial" charset="0"/>
              </a:rPr>
              <a:t>What is the potential environmental risk of Golden Rice?</a:t>
            </a:r>
            <a:r>
              <a:rPr lang="en-US" sz="1800" dirty="0">
                <a:latin typeface="Arial" charset="0"/>
              </a:rPr>
              <a:t>  Unknown.  Data presented at International Biosafety </a:t>
            </a:r>
            <a:r>
              <a:rPr lang="en-US" sz="1800" dirty="0" err="1">
                <a:latin typeface="Arial" charset="0"/>
              </a:rPr>
              <a:t>Workship</a:t>
            </a:r>
            <a:r>
              <a:rPr lang="en-US" sz="1800" dirty="0">
                <a:latin typeface="Arial" charset="0"/>
              </a:rPr>
              <a:t> in Beijing in September 2008 show that GE rice (e.g. </a:t>
            </a:r>
            <a:r>
              <a:rPr lang="en-US" sz="1800" dirty="0" err="1">
                <a:latin typeface="Arial" charset="0"/>
              </a:rPr>
              <a:t>Bt</a:t>
            </a:r>
            <a:r>
              <a:rPr lang="en-US" sz="1800" dirty="0">
                <a:latin typeface="Arial" charset="0"/>
              </a:rPr>
              <a:t> rice) has a very low crossing rate with other strains of cultivated non-GE rice.  However, outcrossing was higher with wild rice and weedy </a:t>
            </a:r>
            <a:r>
              <a:rPr lang="en-US" sz="1800" dirty="0" err="1">
                <a:latin typeface="Arial" charset="0"/>
              </a:rPr>
              <a:t>rices</a:t>
            </a:r>
            <a:r>
              <a:rPr lang="en-US" sz="1800" dirty="0">
                <a:latin typeface="Arial" charset="0"/>
              </a:rPr>
              <a:t>.  Indeed, hybrids formed from crossing of </a:t>
            </a:r>
            <a:r>
              <a:rPr lang="en-US" sz="1800" dirty="0" err="1">
                <a:latin typeface="Arial" charset="0"/>
              </a:rPr>
              <a:t>Bt</a:t>
            </a:r>
            <a:r>
              <a:rPr lang="en-US" sz="1800" dirty="0">
                <a:latin typeface="Arial" charset="0"/>
              </a:rPr>
              <a:t> rice and weedy rice varieties showed increased reproductive rates due to changes in phenology, e.g. when the plant flowers and sets seed.  This increased reproductive rate could mean that the weedy rice could become even more of a problem, </a:t>
            </a:r>
            <a:r>
              <a:rPr lang="en-US" sz="1800" dirty="0" err="1">
                <a:latin typeface="Arial" charset="0"/>
              </a:rPr>
              <a:t>e.g</a:t>
            </a:r>
            <a:r>
              <a:rPr lang="en-US" sz="1800" dirty="0">
                <a:latin typeface="Arial" charset="0"/>
              </a:rPr>
              <a:t> a potential super weed</a:t>
            </a:r>
          </a:p>
          <a:p>
            <a:pPr eaLnBrk="1" hangingPunct="1">
              <a:lnSpc>
                <a:spcPct val="90000"/>
              </a:lnSpc>
            </a:pPr>
            <a:r>
              <a:rPr lang="en-US" sz="1800" b="1" dirty="0">
                <a:latin typeface="Arial" charset="0"/>
              </a:rPr>
              <a:t>Will GR2 rice produce acceptable yields and appeal to farmers?</a:t>
            </a:r>
            <a:r>
              <a:rPr lang="en-US" sz="1800" dirty="0">
                <a:latin typeface="Arial" charset="0"/>
              </a:rPr>
              <a:t>  2008 article in Science:  </a:t>
            </a:r>
            <a:r>
              <a:rPr lang="ja-JP" altLang="en-US" sz="1800" dirty="0">
                <a:latin typeface="Arial" charset="0"/>
              </a:rPr>
              <a:t>“</a:t>
            </a:r>
            <a:r>
              <a:rPr lang="en-US" sz="1800" dirty="0">
                <a:latin typeface="Arial" charset="0"/>
              </a:rPr>
              <a:t>there</a:t>
            </a:r>
            <a:r>
              <a:rPr lang="ja-JP" altLang="en-US" sz="1800" dirty="0">
                <a:latin typeface="Arial" charset="0"/>
              </a:rPr>
              <a:t>’</a:t>
            </a:r>
            <a:r>
              <a:rPr lang="en-US" sz="1800" dirty="0">
                <a:latin typeface="Arial" charset="0"/>
              </a:rPr>
              <a:t>s a long way to go. . . Both the original Golden Rice, now called GR1, and GR2 were created with Japonica cultivars that are the scientist</a:t>
            </a:r>
            <a:r>
              <a:rPr lang="ja-JP" altLang="en-US" sz="1800" dirty="0">
                <a:latin typeface="Arial" charset="0"/>
              </a:rPr>
              <a:t>’</a:t>
            </a:r>
            <a:r>
              <a:rPr lang="en-US" sz="1800" dirty="0">
                <a:latin typeface="Arial" charset="0"/>
              </a:rPr>
              <a:t>s favorites but fare poorly in Asian fields. Researchers are now backcrossing seven GR1 and GR2 lines with the long-grained, </a:t>
            </a:r>
            <a:r>
              <a:rPr lang="en-US" sz="1800" dirty="0" err="1">
                <a:latin typeface="Arial" charset="0"/>
              </a:rPr>
              <a:t>nonsticky</a:t>
            </a:r>
            <a:r>
              <a:rPr lang="en-US" sz="1800" dirty="0">
                <a:latin typeface="Arial" charset="0"/>
              </a:rPr>
              <a:t> </a:t>
            </a:r>
            <a:r>
              <a:rPr lang="en-US" sz="1800" dirty="0" err="1">
                <a:latin typeface="Arial" charset="0"/>
              </a:rPr>
              <a:t>Indica</a:t>
            </a:r>
            <a:r>
              <a:rPr lang="en-US" sz="1800" dirty="0">
                <a:latin typeface="Arial" charset="0"/>
              </a:rPr>
              <a:t> varieties popular among Asia</a:t>
            </a:r>
            <a:r>
              <a:rPr lang="ja-JP" altLang="en-US" sz="1800" dirty="0">
                <a:latin typeface="Arial" charset="0"/>
              </a:rPr>
              <a:t>’</a:t>
            </a:r>
            <a:r>
              <a:rPr lang="en-US" sz="1800" dirty="0">
                <a:latin typeface="Arial" charset="0"/>
              </a:rPr>
              <a:t>s farmers.</a:t>
            </a:r>
            <a:r>
              <a:rPr lang="ja-JP" altLang="en-US" sz="1800" dirty="0">
                <a:latin typeface="Arial" charset="0"/>
              </a:rPr>
              <a:t>”</a:t>
            </a:r>
            <a:r>
              <a:rPr lang="en-US" sz="1800" dirty="0">
                <a:latin typeface="Arial" charset="0"/>
              </a:rPr>
              <a:t>  GR2 being crossed with 8 carefully selected </a:t>
            </a:r>
            <a:r>
              <a:rPr lang="en-US" sz="1800" dirty="0" err="1">
                <a:latin typeface="Arial" charset="0"/>
              </a:rPr>
              <a:t>Indica</a:t>
            </a:r>
            <a:r>
              <a:rPr lang="en-US" sz="1800" dirty="0">
                <a:latin typeface="Arial" charset="0"/>
              </a:rPr>
              <a:t> varieties at Indian Agricultural Research Institute, Tamil Nadu and at BRRI</a:t>
            </a:r>
          </a:p>
        </p:txBody>
      </p:sp>
    </p:spTree>
    <p:extLst>
      <p:ext uri="{BB962C8B-B14F-4D97-AF65-F5344CB8AC3E}">
        <p14:creationId xmlns:p14="http://schemas.microsoft.com/office/powerpoint/2010/main" val="74373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ctr"/>
          <a:lstStyle/>
          <a:p>
            <a:pPr algn="ctr" eaLnBrk="1" hangingPunct="1"/>
            <a:r>
              <a:rPr lang="en-US">
                <a:latin typeface="Arial" charset="0"/>
              </a:rPr>
              <a:t>Golden Rice:  alternatives</a:t>
            </a:r>
          </a:p>
        </p:txBody>
      </p:sp>
      <p:sp>
        <p:nvSpPr>
          <p:cNvPr id="36867" name="Rectangle 3"/>
          <p:cNvSpPr>
            <a:spLocks noGrp="1" noChangeArrowheads="1"/>
          </p:cNvSpPr>
          <p:nvPr>
            <p:ph type="body" idx="1"/>
          </p:nvPr>
        </p:nvSpPr>
        <p:spPr>
          <a:xfrm>
            <a:off x="1182688" y="1905000"/>
            <a:ext cx="7772400" cy="4648200"/>
          </a:xfrm>
        </p:spPr>
        <p:txBody>
          <a:bodyPr>
            <a:normAutofit lnSpcReduction="10000"/>
          </a:bodyPr>
          <a:lstStyle/>
          <a:p>
            <a:pPr eaLnBrk="1" hangingPunct="1">
              <a:lnSpc>
                <a:spcPct val="90000"/>
              </a:lnSpc>
            </a:pPr>
            <a:r>
              <a:rPr lang="en-US" sz="1800" dirty="0">
                <a:latin typeface="Arial" charset="0"/>
              </a:rPr>
              <a:t>Existing strategies to fight VAD</a:t>
            </a:r>
          </a:p>
          <a:p>
            <a:pPr eaLnBrk="1" hangingPunct="1">
              <a:lnSpc>
                <a:spcPct val="90000"/>
              </a:lnSpc>
            </a:pPr>
            <a:r>
              <a:rPr lang="en-US" sz="1800" b="1" dirty="0">
                <a:latin typeface="Arial" charset="0"/>
              </a:rPr>
              <a:t>Supplementation</a:t>
            </a:r>
            <a:r>
              <a:rPr lang="en-US" sz="1800" dirty="0">
                <a:latin typeface="Arial" charset="0"/>
              </a:rPr>
              <a:t> A short range strategy.  Liquid filled gelatin capsule or injection.  UNICEF main distributor for VA (vitamin A) capsules, which cost $0.20 each.  VA program costs between $1.64 and $2.20 per child.  According to the Micronutrient Initiative (MI):  </a:t>
            </a:r>
            <a:r>
              <a:rPr lang="ja-JP" altLang="en-US" sz="1800" dirty="0">
                <a:latin typeface="Arial" charset="0"/>
              </a:rPr>
              <a:t>“</a:t>
            </a:r>
            <a:r>
              <a:rPr lang="en-US" sz="1800" dirty="0">
                <a:latin typeface="Arial" charset="0"/>
              </a:rPr>
              <a:t>MI</a:t>
            </a:r>
            <a:r>
              <a:rPr lang="ja-JP" altLang="en-US" sz="1800" dirty="0">
                <a:latin typeface="Arial" charset="0"/>
              </a:rPr>
              <a:t>’</a:t>
            </a:r>
            <a:r>
              <a:rPr lang="en-US" sz="1800" dirty="0">
                <a:latin typeface="Arial" charset="0"/>
              </a:rPr>
              <a:t>s key contributions to global progress over the past 15 years include:  providing support for supplies of Vitamin A supplements that benefit over 200 million children annually in 70 countries</a:t>
            </a:r>
          </a:p>
          <a:p>
            <a:pPr eaLnBrk="1" hangingPunct="1">
              <a:lnSpc>
                <a:spcPct val="90000"/>
              </a:lnSpc>
            </a:pPr>
            <a:r>
              <a:rPr lang="en-US" sz="1800" b="1" dirty="0">
                <a:latin typeface="Arial" charset="0"/>
              </a:rPr>
              <a:t>Food fortification</a:t>
            </a:r>
            <a:r>
              <a:rPr lang="en-US" sz="1800" dirty="0">
                <a:latin typeface="Arial" charset="0"/>
              </a:rPr>
              <a:t>  Medium range strategy.  Involves adding VA to food.  </a:t>
            </a:r>
          </a:p>
          <a:p>
            <a:pPr lvl="1" eaLnBrk="1" hangingPunct="1">
              <a:lnSpc>
                <a:spcPct val="90000"/>
              </a:lnSpc>
            </a:pPr>
            <a:r>
              <a:rPr lang="en-US" sz="1600" dirty="0">
                <a:latin typeface="Arial" charset="0"/>
              </a:rPr>
              <a:t>A pilot study in India with sugar and edible oils had a tremendous success </a:t>
            </a:r>
            <a:r>
              <a:rPr lang="en-US" sz="1200" dirty="0">
                <a:latin typeface="Arial" charset="0"/>
              </a:rPr>
              <a:t>(</a:t>
            </a:r>
            <a:r>
              <a:rPr lang="en-US" sz="1200" dirty="0">
                <a:latin typeface="Arial" charset="0"/>
                <a:hlinkClick r:id="rId3"/>
              </a:rPr>
              <a:t>www.jsi.com/intl/omni/up_9_97.htm</a:t>
            </a:r>
            <a:r>
              <a:rPr lang="en-US" sz="1200" dirty="0">
                <a:latin typeface="Arial" charset="0"/>
              </a:rPr>
              <a:t>)</a:t>
            </a:r>
            <a:endParaRPr lang="en-US" sz="1600" dirty="0">
              <a:latin typeface="Arial" charset="0"/>
            </a:endParaRPr>
          </a:p>
          <a:p>
            <a:pPr lvl="1" eaLnBrk="1" hangingPunct="1">
              <a:lnSpc>
                <a:spcPct val="90000"/>
              </a:lnSpc>
            </a:pPr>
            <a:r>
              <a:rPr lang="en-US" sz="1600" dirty="0">
                <a:latin typeface="Arial" charset="0"/>
              </a:rPr>
              <a:t>29% of households in Indonesia already using VA fortified noodles </a:t>
            </a:r>
            <a:r>
              <a:rPr lang="en-US" sz="1200" dirty="0">
                <a:latin typeface="Arial" charset="0"/>
              </a:rPr>
              <a:t>(</a:t>
            </a:r>
            <a:r>
              <a:rPr lang="en-US" sz="1200" dirty="0">
                <a:latin typeface="Arial" charset="0"/>
                <a:hlinkClick r:id="rId4"/>
              </a:rPr>
              <a:t>www.jsi.com/intl/omni/fnlrep3.htm</a:t>
            </a:r>
            <a:r>
              <a:rPr lang="en-US" sz="1200" dirty="0">
                <a:latin typeface="Arial" charset="0"/>
              </a:rPr>
              <a:t>)</a:t>
            </a:r>
            <a:endParaRPr lang="en-US" sz="1600" dirty="0">
              <a:latin typeface="Arial" charset="0"/>
            </a:endParaRPr>
          </a:p>
          <a:p>
            <a:pPr lvl="1" eaLnBrk="1" hangingPunct="1">
              <a:lnSpc>
                <a:spcPct val="90000"/>
              </a:lnSpc>
            </a:pPr>
            <a:r>
              <a:rPr lang="en-US" sz="1600" dirty="0">
                <a:latin typeface="Arial" charset="0"/>
              </a:rPr>
              <a:t>Cost of sugar fortification with VA is $0.32/person </a:t>
            </a:r>
            <a:r>
              <a:rPr lang="en-US" sz="1200" dirty="0">
                <a:latin typeface="Arial" charset="0"/>
              </a:rPr>
              <a:t>(</a:t>
            </a:r>
            <a:r>
              <a:rPr lang="en-US" sz="1200" dirty="0">
                <a:latin typeface="Arial" charset="0"/>
                <a:hlinkClick r:id="rId5"/>
              </a:rPr>
              <a:t>www.jsi.com/intl/omni/sugr_pt1.htm</a:t>
            </a:r>
            <a:r>
              <a:rPr lang="en-US" sz="1200" dirty="0">
                <a:latin typeface="Arial" charset="0"/>
              </a:rPr>
              <a:t>)</a:t>
            </a:r>
          </a:p>
          <a:p>
            <a:pPr lvl="1" eaLnBrk="1" hangingPunct="1">
              <a:lnSpc>
                <a:spcPct val="90000"/>
              </a:lnSpc>
            </a:pPr>
            <a:r>
              <a:rPr lang="en-US" sz="1600" dirty="0">
                <a:latin typeface="Arial" charset="0"/>
              </a:rPr>
              <a:t>Dutch food supplement company DSM has created rice fortified with vitamins and iron that is aimed at 2 billion people worldwide who suffer vitamin ad mineral deficiencies</a:t>
            </a:r>
          </a:p>
        </p:txBody>
      </p:sp>
    </p:spTree>
    <p:extLst>
      <p:ext uri="{BB962C8B-B14F-4D97-AF65-F5344CB8AC3E}">
        <p14:creationId xmlns:p14="http://schemas.microsoft.com/office/powerpoint/2010/main" val="1438469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ctr"/>
          <a:lstStyle/>
          <a:p>
            <a:pPr algn="ctr" eaLnBrk="1" hangingPunct="1"/>
            <a:r>
              <a:rPr lang="en-US">
                <a:latin typeface="Arial" charset="0"/>
              </a:rPr>
              <a:t>Golden Rice:  alternatives</a:t>
            </a:r>
          </a:p>
        </p:txBody>
      </p:sp>
      <p:sp>
        <p:nvSpPr>
          <p:cNvPr id="37891" name="Rectangle 3"/>
          <p:cNvSpPr>
            <a:spLocks noGrp="1" noChangeArrowheads="1"/>
          </p:cNvSpPr>
          <p:nvPr>
            <p:ph type="body" idx="1"/>
          </p:nvPr>
        </p:nvSpPr>
        <p:spPr>
          <a:xfrm>
            <a:off x="1182688" y="1905000"/>
            <a:ext cx="7772400" cy="4648200"/>
          </a:xfrm>
        </p:spPr>
        <p:txBody>
          <a:bodyPr>
            <a:normAutofit/>
          </a:bodyPr>
          <a:lstStyle/>
          <a:p>
            <a:pPr eaLnBrk="1" hangingPunct="1">
              <a:lnSpc>
                <a:spcPct val="90000"/>
              </a:lnSpc>
            </a:pPr>
            <a:r>
              <a:rPr lang="en-US" sz="2800" b="1" dirty="0">
                <a:latin typeface="Arial" charset="0"/>
              </a:rPr>
              <a:t>Food diversification/sustainable agriculture</a:t>
            </a:r>
            <a:r>
              <a:rPr lang="en-US" sz="2800" dirty="0">
                <a:latin typeface="Arial" charset="0"/>
              </a:rPr>
              <a:t>.  Long range strategy that involves the community.  Local alternatives to GR2 include red rice, mangoes (1800 </a:t>
            </a:r>
            <a:r>
              <a:rPr lang="en-US" sz="2800" dirty="0" err="1">
                <a:latin typeface="Arial" charset="0"/>
              </a:rPr>
              <a:t>ug</a:t>
            </a:r>
            <a:r>
              <a:rPr lang="en-US" sz="2800" dirty="0">
                <a:latin typeface="Arial" charset="0"/>
              </a:rPr>
              <a:t> carotene), yellow maize (450 </a:t>
            </a:r>
            <a:r>
              <a:rPr lang="en-US" sz="2800" dirty="0" err="1">
                <a:latin typeface="Arial" charset="0"/>
              </a:rPr>
              <a:t>ug</a:t>
            </a:r>
            <a:r>
              <a:rPr lang="en-US" sz="2800" dirty="0">
                <a:latin typeface="Arial" charset="0"/>
              </a:rPr>
              <a:t> carotene/100gm).  Also papayas, yams, carrots, red curry peppers and greens like swamp cabbage, spinach, drumstick leaf, etc. all have high levels of </a:t>
            </a:r>
            <a:r>
              <a:rPr lang="en-US" sz="2800" dirty="0" smtClean="0">
                <a:latin typeface="Arial" charset="0"/>
              </a:rPr>
              <a:t>β-</a:t>
            </a:r>
            <a:r>
              <a:rPr lang="en-US" sz="2800" dirty="0">
                <a:latin typeface="Arial" charset="0"/>
              </a:rPr>
              <a:t>carotene</a:t>
            </a:r>
            <a:r>
              <a:rPr lang="en-US" sz="2800" dirty="0" smtClean="0">
                <a:latin typeface="Arial" charset="0"/>
              </a:rPr>
              <a:t>.</a:t>
            </a:r>
            <a:endParaRPr lang="en-US" sz="2800" dirty="0">
              <a:latin typeface="Arial" charset="0"/>
            </a:endParaRPr>
          </a:p>
        </p:txBody>
      </p:sp>
    </p:spTree>
    <p:extLst>
      <p:ext uri="{BB962C8B-B14F-4D97-AF65-F5344CB8AC3E}">
        <p14:creationId xmlns:p14="http://schemas.microsoft.com/office/powerpoint/2010/main" val="2674901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65975" y="152400"/>
            <a:ext cx="8473225" cy="609600"/>
          </a:xfrm>
        </p:spPr>
        <p:txBody>
          <a:bodyPr>
            <a:normAutofit/>
          </a:bodyPr>
          <a:lstStyle/>
          <a:p>
            <a:pPr algn="ctr" eaLnBrk="1" hangingPunct="1">
              <a:lnSpc>
                <a:spcPct val="85000"/>
              </a:lnSpc>
            </a:pPr>
            <a:r>
              <a:rPr lang="en-US" altLang="ko-KR" sz="2000" dirty="0" smtClean="0">
                <a:latin typeface="Tahoma" charset="0"/>
                <a:ea typeface="굴림" charset="0"/>
                <a:cs typeface="굴림" charset="0"/>
              </a:rPr>
              <a:t>Golden Rice alternatives:  Some </a:t>
            </a:r>
            <a:r>
              <a:rPr lang="en-US" altLang="ko-KR" sz="2000" dirty="0">
                <a:latin typeface="Tahoma" charset="0"/>
                <a:ea typeface="굴림" charset="0"/>
                <a:cs typeface="굴림" charset="0"/>
              </a:rPr>
              <a:t>food with high levels of </a:t>
            </a:r>
            <a:r>
              <a:rPr lang="en-US" altLang="ko-KR" sz="2000" i="1" dirty="0">
                <a:latin typeface="Tahoma" charset="0"/>
                <a:ea typeface="굴림" charset="0"/>
                <a:cs typeface="굴림" charset="0"/>
                <a:sym typeface="Symbol" charset="0"/>
              </a:rPr>
              <a:t></a:t>
            </a:r>
            <a:r>
              <a:rPr lang="en-US" altLang="ko-KR" sz="2000" i="1" dirty="0">
                <a:latin typeface="Tahoma" charset="0"/>
                <a:ea typeface="굴림" charset="0"/>
                <a:cs typeface="굴림" charset="0"/>
              </a:rPr>
              <a:t>-</a:t>
            </a:r>
            <a:r>
              <a:rPr lang="en-US" altLang="ko-KR" sz="2000" dirty="0">
                <a:latin typeface="Tahoma" charset="0"/>
                <a:ea typeface="굴림" charset="0"/>
                <a:cs typeface="굴림" charset="0"/>
              </a:rPr>
              <a:t>carotene</a:t>
            </a:r>
            <a:r>
              <a:rPr lang="en-GB" altLang="ko-KR" sz="2000" dirty="0">
                <a:latin typeface="Tahoma" charset="0"/>
                <a:ea typeface="굴림" charset="0"/>
                <a:cs typeface="굴림" charset="0"/>
              </a:rPr>
              <a:t> </a:t>
            </a:r>
            <a:endParaRPr lang="en-US" sz="2000" dirty="0">
              <a:latin typeface="Tahoma" charset="0"/>
            </a:endParaRPr>
          </a:p>
        </p:txBody>
      </p:sp>
      <p:sp>
        <p:nvSpPr>
          <p:cNvPr id="17411" name="Rectangle 3"/>
          <p:cNvSpPr>
            <a:spLocks noGrp="1" noChangeArrowheads="1"/>
          </p:cNvSpPr>
          <p:nvPr>
            <p:ph type="subTitle" idx="1"/>
          </p:nvPr>
        </p:nvSpPr>
        <p:spPr>
          <a:xfrm>
            <a:off x="762000" y="1524000"/>
            <a:ext cx="7924800" cy="5105400"/>
          </a:xfrm>
        </p:spPr>
        <p:txBody>
          <a:bodyPr/>
          <a:lstStyle/>
          <a:p>
            <a:pPr eaLnBrk="1" hangingPunct="1">
              <a:buFont typeface="Wingdings" charset="0"/>
              <a:buNone/>
            </a:pPr>
            <a:endParaRPr lang="en-US" sz="1600">
              <a:latin typeface="Tahoma" charset="0"/>
            </a:endParaRPr>
          </a:p>
          <a:p>
            <a:pPr eaLnBrk="1" hangingPunct="1">
              <a:buFont typeface="Wingdings" charset="0"/>
              <a:buNone/>
            </a:pPr>
            <a:endParaRPr lang="en-US" sz="3200">
              <a:latin typeface="Tahoma" charset="0"/>
            </a:endParaRPr>
          </a:p>
          <a:p>
            <a:pPr eaLnBrk="1" hangingPunct="1">
              <a:buFont typeface="Wingdings" charset="0"/>
              <a:buNone/>
            </a:pPr>
            <a:endParaRPr lang="en-US" sz="3200">
              <a:latin typeface="Tahoma" charset="0"/>
            </a:endParaRPr>
          </a:p>
          <a:p>
            <a:pPr eaLnBrk="1" hangingPunct="1">
              <a:buFont typeface="Wingdings" charset="0"/>
              <a:buNone/>
            </a:pPr>
            <a:endParaRPr lang="en-US" sz="3200">
              <a:latin typeface="Tahoma" charset="0"/>
            </a:endParaRPr>
          </a:p>
          <a:p>
            <a:pPr eaLnBrk="1" hangingPunct="1">
              <a:buFont typeface="Wingdings" charset="0"/>
              <a:buNone/>
            </a:pPr>
            <a:endParaRPr lang="en-US" sz="3200">
              <a:latin typeface="Tahoma" charset="0"/>
            </a:endParaRPr>
          </a:p>
          <a:p>
            <a:pPr eaLnBrk="1" hangingPunct="1">
              <a:buFont typeface="Wingdings" charset="0"/>
              <a:buNone/>
            </a:pPr>
            <a:endParaRPr lang="en-US" sz="3200">
              <a:latin typeface="Tahoma" charset="0"/>
            </a:endParaRPr>
          </a:p>
          <a:p>
            <a:pPr eaLnBrk="1" hangingPunct="1">
              <a:spcBef>
                <a:spcPct val="0"/>
              </a:spcBef>
              <a:buFont typeface="Wingdings" charset="0"/>
              <a:buNone/>
            </a:pPr>
            <a:endParaRPr lang="en-US" sz="1800">
              <a:solidFill>
                <a:schemeClr val="tx2"/>
              </a:solidFill>
              <a:latin typeface="Arial" charset="0"/>
            </a:endParaRPr>
          </a:p>
        </p:txBody>
      </p:sp>
      <p:graphicFrame>
        <p:nvGraphicFramePr>
          <p:cNvPr id="592991" name="Group 95"/>
          <p:cNvGraphicFramePr>
            <a:graphicFrameLocks noGrp="1"/>
          </p:cNvGraphicFramePr>
          <p:nvPr/>
        </p:nvGraphicFramePr>
        <p:xfrm>
          <a:off x="533400" y="990600"/>
          <a:ext cx="8305800" cy="5557520"/>
        </p:xfrm>
        <a:graphic>
          <a:graphicData uri="http://schemas.openxmlformats.org/drawingml/2006/table">
            <a:tbl>
              <a:tblPr/>
              <a:tblGrid>
                <a:gridCol w="4572000"/>
                <a:gridCol w="3733800"/>
              </a:tblGrid>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1" i="0" u="none" strike="noStrike" cap="none" normalizeH="0" baseline="0">
                          <a:ln>
                            <a:noFill/>
                          </a:ln>
                          <a:solidFill>
                            <a:schemeClr val="tx1"/>
                          </a:solidFill>
                          <a:effectLst/>
                          <a:latin typeface="Tahoma" charset="0"/>
                          <a:ea typeface="굴림" charset="0"/>
                          <a:cs typeface="굴림" charset="0"/>
                        </a:rPr>
                        <a:t>Food Source</a:t>
                      </a:r>
                      <a:endParaRPr kumimoji="0" lang="en-GB" sz="2000" b="1"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1" i="1" u="none" strike="noStrike" cap="none" normalizeH="0" baseline="0">
                          <a:ln>
                            <a:noFill/>
                          </a:ln>
                          <a:solidFill>
                            <a:schemeClr val="tx1"/>
                          </a:solidFill>
                          <a:effectLst/>
                          <a:latin typeface="Tahoma" charset="0"/>
                          <a:ea typeface="굴림" charset="0"/>
                          <a:cs typeface="굴림" charset="0"/>
                          <a:sym typeface="Symbol" charset="0"/>
                        </a:rPr>
                        <a:t></a:t>
                      </a:r>
                      <a:r>
                        <a:rPr kumimoji="0" lang="en-US" altLang="ko-KR" sz="2000" b="1" i="1" u="none" strike="noStrike" cap="none" normalizeH="0" baseline="0">
                          <a:ln>
                            <a:noFill/>
                          </a:ln>
                          <a:solidFill>
                            <a:schemeClr val="tx1"/>
                          </a:solidFill>
                          <a:effectLst/>
                          <a:latin typeface="Tahoma" charset="0"/>
                          <a:ea typeface="굴림" charset="0"/>
                          <a:cs typeface="굴림" charset="0"/>
                        </a:rPr>
                        <a:t>-</a:t>
                      </a:r>
                      <a:r>
                        <a:rPr kumimoji="0" lang="en-US" altLang="ko-KR" sz="2000" b="1" i="0" u="none" strike="noStrike" cap="none" normalizeH="0" baseline="0">
                          <a:ln>
                            <a:noFill/>
                          </a:ln>
                          <a:solidFill>
                            <a:schemeClr val="tx1"/>
                          </a:solidFill>
                          <a:effectLst/>
                          <a:latin typeface="Tahoma" charset="0"/>
                          <a:ea typeface="굴림" charset="0"/>
                          <a:cs typeface="굴림" charset="0"/>
                        </a:rPr>
                        <a:t>carotene Content</a:t>
                      </a:r>
                      <a:r>
                        <a:rPr kumimoji="0" lang="en-US" altLang="ko-KR" sz="2000" b="1" i="1" u="none" strike="noStrike" cap="none" normalizeH="0" baseline="0">
                          <a:ln>
                            <a:noFill/>
                          </a:ln>
                          <a:solidFill>
                            <a:schemeClr val="tx1"/>
                          </a:solidFill>
                          <a:effectLst/>
                          <a:latin typeface="Tahoma" charset="0"/>
                          <a:ea typeface="굴림" charset="0"/>
                          <a:cs typeface="굴림" charset="0"/>
                        </a:rPr>
                        <a:t> (</a:t>
                      </a:r>
                      <a:r>
                        <a:rPr kumimoji="0" lang="en-US" altLang="ko-KR" sz="2000" b="1" i="1" u="none" strike="noStrike" cap="none" normalizeH="0" baseline="0">
                          <a:ln>
                            <a:noFill/>
                          </a:ln>
                          <a:solidFill>
                            <a:schemeClr val="tx1"/>
                          </a:solidFill>
                          <a:effectLst/>
                          <a:latin typeface="Tahoma" charset="0"/>
                          <a:ea typeface="굴림" charset="0"/>
                          <a:cs typeface="굴림" charset="0"/>
                          <a:sym typeface="Symbol" charset="0"/>
                        </a:rPr>
                        <a:t></a:t>
                      </a:r>
                      <a:r>
                        <a:rPr kumimoji="0" lang="en-US" altLang="ko-KR" sz="2000" b="1" i="1" u="none" strike="noStrike" cap="none" normalizeH="0" baseline="0">
                          <a:ln>
                            <a:noFill/>
                          </a:ln>
                          <a:solidFill>
                            <a:schemeClr val="tx1"/>
                          </a:solidFill>
                          <a:effectLst/>
                          <a:latin typeface="Tahoma" charset="0"/>
                          <a:ea typeface="굴림" charset="0"/>
                          <a:cs typeface="굴림" charset="0"/>
                        </a:rPr>
                        <a:t>g/g)</a:t>
                      </a:r>
                      <a:endParaRPr kumimoji="0" lang="en-GB" sz="2000" b="1" i="1"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Carrots</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46-125</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Leafy vegetables</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10-444</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PH" sz="2000" b="0" i="0" u="none" strike="noStrike" cap="none" normalizeH="0" baseline="0">
                          <a:ln>
                            <a:noFill/>
                          </a:ln>
                          <a:solidFill>
                            <a:schemeClr val="tx1"/>
                          </a:solidFill>
                          <a:effectLst/>
                          <a:latin typeface="Tahoma" charset="0"/>
                          <a:ea typeface="ＭＳ Ｐゴシック" charset="0"/>
                        </a:rPr>
                        <a:t> </a:t>
                      </a:r>
                      <a:r>
                        <a:rPr kumimoji="0" lang="en-US" altLang="ko-KR" sz="2000" b="0" i="0" u="none" strike="noStrike" cap="none" normalizeH="0" baseline="0">
                          <a:ln>
                            <a:noFill/>
                          </a:ln>
                          <a:solidFill>
                            <a:schemeClr val="tx1"/>
                          </a:solidFill>
                          <a:effectLst/>
                          <a:latin typeface="Tahoma" charset="0"/>
                          <a:ea typeface="굴림" charset="0"/>
                          <a:cs typeface="굴림" charset="0"/>
                        </a:rPr>
                        <a:t>Sweet potato tuber (orange)</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200</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Sweet potato leaves</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11.4</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Coriander leaves</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11.6</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Curry leaves</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13.3</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dirty="0">
                          <a:ln>
                            <a:noFill/>
                          </a:ln>
                          <a:solidFill>
                            <a:schemeClr val="tx1"/>
                          </a:solidFill>
                          <a:effectLst/>
                          <a:latin typeface="Tahoma" charset="0"/>
                          <a:ea typeface="굴림" charset="0"/>
                          <a:cs typeface="굴림" charset="0"/>
                        </a:rPr>
                        <a:t>Amaranth leaves</a:t>
                      </a:r>
                      <a:endParaRPr kumimoji="0" lang="en-GB" sz="2000" b="0" i="0" u="none" strike="noStrike" cap="none" normalizeH="0" baseline="0" dirty="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2.66 - 11.6</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Melon (cantaloupe)</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20.2</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Mango</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4.4</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Palm oil</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92.8</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Liver (goat, sheep)</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66 – 100</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Cod liver oil</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a:ln>
                            <a:noFill/>
                          </a:ln>
                          <a:solidFill>
                            <a:schemeClr val="tx1"/>
                          </a:solidFill>
                          <a:effectLst/>
                          <a:latin typeface="Tahoma" charset="0"/>
                          <a:ea typeface="굴림" charset="0"/>
                          <a:cs typeface="굴림" charset="0"/>
                        </a:rPr>
                        <a:t>100 - 1,000</a:t>
                      </a:r>
                      <a:endParaRPr kumimoji="0" lang="en-GB" sz="20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1" u="none" strike="noStrike" cap="none" normalizeH="0" baseline="0">
                          <a:ln>
                            <a:noFill/>
                          </a:ln>
                          <a:solidFill>
                            <a:srgbClr val="000000"/>
                          </a:solidFill>
                          <a:effectLst/>
                          <a:latin typeface="Arial" charset="0"/>
                          <a:ea typeface="Batang" charset="0"/>
                          <a:cs typeface="Arial" charset="0"/>
                        </a:rPr>
                        <a:t>Dunaleilla salina (</a:t>
                      </a:r>
                      <a:r>
                        <a:rPr kumimoji="0" lang="en-US" altLang="ko-KR" sz="2000" b="0" i="0" u="none" strike="noStrike" cap="none" normalizeH="0" baseline="0">
                          <a:ln>
                            <a:noFill/>
                          </a:ln>
                          <a:solidFill>
                            <a:srgbClr val="000000"/>
                          </a:solidFill>
                          <a:effectLst/>
                          <a:latin typeface="Arial" charset="0"/>
                          <a:ea typeface="Batang" charset="0"/>
                          <a:cs typeface="Arial" charset="0"/>
                        </a:rPr>
                        <a:t>algae)</a:t>
                      </a:r>
                      <a:endParaRPr kumimoji="0" lang="en-GB" sz="2000" b="0" i="0" u="none" strike="noStrike" cap="none" normalizeH="0" baseline="0">
                        <a:ln>
                          <a:noFill/>
                        </a:ln>
                        <a:solidFill>
                          <a:srgbClr val="000000"/>
                        </a:solidFill>
                        <a:effectLst/>
                        <a:latin typeface="Arial" charset="0"/>
                        <a:ea typeface="Batang"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altLang="ko-KR" sz="2000" b="0" i="0" u="none" strike="noStrike" cap="none" normalizeH="0" baseline="0" dirty="0">
                          <a:ln>
                            <a:noFill/>
                          </a:ln>
                          <a:solidFill>
                            <a:srgbClr val="000000"/>
                          </a:solidFill>
                          <a:effectLst/>
                          <a:latin typeface="Arial" charset="0"/>
                          <a:ea typeface="Batang" charset="0"/>
                          <a:cs typeface="Arial" charset="0"/>
                        </a:rPr>
                        <a:t>10,000 times of carrots</a:t>
                      </a:r>
                      <a:endParaRPr kumimoji="0" lang="en-GB" sz="2000" b="0" i="0" u="none" strike="noStrike" cap="none" normalizeH="0" baseline="0" dirty="0">
                        <a:ln>
                          <a:noFill/>
                        </a:ln>
                        <a:solidFill>
                          <a:srgbClr val="000000"/>
                        </a:solidFill>
                        <a:effectLst/>
                        <a:latin typeface="Arial" charset="0"/>
                        <a:ea typeface="Batang"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79779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ctr"/>
          <a:lstStyle/>
          <a:p>
            <a:pPr algn="ctr" eaLnBrk="1" hangingPunct="1"/>
            <a:r>
              <a:rPr lang="en-US">
                <a:latin typeface="Arial" charset="0"/>
              </a:rPr>
              <a:t>Golden Rice:  alternatives</a:t>
            </a:r>
          </a:p>
        </p:txBody>
      </p:sp>
      <p:sp>
        <p:nvSpPr>
          <p:cNvPr id="37891" name="Rectangle 3"/>
          <p:cNvSpPr>
            <a:spLocks noGrp="1" noChangeArrowheads="1"/>
          </p:cNvSpPr>
          <p:nvPr>
            <p:ph type="body" idx="1"/>
          </p:nvPr>
        </p:nvSpPr>
        <p:spPr>
          <a:xfrm>
            <a:off x="1182688" y="1905000"/>
            <a:ext cx="7772400" cy="4648200"/>
          </a:xfrm>
        </p:spPr>
        <p:txBody>
          <a:bodyPr>
            <a:normAutofit/>
          </a:bodyPr>
          <a:lstStyle/>
          <a:p>
            <a:pPr>
              <a:lnSpc>
                <a:spcPct val="90000"/>
              </a:lnSpc>
            </a:pPr>
            <a:r>
              <a:rPr lang="en-US" sz="1800" dirty="0">
                <a:latin typeface="Arial" charset="0"/>
              </a:rPr>
              <a:t>Jules Pretty report on sustainable agriculture projects, the SAFE-World </a:t>
            </a:r>
            <a:r>
              <a:rPr lang="en-US" sz="1800" dirty="0" err="1">
                <a:latin typeface="Arial" charset="0"/>
              </a:rPr>
              <a:t>Reseach</a:t>
            </a:r>
            <a:r>
              <a:rPr lang="en-US" sz="1800" dirty="0">
                <a:latin typeface="Arial" charset="0"/>
              </a:rPr>
              <a:t> Project that looked at information on 208 cases from 52 countries.</a:t>
            </a:r>
          </a:p>
          <a:p>
            <a:pPr lvl="1">
              <a:lnSpc>
                <a:spcPct val="90000"/>
              </a:lnSpc>
            </a:pPr>
            <a:r>
              <a:rPr lang="en-US" sz="1600" dirty="0">
                <a:latin typeface="Arial" charset="0"/>
              </a:rPr>
              <a:t>8.98 million farmers have adopted sustainable </a:t>
            </a:r>
            <a:r>
              <a:rPr lang="en-US" sz="1600" dirty="0" err="1">
                <a:latin typeface="Arial" charset="0"/>
              </a:rPr>
              <a:t>ag</a:t>
            </a:r>
            <a:r>
              <a:rPr lang="en-US" sz="1600" dirty="0">
                <a:latin typeface="Arial" charset="0"/>
              </a:rPr>
              <a:t> on 28.9 million ha.  Most household had significant increases in household food production</a:t>
            </a:r>
          </a:p>
          <a:p>
            <a:pPr lvl="1">
              <a:lnSpc>
                <a:spcPct val="90000"/>
              </a:lnSpc>
            </a:pPr>
            <a:r>
              <a:rPr lang="en-US" sz="1600" dirty="0">
                <a:latin typeface="Arial" charset="0"/>
              </a:rPr>
              <a:t>Avg. food production for 4.42 million farmers on 3.58 million ha was increased by 73%</a:t>
            </a:r>
          </a:p>
          <a:p>
            <a:pPr lvl="1">
              <a:lnSpc>
                <a:spcPct val="90000"/>
              </a:lnSpc>
            </a:pPr>
            <a:r>
              <a:rPr lang="en-US" sz="1600" dirty="0">
                <a:latin typeface="Arial" charset="0"/>
              </a:rPr>
              <a:t>For 146,000 farmers on 542,000 ha that cultivated roots (sweet potatoes, potato and cassava rich in VA), the increase in food production was 17 tons per year, an improvement of 150%</a:t>
            </a:r>
          </a:p>
          <a:p>
            <a:pPr>
              <a:lnSpc>
                <a:spcPct val="90000"/>
              </a:lnSpc>
            </a:pPr>
            <a:r>
              <a:rPr lang="en-US" sz="1800" dirty="0">
                <a:latin typeface="Arial" charset="0"/>
              </a:rPr>
              <a:t>According to WHO, tried and tested remedies for VAD have already </a:t>
            </a:r>
            <a:r>
              <a:rPr lang="ja-JP" altLang="en-US" sz="1800" dirty="0">
                <a:latin typeface="Arial" charset="0"/>
              </a:rPr>
              <a:t>“</a:t>
            </a:r>
            <a:r>
              <a:rPr lang="en-US" sz="1800" dirty="0">
                <a:latin typeface="Arial" charset="0"/>
              </a:rPr>
              <a:t>averted an estimated 1.25 million deaths since 1998 in 40 countries</a:t>
            </a:r>
            <a:r>
              <a:rPr lang="ja-JP" altLang="en-US" sz="1800" dirty="0">
                <a:latin typeface="Arial" charset="0"/>
              </a:rPr>
              <a:t>”</a:t>
            </a:r>
            <a:r>
              <a:rPr lang="en-US" sz="2400" dirty="0">
                <a:latin typeface="Arial" charset="0"/>
              </a:rPr>
              <a:t> </a:t>
            </a:r>
            <a:endParaRPr lang="en-US" sz="1800" dirty="0">
              <a:latin typeface="Arial" charset="0"/>
            </a:endParaRPr>
          </a:p>
        </p:txBody>
      </p:sp>
    </p:spTree>
    <p:extLst>
      <p:ext uri="{BB962C8B-B14F-4D97-AF65-F5344CB8AC3E}">
        <p14:creationId xmlns:p14="http://schemas.microsoft.com/office/powerpoint/2010/main" val="187435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ctr"/>
          <a:lstStyle/>
          <a:p>
            <a:pPr algn="ctr" eaLnBrk="1" hangingPunct="1"/>
            <a:r>
              <a:rPr lang="en-US">
                <a:latin typeface="Arial" charset="0"/>
              </a:rPr>
              <a:t>Bt crops</a:t>
            </a:r>
          </a:p>
        </p:txBody>
      </p:sp>
      <p:sp>
        <p:nvSpPr>
          <p:cNvPr id="24579" name="Rectangle 3"/>
          <p:cNvSpPr>
            <a:spLocks noGrp="1" noChangeArrowheads="1"/>
          </p:cNvSpPr>
          <p:nvPr>
            <p:ph type="body" idx="1"/>
          </p:nvPr>
        </p:nvSpPr>
        <p:spPr/>
        <p:txBody>
          <a:bodyPr>
            <a:normAutofit lnSpcReduction="10000"/>
          </a:bodyPr>
          <a:lstStyle/>
          <a:p>
            <a:pPr eaLnBrk="1" hangingPunct="1">
              <a:lnSpc>
                <a:spcPct val="90000"/>
              </a:lnSpc>
            </a:pPr>
            <a:r>
              <a:rPr lang="en-US" sz="2800" dirty="0">
                <a:latin typeface="Arial" charset="0"/>
              </a:rPr>
              <a:t>Engineered with </a:t>
            </a:r>
            <a:r>
              <a:rPr lang="en-US" sz="2800" dirty="0" err="1" smtClean="0">
                <a:latin typeface="Arial" charset="0"/>
              </a:rPr>
              <a:t>δ</a:t>
            </a:r>
            <a:r>
              <a:rPr lang="en-US" sz="2800" dirty="0" smtClean="0">
                <a:latin typeface="Arial" charset="0"/>
              </a:rPr>
              <a:t>-endotoxins </a:t>
            </a:r>
            <a:r>
              <a:rPr lang="en-US" sz="2800" dirty="0">
                <a:latin typeface="Arial" charset="0"/>
              </a:rPr>
              <a:t>produced by the soil bacterium </a:t>
            </a:r>
            <a:r>
              <a:rPr lang="en-US" sz="2800" i="1" dirty="0">
                <a:latin typeface="Arial" charset="0"/>
              </a:rPr>
              <a:t>Bacillus </a:t>
            </a:r>
            <a:r>
              <a:rPr lang="en-US" sz="2800" i="1" dirty="0" err="1">
                <a:latin typeface="Arial" charset="0"/>
              </a:rPr>
              <a:t>thuringiensis</a:t>
            </a:r>
            <a:endParaRPr lang="en-US" sz="2800" i="1" dirty="0">
              <a:latin typeface="Arial" charset="0"/>
            </a:endParaRPr>
          </a:p>
          <a:p>
            <a:pPr>
              <a:lnSpc>
                <a:spcPct val="90000"/>
              </a:lnSpc>
            </a:pPr>
            <a:r>
              <a:rPr lang="en-US" sz="2800" dirty="0" err="1" smtClean="0">
                <a:latin typeface="Arial" charset="0"/>
              </a:rPr>
              <a:t>δ</a:t>
            </a:r>
            <a:r>
              <a:rPr lang="en-US" sz="2800" dirty="0" smtClean="0">
                <a:latin typeface="Arial" charset="0"/>
              </a:rPr>
              <a:t>-endotoxins </a:t>
            </a:r>
            <a:r>
              <a:rPr lang="en-US" sz="2800" dirty="0">
                <a:latin typeface="Arial" charset="0"/>
              </a:rPr>
              <a:t>are called Cry proteins and there are many of them</a:t>
            </a:r>
          </a:p>
          <a:p>
            <a:pPr eaLnBrk="1" hangingPunct="1">
              <a:lnSpc>
                <a:spcPct val="90000"/>
              </a:lnSpc>
            </a:pPr>
            <a:r>
              <a:rPr lang="en-US" sz="2800" dirty="0" err="1">
                <a:latin typeface="Arial" charset="0"/>
              </a:rPr>
              <a:t>Bt</a:t>
            </a:r>
            <a:r>
              <a:rPr lang="en-US" sz="2800" dirty="0">
                <a:latin typeface="Arial" charset="0"/>
              </a:rPr>
              <a:t> crops on market include corn, potato, cotton, poplars; many are in testing phase, including </a:t>
            </a:r>
            <a:r>
              <a:rPr lang="en-US" sz="2800" dirty="0" err="1">
                <a:latin typeface="Arial" charset="0"/>
              </a:rPr>
              <a:t>Bt</a:t>
            </a:r>
            <a:r>
              <a:rPr lang="en-US" sz="2800" dirty="0">
                <a:latin typeface="Arial" charset="0"/>
              </a:rPr>
              <a:t> rice, </a:t>
            </a:r>
            <a:r>
              <a:rPr lang="en-US" sz="2800" dirty="0" err="1">
                <a:latin typeface="Arial" charset="0"/>
              </a:rPr>
              <a:t>Bt</a:t>
            </a:r>
            <a:r>
              <a:rPr lang="en-US" sz="2800" dirty="0">
                <a:latin typeface="Arial" charset="0"/>
              </a:rPr>
              <a:t> </a:t>
            </a:r>
            <a:r>
              <a:rPr lang="en-US" sz="2800" dirty="0" err="1" smtClean="0">
                <a:latin typeface="Arial" charset="0"/>
              </a:rPr>
              <a:t>talong</a:t>
            </a:r>
            <a:r>
              <a:rPr lang="en-US" sz="2800" dirty="0" smtClean="0">
                <a:latin typeface="Arial" charset="0"/>
              </a:rPr>
              <a:t>, </a:t>
            </a:r>
            <a:r>
              <a:rPr lang="en-US" sz="2800" dirty="0" err="1">
                <a:latin typeface="Arial" charset="0"/>
              </a:rPr>
              <a:t>Bt</a:t>
            </a:r>
            <a:r>
              <a:rPr lang="en-US" sz="2800" dirty="0">
                <a:latin typeface="Arial" charset="0"/>
              </a:rPr>
              <a:t> soy</a:t>
            </a:r>
          </a:p>
          <a:p>
            <a:pPr eaLnBrk="1" hangingPunct="1">
              <a:lnSpc>
                <a:spcPct val="90000"/>
              </a:lnSpc>
            </a:pPr>
            <a:r>
              <a:rPr lang="en-US" sz="2800" dirty="0">
                <a:latin typeface="Arial" charset="0"/>
              </a:rPr>
              <a:t>Concern over </a:t>
            </a:r>
            <a:r>
              <a:rPr lang="en-US" sz="2800" dirty="0" err="1">
                <a:latin typeface="Arial" charset="0"/>
              </a:rPr>
              <a:t>allergenicity</a:t>
            </a:r>
            <a:r>
              <a:rPr lang="en-US" sz="2800" dirty="0">
                <a:latin typeface="Arial" charset="0"/>
              </a:rPr>
              <a:t> and immunological impacts on the </a:t>
            </a:r>
            <a:r>
              <a:rPr lang="en-US" sz="2800" dirty="0" smtClean="0">
                <a:latin typeface="Arial" charset="0"/>
              </a:rPr>
              <a:t>gut, especially with Cry1Ab, Cry1Ac, which are found in </a:t>
            </a:r>
            <a:r>
              <a:rPr lang="en-US" sz="2800" dirty="0" err="1" smtClean="0">
                <a:latin typeface="Arial" charset="0"/>
              </a:rPr>
              <a:t>Bt</a:t>
            </a:r>
            <a:r>
              <a:rPr lang="en-US" sz="2800" dirty="0" smtClean="0">
                <a:latin typeface="Arial" charset="0"/>
              </a:rPr>
              <a:t> corn, </a:t>
            </a:r>
            <a:r>
              <a:rPr lang="en-US" sz="2800" dirty="0" err="1" smtClean="0">
                <a:latin typeface="Arial" charset="0"/>
              </a:rPr>
              <a:t>Bt</a:t>
            </a:r>
            <a:r>
              <a:rPr lang="en-US" sz="2800" dirty="0" smtClean="0">
                <a:latin typeface="Arial" charset="0"/>
              </a:rPr>
              <a:t> cotton, </a:t>
            </a:r>
            <a:r>
              <a:rPr lang="en-US" sz="2800" dirty="0" err="1" smtClean="0">
                <a:latin typeface="Arial" charset="0"/>
              </a:rPr>
              <a:t>Bt</a:t>
            </a:r>
            <a:r>
              <a:rPr lang="en-US" sz="2800" dirty="0" smtClean="0">
                <a:latin typeface="Arial" charset="0"/>
              </a:rPr>
              <a:t> </a:t>
            </a:r>
            <a:r>
              <a:rPr lang="en-US" sz="2800" dirty="0" err="1" smtClean="0">
                <a:latin typeface="Arial" charset="0"/>
              </a:rPr>
              <a:t>talong</a:t>
            </a:r>
            <a:r>
              <a:rPr lang="en-US" sz="2800" dirty="0" smtClean="0">
                <a:latin typeface="Arial" charset="0"/>
              </a:rPr>
              <a:t> and </a:t>
            </a:r>
            <a:r>
              <a:rPr lang="en-US" sz="2800" dirty="0" err="1" smtClean="0">
                <a:latin typeface="Arial" charset="0"/>
              </a:rPr>
              <a:t>Bt</a:t>
            </a:r>
            <a:r>
              <a:rPr lang="en-US" sz="2800" dirty="0" smtClean="0">
                <a:latin typeface="Arial" charset="0"/>
              </a:rPr>
              <a:t> rice</a:t>
            </a:r>
            <a:endParaRPr lang="en-US" sz="2800" dirty="0">
              <a:latin typeface="Arial" charset="0"/>
            </a:endParaRPr>
          </a:p>
        </p:txBody>
      </p:sp>
    </p:spTree>
    <p:extLst>
      <p:ext uri="{BB962C8B-B14F-4D97-AF65-F5344CB8AC3E}">
        <p14:creationId xmlns:p14="http://schemas.microsoft.com/office/powerpoint/2010/main" val="2007778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567490" y="228600"/>
            <a:ext cx="8376486" cy="1531938"/>
          </a:xfrm>
        </p:spPr>
        <p:txBody>
          <a:bodyPr anchor="ctr"/>
          <a:lstStyle/>
          <a:p>
            <a:pPr algn="ctr" eaLnBrk="1" hangingPunct="1"/>
            <a:r>
              <a:rPr lang="en-US" sz="2000" dirty="0" err="1">
                <a:solidFill>
                  <a:srgbClr val="000000"/>
                </a:solidFill>
                <a:latin typeface="Helvetica" charset="0"/>
              </a:rPr>
              <a:t>Zolla</a:t>
            </a:r>
            <a:r>
              <a:rPr lang="en-US" sz="2000" dirty="0">
                <a:solidFill>
                  <a:srgbClr val="000000"/>
                </a:solidFill>
                <a:latin typeface="Helvetica" charset="0"/>
              </a:rPr>
              <a:t>, L. et al.  2008.  Proteomics as a Complementary Tool for Identifying Unintended Side Effects Occurring in Transgenic Maize Seeds As a Result of Genetic Modifications.  </a:t>
            </a:r>
            <a:r>
              <a:rPr lang="en-US" sz="2000" i="1" dirty="0">
                <a:solidFill>
                  <a:srgbClr val="000000"/>
                </a:solidFill>
                <a:latin typeface="Helvetica" charset="0"/>
              </a:rPr>
              <a:t>Journal of Proteome Research, </a:t>
            </a:r>
            <a:r>
              <a:rPr lang="en-US" sz="2000" dirty="0">
                <a:solidFill>
                  <a:srgbClr val="000000"/>
                </a:solidFill>
                <a:latin typeface="Helvetica" charset="0"/>
              </a:rPr>
              <a:t>7: 1850-1861.</a:t>
            </a:r>
          </a:p>
        </p:txBody>
      </p:sp>
      <p:sp>
        <p:nvSpPr>
          <p:cNvPr id="172035" name="Rectangle 1027"/>
          <p:cNvSpPr>
            <a:spLocks noGrp="1" noChangeArrowheads="1"/>
          </p:cNvSpPr>
          <p:nvPr>
            <p:ph idx="1"/>
          </p:nvPr>
        </p:nvSpPr>
        <p:spPr>
          <a:xfrm>
            <a:off x="567489" y="2363788"/>
            <a:ext cx="8387599" cy="3768725"/>
          </a:xfrm>
        </p:spPr>
        <p:txBody>
          <a:bodyPr/>
          <a:lstStyle/>
          <a:p>
            <a:pPr eaLnBrk="1" hangingPunct="1"/>
            <a:r>
              <a:rPr lang="en-US" sz="2400" dirty="0">
                <a:latin typeface="Arial" charset="0"/>
              </a:rPr>
              <a:t>Proteomics is the study of expressed proteins.  This is good way to detect unintended effects associated with GE, particularly the disruptive effects due to the random insertion of transgene</a:t>
            </a:r>
          </a:p>
          <a:p>
            <a:pPr eaLnBrk="1" hangingPunct="1"/>
            <a:r>
              <a:rPr lang="en-US" sz="2400" dirty="0">
                <a:latin typeface="Arial" charset="0"/>
              </a:rPr>
              <a:t>Superior study design:  GE maize (MON810) and near </a:t>
            </a:r>
            <a:r>
              <a:rPr lang="en-US" sz="2400" dirty="0" err="1">
                <a:latin typeface="Arial" charset="0"/>
              </a:rPr>
              <a:t>isoline</a:t>
            </a:r>
            <a:r>
              <a:rPr lang="en-US" sz="2400" dirty="0">
                <a:latin typeface="Arial" charset="0"/>
              </a:rPr>
              <a:t> grown side-by-side in growth chamber, to control for environmental effects</a:t>
            </a:r>
          </a:p>
        </p:txBody>
      </p:sp>
    </p:spTree>
    <p:extLst>
      <p:ext uri="{BB962C8B-B14F-4D97-AF65-F5344CB8AC3E}">
        <p14:creationId xmlns:p14="http://schemas.microsoft.com/office/powerpoint/2010/main" val="734277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648560" y="381000"/>
            <a:ext cx="8295416" cy="1379538"/>
          </a:xfrm>
        </p:spPr>
        <p:txBody>
          <a:bodyPr anchor="ctr"/>
          <a:lstStyle/>
          <a:p>
            <a:pPr algn="ctr" eaLnBrk="1" hangingPunct="1"/>
            <a:r>
              <a:rPr lang="en-US" sz="2000" dirty="0" err="1">
                <a:solidFill>
                  <a:srgbClr val="000000"/>
                </a:solidFill>
                <a:latin typeface="Helvetica" charset="0"/>
              </a:rPr>
              <a:t>Zolla</a:t>
            </a:r>
            <a:r>
              <a:rPr lang="en-US" sz="2000" dirty="0">
                <a:solidFill>
                  <a:srgbClr val="000000"/>
                </a:solidFill>
                <a:latin typeface="Helvetica" charset="0"/>
              </a:rPr>
              <a:t>, L. et al.  2008.  Proteomics as a Complementary Tool for Identifying Unintended Side Effects Occurring in Transgenic Maize Seeds As a Result of Genetic Modifications.  </a:t>
            </a:r>
            <a:r>
              <a:rPr lang="en-US" sz="2000" i="1" dirty="0">
                <a:solidFill>
                  <a:srgbClr val="000000"/>
                </a:solidFill>
                <a:latin typeface="Helvetica" charset="0"/>
              </a:rPr>
              <a:t>Journal of Proteome Research, </a:t>
            </a:r>
            <a:r>
              <a:rPr lang="en-US" sz="2000" dirty="0">
                <a:solidFill>
                  <a:srgbClr val="000000"/>
                </a:solidFill>
                <a:latin typeface="Helvetica" charset="0"/>
              </a:rPr>
              <a:t>7: 1850-1861.</a:t>
            </a:r>
          </a:p>
        </p:txBody>
      </p:sp>
      <p:sp>
        <p:nvSpPr>
          <p:cNvPr id="174083" name="Rectangle 1027"/>
          <p:cNvSpPr>
            <a:spLocks noGrp="1" noChangeArrowheads="1"/>
          </p:cNvSpPr>
          <p:nvPr>
            <p:ph idx="1"/>
          </p:nvPr>
        </p:nvSpPr>
        <p:spPr>
          <a:xfrm>
            <a:off x="648559" y="2363788"/>
            <a:ext cx="8306529" cy="3768725"/>
          </a:xfrm>
        </p:spPr>
        <p:txBody>
          <a:bodyPr>
            <a:noAutofit/>
          </a:bodyPr>
          <a:lstStyle/>
          <a:p>
            <a:pPr eaLnBrk="1" hangingPunct="1">
              <a:lnSpc>
                <a:spcPct val="90000"/>
              </a:lnSpc>
            </a:pPr>
            <a:r>
              <a:rPr lang="en-US" sz="2000" dirty="0">
                <a:latin typeface="Helvetica" charset="0"/>
              </a:rPr>
              <a:t>Results:  </a:t>
            </a:r>
            <a:r>
              <a:rPr lang="ja-JP" altLang="en-US" sz="2000" dirty="0">
                <a:latin typeface="Helvetica" charset="0"/>
              </a:rPr>
              <a:t>“</a:t>
            </a:r>
            <a:r>
              <a:rPr lang="en-US" sz="2000" dirty="0">
                <a:latin typeface="Helvetica" charset="0"/>
              </a:rPr>
              <a:t>43 proteins resulted up- or down-regulated in transgenic seeds with respect to their controls (T06 </a:t>
            </a:r>
            <a:r>
              <a:rPr lang="en-US" sz="2000" dirty="0" err="1">
                <a:latin typeface="Helvetica" charset="0"/>
              </a:rPr>
              <a:t>vs</a:t>
            </a:r>
            <a:r>
              <a:rPr lang="en-US" sz="2000" dirty="0">
                <a:latin typeface="Helvetica" charset="0"/>
              </a:rPr>
              <a:t> WT06), which could be specifically related to the insertion of a single gene into a maize genome by particle bombardment.</a:t>
            </a:r>
            <a:r>
              <a:rPr lang="ja-JP" altLang="en-US" sz="2000" dirty="0">
                <a:latin typeface="Helvetica" charset="0"/>
              </a:rPr>
              <a:t>”</a:t>
            </a:r>
            <a:r>
              <a:rPr lang="en-US" sz="2000" dirty="0">
                <a:latin typeface="Helvetica" charset="0"/>
              </a:rPr>
              <a:t> (pg. 1850).  Of these 43 proteins, 14 were down-regulated, 13 up-regulated, 9 shut off and 7 newly expressed.</a:t>
            </a:r>
          </a:p>
          <a:p>
            <a:pPr eaLnBrk="1" hangingPunct="1">
              <a:lnSpc>
                <a:spcPct val="90000"/>
              </a:lnSpc>
            </a:pPr>
            <a:endParaRPr lang="en-US" sz="2000" dirty="0">
              <a:latin typeface="Arial" charset="0"/>
            </a:endParaRPr>
          </a:p>
          <a:p>
            <a:pPr eaLnBrk="1" hangingPunct="1">
              <a:lnSpc>
                <a:spcPct val="90000"/>
              </a:lnSpc>
            </a:pPr>
            <a:r>
              <a:rPr lang="ja-JP" altLang="en-US" sz="2000" dirty="0">
                <a:latin typeface="Arial" charset="0"/>
              </a:rPr>
              <a:t>“</a:t>
            </a:r>
            <a:r>
              <a:rPr lang="en-US" sz="2000" dirty="0">
                <a:latin typeface="Arial" charset="0"/>
              </a:rPr>
              <a:t>Interestingly, a newly expressed spot (SSP 6711) corresponding to 50 </a:t>
            </a:r>
            <a:r>
              <a:rPr lang="en-US" sz="2000" dirty="0" err="1">
                <a:latin typeface="Arial" charset="0"/>
              </a:rPr>
              <a:t>kDa</a:t>
            </a:r>
            <a:r>
              <a:rPr lang="en-US" sz="2000" dirty="0">
                <a:latin typeface="Arial" charset="0"/>
              </a:rPr>
              <a:t> gamma </a:t>
            </a:r>
            <a:r>
              <a:rPr lang="en-US" sz="2000" dirty="0" err="1">
                <a:latin typeface="Arial" charset="0"/>
              </a:rPr>
              <a:t>zein</a:t>
            </a:r>
            <a:r>
              <a:rPr lang="en-US" sz="2000" dirty="0">
                <a:latin typeface="Arial" charset="0"/>
              </a:rPr>
              <a:t>, a well-known allergenic protein, has been detected. Moreover, as a major concern, a number of seed storage proteins (such as globulins and </a:t>
            </a:r>
            <a:r>
              <a:rPr lang="en-US" sz="2000" dirty="0" err="1">
                <a:latin typeface="Arial" charset="0"/>
              </a:rPr>
              <a:t>vicilin</a:t>
            </a:r>
            <a:r>
              <a:rPr lang="en-US" sz="2000" dirty="0">
                <a:latin typeface="Arial" charset="0"/>
              </a:rPr>
              <a:t>-like embryo storage proteins) exhibited truncated forms having molecular masses significantly lower than the native ones.</a:t>
            </a:r>
            <a:r>
              <a:rPr lang="ja-JP" altLang="en-US" sz="2000" dirty="0">
                <a:latin typeface="Arial" charset="0"/>
              </a:rPr>
              <a:t>”</a:t>
            </a:r>
            <a:r>
              <a:rPr lang="en-US" sz="2000" dirty="0">
                <a:latin typeface="Arial" charset="0"/>
              </a:rPr>
              <a:t> (pg. 1855)</a:t>
            </a:r>
          </a:p>
        </p:txBody>
      </p:sp>
    </p:spTree>
    <p:extLst>
      <p:ext uri="{BB962C8B-B14F-4D97-AF65-F5344CB8AC3E}">
        <p14:creationId xmlns:p14="http://schemas.microsoft.com/office/powerpoint/2010/main" val="2640360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486775" cy="1608138"/>
          </a:xfrm>
        </p:spPr>
        <p:txBody>
          <a:bodyPr anchor="ctr"/>
          <a:lstStyle/>
          <a:p>
            <a:pPr algn="ctr" eaLnBrk="1" hangingPunct="1"/>
            <a:r>
              <a:rPr lang="en-US" sz="2400" dirty="0" err="1">
                <a:solidFill>
                  <a:srgbClr val="000000"/>
                </a:solidFill>
                <a:latin typeface="Helvetica" charset="0"/>
              </a:rPr>
              <a:t>Finamore</a:t>
            </a:r>
            <a:r>
              <a:rPr lang="en-US" sz="2400" dirty="0">
                <a:solidFill>
                  <a:srgbClr val="000000"/>
                </a:solidFill>
                <a:latin typeface="Helvetica" charset="0"/>
              </a:rPr>
              <a:t>, A et al.  2008.  Intestinal and Peripheral Immune Response to MON810 Maize Ingestion in Weaning and Old Mice.  </a:t>
            </a:r>
            <a:r>
              <a:rPr lang="en-US" sz="2400" i="1" dirty="0">
                <a:solidFill>
                  <a:srgbClr val="000000"/>
                </a:solidFill>
                <a:latin typeface="Helvetica" charset="0"/>
              </a:rPr>
              <a:t>Journal of Agricultural and Food Chemistry</a:t>
            </a:r>
            <a:endParaRPr lang="en-US" sz="2000" i="1" dirty="0">
              <a:solidFill>
                <a:srgbClr val="000000"/>
              </a:solidFill>
              <a:latin typeface="Helvetica" charset="0"/>
            </a:endParaRPr>
          </a:p>
        </p:txBody>
      </p:sp>
      <p:sp>
        <p:nvSpPr>
          <p:cNvPr id="176131" name="Rectangle 3"/>
          <p:cNvSpPr>
            <a:spLocks noGrp="1" noChangeArrowheads="1"/>
          </p:cNvSpPr>
          <p:nvPr>
            <p:ph idx="1"/>
          </p:nvPr>
        </p:nvSpPr>
        <p:spPr>
          <a:xfrm>
            <a:off x="457200" y="2209800"/>
            <a:ext cx="8229600" cy="4191000"/>
          </a:xfrm>
        </p:spPr>
        <p:txBody>
          <a:bodyPr/>
          <a:lstStyle/>
          <a:p>
            <a:pPr eaLnBrk="1" hangingPunct="1">
              <a:lnSpc>
                <a:spcPct val="90000"/>
              </a:lnSpc>
            </a:pPr>
            <a:r>
              <a:rPr lang="en-US" sz="1800" dirty="0">
                <a:latin typeface="Arial" charset="0"/>
              </a:rPr>
              <a:t>Well designed study:  MON810 and near </a:t>
            </a:r>
            <a:r>
              <a:rPr lang="en-US" sz="1800" dirty="0" err="1">
                <a:latin typeface="Arial" charset="0"/>
              </a:rPr>
              <a:t>isoline</a:t>
            </a:r>
            <a:r>
              <a:rPr lang="en-US" sz="1800" dirty="0">
                <a:latin typeface="Arial" charset="0"/>
              </a:rPr>
              <a:t> grown simultaneously in neighboring fields in </a:t>
            </a:r>
            <a:r>
              <a:rPr lang="en-US" sz="1800" dirty="0" err="1">
                <a:latin typeface="Arial" charset="0"/>
              </a:rPr>
              <a:t>Landriano</a:t>
            </a:r>
            <a:r>
              <a:rPr lang="en-US" sz="1800" dirty="0">
                <a:latin typeface="Arial" charset="0"/>
              </a:rPr>
              <a:t>, Italy, to control for environmental effects</a:t>
            </a:r>
          </a:p>
          <a:p>
            <a:pPr eaLnBrk="1" hangingPunct="1">
              <a:lnSpc>
                <a:spcPct val="90000"/>
              </a:lnSpc>
            </a:pPr>
            <a:endParaRPr lang="en-US" sz="1800" dirty="0">
              <a:latin typeface="Arial" charset="0"/>
            </a:endParaRPr>
          </a:p>
          <a:p>
            <a:pPr eaLnBrk="1" hangingPunct="1">
              <a:lnSpc>
                <a:spcPct val="90000"/>
              </a:lnSpc>
            </a:pPr>
            <a:r>
              <a:rPr lang="ja-JP" altLang="en-US" sz="1800" dirty="0">
                <a:latin typeface="Helvetica" charset="0"/>
              </a:rPr>
              <a:t>“</a:t>
            </a:r>
            <a:r>
              <a:rPr lang="en-US" sz="1800" dirty="0">
                <a:latin typeface="Helvetica" charset="0"/>
              </a:rPr>
              <a:t>This study evaluated the gut and peripheral immune response to genetically modified (GM) maize in mice in vulnerable conditions. Weaning and old mice were fed a diet containing MON810 or its parental control maize . . . for 30 and 90 days. . . As compared to control maize, MON810 maize induced alterations in the percentage of T and B cells and of CD4</a:t>
            </a:r>
            <a:r>
              <a:rPr lang="en-US" sz="1800" dirty="0">
                <a:latin typeface="Arial" charset="0"/>
              </a:rPr>
              <a:t>+</a:t>
            </a:r>
            <a:r>
              <a:rPr lang="en-US" sz="1800" dirty="0">
                <a:latin typeface="Helvetica" charset="0"/>
              </a:rPr>
              <a:t>, CD8</a:t>
            </a:r>
            <a:r>
              <a:rPr lang="en-US" sz="1800" dirty="0">
                <a:latin typeface="Arial" charset="0"/>
              </a:rPr>
              <a:t>+</a:t>
            </a:r>
            <a:r>
              <a:rPr lang="en-US" sz="1800" dirty="0">
                <a:latin typeface="Helvetica" charset="0"/>
              </a:rPr>
              <a:t>, </a:t>
            </a:r>
            <a:r>
              <a:rPr lang="en-US" sz="1800" dirty="0" err="1">
                <a:latin typeface="Arial" charset="0"/>
              </a:rPr>
              <a:t>γδ</a:t>
            </a:r>
            <a:r>
              <a:rPr lang="en-US" sz="1800" dirty="0" err="1">
                <a:latin typeface="Helvetica" charset="0"/>
              </a:rPr>
              <a:t>T</a:t>
            </a:r>
            <a:r>
              <a:rPr lang="en-US" sz="1800" dirty="0">
                <a:latin typeface="Helvetica" charset="0"/>
              </a:rPr>
              <a:t>, and </a:t>
            </a:r>
            <a:r>
              <a:rPr lang="en-US" sz="1800" dirty="0">
                <a:latin typeface="Arial" charset="0"/>
              </a:rPr>
              <a:t>R</a:t>
            </a:r>
            <a:r>
              <a:rPr lang="en-US" sz="1800" dirty="0">
                <a:latin typeface="Helvetica" charset="0"/>
              </a:rPr>
              <a:t>T subpopulations of weaning and old mice fed for 30 or 90 days, respectively, at the gut and peripheral sites.  An increase of serum IL-6, IL-13, IL-12p70, and MIP-1 [cytokines involved in allergenic and inflammatory response] after MON810 feeding was also found.  </a:t>
            </a:r>
            <a:r>
              <a:rPr lang="en-US" sz="1800" dirty="0">
                <a:solidFill>
                  <a:srgbClr val="E01520"/>
                </a:solidFill>
                <a:latin typeface="Helvetica" charset="0"/>
              </a:rPr>
              <a:t>These results suggest the importance of the gut and peripheral immune response to GM crop ingestion as well as the age of the consumer in the GMO safety evaluation</a:t>
            </a:r>
            <a:r>
              <a:rPr lang="en-US" sz="1800" dirty="0">
                <a:latin typeface="Helvetica" charset="0"/>
              </a:rPr>
              <a:t>.</a:t>
            </a:r>
            <a:r>
              <a:rPr lang="ja-JP" altLang="en-US" sz="1800" dirty="0">
                <a:latin typeface="Helvetica" charset="0"/>
              </a:rPr>
              <a:t>”</a:t>
            </a:r>
            <a:endParaRPr lang="en-US" sz="1800" dirty="0">
              <a:latin typeface="Helvetica" charset="0"/>
            </a:endParaRPr>
          </a:p>
        </p:txBody>
      </p:sp>
    </p:spTree>
    <p:extLst>
      <p:ext uri="{BB962C8B-B14F-4D97-AF65-F5344CB8AC3E}">
        <p14:creationId xmlns:p14="http://schemas.microsoft.com/office/powerpoint/2010/main" val="1193339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US" sz="2400" dirty="0" err="1">
                <a:solidFill>
                  <a:srgbClr val="000000"/>
                </a:solidFill>
                <a:latin typeface="Helvetica" charset="0"/>
              </a:rPr>
              <a:t>Velirimov</a:t>
            </a:r>
            <a:r>
              <a:rPr lang="en-US" sz="2400" dirty="0">
                <a:solidFill>
                  <a:srgbClr val="000000"/>
                </a:solidFill>
                <a:latin typeface="Helvetica" charset="0"/>
              </a:rPr>
              <a:t> et al.  2008.  Biological effects of transgenic maize NK603xMON810 fed in long term reproduction studies in mice</a:t>
            </a:r>
            <a:r>
              <a:rPr lang="en-US" sz="2400" dirty="0">
                <a:solidFill>
                  <a:srgbClr val="EDFF01"/>
                </a:solidFill>
                <a:latin typeface="Helvetica" charset="0"/>
              </a:rPr>
              <a:t>.</a:t>
            </a:r>
            <a:endParaRPr lang="en-US" sz="2000" dirty="0">
              <a:latin typeface="Helvetica" charset="0"/>
            </a:endParaRPr>
          </a:p>
        </p:txBody>
      </p:sp>
      <p:sp>
        <p:nvSpPr>
          <p:cNvPr id="98307" name="Rectangle 3"/>
          <p:cNvSpPr>
            <a:spLocks noGrp="1" noChangeArrowheads="1"/>
          </p:cNvSpPr>
          <p:nvPr>
            <p:ph idx="1"/>
          </p:nvPr>
        </p:nvSpPr>
        <p:spPr/>
        <p:txBody>
          <a:bodyPr/>
          <a:lstStyle/>
          <a:p>
            <a:r>
              <a:rPr lang="en-US" sz="2000" dirty="0">
                <a:latin typeface="Helvetica" charset="0"/>
              </a:rPr>
              <a:t>Very carefully designed Austrian long-term feeding study.  The non-GE maize control was a near isogenic line.  Both control and GE maize were grown in adjacent fields in Canada in the same year (2005, 2007), to control for environmental effects. Large sample sizes were used to detect more subtle adverse effects.</a:t>
            </a:r>
          </a:p>
          <a:p>
            <a:r>
              <a:rPr lang="en-US" sz="2000" dirty="0">
                <a:latin typeface="Helvetica" charset="0"/>
              </a:rPr>
              <a:t>Major result:  statistically significant adverse reproductive effects shown in the reproductive assessment by continuous breeding (RACB) study.  RACB is a feeding study whereby a pair of mice are fed GM maize for 140 days, during which time the female is bred so that she delivers 4 litters.  RACB puts mice under stress making it easier to detect adverse effects.</a:t>
            </a:r>
          </a:p>
        </p:txBody>
      </p:sp>
    </p:spTree>
    <p:extLst>
      <p:ext uri="{BB962C8B-B14F-4D97-AF65-F5344CB8AC3E}">
        <p14:creationId xmlns:p14="http://schemas.microsoft.com/office/powerpoint/2010/main" val="267555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Biotechnology basics</a:t>
            </a:r>
          </a:p>
        </p:txBody>
      </p:sp>
      <p:sp>
        <p:nvSpPr>
          <p:cNvPr id="22531" name="Rectangle 3"/>
          <p:cNvSpPr>
            <a:spLocks noGrp="1" noChangeArrowheads="1"/>
          </p:cNvSpPr>
          <p:nvPr>
            <p:ph idx="1"/>
          </p:nvPr>
        </p:nvSpPr>
        <p:spPr/>
        <p:txBody>
          <a:bodyPr/>
          <a:lstStyle/>
          <a:p>
            <a:r>
              <a:rPr lang="en-US" dirty="0"/>
              <a:t>Genetic material—DNA, RNA</a:t>
            </a:r>
          </a:p>
          <a:p>
            <a:r>
              <a:rPr lang="en-US" dirty="0"/>
              <a:t>Genes</a:t>
            </a:r>
          </a:p>
          <a:p>
            <a:r>
              <a:rPr lang="en-US" dirty="0"/>
              <a:t>Chromosomes</a:t>
            </a:r>
          </a:p>
          <a:p>
            <a:r>
              <a:rPr lang="en-US" dirty="0"/>
              <a:t>DNA replication</a:t>
            </a:r>
          </a:p>
          <a:p>
            <a:r>
              <a:rPr lang="en-US" dirty="0"/>
              <a:t>Transcription</a:t>
            </a:r>
          </a:p>
          <a:p>
            <a:r>
              <a:rPr lang="en-US" dirty="0"/>
              <a:t>Translation</a:t>
            </a:r>
          </a:p>
        </p:txBody>
      </p:sp>
    </p:spTree>
    <p:extLst>
      <p:ext uri="{BB962C8B-B14F-4D97-AF65-F5344CB8AC3E}">
        <p14:creationId xmlns:p14="http://schemas.microsoft.com/office/powerpoint/2010/main" val="2545761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n-US" sz="2400" dirty="0" err="1">
                <a:latin typeface="Helvetica" charset="0"/>
              </a:rPr>
              <a:t>Velirimov</a:t>
            </a:r>
            <a:r>
              <a:rPr lang="en-US" sz="2400" dirty="0">
                <a:latin typeface="Helvetica" charset="0"/>
              </a:rPr>
              <a:t> et al.  2008.  Biological effects of transgenic maize NK603xMON810 fed in long term reproduction studies in mice.</a:t>
            </a:r>
            <a:endParaRPr lang="en-US" sz="2000" dirty="0">
              <a:latin typeface="Helvetica" charset="0"/>
            </a:endParaRPr>
          </a:p>
        </p:txBody>
      </p:sp>
      <p:sp>
        <p:nvSpPr>
          <p:cNvPr id="99331" name="Rectangle 3"/>
          <p:cNvSpPr>
            <a:spLocks noGrp="1" noChangeArrowheads="1"/>
          </p:cNvSpPr>
          <p:nvPr>
            <p:ph idx="1"/>
          </p:nvPr>
        </p:nvSpPr>
        <p:spPr>
          <a:xfrm>
            <a:off x="243209" y="1600200"/>
            <a:ext cx="8443591" cy="4525963"/>
          </a:xfrm>
        </p:spPr>
        <p:txBody>
          <a:bodyPr/>
          <a:lstStyle/>
          <a:p>
            <a:r>
              <a:rPr lang="ja-JP" altLang="en-US" sz="2000" dirty="0">
                <a:latin typeface="Arial"/>
              </a:rPr>
              <a:t>“</a:t>
            </a:r>
            <a:r>
              <a:rPr lang="en-US" sz="2000" dirty="0">
                <a:latin typeface="Helvetica" charset="0"/>
              </a:rPr>
              <a:t>From 24 pairs assigned to the ISO and GM group, all females of the ISO group (100%) delivered 4 litters. In the GM group the number of deliveries declined with time. In the 4th litter only 20 deliveries occurred (p=0.055). The average number of pups born was always lower in the GM group but not significant before the 3rd delivery. There were significantly fewer pups born in the GM group in the 3rd (p= 0.011) and 4th (p=0.010) delivery and weaned in the 4th litter (p=0.025).  Regarding all deliveries per group more pups were born in the ISO than in the GM group (1035 versus 844). Furthermore females of the GM group always had smaller litters (</a:t>
            </a:r>
            <a:r>
              <a:rPr lang="en-US" sz="2000" dirty="0" smtClean="0">
                <a:latin typeface="Helvetica" charset="0"/>
              </a:rPr>
              <a:t>n </a:t>
            </a:r>
            <a:r>
              <a:rPr lang="en-US" sz="2000" dirty="0" smtClean="0">
                <a:latin typeface="Helvetica" charset="0"/>
                <a:ea typeface="ヒラギノ角ゴ Pro W3" charset="0"/>
                <a:cs typeface="ヒラギノ角ゴ Pro W3" charset="0"/>
              </a:rPr>
              <a:t>&lt;</a:t>
            </a:r>
            <a:r>
              <a:rPr lang="en-US" sz="2000" dirty="0" smtClean="0">
                <a:latin typeface="Helvetica" charset="0"/>
              </a:rPr>
              <a:t> </a:t>
            </a:r>
            <a:r>
              <a:rPr lang="en-US" sz="2000" dirty="0">
                <a:latin typeface="Helvetica" charset="0"/>
              </a:rPr>
              <a:t>8) as compared to females of the ISO group.</a:t>
            </a:r>
            <a:r>
              <a:rPr lang="ja-JP" altLang="en-US" sz="2000" dirty="0">
                <a:latin typeface="Arial"/>
              </a:rPr>
              <a:t>”</a:t>
            </a:r>
            <a:endParaRPr lang="en-US" sz="2000" dirty="0">
              <a:latin typeface="Helvetica" charset="0"/>
            </a:endParaRPr>
          </a:p>
          <a:p>
            <a:endParaRPr lang="en-US" sz="2000" dirty="0">
              <a:latin typeface="Helvetica" charset="0"/>
            </a:endParaRPr>
          </a:p>
        </p:txBody>
      </p:sp>
    </p:spTree>
    <p:extLst>
      <p:ext uri="{BB962C8B-B14F-4D97-AF65-F5344CB8AC3E}">
        <p14:creationId xmlns:p14="http://schemas.microsoft.com/office/powerpoint/2010/main" val="2258407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dirty="0"/>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078" r="-9078"/>
          <a:stretch>
            <a:fillRect/>
          </a:stretch>
        </p:blipFill>
        <p:spPr>
          <a:noFill/>
          <a:ln/>
        </p:spPr>
      </p:pic>
    </p:spTree>
    <p:extLst>
      <p:ext uri="{BB962C8B-B14F-4D97-AF65-F5344CB8AC3E}">
        <p14:creationId xmlns:p14="http://schemas.microsoft.com/office/powerpoint/2010/main" val="17676473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8486775" cy="1676400"/>
          </a:xfrm>
        </p:spPr>
        <p:txBody>
          <a:bodyPr anchor="ctr"/>
          <a:lstStyle/>
          <a:p>
            <a:pPr algn="ctr"/>
            <a:r>
              <a:rPr lang="en-US" sz="2000" dirty="0"/>
              <a:t>Vazquez-</a:t>
            </a:r>
            <a:r>
              <a:rPr lang="en-US" sz="2000" dirty="0" err="1"/>
              <a:t>Padron</a:t>
            </a:r>
            <a:r>
              <a:rPr lang="en-US" sz="2000" dirty="0"/>
              <a:t>, R.I., Moreno-</a:t>
            </a:r>
            <a:r>
              <a:rPr lang="en-US" sz="2000" dirty="0" err="1"/>
              <a:t>Fierros</a:t>
            </a:r>
            <a:r>
              <a:rPr lang="en-US" sz="2000" dirty="0"/>
              <a:t>, L., </a:t>
            </a:r>
            <a:r>
              <a:rPr lang="en-US" sz="2000" dirty="0" err="1"/>
              <a:t>Neri-Bazan</a:t>
            </a:r>
            <a:r>
              <a:rPr lang="en-US" sz="2000" dirty="0"/>
              <a:t>, L., de la Riva, G.A. and R. Lopez-Revilla.  1999b.  Bacillus </a:t>
            </a:r>
            <a:r>
              <a:rPr lang="en-US" sz="2000" dirty="0" err="1"/>
              <a:t>thuringiensis</a:t>
            </a:r>
            <a:r>
              <a:rPr lang="en-US" sz="2000" dirty="0"/>
              <a:t> Cry1Ac </a:t>
            </a:r>
            <a:r>
              <a:rPr lang="en-US" sz="2000" dirty="0" err="1"/>
              <a:t>protoxin</a:t>
            </a:r>
            <a:r>
              <a:rPr lang="en-US" sz="2000" dirty="0"/>
              <a:t> is a potent systemic and mucosal adjuvant.  </a:t>
            </a:r>
            <a:r>
              <a:rPr lang="en-US" sz="2000" i="1" dirty="0"/>
              <a:t>Scandinavian Journal of Immunology</a:t>
            </a:r>
            <a:r>
              <a:rPr lang="en-US" sz="2000" dirty="0"/>
              <a:t> 49: 578-584 </a:t>
            </a:r>
          </a:p>
        </p:txBody>
      </p:sp>
      <p:sp>
        <p:nvSpPr>
          <p:cNvPr id="54275" name="Rectangle 3"/>
          <p:cNvSpPr>
            <a:spLocks noGrp="1" noChangeArrowheads="1"/>
          </p:cNvSpPr>
          <p:nvPr>
            <p:ph idx="1"/>
          </p:nvPr>
        </p:nvSpPr>
        <p:spPr>
          <a:xfrm>
            <a:off x="457200" y="2324288"/>
            <a:ext cx="8229600" cy="4228912"/>
          </a:xfrm>
        </p:spPr>
        <p:txBody>
          <a:bodyPr/>
          <a:lstStyle/>
          <a:p>
            <a:pPr>
              <a:lnSpc>
                <a:spcPct val="90000"/>
              </a:lnSpc>
            </a:pPr>
            <a:r>
              <a:rPr lang="ja-JP" altLang="en-US" dirty="0">
                <a:latin typeface="Arial"/>
              </a:rPr>
              <a:t>“</a:t>
            </a:r>
            <a:r>
              <a:rPr lang="en-US" dirty="0"/>
              <a:t>We conclude that Cry1Ac is a mucosal and systemic adjuvant as potent as CT [cholera toxin] which enhances mostly serum and intestinal </a:t>
            </a:r>
            <a:r>
              <a:rPr lang="en-US" dirty="0" err="1"/>
              <a:t>IgG</a:t>
            </a:r>
            <a:r>
              <a:rPr lang="en-US" dirty="0"/>
              <a:t> antibody responses</a:t>
            </a:r>
            <a:r>
              <a:rPr lang="ja-JP" altLang="en-US" dirty="0">
                <a:latin typeface="Arial"/>
              </a:rPr>
              <a:t>”</a:t>
            </a:r>
            <a:r>
              <a:rPr lang="en-US" dirty="0"/>
              <a:t> (Vazquez-</a:t>
            </a:r>
            <a:r>
              <a:rPr lang="en-US" dirty="0" err="1"/>
              <a:t>Padron</a:t>
            </a:r>
            <a:r>
              <a:rPr lang="en-US" dirty="0"/>
              <a:t> et al., 1999b:  pg. 578). </a:t>
            </a:r>
          </a:p>
          <a:p>
            <a:pPr>
              <a:lnSpc>
                <a:spcPct val="90000"/>
              </a:lnSpc>
            </a:pPr>
            <a:r>
              <a:rPr lang="en-US" dirty="0">
                <a:solidFill>
                  <a:srgbClr val="FF3300"/>
                </a:solidFill>
              </a:rPr>
              <a:t>Cry1Ac is potent stimulator of immune system</a:t>
            </a:r>
          </a:p>
          <a:p>
            <a:pPr>
              <a:lnSpc>
                <a:spcPct val="90000"/>
              </a:lnSpc>
            </a:pPr>
            <a:r>
              <a:rPr lang="en-US" dirty="0">
                <a:solidFill>
                  <a:srgbClr val="FF3300"/>
                </a:solidFill>
              </a:rPr>
              <a:t>Cry1Ac survives digestion</a:t>
            </a:r>
          </a:p>
        </p:txBody>
      </p:sp>
    </p:spTree>
    <p:extLst>
      <p:ext uri="{BB962C8B-B14F-4D97-AF65-F5344CB8AC3E}">
        <p14:creationId xmlns:p14="http://schemas.microsoft.com/office/powerpoint/2010/main" val="175278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50938" y="228600"/>
            <a:ext cx="7793037" cy="1531938"/>
          </a:xfrm>
        </p:spPr>
        <p:txBody>
          <a:bodyPr anchor="ctr">
            <a:normAutofit fontScale="90000"/>
          </a:bodyPr>
          <a:lstStyle/>
          <a:p>
            <a:pPr algn="ctr" eaLnBrk="1" hangingPunct="1"/>
            <a:r>
              <a:rPr lang="en-US" sz="2400">
                <a:latin typeface="Arial" charset="0"/>
              </a:rPr>
              <a:t>Fares, NH &amp; AK El-Sayed.  1998.  Fine structural changes in the ileum of mice fed on delta-endotoxin-treated potatoes and transgenic potatoes.  </a:t>
            </a:r>
            <a:r>
              <a:rPr lang="en-US" sz="2400" i="1">
                <a:latin typeface="Arial" charset="0"/>
              </a:rPr>
              <a:t>Natural Toxins</a:t>
            </a:r>
            <a:r>
              <a:rPr lang="en-US" sz="2400">
                <a:latin typeface="Arial" charset="0"/>
              </a:rPr>
              <a:t> 6:  219-233.</a:t>
            </a:r>
          </a:p>
        </p:txBody>
      </p:sp>
      <p:sp>
        <p:nvSpPr>
          <p:cNvPr id="29699" name="Rectangle 3"/>
          <p:cNvSpPr>
            <a:spLocks noGrp="1" noChangeArrowheads="1"/>
          </p:cNvSpPr>
          <p:nvPr>
            <p:ph type="body" idx="1"/>
          </p:nvPr>
        </p:nvSpPr>
        <p:spPr/>
        <p:txBody>
          <a:bodyPr/>
          <a:lstStyle/>
          <a:p>
            <a:pPr eaLnBrk="1" hangingPunct="1">
              <a:lnSpc>
                <a:spcPct val="90000"/>
              </a:lnSpc>
            </a:pPr>
            <a:endParaRPr lang="en-US" sz="2800">
              <a:latin typeface="Arial" charset="0"/>
            </a:endParaRPr>
          </a:p>
          <a:p>
            <a:pPr eaLnBrk="1" hangingPunct="1">
              <a:lnSpc>
                <a:spcPct val="90000"/>
              </a:lnSpc>
            </a:pPr>
            <a:r>
              <a:rPr lang="en-US" sz="2800">
                <a:latin typeface="Arial" charset="0"/>
              </a:rPr>
              <a:t>Bt-potatoes and Bt-toxin (Cry 1) caused disruption, multinucleation, swelling, increased degradation of ileal (gut) surface cells in rats.  Effect worse with Bt-toxin</a:t>
            </a:r>
          </a:p>
          <a:p>
            <a:pPr eaLnBrk="1" hangingPunct="1">
              <a:lnSpc>
                <a:spcPct val="90000"/>
              </a:lnSpc>
            </a:pPr>
            <a:endParaRPr lang="en-US" sz="2800">
              <a:latin typeface="Arial" charset="0"/>
            </a:endParaRPr>
          </a:p>
          <a:p>
            <a:pPr eaLnBrk="1" hangingPunct="1">
              <a:lnSpc>
                <a:spcPct val="90000"/>
              </a:lnSpc>
            </a:pPr>
            <a:r>
              <a:rPr lang="en-US" sz="2800">
                <a:solidFill>
                  <a:srgbClr val="E01520"/>
                </a:solidFill>
                <a:latin typeface="Arial" charset="0"/>
              </a:rPr>
              <a:t>These effects demonstrate that Bt-toxin survives digestion in functionally and immunologically active form</a:t>
            </a:r>
            <a:endParaRPr lang="en-US" sz="2800">
              <a:latin typeface="Arial" charset="0"/>
            </a:endParaRPr>
          </a:p>
        </p:txBody>
      </p:sp>
    </p:spTree>
    <p:extLst>
      <p:ext uri="{BB962C8B-B14F-4D97-AF65-F5344CB8AC3E}">
        <p14:creationId xmlns:p14="http://schemas.microsoft.com/office/powerpoint/2010/main" val="2361391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50938" y="228600"/>
            <a:ext cx="7793037" cy="1531938"/>
          </a:xfrm>
        </p:spPr>
        <p:txBody>
          <a:bodyPr anchor="ctr">
            <a:normAutofit fontScale="90000"/>
          </a:bodyPr>
          <a:lstStyle/>
          <a:p>
            <a:pPr algn="ctr" eaLnBrk="1" hangingPunct="1"/>
            <a:r>
              <a:rPr lang="en-US" sz="2400">
                <a:latin typeface="Arial" charset="0"/>
              </a:rPr>
              <a:t>Fares, NH &amp; AK El-Sayed.  1998.  Fine structural changes in the ileum of mice fed on delta-endotoxin-treated potatoes and transgenic potatoes.  </a:t>
            </a:r>
            <a:r>
              <a:rPr lang="en-US" sz="2400" i="1">
                <a:latin typeface="Arial" charset="0"/>
              </a:rPr>
              <a:t>Natural Toxins</a:t>
            </a:r>
            <a:r>
              <a:rPr lang="en-US" sz="2400">
                <a:latin typeface="Arial" charset="0"/>
              </a:rPr>
              <a:t> 6:  219-233.</a:t>
            </a:r>
          </a:p>
        </p:txBody>
      </p:sp>
      <p:sp>
        <p:nvSpPr>
          <p:cNvPr id="51203" name="Rectangle 3"/>
          <p:cNvSpPr>
            <a:spLocks noGrp="1" noChangeArrowheads="1"/>
          </p:cNvSpPr>
          <p:nvPr>
            <p:ph type="body" idx="1"/>
          </p:nvPr>
        </p:nvSpPr>
        <p:spPr/>
        <p:txBody>
          <a:bodyPr/>
          <a:lstStyle/>
          <a:p>
            <a:pPr eaLnBrk="1" hangingPunct="1">
              <a:lnSpc>
                <a:spcPct val="90000"/>
              </a:lnSpc>
            </a:pPr>
            <a:endParaRPr lang="en-US" sz="2400">
              <a:latin typeface="Arial" charset="0"/>
            </a:endParaRPr>
          </a:p>
          <a:p>
            <a:pPr eaLnBrk="1" hangingPunct="1">
              <a:lnSpc>
                <a:spcPct val="90000"/>
              </a:lnSpc>
            </a:pPr>
            <a:r>
              <a:rPr lang="ja-JP" altLang="en-US" sz="2400" b="1">
                <a:latin typeface="Arial" charset="0"/>
              </a:rPr>
              <a:t>“</a:t>
            </a:r>
            <a:r>
              <a:rPr lang="en-US" sz="2400" b="1">
                <a:latin typeface="Arial" charset="0"/>
              </a:rPr>
              <a:t>These changes may suggest that delta-endotoxin-treated potatoes resulted in the development of hyperplastic cells in the mice ileum. Although mild changes are reported in the structural configuration of the ileum of mice fed on transgenic potatoes, nevertheless, </a:t>
            </a:r>
            <a:r>
              <a:rPr lang="en-US" sz="2400" b="1">
                <a:solidFill>
                  <a:srgbClr val="E01520"/>
                </a:solidFill>
                <a:latin typeface="Arial" charset="0"/>
              </a:rPr>
              <a:t>thorough tests of these new types of genetically engineered crops must be made to avoid the risks before marketing</a:t>
            </a:r>
            <a:r>
              <a:rPr lang="en-US" sz="2400" b="1">
                <a:latin typeface="Arial" charset="0"/>
              </a:rPr>
              <a:t>.</a:t>
            </a:r>
            <a:r>
              <a:rPr lang="ja-JP" altLang="en-US" sz="2400" b="1">
                <a:latin typeface="Arial" charset="0"/>
              </a:rPr>
              <a:t>”</a:t>
            </a:r>
            <a:r>
              <a:rPr lang="en-US" sz="2400" b="1">
                <a:latin typeface="Arial" charset="0"/>
              </a:rPr>
              <a:t> (Fares and Sayed, 1998:  219)</a:t>
            </a:r>
          </a:p>
        </p:txBody>
      </p:sp>
    </p:spTree>
    <p:extLst>
      <p:ext uri="{BB962C8B-B14F-4D97-AF65-F5344CB8AC3E}">
        <p14:creationId xmlns:p14="http://schemas.microsoft.com/office/powerpoint/2010/main" val="7866594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86775" cy="1424902"/>
          </a:xfrm>
        </p:spPr>
        <p:txBody>
          <a:bodyPr anchor="ctr">
            <a:normAutofit/>
          </a:bodyPr>
          <a:lstStyle/>
          <a:p>
            <a:pPr algn="ctr"/>
            <a:r>
              <a:rPr lang="en-US" sz="2000" dirty="0"/>
              <a:t>Vazquez-</a:t>
            </a:r>
            <a:r>
              <a:rPr lang="en-US" sz="2000" dirty="0" err="1"/>
              <a:t>Padron</a:t>
            </a:r>
            <a:r>
              <a:rPr lang="en-US" sz="2000" dirty="0"/>
              <a:t>, R.I., et al.  2000b.  Cry1Ac </a:t>
            </a:r>
            <a:r>
              <a:rPr lang="en-US" sz="2000" dirty="0" err="1"/>
              <a:t>protoxin</a:t>
            </a:r>
            <a:r>
              <a:rPr lang="en-US" sz="2000" dirty="0"/>
              <a:t> from Bacillus </a:t>
            </a:r>
            <a:r>
              <a:rPr lang="en-US" sz="2000" dirty="0" err="1"/>
              <a:t>thuringiensis</a:t>
            </a:r>
            <a:r>
              <a:rPr lang="en-US" sz="2000" dirty="0"/>
              <a:t> sp. </a:t>
            </a:r>
            <a:r>
              <a:rPr lang="en-US" sz="2000" dirty="0" err="1"/>
              <a:t>kurstaki</a:t>
            </a:r>
            <a:r>
              <a:rPr lang="en-US" sz="2000" dirty="0"/>
              <a:t> HD73 binds to surface proteins in the mouse small intestine.  </a:t>
            </a:r>
            <a:r>
              <a:rPr lang="en-US" sz="2000" i="1" dirty="0"/>
              <a:t>Biochemical and Biophysical Research Communications</a:t>
            </a:r>
            <a:r>
              <a:rPr lang="en-US" sz="2000" dirty="0"/>
              <a:t> 271, pp. 54-58 </a:t>
            </a:r>
          </a:p>
        </p:txBody>
      </p:sp>
      <p:sp>
        <p:nvSpPr>
          <p:cNvPr id="35843" name="Rectangle 3"/>
          <p:cNvSpPr>
            <a:spLocks noGrp="1" noChangeArrowheads="1"/>
          </p:cNvSpPr>
          <p:nvPr>
            <p:ph idx="1"/>
          </p:nvPr>
        </p:nvSpPr>
        <p:spPr>
          <a:xfrm>
            <a:off x="457200" y="2459421"/>
            <a:ext cx="8229600" cy="3666742"/>
          </a:xfrm>
        </p:spPr>
        <p:txBody>
          <a:bodyPr/>
          <a:lstStyle/>
          <a:p>
            <a:pPr>
              <a:lnSpc>
                <a:spcPct val="80000"/>
              </a:lnSpc>
            </a:pPr>
            <a:r>
              <a:rPr lang="ja-JP" altLang="en-US" sz="2400" dirty="0">
                <a:latin typeface="Arial"/>
              </a:rPr>
              <a:t>“</a:t>
            </a:r>
            <a:r>
              <a:rPr lang="en-US" sz="2400" dirty="0"/>
              <a:t>we demonstrated that Cry1Ac </a:t>
            </a:r>
            <a:r>
              <a:rPr lang="en-US" sz="2400" dirty="0" err="1"/>
              <a:t>protoxin</a:t>
            </a:r>
            <a:r>
              <a:rPr lang="en-US" sz="2400" dirty="0"/>
              <a:t> (pCry1Ac) binds to the mucosal surface of the mouse small intestine . . . six pCry1Ac-binding polypeptides present in brush border membrane vesicles isolated from the small intestine.  Moreover, this protein induced </a:t>
            </a:r>
            <a:r>
              <a:rPr lang="en-US" sz="2400" i="1" dirty="0"/>
              <a:t>in situ</a:t>
            </a:r>
            <a:r>
              <a:rPr lang="en-US" sz="2400" dirty="0"/>
              <a:t> temporal changes in the electrophysiological properties of the mouse jejunum.  The data obtained indicate a possible interaction </a:t>
            </a:r>
            <a:r>
              <a:rPr lang="en-US" sz="2400" i="1" dirty="0"/>
              <a:t>in vivo</a:t>
            </a:r>
            <a:r>
              <a:rPr lang="en-US" sz="2400" dirty="0"/>
              <a:t> of Cry proteins with the animal bowel which could induce changes in the physiological status of the intestine</a:t>
            </a:r>
            <a:r>
              <a:rPr lang="ja-JP" altLang="en-US" sz="2400" dirty="0">
                <a:latin typeface="Arial"/>
              </a:rPr>
              <a:t>”</a:t>
            </a:r>
            <a:r>
              <a:rPr lang="en-US" sz="2400" dirty="0"/>
              <a:t> (Vazquez-</a:t>
            </a:r>
            <a:r>
              <a:rPr lang="en-US" sz="2400" dirty="0" err="1"/>
              <a:t>Padron</a:t>
            </a:r>
            <a:r>
              <a:rPr lang="en-US" sz="2400" dirty="0"/>
              <a:t> et al., 2000b:  54).  </a:t>
            </a:r>
          </a:p>
        </p:txBody>
      </p:sp>
    </p:spTree>
    <p:extLst>
      <p:ext uri="{BB962C8B-B14F-4D97-AF65-F5344CB8AC3E}">
        <p14:creationId xmlns:p14="http://schemas.microsoft.com/office/powerpoint/2010/main" val="40529702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210" y="304800"/>
            <a:ext cx="8700766" cy="1857328"/>
          </a:xfrm>
        </p:spPr>
        <p:txBody>
          <a:bodyPr anchor="ctr">
            <a:normAutofit/>
          </a:bodyPr>
          <a:lstStyle/>
          <a:p>
            <a:pPr algn="ctr"/>
            <a:r>
              <a:rPr lang="en-US" sz="2400" dirty="0" smtClean="0"/>
              <a:t>Vazquez-</a:t>
            </a:r>
            <a:r>
              <a:rPr lang="en-US" sz="2400" dirty="0" err="1"/>
              <a:t>Padron</a:t>
            </a:r>
            <a:r>
              <a:rPr lang="en-US" sz="2400" dirty="0"/>
              <a:t>, R.I., et al.  2000b.  Cry1Ac </a:t>
            </a:r>
            <a:r>
              <a:rPr lang="en-US" sz="2400" dirty="0" err="1"/>
              <a:t>protoxin</a:t>
            </a:r>
            <a:r>
              <a:rPr lang="en-US" sz="2400" dirty="0"/>
              <a:t> from Bacillus </a:t>
            </a:r>
            <a:r>
              <a:rPr lang="en-US" sz="2400" dirty="0" err="1"/>
              <a:t>thuringiensis</a:t>
            </a:r>
            <a:r>
              <a:rPr lang="en-US" sz="2400" dirty="0"/>
              <a:t> sp. </a:t>
            </a:r>
            <a:r>
              <a:rPr lang="en-US" sz="2400" dirty="0" err="1"/>
              <a:t>kurstaki</a:t>
            </a:r>
            <a:r>
              <a:rPr lang="en-US" sz="2400" dirty="0"/>
              <a:t> HD73 binds to surface proteins in the mouse small intestine.  </a:t>
            </a:r>
            <a:r>
              <a:rPr lang="en-US" sz="2400" i="1" dirty="0"/>
              <a:t>Biochemical and Biophysical Research Communications</a:t>
            </a:r>
            <a:r>
              <a:rPr lang="en-US" sz="2400" dirty="0"/>
              <a:t> 271, pp. 54-58</a:t>
            </a:r>
          </a:p>
        </p:txBody>
      </p:sp>
      <p:sp>
        <p:nvSpPr>
          <p:cNvPr id="37891" name="Rectangle 3"/>
          <p:cNvSpPr>
            <a:spLocks noGrp="1" noChangeArrowheads="1"/>
          </p:cNvSpPr>
          <p:nvPr>
            <p:ph idx="1"/>
          </p:nvPr>
        </p:nvSpPr>
        <p:spPr>
          <a:xfrm>
            <a:off x="457200" y="2162128"/>
            <a:ext cx="8229600" cy="3964035"/>
          </a:xfrm>
        </p:spPr>
        <p:txBody>
          <a:bodyPr/>
          <a:lstStyle/>
          <a:p>
            <a:pPr>
              <a:lnSpc>
                <a:spcPct val="90000"/>
              </a:lnSpc>
            </a:pPr>
            <a:endParaRPr lang="en-US" sz="2800" dirty="0"/>
          </a:p>
          <a:p>
            <a:pPr>
              <a:lnSpc>
                <a:spcPct val="90000"/>
              </a:lnSpc>
            </a:pPr>
            <a:r>
              <a:rPr lang="ja-JP" altLang="en-US" sz="2800" dirty="0">
                <a:latin typeface="Arial"/>
              </a:rPr>
              <a:t>“</a:t>
            </a:r>
            <a:r>
              <a:rPr lang="en-US" sz="2800" dirty="0">
                <a:solidFill>
                  <a:srgbClr val="E01520"/>
                </a:solidFill>
              </a:rPr>
              <a:t>We think that previous to commercialization of food elaborated with self-insecticide transgenic plants it is necessary to perform toxicological tests to demonstrate the safety of Cry1A proteins for the mucosal tissue and for the immunological system of animals</a:t>
            </a:r>
            <a:r>
              <a:rPr lang="ja-JP" altLang="en-US" sz="2800" dirty="0">
                <a:latin typeface="Arial"/>
              </a:rPr>
              <a:t>”</a:t>
            </a:r>
            <a:r>
              <a:rPr lang="en-US" sz="2800" dirty="0"/>
              <a:t> </a:t>
            </a:r>
            <a:r>
              <a:rPr lang="en-US" sz="2400" dirty="0"/>
              <a:t>(Vazquez-</a:t>
            </a:r>
            <a:r>
              <a:rPr lang="en-US" sz="2400" dirty="0" err="1"/>
              <a:t>Padron</a:t>
            </a:r>
            <a:r>
              <a:rPr lang="en-US" sz="2400" dirty="0"/>
              <a:t> et al., 2000b:  58).</a:t>
            </a:r>
            <a:r>
              <a:rPr lang="en-US" sz="2800" dirty="0"/>
              <a:t> </a:t>
            </a:r>
          </a:p>
          <a:p>
            <a:pPr>
              <a:lnSpc>
                <a:spcPct val="90000"/>
              </a:lnSpc>
            </a:pPr>
            <a:endParaRPr lang="en-US" sz="2800" dirty="0"/>
          </a:p>
        </p:txBody>
      </p:sp>
    </p:spTree>
    <p:extLst>
      <p:ext uri="{BB962C8B-B14F-4D97-AF65-F5344CB8AC3E}">
        <p14:creationId xmlns:p14="http://schemas.microsoft.com/office/powerpoint/2010/main" val="34306299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9164" y="304800"/>
            <a:ext cx="8754812" cy="1668142"/>
          </a:xfrm>
        </p:spPr>
        <p:txBody>
          <a:bodyPr anchor="ctr">
            <a:noAutofit/>
          </a:bodyPr>
          <a:lstStyle/>
          <a:p>
            <a:pPr algn="ctr"/>
            <a:r>
              <a:rPr lang="en-US" sz="2800" dirty="0"/>
              <a:t>Bernstein, et al.  1999.  Immune responses in farm workers after exposure to </a:t>
            </a:r>
            <a:r>
              <a:rPr lang="en-US" sz="2800" i="1" dirty="0"/>
              <a:t>Bacillus </a:t>
            </a:r>
            <a:r>
              <a:rPr lang="en-US" sz="2800" i="1" dirty="0" err="1"/>
              <a:t>thuringiensis</a:t>
            </a:r>
            <a:r>
              <a:rPr lang="en-US" sz="2800" dirty="0"/>
              <a:t> pesticides.  </a:t>
            </a:r>
            <a:r>
              <a:rPr lang="en-US" sz="2800" i="1" dirty="0"/>
              <a:t>Environmental Health Perspectives</a:t>
            </a:r>
            <a:r>
              <a:rPr lang="en-US" sz="2800" dirty="0"/>
              <a:t>, 107(7):  575-582 </a:t>
            </a:r>
          </a:p>
        </p:txBody>
      </p:sp>
      <p:sp>
        <p:nvSpPr>
          <p:cNvPr id="39939" name="Rectangle 3"/>
          <p:cNvSpPr>
            <a:spLocks noGrp="1" noChangeArrowheads="1"/>
          </p:cNvSpPr>
          <p:nvPr>
            <p:ph idx="1"/>
          </p:nvPr>
        </p:nvSpPr>
        <p:spPr>
          <a:xfrm>
            <a:off x="457200" y="2459421"/>
            <a:ext cx="8229600" cy="3666742"/>
          </a:xfrm>
        </p:spPr>
        <p:txBody>
          <a:bodyPr/>
          <a:lstStyle/>
          <a:p>
            <a:pPr>
              <a:lnSpc>
                <a:spcPct val="90000"/>
              </a:lnSpc>
            </a:pPr>
            <a:r>
              <a:rPr lang="en-US" sz="2400" dirty="0"/>
              <a:t>Scientists did study on farm workers in onion fields in Ohio, US that were exposed to </a:t>
            </a:r>
            <a:r>
              <a:rPr lang="en-US" sz="2400" dirty="0" err="1"/>
              <a:t>Bt</a:t>
            </a:r>
            <a:r>
              <a:rPr lang="en-US" sz="2400" dirty="0"/>
              <a:t> sprays</a:t>
            </a:r>
          </a:p>
          <a:p>
            <a:pPr>
              <a:lnSpc>
                <a:spcPct val="90000"/>
              </a:lnSpc>
            </a:pPr>
            <a:r>
              <a:rPr lang="ja-JP" altLang="en-US" sz="2400" b="1" dirty="0">
                <a:latin typeface="Arial"/>
              </a:rPr>
              <a:t>“</a:t>
            </a:r>
            <a:r>
              <a:rPr lang="en-US" sz="2400" b="1" dirty="0">
                <a:solidFill>
                  <a:srgbClr val="E01520"/>
                </a:solidFill>
              </a:rPr>
              <a:t>reactivity [</a:t>
            </a:r>
            <a:r>
              <a:rPr lang="en-US" sz="2400" b="1" dirty="0" err="1">
                <a:solidFill>
                  <a:srgbClr val="E01520"/>
                </a:solidFill>
              </a:rPr>
              <a:t>IgE</a:t>
            </a:r>
            <a:r>
              <a:rPr lang="en-US" sz="2400" b="1" dirty="0">
                <a:solidFill>
                  <a:srgbClr val="E01520"/>
                </a:solidFill>
              </a:rPr>
              <a:t> antibodies] to the </a:t>
            </a:r>
            <a:r>
              <a:rPr lang="en-US" sz="2400" b="1" i="1" dirty="0" err="1">
                <a:solidFill>
                  <a:srgbClr val="E01520"/>
                </a:solidFill>
              </a:rPr>
              <a:t>Btk</a:t>
            </a:r>
            <a:r>
              <a:rPr lang="en-US" sz="2400" b="1" dirty="0">
                <a:solidFill>
                  <a:srgbClr val="E01520"/>
                </a:solidFill>
              </a:rPr>
              <a:t> pro-delta-endotoxin </a:t>
            </a:r>
            <a:r>
              <a:rPr lang="en-US" sz="2400" b="1" dirty="0" smtClean="0">
                <a:solidFill>
                  <a:srgbClr val="E01520"/>
                </a:solidFill>
              </a:rPr>
              <a:t>[Cry1Ab and Cry1Ac] was </a:t>
            </a:r>
            <a:r>
              <a:rPr lang="en-US" sz="2400" b="1" dirty="0">
                <a:solidFill>
                  <a:srgbClr val="E01520"/>
                </a:solidFill>
              </a:rPr>
              <a:t>encountered in 2 of 123 workers sensitized by the respiratory route</a:t>
            </a:r>
            <a:r>
              <a:rPr lang="en-US" sz="2400" b="1" dirty="0"/>
              <a:t> . . . </a:t>
            </a:r>
            <a:r>
              <a:rPr lang="en-US" sz="2400" b="1" i="1" dirty="0"/>
              <a:t> </a:t>
            </a:r>
            <a:r>
              <a:rPr lang="en-US" sz="2400" b="1" dirty="0"/>
              <a:t>future clinical assessment of this possibility is now feasible because of the availability of reliable </a:t>
            </a:r>
            <a:r>
              <a:rPr lang="en-US" sz="2400" b="1" dirty="0" err="1"/>
              <a:t>Bt</a:t>
            </a:r>
            <a:r>
              <a:rPr lang="en-US" sz="2400" b="1" dirty="0"/>
              <a:t> skin and serologic reagents developed during the course of this investigation</a:t>
            </a:r>
            <a:r>
              <a:rPr lang="ja-JP" altLang="en-US" sz="2400" b="1" i="1" dirty="0">
                <a:latin typeface="Arial"/>
              </a:rPr>
              <a:t>”</a:t>
            </a:r>
            <a:r>
              <a:rPr lang="en-US" sz="2400" b="1" dirty="0"/>
              <a:t> (Bernstein et al., 1999:  pg. 581). </a:t>
            </a:r>
          </a:p>
        </p:txBody>
      </p:sp>
    </p:spTree>
    <p:extLst>
      <p:ext uri="{BB962C8B-B14F-4D97-AF65-F5344CB8AC3E}">
        <p14:creationId xmlns:p14="http://schemas.microsoft.com/office/powerpoint/2010/main" val="770071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50938" y="304800"/>
            <a:ext cx="7793037" cy="1455738"/>
          </a:xfrm>
        </p:spPr>
        <p:txBody>
          <a:bodyPr anchor="ctr"/>
          <a:lstStyle/>
          <a:p>
            <a:pPr algn="ctr"/>
            <a:r>
              <a:rPr lang="en-US" sz="2400"/>
              <a:t>Bernstein, et al.  2003.  Clinical and laboratory investigation of allergy to genetically modified foods.  </a:t>
            </a:r>
            <a:r>
              <a:rPr lang="en-US" sz="2400" i="1"/>
              <a:t>Environmental Health Perspectives</a:t>
            </a:r>
            <a:r>
              <a:rPr lang="en-US" sz="2400"/>
              <a:t>, 111(8):  1114-1121.</a:t>
            </a:r>
            <a:r>
              <a:rPr lang="en-US" sz="2000"/>
              <a:t> </a:t>
            </a:r>
          </a:p>
        </p:txBody>
      </p:sp>
      <p:sp>
        <p:nvSpPr>
          <p:cNvPr id="124931" name="Rectangle 3"/>
          <p:cNvSpPr>
            <a:spLocks noGrp="1" noChangeArrowheads="1"/>
          </p:cNvSpPr>
          <p:nvPr>
            <p:ph idx="1"/>
          </p:nvPr>
        </p:nvSpPr>
        <p:spPr>
          <a:xfrm>
            <a:off x="685800" y="2209800"/>
            <a:ext cx="7772400" cy="4343400"/>
          </a:xfrm>
        </p:spPr>
        <p:txBody>
          <a:bodyPr/>
          <a:lstStyle/>
          <a:p>
            <a:r>
              <a:rPr lang="ja-JP" altLang="en-US" sz="2400" b="1">
                <a:latin typeface="Arial"/>
              </a:rPr>
              <a:t>“</a:t>
            </a:r>
            <a:r>
              <a:rPr lang="en-US" sz="2400" b="1"/>
              <a:t>Workers in agricultural and food preparation facilities have potential inhalation exposure to plant dusts and flours.  In 1999, researchers found that migrant health workers can become sensitized to certain Bt spore extracts after exposure to Bt spraying.  </a:t>
            </a:r>
            <a:r>
              <a:rPr lang="en-US" sz="2400" b="1" i="1">
                <a:solidFill>
                  <a:srgbClr val="E01520"/>
                </a:solidFill>
              </a:rPr>
              <a:t>Thus, the potential for occupational and consumer risks needs to be assessed</a:t>
            </a:r>
            <a:r>
              <a:rPr lang="en-US" sz="2400" b="1"/>
              <a:t>.</a:t>
            </a:r>
            <a:r>
              <a:rPr lang="ja-JP" altLang="en-US" sz="2400" b="1">
                <a:latin typeface="Arial"/>
              </a:rPr>
              <a:t>”</a:t>
            </a:r>
            <a:endParaRPr lang="en-US" sz="2400" b="1"/>
          </a:p>
        </p:txBody>
      </p:sp>
    </p:spTree>
    <p:extLst>
      <p:ext uri="{BB962C8B-B14F-4D97-AF65-F5344CB8AC3E}">
        <p14:creationId xmlns:p14="http://schemas.microsoft.com/office/powerpoint/2010/main" val="1770057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1524000"/>
          </a:xfrm>
        </p:spPr>
        <p:txBody>
          <a:bodyPr anchor="ctr"/>
          <a:lstStyle/>
          <a:p>
            <a:pPr algn="ctr"/>
            <a:r>
              <a:rPr lang="en-US" sz="2000"/>
              <a:t>Impact of Bt cotton on farmers</a:t>
            </a:r>
            <a:r>
              <a:rPr lang="ja-JP" altLang="en-US" sz="2000">
                <a:latin typeface="Arial"/>
              </a:rPr>
              <a:t>’</a:t>
            </a:r>
            <a:r>
              <a:rPr lang="en-US" sz="2000"/>
              <a:t> health (in Barwani and Dhar District of Madhya Pradesh) –Dr. Ashish Gupta et al. </a:t>
            </a:r>
            <a:br>
              <a:rPr lang="en-US" sz="2000"/>
            </a:br>
            <a:r>
              <a:rPr lang="en-US" sz="2000"/>
              <a:t>Investigation Report Oct. – Dec. 2005</a:t>
            </a:r>
            <a:br>
              <a:rPr lang="en-US" sz="2000"/>
            </a:br>
            <a:r>
              <a:rPr lang="en-US" sz="2000"/>
              <a:t>www.gmwatch.org/print-archive2.asp?arcid=6265</a:t>
            </a:r>
          </a:p>
        </p:txBody>
      </p:sp>
      <p:sp>
        <p:nvSpPr>
          <p:cNvPr id="44035" name="Rectangle 3"/>
          <p:cNvSpPr>
            <a:spLocks noGrp="1" noChangeArrowheads="1"/>
          </p:cNvSpPr>
          <p:nvPr>
            <p:ph idx="1"/>
          </p:nvPr>
        </p:nvSpPr>
        <p:spPr>
          <a:xfrm>
            <a:off x="457200" y="2209800"/>
            <a:ext cx="8229600" cy="4191000"/>
          </a:xfrm>
        </p:spPr>
        <p:txBody>
          <a:bodyPr/>
          <a:lstStyle/>
          <a:p>
            <a:pPr>
              <a:lnSpc>
                <a:spcPct val="90000"/>
              </a:lnSpc>
            </a:pPr>
            <a:r>
              <a:rPr lang="en-US" sz="2400" b="1"/>
              <a:t>Surveyed 5 villages, talked to people with symptoms and exposure to Bt cotton  N = 23 </a:t>
            </a:r>
          </a:p>
          <a:p>
            <a:pPr>
              <a:lnSpc>
                <a:spcPct val="90000"/>
              </a:lnSpc>
            </a:pPr>
            <a:r>
              <a:rPr lang="en-US" sz="2400" b="1"/>
              <a:t>All had skin symptoms, primarily itching (23), redness (19), or eruptions (20).  The symptoms tended to occur on face (17), hands (15), feet (11)</a:t>
            </a:r>
          </a:p>
          <a:p>
            <a:pPr>
              <a:lnSpc>
                <a:spcPct val="90000"/>
              </a:lnSpc>
            </a:pPr>
            <a:r>
              <a:rPr lang="en-US" sz="2400" b="1"/>
              <a:t>Almost half (11) had eye symptoms—itching, redness and/or swelling</a:t>
            </a:r>
          </a:p>
          <a:p>
            <a:pPr>
              <a:lnSpc>
                <a:spcPct val="90000"/>
              </a:lnSpc>
            </a:pPr>
            <a:r>
              <a:rPr lang="en-US" sz="2400" b="1"/>
              <a:t>About 40% (9) had upper respiratory tract symptoms runny nose and/or excessive sneezing</a:t>
            </a:r>
          </a:p>
          <a:p>
            <a:pPr>
              <a:lnSpc>
                <a:spcPct val="90000"/>
              </a:lnSpc>
            </a:pPr>
            <a:r>
              <a:rPr lang="en-US" sz="2400" b="1"/>
              <a:t>Almost 90% had moderate (10) or severe symptoms (10)</a:t>
            </a:r>
          </a:p>
        </p:txBody>
      </p:sp>
    </p:spTree>
    <p:extLst>
      <p:ext uri="{BB962C8B-B14F-4D97-AF65-F5344CB8AC3E}">
        <p14:creationId xmlns:p14="http://schemas.microsoft.com/office/powerpoint/2010/main" val="4620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nvGrpSpPr>
        <p:grpSpPr bwMode="auto">
          <a:xfrm>
            <a:off x="323273" y="476251"/>
            <a:ext cx="2304762" cy="4681257"/>
            <a:chOff x="1383" y="890"/>
            <a:chExt cx="1810" cy="3412"/>
          </a:xfrm>
        </p:grpSpPr>
        <p:sp>
          <p:nvSpPr>
            <p:cNvPr id="162819" name="Freeform 3"/>
            <p:cNvSpPr>
              <a:spLocks/>
            </p:cNvSpPr>
            <p:nvPr/>
          </p:nvSpPr>
          <p:spPr bwMode="auto">
            <a:xfrm>
              <a:off x="1383" y="2205"/>
              <a:ext cx="836" cy="1606"/>
            </a:xfrm>
            <a:custGeom>
              <a:avLst/>
              <a:gdLst>
                <a:gd name="T0" fmla="*/ 79 w 1335"/>
                <a:gd name="T1" fmla="*/ 501 h 2165"/>
                <a:gd name="T2" fmla="*/ 135 w 1335"/>
                <a:gd name="T3" fmla="*/ 781 h 2165"/>
                <a:gd name="T4" fmla="*/ 167 w 1335"/>
                <a:gd name="T5" fmla="*/ 877 h 2165"/>
                <a:gd name="T6" fmla="*/ 287 w 1335"/>
                <a:gd name="T7" fmla="*/ 1069 h 2165"/>
                <a:gd name="T8" fmla="*/ 311 w 1335"/>
                <a:gd name="T9" fmla="*/ 1085 h 2165"/>
                <a:gd name="T10" fmla="*/ 351 w 1335"/>
                <a:gd name="T11" fmla="*/ 1133 h 2165"/>
                <a:gd name="T12" fmla="*/ 375 w 1335"/>
                <a:gd name="T13" fmla="*/ 1141 h 2165"/>
                <a:gd name="T14" fmla="*/ 399 w 1335"/>
                <a:gd name="T15" fmla="*/ 1157 h 2165"/>
                <a:gd name="T16" fmla="*/ 463 w 1335"/>
                <a:gd name="T17" fmla="*/ 1213 h 2165"/>
                <a:gd name="T18" fmla="*/ 527 w 1335"/>
                <a:gd name="T19" fmla="*/ 1269 h 2165"/>
                <a:gd name="T20" fmla="*/ 559 w 1335"/>
                <a:gd name="T21" fmla="*/ 1317 h 2165"/>
                <a:gd name="T22" fmla="*/ 607 w 1335"/>
                <a:gd name="T23" fmla="*/ 1349 h 2165"/>
                <a:gd name="T24" fmla="*/ 727 w 1335"/>
                <a:gd name="T25" fmla="*/ 1429 h 2165"/>
                <a:gd name="T26" fmla="*/ 783 w 1335"/>
                <a:gd name="T27" fmla="*/ 1461 h 2165"/>
                <a:gd name="T28" fmla="*/ 847 w 1335"/>
                <a:gd name="T29" fmla="*/ 1525 h 2165"/>
                <a:gd name="T30" fmla="*/ 895 w 1335"/>
                <a:gd name="T31" fmla="*/ 1597 h 2165"/>
                <a:gd name="T32" fmla="*/ 991 w 1335"/>
                <a:gd name="T33" fmla="*/ 1661 h 2165"/>
                <a:gd name="T34" fmla="*/ 1039 w 1335"/>
                <a:gd name="T35" fmla="*/ 1693 h 2165"/>
                <a:gd name="T36" fmla="*/ 1079 w 1335"/>
                <a:gd name="T37" fmla="*/ 1741 h 2165"/>
                <a:gd name="T38" fmla="*/ 1111 w 1335"/>
                <a:gd name="T39" fmla="*/ 1789 h 2165"/>
                <a:gd name="T40" fmla="*/ 1151 w 1335"/>
                <a:gd name="T41" fmla="*/ 1885 h 2165"/>
                <a:gd name="T42" fmla="*/ 1191 w 1335"/>
                <a:gd name="T43" fmla="*/ 1981 h 2165"/>
                <a:gd name="T44" fmla="*/ 1239 w 1335"/>
                <a:gd name="T45" fmla="*/ 2101 h 2165"/>
                <a:gd name="T46" fmla="*/ 1255 w 1335"/>
                <a:gd name="T47" fmla="*/ 2149 h 2165"/>
                <a:gd name="T48" fmla="*/ 1263 w 1335"/>
                <a:gd name="T49" fmla="*/ 2165 h 2165"/>
                <a:gd name="T50" fmla="*/ 1289 w 1335"/>
                <a:gd name="T51" fmla="*/ 2147 h 2165"/>
                <a:gd name="T52" fmla="*/ 1295 w 1335"/>
                <a:gd name="T53" fmla="*/ 2117 h 2165"/>
                <a:gd name="T54" fmla="*/ 1335 w 1335"/>
                <a:gd name="T55" fmla="*/ 1989 h 2165"/>
                <a:gd name="T56" fmla="*/ 1319 w 1335"/>
                <a:gd name="T57" fmla="*/ 1725 h 2165"/>
                <a:gd name="T58" fmla="*/ 1271 w 1335"/>
                <a:gd name="T59" fmla="*/ 1597 h 2165"/>
                <a:gd name="T60" fmla="*/ 1207 w 1335"/>
                <a:gd name="T61" fmla="*/ 1445 h 2165"/>
                <a:gd name="T62" fmla="*/ 1159 w 1335"/>
                <a:gd name="T63" fmla="*/ 1365 h 2165"/>
                <a:gd name="T64" fmla="*/ 1087 w 1335"/>
                <a:gd name="T65" fmla="*/ 1221 h 2165"/>
                <a:gd name="T66" fmla="*/ 1015 w 1335"/>
                <a:gd name="T67" fmla="*/ 1157 h 2165"/>
                <a:gd name="T68" fmla="*/ 879 w 1335"/>
                <a:gd name="T69" fmla="*/ 1061 h 2165"/>
                <a:gd name="T70" fmla="*/ 823 w 1335"/>
                <a:gd name="T71" fmla="*/ 1029 h 2165"/>
                <a:gd name="T72" fmla="*/ 759 w 1335"/>
                <a:gd name="T73" fmla="*/ 981 h 2165"/>
                <a:gd name="T74" fmla="*/ 687 w 1335"/>
                <a:gd name="T75" fmla="*/ 917 h 2165"/>
                <a:gd name="T76" fmla="*/ 551 w 1335"/>
                <a:gd name="T77" fmla="*/ 805 h 2165"/>
                <a:gd name="T78" fmla="*/ 463 w 1335"/>
                <a:gd name="T79" fmla="*/ 717 h 2165"/>
                <a:gd name="T80" fmla="*/ 391 w 1335"/>
                <a:gd name="T81" fmla="*/ 621 h 2165"/>
                <a:gd name="T82" fmla="*/ 311 w 1335"/>
                <a:gd name="T83" fmla="*/ 493 h 2165"/>
                <a:gd name="T84" fmla="*/ 239 w 1335"/>
                <a:gd name="T85" fmla="*/ 365 h 2165"/>
                <a:gd name="T86" fmla="*/ 207 w 1335"/>
                <a:gd name="T87" fmla="*/ 317 h 2165"/>
                <a:gd name="T88" fmla="*/ 167 w 1335"/>
                <a:gd name="T89" fmla="*/ 245 h 2165"/>
                <a:gd name="T90" fmla="*/ 95 w 1335"/>
                <a:gd name="T91" fmla="*/ 165 h 2165"/>
                <a:gd name="T92" fmla="*/ 23 w 1335"/>
                <a:gd name="T93" fmla="*/ 69 h 2165"/>
                <a:gd name="T94" fmla="*/ 23 w 1335"/>
                <a:gd name="T95" fmla="*/ 197 h 2165"/>
                <a:gd name="T96" fmla="*/ 47 w 1335"/>
                <a:gd name="T97" fmla="*/ 389 h 2165"/>
                <a:gd name="T98" fmla="*/ 71 w 1335"/>
                <a:gd name="T99" fmla="*/ 437 h 2165"/>
                <a:gd name="T100" fmla="*/ 79 w 1335"/>
                <a:gd name="T101" fmla="*/ 501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5" h="2165">
                  <a:moveTo>
                    <a:pt x="79" y="501"/>
                  </a:moveTo>
                  <a:cubicBezTo>
                    <a:pt x="91" y="595"/>
                    <a:pt x="105" y="691"/>
                    <a:pt x="135" y="781"/>
                  </a:cubicBezTo>
                  <a:cubicBezTo>
                    <a:pt x="144" y="809"/>
                    <a:pt x="151" y="852"/>
                    <a:pt x="167" y="877"/>
                  </a:cubicBezTo>
                  <a:cubicBezTo>
                    <a:pt x="209" y="941"/>
                    <a:pt x="245" y="1005"/>
                    <a:pt x="287" y="1069"/>
                  </a:cubicBezTo>
                  <a:cubicBezTo>
                    <a:pt x="292" y="1077"/>
                    <a:pt x="304" y="1079"/>
                    <a:pt x="311" y="1085"/>
                  </a:cubicBezTo>
                  <a:cubicBezTo>
                    <a:pt x="327" y="1098"/>
                    <a:pt x="335" y="1120"/>
                    <a:pt x="351" y="1133"/>
                  </a:cubicBezTo>
                  <a:cubicBezTo>
                    <a:pt x="358" y="1138"/>
                    <a:pt x="367" y="1137"/>
                    <a:pt x="375" y="1141"/>
                  </a:cubicBezTo>
                  <a:cubicBezTo>
                    <a:pt x="384" y="1145"/>
                    <a:pt x="392" y="1151"/>
                    <a:pt x="399" y="1157"/>
                  </a:cubicBezTo>
                  <a:cubicBezTo>
                    <a:pt x="426" y="1180"/>
                    <a:pt x="429" y="1202"/>
                    <a:pt x="463" y="1213"/>
                  </a:cubicBezTo>
                  <a:cubicBezTo>
                    <a:pt x="482" y="1241"/>
                    <a:pt x="495" y="1258"/>
                    <a:pt x="527" y="1269"/>
                  </a:cubicBezTo>
                  <a:cubicBezTo>
                    <a:pt x="538" y="1285"/>
                    <a:pt x="548" y="1301"/>
                    <a:pt x="559" y="1317"/>
                  </a:cubicBezTo>
                  <a:cubicBezTo>
                    <a:pt x="570" y="1333"/>
                    <a:pt x="593" y="1335"/>
                    <a:pt x="607" y="1349"/>
                  </a:cubicBezTo>
                  <a:cubicBezTo>
                    <a:pt x="641" y="1383"/>
                    <a:pt x="681" y="1414"/>
                    <a:pt x="727" y="1429"/>
                  </a:cubicBezTo>
                  <a:cubicBezTo>
                    <a:pt x="792" y="1494"/>
                    <a:pt x="708" y="1418"/>
                    <a:pt x="783" y="1461"/>
                  </a:cubicBezTo>
                  <a:cubicBezTo>
                    <a:pt x="810" y="1476"/>
                    <a:pt x="821" y="1507"/>
                    <a:pt x="847" y="1525"/>
                  </a:cubicBezTo>
                  <a:cubicBezTo>
                    <a:pt x="863" y="1549"/>
                    <a:pt x="879" y="1573"/>
                    <a:pt x="895" y="1597"/>
                  </a:cubicBezTo>
                  <a:cubicBezTo>
                    <a:pt x="914" y="1625"/>
                    <a:pt x="966" y="1636"/>
                    <a:pt x="991" y="1661"/>
                  </a:cubicBezTo>
                  <a:cubicBezTo>
                    <a:pt x="1021" y="1691"/>
                    <a:pt x="1004" y="1681"/>
                    <a:pt x="1039" y="1693"/>
                  </a:cubicBezTo>
                  <a:cubicBezTo>
                    <a:pt x="1051" y="1710"/>
                    <a:pt x="1067" y="1724"/>
                    <a:pt x="1079" y="1741"/>
                  </a:cubicBezTo>
                  <a:cubicBezTo>
                    <a:pt x="1125" y="1810"/>
                    <a:pt x="1034" y="1712"/>
                    <a:pt x="1111" y="1789"/>
                  </a:cubicBezTo>
                  <a:cubicBezTo>
                    <a:pt x="1124" y="1827"/>
                    <a:pt x="1136" y="1851"/>
                    <a:pt x="1151" y="1885"/>
                  </a:cubicBezTo>
                  <a:cubicBezTo>
                    <a:pt x="1167" y="1922"/>
                    <a:pt x="1170" y="1949"/>
                    <a:pt x="1191" y="1981"/>
                  </a:cubicBezTo>
                  <a:cubicBezTo>
                    <a:pt x="1208" y="2048"/>
                    <a:pt x="1214" y="2044"/>
                    <a:pt x="1239" y="2101"/>
                  </a:cubicBezTo>
                  <a:cubicBezTo>
                    <a:pt x="1246" y="2116"/>
                    <a:pt x="1247" y="2134"/>
                    <a:pt x="1255" y="2149"/>
                  </a:cubicBezTo>
                  <a:cubicBezTo>
                    <a:pt x="1258" y="2154"/>
                    <a:pt x="1260" y="2160"/>
                    <a:pt x="1263" y="2165"/>
                  </a:cubicBezTo>
                  <a:cubicBezTo>
                    <a:pt x="1272" y="2159"/>
                    <a:pt x="1283" y="2156"/>
                    <a:pt x="1289" y="2147"/>
                  </a:cubicBezTo>
                  <a:cubicBezTo>
                    <a:pt x="1295" y="2139"/>
                    <a:pt x="1292" y="2127"/>
                    <a:pt x="1295" y="2117"/>
                  </a:cubicBezTo>
                  <a:cubicBezTo>
                    <a:pt x="1306" y="2073"/>
                    <a:pt x="1324" y="2033"/>
                    <a:pt x="1335" y="1989"/>
                  </a:cubicBezTo>
                  <a:cubicBezTo>
                    <a:pt x="1330" y="1901"/>
                    <a:pt x="1328" y="1813"/>
                    <a:pt x="1319" y="1725"/>
                  </a:cubicBezTo>
                  <a:cubicBezTo>
                    <a:pt x="1311" y="1640"/>
                    <a:pt x="1298" y="1679"/>
                    <a:pt x="1271" y="1597"/>
                  </a:cubicBezTo>
                  <a:cubicBezTo>
                    <a:pt x="1254" y="1546"/>
                    <a:pt x="1237" y="1490"/>
                    <a:pt x="1207" y="1445"/>
                  </a:cubicBezTo>
                  <a:cubicBezTo>
                    <a:pt x="1198" y="1407"/>
                    <a:pt x="1187" y="1393"/>
                    <a:pt x="1159" y="1365"/>
                  </a:cubicBezTo>
                  <a:cubicBezTo>
                    <a:pt x="1146" y="1326"/>
                    <a:pt x="1114" y="1252"/>
                    <a:pt x="1087" y="1221"/>
                  </a:cubicBezTo>
                  <a:cubicBezTo>
                    <a:pt x="1067" y="1197"/>
                    <a:pt x="1037" y="1179"/>
                    <a:pt x="1015" y="1157"/>
                  </a:cubicBezTo>
                  <a:cubicBezTo>
                    <a:pt x="963" y="1105"/>
                    <a:pt x="954" y="1086"/>
                    <a:pt x="879" y="1061"/>
                  </a:cubicBezTo>
                  <a:cubicBezTo>
                    <a:pt x="812" y="994"/>
                    <a:pt x="900" y="1074"/>
                    <a:pt x="823" y="1029"/>
                  </a:cubicBezTo>
                  <a:cubicBezTo>
                    <a:pt x="800" y="1016"/>
                    <a:pt x="759" y="981"/>
                    <a:pt x="759" y="981"/>
                  </a:cubicBezTo>
                  <a:cubicBezTo>
                    <a:pt x="739" y="942"/>
                    <a:pt x="726" y="936"/>
                    <a:pt x="687" y="917"/>
                  </a:cubicBezTo>
                  <a:cubicBezTo>
                    <a:pt x="661" y="878"/>
                    <a:pt x="599" y="821"/>
                    <a:pt x="551" y="805"/>
                  </a:cubicBezTo>
                  <a:cubicBezTo>
                    <a:pt x="526" y="768"/>
                    <a:pt x="490" y="751"/>
                    <a:pt x="463" y="717"/>
                  </a:cubicBezTo>
                  <a:cubicBezTo>
                    <a:pt x="440" y="687"/>
                    <a:pt x="412" y="653"/>
                    <a:pt x="391" y="621"/>
                  </a:cubicBezTo>
                  <a:cubicBezTo>
                    <a:pt x="379" y="573"/>
                    <a:pt x="353" y="521"/>
                    <a:pt x="311" y="493"/>
                  </a:cubicBezTo>
                  <a:cubicBezTo>
                    <a:pt x="283" y="452"/>
                    <a:pt x="266" y="406"/>
                    <a:pt x="239" y="365"/>
                  </a:cubicBezTo>
                  <a:cubicBezTo>
                    <a:pt x="224" y="307"/>
                    <a:pt x="244" y="354"/>
                    <a:pt x="207" y="317"/>
                  </a:cubicBezTo>
                  <a:cubicBezTo>
                    <a:pt x="186" y="296"/>
                    <a:pt x="187" y="267"/>
                    <a:pt x="167" y="245"/>
                  </a:cubicBezTo>
                  <a:cubicBezTo>
                    <a:pt x="75" y="142"/>
                    <a:pt x="153" y="242"/>
                    <a:pt x="95" y="165"/>
                  </a:cubicBezTo>
                  <a:cubicBezTo>
                    <a:pt x="85" y="125"/>
                    <a:pt x="58" y="92"/>
                    <a:pt x="23" y="69"/>
                  </a:cubicBezTo>
                  <a:cubicBezTo>
                    <a:pt x="0" y="0"/>
                    <a:pt x="7" y="15"/>
                    <a:pt x="23" y="197"/>
                  </a:cubicBezTo>
                  <a:cubicBezTo>
                    <a:pt x="23" y="197"/>
                    <a:pt x="43" y="357"/>
                    <a:pt x="47" y="389"/>
                  </a:cubicBezTo>
                  <a:cubicBezTo>
                    <a:pt x="49" y="407"/>
                    <a:pt x="65" y="420"/>
                    <a:pt x="71" y="437"/>
                  </a:cubicBezTo>
                  <a:cubicBezTo>
                    <a:pt x="74" y="458"/>
                    <a:pt x="79" y="501"/>
                    <a:pt x="79" y="501"/>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20" name="Freeform 4"/>
            <p:cNvSpPr>
              <a:spLocks/>
            </p:cNvSpPr>
            <p:nvPr/>
          </p:nvSpPr>
          <p:spPr bwMode="auto">
            <a:xfrm>
              <a:off x="2133" y="1400"/>
              <a:ext cx="419" cy="2467"/>
            </a:xfrm>
            <a:custGeom>
              <a:avLst/>
              <a:gdLst>
                <a:gd name="T0" fmla="*/ 363 w 419"/>
                <a:gd name="T1" fmla="*/ 104 h 2467"/>
                <a:gd name="T2" fmla="*/ 307 w 419"/>
                <a:gd name="T3" fmla="*/ 256 h 2467"/>
                <a:gd name="T4" fmla="*/ 267 w 419"/>
                <a:gd name="T5" fmla="*/ 384 h 2467"/>
                <a:gd name="T6" fmla="*/ 219 w 419"/>
                <a:gd name="T7" fmla="*/ 536 h 2467"/>
                <a:gd name="T8" fmla="*/ 171 w 419"/>
                <a:gd name="T9" fmla="*/ 840 h 2467"/>
                <a:gd name="T10" fmla="*/ 123 w 419"/>
                <a:gd name="T11" fmla="*/ 1136 h 2467"/>
                <a:gd name="T12" fmla="*/ 59 w 419"/>
                <a:gd name="T13" fmla="*/ 1520 h 2467"/>
                <a:gd name="T14" fmla="*/ 75 w 419"/>
                <a:gd name="T15" fmla="*/ 2464 h 2467"/>
                <a:gd name="T16" fmla="*/ 91 w 419"/>
                <a:gd name="T17" fmla="*/ 1960 h 2467"/>
                <a:gd name="T18" fmla="*/ 115 w 419"/>
                <a:gd name="T19" fmla="*/ 1680 h 2467"/>
                <a:gd name="T20" fmla="*/ 131 w 419"/>
                <a:gd name="T21" fmla="*/ 1472 h 2467"/>
                <a:gd name="T22" fmla="*/ 203 w 419"/>
                <a:gd name="T23" fmla="*/ 1152 h 2467"/>
                <a:gd name="T24" fmla="*/ 299 w 419"/>
                <a:gd name="T25" fmla="*/ 528 h 2467"/>
                <a:gd name="T26" fmla="*/ 379 w 419"/>
                <a:gd name="T27" fmla="*/ 136 h 2467"/>
                <a:gd name="T28" fmla="*/ 403 w 419"/>
                <a:gd name="T29" fmla="*/ 40 h 2467"/>
                <a:gd name="T30" fmla="*/ 411 w 419"/>
                <a:gd name="T31" fmla="*/ 8 h 2467"/>
                <a:gd name="T32" fmla="*/ 379 w 419"/>
                <a:gd name="T33" fmla="*/ 16 h 2467"/>
                <a:gd name="T34" fmla="*/ 363 w 419"/>
                <a:gd name="T35" fmla="*/ 104 h 2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2467">
                  <a:moveTo>
                    <a:pt x="363" y="104"/>
                  </a:moveTo>
                  <a:cubicBezTo>
                    <a:pt x="339" y="152"/>
                    <a:pt x="325" y="206"/>
                    <a:pt x="307" y="256"/>
                  </a:cubicBezTo>
                  <a:cubicBezTo>
                    <a:pt x="299" y="302"/>
                    <a:pt x="293" y="345"/>
                    <a:pt x="267" y="384"/>
                  </a:cubicBezTo>
                  <a:cubicBezTo>
                    <a:pt x="254" y="436"/>
                    <a:pt x="231" y="484"/>
                    <a:pt x="219" y="536"/>
                  </a:cubicBezTo>
                  <a:cubicBezTo>
                    <a:pt x="205" y="598"/>
                    <a:pt x="172" y="834"/>
                    <a:pt x="171" y="840"/>
                  </a:cubicBezTo>
                  <a:cubicBezTo>
                    <a:pt x="157" y="936"/>
                    <a:pt x="158" y="1047"/>
                    <a:pt x="123" y="1136"/>
                  </a:cubicBezTo>
                  <a:cubicBezTo>
                    <a:pt x="103" y="1265"/>
                    <a:pt x="74" y="1389"/>
                    <a:pt x="59" y="1520"/>
                  </a:cubicBezTo>
                  <a:cubicBezTo>
                    <a:pt x="54" y="1652"/>
                    <a:pt x="0" y="2439"/>
                    <a:pt x="75" y="2464"/>
                  </a:cubicBezTo>
                  <a:cubicBezTo>
                    <a:pt x="134" y="2287"/>
                    <a:pt x="77" y="2467"/>
                    <a:pt x="91" y="1960"/>
                  </a:cubicBezTo>
                  <a:cubicBezTo>
                    <a:pt x="94" y="1867"/>
                    <a:pt x="110" y="1773"/>
                    <a:pt x="115" y="1680"/>
                  </a:cubicBezTo>
                  <a:cubicBezTo>
                    <a:pt x="125" y="1486"/>
                    <a:pt x="108" y="1562"/>
                    <a:pt x="131" y="1472"/>
                  </a:cubicBezTo>
                  <a:cubicBezTo>
                    <a:pt x="140" y="1368"/>
                    <a:pt x="137" y="1240"/>
                    <a:pt x="203" y="1152"/>
                  </a:cubicBezTo>
                  <a:cubicBezTo>
                    <a:pt x="238" y="944"/>
                    <a:pt x="248" y="732"/>
                    <a:pt x="299" y="528"/>
                  </a:cubicBezTo>
                  <a:cubicBezTo>
                    <a:pt x="311" y="392"/>
                    <a:pt x="357" y="269"/>
                    <a:pt x="379" y="136"/>
                  </a:cubicBezTo>
                  <a:cubicBezTo>
                    <a:pt x="384" y="104"/>
                    <a:pt x="394" y="71"/>
                    <a:pt x="403" y="40"/>
                  </a:cubicBezTo>
                  <a:cubicBezTo>
                    <a:pt x="406" y="29"/>
                    <a:pt x="419" y="16"/>
                    <a:pt x="411" y="8"/>
                  </a:cubicBezTo>
                  <a:cubicBezTo>
                    <a:pt x="403" y="0"/>
                    <a:pt x="390" y="13"/>
                    <a:pt x="379" y="16"/>
                  </a:cubicBezTo>
                  <a:cubicBezTo>
                    <a:pt x="362" y="125"/>
                    <a:pt x="363" y="155"/>
                    <a:pt x="363" y="104"/>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21" name="Freeform 5"/>
            <p:cNvSpPr>
              <a:spLocks/>
            </p:cNvSpPr>
            <p:nvPr/>
          </p:nvSpPr>
          <p:spPr bwMode="auto">
            <a:xfrm>
              <a:off x="2200" y="2115"/>
              <a:ext cx="993" cy="1466"/>
            </a:xfrm>
            <a:custGeom>
              <a:avLst/>
              <a:gdLst>
                <a:gd name="T0" fmla="*/ 1072 w 1084"/>
                <a:gd name="T1" fmla="*/ 37 h 1965"/>
                <a:gd name="T2" fmla="*/ 928 w 1084"/>
                <a:gd name="T3" fmla="*/ 29 h 1965"/>
                <a:gd name="T4" fmla="*/ 848 w 1084"/>
                <a:gd name="T5" fmla="*/ 53 h 1965"/>
                <a:gd name="T6" fmla="*/ 688 w 1084"/>
                <a:gd name="T7" fmla="*/ 85 h 1965"/>
                <a:gd name="T8" fmla="*/ 640 w 1084"/>
                <a:gd name="T9" fmla="*/ 125 h 1965"/>
                <a:gd name="T10" fmla="*/ 624 w 1084"/>
                <a:gd name="T11" fmla="*/ 157 h 1965"/>
                <a:gd name="T12" fmla="*/ 568 w 1084"/>
                <a:gd name="T13" fmla="*/ 237 h 1965"/>
                <a:gd name="T14" fmla="*/ 560 w 1084"/>
                <a:gd name="T15" fmla="*/ 261 h 1965"/>
                <a:gd name="T16" fmla="*/ 512 w 1084"/>
                <a:gd name="T17" fmla="*/ 317 h 1965"/>
                <a:gd name="T18" fmla="*/ 456 w 1084"/>
                <a:gd name="T19" fmla="*/ 421 h 1965"/>
                <a:gd name="T20" fmla="*/ 424 w 1084"/>
                <a:gd name="T21" fmla="*/ 445 h 1965"/>
                <a:gd name="T22" fmla="*/ 328 w 1084"/>
                <a:gd name="T23" fmla="*/ 581 h 1965"/>
                <a:gd name="T24" fmla="*/ 248 w 1084"/>
                <a:gd name="T25" fmla="*/ 685 h 1965"/>
                <a:gd name="T26" fmla="*/ 144 w 1084"/>
                <a:gd name="T27" fmla="*/ 909 h 1965"/>
                <a:gd name="T28" fmla="*/ 96 w 1084"/>
                <a:gd name="T29" fmla="*/ 1117 h 1965"/>
                <a:gd name="T30" fmla="*/ 32 w 1084"/>
                <a:gd name="T31" fmla="*/ 1405 h 1965"/>
                <a:gd name="T32" fmla="*/ 0 w 1084"/>
                <a:gd name="T33" fmla="*/ 1773 h 1965"/>
                <a:gd name="T34" fmla="*/ 8 w 1084"/>
                <a:gd name="T35" fmla="*/ 1949 h 1965"/>
                <a:gd name="T36" fmla="*/ 16 w 1084"/>
                <a:gd name="T37" fmla="*/ 1901 h 1965"/>
                <a:gd name="T38" fmla="*/ 24 w 1084"/>
                <a:gd name="T39" fmla="*/ 1861 h 1965"/>
                <a:gd name="T40" fmla="*/ 64 w 1084"/>
                <a:gd name="T41" fmla="*/ 1693 h 1965"/>
                <a:gd name="T42" fmla="*/ 72 w 1084"/>
                <a:gd name="T43" fmla="*/ 1669 h 1965"/>
                <a:gd name="T44" fmla="*/ 112 w 1084"/>
                <a:gd name="T45" fmla="*/ 1653 h 1965"/>
                <a:gd name="T46" fmla="*/ 216 w 1084"/>
                <a:gd name="T47" fmla="*/ 1501 h 1965"/>
                <a:gd name="T48" fmla="*/ 264 w 1084"/>
                <a:gd name="T49" fmla="*/ 1421 h 1965"/>
                <a:gd name="T50" fmla="*/ 296 w 1084"/>
                <a:gd name="T51" fmla="*/ 1325 h 1965"/>
                <a:gd name="T52" fmla="*/ 352 w 1084"/>
                <a:gd name="T53" fmla="*/ 1021 h 1965"/>
                <a:gd name="T54" fmla="*/ 440 w 1084"/>
                <a:gd name="T55" fmla="*/ 733 h 1965"/>
                <a:gd name="T56" fmla="*/ 536 w 1084"/>
                <a:gd name="T57" fmla="*/ 581 h 1965"/>
                <a:gd name="T58" fmla="*/ 584 w 1084"/>
                <a:gd name="T59" fmla="*/ 477 h 1965"/>
                <a:gd name="T60" fmla="*/ 672 w 1084"/>
                <a:gd name="T61" fmla="*/ 261 h 1965"/>
                <a:gd name="T62" fmla="*/ 792 w 1084"/>
                <a:gd name="T63" fmla="*/ 109 h 1965"/>
                <a:gd name="T64" fmla="*/ 976 w 1084"/>
                <a:gd name="T65" fmla="*/ 5 h 1965"/>
                <a:gd name="T66" fmla="*/ 1072 w 1084"/>
                <a:gd name="T67" fmla="*/ 13 h 1965"/>
                <a:gd name="T68" fmla="*/ 1080 w 1084"/>
                <a:gd name="T69" fmla="*/ 53 h 1965"/>
                <a:gd name="T70" fmla="*/ 1072 w 1084"/>
                <a:gd name="T71" fmla="*/ 37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1965">
                  <a:moveTo>
                    <a:pt x="1072" y="37"/>
                  </a:moveTo>
                  <a:cubicBezTo>
                    <a:pt x="1018" y="1"/>
                    <a:pt x="1045" y="12"/>
                    <a:pt x="928" y="29"/>
                  </a:cubicBezTo>
                  <a:cubicBezTo>
                    <a:pt x="900" y="33"/>
                    <a:pt x="875" y="47"/>
                    <a:pt x="848" y="53"/>
                  </a:cubicBezTo>
                  <a:cubicBezTo>
                    <a:pt x="794" y="65"/>
                    <a:pt x="740" y="68"/>
                    <a:pt x="688" y="85"/>
                  </a:cubicBezTo>
                  <a:cubicBezTo>
                    <a:pt x="673" y="100"/>
                    <a:pt x="653" y="109"/>
                    <a:pt x="640" y="125"/>
                  </a:cubicBezTo>
                  <a:cubicBezTo>
                    <a:pt x="632" y="134"/>
                    <a:pt x="630" y="147"/>
                    <a:pt x="624" y="157"/>
                  </a:cubicBezTo>
                  <a:cubicBezTo>
                    <a:pt x="611" y="178"/>
                    <a:pt x="575" y="216"/>
                    <a:pt x="568" y="237"/>
                  </a:cubicBezTo>
                  <a:cubicBezTo>
                    <a:pt x="565" y="245"/>
                    <a:pt x="565" y="254"/>
                    <a:pt x="560" y="261"/>
                  </a:cubicBezTo>
                  <a:cubicBezTo>
                    <a:pt x="527" y="307"/>
                    <a:pt x="533" y="276"/>
                    <a:pt x="512" y="317"/>
                  </a:cubicBezTo>
                  <a:cubicBezTo>
                    <a:pt x="493" y="354"/>
                    <a:pt x="480" y="385"/>
                    <a:pt x="456" y="421"/>
                  </a:cubicBezTo>
                  <a:cubicBezTo>
                    <a:pt x="449" y="432"/>
                    <a:pt x="433" y="436"/>
                    <a:pt x="424" y="445"/>
                  </a:cubicBezTo>
                  <a:cubicBezTo>
                    <a:pt x="383" y="486"/>
                    <a:pt x="386" y="562"/>
                    <a:pt x="328" y="581"/>
                  </a:cubicBezTo>
                  <a:cubicBezTo>
                    <a:pt x="300" y="618"/>
                    <a:pt x="287" y="659"/>
                    <a:pt x="248" y="685"/>
                  </a:cubicBezTo>
                  <a:cubicBezTo>
                    <a:pt x="211" y="759"/>
                    <a:pt x="182" y="834"/>
                    <a:pt x="144" y="909"/>
                  </a:cubicBezTo>
                  <a:cubicBezTo>
                    <a:pt x="109" y="1091"/>
                    <a:pt x="133" y="1024"/>
                    <a:pt x="96" y="1117"/>
                  </a:cubicBezTo>
                  <a:cubicBezTo>
                    <a:pt x="80" y="1215"/>
                    <a:pt x="45" y="1305"/>
                    <a:pt x="32" y="1405"/>
                  </a:cubicBezTo>
                  <a:cubicBezTo>
                    <a:pt x="19" y="1506"/>
                    <a:pt x="7" y="1677"/>
                    <a:pt x="0" y="1773"/>
                  </a:cubicBezTo>
                  <a:cubicBezTo>
                    <a:pt x="3" y="1832"/>
                    <a:pt x="1" y="1891"/>
                    <a:pt x="8" y="1949"/>
                  </a:cubicBezTo>
                  <a:cubicBezTo>
                    <a:pt x="10" y="1965"/>
                    <a:pt x="13" y="1917"/>
                    <a:pt x="16" y="1901"/>
                  </a:cubicBezTo>
                  <a:cubicBezTo>
                    <a:pt x="18" y="1888"/>
                    <a:pt x="22" y="1874"/>
                    <a:pt x="24" y="1861"/>
                  </a:cubicBezTo>
                  <a:cubicBezTo>
                    <a:pt x="34" y="1803"/>
                    <a:pt x="45" y="1749"/>
                    <a:pt x="64" y="1693"/>
                  </a:cubicBezTo>
                  <a:cubicBezTo>
                    <a:pt x="67" y="1685"/>
                    <a:pt x="64" y="1672"/>
                    <a:pt x="72" y="1669"/>
                  </a:cubicBezTo>
                  <a:cubicBezTo>
                    <a:pt x="85" y="1664"/>
                    <a:pt x="99" y="1658"/>
                    <a:pt x="112" y="1653"/>
                  </a:cubicBezTo>
                  <a:cubicBezTo>
                    <a:pt x="161" y="1604"/>
                    <a:pt x="194" y="1568"/>
                    <a:pt x="216" y="1501"/>
                  </a:cubicBezTo>
                  <a:cubicBezTo>
                    <a:pt x="225" y="1473"/>
                    <a:pt x="252" y="1448"/>
                    <a:pt x="264" y="1421"/>
                  </a:cubicBezTo>
                  <a:cubicBezTo>
                    <a:pt x="274" y="1398"/>
                    <a:pt x="291" y="1352"/>
                    <a:pt x="296" y="1325"/>
                  </a:cubicBezTo>
                  <a:cubicBezTo>
                    <a:pt x="313" y="1223"/>
                    <a:pt x="332" y="1122"/>
                    <a:pt x="352" y="1021"/>
                  </a:cubicBezTo>
                  <a:cubicBezTo>
                    <a:pt x="372" y="921"/>
                    <a:pt x="408" y="830"/>
                    <a:pt x="440" y="733"/>
                  </a:cubicBezTo>
                  <a:cubicBezTo>
                    <a:pt x="458" y="679"/>
                    <a:pt x="518" y="635"/>
                    <a:pt x="536" y="581"/>
                  </a:cubicBezTo>
                  <a:cubicBezTo>
                    <a:pt x="552" y="534"/>
                    <a:pt x="556" y="514"/>
                    <a:pt x="584" y="477"/>
                  </a:cubicBezTo>
                  <a:cubicBezTo>
                    <a:pt x="609" y="402"/>
                    <a:pt x="637" y="331"/>
                    <a:pt x="672" y="261"/>
                  </a:cubicBezTo>
                  <a:cubicBezTo>
                    <a:pt x="707" y="190"/>
                    <a:pt x="711" y="141"/>
                    <a:pt x="792" y="109"/>
                  </a:cubicBezTo>
                  <a:cubicBezTo>
                    <a:pt x="831" y="57"/>
                    <a:pt x="914" y="26"/>
                    <a:pt x="976" y="5"/>
                  </a:cubicBezTo>
                  <a:cubicBezTo>
                    <a:pt x="1008" y="8"/>
                    <a:pt x="1043" y="0"/>
                    <a:pt x="1072" y="13"/>
                  </a:cubicBezTo>
                  <a:cubicBezTo>
                    <a:pt x="1084" y="19"/>
                    <a:pt x="1080" y="39"/>
                    <a:pt x="1080" y="53"/>
                  </a:cubicBezTo>
                  <a:cubicBezTo>
                    <a:pt x="1080" y="59"/>
                    <a:pt x="1075" y="42"/>
                    <a:pt x="1072" y="37"/>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22" name="Freeform 6"/>
            <p:cNvSpPr>
              <a:spLocks/>
            </p:cNvSpPr>
            <p:nvPr/>
          </p:nvSpPr>
          <p:spPr bwMode="auto">
            <a:xfrm>
              <a:off x="2381" y="890"/>
              <a:ext cx="392" cy="736"/>
            </a:xfrm>
            <a:custGeom>
              <a:avLst/>
              <a:gdLst>
                <a:gd name="T0" fmla="*/ 200 w 392"/>
                <a:gd name="T1" fmla="*/ 138 h 736"/>
                <a:gd name="T2" fmla="*/ 96 w 392"/>
                <a:gd name="T3" fmla="*/ 202 h 736"/>
                <a:gd name="T4" fmla="*/ 136 w 392"/>
                <a:gd name="T5" fmla="*/ 282 h 736"/>
                <a:gd name="T6" fmla="*/ 80 w 392"/>
                <a:gd name="T7" fmla="*/ 298 h 736"/>
                <a:gd name="T8" fmla="*/ 112 w 392"/>
                <a:gd name="T9" fmla="*/ 370 h 736"/>
                <a:gd name="T10" fmla="*/ 88 w 392"/>
                <a:gd name="T11" fmla="*/ 386 h 736"/>
                <a:gd name="T12" fmla="*/ 40 w 392"/>
                <a:gd name="T13" fmla="*/ 402 h 736"/>
                <a:gd name="T14" fmla="*/ 104 w 392"/>
                <a:gd name="T15" fmla="*/ 482 h 736"/>
                <a:gd name="T16" fmla="*/ 48 w 392"/>
                <a:gd name="T17" fmla="*/ 514 h 736"/>
                <a:gd name="T18" fmla="*/ 0 w 392"/>
                <a:gd name="T19" fmla="*/ 530 h 736"/>
                <a:gd name="T20" fmla="*/ 96 w 392"/>
                <a:gd name="T21" fmla="*/ 570 h 736"/>
                <a:gd name="T22" fmla="*/ 120 w 392"/>
                <a:gd name="T23" fmla="*/ 618 h 736"/>
                <a:gd name="T24" fmla="*/ 72 w 392"/>
                <a:gd name="T25" fmla="*/ 634 h 736"/>
                <a:gd name="T26" fmla="*/ 40 w 392"/>
                <a:gd name="T27" fmla="*/ 650 h 736"/>
                <a:gd name="T28" fmla="*/ 88 w 392"/>
                <a:gd name="T29" fmla="*/ 690 h 736"/>
                <a:gd name="T30" fmla="*/ 120 w 392"/>
                <a:gd name="T31" fmla="*/ 730 h 736"/>
                <a:gd name="T32" fmla="*/ 168 w 392"/>
                <a:gd name="T33" fmla="*/ 626 h 736"/>
                <a:gd name="T34" fmla="*/ 216 w 392"/>
                <a:gd name="T35" fmla="*/ 570 h 736"/>
                <a:gd name="T36" fmla="*/ 264 w 392"/>
                <a:gd name="T37" fmla="*/ 498 h 736"/>
                <a:gd name="T38" fmla="*/ 304 w 392"/>
                <a:gd name="T39" fmla="*/ 506 h 736"/>
                <a:gd name="T40" fmla="*/ 336 w 392"/>
                <a:gd name="T41" fmla="*/ 506 h 736"/>
                <a:gd name="T42" fmla="*/ 296 w 392"/>
                <a:gd name="T43" fmla="*/ 466 h 736"/>
                <a:gd name="T44" fmla="*/ 240 w 392"/>
                <a:gd name="T45" fmla="*/ 434 h 736"/>
                <a:gd name="T46" fmla="*/ 360 w 392"/>
                <a:gd name="T47" fmla="*/ 418 h 736"/>
                <a:gd name="T48" fmla="*/ 336 w 392"/>
                <a:gd name="T49" fmla="*/ 410 h 736"/>
                <a:gd name="T50" fmla="*/ 248 w 392"/>
                <a:gd name="T51" fmla="*/ 378 h 736"/>
                <a:gd name="T52" fmla="*/ 392 w 392"/>
                <a:gd name="T53" fmla="*/ 298 h 736"/>
                <a:gd name="T54" fmla="*/ 280 w 392"/>
                <a:gd name="T55" fmla="*/ 234 h 736"/>
                <a:gd name="T56" fmla="*/ 264 w 392"/>
                <a:gd name="T57" fmla="*/ 210 h 736"/>
                <a:gd name="T58" fmla="*/ 264 w 392"/>
                <a:gd name="T59" fmla="*/ 178 h 736"/>
                <a:gd name="T60" fmla="*/ 216 w 392"/>
                <a:gd name="T61" fmla="*/ 130 h 736"/>
                <a:gd name="T62" fmla="*/ 200 w 392"/>
                <a:gd name="T63" fmla="*/ 13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736">
                  <a:moveTo>
                    <a:pt x="200" y="138"/>
                  </a:moveTo>
                  <a:cubicBezTo>
                    <a:pt x="156" y="204"/>
                    <a:pt x="174" y="186"/>
                    <a:pt x="96" y="202"/>
                  </a:cubicBezTo>
                  <a:cubicBezTo>
                    <a:pt x="114" y="275"/>
                    <a:pt x="94" y="254"/>
                    <a:pt x="136" y="282"/>
                  </a:cubicBezTo>
                  <a:cubicBezTo>
                    <a:pt x="118" y="288"/>
                    <a:pt x="92" y="282"/>
                    <a:pt x="80" y="298"/>
                  </a:cubicBezTo>
                  <a:cubicBezTo>
                    <a:pt x="78" y="301"/>
                    <a:pt x="109" y="360"/>
                    <a:pt x="112" y="370"/>
                  </a:cubicBezTo>
                  <a:cubicBezTo>
                    <a:pt x="104" y="375"/>
                    <a:pt x="97" y="382"/>
                    <a:pt x="88" y="386"/>
                  </a:cubicBezTo>
                  <a:cubicBezTo>
                    <a:pt x="73" y="393"/>
                    <a:pt x="40" y="402"/>
                    <a:pt x="40" y="402"/>
                  </a:cubicBezTo>
                  <a:cubicBezTo>
                    <a:pt x="81" y="416"/>
                    <a:pt x="82" y="449"/>
                    <a:pt x="104" y="482"/>
                  </a:cubicBezTo>
                  <a:cubicBezTo>
                    <a:pt x="85" y="492"/>
                    <a:pt x="68" y="505"/>
                    <a:pt x="48" y="514"/>
                  </a:cubicBezTo>
                  <a:cubicBezTo>
                    <a:pt x="33" y="521"/>
                    <a:pt x="0" y="530"/>
                    <a:pt x="0" y="530"/>
                  </a:cubicBezTo>
                  <a:cubicBezTo>
                    <a:pt x="37" y="542"/>
                    <a:pt x="65" y="549"/>
                    <a:pt x="96" y="570"/>
                  </a:cubicBezTo>
                  <a:cubicBezTo>
                    <a:pt x="97" y="571"/>
                    <a:pt x="127" y="611"/>
                    <a:pt x="120" y="618"/>
                  </a:cubicBezTo>
                  <a:cubicBezTo>
                    <a:pt x="108" y="630"/>
                    <a:pt x="88" y="629"/>
                    <a:pt x="72" y="634"/>
                  </a:cubicBezTo>
                  <a:cubicBezTo>
                    <a:pt x="61" y="638"/>
                    <a:pt x="51" y="645"/>
                    <a:pt x="40" y="650"/>
                  </a:cubicBezTo>
                  <a:cubicBezTo>
                    <a:pt x="58" y="662"/>
                    <a:pt x="76" y="672"/>
                    <a:pt x="88" y="690"/>
                  </a:cubicBezTo>
                  <a:cubicBezTo>
                    <a:pt x="119" y="736"/>
                    <a:pt x="66" y="694"/>
                    <a:pt x="120" y="730"/>
                  </a:cubicBezTo>
                  <a:cubicBezTo>
                    <a:pt x="135" y="700"/>
                    <a:pt x="149" y="652"/>
                    <a:pt x="168" y="626"/>
                  </a:cubicBezTo>
                  <a:cubicBezTo>
                    <a:pt x="201" y="580"/>
                    <a:pt x="195" y="611"/>
                    <a:pt x="216" y="570"/>
                  </a:cubicBezTo>
                  <a:cubicBezTo>
                    <a:pt x="232" y="538"/>
                    <a:pt x="232" y="519"/>
                    <a:pt x="264" y="498"/>
                  </a:cubicBezTo>
                  <a:cubicBezTo>
                    <a:pt x="277" y="501"/>
                    <a:pt x="292" y="499"/>
                    <a:pt x="304" y="506"/>
                  </a:cubicBezTo>
                  <a:cubicBezTo>
                    <a:pt x="335" y="524"/>
                    <a:pt x="305" y="552"/>
                    <a:pt x="336" y="506"/>
                  </a:cubicBezTo>
                  <a:cubicBezTo>
                    <a:pt x="280" y="487"/>
                    <a:pt x="345" y="515"/>
                    <a:pt x="296" y="466"/>
                  </a:cubicBezTo>
                  <a:cubicBezTo>
                    <a:pt x="281" y="451"/>
                    <a:pt x="258" y="446"/>
                    <a:pt x="240" y="434"/>
                  </a:cubicBezTo>
                  <a:cubicBezTo>
                    <a:pt x="280" y="429"/>
                    <a:pt x="321" y="428"/>
                    <a:pt x="360" y="418"/>
                  </a:cubicBezTo>
                  <a:cubicBezTo>
                    <a:pt x="368" y="416"/>
                    <a:pt x="344" y="414"/>
                    <a:pt x="336" y="410"/>
                  </a:cubicBezTo>
                  <a:cubicBezTo>
                    <a:pt x="266" y="375"/>
                    <a:pt x="386" y="412"/>
                    <a:pt x="248" y="378"/>
                  </a:cubicBezTo>
                  <a:cubicBezTo>
                    <a:pt x="289" y="317"/>
                    <a:pt x="317" y="313"/>
                    <a:pt x="392" y="298"/>
                  </a:cubicBezTo>
                  <a:cubicBezTo>
                    <a:pt x="356" y="274"/>
                    <a:pt x="316" y="258"/>
                    <a:pt x="280" y="234"/>
                  </a:cubicBezTo>
                  <a:cubicBezTo>
                    <a:pt x="275" y="226"/>
                    <a:pt x="262" y="219"/>
                    <a:pt x="264" y="210"/>
                  </a:cubicBezTo>
                  <a:cubicBezTo>
                    <a:pt x="272" y="172"/>
                    <a:pt x="320" y="216"/>
                    <a:pt x="264" y="178"/>
                  </a:cubicBezTo>
                  <a:cubicBezTo>
                    <a:pt x="237" y="0"/>
                    <a:pt x="267" y="79"/>
                    <a:pt x="216" y="130"/>
                  </a:cubicBezTo>
                  <a:cubicBezTo>
                    <a:pt x="212" y="134"/>
                    <a:pt x="205" y="135"/>
                    <a:pt x="200" y="138"/>
                  </a:cubicBezTo>
                  <a:close/>
                </a:path>
              </a:pathLst>
            </a:cu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23" name="Freeform 7"/>
            <p:cNvSpPr>
              <a:spLocks/>
            </p:cNvSpPr>
            <p:nvPr/>
          </p:nvSpPr>
          <p:spPr bwMode="auto">
            <a:xfrm>
              <a:off x="1927" y="3838"/>
              <a:ext cx="757" cy="464"/>
            </a:xfrm>
            <a:custGeom>
              <a:avLst/>
              <a:gdLst>
                <a:gd name="T0" fmla="*/ 280 w 757"/>
                <a:gd name="T1" fmla="*/ 0 h 464"/>
                <a:gd name="T2" fmla="*/ 264 w 757"/>
                <a:gd name="T3" fmla="*/ 64 h 464"/>
                <a:gd name="T4" fmla="*/ 216 w 757"/>
                <a:gd name="T5" fmla="*/ 88 h 464"/>
                <a:gd name="T6" fmla="*/ 80 w 757"/>
                <a:gd name="T7" fmla="*/ 144 h 464"/>
                <a:gd name="T8" fmla="*/ 48 w 757"/>
                <a:gd name="T9" fmla="*/ 160 h 464"/>
                <a:gd name="T10" fmla="*/ 0 w 757"/>
                <a:gd name="T11" fmla="*/ 176 h 464"/>
                <a:gd name="T12" fmla="*/ 120 w 757"/>
                <a:gd name="T13" fmla="*/ 160 h 464"/>
                <a:gd name="T14" fmla="*/ 216 w 757"/>
                <a:gd name="T15" fmla="*/ 120 h 464"/>
                <a:gd name="T16" fmla="*/ 152 w 757"/>
                <a:gd name="T17" fmla="*/ 232 h 464"/>
                <a:gd name="T18" fmla="*/ 96 w 757"/>
                <a:gd name="T19" fmla="*/ 296 h 464"/>
                <a:gd name="T20" fmla="*/ 8 w 757"/>
                <a:gd name="T21" fmla="*/ 392 h 464"/>
                <a:gd name="T22" fmla="*/ 32 w 757"/>
                <a:gd name="T23" fmla="*/ 400 h 464"/>
                <a:gd name="T24" fmla="*/ 64 w 757"/>
                <a:gd name="T25" fmla="*/ 320 h 464"/>
                <a:gd name="T26" fmla="*/ 104 w 757"/>
                <a:gd name="T27" fmla="*/ 376 h 464"/>
                <a:gd name="T28" fmla="*/ 120 w 757"/>
                <a:gd name="T29" fmla="*/ 424 h 464"/>
                <a:gd name="T30" fmla="*/ 200 w 757"/>
                <a:gd name="T31" fmla="*/ 240 h 464"/>
                <a:gd name="T32" fmla="*/ 224 w 757"/>
                <a:gd name="T33" fmla="*/ 184 h 464"/>
                <a:gd name="T34" fmla="*/ 256 w 757"/>
                <a:gd name="T35" fmla="*/ 136 h 464"/>
                <a:gd name="T36" fmla="*/ 280 w 757"/>
                <a:gd name="T37" fmla="*/ 144 h 464"/>
                <a:gd name="T38" fmla="*/ 312 w 757"/>
                <a:gd name="T39" fmla="*/ 264 h 464"/>
                <a:gd name="T40" fmla="*/ 320 w 757"/>
                <a:gd name="T41" fmla="*/ 336 h 464"/>
                <a:gd name="T42" fmla="*/ 416 w 757"/>
                <a:gd name="T43" fmla="*/ 408 h 464"/>
                <a:gd name="T44" fmla="*/ 440 w 757"/>
                <a:gd name="T45" fmla="*/ 416 h 464"/>
                <a:gd name="T46" fmla="*/ 456 w 757"/>
                <a:gd name="T47" fmla="*/ 416 h 464"/>
                <a:gd name="T48" fmla="*/ 536 w 757"/>
                <a:gd name="T49" fmla="*/ 336 h 464"/>
                <a:gd name="T50" fmla="*/ 544 w 757"/>
                <a:gd name="T51" fmla="*/ 312 h 464"/>
                <a:gd name="T52" fmla="*/ 488 w 757"/>
                <a:gd name="T53" fmla="*/ 328 h 464"/>
                <a:gd name="T54" fmla="*/ 368 w 757"/>
                <a:gd name="T55" fmla="*/ 368 h 464"/>
                <a:gd name="T56" fmla="*/ 344 w 757"/>
                <a:gd name="T57" fmla="*/ 352 h 464"/>
                <a:gd name="T58" fmla="*/ 312 w 757"/>
                <a:gd name="T59" fmla="*/ 304 h 464"/>
                <a:gd name="T60" fmla="*/ 336 w 757"/>
                <a:gd name="T61" fmla="*/ 168 h 464"/>
                <a:gd name="T62" fmla="*/ 432 w 757"/>
                <a:gd name="T63" fmla="*/ 176 h 464"/>
                <a:gd name="T64" fmla="*/ 480 w 757"/>
                <a:gd name="T65" fmla="*/ 200 h 464"/>
                <a:gd name="T66" fmla="*/ 640 w 757"/>
                <a:gd name="T67" fmla="*/ 208 h 464"/>
                <a:gd name="T68" fmla="*/ 680 w 757"/>
                <a:gd name="T69" fmla="*/ 152 h 464"/>
                <a:gd name="T70" fmla="*/ 632 w 757"/>
                <a:gd name="T71" fmla="*/ 176 h 464"/>
                <a:gd name="T72" fmla="*/ 552 w 757"/>
                <a:gd name="T73" fmla="*/ 200 h 464"/>
                <a:gd name="T74" fmla="*/ 408 w 757"/>
                <a:gd name="T75" fmla="*/ 136 h 464"/>
                <a:gd name="T76" fmla="*/ 408 w 757"/>
                <a:gd name="T77" fmla="*/ 88 h 464"/>
                <a:gd name="T78" fmla="*/ 456 w 757"/>
                <a:gd name="T79" fmla="*/ 56 h 464"/>
                <a:gd name="T80" fmla="*/ 744 w 757"/>
                <a:gd name="T81" fmla="*/ 56 h 464"/>
                <a:gd name="T82" fmla="*/ 648 w 757"/>
                <a:gd name="T83" fmla="*/ 48 h 464"/>
                <a:gd name="T84" fmla="*/ 352 w 757"/>
                <a:gd name="T85" fmla="*/ 32 h 464"/>
                <a:gd name="T86" fmla="*/ 280 w 757"/>
                <a:gd name="T87"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7" h="464">
                  <a:moveTo>
                    <a:pt x="280" y="0"/>
                  </a:moveTo>
                  <a:cubicBezTo>
                    <a:pt x="275" y="21"/>
                    <a:pt x="274" y="44"/>
                    <a:pt x="264" y="64"/>
                  </a:cubicBezTo>
                  <a:cubicBezTo>
                    <a:pt x="256" y="79"/>
                    <a:pt x="229" y="82"/>
                    <a:pt x="216" y="88"/>
                  </a:cubicBezTo>
                  <a:cubicBezTo>
                    <a:pt x="167" y="112"/>
                    <a:pt x="133" y="126"/>
                    <a:pt x="80" y="144"/>
                  </a:cubicBezTo>
                  <a:cubicBezTo>
                    <a:pt x="69" y="148"/>
                    <a:pt x="59" y="156"/>
                    <a:pt x="48" y="160"/>
                  </a:cubicBezTo>
                  <a:cubicBezTo>
                    <a:pt x="32" y="166"/>
                    <a:pt x="0" y="176"/>
                    <a:pt x="0" y="176"/>
                  </a:cubicBezTo>
                  <a:cubicBezTo>
                    <a:pt x="42" y="204"/>
                    <a:pt x="81" y="186"/>
                    <a:pt x="120" y="160"/>
                  </a:cubicBezTo>
                  <a:cubicBezTo>
                    <a:pt x="147" y="106"/>
                    <a:pt x="154" y="111"/>
                    <a:pt x="216" y="120"/>
                  </a:cubicBezTo>
                  <a:cubicBezTo>
                    <a:pt x="240" y="191"/>
                    <a:pt x="204" y="206"/>
                    <a:pt x="152" y="232"/>
                  </a:cubicBezTo>
                  <a:cubicBezTo>
                    <a:pt x="141" y="266"/>
                    <a:pt x="119" y="269"/>
                    <a:pt x="96" y="296"/>
                  </a:cubicBezTo>
                  <a:cubicBezTo>
                    <a:pt x="68" y="330"/>
                    <a:pt x="33" y="355"/>
                    <a:pt x="8" y="392"/>
                  </a:cubicBezTo>
                  <a:cubicBezTo>
                    <a:pt x="16" y="395"/>
                    <a:pt x="24" y="403"/>
                    <a:pt x="32" y="400"/>
                  </a:cubicBezTo>
                  <a:cubicBezTo>
                    <a:pt x="52" y="392"/>
                    <a:pt x="60" y="336"/>
                    <a:pt x="64" y="320"/>
                  </a:cubicBezTo>
                  <a:cubicBezTo>
                    <a:pt x="104" y="333"/>
                    <a:pt x="85" y="320"/>
                    <a:pt x="104" y="376"/>
                  </a:cubicBezTo>
                  <a:cubicBezTo>
                    <a:pt x="109" y="392"/>
                    <a:pt x="120" y="424"/>
                    <a:pt x="120" y="424"/>
                  </a:cubicBezTo>
                  <a:cubicBezTo>
                    <a:pt x="127" y="346"/>
                    <a:pt x="124" y="278"/>
                    <a:pt x="200" y="240"/>
                  </a:cubicBezTo>
                  <a:cubicBezTo>
                    <a:pt x="258" y="153"/>
                    <a:pt x="172" y="287"/>
                    <a:pt x="224" y="184"/>
                  </a:cubicBezTo>
                  <a:cubicBezTo>
                    <a:pt x="233" y="167"/>
                    <a:pt x="256" y="136"/>
                    <a:pt x="256" y="136"/>
                  </a:cubicBezTo>
                  <a:cubicBezTo>
                    <a:pt x="264" y="139"/>
                    <a:pt x="275" y="137"/>
                    <a:pt x="280" y="144"/>
                  </a:cubicBezTo>
                  <a:cubicBezTo>
                    <a:pt x="301" y="173"/>
                    <a:pt x="304" y="231"/>
                    <a:pt x="312" y="264"/>
                  </a:cubicBezTo>
                  <a:cubicBezTo>
                    <a:pt x="315" y="288"/>
                    <a:pt x="315" y="312"/>
                    <a:pt x="320" y="336"/>
                  </a:cubicBezTo>
                  <a:cubicBezTo>
                    <a:pt x="333" y="401"/>
                    <a:pt x="352" y="399"/>
                    <a:pt x="416" y="408"/>
                  </a:cubicBezTo>
                  <a:cubicBezTo>
                    <a:pt x="424" y="411"/>
                    <a:pt x="434" y="410"/>
                    <a:pt x="440" y="416"/>
                  </a:cubicBezTo>
                  <a:cubicBezTo>
                    <a:pt x="456" y="432"/>
                    <a:pt x="440" y="464"/>
                    <a:pt x="456" y="416"/>
                  </a:cubicBezTo>
                  <a:cubicBezTo>
                    <a:pt x="381" y="366"/>
                    <a:pt x="510" y="343"/>
                    <a:pt x="536" y="336"/>
                  </a:cubicBezTo>
                  <a:cubicBezTo>
                    <a:pt x="539" y="328"/>
                    <a:pt x="551" y="317"/>
                    <a:pt x="544" y="312"/>
                  </a:cubicBezTo>
                  <a:cubicBezTo>
                    <a:pt x="540" y="309"/>
                    <a:pt x="495" y="326"/>
                    <a:pt x="488" y="328"/>
                  </a:cubicBezTo>
                  <a:cubicBezTo>
                    <a:pt x="440" y="341"/>
                    <a:pt x="411" y="346"/>
                    <a:pt x="368" y="368"/>
                  </a:cubicBezTo>
                  <a:cubicBezTo>
                    <a:pt x="360" y="363"/>
                    <a:pt x="350" y="359"/>
                    <a:pt x="344" y="352"/>
                  </a:cubicBezTo>
                  <a:cubicBezTo>
                    <a:pt x="331" y="338"/>
                    <a:pt x="312" y="304"/>
                    <a:pt x="312" y="304"/>
                  </a:cubicBezTo>
                  <a:cubicBezTo>
                    <a:pt x="321" y="258"/>
                    <a:pt x="330" y="215"/>
                    <a:pt x="336" y="168"/>
                  </a:cubicBezTo>
                  <a:cubicBezTo>
                    <a:pt x="368" y="171"/>
                    <a:pt x="400" y="172"/>
                    <a:pt x="432" y="176"/>
                  </a:cubicBezTo>
                  <a:cubicBezTo>
                    <a:pt x="450" y="178"/>
                    <a:pt x="462" y="198"/>
                    <a:pt x="480" y="200"/>
                  </a:cubicBezTo>
                  <a:cubicBezTo>
                    <a:pt x="533" y="207"/>
                    <a:pt x="587" y="205"/>
                    <a:pt x="640" y="208"/>
                  </a:cubicBezTo>
                  <a:cubicBezTo>
                    <a:pt x="656" y="203"/>
                    <a:pt x="757" y="178"/>
                    <a:pt x="680" y="152"/>
                  </a:cubicBezTo>
                  <a:cubicBezTo>
                    <a:pt x="620" y="172"/>
                    <a:pt x="694" y="145"/>
                    <a:pt x="632" y="176"/>
                  </a:cubicBezTo>
                  <a:cubicBezTo>
                    <a:pt x="608" y="188"/>
                    <a:pt x="578" y="191"/>
                    <a:pt x="552" y="200"/>
                  </a:cubicBezTo>
                  <a:cubicBezTo>
                    <a:pt x="498" y="186"/>
                    <a:pt x="454" y="167"/>
                    <a:pt x="408" y="136"/>
                  </a:cubicBezTo>
                  <a:cubicBezTo>
                    <a:pt x="403" y="120"/>
                    <a:pt x="392" y="104"/>
                    <a:pt x="408" y="88"/>
                  </a:cubicBezTo>
                  <a:cubicBezTo>
                    <a:pt x="422" y="74"/>
                    <a:pt x="456" y="56"/>
                    <a:pt x="456" y="56"/>
                  </a:cubicBezTo>
                  <a:cubicBezTo>
                    <a:pt x="567" y="63"/>
                    <a:pt x="635" y="73"/>
                    <a:pt x="744" y="56"/>
                  </a:cubicBezTo>
                  <a:cubicBezTo>
                    <a:pt x="693" y="22"/>
                    <a:pt x="746" y="50"/>
                    <a:pt x="648" y="48"/>
                  </a:cubicBezTo>
                  <a:cubicBezTo>
                    <a:pt x="549" y="46"/>
                    <a:pt x="451" y="37"/>
                    <a:pt x="352" y="32"/>
                  </a:cubicBezTo>
                  <a:cubicBezTo>
                    <a:pt x="301" y="12"/>
                    <a:pt x="325" y="22"/>
                    <a:pt x="280" y="0"/>
                  </a:cubicBezTo>
                  <a:close/>
                </a:path>
              </a:pathLst>
            </a:custGeom>
            <a:solidFill>
              <a:srgbClr val="9966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24" name="Freeform 8"/>
            <p:cNvSpPr>
              <a:spLocks/>
            </p:cNvSpPr>
            <p:nvPr/>
          </p:nvSpPr>
          <p:spPr bwMode="auto">
            <a:xfrm>
              <a:off x="1429" y="2387"/>
              <a:ext cx="725" cy="1134"/>
            </a:xfrm>
            <a:custGeom>
              <a:avLst/>
              <a:gdLst>
                <a:gd name="T0" fmla="*/ 0 w 725"/>
                <a:gd name="T1" fmla="*/ 0 h 1134"/>
                <a:gd name="T2" fmla="*/ 45 w 725"/>
                <a:gd name="T3" fmla="*/ 227 h 1134"/>
                <a:gd name="T4" fmla="*/ 226 w 725"/>
                <a:gd name="T5" fmla="*/ 589 h 1134"/>
                <a:gd name="T6" fmla="*/ 453 w 725"/>
                <a:gd name="T7" fmla="*/ 771 h 1134"/>
                <a:gd name="T8" fmla="*/ 725 w 725"/>
                <a:gd name="T9" fmla="*/ 1134 h 1134"/>
              </a:gdLst>
              <a:ahLst/>
              <a:cxnLst>
                <a:cxn ang="0">
                  <a:pos x="T0" y="T1"/>
                </a:cxn>
                <a:cxn ang="0">
                  <a:pos x="T2" y="T3"/>
                </a:cxn>
                <a:cxn ang="0">
                  <a:pos x="T4" y="T5"/>
                </a:cxn>
                <a:cxn ang="0">
                  <a:pos x="T6" y="T7"/>
                </a:cxn>
                <a:cxn ang="0">
                  <a:pos x="T8" y="T9"/>
                </a:cxn>
              </a:cxnLst>
              <a:rect l="0" t="0" r="r" b="b"/>
              <a:pathLst>
                <a:path w="725" h="1134">
                  <a:moveTo>
                    <a:pt x="0" y="0"/>
                  </a:moveTo>
                  <a:cubicBezTo>
                    <a:pt x="3" y="64"/>
                    <a:pt x="7" y="129"/>
                    <a:pt x="45" y="227"/>
                  </a:cubicBezTo>
                  <a:cubicBezTo>
                    <a:pt x="83" y="325"/>
                    <a:pt x="158" y="498"/>
                    <a:pt x="226" y="589"/>
                  </a:cubicBezTo>
                  <a:cubicBezTo>
                    <a:pt x="294" y="680"/>
                    <a:pt x="370" y="680"/>
                    <a:pt x="453" y="771"/>
                  </a:cubicBezTo>
                  <a:cubicBezTo>
                    <a:pt x="536" y="862"/>
                    <a:pt x="680" y="1066"/>
                    <a:pt x="725" y="11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25" name="Freeform 9"/>
            <p:cNvSpPr>
              <a:spLocks/>
            </p:cNvSpPr>
            <p:nvPr/>
          </p:nvSpPr>
          <p:spPr bwMode="auto">
            <a:xfrm>
              <a:off x="2381" y="2523"/>
              <a:ext cx="272" cy="635"/>
            </a:xfrm>
            <a:custGeom>
              <a:avLst/>
              <a:gdLst>
                <a:gd name="T0" fmla="*/ 272 w 272"/>
                <a:gd name="T1" fmla="*/ 0 h 635"/>
                <a:gd name="T2" fmla="*/ 136 w 272"/>
                <a:gd name="T3" fmla="*/ 136 h 635"/>
                <a:gd name="T4" fmla="*/ 91 w 272"/>
                <a:gd name="T5" fmla="*/ 363 h 635"/>
                <a:gd name="T6" fmla="*/ 0 w 272"/>
                <a:gd name="T7" fmla="*/ 635 h 635"/>
              </a:gdLst>
              <a:ahLst/>
              <a:cxnLst>
                <a:cxn ang="0">
                  <a:pos x="T0" y="T1"/>
                </a:cxn>
                <a:cxn ang="0">
                  <a:pos x="T2" y="T3"/>
                </a:cxn>
                <a:cxn ang="0">
                  <a:pos x="T4" y="T5"/>
                </a:cxn>
                <a:cxn ang="0">
                  <a:pos x="T6" y="T7"/>
                </a:cxn>
              </a:cxnLst>
              <a:rect l="0" t="0" r="r" b="b"/>
              <a:pathLst>
                <a:path w="272" h="635">
                  <a:moveTo>
                    <a:pt x="272" y="0"/>
                  </a:moveTo>
                  <a:cubicBezTo>
                    <a:pt x="219" y="38"/>
                    <a:pt x="166" y="76"/>
                    <a:pt x="136" y="136"/>
                  </a:cubicBezTo>
                  <a:cubicBezTo>
                    <a:pt x="106" y="196"/>
                    <a:pt x="114" y="280"/>
                    <a:pt x="91" y="363"/>
                  </a:cubicBezTo>
                  <a:cubicBezTo>
                    <a:pt x="68" y="446"/>
                    <a:pt x="34" y="540"/>
                    <a:pt x="0" y="63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62826" name="Rectangle 10"/>
          <p:cNvSpPr>
            <a:spLocks noChangeArrowheads="1"/>
          </p:cNvSpPr>
          <p:nvPr/>
        </p:nvSpPr>
        <p:spPr bwMode="auto">
          <a:xfrm>
            <a:off x="1802535" y="2276196"/>
            <a:ext cx="646545" cy="613522"/>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p>
        </p:txBody>
      </p:sp>
      <p:grpSp>
        <p:nvGrpSpPr>
          <p:cNvPr id="162827" name="Group 11"/>
          <p:cNvGrpSpPr>
            <a:grpSpLocks/>
          </p:cNvGrpSpPr>
          <p:nvPr/>
        </p:nvGrpSpPr>
        <p:grpSpPr bwMode="auto">
          <a:xfrm>
            <a:off x="2050762" y="469247"/>
            <a:ext cx="3745056" cy="2526926"/>
            <a:chOff x="1292" y="296"/>
            <a:chExt cx="2359" cy="1591"/>
          </a:xfrm>
        </p:grpSpPr>
        <p:sp>
          <p:nvSpPr>
            <p:cNvPr id="162828" name="Line 12"/>
            <p:cNvSpPr>
              <a:spLocks noChangeShapeType="1"/>
            </p:cNvSpPr>
            <p:nvPr/>
          </p:nvSpPr>
          <p:spPr bwMode="auto">
            <a:xfrm>
              <a:off x="1292" y="1548"/>
              <a:ext cx="590" cy="0"/>
            </a:xfrm>
            <a:prstGeom prst="line">
              <a:avLst/>
            </a:prstGeom>
            <a:noFill/>
            <a:ln w="1905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62829" name="Group 13"/>
            <p:cNvGrpSpPr>
              <a:grpSpLocks/>
            </p:cNvGrpSpPr>
            <p:nvPr/>
          </p:nvGrpSpPr>
          <p:grpSpPr bwMode="auto">
            <a:xfrm>
              <a:off x="1905" y="296"/>
              <a:ext cx="1746" cy="1591"/>
              <a:chOff x="1905" y="296"/>
              <a:chExt cx="1746" cy="1591"/>
            </a:xfrm>
          </p:grpSpPr>
          <p:sp>
            <p:nvSpPr>
              <p:cNvPr id="162830" name="Rectangle 14"/>
              <p:cNvSpPr>
                <a:spLocks noChangeArrowheads="1"/>
              </p:cNvSpPr>
              <p:nvPr/>
            </p:nvSpPr>
            <p:spPr bwMode="auto">
              <a:xfrm>
                <a:off x="1915" y="300"/>
                <a:ext cx="1723" cy="15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2831" name="Group 15"/>
              <p:cNvGrpSpPr>
                <a:grpSpLocks/>
              </p:cNvGrpSpPr>
              <p:nvPr/>
            </p:nvGrpSpPr>
            <p:grpSpPr bwMode="auto">
              <a:xfrm>
                <a:off x="1915" y="436"/>
                <a:ext cx="1736" cy="1374"/>
                <a:chOff x="2517" y="2336"/>
                <a:chExt cx="1736" cy="1374"/>
              </a:xfrm>
            </p:grpSpPr>
            <p:sp>
              <p:nvSpPr>
                <p:cNvPr id="162832" name="Freeform 16"/>
                <p:cNvSpPr>
                  <a:spLocks/>
                </p:cNvSpPr>
                <p:nvPr/>
              </p:nvSpPr>
              <p:spPr bwMode="auto">
                <a:xfrm>
                  <a:off x="2517" y="2478"/>
                  <a:ext cx="439" cy="362"/>
                </a:xfrm>
                <a:custGeom>
                  <a:avLst/>
                  <a:gdLst>
                    <a:gd name="T0" fmla="*/ 44 w 439"/>
                    <a:gd name="T1" fmla="*/ 90 h 362"/>
                    <a:gd name="T2" fmla="*/ 236 w 439"/>
                    <a:gd name="T3" fmla="*/ 82 h 362"/>
                    <a:gd name="T4" fmla="*/ 276 w 439"/>
                    <a:gd name="T5" fmla="*/ 130 h 362"/>
                    <a:gd name="T6" fmla="*/ 404 w 439"/>
                    <a:gd name="T7" fmla="*/ 178 h 362"/>
                    <a:gd name="T8" fmla="*/ 404 w 439"/>
                    <a:gd name="T9" fmla="*/ 322 h 362"/>
                    <a:gd name="T10" fmla="*/ 380 w 439"/>
                    <a:gd name="T11" fmla="*/ 330 h 362"/>
                    <a:gd name="T12" fmla="*/ 348 w 439"/>
                    <a:gd name="T13" fmla="*/ 346 h 362"/>
                    <a:gd name="T14" fmla="*/ 300 w 439"/>
                    <a:gd name="T15" fmla="*/ 362 h 362"/>
                    <a:gd name="T16" fmla="*/ 236 w 439"/>
                    <a:gd name="T17" fmla="*/ 346 h 362"/>
                    <a:gd name="T18" fmla="*/ 188 w 439"/>
                    <a:gd name="T19" fmla="*/ 314 h 362"/>
                    <a:gd name="T20" fmla="*/ 28 w 439"/>
                    <a:gd name="T21" fmla="*/ 202 h 362"/>
                    <a:gd name="T22" fmla="*/ 20 w 439"/>
                    <a:gd name="T23" fmla="*/ 106 h 362"/>
                    <a:gd name="T24" fmla="*/ 28 w 439"/>
                    <a:gd name="T25" fmla="*/ 82 h 362"/>
                    <a:gd name="T26" fmla="*/ 44 w 439"/>
                    <a:gd name="T27" fmla="*/ 9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362">
                      <a:moveTo>
                        <a:pt x="44" y="90"/>
                      </a:moveTo>
                      <a:cubicBezTo>
                        <a:pt x="66" y="0"/>
                        <a:pt x="172" y="66"/>
                        <a:pt x="236" y="82"/>
                      </a:cubicBezTo>
                      <a:cubicBezTo>
                        <a:pt x="246" y="97"/>
                        <a:pt x="260" y="121"/>
                        <a:pt x="276" y="130"/>
                      </a:cubicBezTo>
                      <a:cubicBezTo>
                        <a:pt x="310" y="149"/>
                        <a:pt x="367" y="166"/>
                        <a:pt x="404" y="178"/>
                      </a:cubicBezTo>
                      <a:cubicBezTo>
                        <a:pt x="439" y="230"/>
                        <a:pt x="437" y="216"/>
                        <a:pt x="404" y="322"/>
                      </a:cubicBezTo>
                      <a:cubicBezTo>
                        <a:pt x="401" y="330"/>
                        <a:pt x="388" y="327"/>
                        <a:pt x="380" y="330"/>
                      </a:cubicBezTo>
                      <a:cubicBezTo>
                        <a:pt x="369" y="335"/>
                        <a:pt x="359" y="342"/>
                        <a:pt x="348" y="346"/>
                      </a:cubicBezTo>
                      <a:cubicBezTo>
                        <a:pt x="332" y="352"/>
                        <a:pt x="300" y="362"/>
                        <a:pt x="300" y="362"/>
                      </a:cubicBezTo>
                      <a:cubicBezTo>
                        <a:pt x="279" y="357"/>
                        <a:pt x="256" y="355"/>
                        <a:pt x="236" y="346"/>
                      </a:cubicBezTo>
                      <a:cubicBezTo>
                        <a:pt x="218" y="338"/>
                        <a:pt x="188" y="314"/>
                        <a:pt x="188" y="314"/>
                      </a:cubicBezTo>
                      <a:cubicBezTo>
                        <a:pt x="149" y="255"/>
                        <a:pt x="92" y="228"/>
                        <a:pt x="28" y="202"/>
                      </a:cubicBezTo>
                      <a:cubicBezTo>
                        <a:pt x="0" y="160"/>
                        <a:pt x="7" y="182"/>
                        <a:pt x="20" y="106"/>
                      </a:cubicBezTo>
                      <a:cubicBezTo>
                        <a:pt x="21" y="98"/>
                        <a:pt x="21" y="87"/>
                        <a:pt x="28" y="82"/>
                      </a:cubicBezTo>
                      <a:cubicBezTo>
                        <a:pt x="33" y="79"/>
                        <a:pt x="39" y="87"/>
                        <a:pt x="44" y="90"/>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3" name="Freeform 17"/>
                <p:cNvSpPr>
                  <a:spLocks/>
                </p:cNvSpPr>
                <p:nvPr/>
              </p:nvSpPr>
              <p:spPr bwMode="auto">
                <a:xfrm>
                  <a:off x="2794" y="2350"/>
                  <a:ext cx="498" cy="282"/>
                </a:xfrm>
                <a:custGeom>
                  <a:avLst/>
                  <a:gdLst>
                    <a:gd name="T0" fmla="*/ 6 w 498"/>
                    <a:gd name="T1" fmla="*/ 146 h 282"/>
                    <a:gd name="T2" fmla="*/ 14 w 498"/>
                    <a:gd name="T3" fmla="*/ 242 h 282"/>
                    <a:gd name="T4" fmla="*/ 38 w 498"/>
                    <a:gd name="T5" fmla="*/ 250 h 282"/>
                    <a:gd name="T6" fmla="*/ 126 w 498"/>
                    <a:gd name="T7" fmla="*/ 282 h 282"/>
                    <a:gd name="T8" fmla="*/ 470 w 498"/>
                    <a:gd name="T9" fmla="*/ 218 h 282"/>
                    <a:gd name="T10" fmla="*/ 470 w 498"/>
                    <a:gd name="T11" fmla="*/ 90 h 282"/>
                    <a:gd name="T12" fmla="*/ 366 w 498"/>
                    <a:gd name="T13" fmla="*/ 26 h 282"/>
                    <a:gd name="T14" fmla="*/ 342 w 498"/>
                    <a:gd name="T15" fmla="*/ 10 h 282"/>
                    <a:gd name="T16" fmla="*/ 166 w 498"/>
                    <a:gd name="T17" fmla="*/ 26 h 282"/>
                    <a:gd name="T18" fmla="*/ 22 w 498"/>
                    <a:gd name="T19" fmla="*/ 90 h 282"/>
                    <a:gd name="T20" fmla="*/ 6 w 498"/>
                    <a:gd name="T21" fmla="*/ 14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282">
                      <a:moveTo>
                        <a:pt x="6" y="146"/>
                      </a:moveTo>
                      <a:cubicBezTo>
                        <a:pt x="9" y="178"/>
                        <a:pt x="5" y="211"/>
                        <a:pt x="14" y="242"/>
                      </a:cubicBezTo>
                      <a:cubicBezTo>
                        <a:pt x="16" y="250"/>
                        <a:pt x="30" y="246"/>
                        <a:pt x="38" y="250"/>
                      </a:cubicBezTo>
                      <a:cubicBezTo>
                        <a:pt x="68" y="265"/>
                        <a:pt x="94" y="271"/>
                        <a:pt x="126" y="282"/>
                      </a:cubicBezTo>
                      <a:cubicBezTo>
                        <a:pt x="246" y="267"/>
                        <a:pt x="350" y="233"/>
                        <a:pt x="470" y="218"/>
                      </a:cubicBezTo>
                      <a:cubicBezTo>
                        <a:pt x="484" y="176"/>
                        <a:pt x="498" y="130"/>
                        <a:pt x="470" y="90"/>
                      </a:cubicBezTo>
                      <a:cubicBezTo>
                        <a:pt x="454" y="68"/>
                        <a:pt x="386" y="39"/>
                        <a:pt x="366" y="26"/>
                      </a:cubicBezTo>
                      <a:cubicBezTo>
                        <a:pt x="358" y="21"/>
                        <a:pt x="342" y="10"/>
                        <a:pt x="342" y="10"/>
                      </a:cubicBezTo>
                      <a:cubicBezTo>
                        <a:pt x="283" y="13"/>
                        <a:pt x="219" y="0"/>
                        <a:pt x="166" y="26"/>
                      </a:cubicBezTo>
                      <a:cubicBezTo>
                        <a:pt x="113" y="52"/>
                        <a:pt x="82" y="78"/>
                        <a:pt x="22" y="90"/>
                      </a:cubicBezTo>
                      <a:cubicBezTo>
                        <a:pt x="0" y="123"/>
                        <a:pt x="6" y="104"/>
                        <a:pt x="6" y="146"/>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4" name="Freeform 18"/>
                <p:cNvSpPr>
                  <a:spLocks/>
                </p:cNvSpPr>
                <p:nvPr/>
              </p:nvSpPr>
              <p:spPr bwMode="auto">
                <a:xfrm>
                  <a:off x="3787" y="2387"/>
                  <a:ext cx="434" cy="236"/>
                </a:xfrm>
                <a:custGeom>
                  <a:avLst/>
                  <a:gdLst>
                    <a:gd name="T0" fmla="*/ 48 w 434"/>
                    <a:gd name="T1" fmla="*/ 56 h 236"/>
                    <a:gd name="T2" fmla="*/ 32 w 434"/>
                    <a:gd name="T3" fmla="*/ 120 h 236"/>
                    <a:gd name="T4" fmla="*/ 0 w 434"/>
                    <a:gd name="T5" fmla="*/ 168 h 236"/>
                    <a:gd name="T6" fmla="*/ 192 w 434"/>
                    <a:gd name="T7" fmla="*/ 208 h 236"/>
                    <a:gd name="T8" fmla="*/ 376 w 434"/>
                    <a:gd name="T9" fmla="*/ 176 h 236"/>
                    <a:gd name="T10" fmla="*/ 432 w 434"/>
                    <a:gd name="T11" fmla="*/ 72 h 236"/>
                    <a:gd name="T12" fmla="*/ 336 w 434"/>
                    <a:gd name="T13" fmla="*/ 32 h 236"/>
                    <a:gd name="T14" fmla="*/ 272 w 434"/>
                    <a:gd name="T15" fmla="*/ 0 h 236"/>
                    <a:gd name="T16" fmla="*/ 104 w 434"/>
                    <a:gd name="T17" fmla="*/ 8 h 236"/>
                    <a:gd name="T18" fmla="*/ 72 w 434"/>
                    <a:gd name="T19" fmla="*/ 16 h 236"/>
                    <a:gd name="T20" fmla="*/ 40 w 434"/>
                    <a:gd name="T21" fmla="*/ 64 h 236"/>
                    <a:gd name="T22" fmla="*/ 48 w 434"/>
                    <a:gd name="T23" fmla="*/ 5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36">
                      <a:moveTo>
                        <a:pt x="48" y="56"/>
                      </a:moveTo>
                      <a:cubicBezTo>
                        <a:pt x="43" y="77"/>
                        <a:pt x="41" y="100"/>
                        <a:pt x="32" y="120"/>
                      </a:cubicBezTo>
                      <a:cubicBezTo>
                        <a:pt x="24" y="138"/>
                        <a:pt x="0" y="168"/>
                        <a:pt x="0" y="168"/>
                      </a:cubicBezTo>
                      <a:cubicBezTo>
                        <a:pt x="23" y="236"/>
                        <a:pt x="128" y="197"/>
                        <a:pt x="192" y="208"/>
                      </a:cubicBezTo>
                      <a:cubicBezTo>
                        <a:pt x="193" y="208"/>
                        <a:pt x="348" y="198"/>
                        <a:pt x="376" y="176"/>
                      </a:cubicBezTo>
                      <a:cubicBezTo>
                        <a:pt x="404" y="154"/>
                        <a:pt x="417" y="103"/>
                        <a:pt x="432" y="72"/>
                      </a:cubicBezTo>
                      <a:cubicBezTo>
                        <a:pt x="398" y="21"/>
                        <a:pt x="434" y="62"/>
                        <a:pt x="336" y="32"/>
                      </a:cubicBezTo>
                      <a:cubicBezTo>
                        <a:pt x="313" y="25"/>
                        <a:pt x="294" y="9"/>
                        <a:pt x="272" y="0"/>
                      </a:cubicBezTo>
                      <a:cubicBezTo>
                        <a:pt x="216" y="3"/>
                        <a:pt x="160" y="4"/>
                        <a:pt x="104" y="8"/>
                      </a:cubicBezTo>
                      <a:cubicBezTo>
                        <a:pt x="93" y="9"/>
                        <a:pt x="80" y="9"/>
                        <a:pt x="72" y="16"/>
                      </a:cubicBezTo>
                      <a:cubicBezTo>
                        <a:pt x="58" y="29"/>
                        <a:pt x="51" y="48"/>
                        <a:pt x="40" y="64"/>
                      </a:cubicBezTo>
                      <a:cubicBezTo>
                        <a:pt x="38" y="67"/>
                        <a:pt x="45" y="59"/>
                        <a:pt x="48" y="56"/>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5" name="Freeform 19"/>
                <p:cNvSpPr>
                  <a:spLocks/>
                </p:cNvSpPr>
                <p:nvPr/>
              </p:nvSpPr>
              <p:spPr bwMode="auto">
                <a:xfrm>
                  <a:off x="3279" y="2336"/>
                  <a:ext cx="537" cy="280"/>
                </a:xfrm>
                <a:custGeom>
                  <a:avLst/>
                  <a:gdLst>
                    <a:gd name="T0" fmla="*/ 113 w 537"/>
                    <a:gd name="T1" fmla="*/ 56 h 280"/>
                    <a:gd name="T2" fmla="*/ 25 w 537"/>
                    <a:gd name="T3" fmla="*/ 80 h 280"/>
                    <a:gd name="T4" fmla="*/ 25 w 537"/>
                    <a:gd name="T5" fmla="*/ 192 h 280"/>
                    <a:gd name="T6" fmla="*/ 33 w 537"/>
                    <a:gd name="T7" fmla="*/ 264 h 280"/>
                    <a:gd name="T8" fmla="*/ 81 w 537"/>
                    <a:gd name="T9" fmla="*/ 280 h 280"/>
                    <a:gd name="T10" fmla="*/ 449 w 537"/>
                    <a:gd name="T11" fmla="*/ 232 h 280"/>
                    <a:gd name="T12" fmla="*/ 465 w 537"/>
                    <a:gd name="T13" fmla="*/ 200 h 280"/>
                    <a:gd name="T14" fmla="*/ 489 w 537"/>
                    <a:gd name="T15" fmla="*/ 192 h 280"/>
                    <a:gd name="T16" fmla="*/ 505 w 537"/>
                    <a:gd name="T17" fmla="*/ 136 h 280"/>
                    <a:gd name="T18" fmla="*/ 537 w 537"/>
                    <a:gd name="T19" fmla="*/ 56 h 280"/>
                    <a:gd name="T20" fmla="*/ 401 w 537"/>
                    <a:gd name="T21" fmla="*/ 0 h 280"/>
                    <a:gd name="T22" fmla="*/ 193 w 537"/>
                    <a:gd name="T23" fmla="*/ 8 h 280"/>
                    <a:gd name="T24" fmla="*/ 113 w 537"/>
                    <a:gd name="T25" fmla="*/ 48 h 280"/>
                    <a:gd name="T26" fmla="*/ 89 w 537"/>
                    <a:gd name="T27" fmla="*/ 56 h 280"/>
                    <a:gd name="T28" fmla="*/ 113 w 537"/>
                    <a:gd name="T29" fmla="*/ 5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 h="280">
                      <a:moveTo>
                        <a:pt x="113" y="56"/>
                      </a:moveTo>
                      <a:cubicBezTo>
                        <a:pt x="41" y="74"/>
                        <a:pt x="70" y="65"/>
                        <a:pt x="25" y="80"/>
                      </a:cubicBezTo>
                      <a:cubicBezTo>
                        <a:pt x="0" y="118"/>
                        <a:pt x="11" y="151"/>
                        <a:pt x="25" y="192"/>
                      </a:cubicBezTo>
                      <a:cubicBezTo>
                        <a:pt x="28" y="216"/>
                        <a:pt x="20" y="244"/>
                        <a:pt x="33" y="264"/>
                      </a:cubicBezTo>
                      <a:cubicBezTo>
                        <a:pt x="42" y="278"/>
                        <a:pt x="81" y="280"/>
                        <a:pt x="81" y="280"/>
                      </a:cubicBezTo>
                      <a:cubicBezTo>
                        <a:pt x="336" y="264"/>
                        <a:pt x="273" y="264"/>
                        <a:pt x="449" y="232"/>
                      </a:cubicBezTo>
                      <a:cubicBezTo>
                        <a:pt x="454" y="221"/>
                        <a:pt x="457" y="208"/>
                        <a:pt x="465" y="200"/>
                      </a:cubicBezTo>
                      <a:cubicBezTo>
                        <a:pt x="471" y="194"/>
                        <a:pt x="483" y="198"/>
                        <a:pt x="489" y="192"/>
                      </a:cubicBezTo>
                      <a:cubicBezTo>
                        <a:pt x="493" y="188"/>
                        <a:pt x="505" y="136"/>
                        <a:pt x="505" y="136"/>
                      </a:cubicBezTo>
                      <a:cubicBezTo>
                        <a:pt x="520" y="87"/>
                        <a:pt x="517" y="96"/>
                        <a:pt x="537" y="56"/>
                      </a:cubicBezTo>
                      <a:cubicBezTo>
                        <a:pt x="484" y="38"/>
                        <a:pt x="450" y="24"/>
                        <a:pt x="401" y="0"/>
                      </a:cubicBezTo>
                      <a:cubicBezTo>
                        <a:pt x="332" y="3"/>
                        <a:pt x="262" y="3"/>
                        <a:pt x="193" y="8"/>
                      </a:cubicBezTo>
                      <a:cubicBezTo>
                        <a:pt x="158" y="10"/>
                        <a:pt x="143" y="28"/>
                        <a:pt x="113" y="48"/>
                      </a:cubicBezTo>
                      <a:cubicBezTo>
                        <a:pt x="106" y="53"/>
                        <a:pt x="89" y="48"/>
                        <a:pt x="89" y="56"/>
                      </a:cubicBezTo>
                      <a:cubicBezTo>
                        <a:pt x="89" y="64"/>
                        <a:pt x="105" y="56"/>
                        <a:pt x="113" y="56"/>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6" name="Freeform 20"/>
                <p:cNvSpPr>
                  <a:spLocks/>
                </p:cNvSpPr>
                <p:nvPr/>
              </p:nvSpPr>
              <p:spPr bwMode="auto">
                <a:xfrm>
                  <a:off x="2880" y="2704"/>
                  <a:ext cx="635" cy="409"/>
                </a:xfrm>
                <a:custGeom>
                  <a:avLst/>
                  <a:gdLst>
                    <a:gd name="T0" fmla="*/ 75 w 778"/>
                    <a:gd name="T1" fmla="*/ 128 h 488"/>
                    <a:gd name="T2" fmla="*/ 163 w 778"/>
                    <a:gd name="T3" fmla="*/ 32 h 488"/>
                    <a:gd name="T4" fmla="*/ 187 w 778"/>
                    <a:gd name="T5" fmla="*/ 16 h 488"/>
                    <a:gd name="T6" fmla="*/ 211 w 778"/>
                    <a:gd name="T7" fmla="*/ 0 h 488"/>
                    <a:gd name="T8" fmla="*/ 603 w 778"/>
                    <a:gd name="T9" fmla="*/ 24 h 488"/>
                    <a:gd name="T10" fmla="*/ 675 w 778"/>
                    <a:gd name="T11" fmla="*/ 72 h 488"/>
                    <a:gd name="T12" fmla="*/ 699 w 778"/>
                    <a:gd name="T13" fmla="*/ 88 h 488"/>
                    <a:gd name="T14" fmla="*/ 747 w 778"/>
                    <a:gd name="T15" fmla="*/ 184 h 488"/>
                    <a:gd name="T16" fmla="*/ 763 w 778"/>
                    <a:gd name="T17" fmla="*/ 232 h 488"/>
                    <a:gd name="T18" fmla="*/ 731 w 778"/>
                    <a:gd name="T19" fmla="*/ 400 h 488"/>
                    <a:gd name="T20" fmla="*/ 651 w 778"/>
                    <a:gd name="T21" fmla="*/ 424 h 488"/>
                    <a:gd name="T22" fmla="*/ 579 w 778"/>
                    <a:gd name="T23" fmla="*/ 464 h 488"/>
                    <a:gd name="T24" fmla="*/ 531 w 778"/>
                    <a:gd name="T25" fmla="*/ 480 h 488"/>
                    <a:gd name="T26" fmla="*/ 507 w 778"/>
                    <a:gd name="T27" fmla="*/ 488 h 488"/>
                    <a:gd name="T28" fmla="*/ 171 w 778"/>
                    <a:gd name="T29" fmla="*/ 472 h 488"/>
                    <a:gd name="T30" fmla="*/ 123 w 778"/>
                    <a:gd name="T31" fmla="*/ 416 h 488"/>
                    <a:gd name="T32" fmla="*/ 43 w 778"/>
                    <a:gd name="T33" fmla="*/ 368 h 488"/>
                    <a:gd name="T34" fmla="*/ 35 w 778"/>
                    <a:gd name="T35" fmla="*/ 192 h 488"/>
                    <a:gd name="T36" fmla="*/ 83 w 778"/>
                    <a:gd name="T37" fmla="*/ 128 h 488"/>
                    <a:gd name="T38" fmla="*/ 75 w 778"/>
                    <a:gd name="T39" fmla="*/ 12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488">
                      <a:moveTo>
                        <a:pt x="75" y="128"/>
                      </a:moveTo>
                      <a:cubicBezTo>
                        <a:pt x="98" y="60"/>
                        <a:pt x="100" y="74"/>
                        <a:pt x="163" y="32"/>
                      </a:cubicBezTo>
                      <a:cubicBezTo>
                        <a:pt x="171" y="27"/>
                        <a:pt x="179" y="21"/>
                        <a:pt x="187" y="16"/>
                      </a:cubicBezTo>
                      <a:cubicBezTo>
                        <a:pt x="195" y="11"/>
                        <a:pt x="211" y="0"/>
                        <a:pt x="211" y="0"/>
                      </a:cubicBezTo>
                      <a:cubicBezTo>
                        <a:pt x="342" y="5"/>
                        <a:pt x="473" y="5"/>
                        <a:pt x="603" y="24"/>
                      </a:cubicBezTo>
                      <a:cubicBezTo>
                        <a:pt x="627" y="40"/>
                        <a:pt x="651" y="56"/>
                        <a:pt x="675" y="72"/>
                      </a:cubicBezTo>
                      <a:cubicBezTo>
                        <a:pt x="683" y="77"/>
                        <a:pt x="699" y="88"/>
                        <a:pt x="699" y="88"/>
                      </a:cubicBezTo>
                      <a:cubicBezTo>
                        <a:pt x="740" y="150"/>
                        <a:pt x="725" y="118"/>
                        <a:pt x="747" y="184"/>
                      </a:cubicBezTo>
                      <a:cubicBezTo>
                        <a:pt x="752" y="200"/>
                        <a:pt x="763" y="232"/>
                        <a:pt x="763" y="232"/>
                      </a:cubicBezTo>
                      <a:cubicBezTo>
                        <a:pt x="757" y="289"/>
                        <a:pt x="778" y="368"/>
                        <a:pt x="731" y="400"/>
                      </a:cubicBezTo>
                      <a:cubicBezTo>
                        <a:pt x="708" y="415"/>
                        <a:pt x="674" y="409"/>
                        <a:pt x="651" y="424"/>
                      </a:cubicBezTo>
                      <a:cubicBezTo>
                        <a:pt x="629" y="439"/>
                        <a:pt x="603" y="453"/>
                        <a:pt x="579" y="464"/>
                      </a:cubicBezTo>
                      <a:cubicBezTo>
                        <a:pt x="564" y="471"/>
                        <a:pt x="547" y="475"/>
                        <a:pt x="531" y="480"/>
                      </a:cubicBezTo>
                      <a:cubicBezTo>
                        <a:pt x="523" y="483"/>
                        <a:pt x="507" y="488"/>
                        <a:pt x="507" y="488"/>
                      </a:cubicBezTo>
                      <a:cubicBezTo>
                        <a:pt x="395" y="483"/>
                        <a:pt x="283" y="479"/>
                        <a:pt x="171" y="472"/>
                      </a:cubicBezTo>
                      <a:cubicBezTo>
                        <a:pt x="130" y="469"/>
                        <a:pt x="143" y="436"/>
                        <a:pt x="123" y="416"/>
                      </a:cubicBezTo>
                      <a:cubicBezTo>
                        <a:pt x="101" y="394"/>
                        <a:pt x="43" y="368"/>
                        <a:pt x="43" y="368"/>
                      </a:cubicBezTo>
                      <a:cubicBezTo>
                        <a:pt x="0" y="303"/>
                        <a:pt x="21" y="345"/>
                        <a:pt x="35" y="192"/>
                      </a:cubicBezTo>
                      <a:cubicBezTo>
                        <a:pt x="38" y="158"/>
                        <a:pt x="62" y="149"/>
                        <a:pt x="83" y="128"/>
                      </a:cubicBezTo>
                      <a:cubicBezTo>
                        <a:pt x="85" y="126"/>
                        <a:pt x="78" y="128"/>
                        <a:pt x="75" y="128"/>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7" name="Freeform 21"/>
                <p:cNvSpPr>
                  <a:spLocks/>
                </p:cNvSpPr>
                <p:nvPr/>
              </p:nvSpPr>
              <p:spPr bwMode="auto">
                <a:xfrm>
                  <a:off x="3515" y="2614"/>
                  <a:ext cx="650" cy="415"/>
                </a:xfrm>
                <a:custGeom>
                  <a:avLst/>
                  <a:gdLst>
                    <a:gd name="T0" fmla="*/ 90 w 650"/>
                    <a:gd name="T1" fmla="*/ 31 h 415"/>
                    <a:gd name="T2" fmla="*/ 66 w 650"/>
                    <a:gd name="T3" fmla="*/ 63 h 415"/>
                    <a:gd name="T4" fmla="*/ 42 w 650"/>
                    <a:gd name="T5" fmla="*/ 79 h 415"/>
                    <a:gd name="T6" fmla="*/ 58 w 650"/>
                    <a:gd name="T7" fmla="*/ 359 h 415"/>
                    <a:gd name="T8" fmla="*/ 154 w 650"/>
                    <a:gd name="T9" fmla="*/ 407 h 415"/>
                    <a:gd name="T10" fmla="*/ 178 w 650"/>
                    <a:gd name="T11" fmla="*/ 415 h 415"/>
                    <a:gd name="T12" fmla="*/ 386 w 650"/>
                    <a:gd name="T13" fmla="*/ 399 h 415"/>
                    <a:gd name="T14" fmla="*/ 482 w 650"/>
                    <a:gd name="T15" fmla="*/ 335 h 415"/>
                    <a:gd name="T16" fmla="*/ 602 w 650"/>
                    <a:gd name="T17" fmla="*/ 311 h 415"/>
                    <a:gd name="T18" fmla="*/ 650 w 650"/>
                    <a:gd name="T19" fmla="*/ 231 h 415"/>
                    <a:gd name="T20" fmla="*/ 634 w 650"/>
                    <a:gd name="T21" fmla="*/ 127 h 415"/>
                    <a:gd name="T22" fmla="*/ 386 w 650"/>
                    <a:gd name="T23" fmla="*/ 39 h 415"/>
                    <a:gd name="T24" fmla="*/ 194 w 650"/>
                    <a:gd name="T25" fmla="*/ 31 h 415"/>
                    <a:gd name="T26" fmla="*/ 90 w 650"/>
                    <a:gd name="T27"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15">
                      <a:moveTo>
                        <a:pt x="90" y="31"/>
                      </a:moveTo>
                      <a:cubicBezTo>
                        <a:pt x="103" y="70"/>
                        <a:pt x="104" y="47"/>
                        <a:pt x="66" y="63"/>
                      </a:cubicBezTo>
                      <a:cubicBezTo>
                        <a:pt x="57" y="67"/>
                        <a:pt x="50" y="74"/>
                        <a:pt x="42" y="79"/>
                      </a:cubicBezTo>
                      <a:cubicBezTo>
                        <a:pt x="5" y="134"/>
                        <a:pt x="0" y="308"/>
                        <a:pt x="58" y="359"/>
                      </a:cubicBezTo>
                      <a:cubicBezTo>
                        <a:pt x="96" y="392"/>
                        <a:pt x="109" y="392"/>
                        <a:pt x="154" y="407"/>
                      </a:cubicBezTo>
                      <a:cubicBezTo>
                        <a:pt x="162" y="410"/>
                        <a:pt x="178" y="415"/>
                        <a:pt x="178" y="415"/>
                      </a:cubicBezTo>
                      <a:cubicBezTo>
                        <a:pt x="247" y="410"/>
                        <a:pt x="318" y="412"/>
                        <a:pt x="386" y="399"/>
                      </a:cubicBezTo>
                      <a:cubicBezTo>
                        <a:pt x="420" y="393"/>
                        <a:pt x="448" y="341"/>
                        <a:pt x="482" y="335"/>
                      </a:cubicBezTo>
                      <a:cubicBezTo>
                        <a:pt x="586" y="318"/>
                        <a:pt x="547" y="329"/>
                        <a:pt x="602" y="311"/>
                      </a:cubicBezTo>
                      <a:cubicBezTo>
                        <a:pt x="611" y="273"/>
                        <a:pt x="617" y="253"/>
                        <a:pt x="650" y="231"/>
                      </a:cubicBezTo>
                      <a:cubicBezTo>
                        <a:pt x="645" y="196"/>
                        <a:pt x="643" y="161"/>
                        <a:pt x="634" y="127"/>
                      </a:cubicBezTo>
                      <a:cubicBezTo>
                        <a:pt x="611" y="37"/>
                        <a:pt x="430" y="43"/>
                        <a:pt x="386" y="39"/>
                      </a:cubicBezTo>
                      <a:cubicBezTo>
                        <a:pt x="309" y="0"/>
                        <a:pt x="355" y="17"/>
                        <a:pt x="194" y="31"/>
                      </a:cubicBezTo>
                      <a:cubicBezTo>
                        <a:pt x="153" y="35"/>
                        <a:pt x="129" y="57"/>
                        <a:pt x="90" y="31"/>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8" name="Freeform 22"/>
                <p:cNvSpPr>
                  <a:spLocks/>
                </p:cNvSpPr>
                <p:nvPr/>
              </p:nvSpPr>
              <p:spPr bwMode="auto">
                <a:xfrm>
                  <a:off x="3243" y="3024"/>
                  <a:ext cx="636" cy="406"/>
                </a:xfrm>
                <a:custGeom>
                  <a:avLst/>
                  <a:gdLst>
                    <a:gd name="T0" fmla="*/ 112 w 714"/>
                    <a:gd name="T1" fmla="*/ 128 h 464"/>
                    <a:gd name="T2" fmla="*/ 256 w 714"/>
                    <a:gd name="T3" fmla="*/ 64 h 464"/>
                    <a:gd name="T4" fmla="*/ 608 w 714"/>
                    <a:gd name="T5" fmla="*/ 88 h 464"/>
                    <a:gd name="T6" fmla="*/ 672 w 714"/>
                    <a:gd name="T7" fmla="*/ 176 h 464"/>
                    <a:gd name="T8" fmla="*/ 680 w 714"/>
                    <a:gd name="T9" fmla="*/ 400 h 464"/>
                    <a:gd name="T10" fmla="*/ 656 w 714"/>
                    <a:gd name="T11" fmla="*/ 408 h 464"/>
                    <a:gd name="T12" fmla="*/ 584 w 714"/>
                    <a:gd name="T13" fmla="*/ 416 h 464"/>
                    <a:gd name="T14" fmla="*/ 416 w 714"/>
                    <a:gd name="T15" fmla="*/ 464 h 464"/>
                    <a:gd name="T16" fmla="*/ 184 w 714"/>
                    <a:gd name="T17" fmla="*/ 448 h 464"/>
                    <a:gd name="T18" fmla="*/ 128 w 714"/>
                    <a:gd name="T19" fmla="*/ 400 h 464"/>
                    <a:gd name="T20" fmla="*/ 0 w 714"/>
                    <a:gd name="T21" fmla="*/ 328 h 464"/>
                    <a:gd name="T22" fmla="*/ 40 w 714"/>
                    <a:gd name="T23" fmla="*/ 216 h 464"/>
                    <a:gd name="T24" fmla="*/ 88 w 714"/>
                    <a:gd name="T25" fmla="*/ 184 h 464"/>
                    <a:gd name="T26" fmla="*/ 96 w 714"/>
                    <a:gd name="T27" fmla="*/ 160 h 464"/>
                    <a:gd name="T28" fmla="*/ 112 w 714"/>
                    <a:gd name="T29" fmla="*/ 12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4" h="464">
                      <a:moveTo>
                        <a:pt x="112" y="128"/>
                      </a:moveTo>
                      <a:cubicBezTo>
                        <a:pt x="174" y="97"/>
                        <a:pt x="187" y="81"/>
                        <a:pt x="256" y="64"/>
                      </a:cubicBezTo>
                      <a:cubicBezTo>
                        <a:pt x="351" y="0"/>
                        <a:pt x="512" y="24"/>
                        <a:pt x="608" y="88"/>
                      </a:cubicBezTo>
                      <a:cubicBezTo>
                        <a:pt x="631" y="122"/>
                        <a:pt x="636" y="152"/>
                        <a:pt x="672" y="176"/>
                      </a:cubicBezTo>
                      <a:cubicBezTo>
                        <a:pt x="714" y="240"/>
                        <a:pt x="697" y="331"/>
                        <a:pt x="680" y="400"/>
                      </a:cubicBezTo>
                      <a:cubicBezTo>
                        <a:pt x="678" y="408"/>
                        <a:pt x="664" y="407"/>
                        <a:pt x="656" y="408"/>
                      </a:cubicBezTo>
                      <a:cubicBezTo>
                        <a:pt x="632" y="412"/>
                        <a:pt x="608" y="413"/>
                        <a:pt x="584" y="416"/>
                      </a:cubicBezTo>
                      <a:cubicBezTo>
                        <a:pt x="529" y="434"/>
                        <a:pt x="472" y="450"/>
                        <a:pt x="416" y="464"/>
                      </a:cubicBezTo>
                      <a:cubicBezTo>
                        <a:pt x="339" y="459"/>
                        <a:pt x="261" y="457"/>
                        <a:pt x="184" y="448"/>
                      </a:cubicBezTo>
                      <a:cubicBezTo>
                        <a:pt x="146" y="443"/>
                        <a:pt x="153" y="422"/>
                        <a:pt x="128" y="400"/>
                      </a:cubicBezTo>
                      <a:cubicBezTo>
                        <a:pt x="93" y="369"/>
                        <a:pt x="41" y="349"/>
                        <a:pt x="0" y="328"/>
                      </a:cubicBezTo>
                      <a:cubicBezTo>
                        <a:pt x="7" y="288"/>
                        <a:pt x="7" y="245"/>
                        <a:pt x="40" y="216"/>
                      </a:cubicBezTo>
                      <a:cubicBezTo>
                        <a:pt x="54" y="203"/>
                        <a:pt x="88" y="184"/>
                        <a:pt x="88" y="184"/>
                      </a:cubicBezTo>
                      <a:cubicBezTo>
                        <a:pt x="91" y="176"/>
                        <a:pt x="91" y="167"/>
                        <a:pt x="96" y="160"/>
                      </a:cubicBezTo>
                      <a:cubicBezTo>
                        <a:pt x="120" y="130"/>
                        <a:pt x="128" y="159"/>
                        <a:pt x="112" y="128"/>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39" name="Freeform 23"/>
                <p:cNvSpPr>
                  <a:spLocks/>
                </p:cNvSpPr>
                <p:nvPr/>
              </p:nvSpPr>
              <p:spPr bwMode="auto">
                <a:xfrm>
                  <a:off x="3884" y="2972"/>
                  <a:ext cx="369" cy="484"/>
                </a:xfrm>
                <a:custGeom>
                  <a:avLst/>
                  <a:gdLst>
                    <a:gd name="T0" fmla="*/ 212 w 369"/>
                    <a:gd name="T1" fmla="*/ 28 h 484"/>
                    <a:gd name="T2" fmla="*/ 84 w 369"/>
                    <a:gd name="T3" fmla="*/ 44 h 484"/>
                    <a:gd name="T4" fmla="*/ 68 w 369"/>
                    <a:gd name="T5" fmla="*/ 68 h 484"/>
                    <a:gd name="T6" fmla="*/ 36 w 369"/>
                    <a:gd name="T7" fmla="*/ 84 h 484"/>
                    <a:gd name="T8" fmla="*/ 4 w 369"/>
                    <a:gd name="T9" fmla="*/ 348 h 484"/>
                    <a:gd name="T10" fmla="*/ 28 w 369"/>
                    <a:gd name="T11" fmla="*/ 444 h 484"/>
                    <a:gd name="T12" fmla="*/ 100 w 369"/>
                    <a:gd name="T13" fmla="*/ 476 h 484"/>
                    <a:gd name="T14" fmla="*/ 124 w 369"/>
                    <a:gd name="T15" fmla="*/ 484 h 484"/>
                    <a:gd name="T16" fmla="*/ 260 w 369"/>
                    <a:gd name="T17" fmla="*/ 436 h 484"/>
                    <a:gd name="T18" fmla="*/ 308 w 369"/>
                    <a:gd name="T19" fmla="*/ 404 h 484"/>
                    <a:gd name="T20" fmla="*/ 356 w 369"/>
                    <a:gd name="T21" fmla="*/ 316 h 484"/>
                    <a:gd name="T22" fmla="*/ 308 w 369"/>
                    <a:gd name="T23" fmla="*/ 60 h 484"/>
                    <a:gd name="T24" fmla="*/ 260 w 369"/>
                    <a:gd name="T25" fmla="*/ 12 h 484"/>
                    <a:gd name="T26" fmla="*/ 212 w 369"/>
                    <a:gd name="T27" fmla="*/ 2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484">
                      <a:moveTo>
                        <a:pt x="212" y="28"/>
                      </a:moveTo>
                      <a:cubicBezTo>
                        <a:pt x="170" y="0"/>
                        <a:pt x="126" y="23"/>
                        <a:pt x="84" y="44"/>
                      </a:cubicBezTo>
                      <a:cubicBezTo>
                        <a:pt x="79" y="52"/>
                        <a:pt x="75" y="62"/>
                        <a:pt x="68" y="68"/>
                      </a:cubicBezTo>
                      <a:cubicBezTo>
                        <a:pt x="59" y="76"/>
                        <a:pt x="40" y="73"/>
                        <a:pt x="36" y="84"/>
                      </a:cubicBezTo>
                      <a:cubicBezTo>
                        <a:pt x="31" y="99"/>
                        <a:pt x="4" y="346"/>
                        <a:pt x="4" y="348"/>
                      </a:cubicBezTo>
                      <a:cubicBezTo>
                        <a:pt x="8" y="388"/>
                        <a:pt x="0" y="416"/>
                        <a:pt x="28" y="444"/>
                      </a:cubicBezTo>
                      <a:cubicBezTo>
                        <a:pt x="47" y="463"/>
                        <a:pt x="76" y="468"/>
                        <a:pt x="100" y="476"/>
                      </a:cubicBezTo>
                      <a:cubicBezTo>
                        <a:pt x="108" y="479"/>
                        <a:pt x="124" y="484"/>
                        <a:pt x="124" y="484"/>
                      </a:cubicBezTo>
                      <a:cubicBezTo>
                        <a:pt x="176" y="472"/>
                        <a:pt x="214" y="461"/>
                        <a:pt x="260" y="436"/>
                      </a:cubicBezTo>
                      <a:cubicBezTo>
                        <a:pt x="277" y="427"/>
                        <a:pt x="308" y="404"/>
                        <a:pt x="308" y="404"/>
                      </a:cubicBezTo>
                      <a:cubicBezTo>
                        <a:pt x="323" y="374"/>
                        <a:pt x="341" y="346"/>
                        <a:pt x="356" y="316"/>
                      </a:cubicBezTo>
                      <a:cubicBezTo>
                        <a:pt x="338" y="100"/>
                        <a:pt x="369" y="181"/>
                        <a:pt x="308" y="60"/>
                      </a:cubicBezTo>
                      <a:cubicBezTo>
                        <a:pt x="301" y="45"/>
                        <a:pt x="278" y="14"/>
                        <a:pt x="260" y="12"/>
                      </a:cubicBezTo>
                      <a:cubicBezTo>
                        <a:pt x="243" y="10"/>
                        <a:pt x="228" y="23"/>
                        <a:pt x="212" y="28"/>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0" name="Freeform 24"/>
                <p:cNvSpPr>
                  <a:spLocks/>
                </p:cNvSpPr>
                <p:nvPr/>
              </p:nvSpPr>
              <p:spPr bwMode="auto">
                <a:xfrm>
                  <a:off x="2707" y="3121"/>
                  <a:ext cx="493" cy="335"/>
                </a:xfrm>
                <a:custGeom>
                  <a:avLst/>
                  <a:gdLst>
                    <a:gd name="T0" fmla="*/ 429 w 493"/>
                    <a:gd name="T1" fmla="*/ 23 h 335"/>
                    <a:gd name="T2" fmla="*/ 173 w 493"/>
                    <a:gd name="T3" fmla="*/ 63 h 335"/>
                    <a:gd name="T4" fmla="*/ 69 w 493"/>
                    <a:gd name="T5" fmla="*/ 111 h 335"/>
                    <a:gd name="T6" fmla="*/ 45 w 493"/>
                    <a:gd name="T7" fmla="*/ 127 h 335"/>
                    <a:gd name="T8" fmla="*/ 21 w 493"/>
                    <a:gd name="T9" fmla="*/ 279 h 335"/>
                    <a:gd name="T10" fmla="*/ 85 w 493"/>
                    <a:gd name="T11" fmla="*/ 335 h 335"/>
                    <a:gd name="T12" fmla="*/ 413 w 493"/>
                    <a:gd name="T13" fmla="*/ 319 h 335"/>
                    <a:gd name="T14" fmla="*/ 421 w 493"/>
                    <a:gd name="T15" fmla="*/ 295 h 335"/>
                    <a:gd name="T16" fmla="*/ 493 w 493"/>
                    <a:gd name="T17" fmla="*/ 111 h 335"/>
                    <a:gd name="T18" fmla="*/ 477 w 493"/>
                    <a:gd name="T19" fmla="*/ 63 h 335"/>
                    <a:gd name="T20" fmla="*/ 429 w 493"/>
                    <a:gd name="T21" fmla="*/ 2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335">
                      <a:moveTo>
                        <a:pt x="429" y="23"/>
                      </a:moveTo>
                      <a:cubicBezTo>
                        <a:pt x="341" y="34"/>
                        <a:pt x="263" y="56"/>
                        <a:pt x="173" y="63"/>
                      </a:cubicBezTo>
                      <a:cubicBezTo>
                        <a:pt x="127" y="74"/>
                        <a:pt x="111" y="83"/>
                        <a:pt x="69" y="111"/>
                      </a:cubicBezTo>
                      <a:cubicBezTo>
                        <a:pt x="61" y="116"/>
                        <a:pt x="45" y="127"/>
                        <a:pt x="45" y="127"/>
                      </a:cubicBezTo>
                      <a:cubicBezTo>
                        <a:pt x="0" y="195"/>
                        <a:pt x="1" y="172"/>
                        <a:pt x="21" y="279"/>
                      </a:cubicBezTo>
                      <a:cubicBezTo>
                        <a:pt x="26" y="307"/>
                        <a:pt x="85" y="335"/>
                        <a:pt x="85" y="335"/>
                      </a:cubicBezTo>
                      <a:cubicBezTo>
                        <a:pt x="194" y="330"/>
                        <a:pt x="304" y="332"/>
                        <a:pt x="413" y="319"/>
                      </a:cubicBezTo>
                      <a:cubicBezTo>
                        <a:pt x="421" y="318"/>
                        <a:pt x="418" y="303"/>
                        <a:pt x="421" y="295"/>
                      </a:cubicBezTo>
                      <a:cubicBezTo>
                        <a:pt x="451" y="230"/>
                        <a:pt x="481" y="182"/>
                        <a:pt x="493" y="111"/>
                      </a:cubicBezTo>
                      <a:cubicBezTo>
                        <a:pt x="488" y="95"/>
                        <a:pt x="488" y="76"/>
                        <a:pt x="477" y="63"/>
                      </a:cubicBezTo>
                      <a:cubicBezTo>
                        <a:pt x="427" y="0"/>
                        <a:pt x="429" y="54"/>
                        <a:pt x="429" y="23"/>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1" name="Freeform 25"/>
                <p:cNvSpPr>
                  <a:spLocks/>
                </p:cNvSpPr>
                <p:nvPr/>
              </p:nvSpPr>
              <p:spPr bwMode="auto">
                <a:xfrm>
                  <a:off x="2545" y="3448"/>
                  <a:ext cx="568" cy="216"/>
                </a:xfrm>
                <a:custGeom>
                  <a:avLst/>
                  <a:gdLst>
                    <a:gd name="T0" fmla="*/ 239 w 568"/>
                    <a:gd name="T1" fmla="*/ 40 h 216"/>
                    <a:gd name="T2" fmla="*/ 87 w 568"/>
                    <a:gd name="T3" fmla="*/ 56 h 216"/>
                    <a:gd name="T4" fmla="*/ 71 w 568"/>
                    <a:gd name="T5" fmla="*/ 80 h 216"/>
                    <a:gd name="T6" fmla="*/ 47 w 568"/>
                    <a:gd name="T7" fmla="*/ 96 h 216"/>
                    <a:gd name="T8" fmla="*/ 111 w 568"/>
                    <a:gd name="T9" fmla="*/ 216 h 216"/>
                    <a:gd name="T10" fmla="*/ 527 w 568"/>
                    <a:gd name="T11" fmla="*/ 168 h 216"/>
                    <a:gd name="T12" fmla="*/ 535 w 568"/>
                    <a:gd name="T13" fmla="*/ 72 h 216"/>
                    <a:gd name="T14" fmla="*/ 511 w 568"/>
                    <a:gd name="T15" fmla="*/ 56 h 216"/>
                    <a:gd name="T16" fmla="*/ 359 w 568"/>
                    <a:gd name="T17" fmla="*/ 40 h 216"/>
                    <a:gd name="T18" fmla="*/ 263 w 568"/>
                    <a:gd name="T19" fmla="*/ 24 h 216"/>
                    <a:gd name="T20" fmla="*/ 239 w 568"/>
                    <a:gd name="T21"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8" h="216">
                      <a:moveTo>
                        <a:pt x="239" y="40"/>
                      </a:moveTo>
                      <a:cubicBezTo>
                        <a:pt x="188" y="43"/>
                        <a:pt x="127" y="24"/>
                        <a:pt x="87" y="56"/>
                      </a:cubicBezTo>
                      <a:cubicBezTo>
                        <a:pt x="79" y="62"/>
                        <a:pt x="78" y="73"/>
                        <a:pt x="71" y="80"/>
                      </a:cubicBezTo>
                      <a:cubicBezTo>
                        <a:pt x="64" y="87"/>
                        <a:pt x="55" y="91"/>
                        <a:pt x="47" y="96"/>
                      </a:cubicBezTo>
                      <a:cubicBezTo>
                        <a:pt x="0" y="166"/>
                        <a:pt x="51" y="196"/>
                        <a:pt x="111" y="216"/>
                      </a:cubicBezTo>
                      <a:cubicBezTo>
                        <a:pt x="329" y="185"/>
                        <a:pt x="201" y="187"/>
                        <a:pt x="527" y="168"/>
                      </a:cubicBezTo>
                      <a:cubicBezTo>
                        <a:pt x="568" y="140"/>
                        <a:pt x="568" y="151"/>
                        <a:pt x="535" y="72"/>
                      </a:cubicBezTo>
                      <a:cubicBezTo>
                        <a:pt x="531" y="63"/>
                        <a:pt x="520" y="58"/>
                        <a:pt x="511" y="56"/>
                      </a:cubicBezTo>
                      <a:cubicBezTo>
                        <a:pt x="461" y="47"/>
                        <a:pt x="410" y="45"/>
                        <a:pt x="359" y="40"/>
                      </a:cubicBezTo>
                      <a:cubicBezTo>
                        <a:pt x="308" y="20"/>
                        <a:pt x="312" y="0"/>
                        <a:pt x="263" y="24"/>
                      </a:cubicBezTo>
                      <a:cubicBezTo>
                        <a:pt x="245" y="51"/>
                        <a:pt x="254" y="55"/>
                        <a:pt x="239" y="40"/>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2" name="Freeform 26"/>
                <p:cNvSpPr>
                  <a:spLocks/>
                </p:cNvSpPr>
                <p:nvPr/>
              </p:nvSpPr>
              <p:spPr bwMode="auto">
                <a:xfrm>
                  <a:off x="3120" y="3440"/>
                  <a:ext cx="536" cy="240"/>
                </a:xfrm>
                <a:custGeom>
                  <a:avLst/>
                  <a:gdLst>
                    <a:gd name="T0" fmla="*/ 32 w 536"/>
                    <a:gd name="T1" fmla="*/ 64 h 240"/>
                    <a:gd name="T2" fmla="*/ 128 w 536"/>
                    <a:gd name="T3" fmla="*/ 48 h 240"/>
                    <a:gd name="T4" fmla="*/ 152 w 536"/>
                    <a:gd name="T5" fmla="*/ 32 h 240"/>
                    <a:gd name="T6" fmla="*/ 232 w 536"/>
                    <a:gd name="T7" fmla="*/ 0 h 240"/>
                    <a:gd name="T8" fmla="*/ 488 w 536"/>
                    <a:gd name="T9" fmla="*/ 72 h 240"/>
                    <a:gd name="T10" fmla="*/ 536 w 536"/>
                    <a:gd name="T11" fmla="*/ 128 h 240"/>
                    <a:gd name="T12" fmla="*/ 440 w 536"/>
                    <a:gd name="T13" fmla="*/ 240 h 240"/>
                    <a:gd name="T14" fmla="*/ 320 w 536"/>
                    <a:gd name="T15" fmla="*/ 224 h 240"/>
                    <a:gd name="T16" fmla="*/ 192 w 536"/>
                    <a:gd name="T17" fmla="*/ 160 h 240"/>
                    <a:gd name="T18" fmla="*/ 0 w 536"/>
                    <a:gd name="T19" fmla="*/ 128 h 240"/>
                    <a:gd name="T20" fmla="*/ 32 w 536"/>
                    <a:gd name="T2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240">
                      <a:moveTo>
                        <a:pt x="32" y="64"/>
                      </a:moveTo>
                      <a:cubicBezTo>
                        <a:pt x="64" y="59"/>
                        <a:pt x="97" y="56"/>
                        <a:pt x="128" y="48"/>
                      </a:cubicBezTo>
                      <a:cubicBezTo>
                        <a:pt x="137" y="46"/>
                        <a:pt x="143" y="36"/>
                        <a:pt x="152" y="32"/>
                      </a:cubicBezTo>
                      <a:cubicBezTo>
                        <a:pt x="178" y="20"/>
                        <a:pt x="232" y="0"/>
                        <a:pt x="232" y="0"/>
                      </a:cubicBezTo>
                      <a:cubicBezTo>
                        <a:pt x="296" y="7"/>
                        <a:pt x="431" y="34"/>
                        <a:pt x="488" y="72"/>
                      </a:cubicBezTo>
                      <a:cubicBezTo>
                        <a:pt x="515" y="112"/>
                        <a:pt x="522" y="85"/>
                        <a:pt x="536" y="128"/>
                      </a:cubicBezTo>
                      <a:cubicBezTo>
                        <a:pt x="517" y="214"/>
                        <a:pt x="518" y="214"/>
                        <a:pt x="440" y="240"/>
                      </a:cubicBezTo>
                      <a:cubicBezTo>
                        <a:pt x="400" y="235"/>
                        <a:pt x="359" y="233"/>
                        <a:pt x="320" y="224"/>
                      </a:cubicBezTo>
                      <a:cubicBezTo>
                        <a:pt x="292" y="218"/>
                        <a:pt x="229" y="172"/>
                        <a:pt x="192" y="160"/>
                      </a:cubicBezTo>
                      <a:cubicBezTo>
                        <a:pt x="129" y="167"/>
                        <a:pt x="41" y="189"/>
                        <a:pt x="0" y="128"/>
                      </a:cubicBezTo>
                      <a:cubicBezTo>
                        <a:pt x="24" y="92"/>
                        <a:pt x="12" y="113"/>
                        <a:pt x="32" y="64"/>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3" name="Freeform 27"/>
                <p:cNvSpPr>
                  <a:spLocks/>
                </p:cNvSpPr>
                <p:nvPr/>
              </p:nvSpPr>
              <p:spPr bwMode="auto">
                <a:xfrm>
                  <a:off x="3668" y="3467"/>
                  <a:ext cx="552" cy="243"/>
                </a:xfrm>
                <a:custGeom>
                  <a:avLst/>
                  <a:gdLst>
                    <a:gd name="T0" fmla="*/ 28 w 552"/>
                    <a:gd name="T1" fmla="*/ 53 h 243"/>
                    <a:gd name="T2" fmla="*/ 20 w 552"/>
                    <a:gd name="T3" fmla="*/ 189 h 243"/>
                    <a:gd name="T4" fmla="*/ 124 w 552"/>
                    <a:gd name="T5" fmla="*/ 221 h 243"/>
                    <a:gd name="T6" fmla="*/ 460 w 552"/>
                    <a:gd name="T7" fmla="*/ 229 h 243"/>
                    <a:gd name="T8" fmla="*/ 532 w 552"/>
                    <a:gd name="T9" fmla="*/ 213 h 243"/>
                    <a:gd name="T10" fmla="*/ 524 w 552"/>
                    <a:gd name="T11" fmla="*/ 77 h 243"/>
                    <a:gd name="T12" fmla="*/ 468 w 552"/>
                    <a:gd name="T13" fmla="*/ 45 h 243"/>
                    <a:gd name="T14" fmla="*/ 204 w 552"/>
                    <a:gd name="T15" fmla="*/ 29 h 243"/>
                    <a:gd name="T16" fmla="*/ 28 w 552"/>
                    <a:gd name="T17" fmla="*/ 29 h 243"/>
                    <a:gd name="T18" fmla="*/ 28 w 552"/>
                    <a:gd name="T19" fmla="*/ 5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243">
                      <a:moveTo>
                        <a:pt x="28" y="53"/>
                      </a:moveTo>
                      <a:cubicBezTo>
                        <a:pt x="22" y="87"/>
                        <a:pt x="0" y="149"/>
                        <a:pt x="20" y="189"/>
                      </a:cubicBezTo>
                      <a:cubicBezTo>
                        <a:pt x="36" y="221"/>
                        <a:pt x="88" y="214"/>
                        <a:pt x="124" y="221"/>
                      </a:cubicBezTo>
                      <a:cubicBezTo>
                        <a:pt x="234" y="243"/>
                        <a:pt x="348" y="226"/>
                        <a:pt x="460" y="229"/>
                      </a:cubicBezTo>
                      <a:cubicBezTo>
                        <a:pt x="484" y="224"/>
                        <a:pt x="517" y="232"/>
                        <a:pt x="532" y="213"/>
                      </a:cubicBezTo>
                      <a:cubicBezTo>
                        <a:pt x="552" y="187"/>
                        <a:pt x="543" y="108"/>
                        <a:pt x="524" y="77"/>
                      </a:cubicBezTo>
                      <a:cubicBezTo>
                        <a:pt x="520" y="70"/>
                        <a:pt x="472" y="45"/>
                        <a:pt x="468" y="45"/>
                      </a:cubicBezTo>
                      <a:cubicBezTo>
                        <a:pt x="380" y="36"/>
                        <a:pt x="292" y="34"/>
                        <a:pt x="204" y="29"/>
                      </a:cubicBezTo>
                      <a:cubicBezTo>
                        <a:pt x="147" y="0"/>
                        <a:pt x="88" y="14"/>
                        <a:pt x="28" y="29"/>
                      </a:cubicBezTo>
                      <a:cubicBezTo>
                        <a:pt x="19" y="56"/>
                        <a:pt x="12" y="53"/>
                        <a:pt x="28" y="53"/>
                      </a:cubicBezTo>
                      <a:close/>
                    </a:path>
                  </a:pathLst>
                </a:custGeom>
                <a:solidFill>
                  <a:srgbClr val="7DFF7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4" name="Freeform 28"/>
                <p:cNvSpPr>
                  <a:spLocks/>
                </p:cNvSpPr>
                <p:nvPr/>
              </p:nvSpPr>
              <p:spPr bwMode="auto">
                <a:xfrm>
                  <a:off x="2744" y="2659"/>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5" name="Freeform 29"/>
                <p:cNvSpPr>
                  <a:spLocks/>
                </p:cNvSpPr>
                <p:nvPr/>
              </p:nvSpPr>
              <p:spPr bwMode="auto">
                <a:xfrm>
                  <a:off x="3107" y="2478"/>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6" name="Freeform 30"/>
                <p:cNvSpPr>
                  <a:spLocks/>
                </p:cNvSpPr>
                <p:nvPr/>
              </p:nvSpPr>
              <p:spPr bwMode="auto">
                <a:xfrm>
                  <a:off x="3334" y="2478"/>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7" name="Freeform 31"/>
                <p:cNvSpPr>
                  <a:spLocks/>
                </p:cNvSpPr>
                <p:nvPr/>
              </p:nvSpPr>
              <p:spPr bwMode="auto">
                <a:xfrm>
                  <a:off x="2835" y="3294"/>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8" name="Freeform 32"/>
                <p:cNvSpPr>
                  <a:spLocks/>
                </p:cNvSpPr>
                <p:nvPr/>
              </p:nvSpPr>
              <p:spPr bwMode="auto">
                <a:xfrm>
                  <a:off x="4059" y="2432"/>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49" name="Freeform 33"/>
                <p:cNvSpPr>
                  <a:spLocks/>
                </p:cNvSpPr>
                <p:nvPr/>
              </p:nvSpPr>
              <p:spPr bwMode="auto">
                <a:xfrm>
                  <a:off x="3560" y="3158"/>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0" name="Freeform 34"/>
                <p:cNvSpPr>
                  <a:spLocks/>
                </p:cNvSpPr>
                <p:nvPr/>
              </p:nvSpPr>
              <p:spPr bwMode="auto">
                <a:xfrm>
                  <a:off x="3787" y="3521"/>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1" name="Freeform 35"/>
                <p:cNvSpPr>
                  <a:spLocks/>
                </p:cNvSpPr>
                <p:nvPr/>
              </p:nvSpPr>
              <p:spPr bwMode="auto">
                <a:xfrm>
                  <a:off x="3923" y="2795"/>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2" name="Freeform 36"/>
                <p:cNvSpPr>
                  <a:spLocks/>
                </p:cNvSpPr>
                <p:nvPr/>
              </p:nvSpPr>
              <p:spPr bwMode="auto">
                <a:xfrm>
                  <a:off x="4014" y="3249"/>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3" name="Freeform 37"/>
                <p:cNvSpPr>
                  <a:spLocks/>
                </p:cNvSpPr>
                <p:nvPr/>
              </p:nvSpPr>
              <p:spPr bwMode="auto">
                <a:xfrm>
                  <a:off x="2789" y="3521"/>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4" name="Freeform 38"/>
                <p:cNvSpPr>
                  <a:spLocks/>
                </p:cNvSpPr>
                <p:nvPr/>
              </p:nvSpPr>
              <p:spPr bwMode="auto">
                <a:xfrm>
                  <a:off x="3107" y="2886"/>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5" name="Freeform 39"/>
                <p:cNvSpPr>
                  <a:spLocks/>
                </p:cNvSpPr>
                <p:nvPr/>
              </p:nvSpPr>
              <p:spPr bwMode="auto">
                <a:xfrm>
                  <a:off x="3288" y="3475"/>
                  <a:ext cx="82" cy="91"/>
                </a:xfrm>
                <a:custGeom>
                  <a:avLst/>
                  <a:gdLst>
                    <a:gd name="T0" fmla="*/ 88 w 176"/>
                    <a:gd name="T1" fmla="*/ 0 h 168"/>
                    <a:gd name="T2" fmla="*/ 56 w 176"/>
                    <a:gd name="T3" fmla="*/ 16 h 168"/>
                    <a:gd name="T4" fmla="*/ 8 w 176"/>
                    <a:gd name="T5" fmla="*/ 48 h 168"/>
                    <a:gd name="T6" fmla="*/ 0 w 176"/>
                    <a:gd name="T7" fmla="*/ 72 h 168"/>
                    <a:gd name="T8" fmla="*/ 88 w 176"/>
                    <a:gd name="T9" fmla="*/ 168 h 168"/>
                    <a:gd name="T10" fmla="*/ 144 w 176"/>
                    <a:gd name="T11" fmla="*/ 152 h 168"/>
                    <a:gd name="T12" fmla="*/ 160 w 176"/>
                    <a:gd name="T13" fmla="*/ 104 h 168"/>
                    <a:gd name="T14" fmla="*/ 176 w 176"/>
                    <a:gd name="T15" fmla="*/ 72 h 168"/>
                    <a:gd name="T16" fmla="*/ 88 w 176"/>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68">
                      <a:moveTo>
                        <a:pt x="88" y="0"/>
                      </a:moveTo>
                      <a:cubicBezTo>
                        <a:pt x="77" y="5"/>
                        <a:pt x="66" y="10"/>
                        <a:pt x="56" y="16"/>
                      </a:cubicBezTo>
                      <a:cubicBezTo>
                        <a:pt x="40" y="26"/>
                        <a:pt x="8" y="48"/>
                        <a:pt x="8" y="48"/>
                      </a:cubicBezTo>
                      <a:cubicBezTo>
                        <a:pt x="5" y="56"/>
                        <a:pt x="0" y="64"/>
                        <a:pt x="0" y="72"/>
                      </a:cubicBezTo>
                      <a:cubicBezTo>
                        <a:pt x="0" y="162"/>
                        <a:pt x="21" y="146"/>
                        <a:pt x="88" y="168"/>
                      </a:cubicBezTo>
                      <a:cubicBezTo>
                        <a:pt x="107" y="163"/>
                        <a:pt x="129" y="165"/>
                        <a:pt x="144" y="152"/>
                      </a:cubicBezTo>
                      <a:cubicBezTo>
                        <a:pt x="157" y="141"/>
                        <a:pt x="152" y="119"/>
                        <a:pt x="160" y="104"/>
                      </a:cubicBezTo>
                      <a:cubicBezTo>
                        <a:pt x="165" y="93"/>
                        <a:pt x="171" y="83"/>
                        <a:pt x="176" y="72"/>
                      </a:cubicBezTo>
                      <a:cubicBezTo>
                        <a:pt x="156" y="32"/>
                        <a:pt x="129" y="14"/>
                        <a:pt x="88" y="0"/>
                      </a:cubicBez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62856" name="Text Box 40"/>
              <p:cNvSpPr txBox="1">
                <a:spLocks noChangeArrowheads="1"/>
              </p:cNvSpPr>
              <p:nvPr/>
            </p:nvSpPr>
            <p:spPr bwMode="auto">
              <a:xfrm>
                <a:off x="1905" y="296"/>
                <a:ext cx="42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0" tIns="50935" rIns="101870" bIns="50935">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t>cells</a:t>
                </a:r>
              </a:p>
            </p:txBody>
          </p:sp>
        </p:grpSp>
      </p:grpSp>
      <p:grpSp>
        <p:nvGrpSpPr>
          <p:cNvPr id="162857" name="Group 41"/>
          <p:cNvGrpSpPr>
            <a:grpSpLocks/>
          </p:cNvGrpSpPr>
          <p:nvPr/>
        </p:nvGrpSpPr>
        <p:grpSpPr bwMode="auto">
          <a:xfrm>
            <a:off x="5615421" y="614923"/>
            <a:ext cx="3060988" cy="3029790"/>
            <a:chOff x="3538" y="387"/>
            <a:chExt cx="1928" cy="1909"/>
          </a:xfrm>
        </p:grpSpPr>
        <p:sp>
          <p:nvSpPr>
            <p:cNvPr id="162858" name="Line 42"/>
            <p:cNvSpPr>
              <a:spLocks noChangeShapeType="1"/>
            </p:cNvSpPr>
            <p:nvPr/>
          </p:nvSpPr>
          <p:spPr bwMode="auto">
            <a:xfrm>
              <a:off x="3538" y="1412"/>
              <a:ext cx="295" cy="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62859" name="Group 43"/>
            <p:cNvGrpSpPr>
              <a:grpSpLocks/>
            </p:cNvGrpSpPr>
            <p:nvPr/>
          </p:nvGrpSpPr>
          <p:grpSpPr bwMode="auto">
            <a:xfrm>
              <a:off x="3878" y="387"/>
              <a:ext cx="1588" cy="1909"/>
              <a:chOff x="3878" y="387"/>
              <a:chExt cx="1588" cy="1909"/>
            </a:xfrm>
          </p:grpSpPr>
          <p:grpSp>
            <p:nvGrpSpPr>
              <p:cNvPr id="162860" name="Group 44"/>
              <p:cNvGrpSpPr>
                <a:grpSpLocks/>
              </p:cNvGrpSpPr>
              <p:nvPr/>
            </p:nvGrpSpPr>
            <p:grpSpPr bwMode="auto">
              <a:xfrm>
                <a:off x="3878" y="709"/>
                <a:ext cx="1588" cy="1587"/>
                <a:chOff x="3878" y="709"/>
                <a:chExt cx="1588" cy="1587"/>
              </a:xfrm>
            </p:grpSpPr>
            <p:sp>
              <p:nvSpPr>
                <p:cNvPr id="162861" name="Oval 45"/>
                <p:cNvSpPr>
                  <a:spLocks noChangeArrowheads="1"/>
                </p:cNvSpPr>
                <p:nvPr/>
              </p:nvSpPr>
              <p:spPr bwMode="auto">
                <a:xfrm>
                  <a:off x="3878" y="709"/>
                  <a:ext cx="1588" cy="1587"/>
                </a:xfrm>
                <a:prstGeom prst="ellipse">
                  <a:avLst/>
                </a:prstGeom>
                <a:solidFill>
                  <a:srgbClr val="CCCC00"/>
                </a:solidFill>
                <a:ln w="38100">
                  <a:solidFill>
                    <a:schemeClr val="tx1"/>
                  </a:solidFill>
                  <a:prstDash val="dash"/>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62" name="Freeform 46"/>
                <p:cNvSpPr>
                  <a:spLocks/>
                </p:cNvSpPr>
                <p:nvPr/>
              </p:nvSpPr>
              <p:spPr bwMode="auto">
                <a:xfrm>
                  <a:off x="4332" y="845"/>
                  <a:ext cx="880" cy="899"/>
                </a:xfrm>
                <a:custGeom>
                  <a:avLst/>
                  <a:gdLst>
                    <a:gd name="T0" fmla="*/ 749 w 880"/>
                    <a:gd name="T1" fmla="*/ 363 h 899"/>
                    <a:gd name="T2" fmla="*/ 693 w 880"/>
                    <a:gd name="T3" fmla="*/ 579 h 899"/>
                    <a:gd name="T4" fmla="*/ 541 w 880"/>
                    <a:gd name="T5" fmla="*/ 379 h 899"/>
                    <a:gd name="T6" fmla="*/ 413 w 880"/>
                    <a:gd name="T7" fmla="*/ 587 h 899"/>
                    <a:gd name="T8" fmla="*/ 389 w 880"/>
                    <a:gd name="T9" fmla="*/ 635 h 899"/>
                    <a:gd name="T10" fmla="*/ 381 w 880"/>
                    <a:gd name="T11" fmla="*/ 699 h 899"/>
                    <a:gd name="T12" fmla="*/ 429 w 880"/>
                    <a:gd name="T13" fmla="*/ 835 h 899"/>
                    <a:gd name="T14" fmla="*/ 317 w 880"/>
                    <a:gd name="T15" fmla="*/ 723 h 899"/>
                    <a:gd name="T16" fmla="*/ 365 w 880"/>
                    <a:gd name="T17" fmla="*/ 595 h 899"/>
                    <a:gd name="T18" fmla="*/ 261 w 880"/>
                    <a:gd name="T19" fmla="*/ 619 h 899"/>
                    <a:gd name="T20" fmla="*/ 557 w 880"/>
                    <a:gd name="T21" fmla="*/ 643 h 899"/>
                    <a:gd name="T22" fmla="*/ 429 w 880"/>
                    <a:gd name="T23" fmla="*/ 539 h 899"/>
                    <a:gd name="T24" fmla="*/ 381 w 880"/>
                    <a:gd name="T25" fmla="*/ 491 h 899"/>
                    <a:gd name="T26" fmla="*/ 461 w 880"/>
                    <a:gd name="T27" fmla="*/ 283 h 899"/>
                    <a:gd name="T28" fmla="*/ 589 w 880"/>
                    <a:gd name="T29" fmla="*/ 203 h 899"/>
                    <a:gd name="T30" fmla="*/ 533 w 880"/>
                    <a:gd name="T31" fmla="*/ 331 h 899"/>
                    <a:gd name="T32" fmla="*/ 469 w 880"/>
                    <a:gd name="T33" fmla="*/ 467 h 899"/>
                    <a:gd name="T34" fmla="*/ 605 w 880"/>
                    <a:gd name="T35" fmla="*/ 659 h 899"/>
                    <a:gd name="T36" fmla="*/ 637 w 880"/>
                    <a:gd name="T37" fmla="*/ 811 h 899"/>
                    <a:gd name="T38" fmla="*/ 701 w 880"/>
                    <a:gd name="T39" fmla="*/ 555 h 899"/>
                    <a:gd name="T40" fmla="*/ 717 w 880"/>
                    <a:gd name="T41" fmla="*/ 435 h 899"/>
                    <a:gd name="T42" fmla="*/ 677 w 880"/>
                    <a:gd name="T43" fmla="*/ 387 h 899"/>
                    <a:gd name="T44" fmla="*/ 869 w 880"/>
                    <a:gd name="T45" fmla="*/ 507 h 899"/>
                    <a:gd name="T46" fmla="*/ 741 w 880"/>
                    <a:gd name="T47" fmla="*/ 595 h 899"/>
                    <a:gd name="T48" fmla="*/ 541 w 880"/>
                    <a:gd name="T49" fmla="*/ 435 h 899"/>
                    <a:gd name="T50" fmla="*/ 253 w 880"/>
                    <a:gd name="T51" fmla="*/ 371 h 899"/>
                    <a:gd name="T52" fmla="*/ 229 w 880"/>
                    <a:gd name="T53" fmla="*/ 451 h 899"/>
                    <a:gd name="T54" fmla="*/ 301 w 880"/>
                    <a:gd name="T55" fmla="*/ 475 h 899"/>
                    <a:gd name="T56" fmla="*/ 469 w 880"/>
                    <a:gd name="T57" fmla="*/ 419 h 899"/>
                    <a:gd name="T58" fmla="*/ 629 w 880"/>
                    <a:gd name="T59" fmla="*/ 83 h 899"/>
                    <a:gd name="T60" fmla="*/ 773 w 880"/>
                    <a:gd name="T61" fmla="*/ 115 h 899"/>
                    <a:gd name="T62" fmla="*/ 677 w 880"/>
                    <a:gd name="T63" fmla="*/ 251 h 899"/>
                    <a:gd name="T64" fmla="*/ 557 w 880"/>
                    <a:gd name="T65" fmla="*/ 131 h 899"/>
                    <a:gd name="T66" fmla="*/ 477 w 880"/>
                    <a:gd name="T67" fmla="*/ 123 h 899"/>
                    <a:gd name="T68" fmla="*/ 397 w 880"/>
                    <a:gd name="T69" fmla="*/ 179 h 899"/>
                    <a:gd name="T70" fmla="*/ 261 w 880"/>
                    <a:gd name="T71" fmla="*/ 203 h 899"/>
                    <a:gd name="T72" fmla="*/ 453 w 880"/>
                    <a:gd name="T73" fmla="*/ 299 h 899"/>
                    <a:gd name="T74" fmla="*/ 605 w 880"/>
                    <a:gd name="T75" fmla="*/ 187 h 899"/>
                    <a:gd name="T76" fmla="*/ 501 w 880"/>
                    <a:gd name="T77" fmla="*/ 3 h 899"/>
                    <a:gd name="T78" fmla="*/ 381 w 880"/>
                    <a:gd name="T79" fmla="*/ 43 h 899"/>
                    <a:gd name="T80" fmla="*/ 261 w 880"/>
                    <a:gd name="T81" fmla="*/ 339 h 899"/>
                    <a:gd name="T82" fmla="*/ 77 w 880"/>
                    <a:gd name="T83" fmla="*/ 587 h 899"/>
                    <a:gd name="T84" fmla="*/ 221 w 880"/>
                    <a:gd name="T85" fmla="*/ 491 h 899"/>
                    <a:gd name="T86" fmla="*/ 181 w 880"/>
                    <a:gd name="T87" fmla="*/ 395 h 899"/>
                    <a:gd name="T88" fmla="*/ 101 w 880"/>
                    <a:gd name="T89" fmla="*/ 25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0" h="899">
                      <a:moveTo>
                        <a:pt x="853" y="315"/>
                      </a:moveTo>
                      <a:cubicBezTo>
                        <a:pt x="809" y="344"/>
                        <a:pt x="798" y="351"/>
                        <a:pt x="749" y="363"/>
                      </a:cubicBezTo>
                      <a:cubicBezTo>
                        <a:pt x="709" y="423"/>
                        <a:pt x="746" y="474"/>
                        <a:pt x="765" y="531"/>
                      </a:cubicBezTo>
                      <a:cubicBezTo>
                        <a:pt x="745" y="561"/>
                        <a:pt x="726" y="568"/>
                        <a:pt x="693" y="579"/>
                      </a:cubicBezTo>
                      <a:cubicBezTo>
                        <a:pt x="625" y="545"/>
                        <a:pt x="646" y="529"/>
                        <a:pt x="653" y="443"/>
                      </a:cubicBezTo>
                      <a:cubicBezTo>
                        <a:pt x="628" y="357"/>
                        <a:pt x="629" y="368"/>
                        <a:pt x="541" y="379"/>
                      </a:cubicBezTo>
                      <a:cubicBezTo>
                        <a:pt x="514" y="420"/>
                        <a:pt x="515" y="463"/>
                        <a:pt x="557" y="491"/>
                      </a:cubicBezTo>
                      <a:cubicBezTo>
                        <a:pt x="624" y="592"/>
                        <a:pt x="459" y="583"/>
                        <a:pt x="413" y="587"/>
                      </a:cubicBezTo>
                      <a:cubicBezTo>
                        <a:pt x="408" y="595"/>
                        <a:pt x="401" y="602"/>
                        <a:pt x="397" y="611"/>
                      </a:cubicBezTo>
                      <a:cubicBezTo>
                        <a:pt x="393" y="619"/>
                        <a:pt x="393" y="628"/>
                        <a:pt x="389" y="635"/>
                      </a:cubicBezTo>
                      <a:cubicBezTo>
                        <a:pt x="380" y="652"/>
                        <a:pt x="357" y="683"/>
                        <a:pt x="357" y="683"/>
                      </a:cubicBezTo>
                      <a:cubicBezTo>
                        <a:pt x="365" y="688"/>
                        <a:pt x="372" y="697"/>
                        <a:pt x="381" y="699"/>
                      </a:cubicBezTo>
                      <a:cubicBezTo>
                        <a:pt x="418" y="706"/>
                        <a:pt x="469" y="679"/>
                        <a:pt x="493" y="707"/>
                      </a:cubicBezTo>
                      <a:cubicBezTo>
                        <a:pt x="553" y="777"/>
                        <a:pt x="470" y="821"/>
                        <a:pt x="429" y="835"/>
                      </a:cubicBezTo>
                      <a:cubicBezTo>
                        <a:pt x="390" y="819"/>
                        <a:pt x="375" y="804"/>
                        <a:pt x="349" y="771"/>
                      </a:cubicBezTo>
                      <a:cubicBezTo>
                        <a:pt x="337" y="756"/>
                        <a:pt x="317" y="723"/>
                        <a:pt x="317" y="723"/>
                      </a:cubicBezTo>
                      <a:cubicBezTo>
                        <a:pt x="320" y="686"/>
                        <a:pt x="312" y="646"/>
                        <a:pt x="325" y="611"/>
                      </a:cubicBezTo>
                      <a:cubicBezTo>
                        <a:pt x="330" y="598"/>
                        <a:pt x="359" y="608"/>
                        <a:pt x="365" y="595"/>
                      </a:cubicBezTo>
                      <a:cubicBezTo>
                        <a:pt x="379" y="561"/>
                        <a:pt x="333" y="547"/>
                        <a:pt x="317" y="539"/>
                      </a:cubicBezTo>
                      <a:cubicBezTo>
                        <a:pt x="261" y="548"/>
                        <a:pt x="240" y="555"/>
                        <a:pt x="261" y="619"/>
                      </a:cubicBezTo>
                      <a:cubicBezTo>
                        <a:pt x="269" y="643"/>
                        <a:pt x="325" y="659"/>
                        <a:pt x="325" y="659"/>
                      </a:cubicBezTo>
                      <a:cubicBezTo>
                        <a:pt x="402" y="654"/>
                        <a:pt x="481" y="660"/>
                        <a:pt x="557" y="643"/>
                      </a:cubicBezTo>
                      <a:cubicBezTo>
                        <a:pt x="612" y="631"/>
                        <a:pt x="524" y="605"/>
                        <a:pt x="517" y="603"/>
                      </a:cubicBezTo>
                      <a:cubicBezTo>
                        <a:pt x="504" y="563"/>
                        <a:pt x="467" y="552"/>
                        <a:pt x="429" y="539"/>
                      </a:cubicBezTo>
                      <a:cubicBezTo>
                        <a:pt x="421" y="528"/>
                        <a:pt x="414" y="516"/>
                        <a:pt x="405" y="507"/>
                      </a:cubicBezTo>
                      <a:cubicBezTo>
                        <a:pt x="398" y="500"/>
                        <a:pt x="382" y="501"/>
                        <a:pt x="381" y="491"/>
                      </a:cubicBezTo>
                      <a:cubicBezTo>
                        <a:pt x="372" y="433"/>
                        <a:pt x="384" y="385"/>
                        <a:pt x="429" y="355"/>
                      </a:cubicBezTo>
                      <a:cubicBezTo>
                        <a:pt x="433" y="344"/>
                        <a:pt x="455" y="289"/>
                        <a:pt x="461" y="283"/>
                      </a:cubicBezTo>
                      <a:cubicBezTo>
                        <a:pt x="469" y="275"/>
                        <a:pt x="482" y="272"/>
                        <a:pt x="493" y="267"/>
                      </a:cubicBezTo>
                      <a:cubicBezTo>
                        <a:pt x="514" y="235"/>
                        <a:pt x="554" y="221"/>
                        <a:pt x="589" y="203"/>
                      </a:cubicBezTo>
                      <a:cubicBezTo>
                        <a:pt x="548" y="189"/>
                        <a:pt x="490" y="166"/>
                        <a:pt x="453" y="203"/>
                      </a:cubicBezTo>
                      <a:cubicBezTo>
                        <a:pt x="382" y="274"/>
                        <a:pt x="495" y="318"/>
                        <a:pt x="533" y="331"/>
                      </a:cubicBezTo>
                      <a:cubicBezTo>
                        <a:pt x="560" y="372"/>
                        <a:pt x="546" y="379"/>
                        <a:pt x="509" y="403"/>
                      </a:cubicBezTo>
                      <a:cubicBezTo>
                        <a:pt x="499" y="434"/>
                        <a:pt x="479" y="436"/>
                        <a:pt x="469" y="467"/>
                      </a:cubicBezTo>
                      <a:cubicBezTo>
                        <a:pt x="483" y="509"/>
                        <a:pt x="513" y="501"/>
                        <a:pt x="557" y="507"/>
                      </a:cubicBezTo>
                      <a:cubicBezTo>
                        <a:pt x="589" y="555"/>
                        <a:pt x="572" y="610"/>
                        <a:pt x="605" y="659"/>
                      </a:cubicBezTo>
                      <a:cubicBezTo>
                        <a:pt x="590" y="751"/>
                        <a:pt x="573" y="806"/>
                        <a:pt x="581" y="899"/>
                      </a:cubicBezTo>
                      <a:cubicBezTo>
                        <a:pt x="628" y="875"/>
                        <a:pt x="628" y="864"/>
                        <a:pt x="637" y="811"/>
                      </a:cubicBezTo>
                      <a:cubicBezTo>
                        <a:pt x="628" y="763"/>
                        <a:pt x="600" y="666"/>
                        <a:pt x="637" y="619"/>
                      </a:cubicBezTo>
                      <a:cubicBezTo>
                        <a:pt x="656" y="595"/>
                        <a:pt x="685" y="585"/>
                        <a:pt x="701" y="555"/>
                      </a:cubicBezTo>
                      <a:cubicBezTo>
                        <a:pt x="712" y="534"/>
                        <a:pt x="733" y="491"/>
                        <a:pt x="733" y="491"/>
                      </a:cubicBezTo>
                      <a:cubicBezTo>
                        <a:pt x="728" y="472"/>
                        <a:pt x="726" y="452"/>
                        <a:pt x="717" y="435"/>
                      </a:cubicBezTo>
                      <a:cubicBezTo>
                        <a:pt x="712" y="427"/>
                        <a:pt x="699" y="426"/>
                        <a:pt x="693" y="419"/>
                      </a:cubicBezTo>
                      <a:cubicBezTo>
                        <a:pt x="685" y="410"/>
                        <a:pt x="682" y="398"/>
                        <a:pt x="677" y="387"/>
                      </a:cubicBezTo>
                      <a:cubicBezTo>
                        <a:pt x="696" y="199"/>
                        <a:pt x="656" y="204"/>
                        <a:pt x="821" y="219"/>
                      </a:cubicBezTo>
                      <a:cubicBezTo>
                        <a:pt x="880" y="308"/>
                        <a:pt x="775" y="445"/>
                        <a:pt x="869" y="507"/>
                      </a:cubicBezTo>
                      <a:cubicBezTo>
                        <a:pt x="861" y="550"/>
                        <a:pt x="875" y="603"/>
                        <a:pt x="845" y="635"/>
                      </a:cubicBezTo>
                      <a:cubicBezTo>
                        <a:pt x="814" y="668"/>
                        <a:pt x="759" y="617"/>
                        <a:pt x="741" y="595"/>
                      </a:cubicBezTo>
                      <a:cubicBezTo>
                        <a:pt x="714" y="563"/>
                        <a:pt x="696" y="522"/>
                        <a:pt x="661" y="499"/>
                      </a:cubicBezTo>
                      <a:cubicBezTo>
                        <a:pt x="625" y="475"/>
                        <a:pt x="577" y="461"/>
                        <a:pt x="541" y="435"/>
                      </a:cubicBezTo>
                      <a:cubicBezTo>
                        <a:pt x="503" y="408"/>
                        <a:pt x="464" y="385"/>
                        <a:pt x="421" y="363"/>
                      </a:cubicBezTo>
                      <a:cubicBezTo>
                        <a:pt x="365" y="366"/>
                        <a:pt x="309" y="367"/>
                        <a:pt x="253" y="371"/>
                      </a:cubicBezTo>
                      <a:cubicBezTo>
                        <a:pt x="242" y="372"/>
                        <a:pt x="224" y="368"/>
                        <a:pt x="221" y="379"/>
                      </a:cubicBezTo>
                      <a:cubicBezTo>
                        <a:pt x="214" y="402"/>
                        <a:pt x="216" y="431"/>
                        <a:pt x="229" y="451"/>
                      </a:cubicBezTo>
                      <a:cubicBezTo>
                        <a:pt x="238" y="465"/>
                        <a:pt x="261" y="462"/>
                        <a:pt x="277" y="467"/>
                      </a:cubicBezTo>
                      <a:cubicBezTo>
                        <a:pt x="285" y="470"/>
                        <a:pt x="301" y="475"/>
                        <a:pt x="301" y="475"/>
                      </a:cubicBezTo>
                      <a:cubicBezTo>
                        <a:pt x="336" y="470"/>
                        <a:pt x="372" y="470"/>
                        <a:pt x="405" y="459"/>
                      </a:cubicBezTo>
                      <a:cubicBezTo>
                        <a:pt x="429" y="451"/>
                        <a:pt x="469" y="419"/>
                        <a:pt x="469" y="419"/>
                      </a:cubicBezTo>
                      <a:cubicBezTo>
                        <a:pt x="477" y="379"/>
                        <a:pt x="491" y="359"/>
                        <a:pt x="509" y="323"/>
                      </a:cubicBezTo>
                      <a:cubicBezTo>
                        <a:pt x="522" y="233"/>
                        <a:pt x="530" y="116"/>
                        <a:pt x="629" y="83"/>
                      </a:cubicBezTo>
                      <a:cubicBezTo>
                        <a:pt x="674" y="86"/>
                        <a:pt x="721" y="81"/>
                        <a:pt x="765" y="91"/>
                      </a:cubicBezTo>
                      <a:cubicBezTo>
                        <a:pt x="773" y="93"/>
                        <a:pt x="766" y="111"/>
                        <a:pt x="773" y="115"/>
                      </a:cubicBezTo>
                      <a:cubicBezTo>
                        <a:pt x="787" y="123"/>
                        <a:pt x="805" y="120"/>
                        <a:pt x="821" y="123"/>
                      </a:cubicBezTo>
                      <a:cubicBezTo>
                        <a:pt x="801" y="296"/>
                        <a:pt x="835" y="277"/>
                        <a:pt x="677" y="251"/>
                      </a:cubicBezTo>
                      <a:cubicBezTo>
                        <a:pt x="635" y="223"/>
                        <a:pt x="660" y="210"/>
                        <a:pt x="629" y="179"/>
                      </a:cubicBezTo>
                      <a:cubicBezTo>
                        <a:pt x="609" y="159"/>
                        <a:pt x="581" y="147"/>
                        <a:pt x="557" y="131"/>
                      </a:cubicBezTo>
                      <a:cubicBezTo>
                        <a:pt x="549" y="126"/>
                        <a:pt x="533" y="115"/>
                        <a:pt x="533" y="115"/>
                      </a:cubicBezTo>
                      <a:cubicBezTo>
                        <a:pt x="514" y="118"/>
                        <a:pt x="495" y="116"/>
                        <a:pt x="477" y="123"/>
                      </a:cubicBezTo>
                      <a:cubicBezTo>
                        <a:pt x="412" y="149"/>
                        <a:pt x="488" y="142"/>
                        <a:pt x="437" y="171"/>
                      </a:cubicBezTo>
                      <a:cubicBezTo>
                        <a:pt x="425" y="178"/>
                        <a:pt x="410" y="176"/>
                        <a:pt x="397" y="179"/>
                      </a:cubicBezTo>
                      <a:cubicBezTo>
                        <a:pt x="370" y="174"/>
                        <a:pt x="271" y="145"/>
                        <a:pt x="237" y="179"/>
                      </a:cubicBezTo>
                      <a:cubicBezTo>
                        <a:pt x="229" y="187"/>
                        <a:pt x="251" y="197"/>
                        <a:pt x="261" y="203"/>
                      </a:cubicBezTo>
                      <a:cubicBezTo>
                        <a:pt x="291" y="220"/>
                        <a:pt x="340" y="224"/>
                        <a:pt x="373" y="235"/>
                      </a:cubicBezTo>
                      <a:cubicBezTo>
                        <a:pt x="386" y="274"/>
                        <a:pt x="417" y="287"/>
                        <a:pt x="453" y="299"/>
                      </a:cubicBezTo>
                      <a:cubicBezTo>
                        <a:pt x="482" y="294"/>
                        <a:pt x="513" y="293"/>
                        <a:pt x="541" y="283"/>
                      </a:cubicBezTo>
                      <a:cubicBezTo>
                        <a:pt x="573" y="272"/>
                        <a:pt x="592" y="214"/>
                        <a:pt x="605" y="187"/>
                      </a:cubicBezTo>
                      <a:cubicBezTo>
                        <a:pt x="595" y="124"/>
                        <a:pt x="603" y="66"/>
                        <a:pt x="549" y="27"/>
                      </a:cubicBezTo>
                      <a:cubicBezTo>
                        <a:pt x="534" y="17"/>
                        <a:pt x="516" y="13"/>
                        <a:pt x="501" y="3"/>
                      </a:cubicBezTo>
                      <a:cubicBezTo>
                        <a:pt x="466" y="6"/>
                        <a:pt x="430" y="0"/>
                        <a:pt x="397" y="11"/>
                      </a:cubicBezTo>
                      <a:cubicBezTo>
                        <a:pt x="386" y="15"/>
                        <a:pt x="383" y="31"/>
                        <a:pt x="381" y="43"/>
                      </a:cubicBezTo>
                      <a:cubicBezTo>
                        <a:pt x="363" y="151"/>
                        <a:pt x="393" y="176"/>
                        <a:pt x="341" y="243"/>
                      </a:cubicBezTo>
                      <a:cubicBezTo>
                        <a:pt x="317" y="274"/>
                        <a:pt x="291" y="314"/>
                        <a:pt x="261" y="339"/>
                      </a:cubicBezTo>
                      <a:cubicBezTo>
                        <a:pt x="214" y="378"/>
                        <a:pt x="127" y="387"/>
                        <a:pt x="69" y="395"/>
                      </a:cubicBezTo>
                      <a:cubicBezTo>
                        <a:pt x="6" y="437"/>
                        <a:pt x="0" y="561"/>
                        <a:pt x="77" y="587"/>
                      </a:cubicBezTo>
                      <a:cubicBezTo>
                        <a:pt x="141" y="569"/>
                        <a:pt x="156" y="581"/>
                        <a:pt x="189" y="539"/>
                      </a:cubicBezTo>
                      <a:cubicBezTo>
                        <a:pt x="201" y="524"/>
                        <a:pt x="221" y="491"/>
                        <a:pt x="221" y="491"/>
                      </a:cubicBezTo>
                      <a:cubicBezTo>
                        <a:pt x="229" y="449"/>
                        <a:pt x="239" y="443"/>
                        <a:pt x="205" y="403"/>
                      </a:cubicBezTo>
                      <a:cubicBezTo>
                        <a:pt x="200" y="397"/>
                        <a:pt x="188" y="399"/>
                        <a:pt x="181" y="395"/>
                      </a:cubicBezTo>
                      <a:cubicBezTo>
                        <a:pt x="164" y="386"/>
                        <a:pt x="133" y="363"/>
                        <a:pt x="133" y="363"/>
                      </a:cubicBezTo>
                      <a:cubicBezTo>
                        <a:pt x="107" y="324"/>
                        <a:pt x="101" y="308"/>
                        <a:pt x="101" y="259"/>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3" name="Freeform 47"/>
                <p:cNvSpPr>
                  <a:spLocks/>
                </p:cNvSpPr>
                <p:nvPr/>
              </p:nvSpPr>
              <p:spPr bwMode="auto">
                <a:xfrm>
                  <a:off x="4001" y="1136"/>
                  <a:ext cx="703" cy="1046"/>
                </a:xfrm>
                <a:custGeom>
                  <a:avLst/>
                  <a:gdLst>
                    <a:gd name="T0" fmla="*/ 127 w 703"/>
                    <a:gd name="T1" fmla="*/ 32 h 1046"/>
                    <a:gd name="T2" fmla="*/ 199 w 703"/>
                    <a:gd name="T3" fmla="*/ 160 h 1046"/>
                    <a:gd name="T4" fmla="*/ 79 w 703"/>
                    <a:gd name="T5" fmla="*/ 336 h 1046"/>
                    <a:gd name="T6" fmla="*/ 151 w 703"/>
                    <a:gd name="T7" fmla="*/ 376 h 1046"/>
                    <a:gd name="T8" fmla="*/ 223 w 703"/>
                    <a:gd name="T9" fmla="*/ 512 h 1046"/>
                    <a:gd name="T10" fmla="*/ 247 w 703"/>
                    <a:gd name="T11" fmla="*/ 720 h 1046"/>
                    <a:gd name="T12" fmla="*/ 351 w 703"/>
                    <a:gd name="T13" fmla="*/ 664 h 1046"/>
                    <a:gd name="T14" fmla="*/ 383 w 703"/>
                    <a:gd name="T15" fmla="*/ 608 h 1046"/>
                    <a:gd name="T16" fmla="*/ 375 w 703"/>
                    <a:gd name="T17" fmla="*/ 792 h 1046"/>
                    <a:gd name="T18" fmla="*/ 431 w 703"/>
                    <a:gd name="T19" fmla="*/ 984 h 1046"/>
                    <a:gd name="T20" fmla="*/ 335 w 703"/>
                    <a:gd name="T21" fmla="*/ 904 h 1046"/>
                    <a:gd name="T22" fmla="*/ 231 w 703"/>
                    <a:gd name="T23" fmla="*/ 856 h 1046"/>
                    <a:gd name="T24" fmla="*/ 343 w 703"/>
                    <a:gd name="T25" fmla="*/ 888 h 1046"/>
                    <a:gd name="T26" fmla="*/ 439 w 703"/>
                    <a:gd name="T27" fmla="*/ 1016 h 1046"/>
                    <a:gd name="T28" fmla="*/ 583 w 703"/>
                    <a:gd name="T29" fmla="*/ 952 h 1046"/>
                    <a:gd name="T30" fmla="*/ 503 w 703"/>
                    <a:gd name="T31" fmla="*/ 912 h 1046"/>
                    <a:gd name="T32" fmla="*/ 495 w 703"/>
                    <a:gd name="T33" fmla="*/ 752 h 1046"/>
                    <a:gd name="T34" fmla="*/ 471 w 703"/>
                    <a:gd name="T35" fmla="*/ 672 h 1046"/>
                    <a:gd name="T36" fmla="*/ 407 w 703"/>
                    <a:gd name="T37" fmla="*/ 720 h 1046"/>
                    <a:gd name="T38" fmla="*/ 383 w 703"/>
                    <a:gd name="T39" fmla="*/ 680 h 1046"/>
                    <a:gd name="T40" fmla="*/ 423 w 703"/>
                    <a:gd name="T41" fmla="*/ 504 h 1046"/>
                    <a:gd name="T42" fmla="*/ 391 w 703"/>
                    <a:gd name="T43" fmla="*/ 600 h 1046"/>
                    <a:gd name="T44" fmla="*/ 383 w 703"/>
                    <a:gd name="T45" fmla="*/ 544 h 1046"/>
                    <a:gd name="T46" fmla="*/ 215 w 703"/>
                    <a:gd name="T47" fmla="*/ 464 h 1046"/>
                    <a:gd name="T48" fmla="*/ 279 w 703"/>
                    <a:gd name="T49" fmla="*/ 320 h 1046"/>
                    <a:gd name="T50" fmla="*/ 255 w 703"/>
                    <a:gd name="T51" fmla="*/ 256 h 1046"/>
                    <a:gd name="T52" fmla="*/ 87 w 703"/>
                    <a:gd name="T53" fmla="*/ 496 h 1046"/>
                    <a:gd name="T54" fmla="*/ 39 w 703"/>
                    <a:gd name="T55" fmla="*/ 648 h 1046"/>
                    <a:gd name="T56" fmla="*/ 167 w 703"/>
                    <a:gd name="T57" fmla="*/ 736 h 1046"/>
                    <a:gd name="T58" fmla="*/ 359 w 703"/>
                    <a:gd name="T59" fmla="*/ 720 h 1046"/>
                    <a:gd name="T60" fmla="*/ 391 w 703"/>
                    <a:gd name="T61" fmla="*/ 880 h 1046"/>
                    <a:gd name="T62" fmla="*/ 663 w 703"/>
                    <a:gd name="T63" fmla="*/ 912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046">
                      <a:moveTo>
                        <a:pt x="207" y="0"/>
                      </a:moveTo>
                      <a:cubicBezTo>
                        <a:pt x="175" y="8"/>
                        <a:pt x="154" y="14"/>
                        <a:pt x="127" y="32"/>
                      </a:cubicBezTo>
                      <a:cubicBezTo>
                        <a:pt x="88" y="91"/>
                        <a:pt x="141" y="111"/>
                        <a:pt x="191" y="128"/>
                      </a:cubicBezTo>
                      <a:cubicBezTo>
                        <a:pt x="194" y="139"/>
                        <a:pt x="200" y="149"/>
                        <a:pt x="199" y="160"/>
                      </a:cubicBezTo>
                      <a:cubicBezTo>
                        <a:pt x="193" y="218"/>
                        <a:pt x="128" y="213"/>
                        <a:pt x="87" y="240"/>
                      </a:cubicBezTo>
                      <a:cubicBezTo>
                        <a:pt x="68" y="277"/>
                        <a:pt x="57" y="286"/>
                        <a:pt x="79" y="336"/>
                      </a:cubicBezTo>
                      <a:cubicBezTo>
                        <a:pt x="82" y="344"/>
                        <a:pt x="96" y="340"/>
                        <a:pt x="103" y="344"/>
                      </a:cubicBezTo>
                      <a:cubicBezTo>
                        <a:pt x="120" y="353"/>
                        <a:pt x="151" y="376"/>
                        <a:pt x="151" y="376"/>
                      </a:cubicBezTo>
                      <a:cubicBezTo>
                        <a:pt x="154" y="384"/>
                        <a:pt x="158" y="392"/>
                        <a:pt x="159" y="400"/>
                      </a:cubicBezTo>
                      <a:cubicBezTo>
                        <a:pt x="180" y="690"/>
                        <a:pt x="133" y="602"/>
                        <a:pt x="223" y="512"/>
                      </a:cubicBezTo>
                      <a:cubicBezTo>
                        <a:pt x="228" y="520"/>
                        <a:pt x="238" y="526"/>
                        <a:pt x="239" y="536"/>
                      </a:cubicBezTo>
                      <a:cubicBezTo>
                        <a:pt x="246" y="597"/>
                        <a:pt x="225" y="663"/>
                        <a:pt x="247" y="720"/>
                      </a:cubicBezTo>
                      <a:cubicBezTo>
                        <a:pt x="254" y="738"/>
                        <a:pt x="284" y="709"/>
                        <a:pt x="303" y="704"/>
                      </a:cubicBezTo>
                      <a:cubicBezTo>
                        <a:pt x="318" y="689"/>
                        <a:pt x="339" y="681"/>
                        <a:pt x="351" y="664"/>
                      </a:cubicBezTo>
                      <a:cubicBezTo>
                        <a:pt x="357" y="655"/>
                        <a:pt x="354" y="642"/>
                        <a:pt x="359" y="632"/>
                      </a:cubicBezTo>
                      <a:cubicBezTo>
                        <a:pt x="365" y="622"/>
                        <a:pt x="375" y="616"/>
                        <a:pt x="383" y="608"/>
                      </a:cubicBezTo>
                      <a:cubicBezTo>
                        <a:pt x="411" y="650"/>
                        <a:pt x="392" y="666"/>
                        <a:pt x="367" y="704"/>
                      </a:cubicBezTo>
                      <a:cubicBezTo>
                        <a:pt x="370" y="733"/>
                        <a:pt x="354" y="771"/>
                        <a:pt x="375" y="792"/>
                      </a:cubicBezTo>
                      <a:cubicBezTo>
                        <a:pt x="421" y="838"/>
                        <a:pt x="451" y="746"/>
                        <a:pt x="463" y="728"/>
                      </a:cubicBezTo>
                      <a:cubicBezTo>
                        <a:pt x="513" y="803"/>
                        <a:pt x="526" y="952"/>
                        <a:pt x="431" y="984"/>
                      </a:cubicBezTo>
                      <a:cubicBezTo>
                        <a:pt x="410" y="979"/>
                        <a:pt x="384" y="982"/>
                        <a:pt x="367" y="968"/>
                      </a:cubicBezTo>
                      <a:cubicBezTo>
                        <a:pt x="349" y="953"/>
                        <a:pt x="346" y="925"/>
                        <a:pt x="335" y="904"/>
                      </a:cubicBezTo>
                      <a:cubicBezTo>
                        <a:pt x="330" y="893"/>
                        <a:pt x="331" y="874"/>
                        <a:pt x="319" y="872"/>
                      </a:cubicBezTo>
                      <a:cubicBezTo>
                        <a:pt x="290" y="867"/>
                        <a:pt x="260" y="861"/>
                        <a:pt x="231" y="856"/>
                      </a:cubicBezTo>
                      <a:cubicBezTo>
                        <a:pt x="260" y="836"/>
                        <a:pt x="266" y="825"/>
                        <a:pt x="311" y="848"/>
                      </a:cubicBezTo>
                      <a:cubicBezTo>
                        <a:pt x="376" y="880"/>
                        <a:pt x="251" y="868"/>
                        <a:pt x="343" y="888"/>
                      </a:cubicBezTo>
                      <a:cubicBezTo>
                        <a:pt x="372" y="894"/>
                        <a:pt x="402" y="893"/>
                        <a:pt x="431" y="896"/>
                      </a:cubicBezTo>
                      <a:cubicBezTo>
                        <a:pt x="434" y="936"/>
                        <a:pt x="429" y="977"/>
                        <a:pt x="439" y="1016"/>
                      </a:cubicBezTo>
                      <a:cubicBezTo>
                        <a:pt x="446" y="1046"/>
                        <a:pt x="508" y="999"/>
                        <a:pt x="519" y="992"/>
                      </a:cubicBezTo>
                      <a:cubicBezTo>
                        <a:pt x="543" y="920"/>
                        <a:pt x="496" y="1039"/>
                        <a:pt x="583" y="952"/>
                      </a:cubicBezTo>
                      <a:cubicBezTo>
                        <a:pt x="590" y="945"/>
                        <a:pt x="576" y="932"/>
                        <a:pt x="567" y="928"/>
                      </a:cubicBezTo>
                      <a:cubicBezTo>
                        <a:pt x="547" y="918"/>
                        <a:pt x="524" y="917"/>
                        <a:pt x="503" y="912"/>
                      </a:cubicBezTo>
                      <a:cubicBezTo>
                        <a:pt x="433" y="865"/>
                        <a:pt x="471" y="892"/>
                        <a:pt x="431" y="832"/>
                      </a:cubicBezTo>
                      <a:cubicBezTo>
                        <a:pt x="442" y="788"/>
                        <a:pt x="455" y="772"/>
                        <a:pt x="495" y="752"/>
                      </a:cubicBezTo>
                      <a:cubicBezTo>
                        <a:pt x="524" y="714"/>
                        <a:pt x="535" y="720"/>
                        <a:pt x="567" y="688"/>
                      </a:cubicBezTo>
                      <a:cubicBezTo>
                        <a:pt x="540" y="648"/>
                        <a:pt x="549" y="646"/>
                        <a:pt x="471" y="672"/>
                      </a:cubicBezTo>
                      <a:cubicBezTo>
                        <a:pt x="462" y="675"/>
                        <a:pt x="463" y="690"/>
                        <a:pt x="455" y="696"/>
                      </a:cubicBezTo>
                      <a:cubicBezTo>
                        <a:pt x="441" y="707"/>
                        <a:pt x="422" y="710"/>
                        <a:pt x="407" y="720"/>
                      </a:cubicBezTo>
                      <a:cubicBezTo>
                        <a:pt x="396" y="715"/>
                        <a:pt x="381" y="714"/>
                        <a:pt x="375" y="704"/>
                      </a:cubicBezTo>
                      <a:cubicBezTo>
                        <a:pt x="371" y="697"/>
                        <a:pt x="381" y="688"/>
                        <a:pt x="383" y="680"/>
                      </a:cubicBezTo>
                      <a:cubicBezTo>
                        <a:pt x="395" y="638"/>
                        <a:pt x="425" y="611"/>
                        <a:pt x="439" y="568"/>
                      </a:cubicBezTo>
                      <a:cubicBezTo>
                        <a:pt x="434" y="547"/>
                        <a:pt x="437" y="521"/>
                        <a:pt x="423" y="504"/>
                      </a:cubicBezTo>
                      <a:cubicBezTo>
                        <a:pt x="404" y="481"/>
                        <a:pt x="378" y="532"/>
                        <a:pt x="375" y="536"/>
                      </a:cubicBezTo>
                      <a:cubicBezTo>
                        <a:pt x="380" y="557"/>
                        <a:pt x="375" y="584"/>
                        <a:pt x="391" y="600"/>
                      </a:cubicBezTo>
                      <a:cubicBezTo>
                        <a:pt x="399" y="608"/>
                        <a:pt x="419" y="595"/>
                        <a:pt x="423" y="584"/>
                      </a:cubicBezTo>
                      <a:cubicBezTo>
                        <a:pt x="428" y="572"/>
                        <a:pt x="389" y="545"/>
                        <a:pt x="383" y="544"/>
                      </a:cubicBezTo>
                      <a:cubicBezTo>
                        <a:pt x="346" y="535"/>
                        <a:pt x="308" y="533"/>
                        <a:pt x="271" y="528"/>
                      </a:cubicBezTo>
                      <a:cubicBezTo>
                        <a:pt x="243" y="509"/>
                        <a:pt x="226" y="496"/>
                        <a:pt x="215" y="464"/>
                      </a:cubicBezTo>
                      <a:cubicBezTo>
                        <a:pt x="225" y="381"/>
                        <a:pt x="227" y="403"/>
                        <a:pt x="271" y="344"/>
                      </a:cubicBezTo>
                      <a:cubicBezTo>
                        <a:pt x="274" y="336"/>
                        <a:pt x="275" y="328"/>
                        <a:pt x="279" y="320"/>
                      </a:cubicBezTo>
                      <a:cubicBezTo>
                        <a:pt x="283" y="311"/>
                        <a:pt x="295" y="306"/>
                        <a:pt x="295" y="296"/>
                      </a:cubicBezTo>
                      <a:cubicBezTo>
                        <a:pt x="295" y="278"/>
                        <a:pt x="266" y="263"/>
                        <a:pt x="255" y="256"/>
                      </a:cubicBezTo>
                      <a:cubicBezTo>
                        <a:pt x="228" y="259"/>
                        <a:pt x="188" y="240"/>
                        <a:pt x="175" y="264"/>
                      </a:cubicBezTo>
                      <a:cubicBezTo>
                        <a:pt x="94" y="412"/>
                        <a:pt x="225" y="427"/>
                        <a:pt x="87" y="496"/>
                      </a:cubicBezTo>
                      <a:cubicBezTo>
                        <a:pt x="48" y="477"/>
                        <a:pt x="35" y="471"/>
                        <a:pt x="15" y="432"/>
                      </a:cubicBezTo>
                      <a:cubicBezTo>
                        <a:pt x="55" y="312"/>
                        <a:pt x="0" y="590"/>
                        <a:pt x="39" y="648"/>
                      </a:cubicBezTo>
                      <a:cubicBezTo>
                        <a:pt x="59" y="678"/>
                        <a:pt x="141" y="671"/>
                        <a:pt x="151" y="672"/>
                      </a:cubicBezTo>
                      <a:cubicBezTo>
                        <a:pt x="158" y="693"/>
                        <a:pt x="146" y="731"/>
                        <a:pt x="167" y="736"/>
                      </a:cubicBezTo>
                      <a:cubicBezTo>
                        <a:pt x="180" y="739"/>
                        <a:pt x="258" y="719"/>
                        <a:pt x="287" y="712"/>
                      </a:cubicBezTo>
                      <a:cubicBezTo>
                        <a:pt x="311" y="715"/>
                        <a:pt x="337" y="711"/>
                        <a:pt x="359" y="720"/>
                      </a:cubicBezTo>
                      <a:cubicBezTo>
                        <a:pt x="367" y="723"/>
                        <a:pt x="366" y="736"/>
                        <a:pt x="367" y="744"/>
                      </a:cubicBezTo>
                      <a:cubicBezTo>
                        <a:pt x="368" y="749"/>
                        <a:pt x="370" y="863"/>
                        <a:pt x="391" y="880"/>
                      </a:cubicBezTo>
                      <a:cubicBezTo>
                        <a:pt x="420" y="904"/>
                        <a:pt x="466" y="892"/>
                        <a:pt x="503" y="896"/>
                      </a:cubicBezTo>
                      <a:cubicBezTo>
                        <a:pt x="647" y="912"/>
                        <a:pt x="474" y="896"/>
                        <a:pt x="663" y="912"/>
                      </a:cubicBezTo>
                      <a:cubicBezTo>
                        <a:pt x="679" y="959"/>
                        <a:pt x="641" y="1032"/>
                        <a:pt x="703" y="103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4" name="Freeform 48"/>
                <p:cNvSpPr>
                  <a:spLocks/>
                </p:cNvSpPr>
                <p:nvPr/>
              </p:nvSpPr>
              <p:spPr bwMode="auto">
                <a:xfrm>
                  <a:off x="4450" y="1392"/>
                  <a:ext cx="955" cy="829"/>
                </a:xfrm>
                <a:custGeom>
                  <a:avLst/>
                  <a:gdLst>
                    <a:gd name="T0" fmla="*/ 878 w 955"/>
                    <a:gd name="T1" fmla="*/ 184 h 829"/>
                    <a:gd name="T2" fmla="*/ 942 w 955"/>
                    <a:gd name="T3" fmla="*/ 256 h 829"/>
                    <a:gd name="T4" fmla="*/ 790 w 955"/>
                    <a:gd name="T5" fmla="*/ 456 h 829"/>
                    <a:gd name="T6" fmla="*/ 750 w 955"/>
                    <a:gd name="T7" fmla="*/ 544 h 829"/>
                    <a:gd name="T8" fmla="*/ 750 w 955"/>
                    <a:gd name="T9" fmla="*/ 592 h 829"/>
                    <a:gd name="T10" fmla="*/ 510 w 955"/>
                    <a:gd name="T11" fmla="*/ 744 h 829"/>
                    <a:gd name="T12" fmla="*/ 526 w 955"/>
                    <a:gd name="T13" fmla="*/ 648 h 829"/>
                    <a:gd name="T14" fmla="*/ 478 w 955"/>
                    <a:gd name="T15" fmla="*/ 624 h 829"/>
                    <a:gd name="T16" fmla="*/ 406 w 955"/>
                    <a:gd name="T17" fmla="*/ 752 h 829"/>
                    <a:gd name="T18" fmla="*/ 478 w 955"/>
                    <a:gd name="T19" fmla="*/ 672 h 829"/>
                    <a:gd name="T20" fmla="*/ 718 w 955"/>
                    <a:gd name="T21" fmla="*/ 688 h 829"/>
                    <a:gd name="T22" fmla="*/ 622 w 955"/>
                    <a:gd name="T23" fmla="*/ 552 h 829"/>
                    <a:gd name="T24" fmla="*/ 646 w 955"/>
                    <a:gd name="T25" fmla="*/ 488 h 829"/>
                    <a:gd name="T26" fmla="*/ 830 w 955"/>
                    <a:gd name="T27" fmla="*/ 408 h 829"/>
                    <a:gd name="T28" fmla="*/ 758 w 955"/>
                    <a:gd name="T29" fmla="*/ 272 h 829"/>
                    <a:gd name="T30" fmla="*/ 598 w 955"/>
                    <a:gd name="T31" fmla="*/ 320 h 829"/>
                    <a:gd name="T32" fmla="*/ 630 w 955"/>
                    <a:gd name="T33" fmla="*/ 448 h 829"/>
                    <a:gd name="T34" fmla="*/ 398 w 955"/>
                    <a:gd name="T35" fmla="*/ 384 h 829"/>
                    <a:gd name="T36" fmla="*/ 286 w 955"/>
                    <a:gd name="T37" fmla="*/ 424 h 829"/>
                    <a:gd name="T38" fmla="*/ 222 w 955"/>
                    <a:gd name="T39" fmla="*/ 296 h 829"/>
                    <a:gd name="T40" fmla="*/ 70 w 955"/>
                    <a:gd name="T41" fmla="*/ 136 h 829"/>
                    <a:gd name="T42" fmla="*/ 14 w 955"/>
                    <a:gd name="T43" fmla="*/ 104 h 829"/>
                    <a:gd name="T44" fmla="*/ 78 w 955"/>
                    <a:gd name="T45" fmla="*/ 208 h 829"/>
                    <a:gd name="T46" fmla="*/ 134 w 955"/>
                    <a:gd name="T47" fmla="*/ 440 h 829"/>
                    <a:gd name="T48" fmla="*/ 118 w 955"/>
                    <a:gd name="T49" fmla="*/ 504 h 829"/>
                    <a:gd name="T50" fmla="*/ 158 w 955"/>
                    <a:gd name="T51" fmla="*/ 416 h 829"/>
                    <a:gd name="T52" fmla="*/ 222 w 955"/>
                    <a:gd name="T53" fmla="*/ 632 h 829"/>
                    <a:gd name="T54" fmla="*/ 390 w 955"/>
                    <a:gd name="T55" fmla="*/ 440 h 829"/>
                    <a:gd name="T56" fmla="*/ 462 w 955"/>
                    <a:gd name="T57" fmla="*/ 480 h 829"/>
                    <a:gd name="T58" fmla="*/ 350 w 955"/>
                    <a:gd name="T59" fmla="*/ 584 h 829"/>
                    <a:gd name="T60" fmla="*/ 342 w 955"/>
                    <a:gd name="T61" fmla="*/ 736 h 829"/>
                    <a:gd name="T62" fmla="*/ 382 w 955"/>
                    <a:gd name="T63" fmla="*/ 7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5" h="829">
                      <a:moveTo>
                        <a:pt x="886" y="0"/>
                      </a:moveTo>
                      <a:cubicBezTo>
                        <a:pt x="955" y="46"/>
                        <a:pt x="898" y="123"/>
                        <a:pt x="878" y="184"/>
                      </a:cubicBezTo>
                      <a:cubicBezTo>
                        <a:pt x="889" y="216"/>
                        <a:pt x="903" y="222"/>
                        <a:pt x="934" y="232"/>
                      </a:cubicBezTo>
                      <a:cubicBezTo>
                        <a:pt x="937" y="240"/>
                        <a:pt x="943" y="248"/>
                        <a:pt x="942" y="256"/>
                      </a:cubicBezTo>
                      <a:cubicBezTo>
                        <a:pt x="933" y="370"/>
                        <a:pt x="901" y="344"/>
                        <a:pt x="822" y="384"/>
                      </a:cubicBezTo>
                      <a:cubicBezTo>
                        <a:pt x="807" y="406"/>
                        <a:pt x="809" y="437"/>
                        <a:pt x="790" y="456"/>
                      </a:cubicBezTo>
                      <a:cubicBezTo>
                        <a:pt x="773" y="473"/>
                        <a:pt x="726" y="488"/>
                        <a:pt x="726" y="488"/>
                      </a:cubicBezTo>
                      <a:cubicBezTo>
                        <a:pt x="715" y="521"/>
                        <a:pt x="716" y="533"/>
                        <a:pt x="750" y="544"/>
                      </a:cubicBezTo>
                      <a:cubicBezTo>
                        <a:pt x="755" y="552"/>
                        <a:pt x="766" y="558"/>
                        <a:pt x="766" y="568"/>
                      </a:cubicBezTo>
                      <a:cubicBezTo>
                        <a:pt x="766" y="578"/>
                        <a:pt x="758" y="587"/>
                        <a:pt x="750" y="592"/>
                      </a:cubicBezTo>
                      <a:cubicBezTo>
                        <a:pt x="723" y="609"/>
                        <a:pt x="676" y="617"/>
                        <a:pt x="646" y="632"/>
                      </a:cubicBezTo>
                      <a:cubicBezTo>
                        <a:pt x="598" y="703"/>
                        <a:pt x="596" y="715"/>
                        <a:pt x="510" y="744"/>
                      </a:cubicBezTo>
                      <a:cubicBezTo>
                        <a:pt x="480" y="790"/>
                        <a:pt x="466" y="824"/>
                        <a:pt x="486" y="744"/>
                      </a:cubicBezTo>
                      <a:cubicBezTo>
                        <a:pt x="496" y="706"/>
                        <a:pt x="514" y="684"/>
                        <a:pt x="526" y="648"/>
                      </a:cubicBezTo>
                      <a:cubicBezTo>
                        <a:pt x="521" y="637"/>
                        <a:pt x="521" y="621"/>
                        <a:pt x="510" y="616"/>
                      </a:cubicBezTo>
                      <a:cubicBezTo>
                        <a:pt x="500" y="611"/>
                        <a:pt x="486" y="617"/>
                        <a:pt x="478" y="624"/>
                      </a:cubicBezTo>
                      <a:cubicBezTo>
                        <a:pt x="448" y="649"/>
                        <a:pt x="455" y="706"/>
                        <a:pt x="430" y="736"/>
                      </a:cubicBezTo>
                      <a:cubicBezTo>
                        <a:pt x="424" y="743"/>
                        <a:pt x="414" y="747"/>
                        <a:pt x="406" y="752"/>
                      </a:cubicBezTo>
                      <a:cubicBezTo>
                        <a:pt x="393" y="714"/>
                        <a:pt x="406" y="677"/>
                        <a:pt x="446" y="664"/>
                      </a:cubicBezTo>
                      <a:cubicBezTo>
                        <a:pt x="457" y="667"/>
                        <a:pt x="468" y="667"/>
                        <a:pt x="478" y="672"/>
                      </a:cubicBezTo>
                      <a:cubicBezTo>
                        <a:pt x="495" y="681"/>
                        <a:pt x="526" y="704"/>
                        <a:pt x="526" y="704"/>
                      </a:cubicBezTo>
                      <a:cubicBezTo>
                        <a:pt x="590" y="699"/>
                        <a:pt x="654" y="697"/>
                        <a:pt x="718" y="688"/>
                      </a:cubicBezTo>
                      <a:cubicBezTo>
                        <a:pt x="759" y="682"/>
                        <a:pt x="741" y="647"/>
                        <a:pt x="726" y="624"/>
                      </a:cubicBezTo>
                      <a:cubicBezTo>
                        <a:pt x="711" y="600"/>
                        <a:pt x="648" y="565"/>
                        <a:pt x="622" y="552"/>
                      </a:cubicBezTo>
                      <a:cubicBezTo>
                        <a:pt x="591" y="506"/>
                        <a:pt x="606" y="544"/>
                        <a:pt x="630" y="520"/>
                      </a:cubicBezTo>
                      <a:cubicBezTo>
                        <a:pt x="638" y="512"/>
                        <a:pt x="636" y="495"/>
                        <a:pt x="646" y="488"/>
                      </a:cubicBezTo>
                      <a:cubicBezTo>
                        <a:pt x="659" y="478"/>
                        <a:pt x="678" y="478"/>
                        <a:pt x="694" y="472"/>
                      </a:cubicBezTo>
                      <a:cubicBezTo>
                        <a:pt x="744" y="453"/>
                        <a:pt x="786" y="437"/>
                        <a:pt x="830" y="408"/>
                      </a:cubicBezTo>
                      <a:cubicBezTo>
                        <a:pt x="784" y="377"/>
                        <a:pt x="736" y="353"/>
                        <a:pt x="686" y="328"/>
                      </a:cubicBezTo>
                      <a:cubicBezTo>
                        <a:pt x="706" y="299"/>
                        <a:pt x="729" y="291"/>
                        <a:pt x="758" y="272"/>
                      </a:cubicBezTo>
                      <a:cubicBezTo>
                        <a:pt x="816" y="184"/>
                        <a:pt x="634" y="236"/>
                        <a:pt x="590" y="280"/>
                      </a:cubicBezTo>
                      <a:cubicBezTo>
                        <a:pt x="593" y="293"/>
                        <a:pt x="591" y="308"/>
                        <a:pt x="598" y="320"/>
                      </a:cubicBezTo>
                      <a:cubicBezTo>
                        <a:pt x="605" y="331"/>
                        <a:pt x="679" y="363"/>
                        <a:pt x="694" y="368"/>
                      </a:cubicBezTo>
                      <a:cubicBezTo>
                        <a:pt x="679" y="413"/>
                        <a:pt x="675" y="433"/>
                        <a:pt x="630" y="448"/>
                      </a:cubicBezTo>
                      <a:cubicBezTo>
                        <a:pt x="568" y="510"/>
                        <a:pt x="486" y="517"/>
                        <a:pt x="406" y="544"/>
                      </a:cubicBezTo>
                      <a:cubicBezTo>
                        <a:pt x="351" y="507"/>
                        <a:pt x="384" y="440"/>
                        <a:pt x="398" y="384"/>
                      </a:cubicBezTo>
                      <a:cubicBezTo>
                        <a:pt x="387" y="297"/>
                        <a:pt x="410" y="225"/>
                        <a:pt x="318" y="248"/>
                      </a:cubicBezTo>
                      <a:cubicBezTo>
                        <a:pt x="266" y="327"/>
                        <a:pt x="346" y="197"/>
                        <a:pt x="286" y="424"/>
                      </a:cubicBezTo>
                      <a:cubicBezTo>
                        <a:pt x="283" y="436"/>
                        <a:pt x="276" y="402"/>
                        <a:pt x="270" y="392"/>
                      </a:cubicBezTo>
                      <a:cubicBezTo>
                        <a:pt x="252" y="360"/>
                        <a:pt x="242" y="327"/>
                        <a:pt x="222" y="296"/>
                      </a:cubicBezTo>
                      <a:cubicBezTo>
                        <a:pt x="205" y="120"/>
                        <a:pt x="247" y="105"/>
                        <a:pt x="102" y="120"/>
                      </a:cubicBezTo>
                      <a:cubicBezTo>
                        <a:pt x="91" y="125"/>
                        <a:pt x="73" y="125"/>
                        <a:pt x="70" y="136"/>
                      </a:cubicBezTo>
                      <a:cubicBezTo>
                        <a:pt x="21" y="299"/>
                        <a:pt x="105" y="263"/>
                        <a:pt x="30" y="288"/>
                      </a:cubicBezTo>
                      <a:cubicBezTo>
                        <a:pt x="0" y="198"/>
                        <a:pt x="4" y="272"/>
                        <a:pt x="14" y="104"/>
                      </a:cubicBezTo>
                      <a:cubicBezTo>
                        <a:pt x="25" y="107"/>
                        <a:pt x="39" y="104"/>
                        <a:pt x="46" y="112"/>
                      </a:cubicBezTo>
                      <a:cubicBezTo>
                        <a:pt x="59" y="128"/>
                        <a:pt x="70" y="185"/>
                        <a:pt x="78" y="208"/>
                      </a:cubicBezTo>
                      <a:cubicBezTo>
                        <a:pt x="86" y="232"/>
                        <a:pt x="131" y="243"/>
                        <a:pt x="150" y="256"/>
                      </a:cubicBezTo>
                      <a:cubicBezTo>
                        <a:pt x="187" y="312"/>
                        <a:pt x="170" y="386"/>
                        <a:pt x="134" y="440"/>
                      </a:cubicBezTo>
                      <a:cubicBezTo>
                        <a:pt x="131" y="453"/>
                        <a:pt x="134" y="469"/>
                        <a:pt x="126" y="480"/>
                      </a:cubicBezTo>
                      <a:cubicBezTo>
                        <a:pt x="107" y="507"/>
                        <a:pt x="68" y="487"/>
                        <a:pt x="118" y="504"/>
                      </a:cubicBezTo>
                      <a:cubicBezTo>
                        <a:pt x="128" y="485"/>
                        <a:pt x="142" y="468"/>
                        <a:pt x="150" y="448"/>
                      </a:cubicBezTo>
                      <a:cubicBezTo>
                        <a:pt x="154" y="438"/>
                        <a:pt x="152" y="425"/>
                        <a:pt x="158" y="416"/>
                      </a:cubicBezTo>
                      <a:cubicBezTo>
                        <a:pt x="163" y="408"/>
                        <a:pt x="174" y="405"/>
                        <a:pt x="182" y="400"/>
                      </a:cubicBezTo>
                      <a:cubicBezTo>
                        <a:pt x="202" y="480"/>
                        <a:pt x="122" y="699"/>
                        <a:pt x="222" y="632"/>
                      </a:cubicBezTo>
                      <a:cubicBezTo>
                        <a:pt x="262" y="572"/>
                        <a:pt x="289" y="517"/>
                        <a:pt x="342" y="464"/>
                      </a:cubicBezTo>
                      <a:cubicBezTo>
                        <a:pt x="365" y="441"/>
                        <a:pt x="364" y="453"/>
                        <a:pt x="390" y="440"/>
                      </a:cubicBezTo>
                      <a:cubicBezTo>
                        <a:pt x="436" y="417"/>
                        <a:pt x="477" y="399"/>
                        <a:pt x="518" y="368"/>
                      </a:cubicBezTo>
                      <a:cubicBezTo>
                        <a:pt x="507" y="431"/>
                        <a:pt x="496" y="432"/>
                        <a:pt x="462" y="480"/>
                      </a:cubicBezTo>
                      <a:cubicBezTo>
                        <a:pt x="431" y="523"/>
                        <a:pt x="465" y="506"/>
                        <a:pt x="422" y="520"/>
                      </a:cubicBezTo>
                      <a:cubicBezTo>
                        <a:pt x="397" y="545"/>
                        <a:pt x="370" y="554"/>
                        <a:pt x="350" y="584"/>
                      </a:cubicBezTo>
                      <a:cubicBezTo>
                        <a:pt x="361" y="629"/>
                        <a:pt x="407" y="672"/>
                        <a:pt x="334" y="696"/>
                      </a:cubicBezTo>
                      <a:cubicBezTo>
                        <a:pt x="337" y="709"/>
                        <a:pt x="334" y="725"/>
                        <a:pt x="342" y="736"/>
                      </a:cubicBezTo>
                      <a:cubicBezTo>
                        <a:pt x="347" y="743"/>
                        <a:pt x="359" y="739"/>
                        <a:pt x="366" y="744"/>
                      </a:cubicBezTo>
                      <a:cubicBezTo>
                        <a:pt x="374" y="750"/>
                        <a:pt x="377" y="760"/>
                        <a:pt x="382" y="768"/>
                      </a:cubicBezTo>
                      <a:cubicBezTo>
                        <a:pt x="391" y="829"/>
                        <a:pt x="371" y="824"/>
                        <a:pt x="406" y="8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62865" name="Text Box 49"/>
              <p:cNvSpPr txBox="1">
                <a:spLocks noChangeArrowheads="1"/>
              </p:cNvSpPr>
              <p:nvPr/>
            </p:nvSpPr>
            <p:spPr bwMode="auto">
              <a:xfrm>
                <a:off x="4400" y="387"/>
                <a:ext cx="63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0" tIns="50935" rIns="101870" bIns="50935">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t>nucleus</a:t>
                </a:r>
              </a:p>
            </p:txBody>
          </p:sp>
        </p:grpSp>
      </p:grpSp>
      <p:grpSp>
        <p:nvGrpSpPr>
          <p:cNvPr id="162866" name="Group 50"/>
          <p:cNvGrpSpPr>
            <a:grpSpLocks/>
          </p:cNvGrpSpPr>
          <p:nvPr/>
        </p:nvGrpSpPr>
        <p:grpSpPr bwMode="auto">
          <a:xfrm>
            <a:off x="2248478" y="3357563"/>
            <a:ext cx="6608330" cy="2087096"/>
            <a:chOff x="1416" y="2115"/>
            <a:chExt cx="4163" cy="1315"/>
          </a:xfrm>
        </p:grpSpPr>
        <p:sp>
          <p:nvSpPr>
            <p:cNvPr id="162867" name="Line 51"/>
            <p:cNvSpPr>
              <a:spLocks noChangeShapeType="1"/>
            </p:cNvSpPr>
            <p:nvPr/>
          </p:nvSpPr>
          <p:spPr bwMode="auto">
            <a:xfrm flipH="1">
              <a:off x="3810" y="2115"/>
              <a:ext cx="499" cy="58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8" name="Freeform 52"/>
            <p:cNvSpPr>
              <a:spLocks/>
            </p:cNvSpPr>
            <p:nvPr/>
          </p:nvSpPr>
          <p:spPr bwMode="auto">
            <a:xfrm>
              <a:off x="1587" y="2179"/>
              <a:ext cx="3992" cy="1251"/>
            </a:xfrm>
            <a:custGeom>
              <a:avLst/>
              <a:gdLst>
                <a:gd name="T0" fmla="*/ 0 w 3992"/>
                <a:gd name="T1" fmla="*/ 480 h 1251"/>
                <a:gd name="T2" fmla="*/ 159 w 3992"/>
                <a:gd name="T3" fmla="*/ 276 h 1251"/>
                <a:gd name="T4" fmla="*/ 408 w 3992"/>
                <a:gd name="T5" fmla="*/ 117 h 1251"/>
                <a:gd name="T6" fmla="*/ 794 w 3992"/>
                <a:gd name="T7" fmla="*/ 4 h 1251"/>
                <a:gd name="T8" fmla="*/ 1180 w 3992"/>
                <a:gd name="T9" fmla="*/ 94 h 1251"/>
                <a:gd name="T10" fmla="*/ 1611 w 3992"/>
                <a:gd name="T11" fmla="*/ 412 h 1251"/>
                <a:gd name="T12" fmla="*/ 1815 w 3992"/>
                <a:gd name="T13" fmla="*/ 797 h 1251"/>
                <a:gd name="T14" fmla="*/ 2155 w 3992"/>
                <a:gd name="T15" fmla="*/ 820 h 1251"/>
                <a:gd name="T16" fmla="*/ 2427 w 3992"/>
                <a:gd name="T17" fmla="*/ 661 h 1251"/>
                <a:gd name="T18" fmla="*/ 2745 w 3992"/>
                <a:gd name="T19" fmla="*/ 684 h 1251"/>
                <a:gd name="T20" fmla="*/ 3062 w 3992"/>
                <a:gd name="T21" fmla="*/ 775 h 1251"/>
                <a:gd name="T22" fmla="*/ 3334 w 3992"/>
                <a:gd name="T23" fmla="*/ 956 h 1251"/>
                <a:gd name="T24" fmla="*/ 3606 w 3992"/>
                <a:gd name="T25" fmla="*/ 1206 h 1251"/>
                <a:gd name="T26" fmla="*/ 3992 w 3992"/>
                <a:gd name="T27" fmla="*/ 122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2" h="1251">
                  <a:moveTo>
                    <a:pt x="0" y="480"/>
                  </a:moveTo>
                  <a:cubicBezTo>
                    <a:pt x="45" y="408"/>
                    <a:pt x="91" y="337"/>
                    <a:pt x="159" y="276"/>
                  </a:cubicBezTo>
                  <a:cubicBezTo>
                    <a:pt x="227" y="215"/>
                    <a:pt x="302" y="162"/>
                    <a:pt x="408" y="117"/>
                  </a:cubicBezTo>
                  <a:cubicBezTo>
                    <a:pt x="514" y="72"/>
                    <a:pt x="665" y="8"/>
                    <a:pt x="794" y="4"/>
                  </a:cubicBezTo>
                  <a:cubicBezTo>
                    <a:pt x="923" y="0"/>
                    <a:pt x="1044" y="26"/>
                    <a:pt x="1180" y="94"/>
                  </a:cubicBezTo>
                  <a:cubicBezTo>
                    <a:pt x="1316" y="162"/>
                    <a:pt x="1505" y="295"/>
                    <a:pt x="1611" y="412"/>
                  </a:cubicBezTo>
                  <a:cubicBezTo>
                    <a:pt x="1717" y="529"/>
                    <a:pt x="1724" y="729"/>
                    <a:pt x="1815" y="797"/>
                  </a:cubicBezTo>
                  <a:cubicBezTo>
                    <a:pt x="1906" y="865"/>
                    <a:pt x="2053" y="843"/>
                    <a:pt x="2155" y="820"/>
                  </a:cubicBezTo>
                  <a:cubicBezTo>
                    <a:pt x="2257" y="797"/>
                    <a:pt x="2329" y="684"/>
                    <a:pt x="2427" y="661"/>
                  </a:cubicBezTo>
                  <a:cubicBezTo>
                    <a:pt x="2525" y="638"/>
                    <a:pt x="2639" y="665"/>
                    <a:pt x="2745" y="684"/>
                  </a:cubicBezTo>
                  <a:cubicBezTo>
                    <a:pt x="2851" y="703"/>
                    <a:pt x="2964" y="730"/>
                    <a:pt x="3062" y="775"/>
                  </a:cubicBezTo>
                  <a:cubicBezTo>
                    <a:pt x="3160" y="820"/>
                    <a:pt x="3243" y="884"/>
                    <a:pt x="3334" y="956"/>
                  </a:cubicBezTo>
                  <a:cubicBezTo>
                    <a:pt x="3425" y="1028"/>
                    <a:pt x="3496" y="1161"/>
                    <a:pt x="3606" y="1206"/>
                  </a:cubicBezTo>
                  <a:cubicBezTo>
                    <a:pt x="3716" y="1251"/>
                    <a:pt x="3928" y="1224"/>
                    <a:pt x="3992" y="122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9" name="Freeform 53"/>
            <p:cNvSpPr>
              <a:spLocks/>
            </p:cNvSpPr>
            <p:nvPr/>
          </p:nvSpPr>
          <p:spPr bwMode="auto">
            <a:xfrm>
              <a:off x="2767" y="2274"/>
              <a:ext cx="272" cy="181"/>
            </a:xfrm>
            <a:custGeom>
              <a:avLst/>
              <a:gdLst>
                <a:gd name="T0" fmla="*/ 0 w 272"/>
                <a:gd name="T1" fmla="*/ 0 h 181"/>
                <a:gd name="T2" fmla="*/ 136 w 272"/>
                <a:gd name="T3" fmla="*/ 68 h 181"/>
                <a:gd name="T4" fmla="*/ 272 w 272"/>
                <a:gd name="T5" fmla="*/ 181 h 181"/>
              </a:gdLst>
              <a:ahLst/>
              <a:cxnLst>
                <a:cxn ang="0">
                  <a:pos x="T0" y="T1"/>
                </a:cxn>
                <a:cxn ang="0">
                  <a:pos x="T2" y="T3"/>
                </a:cxn>
                <a:cxn ang="0">
                  <a:pos x="T4" y="T5"/>
                </a:cxn>
              </a:cxnLst>
              <a:rect l="0" t="0" r="r" b="b"/>
              <a:pathLst>
                <a:path w="272" h="181">
                  <a:moveTo>
                    <a:pt x="0" y="0"/>
                  </a:moveTo>
                  <a:cubicBezTo>
                    <a:pt x="45" y="19"/>
                    <a:pt x="91" y="38"/>
                    <a:pt x="136" y="68"/>
                  </a:cubicBezTo>
                  <a:cubicBezTo>
                    <a:pt x="181" y="98"/>
                    <a:pt x="249" y="162"/>
                    <a:pt x="272" y="181"/>
                  </a:cubicBezTo>
                </a:path>
              </a:pathLst>
            </a:custGeom>
            <a:noFill/>
            <a:ln w="762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70" name="Freeform 54"/>
            <p:cNvSpPr>
              <a:spLocks/>
            </p:cNvSpPr>
            <p:nvPr/>
          </p:nvSpPr>
          <p:spPr bwMode="auto">
            <a:xfrm>
              <a:off x="1723" y="2206"/>
              <a:ext cx="453" cy="249"/>
            </a:xfrm>
            <a:custGeom>
              <a:avLst/>
              <a:gdLst>
                <a:gd name="T0" fmla="*/ 0 w 453"/>
                <a:gd name="T1" fmla="*/ 249 h 249"/>
                <a:gd name="T2" fmla="*/ 90 w 453"/>
                <a:gd name="T3" fmla="*/ 204 h 249"/>
                <a:gd name="T4" fmla="*/ 204 w 453"/>
                <a:gd name="T5" fmla="*/ 113 h 249"/>
                <a:gd name="T6" fmla="*/ 317 w 453"/>
                <a:gd name="T7" fmla="*/ 68 h 249"/>
                <a:gd name="T8" fmla="*/ 453 w 453"/>
                <a:gd name="T9" fmla="*/ 0 h 249"/>
              </a:gdLst>
              <a:ahLst/>
              <a:cxnLst>
                <a:cxn ang="0">
                  <a:pos x="T0" y="T1"/>
                </a:cxn>
                <a:cxn ang="0">
                  <a:pos x="T2" y="T3"/>
                </a:cxn>
                <a:cxn ang="0">
                  <a:pos x="T4" y="T5"/>
                </a:cxn>
                <a:cxn ang="0">
                  <a:pos x="T6" y="T7"/>
                </a:cxn>
                <a:cxn ang="0">
                  <a:pos x="T8" y="T9"/>
                </a:cxn>
              </a:cxnLst>
              <a:rect l="0" t="0" r="r" b="b"/>
              <a:pathLst>
                <a:path w="453" h="249">
                  <a:moveTo>
                    <a:pt x="0" y="249"/>
                  </a:moveTo>
                  <a:cubicBezTo>
                    <a:pt x="28" y="238"/>
                    <a:pt x="56" y="227"/>
                    <a:pt x="90" y="204"/>
                  </a:cubicBezTo>
                  <a:cubicBezTo>
                    <a:pt x="124" y="181"/>
                    <a:pt x="166" y="136"/>
                    <a:pt x="204" y="113"/>
                  </a:cubicBezTo>
                  <a:cubicBezTo>
                    <a:pt x="242" y="90"/>
                    <a:pt x="276" y="87"/>
                    <a:pt x="317" y="68"/>
                  </a:cubicBezTo>
                  <a:cubicBezTo>
                    <a:pt x="358" y="49"/>
                    <a:pt x="430" y="8"/>
                    <a:pt x="453" y="0"/>
                  </a:cubicBezTo>
                </a:path>
              </a:pathLst>
            </a:custGeom>
            <a:noFill/>
            <a:ln w="762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71" name="Freeform 55"/>
            <p:cNvSpPr>
              <a:spLocks/>
            </p:cNvSpPr>
            <p:nvPr/>
          </p:nvSpPr>
          <p:spPr bwMode="auto">
            <a:xfrm>
              <a:off x="4127" y="2818"/>
              <a:ext cx="159" cy="22"/>
            </a:xfrm>
            <a:custGeom>
              <a:avLst/>
              <a:gdLst>
                <a:gd name="T0" fmla="*/ 0 w 159"/>
                <a:gd name="T1" fmla="*/ 0 h 22"/>
                <a:gd name="T2" fmla="*/ 159 w 159"/>
                <a:gd name="T3" fmla="*/ 22 h 22"/>
              </a:gdLst>
              <a:ahLst/>
              <a:cxnLst>
                <a:cxn ang="0">
                  <a:pos x="T0" y="T1"/>
                </a:cxn>
                <a:cxn ang="0">
                  <a:pos x="T2" y="T3"/>
                </a:cxn>
              </a:cxnLst>
              <a:rect l="0" t="0" r="r" b="b"/>
              <a:pathLst>
                <a:path w="159" h="22">
                  <a:moveTo>
                    <a:pt x="0" y="0"/>
                  </a:moveTo>
                  <a:cubicBezTo>
                    <a:pt x="64" y="7"/>
                    <a:pt x="129" y="15"/>
                    <a:pt x="159" y="22"/>
                  </a:cubicBezTo>
                </a:path>
              </a:pathLst>
            </a:custGeom>
            <a:noFill/>
            <a:ln w="762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72" name="Freeform 56"/>
            <p:cNvSpPr>
              <a:spLocks/>
            </p:cNvSpPr>
            <p:nvPr/>
          </p:nvSpPr>
          <p:spPr bwMode="auto">
            <a:xfrm>
              <a:off x="4422" y="2863"/>
              <a:ext cx="703" cy="476"/>
            </a:xfrm>
            <a:custGeom>
              <a:avLst/>
              <a:gdLst>
                <a:gd name="T0" fmla="*/ 0 w 703"/>
                <a:gd name="T1" fmla="*/ 0 h 476"/>
                <a:gd name="T2" fmla="*/ 68 w 703"/>
                <a:gd name="T3" fmla="*/ 23 h 476"/>
                <a:gd name="T4" fmla="*/ 136 w 703"/>
                <a:gd name="T5" fmla="*/ 68 h 476"/>
                <a:gd name="T6" fmla="*/ 272 w 703"/>
                <a:gd name="T7" fmla="*/ 113 h 476"/>
                <a:gd name="T8" fmla="*/ 386 w 703"/>
                <a:gd name="T9" fmla="*/ 159 h 476"/>
                <a:gd name="T10" fmla="*/ 431 w 703"/>
                <a:gd name="T11" fmla="*/ 204 h 476"/>
                <a:gd name="T12" fmla="*/ 499 w 703"/>
                <a:gd name="T13" fmla="*/ 272 h 476"/>
                <a:gd name="T14" fmla="*/ 567 w 703"/>
                <a:gd name="T15" fmla="*/ 340 h 476"/>
                <a:gd name="T16" fmla="*/ 658 w 703"/>
                <a:gd name="T17" fmla="*/ 408 h 476"/>
                <a:gd name="T18" fmla="*/ 703 w 703"/>
                <a:gd name="T1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76">
                  <a:moveTo>
                    <a:pt x="0" y="0"/>
                  </a:moveTo>
                  <a:cubicBezTo>
                    <a:pt x="22" y="6"/>
                    <a:pt x="45" y="12"/>
                    <a:pt x="68" y="23"/>
                  </a:cubicBezTo>
                  <a:cubicBezTo>
                    <a:pt x="91" y="34"/>
                    <a:pt x="102" y="53"/>
                    <a:pt x="136" y="68"/>
                  </a:cubicBezTo>
                  <a:cubicBezTo>
                    <a:pt x="170" y="83"/>
                    <a:pt x="230" y="98"/>
                    <a:pt x="272" y="113"/>
                  </a:cubicBezTo>
                  <a:cubicBezTo>
                    <a:pt x="314" y="128"/>
                    <a:pt x="360" y="144"/>
                    <a:pt x="386" y="159"/>
                  </a:cubicBezTo>
                  <a:cubicBezTo>
                    <a:pt x="412" y="174"/>
                    <a:pt x="412" y="185"/>
                    <a:pt x="431" y="204"/>
                  </a:cubicBezTo>
                  <a:cubicBezTo>
                    <a:pt x="450" y="223"/>
                    <a:pt x="476" y="249"/>
                    <a:pt x="499" y="272"/>
                  </a:cubicBezTo>
                  <a:cubicBezTo>
                    <a:pt x="522" y="295"/>
                    <a:pt x="540" y="317"/>
                    <a:pt x="567" y="340"/>
                  </a:cubicBezTo>
                  <a:cubicBezTo>
                    <a:pt x="594" y="363"/>
                    <a:pt x="635" y="385"/>
                    <a:pt x="658" y="408"/>
                  </a:cubicBezTo>
                  <a:cubicBezTo>
                    <a:pt x="681" y="431"/>
                    <a:pt x="696" y="465"/>
                    <a:pt x="703" y="476"/>
                  </a:cubicBezTo>
                </a:path>
              </a:pathLst>
            </a:custGeom>
            <a:noFill/>
            <a:ln w="762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73" name="Text Box 57"/>
            <p:cNvSpPr txBox="1">
              <a:spLocks noChangeArrowheads="1"/>
            </p:cNvSpPr>
            <p:nvPr/>
          </p:nvSpPr>
          <p:spPr bwMode="auto">
            <a:xfrm>
              <a:off x="3991" y="2360"/>
              <a:ext cx="97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0" tIns="50935" rIns="101870" bIns="50935">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t>chromosome</a:t>
              </a:r>
            </a:p>
          </p:txBody>
        </p:sp>
        <p:sp>
          <p:nvSpPr>
            <p:cNvPr id="162874" name="Text Box 58"/>
            <p:cNvSpPr txBox="1">
              <a:spLocks noChangeArrowheads="1"/>
            </p:cNvSpPr>
            <p:nvPr/>
          </p:nvSpPr>
          <p:spPr bwMode="auto">
            <a:xfrm>
              <a:off x="1416" y="2626"/>
              <a:ext cx="43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0" tIns="50935" rIns="101870" bIns="50935">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t>DNA</a:t>
              </a:r>
            </a:p>
          </p:txBody>
        </p:sp>
        <p:sp>
          <p:nvSpPr>
            <p:cNvPr id="162875" name="Text Box 59"/>
            <p:cNvSpPr txBox="1">
              <a:spLocks noChangeArrowheads="1"/>
            </p:cNvSpPr>
            <p:nvPr/>
          </p:nvSpPr>
          <p:spPr bwMode="auto">
            <a:xfrm>
              <a:off x="4877" y="2908"/>
              <a:ext cx="45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0" tIns="50935" rIns="101870" bIns="50935">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t>gene</a:t>
              </a:r>
            </a:p>
          </p:txBody>
        </p:sp>
      </p:grpSp>
      <p:grpSp>
        <p:nvGrpSpPr>
          <p:cNvPr id="162876" name="Group 60"/>
          <p:cNvGrpSpPr>
            <a:grpSpLocks/>
          </p:cNvGrpSpPr>
          <p:nvPr/>
        </p:nvGrpSpPr>
        <p:grpSpPr bwMode="auto">
          <a:xfrm>
            <a:off x="539750" y="3321144"/>
            <a:ext cx="8275914" cy="3121957"/>
            <a:chOff x="340" y="2092"/>
            <a:chExt cx="5212" cy="1967"/>
          </a:xfrm>
        </p:grpSpPr>
        <p:sp>
          <p:nvSpPr>
            <p:cNvPr id="162877" name="Rectangle 61"/>
            <p:cNvSpPr>
              <a:spLocks noChangeArrowheads="1"/>
            </p:cNvSpPr>
            <p:nvPr/>
          </p:nvSpPr>
          <p:spPr bwMode="auto">
            <a:xfrm rot="-3620960">
              <a:off x="2551" y="2103"/>
              <a:ext cx="408" cy="386"/>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2878" name="Group 62"/>
            <p:cNvGrpSpPr>
              <a:grpSpLocks/>
            </p:cNvGrpSpPr>
            <p:nvPr/>
          </p:nvGrpSpPr>
          <p:grpSpPr bwMode="auto">
            <a:xfrm>
              <a:off x="340" y="3521"/>
              <a:ext cx="3085" cy="538"/>
              <a:chOff x="1519" y="3521"/>
              <a:chExt cx="3085" cy="538"/>
            </a:xfrm>
          </p:grpSpPr>
          <p:sp>
            <p:nvSpPr>
              <p:cNvPr id="162879" name="Line 63"/>
              <p:cNvSpPr>
                <a:spLocks noChangeShapeType="1"/>
              </p:cNvSpPr>
              <p:nvPr/>
            </p:nvSpPr>
            <p:spPr bwMode="auto">
              <a:xfrm>
                <a:off x="1519" y="3543"/>
                <a:ext cx="3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80" name="Line 64"/>
              <p:cNvSpPr>
                <a:spLocks noChangeShapeType="1"/>
              </p:cNvSpPr>
              <p:nvPr/>
            </p:nvSpPr>
            <p:spPr bwMode="auto">
              <a:xfrm>
                <a:off x="1542" y="4042"/>
                <a:ext cx="3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62881" name="Group 65"/>
              <p:cNvGrpSpPr>
                <a:grpSpLocks/>
              </p:cNvGrpSpPr>
              <p:nvPr/>
            </p:nvGrpSpPr>
            <p:grpSpPr bwMode="auto">
              <a:xfrm>
                <a:off x="1655" y="3543"/>
                <a:ext cx="272" cy="499"/>
                <a:chOff x="1655" y="3543"/>
                <a:chExt cx="272" cy="499"/>
              </a:xfrm>
            </p:grpSpPr>
            <p:sp>
              <p:nvSpPr>
                <p:cNvPr id="162882" name="Rectangle 66"/>
                <p:cNvSpPr>
                  <a:spLocks noChangeArrowheads="1"/>
                </p:cNvSpPr>
                <p:nvPr/>
              </p:nvSpPr>
              <p:spPr bwMode="auto">
                <a:xfrm>
                  <a:off x="1655" y="3543"/>
                  <a:ext cx="272"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83" name="AutoShape 67"/>
                <p:cNvSpPr>
                  <a:spLocks noChangeArrowheads="1"/>
                </p:cNvSpPr>
                <p:nvPr/>
              </p:nvSpPr>
              <p:spPr bwMode="auto">
                <a:xfrm rot="5400000">
                  <a:off x="1650" y="3549"/>
                  <a:ext cx="272" cy="261"/>
                </a:xfrm>
                <a:prstGeom prst="flowChartDelay">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2884" name="Group 68"/>
              <p:cNvGrpSpPr>
                <a:grpSpLocks/>
              </p:cNvGrpSpPr>
              <p:nvPr/>
            </p:nvGrpSpPr>
            <p:grpSpPr bwMode="auto">
              <a:xfrm>
                <a:off x="1996" y="3543"/>
                <a:ext cx="272" cy="499"/>
                <a:chOff x="1655" y="3543"/>
                <a:chExt cx="272" cy="499"/>
              </a:xfrm>
            </p:grpSpPr>
            <p:sp>
              <p:nvSpPr>
                <p:cNvPr id="162885" name="Rectangle 69"/>
                <p:cNvSpPr>
                  <a:spLocks noChangeArrowheads="1"/>
                </p:cNvSpPr>
                <p:nvPr/>
              </p:nvSpPr>
              <p:spPr bwMode="auto">
                <a:xfrm>
                  <a:off x="1655" y="3543"/>
                  <a:ext cx="272"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86" name="AutoShape 70"/>
                <p:cNvSpPr>
                  <a:spLocks noChangeArrowheads="1"/>
                </p:cNvSpPr>
                <p:nvPr/>
              </p:nvSpPr>
              <p:spPr bwMode="auto">
                <a:xfrm rot="5400000">
                  <a:off x="1650" y="3549"/>
                  <a:ext cx="272" cy="261"/>
                </a:xfrm>
                <a:prstGeom prst="flowChartDelay">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2887" name="Group 71"/>
              <p:cNvGrpSpPr>
                <a:grpSpLocks/>
              </p:cNvGrpSpPr>
              <p:nvPr/>
            </p:nvGrpSpPr>
            <p:grpSpPr bwMode="auto">
              <a:xfrm rot="10800000">
                <a:off x="2676" y="3543"/>
                <a:ext cx="272" cy="499"/>
                <a:chOff x="1655" y="3543"/>
                <a:chExt cx="272" cy="499"/>
              </a:xfrm>
            </p:grpSpPr>
            <p:sp>
              <p:nvSpPr>
                <p:cNvPr id="162888" name="Rectangle 72"/>
                <p:cNvSpPr>
                  <a:spLocks noChangeArrowheads="1"/>
                </p:cNvSpPr>
                <p:nvPr/>
              </p:nvSpPr>
              <p:spPr bwMode="auto">
                <a:xfrm>
                  <a:off x="1655" y="3543"/>
                  <a:ext cx="272"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89" name="AutoShape 73"/>
                <p:cNvSpPr>
                  <a:spLocks noChangeArrowheads="1"/>
                </p:cNvSpPr>
                <p:nvPr/>
              </p:nvSpPr>
              <p:spPr bwMode="auto">
                <a:xfrm rot="5400000">
                  <a:off x="1650" y="3549"/>
                  <a:ext cx="272" cy="261"/>
                </a:xfrm>
                <a:prstGeom prst="flowChartDelay">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2890" name="Group 74"/>
              <p:cNvGrpSpPr>
                <a:grpSpLocks/>
              </p:cNvGrpSpPr>
              <p:nvPr/>
            </p:nvGrpSpPr>
            <p:grpSpPr bwMode="auto">
              <a:xfrm flipV="1">
                <a:off x="3379" y="3543"/>
                <a:ext cx="272" cy="499"/>
                <a:chOff x="907" y="3453"/>
                <a:chExt cx="272" cy="499"/>
              </a:xfrm>
            </p:grpSpPr>
            <p:sp>
              <p:nvSpPr>
                <p:cNvPr id="162891" name="Rectangle 75"/>
                <p:cNvSpPr>
                  <a:spLocks noChangeArrowheads="1"/>
                </p:cNvSpPr>
                <p:nvPr/>
              </p:nvSpPr>
              <p:spPr bwMode="auto">
                <a:xfrm>
                  <a:off x="907" y="3453"/>
                  <a:ext cx="272" cy="499"/>
                </a:xfrm>
                <a:prstGeom prst="rect">
                  <a:avLst/>
                </a:prstGeom>
                <a:solidFill>
                  <a:srgbClr val="FFFF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92" name="AutoShape 76"/>
                <p:cNvSpPr>
                  <a:spLocks noChangeArrowheads="1"/>
                </p:cNvSpPr>
                <p:nvPr/>
              </p:nvSpPr>
              <p:spPr bwMode="auto">
                <a:xfrm>
                  <a:off x="907" y="3453"/>
                  <a:ext cx="272" cy="363"/>
                </a:xfrm>
                <a:prstGeom prst="flowChartOffpageConnector">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2893" name="Group 77"/>
              <p:cNvGrpSpPr>
                <a:grpSpLocks/>
              </p:cNvGrpSpPr>
              <p:nvPr/>
            </p:nvGrpSpPr>
            <p:grpSpPr bwMode="auto">
              <a:xfrm>
                <a:off x="2336" y="3543"/>
                <a:ext cx="272" cy="499"/>
                <a:chOff x="907" y="3453"/>
                <a:chExt cx="272" cy="499"/>
              </a:xfrm>
            </p:grpSpPr>
            <p:sp>
              <p:nvSpPr>
                <p:cNvPr id="162894" name="Rectangle 78"/>
                <p:cNvSpPr>
                  <a:spLocks noChangeArrowheads="1"/>
                </p:cNvSpPr>
                <p:nvPr/>
              </p:nvSpPr>
              <p:spPr bwMode="auto">
                <a:xfrm>
                  <a:off x="907" y="3453"/>
                  <a:ext cx="272" cy="499"/>
                </a:xfrm>
                <a:prstGeom prst="rect">
                  <a:avLst/>
                </a:prstGeom>
                <a:solidFill>
                  <a:srgbClr val="FFFF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95" name="AutoShape 79"/>
                <p:cNvSpPr>
                  <a:spLocks noChangeArrowheads="1"/>
                </p:cNvSpPr>
                <p:nvPr/>
              </p:nvSpPr>
              <p:spPr bwMode="auto">
                <a:xfrm>
                  <a:off x="907" y="3453"/>
                  <a:ext cx="272" cy="363"/>
                </a:xfrm>
                <a:prstGeom prst="flowChartOffpageConnector">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2896" name="Group 80"/>
              <p:cNvGrpSpPr>
                <a:grpSpLocks/>
              </p:cNvGrpSpPr>
              <p:nvPr/>
            </p:nvGrpSpPr>
            <p:grpSpPr bwMode="auto">
              <a:xfrm>
                <a:off x="3039" y="3543"/>
                <a:ext cx="272" cy="499"/>
                <a:chOff x="907" y="3453"/>
                <a:chExt cx="272" cy="499"/>
              </a:xfrm>
            </p:grpSpPr>
            <p:sp>
              <p:nvSpPr>
                <p:cNvPr id="162897" name="Rectangle 81"/>
                <p:cNvSpPr>
                  <a:spLocks noChangeArrowheads="1"/>
                </p:cNvSpPr>
                <p:nvPr/>
              </p:nvSpPr>
              <p:spPr bwMode="auto">
                <a:xfrm>
                  <a:off x="907" y="3453"/>
                  <a:ext cx="272" cy="499"/>
                </a:xfrm>
                <a:prstGeom prst="rect">
                  <a:avLst/>
                </a:prstGeom>
                <a:solidFill>
                  <a:srgbClr val="FFFF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898" name="AutoShape 82"/>
                <p:cNvSpPr>
                  <a:spLocks noChangeArrowheads="1"/>
                </p:cNvSpPr>
                <p:nvPr/>
              </p:nvSpPr>
              <p:spPr bwMode="auto">
                <a:xfrm>
                  <a:off x="907" y="3453"/>
                  <a:ext cx="272" cy="363"/>
                </a:xfrm>
                <a:prstGeom prst="flowChartOffpageConnector">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2899" name="Group 83"/>
              <p:cNvGrpSpPr>
                <a:grpSpLocks/>
              </p:cNvGrpSpPr>
              <p:nvPr/>
            </p:nvGrpSpPr>
            <p:grpSpPr bwMode="auto">
              <a:xfrm rot="10800000">
                <a:off x="3719" y="3543"/>
                <a:ext cx="272" cy="499"/>
                <a:chOff x="1655" y="3543"/>
                <a:chExt cx="272" cy="499"/>
              </a:xfrm>
            </p:grpSpPr>
            <p:sp>
              <p:nvSpPr>
                <p:cNvPr id="162900" name="Rectangle 84"/>
                <p:cNvSpPr>
                  <a:spLocks noChangeArrowheads="1"/>
                </p:cNvSpPr>
                <p:nvPr/>
              </p:nvSpPr>
              <p:spPr bwMode="auto">
                <a:xfrm>
                  <a:off x="1655" y="3543"/>
                  <a:ext cx="272"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901" name="AutoShape 85"/>
                <p:cNvSpPr>
                  <a:spLocks noChangeArrowheads="1"/>
                </p:cNvSpPr>
                <p:nvPr/>
              </p:nvSpPr>
              <p:spPr bwMode="auto">
                <a:xfrm rot="5400000">
                  <a:off x="1650" y="3549"/>
                  <a:ext cx="272" cy="261"/>
                </a:xfrm>
                <a:prstGeom prst="flowChartDelay">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2902" name="Text Box 86"/>
              <p:cNvSpPr txBox="1">
                <a:spLocks noChangeArrowheads="1"/>
              </p:cNvSpPr>
              <p:nvPr/>
            </p:nvSpPr>
            <p:spPr bwMode="auto">
              <a:xfrm>
                <a:off x="3790" y="3529"/>
                <a:ext cx="8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T</a:t>
                </a:r>
              </a:p>
            </p:txBody>
          </p:sp>
          <p:sp>
            <p:nvSpPr>
              <p:cNvPr id="162903" name="Text Box 87"/>
              <p:cNvSpPr txBox="1">
                <a:spLocks noChangeArrowheads="1"/>
              </p:cNvSpPr>
              <p:nvPr/>
            </p:nvSpPr>
            <p:spPr bwMode="auto">
              <a:xfrm>
                <a:off x="2081" y="3543"/>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A</a:t>
                </a:r>
              </a:p>
            </p:txBody>
          </p:sp>
          <p:sp>
            <p:nvSpPr>
              <p:cNvPr id="162904" name="Text Box 88"/>
              <p:cNvSpPr txBox="1">
                <a:spLocks noChangeArrowheads="1"/>
              </p:cNvSpPr>
              <p:nvPr/>
            </p:nvSpPr>
            <p:spPr bwMode="auto">
              <a:xfrm>
                <a:off x="2761" y="3869"/>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A</a:t>
                </a:r>
              </a:p>
            </p:txBody>
          </p:sp>
          <p:sp>
            <p:nvSpPr>
              <p:cNvPr id="162905" name="Text Box 89"/>
              <p:cNvSpPr txBox="1">
                <a:spLocks noChangeArrowheads="1"/>
              </p:cNvSpPr>
              <p:nvPr/>
            </p:nvSpPr>
            <p:spPr bwMode="auto">
              <a:xfrm>
                <a:off x="3810" y="3869"/>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A</a:t>
                </a:r>
              </a:p>
            </p:txBody>
          </p:sp>
          <p:sp>
            <p:nvSpPr>
              <p:cNvPr id="162906" name="Text Box 90"/>
              <p:cNvSpPr txBox="1">
                <a:spLocks noChangeArrowheads="1"/>
              </p:cNvSpPr>
              <p:nvPr/>
            </p:nvSpPr>
            <p:spPr bwMode="auto">
              <a:xfrm>
                <a:off x="2426" y="3543"/>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C</a:t>
                </a:r>
              </a:p>
            </p:txBody>
          </p:sp>
          <p:sp>
            <p:nvSpPr>
              <p:cNvPr id="162907" name="Text Box 91"/>
              <p:cNvSpPr txBox="1">
                <a:spLocks noChangeArrowheads="1"/>
              </p:cNvSpPr>
              <p:nvPr/>
            </p:nvSpPr>
            <p:spPr bwMode="auto">
              <a:xfrm>
                <a:off x="3456" y="3869"/>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C</a:t>
                </a:r>
              </a:p>
            </p:txBody>
          </p:sp>
          <p:sp>
            <p:nvSpPr>
              <p:cNvPr id="162908" name="Text Box 92"/>
              <p:cNvSpPr txBox="1">
                <a:spLocks noChangeArrowheads="1"/>
              </p:cNvSpPr>
              <p:nvPr/>
            </p:nvSpPr>
            <p:spPr bwMode="auto">
              <a:xfrm>
                <a:off x="3116" y="3543"/>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C</a:t>
                </a:r>
              </a:p>
            </p:txBody>
          </p:sp>
          <p:sp>
            <p:nvSpPr>
              <p:cNvPr id="162909" name="Text Box 93"/>
              <p:cNvSpPr txBox="1">
                <a:spLocks noChangeArrowheads="1"/>
              </p:cNvSpPr>
              <p:nvPr/>
            </p:nvSpPr>
            <p:spPr bwMode="auto">
              <a:xfrm>
                <a:off x="3447" y="3521"/>
                <a:ext cx="11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G</a:t>
                </a:r>
              </a:p>
            </p:txBody>
          </p:sp>
          <p:sp>
            <p:nvSpPr>
              <p:cNvPr id="162910" name="Text Box 94"/>
              <p:cNvSpPr txBox="1">
                <a:spLocks noChangeArrowheads="1"/>
              </p:cNvSpPr>
              <p:nvPr/>
            </p:nvSpPr>
            <p:spPr bwMode="auto">
              <a:xfrm>
                <a:off x="3108" y="3884"/>
                <a:ext cx="11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G</a:t>
                </a:r>
              </a:p>
            </p:txBody>
          </p:sp>
          <p:sp>
            <p:nvSpPr>
              <p:cNvPr id="162911" name="Text Box 95"/>
              <p:cNvSpPr txBox="1">
                <a:spLocks noChangeArrowheads="1"/>
              </p:cNvSpPr>
              <p:nvPr/>
            </p:nvSpPr>
            <p:spPr bwMode="auto">
              <a:xfrm>
                <a:off x="2403" y="3884"/>
                <a:ext cx="11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G</a:t>
                </a:r>
              </a:p>
            </p:txBody>
          </p:sp>
          <p:sp>
            <p:nvSpPr>
              <p:cNvPr id="162912" name="Text Box 96"/>
              <p:cNvSpPr txBox="1">
                <a:spLocks noChangeArrowheads="1"/>
              </p:cNvSpPr>
              <p:nvPr/>
            </p:nvSpPr>
            <p:spPr bwMode="auto">
              <a:xfrm>
                <a:off x="2769" y="3543"/>
                <a:ext cx="8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T</a:t>
                </a:r>
              </a:p>
            </p:txBody>
          </p:sp>
          <p:sp>
            <p:nvSpPr>
              <p:cNvPr id="162913" name="Text Box 97"/>
              <p:cNvSpPr txBox="1">
                <a:spLocks noChangeArrowheads="1"/>
              </p:cNvSpPr>
              <p:nvPr/>
            </p:nvSpPr>
            <p:spPr bwMode="auto">
              <a:xfrm>
                <a:off x="2089" y="3869"/>
                <a:ext cx="8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T</a:t>
                </a:r>
              </a:p>
            </p:txBody>
          </p:sp>
          <p:sp>
            <p:nvSpPr>
              <p:cNvPr id="162914" name="Text Box 98"/>
              <p:cNvSpPr txBox="1">
                <a:spLocks noChangeArrowheads="1"/>
              </p:cNvSpPr>
              <p:nvPr/>
            </p:nvSpPr>
            <p:spPr bwMode="auto">
              <a:xfrm>
                <a:off x="1726" y="3869"/>
                <a:ext cx="8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T</a:t>
                </a:r>
              </a:p>
            </p:txBody>
          </p:sp>
          <p:sp>
            <p:nvSpPr>
              <p:cNvPr id="162915" name="Text Box 99"/>
              <p:cNvSpPr txBox="1">
                <a:spLocks noChangeArrowheads="1"/>
              </p:cNvSpPr>
              <p:nvPr/>
            </p:nvSpPr>
            <p:spPr bwMode="auto">
              <a:xfrm>
                <a:off x="1746" y="3552"/>
                <a:ext cx="10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solidFill>
                      <a:schemeClr val="bg1"/>
                    </a:solidFill>
                  </a:rPr>
                  <a:t>A</a:t>
                </a:r>
              </a:p>
            </p:txBody>
          </p:sp>
        </p:grpSp>
        <p:sp>
          <p:nvSpPr>
            <p:cNvPr id="162916" name="Line 100"/>
            <p:cNvSpPr>
              <a:spLocks noChangeShapeType="1"/>
            </p:cNvSpPr>
            <p:nvPr/>
          </p:nvSpPr>
          <p:spPr bwMode="auto">
            <a:xfrm>
              <a:off x="2653" y="2591"/>
              <a:ext cx="0" cy="7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917" name="Text Box 101"/>
            <p:cNvSpPr txBox="1">
              <a:spLocks noChangeArrowheads="1"/>
            </p:cNvSpPr>
            <p:nvPr/>
          </p:nvSpPr>
          <p:spPr bwMode="auto">
            <a:xfrm>
              <a:off x="2993" y="3680"/>
              <a:ext cx="2559"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0" tIns="50935" rIns="101870" bIns="50935">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a:t>Basepairs:  A-T  &amp;  C-G  (</a:t>
              </a:r>
              <a:r>
                <a:rPr lang="en-GB" i="1"/>
                <a:t>nucleotides</a:t>
              </a:r>
              <a:r>
                <a:rPr lang="en-GB"/>
                <a:t>) </a:t>
              </a:r>
            </a:p>
          </p:txBody>
        </p:sp>
      </p:grpSp>
    </p:spTree>
    <p:extLst>
      <p:ext uri="{BB962C8B-B14F-4D97-AF65-F5344CB8AC3E}">
        <p14:creationId xmlns:p14="http://schemas.microsoft.com/office/powerpoint/2010/main" val="1558553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26"/>
                                        </p:tgtEl>
                                        <p:attrNameLst>
                                          <p:attrName>style.visibility</p:attrName>
                                        </p:attrNameLst>
                                      </p:cBhvr>
                                      <p:to>
                                        <p:strVal val="visible"/>
                                      </p:to>
                                    </p:set>
                                    <p:animEffect transition="in" filter="box(in)">
                                      <p:cBhvr>
                                        <p:cTn id="7" dur="500"/>
                                        <p:tgtEl>
                                          <p:spTgt spid="162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2827"/>
                                        </p:tgtEl>
                                        <p:attrNameLst>
                                          <p:attrName>style.visibility</p:attrName>
                                        </p:attrNameLst>
                                      </p:cBhvr>
                                      <p:to>
                                        <p:strVal val="visible"/>
                                      </p:to>
                                    </p:set>
                                    <p:animEffect transition="in" filter="box(in)">
                                      <p:cBhvr>
                                        <p:cTn id="12" dur="500"/>
                                        <p:tgtEl>
                                          <p:spTgt spid="162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2857"/>
                                        </p:tgtEl>
                                        <p:attrNameLst>
                                          <p:attrName>style.visibility</p:attrName>
                                        </p:attrNameLst>
                                      </p:cBhvr>
                                      <p:to>
                                        <p:strVal val="visible"/>
                                      </p:to>
                                    </p:set>
                                    <p:animEffect transition="in" filter="box(in)">
                                      <p:cBhvr>
                                        <p:cTn id="17" dur="500"/>
                                        <p:tgtEl>
                                          <p:spTgt spid="1628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2866"/>
                                        </p:tgtEl>
                                        <p:attrNameLst>
                                          <p:attrName>style.visibility</p:attrName>
                                        </p:attrNameLst>
                                      </p:cBhvr>
                                      <p:to>
                                        <p:strVal val="visible"/>
                                      </p:to>
                                    </p:set>
                                    <p:animEffect transition="in" filter="box(in)">
                                      <p:cBhvr>
                                        <p:cTn id="22" dur="500"/>
                                        <p:tgtEl>
                                          <p:spTgt spid="1628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62876"/>
                                        </p:tgtEl>
                                        <p:attrNameLst>
                                          <p:attrName>style.visibility</p:attrName>
                                        </p:attrNameLst>
                                      </p:cBhvr>
                                      <p:to>
                                        <p:strVal val="visible"/>
                                      </p:to>
                                    </p:set>
                                    <p:animEffect transition="in" filter="box(in)">
                                      <p:cBhvr>
                                        <p:cTn id="27" dur="500"/>
                                        <p:tgtEl>
                                          <p:spTgt spid="162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229600" cy="1600200"/>
          </a:xfrm>
        </p:spPr>
        <p:txBody>
          <a:bodyPr anchor="ctr"/>
          <a:lstStyle/>
          <a:p>
            <a:pPr algn="ctr"/>
            <a:r>
              <a:rPr lang="en-US" sz="2400"/>
              <a:t>Impact of Bt cotton on farmers</a:t>
            </a:r>
            <a:r>
              <a:rPr lang="ja-JP" altLang="en-US" sz="2400">
                <a:latin typeface="Arial"/>
              </a:rPr>
              <a:t>’</a:t>
            </a:r>
            <a:r>
              <a:rPr lang="en-US" sz="2400"/>
              <a:t> health (in Barwani and Dhar District of Madhya Pradesh –Dr. Ashish Gupta et al. </a:t>
            </a:r>
            <a:br>
              <a:rPr lang="en-US" sz="2400"/>
            </a:br>
            <a:r>
              <a:rPr lang="en-US" sz="2400"/>
              <a:t>Investigation Report Oct. – Dec. 2005</a:t>
            </a:r>
            <a:br>
              <a:rPr lang="en-US" sz="2400"/>
            </a:br>
            <a:r>
              <a:rPr lang="en-US" sz="2400"/>
              <a:t>www.gmwatch.org/print-archive2.asp?arcid=6266</a:t>
            </a:r>
            <a:endParaRPr lang="en-US" sz="2000"/>
          </a:p>
        </p:txBody>
      </p:sp>
      <p:sp>
        <p:nvSpPr>
          <p:cNvPr id="46083" name="Rectangle 3"/>
          <p:cNvSpPr>
            <a:spLocks noGrp="1" noChangeArrowheads="1"/>
          </p:cNvSpPr>
          <p:nvPr>
            <p:ph idx="1"/>
          </p:nvPr>
        </p:nvSpPr>
        <p:spPr>
          <a:xfrm>
            <a:off x="457200" y="2057400"/>
            <a:ext cx="8229600" cy="4572000"/>
          </a:xfrm>
        </p:spPr>
        <p:txBody>
          <a:bodyPr/>
          <a:lstStyle/>
          <a:p>
            <a:pPr>
              <a:lnSpc>
                <a:spcPct val="90000"/>
              </a:lnSpc>
            </a:pPr>
            <a:r>
              <a:rPr lang="en-US" sz="2400"/>
              <a:t>Symptoms overwhelmingly on exposed parts of body (face, hand, feet, neck, eyes and respiratory tract).  Only 1 of 23 had symptoms only on covered parts of body (14 exposed body parts only, 8 both)</a:t>
            </a:r>
          </a:p>
          <a:p>
            <a:pPr>
              <a:lnSpc>
                <a:spcPct val="90000"/>
              </a:lnSpc>
            </a:pPr>
            <a:r>
              <a:rPr lang="en-US" sz="2400"/>
              <a:t>Almost 80% (18) exposed in cotton field, 4 exposed at home</a:t>
            </a:r>
          </a:p>
          <a:p>
            <a:pPr>
              <a:lnSpc>
                <a:spcPct val="90000"/>
              </a:lnSpc>
            </a:pPr>
            <a:r>
              <a:rPr lang="en-US" sz="2400"/>
              <a:t>Almost 74% (17) directly involved in picking cotton</a:t>
            </a:r>
          </a:p>
          <a:p>
            <a:pPr>
              <a:lnSpc>
                <a:spcPct val="90000"/>
              </a:lnSpc>
            </a:pPr>
            <a:r>
              <a:rPr lang="en-US" sz="2400"/>
              <a:t>People that symptoms increased in severity when they continued to work in fields and decreased when they stopped work</a:t>
            </a:r>
          </a:p>
          <a:p>
            <a:pPr>
              <a:lnSpc>
                <a:spcPct val="90000"/>
              </a:lnSpc>
            </a:pPr>
            <a:r>
              <a:rPr lang="en-US" sz="2400"/>
              <a:t>Symptoms started within last two years, when Bt cotton was introduced</a:t>
            </a:r>
          </a:p>
          <a:p>
            <a:pPr>
              <a:lnSpc>
                <a:spcPct val="90000"/>
              </a:lnSpc>
              <a:buFont typeface="Wingdings" charset="0"/>
              <a:buNone/>
            </a:pPr>
            <a:endParaRPr lang="en-US" sz="1600" b="1"/>
          </a:p>
        </p:txBody>
      </p:sp>
    </p:spTree>
    <p:extLst>
      <p:ext uri="{BB962C8B-B14F-4D97-AF65-F5344CB8AC3E}">
        <p14:creationId xmlns:p14="http://schemas.microsoft.com/office/powerpoint/2010/main" val="474945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50938" y="304800"/>
            <a:ext cx="7793037" cy="1455738"/>
          </a:xfrm>
        </p:spPr>
        <p:txBody>
          <a:bodyPr anchor="ctr"/>
          <a:lstStyle/>
          <a:p>
            <a:pPr algn="ctr"/>
            <a:r>
              <a:rPr lang="en-US" sz="2000"/>
              <a:t>Impact of Bt cotton on farmers</a:t>
            </a:r>
            <a:r>
              <a:rPr lang="ja-JP" altLang="en-US" sz="2000">
                <a:latin typeface="Arial"/>
              </a:rPr>
              <a:t>’</a:t>
            </a:r>
            <a:r>
              <a:rPr lang="en-US" sz="2000"/>
              <a:t> health (in Barwani and Dhar District of Madhya Pradesh –Dr. Ashish Gupta et al. </a:t>
            </a:r>
            <a:br>
              <a:rPr lang="en-US" sz="2000"/>
            </a:br>
            <a:r>
              <a:rPr lang="en-US" sz="2000"/>
              <a:t>Investigation Report Oct. – Dec. 2005</a:t>
            </a:r>
            <a:br>
              <a:rPr lang="en-US" sz="2000"/>
            </a:br>
            <a:r>
              <a:rPr lang="en-US" sz="2000"/>
              <a:t>www.gmwatch.org/print-archive2.asp?arcid=6266</a:t>
            </a:r>
          </a:p>
        </p:txBody>
      </p:sp>
      <p:sp>
        <p:nvSpPr>
          <p:cNvPr id="48131" name="Rectangle 3"/>
          <p:cNvSpPr>
            <a:spLocks noGrp="1" noChangeArrowheads="1"/>
          </p:cNvSpPr>
          <p:nvPr>
            <p:ph idx="1"/>
          </p:nvPr>
        </p:nvSpPr>
        <p:spPr>
          <a:xfrm>
            <a:off x="685800" y="1905000"/>
            <a:ext cx="7772400" cy="4495800"/>
          </a:xfrm>
        </p:spPr>
        <p:txBody>
          <a:bodyPr/>
          <a:lstStyle/>
          <a:p>
            <a:pPr algn="ctr">
              <a:lnSpc>
                <a:spcPct val="90000"/>
              </a:lnSpc>
            </a:pPr>
            <a:r>
              <a:rPr lang="en-US" sz="2400"/>
              <a:t>Ginning factory</a:t>
            </a:r>
          </a:p>
          <a:p>
            <a:pPr>
              <a:lnSpc>
                <a:spcPct val="90000"/>
              </a:lnSpc>
            </a:pPr>
            <a:r>
              <a:rPr lang="en-US" sz="2400"/>
              <a:t>Owner noted that </a:t>
            </a:r>
            <a:r>
              <a:rPr lang="ja-JP" altLang="en-US" sz="2400">
                <a:latin typeface="Arial"/>
              </a:rPr>
              <a:t>“</a:t>
            </a:r>
            <a:r>
              <a:rPr lang="en-US" sz="2400"/>
              <a:t>most of the farmers and labourers were having skin related problems due to Bt cotton</a:t>
            </a:r>
            <a:r>
              <a:rPr lang="ja-JP" altLang="en-US" sz="2400">
                <a:latin typeface="Arial"/>
              </a:rPr>
              <a:t>”</a:t>
            </a:r>
            <a:endParaRPr lang="en-US" sz="2400"/>
          </a:p>
          <a:p>
            <a:pPr>
              <a:lnSpc>
                <a:spcPct val="90000"/>
              </a:lnSpc>
            </a:pPr>
            <a:endParaRPr lang="en-US" sz="2400"/>
          </a:p>
          <a:p>
            <a:pPr>
              <a:lnSpc>
                <a:spcPct val="90000"/>
              </a:lnSpc>
            </a:pPr>
            <a:r>
              <a:rPr lang="en-US" sz="2400"/>
              <a:t>Detailed interview with 6 workers in different ginning factories found all had itching problems on exposed parts of body (hands, legs, face), and 2 were having eruptions on body</a:t>
            </a:r>
          </a:p>
          <a:p>
            <a:pPr>
              <a:lnSpc>
                <a:spcPct val="90000"/>
              </a:lnSpc>
            </a:pPr>
            <a:endParaRPr lang="en-US" sz="2400"/>
          </a:p>
          <a:p>
            <a:pPr>
              <a:lnSpc>
                <a:spcPct val="90000"/>
              </a:lnSpc>
            </a:pPr>
            <a:r>
              <a:rPr lang="en-US" sz="2400"/>
              <a:t>Workers had been in factory from 2 – 7 years, but symptoms only began last year, with introduction of Bt cotton</a:t>
            </a:r>
          </a:p>
        </p:txBody>
      </p:sp>
    </p:spTree>
    <p:extLst>
      <p:ext uri="{BB962C8B-B14F-4D97-AF65-F5344CB8AC3E}">
        <p14:creationId xmlns:p14="http://schemas.microsoft.com/office/powerpoint/2010/main" val="2164198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76403"/>
          </a:xfrm>
        </p:spPr>
        <p:txBody>
          <a:bodyPr>
            <a:normAutofit/>
          </a:bodyPr>
          <a:lstStyle/>
          <a:p>
            <a:r>
              <a:rPr lang="en-US" sz="2400" dirty="0" err="1" smtClean="0"/>
              <a:t>Aris</a:t>
            </a:r>
            <a:r>
              <a:rPr lang="en-US" sz="2400" dirty="0" smtClean="0"/>
              <a:t>, A. and S. Leblanc.  2011. Maternal and fetal exposure to pesticides associated to genetically modified foods in Eastern Townships of Quebec, Canada.  </a:t>
            </a:r>
            <a:r>
              <a:rPr lang="en-US" sz="2400" i="1" dirty="0" smtClean="0"/>
              <a:t>Reproductive Toxicology, </a:t>
            </a:r>
            <a:r>
              <a:rPr lang="cs-CZ" sz="2400" dirty="0" smtClean="0"/>
              <a:t>doi:10.1016/j.reprotox.2011.02.004</a:t>
            </a:r>
            <a:r>
              <a:rPr lang="en-US" sz="2400" dirty="0" smtClean="0"/>
              <a:t>.</a:t>
            </a:r>
            <a:endParaRPr lang="en-US" sz="2400" dirty="0"/>
          </a:p>
        </p:txBody>
      </p:sp>
      <p:sp>
        <p:nvSpPr>
          <p:cNvPr id="5" name="Content Placeholder 4"/>
          <p:cNvSpPr>
            <a:spLocks noGrp="1"/>
          </p:cNvSpPr>
          <p:nvPr>
            <p:ph idx="1"/>
          </p:nvPr>
        </p:nvSpPr>
        <p:spPr>
          <a:xfrm>
            <a:off x="457200" y="2130850"/>
            <a:ext cx="8229600" cy="3995313"/>
          </a:xfrm>
        </p:spPr>
        <p:txBody>
          <a:bodyPr>
            <a:normAutofit lnSpcReduction="10000"/>
          </a:bodyPr>
          <a:lstStyle/>
          <a:p>
            <a:r>
              <a:rPr lang="en-US" dirty="0" smtClean="0"/>
              <a:t>Study involved 30 pregnant, 39 </a:t>
            </a:r>
            <a:r>
              <a:rPr lang="en-US" dirty="0" err="1" smtClean="0"/>
              <a:t>nonpregnant</a:t>
            </a:r>
            <a:r>
              <a:rPr lang="en-US" dirty="0" smtClean="0"/>
              <a:t> women in Quebec, Canada.</a:t>
            </a:r>
          </a:p>
          <a:p>
            <a:r>
              <a:rPr lang="en-US" dirty="0" smtClean="0"/>
              <a:t>Blood taken from women and from fetal cord blood and tested for 3 pesticides associated with GM:  glyphosate, </a:t>
            </a:r>
            <a:r>
              <a:rPr lang="en-US" dirty="0" err="1" smtClean="0"/>
              <a:t>glufosinate</a:t>
            </a:r>
            <a:r>
              <a:rPr lang="en-US" dirty="0" smtClean="0"/>
              <a:t>, Cry1Ab</a:t>
            </a:r>
          </a:p>
          <a:p>
            <a:r>
              <a:rPr lang="en-US" dirty="0" smtClean="0"/>
              <a:t>Results:  detected metabolite of </a:t>
            </a:r>
            <a:r>
              <a:rPr lang="en-US" dirty="0" err="1" smtClean="0"/>
              <a:t>glufosinate</a:t>
            </a:r>
            <a:r>
              <a:rPr lang="en-US" dirty="0" smtClean="0"/>
              <a:t> (3-MPPA) and Cry1Ab in maternal, fetal and </a:t>
            </a:r>
            <a:r>
              <a:rPr lang="en-US" dirty="0" err="1" smtClean="0"/>
              <a:t>nonpregnant</a:t>
            </a:r>
            <a:r>
              <a:rPr lang="en-US" dirty="0" smtClean="0"/>
              <a:t> women’s blood</a:t>
            </a:r>
            <a:endParaRPr lang="en-US" dirty="0"/>
          </a:p>
        </p:txBody>
      </p:sp>
    </p:spTree>
    <p:extLst>
      <p:ext uri="{BB962C8B-B14F-4D97-AF65-F5344CB8AC3E}">
        <p14:creationId xmlns:p14="http://schemas.microsoft.com/office/powerpoint/2010/main" val="394027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smtClean="0"/>
              <a:t>Aris</a:t>
            </a:r>
            <a:r>
              <a:rPr lang="en-US" sz="1800" dirty="0" smtClean="0"/>
              <a:t>, A. and S. Leblanc.  2011. Maternal and fetal exposure to pesticides associated to genetically modified foods in Eastern Townships of Quebec, Canada.  </a:t>
            </a:r>
            <a:r>
              <a:rPr lang="en-US" sz="1800" i="1" dirty="0" smtClean="0"/>
              <a:t>Reproductive Toxicology, </a:t>
            </a:r>
            <a:r>
              <a:rPr lang="cs-CZ" sz="1800" dirty="0" smtClean="0"/>
              <a:t>doi:10.1016/j.reprotox.2011.02.004</a:t>
            </a:r>
            <a:r>
              <a:rPr lang="en-US" sz="1800" dirty="0" smtClean="0"/>
              <a:t>.</a:t>
            </a:r>
            <a:endParaRPr lang="en-US" sz="1800" dirty="0"/>
          </a:p>
        </p:txBody>
      </p:sp>
      <p:pic>
        <p:nvPicPr>
          <p:cNvPr id="4" name="Content Placeholder 3"/>
          <p:cNvPicPr>
            <a:picLocks noGrp="1" noChangeAspect="1"/>
          </p:cNvPicPr>
          <p:nvPr>
            <p:ph idx="1"/>
          </p:nvPr>
        </p:nvPicPr>
        <p:blipFill>
          <a:blip r:embed="rId2"/>
          <a:srcRect l="-42248" r="-42248"/>
          <a:stretch>
            <a:fillRect/>
          </a:stretch>
        </p:blipFill>
        <p:spPr/>
      </p:pic>
    </p:spTree>
    <p:extLst>
      <p:ext uri="{BB962C8B-B14F-4D97-AF65-F5344CB8AC3E}">
        <p14:creationId xmlns:p14="http://schemas.microsoft.com/office/powerpoint/2010/main" val="30189307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smtClean="0"/>
              <a:t>Aris</a:t>
            </a:r>
            <a:r>
              <a:rPr lang="en-US" sz="1800" dirty="0" smtClean="0"/>
              <a:t>, A. and S. Leblanc.  2011. </a:t>
            </a:r>
            <a:r>
              <a:rPr lang="en-US" sz="1800" dirty="0"/>
              <a:t>Maternal and fetal exposure to pesticides associated to genetically modified foods in Eastern Townships of Quebec, </a:t>
            </a:r>
            <a:r>
              <a:rPr lang="en-US" sz="1800" dirty="0" smtClean="0"/>
              <a:t>Canada.  </a:t>
            </a:r>
            <a:r>
              <a:rPr lang="en-US" sz="1800" i="1" dirty="0" smtClean="0"/>
              <a:t>Reproductive Toxicology, </a:t>
            </a:r>
            <a:r>
              <a:rPr lang="cs-CZ" sz="1800" dirty="0"/>
              <a:t>doi:10.1016/j.reprotox.2011.02.004</a:t>
            </a:r>
            <a:r>
              <a:rPr lang="en-US" sz="1800" dirty="0" smtClean="0"/>
              <a:t>.</a:t>
            </a:r>
            <a:endParaRPr lang="en-US" sz="1800" dirty="0"/>
          </a:p>
        </p:txBody>
      </p:sp>
      <p:pic>
        <p:nvPicPr>
          <p:cNvPr id="4" name="Content Placeholder 3"/>
          <p:cNvPicPr>
            <a:picLocks noGrp="1" noChangeAspect="1"/>
          </p:cNvPicPr>
          <p:nvPr>
            <p:ph idx="1"/>
          </p:nvPr>
        </p:nvPicPr>
        <p:blipFill>
          <a:blip r:embed="rId2"/>
          <a:srcRect l="-68658" r="-68658"/>
          <a:stretch>
            <a:fillRect/>
          </a:stretch>
        </p:blipFill>
        <p:spPr/>
      </p:pic>
    </p:spTree>
    <p:extLst>
      <p:ext uri="{BB962C8B-B14F-4D97-AF65-F5344CB8AC3E}">
        <p14:creationId xmlns:p14="http://schemas.microsoft.com/office/powerpoint/2010/main" val="33264800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1800" dirty="0" err="1" smtClean="0"/>
              <a:t>Aris</a:t>
            </a:r>
            <a:r>
              <a:rPr lang="en-US" sz="1800" dirty="0" smtClean="0"/>
              <a:t>, A. and S. Leblanc.  2011. </a:t>
            </a:r>
            <a:r>
              <a:rPr lang="en-US" sz="1800" dirty="0"/>
              <a:t>Maternal and fetal exposure to pesticides associated to genetically modified foods in Eastern Townships of Quebec, </a:t>
            </a:r>
            <a:r>
              <a:rPr lang="en-US" sz="1800" dirty="0" smtClean="0"/>
              <a:t>Canada.  </a:t>
            </a:r>
            <a:r>
              <a:rPr lang="en-US" sz="1800" i="1" dirty="0" smtClean="0"/>
              <a:t>Reproductive Toxicology, </a:t>
            </a:r>
            <a:r>
              <a:rPr lang="cs-CZ" sz="1800" dirty="0"/>
              <a:t>doi:10.1016/j.reprotox.2011.02.004</a:t>
            </a:r>
            <a:r>
              <a:rPr lang="en-US" sz="1800" dirty="0" smtClean="0"/>
              <a:t>.</a:t>
            </a:r>
            <a:endParaRPr lang="en-US" sz="1800" dirty="0"/>
          </a:p>
        </p:txBody>
      </p:sp>
      <p:sp>
        <p:nvSpPr>
          <p:cNvPr id="3" name="Content Placeholder 2"/>
          <p:cNvSpPr>
            <a:spLocks noGrp="1"/>
          </p:cNvSpPr>
          <p:nvPr>
            <p:ph idx="1"/>
          </p:nvPr>
        </p:nvSpPr>
        <p:spPr/>
        <p:txBody>
          <a:bodyPr>
            <a:normAutofit lnSpcReduction="10000"/>
          </a:bodyPr>
          <a:lstStyle/>
          <a:p>
            <a:r>
              <a:rPr lang="en-US" sz="2000" dirty="0" smtClean="0"/>
              <a:t>“Cry1Ab </a:t>
            </a:r>
            <a:r>
              <a:rPr lang="en-US" sz="2000" dirty="0"/>
              <a:t>toxin was detected in 93% and 80% of maternal and fetal blood samples, respectively and in 69% of tested blood samples from </a:t>
            </a:r>
            <a:r>
              <a:rPr lang="en-US" sz="2000" dirty="0" err="1"/>
              <a:t>nonpregnant</a:t>
            </a:r>
            <a:r>
              <a:rPr lang="en-US" sz="2000" dirty="0"/>
              <a:t> women. There are no other studies for comparison with our results. However, trace amounts of the Cry1Ab toxin were detected in the gastrointestinal contents of livestock fed on GM corn [38–40], raising concerns about this toxin in insect-resistant GM crops; (1) </a:t>
            </a:r>
            <a:r>
              <a:rPr lang="en-US" sz="2000" b="1" dirty="0"/>
              <a:t>that these toxins may not be effectively eliminated in humans and (2) there may be a high risk of exposure through consumption of contaminated meat</a:t>
            </a:r>
            <a:r>
              <a:rPr lang="en-US" sz="2000" dirty="0" smtClean="0"/>
              <a:t>.”</a:t>
            </a:r>
          </a:p>
          <a:p>
            <a:r>
              <a:rPr lang="en-US" sz="2000" dirty="0" smtClean="0"/>
              <a:t>Conclusion:  “To </a:t>
            </a:r>
            <a:r>
              <a:rPr lang="en-US" sz="2000" dirty="0"/>
              <a:t>our knowledge, this is the first study to highlight the presence of pesticides-associated genetically modified foods in maternal, fetal and </a:t>
            </a:r>
            <a:r>
              <a:rPr lang="en-US" sz="2000" dirty="0" err="1"/>
              <a:t>nonpregnant</a:t>
            </a:r>
            <a:r>
              <a:rPr lang="en-US" sz="2000" dirty="0"/>
              <a:t> women’s blood. 3-MPPA and Cry1Ab toxin are clearly detectable and appear to cross the placenta to the fetus. Given the potential toxicity of these environmental </a:t>
            </a:r>
            <a:r>
              <a:rPr lang="en-US" sz="2000" dirty="0" smtClean="0"/>
              <a:t>pollutants </a:t>
            </a:r>
            <a:r>
              <a:rPr lang="en-US" sz="2000" dirty="0"/>
              <a:t>and the fragility of the fetus, more studies are needed, particularly those using the placental transfer approach [41]</a:t>
            </a:r>
            <a:r>
              <a:rPr lang="en-US" sz="2000" dirty="0" smtClean="0"/>
              <a:t>.”</a:t>
            </a:r>
            <a:endParaRPr lang="en-US" sz="2000" dirty="0"/>
          </a:p>
        </p:txBody>
      </p:sp>
    </p:spTree>
    <p:extLst>
      <p:ext uri="{BB962C8B-B14F-4D97-AF65-F5344CB8AC3E}">
        <p14:creationId xmlns:p14="http://schemas.microsoft.com/office/powerpoint/2010/main" val="2980472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800" dirty="0" smtClean="0"/>
              <a:t>Conclusions</a:t>
            </a:r>
            <a:endParaRPr lang="en-US" sz="4800"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sz="2800" dirty="0" smtClean="0"/>
              <a:t>US FDA does not require premarket safety assessments</a:t>
            </a:r>
          </a:p>
          <a:p>
            <a:r>
              <a:rPr lang="en-US" sz="2800" dirty="0" smtClean="0"/>
              <a:t>Unanswered questions remain of efficacy and safety remain with Golden Rice</a:t>
            </a:r>
          </a:p>
          <a:p>
            <a:r>
              <a:rPr lang="en-US" sz="2800" dirty="0" smtClean="0"/>
              <a:t>Viable alternatives to GR exist to combat VAD</a:t>
            </a:r>
          </a:p>
          <a:p>
            <a:r>
              <a:rPr lang="en-US" sz="2800" dirty="0" err="1" smtClean="0"/>
              <a:t>Bt</a:t>
            </a:r>
            <a:r>
              <a:rPr lang="en-US" sz="2800" dirty="0" smtClean="0"/>
              <a:t> crops can have unexpected adverse health effects</a:t>
            </a:r>
          </a:p>
          <a:p>
            <a:r>
              <a:rPr lang="en-US" sz="2800" dirty="0" smtClean="0"/>
              <a:t>Unanswered safety questions, particularly regarding </a:t>
            </a:r>
            <a:r>
              <a:rPr lang="en-US" sz="2800" dirty="0" err="1" smtClean="0"/>
              <a:t>allergenicity</a:t>
            </a:r>
            <a:r>
              <a:rPr lang="en-US" sz="2800" dirty="0" smtClean="0"/>
              <a:t>, immunogenicity and adverse effects on the gut, remain with </a:t>
            </a:r>
            <a:r>
              <a:rPr lang="en-US" sz="2800" dirty="0" err="1" smtClean="0"/>
              <a:t>Bt</a:t>
            </a:r>
            <a:r>
              <a:rPr lang="en-US" sz="2800" dirty="0" smtClean="0"/>
              <a:t> crops, especially those containing Cry1Ab, Cry1Ac</a:t>
            </a:r>
          </a:p>
          <a:p>
            <a:endParaRPr lang="en-US" sz="2000" dirty="0"/>
          </a:p>
        </p:txBody>
      </p:sp>
    </p:spTree>
    <p:extLst>
      <p:ext uri="{BB962C8B-B14F-4D97-AF65-F5344CB8AC3E}">
        <p14:creationId xmlns:p14="http://schemas.microsoft.com/office/powerpoint/2010/main" val="1024801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0938" y="381000"/>
            <a:ext cx="7793037" cy="1379538"/>
          </a:xfrm>
        </p:spPr>
        <p:txBody>
          <a:bodyPr anchor="ctr"/>
          <a:lstStyle/>
          <a:p>
            <a:pPr algn="ctr" eaLnBrk="1" hangingPunct="1"/>
            <a:r>
              <a:rPr lang="en-US" sz="2400">
                <a:latin typeface="Arial" charset="0"/>
              </a:rPr>
              <a:t>Benbrook, C.  2004.  Genetically engineered crops and pesticide use in the United States:  The first nine years.</a:t>
            </a:r>
            <a:r>
              <a:rPr lang="en-US" sz="2000">
                <a:latin typeface="Arial" charset="0"/>
              </a:rPr>
              <a:t>  </a:t>
            </a:r>
            <a:r>
              <a:rPr lang="en-US" sz="1600">
                <a:latin typeface="Arial" charset="0"/>
              </a:rPr>
              <a:t>At:  http://www.biotech-info.net/Full_version_first_nine.pdf</a:t>
            </a:r>
            <a:endParaRPr lang="en-US" sz="2000">
              <a:latin typeface="Arial" charset="0"/>
            </a:endParaRPr>
          </a:p>
        </p:txBody>
      </p:sp>
      <p:pic>
        <p:nvPicPr>
          <p:cNvPr id="61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25675" y="2638425"/>
            <a:ext cx="5684838" cy="2873375"/>
          </a:xfrm>
        </p:spPr>
      </p:pic>
    </p:spTree>
    <p:extLst>
      <p:ext uri="{BB962C8B-B14F-4D97-AF65-F5344CB8AC3E}">
        <p14:creationId xmlns:p14="http://schemas.microsoft.com/office/powerpoint/2010/main" val="16074962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50938" y="381000"/>
            <a:ext cx="7793037" cy="1379538"/>
          </a:xfrm>
        </p:spPr>
        <p:txBody>
          <a:bodyPr anchor="ctr"/>
          <a:lstStyle/>
          <a:p>
            <a:pPr algn="ctr" eaLnBrk="1" hangingPunct="1"/>
            <a:r>
              <a:rPr lang="en-US" sz="2400">
                <a:latin typeface="Arial" charset="0"/>
              </a:rPr>
              <a:t>Benbrook, C.  2004.  Genetically engineered crops and pesticide use in the United States:  The first nine years.</a:t>
            </a:r>
            <a:r>
              <a:rPr lang="en-US" sz="2000">
                <a:latin typeface="Arial" charset="0"/>
              </a:rPr>
              <a:t>  </a:t>
            </a:r>
            <a:r>
              <a:rPr lang="en-US" sz="1600">
                <a:latin typeface="Arial" charset="0"/>
              </a:rPr>
              <a:t>At:  http://www.biotech-info.net/Full_version_first_nine.pdf</a:t>
            </a:r>
            <a:endParaRPr lang="en-US" sz="2000">
              <a:latin typeface="Arial" charset="0"/>
            </a:endParaRPr>
          </a:p>
        </p:txBody>
      </p:sp>
      <p:pic>
        <p:nvPicPr>
          <p:cNvPr id="717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41538" y="2519363"/>
            <a:ext cx="5854700" cy="3109912"/>
          </a:xfrm>
        </p:spPr>
      </p:pic>
      <p:sp>
        <p:nvSpPr>
          <p:cNvPr id="7172" name="Rectangle 4"/>
          <p:cNvSpPr>
            <a:spLocks noChangeArrowheads="1"/>
          </p:cNvSpPr>
          <p:nvPr/>
        </p:nvSpPr>
        <p:spPr bwMode="auto">
          <a:xfrm>
            <a:off x="8170863" y="1773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7044813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57200"/>
            <a:ext cx="7772400" cy="1447800"/>
          </a:xfrm>
        </p:spPr>
        <p:txBody>
          <a:bodyPr anchor="ctr"/>
          <a:lstStyle/>
          <a:p>
            <a:pPr algn="ctr" eaLnBrk="1" hangingPunct="1"/>
            <a:r>
              <a:rPr lang="en-US" sz="2800">
                <a:latin typeface="Arial" charset="0"/>
              </a:rPr>
              <a:t>Benbrook, C.  2009.  Genetically engineered crops and pesticide use in the United States:  The first thirteen years</a:t>
            </a:r>
            <a:r>
              <a:rPr lang="en-US" sz="2000">
                <a:latin typeface="Arial" charset="0"/>
              </a:rPr>
              <a:t>.  </a:t>
            </a:r>
          </a:p>
        </p:txBody>
      </p:sp>
      <p:sp>
        <p:nvSpPr>
          <p:cNvPr id="1027" name="Rectangle 3"/>
          <p:cNvSpPr>
            <a:spLocks noGrp="1" noChangeArrowheads="1"/>
          </p:cNvSpPr>
          <p:nvPr>
            <p:ph type="body" idx="1"/>
          </p:nvPr>
        </p:nvSpPr>
        <p:spPr>
          <a:xfrm>
            <a:off x="1182688" y="2133600"/>
            <a:ext cx="7772400" cy="4343400"/>
          </a:xfrm>
        </p:spPr>
        <p:txBody>
          <a:bodyPr/>
          <a:lstStyle/>
          <a:p>
            <a:pPr eaLnBrk="1" hangingPunct="1">
              <a:lnSpc>
                <a:spcPct val="90000"/>
              </a:lnSpc>
            </a:pPr>
            <a:r>
              <a:rPr lang="en-US" sz="2400">
                <a:latin typeface="Arial" charset="0"/>
              </a:rPr>
              <a:t>During first 9 years, pesticide use on genetically engineered crops was increased by a total of 122 million pounds. </a:t>
            </a:r>
          </a:p>
          <a:p>
            <a:pPr eaLnBrk="1" hangingPunct="1">
              <a:lnSpc>
                <a:spcPct val="90000"/>
              </a:lnSpc>
            </a:pPr>
            <a:r>
              <a:rPr lang="en-US" sz="2400">
                <a:latin typeface="Arial" charset="0"/>
              </a:rPr>
              <a:t>Update on the Benbrook</a:t>
            </a:r>
            <a:r>
              <a:rPr lang="ja-JP" altLang="en-US" sz="2400">
                <a:latin typeface="Arial" charset="0"/>
              </a:rPr>
              <a:t>’</a:t>
            </a:r>
            <a:r>
              <a:rPr lang="en-US" sz="2400">
                <a:latin typeface="Arial" charset="0"/>
              </a:rPr>
              <a:t>s 2004 paper:  </a:t>
            </a:r>
            <a:r>
              <a:rPr lang="ja-JP" altLang="en-US" sz="2400">
                <a:latin typeface="Arial" charset="0"/>
              </a:rPr>
              <a:t>“</a:t>
            </a:r>
            <a:r>
              <a:rPr lang="en-US" sz="2400" i="1">
                <a:latin typeface="Arial" charset="0"/>
              </a:rPr>
              <a:t>Bt </a:t>
            </a:r>
            <a:r>
              <a:rPr lang="en-US" sz="2400">
                <a:latin typeface="Arial" charset="0"/>
              </a:rPr>
              <a:t>corn and cotton has reduced insecticide use by 56 million pounds, but herbicide tolerant crops have increased pesticide use by 383 million pounds, for an overall 327 million pounds increase over the 13 years.</a:t>
            </a:r>
            <a:r>
              <a:rPr lang="ja-JP" altLang="en-US" sz="2400">
                <a:latin typeface="Arial" charset="0"/>
              </a:rPr>
              <a:t>”</a:t>
            </a:r>
            <a:endParaRPr lang="en-US" sz="2400">
              <a:latin typeface="Arial" charset="0"/>
            </a:endParaRPr>
          </a:p>
          <a:p>
            <a:pPr eaLnBrk="1" hangingPunct="1">
              <a:lnSpc>
                <a:spcPct val="90000"/>
              </a:lnSpc>
            </a:pPr>
            <a:r>
              <a:rPr lang="en-US" sz="2400">
                <a:latin typeface="Arial" charset="0"/>
              </a:rPr>
              <a:t>So, for 1996-2004, 122 million pounds more pesticide was used on GE compared to non-GE crops.  For 2005-2008, an additional 205 million extra pounds were applied.</a:t>
            </a:r>
          </a:p>
        </p:txBody>
      </p:sp>
      <p:sp>
        <p:nvSpPr>
          <p:cNvPr id="8196" name="Rectangle 4"/>
          <p:cNvSpPr>
            <a:spLocks noChangeArrowheads="1"/>
          </p:cNvSpPr>
          <p:nvPr/>
        </p:nvSpPr>
        <p:spPr bwMode="auto">
          <a:xfrm>
            <a:off x="8902700"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491389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412750"/>
            <a:ext cx="8229600" cy="1386070"/>
          </a:xfrm>
        </p:spPr>
        <p:txBody>
          <a:bodyPr/>
          <a:lstStyle/>
          <a:p>
            <a:r>
              <a:rPr lang="en-US" sz="2800" b="1" dirty="0"/>
              <a:t>Simplified view of the Central Dogma</a:t>
            </a:r>
          </a:p>
        </p:txBody>
      </p:sp>
      <p:pic>
        <p:nvPicPr>
          <p:cNvPr id="3076" name="Picture 4" descr="d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5033" b="-45033"/>
          <a:stretch>
            <a:fillRect/>
          </a:stretch>
        </p:blipFill>
        <p:spPr>
          <a:xfrm>
            <a:off x="533400" y="1600200"/>
            <a:ext cx="8229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cxnSp>
        <p:nvCxnSpPr>
          <p:cNvPr id="3" name="Straight Arrow Connector 2"/>
          <p:cNvCxnSpPr/>
          <p:nvPr/>
        </p:nvCxnSpPr>
        <p:spPr>
          <a:xfrm>
            <a:off x="7397750" y="34925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523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chor="ctr"/>
          <a:lstStyle/>
          <a:p>
            <a:pPr algn="ctr" eaLnBrk="1" hangingPunct="1"/>
            <a:r>
              <a:rPr lang="en-US" sz="3600">
                <a:latin typeface="Arial" charset="0"/>
              </a:rPr>
              <a:t>Do GE crops reduce pesticide use?</a:t>
            </a:r>
            <a:endParaRPr lang="en-US">
              <a:latin typeface="Arial" charset="0"/>
            </a:endParaRPr>
          </a:p>
        </p:txBody>
      </p:sp>
      <p:sp>
        <p:nvSpPr>
          <p:cNvPr id="9219" name="Rectangle 3"/>
          <p:cNvSpPr>
            <a:spLocks noGrp="1" noChangeArrowheads="1"/>
          </p:cNvSpPr>
          <p:nvPr>
            <p:ph type="body" idx="1"/>
          </p:nvPr>
        </p:nvSpPr>
        <p:spPr/>
        <p:txBody>
          <a:bodyPr/>
          <a:lstStyle/>
          <a:p>
            <a:pPr eaLnBrk="1" hangingPunct="1"/>
            <a:r>
              <a:rPr lang="ja-JP" altLang="en-US" dirty="0">
                <a:latin typeface="Arial" charset="0"/>
              </a:rPr>
              <a:t>“</a:t>
            </a:r>
            <a:r>
              <a:rPr lang="en-US" dirty="0">
                <a:latin typeface="Arial" charset="0"/>
              </a:rPr>
              <a:t>farmers have rotated RR crops, usually soya and maize, to the point that the weeds themselves are now Roundup resistant, which has resulted in much higher applications of Roundup along with a host of other chemicals.</a:t>
            </a:r>
            <a:r>
              <a:rPr lang="ja-JP" altLang="en-US" dirty="0">
                <a:latin typeface="Arial" charset="0"/>
              </a:rPr>
              <a:t>”</a:t>
            </a:r>
            <a:r>
              <a:rPr lang="en-US" dirty="0">
                <a:latin typeface="Arial" charset="0"/>
              </a:rPr>
              <a:t>  </a:t>
            </a:r>
            <a:r>
              <a:rPr lang="en-US" sz="2000" dirty="0">
                <a:latin typeface="Arial" charset="0"/>
              </a:rPr>
              <a:t>Nathalie Moll, </a:t>
            </a:r>
            <a:r>
              <a:rPr lang="en-US" sz="2000" dirty="0" err="1">
                <a:latin typeface="Arial" charset="0"/>
              </a:rPr>
              <a:t>EuropaBio</a:t>
            </a:r>
            <a:r>
              <a:rPr lang="en-US" sz="2000" dirty="0">
                <a:latin typeface="Arial" charset="0"/>
              </a:rPr>
              <a:t>. In </a:t>
            </a:r>
            <a:r>
              <a:rPr lang="ja-JP" altLang="en-US" sz="2000" dirty="0">
                <a:latin typeface="Arial" charset="0"/>
              </a:rPr>
              <a:t>“</a:t>
            </a:r>
            <a:r>
              <a:rPr lang="en-US" sz="2000" dirty="0">
                <a:latin typeface="Arial" charset="0"/>
              </a:rPr>
              <a:t>GM crops:  Biotech agriculture—Time to take GM seriously</a:t>
            </a:r>
            <a:r>
              <a:rPr lang="ja-JP" altLang="en-US" sz="2000" dirty="0">
                <a:latin typeface="Arial" charset="0"/>
              </a:rPr>
              <a:t>”</a:t>
            </a:r>
            <a:r>
              <a:rPr lang="en-US" sz="2000" dirty="0">
                <a:latin typeface="Arial" charset="0"/>
              </a:rPr>
              <a:t>, </a:t>
            </a:r>
            <a:r>
              <a:rPr lang="en-US" sz="2000" i="1" dirty="0">
                <a:latin typeface="Arial" charset="0"/>
              </a:rPr>
              <a:t>Ethical Corporation</a:t>
            </a:r>
            <a:r>
              <a:rPr lang="en-US" sz="2000" dirty="0">
                <a:latin typeface="Arial" charset="0"/>
              </a:rPr>
              <a:t>, February 7, 2008 At:  </a:t>
            </a:r>
            <a:r>
              <a:rPr lang="en-US" sz="2000" dirty="0" err="1">
                <a:latin typeface="Arial" charset="0"/>
              </a:rPr>
              <a:t>www.ethicalcorp.com</a:t>
            </a:r>
            <a:r>
              <a:rPr lang="en-US" sz="2000" dirty="0">
                <a:latin typeface="Arial" charset="0"/>
              </a:rPr>
              <a:t>/</a:t>
            </a:r>
            <a:r>
              <a:rPr lang="en-US" sz="2000" dirty="0" err="1">
                <a:latin typeface="Arial" charset="0"/>
              </a:rPr>
              <a:t>content.asp?ContentID</a:t>
            </a:r>
            <a:r>
              <a:rPr lang="en-US" sz="2000" dirty="0">
                <a:latin typeface="Arial" charset="0"/>
              </a:rPr>
              <a:t>=5684</a:t>
            </a:r>
            <a:endParaRPr lang="en-US" sz="2400" dirty="0">
              <a:latin typeface="Arial" charset="0"/>
            </a:endParaRPr>
          </a:p>
        </p:txBody>
      </p:sp>
    </p:spTree>
    <p:extLst>
      <p:ext uri="{BB962C8B-B14F-4D97-AF65-F5344CB8AC3E}">
        <p14:creationId xmlns:p14="http://schemas.microsoft.com/office/powerpoint/2010/main" val="17200771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1630362"/>
          </a:xfrm>
        </p:spPr>
        <p:txBody>
          <a:bodyPr/>
          <a:lstStyle/>
          <a:p>
            <a:r>
              <a:rPr lang="en-US" sz="2000"/>
              <a:t>Wang, S., Just, D.R. and P. Pinstrup-Andersen.  Tarnishing Silver Bullets:  Bt technology adoption, bounded rationality and the outbreak of secondary pest infestations in China.  </a:t>
            </a:r>
            <a:br>
              <a:rPr lang="en-US" sz="2000"/>
            </a:br>
            <a:r>
              <a:rPr lang="en-US" sz="2000"/>
              <a:t>Paper presented at American Ag. Econ. Assoc. annual meeting, Long Beach, CA, 22-26 July, 2006</a:t>
            </a:r>
          </a:p>
        </p:txBody>
      </p:sp>
      <p:sp>
        <p:nvSpPr>
          <p:cNvPr id="50179" name="Rectangle 3"/>
          <p:cNvSpPr>
            <a:spLocks noGrp="1" noChangeArrowheads="1"/>
          </p:cNvSpPr>
          <p:nvPr>
            <p:ph type="body" idx="1"/>
          </p:nvPr>
        </p:nvSpPr>
        <p:spPr>
          <a:xfrm>
            <a:off x="685800" y="2286000"/>
            <a:ext cx="7772400" cy="3810000"/>
          </a:xfrm>
        </p:spPr>
        <p:txBody>
          <a:bodyPr/>
          <a:lstStyle/>
          <a:p>
            <a:pPr>
              <a:lnSpc>
                <a:spcPct val="90000"/>
              </a:lnSpc>
            </a:pPr>
            <a:r>
              <a:rPr lang="en-US" sz="2000"/>
              <a:t>Household survey of 481 farmers, 20 villages, 5 provinces:  Hebei, Shandong, Henan, Anhui, Hubei</a:t>
            </a:r>
          </a:p>
          <a:p>
            <a:pPr>
              <a:lnSpc>
                <a:spcPct val="90000"/>
              </a:lnSpc>
            </a:pPr>
            <a:r>
              <a:rPr lang="en-US" sz="2000"/>
              <a:t>Results for 2004:</a:t>
            </a:r>
          </a:p>
          <a:p>
            <a:pPr lvl="1">
              <a:lnSpc>
                <a:spcPct val="90000"/>
              </a:lnSpc>
            </a:pPr>
            <a:r>
              <a:rPr lang="en-US" sz="1800"/>
              <a:t>Average expenditure on pesticides was same ( US$101/ha) between Bt and non-BT farmers</a:t>
            </a:r>
          </a:p>
          <a:p>
            <a:pPr lvl="1">
              <a:lnSpc>
                <a:spcPct val="90000"/>
              </a:lnSpc>
            </a:pPr>
            <a:r>
              <a:rPr lang="en-US" sz="1800"/>
              <a:t>Bt farmers spend 46% less on bollworm pesticide, but spend 40% more on pesticides for secondary pest(s), compared to non-Bt farmers</a:t>
            </a:r>
          </a:p>
          <a:p>
            <a:pPr lvl="1">
              <a:lnSpc>
                <a:spcPct val="90000"/>
              </a:lnSpc>
            </a:pPr>
            <a:r>
              <a:rPr lang="en-US" sz="1800"/>
              <a:t>Main secondary pest – mirids</a:t>
            </a:r>
          </a:p>
          <a:p>
            <a:pPr lvl="1">
              <a:lnSpc>
                <a:spcPct val="90000"/>
              </a:lnSpc>
            </a:pPr>
            <a:r>
              <a:rPr lang="en-US" sz="1800"/>
              <a:t>GM cotton seeds cost 3 times more than non-Bt cotton, so Bt farmers make less money than non-Bt farmers</a:t>
            </a:r>
          </a:p>
          <a:p>
            <a:pPr lvl="1">
              <a:lnSpc>
                <a:spcPct val="90000"/>
              </a:lnSpc>
            </a:pPr>
            <a:r>
              <a:rPr lang="en-US" sz="1800"/>
              <a:t>Results markedly different from data from 1999, 2000, 2001</a:t>
            </a:r>
          </a:p>
          <a:p>
            <a:pPr lvl="1">
              <a:lnSpc>
                <a:spcPct val="90000"/>
              </a:lnSpc>
            </a:pPr>
            <a:endParaRPr lang="en-US" sz="1800"/>
          </a:p>
        </p:txBody>
      </p:sp>
    </p:spTree>
    <p:extLst>
      <p:ext uri="{BB962C8B-B14F-4D97-AF65-F5344CB8AC3E}">
        <p14:creationId xmlns:p14="http://schemas.microsoft.com/office/powerpoint/2010/main" val="476538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01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01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01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1630362"/>
          </a:xfrm>
        </p:spPr>
        <p:txBody>
          <a:bodyPr/>
          <a:lstStyle/>
          <a:p>
            <a:r>
              <a:rPr lang="en-US" sz="2000"/>
              <a:t>Wang, S., Just, D.R. and P. Pinstrup-Andersen.  Tarnishing Silver Bullets:  Bt technology adoption, bounded rationality and the outbreak of secondary pest infestations in China.  </a:t>
            </a:r>
            <a:br>
              <a:rPr lang="en-US" sz="2000"/>
            </a:br>
            <a:r>
              <a:rPr lang="en-US" sz="2000"/>
              <a:t>Paper presented at American Ag. Econ. Assoc. annual meeting, Long Beach, CA, 22-26 July, 2006</a:t>
            </a:r>
          </a:p>
        </p:txBody>
      </p:sp>
      <p:pic>
        <p:nvPicPr>
          <p:cNvPr id="512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2743200"/>
            <a:ext cx="7772400" cy="3352800"/>
          </a:xfrm>
        </p:spPr>
      </p:pic>
    </p:spTree>
    <p:extLst>
      <p:ext uri="{BB962C8B-B14F-4D97-AF65-F5344CB8AC3E}">
        <p14:creationId xmlns:p14="http://schemas.microsoft.com/office/powerpoint/2010/main" val="41230873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630362"/>
          </a:xfrm>
        </p:spPr>
        <p:txBody>
          <a:bodyPr/>
          <a:lstStyle/>
          <a:p>
            <a:r>
              <a:rPr lang="en-US" sz="2000"/>
              <a:t>Wang, S., Just, D.R. and P. Pinstrup-Andersen.  Tarnishing Silver Bullets:  Bt technology adoption, bounded rationality and the outbreak of secondary pest infestations in China.  </a:t>
            </a:r>
            <a:br>
              <a:rPr lang="en-US" sz="2000"/>
            </a:br>
            <a:r>
              <a:rPr lang="en-US" sz="2000"/>
              <a:t>Paper presented at American Ag. Econ. Assoc. annual meeting, Long Beach, CA, 22-26 July, 2006</a:t>
            </a:r>
          </a:p>
        </p:txBody>
      </p:sp>
      <p:pic>
        <p:nvPicPr>
          <p:cNvPr id="5222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981200"/>
            <a:ext cx="8229600" cy="4495800"/>
          </a:xfrm>
        </p:spPr>
      </p:pic>
    </p:spTree>
    <p:extLst>
      <p:ext uri="{BB962C8B-B14F-4D97-AF65-F5344CB8AC3E}">
        <p14:creationId xmlns:p14="http://schemas.microsoft.com/office/powerpoint/2010/main" val="46509355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1630362"/>
          </a:xfrm>
        </p:spPr>
        <p:txBody>
          <a:bodyPr/>
          <a:lstStyle/>
          <a:p>
            <a:r>
              <a:rPr lang="en-US" sz="2000"/>
              <a:t>Wang, S., Just, D.R. and P. Pinstrup-Andersen.  Tarnishing Silver Bullets:  Bt technology adoption, bounded rationality and the outbreak of secondary pest infestations in China.  </a:t>
            </a:r>
            <a:br>
              <a:rPr lang="en-US" sz="2000"/>
            </a:br>
            <a:r>
              <a:rPr lang="en-US" sz="2000"/>
              <a:t>Paper presented at American Ag. Econ. Assoc. annual meeting, Long Beach, CA, 22-26 July, 2006</a:t>
            </a:r>
          </a:p>
        </p:txBody>
      </p:sp>
      <p:pic>
        <p:nvPicPr>
          <p:cNvPr id="5325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035175" y="2590800"/>
            <a:ext cx="5073650" cy="3657600"/>
          </a:xfrm>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975433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400" b="1"/>
              <a:t>The basic structure and functions of genes and chromosomes</a:t>
            </a:r>
          </a:p>
        </p:txBody>
      </p:sp>
      <p:sp>
        <p:nvSpPr>
          <p:cNvPr id="24579" name="Rectangle 3"/>
          <p:cNvSpPr>
            <a:spLocks noGrp="1" noChangeArrowheads="1"/>
          </p:cNvSpPr>
          <p:nvPr>
            <p:ph idx="1"/>
          </p:nvPr>
        </p:nvSpPr>
        <p:spPr/>
        <p:txBody>
          <a:bodyPr/>
          <a:lstStyle/>
          <a:p>
            <a:endParaRPr lang="en-US"/>
          </a:p>
          <a:p>
            <a:endParaRPr lang="en-US"/>
          </a:p>
          <a:p>
            <a:endParaRPr lang="en-US"/>
          </a:p>
          <a:p>
            <a:endParaRPr lang="en-US"/>
          </a:p>
          <a:p>
            <a:pPr lvl="4"/>
            <a:endParaRPr lang="en-US"/>
          </a:p>
        </p:txBody>
      </p:sp>
      <p:pic>
        <p:nvPicPr>
          <p:cNvPr id="24581" name="Picture 5" descr="a12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4724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216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Line 4"/>
          <p:cNvSpPr>
            <a:spLocks noChangeShapeType="1"/>
          </p:cNvSpPr>
          <p:nvPr/>
        </p:nvSpPr>
        <p:spPr bwMode="auto">
          <a:xfrm flipV="1">
            <a:off x="0" y="1683685"/>
            <a:ext cx="9144000" cy="21011"/>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p>
        </p:txBody>
      </p:sp>
      <p:sp>
        <p:nvSpPr>
          <p:cNvPr id="166915" name="Rectangle 3"/>
          <p:cNvSpPr>
            <a:spLocks noGrp="1" noChangeArrowheads="1"/>
          </p:cNvSpPr>
          <p:nvPr>
            <p:ph type="title"/>
          </p:nvPr>
        </p:nvSpPr>
        <p:spPr>
          <a:xfrm>
            <a:off x="310285" y="389405"/>
            <a:ext cx="8754341" cy="1371320"/>
          </a:xfrm>
        </p:spPr>
        <p:txBody>
          <a:bodyPr/>
          <a:lstStyle/>
          <a:p>
            <a:pPr algn="l">
              <a:lnSpc>
                <a:spcPts val="4701"/>
              </a:lnSpc>
            </a:pPr>
            <a:r>
              <a:rPr lang="en-GB" sz="4300" b="1">
                <a:solidFill>
                  <a:srgbClr val="C25524"/>
                </a:solidFill>
              </a:rPr>
              <a:t>How does </a:t>
            </a:r>
            <a:br>
              <a:rPr lang="en-GB" sz="4300" b="1">
                <a:solidFill>
                  <a:srgbClr val="C25524"/>
                </a:solidFill>
              </a:rPr>
            </a:br>
            <a:r>
              <a:rPr lang="en-GB" sz="4300" b="1">
                <a:solidFill>
                  <a:srgbClr val="C25524"/>
                </a:solidFill>
              </a:rPr>
              <a:t>   Genetic Engineering work?</a:t>
            </a:r>
          </a:p>
        </p:txBody>
      </p:sp>
      <p:sp>
        <p:nvSpPr>
          <p:cNvPr id="166914" name="Rectangle 2"/>
          <p:cNvSpPr>
            <a:spLocks noGrp="1" noChangeArrowheads="1"/>
          </p:cNvSpPr>
          <p:nvPr>
            <p:ph idx="1"/>
          </p:nvPr>
        </p:nvSpPr>
        <p:spPr>
          <a:xfrm>
            <a:off x="320386" y="2042272"/>
            <a:ext cx="8077489" cy="4153181"/>
          </a:xfrm>
        </p:spPr>
        <p:txBody>
          <a:bodyPr>
            <a:normAutofit/>
          </a:bodyPr>
          <a:lstStyle/>
          <a:p>
            <a:pPr marL="615437" indent="-615437">
              <a:lnSpc>
                <a:spcPts val="1997"/>
              </a:lnSpc>
              <a:buClr>
                <a:srgbClr val="006666"/>
              </a:buClr>
              <a:buFontTx/>
              <a:buAutoNum type="arabicPeriod"/>
            </a:pPr>
            <a:r>
              <a:rPr lang="en-GB" sz="2500" b="1">
                <a:solidFill>
                  <a:srgbClr val="003366"/>
                </a:solidFill>
              </a:rPr>
              <a:t>Isolate a gene with a</a:t>
            </a:r>
          </a:p>
          <a:p>
            <a:pPr marL="615437" indent="-615437">
              <a:lnSpc>
                <a:spcPts val="1997"/>
              </a:lnSpc>
              <a:buClr>
                <a:srgbClr val="006666"/>
              </a:buClr>
              <a:buNone/>
            </a:pPr>
            <a:r>
              <a:rPr lang="en-GB" sz="2500" b="1">
                <a:solidFill>
                  <a:srgbClr val="003366"/>
                </a:solidFill>
              </a:rPr>
              <a:t>        desired trait*</a:t>
            </a:r>
          </a:p>
          <a:p>
            <a:pPr marL="615437" indent="-615437">
              <a:lnSpc>
                <a:spcPts val="1997"/>
              </a:lnSpc>
              <a:buClr>
                <a:srgbClr val="006666"/>
              </a:buClr>
              <a:buNone/>
            </a:pPr>
            <a:endParaRPr lang="en-GB" sz="2500" b="1">
              <a:solidFill>
                <a:srgbClr val="003366"/>
              </a:solidFill>
            </a:endParaRPr>
          </a:p>
          <a:p>
            <a:pPr marL="615437" indent="-615437">
              <a:lnSpc>
                <a:spcPts val="1997"/>
              </a:lnSpc>
              <a:buClr>
                <a:srgbClr val="006666"/>
              </a:buClr>
              <a:buFontTx/>
              <a:buAutoNum type="arabicPeriod" startAt="2"/>
            </a:pPr>
            <a:r>
              <a:rPr lang="en-GB" sz="2500" b="1">
                <a:solidFill>
                  <a:srgbClr val="005250"/>
                </a:solidFill>
              </a:rPr>
              <a:t>Change the gene so it will</a:t>
            </a:r>
          </a:p>
          <a:p>
            <a:pPr marL="615437" indent="-615437">
              <a:lnSpc>
                <a:spcPts val="1997"/>
              </a:lnSpc>
              <a:buClr>
                <a:srgbClr val="006666"/>
              </a:buClr>
              <a:buNone/>
            </a:pPr>
            <a:r>
              <a:rPr lang="en-GB" sz="2500" b="1">
                <a:solidFill>
                  <a:srgbClr val="005250"/>
                </a:solidFill>
              </a:rPr>
              <a:t>         work in plants*</a:t>
            </a:r>
            <a:r>
              <a:rPr lang="en-GB" sz="2500" b="1">
                <a:solidFill>
                  <a:srgbClr val="4D4D4D"/>
                </a:solidFill>
              </a:rPr>
              <a:t> </a:t>
            </a:r>
          </a:p>
          <a:p>
            <a:pPr marL="615437" indent="-615437">
              <a:lnSpc>
                <a:spcPts val="1997"/>
              </a:lnSpc>
              <a:buClr>
                <a:srgbClr val="006666"/>
              </a:buClr>
              <a:buNone/>
            </a:pPr>
            <a:r>
              <a:rPr lang="en-GB" sz="2500" b="1">
                <a:solidFill>
                  <a:srgbClr val="4D4D4D"/>
                </a:solidFill>
              </a:rPr>
              <a:t> </a:t>
            </a:r>
          </a:p>
          <a:p>
            <a:pPr marL="615437" indent="-615437">
              <a:lnSpc>
                <a:spcPts val="1997"/>
              </a:lnSpc>
              <a:buClr>
                <a:srgbClr val="006666"/>
              </a:buClr>
              <a:buFontTx/>
              <a:buAutoNum type="arabicPeriod" startAt="3"/>
            </a:pPr>
            <a:r>
              <a:rPr lang="en-GB" sz="2500" b="1">
                <a:solidFill>
                  <a:srgbClr val="206241"/>
                </a:solidFill>
              </a:rPr>
              <a:t>Prepare plant cells or tissue</a:t>
            </a:r>
          </a:p>
          <a:p>
            <a:pPr marL="615437" indent="-615437">
              <a:lnSpc>
                <a:spcPts val="1997"/>
              </a:lnSpc>
              <a:buClr>
                <a:srgbClr val="006666"/>
              </a:buClr>
              <a:buFontTx/>
              <a:buAutoNum type="arabicPeriod" startAt="3"/>
            </a:pPr>
            <a:endParaRPr lang="en-GB" sz="2500" b="1">
              <a:solidFill>
                <a:srgbClr val="206241"/>
              </a:solidFill>
            </a:endParaRPr>
          </a:p>
          <a:p>
            <a:pPr marL="615437" indent="-615437">
              <a:lnSpc>
                <a:spcPts val="1997"/>
              </a:lnSpc>
              <a:buClr>
                <a:srgbClr val="006666"/>
              </a:buClr>
              <a:buFont typeface="Wingdings" charset="0"/>
              <a:buAutoNum type="arabicPeriod" startAt="4"/>
            </a:pPr>
            <a:r>
              <a:rPr lang="en-GB" sz="2500" b="1">
                <a:solidFill>
                  <a:srgbClr val="486C00"/>
                </a:solidFill>
              </a:rPr>
              <a:t>Transform plant cells using a gene gun </a:t>
            </a:r>
          </a:p>
          <a:p>
            <a:pPr marL="615437" indent="-615437">
              <a:lnSpc>
                <a:spcPts val="1997"/>
              </a:lnSpc>
              <a:buClr>
                <a:srgbClr val="006666"/>
              </a:buClr>
              <a:buNone/>
            </a:pPr>
            <a:r>
              <a:rPr lang="en-GB" sz="2500" b="1">
                <a:solidFill>
                  <a:srgbClr val="486C00"/>
                </a:solidFill>
              </a:rPr>
              <a:t>       or bacteria infection method*</a:t>
            </a:r>
          </a:p>
          <a:p>
            <a:pPr marL="615437" indent="-615437">
              <a:lnSpc>
                <a:spcPts val="1997"/>
              </a:lnSpc>
              <a:buClr>
                <a:srgbClr val="006666"/>
              </a:buClr>
              <a:buNone/>
            </a:pPr>
            <a:endParaRPr lang="en-GB" sz="2500" b="1">
              <a:solidFill>
                <a:srgbClr val="4D4D4D"/>
              </a:solidFill>
            </a:endParaRPr>
          </a:p>
          <a:p>
            <a:pPr marL="615437" indent="-615437">
              <a:lnSpc>
                <a:spcPts val="1997"/>
              </a:lnSpc>
              <a:buClr>
                <a:srgbClr val="006666"/>
              </a:buClr>
              <a:buNone/>
            </a:pPr>
            <a:r>
              <a:rPr lang="en-GB" sz="2500" b="1">
                <a:solidFill>
                  <a:srgbClr val="906206"/>
                </a:solidFill>
              </a:rPr>
              <a:t>5.     Re-grow cells to plants via tissue culture (cloning)*</a:t>
            </a:r>
          </a:p>
        </p:txBody>
      </p:sp>
      <p:sp>
        <p:nvSpPr>
          <p:cNvPr id="166918" name="Rectangle 6"/>
          <p:cNvSpPr>
            <a:spLocks noChangeArrowheads="1"/>
          </p:cNvSpPr>
          <p:nvPr/>
        </p:nvSpPr>
        <p:spPr bwMode="auto">
          <a:xfrm>
            <a:off x="1056410" y="6311714"/>
            <a:ext cx="7623557" cy="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8" tIns="45709" rIns="91418" bIns="45709">
            <a:spAutoFit/>
          </a:bodyPr>
          <a:lstStyle/>
          <a:p>
            <a:pPr defTabSz="914608"/>
            <a:r>
              <a:rPr lang="en-GB" sz="2000">
                <a:solidFill>
                  <a:srgbClr val="224568"/>
                </a:solidFill>
              </a:rPr>
              <a:t>       </a:t>
            </a:r>
            <a:r>
              <a:rPr lang="en-GB" sz="2000" i="1">
                <a:solidFill>
                  <a:srgbClr val="224568"/>
                </a:solidFill>
                <a:latin typeface="Tahoma" charset="0"/>
              </a:rPr>
              <a:t>*  Steps that contain scientific uncertainties and risk potential</a:t>
            </a:r>
            <a:endParaRPr lang="en-US" sz="2000" i="1">
              <a:solidFill>
                <a:srgbClr val="224568"/>
              </a:solidFill>
              <a:latin typeface="Tahoma" charset="0"/>
            </a:endParaRPr>
          </a:p>
        </p:txBody>
      </p:sp>
    </p:spTree>
    <p:extLst>
      <p:ext uri="{BB962C8B-B14F-4D97-AF65-F5344CB8AC3E}">
        <p14:creationId xmlns:p14="http://schemas.microsoft.com/office/powerpoint/2010/main" val="1951832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3" name="Line 21"/>
          <p:cNvSpPr>
            <a:spLocks noChangeShapeType="1"/>
          </p:cNvSpPr>
          <p:nvPr/>
        </p:nvSpPr>
        <p:spPr bwMode="auto">
          <a:xfrm>
            <a:off x="0" y="1905000"/>
            <a:ext cx="9144000" cy="0"/>
          </a:xfrm>
          <a:prstGeom prst="line">
            <a:avLst/>
          </a:prstGeom>
          <a:noFill/>
          <a:ln w="76200">
            <a:solidFill>
              <a:srgbClr val="51A4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p>
        </p:txBody>
      </p:sp>
      <p:sp>
        <p:nvSpPr>
          <p:cNvPr id="100354" name="Rectangle 2"/>
          <p:cNvSpPr>
            <a:spLocks noGrp="1" noChangeArrowheads="1"/>
          </p:cNvSpPr>
          <p:nvPr>
            <p:ph type="title"/>
          </p:nvPr>
        </p:nvSpPr>
        <p:spPr>
          <a:xfrm>
            <a:off x="1786659" y="519673"/>
            <a:ext cx="9144000" cy="1249456"/>
          </a:xfrm>
        </p:spPr>
        <p:txBody>
          <a:bodyPr/>
          <a:lstStyle/>
          <a:p>
            <a:pPr algn="l"/>
            <a:r>
              <a:rPr lang="en-GB" sz="6500" b="1">
                <a:solidFill>
                  <a:srgbClr val="4BB6FF"/>
                </a:solidFill>
                <a:latin typeface="Tahoma" charset="0"/>
              </a:rPr>
              <a:t>Gene</a:t>
            </a:r>
            <a:r>
              <a:rPr lang="en-GB" sz="6500" b="1">
                <a:solidFill>
                  <a:srgbClr val="4BB6FF"/>
                </a:solidFill>
              </a:rPr>
              <a:t>   </a:t>
            </a:r>
            <a:r>
              <a:rPr lang="en-GB" sz="6500" b="1">
                <a:solidFill>
                  <a:srgbClr val="4BB6FF"/>
                </a:solidFill>
                <a:latin typeface="Tahoma" charset="0"/>
              </a:rPr>
              <a:t>construct</a:t>
            </a:r>
          </a:p>
        </p:txBody>
      </p:sp>
      <p:sp>
        <p:nvSpPr>
          <p:cNvPr id="100358" name="Text Box 6"/>
          <p:cNvSpPr txBox="1">
            <a:spLocks noChangeArrowheads="1"/>
          </p:cNvSpPr>
          <p:nvPr/>
        </p:nvSpPr>
        <p:spPr bwMode="auto">
          <a:xfrm rot="4223623">
            <a:off x="736087" y="2312763"/>
            <a:ext cx="432828" cy="228023"/>
          </a:xfrm>
          <a:prstGeom prst="rect">
            <a:avLst/>
          </a:prstGeom>
          <a:solidFill>
            <a:srgbClr val="FFCC99"/>
          </a:solidFill>
          <a:ln w="15875">
            <a:solidFill>
              <a:srgbClr val="000000"/>
            </a:solidFill>
            <a:miter lim="800000"/>
            <a:headEnd/>
            <a:tailEnd/>
          </a:ln>
        </p:spPr>
        <p:txBody>
          <a:bodyPr rot="10800000" vert="eaVert" lIns="91418" tIns="45709" rIns="91418" bIns="45709"/>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endParaRPr lang="en-US"/>
          </a:p>
        </p:txBody>
      </p:sp>
      <p:sp>
        <p:nvSpPr>
          <p:cNvPr id="100359" name="Text Box 7"/>
          <p:cNvSpPr txBox="1">
            <a:spLocks noChangeArrowheads="1"/>
          </p:cNvSpPr>
          <p:nvPr/>
        </p:nvSpPr>
        <p:spPr bwMode="auto">
          <a:xfrm rot="3930936">
            <a:off x="609745" y="3504768"/>
            <a:ext cx="381000" cy="229465"/>
          </a:xfrm>
          <a:prstGeom prst="rect">
            <a:avLst/>
          </a:prstGeom>
          <a:solidFill>
            <a:srgbClr val="CCECFF"/>
          </a:solidFill>
          <a:ln w="15875">
            <a:solidFill>
              <a:srgbClr val="000000"/>
            </a:solidFill>
            <a:miter lim="800000"/>
            <a:headEnd/>
            <a:tailEnd/>
          </a:ln>
        </p:spPr>
        <p:txBody>
          <a:bodyPr lIns="91418" tIns="45709" rIns="91418" bIns="45709"/>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lvl="1"/>
            <a:r>
              <a:rPr lang="en-GB" sz="2200"/>
              <a:t>  </a:t>
            </a:r>
            <a:endParaRPr lang="en-GB"/>
          </a:p>
        </p:txBody>
      </p:sp>
      <p:sp>
        <p:nvSpPr>
          <p:cNvPr id="100360" name="Text Box 8"/>
          <p:cNvSpPr txBox="1">
            <a:spLocks noChangeArrowheads="1"/>
          </p:cNvSpPr>
          <p:nvPr/>
        </p:nvSpPr>
        <p:spPr bwMode="auto">
          <a:xfrm rot="3838552">
            <a:off x="1981489" y="5257809"/>
            <a:ext cx="381000" cy="228023"/>
          </a:xfrm>
          <a:prstGeom prst="rect">
            <a:avLst/>
          </a:prstGeom>
          <a:solidFill>
            <a:srgbClr val="FFFF00"/>
          </a:solidFill>
          <a:ln w="15875">
            <a:solidFill>
              <a:srgbClr val="000000"/>
            </a:solidFill>
            <a:miter lim="800000"/>
            <a:headEnd/>
            <a:tailEnd/>
          </a:ln>
        </p:spPr>
        <p:txBody>
          <a:bodyPr lIns="91418" tIns="45709" rIns="91418" bIns="45709"/>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sz="2200"/>
              <a:t> </a:t>
            </a:r>
            <a:endParaRPr lang="en-GB"/>
          </a:p>
        </p:txBody>
      </p:sp>
      <p:sp>
        <p:nvSpPr>
          <p:cNvPr id="100361" name="Text Box 9"/>
          <p:cNvSpPr txBox="1">
            <a:spLocks noChangeArrowheads="1"/>
          </p:cNvSpPr>
          <p:nvPr/>
        </p:nvSpPr>
        <p:spPr bwMode="auto">
          <a:xfrm>
            <a:off x="1295978" y="2133321"/>
            <a:ext cx="3504045" cy="69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nSpc>
                <a:spcPts val="2300"/>
              </a:lnSpc>
              <a:spcBef>
                <a:spcPct val="50000"/>
              </a:spcBef>
            </a:pPr>
            <a:r>
              <a:rPr lang="en-GB" sz="2500" dirty="0">
                <a:solidFill>
                  <a:srgbClr val="448992"/>
                </a:solidFill>
                <a:latin typeface="Tahoma" charset="0"/>
              </a:rPr>
              <a:t>Regulatory sequence:  </a:t>
            </a:r>
            <a:r>
              <a:rPr lang="en-GB" sz="2500" dirty="0" smtClean="0">
                <a:solidFill>
                  <a:srgbClr val="448992"/>
                </a:solidFill>
                <a:latin typeface="Tahoma" charset="0"/>
              </a:rPr>
              <a:t>volume switch</a:t>
            </a:r>
            <a:endParaRPr lang="en-GB" sz="2500" dirty="0">
              <a:solidFill>
                <a:srgbClr val="448992"/>
              </a:solidFill>
              <a:latin typeface="Tahoma" charset="0"/>
            </a:endParaRPr>
          </a:p>
        </p:txBody>
      </p:sp>
      <p:sp>
        <p:nvSpPr>
          <p:cNvPr id="100362" name="Text Box 10"/>
          <p:cNvSpPr txBox="1">
            <a:spLocks noChangeArrowheads="1"/>
          </p:cNvSpPr>
          <p:nvPr/>
        </p:nvSpPr>
        <p:spPr bwMode="auto">
          <a:xfrm>
            <a:off x="1066512" y="3581681"/>
            <a:ext cx="4380056" cy="28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nSpc>
                <a:spcPts val="1201"/>
              </a:lnSpc>
              <a:spcBef>
                <a:spcPct val="50000"/>
              </a:spcBef>
            </a:pPr>
            <a:r>
              <a:rPr lang="en-GB" sz="2500">
                <a:solidFill>
                  <a:srgbClr val="448992"/>
                </a:solidFill>
                <a:latin typeface="Tahoma" charset="0"/>
              </a:rPr>
              <a:t>Coding sequence of a gene</a:t>
            </a:r>
            <a:r>
              <a:rPr lang="en-GB" sz="2400">
                <a:latin typeface="Gill Sans MT" charset="0"/>
              </a:rPr>
              <a:t>     </a:t>
            </a:r>
            <a:endParaRPr lang="en-GB" sz="3200">
              <a:solidFill>
                <a:srgbClr val="CC3300"/>
              </a:solidFill>
              <a:latin typeface="Gill Sans MT Condensed" charset="0"/>
            </a:endParaRPr>
          </a:p>
        </p:txBody>
      </p:sp>
      <p:sp>
        <p:nvSpPr>
          <p:cNvPr id="100363" name="Text Box 11"/>
          <p:cNvSpPr txBox="1">
            <a:spLocks noChangeArrowheads="1"/>
          </p:cNvSpPr>
          <p:nvPr/>
        </p:nvSpPr>
        <p:spPr bwMode="auto">
          <a:xfrm>
            <a:off x="2514023" y="5052453"/>
            <a:ext cx="3581977" cy="60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nSpc>
                <a:spcPts val="1099"/>
              </a:lnSpc>
              <a:spcBef>
                <a:spcPct val="50000"/>
              </a:spcBef>
            </a:pPr>
            <a:r>
              <a:rPr lang="en-GB" sz="2500">
                <a:solidFill>
                  <a:srgbClr val="448992"/>
                </a:solidFill>
                <a:latin typeface="Tahoma" charset="0"/>
              </a:rPr>
              <a:t>Regulatory sequence: </a:t>
            </a:r>
          </a:p>
          <a:p>
            <a:pPr>
              <a:lnSpc>
                <a:spcPts val="1099"/>
              </a:lnSpc>
              <a:spcBef>
                <a:spcPct val="50000"/>
              </a:spcBef>
            </a:pPr>
            <a:r>
              <a:rPr lang="en-GB" sz="2500">
                <a:solidFill>
                  <a:srgbClr val="448992"/>
                </a:solidFill>
                <a:latin typeface="Tahoma" charset="0"/>
              </a:rPr>
              <a:t>Termination signal</a:t>
            </a:r>
          </a:p>
        </p:txBody>
      </p:sp>
      <p:sp>
        <p:nvSpPr>
          <p:cNvPr id="100366" name="Text Box 14"/>
          <p:cNvSpPr txBox="1">
            <a:spLocks noChangeArrowheads="1"/>
          </p:cNvSpPr>
          <p:nvPr/>
        </p:nvSpPr>
        <p:spPr bwMode="auto">
          <a:xfrm rot="3884923">
            <a:off x="1676256" y="6171767"/>
            <a:ext cx="381000" cy="229466"/>
          </a:xfrm>
          <a:prstGeom prst="rect">
            <a:avLst/>
          </a:prstGeom>
          <a:solidFill>
            <a:schemeClr val="accent2"/>
          </a:solidFill>
          <a:ln w="15875">
            <a:solidFill>
              <a:srgbClr val="000000"/>
            </a:solidFill>
            <a:miter lim="800000"/>
            <a:headEnd/>
            <a:tailEnd/>
          </a:ln>
        </p:spPr>
        <p:txBody>
          <a:bodyPr lIns="91418" tIns="45709" rIns="91418" bIns="45709"/>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r>
              <a:rPr lang="en-GB" sz="2200"/>
              <a:t> </a:t>
            </a:r>
            <a:endParaRPr lang="en-GB"/>
          </a:p>
        </p:txBody>
      </p:sp>
      <p:sp>
        <p:nvSpPr>
          <p:cNvPr id="100367" name="Text Box 15"/>
          <p:cNvSpPr txBox="1">
            <a:spLocks noChangeArrowheads="1"/>
          </p:cNvSpPr>
          <p:nvPr/>
        </p:nvSpPr>
        <p:spPr bwMode="auto">
          <a:xfrm>
            <a:off x="2209512" y="6044173"/>
            <a:ext cx="4648488" cy="60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nSpc>
                <a:spcPts val="1099"/>
              </a:lnSpc>
              <a:spcBef>
                <a:spcPct val="50000"/>
              </a:spcBef>
            </a:pPr>
            <a:r>
              <a:rPr lang="en-GB" sz="2500">
                <a:solidFill>
                  <a:srgbClr val="448992"/>
                </a:solidFill>
                <a:latin typeface="Tahoma" charset="0"/>
              </a:rPr>
              <a:t>Plasmid backbone DNA, </a:t>
            </a:r>
          </a:p>
          <a:p>
            <a:pPr>
              <a:lnSpc>
                <a:spcPts val="1099"/>
              </a:lnSpc>
              <a:spcBef>
                <a:spcPct val="50000"/>
              </a:spcBef>
            </a:pPr>
            <a:r>
              <a:rPr lang="en-GB" sz="2500">
                <a:solidFill>
                  <a:srgbClr val="448992"/>
                </a:solidFill>
                <a:latin typeface="Tahoma" charset="0"/>
              </a:rPr>
              <a:t>superfluous genetic material</a:t>
            </a:r>
          </a:p>
        </p:txBody>
      </p:sp>
      <p:pic>
        <p:nvPicPr>
          <p:cNvPr id="100371" name="Picture 19" descr="gene-sequence-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3532">
            <a:off x="4953000" y="456640"/>
            <a:ext cx="929409" cy="6350934"/>
          </a:xfrm>
          <a:prstGeom prst="rect">
            <a:avLst/>
          </a:prstGeom>
          <a:noFill/>
          <a:extLst>
            <a:ext uri="{909E8E84-426E-40dd-AFC4-6F175D3DCCD1}">
              <a14:hiddenFill xmlns:a14="http://schemas.microsoft.com/office/drawing/2010/main">
                <a:solidFill>
                  <a:srgbClr val="FFFFFF"/>
                </a:solidFill>
              </a14:hiddenFill>
            </a:ext>
          </a:extLst>
        </p:spPr>
      </p:pic>
      <p:pic>
        <p:nvPicPr>
          <p:cNvPr id="100368" name="Picture 16" descr="exclamation-point-on-tran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8995">
            <a:off x="5715001" y="3353361"/>
            <a:ext cx="1676977" cy="1538007"/>
          </a:xfrm>
          <a:prstGeom prst="rect">
            <a:avLst/>
          </a:prstGeom>
          <a:noFill/>
          <a:extLst>
            <a:ext uri="{909E8E84-426E-40dd-AFC4-6F175D3DCCD1}">
              <a14:hiddenFill xmlns:a14="http://schemas.microsoft.com/office/drawing/2010/main">
                <a:solidFill>
                  <a:srgbClr val="FFFFFF"/>
                </a:solidFill>
              </a14:hiddenFill>
            </a:ext>
          </a:extLst>
        </p:spPr>
      </p:pic>
      <p:sp>
        <p:nvSpPr>
          <p:cNvPr id="100372" name="Text Box 20"/>
          <p:cNvSpPr txBox="1">
            <a:spLocks noChangeArrowheads="1"/>
          </p:cNvSpPr>
          <p:nvPr/>
        </p:nvSpPr>
        <p:spPr bwMode="auto">
          <a:xfrm>
            <a:off x="5715000" y="2819681"/>
            <a:ext cx="2667000" cy="73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gn="ctr">
              <a:lnSpc>
                <a:spcPts val="2502"/>
              </a:lnSpc>
            </a:pPr>
            <a:r>
              <a:rPr lang="en-GB" sz="2200">
                <a:solidFill>
                  <a:srgbClr val="CC3300"/>
                </a:solidFill>
                <a:latin typeface="Tahoma" charset="0"/>
              </a:rPr>
              <a:t>e.g. Bt toxin gene from soil bacterium</a:t>
            </a:r>
            <a:endParaRPr lang="en-US" sz="2200">
              <a:solidFill>
                <a:srgbClr val="CC3300"/>
              </a:solidFill>
              <a:latin typeface="Tahoma" charset="0"/>
            </a:endParaRPr>
          </a:p>
        </p:txBody>
      </p:sp>
      <p:sp>
        <p:nvSpPr>
          <p:cNvPr id="100374" name="Text Box 22"/>
          <p:cNvSpPr txBox="1">
            <a:spLocks noChangeArrowheads="1"/>
          </p:cNvSpPr>
          <p:nvPr/>
        </p:nvSpPr>
        <p:spPr bwMode="auto">
          <a:xfrm>
            <a:off x="4901820" y="2014258"/>
            <a:ext cx="3066658" cy="43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gn="ctr"/>
            <a:r>
              <a:rPr lang="en-GB" sz="2200" dirty="0">
                <a:solidFill>
                  <a:srgbClr val="CC3300"/>
                </a:solidFill>
                <a:latin typeface="Tahoma" charset="0"/>
              </a:rPr>
              <a:t>often </a:t>
            </a:r>
            <a:r>
              <a:rPr lang="en-GB" sz="2200" dirty="0" err="1" smtClean="0">
                <a:solidFill>
                  <a:srgbClr val="CC3300"/>
                </a:solidFill>
                <a:latin typeface="Tahoma" charset="0"/>
              </a:rPr>
              <a:t>CaMV</a:t>
            </a:r>
            <a:r>
              <a:rPr lang="en-GB" sz="2200" dirty="0" smtClean="0">
                <a:solidFill>
                  <a:srgbClr val="CC3300"/>
                </a:solidFill>
                <a:latin typeface="Tahoma" charset="0"/>
              </a:rPr>
              <a:t> 35S </a:t>
            </a:r>
            <a:r>
              <a:rPr lang="en-GB" sz="2200" dirty="0">
                <a:solidFill>
                  <a:srgbClr val="CC3300"/>
                </a:solidFill>
                <a:latin typeface="Tahoma" charset="0"/>
              </a:rPr>
              <a:t>(virus)</a:t>
            </a:r>
            <a:endParaRPr lang="en-US" sz="2200" dirty="0">
              <a:solidFill>
                <a:srgbClr val="CC3300"/>
              </a:solidFill>
              <a:latin typeface="Tahoma" charset="0"/>
            </a:endParaRPr>
          </a:p>
        </p:txBody>
      </p:sp>
      <p:sp>
        <p:nvSpPr>
          <p:cNvPr id="100375" name="Text Box 23"/>
          <p:cNvSpPr txBox="1">
            <a:spLocks noChangeArrowheads="1"/>
          </p:cNvSpPr>
          <p:nvPr/>
        </p:nvSpPr>
        <p:spPr bwMode="auto">
          <a:xfrm>
            <a:off x="6477001" y="4877361"/>
            <a:ext cx="1890568"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lvl1pPr defTabSz="1019175">
              <a:defRPr>
                <a:solidFill>
                  <a:schemeClr val="tx1"/>
                </a:solidFill>
                <a:latin typeface="Arial" charset="0"/>
                <a:ea typeface="ＭＳ Ｐゴシック" charset="0"/>
              </a:defRPr>
            </a:lvl1pPr>
            <a:lvl2pPr marL="509588" defTabSz="1019175">
              <a:defRPr>
                <a:solidFill>
                  <a:schemeClr val="tx1"/>
                </a:solidFill>
                <a:latin typeface="Arial" charset="0"/>
                <a:ea typeface="ＭＳ Ｐゴシック" charset="0"/>
              </a:defRPr>
            </a:lvl2pPr>
            <a:lvl3pPr marL="1019175" defTabSz="1019175">
              <a:defRPr>
                <a:solidFill>
                  <a:schemeClr val="tx1"/>
                </a:solidFill>
                <a:latin typeface="Arial" charset="0"/>
                <a:ea typeface="ＭＳ Ｐゴシック" charset="0"/>
              </a:defRPr>
            </a:lvl3pPr>
            <a:lvl4pPr marL="1528763" defTabSz="1019175">
              <a:defRPr>
                <a:solidFill>
                  <a:schemeClr val="tx1"/>
                </a:solidFill>
                <a:latin typeface="Arial" charset="0"/>
                <a:ea typeface="ＭＳ Ｐゴシック" charset="0"/>
              </a:defRPr>
            </a:lvl4pPr>
            <a:lvl5pPr marL="2038350" defTabSz="1019175">
              <a:defRPr>
                <a:solidFill>
                  <a:schemeClr val="tx1"/>
                </a:solidFill>
                <a:latin typeface="Arial" charset="0"/>
                <a:ea typeface="ＭＳ Ｐゴシック" charset="0"/>
              </a:defRPr>
            </a:lvl5pPr>
            <a:lvl6pPr marL="2495550" defTabSz="1019175" fontAlgn="base">
              <a:spcBef>
                <a:spcPct val="0"/>
              </a:spcBef>
              <a:spcAft>
                <a:spcPct val="0"/>
              </a:spcAft>
              <a:defRPr>
                <a:solidFill>
                  <a:schemeClr val="tx1"/>
                </a:solidFill>
                <a:latin typeface="Arial" charset="0"/>
                <a:ea typeface="ＭＳ Ｐゴシック" charset="0"/>
              </a:defRPr>
            </a:lvl6pPr>
            <a:lvl7pPr marL="2952750" defTabSz="1019175" fontAlgn="base">
              <a:spcBef>
                <a:spcPct val="0"/>
              </a:spcBef>
              <a:spcAft>
                <a:spcPct val="0"/>
              </a:spcAft>
              <a:defRPr>
                <a:solidFill>
                  <a:schemeClr val="tx1"/>
                </a:solidFill>
                <a:latin typeface="Arial" charset="0"/>
                <a:ea typeface="ＭＳ Ｐゴシック" charset="0"/>
              </a:defRPr>
            </a:lvl7pPr>
            <a:lvl8pPr marL="3409950" defTabSz="1019175" fontAlgn="base">
              <a:spcBef>
                <a:spcPct val="0"/>
              </a:spcBef>
              <a:spcAft>
                <a:spcPct val="0"/>
              </a:spcAft>
              <a:defRPr>
                <a:solidFill>
                  <a:schemeClr val="tx1"/>
                </a:solidFill>
                <a:latin typeface="Arial" charset="0"/>
                <a:ea typeface="ＭＳ Ｐゴシック" charset="0"/>
              </a:defRPr>
            </a:lvl8pPr>
            <a:lvl9pPr marL="3867150" defTabSz="1019175"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n-GB" sz="3200">
                <a:solidFill>
                  <a:srgbClr val="CC3300"/>
                </a:solidFill>
                <a:latin typeface="Gill Sans MT Condensed" charset="0"/>
              </a:rPr>
              <a:t>e.g. from pea</a:t>
            </a:r>
            <a:endParaRPr lang="en-US" sz="9000">
              <a:solidFill>
                <a:schemeClr val="tx2"/>
              </a:solidFill>
              <a:latin typeface="Gill Sans MT" charset="0"/>
            </a:endParaRPr>
          </a:p>
        </p:txBody>
      </p:sp>
    </p:spTree>
    <p:extLst>
      <p:ext uri="{BB962C8B-B14F-4D97-AF65-F5344CB8AC3E}">
        <p14:creationId xmlns:p14="http://schemas.microsoft.com/office/powerpoint/2010/main" val="4048449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r>
              <a:rPr lang="en-US" sz="2400" b="1"/>
              <a:t>Plant transformation with </a:t>
            </a:r>
            <a:r>
              <a:rPr lang="en-US" sz="2400" b="1" i="1"/>
              <a:t>Agrobacterium</a:t>
            </a:r>
            <a:r>
              <a:rPr lang="en-US" sz="2400" b="1"/>
              <a:t> (Ti plasmid) and gene gun</a:t>
            </a:r>
          </a:p>
        </p:txBody>
      </p:sp>
      <p:sp>
        <p:nvSpPr>
          <p:cNvPr id="23555" name="Rectangle 1027"/>
          <p:cNvSpPr>
            <a:spLocks noGrp="1" noChangeArrowheads="1"/>
          </p:cNvSpPr>
          <p:nvPr>
            <p:ph idx="1"/>
          </p:nvPr>
        </p:nvSpPr>
        <p:spPr/>
        <p:txBody>
          <a:bodyPr/>
          <a:lstStyle/>
          <a:p>
            <a:endParaRPr lang="en-US"/>
          </a:p>
        </p:txBody>
      </p:sp>
      <p:pic>
        <p:nvPicPr>
          <p:cNvPr id="23559" name="Picture 1031" descr="a12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09800"/>
            <a:ext cx="5410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478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3839</TotalTime>
  <Words>5741</Words>
  <Application>Microsoft Macintosh PowerPoint</Application>
  <PresentationFormat>On-screen Show (4:3)</PresentationFormat>
  <Paragraphs>306</Paragraphs>
  <Slides>54</Slides>
  <Notes>41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Golden Rice and Bt crops:  Unanswered safety and efficacy questions</vt:lpstr>
      <vt:lpstr>Outline</vt:lpstr>
      <vt:lpstr>Biotechnology basics</vt:lpstr>
      <vt:lpstr>PowerPoint Presentation</vt:lpstr>
      <vt:lpstr>Simplified view of the Central Dogma</vt:lpstr>
      <vt:lpstr>The basic structure and functions of genes and chromosomes</vt:lpstr>
      <vt:lpstr>How does     Genetic Engineering work?</vt:lpstr>
      <vt:lpstr>Gene   construct</vt:lpstr>
      <vt:lpstr>Plant transformation with Agrobacterium (Ti plasmid) and gene gun</vt:lpstr>
      <vt:lpstr>PowerPoint Presentation</vt:lpstr>
      <vt:lpstr>Key phrases in US Food and Drug Administration safety consultation letters</vt:lpstr>
      <vt:lpstr>Golden Rice</vt:lpstr>
      <vt:lpstr>Golden Rice:  history</vt:lpstr>
      <vt:lpstr>Golden Rice:  problems</vt:lpstr>
      <vt:lpstr>Golden Rice:  Biosynthesis pathway</vt:lpstr>
      <vt:lpstr>Golden Rice:  problems</vt:lpstr>
      <vt:lpstr>Golden Rice:  problems</vt:lpstr>
      <vt:lpstr>Golden Rice:  problems</vt:lpstr>
      <vt:lpstr>Golden Rice:  problems</vt:lpstr>
      <vt:lpstr>Golden Rice:  problems</vt:lpstr>
      <vt:lpstr>Golden Rice:  alternatives</vt:lpstr>
      <vt:lpstr>Golden Rice:  alternatives</vt:lpstr>
      <vt:lpstr>Golden Rice alternatives:  Some food with high levels of -carotene </vt:lpstr>
      <vt:lpstr>Golden Rice:  alternatives</vt:lpstr>
      <vt:lpstr>Bt crops</vt:lpstr>
      <vt:lpstr>Zolla, L. et al.  2008.  Proteomics as a Complementary Tool for Identifying Unintended Side Effects Occurring in Transgenic Maize Seeds As a Result of Genetic Modifications.  Journal of Proteome Research, 7: 1850-1861.</vt:lpstr>
      <vt:lpstr>Zolla, L. et al.  2008.  Proteomics as a Complementary Tool for Identifying Unintended Side Effects Occurring in Transgenic Maize Seeds As a Result of Genetic Modifications.  Journal of Proteome Research, 7: 1850-1861.</vt:lpstr>
      <vt:lpstr>Finamore, A et al.  2008.  Intestinal and Peripheral Immune Response to MON810 Maize Ingestion in Weaning and Old Mice.  Journal of Agricultural and Food Chemistry</vt:lpstr>
      <vt:lpstr>Velirimov et al.  2008.  Biological effects of transgenic maize NK603xMON810 fed in long term reproduction studies in mice.</vt:lpstr>
      <vt:lpstr>Velirimov et al.  2008.  Biological effects of transgenic maize NK603xMON810 fed in long term reproduction studies in mice.</vt:lpstr>
      <vt:lpstr>PowerPoint Presentation</vt:lpstr>
      <vt:lpstr>Vazquez-Padron, R.I., Moreno-Fierros, L., Neri-Bazan, L., de la Riva, G.A. and R. Lopez-Revilla.  1999b.  Bacillus thuringiensis Cry1Ac protoxin is a potent systemic and mucosal adjuvant.  Scandinavian Journal of Immunology 49: 578-584 </vt:lpstr>
      <vt:lpstr>Fares, NH &amp; AK El-Sayed.  1998.  Fine structural changes in the ileum of mice fed on delta-endotoxin-treated potatoes and transgenic potatoes.  Natural Toxins 6:  219-233.</vt:lpstr>
      <vt:lpstr>Fares, NH &amp; AK El-Sayed.  1998.  Fine structural changes in the ileum of mice fed on delta-endotoxin-treated potatoes and transgenic potatoes.  Natural Toxins 6:  219-233.</vt:lpstr>
      <vt:lpstr>Vazquez-Padron, R.I., et al.  2000b.  Cry1Ac protoxin from Bacillus thuringiensis sp. kurstaki HD73 binds to surface proteins in the mouse small intestine.  Biochemical and Biophysical Research Communications 271, pp. 54-58 </vt:lpstr>
      <vt:lpstr>Vazquez-Padron, R.I., et al.  2000b.  Cry1Ac protoxin from Bacillus thuringiensis sp. kurstaki HD73 binds to surface proteins in the mouse small intestine.  Biochemical and Biophysical Research Communications 271, pp. 54-58</vt:lpstr>
      <vt:lpstr>Bernstein, et al.  1999.  Immune responses in farm workers after exposure to Bacillus thuringiensis pesticides.  Environmental Health Perspectives, 107(7):  575-582 </vt:lpstr>
      <vt:lpstr>Bernstein, et al.  2003.  Clinical and laboratory investigation of allergy to genetically modified foods.  Environmental Health Perspectives, 111(8):  1114-1121. </vt:lpstr>
      <vt:lpstr>Impact of Bt cotton on farmers’ health (in Barwani and Dhar District of Madhya Pradesh) –Dr. Ashish Gupta et al.  Investigation Report Oct. – Dec. 2005 www.gmwatch.org/print-archive2.asp?arcid=6265</vt:lpstr>
      <vt:lpstr>Impact of Bt cotton on farmers’ health (in Barwani and Dhar District of Madhya Pradesh –Dr. Ashish Gupta et al.  Investigation Report Oct. – Dec. 2005 www.gmwatch.org/print-archive2.asp?arcid=6266</vt:lpstr>
      <vt:lpstr>Impact of Bt cotton on farmers’ health (in Barwani and Dhar District of Madhya Pradesh –Dr. Ashish Gupta et al.  Investigation Report Oct. – Dec. 2005 www.gmwatch.org/print-archive2.asp?arcid=6266</vt:lpstr>
      <vt:lpstr>Aris, A. and S. Leblanc.  2011. Maternal and fetal exposure to pesticides associated to genetically modified foods in Eastern Townships of Quebec, Canada.  Reproductive Toxicology, doi:10.1016/j.reprotox.2011.02.004.</vt:lpstr>
      <vt:lpstr>Aris, A. and S. Leblanc.  2011. Maternal and fetal exposure to pesticides associated to genetically modified foods in Eastern Townships of Quebec, Canada.  Reproductive Toxicology, doi:10.1016/j.reprotox.2011.02.004.</vt:lpstr>
      <vt:lpstr>Aris, A. and S. Leblanc.  2011. Maternal and fetal exposure to pesticides associated to genetically modified foods in Eastern Townships of Quebec, Canada.  Reproductive Toxicology, doi:10.1016/j.reprotox.2011.02.004.</vt:lpstr>
      <vt:lpstr>Aris, A. and S. Leblanc.  2011. Maternal and fetal exposure to pesticides associated to genetically modified foods in Eastern Townships of Quebec, Canada.  Reproductive Toxicology, doi:10.1016/j.reprotox.2011.02.004.</vt:lpstr>
      <vt:lpstr>Conclusions</vt:lpstr>
      <vt:lpstr>Benbrook, C.  2004.  Genetically engineered crops and pesticide use in the United States:  The first nine years.  At:  http://www.biotech-info.net/Full_version_first_nine.pdf</vt:lpstr>
      <vt:lpstr>Benbrook, C.  2004.  Genetically engineered crops and pesticide use in the United States:  The first nine years.  At:  http://www.biotech-info.net/Full_version_first_nine.pdf</vt:lpstr>
      <vt:lpstr>Benbrook, C.  2009.  Genetically engineered crops and pesticide use in the United States:  The first thirteen years.  </vt:lpstr>
      <vt:lpstr>Do GE crops reduce pesticide use?</vt:lpstr>
      <vt:lpstr>Wang, S., Just, D.R. and P. Pinstrup-Andersen.  Tarnishing Silver Bullets:  Bt technology adoption, bounded rationality and the outbreak of secondary pest infestations in China.   Paper presented at American Ag. Econ. Assoc. annual meeting, Long Beach, CA, 22-26 July, 2006</vt:lpstr>
      <vt:lpstr>Wang, S., Just, D.R. and P. Pinstrup-Andersen.  Tarnishing Silver Bullets:  Bt technology adoption, bounded rationality and the outbreak of secondary pest infestations in China.   Paper presented at American Ag. Econ. Assoc. annual meeting, Long Beach, CA, 22-26 July, 2006</vt:lpstr>
      <vt:lpstr>Wang, S., Just, D.R. and P. Pinstrup-Andersen.  Tarnishing Silver Bullets:  Bt technology adoption, bounded rationality and the outbreak of secondary pest infestations in China.   Paper presented at American Ag. Econ. Assoc. annual meeting, Long Beach, CA, 22-26 July, 2006</vt:lpstr>
      <vt:lpstr>Wang, S., Just, D.R. and P. Pinstrup-Andersen.  Tarnishing Silver Bullets:  Bt technology adoption, bounded rationality and the outbreak of secondary pest infestations in China.   Paper presented at American Ag. Econ. Assoc. annual meeting, Long Beach, CA, 22-26 July, 2006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cp:revision>
  <dcterms:created xsi:type="dcterms:W3CDTF">2011-08-08T22:02:25Z</dcterms:created>
  <dcterms:modified xsi:type="dcterms:W3CDTF">2011-08-24T07:01:39Z</dcterms:modified>
</cp:coreProperties>
</file>