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5"/>
  </p:notesMasterIdLst>
  <p:sldIdLst>
    <p:sldId id="256" r:id="rId2"/>
    <p:sldId id="287" r:id="rId3"/>
    <p:sldId id="274" r:id="rId4"/>
    <p:sldId id="257" r:id="rId5"/>
    <p:sldId id="273" r:id="rId6"/>
    <p:sldId id="275" r:id="rId7"/>
    <p:sldId id="258" r:id="rId8"/>
    <p:sldId id="291" r:id="rId9"/>
    <p:sldId id="293" r:id="rId10"/>
    <p:sldId id="259" r:id="rId11"/>
    <p:sldId id="260" r:id="rId12"/>
    <p:sldId id="272" r:id="rId13"/>
    <p:sldId id="271" r:id="rId14"/>
    <p:sldId id="261" r:id="rId15"/>
    <p:sldId id="270" r:id="rId16"/>
    <p:sldId id="266" r:id="rId17"/>
    <p:sldId id="292" r:id="rId18"/>
    <p:sldId id="283" r:id="rId19"/>
    <p:sldId id="284" r:id="rId20"/>
    <p:sldId id="278" r:id="rId21"/>
    <p:sldId id="262" r:id="rId22"/>
    <p:sldId id="279" r:id="rId23"/>
    <p:sldId id="280" r:id="rId24"/>
    <p:sldId id="282" r:id="rId25"/>
    <p:sldId id="286" r:id="rId26"/>
    <p:sldId id="263" r:id="rId27"/>
    <p:sldId id="289" r:id="rId28"/>
    <p:sldId id="295" r:id="rId29"/>
    <p:sldId id="281" r:id="rId30"/>
    <p:sldId id="264" r:id="rId31"/>
    <p:sldId id="294" r:id="rId32"/>
    <p:sldId id="269"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94660"/>
  </p:normalViewPr>
  <p:slideViewPr>
    <p:cSldViewPr>
      <p:cViewPr>
        <p:scale>
          <a:sx n="70" d="100"/>
          <a:sy n="70" d="100"/>
        </p:scale>
        <p:origin x="-1254"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BDC52-67E4-4993-93F3-FFAFD6B3969F}" type="datetimeFigureOut">
              <a:rPr lang="en-US" smtClean="0"/>
              <a:t>10/31/2013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3D0EC-FC68-4B66-89B8-D253B5F6A872}" type="slidenum">
              <a:rPr lang="en-US" smtClean="0"/>
              <a:t>‹#›</a:t>
            </a:fld>
            <a:endParaRPr lang="en-US" dirty="0"/>
          </a:p>
        </p:txBody>
      </p:sp>
    </p:spTree>
    <p:extLst>
      <p:ext uri="{BB962C8B-B14F-4D97-AF65-F5344CB8AC3E}">
        <p14:creationId xmlns:p14="http://schemas.microsoft.com/office/powerpoint/2010/main" val="237854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Om V. Singh et al., </a:t>
            </a:r>
            <a:r>
              <a:rPr lang="en-US" i="1" dirty="0" smtClean="0"/>
              <a:t>Genetically Modified</a:t>
            </a:r>
            <a:r>
              <a:rPr lang="en-US" i="1" baseline="0" dirty="0" smtClean="0"/>
              <a:t> Crops: Success, Safety Assessment, and Public Concern</a:t>
            </a:r>
            <a:r>
              <a:rPr lang="en-US" i="0" baseline="0" dirty="0" smtClean="0"/>
              <a:t>, 71 </a:t>
            </a:r>
            <a:r>
              <a:rPr lang="en-US" i="0" cap="small" baseline="0" dirty="0" smtClean="0"/>
              <a:t>Appl. Microbiology &amp; Biotechnology </a:t>
            </a:r>
            <a:r>
              <a:rPr lang="en-US" i="0" baseline="0" dirty="0" smtClean="0"/>
              <a:t>598-607 (Apr. 2006).</a:t>
            </a:r>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6</a:t>
            </a:fld>
            <a:endParaRPr lang="en-US" dirty="0"/>
          </a:p>
        </p:txBody>
      </p:sp>
    </p:spTree>
    <p:extLst>
      <p:ext uri="{BB962C8B-B14F-4D97-AF65-F5344CB8AC3E}">
        <p14:creationId xmlns:p14="http://schemas.microsoft.com/office/powerpoint/2010/main" val="16537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Consta-Font</a:t>
            </a:r>
            <a:r>
              <a:rPr lang="en-US" baseline="0" dirty="0" smtClean="0"/>
              <a:t> et al. 1 Food Policy 99-111 (2008).</a:t>
            </a:r>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26</a:t>
            </a:fld>
            <a:endParaRPr lang="en-US" dirty="0"/>
          </a:p>
        </p:txBody>
      </p:sp>
    </p:spTree>
    <p:extLst>
      <p:ext uri="{BB962C8B-B14F-4D97-AF65-F5344CB8AC3E}">
        <p14:creationId xmlns:p14="http://schemas.microsoft.com/office/powerpoint/2010/main" val="206230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11</a:t>
            </a:fld>
            <a:endParaRPr lang="en-US" dirty="0"/>
          </a:p>
        </p:txBody>
      </p:sp>
    </p:spTree>
    <p:extLst>
      <p:ext uri="{BB962C8B-B14F-4D97-AF65-F5344CB8AC3E}">
        <p14:creationId xmlns:p14="http://schemas.microsoft.com/office/powerpoint/2010/main" val="225410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 original statement about IQ being</a:t>
            </a:r>
            <a:r>
              <a:rPr lang="en-US" baseline="0" dirty="0" smtClean="0"/>
              <a:t> positively correlated with acceptance of GMOs. This should be more PC – framing it more in terms of equality of access than genetic superiority. The test specifically focuses on IQs which as we know is part nature and part nature. By phrasing it in terms of access we can avoid offending anyone.</a:t>
            </a:r>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14</a:t>
            </a:fld>
            <a:endParaRPr lang="en-US" dirty="0"/>
          </a:p>
        </p:txBody>
      </p:sp>
    </p:spTree>
    <p:extLst>
      <p:ext uri="{BB962C8B-B14F-4D97-AF65-F5344CB8AC3E}">
        <p14:creationId xmlns:p14="http://schemas.microsoft.com/office/powerpoint/2010/main" val="168469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16</a:t>
            </a:fld>
            <a:endParaRPr lang="en-US" dirty="0"/>
          </a:p>
        </p:txBody>
      </p:sp>
    </p:spTree>
    <p:extLst>
      <p:ext uri="{BB962C8B-B14F-4D97-AF65-F5344CB8AC3E}">
        <p14:creationId xmlns:p14="http://schemas.microsoft.com/office/powerpoint/2010/main" val="59575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Ferdaus Hossain et al., </a:t>
            </a:r>
            <a:r>
              <a:rPr lang="en-US" i="1" dirty="0" smtClean="0"/>
              <a:t>Public Approval</a:t>
            </a:r>
            <a:r>
              <a:rPr lang="en-US" i="1" baseline="0" dirty="0" smtClean="0"/>
              <a:t> of Genetically Modified Foods</a:t>
            </a:r>
            <a:r>
              <a:rPr lang="en-US" i="0" baseline="0" dirty="0" smtClean="0"/>
              <a:t>, 27 Intl. Journal of Consumer Studies 353-65 (Nov. 2003).</a:t>
            </a:r>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20</a:t>
            </a:fld>
            <a:endParaRPr lang="en-US" dirty="0"/>
          </a:p>
        </p:txBody>
      </p:sp>
    </p:spTree>
    <p:extLst>
      <p:ext uri="{BB962C8B-B14F-4D97-AF65-F5344CB8AC3E}">
        <p14:creationId xmlns:p14="http://schemas.microsoft.com/office/powerpoint/2010/main" val="219423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21</a:t>
            </a:fld>
            <a:endParaRPr lang="en-US" dirty="0"/>
          </a:p>
        </p:txBody>
      </p:sp>
    </p:spTree>
    <p:extLst>
      <p:ext uri="{BB962C8B-B14F-4D97-AF65-F5344CB8AC3E}">
        <p14:creationId xmlns:p14="http://schemas.microsoft.com/office/powerpoint/2010/main" val="304156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Ferdaus Hossain et al., </a:t>
            </a:r>
            <a:r>
              <a:rPr lang="en-US" i="1" dirty="0" smtClean="0"/>
              <a:t>Public Approval</a:t>
            </a:r>
            <a:r>
              <a:rPr lang="en-US" i="1" baseline="0" dirty="0" smtClean="0"/>
              <a:t> of Genetically Modified Foods</a:t>
            </a:r>
            <a:r>
              <a:rPr lang="en-US" i="0" baseline="0" dirty="0" smtClean="0"/>
              <a:t>, 27 Intl. Journal of Consumer Studies 353-65 (Nov. 2003).</a:t>
            </a:r>
            <a:endParaRPr lang="en-US" dirty="0" smtClean="0"/>
          </a:p>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22</a:t>
            </a:fld>
            <a:endParaRPr lang="en-US" dirty="0"/>
          </a:p>
        </p:txBody>
      </p:sp>
    </p:spTree>
    <p:extLst>
      <p:ext uri="{BB962C8B-B14F-4D97-AF65-F5344CB8AC3E}">
        <p14:creationId xmlns:p14="http://schemas.microsoft.com/office/powerpoint/2010/main" val="128553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49% approve if GMOs have no added benefits.</a:t>
            </a:r>
          </a:p>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23</a:t>
            </a:fld>
            <a:endParaRPr lang="en-US" dirty="0"/>
          </a:p>
        </p:txBody>
      </p:sp>
    </p:spTree>
    <p:extLst>
      <p:ext uri="{BB962C8B-B14F-4D97-AF65-F5344CB8AC3E}">
        <p14:creationId xmlns:p14="http://schemas.microsoft.com/office/powerpoint/2010/main" val="115946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 Consta-Font</a:t>
            </a:r>
            <a:r>
              <a:rPr lang="en-US" baseline="0" dirty="0" smtClean="0"/>
              <a:t> et al. 1 Food Policy 99-111 (2008).</a:t>
            </a:r>
            <a:endParaRPr lang="en-US" dirty="0" smtClean="0"/>
          </a:p>
          <a:p>
            <a:endParaRPr lang="en-US" dirty="0"/>
          </a:p>
        </p:txBody>
      </p:sp>
      <p:sp>
        <p:nvSpPr>
          <p:cNvPr id="4" name="Slide Number Placeholder 3"/>
          <p:cNvSpPr>
            <a:spLocks noGrp="1"/>
          </p:cNvSpPr>
          <p:nvPr>
            <p:ph type="sldNum" sz="quarter" idx="10"/>
          </p:nvPr>
        </p:nvSpPr>
        <p:spPr/>
        <p:txBody>
          <a:bodyPr/>
          <a:lstStyle/>
          <a:p>
            <a:fld id="{3633D0EC-FC68-4B66-89B8-D253B5F6A872}" type="slidenum">
              <a:rPr lang="en-US" smtClean="0"/>
              <a:t>24</a:t>
            </a:fld>
            <a:endParaRPr lang="en-US" dirty="0"/>
          </a:p>
        </p:txBody>
      </p:sp>
    </p:spTree>
    <p:extLst>
      <p:ext uri="{BB962C8B-B14F-4D97-AF65-F5344CB8AC3E}">
        <p14:creationId xmlns:p14="http://schemas.microsoft.com/office/powerpoint/2010/main" val="192817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FB0066-689F-4971-81B3-02CF1E1863C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FB0066-689F-4971-81B3-02CF1E1863C7}"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12F288-8020-456E-8473-CE9332DA3173}" type="datetimeFigureOut">
              <a:rPr lang="en-US" smtClean="0"/>
              <a:t>10/31/2013</a:t>
            </a:fld>
            <a:endParaRPr lang="en-US" dirty="0"/>
          </a:p>
        </p:txBody>
      </p:sp>
      <p:sp>
        <p:nvSpPr>
          <p:cNvPr id="9" name="Slide Number Placeholder 8"/>
          <p:cNvSpPr>
            <a:spLocks noGrp="1"/>
          </p:cNvSpPr>
          <p:nvPr>
            <p:ph type="sldNum" sz="quarter" idx="11"/>
          </p:nvPr>
        </p:nvSpPr>
        <p:spPr/>
        <p:txBody>
          <a:bodyPr/>
          <a:lstStyle/>
          <a:p>
            <a:fld id="{3DFB0066-689F-4971-81B3-02CF1E1863C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FB0066-689F-4971-81B3-02CF1E1863C7}"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12F288-8020-456E-8473-CE9332DA3173}" type="datetimeFigureOut">
              <a:rPr lang="en-US" smtClean="0"/>
              <a:t>10/31/2013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543800" cy="2593975"/>
          </a:xfrm>
        </p:spPr>
        <p:txBody>
          <a:bodyPr/>
          <a:lstStyle/>
          <a:p>
            <a:r>
              <a:rPr lang="en-US" sz="4400" dirty="0" smtClean="0"/>
              <a:t>New Technologies (GMOs), Administrative </a:t>
            </a:r>
            <a:r>
              <a:rPr lang="en-US" sz="4400" dirty="0"/>
              <a:t>Agencies, </a:t>
            </a:r>
            <a:r>
              <a:rPr lang="en-US" sz="4400" dirty="0" smtClean="0"/>
              <a:t>and Public Interest Groups</a:t>
            </a:r>
            <a:endParaRPr lang="en-US" sz="4400" dirty="0"/>
          </a:p>
        </p:txBody>
      </p:sp>
      <p:sp>
        <p:nvSpPr>
          <p:cNvPr id="3" name="Subtitle 2"/>
          <p:cNvSpPr>
            <a:spLocks noGrp="1"/>
          </p:cNvSpPr>
          <p:nvPr>
            <p:ph type="subTitle" idx="1"/>
          </p:nvPr>
        </p:nvSpPr>
        <p:spPr>
          <a:xfrm>
            <a:off x="609600" y="3429000"/>
            <a:ext cx="7162800" cy="2743200"/>
          </a:xfrm>
        </p:spPr>
        <p:txBody>
          <a:bodyPr>
            <a:noAutofit/>
          </a:bodyPr>
          <a:lstStyle/>
          <a:p>
            <a:r>
              <a:rPr lang="en-US" sz="3200" b="1" dirty="0" smtClean="0"/>
              <a:t>Why</a:t>
            </a:r>
            <a:r>
              <a:rPr lang="en-US" sz="3200" dirty="0" smtClean="0"/>
              <a:t> good people fear good technology – and </a:t>
            </a:r>
            <a:r>
              <a:rPr lang="en-US" sz="3200" b="1" dirty="0" smtClean="0"/>
              <a:t>what</a:t>
            </a:r>
            <a:r>
              <a:rPr lang="en-US" sz="3200" dirty="0" smtClean="0"/>
              <a:t> to do about it</a:t>
            </a:r>
          </a:p>
          <a:p>
            <a:endParaRPr lang="en-US" sz="3200" dirty="0"/>
          </a:p>
          <a:p>
            <a:r>
              <a:rPr lang="en-US" sz="3200" dirty="0" smtClean="0"/>
              <a:t>Professor Jay P. Kesan, Ph.D., J.D.</a:t>
            </a:r>
          </a:p>
          <a:p>
            <a:r>
              <a:rPr lang="en-US" sz="3200" dirty="0" smtClean="0"/>
              <a:t>University at Illinois at Urbana-Champaign</a:t>
            </a:r>
            <a:endParaRPr lang="en-US" sz="3200" dirty="0"/>
          </a:p>
        </p:txBody>
      </p:sp>
    </p:spTree>
    <p:extLst>
      <p:ext uri="{BB962C8B-B14F-4D97-AF65-F5344CB8AC3E}">
        <p14:creationId xmlns:p14="http://schemas.microsoft.com/office/powerpoint/2010/main" val="95575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People Perceive GMOs as</a:t>
            </a:r>
            <a:endParaRPr lang="en-US" dirty="0"/>
          </a:p>
        </p:txBody>
      </p:sp>
      <p:sp>
        <p:nvSpPr>
          <p:cNvPr id="3" name="Content Placeholder 2"/>
          <p:cNvSpPr>
            <a:spLocks noGrp="1"/>
          </p:cNvSpPr>
          <p:nvPr>
            <p:ph idx="1"/>
          </p:nvPr>
        </p:nvSpPr>
        <p:spPr/>
        <p:txBody>
          <a:bodyPr/>
          <a:lstStyle/>
          <a:p>
            <a:r>
              <a:rPr lang="en-US" dirty="0" smtClean="0"/>
              <a:t>Unnatural</a:t>
            </a:r>
          </a:p>
          <a:p>
            <a:endParaRPr lang="en-US" dirty="0" smtClean="0"/>
          </a:p>
          <a:p>
            <a:r>
              <a:rPr lang="en-US" dirty="0" smtClean="0"/>
              <a:t>Dangerous</a:t>
            </a:r>
          </a:p>
          <a:p>
            <a:endParaRPr lang="en-US"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00082"/>
            <a:ext cx="5521817" cy="379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3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the Fear?</a:t>
            </a:r>
            <a:endParaRPr lang="en-US" dirty="0"/>
          </a:p>
        </p:txBody>
      </p:sp>
      <p:sp>
        <p:nvSpPr>
          <p:cNvPr id="3" name="Content Placeholder 2"/>
          <p:cNvSpPr>
            <a:spLocks noGrp="1"/>
          </p:cNvSpPr>
          <p:nvPr>
            <p:ph idx="1"/>
          </p:nvPr>
        </p:nvSpPr>
        <p:spPr/>
        <p:txBody>
          <a:bodyPr/>
          <a:lstStyle/>
          <a:p>
            <a:pPr marL="571500" indent="-457200">
              <a:buAutoNum type="arabicPeriod"/>
            </a:pPr>
            <a:r>
              <a:rPr lang="en-US" dirty="0" smtClean="0"/>
              <a:t>People perceive anything involving human manipulation as being highly unnatural.</a:t>
            </a:r>
          </a:p>
          <a:p>
            <a:pPr marL="571500" indent="-457200">
              <a:buAutoNum type="arabicPeriod"/>
            </a:pPr>
            <a:endParaRPr lang="en-US" dirty="0" smtClean="0"/>
          </a:p>
          <a:p>
            <a:pPr marL="571500" indent="-457200">
              <a:buAutoNum type="arabicPeriod"/>
            </a:pPr>
            <a:endParaRPr lang="en-US" dirty="0" smtClean="0"/>
          </a:p>
          <a:p>
            <a:pPr marL="571500" indent="-457200">
              <a:buAutoNum type="arabicPeriod"/>
            </a:pPr>
            <a:endParaRPr lang="en-US" dirty="0"/>
          </a:p>
          <a:p>
            <a:pPr marL="571500" indent="-457200">
              <a:buAutoNum type="arabicPeriod"/>
            </a:pPr>
            <a:endParaRPr lang="en-US" dirty="0"/>
          </a:p>
          <a:p>
            <a:pPr marL="571500" indent="-457200">
              <a:buAutoNum type="arabicPeriod"/>
            </a:pPr>
            <a:endParaRPr lang="en-US" dirty="0" smtClean="0"/>
          </a:p>
          <a:p>
            <a:pPr marL="571500" indent="-457200">
              <a:buAutoNum type="arabicPeriod"/>
            </a:pPr>
            <a:endParaRPr lang="en-US" dirty="0" smtClean="0"/>
          </a:p>
          <a:p>
            <a:pPr marL="571500" indent="-457200">
              <a:buAutoNum type="arabicPeriod"/>
            </a:pPr>
            <a:endParaRPr lang="en-US" dirty="0"/>
          </a:p>
          <a:p>
            <a:pPr marL="571500" indent="-457200">
              <a:buAutoNum type="arabicPeriod"/>
            </a:pPr>
            <a:endParaRPr lang="en-US"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19400"/>
            <a:ext cx="5481161"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54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a:t>
            </a:r>
            <a:r>
              <a:rPr lang="en-US" dirty="0" smtClean="0"/>
              <a:t>Fear</a:t>
            </a:r>
            <a:r>
              <a:rPr lang="en-US" dirty="0"/>
              <a:t>? c</a:t>
            </a:r>
            <a:r>
              <a:rPr lang="en-US" dirty="0" smtClean="0"/>
              <a:t>ontd.</a:t>
            </a:r>
            <a:endParaRPr lang="en-US" dirty="0"/>
          </a:p>
        </p:txBody>
      </p:sp>
      <p:sp>
        <p:nvSpPr>
          <p:cNvPr id="3" name="Content Placeholder 2"/>
          <p:cNvSpPr>
            <a:spLocks noGrp="1"/>
          </p:cNvSpPr>
          <p:nvPr>
            <p:ph idx="1"/>
          </p:nvPr>
        </p:nvSpPr>
        <p:spPr/>
        <p:txBody>
          <a:bodyPr/>
          <a:lstStyle/>
          <a:p>
            <a:pPr marL="114300" indent="0">
              <a:buNone/>
            </a:pPr>
            <a:r>
              <a:rPr lang="en-US" dirty="0" smtClean="0"/>
              <a:t>2. Hysteria </a:t>
            </a:r>
            <a:r>
              <a:rPr lang="en-US" dirty="0"/>
              <a:t>in popular journalism</a:t>
            </a:r>
            <a:r>
              <a:rPr lang="en-US" dirty="0" smtClean="0"/>
              <a:t>.  Popular media links GMOs to the archetypical “evil corporation”.</a:t>
            </a:r>
            <a:endParaRPr lang="en-US" dirty="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399"/>
            <a:ext cx="3505200" cy="400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67150" y="3499008"/>
            <a:ext cx="4572000" cy="1477328"/>
          </a:xfrm>
          <a:prstGeom prst="rect">
            <a:avLst/>
          </a:prstGeom>
        </p:spPr>
        <p:txBody>
          <a:bodyPr>
            <a:spAutoFit/>
          </a:bodyPr>
          <a:lstStyle/>
          <a:p>
            <a:r>
              <a:rPr lang="en-US" dirty="0"/>
              <a:t>“There’s so much misinformation floating around about G.M.O.’s that is taken as fact by people,” said Michael D. Purugganan, a professor of genomics and biology and the dean for science at New York University</a:t>
            </a:r>
          </a:p>
        </p:txBody>
      </p:sp>
    </p:spTree>
    <p:extLst>
      <p:ext uri="{BB962C8B-B14F-4D97-AF65-F5344CB8AC3E}">
        <p14:creationId xmlns:p14="http://schemas.microsoft.com/office/powerpoint/2010/main" val="1189586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a:t>
            </a:r>
            <a:r>
              <a:rPr lang="en-US" dirty="0" smtClean="0"/>
              <a:t>Fear</a:t>
            </a:r>
            <a:r>
              <a:rPr lang="en-US" dirty="0"/>
              <a:t>? c</a:t>
            </a:r>
            <a:r>
              <a:rPr lang="en-US" dirty="0" smtClean="0"/>
              <a:t>ontd.</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3. Cultural </a:t>
            </a:r>
            <a:r>
              <a:rPr lang="en-US" dirty="0"/>
              <a:t>differences</a:t>
            </a:r>
            <a:r>
              <a:rPr lang="en-US" dirty="0" smtClean="0"/>
              <a:t>.</a:t>
            </a:r>
          </a:p>
          <a:p>
            <a:pPr marL="114300" indent="0">
              <a:buNone/>
            </a:pPr>
            <a:endParaRPr lang="en-US" dirty="0"/>
          </a:p>
          <a:p>
            <a:pPr marL="114300" indent="0">
              <a:buNone/>
            </a:pPr>
            <a:r>
              <a:rPr lang="en-US" dirty="0" smtClean="0"/>
              <a:t>European societies view GMOs as much more dangerous than American societies do.  France, for example, is trying to reassert traditional food and eating habits in the wake of the American fast food invasion.</a:t>
            </a:r>
            <a:endParaRPr lang="en-US" dirty="0"/>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48248"/>
            <a:ext cx="3428999" cy="25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65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the Fear? </a:t>
            </a:r>
            <a:r>
              <a:rPr lang="en-US" dirty="0"/>
              <a:t>c</a:t>
            </a:r>
            <a:r>
              <a:rPr lang="en-US" dirty="0" smtClean="0"/>
              <a:t>ontd.</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r>
              <a:rPr lang="en-US" dirty="0" smtClean="0"/>
              <a:t>4. Need better </a:t>
            </a:r>
            <a:r>
              <a:rPr lang="en-US" dirty="0"/>
              <a:t>a</a:t>
            </a:r>
            <a:r>
              <a:rPr lang="en-US" dirty="0" smtClean="0"/>
              <a:t>ccess to scientific education.  Scientific literacy correlates with acceptance of GMOs. </a:t>
            </a:r>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276600"/>
            <a:ext cx="3859758" cy="258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29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a:t>
            </a:r>
            <a:r>
              <a:rPr lang="en-US" dirty="0" smtClean="0"/>
              <a:t>Fear</a:t>
            </a:r>
            <a:r>
              <a:rPr lang="en-US" dirty="0"/>
              <a:t>? c</a:t>
            </a:r>
            <a:r>
              <a:rPr lang="en-US" dirty="0" smtClean="0"/>
              <a:t>ontd.</a:t>
            </a:r>
            <a:endParaRPr lang="en-US" dirty="0"/>
          </a:p>
        </p:txBody>
      </p:sp>
      <p:sp>
        <p:nvSpPr>
          <p:cNvPr id="3" name="Content Placeholder 2"/>
          <p:cNvSpPr>
            <a:spLocks noGrp="1"/>
          </p:cNvSpPr>
          <p:nvPr>
            <p:ph idx="1"/>
          </p:nvPr>
        </p:nvSpPr>
        <p:spPr/>
        <p:txBody>
          <a:bodyPr/>
          <a:lstStyle/>
          <a:p>
            <a:r>
              <a:rPr lang="en-US" dirty="0"/>
              <a:t>5. Socioeconomic differences</a:t>
            </a:r>
            <a:r>
              <a:rPr lang="en-US" dirty="0" smtClean="0"/>
              <a:t>.  Studies have shown that wealthier individuals with more decision-making power are more likely to approve of GMOs.</a:t>
            </a:r>
            <a:endParaRPr lang="en-US" dirty="0"/>
          </a:p>
          <a:p>
            <a:endParaRPr lang="en-US" dirty="0" smtClean="0"/>
          </a:p>
          <a:p>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242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6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a:t>
            </a:r>
            <a:r>
              <a:rPr lang="en-US" dirty="0" smtClean="0"/>
              <a:t>Fear</a:t>
            </a:r>
            <a:r>
              <a:rPr lang="en-US" dirty="0"/>
              <a:t>? c</a:t>
            </a:r>
            <a:r>
              <a:rPr lang="en-US" dirty="0" smtClean="0"/>
              <a:t>ontd.</a:t>
            </a:r>
            <a:endParaRPr lang="en-US" dirty="0"/>
          </a:p>
        </p:txBody>
      </p:sp>
      <p:sp>
        <p:nvSpPr>
          <p:cNvPr id="3" name="Content Placeholder 2"/>
          <p:cNvSpPr>
            <a:spLocks noGrp="1"/>
          </p:cNvSpPr>
          <p:nvPr>
            <p:ph idx="1"/>
          </p:nvPr>
        </p:nvSpPr>
        <p:spPr>
          <a:xfrm>
            <a:off x="457200" y="1600200"/>
            <a:ext cx="4114800" cy="4876800"/>
          </a:xfrm>
        </p:spPr>
        <p:txBody>
          <a:bodyPr/>
          <a:lstStyle/>
          <a:p>
            <a:r>
              <a:rPr lang="en-US" dirty="0"/>
              <a:t>6. Special interest groups</a:t>
            </a:r>
            <a:r>
              <a:rPr lang="en-US" dirty="0" smtClean="0"/>
              <a:t>.</a:t>
            </a:r>
          </a:p>
          <a:p>
            <a:endParaRPr lang="en-US" dirty="0"/>
          </a:p>
          <a:p>
            <a:r>
              <a:rPr lang="en-US" dirty="0"/>
              <a:t>You will see this logo on some popular foods like Kettle </a:t>
            </a:r>
            <a:r>
              <a:rPr lang="en-US" dirty="0" smtClean="0"/>
              <a:t>Chips.  The </a:t>
            </a:r>
            <a:r>
              <a:rPr lang="en-US" dirty="0"/>
              <a:t>Non-GMO Project is a non-profit organization that began as an initiative of independent natural foods retailers in the US and Canada. </a:t>
            </a:r>
            <a:r>
              <a:rPr lang="en-US" dirty="0" smtClean="0"/>
              <a:t> It </a:t>
            </a:r>
            <a:r>
              <a:rPr lang="en-US" dirty="0"/>
              <a:t>is self-evident that they have a financial stake in how GMO foods are received. </a:t>
            </a:r>
          </a:p>
          <a:p>
            <a:endParaRPr lang="en-US" dirty="0"/>
          </a:p>
          <a:p>
            <a:endParaRPr lang="en-US" dirty="0" smtClean="0"/>
          </a:p>
          <a:p>
            <a:endParaRPr lang="en-US" dirty="0"/>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418" y="1385088"/>
            <a:ext cx="3320674" cy="206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7418" y="4191000"/>
            <a:ext cx="3081114" cy="205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076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Interest Groups, contd.</a:t>
            </a:r>
            <a:endParaRPr lang="en-US" dirty="0"/>
          </a:p>
        </p:txBody>
      </p:sp>
      <p:sp>
        <p:nvSpPr>
          <p:cNvPr id="3" name="Content Placeholder 2"/>
          <p:cNvSpPr>
            <a:spLocks noGrp="1"/>
          </p:cNvSpPr>
          <p:nvPr>
            <p:ph idx="1"/>
          </p:nvPr>
        </p:nvSpPr>
        <p:spPr>
          <a:xfrm>
            <a:off x="457200" y="1714500"/>
            <a:ext cx="4419600" cy="4800600"/>
          </a:xfrm>
        </p:spPr>
        <p:txBody>
          <a:bodyPr/>
          <a:lstStyle/>
          <a:p>
            <a:r>
              <a:rPr lang="en-US" dirty="0" smtClean="0"/>
              <a:t>“I’ve found that ears </a:t>
            </a:r>
            <a:r>
              <a:rPr lang="en-US" dirty="0"/>
              <a:t>are stoked by prominent environmental groups, supposed food-safety watchdogs, and influential food columnists; that dodgy science is laundered by well-respected scholars and propaganda is treated credulously by legendary journalists; and that progressive media outlets, which often decry the scurrilous rhetoric that warps the climate debate, serve up a comparable agitprop when it comes to GMOs</a:t>
            </a:r>
            <a:r>
              <a:rPr lang="en-US" dirty="0" smtClean="0"/>
              <a:t>.” – Keith Kloor, </a:t>
            </a:r>
            <a:r>
              <a:rPr lang="en-US" i="1" dirty="0" smtClean="0"/>
              <a:t>Slate</a:t>
            </a:r>
            <a:endParaRPr lang="en-US" dirty="0"/>
          </a:p>
        </p:txBody>
      </p:sp>
      <p:pic>
        <p:nvPicPr>
          <p:cNvPr id="8194" name="Picture 2" descr="http://b-i.forbesimg.com/jonentine/files/2013/07/reject-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228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2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Interest Groups, contd.	</a:t>
            </a:r>
            <a:endParaRPr lang="en-US" dirty="0"/>
          </a:p>
        </p:txBody>
      </p:sp>
      <p:sp>
        <p:nvSpPr>
          <p:cNvPr id="3" name="Content Placeholder 2"/>
          <p:cNvSpPr>
            <a:spLocks noGrp="1"/>
          </p:cNvSpPr>
          <p:nvPr>
            <p:ph idx="1"/>
          </p:nvPr>
        </p:nvSpPr>
        <p:spPr>
          <a:xfrm>
            <a:off x="457200" y="1600200"/>
            <a:ext cx="7848600" cy="2438400"/>
          </a:xfrm>
        </p:spPr>
        <p:txBody>
          <a:bodyPr>
            <a:normAutofit fontScale="85000" lnSpcReduction="20000"/>
          </a:bodyPr>
          <a:lstStyle/>
          <a:p>
            <a:pPr marL="114300" indent="0">
              <a:buNone/>
            </a:pPr>
            <a:r>
              <a:rPr lang="en-US" dirty="0" smtClean="0"/>
              <a:t>GMO Inside (a Green America campaign)</a:t>
            </a:r>
          </a:p>
          <a:p>
            <a:pPr marL="114300" indent="0">
              <a:buNone/>
            </a:pPr>
            <a:endParaRPr lang="en-US" dirty="0"/>
          </a:p>
          <a:p>
            <a:r>
              <a:rPr lang="en-US" dirty="0" smtClean="0"/>
              <a:t>Green America is a nonprofit group that promotes “ethical consumerism”</a:t>
            </a:r>
          </a:p>
          <a:p>
            <a:endParaRPr lang="en-US" dirty="0"/>
          </a:p>
          <a:p>
            <a:r>
              <a:rPr lang="en-US" dirty="0" smtClean="0"/>
              <a:t>It is a poorly ranked non-profit (1/4 stars on Charity Navigator)</a:t>
            </a:r>
          </a:p>
          <a:p>
            <a:endParaRPr lang="en-US" dirty="0"/>
          </a:p>
          <a:p>
            <a:r>
              <a:rPr lang="en-US" dirty="0" smtClean="0"/>
              <a:t>Formerly known as Co-Op America, it runs a business network and a publicized list of approved businesses and products</a:t>
            </a:r>
            <a:endParaRPr lang="en-US" dirty="0"/>
          </a:p>
        </p:txBody>
      </p:sp>
      <p:pic>
        <p:nvPicPr>
          <p:cNvPr id="5122" name="Picture 2" descr="http://cdn3.gmoinside.org/wp-inside/uploads/2013/03/Expo-W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081885"/>
            <a:ext cx="4495800" cy="252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00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Interest </a:t>
            </a:r>
            <a:r>
              <a:rPr lang="en-US" dirty="0" smtClean="0"/>
              <a:t>Groups, contd.</a:t>
            </a:r>
            <a:r>
              <a:rPr lang="en-US" dirty="0"/>
              <a:t>	</a:t>
            </a:r>
          </a:p>
        </p:txBody>
      </p:sp>
      <p:sp>
        <p:nvSpPr>
          <p:cNvPr id="3" name="Content Placeholder 2"/>
          <p:cNvSpPr>
            <a:spLocks noGrp="1"/>
          </p:cNvSpPr>
          <p:nvPr>
            <p:ph idx="1"/>
          </p:nvPr>
        </p:nvSpPr>
        <p:spPr>
          <a:xfrm>
            <a:off x="3505200" y="1524000"/>
            <a:ext cx="4572000" cy="4876800"/>
          </a:xfrm>
        </p:spPr>
        <p:txBody>
          <a:bodyPr/>
          <a:lstStyle/>
          <a:p>
            <a:r>
              <a:rPr lang="en-US" dirty="0" smtClean="0"/>
              <a:t>Organic Consumers Association (OCA)</a:t>
            </a:r>
          </a:p>
          <a:p>
            <a:endParaRPr lang="en-US" dirty="0"/>
          </a:p>
          <a:p>
            <a:r>
              <a:rPr lang="en-US" dirty="0" smtClean="0"/>
              <a:t>Represents many members, including several thousand natural and organic foods businesses</a:t>
            </a:r>
          </a:p>
          <a:p>
            <a:endParaRPr lang="en-US" dirty="0"/>
          </a:p>
          <a:p>
            <a:r>
              <a:rPr lang="en-US" dirty="0" smtClean="0"/>
              <a:t>U.S. and international policy board made of many individuals including organic farmers (who, naturally, have a business interest in banning GMOs)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 y="1371600"/>
            <a:ext cx="2362200" cy="23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50" y="3886200"/>
            <a:ext cx="3080174" cy="239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61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normAutofit/>
          </a:bodyPr>
          <a:lstStyle/>
          <a:p>
            <a:pPr marL="571500" indent="-457200">
              <a:buAutoNum type="arabicPeriod"/>
            </a:pPr>
            <a:r>
              <a:rPr lang="en-US" sz="2400" dirty="0" smtClean="0"/>
              <a:t>How we perceive risk differently as individuals and societies</a:t>
            </a:r>
          </a:p>
          <a:p>
            <a:pPr marL="571500" indent="-457200">
              <a:buAutoNum type="arabicPeriod"/>
            </a:pPr>
            <a:r>
              <a:rPr lang="en-US" sz="2400" dirty="0" smtClean="0"/>
              <a:t>GMOs are good science and provide societal benefits</a:t>
            </a:r>
          </a:p>
          <a:p>
            <a:pPr marL="571500" indent="-457200">
              <a:buAutoNum type="arabicPeriod"/>
            </a:pPr>
            <a:r>
              <a:rPr lang="en-US" sz="2400" dirty="0" smtClean="0"/>
              <a:t>Why people distrust GMOs in spite of prevailing scientific opinions</a:t>
            </a:r>
          </a:p>
          <a:p>
            <a:pPr marL="571500" indent="-457200">
              <a:buAutoNum type="arabicPeriod"/>
            </a:pPr>
            <a:r>
              <a:rPr lang="en-US" sz="2400" dirty="0" smtClean="0"/>
              <a:t>What the private sector can do to combat misunderstanding:  explain added value, show payoff to the public, fund communication campaigns</a:t>
            </a:r>
          </a:p>
          <a:p>
            <a:pPr marL="571500" indent="-457200">
              <a:buAutoNum type="arabicPeriod"/>
            </a:pPr>
            <a:r>
              <a:rPr lang="en-US" sz="2400" dirty="0" smtClean="0"/>
              <a:t>What the public sector can do:  scientific activism, defeating labeling laws, highlighting benefits of GMO foods</a:t>
            </a:r>
            <a:endParaRPr lang="en-US" sz="2400" dirty="0"/>
          </a:p>
        </p:txBody>
      </p:sp>
    </p:spTree>
    <p:extLst>
      <p:ext uri="{BB962C8B-B14F-4D97-AF65-F5344CB8AC3E}">
        <p14:creationId xmlns:p14="http://schemas.microsoft.com/office/powerpoint/2010/main" val="30181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the Fear? </a:t>
            </a:r>
            <a:r>
              <a:rPr lang="en-US" dirty="0"/>
              <a:t>c</a:t>
            </a:r>
            <a:r>
              <a:rPr lang="en-US" dirty="0" smtClean="0"/>
              <a:t>ontd.	</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7. Personal perceptions</a:t>
            </a:r>
          </a:p>
          <a:p>
            <a:pPr marL="114300" indent="0">
              <a:buNone/>
            </a:pPr>
            <a:endParaRPr lang="en-US" dirty="0" smtClean="0"/>
          </a:p>
          <a:p>
            <a:r>
              <a:rPr lang="en-US" dirty="0"/>
              <a:t>P</a:t>
            </a:r>
            <a:r>
              <a:rPr lang="en-US" dirty="0" smtClean="0"/>
              <a:t>ublic views about corporations</a:t>
            </a:r>
          </a:p>
          <a:p>
            <a:pPr lvl="1"/>
            <a:r>
              <a:rPr lang="en-US" dirty="0" smtClean="0"/>
              <a:t>many individuals view corporations as inherently amoral or immoral</a:t>
            </a:r>
          </a:p>
          <a:p>
            <a:pPr lvl="1"/>
            <a:endParaRPr lang="en-US" dirty="0" smtClean="0"/>
          </a:p>
          <a:p>
            <a:r>
              <a:rPr lang="en-US" dirty="0"/>
              <a:t>T</a:t>
            </a:r>
            <a:r>
              <a:rPr lang="en-US" dirty="0" smtClean="0"/>
              <a:t>rust in government</a:t>
            </a:r>
          </a:p>
          <a:p>
            <a:pPr lvl="1"/>
            <a:r>
              <a:rPr lang="en-US" dirty="0" smtClean="0"/>
              <a:t>Certain individuals are predisposed to mistrust the government.  Therefore, FDA approval and the like are disregarded by certain people.</a:t>
            </a:r>
          </a:p>
          <a:p>
            <a:pPr marL="411480" lvl="1" indent="0">
              <a:buNone/>
            </a:pPr>
            <a:endParaRPr lang="en-US" dirty="0" smtClean="0"/>
          </a:p>
          <a:p>
            <a:pPr marL="114300" indent="0">
              <a:buNone/>
            </a:pPr>
            <a:r>
              <a:rPr lang="en-US" dirty="0" smtClean="0"/>
              <a:t>Source</a:t>
            </a:r>
            <a:r>
              <a:rPr lang="en-US" dirty="0"/>
              <a:t>: </a:t>
            </a:r>
            <a:r>
              <a:rPr lang="en-US" dirty="0" smtClean="0"/>
              <a:t> Ferdaus </a:t>
            </a:r>
            <a:r>
              <a:rPr lang="en-US" dirty="0"/>
              <a:t>Hossain </a:t>
            </a:r>
            <a:r>
              <a:rPr lang="en-US" i="1" dirty="0"/>
              <a:t>et al., Public Approval of Genetically Modified Foods</a:t>
            </a:r>
            <a:r>
              <a:rPr lang="en-US" dirty="0"/>
              <a:t>, 27 Intl. Journal of Consumer Studies 353-65 (Nov. 2003).</a:t>
            </a:r>
          </a:p>
          <a:p>
            <a:pPr lvl="1"/>
            <a:endParaRPr lang="en-US" dirty="0"/>
          </a:p>
        </p:txBody>
      </p:sp>
    </p:spTree>
    <p:extLst>
      <p:ext uri="{BB962C8B-B14F-4D97-AF65-F5344CB8AC3E}">
        <p14:creationId xmlns:p14="http://schemas.microsoft.com/office/powerpoint/2010/main" val="3336739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001000" cy="1143000"/>
          </a:xfrm>
        </p:spPr>
        <p:txBody>
          <a:bodyPr/>
          <a:lstStyle/>
          <a:p>
            <a:pPr algn="ctr"/>
            <a:r>
              <a:rPr lang="en-US" dirty="0" smtClean="0"/>
              <a:t>What can the Private </a:t>
            </a:r>
            <a:r>
              <a:rPr lang="en-US" dirty="0"/>
              <a:t>S</a:t>
            </a:r>
            <a:r>
              <a:rPr lang="en-US" dirty="0" smtClean="0"/>
              <a:t>ector do?</a:t>
            </a:r>
            <a:endParaRPr lang="en-US" dirty="0"/>
          </a:p>
        </p:txBody>
      </p:sp>
      <p:sp>
        <p:nvSpPr>
          <p:cNvPr id="3" name="Content Placeholder 2"/>
          <p:cNvSpPr>
            <a:spLocks noGrp="1"/>
          </p:cNvSpPr>
          <p:nvPr>
            <p:ph idx="1"/>
          </p:nvPr>
        </p:nvSpPr>
        <p:spPr>
          <a:xfrm>
            <a:off x="457200" y="1371600"/>
            <a:ext cx="7620000" cy="4800600"/>
          </a:xfrm>
        </p:spPr>
        <p:txBody>
          <a:bodyPr/>
          <a:lstStyle/>
          <a:p>
            <a:endParaRPr lang="en-US" dirty="0" smtClean="0"/>
          </a:p>
          <a:p>
            <a:r>
              <a:rPr lang="en-US" sz="2800" dirty="0" smtClean="0"/>
              <a:t>Continue scientific testing of GMOs.</a:t>
            </a:r>
          </a:p>
          <a:p>
            <a:pPr lvl="1"/>
            <a:r>
              <a:rPr lang="en-US" sz="2800" dirty="0" smtClean="0"/>
              <a:t>Would allay some public fears.</a:t>
            </a:r>
          </a:p>
          <a:p>
            <a:pPr lvl="1"/>
            <a:endParaRPr lang="en-US" sz="2800" dirty="0"/>
          </a:p>
          <a:p>
            <a:pPr lvl="1"/>
            <a:r>
              <a:rPr lang="en-US" sz="2800" dirty="0" smtClean="0"/>
              <a:t>But significant testing has already been done. The scientific community is already convinced.</a:t>
            </a:r>
          </a:p>
          <a:p>
            <a:pPr lvl="1"/>
            <a:endParaRPr lang="en-US" sz="2800" dirty="0"/>
          </a:p>
          <a:p>
            <a:pPr lvl="1"/>
            <a:r>
              <a:rPr lang="en-US" sz="2800" dirty="0" smtClean="0"/>
              <a:t>More testing would be a serious financial burden on private companies.</a:t>
            </a:r>
            <a:endParaRPr lang="en-US" sz="2800" dirty="0"/>
          </a:p>
        </p:txBody>
      </p:sp>
    </p:spTree>
    <p:extLst>
      <p:ext uri="{BB962C8B-B14F-4D97-AF65-F5344CB8AC3E}">
        <p14:creationId xmlns:p14="http://schemas.microsoft.com/office/powerpoint/2010/main" val="1332848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Producers:  Focus on</a:t>
            </a:r>
            <a:br>
              <a:rPr lang="en-US" dirty="0" smtClean="0"/>
            </a:br>
            <a:r>
              <a:rPr lang="en-US" dirty="0" smtClean="0"/>
              <a:t>Added Value	</a:t>
            </a:r>
            <a:endParaRPr lang="en-US" dirty="0"/>
          </a:p>
        </p:txBody>
      </p:sp>
      <p:sp>
        <p:nvSpPr>
          <p:cNvPr id="3" name="Content Placeholder 2"/>
          <p:cNvSpPr>
            <a:spLocks noGrp="1"/>
          </p:cNvSpPr>
          <p:nvPr>
            <p:ph idx="1"/>
          </p:nvPr>
        </p:nvSpPr>
        <p:spPr/>
        <p:txBody>
          <a:bodyPr>
            <a:normAutofit/>
          </a:bodyPr>
          <a:lstStyle/>
          <a:p>
            <a:r>
              <a:rPr lang="en-US" sz="2400" dirty="0" smtClean="0"/>
              <a:t>Studies have shown that public approval for GMOs is considerably higher when it is used to bring tangible benefits to society compared to when it does not bring any such benefit</a:t>
            </a:r>
          </a:p>
          <a:p>
            <a:r>
              <a:rPr lang="en-US" sz="2400" dirty="0"/>
              <a:t>Only 49% approve if GMOs have no added benefits.</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t>Source</a:t>
            </a:r>
            <a:r>
              <a:rPr lang="en-US" dirty="0"/>
              <a:t>: </a:t>
            </a:r>
            <a:r>
              <a:rPr lang="en-US" dirty="0" smtClean="0"/>
              <a:t> Ferdaus </a:t>
            </a:r>
            <a:r>
              <a:rPr lang="en-US" dirty="0"/>
              <a:t>Hossain </a:t>
            </a:r>
            <a:r>
              <a:rPr lang="en-US" i="1" dirty="0"/>
              <a:t>et al., Public Approval of Genetically Modified Foods</a:t>
            </a:r>
            <a:r>
              <a:rPr lang="en-US" dirty="0"/>
              <a:t>, 27 Intl. Journal of Consumer Studies 353-65 (Nov. 2003).</a:t>
            </a:r>
          </a:p>
          <a:p>
            <a:pPr marL="114300" indent="0">
              <a:buNone/>
            </a:pPr>
            <a:endParaRPr lang="en-US" dirty="0"/>
          </a:p>
        </p:txBody>
      </p:sp>
      <p:pic>
        <p:nvPicPr>
          <p:cNvPr id="1026" name="Picture 2" descr="http://www.toddmckeever.com/wp-content/uploads/2012/02/value_ad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4114800" cy="144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049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Show Payoff to the Public</a:t>
            </a:r>
            <a:endParaRPr lang="en-US" dirty="0"/>
          </a:p>
        </p:txBody>
      </p:sp>
      <p:sp>
        <p:nvSpPr>
          <p:cNvPr id="3" name="Content Placeholder 2"/>
          <p:cNvSpPr>
            <a:spLocks noGrp="1"/>
          </p:cNvSpPr>
          <p:nvPr>
            <p:ph idx="1"/>
          </p:nvPr>
        </p:nvSpPr>
        <p:spPr/>
        <p:txBody>
          <a:bodyPr/>
          <a:lstStyle/>
          <a:p>
            <a:pPr marL="114300" indent="0">
              <a:buNone/>
            </a:pPr>
            <a:r>
              <a:rPr lang="en-US" sz="2400" dirty="0" smtClean="0"/>
              <a:t>Statistics have shown people are more likely to accept GMOs if they:</a:t>
            </a:r>
          </a:p>
          <a:p>
            <a:pPr marL="114300" indent="0">
              <a:buNone/>
            </a:pPr>
            <a:endParaRPr lang="en-US" sz="2400" dirty="0"/>
          </a:p>
          <a:p>
            <a:pPr marL="571500" indent="-457200">
              <a:buAutoNum type="arabicPeriod"/>
            </a:pPr>
            <a:endParaRPr lang="en-US" sz="2400" dirty="0" smtClean="0"/>
          </a:p>
          <a:p>
            <a:pPr marL="571500" indent="-457200">
              <a:buAutoNum type="arabicPeriod"/>
            </a:pPr>
            <a:r>
              <a:rPr lang="en-US" sz="2400" dirty="0" smtClean="0"/>
              <a:t>Make food taste better (71% approve)</a:t>
            </a:r>
          </a:p>
          <a:p>
            <a:pPr marL="571500" indent="-457200">
              <a:buAutoNum type="arabicPeriod"/>
            </a:pPr>
            <a:r>
              <a:rPr lang="en-US" sz="2400" dirty="0" smtClean="0"/>
              <a:t>Increase shelf life of food (62% approve)</a:t>
            </a:r>
          </a:p>
          <a:p>
            <a:pPr marL="571500" indent="-457200">
              <a:buAutoNum type="arabicPeriod"/>
            </a:pPr>
            <a:r>
              <a:rPr lang="en-US" sz="2400" dirty="0" smtClean="0"/>
              <a:t>Lower prices (74% approve)</a:t>
            </a:r>
          </a:p>
          <a:p>
            <a:pPr marL="571500" indent="-457200">
              <a:buAutoNum type="arabicPeriod"/>
            </a:pPr>
            <a:endParaRPr lang="en-US" sz="2400" dirty="0"/>
          </a:p>
          <a:p>
            <a:pPr marL="571500" indent="-457200">
              <a:buAutoNum type="arabicPeriod"/>
            </a:pPr>
            <a:endParaRPr lang="en-US" sz="2400" dirty="0" smtClean="0"/>
          </a:p>
          <a:p>
            <a:pPr marL="114300" indent="0">
              <a:buNone/>
            </a:pPr>
            <a:r>
              <a:rPr lang="en-US" sz="2400" dirty="0" smtClean="0"/>
              <a:t>Remember, this is up from acceptance rates of 49% without any improvements!</a:t>
            </a:r>
          </a:p>
          <a:p>
            <a:pPr marL="571500" indent="-457200">
              <a:buAutoNum type="arabicPeriod"/>
            </a:pPr>
            <a:endParaRPr lang="en-US" dirty="0"/>
          </a:p>
          <a:p>
            <a:pPr marL="571500" indent="-457200">
              <a:buAutoNum type="arabicPeriod"/>
            </a:pPr>
            <a:endParaRPr lang="en-US" dirty="0" smtClean="0"/>
          </a:p>
          <a:p>
            <a:pPr marL="571500" indent="-457200">
              <a:buAutoNum type="arabicPeriod"/>
            </a:pPr>
            <a:endParaRPr lang="en-US" dirty="0"/>
          </a:p>
          <a:p>
            <a:pPr marL="571500" indent="-457200">
              <a:buAutoNum type="arabicPeriod"/>
            </a:pPr>
            <a:endParaRPr lang="en-US" dirty="0"/>
          </a:p>
        </p:txBody>
      </p:sp>
    </p:spTree>
    <p:extLst>
      <p:ext uri="{BB962C8B-B14F-4D97-AF65-F5344CB8AC3E}">
        <p14:creationId xmlns:p14="http://schemas.microsoft.com/office/powerpoint/2010/main" val="107388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 </a:t>
            </a:r>
            <a:r>
              <a:rPr lang="en-US" dirty="0"/>
              <a:t>C</a:t>
            </a:r>
            <a:r>
              <a:rPr lang="en-US" dirty="0" smtClean="0"/>
              <a:t>ampaigns</a:t>
            </a:r>
            <a:endParaRPr lang="en-US" dirty="0"/>
          </a:p>
        </p:txBody>
      </p:sp>
      <p:sp>
        <p:nvSpPr>
          <p:cNvPr id="3" name="Content Placeholder 2"/>
          <p:cNvSpPr>
            <a:spLocks noGrp="1"/>
          </p:cNvSpPr>
          <p:nvPr>
            <p:ph idx="1"/>
          </p:nvPr>
        </p:nvSpPr>
        <p:spPr>
          <a:xfrm>
            <a:off x="457200" y="1524000"/>
            <a:ext cx="7620000" cy="5334000"/>
          </a:xfrm>
        </p:spPr>
        <p:txBody>
          <a:bodyPr>
            <a:normAutofit fontScale="55000" lnSpcReduction="20000"/>
          </a:bodyPr>
          <a:lstStyle/>
          <a:p>
            <a:pPr marL="114300" indent="0">
              <a:buNone/>
            </a:pPr>
            <a:r>
              <a:rPr lang="en-US" sz="4400" dirty="0" smtClean="0"/>
              <a:t>Three key points:</a:t>
            </a:r>
            <a:endParaRPr lang="en-US" sz="4400" dirty="0"/>
          </a:p>
          <a:p>
            <a:pPr marL="571500" indent="-457200">
              <a:buAutoNum type="arabicPeriod"/>
            </a:pPr>
            <a:r>
              <a:rPr lang="en-US" sz="4400" dirty="0" smtClean="0"/>
              <a:t>Inform consumers about not only the risks but also the benefits in an objective manner.</a:t>
            </a:r>
          </a:p>
          <a:p>
            <a:pPr marL="571500" indent="-457200">
              <a:buAutoNum type="arabicPeriod"/>
            </a:pPr>
            <a:r>
              <a:rPr lang="en-US" sz="4400" dirty="0" smtClean="0"/>
              <a:t>Consumers must obtain their information from trusted organizations.</a:t>
            </a:r>
          </a:p>
          <a:p>
            <a:pPr marL="571500" indent="-457200">
              <a:buAutoNum type="arabicPeriod"/>
            </a:pPr>
            <a:r>
              <a:rPr lang="en-US" sz="4400" dirty="0" smtClean="0"/>
              <a:t>Provide information in a credible and persuasive matter.</a:t>
            </a:r>
          </a:p>
          <a:p>
            <a:pPr marL="114300" indent="0">
              <a:buNone/>
            </a:pPr>
            <a:endParaRPr lang="en-US" sz="4400" dirty="0"/>
          </a:p>
          <a:p>
            <a:pPr marL="114300" indent="0">
              <a:buNone/>
            </a:pPr>
            <a:r>
              <a:rPr lang="en-US" sz="4400" dirty="0" smtClean="0"/>
              <a:t>Simply providing information on the risks and benefits of GMOs is not enough.</a:t>
            </a:r>
          </a:p>
          <a:p>
            <a:pPr marL="114300" indent="0">
              <a:buNone/>
            </a:pPr>
            <a:endParaRPr lang="en-US" sz="4400" dirty="0"/>
          </a:p>
          <a:p>
            <a:pPr marL="114300" indent="0">
              <a:buNone/>
            </a:pPr>
            <a:r>
              <a:rPr lang="en-US" sz="4400" dirty="0" smtClean="0"/>
              <a:t>Also, consider adding contact information to food labels.  This appears to increase public trust and confidence.</a:t>
            </a:r>
          </a:p>
          <a:p>
            <a:pPr marL="114300" indent="0">
              <a:buNone/>
            </a:pPr>
            <a:endParaRPr lang="en-US" dirty="0"/>
          </a:p>
          <a:p>
            <a:pPr marL="114300" indent="0">
              <a:buNone/>
            </a:pPr>
            <a:r>
              <a:rPr lang="en-US" dirty="0"/>
              <a:t>Source: </a:t>
            </a:r>
            <a:r>
              <a:rPr lang="en-US" dirty="0" smtClean="0"/>
              <a:t>Montserrat Costa-Font </a:t>
            </a:r>
            <a:r>
              <a:rPr lang="en-US" dirty="0"/>
              <a:t>et al</a:t>
            </a:r>
            <a:r>
              <a:rPr lang="en-US" dirty="0" smtClean="0"/>
              <a:t>., </a:t>
            </a:r>
            <a:r>
              <a:rPr lang="en-US" i="1" dirty="0" smtClean="0"/>
              <a:t>Consumer acceptance, valuation of and attitudes towards genetically modified food: Review and implications for food policy</a:t>
            </a:r>
            <a:r>
              <a:rPr lang="en-US" dirty="0" smtClean="0"/>
              <a:t>, 33 </a:t>
            </a:r>
            <a:r>
              <a:rPr lang="en-US" cap="small" dirty="0"/>
              <a:t>Food Policy</a:t>
            </a:r>
            <a:r>
              <a:rPr lang="en-US" dirty="0"/>
              <a:t> 99-111 (2008).</a:t>
            </a:r>
          </a:p>
          <a:p>
            <a:pPr marL="114300" indent="0">
              <a:buNone/>
            </a:pPr>
            <a:endParaRPr lang="en-US" dirty="0"/>
          </a:p>
        </p:txBody>
      </p:sp>
    </p:spTree>
    <p:extLst>
      <p:ext uri="{BB962C8B-B14F-4D97-AF65-F5344CB8AC3E}">
        <p14:creationId xmlns:p14="http://schemas.microsoft.com/office/powerpoint/2010/main" val="2763646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GMOAnswers.com	</a:t>
            </a:r>
            <a:endParaRPr lang="en-US" dirty="0"/>
          </a:p>
        </p:txBody>
      </p:sp>
      <p:sp>
        <p:nvSpPr>
          <p:cNvPr id="3" name="Content Placeholder 2"/>
          <p:cNvSpPr>
            <a:spLocks noGrp="1"/>
          </p:cNvSpPr>
          <p:nvPr>
            <p:ph idx="1"/>
          </p:nvPr>
        </p:nvSpPr>
        <p:spPr>
          <a:xfrm>
            <a:off x="457200" y="1447800"/>
            <a:ext cx="7620000" cy="5029200"/>
          </a:xfrm>
        </p:spPr>
        <p:txBody>
          <a:bodyPr>
            <a:normAutofit fontScale="70000" lnSpcReduction="20000"/>
          </a:bodyPr>
          <a:lstStyle/>
          <a:p>
            <a:r>
              <a:rPr lang="en-US" sz="3100" dirty="0" smtClean="0"/>
              <a:t>Current communication campaign funded by Monsanto and others</a:t>
            </a:r>
          </a:p>
          <a:p>
            <a:endParaRPr lang="en-US" sz="3100" dirty="0"/>
          </a:p>
          <a:p>
            <a:r>
              <a:rPr lang="en-US" sz="3100" dirty="0" smtClean="0"/>
              <a:t>Openly answers questions submitted by internet users in its public forums. </a:t>
            </a:r>
          </a:p>
          <a:p>
            <a:endParaRPr lang="en-US" sz="3100" dirty="0"/>
          </a:p>
          <a:p>
            <a:r>
              <a:rPr lang="en-US" sz="3100" dirty="0" smtClean="0"/>
              <a:t>States that it respects people and farmers around their world and their right to choose products and seeds that are best for them</a:t>
            </a:r>
          </a:p>
          <a:p>
            <a:endParaRPr lang="en-US" sz="3100" dirty="0"/>
          </a:p>
          <a:p>
            <a:r>
              <a:rPr lang="en-US" sz="3100" dirty="0" smtClean="0"/>
              <a:t>Successful because it uses outside, credible statistics and presents information in a clear, respectful manner</a:t>
            </a:r>
          </a:p>
          <a:p>
            <a:endParaRPr lang="en-US" sz="3100" dirty="0" smtClean="0"/>
          </a:p>
          <a:p>
            <a:r>
              <a:rPr lang="en-US" sz="3100" dirty="0" smtClean="0"/>
              <a:t>Problem:  Getting people to visit the website and trust the website.  As we will see, individuals do not always trust corporate sources.</a:t>
            </a:r>
          </a:p>
          <a:p>
            <a:endParaRPr lang="en-US" dirty="0"/>
          </a:p>
          <a:p>
            <a:endParaRPr lang="en-US" dirty="0"/>
          </a:p>
        </p:txBody>
      </p:sp>
    </p:spTree>
    <p:extLst>
      <p:ext uri="{BB962C8B-B14F-4D97-AF65-F5344CB8AC3E}">
        <p14:creationId xmlns:p14="http://schemas.microsoft.com/office/powerpoint/2010/main" val="1953688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the Public </a:t>
            </a:r>
            <a:r>
              <a:rPr lang="en-US" dirty="0"/>
              <a:t>S</a:t>
            </a:r>
            <a:r>
              <a:rPr lang="en-US" dirty="0" smtClean="0"/>
              <a:t>ector can do</a:t>
            </a:r>
            <a:endParaRPr lang="en-US" dirty="0"/>
          </a:p>
        </p:txBody>
      </p:sp>
      <p:sp>
        <p:nvSpPr>
          <p:cNvPr id="4" name="Content Placeholder 3"/>
          <p:cNvSpPr>
            <a:spLocks noGrp="1"/>
          </p:cNvSpPr>
          <p:nvPr>
            <p:ph idx="1"/>
          </p:nvPr>
        </p:nvSpPr>
        <p:spPr>
          <a:xfrm>
            <a:off x="457200" y="1524000"/>
            <a:ext cx="7391400" cy="4953000"/>
          </a:xfrm>
        </p:spPr>
        <p:txBody>
          <a:bodyPr>
            <a:normAutofit fontScale="92500" lnSpcReduction="20000"/>
          </a:bodyPr>
          <a:lstStyle/>
          <a:p>
            <a:r>
              <a:rPr lang="en-US" sz="2600" dirty="0" smtClean="0"/>
              <a:t>Trust is directly related to public acceptance of new technologies.</a:t>
            </a:r>
          </a:p>
          <a:p>
            <a:endParaRPr lang="en-US" sz="2600" dirty="0"/>
          </a:p>
          <a:p>
            <a:r>
              <a:rPr lang="en-US" sz="2600" dirty="0" smtClean="0"/>
              <a:t>Many studies have revealed that for GMO technology, consumers consider consumer organizations, environmental groups, and scientists to be more trustworthy than the biotech industry</a:t>
            </a:r>
          </a:p>
          <a:p>
            <a:endParaRPr lang="en-US" sz="2600" dirty="0"/>
          </a:p>
          <a:p>
            <a:r>
              <a:rPr lang="en-US" sz="2600" dirty="0" smtClean="0"/>
              <a:t>Consumers also distrust government.  Government should take a role in policy making, but not in changing public perception</a:t>
            </a:r>
          </a:p>
          <a:p>
            <a:endParaRPr lang="en-US" dirty="0"/>
          </a:p>
          <a:p>
            <a:pPr marL="114300" indent="0">
              <a:buNone/>
            </a:pPr>
            <a:r>
              <a:rPr lang="en-US" dirty="0"/>
              <a:t>Source: Montserrat Costa-Font </a:t>
            </a:r>
            <a:r>
              <a:rPr lang="en-US" i="1" dirty="0"/>
              <a:t>et al., Consumer acceptance, valuation of and attitudes towards genetically modified food: Review and implications for food policy</a:t>
            </a:r>
            <a:r>
              <a:rPr lang="en-US" dirty="0"/>
              <a:t>, 33 </a:t>
            </a:r>
            <a:r>
              <a:rPr lang="en-US" cap="small" dirty="0"/>
              <a:t>Food Policy</a:t>
            </a:r>
            <a:r>
              <a:rPr lang="en-US" dirty="0"/>
              <a:t> 99-111 (2008).</a:t>
            </a:r>
          </a:p>
          <a:p>
            <a:pPr marL="114300" indent="0">
              <a:buNone/>
            </a:pPr>
            <a:endParaRPr lang="en-US" dirty="0"/>
          </a:p>
        </p:txBody>
      </p:sp>
    </p:spTree>
    <p:extLst>
      <p:ext uri="{BB962C8B-B14F-4D97-AF65-F5344CB8AC3E}">
        <p14:creationId xmlns:p14="http://schemas.microsoft.com/office/powerpoint/2010/main" val="3994023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Interest Groups </a:t>
            </a:r>
            <a:br>
              <a:rPr lang="en-US" dirty="0" smtClean="0"/>
            </a:br>
            <a:r>
              <a:rPr lang="en-US" dirty="0" smtClean="0"/>
              <a:t>and Social Media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790825"/>
            <a:ext cx="313944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133350" y="1600200"/>
            <a:ext cx="5105400" cy="5029200"/>
          </a:xfrm>
        </p:spPr>
        <p:txBody>
          <a:bodyPr>
            <a:normAutofit lnSpcReduction="10000"/>
          </a:bodyPr>
          <a:lstStyle/>
          <a:p>
            <a:r>
              <a:rPr lang="en-US" sz="2400" dirty="0" smtClean="0"/>
              <a:t>Interested parties can use social media to their benefit</a:t>
            </a:r>
          </a:p>
          <a:p>
            <a:endParaRPr lang="en-US" sz="2400" dirty="0"/>
          </a:p>
          <a:p>
            <a:r>
              <a:rPr lang="en-US" sz="2400" dirty="0" smtClean="0"/>
              <a:t>Websites like Change.org allow users to circulate petitions with written descriptions that serve a dual purpose: disseminating information and appealing to those individuals who distrust authorities like the government</a:t>
            </a:r>
          </a:p>
          <a:p>
            <a:endParaRPr lang="en-US" sz="2400" dirty="0" smtClean="0"/>
          </a:p>
          <a:p>
            <a:r>
              <a:rPr lang="en-US" sz="2400" dirty="0" smtClean="0"/>
              <a:t>A petition on Change.org to legalize golden rice appears to be gaining steam</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09458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Counter-Protesting</a:t>
            </a:r>
            <a:endParaRPr lang="en-US" dirty="0"/>
          </a:p>
        </p:txBody>
      </p:sp>
      <p:sp>
        <p:nvSpPr>
          <p:cNvPr id="3" name="Content Placeholder 2"/>
          <p:cNvSpPr>
            <a:spLocks noGrp="1"/>
          </p:cNvSpPr>
          <p:nvPr>
            <p:ph idx="1"/>
          </p:nvPr>
        </p:nvSpPr>
        <p:spPr>
          <a:xfrm>
            <a:off x="457200" y="1295400"/>
            <a:ext cx="7620000" cy="4800600"/>
          </a:xfrm>
        </p:spPr>
        <p:txBody>
          <a:bodyPr>
            <a:noAutofit/>
          </a:bodyPr>
          <a:lstStyle/>
          <a:p>
            <a:r>
              <a:rPr lang="en-US" sz="2400" dirty="0" smtClean="0"/>
              <a:t>Certain pro-GMO groups have begun to protest at anti-GMO protests, offering another side to a one-sided conversation</a:t>
            </a:r>
          </a:p>
          <a:p>
            <a:pPr lvl="1"/>
            <a:r>
              <a:rPr lang="en-US" sz="2400" dirty="0" smtClean="0"/>
              <a:t>Handing out educational brochures and carrying banners that explain the scientific facts</a:t>
            </a:r>
            <a:endParaRPr lang="en-US" sz="2400" dirty="0"/>
          </a:p>
          <a:p>
            <a:r>
              <a:rPr lang="en-US" sz="2400" dirty="0" smtClean="0"/>
              <a:t>Scientist activism?  Some people believe that research scientists should be impartial</a:t>
            </a:r>
            <a:r>
              <a:rPr lang="en-US" sz="2400" dirty="0"/>
              <a:t> </a:t>
            </a:r>
            <a:r>
              <a:rPr lang="en-US" sz="2400" dirty="0" smtClean="0"/>
              <a:t>in regards to the relation of science to public policy.  But others say scientists should be involved in educating the public and policymakers. </a:t>
            </a:r>
          </a:p>
          <a:p>
            <a:r>
              <a:rPr lang="en-US" sz="2400" dirty="0"/>
              <a:t>“It is long past time for scientists to stand up and shout, ‘No more lies — no more </a:t>
            </a:r>
            <a:r>
              <a:rPr lang="en-US" sz="2400" dirty="0" smtClean="0"/>
              <a:t>fear-mongering.’</a:t>
            </a:r>
            <a:r>
              <a:rPr lang="en-US" sz="2400" dirty="0"/>
              <a:t> ” </a:t>
            </a:r>
            <a:r>
              <a:rPr lang="en-US" sz="2400" dirty="0" smtClean="0"/>
              <a:t>- Nina </a:t>
            </a:r>
            <a:r>
              <a:rPr lang="en-US" sz="2400" dirty="0"/>
              <a:t>V. Fedoroff, a professor at the King Abdullah University of Science and Technology in Saudi Arabia and a former science adviser to the American secretary of </a:t>
            </a:r>
            <a:r>
              <a:rPr lang="en-US" sz="2400" dirty="0" smtClean="0"/>
              <a:t>state</a:t>
            </a:r>
            <a:endParaRPr lang="en-US" sz="2400" dirty="0"/>
          </a:p>
        </p:txBody>
      </p:sp>
    </p:spTree>
    <p:extLst>
      <p:ext uri="{BB962C8B-B14F-4D97-AF65-F5344CB8AC3E}">
        <p14:creationId xmlns:p14="http://schemas.microsoft.com/office/powerpoint/2010/main" val="2421398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Engage the Government</a:t>
            </a:r>
            <a:br>
              <a:rPr lang="en-US" dirty="0" smtClean="0"/>
            </a:br>
            <a:r>
              <a:rPr lang="en-US" dirty="0" smtClean="0"/>
              <a:t>and Defeat </a:t>
            </a:r>
            <a:r>
              <a:rPr lang="en-US" dirty="0"/>
              <a:t>L</a:t>
            </a:r>
            <a:r>
              <a:rPr lang="en-US" dirty="0" smtClean="0"/>
              <a:t>abeling </a:t>
            </a:r>
            <a:r>
              <a:rPr lang="en-US" dirty="0"/>
              <a:t>L</a:t>
            </a:r>
            <a:r>
              <a:rPr lang="en-US" dirty="0" smtClean="0"/>
              <a:t>aws</a:t>
            </a:r>
            <a:endParaRPr lang="en-US" dirty="0"/>
          </a:p>
        </p:txBody>
      </p:sp>
      <p:sp>
        <p:nvSpPr>
          <p:cNvPr id="4" name="Content Placeholder 2"/>
          <p:cNvSpPr>
            <a:spLocks noGrp="1"/>
          </p:cNvSpPr>
          <p:nvPr>
            <p:ph idx="1"/>
          </p:nvPr>
        </p:nvSpPr>
        <p:spPr>
          <a:xfrm>
            <a:off x="457200" y="1600200"/>
            <a:ext cx="7239000" cy="4648200"/>
          </a:xfrm>
        </p:spPr>
        <p:txBody>
          <a:bodyPr>
            <a:normAutofit/>
          </a:bodyPr>
          <a:lstStyle/>
          <a:p>
            <a:endParaRPr lang="en-US" sz="2800" dirty="0"/>
          </a:p>
          <a:p>
            <a:r>
              <a:rPr lang="en-US" sz="2800" dirty="0" smtClean="0"/>
              <a:t>Labeling laws can mislead and </a:t>
            </a:r>
          </a:p>
          <a:p>
            <a:pPr marL="114300" indent="0">
              <a:buNone/>
            </a:pPr>
            <a:r>
              <a:rPr lang="en-US" sz="2800" dirty="0"/>
              <a:t>f</a:t>
            </a:r>
            <a:r>
              <a:rPr lang="en-US" sz="2800" dirty="0" smtClean="0"/>
              <a:t>alsely alarm consumers – </a:t>
            </a:r>
          </a:p>
          <a:p>
            <a:pPr marL="114300" indent="0">
              <a:buNone/>
            </a:pPr>
            <a:r>
              <a:rPr lang="en-US" sz="2800" dirty="0" smtClean="0"/>
              <a:t>American Association for the </a:t>
            </a:r>
          </a:p>
          <a:p>
            <a:pPr marL="114300" indent="0">
              <a:buNone/>
            </a:pPr>
            <a:r>
              <a:rPr lang="en-US" sz="2800" dirty="0" smtClean="0"/>
              <a:t>Advancement of Science</a:t>
            </a:r>
          </a:p>
          <a:p>
            <a:pPr marL="114300" indent="0">
              <a:buNone/>
            </a:pPr>
            <a:endParaRPr lang="en-US" sz="2800" dirty="0"/>
          </a:p>
          <a:p>
            <a:r>
              <a:rPr lang="en-US" sz="2800" dirty="0" smtClean="0"/>
              <a:t>Labeling laws are failing at the</a:t>
            </a:r>
          </a:p>
          <a:p>
            <a:pPr marL="114300" indent="0">
              <a:buNone/>
            </a:pPr>
            <a:r>
              <a:rPr lang="en-US" sz="2800" dirty="0"/>
              <a:t>f</a:t>
            </a:r>
            <a:r>
              <a:rPr lang="en-US" sz="2800" dirty="0" smtClean="0"/>
              <a:t>ederal level</a:t>
            </a:r>
          </a:p>
          <a:p>
            <a:pPr marL="114300" indent="0">
              <a:buNone/>
            </a:pPr>
            <a:endParaRPr lang="en-US" dirty="0"/>
          </a:p>
          <a:p>
            <a:pPr marL="114300" indent="0">
              <a:buNone/>
            </a:pPr>
            <a:endParaRPr lang="en-US" dirty="0" smtClean="0"/>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235" y="2209800"/>
            <a:ext cx="3048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30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dirty="0" smtClean="0"/>
              <a:t>Risk Assessment</a:t>
            </a:r>
            <a:endParaRPr lang="en-US" dirty="0"/>
          </a:p>
        </p:txBody>
      </p:sp>
      <p:sp>
        <p:nvSpPr>
          <p:cNvPr id="3" name="Content Placeholder 2"/>
          <p:cNvSpPr>
            <a:spLocks noGrp="1"/>
          </p:cNvSpPr>
          <p:nvPr>
            <p:ph idx="1"/>
          </p:nvPr>
        </p:nvSpPr>
        <p:spPr>
          <a:xfrm>
            <a:off x="0" y="1143000"/>
            <a:ext cx="5257800" cy="5715000"/>
          </a:xfrm>
        </p:spPr>
        <p:txBody>
          <a:bodyPr>
            <a:normAutofit lnSpcReduction="10000"/>
          </a:bodyPr>
          <a:lstStyle/>
          <a:p>
            <a:r>
              <a:rPr lang="en-US" dirty="0" smtClean="0"/>
              <a:t>Traditionally, risk has been defined by the statistical probability of injury.</a:t>
            </a:r>
          </a:p>
          <a:p>
            <a:endParaRPr lang="en-US" dirty="0"/>
          </a:p>
          <a:p>
            <a:r>
              <a:rPr lang="en-US" dirty="0" smtClean="0"/>
              <a:t>Nowadays, social scientists argue that risk is inherently subjective.</a:t>
            </a:r>
          </a:p>
          <a:p>
            <a:endParaRPr lang="en-US" dirty="0"/>
          </a:p>
          <a:p>
            <a:r>
              <a:rPr lang="en-US" dirty="0" smtClean="0"/>
              <a:t>The importance of the unknown -different people evaluate food risks differently - the science is new, and the presence of GMOs themselves is not obvious.  There are gaps between scientific and social rationality.</a:t>
            </a:r>
          </a:p>
          <a:p>
            <a:endParaRPr lang="en-US" dirty="0" smtClean="0"/>
          </a:p>
          <a:p>
            <a:r>
              <a:rPr lang="en-US" dirty="0" smtClean="0"/>
              <a:t>This explains why the same issue, like GMOs, can have vastly different risk assessments by different people.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251922"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21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0" cy="1143000"/>
          </a:xfrm>
        </p:spPr>
        <p:txBody>
          <a:bodyPr/>
          <a:lstStyle/>
          <a:p>
            <a:pPr algn="ctr"/>
            <a:r>
              <a:rPr lang="en-US" dirty="0" smtClean="0"/>
              <a:t>States and Labeling </a:t>
            </a:r>
            <a:r>
              <a:rPr lang="en-US" dirty="0"/>
              <a:t>L</a:t>
            </a:r>
            <a:r>
              <a:rPr lang="en-US" dirty="0" smtClean="0"/>
              <a:t>aws</a:t>
            </a:r>
            <a:endParaRPr lang="en-US" dirty="0"/>
          </a:p>
        </p:txBody>
      </p:sp>
      <p:sp>
        <p:nvSpPr>
          <p:cNvPr id="3" name="Content Placeholder 2"/>
          <p:cNvSpPr>
            <a:spLocks noGrp="1"/>
          </p:cNvSpPr>
          <p:nvPr>
            <p:ph idx="1"/>
          </p:nvPr>
        </p:nvSpPr>
        <p:spPr>
          <a:xfrm>
            <a:off x="457200" y="1524000"/>
            <a:ext cx="6934200" cy="4343400"/>
          </a:xfrm>
        </p:spPr>
        <p:txBody>
          <a:bodyPr>
            <a:noAutofit/>
          </a:bodyPr>
          <a:lstStyle/>
          <a:p>
            <a:r>
              <a:rPr lang="en-US" sz="2400" dirty="0" smtClean="0"/>
              <a:t>Labeling laws are now becoming a state issue</a:t>
            </a:r>
          </a:p>
          <a:p>
            <a:endParaRPr lang="en-US" sz="2400" dirty="0"/>
          </a:p>
          <a:p>
            <a:r>
              <a:rPr lang="en-US" sz="2400" dirty="0" smtClean="0"/>
              <a:t>Private groups should lobby and educate at the state level</a:t>
            </a:r>
          </a:p>
          <a:p>
            <a:endParaRPr lang="en-US" sz="2400" dirty="0"/>
          </a:p>
          <a:p>
            <a:r>
              <a:rPr lang="en-US" sz="2400" dirty="0" smtClean="0"/>
              <a:t>While Washington mulls over labeling law:</a:t>
            </a:r>
          </a:p>
          <a:p>
            <a:pPr lvl="1"/>
            <a:r>
              <a:rPr lang="en-US" sz="2400" dirty="0" smtClean="0"/>
              <a:t>Washington State Academy of Sciences reports that the consequences would include increased food costs and that no significant health effects from GMOs have ever been documented.</a:t>
            </a:r>
            <a:endParaRPr lang="en-US" sz="2400" dirty="0"/>
          </a:p>
        </p:txBody>
      </p:sp>
    </p:spTree>
    <p:extLst>
      <p:ext uri="{BB962C8B-B14F-4D97-AF65-F5344CB8AC3E}">
        <p14:creationId xmlns:p14="http://schemas.microsoft.com/office/powerpoint/2010/main" val="752654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Education	</a:t>
            </a:r>
            <a:endParaRPr lang="en-US" dirty="0"/>
          </a:p>
        </p:txBody>
      </p:sp>
      <p:sp>
        <p:nvSpPr>
          <p:cNvPr id="3" name="Content Placeholder 2"/>
          <p:cNvSpPr>
            <a:spLocks noGrp="1"/>
          </p:cNvSpPr>
          <p:nvPr>
            <p:ph idx="1"/>
          </p:nvPr>
        </p:nvSpPr>
        <p:spPr>
          <a:xfrm>
            <a:off x="457200" y="1295400"/>
            <a:ext cx="7620000" cy="4800600"/>
          </a:xfrm>
        </p:spPr>
        <p:txBody>
          <a:bodyPr>
            <a:normAutofit/>
          </a:bodyPr>
          <a:lstStyle/>
          <a:p>
            <a:r>
              <a:rPr lang="en-US" sz="2400" dirty="0" smtClean="0"/>
              <a:t>Use education to change public perception of GMOs</a:t>
            </a:r>
          </a:p>
          <a:p>
            <a:pPr lvl="1"/>
            <a:r>
              <a:rPr lang="en-US" sz="2400" dirty="0" smtClean="0"/>
              <a:t>Include these topics in our public school science classes</a:t>
            </a:r>
          </a:p>
          <a:p>
            <a:pPr lvl="2"/>
            <a:r>
              <a:rPr lang="en-US" sz="2200" dirty="0" smtClean="0"/>
              <a:t>Increase overall scientific literacy and combat misinformation</a:t>
            </a:r>
          </a:p>
          <a:p>
            <a:pPr lvl="1"/>
            <a:r>
              <a:rPr lang="en-US" sz="2400" dirty="0" smtClean="0"/>
              <a:t>Promote and fund separate groups who can disseminate information without carrying the stigma of government-source information</a:t>
            </a:r>
            <a:endParaRPr lang="en-US" sz="2400" dirty="0"/>
          </a:p>
        </p:txBody>
      </p:sp>
      <p:pic>
        <p:nvPicPr>
          <p:cNvPr id="6146" name="Picture 2" descr="http://dgallery.s3.amazonaws.com/edu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971" y="4419600"/>
            <a:ext cx="3257923" cy="260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29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Differentiating GMO Foods	</a:t>
            </a:r>
            <a:endParaRPr lang="en-US" dirty="0"/>
          </a:p>
        </p:txBody>
      </p:sp>
      <p:sp>
        <p:nvSpPr>
          <p:cNvPr id="3" name="Content Placeholder 2"/>
          <p:cNvSpPr>
            <a:spLocks noGrp="1"/>
          </p:cNvSpPr>
          <p:nvPr>
            <p:ph idx="1"/>
          </p:nvPr>
        </p:nvSpPr>
        <p:spPr/>
        <p:txBody>
          <a:bodyPr/>
          <a:lstStyle/>
          <a:p>
            <a:r>
              <a:rPr lang="en-US" sz="2400" dirty="0" smtClean="0"/>
              <a:t>Administrative agencies like the FDA should consider differentiating GMO foods based on beneficial characteristics like nutritional value</a:t>
            </a:r>
          </a:p>
          <a:p>
            <a:r>
              <a:rPr lang="en-US" sz="2400" dirty="0" smtClean="0"/>
              <a:t>Focus on ways to communicate value and benefits in a way that outweighs the risks in the public’s mind</a:t>
            </a:r>
          </a:p>
          <a:p>
            <a:endParaRPr lang="en-US" dirty="0"/>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555" y="3733800"/>
            <a:ext cx="4419600" cy="262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24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endParaRPr lang="en-US" dirty="0"/>
          </a:p>
        </p:txBody>
      </p:sp>
      <p:sp>
        <p:nvSpPr>
          <p:cNvPr id="3" name="Content Placeholder 2"/>
          <p:cNvSpPr>
            <a:spLocks noGrp="1"/>
          </p:cNvSpPr>
          <p:nvPr>
            <p:ph idx="1"/>
          </p:nvPr>
        </p:nvSpPr>
        <p:spPr/>
        <p:txBody>
          <a:bodyPr/>
          <a:lstStyle/>
          <a:p>
            <a:r>
              <a:rPr lang="en-US" sz="2800" dirty="0" smtClean="0"/>
              <a:t>Before any new technology, not just GMOs, can prevail, consumers must accept it.  No matter how good the science is, the product will only survive if the public wants it to survive.</a:t>
            </a:r>
          </a:p>
          <a:p>
            <a:pPr marL="114300" indent="0">
              <a:buNone/>
            </a:pPr>
            <a:endParaRPr lang="en-US" sz="2800" dirty="0"/>
          </a:p>
          <a:p>
            <a:r>
              <a:rPr lang="en-US" sz="2800" dirty="0" smtClean="0"/>
              <a:t>“Public </a:t>
            </a:r>
            <a:r>
              <a:rPr lang="en-US" sz="2800" dirty="0"/>
              <a:t>sentiment is </a:t>
            </a:r>
            <a:r>
              <a:rPr lang="en-US" sz="2800" dirty="0" smtClean="0"/>
              <a:t>everything.  With </a:t>
            </a:r>
            <a:r>
              <a:rPr lang="en-US" sz="2800" dirty="0"/>
              <a:t>public sentiment, nothing can fail. </a:t>
            </a:r>
            <a:r>
              <a:rPr lang="en-US" sz="2800" dirty="0" smtClean="0"/>
              <a:t> Without </a:t>
            </a:r>
            <a:r>
              <a:rPr lang="en-US" sz="2800" dirty="0"/>
              <a:t>it, nothing can succeed.” </a:t>
            </a:r>
            <a:r>
              <a:rPr lang="en-US" sz="2800" dirty="0" smtClean="0"/>
              <a:t>– </a:t>
            </a:r>
            <a:r>
              <a:rPr lang="en-US" sz="2800" dirty="0"/>
              <a:t>Abraham Lincoln.</a:t>
            </a:r>
            <a:endParaRPr lang="en-US" sz="2800"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4847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GMOs are Good Science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In reality, GMOs have been scientifically tested and are safe.</a:t>
            </a:r>
          </a:p>
          <a:p>
            <a:pPr marL="114300" indent="0">
              <a:buNone/>
            </a:pPr>
            <a:endParaRPr lang="en-US" dirty="0" smtClean="0"/>
          </a:p>
          <a:p>
            <a:r>
              <a:rPr lang="en-US" dirty="0" smtClean="0"/>
              <a:t>Pose no harm not found in conventional or organic foods.</a:t>
            </a:r>
          </a:p>
          <a:p>
            <a:endParaRPr lang="en-US" dirty="0"/>
          </a:p>
          <a:p>
            <a:r>
              <a:rPr lang="en-US" dirty="0"/>
              <a:t>"There is broad scientiﬁc consensus that genetically engineered crops currently on the market are safe to eat. After 14 years of cultivation and a cumulative total of 2 billion acres planted, no adverse health or environmental effects have resulted from commercialization of genetically engineered </a:t>
            </a:r>
            <a:r>
              <a:rPr lang="en-US" dirty="0" smtClean="0"/>
              <a:t>crops.” – Pamela Ronald, UC Davis plant geneticist</a:t>
            </a:r>
          </a:p>
          <a:p>
            <a:endParaRPr lang="en-US" dirty="0"/>
          </a:p>
        </p:txBody>
      </p:sp>
    </p:spTree>
    <p:extLst>
      <p:ext uri="{BB962C8B-B14F-4D97-AF65-F5344CB8AC3E}">
        <p14:creationId xmlns:p14="http://schemas.microsoft.com/office/powerpoint/2010/main" val="4249628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GMOs can be a Great </a:t>
            </a:r>
            <a:r>
              <a:rPr lang="en-US" dirty="0"/>
              <a:t>S</a:t>
            </a:r>
            <a:r>
              <a:rPr lang="en-US" dirty="0" smtClean="0"/>
              <a:t>olution</a:t>
            </a:r>
            <a:endParaRPr lang="en-US" dirty="0"/>
          </a:p>
        </p:txBody>
      </p:sp>
      <p:sp>
        <p:nvSpPr>
          <p:cNvPr id="3" name="Content Placeholder 2"/>
          <p:cNvSpPr>
            <a:spLocks noGrp="1"/>
          </p:cNvSpPr>
          <p:nvPr>
            <p:ph idx="1"/>
          </p:nvPr>
        </p:nvSpPr>
        <p:spPr/>
        <p:txBody>
          <a:bodyPr/>
          <a:lstStyle/>
          <a:p>
            <a:r>
              <a:rPr lang="en-US" dirty="0"/>
              <a:t>GMOs can help solve world hunger – Bill </a:t>
            </a:r>
            <a:r>
              <a:rPr lang="en-US" dirty="0" smtClean="0"/>
              <a:t>Gates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562600" cy="402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41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GMOs have Potential </a:t>
            </a:r>
            <a:r>
              <a:rPr lang="en-US" dirty="0"/>
              <a:t>E</a:t>
            </a:r>
            <a:r>
              <a:rPr lang="en-US" dirty="0" smtClean="0"/>
              <a:t>nvironmental </a:t>
            </a:r>
            <a:r>
              <a:rPr lang="en-US" dirty="0"/>
              <a:t>B</a:t>
            </a:r>
            <a:r>
              <a:rPr lang="en-US" dirty="0" smtClean="0"/>
              <a:t>enefits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1. Reducing crop production cost and increasing yield</a:t>
            </a:r>
          </a:p>
          <a:p>
            <a:endParaRPr lang="en-US" dirty="0"/>
          </a:p>
          <a:p>
            <a:r>
              <a:rPr lang="en-US" dirty="0" smtClean="0"/>
              <a:t>2. Reducing toxic chemicals in the environment by reducing need for pesticides</a:t>
            </a:r>
          </a:p>
          <a:p>
            <a:endParaRPr lang="en-US" dirty="0"/>
          </a:p>
          <a:p>
            <a:r>
              <a:rPr lang="en-US" dirty="0" smtClean="0"/>
              <a:t>3. Environmental monitoring and remediation</a:t>
            </a:r>
          </a:p>
          <a:p>
            <a:endParaRPr lang="en-US" dirty="0"/>
          </a:p>
          <a:p>
            <a:r>
              <a:rPr lang="en-US" dirty="0" smtClean="0"/>
              <a:t>4. Plant-based biopharmaceuticals</a:t>
            </a:r>
          </a:p>
          <a:p>
            <a:pPr marL="114300" indent="0">
              <a:buNone/>
            </a:pPr>
            <a:endParaRPr lang="en-US" dirty="0" smtClean="0"/>
          </a:p>
          <a:p>
            <a:pPr marL="114300" indent="0">
              <a:buNone/>
            </a:pPr>
            <a:r>
              <a:rPr lang="en-US" dirty="0" smtClean="0"/>
              <a:t>Source</a:t>
            </a:r>
            <a:r>
              <a:rPr lang="en-US" dirty="0"/>
              <a:t>: Om V. Singh et al., </a:t>
            </a:r>
            <a:r>
              <a:rPr lang="en-US" i="1" dirty="0"/>
              <a:t>Genetically Modified Crops: Success, Safety Assessment, and Public Concern</a:t>
            </a:r>
            <a:r>
              <a:rPr lang="en-US" dirty="0"/>
              <a:t>, 71 </a:t>
            </a:r>
            <a:r>
              <a:rPr lang="en-US" cap="small" dirty="0"/>
              <a:t>Appl. Microbiology &amp; Biotechnology </a:t>
            </a:r>
            <a:r>
              <a:rPr lang="en-US" dirty="0"/>
              <a:t>598-607 (Apr. 2006).</a:t>
            </a:r>
          </a:p>
          <a:p>
            <a:endParaRPr lang="en-US" dirty="0"/>
          </a:p>
        </p:txBody>
      </p:sp>
    </p:spTree>
    <p:extLst>
      <p:ext uri="{BB962C8B-B14F-4D97-AF65-F5344CB8AC3E}">
        <p14:creationId xmlns:p14="http://schemas.microsoft.com/office/powerpoint/2010/main" val="3837182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Yet, People </a:t>
            </a:r>
            <a:r>
              <a:rPr lang="en-US" dirty="0"/>
              <a:t>S</a:t>
            </a:r>
            <a:r>
              <a:rPr lang="en-US" dirty="0" smtClean="0"/>
              <a:t>till </a:t>
            </a:r>
            <a:r>
              <a:rPr lang="en-US" dirty="0"/>
              <a:t>F</a:t>
            </a:r>
            <a:r>
              <a:rPr lang="en-US" dirty="0" smtClean="0"/>
              <a:t>ear GMOs</a:t>
            </a:r>
            <a:endParaRPr lang="en-US" dirty="0"/>
          </a:p>
        </p:txBody>
      </p:sp>
      <p:pic>
        <p:nvPicPr>
          <p:cNvPr id="1028" name="Picture 4" descr="http://schoolfood.info/wp-content/uploads/2011/11/GMO-protes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096000" cy="40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3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Golden Rice is an Example of Irrational </a:t>
            </a:r>
            <a:r>
              <a:rPr lang="en-US" dirty="0"/>
              <a:t>F</a:t>
            </a:r>
            <a:r>
              <a:rPr lang="en-US" dirty="0" smtClean="0"/>
              <a:t>ear </a:t>
            </a:r>
            <a:r>
              <a:rPr lang="en-US" dirty="0"/>
              <a:t>C</a:t>
            </a:r>
            <a:r>
              <a:rPr lang="en-US" dirty="0" smtClean="0"/>
              <a:t>ausing </a:t>
            </a:r>
            <a:r>
              <a:rPr lang="en-US" dirty="0"/>
              <a:t>H</a:t>
            </a:r>
            <a:r>
              <a:rPr lang="en-US" dirty="0" smtClean="0"/>
              <a:t>arm</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46411"/>
            <a:ext cx="38004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4419600" y="1646423"/>
            <a:ext cx="3648075" cy="4800600"/>
          </a:xfrm>
        </p:spPr>
        <p:txBody>
          <a:bodyPr>
            <a:normAutofit fontScale="92500"/>
          </a:bodyPr>
          <a:lstStyle/>
          <a:p>
            <a:endParaRPr lang="en-US" dirty="0" smtClean="0"/>
          </a:p>
          <a:p>
            <a:r>
              <a:rPr lang="en-US" dirty="0" smtClean="0"/>
              <a:t>2.5 million children die every year from Vitamin A deficiency</a:t>
            </a:r>
          </a:p>
          <a:p>
            <a:endParaRPr lang="en-US" dirty="0"/>
          </a:p>
          <a:p>
            <a:r>
              <a:rPr lang="en-US" dirty="0" smtClean="0"/>
              <a:t>Golden rice uses technology that scientists are offering for free which is proven to be safe and adds Vitamin A to rice</a:t>
            </a:r>
          </a:p>
          <a:p>
            <a:endParaRPr lang="en-US" dirty="0"/>
          </a:p>
          <a:p>
            <a:r>
              <a:rPr lang="en-US" dirty="0" smtClean="0"/>
              <a:t>Despite this rice being able to save many lives, it is banned from commercial production</a:t>
            </a:r>
            <a:endParaRPr lang="en-US" dirty="0"/>
          </a:p>
        </p:txBody>
      </p:sp>
    </p:spTree>
    <p:extLst>
      <p:ext uri="{BB962C8B-B14F-4D97-AF65-F5344CB8AC3E}">
        <p14:creationId xmlns:p14="http://schemas.microsoft.com/office/powerpoint/2010/main" val="306405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Golden Rice, contd.	</a:t>
            </a:r>
            <a:endParaRPr lang="en-US" dirty="0"/>
          </a:p>
        </p:txBody>
      </p:sp>
      <p:sp>
        <p:nvSpPr>
          <p:cNvPr id="3" name="Content Placeholder 2"/>
          <p:cNvSpPr>
            <a:spLocks noGrp="1"/>
          </p:cNvSpPr>
          <p:nvPr>
            <p:ph idx="1"/>
          </p:nvPr>
        </p:nvSpPr>
        <p:spPr/>
        <p:txBody>
          <a:bodyPr/>
          <a:lstStyle/>
          <a:p>
            <a:r>
              <a:rPr lang="en-US" dirty="0" smtClean="0"/>
              <a:t>Former Greenpeace president takes the blame, admitting Greenpeace is partly responsible for having spread a campaign of misinformation about golden rice. And kids are dying as a result.</a:t>
            </a:r>
            <a:endParaRPr lang="en-US" dirty="0"/>
          </a:p>
        </p:txBody>
      </p:sp>
      <p:pic>
        <p:nvPicPr>
          <p:cNvPr id="7170" name="Picture 2" descr="Ben Nelms for National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39870"/>
            <a:ext cx="5181600" cy="338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32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IPLA Document" ma:contentTypeID="0x0101009D456425FF03624382BC68CA562540FC002A0EFC9C8CABBC4E9DC6292B0B13EEDF" ma:contentTypeVersion="4" ma:contentTypeDescription="" ma:contentTypeScope="" ma:versionID="d5ae85dd2b3a5b0ee47a5a1b6408b2be">
  <xsd:schema xmlns:xsd="http://www.w3.org/2001/XMLSchema" xmlns:xs="http://www.w3.org/2001/XMLSchema" xmlns:p="http://schemas.microsoft.com/office/2006/metadata/properties" xmlns:ns2="ade7672b-7a94-4c13-a1a6-d9b3b06fd88f" xmlns:ns3="6729fdf1-c563-410f-8d87-9a3f8fb16a88" targetNamespace="http://schemas.microsoft.com/office/2006/metadata/properties" ma:root="true" ma:fieldsID="6bbcc5109f2057abe5bd7f1f4c4a5f08" ns2:_="" ns3:_="">
    <xsd:import namespace="ade7672b-7a94-4c13-a1a6-d9b3b06fd88f"/>
    <xsd:import namespace="6729fdf1-c563-410f-8d87-9a3f8fb16a88"/>
    <xsd:element name="properties">
      <xsd:complexType>
        <xsd:sequence>
          <xsd:element name="documentManagement">
            <xsd:complexType>
              <xsd:all>
                <xsd:element ref="ns2:Publication_x0020_Date" minOccurs="0"/>
                <xsd:element ref="ns3:SqtRequiredMembershi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7672b-7a94-4c13-a1a6-d9b3b06fd88f" elementFormDefault="qualified">
    <xsd:import namespace="http://schemas.microsoft.com/office/2006/documentManagement/types"/>
    <xsd:import namespace="http://schemas.microsoft.com/office/infopath/2007/PartnerControls"/>
    <xsd:element name="Publication_x0020_Date" ma:index="8" nillable="true" ma:displayName="Publication Date" ma:description="This column is used to determine the publication date of AIPLA Documents" ma:format="DateOnly" ma:internalName="Publica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729fdf1-c563-410f-8d87-9a3f8fb16a88" elementFormDefault="qualified">
    <xsd:import namespace="http://schemas.microsoft.com/office/2006/documentManagement/types"/>
    <xsd:import namespace="http://schemas.microsoft.com/office/infopath/2007/PartnerControls"/>
    <xsd:element name="SqtRequiredMembership" ma:index="9" nillable="true" ma:displayName="Required Membership" ma:internalName="SqtRequiredMembership">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ade7672b-7a94-4c13-a1a6-d9b3b06fd88f" xsi:nil="true"/>
    <SqtRequiredMembership xmlns="6729fdf1-c563-410f-8d87-9a3f8fb16a88" xsi:nil="true"/>
  </documentManagement>
</p:properties>
</file>

<file path=customXml/itemProps1.xml><?xml version="1.0" encoding="utf-8"?>
<ds:datastoreItem xmlns:ds="http://schemas.openxmlformats.org/officeDocument/2006/customXml" ds:itemID="{FE5FF2FD-FE4B-416D-8A30-C100E0203F24}"/>
</file>

<file path=customXml/itemProps2.xml><?xml version="1.0" encoding="utf-8"?>
<ds:datastoreItem xmlns:ds="http://schemas.openxmlformats.org/officeDocument/2006/customXml" ds:itemID="{35799716-A691-43BF-8974-19A4856846CF}"/>
</file>

<file path=customXml/itemProps3.xml><?xml version="1.0" encoding="utf-8"?>
<ds:datastoreItem xmlns:ds="http://schemas.openxmlformats.org/officeDocument/2006/customXml" ds:itemID="{8327B9F8-F90C-4C9C-95A9-08F26A5F7827}"/>
</file>

<file path=docProps/app.xml><?xml version="1.0" encoding="utf-8"?>
<Properties xmlns="http://schemas.openxmlformats.org/officeDocument/2006/extended-properties" xmlns:vt="http://schemas.openxmlformats.org/officeDocument/2006/docPropsVTypes">
  <Template>Adjacency</Template>
  <TotalTime>0</TotalTime>
  <Words>2013</Words>
  <Application>Microsoft Office PowerPoint</Application>
  <PresentationFormat>On-screen Show (4:3)</PresentationFormat>
  <Paragraphs>235</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New Technologies (GMOs), Administrative Agencies, and Public Interest Groups</vt:lpstr>
      <vt:lpstr>Outline</vt:lpstr>
      <vt:lpstr>Risk Assessment</vt:lpstr>
      <vt:lpstr>GMOs are Good Science</vt:lpstr>
      <vt:lpstr>GMOs can be a Great Solution</vt:lpstr>
      <vt:lpstr>GMOs have Potential Environmental Benefits</vt:lpstr>
      <vt:lpstr>Yet, People Still Fear GMOs</vt:lpstr>
      <vt:lpstr>Golden Rice is an Example of Irrational Fear Causing Harm</vt:lpstr>
      <vt:lpstr>Golden Rice, contd. </vt:lpstr>
      <vt:lpstr>People Perceive GMOs as</vt:lpstr>
      <vt:lpstr>Why the Fear?</vt:lpstr>
      <vt:lpstr>Why the Fear? contd.</vt:lpstr>
      <vt:lpstr>Why the Fear? contd.</vt:lpstr>
      <vt:lpstr>Why the Fear? contd.</vt:lpstr>
      <vt:lpstr>Why the Fear? contd.</vt:lpstr>
      <vt:lpstr>Why the Fear? contd.</vt:lpstr>
      <vt:lpstr>Special Interest Groups, contd.</vt:lpstr>
      <vt:lpstr>Special Interest Groups, contd. </vt:lpstr>
      <vt:lpstr>Special Interest Groups, contd. </vt:lpstr>
      <vt:lpstr>Why the Fear? contd. </vt:lpstr>
      <vt:lpstr>What can the Private Sector do?</vt:lpstr>
      <vt:lpstr>Producers:  Focus on Added Value </vt:lpstr>
      <vt:lpstr>Show Payoff to the Public</vt:lpstr>
      <vt:lpstr>Communication Campaigns</vt:lpstr>
      <vt:lpstr>GMOAnswers.com </vt:lpstr>
      <vt:lpstr>What the Public Sector can do</vt:lpstr>
      <vt:lpstr>Public Interest Groups  and Social Media </vt:lpstr>
      <vt:lpstr>Counter-Protesting</vt:lpstr>
      <vt:lpstr>Engage the Government and Defeat Labeling Laws</vt:lpstr>
      <vt:lpstr>States and Labeling Laws</vt:lpstr>
      <vt:lpstr>Public Education </vt:lpstr>
      <vt:lpstr>Differentiating GMO Foods </vt:lpstr>
      <vt:lpstr>Conclusion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Annual Committee Meeting Kesan PPT</dc:title>
  <dc:creator>
  </dc:creator>
  <cp:lastModifiedBy>
  </cp:lastModifiedBy>
  <cp:revision>1</cp:revision>
  <dcterms:created xsi:type="dcterms:W3CDTF">2013-10-31T18:51:12Z</dcterms:created>
  <dcterms:modified xsi:type="dcterms:W3CDTF">2013-10-31T18:51:12Z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0x0101009D456425FF03624382BC68CA562540FC002A0EFC9C8CABBC4E9DC6292B0B13EEDF</vt:lpwstr>
  </property>
</Properties>
</file>