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5539B5-E99A-4CC1-8483-2074301A224C}" type="datetimeFigureOut">
              <a:rPr lang="en-US" smtClean="0"/>
              <a:t>11/6/2012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C5AC1F-2310-4C6E-8010-B07FFD12A227}" type="slidenum">
              <a:rPr lang="en-US" smtClean="0"/>
              <a:t>‹#›</a:t>
            </a:fld>
            <a:endParaRPr lang="en-US"/>
          </a:p>
        </p:txBody>
      </p:sp>
    </p:spTree>
    <p:extLst>
      <p:ext uri="{BB962C8B-B14F-4D97-AF65-F5344CB8AC3E}">
        <p14:creationId xmlns:p14="http://schemas.microsoft.com/office/powerpoint/2010/main" val="791784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7A674-F330-4B9B-9777-E471C430A286}" type="datetimeFigureOut">
              <a:rPr lang="en-US" smtClean="0"/>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515B4-70C3-420C-A0FC-596A1EB2D5B9}" type="slidenum">
              <a:rPr lang="en-US" smtClean="0"/>
              <a:pPr/>
              <a:t>‹#›</a:t>
            </a:fld>
            <a:endParaRPr lang="en-US"/>
          </a:p>
        </p:txBody>
      </p:sp>
    </p:spTree>
    <p:extLst>
      <p:ext uri="{BB962C8B-B14F-4D97-AF65-F5344CB8AC3E}">
        <p14:creationId xmlns:p14="http://schemas.microsoft.com/office/powerpoint/2010/main" val="55768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Humans must</a:t>
            </a:r>
            <a:r>
              <a:rPr lang="en-US" baseline="0" dirty="0" smtClean="0"/>
              <a:t> obtain vitamin A from diet as a preformed vitamin or </a:t>
            </a:r>
            <a:r>
              <a:rPr lang="en-US" baseline="0" dirty="0" err="1" smtClean="0"/>
              <a:t>provitamin</a:t>
            </a:r>
            <a:r>
              <a:rPr lang="en-US" baseline="0" dirty="0" smtClean="0"/>
              <a:t> </a:t>
            </a:r>
            <a:r>
              <a:rPr lang="en-US" baseline="0" dirty="0" err="1" smtClean="0"/>
              <a:t>carotenoid</a:t>
            </a:r>
            <a:r>
              <a:rPr lang="en-US" baseline="0" dirty="0" smtClean="0"/>
              <a:t> like beta-carotene. The intestine converts beta-carotene to retinal and retinal is reduced to vitamin A. Proteins &amp; fats in the diet enhance </a:t>
            </a:r>
            <a:r>
              <a:rPr lang="en-US" baseline="0" dirty="0" err="1" smtClean="0"/>
              <a:t>aborption</a:t>
            </a:r>
            <a:endParaRPr lang="en-US" dirty="0"/>
          </a:p>
        </p:txBody>
      </p:sp>
      <p:sp>
        <p:nvSpPr>
          <p:cNvPr id="4" name="Slide Number Placeholder 3"/>
          <p:cNvSpPr>
            <a:spLocks noGrp="1"/>
          </p:cNvSpPr>
          <p:nvPr>
            <p:ph type="sldNum" sz="quarter" idx="10"/>
          </p:nvPr>
        </p:nvSpPr>
        <p:spPr/>
        <p:txBody>
          <a:bodyPr/>
          <a:lstStyle/>
          <a:p>
            <a:fld id="{ACC515B4-70C3-420C-A0FC-596A1EB2D5B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C1FA67-E7DA-4FD4-818C-B2D9CF2C9B02}"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1FA67-E7DA-4FD4-818C-B2D9CF2C9B02}"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1FA67-E7DA-4FD4-818C-B2D9CF2C9B02}"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1FA67-E7DA-4FD4-818C-B2D9CF2C9B02}"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1FA67-E7DA-4FD4-818C-B2D9CF2C9B02}"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C1FA67-E7DA-4FD4-818C-B2D9CF2C9B02}"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1FA67-E7DA-4FD4-818C-B2D9CF2C9B02}"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1FA67-E7DA-4FD4-818C-B2D9CF2C9B02}"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1FA67-E7DA-4FD4-818C-B2D9CF2C9B02}"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1FA67-E7DA-4FD4-818C-B2D9CF2C9B02}"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1FA67-E7DA-4FD4-818C-B2D9CF2C9B02}"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8951B-0A5C-4804-A18B-DEEA1AEC8F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1FA67-E7DA-4FD4-818C-B2D9CF2C9B02}" type="datetimeFigureOut">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8951B-0A5C-4804-A18B-DEEA1AEC8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childinfo.org/vitamina.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duke.edu/web/soc142/team3/Group%20Rice/History.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L7qnY_GqytM&amp;feature=related"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ugh lessons from golden rice.gif"/>
          <p:cNvPicPr>
            <a:picLocks noChangeAspect="1"/>
          </p:cNvPicPr>
          <p:nvPr/>
        </p:nvPicPr>
        <p:blipFill>
          <a:blip r:embed="rId2" cstate="print">
            <a:lum bright="50000" contrast="9000"/>
          </a:blip>
          <a:srcRect l="25067"/>
          <a:stretch>
            <a:fillRect/>
          </a:stretch>
        </p:blipFill>
        <p:spPr>
          <a:xfrm>
            <a:off x="0" y="0"/>
            <a:ext cx="9144000" cy="6858000"/>
          </a:xfrm>
          <a:prstGeom prst="rect">
            <a:avLst/>
          </a:prstGeom>
        </p:spPr>
      </p:pic>
      <p:sp>
        <p:nvSpPr>
          <p:cNvPr id="2" name="Title 1"/>
          <p:cNvSpPr>
            <a:spLocks noGrp="1"/>
          </p:cNvSpPr>
          <p:nvPr>
            <p:ph type="ctrTitle"/>
          </p:nvPr>
        </p:nvSpPr>
        <p:spPr>
          <a:xfrm>
            <a:off x="0" y="5387975"/>
            <a:ext cx="9144000" cy="1470025"/>
          </a:xfrm>
        </p:spPr>
        <p:txBody>
          <a:bodyPr>
            <a:normAutofit fontScale="90000"/>
          </a:bodyPr>
          <a:lstStyle/>
          <a:p>
            <a:r>
              <a:rPr lang="en-US" sz="5600" b="1" dirty="0">
                <a:latin typeface="Angsana New" pitchFamily="18" charset="-34"/>
                <a:cs typeface="Angsana New" pitchFamily="18" charset="-34"/>
              </a:rPr>
              <a:t>Golden Rice: A magical solution to a global problem or a wasted investment?</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romosomes.jpg"/>
          <p:cNvPicPr>
            <a:picLocks noChangeAspect="1"/>
          </p:cNvPicPr>
          <p:nvPr/>
        </p:nvPicPr>
        <p:blipFill>
          <a:blip r:embed="rId2" cstate="print">
            <a:lum bright="70000" contrast="-26000"/>
          </a:blip>
          <a:srcRect r="583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4000" dirty="0" smtClean="0">
                <a:latin typeface="Angsana New" pitchFamily="18" charset="-34"/>
                <a:cs typeface="Angsana New" pitchFamily="18" charset="-34"/>
              </a:rPr>
              <a:t>Economic</a:t>
            </a:r>
            <a:endParaRPr lang="en-US" sz="4000" dirty="0">
              <a:latin typeface="Angsana New" pitchFamily="18" charset="-34"/>
              <a:cs typeface="Angsana New" pitchFamily="18" charset="-34"/>
            </a:endParaRPr>
          </a:p>
        </p:txBody>
      </p:sp>
      <p:sp>
        <p:nvSpPr>
          <p:cNvPr id="4" name="Text Placeholder 3"/>
          <p:cNvSpPr>
            <a:spLocks noGrp="1"/>
          </p:cNvSpPr>
          <p:nvPr>
            <p:ph type="body" sz="half" idx="2"/>
          </p:nvPr>
        </p:nvSpPr>
        <p:spPr/>
        <p:txBody>
          <a:bodyPr>
            <a:normAutofit lnSpcReduction="10000"/>
          </a:bodyPr>
          <a:lstStyle/>
          <a:p>
            <a:pPr>
              <a:buFont typeface="Arial" pitchFamily="34" charset="0"/>
              <a:buChar char="•"/>
            </a:pPr>
            <a:r>
              <a:rPr lang="en-US" sz="1800" dirty="0" smtClean="0">
                <a:latin typeface="Angsana New" pitchFamily="18" charset="-34"/>
                <a:cs typeface="Angsana New" pitchFamily="18" charset="-34"/>
              </a:rPr>
              <a:t> 70 patents from 32 different companies (Cummings, 2008)</a:t>
            </a:r>
          </a:p>
          <a:p>
            <a:pPr>
              <a:buFont typeface="Arial" pitchFamily="34" charset="0"/>
              <a:buChar char="•"/>
            </a:pPr>
            <a:r>
              <a:rPr lang="en-US" sz="1800" dirty="0" smtClean="0">
                <a:latin typeface="Angsana New" pitchFamily="18" charset="-34"/>
                <a:cs typeface="Angsana New" pitchFamily="18" charset="-34"/>
              </a:rPr>
              <a:t>Companies will donate to farmers that do not earn more than $10,000 annually ( (Holdrege &amp; </a:t>
            </a:r>
            <a:r>
              <a:rPr lang="en-US" sz="1800" dirty="0" err="1" smtClean="0">
                <a:latin typeface="Angsana New" pitchFamily="18" charset="-34"/>
                <a:cs typeface="Angsana New" pitchFamily="18" charset="-34"/>
              </a:rPr>
              <a:t>Talbott</a:t>
            </a:r>
            <a:r>
              <a:rPr lang="en-US" sz="1800" dirty="0" smtClean="0">
                <a:latin typeface="Angsana New" pitchFamily="18" charset="-34"/>
                <a:cs typeface="Angsana New" pitchFamily="18" charset="-34"/>
              </a:rPr>
              <a:t>, 2008).</a:t>
            </a:r>
          </a:p>
          <a:p>
            <a:pPr>
              <a:buFont typeface="Arial" pitchFamily="34" charset="0"/>
              <a:buChar char="•"/>
            </a:pPr>
            <a:r>
              <a:rPr lang="en-US" sz="1800" dirty="0" smtClean="0">
                <a:latin typeface="Angsana New" pitchFamily="18" charset="-34"/>
                <a:cs typeface="Angsana New" pitchFamily="18" charset="-34"/>
              </a:rPr>
              <a:t> If farmers make more than $10,000 annually they will then begin paying royalty fees, which is undefined (Holdrege &amp; </a:t>
            </a:r>
            <a:r>
              <a:rPr lang="en-US" sz="1800" dirty="0" err="1" smtClean="0">
                <a:latin typeface="Angsana New" pitchFamily="18" charset="-34"/>
                <a:cs typeface="Angsana New" pitchFamily="18" charset="-34"/>
              </a:rPr>
              <a:t>Talbott</a:t>
            </a:r>
            <a:r>
              <a:rPr lang="en-US" sz="1800" dirty="0" smtClean="0">
                <a:latin typeface="Angsana New" pitchFamily="18" charset="-34"/>
                <a:cs typeface="Angsana New" pitchFamily="18" charset="-34"/>
              </a:rPr>
              <a:t>, 2008</a:t>
            </a:r>
          </a:p>
          <a:p>
            <a:pPr>
              <a:buFont typeface="Arial" pitchFamily="34" charset="0"/>
              <a:buChar char="•"/>
            </a:pPr>
            <a:r>
              <a:rPr lang="en-US" sz="1800" dirty="0" smtClean="0">
                <a:latin typeface="Angsana New" pitchFamily="18" charset="-34"/>
                <a:cs typeface="Angsana New" pitchFamily="18" charset="-34"/>
              </a:rPr>
              <a:t> Farmers will not be allowed to export the rice (</a:t>
            </a:r>
            <a:r>
              <a:rPr lang="en-US" sz="1800" dirty="0" err="1" smtClean="0">
                <a:latin typeface="Angsana New" pitchFamily="18" charset="-34"/>
                <a:cs typeface="Angsana New" pitchFamily="18" charset="-34"/>
              </a:rPr>
              <a:t>Potrykus</a:t>
            </a:r>
            <a:r>
              <a:rPr lang="en-US" sz="1800" dirty="0" smtClean="0">
                <a:latin typeface="Angsana New" pitchFamily="18" charset="-34"/>
                <a:cs typeface="Angsana New" pitchFamily="18" charset="-34"/>
              </a:rPr>
              <a:t>, 2010).</a:t>
            </a:r>
          </a:p>
          <a:p>
            <a:pPr>
              <a:buFont typeface="Arial" pitchFamily="34" charset="0"/>
              <a:buChar char="•"/>
            </a:pPr>
            <a:r>
              <a:rPr lang="en-US" sz="1800" dirty="0" smtClean="0">
                <a:latin typeface="Angsana New" pitchFamily="18" charset="-34"/>
                <a:cs typeface="Angsana New" pitchFamily="18" charset="-34"/>
              </a:rPr>
              <a:t>Rice will cost the same as rice purchased today (Beyer, 2010). </a:t>
            </a:r>
          </a:p>
          <a:p>
            <a:r>
              <a:rPr lang="en-US" sz="1800" dirty="0" smtClean="0">
                <a:latin typeface="Angsana New" pitchFamily="18" charset="-34"/>
                <a:cs typeface="Angsana New" pitchFamily="18" charset="-34"/>
              </a:rPr>
              <a:t>Farmers may grow this new rice given free access to the seeds, but the poor living on less than a dollar a day still need to purchase the rice  to receive any benefits (Holdrege &amp; </a:t>
            </a:r>
            <a:r>
              <a:rPr lang="en-US" sz="1800" dirty="0" err="1" smtClean="0">
                <a:latin typeface="Angsana New" pitchFamily="18" charset="-34"/>
                <a:cs typeface="Angsana New" pitchFamily="18" charset="-34"/>
              </a:rPr>
              <a:t>Talbott</a:t>
            </a:r>
            <a:r>
              <a:rPr lang="en-US" sz="1800" dirty="0" smtClean="0">
                <a:latin typeface="Angsana New" pitchFamily="18" charset="-34"/>
                <a:cs typeface="Angsana New" pitchFamily="18" charset="-34"/>
              </a:rPr>
              <a:t>, 2008). </a:t>
            </a:r>
          </a:p>
          <a:p>
            <a:endParaRPr lang="en-US" dirty="0"/>
          </a:p>
        </p:txBody>
      </p:sp>
      <p:pic>
        <p:nvPicPr>
          <p:cNvPr id="5" name="Content Placeholder 4" descr="img164.jpg"/>
          <p:cNvPicPr>
            <a:picLocks noGrp="1"/>
          </p:cNvPicPr>
          <p:nvPr>
            <p:ph idx="1"/>
          </p:nvPr>
        </p:nvPicPr>
        <p:blipFill>
          <a:blip r:embed="rId3" cstate="print"/>
          <a:stretch>
            <a:fillRect/>
          </a:stretch>
        </p:blipFill>
        <p:spPr>
          <a:xfrm>
            <a:off x="3575050" y="2300476"/>
            <a:ext cx="5111750" cy="1798261"/>
          </a:xfrm>
          <a:prstGeom prst="rect">
            <a:avLst/>
          </a:prstGeom>
        </p:spPr>
      </p:pic>
      <p:sp>
        <p:nvSpPr>
          <p:cNvPr id="6" name="TextBox 5"/>
          <p:cNvSpPr txBox="1"/>
          <p:nvPr/>
        </p:nvSpPr>
        <p:spPr>
          <a:xfrm>
            <a:off x="3657600" y="4114800"/>
            <a:ext cx="5029200" cy="923330"/>
          </a:xfrm>
          <a:prstGeom prst="rect">
            <a:avLst/>
          </a:prstGeom>
          <a:noFill/>
        </p:spPr>
        <p:txBody>
          <a:bodyPr wrap="square" rtlCol="0">
            <a:spAutoFit/>
          </a:bodyPr>
          <a:lstStyle/>
          <a:p>
            <a:r>
              <a:rPr lang="en-US" dirty="0" smtClean="0">
                <a:latin typeface="Angsana New" pitchFamily="18" charset="-34"/>
                <a:cs typeface="Angsana New" pitchFamily="18" charset="-34"/>
              </a:rPr>
              <a:t>Figure 3 Cost comparisons of projected costs to bring golden rice to market successfully using India as an example (Stein &amp; </a:t>
            </a:r>
            <a:r>
              <a:rPr lang="en-US" dirty="0" err="1" smtClean="0">
                <a:latin typeface="Angsana New" pitchFamily="18" charset="-34"/>
                <a:cs typeface="Angsana New" pitchFamily="18" charset="-34"/>
              </a:rPr>
              <a:t>Sachdev</a:t>
            </a:r>
            <a:r>
              <a:rPr lang="en-US" dirty="0" smtClean="0">
                <a:latin typeface="Angsana New" pitchFamily="18" charset="-34"/>
                <a:cs typeface="Angsana New" pitchFamily="18" charset="-34"/>
              </a:rPr>
              <a:t>, 2008)</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Implications</a:t>
            </a:r>
            <a:endParaRPr lang="en-US" dirty="0"/>
          </a:p>
        </p:txBody>
      </p:sp>
      <p:pic>
        <p:nvPicPr>
          <p:cNvPr id="5" name="Content Placeholder 4" descr="poverty.jpg"/>
          <p:cNvPicPr>
            <a:picLocks noGrp="1" noChangeAspect="1"/>
          </p:cNvPicPr>
          <p:nvPr>
            <p:ph idx="1"/>
          </p:nvPr>
        </p:nvPicPr>
        <p:blipFill>
          <a:blip r:embed="rId2" cstate="print">
            <a:lum bright="60000"/>
          </a:blip>
          <a:stretch>
            <a:fillRect/>
          </a:stretch>
        </p:blipFill>
        <p:spPr>
          <a:xfrm>
            <a:off x="-1092582" y="0"/>
            <a:ext cx="10312782" cy="6858000"/>
          </a:xfrm>
        </p:spPr>
      </p:pic>
      <p:sp>
        <p:nvSpPr>
          <p:cNvPr id="4" name="Text Placeholder 3"/>
          <p:cNvSpPr>
            <a:spLocks noGrp="1"/>
          </p:cNvSpPr>
          <p:nvPr>
            <p:ph type="body" sz="half" idx="2"/>
          </p:nvPr>
        </p:nvSpPr>
        <p:spPr>
          <a:xfrm>
            <a:off x="5715000" y="0"/>
            <a:ext cx="3008313" cy="6062663"/>
          </a:xfrm>
        </p:spPr>
        <p:txBody>
          <a:bodyPr>
            <a:noAutofit/>
          </a:bodyPr>
          <a:lstStyle/>
          <a:p>
            <a:r>
              <a:rPr lang="en-US" sz="2000" dirty="0" smtClean="0">
                <a:latin typeface="Angsana New" pitchFamily="18" charset="-34"/>
                <a:cs typeface="Angsana New" pitchFamily="18" charset="-34"/>
              </a:rPr>
              <a:t>Even if golden rice is successful we have done nothing to address serious issues such as world hunger, poverty, and malnutrition (Cummings, 2008). </a:t>
            </a:r>
          </a:p>
          <a:p>
            <a:endParaRPr lang="en-US" sz="2000" dirty="0" smtClean="0">
              <a:latin typeface="Angsana New" pitchFamily="18" charset="-34"/>
              <a:cs typeface="Angsana New" pitchFamily="18" charset="-34"/>
            </a:endParaRPr>
          </a:p>
          <a:p>
            <a:r>
              <a:rPr lang="en-US" sz="2000" dirty="0" smtClean="0">
                <a:latin typeface="Angsana New" pitchFamily="18" charset="-34"/>
                <a:cs typeface="Angsana New" pitchFamily="18" charset="-34"/>
              </a:rPr>
              <a:t>Small scale projects are much more promising and have the potential to address more than vitamin A deficiency alone (Cummings, 2008). </a:t>
            </a:r>
          </a:p>
          <a:p>
            <a:endParaRPr lang="en-US" sz="2000" dirty="0" smtClean="0">
              <a:latin typeface="Angsana New" pitchFamily="18" charset="-34"/>
              <a:cs typeface="Angsana New" pitchFamily="18" charset="-34"/>
            </a:endParaRPr>
          </a:p>
          <a:p>
            <a:r>
              <a:rPr lang="en-US" sz="2000" dirty="0" smtClean="0">
                <a:latin typeface="Angsana New" pitchFamily="18" charset="-34"/>
                <a:cs typeface="Angsana New" pitchFamily="18" charset="-34"/>
              </a:rPr>
              <a:t>Raising fish in rice patties, grow own vitamin-rich veggies such as beans and pumpkin, and nutritional education focused on how to combine foods (Cummings, 2008). </a:t>
            </a:r>
          </a:p>
          <a:p>
            <a:endParaRPr lang="en-US" sz="2000" dirty="0" smtClean="0">
              <a:latin typeface="Angsana New" pitchFamily="18" charset="-34"/>
              <a:cs typeface="Angsana New" pitchFamily="18" charset="-34"/>
            </a:endParaRPr>
          </a:p>
          <a:p>
            <a:r>
              <a:rPr lang="en-US" sz="2000" dirty="0" smtClean="0">
                <a:latin typeface="Angsana New" pitchFamily="18" charset="-34"/>
                <a:cs typeface="Angsana New" pitchFamily="18" charset="-34"/>
              </a:rPr>
              <a:t>We are throwing our money at a highly in effective approach with golden rice (Cummings, 2008).</a:t>
            </a:r>
            <a:endParaRPr lang="en-US" sz="2000" dirty="0">
              <a:latin typeface="Angsana New" pitchFamily="18" charset="-34"/>
              <a:cs typeface="Angsana New" pitchFamily="18" charset="-34"/>
            </a:endParaRPr>
          </a:p>
        </p:txBody>
      </p:sp>
      <p:sp>
        <p:nvSpPr>
          <p:cNvPr id="6" name="TextBox 5"/>
          <p:cNvSpPr txBox="1"/>
          <p:nvPr/>
        </p:nvSpPr>
        <p:spPr>
          <a:xfrm>
            <a:off x="2590800" y="228600"/>
            <a:ext cx="2971800" cy="707886"/>
          </a:xfrm>
          <a:prstGeom prst="rect">
            <a:avLst/>
          </a:prstGeom>
          <a:noFill/>
        </p:spPr>
        <p:txBody>
          <a:bodyPr wrap="square" rtlCol="0">
            <a:spAutoFit/>
          </a:bodyPr>
          <a:lstStyle/>
          <a:p>
            <a:r>
              <a:rPr lang="en-US" sz="4000" dirty="0" smtClean="0">
                <a:latin typeface="Angsana New" pitchFamily="18" charset="-34"/>
                <a:cs typeface="Angsana New" pitchFamily="18" charset="-34"/>
              </a:rPr>
              <a:t>Future Implications</a:t>
            </a:r>
            <a:endParaRPr lang="en-US" sz="4000" dirty="0">
              <a:latin typeface="Angsana New" pitchFamily="18" charset="-34"/>
              <a:cs typeface="Angsana New" pitchFamily="18" charset="-34"/>
            </a:endParaRPr>
          </a:p>
        </p:txBody>
      </p:sp>
      <p:sp>
        <p:nvSpPr>
          <p:cNvPr id="7" name="Rectangle 6"/>
          <p:cNvSpPr/>
          <p:nvPr/>
        </p:nvSpPr>
        <p:spPr>
          <a:xfrm>
            <a:off x="2514600" y="152400"/>
            <a:ext cx="2971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ice.jpg"/>
          <p:cNvPicPr>
            <a:picLocks noChangeAspect="1"/>
          </p:cNvPicPr>
          <p:nvPr/>
        </p:nvPicPr>
        <p:blipFill>
          <a:blip r:embed="rId2" cstate="print">
            <a:lum bright="70000"/>
          </a:blip>
          <a:stretch>
            <a:fillRect/>
          </a:stretch>
        </p:blipFill>
        <p:spPr>
          <a:xfrm>
            <a:off x="0" y="-1"/>
            <a:ext cx="9296400" cy="9547009"/>
          </a:xfrm>
          <a:prstGeom prst="rect">
            <a:avLst/>
          </a:prstGeom>
        </p:spPr>
      </p:pic>
      <p:sp>
        <p:nvSpPr>
          <p:cNvPr id="5" name="Title 4"/>
          <p:cNvSpPr>
            <a:spLocks noGrp="1"/>
          </p:cNvSpPr>
          <p:nvPr>
            <p:ph type="title"/>
          </p:nvPr>
        </p:nvSpPr>
        <p:spPr/>
        <p:txBody>
          <a:bodyPr/>
          <a:lstStyle/>
          <a:p>
            <a:r>
              <a:rPr lang="en-US" dirty="0" smtClean="0">
                <a:latin typeface="Angsana New" pitchFamily="18" charset="-34"/>
                <a:cs typeface="Angsana New" pitchFamily="18" charset="-34"/>
              </a:rPr>
              <a:t>Works Cited</a:t>
            </a:r>
            <a:endParaRPr lang="en-US" dirty="0">
              <a:latin typeface="Angsana New" pitchFamily="18" charset="-34"/>
              <a:cs typeface="Angsana New" pitchFamily="18" charset="-34"/>
            </a:endParaRPr>
          </a:p>
        </p:txBody>
      </p:sp>
      <p:sp>
        <p:nvSpPr>
          <p:cNvPr id="6" name="Content Placeholder 5"/>
          <p:cNvSpPr>
            <a:spLocks noGrp="1"/>
          </p:cNvSpPr>
          <p:nvPr>
            <p:ph idx="1"/>
          </p:nvPr>
        </p:nvSpPr>
        <p:spPr/>
        <p:txBody>
          <a:bodyPr>
            <a:normAutofit fontScale="40000" lnSpcReduction="20000"/>
          </a:bodyPr>
          <a:lstStyle/>
          <a:p>
            <a:r>
              <a:rPr lang="en-US" dirty="0" err="1" smtClean="0"/>
              <a:t>Altieri</a:t>
            </a:r>
            <a:r>
              <a:rPr lang="en-US" dirty="0" smtClean="0"/>
              <a:t>, M. A. (2004). Genetic engineering in agriculture: The myths, environmental risks, and</a:t>
            </a:r>
          </a:p>
          <a:p>
            <a:r>
              <a:rPr lang="en-US" dirty="0" smtClean="0"/>
              <a:t>	alternatives. Oakland, </a:t>
            </a:r>
            <a:r>
              <a:rPr lang="en-US" dirty="0" err="1" smtClean="0"/>
              <a:t>Calif</a:t>
            </a:r>
            <a:r>
              <a:rPr lang="en-US" dirty="0" smtClean="0"/>
              <a:t>: Food First Books/Institute for Food and Development Policy.</a:t>
            </a:r>
          </a:p>
          <a:p>
            <a:r>
              <a:rPr lang="en-US" dirty="0" smtClean="0"/>
              <a:t>Beyer, P. 2010. Golden Rice and ‘Golden’ crops for human nutrition</a:t>
            </a:r>
            <a:r>
              <a:rPr lang="en-US" i="1" dirty="0" smtClean="0"/>
              <a:t>, New Biotechnology, 27</a:t>
            </a:r>
            <a:r>
              <a:rPr lang="en-US" dirty="0" smtClean="0"/>
              <a:t>(5), 478-481. Cummings, C. H. (2008). Uncertain peril: Genetic engineering and the future of seeds. Boston, Mass:</a:t>
            </a:r>
          </a:p>
          <a:p>
            <a:r>
              <a:rPr lang="en-US" dirty="0" smtClean="0"/>
              <a:t>	Beacon Press.</a:t>
            </a:r>
          </a:p>
          <a:p>
            <a:r>
              <a:rPr lang="en-US" dirty="0" err="1" smtClean="0"/>
              <a:t>Enserink</a:t>
            </a:r>
            <a:r>
              <a:rPr lang="en-US" dirty="0" smtClean="0"/>
              <a:t>, M. (2008). Tough Lessons from Golden Rice. </a:t>
            </a:r>
            <a:r>
              <a:rPr lang="en-US" i="1" dirty="0" smtClean="0"/>
              <a:t>Science, 320</a:t>
            </a:r>
            <a:r>
              <a:rPr lang="en-US" dirty="0" smtClean="0"/>
              <a:t> (5875), 468-471.</a:t>
            </a:r>
          </a:p>
          <a:p>
            <a:r>
              <a:rPr lang="en-US" dirty="0" smtClean="0"/>
              <a:t>Global Prevalence of Vitamin A Deficiency in Population at Risk. (2009). </a:t>
            </a:r>
            <a:r>
              <a:rPr lang="en-US" i="1" dirty="0" smtClean="0"/>
              <a:t>WHO global database on vitamin 	A deficiency.</a:t>
            </a:r>
            <a:r>
              <a:rPr lang="en-US" dirty="0" smtClean="0"/>
              <a:t> Retrieved on October 5, 2012 from </a:t>
            </a:r>
            <a:r>
              <a:rPr lang="en-US" u="sng" dirty="0" smtClean="0">
                <a:hlinkClick r:id="rId3"/>
              </a:rPr>
              <a:t>http://www.childinfo.org/vitamina.html</a:t>
            </a:r>
            <a:r>
              <a:rPr lang="en-US" dirty="0" smtClean="0"/>
              <a:t>. </a:t>
            </a:r>
          </a:p>
          <a:p>
            <a:r>
              <a:rPr lang="en-US" dirty="0" smtClean="0"/>
              <a:t>History of Rice. </a:t>
            </a:r>
            <a:r>
              <a:rPr lang="en-US" u="sng" dirty="0" smtClean="0">
                <a:hlinkClick r:id="rId4"/>
              </a:rPr>
              <a:t>http://www.duke.edu/web/soc142/team3/Group%20Rice/History.htm</a:t>
            </a:r>
            <a:r>
              <a:rPr lang="en-US" dirty="0" smtClean="0"/>
              <a:t> Retrieved 	September 27, 2012.</a:t>
            </a:r>
          </a:p>
          <a:p>
            <a:r>
              <a:rPr lang="en-US" dirty="0" smtClean="0"/>
              <a:t>Holdrege, C., &amp; </a:t>
            </a:r>
            <a:r>
              <a:rPr lang="en-US" dirty="0" err="1" smtClean="0"/>
              <a:t>Talbott</a:t>
            </a:r>
            <a:r>
              <a:rPr lang="en-US" dirty="0" smtClean="0"/>
              <a:t>, S. (2008). </a:t>
            </a:r>
            <a:r>
              <a:rPr lang="en-US" i="1" dirty="0" smtClean="0"/>
              <a:t>Beyond biotechnology: The barren promise of genetic engineering</a:t>
            </a:r>
            <a:r>
              <a:rPr lang="en-US" dirty="0" smtClean="0"/>
              <a:t>. Lexington, KY: University Press of Kentucky.</a:t>
            </a:r>
          </a:p>
          <a:p>
            <a:r>
              <a:rPr lang="en-US" dirty="0" err="1" smtClean="0"/>
              <a:t>Keusch</a:t>
            </a:r>
            <a:r>
              <a:rPr lang="en-US" dirty="0" smtClean="0"/>
              <a:t>, G. T., (2003). The History of Nutrition: Malnutrition, Infection, and Immunity. </a:t>
            </a:r>
            <a:r>
              <a:rPr lang="en-US" i="1" dirty="0" smtClean="0"/>
              <a:t>Journal of Nutrition, 133</a:t>
            </a:r>
            <a:r>
              <a:rPr lang="en-US" dirty="0" smtClean="0"/>
              <a:t>(1), 336S-340S. </a:t>
            </a:r>
          </a:p>
          <a:p>
            <a:r>
              <a:rPr lang="en-US" dirty="0" smtClean="0"/>
              <a:t>Pence, G. E. (2002). </a:t>
            </a:r>
            <a:r>
              <a:rPr lang="en-US" i="1" dirty="0" smtClean="0"/>
              <a:t>The ethics of food: A reader for the twenty-first century</a:t>
            </a:r>
            <a:r>
              <a:rPr lang="en-US" dirty="0" smtClean="0"/>
              <a:t>. Lanham: </a:t>
            </a:r>
            <a:r>
              <a:rPr lang="en-US" dirty="0" err="1" smtClean="0"/>
              <a:t>Rowman</a:t>
            </a:r>
            <a:r>
              <a:rPr lang="en-US" dirty="0" smtClean="0"/>
              <a:t> &amp; Littlefield.</a:t>
            </a:r>
          </a:p>
          <a:p>
            <a:r>
              <a:rPr lang="en-US" dirty="0" err="1" smtClean="0"/>
              <a:t>Potrykus</a:t>
            </a:r>
            <a:r>
              <a:rPr lang="en-US" dirty="0" smtClean="0"/>
              <a:t>, I. (2010). Lessons from the ‘Humanitarian Golden Rice’ project: regulation prevents 	development of public good genetically engineered crop products. </a:t>
            </a:r>
            <a:r>
              <a:rPr lang="en-US" i="1" dirty="0" smtClean="0"/>
              <a:t>New Biotechnology, 27</a:t>
            </a:r>
            <a:r>
              <a:rPr lang="en-US" dirty="0" smtClean="0"/>
              <a:t> (5), 466-472.</a:t>
            </a:r>
          </a:p>
          <a:p>
            <a:r>
              <a:rPr lang="en-US" dirty="0" smtClean="0"/>
              <a:t>Stein, A. J., </a:t>
            </a:r>
            <a:r>
              <a:rPr lang="en-US" dirty="0" err="1" smtClean="0"/>
              <a:t>Sachdev</a:t>
            </a:r>
            <a:r>
              <a:rPr lang="en-US" dirty="0" smtClean="0"/>
              <a:t>, H.P.S., </a:t>
            </a:r>
            <a:r>
              <a:rPr lang="en-US" dirty="0" err="1" smtClean="0"/>
              <a:t>Qaim</a:t>
            </a:r>
            <a:r>
              <a:rPr lang="en-US" dirty="0" smtClean="0"/>
              <a:t>, M.  (2008). Genetic Engineering for the Poor: Golden Rice and Public Health in India. 36 (1), 144-158.</a:t>
            </a:r>
          </a:p>
          <a:p>
            <a:r>
              <a:rPr lang="en-US" dirty="0" smtClean="0"/>
              <a:t>Yin-</a:t>
            </a:r>
            <a:r>
              <a:rPr lang="en-US" dirty="0" err="1" smtClean="0"/>
              <a:t>liang</a:t>
            </a:r>
            <a:r>
              <a:rPr lang="en-US" dirty="0" smtClean="0"/>
              <a:t> LIU, Exploration of the </a:t>
            </a:r>
            <a:r>
              <a:rPr lang="en-US" dirty="0" err="1" smtClean="0"/>
              <a:t>Biopolitics</a:t>
            </a:r>
            <a:r>
              <a:rPr lang="en-US" dirty="0" smtClean="0"/>
              <a:t> of GMOs: Using Golden Rice as an Analytical Model, 	Agricultural Sciences in China, Volume 5, Issue 12, December 2006, Pages 885-894, ISSN 1671-2927, 10.1016/S1671-2927(07)60001-7.</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vation.jpg"/>
          <p:cNvPicPr>
            <a:picLocks noChangeAspect="1"/>
          </p:cNvPicPr>
          <p:nvPr/>
        </p:nvPicPr>
        <p:blipFill>
          <a:blip r:embed="rId2" cstate="print">
            <a:lum bright="31000"/>
          </a:blip>
          <a:srcRect l="-266" t="5079" r="25077" b="6291"/>
          <a:stretch>
            <a:fillRect/>
          </a:stretch>
        </p:blipFill>
        <p:spPr>
          <a:xfrm>
            <a:off x="0" y="0"/>
            <a:ext cx="9144000" cy="6858000"/>
          </a:xfrm>
          <a:prstGeom prst="rect">
            <a:avLst/>
          </a:prstGeom>
        </p:spPr>
      </p:pic>
      <p:sp>
        <p:nvSpPr>
          <p:cNvPr id="3" name="Content Placeholder 2"/>
          <p:cNvSpPr>
            <a:spLocks noGrp="1"/>
          </p:cNvSpPr>
          <p:nvPr>
            <p:ph idx="1"/>
          </p:nvPr>
        </p:nvSpPr>
        <p:spPr>
          <a:xfrm>
            <a:off x="0" y="228600"/>
            <a:ext cx="5715000" cy="6400800"/>
          </a:xfrm>
        </p:spPr>
        <p:txBody>
          <a:bodyPr>
            <a:normAutofit/>
          </a:bodyPr>
          <a:lstStyle/>
          <a:p>
            <a:pPr>
              <a:buNone/>
            </a:pPr>
            <a:r>
              <a:rPr lang="en-US" dirty="0">
                <a:latin typeface="Angsana New" pitchFamily="18" charset="-34"/>
                <a:cs typeface="Angsana New" pitchFamily="18" charset="-34"/>
              </a:rPr>
              <a:t>The Food and Agriculture Organization estimates that about 850 million people go hungry every day and another billion are living on less than one dollar (Cummings, 2008). </a:t>
            </a:r>
            <a:endParaRPr lang="en-US" dirty="0" smtClean="0">
              <a:latin typeface="Angsana New" pitchFamily="18" charset="-34"/>
              <a:cs typeface="Angsana New" pitchFamily="18" charset="-34"/>
            </a:endParaRPr>
          </a:p>
          <a:p>
            <a:pPr>
              <a:buNone/>
            </a:pPr>
            <a:endParaRPr lang="en-US" dirty="0">
              <a:latin typeface="Angsana New" pitchFamily="18" charset="-34"/>
              <a:cs typeface="Angsana New" pitchFamily="18" charset="-34"/>
            </a:endParaRPr>
          </a:p>
          <a:p>
            <a:pPr>
              <a:buNone/>
            </a:pPr>
            <a:r>
              <a:rPr lang="en-US" dirty="0" smtClean="0">
                <a:latin typeface="Angsana New" pitchFamily="18" charset="-34"/>
                <a:cs typeface="Angsana New" pitchFamily="18" charset="-34"/>
              </a:rPr>
              <a:t>As </a:t>
            </a:r>
            <a:r>
              <a:rPr lang="en-US" dirty="0">
                <a:latin typeface="Angsana New" pitchFamily="18" charset="-34"/>
                <a:cs typeface="Angsana New" pitchFamily="18" charset="-34"/>
              </a:rPr>
              <a:t>a result of such extreme poverty there is no other choice for these billion plus people but to survive on staples such as rice (Beyer, 2010).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eta carotene foods.jpg"/>
          <p:cNvPicPr>
            <a:picLocks noGrp="1" noChangeAspect="1"/>
          </p:cNvPicPr>
          <p:nvPr>
            <p:ph sz="half" idx="1"/>
          </p:nvPr>
        </p:nvPicPr>
        <p:blipFill>
          <a:blip r:embed="rId3" cstate="print">
            <a:lum bright="70000"/>
          </a:blip>
          <a:srcRect r="9176"/>
          <a:stretch>
            <a:fillRect/>
          </a:stretch>
        </p:blipFill>
        <p:spPr>
          <a:xfrm>
            <a:off x="-1" y="0"/>
            <a:ext cx="9296401" cy="6858000"/>
          </a:xfrm>
        </p:spPr>
      </p:pic>
      <p:sp>
        <p:nvSpPr>
          <p:cNvPr id="2" name="Title 1"/>
          <p:cNvSpPr>
            <a:spLocks noGrp="1"/>
          </p:cNvSpPr>
          <p:nvPr>
            <p:ph type="title"/>
          </p:nvPr>
        </p:nvSpPr>
        <p:spPr>
          <a:xfrm>
            <a:off x="3733800" y="990600"/>
            <a:ext cx="4724400" cy="5486400"/>
          </a:xfrm>
        </p:spPr>
        <p:txBody>
          <a:bodyPr>
            <a:noAutofit/>
          </a:bodyPr>
          <a:lstStyle/>
          <a:p>
            <a:pPr algn="l"/>
            <a:r>
              <a:rPr lang="en-US" sz="2400" dirty="0" smtClean="0">
                <a:latin typeface="Angsana New" pitchFamily="18" charset="-34"/>
                <a:cs typeface="Angsana New" pitchFamily="18" charset="-34"/>
              </a:rPr>
              <a:t>Humans must</a:t>
            </a:r>
            <a:r>
              <a:rPr lang="en-US" sz="2400" baseline="0" dirty="0" smtClean="0">
                <a:latin typeface="Angsana New" pitchFamily="18" charset="-34"/>
                <a:cs typeface="Angsana New" pitchFamily="18" charset="-34"/>
              </a:rPr>
              <a:t> obtain vitamin A from diet as a preformed vitamin or </a:t>
            </a:r>
            <a:r>
              <a:rPr lang="en-US" sz="2400" baseline="0" dirty="0" err="1" smtClean="0">
                <a:latin typeface="Angsana New" pitchFamily="18" charset="-34"/>
                <a:cs typeface="Angsana New" pitchFamily="18" charset="-34"/>
              </a:rPr>
              <a:t>provitamin</a:t>
            </a:r>
            <a:r>
              <a:rPr lang="en-US" sz="2400" baseline="0" dirty="0" smtClean="0">
                <a:latin typeface="Angsana New" pitchFamily="18" charset="-34"/>
                <a:cs typeface="Angsana New" pitchFamily="18" charset="-34"/>
              </a:rPr>
              <a:t> </a:t>
            </a:r>
            <a:r>
              <a:rPr lang="en-US" sz="2400" baseline="0" dirty="0" err="1" smtClean="0">
                <a:latin typeface="Angsana New" pitchFamily="18" charset="-34"/>
                <a:cs typeface="Angsana New" pitchFamily="18" charset="-34"/>
              </a:rPr>
              <a:t>carotenoid</a:t>
            </a:r>
            <a:r>
              <a:rPr lang="en-US" sz="2400" baseline="0" dirty="0" smtClean="0">
                <a:latin typeface="Angsana New" pitchFamily="18" charset="-34"/>
                <a:cs typeface="Angsana New" pitchFamily="18" charset="-34"/>
              </a:rPr>
              <a:t> like beta-carotene. </a:t>
            </a:r>
            <a:br>
              <a:rPr lang="en-US" sz="2400" baseline="0" dirty="0" smtClean="0">
                <a:latin typeface="Angsana New" pitchFamily="18" charset="-34"/>
                <a:cs typeface="Angsana New" pitchFamily="18" charset="-34"/>
              </a:rPr>
            </a:br>
            <a:r>
              <a:rPr lang="en-US" sz="2400" baseline="0" dirty="0" smtClean="0">
                <a:latin typeface="Angsana New" pitchFamily="18" charset="-34"/>
                <a:cs typeface="Angsana New" pitchFamily="18" charset="-34"/>
              </a:rPr>
              <a:t/>
            </a:r>
            <a:br>
              <a:rPr lang="en-US" sz="2400" baseline="0" dirty="0" smtClean="0">
                <a:latin typeface="Angsana New" pitchFamily="18" charset="-34"/>
                <a:cs typeface="Angsana New" pitchFamily="18" charset="-34"/>
              </a:rPr>
            </a:br>
            <a:r>
              <a:rPr lang="en-US" sz="2400" baseline="0" dirty="0" smtClean="0">
                <a:latin typeface="Angsana New" pitchFamily="18" charset="-34"/>
                <a:cs typeface="Angsana New" pitchFamily="18" charset="-34"/>
              </a:rPr>
              <a:t>The intestine converts beta-carotene to retinal and retinal is reduced to vitamin A. </a:t>
            </a:r>
            <a:br>
              <a:rPr lang="en-US" sz="2400" baseline="0" dirty="0" smtClean="0">
                <a:latin typeface="Angsana New" pitchFamily="18" charset="-34"/>
                <a:cs typeface="Angsana New" pitchFamily="18" charset="-34"/>
              </a:rPr>
            </a:br>
            <a:r>
              <a:rPr lang="en-US" sz="2400" dirty="0">
                <a:latin typeface="Angsana New" pitchFamily="18" charset="-34"/>
                <a:cs typeface="Angsana New" pitchFamily="18" charset="-34"/>
              </a:rPr>
              <a:t/>
            </a:r>
            <a:br>
              <a:rPr lang="en-US" sz="2400" dirty="0">
                <a:latin typeface="Angsana New" pitchFamily="18" charset="-34"/>
                <a:cs typeface="Angsana New" pitchFamily="18" charset="-34"/>
              </a:rPr>
            </a:br>
            <a:r>
              <a:rPr lang="en-US" sz="2400" baseline="0" dirty="0" smtClean="0">
                <a:latin typeface="Angsana New" pitchFamily="18" charset="-34"/>
                <a:cs typeface="Angsana New" pitchFamily="18" charset="-34"/>
              </a:rPr>
              <a:t>Proteins &amp; fats in the diet enhance absorption. </a:t>
            </a:r>
            <a:br>
              <a:rPr lang="en-US" sz="2400" baseline="0" dirty="0" smtClean="0">
                <a:latin typeface="Angsana New" pitchFamily="18" charset="-34"/>
                <a:cs typeface="Angsana New" pitchFamily="18" charset="-34"/>
              </a:rPr>
            </a:br>
            <a:r>
              <a:rPr lang="en-US" sz="2400" baseline="0" dirty="0" smtClean="0">
                <a:latin typeface="Angsana New" pitchFamily="18" charset="-34"/>
                <a:cs typeface="Angsana New" pitchFamily="18" charset="-34"/>
              </a:rPr>
              <a:t/>
            </a:r>
            <a:br>
              <a:rPr lang="en-US" sz="2400" baseline="0" dirty="0" smtClean="0">
                <a:latin typeface="Angsana New" pitchFamily="18" charset="-34"/>
                <a:cs typeface="Angsana New" pitchFamily="18" charset="-34"/>
              </a:rPr>
            </a:br>
            <a:r>
              <a:rPr lang="en-US" sz="2400" dirty="0" smtClean="0">
                <a:latin typeface="Angsana New" pitchFamily="18" charset="-34"/>
                <a:cs typeface="Angsana New" pitchFamily="18" charset="-34"/>
              </a:rPr>
              <a:t>Infant requires at least 400 </a:t>
            </a:r>
            <a:r>
              <a:rPr lang="az-Cyrl-AZ" sz="2400" dirty="0" smtClean="0">
                <a:cs typeface="Angsana New" pitchFamily="18" charset="-34"/>
              </a:rPr>
              <a:t>ч</a:t>
            </a:r>
            <a:r>
              <a:rPr lang="en-US" sz="2400" dirty="0" smtClean="0">
                <a:latin typeface="Angsana New" pitchFamily="18" charset="-34"/>
                <a:cs typeface="Angsana New" pitchFamily="18" charset="-34"/>
              </a:rPr>
              <a:t>g and a lactating mother requires at least 1,200 </a:t>
            </a:r>
            <a:r>
              <a:rPr lang="az-Cyrl-AZ" sz="2400" dirty="0" smtClean="0">
                <a:cs typeface="Angsana New" pitchFamily="18" charset="-34"/>
              </a:rPr>
              <a:t>ч</a:t>
            </a:r>
            <a:r>
              <a:rPr lang="en-US" sz="2400" dirty="0" smtClean="0">
                <a:latin typeface="Angsana New" pitchFamily="18" charset="-34"/>
                <a:cs typeface="Angsana New" pitchFamily="18" charset="-34"/>
              </a:rPr>
              <a:t>g </a:t>
            </a:r>
            <a:r>
              <a:rPr lang="en-US" sz="2400" dirty="0">
                <a:latin typeface="Angsana New" pitchFamily="18" charset="-34"/>
                <a:cs typeface="Angsana New" pitchFamily="18" charset="-34"/>
              </a:rPr>
              <a:t/>
            </a:r>
            <a:br>
              <a:rPr lang="en-US" sz="2400" dirty="0">
                <a:latin typeface="Angsana New" pitchFamily="18" charset="-34"/>
                <a:cs typeface="Angsana New" pitchFamily="18" charset="-34"/>
              </a:rPr>
            </a:br>
            <a:r>
              <a:rPr lang="en-US" sz="2400" dirty="0" smtClean="0">
                <a:latin typeface="Angsana New" pitchFamily="18" charset="-34"/>
                <a:cs typeface="Angsana New" pitchFamily="18" charset="-34"/>
              </a:rPr>
              <a:t/>
            </a:r>
            <a:br>
              <a:rPr lang="en-US" sz="2400" dirty="0" smtClean="0">
                <a:latin typeface="Angsana New" pitchFamily="18" charset="-34"/>
                <a:cs typeface="Angsana New" pitchFamily="18" charset="-34"/>
              </a:rPr>
            </a:br>
            <a:r>
              <a:rPr lang="en-US" sz="2400" dirty="0" smtClean="0">
                <a:latin typeface="Angsana New" pitchFamily="18" charset="-34"/>
                <a:cs typeface="Angsana New" pitchFamily="18" charset="-34"/>
              </a:rPr>
              <a:t>Vegetables rich in beta-carotene include- carrots, sweet potatoes, pumpkin, kale, spinach, collards, &amp; squash (5-10 mg retinal per 100 g)</a:t>
            </a:r>
            <a:br>
              <a:rPr lang="en-US" sz="2400" dirty="0" smtClean="0">
                <a:latin typeface="Angsana New" pitchFamily="18" charset="-34"/>
                <a:cs typeface="Angsana New" pitchFamily="18" charset="-34"/>
              </a:rPr>
            </a:br>
            <a:r>
              <a:rPr lang="en-US" sz="2400" dirty="0" smtClean="0">
                <a:latin typeface="Angsana New" pitchFamily="18" charset="-34"/>
                <a:cs typeface="Angsana New" pitchFamily="18" charset="-34"/>
              </a:rPr>
              <a:t>(Harrison, 2012)</a:t>
            </a:r>
            <a:endParaRPr lang="en-US" sz="2400" dirty="0">
              <a:latin typeface="Angsana New" pitchFamily="18" charset="-34"/>
              <a:cs typeface="Angsana New" pitchFamily="18" charset="-34"/>
            </a:endParaRPr>
          </a:p>
        </p:txBody>
      </p:sp>
      <p:pic>
        <p:nvPicPr>
          <p:cNvPr id="6" name="Content Placeholder 5" descr="vitamin a pathway.jpg"/>
          <p:cNvPicPr>
            <a:picLocks noGrp="1" noChangeAspect="1"/>
          </p:cNvPicPr>
          <p:nvPr>
            <p:ph sz="half" idx="2"/>
          </p:nvPr>
        </p:nvPicPr>
        <p:blipFill>
          <a:blip r:embed="rId4" cstate="print"/>
          <a:stretch>
            <a:fillRect/>
          </a:stretch>
        </p:blipFill>
        <p:spPr>
          <a:xfrm>
            <a:off x="457200" y="381000"/>
            <a:ext cx="2477963" cy="3711391"/>
          </a:xfrm>
        </p:spPr>
      </p:pic>
      <p:sp>
        <p:nvSpPr>
          <p:cNvPr id="7" name="TextBox 6"/>
          <p:cNvSpPr txBox="1"/>
          <p:nvPr/>
        </p:nvSpPr>
        <p:spPr>
          <a:xfrm>
            <a:off x="228600" y="5410200"/>
            <a:ext cx="2743200" cy="1015663"/>
          </a:xfrm>
          <a:prstGeom prst="rect">
            <a:avLst/>
          </a:prstGeom>
          <a:noFill/>
        </p:spPr>
        <p:txBody>
          <a:bodyPr wrap="square" rtlCol="0">
            <a:spAutoFit/>
          </a:bodyPr>
          <a:lstStyle/>
          <a:p>
            <a:r>
              <a:rPr lang="en-US" sz="6000" b="1" dirty="0" smtClean="0">
                <a:latin typeface="Angsana New" pitchFamily="18" charset="-34"/>
                <a:cs typeface="Angsana New" pitchFamily="18" charset="-34"/>
              </a:rPr>
              <a:t>Vitamin A</a:t>
            </a:r>
            <a:endParaRPr lang="en-US" sz="6000" b="1" dirty="0">
              <a:latin typeface="Angsana New" pitchFamily="18" charset="-34"/>
              <a:cs typeface="Angsana New" pitchFamily="18" charset="-34"/>
            </a:endParaRPr>
          </a:p>
        </p:txBody>
      </p:sp>
      <p:sp>
        <p:nvSpPr>
          <p:cNvPr id="10" name="Rectangle 9"/>
          <p:cNvSpPr/>
          <p:nvPr/>
        </p:nvSpPr>
        <p:spPr>
          <a:xfrm>
            <a:off x="228600" y="5334000"/>
            <a:ext cx="2667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ind.jpg"/>
          <p:cNvPicPr>
            <a:picLocks noChangeAspect="1"/>
          </p:cNvPicPr>
          <p:nvPr/>
        </p:nvPicPr>
        <p:blipFill>
          <a:blip r:embed="rId2" cstate="print">
            <a:lum bright="60000"/>
          </a:blip>
          <a:stretch>
            <a:fillRect/>
          </a:stretch>
        </p:blipFill>
        <p:spPr>
          <a:xfrm>
            <a:off x="0" y="0"/>
            <a:ext cx="11039034" cy="6858000"/>
          </a:xfrm>
          <a:prstGeom prst="rect">
            <a:avLst/>
          </a:prstGeom>
        </p:spPr>
      </p:pic>
      <p:sp>
        <p:nvSpPr>
          <p:cNvPr id="2" name="Title 1"/>
          <p:cNvSpPr>
            <a:spLocks noGrp="1"/>
          </p:cNvSpPr>
          <p:nvPr>
            <p:ph type="title"/>
          </p:nvPr>
        </p:nvSpPr>
        <p:spPr/>
        <p:txBody>
          <a:bodyPr>
            <a:noAutofit/>
          </a:bodyPr>
          <a:lstStyle/>
          <a:p>
            <a:r>
              <a:rPr lang="en-US" sz="3500" dirty="0" smtClean="0">
                <a:latin typeface="Angsana New" pitchFamily="18" charset="-34"/>
                <a:cs typeface="Angsana New" pitchFamily="18" charset="-34"/>
              </a:rPr>
              <a:t>Malnutrition &amp; Vitamin A Deficiency </a:t>
            </a:r>
            <a:endParaRPr lang="en-US" sz="3500" dirty="0">
              <a:latin typeface="Angsana New" pitchFamily="18" charset="-34"/>
              <a:cs typeface="Angsana New" pitchFamily="18" charset="-34"/>
            </a:endParaRPr>
          </a:p>
        </p:txBody>
      </p:sp>
      <p:sp>
        <p:nvSpPr>
          <p:cNvPr id="4" name="Text Placeholder 3"/>
          <p:cNvSpPr>
            <a:spLocks noGrp="1"/>
          </p:cNvSpPr>
          <p:nvPr>
            <p:ph type="body" sz="half" idx="2"/>
          </p:nvPr>
        </p:nvSpPr>
        <p:spPr>
          <a:xfrm>
            <a:off x="5029200" y="228600"/>
            <a:ext cx="3810000" cy="5715000"/>
          </a:xfrm>
        </p:spPr>
        <p:txBody>
          <a:bodyPr>
            <a:normAutofit fontScale="92500" lnSpcReduction="10000"/>
          </a:bodyPr>
          <a:lstStyle/>
          <a:p>
            <a:pPr>
              <a:buFont typeface="Arial" pitchFamily="34" charset="0"/>
              <a:buChar char="•"/>
            </a:pPr>
            <a:r>
              <a:rPr lang="en-US" sz="2400" dirty="0" smtClean="0">
                <a:latin typeface="Angsana New" pitchFamily="18" charset="-34"/>
                <a:cs typeface="Angsana New" pitchFamily="18" charset="-34"/>
              </a:rPr>
              <a:t>VAD affects 140 million pre-school children and 7 million pregnant women worldwide (Stein &amp; </a:t>
            </a:r>
            <a:r>
              <a:rPr lang="en-US" sz="2400" dirty="0" err="1" smtClean="0">
                <a:latin typeface="Angsana New" pitchFamily="18" charset="-34"/>
                <a:cs typeface="Angsana New" pitchFamily="18" charset="-34"/>
              </a:rPr>
              <a:t>Sachdev</a:t>
            </a:r>
            <a:r>
              <a:rPr lang="en-US" sz="2400" dirty="0" smtClean="0">
                <a:latin typeface="Angsana New" pitchFamily="18" charset="-34"/>
                <a:cs typeface="Angsana New" pitchFamily="18" charset="-34"/>
              </a:rPr>
              <a:t>, 2008)</a:t>
            </a:r>
          </a:p>
          <a:p>
            <a:pPr>
              <a:buFont typeface="Arial" pitchFamily="34" charset="0"/>
              <a:buChar char="•"/>
            </a:pPr>
            <a:endParaRPr lang="en-US" sz="2400" dirty="0" smtClean="0">
              <a:latin typeface="Angsana New" pitchFamily="18" charset="-34"/>
              <a:cs typeface="Angsana New" pitchFamily="18" charset="-34"/>
            </a:endParaRPr>
          </a:p>
          <a:p>
            <a:pPr>
              <a:buFont typeface="Arial" pitchFamily="34" charset="0"/>
              <a:buChar char="•"/>
            </a:pPr>
            <a:r>
              <a:rPr lang="en-US" sz="2400" dirty="0" smtClean="0">
                <a:latin typeface="Angsana New" pitchFamily="18" charset="-34"/>
                <a:cs typeface="Angsana New" pitchFamily="18" charset="-34"/>
              </a:rPr>
              <a:t>250,000 to 500,000 children becoming blind every year, half of whom die within 12 months after losing their sight (Beyer, 2010).</a:t>
            </a:r>
          </a:p>
          <a:p>
            <a:pPr>
              <a:buFont typeface="Arial" pitchFamily="34" charset="0"/>
              <a:buChar char="•"/>
            </a:pPr>
            <a:endParaRPr lang="en-US" sz="2400" dirty="0" smtClean="0">
              <a:latin typeface="Angsana New" pitchFamily="18" charset="-34"/>
              <a:cs typeface="Angsana New" pitchFamily="18" charset="-34"/>
            </a:endParaRPr>
          </a:p>
          <a:p>
            <a:pPr>
              <a:buFont typeface="Arial" pitchFamily="34" charset="0"/>
              <a:buChar char="•"/>
            </a:pPr>
            <a:r>
              <a:rPr lang="en-US" sz="2400" dirty="0" smtClean="0">
                <a:latin typeface="Angsana New" pitchFamily="18" charset="-34"/>
                <a:cs typeface="Angsana New" pitchFamily="18" charset="-34"/>
              </a:rPr>
              <a:t>Vitamin A deficiency affects public health, economic productivity, and individual well-being as it leads to night blindness, corneal scars, blindness, measles, and death (Stein &amp; </a:t>
            </a:r>
            <a:r>
              <a:rPr lang="en-US" sz="2400" dirty="0" err="1" smtClean="0">
                <a:latin typeface="Angsana New" pitchFamily="18" charset="-34"/>
                <a:cs typeface="Angsana New" pitchFamily="18" charset="-34"/>
              </a:rPr>
              <a:t>Sachdev</a:t>
            </a:r>
            <a:r>
              <a:rPr lang="en-US" sz="2400" dirty="0" smtClean="0">
                <a:latin typeface="Angsana New" pitchFamily="18" charset="-34"/>
                <a:cs typeface="Angsana New" pitchFamily="18" charset="-34"/>
              </a:rPr>
              <a:t>, 2008</a:t>
            </a:r>
          </a:p>
          <a:p>
            <a:endParaRPr lang="en-US" sz="2400" dirty="0" smtClean="0">
              <a:latin typeface="Angsana New" pitchFamily="18" charset="-34"/>
              <a:cs typeface="Angsana New" pitchFamily="18" charset="-34"/>
            </a:endParaRPr>
          </a:p>
          <a:p>
            <a:pPr>
              <a:buFont typeface="Arial" pitchFamily="34" charset="0"/>
              <a:buChar char="•"/>
            </a:pPr>
            <a:r>
              <a:rPr lang="en-US" sz="2400" dirty="0" smtClean="0">
                <a:latin typeface="Angsana New" pitchFamily="18" charset="-34"/>
                <a:cs typeface="Angsana New" pitchFamily="18" charset="-34"/>
              </a:rPr>
              <a:t>Supplementation and fortification of food to treat (Beyer, 2010).</a:t>
            </a:r>
          </a:p>
          <a:p>
            <a:endParaRPr lang="en-US" dirty="0"/>
          </a:p>
        </p:txBody>
      </p:sp>
      <p:pic>
        <p:nvPicPr>
          <p:cNvPr id="5" name="Content Placeholder 4" descr="http://www.childinfo.org/images/vitamina_challenge_2010_2.jpg"/>
          <p:cNvPicPr>
            <a:picLocks noGrp="1"/>
          </p:cNvPicPr>
          <p:nvPr>
            <p:ph idx="1"/>
          </p:nvPr>
        </p:nvPicPr>
        <p:blipFill>
          <a:blip r:embed="rId3" cstate="print"/>
          <a:srcRect/>
          <a:stretch>
            <a:fillRect/>
          </a:stretch>
        </p:blipFill>
        <p:spPr bwMode="auto">
          <a:xfrm>
            <a:off x="152400" y="2133600"/>
            <a:ext cx="4572000" cy="3167380"/>
          </a:xfrm>
          <a:prstGeom prst="rect">
            <a:avLst/>
          </a:prstGeom>
          <a:noFill/>
          <a:ln w="9525">
            <a:noFill/>
            <a:miter lim="800000"/>
            <a:headEnd/>
            <a:tailEnd/>
          </a:ln>
        </p:spPr>
      </p:pic>
      <p:sp>
        <p:nvSpPr>
          <p:cNvPr id="6" name="TextBox 5"/>
          <p:cNvSpPr txBox="1"/>
          <p:nvPr/>
        </p:nvSpPr>
        <p:spPr>
          <a:xfrm>
            <a:off x="990600" y="5105400"/>
            <a:ext cx="1676400" cy="400110"/>
          </a:xfrm>
          <a:prstGeom prst="rect">
            <a:avLst/>
          </a:prstGeom>
          <a:noFill/>
        </p:spPr>
        <p:txBody>
          <a:bodyPr wrap="square" rtlCol="0">
            <a:spAutoFit/>
          </a:bodyPr>
          <a:lstStyle/>
          <a:p>
            <a:r>
              <a:rPr lang="en-US" sz="2000" dirty="0" smtClean="0">
                <a:latin typeface="Angsana New" pitchFamily="18" charset="-34"/>
                <a:cs typeface="Angsana New" pitchFamily="18" charset="-34"/>
              </a:rPr>
              <a:t>(WHO, 2012)</a:t>
            </a:r>
            <a:endParaRPr lang="en-US" sz="20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griculture.jpg"/>
          <p:cNvPicPr>
            <a:picLocks noChangeAspect="1"/>
          </p:cNvPicPr>
          <p:nvPr/>
        </p:nvPicPr>
        <p:blipFill>
          <a:blip r:embed="rId2" cstate="print">
            <a:lum bright="60000"/>
          </a:blip>
          <a:srcRect r="9686"/>
          <a:stretch>
            <a:fillRect/>
          </a:stretch>
        </p:blipFill>
        <p:spPr>
          <a:xfrm>
            <a:off x="0" y="0"/>
            <a:ext cx="9296400" cy="6858000"/>
          </a:xfrm>
          <a:prstGeom prst="rect">
            <a:avLst/>
          </a:prstGeom>
        </p:spPr>
      </p:pic>
      <p:sp>
        <p:nvSpPr>
          <p:cNvPr id="2" name="Title 1"/>
          <p:cNvSpPr>
            <a:spLocks noGrp="1"/>
          </p:cNvSpPr>
          <p:nvPr>
            <p:ph type="title"/>
          </p:nvPr>
        </p:nvSpPr>
        <p:spPr>
          <a:xfrm>
            <a:off x="228600" y="0"/>
            <a:ext cx="2057400" cy="977900"/>
          </a:xfrm>
        </p:spPr>
        <p:txBody>
          <a:bodyPr>
            <a:normAutofit/>
          </a:bodyPr>
          <a:lstStyle/>
          <a:p>
            <a:r>
              <a:rPr lang="en-US" sz="4000" dirty="0" smtClean="0">
                <a:latin typeface="Angsana New" pitchFamily="18" charset="-34"/>
                <a:cs typeface="Angsana New" pitchFamily="18" charset="-34"/>
              </a:rPr>
              <a:t>History</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4419600" y="990600"/>
            <a:ext cx="4191000" cy="5334000"/>
          </a:xfrm>
        </p:spPr>
        <p:txBody>
          <a:bodyPr>
            <a:normAutofit fontScale="85000" lnSpcReduction="20000"/>
          </a:bodyPr>
          <a:lstStyle/>
          <a:p>
            <a:r>
              <a:rPr lang="en-US" sz="2800" dirty="0" smtClean="0">
                <a:latin typeface="Angsana New" pitchFamily="18" charset="-34"/>
                <a:cs typeface="Angsana New" pitchFamily="18" charset="-34"/>
              </a:rPr>
              <a:t>After World War II, chemicals that were used in the war as explosives, defoliants, and nerve gas were converted into fertilizers, herbicides, and pesticides (Cummings, 2008).</a:t>
            </a:r>
          </a:p>
          <a:p>
            <a:r>
              <a:rPr lang="en-US" sz="2800" dirty="0" smtClean="0">
                <a:latin typeface="Angsana New" pitchFamily="18" charset="-34"/>
                <a:cs typeface="Angsana New" pitchFamily="18" charset="-34"/>
              </a:rPr>
              <a:t>1940-1970s Green Revolution, led by Norman Borlaug Promised an end to world hunger though cross breeding, high yielding varieties, irrigation, pesticide use, monocultures of grains, and use of nitrogen fertilizer (</a:t>
            </a:r>
            <a:r>
              <a:rPr lang="en-US" sz="2800" dirty="0" err="1" smtClean="0">
                <a:latin typeface="Angsana New" pitchFamily="18" charset="-34"/>
                <a:cs typeface="Angsana New" pitchFamily="18" charset="-34"/>
              </a:rPr>
              <a:t>Frison</a:t>
            </a:r>
            <a:r>
              <a:rPr lang="en-US" sz="2800" dirty="0" smtClean="0">
                <a:latin typeface="Angsana New" pitchFamily="18" charset="-34"/>
                <a:cs typeface="Angsana New" pitchFamily="18" charset="-34"/>
              </a:rPr>
              <a:t>, 2008). </a:t>
            </a:r>
          </a:p>
          <a:p>
            <a:r>
              <a:rPr lang="en-US" sz="2800" dirty="0" smtClean="0">
                <a:latin typeface="Angsana New" pitchFamily="18" charset="-34"/>
                <a:cs typeface="Angsana New" pitchFamily="18" charset="-34"/>
              </a:rPr>
              <a:t>Pre 1950 </a:t>
            </a:r>
            <a:r>
              <a:rPr lang="en-US" sz="2800" dirty="0" err="1" smtClean="0">
                <a:latin typeface="Angsana New" pitchFamily="18" charset="-34"/>
                <a:cs typeface="Angsana New" pitchFamily="18" charset="-34"/>
              </a:rPr>
              <a:t>Primative</a:t>
            </a:r>
            <a:r>
              <a:rPr lang="en-US" sz="2800" dirty="0" smtClean="0">
                <a:latin typeface="Angsana New" pitchFamily="18" charset="-34"/>
                <a:cs typeface="Angsana New" pitchFamily="18" charset="-34"/>
              </a:rPr>
              <a:t> understanding of nutrition (</a:t>
            </a:r>
            <a:r>
              <a:rPr lang="en-US" sz="2800" dirty="0" err="1" smtClean="0">
                <a:latin typeface="Angsana New" pitchFamily="18" charset="-34"/>
                <a:cs typeface="Angsana New" pitchFamily="18" charset="-34"/>
              </a:rPr>
              <a:t>Keusch</a:t>
            </a:r>
            <a:r>
              <a:rPr lang="en-US" sz="2800" dirty="0">
                <a:latin typeface="Angsana New" pitchFamily="18" charset="-34"/>
                <a:cs typeface="Angsana New" pitchFamily="18" charset="-34"/>
              </a:rPr>
              <a:t>, 2003</a:t>
            </a:r>
            <a:r>
              <a:rPr lang="en-US" sz="2800" dirty="0" smtClean="0">
                <a:latin typeface="Angsana New" pitchFamily="18" charset="-34"/>
                <a:cs typeface="Angsana New" pitchFamily="18" charset="-34"/>
              </a:rPr>
              <a:t>).</a:t>
            </a:r>
          </a:p>
          <a:p>
            <a:r>
              <a:rPr lang="en-US" sz="2800" dirty="0" smtClean="0">
                <a:latin typeface="Angsana New" pitchFamily="18" charset="-34"/>
                <a:cs typeface="Angsana New" pitchFamily="18" charset="-34"/>
              </a:rPr>
              <a:t>Last 30 yrs plant diversity has been accomplished mainly through biotechnology (Holdrege &amp; </a:t>
            </a:r>
            <a:r>
              <a:rPr lang="en-US" sz="2800" dirty="0" err="1" smtClean="0">
                <a:latin typeface="Angsana New" pitchFamily="18" charset="-34"/>
                <a:cs typeface="Angsana New" pitchFamily="18" charset="-34"/>
              </a:rPr>
              <a:t>Talbott</a:t>
            </a:r>
            <a:r>
              <a:rPr lang="en-US" sz="2800" dirty="0" smtClean="0">
                <a:latin typeface="Angsana New" pitchFamily="18" charset="-34"/>
                <a:cs typeface="Angsana New" pitchFamily="18" charset="-34"/>
              </a:rPr>
              <a:t>, 2008). </a:t>
            </a:r>
          </a:p>
          <a:p>
            <a:endParaRPr lang="en-US" dirty="0" smtClean="0">
              <a:latin typeface="Angsana New" pitchFamily="18" charset="-34"/>
              <a:cs typeface="Angsana New" pitchFamily="18" charset="-34"/>
            </a:endParaRPr>
          </a:p>
        </p:txBody>
      </p:sp>
      <p:sp>
        <p:nvSpPr>
          <p:cNvPr id="4" name="Text Placeholder 3"/>
          <p:cNvSpPr>
            <a:spLocks noGrp="1"/>
          </p:cNvSpPr>
          <p:nvPr>
            <p:ph type="body" sz="half" idx="2"/>
          </p:nvPr>
        </p:nvSpPr>
        <p:spPr>
          <a:xfrm>
            <a:off x="457200" y="990600"/>
            <a:ext cx="3581400" cy="5257800"/>
          </a:xfrm>
        </p:spPr>
        <p:txBody>
          <a:bodyPr>
            <a:normAutofit/>
          </a:bodyPr>
          <a:lstStyle/>
          <a:p>
            <a:pPr>
              <a:buFont typeface="Arial" pitchFamily="34" charset="0"/>
              <a:buChar char="•"/>
            </a:pPr>
            <a:r>
              <a:rPr lang="en-US" sz="2200" dirty="0">
                <a:latin typeface="Angsana New" pitchFamily="18" charset="-34"/>
                <a:cs typeface="Angsana New" pitchFamily="18" charset="-34"/>
              </a:rPr>
              <a:t>Agricultural practices </a:t>
            </a:r>
            <a:r>
              <a:rPr lang="en-US" sz="2200" dirty="0" smtClean="0">
                <a:latin typeface="Angsana New" pitchFamily="18" charset="-34"/>
                <a:cs typeface="Angsana New" pitchFamily="18" charset="-34"/>
              </a:rPr>
              <a:t>have existed for 12,000 years (Holdrege </a:t>
            </a:r>
            <a:r>
              <a:rPr lang="en-US" sz="2200" dirty="0">
                <a:latin typeface="Angsana New" pitchFamily="18" charset="-34"/>
                <a:cs typeface="Angsana New" pitchFamily="18" charset="-34"/>
              </a:rPr>
              <a:t>&amp; </a:t>
            </a:r>
            <a:r>
              <a:rPr lang="en-US" sz="2200" dirty="0" err="1">
                <a:latin typeface="Angsana New" pitchFamily="18" charset="-34"/>
                <a:cs typeface="Angsana New" pitchFamily="18" charset="-34"/>
              </a:rPr>
              <a:t>Talbott</a:t>
            </a:r>
            <a:r>
              <a:rPr lang="en-US" sz="2200" dirty="0">
                <a:latin typeface="Angsana New" pitchFamily="18" charset="-34"/>
                <a:cs typeface="Angsana New" pitchFamily="18" charset="-34"/>
              </a:rPr>
              <a:t>, 2008). </a:t>
            </a:r>
            <a:endParaRPr lang="en-US" sz="2200" dirty="0" smtClean="0">
              <a:latin typeface="Angsana New" pitchFamily="18" charset="-34"/>
              <a:cs typeface="Angsana New" pitchFamily="18" charset="-34"/>
            </a:endParaRPr>
          </a:p>
          <a:p>
            <a:pPr>
              <a:buFont typeface="Arial" pitchFamily="34" charset="0"/>
              <a:buChar char="•"/>
            </a:pPr>
            <a:r>
              <a:rPr lang="en-US" sz="2200" dirty="0" smtClean="0">
                <a:latin typeface="Angsana New" pitchFamily="18" charset="-34"/>
                <a:cs typeface="Angsana New" pitchFamily="18" charset="-34"/>
              </a:rPr>
              <a:t>Alteration </a:t>
            </a:r>
            <a:r>
              <a:rPr lang="en-US" sz="2200" dirty="0">
                <a:latin typeface="Angsana New" pitchFamily="18" charset="-34"/>
                <a:cs typeface="Angsana New" pitchFamily="18" charset="-34"/>
              </a:rPr>
              <a:t>to crops was accomplished through selection of traits </a:t>
            </a:r>
            <a:r>
              <a:rPr lang="en-US" sz="2200" dirty="0" smtClean="0">
                <a:latin typeface="Angsana New" pitchFamily="18" charset="-34"/>
                <a:cs typeface="Angsana New" pitchFamily="18" charset="-34"/>
              </a:rPr>
              <a:t>by </a:t>
            </a:r>
            <a:r>
              <a:rPr lang="en-US" sz="2200" dirty="0">
                <a:latin typeface="Angsana New" pitchFamily="18" charset="-34"/>
                <a:cs typeface="Angsana New" pitchFamily="18" charset="-34"/>
              </a:rPr>
              <a:t>farmers </a:t>
            </a:r>
            <a:r>
              <a:rPr lang="en-US" sz="2200" dirty="0" smtClean="0">
                <a:latin typeface="Angsana New" pitchFamily="18" charset="-34"/>
                <a:cs typeface="Angsana New" pitchFamily="18" charset="-34"/>
              </a:rPr>
              <a:t>(</a:t>
            </a:r>
            <a:r>
              <a:rPr lang="en-US" sz="2200" dirty="0">
                <a:latin typeface="Angsana New" pitchFamily="18" charset="-34"/>
                <a:cs typeface="Angsana New" pitchFamily="18" charset="-34"/>
              </a:rPr>
              <a:t>Holdrege &amp; </a:t>
            </a:r>
            <a:r>
              <a:rPr lang="en-US" sz="2200" dirty="0" err="1">
                <a:latin typeface="Angsana New" pitchFamily="18" charset="-34"/>
                <a:cs typeface="Angsana New" pitchFamily="18" charset="-34"/>
              </a:rPr>
              <a:t>Talbott</a:t>
            </a:r>
            <a:r>
              <a:rPr lang="en-US" sz="2200" dirty="0">
                <a:latin typeface="Angsana New" pitchFamily="18" charset="-34"/>
                <a:cs typeface="Angsana New" pitchFamily="18" charset="-34"/>
              </a:rPr>
              <a:t>, 2008</a:t>
            </a:r>
            <a:r>
              <a:rPr lang="en-US" sz="2200" dirty="0" smtClean="0">
                <a:latin typeface="Angsana New" pitchFamily="18" charset="-34"/>
                <a:cs typeface="Angsana New" pitchFamily="18" charset="-34"/>
              </a:rPr>
              <a:t>).</a:t>
            </a:r>
          </a:p>
          <a:p>
            <a:pPr>
              <a:buFont typeface="Arial" pitchFamily="34" charset="0"/>
              <a:buChar char="•"/>
            </a:pPr>
            <a:r>
              <a:rPr lang="en-US" sz="2200" dirty="0" smtClean="0">
                <a:latin typeface="Angsana New" pitchFamily="18" charset="-34"/>
                <a:cs typeface="Angsana New" pitchFamily="18" charset="-34"/>
              </a:rPr>
              <a:t> 2500 B.C. Rice first came on the scene for human consumption(“History of Rice”).</a:t>
            </a:r>
          </a:p>
          <a:p>
            <a:pPr>
              <a:buFont typeface="Arial" pitchFamily="34" charset="0"/>
              <a:buChar char="•"/>
            </a:pPr>
            <a:r>
              <a:rPr lang="en-US" sz="2200" dirty="0" smtClean="0">
                <a:latin typeface="Angsana New" pitchFamily="18" charset="-34"/>
                <a:cs typeface="Angsana New" pitchFamily="18" charset="-34"/>
              </a:rPr>
              <a:t>300 B.C. Alexander the </a:t>
            </a:r>
            <a:r>
              <a:rPr lang="en-US" sz="2200" dirty="0" err="1" smtClean="0">
                <a:latin typeface="Angsana New" pitchFamily="18" charset="-34"/>
                <a:cs typeface="Angsana New" pitchFamily="18" charset="-34"/>
              </a:rPr>
              <a:t>Great’s</a:t>
            </a:r>
            <a:r>
              <a:rPr lang="en-US" sz="2200" dirty="0" smtClean="0">
                <a:latin typeface="Angsana New" pitchFamily="18" charset="-34"/>
                <a:cs typeface="Angsana New" pitchFamily="18" charset="-34"/>
              </a:rPr>
              <a:t> army brought rice to West Asia and Greece (“History of Rice”). </a:t>
            </a:r>
          </a:p>
          <a:p>
            <a:pPr>
              <a:buFont typeface="Arial" pitchFamily="34" charset="0"/>
              <a:buChar char="•"/>
            </a:pPr>
            <a:r>
              <a:rPr lang="en-US" sz="2200" dirty="0" smtClean="0">
                <a:latin typeface="Angsana New" pitchFamily="18" charset="-34"/>
                <a:cs typeface="Angsana New" pitchFamily="18" charset="-34"/>
              </a:rPr>
              <a:t>The Nazis in the 1930s brought an emphasis on eugenics, the idea that genes determine traits (Cummings, 2008).</a:t>
            </a:r>
          </a:p>
          <a:p>
            <a:pPr>
              <a:buFont typeface="Arial" pitchFamily="34" charset="0"/>
              <a:buChar char="•"/>
            </a:pPr>
            <a:endParaRPr lang="en-US" dirty="0" smtClean="0">
              <a:latin typeface="Angsana New" pitchFamily="18" charset="-34"/>
              <a:cs typeface="Angsana New" pitchFamily="18" charset="-34"/>
            </a:endParaRPr>
          </a:p>
          <a:p>
            <a:pPr>
              <a:buFont typeface="Arial" pitchFamily="34" charset="0"/>
              <a:buChar char="•"/>
            </a:pPr>
            <a:endParaRPr lang="en-US" dirty="0"/>
          </a:p>
        </p:txBody>
      </p:sp>
      <p:sp>
        <p:nvSpPr>
          <p:cNvPr id="6" name="Rectangle 5"/>
          <p:cNvSpPr/>
          <p:nvPr/>
        </p:nvSpPr>
        <p:spPr>
          <a:xfrm>
            <a:off x="152400" y="381000"/>
            <a:ext cx="16764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ngsana New" pitchFamily="18" charset="-34"/>
                <a:cs typeface="Angsana New" pitchFamily="18" charset="-34"/>
              </a:rPr>
              <a:t>Golden Rice </a:t>
            </a:r>
            <a:endParaRPr lang="en-US" sz="4000" dirty="0">
              <a:latin typeface="Angsana New" pitchFamily="18" charset="-34"/>
              <a:cs typeface="Angsana New" pitchFamily="18" charset="-34"/>
            </a:endParaRPr>
          </a:p>
        </p:txBody>
      </p:sp>
      <p:pic>
        <p:nvPicPr>
          <p:cNvPr id="5" name="Content Placeholder 4" descr="carotenoid biosynthesis.png"/>
          <p:cNvPicPr>
            <a:picLocks noGrp="1" noChangeAspect="1"/>
          </p:cNvPicPr>
          <p:nvPr>
            <p:ph idx="1"/>
          </p:nvPr>
        </p:nvPicPr>
        <p:blipFill>
          <a:blip r:embed="rId2" cstate="print"/>
          <a:stretch>
            <a:fillRect/>
          </a:stretch>
        </p:blipFill>
        <p:spPr>
          <a:xfrm>
            <a:off x="3959225" y="1489869"/>
            <a:ext cx="4343400" cy="3419475"/>
          </a:xfrm>
        </p:spPr>
      </p:pic>
      <p:sp>
        <p:nvSpPr>
          <p:cNvPr id="4" name="Text Placeholder 3"/>
          <p:cNvSpPr>
            <a:spLocks noGrp="1"/>
          </p:cNvSpPr>
          <p:nvPr>
            <p:ph type="body" sz="half" idx="2"/>
          </p:nvPr>
        </p:nvSpPr>
        <p:spPr/>
        <p:txBody>
          <a:bodyPr>
            <a:normAutofit lnSpcReduction="10000"/>
          </a:bodyPr>
          <a:lstStyle/>
          <a:p>
            <a:pPr>
              <a:buFont typeface="Arial" pitchFamily="34" charset="0"/>
              <a:buChar char="•"/>
            </a:pPr>
            <a:r>
              <a:rPr lang="en-US" sz="1800" dirty="0" smtClean="0">
                <a:latin typeface="Angsana New" pitchFamily="18" charset="-34"/>
                <a:cs typeface="Angsana New" pitchFamily="18" charset="-34"/>
              </a:rPr>
              <a:t>1984 Concept was birthed (</a:t>
            </a:r>
            <a:r>
              <a:rPr lang="en-US" sz="1800" dirty="0" err="1" smtClean="0">
                <a:latin typeface="Angsana New" pitchFamily="18" charset="-34"/>
                <a:cs typeface="Angsana New" pitchFamily="18" charset="-34"/>
              </a:rPr>
              <a:t>Esernick</a:t>
            </a:r>
            <a:r>
              <a:rPr lang="en-US" sz="1800" dirty="0" smtClean="0">
                <a:latin typeface="Angsana New" pitchFamily="18" charset="-34"/>
                <a:cs typeface="Angsana New" pitchFamily="18" charset="-34"/>
              </a:rPr>
              <a:t>, 2008)</a:t>
            </a:r>
          </a:p>
          <a:p>
            <a:pPr>
              <a:buFont typeface="Arial" pitchFamily="34" charset="0"/>
              <a:buChar char="•"/>
            </a:pPr>
            <a:r>
              <a:rPr lang="en-US" sz="1800" dirty="0" smtClean="0">
                <a:latin typeface="Angsana New" pitchFamily="18" charset="-34"/>
                <a:cs typeface="Angsana New" pitchFamily="18" charset="-34"/>
              </a:rPr>
              <a:t>Early 1970 DNA recombinant technology was developed (Yin-</a:t>
            </a:r>
            <a:r>
              <a:rPr lang="en-US" sz="1800" dirty="0" err="1" smtClean="0">
                <a:latin typeface="Angsana New" pitchFamily="18" charset="-34"/>
                <a:cs typeface="Angsana New" pitchFamily="18" charset="-34"/>
              </a:rPr>
              <a:t>liang</a:t>
            </a:r>
            <a:r>
              <a:rPr lang="en-US" sz="1800" dirty="0" smtClean="0">
                <a:latin typeface="Angsana New" pitchFamily="18" charset="-34"/>
                <a:cs typeface="Angsana New" pitchFamily="18" charset="-34"/>
              </a:rPr>
              <a:t>, 2006)</a:t>
            </a:r>
          </a:p>
          <a:p>
            <a:pPr>
              <a:buFont typeface="Arial" pitchFamily="34" charset="0"/>
              <a:buChar char="•"/>
            </a:pPr>
            <a:r>
              <a:rPr lang="en-US" sz="1800" dirty="0" smtClean="0">
                <a:latin typeface="Angsana New" pitchFamily="18" charset="-34"/>
                <a:cs typeface="Angsana New" pitchFamily="18" charset="-34"/>
              </a:rPr>
              <a:t>1992 Decided that there would be a reintroduction of the biochemical pathway that leads to beta-carotene would be introduced into the endosperm of rice via a promoter (</a:t>
            </a:r>
            <a:r>
              <a:rPr lang="en-US" sz="1800" dirty="0" err="1" smtClean="0">
                <a:latin typeface="Angsana New" pitchFamily="18" charset="-34"/>
                <a:cs typeface="Angsana New" pitchFamily="18" charset="-34"/>
              </a:rPr>
              <a:t>Esernick</a:t>
            </a:r>
            <a:r>
              <a:rPr lang="en-US" sz="1800" dirty="0" smtClean="0">
                <a:latin typeface="Angsana New" pitchFamily="18" charset="-34"/>
                <a:cs typeface="Angsana New" pitchFamily="18" charset="-34"/>
              </a:rPr>
              <a:t>, 2008). </a:t>
            </a:r>
          </a:p>
          <a:p>
            <a:pPr>
              <a:buFont typeface="Arial" pitchFamily="34" charset="0"/>
              <a:buChar char="•"/>
            </a:pPr>
            <a:r>
              <a:rPr lang="en-US" sz="1800" dirty="0" smtClean="0">
                <a:latin typeface="Angsana New" pitchFamily="18" charset="-34"/>
                <a:cs typeface="Angsana New" pitchFamily="18" charset="-34"/>
              </a:rPr>
              <a:t>Peter Beyer &amp; Ingo </a:t>
            </a:r>
            <a:r>
              <a:rPr lang="en-US" sz="1800" dirty="0" err="1" smtClean="0">
                <a:latin typeface="Angsana New" pitchFamily="18" charset="-34"/>
                <a:cs typeface="Angsana New" pitchFamily="18" charset="-34"/>
              </a:rPr>
              <a:t>Potrykus</a:t>
            </a:r>
            <a:r>
              <a:rPr lang="en-US" sz="1800" dirty="0" smtClean="0">
                <a:latin typeface="Angsana New" pitchFamily="18" charset="-34"/>
                <a:cs typeface="Angsana New" pitchFamily="18" charset="-34"/>
              </a:rPr>
              <a:t> led the development (Cummings, 2008)</a:t>
            </a:r>
          </a:p>
          <a:p>
            <a:pPr>
              <a:buFont typeface="Arial" pitchFamily="34" charset="0"/>
              <a:buChar char="•"/>
            </a:pPr>
            <a:r>
              <a:rPr lang="en-US" sz="1800" dirty="0" smtClean="0">
                <a:latin typeface="Angsana New" pitchFamily="18" charset="-34"/>
                <a:cs typeface="Angsana New" pitchFamily="18" charset="-34"/>
              </a:rPr>
              <a:t>Pathway engineering of four genes from </a:t>
            </a:r>
            <a:r>
              <a:rPr lang="en-US" sz="1800" i="1" dirty="0" smtClean="0">
                <a:latin typeface="Angsana New" pitchFamily="18" charset="-34"/>
                <a:cs typeface="Angsana New" pitchFamily="18" charset="-34"/>
              </a:rPr>
              <a:t>Narcissus </a:t>
            </a:r>
            <a:r>
              <a:rPr lang="en-US" sz="1800" i="1" dirty="0" err="1" smtClean="0">
                <a:latin typeface="Angsana New" pitchFamily="18" charset="-34"/>
                <a:cs typeface="Angsana New" pitchFamily="18" charset="-34"/>
              </a:rPr>
              <a:t>pseudonarcissus</a:t>
            </a:r>
            <a:r>
              <a:rPr lang="en-US" sz="1800" dirty="0" smtClean="0">
                <a:latin typeface="Angsana New" pitchFamily="18" charset="-34"/>
                <a:cs typeface="Angsana New" pitchFamily="18" charset="-34"/>
              </a:rPr>
              <a:t> &amp; </a:t>
            </a:r>
            <a:r>
              <a:rPr lang="en-US" sz="1800" i="1" dirty="0" err="1" smtClean="0">
                <a:latin typeface="Angsana New" pitchFamily="18" charset="-34"/>
                <a:cs typeface="Angsana New" pitchFamily="18" charset="-34"/>
              </a:rPr>
              <a:t>Erwinia</a:t>
            </a:r>
            <a:r>
              <a:rPr lang="en-US" sz="1800" i="1" dirty="0" smtClean="0">
                <a:latin typeface="Angsana New" pitchFamily="18" charset="-34"/>
                <a:cs typeface="Angsana New" pitchFamily="18" charset="-34"/>
              </a:rPr>
              <a:t> </a:t>
            </a:r>
            <a:r>
              <a:rPr lang="en-US" sz="1800" i="1" dirty="0" err="1" smtClean="0">
                <a:latin typeface="Angsana New" pitchFamily="18" charset="-34"/>
                <a:cs typeface="Angsana New" pitchFamily="18" charset="-34"/>
              </a:rPr>
              <a:t>uredovora</a:t>
            </a:r>
            <a:r>
              <a:rPr lang="en-US" sz="1800" dirty="0" smtClean="0">
                <a:latin typeface="Angsana New" pitchFamily="18" charset="-34"/>
                <a:cs typeface="Angsana New" pitchFamily="18" charset="-34"/>
              </a:rPr>
              <a:t> allows the plant to synthesize beta-carotene in the endosperm (Beyer, 2010).</a:t>
            </a:r>
          </a:p>
          <a:p>
            <a:r>
              <a:rPr lang="en-US" sz="1800" dirty="0" smtClean="0">
                <a:latin typeface="Angsana New" pitchFamily="18" charset="-34"/>
                <a:cs typeface="Angsana New" pitchFamily="18" charset="-34"/>
                <a:hlinkClick r:id="rId3"/>
              </a:rPr>
              <a:t>http://www.youtube.com/watch?v=L7qnY_GqytM&amp;feature=related</a:t>
            </a:r>
            <a:endParaRPr lang="en-US" sz="1800" dirty="0" smtClean="0">
              <a:latin typeface="Angsana New" pitchFamily="18" charset="-34"/>
              <a:cs typeface="Angsana New" pitchFamily="18" charset="-34"/>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ngsana New" pitchFamily="18" charset="-34"/>
                <a:cs typeface="Angsana New" pitchFamily="18" charset="-34"/>
              </a:rPr>
              <a:t>Golden Rice’s </a:t>
            </a:r>
            <a:br>
              <a:rPr lang="en-US" sz="3200" dirty="0" smtClean="0">
                <a:latin typeface="Angsana New" pitchFamily="18" charset="-34"/>
                <a:cs typeface="Angsana New" pitchFamily="18" charset="-34"/>
              </a:rPr>
            </a:br>
            <a:r>
              <a:rPr lang="en-US" sz="3200" dirty="0" smtClean="0">
                <a:latin typeface="Angsana New" pitchFamily="18" charset="-34"/>
                <a:cs typeface="Angsana New" pitchFamily="18" charset="-34"/>
              </a:rPr>
              <a:t>Short Comings </a:t>
            </a:r>
            <a:endParaRPr lang="en-US" sz="3200" dirty="0">
              <a:latin typeface="Angsana New" pitchFamily="18" charset="-34"/>
              <a:cs typeface="Angsana New" pitchFamily="18" charset="-34"/>
            </a:endParaRPr>
          </a:p>
        </p:txBody>
      </p:sp>
      <p:sp>
        <p:nvSpPr>
          <p:cNvPr id="4" name="Text Placeholder 3"/>
          <p:cNvSpPr>
            <a:spLocks noGrp="1"/>
          </p:cNvSpPr>
          <p:nvPr>
            <p:ph type="body" sz="half" idx="2"/>
          </p:nvPr>
        </p:nvSpPr>
        <p:spPr/>
        <p:txBody>
          <a:bodyPr>
            <a:normAutofit/>
          </a:bodyPr>
          <a:lstStyle/>
          <a:p>
            <a:pPr>
              <a:buFont typeface="Arial" pitchFamily="34" charset="0"/>
              <a:buChar char="•"/>
            </a:pPr>
            <a:r>
              <a:rPr lang="en-US" sz="2000" dirty="0" smtClean="0">
                <a:latin typeface="Angsana New" pitchFamily="18" charset="-34"/>
                <a:cs typeface="Angsana New" pitchFamily="18" charset="-34"/>
              </a:rPr>
              <a:t>It has been widely criticized that the engineered rice contains far less than the required amount of beta-carotene, only 1.6 </a:t>
            </a:r>
            <a:r>
              <a:rPr lang="en-US" sz="2000" dirty="0" err="1" smtClean="0">
                <a:latin typeface="Angsana New" pitchFamily="18" charset="-34"/>
                <a:cs typeface="Angsana New" pitchFamily="18" charset="-34"/>
              </a:rPr>
              <a:t>чg</a:t>
            </a:r>
            <a:r>
              <a:rPr lang="en-US" sz="2000" dirty="0" smtClean="0">
                <a:latin typeface="Angsana New" pitchFamily="18" charset="-34"/>
                <a:cs typeface="Angsana New" pitchFamily="18" charset="-34"/>
              </a:rPr>
              <a:t> per gram of endosperm (</a:t>
            </a:r>
            <a:r>
              <a:rPr lang="en-US" sz="2000" dirty="0" err="1" smtClean="0">
                <a:latin typeface="Angsana New" pitchFamily="18" charset="-34"/>
                <a:cs typeface="Angsana New" pitchFamily="18" charset="-34"/>
              </a:rPr>
              <a:t>Enserink</a:t>
            </a:r>
            <a:r>
              <a:rPr lang="en-US" sz="2000" dirty="0" smtClean="0">
                <a:latin typeface="Angsana New" pitchFamily="18" charset="-34"/>
                <a:cs typeface="Angsana New" pitchFamily="18" charset="-34"/>
              </a:rPr>
              <a:t>, 2012). </a:t>
            </a:r>
          </a:p>
          <a:p>
            <a:pPr>
              <a:buFont typeface="Arial" pitchFamily="34" charset="0"/>
              <a:buChar char="•"/>
            </a:pPr>
            <a:r>
              <a:rPr lang="en-US" sz="2000" dirty="0" smtClean="0">
                <a:latin typeface="Angsana New" pitchFamily="18" charset="-34"/>
                <a:cs typeface="Angsana New" pitchFamily="18" charset="-34"/>
              </a:rPr>
              <a:t>Levels fall short of the required amount of vitamin A (Stein &amp; </a:t>
            </a:r>
            <a:r>
              <a:rPr lang="en-US" sz="2000" dirty="0" err="1" smtClean="0">
                <a:latin typeface="Angsana New" pitchFamily="18" charset="-34"/>
                <a:cs typeface="Angsana New" pitchFamily="18" charset="-34"/>
              </a:rPr>
              <a:t>Sachdev</a:t>
            </a:r>
            <a:r>
              <a:rPr lang="en-US" sz="2000" dirty="0" smtClean="0">
                <a:latin typeface="Angsana New" pitchFamily="18" charset="-34"/>
                <a:cs typeface="Angsana New" pitchFamily="18" charset="-34"/>
              </a:rPr>
              <a:t>, 2008)</a:t>
            </a:r>
          </a:p>
          <a:p>
            <a:pPr>
              <a:buFont typeface="Arial" pitchFamily="34" charset="0"/>
              <a:buChar char="•"/>
            </a:pPr>
            <a:r>
              <a:rPr lang="en-US" sz="2000" dirty="0" smtClean="0">
                <a:latin typeface="Angsana New" pitchFamily="18" charset="-34"/>
                <a:cs typeface="Angsana New" pitchFamily="18" charset="-34"/>
              </a:rPr>
              <a:t>3.7 kilos of dry rice or about 9 kilos of cooked rice, which is about 20 pounds to get the daily needs of vitamin A (Pence, 2002). </a:t>
            </a:r>
          </a:p>
          <a:p>
            <a:pPr>
              <a:buFont typeface="Arial" pitchFamily="34" charset="0"/>
              <a:buChar char="•"/>
            </a:pPr>
            <a:r>
              <a:rPr lang="en-US" sz="2000" dirty="0" smtClean="0">
                <a:latin typeface="Angsana New" pitchFamily="18" charset="-34"/>
                <a:cs typeface="Angsana New" pitchFamily="18" charset="-34"/>
              </a:rPr>
              <a:t>A normal diet would consist of only 300 grams of rice which would lead to only 8% of vitamin A (Pence, 2002).</a:t>
            </a:r>
          </a:p>
          <a:p>
            <a:endParaRPr lang="en-US" sz="2000" dirty="0">
              <a:latin typeface="Angsana New" pitchFamily="18" charset="-34"/>
              <a:cs typeface="Angsana New" pitchFamily="18" charset="-34"/>
            </a:endParaRPr>
          </a:p>
        </p:txBody>
      </p:sp>
      <p:pic>
        <p:nvPicPr>
          <p:cNvPr id="5" name="Picture 4" descr="img163.jpg"/>
          <p:cNvPicPr/>
          <p:nvPr/>
        </p:nvPicPr>
        <p:blipFill>
          <a:blip r:embed="rId2" cstate="print"/>
          <a:srcRect l="23311" r="20270" b="11948"/>
          <a:stretch>
            <a:fillRect/>
          </a:stretch>
        </p:blipFill>
        <p:spPr>
          <a:xfrm>
            <a:off x="3429000" y="3581400"/>
            <a:ext cx="3886200" cy="2781300"/>
          </a:xfrm>
          <a:prstGeom prst="rect">
            <a:avLst/>
          </a:prstGeom>
        </p:spPr>
      </p:pic>
      <p:pic>
        <p:nvPicPr>
          <p:cNvPr id="6" name="Content Placeholder 5"/>
          <p:cNvPicPr>
            <a:picLocks noGrp="1"/>
          </p:cNvPicPr>
          <p:nvPr>
            <p:ph idx="1"/>
          </p:nvPr>
        </p:nvPicPr>
        <p:blipFill>
          <a:blip r:embed="rId3" cstate="print"/>
          <a:srcRect/>
          <a:stretch>
            <a:fillRect/>
          </a:stretch>
        </p:blipFill>
        <p:spPr bwMode="auto">
          <a:xfrm>
            <a:off x="5181600" y="457200"/>
            <a:ext cx="3733800" cy="2895600"/>
          </a:xfrm>
          <a:prstGeom prst="rect">
            <a:avLst/>
          </a:prstGeom>
          <a:noFill/>
          <a:ln w="9525">
            <a:noFill/>
            <a:miter lim="800000"/>
            <a:headEnd/>
            <a:tailEnd/>
          </a:ln>
        </p:spPr>
      </p:pic>
      <p:sp>
        <p:nvSpPr>
          <p:cNvPr id="7" name="TextBox 6"/>
          <p:cNvSpPr txBox="1"/>
          <p:nvPr/>
        </p:nvSpPr>
        <p:spPr>
          <a:xfrm>
            <a:off x="3810000" y="6248400"/>
            <a:ext cx="3200400" cy="646331"/>
          </a:xfrm>
          <a:prstGeom prst="rect">
            <a:avLst/>
          </a:prstGeom>
          <a:noFill/>
        </p:spPr>
        <p:txBody>
          <a:bodyPr wrap="square" rtlCol="0">
            <a:spAutoFit/>
          </a:bodyPr>
          <a:lstStyle/>
          <a:p>
            <a:r>
              <a:rPr lang="en-US" dirty="0" smtClean="0">
                <a:latin typeface="Angsana New" pitchFamily="18" charset="-34"/>
                <a:cs typeface="Angsana New" pitchFamily="18" charset="-34"/>
              </a:rPr>
              <a:t>(Stein, et. al., 2008, p.147)</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ice offering.jpg"/>
          <p:cNvPicPr>
            <a:picLocks noGrp="1" noChangeAspect="1"/>
          </p:cNvPicPr>
          <p:nvPr>
            <p:ph idx="1"/>
          </p:nvPr>
        </p:nvPicPr>
        <p:blipFill>
          <a:blip r:embed="rId2" cstate="print">
            <a:lum bright="50000"/>
          </a:blip>
          <a:stretch>
            <a:fillRect/>
          </a:stretch>
        </p:blipFill>
        <p:spPr>
          <a:xfrm>
            <a:off x="0" y="0"/>
            <a:ext cx="9144000" cy="6812280"/>
          </a:xfrm>
        </p:spPr>
      </p:pic>
      <p:sp>
        <p:nvSpPr>
          <p:cNvPr id="2" name="Title 1"/>
          <p:cNvSpPr>
            <a:spLocks noGrp="1"/>
          </p:cNvSpPr>
          <p:nvPr>
            <p:ph type="title"/>
          </p:nvPr>
        </p:nvSpPr>
        <p:spPr>
          <a:xfrm>
            <a:off x="5867400" y="152400"/>
            <a:ext cx="3008313" cy="1162050"/>
          </a:xfrm>
        </p:spPr>
        <p:txBody>
          <a:bodyPr/>
          <a:lstStyle/>
          <a:p>
            <a:r>
              <a:rPr lang="en-US" sz="4000" dirty="0" smtClean="0">
                <a:latin typeface="Angsana New" pitchFamily="18" charset="-34"/>
                <a:cs typeface="Angsana New" pitchFamily="18" charset="-34"/>
              </a:rPr>
              <a:t>Culture &amp; Religion</a:t>
            </a:r>
            <a:r>
              <a:rPr lang="en-US" dirty="0" smtClean="0"/>
              <a:t/>
            </a:r>
            <a:br>
              <a:rPr lang="en-US" dirty="0" smtClean="0"/>
            </a:br>
            <a:endParaRPr lang="en-US" dirty="0"/>
          </a:p>
        </p:txBody>
      </p:sp>
      <p:sp>
        <p:nvSpPr>
          <p:cNvPr id="4" name="Text Placeholder 3"/>
          <p:cNvSpPr>
            <a:spLocks noGrp="1"/>
          </p:cNvSpPr>
          <p:nvPr>
            <p:ph type="body" sz="half" idx="2"/>
          </p:nvPr>
        </p:nvSpPr>
        <p:spPr>
          <a:xfrm>
            <a:off x="2895600" y="990600"/>
            <a:ext cx="6096000" cy="5867400"/>
          </a:xfrm>
        </p:spPr>
        <p:txBody>
          <a:bodyPr>
            <a:normAutofit/>
          </a:bodyPr>
          <a:lstStyle/>
          <a:p>
            <a:r>
              <a:rPr lang="en-US" sz="2000" dirty="0" smtClean="0"/>
              <a:t>“Come eat rice with me” is known as the most gracious greeting in Chinese hospitality (Holdrege &amp; </a:t>
            </a:r>
            <a:r>
              <a:rPr lang="en-US" sz="2000" dirty="0" err="1" smtClean="0"/>
              <a:t>Talbott</a:t>
            </a:r>
            <a:r>
              <a:rPr lang="en-US" sz="2000" dirty="0" smtClean="0"/>
              <a:t>, 2008).  </a:t>
            </a:r>
          </a:p>
          <a:p>
            <a:endParaRPr lang="en-US" sz="2000" dirty="0" smtClean="0"/>
          </a:p>
          <a:p>
            <a:r>
              <a:rPr lang="en-US" sz="2000" dirty="0" smtClean="0"/>
              <a:t>Not only is rice central in Asian food but is a sensory symbolism of pure whiteness connecting to the religious aspects of the culture (Cummings, 2008). </a:t>
            </a:r>
          </a:p>
          <a:p>
            <a:endParaRPr lang="en-US" sz="2000" dirty="0" smtClean="0"/>
          </a:p>
          <a:p>
            <a:r>
              <a:rPr lang="en-US" sz="2000" dirty="0" smtClean="0"/>
              <a:t> The type of rice a person eats shows a level of class and only the beggars are given brown rice (Cummings, 2008).</a:t>
            </a:r>
          </a:p>
          <a:p>
            <a:endParaRPr lang="en-US" sz="2000" dirty="0" smtClean="0"/>
          </a:p>
          <a:p>
            <a:r>
              <a:rPr lang="en-US" sz="2000" dirty="0" smtClean="0"/>
              <a:t>Highly unlikely that golden rice will replace white rice, which for millennia has played a variety of nutritional, culinary, and ceremonial roles (</a:t>
            </a:r>
            <a:r>
              <a:rPr lang="en-US" sz="2000" dirty="0" err="1" smtClean="0"/>
              <a:t>Altieri</a:t>
            </a:r>
            <a:r>
              <a:rPr lang="en-US" sz="2000" dirty="0" smtClean="0"/>
              <a:t>, 2004).</a:t>
            </a:r>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m testing.jpg"/>
          <p:cNvPicPr>
            <a:picLocks noChangeAspect="1"/>
          </p:cNvPicPr>
          <p:nvPr/>
        </p:nvPicPr>
        <p:blipFill>
          <a:blip r:embed="rId2" cstate="print">
            <a:lum bright="63000" contrast="-6000"/>
          </a:blip>
          <a:srcRect r="9856"/>
          <a:stretch>
            <a:fillRect/>
          </a:stretch>
        </p:blipFill>
        <p:spPr>
          <a:xfrm>
            <a:off x="0" y="0"/>
            <a:ext cx="9296400" cy="6858000"/>
          </a:xfrm>
          <a:prstGeom prst="rect">
            <a:avLst/>
          </a:prstGeom>
        </p:spPr>
      </p:pic>
      <p:sp>
        <p:nvSpPr>
          <p:cNvPr id="2" name="Title 1"/>
          <p:cNvSpPr>
            <a:spLocks noGrp="1"/>
          </p:cNvSpPr>
          <p:nvPr>
            <p:ph type="title"/>
          </p:nvPr>
        </p:nvSpPr>
        <p:spPr>
          <a:xfrm>
            <a:off x="457200" y="0"/>
            <a:ext cx="3008313" cy="1162050"/>
          </a:xfrm>
        </p:spPr>
        <p:txBody>
          <a:bodyPr>
            <a:noAutofit/>
          </a:bodyPr>
          <a:lstStyle/>
          <a:p>
            <a:pPr algn="ctr"/>
            <a:r>
              <a:rPr lang="en-US" sz="3600" dirty="0" smtClean="0">
                <a:latin typeface="Angsana New" pitchFamily="18" charset="-34"/>
                <a:cs typeface="Angsana New" pitchFamily="18" charset="-34"/>
              </a:rPr>
              <a:t>Government &amp; Politics</a:t>
            </a:r>
            <a:endParaRPr lang="en-US" sz="3600" dirty="0">
              <a:latin typeface="Angsana New" pitchFamily="18" charset="-34"/>
              <a:cs typeface="Angsana New" pitchFamily="18" charset="-34"/>
            </a:endParaRPr>
          </a:p>
        </p:txBody>
      </p:sp>
      <p:sp>
        <p:nvSpPr>
          <p:cNvPr id="3" name="Content Placeholder 2"/>
          <p:cNvSpPr>
            <a:spLocks noGrp="1"/>
          </p:cNvSpPr>
          <p:nvPr>
            <p:ph idx="1"/>
          </p:nvPr>
        </p:nvSpPr>
        <p:spPr>
          <a:xfrm>
            <a:off x="4572000" y="2833687"/>
            <a:ext cx="4419600" cy="5776913"/>
          </a:xfrm>
        </p:spPr>
        <p:txBody>
          <a:bodyPr>
            <a:normAutofit/>
          </a:bodyPr>
          <a:lstStyle/>
          <a:p>
            <a:r>
              <a:rPr lang="en-US" sz="2400" dirty="0" smtClean="0">
                <a:latin typeface="Angsana New" pitchFamily="18" charset="-34"/>
                <a:cs typeface="Angsana New" pitchFamily="18" charset="-34"/>
              </a:rPr>
              <a:t>Must be approved by the National Food Safety and </a:t>
            </a:r>
            <a:r>
              <a:rPr lang="en-US" sz="2400" dirty="0" err="1" smtClean="0">
                <a:latin typeface="Angsana New" pitchFamily="18" charset="-34"/>
                <a:cs typeface="Angsana New" pitchFamily="18" charset="-34"/>
              </a:rPr>
              <a:t>Biosafety</a:t>
            </a:r>
            <a:r>
              <a:rPr lang="en-US" sz="2400" dirty="0" smtClean="0">
                <a:latin typeface="Angsana New" pitchFamily="18" charset="-34"/>
                <a:cs typeface="Angsana New" pitchFamily="18" charset="-34"/>
              </a:rPr>
              <a:t> authorities before distribution to local rice farmers and consumers (Stein &amp; </a:t>
            </a:r>
            <a:r>
              <a:rPr lang="en-US" sz="2400" dirty="0" err="1" smtClean="0">
                <a:latin typeface="Angsana New" pitchFamily="18" charset="-34"/>
                <a:cs typeface="Angsana New" pitchFamily="18" charset="-34"/>
              </a:rPr>
              <a:t>Sachdev</a:t>
            </a:r>
            <a:r>
              <a:rPr lang="en-US" sz="2400" dirty="0" smtClean="0">
                <a:latin typeface="Angsana New" pitchFamily="18" charset="-34"/>
                <a:cs typeface="Angsana New" pitchFamily="18" charset="-34"/>
              </a:rPr>
              <a:t>, 2008).</a:t>
            </a:r>
          </a:p>
          <a:p>
            <a:r>
              <a:rPr lang="en-US" sz="2400" dirty="0" smtClean="0">
                <a:latin typeface="Angsana New" pitchFamily="18" charset="-34"/>
                <a:cs typeface="Angsana New" pitchFamily="18" charset="-34"/>
              </a:rPr>
              <a:t>Scientific evidence will need to be provide to assure that the rice is safe and nutritionally adequate, does not pose unacceptable risks to the environment, and will provide the human health benefits (Dobson, 2000). </a:t>
            </a:r>
            <a:endParaRPr lang="en-US" sz="2400" dirty="0">
              <a:latin typeface="Angsana New" pitchFamily="18" charset="-34"/>
              <a:cs typeface="Angsana New" pitchFamily="18" charset="-34"/>
            </a:endParaRPr>
          </a:p>
        </p:txBody>
      </p:sp>
      <p:sp>
        <p:nvSpPr>
          <p:cNvPr id="4" name="Text Placeholder 3"/>
          <p:cNvSpPr>
            <a:spLocks noGrp="1"/>
          </p:cNvSpPr>
          <p:nvPr>
            <p:ph type="body" sz="half" idx="2"/>
          </p:nvPr>
        </p:nvSpPr>
        <p:spPr>
          <a:xfrm>
            <a:off x="457200" y="1023937"/>
            <a:ext cx="3429000" cy="4691063"/>
          </a:xfrm>
        </p:spPr>
        <p:txBody>
          <a:bodyPr>
            <a:noAutofit/>
          </a:bodyPr>
          <a:lstStyle/>
          <a:p>
            <a:pPr>
              <a:buFont typeface="Arial" pitchFamily="34" charset="0"/>
              <a:buChar char="•"/>
            </a:pPr>
            <a:r>
              <a:rPr lang="en-US" sz="2000" dirty="0" smtClean="0">
                <a:latin typeface="Angsana New" pitchFamily="18" charset="-34"/>
                <a:cs typeface="Angsana New" pitchFamily="18" charset="-34"/>
              </a:rPr>
              <a:t> The government has great influence on what is sold in shops catered for the poor and the content of school meals (Stein &amp; </a:t>
            </a:r>
            <a:r>
              <a:rPr lang="en-US" sz="2000" dirty="0" err="1" smtClean="0">
                <a:latin typeface="Angsana New" pitchFamily="18" charset="-34"/>
                <a:cs typeface="Angsana New" pitchFamily="18" charset="-34"/>
              </a:rPr>
              <a:t>Sachdev</a:t>
            </a:r>
            <a:r>
              <a:rPr lang="en-US" sz="2000" dirty="0" smtClean="0">
                <a:latin typeface="Angsana New" pitchFamily="18" charset="-34"/>
                <a:cs typeface="Angsana New" pitchFamily="18" charset="-34"/>
              </a:rPr>
              <a:t>, 2008). </a:t>
            </a:r>
          </a:p>
          <a:p>
            <a:pPr>
              <a:buFont typeface="Arial" pitchFamily="34" charset="0"/>
              <a:buChar char="•"/>
            </a:pPr>
            <a:r>
              <a:rPr lang="en-US" sz="2000" dirty="0" smtClean="0">
                <a:latin typeface="Angsana New" pitchFamily="18" charset="-34"/>
                <a:cs typeface="Angsana New" pitchFamily="18" charset="-34"/>
              </a:rPr>
              <a:t> No guarantees that the golden rice will eventually be approved in the target countries. India and China as regulatory agencies have shielded away from approving insect-resistant GM rice, Thailand decided to steer clear of golden rice altogether (</a:t>
            </a:r>
            <a:r>
              <a:rPr lang="en-US" sz="2000" dirty="0" err="1" smtClean="0">
                <a:latin typeface="Angsana New" pitchFamily="18" charset="-34"/>
                <a:cs typeface="Angsana New" pitchFamily="18" charset="-34"/>
              </a:rPr>
              <a:t>Ensernick</a:t>
            </a:r>
            <a:r>
              <a:rPr lang="en-US" sz="2000" dirty="0" smtClean="0">
                <a:latin typeface="Angsana New" pitchFamily="18" charset="-34"/>
                <a:cs typeface="Angsana New" pitchFamily="18" charset="-34"/>
              </a:rPr>
              <a:t>, 2012).</a:t>
            </a:r>
          </a:p>
          <a:p>
            <a:pPr>
              <a:buFont typeface="Arial" pitchFamily="34" charset="0"/>
              <a:buChar char="•"/>
            </a:pPr>
            <a:r>
              <a:rPr lang="en-US" sz="2000" dirty="0" smtClean="0">
                <a:latin typeface="Angsana New" pitchFamily="18" charset="-34"/>
                <a:cs typeface="Angsana New" pitchFamily="18" charset="-34"/>
              </a:rPr>
              <a:t> Hunger is caused by poverty. And since poverty is a political problem, it cannot be cured by commercial technology-or any technology for that matter,” states Cummings, enforcing her great doubts of the success of golden rice (Cummings, 2008).</a:t>
            </a:r>
            <a:endParaRPr lang="en-US" sz="2000" dirty="0">
              <a:latin typeface="Angsana New" pitchFamily="18" charset="-34"/>
              <a:cs typeface="Angsana New" pitchFamily="18" charset="-34"/>
            </a:endParaRPr>
          </a:p>
        </p:txBody>
      </p:sp>
      <p:sp>
        <p:nvSpPr>
          <p:cNvPr id="5" name="TextBox 4"/>
          <p:cNvSpPr txBox="1"/>
          <p:nvPr/>
        </p:nvSpPr>
        <p:spPr>
          <a:xfrm>
            <a:off x="6172200" y="2133600"/>
            <a:ext cx="4724400" cy="707886"/>
          </a:xfrm>
          <a:prstGeom prst="rect">
            <a:avLst/>
          </a:prstGeom>
          <a:noFill/>
        </p:spPr>
        <p:txBody>
          <a:bodyPr wrap="square" rtlCol="0">
            <a:spAutoFit/>
          </a:bodyPr>
          <a:lstStyle/>
          <a:p>
            <a:r>
              <a:rPr lang="en-US" sz="4000" dirty="0" smtClean="0">
                <a:latin typeface="Angsana New" pitchFamily="18" charset="-34"/>
                <a:cs typeface="Angsana New" pitchFamily="18" charset="-34"/>
              </a:rPr>
              <a:t>Law </a:t>
            </a:r>
            <a:endParaRPr lang="en-US" sz="40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1231</Words>
  <Application>Microsoft Office PowerPoint</Application>
  <PresentationFormat>On-screen Show (4:3)</PresentationFormat>
  <Paragraphs>86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Golden Rice: A magical solution to a global problem or a wasted investment? </vt:lpstr>
      <vt:lpstr>PowerPoint Presentation</vt:lpstr>
      <vt:lpstr>Humans must obtain vitamin A from diet as a preformed vitamin or provitamin carotenoid like beta-carotene.   The intestine converts beta-carotene to retinal and retinal is reduced to vitamin A.   Proteins &amp; fats in the diet enhance absorption.   Infant requires at least 400 чg and a lactating mother requires at least 1,200 чg   Vegetables rich in beta-carotene include- carrots, sweet potatoes, pumpkin, kale, spinach, collards, &amp; squash (5-10 mg retinal per 100 g) (Harrison, 2012)</vt:lpstr>
      <vt:lpstr>Malnutrition &amp; Vitamin A Deficiency </vt:lpstr>
      <vt:lpstr>History</vt:lpstr>
      <vt:lpstr>Golden Rice </vt:lpstr>
      <vt:lpstr>Golden Rice’s  Short Comings </vt:lpstr>
      <vt:lpstr>Culture &amp; Religion </vt:lpstr>
      <vt:lpstr>Government &amp; Politics</vt:lpstr>
      <vt:lpstr>Economic</vt:lpstr>
      <vt:lpstr>Future Implications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Rice: A magical solution to a global problem or a wasted investment?</dc:title>
  <dc:creator>Cheryl Larva</dc:creator>
  <cp:lastModifiedBy>Windows User</cp:lastModifiedBy>
  <cp:revision>3</cp:revision>
  <dcterms:created xsi:type="dcterms:W3CDTF">2012-10-24T01:19:54Z</dcterms:created>
  <dcterms:modified xsi:type="dcterms:W3CDTF">2012-11-06T20:12:50Z</dcterms:modified>
</cp:coreProperties>
</file>